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9"/>
  </p:handoutMasterIdLst>
  <p:sldIdLst>
    <p:sldId id="340" r:id="rId3"/>
    <p:sldId id="807" r:id="rId4"/>
    <p:sldId id="825" r:id="rId6"/>
    <p:sldId id="826" r:id="rId7"/>
    <p:sldId id="449" r:id="rId8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0007"/>
    <a:srgbClr val="6984A3"/>
    <a:srgbClr val="011739"/>
    <a:srgbClr val="133361"/>
    <a:srgbClr val="737373"/>
    <a:srgbClr val="031B41"/>
    <a:srgbClr val="B50005"/>
    <a:srgbClr val="BADFFC"/>
    <a:srgbClr val="000003"/>
    <a:srgbClr val="3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18" autoAdjust="0"/>
    <p:restoredTop sz="94394" autoAdjust="0"/>
  </p:normalViewPr>
  <p:slideViewPr>
    <p:cSldViewPr snapToGrid="0" showGuides="1">
      <p:cViewPr varScale="1">
        <p:scale>
          <a:sx n="149" d="100"/>
          <a:sy n="149" d="100"/>
        </p:scale>
        <p:origin x="138" y="168"/>
      </p:cViewPr>
      <p:guideLst>
        <p:guide orient="horz" pos="29"/>
        <p:guide pos="11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7038"/>
    </p:cViewPr>
  </p:sorterViewPr>
  <p:notesViewPr>
    <p:cSldViewPr snapToGrid="0">
      <p:cViewPr varScale="1">
        <p:scale>
          <a:sx n="100" d="100"/>
          <a:sy n="100" d="100"/>
        </p:scale>
        <p:origin x="2968" y="176"/>
      </p:cViewPr>
      <p:guideLst>
        <p:guide orient="horz" pos="2680"/>
        <p:guide pos="2355"/>
        <p:guide pos="128"/>
        <p:guide pos="43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" name="图形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5" y="2167156"/>
            <a:ext cx="2691994" cy="772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6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511966" y="4911221"/>
            <a:ext cx="25923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2020 Hitachi Solutions(China).  All rights reserved.</a:t>
            </a:r>
            <a:endParaRPr lang="en-US" sz="8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4" name="Rectangle 35"/>
          <p:cNvSpPr/>
          <p:nvPr userDrawn="1"/>
        </p:nvSpPr>
        <p:spPr>
          <a:xfrm>
            <a:off x="264161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机密文件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zh-CN" alt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日立解决方案内部使用，或需要访问的部分客户使用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187863" y="2704593"/>
            <a:ext cx="7653702" cy="465885"/>
          </a:xfrm>
        </p:spPr>
        <p:txBody>
          <a:bodyPr anchor="t"/>
          <a:lstStyle/>
          <a:p>
            <a:r>
              <a:rPr altLang="zh-CN" dirty="0">
                <a:ea typeface="宋体" charset="0"/>
              </a:rPr>
              <a:t>MC PLUS</a:t>
            </a:r>
            <a:endParaRPr altLang="zh-CN" dirty="0">
              <a:ea typeface="宋体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1187863" y="4460770"/>
            <a:ext cx="5221816" cy="276999"/>
          </a:xfrm>
        </p:spPr>
        <p:txBody>
          <a:bodyPr/>
          <a:lstStyle/>
          <a:p>
            <a:r>
              <a:rPr lang="zh-CN" altLang="en-US" sz="1200" dirty="0"/>
              <a:t>日立解决方案</a:t>
            </a:r>
            <a:endParaRPr lang="en-US" sz="120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2203863" y="4460770"/>
            <a:ext cx="5221816" cy="276999"/>
          </a:xfrm>
        </p:spPr>
        <p:txBody>
          <a:bodyPr/>
          <a:lstStyle/>
          <a:p>
            <a:r>
              <a:rPr lang="en-US" altLang="zh-CN" dirty="0"/>
              <a:t>Mar, 2020 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946796" y="5213023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kumimoji="1" lang="zh-CN" altLang="en-US" sz="1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altLang="zh-CN" sz="2400" dirty="0">
                <a:ea typeface="宋体" charset="0"/>
              </a:rPr>
              <a:t>sqlserver</a:t>
            </a:r>
            <a:r>
              <a:rPr lang="zh-CN" altLang="en-US" sz="2400" dirty="0">
                <a:ea typeface="宋体" charset="0"/>
              </a:rPr>
              <a:t>同步</a:t>
            </a:r>
            <a:r>
              <a:rPr altLang="zh-CN" sz="2400" dirty="0">
                <a:ea typeface="宋体" charset="0"/>
              </a:rPr>
              <a:t>doris</a:t>
            </a:r>
            <a:endParaRPr lang="zh-CN" altLang="en-US" sz="2400" dirty="0">
              <a:ea typeface="宋体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82880" y="2577465"/>
            <a:ext cx="796290" cy="384175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宋体" charset="0"/>
              </a:rPr>
              <a:t>Sqlserver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宋体" charset="0"/>
            </a:endParaRPr>
          </a:p>
        </p:txBody>
      </p:sp>
      <p:cxnSp>
        <p:nvCxnSpPr>
          <p:cNvPr id="49" name="直接箭头连接符 48"/>
          <p:cNvCxnSpPr>
            <a:stCxn id="41" idx="3"/>
            <a:endCxn id="155" idx="1"/>
          </p:cNvCxnSpPr>
          <p:nvPr/>
        </p:nvCxnSpPr>
        <p:spPr>
          <a:xfrm flipV="1">
            <a:off x="979170" y="1697355"/>
            <a:ext cx="1595755" cy="107251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288790" y="1304925"/>
            <a:ext cx="493395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en-US" altLang="zh-CN" sz="1000" dirty="0">
                <a:ea typeface="宋体" charset="0"/>
              </a:rPr>
              <a:t>datax</a:t>
            </a:r>
            <a:endParaRPr lang="en-US" altLang="zh-CN" sz="1000" dirty="0">
              <a:ea typeface="宋体" charset="0"/>
            </a:endParaRPr>
          </a:p>
        </p:txBody>
      </p:sp>
      <p:sp>
        <p:nvSpPr>
          <p:cNvPr id="39" name="Rounded Rectangle 69"/>
          <p:cNvSpPr/>
          <p:nvPr/>
        </p:nvSpPr>
        <p:spPr>
          <a:xfrm>
            <a:off x="2643505" y="1603375"/>
            <a:ext cx="905510" cy="37211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zh-CN" sz="700"/>
              <a:t>yum</a:t>
            </a:r>
            <a:r>
              <a:rPr lang="zh-CN" altLang="en-US" sz="700">
                <a:ea typeface="宋体" charset="0"/>
              </a:rPr>
              <a:t>同步工具</a:t>
            </a:r>
            <a:endParaRPr lang="zh-CN" altLang="en-US" sz="700">
              <a:ea typeface="宋体" charset="0"/>
            </a:endParaRPr>
          </a:p>
        </p:txBody>
      </p:sp>
      <p:cxnSp>
        <p:nvCxnSpPr>
          <p:cNvPr id="109" name="直接箭头连接符 108"/>
          <p:cNvCxnSpPr>
            <a:stCxn id="39" idx="3"/>
            <a:endCxn id="111" idx="1"/>
          </p:cNvCxnSpPr>
          <p:nvPr/>
        </p:nvCxnSpPr>
        <p:spPr>
          <a:xfrm>
            <a:off x="3549015" y="1789430"/>
            <a:ext cx="44323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圆角矩形 110"/>
          <p:cNvSpPr/>
          <p:nvPr/>
        </p:nvSpPr>
        <p:spPr>
          <a:xfrm>
            <a:off x="3992245" y="1612900"/>
            <a:ext cx="851535" cy="3524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p>
            <a:pPr algn="ctr"/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应用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App</a:t>
            </a:r>
            <a:endParaRPr lang="en-US" altLang="zh-CN" sz="1000" dirty="0">
              <a:solidFill>
                <a:schemeClr val="bg1"/>
              </a:solidFill>
              <a:latin typeface="微软雅黑" panose="020B0503020204020204" charset="-122"/>
              <a:ea typeface="宋体" charset="0"/>
              <a:sym typeface="+mn-ea"/>
            </a:endParaRPr>
          </a:p>
        </p:txBody>
      </p:sp>
      <p:cxnSp>
        <p:nvCxnSpPr>
          <p:cNvPr id="117" name="直接箭头连接符 116"/>
          <p:cNvCxnSpPr>
            <a:stCxn id="155" idx="2"/>
            <a:endCxn id="153" idx="0"/>
          </p:cNvCxnSpPr>
          <p:nvPr/>
        </p:nvCxnSpPr>
        <p:spPr>
          <a:xfrm>
            <a:off x="3749675" y="2109470"/>
            <a:ext cx="15875" cy="44958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圆角矩形 120"/>
          <p:cNvSpPr/>
          <p:nvPr/>
        </p:nvSpPr>
        <p:spPr>
          <a:xfrm>
            <a:off x="3276600" y="3337560"/>
            <a:ext cx="974090" cy="37528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p>
            <a:pPr algn="ctr"/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应用</a:t>
            </a:r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App</a:t>
            </a:r>
            <a:endParaRPr lang="en-US" altLang="zh-CN" sz="800" dirty="0">
              <a:solidFill>
                <a:schemeClr val="bg1"/>
              </a:solidFill>
              <a:latin typeface="微软雅黑" panose="020B0503020204020204" charset="-122"/>
              <a:ea typeface="宋体" charset="0"/>
              <a:sym typeface="+mn-ea"/>
            </a:endParaRPr>
          </a:p>
          <a:p>
            <a:pPr algn="ctr"/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(</a:t>
            </a:r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增量处理</a:t>
            </a:r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)</a:t>
            </a:r>
            <a:endParaRPr lang="en-US" altLang="zh-CN" sz="800" dirty="0">
              <a:solidFill>
                <a:schemeClr val="bg1"/>
              </a:solidFill>
              <a:latin typeface="微软雅黑" panose="020B0503020204020204" charset="-122"/>
              <a:ea typeface="宋体" charset="0"/>
              <a:sym typeface="+mn-ea"/>
            </a:endParaRPr>
          </a:p>
        </p:txBody>
      </p:sp>
      <p:cxnSp>
        <p:nvCxnSpPr>
          <p:cNvPr id="122" name="直接箭头连接符 121"/>
          <p:cNvCxnSpPr>
            <a:stCxn id="41" idx="3"/>
            <a:endCxn id="121" idx="1"/>
          </p:cNvCxnSpPr>
          <p:nvPr/>
        </p:nvCxnSpPr>
        <p:spPr>
          <a:xfrm>
            <a:off x="979170" y="2769870"/>
            <a:ext cx="2297430" cy="75565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121" idx="0"/>
            <a:endCxn id="153" idx="2"/>
          </p:cNvCxnSpPr>
          <p:nvPr/>
        </p:nvCxnSpPr>
        <p:spPr>
          <a:xfrm flipV="1">
            <a:off x="3763645" y="2936875"/>
            <a:ext cx="1905" cy="40068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/>
          <p:cNvSpPr txBox="1"/>
          <p:nvPr/>
        </p:nvSpPr>
        <p:spPr>
          <a:xfrm>
            <a:off x="1588770" y="3402330"/>
            <a:ext cx="12693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000" dirty="0" smtClean="0"/>
              <a:t>每隔</a:t>
            </a:r>
            <a:r>
              <a:rPr lang="en-US" altLang="zh-CN" sz="1000" dirty="0" smtClean="0"/>
              <a:t>5</a:t>
            </a:r>
            <a:r>
              <a:rPr lang="zh-CN" altLang="en-US" sz="1000" dirty="0" smtClean="0"/>
              <a:t>分钟同步一次</a:t>
            </a:r>
            <a:endParaRPr lang="en-US" altLang="zh-CN" sz="1000" dirty="0" smtClean="0"/>
          </a:p>
        </p:txBody>
      </p:sp>
      <p:sp>
        <p:nvSpPr>
          <p:cNvPr id="128" name="圆角矩形 127"/>
          <p:cNvSpPr/>
          <p:nvPr/>
        </p:nvSpPr>
        <p:spPr>
          <a:xfrm>
            <a:off x="5907405" y="3337560"/>
            <a:ext cx="1036955" cy="30099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p>
            <a:pPr algn="ctr"/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触发宽表转换</a:t>
            </a:r>
            <a:endParaRPr lang="zh-CN" altLang="en-US" sz="1000" dirty="0">
              <a:solidFill>
                <a:schemeClr val="bg1"/>
              </a:solidFill>
              <a:latin typeface="微软雅黑" panose="020B0503020204020204" charset="-122"/>
              <a:ea typeface="宋体" charset="0"/>
              <a:sym typeface="+mn-ea"/>
            </a:endParaRPr>
          </a:p>
        </p:txBody>
      </p:sp>
      <p:cxnSp>
        <p:nvCxnSpPr>
          <p:cNvPr id="129" name="直接箭头连接符 128"/>
          <p:cNvCxnSpPr>
            <a:stCxn id="121" idx="3"/>
            <a:endCxn id="128" idx="1"/>
          </p:cNvCxnSpPr>
          <p:nvPr/>
        </p:nvCxnSpPr>
        <p:spPr>
          <a:xfrm flipV="1">
            <a:off x="4250690" y="3488055"/>
            <a:ext cx="1656715" cy="3746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组合 131"/>
          <p:cNvGrpSpPr/>
          <p:nvPr/>
        </p:nvGrpSpPr>
        <p:grpSpPr>
          <a:xfrm>
            <a:off x="3823335" y="4425950"/>
            <a:ext cx="1343660" cy="322580"/>
            <a:chOff x="6279" y="1907"/>
            <a:chExt cx="2320" cy="514"/>
          </a:xfrm>
        </p:grpSpPr>
        <p:sp>
          <p:nvSpPr>
            <p:cNvPr id="137" name="矩形 136"/>
            <p:cNvSpPr/>
            <p:nvPr/>
          </p:nvSpPr>
          <p:spPr>
            <a:xfrm>
              <a:off x="6279" y="1907"/>
              <a:ext cx="2320" cy="51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p>
              <a:r>
                <a:rPr lang="en-US" altLang="zh-CN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    </a:t>
              </a:r>
              <a:endPara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6466" y="1993"/>
              <a:ext cx="2133" cy="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900" dirty="0" smtClean="0">
                  <a:ea typeface="宋体" charset="0"/>
                </a:rPr>
                <a:t>获取数据是否使用锁</a:t>
              </a:r>
              <a:endParaRPr lang="zh-CN" altLang="en-US" sz="900" dirty="0" smtClean="0">
                <a:ea typeface="宋体" charset="0"/>
              </a:endParaRPr>
            </a:p>
          </p:txBody>
        </p:sp>
      </p:grpSp>
      <p:sp>
        <p:nvSpPr>
          <p:cNvPr id="142" name="文本框 141"/>
          <p:cNvSpPr txBox="1"/>
          <p:nvPr/>
        </p:nvSpPr>
        <p:spPr>
          <a:xfrm>
            <a:off x="2802255" y="1304925"/>
            <a:ext cx="1318895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/>
            <a:r>
              <a:rPr lang="zh-CN" altLang="en-US" sz="1000" dirty="0" smtClean="0"/>
              <a:t>每晚</a:t>
            </a:r>
            <a:r>
              <a:rPr lang="en-US" altLang="zh-CN" sz="1000" dirty="0" smtClean="0"/>
              <a:t>8</a:t>
            </a:r>
            <a:r>
              <a:rPr lang="zh-CN" altLang="en-US" sz="1000" dirty="0" smtClean="0">
                <a:ea typeface="宋体" charset="0"/>
              </a:rPr>
              <a:t>：</a:t>
            </a:r>
            <a:r>
              <a:rPr lang="en-US" altLang="zh-CN" sz="1000" dirty="0" smtClean="0">
                <a:ea typeface="宋体" charset="0"/>
              </a:rPr>
              <a:t>10 </a:t>
            </a:r>
            <a:r>
              <a:rPr lang="zh-CN" altLang="en-US" sz="1000" dirty="0" smtClean="0">
                <a:ea typeface="宋体" charset="0"/>
              </a:rPr>
              <a:t>全量</a:t>
            </a:r>
            <a:r>
              <a:rPr lang="zh-CN" altLang="en-US" sz="1000" dirty="0" smtClean="0"/>
              <a:t>同步</a:t>
            </a:r>
            <a:endParaRPr lang="en-US" altLang="zh-CN" sz="1000" dirty="0" smtClean="0"/>
          </a:p>
        </p:txBody>
      </p:sp>
      <p:grpSp>
        <p:nvGrpSpPr>
          <p:cNvPr id="144" name="组合 143"/>
          <p:cNvGrpSpPr/>
          <p:nvPr/>
        </p:nvGrpSpPr>
        <p:grpSpPr>
          <a:xfrm>
            <a:off x="2728595" y="4425950"/>
            <a:ext cx="745811" cy="322580"/>
            <a:chOff x="6279" y="1907"/>
            <a:chExt cx="1132" cy="508"/>
          </a:xfrm>
        </p:grpSpPr>
        <p:sp>
          <p:nvSpPr>
            <p:cNvPr id="145" name="矩形 144"/>
            <p:cNvSpPr/>
            <p:nvPr/>
          </p:nvSpPr>
          <p:spPr>
            <a:xfrm>
              <a:off x="6279" y="1907"/>
              <a:ext cx="1132" cy="50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p>
              <a:r>
                <a:rPr lang="en-US" altLang="zh-CN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    </a:t>
              </a:r>
              <a:endPara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6430" y="1980"/>
              <a:ext cx="894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800" dirty="0" smtClean="0">
                  <a:ea typeface="宋体" charset="0"/>
                </a:rPr>
                <a:t>web</a:t>
              </a:r>
              <a:r>
                <a:rPr lang="zh-CN" altLang="en-US" sz="800" dirty="0" smtClean="0">
                  <a:ea typeface="宋体" charset="0"/>
                </a:rPr>
                <a:t>管理</a:t>
              </a:r>
              <a:endParaRPr lang="zh-CN" altLang="en-US" sz="800" dirty="0" smtClean="0">
                <a:ea typeface="宋体" charset="0"/>
              </a:endParaRPr>
            </a:p>
          </p:txBody>
        </p:sp>
      </p:grpSp>
      <p:cxnSp>
        <p:nvCxnSpPr>
          <p:cNvPr id="148" name="直接箭头连接符 147"/>
          <p:cNvCxnSpPr>
            <a:stCxn id="145" idx="0"/>
            <a:endCxn id="121" idx="2"/>
          </p:cNvCxnSpPr>
          <p:nvPr/>
        </p:nvCxnSpPr>
        <p:spPr>
          <a:xfrm flipV="1">
            <a:off x="3101975" y="3720465"/>
            <a:ext cx="661670" cy="71310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/>
        </p:nvCxnSpPr>
        <p:spPr>
          <a:xfrm flipH="1">
            <a:off x="1396365" y="913765"/>
            <a:ext cx="14605" cy="4012565"/>
          </a:xfrm>
          <a:prstGeom prst="straightConnector1">
            <a:avLst/>
          </a:prstGeom>
          <a:ln w="28575" cmpd="sng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52" name="组合 151"/>
          <p:cNvGrpSpPr/>
          <p:nvPr/>
        </p:nvGrpSpPr>
        <p:grpSpPr>
          <a:xfrm>
            <a:off x="3283585" y="2559050"/>
            <a:ext cx="963930" cy="377825"/>
            <a:chOff x="6279" y="1907"/>
            <a:chExt cx="1518" cy="595"/>
          </a:xfrm>
        </p:grpSpPr>
        <p:sp>
          <p:nvSpPr>
            <p:cNvPr id="153" name="矩形 152"/>
            <p:cNvSpPr/>
            <p:nvPr/>
          </p:nvSpPr>
          <p:spPr>
            <a:xfrm>
              <a:off x="6279" y="1907"/>
              <a:ext cx="1518" cy="59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p>
              <a:r>
                <a:rPr lang="en-US" altLang="zh-CN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    </a:t>
              </a:r>
              <a:endPara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6709" y="2059"/>
              <a:ext cx="708" cy="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900" dirty="0" smtClean="0">
                  <a:ea typeface="宋体" charset="0"/>
                </a:rPr>
                <a:t>Doris</a:t>
              </a:r>
              <a:endParaRPr lang="en-US" altLang="zh-CN" sz="900" dirty="0" smtClean="0">
                <a:ea typeface="宋体" charset="0"/>
              </a:endParaRPr>
            </a:p>
          </p:txBody>
        </p:sp>
      </p:grpSp>
      <p:sp>
        <p:nvSpPr>
          <p:cNvPr id="155" name="圆角矩形 154"/>
          <p:cNvSpPr/>
          <p:nvPr/>
        </p:nvSpPr>
        <p:spPr>
          <a:xfrm>
            <a:off x="2574925" y="1285240"/>
            <a:ext cx="2349500" cy="82423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6" name="直接箭头连接符 155"/>
          <p:cNvCxnSpPr>
            <a:stCxn id="121" idx="2"/>
            <a:endCxn id="137" idx="0"/>
          </p:cNvCxnSpPr>
          <p:nvPr/>
        </p:nvCxnSpPr>
        <p:spPr>
          <a:xfrm>
            <a:off x="3763645" y="3720465"/>
            <a:ext cx="731520" cy="71310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156"/>
          <p:cNvSpPr txBox="1"/>
          <p:nvPr/>
        </p:nvSpPr>
        <p:spPr>
          <a:xfrm>
            <a:off x="2728595" y="4074795"/>
            <a:ext cx="11772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000" dirty="0" smtClean="0">
                <a:ea typeface="宋体" charset="0"/>
              </a:rPr>
              <a:t>web</a:t>
            </a:r>
            <a:r>
              <a:rPr lang="zh-CN" altLang="en-US" sz="1000" dirty="0" smtClean="0">
                <a:ea typeface="宋体" charset="0"/>
              </a:rPr>
              <a:t>页面触发同步</a:t>
            </a:r>
            <a:endParaRPr lang="zh-CN" altLang="en-US" sz="1000" dirty="0" smtClean="0">
              <a:ea typeface="宋体" charset="0"/>
            </a:endParaRPr>
          </a:p>
        </p:txBody>
      </p:sp>
      <p:cxnSp>
        <p:nvCxnSpPr>
          <p:cNvPr id="159" name="直接箭头连接符 158"/>
          <p:cNvCxnSpPr>
            <a:stCxn id="165" idx="0"/>
            <a:endCxn id="161" idx="1"/>
          </p:cNvCxnSpPr>
          <p:nvPr/>
        </p:nvCxnSpPr>
        <p:spPr>
          <a:xfrm flipV="1">
            <a:off x="5080000" y="1697355"/>
            <a:ext cx="725805" cy="91694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159"/>
          <p:cNvSpPr txBox="1"/>
          <p:nvPr/>
        </p:nvSpPr>
        <p:spPr>
          <a:xfrm>
            <a:off x="7181850" y="974725"/>
            <a:ext cx="184023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 dirty="0" smtClean="0">
                <a:ea typeface="宋体" charset="0"/>
              </a:rPr>
              <a:t>1</a:t>
            </a:r>
            <a:r>
              <a:rPr lang="zh-CN" altLang="en-US" sz="1000" dirty="0" smtClean="0">
                <a:ea typeface="宋体" charset="0"/>
              </a:rPr>
              <a:t>：增量处理，全量处理，</a:t>
            </a:r>
            <a:endParaRPr lang="zh-CN" altLang="en-US" sz="1000" dirty="0" smtClean="0">
              <a:ea typeface="宋体" charset="0"/>
            </a:endParaRPr>
          </a:p>
          <a:p>
            <a:pPr algn="l"/>
            <a:r>
              <a:rPr lang="en-US" altLang="zh-CN" sz="1000" dirty="0" smtClean="0">
                <a:ea typeface="宋体" charset="0"/>
              </a:rPr>
              <a:t>doris</a:t>
            </a:r>
            <a:r>
              <a:rPr lang="zh-CN" altLang="en-US" sz="1000" dirty="0" smtClean="0">
                <a:ea typeface="宋体" charset="0"/>
              </a:rPr>
              <a:t>查询生成</a:t>
            </a:r>
            <a:r>
              <a:rPr lang="en-US" altLang="zh-CN" sz="1000" dirty="0" smtClean="0">
                <a:ea typeface="宋体" charset="0"/>
              </a:rPr>
              <a:t>store</a:t>
            </a:r>
            <a:r>
              <a:rPr lang="zh-CN" altLang="en-US" sz="1000" dirty="0" smtClean="0">
                <a:ea typeface="宋体" charset="0"/>
              </a:rPr>
              <a:t>落地</a:t>
            </a:r>
            <a:endParaRPr lang="zh-CN" altLang="en-US" sz="1000" dirty="0" smtClean="0">
              <a:ea typeface="宋体" charset="0"/>
            </a:endParaRPr>
          </a:p>
          <a:p>
            <a:pPr algn="l"/>
            <a:r>
              <a:rPr lang="zh-CN" altLang="en-US" sz="1000" dirty="0" smtClean="0">
                <a:ea typeface="宋体" charset="0"/>
              </a:rPr>
              <a:t>文件为互斥处理</a:t>
            </a:r>
            <a:endParaRPr lang="zh-CN" altLang="en-US" sz="1000" dirty="0" smtClean="0">
              <a:ea typeface="宋体" charset="0"/>
            </a:endParaRPr>
          </a:p>
          <a:p>
            <a:pPr algn="l"/>
            <a:r>
              <a:rPr lang="en-US" altLang="zh-CN" sz="1000" dirty="0" smtClean="0">
                <a:ea typeface="宋体" charset="0"/>
              </a:rPr>
              <a:t>2</a:t>
            </a:r>
            <a:r>
              <a:rPr lang="zh-CN" altLang="en-US" sz="1000" dirty="0" smtClean="0">
                <a:ea typeface="宋体" charset="0"/>
              </a:rPr>
              <a:t>：增量触发宽表转换可以</a:t>
            </a:r>
            <a:endParaRPr lang="zh-CN" altLang="en-US" sz="1000" dirty="0" smtClean="0">
              <a:ea typeface="宋体" charset="0"/>
            </a:endParaRPr>
          </a:p>
          <a:p>
            <a:pPr algn="l"/>
            <a:r>
              <a:rPr lang="zh-CN" altLang="en-US" sz="1000" dirty="0" smtClean="0">
                <a:ea typeface="宋体" charset="0"/>
              </a:rPr>
              <a:t>通过应用中的同步数据完成</a:t>
            </a:r>
            <a:endParaRPr lang="zh-CN" altLang="en-US" sz="1000" dirty="0" smtClean="0">
              <a:ea typeface="宋体" charset="0"/>
            </a:endParaRPr>
          </a:p>
          <a:p>
            <a:pPr algn="l"/>
            <a:r>
              <a:rPr lang="zh-CN" altLang="en-US" sz="1000" dirty="0" smtClean="0">
                <a:ea typeface="宋体" charset="0"/>
              </a:rPr>
              <a:t>触发。</a:t>
            </a:r>
            <a:endParaRPr lang="zh-CN" altLang="en-US" sz="1000" dirty="0" smtClean="0">
              <a:ea typeface="宋体" charset="0"/>
            </a:endParaRPr>
          </a:p>
          <a:p>
            <a:pPr algn="l"/>
            <a:r>
              <a:rPr lang="en-US" altLang="zh-CN" sz="1000" dirty="0" smtClean="0">
                <a:ea typeface="宋体" charset="0"/>
              </a:rPr>
              <a:t>3</a:t>
            </a:r>
            <a:r>
              <a:rPr lang="zh-CN" altLang="en-US" sz="1000" dirty="0" smtClean="0">
                <a:ea typeface="宋体" charset="0"/>
              </a:rPr>
              <a:t>：全量触发可以考虑使用</a:t>
            </a:r>
            <a:endParaRPr lang="zh-CN" altLang="en-US" sz="1000" dirty="0" smtClean="0">
              <a:ea typeface="宋体" charset="0"/>
            </a:endParaRPr>
          </a:p>
          <a:p>
            <a:pPr algn="l"/>
            <a:r>
              <a:rPr lang="en-US" altLang="zh-CN" sz="1000" dirty="0" smtClean="0">
                <a:ea typeface="宋体" charset="0"/>
              </a:rPr>
              <a:t>yum</a:t>
            </a:r>
            <a:r>
              <a:rPr lang="zh-CN" altLang="en-US" sz="1000" dirty="0" smtClean="0">
                <a:ea typeface="宋体" charset="0"/>
              </a:rPr>
              <a:t>的同步工具或者使用</a:t>
            </a:r>
            <a:endParaRPr lang="zh-CN" altLang="en-US" sz="1000" dirty="0" smtClean="0">
              <a:ea typeface="宋体" charset="0"/>
            </a:endParaRPr>
          </a:p>
          <a:p>
            <a:pPr algn="l"/>
            <a:r>
              <a:rPr lang="zh-CN" altLang="en-US" sz="1000" dirty="0" smtClean="0">
                <a:ea typeface="宋体" charset="0"/>
              </a:rPr>
              <a:t>轮训同步完成标志进行转换</a:t>
            </a:r>
            <a:endParaRPr lang="zh-CN" altLang="en-US" sz="1000" dirty="0" smtClean="0">
              <a:ea typeface="宋体" charset="0"/>
            </a:endParaRPr>
          </a:p>
          <a:p>
            <a:pPr algn="l"/>
            <a:endParaRPr lang="zh-CN" altLang="en-US" sz="1000" dirty="0" smtClean="0">
              <a:ea typeface="宋体" charset="0"/>
            </a:endParaRPr>
          </a:p>
        </p:txBody>
      </p:sp>
      <p:sp>
        <p:nvSpPr>
          <p:cNvPr id="161" name="圆角矩形 160"/>
          <p:cNvSpPr/>
          <p:nvPr/>
        </p:nvSpPr>
        <p:spPr>
          <a:xfrm>
            <a:off x="5805805" y="1509395"/>
            <a:ext cx="1138555" cy="37528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p>
            <a:pPr algn="ctr"/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应用</a:t>
            </a:r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App</a:t>
            </a:r>
            <a:endParaRPr lang="en-US" altLang="zh-CN" sz="800" dirty="0">
              <a:solidFill>
                <a:schemeClr val="bg1"/>
              </a:solidFill>
              <a:latin typeface="微软雅黑" panose="020B0503020204020204" charset="-122"/>
              <a:ea typeface="宋体" charset="0"/>
              <a:sym typeface="+mn-ea"/>
            </a:endParaRPr>
          </a:p>
          <a:p>
            <a:pPr algn="ctr"/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(</a:t>
            </a:r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定时</a:t>
            </a:r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check</a:t>
            </a:r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同步状态</a:t>
            </a:r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)</a:t>
            </a:r>
            <a:endParaRPr lang="en-US" altLang="zh-CN" sz="800" dirty="0">
              <a:solidFill>
                <a:schemeClr val="bg1"/>
              </a:solidFill>
              <a:latin typeface="微软雅黑" panose="020B0503020204020204" charset="-122"/>
              <a:ea typeface="宋体" charset="0"/>
              <a:sym typeface="+mn-ea"/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4606925" y="3242945"/>
            <a:ext cx="944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000" dirty="0" smtClean="0">
                <a:ea typeface="宋体" charset="0"/>
              </a:rPr>
              <a:t>增量同步完成</a:t>
            </a:r>
            <a:endParaRPr lang="zh-CN" sz="1000" dirty="0" smtClean="0">
              <a:ea typeface="宋体" charset="0"/>
            </a:endParaRPr>
          </a:p>
        </p:txBody>
      </p:sp>
      <p:grpSp>
        <p:nvGrpSpPr>
          <p:cNvPr id="164" name="组合 163"/>
          <p:cNvGrpSpPr/>
          <p:nvPr/>
        </p:nvGrpSpPr>
        <p:grpSpPr>
          <a:xfrm>
            <a:off x="4706620" y="2614295"/>
            <a:ext cx="745811" cy="322580"/>
            <a:chOff x="6279" y="1907"/>
            <a:chExt cx="1132" cy="508"/>
          </a:xfrm>
        </p:grpSpPr>
        <p:sp>
          <p:nvSpPr>
            <p:cNvPr id="165" name="矩形 164"/>
            <p:cNvSpPr/>
            <p:nvPr/>
          </p:nvSpPr>
          <p:spPr>
            <a:xfrm>
              <a:off x="6279" y="1907"/>
              <a:ext cx="1132" cy="50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p>
              <a:r>
                <a:rPr lang="en-US" altLang="zh-CN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    </a:t>
              </a:r>
              <a:endPara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6430" y="1980"/>
              <a:ext cx="894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800" dirty="0" smtClean="0">
                  <a:ea typeface="宋体" charset="0"/>
                </a:rPr>
                <a:t>Redis</a:t>
              </a:r>
              <a:endParaRPr lang="en-US" altLang="zh-CN" sz="800" dirty="0" smtClean="0">
                <a:ea typeface="宋体" charset="0"/>
              </a:endParaRPr>
            </a:p>
          </p:txBody>
        </p:sp>
      </p:grpSp>
      <p:cxnSp>
        <p:nvCxnSpPr>
          <p:cNvPr id="167" name="直接箭头连接符 166"/>
          <p:cNvCxnSpPr>
            <a:stCxn id="111" idx="2"/>
          </p:cNvCxnSpPr>
          <p:nvPr/>
        </p:nvCxnSpPr>
        <p:spPr>
          <a:xfrm>
            <a:off x="4418330" y="1965325"/>
            <a:ext cx="662305" cy="65405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61" idx="2"/>
            <a:endCxn id="128" idx="0"/>
          </p:cNvCxnSpPr>
          <p:nvPr/>
        </p:nvCxnSpPr>
        <p:spPr>
          <a:xfrm>
            <a:off x="6375400" y="1884680"/>
            <a:ext cx="50800" cy="145288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本框 168"/>
          <p:cNvSpPr txBox="1"/>
          <p:nvPr/>
        </p:nvSpPr>
        <p:spPr>
          <a:xfrm>
            <a:off x="5953760" y="2524760"/>
            <a:ext cx="944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000" dirty="0" smtClean="0">
                <a:ea typeface="宋体" charset="0"/>
              </a:rPr>
              <a:t>全量同步完成</a:t>
            </a:r>
            <a:endParaRPr lang="zh-CN" sz="1000" dirty="0" smtClean="0"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ea typeface="宋体" charset="0"/>
              </a:rPr>
              <a:t>宽表转换</a:t>
            </a:r>
            <a:endParaRPr lang="zh-CN" altLang="en-US" sz="2400" dirty="0">
              <a:ea typeface="宋体" charset="0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1457960" y="2001520"/>
            <a:ext cx="941070" cy="20675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4" name="Rounded Rectangle 69"/>
          <p:cNvSpPr/>
          <p:nvPr/>
        </p:nvSpPr>
        <p:spPr>
          <a:xfrm>
            <a:off x="1475105" y="2287905"/>
            <a:ext cx="900430" cy="20764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sz="700"/>
              <a:t>topic-day-2</a:t>
            </a:r>
            <a:endParaRPr lang="en-US" altLang="zh-CN" sz="700"/>
          </a:p>
        </p:txBody>
      </p:sp>
      <p:sp>
        <p:nvSpPr>
          <p:cNvPr id="135" name="圆角矩形 134"/>
          <p:cNvSpPr/>
          <p:nvPr/>
        </p:nvSpPr>
        <p:spPr>
          <a:xfrm>
            <a:off x="1388110" y="1954530"/>
            <a:ext cx="1078230" cy="218567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93040" y="2867660"/>
            <a:ext cx="796290" cy="384175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宋体" charset="0"/>
              </a:rPr>
              <a:t>宽表转换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宋体" charset="0"/>
            </a:endParaRPr>
          </a:p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宋体" charset="0"/>
              </a:rPr>
              <a:t>API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宋体" charset="0"/>
            </a:endParaRPr>
          </a:p>
        </p:txBody>
      </p:sp>
      <p:cxnSp>
        <p:nvCxnSpPr>
          <p:cNvPr id="49" name="直接箭头连接符 48"/>
          <p:cNvCxnSpPr>
            <a:stCxn id="41" idx="3"/>
            <a:endCxn id="135" idx="1"/>
          </p:cNvCxnSpPr>
          <p:nvPr/>
        </p:nvCxnSpPr>
        <p:spPr>
          <a:xfrm flipV="1">
            <a:off x="989330" y="3047365"/>
            <a:ext cx="398780" cy="127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endCxn id="110" idx="1"/>
          </p:cNvCxnSpPr>
          <p:nvPr/>
        </p:nvCxnSpPr>
        <p:spPr>
          <a:xfrm>
            <a:off x="2466340" y="2288540"/>
            <a:ext cx="976630" cy="7112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7493635" y="1327150"/>
            <a:ext cx="16617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800" dirty="0" smtClean="0"/>
              <a:t>1</a:t>
            </a:r>
            <a:r>
              <a:rPr lang="zh-CN" altLang="en-US" sz="800" dirty="0" smtClean="0">
                <a:ea typeface="宋体" charset="0"/>
              </a:rPr>
              <a:t>：</a:t>
            </a:r>
            <a:r>
              <a:rPr lang="zh-CN" altLang="en-US" sz="800" dirty="0" smtClean="0"/>
              <a:t>多消费者，多线程处理，可以</a:t>
            </a:r>
            <a:endParaRPr lang="zh-CN" altLang="en-US" sz="800" dirty="0" smtClean="0"/>
          </a:p>
          <a:p>
            <a:pPr algn="l"/>
            <a:r>
              <a:rPr lang="zh-CN" altLang="en-US" sz="800" dirty="0" smtClean="0">
                <a:ea typeface="宋体" charset="0"/>
              </a:rPr>
              <a:t>细化到每一天的其中一个宽表的</a:t>
            </a:r>
            <a:endParaRPr lang="zh-CN" altLang="en-US" sz="800" dirty="0" smtClean="0">
              <a:ea typeface="宋体" charset="0"/>
            </a:endParaRPr>
          </a:p>
          <a:p>
            <a:pPr algn="l"/>
            <a:r>
              <a:rPr lang="zh-CN" altLang="en-US" sz="800" dirty="0" smtClean="0">
                <a:ea typeface="宋体" charset="0"/>
              </a:rPr>
              <a:t>单独生成</a:t>
            </a:r>
            <a:endParaRPr lang="zh-CN" altLang="en-US" sz="800" dirty="0" smtClean="0">
              <a:ea typeface="宋体" charset="0"/>
            </a:endParaRPr>
          </a:p>
          <a:p>
            <a:pPr algn="l"/>
            <a:r>
              <a:rPr lang="en-US" altLang="zh-CN" sz="800" dirty="0" smtClean="0">
                <a:ea typeface="宋体" charset="0"/>
              </a:rPr>
              <a:t>2</a:t>
            </a:r>
            <a:r>
              <a:rPr lang="zh-CN" altLang="en-US" sz="800" dirty="0" smtClean="0">
                <a:ea typeface="宋体" charset="0"/>
              </a:rPr>
              <a:t>：</a:t>
            </a:r>
            <a:endParaRPr lang="zh-CN" altLang="en-US" sz="800" dirty="0" smtClean="0">
              <a:ea typeface="宋体" charset="0"/>
            </a:endParaRPr>
          </a:p>
        </p:txBody>
      </p:sp>
      <p:cxnSp>
        <p:nvCxnSpPr>
          <p:cNvPr id="107" name="直接箭头连接符 106"/>
          <p:cNvCxnSpPr/>
          <p:nvPr/>
        </p:nvCxnSpPr>
        <p:spPr>
          <a:xfrm>
            <a:off x="6380480" y="1608455"/>
            <a:ext cx="4445" cy="61595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69"/>
          <p:cNvSpPr/>
          <p:nvPr/>
        </p:nvSpPr>
        <p:spPr>
          <a:xfrm>
            <a:off x="1478280" y="2534920"/>
            <a:ext cx="900430" cy="20764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zh-CN" sz="700"/>
              <a:t>topic-day-3</a:t>
            </a:r>
            <a:endParaRPr lang="en-US" altLang="zh-CN" sz="700"/>
          </a:p>
        </p:txBody>
      </p:sp>
      <p:sp>
        <p:nvSpPr>
          <p:cNvPr id="39" name="Rounded Rectangle 69"/>
          <p:cNvSpPr/>
          <p:nvPr/>
        </p:nvSpPr>
        <p:spPr>
          <a:xfrm>
            <a:off x="1475105" y="2042795"/>
            <a:ext cx="900430" cy="20764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zh-CN" sz="700"/>
              <a:t>topic-day-1</a:t>
            </a:r>
            <a:endParaRPr lang="en-US" altLang="zh-CN" sz="700"/>
          </a:p>
        </p:txBody>
      </p:sp>
      <p:sp>
        <p:nvSpPr>
          <p:cNvPr id="43" name="Rounded Rectangle 69"/>
          <p:cNvSpPr/>
          <p:nvPr/>
        </p:nvSpPr>
        <p:spPr>
          <a:xfrm>
            <a:off x="1472565" y="2782570"/>
            <a:ext cx="900430" cy="20764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zh-CN" sz="700"/>
              <a:t>topic-day-4</a:t>
            </a:r>
            <a:endParaRPr lang="en-US" altLang="zh-CN" sz="700"/>
          </a:p>
        </p:txBody>
      </p:sp>
      <p:sp>
        <p:nvSpPr>
          <p:cNvPr id="45" name="Rounded Rectangle 69"/>
          <p:cNvSpPr/>
          <p:nvPr/>
        </p:nvSpPr>
        <p:spPr>
          <a:xfrm>
            <a:off x="1465580" y="3282950"/>
            <a:ext cx="900430" cy="20764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zh-CN" sz="700"/>
              <a:t>topic-day-6</a:t>
            </a:r>
            <a:endParaRPr lang="en-US" altLang="zh-CN" sz="700"/>
          </a:p>
        </p:txBody>
      </p:sp>
      <p:sp>
        <p:nvSpPr>
          <p:cNvPr id="46" name="Rounded Rectangle 69"/>
          <p:cNvSpPr/>
          <p:nvPr/>
        </p:nvSpPr>
        <p:spPr>
          <a:xfrm>
            <a:off x="1477645" y="3529965"/>
            <a:ext cx="900430" cy="20764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zh-CN" sz="700"/>
              <a:t>topic-day-7</a:t>
            </a:r>
            <a:endParaRPr lang="en-US" altLang="zh-CN" sz="700"/>
          </a:p>
        </p:txBody>
      </p:sp>
      <p:sp>
        <p:nvSpPr>
          <p:cNvPr id="47" name="Rounded Rectangle 69"/>
          <p:cNvSpPr/>
          <p:nvPr/>
        </p:nvSpPr>
        <p:spPr>
          <a:xfrm>
            <a:off x="1472565" y="3030855"/>
            <a:ext cx="900430" cy="20764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zh-CN" sz="700"/>
              <a:t>topic-day-5</a:t>
            </a:r>
            <a:endParaRPr lang="en-US" altLang="zh-CN" sz="700"/>
          </a:p>
        </p:txBody>
      </p:sp>
      <p:sp>
        <p:nvSpPr>
          <p:cNvPr id="48" name="Rounded Rectangle 69"/>
          <p:cNvSpPr/>
          <p:nvPr/>
        </p:nvSpPr>
        <p:spPr>
          <a:xfrm>
            <a:off x="1470025" y="3791585"/>
            <a:ext cx="900430" cy="20764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zh-CN" sz="700"/>
              <a:t>topic-day-8</a:t>
            </a:r>
            <a:endParaRPr lang="en-US" altLang="zh-CN" sz="700"/>
          </a:p>
        </p:txBody>
      </p:sp>
      <p:sp>
        <p:nvSpPr>
          <p:cNvPr id="51" name="圆角矩形 50"/>
          <p:cNvSpPr/>
          <p:nvPr/>
        </p:nvSpPr>
        <p:spPr>
          <a:xfrm>
            <a:off x="5376545" y="2224405"/>
            <a:ext cx="1987550" cy="153289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5541645" y="2307590"/>
            <a:ext cx="726440" cy="2463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p>
            <a:pPr algn="ctr"/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A1</a:t>
            </a:r>
            <a:endParaRPr lang="en-US" altLang="zh-CN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5883910" y="1230630"/>
            <a:ext cx="963930" cy="377190"/>
            <a:chOff x="6279" y="1907"/>
            <a:chExt cx="1518" cy="594"/>
          </a:xfrm>
        </p:grpSpPr>
        <p:sp>
          <p:nvSpPr>
            <p:cNvPr id="55" name="矩形 54"/>
            <p:cNvSpPr/>
            <p:nvPr/>
          </p:nvSpPr>
          <p:spPr>
            <a:xfrm>
              <a:off x="6279" y="1907"/>
              <a:ext cx="1518" cy="59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p>
              <a:r>
                <a:rPr lang="en-US" altLang="zh-CN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    </a:t>
              </a:r>
              <a:endPara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544" y="2059"/>
              <a:ext cx="988" cy="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700" dirty="0">
                  <a:latin typeface="微软雅黑" panose="020B0503020204020204" charset="-122"/>
                  <a:ea typeface="宋体" charset="0"/>
                  <a:sym typeface="+mn-ea"/>
                </a:rPr>
                <a:t>原始表数据</a:t>
              </a:r>
              <a:endParaRPr lang="zh-CN" altLang="en-US" sz="700" dirty="0" smtClean="0">
                <a:ea typeface="宋体" charset="0"/>
              </a:endParaRPr>
            </a:p>
          </p:txBody>
        </p:sp>
      </p:grpSp>
      <p:sp>
        <p:nvSpPr>
          <p:cNvPr id="60" name="圆角矩形 59"/>
          <p:cNvSpPr/>
          <p:nvPr/>
        </p:nvSpPr>
        <p:spPr>
          <a:xfrm>
            <a:off x="6380480" y="2308225"/>
            <a:ext cx="726440" cy="2463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p>
            <a:pPr algn="ctr"/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A2</a:t>
            </a:r>
            <a:endParaRPr lang="en-US" altLang="zh-CN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5541645" y="2659380"/>
            <a:ext cx="726440" cy="2463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p>
            <a:pPr algn="ctr"/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A3</a:t>
            </a:r>
            <a:endParaRPr lang="en-US" altLang="zh-CN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380480" y="2660015"/>
            <a:ext cx="726440" cy="2463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p>
            <a:pPr algn="ctr"/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A4</a:t>
            </a:r>
            <a:endParaRPr lang="en-US" altLang="zh-CN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5541645" y="3011170"/>
            <a:ext cx="726440" cy="2463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p>
            <a:pPr algn="ctr"/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KS</a:t>
            </a:r>
            <a:endParaRPr lang="en-US" altLang="zh-CN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6380480" y="3011805"/>
            <a:ext cx="726440" cy="2463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p>
            <a:pPr algn="ctr"/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KE</a:t>
            </a:r>
            <a:endParaRPr lang="en-US" altLang="zh-CN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5541645" y="3364230"/>
            <a:ext cx="726440" cy="2463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p>
            <a:pPr algn="ctr"/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SE</a:t>
            </a:r>
            <a:endParaRPr lang="en-US" altLang="zh-CN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6380480" y="3364865"/>
            <a:ext cx="726440" cy="2463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p>
            <a:pPr algn="ctr"/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....</a:t>
            </a:r>
            <a:endParaRPr lang="en-US" altLang="zh-CN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2" name="直接箭头连接符 101"/>
          <p:cNvCxnSpPr>
            <a:stCxn id="135" idx="3"/>
            <a:endCxn id="110" idx="1"/>
          </p:cNvCxnSpPr>
          <p:nvPr/>
        </p:nvCxnSpPr>
        <p:spPr>
          <a:xfrm flipV="1">
            <a:off x="2466340" y="2999740"/>
            <a:ext cx="976630" cy="4762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endCxn id="110" idx="1"/>
          </p:cNvCxnSpPr>
          <p:nvPr/>
        </p:nvCxnSpPr>
        <p:spPr>
          <a:xfrm flipV="1">
            <a:off x="2458720" y="2999740"/>
            <a:ext cx="984250" cy="67373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圆角矩形 109"/>
          <p:cNvSpPr/>
          <p:nvPr/>
        </p:nvSpPr>
        <p:spPr>
          <a:xfrm>
            <a:off x="3442970" y="2178050"/>
            <a:ext cx="1108710" cy="1642745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3601085" y="2260600"/>
            <a:ext cx="798830" cy="2933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p>
            <a:pPr algn="ctr"/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应用</a:t>
            </a:r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App</a:t>
            </a:r>
            <a:endParaRPr lang="en-US" altLang="zh-CN" sz="800" dirty="0">
              <a:solidFill>
                <a:schemeClr val="bg1"/>
              </a:solidFill>
              <a:latin typeface="微软雅黑" panose="020B0503020204020204" charset="-122"/>
              <a:ea typeface="宋体" charset="0"/>
              <a:sym typeface="+mn-ea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3601085" y="2653030"/>
            <a:ext cx="798830" cy="2933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p>
            <a:pPr algn="ctr"/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应用</a:t>
            </a:r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App</a:t>
            </a:r>
            <a:endParaRPr lang="en-US" altLang="zh-CN" sz="800" dirty="0">
              <a:solidFill>
                <a:schemeClr val="bg1"/>
              </a:solidFill>
              <a:latin typeface="微软雅黑" panose="020B0503020204020204" charset="-122"/>
              <a:ea typeface="宋体" charset="0"/>
              <a:sym typeface="+mn-ea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3601085" y="3051175"/>
            <a:ext cx="798830" cy="2933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p>
            <a:pPr algn="ctr"/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应用</a:t>
            </a:r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App</a:t>
            </a:r>
            <a:endParaRPr lang="en-US" altLang="zh-CN" sz="800" dirty="0">
              <a:solidFill>
                <a:schemeClr val="bg1"/>
              </a:solidFill>
              <a:latin typeface="微软雅黑" panose="020B0503020204020204" charset="-122"/>
              <a:ea typeface="宋体" charset="0"/>
              <a:sym typeface="+mn-ea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3601085" y="3444240"/>
            <a:ext cx="798830" cy="2933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p>
            <a:pPr algn="ctr"/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应用</a:t>
            </a:r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App</a:t>
            </a:r>
            <a:endParaRPr lang="en-US" altLang="zh-CN" sz="800" dirty="0">
              <a:solidFill>
                <a:schemeClr val="bg1"/>
              </a:solidFill>
              <a:latin typeface="微软雅黑" panose="020B0503020204020204" charset="-122"/>
              <a:ea typeface="宋体" charset="0"/>
              <a:sym typeface="+mn-ea"/>
            </a:endParaRPr>
          </a:p>
        </p:txBody>
      </p:sp>
      <p:cxnSp>
        <p:nvCxnSpPr>
          <p:cNvPr id="117" name="直接箭头连接符 116"/>
          <p:cNvCxnSpPr>
            <a:stCxn id="110" idx="3"/>
            <a:endCxn id="51" idx="1"/>
          </p:cNvCxnSpPr>
          <p:nvPr/>
        </p:nvCxnSpPr>
        <p:spPr>
          <a:xfrm flipV="1">
            <a:off x="4551680" y="2990850"/>
            <a:ext cx="824865" cy="889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/>
          <p:cNvSpPr txBox="1"/>
          <p:nvPr/>
        </p:nvSpPr>
        <p:spPr>
          <a:xfrm>
            <a:off x="4684395" y="2250440"/>
            <a:ext cx="538480" cy="198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700" dirty="0" smtClean="0">
                <a:ea typeface="宋体" charset="0"/>
              </a:rPr>
              <a:t>生成宽表</a:t>
            </a:r>
            <a:endParaRPr lang="zh-CN" altLang="en-US" sz="700" dirty="0" smtClean="0">
              <a:ea typeface="宋体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601085" y="1252855"/>
            <a:ext cx="1000125" cy="377825"/>
            <a:chOff x="6279" y="1907"/>
            <a:chExt cx="1518" cy="595"/>
          </a:xfrm>
        </p:grpSpPr>
        <p:sp>
          <p:nvSpPr>
            <p:cNvPr id="11" name="矩形 10"/>
            <p:cNvSpPr/>
            <p:nvPr/>
          </p:nvSpPr>
          <p:spPr>
            <a:xfrm>
              <a:off x="6279" y="1907"/>
              <a:ext cx="1518" cy="59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p>
              <a:r>
                <a:rPr lang="en-US" altLang="zh-CN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    </a:t>
              </a:r>
              <a:endPara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633" y="2048"/>
              <a:ext cx="744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800" dirty="0" smtClean="0">
                  <a:ea typeface="宋体" charset="0"/>
                </a:rPr>
                <a:t>Apollo</a:t>
              </a:r>
              <a:endParaRPr lang="en-US" altLang="zh-CN" sz="800" dirty="0" smtClean="0">
                <a:ea typeface="宋体" charset="0"/>
              </a:endParaRPr>
            </a:p>
          </p:txBody>
        </p:sp>
      </p:grpSp>
      <p:cxnSp>
        <p:nvCxnSpPr>
          <p:cNvPr id="14" name="直接箭头连接符 13"/>
          <p:cNvCxnSpPr>
            <a:stCxn id="11" idx="2"/>
          </p:cNvCxnSpPr>
          <p:nvPr/>
        </p:nvCxnSpPr>
        <p:spPr>
          <a:xfrm>
            <a:off x="4101465" y="1630680"/>
            <a:ext cx="1905" cy="51117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1" idx="3"/>
            <a:endCxn id="30" idx="1"/>
          </p:cNvCxnSpPr>
          <p:nvPr/>
        </p:nvCxnSpPr>
        <p:spPr>
          <a:xfrm flipV="1">
            <a:off x="7364095" y="2981960"/>
            <a:ext cx="596900" cy="889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7960995" y="2761615"/>
            <a:ext cx="904875" cy="44005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p>
            <a:pPr algn="ctr"/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</a:rPr>
              <a:t>数据有效性生成</a:t>
            </a:r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</a:rPr>
              <a:t>check</a:t>
            </a:r>
            <a:endParaRPr lang="zh-CN" altLang="en-US" sz="800" dirty="0">
              <a:solidFill>
                <a:schemeClr val="bg1"/>
              </a:solidFill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737360" y="1670050"/>
            <a:ext cx="507365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en-US" altLang="zh-CN" sz="1000" dirty="0">
                <a:ea typeface="宋体" charset="0"/>
              </a:rPr>
              <a:t>Kafka</a:t>
            </a:r>
            <a:endParaRPr lang="en-US" altLang="zh-CN" sz="1000" dirty="0">
              <a:ea typeface="宋体" charset="0"/>
            </a:endParaRPr>
          </a:p>
        </p:txBody>
      </p:sp>
      <p:grpSp>
        <p:nvGrpSpPr>
          <p:cNvPr id="132" name="组合 131"/>
          <p:cNvGrpSpPr/>
          <p:nvPr/>
        </p:nvGrpSpPr>
        <p:grpSpPr>
          <a:xfrm>
            <a:off x="3340735" y="4254500"/>
            <a:ext cx="1343660" cy="322580"/>
            <a:chOff x="6279" y="1907"/>
            <a:chExt cx="2320" cy="514"/>
          </a:xfrm>
        </p:grpSpPr>
        <p:sp>
          <p:nvSpPr>
            <p:cNvPr id="137" name="矩形 136"/>
            <p:cNvSpPr/>
            <p:nvPr/>
          </p:nvSpPr>
          <p:spPr>
            <a:xfrm>
              <a:off x="6279" y="1907"/>
              <a:ext cx="2320" cy="51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p>
              <a:r>
                <a:rPr lang="en-US" altLang="zh-CN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    </a:t>
              </a:r>
              <a:endPara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6466" y="1993"/>
              <a:ext cx="2133" cy="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900" dirty="0" smtClean="0">
                  <a:ea typeface="宋体" charset="0"/>
                </a:rPr>
                <a:t>获取数据是否使用锁</a:t>
              </a:r>
              <a:endParaRPr lang="zh-CN" altLang="en-US" sz="900" dirty="0" smtClean="0">
                <a:ea typeface="宋体" charset="0"/>
              </a:endParaRPr>
            </a:p>
          </p:txBody>
        </p:sp>
      </p:grpSp>
      <p:cxnSp>
        <p:nvCxnSpPr>
          <p:cNvPr id="156" name="直接箭头连接符 155"/>
          <p:cNvCxnSpPr>
            <a:stCxn id="110" idx="2"/>
            <a:endCxn id="137" idx="0"/>
          </p:cNvCxnSpPr>
          <p:nvPr/>
        </p:nvCxnSpPr>
        <p:spPr>
          <a:xfrm>
            <a:off x="3997325" y="3820795"/>
            <a:ext cx="15240" cy="43370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4551680" y="2567305"/>
            <a:ext cx="824865" cy="889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4551680" y="3444240"/>
            <a:ext cx="824865" cy="889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7687310" y="3856355"/>
            <a:ext cx="1343660" cy="322580"/>
            <a:chOff x="6279" y="1907"/>
            <a:chExt cx="2320" cy="514"/>
          </a:xfrm>
        </p:grpSpPr>
        <p:sp>
          <p:nvSpPr>
            <p:cNvPr id="44" name="矩形 43"/>
            <p:cNvSpPr/>
            <p:nvPr/>
          </p:nvSpPr>
          <p:spPr>
            <a:xfrm>
              <a:off x="6279" y="1907"/>
              <a:ext cx="2320" cy="51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p>
              <a:r>
                <a:rPr lang="en-US" altLang="zh-CN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    </a:t>
              </a:r>
              <a:endPara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752" y="1993"/>
              <a:ext cx="1508" cy="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900" dirty="0" smtClean="0">
                  <a:ea typeface="宋体" charset="0"/>
                </a:rPr>
                <a:t>触发菜单计算</a:t>
              </a:r>
              <a:endParaRPr lang="zh-CN" altLang="en-US" sz="900" dirty="0" smtClean="0">
                <a:ea typeface="宋体" charset="0"/>
              </a:endParaRPr>
            </a:p>
          </p:txBody>
        </p:sp>
      </p:grpSp>
      <p:cxnSp>
        <p:nvCxnSpPr>
          <p:cNvPr id="53" name="直接箭头连接符 52"/>
          <p:cNvCxnSpPr/>
          <p:nvPr/>
        </p:nvCxnSpPr>
        <p:spPr>
          <a:xfrm>
            <a:off x="8427085" y="3204845"/>
            <a:ext cx="4445" cy="61595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ea typeface="宋体" charset="0"/>
              </a:rPr>
              <a:t>菜单计算（预计算和全量计算）</a:t>
            </a:r>
            <a:endParaRPr lang="zh-CN" altLang="en-US" sz="2400" dirty="0">
              <a:ea typeface="宋体" charset="0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3980815" y="2122170"/>
            <a:ext cx="1715770" cy="1481455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4068445" y="2202180"/>
            <a:ext cx="726440" cy="2463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p>
            <a:pPr algn="ctr"/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A1</a:t>
            </a:r>
            <a:endParaRPr lang="en-US" altLang="zh-CN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4907280" y="2202815"/>
            <a:ext cx="726440" cy="2463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p>
            <a:pPr algn="ctr"/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A2</a:t>
            </a:r>
            <a:endParaRPr lang="en-US" altLang="zh-CN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4068445" y="2553970"/>
            <a:ext cx="726440" cy="2463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p>
            <a:pPr algn="ctr"/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A3</a:t>
            </a:r>
            <a:endParaRPr lang="en-US" altLang="zh-CN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4907280" y="2554605"/>
            <a:ext cx="726440" cy="2463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p>
            <a:pPr algn="ctr"/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A4</a:t>
            </a:r>
            <a:endParaRPr lang="en-US" altLang="zh-CN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4068445" y="2905760"/>
            <a:ext cx="726440" cy="2463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p>
            <a:pPr algn="ctr"/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KS</a:t>
            </a:r>
            <a:endParaRPr lang="en-US" altLang="zh-CN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4907280" y="2906395"/>
            <a:ext cx="726440" cy="2463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p>
            <a:pPr algn="ctr"/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KE</a:t>
            </a:r>
            <a:endParaRPr lang="en-US" altLang="zh-CN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4068445" y="3258820"/>
            <a:ext cx="726440" cy="2463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p>
            <a:pPr algn="ctr"/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SE</a:t>
            </a:r>
            <a:endParaRPr lang="en-US" altLang="zh-CN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4907280" y="3259455"/>
            <a:ext cx="726440" cy="2463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p>
            <a:pPr algn="ctr"/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....</a:t>
            </a:r>
            <a:endParaRPr lang="en-US" altLang="zh-CN" sz="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2372360" y="2050415"/>
            <a:ext cx="1108710" cy="1642745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2530475" y="2132965"/>
            <a:ext cx="798830" cy="2933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p>
            <a:pPr algn="ctr"/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应用</a:t>
            </a:r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App</a:t>
            </a:r>
            <a:endParaRPr lang="en-US" altLang="zh-CN" sz="800" dirty="0">
              <a:solidFill>
                <a:schemeClr val="bg1"/>
              </a:solidFill>
              <a:latin typeface="微软雅黑" panose="020B0503020204020204" charset="-122"/>
              <a:ea typeface="宋体" charset="0"/>
              <a:sym typeface="+mn-ea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2530475" y="2525395"/>
            <a:ext cx="798830" cy="2933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p>
            <a:pPr algn="ctr"/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应用</a:t>
            </a:r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App</a:t>
            </a:r>
            <a:endParaRPr lang="en-US" altLang="zh-CN" sz="800" dirty="0">
              <a:solidFill>
                <a:schemeClr val="bg1"/>
              </a:solidFill>
              <a:latin typeface="微软雅黑" panose="020B0503020204020204" charset="-122"/>
              <a:ea typeface="宋体" charset="0"/>
              <a:sym typeface="+mn-ea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2530475" y="2923540"/>
            <a:ext cx="798830" cy="2933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p>
            <a:pPr algn="ctr"/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应用</a:t>
            </a:r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App</a:t>
            </a:r>
            <a:endParaRPr lang="en-US" altLang="zh-CN" sz="800" dirty="0">
              <a:solidFill>
                <a:schemeClr val="bg1"/>
              </a:solidFill>
              <a:latin typeface="微软雅黑" panose="020B0503020204020204" charset="-122"/>
              <a:ea typeface="宋体" charset="0"/>
              <a:sym typeface="+mn-ea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2530475" y="3316605"/>
            <a:ext cx="798830" cy="2933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p>
            <a:pPr algn="ctr"/>
            <a:r>
              <a:rPr lang="zh-CN" altLang="en-US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应用</a:t>
            </a:r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App</a:t>
            </a:r>
            <a:endParaRPr lang="en-US" altLang="zh-CN" sz="800" dirty="0">
              <a:solidFill>
                <a:schemeClr val="bg1"/>
              </a:solidFill>
              <a:latin typeface="微软雅黑" panose="020B0503020204020204" charset="-122"/>
              <a:ea typeface="宋体" charset="0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421890" y="1200785"/>
            <a:ext cx="1000125" cy="377825"/>
            <a:chOff x="6279" y="1907"/>
            <a:chExt cx="1518" cy="595"/>
          </a:xfrm>
        </p:grpSpPr>
        <p:sp>
          <p:nvSpPr>
            <p:cNvPr id="11" name="矩形 10"/>
            <p:cNvSpPr/>
            <p:nvPr/>
          </p:nvSpPr>
          <p:spPr>
            <a:xfrm>
              <a:off x="6279" y="1907"/>
              <a:ext cx="1518" cy="59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p>
              <a:r>
                <a:rPr lang="en-US" altLang="zh-CN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    </a:t>
              </a:r>
              <a:endPara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633" y="2048"/>
              <a:ext cx="744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800" dirty="0" smtClean="0">
                  <a:ea typeface="宋体" charset="0"/>
                </a:rPr>
                <a:t>Apollo</a:t>
              </a:r>
              <a:endParaRPr lang="en-US" altLang="zh-CN" sz="800" dirty="0" smtClean="0">
                <a:ea typeface="宋体" charset="0"/>
              </a:endParaRPr>
            </a:p>
          </p:txBody>
        </p:sp>
      </p:grpSp>
      <p:cxnSp>
        <p:nvCxnSpPr>
          <p:cNvPr id="14" name="直接箭头连接符 13"/>
          <p:cNvCxnSpPr>
            <a:stCxn id="11" idx="2"/>
            <a:endCxn id="110" idx="0"/>
          </p:cNvCxnSpPr>
          <p:nvPr/>
        </p:nvCxnSpPr>
        <p:spPr>
          <a:xfrm>
            <a:off x="2922270" y="1578610"/>
            <a:ext cx="4445" cy="47180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1" idx="3"/>
            <a:endCxn id="37" idx="1"/>
          </p:cNvCxnSpPr>
          <p:nvPr/>
        </p:nvCxnSpPr>
        <p:spPr>
          <a:xfrm flipV="1">
            <a:off x="5696585" y="2848610"/>
            <a:ext cx="417830" cy="1460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6188075" y="2518410"/>
            <a:ext cx="702310" cy="280670"/>
          </a:xfrm>
          <a:prstGeom prst="roundRect">
            <a:avLst/>
          </a:prstGeom>
          <a:gradFill>
            <a:gsLst>
              <a:gs pos="22000">
                <a:schemeClr val="accent4">
                  <a:shade val="51000"/>
                  <a:satMod val="130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ctr" anchorCtr="1"/>
          <a:p>
            <a:pPr algn="ctr"/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</a:rPr>
              <a:t>store</a:t>
            </a:r>
            <a:r>
              <a:rPr lang="zh-CN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</a:rPr>
              <a:t>文件</a:t>
            </a:r>
            <a:endParaRPr lang="zh-CN" sz="800" dirty="0">
              <a:solidFill>
                <a:schemeClr val="bg1"/>
              </a:solidFill>
              <a:latin typeface="微软雅黑" panose="020B0503020204020204" charset="-122"/>
              <a:ea typeface="宋体" charset="0"/>
            </a:endParaRPr>
          </a:p>
        </p:txBody>
      </p:sp>
      <p:cxnSp>
        <p:nvCxnSpPr>
          <p:cNvPr id="2" name="直接箭头连接符 1"/>
          <p:cNvCxnSpPr>
            <a:stCxn id="110" idx="3"/>
          </p:cNvCxnSpPr>
          <p:nvPr/>
        </p:nvCxnSpPr>
        <p:spPr>
          <a:xfrm flipV="1">
            <a:off x="3474720" y="2854325"/>
            <a:ext cx="499745" cy="1778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组合 131"/>
          <p:cNvGrpSpPr/>
          <p:nvPr/>
        </p:nvGrpSpPr>
        <p:grpSpPr>
          <a:xfrm>
            <a:off x="2158365" y="4187825"/>
            <a:ext cx="1473200" cy="326390"/>
            <a:chOff x="665" y="8757"/>
            <a:chExt cx="2320" cy="514"/>
          </a:xfrm>
        </p:grpSpPr>
        <p:sp>
          <p:nvSpPr>
            <p:cNvPr id="137" name="矩形 136"/>
            <p:cNvSpPr/>
            <p:nvPr/>
          </p:nvSpPr>
          <p:spPr>
            <a:xfrm>
              <a:off x="665" y="8757"/>
              <a:ext cx="2320" cy="51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p>
              <a:r>
                <a:rPr lang="en-US" altLang="zh-CN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    </a:t>
              </a:r>
              <a:endPara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952" y="8833"/>
              <a:ext cx="1908" cy="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900" dirty="0" smtClean="0">
                  <a:ea typeface="宋体" charset="0"/>
                </a:rPr>
                <a:t>获取数据是否使用锁</a:t>
              </a:r>
              <a:endParaRPr lang="zh-CN" altLang="en-US" sz="900" dirty="0" smtClean="0">
                <a:ea typeface="宋体" charset="0"/>
              </a:endParaRPr>
            </a:p>
          </p:txBody>
        </p:sp>
      </p:grpSp>
      <p:cxnSp>
        <p:nvCxnSpPr>
          <p:cNvPr id="3" name="直接箭头连接符 2"/>
          <p:cNvCxnSpPr/>
          <p:nvPr/>
        </p:nvCxnSpPr>
        <p:spPr>
          <a:xfrm>
            <a:off x="2925445" y="3693160"/>
            <a:ext cx="1905" cy="51117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25450" y="1816100"/>
            <a:ext cx="1116330" cy="21551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Rounded Rectangle 69"/>
          <p:cNvSpPr/>
          <p:nvPr/>
        </p:nvSpPr>
        <p:spPr>
          <a:xfrm>
            <a:off x="480060" y="2165350"/>
            <a:ext cx="990600" cy="24701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zh-CN" sz="700"/>
              <a:t>topic-</a:t>
            </a:r>
            <a:r>
              <a:rPr lang="en-US" altLang="zh-CN" sz="700">
                <a:sym typeface="+mn-ea"/>
              </a:rPr>
              <a:t>tenant</a:t>
            </a:r>
            <a:r>
              <a:rPr lang="en-US" altLang="zh-CN" sz="700"/>
              <a:t>-</a:t>
            </a:r>
            <a:r>
              <a:rPr lang="en-US" altLang="zh-CN" sz="700">
                <a:sym typeface="+mn-ea"/>
              </a:rPr>
              <a:t>store2</a:t>
            </a:r>
            <a:endParaRPr lang="en-US" altLang="zh-CN" sz="700"/>
          </a:p>
        </p:txBody>
      </p:sp>
      <p:sp>
        <p:nvSpPr>
          <p:cNvPr id="8" name="Rounded Rectangle 69"/>
          <p:cNvSpPr/>
          <p:nvPr/>
        </p:nvSpPr>
        <p:spPr>
          <a:xfrm>
            <a:off x="489585" y="2437765"/>
            <a:ext cx="987425" cy="24765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zh-CN" sz="700"/>
              <a:t>topic-</a:t>
            </a:r>
            <a:r>
              <a:rPr lang="en-US" altLang="zh-CN" sz="700">
                <a:sym typeface="+mn-ea"/>
              </a:rPr>
              <a:t>tenant</a:t>
            </a:r>
            <a:r>
              <a:rPr lang="en-US" altLang="zh-CN" sz="700"/>
              <a:t>-</a:t>
            </a:r>
            <a:r>
              <a:rPr lang="en-US" altLang="zh-CN" sz="700">
                <a:sym typeface="+mn-ea"/>
              </a:rPr>
              <a:t>store3</a:t>
            </a:r>
            <a:endParaRPr lang="en-US" altLang="zh-CN" sz="700"/>
          </a:p>
        </p:txBody>
      </p:sp>
      <p:sp>
        <p:nvSpPr>
          <p:cNvPr id="9" name="Rounded Rectangle 69"/>
          <p:cNvSpPr/>
          <p:nvPr/>
        </p:nvSpPr>
        <p:spPr>
          <a:xfrm>
            <a:off x="480060" y="1888490"/>
            <a:ext cx="991235" cy="24511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zh-CN" sz="700"/>
              <a:t>topic-tenant-store1</a:t>
            </a:r>
            <a:endParaRPr lang="en-US" altLang="zh-CN" sz="700"/>
          </a:p>
        </p:txBody>
      </p:sp>
      <p:sp>
        <p:nvSpPr>
          <p:cNvPr id="12" name="Rounded Rectangle 69"/>
          <p:cNvSpPr/>
          <p:nvPr/>
        </p:nvSpPr>
        <p:spPr>
          <a:xfrm>
            <a:off x="483870" y="2710815"/>
            <a:ext cx="987425" cy="22479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zh-CN" sz="700"/>
              <a:t>topic-</a:t>
            </a:r>
            <a:r>
              <a:rPr lang="en-US" altLang="zh-CN" sz="700">
                <a:sym typeface="+mn-ea"/>
              </a:rPr>
              <a:t>tenant</a:t>
            </a:r>
            <a:r>
              <a:rPr lang="en-US" altLang="zh-CN" sz="700"/>
              <a:t>-</a:t>
            </a:r>
            <a:r>
              <a:rPr lang="en-US" altLang="zh-CN" sz="700">
                <a:sym typeface="+mn-ea"/>
              </a:rPr>
              <a:t>store4</a:t>
            </a:r>
            <a:endParaRPr lang="en-US" altLang="zh-CN" sz="700"/>
          </a:p>
        </p:txBody>
      </p:sp>
      <p:sp>
        <p:nvSpPr>
          <p:cNvPr id="17" name="Rounded Rectangle 69"/>
          <p:cNvSpPr/>
          <p:nvPr/>
        </p:nvSpPr>
        <p:spPr>
          <a:xfrm>
            <a:off x="483870" y="3210560"/>
            <a:ext cx="987425" cy="22860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zh-CN" sz="700"/>
              <a:t>topic-</a:t>
            </a:r>
            <a:r>
              <a:rPr lang="en-US" altLang="zh-CN" sz="700">
                <a:sym typeface="+mn-ea"/>
              </a:rPr>
              <a:t>tenant</a:t>
            </a:r>
            <a:r>
              <a:rPr lang="en-US" altLang="zh-CN" sz="700"/>
              <a:t>-</a:t>
            </a:r>
            <a:r>
              <a:rPr lang="en-US" altLang="zh-CN" sz="700">
                <a:sym typeface="+mn-ea"/>
              </a:rPr>
              <a:t>store6</a:t>
            </a:r>
            <a:endParaRPr lang="en-US" altLang="zh-CN" sz="700"/>
          </a:p>
        </p:txBody>
      </p:sp>
      <p:sp>
        <p:nvSpPr>
          <p:cNvPr id="19" name="Rounded Rectangle 69"/>
          <p:cNvSpPr/>
          <p:nvPr/>
        </p:nvSpPr>
        <p:spPr>
          <a:xfrm>
            <a:off x="482600" y="3464560"/>
            <a:ext cx="988695" cy="21463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zh-CN" sz="700"/>
              <a:t>topic-</a:t>
            </a:r>
            <a:r>
              <a:rPr lang="en-US" altLang="zh-CN" sz="700">
                <a:sym typeface="+mn-ea"/>
              </a:rPr>
              <a:t>tenant</a:t>
            </a:r>
            <a:r>
              <a:rPr lang="en-US" altLang="zh-CN" sz="700"/>
              <a:t>-</a:t>
            </a:r>
            <a:r>
              <a:rPr lang="en-US" altLang="zh-CN" sz="700">
                <a:sym typeface="+mn-ea"/>
              </a:rPr>
              <a:t>store7</a:t>
            </a:r>
            <a:endParaRPr lang="en-US" altLang="zh-CN" sz="700"/>
          </a:p>
        </p:txBody>
      </p:sp>
      <p:sp>
        <p:nvSpPr>
          <p:cNvPr id="20" name="Rounded Rectangle 69"/>
          <p:cNvSpPr/>
          <p:nvPr/>
        </p:nvSpPr>
        <p:spPr>
          <a:xfrm>
            <a:off x="483870" y="2961640"/>
            <a:ext cx="987425" cy="22479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zh-CN" sz="700"/>
              <a:t>topic-</a:t>
            </a:r>
            <a:r>
              <a:rPr lang="en-US" altLang="zh-CN" sz="700">
                <a:sym typeface="+mn-ea"/>
              </a:rPr>
              <a:t>tenant</a:t>
            </a:r>
            <a:r>
              <a:rPr lang="en-US" altLang="zh-CN" sz="700"/>
              <a:t>-</a:t>
            </a:r>
            <a:r>
              <a:rPr lang="en-US" altLang="zh-CN" sz="700">
                <a:sym typeface="+mn-ea"/>
              </a:rPr>
              <a:t>store5</a:t>
            </a:r>
            <a:endParaRPr lang="en-US" altLang="zh-CN" sz="700"/>
          </a:p>
        </p:txBody>
      </p:sp>
      <p:sp>
        <p:nvSpPr>
          <p:cNvPr id="21" name="Rounded Rectangle 69"/>
          <p:cNvSpPr/>
          <p:nvPr/>
        </p:nvSpPr>
        <p:spPr>
          <a:xfrm>
            <a:off x="483235" y="3705860"/>
            <a:ext cx="987425" cy="20764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en-US" altLang="zh-CN" sz="700">
                <a:ea typeface="宋体" charset="0"/>
              </a:rPr>
              <a:t>....</a:t>
            </a:r>
            <a:endParaRPr lang="en-US" altLang="zh-CN" sz="700">
              <a:ea typeface="宋体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80085" y="1556385"/>
            <a:ext cx="507365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en-US" altLang="zh-CN" sz="1000" dirty="0">
                <a:ea typeface="宋体" charset="0"/>
              </a:rPr>
              <a:t>Kafka</a:t>
            </a:r>
            <a:endParaRPr lang="en-US" altLang="zh-CN" sz="1000" dirty="0">
              <a:ea typeface="宋体" charset="0"/>
            </a:endParaRPr>
          </a:p>
        </p:txBody>
      </p:sp>
      <p:cxnSp>
        <p:nvCxnSpPr>
          <p:cNvPr id="27" name="直接箭头连接符 26"/>
          <p:cNvCxnSpPr>
            <a:stCxn id="5" idx="3"/>
            <a:endCxn id="110" idx="1"/>
          </p:cNvCxnSpPr>
          <p:nvPr/>
        </p:nvCxnSpPr>
        <p:spPr>
          <a:xfrm flipV="1">
            <a:off x="1535430" y="2872105"/>
            <a:ext cx="830580" cy="2159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3481070" y="2399665"/>
            <a:ext cx="499745" cy="1778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3481070" y="3373755"/>
            <a:ext cx="499745" cy="1778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534535" y="1816100"/>
            <a:ext cx="887730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zh-CN" altLang="en-US" sz="1000" dirty="0">
                <a:ea typeface="宋体" charset="0"/>
              </a:rPr>
              <a:t>多表</a:t>
            </a:r>
            <a:r>
              <a:rPr lang="en-US" altLang="zh-CN" sz="1000" dirty="0">
                <a:ea typeface="宋体" charset="0"/>
              </a:rPr>
              <a:t>join</a:t>
            </a:r>
            <a:r>
              <a:rPr lang="zh-CN" altLang="en-US" sz="1000" dirty="0">
                <a:ea typeface="宋体" charset="0"/>
              </a:rPr>
              <a:t>计算</a:t>
            </a:r>
            <a:endParaRPr lang="zh-CN" altLang="en-US" sz="1000" dirty="0">
              <a:ea typeface="宋体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114415" y="2480945"/>
            <a:ext cx="1583055" cy="734695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6950075" y="2518410"/>
            <a:ext cx="702310" cy="280670"/>
          </a:xfrm>
          <a:prstGeom prst="roundRect">
            <a:avLst/>
          </a:prstGeom>
          <a:gradFill>
            <a:gsLst>
              <a:gs pos="22000">
                <a:schemeClr val="accent4">
                  <a:shade val="51000"/>
                  <a:satMod val="130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ctr" anchorCtr="1"/>
          <a:p>
            <a:pPr algn="ctr"/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store</a:t>
            </a:r>
            <a:r>
              <a:rPr lang="zh-CN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文件</a:t>
            </a:r>
            <a:endParaRPr lang="zh-CN" sz="800" dirty="0">
              <a:solidFill>
                <a:schemeClr val="bg1"/>
              </a:solidFill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6181725" y="2871470"/>
            <a:ext cx="702310" cy="280670"/>
          </a:xfrm>
          <a:prstGeom prst="roundRect">
            <a:avLst/>
          </a:prstGeom>
          <a:gradFill>
            <a:gsLst>
              <a:gs pos="22000">
                <a:schemeClr val="accent4">
                  <a:shade val="51000"/>
                  <a:satMod val="130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ctr" anchorCtr="1"/>
          <a:p>
            <a:pPr algn="ctr"/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store</a:t>
            </a:r>
            <a:r>
              <a:rPr lang="zh-CN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文件</a:t>
            </a:r>
            <a:endParaRPr lang="zh-CN" sz="800" dirty="0">
              <a:solidFill>
                <a:schemeClr val="bg1"/>
              </a:solidFill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6956425" y="2871470"/>
            <a:ext cx="702310" cy="280670"/>
          </a:xfrm>
          <a:prstGeom prst="roundRect">
            <a:avLst/>
          </a:prstGeom>
          <a:gradFill>
            <a:gsLst>
              <a:gs pos="22000">
                <a:schemeClr val="accent4">
                  <a:shade val="51000"/>
                  <a:satMod val="130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ctr" anchorCtr="1"/>
          <a:p>
            <a:pPr algn="ctr"/>
            <a:r>
              <a:rPr lang="en-US" altLang="zh-CN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store</a:t>
            </a:r>
            <a:r>
              <a:rPr lang="zh-CN" sz="80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文件</a:t>
            </a:r>
            <a:endParaRPr lang="zh-CN" sz="800" dirty="0">
              <a:solidFill>
                <a:schemeClr val="bg1"/>
              </a:solidFill>
              <a:latin typeface="微软雅黑" panose="020B0503020204020204" charset="-122"/>
              <a:ea typeface="宋体" charset="0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8028940" y="2654300"/>
            <a:ext cx="1000125" cy="377825"/>
            <a:chOff x="6279" y="1907"/>
            <a:chExt cx="1518" cy="595"/>
          </a:xfrm>
        </p:grpSpPr>
        <p:sp>
          <p:nvSpPr>
            <p:cNvPr id="57" name="矩形 56"/>
            <p:cNvSpPr/>
            <p:nvPr/>
          </p:nvSpPr>
          <p:spPr>
            <a:xfrm>
              <a:off x="6279" y="1907"/>
              <a:ext cx="1518" cy="59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p>
              <a:r>
                <a:rPr lang="en-US" altLang="zh-CN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    </a:t>
              </a:r>
              <a:endPara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6380" y="2029"/>
              <a:ext cx="1333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800" dirty="0" smtClean="0">
                  <a:ea typeface="宋体" charset="0"/>
                </a:rPr>
                <a:t>store</a:t>
              </a:r>
              <a:r>
                <a:rPr lang="zh-CN" altLang="en-US" sz="800" dirty="0" smtClean="0">
                  <a:ea typeface="宋体" charset="0"/>
                </a:rPr>
                <a:t>文件</a:t>
              </a:r>
              <a:r>
                <a:rPr lang="en-US" altLang="zh-CN" sz="800" dirty="0" smtClean="0">
                  <a:ea typeface="宋体" charset="0"/>
                </a:rPr>
                <a:t>check</a:t>
              </a:r>
              <a:endParaRPr lang="en-US" altLang="zh-CN" sz="800" dirty="0" smtClean="0">
                <a:ea typeface="宋体" charset="0"/>
              </a:endParaRPr>
            </a:p>
          </p:txBody>
        </p:sp>
      </p:grpSp>
      <p:cxnSp>
        <p:nvCxnSpPr>
          <p:cNvPr id="61" name="直接箭头连接符 60"/>
          <p:cNvCxnSpPr>
            <a:stCxn id="37" idx="3"/>
            <a:endCxn id="57" idx="1"/>
          </p:cNvCxnSpPr>
          <p:nvPr/>
        </p:nvCxnSpPr>
        <p:spPr>
          <a:xfrm flipV="1">
            <a:off x="7697470" y="2843530"/>
            <a:ext cx="331470" cy="508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3175">
          <a:solidFill>
            <a:schemeClr val="tx1"/>
          </a:solidFill>
        </a:ln>
      </a:spPr>
      <a:bodyPr vert="eaVert" rtlCol="0" anchor="ctr"/>
      <a:lstStyle>
        <a:defPPr algn="ctr">
          <a:defRPr sz="900" dirty="0">
            <a:solidFill>
              <a:schemeClr val="tx1"/>
            </a:solidFill>
            <a:latin typeface="微软雅黑" panose="020B0503020204020204" charset="-122"/>
            <a:ea typeface="微软雅黑" panose="020B050302020402020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 algn="l">
          <a:defRPr sz="1000"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827</Words>
  <Application>WPS 演示</Application>
  <PresentationFormat>全屏显示(16:9)</PresentationFormat>
  <Paragraphs>199</Paragraphs>
  <Slides>5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Standard Symbols PS [URW ]</vt:lpstr>
      <vt:lpstr>Arial</vt:lpstr>
      <vt:lpstr>HelveticaNeueLT Std</vt:lpstr>
      <vt:lpstr>宋体</vt:lpstr>
      <vt:lpstr>Droid Sans Fallback</vt:lpstr>
      <vt:lpstr>Verdana</vt:lpstr>
      <vt:lpstr>Arial Unicode MS</vt:lpstr>
      <vt:lpstr>Abyssinica SIL</vt:lpstr>
      <vt:lpstr>Times New Roman</vt:lpstr>
      <vt:lpstr>2016 HDS Corporate</vt:lpstr>
      <vt:lpstr>产品中心-产品配置平台 运维部署</vt:lpstr>
      <vt:lpstr>部署方案</vt:lpstr>
      <vt:lpstr>宽表转换</vt:lpstr>
      <vt:lpstr>宽表转换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muzongcun</cp:lastModifiedBy>
  <cp:revision>4617</cp:revision>
  <cp:lastPrinted>2021-04-21T02:53:18Z</cp:lastPrinted>
  <dcterms:created xsi:type="dcterms:W3CDTF">2021-04-21T02:53:18Z</dcterms:created>
  <dcterms:modified xsi:type="dcterms:W3CDTF">2021-04-21T02:53:18Z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2052-11.1.0.9522</vt:lpwstr>
  </property>
</Properties>
</file>