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797675" cy="9926638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000066"/>
      </a:buClr>
      <a:buFont typeface="Monotype Sorts"/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DDDD"/>
    <a:srgbClr val="CCFFFF"/>
    <a:srgbClr val="990033"/>
    <a:srgbClr val="FFFFCC"/>
    <a:srgbClr val="FFCC99"/>
    <a:srgbClr val="3399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59" autoAdjust="0"/>
  </p:normalViewPr>
  <p:slideViewPr>
    <p:cSldViewPr>
      <p:cViewPr varScale="1">
        <p:scale>
          <a:sx n="105" d="100"/>
          <a:sy n="105" d="100"/>
        </p:scale>
        <p:origin x="12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0"/>
      </p:cViewPr>
      <p:guideLst>
        <p:guide orient="horz" pos="312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4" cy="4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>
            <a:lvl1pPr algn="l" defTabSz="930558">
              <a:buFont typeface="Monotype Sorts" pitchFamily="2" charset="2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42" y="0"/>
            <a:ext cx="2947033" cy="4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>
            <a:lvl1pPr algn="r" defTabSz="930558">
              <a:buFont typeface="Monotype Sorts" pitchFamily="2" charset="2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920"/>
            <a:ext cx="2947034" cy="49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b" anchorCtr="0" compatLnSpc="1">
            <a:prstTxWarp prst="textNoShape">
              <a:avLst/>
            </a:prstTxWarp>
          </a:bodyPr>
          <a:lstStyle>
            <a:lvl1pPr algn="l" defTabSz="930558">
              <a:buFont typeface="Monotype Sorts" pitchFamily="2" charset="2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42" y="9393920"/>
            <a:ext cx="2947033" cy="49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b" anchorCtr="0" compatLnSpc="1">
            <a:prstTxWarp prst="textNoShape">
              <a:avLst/>
            </a:prstTxWarp>
          </a:bodyPr>
          <a:lstStyle>
            <a:lvl1pPr algn="r" defTabSz="930558">
              <a:buFont typeface="Monotype Sorts" pitchFamily="2" charset="2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0887FC7-D5AA-473F-B2E9-33D6B0F07003}" type="slidenum">
              <a:rPr lang="zh-CN" altLang="en-US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034" cy="49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>
            <a:lvl1pPr algn="l" defTabSz="930558">
              <a:spcBef>
                <a:spcPct val="0"/>
              </a:spcBef>
              <a:buClrTx/>
              <a:buFontTx/>
              <a:buNone/>
              <a:defRPr sz="1200" i="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2" y="1"/>
            <a:ext cx="2947033" cy="49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>
            <a:lvl1pPr algn="r" defTabSz="930558">
              <a:spcBef>
                <a:spcPct val="0"/>
              </a:spcBef>
              <a:buClrTx/>
              <a:buFontTx/>
              <a:buNone/>
              <a:defRPr sz="1200" i="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3483"/>
            <a:ext cx="4984116" cy="452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7339"/>
            <a:ext cx="2947034" cy="49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b" anchorCtr="0" compatLnSpc="1">
            <a:prstTxWarp prst="textNoShape">
              <a:avLst/>
            </a:prstTxWarp>
          </a:bodyPr>
          <a:lstStyle>
            <a:lvl1pPr algn="l" defTabSz="930558">
              <a:spcBef>
                <a:spcPct val="0"/>
              </a:spcBef>
              <a:buClrTx/>
              <a:buFontTx/>
              <a:buNone/>
              <a:defRPr sz="1200" i="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2" y="9457339"/>
            <a:ext cx="2947033" cy="49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5" rIns="92949" bIns="46475" numCol="1" anchor="b" anchorCtr="0" compatLnSpc="1">
            <a:prstTxWarp prst="textNoShape">
              <a:avLst/>
            </a:prstTxWarp>
          </a:bodyPr>
          <a:lstStyle>
            <a:lvl1pPr algn="r" defTabSz="930558">
              <a:spcBef>
                <a:spcPct val="0"/>
              </a:spcBef>
              <a:buClrTx/>
              <a:buFontTx/>
              <a:buNone/>
              <a:defRPr sz="1200" i="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5254B86-D7DD-40BD-9F6F-7C0E2BC2A0CD}" type="slidenum">
              <a:rPr lang="zh-CN" altLang="en-US" smtClean="0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093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 b="0" i="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95600" y="63246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b="0" i="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 b="0" i="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FBC5A38-9D9C-42CA-8E6A-94A3AE7AED28}" type="slidenum">
              <a:rPr lang="zh-CN" altLang="en-US" smtClean="0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4138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37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9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22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299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61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54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7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85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63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92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</a:t>
            </a:r>
            <a:r>
              <a:rPr lang="en-US" altLang="zh-CN" dirty="0" err="1"/>
              <a:t>levelFifth</a:t>
            </a:r>
            <a:r>
              <a:rPr lang="en-US" altLang="zh-CN" dirty="0"/>
              <a:t> level</a:t>
            </a:r>
          </a:p>
          <a:p>
            <a:pPr lvl="4"/>
            <a:endParaRPr lang="en-US" altLang="zh-CN" dirty="0"/>
          </a:p>
        </p:txBody>
      </p:sp>
      <p:sp>
        <p:nvSpPr>
          <p:cNvPr id="1029" name="Rectangle 48"/>
          <p:cNvSpPr>
            <a:spLocks noChangeArrowheads="1"/>
          </p:cNvSpPr>
          <p:nvPr/>
        </p:nvSpPr>
        <p:spPr bwMode="auto">
          <a:xfrm>
            <a:off x="6197600" y="6367463"/>
            <a:ext cx="2946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67" tIns="46484" rIns="92967" bIns="46484" anchor="b"/>
          <a:lstStyle>
            <a:lvl1pPr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30275"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Monotype Sorts" pitchFamily="2" charset="2"/>
              <a:defRPr sz="2800" b="1"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Font typeface="Monotype Sorts" pitchFamily="2" charset="2"/>
              <a:buNone/>
              <a:defRPr/>
            </a:pPr>
            <a:fld id="{A46DE5DC-FCE3-4BAC-9ACE-1D3577DA924A}" type="slidenum">
              <a:rPr lang="zh-CN" altLang="en-US" sz="1200" smtClean="0">
                <a:ea typeface="微软雅黑" panose="020B0503020204020204" pitchFamily="34" charset="-122"/>
              </a:rPr>
              <a:pPr algn="r">
                <a:buFont typeface="Monotype Sorts" pitchFamily="2" charset="2"/>
                <a:buNone/>
                <a:defRPr/>
              </a:pPr>
              <a:t>‹#›</a:t>
            </a:fld>
            <a:endParaRPr lang="zh-CN" altLang="zh-CN" sz="1200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z"/>
        <a:defRPr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60000"/>
        <a:buFont typeface="Monotype Sorts"/>
        <a:buChar char="l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ä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3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/>
        <a:buChar char="7"/>
        <a:defRPr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Monotype Sorts" pitchFamily="2" charset="2"/>
        <a:buChar char="7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4"/>
          <p:cNvSpPr txBox="1"/>
          <p:nvPr/>
        </p:nvSpPr>
        <p:spPr>
          <a:xfrm>
            <a:off x="1907704" y="1268760"/>
            <a:ext cx="5191125" cy="4182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2"/>
                </a:solidFill>
              </a:rPr>
              <a:t>备注</a:t>
            </a:r>
          </a:p>
          <a:p>
            <a:pPr algn="l"/>
            <a:endParaRPr lang="zh-CN" altLang="en-US" sz="3200" dirty="0">
              <a:solidFill>
                <a:schemeClr val="accent2"/>
              </a:solidFill>
            </a:endParaRPr>
          </a:p>
          <a:p>
            <a:pPr algn="l"/>
            <a:r>
              <a:rPr lang="zh-CN" altLang="en-US" sz="3200" dirty="0">
                <a:solidFill>
                  <a:schemeClr val="accent2"/>
                </a:solidFill>
              </a:rPr>
              <a:t>所有语义：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algn="l"/>
            <a:endParaRPr lang="zh-CN" altLang="en-US" sz="1600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select  * from  braindb</a:t>
            </a:r>
            <a:r>
              <a:rPr lang="zh-CN" altLang="en-US" sz="1800" dirty="0" smtClean="0">
                <a:solidFill>
                  <a:schemeClr val="tx1"/>
                </a:solidFill>
              </a:rPr>
              <a:t>.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brain_result_level</a:t>
            </a:r>
            <a:r>
              <a:rPr lang="en-US" altLang="zh-CN" sz="1800" dirty="0" smtClean="0"/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A </a:t>
            </a:r>
            <a:r>
              <a:rPr lang="zh-CN" altLang="en-US" sz="1800" dirty="0">
                <a:solidFill>
                  <a:schemeClr val="tx1"/>
                </a:solidFill>
              </a:rPr>
              <a:t>inner join braindb</a:t>
            </a:r>
            <a:r>
              <a:rPr lang="zh-CN" altLang="en-US" sz="1800" dirty="0" smtClean="0">
                <a:solidFill>
                  <a:schemeClr val="tx1"/>
                </a:solidFill>
              </a:rPr>
              <a:t>.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brain_report_dim_mm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B on A.sub_content_code=B.sub_content_code and A.switch_code=B.switch_code</a:t>
            </a:r>
          </a:p>
          <a:p>
            <a:pPr algn="l"/>
            <a:endParaRPr lang="zh-CN" altLang="en-US" sz="1600" dirty="0">
              <a:solidFill>
                <a:schemeClr val="tx1"/>
              </a:solidFill>
            </a:endParaRPr>
          </a:p>
          <a:p>
            <a:pPr algn="l"/>
            <a:endParaRPr lang="zh-CN" altLang="en-US" sz="1600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>
                <a:solidFill>
                  <a:schemeClr val="accent2"/>
                </a:solidFill>
              </a:rPr>
              <a:t>根据</a:t>
            </a:r>
            <a:r>
              <a:rPr lang="en-US" altLang="zh-CN" sz="2000" dirty="0" err="1">
                <a:solidFill>
                  <a:schemeClr val="accent2"/>
                </a:solidFill>
              </a:rPr>
              <a:t>content_code</a:t>
            </a:r>
            <a:r>
              <a:rPr lang="zh-CN" altLang="en-US" sz="2000" dirty="0">
                <a:solidFill>
                  <a:schemeClr val="accent2"/>
                </a:solidFill>
              </a:rPr>
              <a:t>区分</a:t>
            </a:r>
          </a:p>
        </p:txBody>
      </p:sp>
    </p:spTree>
    <p:extLst>
      <p:ext uri="{BB962C8B-B14F-4D97-AF65-F5344CB8AC3E}">
        <p14:creationId xmlns:p14="http://schemas.microsoft.com/office/powerpoint/2010/main" val="196600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55878327"/>
              </p:ext>
            </p:extLst>
          </p:nvPr>
        </p:nvGraphicFramePr>
        <p:xfrm>
          <a:off x="467544" y="1287016"/>
          <a:ext cx="8229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DM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姓名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组别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本月休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假（店均）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全年已休年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假（店均）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全年可休年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假（店均）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bg1"/>
                          </a:solidFill>
                          <a:latin typeface="+mj-lt"/>
                          <a:ea typeface="等线" panose="02010600030101010101" pitchFamily="2" charset="-122"/>
                        </a:rPr>
                        <a:t>休假进度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68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管理组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组长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服务组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68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管理组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68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组长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68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服务组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68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管理组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68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组长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68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服务组 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  <a:r>
                        <a:rPr lang="en-US" altLang="zh-CN" sz="9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82742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defTabSz="457200">
              <a:buFont typeface="Wingdings" panose="05000000000000000000" pitchFamily="2" charset="2"/>
              <a:buChar char="q"/>
            </a:pPr>
            <a:r>
              <a:rPr lang="zh-CN" altLang="en-US" sz="1800" b="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店均年</a:t>
            </a:r>
            <a:r>
              <a:rPr lang="zh-CN" altLang="en-US" sz="18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假明</a:t>
            </a:r>
            <a:r>
              <a:rPr lang="zh-CN" altLang="en-US" sz="1800" b="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3539424"/>
            <a:ext cx="36166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defTabSz="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18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</a:t>
            </a:r>
            <a:r>
              <a:rPr lang="zh-CN" altLang="en-US" sz="1800" b="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事假</a:t>
            </a:r>
            <a:r>
              <a:rPr lang="zh-CN" altLang="en-US" sz="18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及其他带薪</a:t>
            </a:r>
            <a:r>
              <a:rPr lang="zh-CN" altLang="en-US" sz="1800" b="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r>
              <a:rPr lang="en-US" altLang="zh-CN" sz="1800" b="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Top3</a:t>
            </a:r>
            <a:r>
              <a:rPr lang="zh-CN" altLang="en-US" sz="18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/>
          <p:cNvSpPr txBox="1"/>
          <p:nvPr/>
        </p:nvSpPr>
        <p:spPr>
          <a:xfrm>
            <a:off x="467544" y="165613"/>
            <a:ext cx="162095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休</a:t>
            </a:r>
            <a:r>
              <a:rPr lang="zh-CN" altLang="en-US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假明细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395"/>
              </p:ext>
            </p:extLst>
          </p:nvPr>
        </p:nvGraphicFramePr>
        <p:xfrm>
          <a:off x="1115616" y="4034752"/>
          <a:ext cx="6659565" cy="236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DM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休假类别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管理组（天</a:t>
                      </a: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店）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组长（小时</a:t>
                      </a: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店）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服务组（小时</a:t>
                      </a: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店）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28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67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267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其他带薪假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267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267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267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其他带薪假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267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病假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267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267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其他带薪假</a:t>
                      </a:r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499979" y="1715612"/>
            <a:ext cx="1022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毕春燕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Rectangle 4"/>
          <p:cNvSpPr/>
          <p:nvPr/>
        </p:nvSpPr>
        <p:spPr>
          <a:xfrm>
            <a:off x="3218688" y="1520149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1.8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489404" y="3084893"/>
            <a:ext cx="1022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黎莉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Rectangle 4"/>
          <p:cNvSpPr/>
          <p:nvPr/>
        </p:nvSpPr>
        <p:spPr>
          <a:xfrm>
            <a:off x="3218688" y="2660140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68.4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483816" y="2392325"/>
            <a:ext cx="1022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3218688" y="219247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1.4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3218688" y="2432444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14.9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Rectangle 4"/>
          <p:cNvSpPr/>
          <p:nvPr/>
        </p:nvSpPr>
        <p:spPr>
          <a:xfrm>
            <a:off x="3218688" y="3348288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46.3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3218688" y="2879640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1.3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Rectangle 4"/>
          <p:cNvSpPr/>
          <p:nvPr/>
        </p:nvSpPr>
        <p:spPr>
          <a:xfrm>
            <a:off x="3218688" y="3124882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9.8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Rectangle 4"/>
          <p:cNvSpPr/>
          <p:nvPr/>
        </p:nvSpPr>
        <p:spPr>
          <a:xfrm>
            <a:off x="3218688" y="1758008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8.6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Rectangle 4"/>
          <p:cNvSpPr/>
          <p:nvPr/>
        </p:nvSpPr>
        <p:spPr>
          <a:xfrm>
            <a:off x="3218688" y="1974032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59.7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Rectangle 4"/>
          <p:cNvSpPr/>
          <p:nvPr/>
        </p:nvSpPr>
        <p:spPr>
          <a:xfrm>
            <a:off x="4581144" y="1514045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10.8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4581144" y="265403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353.4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4581144" y="2186372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13.0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4581144" y="2426340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76.7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Rectangle 4"/>
          <p:cNvSpPr/>
          <p:nvPr/>
        </p:nvSpPr>
        <p:spPr>
          <a:xfrm>
            <a:off x="4581144" y="3342184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339.4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4581144" y="287353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16.6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Rectangle 4"/>
          <p:cNvSpPr/>
          <p:nvPr/>
        </p:nvSpPr>
        <p:spPr>
          <a:xfrm>
            <a:off x="4581144" y="3118778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57.5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4581144" y="1751904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47.6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Rectangle 4"/>
          <p:cNvSpPr/>
          <p:nvPr/>
        </p:nvSpPr>
        <p:spPr>
          <a:xfrm>
            <a:off x="4581144" y="1967928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246.2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5943600" y="1514045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Rectangle 4"/>
          <p:cNvSpPr/>
          <p:nvPr/>
        </p:nvSpPr>
        <p:spPr>
          <a:xfrm>
            <a:off x="5943600" y="265403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5943600" y="2186372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54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5943600" y="2426340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5943600" y="3342184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5943600" y="287353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57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Rectangle 4"/>
          <p:cNvSpPr/>
          <p:nvPr/>
        </p:nvSpPr>
        <p:spPr>
          <a:xfrm>
            <a:off x="5943600" y="3118778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Rectangle 4"/>
          <p:cNvSpPr/>
          <p:nvPr/>
        </p:nvSpPr>
        <p:spPr>
          <a:xfrm>
            <a:off x="5943600" y="1751904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5943600" y="1967928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0" name="Rectangle 4"/>
          <p:cNvSpPr/>
          <p:nvPr/>
        </p:nvSpPr>
        <p:spPr>
          <a:xfrm>
            <a:off x="7315200" y="1514045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22%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Rectangle 4"/>
          <p:cNvSpPr/>
          <p:nvPr/>
        </p:nvSpPr>
        <p:spPr>
          <a:xfrm>
            <a:off x="7315200" y="265403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2" name="Rectangle 4"/>
          <p:cNvSpPr/>
          <p:nvPr/>
        </p:nvSpPr>
        <p:spPr>
          <a:xfrm>
            <a:off x="7315200" y="2186372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24%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 4"/>
          <p:cNvSpPr/>
          <p:nvPr/>
        </p:nvSpPr>
        <p:spPr>
          <a:xfrm>
            <a:off x="7315200" y="2426340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Rectangle 4"/>
          <p:cNvSpPr/>
          <p:nvPr/>
        </p:nvSpPr>
        <p:spPr>
          <a:xfrm>
            <a:off x="7315200" y="3342184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7315200" y="287353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29%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6" name="Rectangle 4"/>
          <p:cNvSpPr/>
          <p:nvPr/>
        </p:nvSpPr>
        <p:spPr>
          <a:xfrm>
            <a:off x="7315200" y="3118778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7" name="Rectangle 4"/>
          <p:cNvSpPr/>
          <p:nvPr/>
        </p:nvSpPr>
        <p:spPr>
          <a:xfrm>
            <a:off x="7315200" y="1751904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8" name="Rectangle 4"/>
          <p:cNvSpPr/>
          <p:nvPr/>
        </p:nvSpPr>
        <p:spPr>
          <a:xfrm>
            <a:off x="7315200" y="1967928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15568" y="4565191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0" name="Rectangle 4"/>
          <p:cNvSpPr/>
          <p:nvPr/>
        </p:nvSpPr>
        <p:spPr>
          <a:xfrm>
            <a:off x="1115568" y="5934472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黎莉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Rectangle 4"/>
          <p:cNvSpPr/>
          <p:nvPr/>
        </p:nvSpPr>
        <p:spPr>
          <a:xfrm>
            <a:off x="1115568" y="5241904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毕春燕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3785616" y="4299200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0.6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3" name="Rectangle 4"/>
          <p:cNvSpPr/>
          <p:nvPr/>
        </p:nvSpPr>
        <p:spPr>
          <a:xfrm>
            <a:off x="3785616" y="5439191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0.5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4" name="Rectangle 4"/>
          <p:cNvSpPr/>
          <p:nvPr/>
        </p:nvSpPr>
        <p:spPr>
          <a:xfrm>
            <a:off x="3785616" y="4971527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1.1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5" name="Rectangle 4"/>
          <p:cNvSpPr/>
          <p:nvPr/>
        </p:nvSpPr>
        <p:spPr>
          <a:xfrm>
            <a:off x="3785616" y="5211495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3785616" y="615049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0.5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Rectangle 4"/>
          <p:cNvSpPr/>
          <p:nvPr/>
        </p:nvSpPr>
        <p:spPr>
          <a:xfrm>
            <a:off x="3785616" y="5658691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0.7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Rectangle 4"/>
          <p:cNvSpPr/>
          <p:nvPr/>
        </p:nvSpPr>
        <p:spPr>
          <a:xfrm>
            <a:off x="3785616" y="5903933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0.8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9" name="Rectangle 4"/>
          <p:cNvSpPr/>
          <p:nvPr/>
        </p:nvSpPr>
        <p:spPr>
          <a:xfrm>
            <a:off x="3785616" y="4537059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Rectangle 4"/>
          <p:cNvSpPr/>
          <p:nvPr/>
        </p:nvSpPr>
        <p:spPr>
          <a:xfrm>
            <a:off x="3785616" y="4753083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0.4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Rectangle 4"/>
          <p:cNvSpPr/>
          <p:nvPr/>
        </p:nvSpPr>
        <p:spPr>
          <a:xfrm>
            <a:off x="5090896" y="429309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7.4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5090896" y="5433087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3.6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" name="Rectangle 4"/>
          <p:cNvSpPr/>
          <p:nvPr/>
        </p:nvSpPr>
        <p:spPr>
          <a:xfrm>
            <a:off x="5090896" y="4965423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4" name="Rectangle 4"/>
          <p:cNvSpPr/>
          <p:nvPr/>
        </p:nvSpPr>
        <p:spPr>
          <a:xfrm>
            <a:off x="5090896" y="5205391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3.6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5" name="Rectangle 4"/>
          <p:cNvSpPr/>
          <p:nvPr/>
        </p:nvSpPr>
        <p:spPr>
          <a:xfrm>
            <a:off x="5090896" y="615049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6" name="Rectangle 4"/>
          <p:cNvSpPr/>
          <p:nvPr/>
        </p:nvSpPr>
        <p:spPr>
          <a:xfrm>
            <a:off x="5090896" y="5652587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7.9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Rectangle 4"/>
          <p:cNvSpPr/>
          <p:nvPr/>
        </p:nvSpPr>
        <p:spPr>
          <a:xfrm>
            <a:off x="5090896" y="5897829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6.4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Rectangle 4"/>
          <p:cNvSpPr/>
          <p:nvPr/>
        </p:nvSpPr>
        <p:spPr>
          <a:xfrm>
            <a:off x="5090896" y="4530955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2.2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9" name="Rectangle 4"/>
          <p:cNvSpPr/>
          <p:nvPr/>
        </p:nvSpPr>
        <p:spPr>
          <a:xfrm>
            <a:off x="5090896" y="4746979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4.0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0" name="Rectangle 4"/>
          <p:cNvSpPr/>
          <p:nvPr/>
        </p:nvSpPr>
        <p:spPr>
          <a:xfrm>
            <a:off x="6455664" y="4299200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29.3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" name="Rectangle 4"/>
          <p:cNvSpPr/>
          <p:nvPr/>
        </p:nvSpPr>
        <p:spPr>
          <a:xfrm>
            <a:off x="6455664" y="5439191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9.1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2" name="Rectangle 4"/>
          <p:cNvSpPr/>
          <p:nvPr/>
        </p:nvSpPr>
        <p:spPr>
          <a:xfrm>
            <a:off x="6455664" y="4971527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27.4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" name="Rectangle 4"/>
          <p:cNvSpPr/>
          <p:nvPr/>
        </p:nvSpPr>
        <p:spPr>
          <a:xfrm>
            <a:off x="6455664" y="5211495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3.9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4" name="Rectangle 4"/>
          <p:cNvSpPr/>
          <p:nvPr/>
        </p:nvSpPr>
        <p:spPr>
          <a:xfrm>
            <a:off x="6455664" y="6150496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6.4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5" name="Rectangle 4"/>
          <p:cNvSpPr/>
          <p:nvPr/>
        </p:nvSpPr>
        <p:spPr>
          <a:xfrm>
            <a:off x="6455664" y="5658691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14.2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6" name="Rectangle 4"/>
          <p:cNvSpPr/>
          <p:nvPr/>
        </p:nvSpPr>
        <p:spPr>
          <a:xfrm>
            <a:off x="6455664" y="5903933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11.1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6455664" y="4537059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20.9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8" name="Rectangle 4"/>
          <p:cNvSpPr/>
          <p:nvPr/>
        </p:nvSpPr>
        <p:spPr>
          <a:xfrm>
            <a:off x="6455664" y="4753083"/>
            <a:ext cx="1353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4.2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7176" y="2097805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p27_chart1_mm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0794" y="5179123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p27_chart2_mm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 bwMode="auto">
          <a:xfrm>
            <a:off x="389770" y="25924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i="0" kern="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COL</a:t>
            </a:r>
            <a:r>
              <a:rPr lang="zh-CN" altLang="en-US" sz="2400" i="0" kern="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结构</a:t>
            </a:r>
            <a:endParaRPr lang="zh-CN" altLang="en-US" sz="2400" i="0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48827"/>
              </p:ext>
            </p:extLst>
          </p:nvPr>
        </p:nvGraphicFramePr>
        <p:xfrm>
          <a:off x="899592" y="2987266"/>
          <a:ext cx="1009467" cy="118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AOP%</a:t>
                      </a:r>
                      <a:endParaRPr lang="en-US" altLang="zh-CN" sz="8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 err="1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vs.AOP</a:t>
                      </a:r>
                      <a:r>
                        <a:rPr lang="en-US" altLang="zh-CN" sz="800" kern="12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altLang="zh-CN" sz="800" kern="12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534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52156"/>
              </p:ext>
            </p:extLst>
          </p:nvPr>
        </p:nvGraphicFramePr>
        <p:xfrm>
          <a:off x="2625638" y="1043686"/>
          <a:ext cx="936104" cy="127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管理人员费用</a:t>
                      </a:r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（不含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福利）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AOP%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30935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err="1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vs.AOP</a:t>
                      </a:r>
                      <a:r>
                        <a:rPr lang="en-US" altLang="zh-CN" sz="8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620583"/>
                  </a:ext>
                </a:extLst>
              </a:tr>
            </a:tbl>
          </a:graphicData>
        </a:graphic>
      </p:graphicFrame>
      <p:cxnSp>
        <p:nvCxnSpPr>
          <p:cNvPr id="6" name="连接符: 肘形 5"/>
          <p:cNvCxnSpPr>
            <a:stCxn id="5" idx="1"/>
            <a:endCxn id="85" idx="1"/>
          </p:cNvCxnSpPr>
          <p:nvPr/>
        </p:nvCxnSpPr>
        <p:spPr bwMode="auto">
          <a:xfrm rot="10800000" flipV="1">
            <a:off x="2621830" y="1679324"/>
            <a:ext cx="3809" cy="4376760"/>
          </a:xfrm>
          <a:prstGeom prst="bentConnector3">
            <a:avLst>
              <a:gd name="adj1" fmla="val 10182646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1691501" y="3152747"/>
            <a:ext cx="144145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4833"/>
              </p:ext>
            </p:extLst>
          </p:nvPr>
        </p:nvGraphicFramePr>
        <p:xfrm>
          <a:off x="2587421" y="2502524"/>
          <a:ext cx="935990" cy="128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服务人员费用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（不</a:t>
                      </a:r>
                      <a:r>
                        <a:rPr lang="zh-CN" altLang="en-US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福利）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AOP%</a:t>
                      </a:r>
                      <a:endParaRPr lang="en-US" altLang="zh-CN" sz="8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495703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vs.AOP</a:t>
                      </a:r>
                      <a:r>
                        <a:rPr lang="en-US" altLang="zh-CN" sz="8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  <a:endParaRPr lang="en-US" altLang="zh-CN" sz="8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57029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5898"/>
              </p:ext>
            </p:extLst>
          </p:nvPr>
        </p:nvGraphicFramePr>
        <p:xfrm>
          <a:off x="3857663" y="2583467"/>
          <a:ext cx="936104" cy="706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组长人员费用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0328"/>
              </p:ext>
            </p:extLst>
          </p:nvPr>
        </p:nvGraphicFramePr>
        <p:xfrm>
          <a:off x="3849774" y="3634037"/>
          <a:ext cx="936104" cy="82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非组长服务组</a:t>
                      </a:r>
                      <a:endParaRPr lang="en-US" altLang="zh-CN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人员费用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32246"/>
              </p:ext>
            </p:extLst>
          </p:nvPr>
        </p:nvGraphicFramePr>
        <p:xfrm>
          <a:off x="3857663" y="836712"/>
          <a:ext cx="2386639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薪资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74250"/>
              </p:ext>
            </p:extLst>
          </p:nvPr>
        </p:nvGraphicFramePr>
        <p:xfrm>
          <a:off x="3857663" y="1178329"/>
          <a:ext cx="2402419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津贴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96779"/>
              </p:ext>
            </p:extLst>
          </p:nvPr>
        </p:nvGraphicFramePr>
        <p:xfrm>
          <a:off x="3849774" y="1525885"/>
          <a:ext cx="239452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奖金计提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18615"/>
              </p:ext>
            </p:extLst>
          </p:nvPr>
        </p:nvGraphicFramePr>
        <p:xfrm>
          <a:off x="3857663" y="1844824"/>
          <a:ext cx="2386639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775"/>
              </p:ext>
            </p:extLst>
          </p:nvPr>
        </p:nvGraphicFramePr>
        <p:xfrm>
          <a:off x="5005870" y="2266721"/>
          <a:ext cx="125421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薪资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20848"/>
              </p:ext>
            </p:extLst>
          </p:nvPr>
        </p:nvGraphicFramePr>
        <p:xfrm>
          <a:off x="5005235" y="2552866"/>
          <a:ext cx="125448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津贴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26032"/>
              </p:ext>
            </p:extLst>
          </p:nvPr>
        </p:nvGraphicFramePr>
        <p:xfrm>
          <a:off x="4997981" y="2863681"/>
          <a:ext cx="1254211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奖金计提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29102"/>
              </p:ext>
            </p:extLst>
          </p:nvPr>
        </p:nvGraphicFramePr>
        <p:xfrm>
          <a:off x="5005870" y="3151713"/>
          <a:ext cx="125421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连接符: 肘形 21"/>
          <p:cNvCxnSpPr>
            <a:stCxn id="9" idx="1"/>
            <a:endCxn id="10" idx="1"/>
          </p:cNvCxnSpPr>
          <p:nvPr/>
        </p:nvCxnSpPr>
        <p:spPr bwMode="auto">
          <a:xfrm rot="10800000" flipV="1">
            <a:off x="3849775" y="2936528"/>
            <a:ext cx="7889" cy="1110578"/>
          </a:xfrm>
          <a:prstGeom prst="bentConnector3">
            <a:avLst>
              <a:gd name="adj1" fmla="val 2997706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77249"/>
              </p:ext>
            </p:extLst>
          </p:nvPr>
        </p:nvGraphicFramePr>
        <p:xfrm>
          <a:off x="4997980" y="3439837"/>
          <a:ext cx="125421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薪资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65252"/>
              </p:ext>
            </p:extLst>
          </p:nvPr>
        </p:nvGraphicFramePr>
        <p:xfrm>
          <a:off x="4997980" y="3725982"/>
          <a:ext cx="125421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津贴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18273"/>
              </p:ext>
            </p:extLst>
          </p:nvPr>
        </p:nvGraphicFramePr>
        <p:xfrm>
          <a:off x="4989456" y="4032967"/>
          <a:ext cx="125447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奖金计提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4087"/>
              </p:ext>
            </p:extLst>
          </p:nvPr>
        </p:nvGraphicFramePr>
        <p:xfrm>
          <a:off x="4997345" y="4320999"/>
          <a:ext cx="125448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 bwMode="auto">
          <a:xfrm>
            <a:off x="3523525" y="3223665"/>
            <a:ext cx="108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连接符: 肘形 33"/>
          <p:cNvCxnSpPr>
            <a:stCxn id="12" idx="1"/>
            <a:endCxn id="16" idx="1"/>
          </p:cNvCxnSpPr>
          <p:nvPr/>
        </p:nvCxnSpPr>
        <p:spPr bwMode="auto">
          <a:xfrm rot="10800000" flipV="1">
            <a:off x="3857663" y="951012"/>
            <a:ext cx="12700" cy="1008112"/>
          </a:xfrm>
          <a:prstGeom prst="bentConnector3">
            <a:avLst>
              <a:gd name="adj1" fmla="val 1512000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3557822" y="1258609"/>
            <a:ext cx="109972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连接符: 肘形 35"/>
          <p:cNvCxnSpPr>
            <a:stCxn id="17" idx="1"/>
            <a:endCxn id="21" idx="1"/>
          </p:cNvCxnSpPr>
          <p:nvPr/>
        </p:nvCxnSpPr>
        <p:spPr bwMode="auto">
          <a:xfrm rot="10800000" flipV="1">
            <a:off x="5005870" y="2381021"/>
            <a:ext cx="12700" cy="884992"/>
          </a:xfrm>
          <a:prstGeom prst="bentConnector3">
            <a:avLst>
              <a:gd name="adj1" fmla="val 1080000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连接符: 肘形 36"/>
          <p:cNvCxnSpPr>
            <a:stCxn id="23" idx="1"/>
          </p:cNvCxnSpPr>
          <p:nvPr/>
        </p:nvCxnSpPr>
        <p:spPr bwMode="auto">
          <a:xfrm rot="10800000" flipH="1" flipV="1">
            <a:off x="4997979" y="3554136"/>
            <a:ext cx="5675" cy="971433"/>
          </a:xfrm>
          <a:prstGeom prst="bentConnector4">
            <a:avLst>
              <a:gd name="adj1" fmla="val -2094661"/>
              <a:gd name="adj2" fmla="val 91652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4781958" y="2708920"/>
            <a:ext cx="109972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4781958" y="3799877"/>
            <a:ext cx="109972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文本框 53"/>
          <p:cNvSpPr txBox="1"/>
          <p:nvPr/>
        </p:nvSpPr>
        <p:spPr>
          <a:xfrm>
            <a:off x="1075539" y="3258555"/>
            <a:ext cx="84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17,721,750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5691" y="3478502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17.5%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41110" y="3716949"/>
            <a:ext cx="8985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16.2%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3850" y="139516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3,249,934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85349" y="1609164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3.2%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1988" y="850035"/>
            <a:ext cx="1450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2,822,254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05478" y="1183269"/>
            <a:ext cx="1450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103,162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05478" y="1526003"/>
            <a:ext cx="1450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412,219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05478" y="1859170"/>
            <a:ext cx="1450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-452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39866" y="285391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1,471,664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51931" y="3074264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1.5%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731723" y="2859082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7,904,566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80519" y="3088743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7.8%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935421" y="401372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6,615,203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935421" y="424486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6.5%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90154" y="227987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1,226,721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82534" y="2552929"/>
            <a:ext cx="8419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73,538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82534" y="2863625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103,501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90154" y="3164615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67,901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490154" y="3439689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6,184,111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490154" y="3726074"/>
            <a:ext cx="8419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273,009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457769" y="4026590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4,668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490154" y="4327580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153,413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00069"/>
              </p:ext>
            </p:extLst>
          </p:nvPr>
        </p:nvGraphicFramePr>
        <p:xfrm>
          <a:off x="2621829" y="5527921"/>
          <a:ext cx="935990" cy="105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外包费用/</a:t>
                      </a: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外包单价</a:t>
                      </a: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费用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  <a:endParaRPr lang="zh-CN" altLang="en-US" sz="8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单价</a:t>
                      </a:r>
                    </a:p>
                  </a:txBody>
                  <a:tcPr marL="36195"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文本框 86"/>
          <p:cNvSpPr txBox="1"/>
          <p:nvPr/>
        </p:nvSpPr>
        <p:spPr>
          <a:xfrm>
            <a:off x="2753850" y="5920313"/>
            <a:ext cx="8757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3,037,589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708345" y="6370253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708344" y="6135667"/>
            <a:ext cx="841969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3%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4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92288"/>
              </p:ext>
            </p:extLst>
          </p:nvPr>
        </p:nvGraphicFramePr>
        <p:xfrm>
          <a:off x="2587421" y="4005064"/>
          <a:ext cx="935990" cy="128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管理组</a:t>
                      </a:r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务人</a:t>
                      </a:r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员福利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￥</a:t>
                      </a: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%</a:t>
                      </a: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</a:rPr>
                        <a:t>AOP%</a:t>
                      </a:r>
                      <a:endParaRPr lang="en-US" altLang="zh-CN" sz="8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9">
                <a:tc>
                  <a:txBody>
                    <a:bodyPr/>
                    <a:lstStyle/>
                    <a:p>
                      <a:r>
                        <a:rPr lang="en-US" altLang="zh-CN" sz="800" kern="1200" dirty="0" smtClean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vs. AOP%</a:t>
                      </a:r>
                      <a:endParaRPr lang="en-US" altLang="zh-CN" sz="800" kern="1200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5" name="连接符: 肘形 21"/>
          <p:cNvCxnSpPr/>
          <p:nvPr/>
        </p:nvCxnSpPr>
        <p:spPr bwMode="auto">
          <a:xfrm rot="10800000" flipV="1">
            <a:off x="3873767" y="4838286"/>
            <a:ext cx="7889" cy="822960"/>
          </a:xfrm>
          <a:prstGeom prst="bentConnector3">
            <a:avLst>
              <a:gd name="adj1" fmla="val 2997706"/>
            </a:avLst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直接连接符 32"/>
          <p:cNvCxnSpPr/>
          <p:nvPr/>
        </p:nvCxnSpPr>
        <p:spPr bwMode="auto">
          <a:xfrm>
            <a:off x="3521616" y="5085184"/>
            <a:ext cx="108000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7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15968"/>
              </p:ext>
            </p:extLst>
          </p:nvPr>
        </p:nvGraphicFramePr>
        <p:xfrm>
          <a:off x="3851318" y="4725144"/>
          <a:ext cx="12544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管理组</a:t>
                      </a:r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福利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7771"/>
              </p:ext>
            </p:extLst>
          </p:nvPr>
        </p:nvGraphicFramePr>
        <p:xfrm>
          <a:off x="3851318" y="5216624"/>
          <a:ext cx="125447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组长福利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6967"/>
              </p:ext>
            </p:extLst>
          </p:nvPr>
        </p:nvGraphicFramePr>
        <p:xfrm>
          <a:off x="3851318" y="5583520"/>
          <a:ext cx="12544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非组长服务组福利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>
                    <a:lnL w="12700">
                      <a:solidFill>
                        <a:srgbClr val="75A0E9"/>
                      </a:solidFill>
                      <a:prstDash val="solid"/>
                    </a:lnL>
                    <a:lnR w="12700">
                      <a:solidFill>
                        <a:srgbClr val="75A0E9"/>
                      </a:solidFill>
                      <a:prstDash val="solid"/>
                    </a:lnR>
                    <a:lnT w="12700">
                      <a:solidFill>
                        <a:srgbClr val="75A0E9"/>
                      </a:solidFill>
                      <a:prstDash val="solid"/>
                    </a:lnT>
                    <a:lnB w="12700">
                      <a:solidFill>
                        <a:srgbClr val="75A0E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文本框 56"/>
          <p:cNvSpPr txBox="1"/>
          <p:nvPr/>
        </p:nvSpPr>
        <p:spPr>
          <a:xfrm>
            <a:off x="1040389" y="3954542"/>
            <a:ext cx="89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1.3%</a:t>
            </a:r>
            <a:endParaRPr lang="en-US" altLang="zh-CN" sz="80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56"/>
          <p:cNvSpPr txBox="1"/>
          <p:nvPr/>
        </p:nvSpPr>
        <p:spPr>
          <a:xfrm>
            <a:off x="2841942" y="1867815"/>
            <a:ext cx="75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2.9%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文本框 56"/>
          <p:cNvSpPr txBox="1"/>
          <p:nvPr/>
        </p:nvSpPr>
        <p:spPr>
          <a:xfrm>
            <a:off x="2875739" y="2082334"/>
            <a:ext cx="75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0.3%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56"/>
          <p:cNvSpPr txBox="1"/>
          <p:nvPr/>
        </p:nvSpPr>
        <p:spPr>
          <a:xfrm>
            <a:off x="2803731" y="3378478"/>
            <a:ext cx="75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56"/>
          <p:cNvSpPr txBox="1"/>
          <p:nvPr/>
        </p:nvSpPr>
        <p:spPr>
          <a:xfrm>
            <a:off x="2841942" y="3594502"/>
            <a:ext cx="75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N/A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文本框 1"/>
          <p:cNvSpPr txBox="1"/>
          <p:nvPr/>
        </p:nvSpPr>
        <p:spPr>
          <a:xfrm>
            <a:off x="2753850" y="4419505"/>
            <a:ext cx="84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3,288,167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文本框 52"/>
          <p:cNvSpPr txBox="1"/>
          <p:nvPr/>
        </p:nvSpPr>
        <p:spPr>
          <a:xfrm>
            <a:off x="2659715" y="4633500"/>
            <a:ext cx="84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3.3%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文本框 56"/>
          <p:cNvSpPr txBox="1"/>
          <p:nvPr/>
        </p:nvSpPr>
        <p:spPr>
          <a:xfrm>
            <a:off x="2816308" y="4892151"/>
            <a:ext cx="75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3.4%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56"/>
          <p:cNvSpPr txBox="1"/>
          <p:nvPr/>
        </p:nvSpPr>
        <p:spPr>
          <a:xfrm>
            <a:off x="2850105" y="5106670"/>
            <a:ext cx="75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-0.1%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71"/>
          <p:cNvSpPr txBox="1"/>
          <p:nvPr/>
        </p:nvSpPr>
        <p:spPr>
          <a:xfrm>
            <a:off x="4325715" y="5232858"/>
            <a:ext cx="84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402,953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76"/>
          <p:cNvSpPr txBox="1"/>
          <p:nvPr/>
        </p:nvSpPr>
        <p:spPr>
          <a:xfrm>
            <a:off x="4356405" y="5681419"/>
            <a:ext cx="84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1,444,349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58"/>
          <p:cNvSpPr txBox="1"/>
          <p:nvPr/>
        </p:nvSpPr>
        <p:spPr>
          <a:xfrm>
            <a:off x="4339796" y="4847495"/>
            <a:ext cx="84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0">
                <a:solidFill>
                  <a:srgbClr val="000000"/>
                </a:solidFill>
                <a:latin typeface="微软雅黑"/>
              </a:rPr>
              <a:t>1,120,706</a:t>
            </a:r>
            <a:endParaRPr lang="en-US" altLang="zh-CN" sz="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34"/>
          <p:cNvCxnSpPr/>
          <p:nvPr/>
        </p:nvCxnSpPr>
        <p:spPr bwMode="auto">
          <a:xfrm>
            <a:off x="1901671" y="3645024"/>
            <a:ext cx="329184" cy="0"/>
          </a:xfrm>
          <a:prstGeom prst="line">
            <a:avLst/>
          </a:prstGeom>
          <a:solidFill>
            <a:srgbClr val="FFCC99"/>
          </a:solidFill>
          <a:ln w="9525" cap="flat" cmpd="sng" algn="ctr">
            <a:solidFill>
              <a:srgbClr val="75A0E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文本框 10"/>
          <p:cNvSpPr txBox="1"/>
          <p:nvPr/>
        </p:nvSpPr>
        <p:spPr>
          <a:xfrm>
            <a:off x="5292080" y="6381908"/>
            <a:ext cx="2856406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注：</a:t>
            </a:r>
            <a:r>
              <a:rPr lang="zh-CN" altLang="en-US" sz="800" b="0" i="0" dirty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新店费用未单独列</a:t>
            </a: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出</a:t>
            </a:r>
            <a:endParaRPr lang="en-US" altLang="zh-CN" sz="800" b="0" i="0" dirty="0">
              <a:solidFill>
                <a:srgbClr val="8080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29238" y="3167390"/>
            <a:ext cx="4485522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Mysql</a:t>
            </a:r>
            <a:r>
              <a:rPr lang="zh-CN" altLang="en-US" sz="3200" dirty="0" smtClean="0"/>
              <a:t>库：</a:t>
            </a:r>
            <a:endParaRPr lang="en-US" sz="3200" dirty="0" smtClean="0"/>
          </a:p>
          <a:p>
            <a:r>
              <a:rPr lang="en-US" sz="3200" dirty="0" err="1" smtClean="0">
                <a:solidFill>
                  <a:schemeClr val="accent2"/>
                </a:solidFill>
              </a:rPr>
              <a:t>kpi_rolling_col_above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43204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COL</a:t>
            </a:r>
            <a:r>
              <a:rPr lang="zh-CN" altLang="en-US" dirty="0" smtClean="0">
                <a:solidFill>
                  <a:srgbClr val="000000"/>
                </a:solidFill>
              </a:rPr>
              <a:t>管理机会点总览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01201"/>
              </p:ext>
            </p:extLst>
          </p:nvPr>
        </p:nvGraphicFramePr>
        <p:xfrm>
          <a:off x="972530" y="909136"/>
          <a:ext cx="6551798" cy="3744000"/>
        </p:xfrm>
        <a:graphic>
          <a:graphicData uri="http://schemas.openxmlformats.org/drawingml/2006/table">
            <a:tbl>
              <a:tblPr firstRow="1" firstCol="1" bandRow="1"/>
              <a:tblGrid>
                <a:gridCol w="119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2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参照值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参照类型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差异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</a:t>
                      </a:r>
                      <a:r>
                        <a:rPr lang="en-US" altLang="zh-CN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DM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CPH</a:t>
                      </a: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总工时（店均）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小时薪</a:t>
                      </a:r>
                      <a:r>
                        <a:rPr 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（不含组长）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学生/兼职组</a:t>
                      </a:r>
                      <a:r>
                        <a:rPr 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工时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管理工时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店均</a:t>
                      </a:r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节假日刷卡工时数</a:t>
                      </a: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48" marR="4348" marT="4348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61422" y="1628800"/>
            <a:ext cx="826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4.97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851920" y="162177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标准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4860032" y="1628800"/>
            <a:ext cx="10071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-0.08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161422" y="2245657"/>
            <a:ext cx="826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1202.80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987825" y="2240078"/>
            <a:ext cx="8640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1136.46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851920" y="2240078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标准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881808" y="2250664"/>
            <a:ext cx="985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66.34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161422" y="2924944"/>
            <a:ext cx="826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14.49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987824" y="2923606"/>
            <a:ext cx="864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14.68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3873696" y="2932548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对等店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903583" y="2923606"/>
            <a:ext cx="9636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-0.19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2161422" y="3543258"/>
            <a:ext cx="826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36.04%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2987824" y="3543258"/>
            <a:ext cx="867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45%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3873696" y="3531232"/>
            <a:ext cx="10078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市场标准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4903583" y="3543258"/>
            <a:ext cx="985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-8.96%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2161423" y="4183196"/>
            <a:ext cx="8264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0.59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2987825" y="4183196"/>
            <a:ext cx="885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3873695" y="4171003"/>
            <a:ext cx="9863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对等店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4860032" y="4183196"/>
            <a:ext cx="10289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3009600" y="1636704"/>
            <a:ext cx="8640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5.05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6012160" y="1484784"/>
            <a:ext cx="136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田丰(-0.32)                      黎莉(-0.11)                      毕春燕(-0.05)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6012160" y="2087270"/>
            <a:ext cx="136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田丰(155.79)                      张一男(82.84)                      毕春燕(50.99)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6012160" y="2735342"/>
            <a:ext cx="136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张一男(0.06)                      孙磊(-0.18)                      毕春燕(-0.26)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6012159" y="3383414"/>
            <a:ext cx="13681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张一男(-0.19%)                    黎莉(-0.13%)                    田丰(-0.11%)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6012159" y="4031486"/>
            <a:ext cx="13681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10"/>
          <p:cNvSpPr txBox="1"/>
          <p:nvPr/>
        </p:nvSpPr>
        <p:spPr>
          <a:xfrm>
            <a:off x="3923928" y="5949280"/>
            <a:ext cx="4008534" cy="21544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注：</a:t>
            </a:r>
            <a:r>
              <a:rPr lang="zh-CN" altLang="en-US" sz="800" b="0" i="0" dirty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管理工时及管理组</a:t>
            </a:r>
            <a:r>
              <a:rPr lang="en-US" altLang="zh-CN" sz="800" b="0" i="0" dirty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HC</a:t>
            </a:r>
            <a:r>
              <a:rPr lang="zh-CN" altLang="en-US" sz="800" b="0" i="0" dirty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的计算不包含未满</a:t>
            </a:r>
            <a:r>
              <a:rPr lang="en-US" altLang="zh-CN" sz="800" b="0" i="0" dirty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800" b="0" i="0" dirty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个月的新店（开业当月是第一个月</a:t>
            </a: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zh-CN" altLang="en-US" sz="800" b="0" i="0" dirty="0">
              <a:solidFill>
                <a:srgbClr val="8080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5117" y="2947473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p20_chart1_mm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23528" y="260648"/>
            <a:ext cx="8229600" cy="432048"/>
          </a:xfr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  <a:buClrTx/>
              <a:buFontTx/>
            </a:pPr>
            <a:r>
              <a:rPr lang="en-US" altLang="zh-CN" i="0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COL</a:t>
            </a:r>
            <a:r>
              <a:rPr lang="zh-CN" altLang="en-US" i="0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管理关键</a:t>
            </a:r>
            <a:r>
              <a:rPr lang="zh-CN" altLang="en-US" i="0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区域</a:t>
            </a:r>
            <a:r>
              <a:rPr lang="zh-CN" altLang="en-US" i="0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分析明细</a:t>
            </a:r>
            <a:endParaRPr lang="zh-CN" altLang="en-US" i="0" kern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58749"/>
              </p:ext>
            </p:extLst>
          </p:nvPr>
        </p:nvGraphicFramePr>
        <p:xfrm>
          <a:off x="107503" y="908713"/>
          <a:ext cx="8856984" cy="580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761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779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职级</a:t>
                      </a:r>
                      <a:endParaRPr lang="en-US" altLang="zh-CN" sz="1100" b="1" baseline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COL</a:t>
                      </a:r>
                      <a:r>
                        <a:rPr lang="en-US" altLang="zh-CN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</a:t>
                      </a:r>
                      <a:endParaRPr lang="en-US" sz="11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AOP%</a:t>
                      </a:r>
                      <a:endParaRPr lang="en-US" sz="11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COL% vs. AOP%</a:t>
                      </a:r>
                      <a:r>
                        <a:rPr lang="zh-CN" alt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差异</a:t>
                      </a:r>
                      <a:endParaRPr lang="en-US" sz="11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差异</a:t>
                      </a:r>
                      <a:endParaRPr lang="en-US" sz="11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61">
                <a:tc vMerge="1"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管理组</a:t>
                      </a:r>
                      <a:endParaRPr lang="en-US" altLang="zh-CN" sz="1100" b="1" baseline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总工时</a:t>
                      </a:r>
                      <a:endParaRPr lang="en-US" sz="11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小时薪资</a:t>
                      </a:r>
                      <a:endParaRPr lang="en-US" altLang="zh-CN" sz="1100" b="1" i="0" u="none" strike="noStrike" baseline="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（不含组长）</a:t>
                      </a:r>
                      <a:endParaRPr lang="en-US" sz="11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管理组（含组长）节假日津贴工时</a:t>
                      </a:r>
                      <a:endParaRPr lang="en-US" sz="11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学生兼职组长工时占比</a:t>
                      </a:r>
                      <a:endParaRPr lang="en-US" sz="1100" b="1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1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1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1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1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1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49348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3356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58252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9154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223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/>
                      <a:endParaRPr lang="en-US" sz="1100" b="1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10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8624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7503" y="1844824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   杨楠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07503" y="2276872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      - 田丰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07502" y="2663327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      - 黎莉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07502" y="3095167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      - 孙磊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107502" y="3501008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   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07503" y="3933056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      - 毕春燕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107502" y="4319511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      - 张一男</a:t>
            </a: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107502" y="4751351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107502" y="5157192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07504" y="5570069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107504" y="6001909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107504" y="6407750"/>
            <a:ext cx="1008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3605" y="1844824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18.18%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1043605" y="2276872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19.75%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1043604" y="2663327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17.44%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1043604" y="3095167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17.60%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1043604" y="3501008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1043605" y="3933056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16.90%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1043604" y="4319511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16.86%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1043604" y="4751351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1043604" y="5157192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Rectangle 4"/>
          <p:cNvSpPr/>
          <p:nvPr/>
        </p:nvSpPr>
        <p:spPr>
          <a:xfrm>
            <a:off x="1043606" y="5570069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1043606" y="6001909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1043606" y="6407750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63685" y="1844824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16.46%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Rectangle 4"/>
          <p:cNvSpPr/>
          <p:nvPr/>
        </p:nvSpPr>
        <p:spPr>
          <a:xfrm>
            <a:off x="1763685" y="2276872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17.55%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Rectangle 4"/>
          <p:cNvSpPr/>
          <p:nvPr/>
        </p:nvSpPr>
        <p:spPr>
          <a:xfrm>
            <a:off x="1763684" y="2663327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15.84%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1763684" y="3095167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16.22%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1763684" y="3501008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1763685" y="3933056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15.58%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1763684" y="4319511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16.23%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Rectangle 4"/>
          <p:cNvSpPr/>
          <p:nvPr/>
        </p:nvSpPr>
        <p:spPr>
          <a:xfrm>
            <a:off x="1763684" y="4751351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Rectangle 4"/>
          <p:cNvSpPr/>
          <p:nvPr/>
        </p:nvSpPr>
        <p:spPr>
          <a:xfrm>
            <a:off x="1763684" y="5157192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Rectangle 4"/>
          <p:cNvSpPr/>
          <p:nvPr/>
        </p:nvSpPr>
        <p:spPr>
          <a:xfrm>
            <a:off x="1763686" y="5570069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1763686" y="6001909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1763686" y="6407750"/>
            <a:ext cx="8640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55776" y="1844824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1.72%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2555776" y="227687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2.20%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2555775" y="266332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1.60%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2555775" y="309516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1.38%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Rectangle 4"/>
          <p:cNvSpPr/>
          <p:nvPr/>
        </p:nvSpPr>
        <p:spPr>
          <a:xfrm>
            <a:off x="2555775" y="3501008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Rectangle 4"/>
          <p:cNvSpPr/>
          <p:nvPr/>
        </p:nvSpPr>
        <p:spPr>
          <a:xfrm>
            <a:off x="2555776" y="3933056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1.32%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2555775" y="431951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0.63%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Rectangle 4"/>
          <p:cNvSpPr/>
          <p:nvPr/>
        </p:nvSpPr>
        <p:spPr>
          <a:xfrm>
            <a:off x="2555775" y="475135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Rectangle 4"/>
          <p:cNvSpPr/>
          <p:nvPr/>
        </p:nvSpPr>
        <p:spPr>
          <a:xfrm>
            <a:off x="2555775" y="515719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Rectangle 4"/>
          <p:cNvSpPr/>
          <p:nvPr/>
        </p:nvSpPr>
        <p:spPr>
          <a:xfrm>
            <a:off x="2555777" y="557006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2555777" y="600190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Rectangle 4"/>
          <p:cNvSpPr/>
          <p:nvPr/>
        </p:nvSpPr>
        <p:spPr>
          <a:xfrm>
            <a:off x="2555777" y="6407750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35896" y="1844824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64.59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Rectangle 4"/>
          <p:cNvSpPr/>
          <p:nvPr/>
        </p:nvSpPr>
        <p:spPr>
          <a:xfrm>
            <a:off x="3635896" y="227687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155.79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3635895" y="266332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39.83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3635895" y="309516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16.35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Rectangle 4"/>
          <p:cNvSpPr/>
          <p:nvPr/>
        </p:nvSpPr>
        <p:spPr>
          <a:xfrm>
            <a:off x="3635895" y="3501008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Rectangle 4"/>
          <p:cNvSpPr/>
          <p:nvPr/>
        </p:nvSpPr>
        <p:spPr>
          <a:xfrm>
            <a:off x="3635896" y="3933056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50.99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Rectangle 4"/>
          <p:cNvSpPr/>
          <p:nvPr/>
        </p:nvSpPr>
        <p:spPr>
          <a:xfrm>
            <a:off x="3635895" y="431951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82.84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Rectangle 4"/>
          <p:cNvSpPr/>
          <p:nvPr/>
        </p:nvSpPr>
        <p:spPr>
          <a:xfrm>
            <a:off x="3635895" y="475135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Rectangle 4"/>
          <p:cNvSpPr/>
          <p:nvPr/>
        </p:nvSpPr>
        <p:spPr>
          <a:xfrm>
            <a:off x="3635895" y="515719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Rectangle 4"/>
          <p:cNvSpPr/>
          <p:nvPr/>
        </p:nvSpPr>
        <p:spPr>
          <a:xfrm>
            <a:off x="3635897" y="557006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3635897" y="600190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Rectangle 4"/>
          <p:cNvSpPr/>
          <p:nvPr/>
        </p:nvSpPr>
        <p:spPr>
          <a:xfrm>
            <a:off x="3635897" y="6407750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16016" y="1844824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-43.29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Rectangle 4"/>
          <p:cNvSpPr/>
          <p:nvPr/>
        </p:nvSpPr>
        <p:spPr>
          <a:xfrm>
            <a:off x="4716016" y="227687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-66.18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3" name="Rectangle 4"/>
          <p:cNvSpPr/>
          <p:nvPr/>
        </p:nvSpPr>
        <p:spPr>
          <a:xfrm>
            <a:off x="4716015" y="266332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-48.82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Rectangle 4"/>
          <p:cNvSpPr/>
          <p:nvPr/>
        </p:nvSpPr>
        <p:spPr>
          <a:xfrm>
            <a:off x="4716015" y="309516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-18.20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Rectangle 4"/>
          <p:cNvSpPr/>
          <p:nvPr/>
        </p:nvSpPr>
        <p:spPr>
          <a:xfrm>
            <a:off x="4716015" y="3501008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6" name="Rectangle 4"/>
          <p:cNvSpPr/>
          <p:nvPr/>
        </p:nvSpPr>
        <p:spPr>
          <a:xfrm>
            <a:off x="4716016" y="3933056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-26.27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Rectangle 4"/>
          <p:cNvSpPr/>
          <p:nvPr/>
        </p:nvSpPr>
        <p:spPr>
          <a:xfrm>
            <a:off x="4716015" y="431951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6.03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8" name="Rectangle 4"/>
          <p:cNvSpPr/>
          <p:nvPr/>
        </p:nvSpPr>
        <p:spPr>
          <a:xfrm>
            <a:off x="4716015" y="475135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4716015" y="515719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0" name="Rectangle 4"/>
          <p:cNvSpPr/>
          <p:nvPr/>
        </p:nvSpPr>
        <p:spPr>
          <a:xfrm>
            <a:off x="4716017" y="557006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1" name="Rectangle 4"/>
          <p:cNvSpPr/>
          <p:nvPr/>
        </p:nvSpPr>
        <p:spPr>
          <a:xfrm>
            <a:off x="4716017" y="600190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2" name="Rectangle 4"/>
          <p:cNvSpPr/>
          <p:nvPr/>
        </p:nvSpPr>
        <p:spPr>
          <a:xfrm>
            <a:off x="4716017" y="6407750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52120" y="1844824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5652120" y="227687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5" name="Rectangle 4"/>
          <p:cNvSpPr/>
          <p:nvPr/>
        </p:nvSpPr>
        <p:spPr>
          <a:xfrm>
            <a:off x="5652119" y="266332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Rectangle 4"/>
          <p:cNvSpPr/>
          <p:nvPr/>
        </p:nvSpPr>
        <p:spPr>
          <a:xfrm>
            <a:off x="5652119" y="309516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5652119" y="3501008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5652120" y="3933056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5652119" y="431951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Rectangle 4"/>
          <p:cNvSpPr/>
          <p:nvPr/>
        </p:nvSpPr>
        <p:spPr>
          <a:xfrm>
            <a:off x="5652119" y="475135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Rectangle 4"/>
          <p:cNvSpPr/>
          <p:nvPr/>
        </p:nvSpPr>
        <p:spPr>
          <a:xfrm>
            <a:off x="5652119" y="515719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Rectangle 4"/>
          <p:cNvSpPr/>
          <p:nvPr/>
        </p:nvSpPr>
        <p:spPr>
          <a:xfrm>
            <a:off x="5652121" y="557006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5652121" y="600190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5652121" y="6407750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516217" y="1844824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-0.11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Rectangle 4"/>
          <p:cNvSpPr/>
          <p:nvPr/>
        </p:nvSpPr>
        <p:spPr>
          <a:xfrm>
            <a:off x="6516217" y="227687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-0.32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6516216" y="266332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-0.11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Rectangle 4"/>
          <p:cNvSpPr/>
          <p:nvPr/>
        </p:nvSpPr>
        <p:spPr>
          <a:xfrm>
            <a:off x="6516216" y="3095167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-0.03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6516216" y="3501008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Rectangle 4"/>
          <p:cNvSpPr/>
          <p:nvPr/>
        </p:nvSpPr>
        <p:spPr>
          <a:xfrm>
            <a:off x="6516217" y="3933056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-0.05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6516216" y="431951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0.12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Rectangle 4"/>
          <p:cNvSpPr/>
          <p:nvPr/>
        </p:nvSpPr>
        <p:spPr>
          <a:xfrm>
            <a:off x="6516216" y="4751351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6516216" y="5157192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6516218" y="557006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6516218" y="600190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6516218" y="6407750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452321" y="1844824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-0.09%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Rectangle 4"/>
          <p:cNvSpPr/>
          <p:nvPr/>
        </p:nvSpPr>
        <p:spPr>
          <a:xfrm>
            <a:off x="7452321" y="2276872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-0.11%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7452320" y="2663327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-0.13%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0" name="Rectangle 4"/>
          <p:cNvSpPr/>
          <p:nvPr/>
        </p:nvSpPr>
        <p:spPr>
          <a:xfrm>
            <a:off x="7452320" y="3095167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-0.04%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Rectangle 4"/>
          <p:cNvSpPr/>
          <p:nvPr/>
        </p:nvSpPr>
        <p:spPr>
          <a:xfrm>
            <a:off x="7452320" y="3501008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2" name="Rectangle 4"/>
          <p:cNvSpPr/>
          <p:nvPr/>
        </p:nvSpPr>
        <p:spPr>
          <a:xfrm>
            <a:off x="7452321" y="3933056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0.03%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 4"/>
          <p:cNvSpPr/>
          <p:nvPr/>
        </p:nvSpPr>
        <p:spPr>
          <a:xfrm>
            <a:off x="7452320" y="4319511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-0.19%</a:t>
            </a: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Rectangle 4"/>
          <p:cNvSpPr/>
          <p:nvPr/>
        </p:nvSpPr>
        <p:spPr>
          <a:xfrm>
            <a:off x="7452320" y="4751351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7452320" y="5157192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6" name="Rectangle 4"/>
          <p:cNvSpPr/>
          <p:nvPr/>
        </p:nvSpPr>
        <p:spPr>
          <a:xfrm>
            <a:off x="7452322" y="5570069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7" name="Rectangle 4"/>
          <p:cNvSpPr/>
          <p:nvPr/>
        </p:nvSpPr>
        <p:spPr>
          <a:xfrm>
            <a:off x="7452322" y="6001909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8" name="Rectangle 4"/>
          <p:cNvSpPr/>
          <p:nvPr/>
        </p:nvSpPr>
        <p:spPr>
          <a:xfrm>
            <a:off x="7452322" y="6407750"/>
            <a:ext cx="1512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3139" y="3289493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p21_chart1_mm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88091"/>
              </p:ext>
            </p:extLst>
          </p:nvPr>
        </p:nvGraphicFramePr>
        <p:xfrm>
          <a:off x="645980" y="4846280"/>
          <a:ext cx="3600000" cy="1463040"/>
        </p:xfrm>
        <a:graphic>
          <a:graphicData uri="http://schemas.openxmlformats.org/drawingml/2006/table">
            <a:tbl>
              <a:tblPr firstRow="1" bandRow="1"/>
              <a:tblGrid>
                <a:gridCol w="954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DM</a:t>
                      </a:r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  <a:endParaRPr lang="zh-CN" altLang="en-US" sz="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标准组</a:t>
                      </a:r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长工时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实际组长工时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差值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03064"/>
              </p:ext>
            </p:extLst>
          </p:nvPr>
        </p:nvGraphicFramePr>
        <p:xfrm>
          <a:off x="4932040" y="4990296"/>
          <a:ext cx="3744416" cy="1463040"/>
        </p:xfrm>
        <a:graphic>
          <a:graphicData uri="http://schemas.openxmlformats.org/drawingml/2006/table">
            <a:tbl>
              <a:tblPr firstRow="1" bandRow="1"/>
              <a:tblGrid>
                <a:gridCol w="97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</a:t>
                      </a:r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实际小时薪资</a:t>
                      </a:r>
                      <a:endParaRPr lang="zh-CN" altLang="en-US" sz="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对等店小时薪资</a:t>
                      </a:r>
                      <a:endParaRPr lang="zh-CN" altLang="en-US" sz="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差值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30969"/>
              </p:ext>
            </p:extLst>
          </p:nvPr>
        </p:nvGraphicFramePr>
        <p:xfrm>
          <a:off x="4782757" y="2097620"/>
          <a:ext cx="4055201" cy="2398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实际值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参照值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参照类型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差异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en-US" altLang="zh-CN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服务组全职人数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</a:t>
                      </a: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兼职工时占比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en-US" altLang="zh-CN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职级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训练员人数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行销专员工时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津贴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超工时</a:t>
                      </a: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(202.64)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津贴工时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早晚班津贴工时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节假日津贴工时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53890"/>
              </p:ext>
            </p:extLst>
          </p:nvPr>
        </p:nvGraphicFramePr>
        <p:xfrm>
          <a:off x="581660" y="2498435"/>
          <a:ext cx="3663950" cy="1219200"/>
        </p:xfrm>
        <a:graphic>
          <a:graphicData uri="http://schemas.openxmlformats.org/drawingml/2006/table">
            <a:tbl>
              <a:tblPr firstRow="1" bandRow="1"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储备经理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副经理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资深副经理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餐厅经理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可值班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月度离职率</a:t>
                      </a:r>
                      <a:endParaRPr 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4935" y="853103"/>
            <a:ext cx="39600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>
              <a:spcBef>
                <a:spcPct val="20000"/>
              </a:spcBef>
              <a:buNone/>
            </a:pP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管理人员 </a:t>
            </a: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(</a:t>
            </a: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管理组</a:t>
            </a: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+</a:t>
            </a: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组长</a:t>
            </a: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</a:t>
            </a:r>
            <a:endParaRPr lang="en-US" altLang="zh-CN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 defTabSz="4572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endParaRPr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1640" y="1071369"/>
            <a:ext cx="4150995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457200"/>
            <a:r>
              <a:rPr lang="en-US" sz="1100" b="0" i="0">
                <a:solidFill>
                  <a:srgbClr val="000000"/>
                </a:solidFill>
                <a:ea typeface="等线"/>
              </a:rPr>
              <a:t>管理总工时(店均可值班)：实际1202.8，标准1136.5，差异</a:t>
            </a:r>
            <a:r>
              <a:rPr lang="en-US" sz="1100" b="1" i="0">
                <a:solidFill>
                  <a:srgbClr val="FF0000"/>
                </a:solidFill>
                <a:latin typeface="等线"/>
              </a:rPr>
              <a:t>+66.3</a:t>
            </a: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691067" y="4039180"/>
            <a:ext cx="35617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/>
            <a:r>
              <a:rPr lang="en-US" sz="1100" b="0" i="0">
                <a:solidFill>
                  <a:srgbClr val="000000"/>
                </a:solidFill>
                <a:ea typeface="等线"/>
              </a:rPr>
              <a:t>● 组长实际工时（店均）563.1小时（其中上员工班工时74.5个小时），高于标准(433.6) 129.5个小时</a:t>
            </a:r>
            <a:endParaRPr lang="en-US"/>
          </a:p>
        </p:txBody>
      </p:sp>
      <p:sp>
        <p:nvSpPr>
          <p:cNvPr id="10" name="TextBox 1"/>
          <p:cNvSpPr txBox="1"/>
          <p:nvPr/>
        </p:nvSpPr>
        <p:spPr>
          <a:xfrm>
            <a:off x="1691680" y="2276872"/>
            <a:ext cx="18085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管理组</a:t>
            </a:r>
            <a:r>
              <a:rPr lang="en-US" altLang="zh-CN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en-US" sz="9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 （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店均</a:t>
            </a:r>
            <a:r>
              <a:rPr lang="zh-CN" altLang="en-US" sz="9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值）</a:t>
            </a:r>
            <a:endParaRPr lang="en-US" sz="9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1597305" y="4608306"/>
            <a:ext cx="2498067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组长工时差异</a:t>
            </a:r>
            <a:r>
              <a:rPr lang="en-US" altLang="zh-CN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 </a:t>
            </a:r>
            <a:r>
              <a:rPr lang="en-US" altLang="zh-CN" sz="9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Top5  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（店均值）</a:t>
            </a:r>
            <a:endParaRPr lang="en-US" sz="9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21640" y="1520086"/>
            <a:ext cx="3710940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/>
            <a:r>
              <a:rPr lang="en-US" sz="1100" b="0" i="0">
                <a:solidFill>
                  <a:srgbClr val="000000"/>
                </a:solidFill>
                <a:ea typeface="等线"/>
              </a:rPr>
              <a:t>● 管理组（可值班）人数503，未超过标准545.00。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572000" y="909360"/>
            <a:ext cx="0" cy="5760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4639522" y="1064613"/>
            <a:ext cx="41764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defTabSz="4572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小时薪资（不含组长）</a:t>
            </a:r>
            <a:endParaRPr lang="zh-CN" altLang="en-US" sz="12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4923749" y="1378221"/>
            <a:ext cx="387540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/>
            <a:r>
              <a:rPr lang="en-US" sz="1100" b="0" i="0">
                <a:solidFill>
                  <a:srgbClr val="000000"/>
                </a:solidFill>
                <a:ea typeface="等线"/>
              </a:rPr>
              <a:t>● 本月实际小时薪资（不含组长）14.46元，低于对等店P30 (14.73元)</a:t>
            </a:r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5508104" y="1866788"/>
            <a:ext cx="28280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小时薪资（不含组长）影响因素明细（店均值</a:t>
            </a:r>
            <a:r>
              <a:rPr lang="zh-CN" altLang="en-US" sz="9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9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5796136" y="4759432"/>
            <a:ext cx="22124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小时薪资差异</a:t>
            </a:r>
            <a:r>
              <a:rPr lang="en-US" altLang="zh-CN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 </a:t>
            </a:r>
            <a:r>
              <a:rPr lang="en-US" altLang="zh-CN" sz="9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Top5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（店均值</a:t>
            </a:r>
            <a:r>
              <a:rPr lang="zh-CN" altLang="en-US" sz="9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9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1453737" y="2741438"/>
            <a:ext cx="104521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2680557" y="2741438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3506057" y="2741438"/>
            <a:ext cx="76327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1300702" y="2987183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2017406" y="2986950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2721832" y="2987183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3569557" y="2987183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1291812" y="3232928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2017406" y="3232650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1.7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2721197" y="3224963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3568922" y="3232650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Rectangle 4"/>
          <p:cNvSpPr/>
          <p:nvPr/>
        </p:nvSpPr>
        <p:spPr>
          <a:xfrm>
            <a:off x="1300702" y="3471688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43.40%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2017406" y="3461826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18.50%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2721832" y="3471688"/>
            <a:ext cx="74295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6.70%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Rectangle 4"/>
          <p:cNvSpPr/>
          <p:nvPr/>
        </p:nvSpPr>
        <p:spPr>
          <a:xfrm>
            <a:off x="3568922" y="3471688"/>
            <a:ext cx="63690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3.30%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Rectangle 4"/>
          <p:cNvSpPr/>
          <p:nvPr/>
        </p:nvSpPr>
        <p:spPr>
          <a:xfrm>
            <a:off x="1695095" y="510080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469.32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Rectangle 4"/>
          <p:cNvSpPr/>
          <p:nvPr/>
        </p:nvSpPr>
        <p:spPr>
          <a:xfrm>
            <a:off x="612420" y="5100805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毕春燕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2696397" y="510080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628.63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3501255" y="510970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159.31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1695095" y="534385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435.05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612420" y="5336750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田丰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Rectangle 4"/>
          <p:cNvSpPr/>
          <p:nvPr/>
        </p:nvSpPr>
        <p:spPr>
          <a:xfrm>
            <a:off x="2701250" y="534385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582.50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Rectangle 4"/>
          <p:cNvSpPr/>
          <p:nvPr/>
        </p:nvSpPr>
        <p:spPr>
          <a:xfrm>
            <a:off x="3501255" y="534101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147.45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Rectangle 4"/>
          <p:cNvSpPr/>
          <p:nvPr/>
        </p:nvSpPr>
        <p:spPr>
          <a:xfrm>
            <a:off x="1695095" y="558591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466.75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612420" y="5579212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孙磊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2700756" y="559242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601.41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Rectangle 4"/>
          <p:cNvSpPr/>
          <p:nvPr/>
        </p:nvSpPr>
        <p:spPr>
          <a:xfrm>
            <a:off x="3501255" y="5585915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134.66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1695095" y="582896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504.18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612420" y="5828966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2691885" y="582416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637.02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Rectangle 4"/>
          <p:cNvSpPr/>
          <p:nvPr/>
        </p:nvSpPr>
        <p:spPr>
          <a:xfrm>
            <a:off x="3501699" y="582132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132.84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Rectangle 4"/>
          <p:cNvSpPr/>
          <p:nvPr/>
        </p:nvSpPr>
        <p:spPr>
          <a:xfrm>
            <a:off x="1695095" y="6064703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452.84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612420" y="6073565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黎莉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Rectangle 4"/>
          <p:cNvSpPr/>
          <p:nvPr/>
        </p:nvSpPr>
        <p:spPr>
          <a:xfrm>
            <a:off x="2689377" y="6074513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525.99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Rectangle 4"/>
          <p:cNvSpPr/>
          <p:nvPr/>
        </p:nvSpPr>
        <p:spPr>
          <a:xfrm>
            <a:off x="3496239" y="6056727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73.15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Rectangle 4"/>
          <p:cNvSpPr/>
          <p:nvPr/>
        </p:nvSpPr>
        <p:spPr>
          <a:xfrm>
            <a:off x="5893662" y="5255534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14.98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4821896" y="5255535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Rectangle 4"/>
          <p:cNvSpPr/>
          <p:nvPr/>
        </p:nvSpPr>
        <p:spPr>
          <a:xfrm>
            <a:off x="6966812" y="524939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14.92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7913561" y="5249390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Rectangle 4"/>
          <p:cNvSpPr/>
          <p:nvPr/>
        </p:nvSpPr>
        <p:spPr>
          <a:xfrm>
            <a:off x="5893662" y="5505408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14.67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4810987" y="5505408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孙磊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6983322" y="5505408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14.86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Rectangle 4"/>
          <p:cNvSpPr/>
          <p:nvPr/>
        </p:nvSpPr>
        <p:spPr>
          <a:xfrm>
            <a:off x="7913561" y="5497601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-0.18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Rectangle 4"/>
          <p:cNvSpPr/>
          <p:nvPr/>
        </p:nvSpPr>
        <p:spPr>
          <a:xfrm>
            <a:off x="5893662" y="5749360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14.42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Rectangle 4"/>
          <p:cNvSpPr/>
          <p:nvPr/>
        </p:nvSpPr>
        <p:spPr>
          <a:xfrm>
            <a:off x="4810987" y="5740243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毕春燕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Rectangle 4"/>
          <p:cNvSpPr/>
          <p:nvPr/>
        </p:nvSpPr>
        <p:spPr>
          <a:xfrm>
            <a:off x="6983322" y="5761017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14.68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Rectangle 4"/>
          <p:cNvSpPr/>
          <p:nvPr/>
        </p:nvSpPr>
        <p:spPr>
          <a:xfrm>
            <a:off x="7913561" y="5743832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-0.26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Rectangle 4"/>
          <p:cNvSpPr/>
          <p:nvPr/>
        </p:nvSpPr>
        <p:spPr>
          <a:xfrm>
            <a:off x="5893662" y="5984317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13.91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4810987" y="5995476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黎莉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Rectangle 4"/>
          <p:cNvSpPr/>
          <p:nvPr/>
        </p:nvSpPr>
        <p:spPr>
          <a:xfrm>
            <a:off x="6983322" y="5983623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14.40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7919381" y="5991586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-0.49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Rectangle 4"/>
          <p:cNvSpPr/>
          <p:nvPr/>
        </p:nvSpPr>
        <p:spPr>
          <a:xfrm>
            <a:off x="5893662" y="6233569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14.00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3" name="Rectangle 4"/>
          <p:cNvSpPr/>
          <p:nvPr/>
        </p:nvSpPr>
        <p:spPr>
          <a:xfrm>
            <a:off x="4810987" y="6233569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田丰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Rectangle 4"/>
          <p:cNvSpPr/>
          <p:nvPr/>
        </p:nvSpPr>
        <p:spPr>
          <a:xfrm>
            <a:off x="6983322" y="6233569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14.66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Rectangle 4"/>
          <p:cNvSpPr/>
          <p:nvPr/>
        </p:nvSpPr>
        <p:spPr>
          <a:xfrm>
            <a:off x="7922964" y="6233569"/>
            <a:ext cx="82550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-0.66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6" name="Rectangle 4"/>
          <p:cNvSpPr/>
          <p:nvPr/>
        </p:nvSpPr>
        <p:spPr>
          <a:xfrm>
            <a:off x="6087654" y="2435011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8.57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Rectangle 4"/>
          <p:cNvSpPr/>
          <p:nvPr/>
        </p:nvSpPr>
        <p:spPr>
          <a:xfrm>
            <a:off x="6087654" y="277616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48.30%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8" name="Rectangle 4"/>
          <p:cNvSpPr/>
          <p:nvPr/>
        </p:nvSpPr>
        <p:spPr>
          <a:xfrm>
            <a:off x="6087654" y="306191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5.85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6087654" y="335020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58.22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0" name="Rectangle 4"/>
          <p:cNvSpPr/>
          <p:nvPr/>
        </p:nvSpPr>
        <p:spPr>
          <a:xfrm>
            <a:off x="6076224" y="367595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1" name="Rectangle 4"/>
          <p:cNvSpPr/>
          <p:nvPr/>
        </p:nvSpPr>
        <p:spPr>
          <a:xfrm>
            <a:off x="6071144" y="397948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346.81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2" name="Rectangle 4"/>
          <p:cNvSpPr/>
          <p:nvPr/>
        </p:nvSpPr>
        <p:spPr>
          <a:xfrm>
            <a:off x="6071144" y="426650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6748054" y="243456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6748054" y="277616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35.60%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5" name="Rectangle 4"/>
          <p:cNvSpPr/>
          <p:nvPr/>
        </p:nvSpPr>
        <p:spPr>
          <a:xfrm>
            <a:off x="6748054" y="306191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Rectangle 4"/>
          <p:cNvSpPr/>
          <p:nvPr/>
        </p:nvSpPr>
        <p:spPr>
          <a:xfrm>
            <a:off x="6748054" y="335020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186.05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6731544" y="367595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6731544" y="397948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481.92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6731544" y="426650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Rectangle 4"/>
          <p:cNvSpPr/>
          <p:nvPr/>
        </p:nvSpPr>
        <p:spPr>
          <a:xfrm>
            <a:off x="7434489" y="2426239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Rectangle 4"/>
          <p:cNvSpPr/>
          <p:nvPr/>
        </p:nvSpPr>
        <p:spPr>
          <a:xfrm>
            <a:off x="7434489" y="275965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Rectangle 4"/>
          <p:cNvSpPr/>
          <p:nvPr/>
        </p:nvSpPr>
        <p:spPr>
          <a:xfrm>
            <a:off x="7434489" y="304540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7434489" y="333369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7417979" y="367595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标准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7417979" y="396297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Rectangle 4"/>
          <p:cNvSpPr/>
          <p:nvPr/>
        </p:nvSpPr>
        <p:spPr>
          <a:xfrm>
            <a:off x="7417979" y="424999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对等店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8152039" y="2435217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-1.4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Rectangle 4"/>
          <p:cNvSpPr/>
          <p:nvPr/>
        </p:nvSpPr>
        <p:spPr>
          <a:xfrm>
            <a:off x="8152039" y="275965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12.70%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8152039" y="304540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0.85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Rectangle 4"/>
          <p:cNvSpPr/>
          <p:nvPr/>
        </p:nvSpPr>
        <p:spPr>
          <a:xfrm>
            <a:off x="8152039" y="3333690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-127.84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8135529" y="367595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Rectangle 4"/>
          <p:cNvSpPr/>
          <p:nvPr/>
        </p:nvSpPr>
        <p:spPr>
          <a:xfrm>
            <a:off x="8135529" y="396297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-135.11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8135529" y="4249995"/>
            <a:ext cx="74866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Title 3"/>
          <p:cNvSpPr txBox="1">
            <a:spLocks/>
          </p:cNvSpPr>
          <p:nvPr/>
        </p:nvSpPr>
        <p:spPr>
          <a:xfrm>
            <a:off x="323528" y="116632"/>
            <a:ext cx="8229600" cy="432048"/>
          </a:xfr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  <a:buClrTx/>
              <a:buFontTx/>
            </a:pPr>
            <a:r>
              <a:rPr lang="en-US" altLang="zh-CN" i="0" kern="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COL</a:t>
            </a:r>
            <a:r>
              <a:rPr lang="zh-CN" altLang="en-US" i="0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分析明细</a:t>
            </a:r>
            <a:endParaRPr lang="zh-CN" altLang="en-US" i="0" kern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44448" y="783414"/>
            <a:ext cx="396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/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服务组人员</a:t>
            </a:r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</a:t>
            </a:r>
            <a:endParaRPr lang="en-US" altLang="zh-CN" sz="1200" b="0" i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1068" y="909360"/>
            <a:ext cx="366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code: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p22_sent1_mm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78938" y="1464052"/>
            <a:ext cx="366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code: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p22_sent2_mm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1577" y="3987165"/>
            <a:ext cx="366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code: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p22_sent3_mm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432274" y="1203573"/>
            <a:ext cx="366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code: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p22_sent4_mm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779" y="2819619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p22_chart1_mm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482" y="5324305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p22_chart2_mm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6784" y="3002305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p22_chart3_mm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2413" y="5436999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p22_chart4_mm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62638"/>
              </p:ext>
            </p:extLst>
          </p:nvPr>
        </p:nvGraphicFramePr>
        <p:xfrm>
          <a:off x="4234301" y="2193991"/>
          <a:ext cx="460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</a:t>
                      </a:r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估偏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排班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TC/SR</a:t>
                      </a:r>
                    </a:p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排班手</a:t>
                      </a:r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</a:t>
                      </a:r>
                      <a:endParaRPr lang="en-US" altLang="zh-CN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值班手</a:t>
                      </a:r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</a:t>
                      </a:r>
                      <a:endParaRPr lang="en-US" altLang="zh-CN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直接工时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间接工时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总工时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03598"/>
              </p:ext>
            </p:extLst>
          </p:nvPr>
        </p:nvGraphicFramePr>
        <p:xfrm>
          <a:off x="539552" y="2169903"/>
          <a:ext cx="3239999" cy="1596387"/>
        </p:xfrm>
        <a:graphic>
          <a:graphicData uri="http://schemas.openxmlformats.org/drawingml/2006/table">
            <a:tbl>
              <a:tblPr/>
              <a:tblGrid>
                <a:gridCol w="72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CPH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总工时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目标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预估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预排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323528" y="116632"/>
            <a:ext cx="8229600" cy="432048"/>
          </a:xfr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  <a:buClrTx/>
              <a:buFontTx/>
            </a:pPr>
            <a:r>
              <a:rPr lang="en-US" altLang="zh-CN" i="0" kern="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COL</a:t>
            </a:r>
            <a:r>
              <a:rPr lang="zh-CN" altLang="en-US" i="0" kern="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分析明细</a:t>
            </a:r>
            <a:endParaRPr lang="zh-CN" altLang="en-US" i="0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124744"/>
            <a:ext cx="352839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b="0" i="0">
                <a:solidFill>
                  <a:srgbClr val="000000"/>
                </a:solidFill>
                <a:ea typeface="等线"/>
              </a:rPr>
              <a:t>● 本月实际CPH4.97，低于目标CPH(5.05)0.08</a:t>
            </a:r>
            <a:endParaRPr lang="en-US"/>
          </a:p>
        </p:txBody>
      </p:sp>
      <p:sp>
        <p:nvSpPr>
          <p:cNvPr id="7" name="TextBox 16"/>
          <p:cNvSpPr txBox="1"/>
          <p:nvPr/>
        </p:nvSpPr>
        <p:spPr>
          <a:xfrm>
            <a:off x="1259632" y="1844824"/>
            <a:ext cx="1901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CPH</a:t>
            </a:r>
            <a:r>
              <a:rPr lang="zh-CN" altLang="en-US" sz="12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明细数</a:t>
            </a:r>
            <a:r>
              <a:rPr lang="zh-CN" altLang="en-US" sz="12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据（店均</a:t>
            </a:r>
            <a:r>
              <a:rPr lang="zh-CN" altLang="en-US" sz="12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值）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3030" y="1181776"/>
            <a:ext cx="4283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/>
            <a:r>
              <a:rPr lang="en-US" altLang="zh-CN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● CMS</a:t>
            </a:r>
            <a:r>
              <a:rPr lang="zh-CN" altLang="en-US" sz="1200" b="0" i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服务组排班明细如下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508104" y="1844824"/>
            <a:ext cx="223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1200" b="1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1200" b="1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时差异明</a:t>
            </a:r>
            <a:r>
              <a:rPr lang="zh-CN" altLang="en-US" sz="1200" b="1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12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（店均值</a:t>
            </a:r>
            <a:r>
              <a:rPr lang="zh-CN" altLang="en-US" sz="12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2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141370" y="2576901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5.00</a:t>
            </a:r>
            <a:endParaRPr lang="en-US" altLang="zh-CN" sz="105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988312" y="2573501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19605.98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2819023" y="2586899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3918.13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141370" y="2887105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5.06</a:t>
            </a:r>
            <a:endParaRPr lang="en-US" altLang="zh-CN" sz="105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1988312" y="2887105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19605.98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2819023" y="2874912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3871.43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1148065" y="3206178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5.92</a:t>
            </a:r>
            <a:endParaRPr lang="en-US" altLang="zh-CN" sz="105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995007" y="3206178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19210.01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2825718" y="3193985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3247.41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1141370" y="3504083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5.80</a:t>
            </a:r>
            <a:endParaRPr lang="en-US" altLang="zh-CN" sz="105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1988312" y="3504083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19210.01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2819023" y="3491890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3313.52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5173671" y="2692817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29.50</a:t>
            </a:r>
            <a:endParaRPr lang="en-US" altLang="zh-CN" sz="105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6047499" y="2704868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75.60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6974760" y="2703242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62.90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Rectangle 4"/>
          <p:cNvSpPr/>
          <p:nvPr/>
        </p:nvSpPr>
        <p:spPr>
          <a:xfrm>
            <a:off x="7890987" y="2700643"/>
            <a:ext cx="11104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5187061" y="3024395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-59.10</a:t>
            </a:r>
            <a:endParaRPr lang="en-US" altLang="zh-CN" sz="105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6060889" y="3036446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Rectangle 4"/>
          <p:cNvSpPr/>
          <p:nvPr/>
        </p:nvSpPr>
        <p:spPr>
          <a:xfrm>
            <a:off x="6988150" y="3034820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-852.50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Rectangle 4"/>
          <p:cNvSpPr/>
          <p:nvPr/>
        </p:nvSpPr>
        <p:spPr>
          <a:xfrm>
            <a:off x="7890987" y="3027967"/>
            <a:ext cx="10783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Rectangle 4"/>
          <p:cNvSpPr/>
          <p:nvPr/>
        </p:nvSpPr>
        <p:spPr>
          <a:xfrm>
            <a:off x="5187061" y="3353345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-29.60</a:t>
            </a:r>
            <a:endParaRPr lang="en-US" altLang="zh-CN" sz="105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6060889" y="3365396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75.60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6988150" y="3363770"/>
            <a:ext cx="1044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-789.60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7890987" y="3340608"/>
            <a:ext cx="11089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627.80</a:t>
            </a:r>
            <a:endParaRPr lang="en-US" altLang="zh-CN" sz="105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55976" y="4005064"/>
            <a:ext cx="2853266" cy="2160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sz="800" b="0" i="0" dirty="0" err="1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注：仅体现实际刷卡工时与预排工时均有数据的店天</a:t>
            </a:r>
            <a:endParaRPr lang="en-US" sz="800" b="0" i="0" dirty="0">
              <a:solidFill>
                <a:srgbClr val="8080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5676" y="1129912"/>
            <a:ext cx="366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code: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p23_sent1_mm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64" y="2773210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p23_chart1_mm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8215" y="2765516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p23_chart2_mm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6" name="AutoShape 4"/>
          <p:cNvSpPr/>
          <p:nvPr/>
        </p:nvSpPr>
        <p:spPr>
          <a:xfrm>
            <a:off x="508000" y="396478"/>
            <a:ext cx="8255000" cy="50800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 sz="1100" b="0" i="0">
                <a:solidFill>
                  <a:srgbClr val="000000"/>
                </a:solidFill>
                <a:ea typeface="等线"/>
              </a:rPr>
              <a:t>本月排班手工拉线店均差异-789.6小时，其中：直接工时手工拉线62.9小时，间接工时手工拉线-852.5小时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39221"/>
              </p:ext>
            </p:extLst>
          </p:nvPr>
        </p:nvGraphicFramePr>
        <p:xfrm>
          <a:off x="170692" y="875059"/>
          <a:ext cx="8892482" cy="5809939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手工拉线差异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餐厅编号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</a:t>
                      </a: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手工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拉线差异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工作站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工作站差异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82"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82"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582"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2582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8" name="Rectangle 4"/>
          <p:cNvSpPr/>
          <p:nvPr/>
        </p:nvSpPr>
        <p:spPr>
          <a:xfrm>
            <a:off x="2011680" y="1456127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SHY013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756990" y="1476642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1445.50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011680" y="2060848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SY1129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756990" y="2061428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925.00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011680" y="2632305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SY1016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2756990" y="2660340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716.00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2011680" y="5070376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SHY469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2780966" y="5085184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976.50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2011680" y="5661248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SY1066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2780966" y="5661248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679.50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2011680" y="6293392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SHY359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2791835" y="6279763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520.00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2011680" y="3231217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SY1155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2780966" y="3233104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1481.00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011680" y="3817310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SHY097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Rectangle 4"/>
          <p:cNvSpPr/>
          <p:nvPr/>
        </p:nvSpPr>
        <p:spPr>
          <a:xfrm>
            <a:off x="2780966" y="3817890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406.00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2011680" y="4388767"/>
            <a:ext cx="78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SHY373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2780966" y="4416802"/>
            <a:ext cx="11292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341.50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Rectangle 4"/>
          <p:cNvSpPr/>
          <p:nvPr/>
        </p:nvSpPr>
        <p:spPr>
          <a:xfrm>
            <a:off x="4635992" y="1253952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580.50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Rectangle 4"/>
          <p:cNvSpPr/>
          <p:nvPr/>
        </p:nvSpPr>
        <p:spPr>
          <a:xfrm>
            <a:off x="4635992" y="2270684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176.00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Rectangle 4"/>
          <p:cNvSpPr/>
          <p:nvPr/>
        </p:nvSpPr>
        <p:spPr>
          <a:xfrm>
            <a:off x="4635992" y="1844824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362.50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4635992" y="2060848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176.00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4635992" y="2875784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127.00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4635992" y="2475531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297.00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4635992" y="2682748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128.00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Rectangle 4"/>
          <p:cNvSpPr/>
          <p:nvPr/>
        </p:nvSpPr>
        <p:spPr>
          <a:xfrm>
            <a:off x="4635992" y="1455168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203.50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Rectangle 4"/>
          <p:cNvSpPr/>
          <p:nvPr/>
        </p:nvSpPr>
        <p:spPr>
          <a:xfrm>
            <a:off x="4635992" y="1666600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152.00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Rectangle 4"/>
          <p:cNvSpPr/>
          <p:nvPr/>
        </p:nvSpPr>
        <p:spPr>
          <a:xfrm>
            <a:off x="4635992" y="3052598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457.00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4635992" y="4069330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54.50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4635992" y="3643470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255.00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Rectangle 4"/>
          <p:cNvSpPr/>
          <p:nvPr/>
        </p:nvSpPr>
        <p:spPr>
          <a:xfrm>
            <a:off x="4635992" y="3859494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54.50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4635992" y="4674430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27.00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4635992" y="4274177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257.00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4635992" y="4481394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142.00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Rectangle 4"/>
          <p:cNvSpPr/>
          <p:nvPr/>
        </p:nvSpPr>
        <p:spPr>
          <a:xfrm>
            <a:off x="4635992" y="3253814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390.50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Rectangle 4"/>
          <p:cNvSpPr/>
          <p:nvPr/>
        </p:nvSpPr>
        <p:spPr>
          <a:xfrm>
            <a:off x="4635992" y="3465246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289.50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4635992" y="4866248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276.00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Rectangle 4"/>
          <p:cNvSpPr/>
          <p:nvPr/>
        </p:nvSpPr>
        <p:spPr>
          <a:xfrm>
            <a:off x="4635992" y="5882980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100.50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Rectangle 4"/>
          <p:cNvSpPr/>
          <p:nvPr/>
        </p:nvSpPr>
        <p:spPr>
          <a:xfrm>
            <a:off x="4635992" y="5457120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367.50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Rectangle 4"/>
          <p:cNvSpPr/>
          <p:nvPr/>
        </p:nvSpPr>
        <p:spPr>
          <a:xfrm>
            <a:off x="4635992" y="5673144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122.50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Rectangle 4"/>
          <p:cNvSpPr/>
          <p:nvPr/>
        </p:nvSpPr>
        <p:spPr>
          <a:xfrm>
            <a:off x="4635992" y="6455811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93.00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Rectangle 4"/>
          <p:cNvSpPr/>
          <p:nvPr/>
        </p:nvSpPr>
        <p:spPr>
          <a:xfrm>
            <a:off x="4635992" y="6087827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385.00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Rectangle 4"/>
          <p:cNvSpPr/>
          <p:nvPr/>
        </p:nvSpPr>
        <p:spPr>
          <a:xfrm>
            <a:off x="4635992" y="6272056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200.50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4635991" y="5067464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261.00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Rectangle 4"/>
          <p:cNvSpPr/>
          <p:nvPr/>
        </p:nvSpPr>
        <p:spPr>
          <a:xfrm>
            <a:off x="4635991" y="5278896"/>
            <a:ext cx="1088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250.50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3721608" y="1236669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Rectangle 4"/>
          <p:cNvSpPr/>
          <p:nvPr/>
        </p:nvSpPr>
        <p:spPr>
          <a:xfrm>
            <a:off x="3721608" y="2253401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汉堡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3" name="Rectangle 4"/>
          <p:cNvSpPr/>
          <p:nvPr/>
        </p:nvSpPr>
        <p:spPr>
          <a:xfrm>
            <a:off x="3721608" y="1827541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Rectangle 4"/>
          <p:cNvSpPr/>
          <p:nvPr/>
        </p:nvSpPr>
        <p:spPr>
          <a:xfrm>
            <a:off x="3721608" y="2043565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收银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Rectangle 4"/>
          <p:cNvSpPr/>
          <p:nvPr/>
        </p:nvSpPr>
        <p:spPr>
          <a:xfrm>
            <a:off x="3721608" y="2858501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K收银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6" name="Rectangle 4"/>
          <p:cNvSpPr/>
          <p:nvPr/>
        </p:nvSpPr>
        <p:spPr>
          <a:xfrm>
            <a:off x="3721608" y="2458248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宅急送配餐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Rectangle 4"/>
          <p:cNvSpPr/>
          <p:nvPr/>
        </p:nvSpPr>
        <p:spPr>
          <a:xfrm>
            <a:off x="3721608" y="2665465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K配餐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8" name="Rectangle 4"/>
          <p:cNvSpPr/>
          <p:nvPr/>
        </p:nvSpPr>
        <p:spPr>
          <a:xfrm>
            <a:off x="3721608" y="1437885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汉堡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3721608" y="1649317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K配餐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0" name="Rectangle 4"/>
          <p:cNvSpPr/>
          <p:nvPr/>
        </p:nvSpPr>
        <p:spPr>
          <a:xfrm>
            <a:off x="3721608" y="3035315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收银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1" name="Rectangle 4"/>
          <p:cNvSpPr/>
          <p:nvPr/>
        </p:nvSpPr>
        <p:spPr>
          <a:xfrm>
            <a:off x="3721608" y="4052047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2" name="Rectangle 4"/>
          <p:cNvSpPr/>
          <p:nvPr/>
        </p:nvSpPr>
        <p:spPr>
          <a:xfrm>
            <a:off x="3721608" y="3626187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K配餐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3721608" y="3842211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裹粉烹炸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3721608" y="4657147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裹粉烹炸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5" name="Rectangle 4"/>
          <p:cNvSpPr/>
          <p:nvPr/>
        </p:nvSpPr>
        <p:spPr>
          <a:xfrm>
            <a:off x="3721608" y="4256894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Rectangle 4"/>
          <p:cNvSpPr/>
          <p:nvPr/>
        </p:nvSpPr>
        <p:spPr>
          <a:xfrm>
            <a:off x="3721608" y="4464111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汉堡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3721608" y="3236531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3721608" y="3447963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汉堡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3721608" y="4848965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Rectangle 4"/>
          <p:cNvSpPr/>
          <p:nvPr/>
        </p:nvSpPr>
        <p:spPr>
          <a:xfrm>
            <a:off x="3721608" y="5865697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汉堡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Rectangle 4"/>
          <p:cNvSpPr/>
          <p:nvPr/>
        </p:nvSpPr>
        <p:spPr>
          <a:xfrm>
            <a:off x="3721608" y="5439837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Rectangle 4"/>
          <p:cNvSpPr/>
          <p:nvPr/>
        </p:nvSpPr>
        <p:spPr>
          <a:xfrm>
            <a:off x="3721608" y="5655861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餐区服务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3721608" y="6438528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3721608" y="6070544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收银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3721608" y="6254773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汉堡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Rectangle 4"/>
          <p:cNvSpPr/>
          <p:nvPr/>
        </p:nvSpPr>
        <p:spPr>
          <a:xfrm>
            <a:off x="3721608" y="5050181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汉堡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3721608" y="5261613"/>
            <a:ext cx="10515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K配餐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Rectangle 4"/>
          <p:cNvSpPr/>
          <p:nvPr/>
        </p:nvSpPr>
        <p:spPr>
          <a:xfrm>
            <a:off x="5724144" y="1268760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集中在：11:00-19:30(11天) 08:30-11:00(9天)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5724144" y="2285492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集中在：11:00-16:00(17天) 17:30-19:00(21天)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Rectangle 4"/>
          <p:cNvSpPr/>
          <p:nvPr/>
        </p:nvSpPr>
        <p:spPr>
          <a:xfrm>
            <a:off x="5724144" y="1859632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集中在：10:30-19:00(14天)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5724144" y="2075467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集中在：11:30-17:00(14天) 17:30-19:00(21天)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Rectangle 4"/>
          <p:cNvSpPr/>
          <p:nvPr/>
        </p:nvSpPr>
        <p:spPr>
          <a:xfrm>
            <a:off x="5724144" y="2890592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集中在：20:00-22:00(30天) 08:00-10:00(22天)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5724144" y="2490339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集中在：10:00-21:00(27天)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5724144" y="2679141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集中在：12:00-20:00(8天) 10:00-12:00(5天)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5724144" y="1469976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集中在：20:30-23:00(12天) 12:00-14:00(8天)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5724144" y="1681408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集中在：14:00-20:00(5天) 08:00-11:30(6天)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Rectangle 4"/>
          <p:cNvSpPr/>
          <p:nvPr/>
        </p:nvSpPr>
        <p:spPr>
          <a:xfrm>
            <a:off x="5724144" y="3067406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集中在：11:30-20:30(16天) 09:00-11:00(16天)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Rectangle 4"/>
          <p:cNvSpPr/>
          <p:nvPr/>
        </p:nvSpPr>
        <p:spPr>
          <a:xfrm>
            <a:off x="5724144" y="4084138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集中在：10:00-15:00(6天)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5724144" y="3658278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集中在：11:00-20:00(19天)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0" name="Rectangle 4"/>
          <p:cNvSpPr/>
          <p:nvPr/>
        </p:nvSpPr>
        <p:spPr>
          <a:xfrm>
            <a:off x="5724144" y="3874302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Rectangle 4"/>
          <p:cNvSpPr/>
          <p:nvPr/>
        </p:nvSpPr>
        <p:spPr>
          <a:xfrm>
            <a:off x="5724144" y="4689238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2" name="Rectangle 4"/>
          <p:cNvSpPr/>
          <p:nvPr/>
        </p:nvSpPr>
        <p:spPr>
          <a:xfrm>
            <a:off x="5724144" y="4288985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集中在：09:00-15:30(7天) 08:00-09:00(17天)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 4"/>
          <p:cNvSpPr/>
          <p:nvPr/>
        </p:nvSpPr>
        <p:spPr>
          <a:xfrm>
            <a:off x="5724144" y="4496202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集中在：10:00-11:30(21天) 23:30-隔日02:00(12天)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Rectangle 4"/>
          <p:cNvSpPr/>
          <p:nvPr/>
        </p:nvSpPr>
        <p:spPr>
          <a:xfrm>
            <a:off x="5724144" y="3268622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集中在：11:30-18:00(16天) 06:00-11:00(7天)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5724144" y="3480054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集中在：16:00-20:00(16天) 11:30-15:30(11天)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6" name="Rectangle 4"/>
          <p:cNvSpPr/>
          <p:nvPr/>
        </p:nvSpPr>
        <p:spPr>
          <a:xfrm>
            <a:off x="5724144" y="4881056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集中在：12:00-18:00(12天) 10:00-11:30(12天)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7" name="Rectangle 4"/>
          <p:cNvSpPr/>
          <p:nvPr/>
        </p:nvSpPr>
        <p:spPr>
          <a:xfrm>
            <a:off x="5724144" y="5897788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集中在：14:00-18:00(10天) 10:00-11:30(9天)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8" name="Rectangle 4"/>
          <p:cNvSpPr/>
          <p:nvPr/>
        </p:nvSpPr>
        <p:spPr>
          <a:xfrm>
            <a:off x="5724144" y="5471928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集中在：11:30-18:00(17天) 10:00-11:30(16天)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9" name="Rectangle 4"/>
          <p:cNvSpPr/>
          <p:nvPr/>
        </p:nvSpPr>
        <p:spPr>
          <a:xfrm>
            <a:off x="5724144" y="5687952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集中在：13:00-17:00(6天) 18:00-19:00(13天)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0" name="Rectangle 4"/>
          <p:cNvSpPr/>
          <p:nvPr/>
        </p:nvSpPr>
        <p:spPr>
          <a:xfrm>
            <a:off x="5724144" y="6470619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集中在：14:00-16:30(5天) 21:00-23:00(6天)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Rectangle 4"/>
          <p:cNvSpPr/>
          <p:nvPr/>
        </p:nvSpPr>
        <p:spPr>
          <a:xfrm>
            <a:off x="5724144" y="6102635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集中在：13:00-17:30(15天) 07:30-10:00(22天)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5724144" y="6286864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集中在：08:00-12:00(6天) 16:30-18:00(11天)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3" name="Rectangle 4"/>
          <p:cNvSpPr/>
          <p:nvPr/>
        </p:nvSpPr>
        <p:spPr>
          <a:xfrm>
            <a:off x="5724144" y="5082272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集中在：13:00-19:00(21天) 11:00-12:00(28天)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4" name="Rectangle 4"/>
          <p:cNvSpPr/>
          <p:nvPr/>
        </p:nvSpPr>
        <p:spPr>
          <a:xfrm>
            <a:off x="5724144" y="5293704"/>
            <a:ext cx="335584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集中在：11:00-18:00(18天) 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5" name="Rectangle 4"/>
          <p:cNvSpPr/>
          <p:nvPr/>
        </p:nvSpPr>
        <p:spPr>
          <a:xfrm>
            <a:off x="166765" y="2022569"/>
            <a:ext cx="7842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66764" y="3851863"/>
            <a:ext cx="7842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黎莉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Rectangle 4"/>
          <p:cNvSpPr/>
          <p:nvPr/>
        </p:nvSpPr>
        <p:spPr>
          <a:xfrm>
            <a:off x="179720" y="5574432"/>
            <a:ext cx="7842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田丰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Rectangle 4"/>
          <p:cNvSpPr/>
          <p:nvPr/>
        </p:nvSpPr>
        <p:spPr>
          <a:xfrm>
            <a:off x="969264" y="2060848"/>
            <a:ext cx="10612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4442.80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9" name="Rectangle 4"/>
          <p:cNvSpPr/>
          <p:nvPr/>
        </p:nvSpPr>
        <p:spPr>
          <a:xfrm>
            <a:off x="969264" y="3890142"/>
            <a:ext cx="10612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2139.13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Rectangle 4"/>
          <p:cNvSpPr/>
          <p:nvPr/>
        </p:nvSpPr>
        <p:spPr>
          <a:xfrm>
            <a:off x="969264" y="5612711"/>
            <a:ext cx="10612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1923.83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2" name="AutoShape 3"/>
          <p:cNvSpPr/>
          <p:nvPr/>
        </p:nvSpPr>
        <p:spPr>
          <a:xfrm>
            <a:off x="381000" y="95672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 sz="1600" i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排班手工拉线</a:t>
            </a:r>
            <a:r>
              <a:rPr lang="en-US" sz="16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直接工时</a:t>
            </a:r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工时类型差异明细</a:t>
            </a:r>
            <a:endParaRPr lang="en-US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835696" y="316049"/>
            <a:ext cx="366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code: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p24_sent1_mm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33392" y="3276942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p24_chart1_mm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9636"/>
              </p:ext>
            </p:extLst>
          </p:nvPr>
        </p:nvGraphicFramePr>
        <p:xfrm>
          <a:off x="35496" y="764704"/>
          <a:ext cx="9046246" cy="5892800"/>
        </p:xfrm>
        <a:graphic>
          <a:graphicData uri="http://schemas.openxmlformats.org/drawingml/2006/table">
            <a:tbl>
              <a:tblPr/>
              <a:tblGrid>
                <a:gridCol w="679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1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6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手工拉线差异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餐厅编号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</a:t>
                      </a: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手工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拉线差异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工时类型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建议工时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预排工时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手工拉线差异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61"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823">
                <a:tc rowSpan="9">
                  <a:txBody>
                    <a:bodyPr/>
                    <a:lstStyle/>
                    <a:p>
                      <a:endParaRPr lang="en-US" sz="90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9117">
                <a:tc rowSpan="9">
                  <a:txBody>
                    <a:bodyPr/>
                    <a:lstStyle/>
                    <a:p>
                      <a:endParaRPr lang="en-US" sz="90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5061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6" name="AutoShape 3"/>
          <p:cNvSpPr/>
          <p:nvPr/>
        </p:nvSpPr>
        <p:spPr>
          <a:xfrm>
            <a:off x="381000" y="95672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 sz="1600" i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排班手工拉线</a:t>
            </a:r>
            <a:r>
              <a:rPr lang="en-US" sz="1600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间接工时</a:t>
            </a:r>
            <a:r>
              <a:rPr lang="en-US" sz="1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工时类型差异明细</a:t>
            </a:r>
            <a:endParaRPr lang="en-US" sz="1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6"/>
          <p:cNvSpPr/>
          <p:nvPr/>
        </p:nvSpPr>
        <p:spPr>
          <a:xfrm>
            <a:off x="381000" y="6414264"/>
            <a:ext cx="8255000" cy="254000"/>
          </a:xfrm>
          <a:prstGeom prst="rect">
            <a:avLst/>
          </a:prstGeom>
        </p:spPr>
        <p:txBody>
          <a:bodyPr rtlCol="0" anchor="t"/>
          <a:lstStyle/>
          <a:p>
            <a:pPr algn="l"/>
            <a:endParaRPr lang="en-US" sz="900" b="0" i="0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AutoShape 4"/>
          <p:cNvSpPr/>
          <p:nvPr/>
        </p:nvSpPr>
        <p:spPr>
          <a:xfrm>
            <a:off x="508000" y="396478"/>
            <a:ext cx="8255000" cy="50800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 sz="1100" b="0" i="0">
                <a:solidFill>
                  <a:srgbClr val="000000"/>
                </a:solidFill>
                <a:ea typeface="等线"/>
              </a:rPr>
              <a:t>本月排班手工拉线店均差异-789.6小时，其中：直接工时手工拉线62.9小时，间接工时手工拉线-852.5小时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2926080" y="1227232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外送配餐员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2926080" y="224396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2926080" y="181810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2926080" y="20341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2926080" y="284906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2926080" y="2448811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2926080" y="26560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2926080" y="142844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行政专员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2926080" y="163988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早餐粥专人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2926080" y="302587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2926080" y="404261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2926080" y="361675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2926080" y="383277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2926080" y="464771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2926080" y="4247457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2926080" y="445467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2926080" y="322709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926080" y="343852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Rectangle 4"/>
          <p:cNvSpPr/>
          <p:nvPr/>
        </p:nvSpPr>
        <p:spPr>
          <a:xfrm>
            <a:off x="2926080" y="48395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2926080" y="585626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2926080" y="543040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Rectangle 4"/>
          <p:cNvSpPr/>
          <p:nvPr/>
        </p:nvSpPr>
        <p:spPr>
          <a:xfrm>
            <a:off x="2926080" y="564642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Rectangle 4"/>
          <p:cNvSpPr/>
          <p:nvPr/>
        </p:nvSpPr>
        <p:spPr>
          <a:xfrm>
            <a:off x="2926080" y="6429091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Rectangle 4"/>
          <p:cNvSpPr/>
          <p:nvPr/>
        </p:nvSpPr>
        <p:spPr>
          <a:xfrm>
            <a:off x="2926080" y="6061107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Rectangle 4"/>
          <p:cNvSpPr/>
          <p:nvPr/>
        </p:nvSpPr>
        <p:spPr>
          <a:xfrm>
            <a:off x="2926080" y="624533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2926080" y="504074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2926080" y="525217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3703320" y="1227232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Rectangle 4"/>
          <p:cNvSpPr/>
          <p:nvPr/>
        </p:nvSpPr>
        <p:spPr>
          <a:xfrm>
            <a:off x="3703320" y="224396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Rectangle 4"/>
          <p:cNvSpPr/>
          <p:nvPr/>
        </p:nvSpPr>
        <p:spPr>
          <a:xfrm>
            <a:off x="3703320" y="181810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Rectangle 4"/>
          <p:cNvSpPr/>
          <p:nvPr/>
        </p:nvSpPr>
        <p:spPr>
          <a:xfrm>
            <a:off x="3703320" y="20341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3703320" y="284906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3703320" y="2448811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Rectangle 4"/>
          <p:cNvSpPr/>
          <p:nvPr/>
        </p:nvSpPr>
        <p:spPr>
          <a:xfrm>
            <a:off x="3703320" y="26560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3703320" y="142844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3703320" y="163988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0.00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3703320" y="302587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Rectangle 4"/>
          <p:cNvSpPr/>
          <p:nvPr/>
        </p:nvSpPr>
        <p:spPr>
          <a:xfrm>
            <a:off x="3703320" y="404261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Rectangle 4"/>
          <p:cNvSpPr/>
          <p:nvPr/>
        </p:nvSpPr>
        <p:spPr>
          <a:xfrm>
            <a:off x="3703320" y="361675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3703320" y="383277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Rectangle 4"/>
          <p:cNvSpPr/>
          <p:nvPr/>
        </p:nvSpPr>
        <p:spPr>
          <a:xfrm>
            <a:off x="3703320" y="464771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Rectangle 4"/>
          <p:cNvSpPr/>
          <p:nvPr/>
        </p:nvSpPr>
        <p:spPr>
          <a:xfrm>
            <a:off x="3703320" y="4247457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Rectangle 4"/>
          <p:cNvSpPr/>
          <p:nvPr/>
        </p:nvSpPr>
        <p:spPr>
          <a:xfrm>
            <a:off x="3703320" y="445467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3703320" y="322709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Rectangle 4"/>
          <p:cNvSpPr/>
          <p:nvPr/>
        </p:nvSpPr>
        <p:spPr>
          <a:xfrm>
            <a:off x="3703320" y="343852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3703320" y="48395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Rectangle 4"/>
          <p:cNvSpPr/>
          <p:nvPr/>
        </p:nvSpPr>
        <p:spPr>
          <a:xfrm>
            <a:off x="3703320" y="585626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3703320" y="543040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3703320" y="564642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Rectangle 4"/>
          <p:cNvSpPr/>
          <p:nvPr/>
        </p:nvSpPr>
        <p:spPr>
          <a:xfrm>
            <a:off x="3703320" y="6429091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Rectangle 4"/>
          <p:cNvSpPr/>
          <p:nvPr/>
        </p:nvSpPr>
        <p:spPr>
          <a:xfrm>
            <a:off x="3703320" y="6061107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Rectangle 4"/>
          <p:cNvSpPr/>
          <p:nvPr/>
        </p:nvSpPr>
        <p:spPr>
          <a:xfrm>
            <a:off x="3703320" y="624533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Rectangle 4"/>
          <p:cNvSpPr/>
          <p:nvPr/>
        </p:nvSpPr>
        <p:spPr>
          <a:xfrm>
            <a:off x="3703320" y="504074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Rectangle 4"/>
          <p:cNvSpPr/>
          <p:nvPr/>
        </p:nvSpPr>
        <p:spPr>
          <a:xfrm>
            <a:off x="3703320" y="525217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Rectangle 4"/>
          <p:cNvSpPr/>
          <p:nvPr/>
        </p:nvSpPr>
        <p:spPr>
          <a:xfrm>
            <a:off x="4507992" y="1227232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216.00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4507992" y="224396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Rectangle 4"/>
          <p:cNvSpPr/>
          <p:nvPr/>
        </p:nvSpPr>
        <p:spPr>
          <a:xfrm>
            <a:off x="4507992" y="181810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4507992" y="20341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2" name="Rectangle 4"/>
          <p:cNvSpPr/>
          <p:nvPr/>
        </p:nvSpPr>
        <p:spPr>
          <a:xfrm>
            <a:off x="4507992" y="284906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3" name="Rectangle 4"/>
          <p:cNvSpPr/>
          <p:nvPr/>
        </p:nvSpPr>
        <p:spPr>
          <a:xfrm>
            <a:off x="4507992" y="2448811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4" name="Rectangle 4"/>
          <p:cNvSpPr/>
          <p:nvPr/>
        </p:nvSpPr>
        <p:spPr>
          <a:xfrm>
            <a:off x="4507992" y="2637613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5" name="Rectangle 4"/>
          <p:cNvSpPr/>
          <p:nvPr/>
        </p:nvSpPr>
        <p:spPr>
          <a:xfrm>
            <a:off x="4507992" y="142844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184.00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6" name="Rectangle 4"/>
          <p:cNvSpPr/>
          <p:nvPr/>
        </p:nvSpPr>
        <p:spPr>
          <a:xfrm>
            <a:off x="4507992" y="163988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62.00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Rectangle 4"/>
          <p:cNvSpPr/>
          <p:nvPr/>
        </p:nvSpPr>
        <p:spPr>
          <a:xfrm>
            <a:off x="4507992" y="302587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8" name="Rectangle 4"/>
          <p:cNvSpPr/>
          <p:nvPr/>
        </p:nvSpPr>
        <p:spPr>
          <a:xfrm>
            <a:off x="4507992" y="404261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4507992" y="361675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0" name="Rectangle 4"/>
          <p:cNvSpPr/>
          <p:nvPr/>
        </p:nvSpPr>
        <p:spPr>
          <a:xfrm>
            <a:off x="4507992" y="383277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1" name="Rectangle 4"/>
          <p:cNvSpPr/>
          <p:nvPr/>
        </p:nvSpPr>
        <p:spPr>
          <a:xfrm>
            <a:off x="4507992" y="464771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2" name="Rectangle 4"/>
          <p:cNvSpPr/>
          <p:nvPr/>
        </p:nvSpPr>
        <p:spPr>
          <a:xfrm>
            <a:off x="4507992" y="4247457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4507992" y="445467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4507992" y="322709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5" name="Rectangle 4"/>
          <p:cNvSpPr/>
          <p:nvPr/>
        </p:nvSpPr>
        <p:spPr>
          <a:xfrm>
            <a:off x="4507992" y="343852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Rectangle 4"/>
          <p:cNvSpPr/>
          <p:nvPr/>
        </p:nvSpPr>
        <p:spPr>
          <a:xfrm>
            <a:off x="4507992" y="48395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4507992" y="585626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4507992" y="543040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4507992" y="564642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Rectangle 4"/>
          <p:cNvSpPr/>
          <p:nvPr/>
        </p:nvSpPr>
        <p:spPr>
          <a:xfrm>
            <a:off x="4507992" y="6429091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Rectangle 4"/>
          <p:cNvSpPr/>
          <p:nvPr/>
        </p:nvSpPr>
        <p:spPr>
          <a:xfrm>
            <a:off x="4507992" y="6061107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Rectangle 4"/>
          <p:cNvSpPr/>
          <p:nvPr/>
        </p:nvSpPr>
        <p:spPr>
          <a:xfrm>
            <a:off x="4507992" y="624533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4519076" y="5032403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4507992" y="5212259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1271016" y="1415764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SHY225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Rectangle 4"/>
          <p:cNvSpPr/>
          <p:nvPr/>
        </p:nvSpPr>
        <p:spPr>
          <a:xfrm>
            <a:off x="1271016" y="2020440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1271016" y="2591897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Rectangle 4"/>
          <p:cNvSpPr/>
          <p:nvPr/>
        </p:nvSpPr>
        <p:spPr>
          <a:xfrm>
            <a:off x="1271016" y="5029968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1271016" y="5620840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Rectangle 4"/>
          <p:cNvSpPr/>
          <p:nvPr/>
        </p:nvSpPr>
        <p:spPr>
          <a:xfrm>
            <a:off x="1271016" y="6252984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1271016" y="3189939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Rectangle 4"/>
          <p:cNvSpPr/>
          <p:nvPr/>
        </p:nvSpPr>
        <p:spPr>
          <a:xfrm>
            <a:off x="1271016" y="3776902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1271016" y="4348359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-36512" y="1909033"/>
            <a:ext cx="7842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黎莉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-36512" y="3804712"/>
            <a:ext cx="7842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-28649" y="5604912"/>
            <a:ext cx="7842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Rectangle 4"/>
          <p:cNvSpPr/>
          <p:nvPr/>
        </p:nvSpPr>
        <p:spPr>
          <a:xfrm>
            <a:off x="633264" y="1947312"/>
            <a:ext cx="8229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-19092.35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Rectangle 4"/>
          <p:cNvSpPr/>
          <p:nvPr/>
        </p:nvSpPr>
        <p:spPr>
          <a:xfrm>
            <a:off x="633264" y="3791540"/>
            <a:ext cx="8229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628944" y="5604912"/>
            <a:ext cx="8229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0" name="Rectangle 4"/>
          <p:cNvSpPr/>
          <p:nvPr/>
        </p:nvSpPr>
        <p:spPr>
          <a:xfrm>
            <a:off x="2112264" y="1449863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75.30</a:t>
            </a: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Rectangle 4"/>
          <p:cNvSpPr/>
          <p:nvPr/>
        </p:nvSpPr>
        <p:spPr>
          <a:xfrm>
            <a:off x="2112264" y="2034649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2" name="Rectangle 4"/>
          <p:cNvSpPr/>
          <p:nvPr/>
        </p:nvSpPr>
        <p:spPr>
          <a:xfrm>
            <a:off x="2112264" y="2633561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 4"/>
          <p:cNvSpPr/>
          <p:nvPr/>
        </p:nvSpPr>
        <p:spPr>
          <a:xfrm>
            <a:off x="2112264" y="5058405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Rectangle 4"/>
          <p:cNvSpPr/>
          <p:nvPr/>
        </p:nvSpPr>
        <p:spPr>
          <a:xfrm>
            <a:off x="2112264" y="5634469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2112264" y="6252984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6" name="Rectangle 4"/>
          <p:cNvSpPr/>
          <p:nvPr/>
        </p:nvSpPr>
        <p:spPr>
          <a:xfrm>
            <a:off x="2112264" y="3206325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7" name="Rectangle 4"/>
          <p:cNvSpPr/>
          <p:nvPr/>
        </p:nvSpPr>
        <p:spPr>
          <a:xfrm>
            <a:off x="2112264" y="3791111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8" name="Rectangle 4"/>
          <p:cNvSpPr/>
          <p:nvPr/>
        </p:nvSpPr>
        <p:spPr>
          <a:xfrm>
            <a:off x="2112264" y="4390023"/>
            <a:ext cx="914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9" name="Rectangle 4"/>
          <p:cNvSpPr/>
          <p:nvPr/>
        </p:nvSpPr>
        <p:spPr>
          <a:xfrm>
            <a:off x="6309360" y="1227232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0" name="Rectangle 4"/>
          <p:cNvSpPr/>
          <p:nvPr/>
        </p:nvSpPr>
        <p:spPr>
          <a:xfrm>
            <a:off x="6309360" y="2243964"/>
            <a:ext cx="2732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Rectangle 4"/>
          <p:cNvSpPr/>
          <p:nvPr/>
        </p:nvSpPr>
        <p:spPr>
          <a:xfrm>
            <a:off x="6309360" y="1818104"/>
            <a:ext cx="27461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6309360" y="2034128"/>
            <a:ext cx="28123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3" name="Rectangle 4"/>
          <p:cNvSpPr/>
          <p:nvPr/>
        </p:nvSpPr>
        <p:spPr>
          <a:xfrm>
            <a:off x="6309360" y="2849064"/>
            <a:ext cx="26470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4" name="Rectangle 4"/>
          <p:cNvSpPr/>
          <p:nvPr/>
        </p:nvSpPr>
        <p:spPr>
          <a:xfrm>
            <a:off x="6309360" y="2448811"/>
            <a:ext cx="27238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5" name="Rectangle 4"/>
          <p:cNvSpPr/>
          <p:nvPr/>
        </p:nvSpPr>
        <p:spPr>
          <a:xfrm>
            <a:off x="6309360" y="2637613"/>
            <a:ext cx="26858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6309360" y="1428448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Rectangle 4"/>
          <p:cNvSpPr/>
          <p:nvPr/>
        </p:nvSpPr>
        <p:spPr>
          <a:xfrm>
            <a:off x="6309360" y="1639880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Rectangle 4"/>
          <p:cNvSpPr/>
          <p:nvPr/>
        </p:nvSpPr>
        <p:spPr>
          <a:xfrm>
            <a:off x="6309360" y="3025878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9" name="Rectangle 4"/>
          <p:cNvSpPr/>
          <p:nvPr/>
        </p:nvSpPr>
        <p:spPr>
          <a:xfrm>
            <a:off x="6309360" y="4042610"/>
            <a:ext cx="27529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Rectangle 4"/>
          <p:cNvSpPr/>
          <p:nvPr/>
        </p:nvSpPr>
        <p:spPr>
          <a:xfrm>
            <a:off x="6309360" y="3616750"/>
            <a:ext cx="27598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Rectangle 4"/>
          <p:cNvSpPr/>
          <p:nvPr/>
        </p:nvSpPr>
        <p:spPr>
          <a:xfrm>
            <a:off x="6309360" y="3832774"/>
            <a:ext cx="29051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6309360" y="4647710"/>
            <a:ext cx="26470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" name="Rectangle 4"/>
          <p:cNvSpPr/>
          <p:nvPr/>
        </p:nvSpPr>
        <p:spPr>
          <a:xfrm>
            <a:off x="6309360" y="4247457"/>
            <a:ext cx="2693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4" name="Rectangle 4"/>
          <p:cNvSpPr/>
          <p:nvPr/>
        </p:nvSpPr>
        <p:spPr>
          <a:xfrm>
            <a:off x="6309360" y="4454674"/>
            <a:ext cx="27438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5" name="Rectangle 4"/>
          <p:cNvSpPr/>
          <p:nvPr/>
        </p:nvSpPr>
        <p:spPr>
          <a:xfrm>
            <a:off x="6309360" y="3227094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6" name="Rectangle 4"/>
          <p:cNvSpPr/>
          <p:nvPr/>
        </p:nvSpPr>
        <p:spPr>
          <a:xfrm>
            <a:off x="6309360" y="3438526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Rectangle 4"/>
          <p:cNvSpPr/>
          <p:nvPr/>
        </p:nvSpPr>
        <p:spPr>
          <a:xfrm>
            <a:off x="6309360" y="4839528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Rectangle 4"/>
          <p:cNvSpPr/>
          <p:nvPr/>
        </p:nvSpPr>
        <p:spPr>
          <a:xfrm>
            <a:off x="6309360" y="5856260"/>
            <a:ext cx="2614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9" name="Rectangle 4"/>
          <p:cNvSpPr/>
          <p:nvPr/>
        </p:nvSpPr>
        <p:spPr>
          <a:xfrm>
            <a:off x="6309360" y="5430400"/>
            <a:ext cx="27598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0" name="Rectangle 4"/>
          <p:cNvSpPr/>
          <p:nvPr/>
        </p:nvSpPr>
        <p:spPr>
          <a:xfrm>
            <a:off x="6309360" y="5646424"/>
            <a:ext cx="27964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" name="Rectangle 4"/>
          <p:cNvSpPr/>
          <p:nvPr/>
        </p:nvSpPr>
        <p:spPr>
          <a:xfrm>
            <a:off x="6309360" y="6429091"/>
            <a:ext cx="26470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2" name="Rectangle 4"/>
          <p:cNvSpPr/>
          <p:nvPr/>
        </p:nvSpPr>
        <p:spPr>
          <a:xfrm>
            <a:off x="6309360" y="6061107"/>
            <a:ext cx="26932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" name="Rectangle 4"/>
          <p:cNvSpPr/>
          <p:nvPr/>
        </p:nvSpPr>
        <p:spPr>
          <a:xfrm>
            <a:off x="6309360" y="6245336"/>
            <a:ext cx="26858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4" name="Rectangle 4"/>
          <p:cNvSpPr/>
          <p:nvPr/>
        </p:nvSpPr>
        <p:spPr>
          <a:xfrm>
            <a:off x="6309360" y="5040744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5" name="Rectangle 4"/>
          <p:cNvSpPr/>
          <p:nvPr/>
        </p:nvSpPr>
        <p:spPr>
          <a:xfrm>
            <a:off x="6309360" y="5252176"/>
            <a:ext cx="27322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6" name="Rectangle 4"/>
          <p:cNvSpPr/>
          <p:nvPr/>
        </p:nvSpPr>
        <p:spPr>
          <a:xfrm>
            <a:off x="5421223" y="1227232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216.00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5421223" y="224396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8" name="Rectangle 4"/>
          <p:cNvSpPr/>
          <p:nvPr/>
        </p:nvSpPr>
        <p:spPr>
          <a:xfrm>
            <a:off x="5421224" y="181810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9" name="Rectangle 4"/>
          <p:cNvSpPr/>
          <p:nvPr/>
        </p:nvSpPr>
        <p:spPr>
          <a:xfrm>
            <a:off x="5421224" y="20341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0" name="Rectangle 4"/>
          <p:cNvSpPr/>
          <p:nvPr/>
        </p:nvSpPr>
        <p:spPr>
          <a:xfrm>
            <a:off x="5421223" y="284906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1" name="Rectangle 4"/>
          <p:cNvSpPr/>
          <p:nvPr/>
        </p:nvSpPr>
        <p:spPr>
          <a:xfrm>
            <a:off x="5421223" y="2448811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2" name="Rectangle 4"/>
          <p:cNvSpPr/>
          <p:nvPr/>
        </p:nvSpPr>
        <p:spPr>
          <a:xfrm>
            <a:off x="5421224" y="2637613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" name="Rectangle 4"/>
          <p:cNvSpPr/>
          <p:nvPr/>
        </p:nvSpPr>
        <p:spPr>
          <a:xfrm>
            <a:off x="5421223" y="142844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184.00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4" name="Rectangle 4"/>
          <p:cNvSpPr/>
          <p:nvPr/>
        </p:nvSpPr>
        <p:spPr>
          <a:xfrm>
            <a:off x="5421223" y="163988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62.00</a:t>
            </a: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5" name="Rectangle 4"/>
          <p:cNvSpPr/>
          <p:nvPr/>
        </p:nvSpPr>
        <p:spPr>
          <a:xfrm>
            <a:off x="5421223" y="302587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6" name="Rectangle 4"/>
          <p:cNvSpPr/>
          <p:nvPr/>
        </p:nvSpPr>
        <p:spPr>
          <a:xfrm>
            <a:off x="5421224" y="404261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7" name="Rectangle 4"/>
          <p:cNvSpPr/>
          <p:nvPr/>
        </p:nvSpPr>
        <p:spPr>
          <a:xfrm>
            <a:off x="5421224" y="361675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8" name="Rectangle 4"/>
          <p:cNvSpPr/>
          <p:nvPr/>
        </p:nvSpPr>
        <p:spPr>
          <a:xfrm>
            <a:off x="5421224" y="383277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9" name="Rectangle 4"/>
          <p:cNvSpPr/>
          <p:nvPr/>
        </p:nvSpPr>
        <p:spPr>
          <a:xfrm>
            <a:off x="5421223" y="464771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0" name="Rectangle 4"/>
          <p:cNvSpPr/>
          <p:nvPr/>
        </p:nvSpPr>
        <p:spPr>
          <a:xfrm>
            <a:off x="5421224" y="4247457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1" name="Rectangle 4"/>
          <p:cNvSpPr/>
          <p:nvPr/>
        </p:nvSpPr>
        <p:spPr>
          <a:xfrm>
            <a:off x="5421223" y="445467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2" name="Rectangle 4"/>
          <p:cNvSpPr/>
          <p:nvPr/>
        </p:nvSpPr>
        <p:spPr>
          <a:xfrm>
            <a:off x="5421223" y="322709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" name="Rectangle 4"/>
          <p:cNvSpPr/>
          <p:nvPr/>
        </p:nvSpPr>
        <p:spPr>
          <a:xfrm>
            <a:off x="5421223" y="343852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4" name="Rectangle 4"/>
          <p:cNvSpPr/>
          <p:nvPr/>
        </p:nvSpPr>
        <p:spPr>
          <a:xfrm>
            <a:off x="5421223" y="483952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5" name="Rectangle 4"/>
          <p:cNvSpPr/>
          <p:nvPr/>
        </p:nvSpPr>
        <p:spPr>
          <a:xfrm>
            <a:off x="5421224" y="585626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6" name="Rectangle 4"/>
          <p:cNvSpPr/>
          <p:nvPr/>
        </p:nvSpPr>
        <p:spPr>
          <a:xfrm>
            <a:off x="5421224" y="5430400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7" name="Rectangle 4"/>
          <p:cNvSpPr/>
          <p:nvPr/>
        </p:nvSpPr>
        <p:spPr>
          <a:xfrm>
            <a:off x="5421224" y="5646424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8" name="Rectangle 4"/>
          <p:cNvSpPr/>
          <p:nvPr/>
        </p:nvSpPr>
        <p:spPr>
          <a:xfrm>
            <a:off x="5421223" y="6429091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9" name="Rectangle 4"/>
          <p:cNvSpPr/>
          <p:nvPr/>
        </p:nvSpPr>
        <p:spPr>
          <a:xfrm>
            <a:off x="5421223" y="6061107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0" name="Rectangle 4"/>
          <p:cNvSpPr/>
          <p:nvPr/>
        </p:nvSpPr>
        <p:spPr>
          <a:xfrm>
            <a:off x="5421224" y="6245336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1" name="Rectangle 4"/>
          <p:cNvSpPr/>
          <p:nvPr/>
        </p:nvSpPr>
        <p:spPr>
          <a:xfrm>
            <a:off x="5421223" y="5028848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2" name="Rectangle 4"/>
          <p:cNvSpPr/>
          <p:nvPr/>
        </p:nvSpPr>
        <p:spPr>
          <a:xfrm>
            <a:off x="5421223" y="5212259"/>
            <a:ext cx="9509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b="0" i="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650270" y="279713"/>
            <a:ext cx="366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code: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p24_sent1_mm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907" y="2993276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p25_chart1_mm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95826"/>
              </p:ext>
            </p:extLst>
          </p:nvPr>
        </p:nvGraphicFramePr>
        <p:xfrm>
          <a:off x="2185394" y="4918288"/>
          <a:ext cx="5112569" cy="1463040"/>
        </p:xfrm>
        <a:graphic>
          <a:graphicData uri="http://schemas.openxmlformats.org/drawingml/2006/table">
            <a:tbl>
              <a:tblPr firstRow="1" bandRow="1"/>
              <a:tblGrid>
                <a:gridCol w="932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DM</a:t>
                      </a:r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  <a:endParaRPr lang="zh-CN" altLang="en-US" sz="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服务员工时</a:t>
                      </a:r>
                      <a:endParaRPr lang="zh-CN" altLang="en-US" sz="800" b="1" strike="sngStrike" baseline="0" dirty="0">
                        <a:solidFill>
                          <a:schemeClr val="accent2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strike="noStrike" baseline="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Store 1</a:t>
                      </a:r>
                      <a:endParaRPr lang="zh-CN" altLang="en-US" sz="800" b="1" strike="noStrike" baseline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strike="noStrike" baseline="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Store 2</a:t>
                      </a:r>
                      <a:endParaRPr lang="zh-CN" altLang="en-US" sz="800" b="1" strike="noStrike" baseline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strike="noStrike" baseline="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Store 3</a:t>
                      </a:r>
                      <a:endParaRPr lang="zh-CN" altLang="en-US" sz="800" b="1" strike="noStrike" baseline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4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AutoShape 3"/>
          <p:cNvSpPr/>
          <p:nvPr/>
        </p:nvSpPr>
        <p:spPr>
          <a:xfrm>
            <a:off x="381000" y="127000"/>
            <a:ext cx="8255000" cy="38100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 sz="2000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值班工时日差异明细</a:t>
            </a:r>
            <a:endParaRPr lang="en-US" sz="20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/>
          <p:nvPr/>
        </p:nvSpPr>
        <p:spPr>
          <a:xfrm>
            <a:off x="508000" y="508000"/>
            <a:ext cx="8255000" cy="50800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 sz="1100" b="0" i="0">
                <a:solidFill>
                  <a:srgbClr val="000000"/>
                </a:solidFill>
                <a:ea typeface="等线"/>
              </a:rPr>
              <a:t>本月实际刷卡工时4243.12小时，超出预排总工时(3615.3小时)627.83小时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02820"/>
              </p:ext>
            </p:extLst>
          </p:nvPr>
        </p:nvGraphicFramePr>
        <p:xfrm>
          <a:off x="381000" y="1124744"/>
          <a:ext cx="7791400" cy="3491408"/>
        </p:xfrm>
        <a:graphic>
          <a:graphicData uri="http://schemas.openxmlformats.org/drawingml/2006/table">
            <a:tbl>
              <a:tblPr/>
              <a:tblGrid>
                <a:gridCol w="1272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3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DM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实际刷卡工时</a:t>
                      </a: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楼面</a:t>
                      </a: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Sales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变化调整后的</a:t>
                      </a: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CMS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理想工时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餐厅编号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餐厅实际刷卡工时</a:t>
                      </a: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楼面</a:t>
                      </a: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Sales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变化调整后的</a:t>
                      </a: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CMS</a:t>
                      </a: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理想工时</a:t>
                      </a:r>
                      <a:endParaRPr lang="en-US" sz="900" b="1" dirty="0" smtClean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餐厅备注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35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35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33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Font typeface="Monotype Sorts"/>
                      </a:pPr>
                      <a:endParaRPr lang="en-US" sz="3200" b="1" i="1" kern="1200" dirty="0">
                        <a:solidFill>
                          <a:schemeClr val="accent2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Font typeface="Monotype Sorts"/>
                      </a:pPr>
                      <a:endParaRPr lang="en-US" altLang="zh-CN" sz="3200" b="1" i="1" kern="1200" dirty="0" smtClean="0">
                        <a:solidFill>
                          <a:schemeClr val="accent2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35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33"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135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25400" marT="254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5400" marT="25400" marB="38100" anchor="ctr">
                    <a:lnL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A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Box 15"/>
          <p:cNvSpPr txBox="1"/>
          <p:nvPr/>
        </p:nvSpPr>
        <p:spPr>
          <a:xfrm>
            <a:off x="3419326" y="4653136"/>
            <a:ext cx="1944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zh-CN" altLang="en-US" sz="900" b="1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服务员工时  </a:t>
            </a:r>
            <a:r>
              <a:rPr lang="en-US" altLang="zh-CN" sz="900" b="1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 Top5</a:t>
            </a:r>
            <a:r>
              <a:rPr lang="zh-CN" altLang="en-US" sz="9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（店均值）</a:t>
            </a:r>
            <a:endParaRPr lang="zh-CN" altLang="en-US" sz="9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059835" y="5170132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331.54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2123729" y="5185743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毕春燕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3039414" y="5426814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259.30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2123728" y="5412652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孙磊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3059834" y="5661828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219.17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2123729" y="5663277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田丰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3059833" y="5916412"/>
            <a:ext cx="118872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194.17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2123729" y="5916412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3059834" y="6158472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178.70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2123729" y="6167333"/>
            <a:ext cx="984885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黎莉</a:t>
            </a:r>
            <a:endParaRPr lang="en-US" altLang="zh-CN" sz="8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95537" y="1988840"/>
            <a:ext cx="1022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田丰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2735208" y="1723097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SY1029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395537" y="3830854"/>
            <a:ext cx="1022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张一男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Rectangle 4"/>
          <p:cNvSpPr/>
          <p:nvPr/>
        </p:nvSpPr>
        <p:spPr>
          <a:xfrm>
            <a:off x="2735208" y="2018614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SY1021(母店)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Rectangle 4"/>
          <p:cNvSpPr/>
          <p:nvPr/>
        </p:nvSpPr>
        <p:spPr>
          <a:xfrm>
            <a:off x="2735208" y="2307650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SHY251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395536" y="2875932"/>
            <a:ext cx="1022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黎莉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1781685" y="2887207"/>
            <a:ext cx="8670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-1730.84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2735208" y="2622104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SHY097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Rectangle 4"/>
          <p:cNvSpPr/>
          <p:nvPr/>
        </p:nvSpPr>
        <p:spPr>
          <a:xfrm>
            <a:off x="1760566" y="3823181"/>
            <a:ext cx="8858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-2753.31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0" name="Rectangle 4"/>
          <p:cNvSpPr/>
          <p:nvPr/>
        </p:nvSpPr>
        <p:spPr>
          <a:xfrm>
            <a:off x="2735208" y="2916496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SY1155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Rectangle 4"/>
          <p:cNvSpPr/>
          <p:nvPr/>
        </p:nvSpPr>
        <p:spPr>
          <a:xfrm>
            <a:off x="1774031" y="1988840"/>
            <a:ext cx="925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313.18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2" name="Rectangle 4"/>
          <p:cNvSpPr/>
          <p:nvPr/>
        </p:nvSpPr>
        <p:spPr>
          <a:xfrm>
            <a:off x="3993742" y="1732330"/>
            <a:ext cx="1261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1026.30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 4"/>
          <p:cNvSpPr/>
          <p:nvPr/>
        </p:nvSpPr>
        <p:spPr>
          <a:xfrm>
            <a:off x="3994685" y="2019990"/>
            <a:ext cx="1260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802.33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4" name="Rectangle 4"/>
          <p:cNvSpPr/>
          <p:nvPr/>
        </p:nvSpPr>
        <p:spPr>
          <a:xfrm>
            <a:off x="3959957" y="2317514"/>
            <a:ext cx="12949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633.66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4001618" y="2628464"/>
            <a:ext cx="12115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1156.90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6" name="Rectangle 4"/>
          <p:cNvSpPr/>
          <p:nvPr/>
        </p:nvSpPr>
        <p:spPr>
          <a:xfrm>
            <a:off x="3993742" y="2903672"/>
            <a:ext cx="12194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1084.44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0" name="Rectangle 4"/>
          <p:cNvSpPr/>
          <p:nvPr/>
        </p:nvSpPr>
        <p:spPr>
          <a:xfrm>
            <a:off x="2735208" y="3228905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SHY225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Rectangle 4"/>
          <p:cNvSpPr/>
          <p:nvPr/>
        </p:nvSpPr>
        <p:spPr>
          <a:xfrm>
            <a:off x="2735208" y="3524422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SHY013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2735208" y="3813458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SHY254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3" name="Rectangle 4"/>
          <p:cNvSpPr/>
          <p:nvPr/>
        </p:nvSpPr>
        <p:spPr>
          <a:xfrm>
            <a:off x="2735208" y="4127912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SY1160(母店)</a:t>
            </a:r>
            <a:endParaRPr lang="en-US" altLang="zh-CN" sz="9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5" name="Rectangle 4"/>
          <p:cNvSpPr/>
          <p:nvPr/>
        </p:nvSpPr>
        <p:spPr>
          <a:xfrm>
            <a:off x="3957683" y="3238138"/>
            <a:ext cx="1261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968.35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3958626" y="3525798"/>
            <a:ext cx="1260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2271.83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Rectangle 4"/>
          <p:cNvSpPr/>
          <p:nvPr/>
        </p:nvSpPr>
        <p:spPr>
          <a:xfrm>
            <a:off x="3993742" y="3823322"/>
            <a:ext cx="11834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1896.18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Rectangle 4"/>
          <p:cNvSpPr/>
          <p:nvPr/>
        </p:nvSpPr>
        <p:spPr>
          <a:xfrm>
            <a:off x="3965559" y="4134272"/>
            <a:ext cx="12115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663.18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0" name="Rectangle 4"/>
          <p:cNvSpPr/>
          <p:nvPr/>
        </p:nvSpPr>
        <p:spPr>
          <a:xfrm>
            <a:off x="5313393" y="1700808"/>
            <a:ext cx="23379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Rectangle 4"/>
          <p:cNvSpPr/>
          <p:nvPr/>
        </p:nvSpPr>
        <p:spPr>
          <a:xfrm>
            <a:off x="5310110" y="2014850"/>
            <a:ext cx="23370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5305595" y="2296418"/>
            <a:ext cx="2422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ea typeface="微软雅黑"/>
              </a:rPr>
              <a:t>第4周调高工时高于整月均值</a:t>
            </a: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" name="Rectangle 4"/>
          <p:cNvSpPr/>
          <p:nvPr/>
        </p:nvSpPr>
        <p:spPr>
          <a:xfrm>
            <a:off x="5305595" y="2599966"/>
            <a:ext cx="23300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4" name="Rectangle 4"/>
          <p:cNvSpPr/>
          <p:nvPr/>
        </p:nvSpPr>
        <p:spPr>
          <a:xfrm>
            <a:off x="5305595" y="2882295"/>
            <a:ext cx="23379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5" name="Rectangle 4"/>
          <p:cNvSpPr/>
          <p:nvPr/>
        </p:nvSpPr>
        <p:spPr>
          <a:xfrm>
            <a:off x="5304458" y="3189828"/>
            <a:ext cx="24248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6" name="Rectangle 4"/>
          <p:cNvSpPr/>
          <p:nvPr/>
        </p:nvSpPr>
        <p:spPr>
          <a:xfrm>
            <a:off x="5292080" y="3475217"/>
            <a:ext cx="23730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Rectangle 4"/>
          <p:cNvSpPr/>
          <p:nvPr/>
        </p:nvSpPr>
        <p:spPr>
          <a:xfrm>
            <a:off x="5309955" y="3812273"/>
            <a:ext cx="234141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Rectangle 4"/>
          <p:cNvSpPr/>
          <p:nvPr/>
        </p:nvSpPr>
        <p:spPr>
          <a:xfrm>
            <a:off x="5313393" y="4092511"/>
            <a:ext cx="23661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9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文本框 10"/>
          <p:cNvSpPr txBox="1"/>
          <p:nvPr/>
        </p:nvSpPr>
        <p:spPr>
          <a:xfrm>
            <a:off x="395536" y="5195578"/>
            <a:ext cx="159334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800" b="0" i="0" dirty="0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注：</a:t>
            </a:r>
            <a:r>
              <a:rPr lang="zh-CN" altLang="en-US" sz="800" b="0" i="0" dirty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部分子母店的刷卡工时都计入母店名下</a:t>
            </a:r>
            <a:endParaRPr lang="en-US" sz="800" b="0" i="0" dirty="0">
              <a:solidFill>
                <a:srgbClr val="8080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Rectangle 4"/>
          <p:cNvSpPr/>
          <p:nvPr/>
        </p:nvSpPr>
        <p:spPr>
          <a:xfrm>
            <a:off x="4067947" y="5177544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SY1010(1188.5)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Rectangle 4"/>
          <p:cNvSpPr/>
          <p:nvPr/>
        </p:nvSpPr>
        <p:spPr>
          <a:xfrm>
            <a:off x="4067945" y="5426350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SHY210(1059.5)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4067946" y="5669240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SHY186(1075.5)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Rectangle 4"/>
          <p:cNvSpPr/>
          <p:nvPr/>
        </p:nvSpPr>
        <p:spPr>
          <a:xfrm>
            <a:off x="4067945" y="5923824"/>
            <a:ext cx="118872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SHY254(594.5)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067946" y="6165884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SY1155(365.5)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Rectangle 4"/>
          <p:cNvSpPr/>
          <p:nvPr/>
        </p:nvSpPr>
        <p:spPr>
          <a:xfrm>
            <a:off x="5148067" y="5177544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SY1981(1042.0)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5148065" y="5419133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SY1127(703.5)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5148066" y="5669240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SY1062(723.5)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Rectangle 4"/>
          <p:cNvSpPr/>
          <p:nvPr/>
        </p:nvSpPr>
        <p:spPr>
          <a:xfrm>
            <a:off x="5148065" y="5923824"/>
            <a:ext cx="118872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SY1160(543.5)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Rectangle 4"/>
          <p:cNvSpPr/>
          <p:nvPr/>
        </p:nvSpPr>
        <p:spPr>
          <a:xfrm>
            <a:off x="5148066" y="6165884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SY1061(344.0)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Rectangle 4"/>
          <p:cNvSpPr/>
          <p:nvPr/>
        </p:nvSpPr>
        <p:spPr>
          <a:xfrm>
            <a:off x="6191593" y="5177544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SHY284(1011.5)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Rectangle 4"/>
          <p:cNvSpPr/>
          <p:nvPr/>
        </p:nvSpPr>
        <p:spPr>
          <a:xfrm>
            <a:off x="6191591" y="5434364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SHY021(594.5)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Rectangle 4"/>
          <p:cNvSpPr/>
          <p:nvPr/>
        </p:nvSpPr>
        <p:spPr>
          <a:xfrm>
            <a:off x="6191592" y="5669240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SY1021(343.5)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Rectangle 4"/>
          <p:cNvSpPr/>
          <p:nvPr/>
        </p:nvSpPr>
        <p:spPr>
          <a:xfrm>
            <a:off x="6191591" y="5923824"/>
            <a:ext cx="1188720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SHY872(538.0)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6191592" y="6165884"/>
            <a:ext cx="1188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4572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900" b="0" i="0">
                <a:solidFill>
                  <a:srgbClr val="000000"/>
                </a:solidFill>
                <a:latin typeface="微软雅黑"/>
              </a:rPr>
              <a:t>SHY068(310.5)</a:t>
            </a:r>
            <a:endParaRPr lang="en-US" altLang="zh-CN" sz="8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8447" y="5686087"/>
            <a:ext cx="1653273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800" b="0" i="0" dirty="0" err="1" smtClean="0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注：</a:t>
            </a:r>
            <a:r>
              <a:rPr lang="en-US" sz="800" b="0" i="0" dirty="0" err="1">
                <a:solidFill>
                  <a:srgbClr val="808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仅体现实际刷卡工时与预排工时均有数据的店天</a:t>
            </a:r>
            <a:endParaRPr lang="en-US" sz="800" b="0" i="0" dirty="0">
              <a:solidFill>
                <a:srgbClr val="80808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36911" y="408693"/>
            <a:ext cx="366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code: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p26_sent1_mm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3785" y="2728468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p26_chart1_mm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9326" y="5485744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p26_chart2_mm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UM-mc-template">
  <a:themeElements>
    <a:clrScheme name="YUM-mc-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AACA"/>
      </a:accent5>
      <a:accent6>
        <a:srgbClr val="E70000"/>
      </a:accent6>
      <a:hlink>
        <a:srgbClr val="FFFF00"/>
      </a:hlink>
      <a:folHlink>
        <a:srgbClr val="006600"/>
      </a:folHlink>
    </a:clrScheme>
    <a:fontScheme name="YUM-mc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66"/>
          </a:buClr>
          <a:buSzTx/>
          <a:buFont typeface="Monotype Sorts" pitchFamily="2" charset="2"/>
          <a:buNone/>
          <a:tabLst/>
          <a:defRPr kumimoji="0" 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66"/>
          </a:buClr>
          <a:buSzTx/>
          <a:buFont typeface="Monotype Sorts" pitchFamily="2" charset="2"/>
          <a:buNone/>
          <a:tabLst/>
          <a:defRPr kumimoji="0" 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UM-mc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M-mc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M-mc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0000"/>
        </a:accent6>
        <a:hlink>
          <a:srgbClr val="FFFF00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D:\Project\YUM-mc-template.pot</Template>
  <TotalTime>15891</TotalTime>
  <Words>2025</Words>
  <Application>Microsoft Office PowerPoint</Application>
  <PresentationFormat>On-screen Show (4:3)</PresentationFormat>
  <Paragraphs>705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微软雅黑</vt:lpstr>
      <vt:lpstr>Monotype Sorts</vt:lpstr>
      <vt:lpstr>宋体</vt:lpstr>
      <vt:lpstr>Arial</vt:lpstr>
      <vt:lpstr>Century Gothic</vt:lpstr>
      <vt:lpstr>Consolas</vt:lpstr>
      <vt:lpstr>Times New Roman</vt:lpstr>
      <vt:lpstr>Wingdings</vt:lpstr>
      <vt:lpstr>YUM-mc-template</vt:lpstr>
      <vt:lpstr>PowerPoint Presentation</vt:lpstr>
      <vt:lpstr>PowerPoint Presentation</vt:lpstr>
      <vt:lpstr>COL管理机会点总览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</vt:vector>
  </TitlesOfParts>
  <Company>Tricon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dxl1986</dc:creator>
  <cp:lastModifiedBy>张 萍</cp:lastModifiedBy>
  <cp:revision>1732</cp:revision>
  <cp:lastPrinted>2018-03-13T02:47:35Z</cp:lastPrinted>
  <dcterms:created xsi:type="dcterms:W3CDTF">2002-07-04T01:33:33Z</dcterms:created>
  <dcterms:modified xsi:type="dcterms:W3CDTF">2019-08-30T08:57:50Z</dcterms:modified>
</cp:coreProperties>
</file>