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73" r:id="rId2"/>
    <p:sldId id="674" r:id="rId3"/>
    <p:sldId id="675" r:id="rId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1E"/>
    <a:srgbClr val="000000"/>
    <a:srgbClr val="135295"/>
    <a:srgbClr val="2C4B80"/>
    <a:srgbClr val="F18B00"/>
    <a:srgbClr val="CCFF99"/>
    <a:srgbClr val="999999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22" autoAdjust="0"/>
  </p:normalViewPr>
  <p:slideViewPr>
    <p:cSldViewPr snapToGrid="0" showGuides="1">
      <p:cViewPr varScale="1">
        <p:scale>
          <a:sx n="91" d="100"/>
          <a:sy n="91" d="100"/>
        </p:scale>
        <p:origin x="768" y="7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2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50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</a:t>
            </a:r>
            <a:r>
              <a:rPr lang="en-US" altLang="zh-CN" dirty="0" smtClean="0"/>
              <a:t>OC</a:t>
            </a:r>
            <a:r>
              <a:rPr lang="zh-CN" altLang="en-US" dirty="0" smtClean="0"/>
              <a:t>异常下单传递的数据内容</a:t>
            </a:r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0" y="884418"/>
            <a:ext cx="2109262" cy="292599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当前情况（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OC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线上单）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3575" y="1535502"/>
            <a:ext cx="4288353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"cmdType"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"MSG_CMD"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"OC_ORDER_STORE"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"msgId"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"OC_20200804093911423_********"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"msgRequestTime"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"20200804093911423"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"storeCode"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"ABX***"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"locationCode"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"L0"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"data"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"orderId"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"A2556"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"orderNumber"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"1735170008062019012915487293121976637455******"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...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"signature"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"order"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:{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"storeCode"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"ABX***"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"orderNo"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"A2556"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    ...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 }"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177" y="2676605"/>
            <a:ext cx="3886345" cy="1089773"/>
          </a:xfrm>
          <a:prstGeom prst="rect">
            <a:avLst/>
          </a:prstGeom>
          <a:solidFill>
            <a:schemeClr val="tx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7034738" y="884418"/>
            <a:ext cx="2109262" cy="292599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当前情况（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线下单）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61659" y="1307631"/>
            <a:ext cx="4673074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"cmdType"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"MSG_CMD"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"COUNTER_ORDER_OC"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"msgId"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"COUNTER_20200804093911423_********"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"msgRequestTime"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"20200804093911423"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"storeCode"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"ABX***"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"locationCode"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"L0"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"data"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"deviceNo"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"40a3ce897e2a2e98"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"applicationCode"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"1"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"userCode"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"8937647829"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"orderNumber"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"1735170008062019012915487293121976637455******"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"orderId"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"A2556"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"orderNumber"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"1735170008062019012915487293121976637455******"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...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"signature"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:{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"storeCode"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"ABX***"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"orderNo"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"A2556"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            ...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            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    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 }"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91565" y="3169552"/>
            <a:ext cx="4043168" cy="1089773"/>
          </a:xfrm>
          <a:prstGeom prst="rect">
            <a:avLst/>
          </a:prstGeom>
          <a:solidFill>
            <a:schemeClr val="tx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2920776" y="4846516"/>
            <a:ext cx="2982303" cy="292599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灰色部分为调用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OC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异常下单接口传递的数据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76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</a:t>
            </a:r>
            <a:r>
              <a:rPr lang="en-US" altLang="zh-CN" dirty="0" smtClean="0"/>
              <a:t>OC</a:t>
            </a:r>
            <a:r>
              <a:rPr lang="zh-CN" altLang="en-US" dirty="0" smtClean="0"/>
              <a:t>异常下单传递的数据内容</a:t>
            </a:r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0" y="884418"/>
            <a:ext cx="2109262" cy="292599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调整后（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OC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线上单）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3575" y="1433902"/>
            <a:ext cx="4288353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"cmdType"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"MSG_CMD"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"OC_ORDER_STORE"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"msgId"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"OC_20200804093911423_********"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"msgRequestTime"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"20200804093911423"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"storeCode"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"ABX***"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"locationCode"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"L0"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"data"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"orderId"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"A2556"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"orderNumber"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"1735170008062019012915487293121976637455******"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...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"signature"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"order"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:{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"storeCode"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"ABX***"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"orderNo"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"A2556"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    ...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 }"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975" y="1496190"/>
            <a:ext cx="4136936" cy="2636135"/>
          </a:xfrm>
          <a:prstGeom prst="rect">
            <a:avLst/>
          </a:prstGeom>
          <a:solidFill>
            <a:schemeClr val="tx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61659" y="1155231"/>
            <a:ext cx="4673074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"cmdType"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"MSG_CMD"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"msgType"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"COUNTER_ORDER_OC"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"msgId"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"COUNTER_20200804093911423_********"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"msgRequestTime"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"20200804093911423"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"storeCode"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"ABX***"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"locationCode"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"L0"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"data"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"deviceNo"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"40a3ce897e2a2e98"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"applicationCode"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"1"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"userCode"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"8937647829"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"orderNumber"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"1735170008062019012915487293121976637455******"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 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"orderId"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"A2556"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"orderNumber"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"1735170008062019012915487293121976637455******"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 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...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"signature"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:{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"storeCode"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"ABX***"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              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+mn-ea"/>
                <a:cs typeface="Segoe UI" panose="020B0502040204020203" pitchFamily="34" charset="0"/>
              </a:rPr>
              <a:t>"orderNo"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"A2556"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"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3AB54A"/>
                </a:solidFill>
                <a:effectLst/>
                <a:latin typeface="+mn-ea"/>
                <a:cs typeface="Segoe UI" panose="020B0502040204020203" pitchFamily="34" charset="0"/>
              </a:rPr>
              <a:t>  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            ...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            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         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+mn-ea"/>
                <a:cs typeface="Segoe UI" panose="020B0502040204020203" pitchFamily="34" charset="0"/>
              </a:rPr>
              <a:t>    }"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A5560"/>
                </a:solidFill>
                <a:effectLst/>
                <a:latin typeface="+mn-ea"/>
                <a:cs typeface="Segoe UI" panose="020B0502040204020203" pitchFamily="34" charset="0"/>
              </a:rPr>
              <a:t>}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14512" y="1193189"/>
            <a:ext cx="4567367" cy="3473771"/>
          </a:xfrm>
          <a:prstGeom prst="rect">
            <a:avLst/>
          </a:prstGeom>
          <a:solidFill>
            <a:schemeClr val="tx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0" y="4666960"/>
            <a:ext cx="9134733" cy="472156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原因：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总部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</a:rPr>
              <a:t>端和餐厅端拉平订单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数据；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分发</a:t>
            </a:r>
            <a:r>
              <a:rPr lang="en-US" altLang="zh-CN" sz="1050" b="1" dirty="0">
                <a:solidFill>
                  <a:schemeClr val="bg1"/>
                </a:solidFill>
                <a:latin typeface="+mn-ea"/>
              </a:rPr>
              <a:t>KDS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</a:rPr>
              <a:t>需要</a:t>
            </a:r>
            <a:r>
              <a:rPr lang="en-US" altLang="zh-CN" sz="1050" b="1" dirty="0" err="1">
                <a:solidFill>
                  <a:schemeClr val="bg1"/>
                </a:solidFill>
                <a:latin typeface="+mn-ea"/>
              </a:rPr>
              <a:t>msgId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050" b="1" dirty="0" err="1" smtClean="0">
                <a:solidFill>
                  <a:schemeClr val="bg1"/>
                </a:solidFill>
                <a:latin typeface="+mn-ea"/>
              </a:rPr>
              <a:t>msgType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105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结果：将报文所有数据传递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OC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OC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传递给银二代，银二代打印小票，并通过备份通路接口将整个报文传递给餐厅端。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7034738" y="884418"/>
            <a:ext cx="2109262" cy="292599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调整后（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</a:rPr>
              <a:t>线下单）</a:t>
            </a:r>
            <a:endParaRPr lang="en-US" altLang="zh-CN" sz="105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94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</a:t>
            </a:r>
            <a:r>
              <a:rPr lang="en-US" altLang="zh-CN" dirty="0" smtClean="0"/>
              <a:t>OC</a:t>
            </a:r>
            <a:r>
              <a:rPr lang="zh-CN" altLang="en-US" dirty="0" smtClean="0"/>
              <a:t>异常下单传递的数据内容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64160" y="1587490"/>
            <a:ext cx="8554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银二代打印小票处理逻辑调整：</a:t>
            </a:r>
            <a:endParaRPr lang="zh-CN" altLang="en-US" b="1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因线上单和先下单报文格式不同，可考虑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通过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msgType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判断来源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CPOS</a:t>
            </a:r>
            <a:r>
              <a:rPr lang="zh-CN" altLang="en-US" dirty="0">
                <a:latin typeface="+mn-ea"/>
              </a:rPr>
              <a:t>方式</a:t>
            </a:r>
            <a:r>
              <a:rPr lang="zh-CN" altLang="en-US" dirty="0" smtClean="0">
                <a:latin typeface="+mn-ea"/>
              </a:rPr>
              <a:t>），再根据不同格式获取打印小票数据。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银二代调用餐厅端提供的接口</a:t>
            </a:r>
            <a:r>
              <a:rPr lang="zh-CN" altLang="en-US" b="1" dirty="0" smtClean="0">
                <a:latin typeface="+mn-ea"/>
              </a:rPr>
              <a:t>，传递报文数据：</a:t>
            </a:r>
            <a:endParaRPr lang="zh-CN" altLang="en-US" b="1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如果银二代打印小票，银二代需要将</a:t>
            </a:r>
            <a:r>
              <a:rPr lang="en-US" altLang="zh-CN" dirty="0"/>
              <a:t>KDS</a:t>
            </a:r>
            <a:r>
              <a:rPr lang="zh-CN" altLang="en-US" dirty="0"/>
              <a:t>以异常单打印”</a:t>
            </a:r>
            <a:r>
              <a:rPr lang="zh-CN" altLang="en-US" dirty="0" smtClean="0"/>
              <a:t>属性设置为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如果银二代将</a:t>
            </a:r>
            <a:r>
              <a:rPr lang="en-US" altLang="zh-CN" dirty="0">
                <a:latin typeface="+mn-ea"/>
              </a:rPr>
              <a:t>OC</a:t>
            </a:r>
            <a:r>
              <a:rPr lang="zh-CN" altLang="en-US" dirty="0">
                <a:latin typeface="+mn-ea"/>
              </a:rPr>
              <a:t>透传的</a:t>
            </a:r>
            <a:r>
              <a:rPr lang="zh-CN" altLang="en-US" dirty="0" smtClean="0">
                <a:latin typeface="+mn-ea"/>
              </a:rPr>
              <a:t>数据更改</a:t>
            </a:r>
            <a:r>
              <a:rPr lang="zh-CN" altLang="en-US" dirty="0">
                <a:latin typeface="+mn-ea"/>
              </a:rPr>
              <a:t>“</a:t>
            </a:r>
            <a:r>
              <a:rPr lang="en-US" altLang="zh-CN" dirty="0">
                <a:latin typeface="+mn-ea"/>
              </a:rPr>
              <a:t>KDS</a:t>
            </a:r>
            <a:r>
              <a:rPr lang="zh-CN" altLang="en-US" dirty="0">
                <a:latin typeface="+mn-ea"/>
              </a:rPr>
              <a:t>打印状态”后整体传递到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餐厅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rest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接口，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json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转成字符串传递即可（确保转义可转回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json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），餐厅保存分发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操作；</a:t>
            </a:r>
            <a:endParaRPr lang="zh-CN" altLang="en-US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5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42522</TotalTime>
  <Words>259</Words>
  <Application>Microsoft Office PowerPoint</Application>
  <PresentationFormat>全屏显示(16:9)</PresentationFormat>
  <Paragraphs>66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HelveticaNeueLT Std</vt:lpstr>
      <vt:lpstr>Arial</vt:lpstr>
      <vt:lpstr>Segoe UI</vt:lpstr>
      <vt:lpstr>Wingdings</vt:lpstr>
      <vt:lpstr>2016 HDS Corporate</vt:lpstr>
      <vt:lpstr>当前OC异常下单传递的数据内容</vt:lpstr>
      <vt:lpstr>当前OC异常下单传递的数据内容</vt:lpstr>
      <vt:lpstr>当前OC异常下单传递的数据内容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4150</cp:revision>
  <cp:lastPrinted>2018-07-31T03:56:48Z</cp:lastPrinted>
  <dcterms:created xsi:type="dcterms:W3CDTF">2018-07-31T03:56:48Z</dcterms:created>
  <dcterms:modified xsi:type="dcterms:W3CDTF">2020-08-05T06:57:39Z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