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9144000" cy="6858000" type="screen4x3"/>
  <p:notesSz cx="6797675" cy="9926320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DDDDD"/>
    <a:srgbClr val="CCFFFF"/>
    <a:srgbClr val="990033"/>
    <a:srgbClr val="FFFFCC"/>
    <a:srgbClr val="FFCC99"/>
    <a:srgbClr val="3399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59" autoAdjust="0"/>
  </p:normalViewPr>
  <p:slideViewPr>
    <p:cSldViewPr>
      <p:cViewPr varScale="1">
        <p:scale>
          <a:sx n="110" d="100"/>
          <a:sy n="110" d="100"/>
        </p:scale>
        <p:origin x="1134" y="114"/>
      </p:cViewPr>
      <p:guideLst>
        <p:guide orient="horz" pos="2108"/>
        <p:guide pos="2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0"/>
      </p:cViewPr>
      <p:guideLst>
        <p:guide orient="horz" pos="3051"/>
        <p:guide pos="2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4" cy="4946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49" tIns="46475" rIns="92949" bIns="46475" numCol="1" anchor="t" anchorCtr="0" compatLnSpc="1"/>
          <a:lstStyle>
            <a:lvl1pPr algn="l" defTabSz="930275">
              <a:buFont typeface="Monotype Sorts" pitchFamily="2" charset="2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42" y="0"/>
            <a:ext cx="2947033" cy="4946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49" tIns="46475" rIns="92949" bIns="46475" numCol="1" anchor="t" anchorCtr="0" compatLnSpc="1"/>
          <a:lstStyle>
            <a:lvl1pPr algn="r" defTabSz="930275">
              <a:buFont typeface="Monotype Sorts" pitchFamily="2" charset="2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920"/>
            <a:ext cx="2947034" cy="4930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49" tIns="46475" rIns="92949" bIns="46475" numCol="1" anchor="b" anchorCtr="0" compatLnSpc="1"/>
          <a:lstStyle>
            <a:lvl1pPr algn="l" defTabSz="930275">
              <a:buFont typeface="Monotype Sorts" pitchFamily="2" charset="2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42" y="9393920"/>
            <a:ext cx="2947033" cy="4930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49" tIns="46475" rIns="92949" bIns="46475" numCol="1" anchor="b" anchorCtr="0" compatLnSpc="1"/>
          <a:lstStyle>
            <a:lvl1pPr algn="r" defTabSz="930275">
              <a:buFont typeface="Monotype Sorts" pitchFamily="2" charset="2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0887FC7-D5AA-473F-B2E9-33D6B0F07003}" type="slidenum">
              <a:rPr lang="zh-CN" altLang="en-US">
                <a:ea typeface="微软雅黑" panose="020B0503020204020204" pitchFamily="34" charset="-122"/>
              </a:rPr>
            </a:fld>
            <a:endParaRPr lang="zh-CN" altLang="zh-CN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034" cy="493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49" tIns="46475" rIns="92949" bIns="46475" numCol="1" anchor="t" anchorCtr="0" compatLnSpc="1"/>
          <a:lstStyle>
            <a:lvl1pPr algn="l" defTabSz="930275">
              <a:spcBef>
                <a:spcPct val="0"/>
              </a:spcBef>
              <a:buClrTx/>
              <a:buFontTx/>
              <a:buNone/>
              <a:defRPr sz="1200" i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2" y="1"/>
            <a:ext cx="2947033" cy="493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49" tIns="46475" rIns="92949" bIns="46475" numCol="1" anchor="t" anchorCtr="0" compatLnSpc="1"/>
          <a:lstStyle>
            <a:lvl1pPr algn="r" defTabSz="930275">
              <a:spcBef>
                <a:spcPct val="0"/>
              </a:spcBef>
              <a:buClrTx/>
              <a:buFontTx/>
              <a:buNone/>
              <a:defRPr sz="1200" i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3483"/>
            <a:ext cx="4984116" cy="45249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49" tIns="46475" rIns="92949" bIns="46475" numCol="1" anchor="t" anchorCtr="0" compatLnSpc="1"/>
          <a:lstStyle/>
          <a:p>
            <a:pPr lvl="0"/>
            <a:r>
              <a:rPr lang="en-US" altLang="zh-CN" noProof="0" dirty="0"/>
              <a:t>Click to edit Master text styles</a:t>
            </a:r>
            <a:endParaRPr lang="en-US" altLang="zh-CN" noProof="0" dirty="0"/>
          </a:p>
          <a:p>
            <a:pPr lvl="1"/>
            <a:r>
              <a:rPr lang="en-US" altLang="zh-CN" noProof="0" dirty="0"/>
              <a:t>Second level</a:t>
            </a:r>
            <a:endParaRPr lang="en-US" altLang="zh-CN" noProof="0" dirty="0"/>
          </a:p>
          <a:p>
            <a:pPr lvl="2"/>
            <a:r>
              <a:rPr lang="en-US" altLang="zh-CN" noProof="0" dirty="0"/>
              <a:t>Third level</a:t>
            </a:r>
            <a:endParaRPr lang="en-US" altLang="zh-CN" noProof="0" dirty="0"/>
          </a:p>
          <a:p>
            <a:pPr lvl="3"/>
            <a:r>
              <a:rPr lang="en-US" altLang="zh-CN" noProof="0" dirty="0"/>
              <a:t>Fourth level</a:t>
            </a:r>
            <a:endParaRPr lang="en-US" altLang="zh-CN" noProof="0" dirty="0"/>
          </a:p>
          <a:p>
            <a:pPr lvl="4"/>
            <a:r>
              <a:rPr lang="en-US" altLang="zh-CN" noProof="0" dirty="0"/>
              <a:t>Fifth level</a:t>
            </a:r>
            <a:endParaRPr lang="en-US" altLang="zh-CN" noProof="0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7339"/>
            <a:ext cx="2947034" cy="4914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49" tIns="46475" rIns="92949" bIns="46475" numCol="1" anchor="b" anchorCtr="0" compatLnSpc="1"/>
          <a:lstStyle>
            <a:lvl1pPr algn="l" defTabSz="930275">
              <a:spcBef>
                <a:spcPct val="0"/>
              </a:spcBef>
              <a:buClrTx/>
              <a:buFontTx/>
              <a:buNone/>
              <a:defRPr sz="1200" i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2" y="9457339"/>
            <a:ext cx="2947033" cy="4914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49" tIns="46475" rIns="92949" bIns="46475" numCol="1" anchor="b" anchorCtr="0" compatLnSpc="1"/>
          <a:lstStyle>
            <a:lvl1pPr algn="r" defTabSz="930275">
              <a:spcBef>
                <a:spcPct val="0"/>
              </a:spcBef>
              <a:buClrTx/>
              <a:buFontTx/>
              <a:buNone/>
              <a:defRPr sz="1200" i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5254B86-D7DD-40BD-9F6F-7C0E2BC2A0CD}" type="slidenum">
              <a:rPr lang="zh-CN" altLang="en-US" smtClean="0"/>
            </a:fld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FontTx/>
              <a:buNone/>
              <a:defRPr sz="1400" b="0" i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956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400" b="0" i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400" b="0" i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FBC5A38-9D9C-42CA-8E6A-94A3AE7AED28}" type="slidenum">
              <a:rPr lang="zh-CN" altLang="en-US" smtClean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924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</a:t>
            </a:r>
            <a:r>
              <a:rPr lang="en-US" altLang="zh-CN" dirty="0" err="1"/>
              <a:t>levelFifth</a:t>
            </a:r>
            <a:r>
              <a:rPr lang="en-US" altLang="zh-CN" dirty="0"/>
              <a:t> level</a:t>
            </a:r>
            <a:endParaRPr lang="en-US" altLang="zh-CN" dirty="0"/>
          </a:p>
          <a:p>
            <a:pPr lvl="4"/>
            <a:endParaRPr lang="en-US" altLang="zh-CN" dirty="0"/>
          </a:p>
        </p:txBody>
      </p:sp>
      <p:sp>
        <p:nvSpPr>
          <p:cNvPr id="1029" name="Rectangle 48"/>
          <p:cNvSpPr>
            <a:spLocks noChangeArrowheads="1"/>
          </p:cNvSpPr>
          <p:nvPr/>
        </p:nvSpPr>
        <p:spPr bwMode="auto">
          <a:xfrm>
            <a:off x="6197600" y="6367463"/>
            <a:ext cx="2946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67" tIns="46484" rIns="92967" bIns="46484" anchor="b"/>
          <a:lstStyle>
            <a:lvl1pPr defTabSz="930275"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Monotype Sorts" pitchFamily="2" charset="2"/>
              <a:buNone/>
              <a:defRPr/>
            </a:pPr>
            <a:fld id="{A46DE5DC-FCE3-4BAC-9ACE-1D3577DA924A}" type="slidenum">
              <a:rPr lang="zh-CN" altLang="en-US" sz="1200" smtClean="0">
                <a:ea typeface="微软雅黑" panose="020B0503020204020204" pitchFamily="34" charset="-122"/>
              </a:rPr>
            </a:fld>
            <a:endParaRPr lang="zh-CN" altLang="zh-CN" sz="1200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z"/>
        <a:defRPr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60000"/>
        <a:buFont typeface="Monotype Sorts"/>
        <a:buChar char="l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ä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3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7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文本框 44"/>
          <p:cNvSpPr txBox="1"/>
          <p:nvPr/>
        </p:nvSpPr>
        <p:spPr>
          <a:xfrm>
            <a:off x="2209165" y="653415"/>
            <a:ext cx="5191125" cy="4182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200">
                <a:solidFill>
                  <a:schemeClr val="accent2"/>
                </a:solidFill>
              </a:rPr>
              <a:t>备注</a:t>
            </a:r>
            <a:endParaRPr lang="zh-CN" altLang="en-US" sz="3200">
              <a:solidFill>
                <a:schemeClr val="accent2"/>
              </a:solidFill>
            </a:endParaRPr>
          </a:p>
          <a:p>
            <a:pPr algn="l"/>
            <a:endParaRPr lang="zh-CN" altLang="en-US" sz="3200">
              <a:solidFill>
                <a:schemeClr val="accent2"/>
              </a:solidFill>
            </a:endParaRPr>
          </a:p>
          <a:p>
            <a:pPr algn="l"/>
            <a:r>
              <a:rPr lang="zh-CN" altLang="en-US" sz="3200">
                <a:solidFill>
                  <a:schemeClr val="accent2"/>
                </a:solidFill>
              </a:rPr>
              <a:t>所有语义：</a:t>
            </a:r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</a:rPr>
              <a:t>select  * from  braindb.brain_result A inner join braindb.brain_report_dim B on A.sub_content_code=B.sub_content_code and A.switch_code=B.switch_code</a:t>
            </a:r>
            <a:endParaRPr lang="zh-CN" altLang="en-US" sz="18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  <a:p>
            <a:pPr algn="l"/>
            <a:endParaRPr lang="zh-CN" altLang="en-US" sz="16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accent2"/>
                </a:solidFill>
              </a:rPr>
              <a:t>根据</a:t>
            </a:r>
            <a:r>
              <a:rPr lang="en-US" altLang="zh-CN" sz="2000">
                <a:solidFill>
                  <a:schemeClr val="accent2"/>
                </a:solidFill>
              </a:rPr>
              <a:t>content_code</a:t>
            </a:r>
            <a:r>
              <a:rPr lang="zh-CN" altLang="en-US" sz="2000">
                <a:solidFill>
                  <a:schemeClr val="accent2"/>
                </a:solidFill>
              </a:rPr>
              <a:t>区分</a:t>
            </a:r>
            <a:endParaRPr lang="zh-CN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408712"/>
          </a:xfrm>
        </p:spPr>
        <p:txBody>
          <a:bodyPr>
            <a:noAutofit/>
          </a:bodyPr>
          <a:p>
            <a:pPr>
              <a:buFont typeface="Wingdings" panose="05000000000000000000" pitchFamily="2" charset="2"/>
              <a:buChar char="q"/>
            </a:pPr>
            <a:r>
              <a:rPr lang="zh-CN" altLang="en-US" sz="14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</a:t>
            </a:r>
            <a:r>
              <a:rPr lang="en-US" altLang="zh-CN" sz="14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HC+</a:t>
            </a:r>
            <a:r>
              <a:rPr lang="zh-CN" altLang="en-US" sz="14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组长工时</a:t>
            </a:r>
            <a:endParaRPr lang="en-US" altLang="zh-CN" sz="1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理总工时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实际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=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可值班管理组人数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× 166.64 +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组长实际工时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管理总工时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标准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=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管理组人数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标准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166.64 +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组长标准工时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理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组薪资合计差异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储备经理实际人头数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副经理实际人头数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储备经济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副经理标准人头数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储备经理架构薪资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副经理架构薪资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)/2 +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资深副经理实际人头数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资深副经理标准人头数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资深副经理架构薪资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餐厅经理实际人头数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餐厅经理标准人头数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餐厅经理架构薪资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长薪资合计差异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组长实际工时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组长标准工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 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– 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组长员工班工时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×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组长架构底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薪 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组长员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工班工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 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× (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组长架构底薪 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– 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服务员平均薪资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理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组福利合计差异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[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储备经理实际人头数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副经理实际人头数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储备经济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副经理标准人头数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学生直通车储备经理人头数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学生直通车副经理人头数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储备经理架构薪资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副经理架构薪资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)/2 +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资深副经理实际人头数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资深副经理标准人头数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学生直通车资深副经理人头数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资深副经理架构薪资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餐厅经理实际人头数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餐厅经理标准人头数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学生直通车餐厅经理人头数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餐厅经理架构薪资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 ×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厅福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利缴交比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en-US" altLang="zh-CN" sz="1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HC+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长工时合计差异 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管理组薪资合计差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异 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组长薪资合计差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异 </a:t>
            </a:r>
            <a:r>
              <a:rPr lang="en-US" altLang="zh-CN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管理组福利合计差异</a:t>
            </a:r>
            <a:endParaRPr lang="en-US" altLang="zh-CN" sz="1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组长福利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达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成学生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兼职组长工时市场标准占比可节约的组长人头数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(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兼职组长工时市场标准占比 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兼职组长工时实际占比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组长实际工时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/166.64</a:t>
            </a:r>
            <a:endParaRPr lang="en-US" altLang="zh-CN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如果可节约的组长人头数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&lt;1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，则组长额外缴交福利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0</a:t>
            </a:r>
            <a:endParaRPr lang="en-US" altLang="zh-CN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如果可节约的组长人头数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&gt;=1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，则组长额外缴交福利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可节约的组长人头数向下取整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× 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组长架构薪资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× 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餐厅福利缴交比例</a:t>
            </a:r>
            <a:endParaRPr lang="zh-CN" altLang="en-US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管理人员节假日津贴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找到一组节假日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Sales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、节假日营业时长相近的对等店，在这一组内：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如果该餐厅管理组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组长节假日津贴工时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lang="en-US" altLang="zh-CN" sz="8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p50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节假日津贴工时 </a:t>
            </a:r>
            <a:r>
              <a:rPr lang="zh-CN" altLang="en-US" sz="8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，则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组长可节约的节假日津贴工时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0</a:t>
            </a:r>
            <a:endParaRPr lang="en-US" altLang="zh-CN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如果该餐厅管理组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组长节假日津贴工时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&gt;= </a:t>
            </a:r>
            <a:r>
              <a:rPr lang="en-US" altLang="zh-CN" sz="8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p50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节假日津贴工时 </a:t>
            </a:r>
            <a:r>
              <a:rPr lang="zh-CN" altLang="en-US" sz="8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组长可节约的节假日津贴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(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实际节假日津贴工时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p50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节假日津贴工时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(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管理组节假日津贴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组长节假日津贴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/ (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管理组节假日津贴工时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组长节假日津贴工时</a:t>
            </a:r>
            <a:r>
              <a:rPr lang="en-US" altLang="zh-CN" sz="8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服务组小时薪资</a:t>
            </a:r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扣除组长工时，扣除区域行销专员、文员支出，扣除特殊津</a:t>
            </a:r>
            <a:r>
              <a:rPr lang="zh-CN" altLang="en-US" sz="14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贴，扣除工会费、自主福利费</a:t>
            </a:r>
            <a:r>
              <a:rPr lang="en-US" altLang="zh-CN" sz="14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小时薪资：找到一组架构薪资、津贴时长、福利缴交比例相近的对等店，在这一组内：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如果该餐厅小时薪资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=&lt; p30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小时薪资，则服务组可节约的小时薪资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0</a:t>
            </a:r>
            <a:endParaRPr lang="en-US" altLang="zh-CN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如果该餐厅小时薪资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 p30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小时薪资，则服务组可节约的小时薪资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</a:t>
            </a:r>
            <a:r>
              <a:rPr lang="zh-CN" altLang="en-US" sz="8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目标</a:t>
            </a:r>
            <a:r>
              <a:rPr lang="zh-CN" altLang="en-US" sz="8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不含组长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× (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实际小时薪资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p30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人员结</a:t>
            </a:r>
            <a:r>
              <a:rPr lang="zh-CN" altLang="en-US" sz="1000" b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构：找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到一组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WPSA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、早餐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占比、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24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</a:t>
            </a:r>
            <a:r>
              <a:rPr lang="en-US" altLang="zh-CN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</a:t>
            </a:r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占比相近的对等店，在这一组内：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如果该餐厅全职员工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 &gt; p30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全职员工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，则输出全职员工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作为机会点</a:t>
            </a:r>
            <a:endParaRPr lang="zh-CN" altLang="en-US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如果该餐厅学生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兼职工时占比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 p30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学生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兼职工时占比，则输出学生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兼职工时占比作为机会点</a:t>
            </a:r>
            <a:endParaRPr lang="zh-CN" altLang="en-US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职级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训练员：参照训练员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占比标准，如果训练员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占比超过服务组人数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含组长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)10%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，则输出训练员人数及占比作为机会点</a:t>
            </a:r>
            <a:endParaRPr lang="zh-CN" altLang="en-US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行销专员：参照行销专员需求工时标准，根据餐厅是否儿童市场、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WPSA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分档，如果行销专员实际工时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 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需求工时标准，则输出行销专员实际工时作为机会点</a:t>
            </a:r>
            <a:endParaRPr lang="zh-CN" altLang="en-US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0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津贴</a:t>
            </a:r>
            <a:endParaRPr lang="zh-CN" altLang="en-US" sz="1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超工时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(202)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津贴工时：如果超工时津贴工时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 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，则输出超工时津贴工时作为机会点</a:t>
            </a:r>
            <a:endParaRPr lang="zh-CN" altLang="en-US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早晚班津贴工时：找到一组早晚班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WPSA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、可补贴的营业时长、早餐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占比、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24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占比相近的对等店，在这一组内，如果该餐厅早晚班津贴工时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 p50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早晚班津贴工时，则输出早晚班津贴工时作为机会点</a:t>
            </a:r>
            <a:endParaRPr lang="zh-CN" altLang="en-US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节假日津贴工时：找到一组节假日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Sales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、节假日营业时长相近的对等店，在这一组内，如果该餐厅服务组节假日津贴工时 </a:t>
            </a:r>
            <a:r>
              <a:rPr lang="en-US" altLang="zh-CN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 p50</a:t>
            </a:r>
            <a:r>
              <a:rPr lang="zh-CN" altLang="en-US" sz="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服务组节假日津贴工时，则输出服务组节假日津贴工时作为机会点</a:t>
            </a:r>
            <a:endParaRPr lang="en-US" sz="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229600" cy="418058"/>
          </a:xfrm>
        </p:spPr>
        <p:txBody>
          <a:bodyPr>
            <a:normAutofit/>
          </a:bodyPr>
          <a:p>
            <a:pPr algn="l"/>
            <a:r>
              <a:rPr lang="zh-CN" altLang="en-US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附</a:t>
            </a:r>
            <a:r>
              <a:rPr lang="zh-CN" altLang="en-US" sz="16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录：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分析报</a:t>
            </a:r>
            <a:r>
              <a:rPr lang="zh-CN" altLang="en-US" sz="16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告计算逻辑明细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78661"/>
            <a:ext cx="8229600" cy="43204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</a:t>
            </a:r>
            <a:r>
              <a:rPr lang="zh-CN" altLang="en-US" sz="24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报告</a:t>
            </a:r>
            <a:endParaRPr 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59" y="367199"/>
            <a:ext cx="87129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1600" b="0" i="0">
                <a:solidFill>
                  <a:srgbClr val="000000"/>
                </a:solidFill>
                <a:latin typeface="等线" panose="02010600030101010101" pitchFamily="2" charset="-122"/>
              </a:rPr>
              <a:t>BJN026餐厅本月实际COL达成</a:t>
            </a:r>
            <a:r>
              <a:rPr lang="en-US" sz="1600" b="1" i="0">
                <a:solidFill>
                  <a:srgbClr val="FF0000"/>
                </a:solidFill>
                <a:latin typeface="等线" panose="02010600030101010101" pitchFamily="2" charset="-122"/>
              </a:rPr>
              <a:t>27.65%</a:t>
            </a:r>
            <a:r>
              <a:rPr lang="en-US" sz="1600" b="0" i="0">
                <a:solidFill>
                  <a:srgbClr val="000000"/>
                </a:solidFill>
                <a:latin typeface="等线" panose="02010600030101010101" pitchFamily="2" charset="-122"/>
                <a:ea typeface="Calibri" panose="020F0502020204030204"/>
              </a:rPr>
              <a:t>，顺利达成AOP</a:t>
            </a:r>
            <a:r>
              <a:rPr lang="en-US" sz="1600" b="1" i="0">
                <a:solidFill>
                  <a:srgbClr val="FF0000"/>
                </a:solidFill>
                <a:latin typeface="等线" panose="02010600030101010101" pitchFamily="2" charset="-122"/>
              </a:rPr>
              <a:t>28.84%</a:t>
            </a:r>
            <a:endParaRPr lang="en-US" sz="16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528" y="799753"/>
          <a:ext cx="8460000" cy="1080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000"/>
                <a:gridCol w="1410000"/>
                <a:gridCol w="1410000"/>
                <a:gridCol w="1410000"/>
                <a:gridCol w="1410000"/>
                <a:gridCol w="1410000"/>
              </a:tblGrid>
              <a:tr h="36004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本月实际</a:t>
                      </a:r>
                      <a:endParaRPr lang="en-US" sz="12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AOP</a:t>
                      </a:r>
                      <a:endParaRPr lang="en-US" sz="12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vs.</a:t>
                      </a:r>
                      <a:r>
                        <a:rPr lang="en-US" sz="1200" b="1" baseline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AOP</a:t>
                      </a:r>
                      <a:endParaRPr lang="en-US" sz="12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去年同期</a:t>
                      </a:r>
                      <a:endParaRPr lang="en-US" sz="12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vs.</a:t>
                      </a:r>
                      <a:r>
                        <a:rPr lang="zh-CN" altLang="en-US" sz="1200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去年同期</a:t>
                      </a:r>
                      <a:endParaRPr lang="en-US" sz="1200" b="1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COL</a:t>
                      </a:r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PNSALES</a:t>
                      </a:r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459" y="1952134"/>
          <a:ext cx="8460105" cy="4845685"/>
        </p:xfrm>
        <a:graphic>
          <a:graphicData uri="http://schemas.openxmlformats.org/drawingml/2006/table">
            <a:tbl>
              <a:tblPr firstRow="1" firstCol="1" bandRow="1"/>
              <a:tblGrid>
                <a:gridCol w="883920"/>
                <a:gridCol w="845185"/>
                <a:gridCol w="882650"/>
                <a:gridCol w="817880"/>
                <a:gridCol w="826770"/>
                <a:gridCol w="854710"/>
                <a:gridCol w="799465"/>
                <a:gridCol w="2549420"/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KPI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实际值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参照值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参照类型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差异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差异影响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金额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百分比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备注信息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管理组HC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组长工时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学生/兼职组</a:t>
                      </a:r>
                      <a:r>
                        <a:rPr 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工时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占比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管理组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节假日津贴工时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en-US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en-US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en-US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en-US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en-US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直接工时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间接工时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小时薪</a:t>
                      </a:r>
                      <a:r>
                        <a:rPr 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（不含组长）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48" marR="4348" marT="434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823720" y="1188085"/>
            <a:ext cx="13455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27.65%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69285" y="1188085"/>
            <a:ext cx="13620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28.84%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3720" y="1559560"/>
            <a:ext cx="12731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887345.00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96895" y="1559560"/>
            <a:ext cx="13620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894533.00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98670" y="1201420"/>
            <a:ext cx="12985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-1.19%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99305" y="1559560"/>
            <a:ext cx="1297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-7188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9000" y="1188085"/>
            <a:ext cx="13652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28.40%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69635" y="1559560"/>
            <a:ext cx="143065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1014527.00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00290" y="1189990"/>
            <a:ext cx="13538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-0.75%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00290" y="1559560"/>
            <a:ext cx="13531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None/>
            </a:pPr>
            <a:r>
              <a:rPr lang="en-US" sz="1200" b="0" i="0">
                <a:solidFill>
                  <a:srgbClr val="000000"/>
                </a:solidFill>
                <a:latin typeface="等线" panose="02010600030101010101" pitchFamily="2" charset="-122"/>
              </a:rPr>
              <a:t>-127182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4280" y="259270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4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4280" y="330390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766.29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4280" y="395478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0%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4280" y="502983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6.08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31265" y="633412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24.93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68830" y="259270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4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68830" y="330390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643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68830" y="395478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20%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68830" y="502983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5.43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91690" y="633412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24.48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29255" y="259270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 panose="02010600030101010101" pitchFamily="2" charset="-122"/>
              </a:rPr>
              <a:t>标准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29255" y="330390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 panose="02010600030101010101" pitchFamily="2" charset="-122"/>
              </a:rPr>
              <a:t>标准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29255" y="395478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 panose="02010600030101010101" pitchFamily="2" charset="-122"/>
              </a:rPr>
              <a:t>市场标准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29255" y="502983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 panose="02010600030101010101" pitchFamily="2" charset="-122"/>
              </a:rPr>
              <a:t>标准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52115" y="633412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 panose="02010600030101010101" pitchFamily="2" charset="-122"/>
              </a:rPr>
              <a:t>对等店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21100" y="259270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21100" y="330390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123.29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1100" y="395478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-20%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1100" y="502983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0.65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28085" y="633412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0.45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74540" y="287972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1987.68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74540" y="395478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74540" y="502983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581525" y="633412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1775.21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34965" y="287972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0.22%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34965" y="395478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434965" y="502983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441950" y="6334125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0.20%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223635" y="2372360"/>
            <a:ext cx="26231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92520" y="3116580"/>
            <a:ext cx="26536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sz="900" b="0" i="0">
                <a:solidFill>
                  <a:srgbClr val="000000"/>
                </a:solidFill>
                <a:ea typeface="等线" panose="02010600030101010101" pitchFamily="2" charset="-122"/>
              </a:rPr>
              <a:t>由于组长工时超标额外支付薪资1988.0元(0.2%)：其中，实际工时与预排工时差异最大的3天分别是：30日(+15.2h)、01日(+10.9h)、29日(+10.8h)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223635" y="3773170"/>
            <a:ext cx="26079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03010" y="5029835"/>
            <a:ext cx="23876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900" b="0" i="0">
                <a:solidFill>
                  <a:srgbClr val="000000"/>
                </a:solidFill>
                <a:latin typeface="等线" panose="02010600030101010101" pitchFamily="2" charset="-122"/>
              </a:rPr>
              <a:t> 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23635" y="6130290"/>
            <a:ext cx="2621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sz="900" b="0" i="0">
                <a:solidFill>
                  <a:srgbClr val="000000"/>
                </a:solidFill>
                <a:ea typeface="等线" panose="02010600030101010101" pitchFamily="2" charset="-122"/>
              </a:rPr>
              <a:t>服务组小时薪资24.93元，高于对等店p30(24.48元)，额外支出服务组费用1775.0元(0.2%)，建议进一步关注全兼职员工比例、训练员/行销专员占比、服务组津贴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5390" y="5450840"/>
            <a:ext cx="23952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02375" y="5783580"/>
            <a:ext cx="23882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7770" y="451104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47.07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2320" y="451104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31.86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12745" y="451104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ea typeface="等线" panose="02010600030101010101" pitchFamily="2" charset="-122"/>
              </a:rPr>
              <a:t>对等店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04590" y="451104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15.21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58030" y="451104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988.59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18455" y="4511040"/>
            <a:ext cx="860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sz="1000" b="0" i="0">
                <a:solidFill>
                  <a:srgbClr val="000000"/>
                </a:solidFill>
                <a:latin typeface="等线" panose="02010600030101010101" pitchFamily="2" charset="-122"/>
              </a:rPr>
              <a:t>0.11%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23635" y="4328160"/>
            <a:ext cx="26225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sz="900" b="0" i="0">
                <a:solidFill>
                  <a:srgbClr val="000000"/>
                </a:solidFill>
                <a:ea typeface="等线" panose="02010600030101010101" pitchFamily="2" charset="-122"/>
              </a:rPr>
              <a:t>管理人员节假日津贴工时47.1个小时，高于对等店p50(31.9小时)，如果达成p50可节约节假日津贴989.0元(0.1%)</a:t>
            </a:r>
            <a:endParaRPr lang="en-US" altLang="zh-CN" sz="12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443980" y="492760"/>
            <a:ext cx="1778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p1_1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62785" y="1295400"/>
            <a:ext cx="49504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2"/>
                </a:solidFill>
              </a:rPr>
              <a:t>p1_2_summarychart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23720" y="3526790"/>
            <a:ext cx="3156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p1_3_top3Chart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81445" y="2561590"/>
            <a:ext cx="21082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sub_code:</a:t>
            </a:r>
            <a:r>
              <a:rPr lang="en-US" altLang="zh-CN" sz="1400">
                <a:solidFill>
                  <a:schemeClr val="accent2"/>
                </a:solidFill>
              </a:rPr>
              <a:t>p1_3_mgHC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783195" y="2065655"/>
            <a:ext cx="1778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p1_3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443980" y="3288030"/>
            <a:ext cx="22009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sub_code:</a:t>
            </a:r>
            <a:r>
              <a:rPr lang="en-US" altLang="zh-CN" sz="1400">
                <a:solidFill>
                  <a:schemeClr val="accent2"/>
                </a:solidFill>
              </a:rPr>
              <a:t>p1_3_sLHour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433820" y="3938905"/>
            <a:ext cx="22009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sub_code:</a:t>
            </a:r>
            <a:r>
              <a:rPr lang="en-US" altLang="zh-CN" sz="1400">
                <a:solidFill>
                  <a:schemeClr val="accent2"/>
                </a:solidFill>
              </a:rPr>
              <a:t>p1_3_sLBen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1445" y="4511040"/>
            <a:ext cx="2272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sub_code:</a:t>
            </a:r>
            <a:r>
              <a:rPr lang="en-US" altLang="zh-CN" sz="1400">
                <a:solidFill>
                  <a:schemeClr val="accent2"/>
                </a:solidFill>
              </a:rPr>
              <a:t>p1_3_mgHoli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431280" y="6303010"/>
            <a:ext cx="23914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sub_code:</a:t>
            </a:r>
            <a:r>
              <a:rPr lang="en-US" altLang="zh-CN" sz="1400">
                <a:solidFill>
                  <a:schemeClr val="accent2"/>
                </a:solidFill>
              </a:rPr>
              <a:t>p1_3_crewPay</a:t>
            </a:r>
            <a:endParaRPr lang="en-US" altLang="zh-CN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572000" y="693336"/>
            <a:ext cx="0" cy="5760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204935" y="620688"/>
            <a:ext cx="3960000" cy="52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>
              <a:spcBef>
                <a:spcPct val="20000"/>
              </a:spcBef>
              <a:buNone/>
            </a:pPr>
            <a:r>
              <a:rPr lang="zh-CN" altLang="en-US" sz="14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管理人员 </a:t>
            </a:r>
            <a:r>
              <a:rPr lang="en-US" altLang="zh-CN" sz="14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(</a:t>
            </a:r>
            <a:r>
              <a:rPr lang="zh-CN" altLang="en-US" sz="14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管理组</a:t>
            </a:r>
            <a:r>
              <a:rPr lang="en-US" altLang="zh-CN" sz="14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+</a:t>
            </a:r>
            <a:r>
              <a:rPr lang="zh-CN" altLang="en-US" sz="14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组长</a:t>
            </a:r>
            <a:r>
              <a:rPr lang="en-US" altLang="zh-CN" sz="14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 </a:t>
            </a:r>
            <a:r>
              <a:rPr lang="zh-CN" altLang="en-US" sz="14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费用</a:t>
            </a: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defTabSz="4572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endParaRPr lang="en-US" altLang="zh-CN" sz="105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08" y="620689"/>
            <a:ext cx="4176464" cy="52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>
              <a:spcBef>
                <a:spcPct val="20000"/>
              </a:spcBef>
              <a:buNone/>
            </a:pPr>
            <a:r>
              <a:rPr lang="zh-CN" altLang="en-US" sz="14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服务组费用</a:t>
            </a:r>
            <a:endParaRPr lang="en-US" altLang="zh-CN" sz="1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defTabSz="4572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CPH</a:t>
            </a:r>
            <a:endParaRPr lang="en-US" altLang="zh-CN" sz="1050" b="1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1660" y="1776730"/>
          <a:ext cx="3663950" cy="1219200"/>
        </p:xfrm>
        <a:graphic>
          <a:graphicData uri="http://schemas.openxmlformats.org/drawingml/2006/table">
            <a:tbl>
              <a:tblPr firstRow="1" bandRow="1"/>
              <a:tblGrid>
                <a:gridCol w="720725"/>
                <a:gridCol w="667385"/>
                <a:gridCol w="629920"/>
                <a:gridCol w="887095"/>
                <a:gridCol w="758825"/>
              </a:tblGrid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储备经理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副经理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资深副经理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餐厅经理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可值班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月度</a:t>
                      </a:r>
                      <a:r>
                        <a:rPr lang="zh-CN" altLang="en-US" sz="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离职率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5980" y="3749025"/>
          <a:ext cx="3600000" cy="975360"/>
        </p:xfrm>
        <a:graphic>
          <a:graphicData uri="http://schemas.openxmlformats.org/drawingml/2006/table">
            <a:tbl>
              <a:tblPr firstRow="1" bandRow="1"/>
              <a:tblGrid>
                <a:gridCol w="954526"/>
                <a:gridCol w="1069993"/>
                <a:gridCol w="1069993"/>
                <a:gridCol w="505488"/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日期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预排组长工时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实际组长工时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差值</a:t>
                      </a:r>
                      <a:endParaRPr lang="zh-CN" altLang="en-US" sz="8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44008" y="3203022"/>
            <a:ext cx="417646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4572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小时薪资（不含组长）</a:t>
            </a:r>
            <a:endParaRPr lang="zh-CN" altLang="en-US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429385" y="2033905"/>
            <a:ext cx="104521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2656205" y="203390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3481705" y="2033905"/>
            <a:ext cx="76327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1276350" y="2279650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2019300" y="2279650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Rectangle 4"/>
          <p:cNvSpPr/>
          <p:nvPr/>
        </p:nvSpPr>
        <p:spPr>
          <a:xfrm>
            <a:off x="2697480" y="2279650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3545205" y="2279650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Rectangle 4"/>
          <p:cNvSpPr/>
          <p:nvPr/>
        </p:nvSpPr>
        <p:spPr>
          <a:xfrm>
            <a:off x="1276350" y="2550160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Rectangle 4"/>
          <p:cNvSpPr/>
          <p:nvPr/>
        </p:nvSpPr>
        <p:spPr>
          <a:xfrm>
            <a:off x="2019300" y="2550160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2697480" y="2550160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Rectangle 4"/>
          <p:cNvSpPr/>
          <p:nvPr/>
        </p:nvSpPr>
        <p:spPr>
          <a:xfrm>
            <a:off x="3545205" y="2550160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Rectangle 4"/>
          <p:cNvSpPr/>
          <p:nvPr/>
        </p:nvSpPr>
        <p:spPr>
          <a:xfrm>
            <a:off x="1276350" y="2764155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0.00%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Rectangle 4"/>
          <p:cNvSpPr/>
          <p:nvPr/>
        </p:nvSpPr>
        <p:spPr>
          <a:xfrm>
            <a:off x="2010410" y="2764155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0.00%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Rectangle 4"/>
          <p:cNvSpPr/>
          <p:nvPr/>
        </p:nvSpPr>
        <p:spPr>
          <a:xfrm>
            <a:off x="2697480" y="2764155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0.00%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3544570" y="2764155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0.00%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1728470" y="4008120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17.00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Rectangle 4"/>
          <p:cNvSpPr/>
          <p:nvPr/>
        </p:nvSpPr>
        <p:spPr>
          <a:xfrm>
            <a:off x="645795" y="4008120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2019-04-30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Rectangle 4"/>
          <p:cNvSpPr/>
          <p:nvPr/>
        </p:nvSpPr>
        <p:spPr>
          <a:xfrm>
            <a:off x="2818130" y="4008120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32.20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Rectangle 4"/>
          <p:cNvSpPr/>
          <p:nvPr/>
        </p:nvSpPr>
        <p:spPr>
          <a:xfrm>
            <a:off x="3610610" y="4008120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15.20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Rectangle 4"/>
          <p:cNvSpPr/>
          <p:nvPr/>
        </p:nvSpPr>
        <p:spPr>
          <a:xfrm>
            <a:off x="1728470" y="422465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25.00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Rectangle 4"/>
          <p:cNvSpPr/>
          <p:nvPr/>
        </p:nvSpPr>
        <p:spPr>
          <a:xfrm>
            <a:off x="645795" y="4224655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2019-04-01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2818130" y="422465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35.90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Rectangle 4"/>
          <p:cNvSpPr/>
          <p:nvPr/>
        </p:nvSpPr>
        <p:spPr>
          <a:xfrm>
            <a:off x="3610610" y="422465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10.90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1728470" y="451040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15.00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645795" y="4510405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2019-04-29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Rectangle 4"/>
          <p:cNvSpPr/>
          <p:nvPr/>
        </p:nvSpPr>
        <p:spPr>
          <a:xfrm>
            <a:off x="2818130" y="451040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25.80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Rectangle 4"/>
          <p:cNvSpPr/>
          <p:nvPr/>
        </p:nvSpPr>
        <p:spPr>
          <a:xfrm>
            <a:off x="3610610" y="451040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10.80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640" y="855345"/>
            <a:ext cx="41509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45720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1050" b="0" i="0">
                <a:solidFill>
                  <a:srgbClr val="000000"/>
                </a:solidFill>
                <a:ea typeface="等线" panose="02010600030101010101" pitchFamily="2" charset="-122"/>
              </a:rPr>
              <a:t>管理总工时：实际1432.9，标准1309.6，差异</a:t>
            </a:r>
            <a:r>
              <a:rPr lang="en-US" sz="1050" b="1" i="0">
                <a:solidFill>
                  <a:srgbClr val="FF0000"/>
                </a:solidFill>
                <a:latin typeface="等线" panose="02010600030101010101" pitchFamily="2" charset="-122"/>
              </a:rPr>
              <a:t>+123.3</a:t>
            </a:r>
            <a:endParaRPr lang="en-US" altLang="zh-CN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Rectangle 4"/>
          <p:cNvSpPr/>
          <p:nvPr/>
        </p:nvSpPr>
        <p:spPr>
          <a:xfrm>
            <a:off x="645795" y="1380490"/>
            <a:ext cx="3710940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 panose="02010600030101010101" pitchFamily="2" charset="-122"/>
              </a:rPr>
              <a:t>●管理组实际人数4人，未超过标准(4人)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684530" y="3096895"/>
            <a:ext cx="35617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 panose="02010600030101010101" pitchFamily="2" charset="-122"/>
              </a:rPr>
              <a:t>●组长实际工时766.3小时，高于标准(643.0) 123.3个小时，其中上员工班工时38.0个小时，额外支付薪资1988.0元(0.2%)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Rectangle 4"/>
          <p:cNvSpPr/>
          <p:nvPr/>
        </p:nvSpPr>
        <p:spPr>
          <a:xfrm>
            <a:off x="692150" y="4710430"/>
            <a:ext cx="3553460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latin typeface="等线" panose="02010600030101010101" pitchFamily="2" charset="-122"/>
              </a:rPr>
              <a:t> 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672465" y="5347970"/>
            <a:ext cx="3573780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 panose="02010600030101010101" pitchFamily="2" charset="-122"/>
              </a:rPr>
              <a:t>●本月节假日津贴工时47.1个小时，高于对等店p50 (31.9小时)，如果达成p50，预计可以节约节假日津贴</a:t>
            </a:r>
            <a:r>
              <a:rPr lang="en-US" sz="1050" b="1" i="0">
                <a:solidFill>
                  <a:srgbClr val="FF0000"/>
                </a:solidFill>
                <a:latin typeface="等线" panose="02010600030101010101" pitchFamily="2" charset="-122"/>
              </a:rPr>
              <a:t>988.59元(0.11%)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5052060" y="1130935"/>
            <a:ext cx="3698875" cy="25273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 panose="02010600030101010101" pitchFamily="2" charset="-122"/>
              </a:rPr>
              <a:t>●本月总工时(不含组长)3928.7小时，未超过目标(不含组长)(4615.2小时)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5052060" y="1494155"/>
            <a:ext cx="3705860" cy="25273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 panose="02010600030101010101" pitchFamily="2" charset="-122"/>
              </a:rPr>
              <a:t>●本月服务组实际刷卡工时4694.98小时，低于CMS理想工时(6349.50小时)1654.52个小时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4928235" y="3516630"/>
            <a:ext cx="387540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 panose="02010600030101010101" pitchFamily="2" charset="-122"/>
              </a:rPr>
              <a:t>本月实际小时薪资（不含组长）24.93元，相较于对等店p30 (24.48元)高出0.45元，差异金额</a:t>
            </a:r>
            <a:r>
              <a:rPr lang="en-US" sz="1050" b="1" i="0">
                <a:solidFill>
                  <a:srgbClr val="FF0000"/>
                </a:solidFill>
                <a:latin typeface="等线" panose="02010600030101010101" pitchFamily="2" charset="-122"/>
              </a:rPr>
              <a:t>1775.21元(0.2%)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132674" y="5805770"/>
            <a:ext cx="422355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管理组额外支出福利计算扣除学生直通车管理组</a:t>
            </a: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，按照餐厅综合福利缴交比例计算</a:t>
            </a:r>
            <a:endParaRPr lang="en-US" altLang="zh-CN" sz="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buNone/>
            </a:pP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管理组节假日津贴对等店考虑因素：节假日</a:t>
            </a: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Sales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、节假日营业时长</a:t>
            </a:r>
            <a:endParaRPr lang="en-US" altLang="zh-CN" sz="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小时薪资不包含组长工时，不包含区域行销专员、文员支出，不包含特殊津贴、工会费、自主福利费</a:t>
            </a:r>
            <a:endParaRPr lang="en-US" altLang="zh-CN" sz="7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小时薪资对等店考虑因素：架构薪资、福利缴交比例、津贴时长</a:t>
            </a:r>
            <a:endParaRPr lang="en-US" altLang="zh-CN" sz="7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人员结构对等店考虑因素：</a:t>
            </a: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WPSA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、业务类型、营业时长</a:t>
            </a:r>
            <a:endParaRPr lang="en-US" altLang="zh-CN" sz="7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 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早晚班津贴工时对等店考虑因素：早晚班时长、早晚班</a:t>
            </a: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Sales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、早晚班业务类型</a:t>
            </a:r>
            <a:endParaRPr lang="en-US" altLang="zh-CN" sz="7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7. 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服务组节假日津贴对等店考虑因素：节假日</a:t>
            </a:r>
            <a:r>
              <a:rPr lang="en-US" altLang="zh-CN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Sales</a:t>
            </a:r>
            <a:r>
              <a:rPr lang="zh-CN" altLang="en-US" sz="7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、节假日营业时长</a:t>
            </a:r>
            <a:endParaRPr lang="en-US" altLang="zh-CN" sz="7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6" name="Table 13"/>
          <p:cNvGraphicFramePr>
            <a:graphicFrameLocks noGrp="1"/>
          </p:cNvGraphicFramePr>
          <p:nvPr/>
        </p:nvGraphicFramePr>
        <p:xfrm>
          <a:off x="4788025" y="2061354"/>
          <a:ext cx="4032447" cy="1132174"/>
        </p:xfrm>
        <a:graphic>
          <a:graphicData uri="http://schemas.openxmlformats.org/drawingml/2006/table">
            <a:tbl>
              <a:tblPr/>
              <a:tblGrid>
                <a:gridCol w="874548"/>
                <a:gridCol w="573070"/>
                <a:gridCol w="925729"/>
                <a:gridCol w="829550"/>
                <a:gridCol w="829550"/>
              </a:tblGrid>
              <a:tr h="283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预估偏差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餐厅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TC/SR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调整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排班手工拉线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值班手工拉线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9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直接工时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间接工时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总工时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Rectangle 4"/>
          <p:cNvSpPr/>
          <p:nvPr/>
        </p:nvSpPr>
        <p:spPr>
          <a:xfrm>
            <a:off x="5565140" y="240538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141.50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5565140" y="2705100"/>
            <a:ext cx="7493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0.00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Rectangle 4"/>
          <p:cNvSpPr/>
          <p:nvPr/>
        </p:nvSpPr>
        <p:spPr>
          <a:xfrm>
            <a:off x="5565140" y="297942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141.50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6251575" y="2388870"/>
            <a:ext cx="87947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-1109.50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250940" y="2688590"/>
            <a:ext cx="88011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250940" y="2962910"/>
            <a:ext cx="88074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-1109.50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7167880" y="2372360"/>
            <a:ext cx="87947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-55.50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7167245" y="2672080"/>
            <a:ext cx="88011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-116.00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7167245" y="2946400"/>
            <a:ext cx="88074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-171.50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8028940" y="2372360"/>
            <a:ext cx="87947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8028305" y="2672080"/>
            <a:ext cx="88011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Rectangle 4"/>
          <p:cNvSpPr/>
          <p:nvPr/>
        </p:nvSpPr>
        <p:spPr>
          <a:xfrm>
            <a:off x="8028305" y="2946400"/>
            <a:ext cx="88074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-515.00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3203848" y="130622"/>
            <a:ext cx="2736304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分析报告</a:t>
            </a:r>
            <a:endParaRPr lang="en-US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880761" y="1581694"/>
            <a:ext cx="1130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</a:t>
            </a:r>
            <a:r>
              <a:rPr lang="zh-CN" altLang="en-US" sz="9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理</a:t>
            </a: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  <a:r>
              <a:rPr lang="en-US" altLang="zh-CN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</a:t>
            </a: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明细</a:t>
            </a:r>
            <a:endParaRPr lang="en-US" sz="9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1809044" y="3518161"/>
            <a:ext cx="15690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组长工时差异明细Top3</a:t>
            </a:r>
            <a:endParaRPr lang="zh-CN" altLang="en-US" sz="9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TextBox 16"/>
          <p:cNvSpPr txBox="1"/>
          <p:nvPr/>
        </p:nvSpPr>
        <p:spPr>
          <a:xfrm>
            <a:off x="5945680" y="1865506"/>
            <a:ext cx="134747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CMS </a:t>
            </a: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工时差异明细</a:t>
            </a:r>
            <a:endParaRPr lang="en-US" sz="9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TextBox 17"/>
          <p:cNvSpPr txBox="1"/>
          <p:nvPr/>
        </p:nvSpPr>
        <p:spPr>
          <a:xfrm>
            <a:off x="5861563" y="3920627"/>
            <a:ext cx="2242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900" b="1" i="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小时薪资（不含组长）影响因素明细</a:t>
            </a:r>
            <a:endParaRPr lang="en-US" sz="9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9" name="Table 8"/>
          <p:cNvGraphicFramePr>
            <a:graphicFrameLocks noGrp="1"/>
          </p:cNvGraphicFramePr>
          <p:nvPr/>
        </p:nvGraphicFramePr>
        <p:xfrm>
          <a:off x="4787243" y="4151459"/>
          <a:ext cx="4055201" cy="2399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05"/>
                <a:gridCol w="926465"/>
                <a:gridCol w="690880"/>
                <a:gridCol w="691515"/>
                <a:gridCol w="681990"/>
                <a:gridCol w="668746"/>
              </a:tblGrid>
              <a:tr h="288290"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KPI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实际值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参照值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参照类型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差异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rowSpan="2"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en-US" altLang="zh-CN" sz="8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结构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服务组全职人数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90">
                <a:tc vMerge="1"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altLang="zh-CN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兼职工时占比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rowSpan="2"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en-US" altLang="zh-CN" sz="8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职级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训练员人数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行销专员工时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rowSpan="3"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津贴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超工时</a:t>
                      </a:r>
                      <a:r>
                        <a:rPr lang="en-US" altLang="zh-CN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(202.64)</a:t>
                      </a:r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津贴工时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早晚班津贴工时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节假日津贴工时</a:t>
                      </a:r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Rectangle 4"/>
          <p:cNvSpPr/>
          <p:nvPr/>
        </p:nvSpPr>
        <p:spPr>
          <a:xfrm>
            <a:off x="6096000" y="449643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6096000" y="481266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7%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Rectangle 4"/>
          <p:cNvSpPr/>
          <p:nvPr/>
        </p:nvSpPr>
        <p:spPr>
          <a:xfrm>
            <a:off x="6096000" y="509841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Rectangle 4"/>
          <p:cNvSpPr/>
          <p:nvPr/>
        </p:nvSpPr>
        <p:spPr>
          <a:xfrm>
            <a:off x="6096000" y="538670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Rectangle 4"/>
          <p:cNvSpPr/>
          <p:nvPr/>
        </p:nvSpPr>
        <p:spPr>
          <a:xfrm>
            <a:off x="6079490" y="572897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Rectangle 4"/>
          <p:cNvSpPr/>
          <p:nvPr/>
        </p:nvSpPr>
        <p:spPr>
          <a:xfrm>
            <a:off x="6079490" y="601599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656.73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Rectangle 4"/>
          <p:cNvSpPr/>
          <p:nvPr/>
        </p:nvSpPr>
        <p:spPr>
          <a:xfrm>
            <a:off x="6079490" y="630301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122.76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Rectangle 4"/>
          <p:cNvSpPr/>
          <p:nvPr/>
        </p:nvSpPr>
        <p:spPr>
          <a:xfrm>
            <a:off x="6756400" y="449643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Rectangle 4"/>
          <p:cNvSpPr/>
          <p:nvPr/>
        </p:nvSpPr>
        <p:spPr>
          <a:xfrm>
            <a:off x="6756400" y="481266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27%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6756400" y="509841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Rectangle 4"/>
          <p:cNvSpPr/>
          <p:nvPr/>
        </p:nvSpPr>
        <p:spPr>
          <a:xfrm>
            <a:off x="6756400" y="538670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135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Rectangle 4"/>
          <p:cNvSpPr/>
          <p:nvPr/>
        </p:nvSpPr>
        <p:spPr>
          <a:xfrm>
            <a:off x="6739890" y="572897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3" name="Rectangle 4"/>
          <p:cNvSpPr/>
          <p:nvPr/>
        </p:nvSpPr>
        <p:spPr>
          <a:xfrm>
            <a:off x="6739890" y="601599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781.16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Rectangle 4"/>
          <p:cNvSpPr/>
          <p:nvPr/>
        </p:nvSpPr>
        <p:spPr>
          <a:xfrm>
            <a:off x="6739890" y="630301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102.68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6" name="Rectangle 4"/>
          <p:cNvSpPr/>
          <p:nvPr/>
        </p:nvSpPr>
        <p:spPr>
          <a:xfrm>
            <a:off x="7442835" y="447992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 panose="02010600030101010101" pitchFamily="2" charset="-122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8" name="Rectangle 4"/>
          <p:cNvSpPr/>
          <p:nvPr/>
        </p:nvSpPr>
        <p:spPr>
          <a:xfrm>
            <a:off x="7442835" y="479615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 panose="02010600030101010101" pitchFamily="2" charset="-122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0" name="Rectangle 4"/>
          <p:cNvSpPr/>
          <p:nvPr/>
        </p:nvSpPr>
        <p:spPr>
          <a:xfrm>
            <a:off x="7442835" y="508190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 panose="02010600030101010101" pitchFamily="2" charset="-122"/>
              </a:rPr>
              <a:t>标准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1" name="Rectangle 4"/>
          <p:cNvSpPr/>
          <p:nvPr/>
        </p:nvSpPr>
        <p:spPr>
          <a:xfrm>
            <a:off x="7442835" y="537019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 panose="02010600030101010101" pitchFamily="2" charset="-122"/>
              </a:rPr>
              <a:t>标准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2" name="Rectangle 4"/>
          <p:cNvSpPr/>
          <p:nvPr/>
        </p:nvSpPr>
        <p:spPr>
          <a:xfrm>
            <a:off x="7426325" y="571246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 panose="02010600030101010101" pitchFamily="2" charset="-122"/>
              </a:rPr>
              <a:t>标准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7426325" y="599948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 panose="02010600030101010101" pitchFamily="2" charset="-122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5" name="Rectangle 4"/>
          <p:cNvSpPr/>
          <p:nvPr/>
        </p:nvSpPr>
        <p:spPr>
          <a:xfrm>
            <a:off x="7426325" y="628650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ea typeface="等线" panose="02010600030101010101" pitchFamily="2" charset="-122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Rectangle 4"/>
          <p:cNvSpPr/>
          <p:nvPr/>
        </p:nvSpPr>
        <p:spPr>
          <a:xfrm>
            <a:off x="8160385" y="447992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8160385" y="479615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-20%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8160385" y="508190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Rectangle 4"/>
          <p:cNvSpPr/>
          <p:nvPr/>
        </p:nvSpPr>
        <p:spPr>
          <a:xfrm>
            <a:off x="8160385" y="537019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-135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Rectangle 4"/>
          <p:cNvSpPr/>
          <p:nvPr/>
        </p:nvSpPr>
        <p:spPr>
          <a:xfrm>
            <a:off x="8143875" y="571246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8143875" y="599948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-124.43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8143875" y="628650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800" b="0" i="0">
                <a:solidFill>
                  <a:srgbClr val="000000"/>
                </a:solidFill>
                <a:latin typeface="等线" panose="02010600030101010101" pitchFamily="2" charset="-122"/>
              </a:rPr>
              <a:t>20.08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390515" y="872490"/>
            <a:ext cx="3698875" cy="27559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wrap="square">
            <a:spAutoFit/>
          </a:bodyPr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21640" y="1127760"/>
            <a:ext cx="3710940" cy="25273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050" b="0" i="0">
                <a:solidFill>
                  <a:srgbClr val="000000"/>
                </a:solidFill>
                <a:ea typeface="等线" panose="02010600030101010101" pitchFamily="2" charset="-122"/>
              </a:rPr>
              <a:t>因管理组HC+组长工时超标，合计差异金额1988.0元</a:t>
            </a:r>
            <a:endParaRPr lang="en-US" altLang="zh-CN" sz="105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9480" y="2251075"/>
            <a:ext cx="3098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accent2"/>
                </a:solidFill>
              </a:rPr>
              <a:t>p2_1_3_managechart</a:t>
            </a:r>
            <a:endParaRPr lang="zh-CN" altLang="en-US" sz="18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43635" y="4064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accent2"/>
                </a:solidFill>
              </a:rPr>
              <a:t>p2_1_5_sleaderchart</a:t>
            </a:r>
            <a:endParaRPr lang="zh-CN" altLang="en-US" sz="1800">
              <a:solidFill>
                <a:schemeClr val="accent2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713095" y="254762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2"/>
                </a:solidFill>
              </a:rPr>
              <a:t>tm_summaryChart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200650" y="5001260"/>
            <a:ext cx="34283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SzTx/>
            </a:pPr>
            <a:r>
              <a:rPr lang="zh-CN" altLang="en-US" sz="2000">
                <a:solidFill>
                  <a:schemeClr val="accent2"/>
                </a:solidFill>
                <a:sym typeface="+mn-ea"/>
              </a:rPr>
              <a:t>p2_2_4_crewStructure_crewLevel_crewSubHour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40130" y="821055"/>
            <a:ext cx="1778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p2_1_1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990850" y="1380490"/>
            <a:ext cx="1778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p2_1_2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983740" y="1104265"/>
            <a:ext cx="25088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p1_3_mgHC_slLen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355" y="3193415"/>
            <a:ext cx="26752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p2_1_4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39800" y="4812665"/>
            <a:ext cx="26752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p2_1_6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127760" y="5401310"/>
            <a:ext cx="26752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p2_1_7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13095" y="1148080"/>
            <a:ext cx="26752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p2_2_0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096000" y="1581785"/>
            <a:ext cx="26752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tm_summary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813300" y="3517900"/>
            <a:ext cx="26752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CODE :</a:t>
            </a:r>
            <a:r>
              <a:rPr lang="en-US" altLang="zh-CN" sz="1400">
                <a:solidFill>
                  <a:schemeClr val="accent2"/>
                </a:solidFill>
              </a:rPr>
              <a:t> p2_2_3</a:t>
            </a:r>
            <a:endParaRPr lang="en-US" altLang="zh-CN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/>
          </a:p>
        </p:txBody>
      </p:sp>
      <p:sp>
        <p:nvSpPr>
          <p:cNvPr id="4" name="AutoShape 3"/>
          <p:cNvSpPr/>
          <p:nvPr/>
        </p:nvSpPr>
        <p:spPr>
          <a:xfrm>
            <a:off x="381000" y="127000"/>
            <a:ext cx="5715000" cy="635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600" b="1" i="0">
                <a:latin typeface="等线" panose="02010600030101010101" pitchFamily="2" charset="-122"/>
              </a:rPr>
              <a:t>BJN026餐厅 Tailor Made 分析报告(2019年04月)</a:t>
            </a:r>
            <a:endParaRPr lang="en-US" sz="1600" b="1" i="0">
              <a:latin typeface="等线" panose="02010600030101010101" pitchFamily="2" charset="-122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508000" y="4572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200" b="1" i="0">
                <a:latin typeface="等线" panose="02010600030101010101" pitchFamily="2" charset="-122"/>
              </a:rPr>
              <a:t>排班调整TC&amp;SR工时差异明细</a:t>
            </a:r>
            <a:r>
              <a:rPr lang="en-US" sz="1200" b="0" i="0">
                <a:latin typeface="等线" panose="02010600030101010101" pitchFamily="2" charset="-122"/>
              </a:rPr>
              <a:t>
 ● 本月有效数据天数 30天，调整SR 16天(合计差异-428H)，调整TC&amp;SR 14天(合计差异-557H)。其中：2天调高工时，28天调低工时</a:t>
            </a:r>
            <a:endParaRPr lang="en-US" sz="1200" b="0" i="0">
              <a:latin typeface="等线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6800"/>
            <a:ext cx="9144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9144000" cy="1905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800" y="5207000"/>
          <a:ext cx="9080500" cy="3937000"/>
        </p:xfrm>
        <a:graphic>
          <a:graphicData uri="http://schemas.openxmlformats.org/drawingml/2006/table">
            <a:tbl>
              <a:tblPr/>
              <a:tblGrid>
                <a:gridCol w="50800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 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01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02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03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04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05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06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07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08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09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10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11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12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13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14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15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16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17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18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19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20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21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22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23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24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25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26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27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28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29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700" b="1"/>
                        <a:t>30</a:t>
                      </a:r>
                      <a:endParaRPr lang="en-US" sz="7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pPr algn="l"/>
                      <a:r>
                        <a:rPr lang="en-US" sz="700"/>
                        <a:t>预估TC</a:t>
                      </a:r>
                      <a:endParaRPr lang="en-US" sz="7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1008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1011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1045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1045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764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792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773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924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949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977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983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1003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918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894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960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988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1011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1035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1034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932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882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947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962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974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1000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1031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921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930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913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pPr algn="l"/>
                      <a:r>
                        <a:rPr lang="en-US" sz="700"/>
                        <a:t>预排TC</a:t>
                      </a:r>
                      <a:endParaRPr lang="en-US" sz="7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900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911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920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910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764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792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773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924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949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970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915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971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894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906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960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988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900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960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932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882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947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962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974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960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921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930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913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pPr algn="l"/>
                      <a:r>
                        <a:rPr lang="en-US" sz="700"/>
                        <a:t>实际TC</a:t>
                      </a:r>
                      <a:endParaRPr lang="en-US" sz="7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922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996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1173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773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833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818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899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845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988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1053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1049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967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943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964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1067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1037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999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781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872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1018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834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835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1038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1016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833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805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922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1105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pPr algn="l"/>
                      <a:r>
                        <a:rPr lang="en-US" sz="700"/>
                        <a:t>预估工时</a:t>
                      </a:r>
                      <a:endParaRPr lang="en-US" sz="7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150.5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152.5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154.5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152.5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138.0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142.0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137.5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144.0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142.5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139.0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148.5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146.0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140.5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138.0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138.5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146.5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145.5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148.0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149.5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143.5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140.0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132.0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137.0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136.5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137.5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142.0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137.5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131.5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81.0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81.5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pPr algn="l"/>
                      <a:r>
                        <a:rPr lang="en-US" sz="700"/>
                        <a:t>调整工时</a:t>
                      </a:r>
                      <a:endParaRPr lang="en-US" sz="7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106.0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108.5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108.5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107.5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100.5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101.0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98.5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104.5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105.0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99.0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106.0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108.0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103.0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102.0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108.5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113.5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107.0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112.5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109.5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108.0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104.0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104.0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105.0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106.5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106.0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104.0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103.5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103.0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107.0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109.0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pPr algn="l"/>
                      <a:r>
                        <a:rPr lang="en-US" sz="700"/>
                        <a:t>理想工时</a:t>
                      </a:r>
                      <a:endParaRPr lang="en-US" sz="7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146.5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137.0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139.5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145.0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134.0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132.0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128.0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131.0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139.5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138.5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144.5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140.5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137.0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142.0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135.5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134.5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137.0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143.5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142.0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135.5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133.5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142.0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128.5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135.5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140.0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136.5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140.5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127.5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79.0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500"/>
                        <a:t>88.5</a:t>
                      </a:r>
                      <a:endParaRPr lang="en-US" sz="5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2924810" y="612140"/>
            <a:ext cx="26752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CODE :</a:t>
            </a:r>
            <a:r>
              <a:rPr lang="en-US" altLang="zh-CN" sz="1600">
                <a:solidFill>
                  <a:schemeClr val="accent2"/>
                </a:solidFill>
              </a:rPr>
              <a:t> tm_tcAdj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4810" y="1758315"/>
            <a:ext cx="45929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tm_tc_manhour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22245" y="3815715"/>
            <a:ext cx="45929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tm_tc_manhour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3685" y="5541645"/>
            <a:ext cx="45929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tm_tc_manhour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/>
          </a:p>
        </p:txBody>
      </p:sp>
      <p:sp>
        <p:nvSpPr>
          <p:cNvPr id="4" name="AutoShape 3"/>
          <p:cNvSpPr/>
          <p:nvPr/>
        </p:nvSpPr>
        <p:spPr>
          <a:xfrm>
            <a:off x="381000" y="127000"/>
            <a:ext cx="5715000" cy="635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600" b="1" i="0">
                <a:latin typeface="等线" panose="02010600030101010101" pitchFamily="2" charset="-122"/>
              </a:rPr>
              <a:t>BJN026餐厅 排班手工拉线    日差异明细</a:t>
            </a:r>
            <a:endParaRPr lang="en-US" sz="1600" b="1" i="0">
              <a:latin typeface="等线" panose="02010600030101010101" pitchFamily="2" charset="-122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508000" y="4572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200" b="0" i="0">
                <a:latin typeface="等线" panose="02010600030101010101" pitchFamily="2" charset="-122"/>
              </a:rPr>
              <a:t>
 ● 本月排班手工拉线合计差异-171.5小时，其中：直接工时手工拉线-55.5小时，间接工时手工拉线-116.0小时</a:t>
            </a:r>
            <a:endParaRPr lang="en-US" sz="1200" b="0" i="0">
              <a:latin typeface="等线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74800"/>
            <a:ext cx="9144000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0"/>
            <a:ext cx="9144000" cy="177800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2209165" y="838200"/>
            <a:ext cx="26752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CODE :</a:t>
            </a:r>
            <a:r>
              <a:rPr lang="en-US" altLang="zh-CN" sz="1600">
                <a:solidFill>
                  <a:schemeClr val="accent2"/>
                </a:solidFill>
              </a:rPr>
              <a:t> tm_line_day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3165" y="2202815"/>
            <a:ext cx="3520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2"/>
                </a:solidFill>
              </a:rPr>
              <a:t>tm_line_dirGap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4382135"/>
            <a:ext cx="39979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tm_line_indirGap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/>
          </a:p>
        </p:txBody>
      </p:sp>
      <p:sp>
        <p:nvSpPr>
          <p:cNvPr id="4" name="AutoShape 3"/>
          <p:cNvSpPr/>
          <p:nvPr/>
        </p:nvSpPr>
        <p:spPr>
          <a:xfrm>
            <a:off x="381000" y="2794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600" b="1" i="0">
                <a:latin typeface="等线" panose="02010600030101010101" pitchFamily="2" charset="-122"/>
              </a:rPr>
              <a:t>BJN026餐厅  排班手工拉线 直接工时 工时类型差异明细</a:t>
            </a:r>
            <a:endParaRPr lang="en-US" sz="1600" b="1" i="0">
              <a:latin typeface="等线" panose="02010600030101010101" pitchFamily="2" charset="-122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508000" y="698500"/>
            <a:ext cx="8255000" cy="508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400" b="0" i="0">
                <a:latin typeface="等线" panose="02010600030101010101" pitchFamily="2" charset="-122"/>
              </a:rPr>
              <a:t>       ●  本月排班手工拉线合计差异-171.5小时，其中：直接工时手工拉线-55.5小时，间接工时手工拉线-116.0小时</a:t>
            </a:r>
            <a:endParaRPr lang="en-US" sz="1400" b="0" i="0">
              <a:latin typeface="等线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93800" y="1397000"/>
          <a:ext cx="8255000" cy="3937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3911600"/>
              </a:tblGrid>
              <a:tr h="127000"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工时类型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手工拉线差异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备注*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总配其他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7.50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花式粥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配餐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-0.50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烤制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-1.00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发餐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-2.00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汉堡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-4.00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K收银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-4.50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收银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-7.00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裹粉烹炸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-7.50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餐区服务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-36.50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集中在：06:30-07:30(19天)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6"/>
          <p:cNvSpPr/>
          <p:nvPr/>
        </p:nvSpPr>
        <p:spPr>
          <a:xfrm>
            <a:off x="381000" y="6604000"/>
            <a:ext cx="8255000" cy="254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900" b="0" i="0">
                <a:latin typeface="等线" panose="02010600030101010101" pitchFamily="2" charset="-122"/>
              </a:rPr>
              <a:t>*手工拉线长度至少1小时，且一个月内至少5天在该时段内存在手工拉线，则输出备注信息</a:t>
            </a:r>
            <a:endParaRPr lang="en-US" sz="900" b="0" i="0">
              <a:latin typeface="等线" panose="02010600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209165" y="838200"/>
            <a:ext cx="26752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CODE :</a:t>
            </a:r>
            <a:r>
              <a:rPr lang="en-US" altLang="zh-CN" sz="1600">
                <a:solidFill>
                  <a:schemeClr val="accent2"/>
                </a:solidFill>
              </a:rPr>
              <a:t> tm_line_day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885" y="2264410"/>
            <a:ext cx="40246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tm_line_dirchart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/>
          </a:p>
        </p:txBody>
      </p:sp>
      <p:sp>
        <p:nvSpPr>
          <p:cNvPr id="4" name="AutoShape 3"/>
          <p:cNvSpPr/>
          <p:nvPr/>
        </p:nvSpPr>
        <p:spPr>
          <a:xfrm>
            <a:off x="381000" y="2794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600" b="1" i="0">
                <a:latin typeface="等线" panose="02010600030101010101" pitchFamily="2" charset="-122"/>
              </a:rPr>
              <a:t>BJN026餐厅  排班手工拉线 间接工时 工时类型差异明细</a:t>
            </a:r>
            <a:endParaRPr lang="en-US" sz="1600" b="1" i="0">
              <a:latin typeface="等线" panose="02010600030101010101" pitchFamily="2" charset="-122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508000" y="698500"/>
            <a:ext cx="8255000" cy="508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400" b="0" i="0">
                <a:latin typeface="等线" panose="02010600030101010101" pitchFamily="2" charset="-122"/>
              </a:rPr>
              <a:t>       ●  本月排班手工拉线合计差异-171.5小时，其中：直接工时手工拉线-55.5小时，间接工时手工拉线-116.0小时</a:t>
            </a:r>
            <a:endParaRPr lang="en-US" sz="1400" b="0" i="0">
              <a:latin typeface="等线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397000"/>
          <a:ext cx="8255000" cy="3937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  <a:gridCol w="3149600"/>
              </a:tblGrid>
              <a:tr h="127000"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工时类型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建议工时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预排工时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手工拉线差异 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备注*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调制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150.00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479.50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329.50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自助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239.50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239.50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训练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158.10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214.50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56.40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柜台清洁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44.50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44.50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大厅开店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24.00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24.00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日清洁维护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72.90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73.50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0.60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柜台开店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15.00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15.00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厨房开店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30.00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29.50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-0.50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总配开店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30.00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29.50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-0.50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炸锅烤箱处理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15.00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14.00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-1.00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进货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64.20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60.00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-4.20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人事管理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17.10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-17.10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请确认是否需要调整人事管理建议工时标准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大厅打烊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60.00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14.50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-45.50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柜台打烊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60.00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13.50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-46.50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员工大会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51.00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-51.00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请确认是否需要调整员工大会建议工时标准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总配打烊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90.00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31.00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-59.00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厨房打烊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90.00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15.00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-75.00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请确认是否需要调整厨房打烊建议工时标准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现金管理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79.20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-79.20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请确认是否需要调整现金管理建议工时标准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解冻腌制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197.10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101.50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-95.60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后区清洗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120.00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-120.00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请确认是否需要调整后区清洗建议工时标准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行销专员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270.00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-270.00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请确认行销专员的人员招募情况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6"/>
          <p:cNvSpPr/>
          <p:nvPr/>
        </p:nvSpPr>
        <p:spPr>
          <a:xfrm>
            <a:off x="381000" y="6527800"/>
            <a:ext cx="8255000" cy="254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900" b="0" i="0">
                <a:latin typeface="等线" panose="02010600030101010101" pitchFamily="2" charset="-122"/>
              </a:rPr>
              <a:t>*当存在下列情况之一时，输出备注信息：①预排工时vs.建议工时减少80%以上；②单个员工承担某一工时类型30%以上；③某一周4天以上手工拉线工时数显著高于日均拉线工时数；④至少3周同一天手工拉线工时数显著高于日均拉线工时数；⑤连续多日手工拉线增加</a:t>
            </a:r>
            <a:endParaRPr lang="en-US" sz="900" b="0" i="0">
              <a:latin typeface="等线" panose="02010600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209165" y="838200"/>
            <a:ext cx="26752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CODE :</a:t>
            </a:r>
            <a:r>
              <a:rPr lang="en-US" altLang="zh-CN" sz="1600">
                <a:solidFill>
                  <a:schemeClr val="accent2"/>
                </a:solidFill>
              </a:rPr>
              <a:t> tm_line_day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0" y="2952115"/>
            <a:ext cx="3859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tm_line_indirchart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/>
          </a:p>
        </p:txBody>
      </p:sp>
      <p:sp>
        <p:nvSpPr>
          <p:cNvPr id="4" name="AutoShape 3"/>
          <p:cNvSpPr/>
          <p:nvPr/>
        </p:nvSpPr>
        <p:spPr>
          <a:xfrm>
            <a:off x="381000" y="1270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600" b="1" i="0">
                <a:latin typeface="等线" panose="02010600030101010101" pitchFamily="2" charset="-122"/>
              </a:rPr>
              <a:t>BJN026餐厅  值班工时日差异明细</a:t>
            </a:r>
            <a:endParaRPr lang="en-US" sz="1600" b="1" i="0">
              <a:latin typeface="等线" panose="02010600030101010101" pitchFamily="2" charset="-122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508000" y="508000"/>
            <a:ext cx="8255000" cy="508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400" b="0" i="0">
                <a:latin typeface="等线" panose="02010600030101010101" pitchFamily="2" charset="-122"/>
              </a:rPr>
              <a:t>       ●  本月实际刷卡工时4694.98小时，低于预排总工时(5210.00小时)515.02小时</a:t>
            </a:r>
            <a:endParaRPr lang="en-US" sz="1400" b="0" i="0">
              <a:latin typeface="等线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6000"/>
            <a:ext cx="9144000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0"/>
            <a:ext cx="9144000" cy="1778000"/>
          </a:xfrm>
          <a:prstGeom prst="rect">
            <a:avLst/>
          </a:prstGeom>
        </p:spPr>
      </p:pic>
      <p:sp>
        <p:nvSpPr>
          <p:cNvPr id="8" name="AutoShape 7"/>
          <p:cNvSpPr/>
          <p:nvPr/>
        </p:nvSpPr>
        <p:spPr>
          <a:xfrm>
            <a:off x="381000" y="46736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>
              <a:buNone/>
            </a:pPr>
            <a:r>
              <a:rPr lang="en-US" sz="1600" b="1" i="0">
                <a:latin typeface="等线" panose="02010600030101010101" pitchFamily="2" charset="-122"/>
              </a:rPr>
              <a:t>值班工时人员差异明细</a:t>
            </a:r>
            <a:endParaRPr lang="en-US" sz="1600" b="1" i="0">
              <a:latin typeface="等线" panose="02010600030101010101" pitchFamily="2" charset="-12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5080000"/>
          <a:ext cx="8255000" cy="3937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127000"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PSID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员工姓名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差异类型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预排总工时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实际刷卡工时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 b="1"/>
                        <a:t>工时差异</a:t>
                      </a:r>
                      <a:endParaRPr lang="en-US" sz="1000" b="1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502291843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孙爱红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实际大于预排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58.20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58.20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100158177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黄笑难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实际大于预排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55.50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110.70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55.20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100161860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南勇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实际大于预排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164.00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201.90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37.90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-1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服务员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实际小于预排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231.00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-231.00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-1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服务员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实际小于预排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263.50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-263.50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0">
                <a:tc>
                  <a:txBody>
                    <a:bodyPr rtlCol="0"/>
                    <a:lstStyle/>
                    <a:p>
                      <a:r>
                        <a:rPr lang="en-US" sz="1000"/>
                        <a:t>-1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服务员 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实际小于预排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418.50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0.00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r>
                        <a:rPr lang="en-US" sz="1000"/>
                        <a:t>-418.50</a:t>
                      </a:r>
                      <a:endParaRPr lang="en-US" sz="1000"/>
                    </a:p>
                  </a:txBody>
                  <a:tcPr marL="25400" marT="25400" marB="38100" anchor="t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468745" y="508000"/>
            <a:ext cx="26752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CODE :</a:t>
            </a:r>
            <a:r>
              <a:rPr lang="en-US" altLang="zh-CN" sz="1600">
                <a:solidFill>
                  <a:schemeClr val="accent2"/>
                </a:solidFill>
              </a:rPr>
              <a:t> tm_login_day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3710" y="1732915"/>
            <a:ext cx="4171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tm_login_dayGap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5115" y="363537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tm_manhour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6940" y="5702935"/>
            <a:ext cx="42627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tm_login_empchart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1801624"/>
          <a:ext cx="8229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本月休假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全年已休年假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全年可休年假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休假进度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管理组 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天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组长 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服务组 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512" y="13407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defTabSz="4572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zh-CN" altLang="en-US" sz="18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年假明细</a:t>
            </a:r>
            <a:endParaRPr lang="en-US" altLang="zh-CN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3140968"/>
            <a:ext cx="32689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 defTabSz="4572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zh-CN" altLang="en-US" sz="18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病事产假及其他带薪假明细</a:t>
            </a:r>
            <a:endParaRPr lang="en-US" altLang="zh-CN" sz="1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8175" y="2110740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3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8175" y="2407285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175" y="2713990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144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7585" y="2110740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13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37585" y="2407285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37585" y="2713990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0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4300" y="2110740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50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4300" y="2407285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N/A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94300" y="2713990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N/A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24345" y="2110740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800" b="0" i="0">
                <a:solidFill>
                  <a:srgbClr val="000000"/>
                </a:solidFill>
                <a:latin typeface="等线" panose="02010600030101010101" pitchFamily="2" charset="-122"/>
              </a:rPr>
              <a:t>26%</a:t>
            </a: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24345" y="2407285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24345" y="2713990"/>
            <a:ext cx="1656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endParaRPr lang="en-US" altLang="zh-CN" sz="140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107950" y="3647440"/>
            <a:ext cx="837374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 defTabSz="4572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a typeface="Calibri" panose="020F0502020204030204"/>
              </a:rPr>
              <a:t>病假：管理组(0.0)；组长(0.0)；服务组(0.0)；</a:t>
            </a:r>
            <a:endParaRPr lang="en-US" sz="1800" b="0" i="0">
              <a:solidFill>
                <a:srgbClr val="000000"/>
              </a:solidFill>
              <a:ea typeface="Calibri" panose="020F0502020204030204"/>
            </a:endParaRPr>
          </a:p>
          <a:p>
            <a:pPr marL="742950" lvl="1" indent="-285750" algn="l" defTabSz="4572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a typeface="Calibri" panose="020F0502020204030204"/>
              </a:rPr>
              <a:t>事假：管理组(0.0)；组长(0.0)；服务组(0.0)；</a:t>
            </a:r>
            <a:endParaRPr lang="en-US" sz="1800" b="0" i="0">
              <a:solidFill>
                <a:srgbClr val="000000"/>
              </a:solidFill>
              <a:ea typeface="Calibri" panose="020F0502020204030204"/>
            </a:endParaRPr>
          </a:p>
          <a:p>
            <a:pPr marL="742950" lvl="1" indent="-285750" algn="l" defTabSz="4572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a typeface="Calibri" panose="020F0502020204030204"/>
              </a:rPr>
              <a:t>产假：管理组(0.0)；组长(0.0)；服务组(0.0)；</a:t>
            </a:r>
            <a:endParaRPr lang="en-US" sz="1800" b="0" i="0">
              <a:solidFill>
                <a:srgbClr val="000000"/>
              </a:solidFill>
              <a:ea typeface="Calibri" panose="020F0502020204030204"/>
            </a:endParaRPr>
          </a:p>
          <a:p>
            <a:pPr marL="742950" lvl="1" indent="-285750" algn="l" defTabSz="4572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a typeface="等线" panose="02010600030101010101" pitchFamily="2" charset="-122"/>
              </a:rPr>
              <a:t>其他带薪假：管理组(0.0)；组长(0.0)；服务组(24.0)</a:t>
            </a:r>
            <a:endParaRPr lang="en-US" sz="1800" b="0" i="0">
              <a:solidFill>
                <a:srgbClr val="000000"/>
              </a:solidFill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4160" y="626745"/>
            <a:ext cx="3027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None/>
            </a:pPr>
            <a:r>
              <a:rPr lang="zh-CN" altLang="en-US" sz="3200" b="1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附录：休假明细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805805" y="4257675"/>
            <a:ext cx="26752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>
                <a:solidFill>
                  <a:schemeClr val="tx1"/>
                </a:solidFill>
              </a:rPr>
              <a:t>CODE :</a:t>
            </a:r>
            <a:r>
              <a:rPr lang="en-US" altLang="zh-CN" sz="2000">
                <a:solidFill>
                  <a:schemeClr val="accent2"/>
                </a:solidFill>
              </a:rPr>
              <a:t> p3_2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47900" y="2299970"/>
            <a:ext cx="47580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p3_1_annualleavechart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UM-mc-template">
  <a:themeElements>
    <a:clrScheme name="YUM-mc-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AACA"/>
      </a:accent5>
      <a:accent6>
        <a:srgbClr val="E70000"/>
      </a:accent6>
      <a:hlink>
        <a:srgbClr val="FFFF00"/>
      </a:hlink>
      <a:folHlink>
        <a:srgbClr val="006600"/>
      </a:folHlink>
    </a:clrScheme>
    <a:fontScheme name="YUM-mc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66"/>
          </a:buClr>
          <a:buSzTx/>
          <a:buFont typeface="Monotype Sorts" pitchFamily="2" charset="2"/>
          <a:buNone/>
          <a:defRPr kumimoji="0" 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66"/>
          </a:buClr>
          <a:buSzTx/>
          <a:buFont typeface="Monotype Sorts" pitchFamily="2" charset="2"/>
          <a:buNone/>
          <a:defRPr kumimoji="0" 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YUM-mc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M-mc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0000"/>
        </a:accent6>
        <a:hlink>
          <a:srgbClr val="FFFF00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D:\Project\YUM-mc-template.pot</Template>
  <TotalTime>0</TotalTime>
  <Words>6829</Words>
  <Application>WPS 演示</Application>
  <PresentationFormat>全屏显示(4:3)</PresentationFormat>
  <Paragraphs>1431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Monotype Sorts</vt:lpstr>
      <vt:lpstr>Monotype Sorts</vt:lpstr>
      <vt:lpstr>微软雅黑</vt:lpstr>
      <vt:lpstr>Times New Roman</vt:lpstr>
      <vt:lpstr>Arial</vt:lpstr>
      <vt:lpstr>Arial Unicode MS</vt:lpstr>
      <vt:lpstr>等线</vt:lpstr>
      <vt:lpstr>Calibri</vt:lpstr>
      <vt:lpstr>Wingdings</vt:lpstr>
      <vt:lpstr>YUM-mc-template</vt:lpstr>
      <vt:lpstr>PowerPoint 演示文稿</vt:lpstr>
      <vt:lpstr>COL分析报告</vt:lpstr>
      <vt:lpstr>PowerPoint 演示文稿</vt:lpstr>
      <vt:lpstr>  </vt:lpstr>
      <vt:lpstr>  </vt:lpstr>
      <vt:lpstr>  </vt:lpstr>
      <vt:lpstr>  </vt:lpstr>
      <vt:lpstr>  </vt:lpstr>
      <vt:lpstr> </vt:lpstr>
      <vt:lpstr>附录：COL分析报告计算逻辑明细</vt:lpstr>
    </vt:vector>
  </TitlesOfParts>
  <Company>Tricon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dxl1986</dc:creator>
  <cp:lastModifiedBy>牙之芽</cp:lastModifiedBy>
  <cp:revision>1735</cp:revision>
  <cp:lastPrinted>2018-03-13T02:47:00Z</cp:lastPrinted>
  <dcterms:created xsi:type="dcterms:W3CDTF">2002-07-04T01:33:00Z</dcterms:created>
  <dcterms:modified xsi:type="dcterms:W3CDTF">2019-06-13T04:30:38Z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