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2"/>
    <p:sldId id="278" r:id="rId23"/>
    <p:sldId id="279" r:id="rId24"/>
    <p:sldId id="280" r:id="rId25"/>
    <p:sldId id="281" r:id="rId26"/>
    <p:sldId id="292" r:id="rId27"/>
    <p:sldId id="282" r:id="rId28"/>
    <p:sldId id="283" r:id="rId29"/>
    <p:sldId id="288" r:id="rId30"/>
    <p:sldId id="289" r:id="rId31"/>
    <p:sldId id="284" r:id="rId32"/>
    <p:sldId id="285" r:id="rId33"/>
    <p:sldId id="286" r:id="rId34"/>
    <p:sldId id="287" r:id="rId35"/>
    <p:sldId id="290" r:id="rId36"/>
    <p:sldId id="291" r:id="rId37"/>
    <p:sldId id="293" r:id="rId38"/>
    <p:sldId id="304" r:id="rId39"/>
    <p:sldId id="30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8D753-6CAC-4EC2-A63B-8AFA0D34B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5134-F200-4D32-BE42-592483909B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5134-F200-4D32-BE42-592483909B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5134-F200-4D32-BE42-592483909B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hiro.apache.org/static/current/apidocs/org/apache/shiro/authz/AuthorizationException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Shiro</a:t>
            </a:r>
            <a:r>
              <a:rPr lang="zh-CN" altLang="en-US" smtClean="0"/>
              <a:t>入门学习手册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简单的介绍，简单的配置，简单的扩展</a:t>
            </a:r>
            <a:endParaRPr lang="en-US" altLang="zh-CN" smtClean="0"/>
          </a:p>
          <a:p>
            <a:r>
              <a:rPr lang="en-US" altLang="zh-CN" smtClean="0"/>
              <a:t>By jfm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二，简单配置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6859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smtClean="0"/>
              <a:t>注：这里只介绍</a:t>
            </a:r>
            <a:r>
              <a:rPr lang="en-US" altLang="zh-CN" sz="2400" smtClean="0"/>
              <a:t>spring</a:t>
            </a:r>
            <a:r>
              <a:rPr lang="zh-CN" altLang="en-US" sz="2400" smtClean="0"/>
              <a:t>配置模式。</a:t>
            </a:r>
            <a:endParaRPr lang="en-US" altLang="zh-CN" sz="2400" smtClean="0"/>
          </a:p>
          <a:p>
            <a:pPr>
              <a:buNone/>
            </a:pPr>
            <a:r>
              <a:rPr lang="zh-CN" altLang="en-US" sz="2400" smtClean="0"/>
              <a:t>因为官方例子虽然中有更加简洁的</a:t>
            </a:r>
            <a:r>
              <a:rPr lang="en-US" altLang="zh-CN" sz="2400" err="1" smtClean="0"/>
              <a:t>ini</a:t>
            </a:r>
            <a:r>
              <a:rPr lang="zh-CN" altLang="en-US" sz="2400" smtClean="0"/>
              <a:t>配置形式，但是使用</a:t>
            </a:r>
            <a:r>
              <a:rPr lang="en-US" altLang="zh-CN" sz="2400" err="1" smtClean="0"/>
              <a:t>ini</a:t>
            </a:r>
            <a:r>
              <a:rPr lang="zh-CN" altLang="en-US" sz="2400" smtClean="0"/>
              <a:t>配置无法与</a:t>
            </a:r>
            <a:r>
              <a:rPr lang="en-US" altLang="zh-CN" sz="2400" smtClean="0"/>
              <a:t>spring</a:t>
            </a:r>
            <a:r>
              <a:rPr lang="zh-CN" altLang="en-US" sz="2400" smtClean="0"/>
              <a:t>整合。而且两种配置方法一样，只是格式不一样。</a:t>
            </a:r>
            <a:endParaRPr lang="zh-CN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71472" y="30718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涉及的</a:t>
            </a:r>
            <a:r>
              <a:rPr lang="en-US" altLang="zh-CN" sz="2400" smtClean="0"/>
              <a:t>jar</a:t>
            </a:r>
            <a:r>
              <a:rPr lang="zh-CN" altLang="en-US" sz="2400" smtClean="0"/>
              <a:t>包</a:t>
            </a:r>
            <a:endParaRPr lang="en-US" altLang="zh-CN" sz="240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1538" y="3714752"/>
          <a:ext cx="6929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Jar</a:t>
                      </a:r>
                      <a:r>
                        <a:rPr lang="zh-CN" altLang="en-US" smtClean="0"/>
                        <a:t>包名称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版本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核心包</a:t>
                      </a:r>
                      <a:r>
                        <a:rPr lang="en-US" altLang="zh-CN" smtClean="0"/>
                        <a:t>shiro-core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1.2.0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Web</a:t>
                      </a:r>
                      <a:r>
                        <a:rPr lang="zh-CN" altLang="en-US" smtClean="0"/>
                        <a:t>相关包</a:t>
                      </a:r>
                      <a:r>
                        <a:rPr lang="en-US" altLang="zh-CN" smtClean="0"/>
                        <a:t>shiro-web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1.2.0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缓存包</a:t>
                      </a:r>
                      <a:r>
                        <a:rPr lang="en-US" altLang="zh-CN" smtClean="0"/>
                        <a:t>shiro-</a:t>
                      </a:r>
                      <a:r>
                        <a:rPr lang="en-US" altLang="zh-CN" err="1" smtClean="0"/>
                        <a:t>ehcache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1.2.0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与</a:t>
                      </a:r>
                      <a:r>
                        <a:rPr lang="en-US" altLang="zh-CN" smtClean="0"/>
                        <a:t>spring</a:t>
                      </a:r>
                      <a:r>
                        <a:rPr lang="zh-CN" altLang="en-US" smtClean="0"/>
                        <a:t>整合包</a:t>
                      </a:r>
                      <a:r>
                        <a:rPr lang="en-US" altLang="zh-CN" smtClean="0"/>
                        <a:t>shiro-spring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1.2.0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 smtClean="0"/>
                        <a:t>Ehcache</a:t>
                      </a:r>
                      <a:r>
                        <a:rPr lang="zh-CN" altLang="en-US" smtClean="0"/>
                        <a:t>缓存核心包</a:t>
                      </a:r>
                      <a:r>
                        <a:rPr lang="en-US" sz="1800" u="sng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ehcache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2.5.3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Shiro</a:t>
                      </a:r>
                      <a:r>
                        <a:rPr lang="zh-CN" altLang="en-US" smtClean="0"/>
                        <a:t>自身日志包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slf4j-jdk14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1.6.4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8138" cy="582594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maven</a:t>
            </a:r>
            <a:r>
              <a:rPr lang="zh-CN" altLang="en-US" sz="2800" smtClean="0"/>
              <a:t>时，在</a:t>
            </a:r>
            <a:r>
              <a:rPr lang="en-US" altLang="zh-CN" sz="2800" err="1" smtClean="0"/>
              <a:t>pom</a:t>
            </a:r>
            <a:r>
              <a:rPr lang="zh-CN" altLang="en-US" sz="2800" smtClean="0"/>
              <a:t>中添加依赖包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918" y="1071546"/>
            <a:ext cx="4929222" cy="512605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mtClean="0"/>
              <a:t>&lt;dependency&gt;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r>
              <a:rPr lang="en-US" err="1" smtClean="0"/>
              <a:t>org.apache.shiro</a:t>
            </a:r>
            <a:r>
              <a:rPr lang="en-US" smtClean="0"/>
              <a:t>&lt;/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r>
              <a:rPr lang="en-US" u="sng" smtClean="0"/>
              <a:t>shiro</a:t>
            </a:r>
            <a:r>
              <a:rPr lang="en-US" smtClean="0"/>
              <a:t>-core&lt;/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&lt;version&gt;1.2.0&lt;/version&gt;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&lt;/dependency&gt;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&lt;dependency&gt;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r>
              <a:rPr lang="en-US" err="1" smtClean="0"/>
              <a:t>org.apache.shiro</a:t>
            </a:r>
            <a:r>
              <a:rPr lang="en-US" smtClean="0"/>
              <a:t>&lt;/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r>
              <a:rPr lang="en-US" u="sng" err="1" smtClean="0"/>
              <a:t>shiro</a:t>
            </a:r>
            <a:r>
              <a:rPr lang="en-US" smtClean="0"/>
              <a:t>-web&lt;/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&lt;version&gt;1.2.0&lt;/version&gt;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&lt;/dependency&gt;</a:t>
            </a:r>
            <a:endParaRPr lang="en-US" smtClean="0"/>
          </a:p>
          <a:p>
            <a:pPr>
              <a:buNone/>
            </a:pPr>
            <a:r>
              <a:rPr lang="en-US" smtClean="0"/>
              <a:t>&lt;dependency&gt;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r>
              <a:rPr lang="en-US" err="1" smtClean="0"/>
              <a:t>org.apache.shiro</a:t>
            </a:r>
            <a:r>
              <a:rPr lang="en-US" smtClean="0"/>
              <a:t>&lt;/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r>
              <a:rPr lang="en-US" u="sng" smtClean="0"/>
              <a:t>shiro</a:t>
            </a:r>
            <a:r>
              <a:rPr lang="en-US" smtClean="0"/>
              <a:t>-</a:t>
            </a:r>
            <a:r>
              <a:rPr lang="en-US" u="sng" err="1" smtClean="0"/>
              <a:t>ehcache</a:t>
            </a:r>
            <a:r>
              <a:rPr lang="en-US" smtClean="0"/>
              <a:t>&lt;/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&lt;version&gt;1.2.0&lt;/version&gt;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&lt;/dependency&gt;</a:t>
            </a:r>
            <a:endParaRPr lang="zh-CN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785918" y="571480"/>
            <a:ext cx="5857916" cy="5126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smtClean="0"/>
              <a:t>&lt;dependency&gt;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r>
              <a:rPr lang="en-US" sz="2400" err="1" smtClean="0"/>
              <a:t>org.apache.shiro</a:t>
            </a:r>
            <a:r>
              <a:rPr lang="en-US" sz="2400" smtClean="0"/>
              <a:t>&lt;/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r>
              <a:rPr lang="en-US" sz="2400" u="sng" smtClean="0"/>
              <a:t>shiro</a:t>
            </a:r>
            <a:r>
              <a:rPr lang="en-US" sz="2400" smtClean="0"/>
              <a:t>-spring&lt;/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&lt;version&gt;1.2.0&lt;/version&gt;</a:t>
            </a:r>
            <a:endParaRPr lang="zh-CN" altLang="en-US" sz="2400" smtClean="0"/>
          </a:p>
          <a:p>
            <a:r>
              <a:rPr lang="en-US" sz="2400" smtClean="0"/>
              <a:t>&lt;/dependency&gt;</a:t>
            </a:r>
            <a:endParaRPr lang="zh-CN" altLang="en-US" sz="2400" smtClean="0"/>
          </a:p>
          <a:p>
            <a:r>
              <a:rPr lang="en-US" sz="2400" smtClean="0"/>
              <a:t>&lt;dependency&gt;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r>
              <a:rPr lang="en-US" sz="2400" err="1" smtClean="0"/>
              <a:t>net.sf.ehcache</a:t>
            </a:r>
            <a:r>
              <a:rPr lang="en-US" sz="2400" smtClean="0"/>
              <a:t>&lt;/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r>
              <a:rPr lang="en-US" sz="2400" u="sng" err="1" smtClean="0"/>
              <a:t>ehcache</a:t>
            </a:r>
            <a:r>
              <a:rPr lang="en-US" sz="2400" smtClean="0"/>
              <a:t>-core&lt;/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&lt;version&gt;2.5.3&lt;/version&gt;</a:t>
            </a:r>
            <a:endParaRPr lang="zh-CN" altLang="en-US" sz="2400" smtClean="0"/>
          </a:p>
          <a:p>
            <a:r>
              <a:rPr lang="en-US" sz="2400" smtClean="0"/>
              <a:t>&lt;/dependency&gt;</a:t>
            </a:r>
            <a:endParaRPr lang="zh-CN" altLang="en-US" sz="2400" smtClean="0"/>
          </a:p>
          <a:p>
            <a:r>
              <a:rPr lang="en-US" sz="2400" smtClean="0"/>
              <a:t>&lt;dependency&gt;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groupId</a:t>
            </a:r>
            <a:r>
              <a:rPr lang="en-US" sz="2400" smtClean="0"/>
              <a:t>&gt;org.slf4j&lt;/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artifactId</a:t>
            </a:r>
            <a:r>
              <a:rPr lang="en-US" sz="2400" smtClean="0"/>
              <a:t>&gt;slf4j-jdk14&lt;/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&lt;version&gt;1.6.4&lt;/version&gt;</a:t>
            </a:r>
            <a:endParaRPr lang="zh-CN" altLang="en-US" sz="2400" smtClean="0"/>
          </a:p>
          <a:p>
            <a:r>
              <a:rPr lang="en-US" sz="2400" smtClean="0"/>
              <a:t>&lt;/dependency&gt;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285728"/>
            <a:ext cx="4329114" cy="654032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Spring</a:t>
            </a:r>
            <a:r>
              <a:rPr lang="zh-CN" altLang="en-US" sz="2800" smtClean="0"/>
              <a:t>整合配置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714379"/>
          </a:xfrm>
        </p:spPr>
        <p:txBody>
          <a:bodyPr/>
          <a:lstStyle/>
          <a:p>
            <a:pPr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在</a:t>
            </a:r>
            <a:r>
              <a:rPr lang="en-US" altLang="zh-CN" smtClean="0"/>
              <a:t>web.xml</a:t>
            </a:r>
            <a:r>
              <a:rPr lang="zh-CN" altLang="en-US" smtClean="0"/>
              <a:t>中配置</a:t>
            </a:r>
            <a:r>
              <a:rPr lang="en-US" altLang="zh-CN" smtClean="0"/>
              <a:t>shiro</a:t>
            </a:r>
            <a:r>
              <a:rPr lang="zh-CN" altLang="en-US" smtClean="0"/>
              <a:t>的过滤器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785926"/>
            <a:ext cx="89297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sz="2400" smtClean="0"/>
              <a:t>&lt;!-- Shiro filter--&gt;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&lt;filter&gt;</a:t>
            </a:r>
            <a:r>
              <a:rPr lang="en-US" sz="2400" smtClean="0"/>
              <a:t> </a:t>
            </a:r>
            <a:endParaRPr lang="en-US" sz="2400" smtClean="0"/>
          </a:p>
          <a:p>
            <a:pPr lvl="0" latinLnBrk="1"/>
            <a:r>
              <a:rPr lang="en-US" sz="2400" b="1" smtClean="0"/>
              <a:t>	&lt;filter-name&gt;</a:t>
            </a:r>
            <a:r>
              <a:rPr lang="en-US" sz="2400" err="1" smtClean="0"/>
              <a:t>shiroFilter</a:t>
            </a:r>
            <a:r>
              <a:rPr lang="en-US" sz="2400" b="1" smtClean="0"/>
              <a:t>&lt;/filter-name&gt;</a:t>
            </a:r>
            <a:r>
              <a:rPr lang="en-US" sz="2400" smtClean="0"/>
              <a:t> </a:t>
            </a:r>
            <a:endParaRPr lang="en-US" sz="2400" smtClean="0"/>
          </a:p>
          <a:p>
            <a:pPr lvl="0" latinLnBrk="1"/>
            <a:r>
              <a:rPr lang="en-US" sz="2400" b="1" smtClean="0"/>
              <a:t>	&lt;filter-class&gt;</a:t>
            </a:r>
            <a:r>
              <a:rPr lang="en-US" sz="2400" smtClean="0"/>
              <a:t> </a:t>
            </a:r>
            <a:endParaRPr lang="en-US" sz="2400" smtClean="0"/>
          </a:p>
          <a:p>
            <a:pPr lvl="0" latinLnBrk="1"/>
            <a:r>
              <a:rPr lang="en-US" sz="2400" smtClean="0"/>
              <a:t>		</a:t>
            </a:r>
            <a:r>
              <a:rPr lang="en-US" sz="2400" err="1" smtClean="0"/>
              <a:t>org.springframework.web.filter.DelegatingFilterProxy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1" latinLnBrk="1"/>
            <a:r>
              <a:rPr lang="en-US" sz="2400" b="1" smtClean="0"/>
              <a:t>	&lt;/filter-class&gt;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&lt;/filter&gt;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&lt;filter-mapping&gt;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	&lt;filter-name&gt;</a:t>
            </a:r>
            <a:r>
              <a:rPr lang="en-US" sz="2400" err="1" smtClean="0"/>
              <a:t>shiroFilter</a:t>
            </a:r>
            <a:r>
              <a:rPr lang="en-US" sz="2400" b="1" smtClean="0"/>
              <a:t>&lt;/filter-name&gt;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	&lt;</a:t>
            </a:r>
            <a:r>
              <a:rPr lang="en-US" sz="2400" b="1" err="1" smtClean="0"/>
              <a:t>url</a:t>
            </a:r>
            <a:r>
              <a:rPr lang="en-US" sz="2400" b="1" smtClean="0"/>
              <a:t>-pattern&gt;</a:t>
            </a:r>
            <a:r>
              <a:rPr lang="en-US" sz="2400" smtClean="0"/>
              <a:t>/*</a:t>
            </a:r>
            <a:r>
              <a:rPr lang="en-US" sz="2400" b="1" smtClean="0"/>
              <a:t>&lt;/</a:t>
            </a:r>
            <a:r>
              <a:rPr lang="en-US" sz="2400" b="1" err="1" smtClean="0"/>
              <a:t>url</a:t>
            </a:r>
            <a:r>
              <a:rPr lang="en-US" sz="2400" b="1" smtClean="0"/>
              <a:t>-pattern&gt;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&lt;/filter-mapping&gt;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1114420"/>
          </a:xfrm>
        </p:spPr>
        <p:txBody>
          <a:bodyPr/>
          <a:lstStyle/>
          <a:p>
            <a:pPr>
              <a:buNone/>
            </a:pPr>
            <a:r>
              <a:rPr lang="en-US" altLang="zh-CN" b="1" smtClean="0"/>
              <a:t>2.</a:t>
            </a:r>
            <a:r>
              <a:rPr lang="zh-CN" altLang="en-US" b="1" smtClean="0"/>
              <a:t>在</a:t>
            </a:r>
            <a:r>
              <a:rPr lang="en-US" b="1" smtClean="0"/>
              <a:t>Spring</a:t>
            </a:r>
            <a:r>
              <a:rPr lang="zh-CN" altLang="en-US" b="1" smtClean="0"/>
              <a:t>的</a:t>
            </a:r>
            <a:r>
              <a:rPr lang="en-US" b="1" smtClean="0"/>
              <a:t>applicationContext.xml</a:t>
            </a:r>
            <a:r>
              <a:rPr lang="zh-CN" altLang="en-US" b="1" smtClean="0"/>
              <a:t>中添加</a:t>
            </a:r>
            <a:r>
              <a:rPr lang="en-US" b="1" smtClean="0"/>
              <a:t>shiro</a:t>
            </a:r>
            <a:r>
              <a:rPr lang="zh-CN" altLang="en-US" b="1" smtClean="0"/>
              <a:t>配置</a:t>
            </a:r>
            <a:r>
              <a:rPr lang="en-US" b="1" smtClean="0"/>
              <a:t> </a:t>
            </a:r>
            <a:endParaRPr lang="zh-CN" altLang="en-US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556644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&lt;bean id=</a:t>
            </a:r>
            <a:r>
              <a:rPr lang="en-US" i="1" smtClean="0"/>
              <a:t>"</a:t>
            </a:r>
            <a:r>
              <a:rPr lang="en-US" i="1" err="1" smtClean="0"/>
              <a:t>shiroFilter</a:t>
            </a:r>
            <a:r>
              <a:rPr lang="en-US" i="1" smtClean="0"/>
              <a:t>"</a:t>
            </a:r>
            <a:r>
              <a:rPr lang="en-US" smtClean="0"/>
              <a:t> class=</a:t>
            </a:r>
            <a:r>
              <a:rPr lang="en-US" i="1" smtClean="0"/>
              <a:t>"</a:t>
            </a:r>
            <a:r>
              <a:rPr lang="en-US" i="1" err="1" smtClean="0"/>
              <a:t>org.apache.shiro.spring.web.ShiroFilterFactoryBean</a:t>
            </a:r>
            <a:r>
              <a:rPr lang="en-US" i="1" smtClean="0"/>
              <a:t>"</a:t>
            </a:r>
            <a:r>
              <a:rPr lang="en-US" smtClean="0"/>
              <a:t>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securityManager</a:t>
            </a:r>
            <a:r>
              <a:rPr lang="en-US" i="1" smtClean="0"/>
              <a:t>"</a:t>
            </a:r>
            <a:r>
              <a:rPr lang="en-US" smtClean="0"/>
              <a:t> ref=</a:t>
            </a:r>
            <a:r>
              <a:rPr lang="en-US" i="1" smtClean="0"/>
              <a:t>"</a:t>
            </a:r>
            <a:r>
              <a:rPr lang="en-US" i="1" err="1" smtClean="0"/>
              <a:t>securityManager</a:t>
            </a:r>
            <a:r>
              <a:rPr lang="en-US" i="1" smtClean="0"/>
              <a:t>"</a:t>
            </a:r>
            <a:r>
              <a:rPr lang="en-US" smtClean="0"/>
              <a:t> /&gt;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loginUrl</a:t>
            </a:r>
            <a:r>
              <a:rPr lang="en-US" i="1" smtClean="0"/>
              <a:t>"</a:t>
            </a:r>
            <a:r>
              <a:rPr lang="en-US" smtClean="0"/>
              <a:t> value=</a:t>
            </a:r>
            <a:r>
              <a:rPr lang="en-US" i="1" smtClean="0"/>
              <a:t>"/login"</a:t>
            </a:r>
            <a:r>
              <a:rPr lang="en-US" smtClean="0"/>
              <a:t> /&gt;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successUrl</a:t>
            </a:r>
            <a:r>
              <a:rPr lang="en-US" i="1" smtClean="0"/>
              <a:t>"</a:t>
            </a:r>
            <a:r>
              <a:rPr lang="en-US" smtClean="0"/>
              <a:t> value=</a:t>
            </a:r>
            <a:r>
              <a:rPr lang="en-US" i="1" smtClean="0"/>
              <a:t>"/login/</a:t>
            </a:r>
            <a:r>
              <a:rPr lang="en-US" i="1" err="1" smtClean="0"/>
              <a:t>loginSuccessFull</a:t>
            </a:r>
            <a:r>
              <a:rPr lang="en-US" i="1" smtClean="0"/>
              <a:t>"</a:t>
            </a:r>
            <a:r>
              <a:rPr lang="en-US" smtClean="0"/>
              <a:t> /&gt;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unauthorizedUrl</a:t>
            </a:r>
            <a:r>
              <a:rPr lang="en-US" i="1" smtClean="0"/>
              <a:t>"</a:t>
            </a:r>
            <a:r>
              <a:rPr lang="en-US" smtClean="0"/>
              <a:t> value=</a:t>
            </a:r>
            <a:r>
              <a:rPr lang="en-US" i="1" smtClean="0"/>
              <a:t>"/login/unauthorized"</a:t>
            </a:r>
            <a:r>
              <a:rPr lang="en-US" smtClean="0"/>
              <a:t> /&gt;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filterChainDefinitions</a:t>
            </a:r>
            <a:r>
              <a:rPr lang="en-US" i="1" smtClean="0"/>
              <a:t>"</a:t>
            </a:r>
            <a:r>
              <a:rPr lang="en-US" smtClean="0"/>
              <a:t>&gt;</a:t>
            </a:r>
            <a:endParaRPr lang="zh-CN" altLang="en-US" smtClean="0"/>
          </a:p>
          <a:p>
            <a:r>
              <a:rPr lang="en-US" smtClean="0"/>
              <a:t>			&lt;value&gt;</a:t>
            </a:r>
            <a:endParaRPr lang="zh-CN" altLang="en-US" smtClean="0"/>
          </a:p>
          <a:p>
            <a:r>
              <a:rPr lang="en-US" smtClean="0"/>
              <a:t>				/home* = anon</a:t>
            </a:r>
            <a:endParaRPr lang="zh-CN" altLang="en-US" smtClean="0"/>
          </a:p>
          <a:p>
            <a:r>
              <a:rPr lang="en-US" smtClean="0"/>
              <a:t>				/ = anon</a:t>
            </a:r>
            <a:endParaRPr lang="zh-CN" altLang="en-US" smtClean="0"/>
          </a:p>
          <a:p>
            <a:r>
              <a:rPr lang="en-US" smtClean="0"/>
              <a:t>				/logout = logout</a:t>
            </a:r>
            <a:endParaRPr lang="zh-CN" altLang="en-US" smtClean="0"/>
          </a:p>
          <a:p>
            <a:r>
              <a:rPr lang="en-US" smtClean="0"/>
              <a:t>				/role/** = roles[</a:t>
            </a:r>
            <a:r>
              <a:rPr lang="en-US" u="sng" smtClean="0"/>
              <a:t>admin</a:t>
            </a:r>
            <a:r>
              <a:rPr lang="en-US" smtClean="0"/>
              <a:t>]</a:t>
            </a:r>
            <a:endParaRPr lang="zh-CN" altLang="en-US" smtClean="0"/>
          </a:p>
          <a:p>
            <a:r>
              <a:rPr lang="en-US" smtClean="0"/>
              <a:t>				/permission/** = </a:t>
            </a:r>
            <a:r>
              <a:rPr lang="en-US" u="sng" smtClean="0"/>
              <a:t>perms</a:t>
            </a:r>
            <a:r>
              <a:rPr lang="en-US" smtClean="0"/>
              <a:t>[</a:t>
            </a:r>
            <a:r>
              <a:rPr lang="en-US" err="1" smtClean="0"/>
              <a:t>permssion:look</a:t>
            </a:r>
            <a:r>
              <a:rPr lang="en-US" smtClean="0"/>
              <a:t>]</a:t>
            </a:r>
            <a:endParaRPr lang="zh-CN" altLang="en-US" smtClean="0"/>
          </a:p>
          <a:p>
            <a:r>
              <a:rPr lang="en-US" smtClean="0"/>
              <a:t>				/** = auth</a:t>
            </a:r>
            <a:r>
              <a:rPr lang="en-US" altLang="zh-CN" smtClean="0"/>
              <a:t>c</a:t>
            </a:r>
            <a:endParaRPr lang="zh-CN" altLang="en-US" smtClean="0"/>
          </a:p>
          <a:p>
            <a:r>
              <a:rPr lang="en-US" smtClean="0"/>
              <a:t>			&lt;/value&gt;</a:t>
            </a:r>
            <a:endParaRPr lang="zh-CN" altLang="en-US" smtClean="0"/>
          </a:p>
          <a:p>
            <a:r>
              <a:rPr lang="en-US" smtClean="0"/>
              <a:t>		&lt;/property&gt;</a:t>
            </a:r>
            <a:endParaRPr lang="zh-CN" altLang="en-US" smtClean="0"/>
          </a:p>
          <a:p>
            <a:r>
              <a:rPr lang="en-US" smtClean="0"/>
              <a:t>	&lt;/bean&gt;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err="1" smtClean="0"/>
              <a:t>securityManager</a:t>
            </a:r>
            <a:r>
              <a:rPr lang="zh-CN" altLang="en-US" sz="2400" smtClean="0"/>
              <a:t>：这个属性是必须的。</a:t>
            </a:r>
            <a:endParaRPr lang="zh-CN" altLang="en-US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571472" y="1071546"/>
            <a:ext cx="6929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err="1" smtClean="0"/>
              <a:t>loginUrl</a:t>
            </a:r>
            <a:r>
              <a:rPr lang="en-US" sz="2400" i="1" smtClean="0"/>
              <a:t> </a:t>
            </a:r>
            <a:r>
              <a:rPr lang="zh-CN" altLang="en-US" sz="2400" smtClean="0"/>
              <a:t>：没有登录的用户请求需要登录的页面时自动跳转到登录页面，不是必须的属性，不输入地址的话会自动寻找项目</a:t>
            </a:r>
            <a:r>
              <a:rPr lang="en-US" sz="2400" smtClean="0"/>
              <a:t>web</a:t>
            </a:r>
            <a:r>
              <a:rPr lang="zh-CN" altLang="en-US" sz="2400" smtClean="0"/>
              <a:t>项目的根目录下的</a:t>
            </a:r>
            <a:r>
              <a:rPr lang="en-US" altLang="zh-CN" sz="2400" smtClean="0"/>
              <a:t>”/</a:t>
            </a:r>
            <a:r>
              <a:rPr lang="en-US" sz="2400" smtClean="0"/>
              <a:t>login.jsp</a:t>
            </a:r>
            <a:r>
              <a:rPr lang="en-US" altLang="zh-CN" sz="2400" smtClean="0"/>
              <a:t>”</a:t>
            </a:r>
            <a:r>
              <a:rPr lang="zh-CN" altLang="en-US" sz="2400" smtClean="0"/>
              <a:t>页面。</a:t>
            </a:r>
            <a:endParaRPr lang="zh-CN" altLang="en-US" sz="2400" smtClean="0"/>
          </a:p>
          <a:p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571472" y="2800175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err="1" smtClean="0"/>
              <a:t>successUrl</a:t>
            </a:r>
            <a:r>
              <a:rPr lang="en-US" sz="2400" i="1" smtClean="0"/>
              <a:t> </a:t>
            </a:r>
            <a:r>
              <a:rPr lang="zh-CN" altLang="en-US" sz="2400" smtClean="0"/>
              <a:t>：登录成功默认跳转页面，不配置则跳转至</a:t>
            </a:r>
            <a:r>
              <a:rPr lang="en-US" altLang="zh-CN" sz="2400" smtClean="0"/>
              <a:t>”/”</a:t>
            </a:r>
            <a:r>
              <a:rPr lang="zh-CN" altLang="en-US" sz="2400" smtClean="0"/>
              <a:t>。如果登陆前点击的一个需要登录的页面，则在登录自动跳转到那个需要登录的页面。不跳转到此。</a:t>
            </a:r>
            <a:endParaRPr lang="zh-CN" altLang="en-US" sz="2400" smtClean="0"/>
          </a:p>
        </p:txBody>
      </p:sp>
      <p:sp>
        <p:nvSpPr>
          <p:cNvPr id="7" name="TextBox 6"/>
          <p:cNvSpPr txBox="1"/>
          <p:nvPr/>
        </p:nvSpPr>
        <p:spPr>
          <a:xfrm>
            <a:off x="571472" y="4286256"/>
            <a:ext cx="628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err="1" smtClean="0"/>
              <a:t>unauthorizedUrl</a:t>
            </a:r>
            <a:r>
              <a:rPr lang="en-US" sz="2400" i="1" smtClean="0"/>
              <a:t> </a:t>
            </a:r>
            <a:r>
              <a:rPr lang="zh-CN" altLang="en-US" sz="2400" smtClean="0"/>
              <a:t>：没有权限默认跳转的页面。</a:t>
            </a:r>
            <a:endParaRPr lang="zh-CN" altLang="en-US" sz="2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34" y="785794"/>
          <a:ext cx="82296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644365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过滤器简称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对应的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类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anon</a:t>
                      </a:r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org.apache.shiro.web.filter.authc.AnonymousFilter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 smtClean="0"/>
                        <a:t>authc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org.apache.shiro.web.filter.authc.FormAuthenticationFilter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authcBasic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org.apache.shiro.web.filter.authc.BasicHttpAuthenticationFilter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org.apache.shiro.web.filter.authz.PermissionsAuthorizationFilter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org.apache.shiro.web.filter.authz.PortFilter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org.apache.shiro.web.filter.authz.HttpMethodPermissionFilter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org.apache.shiro.web.filter.authz.RolesAuthorizationFilter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org.apache.shiro.web.filter.authz.SslFilter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org.apache.shiro.web.filter.authc.UserFilter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logout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 smtClean="0"/>
                        <a:t>org.apache.shiro.web.filter.authc.LogoutFilter</a:t>
                      </a: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85728"/>
            <a:ext cx="812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anon:</a:t>
            </a:r>
            <a:r>
              <a:rPr lang="zh-CN" altLang="en-US" sz="2400" smtClean="0"/>
              <a:t>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/**=anon </a:t>
            </a:r>
            <a:r>
              <a:rPr lang="zh-CN" altLang="en-US" sz="2400" smtClean="0"/>
              <a:t>没有参数，表示可以匿名使用。</a:t>
            </a: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42910" y="1071546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authc</a:t>
            </a:r>
            <a:r>
              <a:rPr lang="en-US" sz="2400" smtClean="0"/>
              <a:t>:</a:t>
            </a:r>
            <a:r>
              <a:rPr lang="zh-CN" altLang="en-US" sz="2400" smtClean="0"/>
              <a:t>例如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</a:t>
            </a:r>
            <a:r>
              <a:rPr lang="en-US" sz="2400" err="1" smtClean="0"/>
              <a:t>authc</a:t>
            </a:r>
            <a:r>
              <a:rPr lang="zh-CN" altLang="en-US" sz="2400" smtClean="0"/>
              <a:t>表示需要认证</a:t>
            </a:r>
            <a:r>
              <a:rPr lang="en-US" altLang="zh-CN" sz="2400" smtClean="0"/>
              <a:t>(</a:t>
            </a:r>
            <a:r>
              <a:rPr lang="zh-CN" altLang="en-US" sz="2400" smtClean="0"/>
              <a:t>登录</a:t>
            </a:r>
            <a:r>
              <a:rPr lang="en-US" altLang="zh-CN" sz="2400" smtClean="0"/>
              <a:t>)</a:t>
            </a:r>
            <a:r>
              <a:rPr lang="zh-CN" altLang="en-US" sz="2400" smtClean="0"/>
              <a:t>才能使用，没有参数</a:t>
            </a: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642910" y="221455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roles：</a:t>
            </a:r>
            <a:r>
              <a:rPr lang="zh-CN" altLang="en-US" sz="2400" smtClean="0"/>
              <a:t>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/user/**=roles[admin],</a:t>
            </a:r>
            <a:r>
              <a:rPr lang="zh-CN" altLang="en-US" sz="2400" smtClean="0"/>
              <a:t>参数可以写多个，多个时必须加上引号，并且参数之间用逗号分割，当有多个参数时，例如</a:t>
            </a:r>
            <a:r>
              <a:rPr lang="en-US" sz="2400" err="1" smtClean="0"/>
              <a:t>admins</a:t>
            </a:r>
            <a:r>
              <a:rPr lang="en-US" sz="2400" smtClean="0"/>
              <a:t>/user/**=roles["</a:t>
            </a:r>
            <a:r>
              <a:rPr lang="en-US" sz="2400" err="1" smtClean="0"/>
              <a:t>admin,guest</a:t>
            </a:r>
            <a:r>
              <a:rPr lang="en-US" sz="2400" smtClean="0"/>
              <a:t>"],</a:t>
            </a:r>
            <a:r>
              <a:rPr lang="zh-CN" altLang="en-US" sz="2400" smtClean="0"/>
              <a:t>每个参数通过才算通过，相当于</a:t>
            </a:r>
            <a:r>
              <a:rPr lang="en-US" sz="2400" err="1" smtClean="0"/>
              <a:t>hasAllRoles</a:t>
            </a:r>
            <a:r>
              <a:rPr lang="en-US" sz="2400" smtClean="0"/>
              <a:t>()</a:t>
            </a:r>
            <a:r>
              <a:rPr lang="zh-CN" altLang="en-US" sz="2400" smtClean="0"/>
              <a:t>方法。</a:t>
            </a:r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42911" y="4143380"/>
            <a:ext cx="8072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perms：</a:t>
            </a:r>
            <a:r>
              <a:rPr lang="zh-CN" altLang="en-US" sz="2400" smtClean="0"/>
              <a:t>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/user/**=perms[</a:t>
            </a:r>
            <a:r>
              <a:rPr lang="en-US" sz="2400" err="1" smtClean="0"/>
              <a:t>user:add</a:t>
            </a:r>
            <a:r>
              <a:rPr lang="en-US" sz="2400" smtClean="0"/>
              <a:t>:*],</a:t>
            </a:r>
            <a:r>
              <a:rPr lang="zh-CN" altLang="en-US" sz="2400" smtClean="0"/>
              <a:t>参数可以写多个，多个时必须加上引号，并且参数之间用逗号分割，例如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/user/**=perms["</a:t>
            </a:r>
            <a:r>
              <a:rPr lang="en-US" sz="2400" err="1" smtClean="0"/>
              <a:t>user:add</a:t>
            </a:r>
            <a:r>
              <a:rPr lang="en-US" sz="2400" smtClean="0"/>
              <a:t>:*,</a:t>
            </a:r>
            <a:r>
              <a:rPr lang="en-US" sz="2400" err="1" smtClean="0"/>
              <a:t>user:modify</a:t>
            </a:r>
            <a:r>
              <a:rPr lang="en-US" sz="2400" smtClean="0"/>
              <a:t>:*"]，</a:t>
            </a:r>
            <a:r>
              <a:rPr lang="zh-CN" altLang="en-US" sz="2400" smtClean="0"/>
              <a:t>当有多个参数时必须每个参数都通过才通过，想当于</a:t>
            </a:r>
            <a:r>
              <a:rPr lang="en-US" sz="2400" err="1" smtClean="0"/>
              <a:t>isPermitedAll</a:t>
            </a:r>
            <a:r>
              <a:rPr lang="en-US" sz="2400" smtClean="0"/>
              <a:t>()</a:t>
            </a:r>
            <a:r>
              <a:rPr lang="zh-CN" altLang="en-US" sz="2400" smtClean="0"/>
              <a:t>方法。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57035"/>
            <a:ext cx="778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r</a:t>
            </a:r>
            <a:r>
              <a:rPr lang="en-US" sz="2400" smtClean="0"/>
              <a:t>est</a:t>
            </a:r>
            <a:r>
              <a:rPr lang="zh-CN" altLang="en-US" sz="2400" smtClean="0"/>
              <a:t>：例子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/user/**=rest[user],</a:t>
            </a:r>
            <a:r>
              <a:rPr lang="zh-CN" altLang="en-US" sz="2400" smtClean="0"/>
              <a:t>根据请求的方法，相当于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/user/**=perms[</a:t>
            </a:r>
            <a:r>
              <a:rPr lang="en-US" sz="2400" err="1" smtClean="0"/>
              <a:t>user:method</a:t>
            </a:r>
            <a:r>
              <a:rPr lang="en-US" sz="2400" smtClean="0"/>
              <a:t>] ,</a:t>
            </a:r>
            <a:r>
              <a:rPr lang="zh-CN" altLang="en-US" sz="2400" smtClean="0"/>
              <a:t>其中</a:t>
            </a:r>
            <a:r>
              <a:rPr lang="en-US" sz="2400" smtClean="0"/>
              <a:t>method</a:t>
            </a:r>
            <a:r>
              <a:rPr lang="zh-CN" altLang="en-US" sz="2400" smtClean="0"/>
              <a:t>为</a:t>
            </a:r>
            <a:r>
              <a:rPr lang="en-US" sz="2400" err="1" smtClean="0"/>
              <a:t>post，get，delete</a:t>
            </a:r>
            <a:r>
              <a:rPr lang="zh-CN" altLang="en-US" sz="2400" smtClean="0"/>
              <a:t>等。</a:t>
            </a: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71472" y="2071678"/>
            <a:ext cx="764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port</a:t>
            </a:r>
            <a:r>
              <a:rPr lang="zh-CN" altLang="en-US" sz="2400" smtClean="0"/>
              <a:t>：例子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/user/**=port[8081],</a:t>
            </a:r>
            <a:r>
              <a:rPr lang="zh-CN" altLang="en-US" sz="2400" smtClean="0"/>
              <a:t>当请求的</a:t>
            </a:r>
            <a:r>
              <a:rPr lang="en-US" sz="2400" err="1" smtClean="0"/>
              <a:t>url</a:t>
            </a:r>
            <a:r>
              <a:rPr lang="zh-CN" altLang="en-US" sz="2400" smtClean="0"/>
              <a:t>的端口不是</a:t>
            </a:r>
            <a:r>
              <a:rPr lang="en-US" altLang="zh-CN" sz="2400" smtClean="0"/>
              <a:t>8081</a:t>
            </a:r>
            <a:r>
              <a:rPr lang="zh-CN" altLang="en-US" sz="2400" smtClean="0"/>
              <a:t>是跳转到</a:t>
            </a:r>
            <a:r>
              <a:rPr lang="en-US" sz="2400" smtClean="0"/>
              <a:t>schemal://serverName:8081?queryString,</a:t>
            </a:r>
            <a:r>
              <a:rPr lang="zh-CN" altLang="en-US" sz="2400" smtClean="0"/>
              <a:t>其中</a:t>
            </a:r>
            <a:r>
              <a:rPr lang="en-US" sz="2400" err="1" smtClean="0"/>
              <a:t>schmal</a:t>
            </a:r>
            <a:r>
              <a:rPr lang="zh-CN" altLang="en-US" sz="2400" smtClean="0"/>
              <a:t>是协议</a:t>
            </a:r>
            <a:r>
              <a:rPr lang="en-US" sz="2400" smtClean="0"/>
              <a:t>http</a:t>
            </a:r>
            <a:r>
              <a:rPr lang="zh-CN" altLang="en-US" sz="2400" smtClean="0"/>
              <a:t>或</a:t>
            </a:r>
            <a:r>
              <a:rPr lang="en-US" sz="2400" smtClean="0"/>
              <a:t>https</a:t>
            </a:r>
            <a:r>
              <a:rPr lang="zh-CN" altLang="en-US" sz="2400" smtClean="0"/>
              <a:t>等，</a:t>
            </a:r>
            <a:r>
              <a:rPr lang="en-US" sz="2400" err="1" smtClean="0"/>
              <a:t>serverName</a:t>
            </a:r>
            <a:r>
              <a:rPr lang="zh-CN" altLang="en-US" sz="2400" smtClean="0"/>
              <a:t>是你访问的</a:t>
            </a:r>
            <a:r>
              <a:rPr lang="en-US" sz="2400" smtClean="0"/>
              <a:t>host,8081</a:t>
            </a:r>
            <a:r>
              <a:rPr lang="zh-CN" altLang="en-US" sz="2400" smtClean="0"/>
              <a:t>是</a:t>
            </a:r>
            <a:r>
              <a:rPr lang="en-US" sz="2400" err="1" smtClean="0"/>
              <a:t>url</a:t>
            </a:r>
            <a:r>
              <a:rPr lang="zh-CN" altLang="en-US" sz="2400" smtClean="0"/>
              <a:t>配置里</a:t>
            </a:r>
            <a:r>
              <a:rPr lang="en-US" sz="2400" smtClean="0"/>
              <a:t>port</a:t>
            </a:r>
            <a:r>
              <a:rPr lang="zh-CN" altLang="en-US" sz="2400" smtClean="0"/>
              <a:t>的端口，</a:t>
            </a:r>
            <a:r>
              <a:rPr lang="en-US" sz="2400" err="1" smtClean="0"/>
              <a:t>queryString</a:t>
            </a:r>
            <a:endParaRPr lang="en-US" sz="2400" smtClean="0"/>
          </a:p>
          <a:p>
            <a:r>
              <a:rPr lang="zh-CN" altLang="en-US" sz="2400" smtClean="0"/>
              <a:t>是你访问的</a:t>
            </a:r>
            <a:r>
              <a:rPr lang="en-US" sz="2400" err="1" smtClean="0"/>
              <a:t>url</a:t>
            </a:r>
            <a:r>
              <a:rPr lang="zh-CN" altLang="en-US" sz="2400" smtClean="0"/>
              <a:t>里的？后面的参数。</a:t>
            </a:r>
            <a:endParaRPr lang="zh-CN" altLang="en-US" sz="2400" smtClean="0"/>
          </a:p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571472" y="4643446"/>
            <a:ext cx="7715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authcBasic</a:t>
            </a:r>
            <a:r>
              <a:rPr lang="en-US" sz="2400" smtClean="0"/>
              <a:t>：</a:t>
            </a:r>
            <a:r>
              <a:rPr lang="zh-CN" altLang="en-US" sz="2400" smtClean="0"/>
              <a:t>例如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</a:t>
            </a:r>
            <a:r>
              <a:rPr lang="en-US" sz="2400" err="1" smtClean="0"/>
              <a:t>authcBasic</a:t>
            </a:r>
            <a:r>
              <a:rPr lang="zh-CN" altLang="en-US" sz="2400" smtClean="0"/>
              <a:t>没有参数表示</a:t>
            </a:r>
            <a:r>
              <a:rPr lang="en-US" sz="2400" err="1" smtClean="0"/>
              <a:t>httpBasic</a:t>
            </a:r>
            <a:r>
              <a:rPr lang="zh-CN" altLang="en-US" sz="2400" smtClean="0"/>
              <a:t>认证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ssl</a:t>
            </a:r>
            <a:r>
              <a:rPr lang="en-US" sz="2400" smtClean="0"/>
              <a:t>:</a:t>
            </a:r>
            <a:r>
              <a:rPr lang="zh-CN" altLang="en-US" sz="2400" smtClean="0"/>
              <a:t>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</a:t>
            </a:r>
            <a:r>
              <a:rPr lang="en-US" sz="2400" err="1" smtClean="0"/>
              <a:t>ssl</a:t>
            </a:r>
            <a:r>
              <a:rPr lang="zh-CN" altLang="en-US" sz="2400" smtClean="0"/>
              <a:t>没有参数，表示安全的</a:t>
            </a:r>
            <a:r>
              <a:rPr lang="en-US" sz="2400" err="1" smtClean="0"/>
              <a:t>url</a:t>
            </a:r>
            <a:r>
              <a:rPr lang="zh-CN" altLang="en-US" sz="2400" smtClean="0"/>
              <a:t>请求，协议为</a:t>
            </a:r>
            <a:r>
              <a:rPr lang="en-US" sz="2400" smtClean="0"/>
              <a:t>https</a:t>
            </a: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42910" y="1643050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user:</a:t>
            </a:r>
            <a:r>
              <a:rPr lang="zh-CN" altLang="en-US" sz="2400" smtClean="0"/>
              <a:t>例如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/user/**=user</a:t>
            </a:r>
            <a:r>
              <a:rPr lang="zh-CN" altLang="en-US" sz="2400" smtClean="0"/>
              <a:t>没有参数表示必须存在用户，当登入操作时不做检查</a:t>
            </a: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642910" y="2786058"/>
            <a:ext cx="7124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注：</a:t>
            </a:r>
            <a:r>
              <a:rPr lang="en-US" sz="2400" err="1" smtClean="0"/>
              <a:t>anon，authcBasic，auchc，user</a:t>
            </a:r>
            <a:r>
              <a:rPr lang="zh-CN" altLang="en-US" sz="2400" smtClean="0"/>
              <a:t>是认证过滤器，</a:t>
            </a:r>
            <a:endParaRPr lang="zh-CN" altLang="en-US" sz="2400" smtClean="0"/>
          </a:p>
          <a:p>
            <a:r>
              <a:rPr lang="en-US" sz="2400" err="1" smtClean="0"/>
              <a:t>perms，roles，ssl，rest，port</a:t>
            </a:r>
            <a:r>
              <a:rPr lang="zh-CN" altLang="en-US" sz="2400" smtClean="0"/>
              <a:t>是授权过滤器</a:t>
            </a:r>
            <a:endParaRPr lang="zh-CN" altLang="en-US" sz="2400" smtClean="0"/>
          </a:p>
          <a:p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一，</a:t>
            </a:r>
            <a:r>
              <a:rPr lang="en-US" altLang="zh-CN" err="1" smtClean="0"/>
              <a:t>shiro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mtClean="0"/>
              <a:t>Apache Shiro</a:t>
            </a:r>
            <a:r>
              <a:rPr lang="zh-CN" altLang="en-US" smtClean="0"/>
              <a:t>是一个强大而灵活的开源安全框架，它能够干净利落地处理身份认证，授权，企业会话管理和加密。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zh-CN" altLang="en-US" smtClean="0"/>
              <a:t>以下是你可以用 </a:t>
            </a:r>
            <a:r>
              <a:rPr lang="en-US" altLang="zh-CN" smtClean="0"/>
              <a:t>Apache Shiro</a:t>
            </a:r>
            <a:r>
              <a:rPr lang="zh-CN" altLang="en-US" smtClean="0"/>
              <a:t>所做的事情： </a:t>
            </a:r>
            <a:endParaRPr lang="zh-CN" altLang="en-US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  验证用户</a:t>
            </a:r>
            <a:endParaRPr lang="zh-CN" altLang="en-US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  对用户执行访问控制，如： </a:t>
            </a:r>
            <a:endParaRPr lang="zh-CN" altLang="en-US" smtClean="0"/>
          </a:p>
          <a:p>
            <a:pPr marL="514350" indent="-514350">
              <a:buNone/>
            </a:pPr>
            <a:r>
              <a:rPr lang="zh-CN" altLang="en-US" smtClean="0"/>
              <a:t>  </a:t>
            </a:r>
            <a:r>
              <a:rPr lang="en-US" altLang="zh-CN" smtClean="0"/>
              <a:t>		</a:t>
            </a:r>
            <a:r>
              <a:rPr lang="zh-CN" altLang="en-US" smtClean="0"/>
              <a:t>判断用户是否拥有角色</a:t>
            </a:r>
            <a:r>
              <a:rPr lang="en-US" altLang="zh-CN" smtClean="0"/>
              <a:t>admin</a:t>
            </a:r>
            <a:r>
              <a:rPr lang="zh-CN" altLang="en-US" smtClean="0"/>
              <a:t>。</a:t>
            </a:r>
            <a:endParaRPr lang="zh-CN" altLang="en-US" smtClean="0"/>
          </a:p>
          <a:p>
            <a:pPr marL="514350" indent="-514350"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		</a:t>
            </a:r>
            <a:r>
              <a:rPr lang="zh-CN" altLang="en-US" smtClean="0"/>
              <a:t>判断用户是否拥有访问的权限</a:t>
            </a:r>
            <a:endParaRPr lang="zh-CN" altLang="en-US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mtClean="0"/>
              <a:t>  在任何环境下使用 </a:t>
            </a:r>
            <a:r>
              <a:rPr lang="en-US" altLang="zh-CN" smtClean="0"/>
              <a:t>Session API</a:t>
            </a:r>
            <a:r>
              <a:rPr lang="zh-CN" altLang="en-US" smtClean="0"/>
              <a:t>。例如</a:t>
            </a:r>
            <a:r>
              <a:rPr lang="en-US" altLang="zh-CN" smtClean="0"/>
              <a:t>CS</a:t>
            </a:r>
            <a:r>
              <a:rPr lang="zh-CN" altLang="en-US" smtClean="0"/>
              <a:t>程序。</a:t>
            </a:r>
            <a:endParaRPr lang="en-US" altLang="zh-CN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mtClean="0"/>
              <a:t>  可以使用多个用户数据源。例如一个是</a:t>
            </a:r>
            <a:r>
              <a:rPr lang="en-US" altLang="zh-CN" smtClean="0"/>
              <a:t>oracle</a:t>
            </a:r>
            <a:r>
              <a:rPr lang="zh-CN" altLang="en-US" smtClean="0"/>
              <a:t>用户库，另外一个是</a:t>
            </a:r>
            <a:r>
              <a:rPr lang="en-US" altLang="zh-CN" smtClean="0"/>
              <a:t>mysql</a:t>
            </a:r>
            <a:r>
              <a:rPr lang="zh-CN" altLang="en-US" smtClean="0"/>
              <a:t>用户库。</a:t>
            </a:r>
            <a:endParaRPr lang="zh-CN" altLang="en-US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mtClean="0"/>
              <a:t>  单点登录（</a:t>
            </a:r>
            <a:r>
              <a:rPr lang="en-US" altLang="zh-CN" smtClean="0"/>
              <a:t>SSO</a:t>
            </a:r>
            <a:r>
              <a:rPr lang="zh-CN" altLang="en-US" smtClean="0"/>
              <a:t>）功能。 </a:t>
            </a:r>
            <a:endParaRPr lang="zh-CN" altLang="en-US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mtClean="0"/>
              <a:t>  </a:t>
            </a:r>
            <a:r>
              <a:rPr lang="en-US" altLang="zh-CN" smtClean="0"/>
              <a:t>“Remember Me”</a:t>
            </a:r>
            <a:r>
              <a:rPr lang="zh-CN" altLang="en-US" smtClean="0"/>
              <a:t>服务 ，类似购物车的功能，</a:t>
            </a:r>
            <a:r>
              <a:rPr lang="en-US" altLang="zh-CN" smtClean="0"/>
              <a:t>shiro</a:t>
            </a:r>
            <a:r>
              <a:rPr lang="zh-CN" altLang="en-US" smtClean="0"/>
              <a:t>官方建议开启。</a:t>
            </a:r>
            <a:endParaRPr lang="zh-CN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/>
              <a:t>3.</a:t>
            </a:r>
            <a:r>
              <a:rPr lang="en-US" sz="2800" b="1" smtClean="0"/>
              <a:t> </a:t>
            </a:r>
            <a:r>
              <a:rPr lang="zh-CN" altLang="en-US" sz="2800" b="1" smtClean="0"/>
              <a:t>在</a:t>
            </a:r>
            <a:r>
              <a:rPr lang="en-US" sz="2800" b="1" smtClean="0"/>
              <a:t>applicationContext.xml</a:t>
            </a:r>
            <a:r>
              <a:rPr lang="zh-CN" altLang="en-US" sz="2800" b="1" smtClean="0"/>
              <a:t>中添加</a:t>
            </a:r>
            <a:r>
              <a:rPr lang="en-US" altLang="zh-CN" sz="2800" i="1" err="1" smtClean="0"/>
              <a:t>securityManagerper</a:t>
            </a:r>
            <a:r>
              <a:rPr lang="zh-CN" altLang="en-US" sz="2800" smtClean="0"/>
              <a:t>配置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0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smtClean="0"/>
              <a:t>&lt;bean id=</a:t>
            </a:r>
            <a:r>
              <a:rPr lang="en-US" altLang="zh-CN" sz="2400" i="1" smtClean="0"/>
              <a:t>"</a:t>
            </a:r>
            <a:r>
              <a:rPr lang="en-US" altLang="zh-CN" sz="2400" i="1" err="1" smtClean="0"/>
              <a:t>securityManager</a:t>
            </a:r>
            <a:r>
              <a:rPr lang="en-US" altLang="zh-CN" sz="2400" i="1" smtClean="0"/>
              <a:t>" class="</a:t>
            </a:r>
            <a:r>
              <a:rPr lang="en-US" altLang="zh-CN" sz="2400" i="1" err="1" smtClean="0"/>
              <a:t>org.apache.shiro.web.mgt.DefaultWebSecurityManager</a:t>
            </a:r>
            <a:r>
              <a:rPr lang="en-US" altLang="zh-CN" sz="2400" i="1" smtClean="0"/>
              <a:t>"&gt;</a:t>
            </a:r>
            <a:endParaRPr lang="en-US" altLang="zh-CN" sz="2400" i="1" smtClean="0"/>
          </a:p>
          <a:p>
            <a:pPr>
              <a:buNone/>
            </a:pPr>
            <a:r>
              <a:rPr lang="en-US" altLang="zh-CN" sz="2400" smtClean="0"/>
              <a:t>&lt;!-- </a:t>
            </a:r>
            <a:r>
              <a:rPr lang="zh-CN" altLang="en-US" sz="2400" smtClean="0"/>
              <a:t>单</a:t>
            </a:r>
            <a:r>
              <a:rPr lang="en-US" altLang="zh-CN" sz="2400" smtClean="0"/>
              <a:t>realm</a:t>
            </a:r>
            <a:r>
              <a:rPr lang="zh-CN" altLang="en-US" sz="2400" smtClean="0"/>
              <a:t>应用。如果有多个</a:t>
            </a:r>
            <a:r>
              <a:rPr lang="en-US" altLang="zh-CN" sz="2400" smtClean="0"/>
              <a:t>realm</a:t>
            </a:r>
            <a:r>
              <a:rPr lang="zh-CN" altLang="en-US" sz="2400" smtClean="0"/>
              <a:t>，使用‘</a:t>
            </a:r>
            <a:r>
              <a:rPr lang="en-US" altLang="zh-CN" sz="2400" smtClean="0"/>
              <a:t>realms’</a:t>
            </a:r>
            <a:r>
              <a:rPr lang="zh-CN" altLang="en-US" sz="2400" smtClean="0"/>
              <a:t>属性代替 </a:t>
            </a:r>
            <a:r>
              <a:rPr lang="en-US" altLang="zh-CN" sz="2400" smtClean="0"/>
              <a:t>--&gt;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&lt;property name=</a:t>
            </a:r>
            <a:r>
              <a:rPr lang="en-US" altLang="zh-CN" sz="2400" i="1" smtClean="0"/>
              <a:t>"realm" ref="</a:t>
            </a:r>
            <a:r>
              <a:rPr lang="en-US" altLang="zh-CN" sz="2400" i="1" err="1" smtClean="0"/>
              <a:t>sampleRealm</a:t>
            </a:r>
            <a:r>
              <a:rPr lang="en-US" altLang="zh-CN" sz="2400" i="1" smtClean="0"/>
              <a:t>" /&gt;</a:t>
            </a:r>
            <a:endParaRPr lang="en-US" altLang="zh-CN" sz="2400" i="1" smtClean="0"/>
          </a:p>
          <a:p>
            <a:pPr>
              <a:buNone/>
            </a:pPr>
            <a:r>
              <a:rPr lang="en-US" altLang="zh-CN" sz="2400" smtClean="0"/>
              <a:t>&lt;property name=</a:t>
            </a:r>
            <a:r>
              <a:rPr lang="en-US" altLang="zh-CN" sz="2400" i="1" smtClean="0"/>
              <a:t>"</a:t>
            </a:r>
            <a:r>
              <a:rPr lang="en-US" altLang="zh-CN" sz="2400" i="1" err="1" smtClean="0"/>
              <a:t>cacheManager</a:t>
            </a:r>
            <a:r>
              <a:rPr lang="en-US" altLang="zh-CN" sz="2400" i="1" smtClean="0"/>
              <a:t>" ref="</a:t>
            </a:r>
            <a:r>
              <a:rPr lang="en-US" altLang="zh-CN" sz="2400" i="1" err="1" smtClean="0"/>
              <a:t>cacheManager</a:t>
            </a:r>
            <a:r>
              <a:rPr lang="en-US" altLang="zh-CN" sz="2400" i="1" smtClean="0"/>
              <a:t>" /&gt;</a:t>
            </a:r>
            <a:endParaRPr lang="en-US" altLang="zh-CN" sz="2400" i="1" smtClean="0"/>
          </a:p>
          <a:p>
            <a:pPr>
              <a:buNone/>
            </a:pPr>
            <a:r>
              <a:rPr lang="en-US" altLang="zh-CN" sz="2400" smtClean="0"/>
              <a:t>&lt;/bean&gt;</a:t>
            </a:r>
            <a:endParaRPr lang="zh-CN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28597" y="5214950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&lt;bean id=</a:t>
            </a:r>
            <a:r>
              <a:rPr lang="en-US" altLang="zh-CN" sz="2400" i="1" smtClean="0"/>
              <a:t>"</a:t>
            </a:r>
            <a:r>
              <a:rPr lang="en-US" altLang="zh-CN" sz="2400" i="1" err="1" smtClean="0"/>
              <a:t>cacheManager</a:t>
            </a:r>
            <a:r>
              <a:rPr lang="en-US" altLang="zh-CN" sz="2400" i="1" smtClean="0"/>
              <a:t>" class="</a:t>
            </a:r>
            <a:r>
              <a:rPr lang="en-US" altLang="zh-CN" sz="2400" i="1" err="1" smtClean="0"/>
              <a:t>org.apache.shiro.cache.ehcache.EhCacheManager</a:t>
            </a:r>
            <a:r>
              <a:rPr lang="en-US" altLang="zh-CN" sz="2400" i="1" smtClean="0"/>
              <a:t>" /&gt;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836" y="-24"/>
            <a:ext cx="4400552" cy="796908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4.</a:t>
            </a:r>
            <a:r>
              <a:rPr lang="zh-CN" altLang="en-US" sz="2800" smtClean="0"/>
              <a:t>配置</a:t>
            </a:r>
            <a:r>
              <a:rPr lang="en-US" altLang="zh-CN" sz="2800" err="1" smtClean="0"/>
              <a:t>jdbcRealm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mtClean="0"/>
              <a:t>&lt;bean id=</a:t>
            </a:r>
            <a:r>
              <a:rPr lang="en-US" altLang="zh-CN" i="1" smtClean="0"/>
              <a:t>"</a:t>
            </a:r>
            <a:r>
              <a:rPr lang="en-US" altLang="zh-CN" i="1" err="1" smtClean="0"/>
              <a:t>sampleRealm</a:t>
            </a:r>
            <a:r>
              <a:rPr lang="en-US" altLang="zh-CN" i="1" smtClean="0"/>
              <a:t>" class="</a:t>
            </a:r>
            <a:r>
              <a:rPr lang="en-US" altLang="zh-CN" i="1" err="1" smtClean="0"/>
              <a:t>org.apache.shiro.realm.jdbc.JdbcRealm</a:t>
            </a:r>
            <a:r>
              <a:rPr lang="en-US" altLang="zh-CN" i="1" smtClean="0"/>
              <a:t>"&gt;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</a:t>
            </a:r>
            <a:r>
              <a:rPr lang="en-US" altLang="zh-CN" i="1" err="1" smtClean="0"/>
              <a:t>dataSource</a:t>
            </a:r>
            <a:r>
              <a:rPr lang="en-US" altLang="zh-CN" i="1" smtClean="0"/>
              <a:t>" ref="</a:t>
            </a:r>
            <a:r>
              <a:rPr lang="en-US" altLang="zh-CN" i="1" err="1" smtClean="0"/>
              <a:t>dataSource</a:t>
            </a:r>
            <a:r>
              <a:rPr lang="en-US" altLang="zh-CN" i="1" smtClean="0"/>
              <a:t>" /&gt;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</a:t>
            </a:r>
            <a:r>
              <a:rPr lang="en-US" altLang="zh-CN" i="1" err="1" smtClean="0"/>
              <a:t>authenticationQuery</a:t>
            </a:r>
            <a:r>
              <a:rPr lang="en-US" altLang="zh-CN" i="1" smtClean="0"/>
              <a:t>"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	value=</a:t>
            </a:r>
            <a:r>
              <a:rPr lang="en-US" altLang="zh-CN" i="1" smtClean="0"/>
              <a:t>"select </a:t>
            </a:r>
            <a:r>
              <a:rPr lang="en-US" altLang="zh-CN" i="1" err="1" smtClean="0"/>
              <a:t>t.password</a:t>
            </a:r>
            <a:r>
              <a:rPr lang="en-US" altLang="zh-CN" i="1" smtClean="0"/>
              <a:t> from </a:t>
            </a:r>
            <a:r>
              <a:rPr lang="en-US" altLang="zh-CN" i="1" err="1" smtClean="0"/>
              <a:t>my_user</a:t>
            </a:r>
            <a:r>
              <a:rPr lang="en-US" altLang="zh-CN" i="1" smtClean="0"/>
              <a:t> t where </a:t>
            </a:r>
            <a:r>
              <a:rPr lang="en-US" altLang="zh-CN" i="1" err="1" smtClean="0"/>
              <a:t>t.username</a:t>
            </a:r>
            <a:r>
              <a:rPr lang="en-US" altLang="zh-CN" i="1" smtClean="0"/>
              <a:t> = ?" /&gt;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</a:t>
            </a:r>
            <a:r>
              <a:rPr lang="en-US" altLang="zh-CN" i="1" err="1" smtClean="0"/>
              <a:t>userRolesQuery</a:t>
            </a:r>
            <a:r>
              <a:rPr lang="en-US" altLang="zh-CN" i="1" smtClean="0"/>
              <a:t>"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	value=</a:t>
            </a:r>
            <a:r>
              <a:rPr lang="en-US" altLang="zh-CN" i="1" smtClean="0"/>
              <a:t>"select a.rolename from </a:t>
            </a:r>
            <a:r>
              <a:rPr lang="en-US" altLang="zh-CN" i="1" err="1" smtClean="0"/>
              <a:t>my_user_role</a:t>
            </a:r>
            <a:r>
              <a:rPr lang="en-US" altLang="zh-CN" i="1" smtClean="0"/>
              <a:t> t left join </a:t>
            </a:r>
            <a:r>
              <a:rPr lang="en-US" altLang="zh-CN" i="1" err="1" smtClean="0"/>
              <a:t>my_role</a:t>
            </a:r>
            <a:r>
              <a:rPr lang="en-US" altLang="zh-CN" i="1" smtClean="0"/>
              <a:t> a on </a:t>
            </a:r>
            <a:r>
              <a:rPr lang="en-US" altLang="zh-CN" i="1" err="1" smtClean="0"/>
              <a:t>t.roleid</a:t>
            </a:r>
            <a:r>
              <a:rPr lang="en-US" altLang="zh-CN" i="1" smtClean="0"/>
              <a:t> = a.id where </a:t>
            </a:r>
            <a:r>
              <a:rPr lang="en-US" altLang="zh-CN" i="1" err="1" smtClean="0"/>
              <a:t>t.username</a:t>
            </a:r>
            <a:r>
              <a:rPr lang="en-US" altLang="zh-CN" i="1" smtClean="0"/>
              <a:t> = ? " /&gt;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"permissionsQuery"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	value=</a:t>
            </a:r>
            <a:r>
              <a:rPr lang="en-US" altLang="zh-CN" i="1" smtClean="0"/>
              <a:t>"SELECT B.PERMISSION FROM MY_ROLE T LEFT JOIN MY_ROLE_PERMISSION A ON T.ID = A.ROLE_ID LEFT JOIN MY_PERMISSION B ON A.PERMISSION = B.ID WHERE T.ROLENAME = ? " /&gt;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"permissionsLookupEnabled" value="true" /&gt;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"saltStyle" value="NO_SALT" /&gt;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"credentialsMatcher" ref="hashedCredentialsMatcher" /&gt;</a:t>
            </a:r>
            <a:endParaRPr lang="en-US" altLang="zh-CN" i="1" smtClean="0"/>
          </a:p>
          <a:p>
            <a:pPr>
              <a:buNone/>
            </a:pPr>
            <a:r>
              <a:rPr lang="en-US" altLang="zh-CN" smtClean="0"/>
              <a:t>&lt;/bean&gt;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sz="2400" i="1" smtClean="0"/>
              <a:t>dataSource </a:t>
            </a:r>
            <a:r>
              <a:rPr lang="zh-CN" altLang="en-US" sz="2400" smtClean="0"/>
              <a:t>数据源，配置不说了。</a:t>
            </a:r>
            <a:endParaRPr lang="zh-CN" altLang="en-US" sz="2400" smtClean="0"/>
          </a:p>
          <a:p>
            <a:pPr latinLnBrk="1">
              <a:buNone/>
            </a:pPr>
            <a:r>
              <a:rPr lang="en-US" sz="2400" i="1" smtClean="0"/>
              <a:t>authenticationQuery</a:t>
            </a:r>
            <a:r>
              <a:rPr lang="en-US" sz="2400" smtClean="0"/>
              <a:t> </a:t>
            </a:r>
            <a:r>
              <a:rPr lang="zh-CN" altLang="en-US" sz="2400" smtClean="0"/>
              <a:t>登录认证用户的查询</a:t>
            </a:r>
            <a:r>
              <a:rPr lang="en-US" sz="2400" smtClean="0"/>
              <a:t>SQL</a:t>
            </a:r>
            <a:r>
              <a:rPr lang="zh-CN" altLang="en-US" sz="2400" smtClean="0"/>
              <a:t>，需要用登录用户名作为条件，查询密码字段。</a:t>
            </a:r>
            <a:endParaRPr lang="zh-CN" altLang="en-US" sz="2400" smtClean="0"/>
          </a:p>
          <a:p>
            <a:pPr latinLnBrk="1">
              <a:buNone/>
            </a:pPr>
            <a:r>
              <a:rPr lang="en-US" sz="2400" i="1" smtClean="0"/>
              <a:t>userRolesQuery </a:t>
            </a:r>
            <a:r>
              <a:rPr lang="zh-CN" altLang="en-US" sz="2400" smtClean="0"/>
              <a:t>用户角色查询</a:t>
            </a:r>
            <a:r>
              <a:rPr lang="en-US" sz="2400" smtClean="0"/>
              <a:t>SQL</a:t>
            </a:r>
            <a:r>
              <a:rPr lang="zh-CN" altLang="en-US" sz="2400" smtClean="0"/>
              <a:t>，需要通过登录用户名去查询。查询角色字段</a:t>
            </a:r>
            <a:endParaRPr lang="zh-CN" altLang="en-US" sz="2400" smtClean="0"/>
          </a:p>
          <a:p>
            <a:pPr latinLnBrk="1">
              <a:buNone/>
            </a:pPr>
            <a:r>
              <a:rPr lang="en-US" sz="2400" i="1" smtClean="0"/>
              <a:t>permissionsQuery </a:t>
            </a:r>
            <a:r>
              <a:rPr lang="zh-CN" altLang="en-US" sz="2400" smtClean="0"/>
              <a:t>用户的权限资源查询</a:t>
            </a:r>
            <a:r>
              <a:rPr lang="en-US" sz="2400" smtClean="0"/>
              <a:t>SQL</a:t>
            </a:r>
            <a:r>
              <a:rPr lang="zh-CN" altLang="en-US" sz="2400" smtClean="0"/>
              <a:t>，需要用单一角色查询角色下的权限资源，如果存在多个角色，则是遍历每个角色，分别查询出权限资源并添加到集合中。</a:t>
            </a:r>
            <a:endParaRPr lang="zh-CN" altLang="en-US" sz="2400" smtClean="0"/>
          </a:p>
          <a:p>
            <a:pPr latinLnBrk="1">
              <a:buNone/>
            </a:pPr>
            <a:r>
              <a:rPr lang="en-US" sz="2400" i="1" smtClean="0"/>
              <a:t>permissionsLookupEnabled </a:t>
            </a:r>
            <a:r>
              <a:rPr lang="zh-CN" altLang="en-US" sz="2400" smtClean="0"/>
              <a:t>默认</a:t>
            </a:r>
            <a:r>
              <a:rPr lang="en-US" sz="2400" smtClean="0"/>
              <a:t>false</a:t>
            </a:r>
            <a:r>
              <a:rPr lang="zh-CN" altLang="en-US" sz="2400" smtClean="0"/>
              <a:t>。</a:t>
            </a:r>
            <a:r>
              <a:rPr lang="en-US" sz="2400" smtClean="0"/>
              <a:t>False</a:t>
            </a:r>
            <a:r>
              <a:rPr lang="zh-CN" altLang="en-US" sz="2400" smtClean="0"/>
              <a:t>时不会使用</a:t>
            </a:r>
            <a:r>
              <a:rPr lang="en-US" sz="2400" i="1" smtClean="0"/>
              <a:t>permissionsQuery</a:t>
            </a:r>
            <a:r>
              <a:rPr lang="zh-CN" altLang="en-US" sz="2400" smtClean="0"/>
              <a:t>的</a:t>
            </a:r>
            <a:r>
              <a:rPr lang="en-US" sz="2400" smtClean="0"/>
              <a:t>SQL</a:t>
            </a:r>
            <a:r>
              <a:rPr lang="zh-CN" altLang="en-US" sz="2400" smtClean="0"/>
              <a:t>去查询权限资源。设置为</a:t>
            </a:r>
            <a:r>
              <a:rPr lang="en-US" sz="2400" smtClean="0"/>
              <a:t>true</a:t>
            </a:r>
            <a:r>
              <a:rPr lang="zh-CN" altLang="en-US" sz="2400" smtClean="0"/>
              <a:t>才会去执行。</a:t>
            </a:r>
            <a:endParaRPr lang="zh-CN" altLang="en-US" sz="2400" smtClean="0"/>
          </a:p>
          <a:p>
            <a:pPr latinLnBrk="1">
              <a:buNone/>
            </a:pPr>
            <a:r>
              <a:rPr lang="en-US" sz="2400" i="1" smtClean="0"/>
              <a:t>saltStyle </a:t>
            </a:r>
            <a:r>
              <a:rPr lang="zh-CN" altLang="en-US" sz="2400" smtClean="0"/>
              <a:t>密码是否加盐，默认是</a:t>
            </a:r>
            <a:r>
              <a:rPr lang="en-US" sz="2400" smtClean="0"/>
              <a:t>NO_SALT</a:t>
            </a:r>
            <a:r>
              <a:rPr lang="zh-CN" altLang="en-US" sz="2400" smtClean="0"/>
              <a:t>不加盐。加盐有三种选择</a:t>
            </a:r>
            <a:r>
              <a:rPr lang="en-US" sz="2400" smtClean="0"/>
              <a:t>CRYPT,COLUMN,EXTERNAL</a:t>
            </a:r>
            <a:r>
              <a:rPr lang="zh-CN" altLang="en-US" sz="2400" smtClean="0"/>
              <a:t>。详细可以去看文档。这里按照不加盐处理。</a:t>
            </a:r>
            <a:endParaRPr lang="zh-CN" altLang="en-US" sz="2400" smtClean="0"/>
          </a:p>
          <a:p>
            <a:pPr>
              <a:buNone/>
            </a:pPr>
            <a:r>
              <a:rPr lang="en-US" sz="2400" i="1" smtClean="0"/>
              <a:t>credentialsMatcher </a:t>
            </a:r>
            <a:r>
              <a:rPr lang="zh-CN" altLang="en-US" sz="2400" smtClean="0"/>
              <a:t>密码匹配规则。下面简单介绍。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23574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smtClean="0"/>
              <a:t>&lt;bean id=</a:t>
            </a:r>
            <a:r>
              <a:rPr lang="en-US" sz="2000" i="1" smtClean="0"/>
              <a:t>"hashedCredentialsMatcher"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class=</a:t>
            </a:r>
            <a:r>
              <a:rPr lang="en-US" sz="2000" i="1" smtClean="0"/>
              <a:t>"org.apache.shiro.authc.credential.HashedCredentialsMatcher"</a:t>
            </a:r>
            <a:r>
              <a:rPr lang="en-US" sz="2000" smtClean="0"/>
              <a:t>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&lt;property name=</a:t>
            </a:r>
            <a:r>
              <a:rPr lang="en-US" sz="2000" i="1" smtClean="0"/>
              <a:t>"hashAlgorithmName"</a:t>
            </a:r>
            <a:r>
              <a:rPr lang="en-US" sz="2000" smtClean="0"/>
              <a:t> value=</a:t>
            </a:r>
            <a:r>
              <a:rPr lang="en-US" sz="2000" i="1" smtClean="0"/>
              <a:t>"MD5"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&lt;property name=</a:t>
            </a:r>
            <a:r>
              <a:rPr lang="en-US" sz="2000" i="1" smtClean="0"/>
              <a:t>"storedCredentialsHexEncoded"</a:t>
            </a:r>
            <a:r>
              <a:rPr lang="en-US" sz="2000" smtClean="0"/>
              <a:t> value=</a:t>
            </a:r>
            <a:r>
              <a:rPr lang="en-US" sz="2000" i="1" smtClean="0"/>
              <a:t>"true"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&lt;property name=</a:t>
            </a:r>
            <a:r>
              <a:rPr lang="en-US" sz="2000" i="1" smtClean="0"/>
              <a:t>"hashIterations"</a:t>
            </a:r>
            <a:r>
              <a:rPr lang="en-US" sz="2000" smtClean="0"/>
              <a:t> value=</a:t>
            </a:r>
            <a:r>
              <a:rPr lang="en-US" sz="2000" i="1" smtClean="0"/>
              <a:t>"1"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 latinLnBrk="1">
              <a:buNone/>
            </a:pPr>
            <a:r>
              <a:rPr lang="en-US" sz="2000" smtClean="0"/>
              <a:t>&lt;/bean&gt;</a:t>
            </a:r>
            <a:endParaRPr lang="zh-CN" altLang="en-US" sz="2000" smtClean="0"/>
          </a:p>
          <a:p>
            <a:pPr>
              <a:buNone/>
            </a:pPr>
            <a:endParaRPr lang="zh-CN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41689" y="2699089"/>
            <a:ext cx="8416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hashAlgorithmName </a:t>
            </a:r>
            <a:r>
              <a:rPr lang="zh-CN" altLang="en-US" sz="2000" smtClean="0"/>
              <a:t>必须的，没有默认值。可以有</a:t>
            </a:r>
            <a:r>
              <a:rPr lang="en-US" sz="2000" smtClean="0"/>
              <a:t>MD5</a:t>
            </a:r>
            <a:r>
              <a:rPr lang="zh-CN" altLang="en-US" sz="2000" smtClean="0"/>
              <a:t>或者</a:t>
            </a:r>
            <a:r>
              <a:rPr lang="en-US" sz="2000" smtClean="0"/>
              <a:t>SHA-1</a:t>
            </a:r>
            <a:r>
              <a:rPr lang="zh-CN" altLang="en-US" sz="2000" smtClean="0"/>
              <a:t>，如果对密码安全有更高要求可以用</a:t>
            </a:r>
            <a:r>
              <a:rPr lang="en-US" sz="2000" smtClean="0"/>
              <a:t>SHA-256</a:t>
            </a:r>
            <a:r>
              <a:rPr lang="zh-CN" altLang="en-US" sz="2000" smtClean="0"/>
              <a:t>或者更高。这里使用</a:t>
            </a:r>
            <a:r>
              <a:rPr lang="en-US" sz="2000" smtClean="0"/>
              <a:t>MD5</a:t>
            </a:r>
            <a:endParaRPr lang="zh-CN" altLang="en-US" sz="2000" smtClean="0"/>
          </a:p>
          <a:p>
            <a:endParaRPr lang="zh-CN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428597" y="3571876"/>
            <a:ext cx="835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storedCredentialsHexEncoded </a:t>
            </a:r>
            <a:r>
              <a:rPr lang="zh-CN" altLang="en-US" sz="2000" smtClean="0"/>
              <a:t>默认是</a:t>
            </a:r>
            <a:r>
              <a:rPr lang="en-US" sz="2000" smtClean="0"/>
              <a:t>true</a:t>
            </a:r>
            <a:r>
              <a:rPr lang="zh-CN" altLang="en-US" sz="2000" smtClean="0"/>
              <a:t>，此时用的是密码加密用的是</a:t>
            </a:r>
            <a:r>
              <a:rPr lang="en-US" sz="2000" smtClean="0"/>
              <a:t>Hex</a:t>
            </a:r>
            <a:r>
              <a:rPr lang="zh-CN" altLang="en-US" sz="2000" smtClean="0"/>
              <a:t>编码；</a:t>
            </a:r>
            <a:r>
              <a:rPr lang="en-US" sz="2000" smtClean="0"/>
              <a:t>false</a:t>
            </a:r>
            <a:r>
              <a:rPr lang="zh-CN" altLang="en-US" sz="2000" smtClean="0"/>
              <a:t>时用</a:t>
            </a:r>
            <a:r>
              <a:rPr lang="en-US" sz="2000" smtClean="0"/>
              <a:t>Base64</a:t>
            </a:r>
            <a:r>
              <a:rPr lang="zh-CN" altLang="en-US" sz="2000" smtClean="0"/>
              <a:t>编码</a:t>
            </a:r>
            <a:endParaRPr lang="zh-CN" altLang="en-US" sz="2000" smtClean="0"/>
          </a:p>
        </p:txBody>
      </p:sp>
      <p:sp>
        <p:nvSpPr>
          <p:cNvPr id="6" name="TextBox 5"/>
          <p:cNvSpPr txBox="1"/>
          <p:nvPr/>
        </p:nvSpPr>
        <p:spPr>
          <a:xfrm>
            <a:off x="429488" y="4429132"/>
            <a:ext cx="4428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hashIterations </a:t>
            </a:r>
            <a:r>
              <a:rPr lang="zh-CN" altLang="en-US" sz="2000" smtClean="0"/>
              <a:t>迭代次数，默认值是</a:t>
            </a:r>
            <a:r>
              <a:rPr lang="en-US" sz="2000" smtClean="0"/>
              <a:t>1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1472" y="916528"/>
            <a:ext cx="374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&lt;form action=</a:t>
            </a:r>
            <a:r>
              <a:rPr lang="en-US" altLang="zh-CN" i="1" smtClean="0"/>
              <a:t>"login" method="post"&gt;</a:t>
            </a:r>
            <a:endParaRPr lang="en-US" altLang="zh-CN" i="1" smtClean="0"/>
          </a:p>
        </p:txBody>
      </p:sp>
      <p:sp>
        <p:nvSpPr>
          <p:cNvPr id="6" name="矩形 5"/>
          <p:cNvSpPr/>
          <p:nvPr/>
        </p:nvSpPr>
        <p:spPr>
          <a:xfrm>
            <a:off x="571472" y="1711099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&lt;td&gt;</a:t>
            </a:r>
            <a:r>
              <a:rPr lang="zh-CN" altLang="en-US" smtClean="0"/>
              <a:t>用户名：</a:t>
            </a:r>
            <a:r>
              <a:rPr lang="en-US" altLang="zh-CN" smtClean="0"/>
              <a:t>&lt;/td&gt;</a:t>
            </a:r>
            <a:endParaRPr lang="en-US" altLang="zh-CN" smtClean="0"/>
          </a:p>
          <a:p>
            <a:r>
              <a:rPr lang="en-US" altLang="zh-CN" smtClean="0"/>
              <a:t>&lt;td&gt;&lt;input type=</a:t>
            </a:r>
            <a:r>
              <a:rPr lang="en-US" altLang="zh-CN" i="1" smtClean="0"/>
              <a:t>"text" name="username"&gt;&lt;/input&gt;&lt;/td&gt;</a:t>
            </a:r>
            <a:endParaRPr lang="en-US" altLang="zh-CN" i="1" smtClean="0"/>
          </a:p>
        </p:txBody>
      </p:sp>
      <p:sp>
        <p:nvSpPr>
          <p:cNvPr id="7" name="矩形 6"/>
          <p:cNvSpPr/>
          <p:nvPr/>
        </p:nvSpPr>
        <p:spPr>
          <a:xfrm>
            <a:off x="571472" y="2639793"/>
            <a:ext cx="6357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&lt;td&gt;</a:t>
            </a:r>
            <a:r>
              <a:rPr lang="zh-CN" altLang="en-US" smtClean="0"/>
              <a:t>密码：</a:t>
            </a:r>
            <a:r>
              <a:rPr lang="en-US" altLang="zh-CN" smtClean="0"/>
              <a:t>&lt;/td&gt;</a:t>
            </a:r>
            <a:endParaRPr lang="en-US" altLang="zh-CN" smtClean="0"/>
          </a:p>
          <a:p>
            <a:r>
              <a:rPr lang="en-US" altLang="zh-CN" smtClean="0"/>
              <a:t>&lt;td&gt;&lt;input type=</a:t>
            </a:r>
            <a:r>
              <a:rPr lang="en-US" altLang="zh-CN" i="1" smtClean="0"/>
              <a:t>"password" name="password"&gt;&lt;/input&gt;&lt;/td&gt;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1488" y="3711363"/>
            <a:ext cx="650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&lt;td&gt;</a:t>
            </a:r>
            <a:r>
              <a:rPr lang="zh-CN" altLang="en-US" smtClean="0"/>
              <a:t>记住我</a:t>
            </a:r>
            <a:r>
              <a:rPr lang="en-US" altLang="zh-CN" smtClean="0"/>
              <a:t>&lt;/td&gt;</a:t>
            </a:r>
            <a:endParaRPr lang="en-US" altLang="zh-CN" smtClean="0"/>
          </a:p>
          <a:p>
            <a:r>
              <a:rPr lang="en-US" altLang="zh-CN" smtClean="0"/>
              <a:t>&lt;td&gt;&lt;input type=</a:t>
            </a:r>
            <a:r>
              <a:rPr lang="en-US" altLang="zh-CN" i="1" smtClean="0"/>
              <a:t>"checkbox" name="rememberMe" /&gt;&lt;/td&gt;</a:t>
            </a:r>
            <a:endParaRPr lang="en-US" altLang="zh-CN" i="1" smtClean="0"/>
          </a:p>
        </p:txBody>
      </p:sp>
      <p:sp>
        <p:nvSpPr>
          <p:cNvPr id="9" name="TextBox 8"/>
          <p:cNvSpPr txBox="1"/>
          <p:nvPr/>
        </p:nvSpPr>
        <p:spPr>
          <a:xfrm>
            <a:off x="571472" y="4643446"/>
            <a:ext cx="782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注：登录</a:t>
            </a:r>
            <a:r>
              <a:rPr lang="en-US" altLang="zh-CN" smtClean="0"/>
              <a:t>JSP</a:t>
            </a:r>
            <a:r>
              <a:rPr lang="zh-CN" altLang="en-US" smtClean="0"/>
              <a:t>，表单</a:t>
            </a:r>
            <a:r>
              <a:rPr lang="en-US" altLang="zh-CN" smtClean="0"/>
              <a:t>action</a:t>
            </a:r>
            <a:r>
              <a:rPr lang="zh-CN" altLang="en-US" smtClean="0"/>
              <a:t>与提交方式固定，用户名与密码的</a:t>
            </a:r>
            <a:r>
              <a:rPr lang="en-US" altLang="zh-CN" smtClean="0"/>
              <a:t>name</a:t>
            </a:r>
            <a:r>
              <a:rPr lang="zh-CN" altLang="en-US" smtClean="0"/>
              <a:t>也是固定。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8785" y="214290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mtClean="0"/>
              <a:t>登录</a:t>
            </a:r>
            <a:r>
              <a:rPr lang="en-US" altLang="zh-CN" sz="2800" smtClean="0"/>
              <a:t>JSP</a:t>
            </a:r>
            <a:r>
              <a:rPr lang="zh-CN" altLang="en-US" sz="2800" smtClean="0"/>
              <a:t>页面</a:t>
            </a: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5.</a:t>
            </a:r>
            <a:r>
              <a:rPr lang="zh-CN" altLang="en-US" sz="2800" smtClean="0"/>
              <a:t>配置</a:t>
            </a:r>
            <a:r>
              <a:rPr lang="en-US" altLang="zh-CN" sz="2800" smtClean="0"/>
              <a:t>shiro</a:t>
            </a:r>
            <a:r>
              <a:rPr lang="zh-CN" altLang="en-US" sz="2800" smtClean="0"/>
              <a:t>注解模式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37862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smtClean="0"/>
              <a:t>&lt;!-- </a:t>
            </a:r>
            <a:r>
              <a:rPr lang="zh-CN" altLang="en-US" sz="2000" smtClean="0">
                <a:solidFill>
                  <a:srgbClr val="FF0000"/>
                </a:solidFill>
              </a:rPr>
              <a:t>开启</a:t>
            </a:r>
            <a:r>
              <a:rPr lang="en-US" sz="2000" u="sng" smtClean="0">
                <a:solidFill>
                  <a:srgbClr val="FF0000"/>
                </a:solidFill>
              </a:rPr>
              <a:t>Shiro</a:t>
            </a:r>
            <a:r>
              <a:rPr lang="zh-CN" altLang="en-US" sz="2000" smtClean="0">
                <a:solidFill>
                  <a:srgbClr val="FF0000"/>
                </a:solidFill>
              </a:rPr>
              <a:t>注解的</a:t>
            </a:r>
            <a:r>
              <a:rPr lang="en-US" sz="2000" smtClean="0">
                <a:solidFill>
                  <a:srgbClr val="FF0000"/>
                </a:solidFill>
              </a:rPr>
              <a:t>Spring</a:t>
            </a:r>
            <a:r>
              <a:rPr lang="zh-CN" altLang="en-US" sz="2000" smtClean="0">
                <a:solidFill>
                  <a:srgbClr val="FF0000"/>
                </a:solidFill>
              </a:rPr>
              <a:t>配置方式的</a:t>
            </a:r>
            <a:r>
              <a:rPr lang="en-US" sz="2000" smtClean="0">
                <a:solidFill>
                  <a:srgbClr val="FF0000"/>
                </a:solidFill>
              </a:rPr>
              <a:t>beans</a:t>
            </a:r>
            <a:r>
              <a:rPr lang="zh-CN" altLang="en-US" sz="2000" smtClean="0">
                <a:solidFill>
                  <a:srgbClr val="FF0000"/>
                </a:solidFill>
              </a:rPr>
              <a:t>。在</a:t>
            </a:r>
            <a:r>
              <a:rPr lang="en-US" sz="2000" smtClean="0">
                <a:solidFill>
                  <a:srgbClr val="FF0000"/>
                </a:solidFill>
              </a:rPr>
              <a:t>lifecycleBeanPostProcessor</a:t>
            </a:r>
            <a:r>
              <a:rPr lang="zh-CN" altLang="en-US" sz="2000" smtClean="0">
                <a:solidFill>
                  <a:srgbClr val="FF0000"/>
                </a:solidFill>
              </a:rPr>
              <a:t>之后运行</a:t>
            </a:r>
            <a:r>
              <a:rPr lang="en-US" sz="2000" smtClean="0">
                <a:solidFill>
                  <a:srgbClr val="FF0000"/>
                </a:solidFill>
              </a:rPr>
              <a:t> --&gt;</a:t>
            </a:r>
            <a:endParaRPr lang="zh-CN" altLang="en-US" sz="20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smtClean="0"/>
              <a:t>	&lt;bean		class=</a:t>
            </a:r>
            <a:r>
              <a:rPr lang="en-US" sz="2000" i="1" smtClean="0"/>
              <a:t>"org.springframework.aop.framework.autoproxy.DefaultAdvisorAutoProxyCreator"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depends-on=</a:t>
            </a:r>
            <a:r>
              <a:rPr lang="en-US" sz="2000" i="1" smtClean="0"/>
              <a:t>"lifecycleBeanPostProcessor"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&lt;bean		class=</a:t>
            </a:r>
            <a:r>
              <a:rPr lang="en-US" sz="2000" i="1" smtClean="0"/>
              <a:t>"org.apache.shiro.spring.security.interceptor.AuthorizationAttributeSourceAdvisor"</a:t>
            </a:r>
            <a:r>
              <a:rPr lang="en-US" sz="2000" smtClean="0"/>
              <a:t>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&lt;property name=</a:t>
            </a:r>
            <a:r>
              <a:rPr lang="en-US" sz="2000" i="1" smtClean="0"/>
              <a:t>"securityManager"</a:t>
            </a:r>
            <a:r>
              <a:rPr lang="en-US" sz="2000" smtClean="0"/>
              <a:t> ref=</a:t>
            </a:r>
            <a:r>
              <a:rPr lang="en-US" sz="2000" i="1" smtClean="0"/>
              <a:t>"securityManager"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&lt;/bean&gt;</a:t>
            </a:r>
            <a:endParaRPr lang="zh-CN" altLang="en-US" sz="2000" smtClean="0"/>
          </a:p>
          <a:p>
            <a:pPr>
              <a:buNone/>
            </a:pPr>
            <a:endParaRPr lang="zh-CN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500034" y="4786322"/>
            <a:ext cx="8215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注意：在与</a:t>
            </a:r>
            <a:r>
              <a:rPr lang="en-US" sz="2000" smtClean="0"/>
              <a:t>springMVC</a:t>
            </a:r>
            <a:r>
              <a:rPr lang="zh-CN" altLang="en-US" sz="2000" smtClean="0"/>
              <a:t>整合时必须放在</a:t>
            </a:r>
            <a:r>
              <a:rPr lang="en-US" sz="2000" smtClean="0"/>
              <a:t>springMVC</a:t>
            </a:r>
            <a:r>
              <a:rPr lang="zh-CN" altLang="en-US" sz="2000" smtClean="0"/>
              <a:t>的配置文件中。</a:t>
            </a:r>
            <a:endParaRPr lang="zh-CN" altLang="en-US" sz="2000" smtClean="0"/>
          </a:p>
          <a:p>
            <a:r>
              <a:rPr lang="en-US" sz="2000" smtClean="0"/>
              <a:t>Shiro</a:t>
            </a:r>
            <a:r>
              <a:rPr lang="zh-CN" altLang="en-US" sz="2000" smtClean="0"/>
              <a:t>在注解模式下，登录失败，与没有权限均是通过抛出异常。并且默认并没有去处理或者捕获这些异常。在</a:t>
            </a:r>
            <a:r>
              <a:rPr lang="en-US" sz="2000" smtClean="0"/>
              <a:t>springMVC</a:t>
            </a:r>
            <a:r>
              <a:rPr lang="zh-CN" altLang="en-US" sz="2000" smtClean="0"/>
              <a:t>下需要配置捕获相应异常来通知用户信息，如果不配置异常会抛出到页面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1"/>
            <a:ext cx="8715436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smtClean="0"/>
              <a:t>&lt;bean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class=</a:t>
            </a:r>
            <a:r>
              <a:rPr lang="en-US" sz="2000" i="1" smtClean="0"/>
              <a:t>"org.springframework.web.servlet.handler.SimpleMappingExceptionResolver"</a:t>
            </a:r>
            <a:r>
              <a:rPr lang="en-US" sz="2000" smtClean="0"/>
              <a:t>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&lt;property name=</a:t>
            </a:r>
            <a:r>
              <a:rPr lang="en-US" sz="2000" i="1" smtClean="0"/>
              <a:t>"exceptionMappings"</a:t>
            </a:r>
            <a:r>
              <a:rPr lang="en-US" sz="2000" smtClean="0"/>
              <a:t>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&lt;props&gt;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	&lt;prop key=</a:t>
            </a:r>
            <a:r>
              <a:rPr lang="en-US" sz="2000" i="1" smtClean="0"/>
              <a:t>"org.apache.shiro.authz.UnauthorizedException"</a:t>
            </a:r>
            <a:r>
              <a:rPr lang="en-US" sz="2000" smtClean="0"/>
              <a:t>&gt;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			/unauthorized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		&lt;/prop&gt;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	&lt;prop key=</a:t>
            </a:r>
            <a:r>
              <a:rPr lang="en-US" sz="2000" i="1" smtClean="0"/>
              <a:t>"org.apache.shiro.authz.UnauthenticatedException"</a:t>
            </a:r>
            <a:r>
              <a:rPr lang="en-US" sz="2000" smtClean="0"/>
              <a:t>&gt;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			/unauthenticated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		&lt;/prop&gt;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&lt;/props&gt;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&lt;/property&gt;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&lt;/bean&gt;</a:t>
            </a:r>
            <a:endParaRPr lang="zh-CN" altLang="en-US" sz="2000" smtClean="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73586"/>
            <a:ext cx="340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@</a:t>
            </a:r>
            <a:r>
              <a:rPr lang="en-US" sz="2400" smtClean="0"/>
              <a:t>RequiresAuthentication</a:t>
            </a:r>
            <a:endParaRPr lang="en-US" sz="2400" smtClean="0"/>
          </a:p>
        </p:txBody>
      </p:sp>
      <p:sp>
        <p:nvSpPr>
          <p:cNvPr id="7" name="TextBox 6"/>
          <p:cNvSpPr txBox="1"/>
          <p:nvPr/>
        </p:nvSpPr>
        <p:spPr>
          <a:xfrm>
            <a:off x="571472" y="1202280"/>
            <a:ext cx="737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验证用户是否登录，等同于方法</a:t>
            </a:r>
            <a:r>
              <a:rPr lang="en-US" altLang="zh-CN" smtClean="0"/>
              <a:t>subject.isAuthenticated()</a:t>
            </a:r>
            <a:r>
              <a:rPr lang="en-US" smtClean="0"/>
              <a:t> </a:t>
            </a:r>
            <a:r>
              <a:rPr lang="zh-CN" altLang="en-US" smtClean="0"/>
              <a:t>结果为</a:t>
            </a:r>
            <a:r>
              <a:rPr lang="en-US" smtClean="0"/>
              <a:t>true</a:t>
            </a:r>
            <a:r>
              <a:rPr lang="zh-CN" altLang="en-US" smtClean="0"/>
              <a:t>时。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2038641"/>
            <a:ext cx="223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@</a:t>
            </a:r>
            <a:r>
              <a:rPr lang="en-US" sz="2400" smtClean="0"/>
              <a:t> RequiresUser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71472" y="2934298"/>
            <a:ext cx="792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验证用户是否被记忆，</a:t>
            </a:r>
            <a:r>
              <a:rPr lang="en-US" altLang="zh-CN" smtClean="0"/>
              <a:t>user</a:t>
            </a:r>
            <a:r>
              <a:rPr lang="zh-CN" altLang="en-US" smtClean="0"/>
              <a:t>有两种含义：</a:t>
            </a:r>
            <a:endParaRPr lang="en-US" altLang="zh-CN" smtClean="0"/>
          </a:p>
          <a:p>
            <a:r>
              <a:rPr lang="zh-CN" altLang="en-US" smtClean="0"/>
              <a:t>一种是成功登录的（</a:t>
            </a:r>
            <a:r>
              <a:rPr lang="en-US" altLang="zh-CN" smtClean="0"/>
              <a:t>subject.isAuthenticated()</a:t>
            </a:r>
            <a:r>
              <a:rPr lang="en-US" smtClean="0"/>
              <a:t> </a:t>
            </a:r>
            <a:r>
              <a:rPr lang="zh-CN" altLang="en-US" smtClean="0"/>
              <a:t>结果为</a:t>
            </a:r>
            <a:r>
              <a:rPr lang="en-US" altLang="zh-CN" smtClean="0"/>
              <a:t>true</a:t>
            </a:r>
            <a:r>
              <a:rPr lang="zh-CN" altLang="en-US" smtClean="0"/>
              <a:t>）；</a:t>
            </a:r>
            <a:endParaRPr lang="en-US" altLang="zh-CN" smtClean="0"/>
          </a:p>
          <a:p>
            <a:r>
              <a:rPr lang="zh-CN" altLang="en-US" smtClean="0"/>
              <a:t>另外一种是被记忆的（</a:t>
            </a:r>
            <a:r>
              <a:rPr lang="en-US" altLang="zh-CN" smtClean="0"/>
              <a:t> subject.isRemembered()</a:t>
            </a:r>
            <a:r>
              <a:rPr lang="zh-CN" altLang="en-US" smtClean="0"/>
              <a:t>结果为</a:t>
            </a:r>
            <a:r>
              <a:rPr lang="en-US" altLang="zh-CN" smtClean="0"/>
              <a:t>true</a:t>
            </a:r>
            <a:r>
              <a:rPr lang="zh-CN" altLang="en-US" smtClean="0"/>
              <a:t>）。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847" y="4253219"/>
            <a:ext cx="238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@</a:t>
            </a:r>
            <a:r>
              <a:rPr lang="en-US" sz="2400" smtClean="0"/>
              <a:t> RequiresGuest</a:t>
            </a:r>
            <a:endParaRPr lang="en-US" sz="24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0034" y="5077438"/>
            <a:ext cx="792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验证是否是一个</a:t>
            </a:r>
            <a:r>
              <a:rPr lang="en-US" altLang="zh-CN" smtClean="0"/>
              <a:t>guest</a:t>
            </a:r>
            <a:r>
              <a:rPr lang="zh-CN" altLang="en-US" smtClean="0"/>
              <a:t>的请求，与</a:t>
            </a:r>
            <a:r>
              <a:rPr lang="en-US" altLang="zh-CN" smtClean="0"/>
              <a:t>@</a:t>
            </a:r>
            <a:r>
              <a:rPr lang="en-US" smtClean="0"/>
              <a:t> RequiresUser</a:t>
            </a:r>
            <a:r>
              <a:rPr lang="zh-CN" altLang="en-US" smtClean="0"/>
              <a:t>完全相反。</a:t>
            </a:r>
            <a:endParaRPr lang="en-US" altLang="zh-CN" smtClean="0"/>
          </a:p>
          <a:p>
            <a:r>
              <a:rPr lang="en-US" smtClean="0"/>
              <a:t> </a:t>
            </a:r>
            <a:r>
              <a:rPr lang="zh-CN" altLang="en-US" smtClean="0"/>
              <a:t>换言之，</a:t>
            </a:r>
            <a:r>
              <a:rPr lang="en-US" smtClean="0"/>
              <a:t>RequiresUser  </a:t>
            </a:r>
            <a:r>
              <a:rPr lang="en-US" altLang="zh-CN" smtClean="0"/>
              <a:t>== !</a:t>
            </a:r>
            <a:r>
              <a:rPr lang="en-US" smtClean="0"/>
              <a:t> RequiresGuest 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此时</a:t>
            </a:r>
            <a:r>
              <a:rPr lang="en-US" altLang="zh-CN" smtClean="0"/>
              <a:t>subject.getPrincipal() </a:t>
            </a:r>
            <a:r>
              <a:rPr lang="zh-CN" altLang="en-US" smtClean="0"/>
              <a:t>结果为</a:t>
            </a:r>
            <a:r>
              <a:rPr lang="en-US" smtClean="0"/>
              <a:t>null.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488" y="285728"/>
            <a:ext cx="233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@</a:t>
            </a:r>
            <a:r>
              <a:rPr lang="en-US" sz="2400" smtClean="0"/>
              <a:t> RequiresRoles</a:t>
            </a:r>
            <a:endParaRPr lang="en-US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571472" y="857232"/>
            <a:ext cx="792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例如：</a:t>
            </a:r>
            <a:r>
              <a:rPr lang="en-US" smtClean="0"/>
              <a:t>@RequiresRoles("aRoleName");</a:t>
            </a:r>
            <a:endParaRPr lang="en-US" smtClean="0"/>
          </a:p>
          <a:p>
            <a:r>
              <a:rPr lang="en-US" smtClean="0"/>
              <a:t>	void someMethod();</a:t>
            </a:r>
            <a:endParaRPr lang="en-US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subject</a:t>
            </a:r>
            <a:r>
              <a:rPr lang="zh-CN" altLang="en-US" smtClean="0"/>
              <a:t>中有</a:t>
            </a:r>
            <a:r>
              <a:rPr lang="en-US" altLang="zh-CN" smtClean="0"/>
              <a:t>aRoleName</a:t>
            </a:r>
            <a:r>
              <a:rPr lang="zh-CN" altLang="en-US" smtClean="0"/>
              <a:t>角色才可以访问方法</a:t>
            </a:r>
            <a:r>
              <a:rPr lang="en-US" altLang="zh-CN" smtClean="0"/>
              <a:t>someMethod</a:t>
            </a:r>
            <a:r>
              <a:rPr lang="zh-CN" altLang="en-US" smtClean="0"/>
              <a:t>。如果没有这个权限则会抛出异常</a:t>
            </a:r>
            <a:r>
              <a:rPr lang="en-US" smtClean="0">
                <a:hlinkClick r:id="rId1" tooltip="class in org.apache.shiro.authz"/>
              </a:rPr>
              <a:t>AuthorizationException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6" name="TextBox 5"/>
          <p:cNvSpPr txBox="1"/>
          <p:nvPr/>
        </p:nvSpPr>
        <p:spPr>
          <a:xfrm>
            <a:off x="500034" y="2324393"/>
            <a:ext cx="303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@RequiresPermissions</a:t>
            </a:r>
            <a:endParaRPr lang="en-US" sz="2400" smtClean="0"/>
          </a:p>
        </p:txBody>
      </p:sp>
      <p:sp>
        <p:nvSpPr>
          <p:cNvPr id="7" name="TextBox 6"/>
          <p:cNvSpPr txBox="1"/>
          <p:nvPr/>
        </p:nvSpPr>
        <p:spPr>
          <a:xfrm>
            <a:off x="571472" y="3000372"/>
            <a:ext cx="792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例如：</a:t>
            </a:r>
            <a:r>
              <a:rPr lang="en-US" smtClean="0"/>
              <a:t> @RequiresPermissions( {"file:read", "write:aFile.txt"} )</a:t>
            </a:r>
            <a:br>
              <a:rPr lang="en-US" smtClean="0"/>
            </a:br>
            <a:r>
              <a:rPr lang="en-US" smtClean="0"/>
              <a:t>	void someMethod();</a:t>
            </a:r>
            <a:endParaRPr lang="en-US" smtClean="0"/>
          </a:p>
          <a:p>
            <a:r>
              <a:rPr lang="zh-CN" altLang="en-US" smtClean="0"/>
              <a:t>要求</a:t>
            </a:r>
            <a:r>
              <a:rPr lang="en-US" altLang="zh-CN" smtClean="0"/>
              <a:t>subject</a:t>
            </a:r>
            <a:r>
              <a:rPr lang="zh-CN" altLang="en-US" smtClean="0"/>
              <a:t>中必须同时含有</a:t>
            </a:r>
            <a:r>
              <a:rPr lang="en-US" smtClean="0"/>
              <a:t>file:read</a:t>
            </a:r>
            <a:r>
              <a:rPr lang="zh-CN" altLang="en-US" smtClean="0"/>
              <a:t>和</a:t>
            </a:r>
            <a:r>
              <a:rPr lang="en-US" smtClean="0"/>
              <a:t>write:aFile.txt</a:t>
            </a:r>
            <a:r>
              <a:rPr lang="zh-CN" altLang="en-US" smtClean="0"/>
              <a:t>的权限才能执行方法</a:t>
            </a:r>
            <a:r>
              <a:rPr lang="en-US" altLang="zh-CN" smtClean="0"/>
              <a:t>someMethod()</a:t>
            </a:r>
            <a:r>
              <a:rPr lang="zh-CN" altLang="en-US" smtClean="0"/>
              <a:t>。否则抛出异常</a:t>
            </a:r>
            <a:r>
              <a:rPr lang="en-US" smtClean="0">
                <a:hlinkClick r:id="rId1" tooltip="class in org.apache.shiro.authz"/>
              </a:rPr>
              <a:t>AuthorizationException</a:t>
            </a:r>
            <a:r>
              <a:rPr lang="zh-CN" altLang="en-US" smtClean="0"/>
              <a:t>。</a:t>
            </a: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</a:t>
            </a:r>
            <a:r>
              <a:rPr lang="en-US" altLang="zh-CN" smtClean="0"/>
              <a:t>.</a:t>
            </a:r>
            <a:r>
              <a:rPr lang="zh-CN" altLang="en-US" smtClean="0"/>
              <a:t>简单扩展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4000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自定义</a:t>
            </a:r>
            <a:r>
              <a:rPr lang="en-US" altLang="zh-CN" sz="2000" smtClean="0"/>
              <a:t>realm</a:t>
            </a:r>
            <a:r>
              <a:rPr lang="zh-CN" altLang="en-US" sz="2000" smtClean="0"/>
              <a:t>：</a:t>
            </a:r>
            <a:endParaRPr lang="en-US" altLang="zh-CN" sz="2000" smtClean="0"/>
          </a:p>
        </p:txBody>
      </p:sp>
      <p:sp>
        <p:nvSpPr>
          <p:cNvPr id="4" name="矩形 3"/>
          <p:cNvSpPr/>
          <p:nvPr/>
        </p:nvSpPr>
        <p:spPr>
          <a:xfrm>
            <a:off x="500034" y="2071678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&lt;!--</a:t>
            </a:r>
            <a:r>
              <a:rPr lang="zh-CN" altLang="en-US" smtClean="0"/>
              <a:t>自定义的</a:t>
            </a:r>
            <a:r>
              <a:rPr lang="en-US" altLang="zh-CN" smtClean="0"/>
              <a:t>myRealm </a:t>
            </a:r>
            <a:r>
              <a:rPr lang="zh-CN" altLang="en-US" smtClean="0"/>
              <a:t>继承自</a:t>
            </a:r>
            <a:r>
              <a:rPr lang="en-US" altLang="zh-CN" smtClean="0">
                <a:solidFill>
                  <a:srgbClr val="FF0000"/>
                </a:solidFill>
              </a:rPr>
              <a:t>AuthorizingRealm</a:t>
            </a:r>
            <a:r>
              <a:rPr lang="zh-CN" altLang="en-US" smtClean="0"/>
              <a:t>，也可以选择</a:t>
            </a:r>
            <a:r>
              <a:rPr lang="en-US" altLang="zh-CN" u="sng" smtClean="0"/>
              <a:t>shiro</a:t>
            </a:r>
            <a:r>
              <a:rPr lang="zh-CN" altLang="en-US" u="sng" smtClean="0"/>
              <a:t>提供的 </a:t>
            </a:r>
            <a:r>
              <a:rPr lang="en-US" altLang="zh-CN" u="sng" smtClean="0"/>
              <a:t>--&gt;</a:t>
            </a:r>
            <a:endParaRPr lang="en-US" altLang="zh-CN" u="sng" smtClean="0"/>
          </a:p>
          <a:p>
            <a:r>
              <a:rPr lang="en-US" altLang="zh-CN" smtClean="0"/>
              <a:t>&lt;bean id=</a:t>
            </a:r>
            <a:r>
              <a:rPr lang="en-US" altLang="zh-CN" i="1" smtClean="0"/>
              <a:t>"myRealm" class="com.yada.shiro.MyReam"&gt;&lt;/bean&gt;</a:t>
            </a:r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500034" y="3000372"/>
            <a:ext cx="83582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//</a:t>
            </a:r>
            <a:r>
              <a:rPr lang="zh-CN" altLang="en-US" b="1" smtClean="0"/>
              <a:t>这是授权方法</a:t>
            </a:r>
            <a:endParaRPr lang="en-US" altLang="zh-CN" b="1" smtClean="0"/>
          </a:p>
          <a:p>
            <a:r>
              <a:rPr lang="en-US" altLang="zh-CN" b="1" smtClean="0"/>
              <a:t>protected AuthorizationInfo doGetAuthorizationInfo(</a:t>
            </a:r>
            <a:r>
              <a:rPr lang="en-US" altLang="zh-CN" smtClean="0"/>
              <a:t>PrincipalCollection principals) {</a:t>
            </a:r>
            <a:endParaRPr lang="en-US" altLang="zh-CN" smtClean="0"/>
          </a:p>
          <a:p>
            <a:r>
              <a:rPr lang="en-US" altLang="zh-CN" smtClean="0"/>
              <a:t>	String userName = (String) getAvailablePrincipal(principals);</a:t>
            </a:r>
            <a:endParaRPr lang="en-US" altLang="zh-CN" smtClean="0"/>
          </a:p>
          <a:p>
            <a:r>
              <a:rPr lang="en-US" altLang="zh-CN" smtClean="0"/>
              <a:t>	//</a:t>
            </a:r>
            <a:r>
              <a:rPr lang="en-US" altLang="zh-CN" b="1" smtClean="0"/>
              <a:t>TODO</a:t>
            </a:r>
            <a:r>
              <a:rPr lang="zh-CN" altLang="en-US" b="1" smtClean="0"/>
              <a:t> 通过用户名获得用户的所有资源，并把资源存入</a:t>
            </a:r>
            <a:r>
              <a:rPr lang="en-US" altLang="zh-CN" b="1" smtClean="0"/>
              <a:t>info</a:t>
            </a:r>
            <a:r>
              <a:rPr lang="zh-CN" altLang="en-US" b="1" smtClean="0"/>
              <a:t>中</a:t>
            </a:r>
            <a:endParaRPr lang="zh-CN" altLang="en-US" b="1" smtClean="0"/>
          </a:p>
          <a:p>
            <a:r>
              <a:rPr lang="en-US" altLang="zh-CN" smtClean="0"/>
              <a:t>	…………………….</a:t>
            </a:r>
            <a:endParaRPr lang="en-US" altLang="zh-CN" smtClean="0"/>
          </a:p>
          <a:p>
            <a:r>
              <a:rPr lang="en-US" altLang="zh-CN" smtClean="0"/>
              <a:t>	SimpleAuthorizationInfo info = </a:t>
            </a:r>
            <a:r>
              <a:rPr lang="en-US" altLang="zh-CN" b="1" smtClean="0"/>
              <a:t>new SimpleAuthorizationInfo();</a:t>
            </a:r>
            <a:endParaRPr lang="en-US" altLang="zh-CN" b="1" smtClean="0"/>
          </a:p>
          <a:p>
            <a:r>
              <a:rPr lang="en-US" altLang="zh-CN" smtClean="0"/>
              <a:t>	info.setStringPermissions(set</a:t>
            </a:r>
            <a:r>
              <a:rPr lang="zh-CN" altLang="en-US" smtClean="0"/>
              <a:t>集合</a:t>
            </a:r>
            <a:r>
              <a:rPr lang="en-US" altLang="zh-CN" smtClean="0"/>
              <a:t>);</a:t>
            </a:r>
            <a:endParaRPr lang="en-US" altLang="zh-CN" smtClean="0"/>
          </a:p>
          <a:p>
            <a:r>
              <a:rPr lang="en-US" altLang="zh-CN" smtClean="0"/>
              <a:t>	info.setRoles(set</a:t>
            </a:r>
            <a:r>
              <a:rPr lang="zh-CN" altLang="en-US" smtClean="0"/>
              <a:t>集合</a:t>
            </a:r>
            <a:r>
              <a:rPr lang="en-US" altLang="zh-CN" smtClean="0"/>
              <a:t>);</a:t>
            </a:r>
            <a:endParaRPr lang="en-US" altLang="zh-CN" smtClean="0"/>
          </a:p>
          <a:p>
            <a:r>
              <a:rPr lang="en-US" altLang="zh-CN" smtClean="0"/>
              <a:t>	info.setObjectPermissions(set</a:t>
            </a:r>
            <a:r>
              <a:rPr lang="zh-CN" altLang="en-US" smtClean="0"/>
              <a:t>集合</a:t>
            </a:r>
            <a:r>
              <a:rPr lang="en-US" altLang="zh-CN" smtClean="0"/>
              <a:t>);</a:t>
            </a:r>
            <a:endParaRPr lang="en-US" altLang="zh-CN" smtClean="0"/>
          </a:p>
          <a:p>
            <a:r>
              <a:rPr lang="en-US" altLang="zh-CN" b="1" smtClean="0"/>
              <a:t>	return info;</a:t>
            </a:r>
            <a:endParaRPr lang="en-US" altLang="zh-CN" b="1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22145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mtClean="0"/>
              <a:t>Shiro</a:t>
            </a:r>
            <a:r>
              <a:rPr lang="zh-CN" altLang="en-US" smtClean="0"/>
              <a:t>的</a:t>
            </a:r>
            <a:r>
              <a:rPr lang="en-US" altLang="zh-CN" smtClean="0"/>
              <a:t>4</a:t>
            </a:r>
            <a:r>
              <a:rPr lang="zh-CN" altLang="en-US" smtClean="0"/>
              <a:t>大部分</a:t>
            </a:r>
            <a:r>
              <a:rPr lang="en-US" altLang="zh-CN" smtClean="0"/>
              <a:t>——</a:t>
            </a:r>
            <a:r>
              <a:rPr lang="zh-CN" altLang="en-US" smtClean="0"/>
              <a:t>身份验证，授权，会话管理和加密 </a:t>
            </a:r>
            <a:endParaRPr lang="zh-CN" altLang="en-US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Authentication</a:t>
            </a:r>
            <a:r>
              <a:rPr lang="zh-CN" altLang="en-US" smtClean="0"/>
              <a:t>：身份验证，简称“登录”。</a:t>
            </a:r>
            <a:endParaRPr lang="zh-CN" altLang="en-US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Authorization</a:t>
            </a:r>
            <a:r>
              <a:rPr lang="zh-CN" altLang="en-US" smtClean="0"/>
              <a:t>：授权，给用户分配角色或者权限资源</a:t>
            </a:r>
            <a:endParaRPr lang="zh-CN" altLang="en-US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Session Management</a:t>
            </a:r>
            <a:r>
              <a:rPr lang="zh-CN" altLang="en-US" smtClean="0"/>
              <a:t>：用户</a:t>
            </a:r>
            <a:r>
              <a:rPr lang="en-US" altLang="zh-CN" smtClean="0"/>
              <a:t>session</a:t>
            </a:r>
            <a:r>
              <a:rPr lang="zh-CN" altLang="en-US" smtClean="0"/>
              <a:t>管理器，可以让</a:t>
            </a:r>
            <a:r>
              <a:rPr lang="en-US" altLang="zh-CN" smtClean="0"/>
              <a:t>CS</a:t>
            </a:r>
            <a:r>
              <a:rPr lang="zh-CN" altLang="en-US" smtClean="0"/>
              <a:t>程序也使用</a:t>
            </a:r>
            <a:r>
              <a:rPr lang="en-US" altLang="zh-CN" smtClean="0"/>
              <a:t>session</a:t>
            </a:r>
            <a:r>
              <a:rPr lang="zh-CN" altLang="en-US" smtClean="0"/>
              <a:t>来控制权限</a:t>
            </a:r>
            <a:endParaRPr lang="zh-CN" altLang="en-US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Cryptography</a:t>
            </a:r>
            <a:r>
              <a:rPr lang="zh-CN" altLang="en-US" smtClean="0"/>
              <a:t>：把</a:t>
            </a:r>
            <a:r>
              <a:rPr lang="en-US" altLang="zh-CN" smtClean="0"/>
              <a:t>JDK</a:t>
            </a:r>
            <a:r>
              <a:rPr lang="zh-CN" altLang="en-US" smtClean="0"/>
              <a:t>中复杂的密码加密方式进行封装。</a:t>
            </a:r>
            <a:endParaRPr lang="zh-CN" alt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0"/>
            <a:ext cx="82391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117693"/>
            <a:ext cx="87868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//</a:t>
            </a:r>
            <a:r>
              <a:rPr lang="zh-CN" altLang="en-US" b="1" smtClean="0"/>
              <a:t>这是认证方法</a:t>
            </a:r>
            <a:endParaRPr lang="en-US" altLang="zh-CN" b="1" smtClean="0"/>
          </a:p>
          <a:p>
            <a:r>
              <a:rPr lang="en-US" altLang="zh-CN" b="1" smtClean="0"/>
              <a:t>protected AuthenticationInfo doGetAuthenticationInfo(</a:t>
            </a:r>
            <a:r>
              <a:rPr lang="en-US" altLang="zh-CN" smtClean="0"/>
              <a:t>AuthenticationToken token) </a:t>
            </a:r>
            <a:r>
              <a:rPr lang="en-US" altLang="zh-CN" b="1" smtClean="0"/>
              <a:t>throws AuthenticationException {</a:t>
            </a:r>
            <a:endParaRPr lang="en-US" altLang="zh-CN" b="1" smtClean="0"/>
          </a:p>
          <a:p>
            <a:r>
              <a:rPr lang="en-US" altLang="zh-CN" smtClean="0"/>
              <a:t>	</a:t>
            </a:r>
            <a:r>
              <a:rPr lang="en-US" altLang="zh-CN" b="1" smtClean="0"/>
              <a:t>//token</a:t>
            </a:r>
            <a:r>
              <a:rPr lang="zh-CN" altLang="en-US" b="1" smtClean="0"/>
              <a:t>中储存着输入的用户名和密码</a:t>
            </a:r>
            <a:endParaRPr lang="en-US" altLang="zh-CN" b="1" smtClean="0"/>
          </a:p>
          <a:p>
            <a:r>
              <a:rPr lang="en-US" altLang="zh-CN" smtClean="0"/>
              <a:t>	UsernamePasswordToken upToken = (UsernamePasswordToken)token;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b="1" smtClean="0"/>
              <a:t>//</a:t>
            </a:r>
            <a:r>
              <a:rPr lang="zh-CN" altLang="en-US" b="1" smtClean="0"/>
              <a:t>获得用户名与密码</a:t>
            </a:r>
            <a:endParaRPr lang="en-US" altLang="zh-CN" b="1" smtClean="0"/>
          </a:p>
          <a:p>
            <a:r>
              <a:rPr lang="en-US" altLang="zh-CN" smtClean="0"/>
              <a:t>	String username = upToken.getUsername();</a:t>
            </a:r>
            <a:endParaRPr lang="en-US" altLang="zh-CN" smtClean="0"/>
          </a:p>
          <a:p>
            <a:r>
              <a:rPr lang="en-US" altLang="zh-CN" smtClean="0"/>
              <a:t>	String password = String.</a:t>
            </a:r>
            <a:r>
              <a:rPr lang="en-US" altLang="zh-CN" i="1" smtClean="0"/>
              <a:t>valueOf(upToken.getPassword());</a:t>
            </a:r>
            <a:endParaRPr lang="en-US" altLang="zh-CN" i="1" smtClean="0"/>
          </a:p>
          <a:p>
            <a:r>
              <a:rPr lang="en-US" altLang="zh-CN" smtClean="0"/>
              <a:t>	//</a:t>
            </a:r>
            <a:r>
              <a:rPr lang="en-US" altLang="zh-CN" b="1" smtClean="0"/>
              <a:t>TODO</a:t>
            </a:r>
            <a:r>
              <a:rPr lang="zh-CN" altLang="en-US" b="1" smtClean="0"/>
              <a:t> 与数据库中用户名和密码进行比对。比对成功则返回</a:t>
            </a:r>
            <a:r>
              <a:rPr lang="en-US" altLang="zh-CN" b="1" smtClean="0"/>
              <a:t>info</a:t>
            </a:r>
            <a:r>
              <a:rPr lang="zh-CN" altLang="en-US" b="1" smtClean="0"/>
              <a:t>，比对失败则抛出对应信息的异常</a:t>
            </a:r>
            <a:r>
              <a:rPr lang="en-US" altLang="zh-CN" b="1" smtClean="0"/>
              <a:t>AuthenticationException</a:t>
            </a:r>
            <a:endParaRPr lang="en-US" altLang="zh-CN" b="1" smtClean="0"/>
          </a:p>
          <a:p>
            <a:r>
              <a:rPr lang="en-US" altLang="zh-CN" b="1" smtClean="0"/>
              <a:t>	…………………..</a:t>
            </a:r>
            <a:endParaRPr lang="zh-CN" altLang="en-US" b="1" smtClean="0"/>
          </a:p>
          <a:p>
            <a:r>
              <a:rPr lang="en-US" altLang="zh-CN" smtClean="0"/>
              <a:t>	SimpleAuthenticationInfo info = new SimpleAuthenticationInfo(username, password .toCharArray(),getName());</a:t>
            </a:r>
            <a:endParaRPr lang="en-US" altLang="zh-CN" smtClean="0"/>
          </a:p>
          <a:p>
            <a:r>
              <a:rPr lang="en-US" altLang="zh-CN" b="1" smtClean="0"/>
              <a:t>	return info;</a:t>
            </a:r>
            <a:endParaRPr lang="en-US" altLang="zh-CN" b="1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7180" y="274638"/>
            <a:ext cx="3186106" cy="65403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2000" smtClean="0">
                <a:latin typeface="+mn-ea"/>
                <a:ea typeface="+mn-ea"/>
              </a:rPr>
              <a:t>自定义登录</a:t>
            </a:r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282" y="857232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//</a:t>
            </a:r>
            <a:r>
              <a:rPr lang="zh-CN" altLang="en-US" b="1" smtClean="0"/>
              <a:t>创建用户名和密码的令牌</a:t>
            </a:r>
            <a:endParaRPr lang="zh-CN" altLang="en-US" b="1" smtClean="0"/>
          </a:p>
          <a:p>
            <a:r>
              <a:rPr lang="en-US" altLang="zh-CN" smtClean="0"/>
              <a:t>UsernamePasswordToken token = new UsernamePasswordToken(user.getUserName(),user.getPassWord());</a:t>
            </a:r>
            <a:endParaRPr lang="en-US" altLang="zh-CN" smtClean="0"/>
          </a:p>
          <a:p>
            <a:r>
              <a:rPr lang="en-US" altLang="zh-CN" b="1" smtClean="0"/>
              <a:t>//</a:t>
            </a:r>
            <a:r>
              <a:rPr lang="zh-CN" altLang="en-US" b="1" smtClean="0"/>
              <a:t>记录该令牌，如果不记录则类似购物车功能不能使用。</a:t>
            </a:r>
            <a:endParaRPr lang="zh-CN" altLang="en-US" b="1" smtClean="0"/>
          </a:p>
          <a:p>
            <a:r>
              <a:rPr lang="en-US" altLang="zh-CN" smtClean="0"/>
              <a:t>token.setRememberMe(true);</a:t>
            </a:r>
            <a:endParaRPr lang="zh-CN" altLang="en-US" smtClean="0"/>
          </a:p>
          <a:p>
            <a:r>
              <a:rPr lang="en-US" altLang="zh-CN" b="1" smtClean="0"/>
              <a:t>//subject</a:t>
            </a:r>
            <a:r>
              <a:rPr lang="zh-CN" altLang="en-US" b="1" smtClean="0"/>
              <a:t>理解成权限对象。类似</a:t>
            </a:r>
            <a:r>
              <a:rPr lang="en-US" altLang="zh-CN" b="1" smtClean="0"/>
              <a:t>user</a:t>
            </a:r>
            <a:endParaRPr lang="en-US" altLang="zh-CN" b="1" smtClean="0"/>
          </a:p>
          <a:p>
            <a:r>
              <a:rPr lang="en-US" altLang="zh-CN" smtClean="0"/>
              <a:t>Subject subject = SecurityUtils.</a:t>
            </a:r>
            <a:r>
              <a:rPr lang="en-US" altLang="zh-CN" i="1" smtClean="0"/>
              <a:t>getSubject();</a:t>
            </a:r>
            <a:endParaRPr lang="en-US" altLang="zh-CN" i="1" smtClean="0"/>
          </a:p>
          <a:p>
            <a:r>
              <a:rPr lang="en-US" altLang="zh-CN" smtClean="0"/>
              <a:t>try {</a:t>
            </a:r>
            <a:endParaRPr lang="en-US" altLang="zh-CN" smtClean="0"/>
          </a:p>
          <a:p>
            <a:r>
              <a:rPr lang="en-US" altLang="zh-CN" smtClean="0"/>
              <a:t>subject.login(token);</a:t>
            </a:r>
            <a:endParaRPr lang="en-US" altLang="zh-CN" smtClean="0"/>
          </a:p>
          <a:p>
            <a:r>
              <a:rPr lang="en-US" altLang="zh-CN" smtClean="0"/>
              <a:t>} catch (UnknownAccountException ex) </a:t>
            </a:r>
            <a:r>
              <a:rPr lang="en-US" altLang="zh-CN" b="1" smtClean="0"/>
              <a:t>{//</a:t>
            </a:r>
            <a:r>
              <a:rPr lang="zh-CN" altLang="en-US" b="1" smtClean="0"/>
              <a:t>用户名没有找到。</a:t>
            </a:r>
            <a:endParaRPr lang="zh-CN" altLang="en-US" b="1" smtClean="0"/>
          </a:p>
          <a:p>
            <a:r>
              <a:rPr lang="en-US" altLang="zh-CN" smtClean="0"/>
              <a:t>} catch (IncorrectCredentialsException ex) </a:t>
            </a:r>
            <a:r>
              <a:rPr lang="en-US" altLang="zh-CN" b="1" smtClean="0"/>
              <a:t>{//</a:t>
            </a:r>
            <a:r>
              <a:rPr lang="zh-CN" altLang="en-US" b="1" smtClean="0"/>
              <a:t>用户名密码不匹配。</a:t>
            </a:r>
            <a:endParaRPr lang="zh-CN" altLang="en-US" b="1" smtClean="0"/>
          </a:p>
          <a:p>
            <a:r>
              <a:rPr lang="en-US" altLang="zh-CN" smtClean="0"/>
              <a:t>}catch (AuthenticationException e) </a:t>
            </a:r>
            <a:r>
              <a:rPr lang="en-US" altLang="zh-CN" b="1" smtClean="0"/>
              <a:t>{//</a:t>
            </a:r>
            <a:r>
              <a:rPr lang="zh-CN" altLang="en-US" b="1" smtClean="0"/>
              <a:t>其他的登录错误</a:t>
            </a:r>
            <a:endParaRPr lang="en-US" altLang="zh-CN" b="1" smtClean="0"/>
          </a:p>
          <a:p>
            <a:r>
              <a:rPr lang="en-US" altLang="zh-CN" smtClean="0"/>
              <a:t>}</a:t>
            </a:r>
            <a:endParaRPr lang="en-US" altLang="zh-CN" smtClean="0"/>
          </a:p>
          <a:p>
            <a:r>
              <a:rPr lang="en-US" altLang="zh-CN" b="1" smtClean="0"/>
              <a:t>//</a:t>
            </a:r>
            <a:r>
              <a:rPr lang="zh-CN" altLang="en-US" b="1" smtClean="0"/>
              <a:t>验证是否成功登录的方法</a:t>
            </a:r>
            <a:endParaRPr lang="en-US" altLang="zh-CN" b="1" smtClean="0"/>
          </a:p>
          <a:p>
            <a:r>
              <a:rPr lang="en-US" altLang="zh-CN" smtClean="0"/>
              <a:t>if (subject.isAuthenticated()) {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en-US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900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Subject subject = SecurityUtils.</a:t>
            </a:r>
            <a:r>
              <a:rPr lang="en-US" altLang="zh-CN" sz="2000" i="1" smtClean="0"/>
              <a:t>getSubject();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subject.logout();</a:t>
            </a:r>
            <a:endParaRPr lang="zh-CN" altLang="en-US" sz="200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32" y="274638"/>
            <a:ext cx="3186106" cy="65403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sz="2000" smtClean="0">
                <a:latin typeface="+mn-ea"/>
                <a:ea typeface="+mn-ea"/>
              </a:rPr>
              <a:t>自定义登出</a:t>
            </a:r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428596" y="1785926"/>
            <a:ext cx="385765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  <a:buFont typeface="+mj-lt"/>
              <a:buAutoNum type="arabicPeriod" startAt="4"/>
            </a:pPr>
            <a:r>
              <a:rPr lang="zh-CN" altLang="en-US" sz="2000" smtClean="0"/>
              <a:t>基于编码的角色授权实现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28628" y="2389054"/>
            <a:ext cx="8143900" cy="1754326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</a:ln>
          <a:effectLst/>
        </p:spPr>
        <p:txBody>
          <a:bodyPr vert="horz" wrap="square" lIns="92046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Subject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SecurityUtils.getSubject();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(currentUser.hasRole(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"administrator"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拥有角色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administrator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else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没有角色处理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3873" y="4786322"/>
            <a:ext cx="7208034" cy="1200329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</a:ln>
          <a:effectLst/>
        </p:spPr>
        <p:txBody>
          <a:bodyPr vert="horz" wrap="none" lIns="92046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Subject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SecurityUtils.getSubject();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如果没有角色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admin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，则会抛出异常，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someMethod()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也不会被执行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82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currentUser.checkRole(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“admin"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zh-CN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someMethod();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cs typeface="Consolas" pitchFamily="49" charset="0"/>
              </a:rPr>
              <a:t>  </a:t>
            </a:r>
            <a:endParaRPr lang="en-US" altLang="zh-CN" smtClean="0"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000100" y="4132290"/>
            <a:ext cx="23574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</a:pPr>
            <a:r>
              <a:rPr kumimoji="0" lang="zh-CN" altLang="en-US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断言方式控制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3073" grpId="0" animBg="1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28596" y="-24"/>
            <a:ext cx="385765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  <a:buFont typeface="+mj-lt"/>
              <a:buAutoNum type="arabicPeriod" startAt="5"/>
            </a:pPr>
            <a:r>
              <a:rPr lang="zh-CN" altLang="en-US" sz="2000" smtClean="0"/>
              <a:t>基于编码的资源授权实现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11492" y="642918"/>
            <a:ext cx="6275086" cy="1754326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</a:ln>
          <a:effectLst/>
        </p:spPr>
        <p:txBody>
          <a:bodyPr vert="horz" wrap="none" lIns="92046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Subject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SecurityUtils.getSubject();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(currentUser.isPermitted(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"permssion:look"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en-US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有资源权限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else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没有权限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82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000100" y="2357430"/>
            <a:ext cx="23574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</a:pPr>
            <a:r>
              <a:rPr kumimoji="0" lang="zh-CN" altLang="en-US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断言方式控制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27731" y="3000372"/>
            <a:ext cx="6275086" cy="1200329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</a:ln>
          <a:effectLst/>
        </p:spPr>
        <p:txBody>
          <a:bodyPr vert="horz" wrap="none" lIns="92046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Subject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SecurityUtils.getSubject();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如果没有资源权限则会抛出异常。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82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currentUser.checkPermission(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"permssion:look"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someMethod();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26" grpId="0" animBg="1"/>
      <p:bldP spid="6" grpId="0"/>
      <p:bldP spid="10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428596" y="-24"/>
            <a:ext cx="385765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  <a:buFont typeface="+mj-lt"/>
              <a:buAutoNum type="arabicPeriod" startAt="6"/>
            </a:pPr>
            <a:r>
              <a:rPr lang="zh-CN" altLang="en-US" sz="2000" smtClean="0">
                <a:latin typeface="+mn-ea"/>
                <a:cs typeface="+mj-cs"/>
              </a:rPr>
              <a:t>在</a:t>
            </a:r>
            <a:r>
              <a:rPr lang="en-US" altLang="zh-CN" sz="2000" smtClean="0">
                <a:latin typeface="+mn-ea"/>
                <a:cs typeface="+mj-cs"/>
              </a:rPr>
              <a:t>JSP</a:t>
            </a:r>
            <a:r>
              <a:rPr lang="zh-CN" altLang="en-US" sz="2000" smtClean="0">
                <a:latin typeface="+mn-ea"/>
                <a:cs typeface="+mj-cs"/>
              </a:rPr>
              <a:t>上的</a:t>
            </a:r>
            <a:r>
              <a:rPr lang="en-US" altLang="zh-CN" sz="2000" smtClean="0">
                <a:latin typeface="+mn-ea"/>
                <a:cs typeface="+mj-cs"/>
              </a:rPr>
              <a:t>TAG</a:t>
            </a:r>
            <a:r>
              <a:rPr lang="zh-CN" altLang="en-US" sz="2000" smtClean="0">
                <a:latin typeface="+mn-ea"/>
                <a:cs typeface="+mj-cs"/>
              </a:rPr>
              <a:t>实现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032238"/>
          <a:ext cx="8358246" cy="425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3"/>
                <a:gridCol w="4179123"/>
              </a:tblGrid>
              <a:tr h="372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标签名称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标签条件（均是显示标签内容）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&lt;shiro:authenticated&gt;</a:t>
                      </a:r>
                      <a:endParaRPr lang="en-US" altLang="zh-CN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登录之后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&lt;shiro:notAuthenticated&gt;</a:t>
                      </a:r>
                      <a:endParaRPr lang="en-US" altLang="zh-CN" u="non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不在登录状态时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&lt;shiro:guest&gt;</a:t>
                      </a:r>
                      <a:endParaRPr lang="en-US" altLang="zh-CN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mtClean="0"/>
                        <a:t>用户在没有</a:t>
                      </a:r>
                      <a:r>
                        <a:rPr lang="en-US" altLang="zh-CN" smtClean="0"/>
                        <a:t>RememberMe</a:t>
                      </a:r>
                      <a:r>
                        <a:rPr lang="zh-CN" altLang="en-US" smtClean="0"/>
                        <a:t>时</a:t>
                      </a:r>
                      <a:endParaRPr lang="zh-CN" altLang="en-US" smtClean="0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&lt;shiro:user&gt;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用户在</a:t>
                      </a:r>
                      <a:r>
                        <a:rPr lang="en-US" altLang="zh-CN" smtClean="0"/>
                        <a:t>RememberMe</a:t>
                      </a:r>
                      <a:r>
                        <a:rPr lang="zh-CN" altLang="en-US" smtClean="0"/>
                        <a:t>时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&lt;shiro:hasAnyRoles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"abc,123" 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在有</a:t>
                      </a:r>
                      <a:r>
                        <a:rPr lang="en-US" altLang="zh-CN" smtClean="0"/>
                        <a:t>abc</a:t>
                      </a:r>
                      <a:r>
                        <a:rPr lang="zh-CN" altLang="en-US" smtClean="0"/>
                        <a:t>或者</a:t>
                      </a:r>
                      <a:r>
                        <a:rPr lang="en-US" altLang="zh-CN" smtClean="0"/>
                        <a:t>123</a:t>
                      </a:r>
                      <a:r>
                        <a:rPr lang="zh-CN" altLang="en-US" smtClean="0"/>
                        <a:t>角色时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&lt;shiro:hasRole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"abc"&gt;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拥有角色</a:t>
                      </a:r>
                      <a:r>
                        <a:rPr lang="en-US" altLang="zh-CN" smtClean="0"/>
                        <a:t>abc</a:t>
                      </a:r>
                      <a:endParaRPr lang="en-US" altLang="zh-CN" smtClean="0"/>
                    </a:p>
                  </a:txBody>
                  <a:tcPr/>
                </a:tc>
              </a:tr>
              <a:tr h="412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&lt;shiro:lacksRole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"abc"&gt;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没有角色</a:t>
                      </a:r>
                      <a:r>
                        <a:rPr lang="en-US" altLang="zh-CN" smtClean="0"/>
                        <a:t>abc</a:t>
                      </a:r>
                      <a:endParaRPr lang="zh-CN" altLang="en-US"/>
                    </a:p>
                  </a:txBody>
                  <a:tcPr/>
                </a:tc>
              </a:tr>
              <a:tr h="412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&lt;shiro:hasPermission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"abc"&gt;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拥有权限资源</a:t>
                      </a:r>
                      <a:r>
                        <a:rPr lang="en-US" altLang="zh-CN" smtClean="0"/>
                        <a:t>abc</a:t>
                      </a:r>
                      <a:endParaRPr lang="zh-CN" altLang="en-US"/>
                    </a:p>
                  </a:txBody>
                  <a:tcPr/>
                </a:tc>
              </a:tr>
              <a:tr h="412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&lt;shiro:lacksPermission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"abc"&gt;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没有</a:t>
                      </a:r>
                      <a:r>
                        <a:rPr lang="en-US" altLang="zh-CN" smtClean="0"/>
                        <a:t>abc</a:t>
                      </a:r>
                      <a:r>
                        <a:rPr lang="zh-CN" altLang="en-US" smtClean="0"/>
                        <a:t>权限资源</a:t>
                      </a:r>
                      <a:endParaRPr lang="zh-CN" altLang="en-US"/>
                    </a:p>
                  </a:txBody>
                  <a:tcPr/>
                </a:tc>
              </a:tr>
              <a:tr h="412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&lt;shiro:principal&gt;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默认显示用户名称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206" y="285728"/>
            <a:ext cx="8831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7.</a:t>
            </a:r>
            <a:endParaRPr lang="en-US" altLang="zh-CN" smtClean="0"/>
          </a:p>
          <a:p>
            <a:r>
              <a:rPr lang="zh-CN" altLang="en-US" smtClean="0"/>
              <a:t>默认，添加或删除用户的角色 或资源 ，系统不需要重启，但是需要用户重新登录。</a:t>
            </a:r>
            <a:endParaRPr lang="en-US" altLang="zh-CN" smtClean="0"/>
          </a:p>
          <a:p>
            <a:r>
              <a:rPr lang="zh-CN" altLang="en-US" smtClean="0"/>
              <a:t>即用户的授权是首次登录后第一次访问需要权限页面时进行加载。</a:t>
            </a:r>
            <a:endParaRPr lang="en-US" altLang="zh-CN" smtClean="0"/>
          </a:p>
          <a:p>
            <a:r>
              <a:rPr lang="zh-CN" altLang="en-US" smtClean="0"/>
              <a:t>但是需要进行控制的权限资源，是在启动时就进行加载，如果要新增一个权限资源需要重启系统。</a:t>
            </a:r>
            <a:endParaRPr lang="en-US" altLang="zh-CN" smtClean="0"/>
          </a:p>
        </p:txBody>
      </p:sp>
      <p:sp>
        <p:nvSpPr>
          <p:cNvPr id="5" name="TextBox 4"/>
          <p:cNvSpPr txBox="1"/>
          <p:nvPr/>
        </p:nvSpPr>
        <p:spPr>
          <a:xfrm>
            <a:off x="357158" y="1977932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8.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 </a:t>
            </a:r>
            <a:r>
              <a:rPr lang="en-US" altLang="zh-CN" smtClean="0"/>
              <a:t>security </a:t>
            </a:r>
            <a:r>
              <a:rPr lang="zh-CN" altLang="en-US" smtClean="0"/>
              <a:t>与</a:t>
            </a:r>
            <a:r>
              <a:rPr lang="en-US" altLang="zh-CN" smtClean="0"/>
              <a:t>apache shiro </a:t>
            </a:r>
            <a:r>
              <a:rPr lang="zh-CN" altLang="en-US" smtClean="0"/>
              <a:t>差别：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mtClean="0"/>
              <a:t>shiro</a:t>
            </a:r>
            <a:r>
              <a:rPr lang="zh-CN" altLang="en-US" smtClean="0"/>
              <a:t>配置更加容易理解，容易上手；</a:t>
            </a:r>
            <a:r>
              <a:rPr lang="en-US" altLang="zh-CN" smtClean="0"/>
              <a:t>security</a:t>
            </a:r>
            <a:r>
              <a:rPr lang="zh-CN" altLang="en-US" smtClean="0"/>
              <a:t>配置相对比较难懂。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zh-CN" altLang="en-US" smtClean="0"/>
              <a:t>在</a:t>
            </a:r>
            <a:r>
              <a:rPr lang="en-US" altLang="zh-CN" smtClean="0"/>
              <a:t>spring</a:t>
            </a:r>
            <a:r>
              <a:rPr lang="zh-CN" altLang="en-US" smtClean="0"/>
              <a:t>的环境下，</a:t>
            </a:r>
            <a:r>
              <a:rPr lang="en-US" altLang="zh-CN" smtClean="0"/>
              <a:t>security</a:t>
            </a:r>
            <a:r>
              <a:rPr lang="zh-CN" altLang="en-US" smtClean="0"/>
              <a:t>整合性更好。</a:t>
            </a:r>
            <a:r>
              <a:rPr lang="en-US" altLang="zh-CN" smtClean="0"/>
              <a:t>Shiro</a:t>
            </a:r>
            <a:r>
              <a:rPr lang="zh-CN" altLang="en-US" smtClean="0"/>
              <a:t>对很多其他的框架兼容性更好，号称是无缝集成。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mtClean="0"/>
              <a:t>shiro </a:t>
            </a:r>
            <a:r>
              <a:rPr lang="zh-CN" altLang="en-US" smtClean="0"/>
              <a:t>不仅仅可以使用在</a:t>
            </a:r>
            <a:r>
              <a:rPr lang="en-US" altLang="zh-CN" smtClean="0"/>
              <a:t>web</a:t>
            </a:r>
            <a:r>
              <a:rPr lang="zh-CN" altLang="en-US" smtClean="0"/>
              <a:t>中，它可以工作在任何应用环境中。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zh-CN" altLang="en-US" smtClean="0"/>
              <a:t>在集群会话时</a:t>
            </a:r>
            <a:r>
              <a:rPr lang="en-US" altLang="zh-CN" smtClean="0"/>
              <a:t>Shiro</a:t>
            </a:r>
            <a:r>
              <a:rPr lang="zh-CN" altLang="en-US" smtClean="0"/>
              <a:t>最重要的一个好处或许就是它的会话是独立于容器的。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mtClean="0"/>
              <a:t>Shiro</a:t>
            </a:r>
            <a:r>
              <a:rPr lang="zh-CN" altLang="en-US" smtClean="0"/>
              <a:t>提供的密码加密使用起来非常方便。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4500570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9.</a:t>
            </a:r>
            <a:endParaRPr lang="en-US" altLang="zh-CN" smtClean="0"/>
          </a:p>
          <a:p>
            <a:r>
              <a:rPr lang="zh-CN" altLang="en-US" smtClean="0"/>
              <a:t>控制精度：</a:t>
            </a:r>
            <a:endParaRPr lang="en-US" altLang="zh-CN" smtClean="0"/>
          </a:p>
          <a:p>
            <a:r>
              <a:rPr lang="zh-CN" altLang="en-US" smtClean="0"/>
              <a:t>注解方式控制权限只能是在方法上控制，无法控制类级别访问。</a:t>
            </a:r>
            <a:endParaRPr lang="en-US" altLang="zh-CN" smtClean="0"/>
          </a:p>
          <a:p>
            <a:r>
              <a:rPr lang="zh-CN" altLang="en-US" smtClean="0"/>
              <a:t>过滤器方式控制是根据访问的</a:t>
            </a:r>
            <a:r>
              <a:rPr lang="en-US" altLang="zh-CN" smtClean="0"/>
              <a:t>URL</a:t>
            </a:r>
            <a:r>
              <a:rPr lang="zh-CN" altLang="en-US" smtClean="0"/>
              <a:t>进行控制。允许使用*匹配</a:t>
            </a:r>
            <a:r>
              <a:rPr lang="en-US" altLang="zh-CN" smtClean="0"/>
              <a:t>URL</a:t>
            </a:r>
            <a:r>
              <a:rPr lang="zh-CN" altLang="en-US" smtClean="0"/>
              <a:t>，所以可以进行粗粒度，也可以进行细粒度控制。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206" y="285728"/>
            <a:ext cx="8831264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vue:</a:t>
            </a:r>
            <a:endParaRPr lang="en-US" altLang="zh-CN" smtClean="0"/>
          </a:p>
          <a:p>
            <a:r>
              <a:rPr lang="en-US" altLang="zh-CN" smtClean="0"/>
              <a:t>getCodeImg:</a:t>
            </a:r>
            <a:r>
              <a:rPr lang="zh-CN" altLang="en-US" smtClean="0"/>
              <a:t>界面刷新后</a:t>
            </a:r>
            <a:r>
              <a:rPr lang="en-US" altLang="zh-CN" smtClean="0"/>
              <a:t>redis</a:t>
            </a:r>
            <a:r>
              <a:rPr lang="zh-CN" altLang="en-US" smtClean="0"/>
              <a:t>会生成：</a:t>
            </a:r>
            <a:endParaRPr lang="zh-CN" altLang="en-US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：captcha_codes:c7853230d190451790ed2b6ac06aece7</a:t>
            </a:r>
            <a:endParaRPr lang="zh-CN" altLang="en-US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：并返回</a:t>
            </a:r>
            <a:r>
              <a:rPr lang="en-US" altLang="zh-CN" smtClean="0"/>
              <a:t>uuid</a:t>
            </a:r>
            <a:r>
              <a:rPr lang="zh-CN" altLang="en-US" smtClean="0"/>
              <a:t>保存到</a:t>
            </a:r>
            <a:r>
              <a:rPr lang="en-US" altLang="zh-CN" smtClean="0"/>
              <a:t>vue</a:t>
            </a:r>
            <a:r>
              <a:rPr lang="zh-CN" altLang="en-US" smtClean="0"/>
              <a:t>客户端</a:t>
            </a:r>
            <a:endParaRPr lang="zh-CN" altLang="en-US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：生成图片的数字</a:t>
            </a:r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/>
              <a:t>login </a:t>
            </a:r>
            <a:r>
              <a:rPr lang="zh-CN" altLang="en-US" smtClean="0"/>
              <a:t>登录：</a:t>
            </a:r>
            <a:endParaRPr lang="zh-CN" altLang="en-US" smtClean="0"/>
          </a:p>
          <a:p>
            <a:r>
              <a:rPr lang="zh-CN" altLang="en-US" smtClean="0"/>
              <a:t>用户名，密码，图片</a:t>
            </a:r>
            <a:r>
              <a:rPr lang="en-US" altLang="zh-CN" smtClean="0"/>
              <a:t>id</a:t>
            </a:r>
            <a:r>
              <a:rPr lang="zh-CN" altLang="en-US" smtClean="0"/>
              <a:t>，</a:t>
            </a:r>
            <a:r>
              <a:rPr lang="en-US" altLang="zh-CN" smtClean="0"/>
              <a:t>uuid </a:t>
            </a:r>
            <a:r>
              <a:rPr lang="zh-CN" altLang="en-US" smtClean="0"/>
              <a:t>发送到服务器端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src/permission.js</a:t>
            </a:r>
            <a:r>
              <a:rPr lang="en-US" altLang="zh-CN" smtClean="0"/>
              <a:t>:</a:t>
            </a:r>
            <a:endParaRPr lang="zh-CN" altLang="en-US" smtClean="0"/>
          </a:p>
          <a:p>
            <a:r>
              <a:rPr lang="zh-CN" altLang="en-US" smtClean="0"/>
              <a:t>// 判断当前用户是否已拉取完user_info信息</a:t>
            </a:r>
            <a:r>
              <a:rPr lang="en-US" altLang="zh-CN" smtClean="0"/>
              <a:t>,</a:t>
            </a:r>
            <a:r>
              <a:rPr lang="zh-CN" altLang="en-US" smtClean="0"/>
              <a:t>包含权限信息</a:t>
            </a:r>
            <a:endParaRPr lang="zh-CN" altLang="en-US" smtClean="0"/>
          </a:p>
          <a:p>
            <a:r>
              <a:rPr lang="zh-CN" altLang="en-US" smtClean="0"/>
              <a:t>        store.dispatch('GetInfo').then(res =&gt; 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src/store/modules/user.js</a:t>
            </a:r>
            <a:endParaRPr lang="zh-CN" altLang="en-US" smtClean="0"/>
          </a:p>
          <a:p>
            <a:r>
              <a:rPr lang="en-US" altLang="zh-CN" smtClean="0"/>
              <a:t>login</a:t>
            </a:r>
            <a:r>
              <a:rPr lang="zh-CN" altLang="en-US" smtClean="0"/>
              <a:t>登录和GetInfo </a:t>
            </a:r>
            <a:r>
              <a:rPr lang="en-US" altLang="zh-CN" smtClean="0"/>
              <a:t>api</a:t>
            </a:r>
            <a:r>
              <a:rPr lang="zh-CN" altLang="en-US" smtClean="0"/>
              <a:t>调用后返回</a:t>
            </a:r>
            <a:r>
              <a:rPr lang="en-US" altLang="zh-CN" smtClean="0"/>
              <a:t>store</a:t>
            </a:r>
            <a:r>
              <a:rPr lang="zh-CN" altLang="en-US" smtClean="0"/>
              <a:t>中保存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206" y="285728"/>
            <a:ext cx="883126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java:</a:t>
            </a:r>
            <a:endParaRPr lang="en-US" altLang="zh-CN" smtClean="0"/>
          </a:p>
          <a:p>
            <a:r>
              <a:rPr lang="en-US" altLang="zh-CN" smtClean="0"/>
              <a:t>getCodeImg redis</a:t>
            </a:r>
            <a:r>
              <a:rPr lang="zh-CN" altLang="en-US" smtClean="0"/>
              <a:t>会生成：</a:t>
            </a:r>
            <a:endParaRPr lang="zh-CN" altLang="en-US" smtClean="0"/>
          </a:p>
          <a:p>
            <a:r>
              <a:rPr lang="zh-CN" altLang="en-US" smtClean="0"/>
              <a:t>captcha_codes:c7853230d190451790ed2b6ac06aece7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/>
              <a:t>login </a:t>
            </a:r>
            <a:r>
              <a:rPr lang="zh-CN" altLang="en-US" smtClean="0"/>
              <a:t>登录：</a:t>
            </a:r>
            <a:endParaRPr lang="zh-CN" altLang="en-US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：验证图片</a:t>
            </a:r>
            <a:r>
              <a:rPr lang="en-US" altLang="zh-CN" smtClean="0"/>
              <a:t>uuid</a:t>
            </a:r>
            <a:r>
              <a:rPr lang="zh-CN" altLang="en-US" smtClean="0"/>
              <a:t>与</a:t>
            </a:r>
            <a:r>
              <a:rPr lang="en-US" altLang="zh-CN" smtClean="0"/>
              <a:t>redis</a:t>
            </a:r>
            <a:r>
              <a:rPr lang="zh-CN" altLang="en-US" smtClean="0"/>
              <a:t>的值是否相同。验证码两分钟失效</a:t>
            </a:r>
            <a:endParaRPr lang="zh-CN" altLang="en-US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：用户验证</a:t>
            </a:r>
            <a:endParaRPr lang="zh-CN" altLang="en-US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）authentication = authenticationManager</a:t>
            </a:r>
            <a:endParaRPr lang="zh-CN" altLang="en-US" smtClean="0"/>
          </a:p>
          <a:p>
            <a:r>
              <a:rPr lang="zh-CN" altLang="en-US" smtClean="0"/>
              <a:t>                    .authenticate(new UsernamePasswordAuthenticationToken(username, password));</a:t>
            </a:r>
            <a:endParaRPr lang="zh-CN" altLang="en-US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）loadUserByUsername</a:t>
            </a:r>
            <a:endParaRPr lang="zh-CN" altLang="en-US" smtClean="0"/>
          </a:p>
          <a:p>
            <a:r>
              <a:rPr lang="zh-CN" altLang="en-US" smtClean="0"/>
              <a:t>根据用户名获取用户信息和权限</a:t>
            </a:r>
            <a:endParaRPr lang="zh-CN" altLang="en-US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）根据用户信息生成</a:t>
            </a:r>
            <a:r>
              <a:rPr lang="en-US" altLang="zh-CN" smtClean="0"/>
              <a:t>token</a:t>
            </a:r>
            <a:r>
              <a:rPr lang="zh-CN" altLang="en-US" smtClean="0"/>
              <a:t>，返回前端</a:t>
            </a:r>
            <a:endParaRPr lang="zh-CN" altLang="en-US" smtClean="0"/>
          </a:p>
          <a:p>
            <a:r>
              <a:rPr lang="en-US" altLang="zh-CN" smtClean="0"/>
              <a:t>createToken </a:t>
            </a:r>
            <a:r>
              <a:rPr lang="zh-CN" altLang="en-US" smtClean="0"/>
              <a:t>保存</a:t>
            </a:r>
            <a:r>
              <a:rPr lang="en-US" altLang="zh-CN" smtClean="0"/>
              <a:t>token</a:t>
            </a:r>
            <a:r>
              <a:rPr lang="zh-CN" altLang="en-US" smtClean="0"/>
              <a:t>到</a:t>
            </a:r>
            <a:r>
              <a:rPr lang="en-US" altLang="zh-CN" smtClean="0"/>
              <a:t>redis</a:t>
            </a:r>
            <a:endParaRPr lang="en-US" altLang="zh-CN" smtClean="0"/>
          </a:p>
          <a:p>
            <a:r>
              <a:rPr lang="en-US" altLang="zh-CN" smtClean="0"/>
              <a:t>login_tokens:93f9c258-903f-4851-ad63-3d87abbab7ef:loginUser(</a:t>
            </a:r>
            <a:r>
              <a:rPr lang="zh-CN" altLang="en-US" smtClean="0"/>
              <a:t>用户信息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mtClean="0"/>
              <a:t>除了以上功能，</a:t>
            </a:r>
            <a:r>
              <a:rPr lang="en-US" altLang="zh-CN" smtClean="0"/>
              <a:t>shiro</a:t>
            </a:r>
            <a:r>
              <a:rPr lang="zh-CN" altLang="en-US" smtClean="0"/>
              <a:t>还提供很多扩展 </a:t>
            </a:r>
            <a:endParaRPr lang="zh-CN" altLang="en-US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Web Support</a:t>
            </a:r>
            <a:r>
              <a:rPr lang="zh-CN" altLang="en-US" smtClean="0"/>
              <a:t>：主要针对</a:t>
            </a:r>
            <a:r>
              <a:rPr lang="en-US" altLang="zh-CN" smtClean="0"/>
              <a:t>web</a:t>
            </a:r>
            <a:r>
              <a:rPr lang="zh-CN" altLang="en-US" smtClean="0"/>
              <a:t>应用提供一些常用功能。 </a:t>
            </a:r>
            <a:endParaRPr lang="zh-CN" altLang="en-US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Caching</a:t>
            </a:r>
            <a:r>
              <a:rPr lang="zh-CN" altLang="en-US" smtClean="0"/>
              <a:t>：缓存可以使应用程序运行更有效率。 </a:t>
            </a:r>
            <a:endParaRPr lang="zh-CN" altLang="en-US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Concurrency</a:t>
            </a:r>
            <a:r>
              <a:rPr lang="zh-CN" altLang="en-US" smtClean="0"/>
              <a:t>：多线程相关功能。</a:t>
            </a:r>
            <a:endParaRPr lang="en-US" altLang="zh-CN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Testing</a:t>
            </a:r>
            <a:r>
              <a:rPr lang="zh-CN" altLang="en-US" smtClean="0"/>
              <a:t>：帮助我们进行测试相关功能 </a:t>
            </a:r>
            <a:endParaRPr lang="zh-CN" altLang="en-US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"Run As"</a:t>
            </a:r>
            <a:r>
              <a:rPr lang="zh-CN" altLang="en-US" smtClean="0"/>
              <a:t>：一个允许用户假设为另一个用户身份（如果允许）的功能，有时候在管理脚本很有用。 </a:t>
            </a:r>
            <a:endParaRPr lang="zh-CN" altLang="en-US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“Remember Me”</a:t>
            </a:r>
            <a:r>
              <a:rPr lang="zh-CN" altLang="en-US" smtClean="0"/>
              <a:t>：记住用户身份，提供类似购物车功能。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714884"/>
            <a:ext cx="8543956" cy="1857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smtClean="0"/>
              <a:t>Subject </a:t>
            </a:r>
            <a:r>
              <a:rPr lang="zh-CN" altLang="en-US" sz="1800" smtClean="0"/>
              <a:t>是与程序进行交互的对象，可以是人也可以是服务或者其他，通常就理解为用户。</a:t>
            </a:r>
            <a:endParaRPr lang="zh-CN" altLang="en-US" sz="1800" smtClean="0"/>
          </a:p>
          <a:p>
            <a:pPr>
              <a:buNone/>
            </a:pPr>
            <a:r>
              <a:rPr lang="zh-CN" altLang="en-US" sz="1800" smtClean="0"/>
              <a:t>所有</a:t>
            </a:r>
            <a:r>
              <a:rPr lang="en-US" altLang="zh-CN" sz="1800" smtClean="0"/>
              <a:t>Subject </a:t>
            </a:r>
            <a:r>
              <a:rPr lang="zh-CN" altLang="en-US" sz="1800" smtClean="0"/>
              <a:t>实例都必须绑定到一个</a:t>
            </a:r>
            <a:r>
              <a:rPr lang="en-US" altLang="zh-CN" sz="1800" smtClean="0"/>
              <a:t>SecurityManager</a:t>
            </a:r>
            <a:r>
              <a:rPr lang="zh-CN" altLang="en-US" sz="1800" smtClean="0"/>
              <a:t>上。我们与一个 </a:t>
            </a:r>
            <a:r>
              <a:rPr lang="en-US" altLang="zh-CN" sz="1800" smtClean="0"/>
              <a:t>Subject </a:t>
            </a:r>
            <a:r>
              <a:rPr lang="zh-CN" altLang="en-US" sz="1800" smtClean="0"/>
              <a:t>交互，运行时</a:t>
            </a:r>
            <a:r>
              <a:rPr lang="en-US" altLang="zh-CN" sz="1800" smtClean="0"/>
              <a:t>shiro</a:t>
            </a:r>
            <a:r>
              <a:rPr lang="zh-CN" altLang="en-US" sz="1800" smtClean="0"/>
              <a:t>会自动转化为与 </a:t>
            </a:r>
            <a:r>
              <a:rPr lang="en-US" altLang="zh-CN" sz="1800" smtClean="0"/>
              <a:t>SecurityManager</a:t>
            </a:r>
            <a:r>
              <a:rPr lang="zh-CN" altLang="en-US" sz="1800" smtClean="0"/>
              <a:t>交互的特定 </a:t>
            </a:r>
            <a:r>
              <a:rPr lang="en-US" altLang="zh-CN" sz="1800" smtClean="0"/>
              <a:t>subject</a:t>
            </a:r>
            <a:r>
              <a:rPr lang="zh-CN" altLang="en-US" sz="1800" smtClean="0"/>
              <a:t>的交互。</a:t>
            </a:r>
            <a:endParaRPr lang="zh-CN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4414" y="0"/>
            <a:ext cx="6724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5720" y="3714760"/>
            <a:ext cx="8229600" cy="1143000"/>
          </a:xfrm>
        </p:spPr>
        <p:txBody>
          <a:bodyPr/>
          <a:lstStyle/>
          <a:p>
            <a:r>
              <a:rPr lang="en-US" altLang="zh-CN" smtClean="0"/>
              <a:t>Subject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171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SecurityManager </a:t>
            </a:r>
            <a:r>
              <a:rPr lang="zh-CN" altLang="en-US" sz="2000" smtClean="0"/>
              <a:t>是 </a:t>
            </a:r>
            <a:r>
              <a:rPr lang="en-US" altLang="zh-CN" sz="2000" smtClean="0"/>
              <a:t>Shiro</a:t>
            </a:r>
            <a:r>
              <a:rPr lang="zh-CN" altLang="en-US" sz="2000" smtClean="0"/>
              <a:t>的核心，初始化时协调各个模块运行。然而，一旦 </a:t>
            </a:r>
            <a:r>
              <a:rPr lang="en-US" altLang="zh-CN" sz="2000" smtClean="0"/>
              <a:t>SecurityManager</a:t>
            </a:r>
            <a:r>
              <a:rPr lang="zh-CN" altLang="en-US" sz="2000" smtClean="0"/>
              <a:t>协调完毕，</a:t>
            </a:r>
            <a:r>
              <a:rPr lang="en-US" altLang="zh-CN" sz="2000" smtClean="0"/>
              <a:t>SecurityManager </a:t>
            </a:r>
            <a:r>
              <a:rPr lang="zh-CN" altLang="en-US" sz="2000" smtClean="0"/>
              <a:t>会被单独留下，且我们只需要去操作</a:t>
            </a:r>
            <a:r>
              <a:rPr lang="en-US" altLang="zh-CN" sz="2000" smtClean="0"/>
              <a:t>Subject</a:t>
            </a:r>
            <a:r>
              <a:rPr lang="zh-CN" altLang="en-US" sz="2000" smtClean="0"/>
              <a:t>即可，无需操作</a:t>
            </a:r>
            <a:r>
              <a:rPr lang="en-US" altLang="zh-CN" sz="2000" smtClean="0"/>
              <a:t>SecurityManager </a:t>
            </a:r>
            <a:r>
              <a:rPr lang="zh-CN" altLang="en-US" sz="2000" smtClean="0"/>
              <a:t>。 但是我们得知道，当我们正与一个 </a:t>
            </a:r>
            <a:r>
              <a:rPr lang="en-US" altLang="zh-CN" sz="2000" smtClean="0"/>
              <a:t>Subject </a:t>
            </a:r>
            <a:r>
              <a:rPr lang="zh-CN" altLang="en-US" sz="2000" smtClean="0"/>
              <a:t>进行交互时，实质上是 </a:t>
            </a:r>
            <a:r>
              <a:rPr lang="en-US" altLang="zh-CN" sz="2000" smtClean="0"/>
              <a:t>SecurityManager</a:t>
            </a:r>
            <a:r>
              <a:rPr lang="zh-CN" altLang="en-US" sz="2000" smtClean="0"/>
              <a:t>在处理 </a:t>
            </a:r>
            <a:r>
              <a:rPr lang="en-US" altLang="zh-CN" sz="2000" smtClean="0"/>
              <a:t>Subject </a:t>
            </a:r>
            <a:r>
              <a:rPr lang="zh-CN" altLang="en-US" sz="2000" smtClean="0"/>
              <a:t>安全操作。</a:t>
            </a:r>
            <a:endParaRPr lang="zh-CN" altLang="en-US" sz="20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mtClean="0"/>
              <a:t>SecurityManager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428596" y="2857496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Realms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57158" y="3714752"/>
            <a:ext cx="8229600" cy="2571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Shiro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中作为应用程序和安全数据之间的“桥梁”或“连接器”。他获取安全数据来判断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是否能够登录，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拥有什么权限。他有点类似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DAO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。在配置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时，需要至少一个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。而且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Shiro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提供了一些常用的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来连接数据源，如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LDAP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数据源的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JndiLdapRealm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JDBC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数据源的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JdbcRealm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文件数据源的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文件数据源的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，等等。我们也可以插入自己的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实现来代表自定义的数据源。 像其他组件一样，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也是由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SecurityManager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  <p:bldP spid="4" grpId="0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857232"/>
            <a:ext cx="69532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357166"/>
            <a:ext cx="8686800" cy="57148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小结：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100013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smtClean="0"/>
              <a:t>1.Subject(</a:t>
            </a:r>
            <a:r>
              <a:rPr lang="en-US" altLang="zh-CN" sz="2400" err="1" smtClean="0"/>
              <a:t>org.apache.shiro.subject.Subject</a:t>
            </a:r>
            <a:r>
              <a:rPr lang="en-US" altLang="zh-CN" sz="2400" smtClean="0"/>
              <a:t>):</a:t>
            </a:r>
            <a:endParaRPr lang="en-US" altLang="zh-CN" sz="2400" smtClean="0"/>
          </a:p>
          <a:p>
            <a:pPr>
              <a:buNone/>
            </a:pPr>
            <a:r>
              <a:rPr lang="zh-CN" altLang="en-US" sz="2400" smtClean="0"/>
              <a:t>简称用户</a:t>
            </a:r>
            <a:endParaRPr lang="zh-CN" altLang="en-US" sz="2400"/>
          </a:p>
        </p:txBody>
      </p:sp>
      <p:sp>
        <p:nvSpPr>
          <p:cNvPr id="5" name="内容占位符 2"/>
          <p:cNvSpPr txBox="1"/>
          <p:nvPr/>
        </p:nvSpPr>
        <p:spPr>
          <a:xfrm>
            <a:off x="428596" y="1285860"/>
            <a:ext cx="8229600" cy="142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</a:pPr>
            <a:r>
              <a:rPr lang="en-US" altLang="zh-CN" sz="2400" smtClean="0"/>
              <a:t>2.SecurityManager(</a:t>
            </a:r>
            <a:r>
              <a:rPr lang="en-US" altLang="zh-CN" sz="2400" err="1" smtClean="0"/>
              <a:t>org.apache.shiro.mgt.SecurityManager</a:t>
            </a:r>
            <a:r>
              <a:rPr lang="en-US" altLang="zh-CN" sz="2400" smtClean="0"/>
              <a:t>) </a:t>
            </a:r>
            <a:endParaRPr lang="en-US" altLang="zh-CN" sz="2400" smtClean="0"/>
          </a:p>
          <a:p>
            <a:pPr marL="514350" lvl="0" indent="-514350">
              <a:spcBef>
                <a:spcPct val="20000"/>
              </a:spcBef>
            </a:pPr>
            <a:r>
              <a:rPr lang="zh-CN" altLang="en-US" sz="2400" smtClean="0"/>
              <a:t>如上所述，</a:t>
            </a:r>
            <a:r>
              <a:rPr lang="en-US" altLang="zh-CN" sz="2400" smtClean="0"/>
              <a:t>SecurityManager</a:t>
            </a:r>
            <a:r>
              <a:rPr lang="zh-CN" altLang="en-US" sz="2400" smtClean="0"/>
              <a:t>是</a:t>
            </a:r>
            <a:r>
              <a:rPr lang="en-US" altLang="zh-CN" sz="2400" smtClean="0"/>
              <a:t>shiro</a:t>
            </a:r>
            <a:r>
              <a:rPr lang="zh-CN" altLang="en-US" sz="2400" smtClean="0"/>
              <a:t>的核心，协调</a:t>
            </a:r>
            <a:r>
              <a:rPr lang="en-US" altLang="zh-CN" sz="2400" smtClean="0"/>
              <a:t>shiro</a:t>
            </a:r>
            <a:r>
              <a:rPr lang="zh-CN" altLang="en-US" sz="2400" smtClean="0"/>
              <a:t>的各个组件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28596" y="2714621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3.Authenticator(org.apache.shiro.authc.Authenticator)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登录控制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3608864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注：</a:t>
            </a:r>
            <a:r>
              <a:rPr lang="en-US" altLang="zh-CN" sz="2400" smtClean="0"/>
              <a:t>Authentication Strategy</a:t>
            </a:r>
            <a:endParaRPr lang="en-US" altLang="zh-CN" sz="2400" smtClean="0"/>
          </a:p>
          <a:p>
            <a:r>
              <a:rPr lang="en-US" altLang="zh-CN" sz="2400" smtClean="0"/>
              <a:t>(</a:t>
            </a:r>
            <a:r>
              <a:rPr lang="en-US" altLang="zh-CN" sz="2400" err="1" smtClean="0"/>
              <a:t>org.apache.shiro.authc.pam.AuthenticationStrategy</a:t>
            </a:r>
            <a:r>
              <a:rPr lang="en-US" altLang="zh-CN" sz="2400" smtClean="0"/>
              <a:t>) </a:t>
            </a:r>
            <a:endParaRPr lang="en-US" altLang="zh-CN" sz="2400" smtClean="0"/>
          </a:p>
          <a:p>
            <a:r>
              <a:rPr lang="zh-CN" altLang="en-US" sz="2400" smtClean="0"/>
              <a:t>如果存在多个</a:t>
            </a:r>
            <a:r>
              <a:rPr lang="en-US" altLang="zh-CN" sz="2400" smtClean="0"/>
              <a:t>realm</a:t>
            </a:r>
            <a:r>
              <a:rPr lang="zh-CN" altLang="en-US" sz="2400" smtClean="0"/>
              <a:t>，则接口</a:t>
            </a:r>
            <a:r>
              <a:rPr lang="en-US" altLang="zh-CN" sz="2400" smtClean="0"/>
              <a:t>AuthenticationStrategy</a:t>
            </a:r>
            <a:r>
              <a:rPr lang="zh-CN" altLang="en-US" sz="2400" smtClean="0"/>
              <a:t>会确定什么样算是登录成功（例如，如果一个</a:t>
            </a:r>
            <a:r>
              <a:rPr lang="en-US" altLang="zh-CN" sz="2400" smtClean="0"/>
              <a:t>Realm</a:t>
            </a:r>
            <a:r>
              <a:rPr lang="zh-CN" altLang="en-US" sz="2400" smtClean="0"/>
              <a:t>成功，而其他的均失败，是否登录成功？）。 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  <p:bldP spid="4" grpId="0" build="allAtOnce"/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214290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4.Authorizer(</a:t>
            </a:r>
            <a:r>
              <a:rPr lang="en-US" altLang="zh-CN" sz="2400" err="1" smtClean="0"/>
              <a:t>org.apache.shiro.authz.Authorizer</a:t>
            </a:r>
            <a:r>
              <a:rPr lang="en-US" altLang="zh-CN" sz="2400" smtClean="0"/>
              <a:t>) 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r>
              <a:rPr lang="zh-CN" altLang="en-US" sz="2400" smtClean="0"/>
              <a:t>决定</a:t>
            </a:r>
            <a:r>
              <a:rPr lang="en-US" altLang="zh-CN" sz="2400" smtClean="0"/>
              <a:t>subject</a:t>
            </a:r>
            <a:r>
              <a:rPr lang="zh-CN" altLang="en-US" sz="2400" smtClean="0"/>
              <a:t>能拥有什么样角色或者权限。</a:t>
            </a:r>
            <a:endParaRPr lang="zh-CN" altLang="en-US" sz="2400" smtClean="0"/>
          </a:p>
        </p:txBody>
      </p:sp>
      <p:sp>
        <p:nvSpPr>
          <p:cNvPr id="6" name="TextBox 5"/>
          <p:cNvSpPr txBox="1"/>
          <p:nvPr/>
        </p:nvSpPr>
        <p:spPr>
          <a:xfrm>
            <a:off x="357158" y="128586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5.SessionManager(</a:t>
            </a:r>
            <a:r>
              <a:rPr lang="en-US" altLang="zh-CN" sz="2400" err="1" smtClean="0"/>
              <a:t>org.apache.shiro.session.SessionManager</a:t>
            </a:r>
            <a:r>
              <a:rPr lang="en-US" altLang="zh-CN" sz="2400" smtClean="0"/>
              <a:t>) 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r>
              <a:rPr lang="zh-CN" altLang="en-US" sz="2400" smtClean="0"/>
              <a:t>创建和管理用户</a:t>
            </a:r>
            <a:r>
              <a:rPr lang="en-US" altLang="zh-CN" sz="2400" smtClean="0"/>
              <a:t>session</a:t>
            </a:r>
            <a:r>
              <a:rPr lang="zh-CN" altLang="en-US" sz="2400" smtClean="0"/>
              <a:t>。通过设置这个管理器，</a:t>
            </a:r>
            <a:r>
              <a:rPr lang="en-US" altLang="zh-CN" sz="2400" smtClean="0"/>
              <a:t>shiro</a:t>
            </a:r>
            <a:r>
              <a:rPr lang="zh-CN" altLang="en-US" sz="2400" smtClean="0"/>
              <a:t>可以在任何环境下使用</a:t>
            </a:r>
            <a:r>
              <a:rPr lang="en-US" altLang="zh-CN" sz="2400" smtClean="0"/>
              <a:t>session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57158" y="2608732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6.CacheManager(</a:t>
            </a:r>
            <a:r>
              <a:rPr lang="en-US" altLang="zh-CN" sz="2400" err="1" smtClean="0"/>
              <a:t>org.apahce.shiro.cache.CacheManager</a:t>
            </a:r>
            <a:r>
              <a:rPr lang="en-US" altLang="zh-CN" sz="2400" smtClean="0"/>
              <a:t>) 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r>
              <a:rPr lang="zh-CN" altLang="en-US" sz="2400" smtClean="0"/>
              <a:t>缓存管理器，可以减少不必要的后台访问。提高应用效率，增加用户体验。</a:t>
            </a:r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57158" y="385960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7.Cryptography(</a:t>
            </a:r>
            <a:r>
              <a:rPr lang="en-US" altLang="zh-CN" sz="2400" err="1" smtClean="0"/>
              <a:t>org.apache.shiro.crypto</a:t>
            </a:r>
            <a:r>
              <a:rPr lang="en-US" altLang="zh-CN" sz="2400" smtClean="0"/>
              <a:t>.*) :</a:t>
            </a:r>
            <a:endParaRPr lang="en-US" altLang="zh-CN" sz="2400" smtClean="0"/>
          </a:p>
          <a:p>
            <a:r>
              <a:rPr lang="en-US" altLang="zh-CN" sz="2400" smtClean="0"/>
              <a:t>Shiro</a:t>
            </a:r>
            <a:r>
              <a:rPr lang="zh-CN" altLang="en-US" sz="2400" smtClean="0"/>
              <a:t>的</a:t>
            </a:r>
            <a:r>
              <a:rPr lang="en-US" altLang="zh-CN" sz="2400" smtClean="0"/>
              <a:t>api</a:t>
            </a:r>
            <a:r>
              <a:rPr lang="zh-CN" altLang="en-US" sz="2400" smtClean="0"/>
              <a:t>大幅度简化</a:t>
            </a:r>
            <a:r>
              <a:rPr lang="en-US" altLang="zh-CN" sz="2400" smtClean="0"/>
              <a:t>java api</a:t>
            </a:r>
            <a:r>
              <a:rPr lang="zh-CN" altLang="en-US" sz="2400" smtClean="0"/>
              <a:t>中繁琐的密码加密。</a:t>
            </a:r>
            <a:endParaRPr lang="zh-CN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357158" y="4884019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8.Realms(</a:t>
            </a:r>
            <a:r>
              <a:rPr lang="en-US" altLang="zh-CN" sz="2400" err="1" smtClean="0"/>
              <a:t>org.apache.shiro.realm.Realm</a:t>
            </a:r>
            <a:r>
              <a:rPr lang="en-US" altLang="zh-CN" sz="2400" smtClean="0"/>
              <a:t>) 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r>
              <a:rPr lang="zh-CN" altLang="en-US" sz="2400" smtClean="0"/>
              <a:t>程序与安全数据的桥梁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6" grpId="0" uiExpand="1" build="allAtOnce"/>
      <p:bldP spid="8" grpId="0" build="allAtOnce"/>
      <p:bldP spid="10" grpId="0" build="allAtOnce"/>
      <p:bldP spid="11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13040</Words>
  <Application>WPS 演示</Application>
  <PresentationFormat>全屏显示(4:3)</PresentationFormat>
  <Paragraphs>562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Consolas</vt:lpstr>
      <vt:lpstr>Gubbi</vt:lpstr>
      <vt:lpstr>Calibri</vt:lpstr>
      <vt:lpstr>Trebuchet MS</vt:lpstr>
      <vt:lpstr>Droid Sans Fallback</vt:lpstr>
      <vt:lpstr>微软雅黑</vt:lpstr>
      <vt:lpstr>宋体</vt:lpstr>
      <vt:lpstr>Arial Unicode MS</vt:lpstr>
      <vt:lpstr>Calibri</vt:lpstr>
      <vt:lpstr>Standard Symbols PS [URW ]</vt:lpstr>
      <vt:lpstr>Times New Roman</vt:lpstr>
      <vt:lpstr>Office 主题</vt:lpstr>
      <vt:lpstr>Shiro入门学习手册</vt:lpstr>
      <vt:lpstr>一，shiro简介</vt:lpstr>
      <vt:lpstr>PowerPoint 演示文稿</vt:lpstr>
      <vt:lpstr>PowerPoint 演示文稿</vt:lpstr>
      <vt:lpstr>Subject：</vt:lpstr>
      <vt:lpstr>SecurityManager：</vt:lpstr>
      <vt:lpstr>小结： </vt:lpstr>
      <vt:lpstr>PowerPoint 演示文稿</vt:lpstr>
      <vt:lpstr>PowerPoint 演示文稿</vt:lpstr>
      <vt:lpstr>二，简单配置</vt:lpstr>
      <vt:lpstr>使用maven时，在pom中添加依赖包</vt:lpstr>
      <vt:lpstr>PowerPoint 演示文稿</vt:lpstr>
      <vt:lpstr>Spring整合配置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在applicationContext.xml中添加securityManagerper配置</vt:lpstr>
      <vt:lpstr>4.配置jdbcRealm</vt:lpstr>
      <vt:lpstr>PowerPoint 演示文稿</vt:lpstr>
      <vt:lpstr>PowerPoint 演示文稿</vt:lpstr>
      <vt:lpstr>PowerPoint 演示文稿</vt:lpstr>
      <vt:lpstr>5.配置shiro注解模式</vt:lpstr>
      <vt:lpstr>PowerPoint 演示文稿</vt:lpstr>
      <vt:lpstr>PowerPoint 演示文稿</vt:lpstr>
      <vt:lpstr>PowerPoint 演示文稿</vt:lpstr>
      <vt:lpstr>三.简单扩展</vt:lpstr>
      <vt:lpstr>PowerPoint 演示文稿</vt:lpstr>
      <vt:lpstr>自定义登录</vt:lpstr>
      <vt:lpstr>自定义登出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Shiro讲解文档.pptx</dc:title>
  <dc:creator>Azaka</dc:creator>
  <cp:lastModifiedBy>muzongcun</cp:lastModifiedBy>
  <cp:revision>281</cp:revision>
  <dcterms:created xsi:type="dcterms:W3CDTF">2020-08-06T16:45:34Z</dcterms:created>
  <dcterms:modified xsi:type="dcterms:W3CDTF">2020-08-06T16:45:34Z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