
<file path=[Content_Types].xml><?xml version="1.0" encoding="utf-8"?>
<Types xmlns="http://schemas.openxmlformats.org/package/2006/content-types">
  <Default Extension="jpeg" ContentType="image/jpe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 id="2147483686" r:id="rId4"/>
  </p:sldMasterIdLst>
  <p:notesMasterIdLst>
    <p:notesMasterId r:id="rId6"/>
  </p:notesMasterIdLst>
  <p:handoutMasterIdLst>
    <p:handoutMasterId r:id="rId33"/>
  </p:handoutMasterIdLst>
  <p:sldIdLst>
    <p:sldId id="460" r:id="rId5"/>
    <p:sldId id="1139" r:id="rId7"/>
    <p:sldId id="1266" r:id="rId8"/>
    <p:sldId id="1278" r:id="rId9"/>
    <p:sldId id="1268" r:id="rId10"/>
    <p:sldId id="1279" r:id="rId11"/>
    <p:sldId id="1270" r:id="rId12"/>
    <p:sldId id="1299" r:id="rId13"/>
    <p:sldId id="1271" r:id="rId14"/>
    <p:sldId id="1280" r:id="rId15"/>
    <p:sldId id="1273" r:id="rId16"/>
    <p:sldId id="1305" r:id="rId17"/>
    <p:sldId id="1249" r:id="rId18"/>
    <p:sldId id="1250" r:id="rId19"/>
    <p:sldId id="1251" r:id="rId20"/>
    <p:sldId id="1252" r:id="rId21"/>
    <p:sldId id="1253" r:id="rId22"/>
    <p:sldId id="1276" r:id="rId23"/>
    <p:sldId id="1254" r:id="rId24"/>
    <p:sldId id="1301" r:id="rId25"/>
    <p:sldId id="1302" r:id="rId26"/>
    <p:sldId id="1265" r:id="rId27"/>
    <p:sldId id="1217" r:id="rId28"/>
    <p:sldId id="1320" r:id="rId29"/>
    <p:sldId id="1287" r:id="rId30"/>
    <p:sldId id="1281" r:id="rId31"/>
    <p:sldId id="1303" r:id="rId32"/>
  </p:sldIdLst>
  <p:sldSz cx="9144000" cy="5143500" type="screen16x9"/>
  <p:notesSz cx="6797675" cy="992632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 Angela" initials="SA" lastIdx="1" clrIdx="0"/>
  <p:cmAuthor id="2" name="Sijing Liao" initials="SL" lastIdx="1" clrIdx="1"/>
  <p:cmAuthor id="3" name="Changjuan Feng" initials="CF"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EF"/>
    <a:srgbClr val="CC3300"/>
    <a:srgbClr val="003300"/>
    <a:srgbClr val="999999"/>
    <a:srgbClr val="008EAA"/>
    <a:srgbClr val="135295"/>
    <a:srgbClr val="AFE4FF"/>
    <a:srgbClr val="FFDDDD"/>
    <a:srgbClr val="DA291C"/>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8" autoAdjust="0"/>
    <p:restoredTop sz="92565" autoAdjust="0"/>
  </p:normalViewPr>
  <p:slideViewPr>
    <p:cSldViewPr snapToGrid="0" showGuides="1">
      <p:cViewPr varScale="1">
        <p:scale>
          <a:sx n="91" d="100"/>
          <a:sy n="91" d="100"/>
        </p:scale>
        <p:origin x="1236" y="52"/>
      </p:cViewPr>
      <p:guideLst>
        <p:guide orient="horz" pos="1834"/>
        <p:guide orient="horz" pos="408"/>
        <p:guide pos="236"/>
      </p:guideLst>
    </p:cSldViewPr>
  </p:slideViewPr>
  <p:notesTextViewPr>
    <p:cViewPr>
      <p:scale>
        <a:sx n="1" d="1"/>
        <a:sy n="1" d="1"/>
      </p:scale>
      <p:origin x="0" y="0"/>
    </p:cViewPr>
  </p:notesTextViewPr>
  <p:sorterViewPr>
    <p:cViewPr>
      <p:scale>
        <a:sx n="100" d="100"/>
        <a:sy n="100" d="100"/>
      </p:scale>
      <p:origin x="0" y="5340"/>
    </p:cViewPr>
  </p:sorterViewPr>
  <p:notesViewPr>
    <p:cSldViewPr snapToGrid="0">
      <p:cViewPr>
        <p:scale>
          <a:sx n="66" d="100"/>
          <a:sy n="66" d="100"/>
        </p:scale>
        <p:origin x="2088" y="-480"/>
      </p:cViewPr>
      <p:guideLst>
        <p:guide orient="horz" pos="3538"/>
        <p:guide pos="2138"/>
        <p:guide pos="175"/>
        <p:guide pos="417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81CA59B-8D56-4F20-A4F1-1FE538990C72}"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zh-CN" altLang="en-US"/>
        </a:p>
      </dgm:t>
    </dgm:pt>
    <dgm:pt modelId="{99A6D6A1-A73A-404F-8079-0158BD09B815}">
      <dgm:prSet phldrT="[文本]" custT="1"/>
      <dgm:spPr>
        <a:solidFill>
          <a:schemeClr val="bg2">
            <a:lumMod val="20000"/>
            <a:lumOff val="80000"/>
          </a:schemeClr>
        </a:solidFill>
        <a:ln>
          <a:noFill/>
        </a:ln>
      </dgm:spPr>
      <dgm:t>
        <a:bodyPr lIns="0" tIns="0" rIns="0" bIns="0"/>
        <a:lstStyle/>
        <a:p>
          <a:pPr>
            <a:lnSpc>
              <a:spcPct val="100000"/>
            </a:lnSpc>
            <a:spcAft>
              <a:spcPts val="0"/>
            </a:spcAft>
          </a:pPr>
          <a:r>
            <a:rPr lang="zh-CN" altLang="en-US" sz="1200" dirty="0" smtClean="0">
              <a:solidFill>
                <a:schemeClr val="tx1"/>
              </a:solidFill>
              <a:latin typeface="+mj-lt"/>
            </a:rPr>
            <a:t>方案</a:t>
          </a:r>
          <a:endParaRPr lang="en-US" altLang="zh-CN" sz="1200" dirty="0" smtClean="0">
            <a:solidFill>
              <a:schemeClr val="tx1"/>
            </a:solidFill>
            <a:latin typeface="+mj-lt"/>
          </a:endParaRPr>
        </a:p>
        <a:p>
          <a:pPr>
            <a:lnSpc>
              <a:spcPct val="100000"/>
            </a:lnSpc>
            <a:spcAft>
              <a:spcPts val="0"/>
            </a:spcAft>
          </a:pPr>
          <a:r>
            <a:rPr lang="zh-CN" altLang="en-US" sz="1200" dirty="0" smtClean="0">
              <a:solidFill>
                <a:schemeClr val="tx1"/>
              </a:solidFill>
              <a:latin typeface="+mj-lt"/>
            </a:rPr>
            <a:t>组合</a:t>
          </a:r>
          <a:endParaRPr lang="zh-CN" altLang="en-US" sz="1200" dirty="0"/>
        </a:p>
      </dgm:t>
    </dgm:pt>
    <dgm:pt modelId="{A52D9EC2-A3D4-40F8-84E8-6AF0A127F884}" cxnId="{82AE5812-201E-412F-B4D6-847836890DA1}" type="parTrans">
      <dgm:prSet/>
      <dgm:spPr/>
      <dgm:t>
        <a:bodyPr/>
        <a:lstStyle/>
        <a:p>
          <a:endParaRPr lang="zh-CN" altLang="en-US" sz="1200"/>
        </a:p>
      </dgm:t>
    </dgm:pt>
    <dgm:pt modelId="{AEF6C782-5BAD-400C-97DC-B0B77B8F807B}" cxnId="{82AE5812-201E-412F-B4D6-847836890DA1}" type="sibTrans">
      <dgm:prSet/>
      <dgm:spPr/>
      <dgm:t>
        <a:bodyPr/>
        <a:lstStyle/>
        <a:p>
          <a:endParaRPr lang="zh-CN" altLang="en-US" sz="1200"/>
        </a:p>
      </dgm:t>
    </dgm:pt>
    <dgm:pt modelId="{D236B092-FD12-4B8E-8BE8-06EC0E1E445C}">
      <dgm:prSet phldrT="[文本]" custT="1"/>
      <dgm:spPr>
        <a:solidFill>
          <a:schemeClr val="bg1">
            <a:lumMod val="75000"/>
          </a:schemeClr>
        </a:solidFill>
        <a:ln>
          <a:noFill/>
        </a:ln>
      </dgm:spPr>
      <dgm:t>
        <a:bodyPr/>
        <a:lstStyle/>
        <a:p>
          <a:pPr>
            <a:lnSpc>
              <a:spcPct val="100000"/>
            </a:lnSpc>
            <a:spcAft>
              <a:spcPts val="0"/>
            </a:spcAft>
          </a:pPr>
          <a:r>
            <a:rPr lang="zh-CN" altLang="en-US" sz="1200" dirty="0" smtClean="0">
              <a:solidFill>
                <a:schemeClr val="tx1">
                  <a:lumMod val="50000"/>
                </a:schemeClr>
              </a:solidFill>
              <a:latin typeface="+mj-lt"/>
            </a:rPr>
            <a:t>业务</a:t>
          </a:r>
          <a:endParaRPr lang="en-US" altLang="zh-CN" sz="1200" dirty="0" smtClean="0">
            <a:solidFill>
              <a:schemeClr val="tx1">
                <a:lumMod val="50000"/>
              </a:schemeClr>
            </a:solidFill>
            <a:latin typeface="+mj-lt"/>
          </a:endParaRPr>
        </a:p>
        <a:p>
          <a:pPr>
            <a:lnSpc>
              <a:spcPct val="100000"/>
            </a:lnSpc>
            <a:spcAft>
              <a:spcPts val="0"/>
            </a:spcAft>
          </a:pPr>
          <a:r>
            <a:rPr lang="zh-CN" altLang="en-US" sz="1200" dirty="0" smtClean="0">
              <a:solidFill>
                <a:schemeClr val="tx1">
                  <a:lumMod val="50000"/>
                </a:schemeClr>
              </a:solidFill>
              <a:latin typeface="+mj-lt"/>
            </a:rPr>
            <a:t>指标</a:t>
          </a:r>
          <a:endParaRPr lang="zh-CN" altLang="en-US" sz="1200" dirty="0"/>
        </a:p>
      </dgm:t>
    </dgm:pt>
    <dgm:pt modelId="{C7D56003-62B0-49E3-B616-79B0C0B32914}" cxnId="{4EC66C8B-DA6D-4B01-91A0-B902F6C6E9C1}" type="parTrans">
      <dgm:prSet/>
      <dgm:spPr/>
      <dgm:t>
        <a:bodyPr/>
        <a:lstStyle/>
        <a:p>
          <a:endParaRPr lang="zh-CN" altLang="en-US" sz="1200"/>
        </a:p>
      </dgm:t>
    </dgm:pt>
    <dgm:pt modelId="{0FE2E519-8DE3-4398-B8FF-31368A4D2F93}" cxnId="{4EC66C8B-DA6D-4B01-91A0-B902F6C6E9C1}" type="sibTrans">
      <dgm:prSet/>
      <dgm:spPr>
        <a:solidFill>
          <a:schemeClr val="bg1">
            <a:lumMod val="75000"/>
          </a:schemeClr>
        </a:solidFill>
      </dgm:spPr>
      <dgm:t>
        <a:bodyPr/>
        <a:lstStyle/>
        <a:p>
          <a:endParaRPr lang="zh-CN" altLang="en-US" sz="1200"/>
        </a:p>
      </dgm:t>
    </dgm:pt>
    <dgm:pt modelId="{38497212-018A-4F3A-8DC9-F776B84C2E9C}">
      <dgm:prSet phldrT="[文本]" custT="1"/>
      <dgm:spPr>
        <a:solidFill>
          <a:schemeClr val="bg1">
            <a:lumMod val="75000"/>
          </a:schemeClr>
        </a:solidFill>
        <a:ln>
          <a:noFill/>
        </a:ln>
      </dgm:spPr>
      <dgm:t>
        <a:bodyPr/>
        <a:lstStyle/>
        <a:p>
          <a:pPr>
            <a:lnSpc>
              <a:spcPct val="100000"/>
            </a:lnSpc>
            <a:spcAft>
              <a:spcPts val="0"/>
            </a:spcAft>
          </a:pPr>
          <a:r>
            <a:rPr lang="zh-CN" altLang="en-US" sz="1200" dirty="0" smtClean="0">
              <a:solidFill>
                <a:schemeClr val="tx1">
                  <a:lumMod val="50000"/>
                </a:schemeClr>
              </a:solidFill>
              <a:latin typeface="+mj-lt"/>
            </a:rPr>
            <a:t>场景</a:t>
          </a:r>
          <a:endParaRPr lang="en-US" altLang="zh-CN" sz="1200" dirty="0" smtClean="0">
            <a:solidFill>
              <a:schemeClr val="tx1">
                <a:lumMod val="50000"/>
              </a:schemeClr>
            </a:solidFill>
            <a:latin typeface="+mj-lt"/>
          </a:endParaRPr>
        </a:p>
        <a:p>
          <a:pPr>
            <a:lnSpc>
              <a:spcPct val="100000"/>
            </a:lnSpc>
            <a:spcAft>
              <a:spcPts val="0"/>
            </a:spcAft>
          </a:pPr>
          <a:r>
            <a:rPr lang="zh-CN" altLang="en-US" sz="1200" dirty="0" smtClean="0">
              <a:solidFill>
                <a:schemeClr val="tx1">
                  <a:lumMod val="50000"/>
                </a:schemeClr>
              </a:solidFill>
              <a:latin typeface="+mj-lt"/>
            </a:rPr>
            <a:t>范围</a:t>
          </a:r>
          <a:endParaRPr lang="zh-CN" altLang="en-US" sz="1200" dirty="0">
            <a:solidFill>
              <a:schemeClr val="tx1">
                <a:lumMod val="50000"/>
              </a:schemeClr>
            </a:solidFill>
            <a:latin typeface="+mj-lt"/>
          </a:endParaRPr>
        </a:p>
      </dgm:t>
    </dgm:pt>
    <dgm:pt modelId="{600BD0BC-02A5-4360-AF9D-B02E0F926B2D}" cxnId="{C8928304-8263-4F27-82FD-4F227234400A}" type="parTrans">
      <dgm:prSet/>
      <dgm:spPr/>
      <dgm:t>
        <a:bodyPr/>
        <a:lstStyle/>
        <a:p>
          <a:endParaRPr lang="zh-CN" altLang="en-US" sz="1200"/>
        </a:p>
      </dgm:t>
    </dgm:pt>
    <dgm:pt modelId="{3CACC6F5-8872-45C2-B9D1-DEFA6090A632}" cxnId="{C8928304-8263-4F27-82FD-4F227234400A}" type="sibTrans">
      <dgm:prSet/>
      <dgm:spPr>
        <a:solidFill>
          <a:schemeClr val="bg1">
            <a:lumMod val="75000"/>
          </a:schemeClr>
        </a:solidFill>
      </dgm:spPr>
      <dgm:t>
        <a:bodyPr/>
        <a:lstStyle/>
        <a:p>
          <a:endParaRPr lang="zh-CN" altLang="en-US" sz="1200"/>
        </a:p>
      </dgm:t>
    </dgm:pt>
    <dgm:pt modelId="{94B2BFAD-0E1C-4726-8DAB-E6CDB91262C7}">
      <dgm:prSet phldrT="[文本]" custT="1"/>
      <dgm:spPr>
        <a:solidFill>
          <a:schemeClr val="bg1">
            <a:lumMod val="75000"/>
          </a:schemeClr>
        </a:solidFill>
        <a:ln>
          <a:noFill/>
        </a:ln>
      </dgm:spPr>
      <dgm:t>
        <a:bodyPr/>
        <a:lstStyle/>
        <a:p>
          <a:pPr>
            <a:lnSpc>
              <a:spcPct val="100000"/>
            </a:lnSpc>
            <a:spcAft>
              <a:spcPts val="0"/>
            </a:spcAft>
          </a:pPr>
          <a:r>
            <a:rPr lang="zh-CN" altLang="en-US" sz="1200" dirty="0" smtClean="0">
              <a:solidFill>
                <a:schemeClr val="tx1">
                  <a:lumMod val="50000"/>
                </a:schemeClr>
              </a:solidFill>
              <a:latin typeface="+mj-lt"/>
            </a:rPr>
            <a:t>流量</a:t>
          </a:r>
          <a:endParaRPr lang="en-US" altLang="zh-CN" sz="1200" dirty="0" smtClean="0">
            <a:solidFill>
              <a:schemeClr val="tx1">
                <a:lumMod val="50000"/>
              </a:schemeClr>
            </a:solidFill>
            <a:latin typeface="+mj-lt"/>
          </a:endParaRPr>
        </a:p>
        <a:p>
          <a:pPr>
            <a:lnSpc>
              <a:spcPct val="100000"/>
            </a:lnSpc>
            <a:spcAft>
              <a:spcPts val="0"/>
            </a:spcAft>
          </a:pPr>
          <a:r>
            <a:rPr lang="zh-CN" altLang="en-US" sz="1200" dirty="0" smtClean="0">
              <a:solidFill>
                <a:schemeClr val="tx1">
                  <a:lumMod val="50000"/>
                </a:schemeClr>
              </a:solidFill>
              <a:latin typeface="+mj-lt"/>
            </a:rPr>
            <a:t>范围</a:t>
          </a:r>
          <a:endParaRPr lang="zh-CN" altLang="en-US" sz="1200" dirty="0">
            <a:solidFill>
              <a:schemeClr val="tx1">
                <a:lumMod val="50000"/>
              </a:schemeClr>
            </a:solidFill>
            <a:latin typeface="+mj-lt"/>
          </a:endParaRPr>
        </a:p>
      </dgm:t>
    </dgm:pt>
    <dgm:pt modelId="{F3F2BF83-F081-4D13-A66E-79E31FA3EB11}" cxnId="{42F0D458-C22B-46A9-9D3A-658686040D54}" type="parTrans">
      <dgm:prSet/>
      <dgm:spPr/>
      <dgm:t>
        <a:bodyPr/>
        <a:lstStyle/>
        <a:p>
          <a:endParaRPr lang="zh-CN" altLang="en-US" sz="1200"/>
        </a:p>
      </dgm:t>
    </dgm:pt>
    <dgm:pt modelId="{95907189-B95C-4A0B-B88B-8C9B4EA4FF82}" cxnId="{42F0D458-C22B-46A9-9D3A-658686040D54}" type="sibTrans">
      <dgm:prSet/>
      <dgm:spPr>
        <a:solidFill>
          <a:schemeClr val="bg1">
            <a:lumMod val="65000"/>
          </a:schemeClr>
        </a:solidFill>
      </dgm:spPr>
      <dgm:t>
        <a:bodyPr/>
        <a:lstStyle/>
        <a:p>
          <a:endParaRPr lang="zh-CN" altLang="en-US" sz="1200"/>
        </a:p>
      </dgm:t>
    </dgm:pt>
    <dgm:pt modelId="{F23E0175-81A7-4B9D-A262-70284D61F88E}" type="pres">
      <dgm:prSet presAssocID="{481CA59B-8D56-4F20-A4F1-1FE538990C72}" presName="Name0" presStyleCnt="0">
        <dgm:presLayoutVars>
          <dgm:chMax val="1"/>
          <dgm:dir/>
          <dgm:animLvl val="ctr"/>
          <dgm:resizeHandles val="exact"/>
        </dgm:presLayoutVars>
      </dgm:prSet>
      <dgm:spPr/>
      <dgm:t>
        <a:bodyPr/>
        <a:lstStyle/>
        <a:p>
          <a:endParaRPr lang="zh-CN" altLang="en-US"/>
        </a:p>
      </dgm:t>
    </dgm:pt>
    <dgm:pt modelId="{5FB63424-F37D-4948-B4D9-C98A8CEF799F}" type="pres">
      <dgm:prSet presAssocID="{99A6D6A1-A73A-404F-8079-0158BD09B815}" presName="centerShape" presStyleLbl="node0" presStyleIdx="0" presStyleCnt="1" custScaleX="85925" custScaleY="85925"/>
      <dgm:spPr/>
      <dgm:t>
        <a:bodyPr/>
        <a:lstStyle/>
        <a:p>
          <a:endParaRPr lang="zh-CN" altLang="en-US"/>
        </a:p>
      </dgm:t>
    </dgm:pt>
    <dgm:pt modelId="{B6EDC9D1-048A-47A1-9F40-850DB5C31450}" type="pres">
      <dgm:prSet presAssocID="{D236B092-FD12-4B8E-8BE8-06EC0E1E445C}" presName="node" presStyleLbl="node1" presStyleIdx="0" presStyleCnt="3" custScaleX="119616" custScaleY="119616">
        <dgm:presLayoutVars>
          <dgm:bulletEnabled val="1"/>
        </dgm:presLayoutVars>
      </dgm:prSet>
      <dgm:spPr/>
      <dgm:t>
        <a:bodyPr/>
        <a:lstStyle/>
        <a:p>
          <a:endParaRPr lang="zh-CN" altLang="en-US"/>
        </a:p>
      </dgm:t>
    </dgm:pt>
    <dgm:pt modelId="{39E94574-2179-4A1F-A0CF-B312FB20C590}" type="pres">
      <dgm:prSet presAssocID="{D236B092-FD12-4B8E-8BE8-06EC0E1E445C}" presName="dummy" presStyleCnt="0"/>
      <dgm:spPr/>
    </dgm:pt>
    <dgm:pt modelId="{BF10C618-37AD-4955-9FD2-E3F04348BC08}" type="pres">
      <dgm:prSet presAssocID="{0FE2E519-8DE3-4398-B8FF-31368A4D2F93}" presName="sibTrans" presStyleLbl="sibTrans2D1" presStyleIdx="0" presStyleCnt="3"/>
      <dgm:spPr/>
      <dgm:t>
        <a:bodyPr/>
        <a:lstStyle/>
        <a:p>
          <a:endParaRPr lang="zh-CN" altLang="en-US"/>
        </a:p>
      </dgm:t>
    </dgm:pt>
    <dgm:pt modelId="{C17E4691-602A-45F3-B175-8FCC5A6B1CBF}" type="pres">
      <dgm:prSet presAssocID="{38497212-018A-4F3A-8DC9-F776B84C2E9C}" presName="node" presStyleLbl="node1" presStyleIdx="1" presStyleCnt="3" custScaleX="119616" custScaleY="119616">
        <dgm:presLayoutVars>
          <dgm:bulletEnabled val="1"/>
        </dgm:presLayoutVars>
      </dgm:prSet>
      <dgm:spPr/>
      <dgm:t>
        <a:bodyPr/>
        <a:lstStyle/>
        <a:p>
          <a:endParaRPr lang="zh-CN" altLang="en-US"/>
        </a:p>
      </dgm:t>
    </dgm:pt>
    <dgm:pt modelId="{DAD88BF9-DA68-4BE0-853D-93C89EBE2343}" type="pres">
      <dgm:prSet presAssocID="{38497212-018A-4F3A-8DC9-F776B84C2E9C}" presName="dummy" presStyleCnt="0"/>
      <dgm:spPr/>
    </dgm:pt>
    <dgm:pt modelId="{33C62515-4C8D-4084-BC5D-3670DCCA9410}" type="pres">
      <dgm:prSet presAssocID="{3CACC6F5-8872-45C2-B9D1-DEFA6090A632}" presName="sibTrans" presStyleLbl="sibTrans2D1" presStyleIdx="1" presStyleCnt="3"/>
      <dgm:spPr/>
      <dgm:t>
        <a:bodyPr/>
        <a:lstStyle/>
        <a:p>
          <a:endParaRPr lang="zh-CN" altLang="en-US"/>
        </a:p>
      </dgm:t>
    </dgm:pt>
    <dgm:pt modelId="{877323D3-979E-442D-9560-362F125E8E77}" type="pres">
      <dgm:prSet presAssocID="{94B2BFAD-0E1C-4726-8DAB-E6CDB91262C7}" presName="node" presStyleLbl="node1" presStyleIdx="2" presStyleCnt="3" custScaleX="119616" custScaleY="119616">
        <dgm:presLayoutVars>
          <dgm:bulletEnabled val="1"/>
        </dgm:presLayoutVars>
      </dgm:prSet>
      <dgm:spPr/>
      <dgm:t>
        <a:bodyPr/>
        <a:lstStyle/>
        <a:p>
          <a:endParaRPr lang="zh-CN" altLang="en-US"/>
        </a:p>
      </dgm:t>
    </dgm:pt>
    <dgm:pt modelId="{CE2C5B4C-04F9-493E-8384-2DA70BB8EDEB}" type="pres">
      <dgm:prSet presAssocID="{94B2BFAD-0E1C-4726-8DAB-E6CDB91262C7}" presName="dummy" presStyleCnt="0"/>
      <dgm:spPr/>
    </dgm:pt>
    <dgm:pt modelId="{A90955B7-EFA7-44DA-AB22-655CA20BC024}" type="pres">
      <dgm:prSet presAssocID="{95907189-B95C-4A0B-B88B-8C9B4EA4FF82}" presName="sibTrans" presStyleLbl="sibTrans2D1" presStyleIdx="2" presStyleCnt="3"/>
      <dgm:spPr/>
      <dgm:t>
        <a:bodyPr/>
        <a:lstStyle/>
        <a:p>
          <a:endParaRPr lang="zh-CN" altLang="en-US"/>
        </a:p>
      </dgm:t>
    </dgm:pt>
  </dgm:ptLst>
  <dgm:cxnLst>
    <dgm:cxn modelId="{C8928304-8263-4F27-82FD-4F227234400A}" srcId="{99A6D6A1-A73A-404F-8079-0158BD09B815}" destId="{38497212-018A-4F3A-8DC9-F776B84C2E9C}" srcOrd="1" destOrd="0" parTransId="{600BD0BC-02A5-4360-AF9D-B02E0F926B2D}" sibTransId="{3CACC6F5-8872-45C2-B9D1-DEFA6090A632}"/>
    <dgm:cxn modelId="{4EC66C8B-DA6D-4B01-91A0-B902F6C6E9C1}" srcId="{99A6D6A1-A73A-404F-8079-0158BD09B815}" destId="{D236B092-FD12-4B8E-8BE8-06EC0E1E445C}" srcOrd="0" destOrd="0" parTransId="{C7D56003-62B0-49E3-B616-79B0C0B32914}" sibTransId="{0FE2E519-8DE3-4398-B8FF-31368A4D2F93}"/>
    <dgm:cxn modelId="{B9E93EDA-30DD-4AE6-91AE-2E62CB7D8C1F}" type="presOf" srcId="{481CA59B-8D56-4F20-A4F1-1FE538990C72}" destId="{F23E0175-81A7-4B9D-A262-70284D61F88E}" srcOrd="0" destOrd="0" presId="urn:microsoft.com/office/officeart/2005/8/layout/radial6"/>
    <dgm:cxn modelId="{EAC427CA-C982-499B-A8EC-B44C8280BC18}" type="presOf" srcId="{95907189-B95C-4A0B-B88B-8C9B4EA4FF82}" destId="{A90955B7-EFA7-44DA-AB22-655CA20BC024}" srcOrd="0" destOrd="0" presId="urn:microsoft.com/office/officeart/2005/8/layout/radial6"/>
    <dgm:cxn modelId="{64395DE6-170F-4C72-AD65-5FAE1FA7455F}" type="presOf" srcId="{38497212-018A-4F3A-8DC9-F776B84C2E9C}" destId="{C17E4691-602A-45F3-B175-8FCC5A6B1CBF}" srcOrd="0" destOrd="0" presId="urn:microsoft.com/office/officeart/2005/8/layout/radial6"/>
    <dgm:cxn modelId="{DFDF065A-62A2-492A-AAF8-E5A6F63B5D56}" type="presOf" srcId="{0FE2E519-8DE3-4398-B8FF-31368A4D2F93}" destId="{BF10C618-37AD-4955-9FD2-E3F04348BC08}" srcOrd="0" destOrd="0" presId="urn:microsoft.com/office/officeart/2005/8/layout/radial6"/>
    <dgm:cxn modelId="{82AE5812-201E-412F-B4D6-847836890DA1}" srcId="{481CA59B-8D56-4F20-A4F1-1FE538990C72}" destId="{99A6D6A1-A73A-404F-8079-0158BD09B815}" srcOrd="0" destOrd="0" parTransId="{A52D9EC2-A3D4-40F8-84E8-6AF0A127F884}" sibTransId="{AEF6C782-5BAD-400C-97DC-B0B77B8F807B}"/>
    <dgm:cxn modelId="{2F0D72AB-E79C-46D5-A482-475A535B8439}" type="presOf" srcId="{99A6D6A1-A73A-404F-8079-0158BD09B815}" destId="{5FB63424-F37D-4948-B4D9-C98A8CEF799F}" srcOrd="0" destOrd="0" presId="urn:microsoft.com/office/officeart/2005/8/layout/radial6"/>
    <dgm:cxn modelId="{64DA26DE-EFC1-4919-B333-A4CBEF47E4BF}" type="presOf" srcId="{3CACC6F5-8872-45C2-B9D1-DEFA6090A632}" destId="{33C62515-4C8D-4084-BC5D-3670DCCA9410}" srcOrd="0" destOrd="0" presId="urn:microsoft.com/office/officeart/2005/8/layout/radial6"/>
    <dgm:cxn modelId="{A8C81785-BC36-4A71-B8A9-BE262B200237}" type="presOf" srcId="{94B2BFAD-0E1C-4726-8DAB-E6CDB91262C7}" destId="{877323D3-979E-442D-9560-362F125E8E77}" srcOrd="0" destOrd="0" presId="urn:microsoft.com/office/officeart/2005/8/layout/radial6"/>
    <dgm:cxn modelId="{42F0D458-C22B-46A9-9D3A-658686040D54}" srcId="{99A6D6A1-A73A-404F-8079-0158BD09B815}" destId="{94B2BFAD-0E1C-4726-8DAB-E6CDB91262C7}" srcOrd="2" destOrd="0" parTransId="{F3F2BF83-F081-4D13-A66E-79E31FA3EB11}" sibTransId="{95907189-B95C-4A0B-B88B-8C9B4EA4FF82}"/>
    <dgm:cxn modelId="{D4C672B6-F95C-4B92-B415-406345B1D7A1}" type="presOf" srcId="{D236B092-FD12-4B8E-8BE8-06EC0E1E445C}" destId="{B6EDC9D1-048A-47A1-9F40-850DB5C31450}" srcOrd="0" destOrd="0" presId="urn:microsoft.com/office/officeart/2005/8/layout/radial6"/>
    <dgm:cxn modelId="{A7ACB494-AFCE-4FBF-8B14-CDD908917552}" type="presParOf" srcId="{F23E0175-81A7-4B9D-A262-70284D61F88E}" destId="{5FB63424-F37D-4948-B4D9-C98A8CEF799F}" srcOrd="0" destOrd="0" presId="urn:microsoft.com/office/officeart/2005/8/layout/radial6"/>
    <dgm:cxn modelId="{259B7A72-8267-427F-BE8C-12B34123F56C}" type="presParOf" srcId="{F23E0175-81A7-4B9D-A262-70284D61F88E}" destId="{B6EDC9D1-048A-47A1-9F40-850DB5C31450}" srcOrd="1" destOrd="0" presId="urn:microsoft.com/office/officeart/2005/8/layout/radial6"/>
    <dgm:cxn modelId="{EE16D68C-E0FB-4301-B590-5E6EDF52B9DC}" type="presParOf" srcId="{F23E0175-81A7-4B9D-A262-70284D61F88E}" destId="{39E94574-2179-4A1F-A0CF-B312FB20C590}" srcOrd="2" destOrd="0" presId="urn:microsoft.com/office/officeart/2005/8/layout/radial6"/>
    <dgm:cxn modelId="{9578B229-7995-4554-BB9D-D797220E8873}" type="presParOf" srcId="{F23E0175-81A7-4B9D-A262-70284D61F88E}" destId="{BF10C618-37AD-4955-9FD2-E3F04348BC08}" srcOrd="3" destOrd="0" presId="urn:microsoft.com/office/officeart/2005/8/layout/radial6"/>
    <dgm:cxn modelId="{B39441F5-E7F4-42B2-A84D-A9294732E796}" type="presParOf" srcId="{F23E0175-81A7-4B9D-A262-70284D61F88E}" destId="{C17E4691-602A-45F3-B175-8FCC5A6B1CBF}" srcOrd="4" destOrd="0" presId="urn:microsoft.com/office/officeart/2005/8/layout/radial6"/>
    <dgm:cxn modelId="{BDC68351-079A-41A6-93CF-649814117F9A}" type="presParOf" srcId="{F23E0175-81A7-4B9D-A262-70284D61F88E}" destId="{DAD88BF9-DA68-4BE0-853D-93C89EBE2343}" srcOrd="5" destOrd="0" presId="urn:microsoft.com/office/officeart/2005/8/layout/radial6"/>
    <dgm:cxn modelId="{F6155CE6-4D6C-46C8-9C10-01B90166D7AD}" type="presParOf" srcId="{F23E0175-81A7-4B9D-A262-70284D61F88E}" destId="{33C62515-4C8D-4084-BC5D-3670DCCA9410}" srcOrd="6" destOrd="0" presId="urn:microsoft.com/office/officeart/2005/8/layout/radial6"/>
    <dgm:cxn modelId="{59E89E97-4F94-4AA3-B258-AD37AB6C77A4}" type="presParOf" srcId="{F23E0175-81A7-4B9D-A262-70284D61F88E}" destId="{877323D3-979E-442D-9560-362F125E8E77}" srcOrd="7" destOrd="0" presId="urn:microsoft.com/office/officeart/2005/8/layout/radial6"/>
    <dgm:cxn modelId="{05F5E331-1D76-4CDB-8DC4-EB44DC7D9612}" type="presParOf" srcId="{F23E0175-81A7-4B9D-A262-70284D61F88E}" destId="{CE2C5B4C-04F9-493E-8384-2DA70BB8EDEB}" srcOrd="8" destOrd="0" presId="urn:microsoft.com/office/officeart/2005/8/layout/radial6"/>
    <dgm:cxn modelId="{4059ED85-702A-45BC-A609-3AB5C2E18E79}" type="presParOf" srcId="{F23E0175-81A7-4B9D-A262-70284D61F88E}" destId="{A90955B7-EFA7-44DA-AB22-655CA20BC024}" srcOrd="9"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955B7-EFA7-44DA-AB22-655CA20BC024}">
      <dsp:nvSpPr>
        <dsp:cNvPr id="0" name=""/>
        <dsp:cNvSpPr/>
      </dsp:nvSpPr>
      <dsp:spPr>
        <a:xfrm>
          <a:off x="540667" y="310133"/>
          <a:ext cx="1868516" cy="1868516"/>
        </a:xfrm>
        <a:prstGeom prst="blockArc">
          <a:avLst>
            <a:gd name="adj1" fmla="val 9000000"/>
            <a:gd name="adj2" fmla="val 16200000"/>
            <a:gd name="adj3" fmla="val 4639"/>
          </a:avLst>
        </a:prstGeom>
        <a:solidFill>
          <a:schemeClr val="bg1">
            <a:lumMod val="65000"/>
          </a:schemeClr>
        </a:solidFill>
        <a:ln>
          <a:noFill/>
        </a:ln>
        <a:effectLst/>
      </dsp:spPr>
      <dsp:style>
        <a:lnRef idx="0">
          <a:scrgbClr r="0" g="0" b="0"/>
        </a:lnRef>
        <a:fillRef idx="1">
          <a:scrgbClr r="0" g="0" b="0"/>
        </a:fillRef>
        <a:effectRef idx="0">
          <a:scrgbClr r="0" g="0" b="0"/>
        </a:effectRef>
        <a:fontRef idx="minor">
          <a:schemeClr val="lt1"/>
        </a:fontRef>
      </dsp:style>
    </dsp:sp>
    <dsp:sp modelId="{33C62515-4C8D-4084-BC5D-3670DCCA9410}">
      <dsp:nvSpPr>
        <dsp:cNvPr id="0" name=""/>
        <dsp:cNvSpPr/>
      </dsp:nvSpPr>
      <dsp:spPr>
        <a:xfrm>
          <a:off x="540667" y="310133"/>
          <a:ext cx="1868516" cy="1868516"/>
        </a:xfrm>
        <a:prstGeom prst="blockArc">
          <a:avLst>
            <a:gd name="adj1" fmla="val 1800000"/>
            <a:gd name="adj2" fmla="val 9000000"/>
            <a:gd name="adj3" fmla="val 4639"/>
          </a:avLst>
        </a:prstGeom>
        <a:solidFill>
          <a:schemeClr val="bg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BF10C618-37AD-4955-9FD2-E3F04348BC08}">
      <dsp:nvSpPr>
        <dsp:cNvPr id="0" name=""/>
        <dsp:cNvSpPr/>
      </dsp:nvSpPr>
      <dsp:spPr>
        <a:xfrm>
          <a:off x="540667" y="310133"/>
          <a:ext cx="1868516" cy="1868516"/>
        </a:xfrm>
        <a:prstGeom prst="blockArc">
          <a:avLst>
            <a:gd name="adj1" fmla="val 16200000"/>
            <a:gd name="adj2" fmla="val 1800000"/>
            <a:gd name="adj3" fmla="val 4639"/>
          </a:avLst>
        </a:prstGeom>
        <a:solidFill>
          <a:schemeClr val="bg1">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5FB63424-F37D-4948-B4D9-C98A8CEF799F}">
      <dsp:nvSpPr>
        <dsp:cNvPr id="0" name=""/>
        <dsp:cNvSpPr/>
      </dsp:nvSpPr>
      <dsp:spPr>
        <a:xfrm>
          <a:off x="1105494" y="874960"/>
          <a:ext cx="738863" cy="738863"/>
        </a:xfrm>
        <a:prstGeom prst="ellipse">
          <a:avLst/>
        </a:prstGeom>
        <a:solidFill>
          <a:schemeClr val="bg2">
            <a:lumMod val="20000"/>
            <a:lumOff val="8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100000"/>
            </a:lnSpc>
            <a:spcBef>
              <a:spcPct val="0"/>
            </a:spcBef>
            <a:spcAft>
              <a:spcPts val="0"/>
            </a:spcAft>
          </a:pPr>
          <a:r>
            <a:rPr lang="zh-CN" altLang="en-US" sz="1200" kern="1200" dirty="0" smtClean="0">
              <a:solidFill>
                <a:schemeClr val="tx1"/>
              </a:solidFill>
              <a:latin typeface="+mj-lt"/>
            </a:rPr>
            <a:t>方案</a:t>
          </a:r>
          <a:endParaRPr lang="en-US" altLang="zh-CN" sz="1200" kern="1200" dirty="0" smtClean="0">
            <a:solidFill>
              <a:schemeClr val="tx1"/>
            </a:solidFill>
            <a:latin typeface="+mj-lt"/>
          </a:endParaRPr>
        </a:p>
        <a:p>
          <a:pPr lvl="0" algn="ctr" defTabSz="533400">
            <a:lnSpc>
              <a:spcPct val="100000"/>
            </a:lnSpc>
            <a:spcBef>
              <a:spcPct val="0"/>
            </a:spcBef>
            <a:spcAft>
              <a:spcPts val="0"/>
            </a:spcAft>
          </a:pPr>
          <a:r>
            <a:rPr lang="zh-CN" altLang="en-US" sz="1200" kern="1200" dirty="0" smtClean="0">
              <a:solidFill>
                <a:schemeClr val="tx1"/>
              </a:solidFill>
              <a:latin typeface="+mj-lt"/>
            </a:rPr>
            <a:t>组合</a:t>
          </a:r>
          <a:endParaRPr lang="zh-CN" altLang="en-US" sz="1200" kern="1200" dirty="0"/>
        </a:p>
      </dsp:txBody>
      <dsp:txXfrm>
        <a:off x="1213698" y="983164"/>
        <a:ext cx="522455" cy="522455"/>
      </dsp:txXfrm>
    </dsp:sp>
    <dsp:sp modelId="{B6EDC9D1-048A-47A1-9F40-850DB5C31450}">
      <dsp:nvSpPr>
        <dsp:cNvPr id="0" name=""/>
        <dsp:cNvSpPr/>
      </dsp:nvSpPr>
      <dsp:spPr>
        <a:xfrm>
          <a:off x="1114926" y="-28196"/>
          <a:ext cx="719999" cy="719999"/>
        </a:xfrm>
        <a:prstGeom prst="ellipse">
          <a:avLst/>
        </a:prstGeom>
        <a:solidFill>
          <a:schemeClr val="bg1">
            <a:lumMod val="7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ts val="0"/>
            </a:spcAft>
          </a:pPr>
          <a:r>
            <a:rPr lang="zh-CN" altLang="en-US" sz="1200" kern="1200" dirty="0" smtClean="0">
              <a:solidFill>
                <a:schemeClr val="tx1">
                  <a:lumMod val="50000"/>
                </a:schemeClr>
              </a:solidFill>
              <a:latin typeface="+mj-lt"/>
            </a:rPr>
            <a:t>业务</a:t>
          </a:r>
          <a:endParaRPr lang="en-US" altLang="zh-CN" sz="1200" kern="1200" dirty="0" smtClean="0">
            <a:solidFill>
              <a:schemeClr val="tx1">
                <a:lumMod val="50000"/>
              </a:schemeClr>
            </a:solidFill>
            <a:latin typeface="+mj-lt"/>
          </a:endParaRPr>
        </a:p>
        <a:p>
          <a:pPr lvl="0" algn="ctr" defTabSz="533400">
            <a:lnSpc>
              <a:spcPct val="100000"/>
            </a:lnSpc>
            <a:spcBef>
              <a:spcPct val="0"/>
            </a:spcBef>
            <a:spcAft>
              <a:spcPts val="0"/>
            </a:spcAft>
          </a:pPr>
          <a:r>
            <a:rPr lang="zh-CN" altLang="en-US" sz="1200" kern="1200" dirty="0" smtClean="0">
              <a:solidFill>
                <a:schemeClr val="tx1">
                  <a:lumMod val="50000"/>
                </a:schemeClr>
              </a:solidFill>
              <a:latin typeface="+mj-lt"/>
            </a:rPr>
            <a:t>指标</a:t>
          </a:r>
          <a:endParaRPr lang="zh-CN" altLang="en-US" sz="1200" kern="1200" dirty="0"/>
        </a:p>
      </dsp:txBody>
      <dsp:txXfrm>
        <a:off x="1220367" y="77245"/>
        <a:ext cx="509117" cy="509117"/>
      </dsp:txXfrm>
    </dsp:sp>
    <dsp:sp modelId="{C17E4691-602A-45F3-B175-8FCC5A6B1CBF}">
      <dsp:nvSpPr>
        <dsp:cNvPr id="0" name=""/>
        <dsp:cNvSpPr/>
      </dsp:nvSpPr>
      <dsp:spPr>
        <a:xfrm>
          <a:off x="1905251" y="1340687"/>
          <a:ext cx="719999" cy="719999"/>
        </a:xfrm>
        <a:prstGeom prst="ellipse">
          <a:avLst/>
        </a:prstGeom>
        <a:solidFill>
          <a:schemeClr val="bg1">
            <a:lumMod val="7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ts val="0"/>
            </a:spcAft>
          </a:pPr>
          <a:r>
            <a:rPr lang="zh-CN" altLang="en-US" sz="1200" kern="1200" dirty="0" smtClean="0">
              <a:solidFill>
                <a:schemeClr val="tx1">
                  <a:lumMod val="50000"/>
                </a:schemeClr>
              </a:solidFill>
              <a:latin typeface="+mj-lt"/>
            </a:rPr>
            <a:t>场景</a:t>
          </a:r>
          <a:endParaRPr lang="en-US" altLang="zh-CN" sz="1200" kern="1200" dirty="0" smtClean="0">
            <a:solidFill>
              <a:schemeClr val="tx1">
                <a:lumMod val="50000"/>
              </a:schemeClr>
            </a:solidFill>
            <a:latin typeface="+mj-lt"/>
          </a:endParaRPr>
        </a:p>
        <a:p>
          <a:pPr lvl="0" algn="ctr" defTabSz="533400">
            <a:lnSpc>
              <a:spcPct val="100000"/>
            </a:lnSpc>
            <a:spcBef>
              <a:spcPct val="0"/>
            </a:spcBef>
            <a:spcAft>
              <a:spcPts val="0"/>
            </a:spcAft>
          </a:pPr>
          <a:r>
            <a:rPr lang="zh-CN" altLang="en-US" sz="1200" kern="1200" dirty="0" smtClean="0">
              <a:solidFill>
                <a:schemeClr val="tx1">
                  <a:lumMod val="50000"/>
                </a:schemeClr>
              </a:solidFill>
              <a:latin typeface="+mj-lt"/>
            </a:rPr>
            <a:t>范围</a:t>
          </a:r>
          <a:endParaRPr lang="zh-CN" altLang="en-US" sz="1200" kern="1200" dirty="0">
            <a:solidFill>
              <a:schemeClr val="tx1">
                <a:lumMod val="50000"/>
              </a:schemeClr>
            </a:solidFill>
            <a:latin typeface="+mj-lt"/>
          </a:endParaRPr>
        </a:p>
      </dsp:txBody>
      <dsp:txXfrm>
        <a:off x="2010692" y="1446128"/>
        <a:ext cx="509117" cy="509117"/>
      </dsp:txXfrm>
    </dsp:sp>
    <dsp:sp modelId="{877323D3-979E-442D-9560-362F125E8E77}">
      <dsp:nvSpPr>
        <dsp:cNvPr id="0" name=""/>
        <dsp:cNvSpPr/>
      </dsp:nvSpPr>
      <dsp:spPr>
        <a:xfrm>
          <a:off x="324601" y="1340687"/>
          <a:ext cx="719999" cy="719999"/>
        </a:xfrm>
        <a:prstGeom prst="ellipse">
          <a:avLst/>
        </a:prstGeom>
        <a:solidFill>
          <a:schemeClr val="bg1">
            <a:lumMod val="7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ts val="0"/>
            </a:spcAft>
          </a:pPr>
          <a:r>
            <a:rPr lang="zh-CN" altLang="en-US" sz="1200" kern="1200" dirty="0" smtClean="0">
              <a:solidFill>
                <a:schemeClr val="tx1">
                  <a:lumMod val="50000"/>
                </a:schemeClr>
              </a:solidFill>
              <a:latin typeface="+mj-lt"/>
            </a:rPr>
            <a:t>流量</a:t>
          </a:r>
          <a:endParaRPr lang="en-US" altLang="zh-CN" sz="1200" kern="1200" dirty="0" smtClean="0">
            <a:solidFill>
              <a:schemeClr val="tx1">
                <a:lumMod val="50000"/>
              </a:schemeClr>
            </a:solidFill>
            <a:latin typeface="+mj-lt"/>
          </a:endParaRPr>
        </a:p>
        <a:p>
          <a:pPr lvl="0" algn="ctr" defTabSz="533400">
            <a:lnSpc>
              <a:spcPct val="100000"/>
            </a:lnSpc>
            <a:spcBef>
              <a:spcPct val="0"/>
            </a:spcBef>
            <a:spcAft>
              <a:spcPts val="0"/>
            </a:spcAft>
          </a:pPr>
          <a:r>
            <a:rPr lang="zh-CN" altLang="en-US" sz="1200" kern="1200" dirty="0" smtClean="0">
              <a:solidFill>
                <a:schemeClr val="tx1">
                  <a:lumMod val="50000"/>
                </a:schemeClr>
              </a:solidFill>
              <a:latin typeface="+mj-lt"/>
            </a:rPr>
            <a:t>范围</a:t>
          </a:r>
          <a:endParaRPr lang="zh-CN" altLang="en-US" sz="1200" kern="1200" dirty="0">
            <a:solidFill>
              <a:schemeClr val="tx1">
                <a:lumMod val="50000"/>
              </a:schemeClr>
            </a:solidFill>
            <a:latin typeface="+mj-lt"/>
          </a:endParaRPr>
        </a:p>
      </dsp:txBody>
      <dsp:txXfrm>
        <a:off x="430042" y="1446128"/>
        <a:ext cx="509117" cy="50911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60"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60" cy="496332"/>
          </a:xfrm>
          <a:prstGeom prst="rect">
            <a:avLst/>
          </a:prstGeom>
        </p:spPr>
        <p:txBody>
          <a:bodyPr vert="horz" lIns="91440" tIns="45720" rIns="91440" bIns="45720" rtlCol="0"/>
          <a:lstStyle>
            <a:lvl1pPr algn="r">
              <a:defRPr sz="1200"/>
            </a:lvl1pPr>
          </a:lstStyle>
          <a:p>
            <a:fld id="{08B3F974-BB90-4059-9901-8147A3A63439}" type="datetimeFigureOut">
              <a:rPr lang="en-US" smtClean="0"/>
            </a:fld>
            <a:endParaRPr lang="en-US" dirty="0"/>
          </a:p>
        </p:txBody>
      </p:sp>
      <p:sp>
        <p:nvSpPr>
          <p:cNvPr id="4" name="Footer Placeholder 3"/>
          <p:cNvSpPr>
            <a:spLocks noGrp="1"/>
          </p:cNvSpPr>
          <p:nvPr>
            <p:ph type="ftr" sz="quarter" idx="2"/>
          </p:nvPr>
        </p:nvSpPr>
        <p:spPr>
          <a:xfrm>
            <a:off x="0" y="9428583"/>
            <a:ext cx="2945660" cy="496332"/>
          </a:xfrm>
          <a:prstGeom prst="rect">
            <a:avLst/>
          </a:prstGeom>
        </p:spPr>
        <p:txBody>
          <a:bodyPr vert="horz" lIns="91440" tIns="45720" rIns="91440" bIns="45720" rtlCol="0" anchor="b"/>
          <a:lstStyle>
            <a:lvl1pPr algn="l">
              <a:defRPr sz="1200"/>
            </a:lvl1pPr>
          </a:lstStyle>
          <a:p>
            <a:r>
              <a:rPr lang="en-US" smtClean="0"/>
              <a:t>1</a:t>
            </a:r>
            <a:endParaRPr lang="en-US"/>
          </a:p>
        </p:txBody>
      </p:sp>
      <p:sp>
        <p:nvSpPr>
          <p:cNvPr id="5" name="Slide Number Placeholder 4"/>
          <p:cNvSpPr>
            <a:spLocks noGrp="1"/>
          </p:cNvSpPr>
          <p:nvPr>
            <p:ph type="sldNum" sz="quarter" idx="3"/>
          </p:nvPr>
        </p:nvSpPr>
        <p:spPr>
          <a:xfrm>
            <a:off x="3850443" y="9428583"/>
            <a:ext cx="2945660" cy="496332"/>
          </a:xfrm>
          <a:prstGeom prst="rect">
            <a:avLst/>
          </a:prstGeom>
        </p:spPr>
        <p:txBody>
          <a:bodyPr vert="horz" lIns="91440" tIns="45720" rIns="91440" bIns="45720" rtlCol="0" anchor="b"/>
          <a:lstStyle>
            <a:lvl1pPr algn="r">
              <a:defRPr sz="1200"/>
            </a:lvl1pPr>
          </a:lstStyle>
          <a:p>
            <a:r>
              <a:rPr lang="en-US" altLang="zh-CN" dirty="0">
                <a:solidFill>
                  <a:schemeClr val="bg2">
                    <a:lumMod val="75000"/>
                    <a:alpha val="50000"/>
                  </a:schemeClr>
                </a:solidFill>
              </a:rPr>
              <a:t>© 2020 Hitachi Solutions(China).  All rights reserved.</a:t>
            </a:r>
            <a:endParaRPr lang="en-US" altLang="zh-CN" dirty="0">
              <a:solidFill>
                <a:schemeClr val="bg2">
                  <a:lumMod val="75000"/>
                  <a:alpha val="50000"/>
                </a:schemeClr>
              </a:solidFill>
            </a:endParaRPr>
          </a:p>
          <a:p>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image" Target="../media/image28.e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12738" y="922338"/>
            <a:ext cx="6172200" cy="34734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3647" y="4598991"/>
            <a:ext cx="6358132" cy="4466987"/>
          </a:xfrm>
          <a:prstGeom prst="rect">
            <a:avLst/>
          </a:prstGeom>
        </p:spPr>
        <p:txBody>
          <a:bodyPr vert="horz" lIns="91440" tIns="45720" rIns="91440" bIns="4572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Rectangle 43"/>
          <p:cNvSpPr>
            <a:spLocks noChangeArrowheads="1"/>
          </p:cNvSpPr>
          <p:nvPr/>
        </p:nvSpPr>
        <p:spPr bwMode="auto">
          <a:xfrm>
            <a:off x="5698373" y="615023"/>
            <a:ext cx="1099302" cy="126392"/>
          </a:xfrm>
          <a:prstGeom prst="rect">
            <a:avLst/>
          </a:prstGeom>
          <a:solidFill>
            <a:schemeClr val="accent1"/>
          </a:solidFill>
          <a:ln>
            <a:noFill/>
          </a:ln>
        </p:spPr>
        <p:txBody>
          <a:bodyPr vert="horz" wrap="square" lIns="91440" tIns="45720" rIns="91440" bIns="45720" numCol="1" anchor="t" anchorCtr="0" compatLnSpc="1"/>
          <a:lstStyle/>
          <a:p>
            <a:endParaRPr lang="en-US" dirty="0">
              <a:latin typeface="+mj-lt"/>
            </a:endParaRPr>
          </a:p>
        </p:txBody>
      </p:sp>
      <p:sp>
        <p:nvSpPr>
          <p:cNvPr id="13" name="Rectangle 41"/>
          <p:cNvSpPr>
            <a:spLocks noChangeArrowheads="1"/>
          </p:cNvSpPr>
          <p:nvPr/>
        </p:nvSpPr>
        <p:spPr bwMode="auto">
          <a:xfrm>
            <a:off x="3173" y="615023"/>
            <a:ext cx="5695198" cy="12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dirty="0">
              <a:latin typeface="+mj-lt"/>
            </a:endParaRPr>
          </a:p>
        </p:txBody>
      </p:sp>
      <p:grpSp>
        <p:nvGrpSpPr>
          <p:cNvPr id="14" name="Group 13"/>
          <p:cNvGrpSpPr/>
          <p:nvPr/>
        </p:nvGrpSpPr>
        <p:grpSpPr>
          <a:xfrm>
            <a:off x="5816194" y="252942"/>
            <a:ext cx="865686" cy="272792"/>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18" name="Freeform 17"/>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19" name="Freeform 18"/>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20" name="Freeform 19"/>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24" name="Freeform 23"/>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25" name="Freeform 24"/>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27" name="Freeform 26"/>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28" name="Freeform 27"/>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29" name="Freeform 28"/>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30" name="Freeform 29"/>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32" name="Freeform 31"/>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34" name="Freeform 33"/>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36" name="Freeform 35"/>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38" name="Freeform 37"/>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39" name="Freeform 38"/>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41" name="Freeform 40"/>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sp>
            <p:nvSpPr>
              <p:cNvPr id="42" name="Freeform 41"/>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grpSp>
        <p:sp>
          <p:nvSpPr>
            <p:cNvPr id="16" name="Freeform 15"/>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ln>
          </p:spPr>
          <p:txBody>
            <a:bodyPr vert="horz" wrap="square" lIns="91440" tIns="45720" rIns="91440" bIns="45720" numCol="1" anchor="ctr" anchorCtr="0" compatLnSpc="1"/>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130" y="228831"/>
            <a:ext cx="1730588" cy="189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anose="05000000000000000000"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3900" y="841375"/>
            <a:ext cx="5629275" cy="31670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1 line">
    <p:spTree>
      <p:nvGrpSpPr>
        <p:cNvPr id="1" name=""/>
        <p:cNvGrpSpPr/>
        <p:nvPr/>
      </p:nvGrpSpPr>
      <p:grpSpPr>
        <a:xfrm>
          <a:off x="0" y="0"/>
          <a:ext cx="0" cy="0"/>
          <a:chOff x="0" y="0"/>
          <a:chExt cx="0" cy="0"/>
        </a:xfrm>
      </p:grpSpPr>
      <p:pic>
        <p:nvPicPr>
          <p:cNvPr id="3" name="Picture 2" descr="iStock_84861971_XX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2063750"/>
          </a:xfrm>
          <a:prstGeom prst="rect">
            <a:avLst/>
          </a:prstGeom>
        </p:spPr>
      </p:pic>
      <p:sp>
        <p:nvSpPr>
          <p:cNvPr id="43" name="Rectangle 42"/>
          <p:cNvSpPr/>
          <p:nvPr userDrawn="1"/>
        </p:nvSpPr>
        <p:spPr>
          <a:xfrm>
            <a:off x="1611" y="-1"/>
            <a:ext cx="9151219" cy="2053168"/>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a:endParaRPr>
          </a:p>
        </p:txBody>
      </p:sp>
      <p:grpSp>
        <p:nvGrpSpPr>
          <p:cNvPr id="49" name="Group 48"/>
          <p:cNvGrpSpPr/>
          <p:nvPr userDrawn="1"/>
        </p:nvGrpSpPr>
        <p:grpSpPr>
          <a:xfrm>
            <a:off x="7661372" y="276622"/>
            <a:ext cx="1200300" cy="343060"/>
            <a:chOff x="2751138" y="3262313"/>
            <a:chExt cx="4665662" cy="1333500"/>
          </a:xfrm>
          <a:solidFill>
            <a:srgbClr val="FFFFFF"/>
          </a:solidFill>
        </p:grpSpPr>
        <p:sp>
          <p:nvSpPr>
            <p:cNvPr id="50"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1"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7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8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8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8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8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8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8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8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8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8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8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9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9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9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9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9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9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grpSp>
      <p:sp>
        <p:nvSpPr>
          <p:cNvPr id="119"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20"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HCC Title Slide Placeholder</a:t>
            </a:r>
            <a:endParaRPr lang="en-US" dirty="0"/>
          </a:p>
        </p:txBody>
      </p:sp>
      <p:sp>
        <p:nvSpPr>
          <p:cNvPr id="121" name="Text Placeholder 6"/>
          <p:cNvSpPr>
            <a:spLocks noGrp="1"/>
          </p:cNvSpPr>
          <p:nvPr>
            <p:ph type="body" sz="quarter" idx="11" hasCustomPrompt="1"/>
          </p:nvPr>
        </p:nvSpPr>
        <p:spPr>
          <a:xfrm>
            <a:off x="1187862" y="3805038"/>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22" name="Text Placeholder 8"/>
          <p:cNvSpPr>
            <a:spLocks noGrp="1"/>
          </p:cNvSpPr>
          <p:nvPr>
            <p:ph type="body" sz="quarter" idx="12" hasCustomPrompt="1"/>
          </p:nvPr>
        </p:nvSpPr>
        <p:spPr>
          <a:xfrm>
            <a:off x="1187862" y="4036019"/>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123"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panose="020B0604020202020204"/>
            </a:endParaRPr>
          </a:p>
        </p:txBody>
      </p:sp>
      <p:sp>
        <p:nvSpPr>
          <p:cNvPr id="124" name="Text Placeholder 4"/>
          <p:cNvSpPr>
            <a:spLocks noGrp="1"/>
          </p:cNvSpPr>
          <p:nvPr>
            <p:ph type="body" sz="quarter" idx="10" hasCustomPrompt="1"/>
          </p:nvPr>
        </p:nvSpPr>
        <p:spPr>
          <a:xfrm>
            <a:off x="1187862" y="4313018"/>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grpSp>
        <p:nvGrpSpPr>
          <p:cNvPr id="125" name="Group 124"/>
          <p:cNvGrpSpPr>
            <a:grpSpLocks noChangeAspect="1"/>
          </p:cNvGrpSpPr>
          <p:nvPr userDrawn="1"/>
        </p:nvGrpSpPr>
        <p:grpSpPr>
          <a:xfrm>
            <a:off x="328614" y="271991"/>
            <a:ext cx="1708434" cy="201168"/>
            <a:chOff x="2106613" y="3457575"/>
            <a:chExt cx="5446712" cy="641350"/>
          </a:xfrm>
          <a:solidFill>
            <a:schemeClr val="bg1"/>
          </a:solidFill>
        </p:grpSpPr>
        <p:sp>
          <p:nvSpPr>
            <p:cNvPr id="126"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9"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4"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5"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fld>
            <a:endParaRPr lang="en-US" sz="800" dirty="0">
              <a:solidFill>
                <a:prstClr val="white">
                  <a:alpha val="50000"/>
                </a:prstClr>
              </a:solidFill>
              <a:latin typeface="Arial" panose="020B0604020202020204"/>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panose="020B0604020202020204"/>
            </a:endParaRPr>
          </a:p>
        </p:txBody>
      </p:sp>
      <p:pic>
        <p:nvPicPr>
          <p:cNvPr id="33" name="Picture 32" descr="iStock_84861971_XX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2063750"/>
          </a:xfrm>
          <a:prstGeom prst="rect">
            <a:avLst/>
          </a:prstGeom>
        </p:spPr>
      </p:pic>
      <p:sp>
        <p:nvSpPr>
          <p:cNvPr id="34" name="Rectangle 33"/>
          <p:cNvSpPr/>
          <p:nvPr userDrawn="1"/>
        </p:nvSpPr>
        <p:spPr>
          <a:xfrm>
            <a:off x="-7219" y="-1"/>
            <a:ext cx="9151219" cy="2053168"/>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a:endParaRPr>
          </a:p>
        </p:txBody>
      </p:sp>
      <p:grpSp>
        <p:nvGrpSpPr>
          <p:cNvPr id="35" name="Group 34"/>
          <p:cNvGrpSpPr/>
          <p:nvPr userDrawn="1"/>
        </p:nvGrpSpPr>
        <p:grpSpPr>
          <a:xfrm>
            <a:off x="7661372" y="276622"/>
            <a:ext cx="1200300" cy="343060"/>
            <a:chOff x="2751138" y="3262313"/>
            <a:chExt cx="4665662" cy="1333500"/>
          </a:xfrm>
          <a:solidFill>
            <a:srgbClr val="FFFFFF"/>
          </a:solidFill>
        </p:grpSpPr>
        <p:sp>
          <p:nvSpPr>
            <p:cNvPr id="36"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37"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38"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39"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45"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46"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47"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48"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49"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0"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1"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2"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3"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4"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5"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6"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7"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7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8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grpSp>
      <p:grpSp>
        <p:nvGrpSpPr>
          <p:cNvPr id="81" name="Group 80"/>
          <p:cNvGrpSpPr>
            <a:grpSpLocks noChangeAspect="1"/>
          </p:cNvGrpSpPr>
          <p:nvPr userDrawn="1"/>
        </p:nvGrpSpPr>
        <p:grpSpPr>
          <a:xfrm>
            <a:off x="328614" y="271991"/>
            <a:ext cx="1708434" cy="201168"/>
            <a:chOff x="2106613" y="3457575"/>
            <a:chExt cx="5446712" cy="641350"/>
          </a:xfrm>
          <a:solidFill>
            <a:schemeClr val="bg1"/>
          </a:solidFill>
        </p:grpSpPr>
        <p:sp>
          <p:nvSpPr>
            <p:cNvPr id="82"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fld>
            <a:endParaRPr lang="en-US" sz="800" dirty="0">
              <a:solidFill>
                <a:prstClr val="white">
                  <a:alpha val="50000"/>
                </a:prstClr>
              </a:solidFill>
              <a:latin typeface="Arial" panose="020B0604020202020204"/>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panose="020B0604020202020204"/>
            </a:endParaRPr>
          </a:p>
        </p:txBody>
      </p:sp>
      <p:pic>
        <p:nvPicPr>
          <p:cNvPr id="105" name="Picture 104" descr="iStock_85859793_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2053167"/>
          </a:xfrm>
          <a:prstGeom prst="rect">
            <a:avLst/>
          </a:prstGeom>
        </p:spPr>
      </p:pic>
      <p:sp>
        <p:nvSpPr>
          <p:cNvPr id="106" name="Rectangle 105"/>
          <p:cNvSpPr/>
          <p:nvPr userDrawn="1"/>
        </p:nvSpPr>
        <p:spPr>
          <a:xfrm>
            <a:off x="0" y="0"/>
            <a:ext cx="3817471" cy="2154914"/>
          </a:xfrm>
          <a:prstGeom prst="rect">
            <a:avLst/>
          </a:prstGeom>
          <a:gradFill flip="none" rotWithShape="1">
            <a:gsLst>
              <a:gs pos="23000">
                <a:schemeClr val="tx2">
                  <a:lumMod val="75000"/>
                  <a:alpha val="82000"/>
                </a:scheme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a:endParaRPr>
          </a:p>
        </p:txBody>
      </p:sp>
      <p:sp>
        <p:nvSpPr>
          <p:cNvPr id="107" name="Rectangle 106"/>
          <p:cNvSpPr/>
          <p:nvPr userDrawn="1"/>
        </p:nvSpPr>
        <p:spPr>
          <a:xfrm flipH="1">
            <a:off x="6730999" y="0"/>
            <a:ext cx="2422143" cy="2154914"/>
          </a:xfrm>
          <a:prstGeom prst="rect">
            <a:avLst/>
          </a:prstGeom>
          <a:gradFill flip="none" rotWithShape="1">
            <a:gsLst>
              <a:gs pos="23000">
                <a:schemeClr val="tx2">
                  <a:lumMod val="75000"/>
                  <a:alpha val="82000"/>
                </a:scheme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a:endParaRPr>
          </a:p>
        </p:txBody>
      </p:sp>
      <p:grpSp>
        <p:nvGrpSpPr>
          <p:cNvPr id="108" name="Group 107"/>
          <p:cNvGrpSpPr/>
          <p:nvPr userDrawn="1"/>
        </p:nvGrpSpPr>
        <p:grpSpPr>
          <a:xfrm>
            <a:off x="7661372" y="276622"/>
            <a:ext cx="1200300" cy="343060"/>
            <a:chOff x="2751138" y="3262313"/>
            <a:chExt cx="4665662" cy="1333500"/>
          </a:xfrm>
          <a:solidFill>
            <a:srgbClr val="FFFFFF"/>
          </a:solidFill>
        </p:grpSpPr>
        <p:sp>
          <p:nvSpPr>
            <p:cNvPr id="10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9"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30"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31"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3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grpSp>
      <p:grpSp>
        <p:nvGrpSpPr>
          <p:cNvPr id="134" name="Group 133"/>
          <p:cNvGrpSpPr>
            <a:grpSpLocks noChangeAspect="1"/>
          </p:cNvGrpSpPr>
          <p:nvPr userDrawn="1"/>
        </p:nvGrpSpPr>
        <p:grpSpPr>
          <a:xfrm>
            <a:off x="328614" y="271991"/>
            <a:ext cx="1708434" cy="201168"/>
            <a:chOff x="2106613" y="3457575"/>
            <a:chExt cx="5446712" cy="641350"/>
          </a:xfrm>
          <a:solidFill>
            <a:schemeClr val="bg1"/>
          </a:solidFill>
        </p:grpSpPr>
        <p:sp>
          <p:nvSpPr>
            <p:cNvPr id="135"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6"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7"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1"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 1 lin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4448" y="-1"/>
            <a:ext cx="9150119" cy="2057427"/>
          </a:xfrm>
          <a:prstGeom prst="rect">
            <a:avLst/>
          </a:prstGeom>
        </p:spPr>
      </p:pic>
      <p:grpSp>
        <p:nvGrpSpPr>
          <p:cNvPr id="49" name="Group 48"/>
          <p:cNvGrpSpPr/>
          <p:nvPr userDrawn="1"/>
        </p:nvGrpSpPr>
        <p:grpSpPr>
          <a:xfrm>
            <a:off x="7661372" y="276624"/>
            <a:ext cx="1200300" cy="343060"/>
            <a:chOff x="2751138" y="3262313"/>
            <a:chExt cx="4665662" cy="1333500"/>
          </a:xfrm>
          <a:solidFill>
            <a:srgbClr val="FFFFFF"/>
          </a:solidFill>
        </p:grpSpPr>
        <p:sp>
          <p:nvSpPr>
            <p:cNvPr id="50"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51"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5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5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5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5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7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grpSp>
      <p:sp>
        <p:nvSpPr>
          <p:cNvPr id="119" name="Subtitle 2"/>
          <p:cNvSpPr>
            <a:spLocks noGrp="1"/>
          </p:cNvSpPr>
          <p:nvPr>
            <p:ph type="subTitle" idx="1" hasCustomPrompt="1"/>
          </p:nvPr>
        </p:nvSpPr>
        <p:spPr>
          <a:xfrm>
            <a:off x="1187863" y="2742510"/>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20" name="Title 1"/>
          <p:cNvSpPr>
            <a:spLocks noGrp="1"/>
          </p:cNvSpPr>
          <p:nvPr>
            <p:ph type="ctrTitle" hasCustomPrompt="1"/>
          </p:nvPr>
        </p:nvSpPr>
        <p:spPr>
          <a:xfrm>
            <a:off x="1187863" y="2356543"/>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HCC Title Slide Placeholder</a:t>
            </a:r>
            <a:endParaRPr lang="en-US" dirty="0"/>
          </a:p>
        </p:txBody>
      </p:sp>
      <p:sp>
        <p:nvSpPr>
          <p:cNvPr id="121" name="Text Placeholder 6"/>
          <p:cNvSpPr>
            <a:spLocks noGrp="1"/>
          </p:cNvSpPr>
          <p:nvPr>
            <p:ph type="body" sz="quarter" idx="11" hasCustomPrompt="1"/>
          </p:nvPr>
        </p:nvSpPr>
        <p:spPr>
          <a:xfrm>
            <a:off x="1187862" y="3805052"/>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22" name="Text Placeholder 8"/>
          <p:cNvSpPr>
            <a:spLocks noGrp="1"/>
          </p:cNvSpPr>
          <p:nvPr>
            <p:ph type="body" sz="quarter" idx="12" hasCustomPrompt="1"/>
          </p:nvPr>
        </p:nvSpPr>
        <p:spPr>
          <a:xfrm>
            <a:off x="1187862" y="4036033"/>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123"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panose="020B0604020202020204"/>
            </a:endParaRPr>
          </a:p>
        </p:txBody>
      </p:sp>
      <p:sp>
        <p:nvSpPr>
          <p:cNvPr id="124" name="Text Placeholder 4"/>
          <p:cNvSpPr>
            <a:spLocks noGrp="1"/>
          </p:cNvSpPr>
          <p:nvPr>
            <p:ph type="body" sz="quarter" idx="10" hasCustomPrompt="1"/>
          </p:nvPr>
        </p:nvSpPr>
        <p:spPr>
          <a:xfrm>
            <a:off x="1187862" y="4313032"/>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grpSp>
        <p:nvGrpSpPr>
          <p:cNvPr id="34" name="Group 33"/>
          <p:cNvGrpSpPr>
            <a:grpSpLocks noChangeAspect="1"/>
          </p:cNvGrpSpPr>
          <p:nvPr userDrawn="1"/>
        </p:nvGrpSpPr>
        <p:grpSpPr>
          <a:xfrm>
            <a:off x="328614" y="271991"/>
            <a:ext cx="1708434" cy="201168"/>
            <a:chOff x="2106613" y="3457575"/>
            <a:chExt cx="5446712" cy="641350"/>
          </a:xfrm>
          <a:solidFill>
            <a:schemeClr val="bg1"/>
          </a:solidFill>
        </p:grpSpPr>
        <p:sp>
          <p:nvSpPr>
            <p:cNvPr id="35"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Slide - 1 lin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7474" y="0"/>
            <a:ext cx="9151471" cy="2057426"/>
          </a:xfrm>
          <a:prstGeom prst="rect">
            <a:avLst/>
          </a:prstGeom>
        </p:spPr>
      </p:pic>
      <p:sp>
        <p:nvSpPr>
          <p:cNvPr id="2" name="Rectangle 1"/>
          <p:cNvSpPr/>
          <p:nvPr userDrawn="1"/>
        </p:nvSpPr>
        <p:spPr>
          <a:xfrm>
            <a:off x="1152" y="-9246"/>
            <a:ext cx="9144000" cy="2066672"/>
          </a:xfrm>
          <a:prstGeom prst="rect">
            <a:avLst/>
          </a:prstGeom>
          <a:solidFill>
            <a:srgbClr val="00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grpSp>
        <p:nvGrpSpPr>
          <p:cNvPr id="49" name="Group 48"/>
          <p:cNvGrpSpPr/>
          <p:nvPr userDrawn="1"/>
        </p:nvGrpSpPr>
        <p:grpSpPr>
          <a:xfrm>
            <a:off x="7661372" y="276624"/>
            <a:ext cx="1200300" cy="343060"/>
            <a:chOff x="2751138" y="3262313"/>
            <a:chExt cx="4665662" cy="1333500"/>
          </a:xfrm>
          <a:solidFill>
            <a:srgbClr val="FFFFFF"/>
          </a:solidFill>
        </p:grpSpPr>
        <p:sp>
          <p:nvSpPr>
            <p:cNvPr id="50"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51"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5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5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5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5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7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8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grpSp>
      <p:sp>
        <p:nvSpPr>
          <p:cNvPr id="119" name="Subtitle 2"/>
          <p:cNvSpPr>
            <a:spLocks noGrp="1"/>
          </p:cNvSpPr>
          <p:nvPr>
            <p:ph type="subTitle" idx="1" hasCustomPrompt="1"/>
          </p:nvPr>
        </p:nvSpPr>
        <p:spPr>
          <a:xfrm>
            <a:off x="1187863" y="2742510"/>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20" name="Title 1"/>
          <p:cNvSpPr>
            <a:spLocks noGrp="1"/>
          </p:cNvSpPr>
          <p:nvPr>
            <p:ph type="ctrTitle" hasCustomPrompt="1"/>
          </p:nvPr>
        </p:nvSpPr>
        <p:spPr>
          <a:xfrm>
            <a:off x="1187863" y="2356543"/>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HCC Title Slide Placeholder</a:t>
            </a:r>
            <a:endParaRPr lang="en-US" dirty="0"/>
          </a:p>
        </p:txBody>
      </p:sp>
      <p:sp>
        <p:nvSpPr>
          <p:cNvPr id="121" name="Text Placeholder 6"/>
          <p:cNvSpPr>
            <a:spLocks noGrp="1"/>
          </p:cNvSpPr>
          <p:nvPr>
            <p:ph type="body" sz="quarter" idx="11" hasCustomPrompt="1"/>
          </p:nvPr>
        </p:nvSpPr>
        <p:spPr>
          <a:xfrm>
            <a:off x="1187862" y="3805052"/>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22" name="Text Placeholder 8"/>
          <p:cNvSpPr>
            <a:spLocks noGrp="1"/>
          </p:cNvSpPr>
          <p:nvPr>
            <p:ph type="body" sz="quarter" idx="12" hasCustomPrompt="1"/>
          </p:nvPr>
        </p:nvSpPr>
        <p:spPr>
          <a:xfrm>
            <a:off x="1187862" y="4036033"/>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123"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panose="020B0604020202020204"/>
            </a:endParaRPr>
          </a:p>
        </p:txBody>
      </p:sp>
      <p:sp>
        <p:nvSpPr>
          <p:cNvPr id="124" name="Text Placeholder 4"/>
          <p:cNvSpPr>
            <a:spLocks noGrp="1"/>
          </p:cNvSpPr>
          <p:nvPr>
            <p:ph type="body" sz="quarter" idx="10" hasCustomPrompt="1"/>
          </p:nvPr>
        </p:nvSpPr>
        <p:spPr>
          <a:xfrm>
            <a:off x="1187862" y="4313032"/>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sp>
        <p:nvSpPr>
          <p:cNvPr id="3" name="文本框 2"/>
          <p:cNvSpPr txBox="1"/>
          <p:nvPr userDrawn="1"/>
        </p:nvSpPr>
        <p:spPr>
          <a:xfrm>
            <a:off x="387274" y="276624"/>
            <a:ext cx="2732443" cy="369332"/>
          </a:xfrm>
          <a:prstGeom prst="rect">
            <a:avLst/>
          </a:prstGeom>
          <a:noFill/>
        </p:spPr>
        <p:txBody>
          <a:bodyPr wrap="square" rtlCol="0">
            <a:spAutoFit/>
          </a:bodyPr>
          <a:lstStyle/>
          <a:p>
            <a:r>
              <a:rPr lang="en-US" altLang="zh-CN" dirty="0" smtClean="0">
                <a:solidFill>
                  <a:schemeClr val="bg1"/>
                </a:solidFill>
              </a:rPr>
              <a:t>Hitachi</a:t>
            </a:r>
            <a:r>
              <a:rPr lang="en-US" altLang="zh-CN" baseline="0" dirty="0" smtClean="0">
                <a:solidFill>
                  <a:schemeClr val="bg1"/>
                </a:solidFill>
              </a:rPr>
              <a:t> </a:t>
            </a:r>
            <a:r>
              <a:rPr lang="en-US" altLang="zh-CN" dirty="0" smtClean="0">
                <a:solidFill>
                  <a:schemeClr val="bg1"/>
                </a:solidFill>
              </a:rPr>
              <a:t>Solutions(China)</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 1 line">
    <p:spTree>
      <p:nvGrpSpPr>
        <p:cNvPr id="1" name=""/>
        <p:cNvGrpSpPr/>
        <p:nvPr/>
      </p:nvGrpSpPr>
      <p:grpSpPr>
        <a:xfrm>
          <a:off x="0" y="0"/>
          <a:ext cx="0" cy="0"/>
          <a:chOff x="0" y="0"/>
          <a:chExt cx="0" cy="0"/>
        </a:xfrm>
      </p:grpSpPr>
      <p:pic>
        <p:nvPicPr>
          <p:cNvPr id="62" name="Picture 6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1" y="-38100"/>
            <a:ext cx="9144001" cy="2095526"/>
          </a:xfrm>
          <a:prstGeom prst="rect">
            <a:avLst/>
          </a:prstGeom>
        </p:spPr>
      </p:pic>
      <p:sp>
        <p:nvSpPr>
          <p:cNvPr id="119" name="Subtitle 2"/>
          <p:cNvSpPr>
            <a:spLocks noGrp="1"/>
          </p:cNvSpPr>
          <p:nvPr>
            <p:ph type="subTitle" idx="1" hasCustomPrompt="1"/>
          </p:nvPr>
        </p:nvSpPr>
        <p:spPr>
          <a:xfrm>
            <a:off x="1187863" y="2742510"/>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64" name="Rectangle 63"/>
          <p:cNvSpPr/>
          <p:nvPr userDrawn="1"/>
        </p:nvSpPr>
        <p:spPr>
          <a:xfrm>
            <a:off x="-7219" y="-38100"/>
            <a:ext cx="9151219" cy="2091267"/>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a:endParaRPr>
          </a:p>
        </p:txBody>
      </p:sp>
      <p:sp>
        <p:nvSpPr>
          <p:cNvPr id="120" name="Title 1"/>
          <p:cNvSpPr>
            <a:spLocks noGrp="1"/>
          </p:cNvSpPr>
          <p:nvPr>
            <p:ph type="ctrTitle" hasCustomPrompt="1"/>
          </p:nvPr>
        </p:nvSpPr>
        <p:spPr>
          <a:xfrm>
            <a:off x="1187863" y="2356543"/>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HCC Title Slide Placeholder</a:t>
            </a:r>
            <a:endParaRPr lang="en-US" dirty="0"/>
          </a:p>
        </p:txBody>
      </p:sp>
      <p:sp>
        <p:nvSpPr>
          <p:cNvPr id="121" name="Text Placeholder 6"/>
          <p:cNvSpPr>
            <a:spLocks noGrp="1"/>
          </p:cNvSpPr>
          <p:nvPr>
            <p:ph type="body" sz="quarter" idx="11" hasCustomPrompt="1"/>
          </p:nvPr>
        </p:nvSpPr>
        <p:spPr>
          <a:xfrm>
            <a:off x="1187862" y="3805052"/>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22" name="Text Placeholder 8"/>
          <p:cNvSpPr>
            <a:spLocks noGrp="1"/>
          </p:cNvSpPr>
          <p:nvPr>
            <p:ph type="body" sz="quarter" idx="12" hasCustomPrompt="1"/>
          </p:nvPr>
        </p:nvSpPr>
        <p:spPr>
          <a:xfrm>
            <a:off x="1187862" y="4036033"/>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123"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panose="020B0604020202020204"/>
            </a:endParaRPr>
          </a:p>
        </p:txBody>
      </p:sp>
      <p:sp>
        <p:nvSpPr>
          <p:cNvPr id="124" name="Text Placeholder 4"/>
          <p:cNvSpPr>
            <a:spLocks noGrp="1"/>
          </p:cNvSpPr>
          <p:nvPr>
            <p:ph type="body" sz="quarter" idx="10" hasCustomPrompt="1"/>
          </p:nvPr>
        </p:nvSpPr>
        <p:spPr>
          <a:xfrm>
            <a:off x="1187862" y="4313032"/>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grpSp>
        <p:nvGrpSpPr>
          <p:cNvPr id="34" name="Group 33"/>
          <p:cNvGrpSpPr>
            <a:grpSpLocks noChangeAspect="1"/>
          </p:cNvGrpSpPr>
          <p:nvPr userDrawn="1"/>
        </p:nvGrpSpPr>
        <p:grpSpPr>
          <a:xfrm>
            <a:off x="328614" y="271991"/>
            <a:ext cx="1708434" cy="201168"/>
            <a:chOff x="2106613" y="3457575"/>
            <a:chExt cx="5446712" cy="641350"/>
          </a:xfrm>
          <a:solidFill>
            <a:schemeClr val="bg1"/>
          </a:solidFill>
        </p:grpSpPr>
        <p:sp>
          <p:nvSpPr>
            <p:cNvPr id="35"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5" name="Group 64"/>
          <p:cNvGrpSpPr/>
          <p:nvPr userDrawn="1"/>
        </p:nvGrpSpPr>
        <p:grpSpPr>
          <a:xfrm>
            <a:off x="7661372" y="276624"/>
            <a:ext cx="1200300" cy="343060"/>
            <a:chOff x="2751138" y="3262313"/>
            <a:chExt cx="4665662" cy="1333500"/>
          </a:xfrm>
          <a:solidFill>
            <a:srgbClr val="FFFFFF"/>
          </a:solidFill>
        </p:grpSpPr>
        <p:sp>
          <p:nvSpPr>
            <p:cNvPr id="66"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67"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68"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69"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7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71"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72"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73"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74"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75"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76"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77"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78"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9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10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10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10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10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10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sp>
          <p:nvSpPr>
            <p:cNvPr id="10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latin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C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1069983" y="677097"/>
            <a:ext cx="7616825" cy="347264"/>
          </a:xfrm>
        </p:spPr>
        <p:txBody>
          <a:bodyPr/>
          <a:lstStyle>
            <a:lvl1pPr>
              <a:defRPr>
                <a:solidFill>
                  <a:srgbClr val="DA291C"/>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1069974" y="1560689"/>
            <a:ext cx="7616826" cy="2956062"/>
          </a:xfrm>
        </p:spPr>
        <p:txBody>
          <a:bodyPr/>
          <a:lstStyle>
            <a:lvl1pPr>
              <a:defRPr>
                <a:latin typeface="+mj-lt"/>
              </a:defRPr>
            </a:lvl1pPr>
            <a:lvl2pPr>
              <a:defRPr>
                <a:latin typeface="+mj-lt"/>
              </a:defRPr>
            </a:lvl2pPr>
            <a:lvl3pPr>
              <a:defRPr>
                <a:latin typeface="+mj-lt"/>
              </a:defRPr>
            </a:lvl3pPr>
            <a:lvl4pPr>
              <a:defRPr>
                <a:latin typeface="+mj-lt"/>
              </a:defRPr>
            </a:lvl4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p:txBody>
      </p:sp>
      <p:sp>
        <p:nvSpPr>
          <p:cNvPr id="4" name="Text Placeholder 7"/>
          <p:cNvSpPr>
            <a:spLocks noGrp="1"/>
          </p:cNvSpPr>
          <p:nvPr>
            <p:ph type="body" sz="quarter" idx="11" hasCustomPrompt="1"/>
          </p:nvPr>
        </p:nvSpPr>
        <p:spPr>
          <a:xfrm>
            <a:off x="1069983" y="1030351"/>
            <a:ext cx="7616825" cy="299083"/>
          </a:xfrm>
        </p:spPr>
        <p:txBody>
          <a:bodyPr anchor="t">
            <a:noAutofit/>
          </a:bodyPr>
          <a:lstStyle>
            <a:lvl1pPr marL="0" indent="0">
              <a:lnSpc>
                <a:spcPts val="1965"/>
              </a:lnSpc>
              <a:buNone/>
              <a:defRPr sz="1800" b="0" i="0">
                <a:solidFill>
                  <a:srgbClr val="919D9D"/>
                </a:solidFill>
                <a:latin typeface="+mj-lt"/>
                <a:cs typeface="Myriad Pro Light"/>
              </a:defRPr>
            </a:lvl1pPr>
          </a:lstStyle>
          <a:p>
            <a:pPr lvl="0"/>
            <a:r>
              <a:rPr lang="en-GB" dirty="0"/>
              <a:t>Click to add Sub-title</a:t>
            </a:r>
            <a:endParaRPr lang="en-GB"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dy Text Only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1 line">
    <p:spTree>
      <p:nvGrpSpPr>
        <p:cNvPr id="1" name=""/>
        <p:cNvGrpSpPr/>
        <p:nvPr/>
      </p:nvGrpSpPr>
      <p:grpSpPr>
        <a:xfrm>
          <a:off x="0" y="0"/>
          <a:ext cx="0" cy="0"/>
          <a:chOff x="0" y="0"/>
          <a:chExt cx="0" cy="0"/>
        </a:xfrm>
      </p:grpSpPr>
      <p:pic>
        <p:nvPicPr>
          <p:cNvPr id="3" name="Picture 2" descr="iStock_84861971_XX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2063750"/>
          </a:xfrm>
          <a:prstGeom prst="rect">
            <a:avLst/>
          </a:prstGeom>
        </p:spPr>
      </p:pic>
      <p:sp>
        <p:nvSpPr>
          <p:cNvPr id="43" name="Rectangle 42"/>
          <p:cNvSpPr/>
          <p:nvPr userDrawn="1"/>
        </p:nvSpPr>
        <p:spPr>
          <a:xfrm>
            <a:off x="1611" y="-1"/>
            <a:ext cx="9151219" cy="2053168"/>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2" name="Group 48"/>
          <p:cNvGrpSpPr/>
          <p:nvPr userDrawn="1"/>
        </p:nvGrpSpPr>
        <p:grpSpPr>
          <a:xfrm>
            <a:off x="7661372" y="276622"/>
            <a:ext cx="1200300" cy="343060"/>
            <a:chOff x="2751138" y="3262313"/>
            <a:chExt cx="4665662" cy="1333500"/>
          </a:xfrm>
          <a:solidFill>
            <a:srgbClr val="FFFFFF"/>
          </a:solidFill>
        </p:grpSpPr>
        <p:sp>
          <p:nvSpPr>
            <p:cNvPr id="50"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1"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7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
        <p:nvSpPr>
          <p:cNvPr id="119" name="Subtitle 2"/>
          <p:cNvSpPr>
            <a:spLocks noGrp="1"/>
          </p:cNvSpPr>
          <p:nvPr>
            <p:ph type="subTitle" idx="1" hasCustomPrompt="1"/>
          </p:nvPr>
        </p:nvSpPr>
        <p:spPr>
          <a:xfrm>
            <a:off x="1187863" y="2742496"/>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20"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HCC Title Slide Placeholder</a:t>
            </a:r>
            <a:endParaRPr lang="en-US" dirty="0"/>
          </a:p>
        </p:txBody>
      </p:sp>
      <p:sp>
        <p:nvSpPr>
          <p:cNvPr id="121" name="Text Placeholder 6"/>
          <p:cNvSpPr>
            <a:spLocks noGrp="1"/>
          </p:cNvSpPr>
          <p:nvPr>
            <p:ph type="body" sz="quarter" idx="11" hasCustomPrompt="1"/>
          </p:nvPr>
        </p:nvSpPr>
        <p:spPr>
          <a:xfrm>
            <a:off x="1187862" y="3805038"/>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22" name="Text Placeholder 8"/>
          <p:cNvSpPr>
            <a:spLocks noGrp="1"/>
          </p:cNvSpPr>
          <p:nvPr>
            <p:ph type="body" sz="quarter" idx="12" hasCustomPrompt="1"/>
          </p:nvPr>
        </p:nvSpPr>
        <p:spPr>
          <a:xfrm>
            <a:off x="1187862" y="4036019"/>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123"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124" name="Text Placeholder 4"/>
          <p:cNvSpPr>
            <a:spLocks noGrp="1"/>
          </p:cNvSpPr>
          <p:nvPr>
            <p:ph type="body" sz="quarter" idx="10" hasCustomPrompt="1"/>
          </p:nvPr>
        </p:nvSpPr>
        <p:spPr>
          <a:xfrm>
            <a:off x="1187862" y="4313018"/>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grpSp>
        <p:nvGrpSpPr>
          <p:cNvPr id="4" name="Group 124"/>
          <p:cNvGrpSpPr>
            <a:grpSpLocks noChangeAspect="1"/>
          </p:cNvGrpSpPr>
          <p:nvPr userDrawn="1"/>
        </p:nvGrpSpPr>
        <p:grpSpPr>
          <a:xfrm>
            <a:off x="328614" y="271991"/>
            <a:ext cx="1708434" cy="201168"/>
            <a:chOff x="2106613" y="3457575"/>
            <a:chExt cx="5446712" cy="641350"/>
          </a:xfrm>
          <a:solidFill>
            <a:schemeClr val="bg1"/>
          </a:solidFill>
        </p:grpSpPr>
        <p:sp>
          <p:nvSpPr>
            <p:cNvPr id="126"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9"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4"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5"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6"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7"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8"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9"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0"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1"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2 line">
    <p:spTree>
      <p:nvGrpSpPr>
        <p:cNvPr id="1" name=""/>
        <p:cNvGrpSpPr/>
        <p:nvPr/>
      </p:nvGrpSpPr>
      <p:grpSpPr>
        <a:xfrm>
          <a:off x="0" y="0"/>
          <a:ext cx="0" cy="0"/>
          <a:chOff x="0" y="0"/>
          <a:chExt cx="0" cy="0"/>
        </a:xfrm>
      </p:grpSpPr>
      <p:pic>
        <p:nvPicPr>
          <p:cNvPr id="124" name="Picture 123" descr="iStock_84861971_XX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2063750"/>
          </a:xfrm>
          <a:prstGeom prst="rect">
            <a:avLst/>
          </a:prstGeom>
        </p:spPr>
      </p:pic>
      <p:sp>
        <p:nvSpPr>
          <p:cNvPr id="125" name="Rectangle 124"/>
          <p:cNvSpPr/>
          <p:nvPr userDrawn="1"/>
        </p:nvSpPr>
        <p:spPr>
          <a:xfrm>
            <a:off x="0" y="-1"/>
            <a:ext cx="9151219" cy="2053168"/>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2" name="Group 46"/>
          <p:cNvGrpSpPr/>
          <p:nvPr userDrawn="1"/>
        </p:nvGrpSpPr>
        <p:grpSpPr>
          <a:xfrm>
            <a:off x="7661372" y="276622"/>
            <a:ext cx="1200300" cy="343060"/>
            <a:chOff x="2751138" y="3262313"/>
            <a:chExt cx="4665662" cy="1333500"/>
          </a:xfrm>
          <a:solidFill>
            <a:srgbClr val="FFFFFF"/>
          </a:solidFill>
        </p:grpSpPr>
        <p:sp>
          <p:nvSpPr>
            <p:cNvPr id="48"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6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6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62"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63"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64"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6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6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6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6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6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7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7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7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7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sp>
        <p:nvSpPr>
          <p:cNvPr id="120" name="Text Placeholder 6"/>
          <p:cNvSpPr>
            <a:spLocks noGrp="1"/>
          </p:cNvSpPr>
          <p:nvPr>
            <p:ph type="body" sz="quarter" idx="11" hasCustomPrompt="1"/>
          </p:nvPr>
        </p:nvSpPr>
        <p:spPr>
          <a:xfrm>
            <a:off x="1187862" y="4068884"/>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21" name="Text Placeholder 8"/>
          <p:cNvSpPr>
            <a:spLocks noGrp="1"/>
          </p:cNvSpPr>
          <p:nvPr>
            <p:ph type="body" sz="quarter" idx="12" hasCustomPrompt="1"/>
          </p:nvPr>
        </p:nvSpPr>
        <p:spPr>
          <a:xfrm>
            <a:off x="1187862" y="4299865"/>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12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123" name="Text Placeholder 4"/>
          <p:cNvSpPr>
            <a:spLocks noGrp="1"/>
          </p:cNvSpPr>
          <p:nvPr>
            <p:ph type="body" sz="quarter" idx="10" hasCustomPrompt="1"/>
          </p:nvPr>
        </p:nvSpPr>
        <p:spPr>
          <a:xfrm>
            <a:off x="1187862" y="4576864"/>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grpSp>
        <p:nvGrpSpPr>
          <p:cNvPr id="3" name="Group 168"/>
          <p:cNvGrpSpPr>
            <a:grpSpLocks noChangeAspect="1"/>
          </p:cNvGrpSpPr>
          <p:nvPr userDrawn="1"/>
        </p:nvGrpSpPr>
        <p:grpSpPr>
          <a:xfrm>
            <a:off x="328614" y="271991"/>
            <a:ext cx="1708434" cy="201168"/>
            <a:chOff x="2106613" y="3457575"/>
            <a:chExt cx="5446712" cy="641350"/>
          </a:xfrm>
          <a:solidFill>
            <a:schemeClr val="bg1"/>
          </a:solidFill>
        </p:grpSpPr>
        <p:sp>
          <p:nvSpPr>
            <p:cNvPr id="170"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1"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2"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3"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4"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5"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6"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7"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8"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9"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80"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81"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82"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83"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84"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85"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86"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87"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line">
    <p:spTree>
      <p:nvGrpSpPr>
        <p:cNvPr id="1" name=""/>
        <p:cNvGrpSpPr/>
        <p:nvPr/>
      </p:nvGrpSpPr>
      <p:grpSpPr>
        <a:xfrm>
          <a:off x="0" y="0"/>
          <a:ext cx="0" cy="0"/>
          <a:chOff x="0" y="0"/>
          <a:chExt cx="0" cy="0"/>
        </a:xfrm>
      </p:grpSpPr>
      <p:pic>
        <p:nvPicPr>
          <p:cNvPr id="124" name="Picture 123" descr="iStock_84861971_XX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2063750"/>
          </a:xfrm>
          <a:prstGeom prst="rect">
            <a:avLst/>
          </a:prstGeom>
        </p:spPr>
      </p:pic>
      <p:sp>
        <p:nvSpPr>
          <p:cNvPr id="125" name="Rectangle 124"/>
          <p:cNvSpPr/>
          <p:nvPr userDrawn="1"/>
        </p:nvSpPr>
        <p:spPr>
          <a:xfrm>
            <a:off x="0" y="-1"/>
            <a:ext cx="9151219" cy="2053168"/>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a:endParaRPr>
          </a:p>
        </p:txBody>
      </p:sp>
      <p:grpSp>
        <p:nvGrpSpPr>
          <p:cNvPr id="47" name="Group 46"/>
          <p:cNvGrpSpPr/>
          <p:nvPr userDrawn="1"/>
        </p:nvGrpSpPr>
        <p:grpSpPr>
          <a:xfrm>
            <a:off x="7661372" y="276622"/>
            <a:ext cx="1200300" cy="343060"/>
            <a:chOff x="2751138" y="3262313"/>
            <a:chExt cx="4665662" cy="1333500"/>
          </a:xfrm>
          <a:solidFill>
            <a:srgbClr val="FFFFFF"/>
          </a:solidFill>
        </p:grpSpPr>
        <p:sp>
          <p:nvSpPr>
            <p:cNvPr id="48"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4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5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6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6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62"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63"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64"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6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6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6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6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6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7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7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7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7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grpSp>
      <p:sp>
        <p:nvSpPr>
          <p:cNvPr id="118" name="Subtitle 2"/>
          <p:cNvSpPr>
            <a:spLocks noGrp="1"/>
          </p:cNvSpPr>
          <p:nvPr>
            <p:ph type="subTitle" idx="1" hasCustomPrompt="1"/>
          </p:nvPr>
        </p:nvSpPr>
        <p:spPr>
          <a:xfrm>
            <a:off x="1187863"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19" name="Title 1"/>
          <p:cNvSpPr>
            <a:spLocks noGrp="1"/>
          </p:cNvSpPr>
          <p:nvPr>
            <p:ph type="ctrTitle" hasCustomPrompt="1"/>
          </p:nvPr>
        </p:nvSpPr>
        <p:spPr>
          <a:xfrm>
            <a:off x="1187863" y="2296200"/>
            <a:ext cx="7653702" cy="880980"/>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sp>
        <p:nvSpPr>
          <p:cNvPr id="120" name="Text Placeholder 6"/>
          <p:cNvSpPr>
            <a:spLocks noGrp="1"/>
          </p:cNvSpPr>
          <p:nvPr>
            <p:ph type="body" sz="quarter" idx="11" hasCustomPrompt="1"/>
          </p:nvPr>
        </p:nvSpPr>
        <p:spPr>
          <a:xfrm>
            <a:off x="1187862" y="4068884"/>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21" name="Text Placeholder 8"/>
          <p:cNvSpPr>
            <a:spLocks noGrp="1"/>
          </p:cNvSpPr>
          <p:nvPr>
            <p:ph type="body" sz="quarter" idx="12" hasCustomPrompt="1"/>
          </p:nvPr>
        </p:nvSpPr>
        <p:spPr>
          <a:xfrm>
            <a:off x="1187862" y="4299865"/>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12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panose="020B0604020202020204"/>
            </a:endParaRPr>
          </a:p>
        </p:txBody>
      </p:sp>
      <p:sp>
        <p:nvSpPr>
          <p:cNvPr id="123" name="Text Placeholder 4"/>
          <p:cNvSpPr>
            <a:spLocks noGrp="1"/>
          </p:cNvSpPr>
          <p:nvPr>
            <p:ph type="body" sz="quarter" idx="10" hasCustomPrompt="1"/>
          </p:nvPr>
        </p:nvSpPr>
        <p:spPr>
          <a:xfrm>
            <a:off x="1187862" y="4576864"/>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grpSp>
        <p:nvGrpSpPr>
          <p:cNvPr id="169" name="Group 168"/>
          <p:cNvGrpSpPr>
            <a:grpSpLocks noChangeAspect="1"/>
          </p:cNvGrpSpPr>
          <p:nvPr userDrawn="1"/>
        </p:nvGrpSpPr>
        <p:grpSpPr>
          <a:xfrm>
            <a:off x="328614" y="271991"/>
            <a:ext cx="1708434" cy="201168"/>
            <a:chOff x="2106613" y="3457575"/>
            <a:chExt cx="5446712" cy="641350"/>
          </a:xfrm>
          <a:solidFill>
            <a:schemeClr val="bg1"/>
          </a:solidFill>
        </p:grpSpPr>
        <p:sp>
          <p:nvSpPr>
            <p:cNvPr id="170"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3"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4"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5"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6"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7"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1 line CONFIDENTIAL">
    <p:spTree>
      <p:nvGrpSpPr>
        <p:cNvPr id="1" name=""/>
        <p:cNvGrpSpPr/>
        <p:nvPr/>
      </p:nvGrpSpPr>
      <p:grpSpPr>
        <a:xfrm>
          <a:off x="0" y="0"/>
          <a:ext cx="0" cy="0"/>
          <a:chOff x="0" y="0"/>
          <a:chExt cx="0" cy="0"/>
        </a:xfrm>
      </p:grpSpPr>
      <p:pic>
        <p:nvPicPr>
          <p:cNvPr id="155" name="Picture 154" descr="iStock_85859793_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2053167"/>
          </a:xfrm>
          <a:prstGeom prst="rect">
            <a:avLst/>
          </a:prstGeom>
        </p:spPr>
      </p:pic>
      <p:sp>
        <p:nvSpPr>
          <p:cNvPr id="43" name="TextBox 42"/>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rPr>
            </a:fld>
            <a:endParaRPr lang="en-US" sz="800" dirty="0">
              <a:solidFill>
                <a:prstClr val="white">
                  <a:alpha val="50000"/>
                </a:prstClr>
              </a:solidFill>
            </a:endParaRPr>
          </a:p>
        </p:txBody>
      </p:sp>
      <p:sp>
        <p:nvSpPr>
          <p:cNvPr id="44"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51"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HCC Title Slide Placeholder</a:t>
            </a:r>
            <a:endParaRPr lang="en-US" dirty="0"/>
          </a:p>
        </p:txBody>
      </p:sp>
      <p:sp>
        <p:nvSpPr>
          <p:cNvPr id="52" name="Text Placeholder 6"/>
          <p:cNvSpPr>
            <a:spLocks noGrp="1"/>
          </p:cNvSpPr>
          <p:nvPr>
            <p:ph type="body" sz="quarter" idx="11" hasCustomPrompt="1"/>
          </p:nvPr>
        </p:nvSpPr>
        <p:spPr>
          <a:xfrm>
            <a:off x="1187862" y="3805038"/>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54" name="Text Placeholder 8"/>
          <p:cNvSpPr>
            <a:spLocks noGrp="1"/>
          </p:cNvSpPr>
          <p:nvPr>
            <p:ph type="body" sz="quarter" idx="12" hasCustomPrompt="1"/>
          </p:nvPr>
        </p:nvSpPr>
        <p:spPr>
          <a:xfrm>
            <a:off x="1187862" y="4036019"/>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55" name="Rectangle 54"/>
          <p:cNvSpPr/>
          <p:nvPr userDrawn="1"/>
        </p:nvSpPr>
        <p:spPr>
          <a:xfrm>
            <a:off x="0" y="0"/>
            <a:ext cx="3817471" cy="2154914"/>
          </a:xfrm>
          <a:prstGeom prst="rect">
            <a:avLst/>
          </a:prstGeom>
          <a:gradFill flip="none" rotWithShape="1">
            <a:gsLst>
              <a:gs pos="23000">
                <a:schemeClr val="tx2">
                  <a:lumMod val="75000"/>
                  <a:alpha val="82000"/>
                </a:scheme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7" name="Rectangle 96"/>
          <p:cNvSpPr/>
          <p:nvPr userDrawn="1"/>
        </p:nvSpPr>
        <p:spPr>
          <a:xfrm flipH="1">
            <a:off x="6730999" y="0"/>
            <a:ext cx="2422143" cy="2154914"/>
          </a:xfrm>
          <a:prstGeom prst="rect">
            <a:avLst/>
          </a:prstGeom>
          <a:gradFill flip="none" rotWithShape="1">
            <a:gsLst>
              <a:gs pos="23000">
                <a:schemeClr val="tx2">
                  <a:lumMod val="75000"/>
                  <a:alpha val="82000"/>
                </a:scheme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2" name="Group 100"/>
          <p:cNvGrpSpPr/>
          <p:nvPr userDrawn="1"/>
        </p:nvGrpSpPr>
        <p:grpSpPr>
          <a:xfrm>
            <a:off x="7661372" y="276622"/>
            <a:ext cx="1200300" cy="343060"/>
            <a:chOff x="2751138" y="3262313"/>
            <a:chExt cx="4665662" cy="1333500"/>
          </a:xfrm>
          <a:solidFill>
            <a:srgbClr val="FFFFFF"/>
          </a:solidFill>
        </p:grpSpPr>
        <p:sp>
          <p:nvSpPr>
            <p:cNvPr id="10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
        <p:nvSpPr>
          <p:cNvPr id="125"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126" name="Text Placeholder 4"/>
          <p:cNvSpPr>
            <a:spLocks noGrp="1"/>
          </p:cNvSpPr>
          <p:nvPr>
            <p:ph type="body" sz="quarter" idx="13" hasCustomPrompt="1"/>
          </p:nvPr>
        </p:nvSpPr>
        <p:spPr>
          <a:xfrm>
            <a:off x="1187862" y="4313018"/>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grpSp>
        <p:nvGrpSpPr>
          <p:cNvPr id="3" name="Group 128"/>
          <p:cNvGrpSpPr/>
          <p:nvPr userDrawn="1"/>
        </p:nvGrpSpPr>
        <p:grpSpPr>
          <a:xfrm>
            <a:off x="7346191" y="2350565"/>
            <a:ext cx="1479921" cy="875210"/>
            <a:chOff x="7346191" y="2350565"/>
            <a:chExt cx="1479921" cy="875210"/>
          </a:xfrm>
        </p:grpSpPr>
        <p:sp>
          <p:nvSpPr>
            <p:cNvPr id="134" name="Rectangle 133"/>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5" name="Rectangle 134"/>
            <p:cNvSpPr/>
            <p:nvPr userDrawn="1"/>
          </p:nvSpPr>
          <p:spPr>
            <a:xfrm>
              <a:off x="7399980" y="2416158"/>
              <a:ext cx="1366270" cy="723275"/>
            </a:xfrm>
            <a:prstGeom prst="rect">
              <a:avLst/>
            </a:prstGeom>
          </p:spPr>
          <p:txBody>
            <a:bodyPr wrap="square">
              <a:spAutoFit/>
            </a:bodyPr>
            <a:lstStyle/>
            <a:p>
              <a:r>
                <a:rPr lang="en-US" sz="900" b="1" dirty="0">
                  <a:solidFill>
                    <a:srgbClr val="CC0000"/>
                  </a:solidFill>
                </a:rPr>
                <a:t>CONFIDENTIAL</a:t>
              </a:r>
              <a:br>
                <a:rPr lang="en-US" sz="900" b="1" dirty="0">
                  <a:solidFill>
                    <a:srgbClr val="CC0000"/>
                  </a:solidFill>
                </a:rPr>
              </a:br>
              <a:r>
                <a:rPr lang="en-US" sz="800" b="1" dirty="0">
                  <a:solidFill>
                    <a:srgbClr val="CC0000"/>
                  </a:solidFill>
                </a:rPr>
                <a:t>For use by Hitachi Consulting employees and other audiences under NDA only.</a:t>
              </a:r>
              <a:endParaRPr lang="en-US" sz="800" b="1" dirty="0">
                <a:solidFill>
                  <a:srgbClr val="CC0000"/>
                </a:solidFill>
              </a:endParaRPr>
            </a:p>
          </p:txBody>
        </p:sp>
      </p:grpSp>
      <p:grpSp>
        <p:nvGrpSpPr>
          <p:cNvPr id="4" name="Group 135"/>
          <p:cNvGrpSpPr>
            <a:grpSpLocks noChangeAspect="1"/>
          </p:cNvGrpSpPr>
          <p:nvPr userDrawn="1"/>
        </p:nvGrpSpPr>
        <p:grpSpPr>
          <a:xfrm>
            <a:off x="328614" y="271991"/>
            <a:ext cx="1708434" cy="201168"/>
            <a:chOff x="2106613" y="3457575"/>
            <a:chExt cx="5446712" cy="641350"/>
          </a:xfrm>
          <a:solidFill>
            <a:schemeClr val="bg1"/>
          </a:solidFill>
        </p:grpSpPr>
        <p:sp>
          <p:nvSpPr>
            <p:cNvPr id="137"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8"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9"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0"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1"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3"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4"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5"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6"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7"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8"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9"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0"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1"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2"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3"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4"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2 line CONFIDENTIAL">
    <p:spTree>
      <p:nvGrpSpPr>
        <p:cNvPr id="1" name=""/>
        <p:cNvGrpSpPr/>
        <p:nvPr/>
      </p:nvGrpSpPr>
      <p:grpSpPr>
        <a:xfrm>
          <a:off x="0" y="0"/>
          <a:ext cx="0" cy="0"/>
          <a:chOff x="0" y="0"/>
          <a:chExt cx="0" cy="0"/>
        </a:xfrm>
      </p:grpSpPr>
      <p:pic>
        <p:nvPicPr>
          <p:cNvPr id="137" name="Picture 136" descr="iStock_85859793_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2053167"/>
          </a:xfrm>
          <a:prstGeom prst="rect">
            <a:avLst/>
          </a:prstGeom>
        </p:spPr>
      </p:pic>
      <p:sp>
        <p:nvSpPr>
          <p:cNvPr id="138" name="Rectangle 137"/>
          <p:cNvSpPr/>
          <p:nvPr userDrawn="1"/>
        </p:nvSpPr>
        <p:spPr>
          <a:xfrm>
            <a:off x="0" y="0"/>
            <a:ext cx="3817471" cy="2154914"/>
          </a:xfrm>
          <a:prstGeom prst="rect">
            <a:avLst/>
          </a:prstGeom>
          <a:gradFill flip="none" rotWithShape="1">
            <a:gsLst>
              <a:gs pos="23000">
                <a:schemeClr val="tx2">
                  <a:lumMod val="75000"/>
                  <a:alpha val="82000"/>
                </a:scheme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9" name="Rectangle 138"/>
          <p:cNvSpPr/>
          <p:nvPr userDrawn="1"/>
        </p:nvSpPr>
        <p:spPr>
          <a:xfrm flipH="1">
            <a:off x="6730999" y="0"/>
            <a:ext cx="2422143" cy="2154914"/>
          </a:xfrm>
          <a:prstGeom prst="rect">
            <a:avLst/>
          </a:prstGeom>
          <a:gradFill flip="none" rotWithShape="1">
            <a:gsLst>
              <a:gs pos="23000">
                <a:schemeClr val="tx2">
                  <a:lumMod val="75000"/>
                  <a:alpha val="82000"/>
                </a:scheme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rPr>
            </a:fld>
            <a:endParaRPr lang="en-US" sz="800" dirty="0">
              <a:solidFill>
                <a:prstClr val="white">
                  <a:alpha val="50000"/>
                </a:prstClr>
              </a:solidFill>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sp>
        <p:nvSpPr>
          <p:cNvPr id="76" name="Text Placeholder 6"/>
          <p:cNvSpPr>
            <a:spLocks noGrp="1"/>
          </p:cNvSpPr>
          <p:nvPr>
            <p:ph type="body" sz="quarter" idx="11" hasCustomPrompt="1"/>
          </p:nvPr>
        </p:nvSpPr>
        <p:spPr>
          <a:xfrm>
            <a:off x="1187862" y="4067246"/>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77" name="Text Placeholder 8"/>
          <p:cNvSpPr>
            <a:spLocks noGrp="1"/>
          </p:cNvSpPr>
          <p:nvPr>
            <p:ph type="body" sz="quarter" idx="12" hasCustomPrompt="1"/>
          </p:nvPr>
        </p:nvSpPr>
        <p:spPr>
          <a:xfrm>
            <a:off x="1187862" y="4298227"/>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124"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125" name="Text Placeholder 4"/>
          <p:cNvSpPr>
            <a:spLocks noGrp="1"/>
          </p:cNvSpPr>
          <p:nvPr>
            <p:ph type="body" sz="quarter" idx="13" hasCustomPrompt="1"/>
          </p:nvPr>
        </p:nvSpPr>
        <p:spPr>
          <a:xfrm>
            <a:off x="1187862" y="4575226"/>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grpSp>
        <p:nvGrpSpPr>
          <p:cNvPr id="2" name="Group 125"/>
          <p:cNvGrpSpPr/>
          <p:nvPr userDrawn="1"/>
        </p:nvGrpSpPr>
        <p:grpSpPr>
          <a:xfrm>
            <a:off x="7346191" y="2350565"/>
            <a:ext cx="1479921" cy="875210"/>
            <a:chOff x="7346191" y="2350565"/>
            <a:chExt cx="1479921" cy="875210"/>
          </a:xfrm>
        </p:grpSpPr>
        <p:sp>
          <p:nvSpPr>
            <p:cNvPr id="129" name="Rectangle 12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2" name="Rectangle 131"/>
            <p:cNvSpPr/>
            <p:nvPr userDrawn="1"/>
          </p:nvSpPr>
          <p:spPr>
            <a:xfrm>
              <a:off x="7399980" y="2416158"/>
              <a:ext cx="1366270" cy="723275"/>
            </a:xfrm>
            <a:prstGeom prst="rect">
              <a:avLst/>
            </a:prstGeom>
          </p:spPr>
          <p:txBody>
            <a:bodyPr wrap="square">
              <a:spAutoFit/>
            </a:bodyPr>
            <a:lstStyle/>
            <a:p>
              <a:r>
                <a:rPr lang="en-US" sz="900" b="1" dirty="0">
                  <a:solidFill>
                    <a:srgbClr val="CC0000"/>
                  </a:solidFill>
                </a:rPr>
                <a:t>CONFIDENTIAL</a:t>
              </a:r>
              <a:br>
                <a:rPr lang="en-US" sz="900" b="1" dirty="0">
                  <a:solidFill>
                    <a:srgbClr val="CC0000"/>
                  </a:solidFill>
                </a:rPr>
              </a:br>
              <a:r>
                <a:rPr lang="en-US" sz="800" b="1" dirty="0">
                  <a:solidFill>
                    <a:srgbClr val="CC0000"/>
                  </a:solidFill>
                </a:rPr>
                <a:t>For use by Hitachi Consulting employees and other audiences under NDA only.</a:t>
              </a:r>
              <a:endParaRPr lang="en-US" sz="800" b="1" dirty="0">
                <a:solidFill>
                  <a:srgbClr val="CC0000"/>
                </a:solidFill>
              </a:endParaRPr>
            </a:p>
          </p:txBody>
        </p:sp>
      </p:grpSp>
      <p:grpSp>
        <p:nvGrpSpPr>
          <p:cNvPr id="3" name="Group 139"/>
          <p:cNvGrpSpPr/>
          <p:nvPr userDrawn="1"/>
        </p:nvGrpSpPr>
        <p:grpSpPr>
          <a:xfrm>
            <a:off x="7661372" y="276622"/>
            <a:ext cx="1200300" cy="343060"/>
            <a:chOff x="2751138" y="3262313"/>
            <a:chExt cx="4665662" cy="1333500"/>
          </a:xfrm>
          <a:solidFill>
            <a:srgbClr val="FFFFFF"/>
          </a:solidFill>
        </p:grpSpPr>
        <p:sp>
          <p:nvSpPr>
            <p:cNvPr id="141"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3"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5"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2"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3"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4"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6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6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6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6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4" name="Group 163"/>
          <p:cNvGrpSpPr>
            <a:grpSpLocks noChangeAspect="1"/>
          </p:cNvGrpSpPr>
          <p:nvPr userDrawn="1"/>
        </p:nvGrpSpPr>
        <p:grpSpPr>
          <a:xfrm>
            <a:off x="328614" y="271991"/>
            <a:ext cx="1708434" cy="201168"/>
            <a:chOff x="2106613" y="3457575"/>
            <a:chExt cx="5446712" cy="641350"/>
          </a:xfrm>
          <a:solidFill>
            <a:schemeClr val="bg1"/>
          </a:solidFill>
        </p:grpSpPr>
        <p:sp>
          <p:nvSpPr>
            <p:cNvPr id="165"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66"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67"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68"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6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79"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80"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81"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82"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solidFill>
                <a:prstClr val="white"/>
              </a:solidFil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rPr>
            </a:fld>
            <a:endParaRPr lang="en-US" sz="800" dirty="0">
              <a:solidFill>
                <a:prstClr val="white">
                  <a:alpha val="50000"/>
                </a:prstClr>
              </a:solidFill>
            </a:endParaRPr>
          </a:p>
        </p:txBody>
      </p:sp>
      <p:grpSp>
        <p:nvGrpSpPr>
          <p:cNvPr id="2"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grpSp>
        <p:nvGrpSpPr>
          <p:cNvPr id="4" name="Group 29"/>
          <p:cNvGrpSpPr>
            <a:grpSpLocks noChangeAspect="1"/>
          </p:cNvGrpSpPr>
          <p:nvPr userDrawn="1"/>
        </p:nvGrpSpPr>
        <p:grpSpPr>
          <a:xfrm>
            <a:off x="328614" y="271991"/>
            <a:ext cx="1708434" cy="201168"/>
            <a:chOff x="2106613" y="3457575"/>
            <a:chExt cx="5446712" cy="641350"/>
          </a:xfrm>
          <a:solidFill>
            <a:schemeClr val="bg1"/>
          </a:solidFill>
        </p:grpSpPr>
        <p:sp>
          <p:nvSpPr>
            <p:cNvPr id="31"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2"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3"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4"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5"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6"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7"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8"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9"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0"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rPr>
            </a:fld>
            <a:endParaRPr lang="en-US" sz="800" dirty="0">
              <a:solidFill>
                <a:prstClr val="white">
                  <a:alpha val="50000"/>
                </a:prstClr>
              </a:solidFill>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p:spPr>
          <p:txBody>
            <a:bodyPr wrap="none" anchor="ctr"/>
            <a:lstStyle/>
            <a:p>
              <a:endParaRPr lang="en-US">
                <a:solidFill>
                  <a:srgbClr val="414141"/>
                </a:solidFill>
              </a:endParaRPr>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p:spPr>
          <p:txBody>
            <a:bodyPr wrap="none" anchor="ctr"/>
            <a:lstStyle/>
            <a:p>
              <a:endParaRPr lang="en-US">
                <a:solidFill>
                  <a:srgbClr val="414141"/>
                </a:solidFill>
              </a:endParaRPr>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p:spPr>
          <p:txBody>
            <a:bodyPr wrap="none" anchor="ctr"/>
            <a:lstStyle/>
            <a:p>
              <a:endParaRPr lang="en-US">
                <a:solidFill>
                  <a:srgbClr val="414141"/>
                </a:solidFill>
              </a:endParaRPr>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p:spPr>
          <p:txBody>
            <a:bodyPr wrap="none" anchor="ctr"/>
            <a:lstStyle/>
            <a:p>
              <a:endParaRPr lang="en-US">
                <a:solidFill>
                  <a:srgbClr val="414141"/>
                </a:solidFill>
              </a:endParaRPr>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p:spPr>
          <p:txBody>
            <a:bodyPr wrap="none" anchor="ctr"/>
            <a:lstStyle/>
            <a:p>
              <a:endParaRPr lang="en-US">
                <a:solidFill>
                  <a:srgbClr val="414141"/>
                </a:solidFill>
              </a:endParaRPr>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p:spPr>
          <p:txBody>
            <a:bodyPr wrap="none" anchor="ctr"/>
            <a:lstStyle/>
            <a:p>
              <a:endParaRPr lang="en-US">
                <a:solidFill>
                  <a:srgbClr val="414141"/>
                </a:solidFill>
              </a:endParaRPr>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p:spPr>
          <p:txBody>
            <a:bodyPr wrap="none" anchor="ctr"/>
            <a:lstStyle/>
            <a:p>
              <a:endParaRPr lang="en-US">
                <a:solidFill>
                  <a:srgbClr val="414141"/>
                </a:solidFill>
              </a:endParaRPr>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p:spPr>
          <p:txBody>
            <a:bodyPr wrap="none" anchor="ctr"/>
            <a:lstStyle/>
            <a:p>
              <a:endParaRPr lang="en-US">
                <a:solidFill>
                  <a:srgbClr val="414141"/>
                </a:solidFill>
              </a:endParaRPr>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p:spPr>
          <p:txBody>
            <a:bodyPr wrap="none" anchor="ctr"/>
            <a:lstStyle/>
            <a:p>
              <a:endParaRPr lang="en-US">
                <a:solidFill>
                  <a:srgbClr val="414141"/>
                </a:solidFill>
              </a:endParaRPr>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p:spPr>
          <p:txBody>
            <a:bodyPr wrap="none" anchor="ctr"/>
            <a:lstStyle/>
            <a:p>
              <a:endParaRPr lang="en-US">
                <a:solidFill>
                  <a:srgbClr val="414141"/>
                </a:solidFill>
              </a:endParaRPr>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p:spPr>
          <p:txBody>
            <a:bodyPr wrap="none" anchor="ctr"/>
            <a:lstStyle/>
            <a:p>
              <a:endParaRPr lang="en-US">
                <a:solidFill>
                  <a:srgbClr val="414141"/>
                </a:solidFill>
              </a:endParaRPr>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p:spPr>
          <p:txBody>
            <a:bodyPr wrap="none" anchor="ctr"/>
            <a:lstStyle/>
            <a:p>
              <a:endParaRPr lang="en-US">
                <a:solidFill>
                  <a:srgbClr val="414141"/>
                </a:solidFill>
              </a:endParaRPr>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p:spPr>
          <p:txBody>
            <a:bodyPr wrap="none" anchor="ctr"/>
            <a:lstStyle/>
            <a:p>
              <a:endParaRPr lang="en-US">
                <a:solidFill>
                  <a:srgbClr val="414141"/>
                </a:solidFill>
              </a:endParaRPr>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p:spPr>
          <p:txBody>
            <a:bodyPr wrap="none" anchor="ctr"/>
            <a:lstStyle/>
            <a:p>
              <a:endParaRPr lang="en-US">
                <a:solidFill>
                  <a:srgbClr val="414141"/>
                </a:solidFill>
              </a:endParaRPr>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p:spPr>
          <p:txBody>
            <a:bodyPr wrap="none" anchor="ctr"/>
            <a:lstStyle/>
            <a:p>
              <a:endParaRPr lang="en-US">
                <a:solidFill>
                  <a:srgbClr val="414141"/>
                </a:solidFill>
              </a:endParaRPr>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p:spPr>
          <p:txBody>
            <a:bodyPr wrap="none" anchor="ctr"/>
            <a:lstStyle/>
            <a:p>
              <a:endParaRPr lang="en-US">
                <a:solidFill>
                  <a:srgbClr val="414141"/>
                </a:solidFill>
              </a:endParaRPr>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p:spPr>
          <p:txBody>
            <a:bodyPr wrap="none" anchor="ctr"/>
            <a:lstStyle/>
            <a:p>
              <a:endParaRPr lang="en-US">
                <a:solidFill>
                  <a:srgbClr val="414141"/>
                </a:solidFill>
              </a:endParaRPr>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solidFill>
                  <a:srgbClr val="414141"/>
                </a:solidFill>
              </a:endParaRPr>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p:spPr>
          <p:txBody>
            <a:bodyPr wrap="none" anchor="ctr"/>
            <a:lstStyle/>
            <a:p>
              <a:endParaRPr lang="en-US">
                <a:solidFill>
                  <a:srgbClr val="414141"/>
                </a:solidFill>
              </a:endParaRPr>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p:spPr>
          <p:txBody>
            <a:bodyPr wrap="none" anchor="ctr"/>
            <a:lstStyle/>
            <a:p>
              <a:endParaRPr lang="en-US">
                <a:solidFill>
                  <a:srgbClr val="414141"/>
                </a:solidFill>
              </a:endParaRPr>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solidFill>
                  <a:srgbClr val="414141"/>
                </a:solidFill>
              </a:endParaRPr>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p:spPr>
          <p:txBody>
            <a:bodyPr wrap="none" anchor="ctr"/>
            <a:lstStyle/>
            <a:p>
              <a:endParaRPr lang="en-US">
                <a:solidFill>
                  <a:srgbClr val="414141"/>
                </a:solidFill>
              </a:endParaRPr>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p:spPr>
          <p:txBody>
            <a:bodyPr wrap="none" anchor="ctr"/>
            <a:lstStyle/>
            <a:p>
              <a:endParaRPr lang="en-US">
                <a:solidFill>
                  <a:srgbClr val="414141"/>
                </a:solidFill>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grpSp>
        <p:nvGrpSpPr>
          <p:cNvPr id="4" name="Group 29"/>
          <p:cNvGrpSpPr>
            <a:grpSpLocks noChangeAspect="1"/>
          </p:cNvGrpSpPr>
          <p:nvPr userDrawn="1"/>
        </p:nvGrpSpPr>
        <p:grpSpPr>
          <a:xfrm>
            <a:off x="328614" y="271991"/>
            <a:ext cx="1708434" cy="201168"/>
            <a:chOff x="2106613" y="3457575"/>
            <a:chExt cx="5446712" cy="641350"/>
          </a:xfrm>
          <a:solidFill>
            <a:schemeClr val="bg1"/>
          </a:solidFill>
        </p:grpSpPr>
        <p:sp>
          <p:nvSpPr>
            <p:cNvPr id="31"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2"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3"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4"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5"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6"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7"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8"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9"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0"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solidFill>
                <a:prstClr val="white"/>
              </a:solidFill>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rPr>
            </a:fld>
            <a:endParaRPr lang="en-US" sz="800" dirty="0">
              <a:solidFill>
                <a:prstClr val="white">
                  <a:alpha val="50000"/>
                </a:prstClr>
              </a:solidFill>
            </a:endParaRPr>
          </a:p>
        </p:txBody>
      </p:sp>
      <p:grpSp>
        <p:nvGrpSpPr>
          <p:cNvPr id="2"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grpSp>
        <p:nvGrpSpPr>
          <p:cNvPr id="4" name="Group 29"/>
          <p:cNvGrpSpPr>
            <a:grpSpLocks noChangeAspect="1"/>
          </p:cNvGrpSpPr>
          <p:nvPr userDrawn="1"/>
        </p:nvGrpSpPr>
        <p:grpSpPr>
          <a:xfrm>
            <a:off x="328614" y="271991"/>
            <a:ext cx="1708434" cy="201168"/>
            <a:chOff x="2106613" y="3457575"/>
            <a:chExt cx="5446712" cy="641350"/>
          </a:xfrm>
          <a:solidFill>
            <a:schemeClr val="bg1"/>
          </a:solidFill>
        </p:grpSpPr>
        <p:sp>
          <p:nvSpPr>
            <p:cNvPr id="31"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2"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3"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4"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5"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6"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7"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8"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9"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0"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
        <p:nvSpPr>
          <p:cNvPr id="2" name="Rectangle 1"/>
          <p:cNvSpPr/>
          <p:nvPr userDrawn="1"/>
        </p:nvSpPr>
        <p:spPr>
          <a:xfrm>
            <a:off x="264160" y="4911122"/>
            <a:ext cx="6159538" cy="215444"/>
          </a:xfrm>
          <a:prstGeom prst="rect">
            <a:avLst/>
          </a:prstGeom>
        </p:spPr>
        <p:txBody>
          <a:bodyPr wrap="square">
            <a:spAutoFit/>
          </a:bodyPr>
          <a:lstStyle/>
          <a:p>
            <a:r>
              <a:rPr lang="en-US" sz="800" b="1" dirty="0">
                <a:solidFill>
                  <a:srgbClr val="CC0000"/>
                </a:solidFill>
              </a:rPr>
              <a:t>CONFIDENTIAL – For use by Hitachi Consulting Corporation employees and other audiences under NDA only.</a:t>
            </a:r>
            <a:endParaRPr lang="en-US" sz="800" b="1" dirty="0">
              <a:solidFill>
                <a:srgbClr val="CC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dirty="0"/>
              <a:t>Drag picture to placeholder or click icon to add</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rPr>
            </a:fld>
            <a:endParaRPr lang="en-US" sz="800" dirty="0">
              <a:solidFill>
                <a:prstClr val="white">
                  <a:alpha val="50000"/>
                </a:prstClr>
              </a:solidFill>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33" name="Picture 32" descr="iStock_84861971_XX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2063750"/>
          </a:xfrm>
          <a:prstGeom prst="rect">
            <a:avLst/>
          </a:prstGeom>
        </p:spPr>
      </p:pic>
      <p:sp>
        <p:nvSpPr>
          <p:cNvPr id="34" name="Rectangle 33"/>
          <p:cNvSpPr/>
          <p:nvPr userDrawn="1"/>
        </p:nvSpPr>
        <p:spPr>
          <a:xfrm>
            <a:off x="-7219" y="-1"/>
            <a:ext cx="9151219" cy="2053168"/>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2" name="Group 34"/>
          <p:cNvGrpSpPr/>
          <p:nvPr userDrawn="1"/>
        </p:nvGrpSpPr>
        <p:grpSpPr>
          <a:xfrm>
            <a:off x="7661372" y="276622"/>
            <a:ext cx="1200300" cy="343060"/>
            <a:chOff x="2751138" y="3262313"/>
            <a:chExt cx="4665662" cy="1333500"/>
          </a:xfrm>
          <a:solidFill>
            <a:srgbClr val="FFFFFF"/>
          </a:solidFill>
        </p:grpSpPr>
        <p:sp>
          <p:nvSpPr>
            <p:cNvPr id="36"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7"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8"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9"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5"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6"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7"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8"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9"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0"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1"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2"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3"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4"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5"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6"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7"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7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3" name="Group 80"/>
          <p:cNvGrpSpPr>
            <a:grpSpLocks noChangeAspect="1"/>
          </p:cNvGrpSpPr>
          <p:nvPr userDrawn="1"/>
        </p:nvGrpSpPr>
        <p:grpSpPr>
          <a:xfrm>
            <a:off x="328614" y="271991"/>
            <a:ext cx="1708434" cy="201168"/>
            <a:chOff x="2106613" y="3457575"/>
            <a:chExt cx="5446712" cy="641350"/>
          </a:xfrm>
          <a:solidFill>
            <a:schemeClr val="bg1"/>
          </a:solidFill>
        </p:grpSpPr>
        <p:sp>
          <p:nvSpPr>
            <p:cNvPr id="82"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3"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4"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5"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6"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7"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8"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89"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0"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1"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1"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2"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41" name="TextBox 40"/>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rPr>
            </a:fld>
            <a:endParaRPr lang="en-US" sz="800" dirty="0">
              <a:solidFill>
                <a:prstClr val="white">
                  <a:alpha val="50000"/>
                </a:prstClr>
              </a:solidFill>
            </a:endParaRPr>
          </a:p>
        </p:txBody>
      </p:sp>
      <p:sp>
        <p:nvSpPr>
          <p:cNvPr id="128" name="Title 1"/>
          <p:cNvSpPr>
            <a:spLocks noGrp="1"/>
          </p:cNvSpPr>
          <p:nvPr>
            <p:ph type="ctrTitle" hasCustomPrompt="1"/>
          </p:nvPr>
        </p:nvSpPr>
        <p:spPr>
          <a:xfrm>
            <a:off x="1187863" y="2356529"/>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Thank You</a:t>
            </a:r>
            <a:endParaRPr lang="en-US" dirty="0"/>
          </a:p>
        </p:txBody>
      </p:sp>
      <p:sp>
        <p:nvSpPr>
          <p:cNvPr id="132"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pic>
        <p:nvPicPr>
          <p:cNvPr id="105" name="Picture 104" descr="iStock_85859793_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2053167"/>
          </a:xfrm>
          <a:prstGeom prst="rect">
            <a:avLst/>
          </a:prstGeom>
        </p:spPr>
      </p:pic>
      <p:sp>
        <p:nvSpPr>
          <p:cNvPr id="106" name="Rectangle 105"/>
          <p:cNvSpPr/>
          <p:nvPr userDrawn="1"/>
        </p:nvSpPr>
        <p:spPr>
          <a:xfrm>
            <a:off x="0" y="0"/>
            <a:ext cx="3817471" cy="2154914"/>
          </a:xfrm>
          <a:prstGeom prst="rect">
            <a:avLst/>
          </a:prstGeom>
          <a:gradFill flip="none" rotWithShape="1">
            <a:gsLst>
              <a:gs pos="23000">
                <a:schemeClr val="tx2">
                  <a:lumMod val="75000"/>
                  <a:alpha val="82000"/>
                </a:scheme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07" name="Rectangle 106"/>
          <p:cNvSpPr/>
          <p:nvPr userDrawn="1"/>
        </p:nvSpPr>
        <p:spPr>
          <a:xfrm flipH="1">
            <a:off x="6730999" y="0"/>
            <a:ext cx="2422143" cy="2154914"/>
          </a:xfrm>
          <a:prstGeom prst="rect">
            <a:avLst/>
          </a:prstGeom>
          <a:gradFill flip="none" rotWithShape="1">
            <a:gsLst>
              <a:gs pos="23000">
                <a:schemeClr val="tx2">
                  <a:lumMod val="75000"/>
                  <a:alpha val="82000"/>
                </a:scheme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2" name="Group 107"/>
          <p:cNvGrpSpPr/>
          <p:nvPr userDrawn="1"/>
        </p:nvGrpSpPr>
        <p:grpSpPr>
          <a:xfrm>
            <a:off x="7661372" y="276622"/>
            <a:ext cx="1200300" cy="343060"/>
            <a:chOff x="2751138" y="3262313"/>
            <a:chExt cx="4665662" cy="1333500"/>
          </a:xfrm>
          <a:solidFill>
            <a:srgbClr val="FFFFFF"/>
          </a:solidFill>
        </p:grpSpPr>
        <p:sp>
          <p:nvSpPr>
            <p:cNvPr id="109"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1"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2"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3"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4"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5"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6"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7"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8"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9"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29"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0"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1"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3" name="Group 133"/>
          <p:cNvGrpSpPr>
            <a:grpSpLocks noChangeAspect="1"/>
          </p:cNvGrpSpPr>
          <p:nvPr userDrawn="1"/>
        </p:nvGrpSpPr>
        <p:grpSpPr>
          <a:xfrm>
            <a:off x="328614" y="271991"/>
            <a:ext cx="1708434" cy="201168"/>
            <a:chOff x="2106613" y="3457575"/>
            <a:chExt cx="5446712" cy="641350"/>
          </a:xfrm>
          <a:solidFill>
            <a:schemeClr val="bg1"/>
          </a:solidFill>
        </p:grpSpPr>
        <p:sp>
          <p:nvSpPr>
            <p:cNvPr id="135"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6"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7"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8"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3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49"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0"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1"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52"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1 line CONFIDENTIAL">
    <p:spTree>
      <p:nvGrpSpPr>
        <p:cNvPr id="1" name=""/>
        <p:cNvGrpSpPr/>
        <p:nvPr/>
      </p:nvGrpSpPr>
      <p:grpSpPr>
        <a:xfrm>
          <a:off x="0" y="0"/>
          <a:ext cx="0" cy="0"/>
          <a:chOff x="0" y="0"/>
          <a:chExt cx="0" cy="0"/>
        </a:xfrm>
      </p:grpSpPr>
      <p:pic>
        <p:nvPicPr>
          <p:cNvPr id="155" name="Picture 154" descr="iStock_85859793_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2053167"/>
          </a:xfrm>
          <a:prstGeom prst="rect">
            <a:avLst/>
          </a:prstGeom>
        </p:spPr>
      </p:pic>
      <p:sp>
        <p:nvSpPr>
          <p:cNvPr id="43" name="TextBox 42"/>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fld>
            <a:endParaRPr lang="en-US" sz="800" dirty="0">
              <a:solidFill>
                <a:prstClr val="white">
                  <a:alpha val="50000"/>
                </a:prstClr>
              </a:solidFill>
              <a:latin typeface="Arial" panose="020B0604020202020204"/>
            </a:endParaRPr>
          </a:p>
        </p:txBody>
      </p:sp>
      <p:sp>
        <p:nvSpPr>
          <p:cNvPr id="44" name="Subtitle 2"/>
          <p:cNvSpPr>
            <a:spLocks noGrp="1"/>
          </p:cNvSpPr>
          <p:nvPr>
            <p:ph type="subTitle" idx="1" hasCustomPrompt="1"/>
          </p:nvPr>
        </p:nvSpPr>
        <p:spPr>
          <a:xfrm>
            <a:off x="1187863" y="2742496"/>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51" name="Title 1"/>
          <p:cNvSpPr>
            <a:spLocks noGrp="1"/>
          </p:cNvSpPr>
          <p:nvPr>
            <p:ph type="ctrTitle" hasCustomPrompt="1"/>
          </p:nvPr>
        </p:nvSpPr>
        <p:spPr>
          <a:xfrm>
            <a:off x="1187863" y="2356529"/>
            <a:ext cx="6212117"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HCC Title Slide Placeholder</a:t>
            </a:r>
            <a:endParaRPr lang="en-US" dirty="0"/>
          </a:p>
        </p:txBody>
      </p:sp>
      <p:sp>
        <p:nvSpPr>
          <p:cNvPr id="52" name="Text Placeholder 6"/>
          <p:cNvSpPr>
            <a:spLocks noGrp="1"/>
          </p:cNvSpPr>
          <p:nvPr>
            <p:ph type="body" sz="quarter" idx="11" hasCustomPrompt="1"/>
          </p:nvPr>
        </p:nvSpPr>
        <p:spPr>
          <a:xfrm>
            <a:off x="1187862" y="3805038"/>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54" name="Text Placeholder 8"/>
          <p:cNvSpPr>
            <a:spLocks noGrp="1"/>
          </p:cNvSpPr>
          <p:nvPr>
            <p:ph type="body" sz="quarter" idx="12" hasCustomPrompt="1"/>
          </p:nvPr>
        </p:nvSpPr>
        <p:spPr>
          <a:xfrm>
            <a:off x="1187862" y="4036019"/>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55" name="Rectangle 54"/>
          <p:cNvSpPr/>
          <p:nvPr userDrawn="1"/>
        </p:nvSpPr>
        <p:spPr>
          <a:xfrm>
            <a:off x="0" y="0"/>
            <a:ext cx="3817471" cy="2154914"/>
          </a:xfrm>
          <a:prstGeom prst="rect">
            <a:avLst/>
          </a:prstGeom>
          <a:gradFill flip="none" rotWithShape="1">
            <a:gsLst>
              <a:gs pos="23000">
                <a:schemeClr val="tx2">
                  <a:lumMod val="75000"/>
                  <a:alpha val="82000"/>
                </a:scheme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a:endParaRPr>
          </a:p>
        </p:txBody>
      </p:sp>
      <p:sp>
        <p:nvSpPr>
          <p:cNvPr id="97" name="Rectangle 96"/>
          <p:cNvSpPr/>
          <p:nvPr userDrawn="1"/>
        </p:nvSpPr>
        <p:spPr>
          <a:xfrm flipH="1">
            <a:off x="6730999" y="0"/>
            <a:ext cx="2422143" cy="2154914"/>
          </a:xfrm>
          <a:prstGeom prst="rect">
            <a:avLst/>
          </a:prstGeom>
          <a:gradFill flip="none" rotWithShape="1">
            <a:gsLst>
              <a:gs pos="23000">
                <a:schemeClr val="tx2">
                  <a:lumMod val="75000"/>
                  <a:alpha val="82000"/>
                </a:scheme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a:endParaRPr>
          </a:p>
        </p:txBody>
      </p:sp>
      <p:grpSp>
        <p:nvGrpSpPr>
          <p:cNvPr id="101" name="Group 100"/>
          <p:cNvGrpSpPr/>
          <p:nvPr userDrawn="1"/>
        </p:nvGrpSpPr>
        <p:grpSpPr>
          <a:xfrm>
            <a:off x="7661372" y="276622"/>
            <a:ext cx="1200300" cy="343060"/>
            <a:chOff x="2751138" y="3262313"/>
            <a:chExt cx="4665662" cy="1333500"/>
          </a:xfrm>
          <a:solidFill>
            <a:srgbClr val="FFFFFF"/>
          </a:solidFill>
        </p:grpSpPr>
        <p:sp>
          <p:nvSpPr>
            <p:cNvPr id="10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0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0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0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0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0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0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0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1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2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grpSp>
      <p:sp>
        <p:nvSpPr>
          <p:cNvPr id="125"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panose="020B0604020202020204"/>
            </a:endParaRPr>
          </a:p>
        </p:txBody>
      </p:sp>
      <p:sp>
        <p:nvSpPr>
          <p:cNvPr id="126" name="Text Placeholder 4"/>
          <p:cNvSpPr>
            <a:spLocks noGrp="1"/>
          </p:cNvSpPr>
          <p:nvPr>
            <p:ph type="body" sz="quarter" idx="13" hasCustomPrompt="1"/>
          </p:nvPr>
        </p:nvSpPr>
        <p:spPr>
          <a:xfrm>
            <a:off x="1187862" y="4313018"/>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grpSp>
        <p:nvGrpSpPr>
          <p:cNvPr id="129" name="Group 128"/>
          <p:cNvGrpSpPr/>
          <p:nvPr userDrawn="1"/>
        </p:nvGrpSpPr>
        <p:grpSpPr>
          <a:xfrm>
            <a:off x="7346191" y="2350565"/>
            <a:ext cx="1479921" cy="875210"/>
            <a:chOff x="7346191" y="2350565"/>
            <a:chExt cx="1479921" cy="875210"/>
          </a:xfrm>
        </p:grpSpPr>
        <p:sp>
          <p:nvSpPr>
            <p:cNvPr id="134" name="Rectangle 133"/>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5" name="Rectangle 134"/>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grpSp>
        <p:nvGrpSpPr>
          <p:cNvPr id="136" name="Group 135"/>
          <p:cNvGrpSpPr>
            <a:grpSpLocks noChangeAspect="1"/>
          </p:cNvGrpSpPr>
          <p:nvPr userDrawn="1"/>
        </p:nvGrpSpPr>
        <p:grpSpPr>
          <a:xfrm>
            <a:off x="328614" y="271991"/>
            <a:ext cx="1708434" cy="201168"/>
            <a:chOff x="2106613" y="3457575"/>
            <a:chExt cx="5446712" cy="641350"/>
          </a:xfrm>
          <a:solidFill>
            <a:schemeClr val="bg1"/>
          </a:solidFill>
        </p:grpSpPr>
        <p:sp>
          <p:nvSpPr>
            <p:cNvPr id="137"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8"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39"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0"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1"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2"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3"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4"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5"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6"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7"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8"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49"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1"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3" name="図 2" descr="ea60_010_030_dmac [更新済み].wmf"/>
          <p:cNvPicPr preferRelativeResize="0">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226003" y="2167156"/>
            <a:ext cx="2691994" cy="772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Slide - 1 lin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4448" y="-1"/>
            <a:ext cx="9150119" cy="2057427"/>
          </a:xfrm>
          <a:prstGeom prst="rect">
            <a:avLst/>
          </a:prstGeom>
        </p:spPr>
      </p:pic>
      <p:grpSp>
        <p:nvGrpSpPr>
          <p:cNvPr id="2" name="Group 48"/>
          <p:cNvGrpSpPr/>
          <p:nvPr userDrawn="1"/>
        </p:nvGrpSpPr>
        <p:grpSpPr>
          <a:xfrm>
            <a:off x="7661372" y="276624"/>
            <a:ext cx="1200300" cy="343060"/>
            <a:chOff x="2751138" y="3262313"/>
            <a:chExt cx="4665662" cy="1333500"/>
          </a:xfrm>
          <a:solidFill>
            <a:srgbClr val="FFFFFF"/>
          </a:solidFill>
        </p:grpSpPr>
        <p:sp>
          <p:nvSpPr>
            <p:cNvPr id="50"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1"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7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grpSp>
      <p:sp>
        <p:nvSpPr>
          <p:cNvPr id="119" name="Subtitle 2"/>
          <p:cNvSpPr>
            <a:spLocks noGrp="1"/>
          </p:cNvSpPr>
          <p:nvPr>
            <p:ph type="subTitle" idx="1" hasCustomPrompt="1"/>
          </p:nvPr>
        </p:nvSpPr>
        <p:spPr>
          <a:xfrm>
            <a:off x="1187863" y="2742510"/>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20" name="Title 1"/>
          <p:cNvSpPr>
            <a:spLocks noGrp="1"/>
          </p:cNvSpPr>
          <p:nvPr>
            <p:ph type="ctrTitle" hasCustomPrompt="1"/>
          </p:nvPr>
        </p:nvSpPr>
        <p:spPr>
          <a:xfrm>
            <a:off x="1187863" y="2356543"/>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HCC Title Slide Placeholder</a:t>
            </a:r>
            <a:endParaRPr lang="en-US" dirty="0"/>
          </a:p>
        </p:txBody>
      </p:sp>
      <p:sp>
        <p:nvSpPr>
          <p:cNvPr id="121" name="Text Placeholder 6"/>
          <p:cNvSpPr>
            <a:spLocks noGrp="1"/>
          </p:cNvSpPr>
          <p:nvPr>
            <p:ph type="body" sz="quarter" idx="11" hasCustomPrompt="1"/>
          </p:nvPr>
        </p:nvSpPr>
        <p:spPr>
          <a:xfrm>
            <a:off x="1187862" y="3805052"/>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22" name="Text Placeholder 8"/>
          <p:cNvSpPr>
            <a:spLocks noGrp="1"/>
          </p:cNvSpPr>
          <p:nvPr>
            <p:ph type="body" sz="quarter" idx="12" hasCustomPrompt="1"/>
          </p:nvPr>
        </p:nvSpPr>
        <p:spPr>
          <a:xfrm>
            <a:off x="1187862" y="4036033"/>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123"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124" name="Text Placeholder 4"/>
          <p:cNvSpPr>
            <a:spLocks noGrp="1"/>
          </p:cNvSpPr>
          <p:nvPr>
            <p:ph type="body" sz="quarter" idx="10" hasCustomPrompt="1"/>
          </p:nvPr>
        </p:nvSpPr>
        <p:spPr>
          <a:xfrm>
            <a:off x="1187862" y="4313032"/>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grpSp>
        <p:nvGrpSpPr>
          <p:cNvPr id="3" name="Group 33"/>
          <p:cNvGrpSpPr>
            <a:grpSpLocks noChangeAspect="1"/>
          </p:cNvGrpSpPr>
          <p:nvPr userDrawn="1"/>
        </p:nvGrpSpPr>
        <p:grpSpPr>
          <a:xfrm>
            <a:off x="328614" y="271991"/>
            <a:ext cx="1708434" cy="201168"/>
            <a:chOff x="2106613" y="3457575"/>
            <a:chExt cx="5446712" cy="641350"/>
          </a:xfrm>
          <a:solidFill>
            <a:schemeClr val="bg1"/>
          </a:solidFill>
        </p:grpSpPr>
        <p:sp>
          <p:nvSpPr>
            <p:cNvPr id="35"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6"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7"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8"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3"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5"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Title Slide - 1 lin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7474" y="0"/>
            <a:ext cx="9151471" cy="2057426"/>
          </a:xfrm>
          <a:prstGeom prst="rect">
            <a:avLst/>
          </a:prstGeom>
        </p:spPr>
      </p:pic>
      <p:sp>
        <p:nvSpPr>
          <p:cNvPr id="2" name="Rectangle 1"/>
          <p:cNvSpPr/>
          <p:nvPr userDrawn="1"/>
        </p:nvSpPr>
        <p:spPr>
          <a:xfrm>
            <a:off x="1152" y="-9246"/>
            <a:ext cx="9144000" cy="2066672"/>
          </a:xfrm>
          <a:prstGeom prst="rect">
            <a:avLst/>
          </a:prstGeom>
          <a:solidFill>
            <a:srgbClr val="00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nvGrpSpPr>
          <p:cNvPr id="3" name="Group 48"/>
          <p:cNvGrpSpPr/>
          <p:nvPr userDrawn="1"/>
        </p:nvGrpSpPr>
        <p:grpSpPr>
          <a:xfrm>
            <a:off x="7661372" y="276624"/>
            <a:ext cx="1200300" cy="343060"/>
            <a:chOff x="2751138" y="3262313"/>
            <a:chExt cx="4665662" cy="1333500"/>
          </a:xfrm>
          <a:solidFill>
            <a:srgbClr val="FFFFFF"/>
          </a:solidFill>
        </p:grpSpPr>
        <p:sp>
          <p:nvSpPr>
            <p:cNvPr id="50"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1"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5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7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8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grpSp>
      <p:sp>
        <p:nvSpPr>
          <p:cNvPr id="119" name="Subtitle 2"/>
          <p:cNvSpPr>
            <a:spLocks noGrp="1"/>
          </p:cNvSpPr>
          <p:nvPr>
            <p:ph type="subTitle" idx="1" hasCustomPrompt="1"/>
          </p:nvPr>
        </p:nvSpPr>
        <p:spPr>
          <a:xfrm>
            <a:off x="1187863" y="2742510"/>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120" name="Title 1"/>
          <p:cNvSpPr>
            <a:spLocks noGrp="1"/>
          </p:cNvSpPr>
          <p:nvPr>
            <p:ph type="ctrTitle" hasCustomPrompt="1"/>
          </p:nvPr>
        </p:nvSpPr>
        <p:spPr>
          <a:xfrm>
            <a:off x="1187863" y="2356543"/>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HCC Title Slide Placeholder</a:t>
            </a:r>
            <a:endParaRPr lang="en-US" dirty="0"/>
          </a:p>
        </p:txBody>
      </p:sp>
      <p:sp>
        <p:nvSpPr>
          <p:cNvPr id="121" name="Text Placeholder 6"/>
          <p:cNvSpPr>
            <a:spLocks noGrp="1"/>
          </p:cNvSpPr>
          <p:nvPr>
            <p:ph type="body" sz="quarter" idx="11" hasCustomPrompt="1"/>
          </p:nvPr>
        </p:nvSpPr>
        <p:spPr>
          <a:xfrm>
            <a:off x="1187862" y="3805052"/>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22" name="Text Placeholder 8"/>
          <p:cNvSpPr>
            <a:spLocks noGrp="1"/>
          </p:cNvSpPr>
          <p:nvPr>
            <p:ph type="body" sz="quarter" idx="12" hasCustomPrompt="1"/>
          </p:nvPr>
        </p:nvSpPr>
        <p:spPr>
          <a:xfrm>
            <a:off x="1187862" y="4036033"/>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123"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124" name="Text Placeholder 4"/>
          <p:cNvSpPr>
            <a:spLocks noGrp="1"/>
          </p:cNvSpPr>
          <p:nvPr>
            <p:ph type="body" sz="quarter" idx="10" hasCustomPrompt="1"/>
          </p:nvPr>
        </p:nvSpPr>
        <p:spPr>
          <a:xfrm>
            <a:off x="1187862" y="4313032"/>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grpSp>
        <p:nvGrpSpPr>
          <p:cNvPr id="5" name="Group 33"/>
          <p:cNvGrpSpPr>
            <a:grpSpLocks noChangeAspect="1"/>
          </p:cNvGrpSpPr>
          <p:nvPr userDrawn="1"/>
        </p:nvGrpSpPr>
        <p:grpSpPr>
          <a:xfrm>
            <a:off x="328614" y="271991"/>
            <a:ext cx="1708434" cy="201168"/>
            <a:chOff x="2106613" y="3457575"/>
            <a:chExt cx="5446712" cy="641350"/>
          </a:xfrm>
          <a:solidFill>
            <a:schemeClr val="bg1"/>
          </a:solidFill>
        </p:grpSpPr>
        <p:sp>
          <p:nvSpPr>
            <p:cNvPr id="35"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6"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7"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8"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3"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5"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Title Slide - 1 line">
    <p:spTree>
      <p:nvGrpSpPr>
        <p:cNvPr id="1" name=""/>
        <p:cNvGrpSpPr/>
        <p:nvPr/>
      </p:nvGrpSpPr>
      <p:grpSpPr>
        <a:xfrm>
          <a:off x="0" y="0"/>
          <a:ext cx="0" cy="0"/>
          <a:chOff x="0" y="0"/>
          <a:chExt cx="0" cy="0"/>
        </a:xfrm>
      </p:grpSpPr>
      <p:pic>
        <p:nvPicPr>
          <p:cNvPr id="62" name="Picture 6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1" y="-38100"/>
            <a:ext cx="9144001" cy="2095526"/>
          </a:xfrm>
          <a:prstGeom prst="rect">
            <a:avLst/>
          </a:prstGeom>
        </p:spPr>
      </p:pic>
      <p:sp>
        <p:nvSpPr>
          <p:cNvPr id="119" name="Subtitle 2"/>
          <p:cNvSpPr>
            <a:spLocks noGrp="1"/>
          </p:cNvSpPr>
          <p:nvPr>
            <p:ph type="subTitle" idx="1" hasCustomPrompt="1"/>
          </p:nvPr>
        </p:nvSpPr>
        <p:spPr>
          <a:xfrm>
            <a:off x="1187863" y="2742510"/>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64" name="Rectangle 63"/>
          <p:cNvSpPr/>
          <p:nvPr userDrawn="1"/>
        </p:nvSpPr>
        <p:spPr>
          <a:xfrm>
            <a:off x="-7219" y="-38100"/>
            <a:ext cx="9151219" cy="2091267"/>
          </a:xfrm>
          <a:prstGeom prst="rect">
            <a:avLst/>
          </a:prstGeom>
          <a:gradFill flip="none" rotWithShape="1">
            <a:gsLst>
              <a:gs pos="0">
                <a:srgbClr val="020202">
                  <a:alpha val="59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0" name="Title 1"/>
          <p:cNvSpPr>
            <a:spLocks noGrp="1"/>
          </p:cNvSpPr>
          <p:nvPr>
            <p:ph type="ctrTitle" hasCustomPrompt="1"/>
          </p:nvPr>
        </p:nvSpPr>
        <p:spPr>
          <a:xfrm>
            <a:off x="1187863" y="2356543"/>
            <a:ext cx="7653702" cy="392669"/>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1 Line HCC Title Slide Placeholder</a:t>
            </a:r>
            <a:endParaRPr lang="en-US" dirty="0"/>
          </a:p>
        </p:txBody>
      </p:sp>
      <p:sp>
        <p:nvSpPr>
          <p:cNvPr id="121" name="Text Placeholder 6"/>
          <p:cNvSpPr>
            <a:spLocks noGrp="1"/>
          </p:cNvSpPr>
          <p:nvPr>
            <p:ph type="body" sz="quarter" idx="11" hasCustomPrompt="1"/>
          </p:nvPr>
        </p:nvSpPr>
        <p:spPr>
          <a:xfrm>
            <a:off x="1187862" y="3805052"/>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122" name="Text Placeholder 8"/>
          <p:cNvSpPr>
            <a:spLocks noGrp="1"/>
          </p:cNvSpPr>
          <p:nvPr>
            <p:ph type="body" sz="quarter" idx="12" hasCustomPrompt="1"/>
          </p:nvPr>
        </p:nvSpPr>
        <p:spPr>
          <a:xfrm>
            <a:off x="1187862" y="4036033"/>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123"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124" name="Text Placeholder 4"/>
          <p:cNvSpPr>
            <a:spLocks noGrp="1"/>
          </p:cNvSpPr>
          <p:nvPr>
            <p:ph type="body" sz="quarter" idx="10" hasCustomPrompt="1"/>
          </p:nvPr>
        </p:nvSpPr>
        <p:spPr>
          <a:xfrm>
            <a:off x="1187862" y="4313032"/>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grpSp>
        <p:nvGrpSpPr>
          <p:cNvPr id="2" name="Group 33"/>
          <p:cNvGrpSpPr>
            <a:grpSpLocks noChangeAspect="1"/>
          </p:cNvGrpSpPr>
          <p:nvPr userDrawn="1"/>
        </p:nvGrpSpPr>
        <p:grpSpPr>
          <a:xfrm>
            <a:off x="328614" y="271991"/>
            <a:ext cx="1708434" cy="201168"/>
            <a:chOff x="2106613" y="3457575"/>
            <a:chExt cx="5446712" cy="641350"/>
          </a:xfrm>
          <a:solidFill>
            <a:schemeClr val="bg1"/>
          </a:solidFill>
        </p:grpSpPr>
        <p:sp>
          <p:nvSpPr>
            <p:cNvPr id="35"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6"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7"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8"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3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4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3"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5"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5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grpSp>
        <p:nvGrpSpPr>
          <p:cNvPr id="3" name="Group 64"/>
          <p:cNvGrpSpPr/>
          <p:nvPr userDrawn="1"/>
        </p:nvGrpSpPr>
        <p:grpSpPr>
          <a:xfrm>
            <a:off x="7661372" y="276624"/>
            <a:ext cx="1200300" cy="343060"/>
            <a:chOff x="2751138" y="3262313"/>
            <a:chExt cx="4665662" cy="1333500"/>
          </a:xfrm>
          <a:solidFill>
            <a:srgbClr val="FFFFFF"/>
          </a:solidFill>
        </p:grpSpPr>
        <p:sp>
          <p:nvSpPr>
            <p:cNvPr id="66"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67"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68"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69"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7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71"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72"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73"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74"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75"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76"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77"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78"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9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0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0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0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0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0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sp>
          <p:nvSpPr>
            <p:cNvPr id="10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rgbClr val="414141"/>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C Bullet Layout">
    <p:spTree>
      <p:nvGrpSpPr>
        <p:cNvPr id="1" name=""/>
        <p:cNvGrpSpPr/>
        <p:nvPr/>
      </p:nvGrpSpPr>
      <p:grpSpPr>
        <a:xfrm>
          <a:off x="0" y="0"/>
          <a:ext cx="0" cy="0"/>
          <a:chOff x="0" y="0"/>
          <a:chExt cx="0" cy="0"/>
        </a:xfrm>
      </p:grpSpPr>
      <p:sp>
        <p:nvSpPr>
          <p:cNvPr id="2" name="Title 1"/>
          <p:cNvSpPr>
            <a:spLocks noGrp="1"/>
          </p:cNvSpPr>
          <p:nvPr>
            <p:ph type="title"/>
          </p:nvPr>
        </p:nvSpPr>
        <p:spPr>
          <a:xfrm>
            <a:off x="1069983" y="677097"/>
            <a:ext cx="7616825" cy="347264"/>
          </a:xfrm>
        </p:spPr>
        <p:txBody>
          <a:bodyPr/>
          <a:lstStyle>
            <a:lvl1pPr>
              <a:defRPr>
                <a:solidFill>
                  <a:srgbClr val="DA291C"/>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1069974" y="1560689"/>
            <a:ext cx="7616826" cy="2956062"/>
          </a:xfrm>
        </p:spPr>
        <p:txBody>
          <a:bodyPr/>
          <a:lstStyle>
            <a:lvl1pPr>
              <a:defRPr>
                <a:latin typeface="+mj-lt"/>
              </a:defRPr>
            </a:lvl1pPr>
            <a:lvl2pPr>
              <a:defRPr>
                <a:latin typeface="+mj-lt"/>
              </a:defRPr>
            </a:lvl2pPr>
            <a:lvl3pPr>
              <a:defRPr>
                <a:latin typeface="+mj-lt"/>
              </a:defRPr>
            </a:lvl3pPr>
            <a:lvl4pPr>
              <a:defRPr>
                <a:latin typeface="+mj-lt"/>
              </a:defRPr>
            </a:lvl4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p:txBody>
      </p:sp>
      <p:sp>
        <p:nvSpPr>
          <p:cNvPr id="4" name="Text Placeholder 7"/>
          <p:cNvSpPr>
            <a:spLocks noGrp="1"/>
          </p:cNvSpPr>
          <p:nvPr>
            <p:ph type="body" sz="quarter" idx="11" hasCustomPrompt="1"/>
          </p:nvPr>
        </p:nvSpPr>
        <p:spPr>
          <a:xfrm>
            <a:off x="1069983" y="1030351"/>
            <a:ext cx="7616825" cy="299083"/>
          </a:xfrm>
        </p:spPr>
        <p:txBody>
          <a:bodyPr anchor="t">
            <a:noAutofit/>
          </a:bodyPr>
          <a:lstStyle>
            <a:lvl1pPr marL="0" indent="0">
              <a:lnSpc>
                <a:spcPts val="1965"/>
              </a:lnSpc>
              <a:buNone/>
              <a:defRPr sz="1800" b="0" i="0">
                <a:solidFill>
                  <a:srgbClr val="919D9D"/>
                </a:solidFill>
                <a:latin typeface="+mj-lt"/>
                <a:cs typeface="Myriad Pro Light"/>
              </a:defRPr>
            </a:lvl1pPr>
          </a:lstStyle>
          <a:p>
            <a:pPr lvl="0"/>
            <a:r>
              <a:rPr lang="en-GB" dirty="0"/>
              <a:t>Click to add Sub-title</a:t>
            </a:r>
            <a:endParaRPr lang="en-GB"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dy Text Only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4"/>
            <a:ext cx="7051040" cy="732441"/>
          </a:xfrm>
          <a:prstGeom prst="rect">
            <a:avLst/>
          </a:prstGeom>
        </p:spPr>
        <p:txBody>
          <a:bodyPr vert="horz" lIns="68580" tIns="0" rIns="6858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17EA29-86B8-4D3F-8889-FFEE7BEB0B9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17EA29-86B8-4D3F-8889-FFEE7BEB0B9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17EA29-86B8-4D3F-8889-FFEE7BEB0B9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2 line CONFIDENTIAL">
    <p:spTree>
      <p:nvGrpSpPr>
        <p:cNvPr id="1" name=""/>
        <p:cNvGrpSpPr/>
        <p:nvPr/>
      </p:nvGrpSpPr>
      <p:grpSpPr>
        <a:xfrm>
          <a:off x="0" y="0"/>
          <a:ext cx="0" cy="0"/>
          <a:chOff x="0" y="0"/>
          <a:chExt cx="0" cy="0"/>
        </a:xfrm>
      </p:grpSpPr>
      <p:pic>
        <p:nvPicPr>
          <p:cNvPr id="137" name="Picture 136" descr="iStock_85859793_LARG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0"/>
            <a:ext cx="9144000" cy="2053167"/>
          </a:xfrm>
          <a:prstGeom prst="rect">
            <a:avLst/>
          </a:prstGeom>
        </p:spPr>
      </p:pic>
      <p:sp>
        <p:nvSpPr>
          <p:cNvPr id="138" name="Rectangle 137"/>
          <p:cNvSpPr/>
          <p:nvPr userDrawn="1"/>
        </p:nvSpPr>
        <p:spPr>
          <a:xfrm>
            <a:off x="0" y="0"/>
            <a:ext cx="3817471" cy="2154914"/>
          </a:xfrm>
          <a:prstGeom prst="rect">
            <a:avLst/>
          </a:prstGeom>
          <a:gradFill flip="none" rotWithShape="1">
            <a:gsLst>
              <a:gs pos="23000">
                <a:schemeClr val="tx2">
                  <a:lumMod val="75000"/>
                  <a:alpha val="82000"/>
                </a:scheme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a:endParaRPr>
          </a:p>
        </p:txBody>
      </p:sp>
      <p:sp>
        <p:nvSpPr>
          <p:cNvPr id="139" name="Rectangle 138"/>
          <p:cNvSpPr/>
          <p:nvPr userDrawn="1"/>
        </p:nvSpPr>
        <p:spPr>
          <a:xfrm flipH="1">
            <a:off x="6730999" y="0"/>
            <a:ext cx="2422143" cy="2154914"/>
          </a:xfrm>
          <a:prstGeom prst="rect">
            <a:avLst/>
          </a:prstGeom>
          <a:gradFill flip="none" rotWithShape="1">
            <a:gsLst>
              <a:gs pos="23000">
                <a:schemeClr val="tx2">
                  <a:lumMod val="75000"/>
                  <a:alpha val="82000"/>
                </a:schemeClr>
              </a:gs>
              <a:gs pos="100000">
                <a:srgbClr val="FFFFFF">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anose="020B0604020202020204"/>
            </a:endParaRPr>
          </a:p>
        </p:txBody>
      </p:sp>
      <p:sp>
        <p:nvSpPr>
          <p:cNvPr id="72" name="TextBox 71"/>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panose="020B0604020202020204"/>
              </a:rPr>
            </a:fld>
            <a:endParaRPr lang="en-US" sz="800" dirty="0">
              <a:solidFill>
                <a:prstClr val="white">
                  <a:alpha val="50000"/>
                </a:prstClr>
              </a:solidFill>
              <a:latin typeface="Arial" panose="020B0604020202020204"/>
            </a:endParaRPr>
          </a:p>
        </p:txBody>
      </p:sp>
      <p:sp>
        <p:nvSpPr>
          <p:cNvPr id="73" name="Subtitle 2"/>
          <p:cNvSpPr>
            <a:spLocks noGrp="1"/>
          </p:cNvSpPr>
          <p:nvPr>
            <p:ph type="subTitle" idx="1" hasCustomPrompt="1"/>
          </p:nvPr>
        </p:nvSpPr>
        <p:spPr>
          <a:xfrm>
            <a:off x="1187863" y="3169689"/>
            <a:ext cx="621211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panose="05000000000000000000" pitchFamily="2" charset="2"/>
              <a:buNone/>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endParaRPr lang="en-US" dirty="0"/>
          </a:p>
          <a:p>
            <a:r>
              <a:rPr lang="en-US" dirty="0"/>
              <a:t>Subtitle placeholder</a:t>
            </a:r>
            <a:endParaRPr lang="en-US" dirty="0"/>
          </a:p>
        </p:txBody>
      </p:sp>
      <p:sp>
        <p:nvSpPr>
          <p:cNvPr id="75" name="Title 1"/>
          <p:cNvSpPr>
            <a:spLocks noGrp="1"/>
          </p:cNvSpPr>
          <p:nvPr>
            <p:ph type="ctrTitle" hasCustomPrompt="1"/>
          </p:nvPr>
        </p:nvSpPr>
        <p:spPr>
          <a:xfrm>
            <a:off x="1187863" y="2296200"/>
            <a:ext cx="6212117" cy="880191"/>
          </a:xfrm>
          <a:prstGeom prst="rect">
            <a:avLst/>
          </a:prstGeom>
          <a:effectLst/>
        </p:spPr>
        <p:txBody>
          <a:bodyPr anchor="b">
            <a:noAutofit/>
          </a:bodyPr>
          <a:lstStyle>
            <a:lvl1pPr>
              <a:lnSpc>
                <a:spcPct val="100000"/>
              </a:lnSpc>
              <a:defRPr sz="2800" b="1" cap="none" baseline="0">
                <a:solidFill>
                  <a:schemeClr val="tx1"/>
                </a:solidFill>
                <a:latin typeface="+mn-lt"/>
              </a:defRPr>
            </a:lvl1pPr>
          </a:lstStyle>
          <a:p>
            <a:r>
              <a:rPr lang="en-US" dirty="0"/>
              <a:t>2 Line HCC Title Slide Placeholder </a:t>
            </a:r>
            <a:br>
              <a:rPr lang="en-US" dirty="0"/>
            </a:br>
            <a:r>
              <a:rPr lang="en-US" dirty="0"/>
              <a:t>2 Line HCC Title Slide Placeholder</a:t>
            </a:r>
            <a:endParaRPr lang="en-US" dirty="0"/>
          </a:p>
        </p:txBody>
      </p:sp>
      <p:sp>
        <p:nvSpPr>
          <p:cNvPr id="76" name="Text Placeholder 6"/>
          <p:cNvSpPr>
            <a:spLocks noGrp="1"/>
          </p:cNvSpPr>
          <p:nvPr>
            <p:ph type="body" sz="quarter" idx="11" hasCustomPrompt="1"/>
          </p:nvPr>
        </p:nvSpPr>
        <p:spPr>
          <a:xfrm>
            <a:off x="1187862" y="4067246"/>
            <a:ext cx="4633158" cy="307777"/>
          </a:xfrm>
          <a:prstGeom prst="rect">
            <a:avLst/>
          </a:prstGeom>
        </p:spPr>
        <p:txBody>
          <a:bodyPr anchor="t"/>
          <a:lstStyle>
            <a:lvl1pPr marL="0" indent="0">
              <a:buNone/>
              <a:defRPr sz="1400" b="1" baseline="0"/>
            </a:lvl1pPr>
            <a:lvl2pPr marL="280670" indent="0">
              <a:buNone/>
              <a:defRPr/>
            </a:lvl2pPr>
            <a:lvl3pPr marL="574675" indent="0">
              <a:buNone/>
              <a:defRPr/>
            </a:lvl3pPr>
            <a:lvl4pPr marL="855980" indent="0">
              <a:buNone/>
              <a:defRPr/>
            </a:lvl4pPr>
            <a:lvl5pPr marL="1090930" indent="0">
              <a:buNone/>
              <a:defRPr/>
            </a:lvl5pPr>
          </a:lstStyle>
          <a:p>
            <a:pPr lvl="0"/>
            <a:r>
              <a:rPr lang="en-US" dirty="0"/>
              <a:t>Name Here</a:t>
            </a:r>
            <a:endParaRPr lang="en-US" dirty="0"/>
          </a:p>
        </p:txBody>
      </p:sp>
      <p:sp>
        <p:nvSpPr>
          <p:cNvPr id="77" name="Text Placeholder 8"/>
          <p:cNvSpPr>
            <a:spLocks noGrp="1"/>
          </p:cNvSpPr>
          <p:nvPr>
            <p:ph type="body" sz="quarter" idx="12" hasCustomPrompt="1"/>
          </p:nvPr>
        </p:nvSpPr>
        <p:spPr>
          <a:xfrm>
            <a:off x="1187862" y="4298227"/>
            <a:ext cx="4633158" cy="276999"/>
          </a:xfrm>
          <a:prstGeom prst="rect">
            <a:avLst/>
          </a:prstGeom>
        </p:spPr>
        <p:txBody>
          <a:bodyPr anchor="t"/>
          <a:lstStyle>
            <a:lvl1pPr marL="0" indent="0">
              <a:buNone/>
              <a:defRPr sz="1200"/>
            </a:lvl1pPr>
            <a:lvl2pPr marL="280670" indent="0">
              <a:buNone/>
              <a:defRPr/>
            </a:lvl2pPr>
            <a:lvl3pPr marL="574675" indent="0">
              <a:buNone/>
              <a:defRPr/>
            </a:lvl3pPr>
            <a:lvl4pPr marL="855980" indent="0">
              <a:buNone/>
              <a:defRPr/>
            </a:lvl4pPr>
            <a:lvl5pPr marL="1090930" indent="0">
              <a:buNone/>
              <a:defRPr/>
            </a:lvl5pPr>
          </a:lstStyle>
          <a:p>
            <a:pPr lvl="0"/>
            <a:r>
              <a:rPr lang="en-US" dirty="0"/>
              <a:t>Title/Department</a:t>
            </a:r>
            <a:endParaRPr lang="en-US" dirty="0"/>
          </a:p>
        </p:txBody>
      </p:sp>
      <p:sp>
        <p:nvSpPr>
          <p:cNvPr id="124"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latin typeface="Arial" panose="020B0604020202020204"/>
            </a:endParaRPr>
          </a:p>
        </p:txBody>
      </p:sp>
      <p:sp>
        <p:nvSpPr>
          <p:cNvPr id="125" name="Text Placeholder 4"/>
          <p:cNvSpPr>
            <a:spLocks noGrp="1"/>
          </p:cNvSpPr>
          <p:nvPr>
            <p:ph type="body" sz="quarter" idx="13" hasCustomPrompt="1"/>
          </p:nvPr>
        </p:nvSpPr>
        <p:spPr>
          <a:xfrm>
            <a:off x="1187862" y="4575226"/>
            <a:ext cx="4633158" cy="276999"/>
          </a:xfrm>
          <a:prstGeom prst="rect">
            <a:avLst/>
          </a:prstGeom>
        </p:spPr>
        <p:txBody>
          <a:bodyPr/>
          <a:lstStyle>
            <a:lvl1pPr marL="0" indent="0">
              <a:buNone/>
              <a:defRPr sz="1200"/>
            </a:lvl1pPr>
            <a:lvl2pPr marL="280670" indent="0">
              <a:buNone/>
              <a:defRPr sz="1400"/>
            </a:lvl2pPr>
            <a:lvl3pPr marL="574675" indent="0">
              <a:buNone/>
              <a:defRPr sz="1400"/>
            </a:lvl3pPr>
            <a:lvl4pPr marL="855980" indent="0">
              <a:buNone/>
              <a:defRPr sz="1400"/>
            </a:lvl4pPr>
            <a:lvl5pPr marL="1090930" indent="0">
              <a:buNone/>
              <a:defRPr sz="1400"/>
            </a:lvl5pPr>
          </a:lstStyle>
          <a:p>
            <a:pPr lvl="0"/>
            <a:r>
              <a:rPr lang="en-US" dirty="0"/>
              <a:t>Date</a:t>
            </a:r>
            <a:endParaRPr lang="en-US" dirty="0"/>
          </a:p>
        </p:txBody>
      </p:sp>
      <p:grpSp>
        <p:nvGrpSpPr>
          <p:cNvPr id="126" name="Group 125"/>
          <p:cNvGrpSpPr/>
          <p:nvPr userDrawn="1"/>
        </p:nvGrpSpPr>
        <p:grpSpPr>
          <a:xfrm>
            <a:off x="7346191" y="2350565"/>
            <a:ext cx="1479921" cy="875210"/>
            <a:chOff x="7346191" y="2350565"/>
            <a:chExt cx="1479921" cy="875210"/>
          </a:xfrm>
        </p:grpSpPr>
        <p:sp>
          <p:nvSpPr>
            <p:cNvPr id="129" name="Rectangle 128"/>
            <p:cNvSpPr/>
            <p:nvPr userDrawn="1"/>
          </p:nvSpPr>
          <p:spPr>
            <a:xfrm>
              <a:off x="7346191" y="2350565"/>
              <a:ext cx="1479921" cy="8752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2" name="Rectangle 131"/>
            <p:cNvSpPr/>
            <p:nvPr userDrawn="1"/>
          </p:nvSpPr>
          <p:spPr>
            <a:xfrm>
              <a:off x="7399980" y="2416158"/>
              <a:ext cx="1366270" cy="723275"/>
            </a:xfrm>
            <a:prstGeom prst="rect">
              <a:avLst/>
            </a:prstGeom>
          </p:spPr>
          <p:txBody>
            <a:bodyPr wrap="square">
              <a:spAutoFit/>
            </a:bodyPr>
            <a:lstStyle/>
            <a:p>
              <a:pPr algn="l">
                <a:lnSpc>
                  <a:spcPct val="100000"/>
                </a:lnSpc>
              </a:pPr>
              <a:r>
                <a:rPr lang="en-US" sz="900" b="1" kern="1200" dirty="0">
                  <a:solidFill>
                    <a:schemeClr val="accent2"/>
                  </a:solidFill>
                  <a:latin typeface="+mn-lt"/>
                  <a:ea typeface="+mn-ea"/>
                  <a:cs typeface="+mn-cs"/>
                </a:rPr>
                <a:t>CONFIDENTIAL</a:t>
              </a:r>
              <a:br>
                <a:rPr lang="en-US" sz="900" b="1" kern="1200" dirty="0">
                  <a:solidFill>
                    <a:schemeClr val="accent2"/>
                  </a:solidFill>
                  <a:latin typeface="+mn-lt"/>
                  <a:ea typeface="+mn-ea"/>
                  <a:cs typeface="+mn-cs"/>
                </a:rPr>
              </a:br>
              <a:r>
                <a:rPr lang="en-US" sz="800" b="1" kern="1200" dirty="0">
                  <a:solidFill>
                    <a:schemeClr val="accent2"/>
                  </a:solidFill>
                  <a:latin typeface="+mn-lt"/>
                  <a:ea typeface="+mn-ea"/>
                  <a:cs typeface="+mn-cs"/>
                </a:rPr>
                <a:t>For use by Hitachi Consulting employees and other audiences under NDA only.</a:t>
              </a:r>
              <a:endParaRPr lang="en-US" sz="800" b="1" dirty="0">
                <a:solidFill>
                  <a:schemeClr val="accent2"/>
                </a:solidFill>
              </a:endParaRPr>
            </a:p>
          </p:txBody>
        </p:sp>
      </p:grpSp>
      <p:grpSp>
        <p:nvGrpSpPr>
          <p:cNvPr id="140" name="Group 139"/>
          <p:cNvGrpSpPr/>
          <p:nvPr userDrawn="1"/>
        </p:nvGrpSpPr>
        <p:grpSpPr>
          <a:xfrm>
            <a:off x="7661372" y="276622"/>
            <a:ext cx="1200300" cy="343060"/>
            <a:chOff x="2751138" y="3262313"/>
            <a:chExt cx="4665662" cy="1333500"/>
          </a:xfrm>
          <a:solidFill>
            <a:srgbClr val="FFFFFF"/>
          </a:solidFill>
        </p:grpSpPr>
        <p:sp>
          <p:nvSpPr>
            <p:cNvPr id="141"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42"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43"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4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45"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52"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53"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54"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5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5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5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5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5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6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6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6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sp>
          <p:nvSpPr>
            <p:cNvPr id="16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panose="020B0604020202020204"/>
              </a:endParaRPr>
            </a:p>
          </p:txBody>
        </p:sp>
      </p:grpSp>
      <p:grpSp>
        <p:nvGrpSpPr>
          <p:cNvPr id="164" name="Group 163"/>
          <p:cNvGrpSpPr>
            <a:grpSpLocks noChangeAspect="1"/>
          </p:cNvGrpSpPr>
          <p:nvPr userDrawn="1"/>
        </p:nvGrpSpPr>
        <p:grpSpPr>
          <a:xfrm>
            <a:off x="328614" y="271991"/>
            <a:ext cx="1708434" cy="201168"/>
            <a:chOff x="2106613" y="3457575"/>
            <a:chExt cx="5446712" cy="641350"/>
          </a:xfrm>
          <a:solidFill>
            <a:schemeClr val="bg1"/>
          </a:solidFill>
        </p:grpSpPr>
        <p:sp>
          <p:nvSpPr>
            <p:cNvPr id="165"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6"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7"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8"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69"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0"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1"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2"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3"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4"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5"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6"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7"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8"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79"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0"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1"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82"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628650" y="1370013"/>
            <a:ext cx="3867150" cy="3262312"/>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648200" y="1370013"/>
            <a:ext cx="3867150" cy="3262312"/>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17EA29-86B8-4D3F-8889-FFEE7BEB0B92}"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1879600"/>
            <a:ext cx="3868737" cy="27622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1879600"/>
            <a:ext cx="3887788" cy="276225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17EA29-86B8-4D3F-8889-FFEE7BEB0B92}"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17EA29-86B8-4D3F-8889-FFEE7BEB0B92}"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17EA29-86B8-4D3F-8889-FFEE7BEB0B92}"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17EA29-86B8-4D3F-8889-FFEE7BEB0B92}"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17EA29-86B8-4D3F-8889-FFEE7BEB0B92}"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17EA29-86B8-4D3F-8889-FFEE7BEB0B92}"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628650" y="274638"/>
            <a:ext cx="5762625" cy="4357687"/>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17EA29-86B8-4D3F-8889-FFEE7BEB0B9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accent1"/>
          </a:solidFill>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56"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157"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grpSp>
        <p:nvGrpSpPr>
          <p:cNvPr id="30" name="Group 29"/>
          <p:cNvGrpSpPr>
            <a:grpSpLocks noChangeAspect="1"/>
          </p:cNvGrpSpPr>
          <p:nvPr userDrawn="1"/>
        </p:nvGrpSpPr>
        <p:grpSpPr>
          <a:xfrm>
            <a:off x="328614" y="271991"/>
            <a:ext cx="1708434" cy="201168"/>
            <a:chOff x="2106613" y="3457575"/>
            <a:chExt cx="5446712" cy="641350"/>
          </a:xfrm>
          <a:solidFill>
            <a:schemeClr val="bg1"/>
          </a:solidFill>
        </p:grpSpPr>
        <p:sp>
          <p:nvSpPr>
            <p:cNvPr id="31"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fld>
            <a:endParaRPr lang="en-US" sz="800" dirty="0">
              <a:solidFill>
                <a:schemeClr val="bg1">
                  <a:alpha val="50000"/>
                </a:schemeClr>
              </a:solidFill>
              <a:latin typeface="+mj-lt"/>
            </a:endParaRPr>
          </a:p>
        </p:txBody>
      </p:sp>
      <p:grpSp>
        <p:nvGrpSpPr>
          <p:cNvPr id="2" name="Group 1"/>
          <p:cNvGrpSpPr/>
          <p:nvPr userDrawn="1"/>
        </p:nvGrpSpPr>
        <p:grpSpPr>
          <a:xfrm>
            <a:off x="7661372" y="276622"/>
            <a:ext cx="1200300" cy="343060"/>
            <a:chOff x="7661372" y="276622"/>
            <a:chExt cx="1200300" cy="343060"/>
          </a:xfrm>
        </p:grpSpPr>
        <p:sp>
          <p:nvSpPr>
            <p:cNvPr id="82" name="Freeform 1"/>
            <p:cNvSpPr>
              <a:spLocks noChangeArrowheads="1"/>
            </p:cNvSpPr>
            <p:nvPr/>
          </p:nvSpPr>
          <p:spPr bwMode="auto">
            <a:xfrm>
              <a:off x="8543525"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solidFill>
              <a:schemeClr val="bg1"/>
            </a:solidFill>
            <a:ln>
              <a:noFill/>
            </a:ln>
            <a:effectLst/>
          </p:spPr>
          <p:txBody>
            <a:bodyPr wrap="none" anchor="ctr"/>
            <a:lstStyle/>
            <a:p>
              <a:endParaRPr lang="en-US"/>
            </a:p>
          </p:txBody>
        </p:sp>
        <p:sp>
          <p:nvSpPr>
            <p:cNvPr id="83" name="Freeform 2"/>
            <p:cNvSpPr>
              <a:spLocks noChangeArrowheads="1"/>
            </p:cNvSpPr>
            <p:nvPr/>
          </p:nvSpPr>
          <p:spPr bwMode="auto">
            <a:xfrm>
              <a:off x="8004023" y="279889"/>
              <a:ext cx="174389" cy="16254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solidFill>
              <a:schemeClr val="bg1"/>
            </a:solidFill>
            <a:ln>
              <a:noFill/>
            </a:ln>
            <a:effectLst/>
          </p:spPr>
          <p:txBody>
            <a:bodyPr wrap="none" anchor="ctr"/>
            <a:lstStyle/>
            <a:p>
              <a:endParaRPr lang="en-US"/>
            </a:p>
          </p:txBody>
        </p:sp>
        <p:sp>
          <p:nvSpPr>
            <p:cNvPr id="84" name="Freeform 3"/>
            <p:cNvSpPr>
              <a:spLocks noChangeArrowheads="1"/>
            </p:cNvSpPr>
            <p:nvPr/>
          </p:nvSpPr>
          <p:spPr bwMode="auto">
            <a:xfrm>
              <a:off x="8140839" y="279889"/>
              <a:ext cx="205019" cy="16254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solidFill>
              <a:schemeClr val="bg1"/>
            </a:solidFill>
            <a:ln>
              <a:noFill/>
            </a:ln>
            <a:effectLst/>
          </p:spPr>
          <p:txBody>
            <a:bodyPr wrap="none" anchor="ctr"/>
            <a:lstStyle/>
            <a:p>
              <a:endParaRPr lang="en-US"/>
            </a:p>
          </p:txBody>
        </p:sp>
        <p:sp>
          <p:nvSpPr>
            <p:cNvPr id="85" name="Freeform 4"/>
            <p:cNvSpPr>
              <a:spLocks noChangeArrowheads="1"/>
            </p:cNvSpPr>
            <p:nvPr/>
          </p:nvSpPr>
          <p:spPr bwMode="auto">
            <a:xfrm>
              <a:off x="8750586" y="279889"/>
              <a:ext cx="42883" cy="16254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solidFill>
              <a:schemeClr val="bg1"/>
            </a:solidFill>
            <a:ln>
              <a:noFill/>
            </a:ln>
            <a:effectLst/>
          </p:spPr>
          <p:txBody>
            <a:bodyPr wrap="none" anchor="ctr"/>
            <a:lstStyle/>
            <a:p>
              <a:endParaRPr lang="en-US"/>
            </a:p>
          </p:txBody>
        </p:sp>
        <p:sp>
          <p:nvSpPr>
            <p:cNvPr id="86" name="Freeform 5"/>
            <p:cNvSpPr>
              <a:spLocks noChangeArrowheads="1"/>
            </p:cNvSpPr>
            <p:nvPr/>
          </p:nvSpPr>
          <p:spPr bwMode="auto">
            <a:xfrm>
              <a:off x="7738152" y="279889"/>
              <a:ext cx="173163" cy="16254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solidFill>
              <a:schemeClr val="bg1"/>
            </a:solidFill>
            <a:ln>
              <a:noFill/>
            </a:ln>
            <a:effectLst/>
          </p:spPr>
          <p:txBody>
            <a:bodyPr wrap="none" anchor="ctr"/>
            <a:lstStyle/>
            <a:p>
              <a:endParaRPr lang="en-US"/>
            </a:p>
          </p:txBody>
        </p:sp>
        <p:sp>
          <p:nvSpPr>
            <p:cNvPr id="87" name="Freeform 6"/>
            <p:cNvSpPr>
              <a:spLocks noChangeArrowheads="1"/>
            </p:cNvSpPr>
            <p:nvPr/>
          </p:nvSpPr>
          <p:spPr bwMode="auto">
            <a:xfrm>
              <a:off x="7945213" y="279889"/>
              <a:ext cx="43291" cy="16254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solidFill>
              <a:schemeClr val="bg1"/>
            </a:solidFill>
            <a:ln>
              <a:noFill/>
            </a:ln>
            <a:effectLst/>
          </p:spPr>
          <p:txBody>
            <a:bodyPr wrap="none" anchor="ctr"/>
            <a:lstStyle/>
            <a:p>
              <a:endParaRPr lang="en-US"/>
            </a:p>
          </p:txBody>
        </p:sp>
        <p:sp>
          <p:nvSpPr>
            <p:cNvPr id="88" name="Freeform 7"/>
            <p:cNvSpPr>
              <a:spLocks noChangeArrowheads="1"/>
            </p:cNvSpPr>
            <p:nvPr/>
          </p:nvSpPr>
          <p:spPr bwMode="auto">
            <a:xfrm>
              <a:off x="8338506" y="276622"/>
              <a:ext cx="184190" cy="170713"/>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solidFill>
              <a:schemeClr val="bg1"/>
            </a:solidFill>
            <a:ln>
              <a:noFill/>
            </a:ln>
            <a:effectLst/>
          </p:spPr>
          <p:txBody>
            <a:bodyPr wrap="none" anchor="ctr"/>
            <a:lstStyle/>
            <a:p>
              <a:endParaRPr lang="en-US"/>
            </a:p>
          </p:txBody>
        </p:sp>
        <p:sp>
          <p:nvSpPr>
            <p:cNvPr id="89" name="Freeform 8"/>
            <p:cNvSpPr>
              <a:spLocks noChangeArrowheads="1"/>
            </p:cNvSpPr>
            <p:nvPr/>
          </p:nvSpPr>
          <p:spPr bwMode="auto">
            <a:xfrm>
              <a:off x="7661372" y="487767"/>
              <a:ext cx="39615" cy="102510"/>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solidFill>
              <a:schemeClr val="bg1"/>
            </a:solidFill>
            <a:ln>
              <a:noFill/>
            </a:ln>
            <a:effectLst/>
          </p:spPr>
          <p:txBody>
            <a:bodyPr wrap="none" anchor="ctr"/>
            <a:lstStyle/>
            <a:p>
              <a:endParaRPr lang="en-US"/>
            </a:p>
          </p:txBody>
        </p:sp>
        <p:sp>
          <p:nvSpPr>
            <p:cNvPr id="90" name="Freeform 9"/>
            <p:cNvSpPr>
              <a:spLocks noChangeArrowheads="1"/>
            </p:cNvSpPr>
            <p:nvPr/>
          </p:nvSpPr>
          <p:spPr bwMode="auto">
            <a:xfrm>
              <a:off x="7721816" y="517581"/>
              <a:ext cx="81272" cy="72696"/>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solidFill>
              <a:schemeClr val="bg1"/>
            </a:solidFill>
            <a:ln>
              <a:noFill/>
            </a:ln>
            <a:effectLst/>
          </p:spPr>
          <p:txBody>
            <a:bodyPr wrap="none" anchor="ctr"/>
            <a:lstStyle/>
            <a:p>
              <a:endParaRPr lang="en-US"/>
            </a:p>
          </p:txBody>
        </p:sp>
        <p:sp>
          <p:nvSpPr>
            <p:cNvPr id="91" name="Freeform 10"/>
            <p:cNvSpPr>
              <a:spLocks noChangeArrowheads="1"/>
            </p:cNvSpPr>
            <p:nvPr/>
          </p:nvSpPr>
          <p:spPr bwMode="auto">
            <a:xfrm>
              <a:off x="7824734" y="517989"/>
              <a:ext cx="54726" cy="74330"/>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solidFill>
              <a:schemeClr val="bg1"/>
            </a:solidFill>
            <a:ln>
              <a:noFill/>
            </a:ln>
            <a:effectLst/>
          </p:spPr>
          <p:txBody>
            <a:bodyPr wrap="none" anchor="ctr"/>
            <a:lstStyle/>
            <a:p>
              <a:endParaRPr lang="en-US"/>
            </a:p>
          </p:txBody>
        </p:sp>
        <p:sp>
          <p:nvSpPr>
            <p:cNvPr id="92" name="Freeform 11"/>
            <p:cNvSpPr>
              <a:spLocks noChangeArrowheads="1"/>
            </p:cNvSpPr>
            <p:nvPr/>
          </p:nvSpPr>
          <p:spPr bwMode="auto">
            <a:xfrm>
              <a:off x="7888853" y="517581"/>
              <a:ext cx="83723" cy="102101"/>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solidFill>
              <a:schemeClr val="bg1"/>
            </a:solidFill>
            <a:ln>
              <a:noFill/>
            </a:ln>
            <a:effectLst/>
          </p:spPr>
          <p:txBody>
            <a:bodyPr wrap="none" anchor="ctr"/>
            <a:lstStyle/>
            <a:p>
              <a:endParaRPr lang="en-US"/>
            </a:p>
          </p:txBody>
        </p:sp>
        <p:sp>
          <p:nvSpPr>
            <p:cNvPr id="93" name="Freeform 12"/>
            <p:cNvSpPr>
              <a:spLocks noChangeArrowheads="1"/>
            </p:cNvSpPr>
            <p:nvPr/>
          </p:nvSpPr>
          <p:spPr bwMode="auto">
            <a:xfrm>
              <a:off x="7986053" y="517581"/>
              <a:ext cx="31856" cy="72696"/>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solidFill>
              <a:schemeClr val="bg1"/>
            </a:solidFill>
            <a:ln>
              <a:noFill/>
            </a:ln>
            <a:effectLst/>
          </p:spPr>
          <p:txBody>
            <a:bodyPr wrap="none" anchor="ctr"/>
            <a:lstStyle/>
            <a:p>
              <a:endParaRPr lang="en-US"/>
            </a:p>
          </p:txBody>
        </p:sp>
        <p:sp>
          <p:nvSpPr>
            <p:cNvPr id="94" name="Freeform 13"/>
            <p:cNvSpPr>
              <a:spLocks noChangeArrowheads="1"/>
            </p:cNvSpPr>
            <p:nvPr/>
          </p:nvSpPr>
          <p:spPr bwMode="auto">
            <a:xfrm>
              <a:off x="7997080" y="488176"/>
              <a:ext cx="24096" cy="21237"/>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solidFill>
              <a:schemeClr val="bg1"/>
            </a:solidFill>
            <a:ln>
              <a:noFill/>
            </a:ln>
            <a:effectLst/>
          </p:spPr>
          <p:txBody>
            <a:bodyPr wrap="none" anchor="ctr"/>
            <a:lstStyle/>
            <a:p>
              <a:endParaRPr lang="en-US"/>
            </a:p>
          </p:txBody>
        </p:sp>
        <p:sp>
          <p:nvSpPr>
            <p:cNvPr id="95" name="Freeform 14"/>
            <p:cNvSpPr>
              <a:spLocks noChangeArrowheads="1"/>
            </p:cNvSpPr>
            <p:nvPr/>
          </p:nvSpPr>
          <p:spPr bwMode="auto">
            <a:xfrm>
              <a:off x="8037104" y="517989"/>
              <a:ext cx="62894" cy="722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solidFill>
              <a:schemeClr val="bg1"/>
            </a:solidFill>
            <a:ln>
              <a:noFill/>
            </a:ln>
            <a:effectLst/>
          </p:spPr>
          <p:txBody>
            <a:bodyPr wrap="none" anchor="ctr"/>
            <a:lstStyle/>
            <a:p>
              <a:endParaRPr lang="en-US"/>
            </a:p>
          </p:txBody>
        </p:sp>
        <p:sp>
          <p:nvSpPr>
            <p:cNvPr id="96" name="Freeform 15"/>
            <p:cNvSpPr>
              <a:spLocks noChangeArrowheads="1"/>
            </p:cNvSpPr>
            <p:nvPr/>
          </p:nvSpPr>
          <p:spPr bwMode="auto">
            <a:xfrm>
              <a:off x="8107758" y="517989"/>
              <a:ext cx="68612" cy="73921"/>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solidFill>
              <a:schemeClr val="bg1"/>
            </a:solidFill>
            <a:ln>
              <a:noFill/>
            </a:ln>
            <a:effectLst/>
          </p:spPr>
          <p:txBody>
            <a:bodyPr wrap="none" anchor="ctr"/>
            <a:lstStyle/>
            <a:p>
              <a:endParaRPr lang="en-US"/>
            </a:p>
          </p:txBody>
        </p:sp>
        <p:sp>
          <p:nvSpPr>
            <p:cNvPr id="97" name="Freeform 16"/>
            <p:cNvSpPr>
              <a:spLocks noChangeArrowheads="1"/>
            </p:cNvSpPr>
            <p:nvPr/>
          </p:nvSpPr>
          <p:spPr bwMode="auto">
            <a:xfrm>
              <a:off x="8293990" y="484908"/>
              <a:ext cx="80864" cy="105368"/>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solidFill>
              <a:schemeClr val="bg1"/>
            </a:solidFill>
            <a:ln>
              <a:noFill/>
            </a:ln>
            <a:effectLst/>
          </p:spPr>
          <p:txBody>
            <a:bodyPr wrap="none" anchor="ctr"/>
            <a:lstStyle/>
            <a:p>
              <a:endParaRPr lang="en-US"/>
            </a:p>
          </p:txBody>
        </p:sp>
        <p:sp>
          <p:nvSpPr>
            <p:cNvPr id="102" name="Freeform 17"/>
            <p:cNvSpPr>
              <a:spLocks noChangeArrowheads="1"/>
            </p:cNvSpPr>
            <p:nvPr/>
          </p:nvSpPr>
          <p:spPr bwMode="auto">
            <a:xfrm>
              <a:off x="8392824" y="517989"/>
              <a:ext cx="68612" cy="73921"/>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solidFill>
              <a:schemeClr val="bg1"/>
            </a:solidFill>
            <a:ln>
              <a:noFill/>
            </a:ln>
            <a:effectLst/>
          </p:spPr>
          <p:txBody>
            <a:bodyPr wrap="none" anchor="ctr"/>
            <a:lstStyle/>
            <a:p>
              <a:endParaRPr lang="en-US"/>
            </a:p>
          </p:txBody>
        </p:sp>
        <p:sp>
          <p:nvSpPr>
            <p:cNvPr id="103" name="Freeform 18"/>
            <p:cNvSpPr>
              <a:spLocks noChangeArrowheads="1"/>
            </p:cNvSpPr>
            <p:nvPr/>
          </p:nvSpPr>
          <p:spPr bwMode="auto">
            <a:xfrm>
              <a:off x="8230688" y="497569"/>
              <a:ext cx="54726" cy="94342"/>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4" name="Freeform 19"/>
            <p:cNvSpPr>
              <a:spLocks noChangeArrowheads="1"/>
            </p:cNvSpPr>
            <p:nvPr/>
          </p:nvSpPr>
          <p:spPr bwMode="auto">
            <a:xfrm>
              <a:off x="8510036" y="488992"/>
              <a:ext cx="115987" cy="101693"/>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solidFill>
              <a:schemeClr val="bg1"/>
            </a:solidFill>
            <a:ln>
              <a:noFill/>
            </a:ln>
            <a:effectLst/>
          </p:spPr>
          <p:txBody>
            <a:bodyPr wrap="none" anchor="ctr"/>
            <a:lstStyle/>
            <a:p>
              <a:endParaRPr lang="en-US"/>
            </a:p>
          </p:txBody>
        </p:sp>
        <p:sp>
          <p:nvSpPr>
            <p:cNvPr id="105" name="Freeform 20"/>
            <p:cNvSpPr>
              <a:spLocks noChangeArrowheads="1"/>
            </p:cNvSpPr>
            <p:nvPr/>
          </p:nvSpPr>
          <p:spPr bwMode="auto">
            <a:xfrm>
              <a:off x="8644809" y="517989"/>
              <a:ext cx="68612" cy="73921"/>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solidFill>
              <a:schemeClr val="bg1"/>
            </a:solidFill>
            <a:ln>
              <a:noFill/>
            </a:ln>
            <a:effectLst/>
          </p:spPr>
          <p:txBody>
            <a:bodyPr wrap="none" anchor="ctr"/>
            <a:lstStyle/>
            <a:p>
              <a:endParaRPr lang="en-US"/>
            </a:p>
          </p:txBody>
        </p:sp>
        <p:sp>
          <p:nvSpPr>
            <p:cNvPr id="106" name="Freeform 21"/>
            <p:cNvSpPr>
              <a:spLocks noChangeArrowheads="1"/>
            </p:cNvSpPr>
            <p:nvPr/>
          </p:nvSpPr>
          <p:spPr bwMode="auto">
            <a:xfrm>
              <a:off x="8806946" y="497569"/>
              <a:ext cx="54726" cy="94342"/>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solidFill>
              <a:schemeClr val="bg1"/>
            </a:solidFill>
            <a:ln>
              <a:noFill/>
            </a:ln>
            <a:effectLst/>
          </p:spPr>
          <p:txBody>
            <a:bodyPr wrap="none" anchor="ctr"/>
            <a:lstStyle/>
            <a:p>
              <a:endParaRPr lang="en-US"/>
            </a:p>
          </p:txBody>
        </p:sp>
        <p:sp>
          <p:nvSpPr>
            <p:cNvPr id="107" name="Freeform 22"/>
            <p:cNvSpPr>
              <a:spLocks noChangeArrowheads="1"/>
            </p:cNvSpPr>
            <p:nvPr/>
          </p:nvSpPr>
          <p:spPr bwMode="auto">
            <a:xfrm>
              <a:off x="8715872" y="519623"/>
              <a:ext cx="85356" cy="70654"/>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solidFill>
              <a:schemeClr val="bg1"/>
            </a:solidFill>
            <a:ln>
              <a:noFill/>
            </a:ln>
            <a:effectLst/>
          </p:spPr>
          <p:txBody>
            <a:bodyPr wrap="none" anchor="ctr"/>
            <a:lstStyle/>
            <a:p>
              <a:endParaRPr lang="en-US"/>
            </a:p>
          </p:txBody>
        </p:sp>
        <p:sp>
          <p:nvSpPr>
            <p:cNvPr id="108" name="Freeform 23"/>
            <p:cNvSpPr>
              <a:spLocks noChangeArrowheads="1"/>
            </p:cNvSpPr>
            <p:nvPr/>
          </p:nvSpPr>
          <p:spPr bwMode="auto">
            <a:xfrm>
              <a:off x="8799595" y="468981"/>
              <a:ext cx="45333" cy="28588"/>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bg1"/>
            </a:solidFill>
            <a:ln>
              <a:noFill/>
            </a:ln>
            <a:effectLst/>
          </p:spPr>
          <p:txBody>
            <a:bodyPr wrap="none" anchor="ctr"/>
            <a:lstStyle/>
            <a:p>
              <a:endParaRPr lang="en-US"/>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userDrawn="1">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grpSp>
        <p:nvGrpSpPr>
          <p:cNvPr id="30" name="Group 29"/>
          <p:cNvGrpSpPr>
            <a:grpSpLocks noChangeAspect="1"/>
          </p:cNvGrpSpPr>
          <p:nvPr userDrawn="1"/>
        </p:nvGrpSpPr>
        <p:grpSpPr>
          <a:xfrm>
            <a:off x="328614" y="271991"/>
            <a:ext cx="1708434" cy="201168"/>
            <a:chOff x="2106613" y="3457575"/>
            <a:chExt cx="5446712" cy="641350"/>
          </a:xfrm>
          <a:solidFill>
            <a:schemeClr val="bg1"/>
          </a:solidFill>
        </p:grpSpPr>
        <p:sp>
          <p:nvSpPr>
            <p:cNvPr id="31"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3" name="Rectangle 2"/>
          <p:cNvSpPr/>
          <p:nvPr userDrawn="1"/>
        </p:nvSpPr>
        <p:spPr>
          <a:xfrm>
            <a:off x="0" y="-7471"/>
            <a:ext cx="9144000" cy="2154914"/>
          </a:xfrm>
          <a:prstGeom prst="rect">
            <a:avLst/>
          </a:prstGeom>
          <a:solidFill>
            <a:schemeClr val="tx1"/>
          </a:solidFill>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fld>
            <a:endParaRPr lang="en-US" sz="800" dirty="0">
              <a:solidFill>
                <a:schemeClr val="bg1">
                  <a:alpha val="50000"/>
                </a:schemeClr>
              </a:solidFill>
              <a:latin typeface="+mj-lt"/>
            </a:endParaRPr>
          </a:p>
        </p:txBody>
      </p:sp>
      <p:grpSp>
        <p:nvGrpSpPr>
          <p:cNvPr id="81" name="Group 80"/>
          <p:cNvGrpSpPr/>
          <p:nvPr userDrawn="1"/>
        </p:nvGrpSpPr>
        <p:grpSpPr>
          <a:xfrm>
            <a:off x="7661372" y="276622"/>
            <a:ext cx="1200300" cy="343060"/>
            <a:chOff x="2751138" y="3262313"/>
            <a:chExt cx="4665662" cy="1333500"/>
          </a:xfrm>
          <a:solidFill>
            <a:srgbClr val="FFFFFF"/>
          </a:solidFill>
        </p:grpSpPr>
        <p:sp>
          <p:nvSpPr>
            <p:cNvPr id="8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50" name="正方形/長方形 11"/>
          <p:cNvSpPr>
            <a:spLocks noChangeArrowheads="1"/>
          </p:cNvSpPr>
          <p:nvPr userDrawn="1"/>
        </p:nvSpPr>
        <p:spPr bwMode="gray">
          <a:xfrm>
            <a:off x="-7472" y="2057426"/>
            <a:ext cx="9153144"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sp>
        <p:nvSpPr>
          <p:cNvPr id="51" name="Title 1"/>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Divider Slide</a:t>
            </a:r>
            <a:endParaRPr lang="en-US" dirty="0"/>
          </a:p>
        </p:txBody>
      </p:sp>
      <p:grpSp>
        <p:nvGrpSpPr>
          <p:cNvPr id="30" name="Group 29"/>
          <p:cNvGrpSpPr>
            <a:grpSpLocks noChangeAspect="1"/>
          </p:cNvGrpSpPr>
          <p:nvPr userDrawn="1"/>
        </p:nvGrpSpPr>
        <p:grpSpPr>
          <a:xfrm>
            <a:off x="328614" y="271991"/>
            <a:ext cx="1708434" cy="201168"/>
            <a:chOff x="2106613" y="3457575"/>
            <a:chExt cx="5446712" cy="641350"/>
          </a:xfrm>
          <a:solidFill>
            <a:schemeClr val="bg1"/>
          </a:solidFill>
        </p:grpSpPr>
        <p:sp>
          <p:nvSpPr>
            <p:cNvPr id="31" name="Freeform 1"/>
            <p:cNvSpPr>
              <a:spLocks noChangeArrowheads="1"/>
            </p:cNvSpPr>
            <p:nvPr/>
          </p:nvSpPr>
          <p:spPr bwMode="auto">
            <a:xfrm>
              <a:off x="2786063" y="3563938"/>
              <a:ext cx="325437" cy="411162"/>
            </a:xfrm>
            <a:custGeom>
              <a:avLst/>
              <a:gdLst>
                <a:gd name="T0" fmla="*/ 234 w 904"/>
                <a:gd name="T1" fmla="*/ 628 h 1140"/>
                <a:gd name="T2" fmla="*/ 234 w 904"/>
                <a:gd name="T3" fmla="*/ 1139 h 1140"/>
                <a:gd name="T4" fmla="*/ 0 w 904"/>
                <a:gd name="T5" fmla="*/ 1139 h 1140"/>
                <a:gd name="T6" fmla="*/ 0 w 904"/>
                <a:gd name="T7" fmla="*/ 0 h 1140"/>
                <a:gd name="T8" fmla="*/ 234 w 904"/>
                <a:gd name="T9" fmla="*/ 0 h 1140"/>
                <a:gd name="T10" fmla="*/ 234 w 904"/>
                <a:gd name="T11" fmla="*/ 432 h 1140"/>
                <a:gd name="T12" fmla="*/ 669 w 904"/>
                <a:gd name="T13" fmla="*/ 432 h 1140"/>
                <a:gd name="T14" fmla="*/ 669 w 904"/>
                <a:gd name="T15" fmla="*/ 0 h 1140"/>
                <a:gd name="T16" fmla="*/ 903 w 904"/>
                <a:gd name="T17" fmla="*/ 0 h 1140"/>
                <a:gd name="T18" fmla="*/ 903 w 904"/>
                <a:gd name="T19" fmla="*/ 1139 h 1140"/>
                <a:gd name="T20" fmla="*/ 669 w 904"/>
                <a:gd name="T21" fmla="*/ 1139 h 1140"/>
                <a:gd name="T22" fmla="*/ 669 w 904"/>
                <a:gd name="T23" fmla="*/ 628 h 1140"/>
                <a:gd name="T24" fmla="*/ 234 w 904"/>
                <a:gd name="T25" fmla="*/ 628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4" h="1140">
                  <a:moveTo>
                    <a:pt x="234" y="628"/>
                  </a:moveTo>
                  <a:lnTo>
                    <a:pt x="234" y="1139"/>
                  </a:lnTo>
                  <a:lnTo>
                    <a:pt x="0" y="1139"/>
                  </a:lnTo>
                  <a:lnTo>
                    <a:pt x="0" y="0"/>
                  </a:lnTo>
                  <a:lnTo>
                    <a:pt x="234" y="0"/>
                  </a:lnTo>
                  <a:lnTo>
                    <a:pt x="234" y="432"/>
                  </a:lnTo>
                  <a:lnTo>
                    <a:pt x="669" y="432"/>
                  </a:lnTo>
                  <a:lnTo>
                    <a:pt x="669" y="0"/>
                  </a:lnTo>
                  <a:lnTo>
                    <a:pt x="903" y="0"/>
                  </a:lnTo>
                  <a:lnTo>
                    <a:pt x="903" y="1139"/>
                  </a:lnTo>
                  <a:lnTo>
                    <a:pt x="669" y="1139"/>
                  </a:lnTo>
                  <a:lnTo>
                    <a:pt x="669" y="628"/>
                  </a:lnTo>
                  <a:lnTo>
                    <a:pt x="234" y="6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3179763"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3294063" y="3587750"/>
              <a:ext cx="168275" cy="390525"/>
            </a:xfrm>
            <a:custGeom>
              <a:avLst/>
              <a:gdLst>
                <a:gd name="T0" fmla="*/ 466 w 467"/>
                <a:gd name="T1" fmla="*/ 228 h 1083"/>
                <a:gd name="T2" fmla="*/ 466 w 467"/>
                <a:gd name="T3" fmla="*/ 386 h 1083"/>
                <a:gd name="T4" fmla="*/ 330 w 467"/>
                <a:gd name="T5" fmla="*/ 386 h 1083"/>
                <a:gd name="T6" fmla="*/ 330 w 467"/>
                <a:gd name="T7" fmla="*/ 845 h 1083"/>
                <a:gd name="T8" fmla="*/ 421 w 467"/>
                <a:gd name="T9" fmla="*/ 913 h 1083"/>
                <a:gd name="T10" fmla="*/ 466 w 467"/>
                <a:gd name="T11" fmla="*/ 910 h 1083"/>
                <a:gd name="T12" fmla="*/ 466 w 467"/>
                <a:gd name="T13" fmla="*/ 1080 h 1083"/>
                <a:gd name="T14" fmla="*/ 364 w 467"/>
                <a:gd name="T15" fmla="*/ 1082 h 1083"/>
                <a:gd name="T16" fmla="*/ 336 w 467"/>
                <a:gd name="T17" fmla="*/ 1082 h 1083"/>
                <a:gd name="T18" fmla="*/ 113 w 467"/>
                <a:gd name="T19" fmla="*/ 899 h 1083"/>
                <a:gd name="T20" fmla="*/ 113 w 467"/>
                <a:gd name="T21" fmla="*/ 386 h 1083"/>
                <a:gd name="T22" fmla="*/ 0 w 467"/>
                <a:gd name="T23" fmla="*/ 386 h 1083"/>
                <a:gd name="T24" fmla="*/ 0 w 467"/>
                <a:gd name="T25" fmla="*/ 228 h 1083"/>
                <a:gd name="T26" fmla="*/ 113 w 467"/>
                <a:gd name="T27" fmla="*/ 228 h 1083"/>
                <a:gd name="T28" fmla="*/ 113 w 467"/>
                <a:gd name="T29" fmla="*/ 0 h 1083"/>
                <a:gd name="T30" fmla="*/ 330 w 467"/>
                <a:gd name="T31" fmla="*/ 0 h 1083"/>
                <a:gd name="T32" fmla="*/ 330 w 467"/>
                <a:gd name="T33" fmla="*/ 228 h 1083"/>
                <a:gd name="T34" fmla="*/ 466 w 467"/>
                <a:gd name="T35" fmla="*/ 228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7" h="1083">
                  <a:moveTo>
                    <a:pt x="466" y="228"/>
                  </a:moveTo>
                  <a:lnTo>
                    <a:pt x="466" y="386"/>
                  </a:lnTo>
                  <a:lnTo>
                    <a:pt x="330" y="386"/>
                  </a:lnTo>
                  <a:lnTo>
                    <a:pt x="330" y="845"/>
                  </a:lnTo>
                  <a:cubicBezTo>
                    <a:pt x="330" y="896"/>
                    <a:pt x="333" y="913"/>
                    <a:pt x="421" y="913"/>
                  </a:cubicBezTo>
                  <a:cubicBezTo>
                    <a:pt x="435" y="913"/>
                    <a:pt x="449" y="910"/>
                    <a:pt x="466" y="910"/>
                  </a:cubicBezTo>
                  <a:lnTo>
                    <a:pt x="466" y="1080"/>
                  </a:lnTo>
                  <a:cubicBezTo>
                    <a:pt x="432" y="1080"/>
                    <a:pt x="398" y="1082"/>
                    <a:pt x="364" y="1082"/>
                  </a:cubicBezTo>
                  <a:lnTo>
                    <a:pt x="336" y="1082"/>
                  </a:lnTo>
                  <a:cubicBezTo>
                    <a:pt x="147" y="1082"/>
                    <a:pt x="113" y="1009"/>
                    <a:pt x="113" y="899"/>
                  </a:cubicBezTo>
                  <a:lnTo>
                    <a:pt x="113" y="386"/>
                  </a:lnTo>
                  <a:lnTo>
                    <a:pt x="0" y="386"/>
                  </a:lnTo>
                  <a:lnTo>
                    <a:pt x="0" y="228"/>
                  </a:lnTo>
                  <a:lnTo>
                    <a:pt x="113" y="228"/>
                  </a:lnTo>
                  <a:lnTo>
                    <a:pt x="113" y="0"/>
                  </a:lnTo>
                  <a:lnTo>
                    <a:pt x="330" y="0"/>
                  </a:lnTo>
                  <a:lnTo>
                    <a:pt x="330" y="228"/>
                  </a:lnTo>
                  <a:lnTo>
                    <a:pt x="466" y="22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3497263" y="3662363"/>
              <a:ext cx="279400" cy="320675"/>
            </a:xfrm>
            <a:custGeom>
              <a:avLst/>
              <a:gdLst>
                <a:gd name="T0" fmla="*/ 510 w 774"/>
                <a:gd name="T1" fmla="*/ 563 h 892"/>
                <a:gd name="T2" fmla="*/ 316 w 774"/>
                <a:gd name="T3" fmla="*/ 730 h 892"/>
                <a:gd name="T4" fmla="*/ 214 w 774"/>
                <a:gd name="T5" fmla="*/ 628 h 892"/>
                <a:gd name="T6" fmla="*/ 361 w 774"/>
                <a:gd name="T7" fmla="*/ 501 h 892"/>
                <a:gd name="T8" fmla="*/ 508 w 774"/>
                <a:gd name="T9" fmla="*/ 456 h 892"/>
                <a:gd name="T10" fmla="*/ 508 w 774"/>
                <a:gd name="T11" fmla="*/ 563 h 892"/>
                <a:gd name="T12" fmla="*/ 510 w 774"/>
                <a:gd name="T13" fmla="*/ 563 h 892"/>
                <a:gd name="T14" fmla="*/ 395 w 774"/>
                <a:gd name="T15" fmla="*/ 0 h 892"/>
                <a:gd name="T16" fmla="*/ 25 w 774"/>
                <a:gd name="T17" fmla="*/ 296 h 892"/>
                <a:gd name="T18" fmla="*/ 237 w 774"/>
                <a:gd name="T19" fmla="*/ 296 h 892"/>
                <a:gd name="T20" fmla="*/ 369 w 774"/>
                <a:gd name="T21" fmla="*/ 178 h 892"/>
                <a:gd name="T22" fmla="*/ 513 w 774"/>
                <a:gd name="T23" fmla="*/ 276 h 892"/>
                <a:gd name="T24" fmla="*/ 437 w 774"/>
                <a:gd name="T25" fmla="*/ 343 h 892"/>
                <a:gd name="T26" fmla="*/ 242 w 774"/>
                <a:gd name="T27" fmla="*/ 374 h 892"/>
                <a:gd name="T28" fmla="*/ 0 w 774"/>
                <a:gd name="T29" fmla="*/ 645 h 892"/>
                <a:gd name="T30" fmla="*/ 251 w 774"/>
                <a:gd name="T31" fmla="*/ 891 h 892"/>
                <a:gd name="T32" fmla="*/ 519 w 774"/>
                <a:gd name="T33" fmla="*/ 769 h 892"/>
                <a:gd name="T34" fmla="*/ 539 w 774"/>
                <a:gd name="T35" fmla="*/ 868 h 892"/>
                <a:gd name="T36" fmla="*/ 773 w 774"/>
                <a:gd name="T37" fmla="*/ 868 h 892"/>
                <a:gd name="T38" fmla="*/ 773 w 774"/>
                <a:gd name="T39" fmla="*/ 834 h 892"/>
                <a:gd name="T40" fmla="*/ 725 w 774"/>
                <a:gd name="T41" fmla="*/ 701 h 892"/>
                <a:gd name="T42" fmla="*/ 725 w 774"/>
                <a:gd name="T43" fmla="*/ 245 h 892"/>
                <a:gd name="T44" fmla="*/ 395 w 774"/>
                <a:gd name="T45" fmla="*/ 0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4" h="892">
                  <a:moveTo>
                    <a:pt x="510" y="563"/>
                  </a:moveTo>
                  <a:cubicBezTo>
                    <a:pt x="510" y="668"/>
                    <a:pt x="412" y="730"/>
                    <a:pt x="316" y="730"/>
                  </a:cubicBezTo>
                  <a:cubicBezTo>
                    <a:pt x="273" y="730"/>
                    <a:pt x="214" y="707"/>
                    <a:pt x="214" y="628"/>
                  </a:cubicBezTo>
                  <a:cubicBezTo>
                    <a:pt x="214" y="535"/>
                    <a:pt x="282" y="515"/>
                    <a:pt x="361" y="501"/>
                  </a:cubicBezTo>
                  <a:cubicBezTo>
                    <a:pt x="451" y="487"/>
                    <a:pt x="488" y="473"/>
                    <a:pt x="508" y="456"/>
                  </a:cubicBezTo>
                  <a:lnTo>
                    <a:pt x="508" y="563"/>
                  </a:lnTo>
                  <a:lnTo>
                    <a:pt x="510" y="563"/>
                  </a:lnTo>
                  <a:close/>
                  <a:moveTo>
                    <a:pt x="395" y="0"/>
                  </a:moveTo>
                  <a:cubicBezTo>
                    <a:pt x="225" y="0"/>
                    <a:pt x="50" y="36"/>
                    <a:pt x="25" y="296"/>
                  </a:cubicBezTo>
                  <a:lnTo>
                    <a:pt x="237" y="296"/>
                  </a:lnTo>
                  <a:cubicBezTo>
                    <a:pt x="242" y="248"/>
                    <a:pt x="262" y="178"/>
                    <a:pt x="369" y="178"/>
                  </a:cubicBezTo>
                  <a:cubicBezTo>
                    <a:pt x="426" y="178"/>
                    <a:pt x="513" y="183"/>
                    <a:pt x="513" y="276"/>
                  </a:cubicBezTo>
                  <a:cubicBezTo>
                    <a:pt x="513" y="323"/>
                    <a:pt x="471" y="337"/>
                    <a:pt x="437" y="343"/>
                  </a:cubicBezTo>
                  <a:lnTo>
                    <a:pt x="242" y="374"/>
                  </a:lnTo>
                  <a:cubicBezTo>
                    <a:pt x="104" y="394"/>
                    <a:pt x="0" y="479"/>
                    <a:pt x="0" y="645"/>
                  </a:cubicBezTo>
                  <a:cubicBezTo>
                    <a:pt x="0" y="820"/>
                    <a:pt x="127" y="891"/>
                    <a:pt x="251" y="891"/>
                  </a:cubicBezTo>
                  <a:cubicBezTo>
                    <a:pt x="397" y="891"/>
                    <a:pt x="468" y="820"/>
                    <a:pt x="519" y="769"/>
                  </a:cubicBezTo>
                  <a:cubicBezTo>
                    <a:pt x="524" y="817"/>
                    <a:pt x="527" y="828"/>
                    <a:pt x="539" y="868"/>
                  </a:cubicBezTo>
                  <a:lnTo>
                    <a:pt x="773" y="868"/>
                  </a:lnTo>
                  <a:lnTo>
                    <a:pt x="773" y="834"/>
                  </a:lnTo>
                  <a:cubicBezTo>
                    <a:pt x="747" y="826"/>
                    <a:pt x="725" y="803"/>
                    <a:pt x="725" y="701"/>
                  </a:cubicBezTo>
                  <a:lnTo>
                    <a:pt x="725" y="245"/>
                  </a:lnTo>
                  <a:cubicBezTo>
                    <a:pt x="725" y="36"/>
                    <a:pt x="510" y="0"/>
                    <a:pt x="395" y="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3805238" y="3662363"/>
              <a:ext cx="276225" cy="320675"/>
            </a:xfrm>
            <a:custGeom>
              <a:avLst/>
              <a:gdLst>
                <a:gd name="T0" fmla="*/ 762 w 766"/>
                <a:gd name="T1" fmla="*/ 558 h 889"/>
                <a:gd name="T2" fmla="*/ 762 w 766"/>
                <a:gd name="T3" fmla="*/ 560 h 889"/>
                <a:gd name="T4" fmla="*/ 762 w 766"/>
                <a:gd name="T5" fmla="*/ 560 h 889"/>
                <a:gd name="T6" fmla="*/ 762 w 766"/>
                <a:gd name="T7" fmla="*/ 558 h 889"/>
                <a:gd name="T8" fmla="*/ 384 w 766"/>
                <a:gd name="T9" fmla="*/ 888 h 889"/>
                <a:gd name="T10" fmla="*/ 0 w 766"/>
                <a:gd name="T11" fmla="*/ 467 h 889"/>
                <a:gd name="T12" fmla="*/ 398 w 766"/>
                <a:gd name="T13" fmla="*/ 0 h 889"/>
                <a:gd name="T14" fmla="*/ 765 w 766"/>
                <a:gd name="T15" fmla="*/ 323 h 889"/>
                <a:gd name="T16" fmla="*/ 545 w 766"/>
                <a:gd name="T17" fmla="*/ 323 h 889"/>
                <a:gd name="T18" fmla="*/ 401 w 766"/>
                <a:gd name="T19" fmla="*/ 189 h 889"/>
                <a:gd name="T20" fmla="*/ 229 w 766"/>
                <a:gd name="T21" fmla="*/ 433 h 889"/>
                <a:gd name="T22" fmla="*/ 398 w 766"/>
                <a:gd name="T23" fmla="*/ 707 h 889"/>
                <a:gd name="T24" fmla="*/ 545 w 766"/>
                <a:gd name="T25" fmla="*/ 560 h 889"/>
                <a:gd name="T26" fmla="*/ 762 w 766"/>
                <a:gd name="T27" fmla="*/ 560 h 889"/>
                <a:gd name="T28" fmla="*/ 384 w 766"/>
                <a:gd name="T29" fmla="*/ 888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6" h="889">
                  <a:moveTo>
                    <a:pt x="762" y="558"/>
                  </a:moveTo>
                  <a:cubicBezTo>
                    <a:pt x="762" y="558"/>
                    <a:pt x="762" y="559"/>
                    <a:pt x="762" y="560"/>
                  </a:cubicBezTo>
                  <a:lnTo>
                    <a:pt x="762" y="560"/>
                  </a:lnTo>
                  <a:lnTo>
                    <a:pt x="762" y="558"/>
                  </a:lnTo>
                  <a:close/>
                  <a:moveTo>
                    <a:pt x="384" y="888"/>
                  </a:moveTo>
                  <a:cubicBezTo>
                    <a:pt x="74" y="888"/>
                    <a:pt x="0" y="645"/>
                    <a:pt x="0" y="467"/>
                  </a:cubicBezTo>
                  <a:cubicBezTo>
                    <a:pt x="0" y="195"/>
                    <a:pt x="116" y="0"/>
                    <a:pt x="398" y="0"/>
                  </a:cubicBezTo>
                  <a:cubicBezTo>
                    <a:pt x="528" y="0"/>
                    <a:pt x="743" y="62"/>
                    <a:pt x="765" y="323"/>
                  </a:cubicBezTo>
                  <a:lnTo>
                    <a:pt x="545" y="323"/>
                  </a:lnTo>
                  <a:cubicBezTo>
                    <a:pt x="537" y="268"/>
                    <a:pt x="503" y="180"/>
                    <a:pt x="401" y="189"/>
                  </a:cubicBezTo>
                  <a:cubicBezTo>
                    <a:pt x="263" y="189"/>
                    <a:pt x="229" y="329"/>
                    <a:pt x="229" y="433"/>
                  </a:cubicBezTo>
                  <a:cubicBezTo>
                    <a:pt x="229" y="527"/>
                    <a:pt x="232" y="707"/>
                    <a:pt x="398" y="707"/>
                  </a:cubicBezTo>
                  <a:cubicBezTo>
                    <a:pt x="508" y="707"/>
                    <a:pt x="545" y="600"/>
                    <a:pt x="545" y="560"/>
                  </a:cubicBezTo>
                  <a:lnTo>
                    <a:pt x="762" y="560"/>
                  </a:lnTo>
                  <a:cubicBezTo>
                    <a:pt x="753" y="650"/>
                    <a:pt x="683" y="888"/>
                    <a:pt x="384" y="8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6"/>
            <p:cNvSpPr>
              <a:spLocks noChangeArrowheads="1"/>
            </p:cNvSpPr>
            <p:nvPr/>
          </p:nvSpPr>
          <p:spPr bwMode="auto">
            <a:xfrm>
              <a:off x="4124325" y="3563938"/>
              <a:ext cx="269875" cy="411162"/>
            </a:xfrm>
            <a:custGeom>
              <a:avLst/>
              <a:gdLst>
                <a:gd name="T0" fmla="*/ 750 w 751"/>
                <a:gd name="T1" fmla="*/ 1139 h 1140"/>
                <a:gd name="T2" fmla="*/ 533 w 751"/>
                <a:gd name="T3" fmla="*/ 1139 h 1140"/>
                <a:gd name="T4" fmla="*/ 533 w 751"/>
                <a:gd name="T5" fmla="*/ 626 h 1140"/>
                <a:gd name="T6" fmla="*/ 389 w 751"/>
                <a:gd name="T7" fmla="*/ 460 h 1140"/>
                <a:gd name="T8" fmla="*/ 217 w 751"/>
                <a:gd name="T9" fmla="*/ 654 h 1140"/>
                <a:gd name="T10" fmla="*/ 217 w 751"/>
                <a:gd name="T11" fmla="*/ 1139 h 1140"/>
                <a:gd name="T12" fmla="*/ 0 w 751"/>
                <a:gd name="T13" fmla="*/ 1139 h 1140"/>
                <a:gd name="T14" fmla="*/ 0 w 751"/>
                <a:gd name="T15" fmla="*/ 0 h 1140"/>
                <a:gd name="T16" fmla="*/ 217 w 751"/>
                <a:gd name="T17" fmla="*/ 0 h 1140"/>
                <a:gd name="T18" fmla="*/ 217 w 751"/>
                <a:gd name="T19" fmla="*/ 406 h 1140"/>
                <a:gd name="T20" fmla="*/ 220 w 751"/>
                <a:gd name="T21" fmla="*/ 406 h 1140"/>
                <a:gd name="T22" fmla="*/ 463 w 751"/>
                <a:gd name="T23" fmla="*/ 274 h 1140"/>
                <a:gd name="T24" fmla="*/ 750 w 751"/>
                <a:gd name="T25" fmla="*/ 556 h 1140"/>
                <a:gd name="T26" fmla="*/ 750 w 751"/>
                <a:gd name="T27" fmla="*/ 1139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1" h="1140">
                  <a:moveTo>
                    <a:pt x="750" y="1139"/>
                  </a:moveTo>
                  <a:lnTo>
                    <a:pt x="533" y="1139"/>
                  </a:lnTo>
                  <a:lnTo>
                    <a:pt x="533" y="626"/>
                  </a:lnTo>
                  <a:cubicBezTo>
                    <a:pt x="533" y="564"/>
                    <a:pt x="530" y="460"/>
                    <a:pt x="389" y="460"/>
                  </a:cubicBezTo>
                  <a:cubicBezTo>
                    <a:pt x="293" y="460"/>
                    <a:pt x="217" y="528"/>
                    <a:pt x="217" y="654"/>
                  </a:cubicBezTo>
                  <a:lnTo>
                    <a:pt x="217" y="1139"/>
                  </a:lnTo>
                  <a:lnTo>
                    <a:pt x="0" y="1139"/>
                  </a:lnTo>
                  <a:lnTo>
                    <a:pt x="0" y="0"/>
                  </a:lnTo>
                  <a:lnTo>
                    <a:pt x="217" y="0"/>
                  </a:lnTo>
                  <a:lnTo>
                    <a:pt x="217" y="406"/>
                  </a:lnTo>
                  <a:lnTo>
                    <a:pt x="220" y="406"/>
                  </a:lnTo>
                  <a:cubicBezTo>
                    <a:pt x="248" y="336"/>
                    <a:pt x="341" y="274"/>
                    <a:pt x="463" y="274"/>
                  </a:cubicBezTo>
                  <a:cubicBezTo>
                    <a:pt x="626" y="274"/>
                    <a:pt x="750" y="370"/>
                    <a:pt x="750" y="556"/>
                  </a:cubicBezTo>
                  <a:lnTo>
                    <a:pt x="750" y="1139"/>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7"/>
            <p:cNvSpPr>
              <a:spLocks noChangeArrowheads="1"/>
            </p:cNvSpPr>
            <p:nvPr/>
          </p:nvSpPr>
          <p:spPr bwMode="auto">
            <a:xfrm>
              <a:off x="4457700" y="3559175"/>
              <a:ext cx="79375" cy="414338"/>
            </a:xfrm>
            <a:custGeom>
              <a:avLst/>
              <a:gdLst>
                <a:gd name="T0" fmla="*/ 218 w 219"/>
                <a:gd name="T1" fmla="*/ 307 h 1151"/>
                <a:gd name="T2" fmla="*/ 218 w 219"/>
                <a:gd name="T3" fmla="*/ 1150 h 1151"/>
                <a:gd name="T4" fmla="*/ 0 w 219"/>
                <a:gd name="T5" fmla="*/ 1150 h 1151"/>
                <a:gd name="T6" fmla="*/ 0 w 219"/>
                <a:gd name="T7" fmla="*/ 307 h 1151"/>
                <a:gd name="T8" fmla="*/ 218 w 219"/>
                <a:gd name="T9" fmla="*/ 307 h 1151"/>
                <a:gd name="T10" fmla="*/ 218 w 219"/>
                <a:gd name="T11" fmla="*/ 206 h 1151"/>
                <a:gd name="T12" fmla="*/ 0 w 219"/>
                <a:gd name="T13" fmla="*/ 206 h 1151"/>
                <a:gd name="T14" fmla="*/ 0 w 219"/>
                <a:gd name="T15" fmla="*/ 0 h 1151"/>
                <a:gd name="T16" fmla="*/ 218 w 219"/>
                <a:gd name="T17" fmla="*/ 0 h 1151"/>
                <a:gd name="T18" fmla="*/ 218 w 219"/>
                <a:gd name="T19" fmla="*/ 206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1151">
                  <a:moveTo>
                    <a:pt x="218" y="307"/>
                  </a:moveTo>
                  <a:lnTo>
                    <a:pt x="218" y="1150"/>
                  </a:lnTo>
                  <a:lnTo>
                    <a:pt x="0" y="1150"/>
                  </a:lnTo>
                  <a:lnTo>
                    <a:pt x="0" y="307"/>
                  </a:lnTo>
                  <a:lnTo>
                    <a:pt x="218" y="307"/>
                  </a:lnTo>
                  <a:close/>
                  <a:moveTo>
                    <a:pt x="218" y="206"/>
                  </a:moveTo>
                  <a:lnTo>
                    <a:pt x="0" y="206"/>
                  </a:lnTo>
                  <a:lnTo>
                    <a:pt x="0" y="0"/>
                  </a:lnTo>
                  <a:lnTo>
                    <a:pt x="218" y="0"/>
                  </a:lnTo>
                  <a:lnTo>
                    <a:pt x="218" y="206"/>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8"/>
            <p:cNvSpPr>
              <a:spLocks noChangeArrowheads="1"/>
            </p:cNvSpPr>
            <p:nvPr/>
          </p:nvSpPr>
          <p:spPr bwMode="auto">
            <a:xfrm>
              <a:off x="2106613" y="3457575"/>
              <a:ext cx="623887" cy="623888"/>
            </a:xfrm>
            <a:custGeom>
              <a:avLst/>
              <a:gdLst>
                <a:gd name="T0" fmla="*/ 1030 w 1734"/>
                <a:gd name="T1" fmla="*/ 175 h 1732"/>
                <a:gd name="T2" fmla="*/ 1558 w 1734"/>
                <a:gd name="T3" fmla="*/ 702 h 1732"/>
                <a:gd name="T4" fmla="*/ 1733 w 1734"/>
                <a:gd name="T5" fmla="*/ 866 h 1732"/>
                <a:gd name="T6" fmla="*/ 1733 w 1734"/>
                <a:gd name="T7" fmla="*/ 866 h 1732"/>
                <a:gd name="T8" fmla="*/ 1558 w 1734"/>
                <a:gd name="T9" fmla="*/ 1029 h 1732"/>
                <a:gd name="T10" fmla="*/ 1558 w 1734"/>
                <a:gd name="T11" fmla="*/ 1029 h 1732"/>
                <a:gd name="T12" fmla="*/ 1030 w 1734"/>
                <a:gd name="T13" fmla="*/ 1556 h 1732"/>
                <a:gd name="T14" fmla="*/ 866 w 1734"/>
                <a:gd name="T15" fmla="*/ 1731 h 1732"/>
                <a:gd name="T16" fmla="*/ 866 w 1734"/>
                <a:gd name="T17" fmla="*/ 1731 h 1732"/>
                <a:gd name="T18" fmla="*/ 703 w 1734"/>
                <a:gd name="T19" fmla="*/ 1556 h 1732"/>
                <a:gd name="T20" fmla="*/ 175 w 1734"/>
                <a:gd name="T21" fmla="*/ 1029 h 1732"/>
                <a:gd name="T22" fmla="*/ 0 w 1734"/>
                <a:gd name="T23" fmla="*/ 866 h 1732"/>
                <a:gd name="T24" fmla="*/ 0 w 1734"/>
                <a:gd name="T25" fmla="*/ 866 h 1732"/>
                <a:gd name="T26" fmla="*/ 175 w 1734"/>
                <a:gd name="T27" fmla="*/ 702 h 1732"/>
                <a:gd name="T28" fmla="*/ 703 w 1734"/>
                <a:gd name="T29" fmla="*/ 175 h 1732"/>
                <a:gd name="T30" fmla="*/ 866 w 1734"/>
                <a:gd name="T31" fmla="*/ 0 h 1732"/>
                <a:gd name="T32" fmla="*/ 866 w 1734"/>
                <a:gd name="T33" fmla="*/ 0 h 1732"/>
                <a:gd name="T34" fmla="*/ 1030 w 1734"/>
                <a:gd name="T35" fmla="*/ 175 h 1732"/>
                <a:gd name="T36" fmla="*/ 864 w 1734"/>
                <a:gd name="T37" fmla="*/ 1150 h 1732"/>
                <a:gd name="T38" fmla="*/ 1149 w 1734"/>
                <a:gd name="T39" fmla="*/ 866 h 1732"/>
                <a:gd name="T40" fmla="*/ 864 w 1734"/>
                <a:gd name="T41" fmla="*/ 581 h 1732"/>
                <a:gd name="T42" fmla="*/ 581 w 1734"/>
                <a:gd name="T43" fmla="*/ 866 h 1732"/>
                <a:gd name="T44" fmla="*/ 864 w 1734"/>
                <a:gd name="T45" fmla="*/ 1150 h 1732"/>
                <a:gd name="T46" fmla="*/ 488 w 1734"/>
                <a:gd name="T47" fmla="*/ 440 h 1732"/>
                <a:gd name="T48" fmla="*/ 793 w 1734"/>
                <a:gd name="T49" fmla="*/ 440 h 1732"/>
                <a:gd name="T50" fmla="*/ 793 w 1734"/>
                <a:gd name="T51" fmla="*/ 302 h 1732"/>
                <a:gd name="T52" fmla="*/ 488 w 1734"/>
                <a:gd name="T53" fmla="*/ 440 h 1732"/>
                <a:gd name="T54" fmla="*/ 937 w 1734"/>
                <a:gd name="T55" fmla="*/ 440 h 1732"/>
                <a:gd name="T56" fmla="*/ 1242 w 1734"/>
                <a:gd name="T57" fmla="*/ 440 h 1732"/>
                <a:gd name="T58" fmla="*/ 937 w 1734"/>
                <a:gd name="T59" fmla="*/ 302 h 1732"/>
                <a:gd name="T60" fmla="*/ 937 w 1734"/>
                <a:gd name="T61" fmla="*/ 440 h 1732"/>
                <a:gd name="T62" fmla="*/ 864 w 1734"/>
                <a:gd name="T63" fmla="*/ 1435 h 1732"/>
                <a:gd name="T64" fmla="*/ 1242 w 1734"/>
                <a:gd name="T65" fmla="*/ 1294 h 1732"/>
                <a:gd name="T66" fmla="*/ 488 w 1734"/>
                <a:gd name="T67" fmla="*/ 1294 h 1732"/>
                <a:gd name="T68" fmla="*/ 864 w 1734"/>
                <a:gd name="T69" fmla="*/ 1435 h 1732"/>
                <a:gd name="T70" fmla="*/ 864 w 1734"/>
                <a:gd name="T71" fmla="*/ 1009 h 1732"/>
                <a:gd name="T72" fmla="*/ 1008 w 1734"/>
                <a:gd name="T73" fmla="*/ 869 h 1732"/>
                <a:gd name="T74" fmla="*/ 864 w 1734"/>
                <a:gd name="T75" fmla="*/ 728 h 1732"/>
                <a:gd name="T76" fmla="*/ 723 w 1734"/>
                <a:gd name="T77" fmla="*/ 869 h 1732"/>
                <a:gd name="T78" fmla="*/ 864 w 1734"/>
                <a:gd name="T79" fmla="*/ 1009 h 1732"/>
                <a:gd name="T80" fmla="*/ 548 w 1734"/>
                <a:gd name="T81" fmla="*/ 1150 h 1732"/>
                <a:gd name="T82" fmla="*/ 440 w 1734"/>
                <a:gd name="T83" fmla="*/ 866 h 1732"/>
                <a:gd name="T84" fmla="*/ 548 w 1734"/>
                <a:gd name="T85" fmla="*/ 581 h 1732"/>
                <a:gd name="T86" fmla="*/ 373 w 1734"/>
                <a:gd name="T87" fmla="*/ 581 h 1732"/>
                <a:gd name="T88" fmla="*/ 296 w 1734"/>
                <a:gd name="T89" fmla="*/ 866 h 1732"/>
                <a:gd name="T90" fmla="*/ 373 w 1734"/>
                <a:gd name="T91" fmla="*/ 1150 h 1732"/>
                <a:gd name="T92" fmla="*/ 548 w 1734"/>
                <a:gd name="T93" fmla="*/ 1150 h 1732"/>
                <a:gd name="T94" fmla="*/ 1358 w 1734"/>
                <a:gd name="T95" fmla="*/ 1150 h 1732"/>
                <a:gd name="T96" fmla="*/ 1434 w 1734"/>
                <a:gd name="T97" fmla="*/ 866 h 1732"/>
                <a:gd name="T98" fmla="*/ 1358 w 1734"/>
                <a:gd name="T99" fmla="*/ 581 h 1732"/>
                <a:gd name="T100" fmla="*/ 1183 w 1734"/>
                <a:gd name="T101" fmla="*/ 581 h 1732"/>
                <a:gd name="T102" fmla="*/ 1293 w 1734"/>
                <a:gd name="T103" fmla="*/ 866 h 1732"/>
                <a:gd name="T104" fmla="*/ 1183 w 1734"/>
                <a:gd name="T105" fmla="*/ 1150 h 1732"/>
                <a:gd name="T106" fmla="*/ 1358 w 1734"/>
                <a:gd name="T107" fmla="*/ 115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34" h="1732">
                  <a:moveTo>
                    <a:pt x="1030" y="175"/>
                  </a:moveTo>
                  <a:cubicBezTo>
                    <a:pt x="1290" y="237"/>
                    <a:pt x="1496" y="440"/>
                    <a:pt x="1558" y="702"/>
                  </a:cubicBezTo>
                  <a:cubicBezTo>
                    <a:pt x="1578" y="790"/>
                    <a:pt x="1640" y="857"/>
                    <a:pt x="1733" y="866"/>
                  </a:cubicBezTo>
                  <a:lnTo>
                    <a:pt x="1733" y="866"/>
                  </a:lnTo>
                  <a:cubicBezTo>
                    <a:pt x="1640" y="874"/>
                    <a:pt x="1578" y="941"/>
                    <a:pt x="1558" y="1029"/>
                  </a:cubicBezTo>
                  <a:lnTo>
                    <a:pt x="1558" y="1029"/>
                  </a:lnTo>
                  <a:cubicBezTo>
                    <a:pt x="1496" y="1288"/>
                    <a:pt x="1290" y="1497"/>
                    <a:pt x="1030" y="1556"/>
                  </a:cubicBezTo>
                  <a:cubicBezTo>
                    <a:pt x="940" y="1576"/>
                    <a:pt x="875" y="1638"/>
                    <a:pt x="866" y="1731"/>
                  </a:cubicBezTo>
                  <a:lnTo>
                    <a:pt x="866" y="1731"/>
                  </a:lnTo>
                  <a:cubicBezTo>
                    <a:pt x="858" y="1638"/>
                    <a:pt x="790" y="1576"/>
                    <a:pt x="703" y="1556"/>
                  </a:cubicBezTo>
                  <a:cubicBezTo>
                    <a:pt x="443" y="1494"/>
                    <a:pt x="237" y="1288"/>
                    <a:pt x="175" y="1029"/>
                  </a:cubicBezTo>
                  <a:cubicBezTo>
                    <a:pt x="155" y="941"/>
                    <a:pt x="93" y="874"/>
                    <a:pt x="0" y="866"/>
                  </a:cubicBezTo>
                  <a:lnTo>
                    <a:pt x="0" y="866"/>
                  </a:lnTo>
                  <a:cubicBezTo>
                    <a:pt x="93" y="857"/>
                    <a:pt x="155" y="790"/>
                    <a:pt x="175" y="702"/>
                  </a:cubicBezTo>
                  <a:cubicBezTo>
                    <a:pt x="237" y="443"/>
                    <a:pt x="440" y="237"/>
                    <a:pt x="703" y="175"/>
                  </a:cubicBezTo>
                  <a:cubicBezTo>
                    <a:pt x="790" y="152"/>
                    <a:pt x="858" y="93"/>
                    <a:pt x="866" y="0"/>
                  </a:cubicBezTo>
                  <a:lnTo>
                    <a:pt x="866" y="0"/>
                  </a:lnTo>
                  <a:cubicBezTo>
                    <a:pt x="872" y="93"/>
                    <a:pt x="940" y="155"/>
                    <a:pt x="1030" y="175"/>
                  </a:cubicBezTo>
                  <a:close/>
                  <a:moveTo>
                    <a:pt x="864" y="1150"/>
                  </a:moveTo>
                  <a:cubicBezTo>
                    <a:pt x="1022" y="1150"/>
                    <a:pt x="1149" y="1023"/>
                    <a:pt x="1149" y="866"/>
                  </a:cubicBezTo>
                  <a:cubicBezTo>
                    <a:pt x="1149" y="708"/>
                    <a:pt x="1022" y="581"/>
                    <a:pt x="864" y="581"/>
                  </a:cubicBezTo>
                  <a:cubicBezTo>
                    <a:pt x="706" y="581"/>
                    <a:pt x="581" y="708"/>
                    <a:pt x="581" y="866"/>
                  </a:cubicBezTo>
                  <a:cubicBezTo>
                    <a:pt x="581" y="1023"/>
                    <a:pt x="708" y="1150"/>
                    <a:pt x="864" y="1150"/>
                  </a:cubicBezTo>
                  <a:close/>
                  <a:moveTo>
                    <a:pt x="488" y="440"/>
                  </a:moveTo>
                  <a:lnTo>
                    <a:pt x="793" y="440"/>
                  </a:lnTo>
                  <a:lnTo>
                    <a:pt x="793" y="302"/>
                  </a:lnTo>
                  <a:cubicBezTo>
                    <a:pt x="677" y="318"/>
                    <a:pt x="573" y="366"/>
                    <a:pt x="488" y="440"/>
                  </a:cubicBezTo>
                  <a:close/>
                  <a:moveTo>
                    <a:pt x="937" y="440"/>
                  </a:moveTo>
                  <a:lnTo>
                    <a:pt x="1242" y="440"/>
                  </a:lnTo>
                  <a:cubicBezTo>
                    <a:pt x="1157" y="366"/>
                    <a:pt x="1053" y="316"/>
                    <a:pt x="937" y="302"/>
                  </a:cubicBezTo>
                  <a:lnTo>
                    <a:pt x="937" y="440"/>
                  </a:lnTo>
                  <a:close/>
                  <a:moveTo>
                    <a:pt x="864" y="1435"/>
                  </a:moveTo>
                  <a:cubicBezTo>
                    <a:pt x="1039" y="1435"/>
                    <a:pt x="1140" y="1381"/>
                    <a:pt x="1242" y="1294"/>
                  </a:cubicBezTo>
                  <a:lnTo>
                    <a:pt x="488" y="1294"/>
                  </a:lnTo>
                  <a:cubicBezTo>
                    <a:pt x="590" y="1381"/>
                    <a:pt x="720" y="1435"/>
                    <a:pt x="864" y="1435"/>
                  </a:cubicBezTo>
                  <a:close/>
                  <a:moveTo>
                    <a:pt x="864" y="1009"/>
                  </a:moveTo>
                  <a:cubicBezTo>
                    <a:pt x="943" y="1009"/>
                    <a:pt x="1008" y="944"/>
                    <a:pt x="1008" y="869"/>
                  </a:cubicBezTo>
                  <a:cubicBezTo>
                    <a:pt x="1008" y="790"/>
                    <a:pt x="946" y="728"/>
                    <a:pt x="864" y="728"/>
                  </a:cubicBezTo>
                  <a:cubicBezTo>
                    <a:pt x="785" y="728"/>
                    <a:pt x="723" y="790"/>
                    <a:pt x="723" y="869"/>
                  </a:cubicBezTo>
                  <a:cubicBezTo>
                    <a:pt x="723" y="944"/>
                    <a:pt x="787" y="1009"/>
                    <a:pt x="864" y="1009"/>
                  </a:cubicBezTo>
                  <a:close/>
                  <a:moveTo>
                    <a:pt x="548" y="1150"/>
                  </a:moveTo>
                  <a:cubicBezTo>
                    <a:pt x="480" y="1074"/>
                    <a:pt x="440" y="975"/>
                    <a:pt x="440" y="866"/>
                  </a:cubicBezTo>
                  <a:cubicBezTo>
                    <a:pt x="440" y="756"/>
                    <a:pt x="480" y="657"/>
                    <a:pt x="548" y="581"/>
                  </a:cubicBezTo>
                  <a:lnTo>
                    <a:pt x="373" y="581"/>
                  </a:lnTo>
                  <a:cubicBezTo>
                    <a:pt x="325" y="666"/>
                    <a:pt x="296" y="762"/>
                    <a:pt x="296" y="866"/>
                  </a:cubicBezTo>
                  <a:cubicBezTo>
                    <a:pt x="296" y="969"/>
                    <a:pt x="325" y="1065"/>
                    <a:pt x="373" y="1150"/>
                  </a:cubicBezTo>
                  <a:lnTo>
                    <a:pt x="548" y="1150"/>
                  </a:lnTo>
                  <a:close/>
                  <a:moveTo>
                    <a:pt x="1358" y="1150"/>
                  </a:moveTo>
                  <a:cubicBezTo>
                    <a:pt x="1406" y="1065"/>
                    <a:pt x="1434" y="969"/>
                    <a:pt x="1434" y="866"/>
                  </a:cubicBezTo>
                  <a:cubicBezTo>
                    <a:pt x="1434" y="762"/>
                    <a:pt x="1406" y="666"/>
                    <a:pt x="1358" y="581"/>
                  </a:cubicBezTo>
                  <a:lnTo>
                    <a:pt x="1183" y="581"/>
                  </a:lnTo>
                  <a:cubicBezTo>
                    <a:pt x="1250" y="657"/>
                    <a:pt x="1293" y="756"/>
                    <a:pt x="1293" y="866"/>
                  </a:cubicBezTo>
                  <a:cubicBezTo>
                    <a:pt x="1293" y="975"/>
                    <a:pt x="1250" y="1074"/>
                    <a:pt x="1183" y="1150"/>
                  </a:cubicBezTo>
                  <a:lnTo>
                    <a:pt x="1358" y="115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9"/>
            <p:cNvSpPr>
              <a:spLocks noChangeArrowheads="1"/>
            </p:cNvSpPr>
            <p:nvPr/>
          </p:nvSpPr>
          <p:spPr bwMode="auto">
            <a:xfrm>
              <a:off x="4718050" y="3551238"/>
              <a:ext cx="366713" cy="433387"/>
            </a:xfrm>
            <a:custGeom>
              <a:avLst/>
              <a:gdLst>
                <a:gd name="T0" fmla="*/ 779 w 1019"/>
                <a:gd name="T1" fmla="*/ 407 h 1205"/>
                <a:gd name="T2" fmla="*/ 525 w 1019"/>
                <a:gd name="T3" fmla="*/ 209 h 1205"/>
                <a:gd name="T4" fmla="*/ 243 w 1019"/>
                <a:gd name="T5" fmla="*/ 610 h 1205"/>
                <a:gd name="T6" fmla="*/ 525 w 1019"/>
                <a:gd name="T7" fmla="*/ 998 h 1205"/>
                <a:gd name="T8" fmla="*/ 779 w 1019"/>
                <a:gd name="T9" fmla="*/ 784 h 1205"/>
                <a:gd name="T10" fmla="*/ 1018 w 1019"/>
                <a:gd name="T11" fmla="*/ 784 h 1205"/>
                <a:gd name="T12" fmla="*/ 522 w 1019"/>
                <a:gd name="T13" fmla="*/ 1204 h 1205"/>
                <a:gd name="T14" fmla="*/ 0 w 1019"/>
                <a:gd name="T15" fmla="*/ 604 h 1205"/>
                <a:gd name="T16" fmla="*/ 525 w 1019"/>
                <a:gd name="T17" fmla="*/ 0 h 1205"/>
                <a:gd name="T18" fmla="*/ 1018 w 1019"/>
                <a:gd name="T19" fmla="*/ 404 h 1205"/>
                <a:gd name="T20" fmla="*/ 779 w 1019"/>
                <a:gd name="T21" fmla="*/ 404 h 1205"/>
                <a:gd name="T22" fmla="*/ 779 w 1019"/>
                <a:gd name="T23" fmla="*/ 407 h 1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9" h="1205">
                  <a:moveTo>
                    <a:pt x="779" y="407"/>
                  </a:moveTo>
                  <a:cubicBezTo>
                    <a:pt x="759" y="339"/>
                    <a:pt x="722" y="209"/>
                    <a:pt x="525" y="209"/>
                  </a:cubicBezTo>
                  <a:cubicBezTo>
                    <a:pt x="409" y="209"/>
                    <a:pt x="243" y="285"/>
                    <a:pt x="243" y="610"/>
                  </a:cubicBezTo>
                  <a:cubicBezTo>
                    <a:pt x="243" y="815"/>
                    <a:pt x="324" y="998"/>
                    <a:pt x="525" y="998"/>
                  </a:cubicBezTo>
                  <a:cubicBezTo>
                    <a:pt x="657" y="998"/>
                    <a:pt x="751" y="922"/>
                    <a:pt x="779" y="784"/>
                  </a:cubicBezTo>
                  <a:lnTo>
                    <a:pt x="1018" y="784"/>
                  </a:lnTo>
                  <a:cubicBezTo>
                    <a:pt x="970" y="1032"/>
                    <a:pt x="810" y="1204"/>
                    <a:pt x="522" y="1204"/>
                  </a:cubicBezTo>
                  <a:cubicBezTo>
                    <a:pt x="217" y="1204"/>
                    <a:pt x="0" y="998"/>
                    <a:pt x="0" y="604"/>
                  </a:cubicBezTo>
                  <a:cubicBezTo>
                    <a:pt x="0" y="203"/>
                    <a:pt x="231" y="0"/>
                    <a:pt x="525" y="0"/>
                  </a:cubicBezTo>
                  <a:cubicBezTo>
                    <a:pt x="866" y="0"/>
                    <a:pt x="1003" y="234"/>
                    <a:pt x="1018" y="404"/>
                  </a:cubicBezTo>
                  <a:lnTo>
                    <a:pt x="779" y="404"/>
                  </a:lnTo>
                  <a:lnTo>
                    <a:pt x="779" y="40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10"/>
            <p:cNvSpPr>
              <a:spLocks noChangeArrowheads="1"/>
            </p:cNvSpPr>
            <p:nvPr/>
          </p:nvSpPr>
          <p:spPr bwMode="auto">
            <a:xfrm>
              <a:off x="5119688" y="3660775"/>
              <a:ext cx="311150" cy="320675"/>
            </a:xfrm>
            <a:custGeom>
              <a:avLst/>
              <a:gdLst>
                <a:gd name="T0" fmla="*/ 432 w 865"/>
                <a:gd name="T1" fmla="*/ 891 h 892"/>
                <a:gd name="T2" fmla="*/ 0 w 865"/>
                <a:gd name="T3" fmla="*/ 445 h 892"/>
                <a:gd name="T4" fmla="*/ 432 w 865"/>
                <a:gd name="T5" fmla="*/ 0 h 892"/>
                <a:gd name="T6" fmla="*/ 864 w 865"/>
                <a:gd name="T7" fmla="*/ 445 h 892"/>
                <a:gd name="T8" fmla="*/ 432 w 865"/>
                <a:gd name="T9" fmla="*/ 891 h 892"/>
                <a:gd name="T10" fmla="*/ 432 w 865"/>
                <a:gd name="T11" fmla="*/ 189 h 892"/>
                <a:gd name="T12" fmla="*/ 229 w 865"/>
                <a:gd name="T13" fmla="*/ 445 h 892"/>
                <a:gd name="T14" fmla="*/ 432 w 865"/>
                <a:gd name="T15" fmla="*/ 702 h 892"/>
                <a:gd name="T16" fmla="*/ 635 w 865"/>
                <a:gd name="T17" fmla="*/ 445 h 892"/>
                <a:gd name="T18" fmla="*/ 432 w 865"/>
                <a:gd name="T19" fmla="*/ 189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5" h="892">
                  <a:moveTo>
                    <a:pt x="432" y="891"/>
                  </a:moveTo>
                  <a:cubicBezTo>
                    <a:pt x="203" y="891"/>
                    <a:pt x="0" y="750"/>
                    <a:pt x="0" y="445"/>
                  </a:cubicBezTo>
                  <a:cubicBezTo>
                    <a:pt x="0" y="141"/>
                    <a:pt x="206" y="0"/>
                    <a:pt x="432" y="0"/>
                  </a:cubicBezTo>
                  <a:cubicBezTo>
                    <a:pt x="661" y="0"/>
                    <a:pt x="864" y="141"/>
                    <a:pt x="864" y="445"/>
                  </a:cubicBezTo>
                  <a:cubicBezTo>
                    <a:pt x="864" y="752"/>
                    <a:pt x="661" y="891"/>
                    <a:pt x="432" y="891"/>
                  </a:cubicBezTo>
                  <a:close/>
                  <a:moveTo>
                    <a:pt x="432" y="189"/>
                  </a:moveTo>
                  <a:cubicBezTo>
                    <a:pt x="260" y="189"/>
                    <a:pt x="229" y="338"/>
                    <a:pt x="229" y="445"/>
                  </a:cubicBezTo>
                  <a:cubicBezTo>
                    <a:pt x="229" y="552"/>
                    <a:pt x="260" y="702"/>
                    <a:pt x="432" y="702"/>
                  </a:cubicBezTo>
                  <a:cubicBezTo>
                    <a:pt x="604" y="702"/>
                    <a:pt x="635" y="552"/>
                    <a:pt x="635" y="445"/>
                  </a:cubicBezTo>
                  <a:cubicBezTo>
                    <a:pt x="635" y="338"/>
                    <a:pt x="604" y="189"/>
                    <a:pt x="432" y="189"/>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11"/>
            <p:cNvSpPr>
              <a:spLocks noChangeArrowheads="1"/>
            </p:cNvSpPr>
            <p:nvPr/>
          </p:nvSpPr>
          <p:spPr bwMode="auto">
            <a:xfrm>
              <a:off x="5475288" y="3660775"/>
              <a:ext cx="276225" cy="312738"/>
            </a:xfrm>
            <a:custGeom>
              <a:avLst/>
              <a:gdLst>
                <a:gd name="T0" fmla="*/ 542 w 766"/>
                <a:gd name="T1" fmla="*/ 868 h 869"/>
                <a:gd name="T2" fmla="*/ 542 w 766"/>
                <a:gd name="T3" fmla="*/ 355 h 869"/>
                <a:gd name="T4" fmla="*/ 398 w 766"/>
                <a:gd name="T5" fmla="*/ 189 h 869"/>
                <a:gd name="T6" fmla="*/ 223 w 766"/>
                <a:gd name="T7" fmla="*/ 383 h 869"/>
                <a:gd name="T8" fmla="*/ 223 w 766"/>
                <a:gd name="T9" fmla="*/ 868 h 869"/>
                <a:gd name="T10" fmla="*/ 0 w 766"/>
                <a:gd name="T11" fmla="*/ 868 h 869"/>
                <a:gd name="T12" fmla="*/ 0 w 766"/>
                <a:gd name="T13" fmla="*/ 23 h 869"/>
                <a:gd name="T14" fmla="*/ 215 w 766"/>
                <a:gd name="T15" fmla="*/ 23 h 869"/>
                <a:gd name="T16" fmla="*/ 215 w 766"/>
                <a:gd name="T17" fmla="*/ 147 h 869"/>
                <a:gd name="T18" fmla="*/ 217 w 766"/>
                <a:gd name="T19" fmla="*/ 147 h 869"/>
                <a:gd name="T20" fmla="*/ 471 w 766"/>
                <a:gd name="T21" fmla="*/ 0 h 869"/>
                <a:gd name="T22" fmla="*/ 765 w 766"/>
                <a:gd name="T23" fmla="*/ 282 h 869"/>
                <a:gd name="T24" fmla="*/ 765 w 766"/>
                <a:gd name="T25" fmla="*/ 868 h 869"/>
                <a:gd name="T26" fmla="*/ 542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542" y="868"/>
                  </a:move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8" y="96"/>
                    <a:pt x="311" y="0"/>
                    <a:pt x="471" y="0"/>
                  </a:cubicBezTo>
                  <a:cubicBezTo>
                    <a:pt x="638" y="0"/>
                    <a:pt x="765" y="96"/>
                    <a:pt x="765" y="282"/>
                  </a:cubicBezTo>
                  <a:lnTo>
                    <a:pt x="765" y="868"/>
                  </a:lnTo>
                  <a:lnTo>
                    <a:pt x="542"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12"/>
            <p:cNvSpPr>
              <a:spLocks noChangeArrowheads="1"/>
            </p:cNvSpPr>
            <p:nvPr/>
          </p:nvSpPr>
          <p:spPr bwMode="auto">
            <a:xfrm>
              <a:off x="5791200" y="3660775"/>
              <a:ext cx="279400" cy="320675"/>
            </a:xfrm>
            <a:custGeom>
              <a:avLst/>
              <a:gdLst>
                <a:gd name="T0" fmla="*/ 530 w 777"/>
                <a:gd name="T1" fmla="*/ 282 h 892"/>
                <a:gd name="T2" fmla="*/ 381 w 777"/>
                <a:gd name="T3" fmla="*/ 172 h 892"/>
                <a:gd name="T4" fmla="*/ 245 w 777"/>
                <a:gd name="T5" fmla="*/ 254 h 892"/>
                <a:gd name="T6" fmla="*/ 776 w 777"/>
                <a:gd name="T7" fmla="*/ 600 h 892"/>
                <a:gd name="T8" fmla="*/ 406 w 777"/>
                <a:gd name="T9" fmla="*/ 891 h 892"/>
                <a:gd name="T10" fmla="*/ 0 w 777"/>
                <a:gd name="T11" fmla="*/ 597 h 892"/>
                <a:gd name="T12" fmla="*/ 228 w 777"/>
                <a:gd name="T13" fmla="*/ 597 h 892"/>
                <a:gd name="T14" fmla="*/ 412 w 777"/>
                <a:gd name="T15" fmla="*/ 721 h 892"/>
                <a:gd name="T16" fmla="*/ 553 w 777"/>
                <a:gd name="T17" fmla="*/ 634 h 892"/>
                <a:gd name="T18" fmla="*/ 28 w 777"/>
                <a:gd name="T19" fmla="*/ 282 h 892"/>
                <a:gd name="T20" fmla="*/ 369 w 777"/>
                <a:gd name="T21" fmla="*/ 0 h 892"/>
                <a:gd name="T22" fmla="*/ 750 w 777"/>
                <a:gd name="T23" fmla="*/ 279 h 892"/>
                <a:gd name="T24" fmla="*/ 530 w 777"/>
                <a:gd name="T25" fmla="*/ 279 h 892"/>
                <a:gd name="T26" fmla="*/ 530 w 777"/>
                <a:gd name="T27" fmla="*/ 282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7" h="892">
                  <a:moveTo>
                    <a:pt x="530" y="282"/>
                  </a:moveTo>
                  <a:cubicBezTo>
                    <a:pt x="522" y="229"/>
                    <a:pt x="503" y="172"/>
                    <a:pt x="381" y="172"/>
                  </a:cubicBezTo>
                  <a:cubicBezTo>
                    <a:pt x="260" y="172"/>
                    <a:pt x="245" y="217"/>
                    <a:pt x="245" y="254"/>
                  </a:cubicBezTo>
                  <a:cubicBezTo>
                    <a:pt x="245" y="386"/>
                    <a:pt x="776" y="291"/>
                    <a:pt x="776" y="600"/>
                  </a:cubicBezTo>
                  <a:cubicBezTo>
                    <a:pt x="776" y="846"/>
                    <a:pt x="536" y="891"/>
                    <a:pt x="406" y="891"/>
                  </a:cubicBezTo>
                  <a:cubicBezTo>
                    <a:pt x="214" y="891"/>
                    <a:pt x="5" y="823"/>
                    <a:pt x="0" y="597"/>
                  </a:cubicBezTo>
                  <a:lnTo>
                    <a:pt x="228" y="597"/>
                  </a:lnTo>
                  <a:cubicBezTo>
                    <a:pt x="228" y="668"/>
                    <a:pt x="274" y="721"/>
                    <a:pt x="412" y="721"/>
                  </a:cubicBezTo>
                  <a:cubicBezTo>
                    <a:pt x="527" y="721"/>
                    <a:pt x="553" y="665"/>
                    <a:pt x="553" y="634"/>
                  </a:cubicBezTo>
                  <a:cubicBezTo>
                    <a:pt x="553" y="493"/>
                    <a:pt x="28" y="600"/>
                    <a:pt x="28" y="282"/>
                  </a:cubicBezTo>
                  <a:cubicBezTo>
                    <a:pt x="28" y="158"/>
                    <a:pt x="107" y="0"/>
                    <a:pt x="369" y="0"/>
                  </a:cubicBezTo>
                  <a:cubicBezTo>
                    <a:pt x="536" y="0"/>
                    <a:pt x="734" y="42"/>
                    <a:pt x="750" y="279"/>
                  </a:cubicBezTo>
                  <a:lnTo>
                    <a:pt x="530" y="279"/>
                  </a:lnTo>
                  <a:lnTo>
                    <a:pt x="530" y="28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13"/>
            <p:cNvSpPr>
              <a:spLocks noChangeArrowheads="1"/>
            </p:cNvSpPr>
            <p:nvPr/>
          </p:nvSpPr>
          <p:spPr bwMode="auto">
            <a:xfrm>
              <a:off x="6110288" y="3668713"/>
              <a:ext cx="274637" cy="312737"/>
            </a:xfrm>
            <a:custGeom>
              <a:avLst/>
              <a:gdLst>
                <a:gd name="T0" fmla="*/ 547 w 763"/>
                <a:gd name="T1" fmla="*/ 845 h 869"/>
                <a:gd name="T2" fmla="*/ 547 w 763"/>
                <a:gd name="T3" fmla="*/ 727 h 869"/>
                <a:gd name="T4" fmla="*/ 545 w 763"/>
                <a:gd name="T5" fmla="*/ 727 h 869"/>
                <a:gd name="T6" fmla="*/ 288 w 763"/>
                <a:gd name="T7" fmla="*/ 868 h 869"/>
                <a:gd name="T8" fmla="*/ 0 w 763"/>
                <a:gd name="T9" fmla="*/ 554 h 869"/>
                <a:gd name="T10" fmla="*/ 0 w 763"/>
                <a:gd name="T11" fmla="*/ 0 h 869"/>
                <a:gd name="T12" fmla="*/ 223 w 763"/>
                <a:gd name="T13" fmla="*/ 0 h 869"/>
                <a:gd name="T14" fmla="*/ 223 w 763"/>
                <a:gd name="T15" fmla="*/ 523 h 869"/>
                <a:gd name="T16" fmla="*/ 367 w 763"/>
                <a:gd name="T17" fmla="*/ 679 h 869"/>
                <a:gd name="T18" fmla="*/ 539 w 763"/>
                <a:gd name="T19" fmla="*/ 487 h 869"/>
                <a:gd name="T20" fmla="*/ 539 w 763"/>
                <a:gd name="T21" fmla="*/ 0 h 869"/>
                <a:gd name="T22" fmla="*/ 762 w 763"/>
                <a:gd name="T23" fmla="*/ 0 h 869"/>
                <a:gd name="T24" fmla="*/ 762 w 763"/>
                <a:gd name="T25" fmla="*/ 845 h 869"/>
                <a:gd name="T26" fmla="*/ 547 w 763"/>
                <a:gd name="T27" fmla="*/ 845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3" h="869">
                  <a:moveTo>
                    <a:pt x="547" y="845"/>
                  </a:moveTo>
                  <a:lnTo>
                    <a:pt x="547" y="727"/>
                  </a:lnTo>
                  <a:lnTo>
                    <a:pt x="545" y="727"/>
                  </a:lnTo>
                  <a:cubicBezTo>
                    <a:pt x="494" y="817"/>
                    <a:pt x="403" y="868"/>
                    <a:pt x="288" y="868"/>
                  </a:cubicBezTo>
                  <a:cubicBezTo>
                    <a:pt x="121" y="868"/>
                    <a:pt x="0" y="772"/>
                    <a:pt x="0" y="554"/>
                  </a:cubicBezTo>
                  <a:lnTo>
                    <a:pt x="0" y="0"/>
                  </a:lnTo>
                  <a:lnTo>
                    <a:pt x="223" y="0"/>
                  </a:lnTo>
                  <a:lnTo>
                    <a:pt x="223" y="523"/>
                  </a:lnTo>
                  <a:cubicBezTo>
                    <a:pt x="223" y="653"/>
                    <a:pt x="299" y="679"/>
                    <a:pt x="367" y="679"/>
                  </a:cubicBezTo>
                  <a:cubicBezTo>
                    <a:pt x="440" y="679"/>
                    <a:pt x="539" y="636"/>
                    <a:pt x="539" y="487"/>
                  </a:cubicBezTo>
                  <a:lnTo>
                    <a:pt x="539" y="0"/>
                  </a:lnTo>
                  <a:lnTo>
                    <a:pt x="762" y="0"/>
                  </a:lnTo>
                  <a:lnTo>
                    <a:pt x="762" y="845"/>
                  </a:lnTo>
                  <a:lnTo>
                    <a:pt x="547" y="845"/>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5" name="Freeform 14"/>
            <p:cNvSpPr>
              <a:spLocks noChangeArrowheads="1"/>
            </p:cNvSpPr>
            <p:nvPr/>
          </p:nvSpPr>
          <p:spPr bwMode="auto">
            <a:xfrm>
              <a:off x="6446838" y="3562350"/>
              <a:ext cx="80962" cy="411163"/>
            </a:xfrm>
            <a:custGeom>
              <a:avLst/>
              <a:gdLst>
                <a:gd name="T0" fmla="*/ 223 w 224"/>
                <a:gd name="T1" fmla="*/ 1142 h 1143"/>
                <a:gd name="T2" fmla="*/ 0 w 224"/>
                <a:gd name="T3" fmla="*/ 1142 h 1143"/>
                <a:gd name="T4" fmla="*/ 0 w 224"/>
                <a:gd name="T5" fmla="*/ 0 h 1143"/>
                <a:gd name="T6" fmla="*/ 223 w 224"/>
                <a:gd name="T7" fmla="*/ 0 h 1143"/>
                <a:gd name="T8" fmla="*/ 223 w 224"/>
                <a:gd name="T9" fmla="*/ 1142 h 1143"/>
              </a:gdLst>
              <a:ahLst/>
              <a:cxnLst>
                <a:cxn ang="0">
                  <a:pos x="T0" y="T1"/>
                </a:cxn>
                <a:cxn ang="0">
                  <a:pos x="T2" y="T3"/>
                </a:cxn>
                <a:cxn ang="0">
                  <a:pos x="T4" y="T5"/>
                </a:cxn>
                <a:cxn ang="0">
                  <a:pos x="T6" y="T7"/>
                </a:cxn>
                <a:cxn ang="0">
                  <a:pos x="T8" y="T9"/>
                </a:cxn>
              </a:cxnLst>
              <a:rect l="0" t="0" r="r" b="b"/>
              <a:pathLst>
                <a:path w="224" h="1143">
                  <a:moveTo>
                    <a:pt x="223" y="1142"/>
                  </a:moveTo>
                  <a:lnTo>
                    <a:pt x="0" y="1142"/>
                  </a:lnTo>
                  <a:lnTo>
                    <a:pt x="0" y="0"/>
                  </a:lnTo>
                  <a:lnTo>
                    <a:pt x="223" y="0"/>
                  </a:lnTo>
                  <a:lnTo>
                    <a:pt x="223" y="1142"/>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15"/>
            <p:cNvSpPr>
              <a:spLocks noChangeArrowheads="1"/>
            </p:cNvSpPr>
            <p:nvPr/>
          </p:nvSpPr>
          <p:spPr bwMode="auto">
            <a:xfrm>
              <a:off x="6572250" y="3587750"/>
              <a:ext cx="171450" cy="388938"/>
            </a:xfrm>
            <a:custGeom>
              <a:avLst/>
              <a:gdLst>
                <a:gd name="T0" fmla="*/ 477 w 478"/>
                <a:gd name="T1" fmla="*/ 226 h 1081"/>
                <a:gd name="T2" fmla="*/ 477 w 478"/>
                <a:gd name="T3" fmla="*/ 384 h 1081"/>
                <a:gd name="T4" fmla="*/ 339 w 478"/>
                <a:gd name="T5" fmla="*/ 384 h 1081"/>
                <a:gd name="T6" fmla="*/ 339 w 478"/>
                <a:gd name="T7" fmla="*/ 843 h 1081"/>
                <a:gd name="T8" fmla="*/ 432 w 478"/>
                <a:gd name="T9" fmla="*/ 910 h 1081"/>
                <a:gd name="T10" fmla="*/ 477 w 478"/>
                <a:gd name="T11" fmla="*/ 907 h 1081"/>
                <a:gd name="T12" fmla="*/ 477 w 478"/>
                <a:gd name="T13" fmla="*/ 1077 h 1081"/>
                <a:gd name="T14" fmla="*/ 372 w 478"/>
                <a:gd name="T15" fmla="*/ 1080 h 1081"/>
                <a:gd name="T16" fmla="*/ 344 w 478"/>
                <a:gd name="T17" fmla="*/ 1080 h 1081"/>
                <a:gd name="T18" fmla="*/ 116 w 478"/>
                <a:gd name="T19" fmla="*/ 896 h 1081"/>
                <a:gd name="T20" fmla="*/ 116 w 478"/>
                <a:gd name="T21" fmla="*/ 386 h 1081"/>
                <a:gd name="T22" fmla="*/ 0 w 478"/>
                <a:gd name="T23" fmla="*/ 386 h 1081"/>
                <a:gd name="T24" fmla="*/ 0 w 478"/>
                <a:gd name="T25" fmla="*/ 228 h 1081"/>
                <a:gd name="T26" fmla="*/ 116 w 478"/>
                <a:gd name="T27" fmla="*/ 228 h 1081"/>
                <a:gd name="T28" fmla="*/ 116 w 478"/>
                <a:gd name="T29" fmla="*/ 0 h 1081"/>
                <a:gd name="T30" fmla="*/ 339 w 478"/>
                <a:gd name="T31" fmla="*/ 0 h 1081"/>
                <a:gd name="T32" fmla="*/ 339 w 478"/>
                <a:gd name="T33" fmla="*/ 226 h 1081"/>
                <a:gd name="T34" fmla="*/ 477 w 478"/>
                <a:gd name="T35" fmla="*/ 226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8" h="1081">
                  <a:moveTo>
                    <a:pt x="477" y="226"/>
                  </a:moveTo>
                  <a:lnTo>
                    <a:pt x="477" y="384"/>
                  </a:lnTo>
                  <a:lnTo>
                    <a:pt x="339" y="384"/>
                  </a:lnTo>
                  <a:lnTo>
                    <a:pt x="339" y="843"/>
                  </a:lnTo>
                  <a:cubicBezTo>
                    <a:pt x="339" y="891"/>
                    <a:pt x="341" y="910"/>
                    <a:pt x="432" y="910"/>
                  </a:cubicBezTo>
                  <a:cubicBezTo>
                    <a:pt x="446" y="910"/>
                    <a:pt x="463" y="907"/>
                    <a:pt x="477" y="907"/>
                  </a:cubicBezTo>
                  <a:lnTo>
                    <a:pt x="477" y="1077"/>
                  </a:lnTo>
                  <a:cubicBezTo>
                    <a:pt x="443" y="1080"/>
                    <a:pt x="406" y="1080"/>
                    <a:pt x="372" y="1080"/>
                  </a:cubicBezTo>
                  <a:lnTo>
                    <a:pt x="344" y="1080"/>
                  </a:lnTo>
                  <a:cubicBezTo>
                    <a:pt x="152" y="1080"/>
                    <a:pt x="116" y="1006"/>
                    <a:pt x="116" y="896"/>
                  </a:cubicBezTo>
                  <a:lnTo>
                    <a:pt x="116" y="386"/>
                  </a:lnTo>
                  <a:lnTo>
                    <a:pt x="0" y="386"/>
                  </a:lnTo>
                  <a:lnTo>
                    <a:pt x="0" y="228"/>
                  </a:lnTo>
                  <a:lnTo>
                    <a:pt x="116" y="228"/>
                  </a:lnTo>
                  <a:lnTo>
                    <a:pt x="116" y="0"/>
                  </a:lnTo>
                  <a:lnTo>
                    <a:pt x="339" y="0"/>
                  </a:lnTo>
                  <a:lnTo>
                    <a:pt x="339" y="226"/>
                  </a:lnTo>
                  <a:lnTo>
                    <a:pt x="477" y="226"/>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6"/>
            <p:cNvSpPr>
              <a:spLocks noChangeArrowheads="1"/>
            </p:cNvSpPr>
            <p:nvPr/>
          </p:nvSpPr>
          <p:spPr bwMode="auto">
            <a:xfrm>
              <a:off x="6800850" y="3559175"/>
              <a:ext cx="80963" cy="414338"/>
            </a:xfrm>
            <a:custGeom>
              <a:avLst/>
              <a:gdLst>
                <a:gd name="T0" fmla="*/ 223 w 224"/>
                <a:gd name="T1" fmla="*/ 206 h 1151"/>
                <a:gd name="T2" fmla="*/ 0 w 224"/>
                <a:gd name="T3" fmla="*/ 206 h 1151"/>
                <a:gd name="T4" fmla="*/ 0 w 224"/>
                <a:gd name="T5" fmla="*/ 0 h 1151"/>
                <a:gd name="T6" fmla="*/ 223 w 224"/>
                <a:gd name="T7" fmla="*/ 0 h 1151"/>
                <a:gd name="T8" fmla="*/ 223 w 224"/>
                <a:gd name="T9" fmla="*/ 206 h 1151"/>
                <a:gd name="T10" fmla="*/ 223 w 224"/>
                <a:gd name="T11" fmla="*/ 305 h 1151"/>
                <a:gd name="T12" fmla="*/ 223 w 224"/>
                <a:gd name="T13" fmla="*/ 1150 h 1151"/>
                <a:gd name="T14" fmla="*/ 0 w 224"/>
                <a:gd name="T15" fmla="*/ 1150 h 1151"/>
                <a:gd name="T16" fmla="*/ 0 w 224"/>
                <a:gd name="T17" fmla="*/ 305 h 1151"/>
                <a:gd name="T18" fmla="*/ 223 w 224"/>
                <a:gd name="T19" fmla="*/ 305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1151">
                  <a:moveTo>
                    <a:pt x="223" y="206"/>
                  </a:moveTo>
                  <a:lnTo>
                    <a:pt x="0" y="206"/>
                  </a:lnTo>
                  <a:lnTo>
                    <a:pt x="0" y="0"/>
                  </a:lnTo>
                  <a:lnTo>
                    <a:pt x="223" y="0"/>
                  </a:lnTo>
                  <a:lnTo>
                    <a:pt x="223" y="206"/>
                  </a:lnTo>
                  <a:close/>
                  <a:moveTo>
                    <a:pt x="223" y="305"/>
                  </a:moveTo>
                  <a:lnTo>
                    <a:pt x="223" y="1150"/>
                  </a:lnTo>
                  <a:lnTo>
                    <a:pt x="0" y="1150"/>
                  </a:lnTo>
                  <a:lnTo>
                    <a:pt x="0" y="305"/>
                  </a:lnTo>
                  <a:lnTo>
                    <a:pt x="223" y="30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7"/>
            <p:cNvSpPr>
              <a:spLocks noChangeArrowheads="1"/>
            </p:cNvSpPr>
            <p:nvPr/>
          </p:nvSpPr>
          <p:spPr bwMode="auto">
            <a:xfrm>
              <a:off x="6942138" y="3660775"/>
              <a:ext cx="276225" cy="312738"/>
            </a:xfrm>
            <a:custGeom>
              <a:avLst/>
              <a:gdLst>
                <a:gd name="T0" fmla="*/ 765 w 766"/>
                <a:gd name="T1" fmla="*/ 868 h 869"/>
                <a:gd name="T2" fmla="*/ 542 w 766"/>
                <a:gd name="T3" fmla="*/ 868 h 869"/>
                <a:gd name="T4" fmla="*/ 542 w 766"/>
                <a:gd name="T5" fmla="*/ 355 h 869"/>
                <a:gd name="T6" fmla="*/ 398 w 766"/>
                <a:gd name="T7" fmla="*/ 189 h 869"/>
                <a:gd name="T8" fmla="*/ 223 w 766"/>
                <a:gd name="T9" fmla="*/ 383 h 869"/>
                <a:gd name="T10" fmla="*/ 223 w 766"/>
                <a:gd name="T11" fmla="*/ 868 h 869"/>
                <a:gd name="T12" fmla="*/ 0 w 766"/>
                <a:gd name="T13" fmla="*/ 868 h 869"/>
                <a:gd name="T14" fmla="*/ 0 w 766"/>
                <a:gd name="T15" fmla="*/ 23 h 869"/>
                <a:gd name="T16" fmla="*/ 215 w 766"/>
                <a:gd name="T17" fmla="*/ 23 h 869"/>
                <a:gd name="T18" fmla="*/ 215 w 766"/>
                <a:gd name="T19" fmla="*/ 147 h 869"/>
                <a:gd name="T20" fmla="*/ 217 w 766"/>
                <a:gd name="T21" fmla="*/ 147 h 869"/>
                <a:gd name="T22" fmla="*/ 471 w 766"/>
                <a:gd name="T23" fmla="*/ 0 h 869"/>
                <a:gd name="T24" fmla="*/ 765 w 766"/>
                <a:gd name="T25" fmla="*/ 282 h 869"/>
                <a:gd name="T26" fmla="*/ 765 w 766"/>
                <a:gd name="T27" fmla="*/ 868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6" h="869">
                  <a:moveTo>
                    <a:pt x="765" y="868"/>
                  </a:moveTo>
                  <a:lnTo>
                    <a:pt x="542" y="868"/>
                  </a:lnTo>
                  <a:lnTo>
                    <a:pt x="542" y="355"/>
                  </a:lnTo>
                  <a:cubicBezTo>
                    <a:pt x="542" y="293"/>
                    <a:pt x="539" y="189"/>
                    <a:pt x="398" y="189"/>
                  </a:cubicBezTo>
                  <a:cubicBezTo>
                    <a:pt x="299" y="189"/>
                    <a:pt x="223" y="257"/>
                    <a:pt x="223" y="383"/>
                  </a:cubicBezTo>
                  <a:lnTo>
                    <a:pt x="223" y="868"/>
                  </a:lnTo>
                  <a:lnTo>
                    <a:pt x="0" y="868"/>
                  </a:lnTo>
                  <a:lnTo>
                    <a:pt x="0" y="23"/>
                  </a:lnTo>
                  <a:lnTo>
                    <a:pt x="215" y="23"/>
                  </a:lnTo>
                  <a:lnTo>
                    <a:pt x="215" y="147"/>
                  </a:lnTo>
                  <a:lnTo>
                    <a:pt x="217" y="147"/>
                  </a:lnTo>
                  <a:cubicBezTo>
                    <a:pt x="249" y="96"/>
                    <a:pt x="311" y="0"/>
                    <a:pt x="471" y="0"/>
                  </a:cubicBezTo>
                  <a:cubicBezTo>
                    <a:pt x="638" y="0"/>
                    <a:pt x="765" y="96"/>
                    <a:pt x="765" y="282"/>
                  </a:cubicBezTo>
                  <a:lnTo>
                    <a:pt x="765" y="86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8"/>
            <p:cNvSpPr>
              <a:spLocks noChangeArrowheads="1"/>
            </p:cNvSpPr>
            <p:nvPr/>
          </p:nvSpPr>
          <p:spPr bwMode="auto">
            <a:xfrm>
              <a:off x="7259638" y="3660775"/>
              <a:ext cx="293687" cy="438150"/>
            </a:xfrm>
            <a:custGeom>
              <a:avLst/>
              <a:gdLst>
                <a:gd name="T0" fmla="*/ 816 w 817"/>
                <a:gd name="T1" fmla="*/ 26 h 1216"/>
                <a:gd name="T2" fmla="*/ 816 w 817"/>
                <a:gd name="T3" fmla="*/ 826 h 1216"/>
                <a:gd name="T4" fmla="*/ 387 w 817"/>
                <a:gd name="T5" fmla="*/ 1215 h 1216"/>
                <a:gd name="T6" fmla="*/ 17 w 817"/>
                <a:gd name="T7" fmla="*/ 961 h 1216"/>
                <a:gd name="T8" fmla="*/ 260 w 817"/>
                <a:gd name="T9" fmla="*/ 961 h 1216"/>
                <a:gd name="T10" fmla="*/ 415 w 817"/>
                <a:gd name="T11" fmla="*/ 1046 h 1216"/>
                <a:gd name="T12" fmla="*/ 593 w 817"/>
                <a:gd name="T13" fmla="*/ 851 h 1216"/>
                <a:gd name="T14" fmla="*/ 593 w 817"/>
                <a:gd name="T15" fmla="*/ 750 h 1216"/>
                <a:gd name="T16" fmla="*/ 590 w 817"/>
                <a:gd name="T17" fmla="*/ 747 h 1216"/>
                <a:gd name="T18" fmla="*/ 365 w 817"/>
                <a:gd name="T19" fmla="*/ 874 h 1216"/>
                <a:gd name="T20" fmla="*/ 0 w 817"/>
                <a:gd name="T21" fmla="*/ 437 h 1216"/>
                <a:gd name="T22" fmla="*/ 353 w 817"/>
                <a:gd name="T23" fmla="*/ 0 h 1216"/>
                <a:gd name="T24" fmla="*/ 602 w 817"/>
                <a:gd name="T25" fmla="*/ 147 h 1216"/>
                <a:gd name="T26" fmla="*/ 604 w 817"/>
                <a:gd name="T27" fmla="*/ 147 h 1216"/>
                <a:gd name="T28" fmla="*/ 604 w 817"/>
                <a:gd name="T29" fmla="*/ 20 h 1216"/>
                <a:gd name="T30" fmla="*/ 816 w 817"/>
                <a:gd name="T31" fmla="*/ 20 h 1216"/>
                <a:gd name="T32" fmla="*/ 816 w 817"/>
                <a:gd name="T33" fmla="*/ 26 h 1216"/>
                <a:gd name="T34" fmla="*/ 407 w 817"/>
                <a:gd name="T35" fmla="*/ 688 h 1216"/>
                <a:gd name="T36" fmla="*/ 596 w 817"/>
                <a:gd name="T37" fmla="*/ 442 h 1216"/>
                <a:gd name="T38" fmla="*/ 404 w 817"/>
                <a:gd name="T39" fmla="*/ 195 h 1216"/>
                <a:gd name="T40" fmla="*/ 229 w 817"/>
                <a:gd name="T41" fmla="*/ 451 h 1216"/>
                <a:gd name="T42" fmla="*/ 407 w 817"/>
                <a:gd name="T43" fmla="*/ 68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7" h="1216">
                  <a:moveTo>
                    <a:pt x="816" y="26"/>
                  </a:moveTo>
                  <a:lnTo>
                    <a:pt x="816" y="826"/>
                  </a:lnTo>
                  <a:cubicBezTo>
                    <a:pt x="816" y="973"/>
                    <a:pt x="805" y="1215"/>
                    <a:pt x="387" y="1215"/>
                  </a:cubicBezTo>
                  <a:cubicBezTo>
                    <a:pt x="212" y="1215"/>
                    <a:pt x="29" y="1142"/>
                    <a:pt x="17" y="961"/>
                  </a:cubicBezTo>
                  <a:lnTo>
                    <a:pt x="260" y="961"/>
                  </a:lnTo>
                  <a:cubicBezTo>
                    <a:pt x="269" y="1004"/>
                    <a:pt x="288" y="1046"/>
                    <a:pt x="415" y="1046"/>
                  </a:cubicBezTo>
                  <a:cubicBezTo>
                    <a:pt x="534" y="1046"/>
                    <a:pt x="593" y="990"/>
                    <a:pt x="593" y="851"/>
                  </a:cubicBezTo>
                  <a:lnTo>
                    <a:pt x="593" y="750"/>
                  </a:lnTo>
                  <a:lnTo>
                    <a:pt x="590" y="747"/>
                  </a:lnTo>
                  <a:cubicBezTo>
                    <a:pt x="554" y="812"/>
                    <a:pt x="497" y="874"/>
                    <a:pt x="365" y="874"/>
                  </a:cubicBezTo>
                  <a:cubicBezTo>
                    <a:pt x="161" y="874"/>
                    <a:pt x="0" y="733"/>
                    <a:pt x="0" y="437"/>
                  </a:cubicBezTo>
                  <a:cubicBezTo>
                    <a:pt x="0" y="144"/>
                    <a:pt x="167" y="0"/>
                    <a:pt x="353" y="0"/>
                  </a:cubicBezTo>
                  <a:cubicBezTo>
                    <a:pt x="511" y="0"/>
                    <a:pt x="573" y="93"/>
                    <a:pt x="602" y="147"/>
                  </a:cubicBezTo>
                  <a:lnTo>
                    <a:pt x="604" y="147"/>
                  </a:lnTo>
                  <a:lnTo>
                    <a:pt x="604" y="20"/>
                  </a:lnTo>
                  <a:lnTo>
                    <a:pt x="816" y="20"/>
                  </a:lnTo>
                  <a:lnTo>
                    <a:pt x="816" y="26"/>
                  </a:lnTo>
                  <a:close/>
                  <a:moveTo>
                    <a:pt x="407" y="688"/>
                  </a:moveTo>
                  <a:cubicBezTo>
                    <a:pt x="559" y="688"/>
                    <a:pt x="596" y="558"/>
                    <a:pt x="596" y="442"/>
                  </a:cubicBezTo>
                  <a:cubicBezTo>
                    <a:pt x="596" y="308"/>
                    <a:pt x="528" y="195"/>
                    <a:pt x="404" y="195"/>
                  </a:cubicBezTo>
                  <a:cubicBezTo>
                    <a:pt x="322" y="195"/>
                    <a:pt x="229" y="254"/>
                    <a:pt x="229" y="451"/>
                  </a:cubicBezTo>
                  <a:cubicBezTo>
                    <a:pt x="229" y="561"/>
                    <a:pt x="274" y="688"/>
                    <a:pt x="407" y="688"/>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
        <p:nvSpPr>
          <p:cNvPr id="2" name="Rectangle 1"/>
          <p:cNvSpPr/>
          <p:nvPr userDrawn="1"/>
        </p:nvSpPr>
        <p:spPr>
          <a:xfrm>
            <a:off x="264160" y="4911122"/>
            <a:ext cx="6159538" cy="215444"/>
          </a:xfrm>
          <a:prstGeom prst="rect">
            <a:avLst/>
          </a:prstGeom>
        </p:spPr>
        <p:txBody>
          <a:bodyPr wrap="square">
            <a:spAutoFit/>
          </a:bodyPr>
          <a:lstStyle/>
          <a:p>
            <a:pPr algn="l">
              <a:lnSpc>
                <a:spcPct val="100000"/>
              </a:lnSpc>
            </a:pPr>
            <a:r>
              <a:rPr lang="en-US" sz="800" b="1" kern="1200" dirty="0">
                <a:solidFill>
                  <a:schemeClr val="accent1"/>
                </a:solidFill>
                <a:latin typeface="+mn-lt"/>
                <a:ea typeface="+mn-ea"/>
                <a:cs typeface="+mn-cs"/>
              </a:rPr>
              <a:t>CONFIDENTIAL – For use by </a:t>
            </a:r>
            <a:r>
              <a:rPr kumimoji="0" lang="en-US" sz="800" b="1" i="0" u="none" strike="noStrike" kern="1200" cap="none" spc="0" normalizeH="0" baseline="0" noProof="0" dirty="0">
                <a:ln>
                  <a:noFill/>
                </a:ln>
                <a:solidFill>
                  <a:schemeClr val="accent1"/>
                </a:solidFill>
                <a:effectLst/>
                <a:uLnTx/>
                <a:uFillTx/>
                <a:latin typeface="+mn-lt"/>
                <a:ea typeface="+mn-ea"/>
                <a:cs typeface="+mn-cs"/>
              </a:rPr>
              <a:t>Hitachi Consulting Corporation </a:t>
            </a:r>
            <a:r>
              <a:rPr lang="en-US" sz="800" b="1" kern="1200" dirty="0">
                <a:solidFill>
                  <a:schemeClr val="accent1"/>
                </a:solidFill>
                <a:latin typeface="+mn-lt"/>
                <a:ea typeface="+mn-ea"/>
                <a:cs typeface="+mn-cs"/>
              </a:rPr>
              <a:t>employees and other audiences under NDA only.</a:t>
            </a:r>
            <a:endParaRPr lang="en-US" sz="800" b="1"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0" Type="http://schemas.openxmlformats.org/officeDocument/2006/relationships/theme" Target="../theme/theme2.xml"/><Relationship Id="rId2" Type="http://schemas.openxmlformats.org/officeDocument/2006/relationships/slideLayout" Target="../slideLayouts/slideLayout19.xml"/><Relationship Id="rId19" Type="http://schemas.openxmlformats.org/officeDocument/2006/relationships/slideLayout" Target="../slideLayouts/slideLayout36.xml"/><Relationship Id="rId18" Type="http://schemas.openxmlformats.org/officeDocument/2006/relationships/slideLayout" Target="../slideLayouts/slideLayout35.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2" Type="http://schemas.openxmlformats.org/officeDocument/2006/relationships/theme" Target="../theme/theme3.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40" name="TextBox 39"/>
          <p:cNvSpPr txBox="1"/>
          <p:nvPr userDrawn="1"/>
        </p:nvSpPr>
        <p:spPr>
          <a:xfrm>
            <a:off x="6511951" y="4911221"/>
            <a:ext cx="2592376" cy="215444"/>
          </a:xfrm>
          <a:prstGeom prst="rect">
            <a:avLst/>
          </a:prstGeom>
          <a:noFill/>
        </p:spPr>
        <p:txBody>
          <a:bodyPr wrap="none" rtlCol="0">
            <a:spAutoFit/>
          </a:bodyPr>
          <a:lstStyle/>
          <a:p>
            <a:pPr algn="r"/>
            <a:r>
              <a:rPr lang="en-US" sz="800" kern="1200" dirty="0" smtClean="0">
                <a:solidFill>
                  <a:schemeClr val="bg2">
                    <a:lumMod val="75000"/>
                    <a:alpha val="50000"/>
                  </a:schemeClr>
                </a:solidFill>
                <a:latin typeface="+mn-lt"/>
                <a:ea typeface="+mn-ea"/>
                <a:cs typeface="+mn-cs"/>
              </a:rPr>
              <a:t>© 2020 Hitachi Solutions(China).  All rights reserved.</a:t>
            </a:r>
            <a:endParaRPr lang="en-US" sz="800" kern="1200" dirty="0">
              <a:solidFill>
                <a:schemeClr val="bg2">
                  <a:lumMod val="75000"/>
                  <a:alpha val="50000"/>
                </a:schemeClr>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panose="05000000000000000000" pitchFamily="2" charset="2"/>
        <a:buChar char="§"/>
        <a:defRPr lang="en-US" sz="22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solidFill>
                <a:srgbClr val="414141"/>
              </a:solidFill>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srgbClr val="414141">
                    <a:alpha val="50000"/>
                  </a:srgbClr>
                </a:solidFill>
              </a:rPr>
            </a:fld>
            <a:endParaRPr lang="en-US" sz="800" dirty="0">
              <a:solidFill>
                <a:srgbClr val="414141">
                  <a:alpha val="50000"/>
                </a:srgbClr>
              </a:solidFill>
            </a:endParaRPr>
          </a:p>
        </p:txBody>
      </p:sp>
      <p:grpSp>
        <p:nvGrpSpPr>
          <p:cNvPr id="2"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grpSp>
          <p:nvGrpSpPr>
            <p:cNvPr id="3"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ln>
              <a:effectLst/>
            </p:spPr>
            <p:txBody>
              <a:bodyPr wrap="none" anchor="ctr"/>
              <a:lstStyle/>
              <a:p>
                <a:pPr>
                  <a:defRPr/>
                </a:pPr>
                <a:endParaRPr lang="ja-JP" altLang="en-US"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ln>
              <a:effectLst/>
            </p:spPr>
            <p:txBody>
              <a:bodyPr wrap="none" anchor="ctr"/>
              <a:lstStyle/>
              <a:p>
                <a:pPr>
                  <a:defRPr/>
                </a:pPr>
                <a:endParaRPr lang="ja-JP" altLang="en-US" kern="0" dirty="0">
                  <a:solidFill>
                    <a:sysClr val="windowText" lastClr="000000"/>
                  </a:solidFill>
                </a:endParaRPr>
              </a:p>
            </p:txBody>
          </p:sp>
        </p:grpSp>
      </p:grpSp>
      <p:grpSp>
        <p:nvGrpSpPr>
          <p:cNvPr id="4"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endParaRPr>
            </a:p>
          </p:txBody>
        </p:sp>
      </p:grpSp>
      <p:sp>
        <p:nvSpPr>
          <p:cNvPr id="40" name="TextBox 39"/>
          <p:cNvSpPr txBox="1"/>
          <p:nvPr userDrawn="1"/>
        </p:nvSpPr>
        <p:spPr>
          <a:xfrm>
            <a:off x="6511951" y="4911221"/>
            <a:ext cx="2592376" cy="215444"/>
          </a:xfrm>
          <a:prstGeom prst="rect">
            <a:avLst/>
          </a:prstGeom>
          <a:noFill/>
        </p:spPr>
        <p:txBody>
          <a:bodyPr wrap="none" rtlCol="0">
            <a:spAutoFit/>
          </a:bodyPr>
          <a:lstStyle/>
          <a:p>
            <a:pPr algn="r"/>
            <a:r>
              <a:rPr lang="en-US" altLang="zh-CN" sz="800" kern="1200" dirty="0" smtClean="0">
                <a:solidFill>
                  <a:schemeClr val="bg2">
                    <a:lumMod val="75000"/>
                    <a:alpha val="50000"/>
                  </a:schemeClr>
                </a:solidFill>
                <a:latin typeface="+mn-lt"/>
                <a:ea typeface="+mn-ea"/>
                <a:cs typeface="+mn-cs"/>
              </a:rPr>
              <a:t>© 2020 Hitachi Solutions(China).  All rights reserved.</a:t>
            </a:r>
            <a:endParaRPr lang="en-US" altLang="zh-CN" sz="800" kern="1200" dirty="0">
              <a:solidFill>
                <a:schemeClr val="bg2">
                  <a:lumMod val="75000"/>
                  <a:alpha val="50000"/>
                </a:schemeClr>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1305" indent="-281305" algn="l" defTabSz="914400" rtl="0" eaLnBrk="1" latinLnBrk="0" hangingPunct="1">
        <a:lnSpc>
          <a:spcPct val="100000"/>
        </a:lnSpc>
        <a:spcBef>
          <a:spcPts val="1200"/>
        </a:spcBef>
        <a:spcAft>
          <a:spcPts val="600"/>
        </a:spcAft>
        <a:buClr>
          <a:schemeClr val="accent2"/>
        </a:buClr>
        <a:buFont typeface="Wingdings" panose="05000000000000000000" pitchFamily="2" charset="2"/>
        <a:buChar char="§"/>
        <a:defRPr lang="en-US" sz="22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CE17EA29-86B8-4D3F-8889-FFEE7BEB0B9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6.pn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6.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6.xml"/><Relationship Id="rId5" Type="http://schemas.openxmlformats.org/officeDocument/2006/relationships/image" Target="../media/image27.emf"/><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标题 2"/>
          <p:cNvSpPr>
            <a:spLocks noGrp="1"/>
          </p:cNvSpPr>
          <p:nvPr>
            <p:ph type="ctrTitle"/>
            <p:custDataLst>
              <p:tags r:id="rId1"/>
            </p:custDataLst>
          </p:nvPr>
        </p:nvSpPr>
        <p:spPr>
          <a:xfrm>
            <a:off x="748050" y="2534673"/>
            <a:ext cx="8224500" cy="392669"/>
          </a:xfrm>
        </p:spPr>
        <p:txBody>
          <a:bodyPr/>
          <a:lstStyle/>
          <a:p>
            <a:r>
              <a:rPr lang="en-US" altLang="zh-CN" dirty="0" smtClean="0">
                <a:latin typeface="微软雅黑" panose="020B0503020204020204" charset="-122"/>
                <a:ea typeface="微软雅黑" panose="020B0503020204020204" charset="-122"/>
                <a:cs typeface="微软雅黑" panose="020B0503020204020204" charset="-122"/>
                <a:sym typeface="+mn-ea"/>
              </a:rPr>
              <a:t>YUMC </a:t>
            </a:r>
            <a:r>
              <a:rPr lang="zh-CN" altLang="en-US" dirty="0" smtClean="0">
                <a:latin typeface="微软雅黑" panose="020B0503020204020204" charset="-122"/>
                <a:ea typeface="微软雅黑" panose="020B0503020204020204" charset="-122"/>
                <a:cs typeface="微软雅黑" panose="020B0503020204020204" charset="-122"/>
                <a:sym typeface="+mn-ea"/>
              </a:rPr>
              <a:t>外送</a:t>
            </a:r>
            <a:r>
              <a:rPr lang="zh-CN" altLang="en-US" dirty="0">
                <a:latin typeface="微软雅黑" panose="020B0503020204020204" charset="-122"/>
                <a:ea typeface="微软雅黑" panose="020B0503020204020204" charset="-122"/>
                <a:cs typeface="微软雅黑" panose="020B0503020204020204" charset="-122"/>
                <a:sym typeface="+mn-ea"/>
              </a:rPr>
              <a:t>运营</a:t>
            </a:r>
            <a:r>
              <a:rPr lang="zh-CN" altLang="en-US" dirty="0" smtClean="0">
                <a:latin typeface="微软雅黑" panose="020B0503020204020204" charset="-122"/>
                <a:ea typeface="微软雅黑" panose="020B0503020204020204" charset="-122"/>
                <a:cs typeface="微软雅黑" panose="020B0503020204020204" charset="-122"/>
                <a:sym typeface="+mn-ea"/>
              </a:rPr>
              <a:t>平台方案建议书</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6" name="PA-TextPlaceholder 12"/>
          <p:cNvSpPr txBox="1"/>
          <p:nvPr>
            <p:custDataLst>
              <p:tags r:id="rId2"/>
            </p:custDataLst>
          </p:nvPr>
        </p:nvSpPr>
        <p:spPr>
          <a:xfrm>
            <a:off x="2673087" y="4192469"/>
            <a:ext cx="3803629" cy="168710"/>
          </a:xfrm>
          <a:prstGeom prst="rect">
            <a:avLst/>
          </a:prstGeom>
          <a:noFill/>
        </p:spPr>
        <p:txBody>
          <a:bodyPr/>
          <a:lstStyle>
            <a:lvl1pPr marL="281305" indent="-281305" algn="l" defTabSz="914400" rtl="0" eaLnBrk="1" latinLnBrk="0" hangingPunct="1">
              <a:lnSpc>
                <a:spcPct val="100000"/>
              </a:lnSpc>
              <a:spcBef>
                <a:spcPts val="1200"/>
              </a:spcBef>
              <a:spcAft>
                <a:spcPts val="600"/>
              </a:spcAft>
              <a:buClr>
                <a:schemeClr val="accent2"/>
              </a:buClr>
              <a:buFont typeface="Wingdings" panose="05000000000000000000" pitchFamily="2" charset="2"/>
              <a:buChar char="§"/>
              <a:defRPr lang="en-US" sz="2000" kern="1200" dirty="0" smtClean="0">
                <a:solidFill>
                  <a:schemeClr val="tx1"/>
                </a:solidFill>
                <a:latin typeface="+mn-lt"/>
                <a:ea typeface="+mn-ea"/>
                <a:cs typeface="+mn-cs"/>
              </a:defRPr>
            </a:lvl1pPr>
            <a:lvl2pPr marL="574675" indent="-294005"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980" indent="-281305"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930"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3180" indent="-222250" algn="l" defTabSz="914400" rtl="0" eaLnBrk="1" latinLnBrk="0" hangingPunct="1">
              <a:lnSpc>
                <a:spcPct val="95000"/>
              </a:lnSpc>
              <a:spcBef>
                <a:spcPts val="0"/>
              </a:spcBef>
              <a:spcAft>
                <a:spcPts val="800"/>
              </a:spcAft>
              <a:buFontTx/>
              <a:buChar char="‒"/>
              <a:defRPr lang="en-US" sz="14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000" dirty="0">
                <a:latin typeface="微软雅黑" panose="020B0503020204020204" charset="-122"/>
                <a:ea typeface="微软雅黑" panose="020B0503020204020204" charset="-122"/>
              </a:rPr>
              <a:t>日立解决方案</a:t>
            </a:r>
            <a:r>
              <a:rPr lang="en-US" altLang="en-US" sz="1000" dirty="0">
                <a:latin typeface="微软雅黑" panose="020B0503020204020204" charset="-122"/>
                <a:ea typeface="微软雅黑" panose="020B0503020204020204" charset="-122"/>
              </a:rPr>
              <a:t>    </a:t>
            </a:r>
            <a:r>
              <a:rPr lang="en-US" altLang="zh-CN" sz="1000" dirty="0">
                <a:latin typeface="微软雅黑" panose="020B0503020204020204" charset="-122"/>
                <a:ea typeface="微软雅黑" panose="020B0503020204020204" charset="-122"/>
              </a:rPr>
              <a:t>July</a:t>
            </a:r>
            <a:r>
              <a:rPr lang="en-US" altLang="en-US" sz="1000" dirty="0" smtClean="0">
                <a:latin typeface="微软雅黑" panose="020B0503020204020204" charset="-122"/>
                <a:ea typeface="微软雅黑" panose="020B0503020204020204" charset="-122"/>
              </a:rPr>
              <a:t>，2020</a:t>
            </a:r>
            <a:endParaRPr lang="zh-CN" altLang="en-US" sz="1000" dirty="0">
              <a:latin typeface="微软雅黑" panose="020B0503020204020204" charset="-122"/>
              <a:ea typeface="微软雅黑" panose="020B0503020204020204" charset="-122"/>
            </a:endParaRPr>
          </a:p>
        </p:txBody>
      </p:sp>
      <p:sp>
        <p:nvSpPr>
          <p:cNvPr id="7" name="PA-文本框 11"/>
          <p:cNvSpPr txBox="1"/>
          <p:nvPr>
            <p:custDataLst>
              <p:tags r:id="rId3"/>
            </p:custDataLst>
          </p:nvPr>
        </p:nvSpPr>
        <p:spPr>
          <a:xfrm>
            <a:off x="3113604" y="4419852"/>
            <a:ext cx="2757486" cy="215444"/>
          </a:xfrm>
          <a:prstGeom prst="rect">
            <a:avLst/>
          </a:prstGeom>
          <a:noFill/>
        </p:spPr>
        <p:txBody>
          <a:bodyPr wrap="none" rtlCol="0">
            <a:spAutoFit/>
          </a:bodyPr>
          <a:lstStyle/>
          <a:p>
            <a:pPr algn="r" defTabSz="914400"/>
            <a:r>
              <a:rPr lang="en-US" sz="800" dirty="0">
                <a:latin typeface="微软雅黑" panose="020B0503020204020204" charset="-122"/>
                <a:ea typeface="微软雅黑" panose="020B0503020204020204" charset="-122"/>
              </a:rPr>
              <a:t>© </a:t>
            </a:r>
            <a:r>
              <a:rPr lang="en-US" sz="800" dirty="0" smtClean="0">
                <a:latin typeface="微软雅黑" panose="020B0503020204020204" charset="-122"/>
                <a:ea typeface="微软雅黑" panose="020B0503020204020204" charset="-122"/>
              </a:rPr>
              <a:t>2020 </a:t>
            </a:r>
            <a:r>
              <a:rPr lang="en-US" sz="800" dirty="0">
                <a:latin typeface="微软雅黑" panose="020B0503020204020204" charset="-122"/>
                <a:ea typeface="微软雅黑" panose="020B0503020204020204" charset="-122"/>
              </a:rPr>
              <a:t>Hitachi Solutions(China).  All rights reserved.</a:t>
            </a:r>
            <a:endParaRPr lang="en-US" sz="8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圆角矩形 96"/>
          <p:cNvSpPr/>
          <p:nvPr/>
        </p:nvSpPr>
        <p:spPr>
          <a:xfrm>
            <a:off x="3878171" y="1255353"/>
            <a:ext cx="3070002" cy="2825835"/>
          </a:xfrm>
          <a:prstGeom prst="roundRect">
            <a:avLst/>
          </a:prstGeom>
          <a:ln w="12700">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smtClean="0">
              <a:latin typeface="+mj-lt"/>
            </a:endParaRPr>
          </a:p>
        </p:txBody>
      </p:sp>
      <p:sp>
        <p:nvSpPr>
          <p:cNvPr id="86" name="圆角矩形 85"/>
          <p:cNvSpPr/>
          <p:nvPr/>
        </p:nvSpPr>
        <p:spPr>
          <a:xfrm>
            <a:off x="1355277" y="1741401"/>
            <a:ext cx="1307243" cy="2756648"/>
          </a:xfrm>
          <a:prstGeom prst="roundRect">
            <a:avLst/>
          </a:prstGeom>
          <a:ln w="12700">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smtClean="0">
              <a:latin typeface="+mj-lt"/>
            </a:endParaRPr>
          </a:p>
        </p:txBody>
      </p:sp>
      <p:sp>
        <p:nvSpPr>
          <p:cNvPr id="10" name="爆炸形 1 9"/>
          <p:cNvSpPr/>
          <p:nvPr/>
        </p:nvSpPr>
        <p:spPr>
          <a:xfrm>
            <a:off x="188627" y="2472734"/>
            <a:ext cx="979693" cy="625289"/>
          </a:xfrm>
          <a:prstGeom prst="irregularSeal1">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800" dirty="0" smtClean="0">
                <a:latin typeface="+mj-lt"/>
              </a:rPr>
              <a:t>By</a:t>
            </a:r>
            <a:r>
              <a:rPr lang="zh-CN" altLang="en-US" sz="800" dirty="0" smtClean="0">
                <a:latin typeface="+mj-lt"/>
              </a:rPr>
              <a:t>品牌</a:t>
            </a:r>
            <a:endParaRPr lang="zh-CN" altLang="en-US" sz="800" dirty="0" smtClean="0">
              <a:latin typeface="+mj-lt"/>
            </a:endParaRPr>
          </a:p>
        </p:txBody>
      </p:sp>
      <p:sp>
        <p:nvSpPr>
          <p:cNvPr id="2" name="标题 1"/>
          <p:cNvSpPr>
            <a:spLocks noGrp="1"/>
          </p:cNvSpPr>
          <p:nvPr>
            <p:ph type="title"/>
          </p:nvPr>
        </p:nvSpPr>
        <p:spPr/>
        <p:txBody>
          <a:bodyPr/>
          <a:lstStyle/>
          <a:p>
            <a:r>
              <a:rPr lang="zh-CN" altLang="en-US" dirty="0">
                <a:sym typeface="+mn-ea"/>
              </a:rPr>
              <a:t>业务</a:t>
            </a:r>
            <a:r>
              <a:rPr lang="zh-CN" altLang="en-US" dirty="0" smtClean="0">
                <a:sym typeface="+mn-ea"/>
              </a:rPr>
              <a:t>专题</a:t>
            </a:r>
            <a:r>
              <a:rPr lang="en-US" altLang="zh-CN" dirty="0" smtClean="0">
                <a:sym typeface="+mn-ea"/>
              </a:rPr>
              <a:t>1——</a:t>
            </a:r>
            <a:r>
              <a:rPr lang="zh-CN" altLang="en-US" dirty="0">
                <a:sym typeface="+mn-ea"/>
              </a:rPr>
              <a:t>流量</a:t>
            </a:r>
            <a:r>
              <a:rPr lang="zh-CN" altLang="en-US" dirty="0" smtClean="0">
                <a:sym typeface="+mn-ea"/>
              </a:rPr>
              <a:t>管理</a:t>
            </a:r>
            <a:endParaRPr lang="zh-CN" altLang="en-US" dirty="0"/>
          </a:p>
        </p:txBody>
      </p:sp>
      <p:sp>
        <p:nvSpPr>
          <p:cNvPr id="3" name="矩形 2"/>
          <p:cNvSpPr/>
          <p:nvPr/>
        </p:nvSpPr>
        <p:spPr>
          <a:xfrm>
            <a:off x="678474" y="2937781"/>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latin typeface="+mj-lt"/>
              </a:rPr>
              <a:t>KFC</a:t>
            </a:r>
            <a:endParaRPr lang="en-US" altLang="zh-CN" sz="800" dirty="0" smtClean="0">
              <a:latin typeface="+mj-lt"/>
            </a:endParaRPr>
          </a:p>
          <a:p>
            <a:pPr algn="ctr"/>
            <a:r>
              <a:rPr lang="zh-CN" altLang="en-US" sz="800" dirty="0" smtClean="0">
                <a:latin typeface="+mj-lt"/>
              </a:rPr>
              <a:t>宅急送</a:t>
            </a:r>
            <a:endParaRPr lang="zh-CN" altLang="en-US" sz="800" dirty="0" smtClean="0">
              <a:latin typeface="+mj-lt"/>
            </a:endParaRPr>
          </a:p>
        </p:txBody>
      </p:sp>
      <p:sp>
        <p:nvSpPr>
          <p:cNvPr id="11" name="爆炸形 1 10"/>
          <p:cNvSpPr/>
          <p:nvPr/>
        </p:nvSpPr>
        <p:spPr>
          <a:xfrm>
            <a:off x="2537137" y="1215512"/>
            <a:ext cx="979693" cy="625289"/>
          </a:xfrm>
          <a:prstGeom prst="irregularSeal1">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800" dirty="0" smtClean="0">
                <a:latin typeface="+mj-lt"/>
              </a:rPr>
              <a:t>多场景</a:t>
            </a:r>
            <a:endParaRPr lang="zh-CN" altLang="en-US" sz="800" dirty="0" smtClean="0">
              <a:latin typeface="+mj-lt"/>
            </a:endParaRPr>
          </a:p>
        </p:txBody>
      </p:sp>
      <p:sp>
        <p:nvSpPr>
          <p:cNvPr id="38" name="矩形 37"/>
          <p:cNvSpPr/>
          <p:nvPr/>
        </p:nvSpPr>
        <p:spPr>
          <a:xfrm>
            <a:off x="8063460" y="1409743"/>
            <a:ext cx="685800" cy="105837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800" dirty="0" smtClean="0">
                <a:latin typeface="+mj-lt"/>
              </a:rPr>
              <a:t>AI</a:t>
            </a:r>
            <a:r>
              <a:rPr lang="zh-CN" altLang="en-US" sz="800" dirty="0" smtClean="0">
                <a:latin typeface="+mj-lt"/>
              </a:rPr>
              <a:t>接口</a:t>
            </a:r>
            <a:endParaRPr lang="en-US" altLang="zh-CN" sz="800" dirty="0" smtClean="0">
              <a:latin typeface="+mj-lt"/>
            </a:endParaRPr>
          </a:p>
        </p:txBody>
      </p:sp>
      <p:sp>
        <p:nvSpPr>
          <p:cNvPr id="39" name="矩形 38"/>
          <p:cNvSpPr/>
          <p:nvPr/>
        </p:nvSpPr>
        <p:spPr>
          <a:xfrm>
            <a:off x="8076908" y="2654013"/>
            <a:ext cx="685800" cy="10652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800" dirty="0">
                <a:latin typeface="+mj-lt"/>
              </a:rPr>
              <a:t>自定义规则</a:t>
            </a:r>
            <a:endParaRPr lang="en-US" altLang="zh-CN" sz="800" dirty="0">
              <a:latin typeface="+mj-lt"/>
            </a:endParaRPr>
          </a:p>
        </p:txBody>
      </p:sp>
      <p:sp>
        <p:nvSpPr>
          <p:cNvPr id="89" name="文本框 88"/>
          <p:cNvSpPr txBox="1"/>
          <p:nvPr/>
        </p:nvSpPr>
        <p:spPr>
          <a:xfrm>
            <a:off x="5531301" y="4232545"/>
            <a:ext cx="3217959" cy="27699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lnSpc>
                <a:spcPct val="150000"/>
              </a:lnSpc>
            </a:pPr>
            <a:r>
              <a:rPr lang="zh-CN" altLang="en-US" sz="800" dirty="0" smtClean="0">
                <a:solidFill>
                  <a:schemeClr val="tx2"/>
                </a:solidFill>
                <a:latin typeface="Microsoft YaHei" panose="020B0503020204020204" pitchFamily="34" charset="-122"/>
                <a:ea typeface="Microsoft YaHei" panose="020B0503020204020204" pitchFamily="34" charset="-122"/>
                <a:cs typeface="Calibri" panose="020F0502020204030204" pitchFamily="34" charset="0"/>
              </a:rPr>
              <a:t>分流维度：① </a:t>
            </a:r>
            <a:r>
              <a:rPr lang="en-US" altLang="zh-CN" sz="800" dirty="0" smtClean="0">
                <a:solidFill>
                  <a:schemeClr val="tx2"/>
                </a:solidFill>
                <a:latin typeface="Microsoft YaHei" panose="020B0503020204020204" pitchFamily="34" charset="-122"/>
                <a:ea typeface="Microsoft YaHei" panose="020B0503020204020204" pitchFamily="34" charset="-122"/>
                <a:cs typeface="Calibri" panose="020F0502020204030204" pitchFamily="34" charset="0"/>
              </a:rPr>
              <a:t>By</a:t>
            </a:r>
            <a:r>
              <a:rPr lang="zh-CN" altLang="en-US" sz="800" dirty="0" smtClean="0">
                <a:solidFill>
                  <a:schemeClr val="tx2"/>
                </a:solidFill>
                <a:latin typeface="Microsoft YaHei" panose="020B0503020204020204" pitchFamily="34" charset="-122"/>
                <a:ea typeface="Microsoft YaHei" panose="020B0503020204020204" pitchFamily="34" charset="-122"/>
              </a:rPr>
              <a:t>活动；</a:t>
            </a:r>
            <a:r>
              <a:rPr lang="en-US" altLang="zh-CN" sz="800" dirty="0" smtClean="0">
                <a:solidFill>
                  <a:schemeClr val="tx2"/>
                </a:solidFill>
                <a:latin typeface="Microsoft YaHei" panose="020B0503020204020204" pitchFamily="34" charset="-122"/>
                <a:ea typeface="Microsoft YaHei" panose="020B0503020204020204" pitchFamily="34" charset="-122"/>
                <a:cs typeface="Calibri" panose="020F0502020204030204" pitchFamily="34" charset="0"/>
              </a:rPr>
              <a:t>② </a:t>
            </a:r>
            <a:r>
              <a:rPr lang="zh-CN" altLang="en-US" sz="800" dirty="0" smtClean="0">
                <a:solidFill>
                  <a:schemeClr val="tx2"/>
                </a:solidFill>
                <a:latin typeface="Microsoft YaHei" panose="020B0503020204020204" pitchFamily="34" charset="-122"/>
                <a:ea typeface="Microsoft YaHei" panose="020B0503020204020204" pitchFamily="34" charset="-122"/>
              </a:rPr>
              <a:t>百分比；</a:t>
            </a:r>
            <a:r>
              <a:rPr lang="en-US" altLang="zh-CN" sz="800" dirty="0" smtClean="0">
                <a:solidFill>
                  <a:schemeClr val="tx2"/>
                </a:solidFill>
                <a:latin typeface="Microsoft YaHei" panose="020B0503020204020204" pitchFamily="34" charset="-122"/>
                <a:ea typeface="Microsoft YaHei" panose="020B0503020204020204" pitchFamily="34" charset="-122"/>
                <a:cs typeface="Calibri" panose="020F0502020204030204" pitchFamily="34" charset="0"/>
              </a:rPr>
              <a:t>③ </a:t>
            </a:r>
            <a:r>
              <a:rPr lang="en-US" altLang="zh-CN" sz="800" dirty="0" smtClean="0">
                <a:solidFill>
                  <a:schemeClr val="tx2"/>
                </a:solidFill>
                <a:latin typeface="Microsoft YaHei" panose="020B0503020204020204" pitchFamily="34" charset="-122"/>
                <a:ea typeface="Microsoft YaHei" panose="020B0503020204020204" pitchFamily="34" charset="-122"/>
              </a:rPr>
              <a:t>By</a:t>
            </a:r>
            <a:r>
              <a:rPr lang="zh-CN" altLang="en-US" sz="800" dirty="0" smtClean="0">
                <a:solidFill>
                  <a:schemeClr val="tx2"/>
                </a:solidFill>
                <a:latin typeface="Microsoft YaHei" panose="020B0503020204020204" pitchFamily="34" charset="-122"/>
                <a:ea typeface="Microsoft YaHei" panose="020B0503020204020204" pitchFamily="34" charset="-122"/>
              </a:rPr>
              <a:t>用户</a:t>
            </a:r>
            <a:r>
              <a:rPr lang="zh-CN" altLang="en-US" sz="800" dirty="0">
                <a:solidFill>
                  <a:schemeClr val="tx2"/>
                </a:solidFill>
                <a:latin typeface="Microsoft YaHei" panose="020B0503020204020204" pitchFamily="34" charset="-122"/>
                <a:ea typeface="Microsoft YaHei" panose="020B0503020204020204" pitchFamily="34" charset="-122"/>
              </a:rPr>
              <a:t>；</a:t>
            </a:r>
            <a:r>
              <a:rPr lang="en-US" altLang="zh-CN" sz="800" dirty="0" smtClean="0">
                <a:solidFill>
                  <a:schemeClr val="tx2"/>
                </a:solidFill>
                <a:latin typeface="Microsoft YaHei" panose="020B0503020204020204" pitchFamily="34" charset="-122"/>
                <a:ea typeface="Microsoft YaHei" panose="020B0503020204020204" pitchFamily="34" charset="-122"/>
                <a:cs typeface="Calibri" panose="020F0502020204030204" pitchFamily="34" charset="0"/>
              </a:rPr>
              <a:t>④ </a:t>
            </a:r>
            <a:r>
              <a:rPr lang="en-US" altLang="zh-CN" sz="800" dirty="0" smtClean="0">
                <a:solidFill>
                  <a:schemeClr val="tx2"/>
                </a:solidFill>
                <a:latin typeface="Microsoft YaHei" panose="020B0503020204020204" pitchFamily="34" charset="-122"/>
                <a:ea typeface="Microsoft YaHei" panose="020B0503020204020204" pitchFamily="34" charset="-122"/>
              </a:rPr>
              <a:t>By</a:t>
            </a:r>
            <a:r>
              <a:rPr lang="zh-CN" altLang="en-US" sz="800" dirty="0" smtClean="0">
                <a:solidFill>
                  <a:schemeClr val="tx2"/>
                </a:solidFill>
                <a:latin typeface="Microsoft YaHei" panose="020B0503020204020204" pitchFamily="34" charset="-122"/>
                <a:ea typeface="Microsoft YaHei" panose="020B0503020204020204" pitchFamily="34" charset="-122"/>
              </a:rPr>
              <a:t>手机号码</a:t>
            </a:r>
            <a:endParaRPr lang="en-US" altLang="zh-CN" sz="800" dirty="0" smtClean="0">
              <a:solidFill>
                <a:schemeClr val="tx2"/>
              </a:solidFill>
              <a:latin typeface="Microsoft YaHei" panose="020B0503020204020204" pitchFamily="34" charset="-122"/>
              <a:ea typeface="Microsoft YaHei" panose="020B0503020204020204" pitchFamily="34" charset="-122"/>
            </a:endParaRPr>
          </a:p>
        </p:txBody>
      </p:sp>
      <p:cxnSp>
        <p:nvCxnSpPr>
          <p:cNvPr id="96" name="直接箭头连接符 95"/>
          <p:cNvCxnSpPr/>
          <p:nvPr/>
        </p:nvCxnSpPr>
        <p:spPr>
          <a:xfrm flipV="1">
            <a:off x="7514373" y="1659605"/>
            <a:ext cx="562535" cy="114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V="1">
            <a:off x="7514373" y="2259814"/>
            <a:ext cx="562535" cy="659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V="1">
            <a:off x="7514373" y="2826195"/>
            <a:ext cx="562535" cy="574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884723" y="2250817"/>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mj-lt"/>
              </a:rPr>
              <a:t>推荐组</a:t>
            </a:r>
            <a:endParaRPr lang="zh-CN" altLang="en-US" sz="800" dirty="0" smtClean="0">
              <a:latin typeface="+mj-lt"/>
            </a:endParaRPr>
          </a:p>
        </p:txBody>
      </p:sp>
      <p:sp>
        <p:nvSpPr>
          <p:cNvPr id="55" name="矩形 54"/>
          <p:cNvSpPr/>
          <p:nvPr/>
        </p:nvSpPr>
        <p:spPr>
          <a:xfrm>
            <a:off x="1891447" y="3708872"/>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mj-lt"/>
              </a:rPr>
              <a:t>对比组</a:t>
            </a:r>
            <a:endParaRPr lang="zh-CN" altLang="en-US" sz="800" dirty="0" smtClean="0">
              <a:latin typeface="+mj-lt"/>
            </a:endParaRPr>
          </a:p>
        </p:txBody>
      </p:sp>
      <p:sp>
        <p:nvSpPr>
          <p:cNvPr id="56" name="矩形 55"/>
          <p:cNvSpPr/>
          <p:nvPr/>
        </p:nvSpPr>
        <p:spPr>
          <a:xfrm>
            <a:off x="3148854" y="1688214"/>
            <a:ext cx="579804" cy="30313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800" dirty="0" smtClean="0">
                <a:latin typeface="+mj-lt"/>
              </a:rPr>
              <a:t>智能</a:t>
            </a:r>
            <a:endParaRPr lang="en-US" altLang="zh-CN" sz="800" dirty="0" smtClean="0">
              <a:latin typeface="+mj-lt"/>
            </a:endParaRPr>
          </a:p>
          <a:p>
            <a:pPr algn="ctr"/>
            <a:r>
              <a:rPr lang="zh-CN" altLang="en-US" sz="800" dirty="0" smtClean="0">
                <a:latin typeface="+mj-lt"/>
              </a:rPr>
              <a:t>菜单</a:t>
            </a:r>
            <a:endParaRPr lang="zh-CN" altLang="en-US" sz="800" dirty="0" smtClean="0">
              <a:latin typeface="+mj-lt"/>
            </a:endParaRPr>
          </a:p>
        </p:txBody>
      </p:sp>
      <p:sp>
        <p:nvSpPr>
          <p:cNvPr id="58" name="矩形 57"/>
          <p:cNvSpPr/>
          <p:nvPr/>
        </p:nvSpPr>
        <p:spPr>
          <a:xfrm>
            <a:off x="3153355" y="2082601"/>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mj-lt"/>
              </a:rPr>
              <a:t>产品</a:t>
            </a:r>
            <a:endParaRPr lang="en-US" altLang="zh-CN" sz="800" dirty="0" smtClean="0">
              <a:latin typeface="+mj-lt"/>
            </a:endParaRPr>
          </a:p>
          <a:p>
            <a:pPr algn="ctr"/>
            <a:r>
              <a:rPr lang="zh-CN" altLang="en-US" sz="800" dirty="0" smtClean="0">
                <a:latin typeface="+mj-lt"/>
              </a:rPr>
              <a:t>推荐</a:t>
            </a:r>
            <a:endParaRPr lang="zh-CN" altLang="en-US" sz="800" dirty="0" smtClean="0">
              <a:latin typeface="+mj-lt"/>
            </a:endParaRPr>
          </a:p>
        </p:txBody>
      </p:sp>
      <p:sp>
        <p:nvSpPr>
          <p:cNvPr id="60" name="矩形 59"/>
          <p:cNvSpPr/>
          <p:nvPr/>
        </p:nvSpPr>
        <p:spPr>
          <a:xfrm>
            <a:off x="3158020" y="2485330"/>
            <a:ext cx="579804" cy="30313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800" dirty="0" smtClean="0">
                <a:latin typeface="+mj-lt"/>
              </a:rPr>
              <a:t>…</a:t>
            </a:r>
            <a:endParaRPr lang="zh-CN" altLang="en-US" sz="800" dirty="0" smtClean="0">
              <a:latin typeface="+mj-lt"/>
            </a:endParaRPr>
          </a:p>
        </p:txBody>
      </p:sp>
      <p:sp>
        <p:nvSpPr>
          <p:cNvPr id="61" name="矩形 60"/>
          <p:cNvSpPr/>
          <p:nvPr/>
        </p:nvSpPr>
        <p:spPr>
          <a:xfrm>
            <a:off x="3160079" y="2897437"/>
            <a:ext cx="579804" cy="30313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800" dirty="0" err="1" smtClean="0">
                <a:latin typeface="+mj-lt"/>
              </a:rPr>
              <a:t>TradeUp</a:t>
            </a:r>
            <a:endParaRPr lang="zh-CN" altLang="en-US" sz="800" dirty="0" smtClean="0">
              <a:latin typeface="+mj-lt"/>
            </a:endParaRPr>
          </a:p>
        </p:txBody>
      </p:sp>
      <p:sp>
        <p:nvSpPr>
          <p:cNvPr id="69" name="矩形 68"/>
          <p:cNvSpPr/>
          <p:nvPr/>
        </p:nvSpPr>
        <p:spPr>
          <a:xfrm>
            <a:off x="4464611" y="1800796"/>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mj-lt"/>
              </a:rPr>
              <a:t>营销</a:t>
            </a:r>
            <a:endParaRPr lang="en-US" altLang="zh-CN" sz="800" dirty="0" smtClean="0">
              <a:latin typeface="+mj-lt"/>
            </a:endParaRPr>
          </a:p>
          <a:p>
            <a:pPr algn="ctr"/>
            <a:r>
              <a:rPr lang="zh-CN" altLang="en-US" sz="800" dirty="0" smtClean="0">
                <a:latin typeface="+mj-lt"/>
              </a:rPr>
              <a:t>活动</a:t>
            </a:r>
            <a:endParaRPr lang="zh-CN" altLang="en-US" sz="800" dirty="0" smtClean="0">
              <a:latin typeface="+mj-lt"/>
            </a:endParaRPr>
          </a:p>
        </p:txBody>
      </p:sp>
      <p:sp>
        <p:nvSpPr>
          <p:cNvPr id="70" name="矩形 69"/>
          <p:cNvSpPr/>
          <p:nvPr/>
        </p:nvSpPr>
        <p:spPr>
          <a:xfrm>
            <a:off x="4464723" y="2375486"/>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mj-lt"/>
              </a:rPr>
              <a:t>兜底</a:t>
            </a:r>
            <a:endParaRPr lang="en-US" altLang="zh-CN" sz="800" dirty="0" smtClean="0">
              <a:latin typeface="+mj-lt"/>
            </a:endParaRPr>
          </a:p>
          <a:p>
            <a:pPr algn="ctr"/>
            <a:r>
              <a:rPr lang="zh-CN" altLang="en-US" sz="800" dirty="0" smtClean="0">
                <a:latin typeface="+mj-lt"/>
              </a:rPr>
              <a:t>活动</a:t>
            </a:r>
            <a:endParaRPr lang="zh-CN" altLang="en-US" sz="800" dirty="0" smtClean="0">
              <a:latin typeface="+mj-lt"/>
            </a:endParaRPr>
          </a:p>
        </p:txBody>
      </p:sp>
      <p:sp>
        <p:nvSpPr>
          <p:cNvPr id="71" name="矩形 70"/>
          <p:cNvSpPr/>
          <p:nvPr/>
        </p:nvSpPr>
        <p:spPr>
          <a:xfrm>
            <a:off x="5680914" y="1509464"/>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mj-lt"/>
              </a:rPr>
              <a:t>推荐组</a:t>
            </a:r>
            <a:endParaRPr lang="zh-CN" altLang="en-US" sz="800" dirty="0" smtClean="0">
              <a:latin typeface="+mj-lt"/>
            </a:endParaRPr>
          </a:p>
        </p:txBody>
      </p:sp>
      <p:sp>
        <p:nvSpPr>
          <p:cNvPr id="72" name="矩形 71"/>
          <p:cNvSpPr/>
          <p:nvPr/>
        </p:nvSpPr>
        <p:spPr>
          <a:xfrm>
            <a:off x="5690575" y="2108119"/>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mj-lt"/>
              </a:rPr>
              <a:t>对比组</a:t>
            </a:r>
            <a:endParaRPr lang="zh-CN" altLang="en-US" sz="800" dirty="0" smtClean="0">
              <a:latin typeface="+mj-lt"/>
            </a:endParaRPr>
          </a:p>
        </p:txBody>
      </p:sp>
      <p:sp>
        <p:nvSpPr>
          <p:cNvPr id="73" name="矩形 72"/>
          <p:cNvSpPr/>
          <p:nvPr/>
        </p:nvSpPr>
        <p:spPr>
          <a:xfrm>
            <a:off x="7056544" y="1506527"/>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mj-lt"/>
              </a:rPr>
              <a:t>营销</a:t>
            </a:r>
            <a:endParaRPr lang="en-US" altLang="zh-CN" sz="800" dirty="0" smtClean="0">
              <a:latin typeface="+mj-lt"/>
            </a:endParaRPr>
          </a:p>
          <a:p>
            <a:pPr algn="ctr"/>
            <a:r>
              <a:rPr lang="zh-CN" altLang="en-US" sz="800" dirty="0" smtClean="0">
                <a:latin typeface="+mj-lt"/>
              </a:rPr>
              <a:t>方案</a:t>
            </a:r>
            <a:r>
              <a:rPr lang="en-US" altLang="zh-CN" sz="800" dirty="0" smtClean="0">
                <a:latin typeface="+mj-lt"/>
              </a:rPr>
              <a:t>1</a:t>
            </a:r>
            <a:endParaRPr lang="zh-CN" altLang="en-US" sz="800" dirty="0" smtClean="0">
              <a:latin typeface="+mj-lt"/>
            </a:endParaRPr>
          </a:p>
        </p:txBody>
      </p:sp>
      <p:sp>
        <p:nvSpPr>
          <p:cNvPr id="74" name="矩形 73"/>
          <p:cNvSpPr/>
          <p:nvPr/>
        </p:nvSpPr>
        <p:spPr>
          <a:xfrm>
            <a:off x="7056544" y="2094709"/>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mj-lt"/>
              </a:rPr>
              <a:t>营销</a:t>
            </a:r>
            <a:endParaRPr lang="en-US" altLang="zh-CN" sz="800" dirty="0" smtClean="0">
              <a:latin typeface="+mj-lt"/>
            </a:endParaRPr>
          </a:p>
          <a:p>
            <a:pPr algn="ctr"/>
            <a:r>
              <a:rPr lang="zh-CN" altLang="en-US" sz="800" dirty="0" smtClean="0">
                <a:latin typeface="+mj-lt"/>
              </a:rPr>
              <a:t>方案</a:t>
            </a:r>
            <a:r>
              <a:rPr lang="en-US" altLang="zh-CN" sz="800" dirty="0" smtClean="0">
                <a:latin typeface="+mj-lt"/>
              </a:rPr>
              <a:t>2</a:t>
            </a:r>
            <a:endParaRPr lang="zh-CN" altLang="en-US" sz="800" dirty="0" smtClean="0">
              <a:latin typeface="+mj-lt"/>
            </a:endParaRPr>
          </a:p>
        </p:txBody>
      </p:sp>
      <p:sp>
        <p:nvSpPr>
          <p:cNvPr id="75" name="矩形 74"/>
          <p:cNvSpPr/>
          <p:nvPr/>
        </p:nvSpPr>
        <p:spPr>
          <a:xfrm>
            <a:off x="7056544" y="2666874"/>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mj-lt"/>
              </a:rPr>
              <a:t>营销</a:t>
            </a:r>
            <a:endParaRPr lang="en-US" altLang="zh-CN" sz="800" dirty="0" smtClean="0">
              <a:latin typeface="+mj-lt"/>
            </a:endParaRPr>
          </a:p>
          <a:p>
            <a:pPr algn="ctr"/>
            <a:r>
              <a:rPr lang="zh-CN" altLang="en-US" sz="800" dirty="0" smtClean="0">
                <a:latin typeface="+mj-lt"/>
              </a:rPr>
              <a:t>方案</a:t>
            </a:r>
            <a:r>
              <a:rPr lang="en-US" altLang="zh-CN" sz="800" dirty="0" smtClean="0">
                <a:latin typeface="+mj-lt"/>
              </a:rPr>
              <a:t>3</a:t>
            </a:r>
            <a:endParaRPr lang="zh-CN" altLang="en-US" sz="800" dirty="0" smtClean="0">
              <a:latin typeface="+mj-lt"/>
            </a:endParaRPr>
          </a:p>
        </p:txBody>
      </p:sp>
      <p:cxnSp>
        <p:nvCxnSpPr>
          <p:cNvPr id="5" name="肘形连接符 4"/>
          <p:cNvCxnSpPr>
            <a:stCxn id="3" idx="3"/>
            <a:endCxn id="54" idx="1"/>
          </p:cNvCxnSpPr>
          <p:nvPr/>
        </p:nvCxnSpPr>
        <p:spPr>
          <a:xfrm flipV="1">
            <a:off x="1258278" y="2402382"/>
            <a:ext cx="626445" cy="686964"/>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3" idx="3"/>
            <a:endCxn id="55" idx="1"/>
          </p:cNvCxnSpPr>
          <p:nvPr/>
        </p:nvCxnSpPr>
        <p:spPr>
          <a:xfrm>
            <a:off x="1258278" y="3089346"/>
            <a:ext cx="633169" cy="771091"/>
          </a:xfrm>
          <a:prstGeom prst="bentConnector3">
            <a:avLst>
              <a:gd name="adj1" fmla="val 50000"/>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54" idx="3"/>
            <a:endCxn id="58" idx="1"/>
          </p:cNvCxnSpPr>
          <p:nvPr/>
        </p:nvCxnSpPr>
        <p:spPr>
          <a:xfrm flipV="1">
            <a:off x="2464527" y="2234166"/>
            <a:ext cx="688828" cy="168216"/>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54" idx="3"/>
            <a:endCxn id="56" idx="1"/>
          </p:cNvCxnSpPr>
          <p:nvPr/>
        </p:nvCxnSpPr>
        <p:spPr>
          <a:xfrm flipV="1">
            <a:off x="2464527" y="1839779"/>
            <a:ext cx="684327" cy="562603"/>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54" idx="3"/>
            <a:endCxn id="60" idx="1"/>
          </p:cNvCxnSpPr>
          <p:nvPr/>
        </p:nvCxnSpPr>
        <p:spPr>
          <a:xfrm>
            <a:off x="2464527" y="2402382"/>
            <a:ext cx="693493" cy="234513"/>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54" idx="3"/>
            <a:endCxn id="61" idx="1"/>
          </p:cNvCxnSpPr>
          <p:nvPr/>
        </p:nvCxnSpPr>
        <p:spPr>
          <a:xfrm>
            <a:off x="2464527" y="2402382"/>
            <a:ext cx="695552" cy="646620"/>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58" idx="3"/>
            <a:endCxn id="69" idx="1"/>
          </p:cNvCxnSpPr>
          <p:nvPr/>
        </p:nvCxnSpPr>
        <p:spPr>
          <a:xfrm flipV="1">
            <a:off x="3733159" y="1952361"/>
            <a:ext cx="731452" cy="281805"/>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58" idx="3"/>
            <a:endCxn id="70" idx="1"/>
          </p:cNvCxnSpPr>
          <p:nvPr/>
        </p:nvCxnSpPr>
        <p:spPr>
          <a:xfrm>
            <a:off x="3733159" y="2234166"/>
            <a:ext cx="731564" cy="292885"/>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69" idx="3"/>
            <a:endCxn id="71" idx="1"/>
          </p:cNvCxnSpPr>
          <p:nvPr/>
        </p:nvCxnSpPr>
        <p:spPr>
          <a:xfrm flipV="1">
            <a:off x="5044415" y="1661029"/>
            <a:ext cx="636499" cy="291332"/>
          </a:xfrm>
          <a:prstGeom prst="bentConnector3">
            <a:avLst>
              <a:gd name="adj1" fmla="val 77465"/>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69" idx="3"/>
            <a:endCxn id="72" idx="1"/>
          </p:cNvCxnSpPr>
          <p:nvPr/>
        </p:nvCxnSpPr>
        <p:spPr>
          <a:xfrm>
            <a:off x="5044415" y="1952361"/>
            <a:ext cx="646160" cy="307323"/>
          </a:xfrm>
          <a:prstGeom prst="bentConnector3">
            <a:avLst>
              <a:gd name="adj1" fmla="val 77054"/>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endCxn id="73" idx="1"/>
          </p:cNvCxnSpPr>
          <p:nvPr/>
        </p:nvCxnSpPr>
        <p:spPr>
          <a:xfrm flipV="1">
            <a:off x="6266333" y="1658092"/>
            <a:ext cx="790211" cy="2625"/>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71" idx="3"/>
            <a:endCxn id="74" idx="1"/>
          </p:cNvCxnSpPr>
          <p:nvPr/>
        </p:nvCxnSpPr>
        <p:spPr>
          <a:xfrm>
            <a:off x="6260718" y="1661029"/>
            <a:ext cx="795826" cy="585245"/>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肘形连接符 82"/>
          <p:cNvCxnSpPr>
            <a:stCxn id="71" idx="3"/>
            <a:endCxn id="75" idx="1"/>
          </p:cNvCxnSpPr>
          <p:nvPr/>
        </p:nvCxnSpPr>
        <p:spPr>
          <a:xfrm>
            <a:off x="6260718" y="1661029"/>
            <a:ext cx="795826" cy="1157410"/>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1411621" y="1795176"/>
            <a:ext cx="726141" cy="215444"/>
          </a:xfrm>
          <a:prstGeom prst="rect">
            <a:avLst/>
          </a:prstGeom>
          <a:noFill/>
        </p:spPr>
        <p:txBody>
          <a:bodyPr wrap="square" rtlCol="0">
            <a:spAutoFit/>
          </a:bodyPr>
          <a:lstStyle/>
          <a:p>
            <a:r>
              <a:rPr lang="zh-CN" altLang="en-US" sz="800" b="1" dirty="0" smtClean="0">
                <a:solidFill>
                  <a:schemeClr val="tx2"/>
                </a:solidFill>
              </a:rPr>
              <a:t>总入口分流</a:t>
            </a:r>
            <a:endParaRPr lang="zh-CN" altLang="en-US" sz="800" b="1" dirty="0">
              <a:solidFill>
                <a:schemeClr val="tx2"/>
              </a:solidFill>
            </a:endParaRPr>
          </a:p>
        </p:txBody>
      </p:sp>
      <p:sp>
        <p:nvSpPr>
          <p:cNvPr id="99" name="文本框 98"/>
          <p:cNvSpPr txBox="1"/>
          <p:nvPr/>
        </p:nvSpPr>
        <p:spPr>
          <a:xfrm>
            <a:off x="4053401" y="1297608"/>
            <a:ext cx="726141" cy="215444"/>
          </a:xfrm>
          <a:prstGeom prst="rect">
            <a:avLst/>
          </a:prstGeom>
          <a:noFill/>
        </p:spPr>
        <p:txBody>
          <a:bodyPr wrap="square" rtlCol="0">
            <a:spAutoFit/>
          </a:bodyPr>
          <a:lstStyle/>
          <a:p>
            <a:r>
              <a:rPr lang="zh-CN" altLang="en-US" sz="800" b="1" dirty="0" smtClean="0">
                <a:solidFill>
                  <a:schemeClr val="tx2"/>
                </a:solidFill>
              </a:rPr>
              <a:t>场景分流</a:t>
            </a:r>
            <a:endParaRPr lang="zh-CN" altLang="en-US" sz="800" b="1" dirty="0">
              <a:solidFill>
                <a:schemeClr val="tx2"/>
              </a:solidFill>
            </a:endParaRPr>
          </a:p>
        </p:txBody>
      </p:sp>
      <p:sp>
        <p:nvSpPr>
          <p:cNvPr id="101" name="矩形 100"/>
          <p:cNvSpPr/>
          <p:nvPr/>
        </p:nvSpPr>
        <p:spPr>
          <a:xfrm>
            <a:off x="4454950" y="2899058"/>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mj-lt"/>
              </a:rPr>
              <a:t>推荐组</a:t>
            </a:r>
            <a:endParaRPr lang="zh-CN" altLang="en-US" sz="800" dirty="0" smtClean="0">
              <a:latin typeface="+mj-lt"/>
            </a:endParaRPr>
          </a:p>
        </p:txBody>
      </p:sp>
      <p:sp>
        <p:nvSpPr>
          <p:cNvPr id="103" name="矩形 102"/>
          <p:cNvSpPr/>
          <p:nvPr/>
        </p:nvSpPr>
        <p:spPr>
          <a:xfrm>
            <a:off x="4464611" y="3517885"/>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mj-lt"/>
              </a:rPr>
              <a:t>对比组</a:t>
            </a:r>
            <a:endParaRPr lang="zh-CN" altLang="en-US" sz="800" dirty="0" smtClean="0">
              <a:latin typeface="+mj-lt"/>
            </a:endParaRPr>
          </a:p>
        </p:txBody>
      </p:sp>
      <p:sp>
        <p:nvSpPr>
          <p:cNvPr id="104" name="矩形 103"/>
          <p:cNvSpPr/>
          <p:nvPr/>
        </p:nvSpPr>
        <p:spPr>
          <a:xfrm>
            <a:off x="7054169" y="3226660"/>
            <a:ext cx="579804" cy="303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err="1" smtClean="0">
                <a:latin typeface="+mj-lt"/>
              </a:rPr>
              <a:t>TradeUp</a:t>
            </a:r>
            <a:r>
              <a:rPr lang="zh-CN" altLang="en-US" sz="800" dirty="0" smtClean="0">
                <a:latin typeface="+mj-lt"/>
              </a:rPr>
              <a:t>方案</a:t>
            </a:r>
            <a:endParaRPr lang="zh-CN" altLang="en-US" sz="800" dirty="0" smtClean="0">
              <a:latin typeface="+mj-lt"/>
            </a:endParaRPr>
          </a:p>
        </p:txBody>
      </p:sp>
      <p:cxnSp>
        <p:nvCxnSpPr>
          <p:cNvPr id="95" name="直接箭头连接符 94"/>
          <p:cNvCxnSpPr>
            <a:stCxn id="61" idx="3"/>
            <a:endCxn id="101" idx="1"/>
          </p:cNvCxnSpPr>
          <p:nvPr/>
        </p:nvCxnSpPr>
        <p:spPr>
          <a:xfrm>
            <a:off x="3739883" y="3049002"/>
            <a:ext cx="715067" cy="162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肘形连接符 106"/>
          <p:cNvCxnSpPr>
            <a:stCxn id="101" idx="3"/>
            <a:endCxn id="104" idx="1"/>
          </p:cNvCxnSpPr>
          <p:nvPr/>
        </p:nvCxnSpPr>
        <p:spPr>
          <a:xfrm>
            <a:off x="5034754" y="3050623"/>
            <a:ext cx="2019415" cy="327602"/>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p:cNvCxnSpPr>
            <a:stCxn id="104" idx="3"/>
          </p:cNvCxnSpPr>
          <p:nvPr/>
        </p:nvCxnSpPr>
        <p:spPr>
          <a:xfrm>
            <a:off x="7633973" y="3378225"/>
            <a:ext cx="442935"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1" idx="3"/>
            <a:endCxn id="103" idx="1"/>
          </p:cNvCxnSpPr>
          <p:nvPr/>
        </p:nvCxnSpPr>
        <p:spPr>
          <a:xfrm>
            <a:off x="3739883" y="3049002"/>
            <a:ext cx="724728" cy="620448"/>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1884723" y="4278604"/>
            <a:ext cx="833190" cy="215444"/>
          </a:xfrm>
          <a:prstGeom prst="rect">
            <a:avLst/>
          </a:prstGeom>
          <a:noFill/>
        </p:spPr>
        <p:txBody>
          <a:bodyPr wrap="square" rtlCol="0">
            <a:spAutoFit/>
          </a:bodyPr>
          <a:lstStyle/>
          <a:p>
            <a:r>
              <a:rPr lang="en-US" altLang="zh-CN" sz="800" dirty="0" smtClean="0">
                <a:solidFill>
                  <a:schemeClr val="tx2"/>
                </a:solidFill>
              </a:rPr>
              <a:t>By </a:t>
            </a:r>
            <a:r>
              <a:rPr lang="zh-CN" altLang="en-US" sz="800" dirty="0" smtClean="0">
                <a:solidFill>
                  <a:schemeClr val="tx2"/>
                </a:solidFill>
              </a:rPr>
              <a:t>手机号码</a:t>
            </a:r>
            <a:endParaRPr lang="zh-CN" altLang="en-US" sz="800" dirty="0">
              <a:solidFill>
                <a:schemeClr val="tx2"/>
              </a:solidFill>
            </a:endParaRPr>
          </a:p>
        </p:txBody>
      </p:sp>
      <p:sp>
        <p:nvSpPr>
          <p:cNvPr id="115" name="文本框 114"/>
          <p:cNvSpPr txBox="1"/>
          <p:nvPr/>
        </p:nvSpPr>
        <p:spPr>
          <a:xfrm>
            <a:off x="3871851" y="1736917"/>
            <a:ext cx="726141" cy="215444"/>
          </a:xfrm>
          <a:prstGeom prst="rect">
            <a:avLst/>
          </a:prstGeom>
          <a:noFill/>
        </p:spPr>
        <p:txBody>
          <a:bodyPr wrap="square" rtlCol="0">
            <a:spAutoFit/>
          </a:bodyPr>
          <a:lstStyle/>
          <a:p>
            <a:r>
              <a:rPr lang="zh-CN" altLang="en-US" sz="800" b="1" dirty="0" smtClean="0">
                <a:solidFill>
                  <a:schemeClr val="tx2"/>
                </a:solidFill>
              </a:rPr>
              <a:t>上海，</a:t>
            </a:r>
            <a:r>
              <a:rPr lang="en-US" altLang="zh-CN" sz="800" b="1" dirty="0" smtClean="0">
                <a:solidFill>
                  <a:schemeClr val="tx2"/>
                </a:solidFill>
              </a:rPr>
              <a:t>9</a:t>
            </a:r>
            <a:r>
              <a:rPr lang="zh-CN" altLang="en-US" sz="800" b="1" dirty="0" smtClean="0">
                <a:solidFill>
                  <a:schemeClr val="tx2"/>
                </a:solidFill>
              </a:rPr>
              <a:t>月</a:t>
            </a:r>
            <a:endParaRPr lang="zh-CN" altLang="en-US" sz="800" b="1" dirty="0">
              <a:solidFill>
                <a:schemeClr val="tx2"/>
              </a:solidFill>
            </a:endParaRPr>
          </a:p>
        </p:txBody>
      </p:sp>
      <p:sp>
        <p:nvSpPr>
          <p:cNvPr id="116" name="文本框 115"/>
          <p:cNvSpPr txBox="1"/>
          <p:nvPr/>
        </p:nvSpPr>
        <p:spPr>
          <a:xfrm>
            <a:off x="5037808" y="1756975"/>
            <a:ext cx="568708" cy="215444"/>
          </a:xfrm>
          <a:prstGeom prst="rect">
            <a:avLst/>
          </a:prstGeom>
          <a:noFill/>
        </p:spPr>
        <p:txBody>
          <a:bodyPr wrap="square" rtlCol="0">
            <a:spAutoFit/>
          </a:bodyPr>
          <a:lstStyle/>
          <a:p>
            <a:r>
              <a:rPr lang="en-US" altLang="zh-CN" sz="800" b="1" dirty="0" smtClean="0">
                <a:solidFill>
                  <a:schemeClr val="tx2"/>
                </a:solidFill>
              </a:rPr>
              <a:t>By </a:t>
            </a:r>
            <a:r>
              <a:rPr lang="zh-CN" altLang="en-US" sz="800" b="1" dirty="0" smtClean="0">
                <a:solidFill>
                  <a:schemeClr val="tx2"/>
                </a:solidFill>
              </a:rPr>
              <a:t>用户</a:t>
            </a:r>
            <a:endParaRPr lang="zh-CN" altLang="en-US" sz="800" b="1" dirty="0">
              <a:solidFill>
                <a:schemeClr val="tx2"/>
              </a:solidFill>
            </a:endParaRPr>
          </a:p>
        </p:txBody>
      </p:sp>
      <p:sp>
        <p:nvSpPr>
          <p:cNvPr id="118" name="文本框 117"/>
          <p:cNvSpPr txBox="1"/>
          <p:nvPr/>
        </p:nvSpPr>
        <p:spPr>
          <a:xfrm>
            <a:off x="6612837" y="1467441"/>
            <a:ext cx="398078" cy="215444"/>
          </a:xfrm>
          <a:prstGeom prst="rect">
            <a:avLst/>
          </a:prstGeom>
          <a:noFill/>
        </p:spPr>
        <p:txBody>
          <a:bodyPr wrap="square" rtlCol="0">
            <a:spAutoFit/>
          </a:bodyPr>
          <a:lstStyle/>
          <a:p>
            <a:r>
              <a:rPr lang="en-US" altLang="zh-CN" sz="800" b="1" dirty="0" smtClean="0">
                <a:solidFill>
                  <a:schemeClr val="tx2"/>
                </a:solidFill>
              </a:rPr>
              <a:t>35%</a:t>
            </a:r>
            <a:endParaRPr lang="zh-CN" altLang="en-US" sz="800" b="1" dirty="0">
              <a:solidFill>
                <a:schemeClr val="tx2"/>
              </a:solidFill>
            </a:endParaRPr>
          </a:p>
        </p:txBody>
      </p:sp>
      <p:sp>
        <p:nvSpPr>
          <p:cNvPr id="119" name="文本框 118"/>
          <p:cNvSpPr txBox="1"/>
          <p:nvPr/>
        </p:nvSpPr>
        <p:spPr>
          <a:xfrm>
            <a:off x="6644211" y="2036710"/>
            <a:ext cx="398078" cy="215444"/>
          </a:xfrm>
          <a:prstGeom prst="rect">
            <a:avLst/>
          </a:prstGeom>
          <a:noFill/>
        </p:spPr>
        <p:txBody>
          <a:bodyPr wrap="square" rtlCol="0">
            <a:spAutoFit/>
          </a:bodyPr>
          <a:lstStyle/>
          <a:p>
            <a:r>
              <a:rPr lang="en-US" altLang="zh-CN" sz="800" b="1" dirty="0" smtClean="0">
                <a:solidFill>
                  <a:schemeClr val="tx2"/>
                </a:solidFill>
              </a:rPr>
              <a:t>35%</a:t>
            </a:r>
            <a:endParaRPr lang="zh-CN" altLang="en-US" sz="800" b="1" dirty="0">
              <a:solidFill>
                <a:schemeClr val="tx2"/>
              </a:solidFill>
            </a:endParaRPr>
          </a:p>
        </p:txBody>
      </p:sp>
      <p:sp>
        <p:nvSpPr>
          <p:cNvPr id="120" name="文本框 119"/>
          <p:cNvSpPr txBox="1"/>
          <p:nvPr/>
        </p:nvSpPr>
        <p:spPr>
          <a:xfrm>
            <a:off x="6648689" y="2619419"/>
            <a:ext cx="398078" cy="215444"/>
          </a:xfrm>
          <a:prstGeom prst="rect">
            <a:avLst/>
          </a:prstGeom>
          <a:noFill/>
        </p:spPr>
        <p:txBody>
          <a:bodyPr wrap="square" rtlCol="0">
            <a:spAutoFit/>
          </a:bodyPr>
          <a:lstStyle/>
          <a:p>
            <a:r>
              <a:rPr lang="en-US" altLang="zh-CN" sz="800" b="1" dirty="0" smtClean="0">
                <a:solidFill>
                  <a:schemeClr val="tx2"/>
                </a:solidFill>
              </a:rPr>
              <a:t>30%</a:t>
            </a:r>
            <a:endParaRPr lang="zh-CN" altLang="en-US" sz="800" b="1" dirty="0">
              <a:solidFill>
                <a:schemeClr val="tx2"/>
              </a:solidFill>
            </a:endParaRPr>
          </a:p>
        </p:txBody>
      </p:sp>
      <p:sp>
        <p:nvSpPr>
          <p:cNvPr id="123" name="文本框 122"/>
          <p:cNvSpPr txBox="1"/>
          <p:nvPr/>
        </p:nvSpPr>
        <p:spPr>
          <a:xfrm>
            <a:off x="4050118" y="2842512"/>
            <a:ext cx="398078" cy="215444"/>
          </a:xfrm>
          <a:prstGeom prst="rect">
            <a:avLst/>
          </a:prstGeom>
          <a:noFill/>
        </p:spPr>
        <p:txBody>
          <a:bodyPr wrap="square" rtlCol="0">
            <a:spAutoFit/>
          </a:bodyPr>
          <a:lstStyle/>
          <a:p>
            <a:r>
              <a:rPr lang="en-US" altLang="zh-CN" sz="800" b="1" dirty="0" smtClean="0">
                <a:solidFill>
                  <a:schemeClr val="tx2"/>
                </a:solidFill>
              </a:rPr>
              <a:t>50%</a:t>
            </a:r>
            <a:endParaRPr lang="zh-CN" altLang="en-US" sz="800" b="1" dirty="0">
              <a:solidFill>
                <a:schemeClr val="tx2"/>
              </a:solidFill>
            </a:endParaRPr>
          </a:p>
        </p:txBody>
      </p:sp>
      <p:sp>
        <p:nvSpPr>
          <p:cNvPr id="124" name="文本框 123"/>
          <p:cNvSpPr txBox="1"/>
          <p:nvPr/>
        </p:nvSpPr>
        <p:spPr>
          <a:xfrm>
            <a:off x="4053294" y="3472185"/>
            <a:ext cx="398078" cy="215444"/>
          </a:xfrm>
          <a:prstGeom prst="rect">
            <a:avLst/>
          </a:prstGeom>
          <a:noFill/>
        </p:spPr>
        <p:txBody>
          <a:bodyPr wrap="square" rtlCol="0">
            <a:spAutoFit/>
          </a:bodyPr>
          <a:lstStyle/>
          <a:p>
            <a:r>
              <a:rPr lang="en-US" altLang="zh-CN" sz="800" b="1" dirty="0" smtClean="0">
                <a:solidFill>
                  <a:schemeClr val="tx2"/>
                </a:solidFill>
              </a:rPr>
              <a:t>50%</a:t>
            </a:r>
            <a:endParaRPr lang="zh-CN" altLang="en-US" sz="800" b="1"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业务</a:t>
            </a:r>
            <a:r>
              <a:rPr lang="zh-CN" altLang="en-US" dirty="0" smtClean="0">
                <a:sym typeface="+mn-ea"/>
              </a:rPr>
              <a:t>专题</a:t>
            </a:r>
            <a:r>
              <a:rPr lang="en-US" altLang="zh-CN" dirty="0" smtClean="0">
                <a:sym typeface="+mn-ea"/>
              </a:rPr>
              <a:t>2——</a:t>
            </a:r>
            <a:r>
              <a:rPr lang="zh-CN" altLang="en-US" dirty="0" smtClean="0">
                <a:sym typeface="+mn-ea"/>
              </a:rPr>
              <a:t>规则管理</a:t>
            </a:r>
            <a:endParaRPr lang="zh-CN" altLang="en-US" dirty="0"/>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33183" y="2580436"/>
            <a:ext cx="1141021" cy="812451"/>
          </a:xfrm>
          <a:prstGeom prst="rect">
            <a:avLst/>
          </a:prstGeom>
        </p:spPr>
      </p:pic>
      <p:sp>
        <p:nvSpPr>
          <p:cNvPr id="16" name="矩形 15"/>
          <p:cNvSpPr/>
          <p:nvPr/>
        </p:nvSpPr>
        <p:spPr>
          <a:xfrm>
            <a:off x="3341592" y="1547483"/>
            <a:ext cx="2460814" cy="12362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zh-CN" altLang="en-US" sz="800" dirty="0" smtClean="0">
              <a:latin typeface="Microsoft YaHei" panose="020B0503020204020204" pitchFamily="34" charset="-122"/>
              <a:ea typeface="Microsoft YaHei" panose="020B0503020204020204" pitchFamily="34" charset="-122"/>
            </a:endParaRPr>
          </a:p>
        </p:txBody>
      </p:sp>
      <p:sp>
        <p:nvSpPr>
          <p:cNvPr id="18" name="文本框 17"/>
          <p:cNvSpPr txBox="1"/>
          <p:nvPr/>
        </p:nvSpPr>
        <p:spPr>
          <a:xfrm>
            <a:off x="3650875" y="1633808"/>
            <a:ext cx="1532965" cy="215444"/>
          </a:xfrm>
          <a:prstGeom prst="rect">
            <a:avLst/>
          </a:prstGeom>
          <a:noFill/>
        </p:spPr>
        <p:txBody>
          <a:bodyPr wrap="square" rtlCol="0">
            <a:spAutoFit/>
          </a:bodyPr>
          <a:lstStyle/>
          <a:p>
            <a:r>
              <a:rPr lang="zh-CN" altLang="en-US" sz="800" b="1" dirty="0" smtClean="0">
                <a:solidFill>
                  <a:schemeClr val="tx2"/>
                </a:solidFill>
                <a:latin typeface="Microsoft YaHei" panose="020B0503020204020204" pitchFamily="34" charset="-122"/>
                <a:ea typeface="Microsoft YaHei" panose="020B0503020204020204" pitchFamily="34" charset="-122"/>
              </a:rPr>
              <a:t>① 如果是黄牛，结束无输出</a:t>
            </a:r>
            <a:endParaRPr lang="zh-CN" altLang="en-US" sz="800" b="1" dirty="0">
              <a:solidFill>
                <a:schemeClr val="tx2"/>
              </a:solidFill>
              <a:latin typeface="Microsoft YaHei" panose="020B0503020204020204" pitchFamily="34" charset="-122"/>
              <a:ea typeface="Microsoft YaHei" panose="020B0503020204020204" pitchFamily="34" charset="-122"/>
            </a:endParaRPr>
          </a:p>
        </p:txBody>
      </p:sp>
      <p:sp>
        <p:nvSpPr>
          <p:cNvPr id="77" name="文本框 76"/>
          <p:cNvSpPr txBox="1"/>
          <p:nvPr/>
        </p:nvSpPr>
        <p:spPr>
          <a:xfrm>
            <a:off x="3650874" y="1841160"/>
            <a:ext cx="1869142" cy="215444"/>
          </a:xfrm>
          <a:prstGeom prst="rect">
            <a:avLst/>
          </a:prstGeom>
          <a:noFill/>
        </p:spPr>
        <p:txBody>
          <a:bodyPr wrap="square" rtlCol="0">
            <a:spAutoFit/>
          </a:bodyPr>
          <a:lstStyle/>
          <a:p>
            <a:r>
              <a:rPr lang="zh-CN" altLang="en-US" sz="800" b="1" dirty="0" smtClean="0">
                <a:solidFill>
                  <a:schemeClr val="tx2"/>
                </a:solidFill>
                <a:latin typeface="Microsoft YaHei" panose="020B0503020204020204" pitchFamily="34" charset="-122"/>
                <a:ea typeface="Microsoft YaHei" panose="020B0503020204020204" pitchFamily="34" charset="-122"/>
              </a:rPr>
              <a:t>② 如果是已享折扣，结束无输出</a:t>
            </a:r>
            <a:endParaRPr lang="zh-CN" altLang="en-US" sz="800" b="1" dirty="0">
              <a:solidFill>
                <a:schemeClr val="tx2"/>
              </a:solidFill>
              <a:latin typeface="Microsoft YaHei" panose="020B0503020204020204" pitchFamily="34" charset="-122"/>
              <a:ea typeface="Microsoft YaHei" panose="020B0503020204020204" pitchFamily="34" charset="-122"/>
            </a:endParaRPr>
          </a:p>
        </p:txBody>
      </p:sp>
      <p:sp>
        <p:nvSpPr>
          <p:cNvPr id="78" name="文本框 77"/>
          <p:cNvSpPr txBox="1"/>
          <p:nvPr/>
        </p:nvSpPr>
        <p:spPr>
          <a:xfrm>
            <a:off x="3650874" y="2054597"/>
            <a:ext cx="1869142" cy="215444"/>
          </a:xfrm>
          <a:prstGeom prst="rect">
            <a:avLst/>
          </a:prstGeom>
          <a:noFill/>
        </p:spPr>
        <p:txBody>
          <a:bodyPr wrap="square" rtlCol="0">
            <a:spAutoFit/>
          </a:bodyPr>
          <a:lstStyle/>
          <a:p>
            <a:r>
              <a:rPr lang="zh-CN" altLang="en-US" sz="800" b="1" dirty="0" smtClean="0">
                <a:solidFill>
                  <a:schemeClr val="tx2"/>
                </a:solidFill>
                <a:latin typeface="Microsoft YaHei" panose="020B0503020204020204" pitchFamily="34" charset="-122"/>
                <a:ea typeface="Microsoft YaHei" panose="020B0503020204020204" pitchFamily="34" charset="-122"/>
              </a:rPr>
              <a:t>③ 结束，输出香辣鸡翅 </a:t>
            </a:r>
            <a:r>
              <a:rPr lang="en-US" altLang="zh-CN" sz="800" b="1" dirty="0" smtClean="0">
                <a:solidFill>
                  <a:schemeClr val="tx2"/>
                </a:solidFill>
                <a:latin typeface="Microsoft YaHei" panose="020B0503020204020204" pitchFamily="34" charset="-122"/>
                <a:ea typeface="Microsoft YaHei" panose="020B0503020204020204" pitchFamily="34" charset="-122"/>
              </a:rPr>
              <a:t>6.4</a:t>
            </a:r>
            <a:r>
              <a:rPr lang="zh-CN" altLang="en-US" sz="800" b="1" dirty="0" smtClean="0">
                <a:solidFill>
                  <a:schemeClr val="tx2"/>
                </a:solidFill>
                <a:latin typeface="Microsoft YaHei" panose="020B0503020204020204" pitchFamily="34" charset="-122"/>
                <a:ea typeface="Microsoft YaHei" panose="020B0503020204020204" pitchFamily="34" charset="-122"/>
              </a:rPr>
              <a:t>折</a:t>
            </a:r>
            <a:endParaRPr lang="zh-CN" altLang="en-US" sz="800" b="1" dirty="0">
              <a:solidFill>
                <a:schemeClr val="tx2"/>
              </a:solidFill>
              <a:latin typeface="Microsoft YaHei" panose="020B0503020204020204" pitchFamily="34" charset="-122"/>
              <a:ea typeface="Microsoft YaHei" panose="020B0503020204020204" pitchFamily="34" charset="-122"/>
            </a:endParaRPr>
          </a:p>
        </p:txBody>
      </p:sp>
      <p:sp>
        <p:nvSpPr>
          <p:cNvPr id="79" name="文本框 78"/>
          <p:cNvSpPr txBox="1"/>
          <p:nvPr/>
        </p:nvSpPr>
        <p:spPr>
          <a:xfrm>
            <a:off x="2772892" y="1731650"/>
            <a:ext cx="558055" cy="461665"/>
          </a:xfrm>
          <a:prstGeom prst="rect">
            <a:avLst/>
          </a:prstGeom>
          <a:noFill/>
        </p:spPr>
        <p:txBody>
          <a:bodyPr wrap="square" rtlCol="0">
            <a:spAutoFit/>
          </a:bodyPr>
          <a:lstStyle/>
          <a:p>
            <a:pPr algn="ctr"/>
            <a:r>
              <a:rPr lang="zh-CN" altLang="en-US" sz="800" dirty="0" smtClean="0">
                <a:latin typeface="Microsoft YaHei" panose="020B0503020204020204" pitchFamily="34" charset="-122"/>
                <a:ea typeface="Microsoft YaHei" panose="020B0503020204020204" pitchFamily="34" charset="-122"/>
              </a:rPr>
              <a:t>自定义产品推荐规则</a:t>
            </a:r>
            <a:endParaRPr lang="zh-CN" altLang="en-US" sz="800" dirty="0">
              <a:latin typeface="Microsoft YaHei" panose="020B0503020204020204" pitchFamily="34" charset="-122"/>
              <a:ea typeface="Microsoft YaHei" panose="020B0503020204020204" pitchFamily="34" charset="-122"/>
            </a:endParaRPr>
          </a:p>
        </p:txBody>
      </p:sp>
      <p:pic>
        <p:nvPicPr>
          <p:cNvPr id="80"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7911" y="1554207"/>
            <a:ext cx="781344" cy="1227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8" name="直接箭头连接符 27"/>
          <p:cNvCxnSpPr/>
          <p:nvPr/>
        </p:nvCxnSpPr>
        <p:spPr>
          <a:xfrm flipH="1">
            <a:off x="5802406" y="1808626"/>
            <a:ext cx="1605505"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5802406" y="2565889"/>
            <a:ext cx="1605505"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波形 30"/>
          <p:cNvSpPr/>
          <p:nvPr/>
        </p:nvSpPr>
        <p:spPr>
          <a:xfrm>
            <a:off x="3126441" y="1311083"/>
            <a:ext cx="679076" cy="331497"/>
          </a:xfrm>
          <a:prstGeom prst="wave">
            <a:avLst>
              <a:gd name="adj1" fmla="val 12500"/>
              <a:gd name="adj2" fmla="val -1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800" dirty="0" smtClean="0">
                <a:latin typeface="Microsoft YaHei" panose="020B0503020204020204" pitchFamily="34" charset="-122"/>
                <a:ea typeface="Microsoft YaHei" panose="020B0503020204020204" pitchFamily="34" charset="-122"/>
              </a:rPr>
              <a:t>规则</a:t>
            </a:r>
            <a:endParaRPr lang="zh-CN" altLang="en-US" sz="800" dirty="0" smtClean="0">
              <a:latin typeface="Microsoft YaHei" panose="020B0503020204020204" pitchFamily="34" charset="-122"/>
              <a:ea typeface="Microsoft YaHei" panose="020B0503020204020204" pitchFamily="34" charset="-122"/>
            </a:endParaRPr>
          </a:p>
        </p:txBody>
      </p:sp>
      <p:sp>
        <p:nvSpPr>
          <p:cNvPr id="33" name="文本框 32"/>
          <p:cNvSpPr txBox="1"/>
          <p:nvPr/>
        </p:nvSpPr>
        <p:spPr>
          <a:xfrm>
            <a:off x="5802406" y="1580084"/>
            <a:ext cx="758901" cy="215444"/>
          </a:xfrm>
          <a:prstGeom prst="rect">
            <a:avLst/>
          </a:prstGeom>
          <a:noFill/>
        </p:spPr>
        <p:txBody>
          <a:bodyPr wrap="square" rtlCol="0">
            <a:spAutoFit/>
          </a:bodyPr>
          <a:lstStyle/>
          <a:p>
            <a:pPr algn="ctr"/>
            <a:r>
              <a:rPr lang="zh-CN" altLang="en-US" sz="800" dirty="0" smtClean="0">
                <a:latin typeface="Microsoft YaHei" panose="020B0503020204020204" pitchFamily="34" charset="-122"/>
                <a:ea typeface="Microsoft YaHei" panose="020B0503020204020204" pitchFamily="34" charset="-122"/>
              </a:rPr>
              <a:t>用户信息</a:t>
            </a:r>
            <a:endParaRPr lang="zh-CN" altLang="en-US" sz="800" dirty="0">
              <a:latin typeface="Microsoft YaHei" panose="020B0503020204020204" pitchFamily="34" charset="-122"/>
              <a:ea typeface="Microsoft YaHei" panose="020B0503020204020204" pitchFamily="34" charset="-122"/>
            </a:endParaRPr>
          </a:p>
        </p:txBody>
      </p:sp>
      <p:sp>
        <p:nvSpPr>
          <p:cNvPr id="90" name="文本框 89"/>
          <p:cNvSpPr txBox="1"/>
          <p:nvPr/>
        </p:nvSpPr>
        <p:spPr>
          <a:xfrm>
            <a:off x="6278386" y="2363169"/>
            <a:ext cx="758901" cy="215444"/>
          </a:xfrm>
          <a:prstGeom prst="rect">
            <a:avLst/>
          </a:prstGeom>
          <a:noFill/>
        </p:spPr>
        <p:txBody>
          <a:bodyPr wrap="square" rtlCol="0">
            <a:spAutoFit/>
          </a:bodyPr>
          <a:lstStyle/>
          <a:p>
            <a:pPr algn="ctr"/>
            <a:r>
              <a:rPr lang="zh-CN" altLang="en-US" sz="800" dirty="0" smtClean="0">
                <a:latin typeface="Microsoft YaHei" panose="020B0503020204020204" pitchFamily="34" charset="-122"/>
                <a:ea typeface="Microsoft YaHei" panose="020B0503020204020204" pitchFamily="34" charset="-122"/>
              </a:rPr>
              <a:t>推荐产品</a:t>
            </a:r>
            <a:endParaRPr lang="zh-CN" altLang="en-US" sz="800" dirty="0">
              <a:latin typeface="Microsoft YaHei" panose="020B0503020204020204" pitchFamily="34" charset="-122"/>
              <a:ea typeface="Microsoft YaHei" panose="020B0503020204020204" pitchFamily="34" charset="-122"/>
            </a:endParaRPr>
          </a:p>
        </p:txBody>
      </p:sp>
      <p:sp>
        <p:nvSpPr>
          <p:cNvPr id="91" name="爆炸形 1 90"/>
          <p:cNvSpPr/>
          <p:nvPr/>
        </p:nvSpPr>
        <p:spPr>
          <a:xfrm>
            <a:off x="358571" y="2156933"/>
            <a:ext cx="979693" cy="625289"/>
          </a:xfrm>
          <a:prstGeom prst="irregularSeal1">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800" dirty="0" smtClean="0">
                <a:latin typeface="+mj-lt"/>
              </a:rPr>
              <a:t>自定义规则</a:t>
            </a:r>
            <a:endParaRPr lang="zh-CN" altLang="en-US" sz="800" dirty="0" smtClean="0">
              <a:latin typeface="+mj-lt"/>
            </a:endParaRPr>
          </a:p>
        </p:txBody>
      </p:sp>
      <p:cxnSp>
        <p:nvCxnSpPr>
          <p:cNvPr id="35" name="直接连接符 34"/>
          <p:cNvCxnSpPr/>
          <p:nvPr/>
        </p:nvCxnSpPr>
        <p:spPr>
          <a:xfrm>
            <a:off x="3341592" y="2363169"/>
            <a:ext cx="2460814" cy="0"/>
          </a:xfrm>
          <a:prstGeom prst="line">
            <a:avLst/>
          </a:prstGeom>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3438782" y="2470891"/>
            <a:ext cx="712299" cy="21544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800" dirty="0" smtClean="0">
                <a:latin typeface="Microsoft YaHei" panose="020B0503020204020204" pitchFamily="34" charset="-122"/>
                <a:ea typeface="Microsoft YaHei" panose="020B0503020204020204" pitchFamily="34" charset="-122"/>
              </a:rPr>
              <a:t>KCF</a:t>
            </a:r>
            <a:r>
              <a:rPr lang="zh-CN" altLang="en-US" sz="800" dirty="0" smtClean="0">
                <a:latin typeface="Microsoft YaHei" panose="020B0503020204020204" pitchFamily="34" charset="-122"/>
                <a:ea typeface="Microsoft YaHei" panose="020B0503020204020204" pitchFamily="34" charset="-122"/>
              </a:rPr>
              <a:t>宅急送</a:t>
            </a:r>
            <a:endParaRPr lang="zh-CN" altLang="en-US" sz="800" dirty="0">
              <a:latin typeface="Microsoft YaHei" panose="020B0503020204020204" pitchFamily="34" charset="-122"/>
              <a:ea typeface="Microsoft YaHei" panose="020B0503020204020204" pitchFamily="34" charset="-122"/>
            </a:endParaRPr>
          </a:p>
        </p:txBody>
      </p:sp>
      <p:sp>
        <p:nvSpPr>
          <p:cNvPr id="105" name="矩形 104"/>
          <p:cNvSpPr/>
          <p:nvPr/>
        </p:nvSpPr>
        <p:spPr>
          <a:xfrm>
            <a:off x="3341592" y="3249076"/>
            <a:ext cx="2460814" cy="12287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zh-CN" altLang="en-US" sz="800" dirty="0" smtClean="0">
              <a:latin typeface="Microsoft YaHei" panose="020B0503020204020204" pitchFamily="34" charset="-122"/>
              <a:ea typeface="Microsoft YaHei" panose="020B0503020204020204" pitchFamily="34" charset="-122"/>
            </a:endParaRPr>
          </a:p>
        </p:txBody>
      </p:sp>
      <p:sp>
        <p:nvSpPr>
          <p:cNvPr id="106" name="波形 105"/>
          <p:cNvSpPr/>
          <p:nvPr/>
        </p:nvSpPr>
        <p:spPr>
          <a:xfrm>
            <a:off x="3143250" y="3062461"/>
            <a:ext cx="679076" cy="331497"/>
          </a:xfrm>
          <a:prstGeom prst="wave">
            <a:avLst>
              <a:gd name="adj1" fmla="val 12500"/>
              <a:gd name="adj2" fmla="val -1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800" dirty="0" smtClean="0">
                <a:latin typeface="Microsoft YaHei" panose="020B0503020204020204" pitchFamily="34" charset="-122"/>
                <a:ea typeface="Microsoft YaHei" panose="020B0503020204020204" pitchFamily="34" charset="-122"/>
              </a:rPr>
              <a:t>KPI</a:t>
            </a:r>
            <a:endParaRPr lang="zh-CN" altLang="en-US" sz="800" dirty="0" smtClean="0">
              <a:latin typeface="Microsoft YaHei" panose="020B0503020204020204" pitchFamily="34" charset="-122"/>
              <a:ea typeface="Microsoft YaHei" panose="020B0503020204020204" pitchFamily="34" charset="-122"/>
            </a:endParaRPr>
          </a:p>
        </p:txBody>
      </p:sp>
      <p:cxnSp>
        <p:nvCxnSpPr>
          <p:cNvPr id="37" name="肘形连接符 36"/>
          <p:cNvCxnSpPr>
            <a:endCxn id="16" idx="1"/>
          </p:cNvCxnSpPr>
          <p:nvPr/>
        </p:nvCxnSpPr>
        <p:spPr>
          <a:xfrm flipV="1">
            <a:off x="2174204" y="2165595"/>
            <a:ext cx="1167388" cy="642151"/>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105" idx="1"/>
          </p:cNvCxnSpPr>
          <p:nvPr/>
        </p:nvCxnSpPr>
        <p:spPr>
          <a:xfrm rot="10800000">
            <a:off x="2174204" y="3228214"/>
            <a:ext cx="1167388" cy="635261"/>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2744877" y="3860746"/>
            <a:ext cx="558055" cy="338554"/>
          </a:xfrm>
          <a:prstGeom prst="rect">
            <a:avLst/>
          </a:prstGeom>
          <a:noFill/>
        </p:spPr>
        <p:txBody>
          <a:bodyPr wrap="square" rtlCol="0">
            <a:spAutoFit/>
          </a:bodyPr>
          <a:lstStyle/>
          <a:p>
            <a:pPr algn="ctr"/>
            <a:r>
              <a:rPr lang="zh-CN" altLang="en-US" sz="800" dirty="0" smtClean="0">
                <a:latin typeface="Microsoft YaHei" panose="020B0503020204020204" pitchFamily="34" charset="-122"/>
                <a:ea typeface="Microsoft YaHei" panose="020B0503020204020204" pitchFamily="34" charset="-122"/>
              </a:rPr>
              <a:t>规则</a:t>
            </a:r>
            <a:r>
              <a:rPr lang="en-US" altLang="zh-CN" sz="800" dirty="0" smtClean="0">
                <a:latin typeface="Microsoft YaHei" panose="020B0503020204020204" pitchFamily="34" charset="-122"/>
                <a:ea typeface="Microsoft YaHei" panose="020B0503020204020204" pitchFamily="34" charset="-122"/>
              </a:rPr>
              <a:t>KPI</a:t>
            </a:r>
            <a:r>
              <a:rPr lang="zh-CN" altLang="en-US" sz="800" dirty="0" smtClean="0">
                <a:latin typeface="Microsoft YaHei" panose="020B0503020204020204" pitchFamily="34" charset="-122"/>
                <a:ea typeface="Microsoft YaHei" panose="020B0503020204020204" pitchFamily="34" charset="-122"/>
              </a:rPr>
              <a:t>指标</a:t>
            </a:r>
            <a:endParaRPr lang="zh-CN" altLang="en-US" sz="800" dirty="0">
              <a:latin typeface="Microsoft YaHei" panose="020B0503020204020204" pitchFamily="34" charset="-122"/>
              <a:ea typeface="Microsoft YaHei" panose="020B0503020204020204" pitchFamily="34" charset="-122"/>
            </a:endParaRPr>
          </a:p>
        </p:txBody>
      </p:sp>
      <p:sp>
        <p:nvSpPr>
          <p:cNvPr id="110" name="文本框 109"/>
          <p:cNvSpPr txBox="1"/>
          <p:nvPr/>
        </p:nvSpPr>
        <p:spPr>
          <a:xfrm>
            <a:off x="1021415" y="3399355"/>
            <a:ext cx="1152787" cy="215444"/>
          </a:xfrm>
          <a:prstGeom prst="rect">
            <a:avLst/>
          </a:prstGeom>
          <a:noFill/>
        </p:spPr>
        <p:txBody>
          <a:bodyPr wrap="square" rtlCol="0">
            <a:spAutoFit/>
          </a:bodyPr>
          <a:lstStyle/>
          <a:p>
            <a:pPr algn="ctr"/>
            <a:r>
              <a:rPr lang="zh-CN" altLang="en-US" sz="800" dirty="0" smtClean="0">
                <a:latin typeface="Microsoft YaHei" panose="020B0503020204020204" pitchFamily="34" charset="-122"/>
                <a:ea typeface="Microsoft YaHei" panose="020B0503020204020204" pitchFamily="34" charset="-122"/>
              </a:rPr>
              <a:t>运营人员</a:t>
            </a:r>
            <a:endParaRPr lang="zh-CN" altLang="en-US" sz="800" dirty="0">
              <a:latin typeface="Microsoft YaHei" panose="020B0503020204020204" pitchFamily="34" charset="-122"/>
              <a:ea typeface="Microsoft YaHei" panose="020B0503020204020204" pitchFamily="34" charset="-122"/>
            </a:endParaRPr>
          </a:p>
        </p:txBody>
      </p:sp>
      <p:sp>
        <p:nvSpPr>
          <p:cNvPr id="112" name="文本框 111"/>
          <p:cNvSpPr txBox="1"/>
          <p:nvPr/>
        </p:nvSpPr>
        <p:spPr>
          <a:xfrm>
            <a:off x="3650874" y="3453545"/>
            <a:ext cx="778655" cy="21544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800" dirty="0">
                <a:latin typeface="Microsoft YaHei" panose="020B0503020204020204" pitchFamily="34" charset="-122"/>
                <a:ea typeface="Microsoft YaHei" panose="020B0503020204020204" pitchFamily="34" charset="-122"/>
              </a:rPr>
              <a:t>命中率</a:t>
            </a:r>
            <a:endParaRPr lang="zh-CN" altLang="en-US" sz="800" dirty="0">
              <a:latin typeface="Microsoft YaHei" panose="020B0503020204020204" pitchFamily="34" charset="-122"/>
              <a:ea typeface="Microsoft YaHei" panose="020B0503020204020204" pitchFamily="34" charset="-122"/>
            </a:endParaRPr>
          </a:p>
        </p:txBody>
      </p:sp>
      <p:sp>
        <p:nvSpPr>
          <p:cNvPr id="114" name="文本框 113"/>
          <p:cNvSpPr txBox="1"/>
          <p:nvPr/>
        </p:nvSpPr>
        <p:spPr>
          <a:xfrm>
            <a:off x="4640509" y="3452208"/>
            <a:ext cx="778655" cy="21544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800" dirty="0" smtClean="0">
                <a:latin typeface="Microsoft YaHei" panose="020B0503020204020204" pitchFamily="34" charset="-122"/>
                <a:ea typeface="Microsoft YaHei" panose="020B0503020204020204" pitchFamily="34" charset="-122"/>
              </a:rPr>
              <a:t>转化率</a:t>
            </a:r>
            <a:endParaRPr lang="zh-CN" altLang="en-US" sz="800" dirty="0">
              <a:latin typeface="Microsoft YaHei" panose="020B0503020204020204" pitchFamily="34" charset="-122"/>
              <a:ea typeface="Microsoft YaHei" panose="020B0503020204020204" pitchFamily="34" charset="-122"/>
            </a:endParaRPr>
          </a:p>
        </p:txBody>
      </p:sp>
      <p:sp>
        <p:nvSpPr>
          <p:cNvPr id="117" name="文本框 116"/>
          <p:cNvSpPr txBox="1"/>
          <p:nvPr/>
        </p:nvSpPr>
        <p:spPr>
          <a:xfrm>
            <a:off x="3650874" y="3779782"/>
            <a:ext cx="778655" cy="21544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800" dirty="0" smtClean="0">
                <a:latin typeface="Microsoft YaHei" panose="020B0503020204020204" pitchFamily="34" charset="-122"/>
                <a:ea typeface="Microsoft YaHei" panose="020B0503020204020204" pitchFamily="34" charset="-122"/>
              </a:rPr>
              <a:t>TC</a:t>
            </a:r>
            <a:endParaRPr lang="zh-CN" altLang="en-US" sz="800" dirty="0">
              <a:latin typeface="Microsoft YaHei" panose="020B0503020204020204" pitchFamily="34" charset="-122"/>
              <a:ea typeface="Microsoft YaHei" panose="020B0503020204020204" pitchFamily="34" charset="-122"/>
            </a:endParaRPr>
          </a:p>
        </p:txBody>
      </p:sp>
      <p:sp>
        <p:nvSpPr>
          <p:cNvPr id="121" name="文本框 120"/>
          <p:cNvSpPr txBox="1"/>
          <p:nvPr/>
        </p:nvSpPr>
        <p:spPr>
          <a:xfrm>
            <a:off x="4642297" y="3773340"/>
            <a:ext cx="778655" cy="21544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800" dirty="0" smtClean="0">
                <a:latin typeface="Microsoft YaHei" panose="020B0503020204020204" pitchFamily="34" charset="-122"/>
                <a:ea typeface="Microsoft YaHei" panose="020B0503020204020204" pitchFamily="34" charset="-122"/>
              </a:rPr>
              <a:t>TA</a:t>
            </a:r>
            <a:endParaRPr lang="zh-CN" altLang="en-US" sz="800" dirty="0">
              <a:latin typeface="Microsoft YaHei" panose="020B0503020204020204" pitchFamily="34" charset="-122"/>
              <a:ea typeface="Microsoft YaHei" panose="020B0503020204020204" pitchFamily="34" charset="-122"/>
            </a:endParaRPr>
          </a:p>
        </p:txBody>
      </p:sp>
      <p:sp>
        <p:nvSpPr>
          <p:cNvPr id="122" name="文本框 121"/>
          <p:cNvSpPr txBox="1"/>
          <p:nvPr/>
        </p:nvSpPr>
        <p:spPr>
          <a:xfrm>
            <a:off x="3663766" y="4106019"/>
            <a:ext cx="778655" cy="21544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800" dirty="0" smtClean="0">
                <a:latin typeface="Microsoft YaHei" panose="020B0503020204020204" pitchFamily="34" charset="-122"/>
                <a:ea typeface="Microsoft YaHei" panose="020B0503020204020204" pitchFamily="34" charset="-122"/>
              </a:rPr>
              <a:t>SALE</a:t>
            </a:r>
            <a:endParaRPr lang="zh-CN" altLang="en-US" sz="800" dirty="0">
              <a:latin typeface="Microsoft YaHei" panose="020B0503020204020204" pitchFamily="34" charset="-122"/>
              <a:ea typeface="Microsoft YaHei" panose="020B0503020204020204" pitchFamily="34" charset="-122"/>
            </a:endParaRPr>
          </a:p>
        </p:txBody>
      </p:sp>
      <p:cxnSp>
        <p:nvCxnSpPr>
          <p:cNvPr id="51" name="肘形连接符 50"/>
          <p:cNvCxnSpPr>
            <a:stCxn id="80" idx="2"/>
            <a:endCxn id="105" idx="3"/>
          </p:cNvCxnSpPr>
          <p:nvPr/>
        </p:nvCxnSpPr>
        <p:spPr>
          <a:xfrm rot="5400000">
            <a:off x="6259425" y="2324315"/>
            <a:ext cx="1082141" cy="1996177"/>
          </a:xfrm>
          <a:prstGeom prst="bentConnector2">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文本框 124"/>
          <p:cNvSpPr txBox="1"/>
          <p:nvPr/>
        </p:nvSpPr>
        <p:spPr>
          <a:xfrm>
            <a:off x="6336999" y="3638298"/>
            <a:ext cx="1139566" cy="215444"/>
          </a:xfrm>
          <a:prstGeom prst="rect">
            <a:avLst/>
          </a:prstGeom>
          <a:noFill/>
        </p:spPr>
        <p:txBody>
          <a:bodyPr wrap="square" rtlCol="0">
            <a:spAutoFit/>
          </a:bodyPr>
          <a:lstStyle/>
          <a:p>
            <a:pPr algn="ctr"/>
            <a:r>
              <a:rPr lang="zh-CN" altLang="en-US" sz="800" dirty="0" smtClean="0">
                <a:latin typeface="Microsoft YaHei" panose="020B0503020204020204" pitchFamily="34" charset="-122"/>
                <a:ea typeface="Microsoft YaHei" panose="020B0503020204020204" pitchFamily="34" charset="-122"/>
              </a:rPr>
              <a:t>用户行为</a:t>
            </a:r>
            <a:r>
              <a:rPr lang="en-US" altLang="zh-CN" sz="800" dirty="0" smtClean="0">
                <a:latin typeface="Microsoft YaHei" panose="020B0503020204020204" pitchFamily="34" charset="-122"/>
                <a:ea typeface="Microsoft YaHei" panose="020B0503020204020204" pitchFamily="34" charset="-122"/>
              </a:rPr>
              <a:t>&amp;</a:t>
            </a:r>
            <a:r>
              <a:rPr lang="zh-CN" altLang="en-US" sz="800" dirty="0" smtClean="0">
                <a:latin typeface="Microsoft YaHei" panose="020B0503020204020204" pitchFamily="34" charset="-122"/>
                <a:ea typeface="Microsoft YaHei" panose="020B0503020204020204" pitchFamily="34" charset="-122"/>
              </a:rPr>
              <a:t>订单信息</a:t>
            </a:r>
            <a:endParaRPr lang="zh-CN" altLang="en-US" sz="800" dirty="0">
              <a:latin typeface="Microsoft YaHei" panose="020B0503020204020204" pitchFamily="34" charset="-122"/>
              <a:ea typeface="Microsoft YaHei" panose="020B0503020204020204" pitchFamily="34" charset="-122"/>
            </a:endParaRPr>
          </a:p>
        </p:txBody>
      </p:sp>
      <p:sp>
        <p:nvSpPr>
          <p:cNvPr id="129" name="文本框 128"/>
          <p:cNvSpPr txBox="1"/>
          <p:nvPr/>
        </p:nvSpPr>
        <p:spPr>
          <a:xfrm>
            <a:off x="4226826" y="2466422"/>
            <a:ext cx="712299" cy="21544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800" dirty="0" smtClean="0">
                <a:latin typeface="Microsoft YaHei" panose="020B0503020204020204" pitchFamily="34" charset="-122"/>
                <a:ea typeface="Microsoft YaHei" panose="020B0503020204020204" pitchFamily="34" charset="-122"/>
              </a:rPr>
              <a:t>启用</a:t>
            </a:r>
            <a:r>
              <a:rPr lang="en-US" altLang="zh-CN" sz="800" dirty="0" smtClean="0">
                <a:latin typeface="Microsoft YaHei" panose="020B0503020204020204" pitchFamily="34" charset="-122"/>
                <a:ea typeface="Microsoft YaHei" panose="020B0503020204020204" pitchFamily="34" charset="-122"/>
              </a:rPr>
              <a:t>/</a:t>
            </a:r>
            <a:r>
              <a:rPr lang="zh-CN" altLang="en-US" sz="800" dirty="0" smtClean="0">
                <a:latin typeface="Microsoft YaHei" panose="020B0503020204020204" pitchFamily="34" charset="-122"/>
                <a:ea typeface="Microsoft YaHei" panose="020B0503020204020204" pitchFamily="34" charset="-122"/>
              </a:rPr>
              <a:t>停用</a:t>
            </a:r>
            <a:endParaRPr lang="zh-CN" altLang="en-US" sz="800" dirty="0">
              <a:latin typeface="Microsoft YaHei" panose="020B0503020204020204" pitchFamily="34" charset="-122"/>
              <a:ea typeface="Microsoft YaHei" panose="020B0503020204020204" pitchFamily="34" charset="-122"/>
            </a:endParaRPr>
          </a:p>
        </p:txBody>
      </p:sp>
      <p:sp>
        <p:nvSpPr>
          <p:cNvPr id="130" name="文本框 129"/>
          <p:cNvSpPr txBox="1"/>
          <p:nvPr/>
        </p:nvSpPr>
        <p:spPr>
          <a:xfrm>
            <a:off x="4997218" y="2463904"/>
            <a:ext cx="712299" cy="21544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800" dirty="0" smtClean="0">
                <a:latin typeface="Microsoft YaHei" panose="020B0503020204020204" pitchFamily="34" charset="-122"/>
                <a:ea typeface="Microsoft YaHei" panose="020B0503020204020204" pitchFamily="34" charset="-122"/>
              </a:rPr>
              <a:t>预警</a:t>
            </a:r>
            <a:endParaRPr lang="zh-CN" altLang="en-US" sz="800" dirty="0">
              <a:latin typeface="Microsoft YaHei" panose="020B0503020204020204" pitchFamily="34" charset="-122"/>
              <a:ea typeface="Microsoft YaHei" panose="020B0503020204020204" pitchFamily="34" charset="-122"/>
            </a:endParaRPr>
          </a:p>
        </p:txBody>
      </p:sp>
      <p:sp>
        <p:nvSpPr>
          <p:cNvPr id="131" name="文本框 130"/>
          <p:cNvSpPr txBox="1"/>
          <p:nvPr/>
        </p:nvSpPr>
        <p:spPr>
          <a:xfrm>
            <a:off x="6510300" y="1679983"/>
            <a:ext cx="712299" cy="215444"/>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800" dirty="0">
                <a:latin typeface="Microsoft YaHei" panose="020B0503020204020204" pitchFamily="34" charset="-122"/>
                <a:ea typeface="Microsoft YaHei" panose="020B0503020204020204" pitchFamily="34" charset="-122"/>
              </a:rPr>
              <a:t>分流</a:t>
            </a:r>
            <a:endParaRPr lang="zh-CN" altLang="en-US" sz="800" dirty="0">
              <a:latin typeface="Microsoft YaHei" panose="020B0503020204020204" pitchFamily="34" charset="-122"/>
              <a:ea typeface="Microsoft YaHei" panose="020B0503020204020204" pitchFamily="34" charset="-122"/>
            </a:endParaRPr>
          </a:p>
        </p:txBody>
      </p:sp>
      <p:sp>
        <p:nvSpPr>
          <p:cNvPr id="132" name="文本框 131"/>
          <p:cNvSpPr txBox="1"/>
          <p:nvPr/>
        </p:nvSpPr>
        <p:spPr>
          <a:xfrm>
            <a:off x="8115805" y="1781473"/>
            <a:ext cx="340535" cy="830997"/>
          </a:xfrm>
          <a:prstGeom prst="rect">
            <a:avLst/>
          </a:prstGeom>
          <a:noFill/>
        </p:spPr>
        <p:txBody>
          <a:bodyPr wrap="square" rtlCol="0">
            <a:spAutoFit/>
          </a:bodyPr>
          <a:lstStyle/>
          <a:p>
            <a:pPr algn="ctr"/>
            <a:r>
              <a:rPr lang="en-US" altLang="zh-CN" sz="800" dirty="0" smtClean="0">
                <a:latin typeface="Microsoft YaHei" panose="020B0503020204020204" pitchFamily="34" charset="-122"/>
                <a:ea typeface="Microsoft YaHei" panose="020B0503020204020204" pitchFamily="34" charset="-122"/>
              </a:rPr>
              <a:t>K</a:t>
            </a:r>
            <a:endParaRPr lang="en-US" altLang="zh-CN" sz="800" dirty="0" smtClean="0">
              <a:latin typeface="Microsoft YaHei" panose="020B0503020204020204" pitchFamily="34" charset="-122"/>
              <a:ea typeface="Microsoft YaHei" panose="020B0503020204020204" pitchFamily="34" charset="-122"/>
            </a:endParaRPr>
          </a:p>
          <a:p>
            <a:pPr algn="ctr"/>
            <a:r>
              <a:rPr lang="en-US" altLang="zh-CN" sz="800" dirty="0" smtClean="0">
                <a:latin typeface="Microsoft YaHei" panose="020B0503020204020204" pitchFamily="34" charset="-122"/>
                <a:ea typeface="Microsoft YaHei" panose="020B0503020204020204" pitchFamily="34" charset="-122"/>
              </a:rPr>
              <a:t>F</a:t>
            </a:r>
            <a:endParaRPr lang="en-US" altLang="zh-CN" sz="800" dirty="0" smtClean="0">
              <a:latin typeface="Microsoft YaHei" panose="020B0503020204020204" pitchFamily="34" charset="-122"/>
              <a:ea typeface="Microsoft YaHei" panose="020B0503020204020204" pitchFamily="34" charset="-122"/>
            </a:endParaRPr>
          </a:p>
          <a:p>
            <a:pPr algn="ctr"/>
            <a:r>
              <a:rPr lang="en-US" altLang="zh-CN" sz="800" dirty="0" smtClean="0">
                <a:latin typeface="Microsoft YaHei" panose="020B0503020204020204" pitchFamily="34" charset="-122"/>
                <a:ea typeface="Microsoft YaHei" panose="020B0503020204020204" pitchFamily="34" charset="-122"/>
              </a:rPr>
              <a:t>C</a:t>
            </a:r>
            <a:endParaRPr lang="en-US" altLang="zh-CN" sz="800" dirty="0" smtClean="0">
              <a:latin typeface="Microsoft YaHei" panose="020B0503020204020204" pitchFamily="34" charset="-122"/>
              <a:ea typeface="Microsoft YaHei" panose="020B0503020204020204" pitchFamily="34" charset="-122"/>
            </a:endParaRPr>
          </a:p>
          <a:p>
            <a:pPr algn="ctr"/>
            <a:r>
              <a:rPr lang="zh-CN" altLang="en-US" sz="800" dirty="0" smtClean="0">
                <a:latin typeface="Microsoft YaHei" panose="020B0503020204020204" pitchFamily="34" charset="-122"/>
                <a:ea typeface="Microsoft YaHei" panose="020B0503020204020204" pitchFamily="34" charset="-122"/>
              </a:rPr>
              <a:t>宅</a:t>
            </a:r>
            <a:endParaRPr lang="en-US" altLang="zh-CN" sz="800" dirty="0" smtClean="0">
              <a:latin typeface="Microsoft YaHei" panose="020B0503020204020204" pitchFamily="34" charset="-122"/>
              <a:ea typeface="Microsoft YaHei" panose="020B0503020204020204" pitchFamily="34" charset="-122"/>
            </a:endParaRPr>
          </a:p>
          <a:p>
            <a:pPr algn="ctr"/>
            <a:r>
              <a:rPr lang="zh-CN" altLang="en-US" sz="800" dirty="0" smtClean="0">
                <a:latin typeface="Microsoft YaHei" panose="020B0503020204020204" pitchFamily="34" charset="-122"/>
                <a:ea typeface="Microsoft YaHei" panose="020B0503020204020204" pitchFamily="34" charset="-122"/>
              </a:rPr>
              <a:t>急</a:t>
            </a:r>
            <a:endParaRPr lang="en-US" altLang="zh-CN" sz="800" dirty="0" smtClean="0">
              <a:latin typeface="Microsoft YaHei" panose="020B0503020204020204" pitchFamily="34" charset="-122"/>
              <a:ea typeface="Microsoft YaHei" panose="020B0503020204020204" pitchFamily="34" charset="-122"/>
            </a:endParaRPr>
          </a:p>
          <a:p>
            <a:pPr algn="ctr"/>
            <a:r>
              <a:rPr lang="zh-CN" altLang="en-US" sz="800" dirty="0" smtClean="0">
                <a:latin typeface="Microsoft YaHei" panose="020B0503020204020204" pitchFamily="34" charset="-122"/>
                <a:ea typeface="Microsoft YaHei" panose="020B0503020204020204" pitchFamily="34" charset="-122"/>
              </a:rPr>
              <a:t>送</a:t>
            </a:r>
            <a:endParaRPr lang="en-US" altLang="zh-CN" sz="800" dirty="0" smtClean="0">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业务</a:t>
            </a:r>
            <a:r>
              <a:rPr lang="zh-CN" altLang="en-US" dirty="0" smtClean="0">
                <a:sym typeface="+mn-ea"/>
              </a:rPr>
              <a:t>专题</a:t>
            </a:r>
            <a:r>
              <a:rPr lang="en-US" altLang="zh-CN" dirty="0" smtClean="0">
                <a:sym typeface="+mn-ea"/>
              </a:rPr>
              <a:t>3——</a:t>
            </a:r>
            <a:r>
              <a:rPr lang="zh-CN" altLang="en-US" dirty="0" smtClean="0"/>
              <a:t>推荐效果的多层级评价</a:t>
            </a:r>
            <a:endParaRPr lang="zh-CN" altLang="en-US" dirty="0"/>
          </a:p>
        </p:txBody>
      </p:sp>
      <p:sp>
        <p:nvSpPr>
          <p:cNvPr id="5" name="文本框 4"/>
          <p:cNvSpPr txBox="1"/>
          <p:nvPr/>
        </p:nvSpPr>
        <p:spPr>
          <a:xfrm>
            <a:off x="383240" y="1224432"/>
            <a:ext cx="6219265" cy="507831"/>
          </a:xfrm>
          <a:prstGeom prst="rect">
            <a:avLst/>
          </a:prstGeom>
          <a:noFill/>
        </p:spPr>
        <p:txBody>
          <a:bodyPr wrap="square" rtlCol="0">
            <a:spAutoFit/>
          </a:bodyPr>
          <a:lstStyle/>
          <a:p>
            <a:pPr marL="228600" indent="-228600">
              <a:buFont typeface="+mj-ea"/>
              <a:buAutoNum type="circleNumDbPlain"/>
            </a:pPr>
            <a:r>
              <a:rPr lang="zh-CN" altLang="en-US" sz="900" b="1" dirty="0" smtClean="0">
                <a:solidFill>
                  <a:schemeClr val="tx2"/>
                </a:solidFill>
                <a:latin typeface="Microsoft YaHei" panose="020B0503020204020204" pitchFamily="34" charset="-122"/>
                <a:ea typeface="Microsoft YaHei" panose="020B0503020204020204" pitchFamily="34" charset="-122"/>
              </a:rPr>
              <a:t>通过分流规则的设置，控制流量流入指定的方案</a:t>
            </a:r>
            <a:endParaRPr lang="en-US" altLang="zh-CN" sz="900" b="1" dirty="0" smtClean="0">
              <a:solidFill>
                <a:schemeClr val="tx2"/>
              </a:solidFill>
              <a:latin typeface="Microsoft YaHei" panose="020B0503020204020204" pitchFamily="34" charset="-122"/>
              <a:ea typeface="Microsoft YaHei" panose="020B0503020204020204" pitchFamily="34" charset="-122"/>
            </a:endParaRPr>
          </a:p>
          <a:p>
            <a:pPr marL="228600" indent="-228600">
              <a:buFont typeface="+mj-ea"/>
              <a:buAutoNum type="circleNumDbPlain"/>
            </a:pPr>
            <a:r>
              <a:rPr lang="zh-CN" altLang="en-US" sz="900" b="1" dirty="0" smtClean="0">
                <a:solidFill>
                  <a:schemeClr val="tx2"/>
                </a:solidFill>
                <a:latin typeface="Microsoft YaHei" panose="020B0503020204020204" pitchFamily="34" charset="-122"/>
                <a:ea typeface="Microsoft YaHei" panose="020B0503020204020204" pitchFamily="34" charset="-122"/>
              </a:rPr>
              <a:t>通过对方案分组，可比较相同场景下不同组方案的</a:t>
            </a:r>
            <a:r>
              <a:rPr lang="en-US" altLang="zh-CN" sz="900" b="1" dirty="0" smtClean="0">
                <a:solidFill>
                  <a:schemeClr val="tx2"/>
                </a:solidFill>
                <a:latin typeface="Microsoft YaHei" panose="020B0503020204020204" pitchFamily="34" charset="-122"/>
                <a:ea typeface="Microsoft YaHei" panose="020B0503020204020204" pitchFamily="34" charset="-122"/>
              </a:rPr>
              <a:t>KPI</a:t>
            </a:r>
            <a:r>
              <a:rPr lang="zh-CN" altLang="en-US" sz="900" b="1" dirty="0" smtClean="0">
                <a:solidFill>
                  <a:schemeClr val="tx2"/>
                </a:solidFill>
                <a:latin typeface="Microsoft YaHei" panose="020B0503020204020204" pitchFamily="34" charset="-122"/>
                <a:ea typeface="Microsoft YaHei" panose="020B0503020204020204" pitchFamily="34" charset="-122"/>
              </a:rPr>
              <a:t>效果</a:t>
            </a:r>
            <a:endParaRPr lang="en-US" altLang="zh-CN" sz="900" b="1" dirty="0" smtClean="0">
              <a:solidFill>
                <a:schemeClr val="tx2"/>
              </a:solidFill>
              <a:latin typeface="Microsoft YaHei" panose="020B0503020204020204" pitchFamily="34" charset="-122"/>
              <a:ea typeface="Microsoft YaHei" panose="020B0503020204020204" pitchFamily="34" charset="-122"/>
            </a:endParaRPr>
          </a:p>
          <a:p>
            <a:pPr marL="228600" indent="-228600">
              <a:buFont typeface="+mj-ea"/>
              <a:buAutoNum type="circleNumDbPlain"/>
            </a:pPr>
            <a:r>
              <a:rPr lang="zh-CN" altLang="en-US" sz="900" b="1" dirty="0" smtClean="0">
                <a:solidFill>
                  <a:schemeClr val="tx2"/>
                </a:solidFill>
                <a:latin typeface="Microsoft YaHei" panose="020B0503020204020204" pitchFamily="34" charset="-122"/>
                <a:ea typeface="Microsoft YaHei" panose="020B0503020204020204" pitchFamily="34" charset="-122"/>
              </a:rPr>
              <a:t>通过对场景分组，可比较多个场景的组合</a:t>
            </a:r>
            <a:r>
              <a:rPr lang="en-US" altLang="zh-CN" sz="900" b="1" dirty="0" smtClean="0">
                <a:solidFill>
                  <a:schemeClr val="tx2"/>
                </a:solidFill>
                <a:latin typeface="Microsoft YaHei" panose="020B0503020204020204" pitchFamily="34" charset="-122"/>
                <a:ea typeface="Microsoft YaHei" panose="020B0503020204020204" pitchFamily="34" charset="-122"/>
              </a:rPr>
              <a:t>KPI</a:t>
            </a:r>
            <a:r>
              <a:rPr lang="zh-CN" altLang="en-US" sz="900" b="1" dirty="0" smtClean="0">
                <a:solidFill>
                  <a:schemeClr val="tx2"/>
                </a:solidFill>
                <a:latin typeface="Microsoft YaHei" panose="020B0503020204020204" pitchFamily="34" charset="-122"/>
                <a:ea typeface="Microsoft YaHei" panose="020B0503020204020204" pitchFamily="34" charset="-122"/>
              </a:rPr>
              <a:t>效果</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sp>
        <p:nvSpPr>
          <p:cNvPr id="6" name="爆炸形 1 5"/>
          <p:cNvSpPr/>
          <p:nvPr/>
        </p:nvSpPr>
        <p:spPr>
          <a:xfrm>
            <a:off x="456105" y="3748391"/>
            <a:ext cx="243142" cy="344905"/>
          </a:xfrm>
          <a:prstGeom prst="irregularSeal1">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800" dirty="0" smtClean="0">
                <a:latin typeface="+mj-lt"/>
              </a:rPr>
              <a:t>1</a:t>
            </a:r>
            <a:endParaRPr lang="zh-CN" altLang="en-US" sz="800" dirty="0" smtClean="0">
              <a:latin typeface="+mj-lt"/>
            </a:endParaRPr>
          </a:p>
        </p:txBody>
      </p:sp>
      <p:sp>
        <p:nvSpPr>
          <p:cNvPr id="96" name="爆炸形 1 95"/>
          <p:cNvSpPr/>
          <p:nvPr/>
        </p:nvSpPr>
        <p:spPr>
          <a:xfrm>
            <a:off x="456105" y="4123440"/>
            <a:ext cx="243142" cy="344905"/>
          </a:xfrm>
          <a:prstGeom prst="irregularSeal1">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800" dirty="0" smtClean="0">
                <a:latin typeface="+mj-lt"/>
              </a:rPr>
              <a:t>2</a:t>
            </a:r>
            <a:endParaRPr lang="zh-CN" altLang="en-US" sz="800" dirty="0" smtClean="0">
              <a:latin typeface="+mj-lt"/>
            </a:endParaRPr>
          </a:p>
        </p:txBody>
      </p:sp>
      <p:sp>
        <p:nvSpPr>
          <p:cNvPr id="97" name="爆炸形 1 96"/>
          <p:cNvSpPr/>
          <p:nvPr/>
        </p:nvSpPr>
        <p:spPr>
          <a:xfrm>
            <a:off x="456105" y="4530166"/>
            <a:ext cx="243142" cy="344905"/>
          </a:xfrm>
          <a:prstGeom prst="irregularSeal1">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800" dirty="0" smtClean="0">
                <a:latin typeface="+mj-lt"/>
              </a:rPr>
              <a:t>3</a:t>
            </a:r>
            <a:endParaRPr lang="zh-CN" altLang="en-US" sz="800" dirty="0" smtClean="0">
              <a:latin typeface="+mj-lt"/>
            </a:endParaRPr>
          </a:p>
        </p:txBody>
      </p:sp>
      <p:sp>
        <p:nvSpPr>
          <p:cNvPr id="11" name="文本框 10"/>
          <p:cNvSpPr txBox="1"/>
          <p:nvPr/>
        </p:nvSpPr>
        <p:spPr>
          <a:xfrm>
            <a:off x="699247" y="3805427"/>
            <a:ext cx="4565277" cy="230832"/>
          </a:xfrm>
          <a:prstGeom prst="rect">
            <a:avLst/>
          </a:prstGeom>
          <a:noFill/>
        </p:spPr>
        <p:txBody>
          <a:bodyPr wrap="square" rtlCol="0">
            <a:spAutoFit/>
          </a:bodyPr>
          <a:lstStyle/>
          <a:p>
            <a:r>
              <a:rPr lang="zh-CN" altLang="en-US" sz="900" dirty="0" smtClean="0">
                <a:latin typeface="Microsoft YaHei" panose="020B0503020204020204" pitchFamily="34" charset="-122"/>
                <a:ea typeface="Microsoft YaHei" panose="020B0503020204020204" pitchFamily="34" charset="-122"/>
              </a:rPr>
              <a:t>直接比较</a:t>
            </a:r>
            <a:r>
              <a:rPr lang="en-US" altLang="zh-CN" sz="900" dirty="0" smtClean="0">
                <a:latin typeface="Microsoft YaHei" panose="020B0503020204020204" pitchFamily="34" charset="-122"/>
                <a:ea typeface="Microsoft YaHei" panose="020B0503020204020204" pitchFamily="34" charset="-122"/>
              </a:rPr>
              <a:t>AI</a:t>
            </a:r>
            <a:r>
              <a:rPr lang="zh-CN" altLang="en-US" sz="900" dirty="0" smtClean="0">
                <a:latin typeface="Microsoft YaHei" panose="020B0503020204020204" pitchFamily="34" charset="-122"/>
                <a:ea typeface="Microsoft YaHei" panose="020B0503020204020204" pitchFamily="34" charset="-122"/>
              </a:rPr>
              <a:t>菜单推荐方案和默认菜单推荐方案的</a:t>
            </a:r>
            <a:r>
              <a:rPr lang="en-US" altLang="zh-CN" sz="900" dirty="0" smtClean="0">
                <a:latin typeface="Microsoft YaHei" panose="020B0503020204020204" pitchFamily="34" charset="-122"/>
                <a:ea typeface="Microsoft YaHei" panose="020B0503020204020204" pitchFamily="34" charset="-122"/>
              </a:rPr>
              <a:t>KPI</a:t>
            </a:r>
            <a:r>
              <a:rPr lang="zh-CN" altLang="en-US" sz="900" dirty="0" smtClean="0">
                <a:latin typeface="Microsoft YaHei" panose="020B0503020204020204" pitchFamily="34" charset="-122"/>
                <a:ea typeface="Microsoft YaHei" panose="020B0503020204020204" pitchFamily="34" charset="-122"/>
              </a:rPr>
              <a:t>，了解单个方案的效果</a:t>
            </a:r>
            <a:endParaRPr lang="zh-CN" altLang="en-US" sz="900" dirty="0">
              <a:latin typeface="Microsoft YaHei" panose="020B0503020204020204" pitchFamily="34" charset="-122"/>
              <a:ea typeface="Microsoft YaHei" panose="020B0503020204020204" pitchFamily="34" charset="-122"/>
            </a:endParaRPr>
          </a:p>
        </p:txBody>
      </p:sp>
      <p:sp>
        <p:nvSpPr>
          <p:cNvPr id="99" name="文本框 98"/>
          <p:cNvSpPr txBox="1"/>
          <p:nvPr/>
        </p:nvSpPr>
        <p:spPr>
          <a:xfrm>
            <a:off x="699246" y="4127455"/>
            <a:ext cx="7140389" cy="369332"/>
          </a:xfrm>
          <a:prstGeom prst="rect">
            <a:avLst/>
          </a:prstGeom>
          <a:noFill/>
        </p:spPr>
        <p:txBody>
          <a:bodyPr wrap="square" rtlCol="0">
            <a:spAutoFit/>
          </a:bodyPr>
          <a:lstStyle/>
          <a:p>
            <a:r>
              <a:rPr lang="zh-CN" altLang="en-US" sz="900" dirty="0" smtClean="0">
                <a:latin typeface="Microsoft YaHei" panose="020B0503020204020204" pitchFamily="34" charset="-122"/>
                <a:ea typeface="Microsoft YaHei" panose="020B0503020204020204" pitchFamily="34" charset="-122"/>
              </a:rPr>
              <a:t>将</a:t>
            </a:r>
            <a:r>
              <a:rPr lang="en-US" altLang="zh-CN" sz="900" dirty="0" smtClean="0">
                <a:latin typeface="Microsoft YaHei" panose="020B0503020204020204" pitchFamily="34" charset="-122"/>
                <a:ea typeface="Microsoft YaHei" panose="020B0503020204020204" pitchFamily="34" charset="-122"/>
              </a:rPr>
              <a:t>AI</a:t>
            </a:r>
            <a:r>
              <a:rPr lang="zh-CN" altLang="en-US" sz="900" dirty="0" smtClean="0">
                <a:latin typeface="Microsoft YaHei" panose="020B0503020204020204" pitchFamily="34" charset="-122"/>
                <a:ea typeface="Microsoft YaHei" panose="020B0503020204020204" pitchFamily="34" charset="-122"/>
              </a:rPr>
              <a:t>智能挽留推荐方案</a:t>
            </a:r>
            <a:r>
              <a:rPr lang="en-US" altLang="zh-CN" sz="900" dirty="0" smtClean="0">
                <a:latin typeface="Microsoft YaHei" panose="020B0503020204020204" pitchFamily="34" charset="-122"/>
                <a:ea typeface="Microsoft YaHei" panose="020B0503020204020204" pitchFamily="34" charset="-122"/>
              </a:rPr>
              <a:t>1</a:t>
            </a:r>
            <a:r>
              <a:rPr lang="zh-CN" altLang="en-US" sz="900" dirty="0" smtClean="0">
                <a:latin typeface="Microsoft YaHei" panose="020B0503020204020204" pitchFamily="34" charset="-122"/>
                <a:ea typeface="Microsoft YaHei" panose="020B0503020204020204" pitchFamily="34" charset="-122"/>
              </a:rPr>
              <a:t>和</a:t>
            </a:r>
            <a:r>
              <a:rPr lang="en-US" altLang="zh-CN" sz="900" dirty="0" smtClean="0">
                <a:latin typeface="Microsoft YaHei" panose="020B0503020204020204" pitchFamily="34" charset="-122"/>
                <a:ea typeface="Microsoft YaHei" panose="020B0503020204020204" pitchFamily="34" charset="-122"/>
              </a:rPr>
              <a:t>AI</a:t>
            </a:r>
            <a:r>
              <a:rPr lang="zh-CN" altLang="en-US" sz="900" dirty="0" smtClean="0">
                <a:latin typeface="Microsoft YaHei" panose="020B0503020204020204" pitchFamily="34" charset="-122"/>
                <a:ea typeface="Microsoft YaHei" panose="020B0503020204020204" pitchFamily="34" charset="-122"/>
              </a:rPr>
              <a:t>智能挽留推荐方案</a:t>
            </a:r>
            <a:r>
              <a:rPr lang="en-US" altLang="zh-CN" sz="900" dirty="0" smtClean="0">
                <a:latin typeface="Microsoft YaHei" panose="020B0503020204020204" pitchFamily="34" charset="-122"/>
                <a:ea typeface="Microsoft YaHei" panose="020B0503020204020204" pitchFamily="34" charset="-122"/>
              </a:rPr>
              <a:t>2</a:t>
            </a:r>
            <a:r>
              <a:rPr lang="zh-CN" altLang="en-US" sz="900" dirty="0" smtClean="0">
                <a:latin typeface="Microsoft YaHei" panose="020B0503020204020204" pitchFamily="34" charset="-122"/>
                <a:ea typeface="Microsoft YaHei" panose="020B0503020204020204" pitchFamily="34" charset="-122"/>
              </a:rPr>
              <a:t>设置为组</a:t>
            </a:r>
            <a:r>
              <a:rPr lang="en-US" altLang="zh-CN" sz="900" dirty="0">
                <a:latin typeface="Microsoft YaHei" panose="020B0503020204020204" pitchFamily="34" charset="-122"/>
                <a:ea typeface="Microsoft YaHei" panose="020B0503020204020204" pitchFamily="34" charset="-122"/>
              </a:rPr>
              <a:t>5</a:t>
            </a:r>
            <a:r>
              <a:rPr lang="zh-CN" altLang="en-US" sz="900" dirty="0" smtClean="0">
                <a:latin typeface="Microsoft YaHei" panose="020B0503020204020204" pitchFamily="34" charset="-122"/>
                <a:ea typeface="Microsoft YaHei" panose="020B0503020204020204" pitchFamily="34" charset="-122"/>
              </a:rPr>
              <a:t>，智能挽留推荐方案设置为组</a:t>
            </a:r>
            <a:r>
              <a:rPr lang="en-US" altLang="zh-CN" sz="900" dirty="0" smtClean="0">
                <a:latin typeface="Microsoft YaHei" panose="020B0503020204020204" pitchFamily="34" charset="-122"/>
                <a:ea typeface="Microsoft YaHei" panose="020B0503020204020204" pitchFamily="34" charset="-122"/>
              </a:rPr>
              <a:t>6</a:t>
            </a:r>
            <a:r>
              <a:rPr lang="zh-CN" altLang="en-US" sz="900" dirty="0" smtClean="0">
                <a:latin typeface="Microsoft YaHei" panose="020B0503020204020204" pitchFamily="34" charset="-122"/>
                <a:ea typeface="Microsoft YaHei" panose="020B0503020204020204" pitchFamily="34" charset="-122"/>
              </a:rPr>
              <a:t>，可通过组</a:t>
            </a:r>
            <a:r>
              <a:rPr lang="en-US" altLang="zh-CN" sz="900" dirty="0" smtClean="0">
                <a:latin typeface="Microsoft YaHei" panose="020B0503020204020204" pitchFamily="34" charset="-122"/>
                <a:ea typeface="Microsoft YaHei" panose="020B0503020204020204" pitchFamily="34" charset="-122"/>
              </a:rPr>
              <a:t>5</a:t>
            </a:r>
            <a:r>
              <a:rPr lang="zh-CN" altLang="en-US" sz="900" dirty="0" smtClean="0">
                <a:latin typeface="Microsoft YaHei" panose="020B0503020204020204" pitchFamily="34" charset="-122"/>
                <a:ea typeface="Microsoft YaHei" panose="020B0503020204020204" pitchFamily="34" charset="-122"/>
              </a:rPr>
              <a:t>与组</a:t>
            </a:r>
            <a:r>
              <a:rPr lang="en-US" altLang="zh-CN" sz="900" dirty="0" smtClean="0">
                <a:latin typeface="Microsoft YaHei" panose="020B0503020204020204" pitchFamily="34" charset="-122"/>
                <a:ea typeface="Microsoft YaHei" panose="020B0503020204020204" pitchFamily="34" charset="-122"/>
              </a:rPr>
              <a:t>6</a:t>
            </a:r>
            <a:r>
              <a:rPr lang="zh-CN" altLang="en-US" sz="900" dirty="0" smtClean="0">
                <a:latin typeface="Microsoft YaHei" panose="020B0503020204020204" pitchFamily="34" charset="-122"/>
                <a:ea typeface="Microsoft YaHei" panose="020B0503020204020204" pitchFamily="34" charset="-122"/>
              </a:rPr>
              <a:t>，对比两方案组之间的</a:t>
            </a:r>
            <a:r>
              <a:rPr lang="en-US" altLang="zh-CN" sz="900" dirty="0" smtClean="0">
                <a:latin typeface="Microsoft YaHei" panose="020B0503020204020204" pitchFamily="34" charset="-122"/>
                <a:ea typeface="Microsoft YaHei" panose="020B0503020204020204" pitchFamily="34" charset="-122"/>
              </a:rPr>
              <a:t>KPI</a:t>
            </a:r>
            <a:r>
              <a:rPr lang="zh-CN" altLang="en-US" sz="900" dirty="0" smtClean="0">
                <a:latin typeface="Microsoft YaHei" panose="020B0503020204020204" pitchFamily="34" charset="-122"/>
                <a:ea typeface="Microsoft YaHei" panose="020B0503020204020204" pitchFamily="34" charset="-122"/>
              </a:rPr>
              <a:t>效果</a:t>
            </a:r>
            <a:endParaRPr lang="zh-CN" altLang="en-US" sz="900" dirty="0">
              <a:latin typeface="Microsoft YaHei" panose="020B0503020204020204" pitchFamily="34" charset="-122"/>
              <a:ea typeface="Microsoft YaHei" panose="020B0503020204020204" pitchFamily="34" charset="-122"/>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1068" y="1682840"/>
            <a:ext cx="8801863" cy="2110923"/>
          </a:xfrm>
          <a:prstGeom prst="rect">
            <a:avLst/>
          </a:prstGeom>
        </p:spPr>
      </p:pic>
      <p:sp>
        <p:nvSpPr>
          <p:cNvPr id="10" name="文本框 9"/>
          <p:cNvSpPr txBox="1"/>
          <p:nvPr/>
        </p:nvSpPr>
        <p:spPr>
          <a:xfrm>
            <a:off x="699245" y="4530166"/>
            <a:ext cx="7140389" cy="369332"/>
          </a:xfrm>
          <a:prstGeom prst="rect">
            <a:avLst/>
          </a:prstGeom>
          <a:noFill/>
        </p:spPr>
        <p:txBody>
          <a:bodyPr wrap="square" rtlCol="0">
            <a:spAutoFit/>
          </a:bodyPr>
          <a:lstStyle/>
          <a:p>
            <a:r>
              <a:rPr lang="zh-CN" altLang="en-US" sz="900" dirty="0" smtClean="0">
                <a:latin typeface="Microsoft YaHei" panose="020B0503020204020204" pitchFamily="34" charset="-122"/>
                <a:ea typeface="Microsoft YaHei" panose="020B0503020204020204" pitchFamily="34" charset="-122"/>
              </a:rPr>
              <a:t>将菜单推荐场景下的</a:t>
            </a:r>
            <a:r>
              <a:rPr lang="en-US" altLang="zh-CN" sz="900" dirty="0" smtClean="0">
                <a:latin typeface="Microsoft YaHei" panose="020B0503020204020204" pitchFamily="34" charset="-122"/>
                <a:ea typeface="Microsoft YaHei" panose="020B0503020204020204" pitchFamily="34" charset="-122"/>
              </a:rPr>
              <a:t>AI</a:t>
            </a:r>
            <a:r>
              <a:rPr lang="zh-CN" altLang="en-US" sz="900" dirty="0" smtClean="0">
                <a:latin typeface="Microsoft YaHei" panose="020B0503020204020204" pitchFamily="34" charset="-122"/>
                <a:ea typeface="Microsoft YaHei" panose="020B0503020204020204" pitchFamily="34" charset="-122"/>
              </a:rPr>
              <a:t>菜单推荐方案和</a:t>
            </a:r>
            <a:r>
              <a:rPr lang="en-US" altLang="zh-CN" sz="900" dirty="0" err="1" smtClean="0">
                <a:latin typeface="Microsoft YaHei" panose="020B0503020204020204" pitchFamily="34" charset="-122"/>
                <a:ea typeface="Microsoft YaHei" panose="020B0503020204020204" pitchFamily="34" charset="-122"/>
              </a:rPr>
              <a:t>TradeUp</a:t>
            </a:r>
            <a:r>
              <a:rPr lang="zh-CN" altLang="en-US" sz="900" dirty="0" smtClean="0">
                <a:latin typeface="Microsoft YaHei" panose="020B0503020204020204" pitchFamily="34" charset="-122"/>
                <a:ea typeface="Microsoft YaHei" panose="020B0503020204020204" pitchFamily="34" charset="-122"/>
              </a:rPr>
              <a:t>场景下的</a:t>
            </a:r>
            <a:r>
              <a:rPr lang="en-US" altLang="zh-CN" sz="900" dirty="0" err="1" smtClean="0">
                <a:latin typeface="Microsoft YaHei" panose="020B0503020204020204" pitchFamily="34" charset="-122"/>
                <a:ea typeface="Microsoft YaHei" panose="020B0503020204020204" pitchFamily="34" charset="-122"/>
              </a:rPr>
              <a:t>AITradeUp</a:t>
            </a:r>
            <a:r>
              <a:rPr lang="zh-CN" altLang="en-US" sz="900" dirty="0" smtClean="0">
                <a:latin typeface="Microsoft YaHei" panose="020B0503020204020204" pitchFamily="34" charset="-122"/>
                <a:ea typeface="Microsoft YaHei" panose="020B0503020204020204" pitchFamily="34" charset="-122"/>
              </a:rPr>
              <a:t>推荐方案设置为场景组</a:t>
            </a:r>
            <a:r>
              <a:rPr lang="en-US" altLang="zh-CN" sz="900" dirty="0" smtClean="0">
                <a:latin typeface="Microsoft YaHei" panose="020B0503020204020204" pitchFamily="34" charset="-122"/>
                <a:ea typeface="Microsoft YaHei" panose="020B0503020204020204" pitchFamily="34" charset="-122"/>
              </a:rPr>
              <a:t>1</a:t>
            </a:r>
            <a:r>
              <a:rPr lang="zh-CN" altLang="en-US" sz="900" dirty="0" smtClean="0">
                <a:latin typeface="Microsoft YaHei" panose="020B0503020204020204" pitchFamily="34" charset="-122"/>
                <a:ea typeface="Microsoft YaHei" panose="020B0503020204020204" pitchFamily="34" charset="-122"/>
              </a:rPr>
              <a:t>，菜单推荐场景下的默认菜单推荐方案和</a:t>
            </a:r>
            <a:r>
              <a:rPr lang="en-US" altLang="zh-CN" sz="900" dirty="0" err="1" smtClean="0">
                <a:latin typeface="Microsoft YaHei" panose="020B0503020204020204" pitchFamily="34" charset="-122"/>
                <a:ea typeface="Microsoft YaHei" panose="020B0503020204020204" pitchFamily="34" charset="-122"/>
              </a:rPr>
              <a:t>TradeUp</a:t>
            </a:r>
            <a:r>
              <a:rPr lang="zh-CN" altLang="en-US" sz="900" dirty="0" smtClean="0">
                <a:latin typeface="Microsoft YaHei" panose="020B0503020204020204" pitchFamily="34" charset="-122"/>
                <a:ea typeface="Microsoft YaHei" panose="020B0503020204020204" pitchFamily="34" charset="-122"/>
              </a:rPr>
              <a:t>场景下的</a:t>
            </a:r>
            <a:r>
              <a:rPr lang="en-US" altLang="zh-CN" sz="900" dirty="0" err="1" smtClean="0">
                <a:latin typeface="Microsoft YaHei" panose="020B0503020204020204" pitchFamily="34" charset="-122"/>
                <a:ea typeface="Microsoft YaHei" panose="020B0503020204020204" pitchFamily="34" charset="-122"/>
              </a:rPr>
              <a:t>AITradeUp</a:t>
            </a:r>
            <a:r>
              <a:rPr lang="zh-CN" altLang="en-US" sz="900" dirty="0" smtClean="0">
                <a:latin typeface="Microsoft YaHei" panose="020B0503020204020204" pitchFamily="34" charset="-122"/>
                <a:ea typeface="Microsoft YaHei" panose="020B0503020204020204" pitchFamily="34" charset="-122"/>
              </a:rPr>
              <a:t>推荐方案设置为场景组</a:t>
            </a:r>
            <a:r>
              <a:rPr lang="en-US" altLang="zh-CN" sz="900" dirty="0" smtClean="0">
                <a:latin typeface="Microsoft YaHei" panose="020B0503020204020204" pitchFamily="34" charset="-122"/>
                <a:ea typeface="Microsoft YaHei" panose="020B0503020204020204" pitchFamily="34" charset="-122"/>
              </a:rPr>
              <a:t>2</a:t>
            </a:r>
            <a:r>
              <a:rPr lang="zh-CN" altLang="en-US" sz="900" dirty="0" smtClean="0">
                <a:latin typeface="Microsoft YaHei" panose="020B0503020204020204" pitchFamily="34" charset="-122"/>
                <a:ea typeface="Microsoft YaHei" panose="020B0503020204020204" pitchFamily="34" charset="-122"/>
              </a:rPr>
              <a:t>。可通过场景组</a:t>
            </a:r>
            <a:r>
              <a:rPr lang="en-US" altLang="zh-CN" sz="900" dirty="0" smtClean="0">
                <a:latin typeface="Microsoft YaHei" panose="020B0503020204020204" pitchFamily="34" charset="-122"/>
                <a:ea typeface="Microsoft YaHei" panose="020B0503020204020204" pitchFamily="34" charset="-122"/>
              </a:rPr>
              <a:t>1</a:t>
            </a:r>
            <a:r>
              <a:rPr lang="zh-CN" altLang="en-US" sz="900" dirty="0" smtClean="0">
                <a:latin typeface="Microsoft YaHei" panose="020B0503020204020204" pitchFamily="34" charset="-122"/>
                <a:ea typeface="Microsoft YaHei" panose="020B0503020204020204" pitchFamily="34" charset="-122"/>
              </a:rPr>
              <a:t>与场景组</a:t>
            </a:r>
            <a:r>
              <a:rPr lang="en-US" altLang="zh-CN" sz="900" dirty="0" smtClean="0">
                <a:latin typeface="Microsoft YaHei" panose="020B0503020204020204" pitchFamily="34" charset="-122"/>
                <a:ea typeface="Microsoft YaHei" panose="020B0503020204020204" pitchFamily="34" charset="-122"/>
              </a:rPr>
              <a:t>2</a:t>
            </a:r>
            <a:r>
              <a:rPr lang="zh-CN" altLang="en-US" sz="900" dirty="0" smtClean="0">
                <a:latin typeface="Microsoft YaHei" panose="020B0503020204020204" pitchFamily="34" charset="-122"/>
                <a:ea typeface="Microsoft YaHei" panose="020B0503020204020204" pitchFamily="34" charset="-122"/>
              </a:rPr>
              <a:t>，对比两个场景组合情况下的不通方案的</a:t>
            </a:r>
            <a:r>
              <a:rPr lang="en-US" altLang="zh-CN" sz="900" dirty="0" smtClean="0">
                <a:latin typeface="Microsoft YaHei" panose="020B0503020204020204" pitchFamily="34" charset="-122"/>
                <a:ea typeface="Microsoft YaHei" panose="020B0503020204020204" pitchFamily="34" charset="-122"/>
              </a:rPr>
              <a:t>KPI</a:t>
            </a:r>
            <a:r>
              <a:rPr lang="zh-CN" altLang="en-US" sz="900" dirty="0" smtClean="0">
                <a:latin typeface="Microsoft YaHei" panose="020B0503020204020204" pitchFamily="34" charset="-122"/>
                <a:ea typeface="Microsoft YaHei" panose="020B0503020204020204" pitchFamily="34" charset="-122"/>
              </a:rPr>
              <a:t>效果</a:t>
            </a:r>
            <a:endParaRPr lang="zh-CN" altLang="en-US" sz="900" dirty="0">
              <a:latin typeface="Microsoft YaHei" panose="020B0503020204020204" pitchFamily="34" charset="-122"/>
              <a:ea typeface="Microsoft YaHei"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vert="horz" lIns="91440" tIns="0" rIns="91440" bIns="0" rtlCol="0" anchor="ctr">
            <a:normAutofit/>
          </a:bodyPr>
          <a:lstStyle/>
          <a:p>
            <a:r>
              <a:rPr lang="zh-CN" altLang="en-US" dirty="0">
                <a:sym typeface="+mn-ea"/>
              </a:rPr>
              <a:t>业务</a:t>
            </a:r>
            <a:r>
              <a:rPr lang="zh-CN" altLang="en-US" dirty="0" smtClean="0">
                <a:sym typeface="+mn-ea"/>
              </a:rPr>
              <a:t>专题</a:t>
            </a:r>
            <a:r>
              <a:rPr lang="en-US" altLang="zh-CN" dirty="0">
                <a:sym typeface="+mn-ea"/>
              </a:rPr>
              <a:t>4</a:t>
            </a:r>
            <a:r>
              <a:rPr lang="en-US" altLang="zh-CN" dirty="0" smtClean="0">
                <a:sym typeface="+mn-ea"/>
              </a:rPr>
              <a:t>—— </a:t>
            </a:r>
            <a:r>
              <a:rPr lang="en-US" altLang="zh-CN" dirty="0" smtClean="0">
                <a:solidFill>
                  <a:schemeClr val="tx1">
                    <a:lumMod val="50000"/>
                  </a:schemeClr>
                </a:solidFill>
              </a:rPr>
              <a:t>AI</a:t>
            </a:r>
            <a:r>
              <a:rPr lang="zh-CN" altLang="en-US" dirty="0" smtClean="0">
                <a:solidFill>
                  <a:schemeClr val="tx1">
                    <a:lumMod val="50000"/>
                  </a:schemeClr>
                </a:solidFill>
              </a:rPr>
              <a:t>算法方案调用策略</a:t>
            </a:r>
            <a:endParaRPr lang="zh-CN" altLang="en-US" dirty="0">
              <a:latin typeface="微软雅黑" panose="020B0503020204020204" charset="-122"/>
              <a:ea typeface="微软雅黑" panose="020B0503020204020204" charset="-122"/>
            </a:endParaRPr>
          </a:p>
        </p:txBody>
      </p:sp>
      <p:sp>
        <p:nvSpPr>
          <p:cNvPr id="265" name="矩形 264"/>
          <p:cNvSpPr/>
          <p:nvPr/>
        </p:nvSpPr>
        <p:spPr>
          <a:xfrm>
            <a:off x="494004" y="3778607"/>
            <a:ext cx="1129603" cy="329355"/>
          </a:xfrm>
          <a:prstGeom prst="rect">
            <a:avLst/>
          </a:prstGeom>
          <a:solidFill>
            <a:schemeClr val="accent1">
              <a:lumMod val="60000"/>
              <a:lumOff val="40000"/>
            </a:schemeClr>
          </a:solidFill>
        </p:spPr>
        <p:txBody>
          <a:bodyPr wrap="none" anchor="ctr">
            <a:noAutofit/>
          </a:bodyPr>
          <a:lstStyle/>
          <a:p>
            <a:pPr algn="ctr"/>
            <a:r>
              <a:rPr lang="en-US" altLang="zh-CN" sz="1200" dirty="0" smtClean="0">
                <a:solidFill>
                  <a:schemeClr val="bg1"/>
                </a:solidFill>
                <a:latin typeface="微软雅黑" panose="020B0503020204020204" charset="-122"/>
                <a:ea typeface="微软雅黑" panose="020B0503020204020204" charset="-122"/>
              </a:rPr>
              <a:t>AI</a:t>
            </a:r>
            <a:r>
              <a:rPr lang="zh-CN" altLang="en-US" sz="1200" dirty="0" smtClean="0">
                <a:solidFill>
                  <a:schemeClr val="bg1"/>
                </a:solidFill>
                <a:latin typeface="微软雅黑" panose="020B0503020204020204" charset="-122"/>
                <a:ea typeface="微软雅黑" panose="020B0503020204020204" charset="-122"/>
              </a:rPr>
              <a:t>方案</a:t>
            </a:r>
            <a:endParaRPr lang="zh-CN" altLang="en-US" sz="1200" dirty="0">
              <a:solidFill>
                <a:schemeClr val="bg1"/>
              </a:solidFill>
              <a:latin typeface="微软雅黑" panose="020B0503020204020204" charset="-122"/>
              <a:ea typeface="微软雅黑" panose="020B0503020204020204" charset="-122"/>
            </a:endParaRPr>
          </a:p>
        </p:txBody>
      </p:sp>
      <p:sp>
        <p:nvSpPr>
          <p:cNvPr id="266" name="矩形 265"/>
          <p:cNvSpPr/>
          <p:nvPr/>
        </p:nvSpPr>
        <p:spPr>
          <a:xfrm>
            <a:off x="494004" y="4442459"/>
            <a:ext cx="1129603" cy="329355"/>
          </a:xfrm>
          <a:prstGeom prst="rect">
            <a:avLst/>
          </a:prstGeom>
          <a:solidFill>
            <a:schemeClr val="accent1">
              <a:lumMod val="60000"/>
              <a:lumOff val="40000"/>
            </a:schemeClr>
          </a:solidFill>
        </p:spPr>
        <p:txBody>
          <a:bodyPr wrap="none" anchor="ctr">
            <a:noAutofit/>
          </a:bodyPr>
          <a:lstStyle/>
          <a:p>
            <a:pPr algn="ctr"/>
            <a:r>
              <a:rPr lang="zh-CN" altLang="en-US" sz="1200" dirty="0">
                <a:solidFill>
                  <a:schemeClr val="bg1"/>
                </a:solidFill>
                <a:latin typeface="微软雅黑" panose="020B0503020204020204" charset="-122"/>
                <a:ea typeface="微软雅黑" panose="020B0503020204020204" charset="-122"/>
              </a:rPr>
              <a:t>数据</a:t>
            </a:r>
            <a:endParaRPr lang="zh-CN" altLang="en-US" sz="1200" dirty="0">
              <a:solidFill>
                <a:schemeClr val="bg1"/>
              </a:solidFill>
              <a:latin typeface="微软雅黑" panose="020B0503020204020204" charset="-122"/>
              <a:ea typeface="微软雅黑" panose="020B0503020204020204" charset="-122"/>
            </a:endParaRPr>
          </a:p>
        </p:txBody>
      </p:sp>
      <p:sp>
        <p:nvSpPr>
          <p:cNvPr id="270" name="矩形 269"/>
          <p:cNvSpPr/>
          <p:nvPr/>
        </p:nvSpPr>
        <p:spPr>
          <a:xfrm>
            <a:off x="494004" y="2518012"/>
            <a:ext cx="1129603" cy="329355"/>
          </a:xfrm>
          <a:prstGeom prst="rect">
            <a:avLst/>
          </a:prstGeom>
          <a:solidFill>
            <a:schemeClr val="accent1">
              <a:lumMod val="60000"/>
              <a:lumOff val="40000"/>
            </a:schemeClr>
          </a:solidFill>
        </p:spPr>
        <p:txBody>
          <a:bodyPr wrap="none" anchor="ctr">
            <a:noAutofit/>
          </a:bodyPr>
          <a:lstStyle/>
          <a:p>
            <a:pPr algn="ctr"/>
            <a:r>
              <a:rPr lang="zh-CN" altLang="en-US" sz="1200" dirty="0" smtClean="0">
                <a:solidFill>
                  <a:schemeClr val="bg1"/>
                </a:solidFill>
                <a:latin typeface="微软雅黑" panose="020B0503020204020204" charset="-122"/>
                <a:ea typeface="微软雅黑" panose="020B0503020204020204" charset="-122"/>
              </a:rPr>
              <a:t>策略模型</a:t>
            </a:r>
            <a:endParaRPr lang="zh-CN" altLang="en-US" sz="1200" dirty="0">
              <a:solidFill>
                <a:schemeClr val="bg1"/>
              </a:solidFill>
              <a:latin typeface="微软雅黑" panose="020B0503020204020204" charset="-122"/>
              <a:ea typeface="微软雅黑" panose="020B0503020204020204" charset="-122"/>
            </a:endParaRPr>
          </a:p>
        </p:txBody>
      </p:sp>
      <p:sp>
        <p:nvSpPr>
          <p:cNvPr id="271" name="矩形 270"/>
          <p:cNvSpPr/>
          <p:nvPr/>
        </p:nvSpPr>
        <p:spPr>
          <a:xfrm>
            <a:off x="494004" y="1077804"/>
            <a:ext cx="1129603" cy="329355"/>
          </a:xfrm>
          <a:prstGeom prst="rect">
            <a:avLst/>
          </a:prstGeom>
          <a:solidFill>
            <a:schemeClr val="accent1">
              <a:lumMod val="60000"/>
              <a:lumOff val="40000"/>
            </a:schemeClr>
          </a:solidFill>
        </p:spPr>
        <p:txBody>
          <a:bodyPr wrap="none" anchor="ctr">
            <a:noAutofit/>
          </a:bodyPr>
          <a:lstStyle/>
          <a:p>
            <a:pPr algn="ctr"/>
            <a:r>
              <a:rPr lang="zh-CN" altLang="en-US" sz="1200" dirty="0" smtClean="0">
                <a:solidFill>
                  <a:schemeClr val="bg1"/>
                </a:solidFill>
                <a:latin typeface="微软雅黑" panose="020B0503020204020204" charset="-122"/>
                <a:ea typeface="微软雅黑" panose="020B0503020204020204" charset="-122"/>
              </a:rPr>
              <a:t>效果评估</a:t>
            </a:r>
            <a:endParaRPr lang="zh-CN" altLang="en-US" sz="1200" dirty="0">
              <a:solidFill>
                <a:schemeClr val="bg1"/>
              </a:solidFill>
              <a:latin typeface="微软雅黑" panose="020B0503020204020204" charset="-122"/>
              <a:ea typeface="微软雅黑" panose="020B0503020204020204" charset="-122"/>
            </a:endParaRPr>
          </a:p>
        </p:txBody>
      </p:sp>
      <p:cxnSp>
        <p:nvCxnSpPr>
          <p:cNvPr id="280" name="直接连接符 279"/>
          <p:cNvCxnSpPr/>
          <p:nvPr/>
        </p:nvCxnSpPr>
        <p:spPr>
          <a:xfrm>
            <a:off x="292100" y="1545622"/>
            <a:ext cx="8482330"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292100" y="3740310"/>
            <a:ext cx="8482330"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292100" y="4145069"/>
            <a:ext cx="8482330"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809753" y="1596009"/>
            <a:ext cx="2337877" cy="205972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050" dirty="0">
                <a:solidFill>
                  <a:schemeClr val="tx1">
                    <a:lumMod val="50000"/>
                  </a:schemeClr>
                </a:solidFill>
                <a:latin typeface="微软雅黑" panose="020B0503020204020204" charset="-122"/>
                <a:ea typeface="微软雅黑" panose="020B0503020204020204" charset="-122"/>
              </a:rPr>
              <a:t>策略模型探索</a:t>
            </a:r>
            <a:endParaRPr lang="zh-CN" altLang="en-US" sz="1050" dirty="0">
              <a:solidFill>
                <a:schemeClr val="tx1">
                  <a:lumMod val="50000"/>
                </a:schemeClr>
              </a:solidFill>
              <a:latin typeface="微软雅黑" panose="020B0503020204020204" charset="-122"/>
              <a:ea typeface="微软雅黑" panose="020B0503020204020204" charset="-122"/>
            </a:endParaRPr>
          </a:p>
        </p:txBody>
      </p:sp>
      <p:sp>
        <p:nvSpPr>
          <p:cNvPr id="5" name="矩形 4"/>
          <p:cNvSpPr/>
          <p:nvPr/>
        </p:nvSpPr>
        <p:spPr>
          <a:xfrm>
            <a:off x="2159545" y="2224256"/>
            <a:ext cx="1519438" cy="136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模型训练</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7" name="矩形 6"/>
          <p:cNvSpPr/>
          <p:nvPr/>
        </p:nvSpPr>
        <p:spPr>
          <a:xfrm>
            <a:off x="2355869" y="2525732"/>
            <a:ext cx="1100303" cy="180594"/>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900" dirty="0" smtClean="0">
                <a:solidFill>
                  <a:schemeClr val="tx1">
                    <a:lumMod val="50000"/>
                  </a:schemeClr>
                </a:solidFill>
                <a:latin typeface="微软雅黑" panose="020B0503020204020204" charset="-122"/>
                <a:ea typeface="微软雅黑" panose="020B0503020204020204" charset="-122"/>
              </a:rPr>
              <a:t>策略模型</a:t>
            </a:r>
            <a:r>
              <a:rPr lang="en-US" altLang="zh-CN" sz="900" dirty="0" smtClean="0">
                <a:solidFill>
                  <a:schemeClr val="tx1">
                    <a:lumMod val="50000"/>
                  </a:schemeClr>
                </a:solidFill>
                <a:latin typeface="微软雅黑" panose="020B0503020204020204" charset="-122"/>
                <a:ea typeface="微软雅黑" panose="020B0503020204020204" charset="-122"/>
              </a:rPr>
              <a:t>1</a:t>
            </a:r>
            <a:endParaRPr lang="zh-CN" altLang="en-US" sz="900" dirty="0">
              <a:solidFill>
                <a:schemeClr val="tx1">
                  <a:lumMod val="50000"/>
                </a:schemeClr>
              </a:solidFill>
              <a:latin typeface="微软雅黑" panose="020B0503020204020204" charset="-122"/>
              <a:ea typeface="微软雅黑" panose="020B0503020204020204" charset="-122"/>
            </a:endParaRPr>
          </a:p>
        </p:txBody>
      </p:sp>
      <p:sp>
        <p:nvSpPr>
          <p:cNvPr id="8" name="矩形 7"/>
          <p:cNvSpPr/>
          <p:nvPr/>
        </p:nvSpPr>
        <p:spPr>
          <a:xfrm>
            <a:off x="2355869" y="2777844"/>
            <a:ext cx="1100303" cy="180594"/>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900" dirty="0" smtClean="0">
                <a:solidFill>
                  <a:schemeClr val="tx1">
                    <a:lumMod val="50000"/>
                  </a:schemeClr>
                </a:solidFill>
                <a:latin typeface="微软雅黑" panose="020B0503020204020204" charset="-122"/>
                <a:ea typeface="微软雅黑" panose="020B0503020204020204" charset="-122"/>
              </a:rPr>
              <a:t>策略模型</a:t>
            </a:r>
            <a:r>
              <a:rPr lang="en-US" altLang="zh-CN" sz="900" dirty="0" smtClean="0">
                <a:solidFill>
                  <a:schemeClr val="tx1">
                    <a:lumMod val="50000"/>
                  </a:schemeClr>
                </a:solidFill>
                <a:latin typeface="微软雅黑" panose="020B0503020204020204" charset="-122"/>
                <a:ea typeface="微软雅黑" panose="020B0503020204020204" charset="-122"/>
              </a:rPr>
              <a:t>2</a:t>
            </a:r>
            <a:endParaRPr lang="zh-CN" altLang="en-US" sz="900" dirty="0">
              <a:solidFill>
                <a:schemeClr val="tx1">
                  <a:lumMod val="50000"/>
                </a:schemeClr>
              </a:solidFill>
              <a:latin typeface="微软雅黑" panose="020B0503020204020204" charset="-122"/>
              <a:ea typeface="微软雅黑" panose="020B0503020204020204" charset="-122"/>
            </a:endParaRPr>
          </a:p>
        </p:txBody>
      </p:sp>
      <p:sp>
        <p:nvSpPr>
          <p:cNvPr id="9" name="矩形 8"/>
          <p:cNvSpPr/>
          <p:nvPr/>
        </p:nvSpPr>
        <p:spPr>
          <a:xfrm>
            <a:off x="2159544" y="1881454"/>
            <a:ext cx="1519439" cy="299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模型评估</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10" name="矩形 9"/>
          <p:cNvSpPr/>
          <p:nvPr/>
        </p:nvSpPr>
        <p:spPr>
          <a:xfrm>
            <a:off x="2355869" y="3282069"/>
            <a:ext cx="1100303" cy="180594"/>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900" dirty="0" smtClean="0">
                <a:solidFill>
                  <a:schemeClr val="tx1">
                    <a:lumMod val="50000"/>
                  </a:schemeClr>
                </a:solidFill>
                <a:latin typeface="微软雅黑" panose="020B0503020204020204" charset="-122"/>
                <a:ea typeface="微软雅黑" panose="020B0503020204020204" charset="-122"/>
              </a:rPr>
              <a:t>策略模型</a:t>
            </a:r>
            <a:r>
              <a:rPr lang="en-US" altLang="zh-CN" sz="900" dirty="0" smtClean="0">
                <a:solidFill>
                  <a:schemeClr val="tx1">
                    <a:lumMod val="50000"/>
                  </a:schemeClr>
                </a:solidFill>
                <a:latin typeface="微软雅黑" panose="020B0503020204020204" charset="-122"/>
                <a:ea typeface="微软雅黑" panose="020B0503020204020204" charset="-122"/>
              </a:rPr>
              <a:t>n</a:t>
            </a:r>
            <a:endParaRPr lang="zh-CN" altLang="en-US" sz="900" dirty="0">
              <a:solidFill>
                <a:schemeClr val="tx1">
                  <a:lumMod val="50000"/>
                </a:schemeClr>
              </a:solidFill>
              <a:latin typeface="微软雅黑" panose="020B0503020204020204" charset="-122"/>
              <a:ea typeface="微软雅黑" panose="020B0503020204020204" charset="-122"/>
            </a:endParaRPr>
          </a:p>
        </p:txBody>
      </p:sp>
      <p:cxnSp>
        <p:nvCxnSpPr>
          <p:cNvPr id="11" name="曲线连接符 10"/>
          <p:cNvCxnSpPr>
            <a:stCxn id="5" idx="1"/>
            <a:endCxn id="9" idx="1"/>
          </p:cNvCxnSpPr>
          <p:nvPr/>
        </p:nvCxnSpPr>
        <p:spPr>
          <a:xfrm rot="10800000">
            <a:off x="2159545" y="2031162"/>
            <a:ext cx="1" cy="877095"/>
          </a:xfrm>
          <a:prstGeom prst="curvedConnector3">
            <a:avLst>
              <a:gd name="adj1" fmla="val 22860100000"/>
            </a:avLst>
          </a:prstGeom>
          <a:ln w="2857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9" idx="3"/>
            <a:endCxn id="5" idx="3"/>
          </p:cNvCxnSpPr>
          <p:nvPr/>
        </p:nvCxnSpPr>
        <p:spPr>
          <a:xfrm>
            <a:off x="3678983" y="2031161"/>
            <a:ext cx="13618" cy="877095"/>
          </a:xfrm>
          <a:prstGeom prst="curvedConnector3">
            <a:avLst>
              <a:gd name="adj1" fmla="val 1800000"/>
            </a:avLst>
          </a:prstGeom>
          <a:ln w="2857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355869" y="3029956"/>
            <a:ext cx="1100303" cy="180594"/>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smtClean="0">
                <a:solidFill>
                  <a:schemeClr val="tx1">
                    <a:lumMod val="50000"/>
                  </a:schemeClr>
                </a:solidFill>
                <a:latin typeface="微软雅黑" panose="020B0503020204020204" charset="-122"/>
                <a:ea typeface="微软雅黑" panose="020B0503020204020204" charset="-122"/>
              </a:rPr>
              <a:t>….</a:t>
            </a:r>
            <a:endParaRPr lang="zh-CN" altLang="en-US" sz="900" dirty="0">
              <a:solidFill>
                <a:schemeClr val="tx1">
                  <a:lumMod val="50000"/>
                </a:schemeClr>
              </a:solidFill>
              <a:latin typeface="微软雅黑" panose="020B0503020204020204" charset="-122"/>
              <a:ea typeface="微软雅黑" panose="020B0503020204020204" charset="-122"/>
            </a:endParaRPr>
          </a:p>
        </p:txBody>
      </p:sp>
      <p:sp>
        <p:nvSpPr>
          <p:cNvPr id="23" name="矩形 22"/>
          <p:cNvSpPr/>
          <p:nvPr/>
        </p:nvSpPr>
        <p:spPr>
          <a:xfrm>
            <a:off x="6697520" y="1596008"/>
            <a:ext cx="1932130" cy="20605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050" dirty="0" smtClean="0">
                <a:solidFill>
                  <a:schemeClr val="tx1">
                    <a:lumMod val="50000"/>
                  </a:schemeClr>
                </a:solidFill>
                <a:latin typeface="微软雅黑" panose="020B0503020204020204" charset="-122"/>
                <a:ea typeface="微软雅黑" panose="020B0503020204020204" charset="-122"/>
              </a:rPr>
              <a:t>策略模型应用</a:t>
            </a:r>
            <a:endParaRPr lang="zh-CN" altLang="en-US" sz="1050" dirty="0">
              <a:solidFill>
                <a:schemeClr val="tx1">
                  <a:lumMod val="50000"/>
                </a:schemeClr>
              </a:solidFill>
              <a:latin typeface="微软雅黑" panose="020B0503020204020204" charset="-122"/>
              <a:ea typeface="微软雅黑" panose="020B0503020204020204" charset="-122"/>
            </a:endParaRPr>
          </a:p>
        </p:txBody>
      </p:sp>
      <p:sp>
        <p:nvSpPr>
          <p:cNvPr id="24" name="矩形 23"/>
          <p:cNvSpPr/>
          <p:nvPr/>
        </p:nvSpPr>
        <p:spPr>
          <a:xfrm>
            <a:off x="6934965" y="1875276"/>
            <a:ext cx="1545380" cy="295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a:solidFill>
                  <a:schemeClr val="tx1">
                    <a:lumMod val="50000"/>
                  </a:schemeClr>
                </a:solidFill>
                <a:latin typeface="微软雅黑" panose="020B0503020204020204" charset="-122"/>
                <a:ea typeface="微软雅黑" panose="020B0503020204020204" charset="-122"/>
              </a:rPr>
              <a:t>模型</a:t>
            </a:r>
            <a:r>
              <a:rPr lang="zh-CN" altLang="en-US" sz="1000" dirty="0" smtClean="0">
                <a:solidFill>
                  <a:schemeClr val="tx1">
                    <a:lumMod val="50000"/>
                  </a:schemeClr>
                </a:solidFill>
                <a:latin typeface="微软雅黑" panose="020B0503020204020204" charset="-122"/>
                <a:ea typeface="微软雅黑" panose="020B0503020204020204" charset="-122"/>
              </a:rPr>
              <a:t>评估</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25" name="矩形 24"/>
          <p:cNvSpPr/>
          <p:nvPr/>
        </p:nvSpPr>
        <p:spPr>
          <a:xfrm>
            <a:off x="6934965" y="2224256"/>
            <a:ext cx="1545380" cy="136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000" dirty="0">
                <a:solidFill>
                  <a:schemeClr val="tx1">
                    <a:lumMod val="50000"/>
                  </a:schemeClr>
                </a:solidFill>
                <a:latin typeface="微软雅黑" panose="020B0503020204020204" charset="-122"/>
                <a:ea typeface="微软雅黑" panose="020B0503020204020204" charset="-122"/>
              </a:rPr>
              <a:t>模型应用</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27" name="矩形 26"/>
          <p:cNvSpPr/>
          <p:nvPr/>
        </p:nvSpPr>
        <p:spPr>
          <a:xfrm>
            <a:off x="1809751" y="909295"/>
            <a:ext cx="6819897" cy="58566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050" dirty="0">
                <a:solidFill>
                  <a:schemeClr val="tx1">
                    <a:lumMod val="50000"/>
                  </a:schemeClr>
                </a:solidFill>
                <a:latin typeface="微软雅黑" panose="020B0503020204020204" charset="-122"/>
                <a:ea typeface="微软雅黑" panose="020B0503020204020204" charset="-122"/>
              </a:rPr>
              <a:t>效果</a:t>
            </a:r>
            <a:r>
              <a:rPr lang="zh-CN" altLang="en-US" sz="1050" dirty="0" smtClean="0">
                <a:solidFill>
                  <a:schemeClr val="tx1">
                    <a:lumMod val="50000"/>
                  </a:schemeClr>
                </a:solidFill>
                <a:latin typeface="微软雅黑" panose="020B0503020204020204" charset="-122"/>
                <a:ea typeface="微软雅黑" panose="020B0503020204020204" charset="-122"/>
              </a:rPr>
              <a:t>评估</a:t>
            </a:r>
            <a:endParaRPr lang="zh-CN" altLang="en-US" sz="1050" dirty="0">
              <a:solidFill>
                <a:schemeClr val="tx1">
                  <a:lumMod val="50000"/>
                </a:schemeClr>
              </a:solidFill>
              <a:latin typeface="微软雅黑" panose="020B0503020204020204" charset="-122"/>
              <a:ea typeface="微软雅黑" panose="020B0503020204020204" charset="-122"/>
            </a:endParaRPr>
          </a:p>
        </p:txBody>
      </p:sp>
      <p:cxnSp>
        <p:nvCxnSpPr>
          <p:cNvPr id="48" name="直接连接符 47"/>
          <p:cNvCxnSpPr>
            <a:stCxn id="9" idx="0"/>
          </p:cNvCxnSpPr>
          <p:nvPr/>
        </p:nvCxnSpPr>
        <p:spPr>
          <a:xfrm flipV="1">
            <a:off x="2919264" y="1480684"/>
            <a:ext cx="0" cy="400770"/>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4147630" y="3277741"/>
            <a:ext cx="411954" cy="3"/>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6316067" y="3277741"/>
            <a:ext cx="381453" cy="2"/>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7" name="圆角矩形 106"/>
          <p:cNvSpPr/>
          <p:nvPr/>
        </p:nvSpPr>
        <p:spPr>
          <a:xfrm>
            <a:off x="4559585" y="3055728"/>
            <a:ext cx="1756482" cy="444026"/>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50" dirty="0" smtClean="0">
                <a:solidFill>
                  <a:schemeClr val="tx1">
                    <a:lumMod val="50000"/>
                  </a:schemeClr>
                </a:solidFill>
                <a:latin typeface="微软雅黑" panose="020B0503020204020204" charset="-122"/>
                <a:ea typeface="微软雅黑" panose="020B0503020204020204" charset="-122"/>
              </a:rPr>
              <a:t>最优策略模型</a:t>
            </a:r>
            <a:endParaRPr lang="zh-CN" altLang="en-US" sz="1050" dirty="0">
              <a:solidFill>
                <a:schemeClr val="tx1">
                  <a:lumMod val="50000"/>
                </a:schemeClr>
              </a:solidFill>
              <a:latin typeface="微软雅黑" panose="020B0503020204020204" charset="-122"/>
              <a:ea typeface="微软雅黑" panose="020B0503020204020204" charset="-122"/>
            </a:endParaRPr>
          </a:p>
        </p:txBody>
      </p:sp>
      <p:sp>
        <p:nvSpPr>
          <p:cNvPr id="190" name="矩形 189"/>
          <p:cNvSpPr/>
          <p:nvPr/>
        </p:nvSpPr>
        <p:spPr>
          <a:xfrm>
            <a:off x="4544334" y="1590861"/>
            <a:ext cx="1756482" cy="133292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050" dirty="0" smtClean="0">
                <a:solidFill>
                  <a:schemeClr val="tx1">
                    <a:lumMod val="50000"/>
                  </a:schemeClr>
                </a:solidFill>
                <a:latin typeface="微软雅黑" panose="020B0503020204020204" charset="-122"/>
                <a:ea typeface="微软雅黑" panose="020B0503020204020204" charset="-122"/>
              </a:rPr>
              <a:t>业务管理</a:t>
            </a:r>
            <a:endParaRPr lang="zh-CN" altLang="en-US" sz="1050" dirty="0">
              <a:solidFill>
                <a:schemeClr val="tx1">
                  <a:lumMod val="50000"/>
                </a:schemeClr>
              </a:solidFill>
              <a:latin typeface="微软雅黑" panose="020B0503020204020204" charset="-122"/>
              <a:ea typeface="微软雅黑" panose="020B0503020204020204" charset="-122"/>
            </a:endParaRPr>
          </a:p>
        </p:txBody>
      </p:sp>
      <p:sp>
        <p:nvSpPr>
          <p:cNvPr id="191" name="矩形 190"/>
          <p:cNvSpPr/>
          <p:nvPr/>
        </p:nvSpPr>
        <p:spPr>
          <a:xfrm>
            <a:off x="4662256" y="1833814"/>
            <a:ext cx="1519438" cy="299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a:solidFill>
                  <a:schemeClr val="tx1">
                    <a:lumMod val="50000"/>
                  </a:schemeClr>
                </a:solidFill>
                <a:latin typeface="微软雅黑" panose="020B0503020204020204" charset="-122"/>
                <a:ea typeface="微软雅黑" panose="020B0503020204020204" charset="-122"/>
              </a:rPr>
              <a:t>指标目标设定</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192" name="矩形 191"/>
          <p:cNvSpPr/>
          <p:nvPr/>
        </p:nvSpPr>
        <p:spPr>
          <a:xfrm>
            <a:off x="4654033" y="2189404"/>
            <a:ext cx="1519438" cy="299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a:solidFill>
                  <a:schemeClr val="tx1">
                    <a:lumMod val="50000"/>
                  </a:schemeClr>
                </a:solidFill>
                <a:latin typeface="微软雅黑" panose="020B0503020204020204" charset="-122"/>
                <a:ea typeface="微软雅黑" panose="020B0503020204020204" charset="-122"/>
              </a:rPr>
              <a:t>指标约束设定</a:t>
            </a:r>
            <a:endParaRPr lang="zh-CN" altLang="en-US" sz="1000" dirty="0">
              <a:solidFill>
                <a:schemeClr val="tx1">
                  <a:lumMod val="50000"/>
                </a:schemeClr>
              </a:solidFill>
              <a:latin typeface="微软雅黑" panose="020B0503020204020204" charset="-122"/>
              <a:ea typeface="微软雅黑" panose="020B0503020204020204" charset="-122"/>
            </a:endParaRPr>
          </a:p>
        </p:txBody>
      </p:sp>
      <p:cxnSp>
        <p:nvCxnSpPr>
          <p:cNvPr id="194" name="直接连接符 193"/>
          <p:cNvCxnSpPr>
            <a:stCxn id="190" idx="3"/>
          </p:cNvCxnSpPr>
          <p:nvPr/>
        </p:nvCxnSpPr>
        <p:spPr>
          <a:xfrm flipV="1">
            <a:off x="6300816" y="2253459"/>
            <a:ext cx="396704" cy="3863"/>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24" idx="0"/>
          </p:cNvCxnSpPr>
          <p:nvPr/>
        </p:nvCxnSpPr>
        <p:spPr>
          <a:xfrm flipH="1" flipV="1">
            <a:off x="7694684" y="1486326"/>
            <a:ext cx="0" cy="388950"/>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flipV="1">
            <a:off x="3678983" y="3656517"/>
            <a:ext cx="0" cy="233479"/>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直接连接符 245"/>
          <p:cNvCxnSpPr/>
          <p:nvPr/>
        </p:nvCxnSpPr>
        <p:spPr>
          <a:xfrm flipV="1">
            <a:off x="7056468" y="3656517"/>
            <a:ext cx="0" cy="233479"/>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flipV="1">
            <a:off x="2159544" y="3656517"/>
            <a:ext cx="0" cy="610069"/>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flipV="1">
            <a:off x="8290540" y="3656517"/>
            <a:ext cx="0" cy="610069"/>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3" name="流程图: 终止 152"/>
          <p:cNvSpPr/>
          <p:nvPr/>
        </p:nvSpPr>
        <p:spPr>
          <a:xfrm>
            <a:off x="2890659" y="3815909"/>
            <a:ext cx="4658081" cy="283729"/>
          </a:xfrm>
          <a:prstGeom prst="flowChartTermina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noAutofit/>
          </a:bodyPr>
          <a:lstStyle/>
          <a:p>
            <a:pPr algn="ctr"/>
            <a:r>
              <a:rPr lang="en-US" altLang="zh-CN" sz="1050" dirty="0" smtClean="0">
                <a:solidFill>
                  <a:schemeClr val="bg1"/>
                </a:solidFill>
                <a:latin typeface="微软雅黑" panose="020B0503020204020204" charset="-122"/>
                <a:ea typeface="微软雅黑" panose="020B0503020204020204" charset="-122"/>
              </a:rPr>
              <a:t>AI</a:t>
            </a:r>
            <a:r>
              <a:rPr lang="zh-CN" altLang="en-US" sz="1050" dirty="0" smtClean="0">
                <a:solidFill>
                  <a:schemeClr val="bg1"/>
                </a:solidFill>
                <a:latin typeface="微软雅黑" panose="020B0503020204020204" charset="-122"/>
                <a:ea typeface="微软雅黑" panose="020B0503020204020204" charset="-122"/>
              </a:rPr>
              <a:t>算法方案池</a:t>
            </a:r>
            <a:r>
              <a:rPr lang="zh-CN" altLang="en-US" sz="1050" dirty="0">
                <a:solidFill>
                  <a:schemeClr val="bg1"/>
                </a:solidFill>
                <a:latin typeface="微软雅黑" panose="020B0503020204020204" charset="-122"/>
                <a:ea typeface="微软雅黑" panose="020B0503020204020204" charset="-122"/>
              </a:rPr>
              <a:t>（</a:t>
            </a:r>
            <a:r>
              <a:rPr lang="zh-CN" altLang="en-US" sz="1050" dirty="0" smtClean="0">
                <a:solidFill>
                  <a:schemeClr val="bg1"/>
                </a:solidFill>
                <a:latin typeface="微软雅黑" panose="020B0503020204020204" charset="-122"/>
                <a:ea typeface="微软雅黑" panose="020B0503020204020204" charset="-122"/>
              </a:rPr>
              <a:t>推荐等）</a:t>
            </a:r>
            <a:endParaRPr lang="zh-CN" altLang="en-US" sz="1050" dirty="0">
              <a:solidFill>
                <a:schemeClr val="bg1"/>
              </a:solidFill>
              <a:latin typeface="微软雅黑" panose="020B0503020204020204" charset="-122"/>
              <a:ea typeface="微软雅黑" panose="020B0503020204020204" charset="-122"/>
            </a:endParaRPr>
          </a:p>
        </p:txBody>
      </p:sp>
      <p:sp>
        <p:nvSpPr>
          <p:cNvPr id="259" name="矩形 258"/>
          <p:cNvSpPr/>
          <p:nvPr/>
        </p:nvSpPr>
        <p:spPr>
          <a:xfrm>
            <a:off x="1809750" y="4202878"/>
            <a:ext cx="6819897" cy="83648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1050" dirty="0">
              <a:solidFill>
                <a:schemeClr val="tx1">
                  <a:lumMod val="50000"/>
                </a:schemeClr>
              </a:solidFill>
              <a:latin typeface="微软雅黑" panose="020B0503020204020204" charset="-122"/>
              <a:ea typeface="微软雅黑" panose="020B0503020204020204" charset="-122"/>
            </a:endParaRPr>
          </a:p>
        </p:txBody>
      </p:sp>
      <p:sp>
        <p:nvSpPr>
          <p:cNvPr id="71" name="矩形 70"/>
          <p:cNvSpPr/>
          <p:nvPr/>
        </p:nvSpPr>
        <p:spPr>
          <a:xfrm>
            <a:off x="2020874" y="4259207"/>
            <a:ext cx="3203868" cy="695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050" dirty="0">
                <a:solidFill>
                  <a:schemeClr val="tx1">
                    <a:lumMod val="50000"/>
                  </a:schemeClr>
                </a:solidFill>
                <a:latin typeface="微软雅黑" panose="020B0503020204020204" charset="-122"/>
                <a:ea typeface="微软雅黑" panose="020B0503020204020204" charset="-122"/>
              </a:rPr>
              <a:t>评估数据</a:t>
            </a:r>
            <a:endParaRPr lang="zh-CN" altLang="en-US" sz="1050" dirty="0">
              <a:solidFill>
                <a:schemeClr val="tx1">
                  <a:lumMod val="50000"/>
                </a:schemeClr>
              </a:solidFill>
              <a:latin typeface="微软雅黑" panose="020B0503020204020204" charset="-122"/>
              <a:ea typeface="微软雅黑" panose="020B0503020204020204" charset="-122"/>
            </a:endParaRPr>
          </a:p>
        </p:txBody>
      </p:sp>
      <p:sp>
        <p:nvSpPr>
          <p:cNvPr id="164" name="流程图: 磁盘 163"/>
          <p:cNvSpPr/>
          <p:nvPr/>
        </p:nvSpPr>
        <p:spPr>
          <a:xfrm>
            <a:off x="2365072" y="4509076"/>
            <a:ext cx="1158025" cy="417418"/>
          </a:xfrm>
          <a:prstGeom prst="flowChartMagneticDisk">
            <a:avLst/>
          </a:prstGeom>
          <a:solidFill>
            <a:schemeClr val="bg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800" dirty="0" smtClean="0">
                <a:solidFill>
                  <a:schemeClr val="tx1">
                    <a:lumMod val="50000"/>
                  </a:schemeClr>
                </a:solidFill>
                <a:latin typeface="微软雅黑" panose="020B0503020204020204" charset="-122"/>
                <a:ea typeface="微软雅黑" panose="020B0503020204020204" charset="-122"/>
              </a:rPr>
              <a:t>评估指标</a:t>
            </a:r>
            <a:endParaRPr lang="en-US" altLang="zh-CN" sz="800" dirty="0" smtClean="0">
              <a:solidFill>
                <a:schemeClr val="tx1">
                  <a:lumMod val="50000"/>
                </a:schemeClr>
              </a:solidFill>
              <a:latin typeface="微软雅黑" panose="020B0503020204020204" charset="-122"/>
              <a:ea typeface="微软雅黑" panose="020B0503020204020204" charset="-122"/>
            </a:endParaRPr>
          </a:p>
          <a:p>
            <a:pPr algn="ctr"/>
            <a:r>
              <a:rPr lang="zh-CN" altLang="en-US" sz="800" dirty="0">
                <a:solidFill>
                  <a:schemeClr val="tx1">
                    <a:lumMod val="50000"/>
                  </a:schemeClr>
                </a:solidFill>
                <a:latin typeface="微软雅黑" panose="020B0503020204020204" charset="-122"/>
                <a:ea typeface="微软雅黑" panose="020B0503020204020204" charset="-122"/>
              </a:rPr>
              <a:t>历史</a:t>
            </a:r>
            <a:r>
              <a:rPr lang="zh-CN" altLang="en-US" sz="800" dirty="0" smtClean="0">
                <a:solidFill>
                  <a:schemeClr val="tx1">
                    <a:lumMod val="50000"/>
                  </a:schemeClr>
                </a:solidFill>
                <a:latin typeface="微软雅黑" panose="020B0503020204020204" charset="-122"/>
                <a:ea typeface="微软雅黑" panose="020B0503020204020204" charset="-122"/>
              </a:rPr>
              <a:t>数据</a:t>
            </a:r>
            <a:endParaRPr lang="zh-CN" altLang="en-US" sz="800" dirty="0">
              <a:solidFill>
                <a:schemeClr val="tx1">
                  <a:lumMod val="50000"/>
                </a:schemeClr>
              </a:solidFill>
              <a:latin typeface="微软雅黑" panose="020B0503020204020204" charset="-122"/>
              <a:ea typeface="微软雅黑" panose="020B0503020204020204" charset="-122"/>
            </a:endParaRPr>
          </a:p>
        </p:txBody>
      </p:sp>
      <p:sp>
        <p:nvSpPr>
          <p:cNvPr id="165" name="流程图: 磁盘 164"/>
          <p:cNvSpPr/>
          <p:nvPr/>
        </p:nvSpPr>
        <p:spPr>
          <a:xfrm>
            <a:off x="3833800" y="4509076"/>
            <a:ext cx="1158025" cy="417418"/>
          </a:xfrm>
          <a:prstGeom prst="flowChartMagneticDisk">
            <a:avLst/>
          </a:prstGeom>
          <a:solidFill>
            <a:schemeClr val="bg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800" dirty="0" smtClean="0">
                <a:solidFill>
                  <a:schemeClr val="tx1">
                    <a:lumMod val="50000"/>
                  </a:schemeClr>
                </a:solidFill>
                <a:latin typeface="微软雅黑" panose="020B0503020204020204" charset="-122"/>
                <a:ea typeface="微软雅黑" panose="020B0503020204020204" charset="-122"/>
              </a:rPr>
              <a:t>方案效果</a:t>
            </a:r>
            <a:endParaRPr lang="en-US" altLang="zh-CN" sz="800" dirty="0" smtClean="0">
              <a:solidFill>
                <a:schemeClr val="tx1">
                  <a:lumMod val="50000"/>
                </a:schemeClr>
              </a:solidFill>
              <a:latin typeface="微软雅黑" panose="020B0503020204020204" charset="-122"/>
              <a:ea typeface="微软雅黑" panose="020B0503020204020204" charset="-122"/>
            </a:endParaRPr>
          </a:p>
          <a:p>
            <a:pPr algn="ctr"/>
            <a:r>
              <a:rPr lang="zh-CN" altLang="en-US" sz="800" dirty="0">
                <a:solidFill>
                  <a:schemeClr val="tx1">
                    <a:lumMod val="50000"/>
                  </a:schemeClr>
                </a:solidFill>
                <a:latin typeface="微软雅黑" panose="020B0503020204020204" charset="-122"/>
                <a:ea typeface="微软雅黑" panose="020B0503020204020204" charset="-122"/>
              </a:rPr>
              <a:t>统计</a:t>
            </a:r>
            <a:r>
              <a:rPr lang="zh-CN" altLang="en-US" sz="800" dirty="0" smtClean="0">
                <a:solidFill>
                  <a:schemeClr val="tx1">
                    <a:lumMod val="50000"/>
                  </a:schemeClr>
                </a:solidFill>
                <a:latin typeface="微软雅黑" panose="020B0503020204020204" charset="-122"/>
                <a:ea typeface="微软雅黑" panose="020B0503020204020204" charset="-122"/>
              </a:rPr>
              <a:t>数据</a:t>
            </a:r>
            <a:endParaRPr lang="zh-CN" altLang="en-US" sz="800" dirty="0">
              <a:solidFill>
                <a:schemeClr val="tx1">
                  <a:lumMod val="50000"/>
                </a:schemeClr>
              </a:solidFill>
              <a:latin typeface="微软雅黑" panose="020B0503020204020204" charset="-122"/>
              <a:ea typeface="微软雅黑" panose="020B0503020204020204" charset="-122"/>
            </a:endParaRPr>
          </a:p>
        </p:txBody>
      </p:sp>
      <p:sp>
        <p:nvSpPr>
          <p:cNvPr id="255" name="矩形 254"/>
          <p:cNvSpPr/>
          <p:nvPr/>
        </p:nvSpPr>
        <p:spPr>
          <a:xfrm>
            <a:off x="5356520" y="4266586"/>
            <a:ext cx="3203868" cy="6889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050" dirty="0">
                <a:solidFill>
                  <a:schemeClr val="tx1">
                    <a:lumMod val="50000"/>
                  </a:schemeClr>
                </a:solidFill>
                <a:latin typeface="微软雅黑" panose="020B0503020204020204" charset="-122"/>
                <a:ea typeface="微软雅黑" panose="020B0503020204020204" charset="-122"/>
              </a:rPr>
              <a:t>业务数据</a:t>
            </a:r>
            <a:endParaRPr lang="zh-CN" altLang="en-US" sz="1050" dirty="0">
              <a:solidFill>
                <a:schemeClr val="tx1">
                  <a:lumMod val="50000"/>
                </a:schemeClr>
              </a:solidFill>
              <a:latin typeface="微软雅黑" panose="020B0503020204020204" charset="-122"/>
              <a:ea typeface="微软雅黑" panose="020B0503020204020204" charset="-122"/>
            </a:endParaRPr>
          </a:p>
        </p:txBody>
      </p:sp>
      <p:sp>
        <p:nvSpPr>
          <p:cNvPr id="256" name="流程图: 磁盘 255"/>
          <p:cNvSpPr/>
          <p:nvPr/>
        </p:nvSpPr>
        <p:spPr>
          <a:xfrm>
            <a:off x="5716500" y="4509076"/>
            <a:ext cx="1158025" cy="417418"/>
          </a:xfrm>
          <a:prstGeom prst="flowChartMagneticDisk">
            <a:avLst/>
          </a:prstGeom>
          <a:solidFill>
            <a:schemeClr val="bg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900" dirty="0" smtClean="0">
                <a:solidFill>
                  <a:schemeClr val="tx1">
                    <a:lumMod val="50000"/>
                  </a:schemeClr>
                </a:solidFill>
                <a:latin typeface="微软雅黑" panose="020B0503020204020204" charset="-122"/>
                <a:ea typeface="微软雅黑" panose="020B0503020204020204" charset="-122"/>
              </a:rPr>
              <a:t>场景</a:t>
            </a:r>
            <a:r>
              <a:rPr lang="en-US" altLang="zh-CN" sz="900" dirty="0" smtClean="0">
                <a:solidFill>
                  <a:schemeClr val="tx1">
                    <a:lumMod val="50000"/>
                  </a:schemeClr>
                </a:solidFill>
                <a:latin typeface="微软雅黑" panose="020B0503020204020204" charset="-122"/>
                <a:ea typeface="微软雅黑" panose="020B0503020204020204" charset="-122"/>
              </a:rPr>
              <a:t>/</a:t>
            </a:r>
            <a:r>
              <a:rPr lang="zh-CN" altLang="en-US" sz="900" dirty="0" smtClean="0">
                <a:solidFill>
                  <a:schemeClr val="tx1">
                    <a:lumMod val="50000"/>
                  </a:schemeClr>
                </a:solidFill>
                <a:latin typeface="微软雅黑" panose="020B0503020204020204" charset="-122"/>
                <a:ea typeface="微软雅黑" panose="020B0503020204020204" charset="-122"/>
              </a:rPr>
              <a:t>菜单</a:t>
            </a:r>
            <a:r>
              <a:rPr lang="en-US" altLang="zh-CN" sz="900" dirty="0" smtClean="0">
                <a:solidFill>
                  <a:schemeClr val="tx1">
                    <a:lumMod val="50000"/>
                  </a:schemeClr>
                </a:solidFill>
                <a:latin typeface="微软雅黑" panose="020B0503020204020204" charset="-122"/>
                <a:ea typeface="微软雅黑" panose="020B0503020204020204" charset="-122"/>
              </a:rPr>
              <a:t>/</a:t>
            </a:r>
            <a:r>
              <a:rPr lang="zh-CN" altLang="en-US" sz="900" dirty="0" smtClean="0">
                <a:solidFill>
                  <a:schemeClr val="tx1">
                    <a:lumMod val="50000"/>
                  </a:schemeClr>
                </a:solidFill>
                <a:latin typeface="微软雅黑" panose="020B0503020204020204" charset="-122"/>
                <a:ea typeface="微软雅黑" panose="020B0503020204020204" charset="-122"/>
              </a:rPr>
              <a:t>风控等</a:t>
            </a:r>
            <a:endParaRPr lang="zh-CN" altLang="en-US" sz="900" dirty="0">
              <a:solidFill>
                <a:schemeClr val="tx1">
                  <a:lumMod val="50000"/>
                </a:schemeClr>
              </a:solidFill>
              <a:latin typeface="微软雅黑" panose="020B0503020204020204" charset="-122"/>
              <a:ea typeface="微软雅黑" panose="020B0503020204020204" charset="-122"/>
            </a:endParaRPr>
          </a:p>
        </p:txBody>
      </p:sp>
      <p:sp>
        <p:nvSpPr>
          <p:cNvPr id="257" name="流程图: 磁盘 256"/>
          <p:cNvSpPr/>
          <p:nvPr/>
        </p:nvSpPr>
        <p:spPr>
          <a:xfrm>
            <a:off x="7119867" y="4509076"/>
            <a:ext cx="1158025" cy="417418"/>
          </a:xfrm>
          <a:prstGeom prst="flowChartMagneticDisk">
            <a:avLst/>
          </a:prstGeom>
          <a:solidFill>
            <a:schemeClr val="bg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900" dirty="0" smtClean="0">
                <a:solidFill>
                  <a:schemeClr val="tx1">
                    <a:lumMod val="50000"/>
                  </a:schemeClr>
                </a:solidFill>
                <a:latin typeface="微软雅黑" panose="020B0503020204020204" charset="-122"/>
                <a:ea typeface="微软雅黑" panose="020B0503020204020204" charset="-122"/>
              </a:rPr>
              <a:t>流量</a:t>
            </a:r>
            <a:r>
              <a:rPr lang="en-US" altLang="zh-CN" sz="900" dirty="0" smtClean="0">
                <a:solidFill>
                  <a:schemeClr val="tx1">
                    <a:lumMod val="50000"/>
                  </a:schemeClr>
                </a:solidFill>
                <a:latin typeface="微软雅黑" panose="020B0503020204020204" charset="-122"/>
                <a:ea typeface="微软雅黑" panose="020B0503020204020204" charset="-122"/>
              </a:rPr>
              <a:t>/</a:t>
            </a:r>
            <a:r>
              <a:rPr lang="zh-CN" altLang="en-US" sz="900" dirty="0" smtClean="0">
                <a:solidFill>
                  <a:schemeClr val="tx1">
                    <a:lumMod val="50000"/>
                  </a:schemeClr>
                </a:solidFill>
                <a:latin typeface="微软雅黑" panose="020B0503020204020204" charset="-122"/>
                <a:ea typeface="微软雅黑" panose="020B0503020204020204" charset="-122"/>
              </a:rPr>
              <a:t>区域</a:t>
            </a:r>
            <a:r>
              <a:rPr lang="en-US" altLang="zh-CN" sz="900" dirty="0" smtClean="0">
                <a:solidFill>
                  <a:schemeClr val="tx1">
                    <a:lumMod val="50000"/>
                  </a:schemeClr>
                </a:solidFill>
                <a:latin typeface="微软雅黑" panose="020B0503020204020204" charset="-122"/>
                <a:ea typeface="微软雅黑" panose="020B0503020204020204" charset="-122"/>
              </a:rPr>
              <a:t>/</a:t>
            </a:r>
            <a:r>
              <a:rPr lang="zh-CN" altLang="en-US" sz="900" dirty="0" smtClean="0">
                <a:solidFill>
                  <a:schemeClr val="tx1">
                    <a:lumMod val="50000"/>
                  </a:schemeClr>
                </a:solidFill>
                <a:latin typeface="微软雅黑" panose="020B0503020204020204" charset="-122"/>
                <a:ea typeface="微软雅黑" panose="020B0503020204020204" charset="-122"/>
              </a:rPr>
              <a:t>人群等</a:t>
            </a:r>
            <a:endParaRPr lang="zh-CN" altLang="en-US" sz="900" dirty="0">
              <a:solidFill>
                <a:schemeClr val="tx1">
                  <a:lumMod val="50000"/>
                </a:schemeClr>
              </a:solidFill>
              <a:latin typeface="微软雅黑" panose="020B0503020204020204" charset="-122"/>
              <a:ea typeface="微软雅黑" panose="020B0503020204020204" charset="-122"/>
            </a:endParaRPr>
          </a:p>
        </p:txBody>
      </p:sp>
      <p:grpSp>
        <p:nvGrpSpPr>
          <p:cNvPr id="2" name="组合 1"/>
          <p:cNvGrpSpPr/>
          <p:nvPr/>
        </p:nvGrpSpPr>
        <p:grpSpPr>
          <a:xfrm>
            <a:off x="1913517" y="1186981"/>
            <a:ext cx="6610743" cy="247450"/>
            <a:chOff x="2094846" y="1203457"/>
            <a:chExt cx="7678725" cy="247450"/>
          </a:xfrm>
        </p:grpSpPr>
        <p:sp>
          <p:nvSpPr>
            <p:cNvPr id="30" name="矩形 29"/>
            <p:cNvSpPr/>
            <p:nvPr/>
          </p:nvSpPr>
          <p:spPr>
            <a:xfrm>
              <a:off x="2094846" y="1203457"/>
              <a:ext cx="1479617" cy="247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单一指标比较</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33" name="矩形 32"/>
            <p:cNvSpPr/>
            <p:nvPr/>
          </p:nvSpPr>
          <p:spPr>
            <a:xfrm>
              <a:off x="3644623" y="1203457"/>
              <a:ext cx="1479617" cy="247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复合指标比较</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277" name="矩形 276"/>
            <p:cNvSpPr/>
            <p:nvPr/>
          </p:nvSpPr>
          <p:spPr>
            <a:xfrm>
              <a:off x="5194400" y="1203457"/>
              <a:ext cx="1479617" cy="247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按流量划分比较</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278" name="矩形 277"/>
            <p:cNvSpPr/>
            <p:nvPr/>
          </p:nvSpPr>
          <p:spPr>
            <a:xfrm>
              <a:off x="6744177" y="1203457"/>
              <a:ext cx="1479617" cy="247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按场景划分比较</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49" name="矩形 48"/>
            <p:cNvSpPr/>
            <p:nvPr/>
          </p:nvSpPr>
          <p:spPr>
            <a:xfrm>
              <a:off x="8293954" y="1203457"/>
              <a:ext cx="1479617" cy="247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按策略比较</a:t>
              </a:r>
              <a:endParaRPr lang="zh-CN" altLang="en-US" sz="1000" dirty="0">
                <a:solidFill>
                  <a:schemeClr val="tx1">
                    <a:lumMod val="50000"/>
                  </a:schemeClr>
                </a:solidFill>
                <a:latin typeface="微软雅黑" panose="020B0503020204020204" charset="-122"/>
                <a:ea typeface="微软雅黑" panose="020B0503020204020204" charset="-122"/>
              </a:endParaRPr>
            </a:p>
          </p:txBody>
        </p:sp>
      </p:grpSp>
      <p:sp>
        <p:nvSpPr>
          <p:cNvPr id="54" name="矩形 53"/>
          <p:cNvSpPr/>
          <p:nvPr/>
        </p:nvSpPr>
        <p:spPr>
          <a:xfrm>
            <a:off x="4654033" y="2544994"/>
            <a:ext cx="1519438" cy="299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优先级设定</a:t>
            </a:r>
            <a:endParaRPr lang="zh-CN" altLang="en-US" sz="1000" dirty="0">
              <a:solidFill>
                <a:schemeClr val="tx1">
                  <a:lumMod val="50000"/>
                </a:schemeClr>
              </a:solidFill>
              <a:latin typeface="微软雅黑" panose="020B0503020204020204" charset="-122"/>
              <a:ea typeface="微软雅黑" panose="020B0503020204020204" charset="-122"/>
            </a:endParaRPr>
          </a:p>
        </p:txBody>
      </p:sp>
      <p:pic>
        <p:nvPicPr>
          <p:cNvPr id="52" name="图片 51"/>
          <p:cNvPicPr>
            <a:picLocks noChangeAspect="1"/>
          </p:cNvPicPr>
          <p:nvPr/>
        </p:nvPicPr>
        <p:blipFill>
          <a:blip r:embed="rId1"/>
          <a:stretch>
            <a:fillRect/>
          </a:stretch>
        </p:blipFill>
        <p:spPr>
          <a:xfrm>
            <a:off x="6972377" y="2473346"/>
            <a:ext cx="1475904" cy="1152000"/>
          </a:xfrm>
          <a:prstGeom prst="rect">
            <a:avLst/>
          </a:prstGeom>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vert="horz" lIns="91440" tIns="0" rIns="91440" bIns="0" rtlCol="0" anchor="ctr">
            <a:normAutofit/>
          </a:bodyPr>
          <a:lstStyle/>
          <a:p>
            <a:r>
              <a:rPr lang="zh-CN" altLang="en-US" dirty="0">
                <a:sym typeface="+mn-ea"/>
              </a:rPr>
              <a:t>业务</a:t>
            </a:r>
            <a:r>
              <a:rPr lang="zh-CN" altLang="en-US" dirty="0" smtClean="0">
                <a:sym typeface="+mn-ea"/>
              </a:rPr>
              <a:t>专题</a:t>
            </a:r>
            <a:r>
              <a:rPr lang="en-US" altLang="zh-CN" dirty="0">
                <a:sym typeface="+mn-ea"/>
              </a:rPr>
              <a:t>4</a:t>
            </a:r>
            <a:r>
              <a:rPr lang="en-US" altLang="zh-CN" dirty="0" smtClean="0">
                <a:sym typeface="+mn-ea"/>
              </a:rPr>
              <a:t>——</a:t>
            </a:r>
            <a:r>
              <a:rPr lang="zh-CN" altLang="en-US" dirty="0" smtClean="0">
                <a:solidFill>
                  <a:schemeClr val="tx1">
                    <a:lumMod val="50000"/>
                  </a:schemeClr>
                </a:solidFill>
              </a:rPr>
              <a:t>策略模型实施方式</a:t>
            </a:r>
            <a:endParaRPr lang="zh-CN" altLang="en-US" dirty="0">
              <a:latin typeface="微软雅黑" panose="020B0503020204020204" charset="-122"/>
              <a:ea typeface="微软雅黑" panose="020B0503020204020204" charset="-122"/>
            </a:endParaRPr>
          </a:p>
        </p:txBody>
      </p:sp>
      <p:sp>
        <p:nvSpPr>
          <p:cNvPr id="107" name="圆角矩形 106"/>
          <p:cNvSpPr/>
          <p:nvPr/>
        </p:nvSpPr>
        <p:spPr>
          <a:xfrm>
            <a:off x="3799372" y="1550470"/>
            <a:ext cx="2472236" cy="2198429"/>
          </a:xfrm>
          <a:prstGeom prst="roundRect">
            <a:avLst>
              <a:gd name="adj" fmla="val 5825"/>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smtClean="0">
                <a:solidFill>
                  <a:schemeClr val="tx1">
                    <a:lumMod val="50000"/>
                  </a:schemeClr>
                </a:solidFill>
                <a:latin typeface="微软雅黑" panose="020B0503020204020204" charset="-122"/>
                <a:ea typeface="微软雅黑" panose="020B0503020204020204" charset="-122"/>
              </a:rPr>
              <a:t>策略模型</a:t>
            </a:r>
            <a:endParaRPr lang="zh-CN" altLang="en-US" sz="1200" dirty="0">
              <a:solidFill>
                <a:schemeClr val="tx1">
                  <a:lumMod val="50000"/>
                </a:schemeClr>
              </a:solidFill>
              <a:latin typeface="微软雅黑" panose="020B0503020204020204" charset="-122"/>
              <a:ea typeface="微软雅黑" panose="020B0503020204020204" charset="-122"/>
            </a:endParaRPr>
          </a:p>
        </p:txBody>
      </p:sp>
      <p:cxnSp>
        <p:nvCxnSpPr>
          <p:cNvPr id="272" name="直接连接符 271"/>
          <p:cNvCxnSpPr/>
          <p:nvPr/>
        </p:nvCxnSpPr>
        <p:spPr>
          <a:xfrm>
            <a:off x="3274983" y="2704619"/>
            <a:ext cx="524389" cy="0"/>
          </a:xfrm>
          <a:prstGeom prst="line">
            <a:avLst/>
          </a:prstGeom>
          <a:ln w="38100">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3" name="流程图: 终止 152"/>
          <p:cNvSpPr/>
          <p:nvPr/>
        </p:nvSpPr>
        <p:spPr>
          <a:xfrm>
            <a:off x="3625847" y="4011120"/>
            <a:ext cx="2819284" cy="526759"/>
          </a:xfrm>
          <a:prstGeom prst="flowChartTermina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noAutofit/>
          </a:bodyPr>
          <a:lstStyle/>
          <a:p>
            <a:pPr algn="ctr"/>
            <a:r>
              <a:rPr lang="en-US" altLang="zh-CN" sz="1200" dirty="0" smtClean="0">
                <a:solidFill>
                  <a:schemeClr val="bg1"/>
                </a:solidFill>
                <a:latin typeface="微软雅黑" panose="020B0503020204020204" charset="-122"/>
                <a:ea typeface="微软雅黑" panose="020B0503020204020204" charset="-122"/>
              </a:rPr>
              <a:t>AI</a:t>
            </a:r>
            <a:r>
              <a:rPr lang="zh-CN" altLang="en-US" sz="1200" dirty="0" smtClean="0">
                <a:solidFill>
                  <a:schemeClr val="bg1"/>
                </a:solidFill>
                <a:latin typeface="微软雅黑" panose="020B0503020204020204" charset="-122"/>
                <a:ea typeface="微软雅黑" panose="020B0503020204020204" charset="-122"/>
              </a:rPr>
              <a:t>算法方案池</a:t>
            </a:r>
            <a:endParaRPr lang="zh-CN" altLang="en-US" sz="1200" dirty="0">
              <a:solidFill>
                <a:schemeClr val="bg1"/>
              </a:solidFill>
              <a:latin typeface="微软雅黑" panose="020B0503020204020204" charset="-122"/>
              <a:ea typeface="微软雅黑" panose="020B0503020204020204" charset="-122"/>
            </a:endParaRPr>
          </a:p>
        </p:txBody>
      </p:sp>
      <p:sp>
        <p:nvSpPr>
          <p:cNvPr id="58" name="矩形 57"/>
          <p:cNvSpPr/>
          <p:nvPr/>
        </p:nvSpPr>
        <p:spPr>
          <a:xfrm>
            <a:off x="4048899" y="2059119"/>
            <a:ext cx="1973162" cy="421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dirty="0">
                <a:solidFill>
                  <a:schemeClr val="tx1">
                    <a:lumMod val="50000"/>
                  </a:schemeClr>
                </a:solidFill>
                <a:latin typeface="微软雅黑" panose="020B0503020204020204" charset="-122"/>
                <a:ea typeface="微软雅黑" panose="020B0503020204020204" charset="-122"/>
              </a:rPr>
              <a:t>依</a:t>
            </a:r>
            <a:r>
              <a:rPr lang="zh-CN" altLang="en-US" sz="1100" dirty="0" smtClean="0">
                <a:solidFill>
                  <a:schemeClr val="tx1">
                    <a:lumMod val="50000"/>
                  </a:schemeClr>
                </a:solidFill>
                <a:latin typeface="微软雅黑" panose="020B0503020204020204" charset="-122"/>
                <a:ea typeface="微软雅黑" panose="020B0503020204020204" charset="-122"/>
              </a:rPr>
              <a:t>规则选择方案</a:t>
            </a:r>
            <a:endParaRPr lang="zh-CN" altLang="en-US" sz="1100" dirty="0">
              <a:solidFill>
                <a:schemeClr val="tx1">
                  <a:lumMod val="50000"/>
                </a:schemeClr>
              </a:solidFill>
              <a:latin typeface="微软雅黑" panose="020B0503020204020204" charset="-122"/>
              <a:ea typeface="微软雅黑" panose="020B0503020204020204" charset="-122"/>
            </a:endParaRPr>
          </a:p>
        </p:txBody>
      </p:sp>
      <p:sp>
        <p:nvSpPr>
          <p:cNvPr id="59" name="矩形 58"/>
          <p:cNvSpPr/>
          <p:nvPr/>
        </p:nvSpPr>
        <p:spPr>
          <a:xfrm>
            <a:off x="4048899" y="2596227"/>
            <a:ext cx="1973162" cy="421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dirty="0">
                <a:solidFill>
                  <a:schemeClr val="tx1">
                    <a:lumMod val="50000"/>
                  </a:schemeClr>
                </a:solidFill>
                <a:latin typeface="微软雅黑" panose="020B0503020204020204" charset="-122"/>
                <a:ea typeface="微软雅黑" panose="020B0503020204020204" charset="-122"/>
              </a:rPr>
              <a:t>方案</a:t>
            </a:r>
            <a:r>
              <a:rPr lang="zh-CN" altLang="en-US" sz="1100" dirty="0" smtClean="0">
                <a:solidFill>
                  <a:schemeClr val="tx1">
                    <a:lumMod val="50000"/>
                  </a:schemeClr>
                </a:solidFill>
                <a:latin typeface="微软雅黑" panose="020B0503020204020204" charset="-122"/>
                <a:ea typeface="微软雅黑" panose="020B0503020204020204" charset="-122"/>
              </a:rPr>
              <a:t>查找表</a:t>
            </a:r>
            <a:endParaRPr lang="zh-CN" altLang="en-US" sz="1100" dirty="0">
              <a:solidFill>
                <a:schemeClr val="tx1">
                  <a:lumMod val="50000"/>
                </a:schemeClr>
              </a:solidFill>
              <a:latin typeface="微软雅黑" panose="020B0503020204020204" charset="-122"/>
              <a:ea typeface="微软雅黑" panose="020B0503020204020204" charset="-122"/>
            </a:endParaRPr>
          </a:p>
        </p:txBody>
      </p:sp>
      <p:sp>
        <p:nvSpPr>
          <p:cNvPr id="60" name="矩形 59"/>
          <p:cNvSpPr/>
          <p:nvPr/>
        </p:nvSpPr>
        <p:spPr>
          <a:xfrm>
            <a:off x="4048899" y="3122508"/>
            <a:ext cx="1973162" cy="414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dirty="0" smtClean="0">
                <a:solidFill>
                  <a:schemeClr val="tx1">
                    <a:lumMod val="50000"/>
                  </a:schemeClr>
                </a:solidFill>
                <a:latin typeface="微软雅黑" panose="020B0503020204020204" charset="-122"/>
                <a:ea typeface="微软雅黑" panose="020B0503020204020204" charset="-122"/>
              </a:rPr>
              <a:t>学习模型</a:t>
            </a:r>
            <a:endParaRPr lang="zh-CN" altLang="en-US" sz="1100" dirty="0">
              <a:solidFill>
                <a:schemeClr val="tx1">
                  <a:lumMod val="50000"/>
                </a:schemeClr>
              </a:solidFill>
              <a:latin typeface="微软雅黑" panose="020B0503020204020204" charset="-122"/>
              <a:ea typeface="微软雅黑" panose="020B0503020204020204" charset="-122"/>
            </a:endParaRPr>
          </a:p>
        </p:txBody>
      </p:sp>
      <p:cxnSp>
        <p:nvCxnSpPr>
          <p:cNvPr id="89" name="直接连接符 88"/>
          <p:cNvCxnSpPr/>
          <p:nvPr/>
        </p:nvCxnSpPr>
        <p:spPr>
          <a:xfrm flipV="1">
            <a:off x="5048189" y="3748899"/>
            <a:ext cx="1" cy="262221"/>
          </a:xfrm>
          <a:prstGeom prst="line">
            <a:avLst/>
          </a:prstGeom>
          <a:ln w="38100">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6650303" y="1060757"/>
            <a:ext cx="2262203" cy="37057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a:solidFill>
                  <a:schemeClr val="tx1">
                    <a:lumMod val="50000"/>
                  </a:schemeClr>
                </a:solidFill>
                <a:latin typeface="微软雅黑" panose="020B0503020204020204" charset="-122"/>
                <a:ea typeface="微软雅黑" panose="020B0503020204020204" charset="-122"/>
              </a:rPr>
              <a:t>方案</a:t>
            </a:r>
            <a:r>
              <a:rPr lang="zh-CN" altLang="en-US" sz="1200" dirty="0" smtClean="0">
                <a:solidFill>
                  <a:schemeClr val="tx1">
                    <a:lumMod val="50000"/>
                  </a:schemeClr>
                </a:solidFill>
                <a:latin typeface="微软雅黑" panose="020B0503020204020204" charset="-122"/>
                <a:ea typeface="微软雅黑" panose="020B0503020204020204" charset="-122"/>
              </a:rPr>
              <a:t>组合</a:t>
            </a:r>
            <a:endParaRPr lang="zh-CN" altLang="en-US" sz="1200" dirty="0">
              <a:solidFill>
                <a:schemeClr val="tx1">
                  <a:lumMod val="50000"/>
                </a:schemeClr>
              </a:solidFill>
              <a:latin typeface="微软雅黑" panose="020B0503020204020204" charset="-122"/>
              <a:ea typeface="微软雅黑" panose="020B0503020204020204" charset="-122"/>
            </a:endParaRPr>
          </a:p>
        </p:txBody>
      </p:sp>
      <p:cxnSp>
        <p:nvCxnSpPr>
          <p:cNvPr id="108" name="直接连接符 107"/>
          <p:cNvCxnSpPr/>
          <p:nvPr/>
        </p:nvCxnSpPr>
        <p:spPr>
          <a:xfrm>
            <a:off x="6277193" y="2704619"/>
            <a:ext cx="373110" cy="0"/>
          </a:xfrm>
          <a:prstGeom prst="line">
            <a:avLst/>
          </a:prstGeom>
          <a:ln w="38100">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0" name="矩形 189"/>
          <p:cNvSpPr/>
          <p:nvPr/>
        </p:nvSpPr>
        <p:spPr>
          <a:xfrm>
            <a:off x="264159" y="1060757"/>
            <a:ext cx="3017863" cy="374492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smtClean="0">
                <a:solidFill>
                  <a:schemeClr val="tx1">
                    <a:lumMod val="50000"/>
                  </a:schemeClr>
                </a:solidFill>
                <a:latin typeface="微软雅黑" panose="020B0503020204020204" charset="-122"/>
                <a:ea typeface="微软雅黑" panose="020B0503020204020204" charset="-122"/>
              </a:rPr>
              <a:t>输入参数</a:t>
            </a:r>
            <a:endParaRPr lang="zh-CN" altLang="en-US" sz="1200" dirty="0">
              <a:solidFill>
                <a:schemeClr val="tx1">
                  <a:lumMod val="50000"/>
                </a:schemeClr>
              </a:solidFill>
              <a:latin typeface="微软雅黑" panose="020B0503020204020204" charset="-122"/>
              <a:ea typeface="微软雅黑" panose="020B0503020204020204" charset="-122"/>
            </a:endParaRPr>
          </a:p>
        </p:txBody>
      </p:sp>
      <p:sp>
        <p:nvSpPr>
          <p:cNvPr id="191" name="矩形 190"/>
          <p:cNvSpPr/>
          <p:nvPr/>
        </p:nvSpPr>
        <p:spPr>
          <a:xfrm>
            <a:off x="376514" y="2596681"/>
            <a:ext cx="2722277" cy="964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a:solidFill>
                  <a:schemeClr val="tx1">
                    <a:lumMod val="50000"/>
                  </a:schemeClr>
                </a:solidFill>
                <a:latin typeface="微软雅黑" panose="020B0503020204020204" charset="-122"/>
                <a:ea typeface="微软雅黑" panose="020B0503020204020204" charset="-122"/>
              </a:rPr>
              <a:t>流量</a:t>
            </a:r>
            <a:r>
              <a:rPr lang="zh-CN" altLang="en-US" sz="1200" dirty="0" smtClean="0">
                <a:solidFill>
                  <a:schemeClr val="tx1">
                    <a:lumMod val="50000"/>
                  </a:schemeClr>
                </a:solidFill>
                <a:latin typeface="微软雅黑" panose="020B0503020204020204" charset="-122"/>
                <a:ea typeface="微软雅黑" panose="020B0503020204020204" charset="-122"/>
              </a:rPr>
              <a:t>范围</a:t>
            </a:r>
            <a:r>
              <a:rPr lang="en-US" altLang="zh-CN" sz="1200" dirty="0" smtClean="0">
                <a:solidFill>
                  <a:schemeClr val="tx1">
                    <a:lumMod val="50000"/>
                  </a:schemeClr>
                </a:solidFill>
                <a:latin typeface="微软雅黑" panose="020B0503020204020204" charset="-122"/>
                <a:ea typeface="微软雅黑" panose="020B0503020204020204" charset="-122"/>
              </a:rPr>
              <a:t>(</a:t>
            </a:r>
            <a:r>
              <a:rPr lang="zh-CN" altLang="en-US" sz="1200" dirty="0" smtClean="0">
                <a:solidFill>
                  <a:schemeClr val="tx1">
                    <a:lumMod val="50000"/>
                  </a:schemeClr>
                </a:solidFill>
                <a:latin typeface="微软雅黑" panose="020B0503020204020204" charset="-122"/>
                <a:ea typeface="微软雅黑" panose="020B0503020204020204" charset="-122"/>
              </a:rPr>
              <a:t>分颗粒度</a:t>
            </a:r>
            <a:r>
              <a:rPr lang="en-US" altLang="zh-CN" sz="1200" dirty="0" smtClean="0">
                <a:solidFill>
                  <a:schemeClr val="tx1">
                    <a:lumMod val="50000"/>
                  </a:schemeClr>
                </a:solidFill>
                <a:latin typeface="微软雅黑" panose="020B0503020204020204" charset="-122"/>
                <a:ea typeface="微软雅黑" panose="020B0503020204020204" charset="-122"/>
              </a:rPr>
              <a:t>)</a:t>
            </a:r>
            <a:endParaRPr lang="zh-CN" altLang="en-US" sz="1200" dirty="0">
              <a:solidFill>
                <a:schemeClr val="tx1">
                  <a:lumMod val="50000"/>
                </a:schemeClr>
              </a:solidFill>
              <a:latin typeface="微软雅黑" panose="020B0503020204020204" charset="-122"/>
              <a:ea typeface="微软雅黑" panose="020B0503020204020204" charset="-122"/>
            </a:endParaRPr>
          </a:p>
        </p:txBody>
      </p:sp>
      <p:sp>
        <p:nvSpPr>
          <p:cNvPr id="192" name="矩形 191"/>
          <p:cNvSpPr/>
          <p:nvPr/>
        </p:nvSpPr>
        <p:spPr>
          <a:xfrm>
            <a:off x="362386" y="3668273"/>
            <a:ext cx="2737090" cy="1005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a:solidFill>
                  <a:schemeClr val="tx1">
                    <a:lumMod val="50000"/>
                  </a:schemeClr>
                </a:solidFill>
                <a:latin typeface="微软雅黑" panose="020B0503020204020204" charset="-122"/>
                <a:ea typeface="微软雅黑" panose="020B0503020204020204" charset="-122"/>
              </a:rPr>
              <a:t>场景</a:t>
            </a:r>
            <a:r>
              <a:rPr lang="zh-CN" altLang="en-US" sz="1200" dirty="0" smtClean="0">
                <a:solidFill>
                  <a:schemeClr val="tx1">
                    <a:lumMod val="50000"/>
                  </a:schemeClr>
                </a:solidFill>
                <a:latin typeface="微软雅黑" panose="020B0503020204020204" charset="-122"/>
                <a:ea typeface="微软雅黑" panose="020B0503020204020204" charset="-122"/>
              </a:rPr>
              <a:t>范围</a:t>
            </a:r>
            <a:r>
              <a:rPr lang="en-US" altLang="zh-CN" sz="1200" dirty="0" smtClean="0">
                <a:solidFill>
                  <a:schemeClr val="tx1">
                    <a:lumMod val="50000"/>
                  </a:schemeClr>
                </a:solidFill>
                <a:latin typeface="微软雅黑" panose="020B0503020204020204" charset="-122"/>
                <a:ea typeface="微软雅黑" panose="020B0503020204020204" charset="-122"/>
              </a:rPr>
              <a:t>(</a:t>
            </a:r>
            <a:r>
              <a:rPr lang="zh-CN" altLang="en-US" sz="1200" dirty="0" smtClean="0">
                <a:solidFill>
                  <a:schemeClr val="tx1">
                    <a:lumMod val="50000"/>
                  </a:schemeClr>
                </a:solidFill>
                <a:latin typeface="微软雅黑" panose="020B0503020204020204" charset="-122"/>
                <a:ea typeface="微软雅黑" panose="020B0503020204020204" charset="-122"/>
              </a:rPr>
              <a:t>分级</a:t>
            </a:r>
            <a:r>
              <a:rPr lang="en-US" altLang="zh-CN" sz="1200" dirty="0" smtClean="0">
                <a:solidFill>
                  <a:schemeClr val="tx1">
                    <a:lumMod val="50000"/>
                  </a:schemeClr>
                </a:solidFill>
                <a:latin typeface="微软雅黑" panose="020B0503020204020204" charset="-122"/>
                <a:ea typeface="微软雅黑" panose="020B0503020204020204" charset="-122"/>
              </a:rPr>
              <a:t>)</a:t>
            </a:r>
            <a:endParaRPr lang="zh-CN" altLang="en-US" sz="1200" dirty="0">
              <a:solidFill>
                <a:schemeClr val="tx1">
                  <a:lumMod val="50000"/>
                </a:schemeClr>
              </a:solidFill>
              <a:latin typeface="微软雅黑" panose="020B0503020204020204" charset="-122"/>
              <a:ea typeface="微软雅黑" panose="020B0503020204020204" charset="-122"/>
            </a:endParaRPr>
          </a:p>
        </p:txBody>
      </p:sp>
      <p:sp>
        <p:nvSpPr>
          <p:cNvPr id="124" name="矩形 123"/>
          <p:cNvSpPr/>
          <p:nvPr/>
        </p:nvSpPr>
        <p:spPr>
          <a:xfrm>
            <a:off x="376514" y="1544320"/>
            <a:ext cx="2722277" cy="950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smtClean="0">
                <a:solidFill>
                  <a:schemeClr val="tx1">
                    <a:lumMod val="50000"/>
                  </a:schemeClr>
                </a:solidFill>
                <a:latin typeface="微软雅黑" panose="020B0503020204020204" charset="-122"/>
                <a:ea typeface="微软雅黑" panose="020B0503020204020204" charset="-122"/>
              </a:rPr>
              <a:t>业务指标</a:t>
            </a:r>
            <a:r>
              <a:rPr lang="en-US" altLang="zh-CN" sz="1200" dirty="0" smtClean="0">
                <a:solidFill>
                  <a:schemeClr val="tx1">
                    <a:lumMod val="50000"/>
                  </a:schemeClr>
                </a:solidFill>
                <a:latin typeface="微软雅黑" panose="020B0503020204020204" charset="-122"/>
                <a:ea typeface="微软雅黑" panose="020B0503020204020204" charset="-122"/>
              </a:rPr>
              <a:t>(</a:t>
            </a:r>
            <a:r>
              <a:rPr lang="zh-CN" altLang="en-US" sz="1200" dirty="0" smtClean="0">
                <a:solidFill>
                  <a:schemeClr val="tx1">
                    <a:lumMod val="50000"/>
                  </a:schemeClr>
                </a:solidFill>
                <a:latin typeface="微软雅黑" panose="020B0503020204020204" charset="-122"/>
                <a:ea typeface="微软雅黑" panose="020B0503020204020204" charset="-122"/>
              </a:rPr>
              <a:t>分维度</a:t>
            </a:r>
            <a:r>
              <a:rPr lang="en-US" altLang="zh-CN" sz="1200" dirty="0" smtClean="0">
                <a:solidFill>
                  <a:schemeClr val="tx1">
                    <a:lumMod val="50000"/>
                  </a:schemeClr>
                </a:solidFill>
                <a:latin typeface="微软雅黑" panose="020B0503020204020204" charset="-122"/>
                <a:ea typeface="微软雅黑" panose="020B0503020204020204" charset="-122"/>
              </a:rPr>
              <a:t>)</a:t>
            </a:r>
            <a:endParaRPr lang="zh-CN" altLang="en-US" sz="1200" dirty="0">
              <a:solidFill>
                <a:schemeClr val="tx1">
                  <a:lumMod val="50000"/>
                </a:schemeClr>
              </a:solidFill>
              <a:latin typeface="微软雅黑" panose="020B0503020204020204" charset="-122"/>
              <a:ea typeface="微软雅黑" panose="020B0503020204020204" charset="-122"/>
            </a:endParaRPr>
          </a:p>
        </p:txBody>
      </p:sp>
      <p:grpSp>
        <p:nvGrpSpPr>
          <p:cNvPr id="11" name="组合 10"/>
          <p:cNvGrpSpPr/>
          <p:nvPr/>
        </p:nvGrpSpPr>
        <p:grpSpPr>
          <a:xfrm>
            <a:off x="466765" y="1959973"/>
            <a:ext cx="2507901" cy="2597644"/>
            <a:chOff x="582851" y="1959973"/>
            <a:chExt cx="1969824" cy="2597644"/>
          </a:xfrm>
        </p:grpSpPr>
        <p:sp>
          <p:nvSpPr>
            <p:cNvPr id="82" name="矩形 81"/>
            <p:cNvSpPr/>
            <p:nvPr/>
          </p:nvSpPr>
          <p:spPr>
            <a:xfrm>
              <a:off x="582851" y="4089454"/>
              <a:ext cx="615381" cy="468163"/>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菜单</a:t>
              </a:r>
              <a:r>
                <a:rPr lang="en-US" altLang="zh-CN" sz="1000" dirty="0" smtClean="0">
                  <a:solidFill>
                    <a:schemeClr val="tx1">
                      <a:lumMod val="50000"/>
                    </a:schemeClr>
                  </a:solidFill>
                  <a:latin typeface="微软雅黑" panose="020B0503020204020204" charset="-122"/>
                  <a:ea typeface="微软雅黑" panose="020B0503020204020204" charset="-122"/>
                </a:rPr>
                <a:t>/TU/</a:t>
              </a:r>
              <a:r>
                <a:rPr lang="zh-CN" altLang="en-US" sz="1000" dirty="0" smtClean="0">
                  <a:solidFill>
                    <a:schemeClr val="tx1">
                      <a:lumMod val="50000"/>
                    </a:schemeClr>
                  </a:solidFill>
                  <a:latin typeface="微软雅黑" panose="020B0503020204020204" charset="-122"/>
                  <a:ea typeface="微软雅黑" panose="020B0503020204020204" charset="-122"/>
                </a:rPr>
                <a:t>风控</a:t>
              </a:r>
              <a:r>
                <a:rPr lang="zh-CN" altLang="en-US" sz="1000" dirty="0">
                  <a:solidFill>
                    <a:schemeClr val="tx1">
                      <a:lumMod val="50000"/>
                    </a:schemeClr>
                  </a:solidFill>
                  <a:latin typeface="微软雅黑" panose="020B0503020204020204" charset="-122"/>
                  <a:ea typeface="微软雅黑" panose="020B0503020204020204" charset="-122"/>
                </a:rPr>
                <a:t>类</a:t>
              </a:r>
              <a:endParaRPr lang="en-US" altLang="zh-CN" sz="1000" dirty="0" smtClean="0">
                <a:solidFill>
                  <a:schemeClr val="tx1">
                    <a:lumMod val="50000"/>
                  </a:schemeClr>
                </a:solidFill>
                <a:latin typeface="微软雅黑" panose="020B0503020204020204" charset="-122"/>
                <a:ea typeface="微软雅黑" panose="020B0503020204020204" charset="-122"/>
              </a:endParaRPr>
            </a:p>
          </p:txBody>
        </p:sp>
        <p:sp>
          <p:nvSpPr>
            <p:cNvPr id="83" name="矩形 82"/>
            <p:cNvSpPr/>
            <p:nvPr/>
          </p:nvSpPr>
          <p:spPr>
            <a:xfrm>
              <a:off x="1260073" y="4089454"/>
              <a:ext cx="615381" cy="468163"/>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菜单子类型</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84" name="矩形 83"/>
            <p:cNvSpPr/>
            <p:nvPr/>
          </p:nvSpPr>
          <p:spPr>
            <a:xfrm>
              <a:off x="1937294" y="4086918"/>
              <a:ext cx="615381" cy="468163"/>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具体菜单</a:t>
              </a:r>
              <a:r>
                <a:rPr lang="en-US" altLang="zh-CN" sz="1000" dirty="0" smtClean="0">
                  <a:solidFill>
                    <a:schemeClr val="tx1">
                      <a:lumMod val="50000"/>
                    </a:schemeClr>
                  </a:solidFill>
                  <a:latin typeface="微软雅黑" panose="020B0503020204020204" charset="-122"/>
                  <a:ea typeface="微软雅黑" panose="020B0503020204020204" charset="-122"/>
                </a:rPr>
                <a:t>/TU</a:t>
              </a:r>
              <a:r>
                <a:rPr lang="zh-CN" altLang="en-US" sz="1000" dirty="0" smtClean="0">
                  <a:solidFill>
                    <a:schemeClr val="tx1">
                      <a:lumMod val="50000"/>
                    </a:schemeClr>
                  </a:solidFill>
                  <a:latin typeface="微软雅黑" panose="020B0503020204020204" charset="-122"/>
                  <a:ea typeface="微软雅黑" panose="020B0503020204020204" charset="-122"/>
                </a:rPr>
                <a:t>等</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121" name="矩形 120"/>
            <p:cNvSpPr/>
            <p:nvPr/>
          </p:nvSpPr>
          <p:spPr>
            <a:xfrm>
              <a:off x="582851" y="3026508"/>
              <a:ext cx="615381" cy="468163"/>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a:solidFill>
                    <a:schemeClr val="tx1">
                      <a:lumMod val="50000"/>
                    </a:schemeClr>
                  </a:solidFill>
                  <a:latin typeface="微软雅黑" panose="020B0503020204020204" charset="-122"/>
                  <a:ea typeface="微软雅黑" panose="020B0503020204020204" charset="-122"/>
                </a:rPr>
                <a:t>区域</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122" name="矩形 121"/>
            <p:cNvSpPr/>
            <p:nvPr/>
          </p:nvSpPr>
          <p:spPr>
            <a:xfrm>
              <a:off x="1260073" y="3026508"/>
              <a:ext cx="615381" cy="468163"/>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a:solidFill>
                    <a:schemeClr val="tx1">
                      <a:lumMod val="50000"/>
                    </a:schemeClr>
                  </a:solidFill>
                  <a:latin typeface="微软雅黑" panose="020B0503020204020204" charset="-122"/>
                  <a:ea typeface="微软雅黑" panose="020B0503020204020204" charset="-122"/>
                </a:rPr>
                <a:t>人群</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123" name="矩形 122"/>
            <p:cNvSpPr/>
            <p:nvPr/>
          </p:nvSpPr>
          <p:spPr>
            <a:xfrm>
              <a:off x="1937294" y="3027325"/>
              <a:ext cx="615381" cy="468163"/>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用户</a:t>
              </a:r>
              <a:r>
                <a:rPr lang="en-US" altLang="zh-CN" sz="1000" dirty="0" smtClean="0">
                  <a:solidFill>
                    <a:schemeClr val="tx1">
                      <a:lumMod val="50000"/>
                    </a:schemeClr>
                  </a:solidFill>
                  <a:latin typeface="微软雅黑" panose="020B0503020204020204" charset="-122"/>
                  <a:ea typeface="微软雅黑" panose="020B0503020204020204" charset="-122"/>
                </a:rPr>
                <a:t>ID</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125" name="矩形 124"/>
            <p:cNvSpPr/>
            <p:nvPr/>
          </p:nvSpPr>
          <p:spPr>
            <a:xfrm>
              <a:off x="582851" y="1959973"/>
              <a:ext cx="615381" cy="468163"/>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a:solidFill>
                    <a:schemeClr val="tx1">
                      <a:lumMod val="50000"/>
                    </a:schemeClr>
                  </a:solidFill>
                  <a:latin typeface="微软雅黑" panose="020B0503020204020204" charset="-122"/>
                  <a:ea typeface="微软雅黑" panose="020B0503020204020204" charset="-122"/>
                </a:rPr>
                <a:t>目标</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126" name="矩形 125"/>
            <p:cNvSpPr/>
            <p:nvPr/>
          </p:nvSpPr>
          <p:spPr>
            <a:xfrm>
              <a:off x="1260073" y="1959973"/>
              <a:ext cx="615381" cy="468163"/>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a:solidFill>
                    <a:schemeClr val="tx1">
                      <a:lumMod val="50000"/>
                    </a:schemeClr>
                  </a:solidFill>
                  <a:latin typeface="微软雅黑" panose="020B0503020204020204" charset="-122"/>
                  <a:ea typeface="微软雅黑" panose="020B0503020204020204" charset="-122"/>
                </a:rPr>
                <a:t>限定</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127" name="矩形 126"/>
            <p:cNvSpPr/>
            <p:nvPr/>
          </p:nvSpPr>
          <p:spPr>
            <a:xfrm>
              <a:off x="1937294" y="1960790"/>
              <a:ext cx="615381" cy="468163"/>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优先级</a:t>
              </a:r>
              <a:endParaRPr lang="zh-CN" altLang="en-US" sz="1000" dirty="0">
                <a:solidFill>
                  <a:schemeClr val="tx1">
                    <a:lumMod val="50000"/>
                  </a:schemeClr>
                </a:solidFill>
                <a:latin typeface="微软雅黑" panose="020B0503020204020204" charset="-122"/>
                <a:ea typeface="微软雅黑" panose="020B0503020204020204" charset="-122"/>
              </a:endParaRPr>
            </a:p>
          </p:txBody>
        </p:sp>
      </p:grpSp>
      <p:grpSp>
        <p:nvGrpSpPr>
          <p:cNvPr id="10" name="组合 9"/>
          <p:cNvGrpSpPr/>
          <p:nvPr/>
        </p:nvGrpSpPr>
        <p:grpSpPr>
          <a:xfrm>
            <a:off x="6306478" y="1947795"/>
            <a:ext cx="2949852" cy="2268000"/>
            <a:chOff x="6306478" y="1947795"/>
            <a:chExt cx="2949852" cy="2268000"/>
          </a:xfrm>
        </p:grpSpPr>
        <p:cxnSp>
          <p:nvCxnSpPr>
            <p:cNvPr id="27" name="直接连接符 26"/>
            <p:cNvCxnSpPr/>
            <p:nvPr/>
          </p:nvCxnSpPr>
          <p:spPr>
            <a:xfrm>
              <a:off x="7791450" y="3190875"/>
              <a:ext cx="476250" cy="346619"/>
            </a:xfrm>
            <a:prstGeom prst="line">
              <a:avLst/>
            </a:prstGeom>
            <a:ln w="38100">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7802181" y="2640194"/>
              <a:ext cx="0" cy="550681"/>
            </a:xfrm>
            <a:prstGeom prst="line">
              <a:avLst/>
            </a:prstGeom>
            <a:ln w="38100">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7315200" y="3190875"/>
              <a:ext cx="486982" cy="303796"/>
            </a:xfrm>
            <a:prstGeom prst="line">
              <a:avLst/>
            </a:prstGeom>
            <a:ln w="38100">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8" name="图示 67"/>
            <p:cNvGraphicFramePr/>
            <p:nvPr/>
          </p:nvGraphicFramePr>
          <p:xfrm>
            <a:off x="6306478" y="1947795"/>
            <a:ext cx="2949852" cy="2268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vert="horz" lIns="91440" tIns="0" rIns="91440" bIns="0" rtlCol="0" anchor="ctr">
            <a:normAutofit/>
          </a:bodyPr>
          <a:lstStyle/>
          <a:p>
            <a:r>
              <a:rPr lang="zh-CN" altLang="en-US" dirty="0">
                <a:sym typeface="+mn-ea"/>
              </a:rPr>
              <a:t>业务</a:t>
            </a:r>
            <a:r>
              <a:rPr lang="zh-CN" altLang="en-US" dirty="0" smtClean="0">
                <a:sym typeface="+mn-ea"/>
              </a:rPr>
              <a:t>专题</a:t>
            </a:r>
            <a:r>
              <a:rPr lang="en-US" altLang="zh-CN" dirty="0">
                <a:sym typeface="+mn-ea"/>
              </a:rPr>
              <a:t>4</a:t>
            </a:r>
            <a:r>
              <a:rPr lang="en-US" altLang="zh-CN" dirty="0" smtClean="0">
                <a:sym typeface="+mn-ea"/>
              </a:rPr>
              <a:t>——</a:t>
            </a:r>
            <a:r>
              <a:rPr lang="zh-CN" altLang="en-US" dirty="0" smtClean="0">
                <a:solidFill>
                  <a:schemeClr val="tx1">
                    <a:lumMod val="50000"/>
                  </a:schemeClr>
                </a:solidFill>
              </a:rPr>
              <a:t>策略模型定义</a:t>
            </a:r>
            <a:endParaRPr lang="zh-CN" altLang="en-US" dirty="0">
              <a:latin typeface="微软雅黑" panose="020B0503020204020204" charset="-122"/>
              <a:ea typeface="微软雅黑" panose="020B0503020204020204" charset="-122"/>
            </a:endParaRPr>
          </a:p>
        </p:txBody>
      </p:sp>
      <p:graphicFrame>
        <p:nvGraphicFramePr>
          <p:cNvPr id="2" name="表格 1"/>
          <p:cNvGraphicFramePr>
            <a:graphicFrameLocks noGrp="1"/>
          </p:cNvGraphicFramePr>
          <p:nvPr/>
        </p:nvGraphicFramePr>
        <p:xfrm>
          <a:off x="264160" y="1119902"/>
          <a:ext cx="8544559" cy="3581639"/>
        </p:xfrm>
        <a:graphic>
          <a:graphicData uri="http://schemas.openxmlformats.org/drawingml/2006/table">
            <a:tbl>
              <a:tblPr firstRow="1" bandRow="1">
                <a:tableStyleId>{5C22544A-7EE6-4342-B048-85BDC9FD1C3A}</a:tableStyleId>
              </a:tblPr>
              <a:tblGrid>
                <a:gridCol w="1191260"/>
                <a:gridCol w="3406140"/>
                <a:gridCol w="3947159"/>
              </a:tblGrid>
              <a:tr h="520573">
                <a:tc>
                  <a:txBody>
                    <a:bodyPr/>
                    <a:lstStyle/>
                    <a:p>
                      <a:pPr algn="ctr"/>
                      <a:r>
                        <a:rPr lang="zh-CN" altLang="en-US" sz="1200" dirty="0" smtClean="0">
                          <a:latin typeface="微软雅黑" panose="020B0503020204020204" charset="-122"/>
                          <a:ea typeface="微软雅黑" panose="020B0503020204020204" charset="-122"/>
                        </a:rPr>
                        <a:t>策略模型</a:t>
                      </a:r>
                      <a:endParaRPr lang="zh-CN" altLang="en-US" sz="1200" dirty="0">
                        <a:latin typeface="微软雅黑" panose="020B0503020204020204" charset="-122"/>
                        <a:ea typeface="微软雅黑" panose="020B0503020204020204" charset="-122"/>
                      </a:endParaRPr>
                    </a:p>
                  </a:txBody>
                  <a:tcPr anchor="ctr"/>
                </a:tc>
                <a:tc>
                  <a:txBody>
                    <a:bodyPr/>
                    <a:lstStyle/>
                    <a:p>
                      <a:pPr algn="ctr"/>
                      <a:r>
                        <a:rPr lang="zh-CN" altLang="en-US" sz="1200" dirty="0" smtClean="0">
                          <a:latin typeface="微软雅黑" panose="020B0503020204020204" charset="-122"/>
                          <a:ea typeface="微软雅黑" panose="020B0503020204020204" charset="-122"/>
                        </a:rPr>
                        <a:t>定义</a:t>
                      </a:r>
                      <a:endParaRPr lang="zh-CN" altLang="en-US" sz="1200" dirty="0">
                        <a:latin typeface="微软雅黑" panose="020B0503020204020204" charset="-122"/>
                        <a:ea typeface="微软雅黑" panose="020B0503020204020204" charset="-122"/>
                      </a:endParaRPr>
                    </a:p>
                  </a:txBody>
                  <a:tcPr anchor="ctr"/>
                </a:tc>
                <a:tc>
                  <a:txBody>
                    <a:bodyPr/>
                    <a:lstStyle/>
                    <a:p>
                      <a:pPr algn="ctr"/>
                      <a:r>
                        <a:rPr lang="zh-CN" altLang="en-US" sz="1200" dirty="0" smtClean="0">
                          <a:latin typeface="微软雅黑" panose="020B0503020204020204" charset="-122"/>
                          <a:ea typeface="微软雅黑" panose="020B0503020204020204" charset="-122"/>
                        </a:rPr>
                        <a:t>主要特点</a:t>
                      </a:r>
                      <a:endParaRPr lang="zh-CN" altLang="en-US" sz="1200" dirty="0">
                        <a:latin typeface="微软雅黑" panose="020B0503020204020204" charset="-122"/>
                        <a:ea typeface="微软雅黑" panose="020B0503020204020204" charset="-122"/>
                      </a:endParaRPr>
                    </a:p>
                  </a:txBody>
                  <a:tcPr anchor="ctr"/>
                </a:tc>
              </a:tr>
              <a:tr h="9614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100" kern="1200" dirty="0" smtClean="0">
                          <a:latin typeface="微软雅黑" panose="020B0503020204020204" charset="-122"/>
                          <a:ea typeface="微软雅黑" panose="020B0503020204020204" charset="-122"/>
                        </a:rPr>
                        <a:t>依规则</a:t>
                      </a:r>
                      <a:endParaRPr lang="zh-CN" altLang="en-US" sz="1100" kern="1200" dirty="0" smtClean="0">
                        <a:solidFill>
                          <a:schemeClr val="tx1">
                            <a:lumMod val="50000"/>
                          </a:schemeClr>
                        </a:solidFill>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100" kern="1200" dirty="0" smtClean="0">
                          <a:latin typeface="微软雅黑" panose="020B0503020204020204" charset="-122"/>
                          <a:ea typeface="微软雅黑" panose="020B0503020204020204" charset="-122"/>
                        </a:rPr>
                        <a:t>选择方案</a:t>
                      </a:r>
                      <a:endParaRPr lang="zh-CN" altLang="en-US" sz="1100" kern="1200" dirty="0" smtClean="0">
                        <a:solidFill>
                          <a:schemeClr val="tx1">
                            <a:lumMod val="50000"/>
                          </a:schemeClr>
                        </a:solidFill>
                        <a:latin typeface="微软雅黑" panose="020B0503020204020204" charset="-122"/>
                        <a:ea typeface="微软雅黑" panose="020B050302020402020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100" dirty="0" smtClean="0">
                          <a:latin typeface="微软雅黑" panose="020B0503020204020204" charset="-122"/>
                          <a:ea typeface="微软雅黑" panose="020B0503020204020204" charset="-122"/>
                        </a:rPr>
                        <a:t>根据业务指标、流量、场景参数，对流量、场景进行细分，设定规则表，按照规则选择</a:t>
                      </a:r>
                      <a:r>
                        <a:rPr lang="en-US" altLang="zh-CN" sz="1100" dirty="0" smtClean="0">
                          <a:latin typeface="微软雅黑" panose="020B0503020204020204" charset="-122"/>
                          <a:ea typeface="微软雅黑" panose="020B0503020204020204" charset="-122"/>
                        </a:rPr>
                        <a:t>AI</a:t>
                      </a:r>
                      <a:r>
                        <a:rPr lang="zh-CN" altLang="en-US" sz="1100" dirty="0" smtClean="0">
                          <a:latin typeface="微软雅黑" panose="020B0503020204020204" charset="-122"/>
                          <a:ea typeface="微软雅黑" panose="020B0503020204020204" charset="-122"/>
                        </a:rPr>
                        <a:t>方案的组合</a:t>
                      </a:r>
                      <a:endParaRPr lang="zh-CN" altLang="en-US" sz="1100" dirty="0">
                        <a:latin typeface="微软雅黑" panose="020B0503020204020204" charset="-122"/>
                        <a:ea typeface="微软雅黑" panose="020B0503020204020204" charset="-122"/>
                      </a:endParaRPr>
                    </a:p>
                  </a:txBody>
                  <a:tcPr anchor="ctr"/>
                </a:tc>
                <a:tc>
                  <a:txBody>
                    <a:bodyPr/>
                    <a:lstStyle/>
                    <a:p>
                      <a:pPr marL="193675" marR="0" lvl="0" indent="-193675"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100" b="0" kern="1200" dirty="0" smtClean="0">
                          <a:latin typeface="微软雅黑" panose="020B0503020204020204" charset="-122"/>
                          <a:ea typeface="微软雅黑" panose="020B0503020204020204" charset="-122"/>
                        </a:rPr>
                        <a:t>只针对参数颗粒度较低细度</a:t>
                      </a:r>
                      <a:endParaRPr lang="en-US" altLang="zh-CN" sz="1100" b="0" kern="1200" dirty="0" smtClean="0">
                        <a:latin typeface="微软雅黑" panose="020B0503020204020204" charset="-122"/>
                        <a:ea typeface="微软雅黑" panose="020B0503020204020204" charset="-122"/>
                      </a:endParaRPr>
                    </a:p>
                    <a:p>
                      <a:pPr marL="193675" marR="0" lvl="0" indent="-193675"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100" b="0" kern="1200" dirty="0" smtClean="0">
                          <a:solidFill>
                            <a:schemeClr val="dk1"/>
                          </a:solidFill>
                          <a:latin typeface="微软雅黑" panose="020B0503020204020204" charset="-122"/>
                          <a:ea typeface="微软雅黑" panose="020B0503020204020204" charset="-122"/>
                          <a:cs typeface="+mn-cs"/>
                        </a:rPr>
                        <a:t>提前预设、实时选择</a:t>
                      </a:r>
                      <a:endParaRPr lang="zh-CN" altLang="en-US" sz="1100" b="0" kern="1200" dirty="0">
                        <a:solidFill>
                          <a:schemeClr val="dk1"/>
                        </a:solidFill>
                        <a:latin typeface="微软雅黑" panose="020B0503020204020204" charset="-122"/>
                        <a:ea typeface="微软雅黑" panose="020B0503020204020204" charset="-122"/>
                        <a:cs typeface="+mn-cs"/>
                      </a:endParaRPr>
                    </a:p>
                  </a:txBody>
                  <a:tcPr anchor="ctr"/>
                </a:tc>
              </a:tr>
              <a:tr h="9614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100" kern="1200" dirty="0" smtClean="0">
                          <a:latin typeface="微软雅黑" panose="020B0503020204020204" charset="-122"/>
                          <a:ea typeface="微软雅黑" panose="020B0503020204020204" charset="-122"/>
                        </a:rPr>
                        <a:t>方案查找表</a:t>
                      </a:r>
                      <a:endParaRPr lang="zh-CN" altLang="en-US" sz="1100" kern="1200" dirty="0" smtClean="0">
                        <a:solidFill>
                          <a:schemeClr val="tx1">
                            <a:lumMod val="50000"/>
                          </a:schemeClr>
                        </a:solidFill>
                        <a:latin typeface="微软雅黑" panose="020B0503020204020204" charset="-122"/>
                        <a:ea typeface="微软雅黑" panose="020B050302020402020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100" dirty="0" smtClean="0">
                          <a:latin typeface="微软雅黑" panose="020B0503020204020204" charset="-122"/>
                          <a:ea typeface="微软雅黑" panose="020B0503020204020204" charset="-122"/>
                        </a:rPr>
                        <a:t>根据业务指标、流量、场景参数，在训练好的</a:t>
                      </a:r>
                      <a:r>
                        <a:rPr lang="en-US" altLang="zh-CN" sz="1100" dirty="0" smtClean="0">
                          <a:latin typeface="微软雅黑" panose="020B0503020204020204" charset="-122"/>
                          <a:ea typeface="微软雅黑" panose="020B0503020204020204" charset="-122"/>
                        </a:rPr>
                        <a:t>AI</a:t>
                      </a:r>
                      <a:r>
                        <a:rPr lang="zh-CN" altLang="en-US" sz="1100" dirty="0" smtClean="0">
                          <a:latin typeface="微软雅黑" panose="020B0503020204020204" charset="-122"/>
                          <a:ea typeface="微软雅黑" panose="020B0503020204020204" charset="-122"/>
                        </a:rPr>
                        <a:t>方案查找表中，</a:t>
                      </a:r>
                      <a:r>
                        <a:rPr lang="zh-CN" altLang="en-US" sz="1100" b="1" dirty="0" smtClean="0">
                          <a:latin typeface="微软雅黑" panose="020B0503020204020204" charset="-122"/>
                          <a:ea typeface="微软雅黑" panose="020B0503020204020204" charset="-122"/>
                        </a:rPr>
                        <a:t>实时查找</a:t>
                      </a:r>
                      <a:r>
                        <a:rPr lang="zh-CN" altLang="en-US" sz="1100" dirty="0" smtClean="0">
                          <a:latin typeface="微软雅黑" panose="020B0503020204020204" charset="-122"/>
                          <a:ea typeface="微软雅黑" panose="020B0503020204020204" charset="-122"/>
                        </a:rPr>
                        <a:t>对应的</a:t>
                      </a:r>
                      <a:r>
                        <a:rPr lang="en-US" altLang="zh-CN" sz="1100" dirty="0" smtClean="0">
                          <a:latin typeface="微软雅黑" panose="020B0503020204020204" charset="-122"/>
                          <a:ea typeface="微软雅黑" panose="020B0503020204020204" charset="-122"/>
                        </a:rPr>
                        <a:t>AI</a:t>
                      </a:r>
                      <a:r>
                        <a:rPr lang="zh-CN" altLang="en-US" sz="1100" dirty="0" smtClean="0">
                          <a:latin typeface="微软雅黑" panose="020B0503020204020204" charset="-122"/>
                          <a:ea typeface="微软雅黑" panose="020B0503020204020204" charset="-122"/>
                        </a:rPr>
                        <a:t>方案的组合</a:t>
                      </a:r>
                      <a:endParaRPr lang="zh-CN" altLang="en-US" sz="1100" dirty="0" smtClean="0">
                        <a:latin typeface="微软雅黑" panose="020B0503020204020204" charset="-122"/>
                        <a:ea typeface="微软雅黑" panose="020B0503020204020204" charset="-122"/>
                      </a:endParaRPr>
                    </a:p>
                  </a:txBody>
                  <a:tcPr anchor="ctr"/>
                </a:tc>
                <a:tc>
                  <a:txBody>
                    <a:bodyPr/>
                    <a:lstStyle/>
                    <a:p>
                      <a:pPr marL="193675" marR="0" lvl="0" indent="-193675"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100" b="0" kern="1200" dirty="0" smtClean="0">
                          <a:latin typeface="微软雅黑" panose="020B0503020204020204" charset="-122"/>
                          <a:ea typeface="微软雅黑" panose="020B0503020204020204" charset="-122"/>
                        </a:rPr>
                        <a:t>需要一张较大容量的多维数据表</a:t>
                      </a:r>
                      <a:endParaRPr lang="en-US" altLang="zh-CN" sz="1100" b="0" kern="1200" dirty="0" smtClean="0">
                        <a:latin typeface="微软雅黑" panose="020B0503020204020204" charset="-122"/>
                        <a:ea typeface="微软雅黑" panose="020B0503020204020204" charset="-122"/>
                      </a:endParaRPr>
                    </a:p>
                    <a:p>
                      <a:pPr marL="193675" marR="0" lvl="0" indent="-193675"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100" b="0" kern="1200" dirty="0" smtClean="0">
                          <a:latin typeface="微软雅黑" panose="020B0503020204020204" charset="-122"/>
                          <a:ea typeface="微软雅黑" panose="020B0503020204020204" charset="-122"/>
                        </a:rPr>
                        <a:t>参数颗粒度中等细度</a:t>
                      </a:r>
                      <a:endParaRPr lang="en-US" altLang="zh-CN" sz="1100" b="0" kern="1200" dirty="0" smtClean="0">
                        <a:latin typeface="微软雅黑" panose="020B0503020204020204" charset="-122"/>
                        <a:ea typeface="微软雅黑" panose="020B0503020204020204" charset="-122"/>
                      </a:endParaRPr>
                    </a:p>
                    <a:p>
                      <a:pPr marL="193675" marR="0" lvl="0" indent="-193675"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100" b="0" dirty="0" smtClean="0">
                          <a:latin typeface="微软雅黑" panose="020B0503020204020204" charset="-122"/>
                          <a:ea typeface="微软雅黑" panose="020B0503020204020204" charset="-122"/>
                        </a:rPr>
                        <a:t>动态生成表、实时查找</a:t>
                      </a:r>
                      <a:endParaRPr lang="zh-CN" altLang="en-US" sz="1100" b="0" kern="1200" dirty="0" smtClean="0">
                        <a:solidFill>
                          <a:schemeClr val="dk1"/>
                        </a:solidFill>
                        <a:latin typeface="微软雅黑" panose="020B0503020204020204" charset="-122"/>
                        <a:ea typeface="微软雅黑" panose="020B0503020204020204" charset="-122"/>
                        <a:cs typeface="+mn-cs"/>
                      </a:endParaRPr>
                    </a:p>
                  </a:txBody>
                  <a:tcPr anchor="ctr"/>
                </a:tc>
              </a:tr>
              <a:tr h="1138198">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100" kern="1200" dirty="0" smtClean="0">
                          <a:latin typeface="微软雅黑" panose="020B0503020204020204" charset="-122"/>
                          <a:ea typeface="微软雅黑" panose="020B0503020204020204" charset="-122"/>
                        </a:rPr>
                        <a:t>学习模型</a:t>
                      </a:r>
                      <a:endParaRPr lang="zh-CN" altLang="en-US" sz="1100" kern="1200" dirty="0" smtClean="0">
                        <a:solidFill>
                          <a:schemeClr val="tx1">
                            <a:lumMod val="50000"/>
                          </a:schemeClr>
                        </a:solidFill>
                        <a:latin typeface="微软雅黑" panose="020B0503020204020204" charset="-122"/>
                        <a:ea typeface="微软雅黑" panose="020B0503020204020204" charset="-122"/>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100" dirty="0" smtClean="0">
                          <a:latin typeface="微软雅黑" panose="020B0503020204020204" charset="-122"/>
                          <a:ea typeface="微软雅黑" panose="020B0503020204020204" charset="-122"/>
                        </a:rPr>
                        <a:t>根据业务指标、流量、场景参数，利用训练好的学习模型，</a:t>
                      </a:r>
                      <a:r>
                        <a:rPr lang="zh-CN" altLang="en-US" sz="1100" b="1" dirty="0" smtClean="0">
                          <a:latin typeface="微软雅黑" panose="020B0503020204020204" charset="-122"/>
                          <a:ea typeface="微软雅黑" panose="020B0503020204020204" charset="-122"/>
                        </a:rPr>
                        <a:t>实时输出</a:t>
                      </a:r>
                      <a:r>
                        <a:rPr lang="zh-CN" altLang="en-US" sz="1100" dirty="0" smtClean="0">
                          <a:latin typeface="微软雅黑" panose="020B0503020204020204" charset="-122"/>
                          <a:ea typeface="微软雅黑" panose="020B0503020204020204" charset="-122"/>
                        </a:rPr>
                        <a:t>对应的</a:t>
                      </a:r>
                      <a:r>
                        <a:rPr lang="en-US" altLang="zh-CN" sz="1100" dirty="0" smtClean="0">
                          <a:latin typeface="微软雅黑" panose="020B0503020204020204" charset="-122"/>
                          <a:ea typeface="微软雅黑" panose="020B0503020204020204" charset="-122"/>
                        </a:rPr>
                        <a:t>AI</a:t>
                      </a:r>
                      <a:r>
                        <a:rPr lang="zh-CN" altLang="en-US" sz="1100" dirty="0" smtClean="0">
                          <a:latin typeface="微软雅黑" panose="020B0503020204020204" charset="-122"/>
                          <a:ea typeface="微软雅黑" panose="020B0503020204020204" charset="-122"/>
                        </a:rPr>
                        <a:t>方案的组合</a:t>
                      </a:r>
                      <a:endParaRPr lang="zh-CN" altLang="en-US" sz="1100" dirty="0" smtClean="0">
                        <a:latin typeface="微软雅黑" panose="020B0503020204020204" charset="-122"/>
                        <a:ea typeface="微软雅黑" panose="020B0503020204020204" charset="-122"/>
                      </a:endParaRPr>
                    </a:p>
                  </a:txBody>
                  <a:tcPr anchor="ctr"/>
                </a:tc>
                <a:tc>
                  <a:txBody>
                    <a:bodyPr/>
                    <a:lstStyle/>
                    <a:p>
                      <a:pPr marL="193675" marR="0" lvl="0" indent="-193675"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100" b="0" dirty="0" smtClean="0">
                          <a:latin typeface="微软雅黑" panose="020B0503020204020204" charset="-122"/>
                          <a:ea typeface="微软雅黑" panose="020B0503020204020204" charset="-122"/>
                        </a:rPr>
                        <a:t>无需大容量数据表</a:t>
                      </a:r>
                      <a:endParaRPr lang="en-US" altLang="zh-CN" sz="1100" b="0" dirty="0" smtClean="0">
                        <a:latin typeface="微软雅黑" panose="020B0503020204020204" charset="-122"/>
                        <a:ea typeface="微软雅黑" panose="020B0503020204020204" charset="-122"/>
                      </a:endParaRPr>
                    </a:p>
                    <a:p>
                      <a:pPr marL="193675" marR="0" lvl="0" indent="-193675"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100" b="0" dirty="0" smtClean="0">
                          <a:latin typeface="微软雅黑" panose="020B0503020204020204" charset="-122"/>
                          <a:ea typeface="微软雅黑" panose="020B0503020204020204" charset="-122"/>
                        </a:rPr>
                        <a:t>参数颗粒度可以粗或细，甚至根据不同活动，每个用户都实时调用不同方案</a:t>
                      </a:r>
                      <a:endParaRPr lang="en-US" altLang="zh-CN" sz="1100" b="0" dirty="0" smtClean="0">
                        <a:latin typeface="微软雅黑" panose="020B0503020204020204" charset="-122"/>
                        <a:ea typeface="微软雅黑" panose="020B0503020204020204" charset="-122"/>
                      </a:endParaRPr>
                    </a:p>
                    <a:p>
                      <a:pPr marL="193675" marR="0" lvl="0" indent="-193675"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100" b="0" dirty="0" smtClean="0">
                          <a:latin typeface="微软雅黑" panose="020B0503020204020204" charset="-122"/>
                          <a:ea typeface="微软雅黑" panose="020B0503020204020204" charset="-122"/>
                        </a:rPr>
                        <a:t>动态学习、实时计算</a:t>
                      </a:r>
                      <a:endParaRPr lang="en-US" altLang="zh-CN" sz="1100" b="0" dirty="0" smtClean="0">
                        <a:latin typeface="微软雅黑" panose="020B0503020204020204" charset="-122"/>
                        <a:ea typeface="微软雅黑" panose="020B0503020204020204" charset="-122"/>
                      </a:endParaRPr>
                    </a:p>
                  </a:txBody>
                  <a:tcPr anchor="ctr"/>
                </a:tc>
              </a:tr>
            </a:tbl>
          </a:graphicData>
        </a:graphic>
      </p:graphicFrame>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6814650" y="1621836"/>
            <a:ext cx="2259900" cy="1432523"/>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dirty="0">
              <a:solidFill>
                <a:schemeClr val="tx1">
                  <a:lumMod val="50000"/>
                </a:schemeClr>
              </a:solidFill>
              <a:latin typeface="微软雅黑" panose="020B0503020204020204" charset="-122"/>
              <a:ea typeface="微软雅黑" panose="020B0503020204020204" charset="-122"/>
            </a:endParaRPr>
          </a:p>
        </p:txBody>
      </p:sp>
      <p:sp>
        <p:nvSpPr>
          <p:cNvPr id="19" name="标题 18"/>
          <p:cNvSpPr>
            <a:spLocks noGrp="1"/>
          </p:cNvSpPr>
          <p:nvPr>
            <p:ph type="title"/>
          </p:nvPr>
        </p:nvSpPr>
        <p:spPr/>
        <p:txBody>
          <a:bodyPr vert="horz" lIns="91440" tIns="0" rIns="91440" bIns="0" rtlCol="0" anchor="ctr">
            <a:normAutofit/>
          </a:bodyPr>
          <a:lstStyle/>
          <a:p>
            <a:r>
              <a:rPr lang="zh-CN" altLang="en-US" dirty="0">
                <a:sym typeface="+mn-ea"/>
              </a:rPr>
              <a:t>业务</a:t>
            </a:r>
            <a:r>
              <a:rPr lang="zh-CN" altLang="en-US" dirty="0" smtClean="0">
                <a:sym typeface="+mn-ea"/>
              </a:rPr>
              <a:t>专题</a:t>
            </a:r>
            <a:r>
              <a:rPr lang="en-US" altLang="zh-CN" dirty="0">
                <a:sym typeface="+mn-ea"/>
              </a:rPr>
              <a:t>4</a:t>
            </a:r>
            <a:r>
              <a:rPr lang="en-US" altLang="zh-CN" dirty="0" smtClean="0">
                <a:sym typeface="+mn-ea"/>
              </a:rPr>
              <a:t>——</a:t>
            </a:r>
            <a:r>
              <a:rPr lang="zh-CN" altLang="en-US" dirty="0" smtClean="0"/>
              <a:t>方案</a:t>
            </a:r>
            <a:r>
              <a:rPr lang="zh-CN" altLang="en-US" dirty="0"/>
              <a:t>查找</a:t>
            </a:r>
            <a:r>
              <a:rPr lang="zh-CN" altLang="en-US" dirty="0" smtClean="0"/>
              <a:t>表</a:t>
            </a:r>
            <a:endParaRPr lang="zh-CN" altLang="en-US" dirty="0">
              <a:latin typeface="微软雅黑" panose="020B0503020204020204" charset="-122"/>
              <a:ea typeface="微软雅黑" panose="020B0503020204020204" charset="-122"/>
            </a:endParaRPr>
          </a:p>
        </p:txBody>
      </p:sp>
      <p:sp>
        <p:nvSpPr>
          <p:cNvPr id="2" name="矩形 1"/>
          <p:cNvSpPr/>
          <p:nvPr/>
        </p:nvSpPr>
        <p:spPr>
          <a:xfrm>
            <a:off x="0" y="862770"/>
            <a:ext cx="9144000" cy="695820"/>
          </a:xfrm>
          <a:prstGeom prst="rect">
            <a:avLst/>
          </a:prstGeom>
          <a:solidFill>
            <a:schemeClr val="bg1">
              <a:lumMod val="85000"/>
            </a:schemeClr>
          </a:solidFill>
        </p:spPr>
        <p:txBody>
          <a:bodyPr wrap="square" lIns="180000" tIns="72000" rIns="180000" bIns="72000">
            <a:noAutofit/>
          </a:bodyPr>
          <a:lstStyle/>
          <a:p>
            <a:pPr>
              <a:defRPr/>
            </a:pPr>
            <a:r>
              <a:rPr lang="zh-CN" altLang="en-US" sz="1100" dirty="0" smtClean="0">
                <a:latin typeface="微软雅黑" panose="020B0503020204020204" charset="-122"/>
                <a:ea typeface="微软雅黑" panose="020B0503020204020204" charset="-122"/>
              </a:rPr>
              <a:t>根据</a:t>
            </a:r>
            <a:r>
              <a:rPr lang="zh-CN" altLang="en-US" sz="1100" dirty="0" smtClean="0">
                <a:solidFill>
                  <a:schemeClr val="tx1">
                    <a:lumMod val="50000"/>
                  </a:schemeClr>
                </a:solidFill>
                <a:latin typeface="微软雅黑" panose="020B0503020204020204" charset="-122"/>
                <a:ea typeface="微软雅黑" panose="020B0503020204020204" charset="-122"/>
              </a:rPr>
              <a:t>指标目标</a:t>
            </a:r>
            <a:r>
              <a:rPr lang="en-US" altLang="zh-CN" sz="1100" dirty="0" smtClean="0">
                <a:solidFill>
                  <a:schemeClr val="tx1">
                    <a:lumMod val="50000"/>
                  </a:schemeClr>
                </a:solidFill>
                <a:latin typeface="微软雅黑" panose="020B0503020204020204" charset="-122"/>
                <a:ea typeface="微软雅黑" panose="020B0503020204020204" charset="-122"/>
              </a:rPr>
              <a:t>(</a:t>
            </a:r>
            <a:r>
              <a:rPr lang="zh-CN" altLang="en-US" sz="1100" dirty="0" smtClean="0">
                <a:solidFill>
                  <a:schemeClr val="tx1">
                    <a:lumMod val="50000"/>
                  </a:schemeClr>
                </a:solidFill>
                <a:latin typeface="微软雅黑" panose="020B0503020204020204" charset="-122"/>
                <a:ea typeface="微软雅黑" panose="020B0503020204020204" charset="-122"/>
              </a:rPr>
              <a:t>最大化</a:t>
            </a:r>
            <a:r>
              <a:rPr lang="en-US" altLang="zh-CN" sz="1100" dirty="0" smtClean="0">
                <a:solidFill>
                  <a:schemeClr val="tx1">
                    <a:lumMod val="50000"/>
                  </a:schemeClr>
                </a:solidFill>
                <a:latin typeface="微软雅黑" panose="020B0503020204020204" charset="-122"/>
                <a:ea typeface="微软雅黑" panose="020B0503020204020204" charset="-122"/>
              </a:rPr>
              <a:t>)</a:t>
            </a:r>
            <a:r>
              <a:rPr lang="zh-CN" altLang="en-US" sz="1100" dirty="0" smtClean="0">
                <a:solidFill>
                  <a:schemeClr val="tx1">
                    <a:lumMod val="50000"/>
                  </a:schemeClr>
                </a:solidFill>
                <a:latin typeface="微软雅黑" panose="020B0503020204020204" charset="-122"/>
                <a:ea typeface="微软雅黑" panose="020B0503020204020204" charset="-122"/>
              </a:rPr>
              <a:t>或优先指标的设定，依据</a:t>
            </a:r>
            <a:r>
              <a:rPr lang="zh-CN" altLang="en-US" sz="1100" dirty="0" smtClean="0">
                <a:latin typeface="微软雅黑" panose="020B0503020204020204" charset="-122"/>
                <a:ea typeface="微软雅黑" panose="020B0503020204020204" charset="-122"/>
              </a:rPr>
              <a:t>流量、场景的细分的输入参数，在方案</a:t>
            </a:r>
            <a:r>
              <a:rPr lang="zh-CN" altLang="en-US" sz="1100" dirty="0">
                <a:latin typeface="微软雅黑" panose="020B0503020204020204" charset="-122"/>
                <a:ea typeface="微软雅黑" panose="020B0503020204020204" charset="-122"/>
              </a:rPr>
              <a:t>查找</a:t>
            </a:r>
            <a:r>
              <a:rPr lang="zh-CN" altLang="en-US" sz="1100" dirty="0" smtClean="0">
                <a:latin typeface="微软雅黑" panose="020B0503020204020204" charset="-122"/>
                <a:ea typeface="微软雅黑" panose="020B0503020204020204" charset="-122"/>
              </a:rPr>
              <a:t>表中，</a:t>
            </a:r>
            <a:r>
              <a:rPr lang="zh-CN" altLang="en-US" sz="1100" dirty="0">
                <a:latin typeface="微软雅黑" panose="020B0503020204020204" charset="-122"/>
                <a:ea typeface="微软雅黑" panose="020B0503020204020204" charset="-122"/>
              </a:rPr>
              <a:t>查找对应</a:t>
            </a:r>
            <a:r>
              <a:rPr lang="zh-CN" altLang="en-US" sz="1100" dirty="0" smtClean="0">
                <a:latin typeface="微软雅黑" panose="020B0503020204020204" charset="-122"/>
                <a:ea typeface="微软雅黑" panose="020B0503020204020204" charset="-122"/>
              </a:rPr>
              <a:t>的方案或方案组合。</a:t>
            </a:r>
            <a:endParaRPr lang="zh-CN" altLang="en-US" sz="1100" dirty="0">
              <a:latin typeface="微软雅黑" panose="020B0503020204020204" charset="-122"/>
              <a:ea typeface="微软雅黑" panose="020B0503020204020204" charset="-122"/>
            </a:endParaRPr>
          </a:p>
        </p:txBody>
      </p:sp>
      <p:sp>
        <p:nvSpPr>
          <p:cNvPr id="32" name="矩形 31"/>
          <p:cNvSpPr/>
          <p:nvPr/>
        </p:nvSpPr>
        <p:spPr>
          <a:xfrm>
            <a:off x="3314752" y="1621837"/>
            <a:ext cx="3313269" cy="3377218"/>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400" dirty="0">
                <a:solidFill>
                  <a:schemeClr val="tx1">
                    <a:lumMod val="50000"/>
                  </a:schemeClr>
                </a:solidFill>
                <a:latin typeface="微软雅黑" panose="020B0503020204020204" charset="-122"/>
                <a:ea typeface="微软雅黑" panose="020B0503020204020204" charset="-122"/>
              </a:rPr>
              <a:t>方案</a:t>
            </a:r>
            <a:r>
              <a:rPr lang="zh-CN" altLang="en-US" sz="1400" dirty="0" smtClean="0">
                <a:solidFill>
                  <a:schemeClr val="tx1">
                    <a:lumMod val="50000"/>
                  </a:schemeClr>
                </a:solidFill>
                <a:latin typeface="微软雅黑" panose="020B0503020204020204" charset="-122"/>
                <a:ea typeface="微软雅黑" panose="020B0503020204020204" charset="-122"/>
              </a:rPr>
              <a:t>效果统计</a:t>
            </a:r>
            <a:endParaRPr lang="zh-CN" altLang="en-US" sz="1400" dirty="0">
              <a:solidFill>
                <a:schemeClr val="tx1">
                  <a:lumMod val="50000"/>
                </a:schemeClr>
              </a:solidFill>
              <a:latin typeface="微软雅黑" panose="020B0503020204020204" charset="-122"/>
              <a:ea typeface="微软雅黑" panose="020B0503020204020204" charset="-122"/>
            </a:endParaRP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nvGraphicFramePr>
            <p:xfrm>
              <a:off x="3408975" y="2010236"/>
              <a:ext cx="3116190" cy="2914459"/>
            </p:xfrm>
            <a:graphic>
              <a:graphicData uri="http://schemas.openxmlformats.org/drawingml/2006/table">
                <a:tbl>
                  <a:tblPr firstRow="1" bandRow="1">
                    <a:tableStyleId>{5940675A-B579-460E-94D1-54222C63F5DA}</a:tableStyleId>
                  </a:tblPr>
                  <a:tblGrid>
                    <a:gridCol w="661529"/>
                    <a:gridCol w="664791"/>
                    <a:gridCol w="408793"/>
                    <a:gridCol w="408793"/>
                    <a:gridCol w="498820"/>
                    <a:gridCol w="473464"/>
                  </a:tblGrid>
                  <a:tr h="222525">
                    <a:tc>
                      <a:txBody>
                        <a:bodyPr/>
                        <a:lstStyle/>
                        <a:p>
                          <a:pPr algn="ctr"/>
                          <a:r>
                            <a:rPr lang="zh-CN" altLang="en-US" sz="1400" dirty="0" smtClean="0"/>
                            <a:t>方案</a:t>
                          </a:r>
                          <a:endParaRPr lang="zh-CN" altLang="en-US" sz="1400" dirty="0"/>
                        </a:p>
                      </a:txBody>
                      <a:tcPr marL="72000" marR="72000" marT="0" marB="0" anchor="ctr"/>
                    </a:tc>
                    <a:tc>
                      <a:txBody>
                        <a:bodyPr/>
                        <a:lstStyle/>
                        <a:p>
                          <a:pPr algn="ctr"/>
                          <a:r>
                            <a:rPr lang="zh-CN" altLang="en-US" sz="1400" dirty="0" smtClean="0"/>
                            <a:t>指标</a:t>
                          </a:r>
                          <a:endParaRPr lang="zh-CN" altLang="en-US" sz="1400" dirty="0"/>
                        </a:p>
                      </a:txBody>
                      <a:tcPr marL="72000" marR="72000" marT="0" marB="0" anchor="ctr"/>
                    </a:tc>
                    <a:tc gridSpan="4">
                      <a:txBody>
                        <a:bodyPr/>
                        <a:lstStyle/>
                        <a:p>
                          <a:pPr algn="ctr"/>
                          <a:r>
                            <a:rPr lang="zh-CN" altLang="en-US" sz="1400" dirty="0" smtClean="0">
                              <a:solidFill>
                                <a:schemeClr val="tx1">
                                  <a:lumMod val="50000"/>
                                </a:schemeClr>
                              </a:solidFill>
                            </a:rPr>
                            <a:t>细分流量</a:t>
                          </a:r>
                          <a14:m>
                            <m:oMath xmlns:m="http://schemas.openxmlformats.org/officeDocument/2006/math">
                              <m:r>
                                <a:rPr lang="en-US" altLang="zh-CN" sz="1400" i="1" smtClean="0">
                                  <a:latin typeface="Cambria Math" panose="02040503050406030204" pitchFamily="18" charset="0"/>
                                  <a:ea typeface="Cambria Math" panose="02040503050406030204" pitchFamily="18" charset="0"/>
                                </a:rPr>
                                <m:t>×</m:t>
                              </m:r>
                            </m:oMath>
                          </a14:m>
                          <a:r>
                            <a:rPr lang="zh-CN" altLang="en-US" sz="1400" dirty="0" smtClean="0">
                              <a:solidFill>
                                <a:schemeClr val="tx1">
                                  <a:lumMod val="50000"/>
                                </a:schemeClr>
                              </a:solidFill>
                            </a:rPr>
                            <a:t>细分场景</a:t>
                          </a:r>
                          <a:endParaRPr lang="zh-CN" altLang="en-US" sz="1400" dirty="0"/>
                        </a:p>
                      </a:txBody>
                      <a:tcPr marL="72000" marR="72000" marT="0" marB="0" anchor="ctr"/>
                    </a:tc>
                    <a:tc hMerge="1">
                      <a:tcPr marL="72000" marR="72000" marT="0" marB="0" anchor="ctr"/>
                    </a:tc>
                    <a:tc hMerge="1">
                      <a:tcPr marL="72000" marR="72000" marT="0" marB="0" anchor="ctr"/>
                    </a:tc>
                    <a:tc hMerge="1">
                      <a:tcPr marL="72000" marR="72000" marT="0" marB="0" anchor="ctr"/>
                    </a:tc>
                  </a:tr>
                  <a:tr h="192281">
                    <a:tc rowSpan="4">
                      <a:txBody>
                        <a:bodyPr/>
                        <a:lstStyle/>
                        <a:p>
                          <a:pPr algn="ctr"/>
                          <a:r>
                            <a:rPr lang="zh-CN" altLang="en-US" sz="1200" dirty="0" smtClean="0"/>
                            <a:t>方案</a:t>
                          </a:r>
                          <a:r>
                            <a:rPr lang="en-US" altLang="zh-CN" sz="1200" dirty="0" smtClean="0"/>
                            <a:t>1</a:t>
                          </a:r>
                          <a:endParaRPr lang="zh-CN" altLang="en-US" sz="1200" dirty="0"/>
                        </a:p>
                      </a:txBody>
                      <a:tcPr marL="72000" marR="72000" marT="0" marB="0" anchor="ctr"/>
                    </a:tc>
                    <a:tc>
                      <a:txBody>
                        <a:bodyPr/>
                        <a:lstStyle/>
                        <a:p>
                          <a:r>
                            <a:rPr lang="zh-CN" altLang="en-US" sz="1200" dirty="0" smtClean="0"/>
                            <a:t>指标</a:t>
                          </a:r>
                          <a:r>
                            <a:rPr lang="en-US" altLang="zh-CN" sz="1200" dirty="0" smtClean="0"/>
                            <a:t>1</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r>
                  <a:tr h="192281">
                    <a:tc vMerge="1">
                      <a:tcPr marL="72000" marR="72000" marT="0" marB="0"/>
                    </a:tc>
                    <a:tc>
                      <a:txBody>
                        <a:bodyPr/>
                        <a:lstStyle/>
                        <a:p>
                          <a:r>
                            <a:rPr lang="zh-CN" altLang="en-US" sz="1200" dirty="0" smtClean="0"/>
                            <a:t>指标</a:t>
                          </a:r>
                          <a:r>
                            <a:rPr lang="en-US" altLang="zh-CN" sz="1200" dirty="0" smtClean="0"/>
                            <a:t>2</a:t>
                          </a:r>
                          <a:endParaRPr lang="zh-CN" altLang="en-US" sz="1200" dirty="0"/>
                        </a:p>
                      </a:txBody>
                      <a:tcPr marL="72000" marR="72000" marT="0" marB="0" anchor="ctr"/>
                    </a:tc>
                    <a:tc>
                      <a:txBody>
                        <a:bodyPr/>
                        <a:lstStyle/>
                        <a:p>
                          <a:r>
                            <a:rPr lang="en-US" altLang="zh-CN" sz="1200" dirty="0" smtClean="0"/>
                            <a:t>0.7</a:t>
                          </a:r>
                          <a:endParaRPr lang="zh-CN" altLang="en-US" sz="1200" dirty="0"/>
                        </a:p>
                      </a:txBody>
                      <a:tcPr marL="72000" marR="72000" marT="0" marB="0" anchor="ctr"/>
                    </a:tc>
                    <a:tc>
                      <a:txBody>
                        <a:bodyPr/>
                        <a:lstStyle/>
                        <a:p>
                          <a:r>
                            <a:rPr lang="en-US" altLang="zh-CN" sz="1200" dirty="0" smtClean="0"/>
                            <a:t>0.6</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r>
                  <a:tr h="192281">
                    <a:tc vMerge="1">
                      <a:tcP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r>
                  <a:tr h="192281">
                    <a:tc vMerge="1">
                      <a:tcPr marL="72000" marR="72000" marT="0" marB="0"/>
                    </a:tc>
                    <a:tc>
                      <a:txBody>
                        <a:bodyPr/>
                        <a:lstStyle/>
                        <a:p>
                          <a:r>
                            <a:rPr lang="zh-CN" altLang="en-US" sz="1200" dirty="0" smtClean="0"/>
                            <a:t>指标</a:t>
                          </a:r>
                          <a:r>
                            <a:rPr lang="en-US" altLang="zh-CN" sz="1200" dirty="0" smtClean="0"/>
                            <a:t>k</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r>
                  <a:tr h="192281">
                    <a:tc rowSpan="3">
                      <a:txBody>
                        <a:bodyPr/>
                        <a:lstStyle/>
                        <a:p>
                          <a:pPr algn="ctr"/>
                          <a:r>
                            <a:rPr lang="zh-CN" altLang="en-US" sz="1200" dirty="0" smtClean="0"/>
                            <a:t>方案</a:t>
                          </a:r>
                          <a:r>
                            <a:rPr lang="en-US" altLang="zh-CN" sz="1200" dirty="0" smtClean="0"/>
                            <a:t>2</a:t>
                          </a:r>
                          <a:endParaRPr lang="zh-CN" altLang="en-US" sz="1200" dirty="0"/>
                        </a:p>
                      </a:txBody>
                      <a:tcPr marL="72000" marR="72000" marT="0" marB="0" anchor="ctr"/>
                    </a:tc>
                    <a:tc>
                      <a:txBody>
                        <a:bodyPr/>
                        <a:lstStyle/>
                        <a:p>
                          <a:r>
                            <a:rPr lang="zh-CN" altLang="en-US" sz="1200" dirty="0" smtClean="0"/>
                            <a:t>指标</a:t>
                          </a:r>
                          <a:r>
                            <a:rPr lang="en-US" altLang="zh-CN" sz="1200" dirty="0" smtClean="0"/>
                            <a:t>1</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r>
                  <a:tr h="192281">
                    <a:tc vMerge="1">
                      <a:tcPr marL="72000" marR="72000" marT="0" marB="0"/>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r>
                  <a:tr h="192281">
                    <a:tc vMerge="1">
                      <a:tcPr marL="72000" marR="72000" marT="0" marB="0"/>
                    </a:tc>
                    <a:tc>
                      <a:txBody>
                        <a:bodyPr/>
                        <a:lstStyle/>
                        <a:p>
                          <a:r>
                            <a:rPr lang="zh-CN" altLang="en-US" sz="1200" dirty="0" smtClean="0"/>
                            <a:t>指标</a:t>
                          </a:r>
                          <a:r>
                            <a:rPr lang="en-US" altLang="zh-CN" sz="1200" dirty="0" smtClean="0"/>
                            <a:t>k</a:t>
                          </a:r>
                          <a:endParaRPr lang="zh-CN" altLang="en-US" sz="1200" dirty="0"/>
                        </a:p>
                      </a:txBody>
                      <a:tcPr marL="72000" marR="72000" marT="0" marB="0" anchor="ctr"/>
                    </a:tc>
                    <a:tc>
                      <a:txBody>
                        <a:bodyPr/>
                        <a:lstStyle/>
                        <a:p>
                          <a:r>
                            <a:rPr lang="en-US" altLang="zh-CN" sz="1200" dirty="0" smtClean="0"/>
                            <a:t>0.6</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r>
                  <a:tr h="19228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r>
                  <a:tr h="192281">
                    <a:tc row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smtClean="0"/>
                            <a:t>方案</a:t>
                          </a:r>
                          <a:r>
                            <a:rPr lang="en-US" altLang="zh-CN" sz="1200" dirty="0" smtClean="0"/>
                            <a:t>n</a:t>
                          </a:r>
                          <a:endParaRPr lang="zh-CN" altLang="en-US" sz="1200" dirty="0" smtClean="0"/>
                        </a:p>
                      </a:txBody>
                      <a:tcPr marL="72000" marR="72000" marT="0" marB="0" anchor="ctr"/>
                    </a:tc>
                    <a:tc>
                      <a:txBody>
                        <a:bodyPr/>
                        <a:lstStyle/>
                        <a:p>
                          <a:r>
                            <a:rPr lang="zh-CN" altLang="en-US" sz="1200" dirty="0" smtClean="0"/>
                            <a:t>指标</a:t>
                          </a:r>
                          <a:r>
                            <a:rPr lang="en-US" altLang="zh-CN" sz="1200" dirty="0" smtClean="0"/>
                            <a:t>1</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c>
                      <a:txBody>
                        <a:bodyPr/>
                        <a:lstStyle/>
                        <a:p>
                          <a:r>
                            <a:rPr lang="en-US" altLang="zh-CN" sz="1200" dirty="0" smtClean="0"/>
                            <a:t>0.6</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r>
                  <a:tr h="192281">
                    <a:tc vMerge="1">
                      <a:tcPr marL="72000" marR="72000" marT="0" marB="0"/>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r>
                  <a:tr h="192281">
                    <a:tc vMerge="1">
                      <a:tcPr marL="72000" marR="72000" marT="0" marB="0"/>
                    </a:tc>
                    <a:tc>
                      <a:txBody>
                        <a:bodyPr/>
                        <a:lstStyle/>
                        <a:p>
                          <a:r>
                            <a:rPr lang="zh-CN" altLang="en-US" sz="1200" dirty="0" smtClean="0"/>
                            <a:t>指标</a:t>
                          </a:r>
                          <a:r>
                            <a:rPr lang="en-US" altLang="zh-CN" sz="1200" dirty="0" smtClean="0"/>
                            <a:t>k</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r>
                  <a:tr h="192281">
                    <a:tc row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smtClean="0"/>
                            <a:t>无算法</a:t>
                          </a:r>
                          <a:endParaRPr lang="en-US" altLang="zh-CN" sz="1200" dirty="0" smtClean="0"/>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smtClean="0"/>
                            <a:t>方案</a:t>
                          </a:r>
                          <a:endParaRPr lang="zh-CN" altLang="en-US" sz="1200" dirty="0" smtClean="0"/>
                        </a:p>
                      </a:txBody>
                      <a:tcPr marL="72000" marR="72000" marT="0" marB="0" anchor="ctr"/>
                    </a:tc>
                    <a:tc>
                      <a:txBody>
                        <a:bodyPr/>
                        <a:lstStyle/>
                        <a:p>
                          <a:r>
                            <a:rPr lang="zh-CN" altLang="en-US" sz="1200" dirty="0" smtClean="0"/>
                            <a:t>指标</a:t>
                          </a:r>
                          <a:r>
                            <a:rPr lang="en-US" altLang="zh-CN" sz="1200" dirty="0" smtClean="0"/>
                            <a:t>1</a:t>
                          </a:r>
                          <a:endParaRPr lang="zh-CN" altLang="en-US" sz="1200" dirty="0"/>
                        </a:p>
                      </a:txBody>
                      <a:tcPr marL="72000" marR="72000" marT="0" marB="0" anchor="ctr"/>
                    </a:tc>
                    <a:tc>
                      <a:txBody>
                        <a:bodyPr/>
                        <a:lstStyle/>
                        <a:p>
                          <a:r>
                            <a:rPr lang="en-US" altLang="zh-CN" sz="1200" dirty="0" smtClean="0"/>
                            <a:t>0.1</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r>
                  <a:tr h="192281">
                    <a:tc vMerge="1">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r>
                  <a:tr h="192281">
                    <a:tc vMerge="1">
                      <a:tcPr marL="72000" marR="72000" marT="0" marB="0" anchor="ctr"/>
                    </a:tc>
                    <a:tc>
                      <a:txBody>
                        <a:bodyPr/>
                        <a:lstStyle/>
                        <a:p>
                          <a:r>
                            <a:rPr lang="zh-CN" altLang="en-US" sz="1200" dirty="0" smtClean="0"/>
                            <a:t>指标</a:t>
                          </a:r>
                          <a:r>
                            <a:rPr lang="en-US" altLang="zh-CN" sz="1200" dirty="0" smtClean="0"/>
                            <a:t>k</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c>
                      <a:txBody>
                        <a:bodyPr/>
                        <a:lstStyle/>
                        <a:p>
                          <a:r>
                            <a:rPr lang="en-US" altLang="zh-CN" sz="1200" dirty="0" smtClean="0"/>
                            <a:t>0.1</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r>
                </a:tbl>
              </a:graphicData>
            </a:graphic>
          </p:graphicFrame>
        </mc:Choice>
        <mc:Fallback xmlns="">
          <p:graphicFrame>
            <p:nvGraphicFramePr>
              <p:cNvPr id="3" name="表格 2"/>
              <p:cNvGraphicFramePr>
                <a:graphicFrameLocks noGrp="1"/>
              </p:cNvGraphicFramePr>
              <p:nvPr/>
            </p:nvGraphicFramePr>
            <p:xfrm>
              <a:off x="3408975" y="2010236"/>
              <a:ext cx="3116190" cy="2914459"/>
            </p:xfrm>
            <a:graphic>
              <a:graphicData uri="http://schemas.openxmlformats.org/drawingml/2006/table">
                <a:tbl>
                  <a:tblPr firstRow="1" bandRow="1">
                    <a:tableStyleId>{5940675A-B579-460E-94D1-54222C63F5DA}</a:tableStyleId>
                  </a:tblPr>
                  <a:tblGrid>
                    <a:gridCol w="661529"/>
                    <a:gridCol w="664791"/>
                    <a:gridCol w="408793"/>
                    <a:gridCol w="408793"/>
                    <a:gridCol w="498820"/>
                    <a:gridCol w="473464"/>
                  </a:tblGrid>
                  <a:tr h="222250">
                    <a:tc>
                      <a:txBody>
                        <a:bodyPr/>
                        <a:lstStyle/>
                        <a:p>
                          <a:pPr algn="ctr"/>
                          <a:r>
                            <a:rPr lang="zh-CN" altLang="en-US" sz="1400" dirty="0" smtClean="0"/>
                            <a:t>方案</a:t>
                          </a:r>
                          <a:endParaRPr lang="zh-CN" altLang="en-US" sz="1400" dirty="0"/>
                        </a:p>
                      </a:txBody>
                      <a:tcPr marL="72000" marR="72000" marT="0" marB="0" anchor="ctr"/>
                    </a:tc>
                    <a:tc>
                      <a:txBody>
                        <a:bodyPr/>
                        <a:lstStyle/>
                        <a:p>
                          <a:pPr algn="ctr"/>
                          <a:r>
                            <a:rPr lang="zh-CN" altLang="en-US" sz="1400" dirty="0" smtClean="0"/>
                            <a:t>指标</a:t>
                          </a:r>
                          <a:endParaRPr lang="zh-CN" altLang="en-US" sz="1400" dirty="0"/>
                        </a:p>
                      </a:txBody>
                      <a:tcPr marL="72000" marR="72000" marT="0" marB="0" anchor="ctr"/>
                    </a:tc>
                    <a:tc gridSpan="4">
                      <a:txBody>
                        <a:bodyPr/>
                        <a:lstStyle/>
                        <a:p>
                          <a:endParaRPr lang="zh-CN"/>
                        </a:p>
                      </a:txBody>
                      <a:tcPr marL="72000" marR="72000" marT="0" marB="0" anchor="ctr">
                        <a:blipFill>
                          <a:blip r:embed="rId1"/>
                        </a:blipFill>
                      </a:tcPr>
                    </a:tc>
                    <a:tc hMerge="1">
                      <a:tcPr marL="72000" marR="72000" marT="0" marB="0" anchor="ctr"/>
                    </a:tc>
                    <a:tc hMerge="1">
                      <a:tcPr marL="72000" marR="72000" marT="0" marB="0" anchor="ctr"/>
                    </a:tc>
                    <a:tc hMerge="1">
                      <a:tcPr marL="72000" marR="72000" marT="0" marB="0" anchor="ctr"/>
                    </a:tc>
                  </a:tr>
                  <a:tr h="192281">
                    <a:tc rowSpan="4">
                      <a:txBody>
                        <a:bodyPr/>
                        <a:lstStyle/>
                        <a:p>
                          <a:pPr algn="ctr"/>
                          <a:r>
                            <a:rPr lang="zh-CN" altLang="en-US" sz="1200" dirty="0" smtClean="0"/>
                            <a:t>方案</a:t>
                          </a:r>
                          <a:r>
                            <a:rPr lang="en-US" altLang="zh-CN" sz="1200" dirty="0" smtClean="0"/>
                            <a:t>1</a:t>
                          </a:r>
                          <a:endParaRPr lang="zh-CN" altLang="en-US" sz="1200" dirty="0"/>
                        </a:p>
                      </a:txBody>
                      <a:tcPr marL="72000" marR="72000" marT="0" marB="0" anchor="ctr"/>
                    </a:tc>
                    <a:tc>
                      <a:txBody>
                        <a:bodyPr/>
                        <a:lstStyle/>
                        <a:p>
                          <a:r>
                            <a:rPr lang="zh-CN" altLang="en-US" sz="1200" dirty="0" smtClean="0"/>
                            <a:t>指标</a:t>
                          </a:r>
                          <a:r>
                            <a:rPr lang="en-US" altLang="zh-CN" sz="1200" dirty="0" smtClean="0"/>
                            <a:t>1</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r>
                  <a:tr h="192281">
                    <a:tc vMerge="1">
                      <a:tcPr marL="72000" marR="72000" marT="0" marB="0"/>
                    </a:tc>
                    <a:tc>
                      <a:txBody>
                        <a:bodyPr/>
                        <a:lstStyle/>
                        <a:p>
                          <a:r>
                            <a:rPr lang="zh-CN" altLang="en-US" sz="1200" dirty="0" smtClean="0"/>
                            <a:t>指标</a:t>
                          </a:r>
                          <a:r>
                            <a:rPr lang="en-US" altLang="zh-CN" sz="1200" dirty="0" smtClean="0"/>
                            <a:t>2</a:t>
                          </a:r>
                          <a:endParaRPr lang="zh-CN" altLang="en-US" sz="1200" dirty="0"/>
                        </a:p>
                      </a:txBody>
                      <a:tcPr marL="72000" marR="72000" marT="0" marB="0" anchor="ctr"/>
                    </a:tc>
                    <a:tc>
                      <a:txBody>
                        <a:bodyPr/>
                        <a:lstStyle/>
                        <a:p>
                          <a:r>
                            <a:rPr lang="en-US" altLang="zh-CN" sz="1200" dirty="0" smtClean="0"/>
                            <a:t>0.7</a:t>
                          </a:r>
                          <a:endParaRPr lang="zh-CN" altLang="en-US" sz="1200" dirty="0"/>
                        </a:p>
                      </a:txBody>
                      <a:tcPr marL="72000" marR="72000" marT="0" marB="0" anchor="ctr"/>
                    </a:tc>
                    <a:tc>
                      <a:txBody>
                        <a:bodyPr/>
                        <a:lstStyle/>
                        <a:p>
                          <a:r>
                            <a:rPr lang="en-US" altLang="zh-CN" sz="1200" dirty="0" smtClean="0"/>
                            <a:t>0.6</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r>
                  <a:tr h="192281">
                    <a:tc vMerge="1">
                      <a:tcP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r>
                  <a:tr h="192281">
                    <a:tc vMerge="1">
                      <a:tcPr marL="72000" marR="72000" marT="0" marB="0"/>
                    </a:tc>
                    <a:tc>
                      <a:txBody>
                        <a:bodyPr/>
                        <a:lstStyle/>
                        <a:p>
                          <a:r>
                            <a:rPr lang="zh-CN" altLang="en-US" sz="1200" dirty="0" smtClean="0"/>
                            <a:t>指标</a:t>
                          </a:r>
                          <a:r>
                            <a:rPr lang="en-US" altLang="zh-CN" sz="1200" dirty="0" smtClean="0"/>
                            <a:t>k</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r>
                  <a:tr h="192281">
                    <a:tc rowSpan="3">
                      <a:txBody>
                        <a:bodyPr/>
                        <a:lstStyle/>
                        <a:p>
                          <a:pPr algn="ctr"/>
                          <a:r>
                            <a:rPr lang="zh-CN" altLang="en-US" sz="1200" dirty="0" smtClean="0"/>
                            <a:t>方案</a:t>
                          </a:r>
                          <a:r>
                            <a:rPr lang="en-US" altLang="zh-CN" sz="1200" dirty="0" smtClean="0"/>
                            <a:t>2</a:t>
                          </a:r>
                          <a:endParaRPr lang="zh-CN" altLang="en-US" sz="1200" dirty="0"/>
                        </a:p>
                      </a:txBody>
                      <a:tcPr marL="72000" marR="72000" marT="0" marB="0" anchor="ctr"/>
                    </a:tc>
                    <a:tc>
                      <a:txBody>
                        <a:bodyPr/>
                        <a:lstStyle/>
                        <a:p>
                          <a:r>
                            <a:rPr lang="zh-CN" altLang="en-US" sz="1200" dirty="0" smtClean="0"/>
                            <a:t>指标</a:t>
                          </a:r>
                          <a:r>
                            <a:rPr lang="en-US" altLang="zh-CN" sz="1200" dirty="0" smtClean="0"/>
                            <a:t>1</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r>
                  <a:tr h="192281">
                    <a:tc vMerge="1">
                      <a:tcPr marL="72000" marR="72000" marT="0" marB="0"/>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r>
                  <a:tr h="192281">
                    <a:tc vMerge="1">
                      <a:tcPr marL="72000" marR="72000" marT="0" marB="0"/>
                    </a:tc>
                    <a:tc>
                      <a:txBody>
                        <a:bodyPr/>
                        <a:lstStyle/>
                        <a:p>
                          <a:r>
                            <a:rPr lang="zh-CN" altLang="en-US" sz="1200" dirty="0" smtClean="0"/>
                            <a:t>指标</a:t>
                          </a:r>
                          <a:r>
                            <a:rPr lang="en-US" altLang="zh-CN" sz="1200" dirty="0" smtClean="0"/>
                            <a:t>k</a:t>
                          </a:r>
                          <a:endParaRPr lang="zh-CN" altLang="en-US" sz="1200" dirty="0"/>
                        </a:p>
                      </a:txBody>
                      <a:tcPr marL="72000" marR="72000" marT="0" marB="0" anchor="ctr"/>
                    </a:tc>
                    <a:tc>
                      <a:txBody>
                        <a:bodyPr/>
                        <a:lstStyle/>
                        <a:p>
                          <a:r>
                            <a:rPr lang="en-US" altLang="zh-CN" sz="1200" dirty="0" smtClean="0"/>
                            <a:t>0.6</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r>
                  <a:tr h="19228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200" dirty="0" smtClean="0"/>
                            <a:t>…</a:t>
                          </a:r>
                          <a:endParaRPr lang="zh-CN" altLang="en-US" sz="1200" dirty="0" smtClean="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r>
                  <a:tr h="192281">
                    <a:tc row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smtClean="0"/>
                            <a:t>方案</a:t>
                          </a:r>
                          <a:r>
                            <a:rPr lang="en-US" altLang="zh-CN" sz="1200" dirty="0" smtClean="0"/>
                            <a:t>n</a:t>
                          </a:r>
                          <a:endParaRPr lang="zh-CN" altLang="en-US" sz="1200" dirty="0" smtClean="0"/>
                        </a:p>
                      </a:txBody>
                      <a:tcPr marL="72000" marR="72000" marT="0" marB="0" anchor="ctr"/>
                    </a:tc>
                    <a:tc>
                      <a:txBody>
                        <a:bodyPr/>
                        <a:lstStyle/>
                        <a:p>
                          <a:r>
                            <a:rPr lang="zh-CN" altLang="en-US" sz="1200" dirty="0" smtClean="0"/>
                            <a:t>指标</a:t>
                          </a:r>
                          <a:r>
                            <a:rPr lang="en-US" altLang="zh-CN" sz="1200" dirty="0" smtClean="0"/>
                            <a:t>1</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c>
                      <a:txBody>
                        <a:bodyPr/>
                        <a:lstStyle/>
                        <a:p>
                          <a:r>
                            <a:rPr lang="en-US" altLang="zh-CN" sz="1200" dirty="0" smtClean="0"/>
                            <a:t>0.6</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r>
                  <a:tr h="192281">
                    <a:tc vMerge="1">
                      <a:tcPr marL="72000" marR="72000" marT="0" marB="0"/>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r>
                  <a:tr h="192281">
                    <a:tc vMerge="1">
                      <a:tcPr marL="72000" marR="72000" marT="0" marB="0"/>
                    </a:tc>
                    <a:tc>
                      <a:txBody>
                        <a:bodyPr/>
                        <a:lstStyle/>
                        <a:p>
                          <a:r>
                            <a:rPr lang="zh-CN" altLang="en-US" sz="1200" dirty="0" smtClean="0"/>
                            <a:t>指标</a:t>
                          </a:r>
                          <a:r>
                            <a:rPr lang="en-US" altLang="zh-CN" sz="1200" dirty="0" smtClean="0"/>
                            <a:t>k</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c>
                      <a:txBody>
                        <a:bodyPr/>
                        <a:lstStyle/>
                        <a:p>
                          <a:r>
                            <a:rPr lang="en-US" altLang="zh-CN" sz="1200" dirty="0" smtClean="0"/>
                            <a:t>0.4</a:t>
                          </a:r>
                          <a:endParaRPr lang="zh-CN" altLang="en-US" sz="1200" dirty="0"/>
                        </a:p>
                      </a:txBody>
                      <a:tcPr marL="72000" marR="72000" marT="0" marB="0" anchor="ctr"/>
                    </a:tc>
                    <a:tc>
                      <a:txBody>
                        <a:bodyPr/>
                        <a:lstStyle/>
                        <a:p>
                          <a:r>
                            <a:rPr lang="en-US" altLang="zh-CN" sz="1200" dirty="0" smtClean="0"/>
                            <a:t>0.5</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r>
                  <a:tr h="192281">
                    <a:tc row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smtClean="0"/>
                            <a:t>无算法</a:t>
                          </a:r>
                          <a:endParaRPr lang="en-US" altLang="zh-CN" sz="1200" dirty="0" smtClean="0"/>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smtClean="0"/>
                            <a:t>方案</a:t>
                          </a:r>
                          <a:endParaRPr lang="zh-CN" altLang="en-US" sz="1200" dirty="0" smtClean="0"/>
                        </a:p>
                      </a:txBody>
                      <a:tcPr marL="72000" marR="72000" marT="0" marB="0" anchor="ctr"/>
                    </a:tc>
                    <a:tc>
                      <a:txBody>
                        <a:bodyPr/>
                        <a:lstStyle/>
                        <a:p>
                          <a:r>
                            <a:rPr lang="zh-CN" altLang="en-US" sz="1200" dirty="0" smtClean="0"/>
                            <a:t>指标</a:t>
                          </a:r>
                          <a:r>
                            <a:rPr lang="en-US" altLang="zh-CN" sz="1200" dirty="0" smtClean="0"/>
                            <a:t>1</a:t>
                          </a:r>
                          <a:endParaRPr lang="zh-CN" altLang="en-US" sz="1200" dirty="0"/>
                        </a:p>
                      </a:txBody>
                      <a:tcPr marL="72000" marR="72000" marT="0" marB="0" anchor="ctr"/>
                    </a:tc>
                    <a:tc>
                      <a:txBody>
                        <a:bodyPr/>
                        <a:lstStyle/>
                        <a:p>
                          <a:r>
                            <a:rPr lang="en-US" altLang="zh-CN" sz="1200" dirty="0" smtClean="0"/>
                            <a:t>0.1</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r>
                  <a:tr h="192281">
                    <a:tc vMerge="1">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c>
                      <a:txBody>
                        <a:bodyPr/>
                        <a:lstStyle/>
                        <a:p>
                          <a:r>
                            <a:rPr lang="en-US" altLang="zh-CN" sz="1200" dirty="0" smtClean="0"/>
                            <a:t>…</a:t>
                          </a:r>
                          <a:endParaRPr lang="zh-CN" altLang="en-US" sz="1200" dirty="0"/>
                        </a:p>
                      </a:txBody>
                      <a:tcPr marL="72000" marR="72000" marT="0" marB="0" anchor="ctr"/>
                    </a:tc>
                  </a:tr>
                  <a:tr h="192281">
                    <a:tc vMerge="1">
                      <a:tcPr marL="72000" marR="72000" marT="0" marB="0" anchor="ctr"/>
                    </a:tc>
                    <a:tc>
                      <a:txBody>
                        <a:bodyPr/>
                        <a:lstStyle/>
                        <a:p>
                          <a:r>
                            <a:rPr lang="zh-CN" altLang="en-US" sz="1200" dirty="0" smtClean="0"/>
                            <a:t>指标</a:t>
                          </a:r>
                          <a:r>
                            <a:rPr lang="en-US" altLang="zh-CN" sz="1200" dirty="0" smtClean="0"/>
                            <a:t>k</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c>
                      <a:txBody>
                        <a:bodyPr/>
                        <a:lstStyle/>
                        <a:p>
                          <a:r>
                            <a:rPr lang="en-US" altLang="zh-CN" sz="1200" dirty="0" smtClean="0"/>
                            <a:t>0.3</a:t>
                          </a:r>
                          <a:endParaRPr lang="zh-CN" altLang="en-US" sz="1200" dirty="0"/>
                        </a:p>
                      </a:txBody>
                      <a:tcPr marL="72000" marR="72000" marT="0" marB="0" anchor="ctr"/>
                    </a:tc>
                    <a:tc>
                      <a:txBody>
                        <a:bodyPr/>
                        <a:lstStyle/>
                        <a:p>
                          <a:r>
                            <a:rPr lang="en-US" altLang="zh-CN" sz="1200" dirty="0" smtClean="0"/>
                            <a:t>0.1</a:t>
                          </a:r>
                          <a:endParaRPr lang="zh-CN" altLang="en-US" sz="1200" dirty="0"/>
                        </a:p>
                      </a:txBody>
                      <a:tcPr marL="72000" marR="72000" marT="0" marB="0" anchor="ctr"/>
                    </a:tc>
                    <a:tc>
                      <a:txBody>
                        <a:bodyPr/>
                        <a:lstStyle/>
                        <a:p>
                          <a:r>
                            <a:rPr lang="en-US" altLang="zh-CN" sz="1200" dirty="0" smtClean="0"/>
                            <a:t>0.2</a:t>
                          </a:r>
                          <a:endParaRPr lang="zh-CN" altLang="en-US" sz="1200" dirty="0"/>
                        </a:p>
                      </a:txBody>
                      <a:tcPr marL="72000" marR="72000" marT="0" marB="0" anchor="ctr"/>
                    </a:tc>
                  </a:tr>
                </a:tbl>
              </a:graphicData>
            </a:graphic>
          </p:graphicFrame>
        </mc:Fallback>
      </mc:AlternateContent>
      <p:sp>
        <p:nvSpPr>
          <p:cNvPr id="47" name="矩形 46"/>
          <p:cNvSpPr/>
          <p:nvPr/>
        </p:nvSpPr>
        <p:spPr>
          <a:xfrm>
            <a:off x="141233" y="1621836"/>
            <a:ext cx="2507230" cy="1244655"/>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400" dirty="0">
                <a:solidFill>
                  <a:schemeClr val="tx1">
                    <a:lumMod val="50000"/>
                  </a:schemeClr>
                </a:solidFill>
                <a:latin typeface="微软雅黑" panose="020B0503020204020204" charset="-122"/>
                <a:ea typeface="微软雅黑" panose="020B0503020204020204" charset="-122"/>
              </a:rPr>
              <a:t>细分</a:t>
            </a:r>
            <a:r>
              <a:rPr lang="zh-CN" altLang="en-US" sz="1400" dirty="0" smtClean="0">
                <a:solidFill>
                  <a:schemeClr val="tx1">
                    <a:lumMod val="50000"/>
                  </a:schemeClr>
                </a:solidFill>
                <a:latin typeface="微软雅黑" panose="020B0503020204020204" charset="-122"/>
                <a:ea typeface="微软雅黑" panose="020B0503020204020204" charset="-122"/>
              </a:rPr>
              <a:t>流量特征</a:t>
            </a:r>
            <a:endParaRPr lang="zh-CN" altLang="en-US" sz="1400" dirty="0">
              <a:solidFill>
                <a:schemeClr val="tx1">
                  <a:lumMod val="50000"/>
                </a:schemeClr>
              </a:solidFill>
              <a:latin typeface="微软雅黑" panose="020B0503020204020204" charset="-122"/>
              <a:ea typeface="微软雅黑" panose="020B0503020204020204" charset="-122"/>
            </a:endParaRPr>
          </a:p>
        </p:txBody>
      </p:sp>
      <p:sp>
        <p:nvSpPr>
          <p:cNvPr id="48" name="矩形 47"/>
          <p:cNvSpPr/>
          <p:nvPr/>
        </p:nvSpPr>
        <p:spPr>
          <a:xfrm>
            <a:off x="7929871" y="3199471"/>
            <a:ext cx="1112489" cy="475672"/>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50" dirty="0" smtClean="0">
                <a:solidFill>
                  <a:schemeClr val="tx1">
                    <a:lumMod val="50000"/>
                  </a:schemeClr>
                </a:solidFill>
                <a:latin typeface="微软雅黑" panose="020B0503020204020204" charset="-122"/>
                <a:ea typeface="微软雅黑" panose="020B0503020204020204" charset="-122"/>
              </a:rPr>
              <a:t>任一细分的组合</a:t>
            </a:r>
            <a:endParaRPr lang="zh-CN" altLang="en-US" sz="1050" dirty="0">
              <a:solidFill>
                <a:schemeClr val="tx1">
                  <a:lumMod val="50000"/>
                </a:schemeClr>
              </a:solidFill>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Requires="a14">
          <p:sp>
            <p:nvSpPr>
              <p:cNvPr id="9" name="矩形 8"/>
              <p:cNvSpPr/>
              <p:nvPr/>
            </p:nvSpPr>
            <p:spPr>
              <a:xfrm>
                <a:off x="129824" y="1958938"/>
                <a:ext cx="2005677" cy="738664"/>
              </a:xfrm>
              <a:prstGeom prst="rect">
                <a:avLst/>
              </a:prstGeom>
            </p:spPr>
            <p:txBody>
              <a:bodyPr wrap="none">
                <a:spAutoFit/>
              </a:bodyPr>
              <a:lstStyle/>
              <a:p>
                <a:pPr marL="92075" indent="-92075">
                  <a:buFont typeface="Arial" panose="020B0604020202020204" pitchFamily="34" charset="0"/>
                  <a:buChar char="•"/>
                </a:pPr>
                <a:r>
                  <a:rPr lang="zh-CN" altLang="en-US" sz="1050" dirty="0" smtClean="0">
                    <a:latin typeface="微软雅黑" panose="020B0503020204020204" charset="-122"/>
                    <a:ea typeface="微软雅黑" panose="020B0503020204020204" charset="-122"/>
                  </a:rPr>
                  <a:t>活动</a:t>
                </a:r>
                <a:r>
                  <a:rPr lang="en-US" altLang="zh-CN" sz="1050" dirty="0" smtClean="0">
                    <a:latin typeface="微软雅黑" panose="020B0503020204020204" charset="-122"/>
                    <a:ea typeface="微软雅黑" panose="020B0503020204020204" charset="-122"/>
                  </a:rPr>
                  <a:t>/</a:t>
                </a:r>
                <a:r>
                  <a:rPr lang="zh-CN" altLang="en-US" sz="1050" dirty="0" smtClean="0">
                    <a:latin typeface="微软雅黑" panose="020B0503020204020204" charset="-122"/>
                    <a:ea typeface="微软雅黑" panose="020B0503020204020204" charset="-122"/>
                  </a:rPr>
                  <a:t>区域</a:t>
                </a:r>
                <a:r>
                  <a:rPr lang="en-US" altLang="zh-CN" sz="1050" dirty="0" smtClean="0">
                    <a:latin typeface="微软雅黑" panose="020B0503020204020204" charset="-122"/>
                    <a:ea typeface="微软雅黑" panose="020B0503020204020204" charset="-122"/>
                  </a:rPr>
                  <a:t>/</a:t>
                </a:r>
                <a:r>
                  <a:rPr lang="zh-CN" altLang="en-US" sz="1050" dirty="0" smtClean="0">
                    <a:latin typeface="微软雅黑" panose="020B0503020204020204" charset="-122"/>
                    <a:ea typeface="微软雅黑" panose="020B0503020204020204" charset="-122"/>
                  </a:rPr>
                  <a:t>时间 </a:t>
                </a:r>
                <a14:m>
                  <m:oMath xmlns:m="http://schemas.openxmlformats.org/officeDocument/2006/math">
                    <m:r>
                      <a:rPr lang="en-US" altLang="zh-CN" sz="1050" i="1" smtClean="0">
                        <a:latin typeface="Cambria Math" panose="02040503050406030204" pitchFamily="18" charset="0"/>
                        <a:ea typeface="Cambria Math" panose="02040503050406030204" pitchFamily="18" charset="0"/>
                      </a:rPr>
                      <m:t>×</m:t>
                    </m:r>
                  </m:oMath>
                </a14:m>
                <a:r>
                  <a:rPr lang="zh-CN" altLang="en-US" sz="1050" dirty="0" smtClean="0">
                    <a:latin typeface="微软雅黑" panose="020B0503020204020204" charset="-122"/>
                    <a:ea typeface="微软雅黑" panose="020B0503020204020204" charset="-122"/>
                  </a:rPr>
                  <a:t> 订单</a:t>
                </a:r>
                <a:endParaRPr lang="en-US" altLang="zh-CN" sz="1050" dirty="0" smtClean="0">
                  <a:latin typeface="微软雅黑" panose="020B0503020204020204" charset="-122"/>
                  <a:ea typeface="微软雅黑" panose="020B0503020204020204" charset="-122"/>
                </a:endParaRPr>
              </a:p>
              <a:p>
                <a:pPr marL="92075" indent="-92075">
                  <a:buFont typeface="Arial" panose="020B0604020202020204" pitchFamily="34" charset="0"/>
                  <a:buChar char="•"/>
                </a:pPr>
                <a:r>
                  <a:rPr lang="zh-CN" altLang="en-US" sz="1050" dirty="0">
                    <a:latin typeface="微软雅黑" panose="020B0503020204020204" charset="-122"/>
                    <a:ea typeface="微软雅黑" panose="020B0503020204020204" charset="-122"/>
                  </a:rPr>
                  <a:t>活动</a:t>
                </a:r>
                <a:r>
                  <a:rPr lang="en-US" altLang="zh-CN" sz="1050" dirty="0">
                    <a:latin typeface="微软雅黑" panose="020B0503020204020204" charset="-122"/>
                    <a:ea typeface="微软雅黑" panose="020B0503020204020204" charset="-122"/>
                  </a:rPr>
                  <a:t>/</a:t>
                </a:r>
                <a:r>
                  <a:rPr lang="zh-CN" altLang="en-US" sz="1050" dirty="0">
                    <a:latin typeface="微软雅黑" panose="020B0503020204020204" charset="-122"/>
                    <a:ea typeface="微软雅黑" panose="020B0503020204020204" charset="-122"/>
                  </a:rPr>
                  <a:t>区域</a:t>
                </a:r>
                <a:r>
                  <a:rPr lang="en-US" altLang="zh-CN" sz="1050" dirty="0">
                    <a:latin typeface="微软雅黑" panose="020B0503020204020204" charset="-122"/>
                    <a:ea typeface="微软雅黑" panose="020B0503020204020204" charset="-122"/>
                  </a:rPr>
                  <a:t>/</a:t>
                </a:r>
                <a:r>
                  <a:rPr lang="zh-CN" altLang="en-US" sz="1050" dirty="0">
                    <a:latin typeface="微软雅黑" panose="020B0503020204020204" charset="-122"/>
                    <a:ea typeface="微软雅黑" panose="020B0503020204020204" charset="-122"/>
                  </a:rPr>
                  <a:t>时间 </a:t>
                </a:r>
                <a14:m>
                  <m:oMath xmlns:m="http://schemas.openxmlformats.org/officeDocument/2006/math">
                    <m:r>
                      <a:rPr lang="en-US" altLang="zh-CN" sz="1050" i="1">
                        <a:latin typeface="Cambria Math" panose="02040503050406030204" pitchFamily="18" charset="0"/>
                        <a:ea typeface="Cambria Math" panose="02040503050406030204" pitchFamily="18" charset="0"/>
                      </a:rPr>
                      <m:t>×</m:t>
                    </m:r>
                  </m:oMath>
                </a14:m>
                <a:r>
                  <a:rPr lang="zh-CN" altLang="en-US" sz="1050" dirty="0">
                    <a:latin typeface="微软雅黑" panose="020B0503020204020204" charset="-122"/>
                    <a:ea typeface="微软雅黑" panose="020B0503020204020204" charset="-122"/>
                  </a:rPr>
                  <a:t> 人群</a:t>
                </a:r>
                <a:r>
                  <a:rPr lang="en-US" altLang="zh-CN" sz="1050" dirty="0">
                    <a:latin typeface="微软雅黑" panose="020B0503020204020204" charset="-122"/>
                    <a:ea typeface="微软雅黑" panose="020B0503020204020204" charset="-122"/>
                  </a:rPr>
                  <a:t>/</a:t>
                </a:r>
                <a:r>
                  <a:rPr lang="zh-CN" altLang="en-US" sz="1050" dirty="0">
                    <a:latin typeface="微软雅黑" panose="020B0503020204020204" charset="-122"/>
                    <a:ea typeface="微软雅黑" panose="020B0503020204020204" charset="-122"/>
                  </a:rPr>
                  <a:t>用户</a:t>
                </a:r>
                <a:endParaRPr lang="zh-CN" altLang="en-US" sz="1050" dirty="0">
                  <a:latin typeface="微软雅黑" panose="020B0503020204020204" charset="-122"/>
                  <a:ea typeface="微软雅黑" panose="020B0503020204020204" charset="-122"/>
                </a:endParaRPr>
              </a:p>
              <a:p>
                <a:pPr marL="92075" indent="-92075">
                  <a:buFont typeface="Arial" panose="020B0604020202020204" pitchFamily="34" charset="0"/>
                  <a:buChar char="•"/>
                </a:pPr>
                <a:r>
                  <a:rPr lang="zh-CN" altLang="en-US" sz="1050" dirty="0">
                    <a:latin typeface="微软雅黑" panose="020B0503020204020204" charset="-122"/>
                    <a:ea typeface="微软雅黑" panose="020B0503020204020204" charset="-122"/>
                  </a:rPr>
                  <a:t>活动</a:t>
                </a:r>
                <a:r>
                  <a:rPr lang="en-US" altLang="zh-CN" sz="1050" dirty="0">
                    <a:latin typeface="微软雅黑" panose="020B0503020204020204" charset="-122"/>
                    <a:ea typeface="微软雅黑" panose="020B0503020204020204" charset="-122"/>
                  </a:rPr>
                  <a:t>/</a:t>
                </a:r>
                <a:r>
                  <a:rPr lang="zh-CN" altLang="en-US" sz="1050" dirty="0">
                    <a:latin typeface="微软雅黑" panose="020B0503020204020204" charset="-122"/>
                    <a:ea typeface="微软雅黑" panose="020B0503020204020204" charset="-122"/>
                  </a:rPr>
                  <a:t>区域</a:t>
                </a:r>
                <a:r>
                  <a:rPr lang="en-US" altLang="zh-CN" sz="1050" dirty="0">
                    <a:latin typeface="微软雅黑" panose="020B0503020204020204" charset="-122"/>
                    <a:ea typeface="微软雅黑" panose="020B0503020204020204" charset="-122"/>
                  </a:rPr>
                  <a:t>/</a:t>
                </a:r>
                <a:r>
                  <a:rPr lang="zh-CN" altLang="en-US" sz="1050" dirty="0">
                    <a:latin typeface="微软雅黑" panose="020B0503020204020204" charset="-122"/>
                    <a:ea typeface="微软雅黑" panose="020B0503020204020204" charset="-122"/>
                  </a:rPr>
                  <a:t>时间 </a:t>
                </a:r>
                <a14:m>
                  <m:oMath xmlns:m="http://schemas.openxmlformats.org/officeDocument/2006/math">
                    <m:r>
                      <a:rPr lang="en-US" altLang="zh-CN" sz="1050" i="1">
                        <a:latin typeface="Cambria Math" panose="02040503050406030204" pitchFamily="18" charset="0"/>
                        <a:ea typeface="Cambria Math" panose="02040503050406030204" pitchFamily="18" charset="0"/>
                      </a:rPr>
                      <m:t>×</m:t>
                    </m:r>
                  </m:oMath>
                </a14:m>
                <a:r>
                  <a:rPr lang="zh-CN" altLang="en-US" sz="1050" dirty="0">
                    <a:latin typeface="微软雅黑" panose="020B0503020204020204" charset="-122"/>
                    <a:ea typeface="微软雅黑" panose="020B0503020204020204" charset="-122"/>
                  </a:rPr>
                  <a:t> 手机</a:t>
                </a:r>
                <a:r>
                  <a:rPr lang="en-US" altLang="zh-CN" sz="1050" dirty="0">
                    <a:latin typeface="微软雅黑" panose="020B0503020204020204" charset="-122"/>
                    <a:ea typeface="微软雅黑" panose="020B0503020204020204" charset="-122"/>
                  </a:rPr>
                  <a:t>(</a:t>
                </a:r>
                <a:r>
                  <a:rPr lang="zh-CN" altLang="en-US" sz="1050" dirty="0">
                    <a:latin typeface="微软雅黑" panose="020B0503020204020204" charset="-122"/>
                    <a:ea typeface="微软雅黑" panose="020B0503020204020204" charset="-122"/>
                  </a:rPr>
                  <a:t>尾</a:t>
                </a:r>
                <a:r>
                  <a:rPr lang="en-US" altLang="zh-CN" sz="1050" dirty="0">
                    <a:latin typeface="微软雅黑" panose="020B0503020204020204" charset="-122"/>
                    <a:ea typeface="微软雅黑" panose="020B0503020204020204" charset="-122"/>
                  </a:rPr>
                  <a:t>)</a:t>
                </a:r>
                <a:r>
                  <a:rPr lang="zh-CN" altLang="en-US" sz="1050" dirty="0" smtClean="0">
                    <a:latin typeface="微软雅黑" panose="020B0503020204020204" charset="-122"/>
                    <a:ea typeface="微软雅黑" panose="020B0503020204020204" charset="-122"/>
                  </a:rPr>
                  <a:t>号</a:t>
                </a:r>
                <a:endParaRPr lang="en-US" altLang="zh-CN" sz="1050" dirty="0" smtClean="0">
                  <a:latin typeface="微软雅黑" panose="020B0503020204020204" charset="-122"/>
                  <a:ea typeface="微软雅黑" panose="020B0503020204020204" charset="-122"/>
                </a:endParaRPr>
              </a:p>
              <a:p>
                <a:pPr marL="92075" indent="-92075">
                  <a:buFont typeface="Arial" panose="020B0604020202020204" pitchFamily="34" charset="0"/>
                  <a:buChar char="•"/>
                </a:pPr>
                <a:r>
                  <a:rPr lang="zh-CN" altLang="en-US" sz="1050" dirty="0" smtClean="0">
                    <a:latin typeface="微软雅黑" panose="020B0503020204020204" charset="-122"/>
                    <a:ea typeface="微软雅黑" panose="020B0503020204020204" charset="-122"/>
                  </a:rPr>
                  <a:t>流量比例（离散变量）</a:t>
                </a:r>
                <a:endParaRPr lang="zh-CN" altLang="en-US" sz="1050" dirty="0">
                  <a:latin typeface="微软雅黑" panose="020B0503020204020204" charset="-122"/>
                  <a:ea typeface="微软雅黑" panose="020B0503020204020204" charset="-122"/>
                </a:endParaRPr>
              </a:p>
            </p:txBody>
          </p:sp>
        </mc:Choice>
        <mc:Fallback>
          <p:sp>
            <p:nvSpPr>
              <p:cNvPr id="9" name="矩形 8"/>
              <p:cNvSpPr>
                <a:spLocks noRot="1" noChangeAspect="1" noMove="1" noResize="1" noEditPoints="1" noAdjustHandles="1" noChangeArrowheads="1" noChangeShapeType="1" noTextEdit="1"/>
              </p:cNvSpPr>
              <p:nvPr/>
            </p:nvSpPr>
            <p:spPr>
              <a:xfrm>
                <a:off x="129824" y="1958938"/>
                <a:ext cx="2005677" cy="738664"/>
              </a:xfrm>
              <a:prstGeom prst="rect">
                <a:avLst/>
              </a:prstGeom>
              <a:blipFill rotWithShape="1">
                <a:blip r:embed="rId2"/>
                <a:stretch>
                  <a:fillRect l="-14" t="-81" r="31" b="17"/>
                </a:stretch>
              </a:blipFill>
            </p:spPr>
            <p:txBody>
              <a:bodyPr/>
              <a:lstStyle/>
              <a:p>
                <a:r>
                  <a:rPr lang="zh-CN" altLang="en-US">
                    <a:noFill/>
                  </a:rPr>
                  <a:t> </a:t>
                </a:r>
              </a:p>
            </p:txBody>
          </p:sp>
        </mc:Fallback>
      </mc:AlternateContent>
      <p:sp>
        <p:nvSpPr>
          <p:cNvPr id="52" name="矩形 51"/>
          <p:cNvSpPr/>
          <p:nvPr/>
        </p:nvSpPr>
        <p:spPr>
          <a:xfrm>
            <a:off x="141233" y="3830956"/>
            <a:ext cx="2507230" cy="1168099"/>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400" dirty="0" smtClean="0">
                <a:solidFill>
                  <a:schemeClr val="tx1">
                    <a:lumMod val="50000"/>
                  </a:schemeClr>
                </a:solidFill>
                <a:latin typeface="微软雅黑" panose="020B0503020204020204" charset="-122"/>
                <a:ea typeface="微软雅黑" panose="020B0503020204020204" charset="-122"/>
              </a:rPr>
              <a:t>细分场景特征</a:t>
            </a:r>
            <a:endParaRPr lang="zh-CN" altLang="en-US" sz="1400" dirty="0">
              <a:solidFill>
                <a:schemeClr val="tx1">
                  <a:lumMod val="50000"/>
                </a:schemeClr>
              </a:solidFill>
              <a:latin typeface="微软雅黑" panose="020B0503020204020204" charset="-122"/>
              <a:ea typeface="微软雅黑" panose="020B0503020204020204" charset="-122"/>
            </a:endParaRPr>
          </a:p>
        </p:txBody>
      </p:sp>
      <p:sp>
        <p:nvSpPr>
          <p:cNvPr id="53" name="矩形 52"/>
          <p:cNvSpPr/>
          <p:nvPr/>
        </p:nvSpPr>
        <p:spPr>
          <a:xfrm>
            <a:off x="129824" y="4168058"/>
            <a:ext cx="1622560" cy="577081"/>
          </a:xfrm>
          <a:prstGeom prst="rect">
            <a:avLst/>
          </a:prstGeom>
        </p:spPr>
        <p:txBody>
          <a:bodyPr wrap="none">
            <a:spAutoFit/>
          </a:bodyPr>
          <a:lstStyle/>
          <a:p>
            <a:pPr marL="92075" indent="-92075">
              <a:buFont typeface="Arial" panose="020B0604020202020204" pitchFamily="34" charset="0"/>
              <a:buChar char="•"/>
            </a:pPr>
            <a:r>
              <a:rPr lang="zh-CN" altLang="en-US" sz="1050" dirty="0" smtClean="0">
                <a:latin typeface="微软雅黑" panose="020B0503020204020204" charset="-122"/>
                <a:ea typeface="微软雅黑" panose="020B0503020204020204" charset="-122"/>
              </a:rPr>
              <a:t>埋点场景</a:t>
            </a:r>
            <a:endParaRPr lang="en-US" altLang="zh-CN" sz="1050" dirty="0" smtClean="0">
              <a:latin typeface="微软雅黑" panose="020B0503020204020204" charset="-122"/>
              <a:ea typeface="微软雅黑" panose="020B0503020204020204" charset="-122"/>
            </a:endParaRPr>
          </a:p>
          <a:p>
            <a:pPr marL="92075" indent="-92075">
              <a:buFont typeface="Arial" panose="020B0604020202020204" pitchFamily="34" charset="0"/>
              <a:buChar char="•"/>
            </a:pPr>
            <a:r>
              <a:rPr lang="zh-CN" altLang="en-US" sz="1050" dirty="0" smtClean="0">
                <a:latin typeface="微软雅黑" panose="020B0503020204020204" charset="-122"/>
                <a:ea typeface="微软雅黑" panose="020B0503020204020204" charset="-122"/>
              </a:rPr>
              <a:t>类型</a:t>
            </a:r>
            <a:r>
              <a:rPr lang="en-US" altLang="zh-CN" sz="1050" dirty="0" smtClean="0">
                <a:latin typeface="微软雅黑" panose="020B0503020204020204" charset="-122"/>
                <a:ea typeface="微软雅黑" panose="020B0503020204020204" charset="-122"/>
              </a:rPr>
              <a:t>(</a:t>
            </a:r>
            <a:r>
              <a:rPr lang="zh-CN" altLang="en-US" sz="1050" dirty="0" smtClean="0">
                <a:latin typeface="微软雅黑" panose="020B0503020204020204" charset="-122"/>
                <a:ea typeface="微软雅黑" panose="020B0503020204020204" charset="-122"/>
              </a:rPr>
              <a:t>菜单推荐、</a:t>
            </a:r>
            <a:r>
              <a:rPr lang="en-US" altLang="zh-CN" sz="1050" dirty="0" smtClean="0">
                <a:latin typeface="微软雅黑" panose="020B0503020204020204" charset="-122"/>
                <a:ea typeface="微软雅黑" panose="020B0503020204020204" charset="-122"/>
              </a:rPr>
              <a:t>TU</a:t>
            </a:r>
            <a:r>
              <a:rPr lang="zh-CN" altLang="en-US" sz="1050" dirty="0" smtClean="0">
                <a:latin typeface="微软雅黑" panose="020B0503020204020204" charset="-122"/>
                <a:ea typeface="微软雅黑" panose="020B0503020204020204" charset="-122"/>
              </a:rPr>
              <a:t>等</a:t>
            </a:r>
            <a:r>
              <a:rPr lang="en-US" altLang="zh-CN" sz="1050" dirty="0" smtClean="0">
                <a:latin typeface="微软雅黑" panose="020B0503020204020204" charset="-122"/>
                <a:ea typeface="微软雅黑" panose="020B0503020204020204" charset="-122"/>
              </a:rPr>
              <a:t>)</a:t>
            </a:r>
            <a:endParaRPr lang="en-US" altLang="zh-CN" sz="1050" dirty="0" smtClean="0">
              <a:latin typeface="微软雅黑" panose="020B0503020204020204" charset="-122"/>
              <a:ea typeface="微软雅黑" panose="020B0503020204020204" charset="-122"/>
            </a:endParaRPr>
          </a:p>
          <a:p>
            <a:pPr marL="92075" indent="-92075">
              <a:buFont typeface="Arial" panose="020B0604020202020204" pitchFamily="34" charset="0"/>
              <a:buChar char="•"/>
            </a:pPr>
            <a:r>
              <a:rPr lang="zh-CN" altLang="en-US" sz="1050" dirty="0" smtClean="0">
                <a:latin typeface="微软雅黑" panose="020B0503020204020204" charset="-122"/>
                <a:ea typeface="微软雅黑" panose="020B0503020204020204" charset="-122"/>
              </a:rPr>
              <a:t>具体菜单</a:t>
            </a:r>
            <a:endParaRPr lang="zh-CN" altLang="en-US" sz="1050" dirty="0">
              <a:latin typeface="微软雅黑" panose="020B0503020204020204" charset="-122"/>
              <a:ea typeface="微软雅黑" panose="020B0503020204020204" charset="-122"/>
            </a:endParaRPr>
          </a:p>
        </p:txBody>
      </p:sp>
      <p:sp>
        <p:nvSpPr>
          <p:cNvPr id="54" name="矩形 53"/>
          <p:cNvSpPr/>
          <p:nvPr/>
        </p:nvSpPr>
        <p:spPr>
          <a:xfrm>
            <a:off x="141233" y="2902429"/>
            <a:ext cx="2507230" cy="829490"/>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400" dirty="0">
                <a:solidFill>
                  <a:schemeClr val="tx1">
                    <a:lumMod val="50000"/>
                  </a:schemeClr>
                </a:solidFill>
                <a:latin typeface="微软雅黑" panose="020B0503020204020204" charset="-122"/>
                <a:ea typeface="微软雅黑" panose="020B0503020204020204" charset="-122"/>
              </a:rPr>
              <a:t>评估</a:t>
            </a:r>
            <a:r>
              <a:rPr lang="zh-CN" altLang="en-US" sz="1400" dirty="0" smtClean="0">
                <a:solidFill>
                  <a:schemeClr val="tx1">
                    <a:lumMod val="50000"/>
                  </a:schemeClr>
                </a:solidFill>
                <a:latin typeface="微软雅黑" panose="020B0503020204020204" charset="-122"/>
                <a:ea typeface="微软雅黑" panose="020B0503020204020204" charset="-122"/>
              </a:rPr>
              <a:t>指标历史</a:t>
            </a:r>
            <a:r>
              <a:rPr lang="zh-CN" altLang="en-US" sz="1400" dirty="0">
                <a:solidFill>
                  <a:schemeClr val="tx1">
                    <a:lumMod val="50000"/>
                  </a:schemeClr>
                </a:solidFill>
                <a:latin typeface="微软雅黑" panose="020B0503020204020204" charset="-122"/>
                <a:ea typeface="微软雅黑" panose="020B0503020204020204" charset="-122"/>
              </a:rPr>
              <a:t>数据</a:t>
            </a:r>
            <a:endParaRPr lang="zh-CN" altLang="en-US" sz="1400" dirty="0">
              <a:solidFill>
                <a:schemeClr val="tx1">
                  <a:lumMod val="50000"/>
                </a:schemeClr>
              </a:solidFill>
              <a:latin typeface="微软雅黑" panose="020B0503020204020204" charset="-122"/>
              <a:ea typeface="微软雅黑" panose="020B0503020204020204" charset="-122"/>
            </a:endParaRPr>
          </a:p>
        </p:txBody>
      </p:sp>
      <p:sp>
        <p:nvSpPr>
          <p:cNvPr id="55" name="矩形 54"/>
          <p:cNvSpPr/>
          <p:nvPr/>
        </p:nvSpPr>
        <p:spPr>
          <a:xfrm>
            <a:off x="129823" y="3296137"/>
            <a:ext cx="2405995" cy="261610"/>
          </a:xfrm>
          <a:prstGeom prst="rect">
            <a:avLst/>
          </a:prstGeom>
        </p:spPr>
        <p:txBody>
          <a:bodyPr wrap="square">
            <a:spAutoFit/>
          </a:bodyPr>
          <a:lstStyle/>
          <a:p>
            <a:pPr marL="92075" indent="-92075">
              <a:buFont typeface="Arial" panose="020B0604020202020204" pitchFamily="34" charset="0"/>
              <a:buChar char="•"/>
            </a:pPr>
            <a:r>
              <a:rPr lang="en-US" altLang="zh-CN" sz="1050" dirty="0" smtClean="0">
                <a:latin typeface="微软雅黑" panose="020B0503020204020204" charset="-122"/>
                <a:ea typeface="微软雅黑" panose="020B0503020204020204" charset="-122"/>
              </a:rPr>
              <a:t>TA/</a:t>
            </a:r>
            <a:r>
              <a:rPr lang="zh-CN" altLang="en-US" sz="1050" dirty="0" smtClean="0">
                <a:latin typeface="微软雅黑" panose="020B0503020204020204" charset="-122"/>
                <a:ea typeface="微软雅黑" panose="020B0503020204020204" charset="-122"/>
              </a:rPr>
              <a:t>等 </a:t>
            </a:r>
            <a:r>
              <a:rPr lang="en-US" altLang="zh-CN" sz="1050" dirty="0" smtClean="0">
                <a:latin typeface="微软雅黑" panose="020B0503020204020204" charset="-122"/>
                <a:ea typeface="微软雅黑" panose="020B0503020204020204" charset="-122"/>
              </a:rPr>
              <a:t>&amp; </a:t>
            </a:r>
            <a:r>
              <a:rPr lang="zh-CN" altLang="en-US" sz="1050" dirty="0" smtClean="0">
                <a:latin typeface="微软雅黑" panose="020B0503020204020204" charset="-122"/>
                <a:ea typeface="微软雅黑" panose="020B0503020204020204" charset="-122"/>
              </a:rPr>
              <a:t>相应方案</a:t>
            </a:r>
            <a:r>
              <a:rPr lang="en-US" altLang="zh-CN" sz="1050" dirty="0" smtClean="0">
                <a:latin typeface="微软雅黑" panose="020B0503020204020204" charset="-122"/>
                <a:ea typeface="微软雅黑" panose="020B0503020204020204" charset="-122"/>
              </a:rPr>
              <a:t>1~n</a:t>
            </a:r>
            <a:endParaRPr lang="en-US" altLang="zh-CN" sz="1050" dirty="0" smtClean="0">
              <a:latin typeface="微软雅黑" panose="020B0503020204020204" charset="-122"/>
              <a:ea typeface="微软雅黑" panose="020B0503020204020204" charset="-122"/>
            </a:endParaRPr>
          </a:p>
        </p:txBody>
      </p:sp>
      <p:sp>
        <p:nvSpPr>
          <p:cNvPr id="57" name="矩形 56"/>
          <p:cNvSpPr/>
          <p:nvPr/>
        </p:nvSpPr>
        <p:spPr>
          <a:xfrm>
            <a:off x="6808401" y="3225750"/>
            <a:ext cx="910202" cy="981840"/>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b="1" dirty="0" smtClean="0">
                <a:solidFill>
                  <a:schemeClr val="tx1">
                    <a:lumMod val="50000"/>
                  </a:schemeClr>
                </a:solidFill>
                <a:latin typeface="微软雅黑" panose="020B0503020204020204" charset="-122"/>
                <a:ea typeface="微软雅黑" panose="020B0503020204020204" charset="-122"/>
              </a:rPr>
              <a:t>方案</a:t>
            </a:r>
            <a:endParaRPr lang="en-US" altLang="zh-CN" sz="1100" b="1" dirty="0" smtClean="0">
              <a:solidFill>
                <a:schemeClr val="tx1">
                  <a:lumMod val="50000"/>
                </a:schemeClr>
              </a:solidFill>
              <a:latin typeface="微软雅黑" panose="020B0503020204020204" charset="-122"/>
              <a:ea typeface="微软雅黑" panose="020B0503020204020204" charset="-122"/>
            </a:endParaRPr>
          </a:p>
          <a:p>
            <a:pPr algn="ctr"/>
            <a:r>
              <a:rPr lang="zh-CN" altLang="en-US" sz="1100" b="1" dirty="0" smtClean="0">
                <a:solidFill>
                  <a:schemeClr val="tx1">
                    <a:lumMod val="50000"/>
                  </a:schemeClr>
                </a:solidFill>
                <a:latin typeface="微软雅黑" panose="020B0503020204020204" charset="-122"/>
                <a:ea typeface="微软雅黑" panose="020B0503020204020204" charset="-122"/>
              </a:rPr>
              <a:t>查找</a:t>
            </a:r>
            <a:r>
              <a:rPr lang="zh-CN" altLang="en-US" sz="1100" b="1" dirty="0">
                <a:solidFill>
                  <a:schemeClr val="tx1">
                    <a:lumMod val="50000"/>
                  </a:schemeClr>
                </a:solidFill>
                <a:latin typeface="微软雅黑" panose="020B0503020204020204" charset="-122"/>
                <a:ea typeface="微软雅黑" panose="020B0503020204020204" charset="-122"/>
              </a:rPr>
              <a:t>表</a:t>
            </a:r>
            <a:endParaRPr lang="zh-CN" altLang="en-US" sz="1100" b="1" dirty="0">
              <a:solidFill>
                <a:schemeClr val="tx1">
                  <a:lumMod val="50000"/>
                </a:schemeClr>
              </a:solidFill>
              <a:latin typeface="微软雅黑" panose="020B0503020204020204" charset="-122"/>
              <a:ea typeface="微软雅黑" panose="020B0503020204020204" charset="-122"/>
            </a:endParaRPr>
          </a:p>
        </p:txBody>
      </p:sp>
      <p:cxnSp>
        <p:nvCxnSpPr>
          <p:cNvPr id="61" name="直接连接符 60"/>
          <p:cNvCxnSpPr/>
          <p:nvPr/>
        </p:nvCxnSpPr>
        <p:spPr>
          <a:xfrm>
            <a:off x="6634270" y="2393431"/>
            <a:ext cx="183986" cy="0"/>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8" idx="1"/>
          </p:cNvCxnSpPr>
          <p:nvPr/>
        </p:nvCxnSpPr>
        <p:spPr>
          <a:xfrm flipH="1">
            <a:off x="7718603" y="3437307"/>
            <a:ext cx="211268" cy="837"/>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6889028" y="1706493"/>
            <a:ext cx="963732" cy="1270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noAutofit/>
          </a:bodyPr>
          <a:lstStyle/>
          <a:p>
            <a:pPr algn="ctr"/>
            <a:r>
              <a:rPr lang="zh-CN" altLang="en-US" sz="1050" dirty="0">
                <a:solidFill>
                  <a:schemeClr val="tx1">
                    <a:lumMod val="50000"/>
                  </a:schemeClr>
                </a:solidFill>
                <a:latin typeface="微软雅黑" panose="020B0503020204020204" charset="-122"/>
                <a:ea typeface="微软雅黑" panose="020B0503020204020204" charset="-122"/>
              </a:rPr>
              <a:t>各细分</a:t>
            </a:r>
            <a:r>
              <a:rPr lang="zh-CN" altLang="en-US" sz="1050" dirty="0" smtClean="0">
                <a:solidFill>
                  <a:schemeClr val="tx1">
                    <a:lumMod val="50000"/>
                  </a:schemeClr>
                </a:solidFill>
                <a:latin typeface="微软雅黑" panose="020B0503020204020204" charset="-122"/>
                <a:ea typeface="微软雅黑" panose="020B0503020204020204" charset="-122"/>
              </a:rPr>
              <a:t>组合对应各指标的</a:t>
            </a:r>
            <a:endParaRPr lang="en-US" altLang="zh-CN" sz="1050" dirty="0" smtClean="0">
              <a:solidFill>
                <a:schemeClr val="tx1">
                  <a:lumMod val="50000"/>
                </a:schemeClr>
              </a:solidFill>
              <a:latin typeface="微软雅黑" panose="020B0503020204020204" charset="-122"/>
              <a:ea typeface="微软雅黑" panose="020B0503020204020204" charset="-122"/>
            </a:endParaRPr>
          </a:p>
          <a:p>
            <a:pPr algn="ctr"/>
            <a:r>
              <a:rPr lang="zh-CN" altLang="en-US" sz="1050" b="1" dirty="0" smtClean="0">
                <a:solidFill>
                  <a:schemeClr val="tx1">
                    <a:lumMod val="50000"/>
                  </a:schemeClr>
                </a:solidFill>
                <a:latin typeface="微软雅黑" panose="020B0503020204020204" charset="-122"/>
                <a:ea typeface="微软雅黑" panose="020B0503020204020204" charset="-122"/>
              </a:rPr>
              <a:t>最大值列表</a:t>
            </a:r>
            <a:endParaRPr lang="zh-CN" altLang="en-US" sz="1050" b="1" dirty="0">
              <a:solidFill>
                <a:schemeClr val="tx1">
                  <a:lumMod val="50000"/>
                </a:schemeClr>
              </a:solidFill>
              <a:latin typeface="微软雅黑" panose="020B0503020204020204" charset="-122"/>
              <a:ea typeface="微软雅黑" panose="020B0503020204020204" charset="-122"/>
            </a:endParaRPr>
          </a:p>
        </p:txBody>
      </p:sp>
      <p:cxnSp>
        <p:nvCxnSpPr>
          <p:cNvPr id="69" name="直接连接符 68"/>
          <p:cNvCxnSpPr>
            <a:endCxn id="57" idx="0"/>
          </p:cNvCxnSpPr>
          <p:nvPr/>
        </p:nvCxnSpPr>
        <p:spPr>
          <a:xfrm>
            <a:off x="7261237" y="3054359"/>
            <a:ext cx="2265" cy="171391"/>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7927139" y="1706492"/>
            <a:ext cx="1031664" cy="1270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noAutofit/>
          </a:bodyPr>
          <a:lstStyle/>
          <a:p>
            <a:pPr algn="ctr"/>
            <a:r>
              <a:rPr lang="zh-CN" altLang="en-US" sz="1050" dirty="0">
                <a:solidFill>
                  <a:schemeClr val="tx1">
                    <a:lumMod val="50000"/>
                  </a:schemeClr>
                </a:solidFill>
                <a:latin typeface="微软雅黑" panose="020B0503020204020204" charset="-122"/>
                <a:ea typeface="微软雅黑" panose="020B0503020204020204" charset="-122"/>
              </a:rPr>
              <a:t>各细分</a:t>
            </a:r>
            <a:r>
              <a:rPr lang="zh-CN" altLang="en-US" sz="1050" dirty="0" smtClean="0">
                <a:solidFill>
                  <a:schemeClr val="tx1">
                    <a:lumMod val="50000"/>
                  </a:schemeClr>
                </a:solidFill>
                <a:latin typeface="微软雅黑" panose="020B0503020204020204" charset="-122"/>
                <a:ea typeface="微软雅黑" panose="020B0503020204020204" charset="-122"/>
              </a:rPr>
              <a:t>组合</a:t>
            </a:r>
            <a:r>
              <a:rPr lang="zh-CN" altLang="en-US" sz="1050" dirty="0">
                <a:solidFill>
                  <a:schemeClr val="tx1">
                    <a:lumMod val="50000"/>
                  </a:schemeClr>
                </a:solidFill>
                <a:latin typeface="微软雅黑" panose="020B0503020204020204" charset="-122"/>
                <a:ea typeface="微软雅黑" panose="020B0503020204020204" charset="-122"/>
              </a:rPr>
              <a:t>对应</a:t>
            </a:r>
            <a:r>
              <a:rPr lang="zh-CN" altLang="en-US" sz="1050" dirty="0" smtClean="0">
                <a:solidFill>
                  <a:schemeClr val="tx1">
                    <a:lumMod val="50000"/>
                  </a:schemeClr>
                </a:solidFill>
                <a:latin typeface="微软雅黑" panose="020B0503020204020204" charset="-122"/>
                <a:ea typeface="微软雅黑" panose="020B0503020204020204" charset="-122"/>
              </a:rPr>
              <a:t>各指标的</a:t>
            </a:r>
            <a:endParaRPr lang="en-US" altLang="zh-CN" sz="1050" dirty="0" smtClean="0">
              <a:solidFill>
                <a:schemeClr val="tx1">
                  <a:lumMod val="50000"/>
                </a:schemeClr>
              </a:solidFill>
              <a:latin typeface="微软雅黑" panose="020B0503020204020204" charset="-122"/>
              <a:ea typeface="微软雅黑" panose="020B0503020204020204" charset="-122"/>
            </a:endParaRPr>
          </a:p>
          <a:p>
            <a:pPr algn="ctr"/>
            <a:r>
              <a:rPr lang="zh-CN" altLang="en-US" sz="1050" b="1" dirty="0" smtClean="0">
                <a:solidFill>
                  <a:schemeClr val="tx1">
                    <a:lumMod val="50000"/>
                  </a:schemeClr>
                </a:solidFill>
                <a:latin typeface="微软雅黑" panose="020B0503020204020204" charset="-122"/>
                <a:ea typeface="微软雅黑" panose="020B0503020204020204" charset="-122"/>
              </a:rPr>
              <a:t>归一化权重</a:t>
            </a:r>
            <a:endParaRPr lang="zh-CN" altLang="en-US" sz="1050" b="1" dirty="0">
              <a:solidFill>
                <a:schemeClr val="tx1">
                  <a:lumMod val="50000"/>
                </a:schemeClr>
              </a:solidFill>
              <a:latin typeface="微软雅黑" panose="020B0503020204020204" charset="-122"/>
              <a:ea typeface="微软雅黑" panose="020B0503020204020204" charset="-122"/>
            </a:endParaRPr>
          </a:p>
        </p:txBody>
      </p:sp>
      <p:sp>
        <p:nvSpPr>
          <p:cNvPr id="106" name="矩形 105"/>
          <p:cNvSpPr/>
          <p:nvPr/>
        </p:nvSpPr>
        <p:spPr>
          <a:xfrm>
            <a:off x="2529454" y="1587102"/>
            <a:ext cx="907882" cy="282192"/>
          </a:xfrm>
          <a:prstGeom prst="rect">
            <a:avLst/>
          </a:prstGeom>
        </p:spPr>
        <p:txBody>
          <a:bodyPr wrap="square">
            <a:noAutofit/>
          </a:bodyPr>
          <a:lstStyle/>
          <a:p>
            <a:pPr algn="ctr"/>
            <a:r>
              <a:rPr lang="zh-CN" altLang="en-US" sz="1050" dirty="0">
                <a:solidFill>
                  <a:schemeClr val="tx1">
                    <a:lumMod val="50000"/>
                  </a:schemeClr>
                </a:solidFill>
                <a:latin typeface="微软雅黑" panose="020B0503020204020204" charset="-122"/>
                <a:ea typeface="微软雅黑" panose="020B0503020204020204" charset="-122"/>
              </a:rPr>
              <a:t>定期</a:t>
            </a:r>
            <a:r>
              <a:rPr lang="zh-CN" altLang="en-US" sz="1050" dirty="0" smtClean="0">
                <a:solidFill>
                  <a:schemeClr val="tx1">
                    <a:lumMod val="50000"/>
                  </a:schemeClr>
                </a:solidFill>
                <a:latin typeface="微软雅黑" panose="020B0503020204020204" charset="-122"/>
                <a:ea typeface="微软雅黑" panose="020B0503020204020204" charset="-122"/>
              </a:rPr>
              <a:t>统计</a:t>
            </a:r>
            <a:endParaRPr lang="en-US" altLang="zh-CN" sz="1050" dirty="0" smtClean="0">
              <a:solidFill>
                <a:schemeClr val="tx1">
                  <a:lumMod val="50000"/>
                </a:schemeClr>
              </a:solidFill>
              <a:latin typeface="微软雅黑" panose="020B0503020204020204" charset="-122"/>
              <a:ea typeface="微软雅黑" panose="020B0503020204020204" charset="-122"/>
            </a:endParaRPr>
          </a:p>
          <a:p>
            <a:pPr algn="ctr"/>
            <a:r>
              <a:rPr lang="zh-CN" altLang="en-US" sz="1000" dirty="0">
                <a:solidFill>
                  <a:schemeClr val="tx1">
                    <a:lumMod val="50000"/>
                  </a:schemeClr>
                </a:solidFill>
                <a:latin typeface="微软雅黑" panose="020B0503020204020204" charset="-122"/>
                <a:ea typeface="微软雅黑" panose="020B0503020204020204" charset="-122"/>
              </a:rPr>
              <a:t>全</a:t>
            </a:r>
            <a:r>
              <a:rPr lang="zh-CN" altLang="en-US" sz="1000" dirty="0" smtClean="0">
                <a:solidFill>
                  <a:schemeClr val="tx1">
                    <a:lumMod val="50000"/>
                  </a:schemeClr>
                </a:solidFill>
                <a:latin typeface="微软雅黑" panose="020B0503020204020204" charset="-122"/>
                <a:ea typeface="微软雅黑" panose="020B0503020204020204" charset="-122"/>
              </a:rPr>
              <a:t>量</a:t>
            </a:r>
            <a:r>
              <a:rPr lang="en-US" altLang="zh-CN" sz="1000" dirty="0" smtClean="0">
                <a:solidFill>
                  <a:schemeClr val="tx1">
                    <a:lumMod val="50000"/>
                  </a:schemeClr>
                </a:solidFill>
                <a:latin typeface="微软雅黑" panose="020B0503020204020204" charset="-122"/>
                <a:ea typeface="微软雅黑" panose="020B0503020204020204" charset="-122"/>
              </a:rPr>
              <a:t>/</a:t>
            </a:r>
            <a:r>
              <a:rPr lang="zh-CN" altLang="en-US" sz="1000" dirty="0" smtClean="0">
                <a:solidFill>
                  <a:schemeClr val="tx1">
                    <a:lumMod val="50000"/>
                  </a:schemeClr>
                </a:solidFill>
                <a:latin typeface="微软雅黑" panose="020B0503020204020204" charset="-122"/>
                <a:ea typeface="微软雅黑" panose="020B0503020204020204" charset="-122"/>
              </a:rPr>
              <a:t>采样</a:t>
            </a:r>
            <a:endParaRPr lang="en-US" altLang="zh-CN" sz="1000" dirty="0">
              <a:solidFill>
                <a:schemeClr val="tx1">
                  <a:lumMod val="50000"/>
                </a:schemeClr>
              </a:solidFill>
              <a:latin typeface="微软雅黑" panose="020B0503020204020204" charset="-122"/>
              <a:ea typeface="微软雅黑" panose="020B0503020204020204" charset="-122"/>
            </a:endParaRPr>
          </a:p>
        </p:txBody>
      </p:sp>
      <p:cxnSp>
        <p:nvCxnSpPr>
          <p:cNvPr id="90" name="肘形连接符 89"/>
          <p:cNvCxnSpPr>
            <a:stCxn id="47" idx="3"/>
            <a:endCxn id="32" idx="1"/>
          </p:cNvCxnSpPr>
          <p:nvPr/>
        </p:nvCxnSpPr>
        <p:spPr>
          <a:xfrm>
            <a:off x="2648463" y="2244164"/>
            <a:ext cx="666289" cy="1066282"/>
          </a:xfrm>
          <a:prstGeom prst="bentConnector3">
            <a:avLst>
              <a:gd name="adj1" fmla="val 50000"/>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54" idx="3"/>
            <a:endCxn id="32" idx="1"/>
          </p:cNvCxnSpPr>
          <p:nvPr/>
        </p:nvCxnSpPr>
        <p:spPr>
          <a:xfrm flipV="1">
            <a:off x="2648463" y="3310446"/>
            <a:ext cx="666289" cy="6728"/>
          </a:xfrm>
          <a:prstGeom prst="bentConnector3">
            <a:avLst>
              <a:gd name="adj1" fmla="val 50000"/>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肘形连接符 113"/>
          <p:cNvCxnSpPr>
            <a:stCxn id="52" idx="3"/>
            <a:endCxn id="32" idx="1"/>
          </p:cNvCxnSpPr>
          <p:nvPr/>
        </p:nvCxnSpPr>
        <p:spPr>
          <a:xfrm flipV="1">
            <a:off x="2648463" y="3310446"/>
            <a:ext cx="666289" cy="1104560"/>
          </a:xfrm>
          <a:prstGeom prst="bentConnector3">
            <a:avLst>
              <a:gd name="adj1" fmla="val 50000"/>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7927138" y="3731919"/>
            <a:ext cx="1115221" cy="475671"/>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50" dirty="0" smtClean="0">
                <a:solidFill>
                  <a:schemeClr val="tx1">
                    <a:lumMod val="50000"/>
                  </a:schemeClr>
                </a:solidFill>
                <a:latin typeface="微软雅黑" panose="020B0503020204020204" charset="-122"/>
                <a:ea typeface="微软雅黑" panose="020B0503020204020204" charset="-122"/>
              </a:rPr>
              <a:t>优先</a:t>
            </a:r>
            <a:endParaRPr lang="en-US" altLang="zh-CN" sz="1050" dirty="0" smtClean="0">
              <a:solidFill>
                <a:schemeClr val="tx1">
                  <a:lumMod val="50000"/>
                </a:schemeClr>
              </a:solidFill>
              <a:latin typeface="微软雅黑" panose="020B0503020204020204" charset="-122"/>
              <a:ea typeface="微软雅黑" panose="020B0503020204020204" charset="-122"/>
            </a:endParaRPr>
          </a:p>
          <a:p>
            <a:pPr algn="ctr"/>
            <a:r>
              <a:rPr lang="zh-CN" altLang="en-US" sz="1050" dirty="0" smtClean="0">
                <a:solidFill>
                  <a:schemeClr val="tx1">
                    <a:lumMod val="50000"/>
                  </a:schemeClr>
                </a:solidFill>
                <a:latin typeface="微软雅黑" panose="020B0503020204020204" charset="-122"/>
                <a:ea typeface="微软雅黑" panose="020B0503020204020204" charset="-122"/>
              </a:rPr>
              <a:t>指标</a:t>
            </a:r>
            <a:endParaRPr lang="zh-CN" altLang="en-US" sz="1050" dirty="0">
              <a:solidFill>
                <a:schemeClr val="tx1">
                  <a:lumMod val="50000"/>
                </a:schemeClr>
              </a:solidFill>
              <a:latin typeface="微软雅黑" panose="020B0503020204020204" charset="-122"/>
              <a:ea typeface="微软雅黑" panose="020B0503020204020204" charset="-122"/>
            </a:endParaRPr>
          </a:p>
        </p:txBody>
      </p:sp>
      <p:cxnSp>
        <p:nvCxnSpPr>
          <p:cNvPr id="129" name="直接连接符 128"/>
          <p:cNvCxnSpPr>
            <a:stCxn id="98" idx="1"/>
          </p:cNvCxnSpPr>
          <p:nvPr/>
        </p:nvCxnSpPr>
        <p:spPr>
          <a:xfrm flipH="1" flipV="1">
            <a:off x="7718603" y="3962822"/>
            <a:ext cx="208535" cy="6933"/>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3" name="矩形 132"/>
          <p:cNvSpPr/>
          <p:nvPr/>
        </p:nvSpPr>
        <p:spPr>
          <a:xfrm>
            <a:off x="6814650" y="4378980"/>
            <a:ext cx="2259900" cy="620075"/>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100">
                <a:solidFill>
                  <a:schemeClr val="tx1">
                    <a:lumMod val="50000"/>
                  </a:schemeClr>
                </a:solidFill>
                <a:latin typeface="微软雅黑" panose="020B0503020204020204" charset="-122"/>
                <a:ea typeface="微软雅黑" panose="020B0503020204020204" charset="-122"/>
              </a:rPr>
              <a:t>该细分组合和指标对应的</a:t>
            </a:r>
            <a:r>
              <a:rPr lang="zh-CN" altLang="en-US" sz="1100" b="1">
                <a:solidFill>
                  <a:schemeClr val="tx1">
                    <a:lumMod val="50000"/>
                  </a:schemeClr>
                </a:solidFill>
                <a:latin typeface="微软雅黑" panose="020B0503020204020204" charset="-122"/>
                <a:ea typeface="微软雅黑" panose="020B0503020204020204" charset="-122"/>
              </a:rPr>
              <a:t>方案选择</a:t>
            </a:r>
            <a:endParaRPr lang="en-US" altLang="zh-CN" sz="1100" b="1" dirty="0">
              <a:solidFill>
                <a:schemeClr val="tx1">
                  <a:lumMod val="50000"/>
                </a:schemeClr>
              </a:solidFill>
              <a:latin typeface="微软雅黑" panose="020B0503020204020204" charset="-122"/>
              <a:ea typeface="微软雅黑" panose="020B0503020204020204" charset="-122"/>
            </a:endParaRPr>
          </a:p>
        </p:txBody>
      </p:sp>
      <p:cxnSp>
        <p:nvCxnSpPr>
          <p:cNvPr id="136" name="直接连接符 135"/>
          <p:cNvCxnSpPr/>
          <p:nvPr/>
        </p:nvCxnSpPr>
        <p:spPr>
          <a:xfrm>
            <a:off x="7261237" y="4207589"/>
            <a:ext cx="2265" cy="171391"/>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3017684" y="1787113"/>
            <a:ext cx="3616586" cy="3211942"/>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smtClean="0">
                <a:solidFill>
                  <a:schemeClr val="tx1">
                    <a:lumMod val="50000"/>
                  </a:schemeClr>
                </a:solidFill>
                <a:latin typeface="微软雅黑" panose="020B0503020204020204" charset="-122"/>
                <a:ea typeface="微软雅黑" panose="020B0503020204020204" charset="-122"/>
              </a:rPr>
              <a:t>学习模型</a:t>
            </a:r>
            <a:endParaRPr lang="zh-CN" altLang="en-US" sz="1200" dirty="0">
              <a:solidFill>
                <a:schemeClr val="tx1">
                  <a:lumMod val="50000"/>
                </a:schemeClr>
              </a:solidFill>
              <a:latin typeface="微软雅黑" panose="020B0503020204020204" charset="-122"/>
              <a:ea typeface="微软雅黑" panose="020B0503020204020204" charset="-122"/>
            </a:endParaRPr>
          </a:p>
        </p:txBody>
      </p:sp>
      <p:sp>
        <p:nvSpPr>
          <p:cNvPr id="97" name="矩形 96"/>
          <p:cNvSpPr/>
          <p:nvPr/>
        </p:nvSpPr>
        <p:spPr>
          <a:xfrm>
            <a:off x="6814650" y="2735535"/>
            <a:ext cx="2259900" cy="1472054"/>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50" b="1" dirty="0">
                <a:solidFill>
                  <a:schemeClr val="tx1">
                    <a:lumMod val="50000"/>
                  </a:schemeClr>
                </a:solidFill>
                <a:latin typeface="微软雅黑" panose="020B0503020204020204" charset="-122"/>
                <a:ea typeface="微软雅黑" panose="020B0503020204020204" charset="-122"/>
              </a:rPr>
              <a:t>方案</a:t>
            </a:r>
            <a:r>
              <a:rPr lang="zh-CN" altLang="en-US" sz="1050" b="1" dirty="0" smtClean="0">
                <a:solidFill>
                  <a:schemeClr val="tx1">
                    <a:lumMod val="50000"/>
                  </a:schemeClr>
                </a:solidFill>
                <a:latin typeface="微软雅黑" panose="020B0503020204020204" charset="-122"/>
                <a:ea typeface="微软雅黑" panose="020B0503020204020204" charset="-122"/>
              </a:rPr>
              <a:t>选择模型</a:t>
            </a:r>
            <a:r>
              <a:rPr lang="en-US" altLang="zh-CN" sz="1050" b="1" dirty="0" smtClean="0">
                <a:solidFill>
                  <a:schemeClr val="tx1">
                    <a:lumMod val="50000"/>
                  </a:schemeClr>
                </a:solidFill>
                <a:latin typeface="微软雅黑" panose="020B0503020204020204" charset="-122"/>
                <a:ea typeface="微软雅黑" panose="020B0503020204020204" charset="-122"/>
              </a:rPr>
              <a:t>RN</a:t>
            </a:r>
            <a:r>
              <a:rPr lang="zh-CN" altLang="en-US" sz="1050" b="1" dirty="0" smtClean="0">
                <a:solidFill>
                  <a:schemeClr val="tx1">
                    <a:lumMod val="50000"/>
                  </a:schemeClr>
                </a:solidFill>
                <a:latin typeface="微软雅黑" panose="020B0503020204020204" charset="-122"/>
                <a:ea typeface="微软雅黑" panose="020B0503020204020204" charset="-122"/>
              </a:rPr>
              <a:t>*</a:t>
            </a:r>
            <a:endParaRPr lang="zh-CN" altLang="en-US" sz="1050" b="1" dirty="0">
              <a:solidFill>
                <a:schemeClr val="tx1">
                  <a:lumMod val="50000"/>
                </a:schemeClr>
              </a:solidFill>
              <a:latin typeface="微软雅黑" panose="020B0503020204020204" charset="-122"/>
              <a:ea typeface="微软雅黑" panose="020B0503020204020204" charset="-122"/>
            </a:endParaRPr>
          </a:p>
        </p:txBody>
      </p:sp>
      <p:sp>
        <p:nvSpPr>
          <p:cNvPr id="19" name="标题 18"/>
          <p:cNvSpPr>
            <a:spLocks noGrp="1"/>
          </p:cNvSpPr>
          <p:nvPr>
            <p:ph type="title"/>
          </p:nvPr>
        </p:nvSpPr>
        <p:spPr/>
        <p:txBody>
          <a:bodyPr vert="horz" lIns="91440" tIns="0" rIns="91440" bIns="0" rtlCol="0" anchor="ctr">
            <a:normAutofit/>
          </a:bodyPr>
          <a:lstStyle/>
          <a:p>
            <a:r>
              <a:rPr lang="zh-CN" altLang="en-US" dirty="0">
                <a:sym typeface="+mn-ea"/>
              </a:rPr>
              <a:t>业务</a:t>
            </a:r>
            <a:r>
              <a:rPr lang="zh-CN" altLang="en-US" dirty="0" smtClean="0">
                <a:sym typeface="+mn-ea"/>
              </a:rPr>
              <a:t>专题</a:t>
            </a:r>
            <a:r>
              <a:rPr lang="en-US" altLang="zh-CN" dirty="0">
                <a:sym typeface="+mn-ea"/>
              </a:rPr>
              <a:t>4</a:t>
            </a:r>
            <a:r>
              <a:rPr lang="en-US" altLang="zh-CN" dirty="0" smtClean="0">
                <a:sym typeface="+mn-ea"/>
              </a:rPr>
              <a:t>——</a:t>
            </a:r>
            <a:r>
              <a:rPr lang="zh-CN" altLang="en-US" dirty="0" smtClean="0"/>
              <a:t>学习模型</a:t>
            </a:r>
            <a:endParaRPr lang="zh-CN" altLang="en-US" dirty="0">
              <a:latin typeface="微软雅黑" panose="020B0503020204020204" charset="-122"/>
              <a:ea typeface="微软雅黑" panose="020B0503020204020204" charset="-122"/>
            </a:endParaRPr>
          </a:p>
        </p:txBody>
      </p:sp>
      <p:sp>
        <p:nvSpPr>
          <p:cNvPr id="2" name="矩形 1"/>
          <p:cNvSpPr/>
          <p:nvPr/>
        </p:nvSpPr>
        <p:spPr>
          <a:xfrm>
            <a:off x="0" y="862770"/>
            <a:ext cx="9144000" cy="695820"/>
          </a:xfrm>
          <a:prstGeom prst="rect">
            <a:avLst/>
          </a:prstGeom>
          <a:solidFill>
            <a:schemeClr val="bg1">
              <a:lumMod val="85000"/>
            </a:schemeClr>
          </a:solidFill>
        </p:spPr>
        <p:txBody>
          <a:bodyPr wrap="square" lIns="180000" tIns="72000" rIns="180000" bIns="72000">
            <a:noAutofit/>
          </a:bodyPr>
          <a:lstStyle/>
          <a:p>
            <a:pPr>
              <a:defRPr/>
            </a:pPr>
            <a:r>
              <a:rPr lang="zh-CN" altLang="en-US" sz="1050" dirty="0" smtClean="0">
                <a:latin typeface="微软雅黑" panose="020B0503020204020204" charset="-122"/>
                <a:ea typeface="微软雅黑" panose="020B0503020204020204" charset="-122"/>
              </a:rPr>
              <a:t>根据</a:t>
            </a:r>
            <a:r>
              <a:rPr lang="zh-CN" altLang="en-US" sz="1050" dirty="0" smtClean="0">
                <a:solidFill>
                  <a:schemeClr val="tx1">
                    <a:lumMod val="50000"/>
                  </a:schemeClr>
                </a:solidFill>
                <a:latin typeface="微软雅黑" panose="020B0503020204020204" charset="-122"/>
                <a:ea typeface="微软雅黑" panose="020B0503020204020204" charset="-122"/>
              </a:rPr>
              <a:t>指标目标</a:t>
            </a:r>
            <a:r>
              <a:rPr lang="en-US" altLang="zh-CN" sz="1050" dirty="0" smtClean="0">
                <a:solidFill>
                  <a:schemeClr val="tx1">
                    <a:lumMod val="50000"/>
                  </a:schemeClr>
                </a:solidFill>
                <a:latin typeface="微软雅黑" panose="020B0503020204020204" charset="-122"/>
                <a:ea typeface="微软雅黑" panose="020B0503020204020204" charset="-122"/>
              </a:rPr>
              <a:t>(</a:t>
            </a:r>
            <a:r>
              <a:rPr lang="zh-CN" altLang="en-US" sz="1050" dirty="0" smtClean="0">
                <a:solidFill>
                  <a:schemeClr val="tx1">
                    <a:lumMod val="50000"/>
                  </a:schemeClr>
                </a:solidFill>
                <a:latin typeface="微软雅黑" panose="020B0503020204020204" charset="-122"/>
                <a:ea typeface="微软雅黑" panose="020B0503020204020204" charset="-122"/>
              </a:rPr>
              <a:t>最大化</a:t>
            </a:r>
            <a:r>
              <a:rPr lang="en-US" altLang="zh-CN" sz="1050" dirty="0" smtClean="0">
                <a:solidFill>
                  <a:schemeClr val="tx1">
                    <a:lumMod val="50000"/>
                  </a:schemeClr>
                </a:solidFill>
                <a:latin typeface="微软雅黑" panose="020B0503020204020204" charset="-122"/>
                <a:ea typeface="微软雅黑" panose="020B0503020204020204" charset="-122"/>
              </a:rPr>
              <a:t>)</a:t>
            </a:r>
            <a:r>
              <a:rPr lang="zh-CN" altLang="en-US" sz="1050" dirty="0" smtClean="0">
                <a:solidFill>
                  <a:schemeClr val="tx1">
                    <a:lumMod val="50000"/>
                  </a:schemeClr>
                </a:solidFill>
                <a:latin typeface="微软雅黑" panose="020B0503020204020204" charset="-122"/>
                <a:ea typeface="微软雅黑" panose="020B0503020204020204" charset="-122"/>
              </a:rPr>
              <a:t>、其他指标的约束，或指标的优先级的设定，</a:t>
            </a:r>
            <a:r>
              <a:rPr lang="zh-CN" altLang="en-US" sz="1050" dirty="0">
                <a:solidFill>
                  <a:schemeClr val="tx1">
                    <a:lumMod val="50000"/>
                  </a:schemeClr>
                </a:solidFill>
                <a:latin typeface="微软雅黑" panose="020B0503020204020204" charset="-122"/>
                <a:ea typeface="微软雅黑" panose="020B0503020204020204" charset="-122"/>
              </a:rPr>
              <a:t>依据</a:t>
            </a:r>
            <a:r>
              <a:rPr lang="zh-CN" altLang="en-US" sz="1050" dirty="0">
                <a:latin typeface="微软雅黑" panose="020B0503020204020204" charset="-122"/>
                <a:ea typeface="微软雅黑" panose="020B0503020204020204" charset="-122"/>
              </a:rPr>
              <a:t>流量、场景的细分</a:t>
            </a:r>
            <a:r>
              <a:rPr lang="zh-CN" altLang="en-US" sz="1050" dirty="0" smtClean="0">
                <a:latin typeface="微软雅黑" panose="020B0503020204020204" charset="-122"/>
                <a:ea typeface="微软雅黑" panose="020B0503020204020204" charset="-122"/>
              </a:rPr>
              <a:t>的输入参数</a:t>
            </a:r>
            <a:r>
              <a:rPr lang="en-US" altLang="zh-CN" sz="1050" dirty="0" smtClean="0">
                <a:latin typeface="微软雅黑" panose="020B0503020204020204" charset="-122"/>
                <a:ea typeface="微软雅黑" panose="020B0503020204020204" charset="-122"/>
              </a:rPr>
              <a:t>(</a:t>
            </a:r>
            <a:r>
              <a:rPr lang="zh-CN" altLang="en-US" sz="1050" dirty="0" smtClean="0">
                <a:latin typeface="微软雅黑" panose="020B0503020204020204" charset="-122"/>
                <a:ea typeface="微软雅黑" panose="020B0503020204020204" charset="-122"/>
              </a:rPr>
              <a:t>譬如，某活动</a:t>
            </a:r>
            <a:r>
              <a:rPr lang="en-US" altLang="zh-CN" sz="1050" dirty="0" smtClean="0">
                <a:latin typeface="微软雅黑" panose="020B0503020204020204" charset="-122"/>
                <a:ea typeface="微软雅黑" panose="020B0503020204020204" charset="-122"/>
              </a:rPr>
              <a:t>-</a:t>
            </a:r>
            <a:r>
              <a:rPr lang="zh-CN" altLang="en-US" sz="1050" dirty="0" smtClean="0">
                <a:latin typeface="微软雅黑" panose="020B0503020204020204" charset="-122"/>
                <a:ea typeface="微软雅黑" panose="020B0503020204020204" charset="-122"/>
              </a:rPr>
              <a:t>时间</a:t>
            </a:r>
            <a:r>
              <a:rPr lang="en-US" altLang="zh-CN" sz="1050" dirty="0" smtClean="0">
                <a:latin typeface="微软雅黑" panose="020B0503020204020204" charset="-122"/>
                <a:ea typeface="微软雅黑" panose="020B0503020204020204" charset="-122"/>
              </a:rPr>
              <a:t>-</a:t>
            </a:r>
            <a:r>
              <a:rPr lang="zh-CN" altLang="en-US" sz="1050" dirty="0" smtClean="0">
                <a:latin typeface="微软雅黑" panose="020B0503020204020204" charset="-122"/>
                <a:ea typeface="微软雅黑" panose="020B0503020204020204" charset="-122"/>
              </a:rPr>
              <a:t>用户</a:t>
            </a:r>
            <a:r>
              <a:rPr lang="en-US" altLang="zh-CN" sz="1050" dirty="0" smtClean="0">
                <a:latin typeface="微软雅黑" panose="020B0503020204020204" charset="-122"/>
                <a:ea typeface="微软雅黑" panose="020B0503020204020204" charset="-122"/>
              </a:rPr>
              <a:t>-</a:t>
            </a:r>
            <a:r>
              <a:rPr lang="zh-CN" altLang="en-US" sz="1050" dirty="0" smtClean="0">
                <a:latin typeface="微软雅黑" panose="020B0503020204020204" charset="-122"/>
                <a:ea typeface="微软雅黑" panose="020B0503020204020204" charset="-122"/>
              </a:rPr>
              <a:t>某细分场景</a:t>
            </a:r>
            <a:r>
              <a:rPr lang="en-US" altLang="zh-CN" sz="1050" dirty="0" smtClean="0">
                <a:latin typeface="微软雅黑" panose="020B0503020204020204" charset="-122"/>
                <a:ea typeface="微软雅黑" panose="020B0503020204020204" charset="-122"/>
              </a:rPr>
              <a:t>)</a:t>
            </a:r>
            <a:r>
              <a:rPr lang="zh-CN" altLang="en-US" sz="1050" dirty="0" smtClean="0">
                <a:latin typeface="微软雅黑" panose="020B0503020204020204" charset="-122"/>
                <a:ea typeface="微软雅黑" panose="020B0503020204020204" charset="-122"/>
              </a:rPr>
              <a:t>，利用</a:t>
            </a:r>
            <a:r>
              <a:rPr lang="zh-CN" altLang="en-US" sz="1050" dirty="0">
                <a:latin typeface="微软雅黑" panose="020B0503020204020204" charset="-122"/>
                <a:ea typeface="微软雅黑" panose="020B0503020204020204" charset="-122"/>
              </a:rPr>
              <a:t>训练好的学习模型，实时输出对应</a:t>
            </a:r>
            <a:r>
              <a:rPr lang="zh-CN" altLang="en-US" sz="1050" dirty="0" smtClean="0">
                <a:latin typeface="微软雅黑" panose="020B0503020204020204" charset="-122"/>
                <a:ea typeface="微软雅黑" panose="020B0503020204020204" charset="-122"/>
              </a:rPr>
              <a:t>的方案组合。</a:t>
            </a:r>
            <a:endParaRPr lang="zh-CN" altLang="en-US" sz="1050" dirty="0">
              <a:latin typeface="微软雅黑" panose="020B0503020204020204" charset="-122"/>
              <a:ea typeface="微软雅黑" panose="020B0503020204020204" charset="-122"/>
            </a:endParaRPr>
          </a:p>
        </p:txBody>
      </p:sp>
      <p:sp>
        <p:nvSpPr>
          <p:cNvPr id="47" name="矩形 46"/>
          <p:cNvSpPr/>
          <p:nvPr/>
        </p:nvSpPr>
        <p:spPr>
          <a:xfrm>
            <a:off x="141233" y="1621836"/>
            <a:ext cx="2507230" cy="1244655"/>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a:solidFill>
                  <a:schemeClr val="tx1">
                    <a:lumMod val="50000"/>
                  </a:schemeClr>
                </a:solidFill>
                <a:latin typeface="微软雅黑" panose="020B0503020204020204" charset="-122"/>
                <a:ea typeface="微软雅黑" panose="020B0503020204020204" charset="-122"/>
              </a:rPr>
              <a:t>细分</a:t>
            </a:r>
            <a:r>
              <a:rPr lang="zh-CN" altLang="en-US" sz="1200" dirty="0" smtClean="0">
                <a:solidFill>
                  <a:schemeClr val="tx1">
                    <a:lumMod val="50000"/>
                  </a:schemeClr>
                </a:solidFill>
                <a:latin typeface="微软雅黑" panose="020B0503020204020204" charset="-122"/>
                <a:ea typeface="微软雅黑" panose="020B0503020204020204" charset="-122"/>
              </a:rPr>
              <a:t>流量特征</a:t>
            </a:r>
            <a:endParaRPr lang="zh-CN" altLang="en-US" sz="1200" dirty="0">
              <a:solidFill>
                <a:schemeClr val="tx1">
                  <a:lumMod val="50000"/>
                </a:schemeClr>
              </a:solidFill>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Requires="a14">
          <p:sp>
            <p:nvSpPr>
              <p:cNvPr id="9" name="矩形 8"/>
              <p:cNvSpPr/>
              <p:nvPr/>
            </p:nvSpPr>
            <p:spPr>
              <a:xfrm>
                <a:off x="129824" y="1958938"/>
                <a:ext cx="1923925" cy="707886"/>
              </a:xfrm>
              <a:prstGeom prst="rect">
                <a:avLst/>
              </a:prstGeom>
            </p:spPr>
            <p:txBody>
              <a:bodyPr wrap="none">
                <a:spAutoFit/>
              </a:bodyPr>
              <a:lstStyle/>
              <a:p>
                <a:pPr marL="92075" indent="-92075">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活动</a:t>
                </a:r>
                <a:r>
                  <a:rPr lang="en-US" altLang="zh-CN" sz="1000" dirty="0" smtClean="0">
                    <a:latin typeface="微软雅黑" panose="020B0503020204020204" charset="-122"/>
                    <a:ea typeface="微软雅黑" panose="020B0503020204020204" charset="-122"/>
                  </a:rPr>
                  <a:t>/</a:t>
                </a:r>
                <a:r>
                  <a:rPr lang="zh-CN" altLang="en-US" sz="1000" dirty="0" smtClean="0">
                    <a:latin typeface="微软雅黑" panose="020B0503020204020204" charset="-122"/>
                    <a:ea typeface="微软雅黑" panose="020B0503020204020204" charset="-122"/>
                  </a:rPr>
                  <a:t>区域</a:t>
                </a:r>
                <a:r>
                  <a:rPr lang="en-US" altLang="zh-CN" sz="1000" dirty="0" smtClean="0">
                    <a:latin typeface="微软雅黑" panose="020B0503020204020204" charset="-122"/>
                    <a:ea typeface="微软雅黑" panose="020B0503020204020204" charset="-122"/>
                  </a:rPr>
                  <a:t>/</a:t>
                </a:r>
                <a:r>
                  <a:rPr lang="zh-CN" altLang="en-US" sz="1000" dirty="0" smtClean="0">
                    <a:latin typeface="微软雅黑" panose="020B0503020204020204" charset="-122"/>
                    <a:ea typeface="微软雅黑" panose="020B0503020204020204" charset="-122"/>
                  </a:rPr>
                  <a:t>时间 </a:t>
                </a:r>
                <a14:m>
                  <m:oMath xmlns:m="http://schemas.openxmlformats.org/officeDocument/2006/math">
                    <m:r>
                      <a:rPr lang="en-US" altLang="zh-CN" sz="1000" i="1" smtClean="0">
                        <a:latin typeface="Cambria Math" panose="02040503050406030204" pitchFamily="18" charset="0"/>
                        <a:ea typeface="Cambria Math" panose="02040503050406030204" pitchFamily="18" charset="0"/>
                      </a:rPr>
                      <m:t>×</m:t>
                    </m:r>
                  </m:oMath>
                </a14:m>
                <a:r>
                  <a:rPr lang="zh-CN" altLang="en-US" sz="1000" dirty="0" smtClean="0">
                    <a:latin typeface="微软雅黑" panose="020B0503020204020204" charset="-122"/>
                    <a:ea typeface="微软雅黑" panose="020B0503020204020204" charset="-122"/>
                  </a:rPr>
                  <a:t> 订单</a:t>
                </a:r>
                <a:endParaRPr lang="en-US" altLang="zh-CN" sz="1000" dirty="0" smtClean="0">
                  <a:latin typeface="微软雅黑" panose="020B0503020204020204" charset="-122"/>
                  <a:ea typeface="微软雅黑" panose="020B0503020204020204" charset="-122"/>
                </a:endParaRPr>
              </a:p>
              <a:p>
                <a:pPr marL="92075" indent="-92075">
                  <a:buFont typeface="Arial" panose="020B0604020202020204" pitchFamily="34" charset="0"/>
                  <a:buChar char="•"/>
                </a:pPr>
                <a:r>
                  <a:rPr lang="zh-CN" altLang="en-US" sz="1000" dirty="0">
                    <a:latin typeface="微软雅黑" panose="020B0503020204020204" charset="-122"/>
                    <a:ea typeface="微软雅黑" panose="020B0503020204020204" charset="-122"/>
                  </a:rPr>
                  <a:t>活动</a:t>
                </a:r>
                <a:r>
                  <a:rPr lang="en-US" altLang="zh-CN" sz="1000" dirty="0">
                    <a:latin typeface="微软雅黑" panose="020B0503020204020204" charset="-122"/>
                    <a:ea typeface="微软雅黑" panose="020B0503020204020204" charset="-122"/>
                  </a:rPr>
                  <a:t>/</a:t>
                </a:r>
                <a:r>
                  <a:rPr lang="zh-CN" altLang="en-US" sz="1000" dirty="0">
                    <a:latin typeface="微软雅黑" panose="020B0503020204020204" charset="-122"/>
                    <a:ea typeface="微软雅黑" panose="020B0503020204020204" charset="-122"/>
                  </a:rPr>
                  <a:t>区域</a:t>
                </a:r>
                <a:r>
                  <a:rPr lang="en-US" altLang="zh-CN" sz="1000" dirty="0">
                    <a:latin typeface="微软雅黑" panose="020B0503020204020204" charset="-122"/>
                    <a:ea typeface="微软雅黑" panose="020B0503020204020204" charset="-122"/>
                  </a:rPr>
                  <a:t>/</a:t>
                </a:r>
                <a:r>
                  <a:rPr lang="zh-CN" altLang="en-US" sz="1000" dirty="0">
                    <a:latin typeface="微软雅黑" panose="020B0503020204020204" charset="-122"/>
                    <a:ea typeface="微软雅黑" panose="020B0503020204020204" charset="-122"/>
                  </a:rPr>
                  <a:t>时间 </a:t>
                </a:r>
                <a14:m>
                  <m:oMath xmlns:m="http://schemas.openxmlformats.org/officeDocument/2006/math">
                    <m:r>
                      <a:rPr lang="en-US" altLang="zh-CN" sz="1000" i="1">
                        <a:latin typeface="Cambria Math" panose="02040503050406030204" pitchFamily="18" charset="0"/>
                        <a:ea typeface="Cambria Math" panose="02040503050406030204" pitchFamily="18" charset="0"/>
                      </a:rPr>
                      <m:t>×</m:t>
                    </m:r>
                  </m:oMath>
                </a14:m>
                <a:r>
                  <a:rPr lang="zh-CN" altLang="en-US" sz="1000" dirty="0">
                    <a:latin typeface="微软雅黑" panose="020B0503020204020204" charset="-122"/>
                    <a:ea typeface="微软雅黑" panose="020B0503020204020204" charset="-122"/>
                  </a:rPr>
                  <a:t> 人群</a:t>
                </a:r>
                <a:r>
                  <a:rPr lang="en-US" altLang="zh-CN" sz="1000" dirty="0">
                    <a:latin typeface="微软雅黑" panose="020B0503020204020204" charset="-122"/>
                    <a:ea typeface="微软雅黑" panose="020B0503020204020204" charset="-122"/>
                  </a:rPr>
                  <a:t>/</a:t>
                </a:r>
                <a:r>
                  <a:rPr lang="zh-CN" altLang="en-US" sz="1000" dirty="0">
                    <a:latin typeface="微软雅黑" panose="020B0503020204020204" charset="-122"/>
                    <a:ea typeface="微软雅黑" panose="020B0503020204020204" charset="-122"/>
                  </a:rPr>
                  <a:t>用户</a:t>
                </a:r>
                <a:endParaRPr lang="zh-CN" altLang="en-US" sz="1000" dirty="0">
                  <a:latin typeface="微软雅黑" panose="020B0503020204020204" charset="-122"/>
                  <a:ea typeface="微软雅黑" panose="020B0503020204020204" charset="-122"/>
                </a:endParaRPr>
              </a:p>
              <a:p>
                <a:pPr marL="92075" indent="-92075">
                  <a:buFont typeface="Arial" panose="020B0604020202020204" pitchFamily="34" charset="0"/>
                  <a:buChar char="•"/>
                </a:pPr>
                <a:r>
                  <a:rPr lang="zh-CN" altLang="en-US" sz="1000" dirty="0">
                    <a:latin typeface="微软雅黑" panose="020B0503020204020204" charset="-122"/>
                    <a:ea typeface="微软雅黑" panose="020B0503020204020204" charset="-122"/>
                  </a:rPr>
                  <a:t>活动</a:t>
                </a:r>
                <a:r>
                  <a:rPr lang="en-US" altLang="zh-CN" sz="1000" dirty="0">
                    <a:latin typeface="微软雅黑" panose="020B0503020204020204" charset="-122"/>
                    <a:ea typeface="微软雅黑" panose="020B0503020204020204" charset="-122"/>
                  </a:rPr>
                  <a:t>/</a:t>
                </a:r>
                <a:r>
                  <a:rPr lang="zh-CN" altLang="en-US" sz="1000" dirty="0">
                    <a:latin typeface="微软雅黑" panose="020B0503020204020204" charset="-122"/>
                    <a:ea typeface="微软雅黑" panose="020B0503020204020204" charset="-122"/>
                  </a:rPr>
                  <a:t>区域</a:t>
                </a:r>
                <a:r>
                  <a:rPr lang="en-US" altLang="zh-CN" sz="1000" dirty="0">
                    <a:latin typeface="微软雅黑" panose="020B0503020204020204" charset="-122"/>
                    <a:ea typeface="微软雅黑" panose="020B0503020204020204" charset="-122"/>
                  </a:rPr>
                  <a:t>/</a:t>
                </a:r>
                <a:r>
                  <a:rPr lang="zh-CN" altLang="en-US" sz="1000" dirty="0">
                    <a:latin typeface="微软雅黑" panose="020B0503020204020204" charset="-122"/>
                    <a:ea typeface="微软雅黑" panose="020B0503020204020204" charset="-122"/>
                  </a:rPr>
                  <a:t>时间 </a:t>
                </a:r>
                <a14:m>
                  <m:oMath xmlns:m="http://schemas.openxmlformats.org/officeDocument/2006/math">
                    <m:r>
                      <a:rPr lang="en-US" altLang="zh-CN" sz="1000" i="1">
                        <a:latin typeface="Cambria Math" panose="02040503050406030204" pitchFamily="18" charset="0"/>
                        <a:ea typeface="Cambria Math" panose="02040503050406030204" pitchFamily="18" charset="0"/>
                      </a:rPr>
                      <m:t>×</m:t>
                    </m:r>
                  </m:oMath>
                </a14:m>
                <a:r>
                  <a:rPr lang="zh-CN" altLang="en-US" sz="1000" dirty="0">
                    <a:latin typeface="微软雅黑" panose="020B0503020204020204" charset="-122"/>
                    <a:ea typeface="微软雅黑" panose="020B0503020204020204" charset="-122"/>
                  </a:rPr>
                  <a:t> 手机</a:t>
                </a:r>
                <a:r>
                  <a:rPr lang="en-US" altLang="zh-CN" sz="1000" dirty="0">
                    <a:latin typeface="微软雅黑" panose="020B0503020204020204" charset="-122"/>
                    <a:ea typeface="微软雅黑" panose="020B0503020204020204" charset="-122"/>
                  </a:rPr>
                  <a:t>(</a:t>
                </a:r>
                <a:r>
                  <a:rPr lang="zh-CN" altLang="en-US" sz="1000" dirty="0">
                    <a:latin typeface="微软雅黑" panose="020B0503020204020204" charset="-122"/>
                    <a:ea typeface="微软雅黑" panose="020B0503020204020204" charset="-122"/>
                  </a:rPr>
                  <a:t>尾</a:t>
                </a:r>
                <a:r>
                  <a:rPr lang="en-US" altLang="zh-CN" sz="1000" dirty="0">
                    <a:latin typeface="微软雅黑" panose="020B0503020204020204" charset="-122"/>
                    <a:ea typeface="微软雅黑" panose="020B0503020204020204" charset="-122"/>
                  </a:rPr>
                  <a:t>)</a:t>
                </a:r>
                <a:r>
                  <a:rPr lang="zh-CN" altLang="en-US" sz="1000" dirty="0" smtClean="0">
                    <a:latin typeface="微软雅黑" panose="020B0503020204020204" charset="-122"/>
                    <a:ea typeface="微软雅黑" panose="020B0503020204020204" charset="-122"/>
                  </a:rPr>
                  <a:t>号</a:t>
                </a:r>
                <a:endParaRPr lang="en-US" altLang="zh-CN" sz="1000" dirty="0" smtClean="0">
                  <a:latin typeface="微软雅黑" panose="020B0503020204020204" charset="-122"/>
                  <a:ea typeface="微软雅黑" panose="020B0503020204020204" charset="-122"/>
                </a:endParaRPr>
              </a:p>
              <a:p>
                <a:pPr marL="92075" indent="-92075">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流量比例（连续变量）</a:t>
                </a:r>
                <a:endParaRPr lang="zh-CN" altLang="en-US" sz="1000" dirty="0">
                  <a:latin typeface="微软雅黑" panose="020B0503020204020204" charset="-122"/>
                  <a:ea typeface="微软雅黑" panose="020B0503020204020204" charset="-122"/>
                </a:endParaRPr>
              </a:p>
            </p:txBody>
          </p:sp>
        </mc:Choice>
        <mc:Fallback>
          <p:sp>
            <p:nvSpPr>
              <p:cNvPr id="9" name="矩形 8"/>
              <p:cNvSpPr>
                <a:spLocks noRot="1" noChangeAspect="1" noMove="1" noResize="1" noEditPoints="1" noAdjustHandles="1" noChangeArrowheads="1" noChangeShapeType="1" noTextEdit="1"/>
              </p:cNvSpPr>
              <p:nvPr/>
            </p:nvSpPr>
            <p:spPr>
              <a:xfrm>
                <a:off x="129824" y="1958938"/>
                <a:ext cx="1923925" cy="707886"/>
              </a:xfrm>
              <a:prstGeom prst="rect">
                <a:avLst/>
              </a:prstGeom>
              <a:blipFill rotWithShape="1">
                <a:blip r:embed="rId1"/>
                <a:stretch>
                  <a:fillRect l="-15" t="-84" r="8" b="65"/>
                </a:stretch>
              </a:blipFill>
            </p:spPr>
            <p:txBody>
              <a:bodyPr/>
              <a:lstStyle/>
              <a:p>
                <a:r>
                  <a:rPr lang="zh-CN" altLang="en-US">
                    <a:noFill/>
                  </a:rPr>
                  <a:t> </a:t>
                </a:r>
              </a:p>
            </p:txBody>
          </p:sp>
        </mc:Fallback>
      </mc:AlternateContent>
      <p:sp>
        <p:nvSpPr>
          <p:cNvPr id="52" name="矩形 51"/>
          <p:cNvSpPr/>
          <p:nvPr/>
        </p:nvSpPr>
        <p:spPr>
          <a:xfrm>
            <a:off x="141233" y="3830956"/>
            <a:ext cx="2507230" cy="1168099"/>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smtClean="0">
                <a:solidFill>
                  <a:schemeClr val="tx1">
                    <a:lumMod val="50000"/>
                  </a:schemeClr>
                </a:solidFill>
                <a:latin typeface="微软雅黑" panose="020B0503020204020204" charset="-122"/>
                <a:ea typeface="微软雅黑" panose="020B0503020204020204" charset="-122"/>
              </a:rPr>
              <a:t>细分场景特征</a:t>
            </a:r>
            <a:endParaRPr lang="zh-CN" altLang="en-US" sz="1200" dirty="0">
              <a:solidFill>
                <a:schemeClr val="tx1">
                  <a:lumMod val="50000"/>
                </a:schemeClr>
              </a:solidFill>
              <a:latin typeface="微软雅黑" panose="020B0503020204020204" charset="-122"/>
              <a:ea typeface="微软雅黑" panose="020B0503020204020204" charset="-122"/>
            </a:endParaRPr>
          </a:p>
        </p:txBody>
      </p:sp>
      <p:sp>
        <p:nvSpPr>
          <p:cNvPr id="53" name="矩形 52"/>
          <p:cNvSpPr/>
          <p:nvPr/>
        </p:nvSpPr>
        <p:spPr>
          <a:xfrm>
            <a:off x="129824" y="4168058"/>
            <a:ext cx="1560042" cy="553998"/>
          </a:xfrm>
          <a:prstGeom prst="rect">
            <a:avLst/>
          </a:prstGeom>
        </p:spPr>
        <p:txBody>
          <a:bodyPr wrap="none">
            <a:spAutoFit/>
          </a:bodyPr>
          <a:lstStyle/>
          <a:p>
            <a:pPr marL="92075" indent="-92075">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埋点场景</a:t>
            </a:r>
            <a:endParaRPr lang="en-US" altLang="zh-CN" sz="1000" dirty="0" smtClean="0">
              <a:latin typeface="微软雅黑" panose="020B0503020204020204" charset="-122"/>
              <a:ea typeface="微软雅黑" panose="020B0503020204020204" charset="-122"/>
            </a:endParaRPr>
          </a:p>
          <a:p>
            <a:pPr marL="92075" indent="-92075">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类型</a:t>
            </a:r>
            <a:r>
              <a:rPr lang="en-US" altLang="zh-CN" sz="1000" dirty="0" smtClean="0">
                <a:latin typeface="微软雅黑" panose="020B0503020204020204" charset="-122"/>
                <a:ea typeface="微软雅黑" panose="020B0503020204020204" charset="-122"/>
              </a:rPr>
              <a:t>(</a:t>
            </a:r>
            <a:r>
              <a:rPr lang="zh-CN" altLang="en-US" sz="1000" dirty="0" smtClean="0">
                <a:latin typeface="微软雅黑" panose="020B0503020204020204" charset="-122"/>
                <a:ea typeface="微软雅黑" panose="020B0503020204020204" charset="-122"/>
              </a:rPr>
              <a:t>菜单推荐、</a:t>
            </a:r>
            <a:r>
              <a:rPr lang="en-US" altLang="zh-CN" sz="1000" dirty="0" smtClean="0">
                <a:latin typeface="微软雅黑" panose="020B0503020204020204" charset="-122"/>
                <a:ea typeface="微软雅黑" panose="020B0503020204020204" charset="-122"/>
              </a:rPr>
              <a:t>TU</a:t>
            </a:r>
            <a:r>
              <a:rPr lang="zh-CN" altLang="en-US" sz="1000" dirty="0" smtClean="0">
                <a:latin typeface="微软雅黑" panose="020B0503020204020204" charset="-122"/>
                <a:ea typeface="微软雅黑" panose="020B0503020204020204" charset="-122"/>
              </a:rPr>
              <a:t>等</a:t>
            </a:r>
            <a:r>
              <a:rPr lang="en-US" altLang="zh-CN" sz="1000" dirty="0" smtClean="0">
                <a:latin typeface="微软雅黑" panose="020B0503020204020204" charset="-122"/>
                <a:ea typeface="微软雅黑" panose="020B0503020204020204" charset="-122"/>
              </a:rPr>
              <a:t>)</a:t>
            </a:r>
            <a:endParaRPr lang="en-US" altLang="zh-CN" sz="1000" dirty="0" smtClean="0">
              <a:latin typeface="微软雅黑" panose="020B0503020204020204" charset="-122"/>
              <a:ea typeface="微软雅黑" panose="020B0503020204020204" charset="-122"/>
            </a:endParaRPr>
          </a:p>
          <a:p>
            <a:pPr marL="92075" indent="-92075">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具体菜单</a:t>
            </a:r>
            <a:endParaRPr lang="zh-CN" altLang="en-US" sz="1000" dirty="0">
              <a:latin typeface="微软雅黑" panose="020B0503020204020204" charset="-122"/>
              <a:ea typeface="微软雅黑" panose="020B0503020204020204" charset="-122"/>
            </a:endParaRPr>
          </a:p>
        </p:txBody>
      </p:sp>
      <p:sp>
        <p:nvSpPr>
          <p:cNvPr id="54" name="矩形 53"/>
          <p:cNvSpPr/>
          <p:nvPr/>
        </p:nvSpPr>
        <p:spPr>
          <a:xfrm>
            <a:off x="141233" y="2902429"/>
            <a:ext cx="2507230" cy="829490"/>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a:solidFill>
                  <a:schemeClr val="tx1">
                    <a:lumMod val="50000"/>
                  </a:schemeClr>
                </a:solidFill>
                <a:latin typeface="微软雅黑" panose="020B0503020204020204" charset="-122"/>
                <a:ea typeface="微软雅黑" panose="020B0503020204020204" charset="-122"/>
              </a:rPr>
              <a:t>评估</a:t>
            </a:r>
            <a:r>
              <a:rPr lang="zh-CN" altLang="en-US" sz="1200" dirty="0" smtClean="0">
                <a:solidFill>
                  <a:schemeClr val="tx1">
                    <a:lumMod val="50000"/>
                  </a:schemeClr>
                </a:solidFill>
                <a:latin typeface="微软雅黑" panose="020B0503020204020204" charset="-122"/>
                <a:ea typeface="微软雅黑" panose="020B0503020204020204" charset="-122"/>
              </a:rPr>
              <a:t>指标历史</a:t>
            </a:r>
            <a:r>
              <a:rPr lang="zh-CN" altLang="en-US" sz="1200" dirty="0">
                <a:solidFill>
                  <a:schemeClr val="tx1">
                    <a:lumMod val="50000"/>
                  </a:schemeClr>
                </a:solidFill>
                <a:latin typeface="微软雅黑" panose="020B0503020204020204" charset="-122"/>
                <a:ea typeface="微软雅黑" panose="020B0503020204020204" charset="-122"/>
              </a:rPr>
              <a:t>数据</a:t>
            </a:r>
            <a:endParaRPr lang="zh-CN" altLang="en-US" sz="1200" dirty="0">
              <a:solidFill>
                <a:schemeClr val="tx1">
                  <a:lumMod val="50000"/>
                </a:schemeClr>
              </a:solidFill>
              <a:latin typeface="微软雅黑" panose="020B0503020204020204" charset="-122"/>
              <a:ea typeface="微软雅黑" panose="020B0503020204020204" charset="-122"/>
            </a:endParaRPr>
          </a:p>
        </p:txBody>
      </p:sp>
      <p:sp>
        <p:nvSpPr>
          <p:cNvPr id="55" name="矩形 54"/>
          <p:cNvSpPr/>
          <p:nvPr/>
        </p:nvSpPr>
        <p:spPr>
          <a:xfrm>
            <a:off x="129823" y="3296137"/>
            <a:ext cx="2405995" cy="246221"/>
          </a:xfrm>
          <a:prstGeom prst="rect">
            <a:avLst/>
          </a:prstGeom>
        </p:spPr>
        <p:txBody>
          <a:bodyPr wrap="square">
            <a:spAutoFit/>
          </a:bodyPr>
          <a:lstStyle/>
          <a:p>
            <a:pPr marL="92075" indent="-92075">
              <a:buFont typeface="Arial" panose="020B0604020202020204" pitchFamily="34" charset="0"/>
              <a:buChar char="•"/>
            </a:pPr>
            <a:r>
              <a:rPr lang="en-US" altLang="zh-CN" sz="1000" dirty="0" smtClean="0">
                <a:latin typeface="微软雅黑" panose="020B0503020204020204" charset="-122"/>
                <a:ea typeface="微软雅黑" panose="020B0503020204020204" charset="-122"/>
              </a:rPr>
              <a:t>TA/</a:t>
            </a:r>
            <a:r>
              <a:rPr lang="zh-CN" altLang="en-US" sz="1000" dirty="0" smtClean="0">
                <a:latin typeface="微软雅黑" panose="020B0503020204020204" charset="-122"/>
                <a:ea typeface="微软雅黑" panose="020B0503020204020204" charset="-122"/>
              </a:rPr>
              <a:t>等 </a:t>
            </a:r>
            <a:r>
              <a:rPr lang="en-US" altLang="zh-CN" sz="1000" dirty="0" smtClean="0">
                <a:latin typeface="微软雅黑" panose="020B0503020204020204" charset="-122"/>
                <a:ea typeface="微软雅黑" panose="020B0503020204020204" charset="-122"/>
              </a:rPr>
              <a:t>&amp; </a:t>
            </a:r>
            <a:r>
              <a:rPr lang="zh-CN" altLang="en-US" sz="1000" dirty="0" smtClean="0">
                <a:latin typeface="微软雅黑" panose="020B0503020204020204" charset="-122"/>
                <a:ea typeface="微软雅黑" panose="020B0503020204020204" charset="-122"/>
              </a:rPr>
              <a:t>相应方案</a:t>
            </a:r>
            <a:r>
              <a:rPr lang="en-US" altLang="zh-CN" sz="1000" dirty="0" smtClean="0">
                <a:latin typeface="微软雅黑" panose="020B0503020204020204" charset="-122"/>
                <a:ea typeface="微软雅黑" panose="020B0503020204020204" charset="-122"/>
              </a:rPr>
              <a:t>1~n</a:t>
            </a:r>
            <a:endParaRPr lang="en-US" altLang="zh-CN" sz="1000" dirty="0" smtClean="0">
              <a:latin typeface="微软雅黑" panose="020B0503020204020204" charset="-122"/>
              <a:ea typeface="微软雅黑" panose="020B0503020204020204" charset="-122"/>
            </a:endParaRPr>
          </a:p>
        </p:txBody>
      </p:sp>
      <p:cxnSp>
        <p:nvCxnSpPr>
          <p:cNvPr id="61" name="直接连接符 60"/>
          <p:cNvCxnSpPr/>
          <p:nvPr/>
        </p:nvCxnSpPr>
        <p:spPr>
          <a:xfrm>
            <a:off x="6634270" y="3507130"/>
            <a:ext cx="183986" cy="0"/>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a:xfrm>
            <a:off x="2379133" y="1547227"/>
            <a:ext cx="907882" cy="282192"/>
          </a:xfrm>
          <a:prstGeom prst="rect">
            <a:avLst/>
          </a:prstGeom>
        </p:spPr>
        <p:txBody>
          <a:bodyPr wrap="square">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定期</a:t>
            </a:r>
            <a:endParaRPr lang="en-US" altLang="zh-CN" sz="1000" dirty="0" smtClean="0">
              <a:solidFill>
                <a:schemeClr val="tx1">
                  <a:lumMod val="50000"/>
                </a:schemeClr>
              </a:solidFill>
              <a:latin typeface="微软雅黑" panose="020B0503020204020204" charset="-122"/>
              <a:ea typeface="微软雅黑" panose="020B0503020204020204" charset="-122"/>
            </a:endParaRPr>
          </a:p>
          <a:p>
            <a:pPr algn="ctr"/>
            <a:r>
              <a:rPr lang="zh-CN" altLang="en-US" sz="1000" dirty="0" smtClean="0">
                <a:solidFill>
                  <a:schemeClr val="tx1">
                    <a:lumMod val="50000"/>
                  </a:schemeClr>
                </a:solidFill>
                <a:latin typeface="微软雅黑" panose="020B0503020204020204" charset="-122"/>
                <a:ea typeface="微软雅黑" panose="020B0503020204020204" charset="-122"/>
              </a:rPr>
              <a:t>学习</a:t>
            </a:r>
            <a:endParaRPr lang="en-US" altLang="zh-CN" sz="1000" dirty="0" smtClean="0">
              <a:solidFill>
                <a:schemeClr val="tx1">
                  <a:lumMod val="50000"/>
                </a:schemeClr>
              </a:solidFill>
              <a:latin typeface="微软雅黑" panose="020B0503020204020204" charset="-122"/>
              <a:ea typeface="微软雅黑" panose="020B0503020204020204" charset="-122"/>
            </a:endParaRPr>
          </a:p>
          <a:p>
            <a:pPr algn="ctr"/>
            <a:r>
              <a:rPr lang="zh-CN" altLang="en-US" sz="1000" dirty="0" smtClean="0">
                <a:solidFill>
                  <a:schemeClr val="tx1">
                    <a:lumMod val="50000"/>
                  </a:schemeClr>
                </a:solidFill>
                <a:latin typeface="微软雅黑" panose="020B0503020204020204" charset="-122"/>
                <a:ea typeface="微软雅黑" panose="020B0503020204020204" charset="-122"/>
              </a:rPr>
              <a:t>训练</a:t>
            </a:r>
            <a:endParaRPr lang="en-US" altLang="zh-CN" sz="1000" dirty="0" smtClean="0">
              <a:solidFill>
                <a:schemeClr val="tx1">
                  <a:lumMod val="50000"/>
                </a:schemeClr>
              </a:solidFill>
              <a:latin typeface="微软雅黑" panose="020B0503020204020204" charset="-122"/>
              <a:ea typeface="微软雅黑" panose="020B0503020204020204" charset="-122"/>
            </a:endParaRPr>
          </a:p>
        </p:txBody>
      </p:sp>
      <p:cxnSp>
        <p:nvCxnSpPr>
          <p:cNvPr id="90" name="肘形连接符 89"/>
          <p:cNvCxnSpPr>
            <a:stCxn id="47" idx="3"/>
            <a:endCxn id="29" idx="1"/>
          </p:cNvCxnSpPr>
          <p:nvPr/>
        </p:nvCxnSpPr>
        <p:spPr>
          <a:xfrm>
            <a:off x="2648463" y="2244164"/>
            <a:ext cx="369221" cy="1148920"/>
          </a:xfrm>
          <a:prstGeom prst="bentConnector3">
            <a:avLst>
              <a:gd name="adj1" fmla="val 50000"/>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54" idx="3"/>
            <a:endCxn id="29" idx="1"/>
          </p:cNvCxnSpPr>
          <p:nvPr/>
        </p:nvCxnSpPr>
        <p:spPr>
          <a:xfrm>
            <a:off x="2648463" y="3317174"/>
            <a:ext cx="369221" cy="75910"/>
          </a:xfrm>
          <a:prstGeom prst="bentConnector3">
            <a:avLst>
              <a:gd name="adj1" fmla="val 50000"/>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肘形连接符 113"/>
          <p:cNvCxnSpPr>
            <a:stCxn id="52" idx="3"/>
            <a:endCxn id="29" idx="1"/>
          </p:cNvCxnSpPr>
          <p:nvPr/>
        </p:nvCxnSpPr>
        <p:spPr>
          <a:xfrm flipV="1">
            <a:off x="2648463" y="3393084"/>
            <a:ext cx="369221" cy="1021922"/>
          </a:xfrm>
          <a:prstGeom prst="bentConnector3">
            <a:avLst>
              <a:gd name="adj1" fmla="val 50000"/>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359193" y="3517042"/>
            <a:ext cx="2914892" cy="897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smtClean="0">
                <a:solidFill>
                  <a:schemeClr val="tx1">
                    <a:lumMod val="50000"/>
                  </a:schemeClr>
                </a:solidFill>
                <a:latin typeface="微软雅黑" panose="020B0503020204020204" charset="-122"/>
                <a:ea typeface="微软雅黑" panose="020B0503020204020204" charset="-122"/>
              </a:rPr>
              <a:t>方案选择学习模型</a:t>
            </a:r>
            <a:endParaRPr lang="zh-CN" altLang="en-US" sz="1200" dirty="0">
              <a:solidFill>
                <a:schemeClr val="tx1">
                  <a:lumMod val="50000"/>
                </a:schemeClr>
              </a:solidFill>
              <a:latin typeface="微软雅黑" panose="020B0503020204020204" charset="-122"/>
              <a:ea typeface="微软雅黑" panose="020B0503020204020204" charset="-122"/>
            </a:endParaRPr>
          </a:p>
        </p:txBody>
      </p:sp>
      <p:sp>
        <p:nvSpPr>
          <p:cNvPr id="28" name="矩形 27"/>
          <p:cNvSpPr/>
          <p:nvPr/>
        </p:nvSpPr>
        <p:spPr>
          <a:xfrm>
            <a:off x="3428433" y="3953581"/>
            <a:ext cx="2788533" cy="261610"/>
          </a:xfrm>
          <a:prstGeom prst="rect">
            <a:avLst/>
          </a:prstGeom>
          <a:solidFill>
            <a:schemeClr val="bg1">
              <a:lumMod val="85000"/>
            </a:schemeClr>
          </a:solidFill>
        </p:spPr>
        <p:txBody>
          <a:bodyPr wrap="square">
            <a:spAutoFit/>
          </a:bodyPr>
          <a:lstStyle/>
          <a:p>
            <a:pPr algn="ctr"/>
            <a:r>
              <a:rPr lang="zh-CN" altLang="en-US" sz="1050" i="1" dirty="0" smtClean="0">
                <a:latin typeface="微软雅黑" panose="020B0503020204020204" charset="-122"/>
                <a:ea typeface="微软雅黑" panose="020B0503020204020204" charset="-122"/>
              </a:rPr>
              <a:t>方案</a:t>
            </a:r>
            <a:r>
              <a:rPr lang="en-US" altLang="zh-CN" sz="1050" i="1" dirty="0" smtClean="0">
                <a:latin typeface="微软雅黑" panose="020B0503020204020204" charset="-122"/>
                <a:ea typeface="微软雅黑" panose="020B0503020204020204" charset="-122"/>
              </a:rPr>
              <a:t> = R(</a:t>
            </a:r>
            <a:r>
              <a:rPr lang="zh-CN" altLang="en-US" sz="1050" i="1" dirty="0" smtClean="0">
                <a:latin typeface="微软雅黑" panose="020B0503020204020204" charset="-122"/>
                <a:ea typeface="微软雅黑" panose="020B0503020204020204" charset="-122"/>
              </a:rPr>
              <a:t>指标</a:t>
            </a:r>
            <a:r>
              <a:rPr lang="en-US" altLang="zh-CN" sz="1050" i="1" dirty="0" smtClean="0">
                <a:latin typeface="微软雅黑" panose="020B0503020204020204" charset="-122"/>
                <a:ea typeface="微软雅黑" panose="020B0503020204020204" charset="-122"/>
              </a:rPr>
              <a:t>, </a:t>
            </a:r>
            <a:r>
              <a:rPr lang="zh-CN" altLang="en-US" sz="1050" i="1" dirty="0" smtClean="0">
                <a:solidFill>
                  <a:schemeClr val="tx1">
                    <a:lumMod val="50000"/>
                  </a:schemeClr>
                </a:solidFill>
                <a:latin typeface="微软雅黑" panose="020B0503020204020204" charset="-122"/>
                <a:ea typeface="微软雅黑" panose="020B0503020204020204" charset="-122"/>
              </a:rPr>
              <a:t>流量</a:t>
            </a:r>
            <a:r>
              <a:rPr lang="en-US" altLang="zh-CN" sz="1050" i="1" dirty="0" smtClean="0">
                <a:solidFill>
                  <a:schemeClr val="tx1">
                    <a:lumMod val="50000"/>
                  </a:schemeClr>
                </a:solidFill>
                <a:latin typeface="微软雅黑" panose="020B0503020204020204" charset="-122"/>
                <a:ea typeface="微软雅黑" panose="020B0503020204020204" charset="-122"/>
              </a:rPr>
              <a:t>, </a:t>
            </a:r>
            <a:r>
              <a:rPr lang="zh-CN" altLang="en-US" sz="1050" i="1" dirty="0" smtClean="0">
                <a:solidFill>
                  <a:schemeClr val="tx1">
                    <a:lumMod val="50000"/>
                  </a:schemeClr>
                </a:solidFill>
                <a:latin typeface="微软雅黑" panose="020B0503020204020204" charset="-122"/>
                <a:ea typeface="微软雅黑" panose="020B0503020204020204" charset="-122"/>
              </a:rPr>
              <a:t>场景</a:t>
            </a:r>
            <a:r>
              <a:rPr lang="en-US" altLang="zh-CN" sz="1050" i="1" dirty="0" smtClean="0">
                <a:solidFill>
                  <a:schemeClr val="tx1">
                    <a:lumMod val="50000"/>
                  </a:schemeClr>
                </a:solidFill>
                <a:latin typeface="微软雅黑" panose="020B0503020204020204" charset="-122"/>
                <a:ea typeface="微软雅黑" panose="020B0503020204020204" charset="-122"/>
              </a:rPr>
              <a:t>)</a:t>
            </a:r>
            <a:endParaRPr lang="zh-CN" altLang="en-US" sz="1050" i="1" dirty="0">
              <a:latin typeface="微软雅黑" panose="020B0503020204020204" charset="-122"/>
              <a:ea typeface="微软雅黑" panose="020B0503020204020204" charset="-122"/>
            </a:endParaRPr>
          </a:p>
        </p:txBody>
      </p:sp>
      <p:sp>
        <p:nvSpPr>
          <p:cNvPr id="32" name="矩形 31"/>
          <p:cNvSpPr/>
          <p:nvPr/>
        </p:nvSpPr>
        <p:spPr>
          <a:xfrm>
            <a:off x="3359192" y="2239733"/>
            <a:ext cx="2914891" cy="970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zh-CN" altLang="en-US" sz="1200" dirty="0">
                <a:solidFill>
                  <a:schemeClr val="tx1">
                    <a:lumMod val="50000"/>
                  </a:schemeClr>
                </a:solidFill>
                <a:latin typeface="微软雅黑" panose="020B0503020204020204" charset="-122"/>
                <a:ea typeface="微软雅黑" panose="020B0503020204020204" charset="-122"/>
              </a:rPr>
              <a:t>方案</a:t>
            </a:r>
            <a:r>
              <a:rPr lang="zh-CN" altLang="en-US" sz="1200" dirty="0" smtClean="0">
                <a:solidFill>
                  <a:schemeClr val="tx1">
                    <a:lumMod val="50000"/>
                  </a:schemeClr>
                </a:solidFill>
                <a:latin typeface="微软雅黑" panose="020B0503020204020204" charset="-122"/>
                <a:ea typeface="微软雅黑" panose="020B0503020204020204" charset="-122"/>
              </a:rPr>
              <a:t>效果拟合学习模型</a:t>
            </a:r>
            <a:endParaRPr lang="zh-CN" altLang="en-US" sz="1200" dirty="0">
              <a:solidFill>
                <a:schemeClr val="tx1">
                  <a:lumMod val="50000"/>
                </a:schemeClr>
              </a:solidFill>
              <a:latin typeface="微软雅黑" panose="020B0503020204020204" charset="-122"/>
              <a:ea typeface="微软雅黑" panose="020B0503020204020204" charset="-122"/>
            </a:endParaRPr>
          </a:p>
        </p:txBody>
      </p:sp>
      <p:sp>
        <p:nvSpPr>
          <p:cNvPr id="5" name="矩形 4"/>
          <p:cNvSpPr/>
          <p:nvPr/>
        </p:nvSpPr>
        <p:spPr>
          <a:xfrm>
            <a:off x="3952400" y="2691710"/>
            <a:ext cx="1747594" cy="253916"/>
          </a:xfrm>
          <a:prstGeom prst="rect">
            <a:avLst/>
          </a:prstGeom>
          <a:solidFill>
            <a:schemeClr val="bg1">
              <a:lumMod val="85000"/>
            </a:schemeClr>
          </a:solidFill>
        </p:spPr>
        <p:txBody>
          <a:bodyPr wrap="none">
            <a:spAutoFit/>
          </a:bodyPr>
          <a:lstStyle/>
          <a:p>
            <a:pPr algn="ctr"/>
            <a:r>
              <a:rPr lang="zh-CN" altLang="en-US" sz="1050" i="1" dirty="0">
                <a:solidFill>
                  <a:schemeClr val="tx1">
                    <a:lumMod val="50000"/>
                  </a:schemeClr>
                </a:solidFill>
                <a:latin typeface="微软雅黑" panose="020B0503020204020204" charset="-122"/>
                <a:ea typeface="微软雅黑" panose="020B0503020204020204" charset="-122"/>
              </a:rPr>
              <a:t>方案</a:t>
            </a:r>
            <a:r>
              <a:rPr lang="en-US" altLang="zh-CN" sz="1050" i="1" dirty="0">
                <a:solidFill>
                  <a:schemeClr val="tx1">
                    <a:lumMod val="50000"/>
                  </a:schemeClr>
                </a:solidFill>
                <a:latin typeface="微软雅黑" panose="020B0503020204020204" charset="-122"/>
                <a:ea typeface="微软雅黑" panose="020B0503020204020204" charset="-122"/>
              </a:rPr>
              <a:t>, </a:t>
            </a:r>
            <a:r>
              <a:rPr lang="zh-CN" altLang="en-US" sz="1050" i="1" dirty="0">
                <a:solidFill>
                  <a:schemeClr val="tx1">
                    <a:lumMod val="50000"/>
                  </a:schemeClr>
                </a:solidFill>
                <a:latin typeface="微软雅黑" panose="020B0503020204020204" charset="-122"/>
                <a:ea typeface="微软雅黑" panose="020B0503020204020204" charset="-122"/>
              </a:rPr>
              <a:t>指标 </a:t>
            </a:r>
            <a:r>
              <a:rPr lang="en-US" altLang="zh-CN" sz="1050" i="1" dirty="0" smtClean="0">
                <a:latin typeface="微软雅黑" panose="020B0503020204020204" charset="-122"/>
                <a:ea typeface="微软雅黑" panose="020B0503020204020204" charset="-122"/>
              </a:rPr>
              <a:t>= F(</a:t>
            </a:r>
            <a:r>
              <a:rPr lang="zh-CN" altLang="en-US" sz="1050" i="1" dirty="0" smtClean="0">
                <a:solidFill>
                  <a:schemeClr val="tx1">
                    <a:lumMod val="50000"/>
                  </a:schemeClr>
                </a:solidFill>
                <a:latin typeface="微软雅黑" panose="020B0503020204020204" charset="-122"/>
                <a:ea typeface="微软雅黑" panose="020B0503020204020204" charset="-122"/>
              </a:rPr>
              <a:t>流量</a:t>
            </a:r>
            <a:r>
              <a:rPr lang="en-US" altLang="zh-CN" sz="1050" i="1" dirty="0" smtClean="0">
                <a:solidFill>
                  <a:schemeClr val="tx1">
                    <a:lumMod val="50000"/>
                  </a:schemeClr>
                </a:solidFill>
                <a:latin typeface="微软雅黑" panose="020B0503020204020204" charset="-122"/>
                <a:ea typeface="微软雅黑" panose="020B0503020204020204" charset="-122"/>
              </a:rPr>
              <a:t>, </a:t>
            </a:r>
            <a:r>
              <a:rPr lang="zh-CN" altLang="en-US" sz="1050" i="1" dirty="0" smtClean="0">
                <a:solidFill>
                  <a:schemeClr val="tx1">
                    <a:lumMod val="50000"/>
                  </a:schemeClr>
                </a:solidFill>
                <a:latin typeface="微软雅黑" panose="020B0503020204020204" charset="-122"/>
                <a:ea typeface="微软雅黑" panose="020B0503020204020204" charset="-122"/>
              </a:rPr>
              <a:t>场景</a:t>
            </a:r>
            <a:r>
              <a:rPr lang="en-US" altLang="zh-CN" sz="1050" i="1" dirty="0" smtClean="0">
                <a:solidFill>
                  <a:schemeClr val="tx1">
                    <a:lumMod val="50000"/>
                  </a:schemeClr>
                </a:solidFill>
                <a:latin typeface="微软雅黑" panose="020B0503020204020204" charset="-122"/>
                <a:ea typeface="微软雅黑" panose="020B0503020204020204" charset="-122"/>
              </a:rPr>
              <a:t>)</a:t>
            </a:r>
            <a:endParaRPr lang="zh-CN" altLang="en-US" sz="1050" i="1" dirty="0">
              <a:latin typeface="微软雅黑" panose="020B0503020204020204" charset="-122"/>
              <a:ea typeface="微软雅黑" panose="020B0503020204020204" charset="-122"/>
            </a:endParaRPr>
          </a:p>
        </p:txBody>
      </p:sp>
      <p:cxnSp>
        <p:nvCxnSpPr>
          <p:cNvPr id="37" name="曲线连接符 36"/>
          <p:cNvCxnSpPr>
            <a:endCxn id="27" idx="1"/>
          </p:cNvCxnSpPr>
          <p:nvPr/>
        </p:nvCxnSpPr>
        <p:spPr>
          <a:xfrm rot="10800000" flipH="1" flipV="1">
            <a:off x="3359191" y="2725146"/>
            <a:ext cx="1" cy="1240877"/>
          </a:xfrm>
          <a:prstGeom prst="curvedConnector3">
            <a:avLst>
              <a:gd name="adj1" fmla="val -22860000000"/>
            </a:avLst>
          </a:prstGeom>
          <a:ln w="2857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27" idx="3"/>
          </p:cNvCxnSpPr>
          <p:nvPr/>
        </p:nvCxnSpPr>
        <p:spPr>
          <a:xfrm flipH="1" flipV="1">
            <a:off x="6274083" y="2725147"/>
            <a:ext cx="2" cy="1240877"/>
          </a:xfrm>
          <a:prstGeom prst="curvedConnector3">
            <a:avLst>
              <a:gd name="adj1" fmla="val -11430000000"/>
            </a:avLst>
          </a:prstGeom>
          <a:ln w="2857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6814650" y="1914280"/>
            <a:ext cx="1112489" cy="649864"/>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任一细分的组合</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58" name="矩形 57"/>
          <p:cNvSpPr/>
          <p:nvPr/>
        </p:nvSpPr>
        <p:spPr>
          <a:xfrm>
            <a:off x="8002992" y="1914280"/>
            <a:ext cx="960782" cy="325454"/>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a:solidFill>
                  <a:schemeClr val="tx1">
                    <a:lumMod val="50000"/>
                  </a:schemeClr>
                </a:solidFill>
                <a:latin typeface="微软雅黑" panose="020B0503020204020204" charset="-122"/>
                <a:ea typeface="微软雅黑" panose="020B0503020204020204" charset="-122"/>
              </a:rPr>
              <a:t>指标目标</a:t>
            </a:r>
            <a:endParaRPr lang="zh-CN" altLang="en-US" sz="1000" dirty="0">
              <a:solidFill>
                <a:schemeClr val="tx1">
                  <a:lumMod val="50000"/>
                </a:schemeClr>
              </a:solidFill>
              <a:latin typeface="微软雅黑" panose="020B0503020204020204" charset="-122"/>
              <a:ea typeface="微软雅黑" panose="020B0503020204020204" charset="-122"/>
            </a:endParaRPr>
          </a:p>
        </p:txBody>
      </p:sp>
      <p:sp>
        <p:nvSpPr>
          <p:cNvPr id="36" name="矩形 35"/>
          <p:cNvSpPr/>
          <p:nvPr/>
        </p:nvSpPr>
        <p:spPr>
          <a:xfrm>
            <a:off x="8002992" y="2257236"/>
            <a:ext cx="955811" cy="307777"/>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00" dirty="0" smtClean="0">
                <a:solidFill>
                  <a:schemeClr val="tx1">
                    <a:lumMod val="50000"/>
                  </a:schemeClr>
                </a:solidFill>
                <a:latin typeface="微软雅黑" panose="020B0503020204020204" charset="-122"/>
                <a:ea typeface="微软雅黑" panose="020B0503020204020204" charset="-122"/>
              </a:rPr>
              <a:t>指标约束</a:t>
            </a:r>
            <a:endParaRPr lang="zh-CN" altLang="en-US" sz="1000" dirty="0">
              <a:solidFill>
                <a:schemeClr val="tx1">
                  <a:lumMod val="50000"/>
                </a:schemeClr>
              </a:solidFill>
              <a:latin typeface="微软雅黑" panose="020B0503020204020204" charset="-122"/>
              <a:ea typeface="微软雅黑" panose="020B0503020204020204" charset="-122"/>
            </a:endParaRPr>
          </a:p>
        </p:txBody>
      </p:sp>
      <p:cxnSp>
        <p:nvCxnSpPr>
          <p:cNvPr id="59" name="直接连接符 58"/>
          <p:cNvCxnSpPr/>
          <p:nvPr/>
        </p:nvCxnSpPr>
        <p:spPr>
          <a:xfrm flipH="1">
            <a:off x="7370894" y="2564144"/>
            <a:ext cx="0" cy="180000"/>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8435765" y="2564144"/>
            <a:ext cx="0" cy="180000"/>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6814650" y="4378980"/>
            <a:ext cx="2259900" cy="620075"/>
          </a:xfrm>
          <a:prstGeom prst="rect">
            <a:avLst/>
          </a:prstGeom>
          <a:solidFill>
            <a:srgbClr val="FFDDD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050">
                <a:solidFill>
                  <a:schemeClr val="tx1">
                    <a:lumMod val="50000"/>
                  </a:schemeClr>
                </a:solidFill>
                <a:latin typeface="微软雅黑" panose="020B0503020204020204" charset="-122"/>
                <a:ea typeface="微软雅黑" panose="020B0503020204020204" charset="-122"/>
              </a:rPr>
              <a:t>该细分组合和指标对应的</a:t>
            </a:r>
            <a:r>
              <a:rPr lang="zh-CN" altLang="en-US" sz="1050" b="1">
                <a:solidFill>
                  <a:schemeClr val="tx1">
                    <a:lumMod val="50000"/>
                  </a:schemeClr>
                </a:solidFill>
                <a:latin typeface="微软雅黑" panose="020B0503020204020204" charset="-122"/>
                <a:ea typeface="微软雅黑" panose="020B0503020204020204" charset="-122"/>
              </a:rPr>
              <a:t>方案选择</a:t>
            </a:r>
            <a:endParaRPr lang="en-US" altLang="zh-CN" sz="1050" b="1" dirty="0">
              <a:solidFill>
                <a:schemeClr val="tx1">
                  <a:lumMod val="50000"/>
                </a:schemeClr>
              </a:solidFill>
              <a:latin typeface="微软雅黑" panose="020B0503020204020204" charset="-122"/>
              <a:ea typeface="微软雅黑" panose="020B0503020204020204" charset="-122"/>
            </a:endParaRPr>
          </a:p>
        </p:txBody>
      </p:sp>
      <p:cxnSp>
        <p:nvCxnSpPr>
          <p:cNvPr id="68" name="直接连接符 67"/>
          <p:cNvCxnSpPr/>
          <p:nvPr/>
        </p:nvCxnSpPr>
        <p:spPr>
          <a:xfrm>
            <a:off x="7944600" y="4207589"/>
            <a:ext cx="2265" cy="171391"/>
          </a:xfrm>
          <a:prstGeom prst="line">
            <a:avLst/>
          </a:prstGeom>
          <a:ln w="28575">
            <a:solidFill>
              <a:schemeClr val="tx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3017685" y="4687322"/>
            <a:ext cx="2138727" cy="230832"/>
          </a:xfrm>
          <a:prstGeom prst="rect">
            <a:avLst/>
          </a:prstGeom>
        </p:spPr>
        <p:txBody>
          <a:bodyPr wrap="none">
            <a:spAutoFit/>
          </a:bodyPr>
          <a:lstStyle/>
          <a:p>
            <a:r>
              <a:rPr lang="zh-CN" altLang="en-US" sz="900" dirty="0" smtClean="0">
                <a:solidFill>
                  <a:schemeClr val="tx1">
                    <a:lumMod val="50000"/>
                  </a:schemeClr>
                </a:solidFill>
                <a:latin typeface="微软雅黑" panose="020B0503020204020204" charset="-122"/>
                <a:ea typeface="微软雅黑" panose="020B0503020204020204" charset="-122"/>
              </a:rPr>
              <a:t>*训练完成后得到的方案</a:t>
            </a:r>
            <a:r>
              <a:rPr lang="zh-CN" altLang="en-US" sz="900" dirty="0">
                <a:solidFill>
                  <a:schemeClr val="tx1">
                    <a:lumMod val="50000"/>
                  </a:schemeClr>
                </a:solidFill>
                <a:latin typeface="微软雅黑" panose="020B0503020204020204" charset="-122"/>
                <a:ea typeface="微软雅黑" panose="020B0503020204020204" charset="-122"/>
              </a:rPr>
              <a:t>选择</a:t>
            </a:r>
            <a:r>
              <a:rPr lang="zh-CN" altLang="en-US" sz="900" dirty="0" smtClean="0">
                <a:solidFill>
                  <a:schemeClr val="tx1">
                    <a:lumMod val="50000"/>
                  </a:schemeClr>
                </a:solidFill>
                <a:latin typeface="微软雅黑" panose="020B0503020204020204" charset="-122"/>
                <a:ea typeface="微软雅黑" panose="020B0503020204020204" charset="-122"/>
              </a:rPr>
              <a:t>模型为</a:t>
            </a:r>
            <a:r>
              <a:rPr lang="en-US" altLang="zh-CN" sz="900" dirty="0" smtClean="0">
                <a:solidFill>
                  <a:schemeClr val="tx1">
                    <a:lumMod val="50000"/>
                  </a:schemeClr>
                </a:solidFill>
                <a:latin typeface="微软雅黑" panose="020B0503020204020204" charset="-122"/>
                <a:ea typeface="微软雅黑" panose="020B0503020204020204" charset="-122"/>
              </a:rPr>
              <a:t>RN</a:t>
            </a:r>
            <a:endParaRPr lang="zh-CN" altLang="en-US" sz="900" dirty="0">
              <a:solidFill>
                <a:schemeClr val="tx1">
                  <a:lumMod val="50000"/>
                </a:schemeClr>
              </a:solidFill>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511301" y="1460568"/>
            <a:ext cx="3788102" cy="3323987"/>
          </a:xfrm>
          <a:prstGeom prst="rect">
            <a:avLst/>
          </a:prstGeom>
          <a:noFill/>
        </p:spPr>
        <p:txBody>
          <a:bodyPr wrap="square" rtlCol="0">
            <a:spAutoFit/>
          </a:bodyPr>
          <a:lstStyle/>
          <a:p>
            <a:pPr>
              <a:lnSpc>
                <a:spcPct val="150000"/>
              </a:lnSpc>
            </a:pPr>
            <a:r>
              <a:rPr lang="zh-CN" altLang="en-US" sz="2800" b="1" dirty="0" smtClean="0">
                <a:solidFill>
                  <a:schemeClr val="bg2"/>
                </a:solidFill>
                <a:latin typeface="微软雅黑" panose="020B0503020204020204" charset="-122"/>
                <a:ea typeface="微软雅黑" panose="020B0503020204020204" charset="-122"/>
                <a:sym typeface="+mn-ea"/>
              </a:rPr>
              <a:t>日立</a:t>
            </a:r>
            <a:r>
              <a:rPr lang="zh-CN" altLang="en-US" sz="2800" b="1" dirty="0">
                <a:solidFill>
                  <a:schemeClr val="bg2"/>
                </a:solidFill>
                <a:latin typeface="微软雅黑" panose="020B0503020204020204" charset="-122"/>
                <a:ea typeface="微软雅黑" panose="020B0503020204020204" charset="-122"/>
                <a:sym typeface="+mn-ea"/>
              </a:rPr>
              <a:t>对项目的理解</a:t>
            </a:r>
            <a:endParaRPr lang="en-US" altLang="zh-CN" sz="2800" b="1" dirty="0">
              <a:solidFill>
                <a:schemeClr val="bg2"/>
              </a:solidFill>
              <a:latin typeface="微软雅黑" panose="020B0503020204020204" charset="-122"/>
              <a:ea typeface="微软雅黑" panose="020B0503020204020204" charset="-122"/>
              <a:sym typeface="+mn-ea"/>
            </a:endParaRPr>
          </a:p>
          <a:p>
            <a:pPr>
              <a:lnSpc>
                <a:spcPct val="150000"/>
              </a:lnSpc>
            </a:pPr>
            <a:r>
              <a:rPr lang="zh-CN" altLang="en-US" sz="2800" b="1" dirty="0" smtClean="0">
                <a:solidFill>
                  <a:schemeClr val="accent1"/>
                </a:solidFill>
                <a:latin typeface="微软雅黑" panose="020B0503020204020204" charset="-122"/>
                <a:ea typeface="微软雅黑" panose="020B0503020204020204" charset="-122"/>
                <a:sym typeface="+mn-ea"/>
              </a:rPr>
              <a:t>日立解决方案</a:t>
            </a:r>
            <a:r>
              <a:rPr lang="zh-CN" altLang="en-US" sz="2800" b="1" dirty="0" smtClean="0">
                <a:solidFill>
                  <a:srgbClr val="C00000"/>
                </a:solidFill>
                <a:latin typeface="微软雅黑" panose="020B0503020204020204" charset="-122"/>
                <a:ea typeface="微软雅黑" panose="020B0503020204020204" charset="-122"/>
                <a:sym typeface="+mn-ea"/>
              </a:rPr>
              <a:t>介绍</a:t>
            </a:r>
            <a:endParaRPr lang="en-US" altLang="zh-CN" sz="2800" b="1" dirty="0" smtClean="0">
              <a:solidFill>
                <a:srgbClr val="C00000"/>
              </a:solidFill>
              <a:latin typeface="微软雅黑" panose="020B0503020204020204" charset="-122"/>
              <a:ea typeface="微软雅黑" panose="020B0503020204020204" charset="-122"/>
              <a:sym typeface="+mn-ea"/>
            </a:endParaRPr>
          </a:p>
          <a:p>
            <a:pPr>
              <a:lnSpc>
                <a:spcPct val="150000"/>
              </a:lnSpc>
            </a:pPr>
            <a:endParaRPr lang="en-US" altLang="zh-CN" sz="2800" b="1" dirty="0" smtClean="0">
              <a:solidFill>
                <a:srgbClr val="C00000"/>
              </a:solidFill>
              <a:latin typeface="微软雅黑" panose="020B0503020204020204" charset="-122"/>
              <a:ea typeface="微软雅黑" panose="020B0503020204020204" charset="-122"/>
              <a:sym typeface="+mn-ea"/>
            </a:endParaRPr>
          </a:p>
          <a:p>
            <a:pPr>
              <a:lnSpc>
                <a:spcPct val="150000"/>
              </a:lnSpc>
            </a:pPr>
            <a:r>
              <a:rPr lang="zh-CN" altLang="en-US" sz="2800" b="1" dirty="0" smtClean="0">
                <a:solidFill>
                  <a:schemeClr val="bg1">
                    <a:lumMod val="65000"/>
                  </a:schemeClr>
                </a:solidFill>
                <a:latin typeface="微软雅黑" panose="020B0503020204020204" charset="-122"/>
                <a:ea typeface="微软雅黑" panose="020B0503020204020204" charset="-122"/>
                <a:sym typeface="+mn-ea"/>
              </a:rPr>
              <a:t>实施计划及团队</a:t>
            </a:r>
            <a:endParaRPr lang="en-US" altLang="zh-CN" sz="2800" b="1" dirty="0" smtClean="0">
              <a:solidFill>
                <a:schemeClr val="bg1">
                  <a:lumMod val="65000"/>
                </a:schemeClr>
              </a:solidFill>
              <a:latin typeface="微软雅黑" panose="020B0503020204020204" charset="-122"/>
              <a:ea typeface="微软雅黑" panose="020B0503020204020204" charset="-122"/>
              <a:sym typeface="+mn-ea"/>
            </a:endParaRPr>
          </a:p>
          <a:p>
            <a:pPr>
              <a:lnSpc>
                <a:spcPct val="150000"/>
              </a:lnSpc>
            </a:pPr>
            <a:r>
              <a:rPr lang="zh-CN" altLang="en-US" sz="2800" b="1" dirty="0" smtClean="0">
                <a:solidFill>
                  <a:schemeClr val="bg1">
                    <a:lumMod val="65000"/>
                  </a:schemeClr>
                </a:solidFill>
                <a:latin typeface="微软雅黑" panose="020B0503020204020204" charset="-122"/>
                <a:ea typeface="微软雅黑" panose="020B0503020204020204" charset="-122"/>
                <a:sym typeface="+mn-ea"/>
              </a:rPr>
              <a:t>日立的优势及案例</a:t>
            </a:r>
            <a:endParaRPr lang="en-US" altLang="zh-CN" sz="2800" b="1" dirty="0">
              <a:solidFill>
                <a:schemeClr val="bg1">
                  <a:lumMod val="65000"/>
                </a:schemeClr>
              </a:solidFill>
              <a:latin typeface="微软雅黑" panose="020B0503020204020204" charset="-122"/>
              <a:ea typeface="微软雅黑" panose="020B0503020204020204" charset="-122"/>
              <a:sym typeface="+mn-ea"/>
            </a:endParaRPr>
          </a:p>
        </p:txBody>
      </p:sp>
      <p:sp>
        <p:nvSpPr>
          <p:cNvPr id="9" name="Title 53"/>
          <p:cNvSpPr txBox="1"/>
          <p:nvPr/>
        </p:nvSpPr>
        <p:spPr>
          <a:xfrm>
            <a:off x="230505" y="314325"/>
            <a:ext cx="5419181" cy="333375"/>
          </a:xfrm>
          <a:prstGeom prst="rect">
            <a:avLst/>
          </a:prstGeom>
          <a:noFill/>
        </p:spPr>
        <p:txBody>
          <a:bodyPr vert="horz" lIns="0" tIns="0" rIns="0" bIns="0" rtlCol="0" anchor="t">
            <a:noAutofit/>
          </a:bodyPr>
          <a:lstStyle/>
          <a:p>
            <a:pPr>
              <a:buClr>
                <a:srgbClr val="414141"/>
              </a:buClr>
              <a:defRPr/>
            </a:pPr>
            <a:r>
              <a:rPr lang="zh-CN" altLang="en-US" sz="2400" b="1" dirty="0">
                <a:solidFill>
                  <a:srgbClr val="414141"/>
                </a:solidFill>
                <a:latin typeface="微软雅黑" panose="020B0503020204020204" charset="-122"/>
                <a:ea typeface="微软雅黑" panose="020B0503020204020204" charset="-122"/>
                <a:cs typeface="微软雅黑" panose="020B0503020204020204" charset="-122"/>
                <a:sym typeface="+mn-ea"/>
              </a:rPr>
              <a:t>目录</a:t>
            </a:r>
            <a:br>
              <a:rPr lang="en-US" altLang="en-US" sz="2400" b="1" dirty="0">
                <a:solidFill>
                  <a:srgbClr val="414141"/>
                </a:solidFill>
                <a:latin typeface="微软雅黑" panose="020B0503020204020204" charset="-122"/>
                <a:ea typeface="微软雅黑" panose="020B0503020204020204" charset="-122"/>
                <a:cs typeface="微软雅黑" panose="020B0503020204020204" charset="-122"/>
                <a:sym typeface="+mn-ea"/>
              </a:rPr>
            </a:br>
            <a:endParaRPr lang="zh-CN" altLang="en-US" sz="2400" b="1" dirty="0">
              <a:solidFill>
                <a:srgbClr val="CC0000"/>
              </a:solidFill>
              <a:latin typeface="微软雅黑" panose="020B0503020204020204" charset="-122"/>
              <a:ea typeface="微软雅黑" panose="020B0503020204020204" charset="-122"/>
              <a:cs typeface="微软雅黑" panose="020B0503020204020204" charset="-122"/>
              <a:sym typeface="+mn-ea"/>
            </a:endParaRPr>
          </a:p>
        </p:txBody>
      </p:sp>
      <p:pic>
        <p:nvPicPr>
          <p:cNvPr id="15" name="图片 14"/>
          <p:cNvPicPr>
            <a:picLocks noChangeAspect="1"/>
          </p:cNvPicPr>
          <p:nvPr/>
        </p:nvPicPr>
        <p:blipFill rotWithShape="1">
          <a:blip r:embed="rId1" cstate="print">
            <a:grayscl/>
            <a:extLst>
              <a:ext uri="{28A0092B-C50C-407E-A947-70E740481C1C}">
                <a14:useLocalDpi xmlns:a14="http://schemas.microsoft.com/office/drawing/2010/main" val="0"/>
              </a:ext>
            </a:extLst>
          </a:blip>
          <a:srcRect/>
          <a:stretch>
            <a:fillRect/>
          </a:stretch>
        </p:blipFill>
        <p:spPr>
          <a:xfrm>
            <a:off x="14962" y="2057402"/>
            <a:ext cx="3037115" cy="1436914"/>
          </a:xfrm>
          <a:prstGeom prst="rect">
            <a:avLst/>
          </a:prstGeom>
        </p:spPr>
      </p:pic>
      <p:sp>
        <p:nvSpPr>
          <p:cNvPr id="16" name="矩形 15"/>
          <p:cNvSpPr/>
          <p:nvPr/>
        </p:nvSpPr>
        <p:spPr>
          <a:xfrm rot="2700000">
            <a:off x="2556702" y="2269924"/>
            <a:ext cx="1026145" cy="1026145"/>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7" name="矩形 16"/>
          <p:cNvSpPr/>
          <p:nvPr/>
        </p:nvSpPr>
        <p:spPr>
          <a:xfrm rot="2700000">
            <a:off x="3459738" y="3274680"/>
            <a:ext cx="278046" cy="278046"/>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8" name="矩形 17"/>
          <p:cNvSpPr/>
          <p:nvPr/>
        </p:nvSpPr>
        <p:spPr>
          <a:xfrm rot="2700000">
            <a:off x="3963388" y="3242272"/>
            <a:ext cx="136159" cy="136159"/>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 name="文本框 18"/>
          <p:cNvSpPr txBox="1"/>
          <p:nvPr/>
        </p:nvSpPr>
        <p:spPr>
          <a:xfrm>
            <a:off x="2289971" y="2508853"/>
            <a:ext cx="1472619" cy="506730"/>
          </a:xfrm>
          <a:prstGeom prst="rect">
            <a:avLst/>
          </a:prstGeom>
          <a:noFill/>
        </p:spPr>
        <p:txBody>
          <a:bodyPr wrap="square" rtlCol="0">
            <a:spAutoFit/>
          </a:bodyPr>
          <a:lstStyle/>
          <a:p>
            <a:pPr algn="ctr"/>
            <a:r>
              <a:rPr lang="zh-CN" altLang="en-US" sz="2700" dirty="0">
                <a:solidFill>
                  <a:schemeClr val="bg1"/>
                </a:solidFill>
                <a:latin typeface="微软雅黑" panose="020B0503020204020204" charset="-122"/>
                <a:ea typeface="微软雅黑" panose="020B0503020204020204" charset="-122"/>
              </a:rPr>
              <a:t>目录</a:t>
            </a:r>
            <a:endParaRPr lang="zh-CN" altLang="en-US" sz="2700" dirty="0">
              <a:solidFill>
                <a:schemeClr val="bg1"/>
              </a:solidFill>
              <a:latin typeface="微软雅黑" panose="020B0503020204020204" charset="-122"/>
              <a:ea typeface="微软雅黑" panose="020B0503020204020204" charset="-122"/>
            </a:endParaRPr>
          </a:p>
        </p:txBody>
      </p:sp>
      <p:sp>
        <p:nvSpPr>
          <p:cNvPr id="10" name="TextBox 24"/>
          <p:cNvSpPr txBox="1"/>
          <p:nvPr/>
        </p:nvSpPr>
        <p:spPr>
          <a:xfrm>
            <a:off x="4820562" y="2804343"/>
            <a:ext cx="1506596" cy="276504"/>
          </a:xfrm>
          <a:prstGeom prst="rect">
            <a:avLst/>
          </a:prstGeom>
          <a:noFill/>
        </p:spPr>
        <p:txBody>
          <a:bodyPr wrap="square" lIns="60469" tIns="30235" rIns="60469" bIns="30235" rtlCol="0">
            <a:spAutoFit/>
          </a:bodyPr>
          <a:lstStyle/>
          <a:p>
            <a:r>
              <a:rPr lang="en-US" altLang="zh-CN" sz="1400" dirty="0">
                <a:latin typeface="微软雅黑" panose="020B0503020204020204" charset="-122"/>
                <a:ea typeface="微软雅黑" panose="020B0503020204020204" charset="-122"/>
              </a:rPr>
              <a:t>※ </a:t>
            </a:r>
            <a:r>
              <a:rPr lang="zh-CN" altLang="en-US" sz="1400" dirty="0" smtClean="0">
                <a:latin typeface="微软雅黑" panose="020B0503020204020204" charset="-122"/>
                <a:ea typeface="微软雅黑" panose="020B0503020204020204" charset="-122"/>
              </a:rPr>
              <a:t>业务架构</a:t>
            </a:r>
            <a:endParaRPr lang="zh-CN" altLang="en-US" sz="1400" dirty="0">
              <a:latin typeface="微软雅黑" panose="020B0503020204020204" charset="-122"/>
              <a:ea typeface="微软雅黑" panose="020B0503020204020204" charset="-122"/>
            </a:endParaRPr>
          </a:p>
        </p:txBody>
      </p:sp>
      <p:sp>
        <p:nvSpPr>
          <p:cNvPr id="11" name="TextBox 25"/>
          <p:cNvSpPr txBox="1"/>
          <p:nvPr/>
        </p:nvSpPr>
        <p:spPr>
          <a:xfrm>
            <a:off x="6075652" y="2804343"/>
            <a:ext cx="1444089" cy="276504"/>
          </a:xfrm>
          <a:prstGeom prst="rect">
            <a:avLst/>
          </a:prstGeom>
          <a:noFill/>
        </p:spPr>
        <p:txBody>
          <a:bodyPr wrap="square" lIns="60469" tIns="30235" rIns="60469" bIns="30235" rtlCol="0">
            <a:spAutoFit/>
          </a:bodyPr>
          <a:lstStyle/>
          <a:p>
            <a:r>
              <a:rPr lang="en-US" altLang="zh-CN" sz="1400" dirty="0">
                <a:latin typeface="微软雅黑" panose="020B0503020204020204" charset="-122"/>
                <a:ea typeface="微软雅黑" panose="020B0503020204020204" charset="-122"/>
              </a:rPr>
              <a:t>※</a:t>
            </a:r>
            <a:r>
              <a:rPr lang="en-US" altLang="zh-CN" sz="1400" dirty="0" smtClean="0">
                <a:latin typeface="微软雅黑" panose="020B0503020204020204" charset="-122"/>
                <a:ea typeface="微软雅黑" panose="020B0503020204020204" charset="-122"/>
              </a:rPr>
              <a:t> </a:t>
            </a:r>
            <a:r>
              <a:rPr lang="zh-CN" altLang="en-US" sz="1400" dirty="0" smtClean="0">
                <a:latin typeface="微软雅黑" panose="020B0503020204020204" charset="-122"/>
                <a:ea typeface="微软雅黑" panose="020B0503020204020204" charset="-122"/>
              </a:rPr>
              <a:t>业务专题</a:t>
            </a:r>
            <a:endParaRPr lang="zh-CN" altLang="en-US" sz="1400" dirty="0">
              <a:latin typeface="微软雅黑" panose="020B0503020204020204" charset="-122"/>
              <a:ea typeface="微软雅黑" panose="020B0503020204020204" charset="-122"/>
            </a:endParaRPr>
          </a:p>
        </p:txBody>
      </p:sp>
      <p:sp>
        <p:nvSpPr>
          <p:cNvPr id="12" name="TextBox 24"/>
          <p:cNvSpPr txBox="1"/>
          <p:nvPr/>
        </p:nvSpPr>
        <p:spPr>
          <a:xfrm>
            <a:off x="4820562" y="3130127"/>
            <a:ext cx="1506596" cy="276504"/>
          </a:xfrm>
          <a:prstGeom prst="rect">
            <a:avLst/>
          </a:prstGeom>
          <a:noFill/>
        </p:spPr>
        <p:txBody>
          <a:bodyPr wrap="square" lIns="60469" tIns="30235" rIns="60469" bIns="30235" rtlCol="0">
            <a:spAutoFit/>
          </a:bodyPr>
          <a:lstStyle/>
          <a:p>
            <a:r>
              <a:rPr lang="en-US" altLang="zh-CN" sz="1400" dirty="0">
                <a:solidFill>
                  <a:srgbClr val="C00000"/>
                </a:solidFill>
                <a:latin typeface="微软雅黑" panose="020B0503020204020204" charset="-122"/>
                <a:ea typeface="微软雅黑" panose="020B0503020204020204" charset="-122"/>
              </a:rPr>
              <a:t>※</a:t>
            </a:r>
            <a:r>
              <a:rPr lang="en-US" altLang="zh-CN" sz="1400" dirty="0" smtClean="0">
                <a:solidFill>
                  <a:srgbClr val="C00000"/>
                </a:solidFill>
                <a:latin typeface="微软雅黑" panose="020B0503020204020204" charset="-122"/>
                <a:ea typeface="微软雅黑" panose="020B0503020204020204" charset="-122"/>
              </a:rPr>
              <a:t> </a:t>
            </a:r>
            <a:r>
              <a:rPr lang="zh-CN" altLang="en-US" sz="1400" dirty="0">
                <a:solidFill>
                  <a:srgbClr val="C00000"/>
                </a:solidFill>
                <a:latin typeface="微软雅黑" panose="020B0503020204020204" charset="-122"/>
                <a:ea typeface="微软雅黑" panose="020B0503020204020204" charset="-122"/>
              </a:rPr>
              <a:t>技术</a:t>
            </a:r>
            <a:r>
              <a:rPr lang="zh-CN" altLang="en-US" sz="1400" dirty="0" smtClean="0">
                <a:solidFill>
                  <a:srgbClr val="C00000"/>
                </a:solidFill>
                <a:latin typeface="微软雅黑" panose="020B0503020204020204" charset="-122"/>
                <a:ea typeface="微软雅黑" panose="020B0503020204020204" charset="-122"/>
              </a:rPr>
              <a:t>架构</a:t>
            </a:r>
            <a:endParaRPr lang="zh-CN" altLang="en-US" sz="1400" dirty="0">
              <a:solidFill>
                <a:srgbClr val="C00000"/>
              </a:solidFill>
              <a:latin typeface="微软雅黑" panose="020B0503020204020204" charset="-122"/>
              <a:ea typeface="微软雅黑" panose="020B0503020204020204" charset="-122"/>
            </a:endParaRPr>
          </a:p>
        </p:txBody>
      </p:sp>
      <p:sp>
        <p:nvSpPr>
          <p:cNvPr id="13" name="TextBox 25"/>
          <p:cNvSpPr txBox="1"/>
          <p:nvPr/>
        </p:nvSpPr>
        <p:spPr>
          <a:xfrm>
            <a:off x="6075652" y="3130127"/>
            <a:ext cx="1444089" cy="276504"/>
          </a:xfrm>
          <a:prstGeom prst="rect">
            <a:avLst/>
          </a:prstGeom>
          <a:noFill/>
        </p:spPr>
        <p:txBody>
          <a:bodyPr wrap="square" lIns="60469" tIns="30235" rIns="60469" bIns="30235" rtlCol="0">
            <a:spAutoFit/>
          </a:bodyPr>
          <a:lstStyle/>
          <a:p>
            <a:r>
              <a:rPr lang="en-US" altLang="zh-CN" sz="1400" dirty="0">
                <a:solidFill>
                  <a:srgbClr val="C00000"/>
                </a:solidFill>
                <a:latin typeface="微软雅黑" panose="020B0503020204020204" charset="-122"/>
                <a:ea typeface="微软雅黑" panose="020B0503020204020204" charset="-122"/>
              </a:rPr>
              <a:t>※</a:t>
            </a:r>
            <a:r>
              <a:rPr lang="en-US" altLang="zh-CN" sz="1400" dirty="0" smtClean="0">
                <a:solidFill>
                  <a:srgbClr val="C00000"/>
                </a:solidFill>
                <a:latin typeface="微软雅黑" panose="020B0503020204020204" charset="-122"/>
                <a:ea typeface="微软雅黑" panose="020B0503020204020204" charset="-122"/>
              </a:rPr>
              <a:t> </a:t>
            </a:r>
            <a:r>
              <a:rPr lang="zh-CN" altLang="en-US" sz="1400" dirty="0">
                <a:solidFill>
                  <a:srgbClr val="C00000"/>
                </a:solidFill>
                <a:latin typeface="微软雅黑" panose="020B0503020204020204" charset="-122"/>
                <a:ea typeface="微软雅黑" panose="020B0503020204020204" charset="-122"/>
              </a:rPr>
              <a:t>技术</a:t>
            </a:r>
            <a:r>
              <a:rPr lang="zh-CN" altLang="en-US" sz="1400" dirty="0" smtClean="0">
                <a:solidFill>
                  <a:srgbClr val="C00000"/>
                </a:solidFill>
                <a:latin typeface="微软雅黑" panose="020B0503020204020204" charset="-122"/>
                <a:ea typeface="微软雅黑" panose="020B0503020204020204" charset="-122"/>
              </a:rPr>
              <a:t>专题</a:t>
            </a:r>
            <a:endParaRPr lang="zh-CN" altLang="en-US" sz="1400" dirty="0">
              <a:solidFill>
                <a:srgbClr val="C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20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圆角矩形 349"/>
          <p:cNvSpPr/>
          <p:nvPr/>
        </p:nvSpPr>
        <p:spPr bwMode="auto">
          <a:xfrm>
            <a:off x="907404" y="906459"/>
            <a:ext cx="7359521" cy="318745"/>
          </a:xfrm>
          <a:prstGeom prst="roundRect">
            <a:avLst>
              <a:gd name="adj" fmla="val 7520"/>
            </a:avLst>
          </a:prstGeom>
          <a:solidFill>
            <a:srgbClr val="FFFFFF">
              <a:lumMod val="65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5" name="Title 53"/>
          <p:cNvSpPr txBox="1"/>
          <p:nvPr/>
        </p:nvSpPr>
        <p:spPr>
          <a:xfrm>
            <a:off x="58106" y="382355"/>
            <a:ext cx="3929427" cy="333375"/>
          </a:xfrm>
          <a:prstGeom prst="rect">
            <a:avLst/>
          </a:prstGeom>
          <a:noFill/>
        </p:spPr>
        <p:txBody>
          <a:bodyPr vert="horz" lIns="0" tIns="0" rIns="0" bIns="0" rtlCol="0" anchor="t">
            <a:noAutofit/>
          </a:bodyPr>
          <a:lstStyle>
            <a:defPPr>
              <a:defRPr lang="en-US"/>
            </a:defPPr>
            <a:lvl1pPr>
              <a:buClr>
                <a:srgbClr val="414141"/>
              </a:buClr>
              <a:defRPr sz="2400" b="1">
                <a:solidFill>
                  <a:srgbClr val="414141"/>
                </a:solidFill>
                <a:latin typeface="微软雅黑" panose="020B0503020204020204" charset="-122"/>
                <a:ea typeface="微软雅黑" panose="020B0503020204020204" charset="-122"/>
                <a:cs typeface="微软雅黑" panose="020B0503020204020204" charset="-122"/>
              </a:defRPr>
            </a:lvl1pPr>
          </a:lstStyle>
          <a:p>
            <a:r>
              <a:rPr lang="zh-CN" altLang="en-US" sz="2200" dirty="0" smtClean="0">
                <a:sym typeface="+mn-ea"/>
              </a:rPr>
              <a:t>外送运营平台</a:t>
            </a:r>
            <a:r>
              <a:rPr lang="zh-CN" altLang="en-US" sz="2200" dirty="0" smtClean="0"/>
              <a:t>总体技术</a:t>
            </a:r>
            <a:r>
              <a:rPr lang="zh-CN" altLang="en-US" sz="2200" dirty="0"/>
              <a:t>蓝图</a:t>
            </a:r>
            <a:endParaRPr lang="zh-CN" altLang="en-US" sz="2200" dirty="0">
              <a:sym typeface="+mn-ea"/>
            </a:endParaRPr>
          </a:p>
        </p:txBody>
      </p:sp>
      <p:sp>
        <p:nvSpPr>
          <p:cNvPr id="350" name="圆角矩形 349"/>
          <p:cNvSpPr/>
          <p:nvPr/>
        </p:nvSpPr>
        <p:spPr bwMode="auto">
          <a:xfrm>
            <a:off x="900190" y="1274599"/>
            <a:ext cx="7372027" cy="592758"/>
          </a:xfrm>
          <a:prstGeom prst="roundRect">
            <a:avLst>
              <a:gd name="adj" fmla="val 7520"/>
            </a:avLst>
          </a:prstGeom>
          <a:solidFill>
            <a:srgbClr val="FFFFFF">
              <a:lumMod val="65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359" name="矩形 358"/>
          <p:cNvSpPr/>
          <p:nvPr/>
        </p:nvSpPr>
        <p:spPr bwMode="auto">
          <a:xfrm>
            <a:off x="977670" y="1366903"/>
            <a:ext cx="7212698" cy="407555"/>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defTabSz="457200" fontAlgn="base">
              <a:spcBef>
                <a:spcPct val="0"/>
              </a:spcBef>
              <a:spcAft>
                <a:spcPct val="0"/>
              </a:spcAft>
            </a:pPr>
            <a:r>
              <a:rPr lang="zh-CN" altLang="en-US" sz="800" b="1" kern="0" dirty="0">
                <a:solidFill>
                  <a:srgbClr val="141313"/>
                </a:solidFill>
                <a:latin typeface="微软雅黑" panose="020B0503020204020204" charset="-122"/>
                <a:ea typeface="微软雅黑" panose="020B0503020204020204" charset="-122"/>
              </a:rPr>
              <a:t>业务</a:t>
            </a:r>
            <a:r>
              <a:rPr kumimoji="0" lang="zh-CN" altLang="en-US" sz="8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应用</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360" name="圆角矩形 359"/>
          <p:cNvSpPr/>
          <p:nvPr/>
        </p:nvSpPr>
        <p:spPr bwMode="auto">
          <a:xfrm>
            <a:off x="3619701" y="1428579"/>
            <a:ext cx="882215" cy="282845"/>
          </a:xfrm>
          <a:prstGeom prst="roundRect">
            <a:avLst>
              <a:gd name="adj" fmla="val 18792"/>
            </a:avLst>
          </a:prstGeom>
          <a:solidFill>
            <a:srgbClr val="141313">
              <a:lumMod val="10000"/>
              <a:lumOff val="90000"/>
            </a:srgbClr>
          </a:solid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defRPr/>
            </a:pPr>
            <a:r>
              <a:rPr lang="zh-CN" altLang="en-US" sz="800" b="1" kern="0" dirty="0" smtClean="0">
                <a:solidFill>
                  <a:srgbClr val="141313"/>
                </a:solidFill>
                <a:latin typeface="微软雅黑" panose="020B0503020204020204" charset="-122"/>
                <a:ea typeface="微软雅黑" panose="020B0503020204020204" charset="-122"/>
              </a:rPr>
              <a:t>效果追踪</a:t>
            </a:r>
            <a:endParaRPr lang="zh-CN" altLang="en-US" sz="800" b="1" kern="0" dirty="0">
              <a:solidFill>
                <a:srgbClr val="141313"/>
              </a:solidFill>
              <a:latin typeface="微软雅黑" panose="020B0503020204020204" charset="-122"/>
              <a:ea typeface="微软雅黑" panose="020B0503020204020204" charset="-122"/>
            </a:endParaRPr>
          </a:p>
        </p:txBody>
      </p:sp>
      <p:sp>
        <p:nvSpPr>
          <p:cNvPr id="361" name="圆角矩形 360"/>
          <p:cNvSpPr/>
          <p:nvPr/>
        </p:nvSpPr>
        <p:spPr bwMode="auto">
          <a:xfrm>
            <a:off x="4566989" y="1419783"/>
            <a:ext cx="1028766" cy="282845"/>
          </a:xfrm>
          <a:prstGeom prst="roundRect">
            <a:avLst>
              <a:gd name="adj" fmla="val 18792"/>
            </a:avLst>
          </a:prstGeom>
          <a:solidFill>
            <a:srgbClr val="141313">
              <a:lumMod val="10000"/>
              <a:lumOff val="90000"/>
            </a:srgbClr>
          </a:solid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800" b="1" kern="0" dirty="0" smtClean="0">
                <a:solidFill>
                  <a:srgbClr val="141313"/>
                </a:solidFill>
                <a:latin typeface="微软雅黑" panose="020B0503020204020204" charset="-122"/>
                <a:ea typeface="微软雅黑" panose="020B0503020204020204" charset="-122"/>
              </a:rPr>
              <a:t>营销资源位管理</a:t>
            </a:r>
            <a:endParaRPr lang="en-US" altLang="zh-CN" sz="800" b="1" kern="0" dirty="0" smtClean="0">
              <a:solidFill>
                <a:srgbClr val="141313"/>
              </a:solidFill>
              <a:latin typeface="微软雅黑" panose="020B0503020204020204" charset="-122"/>
              <a:ea typeface="微软雅黑" panose="020B0503020204020204" charset="-122"/>
            </a:endParaRPr>
          </a:p>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AI</a:t>
            </a:r>
            <a:r>
              <a:rPr kumimoji="0" lang="zh-CN" altLang="en-US" sz="8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场景管理</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441" name="AutoShape 48"/>
          <p:cNvSpPr>
            <a:spLocks noChangeArrowheads="1"/>
          </p:cNvSpPr>
          <p:nvPr/>
        </p:nvSpPr>
        <p:spPr bwMode="auto">
          <a:xfrm>
            <a:off x="7865370" y="1400772"/>
            <a:ext cx="401556" cy="243819"/>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80000"/>
              </a:lnSpc>
              <a:spcBef>
                <a:spcPct val="0"/>
              </a:spcBef>
              <a:spcAft>
                <a:spcPct val="0"/>
              </a:spcAft>
              <a:buFont typeface="Wingdings" panose="05000000000000000000" pitchFamily="2" charset="2"/>
              <a:buNone/>
              <a:defRPr/>
            </a:pPr>
            <a:r>
              <a:rPr lang="en-GB" sz="1400" kern="0" dirty="0">
                <a:solidFill>
                  <a:srgbClr val="000000"/>
                </a:solidFill>
                <a:latin typeface="Verdana" panose="020B0604030504040204" pitchFamily="34" charset="0"/>
                <a:ea typeface="黑体"/>
                <a:cs typeface="Arial" panose="020B0604020202020204" pitchFamily="34" charset="0"/>
              </a:rPr>
              <a:t>…</a:t>
            </a:r>
            <a:endParaRPr lang="en-GB" sz="1400" kern="0" dirty="0">
              <a:solidFill>
                <a:srgbClr val="000000"/>
              </a:solidFill>
              <a:latin typeface="Verdana" panose="020B0604030504040204" pitchFamily="34" charset="0"/>
              <a:ea typeface="黑体"/>
              <a:cs typeface="Arial" panose="020B0604020202020204" pitchFamily="34" charset="0"/>
            </a:endParaRPr>
          </a:p>
        </p:txBody>
      </p:sp>
      <p:sp>
        <p:nvSpPr>
          <p:cNvPr id="126" name="圆角矩形 125"/>
          <p:cNvSpPr/>
          <p:nvPr/>
        </p:nvSpPr>
        <p:spPr bwMode="auto">
          <a:xfrm>
            <a:off x="1631285" y="1428581"/>
            <a:ext cx="832241" cy="282845"/>
          </a:xfrm>
          <a:prstGeom prst="roundRect">
            <a:avLst>
              <a:gd name="adj" fmla="val 18792"/>
            </a:avLst>
          </a:prstGeom>
          <a:solidFill>
            <a:srgbClr val="141313">
              <a:lumMod val="10000"/>
              <a:lumOff val="90000"/>
            </a:srgbClr>
          </a:solid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lstStyle/>
          <a:p>
            <a:pPr algn="ctr" defTabSz="457200" fontAlgn="base">
              <a:spcBef>
                <a:spcPct val="0"/>
              </a:spcBef>
              <a:spcAft>
                <a:spcPct val="0"/>
              </a:spcAft>
              <a:defRPr/>
            </a:pPr>
            <a:r>
              <a:rPr kumimoji="0" lang="zh-CN" altLang="en-US" sz="8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规则及流量</a:t>
            </a:r>
            <a:endParaRPr kumimoji="0" lang="en-US" altLang="zh-CN" sz="8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endParaRPr>
          </a:p>
          <a:p>
            <a:pPr algn="ctr" defTabSz="457200" fontAlgn="base">
              <a:spcBef>
                <a:spcPct val="0"/>
              </a:spcBef>
              <a:spcAft>
                <a:spcPct val="0"/>
              </a:spcAft>
              <a:defRPr/>
            </a:pPr>
            <a:r>
              <a:rPr lang="zh-CN" altLang="en-US" sz="800" b="1" kern="0" dirty="0">
                <a:solidFill>
                  <a:srgbClr val="141313"/>
                </a:solidFill>
                <a:latin typeface="微软雅黑" panose="020B0503020204020204" charset="-122"/>
                <a:ea typeface="微软雅黑" panose="020B0503020204020204" charset="-122"/>
              </a:rPr>
              <a:t>管理</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58" name="左右箭头 157"/>
          <p:cNvSpPr/>
          <p:nvPr/>
        </p:nvSpPr>
        <p:spPr bwMode="auto">
          <a:xfrm>
            <a:off x="8257909" y="2779888"/>
            <a:ext cx="196786" cy="193632"/>
          </a:xfrm>
          <a:prstGeom prst="leftRightArrow">
            <a:avLst>
              <a:gd name="adj1" fmla="val 50000"/>
              <a:gd name="adj2" fmla="val 34368"/>
            </a:avLst>
          </a:prstGeom>
          <a:solidFill>
            <a:schemeClr val="tx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defTabSz="4572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141313"/>
              </a:solidFill>
              <a:effectLst/>
              <a:uLnTx/>
              <a:uFillTx/>
              <a:ea typeface="宋体" pitchFamily="2" charset="-122"/>
            </a:endParaRPr>
          </a:p>
        </p:txBody>
      </p:sp>
      <p:sp>
        <p:nvSpPr>
          <p:cNvPr id="117" name="圆角矩形 360"/>
          <p:cNvSpPr/>
          <p:nvPr/>
        </p:nvSpPr>
        <p:spPr bwMode="auto">
          <a:xfrm>
            <a:off x="5730418" y="1424359"/>
            <a:ext cx="1050561" cy="282845"/>
          </a:xfrm>
          <a:prstGeom prst="roundRect">
            <a:avLst>
              <a:gd name="adj" fmla="val 18792"/>
            </a:avLst>
          </a:prstGeom>
          <a:solidFill>
            <a:srgbClr val="141313">
              <a:lumMod val="10000"/>
              <a:lumOff val="90000"/>
            </a:srgbClr>
          </a:solid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800" b="1" kern="0" noProof="0" dirty="0" smtClean="0">
                <a:solidFill>
                  <a:srgbClr val="141313"/>
                </a:solidFill>
                <a:latin typeface="微软雅黑" panose="020B0503020204020204" charset="-122"/>
                <a:ea typeface="微软雅黑" panose="020B0503020204020204" charset="-122"/>
              </a:rPr>
              <a:t>实时数据监控</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98" name="圆角矩形 197"/>
          <p:cNvSpPr/>
          <p:nvPr/>
        </p:nvSpPr>
        <p:spPr bwMode="auto">
          <a:xfrm>
            <a:off x="898992" y="2590131"/>
            <a:ext cx="7372027" cy="1037758"/>
          </a:xfrm>
          <a:prstGeom prst="roundRect">
            <a:avLst>
              <a:gd name="adj" fmla="val 7520"/>
            </a:avLst>
          </a:prstGeom>
          <a:solidFill>
            <a:srgbClr val="FFFFFF">
              <a:lumMod val="65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800" b="0"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204" name="矩形 203"/>
          <p:cNvSpPr/>
          <p:nvPr/>
        </p:nvSpPr>
        <p:spPr bwMode="auto">
          <a:xfrm>
            <a:off x="951874" y="3177127"/>
            <a:ext cx="7209471" cy="349021"/>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rPr>
              <a:t>数据存储</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205" name="圆角矩形 204"/>
          <p:cNvSpPr/>
          <p:nvPr/>
        </p:nvSpPr>
        <p:spPr bwMode="auto">
          <a:xfrm>
            <a:off x="1607895" y="3228628"/>
            <a:ext cx="720000" cy="252501"/>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rPr>
              <a:t>HDFS</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206" name="圆角矩形 205"/>
          <p:cNvSpPr/>
          <p:nvPr/>
        </p:nvSpPr>
        <p:spPr bwMode="auto">
          <a:xfrm>
            <a:off x="2622834" y="3242201"/>
            <a:ext cx="720000" cy="232459"/>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rPr>
              <a:t>HBASE</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207" name="圆角矩形 206"/>
          <p:cNvSpPr/>
          <p:nvPr/>
        </p:nvSpPr>
        <p:spPr bwMode="auto">
          <a:xfrm>
            <a:off x="3637773" y="3215354"/>
            <a:ext cx="720000" cy="247923"/>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MySQL</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208" name="矩形 207"/>
          <p:cNvSpPr/>
          <p:nvPr/>
        </p:nvSpPr>
        <p:spPr bwMode="auto">
          <a:xfrm>
            <a:off x="951875" y="2675510"/>
            <a:ext cx="7209471" cy="439733"/>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defTabSz="457200" eaLnBrk="1" fontAlgn="base" latinLnBrk="0" hangingPunct="1">
              <a:lnSpc>
                <a:spcPct val="100000"/>
              </a:lnSpc>
              <a:spcBef>
                <a:spcPct val="0"/>
              </a:spcBef>
              <a:spcAft>
                <a:spcPct val="0"/>
              </a:spcAft>
              <a:buClrTx/>
              <a:buSzTx/>
              <a:buFont typeface="Arial" panose="020B0604020202020204" pitchFamily="34" charset="0"/>
              <a:buNone/>
              <a:defRPr/>
            </a:pPr>
            <a:r>
              <a:rPr lang="zh-CN" altLang="en-US" sz="800" b="1" kern="0" dirty="0" smtClean="0">
                <a:solidFill>
                  <a:srgbClr val="141313"/>
                </a:solidFill>
                <a:latin typeface="微软雅黑" panose="020B0503020204020204" charset="-122"/>
                <a:ea typeface="微软雅黑" panose="020B0503020204020204" charset="-122"/>
              </a:rPr>
              <a:t>数据处理</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210" name="圆角矩形 209"/>
          <p:cNvSpPr/>
          <p:nvPr/>
        </p:nvSpPr>
        <p:spPr bwMode="auto">
          <a:xfrm>
            <a:off x="4760730" y="2755958"/>
            <a:ext cx="1214607" cy="307813"/>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Spark Streaming</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212" name="圆角矩形 211"/>
          <p:cNvSpPr/>
          <p:nvPr/>
        </p:nvSpPr>
        <p:spPr bwMode="auto">
          <a:xfrm>
            <a:off x="6197600" y="2758100"/>
            <a:ext cx="889367" cy="307813"/>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defRPr/>
            </a:pPr>
            <a:r>
              <a:rPr lang="en-US" altLang="zh-CN" sz="800" b="1" kern="0" dirty="0" err="1">
                <a:latin typeface="微软雅黑" panose="020B0503020204020204" charset="-122"/>
                <a:ea typeface="微软雅黑" panose="020B0503020204020204" charset="-122"/>
              </a:rPr>
              <a:t>Flink</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3" name="矩形 2"/>
          <p:cNvSpPr/>
          <p:nvPr/>
        </p:nvSpPr>
        <p:spPr>
          <a:xfrm>
            <a:off x="984087" y="928637"/>
            <a:ext cx="7216205" cy="2708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ndParaRPr>
          </a:p>
        </p:txBody>
      </p:sp>
      <p:sp>
        <p:nvSpPr>
          <p:cNvPr id="2" name="文本框 1"/>
          <p:cNvSpPr txBox="1"/>
          <p:nvPr/>
        </p:nvSpPr>
        <p:spPr>
          <a:xfrm>
            <a:off x="980518" y="969372"/>
            <a:ext cx="697871" cy="215444"/>
          </a:xfrm>
          <a:prstGeom prst="rect">
            <a:avLst/>
          </a:prstGeom>
          <a:noFill/>
        </p:spPr>
        <p:txBody>
          <a:bodyPr wrap="square" rtlCol="0">
            <a:spAutoFit/>
          </a:bodyPr>
          <a:lstStyle/>
          <a:p>
            <a:r>
              <a:rPr lang="zh-CN" altLang="en-US" sz="800" b="1" dirty="0">
                <a:latin typeface="微软雅黑" panose="020B0503020204020204" charset="-122"/>
                <a:ea typeface="微软雅黑" panose="020B0503020204020204" charset="-122"/>
              </a:rPr>
              <a:t>展示</a:t>
            </a:r>
            <a:endParaRPr lang="zh-CN" altLang="en-US" sz="800" b="1" dirty="0">
              <a:latin typeface="微软雅黑" panose="020B0503020204020204" charset="-122"/>
              <a:ea typeface="微软雅黑" panose="020B0503020204020204" charset="-122"/>
            </a:endParaRPr>
          </a:p>
        </p:txBody>
      </p:sp>
      <p:sp>
        <p:nvSpPr>
          <p:cNvPr id="132" name="圆角矩形 212"/>
          <p:cNvSpPr/>
          <p:nvPr/>
        </p:nvSpPr>
        <p:spPr bwMode="auto">
          <a:xfrm>
            <a:off x="1557246" y="959666"/>
            <a:ext cx="2079179" cy="212491"/>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rPr>
              <a:t>移动端</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33" name="圆角矩形 212"/>
          <p:cNvSpPr/>
          <p:nvPr/>
        </p:nvSpPr>
        <p:spPr bwMode="auto">
          <a:xfrm>
            <a:off x="3811359" y="953789"/>
            <a:ext cx="2079179" cy="212491"/>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rPr>
              <a:t>PC</a:t>
            </a:r>
            <a:r>
              <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rPr>
              <a:t>端</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62" name="圆角矩形 161"/>
          <p:cNvSpPr/>
          <p:nvPr/>
        </p:nvSpPr>
        <p:spPr bwMode="auto">
          <a:xfrm>
            <a:off x="3615726" y="1911708"/>
            <a:ext cx="1587242" cy="628815"/>
          </a:xfrm>
          <a:prstGeom prst="roundRect">
            <a:avLst>
              <a:gd name="adj" fmla="val 7520"/>
            </a:avLst>
          </a:prstGeom>
          <a:solidFill>
            <a:srgbClr val="FFFFFF">
              <a:lumMod val="65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63" name="矩形 162"/>
          <p:cNvSpPr/>
          <p:nvPr/>
        </p:nvSpPr>
        <p:spPr bwMode="auto">
          <a:xfrm>
            <a:off x="3667751" y="2244080"/>
            <a:ext cx="1479841" cy="252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lang="zh-CN" altLang="en-US" sz="800" b="1" kern="0" noProof="0" dirty="0" smtClean="0">
                <a:solidFill>
                  <a:srgbClr val="141313"/>
                </a:solidFill>
                <a:latin typeface="微软雅黑" panose="020B0503020204020204" charset="-122"/>
                <a:ea typeface="微软雅黑" panose="020B0503020204020204" charset="-122"/>
              </a:rPr>
              <a:t>规则</a:t>
            </a:r>
            <a:r>
              <a:rPr lang="zh-CN" altLang="en-US" sz="800" b="1" kern="0" dirty="0">
                <a:solidFill>
                  <a:srgbClr val="141313"/>
                </a:solidFill>
                <a:latin typeface="微软雅黑" panose="020B0503020204020204" charset="-122"/>
                <a:ea typeface="微软雅黑" panose="020B0503020204020204" charset="-122"/>
              </a:rPr>
              <a:t>引擎</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64" name="矩形 163"/>
          <p:cNvSpPr/>
          <p:nvPr/>
        </p:nvSpPr>
        <p:spPr bwMode="auto">
          <a:xfrm>
            <a:off x="3667751" y="1970994"/>
            <a:ext cx="695014" cy="252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lang="zh-CN" altLang="en-US" sz="800" b="1" kern="0" dirty="0" smtClean="0">
                <a:solidFill>
                  <a:srgbClr val="141313"/>
                </a:solidFill>
                <a:latin typeface="微软雅黑" panose="020B0503020204020204" charset="-122"/>
                <a:ea typeface="微软雅黑" panose="020B0503020204020204" charset="-122"/>
              </a:rPr>
              <a:t>规则</a:t>
            </a:r>
            <a:r>
              <a:rPr lang="zh-CN" altLang="en-US" sz="800" b="1" kern="0" dirty="0">
                <a:solidFill>
                  <a:srgbClr val="141313"/>
                </a:solidFill>
                <a:latin typeface="微软雅黑" panose="020B0503020204020204" charset="-122"/>
                <a:ea typeface="微软雅黑" panose="020B0503020204020204" charset="-122"/>
              </a:rPr>
              <a:t>管理</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67" name="圆角矩形 166"/>
          <p:cNvSpPr/>
          <p:nvPr/>
        </p:nvSpPr>
        <p:spPr bwMode="auto">
          <a:xfrm>
            <a:off x="7114265" y="1900822"/>
            <a:ext cx="1157722" cy="628815"/>
          </a:xfrm>
          <a:prstGeom prst="roundRect">
            <a:avLst>
              <a:gd name="adj" fmla="val 7520"/>
            </a:avLst>
          </a:prstGeom>
          <a:solidFill>
            <a:srgbClr val="FFFFFF">
              <a:lumMod val="65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68" name="矩形 167"/>
          <p:cNvSpPr/>
          <p:nvPr/>
        </p:nvSpPr>
        <p:spPr bwMode="auto">
          <a:xfrm>
            <a:off x="7183465" y="1928169"/>
            <a:ext cx="1000858" cy="262789"/>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kumimoji="0" lang="zh-CN" altLang="en-US" sz="8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报警管理</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69" name="矩形 168"/>
          <p:cNvSpPr/>
          <p:nvPr/>
        </p:nvSpPr>
        <p:spPr bwMode="auto">
          <a:xfrm>
            <a:off x="7181124" y="2228343"/>
            <a:ext cx="981915" cy="248632"/>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lang="zh-CN" altLang="en-US" sz="800" b="1" kern="0" noProof="0" dirty="0" smtClean="0">
                <a:solidFill>
                  <a:srgbClr val="141313"/>
                </a:solidFill>
                <a:latin typeface="微软雅黑" panose="020B0503020204020204" charset="-122"/>
                <a:ea typeface="微软雅黑" panose="020B0503020204020204" charset="-122"/>
              </a:rPr>
              <a:t>报警</a:t>
            </a:r>
            <a:r>
              <a:rPr lang="zh-CN" altLang="en-US" sz="800" b="1" kern="0" dirty="0">
                <a:solidFill>
                  <a:srgbClr val="141313"/>
                </a:solidFill>
                <a:latin typeface="微软雅黑" panose="020B0503020204020204" charset="-122"/>
                <a:ea typeface="微软雅黑" panose="020B0503020204020204" charset="-122"/>
              </a:rPr>
              <a:t>库</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74" name="矩形 173"/>
          <p:cNvSpPr/>
          <p:nvPr/>
        </p:nvSpPr>
        <p:spPr bwMode="auto">
          <a:xfrm>
            <a:off x="4452578" y="1972194"/>
            <a:ext cx="695014" cy="252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lang="zh-CN" altLang="en-US" sz="800" b="1" kern="0" noProof="0" dirty="0" smtClean="0">
                <a:solidFill>
                  <a:srgbClr val="141313"/>
                </a:solidFill>
                <a:latin typeface="微软雅黑" panose="020B0503020204020204" charset="-122"/>
                <a:ea typeface="微软雅黑" panose="020B0503020204020204" charset="-122"/>
              </a:rPr>
              <a:t>预警类型库</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268" name="Rectangle 3"/>
          <p:cNvSpPr/>
          <p:nvPr/>
        </p:nvSpPr>
        <p:spPr bwMode="auto">
          <a:xfrm>
            <a:off x="7128148" y="1906317"/>
            <a:ext cx="1109358" cy="576000"/>
          </a:xfrm>
          <a:prstGeom prst="rect">
            <a:avLst/>
          </a:prstGeom>
          <a:solidFill>
            <a:srgbClr val="DA291C">
              <a:alpha val="14000"/>
            </a:srgbClr>
          </a:solid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zh-CN" altLang="en-US" sz="1000" b="1" kern="0" dirty="0">
                <a:solidFill>
                  <a:srgbClr val="FF0000"/>
                </a:solidFill>
                <a:ea typeface="微软雅黑" panose="020B0503020204020204" charset="-122"/>
              </a:rPr>
              <a:t>报警</a:t>
            </a:r>
            <a:r>
              <a:rPr lang="zh-CN" altLang="en-US" sz="1000" b="1" kern="0" dirty="0" smtClean="0">
                <a:solidFill>
                  <a:srgbClr val="FF0000"/>
                </a:solidFill>
                <a:ea typeface="微软雅黑" panose="020B0503020204020204" charset="-122"/>
              </a:rPr>
              <a:t>管理</a:t>
            </a:r>
            <a:endParaRPr lang="en-US" sz="1000" b="1" kern="0" dirty="0">
              <a:solidFill>
                <a:srgbClr val="FF0000"/>
              </a:solidFill>
              <a:ea typeface="微软雅黑" panose="020B0503020204020204" charset="-122"/>
            </a:endParaRPr>
          </a:p>
        </p:txBody>
      </p:sp>
      <p:sp>
        <p:nvSpPr>
          <p:cNvPr id="123" name="圆角矩形 360"/>
          <p:cNvSpPr/>
          <p:nvPr/>
        </p:nvSpPr>
        <p:spPr bwMode="auto">
          <a:xfrm>
            <a:off x="6869792" y="1422956"/>
            <a:ext cx="1050561" cy="282845"/>
          </a:xfrm>
          <a:prstGeom prst="roundRect">
            <a:avLst>
              <a:gd name="adj" fmla="val 18792"/>
            </a:avLst>
          </a:prstGeom>
          <a:solidFill>
            <a:srgbClr val="141313">
              <a:lumMod val="10000"/>
              <a:lumOff val="90000"/>
            </a:srgbClr>
          </a:solid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8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历史数据分析</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29" name="圆角矩形 128"/>
          <p:cNvSpPr/>
          <p:nvPr/>
        </p:nvSpPr>
        <p:spPr bwMode="auto">
          <a:xfrm>
            <a:off x="2552339" y="1428580"/>
            <a:ext cx="975480" cy="282845"/>
          </a:xfrm>
          <a:prstGeom prst="roundRect">
            <a:avLst>
              <a:gd name="adj" fmla="val 18792"/>
            </a:avLst>
          </a:prstGeom>
          <a:solidFill>
            <a:srgbClr val="141313">
              <a:lumMod val="10000"/>
              <a:lumOff val="90000"/>
            </a:srgbClr>
          </a:solid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8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营运驾驶舱</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44" name="圆角矩形 143"/>
          <p:cNvSpPr/>
          <p:nvPr/>
        </p:nvSpPr>
        <p:spPr bwMode="auto">
          <a:xfrm>
            <a:off x="898585" y="3708160"/>
            <a:ext cx="7372027" cy="650884"/>
          </a:xfrm>
          <a:prstGeom prst="roundRect">
            <a:avLst>
              <a:gd name="adj" fmla="val 7520"/>
            </a:avLst>
          </a:prstGeom>
          <a:solidFill>
            <a:srgbClr val="FFFFFF">
              <a:lumMod val="65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800" b="0"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45" name="矩形 144"/>
          <p:cNvSpPr/>
          <p:nvPr/>
        </p:nvSpPr>
        <p:spPr bwMode="auto">
          <a:xfrm>
            <a:off x="952481" y="3797148"/>
            <a:ext cx="7209469" cy="461278"/>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8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数据</a:t>
            </a:r>
            <a:r>
              <a:rPr lang="zh-CN" altLang="en-US" sz="800" b="1" kern="0" dirty="0">
                <a:solidFill>
                  <a:srgbClr val="141313"/>
                </a:solidFill>
                <a:latin typeface="微软雅黑" panose="020B0503020204020204" charset="-122"/>
                <a:ea typeface="微软雅黑" panose="020B0503020204020204" charset="-122"/>
              </a:rPr>
              <a:t>整合</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46" name="圆角矩形 145"/>
          <p:cNvSpPr/>
          <p:nvPr/>
        </p:nvSpPr>
        <p:spPr bwMode="auto">
          <a:xfrm>
            <a:off x="1583166" y="3900550"/>
            <a:ext cx="1140077" cy="248311"/>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8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实时采集适配</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47" name="圆角矩形 146"/>
          <p:cNvSpPr/>
          <p:nvPr/>
        </p:nvSpPr>
        <p:spPr bwMode="auto">
          <a:xfrm>
            <a:off x="2907224" y="3900550"/>
            <a:ext cx="1140077" cy="248311"/>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 b="1" i="0" u="none" strike="noStrike" kern="0" cap="none" spc="0" normalizeH="0" baseline="0" noProof="0" dirty="0" err="1">
                <a:ln>
                  <a:noFill/>
                </a:ln>
                <a:solidFill>
                  <a:srgbClr val="141313"/>
                </a:solidFill>
                <a:effectLst/>
                <a:uLnTx/>
                <a:uFillTx/>
                <a:latin typeface="微软雅黑" panose="020B0503020204020204" charset="-122"/>
                <a:ea typeface="微软雅黑" panose="020B0503020204020204" charset="-122"/>
              </a:rPr>
              <a:t>NoSQL适配</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65" name="圆角矩形 164"/>
          <p:cNvSpPr/>
          <p:nvPr/>
        </p:nvSpPr>
        <p:spPr bwMode="auto">
          <a:xfrm>
            <a:off x="4229379" y="3901561"/>
            <a:ext cx="1140077" cy="248311"/>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rPr>
              <a:t>PDI</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66" name="圆角矩形 165"/>
          <p:cNvSpPr/>
          <p:nvPr/>
        </p:nvSpPr>
        <p:spPr bwMode="auto">
          <a:xfrm>
            <a:off x="5553612" y="3900550"/>
            <a:ext cx="1140077" cy="248311"/>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 b="1" i="0" u="none" strike="noStrike" kern="0" cap="none" spc="0" normalizeH="0" baseline="0" noProof="0" dirty="0" err="1">
                <a:ln>
                  <a:noFill/>
                </a:ln>
                <a:solidFill>
                  <a:srgbClr val="141313"/>
                </a:solidFill>
                <a:effectLst/>
                <a:uLnTx/>
                <a:uFillTx/>
                <a:latin typeface="微软雅黑" panose="020B0503020204020204" charset="-122"/>
                <a:ea typeface="微软雅黑" panose="020B0503020204020204" charset="-122"/>
              </a:rPr>
              <a:t>文件</a:t>
            </a:r>
            <a:r>
              <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rPr>
              <a:t>适配</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70" name="圆角矩形 169"/>
          <p:cNvSpPr/>
          <p:nvPr/>
        </p:nvSpPr>
        <p:spPr bwMode="auto">
          <a:xfrm>
            <a:off x="6890075" y="3900550"/>
            <a:ext cx="1140077" cy="248311"/>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 b="1" i="0" u="none" strike="noStrike" kern="0" cap="none" spc="0" normalizeH="0" baseline="0" noProof="0" dirty="0" err="1">
                <a:ln>
                  <a:noFill/>
                </a:ln>
                <a:solidFill>
                  <a:srgbClr val="141313"/>
                </a:solidFill>
                <a:effectLst/>
                <a:uLnTx/>
                <a:uFillTx/>
                <a:latin typeface="微软雅黑" panose="020B0503020204020204" charset="-122"/>
                <a:ea typeface="微软雅黑" panose="020B0503020204020204" charset="-122"/>
              </a:rPr>
              <a:t>RDB适配</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99" name="圆角矩形 98"/>
          <p:cNvSpPr/>
          <p:nvPr/>
        </p:nvSpPr>
        <p:spPr bwMode="auto">
          <a:xfrm rot="16200000">
            <a:off x="4328030" y="997092"/>
            <a:ext cx="519273" cy="7358520"/>
          </a:xfrm>
          <a:prstGeom prst="roundRect">
            <a:avLst>
              <a:gd name="adj" fmla="val 7520"/>
            </a:avLst>
          </a:prstGeom>
          <a:solidFill>
            <a:srgbClr val="FFFFFF">
              <a:lumMod val="65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00" name="矩形 99"/>
          <p:cNvSpPr/>
          <p:nvPr/>
        </p:nvSpPr>
        <p:spPr bwMode="auto">
          <a:xfrm rot="16200000">
            <a:off x="1741942" y="4267083"/>
            <a:ext cx="355289" cy="810602"/>
          </a:xfrm>
          <a:prstGeom prst="rect">
            <a:avLst/>
          </a:prstGeom>
          <a:solidFill>
            <a:srgbClr val="FFFFFF"/>
          </a:solidFill>
          <a:ln w="12700" cap="flat" cmpd="sng" algn="ctr">
            <a:noFill/>
            <a:prstDash val="solid"/>
            <a:round/>
            <a:headEnd type="none" w="med" len="med"/>
            <a:tailEnd type="none" w="med" len="med"/>
          </a:ln>
          <a:effectLst/>
        </p:spPr>
        <p:txBody>
          <a:bodyPr vert="eaVert" wrap="square" lIns="91440" tIns="45720" rIns="91440" bIns="45720" numCol="1" rtlCol="0" anchor="ctr" anchorCtr="0" compatLnSpc="1"/>
          <a:lstStyle/>
          <a:p>
            <a:pPr algn="ctr" defTabSz="457200" fontAlgn="base">
              <a:spcBef>
                <a:spcPct val="0"/>
              </a:spcBef>
              <a:spcAft>
                <a:spcPct val="0"/>
              </a:spcAft>
            </a:pPr>
            <a:endParaRPr lang="en-US" altLang="zh-CN" sz="800" b="1" kern="0" dirty="0" smtClean="0">
              <a:solidFill>
                <a:srgbClr val="141313"/>
              </a:solidFill>
              <a:latin typeface="微软雅黑" panose="020B0503020204020204" charset="-122"/>
              <a:ea typeface="微软雅黑" panose="020B0503020204020204" charset="-122"/>
            </a:endParaRPr>
          </a:p>
          <a:p>
            <a:pPr algn="ctr" defTabSz="457200" fontAlgn="base">
              <a:spcBef>
                <a:spcPct val="0"/>
              </a:spcBef>
              <a:spcAft>
                <a:spcPct val="0"/>
              </a:spcAft>
            </a:pPr>
            <a:r>
              <a:rPr lang="zh-CN" altLang="en-US" sz="800" b="1" kern="0" dirty="0" smtClean="0">
                <a:solidFill>
                  <a:srgbClr val="141313"/>
                </a:solidFill>
                <a:latin typeface="微软雅黑" panose="020B0503020204020204" charset="-122"/>
                <a:ea typeface="微软雅黑" panose="020B0503020204020204" charset="-122"/>
              </a:rPr>
              <a:t>订单数据</a:t>
            </a:r>
            <a:endParaRPr lang="en-US" altLang="zh-CN" sz="800" b="1" kern="0" dirty="0">
              <a:solidFill>
                <a:srgbClr val="141313"/>
              </a:solidFill>
              <a:latin typeface="微软雅黑" panose="020B0503020204020204" charset="-122"/>
              <a:ea typeface="微软雅黑" panose="020B0503020204020204" charset="-122"/>
            </a:endParaRPr>
          </a:p>
          <a:p>
            <a:pPr lvl="0" algn="ctr" defTabSz="457200" fontAlgn="base">
              <a:spcBef>
                <a:spcPct val="0"/>
              </a:spcBef>
              <a:spcAft>
                <a:spcPct val="0"/>
              </a:spcAft>
            </a:pP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01" name="矩形 100"/>
          <p:cNvSpPr/>
          <p:nvPr/>
        </p:nvSpPr>
        <p:spPr bwMode="auto">
          <a:xfrm rot="16200000">
            <a:off x="2732721" y="4274811"/>
            <a:ext cx="351898" cy="798540"/>
          </a:xfrm>
          <a:prstGeom prst="rect">
            <a:avLst/>
          </a:prstGeom>
          <a:solidFill>
            <a:srgbClr val="FFFFFF"/>
          </a:solidFill>
          <a:ln w="12700" cap="flat" cmpd="sng" algn="ctr">
            <a:noFill/>
            <a:prstDash val="solid"/>
            <a:round/>
            <a:headEnd type="none" w="med" len="med"/>
            <a:tailEnd type="none" w="med" len="med"/>
          </a:ln>
          <a:effectLst/>
        </p:spPr>
        <p:txBody>
          <a:bodyPr vert="eaVert" wrap="square" lIns="91440" tIns="45720" rIns="91440" bIns="45720" numCol="1" rtlCol="0" anchor="ctr" anchorCtr="0" compatLnSpc="1"/>
          <a:lstStyle/>
          <a:p>
            <a:pPr lvl="0" algn="ctr" defTabSz="457200" fontAlgn="base">
              <a:spcBef>
                <a:spcPct val="0"/>
              </a:spcBef>
              <a:spcAft>
                <a:spcPct val="0"/>
              </a:spcAft>
            </a:pPr>
            <a:r>
              <a:rPr lang="zh-CN" altLang="en-US" sz="800" b="1" kern="0" noProof="0" dirty="0" smtClean="0">
                <a:solidFill>
                  <a:srgbClr val="141313"/>
                </a:solidFill>
                <a:latin typeface="微软雅黑" panose="020B0503020204020204" charset="-122"/>
                <a:ea typeface="微软雅黑" panose="020B0503020204020204" charset="-122"/>
              </a:rPr>
              <a:t>产品数据</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02" name="矩形 101"/>
          <p:cNvSpPr/>
          <p:nvPr/>
        </p:nvSpPr>
        <p:spPr bwMode="auto">
          <a:xfrm rot="16200000">
            <a:off x="4779680" y="4249982"/>
            <a:ext cx="353862" cy="846231"/>
          </a:xfrm>
          <a:prstGeom prst="rect">
            <a:avLst/>
          </a:prstGeom>
          <a:solidFill>
            <a:srgbClr val="FFFFFF"/>
          </a:solidFill>
          <a:ln w="12700" cap="flat" cmpd="sng" algn="ctr">
            <a:noFill/>
            <a:prstDash val="solid"/>
            <a:round/>
            <a:headEnd type="none" w="med" len="med"/>
            <a:tailEnd type="none" w="med" len="med"/>
          </a:ln>
          <a:effectLst/>
        </p:spPr>
        <p:txBody>
          <a:bodyPr vert="eaVert" wrap="square" lIns="91440" tIns="45720" rIns="91440" bIns="45720" numCol="1" rtlCol="0" anchor="ctr" anchorCtr="0" compatLnSpc="1"/>
          <a:lstStyle/>
          <a:p>
            <a:pPr lvl="0" algn="ctr" defTabSz="457200" fontAlgn="base">
              <a:spcBef>
                <a:spcPct val="0"/>
              </a:spcBef>
              <a:spcAft>
                <a:spcPct val="0"/>
              </a:spcAft>
            </a:pPr>
            <a:r>
              <a:rPr kumimoji="0" lang="zh-CN" altLang="en-US" sz="7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用户数据</a:t>
            </a:r>
            <a:endParaRPr kumimoji="0" lang="en-US" altLang="zh-CN" sz="7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03" name="矩形 102"/>
          <p:cNvSpPr/>
          <p:nvPr/>
        </p:nvSpPr>
        <p:spPr bwMode="auto">
          <a:xfrm rot="16200000">
            <a:off x="7243865" y="4147939"/>
            <a:ext cx="353862" cy="1050318"/>
          </a:xfrm>
          <a:prstGeom prst="rect">
            <a:avLst/>
          </a:prstGeom>
          <a:solidFill>
            <a:srgbClr val="FFFFFF"/>
          </a:solidFill>
          <a:ln w="12700" cap="flat" cmpd="sng" algn="ctr">
            <a:noFill/>
            <a:prstDash val="solid"/>
            <a:round/>
            <a:headEnd type="none" w="med" len="med"/>
            <a:tailEnd type="none" w="med" len="med"/>
          </a:ln>
          <a:effectLst/>
        </p:spPr>
        <p:txBody>
          <a:bodyPr vert="eaVert" wrap="square" lIns="91440" tIns="45720" rIns="91440" bIns="45720" numCol="1" rtlCol="0" anchor="ctr" anchorCtr="0" compatLnSpc="1"/>
          <a:lstStyle/>
          <a:p>
            <a:pPr lvl="0" algn="ctr" defTabSz="457200" fontAlgn="base">
              <a:spcBef>
                <a:spcPct val="0"/>
              </a:spcBef>
              <a:spcAft>
                <a:spcPct val="0"/>
              </a:spcAft>
            </a:pPr>
            <a:r>
              <a:rPr lang="zh-CN" altLang="en-US" sz="800" b="1" kern="0" dirty="0" smtClean="0">
                <a:solidFill>
                  <a:srgbClr val="141313"/>
                </a:solidFill>
                <a:latin typeface="微软雅黑" panose="020B0503020204020204" charset="-122"/>
                <a:ea typeface="微软雅黑" panose="020B0503020204020204" charset="-122"/>
              </a:rPr>
              <a:t>其它数据</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04" name="矩形 103"/>
          <p:cNvSpPr/>
          <p:nvPr/>
        </p:nvSpPr>
        <p:spPr bwMode="auto">
          <a:xfrm rot="16200000">
            <a:off x="5994385" y="4152763"/>
            <a:ext cx="351896" cy="1042636"/>
          </a:xfrm>
          <a:prstGeom prst="rect">
            <a:avLst/>
          </a:prstGeom>
          <a:solidFill>
            <a:srgbClr val="FFFFFF"/>
          </a:solidFill>
          <a:ln w="12700" cap="flat" cmpd="sng" algn="ctr">
            <a:noFill/>
            <a:prstDash val="solid"/>
            <a:round/>
            <a:headEnd type="none" w="med" len="med"/>
            <a:tailEnd type="none" w="med" len="med"/>
          </a:ln>
          <a:effectLst/>
        </p:spPr>
        <p:txBody>
          <a:bodyPr vert="eaVert" wrap="square" lIns="91440" tIns="45720" rIns="91440" bIns="45720" numCol="1" rtlCol="0" anchor="ctr" anchorCtr="0" compatLnSpc="1"/>
          <a:lstStyle/>
          <a:p>
            <a:pPr algn="ctr" defTabSz="457200" fontAlgn="base">
              <a:spcBef>
                <a:spcPct val="0"/>
              </a:spcBef>
              <a:spcAft>
                <a:spcPct val="0"/>
              </a:spcAft>
            </a:pPr>
            <a:r>
              <a:rPr lang="zh-CN" altLang="en-US" sz="800" b="1" kern="0" dirty="0" smtClean="0">
                <a:solidFill>
                  <a:srgbClr val="141313"/>
                </a:solidFill>
                <a:latin typeface="微软雅黑" panose="020B0503020204020204" charset="-122"/>
                <a:ea typeface="微软雅黑" panose="020B0503020204020204" charset="-122"/>
              </a:rPr>
              <a:t>活动数据</a:t>
            </a:r>
            <a:endParaRPr lang="en-US" altLang="zh-CN" sz="800" b="1" kern="0" dirty="0">
              <a:solidFill>
                <a:srgbClr val="141313"/>
              </a:solidFill>
              <a:latin typeface="微软雅黑" panose="020B0503020204020204" charset="-122"/>
              <a:ea typeface="微软雅黑" panose="020B0503020204020204" charset="-122"/>
            </a:endParaRPr>
          </a:p>
        </p:txBody>
      </p:sp>
      <p:sp>
        <p:nvSpPr>
          <p:cNvPr id="105" name="矩形 104"/>
          <p:cNvSpPr/>
          <p:nvPr/>
        </p:nvSpPr>
        <p:spPr bwMode="auto">
          <a:xfrm rot="16200000">
            <a:off x="3711998" y="4250965"/>
            <a:ext cx="351896" cy="846231"/>
          </a:xfrm>
          <a:prstGeom prst="rect">
            <a:avLst/>
          </a:prstGeom>
          <a:solidFill>
            <a:srgbClr val="FFFFFF"/>
          </a:solidFill>
          <a:ln w="12700" cap="flat" cmpd="sng" algn="ctr">
            <a:noFill/>
            <a:prstDash val="solid"/>
            <a:round/>
            <a:headEnd type="none" w="med" len="med"/>
            <a:tailEnd type="none" w="med" len="med"/>
          </a:ln>
          <a:effectLst/>
        </p:spPr>
        <p:txBody>
          <a:bodyPr vert="eaVert" wrap="square" lIns="91440" tIns="45720" rIns="91440" bIns="45720" numCol="1" rtlCol="0" anchor="ctr" anchorCtr="0" compatLnSpc="1"/>
          <a:lstStyle/>
          <a:p>
            <a:pPr lvl="0" algn="ctr" defTabSz="457200" fontAlgn="base">
              <a:spcBef>
                <a:spcPct val="0"/>
              </a:spcBef>
              <a:spcAft>
                <a:spcPct val="0"/>
              </a:spcAft>
            </a:pPr>
            <a:r>
              <a:rPr lang="zh-CN" altLang="en-US" sz="800" b="1" kern="0" noProof="0" dirty="0" smtClean="0">
                <a:solidFill>
                  <a:srgbClr val="141313"/>
                </a:solidFill>
                <a:latin typeface="微软雅黑" panose="020B0503020204020204" charset="-122"/>
                <a:ea typeface="微软雅黑" panose="020B0503020204020204" charset="-122"/>
              </a:rPr>
              <a:t>营销数据</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9" name="文本框 8"/>
          <p:cNvSpPr txBox="1"/>
          <p:nvPr/>
        </p:nvSpPr>
        <p:spPr>
          <a:xfrm>
            <a:off x="930193" y="4556968"/>
            <a:ext cx="1076691" cy="230832"/>
          </a:xfrm>
          <a:prstGeom prst="rect">
            <a:avLst/>
          </a:prstGeom>
          <a:noFill/>
        </p:spPr>
        <p:txBody>
          <a:bodyPr wrap="square" rtlCol="0">
            <a:spAutoFit/>
          </a:bodyPr>
          <a:lstStyle/>
          <a:p>
            <a:r>
              <a:rPr lang="zh-CN" altLang="en-US" sz="900" b="1" dirty="0" smtClean="0"/>
              <a:t>数据源</a:t>
            </a:r>
            <a:endParaRPr lang="zh-CN" altLang="en-US" sz="900" b="1" dirty="0"/>
          </a:p>
        </p:txBody>
      </p:sp>
      <p:sp>
        <p:nvSpPr>
          <p:cNvPr id="114" name="虚尾箭头 113"/>
          <p:cNvSpPr/>
          <p:nvPr/>
        </p:nvSpPr>
        <p:spPr>
          <a:xfrm rot="16422298" flipV="1">
            <a:off x="4366961" y="4208498"/>
            <a:ext cx="269910" cy="258757"/>
          </a:xfrm>
          <a:prstGeom prst="stripedRightArrow">
            <a:avLst/>
          </a:prstGeom>
          <a:solidFill>
            <a:schemeClr val="tx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457200" fontAlgn="base">
              <a:spcBef>
                <a:spcPct val="0"/>
              </a:spcBef>
              <a:spcAft>
                <a:spcPct val="0"/>
              </a:spcAft>
              <a:buFont typeface="Arial" panose="020B0604020202020204" pitchFamily="34" charset="0"/>
              <a:buNone/>
            </a:pPr>
            <a:endParaRPr lang="zh-CN" altLang="en-US" kern="0" dirty="0">
              <a:solidFill>
                <a:srgbClr val="141313"/>
              </a:solidFill>
              <a:ea typeface="宋体" pitchFamily="2" charset="-122"/>
            </a:endParaRPr>
          </a:p>
        </p:txBody>
      </p:sp>
      <p:sp>
        <p:nvSpPr>
          <p:cNvPr id="118" name="圆角矩形 117"/>
          <p:cNvSpPr/>
          <p:nvPr/>
        </p:nvSpPr>
        <p:spPr bwMode="auto">
          <a:xfrm>
            <a:off x="900192" y="1906546"/>
            <a:ext cx="2627627" cy="628815"/>
          </a:xfrm>
          <a:prstGeom prst="roundRect">
            <a:avLst>
              <a:gd name="adj" fmla="val 7520"/>
            </a:avLst>
          </a:prstGeom>
          <a:solidFill>
            <a:srgbClr val="FFFFFF">
              <a:lumMod val="65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19" name="矩形 118"/>
          <p:cNvSpPr/>
          <p:nvPr/>
        </p:nvSpPr>
        <p:spPr bwMode="auto">
          <a:xfrm>
            <a:off x="977672" y="2004796"/>
            <a:ext cx="2461481" cy="450479"/>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defTabSz="457200" fontAlgn="base">
              <a:spcBef>
                <a:spcPct val="0"/>
              </a:spcBef>
              <a:spcAft>
                <a:spcPct val="0"/>
              </a:spcAft>
            </a:pPr>
            <a:r>
              <a:rPr lang="zh-CN" altLang="en-US" sz="800" b="1" kern="0" dirty="0" smtClean="0">
                <a:solidFill>
                  <a:srgbClr val="141313"/>
                </a:solidFill>
                <a:latin typeface="微软雅黑" panose="020B0503020204020204" charset="-122"/>
                <a:ea typeface="微软雅黑" panose="020B0503020204020204" charset="-122"/>
              </a:rPr>
              <a:t>工作流引擎</a:t>
            </a:r>
            <a:endParaRPr lang="en-US" altLang="zh-CN" sz="800" b="1" kern="0" dirty="0">
              <a:solidFill>
                <a:srgbClr val="141313"/>
              </a:solidFill>
              <a:latin typeface="微软雅黑" panose="020B0503020204020204" charset="-122"/>
              <a:ea typeface="微软雅黑" panose="020B0503020204020204" charset="-122"/>
            </a:endParaRPr>
          </a:p>
        </p:txBody>
      </p:sp>
      <p:sp>
        <p:nvSpPr>
          <p:cNvPr id="124" name="Oval 6"/>
          <p:cNvSpPr>
            <a:spLocks noChangeArrowheads="1"/>
          </p:cNvSpPr>
          <p:nvPr/>
        </p:nvSpPr>
        <p:spPr bwMode="auto">
          <a:xfrm>
            <a:off x="1640030" y="2059989"/>
            <a:ext cx="1410692" cy="357707"/>
          </a:xfrm>
          <a:prstGeom prst="ellipse">
            <a:avLst/>
          </a:prstGeom>
          <a:solidFill>
            <a:schemeClr val="bg2">
              <a:lumMod val="20000"/>
              <a:lumOff val="80000"/>
            </a:schemeClr>
          </a:solidFill>
          <a:ln w="9525">
            <a:solidFill>
              <a:schemeClr val="bg1">
                <a:lumMod val="50000"/>
              </a:schemeClr>
            </a:solidFill>
            <a:prstDash val="solid"/>
            <a:round/>
          </a:ln>
          <a:effectLst/>
        </p:spPr>
        <p:txBody>
          <a:bodyPr wrap="none" tIns="10800"/>
          <a:lstStyle>
            <a:lvl1pPr eaLnBrk="0" hangingPunct="0">
              <a:defRPr kumimoji="1">
                <a:solidFill>
                  <a:schemeClr val="tx1"/>
                </a:solidFill>
                <a:latin typeface="Gulim" panose="020B0600000101010101" pitchFamily="34" charset="-127"/>
                <a:ea typeface="Gulim" panose="020B0600000101010101" pitchFamily="34" charset="-127"/>
              </a:defRPr>
            </a:lvl1pPr>
            <a:lvl2pPr marL="742950" indent="-285750" eaLnBrk="0" hangingPunct="0">
              <a:defRPr kumimoji="1">
                <a:solidFill>
                  <a:schemeClr val="tx1"/>
                </a:solidFill>
                <a:latin typeface="Gulim" panose="020B0600000101010101" pitchFamily="34" charset="-127"/>
                <a:ea typeface="Gulim" panose="020B0600000101010101" pitchFamily="34" charset="-127"/>
              </a:defRPr>
            </a:lvl2pPr>
            <a:lvl3pPr marL="1143000" indent="-228600" eaLnBrk="0" hangingPunct="0">
              <a:defRPr kumimoji="1">
                <a:solidFill>
                  <a:schemeClr val="tx1"/>
                </a:solidFill>
                <a:latin typeface="Gulim" panose="020B0600000101010101" pitchFamily="34" charset="-127"/>
                <a:ea typeface="Gulim" panose="020B0600000101010101" pitchFamily="34" charset="-127"/>
              </a:defRPr>
            </a:lvl3pPr>
            <a:lvl4pPr marL="1600200" indent="-228600" eaLnBrk="0" hangingPunct="0">
              <a:defRPr kumimoji="1">
                <a:solidFill>
                  <a:schemeClr val="tx1"/>
                </a:solidFill>
                <a:latin typeface="Gulim" panose="020B0600000101010101" pitchFamily="34" charset="-127"/>
                <a:ea typeface="Gulim" panose="020B0600000101010101" pitchFamily="34" charset="-127"/>
              </a:defRPr>
            </a:lvl4pPr>
            <a:lvl5pPr marL="2057400" indent="-228600" eaLnBrk="0" hangingPunct="0">
              <a:defRPr kumimoji="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en-US" altLang="zh-CN" sz="12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endParaRPr>
          </a:p>
        </p:txBody>
      </p:sp>
      <p:sp>
        <p:nvSpPr>
          <p:cNvPr id="125" name="Oval 263"/>
          <p:cNvSpPr>
            <a:spLocks noChangeArrowheads="1"/>
          </p:cNvSpPr>
          <p:nvPr/>
        </p:nvSpPr>
        <p:spPr bwMode="auto">
          <a:xfrm rot="5400000">
            <a:off x="1891698" y="2127043"/>
            <a:ext cx="110991" cy="139291"/>
          </a:xfrm>
          <a:prstGeom prst="ellipse">
            <a:avLst/>
          </a:prstGeom>
          <a:solidFill>
            <a:schemeClr val="bg1">
              <a:lumMod val="50000"/>
            </a:schemeClr>
          </a:solidFill>
          <a:ln w="12700">
            <a:noFill/>
            <a:round/>
            <a:headEnd type="none" w="sm" len="sm"/>
            <a:tailEnd type="none" w="sm" len="sm"/>
          </a:ln>
          <a:effectLst/>
        </p:spPr>
        <p:txBody>
          <a:bodyPr wrap="none" lIns="72000" tIns="0" rIns="72000" bIns="0" anchor="ctr"/>
          <a:lstStyle/>
          <a:p>
            <a:pPr marL="0" marR="0" lvl="0" indent="0" algn="ctr" defTabSz="91440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1800" b="0" i="0" u="none" strike="noStrike" kern="0" cap="none" spc="0" normalizeH="0" baseline="0" noProof="0">
              <a:ln>
                <a:noFill/>
              </a:ln>
              <a:solidFill>
                <a:srgbClr val="000000"/>
              </a:solidFill>
              <a:effectLst/>
              <a:uLnTx/>
              <a:uFillTx/>
              <a:ea typeface="黑体"/>
              <a:cs typeface="Arial" panose="020B0604020202020204" pitchFamily="34" charset="0"/>
            </a:endParaRPr>
          </a:p>
        </p:txBody>
      </p:sp>
      <p:sp>
        <p:nvSpPr>
          <p:cNvPr id="127" name="Oval 263"/>
          <p:cNvSpPr>
            <a:spLocks noChangeArrowheads="1"/>
          </p:cNvSpPr>
          <p:nvPr/>
        </p:nvSpPr>
        <p:spPr bwMode="auto">
          <a:xfrm rot="5400000">
            <a:off x="2768833" y="2208747"/>
            <a:ext cx="110991" cy="139291"/>
          </a:xfrm>
          <a:prstGeom prst="ellipse">
            <a:avLst/>
          </a:prstGeom>
          <a:solidFill>
            <a:schemeClr val="bg1">
              <a:lumMod val="50000"/>
            </a:schemeClr>
          </a:solidFill>
          <a:ln w="12700">
            <a:noFill/>
            <a:round/>
            <a:headEnd type="none" w="sm" len="sm"/>
            <a:tailEnd type="none" w="sm" len="sm"/>
          </a:ln>
          <a:effectLst/>
        </p:spPr>
        <p:txBody>
          <a:bodyPr wrap="none" lIns="72000" tIns="0" rIns="72000" bIns="0" anchor="ctr"/>
          <a:lstStyle/>
          <a:p>
            <a:pPr marL="0" marR="0" lvl="0" indent="0" algn="ctr" defTabSz="91440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1800" b="0" i="0" u="none" strike="noStrike" kern="0" cap="none" spc="0" normalizeH="0" baseline="0" noProof="0">
              <a:ln>
                <a:noFill/>
              </a:ln>
              <a:solidFill>
                <a:srgbClr val="000000"/>
              </a:solidFill>
              <a:effectLst/>
              <a:uLnTx/>
              <a:uFillTx/>
              <a:ea typeface="黑体"/>
              <a:cs typeface="Arial" panose="020B0604020202020204" pitchFamily="34" charset="0"/>
            </a:endParaRPr>
          </a:p>
        </p:txBody>
      </p:sp>
      <p:sp>
        <p:nvSpPr>
          <p:cNvPr id="128" name="Oval 263"/>
          <p:cNvSpPr>
            <a:spLocks noChangeArrowheads="1"/>
          </p:cNvSpPr>
          <p:nvPr/>
        </p:nvSpPr>
        <p:spPr bwMode="auto">
          <a:xfrm rot="5400000">
            <a:off x="2407653" y="2089584"/>
            <a:ext cx="110991" cy="139291"/>
          </a:xfrm>
          <a:prstGeom prst="ellipse">
            <a:avLst/>
          </a:prstGeom>
          <a:solidFill>
            <a:schemeClr val="bg1">
              <a:lumMod val="50000"/>
            </a:schemeClr>
          </a:solidFill>
          <a:ln w="12700">
            <a:noFill/>
            <a:round/>
            <a:headEnd type="none" w="sm" len="sm"/>
            <a:tailEnd type="none" w="sm" len="sm"/>
          </a:ln>
          <a:effectLst/>
        </p:spPr>
        <p:txBody>
          <a:bodyPr wrap="none" lIns="72000" tIns="0" rIns="72000" bIns="0" anchor="ctr"/>
          <a:lstStyle/>
          <a:p>
            <a:pPr marL="0" marR="0" lvl="0" indent="0" algn="ctr" defTabSz="91440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1800" b="0" i="0" u="none" strike="noStrike" kern="0" cap="none" spc="0" normalizeH="0" baseline="0" noProof="0">
              <a:ln>
                <a:noFill/>
              </a:ln>
              <a:solidFill>
                <a:srgbClr val="000000"/>
              </a:solidFill>
              <a:effectLst/>
              <a:uLnTx/>
              <a:uFillTx/>
              <a:ea typeface="黑体"/>
              <a:cs typeface="Arial" panose="020B0604020202020204" pitchFamily="34" charset="0"/>
            </a:endParaRPr>
          </a:p>
        </p:txBody>
      </p:sp>
      <p:cxnSp>
        <p:nvCxnSpPr>
          <p:cNvPr id="134" name="AutoShape 348"/>
          <p:cNvCxnSpPr>
            <a:cxnSpLocks noChangeShapeType="1"/>
            <a:stCxn id="125" idx="0"/>
            <a:endCxn id="128" idx="4"/>
          </p:cNvCxnSpPr>
          <p:nvPr/>
        </p:nvCxnSpPr>
        <p:spPr bwMode="auto">
          <a:xfrm flipV="1">
            <a:off x="2016839" y="2159229"/>
            <a:ext cx="376665" cy="37460"/>
          </a:xfrm>
          <a:prstGeom prst="straightConnector1">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cxnSp>
      <p:cxnSp>
        <p:nvCxnSpPr>
          <p:cNvPr id="137" name="AutoShape 348"/>
          <p:cNvCxnSpPr>
            <a:cxnSpLocks noChangeShapeType="1"/>
            <a:stCxn id="128" idx="0"/>
            <a:endCxn id="127" idx="3"/>
          </p:cNvCxnSpPr>
          <p:nvPr/>
        </p:nvCxnSpPr>
        <p:spPr bwMode="auto">
          <a:xfrm>
            <a:off x="2532795" y="2159229"/>
            <a:ext cx="242287" cy="79921"/>
          </a:xfrm>
          <a:prstGeom prst="straightConnector1">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cxnSp>
      <p:sp>
        <p:nvSpPr>
          <p:cNvPr id="138" name="Oval 263"/>
          <p:cNvSpPr>
            <a:spLocks noChangeArrowheads="1"/>
          </p:cNvSpPr>
          <p:nvPr/>
        </p:nvSpPr>
        <p:spPr bwMode="auto">
          <a:xfrm rot="5400000">
            <a:off x="2071296" y="2200575"/>
            <a:ext cx="110991" cy="139291"/>
          </a:xfrm>
          <a:prstGeom prst="ellipse">
            <a:avLst/>
          </a:prstGeom>
          <a:solidFill>
            <a:schemeClr val="bg1">
              <a:lumMod val="50000"/>
            </a:schemeClr>
          </a:solidFill>
          <a:ln w="12700">
            <a:noFill/>
            <a:round/>
            <a:headEnd type="none" w="sm" len="sm"/>
            <a:tailEnd type="none" w="sm" len="sm"/>
          </a:ln>
          <a:effectLst/>
        </p:spPr>
        <p:txBody>
          <a:bodyPr wrap="none" lIns="72000" tIns="0" rIns="72000" bIns="0" anchor="ctr"/>
          <a:lstStyle/>
          <a:p>
            <a:pPr marL="0" marR="0" lvl="0" indent="0" algn="ctr" defTabSz="91440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1800" b="0" i="0" u="none" strike="noStrike" kern="0" cap="none" spc="0" normalizeH="0" baseline="0" noProof="0">
              <a:ln>
                <a:noFill/>
              </a:ln>
              <a:solidFill>
                <a:srgbClr val="000000"/>
              </a:solidFill>
              <a:effectLst/>
              <a:uLnTx/>
              <a:uFillTx/>
              <a:ea typeface="黑体"/>
              <a:cs typeface="Arial" panose="020B0604020202020204" pitchFamily="34" charset="0"/>
            </a:endParaRPr>
          </a:p>
        </p:txBody>
      </p:sp>
      <p:cxnSp>
        <p:nvCxnSpPr>
          <p:cNvPr id="173" name="AutoShape 348"/>
          <p:cNvCxnSpPr>
            <a:cxnSpLocks noChangeShapeType="1"/>
            <a:stCxn id="138" idx="0"/>
            <a:endCxn id="128" idx="5"/>
          </p:cNvCxnSpPr>
          <p:nvPr/>
        </p:nvCxnSpPr>
        <p:spPr bwMode="auto">
          <a:xfrm flipV="1">
            <a:off x="2196437" y="2198470"/>
            <a:ext cx="217466" cy="71750"/>
          </a:xfrm>
          <a:prstGeom prst="straightConnector1">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cxnSp>
      <p:sp>
        <p:nvSpPr>
          <p:cNvPr id="175" name="AutoShape 48"/>
          <p:cNvSpPr>
            <a:spLocks noChangeArrowheads="1"/>
          </p:cNvSpPr>
          <p:nvPr/>
        </p:nvSpPr>
        <p:spPr bwMode="auto">
          <a:xfrm>
            <a:off x="3037597" y="2120786"/>
            <a:ext cx="401556" cy="191354"/>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80000"/>
              </a:lnSpc>
              <a:spcBef>
                <a:spcPct val="0"/>
              </a:spcBef>
              <a:spcAft>
                <a:spcPct val="0"/>
              </a:spcAft>
              <a:buFont typeface="Wingdings" panose="05000000000000000000" pitchFamily="2" charset="2"/>
              <a:buNone/>
              <a:defRPr/>
            </a:pPr>
            <a:r>
              <a:rPr lang="en-GB" sz="1400" kern="0" dirty="0">
                <a:solidFill>
                  <a:srgbClr val="000000"/>
                </a:solidFill>
                <a:latin typeface="Verdana" panose="020B0604030504040204" pitchFamily="34" charset="0"/>
                <a:ea typeface="黑体"/>
                <a:cs typeface="Arial" panose="020B0604020202020204" pitchFamily="34" charset="0"/>
              </a:rPr>
              <a:t>…</a:t>
            </a:r>
            <a:endParaRPr lang="en-GB" sz="1400" kern="0" dirty="0">
              <a:solidFill>
                <a:srgbClr val="000000"/>
              </a:solidFill>
              <a:latin typeface="Verdana" panose="020B0604030504040204" pitchFamily="34" charset="0"/>
              <a:ea typeface="黑体"/>
              <a:cs typeface="Arial" panose="020B0604020202020204" pitchFamily="34" charset="0"/>
            </a:endParaRPr>
          </a:p>
        </p:txBody>
      </p:sp>
      <p:sp>
        <p:nvSpPr>
          <p:cNvPr id="177" name="文本框 176"/>
          <p:cNvSpPr txBox="1"/>
          <p:nvPr/>
        </p:nvSpPr>
        <p:spPr>
          <a:xfrm>
            <a:off x="2046647" y="2279020"/>
            <a:ext cx="925505" cy="184666"/>
          </a:xfrm>
          <a:prstGeom prst="rect">
            <a:avLst/>
          </a:prstGeom>
          <a:noFill/>
        </p:spPr>
        <p:txBody>
          <a:bodyPr wrap="square" rtlCol="0">
            <a:spAutoFit/>
          </a:bodyPr>
          <a:lstStyle/>
          <a:p>
            <a:r>
              <a:rPr lang="zh-CN" altLang="en-US" sz="600" b="1" dirty="0" smtClean="0">
                <a:solidFill>
                  <a:srgbClr val="000000"/>
                </a:solidFill>
                <a:latin typeface="微软雅黑" panose="020B0503020204020204" charset="-122"/>
                <a:ea typeface="微软雅黑" panose="020B0503020204020204" charset="-122"/>
              </a:rPr>
              <a:t>工作流程设计</a:t>
            </a:r>
            <a:endParaRPr lang="zh-CN" altLang="en-US" sz="600" b="1" dirty="0">
              <a:solidFill>
                <a:srgbClr val="000000"/>
              </a:solidFill>
              <a:latin typeface="微软雅黑" panose="020B0503020204020204" charset="-122"/>
              <a:ea typeface="微软雅黑" panose="020B0503020204020204" charset="-122"/>
            </a:endParaRPr>
          </a:p>
        </p:txBody>
      </p:sp>
      <p:sp>
        <p:nvSpPr>
          <p:cNvPr id="187" name="圆角矩形 186"/>
          <p:cNvSpPr/>
          <p:nvPr/>
        </p:nvSpPr>
        <p:spPr bwMode="auto">
          <a:xfrm>
            <a:off x="5393707" y="1900822"/>
            <a:ext cx="1587242" cy="628815"/>
          </a:xfrm>
          <a:prstGeom prst="roundRect">
            <a:avLst>
              <a:gd name="adj" fmla="val 7520"/>
            </a:avLst>
          </a:prstGeom>
          <a:solidFill>
            <a:srgbClr val="FFFFFF">
              <a:lumMod val="65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88" name="矩形 187"/>
          <p:cNvSpPr/>
          <p:nvPr/>
        </p:nvSpPr>
        <p:spPr bwMode="auto">
          <a:xfrm>
            <a:off x="5432299" y="1962341"/>
            <a:ext cx="695014" cy="252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lang="zh-CN" altLang="en-US" sz="800" b="1" kern="0" dirty="0" smtClean="0">
                <a:solidFill>
                  <a:srgbClr val="141313"/>
                </a:solidFill>
                <a:latin typeface="微软雅黑" panose="020B0503020204020204" charset="-122"/>
                <a:ea typeface="微软雅黑" panose="020B0503020204020204" charset="-122"/>
              </a:rPr>
              <a:t>报表管理</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89" name="矩形 188"/>
          <p:cNvSpPr/>
          <p:nvPr/>
        </p:nvSpPr>
        <p:spPr bwMode="auto">
          <a:xfrm>
            <a:off x="6206624" y="1961100"/>
            <a:ext cx="695014" cy="252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lang="zh-CN" altLang="en-US" sz="800" b="1" kern="0" dirty="0">
                <a:solidFill>
                  <a:srgbClr val="141313"/>
                </a:solidFill>
                <a:latin typeface="微软雅黑" panose="020B0503020204020204" charset="-122"/>
                <a:ea typeface="微软雅黑" panose="020B0503020204020204" charset="-122"/>
              </a:rPr>
              <a:t>可视化</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90" name="矩形 189"/>
          <p:cNvSpPr/>
          <p:nvPr/>
        </p:nvSpPr>
        <p:spPr bwMode="auto">
          <a:xfrm>
            <a:off x="5430775" y="2246340"/>
            <a:ext cx="1479841" cy="252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lang="zh-CN" altLang="en-US" sz="800" b="1" kern="0" dirty="0">
                <a:solidFill>
                  <a:srgbClr val="141313"/>
                </a:solidFill>
                <a:latin typeface="微软雅黑" panose="020B0503020204020204" charset="-122"/>
                <a:ea typeface="微软雅黑" panose="020B0503020204020204" charset="-122"/>
              </a:rPr>
              <a:t>报表</a:t>
            </a:r>
            <a:r>
              <a:rPr lang="zh-CN" altLang="en-US" sz="800" b="1" kern="0" dirty="0" smtClean="0">
                <a:solidFill>
                  <a:srgbClr val="141313"/>
                </a:solidFill>
                <a:latin typeface="微软雅黑" panose="020B0503020204020204" charset="-122"/>
                <a:ea typeface="微软雅黑" panose="020B0503020204020204" charset="-122"/>
              </a:rPr>
              <a:t>引擎</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92" name="AutoShape 48"/>
          <p:cNvSpPr>
            <a:spLocks noChangeArrowheads="1"/>
          </p:cNvSpPr>
          <p:nvPr/>
        </p:nvSpPr>
        <p:spPr bwMode="auto">
          <a:xfrm>
            <a:off x="7663425" y="3208018"/>
            <a:ext cx="401556" cy="243819"/>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80000"/>
              </a:lnSpc>
              <a:spcBef>
                <a:spcPct val="0"/>
              </a:spcBef>
              <a:spcAft>
                <a:spcPct val="0"/>
              </a:spcAft>
              <a:buFont typeface="Wingdings" panose="05000000000000000000" pitchFamily="2" charset="2"/>
              <a:buNone/>
              <a:defRPr/>
            </a:pPr>
            <a:r>
              <a:rPr lang="en-GB" sz="1400" kern="0" dirty="0">
                <a:solidFill>
                  <a:srgbClr val="000000"/>
                </a:solidFill>
                <a:latin typeface="Verdana" panose="020B0604030504040204" pitchFamily="34" charset="0"/>
                <a:ea typeface="黑体"/>
                <a:cs typeface="Arial" panose="020B0604020202020204" pitchFamily="34" charset="0"/>
              </a:rPr>
              <a:t>…</a:t>
            </a:r>
            <a:endParaRPr lang="en-GB" sz="1400" kern="0" dirty="0">
              <a:solidFill>
                <a:srgbClr val="000000"/>
              </a:solidFill>
              <a:latin typeface="Verdana" panose="020B0604030504040204" pitchFamily="34" charset="0"/>
              <a:ea typeface="黑体"/>
              <a:cs typeface="Arial" panose="020B0604020202020204" pitchFamily="34" charset="0"/>
            </a:endParaRPr>
          </a:p>
        </p:txBody>
      </p:sp>
      <p:sp>
        <p:nvSpPr>
          <p:cNvPr id="193" name="圆角矩形 192"/>
          <p:cNvSpPr/>
          <p:nvPr/>
        </p:nvSpPr>
        <p:spPr bwMode="auto">
          <a:xfrm>
            <a:off x="2715787" y="2710905"/>
            <a:ext cx="576000" cy="180000"/>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800" b="1" kern="0" dirty="0" smtClean="0">
                <a:solidFill>
                  <a:srgbClr val="141313"/>
                </a:solidFill>
                <a:latin typeface="微软雅黑" panose="020B0503020204020204" charset="-122"/>
                <a:ea typeface="微软雅黑" panose="020B0503020204020204" charset="-122"/>
              </a:rPr>
              <a:t>M/R</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94" name="圆角矩形 193"/>
          <p:cNvSpPr/>
          <p:nvPr/>
        </p:nvSpPr>
        <p:spPr bwMode="auto">
          <a:xfrm>
            <a:off x="2043589" y="2708667"/>
            <a:ext cx="576000" cy="180000"/>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800" b="1" kern="0" noProof="0" dirty="0">
                <a:solidFill>
                  <a:srgbClr val="141313"/>
                </a:solidFill>
                <a:latin typeface="微软雅黑" panose="020B0503020204020204" charset="-122"/>
                <a:ea typeface="微软雅黑" panose="020B0503020204020204" charset="-122"/>
              </a:rPr>
              <a:t>Impala</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96" name="Rectangle 3"/>
          <p:cNvSpPr/>
          <p:nvPr/>
        </p:nvSpPr>
        <p:spPr bwMode="auto">
          <a:xfrm rot="16200000">
            <a:off x="4332612" y="1031610"/>
            <a:ext cx="542137" cy="7353682"/>
          </a:xfrm>
          <a:prstGeom prst="rect">
            <a:avLst/>
          </a:prstGeom>
          <a:solidFill>
            <a:schemeClr val="tx1">
              <a:alpha val="14000"/>
            </a:schemeClr>
          </a:solidFill>
          <a:ln w="19050" cap="flat" cmpd="sng" algn="ctr">
            <a:noFill/>
            <a:prstDash val="solid"/>
            <a:round/>
            <a:headEnd type="none" w="med" len="med"/>
            <a:tailEnd type="none" w="med" len="med"/>
          </a:ln>
          <a:effectLst/>
        </p:spPr>
        <p:txBody>
          <a:bodyPr vert="eaVert" wrap="square" lIns="72000" tIns="72000" rIns="72000" bIns="72000" numCol="1" rtlCol="0" anchor="ctr" anchorCtr="1" compatLnSpc="1"/>
          <a:lstStyle/>
          <a:p>
            <a:pPr algn="ctr" eaLnBrk="0" fontAlgn="base" hangingPunct="0">
              <a:lnSpc>
                <a:spcPct val="106000"/>
              </a:lnSpc>
              <a:spcBef>
                <a:spcPct val="0"/>
              </a:spcBef>
              <a:spcAft>
                <a:spcPct val="0"/>
              </a:spcAft>
            </a:pPr>
            <a:r>
              <a:rPr lang="zh-CN" altLang="en-US" sz="1000" b="1" dirty="0">
                <a:solidFill>
                  <a:srgbClr val="FF0000"/>
                </a:solidFill>
                <a:ea typeface="微软雅黑" panose="020B0503020204020204" charset="-122"/>
              </a:rPr>
              <a:t>数据源</a:t>
            </a:r>
            <a:endParaRPr lang="en-US" sz="1000" b="1" dirty="0">
              <a:solidFill>
                <a:srgbClr val="FF0000"/>
              </a:solidFill>
              <a:ea typeface="微软雅黑" panose="020B0503020204020204" charset="-122"/>
            </a:endParaRPr>
          </a:p>
        </p:txBody>
      </p:sp>
      <p:sp>
        <p:nvSpPr>
          <p:cNvPr id="197" name="Rectangle 3"/>
          <p:cNvSpPr/>
          <p:nvPr/>
        </p:nvSpPr>
        <p:spPr bwMode="auto">
          <a:xfrm>
            <a:off x="907404" y="3780920"/>
            <a:ext cx="7253913" cy="495984"/>
          </a:xfrm>
          <a:prstGeom prst="rect">
            <a:avLst/>
          </a:prstGeom>
          <a:solidFill>
            <a:schemeClr val="tx1">
              <a:alpha val="14000"/>
            </a:schemeClr>
          </a:solid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zh-CN" altLang="en-US" sz="1050" b="1" dirty="0" smtClean="0">
                <a:solidFill>
                  <a:srgbClr val="FF0000"/>
                </a:solidFill>
                <a:ea typeface="微软雅黑" panose="020B0503020204020204" charset="-122"/>
              </a:rPr>
              <a:t>数据整合平台</a:t>
            </a:r>
            <a:endParaRPr lang="en-US" sz="1050" b="1" dirty="0">
              <a:solidFill>
                <a:srgbClr val="FF0000"/>
              </a:solidFill>
              <a:ea typeface="微软雅黑" panose="020B0503020204020204" charset="-122"/>
            </a:endParaRPr>
          </a:p>
        </p:txBody>
      </p:sp>
      <p:sp>
        <p:nvSpPr>
          <p:cNvPr id="200" name="Rectangle 3"/>
          <p:cNvSpPr/>
          <p:nvPr/>
        </p:nvSpPr>
        <p:spPr bwMode="auto">
          <a:xfrm>
            <a:off x="3669892" y="1940343"/>
            <a:ext cx="1471099" cy="576000"/>
          </a:xfrm>
          <a:prstGeom prst="rect">
            <a:avLst/>
          </a:prstGeom>
          <a:solidFill>
            <a:srgbClr val="DA291C">
              <a:alpha val="14000"/>
            </a:srgbClr>
          </a:solid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zh-CN" altLang="en-US" sz="1000" b="1" kern="0" dirty="0" smtClean="0">
                <a:solidFill>
                  <a:srgbClr val="FF0000"/>
                </a:solidFill>
                <a:ea typeface="微软雅黑" panose="020B0503020204020204" charset="-122"/>
              </a:rPr>
              <a:t>规则引擎</a:t>
            </a:r>
            <a:endParaRPr lang="en-US" sz="1000" b="1" kern="0" dirty="0">
              <a:solidFill>
                <a:srgbClr val="FF0000"/>
              </a:solidFill>
              <a:ea typeface="微软雅黑" panose="020B0503020204020204" charset="-122"/>
            </a:endParaRPr>
          </a:p>
        </p:txBody>
      </p:sp>
      <p:sp>
        <p:nvSpPr>
          <p:cNvPr id="201" name="Rectangle 3"/>
          <p:cNvSpPr/>
          <p:nvPr/>
        </p:nvSpPr>
        <p:spPr bwMode="auto">
          <a:xfrm>
            <a:off x="5434783" y="1928171"/>
            <a:ext cx="1471099" cy="576000"/>
          </a:xfrm>
          <a:prstGeom prst="rect">
            <a:avLst/>
          </a:prstGeom>
          <a:solidFill>
            <a:srgbClr val="DA291C">
              <a:alpha val="14000"/>
            </a:srgbClr>
          </a:solid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zh-CN" altLang="en-US" sz="1000" b="1" kern="0" dirty="0">
                <a:solidFill>
                  <a:srgbClr val="FF0000"/>
                </a:solidFill>
                <a:ea typeface="微软雅黑" panose="020B0503020204020204" charset="-122"/>
              </a:rPr>
              <a:t>报表</a:t>
            </a:r>
            <a:r>
              <a:rPr lang="zh-CN" altLang="en-US" sz="1000" b="1" kern="0" dirty="0" smtClean="0">
                <a:solidFill>
                  <a:srgbClr val="FF0000"/>
                </a:solidFill>
                <a:ea typeface="微软雅黑" panose="020B0503020204020204" charset="-122"/>
              </a:rPr>
              <a:t>引擎</a:t>
            </a:r>
            <a:endParaRPr lang="en-US" sz="1000" b="1" kern="0" dirty="0">
              <a:solidFill>
                <a:srgbClr val="FF0000"/>
              </a:solidFill>
              <a:ea typeface="微软雅黑" panose="020B0503020204020204" charset="-122"/>
            </a:endParaRPr>
          </a:p>
        </p:txBody>
      </p:sp>
      <p:sp>
        <p:nvSpPr>
          <p:cNvPr id="202" name="Rectangle 3"/>
          <p:cNvSpPr/>
          <p:nvPr/>
        </p:nvSpPr>
        <p:spPr bwMode="auto">
          <a:xfrm>
            <a:off x="913114" y="1938503"/>
            <a:ext cx="2601781" cy="576000"/>
          </a:xfrm>
          <a:prstGeom prst="rect">
            <a:avLst/>
          </a:prstGeom>
          <a:solidFill>
            <a:srgbClr val="DA291C">
              <a:alpha val="14000"/>
            </a:srgbClr>
          </a:solid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zh-CN" altLang="en-US" sz="1000" b="1" kern="0" dirty="0" smtClean="0">
                <a:solidFill>
                  <a:srgbClr val="FF0000"/>
                </a:solidFill>
                <a:ea typeface="微软雅黑" panose="020B0503020204020204" charset="-122"/>
              </a:rPr>
              <a:t>工作流引擎</a:t>
            </a:r>
            <a:endParaRPr lang="en-US" sz="1000" b="1" kern="0" dirty="0">
              <a:solidFill>
                <a:srgbClr val="FF0000"/>
              </a:solidFill>
              <a:ea typeface="微软雅黑" panose="020B0503020204020204" charset="-122"/>
            </a:endParaRPr>
          </a:p>
        </p:txBody>
      </p:sp>
      <p:sp>
        <p:nvSpPr>
          <p:cNvPr id="148" name="圆角矩形 147"/>
          <p:cNvSpPr/>
          <p:nvPr/>
        </p:nvSpPr>
        <p:spPr bwMode="auto">
          <a:xfrm rot="5400000">
            <a:off x="-1587032" y="2623830"/>
            <a:ext cx="4063556" cy="628815"/>
          </a:xfrm>
          <a:prstGeom prst="roundRect">
            <a:avLst>
              <a:gd name="adj" fmla="val 7520"/>
            </a:avLst>
          </a:prstGeom>
          <a:solidFill>
            <a:srgbClr val="FFFFFF">
              <a:lumMod val="65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49" name="矩形 148"/>
          <p:cNvSpPr/>
          <p:nvPr/>
        </p:nvSpPr>
        <p:spPr bwMode="auto">
          <a:xfrm rot="5400000">
            <a:off x="-1520557" y="2712872"/>
            <a:ext cx="3912443" cy="450479"/>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defTabSz="457200" fontAlgn="base">
              <a:spcBef>
                <a:spcPct val="0"/>
              </a:spcBef>
              <a:spcAft>
                <a:spcPct val="0"/>
              </a:spcAft>
            </a:pPr>
            <a:r>
              <a:rPr lang="zh-CN" altLang="en-US" sz="800" b="1" kern="0" dirty="0" smtClean="0">
                <a:solidFill>
                  <a:srgbClr val="141313"/>
                </a:solidFill>
                <a:latin typeface="微软雅黑" panose="020B0503020204020204" charset="-122"/>
                <a:ea typeface="微软雅黑" panose="020B0503020204020204" charset="-122"/>
              </a:rPr>
              <a:t>任务调度</a:t>
            </a:r>
            <a:endParaRPr lang="en-US" altLang="zh-CN" sz="800" b="1" kern="0" dirty="0">
              <a:solidFill>
                <a:srgbClr val="141313"/>
              </a:solidFill>
              <a:latin typeface="微软雅黑" panose="020B0503020204020204" charset="-122"/>
              <a:ea typeface="微软雅黑" panose="020B0503020204020204" charset="-122"/>
            </a:endParaRPr>
          </a:p>
        </p:txBody>
      </p:sp>
      <p:sp>
        <p:nvSpPr>
          <p:cNvPr id="150" name="Oval 6"/>
          <p:cNvSpPr>
            <a:spLocks noChangeArrowheads="1"/>
          </p:cNvSpPr>
          <p:nvPr/>
        </p:nvSpPr>
        <p:spPr bwMode="auto">
          <a:xfrm rot="5400000">
            <a:off x="-259836" y="2209248"/>
            <a:ext cx="1373388" cy="357707"/>
          </a:xfrm>
          <a:prstGeom prst="ellipse">
            <a:avLst/>
          </a:prstGeom>
          <a:solidFill>
            <a:schemeClr val="bg2">
              <a:lumMod val="20000"/>
              <a:lumOff val="80000"/>
            </a:schemeClr>
          </a:solidFill>
          <a:ln w="9525">
            <a:solidFill>
              <a:schemeClr val="bg1">
                <a:lumMod val="50000"/>
              </a:schemeClr>
            </a:solidFill>
            <a:prstDash val="solid"/>
            <a:round/>
          </a:ln>
          <a:effectLst/>
        </p:spPr>
        <p:txBody>
          <a:bodyPr wrap="none" tIns="10800"/>
          <a:lstStyle>
            <a:lvl1pPr eaLnBrk="0" hangingPunct="0">
              <a:defRPr kumimoji="1">
                <a:solidFill>
                  <a:schemeClr val="tx1"/>
                </a:solidFill>
                <a:latin typeface="Gulim" panose="020B0600000101010101" pitchFamily="34" charset="-127"/>
                <a:ea typeface="Gulim" panose="020B0600000101010101" pitchFamily="34" charset="-127"/>
              </a:defRPr>
            </a:lvl1pPr>
            <a:lvl2pPr marL="742950" indent="-285750" eaLnBrk="0" hangingPunct="0">
              <a:defRPr kumimoji="1">
                <a:solidFill>
                  <a:schemeClr val="tx1"/>
                </a:solidFill>
                <a:latin typeface="Gulim" panose="020B0600000101010101" pitchFamily="34" charset="-127"/>
                <a:ea typeface="Gulim" panose="020B0600000101010101" pitchFamily="34" charset="-127"/>
              </a:defRPr>
            </a:lvl2pPr>
            <a:lvl3pPr marL="1143000" indent="-228600" eaLnBrk="0" hangingPunct="0">
              <a:defRPr kumimoji="1">
                <a:solidFill>
                  <a:schemeClr val="tx1"/>
                </a:solidFill>
                <a:latin typeface="Gulim" panose="020B0600000101010101" pitchFamily="34" charset="-127"/>
                <a:ea typeface="Gulim" panose="020B0600000101010101" pitchFamily="34" charset="-127"/>
              </a:defRPr>
            </a:lvl3pPr>
            <a:lvl4pPr marL="1600200" indent="-228600" eaLnBrk="0" hangingPunct="0">
              <a:defRPr kumimoji="1">
                <a:solidFill>
                  <a:schemeClr val="tx1"/>
                </a:solidFill>
                <a:latin typeface="Gulim" panose="020B0600000101010101" pitchFamily="34" charset="-127"/>
                <a:ea typeface="Gulim" panose="020B0600000101010101" pitchFamily="34" charset="-127"/>
              </a:defRPr>
            </a:lvl4pPr>
            <a:lvl5pPr marL="2057400" indent="-228600" eaLnBrk="0" hangingPunct="0">
              <a:defRPr kumimoji="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en-US" altLang="zh-CN" sz="12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endParaRPr>
          </a:p>
        </p:txBody>
      </p:sp>
      <p:sp>
        <p:nvSpPr>
          <p:cNvPr id="151" name="Oval 263"/>
          <p:cNvSpPr>
            <a:spLocks noChangeArrowheads="1"/>
          </p:cNvSpPr>
          <p:nvPr/>
        </p:nvSpPr>
        <p:spPr bwMode="auto">
          <a:xfrm rot="10800000">
            <a:off x="413517" y="1857970"/>
            <a:ext cx="110991" cy="135608"/>
          </a:xfrm>
          <a:prstGeom prst="ellipse">
            <a:avLst/>
          </a:prstGeom>
          <a:solidFill>
            <a:schemeClr val="bg1">
              <a:lumMod val="50000"/>
            </a:schemeClr>
          </a:solidFill>
          <a:ln w="12700">
            <a:noFill/>
            <a:round/>
            <a:headEnd type="none" w="sm" len="sm"/>
            <a:tailEnd type="none" w="sm" len="sm"/>
          </a:ln>
          <a:effectLst/>
        </p:spPr>
        <p:txBody>
          <a:bodyPr wrap="none" lIns="72000" tIns="0" rIns="72000" bIns="0" anchor="ctr"/>
          <a:lstStyle/>
          <a:p>
            <a:pPr marL="0" marR="0" lvl="0" indent="0" algn="ctr" defTabSz="91440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1800" b="0" i="0" u="none" strike="noStrike" kern="0" cap="none" spc="0" normalizeH="0" baseline="0" noProof="0">
              <a:ln>
                <a:noFill/>
              </a:ln>
              <a:solidFill>
                <a:srgbClr val="000000"/>
              </a:solidFill>
              <a:effectLst/>
              <a:uLnTx/>
              <a:uFillTx/>
              <a:ea typeface="黑体"/>
              <a:cs typeface="Arial" panose="020B0604020202020204" pitchFamily="34" charset="0"/>
            </a:endParaRPr>
          </a:p>
        </p:txBody>
      </p:sp>
      <p:sp>
        <p:nvSpPr>
          <p:cNvPr id="152" name="Oval 263"/>
          <p:cNvSpPr>
            <a:spLocks noChangeArrowheads="1"/>
          </p:cNvSpPr>
          <p:nvPr/>
        </p:nvSpPr>
        <p:spPr bwMode="auto">
          <a:xfrm rot="10800000">
            <a:off x="331813" y="2711909"/>
            <a:ext cx="110991" cy="135608"/>
          </a:xfrm>
          <a:prstGeom prst="ellipse">
            <a:avLst/>
          </a:prstGeom>
          <a:solidFill>
            <a:schemeClr val="bg1">
              <a:lumMod val="50000"/>
            </a:schemeClr>
          </a:solidFill>
          <a:ln w="12700">
            <a:noFill/>
            <a:round/>
            <a:headEnd type="none" w="sm" len="sm"/>
            <a:tailEnd type="none" w="sm" len="sm"/>
          </a:ln>
          <a:effectLst/>
        </p:spPr>
        <p:txBody>
          <a:bodyPr wrap="none" lIns="72000" tIns="0" rIns="72000" bIns="0" anchor="ctr"/>
          <a:lstStyle/>
          <a:p>
            <a:pPr marL="0" marR="0" lvl="0" indent="0" algn="ctr" defTabSz="91440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1800" b="0" i="0" u="none" strike="noStrike" kern="0" cap="none" spc="0" normalizeH="0" baseline="0" noProof="0">
              <a:ln>
                <a:noFill/>
              </a:ln>
              <a:solidFill>
                <a:srgbClr val="000000"/>
              </a:solidFill>
              <a:effectLst/>
              <a:uLnTx/>
              <a:uFillTx/>
              <a:ea typeface="黑体"/>
              <a:cs typeface="Arial" panose="020B0604020202020204" pitchFamily="34" charset="0"/>
            </a:endParaRPr>
          </a:p>
        </p:txBody>
      </p:sp>
      <p:sp>
        <p:nvSpPr>
          <p:cNvPr id="153" name="Oval 263"/>
          <p:cNvSpPr>
            <a:spLocks noChangeArrowheads="1"/>
          </p:cNvSpPr>
          <p:nvPr/>
        </p:nvSpPr>
        <p:spPr bwMode="auto">
          <a:xfrm rot="10800000">
            <a:off x="450976" y="2360281"/>
            <a:ext cx="110991" cy="135608"/>
          </a:xfrm>
          <a:prstGeom prst="ellipse">
            <a:avLst/>
          </a:prstGeom>
          <a:solidFill>
            <a:schemeClr val="bg1">
              <a:lumMod val="50000"/>
            </a:schemeClr>
          </a:solidFill>
          <a:ln w="12700">
            <a:noFill/>
            <a:round/>
            <a:headEnd type="none" w="sm" len="sm"/>
            <a:tailEnd type="none" w="sm" len="sm"/>
          </a:ln>
          <a:effectLst/>
        </p:spPr>
        <p:txBody>
          <a:bodyPr wrap="none" lIns="72000" tIns="0" rIns="72000" bIns="0" anchor="ctr"/>
          <a:lstStyle/>
          <a:p>
            <a:pPr marL="0" marR="0" lvl="0" indent="0" algn="ctr" defTabSz="91440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1800" b="0" i="0" u="none" strike="noStrike" kern="0" cap="none" spc="0" normalizeH="0" baseline="0" noProof="0">
              <a:ln>
                <a:noFill/>
              </a:ln>
              <a:solidFill>
                <a:srgbClr val="000000"/>
              </a:solidFill>
              <a:effectLst/>
              <a:uLnTx/>
              <a:uFillTx/>
              <a:ea typeface="黑体"/>
              <a:cs typeface="Arial" panose="020B0604020202020204" pitchFamily="34" charset="0"/>
            </a:endParaRPr>
          </a:p>
        </p:txBody>
      </p:sp>
      <p:cxnSp>
        <p:nvCxnSpPr>
          <p:cNvPr id="154" name="AutoShape 348"/>
          <p:cNvCxnSpPr>
            <a:cxnSpLocks noChangeShapeType="1"/>
            <a:stCxn id="151" idx="0"/>
            <a:endCxn id="153" idx="4"/>
          </p:cNvCxnSpPr>
          <p:nvPr/>
        </p:nvCxnSpPr>
        <p:spPr bwMode="auto">
          <a:xfrm rot="5400000" flipV="1">
            <a:off x="304390" y="2158199"/>
            <a:ext cx="366705" cy="37460"/>
          </a:xfrm>
          <a:prstGeom prst="straightConnector1">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cxnSp>
      <p:cxnSp>
        <p:nvCxnSpPr>
          <p:cNvPr id="155" name="AutoShape 348"/>
          <p:cNvCxnSpPr>
            <a:cxnSpLocks noChangeShapeType="1"/>
            <a:stCxn id="153" idx="0"/>
            <a:endCxn id="152" idx="3"/>
          </p:cNvCxnSpPr>
          <p:nvPr/>
        </p:nvCxnSpPr>
        <p:spPr bwMode="auto">
          <a:xfrm rot="5400000">
            <a:off x="348571" y="2573869"/>
            <a:ext cx="235880" cy="79921"/>
          </a:xfrm>
          <a:prstGeom prst="straightConnector1">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cxnSp>
      <p:sp>
        <p:nvSpPr>
          <p:cNvPr id="156" name="Oval 263"/>
          <p:cNvSpPr>
            <a:spLocks noChangeArrowheads="1"/>
          </p:cNvSpPr>
          <p:nvPr/>
        </p:nvSpPr>
        <p:spPr bwMode="auto">
          <a:xfrm rot="10800000">
            <a:off x="339985" y="2032818"/>
            <a:ext cx="110991" cy="135608"/>
          </a:xfrm>
          <a:prstGeom prst="ellipse">
            <a:avLst/>
          </a:prstGeom>
          <a:solidFill>
            <a:schemeClr val="bg1">
              <a:lumMod val="50000"/>
            </a:schemeClr>
          </a:solidFill>
          <a:ln w="12700">
            <a:noFill/>
            <a:round/>
            <a:headEnd type="none" w="sm" len="sm"/>
            <a:tailEnd type="none" w="sm" len="sm"/>
          </a:ln>
          <a:effectLst/>
        </p:spPr>
        <p:txBody>
          <a:bodyPr wrap="none" lIns="72000" tIns="0" rIns="72000" bIns="0" anchor="ctr"/>
          <a:lstStyle/>
          <a:p>
            <a:pPr marL="0" marR="0" lvl="0" indent="0" algn="ctr" defTabSz="91440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1800" b="0" i="0" u="none" strike="noStrike" kern="0" cap="none" spc="0" normalizeH="0" baseline="0" noProof="0">
              <a:ln>
                <a:noFill/>
              </a:ln>
              <a:solidFill>
                <a:srgbClr val="000000"/>
              </a:solidFill>
              <a:effectLst/>
              <a:uLnTx/>
              <a:uFillTx/>
              <a:ea typeface="黑体"/>
              <a:cs typeface="Arial" panose="020B0604020202020204" pitchFamily="34" charset="0"/>
            </a:endParaRPr>
          </a:p>
        </p:txBody>
      </p:sp>
      <p:cxnSp>
        <p:nvCxnSpPr>
          <p:cNvPr id="159" name="AutoShape 348"/>
          <p:cNvCxnSpPr>
            <a:cxnSpLocks noChangeShapeType="1"/>
            <a:stCxn id="156" idx="0"/>
            <a:endCxn id="153" idx="5"/>
          </p:cNvCxnSpPr>
          <p:nvPr/>
        </p:nvCxnSpPr>
        <p:spPr bwMode="auto">
          <a:xfrm rot="5400000" flipV="1">
            <a:off x="325498" y="2238408"/>
            <a:ext cx="211715" cy="71750"/>
          </a:xfrm>
          <a:prstGeom prst="straightConnector1">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cxnSp>
      <p:sp>
        <p:nvSpPr>
          <p:cNvPr id="160" name="AutoShape 48"/>
          <p:cNvSpPr>
            <a:spLocks noChangeArrowheads="1"/>
          </p:cNvSpPr>
          <p:nvPr/>
        </p:nvSpPr>
        <p:spPr bwMode="auto">
          <a:xfrm rot="5400000">
            <a:off x="252099" y="4678867"/>
            <a:ext cx="390938" cy="191354"/>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lnSpc>
                <a:spcPct val="80000"/>
              </a:lnSpc>
              <a:spcBef>
                <a:spcPct val="0"/>
              </a:spcBef>
              <a:spcAft>
                <a:spcPct val="0"/>
              </a:spcAft>
              <a:buFont typeface="Wingdings" panose="05000000000000000000" pitchFamily="2" charset="2"/>
              <a:buNone/>
              <a:defRPr/>
            </a:pPr>
            <a:r>
              <a:rPr lang="en-GB" sz="1400" kern="0" dirty="0">
                <a:solidFill>
                  <a:srgbClr val="000000"/>
                </a:solidFill>
                <a:latin typeface="Verdana" panose="020B0604030504040204" pitchFamily="34" charset="0"/>
                <a:ea typeface="黑体"/>
                <a:cs typeface="Arial" panose="020B0604020202020204" pitchFamily="34" charset="0"/>
              </a:rPr>
              <a:t>…</a:t>
            </a:r>
            <a:endParaRPr lang="en-GB" sz="1400" kern="0" dirty="0">
              <a:solidFill>
                <a:srgbClr val="000000"/>
              </a:solidFill>
              <a:latin typeface="Verdana" panose="020B0604030504040204" pitchFamily="34" charset="0"/>
              <a:ea typeface="黑体"/>
              <a:cs typeface="Arial" panose="020B0604020202020204" pitchFamily="34" charset="0"/>
            </a:endParaRPr>
          </a:p>
        </p:txBody>
      </p:sp>
      <p:sp>
        <p:nvSpPr>
          <p:cNvPr id="161" name="文本框 160"/>
          <p:cNvSpPr txBox="1"/>
          <p:nvPr/>
        </p:nvSpPr>
        <p:spPr>
          <a:xfrm rot="5400000">
            <a:off x="-109231" y="2319137"/>
            <a:ext cx="836352" cy="175433"/>
          </a:xfrm>
          <a:prstGeom prst="rect">
            <a:avLst/>
          </a:prstGeom>
          <a:noFill/>
        </p:spPr>
        <p:txBody>
          <a:bodyPr wrap="square" rtlCol="0">
            <a:spAutoFit/>
          </a:bodyPr>
          <a:lstStyle/>
          <a:p>
            <a:r>
              <a:rPr lang="zh-CN" altLang="en-US" sz="500" b="1" dirty="0" smtClean="0">
                <a:solidFill>
                  <a:srgbClr val="000000"/>
                </a:solidFill>
                <a:latin typeface="微软雅黑" panose="020B0503020204020204" charset="-122"/>
                <a:ea typeface="微软雅黑" panose="020B0503020204020204" charset="-122"/>
              </a:rPr>
              <a:t>任务</a:t>
            </a:r>
            <a:r>
              <a:rPr lang="en-US" altLang="zh-CN" sz="500" b="1" dirty="0">
                <a:solidFill>
                  <a:srgbClr val="000000"/>
                </a:solidFill>
                <a:latin typeface="微软雅黑" panose="020B0503020204020204" charset="-122"/>
                <a:ea typeface="微软雅黑" panose="020B0503020204020204" charset="-122"/>
              </a:rPr>
              <a:t>/</a:t>
            </a:r>
            <a:r>
              <a:rPr lang="zh-CN" altLang="en-US" sz="500" b="1" dirty="0" smtClean="0">
                <a:solidFill>
                  <a:srgbClr val="000000"/>
                </a:solidFill>
                <a:latin typeface="微软雅黑" panose="020B0503020204020204" charset="-122"/>
                <a:ea typeface="微软雅黑" panose="020B0503020204020204" charset="-122"/>
              </a:rPr>
              <a:t>流程编排调度</a:t>
            </a:r>
            <a:endParaRPr lang="zh-CN" altLang="en-US" sz="500" b="1" dirty="0">
              <a:solidFill>
                <a:srgbClr val="000000"/>
              </a:solidFill>
              <a:latin typeface="微软雅黑" panose="020B0503020204020204" charset="-122"/>
              <a:ea typeface="微软雅黑" panose="020B0503020204020204" charset="-122"/>
            </a:endParaRPr>
          </a:p>
        </p:txBody>
      </p:sp>
      <p:sp>
        <p:nvSpPr>
          <p:cNvPr id="109" name="Oval 6"/>
          <p:cNvSpPr>
            <a:spLocks noChangeArrowheads="1"/>
          </p:cNvSpPr>
          <p:nvPr/>
        </p:nvSpPr>
        <p:spPr bwMode="auto">
          <a:xfrm rot="5400000">
            <a:off x="-284063" y="3697863"/>
            <a:ext cx="1373388" cy="357707"/>
          </a:xfrm>
          <a:prstGeom prst="ellipse">
            <a:avLst/>
          </a:prstGeom>
          <a:solidFill>
            <a:schemeClr val="bg2">
              <a:lumMod val="20000"/>
              <a:lumOff val="80000"/>
            </a:schemeClr>
          </a:solidFill>
          <a:ln w="9525">
            <a:solidFill>
              <a:schemeClr val="bg1">
                <a:lumMod val="50000"/>
              </a:schemeClr>
            </a:solidFill>
            <a:prstDash val="solid"/>
            <a:round/>
          </a:ln>
          <a:effectLst/>
        </p:spPr>
        <p:txBody>
          <a:bodyPr wrap="none" tIns="10800"/>
          <a:lstStyle>
            <a:lvl1pPr eaLnBrk="0" hangingPunct="0">
              <a:defRPr kumimoji="1">
                <a:solidFill>
                  <a:schemeClr val="tx1"/>
                </a:solidFill>
                <a:latin typeface="Gulim" panose="020B0600000101010101" pitchFamily="34" charset="-127"/>
                <a:ea typeface="Gulim" panose="020B0600000101010101" pitchFamily="34" charset="-127"/>
              </a:defRPr>
            </a:lvl1pPr>
            <a:lvl2pPr marL="742950" indent="-285750" eaLnBrk="0" hangingPunct="0">
              <a:defRPr kumimoji="1">
                <a:solidFill>
                  <a:schemeClr val="tx1"/>
                </a:solidFill>
                <a:latin typeface="Gulim" panose="020B0600000101010101" pitchFamily="34" charset="-127"/>
                <a:ea typeface="Gulim" panose="020B0600000101010101" pitchFamily="34" charset="-127"/>
              </a:defRPr>
            </a:lvl2pPr>
            <a:lvl3pPr marL="1143000" indent="-228600" eaLnBrk="0" hangingPunct="0">
              <a:defRPr kumimoji="1">
                <a:solidFill>
                  <a:schemeClr val="tx1"/>
                </a:solidFill>
                <a:latin typeface="Gulim" panose="020B0600000101010101" pitchFamily="34" charset="-127"/>
                <a:ea typeface="Gulim" panose="020B0600000101010101" pitchFamily="34" charset="-127"/>
              </a:defRPr>
            </a:lvl3pPr>
            <a:lvl4pPr marL="1600200" indent="-228600" eaLnBrk="0" hangingPunct="0">
              <a:defRPr kumimoji="1">
                <a:solidFill>
                  <a:schemeClr val="tx1"/>
                </a:solidFill>
                <a:latin typeface="Gulim" panose="020B0600000101010101" pitchFamily="34" charset="-127"/>
                <a:ea typeface="Gulim" panose="020B0600000101010101" pitchFamily="34" charset="-127"/>
              </a:defRPr>
            </a:lvl4pPr>
            <a:lvl5pPr marL="2057400" indent="-228600" eaLnBrk="0" hangingPunct="0">
              <a:defRPr kumimoji="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1" lang="en-US" altLang="zh-CN" sz="1200" b="0" i="0" u="none" strike="noStrike" kern="0" cap="none" spc="0" normalizeH="0" baseline="0" noProof="0">
              <a:ln>
                <a:noFill/>
              </a:ln>
              <a:solidFill>
                <a:srgbClr val="FFFFFF"/>
              </a:solidFill>
              <a:effectLst/>
              <a:uLnTx/>
              <a:uFillTx/>
              <a:latin typeface="微软雅黑" panose="020B0503020204020204" charset="-122"/>
              <a:ea typeface="微软雅黑" panose="020B0503020204020204" charset="-122"/>
            </a:endParaRPr>
          </a:p>
        </p:txBody>
      </p:sp>
      <p:sp>
        <p:nvSpPr>
          <p:cNvPr id="110" name="Oval 263"/>
          <p:cNvSpPr>
            <a:spLocks noChangeArrowheads="1"/>
          </p:cNvSpPr>
          <p:nvPr/>
        </p:nvSpPr>
        <p:spPr bwMode="auto">
          <a:xfrm rot="10800000">
            <a:off x="400176" y="3334141"/>
            <a:ext cx="110991" cy="135608"/>
          </a:xfrm>
          <a:prstGeom prst="ellipse">
            <a:avLst/>
          </a:prstGeom>
          <a:solidFill>
            <a:schemeClr val="bg1">
              <a:lumMod val="50000"/>
            </a:schemeClr>
          </a:solidFill>
          <a:ln w="12700">
            <a:noFill/>
            <a:round/>
            <a:headEnd type="none" w="sm" len="sm"/>
            <a:tailEnd type="none" w="sm" len="sm"/>
          </a:ln>
          <a:effectLst/>
        </p:spPr>
        <p:txBody>
          <a:bodyPr wrap="none" lIns="72000" tIns="0" rIns="72000" bIns="0" anchor="ctr"/>
          <a:lstStyle/>
          <a:p>
            <a:pPr marL="0" marR="0" lvl="0" indent="0" algn="ctr" defTabSz="91440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1800" b="0" i="0" u="none" strike="noStrike" kern="0" cap="none" spc="0" normalizeH="0" baseline="0" noProof="0">
              <a:ln>
                <a:noFill/>
              </a:ln>
              <a:solidFill>
                <a:srgbClr val="000000"/>
              </a:solidFill>
              <a:effectLst/>
              <a:uLnTx/>
              <a:uFillTx/>
              <a:ea typeface="黑体"/>
              <a:cs typeface="Arial" panose="020B0604020202020204" pitchFamily="34" charset="0"/>
            </a:endParaRPr>
          </a:p>
        </p:txBody>
      </p:sp>
      <p:sp>
        <p:nvSpPr>
          <p:cNvPr id="111" name="Oval 263"/>
          <p:cNvSpPr>
            <a:spLocks noChangeArrowheads="1"/>
          </p:cNvSpPr>
          <p:nvPr/>
        </p:nvSpPr>
        <p:spPr bwMode="auto">
          <a:xfrm rot="10800000">
            <a:off x="318472" y="4188080"/>
            <a:ext cx="110991" cy="135608"/>
          </a:xfrm>
          <a:prstGeom prst="ellipse">
            <a:avLst/>
          </a:prstGeom>
          <a:solidFill>
            <a:schemeClr val="bg1">
              <a:lumMod val="50000"/>
            </a:schemeClr>
          </a:solidFill>
          <a:ln w="12700">
            <a:noFill/>
            <a:round/>
            <a:headEnd type="none" w="sm" len="sm"/>
            <a:tailEnd type="none" w="sm" len="sm"/>
          </a:ln>
          <a:effectLst/>
        </p:spPr>
        <p:txBody>
          <a:bodyPr wrap="none" lIns="72000" tIns="0" rIns="72000" bIns="0" anchor="ctr"/>
          <a:lstStyle/>
          <a:p>
            <a:pPr marL="0" marR="0" lvl="0" indent="0" algn="ctr" defTabSz="91440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1800" b="0" i="0" u="none" strike="noStrike" kern="0" cap="none" spc="0" normalizeH="0" baseline="0" noProof="0">
              <a:ln>
                <a:noFill/>
              </a:ln>
              <a:solidFill>
                <a:srgbClr val="000000"/>
              </a:solidFill>
              <a:effectLst/>
              <a:uLnTx/>
              <a:uFillTx/>
              <a:ea typeface="黑体"/>
              <a:cs typeface="Arial" panose="020B0604020202020204" pitchFamily="34" charset="0"/>
            </a:endParaRPr>
          </a:p>
        </p:txBody>
      </p:sp>
      <p:sp>
        <p:nvSpPr>
          <p:cNvPr id="112" name="Oval 263"/>
          <p:cNvSpPr>
            <a:spLocks noChangeArrowheads="1"/>
          </p:cNvSpPr>
          <p:nvPr/>
        </p:nvSpPr>
        <p:spPr bwMode="auto">
          <a:xfrm rot="10800000">
            <a:off x="437635" y="3836451"/>
            <a:ext cx="110991" cy="135608"/>
          </a:xfrm>
          <a:prstGeom prst="ellipse">
            <a:avLst/>
          </a:prstGeom>
          <a:solidFill>
            <a:schemeClr val="bg1">
              <a:lumMod val="50000"/>
            </a:schemeClr>
          </a:solidFill>
          <a:ln w="12700">
            <a:noFill/>
            <a:round/>
            <a:headEnd type="none" w="sm" len="sm"/>
            <a:tailEnd type="none" w="sm" len="sm"/>
          </a:ln>
          <a:effectLst/>
        </p:spPr>
        <p:txBody>
          <a:bodyPr wrap="none" lIns="72000" tIns="0" rIns="72000" bIns="0" anchor="ctr"/>
          <a:lstStyle/>
          <a:p>
            <a:pPr marL="0" marR="0" lvl="0" indent="0" algn="ctr" defTabSz="91440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1800" b="0" i="0" u="none" strike="noStrike" kern="0" cap="none" spc="0" normalizeH="0" baseline="0" noProof="0">
              <a:ln>
                <a:noFill/>
              </a:ln>
              <a:solidFill>
                <a:srgbClr val="000000"/>
              </a:solidFill>
              <a:effectLst/>
              <a:uLnTx/>
              <a:uFillTx/>
              <a:ea typeface="黑体"/>
              <a:cs typeface="Arial" panose="020B0604020202020204" pitchFamily="34" charset="0"/>
            </a:endParaRPr>
          </a:p>
        </p:txBody>
      </p:sp>
      <p:cxnSp>
        <p:nvCxnSpPr>
          <p:cNvPr id="113" name="AutoShape 348"/>
          <p:cNvCxnSpPr>
            <a:cxnSpLocks noChangeShapeType="1"/>
            <a:stCxn id="110" idx="0"/>
            <a:endCxn id="112" idx="4"/>
          </p:cNvCxnSpPr>
          <p:nvPr/>
        </p:nvCxnSpPr>
        <p:spPr bwMode="auto">
          <a:xfrm rot="5400000" flipV="1">
            <a:off x="291049" y="3634369"/>
            <a:ext cx="366705" cy="37460"/>
          </a:xfrm>
          <a:prstGeom prst="straightConnector1">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cxnSp>
      <p:cxnSp>
        <p:nvCxnSpPr>
          <p:cNvPr id="115" name="AutoShape 348"/>
          <p:cNvCxnSpPr>
            <a:cxnSpLocks noChangeShapeType="1"/>
            <a:stCxn id="112" idx="0"/>
            <a:endCxn id="111" idx="3"/>
          </p:cNvCxnSpPr>
          <p:nvPr/>
        </p:nvCxnSpPr>
        <p:spPr bwMode="auto">
          <a:xfrm rot="5400000">
            <a:off x="335230" y="4050040"/>
            <a:ext cx="235880" cy="79921"/>
          </a:xfrm>
          <a:prstGeom prst="straightConnector1">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cxnSp>
      <p:sp>
        <p:nvSpPr>
          <p:cNvPr id="116" name="Oval 263"/>
          <p:cNvSpPr>
            <a:spLocks noChangeArrowheads="1"/>
          </p:cNvSpPr>
          <p:nvPr/>
        </p:nvSpPr>
        <p:spPr bwMode="auto">
          <a:xfrm rot="10800000">
            <a:off x="326644" y="3508989"/>
            <a:ext cx="110991" cy="135608"/>
          </a:xfrm>
          <a:prstGeom prst="ellipse">
            <a:avLst/>
          </a:prstGeom>
          <a:solidFill>
            <a:schemeClr val="bg1">
              <a:lumMod val="50000"/>
            </a:schemeClr>
          </a:solidFill>
          <a:ln w="12700">
            <a:noFill/>
            <a:round/>
            <a:headEnd type="none" w="sm" len="sm"/>
            <a:tailEnd type="none" w="sm" len="sm"/>
          </a:ln>
          <a:effectLst/>
        </p:spPr>
        <p:txBody>
          <a:bodyPr wrap="none" lIns="72000" tIns="0" rIns="72000" bIns="0" anchor="ctr"/>
          <a:lstStyle/>
          <a:p>
            <a:pPr marL="0" marR="0" lvl="0" indent="0" algn="ctr" defTabSz="914400" eaLnBrk="1" fontAlgn="base" latinLnBrk="0" hangingPunct="1">
              <a:lnSpc>
                <a:spcPct val="100000"/>
              </a:lnSpc>
              <a:spcBef>
                <a:spcPct val="0"/>
              </a:spcBef>
              <a:spcAft>
                <a:spcPct val="0"/>
              </a:spcAft>
              <a:buClrTx/>
              <a:buSzTx/>
              <a:buFont typeface="Wingdings" panose="05000000000000000000" pitchFamily="2" charset="2"/>
              <a:buNone/>
              <a:defRPr/>
            </a:pPr>
            <a:endParaRPr kumimoji="0" lang="zh-CN" altLang="en-US" sz="1800" b="0" i="0" u="none" strike="noStrike" kern="0" cap="none" spc="0" normalizeH="0" baseline="0" noProof="0">
              <a:ln>
                <a:noFill/>
              </a:ln>
              <a:solidFill>
                <a:srgbClr val="000000"/>
              </a:solidFill>
              <a:effectLst/>
              <a:uLnTx/>
              <a:uFillTx/>
              <a:ea typeface="黑体"/>
              <a:cs typeface="Arial" panose="020B0604020202020204" pitchFamily="34" charset="0"/>
            </a:endParaRPr>
          </a:p>
        </p:txBody>
      </p:sp>
      <p:cxnSp>
        <p:nvCxnSpPr>
          <p:cNvPr id="120" name="AutoShape 348"/>
          <p:cNvCxnSpPr>
            <a:cxnSpLocks noChangeShapeType="1"/>
            <a:stCxn id="116" idx="0"/>
            <a:endCxn id="112" idx="5"/>
          </p:cNvCxnSpPr>
          <p:nvPr/>
        </p:nvCxnSpPr>
        <p:spPr bwMode="auto">
          <a:xfrm rot="5400000" flipV="1">
            <a:off x="312157" y="3714579"/>
            <a:ext cx="211715" cy="71750"/>
          </a:xfrm>
          <a:prstGeom prst="straightConnector1">
            <a:avLst/>
          </a:prstGeom>
          <a:noFill/>
          <a:ln w="127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cxnSp>
      <p:sp>
        <p:nvSpPr>
          <p:cNvPr id="121" name="文本框 120"/>
          <p:cNvSpPr txBox="1"/>
          <p:nvPr/>
        </p:nvSpPr>
        <p:spPr>
          <a:xfrm rot="5400000">
            <a:off x="-122572" y="3795308"/>
            <a:ext cx="836352" cy="175433"/>
          </a:xfrm>
          <a:prstGeom prst="rect">
            <a:avLst/>
          </a:prstGeom>
          <a:noFill/>
        </p:spPr>
        <p:txBody>
          <a:bodyPr wrap="square" rtlCol="0">
            <a:spAutoFit/>
          </a:bodyPr>
          <a:lstStyle/>
          <a:p>
            <a:r>
              <a:rPr lang="zh-CN" altLang="en-US" sz="500" b="1" dirty="0">
                <a:solidFill>
                  <a:srgbClr val="000000"/>
                </a:solidFill>
                <a:latin typeface="微软雅黑" panose="020B0503020204020204" charset="-122"/>
                <a:ea typeface="微软雅黑" panose="020B0503020204020204" charset="-122"/>
              </a:rPr>
              <a:t>任务</a:t>
            </a:r>
            <a:r>
              <a:rPr lang="en-US" altLang="zh-CN" sz="500" b="1" dirty="0">
                <a:solidFill>
                  <a:srgbClr val="000000"/>
                </a:solidFill>
                <a:latin typeface="微软雅黑" panose="020B0503020204020204" charset="-122"/>
                <a:ea typeface="微软雅黑" panose="020B0503020204020204" charset="-122"/>
              </a:rPr>
              <a:t>/</a:t>
            </a:r>
            <a:r>
              <a:rPr lang="zh-CN" altLang="en-US" sz="500" b="1" dirty="0" smtClean="0">
                <a:solidFill>
                  <a:srgbClr val="000000"/>
                </a:solidFill>
                <a:latin typeface="微软雅黑" panose="020B0503020204020204" charset="-122"/>
                <a:ea typeface="微软雅黑" panose="020B0503020204020204" charset="-122"/>
              </a:rPr>
              <a:t>流程编排调度</a:t>
            </a:r>
            <a:endParaRPr lang="zh-CN" altLang="en-US" sz="500" b="1" dirty="0">
              <a:solidFill>
                <a:srgbClr val="000000"/>
              </a:solidFill>
              <a:latin typeface="微软雅黑" panose="020B0503020204020204" charset="-122"/>
              <a:ea typeface="微软雅黑" panose="020B0503020204020204" charset="-122"/>
            </a:endParaRPr>
          </a:p>
        </p:txBody>
      </p:sp>
      <p:sp>
        <p:nvSpPr>
          <p:cNvPr id="203" name="Rectangle 3"/>
          <p:cNvSpPr/>
          <p:nvPr/>
        </p:nvSpPr>
        <p:spPr bwMode="auto">
          <a:xfrm rot="5400000">
            <a:off x="-1548305" y="2605871"/>
            <a:ext cx="3940709" cy="576000"/>
          </a:xfrm>
          <a:prstGeom prst="rect">
            <a:avLst/>
          </a:prstGeom>
          <a:solidFill>
            <a:srgbClr val="DA291C">
              <a:alpha val="14000"/>
            </a:srgbClr>
          </a:solid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zh-CN" altLang="en-US" sz="1000" b="1" kern="0" dirty="0" smtClean="0">
                <a:solidFill>
                  <a:srgbClr val="FF0000"/>
                </a:solidFill>
                <a:ea typeface="微软雅黑" panose="020B0503020204020204" charset="-122"/>
              </a:rPr>
              <a:t>统一任务调度引擎</a:t>
            </a:r>
            <a:endParaRPr lang="en-US" sz="1000" b="1" kern="0" dirty="0">
              <a:solidFill>
                <a:srgbClr val="FF0000"/>
              </a:solidFill>
              <a:ea typeface="微软雅黑" panose="020B0503020204020204" charset="-122"/>
            </a:endParaRPr>
          </a:p>
        </p:txBody>
      </p:sp>
      <p:sp>
        <p:nvSpPr>
          <p:cNvPr id="215" name="Rectangle 3"/>
          <p:cNvSpPr/>
          <p:nvPr/>
        </p:nvSpPr>
        <p:spPr bwMode="auto">
          <a:xfrm>
            <a:off x="901766" y="880476"/>
            <a:ext cx="7259551" cy="1145269"/>
          </a:xfrm>
          <a:prstGeom prst="rect">
            <a:avLst/>
          </a:prstGeom>
          <a:solidFill>
            <a:srgbClr val="AFE4FF">
              <a:alpha val="14000"/>
            </a:srgbClr>
          </a:solid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zh-CN" altLang="en-US" sz="1000" b="1" dirty="0">
                <a:solidFill>
                  <a:srgbClr val="FF0000"/>
                </a:solidFill>
                <a:ea typeface="微软雅黑" panose="020B0503020204020204" charset="-122"/>
              </a:rPr>
              <a:t>业务</a:t>
            </a:r>
            <a:r>
              <a:rPr lang="zh-CN" altLang="en-US" sz="1000" b="1" dirty="0" smtClean="0">
                <a:solidFill>
                  <a:srgbClr val="FF0000"/>
                </a:solidFill>
                <a:ea typeface="微软雅黑" panose="020B0503020204020204" charset="-122"/>
              </a:rPr>
              <a:t>应用定制开发</a:t>
            </a:r>
            <a:endParaRPr lang="en-US" altLang="zh-CN" sz="1000" b="1" dirty="0">
              <a:solidFill>
                <a:srgbClr val="FF0000"/>
              </a:solidFill>
              <a:ea typeface="微软雅黑" panose="020B0503020204020204" charset="-122"/>
            </a:endParaRPr>
          </a:p>
        </p:txBody>
      </p:sp>
      <p:sp>
        <p:nvSpPr>
          <p:cNvPr id="216" name="虚尾箭头 215"/>
          <p:cNvSpPr/>
          <p:nvPr/>
        </p:nvSpPr>
        <p:spPr>
          <a:xfrm rot="16422298" flipV="1">
            <a:off x="4340499" y="3479065"/>
            <a:ext cx="269910" cy="258757"/>
          </a:xfrm>
          <a:prstGeom prst="stripedRightArrow">
            <a:avLst/>
          </a:prstGeom>
          <a:solidFill>
            <a:schemeClr val="tx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457200" fontAlgn="base">
              <a:spcBef>
                <a:spcPct val="0"/>
              </a:spcBef>
              <a:spcAft>
                <a:spcPct val="0"/>
              </a:spcAft>
              <a:buFont typeface="Arial" panose="020B0604020202020204" pitchFamily="34" charset="0"/>
              <a:buNone/>
            </a:pPr>
            <a:endParaRPr lang="zh-CN" altLang="en-US" kern="0" dirty="0">
              <a:solidFill>
                <a:srgbClr val="141313"/>
              </a:solidFill>
              <a:ea typeface="宋体" pitchFamily="2" charset="-122"/>
            </a:endParaRPr>
          </a:p>
        </p:txBody>
      </p:sp>
      <p:sp>
        <p:nvSpPr>
          <p:cNvPr id="217" name="Rectangle 11"/>
          <p:cNvSpPr>
            <a:spLocks noChangeArrowheads="1"/>
          </p:cNvSpPr>
          <p:nvPr/>
        </p:nvSpPr>
        <p:spPr bwMode="gray">
          <a:xfrm>
            <a:off x="1543468" y="2669614"/>
            <a:ext cx="2605061" cy="445284"/>
          </a:xfrm>
          <a:prstGeom prst="rect">
            <a:avLst/>
          </a:prstGeom>
          <a:noFill/>
          <a:ln w="15875">
            <a:solidFill>
              <a:schemeClr val="accent1"/>
            </a:solidFill>
            <a:prstDash val="dash"/>
          </a:ln>
        </p:spPr>
        <p:txBody>
          <a:bodyPr lIns="45720" rIns="45720" anchor="ctr"/>
          <a:lstStyle/>
          <a:p>
            <a:pPr algn="r" eaLnBrk="0" hangingPunct="0">
              <a:spcBef>
                <a:spcPct val="50000"/>
              </a:spcBef>
              <a:defRPr/>
            </a:pPr>
            <a:endParaRPr lang="en-US" sz="800" b="1" kern="0" dirty="0">
              <a:solidFill>
                <a:sysClr val="windowText" lastClr="000000"/>
              </a:solidFill>
              <a:latin typeface="微软雅黑"/>
              <a:ea typeface="微软雅黑"/>
            </a:endParaRPr>
          </a:p>
        </p:txBody>
      </p:sp>
      <p:sp>
        <p:nvSpPr>
          <p:cNvPr id="10" name="文本框 9"/>
          <p:cNvSpPr txBox="1"/>
          <p:nvPr/>
        </p:nvSpPr>
        <p:spPr>
          <a:xfrm>
            <a:off x="1607895" y="2706263"/>
            <a:ext cx="398989" cy="415498"/>
          </a:xfrm>
          <a:prstGeom prst="rect">
            <a:avLst/>
          </a:prstGeom>
          <a:noFill/>
        </p:spPr>
        <p:txBody>
          <a:bodyPr wrap="square" rtlCol="0">
            <a:spAutoFit/>
          </a:bodyPr>
          <a:lstStyle/>
          <a:p>
            <a:r>
              <a:rPr lang="zh-CN" altLang="en-US" sz="700" dirty="0" smtClean="0">
                <a:solidFill>
                  <a:schemeClr val="tx1">
                    <a:lumMod val="50000"/>
                  </a:schemeClr>
                </a:solidFill>
              </a:rPr>
              <a:t>离线数据处理</a:t>
            </a:r>
            <a:endParaRPr lang="zh-CN" altLang="en-US" sz="700" dirty="0">
              <a:solidFill>
                <a:schemeClr val="tx1">
                  <a:lumMod val="50000"/>
                </a:schemeClr>
              </a:solidFill>
            </a:endParaRPr>
          </a:p>
        </p:txBody>
      </p:sp>
      <p:sp>
        <p:nvSpPr>
          <p:cNvPr id="218" name="Rectangle 11"/>
          <p:cNvSpPr>
            <a:spLocks noChangeArrowheads="1"/>
          </p:cNvSpPr>
          <p:nvPr/>
        </p:nvSpPr>
        <p:spPr bwMode="gray">
          <a:xfrm>
            <a:off x="4213945" y="2691370"/>
            <a:ext cx="2919600" cy="445284"/>
          </a:xfrm>
          <a:prstGeom prst="rect">
            <a:avLst/>
          </a:prstGeom>
          <a:noFill/>
          <a:ln w="15875">
            <a:solidFill>
              <a:schemeClr val="accent1"/>
            </a:solidFill>
            <a:prstDash val="dash"/>
          </a:ln>
        </p:spPr>
        <p:txBody>
          <a:bodyPr lIns="45720" rIns="45720" anchor="ctr"/>
          <a:lstStyle/>
          <a:p>
            <a:pPr algn="r" eaLnBrk="0" hangingPunct="0">
              <a:spcBef>
                <a:spcPct val="50000"/>
              </a:spcBef>
              <a:defRPr/>
            </a:pPr>
            <a:endParaRPr lang="en-US" sz="800" b="1" kern="0" dirty="0">
              <a:solidFill>
                <a:sysClr val="windowText" lastClr="000000"/>
              </a:solidFill>
              <a:latin typeface="微软雅黑"/>
              <a:ea typeface="微软雅黑"/>
            </a:endParaRPr>
          </a:p>
        </p:txBody>
      </p:sp>
      <p:sp>
        <p:nvSpPr>
          <p:cNvPr id="219" name="文本框 218"/>
          <p:cNvSpPr txBox="1"/>
          <p:nvPr/>
        </p:nvSpPr>
        <p:spPr>
          <a:xfrm>
            <a:off x="4223793" y="2706128"/>
            <a:ext cx="398989" cy="415498"/>
          </a:xfrm>
          <a:prstGeom prst="rect">
            <a:avLst/>
          </a:prstGeom>
          <a:noFill/>
        </p:spPr>
        <p:txBody>
          <a:bodyPr wrap="square" rtlCol="0">
            <a:spAutoFit/>
          </a:bodyPr>
          <a:lstStyle/>
          <a:p>
            <a:r>
              <a:rPr lang="zh-CN" altLang="en-US" sz="700" dirty="0">
                <a:solidFill>
                  <a:schemeClr val="tx1">
                    <a:lumMod val="50000"/>
                  </a:schemeClr>
                </a:solidFill>
              </a:rPr>
              <a:t>实时</a:t>
            </a:r>
            <a:r>
              <a:rPr lang="zh-CN" altLang="en-US" sz="700" dirty="0" smtClean="0">
                <a:solidFill>
                  <a:schemeClr val="tx1">
                    <a:lumMod val="50000"/>
                  </a:schemeClr>
                </a:solidFill>
              </a:rPr>
              <a:t>数据处理</a:t>
            </a:r>
            <a:endParaRPr lang="zh-CN" altLang="en-US" sz="700" dirty="0">
              <a:solidFill>
                <a:schemeClr val="tx1">
                  <a:lumMod val="50000"/>
                </a:schemeClr>
              </a:solidFill>
            </a:endParaRPr>
          </a:p>
        </p:txBody>
      </p:sp>
      <p:sp>
        <p:nvSpPr>
          <p:cNvPr id="432" name="圆角矩形 431"/>
          <p:cNvSpPr/>
          <p:nvPr/>
        </p:nvSpPr>
        <p:spPr bwMode="auto">
          <a:xfrm>
            <a:off x="8454295" y="906460"/>
            <a:ext cx="602055" cy="4029530"/>
          </a:xfrm>
          <a:prstGeom prst="roundRect">
            <a:avLst>
              <a:gd name="adj" fmla="val 7520"/>
            </a:avLst>
          </a:prstGeom>
          <a:solidFill>
            <a:srgbClr val="FFFFFF">
              <a:lumMod val="65000"/>
            </a:srgb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439" name="矩形 438"/>
          <p:cNvSpPr/>
          <p:nvPr/>
        </p:nvSpPr>
        <p:spPr bwMode="auto">
          <a:xfrm>
            <a:off x="8521490" y="1187279"/>
            <a:ext cx="474068" cy="216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lang="en-US" altLang="zh-CN" sz="700" b="1" kern="0" dirty="0" smtClean="0">
                <a:solidFill>
                  <a:srgbClr val="141313"/>
                </a:solidFill>
                <a:latin typeface="微软雅黑" panose="020B0503020204020204" charset="-122"/>
                <a:ea typeface="微软雅黑" panose="020B0503020204020204" charset="-122"/>
              </a:rPr>
              <a:t> AI</a:t>
            </a:r>
            <a:endParaRPr lang="en-US" altLang="zh-CN" sz="700" b="1" kern="0" dirty="0" smtClean="0">
              <a:solidFill>
                <a:srgbClr val="141313"/>
              </a:solidFill>
              <a:latin typeface="微软雅黑" panose="020B0503020204020204" charset="-122"/>
              <a:ea typeface="微软雅黑" panose="020B0503020204020204" charset="-122"/>
            </a:endParaRPr>
          </a:p>
          <a:p>
            <a:pPr lvl="0" algn="ctr" defTabSz="457200" fontAlgn="base">
              <a:spcBef>
                <a:spcPct val="0"/>
              </a:spcBef>
              <a:spcAft>
                <a:spcPct val="0"/>
              </a:spcAft>
            </a:pPr>
            <a:r>
              <a:rPr lang="zh-CN" altLang="en-US" sz="700" b="1" kern="0" dirty="0" smtClean="0">
                <a:solidFill>
                  <a:srgbClr val="141313"/>
                </a:solidFill>
                <a:latin typeface="微软雅黑" panose="020B0503020204020204" charset="-122"/>
                <a:ea typeface="微软雅黑" panose="020B0503020204020204" charset="-122"/>
              </a:rPr>
              <a:t>平台</a:t>
            </a:r>
            <a:endParaRPr kumimoji="0" lang="en-US" altLang="zh-CN" sz="7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448" name="矩形 447"/>
          <p:cNvSpPr/>
          <p:nvPr/>
        </p:nvSpPr>
        <p:spPr bwMode="auto">
          <a:xfrm>
            <a:off x="8511849" y="1570251"/>
            <a:ext cx="483709" cy="216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kumimoji="0" lang="zh-CN" altLang="en-US" sz="7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rPr>
              <a:t>百宝箱</a:t>
            </a:r>
            <a:r>
              <a:rPr kumimoji="0" lang="en-US" altLang="zh-CN" sz="7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rPr>
              <a:t>APP</a:t>
            </a:r>
            <a:endParaRPr kumimoji="0" lang="en-US" altLang="zh-CN" sz="7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449" name="矩形 448"/>
          <p:cNvSpPr/>
          <p:nvPr/>
        </p:nvSpPr>
        <p:spPr bwMode="auto">
          <a:xfrm>
            <a:off x="8526551" y="2336195"/>
            <a:ext cx="469007" cy="216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lang="en-US" altLang="zh-CN" sz="700" b="1" kern="0" dirty="0" smtClean="0">
                <a:solidFill>
                  <a:srgbClr val="141313"/>
                </a:solidFill>
                <a:latin typeface="微软雅黑" panose="020B0503020204020204" charset="-122"/>
                <a:ea typeface="微软雅黑" panose="020B0503020204020204" charset="-122"/>
              </a:rPr>
              <a:t>BOH</a:t>
            </a:r>
            <a:endParaRPr kumimoji="0" lang="en-US" altLang="zh-CN" sz="7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450" name="矩形 449"/>
          <p:cNvSpPr/>
          <p:nvPr/>
        </p:nvSpPr>
        <p:spPr bwMode="auto">
          <a:xfrm>
            <a:off x="8511849" y="1953223"/>
            <a:ext cx="483709" cy="216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kumimoji="0" lang="en-US" altLang="zh-CN" sz="7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SSO</a:t>
            </a:r>
            <a:endParaRPr kumimoji="0" lang="en-US" altLang="zh-CN" sz="7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222" name="虚尾箭头 221"/>
          <p:cNvSpPr/>
          <p:nvPr/>
        </p:nvSpPr>
        <p:spPr>
          <a:xfrm rot="16422298" flipV="1">
            <a:off x="4298224" y="2444636"/>
            <a:ext cx="269910" cy="258757"/>
          </a:xfrm>
          <a:prstGeom prst="stripedRightArrow">
            <a:avLst/>
          </a:prstGeom>
          <a:solidFill>
            <a:schemeClr val="tx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457200" fontAlgn="base">
              <a:spcBef>
                <a:spcPct val="0"/>
              </a:spcBef>
              <a:spcAft>
                <a:spcPct val="0"/>
              </a:spcAft>
              <a:buFont typeface="Arial" panose="020B0604020202020204" pitchFamily="34" charset="0"/>
              <a:buNone/>
            </a:pPr>
            <a:endParaRPr lang="zh-CN" altLang="en-US" kern="0" dirty="0">
              <a:solidFill>
                <a:srgbClr val="141313"/>
              </a:solidFill>
              <a:ea typeface="宋体" pitchFamily="2" charset="-122"/>
            </a:endParaRPr>
          </a:p>
        </p:txBody>
      </p:sp>
      <p:sp>
        <p:nvSpPr>
          <p:cNvPr id="223" name="虚尾箭头 222"/>
          <p:cNvSpPr/>
          <p:nvPr/>
        </p:nvSpPr>
        <p:spPr>
          <a:xfrm rot="16422298" flipV="1">
            <a:off x="6078101" y="2433368"/>
            <a:ext cx="269910" cy="258757"/>
          </a:xfrm>
          <a:prstGeom prst="stripedRightArrow">
            <a:avLst/>
          </a:prstGeom>
          <a:solidFill>
            <a:schemeClr val="tx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457200" fontAlgn="base">
              <a:spcBef>
                <a:spcPct val="0"/>
              </a:spcBef>
              <a:spcAft>
                <a:spcPct val="0"/>
              </a:spcAft>
              <a:buFont typeface="Arial" panose="020B0604020202020204" pitchFamily="34" charset="0"/>
              <a:buNone/>
            </a:pPr>
            <a:endParaRPr lang="zh-CN" altLang="en-US" kern="0" dirty="0">
              <a:solidFill>
                <a:srgbClr val="141313"/>
              </a:solidFill>
              <a:ea typeface="宋体" pitchFamily="2" charset="-122"/>
            </a:endParaRPr>
          </a:p>
        </p:txBody>
      </p:sp>
      <p:sp>
        <p:nvSpPr>
          <p:cNvPr id="225" name="虚尾箭头 224"/>
          <p:cNvSpPr/>
          <p:nvPr/>
        </p:nvSpPr>
        <p:spPr>
          <a:xfrm flipV="1">
            <a:off x="703888" y="3939078"/>
            <a:ext cx="269910" cy="258757"/>
          </a:xfrm>
          <a:prstGeom prst="stripedRightArrow">
            <a:avLst/>
          </a:prstGeom>
          <a:solidFill>
            <a:schemeClr val="tx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457200" fontAlgn="base">
              <a:spcBef>
                <a:spcPct val="0"/>
              </a:spcBef>
              <a:spcAft>
                <a:spcPct val="0"/>
              </a:spcAft>
              <a:buFont typeface="Arial" panose="020B0604020202020204" pitchFamily="34" charset="0"/>
              <a:buNone/>
            </a:pPr>
            <a:endParaRPr lang="zh-CN" altLang="en-US" kern="0" dirty="0">
              <a:solidFill>
                <a:srgbClr val="141313"/>
              </a:solidFill>
              <a:ea typeface="宋体" pitchFamily="2" charset="-122"/>
            </a:endParaRPr>
          </a:p>
        </p:txBody>
      </p:sp>
      <p:sp>
        <p:nvSpPr>
          <p:cNvPr id="122" name="圆角矩形 212"/>
          <p:cNvSpPr/>
          <p:nvPr/>
        </p:nvSpPr>
        <p:spPr bwMode="auto">
          <a:xfrm>
            <a:off x="6045932" y="953789"/>
            <a:ext cx="2079179" cy="212491"/>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8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其它</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30" name="圆角矩形 129"/>
          <p:cNvSpPr/>
          <p:nvPr/>
        </p:nvSpPr>
        <p:spPr bwMode="auto">
          <a:xfrm>
            <a:off x="4652712" y="3228923"/>
            <a:ext cx="720000" cy="243445"/>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800" b="1" kern="0" noProof="0" dirty="0" err="1" smtClean="0">
                <a:solidFill>
                  <a:srgbClr val="141313"/>
                </a:solidFill>
                <a:latin typeface="微软雅黑" panose="020B0503020204020204" charset="-122"/>
                <a:ea typeface="微软雅黑" panose="020B0503020204020204" charset="-122"/>
              </a:rPr>
              <a:t>Redis</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36" name="矩形 135"/>
          <p:cNvSpPr/>
          <p:nvPr/>
        </p:nvSpPr>
        <p:spPr bwMode="auto">
          <a:xfrm>
            <a:off x="8526551" y="2719167"/>
            <a:ext cx="469007" cy="216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lang="zh-CN" altLang="en-US" sz="700" b="1" kern="0" dirty="0" smtClean="0">
                <a:solidFill>
                  <a:srgbClr val="141313"/>
                </a:solidFill>
                <a:latin typeface="微软雅黑" panose="020B0503020204020204" charset="-122"/>
                <a:ea typeface="微软雅黑" panose="020B0503020204020204" charset="-122"/>
              </a:rPr>
              <a:t>产品</a:t>
            </a:r>
            <a:endParaRPr lang="en-US" altLang="zh-CN" sz="700" b="1" kern="0" dirty="0" smtClean="0">
              <a:solidFill>
                <a:srgbClr val="141313"/>
              </a:solidFill>
              <a:latin typeface="微软雅黑" panose="020B0503020204020204" charset="-122"/>
              <a:ea typeface="微软雅黑" panose="020B0503020204020204" charset="-122"/>
            </a:endParaRPr>
          </a:p>
          <a:p>
            <a:pPr lvl="0" algn="ctr" defTabSz="457200" fontAlgn="base">
              <a:spcBef>
                <a:spcPct val="0"/>
              </a:spcBef>
              <a:spcAft>
                <a:spcPct val="0"/>
              </a:spcAft>
            </a:pPr>
            <a:r>
              <a:rPr lang="zh-CN" altLang="en-US" sz="700" b="1" kern="0" dirty="0" smtClean="0">
                <a:solidFill>
                  <a:srgbClr val="141313"/>
                </a:solidFill>
                <a:latin typeface="微软雅黑" panose="020B0503020204020204" charset="-122"/>
                <a:ea typeface="微软雅黑" panose="020B0503020204020204" charset="-122"/>
              </a:rPr>
              <a:t>中心</a:t>
            </a:r>
            <a:endParaRPr kumimoji="0" lang="en-US" altLang="zh-CN" sz="7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39" name="矩形 138"/>
          <p:cNvSpPr/>
          <p:nvPr/>
        </p:nvSpPr>
        <p:spPr bwMode="auto">
          <a:xfrm>
            <a:off x="8526551" y="3102139"/>
            <a:ext cx="469007" cy="216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lang="zh-CN" altLang="en-US" sz="700" b="1" kern="0" dirty="0">
                <a:solidFill>
                  <a:srgbClr val="141313"/>
                </a:solidFill>
                <a:latin typeface="微软雅黑" panose="020B0503020204020204" charset="-122"/>
                <a:ea typeface="微软雅黑" panose="020B0503020204020204" charset="-122"/>
              </a:rPr>
              <a:t>用户</a:t>
            </a:r>
            <a:endParaRPr lang="en-US" altLang="zh-CN" sz="700" b="1" kern="0" dirty="0" smtClean="0">
              <a:solidFill>
                <a:srgbClr val="141313"/>
              </a:solidFill>
              <a:latin typeface="微软雅黑" panose="020B0503020204020204" charset="-122"/>
              <a:ea typeface="微软雅黑" panose="020B0503020204020204" charset="-122"/>
            </a:endParaRPr>
          </a:p>
          <a:p>
            <a:pPr lvl="0" algn="ctr" defTabSz="457200" fontAlgn="base">
              <a:spcBef>
                <a:spcPct val="0"/>
              </a:spcBef>
              <a:spcAft>
                <a:spcPct val="0"/>
              </a:spcAft>
            </a:pPr>
            <a:r>
              <a:rPr lang="zh-CN" altLang="en-US" sz="700" b="1" kern="0" dirty="0" smtClean="0">
                <a:solidFill>
                  <a:srgbClr val="141313"/>
                </a:solidFill>
                <a:latin typeface="微软雅黑" panose="020B0503020204020204" charset="-122"/>
                <a:ea typeface="微软雅黑" panose="020B0503020204020204" charset="-122"/>
              </a:rPr>
              <a:t>中心</a:t>
            </a:r>
            <a:endParaRPr kumimoji="0" lang="en-US" altLang="zh-CN" sz="7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40" name="矩形 139"/>
          <p:cNvSpPr/>
          <p:nvPr/>
        </p:nvSpPr>
        <p:spPr bwMode="auto">
          <a:xfrm>
            <a:off x="8511849" y="3485111"/>
            <a:ext cx="483709" cy="216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kumimoji="0" lang="en-US" altLang="zh-CN" sz="5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KFC</a:t>
            </a:r>
            <a:endParaRPr kumimoji="0" lang="en-US" altLang="zh-CN" sz="5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endParaRPr>
          </a:p>
          <a:p>
            <a:pPr lvl="0" algn="ctr" defTabSz="457200" fontAlgn="base">
              <a:spcBef>
                <a:spcPct val="0"/>
              </a:spcBef>
              <a:spcAft>
                <a:spcPct val="0"/>
              </a:spcAft>
            </a:pPr>
            <a:r>
              <a:rPr lang="en-US" altLang="zh-CN" sz="500" b="1" kern="0" noProof="0" dirty="0" smtClean="0">
                <a:solidFill>
                  <a:srgbClr val="141313"/>
                </a:solidFill>
                <a:latin typeface="微软雅黑" panose="020B0503020204020204" charset="-122"/>
                <a:ea typeface="微软雅黑" panose="020B0503020204020204" charset="-122"/>
              </a:rPr>
              <a:t>Delivery</a:t>
            </a:r>
            <a:endParaRPr kumimoji="0" lang="en-US" altLang="zh-CN" sz="5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41" name="矩形 140"/>
          <p:cNvSpPr/>
          <p:nvPr/>
        </p:nvSpPr>
        <p:spPr bwMode="auto">
          <a:xfrm>
            <a:off x="8511849" y="3868083"/>
            <a:ext cx="483709" cy="216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kumimoji="0" lang="en-US" altLang="zh-CN" sz="5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rPr>
              <a:t>KFC</a:t>
            </a:r>
            <a:endParaRPr kumimoji="0" lang="en-US" altLang="zh-CN" sz="5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endParaRPr>
          </a:p>
          <a:p>
            <a:pPr lvl="0" algn="ctr" defTabSz="457200" fontAlgn="base">
              <a:spcBef>
                <a:spcPct val="0"/>
              </a:spcBef>
              <a:spcAft>
                <a:spcPct val="0"/>
              </a:spcAft>
            </a:pPr>
            <a:r>
              <a:rPr lang="en-US" altLang="zh-CN" sz="500" b="1" kern="0" dirty="0" smtClean="0">
                <a:solidFill>
                  <a:srgbClr val="141313"/>
                </a:solidFill>
                <a:latin typeface="微软雅黑" panose="020B0503020204020204" charset="-122"/>
                <a:ea typeface="微软雅黑" panose="020B0503020204020204" charset="-122"/>
              </a:rPr>
              <a:t>Preorder</a:t>
            </a:r>
            <a:endParaRPr kumimoji="0" lang="en-US" altLang="zh-CN" sz="5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42" name="矩形 141"/>
          <p:cNvSpPr/>
          <p:nvPr/>
        </p:nvSpPr>
        <p:spPr bwMode="auto">
          <a:xfrm>
            <a:off x="8511849" y="4251055"/>
            <a:ext cx="483709" cy="216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lang="en-US" altLang="zh-CN" sz="500" b="1" kern="0" dirty="0" smtClean="0">
                <a:solidFill>
                  <a:srgbClr val="141313"/>
                </a:solidFill>
                <a:latin typeface="微软雅黑" panose="020B0503020204020204" charset="-122"/>
                <a:ea typeface="微软雅黑" panose="020B0503020204020204" charset="-122"/>
              </a:rPr>
              <a:t>PH</a:t>
            </a:r>
            <a:endParaRPr kumimoji="0" lang="en-US" altLang="zh-CN" sz="5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endParaRPr>
          </a:p>
          <a:p>
            <a:pPr lvl="0" algn="ctr" defTabSz="457200" fontAlgn="base">
              <a:spcBef>
                <a:spcPct val="0"/>
              </a:spcBef>
              <a:spcAft>
                <a:spcPct val="0"/>
              </a:spcAft>
            </a:pPr>
            <a:r>
              <a:rPr lang="en-US" altLang="zh-CN" sz="500" b="1" kern="0" noProof="0" dirty="0" smtClean="0">
                <a:solidFill>
                  <a:srgbClr val="141313"/>
                </a:solidFill>
                <a:latin typeface="微软雅黑" panose="020B0503020204020204" charset="-122"/>
                <a:ea typeface="微软雅黑" panose="020B0503020204020204" charset="-122"/>
              </a:rPr>
              <a:t>Delivery</a:t>
            </a:r>
            <a:endParaRPr kumimoji="0" lang="en-US" altLang="zh-CN" sz="5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43" name="矩形 142"/>
          <p:cNvSpPr/>
          <p:nvPr/>
        </p:nvSpPr>
        <p:spPr bwMode="auto">
          <a:xfrm>
            <a:off x="8511849" y="4634029"/>
            <a:ext cx="483709" cy="216000"/>
          </a:xfrm>
          <a:prstGeom prst="rect">
            <a:avLst/>
          </a:prstGeom>
          <a:solidFill>
            <a:srgbClr val="FFFF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lvl="0" algn="ctr" defTabSz="457200" fontAlgn="base">
              <a:spcBef>
                <a:spcPct val="0"/>
              </a:spcBef>
              <a:spcAft>
                <a:spcPct val="0"/>
              </a:spcAft>
            </a:pPr>
            <a:r>
              <a:rPr lang="en-US" altLang="zh-CN" sz="500" b="1" kern="0" dirty="0" smtClean="0">
                <a:solidFill>
                  <a:srgbClr val="141313"/>
                </a:solidFill>
                <a:latin typeface="微软雅黑" panose="020B0503020204020204" charset="-122"/>
                <a:ea typeface="微软雅黑" panose="020B0503020204020204" charset="-122"/>
              </a:rPr>
              <a:t>PH</a:t>
            </a:r>
            <a:r>
              <a:rPr lang="en-US" altLang="zh-CN" sz="500" b="1" kern="0" dirty="0">
                <a:solidFill>
                  <a:srgbClr val="141313"/>
                </a:solidFill>
                <a:latin typeface="微软雅黑" panose="020B0503020204020204" charset="-122"/>
                <a:ea typeface="微软雅黑" panose="020B0503020204020204" charset="-122"/>
              </a:rPr>
              <a:t>T</a:t>
            </a:r>
            <a:endParaRPr kumimoji="0" lang="en-US" altLang="zh-CN" sz="500" b="1" i="0" u="none" strike="noStrike" kern="0" cap="none" spc="0" normalizeH="0" baseline="0" noProof="0" dirty="0" smtClean="0">
              <a:ln>
                <a:noFill/>
              </a:ln>
              <a:solidFill>
                <a:srgbClr val="141313"/>
              </a:solidFill>
              <a:effectLst/>
              <a:uLnTx/>
              <a:uFillTx/>
              <a:latin typeface="微软雅黑" panose="020B0503020204020204" charset="-122"/>
              <a:ea typeface="微软雅黑" panose="020B0503020204020204" charset="-122"/>
            </a:endParaRPr>
          </a:p>
        </p:txBody>
      </p:sp>
      <p:sp>
        <p:nvSpPr>
          <p:cNvPr id="220" name="Rectangle 3"/>
          <p:cNvSpPr/>
          <p:nvPr/>
        </p:nvSpPr>
        <p:spPr bwMode="auto">
          <a:xfrm>
            <a:off x="8492144" y="1019125"/>
            <a:ext cx="542137" cy="3755419"/>
          </a:xfrm>
          <a:prstGeom prst="rect">
            <a:avLst/>
          </a:prstGeom>
          <a:solidFill>
            <a:schemeClr val="tx1">
              <a:alpha val="14000"/>
            </a:schemeClr>
          </a:solid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endParaRPr lang="en-US" altLang="zh-CN" sz="1000" b="1" dirty="0">
              <a:ea typeface="微软雅黑" panose="020B0503020204020204" charset="-122"/>
            </a:endParaRPr>
          </a:p>
          <a:p>
            <a:pPr algn="ctr" eaLnBrk="0" fontAlgn="base" hangingPunct="0">
              <a:lnSpc>
                <a:spcPct val="106000"/>
              </a:lnSpc>
              <a:spcBef>
                <a:spcPct val="0"/>
              </a:spcBef>
              <a:spcAft>
                <a:spcPct val="0"/>
              </a:spcAft>
            </a:pPr>
            <a:endParaRPr lang="en-US" altLang="zh-CN" sz="1000" b="1" dirty="0">
              <a:ea typeface="微软雅黑" panose="020B0503020204020204" charset="-122"/>
            </a:endParaRPr>
          </a:p>
          <a:p>
            <a:pPr algn="ctr" eaLnBrk="0" fontAlgn="base" hangingPunct="0">
              <a:lnSpc>
                <a:spcPct val="106000"/>
              </a:lnSpc>
              <a:spcBef>
                <a:spcPct val="0"/>
              </a:spcBef>
              <a:spcAft>
                <a:spcPct val="0"/>
              </a:spcAft>
            </a:pPr>
            <a:endParaRPr lang="en-US" altLang="zh-CN" sz="1000" b="1" dirty="0">
              <a:ea typeface="微软雅黑" panose="020B0503020204020204" charset="-122"/>
            </a:endParaRPr>
          </a:p>
          <a:p>
            <a:pPr algn="ctr" eaLnBrk="0" fontAlgn="base" hangingPunct="0">
              <a:lnSpc>
                <a:spcPct val="106000"/>
              </a:lnSpc>
              <a:spcBef>
                <a:spcPct val="0"/>
              </a:spcBef>
              <a:spcAft>
                <a:spcPct val="0"/>
              </a:spcAft>
            </a:pPr>
            <a:endParaRPr lang="en-US" altLang="zh-CN" sz="1000" b="1" dirty="0">
              <a:ea typeface="微软雅黑" panose="020B0503020204020204" charset="-122"/>
            </a:endParaRPr>
          </a:p>
          <a:p>
            <a:pPr algn="ctr" eaLnBrk="0" fontAlgn="base" hangingPunct="0">
              <a:lnSpc>
                <a:spcPct val="106000"/>
              </a:lnSpc>
              <a:spcBef>
                <a:spcPct val="0"/>
              </a:spcBef>
              <a:spcAft>
                <a:spcPct val="0"/>
              </a:spcAft>
            </a:pPr>
            <a:endParaRPr lang="en-US" altLang="zh-CN" sz="1000" b="1" dirty="0">
              <a:ea typeface="微软雅黑" panose="020B0503020204020204" charset="-122"/>
            </a:endParaRPr>
          </a:p>
          <a:p>
            <a:pPr algn="ctr" eaLnBrk="0" fontAlgn="base" hangingPunct="0">
              <a:lnSpc>
                <a:spcPct val="106000"/>
              </a:lnSpc>
              <a:spcBef>
                <a:spcPct val="0"/>
              </a:spcBef>
              <a:spcAft>
                <a:spcPct val="0"/>
              </a:spcAft>
            </a:pPr>
            <a:r>
              <a:rPr lang="zh-CN" altLang="en-US" sz="1000" b="1" dirty="0">
                <a:solidFill>
                  <a:srgbClr val="FF0000"/>
                </a:solidFill>
                <a:ea typeface="微软雅黑" panose="020B0503020204020204" charset="-122"/>
              </a:rPr>
              <a:t>外部</a:t>
            </a:r>
            <a:endParaRPr lang="en-US" altLang="zh-CN" sz="1000" b="1" dirty="0">
              <a:solidFill>
                <a:srgbClr val="FF0000"/>
              </a:solidFill>
              <a:ea typeface="微软雅黑" panose="020B0503020204020204" charset="-122"/>
            </a:endParaRPr>
          </a:p>
          <a:p>
            <a:pPr algn="ctr" eaLnBrk="0" fontAlgn="base" hangingPunct="0">
              <a:lnSpc>
                <a:spcPct val="106000"/>
              </a:lnSpc>
              <a:spcBef>
                <a:spcPct val="0"/>
              </a:spcBef>
              <a:spcAft>
                <a:spcPct val="0"/>
              </a:spcAft>
            </a:pPr>
            <a:r>
              <a:rPr lang="zh-CN" altLang="en-US" sz="1000" b="1" dirty="0">
                <a:solidFill>
                  <a:srgbClr val="FF0000"/>
                </a:solidFill>
                <a:ea typeface="微软雅黑" panose="020B0503020204020204" charset="-122"/>
              </a:rPr>
              <a:t>系统</a:t>
            </a:r>
            <a:endParaRPr lang="en-US" sz="1000" b="1" dirty="0">
              <a:solidFill>
                <a:srgbClr val="FF0000"/>
              </a:solidFill>
              <a:ea typeface="微软雅黑" panose="020B0503020204020204" charset="-122"/>
            </a:endParaRPr>
          </a:p>
          <a:p>
            <a:pPr algn="ctr" eaLnBrk="0" fontAlgn="base" hangingPunct="0">
              <a:lnSpc>
                <a:spcPct val="106000"/>
              </a:lnSpc>
              <a:spcBef>
                <a:spcPct val="0"/>
              </a:spcBef>
              <a:spcAft>
                <a:spcPct val="0"/>
              </a:spcAft>
            </a:pPr>
            <a:endParaRPr lang="en-US" sz="1000" b="1" dirty="0" smtClean="0">
              <a:ea typeface="微软雅黑" panose="020B0503020204020204" charset="-122"/>
            </a:endParaRPr>
          </a:p>
          <a:p>
            <a:pPr algn="ctr" eaLnBrk="0" fontAlgn="base" hangingPunct="0">
              <a:lnSpc>
                <a:spcPct val="106000"/>
              </a:lnSpc>
              <a:spcBef>
                <a:spcPct val="0"/>
              </a:spcBef>
              <a:spcAft>
                <a:spcPct val="0"/>
              </a:spcAft>
            </a:pPr>
            <a:endParaRPr lang="en-US" sz="1000" b="1" dirty="0" smtClean="0">
              <a:ea typeface="微软雅黑" panose="020B0503020204020204" charset="-122"/>
            </a:endParaRPr>
          </a:p>
          <a:p>
            <a:pPr algn="ctr" eaLnBrk="0" fontAlgn="base" hangingPunct="0">
              <a:lnSpc>
                <a:spcPct val="106000"/>
              </a:lnSpc>
              <a:spcBef>
                <a:spcPct val="0"/>
              </a:spcBef>
              <a:spcAft>
                <a:spcPct val="0"/>
              </a:spcAft>
            </a:pPr>
            <a:endParaRPr lang="en-US" sz="1000" b="1" dirty="0">
              <a:ea typeface="微软雅黑" panose="020B0503020204020204" charset="-122"/>
            </a:endParaRPr>
          </a:p>
          <a:p>
            <a:pPr algn="ctr" eaLnBrk="0" fontAlgn="base" hangingPunct="0">
              <a:lnSpc>
                <a:spcPct val="106000"/>
              </a:lnSpc>
              <a:spcBef>
                <a:spcPct val="0"/>
              </a:spcBef>
              <a:spcAft>
                <a:spcPct val="0"/>
              </a:spcAft>
            </a:pPr>
            <a:endParaRPr lang="en-US" sz="1000" b="1" dirty="0">
              <a:ea typeface="微软雅黑" panose="020B0503020204020204" charset="-122"/>
            </a:endParaRPr>
          </a:p>
          <a:p>
            <a:pPr algn="ctr" eaLnBrk="0" fontAlgn="base" hangingPunct="0">
              <a:lnSpc>
                <a:spcPct val="106000"/>
              </a:lnSpc>
              <a:spcBef>
                <a:spcPct val="0"/>
              </a:spcBef>
              <a:spcAft>
                <a:spcPct val="0"/>
              </a:spcAft>
            </a:pPr>
            <a:endParaRPr lang="en-US" sz="1000" b="1" dirty="0">
              <a:ea typeface="微软雅黑" panose="020B0503020204020204" charset="-122"/>
            </a:endParaRPr>
          </a:p>
        </p:txBody>
      </p:sp>
      <p:sp>
        <p:nvSpPr>
          <p:cNvPr id="157" name="圆角矩形 156"/>
          <p:cNvSpPr/>
          <p:nvPr/>
        </p:nvSpPr>
        <p:spPr bwMode="auto">
          <a:xfrm>
            <a:off x="5667651" y="3224129"/>
            <a:ext cx="720000" cy="243445"/>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800" b="1" kern="0" noProof="0" dirty="0" smtClean="0">
                <a:solidFill>
                  <a:srgbClr val="141313"/>
                </a:solidFill>
                <a:latin typeface="微软雅黑" panose="020B0503020204020204" charset="-122"/>
                <a:ea typeface="微软雅黑" panose="020B0503020204020204" charset="-122"/>
              </a:rPr>
              <a:t>Kafka</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71" name="圆角矩形 170"/>
          <p:cNvSpPr/>
          <p:nvPr/>
        </p:nvSpPr>
        <p:spPr bwMode="auto">
          <a:xfrm>
            <a:off x="6682590" y="3234849"/>
            <a:ext cx="720000" cy="243445"/>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800" b="1" kern="0" dirty="0" smtClean="0">
                <a:solidFill>
                  <a:srgbClr val="141313"/>
                </a:solidFill>
                <a:latin typeface="微软雅黑" panose="020B0503020204020204" charset="-122"/>
                <a:ea typeface="微软雅黑" panose="020B0503020204020204" charset="-122"/>
              </a:rPr>
              <a:t>ES</a:t>
            </a:r>
            <a:endParaRPr kumimoji="0" lang="zh-CN" altLang="en-US"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72" name="圆角矩形 171"/>
          <p:cNvSpPr/>
          <p:nvPr/>
        </p:nvSpPr>
        <p:spPr bwMode="auto">
          <a:xfrm>
            <a:off x="2043589" y="2912447"/>
            <a:ext cx="576000" cy="180000"/>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800" b="1" kern="0" dirty="0">
                <a:solidFill>
                  <a:srgbClr val="141313"/>
                </a:solidFill>
                <a:latin typeface="微软雅黑" panose="020B0503020204020204" charset="-122"/>
                <a:ea typeface="微软雅黑" panose="020B0503020204020204" charset="-122"/>
              </a:rPr>
              <a:t>Spark</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76" name="圆角矩形 175"/>
          <p:cNvSpPr/>
          <p:nvPr/>
        </p:nvSpPr>
        <p:spPr bwMode="auto">
          <a:xfrm>
            <a:off x="2715787" y="2907105"/>
            <a:ext cx="576000" cy="180000"/>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800" b="1" kern="0" noProof="0" dirty="0" err="1" smtClean="0">
                <a:solidFill>
                  <a:srgbClr val="141313"/>
                </a:solidFill>
                <a:latin typeface="微软雅黑" panose="020B0503020204020204" charset="-122"/>
                <a:ea typeface="微软雅黑" panose="020B0503020204020204" charset="-122"/>
              </a:rPr>
              <a:t>Kylin</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78" name="圆角矩形 177"/>
          <p:cNvSpPr/>
          <p:nvPr/>
        </p:nvSpPr>
        <p:spPr bwMode="auto">
          <a:xfrm>
            <a:off x="3386668" y="2714416"/>
            <a:ext cx="704918" cy="176490"/>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800" b="1" kern="0" noProof="0" dirty="0" smtClean="0">
                <a:solidFill>
                  <a:srgbClr val="141313"/>
                </a:solidFill>
                <a:latin typeface="微软雅黑" panose="020B0503020204020204" charset="-122"/>
                <a:ea typeface="微软雅黑" panose="020B0503020204020204" charset="-122"/>
              </a:rPr>
              <a:t>Azkaban</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79" name="圆角矩形 178"/>
          <p:cNvSpPr/>
          <p:nvPr/>
        </p:nvSpPr>
        <p:spPr bwMode="auto">
          <a:xfrm>
            <a:off x="7195606" y="2755958"/>
            <a:ext cx="911597" cy="307812"/>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800" b="1" kern="0" noProof="0" dirty="0" smtClean="0">
                <a:solidFill>
                  <a:srgbClr val="141313"/>
                </a:solidFill>
                <a:latin typeface="微软雅黑" panose="020B0503020204020204" charset="-122"/>
                <a:ea typeface="微软雅黑" panose="020B0503020204020204" charset="-122"/>
              </a:rPr>
              <a:t>CDH</a:t>
            </a:r>
            <a:endParaRPr lang="en-US" altLang="zh-CN" sz="800" b="1" kern="0" noProof="0" dirty="0" smtClean="0">
              <a:solidFill>
                <a:srgbClr val="141313"/>
              </a:solidFill>
              <a:latin typeface="微软雅黑" panose="020B0503020204020204" charset="-122"/>
              <a:ea typeface="微软雅黑" panose="020B0503020204020204" charset="-122"/>
            </a:endParaRPr>
          </a:p>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800" b="1" i="0" u="none" strike="noStrike" kern="0" cap="none" spc="0" normalizeH="0" baseline="0" dirty="0">
                <a:ln>
                  <a:noFill/>
                </a:ln>
                <a:solidFill>
                  <a:srgbClr val="141313"/>
                </a:solidFill>
                <a:effectLst/>
                <a:uLnTx/>
                <a:uFillTx/>
                <a:latin typeface="微软雅黑" panose="020B0503020204020204" charset="-122"/>
                <a:ea typeface="微软雅黑" panose="020B0503020204020204" charset="-122"/>
              </a:rPr>
              <a:t>Manager</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80" name="圆角矩形 179"/>
          <p:cNvSpPr/>
          <p:nvPr/>
        </p:nvSpPr>
        <p:spPr bwMode="auto">
          <a:xfrm>
            <a:off x="3386668" y="2914202"/>
            <a:ext cx="704918" cy="176490"/>
          </a:xfrm>
          <a:prstGeom prst="roundRect">
            <a:avLst>
              <a:gd name="adj" fmla="val 18792"/>
            </a:avLst>
          </a:prstGeom>
          <a:solidFill>
            <a:srgbClr val="AFE4FF"/>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800" b="1" kern="0" dirty="0" err="1" smtClean="0">
                <a:solidFill>
                  <a:srgbClr val="141313"/>
                </a:solidFill>
                <a:latin typeface="微软雅黑" panose="020B0503020204020204" charset="-122"/>
                <a:ea typeface="微软雅黑" panose="020B0503020204020204" charset="-122"/>
              </a:rPr>
              <a:t>Sqoop</a:t>
            </a:r>
            <a:r>
              <a:rPr lang="en-US" altLang="zh-CN" sz="800" b="1" kern="0" dirty="0" smtClean="0">
                <a:solidFill>
                  <a:srgbClr val="141313"/>
                </a:solidFill>
                <a:latin typeface="微软雅黑" panose="020B0503020204020204" charset="-122"/>
                <a:ea typeface="微软雅黑" panose="020B0503020204020204" charset="-122"/>
              </a:rPr>
              <a:t>/</a:t>
            </a:r>
            <a:endParaRPr lang="en-US" altLang="zh-CN" sz="800" b="1" kern="0" dirty="0" smtClean="0">
              <a:solidFill>
                <a:srgbClr val="141313"/>
              </a:solidFill>
              <a:latin typeface="微软雅黑" panose="020B0503020204020204" charset="-122"/>
              <a:ea typeface="微软雅黑" panose="020B0503020204020204" charset="-122"/>
            </a:endParaRPr>
          </a:p>
          <a:p>
            <a:pPr marL="0" marR="0" lvl="0" indent="0" algn="ctr" defTabSz="45720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800" b="1" kern="0" dirty="0" smtClean="0">
                <a:solidFill>
                  <a:srgbClr val="141313"/>
                </a:solidFill>
                <a:latin typeface="微软雅黑" panose="020B0503020204020204" charset="-122"/>
                <a:ea typeface="微软雅黑" panose="020B0503020204020204" charset="-122"/>
              </a:rPr>
              <a:t>Kettle</a:t>
            </a:r>
            <a:endParaRPr kumimoji="0" lang="en-US" altLang="zh-CN" sz="800" b="1" i="0" u="none" strike="noStrike" kern="0" cap="none" spc="0" normalizeH="0" baseline="0" noProof="0" dirty="0">
              <a:ln>
                <a:noFill/>
              </a:ln>
              <a:solidFill>
                <a:srgbClr val="141313"/>
              </a:solidFill>
              <a:effectLst/>
              <a:uLnTx/>
              <a:uFillTx/>
              <a:latin typeface="微软雅黑" panose="020B0503020204020204" charset="-122"/>
              <a:ea typeface="微软雅黑" panose="020B0503020204020204" charset="-122"/>
            </a:endParaRPr>
          </a:p>
        </p:txBody>
      </p:sp>
      <p:sp>
        <p:nvSpPr>
          <p:cNvPr id="135" name="Rectangle 3"/>
          <p:cNvSpPr/>
          <p:nvPr/>
        </p:nvSpPr>
        <p:spPr bwMode="auto">
          <a:xfrm>
            <a:off x="926839" y="2675870"/>
            <a:ext cx="7253913" cy="886385"/>
          </a:xfrm>
          <a:prstGeom prst="rect">
            <a:avLst/>
          </a:prstGeom>
          <a:solidFill>
            <a:schemeClr val="tx1">
              <a:alpha val="14000"/>
            </a:schemeClr>
          </a:solidFill>
          <a:ln w="19050" cap="flat" cmpd="sng" algn="ctr">
            <a:noFill/>
            <a:prstDash val="solid"/>
            <a:round/>
            <a:headEnd type="none" w="med" len="med"/>
            <a:tailEnd type="none" w="med" len="med"/>
          </a:ln>
          <a:effectLst/>
        </p:spPr>
        <p:txBody>
          <a:bodyPr vert="horz" wrap="square" lIns="72000" tIns="72000" rIns="72000" bIns="72000" numCol="1" rtlCol="0" anchor="ctr" anchorCtr="1" compatLnSpc="1"/>
          <a:lstStyle/>
          <a:p>
            <a:pPr algn="ctr" eaLnBrk="0" fontAlgn="base" hangingPunct="0">
              <a:lnSpc>
                <a:spcPct val="106000"/>
              </a:lnSpc>
              <a:spcBef>
                <a:spcPct val="0"/>
              </a:spcBef>
              <a:spcAft>
                <a:spcPct val="0"/>
              </a:spcAft>
            </a:pPr>
            <a:r>
              <a:rPr lang="zh-CN" altLang="en-US" sz="1200" b="1" dirty="0">
                <a:solidFill>
                  <a:srgbClr val="FF0000"/>
                </a:solidFill>
                <a:ea typeface="微软雅黑" panose="020B0503020204020204" charset="-122"/>
              </a:rPr>
              <a:t>     </a:t>
            </a:r>
            <a:r>
              <a:rPr lang="zh-CN" altLang="en-US" sz="1200" b="1" dirty="0" smtClean="0">
                <a:solidFill>
                  <a:srgbClr val="FF0000"/>
                </a:solidFill>
                <a:ea typeface="微软雅黑" panose="020B0503020204020204" charset="-122"/>
              </a:rPr>
              <a:t>大数据存储及处理平台</a:t>
            </a:r>
            <a:endParaRPr lang="en-US" sz="1200" b="1" dirty="0">
              <a:solidFill>
                <a:srgbClr val="FF0000"/>
              </a:solidFill>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anim calcmode="lin" valueType="num">
                                      <p:cBhvr>
                                        <p:cTn id="8" dur="1000" fill="hold"/>
                                        <p:tgtEl>
                                          <p:spTgt spid="203"/>
                                        </p:tgtEl>
                                        <p:attrNameLst>
                                          <p:attrName>ppt_x</p:attrName>
                                        </p:attrNameLst>
                                      </p:cBhvr>
                                      <p:tavLst>
                                        <p:tav tm="0">
                                          <p:val>
                                            <p:strVal val="#ppt_x"/>
                                          </p:val>
                                        </p:tav>
                                        <p:tav tm="100000">
                                          <p:val>
                                            <p:strVal val="#ppt_x"/>
                                          </p:val>
                                        </p:tav>
                                      </p:tavLst>
                                    </p:anim>
                                    <p:anim calcmode="lin" valueType="num">
                                      <p:cBhvr>
                                        <p:cTn id="9" dur="1000" fill="hold"/>
                                        <p:tgtEl>
                                          <p:spTgt spid="20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6"/>
                                        </p:tgtEl>
                                        <p:attrNameLst>
                                          <p:attrName>style.visibility</p:attrName>
                                        </p:attrNameLst>
                                      </p:cBhvr>
                                      <p:to>
                                        <p:strVal val="visible"/>
                                      </p:to>
                                    </p:set>
                                    <p:animEffect transition="in" filter="fade">
                                      <p:cBhvr>
                                        <p:cTn id="14" dur="1000"/>
                                        <p:tgtEl>
                                          <p:spTgt spid="196"/>
                                        </p:tgtEl>
                                      </p:cBhvr>
                                    </p:animEffect>
                                    <p:anim calcmode="lin" valueType="num">
                                      <p:cBhvr>
                                        <p:cTn id="15" dur="1000" fill="hold"/>
                                        <p:tgtEl>
                                          <p:spTgt spid="196"/>
                                        </p:tgtEl>
                                        <p:attrNameLst>
                                          <p:attrName>ppt_x</p:attrName>
                                        </p:attrNameLst>
                                      </p:cBhvr>
                                      <p:tavLst>
                                        <p:tav tm="0">
                                          <p:val>
                                            <p:strVal val="#ppt_x"/>
                                          </p:val>
                                        </p:tav>
                                        <p:tav tm="100000">
                                          <p:val>
                                            <p:strVal val="#ppt_x"/>
                                          </p:val>
                                        </p:tav>
                                      </p:tavLst>
                                    </p:anim>
                                    <p:anim calcmode="lin" valueType="num">
                                      <p:cBhvr>
                                        <p:cTn id="16" dur="1000" fill="hold"/>
                                        <p:tgtEl>
                                          <p:spTgt spid="19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7"/>
                                        </p:tgtEl>
                                        <p:attrNameLst>
                                          <p:attrName>style.visibility</p:attrName>
                                        </p:attrNameLst>
                                      </p:cBhvr>
                                      <p:to>
                                        <p:strVal val="visible"/>
                                      </p:to>
                                    </p:set>
                                    <p:animEffect transition="in" filter="fade">
                                      <p:cBhvr>
                                        <p:cTn id="21" dur="1000"/>
                                        <p:tgtEl>
                                          <p:spTgt spid="197"/>
                                        </p:tgtEl>
                                      </p:cBhvr>
                                    </p:animEffect>
                                    <p:anim calcmode="lin" valueType="num">
                                      <p:cBhvr>
                                        <p:cTn id="22" dur="1000" fill="hold"/>
                                        <p:tgtEl>
                                          <p:spTgt spid="197"/>
                                        </p:tgtEl>
                                        <p:attrNameLst>
                                          <p:attrName>ppt_x</p:attrName>
                                        </p:attrNameLst>
                                      </p:cBhvr>
                                      <p:tavLst>
                                        <p:tav tm="0">
                                          <p:val>
                                            <p:strVal val="#ppt_x"/>
                                          </p:val>
                                        </p:tav>
                                        <p:tav tm="100000">
                                          <p:val>
                                            <p:strVal val="#ppt_x"/>
                                          </p:val>
                                        </p:tav>
                                      </p:tavLst>
                                    </p:anim>
                                    <p:anim calcmode="lin" valueType="num">
                                      <p:cBhvr>
                                        <p:cTn id="23" dur="1000" fill="hold"/>
                                        <p:tgtEl>
                                          <p:spTgt spid="19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fade">
                                      <p:cBhvr>
                                        <p:cTn id="28" dur="1000"/>
                                        <p:tgtEl>
                                          <p:spTgt spid="135"/>
                                        </p:tgtEl>
                                      </p:cBhvr>
                                    </p:animEffect>
                                    <p:anim calcmode="lin" valueType="num">
                                      <p:cBhvr>
                                        <p:cTn id="29" dur="1000" fill="hold"/>
                                        <p:tgtEl>
                                          <p:spTgt spid="135"/>
                                        </p:tgtEl>
                                        <p:attrNameLst>
                                          <p:attrName>ppt_x</p:attrName>
                                        </p:attrNameLst>
                                      </p:cBhvr>
                                      <p:tavLst>
                                        <p:tav tm="0">
                                          <p:val>
                                            <p:strVal val="#ppt_x"/>
                                          </p:val>
                                        </p:tav>
                                        <p:tav tm="100000">
                                          <p:val>
                                            <p:strVal val="#ppt_x"/>
                                          </p:val>
                                        </p:tav>
                                      </p:tavLst>
                                    </p:anim>
                                    <p:anim calcmode="lin" valueType="num">
                                      <p:cBhvr>
                                        <p:cTn id="30" dur="1000" fill="hold"/>
                                        <p:tgtEl>
                                          <p:spTgt spid="13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02"/>
                                        </p:tgtEl>
                                        <p:attrNameLst>
                                          <p:attrName>style.visibility</p:attrName>
                                        </p:attrNameLst>
                                      </p:cBhvr>
                                      <p:to>
                                        <p:strVal val="visible"/>
                                      </p:to>
                                    </p:set>
                                    <p:animEffect transition="in" filter="fade">
                                      <p:cBhvr>
                                        <p:cTn id="35" dur="1000"/>
                                        <p:tgtEl>
                                          <p:spTgt spid="202"/>
                                        </p:tgtEl>
                                      </p:cBhvr>
                                    </p:animEffect>
                                    <p:anim calcmode="lin" valueType="num">
                                      <p:cBhvr>
                                        <p:cTn id="36" dur="1000" fill="hold"/>
                                        <p:tgtEl>
                                          <p:spTgt spid="202"/>
                                        </p:tgtEl>
                                        <p:attrNameLst>
                                          <p:attrName>ppt_x</p:attrName>
                                        </p:attrNameLst>
                                      </p:cBhvr>
                                      <p:tavLst>
                                        <p:tav tm="0">
                                          <p:val>
                                            <p:strVal val="#ppt_x"/>
                                          </p:val>
                                        </p:tav>
                                        <p:tav tm="100000">
                                          <p:val>
                                            <p:strVal val="#ppt_x"/>
                                          </p:val>
                                        </p:tav>
                                      </p:tavLst>
                                    </p:anim>
                                    <p:anim calcmode="lin" valueType="num">
                                      <p:cBhvr>
                                        <p:cTn id="37" dur="1000" fill="hold"/>
                                        <p:tgtEl>
                                          <p:spTgt spid="20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0"/>
                                        </p:tgtEl>
                                        <p:attrNameLst>
                                          <p:attrName>style.visibility</p:attrName>
                                        </p:attrNameLst>
                                      </p:cBhvr>
                                      <p:to>
                                        <p:strVal val="visible"/>
                                      </p:to>
                                    </p:set>
                                    <p:animEffect transition="in" filter="fade">
                                      <p:cBhvr>
                                        <p:cTn id="42" dur="1000"/>
                                        <p:tgtEl>
                                          <p:spTgt spid="200"/>
                                        </p:tgtEl>
                                      </p:cBhvr>
                                    </p:animEffect>
                                    <p:anim calcmode="lin" valueType="num">
                                      <p:cBhvr>
                                        <p:cTn id="43" dur="1000" fill="hold"/>
                                        <p:tgtEl>
                                          <p:spTgt spid="200"/>
                                        </p:tgtEl>
                                        <p:attrNameLst>
                                          <p:attrName>ppt_x</p:attrName>
                                        </p:attrNameLst>
                                      </p:cBhvr>
                                      <p:tavLst>
                                        <p:tav tm="0">
                                          <p:val>
                                            <p:strVal val="#ppt_x"/>
                                          </p:val>
                                        </p:tav>
                                        <p:tav tm="100000">
                                          <p:val>
                                            <p:strVal val="#ppt_x"/>
                                          </p:val>
                                        </p:tav>
                                      </p:tavLst>
                                    </p:anim>
                                    <p:anim calcmode="lin" valueType="num">
                                      <p:cBhvr>
                                        <p:cTn id="44" dur="1000" fill="hold"/>
                                        <p:tgtEl>
                                          <p:spTgt spid="20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01"/>
                                        </p:tgtEl>
                                        <p:attrNameLst>
                                          <p:attrName>style.visibility</p:attrName>
                                        </p:attrNameLst>
                                      </p:cBhvr>
                                      <p:to>
                                        <p:strVal val="visible"/>
                                      </p:to>
                                    </p:set>
                                    <p:animEffect transition="in" filter="fade">
                                      <p:cBhvr>
                                        <p:cTn id="49" dur="1000"/>
                                        <p:tgtEl>
                                          <p:spTgt spid="201"/>
                                        </p:tgtEl>
                                      </p:cBhvr>
                                    </p:animEffect>
                                    <p:anim calcmode="lin" valueType="num">
                                      <p:cBhvr>
                                        <p:cTn id="50" dur="1000" fill="hold"/>
                                        <p:tgtEl>
                                          <p:spTgt spid="201"/>
                                        </p:tgtEl>
                                        <p:attrNameLst>
                                          <p:attrName>ppt_x</p:attrName>
                                        </p:attrNameLst>
                                      </p:cBhvr>
                                      <p:tavLst>
                                        <p:tav tm="0">
                                          <p:val>
                                            <p:strVal val="#ppt_x"/>
                                          </p:val>
                                        </p:tav>
                                        <p:tav tm="100000">
                                          <p:val>
                                            <p:strVal val="#ppt_x"/>
                                          </p:val>
                                        </p:tav>
                                      </p:tavLst>
                                    </p:anim>
                                    <p:anim calcmode="lin" valueType="num">
                                      <p:cBhvr>
                                        <p:cTn id="51" dur="1000" fill="hold"/>
                                        <p:tgtEl>
                                          <p:spTgt spid="20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68"/>
                                        </p:tgtEl>
                                        <p:attrNameLst>
                                          <p:attrName>style.visibility</p:attrName>
                                        </p:attrNameLst>
                                      </p:cBhvr>
                                      <p:to>
                                        <p:strVal val="visible"/>
                                      </p:to>
                                    </p:set>
                                    <p:animEffect transition="in" filter="fade">
                                      <p:cBhvr>
                                        <p:cTn id="56" dur="1000"/>
                                        <p:tgtEl>
                                          <p:spTgt spid="268"/>
                                        </p:tgtEl>
                                      </p:cBhvr>
                                    </p:animEffect>
                                    <p:anim calcmode="lin" valueType="num">
                                      <p:cBhvr>
                                        <p:cTn id="57" dur="1000" fill="hold"/>
                                        <p:tgtEl>
                                          <p:spTgt spid="268"/>
                                        </p:tgtEl>
                                        <p:attrNameLst>
                                          <p:attrName>ppt_x</p:attrName>
                                        </p:attrNameLst>
                                      </p:cBhvr>
                                      <p:tavLst>
                                        <p:tav tm="0">
                                          <p:val>
                                            <p:strVal val="#ppt_x"/>
                                          </p:val>
                                        </p:tav>
                                        <p:tav tm="100000">
                                          <p:val>
                                            <p:strVal val="#ppt_x"/>
                                          </p:val>
                                        </p:tav>
                                      </p:tavLst>
                                    </p:anim>
                                    <p:anim calcmode="lin" valueType="num">
                                      <p:cBhvr>
                                        <p:cTn id="58" dur="1000" fill="hold"/>
                                        <p:tgtEl>
                                          <p:spTgt spid="26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15"/>
                                        </p:tgtEl>
                                        <p:attrNameLst>
                                          <p:attrName>style.visibility</p:attrName>
                                        </p:attrNameLst>
                                      </p:cBhvr>
                                      <p:to>
                                        <p:strVal val="visible"/>
                                      </p:to>
                                    </p:set>
                                    <p:animEffect transition="in" filter="fade">
                                      <p:cBhvr>
                                        <p:cTn id="63" dur="1000"/>
                                        <p:tgtEl>
                                          <p:spTgt spid="215"/>
                                        </p:tgtEl>
                                      </p:cBhvr>
                                    </p:animEffect>
                                    <p:anim calcmode="lin" valueType="num">
                                      <p:cBhvr>
                                        <p:cTn id="64" dur="1000" fill="hold"/>
                                        <p:tgtEl>
                                          <p:spTgt spid="215"/>
                                        </p:tgtEl>
                                        <p:attrNameLst>
                                          <p:attrName>ppt_x</p:attrName>
                                        </p:attrNameLst>
                                      </p:cBhvr>
                                      <p:tavLst>
                                        <p:tav tm="0">
                                          <p:val>
                                            <p:strVal val="#ppt_x"/>
                                          </p:val>
                                        </p:tav>
                                        <p:tav tm="100000">
                                          <p:val>
                                            <p:strVal val="#ppt_x"/>
                                          </p:val>
                                        </p:tav>
                                      </p:tavLst>
                                    </p:anim>
                                    <p:anim calcmode="lin" valueType="num">
                                      <p:cBhvr>
                                        <p:cTn id="65" dur="1000" fill="hold"/>
                                        <p:tgtEl>
                                          <p:spTgt spid="21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20"/>
                                        </p:tgtEl>
                                        <p:attrNameLst>
                                          <p:attrName>style.visibility</p:attrName>
                                        </p:attrNameLst>
                                      </p:cBhvr>
                                      <p:to>
                                        <p:strVal val="visible"/>
                                      </p:to>
                                    </p:set>
                                    <p:animEffect transition="in" filter="fade">
                                      <p:cBhvr>
                                        <p:cTn id="70" dur="1000"/>
                                        <p:tgtEl>
                                          <p:spTgt spid="220"/>
                                        </p:tgtEl>
                                      </p:cBhvr>
                                    </p:animEffect>
                                    <p:anim calcmode="lin" valueType="num">
                                      <p:cBhvr>
                                        <p:cTn id="71" dur="1000" fill="hold"/>
                                        <p:tgtEl>
                                          <p:spTgt spid="220"/>
                                        </p:tgtEl>
                                        <p:attrNameLst>
                                          <p:attrName>ppt_x</p:attrName>
                                        </p:attrNameLst>
                                      </p:cBhvr>
                                      <p:tavLst>
                                        <p:tav tm="0">
                                          <p:val>
                                            <p:strVal val="#ppt_x"/>
                                          </p:val>
                                        </p:tav>
                                        <p:tav tm="100000">
                                          <p:val>
                                            <p:strVal val="#ppt_x"/>
                                          </p:val>
                                        </p:tav>
                                      </p:tavLst>
                                    </p:anim>
                                    <p:anim calcmode="lin" valueType="num">
                                      <p:cBhvr>
                                        <p:cTn id="72" dur="1000" fill="hold"/>
                                        <p:tgtEl>
                                          <p:spTgt spid="2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196" grpId="0" animBg="1"/>
      <p:bldP spid="197" grpId="0" animBg="1"/>
      <p:bldP spid="200" grpId="0" animBg="1"/>
      <p:bldP spid="201" grpId="0" animBg="1"/>
      <p:bldP spid="202" grpId="0" animBg="1"/>
      <p:bldP spid="203" grpId="0" animBg="1"/>
      <p:bldP spid="215" grpId="0" animBg="1"/>
      <p:bldP spid="220" grpId="0" animBg="1"/>
      <p:bldP spid="1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692729" y="1746555"/>
            <a:ext cx="4765967" cy="2677656"/>
          </a:xfrm>
          <a:prstGeom prst="rect">
            <a:avLst/>
          </a:prstGeom>
          <a:noFill/>
        </p:spPr>
        <p:txBody>
          <a:bodyPr wrap="square" rtlCol="0">
            <a:spAutoFit/>
          </a:bodyPr>
          <a:lstStyle/>
          <a:p>
            <a:pPr>
              <a:lnSpc>
                <a:spcPct val="150000"/>
              </a:lnSpc>
            </a:pPr>
            <a:r>
              <a:rPr lang="zh-CN" altLang="en-US" sz="2800" b="1" dirty="0" smtClean="0">
                <a:solidFill>
                  <a:srgbClr val="C00000"/>
                </a:solidFill>
                <a:latin typeface="微软雅黑" panose="020B0503020204020204" charset="-122"/>
                <a:ea typeface="微软雅黑" panose="020B0503020204020204" charset="-122"/>
                <a:sym typeface="+mn-ea"/>
              </a:rPr>
              <a:t>日立</a:t>
            </a:r>
            <a:r>
              <a:rPr lang="zh-CN" altLang="en-US" sz="2800" b="1" dirty="0">
                <a:solidFill>
                  <a:srgbClr val="C00000"/>
                </a:solidFill>
                <a:latin typeface="微软雅黑" panose="020B0503020204020204" charset="-122"/>
                <a:ea typeface="微软雅黑" panose="020B0503020204020204" charset="-122"/>
                <a:sym typeface="+mn-ea"/>
              </a:rPr>
              <a:t>对项目的理解</a:t>
            </a:r>
            <a:endParaRPr lang="en-US" altLang="zh-CN" sz="2800" b="1" dirty="0">
              <a:solidFill>
                <a:srgbClr val="C00000"/>
              </a:solidFill>
              <a:latin typeface="微软雅黑" panose="020B0503020204020204" charset="-122"/>
              <a:ea typeface="微软雅黑" panose="020B0503020204020204" charset="-122"/>
              <a:sym typeface="+mn-ea"/>
            </a:endParaRPr>
          </a:p>
          <a:p>
            <a:pPr>
              <a:lnSpc>
                <a:spcPct val="150000"/>
              </a:lnSpc>
            </a:pPr>
            <a:r>
              <a:rPr lang="zh-CN" altLang="en-US" sz="2800" b="1" dirty="0" smtClean="0">
                <a:solidFill>
                  <a:schemeClr val="bg1">
                    <a:lumMod val="50000"/>
                  </a:schemeClr>
                </a:solidFill>
                <a:latin typeface="微软雅黑" panose="020B0503020204020204" charset="-122"/>
                <a:ea typeface="微软雅黑" panose="020B0503020204020204" charset="-122"/>
                <a:sym typeface="+mn-ea"/>
              </a:rPr>
              <a:t>日立解决方案介绍</a:t>
            </a:r>
            <a:endParaRPr lang="en-US" altLang="zh-CN" sz="2800" b="1" dirty="0" smtClean="0">
              <a:solidFill>
                <a:schemeClr val="bg1">
                  <a:lumMod val="50000"/>
                </a:schemeClr>
              </a:solidFill>
              <a:latin typeface="微软雅黑" panose="020B0503020204020204" charset="-122"/>
              <a:ea typeface="微软雅黑" panose="020B0503020204020204" charset="-122"/>
              <a:sym typeface="+mn-ea"/>
            </a:endParaRPr>
          </a:p>
          <a:p>
            <a:pPr>
              <a:lnSpc>
                <a:spcPct val="150000"/>
              </a:lnSpc>
            </a:pPr>
            <a:r>
              <a:rPr lang="zh-CN" altLang="en-US" sz="2800" b="1" dirty="0">
                <a:solidFill>
                  <a:schemeClr val="bg1">
                    <a:lumMod val="65000"/>
                  </a:schemeClr>
                </a:solidFill>
                <a:latin typeface="微软雅黑" panose="020B0503020204020204" charset="-122"/>
                <a:ea typeface="微软雅黑" panose="020B0503020204020204" charset="-122"/>
                <a:sym typeface="+mn-ea"/>
              </a:rPr>
              <a:t>实施计划及团队</a:t>
            </a:r>
            <a:endParaRPr lang="en-US" altLang="zh-CN" sz="2800" b="1" dirty="0">
              <a:solidFill>
                <a:schemeClr val="bg1">
                  <a:lumMod val="65000"/>
                </a:schemeClr>
              </a:solidFill>
              <a:latin typeface="微软雅黑" panose="020B0503020204020204" charset="-122"/>
              <a:ea typeface="微软雅黑" panose="020B0503020204020204" charset="-122"/>
              <a:sym typeface="+mn-ea"/>
            </a:endParaRPr>
          </a:p>
          <a:p>
            <a:pPr>
              <a:lnSpc>
                <a:spcPct val="150000"/>
              </a:lnSpc>
            </a:pPr>
            <a:r>
              <a:rPr lang="zh-CN" altLang="en-US" sz="2800" b="1" dirty="0">
                <a:solidFill>
                  <a:schemeClr val="bg1">
                    <a:lumMod val="65000"/>
                  </a:schemeClr>
                </a:solidFill>
                <a:latin typeface="微软雅黑" panose="020B0503020204020204" charset="-122"/>
                <a:ea typeface="微软雅黑" panose="020B0503020204020204" charset="-122"/>
                <a:sym typeface="+mn-ea"/>
              </a:rPr>
              <a:t>日立的优势及案例</a:t>
            </a:r>
            <a:endParaRPr lang="en-US" altLang="zh-CN" sz="2800" b="1" dirty="0">
              <a:solidFill>
                <a:schemeClr val="bg1">
                  <a:lumMod val="65000"/>
                </a:schemeClr>
              </a:solidFill>
              <a:latin typeface="微软雅黑" panose="020B0503020204020204" charset="-122"/>
              <a:ea typeface="微软雅黑" panose="020B0503020204020204" charset="-122"/>
              <a:sym typeface="+mn-ea"/>
            </a:endParaRPr>
          </a:p>
        </p:txBody>
      </p:sp>
      <p:sp>
        <p:nvSpPr>
          <p:cNvPr id="9" name="Title 53"/>
          <p:cNvSpPr txBox="1"/>
          <p:nvPr/>
        </p:nvSpPr>
        <p:spPr>
          <a:xfrm>
            <a:off x="230505" y="314325"/>
            <a:ext cx="5419181" cy="333375"/>
          </a:xfrm>
          <a:prstGeom prst="rect">
            <a:avLst/>
          </a:prstGeom>
          <a:noFill/>
        </p:spPr>
        <p:txBody>
          <a:bodyPr vert="horz" lIns="0" tIns="0" rIns="0" bIns="0" rtlCol="0" anchor="t">
            <a:noAutofit/>
          </a:bodyPr>
          <a:lstStyle/>
          <a:p>
            <a:pPr>
              <a:buClr>
                <a:srgbClr val="414141"/>
              </a:buClr>
              <a:defRPr/>
            </a:pPr>
            <a:r>
              <a:rPr lang="zh-CN" altLang="en-US" sz="2400" b="1" dirty="0">
                <a:solidFill>
                  <a:srgbClr val="414141"/>
                </a:solidFill>
                <a:latin typeface="微软雅黑" panose="020B0503020204020204" charset="-122"/>
                <a:ea typeface="微软雅黑" panose="020B0503020204020204" charset="-122"/>
                <a:cs typeface="微软雅黑" panose="020B0503020204020204" charset="-122"/>
                <a:sym typeface="+mn-ea"/>
              </a:rPr>
              <a:t>目录</a:t>
            </a:r>
            <a:br>
              <a:rPr lang="en-US" altLang="en-US" sz="2400" b="1" dirty="0">
                <a:solidFill>
                  <a:srgbClr val="414141"/>
                </a:solidFill>
                <a:latin typeface="微软雅黑" panose="020B0503020204020204" charset="-122"/>
                <a:ea typeface="微软雅黑" panose="020B0503020204020204" charset="-122"/>
                <a:cs typeface="微软雅黑" panose="020B0503020204020204" charset="-122"/>
                <a:sym typeface="+mn-ea"/>
              </a:rPr>
            </a:br>
            <a:endParaRPr lang="zh-CN" altLang="en-US" sz="2400" b="1" dirty="0">
              <a:solidFill>
                <a:srgbClr val="CC0000"/>
              </a:solidFill>
              <a:latin typeface="微软雅黑" panose="020B0503020204020204" charset="-122"/>
              <a:ea typeface="微软雅黑" panose="020B0503020204020204" charset="-122"/>
              <a:cs typeface="微软雅黑" panose="020B0503020204020204" charset="-122"/>
              <a:sym typeface="+mn-ea"/>
            </a:endParaRPr>
          </a:p>
        </p:txBody>
      </p:sp>
      <p:pic>
        <p:nvPicPr>
          <p:cNvPr id="15" name="图片 14"/>
          <p:cNvPicPr>
            <a:picLocks noChangeAspect="1"/>
          </p:cNvPicPr>
          <p:nvPr/>
        </p:nvPicPr>
        <p:blipFill rotWithShape="1">
          <a:blip r:embed="rId1" cstate="print">
            <a:grayscl/>
            <a:extLst>
              <a:ext uri="{28A0092B-C50C-407E-A947-70E740481C1C}">
                <a14:useLocalDpi xmlns:a14="http://schemas.microsoft.com/office/drawing/2010/main" val="0"/>
              </a:ext>
            </a:extLst>
          </a:blip>
          <a:srcRect/>
          <a:stretch>
            <a:fillRect/>
          </a:stretch>
        </p:blipFill>
        <p:spPr>
          <a:xfrm>
            <a:off x="14962" y="2057402"/>
            <a:ext cx="3037115" cy="1436914"/>
          </a:xfrm>
          <a:prstGeom prst="rect">
            <a:avLst/>
          </a:prstGeom>
        </p:spPr>
      </p:pic>
      <p:sp>
        <p:nvSpPr>
          <p:cNvPr id="16" name="矩形 15"/>
          <p:cNvSpPr/>
          <p:nvPr/>
        </p:nvSpPr>
        <p:spPr>
          <a:xfrm rot="2700000">
            <a:off x="2556702" y="2269924"/>
            <a:ext cx="1026145" cy="1026145"/>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7" name="矩形 16"/>
          <p:cNvSpPr/>
          <p:nvPr/>
        </p:nvSpPr>
        <p:spPr>
          <a:xfrm rot="2700000">
            <a:off x="3459738" y="3274680"/>
            <a:ext cx="278046" cy="278046"/>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8" name="矩形 17"/>
          <p:cNvSpPr/>
          <p:nvPr/>
        </p:nvSpPr>
        <p:spPr>
          <a:xfrm rot="2700000">
            <a:off x="3963388" y="3242272"/>
            <a:ext cx="136159" cy="136159"/>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 name="文本框 18"/>
          <p:cNvSpPr txBox="1"/>
          <p:nvPr/>
        </p:nvSpPr>
        <p:spPr>
          <a:xfrm>
            <a:off x="2289971" y="2508853"/>
            <a:ext cx="1472619" cy="506730"/>
          </a:xfrm>
          <a:prstGeom prst="rect">
            <a:avLst/>
          </a:prstGeom>
          <a:noFill/>
        </p:spPr>
        <p:txBody>
          <a:bodyPr wrap="square" rtlCol="0">
            <a:spAutoFit/>
          </a:bodyPr>
          <a:lstStyle/>
          <a:p>
            <a:pPr algn="ctr"/>
            <a:r>
              <a:rPr lang="zh-CN" altLang="en-US" sz="2700" dirty="0">
                <a:solidFill>
                  <a:schemeClr val="bg1"/>
                </a:solidFill>
                <a:latin typeface="微软雅黑" panose="020B0503020204020204" charset="-122"/>
                <a:ea typeface="微软雅黑" panose="020B0503020204020204" charset="-122"/>
              </a:rPr>
              <a:t>目录</a:t>
            </a:r>
            <a:endParaRPr lang="zh-CN" altLang="en-US" sz="270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71568979\Downloads\微服务架构图.jpg"/>
          <p:cNvPicPr/>
          <p:nvPr/>
        </p:nvPicPr>
        <p:blipFill rotWithShape="1">
          <a:blip r:embed="rId1">
            <a:extLst>
              <a:ext uri="{28A0092B-C50C-407E-A947-70E740481C1C}">
                <a14:useLocalDpi xmlns:a14="http://schemas.microsoft.com/office/drawing/2010/main" val="0"/>
              </a:ext>
            </a:extLst>
          </a:blip>
          <a:srcRect l="9428" t="22625" r="6049" b="5532"/>
          <a:stretch>
            <a:fillRect/>
          </a:stretch>
        </p:blipFill>
        <p:spPr bwMode="auto">
          <a:xfrm>
            <a:off x="438367" y="999078"/>
            <a:ext cx="5810250" cy="3796287"/>
          </a:xfrm>
          <a:prstGeom prst="rect">
            <a:avLst/>
          </a:prstGeom>
          <a:noFill/>
          <a:ln>
            <a:noFill/>
          </a:ln>
        </p:spPr>
      </p:pic>
      <p:sp>
        <p:nvSpPr>
          <p:cNvPr id="4" name="文本框 3"/>
          <p:cNvSpPr txBox="1"/>
          <p:nvPr/>
        </p:nvSpPr>
        <p:spPr>
          <a:xfrm>
            <a:off x="6248617" y="1060983"/>
            <a:ext cx="2511475" cy="3385542"/>
          </a:xfrm>
          <a:prstGeom prst="rect">
            <a:avLst/>
          </a:prstGeom>
          <a:solidFill>
            <a:schemeClr val="bg1">
              <a:lumMod val="95000"/>
            </a:schemeClr>
          </a:solidFill>
        </p:spPr>
        <p:txBody>
          <a:bodyPr wrap="square" rtlCol="0">
            <a:spAutoFit/>
          </a:bodyPr>
          <a:lstStyle/>
          <a:p>
            <a:pPr lvl="0"/>
            <a:r>
              <a:rPr lang="zh-CN" altLang="en-US" sz="1000" dirty="0" smtClean="0">
                <a:latin typeface="微软雅黑" panose="020B0503020204020204" charset="-122"/>
                <a:ea typeface="微软雅黑" panose="020B0503020204020204" charset="-122"/>
              </a:rPr>
              <a:t>说明：</a:t>
            </a:r>
            <a:endParaRPr lang="en-US" altLang="zh-CN" sz="1000" dirty="0" smtClean="0">
              <a:latin typeface="微软雅黑" panose="020B0503020204020204" charset="-122"/>
              <a:ea typeface="微软雅黑" panose="020B0503020204020204" charset="-122"/>
            </a:endParaRPr>
          </a:p>
          <a:p>
            <a:pPr lvl="0"/>
            <a:endParaRPr lang="en-US" altLang="zh-CN" sz="1000" dirty="0" smtClean="0">
              <a:latin typeface="微软雅黑" panose="020B0503020204020204" charset="-122"/>
              <a:ea typeface="微软雅黑" panose="020B0503020204020204" charset="-122"/>
            </a:endParaRPr>
          </a:p>
          <a:p>
            <a:pPr lvl="0"/>
            <a:r>
              <a:rPr lang="en-US" altLang="zh-CN" sz="1000" dirty="0" smtClean="0">
                <a:latin typeface="微软雅黑" panose="020B0503020204020204" charset="-122"/>
                <a:ea typeface="微软雅黑" panose="020B0503020204020204" charset="-122"/>
              </a:rPr>
              <a:t>1</a:t>
            </a:r>
            <a:r>
              <a:rPr lang="zh-CN" altLang="en-US" sz="1000" dirty="0" smtClean="0">
                <a:latin typeface="微软雅黑" panose="020B0503020204020204" charset="-122"/>
                <a:ea typeface="微软雅黑" panose="020B0503020204020204" charset="-122"/>
              </a:rPr>
              <a:t>、</a:t>
            </a:r>
            <a:r>
              <a:rPr lang="zh-CN" altLang="zh-CN" sz="1000" dirty="0" smtClean="0">
                <a:latin typeface="微软雅黑" panose="020B0503020204020204" charset="-122"/>
                <a:ea typeface="微软雅黑" panose="020B0503020204020204" charset="-122"/>
              </a:rPr>
              <a:t>注册</a:t>
            </a:r>
            <a:r>
              <a:rPr lang="zh-CN" altLang="zh-CN" sz="1000" dirty="0">
                <a:latin typeface="微软雅黑" panose="020B0503020204020204" charset="-122"/>
                <a:ea typeface="微软雅黑" panose="020B0503020204020204" charset="-122"/>
              </a:rPr>
              <a:t>配置中心</a:t>
            </a:r>
            <a:r>
              <a:rPr lang="zh-CN" altLang="zh-CN" sz="1000" dirty="0" smtClean="0">
                <a:latin typeface="微软雅黑" panose="020B0503020204020204" charset="-122"/>
                <a:ea typeface="微软雅黑" panose="020B0503020204020204" charset="-122"/>
              </a:rPr>
              <a:t>：</a:t>
            </a:r>
            <a:endParaRPr lang="en-US" altLang="zh-CN" sz="1000" dirty="0" smtClean="0">
              <a:latin typeface="微软雅黑" panose="020B0503020204020204" charset="-122"/>
              <a:ea typeface="微软雅黑" panose="020B0503020204020204" charset="-122"/>
            </a:endParaRPr>
          </a:p>
          <a:p>
            <a:pPr lvl="0"/>
            <a:r>
              <a:rPr lang="en-US" altLang="zh-CN" sz="1000" dirty="0">
                <a:latin typeface="微软雅黑" panose="020B0503020204020204" charset="-122"/>
                <a:ea typeface="微软雅黑" panose="020B0503020204020204" charset="-122"/>
              </a:rPr>
              <a:t> </a:t>
            </a:r>
            <a:r>
              <a:rPr lang="en-US" altLang="zh-CN" sz="1000" dirty="0" smtClean="0">
                <a:latin typeface="微软雅黑" panose="020B0503020204020204" charset="-122"/>
                <a:ea typeface="微软雅黑" panose="020B0503020204020204" charset="-122"/>
              </a:rPr>
              <a:t>    </a:t>
            </a:r>
            <a:r>
              <a:rPr lang="zh-CN" altLang="zh-CN" sz="1000" dirty="0" smtClean="0">
                <a:latin typeface="微软雅黑" panose="020B0503020204020204" charset="-122"/>
                <a:ea typeface="微软雅黑" panose="020B0503020204020204" charset="-122"/>
              </a:rPr>
              <a:t>负责</a:t>
            </a:r>
            <a:r>
              <a:rPr lang="zh-CN" altLang="zh-CN" sz="1000" dirty="0">
                <a:latin typeface="微软雅黑" panose="020B0503020204020204" charset="-122"/>
                <a:ea typeface="微软雅黑" panose="020B0503020204020204" charset="-122"/>
              </a:rPr>
              <a:t>注册和发现微服务以及提供所有微服务全局配置信息</a:t>
            </a:r>
            <a:endParaRPr lang="zh-CN" altLang="zh-CN" sz="1000" dirty="0">
              <a:latin typeface="微软雅黑" panose="020B0503020204020204" charset="-122"/>
              <a:ea typeface="微软雅黑" panose="020B0503020204020204" charset="-122"/>
            </a:endParaRPr>
          </a:p>
          <a:p>
            <a:pPr lvl="0"/>
            <a:endParaRPr lang="en-US" altLang="zh-CN" sz="1000" dirty="0" smtClean="0">
              <a:latin typeface="微软雅黑" panose="020B0503020204020204" charset="-122"/>
              <a:ea typeface="微软雅黑" panose="020B0503020204020204" charset="-122"/>
            </a:endParaRPr>
          </a:p>
          <a:p>
            <a:pPr lvl="0"/>
            <a:r>
              <a:rPr lang="en-US" altLang="zh-CN" sz="1000" dirty="0" smtClean="0">
                <a:latin typeface="微软雅黑" panose="020B0503020204020204" charset="-122"/>
                <a:ea typeface="微软雅黑" panose="020B0503020204020204" charset="-122"/>
              </a:rPr>
              <a:t>2</a:t>
            </a:r>
            <a:r>
              <a:rPr lang="zh-CN" altLang="en-US" sz="1000" dirty="0" smtClean="0">
                <a:latin typeface="微软雅黑" panose="020B0503020204020204" charset="-122"/>
                <a:ea typeface="微软雅黑" panose="020B0503020204020204" charset="-122"/>
              </a:rPr>
              <a:t>、</a:t>
            </a:r>
            <a:r>
              <a:rPr lang="zh-CN" altLang="zh-CN" sz="1000" dirty="0" smtClean="0">
                <a:latin typeface="微软雅黑" panose="020B0503020204020204" charset="-122"/>
                <a:ea typeface="微软雅黑" panose="020B0503020204020204" charset="-122"/>
              </a:rPr>
              <a:t>服务</a:t>
            </a:r>
            <a:r>
              <a:rPr lang="zh-CN" altLang="zh-CN" sz="1000" dirty="0">
                <a:latin typeface="微软雅黑" panose="020B0503020204020204" charset="-122"/>
                <a:ea typeface="微软雅黑" panose="020B0503020204020204" charset="-122"/>
              </a:rPr>
              <a:t>网关：负责请求的路由以及限流。</a:t>
            </a:r>
            <a:endParaRPr lang="zh-CN" altLang="zh-CN" sz="1000" dirty="0">
              <a:latin typeface="微软雅黑" panose="020B0503020204020204" charset="-122"/>
              <a:ea typeface="微软雅黑" panose="020B0503020204020204" charset="-122"/>
            </a:endParaRPr>
          </a:p>
          <a:p>
            <a:pPr lvl="0"/>
            <a:endParaRPr lang="en-US" altLang="zh-CN" sz="1000" dirty="0" smtClean="0">
              <a:latin typeface="微软雅黑" panose="020B0503020204020204" charset="-122"/>
              <a:ea typeface="微软雅黑" panose="020B0503020204020204" charset="-122"/>
            </a:endParaRPr>
          </a:p>
          <a:p>
            <a:pPr lvl="0"/>
            <a:r>
              <a:rPr lang="en-US" altLang="zh-CN" sz="1000" dirty="0" smtClean="0">
                <a:latin typeface="微软雅黑" panose="020B0503020204020204" charset="-122"/>
                <a:ea typeface="微软雅黑" panose="020B0503020204020204" charset="-122"/>
              </a:rPr>
              <a:t>3</a:t>
            </a:r>
            <a:r>
              <a:rPr lang="zh-CN" altLang="en-US" sz="1000" dirty="0" smtClean="0">
                <a:latin typeface="微软雅黑" panose="020B0503020204020204" charset="-122"/>
                <a:ea typeface="微软雅黑" panose="020B0503020204020204" charset="-122"/>
              </a:rPr>
              <a:t>、</a:t>
            </a:r>
            <a:r>
              <a:rPr lang="zh-CN" altLang="zh-CN" sz="1000" dirty="0" smtClean="0">
                <a:latin typeface="微软雅黑" panose="020B0503020204020204" charset="-122"/>
                <a:ea typeface="微软雅黑" panose="020B0503020204020204" charset="-122"/>
              </a:rPr>
              <a:t>数据</a:t>
            </a:r>
            <a:r>
              <a:rPr lang="zh-CN" altLang="zh-CN" sz="1000" dirty="0">
                <a:latin typeface="微软雅黑" panose="020B0503020204020204" charset="-122"/>
                <a:ea typeface="微软雅黑" panose="020B0503020204020204" charset="-122"/>
              </a:rPr>
              <a:t>存储：采用</a:t>
            </a:r>
            <a:r>
              <a:rPr lang="x-none" altLang="zh-CN" sz="1000" dirty="0">
                <a:latin typeface="微软雅黑" panose="020B0503020204020204" charset="-122"/>
                <a:ea typeface="微软雅黑" panose="020B0503020204020204" charset="-122"/>
              </a:rPr>
              <a:t>Mysql</a:t>
            </a:r>
            <a:r>
              <a:rPr lang="zh-CN" altLang="zh-CN" sz="1000" dirty="0">
                <a:latin typeface="微软雅黑" panose="020B0503020204020204" charset="-122"/>
                <a:ea typeface="微软雅黑" panose="020B0503020204020204" charset="-122"/>
              </a:rPr>
              <a:t>主从互备方式实现高可用，为系统提供数据持久化服务。主要存储用户信息、权限信息、系统配置信息以及日志信息。</a:t>
            </a:r>
            <a:endParaRPr lang="zh-CN" altLang="zh-CN" sz="1000" dirty="0">
              <a:latin typeface="微软雅黑" panose="020B0503020204020204" charset="-122"/>
              <a:ea typeface="微软雅黑" panose="020B0503020204020204" charset="-122"/>
            </a:endParaRPr>
          </a:p>
          <a:p>
            <a:endParaRPr lang="en-US" altLang="zh-CN" sz="1000" dirty="0" smtClean="0">
              <a:latin typeface="微软雅黑" panose="020B0503020204020204" charset="-122"/>
              <a:ea typeface="微软雅黑" panose="020B0503020204020204" charset="-122"/>
            </a:endParaRPr>
          </a:p>
          <a:p>
            <a:r>
              <a:rPr lang="en-US" altLang="zh-CN" sz="1000" dirty="0" smtClean="0">
                <a:latin typeface="微软雅黑" panose="020B0503020204020204" charset="-122"/>
                <a:ea typeface="微软雅黑" panose="020B0503020204020204" charset="-122"/>
              </a:rPr>
              <a:t>4</a:t>
            </a:r>
            <a:r>
              <a:rPr lang="zh-CN" altLang="en-US" sz="1000" dirty="0" smtClean="0">
                <a:latin typeface="微软雅黑" panose="020B0503020204020204" charset="-122"/>
                <a:ea typeface="微软雅黑" panose="020B0503020204020204" charset="-122"/>
              </a:rPr>
              <a:t>、</a:t>
            </a:r>
            <a:r>
              <a:rPr lang="zh-CN" altLang="zh-CN" sz="1000" dirty="0" smtClean="0">
                <a:latin typeface="微软雅黑" panose="020B0503020204020204" charset="-122"/>
                <a:ea typeface="微软雅黑" panose="020B0503020204020204" charset="-122"/>
              </a:rPr>
              <a:t>缓存</a:t>
            </a:r>
            <a:r>
              <a:rPr lang="zh-CN" altLang="zh-CN" sz="1000" dirty="0">
                <a:latin typeface="微软雅黑" panose="020B0503020204020204" charset="-122"/>
                <a:ea typeface="微软雅黑" panose="020B0503020204020204" charset="-122"/>
              </a:rPr>
              <a:t>服务：使用</a:t>
            </a:r>
            <a:r>
              <a:rPr lang="x-none" altLang="zh-CN" sz="1000" dirty="0">
                <a:latin typeface="微软雅黑" panose="020B0503020204020204" charset="-122"/>
                <a:ea typeface="微软雅黑" panose="020B0503020204020204" charset="-122"/>
              </a:rPr>
              <a:t>Redis</a:t>
            </a:r>
            <a:r>
              <a:rPr lang="zh-CN" altLang="zh-CN" sz="1000" dirty="0">
                <a:latin typeface="微软雅黑" panose="020B0503020204020204" charset="-122"/>
                <a:ea typeface="微软雅黑" panose="020B0503020204020204" charset="-122"/>
              </a:rPr>
              <a:t>主从方式实现高可用，</a:t>
            </a:r>
            <a:r>
              <a:rPr lang="zh-CN" altLang="zh-CN" sz="1000" dirty="0" smtClean="0">
                <a:latin typeface="微软雅黑" panose="020B0503020204020204" charset="-122"/>
                <a:ea typeface="微软雅黑" panose="020B0503020204020204" charset="-122"/>
              </a:rPr>
              <a:t>为</a:t>
            </a:r>
            <a:r>
              <a:rPr lang="zh-CN" altLang="en-US" sz="1000" dirty="0" smtClean="0">
                <a:latin typeface="微软雅黑" panose="020B0503020204020204" charset="-122"/>
                <a:ea typeface="微软雅黑" panose="020B0503020204020204" charset="-122"/>
              </a:rPr>
              <a:t>平台</a:t>
            </a:r>
            <a:r>
              <a:rPr lang="zh-CN" altLang="zh-CN" sz="1000" dirty="0" smtClean="0">
                <a:latin typeface="微软雅黑" panose="020B0503020204020204" charset="-122"/>
                <a:ea typeface="微软雅黑" panose="020B0503020204020204" charset="-122"/>
              </a:rPr>
              <a:t>提供</a:t>
            </a:r>
            <a:r>
              <a:rPr lang="zh-CN" altLang="zh-CN" sz="1000" dirty="0">
                <a:latin typeface="微软雅黑" panose="020B0503020204020204" charset="-122"/>
                <a:ea typeface="微软雅黑" panose="020B0503020204020204" charset="-122"/>
              </a:rPr>
              <a:t>缓存数据服务。系统启动时会加载全局的配置信息并存储到</a:t>
            </a:r>
            <a:r>
              <a:rPr lang="x-none" altLang="zh-CN" sz="1000" dirty="0">
                <a:latin typeface="微软雅黑" panose="020B0503020204020204" charset="-122"/>
                <a:ea typeface="微软雅黑" panose="020B0503020204020204" charset="-122"/>
              </a:rPr>
              <a:t>redis</a:t>
            </a:r>
            <a:r>
              <a:rPr lang="zh-CN" altLang="zh-CN" sz="1000" dirty="0">
                <a:latin typeface="微软雅黑" panose="020B0503020204020204" charset="-122"/>
                <a:ea typeface="微软雅黑" panose="020B0503020204020204" charset="-122"/>
              </a:rPr>
              <a:t>中，使用时可以从</a:t>
            </a:r>
            <a:r>
              <a:rPr lang="x-none" altLang="zh-CN" sz="1000" dirty="0">
                <a:latin typeface="微软雅黑" panose="020B0503020204020204" charset="-122"/>
                <a:ea typeface="微软雅黑" panose="020B0503020204020204" charset="-122"/>
              </a:rPr>
              <a:t>redis</a:t>
            </a:r>
            <a:r>
              <a:rPr lang="zh-CN" altLang="zh-CN" sz="1000" dirty="0">
                <a:latin typeface="微软雅黑" panose="020B0503020204020204" charset="-122"/>
                <a:ea typeface="微软雅黑" panose="020B0503020204020204" charset="-122"/>
              </a:rPr>
              <a:t>直接获取减少对数据库的访问；用户每次登录成功后会将用户权限认证信息（</a:t>
            </a:r>
            <a:r>
              <a:rPr lang="x-none" altLang="zh-CN" sz="1000" dirty="0">
                <a:latin typeface="微软雅黑" panose="020B0503020204020204" charset="-122"/>
                <a:ea typeface="微软雅黑" panose="020B0503020204020204" charset="-122"/>
              </a:rPr>
              <a:t>Token</a:t>
            </a:r>
            <a:r>
              <a:rPr lang="zh-CN" altLang="zh-CN" sz="1000" dirty="0">
                <a:latin typeface="微软雅黑" panose="020B0503020204020204" charset="-122"/>
                <a:ea typeface="微软雅黑" panose="020B0503020204020204" charset="-122"/>
              </a:rPr>
              <a:t>、菜单权限等）保存到</a:t>
            </a:r>
            <a:r>
              <a:rPr lang="x-none" altLang="zh-CN" sz="1000" dirty="0">
                <a:latin typeface="微软雅黑" panose="020B0503020204020204" charset="-122"/>
                <a:ea typeface="微软雅黑" panose="020B0503020204020204" charset="-122"/>
              </a:rPr>
              <a:t>redis</a:t>
            </a:r>
            <a:r>
              <a:rPr lang="zh-CN" altLang="zh-CN" sz="1000" dirty="0">
                <a:latin typeface="微软雅黑" panose="020B0503020204020204" charset="-122"/>
                <a:ea typeface="微软雅黑" panose="020B0503020204020204" charset="-122"/>
              </a:rPr>
              <a:t>中</a:t>
            </a:r>
            <a:r>
              <a:rPr lang="zh-CN" altLang="zh-CN" sz="1000" dirty="0" smtClean="0">
                <a:latin typeface="微软雅黑" panose="020B0503020204020204" charset="-122"/>
                <a:ea typeface="微软雅黑" panose="020B0503020204020204" charset="-122"/>
              </a:rPr>
              <a:t>。</a:t>
            </a:r>
            <a:endParaRPr lang="en-US" altLang="zh-CN" sz="1000" dirty="0" smtClean="0">
              <a:latin typeface="微软雅黑" panose="020B0503020204020204" charset="-122"/>
              <a:ea typeface="微软雅黑" panose="020B0503020204020204" charset="-122"/>
            </a:endParaRPr>
          </a:p>
          <a:p>
            <a:endParaRPr lang="en-US" altLang="zh-CN" sz="1000" dirty="0">
              <a:latin typeface="微软雅黑" panose="020B0503020204020204" charset="-122"/>
              <a:ea typeface="微软雅黑" panose="020B0503020204020204" charset="-122"/>
            </a:endParaRPr>
          </a:p>
          <a:p>
            <a:endParaRPr lang="zh-CN" altLang="en-US" sz="400" dirty="0">
              <a:latin typeface="微软雅黑" panose="020B0503020204020204" charset="-122"/>
              <a:ea typeface="微软雅黑" panose="020B0503020204020204" charset="-122"/>
            </a:endParaRPr>
          </a:p>
        </p:txBody>
      </p:sp>
      <p:sp>
        <p:nvSpPr>
          <p:cNvPr id="5" name="Title 53"/>
          <p:cNvSpPr txBox="1"/>
          <p:nvPr/>
        </p:nvSpPr>
        <p:spPr>
          <a:xfrm>
            <a:off x="219103" y="347021"/>
            <a:ext cx="4667004" cy="333375"/>
          </a:xfrm>
          <a:prstGeom prst="rect">
            <a:avLst/>
          </a:prstGeom>
          <a:noFill/>
        </p:spPr>
        <p:txBody>
          <a:bodyPr vert="horz" lIns="0" tIns="0" rIns="0" bIns="0" rtlCol="0" anchor="t">
            <a:noAutofit/>
          </a:bodyPr>
          <a:lstStyle>
            <a:defPPr>
              <a:defRPr lang="en-US"/>
            </a:defPPr>
            <a:lvl1pPr>
              <a:buClr>
                <a:srgbClr val="414141"/>
              </a:buClr>
              <a:defRPr sz="2400" b="1">
                <a:solidFill>
                  <a:srgbClr val="414141"/>
                </a:solidFill>
                <a:latin typeface="微软雅黑" panose="020B0503020204020204" charset="-122"/>
                <a:ea typeface="微软雅黑" panose="020B0503020204020204" charset="-122"/>
                <a:cs typeface="微软雅黑" panose="020B0503020204020204" charset="-122"/>
              </a:defRPr>
            </a:lvl1pPr>
          </a:lstStyle>
          <a:p>
            <a:r>
              <a:rPr lang="zh-CN" altLang="en-US" sz="2200" dirty="0" smtClean="0">
                <a:latin typeface="微软雅黑" panose="020B0503020204020204" charset="-122"/>
                <a:ea typeface="微软雅黑" panose="020B0503020204020204" charset="-122"/>
                <a:sym typeface="+mn-ea"/>
              </a:rPr>
              <a:t>外送运营平台技术架构</a:t>
            </a:r>
            <a:endParaRPr lang="zh-CN" altLang="en-US" sz="2200" dirty="0">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3"/>
          <p:cNvSpPr txBox="1"/>
          <p:nvPr/>
        </p:nvSpPr>
        <p:spPr>
          <a:xfrm>
            <a:off x="219103" y="347021"/>
            <a:ext cx="4667004" cy="333375"/>
          </a:xfrm>
          <a:prstGeom prst="rect">
            <a:avLst/>
          </a:prstGeom>
          <a:noFill/>
        </p:spPr>
        <p:txBody>
          <a:bodyPr vert="horz" lIns="0" tIns="0" rIns="0" bIns="0" rtlCol="0" anchor="t">
            <a:noAutofit/>
          </a:bodyPr>
          <a:lstStyle>
            <a:defPPr>
              <a:defRPr lang="en-US"/>
            </a:defPPr>
            <a:lvl1pPr>
              <a:buClr>
                <a:srgbClr val="414141"/>
              </a:buClr>
              <a:defRPr sz="2400" b="1">
                <a:solidFill>
                  <a:srgbClr val="414141"/>
                </a:solidFill>
                <a:latin typeface="微软雅黑" panose="020B0503020204020204" charset="-122"/>
                <a:ea typeface="微软雅黑" panose="020B0503020204020204" charset="-122"/>
                <a:cs typeface="微软雅黑" panose="020B0503020204020204" charset="-122"/>
              </a:defRPr>
            </a:lvl1pPr>
          </a:lstStyle>
          <a:p>
            <a:r>
              <a:rPr lang="zh-CN" altLang="en-US" sz="2200" dirty="0" smtClean="0">
                <a:latin typeface="微软雅黑" panose="020B0503020204020204" charset="-122"/>
                <a:ea typeface="微软雅黑" panose="020B0503020204020204" charset="-122"/>
                <a:sym typeface="+mn-ea"/>
              </a:rPr>
              <a:t>外送运营平台</a:t>
            </a:r>
            <a:r>
              <a:rPr lang="zh-CN" altLang="en-US" sz="2200" dirty="0">
                <a:latin typeface="微软雅黑" panose="020B0503020204020204" charset="-122"/>
                <a:ea typeface="微软雅黑" panose="020B0503020204020204" charset="-122"/>
                <a:sym typeface="+mn-ea"/>
              </a:rPr>
              <a:t>应用</a:t>
            </a:r>
            <a:r>
              <a:rPr lang="zh-CN" altLang="en-US" sz="2200" dirty="0" smtClean="0">
                <a:latin typeface="微软雅黑" panose="020B0503020204020204" charset="-122"/>
                <a:ea typeface="微软雅黑" panose="020B0503020204020204" charset="-122"/>
                <a:sym typeface="+mn-ea"/>
              </a:rPr>
              <a:t>架构</a:t>
            </a:r>
            <a:endParaRPr lang="zh-CN" altLang="en-US" sz="2200" dirty="0">
              <a:latin typeface="微软雅黑" panose="020B0503020204020204" charset="-122"/>
              <a:ea typeface="微软雅黑" panose="020B0503020204020204" charset="-122"/>
              <a:sym typeface="+mn-ea"/>
            </a:endParaRPr>
          </a:p>
        </p:txBody>
      </p:sp>
      <p:grpSp>
        <p:nvGrpSpPr>
          <p:cNvPr id="4" name="组合 3"/>
          <p:cNvGrpSpPr/>
          <p:nvPr/>
        </p:nvGrpSpPr>
        <p:grpSpPr>
          <a:xfrm>
            <a:off x="664050" y="980359"/>
            <a:ext cx="7410405" cy="3809726"/>
            <a:chOff x="238260" y="673232"/>
            <a:chExt cx="7410405" cy="3809726"/>
          </a:xfrm>
        </p:grpSpPr>
        <p:sp>
          <p:nvSpPr>
            <p:cNvPr id="5" name="圆角矩形 48"/>
            <p:cNvSpPr/>
            <p:nvPr/>
          </p:nvSpPr>
          <p:spPr>
            <a:xfrm>
              <a:off x="290060" y="673232"/>
              <a:ext cx="7358605" cy="684108"/>
            </a:xfrm>
            <a:prstGeom prst="roundRect">
              <a:avLst>
                <a:gd name="adj" fmla="val 7260"/>
              </a:avLst>
            </a:prstGeom>
            <a:solidFill>
              <a:schemeClr val="bg1">
                <a:lumMod val="95000"/>
              </a:schemeClr>
            </a:solidFill>
            <a:ln w="9525" cap="flat" cmpd="sng" algn="ctr">
              <a:solidFill>
                <a:schemeClr val="bg1">
                  <a:lumMod val="85000"/>
                </a:schemeClr>
              </a:solidFill>
              <a:prstDash val="solid"/>
            </a:ln>
            <a:effectLst/>
          </p:spPr>
          <p:txBody>
            <a:bodyPr vert="horz" rtlCol="0" anchor="t" anchorCtr="0"/>
            <a:lstStyle/>
            <a:p>
              <a:pPr algn="ctr" fontAlgn="base">
                <a:spcBef>
                  <a:spcPct val="0"/>
                </a:spcBef>
                <a:spcAft>
                  <a:spcPct val="0"/>
                </a:spcAft>
              </a:pPr>
              <a:r>
                <a:rPr lang="zh-CN" altLang="en-US" sz="1000" kern="0" dirty="0" smtClean="0">
                  <a:solidFill>
                    <a:prstClr val="black">
                      <a:lumMod val="75000"/>
                      <a:lumOff val="25000"/>
                    </a:prstClr>
                  </a:solidFill>
                  <a:latin typeface="Microsoft YaHei" panose="020B0503020204020204" pitchFamily="34" charset="-122"/>
                  <a:ea typeface="Microsoft YaHei" panose="020B0503020204020204" pitchFamily="34" charset="-122"/>
                </a:rPr>
                <a:t>应用交互层</a:t>
              </a:r>
              <a:endParaRPr lang="en-US" sz="1000"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6" name="TextBox 27"/>
            <p:cNvSpPr txBox="1"/>
            <p:nvPr/>
          </p:nvSpPr>
          <p:spPr>
            <a:xfrm>
              <a:off x="238260" y="1577040"/>
              <a:ext cx="723624" cy="369332"/>
            </a:xfrm>
            <a:prstGeom prst="rect">
              <a:avLst/>
            </a:prstGeom>
            <a:noFill/>
          </p:spPr>
          <p:txBody>
            <a:bodyPr wrap="square" rtlCol="0">
              <a:spAutoFit/>
            </a:bodyPr>
            <a:lstStyle/>
            <a:p>
              <a:pPr algn="ctr"/>
              <a:r>
                <a:rPr lang="zh-CN" altLang="en-US" sz="900" b="1" dirty="0">
                  <a:latin typeface="Microsoft YaHei" panose="020B0503020204020204" pitchFamily="34" charset="-122"/>
                  <a:ea typeface="Microsoft YaHei" panose="020B0503020204020204" pitchFamily="34" charset="-122"/>
                </a:rPr>
                <a:t>应用</a:t>
              </a:r>
              <a:endParaRPr lang="en-US" altLang="zh-CN" sz="900" b="1" dirty="0">
                <a:latin typeface="Microsoft YaHei" panose="020B0503020204020204" pitchFamily="34" charset="-122"/>
                <a:ea typeface="Microsoft YaHei" panose="020B0503020204020204" pitchFamily="34" charset="-122"/>
              </a:endParaRPr>
            </a:p>
            <a:p>
              <a:pPr algn="ctr"/>
              <a:r>
                <a:rPr lang="zh-CN" altLang="en-US" sz="900" b="1" dirty="0" smtClean="0">
                  <a:latin typeface="Microsoft YaHei" panose="020B0503020204020204" pitchFamily="34" charset="-122"/>
                  <a:ea typeface="Microsoft YaHei" panose="020B0503020204020204" pitchFamily="34" charset="-122"/>
                </a:rPr>
                <a:t>功能层</a:t>
              </a:r>
              <a:endParaRPr lang="en-US" altLang="zh-CN" sz="900" b="1" dirty="0">
                <a:latin typeface="Microsoft YaHei" panose="020B0503020204020204" pitchFamily="34" charset="-122"/>
                <a:ea typeface="Microsoft YaHei" panose="020B0503020204020204" pitchFamily="34" charset="-122"/>
              </a:endParaRPr>
            </a:p>
          </p:txBody>
        </p:sp>
        <p:sp>
          <p:nvSpPr>
            <p:cNvPr id="7" name="TextBox 49"/>
            <p:cNvSpPr txBox="1"/>
            <p:nvPr/>
          </p:nvSpPr>
          <p:spPr>
            <a:xfrm>
              <a:off x="290060" y="995753"/>
              <a:ext cx="723624" cy="230832"/>
            </a:xfrm>
            <a:prstGeom prst="rect">
              <a:avLst/>
            </a:prstGeom>
            <a:noFill/>
          </p:spPr>
          <p:txBody>
            <a:bodyPr wrap="square" rtlCol="0">
              <a:spAutoFit/>
            </a:bodyPr>
            <a:lstStyle/>
            <a:p>
              <a:pPr algn="ctr"/>
              <a:r>
                <a:rPr lang="zh-CN" altLang="en-US" sz="900" b="1" dirty="0">
                  <a:latin typeface="Microsoft YaHei" panose="020B0503020204020204" pitchFamily="34" charset="-122"/>
                  <a:ea typeface="Microsoft YaHei" panose="020B0503020204020204" pitchFamily="34" charset="-122"/>
                </a:rPr>
                <a:t>应用</a:t>
              </a:r>
              <a:endParaRPr lang="en-US" altLang="zh-CN" sz="900" b="1" dirty="0">
                <a:latin typeface="Microsoft YaHei" panose="020B0503020204020204" pitchFamily="34" charset="-122"/>
                <a:ea typeface="Microsoft YaHei" panose="020B0503020204020204" pitchFamily="34" charset="-122"/>
              </a:endParaRPr>
            </a:p>
          </p:txBody>
        </p:sp>
        <p:sp>
          <p:nvSpPr>
            <p:cNvPr id="8" name="Rounded Rectangle 72"/>
            <p:cNvSpPr/>
            <p:nvPr/>
          </p:nvSpPr>
          <p:spPr>
            <a:xfrm>
              <a:off x="1076471" y="962746"/>
              <a:ext cx="4003758"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smtClean="0">
                  <a:solidFill>
                    <a:schemeClr val="tx2">
                      <a:lumMod val="50000"/>
                    </a:schemeClr>
                  </a:solidFill>
                  <a:latin typeface="+mj-ea"/>
                  <a:ea typeface="+mj-ea"/>
                </a:rPr>
                <a:t>流量管理平台</a:t>
              </a:r>
              <a:r>
                <a:rPr lang="en-US" altLang="zh-CN" sz="900" b="1" dirty="0" smtClean="0">
                  <a:solidFill>
                    <a:schemeClr val="tx2">
                      <a:lumMod val="50000"/>
                    </a:schemeClr>
                  </a:solidFill>
                  <a:latin typeface="+mj-ea"/>
                  <a:ea typeface="+mj-ea"/>
                </a:rPr>
                <a:t>+</a:t>
              </a:r>
              <a:r>
                <a:rPr lang="zh-CN" altLang="en-US" sz="900" b="1" dirty="0" smtClean="0">
                  <a:solidFill>
                    <a:schemeClr val="tx2">
                      <a:lumMod val="50000"/>
                    </a:schemeClr>
                  </a:solidFill>
                  <a:latin typeface="+mj-ea"/>
                  <a:ea typeface="+mj-ea"/>
                </a:rPr>
                <a:t>智能挽留平台</a:t>
              </a:r>
              <a:endParaRPr lang="en-US" altLang="zh-CN" sz="900" b="1" dirty="0">
                <a:solidFill>
                  <a:schemeClr val="tx2">
                    <a:lumMod val="50000"/>
                  </a:schemeClr>
                </a:solidFill>
                <a:latin typeface="+mj-ea"/>
                <a:ea typeface="+mj-ea"/>
              </a:endParaRPr>
            </a:p>
          </p:txBody>
        </p:sp>
        <p:sp>
          <p:nvSpPr>
            <p:cNvPr id="9" name="Rounded Rectangle 90"/>
            <p:cNvSpPr/>
            <p:nvPr/>
          </p:nvSpPr>
          <p:spPr>
            <a:xfrm>
              <a:off x="6229150" y="977901"/>
              <a:ext cx="773888"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a:solidFill>
                    <a:schemeClr val="tx2">
                      <a:lumMod val="50000"/>
                    </a:schemeClr>
                  </a:solidFill>
                  <a:latin typeface="+mj-ea"/>
                  <a:ea typeface="+mj-ea"/>
                </a:rPr>
                <a:t>驾驶舱</a:t>
              </a:r>
              <a:endParaRPr lang="en-US" altLang="zh-CN" sz="900" b="1" dirty="0">
                <a:solidFill>
                  <a:schemeClr val="tx2">
                    <a:lumMod val="50000"/>
                  </a:schemeClr>
                </a:solidFill>
                <a:latin typeface="+mj-ea"/>
                <a:ea typeface="+mj-ea"/>
              </a:endParaRPr>
            </a:p>
          </p:txBody>
        </p:sp>
        <p:sp>
          <p:nvSpPr>
            <p:cNvPr id="10" name="圆角矩形 48"/>
            <p:cNvSpPr/>
            <p:nvPr/>
          </p:nvSpPr>
          <p:spPr>
            <a:xfrm>
              <a:off x="290060" y="1415316"/>
              <a:ext cx="7358605" cy="1544272"/>
            </a:xfrm>
            <a:prstGeom prst="roundRect">
              <a:avLst>
                <a:gd name="adj" fmla="val 7260"/>
              </a:avLst>
            </a:prstGeom>
            <a:solidFill>
              <a:schemeClr val="accent4">
                <a:lumMod val="20000"/>
                <a:lumOff val="80000"/>
                <a:alpha val="10588"/>
              </a:schemeClr>
            </a:solidFill>
            <a:ln w="9525" cap="flat" cmpd="sng" algn="ctr">
              <a:solidFill>
                <a:srgbClr val="008914">
                  <a:alpha val="25490"/>
                </a:srgbClr>
              </a:solidFill>
              <a:prstDash val="solid"/>
            </a:ln>
            <a:effectLst/>
          </p:spPr>
          <p:txBody>
            <a:bodyPr vert="eaVert" rtlCol="0" anchor="ctr" anchorCtr="0"/>
            <a:lstStyle/>
            <a:p>
              <a:pPr fontAlgn="base">
                <a:spcBef>
                  <a:spcPct val="0"/>
                </a:spcBef>
                <a:spcAft>
                  <a:spcPct val="0"/>
                </a:spcAft>
              </a:pPr>
              <a:endParaRPr lang="en-US" sz="1000" kern="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11" name="Rectangle 94"/>
            <p:cNvSpPr/>
            <p:nvPr/>
          </p:nvSpPr>
          <p:spPr bwMode="auto">
            <a:xfrm>
              <a:off x="1076471" y="1479579"/>
              <a:ext cx="963963" cy="99737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solidFill>
                    <a:schemeClr val="tx1"/>
                  </a:solidFill>
                  <a:latin typeface="微软雅黑" panose="020B0503020204020204" charset="-122"/>
                  <a:ea typeface="微软雅黑" panose="020B0503020204020204" charset="-122"/>
                </a:rPr>
                <a:t>流量管理</a:t>
              </a: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p:txBody>
        </p:sp>
        <p:sp>
          <p:nvSpPr>
            <p:cNvPr id="12" name="圆角矩形 11"/>
            <p:cNvSpPr/>
            <p:nvPr/>
          </p:nvSpPr>
          <p:spPr>
            <a:xfrm>
              <a:off x="1189343" y="1694248"/>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分流设置</a:t>
              </a:r>
              <a:endParaRPr lang="zh-CN" altLang="en-US" sz="700" dirty="0" smtClean="0">
                <a:latin typeface="微软雅黑" panose="020B0503020204020204" charset="-122"/>
                <a:ea typeface="微软雅黑" panose="020B0503020204020204" charset="-122"/>
              </a:endParaRPr>
            </a:p>
          </p:txBody>
        </p:sp>
        <p:sp>
          <p:nvSpPr>
            <p:cNvPr id="13" name="圆角矩形 12"/>
            <p:cNvSpPr/>
            <p:nvPr/>
          </p:nvSpPr>
          <p:spPr>
            <a:xfrm>
              <a:off x="1187099" y="1934056"/>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流量控制</a:t>
              </a:r>
              <a:endParaRPr lang="zh-CN" altLang="en-US" sz="700" dirty="0" smtClean="0">
                <a:latin typeface="微软雅黑" panose="020B0503020204020204" charset="-122"/>
                <a:ea typeface="微软雅黑" panose="020B0503020204020204" charset="-122"/>
              </a:endParaRPr>
            </a:p>
          </p:txBody>
        </p:sp>
        <p:sp>
          <p:nvSpPr>
            <p:cNvPr id="14" name="圆角矩形 13"/>
            <p:cNvSpPr/>
            <p:nvPr/>
          </p:nvSpPr>
          <p:spPr>
            <a:xfrm>
              <a:off x="1187099" y="2161344"/>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活动管理</a:t>
              </a:r>
              <a:endParaRPr lang="zh-CN" altLang="en-US" sz="700" dirty="0" smtClean="0">
                <a:latin typeface="微软雅黑" panose="020B0503020204020204" charset="-122"/>
                <a:ea typeface="微软雅黑" panose="020B0503020204020204" charset="-122"/>
              </a:endParaRPr>
            </a:p>
          </p:txBody>
        </p:sp>
        <p:sp>
          <p:nvSpPr>
            <p:cNvPr id="15" name="Rectangle 94"/>
            <p:cNvSpPr/>
            <p:nvPr/>
          </p:nvSpPr>
          <p:spPr bwMode="auto">
            <a:xfrm>
              <a:off x="2153306" y="1469427"/>
              <a:ext cx="904251" cy="99737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chemeClr val="tx1"/>
                  </a:solidFill>
                  <a:latin typeface="微软雅黑" panose="020B0503020204020204" charset="-122"/>
                  <a:ea typeface="微软雅黑" panose="020B0503020204020204" charset="-122"/>
                </a:rPr>
                <a:t>规则</a:t>
              </a:r>
              <a:r>
                <a:rPr lang="zh-CN" altLang="en-US" sz="700" dirty="0" smtClean="0">
                  <a:solidFill>
                    <a:schemeClr val="tx1"/>
                  </a:solidFill>
                  <a:latin typeface="微软雅黑" panose="020B0503020204020204" charset="-122"/>
                  <a:ea typeface="微软雅黑" panose="020B0503020204020204" charset="-122"/>
                </a:rPr>
                <a:t>管理</a:t>
              </a: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p:txBody>
        </p:sp>
        <p:sp>
          <p:nvSpPr>
            <p:cNvPr id="16" name="圆角矩形 15"/>
            <p:cNvSpPr/>
            <p:nvPr/>
          </p:nvSpPr>
          <p:spPr>
            <a:xfrm>
              <a:off x="2225876" y="1681358"/>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规则定义</a:t>
              </a:r>
              <a:endParaRPr lang="zh-CN" altLang="en-US" sz="700" dirty="0" smtClean="0">
                <a:latin typeface="微软雅黑" panose="020B0503020204020204" charset="-122"/>
                <a:ea typeface="微软雅黑" panose="020B0503020204020204" charset="-122"/>
              </a:endParaRPr>
            </a:p>
          </p:txBody>
        </p:sp>
        <p:sp>
          <p:nvSpPr>
            <p:cNvPr id="17" name="圆角矩形 16"/>
            <p:cNvSpPr/>
            <p:nvPr/>
          </p:nvSpPr>
          <p:spPr>
            <a:xfrm>
              <a:off x="2225876" y="1913518"/>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规则发布</a:t>
              </a:r>
              <a:endParaRPr lang="zh-CN" altLang="en-US" sz="700" dirty="0" smtClean="0">
                <a:latin typeface="微软雅黑" panose="020B0503020204020204" charset="-122"/>
                <a:ea typeface="微软雅黑" panose="020B0503020204020204" charset="-122"/>
              </a:endParaRPr>
            </a:p>
          </p:txBody>
        </p:sp>
        <p:sp>
          <p:nvSpPr>
            <p:cNvPr id="18" name="圆角矩形 17"/>
            <p:cNvSpPr/>
            <p:nvPr/>
          </p:nvSpPr>
          <p:spPr>
            <a:xfrm>
              <a:off x="2236322" y="2151192"/>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规则启停</a:t>
              </a:r>
              <a:endParaRPr lang="zh-CN" altLang="en-US" sz="700" dirty="0" smtClean="0">
                <a:latin typeface="微软雅黑" panose="020B0503020204020204" charset="-122"/>
                <a:ea typeface="微软雅黑" panose="020B0503020204020204" charset="-122"/>
              </a:endParaRPr>
            </a:p>
          </p:txBody>
        </p:sp>
        <p:sp>
          <p:nvSpPr>
            <p:cNvPr id="19" name="Rectangle 94"/>
            <p:cNvSpPr/>
            <p:nvPr/>
          </p:nvSpPr>
          <p:spPr bwMode="auto">
            <a:xfrm>
              <a:off x="3208309" y="1469427"/>
              <a:ext cx="828000" cy="99737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solidFill>
                    <a:schemeClr val="tx1"/>
                  </a:solidFill>
                  <a:latin typeface="微软雅黑" panose="020B0503020204020204" charset="-122"/>
                  <a:ea typeface="微软雅黑" panose="020B0503020204020204" charset="-122"/>
                </a:rPr>
                <a:t>效果追踪</a:t>
              </a: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p:txBody>
        </p:sp>
        <p:sp>
          <p:nvSpPr>
            <p:cNvPr id="20" name="圆角矩形 19"/>
            <p:cNvSpPr/>
            <p:nvPr/>
          </p:nvSpPr>
          <p:spPr>
            <a:xfrm>
              <a:off x="3257866" y="1693195"/>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实时方案</a:t>
              </a:r>
              <a:r>
                <a:rPr lang="en-US" altLang="zh-CN" sz="700" dirty="0" smtClean="0">
                  <a:latin typeface="微软雅黑" panose="020B0503020204020204" charset="-122"/>
                  <a:ea typeface="微软雅黑" panose="020B0503020204020204" charset="-122"/>
                </a:rPr>
                <a:t>KPI</a:t>
              </a:r>
              <a:endParaRPr lang="zh-CN" altLang="en-US" sz="700" dirty="0" smtClean="0">
                <a:latin typeface="微软雅黑" panose="020B0503020204020204" charset="-122"/>
                <a:ea typeface="微软雅黑" panose="020B0503020204020204" charset="-122"/>
              </a:endParaRPr>
            </a:p>
          </p:txBody>
        </p:sp>
        <p:sp>
          <p:nvSpPr>
            <p:cNvPr id="21" name="圆角矩形 20"/>
            <p:cNvSpPr/>
            <p:nvPr/>
          </p:nvSpPr>
          <p:spPr>
            <a:xfrm>
              <a:off x="3255621" y="1926281"/>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实时场景</a:t>
              </a:r>
              <a:r>
                <a:rPr lang="en-US" altLang="zh-CN" sz="700" dirty="0" smtClean="0">
                  <a:latin typeface="微软雅黑" panose="020B0503020204020204" charset="-122"/>
                  <a:ea typeface="微软雅黑" panose="020B0503020204020204" charset="-122"/>
                </a:rPr>
                <a:t>KPI</a:t>
              </a:r>
              <a:endParaRPr lang="zh-CN" altLang="en-US" sz="700" dirty="0" smtClean="0">
                <a:latin typeface="微软雅黑" panose="020B0503020204020204" charset="-122"/>
                <a:ea typeface="微软雅黑" panose="020B0503020204020204" charset="-122"/>
              </a:endParaRPr>
            </a:p>
          </p:txBody>
        </p:sp>
        <p:sp>
          <p:nvSpPr>
            <p:cNvPr id="22" name="圆角矩形 21"/>
            <p:cNvSpPr/>
            <p:nvPr/>
          </p:nvSpPr>
          <p:spPr>
            <a:xfrm>
              <a:off x="3256449" y="2158568"/>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实时全局</a:t>
              </a:r>
              <a:r>
                <a:rPr lang="en-US" altLang="zh-CN" sz="700" dirty="0" smtClean="0">
                  <a:latin typeface="微软雅黑" panose="020B0503020204020204" charset="-122"/>
                  <a:ea typeface="微软雅黑" panose="020B0503020204020204" charset="-122"/>
                </a:rPr>
                <a:t>KPI</a:t>
              </a:r>
              <a:endParaRPr lang="zh-CN" altLang="en-US" sz="700" dirty="0" smtClean="0">
                <a:latin typeface="微软雅黑" panose="020B0503020204020204" charset="-122"/>
                <a:ea typeface="微软雅黑" panose="020B0503020204020204" charset="-122"/>
              </a:endParaRPr>
            </a:p>
          </p:txBody>
        </p:sp>
        <p:sp>
          <p:nvSpPr>
            <p:cNvPr id="23" name="Rectangle 94"/>
            <p:cNvSpPr/>
            <p:nvPr/>
          </p:nvSpPr>
          <p:spPr bwMode="auto">
            <a:xfrm>
              <a:off x="6229150" y="1463586"/>
              <a:ext cx="828000" cy="99737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solidFill>
                    <a:schemeClr val="tx1"/>
                  </a:solidFill>
                  <a:latin typeface="微软雅黑" panose="020B0503020204020204" charset="-122"/>
                  <a:ea typeface="微软雅黑" panose="020B0503020204020204" charset="-122"/>
                </a:rPr>
                <a:t>外送驾驶舱</a:t>
              </a: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p:txBody>
        </p:sp>
        <p:sp>
          <p:nvSpPr>
            <p:cNvPr id="24" name="圆角矩形 23"/>
            <p:cNvSpPr/>
            <p:nvPr/>
          </p:nvSpPr>
          <p:spPr>
            <a:xfrm>
              <a:off x="6272122" y="1692726"/>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活动健康度</a:t>
              </a:r>
              <a:endParaRPr lang="zh-CN" altLang="en-US" sz="700" dirty="0" smtClean="0">
                <a:latin typeface="微软雅黑" panose="020B0503020204020204" charset="-122"/>
                <a:ea typeface="微软雅黑" panose="020B0503020204020204" charset="-122"/>
              </a:endParaRPr>
            </a:p>
          </p:txBody>
        </p:sp>
        <p:sp>
          <p:nvSpPr>
            <p:cNvPr id="25" name="圆角矩形 24"/>
            <p:cNvSpPr/>
            <p:nvPr/>
          </p:nvSpPr>
          <p:spPr>
            <a:xfrm>
              <a:off x="6278113" y="1925812"/>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流量健康度</a:t>
              </a:r>
              <a:endParaRPr lang="zh-CN" altLang="en-US" sz="700" dirty="0" smtClean="0">
                <a:latin typeface="微软雅黑" panose="020B0503020204020204" charset="-122"/>
                <a:ea typeface="微软雅黑" panose="020B0503020204020204" charset="-122"/>
              </a:endParaRPr>
            </a:p>
          </p:txBody>
        </p:sp>
        <p:sp>
          <p:nvSpPr>
            <p:cNvPr id="26" name="圆角矩形 25"/>
            <p:cNvSpPr/>
            <p:nvPr/>
          </p:nvSpPr>
          <p:spPr>
            <a:xfrm>
              <a:off x="6272122" y="2161478"/>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会员健康度</a:t>
              </a:r>
              <a:endParaRPr lang="zh-CN" altLang="en-US" sz="700" dirty="0" smtClean="0">
                <a:latin typeface="微软雅黑" panose="020B0503020204020204" charset="-122"/>
                <a:ea typeface="微软雅黑" panose="020B0503020204020204" charset="-122"/>
              </a:endParaRPr>
            </a:p>
          </p:txBody>
        </p:sp>
        <p:sp>
          <p:nvSpPr>
            <p:cNvPr id="27" name="圆角矩形 48"/>
            <p:cNvSpPr/>
            <p:nvPr/>
          </p:nvSpPr>
          <p:spPr>
            <a:xfrm>
              <a:off x="429680" y="2552916"/>
              <a:ext cx="6948341" cy="350705"/>
            </a:xfrm>
            <a:prstGeom prst="roundRect">
              <a:avLst>
                <a:gd name="adj" fmla="val 7260"/>
              </a:avLst>
            </a:prstGeom>
            <a:solidFill>
              <a:schemeClr val="bg1">
                <a:lumMod val="95000"/>
              </a:schemeClr>
            </a:solidFill>
            <a:ln w="9525" cap="flat" cmpd="sng" algn="ctr">
              <a:solidFill>
                <a:schemeClr val="bg1">
                  <a:lumMod val="85000"/>
                </a:schemeClr>
              </a:solidFill>
              <a:prstDash val="solid"/>
            </a:ln>
            <a:effectLst/>
          </p:spPr>
          <p:txBody>
            <a:bodyPr vert="horz" rtlCol="0" anchor="t" anchorCtr="0"/>
            <a:lstStyle/>
            <a:p>
              <a:pPr algn="ctr" fontAlgn="base">
                <a:spcBef>
                  <a:spcPct val="0"/>
                </a:spcBef>
                <a:spcAft>
                  <a:spcPct val="0"/>
                </a:spcAft>
              </a:pPr>
              <a:r>
                <a:rPr lang="zh-CN" altLang="en-US" sz="1000" kern="0" dirty="0" smtClean="0">
                  <a:solidFill>
                    <a:prstClr val="black">
                      <a:lumMod val="75000"/>
                      <a:lumOff val="25000"/>
                    </a:prstClr>
                  </a:solidFill>
                  <a:latin typeface="Microsoft YaHei" panose="020B0503020204020204" pitchFamily="34" charset="-122"/>
                  <a:ea typeface="Microsoft YaHei" panose="020B0503020204020204" pitchFamily="34" charset="-122"/>
                </a:rPr>
                <a:t>交互功能标准</a:t>
              </a:r>
              <a:endParaRPr lang="en-US" altLang="zh-CN" sz="1000" kern="0" dirty="0" smtClean="0">
                <a:solidFill>
                  <a:prstClr val="black">
                    <a:lumMod val="75000"/>
                    <a:lumOff val="25000"/>
                  </a:prstClr>
                </a:solidFill>
                <a:latin typeface="Microsoft YaHei" panose="020B0503020204020204" pitchFamily="34" charset="-122"/>
                <a:ea typeface="Microsoft YaHei" panose="020B0503020204020204" pitchFamily="34" charset="-122"/>
              </a:endParaRPr>
            </a:p>
            <a:p>
              <a:pPr algn="ctr" fontAlgn="base">
                <a:spcBef>
                  <a:spcPct val="0"/>
                </a:spcBef>
                <a:spcAft>
                  <a:spcPct val="0"/>
                </a:spcAft>
              </a:pPr>
              <a:r>
                <a:rPr lang="zh-CN" altLang="en-US" sz="1000" kern="0" dirty="0" smtClean="0">
                  <a:solidFill>
                    <a:prstClr val="black">
                      <a:lumMod val="75000"/>
                      <a:lumOff val="25000"/>
                    </a:prstClr>
                  </a:solidFill>
                  <a:latin typeface="Microsoft YaHei" panose="020B0503020204020204" pitchFamily="34" charset="-122"/>
                  <a:ea typeface="Microsoft YaHei" panose="020B0503020204020204" pitchFamily="34" charset="-122"/>
                </a:rPr>
                <a:t>界面布局、界面样式</a:t>
              </a:r>
              <a:endParaRPr lang="en-US" sz="1000"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28" name="Rectangle 94"/>
            <p:cNvSpPr/>
            <p:nvPr/>
          </p:nvSpPr>
          <p:spPr bwMode="auto">
            <a:xfrm>
              <a:off x="4187061" y="1459052"/>
              <a:ext cx="828000" cy="99737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solidFill>
                    <a:schemeClr val="tx1"/>
                  </a:solidFill>
                  <a:latin typeface="微软雅黑" panose="020B0503020204020204" charset="-122"/>
                  <a:ea typeface="微软雅黑" panose="020B0503020204020204" charset="-122"/>
                </a:rPr>
                <a:t>通用功能</a:t>
              </a: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p:txBody>
        </p:sp>
        <p:sp>
          <p:nvSpPr>
            <p:cNvPr id="29" name="圆角矩形 28"/>
            <p:cNvSpPr/>
            <p:nvPr/>
          </p:nvSpPr>
          <p:spPr>
            <a:xfrm>
              <a:off x="4230033" y="1688192"/>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日志管理</a:t>
              </a:r>
              <a:endParaRPr lang="zh-CN" altLang="en-US" sz="700" dirty="0" smtClean="0">
                <a:latin typeface="微软雅黑" panose="020B0503020204020204" charset="-122"/>
                <a:ea typeface="微软雅黑" panose="020B0503020204020204" charset="-122"/>
              </a:endParaRPr>
            </a:p>
          </p:txBody>
        </p:sp>
        <p:sp>
          <p:nvSpPr>
            <p:cNvPr id="30" name="圆角矩形 29"/>
            <p:cNvSpPr/>
            <p:nvPr/>
          </p:nvSpPr>
          <p:spPr>
            <a:xfrm>
              <a:off x="4236024" y="1921278"/>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权限管理</a:t>
              </a:r>
              <a:endParaRPr lang="zh-CN" altLang="en-US" sz="700" dirty="0" smtClean="0">
                <a:latin typeface="微软雅黑" panose="020B0503020204020204" charset="-122"/>
                <a:ea typeface="微软雅黑" panose="020B0503020204020204" charset="-122"/>
              </a:endParaRPr>
            </a:p>
          </p:txBody>
        </p:sp>
        <p:sp>
          <p:nvSpPr>
            <p:cNvPr id="31" name="圆角矩形 30"/>
            <p:cNvSpPr/>
            <p:nvPr/>
          </p:nvSpPr>
          <p:spPr>
            <a:xfrm>
              <a:off x="4230033" y="2156944"/>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异常处理</a:t>
              </a:r>
              <a:endParaRPr lang="zh-CN" altLang="en-US" sz="700" dirty="0" smtClean="0">
                <a:latin typeface="微软雅黑" panose="020B0503020204020204" charset="-122"/>
                <a:ea typeface="微软雅黑" panose="020B0503020204020204" charset="-122"/>
              </a:endParaRPr>
            </a:p>
          </p:txBody>
        </p:sp>
        <p:sp>
          <p:nvSpPr>
            <p:cNvPr id="32" name="圆角矩形 48"/>
            <p:cNvSpPr/>
            <p:nvPr/>
          </p:nvSpPr>
          <p:spPr>
            <a:xfrm>
              <a:off x="290060" y="3038772"/>
              <a:ext cx="7358605" cy="684108"/>
            </a:xfrm>
            <a:prstGeom prst="roundRect">
              <a:avLst>
                <a:gd name="adj" fmla="val 7260"/>
              </a:avLst>
            </a:prstGeom>
            <a:solidFill>
              <a:schemeClr val="accent4">
                <a:lumMod val="20000"/>
                <a:lumOff val="80000"/>
              </a:schemeClr>
            </a:solidFill>
            <a:ln w="9525" cap="flat" cmpd="sng" algn="ctr">
              <a:solidFill>
                <a:schemeClr val="bg1">
                  <a:lumMod val="85000"/>
                </a:schemeClr>
              </a:solidFill>
              <a:prstDash val="solid"/>
            </a:ln>
            <a:effectLst/>
          </p:spPr>
          <p:txBody>
            <a:bodyPr vert="horz" rtlCol="0" anchor="t" anchorCtr="0"/>
            <a:lstStyle/>
            <a:p>
              <a:pPr algn="ctr" fontAlgn="base">
                <a:spcBef>
                  <a:spcPct val="0"/>
                </a:spcBef>
                <a:spcAft>
                  <a:spcPct val="0"/>
                </a:spcAft>
              </a:pPr>
              <a:r>
                <a:rPr lang="zh-CN" altLang="en-US" sz="1000" kern="0" dirty="0" smtClean="0">
                  <a:solidFill>
                    <a:prstClr val="black">
                      <a:lumMod val="75000"/>
                      <a:lumOff val="25000"/>
                    </a:prstClr>
                  </a:solidFill>
                  <a:latin typeface="Microsoft YaHei" panose="020B0503020204020204" pitchFamily="34" charset="-122"/>
                  <a:ea typeface="Microsoft YaHei" panose="020B0503020204020204" pitchFamily="34" charset="-122"/>
                </a:rPr>
                <a:t>技术框架层</a:t>
              </a:r>
              <a:r>
                <a:rPr lang="en-US" altLang="zh-CN" sz="1000" kern="0" dirty="0" smtClean="0">
                  <a:solidFill>
                    <a:prstClr val="black">
                      <a:lumMod val="75000"/>
                      <a:lumOff val="25000"/>
                    </a:prstClr>
                  </a:solidFill>
                  <a:latin typeface="Microsoft YaHei" panose="020B0503020204020204" pitchFamily="34" charset="-122"/>
                  <a:ea typeface="Microsoft YaHei" panose="020B0503020204020204" pitchFamily="34" charset="-122"/>
                </a:rPr>
                <a:t>(</a:t>
              </a:r>
              <a:r>
                <a:rPr lang="zh-CN" altLang="en-US" sz="1000" kern="0" dirty="0" smtClean="0">
                  <a:solidFill>
                    <a:prstClr val="black">
                      <a:lumMod val="75000"/>
                      <a:lumOff val="25000"/>
                    </a:prstClr>
                  </a:solidFill>
                  <a:latin typeface="Microsoft YaHei" panose="020B0503020204020204" pitchFamily="34" charset="-122"/>
                  <a:ea typeface="Microsoft YaHei" panose="020B0503020204020204" pitchFamily="34" charset="-122"/>
                </a:rPr>
                <a:t>微服务</a:t>
              </a:r>
              <a:r>
                <a:rPr lang="en-US" altLang="zh-CN" sz="1000" kern="0" dirty="0" smtClean="0">
                  <a:solidFill>
                    <a:prstClr val="black">
                      <a:lumMod val="75000"/>
                      <a:lumOff val="25000"/>
                    </a:prstClr>
                  </a:solidFill>
                  <a:latin typeface="Microsoft YaHei" panose="020B0503020204020204" pitchFamily="34" charset="-122"/>
                  <a:ea typeface="Microsoft YaHei" panose="020B0503020204020204" pitchFamily="34" charset="-122"/>
                </a:rPr>
                <a:t>)</a:t>
              </a:r>
              <a:endParaRPr lang="en-US" sz="1000"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33" name="Rounded Rectangle 72"/>
            <p:cNvSpPr/>
            <p:nvPr/>
          </p:nvSpPr>
          <p:spPr>
            <a:xfrm>
              <a:off x="1032759" y="3328286"/>
              <a:ext cx="1007675"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smtClean="0">
                  <a:solidFill>
                    <a:schemeClr val="tx2">
                      <a:lumMod val="50000"/>
                    </a:schemeClr>
                  </a:solidFill>
                  <a:latin typeface="+mj-ea"/>
                  <a:ea typeface="+mj-ea"/>
                </a:rPr>
                <a:t>流量服务</a:t>
              </a:r>
              <a:endParaRPr lang="en-US" altLang="zh-CN" sz="900" b="1" dirty="0">
                <a:solidFill>
                  <a:schemeClr val="tx2">
                    <a:lumMod val="50000"/>
                  </a:schemeClr>
                </a:solidFill>
                <a:latin typeface="+mj-ea"/>
                <a:ea typeface="+mj-ea"/>
              </a:endParaRPr>
            </a:p>
          </p:txBody>
        </p:sp>
        <p:sp>
          <p:nvSpPr>
            <p:cNvPr id="34" name="Rounded Rectangle 90"/>
            <p:cNvSpPr/>
            <p:nvPr/>
          </p:nvSpPr>
          <p:spPr>
            <a:xfrm>
              <a:off x="2153306" y="3328286"/>
              <a:ext cx="773888"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smtClean="0">
                  <a:solidFill>
                    <a:schemeClr val="tx2">
                      <a:lumMod val="50000"/>
                    </a:schemeClr>
                  </a:solidFill>
                  <a:latin typeface="+mj-ea"/>
                  <a:ea typeface="+mj-ea"/>
                </a:rPr>
                <a:t>算法服务</a:t>
              </a:r>
              <a:endParaRPr lang="en-US" altLang="zh-CN" sz="900" b="1" dirty="0">
                <a:solidFill>
                  <a:schemeClr val="tx2">
                    <a:lumMod val="50000"/>
                  </a:schemeClr>
                </a:solidFill>
                <a:latin typeface="+mj-ea"/>
                <a:ea typeface="+mj-ea"/>
              </a:endParaRPr>
            </a:p>
          </p:txBody>
        </p:sp>
        <p:sp>
          <p:nvSpPr>
            <p:cNvPr id="35" name="Rounded Rectangle 90"/>
            <p:cNvSpPr/>
            <p:nvPr/>
          </p:nvSpPr>
          <p:spPr>
            <a:xfrm>
              <a:off x="6229150" y="3290825"/>
              <a:ext cx="773888" cy="328942"/>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smtClean="0">
                  <a:solidFill>
                    <a:schemeClr val="tx2">
                      <a:lumMod val="50000"/>
                    </a:schemeClr>
                  </a:solidFill>
                  <a:latin typeface="+mj-ea"/>
                  <a:ea typeface="+mj-ea"/>
                </a:rPr>
                <a:t>数据中台服务</a:t>
              </a:r>
              <a:endParaRPr lang="en-US" altLang="zh-CN" sz="900" b="1" dirty="0">
                <a:solidFill>
                  <a:schemeClr val="tx2">
                    <a:lumMod val="50000"/>
                  </a:schemeClr>
                </a:solidFill>
                <a:latin typeface="+mj-ea"/>
                <a:ea typeface="+mj-ea"/>
              </a:endParaRPr>
            </a:p>
          </p:txBody>
        </p:sp>
        <p:sp>
          <p:nvSpPr>
            <p:cNvPr id="36" name="Rounded Rectangle 90"/>
            <p:cNvSpPr/>
            <p:nvPr/>
          </p:nvSpPr>
          <p:spPr>
            <a:xfrm>
              <a:off x="3040066" y="3328286"/>
              <a:ext cx="773888"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smtClean="0">
                  <a:solidFill>
                    <a:schemeClr val="tx2">
                      <a:lumMod val="50000"/>
                    </a:schemeClr>
                  </a:solidFill>
                  <a:latin typeface="+mj-ea"/>
                  <a:ea typeface="+mj-ea"/>
                </a:rPr>
                <a:t>权限服务</a:t>
              </a:r>
              <a:endParaRPr lang="en-US" altLang="zh-CN" sz="900" b="1" dirty="0">
                <a:solidFill>
                  <a:schemeClr val="tx2">
                    <a:lumMod val="50000"/>
                  </a:schemeClr>
                </a:solidFill>
                <a:latin typeface="+mj-ea"/>
                <a:ea typeface="+mj-ea"/>
              </a:endParaRPr>
            </a:p>
          </p:txBody>
        </p:sp>
        <p:sp>
          <p:nvSpPr>
            <p:cNvPr id="37" name="圆角矩形 48"/>
            <p:cNvSpPr/>
            <p:nvPr/>
          </p:nvSpPr>
          <p:spPr>
            <a:xfrm>
              <a:off x="290060" y="3798850"/>
              <a:ext cx="7358605" cy="684108"/>
            </a:xfrm>
            <a:prstGeom prst="roundRect">
              <a:avLst>
                <a:gd name="adj" fmla="val 7260"/>
              </a:avLst>
            </a:prstGeom>
            <a:solidFill>
              <a:schemeClr val="accent4">
                <a:lumMod val="20000"/>
                <a:lumOff val="80000"/>
              </a:schemeClr>
            </a:solidFill>
            <a:ln w="9525" cap="flat" cmpd="sng" algn="ctr">
              <a:solidFill>
                <a:schemeClr val="bg1">
                  <a:lumMod val="85000"/>
                </a:schemeClr>
              </a:solidFill>
              <a:prstDash val="solid"/>
            </a:ln>
            <a:effectLst/>
          </p:spPr>
          <p:txBody>
            <a:bodyPr vert="horz" rtlCol="0" anchor="t" anchorCtr="0"/>
            <a:lstStyle/>
            <a:p>
              <a:pPr algn="ctr" fontAlgn="base">
                <a:spcBef>
                  <a:spcPct val="0"/>
                </a:spcBef>
                <a:spcAft>
                  <a:spcPct val="0"/>
                </a:spcAft>
              </a:pPr>
              <a:r>
                <a:rPr lang="zh-CN" altLang="en-US" sz="1000" kern="0" dirty="0" smtClean="0">
                  <a:solidFill>
                    <a:prstClr val="black">
                      <a:lumMod val="75000"/>
                      <a:lumOff val="25000"/>
                    </a:prstClr>
                  </a:solidFill>
                  <a:latin typeface="Microsoft YaHei" panose="020B0503020204020204" pitchFamily="34" charset="-122"/>
                  <a:ea typeface="Microsoft YaHei" panose="020B0503020204020204" pitchFamily="34" charset="-122"/>
                </a:rPr>
                <a:t>系统底层支持</a:t>
              </a:r>
              <a:endParaRPr lang="en-US" sz="1000" kern="0"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sp>
          <p:nvSpPr>
            <p:cNvPr id="38" name="Rounded Rectangle 72"/>
            <p:cNvSpPr/>
            <p:nvPr/>
          </p:nvSpPr>
          <p:spPr>
            <a:xfrm>
              <a:off x="1032759" y="4088364"/>
              <a:ext cx="1007675"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smtClean="0">
                  <a:solidFill>
                    <a:schemeClr val="tx2">
                      <a:lumMod val="50000"/>
                    </a:schemeClr>
                  </a:solidFill>
                  <a:latin typeface="+mj-ea"/>
                  <a:ea typeface="+mj-ea"/>
                </a:rPr>
                <a:t>数据库</a:t>
              </a:r>
              <a:endParaRPr lang="en-US" altLang="zh-CN" sz="900" b="1" dirty="0">
                <a:solidFill>
                  <a:schemeClr val="tx2">
                    <a:lumMod val="50000"/>
                  </a:schemeClr>
                </a:solidFill>
                <a:latin typeface="+mj-ea"/>
                <a:ea typeface="+mj-ea"/>
              </a:endParaRPr>
            </a:p>
          </p:txBody>
        </p:sp>
        <p:sp>
          <p:nvSpPr>
            <p:cNvPr id="39" name="Rounded Rectangle 90"/>
            <p:cNvSpPr/>
            <p:nvPr/>
          </p:nvSpPr>
          <p:spPr>
            <a:xfrm>
              <a:off x="2153306" y="4088364"/>
              <a:ext cx="773888"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smtClean="0">
                  <a:solidFill>
                    <a:schemeClr val="tx2">
                      <a:lumMod val="50000"/>
                    </a:schemeClr>
                  </a:solidFill>
                  <a:latin typeface="+mj-ea"/>
                  <a:ea typeface="+mj-ea"/>
                </a:rPr>
                <a:t>算法库</a:t>
              </a:r>
              <a:endParaRPr lang="en-US" altLang="zh-CN" sz="900" b="1" dirty="0">
                <a:solidFill>
                  <a:schemeClr val="tx2">
                    <a:lumMod val="50000"/>
                  </a:schemeClr>
                </a:solidFill>
                <a:latin typeface="+mj-ea"/>
                <a:ea typeface="+mj-ea"/>
              </a:endParaRPr>
            </a:p>
          </p:txBody>
        </p:sp>
        <p:sp>
          <p:nvSpPr>
            <p:cNvPr id="40" name="Rounded Rectangle 90"/>
            <p:cNvSpPr/>
            <p:nvPr/>
          </p:nvSpPr>
          <p:spPr>
            <a:xfrm>
              <a:off x="3129962" y="4088364"/>
              <a:ext cx="773888" cy="328942"/>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smtClean="0">
                  <a:solidFill>
                    <a:schemeClr val="tx2">
                      <a:lumMod val="50000"/>
                    </a:schemeClr>
                  </a:solidFill>
                  <a:latin typeface="+mj-ea"/>
                  <a:ea typeface="+mj-ea"/>
                </a:rPr>
                <a:t>规则引擎</a:t>
              </a:r>
              <a:endParaRPr lang="en-US" altLang="zh-CN" sz="900" b="1" dirty="0">
                <a:solidFill>
                  <a:schemeClr val="tx2">
                    <a:lumMod val="50000"/>
                  </a:schemeClr>
                </a:solidFill>
                <a:latin typeface="+mj-ea"/>
                <a:ea typeface="+mj-ea"/>
              </a:endParaRPr>
            </a:p>
          </p:txBody>
        </p:sp>
        <p:sp>
          <p:nvSpPr>
            <p:cNvPr id="41" name="Rounded Rectangle 90"/>
            <p:cNvSpPr/>
            <p:nvPr/>
          </p:nvSpPr>
          <p:spPr>
            <a:xfrm>
              <a:off x="4160496" y="4071006"/>
              <a:ext cx="773888"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smtClean="0">
                  <a:solidFill>
                    <a:schemeClr val="tx2">
                      <a:lumMod val="50000"/>
                    </a:schemeClr>
                  </a:solidFill>
                  <a:latin typeface="+mj-ea"/>
                  <a:ea typeface="+mj-ea"/>
                </a:rPr>
                <a:t>消息队列</a:t>
              </a:r>
              <a:endParaRPr lang="en-US" altLang="zh-CN" sz="900" b="1" dirty="0">
                <a:solidFill>
                  <a:schemeClr val="tx2">
                    <a:lumMod val="50000"/>
                  </a:schemeClr>
                </a:solidFill>
                <a:latin typeface="+mj-ea"/>
                <a:ea typeface="+mj-ea"/>
              </a:endParaRPr>
            </a:p>
          </p:txBody>
        </p:sp>
        <p:sp>
          <p:nvSpPr>
            <p:cNvPr id="42" name="Rounded Rectangle 90"/>
            <p:cNvSpPr/>
            <p:nvPr/>
          </p:nvSpPr>
          <p:spPr>
            <a:xfrm>
              <a:off x="5080228" y="4078779"/>
              <a:ext cx="943683"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a:solidFill>
                    <a:schemeClr val="tx2">
                      <a:lumMod val="50000"/>
                    </a:schemeClr>
                  </a:solidFill>
                  <a:latin typeface="+mj-ea"/>
                  <a:ea typeface="+mj-ea"/>
                </a:rPr>
                <a:t>大</a:t>
              </a:r>
              <a:r>
                <a:rPr lang="zh-CN" altLang="en-US" sz="900" b="1" dirty="0" smtClean="0">
                  <a:solidFill>
                    <a:schemeClr val="tx2">
                      <a:lumMod val="50000"/>
                    </a:schemeClr>
                  </a:solidFill>
                  <a:latin typeface="+mj-ea"/>
                  <a:ea typeface="+mj-ea"/>
                </a:rPr>
                <a:t>数据</a:t>
              </a:r>
              <a:r>
                <a:rPr lang="zh-CN" altLang="en-US" sz="900" b="1" dirty="0">
                  <a:solidFill>
                    <a:schemeClr val="tx2">
                      <a:lumMod val="50000"/>
                    </a:schemeClr>
                  </a:solidFill>
                  <a:latin typeface="+mj-ea"/>
                  <a:ea typeface="+mj-ea"/>
                </a:rPr>
                <a:t>平台</a:t>
              </a:r>
              <a:endParaRPr lang="en-US" altLang="zh-CN" sz="900" b="1" dirty="0">
                <a:solidFill>
                  <a:schemeClr val="tx2">
                    <a:lumMod val="50000"/>
                  </a:schemeClr>
                </a:solidFill>
                <a:latin typeface="+mj-ea"/>
                <a:ea typeface="+mj-ea"/>
              </a:endParaRPr>
            </a:p>
          </p:txBody>
        </p:sp>
        <p:sp>
          <p:nvSpPr>
            <p:cNvPr id="43" name="Rounded Rectangle 90"/>
            <p:cNvSpPr/>
            <p:nvPr/>
          </p:nvSpPr>
          <p:spPr>
            <a:xfrm>
              <a:off x="3933182" y="3328286"/>
              <a:ext cx="773888" cy="331200"/>
            </a:xfrm>
            <a:prstGeom prst="roundRect">
              <a:avLst/>
            </a:prstGeom>
            <a:solidFill>
              <a:srgbClr val="CCE5B9"/>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900" b="1" dirty="0" smtClean="0">
                  <a:solidFill>
                    <a:schemeClr val="tx2">
                      <a:lumMod val="50000"/>
                    </a:schemeClr>
                  </a:solidFill>
                  <a:latin typeface="+mj-ea"/>
                  <a:ea typeface="+mj-ea"/>
                </a:rPr>
                <a:t>应用服务</a:t>
              </a:r>
              <a:endParaRPr lang="en-US" altLang="zh-CN" sz="900" b="1" dirty="0">
                <a:solidFill>
                  <a:schemeClr val="tx2">
                    <a:lumMod val="50000"/>
                  </a:schemeClr>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3"/>
          <p:cNvSpPr txBox="1"/>
          <p:nvPr/>
        </p:nvSpPr>
        <p:spPr>
          <a:xfrm>
            <a:off x="219103" y="347021"/>
            <a:ext cx="3354736" cy="333375"/>
          </a:xfrm>
          <a:prstGeom prst="rect">
            <a:avLst/>
          </a:prstGeom>
          <a:noFill/>
        </p:spPr>
        <p:txBody>
          <a:bodyPr vert="horz" lIns="0" tIns="0" rIns="0" bIns="0" rtlCol="0" anchor="t">
            <a:noAutofit/>
          </a:bodyPr>
          <a:lstStyle>
            <a:defPPr>
              <a:defRPr lang="en-US"/>
            </a:defPPr>
            <a:lvl1pPr>
              <a:buClr>
                <a:srgbClr val="414141"/>
              </a:buClr>
              <a:defRPr sz="2400" b="1">
                <a:solidFill>
                  <a:srgbClr val="414141"/>
                </a:solidFill>
                <a:latin typeface="微软雅黑" panose="020B0503020204020204" charset="-122"/>
                <a:ea typeface="微软雅黑" panose="020B0503020204020204" charset="-122"/>
                <a:cs typeface="微软雅黑" panose="020B0503020204020204" charset="-122"/>
              </a:defRPr>
            </a:lvl1pPr>
          </a:lstStyle>
          <a:p>
            <a:r>
              <a:rPr lang="zh-CN" altLang="en-US" sz="2200" dirty="0" smtClean="0">
                <a:latin typeface="微软雅黑" panose="020B0503020204020204" charset="-122"/>
                <a:ea typeface="微软雅黑" panose="020B0503020204020204" charset="-122"/>
                <a:sym typeface="+mn-ea"/>
              </a:rPr>
              <a:t>外送运营平台数据流图</a:t>
            </a:r>
            <a:endParaRPr lang="zh-CN" altLang="en-US" sz="2200" dirty="0">
              <a:latin typeface="微软雅黑" panose="020B0503020204020204" charset="-122"/>
              <a:ea typeface="微软雅黑" panose="020B0503020204020204" charset="-122"/>
              <a:sym typeface="+mn-ea"/>
            </a:endParaRPr>
          </a:p>
        </p:txBody>
      </p:sp>
      <p:grpSp>
        <p:nvGrpSpPr>
          <p:cNvPr id="18" name="组合 17"/>
          <p:cNvGrpSpPr/>
          <p:nvPr/>
        </p:nvGrpSpPr>
        <p:grpSpPr>
          <a:xfrm>
            <a:off x="383791" y="963259"/>
            <a:ext cx="8668049" cy="3915625"/>
            <a:chOff x="383791" y="963259"/>
            <a:chExt cx="8668049" cy="3915625"/>
          </a:xfrm>
        </p:grpSpPr>
        <p:sp>
          <p:nvSpPr>
            <p:cNvPr id="47" name="矩形 46"/>
            <p:cNvSpPr/>
            <p:nvPr/>
          </p:nvSpPr>
          <p:spPr>
            <a:xfrm>
              <a:off x="2639459" y="963259"/>
              <a:ext cx="5637245" cy="35070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微软雅黑" panose="020B0503020204020204" charset="-122"/>
                <a:ea typeface="微软雅黑" panose="020B0503020204020204" charset="-122"/>
              </a:endParaRPr>
            </a:p>
          </p:txBody>
        </p:sp>
        <p:sp>
          <p:nvSpPr>
            <p:cNvPr id="48" name="矩形 47"/>
            <p:cNvSpPr/>
            <p:nvPr/>
          </p:nvSpPr>
          <p:spPr>
            <a:xfrm>
              <a:off x="2779156" y="1163605"/>
              <a:ext cx="1404526" cy="136773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smtClean="0">
                <a:solidFill>
                  <a:schemeClr val="tx1"/>
                </a:solidFill>
                <a:latin typeface="微软雅黑" panose="020B0503020204020204" charset="-122"/>
                <a:ea typeface="微软雅黑" panose="020B0503020204020204" charset="-122"/>
              </a:endParaRPr>
            </a:p>
          </p:txBody>
        </p:sp>
        <p:sp>
          <p:nvSpPr>
            <p:cNvPr id="53" name="圆柱形 52"/>
            <p:cNvSpPr/>
            <p:nvPr/>
          </p:nvSpPr>
          <p:spPr>
            <a:xfrm>
              <a:off x="6228831" y="1625069"/>
              <a:ext cx="578964" cy="515429"/>
            </a:xfrm>
            <a:prstGeom prst="ca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规则配置</a:t>
              </a:r>
              <a:endParaRPr lang="en-US" altLang="zh-CN" sz="700" dirty="0" smtClean="0">
                <a:latin typeface="微软雅黑" panose="020B0503020204020204" charset="-122"/>
                <a:ea typeface="微软雅黑" panose="020B0503020204020204" charset="-122"/>
              </a:endParaRPr>
            </a:p>
            <a:p>
              <a:pPr algn="ctr"/>
              <a:r>
                <a:rPr lang="zh-CN" altLang="en-US" sz="700" dirty="0">
                  <a:latin typeface="微软雅黑" panose="020B0503020204020204" charset="-122"/>
                  <a:ea typeface="微软雅黑" panose="020B0503020204020204" charset="-122"/>
                </a:rPr>
                <a:t>数据库</a:t>
              </a:r>
              <a:endParaRPr lang="zh-CN" altLang="en-US" sz="700" dirty="0" smtClean="0">
                <a:latin typeface="微软雅黑" panose="020B0503020204020204" charset="-122"/>
                <a:ea typeface="微软雅黑" panose="020B0503020204020204" charset="-122"/>
              </a:endParaRPr>
            </a:p>
          </p:txBody>
        </p:sp>
        <p:sp>
          <p:nvSpPr>
            <p:cNvPr id="54" name="矩形 53"/>
            <p:cNvSpPr/>
            <p:nvPr/>
          </p:nvSpPr>
          <p:spPr>
            <a:xfrm>
              <a:off x="7232011" y="1678518"/>
              <a:ext cx="828309" cy="4085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规则及</a:t>
              </a:r>
              <a:endParaRPr lang="en-US" altLang="zh-CN" sz="700" dirty="0" smtClean="0">
                <a:latin typeface="微软雅黑" panose="020B0503020204020204" charset="-122"/>
                <a:ea typeface="微软雅黑" panose="020B0503020204020204" charset="-122"/>
              </a:endParaRPr>
            </a:p>
            <a:p>
              <a:pPr algn="ctr"/>
              <a:r>
                <a:rPr lang="zh-CN" altLang="en-US" sz="700" dirty="0" smtClean="0">
                  <a:latin typeface="微软雅黑" panose="020B0503020204020204" charset="-122"/>
                  <a:ea typeface="微软雅黑" panose="020B0503020204020204" charset="-122"/>
                </a:rPr>
                <a:t>流量配置</a:t>
              </a:r>
              <a:endParaRPr lang="zh-CN" altLang="en-US" sz="700" dirty="0" smtClean="0">
                <a:latin typeface="微软雅黑" panose="020B0503020204020204" charset="-122"/>
                <a:ea typeface="微软雅黑" panose="020B0503020204020204" charset="-122"/>
              </a:endParaRPr>
            </a:p>
          </p:txBody>
        </p:sp>
        <p:grpSp>
          <p:nvGrpSpPr>
            <p:cNvPr id="55" name="组合 122"/>
            <p:cNvGrpSpPr/>
            <p:nvPr/>
          </p:nvGrpSpPr>
          <p:grpSpPr>
            <a:xfrm>
              <a:off x="8405509" y="1695398"/>
              <a:ext cx="646331" cy="556251"/>
              <a:chOff x="6483373" y="2686959"/>
              <a:chExt cx="646331" cy="556251"/>
            </a:xfrm>
          </p:grpSpPr>
          <p:pic>
            <p:nvPicPr>
              <p:cNvPr id="56" name="Picture 9" descr="E:\Vincent\02_Consulting Library\PPT Materials\图标\人\0102118.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640898" y="2686959"/>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36"/>
              <p:cNvSpPr txBox="1"/>
              <p:nvPr/>
            </p:nvSpPr>
            <p:spPr>
              <a:xfrm>
                <a:off x="6483373" y="3012378"/>
                <a:ext cx="646331"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品牌</a:t>
                </a:r>
                <a:r>
                  <a:rPr lang="zh-CN" altLang="en-US" sz="900" dirty="0">
                    <a:latin typeface="微软雅黑" panose="020B0503020204020204" charset="-122"/>
                    <a:ea typeface="微软雅黑" panose="020B0503020204020204" charset="-122"/>
                  </a:rPr>
                  <a:t>运营</a:t>
                </a:r>
                <a:endParaRPr lang="zh-CN" altLang="en-US" sz="900" dirty="0">
                  <a:latin typeface="微软雅黑" panose="020B0503020204020204" charset="-122"/>
                  <a:ea typeface="微软雅黑" panose="020B0503020204020204" charset="-122"/>
                </a:endParaRPr>
              </a:p>
            </p:txBody>
          </p:sp>
        </p:grpSp>
        <p:cxnSp>
          <p:nvCxnSpPr>
            <p:cNvPr id="59" name="直接箭头连接符 58"/>
            <p:cNvCxnSpPr>
              <a:stCxn id="56" idx="1"/>
              <a:endCxn id="54" idx="3"/>
            </p:cNvCxnSpPr>
            <p:nvPr/>
          </p:nvCxnSpPr>
          <p:spPr>
            <a:xfrm flipH="1">
              <a:off x="8060320" y="1875398"/>
              <a:ext cx="502714" cy="738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4" idx="1"/>
              <a:endCxn id="53" idx="4"/>
            </p:cNvCxnSpPr>
            <p:nvPr/>
          </p:nvCxnSpPr>
          <p:spPr>
            <a:xfrm flipH="1">
              <a:off x="6807795" y="1882784"/>
              <a:ext cx="424216"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5334573" y="1683956"/>
              <a:ext cx="616137" cy="4085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读取配置</a:t>
              </a:r>
              <a:endParaRPr lang="zh-CN" altLang="en-US" sz="700" dirty="0" smtClean="0">
                <a:latin typeface="微软雅黑" panose="020B0503020204020204" charset="-122"/>
                <a:ea typeface="微软雅黑" panose="020B0503020204020204" charset="-122"/>
              </a:endParaRPr>
            </a:p>
          </p:txBody>
        </p:sp>
        <p:cxnSp>
          <p:nvCxnSpPr>
            <p:cNvPr id="64" name="直接箭头连接符 63"/>
            <p:cNvCxnSpPr>
              <a:stCxn id="53" idx="2"/>
              <a:endCxn id="62" idx="3"/>
            </p:cNvCxnSpPr>
            <p:nvPr/>
          </p:nvCxnSpPr>
          <p:spPr>
            <a:xfrm flipH="1">
              <a:off x="5950710" y="1882784"/>
              <a:ext cx="278121" cy="543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圆柱形 64"/>
            <p:cNvSpPr/>
            <p:nvPr/>
          </p:nvSpPr>
          <p:spPr>
            <a:xfrm>
              <a:off x="4517575" y="1632049"/>
              <a:ext cx="483105" cy="515429"/>
            </a:xfrm>
            <a:prstGeom prst="ca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err="1" smtClean="0">
                  <a:latin typeface="微软雅黑" panose="020B0503020204020204" charset="-122"/>
                  <a:ea typeface="微软雅黑" panose="020B0503020204020204" charset="-122"/>
                </a:rPr>
                <a:t>Redis</a:t>
              </a:r>
              <a:endParaRPr lang="zh-CN" altLang="en-US" sz="700" dirty="0" smtClean="0">
                <a:latin typeface="微软雅黑" panose="020B0503020204020204" charset="-122"/>
                <a:ea typeface="微软雅黑" panose="020B0503020204020204" charset="-122"/>
              </a:endParaRPr>
            </a:p>
          </p:txBody>
        </p:sp>
        <p:sp>
          <p:nvSpPr>
            <p:cNvPr id="116" name="矩形 115"/>
            <p:cNvSpPr/>
            <p:nvPr/>
          </p:nvSpPr>
          <p:spPr>
            <a:xfrm>
              <a:off x="2776651" y="3151103"/>
              <a:ext cx="464178" cy="8099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微软雅黑" panose="020B0503020204020204" charset="-122"/>
                  <a:ea typeface="微软雅黑" panose="020B0503020204020204" charset="-122"/>
                </a:rPr>
                <a:t>数</a:t>
              </a:r>
              <a:endParaRPr lang="en-US" altLang="zh-CN" sz="800" dirty="0" smtClean="0">
                <a:latin typeface="微软雅黑" panose="020B0503020204020204" charset="-122"/>
                <a:ea typeface="微软雅黑" panose="020B0503020204020204" charset="-122"/>
              </a:endParaRPr>
            </a:p>
            <a:p>
              <a:pPr algn="ctr"/>
              <a:r>
                <a:rPr lang="zh-CN" altLang="en-US" sz="800" dirty="0" smtClean="0">
                  <a:latin typeface="微软雅黑" panose="020B0503020204020204" charset="-122"/>
                  <a:ea typeface="微软雅黑" panose="020B0503020204020204" charset="-122"/>
                </a:rPr>
                <a:t>据</a:t>
              </a:r>
              <a:endParaRPr lang="en-US" altLang="zh-CN" sz="800" dirty="0" smtClean="0">
                <a:latin typeface="微软雅黑" panose="020B0503020204020204" charset="-122"/>
                <a:ea typeface="微软雅黑" panose="020B0503020204020204" charset="-122"/>
              </a:endParaRPr>
            </a:p>
            <a:p>
              <a:pPr algn="ctr"/>
              <a:r>
                <a:rPr lang="zh-CN" altLang="en-US" sz="800" dirty="0">
                  <a:latin typeface="微软雅黑" panose="020B0503020204020204" charset="-122"/>
                  <a:ea typeface="微软雅黑" panose="020B0503020204020204" charset="-122"/>
                </a:rPr>
                <a:t>收</a:t>
              </a:r>
              <a:endParaRPr lang="en-US" altLang="zh-CN" sz="800" dirty="0" smtClean="0">
                <a:latin typeface="微软雅黑" panose="020B0503020204020204" charset="-122"/>
                <a:ea typeface="微软雅黑" panose="020B0503020204020204" charset="-122"/>
              </a:endParaRPr>
            </a:p>
            <a:p>
              <a:pPr algn="ctr"/>
              <a:r>
                <a:rPr lang="zh-CN" altLang="en-US" sz="800" dirty="0" smtClean="0">
                  <a:latin typeface="微软雅黑" panose="020B0503020204020204" charset="-122"/>
                  <a:ea typeface="微软雅黑" panose="020B0503020204020204" charset="-122"/>
                </a:rPr>
                <a:t>集</a:t>
              </a:r>
              <a:endParaRPr lang="en-US" altLang="zh-CN" sz="800" dirty="0" smtClean="0">
                <a:latin typeface="微软雅黑" panose="020B0503020204020204" charset="-122"/>
                <a:ea typeface="微软雅黑" panose="020B0503020204020204" charset="-122"/>
              </a:endParaRPr>
            </a:p>
            <a:p>
              <a:pPr algn="ctr"/>
              <a:r>
                <a:rPr lang="zh-CN" altLang="en-US" sz="800" dirty="0" smtClean="0">
                  <a:latin typeface="微软雅黑" panose="020B0503020204020204" charset="-122"/>
                  <a:ea typeface="微软雅黑" panose="020B0503020204020204" charset="-122"/>
                </a:rPr>
                <a:t>服</a:t>
              </a:r>
              <a:endParaRPr lang="en-US" altLang="zh-CN" sz="800" dirty="0" smtClean="0">
                <a:latin typeface="微软雅黑" panose="020B0503020204020204" charset="-122"/>
                <a:ea typeface="微软雅黑" panose="020B0503020204020204" charset="-122"/>
              </a:endParaRPr>
            </a:p>
            <a:p>
              <a:pPr algn="ctr"/>
              <a:r>
                <a:rPr lang="zh-CN" altLang="en-US" sz="800" dirty="0" smtClean="0">
                  <a:latin typeface="微软雅黑" panose="020B0503020204020204" charset="-122"/>
                  <a:ea typeface="微软雅黑" panose="020B0503020204020204" charset="-122"/>
                </a:rPr>
                <a:t>务</a:t>
              </a:r>
              <a:endParaRPr lang="zh-CN" altLang="en-US" sz="800" dirty="0" smtClean="0">
                <a:latin typeface="微软雅黑" panose="020B0503020204020204" charset="-122"/>
                <a:ea typeface="微软雅黑" panose="020B0503020204020204" charset="-122"/>
              </a:endParaRPr>
            </a:p>
          </p:txBody>
        </p:sp>
        <p:grpSp>
          <p:nvGrpSpPr>
            <p:cNvPr id="144" name="组合 143"/>
            <p:cNvGrpSpPr/>
            <p:nvPr/>
          </p:nvGrpSpPr>
          <p:grpSpPr>
            <a:xfrm>
              <a:off x="397863" y="1763708"/>
              <a:ext cx="2492975" cy="3115176"/>
              <a:chOff x="286181" y="878468"/>
              <a:chExt cx="2492975" cy="4014378"/>
            </a:xfrm>
          </p:grpSpPr>
          <p:grpSp>
            <p:nvGrpSpPr>
              <p:cNvPr id="143" name="组合 142"/>
              <p:cNvGrpSpPr/>
              <p:nvPr/>
            </p:nvGrpSpPr>
            <p:grpSpPr>
              <a:xfrm>
                <a:off x="286181" y="963583"/>
                <a:ext cx="1814841" cy="3929263"/>
                <a:chOff x="286181" y="963583"/>
                <a:chExt cx="1814841" cy="3929263"/>
              </a:xfrm>
            </p:grpSpPr>
            <p:sp>
              <p:nvSpPr>
                <p:cNvPr id="6" name="矩形 5"/>
                <p:cNvSpPr/>
                <p:nvPr/>
              </p:nvSpPr>
              <p:spPr>
                <a:xfrm>
                  <a:off x="286181" y="977221"/>
                  <a:ext cx="1814841" cy="9353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微软雅黑" panose="020B0503020204020204" charset="-122"/>
                    <a:ea typeface="微软雅黑" panose="020B0503020204020204" charset="-122"/>
                  </a:endParaRPr>
                </a:p>
              </p:txBody>
            </p:sp>
            <p:sp>
              <p:nvSpPr>
                <p:cNvPr id="7" name="圆角矩形 6"/>
                <p:cNvSpPr/>
                <p:nvPr/>
              </p:nvSpPr>
              <p:spPr>
                <a:xfrm>
                  <a:off x="1409988" y="1209312"/>
                  <a:ext cx="572372"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调用</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推荐接口</a:t>
                  </a:r>
                  <a:endParaRPr lang="zh-CN" altLang="en-US" sz="600" dirty="0" smtClean="0">
                    <a:solidFill>
                      <a:schemeClr val="tx1"/>
                    </a:solidFill>
                    <a:latin typeface="微软雅黑" panose="020B0503020204020204" charset="-122"/>
                    <a:ea typeface="微软雅黑" panose="020B0503020204020204" charset="-122"/>
                  </a:endParaRPr>
                </a:p>
              </p:txBody>
            </p:sp>
            <p:sp>
              <p:nvSpPr>
                <p:cNvPr id="8" name="圆角矩形 7"/>
                <p:cNvSpPr/>
                <p:nvPr/>
              </p:nvSpPr>
              <p:spPr>
                <a:xfrm>
                  <a:off x="390884" y="1209312"/>
                  <a:ext cx="778285"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a:solidFill>
                        <a:schemeClr val="tx1"/>
                      </a:solidFill>
                      <a:latin typeface="微软雅黑" panose="020B0503020204020204" charset="-122"/>
                      <a:ea typeface="微软雅黑" panose="020B0503020204020204" charset="-122"/>
                    </a:rPr>
                    <a:t>资源</a:t>
                  </a:r>
                  <a:r>
                    <a:rPr lang="zh-CN" altLang="en-US" sz="600" dirty="0" smtClean="0">
                      <a:solidFill>
                        <a:schemeClr val="tx1"/>
                      </a:solidFill>
                      <a:latin typeface="微软雅黑" panose="020B0503020204020204" charset="-122"/>
                      <a:ea typeface="微软雅黑" panose="020B0503020204020204" charset="-122"/>
                    </a:rPr>
                    <a:t>位</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加载推荐信息</a:t>
                  </a:r>
                  <a:endParaRPr lang="zh-CN" altLang="en-US" sz="600" dirty="0" smtClean="0">
                    <a:solidFill>
                      <a:schemeClr val="tx1"/>
                    </a:solidFill>
                    <a:latin typeface="微软雅黑" panose="020B0503020204020204" charset="-122"/>
                    <a:ea typeface="微软雅黑" panose="020B0503020204020204" charset="-122"/>
                  </a:endParaRPr>
                </a:p>
              </p:txBody>
            </p:sp>
            <p:cxnSp>
              <p:nvCxnSpPr>
                <p:cNvPr id="10" name="直接箭头连接符 9"/>
                <p:cNvCxnSpPr>
                  <a:stCxn id="7" idx="1"/>
                  <a:endCxn id="8" idx="3"/>
                </p:cNvCxnSpPr>
                <p:nvPr/>
              </p:nvCxnSpPr>
              <p:spPr>
                <a:xfrm flipH="1">
                  <a:off x="1169169" y="1350224"/>
                  <a:ext cx="24081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386622" y="1539999"/>
                  <a:ext cx="782548"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用户</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操作信息</a:t>
                  </a:r>
                  <a:endParaRPr lang="zh-CN" altLang="en-US" sz="600" dirty="0" smtClean="0">
                    <a:solidFill>
                      <a:schemeClr val="tx1"/>
                    </a:solidFill>
                    <a:latin typeface="微软雅黑" panose="020B0503020204020204" charset="-122"/>
                    <a:ea typeface="微软雅黑" panose="020B0503020204020204" charset="-122"/>
                  </a:endParaRPr>
                </a:p>
              </p:txBody>
            </p:sp>
            <p:sp>
              <p:nvSpPr>
                <p:cNvPr id="12" name="圆角矩形 11"/>
                <p:cNvSpPr/>
                <p:nvPr/>
              </p:nvSpPr>
              <p:spPr>
                <a:xfrm>
                  <a:off x="1409988" y="1539999"/>
                  <a:ext cx="572372"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数据</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打点</a:t>
                  </a:r>
                  <a:endParaRPr lang="zh-CN" altLang="en-US" sz="600" dirty="0" smtClean="0">
                    <a:solidFill>
                      <a:schemeClr val="tx1"/>
                    </a:solidFill>
                    <a:latin typeface="微软雅黑" panose="020B0503020204020204" charset="-122"/>
                    <a:ea typeface="微软雅黑" panose="020B0503020204020204" charset="-122"/>
                  </a:endParaRPr>
                </a:p>
              </p:txBody>
            </p:sp>
            <p:cxnSp>
              <p:nvCxnSpPr>
                <p:cNvPr id="14" name="直接箭头连接符 13"/>
                <p:cNvCxnSpPr>
                  <a:stCxn id="11" idx="3"/>
                  <a:endCxn id="12" idx="1"/>
                </p:cNvCxnSpPr>
                <p:nvPr/>
              </p:nvCxnSpPr>
              <p:spPr>
                <a:xfrm>
                  <a:off x="1169170" y="1680911"/>
                  <a:ext cx="240818"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30972" y="963583"/>
                  <a:ext cx="925257" cy="215444"/>
                </a:xfrm>
                <a:prstGeom prst="rect">
                  <a:avLst/>
                </a:prstGeom>
                <a:noFill/>
              </p:spPr>
              <p:txBody>
                <a:bodyPr wrap="square" rtlCol="0">
                  <a:spAutoFit/>
                </a:bodyPr>
                <a:lstStyle/>
                <a:p>
                  <a:pPr algn="ctr"/>
                  <a:r>
                    <a:rPr lang="en-US" altLang="zh-CN" sz="800" b="1" dirty="0" smtClean="0">
                      <a:latin typeface="微软雅黑" panose="020B0503020204020204" charset="-122"/>
                      <a:ea typeface="微软雅黑" panose="020B0503020204020204" charset="-122"/>
                    </a:rPr>
                    <a:t>KFC Delivery</a:t>
                  </a:r>
                  <a:endParaRPr lang="zh-CN" altLang="en-US" sz="800" b="1" dirty="0">
                    <a:latin typeface="微软雅黑" panose="020B0503020204020204" charset="-122"/>
                    <a:ea typeface="微软雅黑" panose="020B0503020204020204" charset="-122"/>
                  </a:endParaRPr>
                </a:p>
              </p:txBody>
            </p:sp>
            <p:sp>
              <p:nvSpPr>
                <p:cNvPr id="23" name="矩形 22"/>
                <p:cNvSpPr/>
                <p:nvPr/>
              </p:nvSpPr>
              <p:spPr>
                <a:xfrm>
                  <a:off x="286181" y="1953506"/>
                  <a:ext cx="1814841" cy="9353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latin typeface="微软雅黑" panose="020B0503020204020204" charset="-122"/>
                    <a:ea typeface="微软雅黑" panose="020B0503020204020204" charset="-122"/>
                  </a:endParaRPr>
                </a:p>
              </p:txBody>
            </p:sp>
            <p:sp>
              <p:nvSpPr>
                <p:cNvPr id="24" name="圆角矩形 23"/>
                <p:cNvSpPr/>
                <p:nvPr/>
              </p:nvSpPr>
              <p:spPr>
                <a:xfrm>
                  <a:off x="1409988" y="2185597"/>
                  <a:ext cx="572372"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调用</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推荐接口</a:t>
                  </a:r>
                  <a:endParaRPr lang="zh-CN" altLang="en-US" sz="600" dirty="0" smtClean="0">
                    <a:solidFill>
                      <a:schemeClr val="tx1"/>
                    </a:solidFill>
                    <a:latin typeface="微软雅黑" panose="020B0503020204020204" charset="-122"/>
                    <a:ea typeface="微软雅黑" panose="020B0503020204020204" charset="-122"/>
                  </a:endParaRPr>
                </a:p>
              </p:txBody>
            </p:sp>
            <p:sp>
              <p:nvSpPr>
                <p:cNvPr id="25" name="圆角矩形 24"/>
                <p:cNvSpPr/>
                <p:nvPr/>
              </p:nvSpPr>
              <p:spPr>
                <a:xfrm>
                  <a:off x="390884" y="2185597"/>
                  <a:ext cx="778285"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a:solidFill>
                        <a:schemeClr val="tx1"/>
                      </a:solidFill>
                      <a:latin typeface="微软雅黑" panose="020B0503020204020204" charset="-122"/>
                      <a:ea typeface="微软雅黑" panose="020B0503020204020204" charset="-122"/>
                    </a:rPr>
                    <a:t>资源</a:t>
                  </a:r>
                  <a:r>
                    <a:rPr lang="zh-CN" altLang="en-US" sz="600" dirty="0" smtClean="0">
                      <a:solidFill>
                        <a:schemeClr val="tx1"/>
                      </a:solidFill>
                      <a:latin typeface="微软雅黑" panose="020B0503020204020204" charset="-122"/>
                      <a:ea typeface="微软雅黑" panose="020B0503020204020204" charset="-122"/>
                    </a:rPr>
                    <a:t>位</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加载推荐信息</a:t>
                  </a:r>
                  <a:endParaRPr lang="zh-CN" altLang="en-US" sz="600" dirty="0" smtClean="0">
                    <a:solidFill>
                      <a:schemeClr val="tx1"/>
                    </a:solidFill>
                    <a:latin typeface="微软雅黑" panose="020B0503020204020204" charset="-122"/>
                    <a:ea typeface="微软雅黑" panose="020B0503020204020204" charset="-122"/>
                  </a:endParaRPr>
                </a:p>
              </p:txBody>
            </p:sp>
            <p:cxnSp>
              <p:nvCxnSpPr>
                <p:cNvPr id="26" name="直接箭头连接符 25"/>
                <p:cNvCxnSpPr>
                  <a:stCxn id="24" idx="1"/>
                  <a:endCxn id="25" idx="3"/>
                </p:cNvCxnSpPr>
                <p:nvPr/>
              </p:nvCxnSpPr>
              <p:spPr>
                <a:xfrm flipH="1">
                  <a:off x="1169169" y="2326509"/>
                  <a:ext cx="24081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386622" y="2516284"/>
                  <a:ext cx="782548"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用户</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操作信息</a:t>
                  </a:r>
                  <a:endParaRPr lang="zh-CN" altLang="en-US" sz="600" dirty="0" smtClean="0">
                    <a:solidFill>
                      <a:schemeClr val="tx1"/>
                    </a:solidFill>
                    <a:latin typeface="微软雅黑" panose="020B0503020204020204" charset="-122"/>
                    <a:ea typeface="微软雅黑" panose="020B0503020204020204" charset="-122"/>
                  </a:endParaRPr>
                </a:p>
              </p:txBody>
            </p:sp>
            <p:sp>
              <p:nvSpPr>
                <p:cNvPr id="28" name="圆角矩形 27"/>
                <p:cNvSpPr/>
                <p:nvPr/>
              </p:nvSpPr>
              <p:spPr>
                <a:xfrm>
                  <a:off x="1409988" y="2516284"/>
                  <a:ext cx="572372"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数据</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打点</a:t>
                  </a:r>
                  <a:endParaRPr lang="zh-CN" altLang="en-US" sz="600" dirty="0" smtClean="0">
                    <a:solidFill>
                      <a:schemeClr val="tx1"/>
                    </a:solidFill>
                    <a:latin typeface="微软雅黑" panose="020B0503020204020204" charset="-122"/>
                    <a:ea typeface="微软雅黑" panose="020B0503020204020204" charset="-122"/>
                  </a:endParaRPr>
                </a:p>
              </p:txBody>
            </p:sp>
            <p:cxnSp>
              <p:nvCxnSpPr>
                <p:cNvPr id="29" name="直接箭头连接符 28"/>
                <p:cNvCxnSpPr>
                  <a:stCxn id="27" idx="3"/>
                  <a:endCxn id="28" idx="1"/>
                </p:cNvCxnSpPr>
                <p:nvPr/>
              </p:nvCxnSpPr>
              <p:spPr>
                <a:xfrm>
                  <a:off x="1169170" y="2657196"/>
                  <a:ext cx="240818"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30972" y="1939868"/>
                  <a:ext cx="925257" cy="215444"/>
                </a:xfrm>
                <a:prstGeom prst="rect">
                  <a:avLst/>
                </a:prstGeom>
                <a:noFill/>
              </p:spPr>
              <p:txBody>
                <a:bodyPr wrap="square" rtlCol="0">
                  <a:spAutoFit/>
                </a:bodyPr>
                <a:lstStyle/>
                <a:p>
                  <a:pPr algn="ctr"/>
                  <a:r>
                    <a:rPr lang="en-US" altLang="zh-CN" sz="800" b="1" dirty="0" smtClean="0">
                      <a:latin typeface="微软雅黑" panose="020B0503020204020204" charset="-122"/>
                      <a:ea typeface="微软雅黑" panose="020B0503020204020204" charset="-122"/>
                    </a:rPr>
                    <a:t>KFC Preorder</a:t>
                  </a:r>
                  <a:endParaRPr lang="zh-CN" altLang="en-US" sz="800" b="1" dirty="0">
                    <a:latin typeface="微软雅黑" panose="020B0503020204020204" charset="-122"/>
                    <a:ea typeface="微软雅黑" panose="020B0503020204020204" charset="-122"/>
                  </a:endParaRPr>
                </a:p>
              </p:txBody>
            </p:sp>
            <p:sp>
              <p:nvSpPr>
                <p:cNvPr id="31" name="矩形 30"/>
                <p:cNvSpPr/>
                <p:nvPr/>
              </p:nvSpPr>
              <p:spPr>
                <a:xfrm>
                  <a:off x="286181" y="2948476"/>
                  <a:ext cx="1814841" cy="9353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latin typeface="微软雅黑" panose="020B0503020204020204" charset="-122"/>
                    <a:ea typeface="微软雅黑" panose="020B0503020204020204" charset="-122"/>
                  </a:endParaRPr>
                </a:p>
              </p:txBody>
            </p:sp>
            <p:sp>
              <p:nvSpPr>
                <p:cNvPr id="32" name="圆角矩形 31"/>
                <p:cNvSpPr/>
                <p:nvPr/>
              </p:nvSpPr>
              <p:spPr>
                <a:xfrm>
                  <a:off x="1409988" y="3180567"/>
                  <a:ext cx="572372"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调用</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推荐接口</a:t>
                  </a:r>
                  <a:endParaRPr lang="zh-CN" altLang="en-US" sz="600" dirty="0" smtClean="0">
                    <a:solidFill>
                      <a:schemeClr val="tx1"/>
                    </a:solidFill>
                    <a:latin typeface="微软雅黑" panose="020B0503020204020204" charset="-122"/>
                    <a:ea typeface="微软雅黑" panose="020B0503020204020204" charset="-122"/>
                  </a:endParaRPr>
                </a:p>
              </p:txBody>
            </p:sp>
            <p:sp>
              <p:nvSpPr>
                <p:cNvPr id="33" name="圆角矩形 32"/>
                <p:cNvSpPr/>
                <p:nvPr/>
              </p:nvSpPr>
              <p:spPr>
                <a:xfrm>
                  <a:off x="390884" y="3180567"/>
                  <a:ext cx="778285"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a:solidFill>
                        <a:schemeClr val="tx1"/>
                      </a:solidFill>
                      <a:latin typeface="微软雅黑" panose="020B0503020204020204" charset="-122"/>
                      <a:ea typeface="微软雅黑" panose="020B0503020204020204" charset="-122"/>
                    </a:rPr>
                    <a:t>资源</a:t>
                  </a:r>
                  <a:r>
                    <a:rPr lang="zh-CN" altLang="en-US" sz="600" dirty="0" smtClean="0">
                      <a:solidFill>
                        <a:schemeClr val="tx1"/>
                      </a:solidFill>
                      <a:latin typeface="微软雅黑" panose="020B0503020204020204" charset="-122"/>
                      <a:ea typeface="微软雅黑" panose="020B0503020204020204" charset="-122"/>
                    </a:rPr>
                    <a:t>位</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加载推荐信息</a:t>
                  </a:r>
                  <a:endParaRPr lang="zh-CN" altLang="en-US" sz="600" dirty="0" smtClean="0">
                    <a:solidFill>
                      <a:schemeClr val="tx1"/>
                    </a:solidFill>
                    <a:latin typeface="微软雅黑" panose="020B0503020204020204" charset="-122"/>
                    <a:ea typeface="微软雅黑" panose="020B0503020204020204" charset="-122"/>
                  </a:endParaRPr>
                </a:p>
              </p:txBody>
            </p:sp>
            <p:cxnSp>
              <p:nvCxnSpPr>
                <p:cNvPr id="34" name="直接箭头连接符 33"/>
                <p:cNvCxnSpPr>
                  <a:stCxn id="32" idx="1"/>
                  <a:endCxn id="33" idx="3"/>
                </p:cNvCxnSpPr>
                <p:nvPr/>
              </p:nvCxnSpPr>
              <p:spPr>
                <a:xfrm flipH="1">
                  <a:off x="1169169" y="3321479"/>
                  <a:ext cx="24081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386622" y="3511254"/>
                  <a:ext cx="782548"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用户</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操作信息</a:t>
                  </a:r>
                  <a:endParaRPr lang="zh-CN" altLang="en-US" sz="600" dirty="0" smtClean="0">
                    <a:solidFill>
                      <a:schemeClr val="tx1"/>
                    </a:solidFill>
                    <a:latin typeface="微软雅黑" panose="020B0503020204020204" charset="-122"/>
                    <a:ea typeface="微软雅黑" panose="020B0503020204020204" charset="-122"/>
                  </a:endParaRPr>
                </a:p>
              </p:txBody>
            </p:sp>
            <p:sp>
              <p:nvSpPr>
                <p:cNvPr id="36" name="圆角矩形 35"/>
                <p:cNvSpPr/>
                <p:nvPr/>
              </p:nvSpPr>
              <p:spPr>
                <a:xfrm>
                  <a:off x="1409988" y="3511254"/>
                  <a:ext cx="572372"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数据</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打点</a:t>
                  </a:r>
                  <a:endParaRPr lang="zh-CN" altLang="en-US" sz="600" dirty="0" smtClean="0">
                    <a:solidFill>
                      <a:schemeClr val="tx1"/>
                    </a:solidFill>
                    <a:latin typeface="微软雅黑" panose="020B0503020204020204" charset="-122"/>
                    <a:ea typeface="微软雅黑" panose="020B0503020204020204" charset="-122"/>
                  </a:endParaRPr>
                </a:p>
              </p:txBody>
            </p:sp>
            <p:cxnSp>
              <p:nvCxnSpPr>
                <p:cNvPr id="37" name="直接箭头连接符 36"/>
                <p:cNvCxnSpPr>
                  <a:stCxn id="35" idx="3"/>
                  <a:endCxn id="36" idx="1"/>
                </p:cNvCxnSpPr>
                <p:nvPr/>
              </p:nvCxnSpPr>
              <p:spPr>
                <a:xfrm>
                  <a:off x="1169170" y="3652166"/>
                  <a:ext cx="240818"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730972" y="2934838"/>
                  <a:ext cx="925257" cy="215444"/>
                </a:xfrm>
                <a:prstGeom prst="rect">
                  <a:avLst/>
                </a:prstGeom>
                <a:noFill/>
              </p:spPr>
              <p:txBody>
                <a:bodyPr wrap="square" rtlCol="0">
                  <a:spAutoFit/>
                </a:bodyPr>
                <a:lstStyle/>
                <a:p>
                  <a:pPr algn="ctr"/>
                  <a:r>
                    <a:rPr lang="en-US" altLang="zh-CN" sz="800" b="1" dirty="0" smtClean="0">
                      <a:latin typeface="微软雅黑" panose="020B0503020204020204" charset="-122"/>
                      <a:ea typeface="微软雅黑" panose="020B0503020204020204" charset="-122"/>
                    </a:rPr>
                    <a:t>PH Delivery</a:t>
                  </a:r>
                  <a:endParaRPr lang="zh-CN" altLang="en-US" sz="800" b="1" dirty="0">
                    <a:latin typeface="微软雅黑" panose="020B0503020204020204" charset="-122"/>
                    <a:ea typeface="微软雅黑" panose="020B0503020204020204" charset="-122"/>
                  </a:endParaRPr>
                </a:p>
              </p:txBody>
            </p:sp>
            <p:sp>
              <p:nvSpPr>
                <p:cNvPr id="39" name="矩形 38"/>
                <p:cNvSpPr/>
                <p:nvPr/>
              </p:nvSpPr>
              <p:spPr>
                <a:xfrm>
                  <a:off x="286181" y="3943446"/>
                  <a:ext cx="1814841" cy="949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solidFill>
                      <a:schemeClr val="tx1"/>
                    </a:solidFill>
                    <a:latin typeface="微软雅黑" panose="020B0503020204020204" charset="-122"/>
                    <a:ea typeface="微软雅黑" panose="020B0503020204020204" charset="-122"/>
                  </a:endParaRPr>
                </a:p>
              </p:txBody>
            </p:sp>
            <p:sp>
              <p:nvSpPr>
                <p:cNvPr id="40" name="圆角矩形 39"/>
                <p:cNvSpPr/>
                <p:nvPr/>
              </p:nvSpPr>
              <p:spPr>
                <a:xfrm>
                  <a:off x="1409988" y="4175537"/>
                  <a:ext cx="572372"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调用</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推荐接口</a:t>
                  </a:r>
                  <a:endParaRPr lang="zh-CN" altLang="en-US" sz="600" dirty="0" smtClean="0">
                    <a:solidFill>
                      <a:schemeClr val="tx1"/>
                    </a:solidFill>
                    <a:latin typeface="微软雅黑" panose="020B0503020204020204" charset="-122"/>
                    <a:ea typeface="微软雅黑" panose="020B0503020204020204" charset="-122"/>
                  </a:endParaRPr>
                </a:p>
              </p:txBody>
            </p:sp>
            <p:sp>
              <p:nvSpPr>
                <p:cNvPr id="41" name="圆角矩形 40"/>
                <p:cNvSpPr/>
                <p:nvPr/>
              </p:nvSpPr>
              <p:spPr>
                <a:xfrm>
                  <a:off x="390884" y="4175537"/>
                  <a:ext cx="778285"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a:solidFill>
                        <a:schemeClr val="tx1"/>
                      </a:solidFill>
                      <a:latin typeface="微软雅黑" panose="020B0503020204020204" charset="-122"/>
                      <a:ea typeface="微软雅黑" panose="020B0503020204020204" charset="-122"/>
                    </a:rPr>
                    <a:t>资源</a:t>
                  </a:r>
                  <a:r>
                    <a:rPr lang="zh-CN" altLang="en-US" sz="600" dirty="0" smtClean="0">
                      <a:solidFill>
                        <a:schemeClr val="tx1"/>
                      </a:solidFill>
                      <a:latin typeface="微软雅黑" panose="020B0503020204020204" charset="-122"/>
                      <a:ea typeface="微软雅黑" panose="020B0503020204020204" charset="-122"/>
                    </a:rPr>
                    <a:t>位</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加载推荐信息</a:t>
                  </a:r>
                  <a:endParaRPr lang="zh-CN" altLang="en-US" sz="600" dirty="0" smtClean="0">
                    <a:solidFill>
                      <a:schemeClr val="tx1"/>
                    </a:solidFill>
                    <a:latin typeface="微软雅黑" panose="020B0503020204020204" charset="-122"/>
                    <a:ea typeface="微软雅黑" panose="020B0503020204020204" charset="-122"/>
                  </a:endParaRPr>
                </a:p>
              </p:txBody>
            </p:sp>
            <p:cxnSp>
              <p:nvCxnSpPr>
                <p:cNvPr id="42" name="直接箭头连接符 41"/>
                <p:cNvCxnSpPr>
                  <a:stCxn id="40" idx="1"/>
                  <a:endCxn id="41" idx="3"/>
                </p:cNvCxnSpPr>
                <p:nvPr/>
              </p:nvCxnSpPr>
              <p:spPr>
                <a:xfrm flipH="1">
                  <a:off x="1169169" y="4316449"/>
                  <a:ext cx="24081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386622" y="4506224"/>
                  <a:ext cx="782548"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用户</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操作信息</a:t>
                  </a:r>
                  <a:endParaRPr lang="zh-CN" altLang="en-US" sz="600" dirty="0" smtClean="0">
                    <a:solidFill>
                      <a:schemeClr val="tx1"/>
                    </a:solidFill>
                    <a:latin typeface="微软雅黑" panose="020B0503020204020204" charset="-122"/>
                    <a:ea typeface="微软雅黑" panose="020B0503020204020204" charset="-122"/>
                  </a:endParaRPr>
                </a:p>
              </p:txBody>
            </p:sp>
            <p:sp>
              <p:nvSpPr>
                <p:cNvPr id="44" name="圆角矩形 43"/>
                <p:cNvSpPr/>
                <p:nvPr/>
              </p:nvSpPr>
              <p:spPr>
                <a:xfrm>
                  <a:off x="1409988" y="4506224"/>
                  <a:ext cx="572372" cy="2818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数据</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打点</a:t>
                  </a:r>
                  <a:endParaRPr lang="zh-CN" altLang="en-US" sz="600" dirty="0" smtClean="0">
                    <a:solidFill>
                      <a:schemeClr val="tx1"/>
                    </a:solidFill>
                    <a:latin typeface="微软雅黑" panose="020B0503020204020204" charset="-122"/>
                    <a:ea typeface="微软雅黑" panose="020B0503020204020204" charset="-122"/>
                  </a:endParaRPr>
                </a:p>
              </p:txBody>
            </p:sp>
            <p:cxnSp>
              <p:nvCxnSpPr>
                <p:cNvPr id="45" name="直接箭头连接符 44"/>
                <p:cNvCxnSpPr>
                  <a:stCxn id="43" idx="3"/>
                  <a:endCxn id="44" idx="1"/>
                </p:cNvCxnSpPr>
                <p:nvPr/>
              </p:nvCxnSpPr>
              <p:spPr>
                <a:xfrm>
                  <a:off x="1169170" y="4647136"/>
                  <a:ext cx="240818"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637707" y="3929468"/>
                  <a:ext cx="1111785" cy="215444"/>
                </a:xfrm>
                <a:prstGeom prst="rect">
                  <a:avLst/>
                </a:prstGeom>
                <a:noFill/>
              </p:spPr>
              <p:txBody>
                <a:bodyPr wrap="square" rtlCol="0">
                  <a:spAutoFit/>
                </a:bodyPr>
                <a:lstStyle/>
                <a:p>
                  <a:pPr algn="ctr"/>
                  <a:r>
                    <a:rPr lang="en-US" altLang="zh-CN" sz="800" b="1" dirty="0">
                      <a:latin typeface="微软雅黑" panose="020B0503020204020204" charset="-122"/>
                      <a:ea typeface="微软雅黑" panose="020B0503020204020204" charset="-122"/>
                    </a:rPr>
                    <a:t>PH</a:t>
                  </a:r>
                  <a:r>
                    <a:rPr lang="en-US" altLang="zh-CN" sz="800" b="1" dirty="0" smtClean="0">
                      <a:latin typeface="微软雅黑" panose="020B0503020204020204" charset="-122"/>
                      <a:ea typeface="微软雅黑" panose="020B0503020204020204" charset="-122"/>
                    </a:rPr>
                    <a:t> Table Order</a:t>
                  </a:r>
                  <a:endParaRPr lang="zh-CN" altLang="en-US" sz="800" b="1" dirty="0">
                    <a:latin typeface="微软雅黑" panose="020B0503020204020204" charset="-122"/>
                    <a:ea typeface="微软雅黑" panose="020B0503020204020204" charset="-122"/>
                  </a:endParaRPr>
                </a:p>
              </p:txBody>
            </p:sp>
          </p:grpSp>
          <p:cxnSp>
            <p:nvCxnSpPr>
              <p:cNvPr id="109" name="肘形连接符 108"/>
              <p:cNvCxnSpPr>
                <a:stCxn id="7" idx="3"/>
                <a:endCxn id="48" idx="1"/>
              </p:cNvCxnSpPr>
              <p:nvPr/>
            </p:nvCxnSpPr>
            <p:spPr>
              <a:xfrm flipV="1">
                <a:off x="1982360" y="878468"/>
                <a:ext cx="796796" cy="471756"/>
              </a:xfrm>
              <a:prstGeom prst="bentConnector3">
                <a:avLst/>
              </a:prstGeom>
              <a:ln w="28575">
                <a:solidFill>
                  <a:schemeClr val="bg1">
                    <a:lumMod val="6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24" idx="3"/>
                <a:endCxn id="48" idx="1"/>
              </p:cNvCxnSpPr>
              <p:nvPr/>
            </p:nvCxnSpPr>
            <p:spPr>
              <a:xfrm flipV="1">
                <a:off x="1982360" y="878468"/>
                <a:ext cx="796796" cy="1448040"/>
              </a:xfrm>
              <a:prstGeom prst="bentConnector3">
                <a:avLst/>
              </a:prstGeom>
              <a:ln w="285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32" idx="3"/>
                <a:endCxn id="48" idx="1"/>
              </p:cNvCxnSpPr>
              <p:nvPr/>
            </p:nvCxnSpPr>
            <p:spPr>
              <a:xfrm flipV="1">
                <a:off x="1982360" y="878468"/>
                <a:ext cx="796796" cy="2443011"/>
              </a:xfrm>
              <a:prstGeom prst="bentConnector3">
                <a:avLst/>
              </a:prstGeom>
              <a:ln w="285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肘形连接符 114"/>
              <p:cNvCxnSpPr>
                <a:stCxn id="40" idx="3"/>
                <a:endCxn id="48" idx="1"/>
              </p:cNvCxnSpPr>
              <p:nvPr/>
            </p:nvCxnSpPr>
            <p:spPr>
              <a:xfrm flipV="1">
                <a:off x="1982360" y="878468"/>
                <a:ext cx="796796" cy="3437981"/>
              </a:xfrm>
              <a:prstGeom prst="bentConnector3">
                <a:avLst/>
              </a:prstGeom>
              <a:ln w="285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肘形连接符 117"/>
              <p:cNvCxnSpPr>
                <a:stCxn id="12" idx="3"/>
                <a:endCxn id="116" idx="1"/>
              </p:cNvCxnSpPr>
              <p:nvPr/>
            </p:nvCxnSpPr>
            <p:spPr>
              <a:xfrm>
                <a:off x="1982360" y="1680910"/>
                <a:ext cx="794291" cy="1399383"/>
              </a:xfrm>
              <a:prstGeom prst="bentConnector3">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cxnSp>
            <p:nvCxnSpPr>
              <p:cNvPr id="120" name="肘形连接符 119"/>
              <p:cNvCxnSpPr>
                <a:stCxn id="28" idx="3"/>
                <a:endCxn id="116" idx="1"/>
              </p:cNvCxnSpPr>
              <p:nvPr/>
            </p:nvCxnSpPr>
            <p:spPr>
              <a:xfrm>
                <a:off x="1982360" y="2657196"/>
                <a:ext cx="794291" cy="423098"/>
              </a:xfrm>
              <a:prstGeom prst="bentConnector3">
                <a:avLst>
                  <a:gd name="adj1" fmla="val 50000"/>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cxnSp>
            <p:nvCxnSpPr>
              <p:cNvPr id="123" name="肘形连接符 122"/>
              <p:cNvCxnSpPr>
                <a:stCxn id="36" idx="3"/>
                <a:endCxn id="116" idx="1"/>
              </p:cNvCxnSpPr>
              <p:nvPr/>
            </p:nvCxnSpPr>
            <p:spPr>
              <a:xfrm flipV="1">
                <a:off x="1982360" y="3080294"/>
                <a:ext cx="794291" cy="571872"/>
              </a:xfrm>
              <a:prstGeom prst="bentConnector3">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cxnSp>
            <p:nvCxnSpPr>
              <p:cNvPr id="125" name="肘形连接符 124"/>
              <p:cNvCxnSpPr>
                <a:stCxn id="44" idx="3"/>
                <a:endCxn id="116" idx="1"/>
              </p:cNvCxnSpPr>
              <p:nvPr/>
            </p:nvCxnSpPr>
            <p:spPr>
              <a:xfrm flipV="1">
                <a:off x="1982360" y="3080294"/>
                <a:ext cx="794291" cy="1566842"/>
              </a:xfrm>
              <a:prstGeom prst="bentConnector3">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grpSp>
        <p:sp>
          <p:nvSpPr>
            <p:cNvPr id="128" name="矩形 127"/>
            <p:cNvSpPr/>
            <p:nvPr/>
          </p:nvSpPr>
          <p:spPr>
            <a:xfrm>
              <a:off x="3795591" y="3529143"/>
              <a:ext cx="828309" cy="4085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微软雅黑" panose="020B0503020204020204" charset="-122"/>
                  <a:ea typeface="微软雅黑" panose="020B0503020204020204" charset="-122"/>
                </a:rPr>
                <a:t>读取数据</a:t>
              </a:r>
              <a:endParaRPr lang="en-US" altLang="zh-CN" sz="800" dirty="0" smtClean="0">
                <a:latin typeface="微软雅黑" panose="020B0503020204020204" charset="-122"/>
                <a:ea typeface="微软雅黑" panose="020B0503020204020204" charset="-122"/>
              </a:endParaRPr>
            </a:p>
            <a:p>
              <a:pPr algn="ctr"/>
              <a:r>
                <a:rPr lang="zh-CN" altLang="en-US" sz="800" dirty="0" smtClean="0">
                  <a:latin typeface="微软雅黑" panose="020B0503020204020204" charset="-122"/>
                  <a:ea typeface="微软雅黑" panose="020B0503020204020204" charset="-122"/>
                </a:rPr>
                <a:t>（实时</a:t>
              </a:r>
              <a:r>
                <a:rPr lang="en-US" altLang="zh-CN" sz="800" dirty="0" smtClean="0">
                  <a:latin typeface="微软雅黑" panose="020B0503020204020204" charset="-122"/>
                  <a:ea typeface="微软雅黑" panose="020B0503020204020204" charset="-122"/>
                </a:rPr>
                <a:t>+</a:t>
              </a:r>
              <a:r>
                <a:rPr lang="zh-CN" altLang="en-US" sz="800" dirty="0" smtClean="0">
                  <a:latin typeface="微软雅黑" panose="020B0503020204020204" charset="-122"/>
                  <a:ea typeface="微软雅黑" panose="020B0503020204020204" charset="-122"/>
                </a:rPr>
                <a:t>离线）</a:t>
              </a:r>
              <a:endParaRPr lang="zh-CN" altLang="en-US" sz="800" dirty="0" smtClean="0">
                <a:latin typeface="微软雅黑" panose="020B0503020204020204" charset="-122"/>
                <a:ea typeface="微软雅黑" panose="020B0503020204020204" charset="-122"/>
              </a:endParaRPr>
            </a:p>
          </p:txBody>
        </p:sp>
        <p:sp>
          <p:nvSpPr>
            <p:cNvPr id="129" name="矩形 128"/>
            <p:cNvSpPr/>
            <p:nvPr/>
          </p:nvSpPr>
          <p:spPr>
            <a:xfrm>
              <a:off x="5113775" y="3524163"/>
              <a:ext cx="1215466" cy="4085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微软雅黑" panose="020B0503020204020204" charset="-122"/>
                  <a:ea typeface="微软雅黑" panose="020B0503020204020204" charset="-122"/>
                </a:rPr>
                <a:t>数据分析</a:t>
              </a:r>
              <a:endParaRPr lang="en-US" altLang="zh-CN" sz="800" dirty="0" smtClean="0">
                <a:latin typeface="微软雅黑" panose="020B0503020204020204" charset="-122"/>
                <a:ea typeface="微软雅黑" panose="020B0503020204020204" charset="-122"/>
              </a:endParaRPr>
            </a:p>
            <a:p>
              <a:pPr algn="ctr"/>
              <a:r>
                <a:rPr lang="en-US" altLang="zh-CN" sz="800" dirty="0" smtClean="0">
                  <a:latin typeface="微软雅黑" panose="020B0503020204020204" charset="-122"/>
                  <a:ea typeface="微软雅黑" panose="020B0503020204020204" charset="-122"/>
                </a:rPr>
                <a:t>(</a:t>
              </a:r>
              <a:r>
                <a:rPr lang="zh-CN" altLang="en-US" sz="800" dirty="0" smtClean="0">
                  <a:latin typeface="微软雅黑" panose="020B0503020204020204" charset="-122"/>
                  <a:ea typeface="微软雅黑" panose="020B0503020204020204" charset="-122"/>
                </a:rPr>
                <a:t>模型</a:t>
              </a:r>
              <a:r>
                <a:rPr lang="en-US" altLang="zh-CN" sz="800" dirty="0" smtClean="0">
                  <a:latin typeface="微软雅黑" panose="020B0503020204020204" charset="-122"/>
                  <a:ea typeface="微软雅黑" panose="020B0503020204020204" charset="-122"/>
                </a:rPr>
                <a:t>KPI</a:t>
              </a:r>
              <a:r>
                <a:rPr lang="zh-CN" altLang="en-US" sz="800" dirty="0" smtClean="0">
                  <a:latin typeface="微软雅黑" panose="020B0503020204020204" charset="-122"/>
                  <a:ea typeface="微软雅黑" panose="020B0503020204020204" charset="-122"/>
                </a:rPr>
                <a:t>计算</a:t>
              </a:r>
              <a:r>
                <a:rPr lang="en-US" altLang="zh-CN" sz="800" dirty="0" smtClean="0">
                  <a:latin typeface="微软雅黑" panose="020B0503020204020204" charset="-122"/>
                  <a:ea typeface="微软雅黑" panose="020B0503020204020204" charset="-122"/>
                </a:rPr>
                <a:t>)</a:t>
              </a:r>
              <a:endParaRPr lang="zh-CN" altLang="en-US" sz="800" dirty="0" smtClean="0">
                <a:latin typeface="微软雅黑" panose="020B0503020204020204" charset="-122"/>
                <a:ea typeface="微软雅黑" panose="020B0503020204020204" charset="-122"/>
              </a:endParaRPr>
            </a:p>
          </p:txBody>
        </p:sp>
        <p:sp>
          <p:nvSpPr>
            <p:cNvPr id="131" name="矩形 130"/>
            <p:cNvSpPr/>
            <p:nvPr/>
          </p:nvSpPr>
          <p:spPr>
            <a:xfrm>
              <a:off x="7098643" y="2980475"/>
              <a:ext cx="828309" cy="4085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微软雅黑" panose="020B0503020204020204" charset="-122"/>
                  <a:ea typeface="微软雅黑" panose="020B0503020204020204" charset="-122"/>
                </a:rPr>
                <a:t>实时数据</a:t>
              </a:r>
              <a:endParaRPr lang="en-US" altLang="zh-CN" sz="800" dirty="0" smtClean="0">
                <a:latin typeface="微软雅黑" panose="020B0503020204020204" charset="-122"/>
                <a:ea typeface="微软雅黑" panose="020B0503020204020204" charset="-122"/>
              </a:endParaRPr>
            </a:p>
            <a:p>
              <a:pPr algn="ctr"/>
              <a:r>
                <a:rPr lang="zh-CN" altLang="en-US" sz="800" dirty="0">
                  <a:latin typeface="微软雅黑" panose="020B0503020204020204" charset="-122"/>
                  <a:ea typeface="微软雅黑" panose="020B0503020204020204" charset="-122"/>
                </a:rPr>
                <a:t>展示</a:t>
              </a:r>
              <a:endParaRPr lang="zh-CN" altLang="en-US" sz="800" dirty="0" smtClean="0">
                <a:latin typeface="微软雅黑" panose="020B0503020204020204" charset="-122"/>
                <a:ea typeface="微软雅黑" panose="020B0503020204020204" charset="-122"/>
              </a:endParaRPr>
            </a:p>
          </p:txBody>
        </p:sp>
        <p:sp>
          <p:nvSpPr>
            <p:cNvPr id="132" name="矩形 131"/>
            <p:cNvSpPr/>
            <p:nvPr/>
          </p:nvSpPr>
          <p:spPr>
            <a:xfrm>
              <a:off x="7098643" y="3524162"/>
              <a:ext cx="828309" cy="4085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微软雅黑" panose="020B0503020204020204" charset="-122"/>
                  <a:ea typeface="微软雅黑" panose="020B0503020204020204" charset="-122"/>
                </a:rPr>
                <a:t>历史</a:t>
              </a:r>
              <a:r>
                <a:rPr lang="zh-CN" altLang="en-US" sz="800" dirty="0" smtClean="0">
                  <a:latin typeface="微软雅黑" panose="020B0503020204020204" charset="-122"/>
                  <a:ea typeface="微软雅黑" panose="020B0503020204020204" charset="-122"/>
                </a:rPr>
                <a:t>数据</a:t>
              </a:r>
              <a:endParaRPr lang="en-US" altLang="zh-CN" sz="800" dirty="0" smtClean="0">
                <a:latin typeface="微软雅黑" panose="020B0503020204020204" charset="-122"/>
                <a:ea typeface="微软雅黑" panose="020B0503020204020204" charset="-122"/>
              </a:endParaRPr>
            </a:p>
            <a:p>
              <a:pPr algn="ctr"/>
              <a:r>
                <a:rPr lang="zh-CN" altLang="en-US" sz="800" dirty="0">
                  <a:latin typeface="微软雅黑" panose="020B0503020204020204" charset="-122"/>
                  <a:ea typeface="微软雅黑" panose="020B0503020204020204" charset="-122"/>
                </a:rPr>
                <a:t>分析</a:t>
              </a:r>
              <a:endParaRPr lang="zh-CN" altLang="en-US" sz="800" dirty="0" smtClean="0">
                <a:latin typeface="微软雅黑" panose="020B0503020204020204" charset="-122"/>
                <a:ea typeface="微软雅黑" panose="020B0503020204020204" charset="-122"/>
              </a:endParaRPr>
            </a:p>
          </p:txBody>
        </p:sp>
        <p:cxnSp>
          <p:nvCxnSpPr>
            <p:cNvPr id="134" name="直接箭头连接符 133"/>
            <p:cNvCxnSpPr>
              <a:endCxn id="128" idx="1"/>
            </p:cNvCxnSpPr>
            <p:nvPr/>
          </p:nvCxnSpPr>
          <p:spPr>
            <a:xfrm>
              <a:off x="3243334" y="3727072"/>
              <a:ext cx="552257" cy="633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128" idx="3"/>
              <a:endCxn id="129" idx="1"/>
            </p:cNvCxnSpPr>
            <p:nvPr/>
          </p:nvCxnSpPr>
          <p:spPr>
            <a:xfrm flipV="1">
              <a:off x="4623900" y="3728429"/>
              <a:ext cx="489875" cy="498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肘形连接符 139"/>
            <p:cNvCxnSpPr>
              <a:stCxn id="129" idx="3"/>
              <a:endCxn id="131" idx="1"/>
            </p:cNvCxnSpPr>
            <p:nvPr/>
          </p:nvCxnSpPr>
          <p:spPr>
            <a:xfrm flipV="1">
              <a:off x="6329241" y="3184741"/>
              <a:ext cx="769402" cy="543688"/>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肘形连接符 141"/>
            <p:cNvCxnSpPr>
              <a:stCxn id="129" idx="3"/>
              <a:endCxn id="132" idx="1"/>
            </p:cNvCxnSpPr>
            <p:nvPr/>
          </p:nvCxnSpPr>
          <p:spPr>
            <a:xfrm flipV="1">
              <a:off x="6329241" y="3728428"/>
              <a:ext cx="769402" cy="1"/>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肘形连接符 152"/>
            <p:cNvCxnSpPr>
              <a:stCxn id="131" idx="3"/>
              <a:endCxn id="57" idx="2"/>
            </p:cNvCxnSpPr>
            <p:nvPr/>
          </p:nvCxnSpPr>
          <p:spPr>
            <a:xfrm flipV="1">
              <a:off x="7926952" y="2251649"/>
              <a:ext cx="801723" cy="933092"/>
            </a:xfrm>
            <a:prstGeom prst="bentConnector2">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肘形连接符 154"/>
            <p:cNvCxnSpPr>
              <a:stCxn id="132" idx="3"/>
              <a:endCxn id="57" idx="2"/>
            </p:cNvCxnSpPr>
            <p:nvPr/>
          </p:nvCxnSpPr>
          <p:spPr>
            <a:xfrm flipV="1">
              <a:off x="7926952" y="2251649"/>
              <a:ext cx="801723" cy="1476779"/>
            </a:xfrm>
            <a:prstGeom prst="bentConnector2">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9" name="文本框 188"/>
            <p:cNvSpPr txBox="1"/>
            <p:nvPr/>
          </p:nvSpPr>
          <p:spPr>
            <a:xfrm>
              <a:off x="4970200" y="970278"/>
              <a:ext cx="1112130" cy="246221"/>
            </a:xfrm>
            <a:prstGeom prst="rect">
              <a:avLst/>
            </a:prstGeom>
            <a:noFill/>
          </p:spPr>
          <p:txBody>
            <a:bodyPr wrap="square" rtlCol="0">
              <a:spAutoFit/>
            </a:bodyPr>
            <a:lstStyle/>
            <a:p>
              <a:pPr algn="ctr"/>
              <a:r>
                <a:rPr lang="zh-CN" altLang="en-US" sz="1000" b="1" dirty="0" smtClean="0">
                  <a:latin typeface="微软雅黑" panose="020B0503020204020204" charset="-122"/>
                  <a:ea typeface="微软雅黑" panose="020B0503020204020204" charset="-122"/>
                </a:rPr>
                <a:t>外送运营平台</a:t>
              </a:r>
              <a:endParaRPr lang="zh-CN" altLang="en-US" sz="1000" b="1" dirty="0">
                <a:latin typeface="微软雅黑" panose="020B0503020204020204" charset="-122"/>
                <a:ea typeface="微软雅黑" panose="020B0503020204020204" charset="-122"/>
              </a:endParaRPr>
            </a:p>
          </p:txBody>
        </p:sp>
        <p:sp>
          <p:nvSpPr>
            <p:cNvPr id="198" name="矩形 197"/>
            <p:cNvSpPr/>
            <p:nvPr/>
          </p:nvSpPr>
          <p:spPr>
            <a:xfrm>
              <a:off x="383791" y="964714"/>
              <a:ext cx="1828913" cy="83993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微软雅黑" panose="020B0503020204020204" charset="-122"/>
                <a:ea typeface="微软雅黑" panose="020B0503020204020204" charset="-122"/>
              </a:endParaRPr>
            </a:p>
          </p:txBody>
        </p:sp>
        <p:sp>
          <p:nvSpPr>
            <p:cNvPr id="202" name="圆角矩形 201"/>
            <p:cNvSpPr/>
            <p:nvPr/>
          </p:nvSpPr>
          <p:spPr>
            <a:xfrm>
              <a:off x="826983" y="1141255"/>
              <a:ext cx="1080000" cy="16961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anose="020B0503020204020204" charset="-122"/>
                  <a:ea typeface="微软雅黑" panose="020B0503020204020204" charset="-122"/>
                </a:rPr>
                <a:t>菜单推荐服务</a:t>
              </a:r>
              <a:endParaRPr lang="zh-CN" altLang="en-US" sz="800" dirty="0" smtClean="0">
                <a:solidFill>
                  <a:schemeClr val="tx1"/>
                </a:solidFill>
                <a:latin typeface="微软雅黑" panose="020B0503020204020204" charset="-122"/>
                <a:ea typeface="微软雅黑" panose="020B0503020204020204" charset="-122"/>
              </a:endParaRPr>
            </a:p>
          </p:txBody>
        </p:sp>
        <p:sp>
          <p:nvSpPr>
            <p:cNvPr id="203" name="圆角矩形 202"/>
            <p:cNvSpPr/>
            <p:nvPr/>
          </p:nvSpPr>
          <p:spPr>
            <a:xfrm>
              <a:off x="826983" y="1354368"/>
              <a:ext cx="1080000" cy="16961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latin typeface="微软雅黑" panose="020B0503020204020204" charset="-122"/>
                  <a:ea typeface="微软雅黑" panose="020B0503020204020204" charset="-122"/>
                </a:rPr>
                <a:t>Trade UP</a:t>
              </a:r>
              <a:r>
                <a:rPr lang="zh-CN" altLang="en-US" sz="800" dirty="0" smtClean="0">
                  <a:solidFill>
                    <a:schemeClr val="tx1"/>
                  </a:solidFill>
                  <a:latin typeface="微软雅黑" panose="020B0503020204020204" charset="-122"/>
                  <a:ea typeface="微软雅黑" panose="020B0503020204020204" charset="-122"/>
                </a:rPr>
                <a:t>推荐服务</a:t>
              </a:r>
              <a:endParaRPr lang="zh-CN" altLang="en-US" sz="800" dirty="0" smtClean="0">
                <a:solidFill>
                  <a:schemeClr val="tx1"/>
                </a:solidFill>
                <a:latin typeface="微软雅黑" panose="020B0503020204020204" charset="-122"/>
                <a:ea typeface="微软雅黑" panose="020B0503020204020204" charset="-122"/>
              </a:endParaRPr>
            </a:p>
          </p:txBody>
        </p:sp>
        <p:sp>
          <p:nvSpPr>
            <p:cNvPr id="206" name="文本框 205"/>
            <p:cNvSpPr txBox="1"/>
            <p:nvPr/>
          </p:nvSpPr>
          <p:spPr>
            <a:xfrm>
              <a:off x="584781" y="963549"/>
              <a:ext cx="1411541" cy="200055"/>
            </a:xfrm>
            <a:prstGeom prst="rect">
              <a:avLst/>
            </a:prstGeom>
            <a:noFill/>
          </p:spPr>
          <p:txBody>
            <a:bodyPr wrap="square" rtlCol="0">
              <a:spAutoFit/>
            </a:bodyPr>
            <a:lstStyle/>
            <a:p>
              <a:pPr algn="ctr"/>
              <a:r>
                <a:rPr lang="en-US" altLang="zh-CN" sz="700" b="1" dirty="0" smtClean="0">
                  <a:latin typeface="微软雅黑" panose="020B0503020204020204" charset="-122"/>
                  <a:ea typeface="微软雅黑" panose="020B0503020204020204" charset="-122"/>
                </a:rPr>
                <a:t>AI</a:t>
              </a:r>
              <a:r>
                <a:rPr lang="zh-CN" altLang="en-US" sz="700" b="1" dirty="0" smtClean="0">
                  <a:latin typeface="微软雅黑" panose="020B0503020204020204" charset="-122"/>
                  <a:ea typeface="微软雅黑" panose="020B0503020204020204" charset="-122"/>
                </a:rPr>
                <a:t>平台</a:t>
              </a:r>
              <a:endParaRPr lang="zh-CN" altLang="en-US" sz="700" b="1" dirty="0">
                <a:latin typeface="微软雅黑" panose="020B0503020204020204" charset="-122"/>
                <a:ea typeface="微软雅黑" panose="020B0503020204020204" charset="-122"/>
              </a:endParaRPr>
            </a:p>
          </p:txBody>
        </p:sp>
        <p:sp>
          <p:nvSpPr>
            <p:cNvPr id="215" name="矩形 214"/>
            <p:cNvSpPr/>
            <p:nvPr/>
          </p:nvSpPr>
          <p:spPr>
            <a:xfrm>
              <a:off x="5113775" y="2928759"/>
              <a:ext cx="1215466" cy="4085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微软雅黑" panose="020B0503020204020204" charset="-122"/>
                  <a:ea typeface="微软雅黑" panose="020B0503020204020204" charset="-122"/>
                </a:rPr>
                <a:t>模型预警及熔断</a:t>
              </a:r>
              <a:endParaRPr lang="zh-CN" altLang="en-US" sz="800" dirty="0" smtClean="0">
                <a:latin typeface="微软雅黑" panose="020B0503020204020204" charset="-122"/>
                <a:ea typeface="微软雅黑" panose="020B0503020204020204" charset="-122"/>
              </a:endParaRPr>
            </a:p>
          </p:txBody>
        </p:sp>
        <p:cxnSp>
          <p:nvCxnSpPr>
            <p:cNvPr id="217" name="直接箭头连接符 216"/>
            <p:cNvCxnSpPr>
              <a:stCxn id="129" idx="0"/>
              <a:endCxn id="215" idx="2"/>
            </p:cNvCxnSpPr>
            <p:nvPr/>
          </p:nvCxnSpPr>
          <p:spPr>
            <a:xfrm flipV="1">
              <a:off x="5721508" y="3337291"/>
              <a:ext cx="0" cy="18687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3" name="圆柱形 222"/>
            <p:cNvSpPr/>
            <p:nvPr/>
          </p:nvSpPr>
          <p:spPr>
            <a:xfrm>
              <a:off x="3763861" y="3060037"/>
              <a:ext cx="823658" cy="416252"/>
            </a:xfrm>
            <a:prstGeom prst="can">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微软雅黑" panose="020B0503020204020204" charset="-122"/>
                  <a:ea typeface="微软雅黑" panose="020B0503020204020204" charset="-122"/>
                </a:rPr>
                <a:t>流量分配</a:t>
              </a:r>
              <a:endParaRPr lang="en-US" altLang="zh-CN" sz="800" dirty="0" smtClean="0">
                <a:latin typeface="微软雅黑" panose="020B0503020204020204" charset="-122"/>
                <a:ea typeface="微软雅黑" panose="020B0503020204020204" charset="-122"/>
              </a:endParaRPr>
            </a:p>
            <a:p>
              <a:pPr algn="ctr"/>
              <a:r>
                <a:rPr lang="zh-CN" altLang="en-US" sz="800" dirty="0" smtClean="0">
                  <a:latin typeface="微软雅黑" panose="020B0503020204020204" charset="-122"/>
                  <a:ea typeface="微软雅黑" panose="020B0503020204020204" charset="-122"/>
                </a:rPr>
                <a:t>日志数据库</a:t>
              </a:r>
              <a:endParaRPr lang="zh-CN" altLang="en-US" sz="800" dirty="0" smtClean="0">
                <a:latin typeface="微软雅黑" panose="020B0503020204020204" charset="-122"/>
                <a:ea typeface="微软雅黑" panose="020B0503020204020204" charset="-122"/>
              </a:endParaRPr>
            </a:p>
          </p:txBody>
        </p:sp>
        <p:cxnSp>
          <p:nvCxnSpPr>
            <p:cNvPr id="227" name="肘形连接符 226"/>
            <p:cNvCxnSpPr>
              <a:stCxn id="223" idx="4"/>
              <a:endCxn id="129" idx="1"/>
            </p:cNvCxnSpPr>
            <p:nvPr/>
          </p:nvCxnSpPr>
          <p:spPr>
            <a:xfrm>
              <a:off x="4587519" y="3268163"/>
              <a:ext cx="526256" cy="460266"/>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2635532" y="4492941"/>
              <a:ext cx="5641171" cy="3859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微软雅黑" panose="020B0503020204020204" charset="-122"/>
                <a:ea typeface="微软雅黑" panose="020B0503020204020204" charset="-122"/>
              </a:endParaRPr>
            </a:p>
          </p:txBody>
        </p:sp>
        <p:sp>
          <p:nvSpPr>
            <p:cNvPr id="105" name="圆角矩形 104"/>
            <p:cNvSpPr/>
            <p:nvPr/>
          </p:nvSpPr>
          <p:spPr>
            <a:xfrm>
              <a:off x="3576161" y="4556647"/>
              <a:ext cx="956284" cy="240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anose="020B0503020204020204" charset="-122"/>
                  <a:ea typeface="微软雅黑" panose="020B0503020204020204" charset="-122"/>
                </a:rPr>
                <a:t>产品中心</a:t>
              </a:r>
              <a:endParaRPr lang="zh-CN" altLang="en-US" sz="800" dirty="0" smtClean="0">
                <a:solidFill>
                  <a:schemeClr val="tx1"/>
                </a:solidFill>
                <a:latin typeface="微软雅黑" panose="020B0503020204020204" charset="-122"/>
                <a:ea typeface="微软雅黑" panose="020B0503020204020204" charset="-122"/>
              </a:endParaRPr>
            </a:p>
          </p:txBody>
        </p:sp>
        <p:sp>
          <p:nvSpPr>
            <p:cNvPr id="106" name="圆角矩形 105"/>
            <p:cNvSpPr/>
            <p:nvPr/>
          </p:nvSpPr>
          <p:spPr>
            <a:xfrm>
              <a:off x="4635633" y="4556647"/>
              <a:ext cx="956284" cy="240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anose="020B0503020204020204" charset="-122"/>
                  <a:ea typeface="微软雅黑" panose="020B0503020204020204" charset="-122"/>
                </a:rPr>
                <a:t>卡</a:t>
              </a:r>
              <a:r>
                <a:rPr lang="en-US" altLang="zh-CN" sz="800" dirty="0" smtClean="0">
                  <a:solidFill>
                    <a:schemeClr val="tx1"/>
                  </a:solidFill>
                  <a:latin typeface="微软雅黑" panose="020B0503020204020204" charset="-122"/>
                  <a:ea typeface="微软雅黑" panose="020B0503020204020204" charset="-122"/>
                </a:rPr>
                <a:t>/</a:t>
              </a:r>
              <a:r>
                <a:rPr lang="zh-CN" altLang="en-US" sz="800" dirty="0" smtClean="0">
                  <a:solidFill>
                    <a:schemeClr val="tx1"/>
                  </a:solidFill>
                  <a:latin typeface="微软雅黑" panose="020B0503020204020204" charset="-122"/>
                  <a:ea typeface="微软雅黑" panose="020B0503020204020204" charset="-122"/>
                </a:rPr>
                <a:t>券中心</a:t>
              </a:r>
              <a:endParaRPr lang="zh-CN" altLang="en-US" sz="800" dirty="0" smtClean="0">
                <a:solidFill>
                  <a:schemeClr val="tx1"/>
                </a:solidFill>
                <a:latin typeface="微软雅黑" panose="020B0503020204020204" charset="-122"/>
                <a:ea typeface="微软雅黑" panose="020B0503020204020204" charset="-122"/>
              </a:endParaRPr>
            </a:p>
          </p:txBody>
        </p:sp>
        <p:sp>
          <p:nvSpPr>
            <p:cNvPr id="107" name="圆角矩形 106"/>
            <p:cNvSpPr/>
            <p:nvPr/>
          </p:nvSpPr>
          <p:spPr>
            <a:xfrm>
              <a:off x="5699289" y="4556647"/>
              <a:ext cx="956284" cy="240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charset="-122"/>
                  <a:ea typeface="微软雅黑" panose="020B0503020204020204" charset="-122"/>
                </a:rPr>
                <a:t>BOH</a:t>
              </a:r>
              <a:endParaRPr lang="zh-CN" altLang="en-US" sz="800" dirty="0" smtClean="0">
                <a:solidFill>
                  <a:schemeClr val="tx1"/>
                </a:solidFill>
                <a:latin typeface="微软雅黑" panose="020B0503020204020204" charset="-122"/>
                <a:ea typeface="微软雅黑" panose="020B0503020204020204" charset="-122"/>
              </a:endParaRPr>
            </a:p>
          </p:txBody>
        </p:sp>
        <p:sp>
          <p:nvSpPr>
            <p:cNvPr id="108" name="圆角矩形 107"/>
            <p:cNvSpPr/>
            <p:nvPr/>
          </p:nvSpPr>
          <p:spPr>
            <a:xfrm>
              <a:off x="6970668" y="4556647"/>
              <a:ext cx="956284" cy="240162"/>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anose="020B0503020204020204" charset="-122"/>
                  <a:ea typeface="微软雅黑" panose="020B0503020204020204" charset="-122"/>
                </a:rPr>
                <a:t>用户中心</a:t>
              </a:r>
              <a:endParaRPr lang="zh-CN" altLang="en-US" sz="800" dirty="0" smtClean="0">
                <a:solidFill>
                  <a:schemeClr val="tx1"/>
                </a:solidFill>
                <a:latin typeface="微软雅黑" panose="020B0503020204020204" charset="-122"/>
                <a:ea typeface="微软雅黑" panose="020B0503020204020204" charset="-122"/>
              </a:endParaRPr>
            </a:p>
          </p:txBody>
        </p:sp>
        <p:sp>
          <p:nvSpPr>
            <p:cNvPr id="110" name="矩形 109"/>
            <p:cNvSpPr/>
            <p:nvPr/>
          </p:nvSpPr>
          <p:spPr>
            <a:xfrm>
              <a:off x="7232011" y="2172748"/>
              <a:ext cx="828309" cy="358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微软雅黑" panose="020B0503020204020204" charset="-122"/>
                  <a:ea typeface="微软雅黑" panose="020B0503020204020204" charset="-122"/>
                </a:rPr>
                <a:t>基本信息管理</a:t>
              </a:r>
              <a:endParaRPr lang="zh-CN" altLang="en-US" sz="800" dirty="0" smtClean="0">
                <a:latin typeface="微软雅黑" panose="020B0503020204020204" charset="-122"/>
                <a:ea typeface="微软雅黑" panose="020B0503020204020204" charset="-122"/>
              </a:endParaRPr>
            </a:p>
          </p:txBody>
        </p:sp>
        <p:cxnSp>
          <p:nvCxnSpPr>
            <p:cNvPr id="22" name="肘形连接符 21"/>
            <p:cNvCxnSpPr>
              <a:stCxn id="56" idx="1"/>
              <a:endCxn id="110" idx="3"/>
            </p:cNvCxnSpPr>
            <p:nvPr/>
          </p:nvCxnSpPr>
          <p:spPr>
            <a:xfrm rot="10800000" flipV="1">
              <a:off x="8060320" y="1875398"/>
              <a:ext cx="502714" cy="476644"/>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105" idx="0"/>
              <a:endCxn id="116" idx="2"/>
            </p:cNvCxnSpPr>
            <p:nvPr/>
          </p:nvCxnSpPr>
          <p:spPr>
            <a:xfrm rot="16200000" flipV="1">
              <a:off x="3233744" y="3736087"/>
              <a:ext cx="595557" cy="1045563"/>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106" idx="0"/>
              <a:endCxn id="116" idx="2"/>
            </p:cNvCxnSpPr>
            <p:nvPr/>
          </p:nvCxnSpPr>
          <p:spPr>
            <a:xfrm rot="16200000" flipV="1">
              <a:off x="3763480" y="3206351"/>
              <a:ext cx="595557" cy="2105035"/>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107" idx="0"/>
              <a:endCxn id="116" idx="2"/>
            </p:cNvCxnSpPr>
            <p:nvPr/>
          </p:nvCxnSpPr>
          <p:spPr>
            <a:xfrm rot="16200000" flipV="1">
              <a:off x="4295308" y="2674523"/>
              <a:ext cx="595557" cy="3168691"/>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108" idx="0"/>
              <a:endCxn id="116" idx="2"/>
            </p:cNvCxnSpPr>
            <p:nvPr/>
          </p:nvCxnSpPr>
          <p:spPr>
            <a:xfrm rot="16200000" flipV="1">
              <a:off x="4930997" y="2038834"/>
              <a:ext cx="595557" cy="4440070"/>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2447644" y="4579395"/>
              <a:ext cx="1112130" cy="215444"/>
            </a:xfrm>
            <a:prstGeom prst="rect">
              <a:avLst/>
            </a:prstGeom>
            <a:noFill/>
          </p:spPr>
          <p:txBody>
            <a:bodyPr wrap="square" rtlCol="0">
              <a:spAutoFit/>
            </a:bodyPr>
            <a:lstStyle/>
            <a:p>
              <a:pPr algn="ctr"/>
              <a:r>
                <a:rPr lang="zh-CN" altLang="en-US" sz="800" b="1" dirty="0" smtClean="0">
                  <a:latin typeface="微软雅黑" panose="020B0503020204020204" charset="-122"/>
                  <a:ea typeface="微软雅黑" panose="020B0503020204020204" charset="-122"/>
                </a:rPr>
                <a:t>外部数据源</a:t>
              </a:r>
              <a:endParaRPr lang="zh-CN" altLang="en-US" sz="800" b="1" dirty="0">
                <a:latin typeface="微软雅黑" panose="020B0503020204020204" charset="-122"/>
                <a:ea typeface="微软雅黑" panose="020B0503020204020204" charset="-122"/>
              </a:endParaRPr>
            </a:p>
          </p:txBody>
        </p:sp>
        <p:sp>
          <p:nvSpPr>
            <p:cNvPr id="84" name="圆角矩形 83"/>
            <p:cNvSpPr/>
            <p:nvPr/>
          </p:nvSpPr>
          <p:spPr>
            <a:xfrm>
              <a:off x="2835892" y="1334845"/>
              <a:ext cx="266890" cy="52936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微软雅黑" panose="020B0503020204020204" charset="-122"/>
                  <a:ea typeface="微软雅黑" panose="020B0503020204020204" charset="-122"/>
                </a:rPr>
                <a:t>分流服务</a:t>
              </a:r>
              <a:endParaRPr lang="zh-CN" altLang="en-US" sz="800" dirty="0" smtClean="0">
                <a:latin typeface="微软雅黑" panose="020B0503020204020204" charset="-122"/>
                <a:ea typeface="微软雅黑" panose="020B0503020204020204" charset="-122"/>
              </a:endParaRPr>
            </a:p>
          </p:txBody>
        </p:sp>
        <p:sp>
          <p:nvSpPr>
            <p:cNvPr id="137" name="圆角矩形 136"/>
            <p:cNvSpPr/>
            <p:nvPr/>
          </p:nvSpPr>
          <p:spPr>
            <a:xfrm>
              <a:off x="3275090" y="1340412"/>
              <a:ext cx="779214" cy="52936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微软雅黑" panose="020B0503020204020204" charset="-122"/>
                  <a:ea typeface="微软雅黑" panose="020B0503020204020204" charset="-122"/>
                </a:rPr>
                <a:t>引擎调度</a:t>
              </a:r>
              <a:endParaRPr lang="en-US" altLang="zh-CN" sz="800" dirty="0" smtClean="0">
                <a:latin typeface="微软雅黑" panose="020B0503020204020204" charset="-122"/>
                <a:ea typeface="微软雅黑" panose="020B0503020204020204" charset="-122"/>
              </a:endParaRPr>
            </a:p>
            <a:p>
              <a:pPr algn="ctr"/>
              <a:r>
                <a:rPr lang="zh-CN" altLang="en-US" sz="800" dirty="0" smtClean="0">
                  <a:latin typeface="微软雅黑" panose="020B0503020204020204" charset="-122"/>
                  <a:ea typeface="微软雅黑" panose="020B0503020204020204" charset="-122"/>
                </a:rPr>
                <a:t>服务</a:t>
              </a:r>
              <a:endParaRPr lang="zh-CN" altLang="en-US" sz="800" dirty="0" smtClean="0">
                <a:latin typeface="微软雅黑" panose="020B0503020204020204" charset="-122"/>
                <a:ea typeface="微软雅黑" panose="020B0503020204020204" charset="-122"/>
              </a:endParaRPr>
            </a:p>
          </p:txBody>
        </p:sp>
        <p:sp>
          <p:nvSpPr>
            <p:cNvPr id="85" name="圆角矩形 84"/>
            <p:cNvSpPr/>
            <p:nvPr/>
          </p:nvSpPr>
          <p:spPr>
            <a:xfrm>
              <a:off x="2835892" y="2020431"/>
              <a:ext cx="1225366" cy="23121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流量及规则</a:t>
              </a:r>
              <a:endParaRPr lang="en-US" altLang="zh-CN" sz="700" dirty="0" smtClean="0">
                <a:latin typeface="微软雅黑" panose="020B0503020204020204" charset="-122"/>
                <a:ea typeface="微软雅黑" panose="020B0503020204020204" charset="-122"/>
              </a:endParaRPr>
            </a:p>
            <a:p>
              <a:pPr algn="ctr"/>
              <a:r>
                <a:rPr lang="zh-CN" altLang="en-US" sz="700" dirty="0" smtClean="0">
                  <a:latin typeface="微软雅黑" panose="020B0503020204020204" charset="-122"/>
                  <a:ea typeface="微软雅黑" panose="020B0503020204020204" charset="-122"/>
                </a:rPr>
                <a:t>配置加载服务</a:t>
              </a:r>
              <a:endParaRPr lang="zh-CN" altLang="en-US" sz="700" dirty="0" smtClean="0">
                <a:latin typeface="微软雅黑" panose="020B0503020204020204" charset="-122"/>
                <a:ea typeface="微软雅黑" panose="020B0503020204020204" charset="-122"/>
              </a:endParaRPr>
            </a:p>
          </p:txBody>
        </p:sp>
        <p:cxnSp>
          <p:nvCxnSpPr>
            <p:cNvPr id="96" name="直接箭头连接符 95"/>
            <p:cNvCxnSpPr>
              <a:stCxn id="62" idx="1"/>
              <a:endCxn id="65" idx="4"/>
            </p:cNvCxnSpPr>
            <p:nvPr/>
          </p:nvCxnSpPr>
          <p:spPr>
            <a:xfrm flipH="1">
              <a:off x="5000680" y="1888222"/>
              <a:ext cx="333893" cy="154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肘形连接符 97"/>
            <p:cNvCxnSpPr>
              <a:stCxn id="65" idx="2"/>
              <a:endCxn id="85" idx="3"/>
            </p:cNvCxnSpPr>
            <p:nvPr/>
          </p:nvCxnSpPr>
          <p:spPr>
            <a:xfrm rot="10800000" flipV="1">
              <a:off x="4061259" y="1889764"/>
              <a:ext cx="456317" cy="246276"/>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84" idx="3"/>
              <a:endCxn id="137" idx="1"/>
            </p:cNvCxnSpPr>
            <p:nvPr/>
          </p:nvCxnSpPr>
          <p:spPr>
            <a:xfrm>
              <a:off x="3102782" y="1599526"/>
              <a:ext cx="172308" cy="556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flipH="1" flipV="1">
              <a:off x="2996062" y="1840431"/>
              <a:ext cx="6980" cy="18000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H="1" flipV="1">
              <a:off x="3699970" y="1829758"/>
              <a:ext cx="6980" cy="18000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4" name="矩形 163"/>
            <p:cNvSpPr/>
            <p:nvPr/>
          </p:nvSpPr>
          <p:spPr>
            <a:xfrm>
              <a:off x="3138577" y="2641840"/>
              <a:ext cx="616137" cy="2657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日志服务</a:t>
              </a:r>
              <a:endParaRPr lang="zh-CN" altLang="en-US" sz="700" dirty="0" smtClean="0">
                <a:latin typeface="微软雅黑" panose="020B0503020204020204" charset="-122"/>
                <a:ea typeface="微软雅黑" panose="020B0503020204020204" charset="-122"/>
              </a:endParaRPr>
            </a:p>
          </p:txBody>
        </p:sp>
        <p:cxnSp>
          <p:nvCxnSpPr>
            <p:cNvPr id="130" name="直接箭头连接符 129"/>
            <p:cNvCxnSpPr>
              <a:stCxn id="85" idx="2"/>
              <a:endCxn id="164" idx="0"/>
            </p:cNvCxnSpPr>
            <p:nvPr/>
          </p:nvCxnSpPr>
          <p:spPr>
            <a:xfrm flipH="1">
              <a:off x="3446646" y="2251649"/>
              <a:ext cx="1929" cy="39019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肘形连接符 137"/>
            <p:cNvCxnSpPr>
              <a:stCxn id="164" idx="2"/>
              <a:endCxn id="223" idx="2"/>
            </p:cNvCxnSpPr>
            <p:nvPr/>
          </p:nvCxnSpPr>
          <p:spPr>
            <a:xfrm rot="16200000" flipH="1">
              <a:off x="3424989" y="2929291"/>
              <a:ext cx="360528" cy="317215"/>
            </a:xfrm>
            <a:prstGeom prst="bentConnector2">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4" name="圆角矩形 183"/>
            <p:cNvSpPr/>
            <p:nvPr/>
          </p:nvSpPr>
          <p:spPr>
            <a:xfrm>
              <a:off x="826983" y="1571484"/>
              <a:ext cx="1080000" cy="16961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latin typeface="微软雅黑" panose="020B0503020204020204" charset="-122"/>
                  <a:ea typeface="微软雅黑" panose="020B0503020204020204" charset="-122"/>
                </a:rPr>
                <a:t>其他</a:t>
              </a:r>
              <a:r>
                <a:rPr lang="zh-CN" altLang="en-US" sz="800" dirty="0" smtClean="0">
                  <a:solidFill>
                    <a:schemeClr val="tx1"/>
                  </a:solidFill>
                  <a:latin typeface="微软雅黑" panose="020B0503020204020204" charset="-122"/>
                  <a:ea typeface="微软雅黑" panose="020B0503020204020204" charset="-122"/>
                </a:rPr>
                <a:t>推荐服务</a:t>
              </a:r>
              <a:endParaRPr lang="zh-CN" altLang="en-US" sz="800" dirty="0" smtClean="0">
                <a:solidFill>
                  <a:schemeClr val="tx1"/>
                </a:solidFill>
                <a:latin typeface="微软雅黑" panose="020B0503020204020204" charset="-122"/>
                <a:ea typeface="微软雅黑" panose="020B0503020204020204" charset="-122"/>
              </a:endParaRPr>
            </a:p>
          </p:txBody>
        </p:sp>
        <p:sp>
          <p:nvSpPr>
            <p:cNvPr id="170" name="左右箭头 169"/>
            <p:cNvSpPr/>
            <p:nvPr/>
          </p:nvSpPr>
          <p:spPr>
            <a:xfrm>
              <a:off x="2212704" y="1310869"/>
              <a:ext cx="422828" cy="213113"/>
            </a:xfrm>
            <a:prstGeom prst="lef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4161" y="122548"/>
            <a:ext cx="512947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技术专题</a:t>
            </a:r>
            <a:r>
              <a:rPr lang="en-US" altLang="zh-CN" dirty="0" smtClean="0">
                <a:solidFill>
                  <a:srgbClr val="414141"/>
                </a:solidFill>
                <a:latin typeface="微软雅黑" panose="020B0503020204020204" charset="-122"/>
                <a:ea typeface="微软雅黑" panose="020B0503020204020204" charset="-122"/>
                <a:sym typeface="+mn-ea"/>
              </a:rPr>
              <a:t>1——</a:t>
            </a:r>
            <a:r>
              <a:rPr lang="zh-CN" altLang="en-US" dirty="0" smtClean="0">
                <a:solidFill>
                  <a:srgbClr val="414141"/>
                </a:solidFill>
                <a:latin typeface="微软雅黑" panose="020B0503020204020204" charset="-122"/>
                <a:ea typeface="微软雅黑" panose="020B0503020204020204" charset="-122"/>
                <a:sym typeface="+mn-ea"/>
              </a:rPr>
              <a:t>规则路由及流量控制</a:t>
            </a:r>
            <a:endParaRPr lang="en-US" sz="2400" dirty="0"/>
          </a:p>
        </p:txBody>
      </p:sp>
      <p:sp>
        <p:nvSpPr>
          <p:cNvPr id="42" name="文本框 41"/>
          <p:cNvSpPr txBox="1"/>
          <p:nvPr/>
        </p:nvSpPr>
        <p:spPr>
          <a:xfrm>
            <a:off x="94827" y="1021586"/>
            <a:ext cx="1857323" cy="1477328"/>
          </a:xfrm>
          <a:prstGeom prst="rect">
            <a:avLst/>
          </a:prstGeom>
          <a:solidFill>
            <a:schemeClr val="bg1">
              <a:lumMod val="95000"/>
            </a:schemeClr>
          </a:solidFill>
        </p:spPr>
        <p:txBody>
          <a:bodyPr wrap="square" rtlCol="0">
            <a:spAutoFit/>
          </a:bodyPr>
          <a:lstStyle/>
          <a:p>
            <a:pPr algn="l"/>
            <a:r>
              <a:rPr lang="zh-CN" altLang="en-US" sz="900" b="1" dirty="0" smtClean="0">
                <a:latin typeface="微软雅黑" panose="020B0503020204020204" charset="-122"/>
                <a:ea typeface="微软雅黑" panose="020B0503020204020204" charset="-122"/>
              </a:rPr>
              <a:t>说明：</a:t>
            </a:r>
            <a:endParaRPr lang="en-US" altLang="zh-CN" sz="900" b="1" dirty="0" smtClean="0">
              <a:latin typeface="微软雅黑" panose="020B0503020204020204" charset="-122"/>
              <a:ea typeface="微软雅黑" panose="020B0503020204020204" charset="-122"/>
            </a:endParaRPr>
          </a:p>
          <a:p>
            <a:pPr algn="l"/>
            <a:endParaRPr lang="en-US" altLang="zh-CN" sz="900" b="1" dirty="0" smtClean="0">
              <a:latin typeface="微软雅黑" panose="020B0503020204020204" charset="-122"/>
              <a:ea typeface="微软雅黑" panose="020B0503020204020204" charset="-122"/>
            </a:endParaRPr>
          </a:p>
          <a:p>
            <a:pPr algn="l"/>
            <a:r>
              <a:rPr lang="en-US" altLang="zh-CN" sz="900" dirty="0" smtClean="0">
                <a:latin typeface="微软雅黑" panose="020B0503020204020204" charset="-122"/>
                <a:ea typeface="微软雅黑" panose="020B0503020204020204" charset="-122"/>
              </a:rPr>
              <a:t>1</a:t>
            </a:r>
            <a:r>
              <a:rPr lang="zh-CN" altLang="en-US" sz="900" dirty="0" smtClean="0">
                <a:latin typeface="微软雅黑" panose="020B0503020204020204" charset="-122"/>
                <a:ea typeface="微软雅黑" panose="020B0503020204020204" charset="-122"/>
              </a:rPr>
              <a:t>：外部系统数据</a:t>
            </a:r>
            <a:r>
              <a:rPr lang="zh-CN" altLang="en-US" sz="900" dirty="0">
                <a:latin typeface="微软雅黑" panose="020B0503020204020204" charset="-122"/>
                <a:ea typeface="微软雅黑" panose="020B0503020204020204" charset="-122"/>
              </a:rPr>
              <a:t>流通</a:t>
            </a:r>
            <a:r>
              <a:rPr lang="zh-CN" altLang="en-US" sz="900" dirty="0" smtClean="0">
                <a:latin typeface="微软雅黑" panose="020B0503020204020204" charset="-122"/>
                <a:ea typeface="微软雅黑" panose="020B0503020204020204" charset="-122"/>
              </a:rPr>
              <a:t>过调用流量分配服务进行分流；</a:t>
            </a:r>
            <a:endParaRPr lang="en-US" altLang="zh-CN" sz="900" dirty="0" smtClean="0">
              <a:latin typeface="微软雅黑" panose="020B0503020204020204" charset="-122"/>
              <a:ea typeface="微软雅黑" panose="020B0503020204020204" charset="-122"/>
            </a:endParaRPr>
          </a:p>
          <a:p>
            <a:pPr algn="l"/>
            <a:r>
              <a:rPr lang="en-US" altLang="zh-CN" sz="900" dirty="0" smtClean="0">
                <a:latin typeface="微软雅黑" panose="020B0503020204020204" charset="-122"/>
                <a:ea typeface="微软雅黑" panose="020B0503020204020204" charset="-122"/>
              </a:rPr>
              <a:t>2</a:t>
            </a:r>
            <a:r>
              <a:rPr lang="zh-CN" altLang="en-US" sz="900" dirty="0">
                <a:latin typeface="微软雅黑" panose="020B0503020204020204" charset="-122"/>
                <a:ea typeface="微软雅黑" panose="020B0503020204020204" charset="-122"/>
              </a:rPr>
              <a:t>：数据通过路由服务，匹配配置</a:t>
            </a:r>
            <a:r>
              <a:rPr lang="zh-CN" altLang="en-US" sz="900" dirty="0" smtClean="0">
                <a:latin typeface="微软雅黑" panose="020B0503020204020204" charset="-122"/>
                <a:ea typeface="微软雅黑" panose="020B0503020204020204" charset="-122"/>
              </a:rPr>
              <a:t>规则，然后调用流量分配服务调用</a:t>
            </a:r>
            <a:r>
              <a:rPr lang="en-US" altLang="zh-CN" sz="900" dirty="0" smtClean="0">
                <a:latin typeface="微软雅黑" panose="020B0503020204020204" charset="-122"/>
                <a:ea typeface="微软雅黑" panose="020B0503020204020204" charset="-122"/>
              </a:rPr>
              <a:t>AI</a:t>
            </a:r>
            <a:r>
              <a:rPr lang="zh-CN" altLang="en-US" sz="900" dirty="0" smtClean="0">
                <a:latin typeface="微软雅黑" panose="020B0503020204020204" charset="-122"/>
                <a:ea typeface="微软雅黑" panose="020B0503020204020204" charset="-122"/>
              </a:rPr>
              <a:t>平台</a:t>
            </a:r>
            <a:r>
              <a:rPr lang="en-US" altLang="zh-CN" sz="900" dirty="0" smtClean="0">
                <a:latin typeface="微软雅黑" panose="020B0503020204020204" charset="-122"/>
                <a:ea typeface="微软雅黑" panose="020B0503020204020204" charset="-122"/>
              </a:rPr>
              <a:t>service</a:t>
            </a:r>
            <a:endParaRPr lang="en-US" altLang="zh-CN" sz="900" dirty="0" smtClean="0">
              <a:latin typeface="微软雅黑" panose="020B0503020204020204" charset="-122"/>
              <a:ea typeface="微软雅黑" panose="020B0503020204020204" charset="-122"/>
            </a:endParaRPr>
          </a:p>
          <a:p>
            <a:pPr algn="l"/>
            <a:r>
              <a:rPr lang="en-US" altLang="zh-CN" sz="900" dirty="0" smtClean="0">
                <a:latin typeface="微软雅黑" panose="020B0503020204020204" charset="-122"/>
                <a:ea typeface="微软雅黑" panose="020B0503020204020204" charset="-122"/>
              </a:rPr>
              <a:t>3</a:t>
            </a:r>
            <a:r>
              <a:rPr lang="zh-CN" altLang="en-US" sz="900" dirty="0">
                <a:latin typeface="微软雅黑" panose="020B0503020204020204" charset="-122"/>
                <a:ea typeface="微软雅黑" panose="020B0503020204020204" charset="-122"/>
              </a:rPr>
              <a:t>：后端服务的负载均衡可以采用</a:t>
            </a:r>
            <a:r>
              <a:rPr lang="en-US" altLang="zh-CN" sz="900" dirty="0">
                <a:latin typeface="微软雅黑" panose="020B0503020204020204" charset="-122"/>
                <a:ea typeface="微软雅黑" panose="020B0503020204020204" charset="-122"/>
              </a:rPr>
              <a:t>eureka/</a:t>
            </a:r>
            <a:r>
              <a:rPr lang="en-US" altLang="zh-CN" sz="900" dirty="0" err="1">
                <a:latin typeface="微软雅黑" panose="020B0503020204020204" charset="-122"/>
                <a:ea typeface="微软雅黑" panose="020B0503020204020204" charset="-122"/>
              </a:rPr>
              <a:t>nacos</a:t>
            </a:r>
            <a:r>
              <a:rPr lang="en-US" altLang="zh-CN" sz="900" dirty="0">
                <a:latin typeface="微软雅黑" panose="020B0503020204020204" charset="-122"/>
                <a:ea typeface="微软雅黑" panose="020B0503020204020204" charset="-122"/>
              </a:rPr>
              <a:t>,</a:t>
            </a:r>
            <a:r>
              <a:rPr lang="zh-CN" altLang="en-US" sz="900" dirty="0">
                <a:latin typeface="微软雅黑" panose="020B0503020204020204" charset="-122"/>
                <a:ea typeface="微软雅黑" panose="020B0503020204020204" charset="-122"/>
              </a:rPr>
              <a:t>如果不是</a:t>
            </a:r>
            <a:r>
              <a:rPr lang="en-US" altLang="zh-CN" sz="900" dirty="0" smtClean="0">
                <a:latin typeface="微软雅黑" panose="020B0503020204020204" charset="-122"/>
                <a:ea typeface="微软雅黑" panose="020B0503020204020204" charset="-122"/>
              </a:rPr>
              <a:t>spring cloud</a:t>
            </a:r>
            <a:r>
              <a:rPr lang="zh-CN" altLang="en-US" sz="900" dirty="0">
                <a:latin typeface="微软雅黑" panose="020B0503020204020204" charset="-122"/>
                <a:ea typeface="微软雅黑" panose="020B0503020204020204" charset="-122"/>
              </a:rPr>
              <a:t>微服务，也可以采用</a:t>
            </a:r>
            <a:r>
              <a:rPr lang="en-US" altLang="zh-CN" sz="900" dirty="0" err="1">
                <a:latin typeface="微软雅黑" panose="020B0503020204020204" charset="-122"/>
                <a:ea typeface="微软雅黑" panose="020B0503020204020204" charset="-122"/>
              </a:rPr>
              <a:t>nginx</a:t>
            </a:r>
            <a:endParaRPr lang="zh-CN" altLang="en-US" sz="900" dirty="0">
              <a:latin typeface="微软雅黑" panose="020B0503020204020204" charset="-122"/>
              <a:ea typeface="微软雅黑" panose="020B0503020204020204" charset="-122"/>
            </a:endParaRPr>
          </a:p>
        </p:txBody>
      </p:sp>
      <p:grpSp>
        <p:nvGrpSpPr>
          <p:cNvPr id="113" name="组合 112"/>
          <p:cNvGrpSpPr/>
          <p:nvPr/>
        </p:nvGrpSpPr>
        <p:grpSpPr>
          <a:xfrm>
            <a:off x="737625" y="1019102"/>
            <a:ext cx="8252811" cy="3922846"/>
            <a:chOff x="353717" y="928360"/>
            <a:chExt cx="8088593" cy="3922846"/>
          </a:xfrm>
        </p:grpSpPr>
        <p:sp>
          <p:nvSpPr>
            <p:cNvPr id="5" name="圆角矩形 4"/>
            <p:cNvSpPr/>
            <p:nvPr/>
          </p:nvSpPr>
          <p:spPr>
            <a:xfrm>
              <a:off x="1626376" y="928360"/>
              <a:ext cx="5681994" cy="3922846"/>
            </a:xfrm>
            <a:prstGeom prst="roundRect">
              <a:avLst>
                <a:gd name="adj" fmla="val 2936"/>
              </a:avLst>
            </a:prstGeom>
            <a:solidFill>
              <a:schemeClr val="accent3">
                <a:lumMod val="20000"/>
                <a:lumOff val="80000"/>
              </a:schemeClr>
            </a:solidFill>
            <a:ln w="3175">
              <a:solidFill>
                <a:schemeClr val="tx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sp>
          <p:nvSpPr>
            <p:cNvPr id="6" name="矩形 5"/>
            <p:cNvSpPr/>
            <p:nvPr/>
          </p:nvSpPr>
          <p:spPr>
            <a:xfrm>
              <a:off x="1800929" y="1782212"/>
              <a:ext cx="882403" cy="441015"/>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7" name="Rounded Rectangle 69"/>
            <p:cNvSpPr/>
            <p:nvPr/>
          </p:nvSpPr>
          <p:spPr>
            <a:xfrm>
              <a:off x="1906804" y="1844441"/>
              <a:ext cx="713028" cy="320553"/>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Drools</a:t>
              </a:r>
              <a:endParaRPr lang="en-US" altLang="zh-CN" sz="900" dirty="0"/>
            </a:p>
            <a:p>
              <a:pPr algn="ctr"/>
              <a:r>
                <a:rPr lang="zh-CN" altLang="en-US" sz="900" dirty="0"/>
                <a:t>规则转换</a:t>
              </a:r>
              <a:endParaRPr lang="zh-CN" altLang="en-US" sz="900" dirty="0"/>
            </a:p>
          </p:txBody>
        </p:sp>
        <p:cxnSp>
          <p:nvCxnSpPr>
            <p:cNvPr id="8" name="直接箭头连接符 7"/>
            <p:cNvCxnSpPr>
              <a:stCxn id="6" idx="3"/>
              <a:endCxn id="12" idx="1"/>
            </p:cNvCxnSpPr>
            <p:nvPr/>
          </p:nvCxnSpPr>
          <p:spPr>
            <a:xfrm flipV="1">
              <a:off x="2683332" y="2000576"/>
              <a:ext cx="360030" cy="2144"/>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800929" y="1064744"/>
              <a:ext cx="882403" cy="52832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10" name="Rounded Rectangle 69"/>
            <p:cNvSpPr/>
            <p:nvPr/>
          </p:nvSpPr>
          <p:spPr>
            <a:xfrm>
              <a:off x="1906803" y="1152374"/>
              <a:ext cx="701889" cy="35560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Web</a:t>
              </a:r>
              <a:r>
                <a:rPr lang="zh-CN" altLang="en-US" sz="900" dirty="0"/>
                <a:t>规则配置</a:t>
              </a:r>
              <a:endParaRPr lang="zh-CN" altLang="en-US" sz="900" dirty="0"/>
            </a:p>
          </p:txBody>
        </p:sp>
        <p:cxnSp>
          <p:nvCxnSpPr>
            <p:cNvPr id="11" name="肘形连接符 225"/>
            <p:cNvCxnSpPr>
              <a:stCxn id="15" idx="3"/>
              <a:endCxn id="18" idx="1"/>
            </p:cNvCxnSpPr>
            <p:nvPr/>
          </p:nvCxnSpPr>
          <p:spPr>
            <a:xfrm>
              <a:off x="1237318" y="2744442"/>
              <a:ext cx="587242" cy="896335"/>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043362" y="1736418"/>
              <a:ext cx="1019810" cy="528316"/>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13" name="Rounded Rectangle 69"/>
            <p:cNvSpPr/>
            <p:nvPr/>
          </p:nvSpPr>
          <p:spPr>
            <a:xfrm>
              <a:off x="3155585" y="1817698"/>
              <a:ext cx="813605" cy="347296"/>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生成</a:t>
              </a:r>
              <a:r>
                <a:rPr lang="en-US" altLang="zh-CN" sz="900" dirty="0" err="1"/>
                <a:t>drl</a:t>
              </a:r>
              <a:r>
                <a:rPr lang="zh-CN" altLang="en-US" sz="900" dirty="0"/>
                <a:t>文件</a:t>
              </a:r>
              <a:endParaRPr lang="zh-CN" altLang="en-US" sz="900" dirty="0"/>
            </a:p>
          </p:txBody>
        </p:sp>
        <p:sp>
          <p:nvSpPr>
            <p:cNvPr id="14" name="矩形 13"/>
            <p:cNvSpPr/>
            <p:nvPr/>
          </p:nvSpPr>
          <p:spPr>
            <a:xfrm>
              <a:off x="357565" y="2486436"/>
              <a:ext cx="945902" cy="528320"/>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15" name="Rounded Rectangle 69"/>
            <p:cNvSpPr/>
            <p:nvPr/>
          </p:nvSpPr>
          <p:spPr>
            <a:xfrm>
              <a:off x="423713" y="2570794"/>
              <a:ext cx="813605" cy="347296"/>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KFC</a:t>
              </a:r>
              <a:endParaRPr lang="en-US" altLang="zh-CN" sz="900" dirty="0" smtClean="0"/>
            </a:p>
            <a:p>
              <a:pPr algn="ctr"/>
              <a:r>
                <a:rPr lang="en-US" altLang="zh-CN" sz="900" dirty="0"/>
                <a:t>P</a:t>
              </a:r>
              <a:r>
                <a:rPr lang="en-US" altLang="zh-CN" sz="900" dirty="0" smtClean="0"/>
                <a:t>reorder</a:t>
              </a:r>
              <a:endParaRPr lang="zh-CN" altLang="en-US" sz="900" dirty="0"/>
            </a:p>
          </p:txBody>
        </p:sp>
        <p:sp>
          <p:nvSpPr>
            <p:cNvPr id="16" name="矩形 15"/>
            <p:cNvSpPr/>
            <p:nvPr/>
          </p:nvSpPr>
          <p:spPr>
            <a:xfrm>
              <a:off x="354915" y="3068397"/>
              <a:ext cx="945902" cy="528320"/>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17" name="Rounded Rectangle 69"/>
            <p:cNvSpPr/>
            <p:nvPr/>
          </p:nvSpPr>
          <p:spPr>
            <a:xfrm>
              <a:off x="429038" y="3162377"/>
              <a:ext cx="813605" cy="347296"/>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KFC</a:t>
              </a:r>
              <a:endParaRPr lang="en-US" altLang="zh-CN" sz="900" dirty="0" smtClean="0"/>
            </a:p>
            <a:p>
              <a:pPr algn="ctr"/>
              <a:r>
                <a:rPr lang="en-US" altLang="zh-CN" sz="900" dirty="0"/>
                <a:t>D</a:t>
              </a:r>
              <a:r>
                <a:rPr lang="en-US" altLang="zh-CN" sz="900" dirty="0" smtClean="0"/>
                <a:t>elivery</a:t>
              </a:r>
              <a:endParaRPr lang="zh-CN" altLang="en-US" sz="900" dirty="0"/>
            </a:p>
          </p:txBody>
        </p:sp>
        <p:sp>
          <p:nvSpPr>
            <p:cNvPr id="18" name="矩形 17"/>
            <p:cNvSpPr/>
            <p:nvPr/>
          </p:nvSpPr>
          <p:spPr>
            <a:xfrm>
              <a:off x="1824560" y="3397364"/>
              <a:ext cx="882403" cy="486826"/>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19" name="Rounded Rectangle 69"/>
            <p:cNvSpPr/>
            <p:nvPr/>
          </p:nvSpPr>
          <p:spPr>
            <a:xfrm>
              <a:off x="1936783" y="3478643"/>
              <a:ext cx="677002" cy="31460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流量分配</a:t>
              </a:r>
              <a:endParaRPr lang="en-US" altLang="zh-CN" sz="900" dirty="0" smtClean="0"/>
            </a:p>
            <a:p>
              <a:pPr algn="ctr"/>
              <a:r>
                <a:rPr lang="zh-CN" altLang="en-US" sz="900" dirty="0"/>
                <a:t>服务</a:t>
              </a:r>
              <a:endParaRPr lang="zh-CN" altLang="en-US" sz="900" dirty="0"/>
            </a:p>
          </p:txBody>
        </p:sp>
        <p:cxnSp>
          <p:nvCxnSpPr>
            <p:cNvPr id="20" name="肘形连接符 225"/>
            <p:cNvCxnSpPr>
              <a:stCxn id="16" idx="3"/>
              <a:endCxn id="18" idx="1"/>
            </p:cNvCxnSpPr>
            <p:nvPr/>
          </p:nvCxnSpPr>
          <p:spPr>
            <a:xfrm>
              <a:off x="1300817" y="3332557"/>
              <a:ext cx="523743" cy="30822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459810" y="2591513"/>
              <a:ext cx="882403" cy="486826"/>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22" name="Rounded Rectangle 69"/>
            <p:cNvSpPr/>
            <p:nvPr/>
          </p:nvSpPr>
          <p:spPr>
            <a:xfrm>
              <a:off x="4572033" y="2672792"/>
              <a:ext cx="705165" cy="332974"/>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规则引擎</a:t>
              </a:r>
              <a:r>
                <a:rPr lang="en-US" altLang="zh-CN" sz="900" dirty="0"/>
                <a:t>drools</a:t>
              </a:r>
              <a:endParaRPr lang="zh-CN" altLang="en-US" sz="900" dirty="0"/>
            </a:p>
          </p:txBody>
        </p:sp>
        <p:sp>
          <p:nvSpPr>
            <p:cNvPr id="29" name="矩形 28"/>
            <p:cNvSpPr/>
            <p:nvPr/>
          </p:nvSpPr>
          <p:spPr>
            <a:xfrm>
              <a:off x="4382037" y="1731008"/>
              <a:ext cx="1019810" cy="528316"/>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30" name="Rounded Rectangle 69"/>
            <p:cNvSpPr/>
            <p:nvPr/>
          </p:nvSpPr>
          <p:spPr>
            <a:xfrm>
              <a:off x="4443460" y="1811658"/>
              <a:ext cx="887702" cy="332288"/>
            </a:xfrm>
            <a:prstGeom prst="roundRect">
              <a:avLst/>
            </a:prstGeom>
            <a:solidFill>
              <a:schemeClr val="accent6">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Apollo/</a:t>
              </a:r>
              <a:r>
                <a:rPr lang="en-US" altLang="zh-CN" sz="900" dirty="0" err="1">
                  <a:solidFill>
                    <a:schemeClr val="tx1"/>
                  </a:solidFill>
                </a:rPr>
                <a:t>nacos</a:t>
              </a:r>
              <a:endParaRPr lang="zh-CN" altLang="en-US" sz="900" dirty="0">
                <a:solidFill>
                  <a:schemeClr val="tx1"/>
                </a:solidFill>
              </a:endParaRPr>
            </a:p>
          </p:txBody>
        </p:sp>
        <p:cxnSp>
          <p:nvCxnSpPr>
            <p:cNvPr id="31" name="直接箭头连接符 30"/>
            <p:cNvCxnSpPr>
              <a:stCxn id="12" idx="3"/>
              <a:endCxn id="29" idx="1"/>
            </p:cNvCxnSpPr>
            <p:nvPr/>
          </p:nvCxnSpPr>
          <p:spPr>
            <a:xfrm flipV="1">
              <a:off x="4063172" y="1995166"/>
              <a:ext cx="318865" cy="541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9" idx="2"/>
              <a:endCxn id="21" idx="0"/>
            </p:cNvCxnSpPr>
            <p:nvPr/>
          </p:nvCxnSpPr>
          <p:spPr>
            <a:xfrm>
              <a:off x="4891942" y="2259324"/>
              <a:ext cx="9070" cy="332189"/>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450741" y="2302211"/>
              <a:ext cx="423514" cy="215444"/>
            </a:xfrm>
            <a:prstGeom prst="rect">
              <a:avLst/>
            </a:prstGeom>
            <a:noFill/>
          </p:spPr>
          <p:txBody>
            <a:bodyPr wrap="none" rtlCol="0">
              <a:spAutoFit/>
            </a:bodyPr>
            <a:lstStyle/>
            <a:p>
              <a:pPr algn="l"/>
              <a:r>
                <a:rPr lang="en-US" altLang="zh-CN" sz="800" dirty="0">
                  <a:latin typeface="微软雅黑" panose="020B0503020204020204" charset="-122"/>
                  <a:ea typeface="微软雅黑" panose="020B0503020204020204" charset="-122"/>
                </a:rPr>
                <a:t>push</a:t>
              </a:r>
              <a:endParaRPr lang="zh-CN" altLang="en-US" sz="800" dirty="0">
                <a:latin typeface="微软雅黑" panose="020B0503020204020204" charset="-122"/>
                <a:ea typeface="微软雅黑" panose="020B0503020204020204" charset="-122"/>
              </a:endParaRPr>
            </a:p>
          </p:txBody>
        </p:sp>
        <p:sp>
          <p:nvSpPr>
            <p:cNvPr id="36" name="矩形 35"/>
            <p:cNvSpPr/>
            <p:nvPr/>
          </p:nvSpPr>
          <p:spPr>
            <a:xfrm>
              <a:off x="4461019" y="3383686"/>
              <a:ext cx="882403" cy="486826"/>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37" name="Rounded Rectangle 69"/>
            <p:cNvSpPr/>
            <p:nvPr/>
          </p:nvSpPr>
          <p:spPr>
            <a:xfrm>
              <a:off x="4573242" y="3464965"/>
              <a:ext cx="705165" cy="332974"/>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路由服务</a:t>
              </a:r>
              <a:endParaRPr lang="zh-CN" altLang="en-US" sz="900" dirty="0"/>
            </a:p>
          </p:txBody>
        </p:sp>
        <p:cxnSp>
          <p:nvCxnSpPr>
            <p:cNvPr id="38" name="直接箭头连接符 37"/>
            <p:cNvCxnSpPr>
              <a:stCxn id="18" idx="3"/>
              <a:endCxn id="36" idx="1"/>
            </p:cNvCxnSpPr>
            <p:nvPr/>
          </p:nvCxnSpPr>
          <p:spPr>
            <a:xfrm flipV="1">
              <a:off x="2706963" y="3627099"/>
              <a:ext cx="1754056" cy="13678"/>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6" idx="0"/>
              <a:endCxn id="21" idx="2"/>
            </p:cNvCxnSpPr>
            <p:nvPr/>
          </p:nvCxnSpPr>
          <p:spPr>
            <a:xfrm flipH="1" flipV="1">
              <a:off x="4901012" y="3078339"/>
              <a:ext cx="1209" cy="305347"/>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49" idx="3"/>
            </p:cNvCxnSpPr>
            <p:nvPr/>
          </p:nvCxnSpPr>
          <p:spPr>
            <a:xfrm flipH="1">
              <a:off x="6548733" y="1995166"/>
              <a:ext cx="1053950" cy="7554"/>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666331" y="3391240"/>
              <a:ext cx="882403" cy="486826"/>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44" name="Rounded Rectangle 69"/>
            <p:cNvSpPr/>
            <p:nvPr/>
          </p:nvSpPr>
          <p:spPr>
            <a:xfrm>
              <a:off x="5769022" y="3495585"/>
              <a:ext cx="705072" cy="30555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流量分配</a:t>
              </a:r>
              <a:endParaRPr lang="en-US" altLang="zh-CN" sz="900" dirty="0" smtClean="0"/>
            </a:p>
            <a:p>
              <a:pPr algn="ctr"/>
              <a:r>
                <a:rPr lang="zh-CN" altLang="en-US" sz="900" dirty="0"/>
                <a:t>服务</a:t>
              </a:r>
              <a:endParaRPr lang="zh-CN" altLang="en-US" sz="900" dirty="0"/>
            </a:p>
          </p:txBody>
        </p:sp>
        <p:sp>
          <p:nvSpPr>
            <p:cNvPr id="45" name="矩形 44"/>
            <p:cNvSpPr/>
            <p:nvPr/>
          </p:nvSpPr>
          <p:spPr>
            <a:xfrm>
              <a:off x="1826191" y="2583275"/>
              <a:ext cx="882403" cy="486826"/>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46" name="Rounded Rectangle 69"/>
            <p:cNvSpPr/>
            <p:nvPr/>
          </p:nvSpPr>
          <p:spPr>
            <a:xfrm>
              <a:off x="1920314" y="2667115"/>
              <a:ext cx="705165" cy="332974"/>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配置全局分流</a:t>
              </a:r>
              <a:r>
                <a:rPr lang="zh-CN" altLang="en-US" sz="900" dirty="0"/>
                <a:t>策略</a:t>
              </a:r>
              <a:endParaRPr lang="zh-CN" altLang="en-US" sz="900" dirty="0"/>
            </a:p>
          </p:txBody>
        </p:sp>
        <p:cxnSp>
          <p:nvCxnSpPr>
            <p:cNvPr id="48" name="直接箭头连接符 47"/>
            <p:cNvCxnSpPr>
              <a:stCxn id="36" idx="3"/>
              <a:endCxn id="43" idx="1"/>
            </p:cNvCxnSpPr>
            <p:nvPr/>
          </p:nvCxnSpPr>
          <p:spPr>
            <a:xfrm>
              <a:off x="5343422" y="3627099"/>
              <a:ext cx="322909" cy="7554"/>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5666330" y="1738562"/>
              <a:ext cx="882403" cy="528316"/>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50" name="Rounded Rectangle 69"/>
            <p:cNvSpPr/>
            <p:nvPr/>
          </p:nvSpPr>
          <p:spPr>
            <a:xfrm>
              <a:off x="5769022" y="1844441"/>
              <a:ext cx="705165" cy="332974"/>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Eureka</a:t>
              </a:r>
              <a:endParaRPr lang="en-US" altLang="zh-CN" sz="900" dirty="0"/>
            </a:p>
            <a:p>
              <a:pPr algn="ctr"/>
              <a:r>
                <a:rPr lang="en-US" altLang="zh-CN" sz="900" dirty="0" err="1"/>
                <a:t>nacos</a:t>
              </a:r>
              <a:endParaRPr lang="zh-CN" altLang="en-US" sz="900" dirty="0"/>
            </a:p>
          </p:txBody>
        </p:sp>
        <p:sp>
          <p:nvSpPr>
            <p:cNvPr id="52" name="矩形 51"/>
            <p:cNvSpPr/>
            <p:nvPr/>
          </p:nvSpPr>
          <p:spPr>
            <a:xfrm>
              <a:off x="356367" y="3650358"/>
              <a:ext cx="945902" cy="528320"/>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53" name="Rounded Rectangle 69"/>
            <p:cNvSpPr/>
            <p:nvPr/>
          </p:nvSpPr>
          <p:spPr>
            <a:xfrm>
              <a:off x="422515" y="3734716"/>
              <a:ext cx="813605" cy="347296"/>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PHT</a:t>
              </a:r>
              <a:endParaRPr lang="zh-CN" altLang="en-US" sz="900" dirty="0"/>
            </a:p>
          </p:txBody>
        </p:sp>
        <p:sp>
          <p:nvSpPr>
            <p:cNvPr id="54" name="矩形 53"/>
            <p:cNvSpPr/>
            <p:nvPr/>
          </p:nvSpPr>
          <p:spPr>
            <a:xfrm>
              <a:off x="353717" y="4232319"/>
              <a:ext cx="945902" cy="528320"/>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55" name="Rounded Rectangle 69"/>
            <p:cNvSpPr/>
            <p:nvPr/>
          </p:nvSpPr>
          <p:spPr>
            <a:xfrm>
              <a:off x="427840" y="4326299"/>
              <a:ext cx="813605" cy="347296"/>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PH</a:t>
              </a:r>
              <a:endParaRPr lang="en-US" altLang="zh-CN" sz="900" dirty="0" smtClean="0"/>
            </a:p>
            <a:p>
              <a:pPr algn="ctr"/>
              <a:r>
                <a:rPr lang="en-US" altLang="zh-CN" sz="900" dirty="0"/>
                <a:t>D</a:t>
              </a:r>
              <a:r>
                <a:rPr lang="en-US" altLang="zh-CN" sz="900" dirty="0" smtClean="0"/>
                <a:t>elivery</a:t>
              </a:r>
              <a:endParaRPr lang="zh-CN" altLang="en-US" sz="900" dirty="0"/>
            </a:p>
          </p:txBody>
        </p:sp>
        <p:cxnSp>
          <p:nvCxnSpPr>
            <p:cNvPr id="57" name="直接箭头连接符 56"/>
            <p:cNvCxnSpPr>
              <a:stCxn id="52" idx="3"/>
              <a:endCxn id="18" idx="1"/>
            </p:cNvCxnSpPr>
            <p:nvPr/>
          </p:nvCxnSpPr>
          <p:spPr>
            <a:xfrm flipV="1">
              <a:off x="1302269" y="3640777"/>
              <a:ext cx="522291" cy="27374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4" idx="3"/>
              <a:endCxn id="18" idx="1"/>
            </p:cNvCxnSpPr>
            <p:nvPr/>
          </p:nvCxnSpPr>
          <p:spPr>
            <a:xfrm flipV="1">
              <a:off x="1299619" y="3640777"/>
              <a:ext cx="524941" cy="85570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9" idx="2"/>
              <a:endCxn id="6" idx="0"/>
            </p:cNvCxnSpPr>
            <p:nvPr/>
          </p:nvCxnSpPr>
          <p:spPr>
            <a:xfrm>
              <a:off x="2242131" y="1593064"/>
              <a:ext cx="0" cy="18914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666331" y="4324756"/>
              <a:ext cx="882403" cy="44323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64" name="Rounded Rectangle 69"/>
            <p:cNvSpPr/>
            <p:nvPr/>
          </p:nvSpPr>
          <p:spPr>
            <a:xfrm>
              <a:off x="5772205" y="4370506"/>
              <a:ext cx="701889" cy="35560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配置方案分流策略</a:t>
              </a:r>
              <a:endParaRPr lang="zh-CN" altLang="en-US" sz="900" dirty="0"/>
            </a:p>
          </p:txBody>
        </p:sp>
        <p:cxnSp>
          <p:nvCxnSpPr>
            <p:cNvPr id="66" name="直接箭头连接符 65"/>
            <p:cNvCxnSpPr>
              <a:stCxn id="63" idx="0"/>
              <a:endCxn id="43" idx="2"/>
            </p:cNvCxnSpPr>
            <p:nvPr/>
          </p:nvCxnSpPr>
          <p:spPr>
            <a:xfrm flipV="1">
              <a:off x="6107533" y="3878066"/>
              <a:ext cx="0" cy="44669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45" idx="2"/>
              <a:endCxn id="18" idx="0"/>
            </p:cNvCxnSpPr>
            <p:nvPr/>
          </p:nvCxnSpPr>
          <p:spPr>
            <a:xfrm flipH="1">
              <a:off x="2265762" y="3070101"/>
              <a:ext cx="1631" cy="327263"/>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4" name="组合 93"/>
            <p:cNvGrpSpPr/>
            <p:nvPr/>
          </p:nvGrpSpPr>
          <p:grpSpPr>
            <a:xfrm>
              <a:off x="7391582" y="1435169"/>
              <a:ext cx="1050728" cy="3286340"/>
              <a:chOff x="7058435" y="1469128"/>
              <a:chExt cx="1583511" cy="3461658"/>
            </a:xfrm>
          </p:grpSpPr>
          <p:sp>
            <p:nvSpPr>
              <p:cNvPr id="77" name="矩形 76"/>
              <p:cNvSpPr/>
              <p:nvPr/>
            </p:nvSpPr>
            <p:spPr>
              <a:xfrm>
                <a:off x="7058435" y="1469128"/>
                <a:ext cx="1583511" cy="34616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smtClean="0">
                  <a:latin typeface="微软雅黑" panose="020B0503020204020204" charset="-122"/>
                  <a:ea typeface="微软雅黑" panose="020B0503020204020204" charset="-122"/>
                </a:endParaRPr>
              </a:p>
            </p:txBody>
          </p:sp>
          <p:sp>
            <p:nvSpPr>
              <p:cNvPr id="78" name="矩形 77"/>
              <p:cNvSpPr/>
              <p:nvPr/>
            </p:nvSpPr>
            <p:spPr>
              <a:xfrm>
                <a:off x="7143813" y="1854605"/>
                <a:ext cx="1415143" cy="9540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79" name="文本框 78"/>
              <p:cNvSpPr txBox="1"/>
              <p:nvPr/>
            </p:nvSpPr>
            <p:spPr>
              <a:xfrm>
                <a:off x="7441852" y="1854605"/>
                <a:ext cx="816678" cy="215444"/>
              </a:xfrm>
              <a:prstGeom prst="rect">
                <a:avLst/>
              </a:prstGeom>
              <a:noFill/>
            </p:spPr>
            <p:txBody>
              <a:bodyPr wrap="square" rtlCol="0">
                <a:spAutoFit/>
              </a:bodyPr>
              <a:lstStyle/>
              <a:p>
                <a:pPr algn="ctr"/>
                <a:r>
                  <a:rPr lang="zh-CN" altLang="en-US" sz="700" dirty="0" smtClean="0">
                    <a:latin typeface="微软雅黑" panose="020B0503020204020204" charset="-122"/>
                    <a:ea typeface="微软雅黑" panose="020B0503020204020204" charset="-122"/>
                  </a:rPr>
                  <a:t>菜单推荐</a:t>
                </a:r>
                <a:endParaRPr lang="zh-CN" altLang="en-US" sz="700" dirty="0">
                  <a:latin typeface="微软雅黑" panose="020B0503020204020204" charset="-122"/>
                  <a:ea typeface="微软雅黑" panose="020B0503020204020204" charset="-122"/>
                </a:endParaRPr>
              </a:p>
            </p:txBody>
          </p:sp>
          <p:sp>
            <p:nvSpPr>
              <p:cNvPr id="80" name="椭圆 79"/>
              <p:cNvSpPr/>
              <p:nvPr/>
            </p:nvSpPr>
            <p:spPr>
              <a:xfrm>
                <a:off x="7290646" y="2133458"/>
                <a:ext cx="816678" cy="31798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a:t>
                </a:r>
                <a:endParaRPr lang="en-US" altLang="zh-CN" sz="600" dirty="0" smtClean="0">
                  <a:latin typeface="微软雅黑" panose="020B0503020204020204" charset="-122"/>
                  <a:ea typeface="微软雅黑" panose="020B0503020204020204" charset="-122"/>
                </a:endParaRPr>
              </a:p>
              <a:p>
                <a:pPr algn="ctr"/>
                <a:r>
                  <a:rPr lang="zh-CN" altLang="en-US" sz="600" dirty="0" smtClean="0">
                    <a:latin typeface="微软雅黑" panose="020B0503020204020204" charset="-122"/>
                    <a:ea typeface="微软雅黑" panose="020B0503020204020204" charset="-122"/>
                  </a:rPr>
                  <a:t>服务</a:t>
                </a:r>
                <a:r>
                  <a:rPr lang="en-US" altLang="zh-CN" sz="600" dirty="0" smtClean="0">
                    <a:latin typeface="微软雅黑" panose="020B0503020204020204" charset="-122"/>
                    <a:ea typeface="微软雅黑" panose="020B0503020204020204" charset="-122"/>
                  </a:rPr>
                  <a:t>1</a:t>
                </a:r>
                <a:endParaRPr lang="zh-CN" altLang="en-US" sz="600" dirty="0" smtClean="0">
                  <a:latin typeface="微软雅黑" panose="020B0503020204020204" charset="-122"/>
                  <a:ea typeface="微软雅黑" panose="020B0503020204020204" charset="-122"/>
                </a:endParaRPr>
              </a:p>
            </p:txBody>
          </p:sp>
          <p:sp>
            <p:nvSpPr>
              <p:cNvPr id="81" name="椭圆 80"/>
              <p:cNvSpPr/>
              <p:nvPr/>
            </p:nvSpPr>
            <p:spPr>
              <a:xfrm>
                <a:off x="7443046" y="2285858"/>
                <a:ext cx="816678" cy="31798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latin typeface="微软雅黑" panose="020B0503020204020204" charset="-122"/>
                    <a:ea typeface="微软雅黑" panose="020B0503020204020204" charset="-122"/>
                  </a:rPr>
                  <a:t>…….</a:t>
                </a:r>
                <a:endParaRPr lang="zh-CN" altLang="en-US" sz="600" dirty="0" smtClean="0">
                  <a:latin typeface="微软雅黑" panose="020B0503020204020204" charset="-122"/>
                  <a:ea typeface="微软雅黑" panose="020B0503020204020204" charset="-122"/>
                </a:endParaRPr>
              </a:p>
            </p:txBody>
          </p:sp>
          <p:sp>
            <p:nvSpPr>
              <p:cNvPr id="82" name="椭圆 81"/>
              <p:cNvSpPr/>
              <p:nvPr/>
            </p:nvSpPr>
            <p:spPr>
              <a:xfrm>
                <a:off x="7595446" y="2438258"/>
                <a:ext cx="816678" cy="31798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a:t>
                </a:r>
                <a:endParaRPr lang="en-US" altLang="zh-CN" sz="600" dirty="0" smtClean="0">
                  <a:latin typeface="微软雅黑" panose="020B0503020204020204" charset="-122"/>
                  <a:ea typeface="微软雅黑" panose="020B0503020204020204" charset="-122"/>
                </a:endParaRPr>
              </a:p>
              <a:p>
                <a:pPr algn="ctr"/>
                <a:r>
                  <a:rPr lang="zh-CN" altLang="en-US" sz="600" dirty="0" smtClean="0">
                    <a:latin typeface="微软雅黑" panose="020B0503020204020204" charset="-122"/>
                    <a:ea typeface="微软雅黑" panose="020B0503020204020204" charset="-122"/>
                  </a:rPr>
                  <a:t>服务</a:t>
                </a:r>
                <a:r>
                  <a:rPr lang="en-US" altLang="zh-CN" sz="600" dirty="0" smtClean="0">
                    <a:latin typeface="微软雅黑" panose="020B0503020204020204" charset="-122"/>
                    <a:ea typeface="微软雅黑" panose="020B0503020204020204" charset="-122"/>
                  </a:rPr>
                  <a:t>n</a:t>
                </a:r>
                <a:endParaRPr lang="zh-CN" altLang="en-US" sz="600" dirty="0" smtClean="0">
                  <a:latin typeface="微软雅黑" panose="020B0503020204020204" charset="-122"/>
                  <a:ea typeface="微软雅黑" panose="020B0503020204020204" charset="-122"/>
                </a:endParaRPr>
              </a:p>
            </p:txBody>
          </p:sp>
          <p:sp>
            <p:nvSpPr>
              <p:cNvPr id="83" name="矩形 82"/>
              <p:cNvSpPr/>
              <p:nvPr/>
            </p:nvSpPr>
            <p:spPr>
              <a:xfrm>
                <a:off x="7143813" y="2849488"/>
                <a:ext cx="1415143" cy="9540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84" name="文本框 83"/>
              <p:cNvSpPr txBox="1"/>
              <p:nvPr/>
            </p:nvSpPr>
            <p:spPr>
              <a:xfrm>
                <a:off x="7297407" y="2848247"/>
                <a:ext cx="1114717" cy="210727"/>
              </a:xfrm>
              <a:prstGeom prst="rect">
                <a:avLst/>
              </a:prstGeom>
              <a:noFill/>
            </p:spPr>
            <p:txBody>
              <a:bodyPr wrap="square" rtlCol="0">
                <a:spAutoFit/>
              </a:bodyPr>
              <a:lstStyle/>
              <a:p>
                <a:pPr algn="ctr"/>
                <a:r>
                  <a:rPr lang="en-US" altLang="zh-CN" sz="700" dirty="0" err="1" smtClean="0">
                    <a:latin typeface="微软雅黑" panose="020B0503020204020204" charset="-122"/>
                    <a:ea typeface="微软雅黑" panose="020B0503020204020204" charset="-122"/>
                  </a:rPr>
                  <a:t>TradeUp</a:t>
                </a:r>
                <a:r>
                  <a:rPr lang="zh-CN" altLang="en-US" sz="700" dirty="0" smtClean="0">
                    <a:latin typeface="微软雅黑" panose="020B0503020204020204" charset="-122"/>
                    <a:ea typeface="微软雅黑" panose="020B0503020204020204" charset="-122"/>
                  </a:rPr>
                  <a:t>推荐</a:t>
                </a:r>
                <a:endParaRPr lang="zh-CN" altLang="en-US" sz="700" dirty="0">
                  <a:latin typeface="微软雅黑" panose="020B0503020204020204" charset="-122"/>
                  <a:ea typeface="微软雅黑" panose="020B0503020204020204" charset="-122"/>
                </a:endParaRPr>
              </a:p>
            </p:txBody>
          </p:sp>
          <p:sp>
            <p:nvSpPr>
              <p:cNvPr id="85" name="椭圆 84"/>
              <p:cNvSpPr/>
              <p:nvPr/>
            </p:nvSpPr>
            <p:spPr>
              <a:xfrm>
                <a:off x="7290646" y="3128341"/>
                <a:ext cx="816678" cy="31798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a:t>
                </a:r>
                <a:endParaRPr lang="en-US" altLang="zh-CN" sz="600" dirty="0" smtClean="0">
                  <a:latin typeface="微软雅黑" panose="020B0503020204020204" charset="-122"/>
                  <a:ea typeface="微软雅黑" panose="020B0503020204020204" charset="-122"/>
                </a:endParaRPr>
              </a:p>
              <a:p>
                <a:pPr algn="ctr"/>
                <a:r>
                  <a:rPr lang="zh-CN" altLang="en-US" sz="600" dirty="0" smtClean="0">
                    <a:latin typeface="微软雅黑" panose="020B0503020204020204" charset="-122"/>
                    <a:ea typeface="微软雅黑" panose="020B0503020204020204" charset="-122"/>
                  </a:rPr>
                  <a:t>服务</a:t>
                </a:r>
                <a:r>
                  <a:rPr lang="en-US" altLang="zh-CN" sz="600" dirty="0" smtClean="0">
                    <a:latin typeface="微软雅黑" panose="020B0503020204020204" charset="-122"/>
                    <a:ea typeface="微软雅黑" panose="020B0503020204020204" charset="-122"/>
                  </a:rPr>
                  <a:t>1</a:t>
                </a:r>
                <a:endParaRPr lang="zh-CN" altLang="en-US" sz="600" dirty="0" smtClean="0">
                  <a:latin typeface="微软雅黑" panose="020B0503020204020204" charset="-122"/>
                  <a:ea typeface="微软雅黑" panose="020B0503020204020204" charset="-122"/>
                </a:endParaRPr>
              </a:p>
            </p:txBody>
          </p:sp>
          <p:sp>
            <p:nvSpPr>
              <p:cNvPr id="86" name="椭圆 85"/>
              <p:cNvSpPr/>
              <p:nvPr/>
            </p:nvSpPr>
            <p:spPr>
              <a:xfrm>
                <a:off x="7443046" y="3280741"/>
                <a:ext cx="816678" cy="31798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latin typeface="微软雅黑" panose="020B0503020204020204" charset="-122"/>
                    <a:ea typeface="微软雅黑" panose="020B0503020204020204" charset="-122"/>
                  </a:rPr>
                  <a:t>…….</a:t>
                </a:r>
                <a:endParaRPr lang="zh-CN" altLang="en-US" sz="600" dirty="0" smtClean="0">
                  <a:latin typeface="微软雅黑" panose="020B0503020204020204" charset="-122"/>
                  <a:ea typeface="微软雅黑" panose="020B0503020204020204" charset="-122"/>
                </a:endParaRPr>
              </a:p>
            </p:txBody>
          </p:sp>
          <p:sp>
            <p:nvSpPr>
              <p:cNvPr id="87" name="椭圆 86"/>
              <p:cNvSpPr/>
              <p:nvPr/>
            </p:nvSpPr>
            <p:spPr>
              <a:xfrm>
                <a:off x="7595446" y="3433141"/>
                <a:ext cx="816678" cy="31798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a:t>
                </a:r>
                <a:endParaRPr lang="en-US" altLang="zh-CN" sz="600" dirty="0" smtClean="0">
                  <a:latin typeface="微软雅黑" panose="020B0503020204020204" charset="-122"/>
                  <a:ea typeface="微软雅黑" panose="020B0503020204020204" charset="-122"/>
                </a:endParaRPr>
              </a:p>
              <a:p>
                <a:pPr algn="ctr"/>
                <a:r>
                  <a:rPr lang="zh-CN" altLang="en-US" sz="600" dirty="0" smtClean="0">
                    <a:latin typeface="微软雅黑" panose="020B0503020204020204" charset="-122"/>
                    <a:ea typeface="微软雅黑" panose="020B0503020204020204" charset="-122"/>
                  </a:rPr>
                  <a:t>服务</a:t>
                </a:r>
                <a:r>
                  <a:rPr lang="en-US" altLang="zh-CN" sz="600" dirty="0" smtClean="0">
                    <a:latin typeface="微软雅黑" panose="020B0503020204020204" charset="-122"/>
                    <a:ea typeface="微软雅黑" panose="020B0503020204020204" charset="-122"/>
                  </a:rPr>
                  <a:t>n</a:t>
                </a:r>
                <a:endParaRPr lang="zh-CN" altLang="en-US" sz="600" dirty="0" smtClean="0">
                  <a:latin typeface="微软雅黑" panose="020B0503020204020204" charset="-122"/>
                  <a:ea typeface="微软雅黑" panose="020B0503020204020204" charset="-122"/>
                </a:endParaRPr>
              </a:p>
            </p:txBody>
          </p:sp>
          <p:sp>
            <p:nvSpPr>
              <p:cNvPr id="88" name="矩形 87"/>
              <p:cNvSpPr/>
              <p:nvPr/>
            </p:nvSpPr>
            <p:spPr>
              <a:xfrm>
                <a:off x="7143813" y="3844371"/>
                <a:ext cx="1415143" cy="9540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89" name="文本框 88"/>
              <p:cNvSpPr txBox="1"/>
              <p:nvPr/>
            </p:nvSpPr>
            <p:spPr>
              <a:xfrm>
                <a:off x="7441852" y="3844371"/>
                <a:ext cx="816678" cy="215444"/>
              </a:xfrm>
              <a:prstGeom prst="rect">
                <a:avLst/>
              </a:prstGeom>
              <a:noFill/>
            </p:spPr>
            <p:txBody>
              <a:bodyPr wrap="square" rtlCol="0">
                <a:spAutoFit/>
              </a:bodyPr>
              <a:lstStyle/>
              <a:p>
                <a:pPr algn="ctr"/>
                <a:r>
                  <a:rPr lang="zh-CN" altLang="en-US" sz="700" dirty="0" smtClean="0">
                    <a:latin typeface="微软雅黑" panose="020B0503020204020204" charset="-122"/>
                    <a:ea typeface="微软雅黑" panose="020B0503020204020204" charset="-122"/>
                  </a:rPr>
                  <a:t>智能挽留</a:t>
                </a:r>
                <a:endParaRPr lang="zh-CN" altLang="en-US" sz="700" dirty="0">
                  <a:latin typeface="微软雅黑" panose="020B0503020204020204" charset="-122"/>
                  <a:ea typeface="微软雅黑" panose="020B0503020204020204" charset="-122"/>
                </a:endParaRPr>
              </a:p>
            </p:txBody>
          </p:sp>
          <p:sp>
            <p:nvSpPr>
              <p:cNvPr id="90" name="椭圆 89"/>
              <p:cNvSpPr/>
              <p:nvPr/>
            </p:nvSpPr>
            <p:spPr>
              <a:xfrm>
                <a:off x="7290646" y="4123224"/>
                <a:ext cx="816678" cy="31798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a:t>
                </a:r>
                <a:endParaRPr lang="en-US" altLang="zh-CN" sz="600" dirty="0" smtClean="0">
                  <a:latin typeface="微软雅黑" panose="020B0503020204020204" charset="-122"/>
                  <a:ea typeface="微软雅黑" panose="020B0503020204020204" charset="-122"/>
                </a:endParaRPr>
              </a:p>
              <a:p>
                <a:pPr algn="ctr"/>
                <a:r>
                  <a:rPr lang="zh-CN" altLang="en-US" sz="600" dirty="0" smtClean="0">
                    <a:latin typeface="微软雅黑" panose="020B0503020204020204" charset="-122"/>
                    <a:ea typeface="微软雅黑" panose="020B0503020204020204" charset="-122"/>
                  </a:rPr>
                  <a:t>服务</a:t>
                </a:r>
                <a:r>
                  <a:rPr lang="en-US" altLang="zh-CN" sz="600" dirty="0" smtClean="0">
                    <a:latin typeface="微软雅黑" panose="020B0503020204020204" charset="-122"/>
                    <a:ea typeface="微软雅黑" panose="020B0503020204020204" charset="-122"/>
                  </a:rPr>
                  <a:t>1</a:t>
                </a:r>
                <a:endParaRPr lang="zh-CN" altLang="en-US" sz="600" dirty="0" smtClean="0">
                  <a:latin typeface="微软雅黑" panose="020B0503020204020204" charset="-122"/>
                  <a:ea typeface="微软雅黑" panose="020B0503020204020204" charset="-122"/>
                </a:endParaRPr>
              </a:p>
            </p:txBody>
          </p:sp>
          <p:sp>
            <p:nvSpPr>
              <p:cNvPr id="91" name="椭圆 90"/>
              <p:cNvSpPr/>
              <p:nvPr/>
            </p:nvSpPr>
            <p:spPr>
              <a:xfrm>
                <a:off x="7443046" y="4275624"/>
                <a:ext cx="816678" cy="31798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latin typeface="微软雅黑" panose="020B0503020204020204" charset="-122"/>
                    <a:ea typeface="微软雅黑" panose="020B0503020204020204" charset="-122"/>
                  </a:rPr>
                  <a:t>…….</a:t>
                </a:r>
                <a:endParaRPr lang="zh-CN" altLang="en-US" sz="600" dirty="0" smtClean="0">
                  <a:latin typeface="微软雅黑" panose="020B0503020204020204" charset="-122"/>
                  <a:ea typeface="微软雅黑" panose="020B0503020204020204" charset="-122"/>
                </a:endParaRPr>
              </a:p>
            </p:txBody>
          </p:sp>
          <p:sp>
            <p:nvSpPr>
              <p:cNvPr id="92" name="椭圆 91"/>
              <p:cNvSpPr/>
              <p:nvPr/>
            </p:nvSpPr>
            <p:spPr>
              <a:xfrm>
                <a:off x="7595446" y="4428024"/>
                <a:ext cx="816678" cy="31798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a:t>
                </a:r>
                <a:endParaRPr lang="en-US" altLang="zh-CN" sz="600" dirty="0" smtClean="0">
                  <a:latin typeface="微软雅黑" panose="020B0503020204020204" charset="-122"/>
                  <a:ea typeface="微软雅黑" panose="020B0503020204020204" charset="-122"/>
                </a:endParaRPr>
              </a:p>
              <a:p>
                <a:pPr algn="ctr"/>
                <a:r>
                  <a:rPr lang="zh-CN" altLang="en-US" sz="600" dirty="0" smtClean="0">
                    <a:latin typeface="微软雅黑" panose="020B0503020204020204" charset="-122"/>
                    <a:ea typeface="微软雅黑" panose="020B0503020204020204" charset="-122"/>
                  </a:rPr>
                  <a:t>服务</a:t>
                </a:r>
                <a:r>
                  <a:rPr lang="en-US" altLang="zh-CN" sz="600" dirty="0" smtClean="0">
                    <a:latin typeface="微软雅黑" panose="020B0503020204020204" charset="-122"/>
                    <a:ea typeface="微软雅黑" panose="020B0503020204020204" charset="-122"/>
                  </a:rPr>
                  <a:t>n</a:t>
                </a:r>
                <a:endParaRPr lang="zh-CN" altLang="en-US" sz="600" dirty="0" smtClean="0">
                  <a:latin typeface="微软雅黑" panose="020B0503020204020204" charset="-122"/>
                  <a:ea typeface="微软雅黑" panose="020B0503020204020204" charset="-122"/>
                </a:endParaRPr>
              </a:p>
            </p:txBody>
          </p:sp>
          <p:sp>
            <p:nvSpPr>
              <p:cNvPr id="93" name="文本框 92"/>
              <p:cNvSpPr txBox="1"/>
              <p:nvPr/>
            </p:nvSpPr>
            <p:spPr>
              <a:xfrm>
                <a:off x="7441851" y="1533434"/>
                <a:ext cx="816678" cy="226937"/>
              </a:xfrm>
              <a:prstGeom prst="rect">
                <a:avLst/>
              </a:prstGeom>
              <a:noFill/>
            </p:spPr>
            <p:txBody>
              <a:bodyPr wrap="square" rtlCol="0">
                <a:spAutoFit/>
              </a:bodyPr>
              <a:lstStyle/>
              <a:p>
                <a:pPr algn="ctr"/>
                <a:r>
                  <a:rPr lang="en-US" altLang="zh-CN" sz="800" b="1" dirty="0" smtClean="0">
                    <a:latin typeface="微软雅黑" panose="020B0503020204020204" charset="-122"/>
                    <a:ea typeface="微软雅黑" panose="020B0503020204020204" charset="-122"/>
                  </a:rPr>
                  <a:t>AI</a:t>
                </a:r>
                <a:r>
                  <a:rPr lang="zh-CN" altLang="en-US" sz="800" b="1" dirty="0" smtClean="0">
                    <a:latin typeface="微软雅黑" panose="020B0503020204020204" charset="-122"/>
                    <a:ea typeface="微软雅黑" panose="020B0503020204020204" charset="-122"/>
                  </a:rPr>
                  <a:t>平台</a:t>
                </a:r>
                <a:endParaRPr lang="zh-CN" altLang="en-US" sz="800" b="1" dirty="0">
                  <a:latin typeface="微软雅黑" panose="020B0503020204020204" charset="-122"/>
                  <a:ea typeface="微软雅黑" panose="020B0503020204020204" charset="-122"/>
                </a:endParaRPr>
              </a:p>
            </p:txBody>
          </p:sp>
        </p:grpSp>
        <p:sp>
          <p:nvSpPr>
            <p:cNvPr id="108" name="矩形 107"/>
            <p:cNvSpPr/>
            <p:nvPr/>
          </p:nvSpPr>
          <p:spPr>
            <a:xfrm>
              <a:off x="4202052" y="3244221"/>
              <a:ext cx="2575676" cy="78332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cxnSp>
          <p:nvCxnSpPr>
            <p:cNvPr id="110" name="肘形连接符 109"/>
            <p:cNvCxnSpPr>
              <a:stCxn id="108" idx="0"/>
              <a:endCxn id="49" idx="2"/>
            </p:cNvCxnSpPr>
            <p:nvPr/>
          </p:nvCxnSpPr>
          <p:spPr>
            <a:xfrm rot="5400000" flipH="1" flipV="1">
              <a:off x="5310040" y="2446729"/>
              <a:ext cx="977343" cy="617642"/>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3710394" y="956214"/>
              <a:ext cx="1206680" cy="246221"/>
            </a:xfrm>
            <a:prstGeom prst="rect">
              <a:avLst/>
            </a:prstGeom>
            <a:noFill/>
          </p:spPr>
          <p:txBody>
            <a:bodyPr wrap="square" rtlCol="0">
              <a:spAutoFit/>
            </a:bodyPr>
            <a:lstStyle/>
            <a:p>
              <a:pPr algn="ctr"/>
              <a:r>
                <a:rPr lang="zh-CN" altLang="en-US" sz="1000" b="1" dirty="0">
                  <a:latin typeface="微软雅黑" panose="020B0503020204020204" charset="-122"/>
                  <a:ea typeface="微软雅黑" panose="020B0503020204020204" charset="-122"/>
                </a:rPr>
                <a:t>外</a:t>
              </a:r>
              <a:r>
                <a:rPr lang="zh-CN" altLang="en-US" sz="1000" b="1" dirty="0" smtClean="0">
                  <a:latin typeface="微软雅黑" panose="020B0503020204020204" charset="-122"/>
                  <a:ea typeface="微软雅黑" panose="020B0503020204020204" charset="-122"/>
                </a:rPr>
                <a:t>送运营平台</a:t>
              </a:r>
              <a:endParaRPr lang="zh-CN" altLang="en-US" sz="1000" b="1" dirty="0">
                <a:latin typeface="微软雅黑" panose="020B0503020204020204" charset="-122"/>
                <a:ea typeface="微软雅黑" panose="020B0503020204020204" charset="-122"/>
              </a:endParaRPr>
            </a:p>
          </p:txBody>
        </p:sp>
        <p:sp>
          <p:nvSpPr>
            <p:cNvPr id="112" name="文本框 111"/>
            <p:cNvSpPr txBox="1"/>
            <p:nvPr/>
          </p:nvSpPr>
          <p:spPr>
            <a:xfrm>
              <a:off x="6713334" y="1751650"/>
              <a:ext cx="595035" cy="215444"/>
            </a:xfrm>
            <a:prstGeom prst="rect">
              <a:avLst/>
            </a:prstGeom>
            <a:noFill/>
          </p:spPr>
          <p:txBody>
            <a:bodyPr wrap="none" rtlCol="0">
              <a:spAutoFit/>
            </a:bodyPr>
            <a:lstStyle/>
            <a:p>
              <a:pPr algn="l"/>
              <a:r>
                <a:rPr lang="zh-CN" altLang="en-US" sz="800" dirty="0" smtClean="0">
                  <a:latin typeface="微软雅黑" panose="020B0503020204020204" charset="-122"/>
                  <a:ea typeface="微软雅黑" panose="020B0503020204020204" charset="-122"/>
                </a:rPr>
                <a:t>服务注册</a:t>
              </a:r>
              <a:endParaRPr lang="zh-CN" altLang="en-US" sz="8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918335" y="2536190"/>
            <a:ext cx="1104900" cy="1181735"/>
          </a:xfrm>
          <a:prstGeom prst="rect">
            <a:avLst/>
          </a:prstGeom>
          <a:solidFill>
            <a:schemeClr val="bg1"/>
          </a:solid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50" dirty="0" smtClean="0">
              <a:latin typeface="微软雅黑" panose="020B0503020204020204" charset="-122"/>
              <a:ea typeface="微软雅黑" panose="020B0503020204020204" charset="-122"/>
            </a:endParaRPr>
          </a:p>
        </p:txBody>
      </p:sp>
      <p:sp>
        <p:nvSpPr>
          <p:cNvPr id="4" name="Title 3"/>
          <p:cNvSpPr>
            <a:spLocks noGrp="1"/>
          </p:cNvSpPr>
          <p:nvPr>
            <p:ph type="title"/>
          </p:nvPr>
        </p:nvSpPr>
        <p:spPr>
          <a:xfrm>
            <a:off x="264161" y="122548"/>
            <a:ext cx="512947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技术专题</a:t>
            </a:r>
            <a:r>
              <a:rPr lang="en-US" altLang="zh-CN" dirty="0" smtClean="0">
                <a:solidFill>
                  <a:srgbClr val="414141"/>
                </a:solidFill>
                <a:latin typeface="微软雅黑" panose="020B0503020204020204" charset="-122"/>
                <a:ea typeface="微软雅黑" panose="020B0503020204020204" charset="-122"/>
                <a:sym typeface="+mn-ea"/>
              </a:rPr>
              <a:t>1——go</a:t>
            </a:r>
            <a:r>
              <a:rPr lang="zh-CN" altLang="en-US" dirty="0" smtClean="0">
                <a:solidFill>
                  <a:srgbClr val="414141"/>
                </a:solidFill>
                <a:latin typeface="微软雅黑" panose="020B0503020204020204" charset="-122"/>
                <a:ea typeface="宋体" charset="0"/>
                <a:sym typeface="+mn-ea"/>
              </a:rPr>
              <a:t>实现接入</a:t>
            </a:r>
            <a:endParaRPr lang="zh-CN" altLang="en-US" sz="2400" dirty="0" smtClean="0">
              <a:solidFill>
                <a:srgbClr val="414141"/>
              </a:solidFill>
              <a:latin typeface="微软雅黑" panose="020B0503020204020204" charset="-122"/>
              <a:ea typeface="宋体" charset="0"/>
              <a:sym typeface="+mn-ea"/>
            </a:endParaRPr>
          </a:p>
        </p:txBody>
      </p:sp>
      <p:sp>
        <p:nvSpPr>
          <p:cNvPr id="5" name="圆角矩形 4"/>
          <p:cNvSpPr/>
          <p:nvPr/>
        </p:nvSpPr>
        <p:spPr>
          <a:xfrm>
            <a:off x="939800" y="5317490"/>
            <a:ext cx="5797550" cy="3923030"/>
          </a:xfrm>
          <a:prstGeom prst="roundRect">
            <a:avLst>
              <a:gd name="adj" fmla="val 2936"/>
            </a:avLst>
          </a:prstGeom>
          <a:solidFill>
            <a:schemeClr val="accent3">
              <a:lumMod val="20000"/>
              <a:lumOff val="80000"/>
            </a:schemeClr>
          </a:solidFill>
          <a:ln w="3175">
            <a:solidFill>
              <a:schemeClr val="tx1">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kumimoji="1" lang="zh-CN" altLang="en-US" sz="900" dirty="0">
              <a:solidFill>
                <a:schemeClr val="tx1"/>
              </a:solidFill>
              <a:latin typeface="微软雅黑" panose="020B0503020204020204" charset="-122"/>
              <a:ea typeface="微软雅黑" panose="020B0503020204020204" charset="-122"/>
            </a:endParaRPr>
          </a:p>
        </p:txBody>
      </p:sp>
      <p:sp>
        <p:nvSpPr>
          <p:cNvPr id="12" name="矩形 11"/>
          <p:cNvSpPr/>
          <p:nvPr/>
        </p:nvSpPr>
        <p:spPr>
          <a:xfrm>
            <a:off x="3397250" y="1101090"/>
            <a:ext cx="1040765" cy="528320"/>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13" name="Rounded Rectangle 69"/>
          <p:cNvSpPr/>
          <p:nvPr/>
        </p:nvSpPr>
        <p:spPr>
          <a:xfrm>
            <a:off x="3512185" y="1182370"/>
            <a:ext cx="829945" cy="34734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Vue </a:t>
            </a:r>
            <a:r>
              <a:rPr lang="zh-CN" altLang="en-US" sz="900" dirty="0">
                <a:ea typeface="宋体" charset="0"/>
              </a:rPr>
              <a:t>管理</a:t>
            </a:r>
            <a:endParaRPr lang="zh-CN" altLang="en-US" sz="900" dirty="0">
              <a:ea typeface="宋体" charset="0"/>
            </a:endParaRPr>
          </a:p>
        </p:txBody>
      </p:sp>
      <p:sp>
        <p:nvSpPr>
          <p:cNvPr id="21" name="矩形 20"/>
          <p:cNvSpPr/>
          <p:nvPr/>
        </p:nvSpPr>
        <p:spPr>
          <a:xfrm>
            <a:off x="4564380" y="1971675"/>
            <a:ext cx="900430" cy="487045"/>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22" name="Rounded Rectangle 69"/>
          <p:cNvSpPr/>
          <p:nvPr/>
        </p:nvSpPr>
        <p:spPr>
          <a:xfrm>
            <a:off x="4679315" y="2052955"/>
            <a:ext cx="719455" cy="33274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规则引擎</a:t>
            </a:r>
            <a:r>
              <a:rPr lang="en-US" altLang="zh-CN" sz="900" dirty="0"/>
              <a:t>drools</a:t>
            </a:r>
            <a:endParaRPr lang="zh-CN" altLang="en-US" sz="900" dirty="0"/>
          </a:p>
        </p:txBody>
      </p:sp>
      <p:sp>
        <p:nvSpPr>
          <p:cNvPr id="29" name="矩形 28"/>
          <p:cNvSpPr/>
          <p:nvPr/>
        </p:nvSpPr>
        <p:spPr>
          <a:xfrm>
            <a:off x="4815205" y="1111250"/>
            <a:ext cx="1040765" cy="528320"/>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30" name="Rounded Rectangle 69"/>
          <p:cNvSpPr/>
          <p:nvPr/>
        </p:nvSpPr>
        <p:spPr>
          <a:xfrm>
            <a:off x="4885690" y="1197610"/>
            <a:ext cx="905510" cy="332105"/>
          </a:xfrm>
          <a:prstGeom prst="roundRect">
            <a:avLst/>
          </a:prstGeom>
          <a:solidFill>
            <a:schemeClr val="accent6">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Excel</a:t>
            </a:r>
            <a:endParaRPr lang="zh-CN" altLang="en-US" sz="900" dirty="0">
              <a:solidFill>
                <a:schemeClr val="tx1"/>
              </a:solidFill>
            </a:endParaRPr>
          </a:p>
        </p:txBody>
      </p:sp>
      <p:cxnSp>
        <p:nvCxnSpPr>
          <p:cNvPr id="31" name="直接箭头连接符 30"/>
          <p:cNvCxnSpPr>
            <a:stCxn id="12" idx="3"/>
            <a:endCxn id="29" idx="1"/>
          </p:cNvCxnSpPr>
          <p:nvPr/>
        </p:nvCxnSpPr>
        <p:spPr>
          <a:xfrm>
            <a:off x="4444365" y="1365250"/>
            <a:ext cx="377190" cy="1016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9" idx="2"/>
            <a:endCxn id="21" idx="0"/>
          </p:cNvCxnSpPr>
          <p:nvPr/>
        </p:nvCxnSpPr>
        <p:spPr>
          <a:xfrm flipH="1">
            <a:off x="5014595" y="1639570"/>
            <a:ext cx="321310" cy="332105"/>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4565650" y="2838450"/>
            <a:ext cx="900430" cy="487045"/>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37" name="Rounded Rectangle 69"/>
          <p:cNvSpPr/>
          <p:nvPr/>
        </p:nvSpPr>
        <p:spPr>
          <a:xfrm>
            <a:off x="4679950" y="2919730"/>
            <a:ext cx="719455" cy="33274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路由服务</a:t>
            </a:r>
            <a:endParaRPr lang="zh-CN" altLang="en-US" sz="900" dirty="0"/>
          </a:p>
        </p:txBody>
      </p:sp>
      <p:cxnSp>
        <p:nvCxnSpPr>
          <p:cNvPr id="38" name="直接箭头连接符 37"/>
          <p:cNvCxnSpPr>
            <a:stCxn id="32" idx="0"/>
            <a:endCxn id="24" idx="2"/>
          </p:cNvCxnSpPr>
          <p:nvPr/>
        </p:nvCxnSpPr>
        <p:spPr>
          <a:xfrm flipV="1">
            <a:off x="2470785" y="2181225"/>
            <a:ext cx="6350" cy="354965"/>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6" idx="0"/>
            <a:endCxn id="21" idx="2"/>
          </p:cNvCxnSpPr>
          <p:nvPr/>
        </p:nvCxnSpPr>
        <p:spPr>
          <a:xfrm flipH="1" flipV="1">
            <a:off x="5014595" y="2458720"/>
            <a:ext cx="1270" cy="37973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49" idx="3"/>
          </p:cNvCxnSpPr>
          <p:nvPr/>
        </p:nvCxnSpPr>
        <p:spPr>
          <a:xfrm flipH="1" flipV="1">
            <a:off x="7026275" y="1383030"/>
            <a:ext cx="1167765" cy="358775"/>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795645" y="2845435"/>
            <a:ext cx="900430" cy="487045"/>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44" name="Rounded Rectangle 69"/>
          <p:cNvSpPr/>
          <p:nvPr/>
        </p:nvSpPr>
        <p:spPr>
          <a:xfrm>
            <a:off x="5900420" y="2950210"/>
            <a:ext cx="719455" cy="30543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流量分配</a:t>
            </a:r>
            <a:endParaRPr lang="en-US" altLang="zh-CN" sz="900" dirty="0" smtClean="0"/>
          </a:p>
          <a:p>
            <a:pPr algn="ctr"/>
            <a:r>
              <a:rPr lang="zh-CN" altLang="en-US" sz="900" dirty="0"/>
              <a:t>服务</a:t>
            </a:r>
            <a:endParaRPr lang="zh-CN" altLang="en-US" sz="900" dirty="0"/>
          </a:p>
        </p:txBody>
      </p:sp>
      <p:cxnSp>
        <p:nvCxnSpPr>
          <p:cNvPr id="48" name="直接箭头连接符 47"/>
          <p:cNvCxnSpPr>
            <a:stCxn id="36" idx="3"/>
            <a:endCxn id="43" idx="1"/>
          </p:cNvCxnSpPr>
          <p:nvPr/>
        </p:nvCxnSpPr>
        <p:spPr>
          <a:xfrm>
            <a:off x="5466080" y="3088005"/>
            <a:ext cx="329565" cy="6985"/>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25845" y="1118870"/>
            <a:ext cx="900430" cy="528320"/>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50" name="Rounded Rectangle 69"/>
          <p:cNvSpPr/>
          <p:nvPr/>
        </p:nvSpPr>
        <p:spPr>
          <a:xfrm>
            <a:off x="6230620" y="1224915"/>
            <a:ext cx="719455" cy="33274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Eureka</a:t>
            </a:r>
            <a:endParaRPr lang="en-US" altLang="zh-CN" sz="900" dirty="0"/>
          </a:p>
          <a:p>
            <a:pPr algn="ctr"/>
            <a:r>
              <a:rPr lang="en-US" altLang="zh-CN" sz="900" dirty="0" err="1"/>
              <a:t>nacos</a:t>
            </a:r>
            <a:endParaRPr lang="zh-CN" altLang="en-US" sz="900" dirty="0"/>
          </a:p>
        </p:txBody>
      </p:sp>
      <p:cxnSp>
        <p:nvCxnSpPr>
          <p:cNvPr id="59" name="直接箭头连接符 58"/>
          <p:cNvCxnSpPr>
            <a:stCxn id="77" idx="3"/>
            <a:endCxn id="32" idx="1"/>
          </p:cNvCxnSpPr>
          <p:nvPr/>
        </p:nvCxnSpPr>
        <p:spPr>
          <a:xfrm>
            <a:off x="1393825" y="3125470"/>
            <a:ext cx="524510" cy="1905"/>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795645" y="3779520"/>
            <a:ext cx="900430" cy="443230"/>
          </a:xfrm>
          <a:prstGeom prst="rect">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64" name="Rounded Rectangle 69"/>
          <p:cNvSpPr/>
          <p:nvPr/>
        </p:nvSpPr>
        <p:spPr>
          <a:xfrm>
            <a:off x="5903595" y="3825240"/>
            <a:ext cx="716280" cy="35560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t>配置方案分流策略</a:t>
            </a:r>
            <a:endParaRPr lang="zh-CN" altLang="en-US" sz="900" dirty="0"/>
          </a:p>
        </p:txBody>
      </p:sp>
      <p:cxnSp>
        <p:nvCxnSpPr>
          <p:cNvPr id="66" name="直接箭头连接符 65"/>
          <p:cNvCxnSpPr>
            <a:stCxn id="63" idx="0"/>
            <a:endCxn id="43" idx="2"/>
          </p:cNvCxnSpPr>
          <p:nvPr/>
        </p:nvCxnSpPr>
        <p:spPr>
          <a:xfrm flipV="1">
            <a:off x="6245860" y="3338195"/>
            <a:ext cx="0" cy="44704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321945" y="1916430"/>
            <a:ext cx="1071880" cy="24174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smtClean="0">
              <a:latin typeface="微软雅黑" panose="020B0503020204020204" charset="-122"/>
              <a:ea typeface="微软雅黑" panose="020B0503020204020204" charset="-122"/>
            </a:endParaRPr>
          </a:p>
        </p:txBody>
      </p:sp>
      <p:sp>
        <p:nvSpPr>
          <p:cNvPr id="78" name="矩形 77"/>
          <p:cNvSpPr/>
          <p:nvPr/>
        </p:nvSpPr>
        <p:spPr>
          <a:xfrm>
            <a:off x="7891780" y="1714500"/>
            <a:ext cx="958215" cy="90551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79" name="文本框 78"/>
          <p:cNvSpPr txBox="1"/>
          <p:nvPr/>
        </p:nvSpPr>
        <p:spPr>
          <a:xfrm>
            <a:off x="8093710" y="1714500"/>
            <a:ext cx="553085" cy="204470"/>
          </a:xfrm>
          <a:prstGeom prst="rect">
            <a:avLst/>
          </a:prstGeom>
          <a:noFill/>
        </p:spPr>
        <p:txBody>
          <a:bodyPr wrap="square" rtlCol="0">
            <a:spAutoFit/>
          </a:bodyPr>
          <a:lstStyle/>
          <a:p>
            <a:pPr algn="ctr"/>
            <a:r>
              <a:rPr lang="zh-CN" altLang="en-US" sz="700" dirty="0" smtClean="0">
                <a:latin typeface="微软雅黑" panose="020B0503020204020204" charset="-122"/>
                <a:ea typeface="微软雅黑" panose="020B0503020204020204" charset="-122"/>
              </a:rPr>
              <a:t>菜单推荐</a:t>
            </a:r>
            <a:endParaRPr lang="zh-CN" altLang="en-US" sz="700" dirty="0">
              <a:latin typeface="微软雅黑" panose="020B0503020204020204" charset="-122"/>
              <a:ea typeface="微软雅黑" panose="020B0503020204020204" charset="-122"/>
            </a:endParaRPr>
          </a:p>
        </p:txBody>
      </p:sp>
      <p:sp>
        <p:nvSpPr>
          <p:cNvPr id="80" name="椭圆 79"/>
          <p:cNvSpPr/>
          <p:nvPr/>
        </p:nvSpPr>
        <p:spPr>
          <a:xfrm>
            <a:off x="7991475" y="1979295"/>
            <a:ext cx="553085" cy="3016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a:t>
            </a:r>
            <a:endParaRPr lang="en-US" altLang="zh-CN" sz="600" dirty="0" smtClean="0">
              <a:latin typeface="微软雅黑" panose="020B0503020204020204" charset="-122"/>
              <a:ea typeface="微软雅黑" panose="020B0503020204020204" charset="-122"/>
            </a:endParaRPr>
          </a:p>
          <a:p>
            <a:pPr algn="ctr"/>
            <a:r>
              <a:rPr lang="zh-CN" altLang="en-US" sz="600" dirty="0" smtClean="0">
                <a:latin typeface="微软雅黑" panose="020B0503020204020204" charset="-122"/>
                <a:ea typeface="微软雅黑" panose="020B0503020204020204" charset="-122"/>
              </a:rPr>
              <a:t>服务</a:t>
            </a:r>
            <a:r>
              <a:rPr lang="en-US" altLang="zh-CN" sz="600" dirty="0" smtClean="0">
                <a:latin typeface="微软雅黑" panose="020B0503020204020204" charset="-122"/>
                <a:ea typeface="微软雅黑" panose="020B0503020204020204" charset="-122"/>
              </a:rPr>
              <a:t>1</a:t>
            </a:r>
            <a:endParaRPr lang="zh-CN" altLang="en-US" sz="600" dirty="0" smtClean="0">
              <a:latin typeface="微软雅黑" panose="020B0503020204020204" charset="-122"/>
              <a:ea typeface="微软雅黑" panose="020B0503020204020204" charset="-122"/>
            </a:endParaRPr>
          </a:p>
        </p:txBody>
      </p:sp>
      <p:sp>
        <p:nvSpPr>
          <p:cNvPr id="81" name="椭圆 80"/>
          <p:cNvSpPr/>
          <p:nvPr/>
        </p:nvSpPr>
        <p:spPr>
          <a:xfrm>
            <a:off x="8094345" y="2124075"/>
            <a:ext cx="553085" cy="3016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latin typeface="微软雅黑" panose="020B0503020204020204" charset="-122"/>
                <a:ea typeface="微软雅黑" panose="020B0503020204020204" charset="-122"/>
              </a:rPr>
              <a:t>…….</a:t>
            </a:r>
            <a:endParaRPr lang="zh-CN" altLang="en-US" sz="600" dirty="0" smtClean="0">
              <a:latin typeface="微软雅黑" panose="020B0503020204020204" charset="-122"/>
              <a:ea typeface="微软雅黑" panose="020B0503020204020204" charset="-122"/>
            </a:endParaRPr>
          </a:p>
        </p:txBody>
      </p:sp>
      <p:sp>
        <p:nvSpPr>
          <p:cNvPr id="82" name="椭圆 81"/>
          <p:cNvSpPr/>
          <p:nvPr/>
        </p:nvSpPr>
        <p:spPr>
          <a:xfrm>
            <a:off x="8197215" y="2268855"/>
            <a:ext cx="553085" cy="3016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a:t>
            </a:r>
            <a:endParaRPr lang="en-US" altLang="zh-CN" sz="600" dirty="0" smtClean="0">
              <a:latin typeface="微软雅黑" panose="020B0503020204020204" charset="-122"/>
              <a:ea typeface="微软雅黑" panose="020B0503020204020204" charset="-122"/>
            </a:endParaRPr>
          </a:p>
          <a:p>
            <a:pPr algn="ctr"/>
            <a:r>
              <a:rPr lang="zh-CN" altLang="en-US" sz="600" dirty="0" smtClean="0">
                <a:latin typeface="微软雅黑" panose="020B0503020204020204" charset="-122"/>
                <a:ea typeface="微软雅黑" panose="020B0503020204020204" charset="-122"/>
              </a:rPr>
              <a:t>服务</a:t>
            </a:r>
            <a:r>
              <a:rPr lang="en-US" altLang="zh-CN" sz="600" dirty="0" smtClean="0">
                <a:latin typeface="微软雅黑" panose="020B0503020204020204" charset="-122"/>
                <a:ea typeface="微软雅黑" panose="020B0503020204020204" charset="-122"/>
              </a:rPr>
              <a:t>n</a:t>
            </a:r>
            <a:endParaRPr lang="zh-CN" altLang="en-US" sz="600" dirty="0" smtClean="0">
              <a:latin typeface="微软雅黑" panose="020B0503020204020204" charset="-122"/>
              <a:ea typeface="微软雅黑" panose="020B0503020204020204" charset="-122"/>
            </a:endParaRPr>
          </a:p>
        </p:txBody>
      </p:sp>
      <p:sp>
        <p:nvSpPr>
          <p:cNvPr id="83" name="矩形 82"/>
          <p:cNvSpPr/>
          <p:nvPr/>
        </p:nvSpPr>
        <p:spPr>
          <a:xfrm>
            <a:off x="7891780" y="2659380"/>
            <a:ext cx="958215" cy="90551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84" name="文本框 83"/>
          <p:cNvSpPr txBox="1"/>
          <p:nvPr/>
        </p:nvSpPr>
        <p:spPr>
          <a:xfrm>
            <a:off x="7995920" y="2658110"/>
            <a:ext cx="754380" cy="200025"/>
          </a:xfrm>
          <a:prstGeom prst="rect">
            <a:avLst/>
          </a:prstGeom>
          <a:noFill/>
        </p:spPr>
        <p:txBody>
          <a:bodyPr wrap="square" rtlCol="0">
            <a:spAutoFit/>
          </a:bodyPr>
          <a:lstStyle/>
          <a:p>
            <a:pPr algn="ctr"/>
            <a:r>
              <a:rPr lang="en-US" altLang="zh-CN" sz="700" dirty="0" err="1" smtClean="0">
                <a:latin typeface="微软雅黑" panose="020B0503020204020204" charset="-122"/>
                <a:ea typeface="微软雅黑" panose="020B0503020204020204" charset="-122"/>
              </a:rPr>
              <a:t>TradeUp</a:t>
            </a:r>
            <a:r>
              <a:rPr lang="zh-CN" altLang="en-US" sz="700" dirty="0" smtClean="0">
                <a:latin typeface="微软雅黑" panose="020B0503020204020204" charset="-122"/>
                <a:ea typeface="微软雅黑" panose="020B0503020204020204" charset="-122"/>
              </a:rPr>
              <a:t>推荐</a:t>
            </a:r>
            <a:endParaRPr lang="zh-CN" altLang="en-US" sz="700" dirty="0">
              <a:latin typeface="微软雅黑" panose="020B0503020204020204" charset="-122"/>
              <a:ea typeface="微软雅黑" panose="020B0503020204020204" charset="-122"/>
            </a:endParaRPr>
          </a:p>
        </p:txBody>
      </p:sp>
      <p:sp>
        <p:nvSpPr>
          <p:cNvPr id="85" name="椭圆 84"/>
          <p:cNvSpPr/>
          <p:nvPr/>
        </p:nvSpPr>
        <p:spPr>
          <a:xfrm>
            <a:off x="7991475" y="2923540"/>
            <a:ext cx="553085" cy="3016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a:t>
            </a:r>
            <a:endParaRPr lang="en-US" altLang="zh-CN" sz="600" dirty="0" smtClean="0">
              <a:latin typeface="微软雅黑" panose="020B0503020204020204" charset="-122"/>
              <a:ea typeface="微软雅黑" panose="020B0503020204020204" charset="-122"/>
            </a:endParaRPr>
          </a:p>
          <a:p>
            <a:pPr algn="ctr"/>
            <a:r>
              <a:rPr lang="zh-CN" altLang="en-US" sz="600" dirty="0" smtClean="0">
                <a:latin typeface="微软雅黑" panose="020B0503020204020204" charset="-122"/>
                <a:ea typeface="微软雅黑" panose="020B0503020204020204" charset="-122"/>
              </a:rPr>
              <a:t>服务</a:t>
            </a:r>
            <a:r>
              <a:rPr lang="en-US" altLang="zh-CN" sz="600" dirty="0" smtClean="0">
                <a:latin typeface="微软雅黑" panose="020B0503020204020204" charset="-122"/>
                <a:ea typeface="微软雅黑" panose="020B0503020204020204" charset="-122"/>
              </a:rPr>
              <a:t>1</a:t>
            </a:r>
            <a:endParaRPr lang="zh-CN" altLang="en-US" sz="600" dirty="0" smtClean="0">
              <a:latin typeface="微软雅黑" panose="020B0503020204020204" charset="-122"/>
              <a:ea typeface="微软雅黑" panose="020B0503020204020204" charset="-122"/>
            </a:endParaRPr>
          </a:p>
        </p:txBody>
      </p:sp>
      <p:sp>
        <p:nvSpPr>
          <p:cNvPr id="86" name="椭圆 85"/>
          <p:cNvSpPr/>
          <p:nvPr/>
        </p:nvSpPr>
        <p:spPr>
          <a:xfrm>
            <a:off x="8094345" y="3068320"/>
            <a:ext cx="553085" cy="3016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latin typeface="微软雅黑" panose="020B0503020204020204" charset="-122"/>
                <a:ea typeface="微软雅黑" panose="020B0503020204020204" charset="-122"/>
              </a:rPr>
              <a:t>…….</a:t>
            </a:r>
            <a:endParaRPr lang="zh-CN" altLang="en-US" sz="600" dirty="0" smtClean="0">
              <a:latin typeface="微软雅黑" panose="020B0503020204020204" charset="-122"/>
              <a:ea typeface="微软雅黑" panose="020B0503020204020204" charset="-122"/>
            </a:endParaRPr>
          </a:p>
        </p:txBody>
      </p:sp>
      <p:sp>
        <p:nvSpPr>
          <p:cNvPr id="87" name="椭圆 86"/>
          <p:cNvSpPr/>
          <p:nvPr/>
        </p:nvSpPr>
        <p:spPr>
          <a:xfrm>
            <a:off x="8197215" y="3213100"/>
            <a:ext cx="553085" cy="3016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a:t>
            </a:r>
            <a:endParaRPr lang="en-US" altLang="zh-CN" sz="600" dirty="0" smtClean="0">
              <a:latin typeface="微软雅黑" panose="020B0503020204020204" charset="-122"/>
              <a:ea typeface="微软雅黑" panose="020B0503020204020204" charset="-122"/>
            </a:endParaRPr>
          </a:p>
          <a:p>
            <a:pPr algn="ctr"/>
            <a:r>
              <a:rPr lang="zh-CN" altLang="en-US" sz="600" dirty="0" smtClean="0">
                <a:latin typeface="微软雅黑" panose="020B0503020204020204" charset="-122"/>
                <a:ea typeface="微软雅黑" panose="020B0503020204020204" charset="-122"/>
              </a:rPr>
              <a:t>服务</a:t>
            </a:r>
            <a:r>
              <a:rPr lang="en-US" altLang="zh-CN" sz="600" dirty="0" smtClean="0">
                <a:latin typeface="微软雅黑" panose="020B0503020204020204" charset="-122"/>
                <a:ea typeface="微软雅黑" panose="020B0503020204020204" charset="-122"/>
              </a:rPr>
              <a:t>n</a:t>
            </a:r>
            <a:endParaRPr lang="zh-CN" altLang="en-US" sz="600" dirty="0" smtClean="0">
              <a:latin typeface="微软雅黑" panose="020B0503020204020204" charset="-122"/>
              <a:ea typeface="微软雅黑" panose="020B0503020204020204" charset="-122"/>
            </a:endParaRPr>
          </a:p>
        </p:txBody>
      </p:sp>
      <p:sp>
        <p:nvSpPr>
          <p:cNvPr id="88" name="矩形 87"/>
          <p:cNvSpPr/>
          <p:nvPr/>
        </p:nvSpPr>
        <p:spPr>
          <a:xfrm>
            <a:off x="7891780" y="3603625"/>
            <a:ext cx="958215" cy="90551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89" name="文本框 88"/>
          <p:cNvSpPr txBox="1"/>
          <p:nvPr/>
        </p:nvSpPr>
        <p:spPr>
          <a:xfrm>
            <a:off x="8093710" y="3603625"/>
            <a:ext cx="553085" cy="204470"/>
          </a:xfrm>
          <a:prstGeom prst="rect">
            <a:avLst/>
          </a:prstGeom>
          <a:noFill/>
        </p:spPr>
        <p:txBody>
          <a:bodyPr wrap="square" rtlCol="0">
            <a:spAutoFit/>
          </a:bodyPr>
          <a:lstStyle/>
          <a:p>
            <a:pPr algn="ctr"/>
            <a:r>
              <a:rPr lang="zh-CN" altLang="en-US" sz="700" dirty="0" smtClean="0">
                <a:latin typeface="微软雅黑" panose="020B0503020204020204" charset="-122"/>
                <a:ea typeface="微软雅黑" panose="020B0503020204020204" charset="-122"/>
              </a:rPr>
              <a:t>智能挽留</a:t>
            </a:r>
            <a:endParaRPr lang="zh-CN" altLang="en-US" sz="700" dirty="0">
              <a:latin typeface="微软雅黑" panose="020B0503020204020204" charset="-122"/>
              <a:ea typeface="微软雅黑" panose="020B0503020204020204" charset="-122"/>
            </a:endParaRPr>
          </a:p>
        </p:txBody>
      </p:sp>
      <p:sp>
        <p:nvSpPr>
          <p:cNvPr id="90" name="椭圆 89"/>
          <p:cNvSpPr/>
          <p:nvPr/>
        </p:nvSpPr>
        <p:spPr>
          <a:xfrm>
            <a:off x="7991475" y="3868420"/>
            <a:ext cx="553085" cy="3016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a:t>
            </a:r>
            <a:endParaRPr lang="en-US" altLang="zh-CN" sz="600" dirty="0" smtClean="0">
              <a:latin typeface="微软雅黑" panose="020B0503020204020204" charset="-122"/>
              <a:ea typeface="微软雅黑" panose="020B0503020204020204" charset="-122"/>
            </a:endParaRPr>
          </a:p>
          <a:p>
            <a:pPr algn="ctr"/>
            <a:r>
              <a:rPr lang="zh-CN" altLang="en-US" sz="600" dirty="0" smtClean="0">
                <a:latin typeface="微软雅黑" panose="020B0503020204020204" charset="-122"/>
                <a:ea typeface="微软雅黑" panose="020B0503020204020204" charset="-122"/>
              </a:rPr>
              <a:t>服务</a:t>
            </a:r>
            <a:r>
              <a:rPr lang="en-US" altLang="zh-CN" sz="600" dirty="0" smtClean="0">
                <a:latin typeface="微软雅黑" panose="020B0503020204020204" charset="-122"/>
                <a:ea typeface="微软雅黑" panose="020B0503020204020204" charset="-122"/>
              </a:rPr>
              <a:t>1</a:t>
            </a:r>
            <a:endParaRPr lang="zh-CN" altLang="en-US" sz="600" dirty="0" smtClean="0">
              <a:latin typeface="微软雅黑" panose="020B0503020204020204" charset="-122"/>
              <a:ea typeface="微软雅黑" panose="020B0503020204020204" charset="-122"/>
            </a:endParaRPr>
          </a:p>
        </p:txBody>
      </p:sp>
      <p:sp>
        <p:nvSpPr>
          <p:cNvPr id="91" name="椭圆 90"/>
          <p:cNvSpPr/>
          <p:nvPr/>
        </p:nvSpPr>
        <p:spPr>
          <a:xfrm>
            <a:off x="8094345" y="4013200"/>
            <a:ext cx="553085" cy="3016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latin typeface="微软雅黑" panose="020B0503020204020204" charset="-122"/>
                <a:ea typeface="微软雅黑" panose="020B0503020204020204" charset="-122"/>
              </a:rPr>
              <a:t>…….</a:t>
            </a:r>
            <a:endParaRPr lang="zh-CN" altLang="en-US" sz="600" dirty="0" smtClean="0">
              <a:latin typeface="微软雅黑" panose="020B0503020204020204" charset="-122"/>
              <a:ea typeface="微软雅黑" panose="020B0503020204020204" charset="-122"/>
            </a:endParaRPr>
          </a:p>
        </p:txBody>
      </p:sp>
      <p:sp>
        <p:nvSpPr>
          <p:cNvPr id="92" name="椭圆 91"/>
          <p:cNvSpPr/>
          <p:nvPr/>
        </p:nvSpPr>
        <p:spPr>
          <a:xfrm>
            <a:off x="8197215" y="4157345"/>
            <a:ext cx="553085" cy="3016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a:t>
            </a:r>
            <a:endParaRPr lang="en-US" altLang="zh-CN" sz="600" dirty="0" smtClean="0">
              <a:latin typeface="微软雅黑" panose="020B0503020204020204" charset="-122"/>
              <a:ea typeface="微软雅黑" panose="020B0503020204020204" charset="-122"/>
            </a:endParaRPr>
          </a:p>
          <a:p>
            <a:pPr algn="ctr"/>
            <a:r>
              <a:rPr lang="zh-CN" altLang="en-US" sz="600" dirty="0" smtClean="0">
                <a:latin typeface="微软雅黑" panose="020B0503020204020204" charset="-122"/>
                <a:ea typeface="微软雅黑" panose="020B0503020204020204" charset="-122"/>
              </a:rPr>
              <a:t>服务</a:t>
            </a:r>
            <a:r>
              <a:rPr lang="en-US" altLang="zh-CN" sz="600" dirty="0" smtClean="0">
                <a:latin typeface="微软雅黑" panose="020B0503020204020204" charset="-122"/>
                <a:ea typeface="微软雅黑" panose="020B0503020204020204" charset="-122"/>
              </a:rPr>
              <a:t>n</a:t>
            </a:r>
            <a:endParaRPr lang="zh-CN" altLang="en-US" sz="600" dirty="0" smtClean="0">
              <a:latin typeface="微软雅黑" panose="020B0503020204020204" charset="-122"/>
              <a:ea typeface="微软雅黑" panose="020B0503020204020204" charset="-122"/>
            </a:endParaRPr>
          </a:p>
        </p:txBody>
      </p:sp>
      <p:sp>
        <p:nvSpPr>
          <p:cNvPr id="93" name="文本框 92"/>
          <p:cNvSpPr txBox="1"/>
          <p:nvPr/>
        </p:nvSpPr>
        <p:spPr>
          <a:xfrm>
            <a:off x="8093710" y="1409700"/>
            <a:ext cx="553085" cy="215265"/>
          </a:xfrm>
          <a:prstGeom prst="rect">
            <a:avLst/>
          </a:prstGeom>
          <a:noFill/>
        </p:spPr>
        <p:txBody>
          <a:bodyPr wrap="square" rtlCol="0">
            <a:spAutoFit/>
          </a:bodyPr>
          <a:lstStyle/>
          <a:p>
            <a:pPr algn="ctr"/>
            <a:r>
              <a:rPr lang="en-US" altLang="zh-CN" sz="800" b="1" dirty="0" smtClean="0">
                <a:latin typeface="微软雅黑" panose="020B0503020204020204" charset="-122"/>
                <a:ea typeface="微软雅黑" panose="020B0503020204020204" charset="-122"/>
              </a:rPr>
              <a:t>AI</a:t>
            </a:r>
            <a:r>
              <a:rPr lang="zh-CN" altLang="en-US" sz="800" b="1" dirty="0" smtClean="0">
                <a:latin typeface="微软雅黑" panose="020B0503020204020204" charset="-122"/>
                <a:ea typeface="微软雅黑" panose="020B0503020204020204" charset="-122"/>
              </a:rPr>
              <a:t>平台</a:t>
            </a:r>
            <a:endParaRPr lang="zh-CN" altLang="en-US" sz="800" b="1" dirty="0">
              <a:latin typeface="微软雅黑" panose="020B0503020204020204" charset="-122"/>
              <a:ea typeface="微软雅黑" panose="020B0503020204020204" charset="-122"/>
            </a:endParaRPr>
          </a:p>
        </p:txBody>
      </p:sp>
      <p:sp>
        <p:nvSpPr>
          <p:cNvPr id="112" name="文本框 111"/>
          <p:cNvSpPr txBox="1"/>
          <p:nvPr/>
        </p:nvSpPr>
        <p:spPr>
          <a:xfrm>
            <a:off x="6863715" y="1131570"/>
            <a:ext cx="607060" cy="215265"/>
          </a:xfrm>
          <a:prstGeom prst="rect">
            <a:avLst/>
          </a:prstGeom>
          <a:noFill/>
        </p:spPr>
        <p:txBody>
          <a:bodyPr wrap="none" rtlCol="0">
            <a:spAutoFit/>
          </a:bodyPr>
          <a:lstStyle/>
          <a:p>
            <a:pPr algn="l"/>
            <a:r>
              <a:rPr lang="zh-CN" altLang="en-US" sz="800" dirty="0" smtClean="0">
                <a:latin typeface="微软雅黑" panose="020B0503020204020204" charset="-122"/>
                <a:ea typeface="微软雅黑" panose="020B0503020204020204" charset="-122"/>
              </a:rPr>
              <a:t>服务注册</a:t>
            </a:r>
            <a:endParaRPr lang="zh-CN" altLang="en-US" sz="800" dirty="0">
              <a:latin typeface="微软雅黑" panose="020B0503020204020204" charset="-122"/>
              <a:ea typeface="微软雅黑" panose="020B0503020204020204" charset="-122"/>
            </a:endParaRPr>
          </a:p>
        </p:txBody>
      </p:sp>
      <p:sp>
        <p:nvSpPr>
          <p:cNvPr id="14" name="矩形 13"/>
          <p:cNvSpPr/>
          <p:nvPr/>
        </p:nvSpPr>
        <p:spPr>
          <a:xfrm>
            <a:off x="379095" y="1998345"/>
            <a:ext cx="965200" cy="528320"/>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15" name="Rounded Rectangle 69"/>
          <p:cNvSpPr/>
          <p:nvPr/>
        </p:nvSpPr>
        <p:spPr>
          <a:xfrm>
            <a:off x="446405" y="2082165"/>
            <a:ext cx="829945" cy="34734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KFC</a:t>
            </a:r>
            <a:endParaRPr lang="en-US" altLang="zh-CN" sz="900" dirty="0" smtClean="0"/>
          </a:p>
          <a:p>
            <a:pPr algn="ctr"/>
            <a:r>
              <a:rPr lang="en-US" altLang="zh-CN" sz="900" dirty="0"/>
              <a:t>P</a:t>
            </a:r>
            <a:r>
              <a:rPr lang="en-US" altLang="zh-CN" sz="900" dirty="0" smtClean="0"/>
              <a:t>reorder</a:t>
            </a:r>
            <a:endParaRPr lang="zh-CN" altLang="en-US" sz="900" dirty="0"/>
          </a:p>
        </p:txBody>
      </p:sp>
      <p:sp>
        <p:nvSpPr>
          <p:cNvPr id="16" name="矩形 15"/>
          <p:cNvSpPr/>
          <p:nvPr/>
        </p:nvSpPr>
        <p:spPr>
          <a:xfrm>
            <a:off x="376555" y="2580005"/>
            <a:ext cx="965200" cy="528320"/>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17" name="Rounded Rectangle 69"/>
          <p:cNvSpPr/>
          <p:nvPr/>
        </p:nvSpPr>
        <p:spPr>
          <a:xfrm>
            <a:off x="452120" y="2673985"/>
            <a:ext cx="829945" cy="34734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KFC</a:t>
            </a:r>
            <a:endParaRPr lang="en-US" altLang="zh-CN" sz="900" dirty="0" smtClean="0"/>
          </a:p>
          <a:p>
            <a:pPr algn="ctr"/>
            <a:r>
              <a:rPr lang="en-US" altLang="zh-CN" sz="900" dirty="0"/>
              <a:t>D</a:t>
            </a:r>
            <a:r>
              <a:rPr lang="en-US" altLang="zh-CN" sz="900" dirty="0" smtClean="0"/>
              <a:t>elivery</a:t>
            </a:r>
            <a:endParaRPr lang="zh-CN" altLang="en-US" sz="900" dirty="0"/>
          </a:p>
        </p:txBody>
      </p:sp>
      <p:sp>
        <p:nvSpPr>
          <p:cNvPr id="52" name="矩形 51"/>
          <p:cNvSpPr/>
          <p:nvPr/>
        </p:nvSpPr>
        <p:spPr>
          <a:xfrm>
            <a:off x="377825" y="3161665"/>
            <a:ext cx="965200" cy="528320"/>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53" name="Rounded Rectangle 69"/>
          <p:cNvSpPr/>
          <p:nvPr/>
        </p:nvSpPr>
        <p:spPr>
          <a:xfrm>
            <a:off x="445135" y="3246120"/>
            <a:ext cx="829945" cy="34734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t>PHT</a:t>
            </a:r>
            <a:endParaRPr lang="zh-CN" altLang="en-US" sz="900" dirty="0"/>
          </a:p>
        </p:txBody>
      </p:sp>
      <p:sp>
        <p:nvSpPr>
          <p:cNvPr id="54" name="矩形 53"/>
          <p:cNvSpPr/>
          <p:nvPr/>
        </p:nvSpPr>
        <p:spPr>
          <a:xfrm>
            <a:off x="375285" y="3743960"/>
            <a:ext cx="965200" cy="528320"/>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zh-CN" altLang="en-US" sz="900" dirty="0">
              <a:solidFill>
                <a:schemeClr val="tx1"/>
              </a:solidFill>
              <a:latin typeface="微软雅黑" panose="020B0503020204020204" charset="-122"/>
              <a:ea typeface="微软雅黑" panose="020B0503020204020204" charset="-122"/>
            </a:endParaRPr>
          </a:p>
        </p:txBody>
      </p:sp>
      <p:sp>
        <p:nvSpPr>
          <p:cNvPr id="55" name="Rounded Rectangle 69"/>
          <p:cNvSpPr/>
          <p:nvPr/>
        </p:nvSpPr>
        <p:spPr>
          <a:xfrm>
            <a:off x="450850" y="3837940"/>
            <a:ext cx="829945" cy="34734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PH</a:t>
            </a:r>
            <a:endParaRPr lang="en-US" altLang="zh-CN" sz="900" dirty="0" smtClean="0"/>
          </a:p>
          <a:p>
            <a:pPr algn="ctr"/>
            <a:r>
              <a:rPr lang="en-US" altLang="zh-CN" sz="900" dirty="0"/>
              <a:t>D</a:t>
            </a:r>
            <a:r>
              <a:rPr lang="en-US" altLang="zh-CN" sz="900" dirty="0" smtClean="0"/>
              <a:t>elivery</a:t>
            </a:r>
            <a:endParaRPr lang="zh-CN" altLang="en-US" sz="900" dirty="0"/>
          </a:p>
        </p:txBody>
      </p:sp>
      <p:sp>
        <p:nvSpPr>
          <p:cNvPr id="2" name="矩形 1"/>
          <p:cNvSpPr/>
          <p:nvPr/>
        </p:nvSpPr>
        <p:spPr>
          <a:xfrm>
            <a:off x="1974215" y="3155950"/>
            <a:ext cx="965835" cy="466725"/>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tx1"/>
              </a:solidFill>
              <a:latin typeface="微软雅黑" panose="020B0503020204020204" charset="-122"/>
              <a:ea typeface="微软雅黑" panose="020B0503020204020204" charset="-122"/>
            </a:endParaRPr>
          </a:p>
        </p:txBody>
      </p:sp>
      <p:sp>
        <p:nvSpPr>
          <p:cNvPr id="23" name="矩形 22"/>
          <p:cNvSpPr/>
          <p:nvPr/>
        </p:nvSpPr>
        <p:spPr>
          <a:xfrm>
            <a:off x="2023110" y="1759585"/>
            <a:ext cx="900430" cy="458470"/>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tx1"/>
              </a:solidFill>
              <a:latin typeface="微软雅黑" panose="020B0503020204020204" charset="-122"/>
              <a:ea typeface="微软雅黑" panose="020B0503020204020204" charset="-122"/>
            </a:endParaRPr>
          </a:p>
        </p:txBody>
      </p:sp>
      <p:sp>
        <p:nvSpPr>
          <p:cNvPr id="24" name="Rounded Rectangle 69"/>
          <p:cNvSpPr/>
          <p:nvPr/>
        </p:nvSpPr>
        <p:spPr>
          <a:xfrm>
            <a:off x="2061845" y="1833880"/>
            <a:ext cx="829945" cy="347345"/>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dirty="0"/>
              <a:t>go Admin</a:t>
            </a:r>
            <a:endParaRPr lang="en-US" altLang="zh-CN" sz="900" dirty="0"/>
          </a:p>
        </p:txBody>
      </p:sp>
      <p:sp>
        <p:nvSpPr>
          <p:cNvPr id="26" name="矩形 25"/>
          <p:cNvSpPr/>
          <p:nvPr/>
        </p:nvSpPr>
        <p:spPr>
          <a:xfrm>
            <a:off x="1969770" y="2625725"/>
            <a:ext cx="969645" cy="487045"/>
          </a:xfrm>
          <a:prstGeom prst="rect">
            <a:avLst/>
          </a:prstGeom>
          <a:solidFill>
            <a:schemeClr val="tx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t"/>
          <a:p>
            <a:endParaRPr lang="zh-CN" altLang="en-US" sz="900" dirty="0">
              <a:solidFill>
                <a:schemeClr val="tx1"/>
              </a:solidFill>
              <a:latin typeface="微软雅黑" panose="020B0503020204020204" charset="-122"/>
              <a:ea typeface="微软雅黑" panose="020B0503020204020204" charset="-122"/>
            </a:endParaRPr>
          </a:p>
        </p:txBody>
      </p:sp>
      <p:sp>
        <p:nvSpPr>
          <p:cNvPr id="27" name="Rounded Rectangle 69"/>
          <p:cNvSpPr/>
          <p:nvPr/>
        </p:nvSpPr>
        <p:spPr>
          <a:xfrm>
            <a:off x="2039620" y="2713355"/>
            <a:ext cx="841375" cy="32639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dirty="0"/>
              <a:t>go Gateway  Endpoints</a:t>
            </a:r>
            <a:endParaRPr lang="en-US" altLang="zh-CN" sz="900" dirty="0"/>
          </a:p>
        </p:txBody>
      </p:sp>
      <p:sp>
        <p:nvSpPr>
          <p:cNvPr id="28" name="Rounded Rectangle 69"/>
          <p:cNvSpPr/>
          <p:nvPr/>
        </p:nvSpPr>
        <p:spPr>
          <a:xfrm>
            <a:off x="2038350" y="3242945"/>
            <a:ext cx="841375" cy="326390"/>
          </a:xfrm>
          <a:prstGeom prst="round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900" dirty="0"/>
              <a:t>go Gateway  Endpoints</a:t>
            </a:r>
            <a:endParaRPr lang="en-US" altLang="zh-CN" sz="900" dirty="0"/>
          </a:p>
        </p:txBody>
      </p:sp>
      <p:cxnSp>
        <p:nvCxnSpPr>
          <p:cNvPr id="35" name="直接箭头连接符 34"/>
          <p:cNvCxnSpPr>
            <a:stCxn id="32" idx="3"/>
            <a:endCxn id="39" idx="1"/>
          </p:cNvCxnSpPr>
          <p:nvPr/>
        </p:nvCxnSpPr>
        <p:spPr>
          <a:xfrm>
            <a:off x="3023235" y="3127375"/>
            <a:ext cx="1362710" cy="127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385961" y="2736793"/>
            <a:ext cx="2627968" cy="78332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smtClean="0">
              <a:latin typeface="+mj-lt"/>
            </a:endParaRPr>
          </a:p>
        </p:txBody>
      </p:sp>
      <p:cxnSp>
        <p:nvCxnSpPr>
          <p:cNvPr id="47" name="直接箭头连接符 46"/>
          <p:cNvCxnSpPr/>
          <p:nvPr/>
        </p:nvCxnSpPr>
        <p:spPr>
          <a:xfrm flipH="1" flipV="1">
            <a:off x="6529705" y="1639570"/>
            <a:ext cx="8890" cy="103378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638300" y="3925570"/>
            <a:ext cx="2540000" cy="583565"/>
          </a:xfrm>
          <a:prstGeom prst="rect">
            <a:avLst/>
          </a:prstGeom>
          <a:noFill/>
        </p:spPr>
        <p:txBody>
          <a:bodyPr wrap="square" rtlCol="0" anchor="t">
            <a:spAutoFit/>
          </a:bodyPr>
          <a:p>
            <a:r>
              <a:rPr lang="zh-CN" altLang="en-US" sz="800"/>
              <a:t>（1）API Gateway Admin：网关控制台，用于进行对 AP置配置；</a:t>
            </a:r>
            <a:endParaRPr lang="zh-CN" altLang="en-US" sz="800"/>
          </a:p>
          <a:p>
            <a:r>
              <a:rPr lang="zh-CN" altLang="en-US" sz="800"/>
              <a:t>（2）API Gateway Endpoint：网关节点，用于负责接收、处理、转发请求</a:t>
            </a:r>
            <a:endParaRPr lang="zh-CN" altLang="en-US" sz="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2"/>
          <p:cNvSpPr/>
          <p:nvPr/>
        </p:nvSpPr>
        <p:spPr bwMode="auto">
          <a:xfrm>
            <a:off x="1556619" y="1716741"/>
            <a:ext cx="3215092" cy="2146393"/>
          </a:xfrm>
          <a:prstGeom prst="roundRect">
            <a:avLst>
              <a:gd name="adj" fmla="val 3957"/>
            </a:avLst>
          </a:prstGeom>
          <a:solidFill>
            <a:schemeClr val="accent6"/>
          </a:solidFill>
          <a:ln w="12700" cap="flat" cmpd="sng" algn="ctr">
            <a:noFill/>
            <a:prstDash val="solid"/>
            <a:round/>
            <a:headEnd type="none" w="med" len="med"/>
            <a:tailEnd type="none" w="med" len="med"/>
          </a:ln>
          <a:effectLst/>
        </p:spPr>
        <p:txBody>
          <a:bodyPr vert="eaVert"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defRPr/>
            </a:pPr>
            <a:endParaRPr lang="zh-CN" altLang="en-US" sz="1000" b="1" kern="0" dirty="0">
              <a:solidFill>
                <a:srgbClr val="414141"/>
              </a:solidFill>
              <a:latin typeface="微软雅黑" panose="020B0503020204020204" charset="-122"/>
              <a:ea typeface="微软雅黑" panose="020B0503020204020204" charset="-122"/>
            </a:endParaRPr>
          </a:p>
        </p:txBody>
      </p:sp>
      <p:sp>
        <p:nvSpPr>
          <p:cNvPr id="10" name="虚尾箭头 121"/>
          <p:cNvSpPr/>
          <p:nvPr/>
        </p:nvSpPr>
        <p:spPr>
          <a:xfrm>
            <a:off x="1439445" y="1890108"/>
            <a:ext cx="789203" cy="168309"/>
          </a:xfrm>
          <a:prstGeom prst="stripedRightArrow">
            <a:avLst/>
          </a:prstGeom>
          <a:solidFill>
            <a:schemeClr val="tx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pPr>
            <a:endParaRPr lang="zh-CN" altLang="en-US" sz="800" b="1" kern="0" dirty="0">
              <a:solidFill>
                <a:srgbClr val="141313"/>
              </a:solidFill>
              <a:ea typeface="宋体" pitchFamily="2" charset="-122"/>
            </a:endParaRPr>
          </a:p>
        </p:txBody>
      </p:sp>
      <p:pic>
        <p:nvPicPr>
          <p:cNvPr id="1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5145" y="2528401"/>
            <a:ext cx="197918" cy="37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3758" y="2529778"/>
            <a:ext cx="197918" cy="37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1966" y="2530389"/>
            <a:ext cx="197918" cy="37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6312" y="2525089"/>
            <a:ext cx="197918" cy="37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28305" y="2527276"/>
            <a:ext cx="197918" cy="37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7255" y="3126575"/>
            <a:ext cx="197918" cy="37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15868" y="3127952"/>
            <a:ext cx="197918" cy="37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74076" y="3128563"/>
            <a:ext cx="197918" cy="37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8422" y="3123263"/>
            <a:ext cx="197918" cy="37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20415" y="3125450"/>
            <a:ext cx="197918" cy="37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圆角矩形 21"/>
          <p:cNvSpPr/>
          <p:nvPr/>
        </p:nvSpPr>
        <p:spPr bwMode="auto">
          <a:xfrm>
            <a:off x="2084534" y="2612683"/>
            <a:ext cx="2116186" cy="870286"/>
          </a:xfrm>
          <a:prstGeom prst="roundRect">
            <a:avLst>
              <a:gd name="adj" fmla="val 2334"/>
            </a:avLst>
          </a:prstGeom>
          <a:solidFill>
            <a:schemeClr val="accent6">
              <a:lumMod val="20000"/>
              <a:lumOff val="80000"/>
            </a:schemeClr>
          </a:solidFill>
          <a:ln w="12700" cap="flat" cmpd="sng" algn="ctr">
            <a:solidFill>
              <a:schemeClr val="tx1"/>
            </a:solidFill>
            <a:prstDash val="solid"/>
            <a:round/>
            <a:headEnd type="none" w="med" len="med"/>
            <a:tailEnd type="none" w="med" len="med"/>
          </a:ln>
          <a:effectLst/>
        </p:spPr>
        <p:txBody>
          <a:bodyPr vert="eaVert"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defRPr/>
            </a:pPr>
            <a:r>
              <a:rPr lang="zh-CN" altLang="en-US" sz="1000" b="1" kern="0" dirty="0" smtClean="0">
                <a:solidFill>
                  <a:srgbClr val="414141"/>
                </a:solidFill>
                <a:latin typeface="微软雅黑" panose="020B0503020204020204" charset="-122"/>
                <a:ea typeface="微软雅黑" panose="020B0503020204020204" charset="-122"/>
              </a:rPr>
              <a:t>推荐分</a:t>
            </a:r>
            <a:r>
              <a:rPr lang="zh-CN" altLang="en-US" sz="1000" b="1" kern="0" dirty="0">
                <a:solidFill>
                  <a:srgbClr val="414141"/>
                </a:solidFill>
                <a:latin typeface="微软雅黑" panose="020B0503020204020204" charset="-122"/>
                <a:ea typeface="微软雅黑" panose="020B0503020204020204" charset="-122"/>
              </a:rPr>
              <a:t>桶</a:t>
            </a:r>
            <a:endParaRPr lang="zh-CN" altLang="en-US" sz="1000" b="1" kern="0" dirty="0">
              <a:solidFill>
                <a:srgbClr val="414141"/>
              </a:solidFill>
              <a:latin typeface="微软雅黑" panose="020B0503020204020204" charset="-122"/>
              <a:ea typeface="微软雅黑" panose="020B0503020204020204" charset="-122"/>
            </a:endParaRPr>
          </a:p>
        </p:txBody>
      </p:sp>
      <p:sp>
        <p:nvSpPr>
          <p:cNvPr id="22" name="矩形 119"/>
          <p:cNvSpPr/>
          <p:nvPr/>
        </p:nvSpPr>
        <p:spPr bwMode="auto">
          <a:xfrm>
            <a:off x="3353817" y="2915563"/>
            <a:ext cx="501513" cy="233184"/>
          </a:xfrm>
          <a:prstGeom prst="rect">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0" tIns="45720" rIns="0" bIns="45720" numCol="1" rtlCol="0" anchor="ctr" anchorCtr="1" compatLnSpc="1"/>
          <a:lstStyle/>
          <a:p>
            <a:pPr algn="ctr" defTabSz="457200" fontAlgn="base">
              <a:spcBef>
                <a:spcPct val="0"/>
              </a:spcBef>
              <a:spcAft>
                <a:spcPct val="0"/>
              </a:spcAft>
            </a:pPr>
            <a:r>
              <a:rPr lang="zh-CN" altLang="en-US" sz="800" kern="0" dirty="0">
                <a:solidFill>
                  <a:schemeClr val="bg1"/>
                </a:solidFill>
                <a:latin typeface="微软雅黑" panose="020B0503020204020204" charset="-122"/>
                <a:ea typeface="微软雅黑" panose="020B0503020204020204" charset="-122"/>
              </a:rPr>
              <a:t>算法版本</a:t>
            </a:r>
            <a:endParaRPr lang="en-US" altLang="zh-CN" sz="800" kern="0" dirty="0">
              <a:solidFill>
                <a:schemeClr val="bg1"/>
              </a:solidFill>
              <a:latin typeface="微软雅黑" panose="020B0503020204020204" charset="-122"/>
              <a:ea typeface="微软雅黑" panose="020B0503020204020204" charset="-122"/>
            </a:endParaRPr>
          </a:p>
        </p:txBody>
      </p:sp>
      <p:grpSp>
        <p:nvGrpSpPr>
          <p:cNvPr id="23" name="Group 22"/>
          <p:cNvGrpSpPr/>
          <p:nvPr/>
        </p:nvGrpSpPr>
        <p:grpSpPr>
          <a:xfrm>
            <a:off x="5120845" y="1731797"/>
            <a:ext cx="1546120" cy="2352269"/>
            <a:chOff x="5440659" y="1992451"/>
            <a:chExt cx="1546120" cy="2240298"/>
          </a:xfrm>
        </p:grpSpPr>
        <p:sp>
          <p:nvSpPr>
            <p:cNvPr id="24" name="圆角矩形 2"/>
            <p:cNvSpPr/>
            <p:nvPr/>
          </p:nvSpPr>
          <p:spPr bwMode="auto">
            <a:xfrm>
              <a:off x="5440659" y="1992451"/>
              <a:ext cx="1546120" cy="2240298"/>
            </a:xfrm>
            <a:prstGeom prst="roundRect">
              <a:avLst>
                <a:gd name="adj" fmla="val 3957"/>
              </a:avLst>
            </a:prstGeom>
            <a:solidFill>
              <a:schemeClr val="bg1">
                <a:lumMod val="95000"/>
              </a:schemeClr>
            </a:solidFill>
            <a:ln w="127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ysDash"/>
              <a:round/>
              <a:headEnd type="none" w="med" len="med"/>
              <a:tailEnd type="none" w="med" len="med"/>
            </a:ln>
            <a:effectLst/>
          </p:spPr>
          <p:txBody>
            <a:bodyPr vert="horz" wrap="square" lIns="91440" tIns="45720" rIns="91440" bIns="45720" numCol="1" rtlCol="0" anchor="b" anchorCtr="0" compatLnSpc="1"/>
            <a:lstStyle/>
            <a:p>
              <a:pPr algn="ctr" defTabSz="457200" fontAlgn="base">
                <a:spcBef>
                  <a:spcPct val="0"/>
                </a:spcBef>
                <a:spcAft>
                  <a:spcPct val="0"/>
                </a:spcAft>
                <a:buFont typeface="Arial" panose="020B0604020202020204" pitchFamily="34" charset="0"/>
                <a:buNone/>
                <a:defRPr/>
              </a:pPr>
              <a:r>
                <a:rPr lang="zh-CN" altLang="en-US" sz="1000" b="1" kern="0" dirty="0" smtClean="0">
                  <a:solidFill>
                    <a:srgbClr val="414141"/>
                  </a:solidFill>
                  <a:latin typeface="微软雅黑" panose="020B0503020204020204" charset="-122"/>
                  <a:ea typeface="微软雅黑" panose="020B0503020204020204" charset="-122"/>
                </a:rPr>
                <a:t>推荐服务</a:t>
              </a:r>
              <a:endParaRPr lang="zh-CN" altLang="en-US" sz="1000" b="1" kern="0" dirty="0">
                <a:solidFill>
                  <a:srgbClr val="414141"/>
                </a:solidFill>
                <a:latin typeface="微软雅黑" panose="020B0503020204020204" charset="-122"/>
                <a:ea typeface="微软雅黑" panose="020B0503020204020204" charset="-122"/>
              </a:endParaRPr>
            </a:p>
          </p:txBody>
        </p:sp>
        <p:pic>
          <p:nvPicPr>
            <p:cNvPr id="2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2549" y="2098851"/>
              <a:ext cx="182063" cy="26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6493" y="2099854"/>
              <a:ext cx="182063" cy="26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1910" y="3150937"/>
              <a:ext cx="182063" cy="26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5854" y="3151940"/>
              <a:ext cx="182063" cy="26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5367" y="3152385"/>
              <a:ext cx="182063" cy="26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5747" y="3148524"/>
              <a:ext cx="182063" cy="26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3962" y="3150118"/>
              <a:ext cx="182063" cy="26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0097" y="3145746"/>
              <a:ext cx="182063" cy="26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4042" y="3146749"/>
              <a:ext cx="182063" cy="26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3554" y="3147194"/>
              <a:ext cx="182063" cy="269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5" name="Group 34"/>
            <p:cNvGrpSpPr/>
            <p:nvPr/>
          </p:nvGrpSpPr>
          <p:grpSpPr>
            <a:xfrm>
              <a:off x="5712987" y="2369505"/>
              <a:ext cx="1001463" cy="665015"/>
              <a:chOff x="4161868" y="1960002"/>
              <a:chExt cx="822960" cy="704772"/>
            </a:xfrm>
          </p:grpSpPr>
          <p:sp>
            <p:nvSpPr>
              <p:cNvPr id="41" name="圆角矩形 2"/>
              <p:cNvSpPr/>
              <p:nvPr/>
            </p:nvSpPr>
            <p:spPr bwMode="auto">
              <a:xfrm>
                <a:off x="4161868" y="1960002"/>
                <a:ext cx="822960" cy="704772"/>
              </a:xfrm>
              <a:prstGeom prst="roundRect">
                <a:avLst>
                  <a:gd name="adj" fmla="val 3957"/>
                </a:avLst>
              </a:prstGeom>
              <a:solidFill>
                <a:schemeClr val="bg1">
                  <a:lumMod val="95000"/>
                </a:schemeClr>
              </a:solidFill>
              <a:ln w="127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ysDash"/>
                <a:round/>
                <a:headEnd type="none" w="med" len="med"/>
                <a:tailEnd type="none" w="med" len="med"/>
              </a:ln>
              <a:effectLst/>
            </p:spPr>
            <p:txBody>
              <a:bodyPr vert="horz" wrap="square" lIns="91440" tIns="45720" rIns="91440" bIns="45720" numCol="1" rtlCol="0" anchor="b" anchorCtr="0" compatLnSpc="1"/>
              <a:lstStyle/>
              <a:p>
                <a:pPr algn="ctr" defTabSz="457200" fontAlgn="base">
                  <a:spcBef>
                    <a:spcPct val="0"/>
                  </a:spcBef>
                  <a:spcAft>
                    <a:spcPct val="0"/>
                  </a:spcAft>
                  <a:buFont typeface="Arial" panose="020B0604020202020204" pitchFamily="34" charset="0"/>
                  <a:buNone/>
                  <a:defRPr/>
                </a:pPr>
                <a:r>
                  <a:rPr lang="zh-CN" altLang="en-US" sz="1000" b="1" kern="0" dirty="0">
                    <a:solidFill>
                      <a:srgbClr val="414141"/>
                    </a:solidFill>
                    <a:latin typeface="微软雅黑" panose="020B0503020204020204" charset="-122"/>
                    <a:ea typeface="微软雅黑" panose="020B0503020204020204" charset="-122"/>
                  </a:rPr>
                  <a:t>算法</a:t>
                </a:r>
                <a:r>
                  <a:rPr lang="en-US" altLang="zh-CN" sz="1000" b="1" kern="0" dirty="0">
                    <a:solidFill>
                      <a:srgbClr val="414141"/>
                    </a:solidFill>
                    <a:latin typeface="微软雅黑" panose="020B0503020204020204" charset="-122"/>
                    <a:ea typeface="微软雅黑" panose="020B0503020204020204" charset="-122"/>
                  </a:rPr>
                  <a:t>A</a:t>
                </a:r>
                <a:r>
                  <a:rPr lang="zh-CN" altLang="en-US" sz="1000" b="1" kern="0" dirty="0">
                    <a:solidFill>
                      <a:srgbClr val="414141"/>
                    </a:solidFill>
                    <a:latin typeface="微软雅黑" panose="020B0503020204020204" charset="-122"/>
                    <a:ea typeface="微软雅黑" panose="020B0503020204020204" charset="-122"/>
                  </a:rPr>
                  <a:t>（</a:t>
                </a:r>
                <a:r>
                  <a:rPr lang="en-US" altLang="zh-CN" sz="1000" b="1" kern="0" dirty="0">
                    <a:solidFill>
                      <a:srgbClr val="414141"/>
                    </a:solidFill>
                    <a:latin typeface="微软雅黑" panose="020B0503020204020204" charset="-122"/>
                    <a:ea typeface="微软雅黑" panose="020B0503020204020204" charset="-122"/>
                  </a:rPr>
                  <a:t>20%</a:t>
                </a:r>
                <a:r>
                  <a:rPr lang="zh-CN" altLang="en-US" sz="1000" b="1" kern="0" dirty="0">
                    <a:solidFill>
                      <a:srgbClr val="414141"/>
                    </a:solidFill>
                    <a:latin typeface="微软雅黑" panose="020B0503020204020204" charset="-122"/>
                    <a:ea typeface="微软雅黑" panose="020B0503020204020204" charset="-122"/>
                  </a:rPr>
                  <a:t>）</a:t>
                </a:r>
                <a:endParaRPr lang="zh-CN" altLang="en-US" sz="1000" b="1" kern="0" dirty="0">
                  <a:solidFill>
                    <a:srgbClr val="414141"/>
                  </a:solidFill>
                  <a:latin typeface="微软雅黑" panose="020B0503020204020204" charset="-122"/>
                  <a:ea typeface="微软雅黑" panose="020B0503020204020204" charset="-122"/>
                </a:endParaRPr>
              </a:p>
            </p:txBody>
          </p:sp>
          <p:sp>
            <p:nvSpPr>
              <p:cNvPr id="42" name="圆角矩形 2"/>
              <p:cNvSpPr/>
              <p:nvPr/>
            </p:nvSpPr>
            <p:spPr bwMode="auto">
              <a:xfrm>
                <a:off x="4483488" y="2004911"/>
                <a:ext cx="388627" cy="142932"/>
              </a:xfrm>
              <a:prstGeom prst="roundRect">
                <a:avLst>
                  <a:gd name="adj" fmla="val 3957"/>
                </a:avLst>
              </a:prstGeom>
              <a:solidFill>
                <a:schemeClr val="accent6"/>
              </a:solidFill>
              <a:ln w="12700" cap="flat" cmpd="sng" algn="ctr">
                <a:noFill/>
                <a:prstDash val="solid"/>
                <a:round/>
                <a:headEnd type="none" w="med" len="med"/>
                <a:tailEnd type="none" w="med" len="med"/>
              </a:ln>
              <a:effectLst/>
            </p:spPr>
            <p:txBody>
              <a:bodyPr vert="eaVert"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defRPr/>
                </a:pPr>
                <a:endParaRPr lang="zh-CN" altLang="en-US" sz="1000" b="1" kern="0" dirty="0">
                  <a:solidFill>
                    <a:srgbClr val="414141"/>
                  </a:solidFill>
                  <a:latin typeface="微软雅黑" panose="020B0503020204020204" charset="-122"/>
                  <a:ea typeface="微软雅黑" panose="020B0503020204020204" charset="-122"/>
                </a:endParaRPr>
              </a:p>
            </p:txBody>
          </p:sp>
          <p:sp>
            <p:nvSpPr>
              <p:cNvPr id="43" name="圆角矩形 2"/>
              <p:cNvSpPr/>
              <p:nvPr/>
            </p:nvSpPr>
            <p:spPr bwMode="auto">
              <a:xfrm rot="5400000">
                <a:off x="4110228" y="2129743"/>
                <a:ext cx="430337" cy="193735"/>
              </a:xfrm>
              <a:prstGeom prst="roundRect">
                <a:avLst>
                  <a:gd name="adj" fmla="val 3957"/>
                </a:avLst>
              </a:prstGeom>
              <a:solidFill>
                <a:schemeClr val="tx2">
                  <a:lumMod val="20000"/>
                  <a:lumOff val="80000"/>
                </a:schemeClr>
              </a:solidFill>
              <a:ln w="12700" cap="flat" cmpd="sng" algn="ctr">
                <a:noFill/>
                <a:prstDash val="solid"/>
                <a:round/>
                <a:headEnd type="none" w="med" len="med"/>
                <a:tailEnd type="none" w="med" len="med"/>
              </a:ln>
              <a:effectLst/>
            </p:spPr>
            <p:txBody>
              <a:bodyPr vert="eaVert"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defRPr/>
                </a:pPr>
                <a:endParaRPr lang="zh-CN" altLang="en-US" sz="1000" b="1" kern="0" dirty="0">
                  <a:solidFill>
                    <a:srgbClr val="414141"/>
                  </a:solidFill>
                  <a:latin typeface="微软雅黑" panose="020B0503020204020204" charset="-122"/>
                  <a:ea typeface="微软雅黑" panose="020B0503020204020204" charset="-122"/>
                </a:endParaRPr>
              </a:p>
            </p:txBody>
          </p:sp>
          <p:sp>
            <p:nvSpPr>
              <p:cNvPr id="44" name="圆角矩形 2"/>
              <p:cNvSpPr/>
              <p:nvPr/>
            </p:nvSpPr>
            <p:spPr bwMode="auto">
              <a:xfrm>
                <a:off x="4494934" y="2183459"/>
                <a:ext cx="388627" cy="251789"/>
              </a:xfrm>
              <a:prstGeom prst="roundRect">
                <a:avLst>
                  <a:gd name="adj" fmla="val 3957"/>
                </a:avLst>
              </a:prstGeom>
              <a:solidFill>
                <a:schemeClr val="bg1">
                  <a:lumMod val="75000"/>
                </a:schemeClr>
              </a:solidFill>
              <a:ln w="12700" cap="flat" cmpd="sng" algn="ctr">
                <a:noFill/>
                <a:prstDash val="solid"/>
                <a:round/>
                <a:headEnd type="none" w="med" len="med"/>
                <a:tailEnd type="none" w="med" len="med"/>
              </a:ln>
              <a:effectLst/>
            </p:spPr>
            <p:txBody>
              <a:bodyPr vert="eaVert"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defRPr/>
                </a:pPr>
                <a:endParaRPr lang="zh-CN" altLang="en-US" sz="1000" b="1" kern="0" dirty="0">
                  <a:solidFill>
                    <a:srgbClr val="414141"/>
                  </a:solidFill>
                  <a:latin typeface="微软雅黑" panose="020B0503020204020204" charset="-122"/>
                  <a:ea typeface="微软雅黑" panose="020B0503020204020204" charset="-122"/>
                </a:endParaRPr>
              </a:p>
            </p:txBody>
          </p:sp>
        </p:grpSp>
        <p:grpSp>
          <p:nvGrpSpPr>
            <p:cNvPr id="36" name="Group 35"/>
            <p:cNvGrpSpPr/>
            <p:nvPr/>
          </p:nvGrpSpPr>
          <p:grpSpPr>
            <a:xfrm>
              <a:off x="5747129" y="3380976"/>
              <a:ext cx="955031" cy="641358"/>
              <a:chOff x="5798415" y="3466719"/>
              <a:chExt cx="955031" cy="641358"/>
            </a:xfrm>
          </p:grpSpPr>
          <p:sp>
            <p:nvSpPr>
              <p:cNvPr id="37" name="圆角矩形 2"/>
              <p:cNvSpPr/>
              <p:nvPr/>
            </p:nvSpPr>
            <p:spPr bwMode="auto">
              <a:xfrm>
                <a:off x="5798415" y="3466719"/>
                <a:ext cx="955031" cy="641358"/>
              </a:xfrm>
              <a:prstGeom prst="roundRect">
                <a:avLst>
                  <a:gd name="adj" fmla="val 3957"/>
                </a:avLst>
              </a:prstGeom>
              <a:solidFill>
                <a:schemeClr val="bg1">
                  <a:lumMod val="95000"/>
                </a:schemeClr>
              </a:solidFill>
              <a:ln w="127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ysDash"/>
                <a:round/>
                <a:headEnd type="none" w="med" len="med"/>
                <a:tailEnd type="none" w="med" len="med"/>
              </a:ln>
              <a:effectLst/>
            </p:spPr>
            <p:txBody>
              <a:bodyPr vert="horz" wrap="square" lIns="91440" tIns="45720" rIns="91440" bIns="45720" numCol="1" rtlCol="0" anchor="b" anchorCtr="0" compatLnSpc="1"/>
              <a:lstStyle/>
              <a:p>
                <a:pPr algn="ctr" defTabSz="457200" fontAlgn="base">
                  <a:spcBef>
                    <a:spcPct val="0"/>
                  </a:spcBef>
                  <a:spcAft>
                    <a:spcPct val="0"/>
                  </a:spcAft>
                  <a:buFont typeface="Arial" panose="020B0604020202020204" pitchFamily="34" charset="0"/>
                  <a:buNone/>
                  <a:defRPr/>
                </a:pPr>
                <a:r>
                  <a:rPr lang="zh-CN" altLang="en-US" sz="1000" b="1" kern="0" dirty="0">
                    <a:solidFill>
                      <a:srgbClr val="414141"/>
                    </a:solidFill>
                    <a:latin typeface="微软雅黑" panose="020B0503020204020204" charset="-122"/>
                    <a:ea typeface="微软雅黑" panose="020B0503020204020204" charset="-122"/>
                  </a:rPr>
                  <a:t>算法</a:t>
                </a:r>
                <a:r>
                  <a:rPr lang="en-US" altLang="zh-CN" sz="1000" b="1" kern="0" dirty="0">
                    <a:solidFill>
                      <a:srgbClr val="414141"/>
                    </a:solidFill>
                    <a:latin typeface="微软雅黑" panose="020B0503020204020204" charset="-122"/>
                    <a:ea typeface="微软雅黑" panose="020B0503020204020204" charset="-122"/>
                  </a:rPr>
                  <a:t>B</a:t>
                </a:r>
                <a:r>
                  <a:rPr lang="zh-CN" altLang="en-US" sz="1000" b="1" kern="0" dirty="0">
                    <a:solidFill>
                      <a:srgbClr val="414141"/>
                    </a:solidFill>
                    <a:latin typeface="微软雅黑" panose="020B0503020204020204" charset="-122"/>
                    <a:ea typeface="微软雅黑" panose="020B0503020204020204" charset="-122"/>
                  </a:rPr>
                  <a:t>（</a:t>
                </a:r>
                <a:r>
                  <a:rPr lang="en-US" altLang="zh-CN" sz="1000" b="1" kern="0" dirty="0">
                    <a:solidFill>
                      <a:srgbClr val="414141"/>
                    </a:solidFill>
                    <a:latin typeface="微软雅黑" panose="020B0503020204020204" charset="-122"/>
                    <a:ea typeface="微软雅黑" panose="020B0503020204020204" charset="-122"/>
                  </a:rPr>
                  <a:t>80%</a:t>
                </a:r>
                <a:r>
                  <a:rPr lang="zh-CN" altLang="en-US" sz="1000" b="1" kern="0" dirty="0">
                    <a:solidFill>
                      <a:srgbClr val="414141"/>
                    </a:solidFill>
                    <a:latin typeface="微软雅黑" panose="020B0503020204020204" charset="-122"/>
                    <a:ea typeface="微软雅黑" panose="020B0503020204020204" charset="-122"/>
                  </a:rPr>
                  <a:t>）</a:t>
                </a:r>
                <a:endParaRPr lang="zh-CN" altLang="en-US" sz="1000" b="1" kern="0" dirty="0">
                  <a:solidFill>
                    <a:srgbClr val="414141"/>
                  </a:solidFill>
                  <a:latin typeface="微软雅黑" panose="020B0503020204020204" charset="-122"/>
                  <a:ea typeface="微软雅黑" panose="020B0503020204020204" charset="-122"/>
                </a:endParaRPr>
              </a:p>
            </p:txBody>
          </p:sp>
          <p:sp>
            <p:nvSpPr>
              <p:cNvPr id="38" name="圆角矩形 2"/>
              <p:cNvSpPr/>
              <p:nvPr/>
            </p:nvSpPr>
            <p:spPr bwMode="auto">
              <a:xfrm>
                <a:off x="6171650" y="3507587"/>
                <a:ext cx="450995" cy="130071"/>
              </a:xfrm>
              <a:prstGeom prst="roundRect">
                <a:avLst>
                  <a:gd name="adj" fmla="val 3957"/>
                </a:avLst>
              </a:prstGeom>
              <a:solidFill>
                <a:schemeClr val="accent6"/>
              </a:solidFill>
              <a:ln w="12700" cap="flat" cmpd="sng" algn="ctr">
                <a:noFill/>
                <a:prstDash val="solid"/>
                <a:round/>
                <a:headEnd type="none" w="med" len="med"/>
                <a:tailEnd type="none" w="med" len="med"/>
              </a:ln>
              <a:effectLst/>
            </p:spPr>
            <p:txBody>
              <a:bodyPr vert="eaVert"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defRPr/>
                </a:pPr>
                <a:endParaRPr lang="zh-CN" altLang="en-US" sz="1000" b="1" kern="0" dirty="0">
                  <a:solidFill>
                    <a:srgbClr val="414141"/>
                  </a:solidFill>
                  <a:latin typeface="微软雅黑" panose="020B0503020204020204" charset="-122"/>
                  <a:ea typeface="微软雅黑" panose="020B0503020204020204" charset="-122"/>
                </a:endParaRPr>
              </a:p>
            </p:txBody>
          </p:sp>
          <p:sp>
            <p:nvSpPr>
              <p:cNvPr id="39" name="圆角矩形 2"/>
              <p:cNvSpPr/>
              <p:nvPr/>
            </p:nvSpPr>
            <p:spPr bwMode="auto">
              <a:xfrm rot="5400000">
                <a:off x="5792379" y="3596926"/>
                <a:ext cx="391616" cy="224826"/>
              </a:xfrm>
              <a:prstGeom prst="roundRect">
                <a:avLst>
                  <a:gd name="adj" fmla="val 3957"/>
                </a:avLst>
              </a:prstGeom>
              <a:solidFill>
                <a:schemeClr val="tx2">
                  <a:lumMod val="20000"/>
                  <a:lumOff val="80000"/>
                </a:schemeClr>
              </a:solidFill>
              <a:ln w="12700" cap="flat" cmpd="sng" algn="ctr">
                <a:noFill/>
                <a:prstDash val="solid"/>
                <a:round/>
                <a:headEnd type="none" w="med" len="med"/>
                <a:tailEnd type="none" w="med" len="med"/>
              </a:ln>
              <a:effectLst/>
            </p:spPr>
            <p:txBody>
              <a:bodyPr vert="eaVert"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defRPr/>
                </a:pPr>
                <a:endParaRPr lang="zh-CN" altLang="en-US" sz="1000" b="1" kern="0" dirty="0">
                  <a:solidFill>
                    <a:srgbClr val="414141"/>
                  </a:solidFill>
                  <a:latin typeface="微软雅黑" panose="020B0503020204020204" charset="-122"/>
                  <a:ea typeface="微软雅黑" panose="020B0503020204020204" charset="-122"/>
                </a:endParaRPr>
              </a:p>
            </p:txBody>
          </p:sp>
          <p:sp>
            <p:nvSpPr>
              <p:cNvPr id="40" name="圆角矩形 2"/>
              <p:cNvSpPr/>
              <p:nvPr/>
            </p:nvSpPr>
            <p:spPr bwMode="auto">
              <a:xfrm>
                <a:off x="6184932" y="3670070"/>
                <a:ext cx="450995" cy="229134"/>
              </a:xfrm>
              <a:prstGeom prst="roundRect">
                <a:avLst>
                  <a:gd name="adj" fmla="val 3957"/>
                </a:avLst>
              </a:prstGeom>
              <a:solidFill>
                <a:schemeClr val="bg1">
                  <a:lumMod val="75000"/>
                </a:schemeClr>
              </a:solidFill>
              <a:ln w="12700" cap="flat" cmpd="sng" algn="ctr">
                <a:noFill/>
                <a:prstDash val="solid"/>
                <a:round/>
                <a:headEnd type="none" w="med" len="med"/>
                <a:tailEnd type="none" w="med" len="med"/>
              </a:ln>
              <a:effectLst/>
            </p:spPr>
            <p:txBody>
              <a:bodyPr vert="eaVert"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defRPr/>
                </a:pPr>
                <a:endParaRPr lang="zh-CN" altLang="en-US" sz="1000" b="1" kern="0" dirty="0">
                  <a:solidFill>
                    <a:srgbClr val="414141"/>
                  </a:solidFill>
                  <a:latin typeface="微软雅黑" panose="020B0503020204020204" charset="-122"/>
                  <a:ea typeface="微软雅黑" panose="020B0503020204020204" charset="-122"/>
                </a:endParaRPr>
              </a:p>
            </p:txBody>
          </p:sp>
        </p:grpSp>
      </p:grpSp>
      <p:sp>
        <p:nvSpPr>
          <p:cNvPr id="45" name="TextBox 44"/>
          <p:cNvSpPr txBox="1"/>
          <p:nvPr/>
        </p:nvSpPr>
        <p:spPr>
          <a:xfrm>
            <a:off x="6464119" y="2626328"/>
            <a:ext cx="836210" cy="215444"/>
          </a:xfrm>
          <a:prstGeom prst="rect">
            <a:avLst/>
          </a:prstGeom>
          <a:noFill/>
        </p:spPr>
        <p:txBody>
          <a:bodyPr wrap="square" rtlCol="0">
            <a:spAutoFit/>
          </a:bodyPr>
          <a:lstStyle/>
          <a:p>
            <a:r>
              <a:rPr lang="zh-CN" altLang="en-US" sz="800" b="1" dirty="0">
                <a:solidFill>
                  <a:srgbClr val="414141"/>
                </a:solidFill>
              </a:rPr>
              <a:t>生成结果数据</a:t>
            </a:r>
            <a:endParaRPr lang="zh-CN" altLang="en-US" sz="800" b="1" dirty="0">
              <a:solidFill>
                <a:srgbClr val="414141"/>
              </a:solidFill>
            </a:endParaRPr>
          </a:p>
        </p:txBody>
      </p:sp>
      <p:sp>
        <p:nvSpPr>
          <p:cNvPr id="46" name="虚尾箭头 121"/>
          <p:cNvSpPr/>
          <p:nvPr/>
        </p:nvSpPr>
        <p:spPr>
          <a:xfrm>
            <a:off x="4204465" y="2899533"/>
            <a:ext cx="938606" cy="168309"/>
          </a:xfrm>
          <a:prstGeom prst="stripedRightArrow">
            <a:avLst/>
          </a:prstGeom>
          <a:solidFill>
            <a:schemeClr val="tx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pPr>
            <a:endParaRPr lang="zh-CN" altLang="en-US" sz="800" kern="0" dirty="0">
              <a:solidFill>
                <a:srgbClr val="141313"/>
              </a:solidFill>
              <a:ea typeface="宋体" pitchFamily="2" charset="-122"/>
            </a:endParaRPr>
          </a:p>
        </p:txBody>
      </p:sp>
      <p:sp>
        <p:nvSpPr>
          <p:cNvPr id="47" name="TextBox 46"/>
          <p:cNvSpPr txBox="1"/>
          <p:nvPr/>
        </p:nvSpPr>
        <p:spPr>
          <a:xfrm>
            <a:off x="4601904" y="2648201"/>
            <a:ext cx="836210" cy="215444"/>
          </a:xfrm>
          <a:prstGeom prst="rect">
            <a:avLst/>
          </a:prstGeom>
          <a:noFill/>
        </p:spPr>
        <p:txBody>
          <a:bodyPr wrap="square" rtlCol="0">
            <a:spAutoFit/>
          </a:bodyPr>
          <a:lstStyle/>
          <a:p>
            <a:r>
              <a:rPr lang="zh-CN" altLang="en-US" sz="800" b="1" dirty="0" smtClean="0">
                <a:solidFill>
                  <a:srgbClr val="414141"/>
                </a:solidFill>
              </a:rPr>
              <a:t>调用推荐服务</a:t>
            </a:r>
            <a:endParaRPr lang="zh-CN" altLang="en-US" sz="800" b="1" dirty="0">
              <a:solidFill>
                <a:srgbClr val="414141"/>
              </a:solidFill>
            </a:endParaRPr>
          </a:p>
        </p:txBody>
      </p:sp>
      <p:grpSp>
        <p:nvGrpSpPr>
          <p:cNvPr id="48" name="Group 47"/>
          <p:cNvGrpSpPr/>
          <p:nvPr/>
        </p:nvGrpSpPr>
        <p:grpSpPr>
          <a:xfrm>
            <a:off x="7214048" y="1494614"/>
            <a:ext cx="1504678" cy="2674356"/>
            <a:chOff x="6093030" y="1097280"/>
            <a:chExt cx="2613627" cy="3507377"/>
          </a:xfrm>
        </p:grpSpPr>
        <p:sp>
          <p:nvSpPr>
            <p:cNvPr id="49" name="圆角矩形 2"/>
            <p:cNvSpPr/>
            <p:nvPr/>
          </p:nvSpPr>
          <p:spPr bwMode="auto">
            <a:xfrm>
              <a:off x="6093030" y="1097280"/>
              <a:ext cx="2502330" cy="3507377"/>
            </a:xfrm>
            <a:prstGeom prst="roundRect">
              <a:avLst>
                <a:gd name="adj" fmla="val 3957"/>
              </a:avLst>
            </a:prstGeom>
            <a:solidFill>
              <a:schemeClr val="bg1">
                <a:lumMod val="95000"/>
              </a:schemeClr>
            </a:solidFill>
            <a:ln w="12700"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ysDash"/>
              <a:round/>
              <a:headEnd type="none" w="med" len="med"/>
              <a:tailEnd type="none" w="med" len="med"/>
            </a:ln>
            <a:effectLst/>
          </p:spPr>
          <p:txBody>
            <a:bodyPr vert="horz" wrap="square" lIns="91440" tIns="45720" rIns="91440" bIns="45720" numCol="1" rtlCol="0" anchor="b" anchorCtr="0" compatLnSpc="1"/>
            <a:lstStyle/>
            <a:p>
              <a:pPr algn="ctr" defTabSz="457200" fontAlgn="base">
                <a:spcBef>
                  <a:spcPct val="0"/>
                </a:spcBef>
                <a:spcAft>
                  <a:spcPct val="0"/>
                </a:spcAft>
                <a:buFont typeface="Arial" panose="020B0604020202020204" pitchFamily="34" charset="0"/>
                <a:buNone/>
                <a:defRPr/>
              </a:pPr>
              <a:r>
                <a:rPr lang="zh-CN" altLang="en-US" sz="1000" b="1" kern="0" dirty="0">
                  <a:solidFill>
                    <a:srgbClr val="414141"/>
                  </a:solidFill>
                  <a:latin typeface="微软雅黑" panose="020B0503020204020204" charset="-122"/>
                  <a:ea typeface="微软雅黑" panose="020B0503020204020204" charset="-122"/>
                </a:rPr>
                <a:t>可视化展示结果</a:t>
              </a:r>
              <a:endParaRPr lang="zh-CN" altLang="en-US" sz="1000" b="1" kern="0" dirty="0">
                <a:solidFill>
                  <a:srgbClr val="414141"/>
                </a:solidFill>
                <a:latin typeface="微软雅黑" panose="020B0503020204020204" charset="-122"/>
                <a:ea typeface="微软雅黑" panose="020B0503020204020204" charset="-122"/>
              </a:endParaRPr>
            </a:p>
          </p:txBody>
        </p: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2337" y="1614039"/>
              <a:ext cx="1434340" cy="1093732"/>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5509" y="2991872"/>
              <a:ext cx="1457371" cy="1004559"/>
            </a:xfrm>
            <a:prstGeom prst="rect">
              <a:avLst/>
            </a:prstGeom>
          </p:spPr>
        </p:pic>
        <p:sp>
          <p:nvSpPr>
            <p:cNvPr id="52" name="Explosion 2 51"/>
            <p:cNvSpPr/>
            <p:nvPr/>
          </p:nvSpPr>
          <p:spPr>
            <a:xfrm>
              <a:off x="7640731" y="1479515"/>
              <a:ext cx="1065926" cy="673198"/>
            </a:xfrm>
            <a:prstGeom prst="irregularSeal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rPr>
                <a:t>Win</a:t>
              </a:r>
              <a:endParaRPr lang="zh-CN" altLang="en-US" sz="1200" dirty="0">
                <a:solidFill>
                  <a:prstClr val="white"/>
                </a:solidFill>
              </a:endParaRPr>
            </a:p>
          </p:txBody>
        </p:sp>
      </p:grpSp>
      <p:sp>
        <p:nvSpPr>
          <p:cNvPr id="53" name="虚尾箭头 121"/>
          <p:cNvSpPr/>
          <p:nvPr/>
        </p:nvSpPr>
        <p:spPr>
          <a:xfrm>
            <a:off x="6718671" y="2771165"/>
            <a:ext cx="464799" cy="168309"/>
          </a:xfrm>
          <a:prstGeom prst="stripedRightArrow">
            <a:avLst/>
          </a:prstGeom>
          <a:solidFill>
            <a:schemeClr val="tx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pPr>
            <a:endParaRPr lang="zh-CN" altLang="en-US" sz="800" b="1" kern="0" dirty="0">
              <a:solidFill>
                <a:srgbClr val="141313"/>
              </a:solidFill>
              <a:ea typeface="宋体" pitchFamily="2" charset="-122"/>
            </a:endParaRPr>
          </a:p>
        </p:txBody>
      </p:sp>
      <p:sp>
        <p:nvSpPr>
          <p:cNvPr id="54" name="矩形 119"/>
          <p:cNvSpPr/>
          <p:nvPr/>
        </p:nvSpPr>
        <p:spPr bwMode="auto">
          <a:xfrm>
            <a:off x="2487313" y="2915563"/>
            <a:ext cx="491205" cy="233184"/>
          </a:xfrm>
          <a:prstGeom prst="rect">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0" tIns="45720" rIns="0" bIns="45720" numCol="1" rtlCol="0" anchor="ctr" anchorCtr="1" compatLnSpc="1"/>
          <a:lstStyle/>
          <a:p>
            <a:pPr algn="ctr" defTabSz="457200" fontAlgn="base">
              <a:spcBef>
                <a:spcPct val="0"/>
              </a:spcBef>
              <a:spcAft>
                <a:spcPct val="0"/>
              </a:spcAft>
            </a:pPr>
            <a:r>
              <a:rPr lang="zh-CN" altLang="en-US" sz="800" kern="0" dirty="0">
                <a:solidFill>
                  <a:schemeClr val="bg1"/>
                </a:solidFill>
                <a:latin typeface="微软雅黑" panose="020B0503020204020204" charset="-122"/>
                <a:ea typeface="微软雅黑" panose="020B0503020204020204" charset="-122"/>
              </a:rPr>
              <a:t>分桶策略</a:t>
            </a:r>
            <a:endParaRPr lang="en-US" altLang="zh-CN" sz="800" kern="0" dirty="0">
              <a:solidFill>
                <a:schemeClr val="bg1"/>
              </a:solidFill>
              <a:latin typeface="微软雅黑" panose="020B0503020204020204" charset="-122"/>
              <a:ea typeface="微软雅黑" panose="020B0503020204020204" charset="-122"/>
            </a:endParaRPr>
          </a:p>
        </p:txBody>
      </p:sp>
      <p:pic>
        <p:nvPicPr>
          <p:cNvPr id="55" name="图片 1"/>
          <p:cNvPicPr>
            <a:picLocks noChangeAspect="1"/>
          </p:cNvPicPr>
          <p:nvPr/>
        </p:nvPicPr>
        <p:blipFill>
          <a:blip r:embed="rId5">
            <a:duotone>
              <a:schemeClr val="accent1">
                <a:shade val="45000"/>
                <a:satMod val="135000"/>
              </a:schemeClr>
              <a:prstClr val="white"/>
            </a:duotone>
          </a:blip>
          <a:stretch>
            <a:fillRect/>
          </a:stretch>
        </p:blipFill>
        <p:spPr>
          <a:xfrm>
            <a:off x="1173483" y="1619943"/>
            <a:ext cx="166308" cy="216696"/>
          </a:xfrm>
          <a:prstGeom prst="rect">
            <a:avLst/>
          </a:prstGeom>
        </p:spPr>
      </p:pic>
      <p:sp>
        <p:nvSpPr>
          <p:cNvPr id="56" name="虚尾箭头 121"/>
          <p:cNvSpPr/>
          <p:nvPr/>
        </p:nvSpPr>
        <p:spPr>
          <a:xfrm rot="10800000">
            <a:off x="1326631" y="1494613"/>
            <a:ext cx="5853868" cy="168309"/>
          </a:xfrm>
          <a:prstGeom prst="stripedRightArrow">
            <a:avLst/>
          </a:prstGeom>
          <a:solidFill>
            <a:schemeClr val="tx1">
              <a:lumMod val="20000"/>
              <a:lumOff val="80000"/>
            </a:schemeClr>
          </a:solidFill>
          <a:ln w="12700" cap="flat" cmpd="sng" algn="ctr">
            <a:noFill/>
            <a:prstDash val="solid"/>
            <a:round/>
            <a:headEnd type="none" w="med" len="med"/>
            <a:tailEnd type="none" w="med" len="med"/>
          </a:ln>
          <a:effectLst/>
        </p:spPr>
        <p:txBody>
          <a:bodyPr vert="vert270" wrap="square" lIns="91440" tIns="45720" rIns="91440" bIns="45720" numCol="1" rtlCol="0" anchor="ctr" anchorCtr="0" compatLnSpc="1"/>
          <a:lstStyle/>
          <a:p>
            <a:pPr algn="ctr" defTabSz="457200" fontAlgn="base">
              <a:spcBef>
                <a:spcPct val="0"/>
              </a:spcBef>
              <a:spcAft>
                <a:spcPct val="0"/>
              </a:spcAft>
              <a:buFont typeface="Arial" panose="020B0604020202020204" pitchFamily="34" charset="0"/>
              <a:buNone/>
            </a:pPr>
            <a:endParaRPr lang="zh-CN" altLang="en-US" sz="800" b="1" kern="0" dirty="0">
              <a:solidFill>
                <a:srgbClr val="141313"/>
              </a:solidFill>
              <a:ea typeface="宋体" pitchFamily="2" charset="-122"/>
            </a:endParaRPr>
          </a:p>
        </p:txBody>
      </p:sp>
      <p:sp>
        <p:nvSpPr>
          <p:cNvPr id="57" name="Rounded Rectangle 56"/>
          <p:cNvSpPr/>
          <p:nvPr/>
        </p:nvSpPr>
        <p:spPr>
          <a:xfrm>
            <a:off x="4330922" y="1846924"/>
            <a:ext cx="222232" cy="515224"/>
          </a:xfrm>
          <a:prstGeom prst="roundRect">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0" tIns="45720" rIns="0" bIns="45720" numCol="1" rtlCol="0" anchor="ctr" anchorCtr="1" compatLnSpc="1"/>
          <a:lstStyle/>
          <a:p>
            <a:pPr algn="ctr" defTabSz="457200" fontAlgn="base">
              <a:spcBef>
                <a:spcPct val="0"/>
              </a:spcBef>
              <a:spcAft>
                <a:spcPct val="0"/>
              </a:spcAft>
            </a:pPr>
            <a:r>
              <a:rPr lang="zh-CN" altLang="en-US" sz="800" kern="0" dirty="0">
                <a:solidFill>
                  <a:schemeClr val="bg1"/>
                </a:solidFill>
                <a:latin typeface="微软雅黑" panose="020B0503020204020204" charset="-122"/>
                <a:ea typeface="微软雅黑" panose="020B0503020204020204" charset="-122"/>
              </a:rPr>
              <a:t>数据库</a:t>
            </a:r>
            <a:endParaRPr lang="zh-CN" altLang="en-US" sz="800" kern="0" dirty="0">
              <a:solidFill>
                <a:schemeClr val="bg1"/>
              </a:solidFill>
              <a:latin typeface="微软雅黑" panose="020B0503020204020204" charset="-122"/>
              <a:ea typeface="微软雅黑" panose="020B0503020204020204" charset="-122"/>
            </a:endParaRPr>
          </a:p>
        </p:txBody>
      </p:sp>
      <p:sp>
        <p:nvSpPr>
          <p:cNvPr id="58" name="矩形 119"/>
          <p:cNvSpPr/>
          <p:nvPr/>
        </p:nvSpPr>
        <p:spPr bwMode="auto">
          <a:xfrm>
            <a:off x="2240453" y="1881549"/>
            <a:ext cx="1419381" cy="233184"/>
          </a:xfrm>
          <a:prstGeom prst="rect">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0" tIns="45720" rIns="0" bIns="45720" numCol="1" rtlCol="0" anchor="ctr" anchorCtr="1" compatLnSpc="1"/>
          <a:lstStyle/>
          <a:p>
            <a:pPr algn="ctr" defTabSz="457200" fontAlgn="base">
              <a:spcBef>
                <a:spcPct val="0"/>
              </a:spcBef>
              <a:spcAft>
                <a:spcPct val="0"/>
              </a:spcAft>
            </a:pPr>
            <a:r>
              <a:rPr lang="zh-CN" altLang="en-US" sz="800" kern="0" dirty="0">
                <a:solidFill>
                  <a:schemeClr val="bg1"/>
                </a:solidFill>
                <a:latin typeface="微软雅黑" panose="020B0503020204020204" charset="-122"/>
                <a:ea typeface="微软雅黑" panose="020B0503020204020204" charset="-122"/>
              </a:rPr>
              <a:t>配置分桶策略</a:t>
            </a:r>
            <a:endParaRPr lang="en-US" altLang="zh-CN" sz="800" kern="0" dirty="0">
              <a:solidFill>
                <a:schemeClr val="bg1"/>
              </a:solidFill>
              <a:latin typeface="微软雅黑" panose="020B0503020204020204" charset="-122"/>
              <a:ea typeface="微软雅黑" panose="020B0503020204020204" charset="-122"/>
            </a:endParaRPr>
          </a:p>
        </p:txBody>
      </p:sp>
      <p:sp>
        <p:nvSpPr>
          <p:cNvPr id="59" name="虚尾箭头 121"/>
          <p:cNvSpPr/>
          <p:nvPr/>
        </p:nvSpPr>
        <p:spPr>
          <a:xfrm>
            <a:off x="3655690" y="1919006"/>
            <a:ext cx="691181" cy="168309"/>
          </a:xfrm>
          <a:prstGeom prst="stripedRightArrow">
            <a:avLst/>
          </a:prstGeom>
          <a:solidFill>
            <a:schemeClr val="tx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pPr>
            <a:r>
              <a:rPr lang="zh-CN" altLang="en-US" sz="800" b="1" kern="0" dirty="0">
                <a:solidFill>
                  <a:srgbClr val="141313"/>
                </a:solidFill>
                <a:ea typeface="宋体" pitchFamily="2" charset="-122"/>
              </a:rPr>
              <a:t>保存策略</a:t>
            </a:r>
            <a:endParaRPr lang="zh-CN" altLang="en-US" sz="800" b="1" kern="0" dirty="0">
              <a:solidFill>
                <a:srgbClr val="141313"/>
              </a:solidFill>
              <a:ea typeface="宋体" pitchFamily="2" charset="-122"/>
            </a:endParaRPr>
          </a:p>
        </p:txBody>
      </p:sp>
      <p:sp>
        <p:nvSpPr>
          <p:cNvPr id="60" name="Rounded Rectangle 59"/>
          <p:cNvSpPr/>
          <p:nvPr/>
        </p:nvSpPr>
        <p:spPr>
          <a:xfrm>
            <a:off x="2187169" y="2157089"/>
            <a:ext cx="1575989" cy="224330"/>
          </a:xfrm>
          <a:prstGeom prst="roundRect">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0" tIns="45720" rIns="0" bIns="45720" numCol="1" rtlCol="0" anchor="ctr" anchorCtr="1" compatLnSpc="1"/>
          <a:lstStyle/>
          <a:p>
            <a:pPr algn="ctr" defTabSz="457200" fontAlgn="base">
              <a:spcBef>
                <a:spcPct val="0"/>
              </a:spcBef>
              <a:spcAft>
                <a:spcPct val="0"/>
              </a:spcAft>
            </a:pPr>
            <a:r>
              <a:rPr lang="zh-CN" altLang="en-US" sz="800" kern="0" dirty="0">
                <a:solidFill>
                  <a:schemeClr val="bg1"/>
                </a:solidFill>
                <a:latin typeface="微软雅黑" panose="020B0503020204020204" charset="-122"/>
                <a:ea typeface="微软雅黑" panose="020B0503020204020204" charset="-122"/>
              </a:rPr>
              <a:t>缓存</a:t>
            </a:r>
            <a:endParaRPr lang="zh-CN" altLang="en-US" sz="800" kern="0" dirty="0">
              <a:solidFill>
                <a:schemeClr val="bg1"/>
              </a:solidFill>
              <a:latin typeface="微软雅黑" panose="020B0503020204020204" charset="-122"/>
              <a:ea typeface="微软雅黑" panose="020B0503020204020204" charset="-122"/>
            </a:endParaRPr>
          </a:p>
        </p:txBody>
      </p:sp>
      <p:sp>
        <p:nvSpPr>
          <p:cNvPr id="61" name="Left-Right Arrow 60"/>
          <p:cNvSpPr/>
          <p:nvPr/>
        </p:nvSpPr>
        <p:spPr>
          <a:xfrm>
            <a:off x="3789717" y="2173516"/>
            <a:ext cx="475206" cy="166255"/>
          </a:xfrm>
          <a:prstGeom prst="leftRightArrow">
            <a:avLst/>
          </a:prstGeom>
          <a:solidFill>
            <a:schemeClr val="tx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457200" fontAlgn="base">
              <a:spcBef>
                <a:spcPct val="0"/>
              </a:spcBef>
              <a:spcAft>
                <a:spcPct val="0"/>
              </a:spcAft>
              <a:buFont typeface="Arial" panose="020B0604020202020204" pitchFamily="34" charset="0"/>
              <a:buNone/>
            </a:pPr>
            <a:endParaRPr lang="zh-CN" altLang="en-US" kern="0" dirty="0">
              <a:solidFill>
                <a:srgbClr val="141313"/>
              </a:solidFill>
              <a:ea typeface="宋体" pitchFamily="2" charset="-122"/>
            </a:endParaRPr>
          </a:p>
        </p:txBody>
      </p:sp>
      <p:sp>
        <p:nvSpPr>
          <p:cNvPr id="62" name="Left-Right Arrow 61"/>
          <p:cNvSpPr/>
          <p:nvPr/>
        </p:nvSpPr>
        <p:spPr>
          <a:xfrm rot="5400000">
            <a:off x="2909206" y="2437969"/>
            <a:ext cx="268241" cy="151141"/>
          </a:xfrm>
          <a:prstGeom prst="leftRightArrow">
            <a:avLst/>
          </a:prstGeom>
          <a:solidFill>
            <a:schemeClr val="tx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457200" fontAlgn="base">
              <a:spcBef>
                <a:spcPct val="0"/>
              </a:spcBef>
              <a:spcAft>
                <a:spcPct val="0"/>
              </a:spcAft>
              <a:buFont typeface="Arial" panose="020B0604020202020204" pitchFamily="34" charset="0"/>
              <a:buNone/>
            </a:pPr>
            <a:endParaRPr lang="zh-CN" altLang="en-US" kern="0" dirty="0">
              <a:solidFill>
                <a:srgbClr val="141313"/>
              </a:solidFill>
              <a:ea typeface="宋体" pitchFamily="2" charset="-122"/>
            </a:endParaRPr>
          </a:p>
        </p:txBody>
      </p:sp>
      <p:sp>
        <p:nvSpPr>
          <p:cNvPr id="63" name="虚尾箭头 121"/>
          <p:cNvSpPr/>
          <p:nvPr/>
        </p:nvSpPr>
        <p:spPr>
          <a:xfrm>
            <a:off x="2988364" y="2943113"/>
            <a:ext cx="360772" cy="168309"/>
          </a:xfrm>
          <a:prstGeom prst="striped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pPr>
            <a:endParaRPr lang="zh-CN" altLang="en-US" sz="800" b="1" kern="0" dirty="0">
              <a:solidFill>
                <a:srgbClr val="141313"/>
              </a:solidFill>
              <a:ea typeface="宋体" pitchFamily="2" charset="-122"/>
            </a:endParaRPr>
          </a:p>
        </p:txBody>
      </p:sp>
      <p:sp>
        <p:nvSpPr>
          <p:cNvPr id="64" name="虚尾箭头 121"/>
          <p:cNvSpPr/>
          <p:nvPr/>
        </p:nvSpPr>
        <p:spPr>
          <a:xfrm>
            <a:off x="719230" y="2954818"/>
            <a:ext cx="1728594" cy="168309"/>
          </a:xfrm>
          <a:prstGeom prst="stripedRightArrow">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ctr" defTabSz="457200" fontAlgn="base">
              <a:spcBef>
                <a:spcPct val="0"/>
              </a:spcBef>
              <a:spcAft>
                <a:spcPct val="0"/>
              </a:spcAft>
              <a:buFont typeface="Arial" panose="020B0604020202020204" pitchFamily="34" charset="0"/>
              <a:buNone/>
            </a:pPr>
            <a:r>
              <a:rPr lang="zh-CN" altLang="en-US" sz="800" b="1" kern="0" dirty="0" smtClean="0">
                <a:solidFill>
                  <a:srgbClr val="141313"/>
                </a:solidFill>
                <a:ea typeface="宋体" pitchFamily="2" charset="-122"/>
              </a:rPr>
              <a:t>推荐请求</a:t>
            </a:r>
            <a:endParaRPr lang="zh-CN" altLang="en-US" sz="800" b="1" kern="0" dirty="0">
              <a:solidFill>
                <a:srgbClr val="141313"/>
              </a:solidFill>
              <a:ea typeface="宋体" pitchFamily="2" charset="-122"/>
            </a:endParaRPr>
          </a:p>
        </p:txBody>
      </p:sp>
      <p:sp>
        <p:nvSpPr>
          <p:cNvPr id="65" name="TextBox 64"/>
          <p:cNvSpPr txBox="1"/>
          <p:nvPr/>
        </p:nvSpPr>
        <p:spPr>
          <a:xfrm>
            <a:off x="2629874" y="1279170"/>
            <a:ext cx="3154680" cy="261610"/>
          </a:xfrm>
          <a:prstGeom prst="rect">
            <a:avLst/>
          </a:prstGeom>
          <a:noFill/>
        </p:spPr>
        <p:txBody>
          <a:bodyPr wrap="square" rtlCol="0">
            <a:spAutoFit/>
          </a:bodyPr>
          <a:lstStyle/>
          <a:p>
            <a:pPr algn="ctr"/>
            <a:r>
              <a:rPr lang="zh-CN" altLang="en-US" sz="1100" dirty="0">
                <a:solidFill>
                  <a:srgbClr val="414141"/>
                </a:solidFill>
              </a:rPr>
              <a:t>调整分桶策略</a:t>
            </a:r>
            <a:r>
              <a:rPr lang="zh-CN" altLang="en-US" sz="1100" dirty="0" smtClean="0">
                <a:solidFill>
                  <a:srgbClr val="414141"/>
                </a:solidFill>
              </a:rPr>
              <a:t>根据结果数据</a:t>
            </a:r>
            <a:endParaRPr lang="zh-CN" altLang="en-US" sz="1100" dirty="0">
              <a:solidFill>
                <a:srgbClr val="414141"/>
              </a:solidFill>
            </a:endParaRPr>
          </a:p>
        </p:txBody>
      </p:sp>
      <p:sp>
        <p:nvSpPr>
          <p:cNvPr id="66" name="TextBox 65"/>
          <p:cNvSpPr txBox="1"/>
          <p:nvPr/>
        </p:nvSpPr>
        <p:spPr>
          <a:xfrm>
            <a:off x="1122810" y="4206848"/>
            <a:ext cx="7028044" cy="261610"/>
          </a:xfrm>
          <a:prstGeom prst="rect">
            <a:avLst/>
          </a:prstGeom>
          <a:noFill/>
        </p:spPr>
        <p:txBody>
          <a:bodyPr wrap="square" rtlCol="0">
            <a:spAutoFit/>
          </a:bodyPr>
          <a:lstStyle/>
          <a:p>
            <a:pPr algn="ctr"/>
            <a:r>
              <a:rPr lang="zh-CN" altLang="en-US" sz="1100" dirty="0">
                <a:solidFill>
                  <a:srgbClr val="414141"/>
                </a:solidFill>
              </a:rPr>
              <a:t>可动态设置分桶策略，可视化展示中将对比新旧版本的</a:t>
            </a:r>
            <a:r>
              <a:rPr lang="zh-CN" altLang="en-US" sz="1100" dirty="0" smtClean="0">
                <a:solidFill>
                  <a:srgbClr val="414141"/>
                </a:solidFill>
              </a:rPr>
              <a:t>算法</a:t>
            </a:r>
            <a:r>
              <a:rPr lang="zh-CN" altLang="en-US" sz="1100" dirty="0">
                <a:solidFill>
                  <a:srgbClr val="414141"/>
                </a:solidFill>
              </a:rPr>
              <a:t>运行</a:t>
            </a:r>
            <a:r>
              <a:rPr lang="zh-CN" altLang="en-US" sz="1100" dirty="0" smtClean="0">
                <a:solidFill>
                  <a:srgbClr val="414141"/>
                </a:solidFill>
              </a:rPr>
              <a:t>结果</a:t>
            </a:r>
            <a:endParaRPr lang="zh-CN" altLang="en-US" sz="1100" dirty="0">
              <a:solidFill>
                <a:srgbClr val="414141"/>
              </a:solidFill>
            </a:endParaRPr>
          </a:p>
        </p:txBody>
      </p:sp>
      <p:sp>
        <p:nvSpPr>
          <p:cNvPr id="87" name="Title 3"/>
          <p:cNvSpPr>
            <a:spLocks noGrp="1"/>
          </p:cNvSpPr>
          <p:nvPr>
            <p:ph type="title"/>
          </p:nvPr>
        </p:nvSpPr>
        <p:spPr>
          <a:xfrm>
            <a:off x="264161" y="122548"/>
            <a:ext cx="5129470"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技术专题</a:t>
            </a:r>
            <a:r>
              <a:rPr lang="en-US" altLang="zh-CN" dirty="0" smtClean="0">
                <a:solidFill>
                  <a:srgbClr val="414141"/>
                </a:solidFill>
                <a:latin typeface="微软雅黑" panose="020B0503020204020204" charset="-122"/>
                <a:ea typeface="微软雅黑" panose="020B0503020204020204" charset="-122"/>
                <a:sym typeface="+mn-ea"/>
              </a:rPr>
              <a:t>1——</a:t>
            </a:r>
            <a:r>
              <a:rPr lang="zh-CN" altLang="en-US" dirty="0" smtClean="0">
                <a:solidFill>
                  <a:srgbClr val="414141"/>
                </a:solidFill>
                <a:latin typeface="微软雅黑" panose="020B0503020204020204" charset="-122"/>
                <a:ea typeface="微软雅黑" panose="020B0503020204020204" charset="-122"/>
                <a:sym typeface="+mn-ea"/>
              </a:rPr>
              <a:t>流量控制</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矩形 139"/>
          <p:cNvSpPr/>
          <p:nvPr/>
        </p:nvSpPr>
        <p:spPr>
          <a:xfrm>
            <a:off x="1046080" y="2195487"/>
            <a:ext cx="5208137" cy="63094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5" name="Title 3"/>
          <p:cNvSpPr>
            <a:spLocks noGrp="1"/>
          </p:cNvSpPr>
          <p:nvPr>
            <p:ph type="title"/>
          </p:nvPr>
        </p:nvSpPr>
        <p:spPr>
          <a:xfrm>
            <a:off x="0" y="137096"/>
            <a:ext cx="4376556"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技术专题</a:t>
            </a:r>
            <a:r>
              <a:rPr lang="en-US" altLang="zh-CN" dirty="0" smtClean="0">
                <a:solidFill>
                  <a:srgbClr val="414141"/>
                </a:solidFill>
                <a:latin typeface="微软雅黑" panose="020B0503020204020204" charset="-122"/>
                <a:ea typeface="微软雅黑" panose="020B0503020204020204" charset="-122"/>
                <a:sym typeface="+mn-ea"/>
              </a:rPr>
              <a:t>1——</a:t>
            </a:r>
            <a:r>
              <a:rPr lang="zh-CN" altLang="en-US" dirty="0" smtClean="0">
                <a:solidFill>
                  <a:srgbClr val="414141"/>
                </a:solidFill>
                <a:latin typeface="微软雅黑" panose="020B0503020204020204" charset="-122"/>
                <a:ea typeface="微软雅黑" panose="020B0503020204020204" charset="-122"/>
                <a:sym typeface="+mn-ea"/>
              </a:rPr>
              <a:t>流量控制</a:t>
            </a:r>
            <a:endParaRPr lang="en-US" sz="2400" dirty="0"/>
          </a:p>
        </p:txBody>
      </p:sp>
      <p:sp>
        <p:nvSpPr>
          <p:cNvPr id="65" name="文本框 64"/>
          <p:cNvSpPr txBox="1"/>
          <p:nvPr/>
        </p:nvSpPr>
        <p:spPr>
          <a:xfrm>
            <a:off x="6443420" y="1052239"/>
            <a:ext cx="2456655" cy="3647152"/>
          </a:xfrm>
          <a:prstGeom prst="rect">
            <a:avLst/>
          </a:prstGeom>
          <a:solidFill>
            <a:schemeClr val="bg1">
              <a:lumMod val="95000"/>
            </a:schemeClr>
          </a:solidFill>
        </p:spPr>
        <p:txBody>
          <a:bodyPr wrap="square" rtlCol="0">
            <a:spAutoFit/>
          </a:bodyPr>
          <a:lstStyle/>
          <a:p>
            <a:r>
              <a:rPr lang="zh-CN" altLang="en-US" sz="1100" b="1" dirty="0" smtClean="0">
                <a:latin typeface="微软雅黑" panose="020B0503020204020204" charset="-122"/>
                <a:ea typeface="微软雅黑" panose="020B0503020204020204" charset="-122"/>
              </a:rPr>
              <a:t>说明：</a:t>
            </a:r>
            <a:endParaRPr lang="en-US" altLang="zh-CN" sz="1100" b="1" dirty="0" smtClean="0">
              <a:latin typeface="微软雅黑" panose="020B0503020204020204" charset="-122"/>
              <a:ea typeface="微软雅黑" panose="020B0503020204020204" charset="-122"/>
            </a:endParaRPr>
          </a:p>
          <a:p>
            <a:r>
              <a:rPr lang="en-US" altLang="zh-CN" sz="1100" dirty="0" smtClean="0">
                <a:latin typeface="微软雅黑" panose="020B0503020204020204" charset="-122"/>
                <a:ea typeface="微软雅黑" panose="020B0503020204020204" charset="-122"/>
              </a:rPr>
              <a:t>1</a:t>
            </a:r>
            <a:r>
              <a:rPr lang="zh-CN" altLang="en-US" sz="1100" dirty="0" smtClean="0">
                <a:latin typeface="微软雅黑" panose="020B0503020204020204" charset="-122"/>
                <a:ea typeface="微软雅黑" panose="020B0503020204020204" charset="-122"/>
              </a:rPr>
              <a:t>、流量比例可以设定</a:t>
            </a:r>
            <a:endParaRPr lang="en-US" altLang="zh-CN" sz="1100" dirty="0" smtClean="0">
              <a:latin typeface="微软雅黑" panose="020B0503020204020204" charset="-122"/>
              <a:ea typeface="微软雅黑" panose="020B0503020204020204" charset="-122"/>
            </a:endParaRPr>
          </a:p>
          <a:p>
            <a:r>
              <a:rPr lang="en-US" altLang="zh-CN" sz="1100" dirty="0" smtClean="0">
                <a:latin typeface="微软雅黑" panose="020B0503020204020204" charset="-122"/>
                <a:ea typeface="微软雅黑" panose="020B0503020204020204" charset="-122"/>
              </a:rPr>
              <a:t>2</a:t>
            </a:r>
            <a:r>
              <a:rPr lang="zh-CN" altLang="en-US" sz="1100" dirty="0" smtClean="0">
                <a:latin typeface="微软雅黑" panose="020B0503020204020204" charset="-122"/>
                <a:ea typeface="微软雅黑" panose="020B0503020204020204" charset="-122"/>
              </a:rPr>
              <a:t>、流量根据分层独立控制</a:t>
            </a:r>
            <a:endParaRPr lang="en-US" altLang="zh-CN" sz="1100" dirty="0" smtClean="0">
              <a:latin typeface="微软雅黑" panose="020B0503020204020204" charset="-122"/>
              <a:ea typeface="微软雅黑" panose="020B0503020204020204" charset="-122"/>
            </a:endParaRPr>
          </a:p>
          <a:p>
            <a:r>
              <a:rPr lang="en-US" altLang="zh-CN" sz="1100" dirty="0" smtClean="0">
                <a:latin typeface="微软雅黑" panose="020B0503020204020204" charset="-122"/>
                <a:ea typeface="微软雅黑" panose="020B0503020204020204" charset="-122"/>
              </a:rPr>
              <a:t>3</a:t>
            </a:r>
            <a:r>
              <a:rPr lang="zh-CN" altLang="en-US" sz="1100" dirty="0" smtClean="0">
                <a:latin typeface="微软雅黑" panose="020B0503020204020204" charset="-122"/>
                <a:ea typeface="微软雅黑" panose="020B0503020204020204" charset="-122"/>
              </a:rPr>
              <a:t>、参与计算分流因子的参数：</a:t>
            </a:r>
            <a:endParaRPr lang="en-US" altLang="zh-CN" sz="1100" dirty="0" smtClean="0">
              <a:latin typeface="微软雅黑" panose="020B0503020204020204" charset="-122"/>
              <a:ea typeface="微软雅黑" panose="020B0503020204020204" charset="-122"/>
            </a:endParaRPr>
          </a:p>
          <a:p>
            <a:pPr lvl="1"/>
            <a:r>
              <a:rPr lang="en-US" altLang="zh-CN" sz="1100" dirty="0" smtClean="0">
                <a:latin typeface="微软雅黑" panose="020B0503020204020204" charset="-122"/>
                <a:ea typeface="微软雅黑" panose="020B0503020204020204" charset="-122"/>
              </a:rPr>
              <a:t>Transaction ID</a:t>
            </a:r>
            <a:r>
              <a:rPr lang="zh-CN" altLang="en-US" sz="1100" dirty="0" smtClean="0">
                <a:latin typeface="微软雅黑" panose="020B0503020204020204" charset="-122"/>
                <a:ea typeface="微软雅黑" panose="020B0503020204020204" charset="-122"/>
              </a:rPr>
              <a:t>；</a:t>
            </a:r>
            <a:endParaRPr lang="en-US" altLang="zh-CN" sz="1100" dirty="0" smtClean="0">
              <a:latin typeface="微软雅黑" panose="020B0503020204020204" charset="-122"/>
              <a:ea typeface="微软雅黑" panose="020B0503020204020204" charset="-122"/>
            </a:endParaRPr>
          </a:p>
          <a:p>
            <a:pPr lvl="1"/>
            <a:r>
              <a:rPr lang="en-US" altLang="zh-CN" sz="1100" dirty="0" smtClean="0">
                <a:latin typeface="微软雅黑" panose="020B0503020204020204" charset="-122"/>
                <a:ea typeface="微软雅黑" panose="020B0503020204020204" charset="-122"/>
              </a:rPr>
              <a:t>User ID</a:t>
            </a:r>
            <a:r>
              <a:rPr lang="zh-CN" altLang="en-US" sz="1100" dirty="0" smtClean="0">
                <a:latin typeface="微软雅黑" panose="020B0503020204020204" charset="-122"/>
                <a:ea typeface="微软雅黑" panose="020B0503020204020204" charset="-122"/>
              </a:rPr>
              <a:t>；</a:t>
            </a:r>
            <a:endParaRPr lang="en-US" altLang="zh-CN" sz="1100" dirty="0" smtClean="0">
              <a:latin typeface="微软雅黑" panose="020B0503020204020204" charset="-122"/>
              <a:ea typeface="微软雅黑" panose="020B0503020204020204" charset="-122"/>
            </a:endParaRPr>
          </a:p>
          <a:p>
            <a:pPr lvl="1"/>
            <a:r>
              <a:rPr lang="en-US" altLang="zh-CN" sz="1100" dirty="0" smtClean="0">
                <a:latin typeface="微软雅黑" panose="020B0503020204020204" charset="-122"/>
                <a:ea typeface="微软雅黑" panose="020B0503020204020204" charset="-122"/>
              </a:rPr>
              <a:t>City Code</a:t>
            </a:r>
            <a:r>
              <a:rPr lang="zh-CN" altLang="en-US" sz="1100" dirty="0" smtClean="0">
                <a:latin typeface="微软雅黑" panose="020B0503020204020204" charset="-122"/>
                <a:ea typeface="微软雅黑" panose="020B0503020204020204" charset="-122"/>
              </a:rPr>
              <a:t>；</a:t>
            </a:r>
            <a:endParaRPr lang="en-US" altLang="zh-CN" sz="1100" dirty="0" smtClean="0">
              <a:latin typeface="微软雅黑" panose="020B0503020204020204" charset="-122"/>
              <a:ea typeface="微软雅黑" panose="020B0503020204020204" charset="-122"/>
            </a:endParaRPr>
          </a:p>
          <a:p>
            <a:pPr lvl="1"/>
            <a:r>
              <a:rPr lang="en-US" altLang="zh-CN" sz="1100" dirty="0" smtClean="0">
                <a:latin typeface="微软雅黑" panose="020B0503020204020204" charset="-122"/>
                <a:ea typeface="微软雅黑" panose="020B0503020204020204" charset="-122"/>
              </a:rPr>
              <a:t>Market Code</a:t>
            </a:r>
            <a:r>
              <a:rPr lang="zh-CN" altLang="en-US" sz="1100" dirty="0" smtClean="0">
                <a:latin typeface="微软雅黑" panose="020B0503020204020204" charset="-122"/>
                <a:ea typeface="微软雅黑" panose="020B0503020204020204" charset="-122"/>
              </a:rPr>
              <a:t>；</a:t>
            </a:r>
            <a:endParaRPr lang="en-US" altLang="zh-CN" sz="1100" dirty="0" smtClean="0">
              <a:latin typeface="微软雅黑" panose="020B0503020204020204" charset="-122"/>
              <a:ea typeface="微软雅黑" panose="020B0503020204020204" charset="-122"/>
            </a:endParaRPr>
          </a:p>
          <a:p>
            <a:pPr lvl="1"/>
            <a:r>
              <a:rPr lang="en-US" altLang="zh-CN" sz="1100" dirty="0" smtClean="0">
                <a:latin typeface="微软雅黑" panose="020B0503020204020204" charset="-122"/>
                <a:ea typeface="微软雅黑" panose="020B0503020204020204" charset="-122"/>
              </a:rPr>
              <a:t>Telephone </a:t>
            </a:r>
            <a:r>
              <a:rPr lang="zh-CN" altLang="en-US" sz="1100" dirty="0" smtClean="0">
                <a:latin typeface="微软雅黑" panose="020B0503020204020204" charset="-122"/>
                <a:ea typeface="微软雅黑" panose="020B0503020204020204" charset="-122"/>
              </a:rPr>
              <a:t>；</a:t>
            </a:r>
            <a:endParaRPr lang="en-US" altLang="zh-CN" sz="1100" dirty="0" smtClean="0">
              <a:latin typeface="微软雅黑" panose="020B0503020204020204" charset="-122"/>
              <a:ea typeface="微软雅黑" panose="020B0503020204020204" charset="-122"/>
            </a:endParaRPr>
          </a:p>
          <a:p>
            <a:pPr lvl="1"/>
            <a:r>
              <a:rPr lang="en-US" altLang="zh-CN" sz="1100" dirty="0" smtClean="0">
                <a:latin typeface="微软雅黑" panose="020B0503020204020204" charset="-122"/>
                <a:ea typeface="微软雅黑" panose="020B0503020204020204" charset="-122"/>
              </a:rPr>
              <a:t>Brand Code</a:t>
            </a:r>
            <a:r>
              <a:rPr lang="zh-CN" altLang="en-US" sz="1100" dirty="0" smtClean="0">
                <a:latin typeface="微软雅黑" panose="020B0503020204020204" charset="-122"/>
                <a:ea typeface="微软雅黑" panose="020B0503020204020204" charset="-122"/>
              </a:rPr>
              <a:t>；</a:t>
            </a:r>
            <a:endParaRPr lang="en-US" altLang="zh-CN" sz="1100" dirty="0" smtClean="0">
              <a:latin typeface="微软雅黑" panose="020B0503020204020204" charset="-122"/>
              <a:ea typeface="微软雅黑" panose="020B0503020204020204" charset="-122"/>
            </a:endParaRPr>
          </a:p>
          <a:p>
            <a:pPr lvl="1"/>
            <a:r>
              <a:rPr lang="en-US" altLang="zh-CN" sz="1100" dirty="0" smtClean="0">
                <a:latin typeface="微软雅黑" panose="020B0503020204020204" charset="-122"/>
                <a:ea typeface="微软雅黑" panose="020B0503020204020204" charset="-122"/>
              </a:rPr>
              <a:t>Channel ID</a:t>
            </a:r>
            <a:endParaRPr lang="en-US" altLang="zh-CN" sz="1100" dirty="0" smtClean="0">
              <a:latin typeface="微软雅黑" panose="020B0503020204020204" charset="-122"/>
              <a:ea typeface="微软雅黑" panose="020B0503020204020204" charset="-122"/>
            </a:endParaRPr>
          </a:p>
          <a:p>
            <a:pPr lvl="1"/>
            <a:r>
              <a:rPr lang="zh-CN" altLang="en-US" sz="1100" dirty="0" smtClean="0">
                <a:latin typeface="微软雅黑" panose="020B0503020204020204" charset="-122"/>
                <a:ea typeface="微软雅黑" panose="020B0503020204020204" charset="-122"/>
              </a:rPr>
              <a:t>或者随机百分比</a:t>
            </a:r>
            <a:endParaRPr lang="en-US" altLang="zh-CN" sz="1100" dirty="0" smtClean="0">
              <a:latin typeface="微软雅黑" panose="020B0503020204020204" charset="-122"/>
              <a:ea typeface="微软雅黑" panose="020B0503020204020204" charset="-122"/>
            </a:endParaRPr>
          </a:p>
          <a:p>
            <a:r>
              <a:rPr lang="en-US" altLang="zh-CN" sz="1100" dirty="0">
                <a:latin typeface="微软雅黑" panose="020B0503020204020204" charset="-122"/>
                <a:ea typeface="微软雅黑" panose="020B0503020204020204" charset="-122"/>
              </a:rPr>
              <a:t>4</a:t>
            </a:r>
            <a:r>
              <a:rPr lang="zh-CN" altLang="en-US" sz="1100" dirty="0" smtClean="0">
                <a:latin typeface="微软雅黑" panose="020B0503020204020204" charset="-122"/>
                <a:ea typeface="微软雅黑" panose="020B0503020204020204" charset="-122"/>
              </a:rPr>
              <a:t>、资源位策略：</a:t>
            </a:r>
            <a:endParaRPr lang="en-US" altLang="zh-CN" sz="1100" dirty="0" smtClean="0">
              <a:latin typeface="微软雅黑" panose="020B0503020204020204" charset="-122"/>
              <a:ea typeface="微软雅黑" panose="020B0503020204020204" charset="-122"/>
            </a:endParaRPr>
          </a:p>
          <a:p>
            <a:r>
              <a:rPr lang="en-US" altLang="zh-CN" sz="1100" dirty="0">
                <a:latin typeface="微软雅黑" panose="020B0503020204020204" charset="-122"/>
                <a:ea typeface="微软雅黑" panose="020B0503020204020204" charset="-122"/>
              </a:rPr>
              <a:t> </a:t>
            </a:r>
            <a:r>
              <a:rPr lang="en-US" altLang="zh-CN" sz="1100" dirty="0" smtClean="0">
                <a:latin typeface="微软雅黑" panose="020B0503020204020204" charset="-122"/>
                <a:ea typeface="微软雅黑" panose="020B0503020204020204" charset="-122"/>
              </a:rPr>
              <a:t>    </a:t>
            </a:r>
            <a:r>
              <a:rPr lang="zh-CN" altLang="en-US" sz="1100" dirty="0" smtClean="0">
                <a:latin typeface="微软雅黑" panose="020B0503020204020204" charset="-122"/>
                <a:ea typeface="微软雅黑" panose="020B0503020204020204" charset="-122"/>
              </a:rPr>
              <a:t>在资源位信息管理中进行设定</a:t>
            </a:r>
            <a:endParaRPr lang="en-US" altLang="zh-CN" sz="1100" dirty="0" smtClean="0">
              <a:latin typeface="微软雅黑" panose="020B0503020204020204" charset="-122"/>
              <a:ea typeface="微软雅黑" panose="020B0503020204020204" charset="-122"/>
            </a:endParaRPr>
          </a:p>
          <a:p>
            <a:r>
              <a:rPr lang="en-US" altLang="zh-CN" sz="1100" dirty="0">
                <a:latin typeface="微软雅黑" panose="020B0503020204020204" charset="-122"/>
                <a:ea typeface="微软雅黑" panose="020B0503020204020204" charset="-122"/>
              </a:rPr>
              <a:t> </a:t>
            </a:r>
            <a:r>
              <a:rPr lang="en-US" altLang="zh-CN" sz="1100" dirty="0" smtClean="0">
                <a:latin typeface="微软雅黑" panose="020B0503020204020204" charset="-122"/>
                <a:ea typeface="微软雅黑" panose="020B0503020204020204" charset="-122"/>
              </a:rPr>
              <a:t>    </a:t>
            </a:r>
            <a:endParaRPr lang="en-US" altLang="zh-CN" sz="1100" dirty="0">
              <a:latin typeface="微软雅黑" panose="020B0503020204020204" charset="-122"/>
              <a:ea typeface="微软雅黑" panose="020B0503020204020204" charset="-122"/>
            </a:endParaRPr>
          </a:p>
          <a:p>
            <a:pPr lvl="1"/>
            <a:endParaRPr lang="en-US" altLang="zh-CN" sz="1100" dirty="0" smtClean="0">
              <a:latin typeface="微软雅黑" panose="020B0503020204020204" charset="-122"/>
              <a:ea typeface="微软雅黑" panose="020B0503020204020204" charset="-122"/>
            </a:endParaRPr>
          </a:p>
          <a:p>
            <a:pPr lvl="1"/>
            <a:endParaRPr lang="en-US" altLang="zh-CN" sz="1100" dirty="0">
              <a:latin typeface="微软雅黑" panose="020B0503020204020204" charset="-122"/>
              <a:ea typeface="微软雅黑" panose="020B0503020204020204" charset="-122"/>
            </a:endParaRPr>
          </a:p>
          <a:p>
            <a:pPr lvl="1"/>
            <a:endParaRPr lang="en-US" altLang="zh-CN" sz="1100" dirty="0" smtClean="0">
              <a:latin typeface="微软雅黑" panose="020B0503020204020204" charset="-122"/>
              <a:ea typeface="微软雅黑" panose="020B0503020204020204" charset="-122"/>
            </a:endParaRPr>
          </a:p>
          <a:p>
            <a:pPr lvl="1"/>
            <a:endParaRPr lang="en-US" altLang="zh-CN" sz="1100" dirty="0">
              <a:latin typeface="微软雅黑" panose="020B0503020204020204" charset="-122"/>
              <a:ea typeface="微软雅黑" panose="020B0503020204020204" charset="-122"/>
            </a:endParaRPr>
          </a:p>
          <a:p>
            <a:pPr lvl="1"/>
            <a:endParaRPr lang="en-US" altLang="zh-CN" sz="1100" dirty="0" smtClean="0">
              <a:latin typeface="微软雅黑" panose="020B0503020204020204" charset="-122"/>
              <a:ea typeface="微软雅黑" panose="020B0503020204020204" charset="-122"/>
            </a:endParaRPr>
          </a:p>
          <a:p>
            <a:pPr lvl="1"/>
            <a:endParaRPr lang="en-US" altLang="zh-CN" sz="1100" dirty="0" smtClean="0">
              <a:latin typeface="微软雅黑" panose="020B0503020204020204" charset="-122"/>
              <a:ea typeface="微软雅黑" panose="020B0503020204020204" charset="-122"/>
            </a:endParaRPr>
          </a:p>
        </p:txBody>
      </p:sp>
      <p:sp>
        <p:nvSpPr>
          <p:cNvPr id="7" name="椭圆 6"/>
          <p:cNvSpPr/>
          <p:nvPr/>
        </p:nvSpPr>
        <p:spPr>
          <a:xfrm>
            <a:off x="3324879" y="933480"/>
            <a:ext cx="866305" cy="3111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latin typeface="微软雅黑" panose="020B0503020204020204" charset="-122"/>
                <a:ea typeface="微软雅黑" panose="020B0503020204020204" charset="-122"/>
              </a:rPr>
              <a:t>流量</a:t>
            </a:r>
            <a:endParaRPr lang="zh-CN" altLang="en-US" sz="900" dirty="0" smtClean="0">
              <a:latin typeface="微软雅黑" panose="020B0503020204020204" charset="-122"/>
              <a:ea typeface="微软雅黑" panose="020B0503020204020204" charset="-122"/>
            </a:endParaRPr>
          </a:p>
        </p:txBody>
      </p:sp>
      <p:sp>
        <p:nvSpPr>
          <p:cNvPr id="8" name="矩形 7"/>
          <p:cNvSpPr/>
          <p:nvPr/>
        </p:nvSpPr>
        <p:spPr>
          <a:xfrm>
            <a:off x="1046080" y="1464394"/>
            <a:ext cx="5208137" cy="66027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latin typeface="+mj-lt"/>
            </a:endParaRPr>
          </a:p>
        </p:txBody>
      </p:sp>
      <p:sp>
        <p:nvSpPr>
          <p:cNvPr id="9" name="矩形 8"/>
          <p:cNvSpPr/>
          <p:nvPr/>
        </p:nvSpPr>
        <p:spPr>
          <a:xfrm>
            <a:off x="1039606" y="2979989"/>
            <a:ext cx="5214611" cy="4736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latin typeface="+mj-lt"/>
            </a:endParaRPr>
          </a:p>
        </p:txBody>
      </p:sp>
      <p:sp>
        <p:nvSpPr>
          <p:cNvPr id="10" name="矩形 9"/>
          <p:cNvSpPr/>
          <p:nvPr/>
        </p:nvSpPr>
        <p:spPr>
          <a:xfrm>
            <a:off x="1039606" y="4362860"/>
            <a:ext cx="5214611" cy="4255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latin typeface="+mj-lt"/>
            </a:endParaRPr>
          </a:p>
        </p:txBody>
      </p:sp>
      <p:sp>
        <p:nvSpPr>
          <p:cNvPr id="11" name="文本框 10"/>
          <p:cNvSpPr txBox="1"/>
          <p:nvPr/>
        </p:nvSpPr>
        <p:spPr>
          <a:xfrm>
            <a:off x="163381" y="1734465"/>
            <a:ext cx="874582" cy="262646"/>
          </a:xfrm>
          <a:prstGeom prst="rect">
            <a:avLst/>
          </a:prstGeom>
          <a:noFill/>
        </p:spPr>
        <p:txBody>
          <a:bodyPr wrap="square" rtlCol="0">
            <a:spAutoFit/>
          </a:bodyPr>
          <a:lstStyle/>
          <a:p>
            <a:pPr algn="ctr"/>
            <a:r>
              <a:rPr lang="zh-CN" altLang="en-US" sz="1000" b="1" dirty="0" smtClean="0">
                <a:latin typeface="微软雅黑" panose="020B0503020204020204" charset="-122"/>
                <a:ea typeface="微软雅黑" panose="020B0503020204020204" charset="-122"/>
              </a:rPr>
              <a:t>资源位</a:t>
            </a:r>
            <a:endParaRPr lang="zh-CN" altLang="en-US" sz="1000" b="1" dirty="0">
              <a:latin typeface="微软雅黑" panose="020B0503020204020204" charset="-122"/>
              <a:ea typeface="微软雅黑" panose="020B0503020204020204" charset="-122"/>
            </a:endParaRPr>
          </a:p>
        </p:txBody>
      </p:sp>
      <p:sp>
        <p:nvSpPr>
          <p:cNvPr id="12" name="文本框 11"/>
          <p:cNvSpPr txBox="1"/>
          <p:nvPr/>
        </p:nvSpPr>
        <p:spPr>
          <a:xfrm>
            <a:off x="173247" y="3065756"/>
            <a:ext cx="874582" cy="262646"/>
          </a:xfrm>
          <a:prstGeom prst="rect">
            <a:avLst/>
          </a:prstGeom>
          <a:noFill/>
        </p:spPr>
        <p:txBody>
          <a:bodyPr wrap="square" rtlCol="0">
            <a:spAutoFit/>
          </a:bodyPr>
          <a:lstStyle/>
          <a:p>
            <a:pPr algn="ctr"/>
            <a:r>
              <a:rPr lang="zh-CN" altLang="en-US" sz="1000" b="1" dirty="0" smtClean="0">
                <a:latin typeface="微软雅黑" panose="020B0503020204020204" charset="-122"/>
                <a:ea typeface="微软雅黑" panose="020B0503020204020204" charset="-122"/>
              </a:rPr>
              <a:t>活动</a:t>
            </a:r>
            <a:endParaRPr lang="zh-CN" altLang="en-US" sz="1000" b="1" dirty="0">
              <a:latin typeface="微软雅黑" panose="020B0503020204020204" charset="-122"/>
              <a:ea typeface="微软雅黑" panose="020B0503020204020204" charset="-122"/>
            </a:endParaRPr>
          </a:p>
        </p:txBody>
      </p:sp>
      <p:sp>
        <p:nvSpPr>
          <p:cNvPr id="13" name="文本框 12"/>
          <p:cNvSpPr txBox="1"/>
          <p:nvPr/>
        </p:nvSpPr>
        <p:spPr>
          <a:xfrm>
            <a:off x="163381" y="4237644"/>
            <a:ext cx="874582" cy="262646"/>
          </a:xfrm>
          <a:prstGeom prst="rect">
            <a:avLst/>
          </a:prstGeom>
          <a:noFill/>
        </p:spPr>
        <p:txBody>
          <a:bodyPr wrap="square" rtlCol="0">
            <a:spAutoFit/>
          </a:bodyPr>
          <a:lstStyle/>
          <a:p>
            <a:pPr algn="ctr"/>
            <a:r>
              <a:rPr lang="zh-CN" altLang="en-US" sz="1000" b="1" dirty="0" smtClean="0">
                <a:latin typeface="微软雅黑" panose="020B0503020204020204" charset="-122"/>
                <a:ea typeface="微软雅黑" panose="020B0503020204020204" charset="-122"/>
              </a:rPr>
              <a:t>方案</a:t>
            </a:r>
            <a:endParaRPr lang="zh-CN" altLang="en-US" sz="1000" b="1" dirty="0">
              <a:latin typeface="微软雅黑" panose="020B0503020204020204" charset="-122"/>
              <a:ea typeface="微软雅黑" panose="020B0503020204020204" charset="-122"/>
            </a:endParaRPr>
          </a:p>
        </p:txBody>
      </p:sp>
      <p:sp>
        <p:nvSpPr>
          <p:cNvPr id="14" name="圆角矩形 13"/>
          <p:cNvSpPr/>
          <p:nvPr/>
        </p:nvSpPr>
        <p:spPr>
          <a:xfrm>
            <a:off x="1168757" y="1609222"/>
            <a:ext cx="719129" cy="37062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个性化</a:t>
            </a:r>
            <a:r>
              <a:rPr lang="en-US" altLang="zh-CN" sz="700" dirty="0" smtClean="0">
                <a:latin typeface="微软雅黑" panose="020B0503020204020204" charset="-122"/>
                <a:ea typeface="微软雅黑" panose="020B0503020204020204" charset="-122"/>
              </a:rPr>
              <a:t>Banner</a:t>
            </a:r>
            <a:endParaRPr lang="zh-CN" altLang="en-US" sz="700" dirty="0" smtClean="0">
              <a:latin typeface="微软雅黑" panose="020B0503020204020204" charset="-122"/>
              <a:ea typeface="微软雅黑" panose="020B0503020204020204" charset="-122"/>
            </a:endParaRPr>
          </a:p>
        </p:txBody>
      </p:sp>
      <p:sp>
        <p:nvSpPr>
          <p:cNvPr id="15" name="圆角矩形 14"/>
          <p:cNvSpPr/>
          <p:nvPr/>
        </p:nvSpPr>
        <p:spPr>
          <a:xfrm>
            <a:off x="2111463" y="1609222"/>
            <a:ext cx="611549" cy="3706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产品推荐</a:t>
            </a:r>
            <a:endParaRPr lang="zh-CN" altLang="en-US" sz="700" dirty="0" smtClean="0">
              <a:latin typeface="微软雅黑" panose="020B0503020204020204" charset="-122"/>
              <a:ea typeface="微软雅黑" panose="020B0503020204020204" charset="-122"/>
            </a:endParaRPr>
          </a:p>
        </p:txBody>
      </p:sp>
      <p:sp>
        <p:nvSpPr>
          <p:cNvPr id="16" name="圆角矩形 15"/>
          <p:cNvSpPr/>
          <p:nvPr/>
        </p:nvSpPr>
        <p:spPr>
          <a:xfrm>
            <a:off x="2946591" y="1610612"/>
            <a:ext cx="700319" cy="37062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产品排序</a:t>
            </a:r>
            <a:endParaRPr lang="zh-CN" altLang="en-US" sz="700" dirty="0" smtClean="0">
              <a:latin typeface="微软雅黑" panose="020B0503020204020204" charset="-122"/>
              <a:ea typeface="微软雅黑" panose="020B0503020204020204" charset="-122"/>
            </a:endParaRPr>
          </a:p>
        </p:txBody>
      </p:sp>
      <p:sp>
        <p:nvSpPr>
          <p:cNvPr id="17" name="圆角矩形 16"/>
          <p:cNvSpPr/>
          <p:nvPr/>
        </p:nvSpPr>
        <p:spPr>
          <a:xfrm>
            <a:off x="3781718" y="1606673"/>
            <a:ext cx="611549" cy="37062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分类排序</a:t>
            </a:r>
            <a:endParaRPr lang="zh-CN" altLang="en-US" sz="700" dirty="0" smtClean="0">
              <a:latin typeface="微软雅黑" panose="020B0503020204020204" charset="-122"/>
              <a:ea typeface="微软雅黑" panose="020B0503020204020204" charset="-122"/>
            </a:endParaRPr>
          </a:p>
        </p:txBody>
      </p:sp>
      <p:sp>
        <p:nvSpPr>
          <p:cNvPr id="18" name="圆角矩形 17"/>
          <p:cNvSpPr/>
          <p:nvPr/>
        </p:nvSpPr>
        <p:spPr>
          <a:xfrm>
            <a:off x="4616846" y="1606673"/>
            <a:ext cx="611549" cy="37062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二次券</a:t>
            </a:r>
            <a:endParaRPr lang="en-US" altLang="zh-CN" sz="700" dirty="0" smtClean="0">
              <a:latin typeface="微软雅黑" panose="020B0503020204020204" charset="-122"/>
              <a:ea typeface="微软雅黑" panose="020B0503020204020204" charset="-122"/>
            </a:endParaRPr>
          </a:p>
          <a:p>
            <a:pPr algn="ctr"/>
            <a:r>
              <a:rPr lang="zh-CN" altLang="en-US" sz="700" dirty="0" smtClean="0">
                <a:latin typeface="微软雅黑" panose="020B0503020204020204" charset="-122"/>
                <a:ea typeface="微软雅黑" panose="020B0503020204020204" charset="-122"/>
              </a:rPr>
              <a:t>推荐</a:t>
            </a:r>
            <a:endParaRPr lang="zh-CN" altLang="en-US" sz="700" dirty="0" smtClean="0">
              <a:latin typeface="微软雅黑" panose="020B0503020204020204" charset="-122"/>
              <a:ea typeface="微软雅黑" panose="020B0503020204020204" charset="-122"/>
            </a:endParaRPr>
          </a:p>
        </p:txBody>
      </p:sp>
      <p:sp>
        <p:nvSpPr>
          <p:cNvPr id="19" name="圆角矩形 18"/>
          <p:cNvSpPr/>
          <p:nvPr/>
        </p:nvSpPr>
        <p:spPr>
          <a:xfrm>
            <a:off x="5451974" y="1606673"/>
            <a:ext cx="611549" cy="37062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latin typeface="微软雅黑" panose="020B0503020204020204" charset="-122"/>
                <a:ea typeface="微软雅黑" panose="020B0503020204020204" charset="-122"/>
              </a:rPr>
              <a:t>Prime</a:t>
            </a:r>
            <a:endParaRPr lang="en-US" altLang="zh-CN" sz="700" dirty="0" smtClean="0">
              <a:latin typeface="微软雅黑" panose="020B0503020204020204" charset="-122"/>
              <a:ea typeface="微软雅黑" panose="020B0503020204020204" charset="-122"/>
            </a:endParaRPr>
          </a:p>
          <a:p>
            <a:pPr algn="ctr"/>
            <a:r>
              <a:rPr lang="en-US" altLang="zh-CN" sz="700" dirty="0" smtClean="0">
                <a:latin typeface="微软雅黑" panose="020B0503020204020204" charset="-122"/>
                <a:ea typeface="微软雅黑" panose="020B0503020204020204" charset="-122"/>
              </a:rPr>
              <a:t> </a:t>
            </a:r>
            <a:r>
              <a:rPr lang="zh-CN" altLang="en-US" sz="700" dirty="0" smtClean="0">
                <a:latin typeface="微软雅黑" panose="020B0503020204020204" charset="-122"/>
                <a:ea typeface="微软雅黑" panose="020B0503020204020204" charset="-122"/>
              </a:rPr>
              <a:t>推荐</a:t>
            </a:r>
            <a:endParaRPr lang="zh-CN" altLang="en-US" sz="700" dirty="0" smtClean="0">
              <a:latin typeface="微软雅黑" panose="020B0503020204020204" charset="-122"/>
              <a:ea typeface="微软雅黑" panose="020B0503020204020204" charset="-122"/>
            </a:endParaRPr>
          </a:p>
        </p:txBody>
      </p:sp>
      <p:sp>
        <p:nvSpPr>
          <p:cNvPr id="20" name="圆角矩形 19"/>
          <p:cNvSpPr/>
          <p:nvPr/>
        </p:nvSpPr>
        <p:spPr>
          <a:xfrm>
            <a:off x="1168757" y="3115198"/>
            <a:ext cx="719130"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活动</a:t>
            </a:r>
            <a:r>
              <a:rPr lang="en-US" altLang="zh-CN" sz="700" dirty="0" smtClean="0">
                <a:latin typeface="微软雅黑" panose="020B0503020204020204" charset="-122"/>
                <a:ea typeface="微软雅黑" panose="020B0503020204020204" charset="-122"/>
              </a:rPr>
              <a:t>1</a:t>
            </a:r>
            <a:endParaRPr lang="en-US" altLang="zh-CN" sz="700" dirty="0" smtClean="0">
              <a:latin typeface="微软雅黑" panose="020B0503020204020204" charset="-122"/>
              <a:ea typeface="微软雅黑" panose="020B0503020204020204" charset="-122"/>
            </a:endParaRPr>
          </a:p>
          <a:p>
            <a:pPr algn="ctr"/>
            <a:r>
              <a:rPr lang="zh-CN" altLang="en-US" sz="700" dirty="0" smtClean="0">
                <a:latin typeface="微软雅黑" panose="020B0503020204020204" charset="-122"/>
                <a:ea typeface="微软雅黑" panose="020B0503020204020204" charset="-122"/>
              </a:rPr>
              <a:t>（</a:t>
            </a:r>
            <a:r>
              <a:rPr lang="zh-CN" altLang="en-US" sz="700" dirty="0">
                <a:latin typeface="微软雅黑" panose="020B0503020204020204" charset="-122"/>
                <a:ea typeface="微软雅黑" panose="020B0503020204020204" charset="-122"/>
              </a:rPr>
              <a:t>专家规则</a:t>
            </a:r>
            <a:r>
              <a:rPr lang="zh-CN" altLang="en-US" sz="700" dirty="0" smtClean="0">
                <a:latin typeface="微软雅黑" panose="020B0503020204020204" charset="-122"/>
                <a:ea typeface="微软雅黑" panose="020B0503020204020204" charset="-122"/>
              </a:rPr>
              <a:t>）</a:t>
            </a:r>
            <a:endParaRPr lang="zh-CN" altLang="en-US" sz="700" dirty="0" smtClean="0">
              <a:latin typeface="微软雅黑" panose="020B0503020204020204" charset="-122"/>
              <a:ea typeface="微软雅黑" panose="020B0503020204020204" charset="-122"/>
            </a:endParaRPr>
          </a:p>
        </p:txBody>
      </p:sp>
      <p:sp>
        <p:nvSpPr>
          <p:cNvPr id="21" name="圆角矩形 20"/>
          <p:cNvSpPr/>
          <p:nvPr/>
        </p:nvSpPr>
        <p:spPr>
          <a:xfrm>
            <a:off x="2055130" y="3115198"/>
            <a:ext cx="714200"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活动</a:t>
            </a:r>
            <a:r>
              <a:rPr lang="en-US" altLang="zh-CN" sz="700" dirty="0" smtClean="0">
                <a:latin typeface="微软雅黑" panose="020B0503020204020204" charset="-122"/>
                <a:ea typeface="微软雅黑" panose="020B0503020204020204" charset="-122"/>
              </a:rPr>
              <a:t>2</a:t>
            </a:r>
            <a:endParaRPr lang="en-US" altLang="zh-CN" sz="700" dirty="0" smtClean="0">
              <a:latin typeface="微软雅黑" panose="020B0503020204020204" charset="-122"/>
              <a:ea typeface="微软雅黑" panose="020B0503020204020204" charset="-122"/>
            </a:endParaRPr>
          </a:p>
          <a:p>
            <a:pPr algn="ctr"/>
            <a:r>
              <a:rPr lang="zh-CN" altLang="en-US" sz="700" dirty="0" smtClean="0">
                <a:latin typeface="微软雅黑" panose="020B0503020204020204" charset="-122"/>
                <a:ea typeface="微软雅黑" panose="020B0503020204020204" charset="-122"/>
              </a:rPr>
              <a:t>（</a:t>
            </a:r>
            <a:r>
              <a:rPr lang="en-US" altLang="zh-CN" sz="700" dirty="0" smtClean="0">
                <a:latin typeface="微软雅黑" panose="020B0503020204020204" charset="-122"/>
                <a:ea typeface="微软雅黑" panose="020B0503020204020204" charset="-122"/>
              </a:rPr>
              <a:t>AI</a:t>
            </a:r>
            <a:r>
              <a:rPr lang="zh-CN" altLang="en-US" sz="700" dirty="0" smtClean="0">
                <a:latin typeface="微软雅黑" panose="020B0503020204020204" charset="-122"/>
                <a:ea typeface="微软雅黑" panose="020B0503020204020204" charset="-122"/>
              </a:rPr>
              <a:t>）</a:t>
            </a:r>
            <a:endParaRPr lang="zh-CN" altLang="en-US" sz="700" dirty="0" smtClean="0">
              <a:latin typeface="微软雅黑" panose="020B0503020204020204" charset="-122"/>
              <a:ea typeface="微软雅黑" panose="020B0503020204020204" charset="-122"/>
            </a:endParaRPr>
          </a:p>
        </p:txBody>
      </p:sp>
      <p:sp>
        <p:nvSpPr>
          <p:cNvPr id="22" name="圆角矩形 21"/>
          <p:cNvSpPr/>
          <p:nvPr/>
        </p:nvSpPr>
        <p:spPr>
          <a:xfrm>
            <a:off x="2964493" y="3115198"/>
            <a:ext cx="720772" cy="25200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活动</a:t>
            </a:r>
            <a:r>
              <a:rPr lang="en-US" altLang="zh-CN" sz="700" dirty="0" smtClean="0">
                <a:latin typeface="微软雅黑" panose="020B0503020204020204" charset="-122"/>
                <a:ea typeface="微软雅黑" panose="020B0503020204020204" charset="-122"/>
              </a:rPr>
              <a:t>3</a:t>
            </a:r>
            <a:endParaRPr lang="en-US" altLang="zh-CN" sz="700" dirty="0" smtClean="0">
              <a:latin typeface="微软雅黑" panose="020B0503020204020204" charset="-122"/>
              <a:ea typeface="微软雅黑" panose="020B0503020204020204" charset="-122"/>
            </a:endParaRPr>
          </a:p>
          <a:p>
            <a:pPr algn="ctr"/>
            <a:r>
              <a:rPr lang="zh-CN" altLang="en-US" sz="700" dirty="0" smtClean="0">
                <a:latin typeface="微软雅黑" panose="020B0503020204020204" charset="-122"/>
                <a:ea typeface="微软雅黑" panose="020B0503020204020204" charset="-122"/>
              </a:rPr>
              <a:t>（</a:t>
            </a:r>
            <a:r>
              <a:rPr lang="en-US" altLang="zh-CN" sz="700" dirty="0" smtClean="0">
                <a:latin typeface="微软雅黑" panose="020B0503020204020204" charset="-122"/>
                <a:ea typeface="微软雅黑" panose="020B0503020204020204" charset="-122"/>
              </a:rPr>
              <a:t>AI</a:t>
            </a:r>
            <a:r>
              <a:rPr lang="zh-CN" altLang="en-US" sz="700" dirty="0" smtClean="0">
                <a:latin typeface="微软雅黑" panose="020B0503020204020204" charset="-122"/>
                <a:ea typeface="微软雅黑" panose="020B0503020204020204" charset="-122"/>
              </a:rPr>
              <a:t>）</a:t>
            </a:r>
            <a:endParaRPr lang="zh-CN" altLang="en-US" sz="700" dirty="0" smtClean="0">
              <a:latin typeface="微软雅黑" panose="020B0503020204020204" charset="-122"/>
              <a:ea typeface="微软雅黑" panose="020B0503020204020204" charset="-122"/>
            </a:endParaRPr>
          </a:p>
        </p:txBody>
      </p:sp>
      <p:sp>
        <p:nvSpPr>
          <p:cNvPr id="23" name="圆角矩形 22"/>
          <p:cNvSpPr/>
          <p:nvPr/>
        </p:nvSpPr>
        <p:spPr>
          <a:xfrm>
            <a:off x="3866469" y="3115197"/>
            <a:ext cx="611549"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smtClean="0">
              <a:latin typeface="微软雅黑" panose="020B0503020204020204" charset="-122"/>
              <a:ea typeface="微软雅黑" panose="020B0503020204020204" charset="-122"/>
            </a:endParaRPr>
          </a:p>
        </p:txBody>
      </p:sp>
      <p:sp>
        <p:nvSpPr>
          <p:cNvPr id="24" name="圆角矩形 23"/>
          <p:cNvSpPr/>
          <p:nvPr/>
        </p:nvSpPr>
        <p:spPr>
          <a:xfrm>
            <a:off x="4659222" y="3115197"/>
            <a:ext cx="611549"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latin typeface="微软雅黑" panose="020B0503020204020204" charset="-122"/>
                <a:ea typeface="微软雅黑" panose="020B0503020204020204" charset="-122"/>
              </a:rPr>
              <a:t>……</a:t>
            </a:r>
            <a:endParaRPr lang="zh-CN" altLang="en-US" sz="700" dirty="0" smtClean="0">
              <a:latin typeface="微软雅黑" panose="020B0503020204020204" charset="-122"/>
              <a:ea typeface="微软雅黑" panose="020B0503020204020204" charset="-122"/>
            </a:endParaRPr>
          </a:p>
        </p:txBody>
      </p:sp>
      <p:sp>
        <p:nvSpPr>
          <p:cNvPr id="25" name="圆角矩形 24"/>
          <p:cNvSpPr/>
          <p:nvPr/>
        </p:nvSpPr>
        <p:spPr>
          <a:xfrm>
            <a:off x="5451974" y="3115197"/>
            <a:ext cx="611549"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latin typeface="微软雅黑" panose="020B0503020204020204" charset="-122"/>
                <a:ea typeface="微软雅黑" panose="020B0503020204020204" charset="-122"/>
              </a:rPr>
              <a:t>……</a:t>
            </a:r>
            <a:endParaRPr lang="zh-CN" altLang="en-US" sz="700" dirty="0" smtClean="0">
              <a:latin typeface="微软雅黑" panose="020B0503020204020204" charset="-122"/>
              <a:ea typeface="微软雅黑" panose="020B0503020204020204" charset="-122"/>
            </a:endParaRPr>
          </a:p>
        </p:txBody>
      </p:sp>
      <p:cxnSp>
        <p:nvCxnSpPr>
          <p:cNvPr id="27" name="直接箭头连接符 26"/>
          <p:cNvCxnSpPr>
            <a:stCxn id="7" idx="4"/>
            <a:endCxn id="15" idx="0"/>
          </p:cNvCxnSpPr>
          <p:nvPr/>
        </p:nvCxnSpPr>
        <p:spPr>
          <a:xfrm flipH="1">
            <a:off x="2417238" y="1244649"/>
            <a:ext cx="1340794" cy="364573"/>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22" idx="0"/>
          </p:cNvCxnSpPr>
          <p:nvPr/>
        </p:nvCxnSpPr>
        <p:spPr>
          <a:xfrm>
            <a:off x="2412230" y="2819329"/>
            <a:ext cx="912649" cy="29586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139404" y="2833529"/>
            <a:ext cx="470170" cy="196985"/>
          </a:xfrm>
          <a:prstGeom prst="rect">
            <a:avLst/>
          </a:prstGeom>
          <a:noFill/>
        </p:spPr>
        <p:txBody>
          <a:bodyPr wrap="square" rtlCol="0">
            <a:spAutoFit/>
          </a:bodyPr>
          <a:lstStyle/>
          <a:p>
            <a:r>
              <a:rPr lang="en-US" altLang="zh-CN" sz="600" dirty="0"/>
              <a:t>2</a:t>
            </a:r>
            <a:r>
              <a:rPr lang="en-US" altLang="zh-CN" sz="600" dirty="0" smtClean="0"/>
              <a:t>0%</a:t>
            </a:r>
            <a:endParaRPr lang="zh-CN" altLang="en-US" sz="600" dirty="0"/>
          </a:p>
        </p:txBody>
      </p:sp>
      <p:cxnSp>
        <p:nvCxnSpPr>
          <p:cNvPr id="33" name="直接箭头连接符 32"/>
          <p:cNvCxnSpPr>
            <a:endCxn id="20" idx="0"/>
          </p:cNvCxnSpPr>
          <p:nvPr/>
        </p:nvCxnSpPr>
        <p:spPr>
          <a:xfrm flipH="1">
            <a:off x="1528322" y="2826429"/>
            <a:ext cx="883908" cy="28876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1" idx="0"/>
          </p:cNvCxnSpPr>
          <p:nvPr/>
        </p:nvCxnSpPr>
        <p:spPr>
          <a:xfrm>
            <a:off x="2412230" y="2826429"/>
            <a:ext cx="0" cy="288769"/>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715983" y="2820469"/>
            <a:ext cx="470170" cy="196985"/>
          </a:xfrm>
          <a:prstGeom prst="rect">
            <a:avLst/>
          </a:prstGeom>
          <a:noFill/>
        </p:spPr>
        <p:txBody>
          <a:bodyPr wrap="square" rtlCol="0">
            <a:spAutoFit/>
          </a:bodyPr>
          <a:lstStyle/>
          <a:p>
            <a:r>
              <a:rPr lang="en-US" altLang="zh-CN" sz="600" dirty="0"/>
              <a:t>4</a:t>
            </a:r>
            <a:r>
              <a:rPr lang="en-US" altLang="zh-CN" sz="600" dirty="0" smtClean="0"/>
              <a:t>0%</a:t>
            </a:r>
            <a:endParaRPr lang="zh-CN" altLang="en-US" sz="600" dirty="0"/>
          </a:p>
        </p:txBody>
      </p:sp>
      <p:sp>
        <p:nvSpPr>
          <p:cNvPr id="41" name="文本框 40"/>
          <p:cNvSpPr txBox="1"/>
          <p:nvPr/>
        </p:nvSpPr>
        <p:spPr>
          <a:xfrm>
            <a:off x="2844316" y="2832058"/>
            <a:ext cx="470170" cy="196985"/>
          </a:xfrm>
          <a:prstGeom prst="rect">
            <a:avLst/>
          </a:prstGeom>
          <a:noFill/>
        </p:spPr>
        <p:txBody>
          <a:bodyPr wrap="square" rtlCol="0">
            <a:spAutoFit/>
          </a:bodyPr>
          <a:lstStyle/>
          <a:p>
            <a:r>
              <a:rPr lang="en-US" altLang="zh-CN" sz="600" dirty="0"/>
              <a:t>4</a:t>
            </a:r>
            <a:r>
              <a:rPr lang="en-US" altLang="zh-CN" sz="600" dirty="0" smtClean="0"/>
              <a:t>0%</a:t>
            </a:r>
            <a:endParaRPr lang="zh-CN" altLang="en-US" sz="600" dirty="0"/>
          </a:p>
        </p:txBody>
      </p:sp>
      <p:sp>
        <p:nvSpPr>
          <p:cNvPr id="44" name="圆角矩形 43"/>
          <p:cNvSpPr/>
          <p:nvPr/>
        </p:nvSpPr>
        <p:spPr>
          <a:xfrm>
            <a:off x="1168757" y="4469525"/>
            <a:ext cx="747069"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方案一</a:t>
            </a:r>
            <a:endParaRPr lang="zh-CN" altLang="en-US" sz="700" dirty="0" smtClean="0">
              <a:latin typeface="微软雅黑" panose="020B0503020204020204" charset="-122"/>
              <a:ea typeface="微软雅黑" panose="020B0503020204020204" charset="-122"/>
            </a:endParaRPr>
          </a:p>
        </p:txBody>
      </p:sp>
      <p:sp>
        <p:nvSpPr>
          <p:cNvPr id="45" name="圆角矩形 44"/>
          <p:cNvSpPr/>
          <p:nvPr/>
        </p:nvSpPr>
        <p:spPr>
          <a:xfrm>
            <a:off x="2104888" y="4470722"/>
            <a:ext cx="611549"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方案二</a:t>
            </a:r>
            <a:endParaRPr lang="zh-CN" altLang="en-US" sz="700" dirty="0" smtClean="0">
              <a:latin typeface="微软雅黑" panose="020B0503020204020204" charset="-122"/>
              <a:ea typeface="微软雅黑" panose="020B0503020204020204" charset="-122"/>
            </a:endParaRPr>
          </a:p>
        </p:txBody>
      </p:sp>
      <p:sp>
        <p:nvSpPr>
          <p:cNvPr id="46" name="圆角矩形 45"/>
          <p:cNvSpPr/>
          <p:nvPr/>
        </p:nvSpPr>
        <p:spPr>
          <a:xfrm>
            <a:off x="3019678" y="4465650"/>
            <a:ext cx="611549"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方案三</a:t>
            </a:r>
            <a:endParaRPr lang="zh-CN" altLang="en-US" sz="700" dirty="0" smtClean="0">
              <a:latin typeface="微软雅黑" panose="020B0503020204020204" charset="-122"/>
              <a:ea typeface="微软雅黑" panose="020B0503020204020204" charset="-122"/>
            </a:endParaRPr>
          </a:p>
        </p:txBody>
      </p:sp>
      <p:sp>
        <p:nvSpPr>
          <p:cNvPr id="47" name="圆角矩形 46"/>
          <p:cNvSpPr/>
          <p:nvPr/>
        </p:nvSpPr>
        <p:spPr>
          <a:xfrm>
            <a:off x="3781718" y="4465650"/>
            <a:ext cx="611549"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方案四</a:t>
            </a:r>
            <a:endParaRPr lang="zh-CN" altLang="en-US" sz="700" dirty="0" smtClean="0">
              <a:latin typeface="微软雅黑" panose="020B0503020204020204" charset="-122"/>
              <a:ea typeface="微软雅黑" panose="020B0503020204020204" charset="-122"/>
            </a:endParaRPr>
          </a:p>
        </p:txBody>
      </p:sp>
      <p:sp>
        <p:nvSpPr>
          <p:cNvPr id="48" name="圆角矩形 47"/>
          <p:cNvSpPr/>
          <p:nvPr/>
        </p:nvSpPr>
        <p:spPr>
          <a:xfrm>
            <a:off x="4616846" y="4465650"/>
            <a:ext cx="611549"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方案五</a:t>
            </a:r>
            <a:endParaRPr lang="en-US" altLang="zh-CN" sz="700" dirty="0" smtClean="0">
              <a:latin typeface="微软雅黑" panose="020B0503020204020204" charset="-122"/>
              <a:ea typeface="微软雅黑" panose="020B0503020204020204" charset="-122"/>
            </a:endParaRPr>
          </a:p>
          <a:p>
            <a:pPr algn="ctr"/>
            <a:r>
              <a:rPr lang="zh-CN" altLang="en-US" sz="700" dirty="0" smtClean="0">
                <a:latin typeface="微软雅黑" panose="020B0503020204020204" charset="-122"/>
                <a:ea typeface="微软雅黑" panose="020B0503020204020204" charset="-122"/>
              </a:rPr>
              <a:t>（对比组）</a:t>
            </a:r>
            <a:endParaRPr lang="zh-CN" altLang="en-US" sz="700" dirty="0" smtClean="0">
              <a:latin typeface="微软雅黑" panose="020B0503020204020204" charset="-122"/>
              <a:ea typeface="微软雅黑" panose="020B0503020204020204" charset="-122"/>
            </a:endParaRPr>
          </a:p>
        </p:txBody>
      </p:sp>
      <p:sp>
        <p:nvSpPr>
          <p:cNvPr id="49" name="圆角矩形 48"/>
          <p:cNvSpPr/>
          <p:nvPr/>
        </p:nvSpPr>
        <p:spPr>
          <a:xfrm>
            <a:off x="5451974" y="4482921"/>
            <a:ext cx="611549"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latin typeface="微软雅黑" panose="020B0503020204020204" charset="-122"/>
                <a:ea typeface="微软雅黑" panose="020B0503020204020204" charset="-122"/>
              </a:rPr>
              <a:t>……</a:t>
            </a:r>
            <a:endParaRPr lang="zh-CN" altLang="en-US" sz="700" dirty="0" smtClean="0">
              <a:latin typeface="微软雅黑" panose="020B0503020204020204" charset="-122"/>
              <a:ea typeface="微软雅黑" panose="020B0503020204020204" charset="-122"/>
            </a:endParaRPr>
          </a:p>
        </p:txBody>
      </p:sp>
      <p:sp>
        <p:nvSpPr>
          <p:cNvPr id="60" name="文本框 59"/>
          <p:cNvSpPr txBox="1"/>
          <p:nvPr/>
        </p:nvSpPr>
        <p:spPr>
          <a:xfrm>
            <a:off x="3004208" y="4280566"/>
            <a:ext cx="470170" cy="231953"/>
          </a:xfrm>
          <a:prstGeom prst="rect">
            <a:avLst/>
          </a:prstGeom>
          <a:noFill/>
        </p:spPr>
        <p:txBody>
          <a:bodyPr wrap="square" rtlCol="0">
            <a:spAutoFit/>
          </a:bodyPr>
          <a:lstStyle/>
          <a:p>
            <a:r>
              <a:rPr lang="en-US" altLang="zh-CN" sz="600" dirty="0" smtClean="0"/>
              <a:t>20%</a:t>
            </a:r>
            <a:endParaRPr lang="zh-CN" altLang="en-US" sz="600" dirty="0"/>
          </a:p>
        </p:txBody>
      </p:sp>
      <p:sp>
        <p:nvSpPr>
          <p:cNvPr id="61" name="文本框 60"/>
          <p:cNvSpPr txBox="1"/>
          <p:nvPr/>
        </p:nvSpPr>
        <p:spPr>
          <a:xfrm>
            <a:off x="3455267" y="4284733"/>
            <a:ext cx="470170" cy="184666"/>
          </a:xfrm>
          <a:prstGeom prst="rect">
            <a:avLst/>
          </a:prstGeom>
          <a:noFill/>
        </p:spPr>
        <p:txBody>
          <a:bodyPr wrap="square" rtlCol="0">
            <a:spAutoFit/>
          </a:bodyPr>
          <a:lstStyle/>
          <a:p>
            <a:r>
              <a:rPr lang="en-US" altLang="zh-CN" sz="600" dirty="0" smtClean="0"/>
              <a:t>10%</a:t>
            </a:r>
            <a:endParaRPr lang="zh-CN" altLang="en-US" sz="600" dirty="0"/>
          </a:p>
        </p:txBody>
      </p:sp>
      <p:sp>
        <p:nvSpPr>
          <p:cNvPr id="62" name="文本框 61"/>
          <p:cNvSpPr txBox="1"/>
          <p:nvPr/>
        </p:nvSpPr>
        <p:spPr>
          <a:xfrm>
            <a:off x="4439107" y="4267964"/>
            <a:ext cx="470170" cy="184666"/>
          </a:xfrm>
          <a:prstGeom prst="rect">
            <a:avLst/>
          </a:prstGeom>
          <a:noFill/>
        </p:spPr>
        <p:txBody>
          <a:bodyPr wrap="square" rtlCol="0">
            <a:spAutoFit/>
          </a:bodyPr>
          <a:lstStyle/>
          <a:p>
            <a:r>
              <a:rPr lang="en-US" altLang="zh-CN" sz="600" dirty="0"/>
              <a:t>1</a:t>
            </a:r>
            <a:r>
              <a:rPr lang="en-US" altLang="zh-CN" sz="600" dirty="0" smtClean="0"/>
              <a:t>0%</a:t>
            </a:r>
            <a:endParaRPr lang="zh-CN" altLang="en-US" sz="600" dirty="0"/>
          </a:p>
        </p:txBody>
      </p:sp>
      <p:sp>
        <p:nvSpPr>
          <p:cNvPr id="63" name="文本框 62"/>
          <p:cNvSpPr txBox="1"/>
          <p:nvPr/>
        </p:nvSpPr>
        <p:spPr>
          <a:xfrm>
            <a:off x="1480898" y="4251147"/>
            <a:ext cx="470170" cy="231953"/>
          </a:xfrm>
          <a:prstGeom prst="rect">
            <a:avLst/>
          </a:prstGeom>
          <a:noFill/>
        </p:spPr>
        <p:txBody>
          <a:bodyPr wrap="square" rtlCol="0">
            <a:spAutoFit/>
          </a:bodyPr>
          <a:lstStyle/>
          <a:p>
            <a:r>
              <a:rPr lang="en-US" altLang="zh-CN" sz="600" dirty="0" smtClean="0"/>
              <a:t>10%</a:t>
            </a:r>
            <a:endParaRPr lang="zh-CN" altLang="en-US" sz="600" dirty="0"/>
          </a:p>
        </p:txBody>
      </p:sp>
      <p:sp>
        <p:nvSpPr>
          <p:cNvPr id="64" name="文本框 63"/>
          <p:cNvSpPr txBox="1"/>
          <p:nvPr/>
        </p:nvSpPr>
        <p:spPr>
          <a:xfrm>
            <a:off x="2052266" y="4267964"/>
            <a:ext cx="470170" cy="231953"/>
          </a:xfrm>
          <a:prstGeom prst="rect">
            <a:avLst/>
          </a:prstGeom>
          <a:noFill/>
        </p:spPr>
        <p:txBody>
          <a:bodyPr wrap="square" rtlCol="0">
            <a:spAutoFit/>
          </a:bodyPr>
          <a:lstStyle/>
          <a:p>
            <a:r>
              <a:rPr lang="en-US" altLang="zh-CN" sz="600" dirty="0" smtClean="0"/>
              <a:t>10%</a:t>
            </a:r>
            <a:endParaRPr lang="zh-CN" altLang="en-US" sz="600" dirty="0"/>
          </a:p>
        </p:txBody>
      </p:sp>
      <p:cxnSp>
        <p:nvCxnSpPr>
          <p:cNvPr id="4" name="直接箭头连接符 3"/>
          <p:cNvCxnSpPr>
            <a:stCxn id="7" idx="4"/>
            <a:endCxn id="19" idx="0"/>
          </p:cNvCxnSpPr>
          <p:nvPr/>
        </p:nvCxnSpPr>
        <p:spPr>
          <a:xfrm>
            <a:off x="3758032" y="1244649"/>
            <a:ext cx="1999717" cy="362024"/>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854709" y="1232678"/>
            <a:ext cx="470170" cy="196985"/>
          </a:xfrm>
          <a:prstGeom prst="rect">
            <a:avLst/>
          </a:prstGeom>
          <a:noFill/>
        </p:spPr>
        <p:txBody>
          <a:bodyPr wrap="square" rtlCol="0">
            <a:spAutoFit/>
          </a:bodyPr>
          <a:lstStyle/>
          <a:p>
            <a:r>
              <a:rPr lang="en-US" altLang="zh-CN" sz="600" dirty="0" smtClean="0"/>
              <a:t>100%</a:t>
            </a:r>
            <a:endParaRPr lang="zh-CN" altLang="en-US" sz="600" dirty="0"/>
          </a:p>
        </p:txBody>
      </p:sp>
      <p:cxnSp>
        <p:nvCxnSpPr>
          <p:cNvPr id="43" name="直接箭头连接符 42"/>
          <p:cNvCxnSpPr>
            <a:stCxn id="15" idx="2"/>
            <a:endCxn id="149" idx="0"/>
          </p:cNvCxnSpPr>
          <p:nvPr/>
        </p:nvCxnSpPr>
        <p:spPr>
          <a:xfrm flipH="1">
            <a:off x="2410662" y="1979842"/>
            <a:ext cx="6576" cy="34968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910693" y="2278229"/>
            <a:ext cx="578432" cy="461665"/>
          </a:xfrm>
          <a:prstGeom prst="rect">
            <a:avLst/>
          </a:prstGeom>
          <a:noFill/>
        </p:spPr>
        <p:txBody>
          <a:bodyPr wrap="square" rtlCol="0">
            <a:spAutoFit/>
          </a:bodyPr>
          <a:lstStyle/>
          <a:p>
            <a:pPr algn="ctr"/>
            <a:r>
              <a:rPr lang="zh-CN" altLang="en-US" sz="800" b="1" dirty="0" smtClean="0">
                <a:latin typeface="微软雅黑" panose="020B0503020204020204" charset="-122"/>
                <a:ea typeface="微软雅黑" panose="020B0503020204020204" charset="-122"/>
              </a:rPr>
              <a:t>一级</a:t>
            </a:r>
            <a:endParaRPr lang="en-US" altLang="zh-CN" sz="800" b="1" dirty="0" smtClean="0">
              <a:latin typeface="微软雅黑" panose="020B0503020204020204" charset="-122"/>
              <a:ea typeface="微软雅黑" panose="020B0503020204020204" charset="-122"/>
            </a:endParaRPr>
          </a:p>
          <a:p>
            <a:pPr algn="ctr"/>
            <a:r>
              <a:rPr lang="zh-CN" altLang="en-US" sz="800" b="1" dirty="0" smtClean="0">
                <a:latin typeface="微软雅黑" panose="020B0503020204020204" charset="-122"/>
                <a:ea typeface="微软雅黑" panose="020B0503020204020204" charset="-122"/>
              </a:rPr>
              <a:t>流量</a:t>
            </a:r>
            <a:endParaRPr lang="en-US" altLang="zh-CN" sz="800" b="1" dirty="0" smtClean="0">
              <a:latin typeface="微软雅黑" panose="020B0503020204020204" charset="-122"/>
              <a:ea typeface="微软雅黑" panose="020B0503020204020204" charset="-122"/>
            </a:endParaRPr>
          </a:p>
          <a:p>
            <a:pPr algn="ctr"/>
            <a:r>
              <a:rPr lang="zh-CN" altLang="en-US" sz="800" b="1" dirty="0" smtClean="0">
                <a:latin typeface="微软雅黑" panose="020B0503020204020204" charset="-122"/>
                <a:ea typeface="微软雅黑" panose="020B0503020204020204" charset="-122"/>
              </a:rPr>
              <a:t>分配</a:t>
            </a:r>
            <a:endParaRPr lang="zh-CN" altLang="en-US" sz="800" b="1" dirty="0">
              <a:latin typeface="微软雅黑" panose="020B0503020204020204" charset="-122"/>
              <a:ea typeface="微软雅黑" panose="020B0503020204020204" charset="-122"/>
            </a:endParaRPr>
          </a:p>
        </p:txBody>
      </p:sp>
      <p:sp>
        <p:nvSpPr>
          <p:cNvPr id="139" name="矩形 138"/>
          <p:cNvSpPr/>
          <p:nvPr/>
        </p:nvSpPr>
        <p:spPr>
          <a:xfrm>
            <a:off x="1037962" y="3502640"/>
            <a:ext cx="5216255" cy="79015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145" name="文本框 144"/>
          <p:cNvSpPr txBox="1"/>
          <p:nvPr/>
        </p:nvSpPr>
        <p:spPr>
          <a:xfrm>
            <a:off x="910693" y="3683109"/>
            <a:ext cx="578432" cy="461665"/>
          </a:xfrm>
          <a:prstGeom prst="rect">
            <a:avLst/>
          </a:prstGeom>
          <a:noFill/>
        </p:spPr>
        <p:txBody>
          <a:bodyPr wrap="square" rtlCol="0">
            <a:spAutoFit/>
          </a:bodyPr>
          <a:lstStyle/>
          <a:p>
            <a:pPr algn="ctr"/>
            <a:r>
              <a:rPr lang="zh-CN" altLang="en-US" sz="800" b="1" dirty="0">
                <a:latin typeface="微软雅黑" panose="020B0503020204020204" charset="-122"/>
                <a:ea typeface="微软雅黑" panose="020B0503020204020204" charset="-122"/>
              </a:rPr>
              <a:t>二</a:t>
            </a:r>
            <a:r>
              <a:rPr lang="zh-CN" altLang="en-US" sz="800" b="1" dirty="0" smtClean="0">
                <a:latin typeface="微软雅黑" panose="020B0503020204020204" charset="-122"/>
                <a:ea typeface="微软雅黑" panose="020B0503020204020204" charset="-122"/>
              </a:rPr>
              <a:t>级</a:t>
            </a:r>
            <a:endParaRPr lang="en-US" altLang="zh-CN" sz="800" b="1" dirty="0" smtClean="0">
              <a:latin typeface="微软雅黑" panose="020B0503020204020204" charset="-122"/>
              <a:ea typeface="微软雅黑" panose="020B0503020204020204" charset="-122"/>
            </a:endParaRPr>
          </a:p>
          <a:p>
            <a:pPr algn="ctr"/>
            <a:r>
              <a:rPr lang="zh-CN" altLang="en-US" sz="800" b="1" dirty="0" smtClean="0">
                <a:latin typeface="微软雅黑" panose="020B0503020204020204" charset="-122"/>
                <a:ea typeface="微软雅黑" panose="020B0503020204020204" charset="-122"/>
              </a:rPr>
              <a:t>流量</a:t>
            </a:r>
            <a:endParaRPr lang="en-US" altLang="zh-CN" sz="800" b="1" dirty="0" smtClean="0">
              <a:latin typeface="微软雅黑" panose="020B0503020204020204" charset="-122"/>
              <a:ea typeface="微软雅黑" panose="020B0503020204020204" charset="-122"/>
            </a:endParaRPr>
          </a:p>
          <a:p>
            <a:pPr algn="ctr"/>
            <a:r>
              <a:rPr lang="zh-CN" altLang="en-US" sz="800" b="1" dirty="0" smtClean="0">
                <a:latin typeface="微软雅黑" panose="020B0503020204020204" charset="-122"/>
                <a:ea typeface="微软雅黑" panose="020B0503020204020204" charset="-122"/>
              </a:rPr>
              <a:t>分配</a:t>
            </a:r>
            <a:endParaRPr lang="zh-CN" altLang="en-US" sz="800" b="1" dirty="0">
              <a:latin typeface="微软雅黑" panose="020B0503020204020204" charset="-122"/>
              <a:ea typeface="微软雅黑" panose="020B0503020204020204" charset="-122"/>
            </a:endParaRPr>
          </a:p>
        </p:txBody>
      </p:sp>
      <p:sp>
        <p:nvSpPr>
          <p:cNvPr id="149" name="圆角矩形 148"/>
          <p:cNvSpPr/>
          <p:nvPr/>
        </p:nvSpPr>
        <p:spPr>
          <a:xfrm>
            <a:off x="2104887" y="2329529"/>
            <a:ext cx="611549"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分流因子计算</a:t>
            </a:r>
            <a:endParaRPr lang="zh-CN" altLang="en-US" sz="700" dirty="0" smtClean="0">
              <a:latin typeface="微软雅黑" panose="020B0503020204020204" charset="-122"/>
              <a:ea typeface="微软雅黑" panose="020B0503020204020204" charset="-122"/>
            </a:endParaRPr>
          </a:p>
        </p:txBody>
      </p:sp>
      <p:cxnSp>
        <p:nvCxnSpPr>
          <p:cNvPr id="151" name="直接箭头连接符 150"/>
          <p:cNvCxnSpPr>
            <a:stCxn id="22" idx="2"/>
            <a:endCxn id="154" idx="0"/>
          </p:cNvCxnSpPr>
          <p:nvPr/>
        </p:nvCxnSpPr>
        <p:spPr>
          <a:xfrm>
            <a:off x="3324879" y="3367198"/>
            <a:ext cx="0" cy="581232"/>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4" name="圆角矩形 153"/>
          <p:cNvSpPr/>
          <p:nvPr/>
        </p:nvSpPr>
        <p:spPr>
          <a:xfrm>
            <a:off x="3019104" y="3948430"/>
            <a:ext cx="611549"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分流因子计算</a:t>
            </a:r>
            <a:endParaRPr lang="zh-CN" altLang="en-US" sz="700" dirty="0" smtClean="0">
              <a:latin typeface="微软雅黑" panose="020B0503020204020204" charset="-122"/>
              <a:ea typeface="微软雅黑" panose="020B0503020204020204" charset="-122"/>
            </a:endParaRPr>
          </a:p>
        </p:txBody>
      </p:sp>
      <p:sp>
        <p:nvSpPr>
          <p:cNvPr id="155" name="圆角矩形 154"/>
          <p:cNvSpPr/>
          <p:nvPr/>
        </p:nvSpPr>
        <p:spPr>
          <a:xfrm>
            <a:off x="2106455" y="3949225"/>
            <a:ext cx="611549" cy="252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分流因子计算</a:t>
            </a:r>
            <a:endParaRPr lang="zh-CN" altLang="en-US" sz="700" dirty="0" smtClean="0">
              <a:latin typeface="微软雅黑" panose="020B0503020204020204" charset="-122"/>
              <a:ea typeface="微软雅黑" panose="020B0503020204020204" charset="-122"/>
            </a:endParaRPr>
          </a:p>
        </p:txBody>
      </p:sp>
      <p:cxnSp>
        <p:nvCxnSpPr>
          <p:cNvPr id="157" name="直接箭头连接符 156"/>
          <p:cNvCxnSpPr>
            <a:stCxn id="21" idx="2"/>
            <a:endCxn id="155" idx="0"/>
          </p:cNvCxnSpPr>
          <p:nvPr/>
        </p:nvCxnSpPr>
        <p:spPr>
          <a:xfrm>
            <a:off x="2412230" y="3367198"/>
            <a:ext cx="0" cy="58202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a:stCxn id="155" idx="2"/>
            <a:endCxn id="44" idx="0"/>
          </p:cNvCxnSpPr>
          <p:nvPr/>
        </p:nvCxnSpPr>
        <p:spPr>
          <a:xfrm flipH="1">
            <a:off x="1542292" y="4201225"/>
            <a:ext cx="869938" cy="26830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stCxn id="155" idx="2"/>
            <a:endCxn id="45" idx="0"/>
          </p:cNvCxnSpPr>
          <p:nvPr/>
        </p:nvCxnSpPr>
        <p:spPr>
          <a:xfrm flipH="1">
            <a:off x="2410663" y="4201225"/>
            <a:ext cx="1567" cy="26949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a:stCxn id="154" idx="2"/>
            <a:endCxn id="46" idx="0"/>
          </p:cNvCxnSpPr>
          <p:nvPr/>
        </p:nvCxnSpPr>
        <p:spPr>
          <a:xfrm>
            <a:off x="3324879" y="4200430"/>
            <a:ext cx="574" cy="26522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54" idx="2"/>
            <a:endCxn id="47" idx="0"/>
          </p:cNvCxnSpPr>
          <p:nvPr/>
        </p:nvCxnSpPr>
        <p:spPr>
          <a:xfrm>
            <a:off x="3324879" y="4200430"/>
            <a:ext cx="762614" cy="26522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a:stCxn id="154" idx="2"/>
            <a:endCxn id="48" idx="0"/>
          </p:cNvCxnSpPr>
          <p:nvPr/>
        </p:nvCxnSpPr>
        <p:spPr>
          <a:xfrm>
            <a:off x="3324879" y="4200430"/>
            <a:ext cx="1597742" cy="26522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9" name="流程图: 多文档 168"/>
          <p:cNvSpPr/>
          <p:nvPr/>
        </p:nvSpPr>
        <p:spPr>
          <a:xfrm>
            <a:off x="2548154" y="3533282"/>
            <a:ext cx="640802" cy="293108"/>
          </a:xfrm>
          <a:prstGeom prst="flowChartMultidocumen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mj-lt"/>
              </a:rPr>
              <a:t>分流</a:t>
            </a:r>
            <a:endParaRPr lang="en-US" altLang="zh-CN" sz="800" dirty="0" smtClean="0">
              <a:solidFill>
                <a:schemeClr val="tx1"/>
              </a:solidFill>
              <a:latin typeface="+mj-lt"/>
            </a:endParaRPr>
          </a:p>
          <a:p>
            <a:pPr algn="ctr"/>
            <a:r>
              <a:rPr lang="zh-CN" altLang="en-US" sz="800" dirty="0" smtClean="0">
                <a:solidFill>
                  <a:schemeClr val="tx1"/>
                </a:solidFill>
                <a:latin typeface="+mj-lt"/>
              </a:rPr>
              <a:t>策略</a:t>
            </a:r>
            <a:endParaRPr lang="zh-CN" altLang="en-US" sz="800" dirty="0" smtClean="0">
              <a:solidFill>
                <a:schemeClr val="tx1"/>
              </a:solidFill>
              <a:latin typeface="+mj-lt"/>
            </a:endParaRPr>
          </a:p>
        </p:txBody>
      </p:sp>
      <p:cxnSp>
        <p:nvCxnSpPr>
          <p:cNvPr id="171" name="肘形连接符 170"/>
          <p:cNvCxnSpPr>
            <a:stCxn id="169" idx="1"/>
            <a:endCxn id="155" idx="0"/>
          </p:cNvCxnSpPr>
          <p:nvPr/>
        </p:nvCxnSpPr>
        <p:spPr>
          <a:xfrm rot="10800000" flipV="1">
            <a:off x="2412230" y="3679835"/>
            <a:ext cx="135924" cy="269389"/>
          </a:xfrm>
          <a:prstGeom prst="bentConnector2">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肘形连接符 172"/>
          <p:cNvCxnSpPr>
            <a:stCxn id="169" idx="3"/>
            <a:endCxn id="154" idx="0"/>
          </p:cNvCxnSpPr>
          <p:nvPr/>
        </p:nvCxnSpPr>
        <p:spPr>
          <a:xfrm>
            <a:off x="3188956" y="3679836"/>
            <a:ext cx="135923" cy="268594"/>
          </a:xfrm>
          <a:prstGeom prst="bentConnector2">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7" name="流程图: 多文档 176"/>
          <p:cNvSpPr/>
          <p:nvPr/>
        </p:nvSpPr>
        <p:spPr>
          <a:xfrm>
            <a:off x="2987694" y="2311966"/>
            <a:ext cx="640802" cy="293108"/>
          </a:xfrm>
          <a:prstGeom prst="flowChartMultidocumen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mj-lt"/>
              </a:rPr>
              <a:t>分流</a:t>
            </a:r>
            <a:endParaRPr lang="en-US" altLang="zh-CN" sz="800" dirty="0" smtClean="0">
              <a:solidFill>
                <a:schemeClr val="tx1"/>
              </a:solidFill>
              <a:latin typeface="+mj-lt"/>
            </a:endParaRPr>
          </a:p>
          <a:p>
            <a:pPr algn="ctr"/>
            <a:r>
              <a:rPr lang="zh-CN" altLang="en-US" sz="800" dirty="0" smtClean="0">
                <a:solidFill>
                  <a:schemeClr val="tx1"/>
                </a:solidFill>
                <a:latin typeface="+mj-lt"/>
              </a:rPr>
              <a:t>策略</a:t>
            </a:r>
            <a:endParaRPr lang="zh-CN" altLang="en-US" sz="800" dirty="0" smtClean="0">
              <a:solidFill>
                <a:schemeClr val="tx1"/>
              </a:solidFill>
              <a:latin typeface="+mj-lt"/>
            </a:endParaRPr>
          </a:p>
        </p:txBody>
      </p:sp>
      <p:cxnSp>
        <p:nvCxnSpPr>
          <p:cNvPr id="179" name="肘形连接符 178"/>
          <p:cNvCxnSpPr>
            <a:stCxn id="177" idx="1"/>
            <a:endCxn id="149" idx="3"/>
          </p:cNvCxnSpPr>
          <p:nvPr/>
        </p:nvCxnSpPr>
        <p:spPr>
          <a:xfrm rot="10800000">
            <a:off x="2716436" y="2455530"/>
            <a:ext cx="271258" cy="2991"/>
          </a:xfrm>
          <a:prstGeom prst="bentConnector3">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a:endCxn id="21" idx="0"/>
          </p:cNvCxnSpPr>
          <p:nvPr/>
        </p:nvCxnSpPr>
        <p:spPr>
          <a:xfrm>
            <a:off x="2410662" y="2589434"/>
            <a:ext cx="1568" cy="525764"/>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6" name="文本框 185"/>
          <p:cNvSpPr txBox="1"/>
          <p:nvPr/>
        </p:nvSpPr>
        <p:spPr>
          <a:xfrm>
            <a:off x="3652815" y="2334207"/>
            <a:ext cx="874582" cy="184666"/>
          </a:xfrm>
          <a:prstGeom prst="rect">
            <a:avLst/>
          </a:prstGeom>
          <a:noFill/>
        </p:spPr>
        <p:txBody>
          <a:bodyPr wrap="square" rtlCol="0">
            <a:spAutoFit/>
          </a:bodyPr>
          <a:lstStyle/>
          <a:p>
            <a:pPr algn="ctr"/>
            <a:r>
              <a:rPr lang="en-US" altLang="zh-CN" sz="600" b="1" dirty="0" smtClean="0">
                <a:latin typeface="微软雅黑" panose="020B0503020204020204" charset="-122"/>
                <a:ea typeface="微软雅黑" panose="020B0503020204020204" charset="-122"/>
              </a:rPr>
              <a:t>Market Code</a:t>
            </a:r>
            <a:endParaRPr lang="zh-CN" altLang="en-US" sz="600" b="1" dirty="0">
              <a:latin typeface="微软雅黑" panose="020B0503020204020204" charset="-122"/>
              <a:ea typeface="微软雅黑" panose="020B0503020204020204" charset="-122"/>
            </a:endParaRPr>
          </a:p>
        </p:txBody>
      </p:sp>
      <p:sp>
        <p:nvSpPr>
          <p:cNvPr id="187" name="文本框 186"/>
          <p:cNvSpPr txBox="1"/>
          <p:nvPr/>
        </p:nvSpPr>
        <p:spPr>
          <a:xfrm>
            <a:off x="3268895" y="3587502"/>
            <a:ext cx="874582" cy="184666"/>
          </a:xfrm>
          <a:prstGeom prst="rect">
            <a:avLst/>
          </a:prstGeom>
          <a:noFill/>
        </p:spPr>
        <p:txBody>
          <a:bodyPr wrap="square" rtlCol="0">
            <a:spAutoFit/>
          </a:bodyPr>
          <a:lstStyle/>
          <a:p>
            <a:pPr algn="ctr"/>
            <a:r>
              <a:rPr lang="en-US" altLang="zh-CN" sz="600" b="1" dirty="0" err="1" smtClean="0">
                <a:latin typeface="微软雅黑" panose="020B0503020204020204" charset="-122"/>
                <a:ea typeface="微软雅黑" panose="020B0503020204020204" charset="-122"/>
              </a:rPr>
              <a:t>TelePhone</a:t>
            </a:r>
            <a:endParaRPr lang="zh-CN" altLang="en-US" sz="600" b="1" dirty="0">
              <a:latin typeface="微软雅黑" panose="020B0503020204020204" charset="-122"/>
              <a:ea typeface="微软雅黑" panose="020B0503020204020204" charset="-122"/>
            </a:endParaRPr>
          </a:p>
        </p:txBody>
      </p:sp>
      <p:sp>
        <p:nvSpPr>
          <p:cNvPr id="188" name="文本框 187"/>
          <p:cNvSpPr txBox="1"/>
          <p:nvPr/>
        </p:nvSpPr>
        <p:spPr>
          <a:xfrm>
            <a:off x="1528321" y="3587502"/>
            <a:ext cx="874582" cy="184666"/>
          </a:xfrm>
          <a:prstGeom prst="rect">
            <a:avLst/>
          </a:prstGeom>
          <a:noFill/>
        </p:spPr>
        <p:txBody>
          <a:bodyPr wrap="square" rtlCol="0">
            <a:spAutoFit/>
          </a:bodyPr>
          <a:lstStyle/>
          <a:p>
            <a:pPr algn="ctr"/>
            <a:r>
              <a:rPr lang="zh-CN" altLang="en-US" sz="600" b="1" dirty="0" smtClean="0">
                <a:latin typeface="微软雅黑" panose="020B0503020204020204" charset="-122"/>
                <a:ea typeface="微软雅黑" panose="020B0503020204020204" charset="-122"/>
              </a:rPr>
              <a:t>随机百分比</a:t>
            </a:r>
            <a:endParaRPr lang="zh-CN" altLang="en-US" sz="600"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78710" y="1026083"/>
            <a:ext cx="8367742" cy="3871526"/>
            <a:chOff x="113464" y="746979"/>
            <a:chExt cx="8367742" cy="4115730"/>
          </a:xfrm>
        </p:grpSpPr>
        <p:sp>
          <p:nvSpPr>
            <p:cNvPr id="6" name="圆角矩形 5"/>
            <p:cNvSpPr>
              <a:spLocks noChangeArrowheads="1"/>
            </p:cNvSpPr>
            <p:nvPr/>
          </p:nvSpPr>
          <p:spPr bwMode="auto">
            <a:xfrm>
              <a:off x="2243521" y="746979"/>
              <a:ext cx="6237685" cy="532378"/>
            </a:xfrm>
            <a:prstGeom prst="roundRect">
              <a:avLst>
                <a:gd name="adj" fmla="val 16667"/>
              </a:avLst>
            </a:prstGeom>
            <a:solidFill>
              <a:schemeClr val="accent6">
                <a:lumMod val="25000"/>
                <a:lumOff val="75000"/>
              </a:schemeClr>
            </a:solidFill>
            <a:ln w="28575" algn="ctr">
              <a:solidFill>
                <a:schemeClr val="accent6">
                  <a:lumMod val="25000"/>
                  <a:lumOff val="75000"/>
                </a:schemeClr>
              </a:solidFill>
              <a:round/>
            </a:ln>
          </p:spPr>
          <p:txBody>
            <a:bodyPr/>
            <a:lstStyle/>
            <a:p>
              <a:pPr>
                <a:defRPr/>
              </a:pPr>
              <a:endParaRPr lang="zh-CN" altLang="en-US" sz="1200">
                <a:latin typeface="微软雅黑" panose="020B0503020204020204" charset="-122"/>
                <a:ea typeface="微软雅黑" panose="020B0503020204020204" charset="-122"/>
              </a:endParaRPr>
            </a:p>
          </p:txBody>
        </p:sp>
        <p:sp>
          <p:nvSpPr>
            <p:cNvPr id="7" name="圆角矩形 5"/>
            <p:cNvSpPr>
              <a:spLocks noChangeArrowheads="1"/>
            </p:cNvSpPr>
            <p:nvPr/>
          </p:nvSpPr>
          <p:spPr bwMode="auto">
            <a:xfrm>
              <a:off x="2214673" y="2669459"/>
              <a:ext cx="6237685" cy="936064"/>
            </a:xfrm>
            <a:prstGeom prst="roundRect">
              <a:avLst>
                <a:gd name="adj" fmla="val 16667"/>
              </a:avLst>
            </a:prstGeom>
            <a:solidFill>
              <a:schemeClr val="tx2">
                <a:lumMod val="20000"/>
                <a:lumOff val="80000"/>
              </a:schemeClr>
            </a:solidFill>
            <a:ln w="28575" algn="ctr">
              <a:solidFill>
                <a:schemeClr val="accent6">
                  <a:lumMod val="25000"/>
                  <a:lumOff val="75000"/>
                </a:schemeClr>
              </a:solidFill>
              <a:round/>
            </a:ln>
          </p:spPr>
          <p:txBody>
            <a:bodyPr/>
            <a:lstStyle/>
            <a:p>
              <a:pPr>
                <a:defRPr/>
              </a:pPr>
              <a:endParaRPr lang="zh-CN" altLang="en-US" sz="1200">
                <a:latin typeface="微软雅黑" panose="020B0503020204020204" charset="-122"/>
                <a:ea typeface="微软雅黑" panose="020B0503020204020204" charset="-122"/>
              </a:endParaRPr>
            </a:p>
          </p:txBody>
        </p:sp>
        <p:sp>
          <p:nvSpPr>
            <p:cNvPr id="8" name="圆角矩形 5"/>
            <p:cNvSpPr>
              <a:spLocks noChangeArrowheads="1"/>
            </p:cNvSpPr>
            <p:nvPr/>
          </p:nvSpPr>
          <p:spPr bwMode="auto">
            <a:xfrm>
              <a:off x="2243521" y="1766206"/>
              <a:ext cx="6237685" cy="727471"/>
            </a:xfrm>
            <a:prstGeom prst="roundRect">
              <a:avLst>
                <a:gd name="adj" fmla="val 16667"/>
              </a:avLst>
            </a:prstGeom>
            <a:solidFill>
              <a:schemeClr val="accent6">
                <a:lumMod val="25000"/>
                <a:lumOff val="75000"/>
              </a:schemeClr>
            </a:solidFill>
            <a:ln w="28575" algn="ctr">
              <a:solidFill>
                <a:schemeClr val="accent6">
                  <a:lumMod val="25000"/>
                  <a:lumOff val="75000"/>
                </a:schemeClr>
              </a:solidFill>
              <a:round/>
            </a:ln>
          </p:spPr>
          <p:txBody>
            <a:bodyPr/>
            <a:lstStyle/>
            <a:p>
              <a:pPr>
                <a:defRPr/>
              </a:pPr>
              <a:endParaRPr lang="zh-CN" altLang="en-US" sz="1200">
                <a:latin typeface="微软雅黑" panose="020B0503020204020204" charset="-122"/>
                <a:ea typeface="微软雅黑" panose="020B0503020204020204" charset="-122"/>
              </a:endParaRPr>
            </a:p>
          </p:txBody>
        </p:sp>
        <p:sp>
          <p:nvSpPr>
            <p:cNvPr id="9" name="圆角矩形 7"/>
            <p:cNvSpPr>
              <a:spLocks noChangeArrowheads="1"/>
            </p:cNvSpPr>
            <p:nvPr/>
          </p:nvSpPr>
          <p:spPr bwMode="auto">
            <a:xfrm>
              <a:off x="2983416" y="2740990"/>
              <a:ext cx="1415653" cy="795337"/>
            </a:xfrm>
            <a:prstGeom prst="roundRect">
              <a:avLst>
                <a:gd name="adj" fmla="val 16667"/>
              </a:avLst>
            </a:prstGeom>
            <a:solidFill>
              <a:schemeClr val="bg1">
                <a:lumMod val="50000"/>
              </a:schemeClr>
            </a:solidFill>
            <a:ln w="28575" algn="ctr">
              <a:solidFill>
                <a:schemeClr val="bg1">
                  <a:lumMod val="50000"/>
                </a:schemeClr>
              </a:solidFill>
              <a:round/>
            </a:ln>
          </p:spPr>
          <p:txBody>
            <a:bodyPr/>
            <a:lstStyle/>
            <a:p>
              <a:pPr>
                <a:defRPr/>
              </a:pPr>
              <a:endParaRPr lang="zh-CN" altLang="en-US" sz="1200">
                <a:latin typeface="微软雅黑" panose="020B0503020204020204" charset="-122"/>
                <a:ea typeface="微软雅黑" panose="020B0503020204020204" charset="-122"/>
              </a:endParaRPr>
            </a:p>
          </p:txBody>
        </p:sp>
        <p:sp>
          <p:nvSpPr>
            <p:cNvPr id="10" name="圆角矩形 50"/>
            <p:cNvSpPr>
              <a:spLocks noChangeArrowheads="1"/>
            </p:cNvSpPr>
            <p:nvPr/>
          </p:nvSpPr>
          <p:spPr bwMode="auto">
            <a:xfrm>
              <a:off x="4450477" y="2740990"/>
              <a:ext cx="1487090" cy="795337"/>
            </a:xfrm>
            <a:prstGeom prst="roundRect">
              <a:avLst>
                <a:gd name="adj" fmla="val 16667"/>
              </a:avLst>
            </a:prstGeom>
            <a:solidFill>
              <a:schemeClr val="bg1">
                <a:lumMod val="75000"/>
              </a:schemeClr>
            </a:solidFill>
            <a:ln w="28575" algn="ctr">
              <a:solidFill>
                <a:schemeClr val="bg1">
                  <a:lumMod val="75000"/>
                </a:schemeClr>
              </a:solidFill>
              <a:round/>
            </a:ln>
          </p:spPr>
          <p:txBody>
            <a:bodyPr/>
            <a:lstStyle/>
            <a:p>
              <a:pPr>
                <a:defRPr/>
              </a:pPr>
              <a:endParaRPr lang="zh-CN" altLang="en-US" sz="1200">
                <a:latin typeface="微软雅黑" panose="020B0503020204020204" charset="-122"/>
                <a:ea typeface="微软雅黑" panose="020B0503020204020204" charset="-122"/>
              </a:endParaRPr>
            </a:p>
          </p:txBody>
        </p:sp>
        <p:sp>
          <p:nvSpPr>
            <p:cNvPr id="11" name="圆角矩形 57"/>
            <p:cNvSpPr>
              <a:spLocks noChangeArrowheads="1"/>
            </p:cNvSpPr>
            <p:nvPr/>
          </p:nvSpPr>
          <p:spPr bwMode="auto">
            <a:xfrm>
              <a:off x="2195188" y="3791909"/>
              <a:ext cx="3742379" cy="1051322"/>
            </a:xfrm>
            <a:prstGeom prst="roundRect">
              <a:avLst>
                <a:gd name="adj" fmla="val 16667"/>
              </a:avLst>
            </a:prstGeom>
            <a:solidFill>
              <a:schemeClr val="accent5">
                <a:lumMod val="60000"/>
                <a:lumOff val="40000"/>
              </a:schemeClr>
            </a:solidFill>
            <a:ln w="28575" algn="ctr">
              <a:solidFill>
                <a:schemeClr val="accent5">
                  <a:lumMod val="60000"/>
                  <a:lumOff val="40000"/>
                </a:schemeClr>
              </a:solidFill>
              <a:round/>
            </a:ln>
          </p:spPr>
          <p:txBody>
            <a:bodyPr/>
            <a:lstStyle/>
            <a:p>
              <a:pPr>
                <a:defRPr/>
              </a:pPr>
              <a:endParaRPr lang="zh-CN" altLang="en-US" sz="1200">
                <a:latin typeface="微软雅黑" panose="020B0503020204020204" charset="-122"/>
                <a:ea typeface="微软雅黑" panose="020B0503020204020204" charset="-122"/>
              </a:endParaRPr>
            </a:p>
          </p:txBody>
        </p:sp>
        <p:sp>
          <p:nvSpPr>
            <p:cNvPr id="12" name="矩形 11"/>
            <p:cNvSpPr/>
            <p:nvPr/>
          </p:nvSpPr>
          <p:spPr bwMode="auto">
            <a:xfrm>
              <a:off x="3750262" y="1297100"/>
              <a:ext cx="2514600" cy="302419"/>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nchor="ctr"/>
            <a:lstStyle/>
            <a:p>
              <a:pPr algn="ctr">
                <a:defRPr/>
              </a:pPr>
              <a:r>
                <a:rPr lang="en-US" altLang="zh-CN" sz="1100" dirty="0" err="1" smtClean="0">
                  <a:latin typeface="微软雅黑" panose="020B0503020204020204" charset="-122"/>
                  <a:ea typeface="微软雅黑" panose="020B0503020204020204" charset="-122"/>
                </a:rPr>
                <a:t>nginx</a:t>
              </a:r>
              <a:endParaRPr lang="zh-CN" altLang="en-US" sz="1100" dirty="0">
                <a:latin typeface="微软雅黑" panose="020B0503020204020204" charset="-122"/>
                <a:ea typeface="微软雅黑" panose="020B0503020204020204" charset="-122"/>
              </a:endParaRPr>
            </a:p>
          </p:txBody>
        </p:sp>
        <p:sp>
          <p:nvSpPr>
            <p:cNvPr id="13" name="矩形 11"/>
            <p:cNvSpPr>
              <a:spLocks noChangeArrowheads="1"/>
            </p:cNvSpPr>
            <p:nvPr/>
          </p:nvSpPr>
          <p:spPr bwMode="auto">
            <a:xfrm>
              <a:off x="3883339" y="895229"/>
              <a:ext cx="1162154" cy="284593"/>
            </a:xfrm>
            <a:prstGeom prst="rect">
              <a:avLst/>
            </a:prstGeom>
            <a:solidFill>
              <a:schemeClr val="accent1"/>
            </a:solidFill>
            <a:ln w="12700">
              <a:solidFill>
                <a:schemeClr val="accent1"/>
              </a:solidFill>
              <a:round/>
            </a:ln>
          </p:spPr>
          <p:txBody>
            <a:bodyPr anchor="ctr"/>
            <a:lstStyle/>
            <a:p>
              <a:pPr algn="ctr"/>
              <a:r>
                <a:rPr lang="zh-CN" altLang="en-US" sz="1100" dirty="0" smtClean="0">
                  <a:solidFill>
                    <a:schemeClr val="bg1"/>
                  </a:solidFill>
                  <a:latin typeface="微软雅黑" panose="020B0503020204020204" charset="-122"/>
                  <a:ea typeface="微软雅黑" panose="020B0503020204020204" charset="-122"/>
                </a:rPr>
                <a:t>移动端</a:t>
              </a:r>
              <a:endParaRPr lang="zh-CN" altLang="en-US" sz="1100" dirty="0">
                <a:solidFill>
                  <a:schemeClr val="bg1"/>
                </a:solidFill>
                <a:latin typeface="微软雅黑" panose="020B0503020204020204" charset="-122"/>
                <a:ea typeface="微软雅黑" panose="020B0503020204020204" charset="-122"/>
              </a:endParaRPr>
            </a:p>
          </p:txBody>
        </p:sp>
        <p:sp>
          <p:nvSpPr>
            <p:cNvPr id="14" name="矩形 13"/>
            <p:cNvSpPr>
              <a:spLocks noChangeArrowheads="1"/>
            </p:cNvSpPr>
            <p:nvPr/>
          </p:nvSpPr>
          <p:spPr bwMode="auto">
            <a:xfrm>
              <a:off x="5139197" y="880681"/>
              <a:ext cx="1248339" cy="333544"/>
            </a:xfrm>
            <a:prstGeom prst="rect">
              <a:avLst/>
            </a:prstGeom>
            <a:solidFill>
              <a:schemeClr val="accent1"/>
            </a:solidFill>
            <a:ln w="12700">
              <a:solidFill>
                <a:schemeClr val="accent1"/>
              </a:solidFill>
              <a:round/>
            </a:ln>
          </p:spPr>
          <p:txBody>
            <a:bodyPr anchor="ctr"/>
            <a:lstStyle/>
            <a:p>
              <a:pPr algn="ctr"/>
              <a:r>
                <a:rPr lang="en-US" altLang="zh-CN" sz="1100" dirty="0" smtClean="0">
                  <a:solidFill>
                    <a:schemeClr val="bg1"/>
                  </a:solidFill>
                  <a:latin typeface="微软雅黑" panose="020B0503020204020204" charset="-122"/>
                  <a:ea typeface="微软雅黑" panose="020B0503020204020204" charset="-122"/>
                </a:rPr>
                <a:t>PC</a:t>
              </a:r>
              <a:r>
                <a:rPr lang="zh-CN" altLang="en-US" sz="1100" dirty="0" smtClean="0">
                  <a:solidFill>
                    <a:schemeClr val="bg1"/>
                  </a:solidFill>
                  <a:latin typeface="微软雅黑" panose="020B0503020204020204" charset="-122"/>
                  <a:ea typeface="微软雅黑" panose="020B0503020204020204" charset="-122"/>
                </a:rPr>
                <a:t>端</a:t>
              </a:r>
              <a:endParaRPr lang="zh-CN" altLang="en-US" sz="1100" dirty="0">
                <a:solidFill>
                  <a:schemeClr val="bg1"/>
                </a:solidFill>
                <a:latin typeface="微软雅黑" panose="020B0503020204020204" charset="-122"/>
                <a:ea typeface="微软雅黑" panose="020B0503020204020204" charset="-122"/>
              </a:endParaRPr>
            </a:p>
          </p:txBody>
        </p:sp>
        <p:sp>
          <p:nvSpPr>
            <p:cNvPr id="15" name="下箭头 10"/>
            <p:cNvSpPr>
              <a:spLocks noChangeArrowheads="1"/>
            </p:cNvSpPr>
            <p:nvPr/>
          </p:nvSpPr>
          <p:spPr bwMode="auto">
            <a:xfrm>
              <a:off x="4454166" y="1214294"/>
              <a:ext cx="134541" cy="82737"/>
            </a:xfrm>
            <a:prstGeom prst="downArrow">
              <a:avLst>
                <a:gd name="adj1" fmla="val 50000"/>
                <a:gd name="adj2" fmla="val 50000"/>
              </a:avLst>
            </a:prstGeom>
            <a:solidFill>
              <a:schemeClr val="accent1"/>
            </a:solidFill>
            <a:ln w="12700">
              <a:solidFill>
                <a:schemeClr val="accent1"/>
              </a:solidFill>
              <a:round/>
            </a:ln>
          </p:spPr>
          <p:txBody>
            <a:bodyPr/>
            <a:lstStyle/>
            <a:p>
              <a:endParaRPr lang="zh-CN" altLang="en-US" sz="1200">
                <a:latin typeface="微软雅黑" panose="020B0503020204020204" charset="-122"/>
                <a:ea typeface="微软雅黑" panose="020B0503020204020204" charset="-122"/>
              </a:endParaRPr>
            </a:p>
          </p:txBody>
        </p:sp>
        <p:sp>
          <p:nvSpPr>
            <p:cNvPr id="16" name="下箭头 18"/>
            <p:cNvSpPr>
              <a:spLocks noChangeArrowheads="1"/>
            </p:cNvSpPr>
            <p:nvPr/>
          </p:nvSpPr>
          <p:spPr bwMode="auto">
            <a:xfrm>
              <a:off x="5461857" y="1214294"/>
              <a:ext cx="134541" cy="82737"/>
            </a:xfrm>
            <a:prstGeom prst="downArrow">
              <a:avLst>
                <a:gd name="adj1" fmla="val 50000"/>
                <a:gd name="adj2" fmla="val 50000"/>
              </a:avLst>
            </a:prstGeom>
            <a:solidFill>
              <a:schemeClr val="accent1"/>
            </a:solidFill>
            <a:ln w="12700">
              <a:solidFill>
                <a:schemeClr val="accent1"/>
              </a:solidFill>
              <a:round/>
            </a:ln>
          </p:spPr>
          <p:txBody>
            <a:bodyPr/>
            <a:lstStyle/>
            <a:p>
              <a:endParaRPr lang="zh-CN" altLang="en-US" sz="1200">
                <a:latin typeface="微软雅黑" panose="020B0503020204020204" charset="-122"/>
                <a:ea typeface="微软雅黑" panose="020B0503020204020204" charset="-122"/>
              </a:endParaRPr>
            </a:p>
          </p:txBody>
        </p:sp>
        <p:sp>
          <p:nvSpPr>
            <p:cNvPr id="17" name="下箭头 27"/>
            <p:cNvSpPr>
              <a:spLocks noChangeArrowheads="1"/>
            </p:cNvSpPr>
            <p:nvPr/>
          </p:nvSpPr>
          <p:spPr bwMode="auto">
            <a:xfrm flipH="1">
              <a:off x="4927224" y="1622403"/>
              <a:ext cx="148828" cy="147974"/>
            </a:xfrm>
            <a:prstGeom prst="downArrow">
              <a:avLst>
                <a:gd name="adj1" fmla="val 50000"/>
                <a:gd name="adj2" fmla="val 50000"/>
              </a:avLst>
            </a:prstGeom>
            <a:solidFill>
              <a:schemeClr val="accent1"/>
            </a:solidFill>
            <a:ln w="12700">
              <a:solidFill>
                <a:schemeClr val="accent1"/>
              </a:solidFill>
              <a:round/>
            </a:ln>
          </p:spPr>
          <p:txBody>
            <a:bodyPr/>
            <a:lstStyle/>
            <a:p>
              <a:endParaRPr lang="zh-CN" altLang="en-US" sz="1200">
                <a:latin typeface="微软雅黑" panose="020B0503020204020204" charset="-122"/>
                <a:ea typeface="微软雅黑" panose="020B0503020204020204" charset="-122"/>
              </a:endParaRPr>
            </a:p>
          </p:txBody>
        </p:sp>
        <p:sp>
          <p:nvSpPr>
            <p:cNvPr id="18" name="下箭头 30"/>
            <p:cNvSpPr>
              <a:spLocks noChangeArrowheads="1"/>
            </p:cNvSpPr>
            <p:nvPr/>
          </p:nvSpPr>
          <p:spPr bwMode="auto">
            <a:xfrm flipH="1">
              <a:off x="3638515" y="2501951"/>
              <a:ext cx="110104" cy="229851"/>
            </a:xfrm>
            <a:prstGeom prst="downArrow">
              <a:avLst>
                <a:gd name="adj1" fmla="val 50000"/>
                <a:gd name="adj2" fmla="val 50000"/>
              </a:avLst>
            </a:prstGeom>
            <a:solidFill>
              <a:schemeClr val="accent1"/>
            </a:solidFill>
            <a:ln w="12700">
              <a:solidFill>
                <a:schemeClr val="accent1"/>
              </a:solidFill>
              <a:round/>
            </a:ln>
          </p:spPr>
          <p:txBody>
            <a:bodyPr/>
            <a:lstStyle/>
            <a:p>
              <a:endParaRPr lang="zh-CN" altLang="en-US" sz="1200">
                <a:latin typeface="微软雅黑" panose="020B0503020204020204" charset="-122"/>
                <a:ea typeface="微软雅黑" panose="020B0503020204020204" charset="-122"/>
              </a:endParaRPr>
            </a:p>
          </p:txBody>
        </p:sp>
        <p:sp>
          <p:nvSpPr>
            <p:cNvPr id="19" name="下箭头 31"/>
            <p:cNvSpPr>
              <a:spLocks noChangeArrowheads="1"/>
            </p:cNvSpPr>
            <p:nvPr/>
          </p:nvSpPr>
          <p:spPr bwMode="auto">
            <a:xfrm flipH="1">
              <a:off x="5081554" y="2522345"/>
              <a:ext cx="133495" cy="171994"/>
            </a:xfrm>
            <a:prstGeom prst="downArrow">
              <a:avLst>
                <a:gd name="adj1" fmla="val 50000"/>
                <a:gd name="adj2" fmla="val 50000"/>
              </a:avLst>
            </a:prstGeom>
            <a:solidFill>
              <a:schemeClr val="accent1"/>
            </a:solidFill>
            <a:ln w="12700">
              <a:solidFill>
                <a:schemeClr val="accent1"/>
              </a:solidFill>
              <a:round/>
            </a:ln>
          </p:spPr>
          <p:txBody>
            <a:bodyPr/>
            <a:lstStyle/>
            <a:p>
              <a:endParaRPr lang="zh-CN" altLang="en-US" sz="1200">
                <a:latin typeface="微软雅黑" panose="020B0503020204020204" charset="-122"/>
                <a:ea typeface="微软雅黑" panose="020B0503020204020204" charset="-122"/>
              </a:endParaRPr>
            </a:p>
          </p:txBody>
        </p:sp>
        <p:sp>
          <p:nvSpPr>
            <p:cNvPr id="20" name="下箭头 33"/>
            <p:cNvSpPr>
              <a:spLocks noChangeArrowheads="1"/>
            </p:cNvSpPr>
            <p:nvPr/>
          </p:nvSpPr>
          <p:spPr bwMode="auto">
            <a:xfrm flipH="1">
              <a:off x="3617574" y="3550332"/>
              <a:ext cx="131045" cy="240745"/>
            </a:xfrm>
            <a:prstGeom prst="downArrow">
              <a:avLst>
                <a:gd name="adj1" fmla="val 50000"/>
                <a:gd name="adj2" fmla="val 50000"/>
              </a:avLst>
            </a:prstGeom>
            <a:solidFill>
              <a:schemeClr val="accent1"/>
            </a:solidFill>
            <a:ln w="12700">
              <a:solidFill>
                <a:schemeClr val="accent1"/>
              </a:solidFill>
              <a:round/>
            </a:ln>
          </p:spPr>
          <p:txBody>
            <a:bodyPr/>
            <a:lstStyle/>
            <a:p>
              <a:endParaRPr lang="zh-CN" altLang="en-US" sz="1200">
                <a:latin typeface="微软雅黑" panose="020B0503020204020204" charset="-122"/>
                <a:ea typeface="微软雅黑" panose="020B0503020204020204" charset="-122"/>
              </a:endParaRPr>
            </a:p>
          </p:txBody>
        </p:sp>
        <p:sp>
          <p:nvSpPr>
            <p:cNvPr id="21" name="矩形 20"/>
            <p:cNvSpPr/>
            <p:nvPr/>
          </p:nvSpPr>
          <p:spPr bwMode="auto">
            <a:xfrm>
              <a:off x="3833663" y="1806687"/>
              <a:ext cx="2333175" cy="629840"/>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lstStyle/>
            <a:p>
              <a:pPr>
                <a:defRPr/>
              </a:pPr>
              <a:endParaRPr lang="zh-CN" altLang="en-US" sz="1200">
                <a:latin typeface="微软雅黑" panose="020B0503020204020204" charset="-122"/>
                <a:ea typeface="微软雅黑" panose="020B0503020204020204" charset="-122"/>
              </a:endParaRPr>
            </a:p>
          </p:txBody>
        </p:sp>
        <p:sp>
          <p:nvSpPr>
            <p:cNvPr id="22" name="矩形 21"/>
            <p:cNvSpPr/>
            <p:nvPr/>
          </p:nvSpPr>
          <p:spPr bwMode="auto">
            <a:xfrm>
              <a:off x="3883338" y="1843597"/>
              <a:ext cx="2183606" cy="164306"/>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nchor="ctr"/>
            <a:lstStyle/>
            <a:p>
              <a:pPr algn="ctr">
                <a:defRPr/>
              </a:pPr>
              <a:r>
                <a:rPr lang="en-US" altLang="zh-CN" sz="800" dirty="0" smtClean="0">
                  <a:latin typeface="微软雅黑" panose="020B0503020204020204" charset="-122"/>
                  <a:ea typeface="微软雅黑" panose="020B0503020204020204" charset="-122"/>
                </a:rPr>
                <a:t>gateway</a:t>
              </a:r>
              <a:endParaRPr lang="zh-CN" altLang="en-US" sz="800" dirty="0">
                <a:latin typeface="微软雅黑" panose="020B0503020204020204" charset="-122"/>
                <a:ea typeface="微软雅黑" panose="020B0503020204020204" charset="-122"/>
              </a:endParaRPr>
            </a:p>
          </p:txBody>
        </p:sp>
        <p:sp>
          <p:nvSpPr>
            <p:cNvPr id="23" name="矩形 22"/>
            <p:cNvSpPr/>
            <p:nvPr/>
          </p:nvSpPr>
          <p:spPr bwMode="auto">
            <a:xfrm>
              <a:off x="3869381" y="2044812"/>
              <a:ext cx="2208641" cy="164306"/>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nchor="ctr"/>
            <a:lstStyle/>
            <a:p>
              <a:pPr algn="ctr">
                <a:defRPr/>
              </a:pPr>
              <a:r>
                <a:rPr lang="en-US" altLang="zh-CN" sz="800" dirty="0" smtClean="0">
                  <a:latin typeface="微软雅黑" panose="020B0503020204020204" charset="-122"/>
                  <a:ea typeface="微软雅黑" panose="020B0503020204020204" charset="-122"/>
                </a:rPr>
                <a:t>gateway</a:t>
              </a:r>
              <a:endParaRPr lang="zh-CN" altLang="en-US" sz="800" dirty="0">
                <a:latin typeface="微软雅黑" panose="020B0503020204020204" charset="-122"/>
                <a:ea typeface="微软雅黑" panose="020B0503020204020204" charset="-122"/>
              </a:endParaRPr>
            </a:p>
          </p:txBody>
        </p:sp>
        <p:sp>
          <p:nvSpPr>
            <p:cNvPr id="24" name="矩形 23"/>
            <p:cNvSpPr/>
            <p:nvPr/>
          </p:nvSpPr>
          <p:spPr bwMode="auto">
            <a:xfrm>
              <a:off x="3869382" y="2241265"/>
              <a:ext cx="2183606" cy="164306"/>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nchor="ctr"/>
            <a:lstStyle/>
            <a:p>
              <a:pPr algn="ctr">
                <a:defRPr/>
              </a:pPr>
              <a:r>
                <a:rPr lang="en-US" altLang="zh-CN" sz="800" dirty="0" smtClean="0">
                  <a:latin typeface="微软雅黑" panose="020B0503020204020204" charset="-122"/>
                  <a:ea typeface="微软雅黑" panose="020B0503020204020204" charset="-122"/>
                </a:rPr>
                <a:t>gateway</a:t>
              </a:r>
              <a:endParaRPr lang="zh-CN" altLang="en-US" sz="800" dirty="0">
                <a:latin typeface="微软雅黑" panose="020B0503020204020204" charset="-122"/>
                <a:ea typeface="微软雅黑" panose="020B0503020204020204" charset="-122"/>
              </a:endParaRPr>
            </a:p>
          </p:txBody>
        </p:sp>
        <p:sp>
          <p:nvSpPr>
            <p:cNvPr id="25" name="矩形 24"/>
            <p:cNvSpPr/>
            <p:nvPr/>
          </p:nvSpPr>
          <p:spPr bwMode="auto">
            <a:xfrm>
              <a:off x="3315601" y="2755277"/>
              <a:ext cx="866775" cy="754856"/>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lstStyle/>
            <a:p>
              <a:pPr>
                <a:defRPr/>
              </a:pPr>
              <a:endParaRPr lang="zh-CN" altLang="en-US" sz="1200">
                <a:latin typeface="微软雅黑" panose="020B0503020204020204" charset="-122"/>
                <a:ea typeface="微软雅黑" panose="020B0503020204020204" charset="-122"/>
              </a:endParaRPr>
            </a:p>
          </p:txBody>
        </p:sp>
        <p:sp>
          <p:nvSpPr>
            <p:cNvPr id="26" name="矩形 25"/>
            <p:cNvSpPr/>
            <p:nvPr/>
          </p:nvSpPr>
          <p:spPr bwMode="auto">
            <a:xfrm>
              <a:off x="3328698" y="2876721"/>
              <a:ext cx="821531" cy="176212"/>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nchor="ctr"/>
            <a:lstStyle/>
            <a:p>
              <a:pPr algn="ctr">
                <a:defRPr/>
              </a:pPr>
              <a:r>
                <a:rPr lang="zh-CN" altLang="en-US" sz="800" dirty="0" smtClean="0">
                  <a:latin typeface="微软雅黑" panose="020B0503020204020204" charset="-122"/>
                  <a:ea typeface="微软雅黑" panose="020B0503020204020204" charset="-122"/>
                </a:rPr>
                <a:t>规则服务</a:t>
              </a:r>
              <a:r>
                <a:rPr lang="en-US" altLang="zh-CN" sz="800" dirty="0" smtClean="0">
                  <a:latin typeface="微软雅黑" panose="020B0503020204020204" charset="-122"/>
                  <a:ea typeface="微软雅黑" panose="020B0503020204020204" charset="-122"/>
                </a:rPr>
                <a:t>1</a:t>
              </a:r>
              <a:endParaRPr lang="zh-CN" altLang="en-US" sz="800" dirty="0">
                <a:latin typeface="微软雅黑" panose="020B0503020204020204" charset="-122"/>
                <a:ea typeface="微软雅黑" panose="020B0503020204020204" charset="-122"/>
              </a:endParaRPr>
            </a:p>
          </p:txBody>
        </p:sp>
        <p:sp>
          <p:nvSpPr>
            <p:cNvPr id="27" name="矩形 26"/>
            <p:cNvSpPr/>
            <p:nvPr/>
          </p:nvSpPr>
          <p:spPr bwMode="auto">
            <a:xfrm>
              <a:off x="3328698" y="3092223"/>
              <a:ext cx="821531" cy="176212"/>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nchor="ctr"/>
            <a:lstStyle/>
            <a:p>
              <a:pPr algn="ctr">
                <a:defRPr/>
              </a:pPr>
              <a:r>
                <a:rPr lang="zh-CN" altLang="en-US" sz="800" dirty="0" smtClean="0">
                  <a:latin typeface="微软雅黑" panose="020B0503020204020204" charset="-122"/>
                  <a:ea typeface="微软雅黑" panose="020B0503020204020204" charset="-122"/>
                </a:rPr>
                <a:t>规则服务</a:t>
              </a:r>
              <a:r>
                <a:rPr lang="en-US" altLang="zh-CN" sz="800" dirty="0" smtClean="0">
                  <a:latin typeface="微软雅黑" panose="020B0503020204020204" charset="-122"/>
                  <a:ea typeface="微软雅黑" panose="020B0503020204020204" charset="-122"/>
                </a:rPr>
                <a:t>2</a:t>
              </a:r>
              <a:endParaRPr lang="zh-CN" altLang="en-US" sz="800" dirty="0">
                <a:latin typeface="微软雅黑" panose="020B0503020204020204" charset="-122"/>
                <a:ea typeface="微软雅黑" panose="020B0503020204020204" charset="-122"/>
              </a:endParaRPr>
            </a:p>
          </p:txBody>
        </p:sp>
        <p:sp>
          <p:nvSpPr>
            <p:cNvPr id="28" name="矩形 27"/>
            <p:cNvSpPr/>
            <p:nvPr/>
          </p:nvSpPr>
          <p:spPr bwMode="auto">
            <a:xfrm>
              <a:off x="3328698" y="3301774"/>
              <a:ext cx="821531" cy="176212"/>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nchor="ctr"/>
            <a:lstStyle/>
            <a:p>
              <a:pPr algn="ctr">
                <a:defRPr/>
              </a:pPr>
              <a:r>
                <a:rPr lang="zh-CN" altLang="en-US" sz="800" dirty="0" smtClean="0">
                  <a:latin typeface="微软雅黑" panose="020B0503020204020204" charset="-122"/>
                  <a:ea typeface="微软雅黑" panose="020B0503020204020204" charset="-122"/>
                </a:rPr>
                <a:t>规则服务</a:t>
              </a:r>
              <a:r>
                <a:rPr lang="en-US" altLang="zh-CN" sz="800" dirty="0" smtClean="0">
                  <a:latin typeface="微软雅黑" panose="020B0503020204020204" charset="-122"/>
                  <a:ea typeface="微软雅黑" panose="020B0503020204020204" charset="-122"/>
                </a:rPr>
                <a:t>3</a:t>
              </a:r>
              <a:endParaRPr lang="zh-CN" altLang="en-US" sz="800" dirty="0">
                <a:latin typeface="微软雅黑" panose="020B0503020204020204" charset="-122"/>
                <a:ea typeface="微软雅黑" panose="020B0503020204020204" charset="-122"/>
              </a:endParaRPr>
            </a:p>
          </p:txBody>
        </p:sp>
        <p:sp>
          <p:nvSpPr>
            <p:cNvPr id="29" name="矩形 28"/>
            <p:cNvSpPr/>
            <p:nvPr/>
          </p:nvSpPr>
          <p:spPr bwMode="auto">
            <a:xfrm>
              <a:off x="4693152" y="2755277"/>
              <a:ext cx="1087041" cy="754856"/>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lstStyle/>
            <a:p>
              <a:pPr>
                <a:defRPr/>
              </a:pPr>
              <a:endParaRPr lang="zh-CN" altLang="en-US" sz="1200">
                <a:latin typeface="微软雅黑" panose="020B0503020204020204" charset="-122"/>
                <a:ea typeface="微软雅黑" panose="020B0503020204020204" charset="-122"/>
              </a:endParaRPr>
            </a:p>
          </p:txBody>
        </p:sp>
        <p:sp>
          <p:nvSpPr>
            <p:cNvPr id="30" name="矩形 29"/>
            <p:cNvSpPr/>
            <p:nvPr/>
          </p:nvSpPr>
          <p:spPr bwMode="auto">
            <a:xfrm>
              <a:off x="4723785" y="2876721"/>
              <a:ext cx="1029891" cy="176212"/>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nchor="ctr"/>
            <a:lstStyle/>
            <a:p>
              <a:pPr algn="ctr">
                <a:defRPr/>
              </a:pPr>
              <a:r>
                <a:rPr lang="zh-CN" altLang="en-US" sz="800" dirty="0" smtClean="0">
                  <a:latin typeface="微软雅黑" panose="020B0503020204020204" charset="-122"/>
                  <a:ea typeface="微软雅黑" panose="020B0503020204020204" charset="-122"/>
                </a:rPr>
                <a:t>算法服务</a:t>
              </a:r>
              <a:r>
                <a:rPr lang="en-US" altLang="zh-CN" sz="800" dirty="0" smtClean="0">
                  <a:latin typeface="微软雅黑" panose="020B0503020204020204" charset="-122"/>
                  <a:ea typeface="微软雅黑" panose="020B0503020204020204" charset="-122"/>
                </a:rPr>
                <a:t>1</a:t>
              </a:r>
              <a:endParaRPr lang="zh-CN" altLang="en-US" sz="800" dirty="0">
                <a:latin typeface="微软雅黑" panose="020B0503020204020204" charset="-122"/>
                <a:ea typeface="微软雅黑" panose="020B0503020204020204" charset="-122"/>
              </a:endParaRPr>
            </a:p>
          </p:txBody>
        </p:sp>
        <p:sp>
          <p:nvSpPr>
            <p:cNvPr id="31" name="矩形 30"/>
            <p:cNvSpPr/>
            <p:nvPr/>
          </p:nvSpPr>
          <p:spPr bwMode="auto">
            <a:xfrm>
              <a:off x="4723785" y="3092223"/>
              <a:ext cx="1029891" cy="176212"/>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nchor="ctr"/>
            <a:lstStyle/>
            <a:p>
              <a:pPr algn="ctr">
                <a:defRPr/>
              </a:pPr>
              <a:r>
                <a:rPr lang="zh-CN" altLang="en-US" sz="800" dirty="0" smtClean="0">
                  <a:latin typeface="微软雅黑" panose="020B0503020204020204" charset="-122"/>
                  <a:ea typeface="微软雅黑" panose="020B0503020204020204" charset="-122"/>
                </a:rPr>
                <a:t>算法服务</a:t>
              </a:r>
              <a:r>
                <a:rPr lang="en-US" altLang="zh-CN" sz="800" dirty="0" smtClean="0">
                  <a:latin typeface="微软雅黑" panose="020B0503020204020204" charset="-122"/>
                  <a:ea typeface="微软雅黑" panose="020B0503020204020204" charset="-122"/>
                </a:rPr>
                <a:t>2</a:t>
              </a:r>
              <a:endParaRPr lang="zh-CN" altLang="en-US" sz="800" dirty="0">
                <a:latin typeface="微软雅黑" panose="020B0503020204020204" charset="-122"/>
                <a:ea typeface="微软雅黑" panose="020B0503020204020204" charset="-122"/>
              </a:endParaRPr>
            </a:p>
          </p:txBody>
        </p:sp>
        <p:sp>
          <p:nvSpPr>
            <p:cNvPr id="32" name="矩形 31"/>
            <p:cNvSpPr/>
            <p:nvPr/>
          </p:nvSpPr>
          <p:spPr bwMode="auto">
            <a:xfrm>
              <a:off x="4723785" y="3301774"/>
              <a:ext cx="1029891" cy="176212"/>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nchor="ctr"/>
            <a:lstStyle/>
            <a:p>
              <a:pPr algn="ctr">
                <a:defRPr/>
              </a:pPr>
              <a:r>
                <a:rPr lang="zh-CN" altLang="en-US" sz="800" dirty="0" smtClean="0">
                  <a:latin typeface="微软雅黑" panose="020B0503020204020204" charset="-122"/>
                  <a:ea typeface="微软雅黑" panose="020B0503020204020204" charset="-122"/>
                </a:rPr>
                <a:t>算法服务</a:t>
              </a:r>
              <a:r>
                <a:rPr lang="en-US" altLang="zh-CN" sz="800" dirty="0" smtClean="0">
                  <a:latin typeface="微软雅黑" panose="020B0503020204020204" charset="-122"/>
                  <a:ea typeface="微软雅黑" panose="020B0503020204020204" charset="-122"/>
                </a:rPr>
                <a:t>3</a:t>
              </a:r>
              <a:endParaRPr lang="zh-CN" altLang="en-US" sz="800" dirty="0">
                <a:latin typeface="微软雅黑" panose="020B0503020204020204" charset="-122"/>
                <a:ea typeface="微软雅黑" panose="020B0503020204020204" charset="-122"/>
              </a:endParaRPr>
            </a:p>
          </p:txBody>
        </p:sp>
        <p:sp>
          <p:nvSpPr>
            <p:cNvPr id="33" name="矩形 32"/>
            <p:cNvSpPr/>
            <p:nvPr/>
          </p:nvSpPr>
          <p:spPr bwMode="auto">
            <a:xfrm>
              <a:off x="3112383" y="3901283"/>
              <a:ext cx="1045369" cy="847725"/>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lstStyle/>
            <a:p>
              <a:pPr>
                <a:defRPr/>
              </a:pPr>
              <a:endParaRPr lang="zh-CN" altLang="en-US" sz="1200">
                <a:latin typeface="微软雅黑" panose="020B0503020204020204" charset="-122"/>
                <a:ea typeface="微软雅黑" panose="020B0503020204020204" charset="-122"/>
              </a:endParaRPr>
            </a:p>
          </p:txBody>
        </p:sp>
        <p:sp>
          <p:nvSpPr>
            <p:cNvPr id="34" name="矩形 33"/>
            <p:cNvSpPr/>
            <p:nvPr/>
          </p:nvSpPr>
          <p:spPr bwMode="auto">
            <a:xfrm>
              <a:off x="3136197" y="4108615"/>
              <a:ext cx="1004887" cy="175023"/>
            </a:xfrm>
            <a:prstGeom prst="rect">
              <a:avLst/>
            </a:prstGeom>
            <a:solidFill>
              <a:schemeClr val="bg1">
                <a:lumMod val="95000"/>
              </a:schemeClr>
            </a:solidFill>
            <a:ln w="12700" cap="flat" cmpd="sng" algn="ctr">
              <a:solidFill>
                <a:schemeClr val="bg1">
                  <a:lumMod val="75000"/>
                </a:schemeClr>
              </a:solidFill>
              <a:prstDash val="solid"/>
              <a:round/>
              <a:headEnd type="none" w="med" len="med"/>
              <a:tailEnd type="none" w="med" len="med"/>
            </a:ln>
          </p:spPr>
          <p:txBody>
            <a:bodyPr anchor="ctr"/>
            <a:lstStyle/>
            <a:p>
              <a:pPr algn="ctr">
                <a:defRPr/>
              </a:pPr>
              <a:r>
                <a:rPr lang="zh-CN" altLang="en-US" sz="800" dirty="0" smtClean="0">
                  <a:latin typeface="微软雅黑" panose="020B0503020204020204" charset="-122"/>
                  <a:ea typeface="微软雅黑" panose="020B0503020204020204" charset="-122"/>
                </a:rPr>
                <a:t>规则引擎</a:t>
              </a:r>
              <a:r>
                <a:rPr lang="en-US" altLang="zh-CN" sz="800" dirty="0" smtClean="0">
                  <a:latin typeface="微软雅黑" panose="020B0503020204020204" charset="-122"/>
                  <a:ea typeface="微软雅黑" panose="020B0503020204020204" charset="-122"/>
                </a:rPr>
                <a:t>1</a:t>
              </a:r>
              <a:endParaRPr lang="zh-CN" altLang="en-US" sz="800" dirty="0">
                <a:latin typeface="微软雅黑" panose="020B0503020204020204" charset="-122"/>
                <a:ea typeface="微软雅黑" panose="020B0503020204020204" charset="-122"/>
              </a:endParaRPr>
            </a:p>
          </p:txBody>
        </p:sp>
        <p:sp>
          <p:nvSpPr>
            <p:cNvPr id="35" name="矩形 34"/>
            <p:cNvSpPr/>
            <p:nvPr/>
          </p:nvSpPr>
          <p:spPr bwMode="auto">
            <a:xfrm>
              <a:off x="3136197" y="4322928"/>
              <a:ext cx="1004887" cy="176212"/>
            </a:xfrm>
            <a:prstGeom prst="rect">
              <a:avLst/>
            </a:prstGeom>
            <a:solidFill>
              <a:schemeClr val="bg1">
                <a:lumMod val="95000"/>
              </a:schemeClr>
            </a:solidFill>
            <a:ln w="12700" cap="flat" cmpd="sng" algn="ctr">
              <a:solidFill>
                <a:schemeClr val="bg1">
                  <a:lumMod val="75000"/>
                </a:schemeClr>
              </a:solidFill>
              <a:prstDash val="solid"/>
              <a:round/>
              <a:headEnd type="none" w="med" len="med"/>
              <a:tailEnd type="none" w="med" len="med"/>
            </a:ln>
          </p:spPr>
          <p:txBody>
            <a:bodyPr anchor="ctr"/>
            <a:lstStyle/>
            <a:p>
              <a:pPr algn="ctr">
                <a:defRPr/>
              </a:pPr>
              <a:r>
                <a:rPr lang="zh-CN" altLang="en-US" sz="800" dirty="0" smtClean="0">
                  <a:latin typeface="微软雅黑" panose="020B0503020204020204" charset="-122"/>
                  <a:ea typeface="微软雅黑" panose="020B0503020204020204" charset="-122"/>
                </a:rPr>
                <a:t>规则引擎</a:t>
              </a:r>
              <a:r>
                <a:rPr lang="en-US" altLang="zh-CN" sz="800" dirty="0" smtClean="0">
                  <a:latin typeface="微软雅黑" panose="020B0503020204020204" charset="-122"/>
                  <a:ea typeface="微软雅黑" panose="020B0503020204020204" charset="-122"/>
                </a:rPr>
                <a:t>2</a:t>
              </a:r>
              <a:endParaRPr lang="zh-CN" altLang="en-US" sz="800" dirty="0">
                <a:latin typeface="微软雅黑" panose="020B0503020204020204" charset="-122"/>
                <a:ea typeface="微软雅黑" panose="020B0503020204020204" charset="-122"/>
              </a:endParaRPr>
            </a:p>
          </p:txBody>
        </p:sp>
        <p:sp>
          <p:nvSpPr>
            <p:cNvPr id="36" name="矩形 35"/>
            <p:cNvSpPr/>
            <p:nvPr/>
          </p:nvSpPr>
          <p:spPr bwMode="auto">
            <a:xfrm>
              <a:off x="3136197" y="4532477"/>
              <a:ext cx="1004887" cy="176212"/>
            </a:xfrm>
            <a:prstGeom prst="rect">
              <a:avLst/>
            </a:prstGeom>
            <a:solidFill>
              <a:schemeClr val="bg1">
                <a:lumMod val="95000"/>
              </a:schemeClr>
            </a:solidFill>
            <a:ln w="12700" cap="flat" cmpd="sng" algn="ctr">
              <a:solidFill>
                <a:schemeClr val="bg1">
                  <a:lumMod val="75000"/>
                </a:schemeClr>
              </a:solidFill>
              <a:prstDash val="solid"/>
              <a:round/>
              <a:headEnd type="none" w="med" len="med"/>
              <a:tailEnd type="none" w="med" len="med"/>
            </a:ln>
          </p:spPr>
          <p:txBody>
            <a:bodyPr anchor="ctr"/>
            <a:lstStyle/>
            <a:p>
              <a:pPr algn="ctr">
                <a:defRPr/>
              </a:pPr>
              <a:r>
                <a:rPr lang="zh-CN" altLang="en-US" sz="800" dirty="0" smtClean="0">
                  <a:latin typeface="微软雅黑" panose="020B0503020204020204" charset="-122"/>
                  <a:ea typeface="微软雅黑" panose="020B0503020204020204" charset="-122"/>
                </a:rPr>
                <a:t>规则引擎</a:t>
              </a:r>
              <a:r>
                <a:rPr lang="en-US" altLang="zh-CN" sz="800" dirty="0" smtClean="0">
                  <a:latin typeface="微软雅黑" panose="020B0503020204020204" charset="-122"/>
                  <a:ea typeface="微软雅黑" panose="020B0503020204020204" charset="-122"/>
                </a:rPr>
                <a:t>3</a:t>
              </a:r>
              <a:endParaRPr lang="zh-CN" altLang="en-US" sz="800" dirty="0">
                <a:latin typeface="微软雅黑" panose="020B0503020204020204" charset="-122"/>
                <a:ea typeface="微软雅黑" panose="020B0503020204020204" charset="-122"/>
              </a:endParaRPr>
            </a:p>
          </p:txBody>
        </p:sp>
        <p:sp>
          <p:nvSpPr>
            <p:cNvPr id="37" name="矩形 36"/>
            <p:cNvSpPr/>
            <p:nvPr/>
          </p:nvSpPr>
          <p:spPr bwMode="auto">
            <a:xfrm>
              <a:off x="4596680" y="3852423"/>
              <a:ext cx="1045369" cy="923795"/>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lstStyle/>
            <a:p>
              <a:pPr>
                <a:defRPr/>
              </a:pPr>
              <a:endParaRPr lang="zh-CN" altLang="en-US" sz="1200">
                <a:latin typeface="微软雅黑" panose="020B0503020204020204" charset="-122"/>
                <a:ea typeface="微软雅黑" panose="020B0503020204020204" charset="-122"/>
              </a:endParaRPr>
            </a:p>
          </p:txBody>
        </p:sp>
        <p:sp>
          <p:nvSpPr>
            <p:cNvPr id="38" name="矩形 37"/>
            <p:cNvSpPr/>
            <p:nvPr/>
          </p:nvSpPr>
          <p:spPr bwMode="auto">
            <a:xfrm>
              <a:off x="4613507" y="4045795"/>
              <a:ext cx="1004887" cy="175023"/>
            </a:xfrm>
            <a:prstGeom prst="rect">
              <a:avLst/>
            </a:prstGeom>
            <a:solidFill>
              <a:schemeClr val="bg1">
                <a:lumMod val="95000"/>
              </a:schemeClr>
            </a:solidFill>
            <a:ln w="12700" cap="flat" cmpd="sng" algn="ctr">
              <a:solidFill>
                <a:schemeClr val="bg1">
                  <a:lumMod val="75000"/>
                </a:schemeClr>
              </a:solidFill>
              <a:prstDash val="solid"/>
              <a:round/>
              <a:headEnd type="none" w="med" len="med"/>
              <a:tailEnd type="none" w="med" len="med"/>
            </a:ln>
          </p:spPr>
          <p:txBody>
            <a:bodyPr anchor="ctr"/>
            <a:lstStyle/>
            <a:p>
              <a:pPr algn="ctr">
                <a:defRPr/>
              </a:pPr>
              <a:r>
                <a:rPr lang="zh-CN" altLang="en-US" sz="800" dirty="0" smtClean="0">
                  <a:latin typeface="微软雅黑" panose="020B0503020204020204" charset="-122"/>
                  <a:ea typeface="微软雅黑" panose="020B0503020204020204" charset="-122"/>
                </a:rPr>
                <a:t>菜单算法</a:t>
              </a:r>
              <a:endParaRPr lang="zh-CN" altLang="en-US" sz="800" dirty="0">
                <a:latin typeface="微软雅黑" panose="020B0503020204020204" charset="-122"/>
                <a:ea typeface="微软雅黑" panose="020B0503020204020204" charset="-122"/>
              </a:endParaRPr>
            </a:p>
          </p:txBody>
        </p:sp>
        <p:sp>
          <p:nvSpPr>
            <p:cNvPr id="39" name="矩形 38"/>
            <p:cNvSpPr/>
            <p:nvPr/>
          </p:nvSpPr>
          <p:spPr bwMode="auto">
            <a:xfrm>
              <a:off x="4613507" y="4260108"/>
              <a:ext cx="1004887" cy="176212"/>
            </a:xfrm>
            <a:prstGeom prst="rect">
              <a:avLst/>
            </a:prstGeom>
            <a:solidFill>
              <a:schemeClr val="bg1">
                <a:lumMod val="95000"/>
              </a:schemeClr>
            </a:solidFill>
            <a:ln w="12700" cap="flat" cmpd="sng" algn="ctr">
              <a:solidFill>
                <a:schemeClr val="bg1">
                  <a:lumMod val="75000"/>
                </a:schemeClr>
              </a:solidFill>
              <a:prstDash val="solid"/>
              <a:round/>
              <a:headEnd type="none" w="med" len="med"/>
              <a:tailEnd type="none" w="med" len="med"/>
            </a:ln>
          </p:spPr>
          <p:txBody>
            <a:bodyPr anchor="ctr"/>
            <a:lstStyle/>
            <a:p>
              <a:pPr algn="ctr">
                <a:defRPr/>
              </a:pPr>
              <a:r>
                <a:rPr lang="zh-CN" altLang="en-US" sz="800" dirty="0" smtClean="0">
                  <a:latin typeface="微软雅黑" panose="020B0503020204020204" charset="-122"/>
                  <a:ea typeface="微软雅黑" panose="020B0503020204020204" charset="-122"/>
                </a:rPr>
                <a:t>推荐算法</a:t>
              </a:r>
              <a:endParaRPr lang="zh-CN" altLang="en-US" sz="800" dirty="0">
                <a:latin typeface="微软雅黑" panose="020B0503020204020204" charset="-122"/>
                <a:ea typeface="微软雅黑" panose="020B0503020204020204" charset="-122"/>
              </a:endParaRPr>
            </a:p>
          </p:txBody>
        </p:sp>
        <p:sp>
          <p:nvSpPr>
            <p:cNvPr id="40" name="矩形 39"/>
            <p:cNvSpPr/>
            <p:nvPr/>
          </p:nvSpPr>
          <p:spPr bwMode="auto">
            <a:xfrm>
              <a:off x="4613507" y="4469657"/>
              <a:ext cx="1004887" cy="176212"/>
            </a:xfrm>
            <a:prstGeom prst="rect">
              <a:avLst/>
            </a:prstGeom>
            <a:solidFill>
              <a:schemeClr val="bg1">
                <a:lumMod val="95000"/>
              </a:schemeClr>
            </a:solidFill>
            <a:ln w="12700" cap="flat" cmpd="sng" algn="ctr">
              <a:solidFill>
                <a:schemeClr val="bg1">
                  <a:lumMod val="75000"/>
                </a:schemeClr>
              </a:solidFill>
              <a:prstDash val="solid"/>
              <a:round/>
              <a:headEnd type="none" w="med" len="med"/>
              <a:tailEnd type="none" w="med" len="med"/>
            </a:ln>
          </p:spPr>
          <p:txBody>
            <a:bodyPr anchor="ctr"/>
            <a:lstStyle/>
            <a:p>
              <a:pPr algn="ctr">
                <a:defRPr/>
              </a:pPr>
              <a:r>
                <a:rPr lang="en-US" altLang="zh-CN" sz="800" dirty="0" err="1" smtClean="0">
                  <a:latin typeface="微软雅黑" panose="020B0503020204020204" charset="-122"/>
                  <a:ea typeface="微软雅黑" panose="020B0503020204020204" charset="-122"/>
                </a:rPr>
                <a:t>TradeUp</a:t>
              </a:r>
              <a:r>
                <a:rPr lang="en-US" altLang="zh-CN" sz="800" dirty="0" smtClean="0">
                  <a:latin typeface="微软雅黑" panose="020B0503020204020204" charset="-122"/>
                  <a:ea typeface="微软雅黑" panose="020B0503020204020204" charset="-122"/>
                </a:rPr>
                <a:t> </a:t>
              </a:r>
              <a:r>
                <a:rPr lang="zh-CN" altLang="en-US" sz="800" dirty="0" smtClean="0">
                  <a:latin typeface="微软雅黑" panose="020B0503020204020204" charset="-122"/>
                  <a:ea typeface="微软雅黑" panose="020B0503020204020204" charset="-122"/>
                </a:rPr>
                <a:t>算法</a:t>
              </a:r>
              <a:endParaRPr lang="zh-CN" altLang="en-US" sz="800" dirty="0">
                <a:latin typeface="微软雅黑" panose="020B0503020204020204" charset="-122"/>
                <a:ea typeface="微软雅黑" panose="020B0503020204020204" charset="-122"/>
              </a:endParaRPr>
            </a:p>
          </p:txBody>
        </p:sp>
        <p:sp>
          <p:nvSpPr>
            <p:cNvPr id="41" name="文本框 113"/>
            <p:cNvSpPr txBox="1">
              <a:spLocks noChangeArrowheads="1"/>
            </p:cNvSpPr>
            <p:nvPr/>
          </p:nvSpPr>
          <p:spPr bwMode="auto">
            <a:xfrm>
              <a:off x="2171917" y="2038672"/>
              <a:ext cx="686733" cy="21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700" dirty="0" smtClean="0">
                  <a:latin typeface="微软雅黑" panose="020B0503020204020204" charset="-122"/>
                  <a:ea typeface="微软雅黑" panose="020B0503020204020204" charset="-122"/>
                </a:rPr>
                <a:t>网关集群</a:t>
              </a:r>
              <a:endParaRPr lang="zh-CN" altLang="en-US" sz="700" dirty="0">
                <a:latin typeface="微软雅黑" panose="020B0503020204020204" charset="-122"/>
                <a:ea typeface="微软雅黑" panose="020B0503020204020204" charset="-122"/>
              </a:endParaRPr>
            </a:p>
          </p:txBody>
        </p:sp>
        <p:sp>
          <p:nvSpPr>
            <p:cNvPr id="42" name="文本框 118"/>
            <p:cNvSpPr txBox="1">
              <a:spLocks noChangeArrowheads="1"/>
            </p:cNvSpPr>
            <p:nvPr/>
          </p:nvSpPr>
          <p:spPr bwMode="auto">
            <a:xfrm>
              <a:off x="2938173" y="2970556"/>
              <a:ext cx="416719" cy="44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700" dirty="0" smtClean="0">
                  <a:latin typeface="微软雅黑" panose="020B0503020204020204" charset="-122"/>
                  <a:ea typeface="微软雅黑" panose="020B0503020204020204" charset="-122"/>
                </a:rPr>
                <a:t>规则微服务</a:t>
              </a:r>
              <a:endParaRPr lang="zh-CN" altLang="en-US" sz="700" dirty="0">
                <a:latin typeface="微软雅黑" panose="020B0503020204020204" charset="-122"/>
                <a:ea typeface="微软雅黑" panose="020B0503020204020204" charset="-122"/>
              </a:endParaRPr>
            </a:p>
          </p:txBody>
        </p:sp>
        <p:sp>
          <p:nvSpPr>
            <p:cNvPr id="43" name="文本框 119"/>
            <p:cNvSpPr txBox="1">
              <a:spLocks noChangeArrowheads="1"/>
            </p:cNvSpPr>
            <p:nvPr/>
          </p:nvSpPr>
          <p:spPr bwMode="auto">
            <a:xfrm>
              <a:off x="4383802" y="2876000"/>
              <a:ext cx="416719" cy="44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700" dirty="0" smtClean="0">
                  <a:latin typeface="微软雅黑" panose="020B0503020204020204" charset="-122"/>
                  <a:ea typeface="微软雅黑" panose="020B0503020204020204" charset="-122"/>
                </a:rPr>
                <a:t>算法微服务</a:t>
              </a:r>
              <a:endParaRPr lang="zh-CN" altLang="en-US" sz="700" dirty="0">
                <a:latin typeface="微软雅黑" panose="020B0503020204020204" charset="-122"/>
                <a:ea typeface="微软雅黑" panose="020B0503020204020204" charset="-122"/>
              </a:endParaRPr>
            </a:p>
          </p:txBody>
        </p:sp>
        <p:sp>
          <p:nvSpPr>
            <p:cNvPr id="44" name="文本框 121"/>
            <p:cNvSpPr txBox="1">
              <a:spLocks noChangeArrowheads="1"/>
            </p:cNvSpPr>
            <p:nvPr/>
          </p:nvSpPr>
          <p:spPr bwMode="auto">
            <a:xfrm>
              <a:off x="3102316" y="2725894"/>
              <a:ext cx="1258654" cy="21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700" dirty="0">
                  <a:latin typeface="微软雅黑" panose="020B0503020204020204" charset="-122"/>
                  <a:ea typeface="微软雅黑" panose="020B0503020204020204" charset="-122"/>
                </a:rPr>
                <a:t>规则</a:t>
              </a:r>
              <a:r>
                <a:rPr lang="zh-CN" altLang="en-US" sz="700" dirty="0" smtClean="0">
                  <a:latin typeface="微软雅黑" panose="020B0503020204020204" charset="-122"/>
                  <a:ea typeface="微软雅黑" panose="020B0503020204020204" charset="-122"/>
                </a:rPr>
                <a:t>服务</a:t>
              </a:r>
              <a:r>
                <a:rPr lang="zh-CN" altLang="en-US" sz="700" dirty="0">
                  <a:latin typeface="微软雅黑" panose="020B0503020204020204" charset="-122"/>
                  <a:ea typeface="微软雅黑" panose="020B0503020204020204" charset="-122"/>
                </a:rPr>
                <a:t>集群</a:t>
              </a:r>
              <a:endParaRPr lang="zh-CN" altLang="en-US" sz="700" dirty="0">
                <a:latin typeface="微软雅黑" panose="020B0503020204020204" charset="-122"/>
                <a:ea typeface="微软雅黑" panose="020B0503020204020204" charset="-122"/>
              </a:endParaRPr>
            </a:p>
          </p:txBody>
        </p:sp>
        <p:sp>
          <p:nvSpPr>
            <p:cNvPr id="45" name="文本框 121"/>
            <p:cNvSpPr txBox="1">
              <a:spLocks noChangeArrowheads="1"/>
            </p:cNvSpPr>
            <p:nvPr/>
          </p:nvSpPr>
          <p:spPr bwMode="auto">
            <a:xfrm>
              <a:off x="3951069" y="2731802"/>
              <a:ext cx="2588418" cy="21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700" dirty="0">
                  <a:latin typeface="微软雅黑" panose="020B0503020204020204" charset="-122"/>
                  <a:ea typeface="微软雅黑" panose="020B0503020204020204" charset="-122"/>
                  <a:sym typeface="Myriad Pro" pitchFamily="34" charset="0"/>
                </a:rPr>
                <a:t>算法</a:t>
              </a:r>
              <a:r>
                <a:rPr lang="zh-CN" altLang="en-US" sz="700" dirty="0" smtClean="0">
                  <a:latin typeface="微软雅黑" panose="020B0503020204020204" charset="-122"/>
                  <a:ea typeface="微软雅黑" panose="020B0503020204020204" charset="-122"/>
                  <a:sym typeface="Myriad Pro" pitchFamily="34" charset="0"/>
                </a:rPr>
                <a:t>服务</a:t>
              </a:r>
              <a:r>
                <a:rPr lang="zh-CN" altLang="en-US" sz="700" dirty="0">
                  <a:latin typeface="微软雅黑" panose="020B0503020204020204" charset="-122"/>
                  <a:ea typeface="微软雅黑" panose="020B0503020204020204" charset="-122"/>
                  <a:sym typeface="Myriad Pro" pitchFamily="34" charset="0"/>
                </a:rPr>
                <a:t>集群</a:t>
              </a:r>
              <a:endParaRPr lang="zh-CN" altLang="en-US" sz="700" dirty="0">
                <a:latin typeface="微软雅黑" panose="020B0503020204020204" charset="-122"/>
                <a:ea typeface="微软雅黑" panose="020B0503020204020204" charset="-122"/>
                <a:sym typeface="Myriad Pro" pitchFamily="34" charset="0"/>
              </a:endParaRPr>
            </a:p>
          </p:txBody>
        </p:sp>
        <p:sp>
          <p:nvSpPr>
            <p:cNvPr id="46" name="文本框 126"/>
            <p:cNvSpPr txBox="1">
              <a:spLocks noChangeArrowheads="1"/>
            </p:cNvSpPr>
            <p:nvPr/>
          </p:nvSpPr>
          <p:spPr bwMode="auto">
            <a:xfrm>
              <a:off x="2229397" y="4168337"/>
              <a:ext cx="415528" cy="44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700">
                  <a:latin typeface="微软雅黑" panose="020B0503020204020204" charset="-122"/>
                  <a:ea typeface="微软雅黑" panose="020B0503020204020204" charset="-122"/>
                </a:rPr>
                <a:t>底层服务接口</a:t>
              </a:r>
              <a:endParaRPr lang="zh-CN" altLang="en-US" sz="700">
                <a:latin typeface="微软雅黑" panose="020B0503020204020204" charset="-122"/>
                <a:ea typeface="微软雅黑" panose="020B0503020204020204" charset="-122"/>
              </a:endParaRPr>
            </a:p>
          </p:txBody>
        </p:sp>
        <p:sp>
          <p:nvSpPr>
            <p:cNvPr id="47" name="文本框 121"/>
            <p:cNvSpPr txBox="1">
              <a:spLocks noChangeArrowheads="1"/>
            </p:cNvSpPr>
            <p:nvPr/>
          </p:nvSpPr>
          <p:spPr bwMode="auto">
            <a:xfrm>
              <a:off x="2324191" y="3908308"/>
              <a:ext cx="2588419" cy="21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700" dirty="0" smtClean="0">
                  <a:latin typeface="微软雅黑" panose="020B0503020204020204" charset="-122"/>
                  <a:ea typeface="微软雅黑" panose="020B0503020204020204" charset="-122"/>
                  <a:sym typeface="Myriad Pro" pitchFamily="34" charset="0"/>
                </a:rPr>
                <a:t>规则引擎集群</a:t>
              </a:r>
              <a:endParaRPr lang="zh-CN" altLang="en-US" sz="700" dirty="0">
                <a:latin typeface="微软雅黑" panose="020B0503020204020204" charset="-122"/>
                <a:ea typeface="微软雅黑" panose="020B0503020204020204" charset="-122"/>
                <a:sym typeface="Myriad Pro" pitchFamily="34" charset="0"/>
              </a:endParaRPr>
            </a:p>
          </p:txBody>
        </p:sp>
        <p:sp>
          <p:nvSpPr>
            <p:cNvPr id="48" name="文本框 121"/>
            <p:cNvSpPr txBox="1">
              <a:spLocks noChangeArrowheads="1"/>
            </p:cNvSpPr>
            <p:nvPr/>
          </p:nvSpPr>
          <p:spPr bwMode="auto">
            <a:xfrm>
              <a:off x="3799119" y="3828941"/>
              <a:ext cx="2588418" cy="21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700" dirty="0" smtClean="0">
                  <a:latin typeface="微软雅黑" panose="020B0503020204020204" charset="-122"/>
                  <a:ea typeface="微软雅黑" panose="020B0503020204020204" charset="-122"/>
                  <a:sym typeface="Myriad Pro" pitchFamily="34" charset="0"/>
                </a:rPr>
                <a:t>算法库</a:t>
              </a:r>
              <a:endParaRPr lang="zh-CN" altLang="en-US" sz="700" dirty="0">
                <a:latin typeface="微软雅黑" panose="020B0503020204020204" charset="-122"/>
                <a:ea typeface="微软雅黑" panose="020B0503020204020204" charset="-122"/>
                <a:sym typeface="Myriad Pro" pitchFamily="34" charset="0"/>
              </a:endParaRPr>
            </a:p>
          </p:txBody>
        </p:sp>
        <p:sp>
          <p:nvSpPr>
            <p:cNvPr id="49" name="文本框 113"/>
            <p:cNvSpPr txBox="1">
              <a:spLocks noChangeArrowheads="1"/>
            </p:cNvSpPr>
            <p:nvPr/>
          </p:nvSpPr>
          <p:spPr bwMode="auto">
            <a:xfrm>
              <a:off x="2210435" y="3028265"/>
              <a:ext cx="686733" cy="21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700" dirty="0" smtClean="0">
                  <a:latin typeface="微软雅黑" panose="020B0503020204020204" charset="-122"/>
                  <a:ea typeface="微软雅黑" panose="020B0503020204020204" charset="-122"/>
                </a:rPr>
                <a:t>微服务集群</a:t>
              </a:r>
              <a:endParaRPr lang="zh-CN" altLang="en-US" sz="700" dirty="0">
                <a:latin typeface="微软雅黑" panose="020B0503020204020204" charset="-122"/>
                <a:ea typeface="微软雅黑" panose="020B0503020204020204" charset="-122"/>
              </a:endParaRPr>
            </a:p>
          </p:txBody>
        </p:sp>
        <p:sp>
          <p:nvSpPr>
            <p:cNvPr id="50" name="圆角矩形 49"/>
            <p:cNvSpPr>
              <a:spLocks noChangeArrowheads="1"/>
            </p:cNvSpPr>
            <p:nvPr/>
          </p:nvSpPr>
          <p:spPr bwMode="auto">
            <a:xfrm>
              <a:off x="6045646" y="2740990"/>
              <a:ext cx="1487090" cy="795337"/>
            </a:xfrm>
            <a:prstGeom prst="roundRect">
              <a:avLst>
                <a:gd name="adj" fmla="val 16667"/>
              </a:avLst>
            </a:prstGeom>
            <a:solidFill>
              <a:schemeClr val="bg1">
                <a:lumMod val="75000"/>
              </a:schemeClr>
            </a:solidFill>
            <a:ln w="28575" algn="ctr">
              <a:solidFill>
                <a:schemeClr val="bg1">
                  <a:lumMod val="75000"/>
                </a:schemeClr>
              </a:solidFill>
              <a:round/>
            </a:ln>
          </p:spPr>
          <p:txBody>
            <a:bodyPr/>
            <a:lstStyle/>
            <a:p>
              <a:pPr>
                <a:defRPr/>
              </a:pPr>
              <a:endParaRPr lang="zh-CN" altLang="en-US" sz="1200">
                <a:latin typeface="微软雅黑" panose="020B0503020204020204" charset="-122"/>
                <a:ea typeface="微软雅黑" panose="020B0503020204020204" charset="-122"/>
              </a:endParaRPr>
            </a:p>
          </p:txBody>
        </p:sp>
        <p:sp>
          <p:nvSpPr>
            <p:cNvPr id="51" name="矩形 50"/>
            <p:cNvSpPr/>
            <p:nvPr/>
          </p:nvSpPr>
          <p:spPr bwMode="auto">
            <a:xfrm>
              <a:off x="6318954" y="2876721"/>
              <a:ext cx="1029891" cy="176212"/>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nchor="ctr"/>
            <a:lstStyle/>
            <a:p>
              <a:pPr algn="ctr">
                <a:defRPr/>
              </a:pPr>
              <a:r>
                <a:rPr lang="zh-CN" altLang="en-US" sz="800" dirty="0">
                  <a:latin typeface="微软雅黑" panose="020B0503020204020204" charset="-122"/>
                  <a:ea typeface="微软雅黑" panose="020B0503020204020204" charset="-122"/>
                </a:rPr>
                <a:t>数据</a:t>
              </a:r>
              <a:r>
                <a:rPr lang="zh-CN" altLang="en-US" sz="800" dirty="0" smtClean="0">
                  <a:latin typeface="微软雅黑" panose="020B0503020204020204" charset="-122"/>
                  <a:ea typeface="微软雅黑" panose="020B0503020204020204" charset="-122"/>
                </a:rPr>
                <a:t>服务</a:t>
              </a:r>
              <a:r>
                <a:rPr lang="en-US" altLang="zh-CN" sz="800" dirty="0" smtClean="0">
                  <a:latin typeface="微软雅黑" panose="020B0503020204020204" charset="-122"/>
                  <a:ea typeface="微软雅黑" panose="020B0503020204020204" charset="-122"/>
                </a:rPr>
                <a:t>1</a:t>
              </a:r>
              <a:endParaRPr lang="zh-CN" altLang="en-US" sz="800" dirty="0">
                <a:latin typeface="微软雅黑" panose="020B0503020204020204" charset="-122"/>
                <a:ea typeface="微软雅黑" panose="020B0503020204020204" charset="-122"/>
              </a:endParaRPr>
            </a:p>
          </p:txBody>
        </p:sp>
        <p:sp>
          <p:nvSpPr>
            <p:cNvPr id="52" name="矩形 51"/>
            <p:cNvSpPr/>
            <p:nvPr/>
          </p:nvSpPr>
          <p:spPr bwMode="auto">
            <a:xfrm>
              <a:off x="6318954" y="3092223"/>
              <a:ext cx="1029891" cy="176212"/>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nchor="ctr"/>
            <a:lstStyle/>
            <a:p>
              <a:pPr algn="ctr">
                <a:defRPr/>
              </a:pPr>
              <a:r>
                <a:rPr lang="zh-CN" altLang="en-US" sz="800" dirty="0">
                  <a:latin typeface="微软雅黑" panose="020B0503020204020204" charset="-122"/>
                  <a:ea typeface="微软雅黑" panose="020B0503020204020204" charset="-122"/>
                </a:rPr>
                <a:t>数据</a:t>
              </a:r>
              <a:r>
                <a:rPr lang="zh-CN" altLang="en-US" sz="800" dirty="0" smtClean="0">
                  <a:latin typeface="微软雅黑" panose="020B0503020204020204" charset="-122"/>
                  <a:ea typeface="微软雅黑" panose="020B0503020204020204" charset="-122"/>
                </a:rPr>
                <a:t>服务</a:t>
              </a:r>
              <a:r>
                <a:rPr lang="en-US" altLang="zh-CN" sz="800" dirty="0" smtClean="0">
                  <a:latin typeface="微软雅黑" panose="020B0503020204020204" charset="-122"/>
                  <a:ea typeface="微软雅黑" panose="020B0503020204020204" charset="-122"/>
                </a:rPr>
                <a:t>2</a:t>
              </a:r>
              <a:endParaRPr lang="zh-CN" altLang="en-US" sz="800" dirty="0">
                <a:latin typeface="微软雅黑" panose="020B0503020204020204" charset="-122"/>
                <a:ea typeface="微软雅黑" panose="020B0503020204020204" charset="-122"/>
              </a:endParaRPr>
            </a:p>
          </p:txBody>
        </p:sp>
        <p:sp>
          <p:nvSpPr>
            <p:cNvPr id="53" name="矩形 52"/>
            <p:cNvSpPr/>
            <p:nvPr/>
          </p:nvSpPr>
          <p:spPr bwMode="auto">
            <a:xfrm>
              <a:off x="6318954" y="3301774"/>
              <a:ext cx="1029891" cy="176212"/>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nchor="ctr"/>
            <a:lstStyle/>
            <a:p>
              <a:pPr algn="ctr">
                <a:defRPr/>
              </a:pPr>
              <a:r>
                <a:rPr lang="zh-CN" altLang="en-US" sz="800" dirty="0">
                  <a:latin typeface="微软雅黑" panose="020B0503020204020204" charset="-122"/>
                  <a:ea typeface="微软雅黑" panose="020B0503020204020204" charset="-122"/>
                </a:rPr>
                <a:t>数据</a:t>
              </a:r>
              <a:r>
                <a:rPr lang="zh-CN" altLang="en-US" sz="800" dirty="0" smtClean="0">
                  <a:latin typeface="微软雅黑" panose="020B0503020204020204" charset="-122"/>
                  <a:ea typeface="微软雅黑" panose="020B0503020204020204" charset="-122"/>
                </a:rPr>
                <a:t>服务</a:t>
              </a:r>
              <a:r>
                <a:rPr lang="en-US" altLang="zh-CN" sz="800" dirty="0" smtClean="0">
                  <a:latin typeface="微软雅黑" panose="020B0503020204020204" charset="-122"/>
                  <a:ea typeface="微软雅黑" panose="020B0503020204020204" charset="-122"/>
                </a:rPr>
                <a:t>3</a:t>
              </a:r>
              <a:endParaRPr lang="zh-CN" altLang="en-US" sz="800" dirty="0">
                <a:latin typeface="微软雅黑" panose="020B0503020204020204" charset="-122"/>
                <a:ea typeface="微软雅黑" panose="020B0503020204020204" charset="-122"/>
              </a:endParaRPr>
            </a:p>
          </p:txBody>
        </p:sp>
        <p:sp>
          <p:nvSpPr>
            <p:cNvPr id="54" name="文本框 119"/>
            <p:cNvSpPr txBox="1">
              <a:spLocks noChangeArrowheads="1"/>
            </p:cNvSpPr>
            <p:nvPr/>
          </p:nvSpPr>
          <p:spPr bwMode="auto">
            <a:xfrm>
              <a:off x="5978971" y="2876000"/>
              <a:ext cx="416719" cy="441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700" dirty="0" smtClean="0">
                  <a:latin typeface="微软雅黑" panose="020B0503020204020204" charset="-122"/>
                  <a:ea typeface="微软雅黑" panose="020B0503020204020204" charset="-122"/>
                </a:rPr>
                <a:t>数据微服务</a:t>
              </a:r>
              <a:endParaRPr lang="zh-CN" altLang="en-US" sz="700" dirty="0">
                <a:latin typeface="微软雅黑" panose="020B0503020204020204" charset="-122"/>
                <a:ea typeface="微软雅黑" panose="020B0503020204020204" charset="-122"/>
              </a:endParaRPr>
            </a:p>
          </p:txBody>
        </p:sp>
        <p:sp>
          <p:nvSpPr>
            <p:cNvPr id="55" name="文本框 121"/>
            <p:cNvSpPr txBox="1">
              <a:spLocks noChangeArrowheads="1"/>
            </p:cNvSpPr>
            <p:nvPr/>
          </p:nvSpPr>
          <p:spPr bwMode="auto">
            <a:xfrm>
              <a:off x="5546238" y="2731802"/>
              <a:ext cx="2588418" cy="21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700" dirty="0">
                  <a:latin typeface="微软雅黑" panose="020B0503020204020204" charset="-122"/>
                  <a:ea typeface="微软雅黑" panose="020B0503020204020204" charset="-122"/>
                  <a:sym typeface="Myriad Pro" pitchFamily="34" charset="0"/>
                </a:rPr>
                <a:t>数据</a:t>
              </a:r>
              <a:r>
                <a:rPr lang="zh-CN" altLang="en-US" sz="700" dirty="0" smtClean="0">
                  <a:latin typeface="微软雅黑" panose="020B0503020204020204" charset="-122"/>
                  <a:ea typeface="微软雅黑" panose="020B0503020204020204" charset="-122"/>
                  <a:sym typeface="Myriad Pro" pitchFamily="34" charset="0"/>
                </a:rPr>
                <a:t>服务</a:t>
              </a:r>
              <a:r>
                <a:rPr lang="zh-CN" altLang="en-US" sz="700" dirty="0">
                  <a:latin typeface="微软雅黑" panose="020B0503020204020204" charset="-122"/>
                  <a:ea typeface="微软雅黑" panose="020B0503020204020204" charset="-122"/>
                  <a:sym typeface="Myriad Pro" pitchFamily="34" charset="0"/>
                </a:rPr>
                <a:t>集群</a:t>
              </a:r>
              <a:endParaRPr lang="zh-CN" altLang="en-US" sz="700" dirty="0">
                <a:latin typeface="微软雅黑" panose="020B0503020204020204" charset="-122"/>
                <a:ea typeface="微软雅黑" panose="020B0503020204020204" charset="-122"/>
                <a:sym typeface="Myriad Pro" pitchFamily="34" charset="0"/>
              </a:endParaRPr>
            </a:p>
          </p:txBody>
        </p:sp>
        <p:sp>
          <p:nvSpPr>
            <p:cNvPr id="56" name="下箭头 31"/>
            <p:cNvSpPr>
              <a:spLocks noChangeArrowheads="1"/>
            </p:cNvSpPr>
            <p:nvPr/>
          </p:nvSpPr>
          <p:spPr bwMode="auto">
            <a:xfrm flipH="1">
              <a:off x="6671868" y="2521185"/>
              <a:ext cx="133495" cy="171994"/>
            </a:xfrm>
            <a:prstGeom prst="downArrow">
              <a:avLst>
                <a:gd name="adj1" fmla="val 50000"/>
                <a:gd name="adj2" fmla="val 50000"/>
              </a:avLst>
            </a:prstGeom>
            <a:solidFill>
              <a:schemeClr val="accent1"/>
            </a:solidFill>
            <a:ln w="12700">
              <a:solidFill>
                <a:schemeClr val="accent1"/>
              </a:solidFill>
              <a:round/>
            </a:ln>
          </p:spPr>
          <p:txBody>
            <a:bodyPr/>
            <a:lstStyle/>
            <a:p>
              <a:endParaRPr lang="zh-CN" altLang="en-US" sz="1200">
                <a:latin typeface="微软雅黑" panose="020B0503020204020204" charset="-122"/>
                <a:ea typeface="微软雅黑" panose="020B0503020204020204" charset="-122"/>
              </a:endParaRPr>
            </a:p>
          </p:txBody>
        </p:sp>
        <p:sp>
          <p:nvSpPr>
            <p:cNvPr id="57" name="圆角矩形 56"/>
            <p:cNvSpPr>
              <a:spLocks noChangeArrowheads="1"/>
            </p:cNvSpPr>
            <p:nvPr/>
          </p:nvSpPr>
          <p:spPr bwMode="auto">
            <a:xfrm>
              <a:off x="6080335" y="3811387"/>
              <a:ext cx="2400871" cy="1051322"/>
            </a:xfrm>
            <a:prstGeom prst="roundRect">
              <a:avLst>
                <a:gd name="adj" fmla="val 16667"/>
              </a:avLst>
            </a:prstGeom>
            <a:solidFill>
              <a:schemeClr val="accent3">
                <a:lumMod val="60000"/>
                <a:lumOff val="40000"/>
              </a:schemeClr>
            </a:solidFill>
            <a:ln w="28575" algn="ctr">
              <a:solidFill>
                <a:schemeClr val="accent5">
                  <a:lumMod val="60000"/>
                  <a:lumOff val="40000"/>
                </a:schemeClr>
              </a:solidFill>
              <a:round/>
            </a:ln>
          </p:spPr>
          <p:txBody>
            <a:bodyPr/>
            <a:lstStyle/>
            <a:p>
              <a:pPr>
                <a:defRPr/>
              </a:pPr>
              <a:endParaRPr lang="zh-CN" altLang="en-US" sz="1200">
                <a:latin typeface="微软雅黑" panose="020B0503020204020204" charset="-122"/>
                <a:ea typeface="微软雅黑" panose="020B0503020204020204" charset="-122"/>
              </a:endParaRPr>
            </a:p>
          </p:txBody>
        </p:sp>
        <p:sp>
          <p:nvSpPr>
            <p:cNvPr id="58" name="矩形 57"/>
            <p:cNvSpPr/>
            <p:nvPr/>
          </p:nvSpPr>
          <p:spPr bwMode="auto">
            <a:xfrm>
              <a:off x="6648521" y="3920761"/>
              <a:ext cx="1045369" cy="847725"/>
            </a:xfrm>
            <a:prstGeom prst="rect">
              <a:avLst/>
            </a:prstGeom>
            <a:solidFill>
              <a:schemeClr val="bg1"/>
            </a:solidFill>
            <a:ln w="12700" cap="flat" cmpd="sng" algn="ctr">
              <a:solidFill>
                <a:schemeClr val="tx1">
                  <a:lumMod val="75000"/>
                  <a:lumOff val="25000"/>
                </a:schemeClr>
              </a:solidFill>
              <a:prstDash val="solid"/>
              <a:round/>
              <a:headEnd type="none" w="med" len="med"/>
              <a:tailEnd type="none" w="med" len="med"/>
            </a:ln>
          </p:spPr>
          <p:txBody>
            <a:bodyPr/>
            <a:lstStyle/>
            <a:p>
              <a:pPr>
                <a:defRPr/>
              </a:pPr>
              <a:endParaRPr lang="zh-CN" altLang="en-US" sz="1200">
                <a:latin typeface="微软雅黑" panose="020B0503020204020204" charset="-122"/>
                <a:ea typeface="微软雅黑" panose="020B0503020204020204" charset="-122"/>
              </a:endParaRPr>
            </a:p>
          </p:txBody>
        </p:sp>
        <p:sp>
          <p:nvSpPr>
            <p:cNvPr id="59" name="矩形 58"/>
            <p:cNvSpPr/>
            <p:nvPr/>
          </p:nvSpPr>
          <p:spPr bwMode="auto">
            <a:xfrm>
              <a:off x="6679312" y="4128093"/>
              <a:ext cx="1004887" cy="175023"/>
            </a:xfrm>
            <a:prstGeom prst="rect">
              <a:avLst/>
            </a:prstGeom>
            <a:solidFill>
              <a:schemeClr val="bg1">
                <a:lumMod val="95000"/>
              </a:schemeClr>
            </a:solidFill>
            <a:ln w="12700" cap="flat" cmpd="sng" algn="ctr">
              <a:solidFill>
                <a:schemeClr val="bg1">
                  <a:lumMod val="75000"/>
                </a:schemeClr>
              </a:solidFill>
              <a:prstDash val="solid"/>
              <a:round/>
              <a:headEnd type="none" w="med" len="med"/>
              <a:tailEnd type="none" w="med" len="med"/>
            </a:ln>
          </p:spPr>
          <p:txBody>
            <a:bodyPr anchor="ctr"/>
            <a:lstStyle/>
            <a:p>
              <a:pPr algn="ctr">
                <a:defRPr/>
              </a:pPr>
              <a:r>
                <a:rPr lang="en-US" altLang="zh-CN" sz="800" dirty="0" smtClean="0">
                  <a:latin typeface="微软雅黑" panose="020B0503020204020204" charset="-122"/>
                  <a:ea typeface="微软雅黑" panose="020B0503020204020204" charset="-122"/>
                </a:rPr>
                <a:t>HDFS</a:t>
              </a:r>
              <a:r>
                <a:rPr lang="zh-CN" altLang="en-US" sz="800" dirty="0" smtClean="0">
                  <a:latin typeface="微软雅黑" panose="020B0503020204020204" charset="-122"/>
                  <a:ea typeface="微软雅黑" panose="020B0503020204020204" charset="-122"/>
                </a:rPr>
                <a:t>集群</a:t>
              </a:r>
              <a:endParaRPr lang="zh-CN" altLang="en-US" sz="800" dirty="0">
                <a:latin typeface="微软雅黑" panose="020B0503020204020204" charset="-122"/>
                <a:ea typeface="微软雅黑" panose="020B0503020204020204" charset="-122"/>
              </a:endParaRPr>
            </a:p>
          </p:txBody>
        </p:sp>
        <p:sp>
          <p:nvSpPr>
            <p:cNvPr id="60" name="矩形 59"/>
            <p:cNvSpPr/>
            <p:nvPr/>
          </p:nvSpPr>
          <p:spPr bwMode="auto">
            <a:xfrm>
              <a:off x="6679312" y="4342406"/>
              <a:ext cx="1004887" cy="176212"/>
            </a:xfrm>
            <a:prstGeom prst="rect">
              <a:avLst/>
            </a:prstGeom>
            <a:solidFill>
              <a:schemeClr val="bg1">
                <a:lumMod val="95000"/>
              </a:schemeClr>
            </a:solidFill>
            <a:ln w="12700" cap="flat" cmpd="sng" algn="ctr">
              <a:solidFill>
                <a:schemeClr val="bg1">
                  <a:lumMod val="75000"/>
                </a:schemeClr>
              </a:solidFill>
              <a:prstDash val="solid"/>
              <a:round/>
              <a:headEnd type="none" w="med" len="med"/>
              <a:tailEnd type="none" w="med" len="med"/>
            </a:ln>
          </p:spPr>
          <p:txBody>
            <a:bodyPr anchor="ctr"/>
            <a:lstStyle/>
            <a:p>
              <a:pPr algn="ctr">
                <a:defRPr/>
              </a:pPr>
              <a:r>
                <a:rPr lang="en-US" altLang="zh-CN" sz="800" dirty="0" err="1" smtClean="0">
                  <a:latin typeface="微软雅黑" panose="020B0503020204020204" charset="-122"/>
                  <a:ea typeface="微软雅黑" panose="020B0503020204020204" charset="-122"/>
                </a:rPr>
                <a:t>MySql</a:t>
              </a:r>
              <a:r>
                <a:rPr lang="zh-CN" altLang="en-US" sz="800" dirty="0" smtClean="0">
                  <a:latin typeface="微软雅黑" panose="020B0503020204020204" charset="-122"/>
                  <a:ea typeface="微软雅黑" panose="020B0503020204020204" charset="-122"/>
                </a:rPr>
                <a:t>集群</a:t>
              </a:r>
              <a:endParaRPr lang="zh-CN" altLang="en-US" sz="800" dirty="0">
                <a:latin typeface="微软雅黑" panose="020B0503020204020204" charset="-122"/>
                <a:ea typeface="微软雅黑" panose="020B0503020204020204" charset="-122"/>
              </a:endParaRPr>
            </a:p>
          </p:txBody>
        </p:sp>
        <p:sp>
          <p:nvSpPr>
            <p:cNvPr id="61" name="矩形 60"/>
            <p:cNvSpPr/>
            <p:nvPr/>
          </p:nvSpPr>
          <p:spPr bwMode="auto">
            <a:xfrm>
              <a:off x="6679312" y="4551955"/>
              <a:ext cx="1004887" cy="176212"/>
            </a:xfrm>
            <a:prstGeom prst="rect">
              <a:avLst/>
            </a:prstGeom>
            <a:solidFill>
              <a:schemeClr val="bg1">
                <a:lumMod val="95000"/>
              </a:schemeClr>
            </a:solidFill>
            <a:ln w="12700" cap="flat" cmpd="sng" algn="ctr">
              <a:solidFill>
                <a:schemeClr val="bg1">
                  <a:lumMod val="75000"/>
                </a:schemeClr>
              </a:solidFill>
              <a:prstDash val="solid"/>
              <a:round/>
              <a:headEnd type="none" w="med" len="med"/>
              <a:tailEnd type="none" w="med" len="med"/>
            </a:ln>
          </p:spPr>
          <p:txBody>
            <a:bodyPr anchor="ctr"/>
            <a:lstStyle/>
            <a:p>
              <a:pPr algn="ctr">
                <a:defRPr/>
              </a:pPr>
              <a:r>
                <a:rPr lang="en-US" altLang="zh-CN" sz="800" dirty="0" err="1" smtClean="0">
                  <a:latin typeface="微软雅黑" panose="020B0503020204020204" charset="-122"/>
                  <a:ea typeface="微软雅黑" panose="020B0503020204020204" charset="-122"/>
                </a:rPr>
                <a:t>Redis</a:t>
              </a:r>
              <a:r>
                <a:rPr lang="zh-CN" altLang="en-US" sz="800" dirty="0" smtClean="0">
                  <a:latin typeface="微软雅黑" panose="020B0503020204020204" charset="-122"/>
                  <a:ea typeface="微软雅黑" panose="020B0503020204020204" charset="-122"/>
                </a:rPr>
                <a:t>集群</a:t>
              </a:r>
              <a:endParaRPr lang="zh-CN" altLang="en-US" sz="800" dirty="0">
                <a:latin typeface="微软雅黑" panose="020B0503020204020204" charset="-122"/>
                <a:ea typeface="微软雅黑" panose="020B0503020204020204" charset="-122"/>
              </a:endParaRPr>
            </a:p>
          </p:txBody>
        </p:sp>
        <p:sp>
          <p:nvSpPr>
            <p:cNvPr id="62" name="文本框 126"/>
            <p:cNvSpPr txBox="1">
              <a:spLocks noChangeArrowheads="1"/>
            </p:cNvSpPr>
            <p:nvPr/>
          </p:nvSpPr>
          <p:spPr bwMode="auto">
            <a:xfrm>
              <a:off x="6114544" y="4187815"/>
              <a:ext cx="557324" cy="21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700" dirty="0" smtClean="0">
                  <a:latin typeface="微软雅黑" panose="020B0503020204020204" charset="-122"/>
                  <a:ea typeface="微软雅黑" panose="020B0503020204020204" charset="-122"/>
                </a:rPr>
                <a:t>数据环境</a:t>
              </a:r>
              <a:endParaRPr lang="zh-CN" altLang="en-US" sz="700" dirty="0">
                <a:latin typeface="微软雅黑" panose="020B0503020204020204" charset="-122"/>
                <a:ea typeface="微软雅黑" panose="020B0503020204020204" charset="-122"/>
              </a:endParaRPr>
            </a:p>
          </p:txBody>
        </p:sp>
        <p:sp>
          <p:nvSpPr>
            <p:cNvPr id="63" name="文本框 121"/>
            <p:cNvSpPr txBox="1">
              <a:spLocks noChangeArrowheads="1"/>
            </p:cNvSpPr>
            <p:nvPr/>
          </p:nvSpPr>
          <p:spPr bwMode="auto">
            <a:xfrm>
              <a:off x="5867306" y="3927786"/>
              <a:ext cx="2588419" cy="21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700" dirty="0" smtClean="0">
                  <a:latin typeface="微软雅黑" panose="020B0503020204020204" charset="-122"/>
                  <a:ea typeface="微软雅黑" panose="020B0503020204020204" charset="-122"/>
                  <a:sym typeface="Myriad Pro" pitchFamily="34" charset="0"/>
                </a:rPr>
                <a:t>数据集群</a:t>
              </a:r>
              <a:endParaRPr lang="zh-CN" altLang="en-US" sz="700" dirty="0">
                <a:latin typeface="微软雅黑" panose="020B0503020204020204" charset="-122"/>
                <a:ea typeface="微软雅黑" panose="020B0503020204020204" charset="-122"/>
                <a:sym typeface="Myriad Pro" pitchFamily="34" charset="0"/>
              </a:endParaRPr>
            </a:p>
          </p:txBody>
        </p:sp>
        <p:sp>
          <p:nvSpPr>
            <p:cNvPr id="64" name="下箭头 31"/>
            <p:cNvSpPr>
              <a:spLocks noChangeArrowheads="1"/>
            </p:cNvSpPr>
            <p:nvPr/>
          </p:nvSpPr>
          <p:spPr bwMode="auto">
            <a:xfrm flipH="1">
              <a:off x="5045493" y="3596121"/>
              <a:ext cx="133495" cy="171994"/>
            </a:xfrm>
            <a:prstGeom prst="downArrow">
              <a:avLst>
                <a:gd name="adj1" fmla="val 50000"/>
                <a:gd name="adj2" fmla="val 50000"/>
              </a:avLst>
            </a:prstGeom>
            <a:solidFill>
              <a:schemeClr val="accent1"/>
            </a:solidFill>
            <a:ln w="12700">
              <a:solidFill>
                <a:schemeClr val="accent1"/>
              </a:solidFill>
              <a:round/>
            </a:ln>
          </p:spPr>
          <p:txBody>
            <a:bodyPr/>
            <a:lstStyle/>
            <a:p>
              <a:endParaRPr lang="zh-CN" altLang="en-US" sz="1200">
                <a:latin typeface="微软雅黑" panose="020B0503020204020204" charset="-122"/>
                <a:ea typeface="微软雅黑" panose="020B0503020204020204" charset="-122"/>
              </a:endParaRPr>
            </a:p>
          </p:txBody>
        </p:sp>
        <p:sp>
          <p:nvSpPr>
            <p:cNvPr id="65" name="下箭头 31"/>
            <p:cNvSpPr>
              <a:spLocks noChangeArrowheads="1"/>
            </p:cNvSpPr>
            <p:nvPr/>
          </p:nvSpPr>
          <p:spPr bwMode="auto">
            <a:xfrm flipH="1">
              <a:off x="6698631" y="3629861"/>
              <a:ext cx="133495" cy="171994"/>
            </a:xfrm>
            <a:prstGeom prst="downArrow">
              <a:avLst>
                <a:gd name="adj1" fmla="val 50000"/>
                <a:gd name="adj2" fmla="val 50000"/>
              </a:avLst>
            </a:prstGeom>
            <a:solidFill>
              <a:schemeClr val="accent1"/>
            </a:solidFill>
            <a:ln w="12700">
              <a:solidFill>
                <a:schemeClr val="accent1"/>
              </a:solidFill>
              <a:round/>
            </a:ln>
          </p:spPr>
          <p:txBody>
            <a:bodyPr/>
            <a:lstStyle/>
            <a:p>
              <a:endParaRPr lang="zh-CN" altLang="en-US" sz="1200">
                <a:latin typeface="微软雅黑" panose="020B0503020204020204" charset="-122"/>
                <a:ea typeface="微软雅黑" panose="020B0503020204020204" charset="-122"/>
              </a:endParaRPr>
            </a:p>
          </p:txBody>
        </p:sp>
        <p:sp>
          <p:nvSpPr>
            <p:cNvPr id="66" name="下箭头 31"/>
            <p:cNvSpPr>
              <a:spLocks noChangeArrowheads="1"/>
            </p:cNvSpPr>
            <p:nvPr/>
          </p:nvSpPr>
          <p:spPr bwMode="auto">
            <a:xfrm flipH="1" flipV="1">
              <a:off x="6975203" y="1297030"/>
              <a:ext cx="162809" cy="1417098"/>
            </a:xfrm>
            <a:prstGeom prst="downArrow">
              <a:avLst>
                <a:gd name="adj1" fmla="val 50000"/>
                <a:gd name="adj2" fmla="val 50000"/>
              </a:avLst>
            </a:prstGeom>
            <a:solidFill>
              <a:schemeClr val="accent1"/>
            </a:solidFill>
            <a:ln w="12700">
              <a:solidFill>
                <a:schemeClr val="accent1"/>
              </a:solidFill>
              <a:round/>
            </a:ln>
          </p:spPr>
          <p:txBody>
            <a:bodyPr/>
            <a:lstStyle/>
            <a:p>
              <a:endParaRPr lang="zh-CN" altLang="en-US" sz="1200">
                <a:latin typeface="微软雅黑" panose="020B0503020204020204" charset="-122"/>
                <a:ea typeface="微软雅黑" panose="020B0503020204020204" charset="-122"/>
              </a:endParaRPr>
            </a:p>
          </p:txBody>
        </p:sp>
        <p:sp>
          <p:nvSpPr>
            <p:cNvPr id="67" name="矩形 13"/>
            <p:cNvSpPr>
              <a:spLocks noChangeArrowheads="1"/>
            </p:cNvSpPr>
            <p:nvPr/>
          </p:nvSpPr>
          <p:spPr bwMode="auto">
            <a:xfrm>
              <a:off x="6659477" y="905878"/>
              <a:ext cx="733425" cy="243482"/>
            </a:xfrm>
            <a:prstGeom prst="rect">
              <a:avLst/>
            </a:prstGeom>
            <a:solidFill>
              <a:schemeClr val="accent1"/>
            </a:solidFill>
            <a:ln w="12700">
              <a:solidFill>
                <a:schemeClr val="accent1"/>
              </a:solidFill>
              <a:round/>
            </a:ln>
          </p:spPr>
          <p:txBody>
            <a:bodyPr anchor="ctr"/>
            <a:lstStyle/>
            <a:p>
              <a:pPr algn="ctr"/>
              <a:r>
                <a:rPr lang="zh-CN" altLang="en-US" sz="1100" dirty="0" smtClean="0">
                  <a:solidFill>
                    <a:schemeClr val="bg1"/>
                  </a:solidFill>
                  <a:latin typeface="微软雅黑" panose="020B0503020204020204" charset="-122"/>
                  <a:ea typeface="微软雅黑" panose="020B0503020204020204" charset="-122"/>
                </a:rPr>
                <a:t>驾驶仓</a:t>
              </a:r>
              <a:endParaRPr lang="zh-CN" altLang="en-US" sz="1100" dirty="0">
                <a:solidFill>
                  <a:schemeClr val="bg1"/>
                </a:solidFill>
                <a:latin typeface="微软雅黑" panose="020B0503020204020204" charset="-122"/>
                <a:ea typeface="微软雅黑" panose="020B0503020204020204" charset="-122"/>
              </a:endParaRPr>
            </a:p>
          </p:txBody>
        </p:sp>
        <p:sp>
          <p:nvSpPr>
            <p:cNvPr id="68" name="Rounded Rectangle 65"/>
            <p:cNvSpPr>
              <a:spLocks noChangeArrowheads="1"/>
            </p:cNvSpPr>
            <p:nvPr/>
          </p:nvSpPr>
          <p:spPr bwMode="auto">
            <a:xfrm>
              <a:off x="179067" y="826937"/>
              <a:ext cx="1835285" cy="1813445"/>
            </a:xfrm>
            <a:prstGeom prst="roundRect">
              <a:avLst>
                <a:gd name="adj" fmla="val 16667"/>
              </a:avLst>
            </a:prstGeom>
            <a:noFill/>
            <a:ln w="19050">
              <a:solidFill>
                <a:schemeClr val="accent1"/>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sz="1600">
                <a:solidFill>
                  <a:srgbClr val="141313"/>
                </a:solidFill>
                <a:latin typeface="微软雅黑" panose="020B0503020204020204" charset="-122"/>
                <a:ea typeface="微软雅黑" panose="020B0503020204020204" charset="-122"/>
                <a:sym typeface="Myriad Pro" pitchFamily="34" charset="0"/>
              </a:endParaRPr>
            </a:p>
          </p:txBody>
        </p:sp>
        <p:sp>
          <p:nvSpPr>
            <p:cNvPr id="69" name="TextBox 5"/>
            <p:cNvSpPr txBox="1">
              <a:spLocks noChangeArrowheads="1"/>
            </p:cNvSpPr>
            <p:nvPr/>
          </p:nvSpPr>
          <p:spPr bwMode="auto">
            <a:xfrm>
              <a:off x="113464" y="932222"/>
              <a:ext cx="1758416" cy="1734108"/>
            </a:xfrm>
            <a:prstGeom prst="rect">
              <a:avLst/>
            </a:prstGeom>
            <a:noFill/>
            <a:ln w="9525">
              <a:noFill/>
              <a:miter lim="800000"/>
            </a:ln>
          </p:spPr>
          <p:txBody>
            <a:bodyPr wrap="square">
              <a:spAutoFit/>
            </a:bodyPr>
            <a:lstStyle/>
            <a:p>
              <a:pPr marL="228600" indent="-228600">
                <a:buFont typeface="Arial" panose="020B0604020202020204" pitchFamily="34" charset="0"/>
                <a:buAutoNum type="arabicPeriod"/>
                <a:defRPr/>
              </a:pPr>
              <a:r>
                <a:rPr lang="zh-CN" altLang="en-US" sz="1000" dirty="0" smtClean="0">
                  <a:solidFill>
                    <a:srgbClr val="141313"/>
                  </a:solidFill>
                  <a:latin typeface="微软雅黑" panose="020B0503020204020204" charset="-122"/>
                  <a:ea typeface="微软雅黑" panose="020B0503020204020204" charset="-122"/>
                  <a:sym typeface="Myriad Pro" pitchFamily="34" charset="0"/>
                </a:rPr>
                <a:t>网关设置集群</a:t>
              </a:r>
              <a:r>
                <a:rPr lang="en-US" altLang="zh-CN" sz="1000" dirty="0" smtClean="0">
                  <a:solidFill>
                    <a:srgbClr val="141313"/>
                  </a:solidFill>
                  <a:latin typeface="微软雅黑" panose="020B0503020204020204" charset="-122"/>
                  <a:ea typeface="微软雅黑" panose="020B0503020204020204" charset="-122"/>
                  <a:sym typeface="Myriad Pro" pitchFamily="34" charset="0"/>
                </a:rPr>
                <a:t>,</a:t>
              </a:r>
              <a:r>
                <a:rPr lang="zh-CN" altLang="en-US" sz="1000" dirty="0" smtClean="0">
                  <a:solidFill>
                    <a:srgbClr val="141313"/>
                  </a:solidFill>
                  <a:latin typeface="微软雅黑" panose="020B0503020204020204" charset="-122"/>
                  <a:ea typeface="微软雅黑" panose="020B0503020204020204" charset="-122"/>
                  <a:sym typeface="Myriad Pro" pitchFamily="34" charset="0"/>
                </a:rPr>
                <a:t>可以进行网络流量管理</a:t>
              </a:r>
              <a:r>
                <a:rPr lang="en-US" altLang="zh-CN" sz="1000" dirty="0" smtClean="0">
                  <a:solidFill>
                    <a:srgbClr val="141313"/>
                  </a:solidFill>
                  <a:latin typeface="微软雅黑" panose="020B0503020204020204" charset="-122"/>
                  <a:ea typeface="微软雅黑" panose="020B0503020204020204" charset="-122"/>
                  <a:sym typeface="Myriad Pro" pitchFamily="34" charset="0"/>
                </a:rPr>
                <a:t>,</a:t>
              </a:r>
              <a:r>
                <a:rPr lang="zh-CN" altLang="en-US" sz="1000" dirty="0" smtClean="0">
                  <a:solidFill>
                    <a:srgbClr val="141313"/>
                  </a:solidFill>
                  <a:latin typeface="微软雅黑" panose="020B0503020204020204" charset="-122"/>
                  <a:ea typeface="微软雅黑" panose="020B0503020204020204" charset="-122"/>
                  <a:sym typeface="Myriad Pro" pitchFamily="34" charset="0"/>
                </a:rPr>
                <a:t>设置黑白名单管理和简单的流量管控</a:t>
              </a:r>
              <a:endParaRPr lang="en-US" altLang="zh-CN" sz="1000" dirty="0">
                <a:solidFill>
                  <a:srgbClr val="141313"/>
                </a:solidFill>
                <a:latin typeface="微软雅黑" panose="020B0503020204020204" charset="-122"/>
                <a:ea typeface="微软雅黑" panose="020B0503020204020204" charset="-122"/>
                <a:sym typeface="Myriad Pro" pitchFamily="34" charset="0"/>
              </a:endParaRPr>
            </a:p>
            <a:p>
              <a:pPr marL="228600" indent="-228600">
                <a:buFont typeface="Arial" panose="020B0604020202020204" pitchFamily="34" charset="0"/>
                <a:buAutoNum type="arabicPeriod"/>
                <a:defRPr/>
              </a:pPr>
              <a:r>
                <a:rPr lang="zh-CN" altLang="en-US" sz="1000" dirty="0" smtClean="0">
                  <a:solidFill>
                    <a:srgbClr val="141313"/>
                  </a:solidFill>
                  <a:latin typeface="微软雅黑" panose="020B0503020204020204" charset="-122"/>
                  <a:ea typeface="微软雅黑" panose="020B0503020204020204" charset="-122"/>
                  <a:sym typeface="Myriad Pro" pitchFamily="34" charset="0"/>
                </a:rPr>
                <a:t>所有的微服务都可以横向扩展</a:t>
              </a:r>
              <a:endParaRPr lang="en-US" altLang="zh-CN" sz="1000" dirty="0">
                <a:solidFill>
                  <a:srgbClr val="141313"/>
                </a:solidFill>
                <a:latin typeface="微软雅黑" panose="020B0503020204020204" charset="-122"/>
                <a:ea typeface="微软雅黑" panose="020B0503020204020204" charset="-122"/>
                <a:sym typeface="Myriad Pro" pitchFamily="34" charset="0"/>
              </a:endParaRPr>
            </a:p>
            <a:p>
              <a:pPr marL="228600" indent="-228600">
                <a:buFont typeface="Arial" panose="020B0604020202020204" pitchFamily="34" charset="0"/>
                <a:buAutoNum type="arabicPeriod"/>
                <a:defRPr/>
              </a:pPr>
              <a:r>
                <a:rPr lang="zh-CN" altLang="en-US" sz="1000" dirty="0" smtClean="0">
                  <a:solidFill>
                    <a:srgbClr val="141313"/>
                  </a:solidFill>
                  <a:latin typeface="微软雅黑" panose="020B0503020204020204" charset="-122"/>
                  <a:ea typeface="微软雅黑" panose="020B0503020204020204" charset="-122"/>
                  <a:sym typeface="Myriad Pro" pitchFamily="34" charset="0"/>
                </a:rPr>
                <a:t>提供数据中台服务</a:t>
              </a:r>
              <a:r>
                <a:rPr lang="en-US" altLang="zh-CN" sz="1000" dirty="0" smtClean="0">
                  <a:solidFill>
                    <a:srgbClr val="141313"/>
                  </a:solidFill>
                  <a:latin typeface="微软雅黑" panose="020B0503020204020204" charset="-122"/>
                  <a:ea typeface="微软雅黑" panose="020B0503020204020204" charset="-122"/>
                  <a:sym typeface="Myriad Pro" pitchFamily="34" charset="0"/>
                </a:rPr>
                <a:t>,</a:t>
              </a:r>
              <a:r>
                <a:rPr lang="zh-CN" altLang="en-US" sz="1000" dirty="0" smtClean="0">
                  <a:solidFill>
                    <a:srgbClr val="141313"/>
                  </a:solidFill>
                  <a:latin typeface="微软雅黑" panose="020B0503020204020204" charset="-122"/>
                  <a:ea typeface="微软雅黑" panose="020B0503020204020204" charset="-122"/>
                  <a:sym typeface="Myriad Pro" pitchFamily="34" charset="0"/>
                </a:rPr>
                <a:t>为驾驶舱或者大屏等应用提供相关数据服务功能</a:t>
              </a:r>
              <a:endParaRPr lang="en-US" altLang="zh-CN" sz="1000" dirty="0">
                <a:solidFill>
                  <a:srgbClr val="141313"/>
                </a:solidFill>
                <a:latin typeface="微软雅黑" panose="020B0503020204020204" charset="-122"/>
                <a:ea typeface="微软雅黑" panose="020B0503020204020204" charset="-122"/>
                <a:sym typeface="Myriad Pro" pitchFamily="34" charset="0"/>
              </a:endParaRPr>
            </a:p>
            <a:p>
              <a:pPr marL="228600" indent="-228600">
                <a:buFont typeface="Arial" panose="020B0604020202020204" pitchFamily="34" charset="0"/>
                <a:buAutoNum type="arabicPeriod"/>
                <a:defRPr/>
              </a:pPr>
              <a:endParaRPr lang="en-US" altLang="zh-CN" sz="1000" dirty="0">
                <a:solidFill>
                  <a:srgbClr val="141313"/>
                </a:solidFill>
                <a:latin typeface="微软雅黑" panose="020B0503020204020204" charset="-122"/>
                <a:ea typeface="微软雅黑" panose="020B0503020204020204" charset="-122"/>
                <a:sym typeface="Myriad Pro" pitchFamily="34" charset="0"/>
              </a:endParaRPr>
            </a:p>
          </p:txBody>
        </p:sp>
      </p:grpSp>
      <p:sp>
        <p:nvSpPr>
          <p:cNvPr id="70" name="Title 3"/>
          <p:cNvSpPr>
            <a:spLocks noGrp="1"/>
          </p:cNvSpPr>
          <p:nvPr>
            <p:ph type="title"/>
          </p:nvPr>
        </p:nvSpPr>
        <p:spPr>
          <a:xfrm>
            <a:off x="0" y="137096"/>
            <a:ext cx="4376556" cy="663006"/>
          </a:xfrm>
        </p:spPr>
        <p:txBody>
          <a:bodyPr>
            <a:normAutofit/>
          </a:bodyPr>
          <a:lstStyle/>
          <a:p>
            <a:r>
              <a:rPr lang="zh-CN" altLang="en-US" dirty="0" smtClean="0">
                <a:solidFill>
                  <a:srgbClr val="414141"/>
                </a:solidFill>
                <a:latin typeface="微软雅黑" panose="020B0503020204020204" charset="-122"/>
                <a:ea typeface="微软雅黑" panose="020B0503020204020204" charset="-122"/>
                <a:sym typeface="+mn-ea"/>
              </a:rPr>
              <a:t>技术专题</a:t>
            </a:r>
            <a:r>
              <a:rPr lang="en-US" altLang="zh-CN" dirty="0">
                <a:solidFill>
                  <a:srgbClr val="414141"/>
                </a:solidFill>
                <a:latin typeface="微软雅黑" panose="020B0503020204020204" charset="-122"/>
                <a:ea typeface="微软雅黑" panose="020B0503020204020204" charset="-122"/>
                <a:sym typeface="+mn-ea"/>
              </a:rPr>
              <a:t>2</a:t>
            </a:r>
            <a:r>
              <a:rPr lang="en-US" altLang="zh-CN" dirty="0" smtClean="0">
                <a:solidFill>
                  <a:srgbClr val="414141"/>
                </a:solidFill>
                <a:latin typeface="微软雅黑" panose="020B0503020204020204" charset="-122"/>
                <a:ea typeface="微软雅黑" panose="020B0503020204020204" charset="-122"/>
                <a:sym typeface="+mn-ea"/>
              </a:rPr>
              <a:t>——</a:t>
            </a:r>
            <a:r>
              <a:rPr lang="zh-CN" altLang="en-US" dirty="0" smtClean="0">
                <a:solidFill>
                  <a:srgbClr val="414141"/>
                </a:solidFill>
                <a:latin typeface="微软雅黑" panose="020B0503020204020204" charset="-122"/>
                <a:ea typeface="微软雅黑" panose="020B0503020204020204" charset="-122"/>
                <a:sym typeface="+mn-ea"/>
              </a:rPr>
              <a:t>高可用</a:t>
            </a:r>
            <a:endParaRPr 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388560" y="1164422"/>
            <a:ext cx="1583511" cy="34616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smtClean="0">
              <a:latin typeface="微软雅黑" panose="020B0503020204020204" charset="-122"/>
              <a:ea typeface="微软雅黑" panose="020B0503020204020204" charset="-122"/>
            </a:endParaRPr>
          </a:p>
        </p:txBody>
      </p:sp>
      <p:sp>
        <p:nvSpPr>
          <p:cNvPr id="33" name="矩形 32"/>
          <p:cNvSpPr/>
          <p:nvPr/>
        </p:nvSpPr>
        <p:spPr>
          <a:xfrm>
            <a:off x="5473938" y="1549899"/>
            <a:ext cx="1415143" cy="9540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3" name="标题 1"/>
          <p:cNvSpPr>
            <a:spLocks noGrp="1"/>
          </p:cNvSpPr>
          <p:nvPr>
            <p:ph type="title"/>
          </p:nvPr>
        </p:nvSpPr>
        <p:spPr>
          <a:xfrm>
            <a:off x="1" y="44440"/>
            <a:ext cx="3315507" cy="732441"/>
          </a:xfrm>
        </p:spPr>
        <p:txBody>
          <a:bodyPr>
            <a:normAutofit/>
          </a:bodyPr>
          <a:lstStyle/>
          <a:p>
            <a:r>
              <a:rPr lang="zh-CN" altLang="en-US" sz="2200" dirty="0" smtClean="0">
                <a:latin typeface="微软雅黑" panose="020B0503020204020204" charset="-122"/>
                <a:ea typeface="微软雅黑" panose="020B0503020204020204" charset="-122"/>
              </a:rPr>
              <a:t>业务</a:t>
            </a:r>
            <a:r>
              <a:rPr lang="en-US" altLang="zh-CN" sz="2200" dirty="0" smtClean="0">
                <a:latin typeface="微软雅黑" panose="020B0503020204020204" charset="-122"/>
                <a:ea typeface="微软雅黑" panose="020B0503020204020204" charset="-122"/>
              </a:rPr>
              <a:t>/</a:t>
            </a:r>
            <a:r>
              <a:rPr lang="zh-CN" altLang="en-US" sz="2200" dirty="0" smtClean="0">
                <a:latin typeface="微软雅黑" panose="020B0503020204020204" charset="-122"/>
                <a:ea typeface="微软雅黑" panose="020B0503020204020204" charset="-122"/>
              </a:rPr>
              <a:t>系统现状</a:t>
            </a:r>
            <a:endParaRPr lang="zh-CN" altLang="en-US" sz="2200" dirty="0">
              <a:latin typeface="微软雅黑" panose="020B0503020204020204" charset="-122"/>
              <a:ea typeface="微软雅黑" panose="020B0503020204020204" charset="-122"/>
            </a:endParaRPr>
          </a:p>
        </p:txBody>
      </p:sp>
      <p:sp>
        <p:nvSpPr>
          <p:cNvPr id="2" name="矩形 1"/>
          <p:cNvSpPr/>
          <p:nvPr/>
        </p:nvSpPr>
        <p:spPr>
          <a:xfrm>
            <a:off x="1427477" y="1471687"/>
            <a:ext cx="1179645" cy="4397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latin typeface="微软雅黑" panose="020B0503020204020204" charset="-122"/>
                <a:ea typeface="微软雅黑" panose="020B0503020204020204" charset="-122"/>
              </a:rPr>
              <a:t>KFC Delivery</a:t>
            </a:r>
            <a:endParaRPr lang="zh-CN" altLang="en-US" sz="1050" dirty="0" smtClean="0">
              <a:latin typeface="微软雅黑" panose="020B0503020204020204" charset="-122"/>
              <a:ea typeface="微软雅黑" panose="020B0503020204020204" charset="-122"/>
            </a:endParaRPr>
          </a:p>
        </p:txBody>
      </p:sp>
      <p:sp>
        <p:nvSpPr>
          <p:cNvPr id="5" name="矩形 4"/>
          <p:cNvSpPr/>
          <p:nvPr/>
        </p:nvSpPr>
        <p:spPr>
          <a:xfrm>
            <a:off x="1427476" y="2266261"/>
            <a:ext cx="1179645" cy="4397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latin typeface="微软雅黑" panose="020B0503020204020204" charset="-122"/>
                <a:ea typeface="微软雅黑" panose="020B0503020204020204" charset="-122"/>
              </a:rPr>
              <a:t>KFC Preorder</a:t>
            </a:r>
            <a:endParaRPr lang="zh-CN" altLang="en-US" sz="1050" dirty="0" smtClean="0">
              <a:latin typeface="微软雅黑" panose="020B0503020204020204" charset="-122"/>
              <a:ea typeface="微软雅黑" panose="020B0503020204020204" charset="-122"/>
            </a:endParaRPr>
          </a:p>
        </p:txBody>
      </p:sp>
      <p:grpSp>
        <p:nvGrpSpPr>
          <p:cNvPr id="6" name="组合 119"/>
          <p:cNvGrpSpPr/>
          <p:nvPr/>
        </p:nvGrpSpPr>
        <p:grpSpPr>
          <a:xfrm>
            <a:off x="408375" y="1408993"/>
            <a:ext cx="530915" cy="565137"/>
            <a:chOff x="7914200" y="2313917"/>
            <a:chExt cx="530915" cy="565137"/>
          </a:xfrm>
        </p:grpSpPr>
        <p:pic>
          <p:nvPicPr>
            <p:cNvPr id="7" name="Picture 7" descr="E:\Vincent\02_Consulting Library\PPT Materials\图标\人\0102111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14017" y="2313917"/>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39"/>
            <p:cNvSpPr txBox="1"/>
            <p:nvPr/>
          </p:nvSpPr>
          <p:spPr>
            <a:xfrm>
              <a:off x="7914200" y="2648222"/>
              <a:ext cx="530915"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消费者</a:t>
              </a:r>
              <a:endParaRPr lang="zh-CN" altLang="en-US" sz="900" dirty="0">
                <a:latin typeface="微软雅黑" panose="020B0503020204020204" charset="-122"/>
                <a:ea typeface="微软雅黑" panose="020B0503020204020204" charset="-122"/>
              </a:endParaRPr>
            </a:p>
          </p:txBody>
        </p:sp>
      </p:grpSp>
      <p:sp>
        <p:nvSpPr>
          <p:cNvPr id="9" name="矩形 8"/>
          <p:cNvSpPr/>
          <p:nvPr/>
        </p:nvSpPr>
        <p:spPr>
          <a:xfrm>
            <a:off x="1427475" y="3060835"/>
            <a:ext cx="1179645" cy="4397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latin typeface="微软雅黑" panose="020B0503020204020204" charset="-122"/>
                <a:ea typeface="微软雅黑" panose="020B0503020204020204" charset="-122"/>
              </a:rPr>
              <a:t>PH Delivery</a:t>
            </a:r>
            <a:endParaRPr lang="zh-CN" altLang="en-US" sz="1050" dirty="0" smtClean="0">
              <a:latin typeface="微软雅黑" panose="020B0503020204020204" charset="-122"/>
              <a:ea typeface="微软雅黑" panose="020B0503020204020204" charset="-122"/>
            </a:endParaRPr>
          </a:p>
        </p:txBody>
      </p:sp>
      <p:sp>
        <p:nvSpPr>
          <p:cNvPr id="10" name="矩形 9"/>
          <p:cNvSpPr/>
          <p:nvPr/>
        </p:nvSpPr>
        <p:spPr>
          <a:xfrm>
            <a:off x="1427474" y="3855409"/>
            <a:ext cx="1179645" cy="4397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latin typeface="微软雅黑" panose="020B0503020204020204" charset="-122"/>
                <a:ea typeface="微软雅黑" panose="020B0503020204020204" charset="-122"/>
              </a:rPr>
              <a:t>PH Table</a:t>
            </a:r>
            <a:endParaRPr lang="en-US" altLang="zh-CN" sz="1050" dirty="0" smtClean="0">
              <a:latin typeface="微软雅黑" panose="020B0503020204020204" charset="-122"/>
              <a:ea typeface="微软雅黑" panose="020B0503020204020204" charset="-122"/>
            </a:endParaRPr>
          </a:p>
          <a:p>
            <a:pPr algn="ctr"/>
            <a:r>
              <a:rPr lang="en-US" altLang="zh-CN" sz="1050" dirty="0">
                <a:latin typeface="微软雅黑" panose="020B0503020204020204" charset="-122"/>
                <a:ea typeface="微软雅黑" panose="020B0503020204020204" charset="-122"/>
              </a:rPr>
              <a:t>Order</a:t>
            </a:r>
            <a:endParaRPr lang="zh-CN" altLang="en-US" sz="1050" dirty="0" smtClean="0">
              <a:latin typeface="微软雅黑" panose="020B0503020204020204" charset="-122"/>
              <a:ea typeface="微软雅黑" panose="020B0503020204020204" charset="-122"/>
            </a:endParaRPr>
          </a:p>
        </p:txBody>
      </p:sp>
      <p:sp>
        <p:nvSpPr>
          <p:cNvPr id="11" name="矩形 10"/>
          <p:cNvSpPr/>
          <p:nvPr/>
        </p:nvSpPr>
        <p:spPr>
          <a:xfrm>
            <a:off x="3269295" y="2018703"/>
            <a:ext cx="1506658" cy="5732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smtClean="0">
                <a:latin typeface="微软雅黑" panose="020B0503020204020204" charset="-122"/>
                <a:ea typeface="微软雅黑" panose="020B0503020204020204" charset="-122"/>
              </a:rPr>
              <a:t>AI</a:t>
            </a:r>
            <a:r>
              <a:rPr lang="zh-CN" altLang="en-US" sz="1050" dirty="0">
                <a:latin typeface="微软雅黑" panose="020B0503020204020204" charset="-122"/>
                <a:ea typeface="微软雅黑" panose="020B0503020204020204" charset="-122"/>
              </a:rPr>
              <a:t>流量</a:t>
            </a:r>
            <a:r>
              <a:rPr lang="zh-CN" altLang="en-US" sz="1050" dirty="0" smtClean="0">
                <a:latin typeface="微软雅黑" panose="020B0503020204020204" charset="-122"/>
                <a:ea typeface="微软雅黑" panose="020B0503020204020204" charset="-122"/>
              </a:rPr>
              <a:t>平台</a:t>
            </a:r>
            <a:endParaRPr lang="en-US" altLang="zh-CN" sz="1050" dirty="0" smtClean="0">
              <a:latin typeface="微软雅黑" panose="020B0503020204020204" charset="-122"/>
              <a:ea typeface="微软雅黑" panose="020B0503020204020204" charset="-122"/>
            </a:endParaRPr>
          </a:p>
          <a:p>
            <a:pPr algn="ctr"/>
            <a:endParaRPr lang="en-US" altLang="zh-CN" sz="1050" dirty="0">
              <a:latin typeface="微软雅黑" panose="020B0503020204020204" charset="-122"/>
              <a:ea typeface="微软雅黑" panose="020B0503020204020204" charset="-122"/>
            </a:endParaRPr>
          </a:p>
          <a:p>
            <a:pPr algn="ctr"/>
            <a:endParaRPr lang="zh-CN" altLang="en-US" sz="1050" dirty="0" smtClean="0">
              <a:latin typeface="微软雅黑" panose="020B0503020204020204" charset="-122"/>
              <a:ea typeface="微软雅黑" panose="020B0503020204020204" charset="-122"/>
            </a:endParaRPr>
          </a:p>
        </p:txBody>
      </p:sp>
      <p:sp>
        <p:nvSpPr>
          <p:cNvPr id="12" name="矩形 11"/>
          <p:cNvSpPr/>
          <p:nvPr/>
        </p:nvSpPr>
        <p:spPr>
          <a:xfrm>
            <a:off x="3269295" y="3045806"/>
            <a:ext cx="1506658" cy="5732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smtClean="0">
                <a:latin typeface="微软雅黑" panose="020B0503020204020204" charset="-122"/>
                <a:ea typeface="微软雅黑" panose="020B0503020204020204" charset="-122"/>
              </a:rPr>
              <a:t>智能挽留平台</a:t>
            </a:r>
            <a:endParaRPr lang="zh-CN" altLang="en-US" sz="1050" dirty="0" smtClean="0">
              <a:latin typeface="微软雅黑" panose="020B0503020204020204" charset="-122"/>
              <a:ea typeface="微软雅黑" panose="020B0503020204020204" charset="-122"/>
            </a:endParaRPr>
          </a:p>
        </p:txBody>
      </p:sp>
      <p:sp>
        <p:nvSpPr>
          <p:cNvPr id="15" name="文本框 14"/>
          <p:cNvSpPr txBox="1"/>
          <p:nvPr/>
        </p:nvSpPr>
        <p:spPr>
          <a:xfrm>
            <a:off x="5771977" y="1549899"/>
            <a:ext cx="816678" cy="215444"/>
          </a:xfrm>
          <a:prstGeom prst="rect">
            <a:avLst/>
          </a:prstGeom>
          <a:noFill/>
        </p:spPr>
        <p:txBody>
          <a:bodyPr wrap="square" rtlCol="0">
            <a:spAutoFit/>
          </a:bodyPr>
          <a:lstStyle/>
          <a:p>
            <a:pPr algn="ctr"/>
            <a:r>
              <a:rPr lang="zh-CN" altLang="en-US" sz="800" dirty="0" smtClean="0">
                <a:latin typeface="微软雅黑" panose="020B0503020204020204" charset="-122"/>
                <a:ea typeface="微软雅黑" panose="020B0503020204020204" charset="-122"/>
              </a:rPr>
              <a:t>菜单推荐</a:t>
            </a:r>
            <a:endParaRPr lang="zh-CN" altLang="en-US" sz="800" dirty="0">
              <a:latin typeface="微软雅黑" panose="020B0503020204020204" charset="-122"/>
              <a:ea typeface="微软雅黑" panose="020B0503020204020204" charset="-122"/>
            </a:endParaRPr>
          </a:p>
        </p:txBody>
      </p:sp>
      <p:grpSp>
        <p:nvGrpSpPr>
          <p:cNvPr id="16" name="组合 119"/>
          <p:cNvGrpSpPr/>
          <p:nvPr/>
        </p:nvGrpSpPr>
        <p:grpSpPr>
          <a:xfrm>
            <a:off x="408375" y="2203567"/>
            <a:ext cx="530915" cy="565137"/>
            <a:chOff x="7914200" y="2313917"/>
            <a:chExt cx="530915" cy="565137"/>
          </a:xfrm>
        </p:grpSpPr>
        <p:pic>
          <p:nvPicPr>
            <p:cNvPr id="17" name="Picture 7" descr="E:\Vincent\02_Consulting Library\PPT Materials\图标\人\0102111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14017" y="2313917"/>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39"/>
            <p:cNvSpPr txBox="1"/>
            <p:nvPr/>
          </p:nvSpPr>
          <p:spPr>
            <a:xfrm>
              <a:off x="7914200" y="2648222"/>
              <a:ext cx="530915"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消费者</a:t>
              </a:r>
              <a:endParaRPr lang="zh-CN" altLang="en-US" sz="900" dirty="0">
                <a:latin typeface="微软雅黑" panose="020B0503020204020204" charset="-122"/>
                <a:ea typeface="微软雅黑" panose="020B0503020204020204" charset="-122"/>
              </a:endParaRPr>
            </a:p>
          </p:txBody>
        </p:sp>
      </p:grpSp>
      <p:grpSp>
        <p:nvGrpSpPr>
          <p:cNvPr id="19" name="组合 119"/>
          <p:cNvGrpSpPr/>
          <p:nvPr/>
        </p:nvGrpSpPr>
        <p:grpSpPr>
          <a:xfrm>
            <a:off x="408371" y="2998141"/>
            <a:ext cx="530915" cy="565137"/>
            <a:chOff x="7914200" y="2313917"/>
            <a:chExt cx="530915" cy="565137"/>
          </a:xfrm>
        </p:grpSpPr>
        <p:pic>
          <p:nvPicPr>
            <p:cNvPr id="20" name="Picture 7" descr="E:\Vincent\02_Consulting Library\PPT Materials\图标\人\0102111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14017" y="2313917"/>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文本框 39"/>
            <p:cNvSpPr txBox="1"/>
            <p:nvPr/>
          </p:nvSpPr>
          <p:spPr>
            <a:xfrm>
              <a:off x="7914200" y="2648222"/>
              <a:ext cx="530915"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消费者</a:t>
              </a:r>
              <a:endParaRPr lang="zh-CN" altLang="en-US" sz="900" dirty="0">
                <a:latin typeface="微软雅黑" panose="020B0503020204020204" charset="-122"/>
                <a:ea typeface="微软雅黑" panose="020B0503020204020204" charset="-122"/>
              </a:endParaRPr>
            </a:p>
          </p:txBody>
        </p:sp>
      </p:grpSp>
      <p:grpSp>
        <p:nvGrpSpPr>
          <p:cNvPr id="22" name="组合 119"/>
          <p:cNvGrpSpPr/>
          <p:nvPr/>
        </p:nvGrpSpPr>
        <p:grpSpPr>
          <a:xfrm>
            <a:off x="408371" y="3792715"/>
            <a:ext cx="530915" cy="565137"/>
            <a:chOff x="7914200" y="2313917"/>
            <a:chExt cx="530915" cy="565137"/>
          </a:xfrm>
        </p:grpSpPr>
        <p:pic>
          <p:nvPicPr>
            <p:cNvPr id="23" name="Picture 7" descr="E:\Vincent\02_Consulting Library\PPT Materials\图标\人\01021110.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014017" y="2313917"/>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39"/>
            <p:cNvSpPr txBox="1"/>
            <p:nvPr/>
          </p:nvSpPr>
          <p:spPr>
            <a:xfrm>
              <a:off x="7914200" y="2648222"/>
              <a:ext cx="530915"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消费者</a:t>
              </a:r>
              <a:endParaRPr lang="zh-CN" altLang="en-US" sz="900" dirty="0">
                <a:latin typeface="微软雅黑" panose="020B0503020204020204" charset="-122"/>
                <a:ea typeface="微软雅黑" panose="020B0503020204020204" charset="-122"/>
              </a:endParaRPr>
            </a:p>
          </p:txBody>
        </p:sp>
      </p:grpSp>
      <p:sp>
        <p:nvSpPr>
          <p:cNvPr id="27" name="椭圆 26"/>
          <p:cNvSpPr/>
          <p:nvPr/>
        </p:nvSpPr>
        <p:spPr>
          <a:xfrm>
            <a:off x="5620771" y="1828752"/>
            <a:ext cx="816678" cy="3179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算法服务</a:t>
            </a:r>
            <a:r>
              <a:rPr lang="en-US" altLang="zh-CN" sz="600" dirty="0" smtClean="0">
                <a:latin typeface="微软雅黑" panose="020B0503020204020204" charset="-122"/>
                <a:ea typeface="微软雅黑" panose="020B0503020204020204" charset="-122"/>
              </a:rPr>
              <a:t>1</a:t>
            </a:r>
            <a:endParaRPr lang="zh-CN" altLang="en-US" sz="600" dirty="0" smtClean="0">
              <a:latin typeface="微软雅黑" panose="020B0503020204020204" charset="-122"/>
              <a:ea typeface="微软雅黑" panose="020B0503020204020204" charset="-122"/>
            </a:endParaRPr>
          </a:p>
        </p:txBody>
      </p:sp>
      <p:sp>
        <p:nvSpPr>
          <p:cNvPr id="30" name="椭圆 29"/>
          <p:cNvSpPr/>
          <p:nvPr/>
        </p:nvSpPr>
        <p:spPr>
          <a:xfrm>
            <a:off x="5773171" y="1981152"/>
            <a:ext cx="816678" cy="3179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dirty="0" smtClean="0">
              <a:latin typeface="微软雅黑" panose="020B0503020204020204" charset="-122"/>
              <a:ea typeface="微软雅黑" panose="020B0503020204020204" charset="-122"/>
            </a:endParaRPr>
          </a:p>
        </p:txBody>
      </p:sp>
      <p:sp>
        <p:nvSpPr>
          <p:cNvPr id="31" name="椭圆 30"/>
          <p:cNvSpPr/>
          <p:nvPr/>
        </p:nvSpPr>
        <p:spPr>
          <a:xfrm>
            <a:off x="5925571" y="2133552"/>
            <a:ext cx="816678" cy="3179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算法服务</a:t>
            </a:r>
            <a:r>
              <a:rPr lang="en-US" altLang="zh-CN" sz="600" dirty="0" smtClean="0">
                <a:latin typeface="微软雅黑" panose="020B0503020204020204" charset="-122"/>
                <a:ea typeface="微软雅黑" panose="020B0503020204020204" charset="-122"/>
              </a:rPr>
              <a:t>n</a:t>
            </a:r>
            <a:endParaRPr lang="zh-CN" altLang="en-US" sz="600" dirty="0" smtClean="0">
              <a:latin typeface="微软雅黑" panose="020B0503020204020204" charset="-122"/>
              <a:ea typeface="微软雅黑" panose="020B0503020204020204" charset="-122"/>
            </a:endParaRPr>
          </a:p>
        </p:txBody>
      </p:sp>
      <p:sp>
        <p:nvSpPr>
          <p:cNvPr id="34" name="矩形 33"/>
          <p:cNvSpPr/>
          <p:nvPr/>
        </p:nvSpPr>
        <p:spPr>
          <a:xfrm>
            <a:off x="5473938" y="2544782"/>
            <a:ext cx="1415143" cy="9540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35" name="文本框 34"/>
          <p:cNvSpPr txBox="1"/>
          <p:nvPr/>
        </p:nvSpPr>
        <p:spPr>
          <a:xfrm>
            <a:off x="5771977" y="2544782"/>
            <a:ext cx="816678" cy="215444"/>
          </a:xfrm>
          <a:prstGeom prst="rect">
            <a:avLst/>
          </a:prstGeom>
          <a:noFill/>
        </p:spPr>
        <p:txBody>
          <a:bodyPr wrap="square" rtlCol="0">
            <a:spAutoFit/>
          </a:bodyPr>
          <a:lstStyle/>
          <a:p>
            <a:pPr algn="ctr"/>
            <a:r>
              <a:rPr lang="en-US" altLang="zh-CN" sz="800" dirty="0" err="1" smtClean="0">
                <a:latin typeface="微软雅黑" panose="020B0503020204020204" charset="-122"/>
                <a:ea typeface="微软雅黑" panose="020B0503020204020204" charset="-122"/>
              </a:rPr>
              <a:t>TradeUp</a:t>
            </a:r>
            <a:r>
              <a:rPr lang="zh-CN" altLang="en-US" sz="800" dirty="0" smtClean="0">
                <a:latin typeface="微软雅黑" panose="020B0503020204020204" charset="-122"/>
                <a:ea typeface="微软雅黑" panose="020B0503020204020204" charset="-122"/>
              </a:rPr>
              <a:t>推荐</a:t>
            </a:r>
            <a:endParaRPr lang="zh-CN" altLang="en-US" sz="800" dirty="0">
              <a:latin typeface="微软雅黑" panose="020B0503020204020204" charset="-122"/>
              <a:ea typeface="微软雅黑" panose="020B0503020204020204" charset="-122"/>
            </a:endParaRPr>
          </a:p>
        </p:txBody>
      </p:sp>
      <p:sp>
        <p:nvSpPr>
          <p:cNvPr id="36" name="椭圆 35"/>
          <p:cNvSpPr/>
          <p:nvPr/>
        </p:nvSpPr>
        <p:spPr>
          <a:xfrm>
            <a:off x="5620771" y="2823635"/>
            <a:ext cx="816678" cy="3179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算法服务</a:t>
            </a:r>
            <a:r>
              <a:rPr lang="en-US" altLang="zh-CN" sz="600" dirty="0" smtClean="0">
                <a:latin typeface="微软雅黑" panose="020B0503020204020204" charset="-122"/>
                <a:ea typeface="微软雅黑" panose="020B0503020204020204" charset="-122"/>
              </a:rPr>
              <a:t>1</a:t>
            </a:r>
            <a:endParaRPr lang="zh-CN" altLang="en-US" sz="600" dirty="0" smtClean="0">
              <a:latin typeface="微软雅黑" panose="020B0503020204020204" charset="-122"/>
              <a:ea typeface="微软雅黑" panose="020B0503020204020204" charset="-122"/>
            </a:endParaRPr>
          </a:p>
        </p:txBody>
      </p:sp>
      <p:sp>
        <p:nvSpPr>
          <p:cNvPr id="37" name="椭圆 36"/>
          <p:cNvSpPr/>
          <p:nvPr/>
        </p:nvSpPr>
        <p:spPr>
          <a:xfrm>
            <a:off x="5773171" y="2976035"/>
            <a:ext cx="816678" cy="3179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latin typeface="微软雅黑" panose="020B0503020204020204" charset="-122"/>
                <a:ea typeface="微软雅黑" panose="020B0503020204020204" charset="-122"/>
              </a:rPr>
              <a:t>…….</a:t>
            </a:r>
            <a:endParaRPr lang="zh-CN" altLang="en-US" sz="600" dirty="0" smtClean="0">
              <a:latin typeface="微软雅黑" panose="020B0503020204020204" charset="-122"/>
              <a:ea typeface="微软雅黑" panose="020B0503020204020204" charset="-122"/>
            </a:endParaRPr>
          </a:p>
        </p:txBody>
      </p:sp>
      <p:sp>
        <p:nvSpPr>
          <p:cNvPr id="38" name="椭圆 37"/>
          <p:cNvSpPr/>
          <p:nvPr/>
        </p:nvSpPr>
        <p:spPr>
          <a:xfrm>
            <a:off x="5925571" y="3128435"/>
            <a:ext cx="816678" cy="3179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算法服务</a:t>
            </a:r>
            <a:r>
              <a:rPr lang="en-US" altLang="zh-CN" sz="600" dirty="0" smtClean="0">
                <a:latin typeface="微软雅黑" panose="020B0503020204020204" charset="-122"/>
                <a:ea typeface="微软雅黑" panose="020B0503020204020204" charset="-122"/>
              </a:rPr>
              <a:t>n</a:t>
            </a:r>
            <a:endParaRPr lang="zh-CN" altLang="en-US" sz="600" dirty="0" smtClean="0">
              <a:latin typeface="微软雅黑" panose="020B0503020204020204" charset="-122"/>
              <a:ea typeface="微软雅黑" panose="020B0503020204020204" charset="-122"/>
            </a:endParaRPr>
          </a:p>
        </p:txBody>
      </p:sp>
      <p:sp>
        <p:nvSpPr>
          <p:cNvPr id="39" name="矩形 38"/>
          <p:cNvSpPr/>
          <p:nvPr/>
        </p:nvSpPr>
        <p:spPr>
          <a:xfrm>
            <a:off x="5473938" y="3539665"/>
            <a:ext cx="1415143" cy="954033"/>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40" name="文本框 39"/>
          <p:cNvSpPr txBox="1"/>
          <p:nvPr/>
        </p:nvSpPr>
        <p:spPr>
          <a:xfrm>
            <a:off x="5771977" y="3539665"/>
            <a:ext cx="816678" cy="215444"/>
          </a:xfrm>
          <a:prstGeom prst="rect">
            <a:avLst/>
          </a:prstGeom>
          <a:noFill/>
        </p:spPr>
        <p:txBody>
          <a:bodyPr wrap="square" rtlCol="0">
            <a:spAutoFit/>
          </a:bodyPr>
          <a:lstStyle/>
          <a:p>
            <a:pPr algn="ctr"/>
            <a:r>
              <a:rPr lang="zh-CN" altLang="en-US" sz="800" dirty="0" smtClean="0">
                <a:latin typeface="微软雅黑" panose="020B0503020204020204" charset="-122"/>
                <a:ea typeface="微软雅黑" panose="020B0503020204020204" charset="-122"/>
              </a:rPr>
              <a:t>智能挽留</a:t>
            </a:r>
            <a:endParaRPr lang="zh-CN" altLang="en-US" sz="800" dirty="0">
              <a:latin typeface="微软雅黑" panose="020B0503020204020204" charset="-122"/>
              <a:ea typeface="微软雅黑" panose="020B0503020204020204" charset="-122"/>
            </a:endParaRPr>
          </a:p>
        </p:txBody>
      </p:sp>
      <p:sp>
        <p:nvSpPr>
          <p:cNvPr id="41" name="椭圆 40"/>
          <p:cNvSpPr/>
          <p:nvPr/>
        </p:nvSpPr>
        <p:spPr>
          <a:xfrm>
            <a:off x="5620771" y="3818518"/>
            <a:ext cx="816678" cy="3179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算法服务</a:t>
            </a:r>
            <a:r>
              <a:rPr lang="en-US" altLang="zh-CN" sz="600" dirty="0" smtClean="0">
                <a:latin typeface="微软雅黑" panose="020B0503020204020204" charset="-122"/>
                <a:ea typeface="微软雅黑" panose="020B0503020204020204" charset="-122"/>
              </a:rPr>
              <a:t>1</a:t>
            </a:r>
            <a:endParaRPr lang="zh-CN" altLang="en-US" sz="600" dirty="0" smtClean="0">
              <a:latin typeface="微软雅黑" panose="020B0503020204020204" charset="-122"/>
              <a:ea typeface="微软雅黑" panose="020B0503020204020204" charset="-122"/>
            </a:endParaRPr>
          </a:p>
        </p:txBody>
      </p:sp>
      <p:sp>
        <p:nvSpPr>
          <p:cNvPr id="42" name="椭圆 41"/>
          <p:cNvSpPr/>
          <p:nvPr/>
        </p:nvSpPr>
        <p:spPr>
          <a:xfrm>
            <a:off x="5773171" y="3970918"/>
            <a:ext cx="816678" cy="3179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latin typeface="微软雅黑" panose="020B0503020204020204" charset="-122"/>
                <a:ea typeface="微软雅黑" panose="020B0503020204020204" charset="-122"/>
              </a:rPr>
              <a:t>…….</a:t>
            </a:r>
            <a:endParaRPr lang="zh-CN" altLang="en-US" sz="600" dirty="0" smtClean="0">
              <a:latin typeface="微软雅黑" panose="020B0503020204020204" charset="-122"/>
              <a:ea typeface="微软雅黑" panose="020B0503020204020204" charset="-122"/>
            </a:endParaRPr>
          </a:p>
        </p:txBody>
      </p:sp>
      <p:sp>
        <p:nvSpPr>
          <p:cNvPr id="43" name="椭圆 42"/>
          <p:cNvSpPr/>
          <p:nvPr/>
        </p:nvSpPr>
        <p:spPr>
          <a:xfrm>
            <a:off x="5925571" y="4123318"/>
            <a:ext cx="816678" cy="3179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算法服务</a:t>
            </a:r>
            <a:r>
              <a:rPr lang="en-US" altLang="zh-CN" sz="600" dirty="0" smtClean="0">
                <a:latin typeface="微软雅黑" panose="020B0503020204020204" charset="-122"/>
                <a:ea typeface="微软雅黑" panose="020B0503020204020204" charset="-122"/>
              </a:rPr>
              <a:t>n</a:t>
            </a:r>
            <a:endParaRPr lang="zh-CN" altLang="en-US" sz="600" dirty="0" smtClean="0">
              <a:latin typeface="微软雅黑" panose="020B0503020204020204" charset="-122"/>
              <a:ea typeface="微软雅黑" panose="020B0503020204020204" charset="-122"/>
            </a:endParaRPr>
          </a:p>
        </p:txBody>
      </p:sp>
      <p:sp>
        <p:nvSpPr>
          <p:cNvPr id="44" name="文本框 43"/>
          <p:cNvSpPr txBox="1"/>
          <p:nvPr/>
        </p:nvSpPr>
        <p:spPr>
          <a:xfrm>
            <a:off x="5771976" y="1228728"/>
            <a:ext cx="816678" cy="253916"/>
          </a:xfrm>
          <a:prstGeom prst="rect">
            <a:avLst/>
          </a:prstGeom>
          <a:noFill/>
        </p:spPr>
        <p:txBody>
          <a:bodyPr wrap="square" rtlCol="0">
            <a:spAutoFit/>
          </a:bodyPr>
          <a:lstStyle/>
          <a:p>
            <a:pPr algn="ctr"/>
            <a:r>
              <a:rPr lang="en-US" altLang="zh-CN" sz="1050" b="1" dirty="0" smtClean="0">
                <a:latin typeface="微软雅黑" panose="020B0503020204020204" charset="-122"/>
                <a:ea typeface="微软雅黑" panose="020B0503020204020204" charset="-122"/>
              </a:rPr>
              <a:t>AI</a:t>
            </a:r>
            <a:r>
              <a:rPr lang="zh-CN" altLang="en-US" sz="1050" b="1" dirty="0" smtClean="0">
                <a:latin typeface="微软雅黑" panose="020B0503020204020204" charset="-122"/>
                <a:ea typeface="微软雅黑" panose="020B0503020204020204" charset="-122"/>
              </a:rPr>
              <a:t>平台</a:t>
            </a:r>
            <a:endParaRPr lang="zh-CN" altLang="en-US" sz="1050" b="1" dirty="0">
              <a:latin typeface="微软雅黑" panose="020B0503020204020204" charset="-122"/>
              <a:ea typeface="微软雅黑" panose="020B0503020204020204" charset="-122"/>
            </a:endParaRPr>
          </a:p>
        </p:txBody>
      </p:sp>
      <p:grpSp>
        <p:nvGrpSpPr>
          <p:cNvPr id="45" name="组合 122"/>
          <p:cNvGrpSpPr/>
          <p:nvPr/>
        </p:nvGrpSpPr>
        <p:grpSpPr>
          <a:xfrm>
            <a:off x="3269290" y="1259194"/>
            <a:ext cx="646331" cy="556251"/>
            <a:chOff x="6483373" y="2686959"/>
            <a:chExt cx="646331" cy="556251"/>
          </a:xfrm>
        </p:grpSpPr>
        <p:pic>
          <p:nvPicPr>
            <p:cNvPr id="46" name="Picture 9" descr="E:\Vincent\02_Consulting Library\PPT Materials\图标\人\010211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0898" y="2686959"/>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36"/>
            <p:cNvSpPr txBox="1"/>
            <p:nvPr/>
          </p:nvSpPr>
          <p:spPr>
            <a:xfrm>
              <a:off x="6483373" y="3012378"/>
              <a:ext cx="646331"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品牌营运</a:t>
              </a:r>
              <a:endParaRPr lang="zh-CN" altLang="en-US" sz="900" dirty="0">
                <a:latin typeface="微软雅黑" panose="020B0503020204020204" charset="-122"/>
                <a:ea typeface="微软雅黑" panose="020B0503020204020204" charset="-122"/>
              </a:endParaRPr>
            </a:p>
          </p:txBody>
        </p:sp>
      </p:grpSp>
      <p:grpSp>
        <p:nvGrpSpPr>
          <p:cNvPr id="48" name="组合 121"/>
          <p:cNvGrpSpPr/>
          <p:nvPr/>
        </p:nvGrpSpPr>
        <p:grpSpPr>
          <a:xfrm>
            <a:off x="4225801" y="1259194"/>
            <a:ext cx="550151" cy="509800"/>
            <a:chOff x="6531463" y="1762780"/>
            <a:chExt cx="550151" cy="580936"/>
          </a:xfrm>
        </p:grpSpPr>
        <p:pic>
          <p:nvPicPr>
            <p:cNvPr id="49" name="Picture 4" descr="E:\Vincent\02_Consulting Library\PPT Materials\图标\人\Messenger_00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0897" y="1762780"/>
              <a:ext cx="33128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文本框 42"/>
            <p:cNvSpPr txBox="1"/>
            <p:nvPr/>
          </p:nvSpPr>
          <p:spPr>
            <a:xfrm>
              <a:off x="6531463" y="2112884"/>
              <a:ext cx="550151" cy="230832"/>
            </a:xfrm>
            <a:prstGeom prst="rect">
              <a:avLst/>
            </a:prstGeom>
            <a:noFill/>
          </p:spPr>
          <p:txBody>
            <a:bodyPr wrap="none" rtlCol="0">
              <a:spAutoFit/>
            </a:bodyPr>
            <a:lstStyle>
              <a:defPPr>
                <a:defRPr lang="en-US"/>
              </a:defPPr>
              <a:lvl1pPr>
                <a:defRPr sz="1000"/>
              </a:lvl1pPr>
            </a:lstStyle>
            <a:p>
              <a:r>
                <a:rPr lang="en-US" altLang="zh-CN" sz="900" dirty="0" err="1" smtClean="0">
                  <a:latin typeface="微软雅黑" panose="020B0503020204020204" charset="-122"/>
                  <a:ea typeface="微软雅黑" panose="020B0503020204020204" charset="-122"/>
                </a:rPr>
                <a:t>Config</a:t>
              </a:r>
              <a:endParaRPr lang="zh-CN" altLang="en-US" sz="900" dirty="0">
                <a:latin typeface="微软雅黑" panose="020B0503020204020204" charset="-122"/>
                <a:ea typeface="微软雅黑" panose="020B0503020204020204" charset="-122"/>
              </a:endParaRPr>
            </a:p>
          </p:txBody>
        </p:sp>
      </p:grpSp>
      <p:grpSp>
        <p:nvGrpSpPr>
          <p:cNvPr id="51" name="组合 91"/>
          <p:cNvGrpSpPr/>
          <p:nvPr/>
        </p:nvGrpSpPr>
        <p:grpSpPr>
          <a:xfrm>
            <a:off x="7868757" y="1454515"/>
            <a:ext cx="761747" cy="577566"/>
            <a:chOff x="506152" y="2322916"/>
            <a:chExt cx="761747" cy="577566"/>
          </a:xfrm>
        </p:grpSpPr>
        <p:sp>
          <p:nvSpPr>
            <p:cNvPr id="52" name="文本框 19"/>
            <p:cNvSpPr txBox="1"/>
            <p:nvPr/>
          </p:nvSpPr>
          <p:spPr>
            <a:xfrm>
              <a:off x="506152" y="2669650"/>
              <a:ext cx="761747" cy="230832"/>
            </a:xfrm>
            <a:prstGeom prst="rect">
              <a:avLst/>
            </a:prstGeom>
            <a:noFill/>
          </p:spPr>
          <p:txBody>
            <a:bodyPr wrap="none" rtlCol="0">
              <a:spAutoFit/>
            </a:bodyPr>
            <a:lstStyle>
              <a:defPPr>
                <a:defRPr lang="en-US"/>
              </a:defPPr>
              <a:lvl1pPr>
                <a:defRPr sz="1000"/>
              </a:lvl1pPr>
            </a:lstStyle>
            <a:p>
              <a:r>
                <a:rPr lang="zh-CN" altLang="en-US" sz="900" dirty="0">
                  <a:latin typeface="微软雅黑" panose="020B0503020204020204" charset="-122"/>
                  <a:ea typeface="微软雅黑" panose="020B0503020204020204" charset="-122"/>
                </a:rPr>
                <a:t>品牌负责人</a:t>
              </a:r>
              <a:endParaRPr lang="zh-CN" altLang="en-US" sz="900" dirty="0">
                <a:latin typeface="微软雅黑" panose="020B0503020204020204" charset="-122"/>
                <a:ea typeface="微软雅黑" panose="020B0503020204020204" charset="-122"/>
              </a:endParaRPr>
            </a:p>
          </p:txBody>
        </p:sp>
        <p:pic>
          <p:nvPicPr>
            <p:cNvPr id="53" name="Picture 5" descr="E:\Vincent\02_Consulting Library\PPT Materials\图标\人\Messenger_0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014" y="2322916"/>
              <a:ext cx="33128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4" name="组合 122"/>
          <p:cNvGrpSpPr/>
          <p:nvPr/>
        </p:nvGrpSpPr>
        <p:grpSpPr>
          <a:xfrm>
            <a:off x="3269290" y="3941696"/>
            <a:ext cx="646331" cy="556251"/>
            <a:chOff x="6483373" y="2686959"/>
            <a:chExt cx="646331" cy="556251"/>
          </a:xfrm>
        </p:grpSpPr>
        <p:pic>
          <p:nvPicPr>
            <p:cNvPr id="55" name="Picture 9" descr="E:\Vincent\02_Consulting Library\PPT Materials\图标\人\010211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40898" y="2686959"/>
              <a:ext cx="331281"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文本框 36"/>
            <p:cNvSpPr txBox="1"/>
            <p:nvPr/>
          </p:nvSpPr>
          <p:spPr>
            <a:xfrm>
              <a:off x="6483373" y="3012378"/>
              <a:ext cx="646331" cy="230832"/>
            </a:xfrm>
            <a:prstGeom prst="rect">
              <a:avLst/>
            </a:prstGeom>
            <a:noFill/>
          </p:spPr>
          <p:txBody>
            <a:bodyPr wrap="none" rtlCol="0">
              <a:spAutoFit/>
            </a:bodyPr>
            <a:lstStyle>
              <a:defPPr>
                <a:defRPr lang="en-US"/>
              </a:defPPr>
              <a:lvl1pPr>
                <a:defRPr sz="1000"/>
              </a:lvl1pPr>
            </a:lstStyle>
            <a:p>
              <a:r>
                <a:rPr lang="zh-CN" altLang="en-US" sz="900" dirty="0" smtClean="0">
                  <a:latin typeface="微软雅黑" panose="020B0503020204020204" charset="-122"/>
                  <a:ea typeface="微软雅黑" panose="020B0503020204020204" charset="-122"/>
                </a:rPr>
                <a:t>品牌营运</a:t>
              </a:r>
              <a:endParaRPr lang="zh-CN" altLang="en-US" sz="900" dirty="0">
                <a:latin typeface="微软雅黑" panose="020B0503020204020204" charset="-122"/>
                <a:ea typeface="微软雅黑" panose="020B0503020204020204" charset="-122"/>
              </a:endParaRPr>
            </a:p>
          </p:txBody>
        </p:sp>
      </p:grpSp>
      <p:grpSp>
        <p:nvGrpSpPr>
          <p:cNvPr id="57" name="组合 121"/>
          <p:cNvGrpSpPr/>
          <p:nvPr/>
        </p:nvGrpSpPr>
        <p:grpSpPr>
          <a:xfrm>
            <a:off x="4225801" y="3941695"/>
            <a:ext cx="550151" cy="556252"/>
            <a:chOff x="6531463" y="1762780"/>
            <a:chExt cx="550151" cy="580936"/>
          </a:xfrm>
        </p:grpSpPr>
        <p:pic>
          <p:nvPicPr>
            <p:cNvPr id="58" name="Picture 4" descr="E:\Vincent\02_Consulting Library\PPT Materials\图标\人\Messenger_00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40897" y="1762780"/>
              <a:ext cx="331282"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42"/>
            <p:cNvSpPr txBox="1"/>
            <p:nvPr/>
          </p:nvSpPr>
          <p:spPr>
            <a:xfrm>
              <a:off x="6531463" y="2112884"/>
              <a:ext cx="550151" cy="230832"/>
            </a:xfrm>
            <a:prstGeom prst="rect">
              <a:avLst/>
            </a:prstGeom>
            <a:noFill/>
          </p:spPr>
          <p:txBody>
            <a:bodyPr wrap="none" rtlCol="0">
              <a:spAutoFit/>
            </a:bodyPr>
            <a:lstStyle>
              <a:defPPr>
                <a:defRPr lang="en-US"/>
              </a:defPPr>
              <a:lvl1pPr>
                <a:defRPr sz="1000"/>
              </a:lvl1pPr>
            </a:lstStyle>
            <a:p>
              <a:r>
                <a:rPr lang="en-US" altLang="zh-CN" sz="900" dirty="0" err="1" smtClean="0">
                  <a:latin typeface="微软雅黑" panose="020B0503020204020204" charset="-122"/>
                  <a:ea typeface="微软雅黑" panose="020B0503020204020204" charset="-122"/>
                </a:rPr>
                <a:t>Config</a:t>
              </a:r>
              <a:endParaRPr lang="zh-CN" altLang="en-US" sz="900" dirty="0">
                <a:latin typeface="微软雅黑" panose="020B0503020204020204" charset="-122"/>
                <a:ea typeface="微软雅黑" panose="020B0503020204020204" charset="-122"/>
              </a:endParaRPr>
            </a:p>
          </p:txBody>
        </p:sp>
      </p:grpSp>
      <p:sp>
        <p:nvSpPr>
          <p:cNvPr id="63" name="矩形 62"/>
          <p:cNvSpPr/>
          <p:nvPr/>
        </p:nvSpPr>
        <p:spPr>
          <a:xfrm>
            <a:off x="7490931" y="2321970"/>
            <a:ext cx="1506658" cy="81964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微软雅黑" panose="020B0503020204020204" charset="-122"/>
                <a:ea typeface="微软雅黑" panose="020B0503020204020204" charset="-122"/>
              </a:rPr>
              <a:t>外</a:t>
            </a:r>
            <a:r>
              <a:rPr lang="zh-CN" altLang="en-US" sz="1050" dirty="0" smtClean="0">
                <a:latin typeface="微软雅黑" panose="020B0503020204020204" charset="-122"/>
                <a:ea typeface="微软雅黑" panose="020B0503020204020204" charset="-122"/>
              </a:rPr>
              <a:t>送业务运营平台</a:t>
            </a:r>
            <a:endParaRPr lang="en-US" altLang="zh-CN" sz="1050" dirty="0" smtClean="0">
              <a:latin typeface="微软雅黑" panose="020B0503020204020204" charset="-122"/>
              <a:ea typeface="微软雅黑" panose="020B0503020204020204" charset="-122"/>
            </a:endParaRPr>
          </a:p>
          <a:p>
            <a:pPr algn="ctr"/>
            <a:endParaRPr lang="en-US" altLang="zh-CN" sz="1050" dirty="0">
              <a:latin typeface="微软雅黑" panose="020B0503020204020204" charset="-122"/>
              <a:ea typeface="微软雅黑" panose="020B0503020204020204" charset="-122"/>
            </a:endParaRPr>
          </a:p>
          <a:p>
            <a:pPr algn="ctr"/>
            <a:endParaRPr lang="en-US" altLang="zh-CN" sz="1050" dirty="0" smtClean="0">
              <a:latin typeface="微软雅黑" panose="020B0503020204020204" charset="-122"/>
              <a:ea typeface="微软雅黑" panose="020B0503020204020204" charset="-122"/>
            </a:endParaRPr>
          </a:p>
          <a:p>
            <a:pPr algn="ctr"/>
            <a:endParaRPr lang="en-US" altLang="zh-CN" sz="1050" dirty="0">
              <a:latin typeface="微软雅黑" panose="020B0503020204020204" charset="-122"/>
              <a:ea typeface="微软雅黑" panose="020B0503020204020204" charset="-122"/>
            </a:endParaRPr>
          </a:p>
          <a:p>
            <a:pPr algn="ctr"/>
            <a:endParaRPr lang="zh-CN" altLang="en-US" sz="1050" dirty="0" smtClean="0">
              <a:latin typeface="微软雅黑" panose="020B0503020204020204" charset="-122"/>
              <a:ea typeface="微软雅黑" panose="020B0503020204020204" charset="-122"/>
            </a:endParaRPr>
          </a:p>
        </p:txBody>
      </p:sp>
      <p:cxnSp>
        <p:nvCxnSpPr>
          <p:cNvPr id="73" name="直接箭头连接符 72"/>
          <p:cNvCxnSpPr>
            <a:stCxn id="2" idx="3"/>
            <a:endCxn id="11" idx="1"/>
          </p:cNvCxnSpPr>
          <p:nvPr/>
        </p:nvCxnSpPr>
        <p:spPr>
          <a:xfrm>
            <a:off x="2607122" y="1691562"/>
            <a:ext cx="662173" cy="61378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3315508" y="2306807"/>
            <a:ext cx="646990" cy="23222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菜单推荐</a:t>
            </a:r>
            <a:endParaRPr lang="zh-CN" altLang="en-US" sz="600" dirty="0" smtClean="0">
              <a:solidFill>
                <a:schemeClr val="tx1"/>
              </a:solidFill>
              <a:latin typeface="微软雅黑" panose="020B0503020204020204" charset="-122"/>
              <a:ea typeface="微软雅黑" panose="020B0503020204020204" charset="-122"/>
            </a:endParaRPr>
          </a:p>
        </p:txBody>
      </p:sp>
      <p:sp>
        <p:nvSpPr>
          <p:cNvPr id="75" name="矩形 74"/>
          <p:cNvSpPr/>
          <p:nvPr/>
        </p:nvSpPr>
        <p:spPr>
          <a:xfrm>
            <a:off x="4080060" y="2306807"/>
            <a:ext cx="646990" cy="23222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err="1" smtClean="0">
                <a:solidFill>
                  <a:schemeClr val="tx1"/>
                </a:solidFill>
                <a:latin typeface="微软雅黑" panose="020B0503020204020204" charset="-122"/>
                <a:ea typeface="微软雅黑" panose="020B0503020204020204" charset="-122"/>
              </a:rPr>
              <a:t>TradeUp</a:t>
            </a:r>
            <a:endParaRPr lang="en-US" altLang="zh-CN" sz="600" dirty="0" smtClean="0">
              <a:solidFill>
                <a:schemeClr val="tx1"/>
              </a:solidFill>
              <a:latin typeface="微软雅黑" panose="020B0503020204020204" charset="-122"/>
              <a:ea typeface="微软雅黑" panose="020B0503020204020204" charset="-122"/>
            </a:endParaRPr>
          </a:p>
          <a:p>
            <a:pPr algn="ctr"/>
            <a:r>
              <a:rPr lang="zh-CN" altLang="en-US" sz="600" dirty="0" smtClean="0">
                <a:solidFill>
                  <a:schemeClr val="tx1"/>
                </a:solidFill>
                <a:latin typeface="微软雅黑" panose="020B0503020204020204" charset="-122"/>
                <a:ea typeface="微软雅黑" panose="020B0503020204020204" charset="-122"/>
              </a:rPr>
              <a:t>推荐</a:t>
            </a:r>
            <a:endParaRPr lang="zh-CN" altLang="en-US" sz="600" dirty="0" smtClean="0">
              <a:solidFill>
                <a:schemeClr val="tx1"/>
              </a:solidFill>
              <a:latin typeface="微软雅黑" panose="020B0503020204020204" charset="-122"/>
              <a:ea typeface="微软雅黑" panose="020B0503020204020204" charset="-122"/>
            </a:endParaRPr>
          </a:p>
        </p:txBody>
      </p:sp>
      <p:cxnSp>
        <p:nvCxnSpPr>
          <p:cNvPr id="77" name="直接箭头连接符 76"/>
          <p:cNvCxnSpPr>
            <a:stCxn id="5" idx="3"/>
            <a:endCxn id="11" idx="1"/>
          </p:cNvCxnSpPr>
          <p:nvPr/>
        </p:nvCxnSpPr>
        <p:spPr>
          <a:xfrm flipV="1">
            <a:off x="2607121" y="2305343"/>
            <a:ext cx="662174" cy="180793"/>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9" idx="3"/>
            <a:endCxn id="11" idx="1"/>
          </p:cNvCxnSpPr>
          <p:nvPr/>
        </p:nvCxnSpPr>
        <p:spPr>
          <a:xfrm flipV="1">
            <a:off x="2607120" y="2305343"/>
            <a:ext cx="662175" cy="975367"/>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10" idx="3"/>
            <a:endCxn id="11" idx="1"/>
          </p:cNvCxnSpPr>
          <p:nvPr/>
        </p:nvCxnSpPr>
        <p:spPr>
          <a:xfrm flipV="1">
            <a:off x="2607119" y="2305343"/>
            <a:ext cx="662176" cy="176994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2" idx="3"/>
            <a:endCxn id="12" idx="1"/>
          </p:cNvCxnSpPr>
          <p:nvPr/>
        </p:nvCxnSpPr>
        <p:spPr>
          <a:xfrm>
            <a:off x="2607122" y="1691562"/>
            <a:ext cx="662173" cy="1640884"/>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5" idx="3"/>
            <a:endCxn id="12" idx="1"/>
          </p:cNvCxnSpPr>
          <p:nvPr/>
        </p:nvCxnSpPr>
        <p:spPr>
          <a:xfrm>
            <a:off x="2607121" y="2486136"/>
            <a:ext cx="662174" cy="84631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a:stCxn id="9" idx="3"/>
            <a:endCxn id="12" idx="1"/>
          </p:cNvCxnSpPr>
          <p:nvPr/>
        </p:nvCxnSpPr>
        <p:spPr>
          <a:xfrm>
            <a:off x="2607120" y="3280710"/>
            <a:ext cx="662175" cy="5173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10" idx="3"/>
            <a:endCxn id="12" idx="1"/>
          </p:cNvCxnSpPr>
          <p:nvPr/>
        </p:nvCxnSpPr>
        <p:spPr>
          <a:xfrm flipV="1">
            <a:off x="2607119" y="3332446"/>
            <a:ext cx="662176" cy="742838"/>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11" idx="3"/>
            <a:endCxn id="33" idx="1"/>
          </p:cNvCxnSpPr>
          <p:nvPr/>
        </p:nvCxnSpPr>
        <p:spPr>
          <a:xfrm flipV="1">
            <a:off x="4775953" y="2026916"/>
            <a:ext cx="697985" cy="278427"/>
          </a:xfrm>
          <a:prstGeom prst="straightConnector1">
            <a:avLst/>
          </a:prstGeom>
          <a:ln w="285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11" idx="3"/>
            <a:endCxn id="34" idx="1"/>
          </p:cNvCxnSpPr>
          <p:nvPr/>
        </p:nvCxnSpPr>
        <p:spPr>
          <a:xfrm>
            <a:off x="4775953" y="2305343"/>
            <a:ext cx="697985" cy="716456"/>
          </a:xfrm>
          <a:prstGeom prst="straightConnector1">
            <a:avLst/>
          </a:prstGeom>
          <a:ln w="285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12" idx="3"/>
            <a:endCxn id="39" idx="1"/>
          </p:cNvCxnSpPr>
          <p:nvPr/>
        </p:nvCxnSpPr>
        <p:spPr>
          <a:xfrm>
            <a:off x="4775953" y="3332446"/>
            <a:ext cx="697985" cy="684236"/>
          </a:xfrm>
          <a:prstGeom prst="straightConnector1">
            <a:avLst/>
          </a:prstGeom>
          <a:ln w="285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939286" y="1691562"/>
            <a:ext cx="374257"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939286" y="2503932"/>
            <a:ext cx="374257"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939286" y="3280710"/>
            <a:ext cx="374257"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939286" y="4075284"/>
            <a:ext cx="374257"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3594430" y="1786474"/>
            <a:ext cx="0" cy="232229"/>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4501572" y="1786474"/>
            <a:ext cx="0" cy="232229"/>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3594430" y="3676600"/>
            <a:ext cx="0" cy="232229"/>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4501572" y="3676600"/>
            <a:ext cx="0" cy="232229"/>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8239000" y="2066906"/>
            <a:ext cx="0" cy="232229"/>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545442" y="2541536"/>
            <a:ext cx="646991" cy="21869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a:solidFill>
                  <a:schemeClr val="tx1"/>
                </a:solidFill>
                <a:latin typeface="微软雅黑" panose="020B0503020204020204" charset="-122"/>
                <a:ea typeface="微软雅黑" panose="020B0503020204020204" charset="-122"/>
              </a:rPr>
              <a:t>商</a:t>
            </a:r>
            <a:r>
              <a:rPr lang="zh-CN" altLang="en-US" sz="600" dirty="0" smtClean="0">
                <a:solidFill>
                  <a:schemeClr val="tx1"/>
                </a:solidFill>
                <a:latin typeface="微软雅黑" panose="020B0503020204020204" charset="-122"/>
                <a:ea typeface="微软雅黑" panose="020B0503020204020204" charset="-122"/>
              </a:rPr>
              <a:t>圈维度</a:t>
            </a:r>
            <a:endParaRPr lang="zh-CN" altLang="en-US" sz="600" dirty="0" smtClean="0">
              <a:solidFill>
                <a:schemeClr val="tx1"/>
              </a:solidFill>
              <a:latin typeface="微软雅黑" panose="020B0503020204020204" charset="-122"/>
              <a:ea typeface="微软雅黑" panose="020B0503020204020204" charset="-122"/>
            </a:endParaRPr>
          </a:p>
        </p:txBody>
      </p:sp>
      <p:sp>
        <p:nvSpPr>
          <p:cNvPr id="78" name="矩形 77"/>
          <p:cNvSpPr/>
          <p:nvPr/>
        </p:nvSpPr>
        <p:spPr>
          <a:xfrm>
            <a:off x="8309994" y="2544782"/>
            <a:ext cx="636975" cy="2289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latin typeface="微软雅黑" panose="020B0503020204020204" charset="-122"/>
                <a:ea typeface="微软雅黑" panose="020B0503020204020204" charset="-122"/>
              </a:rPr>
              <a:t>市场维度</a:t>
            </a:r>
            <a:endParaRPr lang="en-US" altLang="zh-CN" sz="600" dirty="0" smtClean="0">
              <a:solidFill>
                <a:schemeClr val="tx1"/>
              </a:solidFill>
              <a:latin typeface="微软雅黑" panose="020B0503020204020204" charset="-122"/>
              <a:ea typeface="微软雅黑" panose="020B0503020204020204" charset="-122"/>
            </a:endParaRPr>
          </a:p>
        </p:txBody>
      </p:sp>
      <p:sp>
        <p:nvSpPr>
          <p:cNvPr id="80" name="矩形 79"/>
          <p:cNvSpPr/>
          <p:nvPr/>
        </p:nvSpPr>
        <p:spPr>
          <a:xfrm>
            <a:off x="7545443" y="2796599"/>
            <a:ext cx="646990" cy="23222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a:solidFill>
                  <a:schemeClr val="tx1"/>
                </a:solidFill>
                <a:latin typeface="微软雅黑" panose="020B0503020204020204" charset="-122"/>
                <a:ea typeface="微软雅黑" panose="020B0503020204020204" charset="-122"/>
              </a:rPr>
              <a:t>平台</a:t>
            </a:r>
            <a:r>
              <a:rPr lang="zh-CN" altLang="en-US" sz="600" dirty="0" smtClean="0">
                <a:solidFill>
                  <a:schemeClr val="tx1"/>
                </a:solidFill>
                <a:latin typeface="微软雅黑" panose="020B0503020204020204" charset="-122"/>
                <a:ea typeface="微软雅黑" panose="020B0503020204020204" charset="-122"/>
              </a:rPr>
              <a:t>维度</a:t>
            </a:r>
            <a:endParaRPr lang="zh-CN" altLang="en-US" sz="600" dirty="0" smtClean="0">
              <a:solidFill>
                <a:schemeClr val="tx1"/>
              </a:solidFill>
              <a:latin typeface="微软雅黑" panose="020B0503020204020204" charset="-122"/>
              <a:ea typeface="微软雅黑" panose="020B0503020204020204" charset="-122"/>
            </a:endParaRPr>
          </a:p>
        </p:txBody>
      </p:sp>
      <p:sp>
        <p:nvSpPr>
          <p:cNvPr id="82" name="矩形 81"/>
          <p:cNvSpPr/>
          <p:nvPr/>
        </p:nvSpPr>
        <p:spPr>
          <a:xfrm>
            <a:off x="8309995" y="2796599"/>
            <a:ext cx="646990" cy="23222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solidFill>
                  <a:schemeClr val="tx1"/>
                </a:solidFill>
                <a:latin typeface="微软雅黑" panose="020B0503020204020204" charset="-122"/>
                <a:ea typeface="微软雅黑" panose="020B0503020204020204" charset="-122"/>
              </a:rPr>
              <a:t>……</a:t>
            </a:r>
            <a:endParaRPr lang="en-US" altLang="zh-CN" sz="600" dirty="0" smtClean="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44440"/>
            <a:ext cx="4302092" cy="732441"/>
          </a:xfrm>
        </p:spPr>
        <p:txBody>
          <a:bodyPr>
            <a:normAutofit/>
          </a:bodyPr>
          <a:lstStyle/>
          <a:p>
            <a:r>
              <a:rPr lang="zh-CN" altLang="en-US" sz="2200" dirty="0" smtClean="0">
                <a:latin typeface="微软雅黑" panose="020B0503020204020204" charset="-122"/>
                <a:ea typeface="微软雅黑" panose="020B0503020204020204" charset="-122"/>
              </a:rPr>
              <a:t>痛点分析</a:t>
            </a:r>
            <a:endParaRPr lang="zh-CN" altLang="en-US" sz="2200" dirty="0">
              <a:latin typeface="微软雅黑" panose="020B0503020204020204" charset="-122"/>
              <a:ea typeface="微软雅黑" panose="020B0503020204020204" charset="-122"/>
            </a:endParaRPr>
          </a:p>
        </p:txBody>
      </p:sp>
      <p:grpSp>
        <p:nvGrpSpPr>
          <p:cNvPr id="16" name="组合 15"/>
          <p:cNvGrpSpPr/>
          <p:nvPr/>
        </p:nvGrpSpPr>
        <p:grpSpPr>
          <a:xfrm>
            <a:off x="439663" y="1193056"/>
            <a:ext cx="4649920" cy="2529442"/>
            <a:chOff x="285930" y="1386005"/>
            <a:chExt cx="4619196" cy="3175706"/>
          </a:xfrm>
        </p:grpSpPr>
        <p:sp>
          <p:nvSpPr>
            <p:cNvPr id="4" name="矩形 3"/>
            <p:cNvSpPr/>
            <p:nvPr/>
          </p:nvSpPr>
          <p:spPr>
            <a:xfrm>
              <a:off x="285930" y="3750117"/>
              <a:ext cx="3836909" cy="8115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latin typeface="+mj-lt"/>
              </a:endParaRPr>
            </a:p>
          </p:txBody>
        </p:sp>
        <p:sp>
          <p:nvSpPr>
            <p:cNvPr id="76" name="矩形 75"/>
            <p:cNvSpPr/>
            <p:nvPr/>
          </p:nvSpPr>
          <p:spPr>
            <a:xfrm>
              <a:off x="285930" y="1940686"/>
              <a:ext cx="3836908" cy="17939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latin typeface="+mj-lt"/>
              </a:endParaRPr>
            </a:p>
          </p:txBody>
        </p:sp>
        <p:sp>
          <p:nvSpPr>
            <p:cNvPr id="5" name="圆角矩形 4"/>
            <p:cNvSpPr/>
            <p:nvPr/>
          </p:nvSpPr>
          <p:spPr>
            <a:xfrm>
              <a:off x="652427" y="4208610"/>
              <a:ext cx="635631" cy="26778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推荐模型</a:t>
              </a:r>
              <a:r>
                <a:rPr lang="en-US" altLang="zh-CN" sz="700" dirty="0" smtClean="0">
                  <a:latin typeface="微软雅黑" panose="020B0503020204020204" charset="-122"/>
                  <a:ea typeface="微软雅黑" panose="020B0503020204020204" charset="-122"/>
                </a:rPr>
                <a:t>1</a:t>
              </a:r>
              <a:endParaRPr lang="zh-CN" altLang="en-US" sz="700" dirty="0" smtClean="0">
                <a:latin typeface="微软雅黑" panose="020B0503020204020204" charset="-122"/>
                <a:ea typeface="微软雅黑" panose="020B0503020204020204" charset="-122"/>
              </a:endParaRPr>
            </a:p>
          </p:txBody>
        </p:sp>
        <p:sp>
          <p:nvSpPr>
            <p:cNvPr id="78" name="圆角矩形 77"/>
            <p:cNvSpPr/>
            <p:nvPr/>
          </p:nvSpPr>
          <p:spPr>
            <a:xfrm>
              <a:off x="1574516" y="4208610"/>
              <a:ext cx="635631" cy="26778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推荐模型</a:t>
              </a:r>
              <a:r>
                <a:rPr lang="en-US" altLang="zh-CN" sz="700" dirty="0">
                  <a:latin typeface="微软雅黑" panose="020B0503020204020204" charset="-122"/>
                  <a:ea typeface="微软雅黑" panose="020B0503020204020204" charset="-122"/>
                </a:rPr>
                <a:t>2</a:t>
              </a:r>
              <a:endParaRPr lang="zh-CN" altLang="en-US" sz="700" dirty="0" smtClean="0">
                <a:latin typeface="微软雅黑" panose="020B0503020204020204" charset="-122"/>
                <a:ea typeface="微软雅黑" panose="020B0503020204020204" charset="-122"/>
              </a:endParaRPr>
            </a:p>
          </p:txBody>
        </p:sp>
        <p:sp>
          <p:nvSpPr>
            <p:cNvPr id="80" name="圆角矩形 79"/>
            <p:cNvSpPr/>
            <p:nvPr/>
          </p:nvSpPr>
          <p:spPr>
            <a:xfrm>
              <a:off x="2496605" y="4208610"/>
              <a:ext cx="635631" cy="26778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latin typeface="微软雅黑" panose="020B0503020204020204" charset="-122"/>
                  <a:ea typeface="微软雅黑" panose="020B0503020204020204" charset="-122"/>
                </a:rPr>
                <a:t>……</a:t>
              </a:r>
              <a:endParaRPr lang="zh-CN" altLang="en-US" sz="700" dirty="0" smtClean="0">
                <a:latin typeface="微软雅黑" panose="020B0503020204020204" charset="-122"/>
                <a:ea typeface="微软雅黑" panose="020B0503020204020204" charset="-122"/>
              </a:endParaRPr>
            </a:p>
          </p:txBody>
        </p:sp>
        <p:sp>
          <p:nvSpPr>
            <p:cNvPr id="81" name="圆角矩形 80"/>
            <p:cNvSpPr/>
            <p:nvPr/>
          </p:nvSpPr>
          <p:spPr>
            <a:xfrm>
              <a:off x="3418694" y="4208610"/>
              <a:ext cx="635631" cy="26778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推荐模型</a:t>
              </a:r>
              <a:r>
                <a:rPr lang="en-US" altLang="zh-CN" sz="700" dirty="0" smtClean="0">
                  <a:latin typeface="微软雅黑" panose="020B0503020204020204" charset="-122"/>
                  <a:ea typeface="微软雅黑" panose="020B0503020204020204" charset="-122"/>
                </a:rPr>
                <a:t>n</a:t>
              </a:r>
              <a:endParaRPr lang="zh-CN" altLang="en-US" sz="700" dirty="0" smtClean="0">
                <a:latin typeface="微软雅黑" panose="020B0503020204020204" charset="-122"/>
                <a:ea typeface="微软雅黑" panose="020B0503020204020204" charset="-122"/>
              </a:endParaRPr>
            </a:p>
          </p:txBody>
        </p:sp>
        <p:sp>
          <p:nvSpPr>
            <p:cNvPr id="82" name="圆角矩形 81"/>
            <p:cNvSpPr/>
            <p:nvPr/>
          </p:nvSpPr>
          <p:spPr>
            <a:xfrm>
              <a:off x="652427" y="3837742"/>
              <a:ext cx="635631" cy="26778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算法服务</a:t>
              </a:r>
              <a:r>
                <a:rPr lang="en-US" altLang="zh-CN" sz="700" dirty="0" smtClean="0">
                  <a:latin typeface="微软雅黑" panose="020B0503020204020204" charset="-122"/>
                  <a:ea typeface="微软雅黑" panose="020B0503020204020204" charset="-122"/>
                </a:rPr>
                <a:t>1</a:t>
              </a:r>
              <a:endParaRPr lang="zh-CN" altLang="en-US" sz="700" dirty="0" smtClean="0">
                <a:latin typeface="微软雅黑" panose="020B0503020204020204" charset="-122"/>
                <a:ea typeface="微软雅黑" panose="020B0503020204020204" charset="-122"/>
              </a:endParaRPr>
            </a:p>
          </p:txBody>
        </p:sp>
        <p:sp>
          <p:nvSpPr>
            <p:cNvPr id="83" name="圆角矩形 82"/>
            <p:cNvSpPr/>
            <p:nvPr/>
          </p:nvSpPr>
          <p:spPr>
            <a:xfrm>
              <a:off x="1574516" y="3837742"/>
              <a:ext cx="635631" cy="26778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算法服务</a:t>
              </a:r>
              <a:r>
                <a:rPr lang="en-US" altLang="zh-CN" sz="700" dirty="0" smtClean="0">
                  <a:latin typeface="微软雅黑" panose="020B0503020204020204" charset="-122"/>
                  <a:ea typeface="微软雅黑" panose="020B0503020204020204" charset="-122"/>
                </a:rPr>
                <a:t>2</a:t>
              </a:r>
              <a:endParaRPr lang="zh-CN" altLang="en-US" sz="700" dirty="0" smtClean="0">
                <a:latin typeface="微软雅黑" panose="020B0503020204020204" charset="-122"/>
                <a:ea typeface="微软雅黑" panose="020B0503020204020204" charset="-122"/>
              </a:endParaRPr>
            </a:p>
          </p:txBody>
        </p:sp>
        <p:sp>
          <p:nvSpPr>
            <p:cNvPr id="84" name="圆角矩形 83"/>
            <p:cNvSpPr/>
            <p:nvPr/>
          </p:nvSpPr>
          <p:spPr>
            <a:xfrm>
              <a:off x="2496605" y="3837742"/>
              <a:ext cx="635631" cy="26778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latin typeface="微软雅黑" panose="020B0503020204020204" charset="-122"/>
                  <a:ea typeface="微软雅黑" panose="020B0503020204020204" charset="-122"/>
                </a:rPr>
                <a:t>……</a:t>
              </a:r>
              <a:endParaRPr lang="zh-CN" altLang="en-US" sz="700" dirty="0" smtClean="0">
                <a:latin typeface="微软雅黑" panose="020B0503020204020204" charset="-122"/>
                <a:ea typeface="微软雅黑" panose="020B0503020204020204" charset="-122"/>
              </a:endParaRPr>
            </a:p>
          </p:txBody>
        </p:sp>
        <p:sp>
          <p:nvSpPr>
            <p:cNvPr id="85" name="圆角矩形 84"/>
            <p:cNvSpPr/>
            <p:nvPr/>
          </p:nvSpPr>
          <p:spPr>
            <a:xfrm>
              <a:off x="3418694" y="3837742"/>
              <a:ext cx="635631" cy="26778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算法服务</a:t>
              </a:r>
              <a:r>
                <a:rPr lang="en-US" altLang="zh-CN" sz="700" dirty="0" smtClean="0">
                  <a:latin typeface="微软雅黑" panose="020B0503020204020204" charset="-122"/>
                  <a:ea typeface="微软雅黑" panose="020B0503020204020204" charset="-122"/>
                </a:rPr>
                <a:t>n</a:t>
              </a:r>
              <a:endParaRPr lang="zh-CN" altLang="en-US" sz="700" dirty="0" smtClean="0">
                <a:latin typeface="微软雅黑" panose="020B0503020204020204" charset="-122"/>
                <a:ea typeface="微软雅黑" panose="020B0503020204020204" charset="-122"/>
              </a:endParaRPr>
            </a:p>
          </p:txBody>
        </p:sp>
        <p:cxnSp>
          <p:nvCxnSpPr>
            <p:cNvPr id="7" name="直接箭头连接符 6"/>
            <p:cNvCxnSpPr>
              <a:stCxn id="5" idx="0"/>
              <a:endCxn id="82" idx="2"/>
            </p:cNvCxnSpPr>
            <p:nvPr/>
          </p:nvCxnSpPr>
          <p:spPr>
            <a:xfrm flipV="1">
              <a:off x="970243" y="4105530"/>
              <a:ext cx="0" cy="10308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78" idx="0"/>
              <a:endCxn id="83" idx="2"/>
            </p:cNvCxnSpPr>
            <p:nvPr/>
          </p:nvCxnSpPr>
          <p:spPr>
            <a:xfrm flipV="1">
              <a:off x="1892332" y="4105530"/>
              <a:ext cx="0" cy="10308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1" idx="0"/>
              <a:endCxn id="85" idx="2"/>
            </p:cNvCxnSpPr>
            <p:nvPr/>
          </p:nvCxnSpPr>
          <p:spPr>
            <a:xfrm flipV="1">
              <a:off x="3736509" y="4105530"/>
              <a:ext cx="0" cy="10308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99273" y="3923978"/>
              <a:ext cx="353154" cy="415498"/>
            </a:xfrm>
            <a:prstGeom prst="rect">
              <a:avLst/>
            </a:prstGeom>
            <a:noFill/>
          </p:spPr>
          <p:txBody>
            <a:bodyPr wrap="square" rtlCol="0">
              <a:spAutoFit/>
            </a:bodyPr>
            <a:lstStyle/>
            <a:p>
              <a:r>
                <a:rPr lang="en-US" altLang="zh-CN" sz="700" b="1" dirty="0" smtClean="0">
                  <a:latin typeface="微软雅黑" panose="020B0503020204020204" charset="-122"/>
                  <a:ea typeface="微软雅黑" panose="020B0503020204020204" charset="-122"/>
                </a:rPr>
                <a:t>AI</a:t>
              </a:r>
              <a:endParaRPr lang="en-US" altLang="zh-CN" sz="700" b="1" dirty="0" smtClean="0">
                <a:latin typeface="微软雅黑" panose="020B0503020204020204" charset="-122"/>
                <a:ea typeface="微软雅黑" panose="020B0503020204020204" charset="-122"/>
              </a:endParaRPr>
            </a:p>
            <a:p>
              <a:r>
                <a:rPr lang="zh-CN" altLang="en-US" sz="700" b="1" dirty="0" smtClean="0">
                  <a:latin typeface="微软雅黑" panose="020B0503020204020204" charset="-122"/>
                  <a:ea typeface="微软雅黑" panose="020B0503020204020204" charset="-122"/>
                </a:rPr>
                <a:t>平台</a:t>
              </a:r>
              <a:endParaRPr lang="zh-CN" altLang="en-US" sz="700" b="1" dirty="0">
                <a:latin typeface="微软雅黑" panose="020B0503020204020204" charset="-122"/>
                <a:ea typeface="微软雅黑" panose="020B0503020204020204" charset="-122"/>
              </a:endParaRPr>
            </a:p>
          </p:txBody>
        </p:sp>
        <p:sp>
          <p:nvSpPr>
            <p:cNvPr id="13" name="矩形 12"/>
            <p:cNvSpPr/>
            <p:nvPr/>
          </p:nvSpPr>
          <p:spPr>
            <a:xfrm>
              <a:off x="300355" y="1388601"/>
              <a:ext cx="704144" cy="2996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latin typeface="微软雅黑" panose="020B0503020204020204" charset="-122"/>
                  <a:ea typeface="微软雅黑" panose="020B0503020204020204" charset="-122"/>
                </a:rPr>
                <a:t>KFC  Delivery</a:t>
              </a:r>
              <a:endParaRPr lang="zh-CN" altLang="en-US" sz="700" dirty="0" smtClean="0">
                <a:latin typeface="微软雅黑" panose="020B0503020204020204" charset="-122"/>
                <a:ea typeface="微软雅黑" panose="020B0503020204020204" charset="-122"/>
              </a:endParaRPr>
            </a:p>
          </p:txBody>
        </p:sp>
        <p:sp>
          <p:nvSpPr>
            <p:cNvPr id="86" name="矩形 85"/>
            <p:cNvSpPr/>
            <p:nvPr/>
          </p:nvSpPr>
          <p:spPr>
            <a:xfrm>
              <a:off x="1339801" y="1388601"/>
              <a:ext cx="704144" cy="2996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latin typeface="微软雅黑" panose="020B0503020204020204" charset="-122"/>
                  <a:ea typeface="微软雅黑" panose="020B0503020204020204" charset="-122"/>
                </a:rPr>
                <a:t>KFC Preorder</a:t>
              </a:r>
              <a:endParaRPr lang="zh-CN" altLang="en-US" sz="700" dirty="0">
                <a:latin typeface="微软雅黑" panose="020B0503020204020204" charset="-122"/>
                <a:ea typeface="微软雅黑" panose="020B0503020204020204" charset="-122"/>
              </a:endParaRPr>
            </a:p>
          </p:txBody>
        </p:sp>
        <p:sp>
          <p:nvSpPr>
            <p:cNvPr id="87" name="矩形 86"/>
            <p:cNvSpPr/>
            <p:nvPr/>
          </p:nvSpPr>
          <p:spPr>
            <a:xfrm>
              <a:off x="2379247" y="1386006"/>
              <a:ext cx="704144" cy="2996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latin typeface="微软雅黑" panose="020B0503020204020204" charset="-122"/>
                  <a:ea typeface="微软雅黑" panose="020B0503020204020204" charset="-122"/>
                </a:rPr>
                <a:t>PH</a:t>
              </a:r>
              <a:endParaRPr lang="en-US" altLang="zh-CN" sz="700" dirty="0" smtClean="0">
                <a:latin typeface="微软雅黑" panose="020B0503020204020204" charset="-122"/>
                <a:ea typeface="微软雅黑" panose="020B0503020204020204" charset="-122"/>
              </a:endParaRPr>
            </a:p>
            <a:p>
              <a:pPr algn="ctr"/>
              <a:r>
                <a:rPr lang="en-US" altLang="zh-CN" sz="700" dirty="0">
                  <a:latin typeface="微软雅黑" panose="020B0503020204020204" charset="-122"/>
                  <a:ea typeface="微软雅黑" panose="020B0503020204020204" charset="-122"/>
                </a:rPr>
                <a:t>Delivery</a:t>
              </a:r>
              <a:endParaRPr lang="en-US" altLang="zh-CN" sz="700" dirty="0" smtClean="0">
                <a:latin typeface="微软雅黑" panose="020B0503020204020204" charset="-122"/>
                <a:ea typeface="微软雅黑" panose="020B0503020204020204" charset="-122"/>
              </a:endParaRPr>
            </a:p>
          </p:txBody>
        </p:sp>
        <p:sp>
          <p:nvSpPr>
            <p:cNvPr id="88" name="矩形 87"/>
            <p:cNvSpPr/>
            <p:nvPr/>
          </p:nvSpPr>
          <p:spPr>
            <a:xfrm>
              <a:off x="3418694" y="1386005"/>
              <a:ext cx="704144" cy="2996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latin typeface="微软雅黑" panose="020B0503020204020204" charset="-122"/>
                  <a:ea typeface="微软雅黑" panose="020B0503020204020204" charset="-122"/>
                </a:rPr>
                <a:t>PHT</a:t>
              </a:r>
              <a:endParaRPr lang="zh-CN" altLang="en-US" sz="700" dirty="0" smtClean="0">
                <a:latin typeface="微软雅黑" panose="020B0503020204020204" charset="-122"/>
                <a:ea typeface="微软雅黑" panose="020B0503020204020204" charset="-122"/>
              </a:endParaRPr>
            </a:p>
          </p:txBody>
        </p:sp>
        <p:sp>
          <p:nvSpPr>
            <p:cNvPr id="90" name="圆角矩形 89"/>
            <p:cNvSpPr/>
            <p:nvPr/>
          </p:nvSpPr>
          <p:spPr>
            <a:xfrm>
              <a:off x="1167072" y="2299853"/>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流量</a:t>
              </a:r>
              <a:r>
                <a:rPr lang="zh-CN" altLang="en-US" sz="500" dirty="0">
                  <a:solidFill>
                    <a:schemeClr val="tx1"/>
                  </a:solidFill>
                  <a:latin typeface="微软雅黑" panose="020B0503020204020204" charset="-122"/>
                  <a:ea typeface="微软雅黑" panose="020B0503020204020204" charset="-122"/>
                </a:rPr>
                <a:t>分配</a:t>
              </a:r>
              <a:endParaRPr lang="zh-CN" altLang="en-US" sz="500" dirty="0" smtClean="0">
                <a:solidFill>
                  <a:schemeClr val="tx1"/>
                </a:solidFill>
                <a:latin typeface="微软雅黑" panose="020B0503020204020204" charset="-122"/>
                <a:ea typeface="微软雅黑" panose="020B0503020204020204" charset="-122"/>
              </a:endParaRPr>
            </a:p>
          </p:txBody>
        </p:sp>
        <p:sp>
          <p:nvSpPr>
            <p:cNvPr id="92" name="圆角矩形 91"/>
            <p:cNvSpPr/>
            <p:nvPr/>
          </p:nvSpPr>
          <p:spPr>
            <a:xfrm>
              <a:off x="654699" y="2299853"/>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数据采集</a:t>
              </a:r>
              <a:endParaRPr lang="en-US" altLang="zh-CN" sz="500" dirty="0" smtClean="0">
                <a:solidFill>
                  <a:schemeClr val="tx1"/>
                </a:solidFill>
                <a:latin typeface="微软雅黑" panose="020B0503020204020204" charset="-122"/>
                <a:ea typeface="微软雅黑" panose="020B0503020204020204" charset="-122"/>
              </a:endParaRPr>
            </a:p>
          </p:txBody>
        </p:sp>
        <p:sp>
          <p:nvSpPr>
            <p:cNvPr id="94" name="圆角矩形 93"/>
            <p:cNvSpPr/>
            <p:nvPr/>
          </p:nvSpPr>
          <p:spPr>
            <a:xfrm>
              <a:off x="1167072" y="2756469"/>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规则</a:t>
              </a:r>
              <a:r>
                <a:rPr lang="zh-CN" altLang="en-US" sz="500" dirty="0">
                  <a:solidFill>
                    <a:schemeClr val="tx1"/>
                  </a:solidFill>
                  <a:latin typeface="微软雅黑" panose="020B0503020204020204" charset="-122"/>
                  <a:ea typeface="微软雅黑" panose="020B0503020204020204" charset="-122"/>
                </a:rPr>
                <a:t>控制</a:t>
              </a:r>
              <a:endParaRPr lang="zh-CN" altLang="en-US" sz="500" dirty="0" smtClean="0">
                <a:solidFill>
                  <a:schemeClr val="tx1"/>
                </a:solidFill>
                <a:latin typeface="微软雅黑" panose="020B0503020204020204" charset="-122"/>
                <a:ea typeface="微软雅黑" panose="020B0503020204020204" charset="-122"/>
              </a:endParaRPr>
            </a:p>
          </p:txBody>
        </p:sp>
        <p:sp>
          <p:nvSpPr>
            <p:cNvPr id="96" name="圆角矩形 95"/>
            <p:cNvSpPr/>
            <p:nvPr/>
          </p:nvSpPr>
          <p:spPr>
            <a:xfrm>
              <a:off x="3031761" y="1989602"/>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用户管理</a:t>
              </a:r>
              <a:endParaRPr lang="zh-CN" altLang="en-US" sz="500" dirty="0" smtClean="0">
                <a:solidFill>
                  <a:schemeClr val="tx1"/>
                </a:solidFill>
                <a:latin typeface="微软雅黑" panose="020B0503020204020204" charset="-122"/>
                <a:ea typeface="微软雅黑" panose="020B0503020204020204" charset="-122"/>
              </a:endParaRPr>
            </a:p>
          </p:txBody>
        </p:sp>
        <p:sp>
          <p:nvSpPr>
            <p:cNvPr id="98" name="圆角矩形 97"/>
            <p:cNvSpPr/>
            <p:nvPr/>
          </p:nvSpPr>
          <p:spPr>
            <a:xfrm>
              <a:off x="3031761" y="2329147"/>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权限控制</a:t>
              </a:r>
              <a:endParaRPr lang="zh-CN" altLang="en-US" sz="500" dirty="0" smtClean="0">
                <a:solidFill>
                  <a:schemeClr val="tx1"/>
                </a:solidFill>
                <a:latin typeface="微软雅黑" panose="020B0503020204020204" charset="-122"/>
                <a:ea typeface="微软雅黑" panose="020B0503020204020204" charset="-122"/>
              </a:endParaRPr>
            </a:p>
          </p:txBody>
        </p:sp>
        <p:sp>
          <p:nvSpPr>
            <p:cNvPr id="99" name="圆角矩形 98"/>
            <p:cNvSpPr/>
            <p:nvPr/>
          </p:nvSpPr>
          <p:spPr>
            <a:xfrm>
              <a:off x="3031761" y="2668691"/>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a:solidFill>
                    <a:schemeClr val="tx1"/>
                  </a:solidFill>
                  <a:latin typeface="微软雅黑" panose="020B0503020204020204" charset="-122"/>
                  <a:ea typeface="微软雅黑" panose="020B0503020204020204" charset="-122"/>
                </a:rPr>
                <a:t>规则</a:t>
              </a:r>
              <a:r>
                <a:rPr lang="zh-CN" altLang="en-US" sz="500" dirty="0" smtClean="0">
                  <a:solidFill>
                    <a:schemeClr val="tx1"/>
                  </a:solidFill>
                  <a:latin typeface="微软雅黑" panose="020B0503020204020204" charset="-122"/>
                  <a:ea typeface="微软雅黑" panose="020B0503020204020204" charset="-122"/>
                </a:rPr>
                <a:t>管理</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00" name="圆角矩形 99"/>
            <p:cNvSpPr/>
            <p:nvPr/>
          </p:nvSpPr>
          <p:spPr>
            <a:xfrm>
              <a:off x="654699" y="2756469"/>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数据</a:t>
              </a:r>
              <a:endParaRPr lang="en-US" altLang="zh-CN" sz="500" dirty="0" smtClean="0">
                <a:solidFill>
                  <a:schemeClr val="tx1"/>
                </a:solidFill>
                <a:latin typeface="微软雅黑" panose="020B0503020204020204" charset="-122"/>
                <a:ea typeface="微软雅黑" panose="020B0503020204020204" charset="-122"/>
              </a:endParaRPr>
            </a:p>
            <a:p>
              <a:pPr algn="ctr"/>
              <a:r>
                <a:rPr lang="zh-CN" altLang="en-US" sz="500" dirty="0" smtClean="0">
                  <a:solidFill>
                    <a:schemeClr val="tx1"/>
                  </a:solidFill>
                  <a:latin typeface="微软雅黑" panose="020B0503020204020204" charset="-122"/>
                  <a:ea typeface="微软雅黑" panose="020B0503020204020204" charset="-122"/>
                </a:rPr>
                <a:t>清洗转换</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02" name="圆角矩形 101"/>
            <p:cNvSpPr/>
            <p:nvPr/>
          </p:nvSpPr>
          <p:spPr>
            <a:xfrm>
              <a:off x="3031761" y="3012991"/>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a:solidFill>
                    <a:schemeClr val="tx1"/>
                  </a:solidFill>
                  <a:latin typeface="微软雅黑" panose="020B0503020204020204" charset="-122"/>
                  <a:ea typeface="微软雅黑" panose="020B0503020204020204" charset="-122"/>
                </a:rPr>
                <a:t>推荐</a:t>
              </a:r>
              <a:r>
                <a:rPr lang="zh-CN" altLang="en-US" sz="500" dirty="0" smtClean="0">
                  <a:solidFill>
                    <a:schemeClr val="tx1"/>
                  </a:solidFill>
                  <a:latin typeface="微软雅黑" panose="020B0503020204020204" charset="-122"/>
                  <a:ea typeface="微软雅黑" panose="020B0503020204020204" charset="-122"/>
                </a:rPr>
                <a:t>管理</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04" name="文本框 103"/>
            <p:cNvSpPr txBox="1"/>
            <p:nvPr/>
          </p:nvSpPr>
          <p:spPr>
            <a:xfrm>
              <a:off x="299273" y="2404520"/>
              <a:ext cx="280780" cy="927390"/>
            </a:xfrm>
            <a:prstGeom prst="rect">
              <a:avLst/>
            </a:prstGeom>
            <a:noFill/>
          </p:spPr>
          <p:txBody>
            <a:bodyPr wrap="square" rtlCol="0">
              <a:spAutoFit/>
            </a:bodyPr>
            <a:lstStyle/>
            <a:p>
              <a:r>
                <a:rPr lang="zh-CN" altLang="en-US" sz="700" b="1" dirty="0" smtClean="0">
                  <a:latin typeface="微软雅黑" panose="020B0503020204020204" charset="-122"/>
                  <a:ea typeface="微软雅黑" panose="020B0503020204020204" charset="-122"/>
                </a:rPr>
                <a:t>流量管理平台</a:t>
              </a:r>
              <a:endParaRPr lang="zh-CN" altLang="en-US" sz="700" b="1" dirty="0">
                <a:latin typeface="微软雅黑" panose="020B0503020204020204" charset="-122"/>
                <a:ea typeface="微软雅黑" panose="020B0503020204020204" charset="-122"/>
              </a:endParaRPr>
            </a:p>
          </p:txBody>
        </p:sp>
        <p:cxnSp>
          <p:nvCxnSpPr>
            <p:cNvPr id="48" name="直接箭头连接符 47"/>
            <p:cNvCxnSpPr>
              <a:stCxn id="92" idx="2"/>
              <a:endCxn id="100" idx="0"/>
            </p:cNvCxnSpPr>
            <p:nvPr/>
          </p:nvCxnSpPr>
          <p:spPr>
            <a:xfrm>
              <a:off x="890970" y="2567641"/>
              <a:ext cx="0" cy="188828"/>
            </a:xfrm>
            <a:prstGeom prst="straightConnector1">
              <a:avLst/>
            </a:prstGeom>
            <a:ln w="63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圆角矩形 123"/>
            <p:cNvSpPr/>
            <p:nvPr/>
          </p:nvSpPr>
          <p:spPr>
            <a:xfrm>
              <a:off x="3581753" y="1989602"/>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a:solidFill>
                    <a:schemeClr val="tx1"/>
                  </a:solidFill>
                  <a:latin typeface="微软雅黑" panose="020B0503020204020204" charset="-122"/>
                  <a:ea typeface="微软雅黑" panose="020B0503020204020204" charset="-122"/>
                </a:rPr>
                <a:t>流量</a:t>
              </a:r>
              <a:r>
                <a:rPr lang="zh-CN" altLang="en-US" sz="500" dirty="0" smtClean="0">
                  <a:solidFill>
                    <a:schemeClr val="tx1"/>
                  </a:solidFill>
                  <a:latin typeface="微软雅黑" panose="020B0503020204020204" charset="-122"/>
                  <a:ea typeface="微软雅黑" panose="020B0503020204020204" charset="-122"/>
                </a:rPr>
                <a:t>管理</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27" name="圆角矩形 126"/>
            <p:cNvSpPr/>
            <p:nvPr/>
          </p:nvSpPr>
          <p:spPr>
            <a:xfrm>
              <a:off x="3581753" y="2329147"/>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仪表盘</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29" name="圆角矩形 128"/>
            <p:cNvSpPr/>
            <p:nvPr/>
          </p:nvSpPr>
          <p:spPr>
            <a:xfrm>
              <a:off x="3581753" y="2668691"/>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a:solidFill>
                    <a:schemeClr val="tx1"/>
                  </a:solidFill>
                  <a:latin typeface="微软雅黑" panose="020B0503020204020204" charset="-122"/>
                  <a:ea typeface="微软雅黑" panose="020B0503020204020204" charset="-122"/>
                </a:rPr>
                <a:t>数据</a:t>
              </a:r>
              <a:r>
                <a:rPr lang="zh-CN" altLang="en-US" sz="500" dirty="0" smtClean="0">
                  <a:solidFill>
                    <a:schemeClr val="tx1"/>
                  </a:solidFill>
                  <a:latin typeface="微软雅黑" panose="020B0503020204020204" charset="-122"/>
                  <a:ea typeface="微软雅黑" panose="020B0503020204020204" charset="-122"/>
                </a:rPr>
                <a:t>管理</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30" name="圆角矩形 129"/>
            <p:cNvSpPr/>
            <p:nvPr/>
          </p:nvSpPr>
          <p:spPr>
            <a:xfrm>
              <a:off x="3581753" y="3012991"/>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效果管理</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31" name="圆角矩形 130"/>
            <p:cNvSpPr/>
            <p:nvPr/>
          </p:nvSpPr>
          <p:spPr>
            <a:xfrm>
              <a:off x="1167072" y="3213085"/>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算法调用</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49" name="圆角矩形 148"/>
            <p:cNvSpPr/>
            <p:nvPr/>
          </p:nvSpPr>
          <p:spPr>
            <a:xfrm>
              <a:off x="654470" y="3213085"/>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推荐</a:t>
              </a:r>
              <a:endParaRPr lang="en-US" altLang="zh-CN" sz="500" dirty="0" smtClean="0">
                <a:solidFill>
                  <a:schemeClr val="tx1"/>
                </a:solidFill>
                <a:latin typeface="微软雅黑" panose="020B0503020204020204" charset="-122"/>
                <a:ea typeface="微软雅黑" panose="020B0503020204020204" charset="-122"/>
              </a:endParaRPr>
            </a:p>
            <a:p>
              <a:pPr algn="ctr"/>
              <a:r>
                <a:rPr lang="zh-CN" altLang="en-US" sz="500" dirty="0" smtClean="0">
                  <a:solidFill>
                    <a:schemeClr val="tx1"/>
                  </a:solidFill>
                  <a:latin typeface="微软雅黑" panose="020B0503020204020204" charset="-122"/>
                  <a:ea typeface="微软雅黑" panose="020B0503020204020204" charset="-122"/>
                </a:rPr>
                <a:t>效果评估</a:t>
              </a:r>
              <a:endParaRPr lang="zh-CN" altLang="en-US" sz="500" dirty="0" smtClean="0">
                <a:solidFill>
                  <a:schemeClr val="tx1"/>
                </a:solidFill>
                <a:latin typeface="微软雅黑" panose="020B0503020204020204" charset="-122"/>
                <a:ea typeface="微软雅黑" panose="020B0503020204020204" charset="-122"/>
              </a:endParaRPr>
            </a:p>
          </p:txBody>
        </p:sp>
        <p:cxnSp>
          <p:nvCxnSpPr>
            <p:cNvPr id="151" name="直接箭头连接符 150"/>
            <p:cNvCxnSpPr>
              <a:stCxn id="100" idx="2"/>
              <a:endCxn id="149" idx="0"/>
            </p:cNvCxnSpPr>
            <p:nvPr/>
          </p:nvCxnSpPr>
          <p:spPr>
            <a:xfrm flipH="1">
              <a:off x="890741" y="3024257"/>
              <a:ext cx="229" cy="188828"/>
            </a:xfrm>
            <a:prstGeom prst="straightConnector1">
              <a:avLst/>
            </a:prstGeom>
            <a:ln w="63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53" name="组合 152"/>
            <p:cNvGrpSpPr/>
            <p:nvPr/>
          </p:nvGrpSpPr>
          <p:grpSpPr>
            <a:xfrm>
              <a:off x="4263066" y="2153426"/>
              <a:ext cx="642060" cy="509023"/>
              <a:chOff x="3419773" y="2498216"/>
              <a:chExt cx="782629" cy="557262"/>
            </a:xfrm>
          </p:grpSpPr>
          <p:pic>
            <p:nvPicPr>
              <p:cNvPr id="154" name="图片 15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60127" y="2498216"/>
                <a:ext cx="288000" cy="288000"/>
              </a:xfrm>
              <a:prstGeom prst="rect">
                <a:avLst/>
              </a:prstGeom>
            </p:spPr>
          </p:pic>
          <p:sp>
            <p:nvSpPr>
              <p:cNvPr id="155" name="文本框 154"/>
              <p:cNvSpPr txBox="1"/>
              <p:nvPr/>
            </p:nvSpPr>
            <p:spPr>
              <a:xfrm>
                <a:off x="3419773" y="2801658"/>
                <a:ext cx="782629" cy="253820"/>
              </a:xfrm>
              <a:prstGeom prst="rect">
                <a:avLst/>
              </a:prstGeom>
              <a:noFill/>
            </p:spPr>
            <p:txBody>
              <a:bodyPr wrap="none" rtlCol="0">
                <a:spAutoFit/>
              </a:bodyPr>
              <a:lstStyle/>
              <a:p>
                <a:r>
                  <a:rPr lang="zh-CN" altLang="en-US" sz="600" dirty="0" smtClean="0">
                    <a:solidFill>
                      <a:srgbClr val="414141"/>
                    </a:solidFill>
                    <a:latin typeface="微软雅黑" panose="020B0503020204020204" charset="-122"/>
                    <a:ea typeface="微软雅黑" panose="020B0503020204020204" charset="-122"/>
                  </a:rPr>
                  <a:t>系统管理人员</a:t>
                </a:r>
                <a:endParaRPr lang="zh-CN" altLang="en-US" sz="600" dirty="0">
                  <a:solidFill>
                    <a:srgbClr val="414141"/>
                  </a:solidFill>
                  <a:latin typeface="微软雅黑" panose="020B0503020204020204" charset="-122"/>
                  <a:ea typeface="微软雅黑" panose="020B0503020204020204" charset="-122"/>
                </a:endParaRPr>
              </a:p>
            </p:txBody>
          </p:sp>
        </p:grpSp>
        <p:grpSp>
          <p:nvGrpSpPr>
            <p:cNvPr id="156" name="组合 155"/>
            <p:cNvGrpSpPr/>
            <p:nvPr/>
          </p:nvGrpSpPr>
          <p:grpSpPr>
            <a:xfrm>
              <a:off x="4338879" y="2974336"/>
              <a:ext cx="477426" cy="463589"/>
              <a:chOff x="3505221" y="2498216"/>
              <a:chExt cx="581954" cy="507523"/>
            </a:xfrm>
          </p:grpSpPr>
          <p:pic>
            <p:nvPicPr>
              <p:cNvPr id="157" name="图片 15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60127" y="2498216"/>
                <a:ext cx="288000" cy="288000"/>
              </a:xfrm>
              <a:prstGeom prst="rect">
                <a:avLst/>
              </a:prstGeom>
            </p:spPr>
          </p:pic>
          <p:sp>
            <p:nvSpPr>
              <p:cNvPr id="158" name="文本框 157"/>
              <p:cNvSpPr txBox="1"/>
              <p:nvPr/>
            </p:nvSpPr>
            <p:spPr>
              <a:xfrm>
                <a:off x="3505221" y="2803572"/>
                <a:ext cx="581954" cy="202167"/>
              </a:xfrm>
              <a:prstGeom prst="rect">
                <a:avLst/>
              </a:prstGeom>
              <a:noFill/>
            </p:spPr>
            <p:txBody>
              <a:bodyPr wrap="none" rtlCol="0">
                <a:spAutoFit/>
              </a:bodyPr>
              <a:lstStyle/>
              <a:p>
                <a:r>
                  <a:rPr lang="zh-CN" altLang="en-US" sz="600" dirty="0">
                    <a:solidFill>
                      <a:srgbClr val="414141"/>
                    </a:solidFill>
                    <a:latin typeface="微软雅黑" panose="020B0503020204020204" charset="-122"/>
                    <a:ea typeface="微软雅黑" panose="020B0503020204020204" charset="-122"/>
                  </a:rPr>
                  <a:t>操作</a:t>
                </a:r>
                <a:r>
                  <a:rPr lang="zh-CN" altLang="en-US" sz="600" dirty="0" smtClean="0">
                    <a:solidFill>
                      <a:srgbClr val="414141"/>
                    </a:solidFill>
                    <a:latin typeface="微软雅黑" panose="020B0503020204020204" charset="-122"/>
                    <a:ea typeface="微软雅黑" panose="020B0503020204020204" charset="-122"/>
                  </a:rPr>
                  <a:t>人员</a:t>
                </a:r>
                <a:endParaRPr lang="zh-CN" altLang="en-US" sz="600" dirty="0">
                  <a:solidFill>
                    <a:srgbClr val="414141"/>
                  </a:solidFill>
                  <a:latin typeface="微软雅黑" panose="020B0503020204020204" charset="-122"/>
                  <a:ea typeface="微软雅黑" panose="020B0503020204020204" charset="-122"/>
                </a:endParaRPr>
              </a:p>
            </p:txBody>
          </p:sp>
        </p:grpSp>
        <p:sp>
          <p:nvSpPr>
            <p:cNvPr id="160" name="左箭头 159"/>
            <p:cNvSpPr/>
            <p:nvPr/>
          </p:nvSpPr>
          <p:spPr>
            <a:xfrm>
              <a:off x="4151469" y="2320431"/>
              <a:ext cx="210315" cy="161734"/>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latin typeface="+mj-lt"/>
              </a:endParaRPr>
            </a:p>
          </p:txBody>
        </p:sp>
        <p:sp>
          <p:nvSpPr>
            <p:cNvPr id="161" name="左箭头 160"/>
            <p:cNvSpPr/>
            <p:nvPr/>
          </p:nvSpPr>
          <p:spPr>
            <a:xfrm>
              <a:off x="4149905" y="3156538"/>
              <a:ext cx="210315" cy="161734"/>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latin typeface="+mj-lt"/>
              </a:endParaRPr>
            </a:p>
          </p:txBody>
        </p:sp>
        <p:sp>
          <p:nvSpPr>
            <p:cNvPr id="181" name="圆角矩形 180"/>
            <p:cNvSpPr/>
            <p:nvPr/>
          </p:nvSpPr>
          <p:spPr>
            <a:xfrm>
              <a:off x="2406489" y="2297262"/>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流量</a:t>
              </a:r>
              <a:r>
                <a:rPr lang="zh-CN" altLang="en-US" sz="500" dirty="0">
                  <a:solidFill>
                    <a:schemeClr val="tx1"/>
                  </a:solidFill>
                  <a:latin typeface="微软雅黑" panose="020B0503020204020204" charset="-122"/>
                  <a:ea typeface="微软雅黑" panose="020B0503020204020204" charset="-122"/>
                </a:rPr>
                <a:t>分配</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82" name="圆角矩形 181"/>
            <p:cNvSpPr/>
            <p:nvPr/>
          </p:nvSpPr>
          <p:spPr>
            <a:xfrm>
              <a:off x="1859758" y="2297262"/>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数据采集</a:t>
              </a:r>
              <a:endParaRPr lang="en-US" altLang="zh-CN" sz="500" dirty="0" smtClean="0">
                <a:solidFill>
                  <a:schemeClr val="tx1"/>
                </a:solidFill>
                <a:latin typeface="微软雅黑" panose="020B0503020204020204" charset="-122"/>
                <a:ea typeface="微软雅黑" panose="020B0503020204020204" charset="-122"/>
              </a:endParaRPr>
            </a:p>
          </p:txBody>
        </p:sp>
        <p:sp>
          <p:nvSpPr>
            <p:cNvPr id="183" name="圆角矩形 182"/>
            <p:cNvSpPr/>
            <p:nvPr/>
          </p:nvSpPr>
          <p:spPr>
            <a:xfrm>
              <a:off x="2406489" y="2753878"/>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规则</a:t>
              </a:r>
              <a:r>
                <a:rPr lang="zh-CN" altLang="en-US" sz="500" dirty="0">
                  <a:solidFill>
                    <a:schemeClr val="tx1"/>
                  </a:solidFill>
                  <a:latin typeface="微软雅黑" panose="020B0503020204020204" charset="-122"/>
                  <a:ea typeface="微软雅黑" panose="020B0503020204020204" charset="-122"/>
                </a:rPr>
                <a:t>控制</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84" name="圆角矩形 183"/>
            <p:cNvSpPr/>
            <p:nvPr/>
          </p:nvSpPr>
          <p:spPr>
            <a:xfrm>
              <a:off x="1859758" y="2753878"/>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数据</a:t>
              </a:r>
              <a:endParaRPr lang="en-US" altLang="zh-CN" sz="500" dirty="0" smtClean="0">
                <a:solidFill>
                  <a:schemeClr val="tx1"/>
                </a:solidFill>
                <a:latin typeface="微软雅黑" panose="020B0503020204020204" charset="-122"/>
                <a:ea typeface="微软雅黑" panose="020B0503020204020204" charset="-122"/>
              </a:endParaRPr>
            </a:p>
            <a:p>
              <a:pPr algn="ctr"/>
              <a:r>
                <a:rPr lang="zh-CN" altLang="en-US" sz="500" dirty="0" smtClean="0">
                  <a:solidFill>
                    <a:schemeClr val="tx1"/>
                  </a:solidFill>
                  <a:latin typeface="微软雅黑" panose="020B0503020204020204" charset="-122"/>
                  <a:ea typeface="微软雅黑" panose="020B0503020204020204" charset="-122"/>
                </a:rPr>
                <a:t>清洗转换</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85" name="圆角矩形 184"/>
            <p:cNvSpPr/>
            <p:nvPr/>
          </p:nvSpPr>
          <p:spPr>
            <a:xfrm>
              <a:off x="2406489" y="3210494"/>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算法调用</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86" name="圆角矩形 185"/>
            <p:cNvSpPr/>
            <p:nvPr/>
          </p:nvSpPr>
          <p:spPr>
            <a:xfrm>
              <a:off x="1859530" y="3210494"/>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推荐</a:t>
              </a:r>
              <a:endParaRPr lang="en-US" altLang="zh-CN" sz="500" dirty="0" smtClean="0">
                <a:solidFill>
                  <a:schemeClr val="tx1"/>
                </a:solidFill>
                <a:latin typeface="微软雅黑" panose="020B0503020204020204" charset="-122"/>
                <a:ea typeface="微软雅黑" panose="020B0503020204020204" charset="-122"/>
              </a:endParaRPr>
            </a:p>
            <a:p>
              <a:pPr algn="ctr"/>
              <a:r>
                <a:rPr lang="zh-CN" altLang="en-US" sz="500" dirty="0" smtClean="0">
                  <a:solidFill>
                    <a:schemeClr val="tx1"/>
                  </a:solidFill>
                  <a:latin typeface="微软雅黑" panose="020B0503020204020204" charset="-122"/>
                  <a:ea typeface="微软雅黑" panose="020B0503020204020204" charset="-122"/>
                </a:rPr>
                <a:t>效果评估</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89" name="矩形 188"/>
            <p:cNvSpPr/>
            <p:nvPr/>
          </p:nvSpPr>
          <p:spPr>
            <a:xfrm>
              <a:off x="583914" y="2088096"/>
              <a:ext cx="1128104" cy="149995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latin typeface="+mj-lt"/>
              </a:endParaRPr>
            </a:p>
          </p:txBody>
        </p:sp>
        <p:sp>
          <p:nvSpPr>
            <p:cNvPr id="190" name="矩形 189"/>
            <p:cNvSpPr/>
            <p:nvPr/>
          </p:nvSpPr>
          <p:spPr>
            <a:xfrm>
              <a:off x="1825524" y="2086904"/>
              <a:ext cx="1128104" cy="1499959"/>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latin typeface="+mj-lt"/>
              </a:endParaRPr>
            </a:p>
          </p:txBody>
        </p:sp>
        <p:sp>
          <p:nvSpPr>
            <p:cNvPr id="191" name="文本框 190"/>
            <p:cNvSpPr txBox="1"/>
            <p:nvPr/>
          </p:nvSpPr>
          <p:spPr>
            <a:xfrm>
              <a:off x="785190" y="2110860"/>
              <a:ext cx="725549" cy="169277"/>
            </a:xfrm>
            <a:prstGeom prst="rect">
              <a:avLst/>
            </a:prstGeom>
            <a:noFill/>
          </p:spPr>
          <p:txBody>
            <a:bodyPr wrap="square" rtlCol="0">
              <a:spAutoFit/>
            </a:bodyPr>
            <a:lstStyle/>
            <a:p>
              <a:pPr algn="ctr"/>
              <a:r>
                <a:rPr lang="en-US" altLang="zh-CN" sz="500" dirty="0" smtClean="0">
                  <a:latin typeface="微软雅黑" panose="020B0503020204020204" charset="-122"/>
                  <a:ea typeface="微软雅黑" panose="020B0503020204020204" charset="-122"/>
                </a:rPr>
                <a:t>KFC</a:t>
              </a:r>
              <a:endParaRPr lang="zh-CN" altLang="en-US" sz="500" dirty="0">
                <a:latin typeface="微软雅黑" panose="020B0503020204020204" charset="-122"/>
                <a:ea typeface="微软雅黑" panose="020B0503020204020204" charset="-122"/>
              </a:endParaRPr>
            </a:p>
          </p:txBody>
        </p:sp>
        <p:sp>
          <p:nvSpPr>
            <p:cNvPr id="192" name="文本框 191"/>
            <p:cNvSpPr txBox="1"/>
            <p:nvPr/>
          </p:nvSpPr>
          <p:spPr>
            <a:xfrm>
              <a:off x="1976784" y="2102569"/>
              <a:ext cx="725549" cy="169277"/>
            </a:xfrm>
            <a:prstGeom prst="rect">
              <a:avLst/>
            </a:prstGeom>
            <a:noFill/>
          </p:spPr>
          <p:txBody>
            <a:bodyPr wrap="square" rtlCol="0">
              <a:spAutoFit/>
            </a:bodyPr>
            <a:lstStyle/>
            <a:p>
              <a:pPr algn="ctr"/>
              <a:r>
                <a:rPr lang="en-US" altLang="zh-CN" sz="500" dirty="0">
                  <a:latin typeface="微软雅黑" panose="020B0503020204020204" charset="-122"/>
                  <a:ea typeface="微软雅黑" panose="020B0503020204020204" charset="-122"/>
                </a:rPr>
                <a:t>PH</a:t>
              </a:r>
              <a:endParaRPr lang="zh-CN" altLang="en-US" sz="500" dirty="0">
                <a:latin typeface="微软雅黑" panose="020B0503020204020204" charset="-122"/>
                <a:ea typeface="微软雅黑" panose="020B0503020204020204" charset="-122"/>
              </a:endParaRPr>
            </a:p>
          </p:txBody>
        </p:sp>
        <p:cxnSp>
          <p:nvCxnSpPr>
            <p:cNvPr id="196" name="直接箭头连接符 195"/>
            <p:cNvCxnSpPr>
              <a:stCxn id="13" idx="2"/>
              <a:endCxn id="189" idx="0"/>
            </p:cNvCxnSpPr>
            <p:nvPr/>
          </p:nvCxnSpPr>
          <p:spPr>
            <a:xfrm>
              <a:off x="652427" y="1688269"/>
              <a:ext cx="495539" cy="399827"/>
            </a:xfrm>
            <a:prstGeom prst="straightConnector1">
              <a:avLst/>
            </a:prstGeom>
            <a:ln w="285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a:stCxn id="86" idx="2"/>
              <a:endCxn id="189" idx="0"/>
            </p:cNvCxnSpPr>
            <p:nvPr/>
          </p:nvCxnSpPr>
          <p:spPr>
            <a:xfrm flipH="1">
              <a:off x="1147966" y="1688269"/>
              <a:ext cx="543907" cy="399827"/>
            </a:xfrm>
            <a:prstGeom prst="straightConnector1">
              <a:avLst/>
            </a:prstGeom>
            <a:ln w="285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87" idx="2"/>
              <a:endCxn id="190" idx="0"/>
            </p:cNvCxnSpPr>
            <p:nvPr/>
          </p:nvCxnSpPr>
          <p:spPr>
            <a:xfrm flipH="1">
              <a:off x="2389576" y="1685674"/>
              <a:ext cx="341743" cy="401230"/>
            </a:xfrm>
            <a:prstGeom prst="straightConnector1">
              <a:avLst/>
            </a:prstGeom>
            <a:ln w="285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a:stCxn id="88" idx="2"/>
              <a:endCxn id="190" idx="0"/>
            </p:cNvCxnSpPr>
            <p:nvPr/>
          </p:nvCxnSpPr>
          <p:spPr>
            <a:xfrm flipH="1">
              <a:off x="2389576" y="1685673"/>
              <a:ext cx="1381190" cy="401231"/>
            </a:xfrm>
            <a:prstGeom prst="straightConnector1">
              <a:avLst/>
            </a:prstGeom>
            <a:ln w="285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stCxn id="182" idx="2"/>
              <a:endCxn id="184" idx="0"/>
            </p:cNvCxnSpPr>
            <p:nvPr/>
          </p:nvCxnSpPr>
          <p:spPr>
            <a:xfrm>
              <a:off x="2096029" y="2565050"/>
              <a:ext cx="0" cy="188828"/>
            </a:xfrm>
            <a:prstGeom prst="straightConnector1">
              <a:avLst/>
            </a:prstGeom>
            <a:ln w="31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接箭头连接符 205"/>
            <p:cNvCxnSpPr>
              <a:stCxn id="184" idx="2"/>
              <a:endCxn id="186" idx="0"/>
            </p:cNvCxnSpPr>
            <p:nvPr/>
          </p:nvCxnSpPr>
          <p:spPr>
            <a:xfrm flipH="1">
              <a:off x="2095800" y="3021666"/>
              <a:ext cx="229" cy="188828"/>
            </a:xfrm>
            <a:prstGeom prst="straightConnector1">
              <a:avLst/>
            </a:prstGeom>
            <a:ln w="31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181" idx="2"/>
              <a:endCxn id="183" idx="0"/>
            </p:cNvCxnSpPr>
            <p:nvPr/>
          </p:nvCxnSpPr>
          <p:spPr>
            <a:xfrm>
              <a:off x="2642760" y="2565050"/>
              <a:ext cx="0" cy="188828"/>
            </a:xfrm>
            <a:prstGeom prst="straightConnector1">
              <a:avLst/>
            </a:prstGeom>
            <a:ln w="31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p:cNvCxnSpPr>
              <a:stCxn id="183" idx="2"/>
              <a:endCxn id="185" idx="0"/>
            </p:cNvCxnSpPr>
            <p:nvPr/>
          </p:nvCxnSpPr>
          <p:spPr>
            <a:xfrm>
              <a:off x="2642760" y="3021666"/>
              <a:ext cx="0" cy="188828"/>
            </a:xfrm>
            <a:prstGeom prst="straightConnector1">
              <a:avLst/>
            </a:prstGeom>
            <a:ln w="31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1" name="圆角矩形 210"/>
            <p:cNvSpPr/>
            <p:nvPr/>
          </p:nvSpPr>
          <p:spPr>
            <a:xfrm>
              <a:off x="3031761" y="3352940"/>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a:solidFill>
                    <a:schemeClr val="tx1"/>
                  </a:solidFill>
                  <a:latin typeface="微软雅黑" panose="020B0503020204020204" charset="-122"/>
                  <a:ea typeface="微软雅黑" panose="020B0503020204020204" charset="-122"/>
                </a:rPr>
                <a:t>日志</a:t>
              </a:r>
              <a:r>
                <a:rPr lang="zh-CN" altLang="en-US" sz="500" dirty="0" smtClean="0">
                  <a:solidFill>
                    <a:schemeClr val="tx1"/>
                  </a:solidFill>
                  <a:latin typeface="微软雅黑" panose="020B0503020204020204" charset="-122"/>
                  <a:ea typeface="微软雅黑" panose="020B0503020204020204" charset="-122"/>
                </a:rPr>
                <a:t>管理</a:t>
              </a:r>
              <a:endParaRPr lang="zh-CN" altLang="en-US" sz="500" dirty="0" smtClean="0">
                <a:solidFill>
                  <a:schemeClr val="tx1"/>
                </a:solidFill>
                <a:latin typeface="微软雅黑" panose="020B0503020204020204" charset="-122"/>
                <a:ea typeface="微软雅黑" panose="020B0503020204020204" charset="-122"/>
              </a:endParaRPr>
            </a:p>
          </p:txBody>
        </p:sp>
        <p:sp>
          <p:nvSpPr>
            <p:cNvPr id="212" name="圆角矩形 211"/>
            <p:cNvSpPr/>
            <p:nvPr/>
          </p:nvSpPr>
          <p:spPr>
            <a:xfrm>
              <a:off x="3581753" y="3352940"/>
              <a:ext cx="472542" cy="267788"/>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数据</a:t>
              </a:r>
              <a:endParaRPr lang="en-US" altLang="zh-CN" sz="500" dirty="0" smtClean="0">
                <a:solidFill>
                  <a:schemeClr val="tx1"/>
                </a:solidFill>
                <a:latin typeface="微软雅黑" panose="020B0503020204020204" charset="-122"/>
                <a:ea typeface="微软雅黑" panose="020B0503020204020204" charset="-122"/>
              </a:endParaRPr>
            </a:p>
            <a:p>
              <a:pPr algn="ctr"/>
              <a:r>
                <a:rPr lang="zh-CN" altLang="en-US" sz="500" dirty="0" smtClean="0">
                  <a:solidFill>
                    <a:schemeClr val="tx1"/>
                  </a:solidFill>
                  <a:latin typeface="微软雅黑" panose="020B0503020204020204" charset="-122"/>
                  <a:ea typeface="微软雅黑" panose="020B0503020204020204" charset="-122"/>
                </a:rPr>
                <a:t>统计分析</a:t>
              </a:r>
              <a:endParaRPr lang="zh-CN" altLang="en-US" sz="500" dirty="0" smtClean="0">
                <a:solidFill>
                  <a:schemeClr val="tx1"/>
                </a:solidFill>
                <a:latin typeface="微软雅黑" panose="020B0503020204020204" charset="-122"/>
                <a:ea typeface="微软雅黑" panose="020B0503020204020204" charset="-122"/>
              </a:endParaRPr>
            </a:p>
          </p:txBody>
        </p:sp>
        <p:cxnSp>
          <p:nvCxnSpPr>
            <p:cNvPr id="71" name="直接箭头连接符 70"/>
            <p:cNvCxnSpPr>
              <a:stCxn id="90" idx="2"/>
              <a:endCxn id="94" idx="0"/>
            </p:cNvCxnSpPr>
            <p:nvPr/>
          </p:nvCxnSpPr>
          <p:spPr>
            <a:xfrm>
              <a:off x="1403343" y="2567641"/>
              <a:ext cx="0" cy="188828"/>
            </a:xfrm>
            <a:prstGeom prst="straightConnector1">
              <a:avLst/>
            </a:prstGeom>
            <a:ln w="31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94" idx="2"/>
              <a:endCxn id="131" idx="0"/>
            </p:cNvCxnSpPr>
            <p:nvPr/>
          </p:nvCxnSpPr>
          <p:spPr>
            <a:xfrm>
              <a:off x="1403343" y="3024257"/>
              <a:ext cx="0" cy="188828"/>
            </a:xfrm>
            <a:prstGeom prst="straightConnector1">
              <a:avLst/>
            </a:prstGeom>
            <a:ln w="31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a:off x="53623" y="896180"/>
            <a:ext cx="1160923" cy="246221"/>
          </a:xfrm>
          <a:prstGeom prst="rect">
            <a:avLst/>
          </a:prstGeom>
          <a:noFill/>
        </p:spPr>
        <p:txBody>
          <a:bodyPr wrap="square" rtlCol="0">
            <a:spAutoFit/>
          </a:bodyPr>
          <a:lstStyle/>
          <a:p>
            <a:pPr algn="ctr"/>
            <a:r>
              <a:rPr lang="zh-CN" altLang="en-US" sz="1000" b="1" dirty="0" smtClean="0">
                <a:latin typeface="微软雅黑" panose="020B0503020204020204" charset="-122"/>
                <a:ea typeface="微软雅黑" panose="020B0503020204020204" charset="-122"/>
              </a:rPr>
              <a:t>流量管理平台</a:t>
            </a:r>
            <a:endParaRPr lang="zh-CN" altLang="en-US" sz="1000" b="1" dirty="0">
              <a:latin typeface="微软雅黑" panose="020B0503020204020204" charset="-122"/>
              <a:ea typeface="微软雅黑" panose="020B0503020204020204" charset="-122"/>
            </a:endParaRPr>
          </a:p>
        </p:txBody>
      </p:sp>
      <p:sp>
        <p:nvSpPr>
          <p:cNvPr id="89" name="文本框 88"/>
          <p:cNvSpPr txBox="1"/>
          <p:nvPr/>
        </p:nvSpPr>
        <p:spPr>
          <a:xfrm>
            <a:off x="58403" y="3798621"/>
            <a:ext cx="1390054" cy="246221"/>
          </a:xfrm>
          <a:prstGeom prst="rect">
            <a:avLst/>
          </a:prstGeom>
          <a:noFill/>
        </p:spPr>
        <p:txBody>
          <a:bodyPr wrap="square" rtlCol="0">
            <a:spAutoFit/>
          </a:bodyPr>
          <a:lstStyle/>
          <a:p>
            <a:pPr algn="ctr"/>
            <a:r>
              <a:rPr lang="zh-CN" altLang="en-US" sz="1000" b="1" dirty="0" smtClean="0">
                <a:latin typeface="微软雅黑" panose="020B0503020204020204" charset="-122"/>
                <a:ea typeface="微软雅黑" panose="020B0503020204020204" charset="-122"/>
              </a:rPr>
              <a:t>外送业务运营平台</a:t>
            </a:r>
            <a:endParaRPr lang="zh-CN" altLang="en-US" sz="1000" b="1" dirty="0">
              <a:latin typeface="微软雅黑" panose="020B0503020204020204" charset="-122"/>
              <a:ea typeface="微软雅黑" panose="020B0503020204020204" charset="-122"/>
            </a:endParaRPr>
          </a:p>
        </p:txBody>
      </p:sp>
      <p:sp>
        <p:nvSpPr>
          <p:cNvPr id="91" name="矩形 90"/>
          <p:cNvSpPr/>
          <p:nvPr/>
        </p:nvSpPr>
        <p:spPr>
          <a:xfrm>
            <a:off x="439662" y="4048672"/>
            <a:ext cx="3862430" cy="6464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latin typeface="+mj-lt"/>
            </a:endParaRPr>
          </a:p>
        </p:txBody>
      </p:sp>
      <p:pic>
        <p:nvPicPr>
          <p:cNvPr id="93" name="图片 9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83351" y="4129502"/>
            <a:ext cx="237842" cy="209534"/>
          </a:xfrm>
          <a:prstGeom prst="rect">
            <a:avLst/>
          </a:prstGeom>
        </p:spPr>
      </p:pic>
      <p:sp>
        <p:nvSpPr>
          <p:cNvPr id="95" name="文本框 94"/>
          <p:cNvSpPr txBox="1"/>
          <p:nvPr/>
        </p:nvSpPr>
        <p:spPr>
          <a:xfrm>
            <a:off x="4555423" y="4351663"/>
            <a:ext cx="492443" cy="184666"/>
          </a:xfrm>
          <a:prstGeom prst="rect">
            <a:avLst/>
          </a:prstGeom>
          <a:noFill/>
        </p:spPr>
        <p:txBody>
          <a:bodyPr wrap="none" rtlCol="0">
            <a:spAutoFit/>
          </a:bodyPr>
          <a:lstStyle/>
          <a:p>
            <a:r>
              <a:rPr lang="zh-CN" altLang="en-US" sz="600" dirty="0">
                <a:solidFill>
                  <a:srgbClr val="414141"/>
                </a:solidFill>
                <a:latin typeface="微软雅黑" panose="020B0503020204020204" charset="-122"/>
                <a:ea typeface="微软雅黑" panose="020B0503020204020204" charset="-122"/>
              </a:rPr>
              <a:t>决策</a:t>
            </a:r>
            <a:r>
              <a:rPr lang="zh-CN" altLang="en-US" sz="600" dirty="0" smtClean="0">
                <a:solidFill>
                  <a:srgbClr val="414141"/>
                </a:solidFill>
                <a:latin typeface="微软雅黑" panose="020B0503020204020204" charset="-122"/>
                <a:ea typeface="微软雅黑" panose="020B0503020204020204" charset="-122"/>
              </a:rPr>
              <a:t>人员</a:t>
            </a:r>
            <a:endParaRPr lang="zh-CN" altLang="en-US" sz="600" dirty="0">
              <a:solidFill>
                <a:srgbClr val="414141"/>
              </a:solidFill>
              <a:latin typeface="微软雅黑" panose="020B0503020204020204" charset="-122"/>
              <a:ea typeface="微软雅黑" panose="020B0503020204020204" charset="-122"/>
            </a:endParaRPr>
          </a:p>
        </p:txBody>
      </p:sp>
      <p:sp>
        <p:nvSpPr>
          <p:cNvPr id="97" name="左箭头 96"/>
          <p:cNvSpPr/>
          <p:nvPr/>
        </p:nvSpPr>
        <p:spPr>
          <a:xfrm>
            <a:off x="4365192" y="4274625"/>
            <a:ext cx="211714" cy="128821"/>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latin typeface="+mj-lt"/>
            </a:endParaRPr>
          </a:p>
        </p:txBody>
      </p:sp>
      <p:sp>
        <p:nvSpPr>
          <p:cNvPr id="19" name="矩形 18"/>
          <p:cNvSpPr/>
          <p:nvPr/>
        </p:nvSpPr>
        <p:spPr>
          <a:xfrm>
            <a:off x="532886" y="4135761"/>
            <a:ext cx="828000" cy="20768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商圈概况</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03" name="矩形 102"/>
          <p:cNvSpPr/>
          <p:nvPr/>
        </p:nvSpPr>
        <p:spPr>
          <a:xfrm>
            <a:off x="5089583" y="1191381"/>
            <a:ext cx="3927158" cy="35037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smtClean="0">
              <a:latin typeface="+mj-lt"/>
            </a:endParaRPr>
          </a:p>
        </p:txBody>
      </p:sp>
      <p:sp>
        <p:nvSpPr>
          <p:cNvPr id="22" name="文本框 21"/>
          <p:cNvSpPr txBox="1"/>
          <p:nvPr/>
        </p:nvSpPr>
        <p:spPr>
          <a:xfrm>
            <a:off x="5083834" y="1301854"/>
            <a:ext cx="3917449" cy="3308598"/>
          </a:xfrm>
          <a:prstGeom prst="rect">
            <a:avLst/>
          </a:prstGeom>
          <a:noFill/>
        </p:spPr>
        <p:txBody>
          <a:bodyPr wrap="square" rtlCol="0">
            <a:spAutoFit/>
          </a:bodyPr>
          <a:lstStyle/>
          <a:p>
            <a:r>
              <a:rPr lang="zh-CN" altLang="en-US" sz="1100" dirty="0" smtClean="0">
                <a:latin typeface="微软雅黑" panose="020B0503020204020204" charset="-122"/>
                <a:ea typeface="微软雅黑" panose="020B0503020204020204" charset="-122"/>
              </a:rPr>
              <a:t>痛点分析：</a:t>
            </a:r>
            <a:endParaRPr lang="en-US" altLang="zh-CN" sz="1100" dirty="0" smtClean="0">
              <a:latin typeface="微软雅黑" panose="020B0503020204020204" charset="-122"/>
              <a:ea typeface="微软雅黑" panose="020B0503020204020204" charset="-122"/>
            </a:endParaRPr>
          </a:p>
          <a:p>
            <a:endParaRPr lang="en-US" altLang="zh-CN" sz="1100" dirty="0" smtClean="0">
              <a:latin typeface="微软雅黑" panose="020B0503020204020204" charset="-122"/>
              <a:ea typeface="微软雅黑" panose="020B0503020204020204" charset="-122"/>
            </a:endParaRPr>
          </a:p>
          <a:p>
            <a:r>
              <a:rPr lang="en-US" altLang="zh-CN" sz="1100" dirty="0" smtClean="0">
                <a:latin typeface="微软雅黑" panose="020B0503020204020204" charset="-122"/>
                <a:ea typeface="微软雅黑" panose="020B0503020204020204" charset="-122"/>
              </a:rPr>
              <a:t>1</a:t>
            </a:r>
            <a:r>
              <a:rPr lang="zh-CN" altLang="en-US" sz="1100" dirty="0" smtClean="0">
                <a:latin typeface="微软雅黑" panose="020B0503020204020204" charset="-122"/>
                <a:ea typeface="微软雅黑" panose="020B0503020204020204" charset="-122"/>
              </a:rPr>
              <a:t>、现有系统由三个各自独立的子系统组成，面向具体的业务点，而非一个整体的运营平台</a:t>
            </a:r>
            <a:endParaRPr lang="en-US" altLang="zh-CN" sz="1100" dirty="0" smtClean="0">
              <a:latin typeface="微软雅黑" panose="020B0503020204020204" charset="-122"/>
              <a:ea typeface="微软雅黑" panose="020B0503020204020204" charset="-122"/>
            </a:endParaRPr>
          </a:p>
          <a:p>
            <a:endParaRPr lang="en-US" altLang="zh-CN" sz="1100" dirty="0">
              <a:latin typeface="微软雅黑" panose="020B0503020204020204" charset="-122"/>
              <a:ea typeface="微软雅黑" panose="020B0503020204020204" charset="-122"/>
            </a:endParaRPr>
          </a:p>
          <a:p>
            <a:r>
              <a:rPr lang="en-US" altLang="zh-CN" sz="1100" dirty="0" smtClean="0">
                <a:latin typeface="微软雅黑" panose="020B0503020204020204" charset="-122"/>
                <a:ea typeface="微软雅黑" panose="020B0503020204020204" charset="-122"/>
              </a:rPr>
              <a:t>2</a:t>
            </a:r>
            <a:r>
              <a:rPr lang="zh-CN" altLang="en-US" sz="1100" dirty="0" smtClean="0">
                <a:latin typeface="微软雅黑" panose="020B0503020204020204" charset="-122"/>
                <a:ea typeface="微软雅黑" panose="020B0503020204020204" charset="-122"/>
              </a:rPr>
              <a:t>、分流方式相对单一，不支持多维度的分流设置，系统扩展成本较高</a:t>
            </a:r>
            <a:endParaRPr lang="en-US" altLang="zh-CN" sz="1100" dirty="0" smtClean="0">
              <a:latin typeface="微软雅黑" panose="020B0503020204020204" charset="-122"/>
              <a:ea typeface="微软雅黑" panose="020B0503020204020204" charset="-122"/>
            </a:endParaRPr>
          </a:p>
          <a:p>
            <a:endParaRPr lang="en-US" altLang="zh-CN" sz="1100" dirty="0">
              <a:latin typeface="微软雅黑" panose="020B0503020204020204" charset="-122"/>
              <a:ea typeface="微软雅黑" panose="020B0503020204020204" charset="-122"/>
            </a:endParaRPr>
          </a:p>
          <a:p>
            <a:r>
              <a:rPr lang="en-US" altLang="zh-CN" sz="1100" dirty="0" smtClean="0">
                <a:latin typeface="微软雅黑" panose="020B0503020204020204" charset="-122"/>
                <a:ea typeface="微软雅黑" panose="020B0503020204020204" charset="-122"/>
              </a:rPr>
              <a:t>3</a:t>
            </a:r>
            <a:r>
              <a:rPr lang="zh-CN" altLang="en-US" sz="1100" dirty="0" smtClean="0">
                <a:latin typeface="微软雅黑" panose="020B0503020204020204" charset="-122"/>
                <a:ea typeface="微软雅黑" panose="020B0503020204020204" charset="-122"/>
              </a:rPr>
              <a:t>、缺少灵活，扩展性高的规则配置功能，不支持自定义规则的设置</a:t>
            </a:r>
            <a:endParaRPr lang="en-US" altLang="zh-CN" sz="1100" dirty="0" smtClean="0">
              <a:latin typeface="微软雅黑" panose="020B0503020204020204" charset="-122"/>
              <a:ea typeface="微软雅黑" panose="020B0503020204020204" charset="-122"/>
            </a:endParaRPr>
          </a:p>
          <a:p>
            <a:endParaRPr lang="en-US" altLang="zh-CN" sz="1100" dirty="0">
              <a:latin typeface="微软雅黑" panose="020B0503020204020204" charset="-122"/>
              <a:ea typeface="微软雅黑" panose="020B0503020204020204" charset="-122"/>
            </a:endParaRPr>
          </a:p>
          <a:p>
            <a:r>
              <a:rPr lang="en-US" altLang="zh-CN" sz="1100" dirty="0" smtClean="0">
                <a:latin typeface="微软雅黑" panose="020B0503020204020204" charset="-122"/>
                <a:ea typeface="微软雅黑" panose="020B0503020204020204" charset="-122"/>
              </a:rPr>
              <a:t>4</a:t>
            </a:r>
            <a:r>
              <a:rPr lang="zh-CN" altLang="en-US" sz="1100" dirty="0" smtClean="0">
                <a:latin typeface="微软雅黑" panose="020B0503020204020204" charset="-122"/>
                <a:ea typeface="微软雅黑" panose="020B0503020204020204" charset="-122"/>
              </a:rPr>
              <a:t>、</a:t>
            </a:r>
            <a:r>
              <a:rPr lang="en-US" altLang="zh-CN" sz="1100" dirty="0" smtClean="0">
                <a:latin typeface="微软雅黑" panose="020B0503020204020204" charset="-122"/>
                <a:ea typeface="微软雅黑" panose="020B0503020204020204" charset="-122"/>
              </a:rPr>
              <a:t>KPI</a:t>
            </a:r>
            <a:r>
              <a:rPr lang="zh-CN" altLang="en-US" sz="1100" dirty="0" smtClean="0">
                <a:latin typeface="微软雅黑" panose="020B0503020204020204" charset="-122"/>
                <a:ea typeface="微软雅黑" panose="020B0503020204020204" charset="-122"/>
              </a:rPr>
              <a:t>评估基于单个方案、场景，无法有效知道整体的</a:t>
            </a:r>
            <a:r>
              <a:rPr lang="en-US" altLang="zh-CN" sz="1100" dirty="0" smtClean="0">
                <a:latin typeface="微软雅黑" panose="020B0503020204020204" charset="-122"/>
                <a:ea typeface="微软雅黑" panose="020B0503020204020204" charset="-122"/>
              </a:rPr>
              <a:t>KPI</a:t>
            </a:r>
            <a:r>
              <a:rPr lang="zh-CN" altLang="en-US" sz="1100" dirty="0" smtClean="0">
                <a:latin typeface="微软雅黑" panose="020B0503020204020204" charset="-122"/>
                <a:ea typeface="微软雅黑" panose="020B0503020204020204" charset="-122"/>
              </a:rPr>
              <a:t>情况</a:t>
            </a:r>
            <a:endParaRPr lang="en-US" altLang="zh-CN" sz="1100" dirty="0" smtClean="0">
              <a:latin typeface="微软雅黑" panose="020B0503020204020204" charset="-122"/>
              <a:ea typeface="微软雅黑" panose="020B0503020204020204" charset="-122"/>
            </a:endParaRPr>
          </a:p>
          <a:p>
            <a:endParaRPr lang="en-US" altLang="zh-CN" sz="1100" dirty="0">
              <a:latin typeface="微软雅黑" panose="020B0503020204020204" charset="-122"/>
              <a:ea typeface="微软雅黑" panose="020B0503020204020204" charset="-122"/>
            </a:endParaRPr>
          </a:p>
          <a:p>
            <a:r>
              <a:rPr lang="en-US" altLang="zh-CN" sz="1100" dirty="0" smtClean="0">
                <a:latin typeface="微软雅黑" panose="020B0503020204020204" charset="-122"/>
                <a:ea typeface="微软雅黑" panose="020B0503020204020204" charset="-122"/>
              </a:rPr>
              <a:t>5</a:t>
            </a:r>
            <a:r>
              <a:rPr lang="zh-CN" altLang="en-US" sz="1100" dirty="0" smtClean="0">
                <a:latin typeface="微软雅黑" panose="020B0503020204020204" charset="-122"/>
                <a:ea typeface="微软雅黑" panose="020B0503020204020204" charset="-122"/>
              </a:rPr>
              <a:t>、</a:t>
            </a:r>
            <a:r>
              <a:rPr lang="zh-CN" altLang="en-US" sz="1100" dirty="0">
                <a:latin typeface="微软雅黑" panose="020B0503020204020204" charset="-122"/>
                <a:ea typeface="微软雅黑" panose="020B0503020204020204" charset="-122"/>
              </a:rPr>
              <a:t>针对外送业务的营运数据希望更加全面，更多维度展现</a:t>
            </a:r>
            <a:endParaRPr lang="en-US" altLang="zh-CN" sz="1100" dirty="0">
              <a:latin typeface="微软雅黑" panose="020B0503020204020204" charset="-122"/>
              <a:ea typeface="微软雅黑" panose="020B0503020204020204" charset="-122"/>
            </a:endParaRPr>
          </a:p>
          <a:p>
            <a:endParaRPr lang="en-US" altLang="zh-CN" sz="1100" dirty="0" smtClean="0">
              <a:latin typeface="微软雅黑" panose="020B0503020204020204" charset="-122"/>
              <a:ea typeface="微软雅黑" panose="020B0503020204020204" charset="-122"/>
            </a:endParaRPr>
          </a:p>
          <a:p>
            <a:r>
              <a:rPr lang="en-US" altLang="zh-CN" sz="1100" dirty="0" smtClean="0">
                <a:latin typeface="微软雅黑" panose="020B0503020204020204" charset="-122"/>
                <a:ea typeface="微软雅黑" panose="020B0503020204020204" charset="-122"/>
              </a:rPr>
              <a:t>6</a:t>
            </a:r>
            <a:r>
              <a:rPr lang="zh-CN" altLang="en-US" sz="1100" dirty="0" smtClean="0">
                <a:latin typeface="微软雅黑" panose="020B0503020204020204" charset="-122"/>
                <a:ea typeface="微软雅黑" panose="020B0503020204020204" charset="-122"/>
              </a:rPr>
              <a:t>、外送业务运营平台独立</a:t>
            </a:r>
            <a:r>
              <a:rPr lang="zh-CN" altLang="en-US" sz="1100" dirty="0">
                <a:latin typeface="微软雅黑" panose="020B0503020204020204" charset="-122"/>
                <a:ea typeface="微软雅黑" panose="020B0503020204020204" charset="-122"/>
              </a:rPr>
              <a:t>于流量管理平台，不方便营运人员统一管理</a:t>
            </a:r>
            <a:endParaRPr lang="zh-CN" altLang="en-US" sz="1100" dirty="0">
              <a:latin typeface="微软雅黑" panose="020B0503020204020204" charset="-122"/>
              <a:ea typeface="微软雅黑" panose="020B0503020204020204" charset="-122"/>
            </a:endParaRPr>
          </a:p>
          <a:p>
            <a:endParaRPr lang="zh-CN" altLang="en-US" sz="1100" dirty="0">
              <a:latin typeface="微软雅黑" panose="020B0503020204020204" charset="-122"/>
              <a:ea typeface="微软雅黑" panose="020B0503020204020204" charset="-122"/>
            </a:endParaRPr>
          </a:p>
        </p:txBody>
      </p:sp>
      <p:sp>
        <p:nvSpPr>
          <p:cNvPr id="107" name="矩形 106"/>
          <p:cNvSpPr/>
          <p:nvPr/>
        </p:nvSpPr>
        <p:spPr>
          <a:xfrm>
            <a:off x="532885" y="4389834"/>
            <a:ext cx="828000" cy="20768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a:solidFill>
                  <a:schemeClr val="tx1"/>
                </a:solidFill>
                <a:latin typeface="微软雅黑" panose="020B0503020204020204" charset="-122"/>
                <a:ea typeface="微软雅黑" panose="020B0503020204020204" charset="-122"/>
              </a:rPr>
              <a:t>市场</a:t>
            </a:r>
            <a:r>
              <a:rPr lang="zh-CN" altLang="en-US" sz="500" dirty="0" smtClean="0">
                <a:solidFill>
                  <a:schemeClr val="tx1"/>
                </a:solidFill>
                <a:latin typeface="微软雅黑" panose="020B0503020204020204" charset="-122"/>
                <a:ea typeface="微软雅黑" panose="020B0503020204020204" charset="-122"/>
              </a:rPr>
              <a:t>概况</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08" name="矩形 107"/>
          <p:cNvSpPr/>
          <p:nvPr/>
        </p:nvSpPr>
        <p:spPr>
          <a:xfrm>
            <a:off x="1461237" y="4131353"/>
            <a:ext cx="828000" cy="20768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a:solidFill>
                  <a:schemeClr val="tx1"/>
                </a:solidFill>
                <a:latin typeface="微软雅黑" panose="020B0503020204020204" charset="-122"/>
                <a:ea typeface="微软雅黑" panose="020B0503020204020204" charset="-122"/>
              </a:rPr>
              <a:t>自</a:t>
            </a:r>
            <a:r>
              <a:rPr lang="zh-CN" altLang="en-US" sz="500" dirty="0" smtClean="0">
                <a:solidFill>
                  <a:schemeClr val="tx1"/>
                </a:solidFill>
                <a:latin typeface="微软雅黑" panose="020B0503020204020204" charset="-122"/>
                <a:ea typeface="微软雅黑" panose="020B0503020204020204" charset="-122"/>
              </a:rPr>
              <a:t>有平台</a:t>
            </a:r>
            <a:endParaRPr lang="en-US" altLang="zh-CN" sz="500" dirty="0" smtClean="0">
              <a:solidFill>
                <a:schemeClr val="tx1"/>
              </a:solidFill>
              <a:latin typeface="微软雅黑" panose="020B0503020204020204" charset="-122"/>
              <a:ea typeface="微软雅黑" panose="020B0503020204020204" charset="-122"/>
            </a:endParaRPr>
          </a:p>
          <a:p>
            <a:pPr algn="ctr"/>
            <a:r>
              <a:rPr lang="zh-CN" altLang="en-US" sz="500" dirty="0">
                <a:solidFill>
                  <a:schemeClr val="tx1"/>
                </a:solidFill>
                <a:latin typeface="微软雅黑" panose="020B0503020204020204" charset="-122"/>
                <a:ea typeface="微软雅黑" panose="020B0503020204020204" charset="-122"/>
              </a:rPr>
              <a:t>营</a:t>
            </a:r>
            <a:r>
              <a:rPr lang="zh-CN" altLang="en-US" sz="500" dirty="0" smtClean="0">
                <a:solidFill>
                  <a:schemeClr val="tx1"/>
                </a:solidFill>
                <a:latin typeface="微软雅黑" panose="020B0503020204020204" charset="-122"/>
                <a:ea typeface="微软雅黑" panose="020B0503020204020204" charset="-122"/>
              </a:rPr>
              <a:t>收情况</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09" name="矩形 108"/>
          <p:cNvSpPr/>
          <p:nvPr/>
        </p:nvSpPr>
        <p:spPr>
          <a:xfrm>
            <a:off x="1461236" y="4385426"/>
            <a:ext cx="828000" cy="20768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a:solidFill>
                  <a:schemeClr val="tx1"/>
                </a:solidFill>
                <a:latin typeface="微软雅黑" panose="020B0503020204020204" charset="-122"/>
                <a:ea typeface="微软雅黑" panose="020B0503020204020204" charset="-122"/>
              </a:rPr>
              <a:t>第三</a:t>
            </a:r>
            <a:r>
              <a:rPr lang="zh-CN" altLang="en-US" sz="500" dirty="0" smtClean="0">
                <a:solidFill>
                  <a:schemeClr val="tx1"/>
                </a:solidFill>
                <a:latin typeface="微软雅黑" panose="020B0503020204020204" charset="-122"/>
                <a:ea typeface="微软雅黑" panose="020B0503020204020204" charset="-122"/>
              </a:rPr>
              <a:t>方平台</a:t>
            </a:r>
            <a:endParaRPr lang="en-US" altLang="zh-CN" sz="500" dirty="0" smtClean="0">
              <a:solidFill>
                <a:schemeClr val="tx1"/>
              </a:solidFill>
              <a:latin typeface="微软雅黑" panose="020B0503020204020204" charset="-122"/>
              <a:ea typeface="微软雅黑" panose="020B0503020204020204" charset="-122"/>
            </a:endParaRPr>
          </a:p>
          <a:p>
            <a:pPr algn="ctr"/>
            <a:r>
              <a:rPr lang="zh-CN" altLang="en-US" sz="500" dirty="0">
                <a:solidFill>
                  <a:schemeClr val="tx1"/>
                </a:solidFill>
                <a:latin typeface="微软雅黑" panose="020B0503020204020204" charset="-122"/>
                <a:ea typeface="微软雅黑" panose="020B0503020204020204" charset="-122"/>
              </a:rPr>
              <a:t>营收情况</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10" name="矩形 109"/>
          <p:cNvSpPr/>
          <p:nvPr/>
        </p:nvSpPr>
        <p:spPr>
          <a:xfrm>
            <a:off x="2376680" y="4131353"/>
            <a:ext cx="828000" cy="20768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全国市场</a:t>
            </a:r>
            <a:endParaRPr lang="en-US" altLang="zh-CN" sz="500" dirty="0" smtClean="0">
              <a:solidFill>
                <a:schemeClr val="tx1"/>
              </a:solidFill>
              <a:latin typeface="微软雅黑" panose="020B0503020204020204" charset="-122"/>
              <a:ea typeface="微软雅黑" panose="020B0503020204020204" charset="-122"/>
            </a:endParaRPr>
          </a:p>
          <a:p>
            <a:pPr algn="ctr"/>
            <a:r>
              <a:rPr lang="zh-CN" altLang="en-US" sz="500" dirty="0">
                <a:solidFill>
                  <a:schemeClr val="tx1"/>
                </a:solidFill>
                <a:latin typeface="微软雅黑" panose="020B0503020204020204" charset="-122"/>
                <a:ea typeface="微软雅黑" panose="020B0503020204020204" charset="-122"/>
              </a:rPr>
              <a:t>营</a:t>
            </a:r>
            <a:r>
              <a:rPr lang="zh-CN" altLang="en-US" sz="500" dirty="0" smtClean="0">
                <a:solidFill>
                  <a:schemeClr val="tx1"/>
                </a:solidFill>
                <a:latin typeface="微软雅黑" panose="020B0503020204020204" charset="-122"/>
                <a:ea typeface="微软雅黑" panose="020B0503020204020204" charset="-122"/>
              </a:rPr>
              <a:t>收情况</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11" name="矩形 110"/>
          <p:cNvSpPr/>
          <p:nvPr/>
        </p:nvSpPr>
        <p:spPr>
          <a:xfrm>
            <a:off x="2376679" y="4385426"/>
            <a:ext cx="828000" cy="20768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餐厅概况</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12" name="矩形 111"/>
          <p:cNvSpPr/>
          <p:nvPr/>
        </p:nvSpPr>
        <p:spPr>
          <a:xfrm>
            <a:off x="3304901" y="4129502"/>
            <a:ext cx="828000" cy="20768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骑手概况</a:t>
            </a:r>
            <a:endParaRPr lang="zh-CN" altLang="en-US" sz="500" dirty="0" smtClean="0">
              <a:solidFill>
                <a:schemeClr val="tx1"/>
              </a:solidFill>
              <a:latin typeface="微软雅黑" panose="020B0503020204020204" charset="-122"/>
              <a:ea typeface="微软雅黑" panose="020B0503020204020204" charset="-122"/>
            </a:endParaRPr>
          </a:p>
        </p:txBody>
      </p:sp>
      <p:sp>
        <p:nvSpPr>
          <p:cNvPr id="113" name="矩形 112"/>
          <p:cNvSpPr/>
          <p:nvPr/>
        </p:nvSpPr>
        <p:spPr>
          <a:xfrm>
            <a:off x="3304900" y="4383575"/>
            <a:ext cx="828000" cy="20768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00" dirty="0" smtClean="0">
                <a:solidFill>
                  <a:schemeClr val="tx1"/>
                </a:solidFill>
                <a:latin typeface="微软雅黑" panose="020B0503020204020204" charset="-122"/>
                <a:ea typeface="微软雅黑" panose="020B0503020204020204" charset="-122"/>
              </a:rPr>
              <a:t>天气概况</a:t>
            </a:r>
            <a:endParaRPr lang="zh-CN" altLang="en-US" sz="500" dirty="0" smtClean="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23768" y="1181008"/>
            <a:ext cx="8607572" cy="3437619"/>
            <a:chOff x="159342" y="1129770"/>
            <a:chExt cx="8899989" cy="4362334"/>
          </a:xfrm>
        </p:grpSpPr>
        <p:cxnSp>
          <p:nvCxnSpPr>
            <p:cNvPr id="27" name="直接连接符 26"/>
            <p:cNvCxnSpPr/>
            <p:nvPr/>
          </p:nvCxnSpPr>
          <p:spPr>
            <a:xfrm>
              <a:off x="3132655" y="2598909"/>
              <a:ext cx="0" cy="2869988"/>
            </a:xfrm>
            <a:prstGeom prst="line">
              <a:avLst/>
            </a:prstGeom>
            <a:noFill/>
            <a:ln w="12700" cap="flat" cmpd="sng" algn="ctr">
              <a:solidFill>
                <a:srgbClr val="0070C0"/>
              </a:solidFill>
              <a:prstDash val="sysDot"/>
            </a:ln>
            <a:effectLst>
              <a:outerShdw blurRad="40000" dist="20000" dir="5400000" rotWithShape="0">
                <a:srgbClr val="000000">
                  <a:alpha val="38000"/>
                </a:srgbClr>
              </a:outerShdw>
            </a:effectLst>
          </p:spPr>
        </p:cxnSp>
        <p:cxnSp>
          <p:nvCxnSpPr>
            <p:cNvPr id="28" name="直接连接符 27"/>
            <p:cNvCxnSpPr/>
            <p:nvPr/>
          </p:nvCxnSpPr>
          <p:spPr>
            <a:xfrm>
              <a:off x="6069596" y="2583437"/>
              <a:ext cx="0" cy="2908667"/>
            </a:xfrm>
            <a:prstGeom prst="line">
              <a:avLst/>
            </a:prstGeom>
            <a:noFill/>
            <a:ln w="12700" cap="flat" cmpd="sng" algn="ctr">
              <a:solidFill>
                <a:srgbClr val="0070C0"/>
              </a:solidFill>
              <a:prstDash val="sysDot"/>
            </a:ln>
            <a:effectLst>
              <a:outerShdw blurRad="40000" dist="20000" dir="5400000" rotWithShape="0">
                <a:srgbClr val="000000">
                  <a:alpha val="38000"/>
                </a:srgbClr>
              </a:outerShdw>
            </a:effectLst>
          </p:spPr>
        </p:cxnSp>
        <p:sp>
          <p:nvSpPr>
            <p:cNvPr id="29" name="Rectangle 9"/>
            <p:cNvSpPr/>
            <p:nvPr/>
          </p:nvSpPr>
          <p:spPr>
            <a:xfrm>
              <a:off x="6222777" y="2534880"/>
              <a:ext cx="2836554" cy="345542"/>
            </a:xfrm>
            <a:prstGeom prst="rect">
              <a:avLst/>
            </a:prstGeom>
            <a:solidFill>
              <a:srgbClr val="C00000"/>
            </a:solidFill>
            <a:ln w="25400" cap="flat" cmpd="sng" algn="ctr">
              <a:noFill/>
              <a:prstDash val="solid"/>
            </a:ln>
            <a:effectLst/>
          </p:spPr>
          <p:txBody>
            <a:bodyPr anchor="ctr"/>
            <a:lstStyle/>
            <a:p>
              <a:pPr algn="ctr" defTabSz="457200"/>
              <a:r>
                <a:rPr lang="zh-CN" altLang="en-US" sz="1200" b="1" kern="0" dirty="0" smtClean="0">
                  <a:solidFill>
                    <a:prstClr val="white"/>
                  </a:solidFill>
                  <a:latin typeface="微软雅黑"/>
                  <a:ea typeface="微软雅黑"/>
                  <a:cs typeface="微软雅黑"/>
                </a:rPr>
                <a:t>统一的外送业务运营平台</a:t>
              </a:r>
              <a:endParaRPr lang="en-US" altLang="en-US" sz="1200" b="1" kern="0" dirty="0">
                <a:solidFill>
                  <a:prstClr val="white"/>
                </a:solidFill>
                <a:latin typeface="微软雅黑"/>
                <a:ea typeface="微软雅黑"/>
                <a:cs typeface="微软雅黑"/>
              </a:endParaRPr>
            </a:p>
          </p:txBody>
        </p:sp>
        <p:sp>
          <p:nvSpPr>
            <p:cNvPr id="30" name="Rectangle 9"/>
            <p:cNvSpPr/>
            <p:nvPr/>
          </p:nvSpPr>
          <p:spPr>
            <a:xfrm>
              <a:off x="3232086" y="2534880"/>
              <a:ext cx="2750825" cy="347117"/>
            </a:xfrm>
            <a:prstGeom prst="rect">
              <a:avLst/>
            </a:prstGeom>
            <a:solidFill>
              <a:srgbClr val="C00000"/>
            </a:solidFill>
            <a:ln w="25400" cap="flat" cmpd="sng" algn="ctr">
              <a:noFill/>
              <a:prstDash val="solid"/>
            </a:ln>
            <a:effectLst/>
          </p:spPr>
          <p:txBody>
            <a:bodyPr anchor="ctr"/>
            <a:lstStyle/>
            <a:p>
              <a:pPr algn="ctr" defTabSz="457200"/>
              <a:r>
                <a:rPr lang="zh-CN" altLang="en-US" sz="1200" b="1" kern="0" dirty="0" smtClean="0">
                  <a:solidFill>
                    <a:prstClr val="white"/>
                  </a:solidFill>
                  <a:latin typeface="微软雅黑"/>
                  <a:ea typeface="微软雅黑"/>
                  <a:cs typeface="微软雅黑"/>
                </a:rPr>
                <a:t>灵活的流量、场景规则配置</a:t>
              </a:r>
              <a:endParaRPr lang="en-US" altLang="en-US" sz="1200" b="1" kern="0" dirty="0">
                <a:solidFill>
                  <a:prstClr val="white"/>
                </a:solidFill>
                <a:latin typeface="微软雅黑"/>
                <a:ea typeface="微软雅黑"/>
                <a:cs typeface="微软雅黑"/>
              </a:endParaRPr>
            </a:p>
          </p:txBody>
        </p:sp>
        <p:sp>
          <p:nvSpPr>
            <p:cNvPr id="32" name="Rectangle 9"/>
            <p:cNvSpPr/>
            <p:nvPr/>
          </p:nvSpPr>
          <p:spPr>
            <a:xfrm>
              <a:off x="270070" y="2534880"/>
              <a:ext cx="2750825" cy="347117"/>
            </a:xfrm>
            <a:prstGeom prst="rect">
              <a:avLst/>
            </a:prstGeom>
            <a:solidFill>
              <a:srgbClr val="C00000"/>
            </a:solidFill>
            <a:ln w="25400" cap="flat" cmpd="sng" algn="ctr">
              <a:noFill/>
              <a:prstDash val="solid"/>
            </a:ln>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marL="0" marR="0" lvl="0" indent="0" algn="ctr" defTabSz="457200" eaLnBrk="1" fontAlgn="auto" latinLnBrk="0" hangingPunct="1">
                <a:lnSpc>
                  <a:spcPct val="100000"/>
                </a:lnSpc>
                <a:spcBef>
                  <a:spcPts val="0"/>
                </a:spcBef>
                <a:spcAft>
                  <a:spcPts val="0"/>
                </a:spcAft>
                <a:buClrTx/>
                <a:buSzTx/>
                <a:buFontTx/>
                <a:buNone/>
                <a:defRPr/>
              </a:pPr>
              <a:r>
                <a:rPr lang="zh-CN" altLang="en-US" sz="1200" b="1" kern="0" noProof="0" dirty="0" smtClean="0">
                  <a:solidFill>
                    <a:prstClr val="white"/>
                  </a:solidFill>
                  <a:latin typeface="微软雅黑"/>
                  <a:ea typeface="微软雅黑"/>
                  <a:cs typeface="微软雅黑"/>
                </a:rPr>
                <a:t>完整的推荐效果追踪</a:t>
              </a:r>
              <a:endParaRPr kumimoji="0" lang="en-US" altLang="en-US" sz="1200" b="1" i="0" u="none" strike="noStrike" kern="0" cap="none" spc="0" normalizeH="0" baseline="0" noProof="0" dirty="0">
                <a:ln>
                  <a:noFill/>
                </a:ln>
                <a:solidFill>
                  <a:prstClr val="white"/>
                </a:solidFill>
                <a:effectLst/>
                <a:uLnTx/>
                <a:uFillTx/>
                <a:latin typeface="微软雅黑"/>
                <a:ea typeface="微软雅黑"/>
                <a:cs typeface="微软雅黑"/>
              </a:endParaRPr>
            </a:p>
          </p:txBody>
        </p:sp>
        <p:sp>
          <p:nvSpPr>
            <p:cNvPr id="33" name="Rectangle 12"/>
            <p:cNvSpPr/>
            <p:nvPr/>
          </p:nvSpPr>
          <p:spPr>
            <a:xfrm>
              <a:off x="6357545" y="3424504"/>
              <a:ext cx="2543218" cy="2029888"/>
            </a:xfrm>
            <a:prstGeom prst="rect">
              <a:avLst/>
            </a:prstGeom>
            <a:solidFill>
              <a:sysClr val="window" lastClr="FFFFFF"/>
            </a:solidFill>
            <a:ln w="6350" cap="flat" cmpd="sng" algn="ctr">
              <a:solidFill>
                <a:srgbClr val="919D9D"/>
              </a:solidFill>
              <a:prstDash val="solid"/>
            </a:ln>
            <a:effectLst/>
          </p:spPr>
          <p:txBody>
            <a:bodyPr rtlCol="0" anchor="ctr"/>
            <a:lstStyle/>
            <a:p>
              <a:pPr lvl="0" indent="-171450" defTabSz="457200">
                <a:buFont typeface="Wingdings" panose="05000000000000000000" pitchFamily="2" charset="2"/>
                <a:buChar char="§"/>
                <a:defRPr/>
              </a:pPr>
              <a:r>
                <a:rPr lang="zh-CN" altLang="en-US" sz="1200" kern="0" dirty="0">
                  <a:latin typeface="微软雅黑" panose="020B0503020204020204" charset="-122"/>
                  <a:ea typeface="微软雅黑" panose="020B0503020204020204" charset="-122"/>
                </a:rPr>
                <a:t>整合</a:t>
              </a:r>
              <a:r>
                <a:rPr lang="zh-CN" altLang="en-US" sz="1200" kern="0" dirty="0" smtClean="0">
                  <a:latin typeface="微软雅黑" panose="020B0503020204020204" charset="-122"/>
                  <a:ea typeface="微软雅黑" panose="020B0503020204020204" charset="-122"/>
                </a:rPr>
                <a:t>流量平台和外送业务运营平台，各品牌、各职级的营运人员可以通过统一的外送运营平台进行操作及决策，一览外送业务全貌</a:t>
              </a:r>
              <a:endParaRPr lang="en-US" altLang="zh-CN" sz="1200" kern="0" dirty="0" smtClean="0">
                <a:latin typeface="微软雅黑" panose="020B0503020204020204" charset="-122"/>
                <a:ea typeface="微软雅黑" panose="020B0503020204020204" charset="-122"/>
              </a:endParaRPr>
            </a:p>
            <a:p>
              <a:pPr lvl="0" indent="-171450" defTabSz="457200">
                <a:buFont typeface="Wingdings" panose="05000000000000000000" pitchFamily="2" charset="2"/>
                <a:buChar char="§"/>
                <a:defRPr/>
              </a:pPr>
              <a:r>
                <a:rPr kumimoji="0" lang="zh-CN" altLang="en-US" sz="1200" b="0" i="0" u="none" strike="noStrike" kern="0" cap="none" spc="0" normalizeH="0" baseline="0" noProof="0" dirty="0" smtClean="0">
                  <a:ln>
                    <a:noFill/>
                  </a:ln>
                  <a:effectLst/>
                  <a:uLnTx/>
                  <a:uFillTx/>
                  <a:latin typeface="微软雅黑" panose="020B0503020204020204" charset="-122"/>
                  <a:ea typeface="微软雅黑" panose="020B0503020204020204" charset="-122"/>
                </a:rPr>
                <a:t>整合各</a:t>
              </a:r>
              <a:r>
                <a:rPr kumimoji="0" lang="en-US" altLang="zh-CN" sz="1200" b="0" i="0" u="none" strike="noStrike" kern="0" cap="none" spc="0" normalizeH="0" baseline="0" noProof="0" dirty="0" smtClean="0">
                  <a:ln>
                    <a:noFill/>
                  </a:ln>
                  <a:effectLst/>
                  <a:uLnTx/>
                  <a:uFillTx/>
                  <a:latin typeface="微软雅黑" panose="020B0503020204020204" charset="-122"/>
                  <a:ea typeface="微软雅黑" panose="020B0503020204020204" charset="-122"/>
                </a:rPr>
                <a:t>AI</a:t>
              </a:r>
              <a:r>
                <a:rPr lang="zh-CN" altLang="en-US" sz="1200" kern="0" dirty="0" smtClean="0">
                  <a:latin typeface="微软雅黑" panose="020B0503020204020204" charset="-122"/>
                  <a:ea typeface="微软雅黑" panose="020B0503020204020204" charset="-122"/>
                </a:rPr>
                <a:t>场景到统一的平台，进行规则和流量的统一管控</a:t>
              </a:r>
              <a:endParaRPr kumimoji="0" lang="en-US" altLang="zh-CN" sz="1200" b="0" i="0" u="none" strike="noStrike" kern="0" cap="none" spc="0" normalizeH="0" baseline="0" noProof="0" dirty="0" smtClean="0">
                <a:ln>
                  <a:noFill/>
                </a:ln>
                <a:effectLst/>
                <a:uLnTx/>
                <a:uFillTx/>
                <a:latin typeface="微软雅黑" panose="020B0503020204020204" charset="-122"/>
                <a:ea typeface="微软雅黑" panose="020B0503020204020204" charset="-122"/>
              </a:endParaRPr>
            </a:p>
          </p:txBody>
        </p:sp>
        <p:sp>
          <p:nvSpPr>
            <p:cNvPr id="34" name="Rounded Rectangle 19"/>
            <p:cNvSpPr/>
            <p:nvPr/>
          </p:nvSpPr>
          <p:spPr>
            <a:xfrm>
              <a:off x="7313176" y="3064247"/>
              <a:ext cx="662098" cy="368300"/>
            </a:xfrm>
            <a:prstGeom prst="roundRect">
              <a:avLst/>
            </a:prstGeom>
            <a:solidFill>
              <a:srgbClr val="FFFFFF">
                <a:lumMod val="50000"/>
              </a:srgbClr>
            </a:solidFill>
            <a:ln w="9525" cap="flat" cmpd="sng" algn="ctr">
              <a:solidFill>
                <a:srgbClr val="919D9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lang="zh-CN" altLang="en-US" sz="1400" kern="0" noProof="0" dirty="0">
                  <a:solidFill>
                    <a:prstClr val="white"/>
                  </a:solidFill>
                  <a:latin typeface="微软雅黑" panose="020B0503020204020204" charset="-122"/>
                  <a:ea typeface="微软雅黑" panose="020B0503020204020204" charset="-122"/>
                </a:rPr>
                <a:t>平台</a:t>
              </a:r>
              <a:endParaRPr kumimoji="0" lang="zh-CN" altLang="en-US" sz="1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5" name="Rectangle 12"/>
            <p:cNvSpPr/>
            <p:nvPr/>
          </p:nvSpPr>
          <p:spPr>
            <a:xfrm>
              <a:off x="3338962" y="3439009"/>
              <a:ext cx="2543218" cy="2029888"/>
            </a:xfrm>
            <a:prstGeom prst="rect">
              <a:avLst/>
            </a:prstGeom>
            <a:solidFill>
              <a:sysClr val="window" lastClr="FFFFFF"/>
            </a:solidFill>
            <a:ln w="6350" cap="flat" cmpd="sng" algn="ctr">
              <a:solidFill>
                <a:srgbClr val="919D9D"/>
              </a:solidFill>
              <a:prstDash val="solid"/>
            </a:ln>
            <a:effectLst/>
          </p:spPr>
          <p:txBody>
            <a:bodyPr rtlCol="0" anchor="ctr"/>
            <a:lstStyle/>
            <a:p>
              <a:pPr indent="-171450" defTabSz="457200">
                <a:buFont typeface="Wingdings" panose="05000000000000000000" pitchFamily="2" charset="2"/>
                <a:buChar char="§"/>
              </a:pPr>
              <a:r>
                <a:rPr lang="zh-CN" altLang="en-US" sz="1200" kern="0" dirty="0">
                  <a:solidFill>
                    <a:srgbClr val="141313"/>
                  </a:solidFill>
                  <a:latin typeface="微软雅黑" panose="020B0503020204020204" charset="-122"/>
                  <a:ea typeface="微软雅黑" panose="020B0503020204020204" charset="-122"/>
                </a:rPr>
                <a:t>组合多个</a:t>
              </a:r>
              <a:r>
                <a:rPr lang="en-US" altLang="zh-CN" sz="1200" kern="0" dirty="0">
                  <a:solidFill>
                    <a:srgbClr val="141313"/>
                  </a:solidFill>
                  <a:latin typeface="微软雅黑" panose="020B0503020204020204" charset="-122"/>
                  <a:ea typeface="微软雅黑" panose="020B0503020204020204" charset="-122"/>
                </a:rPr>
                <a:t>AI</a:t>
              </a:r>
              <a:r>
                <a:rPr lang="zh-CN" altLang="en-US" sz="1200" kern="0" dirty="0">
                  <a:solidFill>
                    <a:srgbClr val="141313"/>
                  </a:solidFill>
                  <a:latin typeface="微软雅黑" panose="020B0503020204020204" charset="-122"/>
                  <a:ea typeface="微软雅黑" panose="020B0503020204020204" charset="-122"/>
                </a:rPr>
                <a:t>场景，并灵活进行流量分配</a:t>
              </a:r>
              <a:r>
                <a:rPr lang="zh-CN" altLang="en-US" sz="1200" kern="0" dirty="0" smtClean="0">
                  <a:solidFill>
                    <a:srgbClr val="141313"/>
                  </a:solidFill>
                  <a:latin typeface="微软雅黑" panose="020B0503020204020204" charset="-122"/>
                  <a:ea typeface="微软雅黑" panose="020B0503020204020204" charset="-122"/>
                </a:rPr>
                <a:t>；</a:t>
              </a:r>
              <a:endParaRPr lang="en-US" altLang="zh-CN" sz="1200" kern="0" dirty="0" smtClean="0">
                <a:solidFill>
                  <a:srgbClr val="141313"/>
                </a:solidFill>
                <a:latin typeface="微软雅黑" panose="020B0503020204020204" charset="-122"/>
                <a:ea typeface="微软雅黑" panose="020B0503020204020204" charset="-122"/>
              </a:endParaRPr>
            </a:p>
            <a:p>
              <a:pPr indent="-171450" defTabSz="457200">
                <a:buFont typeface="Wingdings" panose="05000000000000000000" pitchFamily="2" charset="2"/>
                <a:buChar char="§"/>
              </a:pPr>
              <a:r>
                <a:rPr lang="zh-CN" altLang="en-US" sz="1200" kern="0" dirty="0">
                  <a:solidFill>
                    <a:srgbClr val="141313"/>
                  </a:solidFill>
                  <a:latin typeface="微软雅黑" panose="020B0503020204020204" charset="-122"/>
                  <a:ea typeface="微软雅黑" panose="020B0503020204020204" charset="-122"/>
                </a:rPr>
                <a:t>有效</a:t>
              </a:r>
              <a:r>
                <a:rPr lang="zh-CN" altLang="en-US" sz="1200" kern="0" dirty="0" smtClean="0">
                  <a:solidFill>
                    <a:srgbClr val="141313"/>
                  </a:solidFill>
                  <a:latin typeface="微软雅黑" panose="020B0503020204020204" charset="-122"/>
                  <a:ea typeface="微软雅黑" panose="020B0503020204020204" charset="-122"/>
                </a:rPr>
                <a:t>的人工干预，方便营运针对特殊</a:t>
              </a:r>
              <a:r>
                <a:rPr lang="en-US" altLang="zh-CN" sz="1200" kern="0" dirty="0" smtClean="0">
                  <a:solidFill>
                    <a:srgbClr val="141313"/>
                  </a:solidFill>
                  <a:latin typeface="微软雅黑" panose="020B0503020204020204" charset="-122"/>
                  <a:ea typeface="微软雅黑" panose="020B0503020204020204" charset="-122"/>
                </a:rPr>
                <a:t>Case</a:t>
              </a:r>
              <a:r>
                <a:rPr lang="zh-CN" altLang="en-US" sz="1200" kern="0" dirty="0" smtClean="0">
                  <a:solidFill>
                    <a:srgbClr val="141313"/>
                  </a:solidFill>
                  <a:latin typeface="微软雅黑" panose="020B0503020204020204" charset="-122"/>
                  <a:ea typeface="微软雅黑" panose="020B0503020204020204" charset="-122"/>
                </a:rPr>
                <a:t>的处理以及对推荐的灵活运用</a:t>
              </a:r>
              <a:endParaRPr lang="en-US" altLang="zh-CN" sz="1200" kern="0" dirty="0" smtClean="0">
                <a:solidFill>
                  <a:srgbClr val="141313"/>
                </a:solidFill>
                <a:latin typeface="微软雅黑" panose="020B0503020204020204" charset="-122"/>
                <a:ea typeface="微软雅黑" panose="020B0503020204020204" charset="-122"/>
              </a:endParaRPr>
            </a:p>
            <a:p>
              <a:pPr indent="-171450" defTabSz="457200">
                <a:buFont typeface="Wingdings" panose="05000000000000000000" pitchFamily="2" charset="2"/>
                <a:buChar char="§"/>
              </a:pPr>
              <a:r>
                <a:rPr lang="zh-CN" altLang="en-US" sz="1200" kern="0" dirty="0" smtClean="0">
                  <a:solidFill>
                    <a:srgbClr val="141313"/>
                  </a:solidFill>
                  <a:latin typeface="微软雅黑" panose="020B0503020204020204" charset="-122"/>
                  <a:ea typeface="微软雅黑" panose="020B0503020204020204" charset="-122"/>
                </a:rPr>
                <a:t>支持多品牌</a:t>
              </a:r>
              <a:endParaRPr lang="en-US" altLang="zh-CN" sz="1200" kern="0" dirty="0">
                <a:solidFill>
                  <a:srgbClr val="141313"/>
                </a:solidFill>
                <a:latin typeface="微软雅黑" panose="020B0503020204020204" charset="-122"/>
                <a:ea typeface="微软雅黑" panose="020B0503020204020204" charset="-122"/>
              </a:endParaRPr>
            </a:p>
            <a:p>
              <a:pPr indent="-171450" defTabSz="457200">
                <a:buFont typeface="Wingdings" panose="05000000000000000000" pitchFamily="2" charset="2"/>
                <a:buChar char="§"/>
              </a:pPr>
              <a:endParaRPr lang="en-US" altLang="zh-CN" sz="1200" kern="0" dirty="0" smtClean="0">
                <a:solidFill>
                  <a:srgbClr val="141313"/>
                </a:solidFill>
                <a:latin typeface="微软雅黑" panose="020B0503020204020204" charset="-122"/>
                <a:ea typeface="微软雅黑" panose="020B0503020204020204" charset="-122"/>
              </a:endParaRPr>
            </a:p>
          </p:txBody>
        </p:sp>
        <p:sp>
          <p:nvSpPr>
            <p:cNvPr id="37" name="Rectangle 12"/>
            <p:cNvSpPr/>
            <p:nvPr/>
          </p:nvSpPr>
          <p:spPr>
            <a:xfrm>
              <a:off x="383970" y="3424504"/>
              <a:ext cx="2543218" cy="2041708"/>
            </a:xfrm>
            <a:prstGeom prst="rect">
              <a:avLst/>
            </a:prstGeom>
            <a:solidFill>
              <a:sysClr val="window" lastClr="FFFFFF"/>
            </a:solidFill>
            <a:ln w="6350" cap="flat" cmpd="sng" algn="ctr">
              <a:solidFill>
                <a:srgbClr val="919D9D"/>
              </a:solidFill>
              <a:prstDash val="solid"/>
            </a:ln>
            <a:effectLst/>
          </p:spPr>
          <p:txBody>
            <a:bodyPr rtlCol="0" anchor="ctr"/>
            <a:lstStyle/>
            <a:p>
              <a:pPr marL="0" marR="0" lvl="0" indent="-171450" defTabSz="457200" eaLnBrk="1" fontAlgn="auto" latinLnBrk="0" hangingPunct="1">
                <a:lnSpc>
                  <a:spcPct val="100000"/>
                </a:lnSpc>
                <a:spcBef>
                  <a:spcPts val="0"/>
                </a:spcBef>
                <a:spcAft>
                  <a:spcPts val="0"/>
                </a:spcAft>
                <a:buClrTx/>
                <a:buSzTx/>
                <a:buFont typeface="Wingdings" panose="05000000000000000000" pitchFamily="2" charset="2"/>
                <a:buChar char="§"/>
                <a:defRPr/>
              </a:pPr>
              <a:r>
                <a:rPr lang="zh-CN" altLang="en-US" sz="1200" kern="0" dirty="0" smtClean="0">
                  <a:solidFill>
                    <a:srgbClr val="141313"/>
                  </a:solidFill>
                  <a:latin typeface="微软雅黑" panose="020B0503020204020204" charset="-122"/>
                  <a:ea typeface="微软雅黑" panose="020B0503020204020204" charset="-122"/>
                </a:rPr>
                <a:t>建立完善、完整的效果追踪，全面评价评估各种组合</a:t>
              </a:r>
              <a:r>
                <a:rPr lang="en-US" altLang="zh-CN" sz="1200" kern="0" dirty="0" smtClean="0">
                  <a:solidFill>
                    <a:srgbClr val="141313"/>
                  </a:solidFill>
                  <a:latin typeface="微软雅黑" panose="020B0503020204020204" charset="-122"/>
                  <a:ea typeface="微软雅黑" panose="020B0503020204020204" charset="-122"/>
                </a:rPr>
                <a:t>AI</a:t>
              </a:r>
              <a:r>
                <a:rPr lang="zh-CN" altLang="en-US" sz="1200" kern="0" dirty="0" smtClean="0">
                  <a:solidFill>
                    <a:srgbClr val="141313"/>
                  </a:solidFill>
                  <a:latin typeface="微软雅黑" panose="020B0503020204020204" charset="-122"/>
                  <a:ea typeface="微软雅黑" panose="020B0503020204020204" charset="-122"/>
                </a:rPr>
                <a:t>场景的</a:t>
              </a:r>
              <a:r>
                <a:rPr lang="en-US" altLang="zh-CN" sz="1200" kern="0" dirty="0" smtClean="0">
                  <a:solidFill>
                    <a:srgbClr val="141313"/>
                  </a:solidFill>
                  <a:latin typeface="微软雅黑" panose="020B0503020204020204" charset="-122"/>
                  <a:ea typeface="微软雅黑" panose="020B0503020204020204" charset="-122"/>
                </a:rPr>
                <a:t>KPI</a:t>
              </a:r>
              <a:r>
                <a:rPr lang="zh-CN" altLang="en-US" sz="1200" kern="0" dirty="0" smtClean="0">
                  <a:solidFill>
                    <a:srgbClr val="141313"/>
                  </a:solidFill>
                  <a:latin typeface="微软雅黑" panose="020B0503020204020204" charset="-122"/>
                  <a:ea typeface="微软雅黑" panose="020B0503020204020204" charset="-122"/>
                </a:rPr>
                <a:t>指标以及业务指标，强有力支撑营运的业务调整以及决策</a:t>
              </a:r>
              <a:endParaRPr lang="en-US" altLang="zh-CN" sz="1200" kern="0" dirty="0" smtClean="0">
                <a:solidFill>
                  <a:srgbClr val="141313"/>
                </a:solidFill>
                <a:latin typeface="微软雅黑" panose="020B0503020204020204" charset="-122"/>
                <a:ea typeface="微软雅黑" panose="020B0503020204020204" charset="-122"/>
              </a:endParaRPr>
            </a:p>
            <a:p>
              <a:pPr marL="0" marR="0" lvl="0" indent="-171450" defTabSz="457200" eaLnBrk="1" fontAlgn="auto" latinLnBrk="0" hangingPunct="1">
                <a:lnSpc>
                  <a:spcPct val="100000"/>
                </a:lnSpc>
                <a:spcBef>
                  <a:spcPts val="0"/>
                </a:spcBef>
                <a:spcAft>
                  <a:spcPts val="0"/>
                </a:spcAft>
                <a:buClrTx/>
                <a:buSzTx/>
                <a:buFont typeface="Wingdings" panose="05000000000000000000" pitchFamily="2" charset="2"/>
                <a:buChar char="§"/>
                <a:defRPr/>
              </a:pPr>
              <a:r>
                <a:rPr lang="zh-CN" altLang="en-US" sz="1200" kern="0" dirty="0" smtClean="0">
                  <a:solidFill>
                    <a:srgbClr val="141313"/>
                  </a:solidFill>
                  <a:latin typeface="微软雅黑" panose="020B0503020204020204" charset="-122"/>
                  <a:ea typeface="微软雅黑" panose="020B0503020204020204" charset="-122"/>
                </a:rPr>
                <a:t>支持多品牌</a:t>
              </a:r>
              <a:endParaRPr lang="en-US" altLang="zh-CN" sz="1200" kern="0" dirty="0">
                <a:solidFill>
                  <a:srgbClr val="141313"/>
                </a:solidFill>
                <a:latin typeface="微软雅黑" panose="020B0503020204020204" charset="-122"/>
                <a:ea typeface="微软雅黑" panose="020B0503020204020204" charset="-122"/>
              </a:endParaRPr>
            </a:p>
          </p:txBody>
        </p:sp>
        <p:sp>
          <p:nvSpPr>
            <p:cNvPr id="38" name="Rounded Rectangle 19"/>
            <p:cNvSpPr/>
            <p:nvPr/>
          </p:nvSpPr>
          <p:spPr>
            <a:xfrm>
              <a:off x="1333120" y="3073928"/>
              <a:ext cx="662098" cy="368300"/>
            </a:xfrm>
            <a:prstGeom prst="roundRect">
              <a:avLst/>
            </a:prstGeom>
            <a:solidFill>
              <a:srgbClr val="FFFFFF">
                <a:lumMod val="50000"/>
              </a:srgbClr>
            </a:solidFill>
            <a:ln w="9525" cap="flat" cmpd="sng" algn="ctr">
              <a:solidFill>
                <a:srgbClr val="919D9D"/>
              </a:solidFill>
              <a:prstDash val="solid"/>
            </a:ln>
            <a:effectLst/>
          </p:spPr>
          <p:txBody>
            <a:bodyPr rtlCol="0" anchor="ctr"/>
            <a:lstStyle/>
            <a:p>
              <a:pPr lvl="0" algn="ctr" defTabSz="457200">
                <a:defRPr/>
              </a:pPr>
              <a:r>
                <a:rPr lang="zh-CN" altLang="en-US" sz="1400" kern="0" dirty="0">
                  <a:solidFill>
                    <a:prstClr val="white"/>
                  </a:solidFill>
                  <a:latin typeface="微软雅黑" panose="020B0503020204020204" charset="-122"/>
                  <a:ea typeface="微软雅黑" panose="020B0503020204020204" charset="-122"/>
                </a:rPr>
                <a:t>效果</a:t>
              </a:r>
              <a:endParaRPr kumimoji="0" lang="zh-CN" altLang="en-US" sz="1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9" name="矩形 38"/>
            <p:cNvSpPr/>
            <p:nvPr/>
          </p:nvSpPr>
          <p:spPr>
            <a:xfrm>
              <a:off x="159342" y="1129770"/>
              <a:ext cx="8578309" cy="585852"/>
            </a:xfrm>
            <a:prstGeom prst="rect">
              <a:avLst/>
            </a:prstGeom>
          </p:spPr>
          <p:txBody>
            <a:bodyPr wrap="square">
              <a:spAutoFit/>
            </a:bodyPr>
            <a:lstStyle/>
            <a:p>
              <a:pPr marL="285750" indent="-285750">
                <a:spcBef>
                  <a:spcPts val="500"/>
                </a:spcBef>
                <a:buFont typeface="Arial" panose="020B0604020202020204" pitchFamily="34" charset="0"/>
                <a:buChar char="•"/>
              </a:pPr>
              <a:r>
                <a:rPr lang="zh-CN" altLang="en-US" sz="1200" dirty="0" smtClean="0">
                  <a:solidFill>
                    <a:schemeClr val="tx1"/>
                  </a:solidFill>
                  <a:latin typeface="微软雅黑" panose="020B0503020204020204" charset="-122"/>
                  <a:ea typeface="微软雅黑" panose="020B0503020204020204" charset="-122"/>
                </a:rPr>
                <a:t>打造统一的外送业务运营平台，为营运的操作人员和决策人员提供灵活的流量以及场景规则设置的工具，方便管理人员进行</a:t>
              </a:r>
              <a:r>
                <a:rPr lang="en-US" altLang="zh-CN" sz="1200" dirty="0" smtClean="0">
                  <a:solidFill>
                    <a:schemeClr val="tx1"/>
                  </a:solidFill>
                  <a:latin typeface="微软雅黑" panose="020B0503020204020204" charset="-122"/>
                  <a:ea typeface="微软雅黑" panose="020B0503020204020204" charset="-122"/>
                </a:rPr>
                <a:t>AI</a:t>
              </a:r>
              <a:r>
                <a:rPr lang="zh-CN" altLang="en-US" sz="1200" dirty="0" smtClean="0">
                  <a:solidFill>
                    <a:schemeClr val="tx1"/>
                  </a:solidFill>
                  <a:latin typeface="微软雅黑" panose="020B0503020204020204" charset="-122"/>
                  <a:ea typeface="微软雅黑" panose="020B0503020204020204" charset="-122"/>
                </a:rPr>
                <a:t>场景的完整效果追踪，掌握外送业务的整体运营情况，为运营决策提供有力的支持。</a:t>
              </a:r>
              <a:endParaRPr lang="en-US" altLang="zh-CN" sz="1200" dirty="0" smtClean="0">
                <a:solidFill>
                  <a:schemeClr val="tx1"/>
                </a:solidFill>
                <a:latin typeface="微软雅黑" panose="020B0503020204020204" charset="-122"/>
                <a:ea typeface="微软雅黑" panose="020B0503020204020204" charset="-122"/>
              </a:endParaRPr>
            </a:p>
          </p:txBody>
        </p:sp>
      </p:grpSp>
      <p:sp>
        <p:nvSpPr>
          <p:cNvPr id="19" name="Rounded Rectangle 19"/>
          <p:cNvSpPr/>
          <p:nvPr/>
        </p:nvSpPr>
        <p:spPr>
          <a:xfrm>
            <a:off x="4424819" y="2722034"/>
            <a:ext cx="640344" cy="290229"/>
          </a:xfrm>
          <a:prstGeom prst="roundRect">
            <a:avLst/>
          </a:prstGeom>
          <a:solidFill>
            <a:srgbClr val="FFFFFF">
              <a:lumMod val="50000"/>
            </a:srgbClr>
          </a:solidFill>
          <a:ln w="9525" cap="flat" cmpd="sng" algn="ctr">
            <a:solidFill>
              <a:srgbClr val="919D9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r>
              <a:rPr lang="zh-CN" altLang="en-US" sz="1400" kern="0" dirty="0">
                <a:solidFill>
                  <a:prstClr val="white"/>
                </a:solidFill>
                <a:latin typeface="微软雅黑" panose="020B0503020204020204" charset="-122"/>
                <a:ea typeface="微软雅黑" panose="020B0503020204020204" charset="-122"/>
              </a:rPr>
              <a:t>规则</a:t>
            </a:r>
            <a:endParaRPr kumimoji="0" lang="zh-CN" altLang="en-US" sz="1400" b="0" i="0" u="none" strike="noStrike" kern="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8" name="标题 1"/>
          <p:cNvSpPr>
            <a:spLocks noGrp="1"/>
          </p:cNvSpPr>
          <p:nvPr>
            <p:ph type="title"/>
          </p:nvPr>
        </p:nvSpPr>
        <p:spPr>
          <a:xfrm>
            <a:off x="1" y="44440"/>
            <a:ext cx="4302092" cy="732441"/>
          </a:xfrm>
        </p:spPr>
        <p:txBody>
          <a:bodyPr>
            <a:normAutofit/>
          </a:bodyPr>
          <a:lstStyle/>
          <a:p>
            <a:r>
              <a:rPr lang="zh-CN" altLang="en-US" sz="2200" dirty="0" smtClean="0">
                <a:latin typeface="微软雅黑" panose="020B0503020204020204" charset="-122"/>
                <a:ea typeface="微软雅黑" panose="020B0503020204020204" charset="-122"/>
              </a:rPr>
              <a:t>系统建设目标</a:t>
            </a:r>
            <a:endParaRPr lang="zh-CN" altLang="en-US" sz="22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1" y="44440"/>
            <a:ext cx="4302092" cy="732441"/>
          </a:xfrm>
        </p:spPr>
        <p:txBody>
          <a:bodyPr>
            <a:normAutofit/>
          </a:bodyPr>
          <a:lstStyle/>
          <a:p>
            <a:r>
              <a:rPr lang="zh-CN" altLang="en-US" sz="2200" dirty="0" smtClean="0">
                <a:latin typeface="微软雅黑" panose="020B0503020204020204" charset="-122"/>
                <a:ea typeface="微软雅黑" panose="020B0503020204020204" charset="-122"/>
              </a:rPr>
              <a:t>项目范围</a:t>
            </a:r>
            <a:endParaRPr lang="zh-CN" altLang="en-US" sz="2200" dirty="0">
              <a:latin typeface="微软雅黑" panose="020B0503020204020204" charset="-122"/>
              <a:ea typeface="微软雅黑" panose="020B0503020204020204" charset="-122"/>
            </a:endParaRPr>
          </a:p>
        </p:txBody>
      </p:sp>
      <p:sp>
        <p:nvSpPr>
          <p:cNvPr id="5" name="Rectangle 112"/>
          <p:cNvSpPr/>
          <p:nvPr/>
        </p:nvSpPr>
        <p:spPr>
          <a:xfrm>
            <a:off x="631122" y="1118069"/>
            <a:ext cx="7920000" cy="360000"/>
          </a:xfrm>
          <a:prstGeom prst="rect">
            <a:avLst/>
          </a:prstGeom>
          <a:solidFill>
            <a:srgbClr val="DA291C"/>
          </a:solidFill>
          <a:ln w="9525" cap="flat" cmpd="sng" algn="ctr">
            <a:noFill/>
            <a:prstDash val="solid"/>
            <a:headEnd type="none" w="med" len="med"/>
            <a:tailEnd type="none" w="med" len="med"/>
          </a:ln>
          <a:effectLst/>
        </p:spPr>
        <p:txBody>
          <a:bodyPr lIns="0" tIns="0" rIns="0" bIns="0" anchor="ctr"/>
          <a:lstStyle/>
          <a:p>
            <a:pPr marL="0" marR="0" lvl="0" indent="0" algn="ctr" defTabSz="685800" eaLnBrk="0" fontAlgn="auto" latinLnBrk="0" hangingPunct="0">
              <a:lnSpc>
                <a:spcPct val="106000"/>
              </a:lnSpc>
              <a:spcBef>
                <a:spcPts val="0"/>
              </a:spcBef>
              <a:spcAft>
                <a:spcPts val="0"/>
              </a:spcAft>
              <a:buClr>
                <a:srgbClr val="FD0000"/>
              </a:buClr>
              <a:buSzTx/>
              <a:buFontTx/>
              <a:buNone/>
              <a:defRPr/>
            </a:pPr>
            <a:r>
              <a:rPr lang="zh-CN" altLang="en-US" sz="1400" b="1" kern="0" dirty="0">
                <a:solidFill>
                  <a:srgbClr val="FFFFFF"/>
                </a:solidFill>
                <a:latin typeface="微软雅黑" panose="020B0503020204020204" charset="-122"/>
                <a:ea typeface="微软雅黑" panose="020B0503020204020204" charset="-122"/>
                <a:cs typeface="Microsoft YaHei"/>
              </a:rPr>
              <a:t>范围</a:t>
            </a:r>
            <a:endParaRPr kumimoji="0" lang="en-US" sz="1400" b="1"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icrosoft YaHei"/>
            </a:endParaRPr>
          </a:p>
        </p:txBody>
      </p:sp>
      <p:sp>
        <p:nvSpPr>
          <p:cNvPr id="6" name="TextBox 7"/>
          <p:cNvSpPr txBox="1"/>
          <p:nvPr/>
        </p:nvSpPr>
        <p:spPr>
          <a:xfrm>
            <a:off x="644064" y="1472048"/>
            <a:ext cx="7907058" cy="2862322"/>
          </a:xfrm>
          <a:prstGeom prst="rect">
            <a:avLst/>
          </a:prstGeom>
          <a:solidFill>
            <a:schemeClr val="accent5">
              <a:lumMod val="20000"/>
              <a:lumOff val="80000"/>
            </a:schemeClr>
          </a:solidFill>
        </p:spPr>
        <p:txBody>
          <a:bodyPr wrap="square" rtlCol="0">
            <a:spAutoFit/>
          </a:bodyPr>
          <a:lstStyle/>
          <a:p>
            <a:pPr marL="171450" indent="-171450">
              <a:lnSpc>
                <a:spcPct val="150000"/>
              </a:lnSpc>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统一外送业务运营平台的设计开发</a:t>
            </a:r>
            <a:endParaRPr lang="en-US" altLang="zh-CN" sz="1000" dirty="0" smtClean="0">
              <a:latin typeface="微软雅黑" panose="020B0503020204020204" charset="-122"/>
              <a:ea typeface="微软雅黑" panose="020B0503020204020204" charset="-122"/>
            </a:endParaRPr>
          </a:p>
          <a:p>
            <a:pPr marL="628650" lvl="1" indent="-171450">
              <a:lnSpc>
                <a:spcPct val="150000"/>
              </a:lnSpc>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能够支持多品牌、多场景、多维度的流量分配规则，根据配置的分流规则接入相应的</a:t>
            </a:r>
            <a:r>
              <a:rPr lang="en-US" altLang="zh-CN" sz="1000" dirty="0" smtClean="0">
                <a:latin typeface="微软雅黑" panose="020B0503020204020204" charset="-122"/>
                <a:ea typeface="微软雅黑" panose="020B0503020204020204" charset="-122"/>
              </a:rPr>
              <a:t>AI</a:t>
            </a:r>
            <a:r>
              <a:rPr lang="zh-CN" altLang="en-US" sz="1000" dirty="0" smtClean="0">
                <a:latin typeface="微软雅黑" panose="020B0503020204020204" charset="-122"/>
                <a:ea typeface="微软雅黑" panose="020B0503020204020204" charset="-122"/>
              </a:rPr>
              <a:t>方案或自定义规则；</a:t>
            </a:r>
            <a:endParaRPr lang="en-US" altLang="zh-CN" sz="1000" dirty="0" smtClean="0">
              <a:latin typeface="微软雅黑" panose="020B0503020204020204" charset="-122"/>
              <a:ea typeface="微软雅黑" panose="020B0503020204020204" charset="-122"/>
            </a:endParaRPr>
          </a:p>
          <a:p>
            <a:pPr marL="628650" lvl="1" indent="-171450">
              <a:lnSpc>
                <a:spcPct val="150000"/>
              </a:lnSpc>
              <a:buFont typeface="Arial" panose="020B0604020202020204" pitchFamily="34" charset="0"/>
              <a:buChar char="•"/>
            </a:pPr>
            <a:r>
              <a:rPr lang="zh-CN" altLang="en-US" sz="1000" dirty="0">
                <a:latin typeface="微软雅黑" panose="020B0503020204020204" charset="-122"/>
                <a:ea typeface="微软雅黑" panose="020B0503020204020204" charset="-122"/>
              </a:rPr>
              <a:t>能够提供灵活、可扩展的规则</a:t>
            </a:r>
            <a:r>
              <a:rPr lang="zh-CN" altLang="en-US" sz="1000" dirty="0" smtClean="0">
                <a:latin typeface="微软雅黑" panose="020B0503020204020204" charset="-122"/>
                <a:ea typeface="微软雅黑" panose="020B0503020204020204" charset="-122"/>
              </a:rPr>
              <a:t>引擎，可基于规则引擎自定义业务规则</a:t>
            </a:r>
            <a:endParaRPr lang="en-US" altLang="zh-CN" sz="1000" dirty="0" smtClean="0">
              <a:latin typeface="微软雅黑" panose="020B0503020204020204" charset="-122"/>
              <a:ea typeface="微软雅黑" panose="020B0503020204020204" charset="-122"/>
            </a:endParaRPr>
          </a:p>
          <a:p>
            <a:pPr marL="628650" lvl="1" indent="-171450">
              <a:lnSpc>
                <a:spcPct val="150000"/>
              </a:lnSpc>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能够</a:t>
            </a:r>
            <a:r>
              <a:rPr lang="zh-CN" altLang="en-US" sz="1000" dirty="0">
                <a:latin typeface="微软雅黑" panose="020B0503020204020204" charset="-122"/>
                <a:ea typeface="微软雅黑" panose="020B0503020204020204" charset="-122"/>
              </a:rPr>
              <a:t>接入业务系统的实时数据以及离线</a:t>
            </a:r>
            <a:r>
              <a:rPr lang="zh-CN" altLang="en-US" sz="1000" dirty="0" smtClean="0">
                <a:latin typeface="微软雅黑" panose="020B0503020204020204" charset="-122"/>
                <a:ea typeface="微软雅黑" panose="020B0503020204020204" charset="-122"/>
              </a:rPr>
              <a:t>数据，对接入数据进行打通、规整，按照业务提供的</a:t>
            </a:r>
            <a:r>
              <a:rPr lang="en-US" altLang="zh-CN" sz="1000" dirty="0" smtClean="0">
                <a:latin typeface="微软雅黑" panose="020B0503020204020204" charset="-122"/>
                <a:ea typeface="微软雅黑" panose="020B0503020204020204" charset="-122"/>
              </a:rPr>
              <a:t>KPI</a:t>
            </a:r>
            <a:r>
              <a:rPr lang="zh-CN" altLang="en-US" sz="1000" dirty="0" smtClean="0">
                <a:latin typeface="微软雅黑" panose="020B0503020204020204" charset="-122"/>
                <a:ea typeface="微软雅黑" panose="020B0503020204020204" charset="-122"/>
              </a:rPr>
              <a:t>以及计算逻辑进行</a:t>
            </a:r>
            <a:r>
              <a:rPr lang="en-US" altLang="zh-CN" sz="1000" dirty="0" smtClean="0">
                <a:latin typeface="微软雅黑" panose="020B0503020204020204" charset="-122"/>
                <a:ea typeface="微软雅黑" panose="020B0503020204020204" charset="-122"/>
              </a:rPr>
              <a:t>KPI</a:t>
            </a:r>
            <a:r>
              <a:rPr lang="zh-CN" altLang="en-US" sz="1000" dirty="0" smtClean="0">
                <a:latin typeface="微软雅黑" panose="020B0503020204020204" charset="-122"/>
                <a:ea typeface="微软雅黑" panose="020B0503020204020204" charset="-122"/>
              </a:rPr>
              <a:t>指标计算</a:t>
            </a:r>
            <a:endParaRPr lang="en-US" altLang="zh-CN" sz="1000" dirty="0" smtClean="0">
              <a:latin typeface="微软雅黑" panose="020B0503020204020204" charset="-122"/>
              <a:ea typeface="微软雅黑" panose="020B0503020204020204" charset="-122"/>
            </a:endParaRPr>
          </a:p>
          <a:p>
            <a:pPr marL="628650" lvl="1" indent="-171450">
              <a:lnSpc>
                <a:spcPct val="150000"/>
              </a:lnSpc>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能够进行</a:t>
            </a:r>
            <a:r>
              <a:rPr lang="en-US" altLang="zh-CN" sz="1000" dirty="0" err="1" smtClean="0">
                <a:latin typeface="微软雅黑" panose="020B0503020204020204" charset="-122"/>
                <a:ea typeface="微软雅黑" panose="020B0503020204020204" charset="-122"/>
              </a:rPr>
              <a:t>byAI</a:t>
            </a:r>
            <a:r>
              <a:rPr lang="zh-CN" altLang="en-US" sz="1000" dirty="0" smtClean="0">
                <a:latin typeface="微软雅黑" panose="020B0503020204020204" charset="-122"/>
                <a:ea typeface="微软雅黑" panose="020B0503020204020204" charset="-122"/>
              </a:rPr>
              <a:t>方案、</a:t>
            </a:r>
            <a:r>
              <a:rPr lang="en-US" altLang="zh-CN" sz="1000" dirty="0" smtClean="0">
                <a:latin typeface="微软雅黑" panose="020B0503020204020204" charset="-122"/>
                <a:ea typeface="微软雅黑" panose="020B0503020204020204" charset="-122"/>
              </a:rPr>
              <a:t>by</a:t>
            </a:r>
            <a:r>
              <a:rPr lang="zh-CN" altLang="en-US" sz="1000" dirty="0" smtClean="0">
                <a:latin typeface="微软雅黑" panose="020B0503020204020204" charset="-122"/>
                <a:ea typeface="微软雅黑" panose="020B0503020204020204" charset="-122"/>
              </a:rPr>
              <a:t>规则、</a:t>
            </a:r>
            <a:r>
              <a:rPr lang="en-US" altLang="zh-CN" sz="1000" dirty="0" smtClean="0">
                <a:latin typeface="微软雅黑" panose="020B0503020204020204" charset="-122"/>
                <a:ea typeface="微软雅黑" panose="020B0503020204020204" charset="-122"/>
              </a:rPr>
              <a:t>by</a:t>
            </a:r>
            <a:r>
              <a:rPr lang="zh-CN" altLang="en-US" sz="1000" dirty="0" smtClean="0">
                <a:latin typeface="微软雅黑" panose="020B0503020204020204" charset="-122"/>
                <a:ea typeface="微软雅黑" panose="020B0503020204020204" charset="-122"/>
              </a:rPr>
              <a:t>场景、</a:t>
            </a:r>
            <a:r>
              <a:rPr lang="en-US" altLang="zh-CN" sz="1000" dirty="0">
                <a:latin typeface="微软雅黑" panose="020B0503020204020204" charset="-122"/>
                <a:ea typeface="微软雅黑" panose="020B0503020204020204" charset="-122"/>
              </a:rPr>
              <a:t>total</a:t>
            </a:r>
            <a:r>
              <a:rPr lang="zh-CN" altLang="en-US" sz="1000" dirty="0" smtClean="0">
                <a:latin typeface="微软雅黑" panose="020B0503020204020204" charset="-122"/>
                <a:ea typeface="微软雅黑" panose="020B0503020204020204" charset="-122"/>
              </a:rPr>
              <a:t>的效果追踪</a:t>
            </a:r>
            <a:endParaRPr lang="en-US" altLang="zh-CN" sz="1000" dirty="0" smtClean="0">
              <a:latin typeface="微软雅黑" panose="020B0503020204020204" charset="-122"/>
              <a:ea typeface="微软雅黑" panose="020B0503020204020204" charset="-122"/>
            </a:endParaRPr>
          </a:p>
          <a:p>
            <a:pPr marL="628650" lvl="1" indent="-171450">
              <a:lnSpc>
                <a:spcPct val="150000"/>
              </a:lnSpc>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能够设定人工干预规则，可根据设定的规则对</a:t>
            </a:r>
            <a:r>
              <a:rPr lang="en-US" altLang="zh-CN" sz="1000" dirty="0" smtClean="0">
                <a:latin typeface="微软雅黑" panose="020B0503020204020204" charset="-122"/>
                <a:ea typeface="微软雅黑" panose="020B0503020204020204" charset="-122"/>
              </a:rPr>
              <a:t>AI</a:t>
            </a:r>
            <a:r>
              <a:rPr lang="zh-CN" altLang="en-US" sz="1000" dirty="0" smtClean="0">
                <a:latin typeface="微软雅黑" panose="020B0503020204020204" charset="-122"/>
                <a:ea typeface="微软雅黑" panose="020B0503020204020204" charset="-122"/>
              </a:rPr>
              <a:t>算法返回的结果进行干预</a:t>
            </a:r>
            <a:endParaRPr lang="en-US" altLang="zh-CN" sz="1000" dirty="0" smtClean="0">
              <a:latin typeface="微软雅黑" panose="020B0503020204020204" charset="-122"/>
              <a:ea typeface="微软雅黑" panose="020B0503020204020204" charset="-122"/>
            </a:endParaRPr>
          </a:p>
          <a:p>
            <a:pPr marL="628650" lvl="1" indent="-171450">
              <a:lnSpc>
                <a:spcPct val="150000"/>
              </a:lnSpc>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能够统一监控平台所运行的</a:t>
            </a:r>
            <a:r>
              <a:rPr lang="en-US" altLang="zh-CN" sz="1000" dirty="0" smtClean="0">
                <a:latin typeface="微软雅黑" panose="020B0503020204020204" charset="-122"/>
                <a:ea typeface="微软雅黑" panose="020B0503020204020204" charset="-122"/>
              </a:rPr>
              <a:t>AI</a:t>
            </a:r>
            <a:r>
              <a:rPr lang="zh-CN" altLang="en-US" sz="1000" dirty="0" smtClean="0">
                <a:latin typeface="微软雅黑" panose="020B0503020204020204" charset="-122"/>
                <a:ea typeface="微软雅黑" panose="020B0503020204020204" charset="-122"/>
              </a:rPr>
              <a:t>场景以及算法模型，提供模型熔断机制，并能够报警</a:t>
            </a:r>
            <a:endParaRPr lang="en-US" altLang="zh-CN" sz="1000" dirty="0">
              <a:latin typeface="微软雅黑" panose="020B0503020204020204" charset="-122"/>
              <a:ea typeface="微软雅黑" panose="020B0503020204020204" charset="-122"/>
            </a:endParaRPr>
          </a:p>
          <a:p>
            <a:pPr marL="628650" lvl="1" indent="-171450">
              <a:lnSpc>
                <a:spcPct val="150000"/>
              </a:lnSpc>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能够将发现业务异常数据和业务统计数据进行</a:t>
            </a:r>
            <a:r>
              <a:rPr lang="zh-CN" altLang="en-US" sz="1000" dirty="0">
                <a:latin typeface="微软雅黑" panose="020B0503020204020204" charset="-122"/>
                <a:ea typeface="微软雅黑" panose="020B0503020204020204" charset="-122"/>
              </a:rPr>
              <a:t>预</a:t>
            </a:r>
            <a:r>
              <a:rPr lang="zh-CN" altLang="en-US" sz="1000" dirty="0" smtClean="0">
                <a:latin typeface="微软雅黑" panose="020B0503020204020204" charset="-122"/>
                <a:ea typeface="微软雅黑" panose="020B0503020204020204" charset="-122"/>
              </a:rPr>
              <a:t>警和展示</a:t>
            </a:r>
            <a:endParaRPr lang="en-US" altLang="zh-CN" sz="1000" dirty="0" smtClean="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完成以下异常监控及预警内容</a:t>
            </a:r>
            <a:endParaRPr lang="en-US" altLang="zh-CN" sz="1000" dirty="0" smtClean="0">
              <a:latin typeface="微软雅黑" panose="020B0503020204020204" charset="-122"/>
              <a:ea typeface="微软雅黑" panose="020B0503020204020204" charset="-122"/>
            </a:endParaRPr>
          </a:p>
          <a:p>
            <a:pPr marL="628650" lvl="1" indent="-171450">
              <a:lnSpc>
                <a:spcPct val="150000"/>
              </a:lnSpc>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模型运行异常报警</a:t>
            </a:r>
            <a:endParaRPr lang="en-US" altLang="zh-CN" sz="1000" dirty="0" smtClean="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完成外送业务运营</a:t>
            </a:r>
            <a:r>
              <a:rPr lang="en-US" altLang="zh-CN" sz="1000" dirty="0">
                <a:latin typeface="微软雅黑" panose="020B0503020204020204" charset="-122"/>
                <a:ea typeface="微软雅黑" panose="020B0503020204020204" charset="-122"/>
              </a:rPr>
              <a:t>D</a:t>
            </a:r>
            <a:r>
              <a:rPr lang="en-US" altLang="zh-CN" sz="1000" dirty="0" smtClean="0">
                <a:latin typeface="微软雅黑" panose="020B0503020204020204" charset="-122"/>
                <a:ea typeface="微软雅黑" panose="020B0503020204020204" charset="-122"/>
              </a:rPr>
              <a:t>ashboard</a:t>
            </a:r>
            <a:r>
              <a:rPr lang="zh-CN" altLang="en-US" sz="1000" dirty="0" smtClean="0">
                <a:latin typeface="微软雅黑" panose="020B0503020204020204" charset="-122"/>
                <a:ea typeface="微软雅黑" panose="020B0503020204020204" charset="-122"/>
              </a:rPr>
              <a:t>的设计和开发；</a:t>
            </a:r>
            <a:endParaRPr lang="en-US" altLang="zh-CN" sz="1000" dirty="0" smtClean="0">
              <a:latin typeface="微软雅黑" panose="020B0503020204020204" charset="-122"/>
              <a:ea typeface="微软雅黑" panose="020B0503020204020204" charset="-122"/>
            </a:endParaRPr>
          </a:p>
          <a:p>
            <a:pPr marL="171450" indent="-171450">
              <a:lnSpc>
                <a:spcPct val="150000"/>
              </a:lnSpc>
              <a:buFont typeface="Arial" panose="020B0604020202020204" pitchFamily="34" charset="0"/>
              <a:buChar char="•"/>
            </a:pPr>
            <a:r>
              <a:rPr lang="zh-CN" altLang="en-US" sz="1000" dirty="0" smtClean="0">
                <a:latin typeface="微软雅黑" panose="020B0503020204020204" charset="-122"/>
                <a:ea typeface="微软雅黑" panose="020B0503020204020204" charset="-122"/>
              </a:rPr>
              <a:t>完成和外部系统的对接；对接的接口和形式未确定</a:t>
            </a:r>
            <a:endParaRPr lang="en-US" altLang="zh-CN" sz="1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511301" y="1460568"/>
            <a:ext cx="3788102" cy="3323987"/>
          </a:xfrm>
          <a:prstGeom prst="rect">
            <a:avLst/>
          </a:prstGeom>
          <a:noFill/>
        </p:spPr>
        <p:txBody>
          <a:bodyPr wrap="square" rtlCol="0">
            <a:spAutoFit/>
          </a:bodyPr>
          <a:lstStyle/>
          <a:p>
            <a:pPr>
              <a:lnSpc>
                <a:spcPct val="150000"/>
              </a:lnSpc>
            </a:pPr>
            <a:r>
              <a:rPr lang="zh-CN" altLang="en-US" sz="2800" b="1" dirty="0" smtClean="0">
                <a:solidFill>
                  <a:schemeClr val="bg2"/>
                </a:solidFill>
                <a:latin typeface="微软雅黑" panose="020B0503020204020204" charset="-122"/>
                <a:ea typeface="微软雅黑" panose="020B0503020204020204" charset="-122"/>
                <a:sym typeface="+mn-ea"/>
              </a:rPr>
              <a:t>日立</a:t>
            </a:r>
            <a:r>
              <a:rPr lang="zh-CN" altLang="en-US" sz="2800" b="1" dirty="0">
                <a:solidFill>
                  <a:schemeClr val="bg2"/>
                </a:solidFill>
                <a:latin typeface="微软雅黑" panose="020B0503020204020204" charset="-122"/>
                <a:ea typeface="微软雅黑" panose="020B0503020204020204" charset="-122"/>
                <a:sym typeface="+mn-ea"/>
              </a:rPr>
              <a:t>对项目的理解</a:t>
            </a:r>
            <a:endParaRPr lang="en-US" altLang="zh-CN" sz="2800" b="1" dirty="0">
              <a:solidFill>
                <a:schemeClr val="bg2"/>
              </a:solidFill>
              <a:latin typeface="微软雅黑" panose="020B0503020204020204" charset="-122"/>
              <a:ea typeface="微软雅黑" panose="020B0503020204020204" charset="-122"/>
              <a:sym typeface="+mn-ea"/>
            </a:endParaRPr>
          </a:p>
          <a:p>
            <a:pPr>
              <a:lnSpc>
                <a:spcPct val="150000"/>
              </a:lnSpc>
            </a:pPr>
            <a:r>
              <a:rPr lang="zh-CN" altLang="en-US" sz="2800" b="1" dirty="0" smtClean="0">
                <a:solidFill>
                  <a:schemeClr val="accent1"/>
                </a:solidFill>
                <a:latin typeface="微软雅黑" panose="020B0503020204020204" charset="-122"/>
                <a:ea typeface="微软雅黑" panose="020B0503020204020204" charset="-122"/>
                <a:sym typeface="+mn-ea"/>
              </a:rPr>
              <a:t>日立解决方案</a:t>
            </a:r>
            <a:r>
              <a:rPr lang="zh-CN" altLang="en-US" sz="2800" b="1" dirty="0" smtClean="0">
                <a:solidFill>
                  <a:srgbClr val="C00000"/>
                </a:solidFill>
                <a:latin typeface="微软雅黑" panose="020B0503020204020204" charset="-122"/>
                <a:ea typeface="微软雅黑" panose="020B0503020204020204" charset="-122"/>
                <a:sym typeface="+mn-ea"/>
              </a:rPr>
              <a:t>介绍</a:t>
            </a:r>
            <a:endParaRPr lang="en-US" altLang="zh-CN" sz="2800" b="1" dirty="0" smtClean="0">
              <a:solidFill>
                <a:srgbClr val="C00000"/>
              </a:solidFill>
              <a:latin typeface="微软雅黑" panose="020B0503020204020204" charset="-122"/>
              <a:ea typeface="微软雅黑" panose="020B0503020204020204" charset="-122"/>
              <a:sym typeface="+mn-ea"/>
            </a:endParaRPr>
          </a:p>
          <a:p>
            <a:pPr>
              <a:lnSpc>
                <a:spcPct val="150000"/>
              </a:lnSpc>
            </a:pPr>
            <a:endParaRPr lang="en-US" altLang="zh-CN" sz="2800" b="1" dirty="0" smtClean="0">
              <a:solidFill>
                <a:srgbClr val="C00000"/>
              </a:solidFill>
              <a:latin typeface="微软雅黑" panose="020B0503020204020204" charset="-122"/>
              <a:ea typeface="微软雅黑" panose="020B0503020204020204" charset="-122"/>
              <a:sym typeface="+mn-ea"/>
            </a:endParaRPr>
          </a:p>
          <a:p>
            <a:pPr>
              <a:lnSpc>
                <a:spcPct val="150000"/>
              </a:lnSpc>
            </a:pPr>
            <a:r>
              <a:rPr lang="zh-CN" altLang="en-US" sz="2800" b="1" dirty="0" smtClean="0">
                <a:solidFill>
                  <a:schemeClr val="bg1">
                    <a:lumMod val="65000"/>
                  </a:schemeClr>
                </a:solidFill>
                <a:latin typeface="微软雅黑" panose="020B0503020204020204" charset="-122"/>
                <a:ea typeface="微软雅黑" panose="020B0503020204020204" charset="-122"/>
                <a:sym typeface="+mn-ea"/>
              </a:rPr>
              <a:t>实施计划及团队</a:t>
            </a:r>
            <a:endParaRPr lang="en-US" altLang="zh-CN" sz="2800" b="1" dirty="0" smtClean="0">
              <a:solidFill>
                <a:schemeClr val="bg1">
                  <a:lumMod val="65000"/>
                </a:schemeClr>
              </a:solidFill>
              <a:latin typeface="微软雅黑" panose="020B0503020204020204" charset="-122"/>
              <a:ea typeface="微软雅黑" panose="020B0503020204020204" charset="-122"/>
              <a:sym typeface="+mn-ea"/>
            </a:endParaRPr>
          </a:p>
          <a:p>
            <a:pPr>
              <a:lnSpc>
                <a:spcPct val="150000"/>
              </a:lnSpc>
            </a:pPr>
            <a:r>
              <a:rPr lang="zh-CN" altLang="en-US" sz="2800" b="1" dirty="0" smtClean="0">
                <a:solidFill>
                  <a:schemeClr val="bg1">
                    <a:lumMod val="65000"/>
                  </a:schemeClr>
                </a:solidFill>
                <a:latin typeface="微软雅黑" panose="020B0503020204020204" charset="-122"/>
                <a:ea typeface="微软雅黑" panose="020B0503020204020204" charset="-122"/>
                <a:sym typeface="+mn-ea"/>
              </a:rPr>
              <a:t>日立的优势及案例</a:t>
            </a:r>
            <a:endParaRPr lang="en-US" altLang="zh-CN" sz="2800" b="1" dirty="0">
              <a:solidFill>
                <a:schemeClr val="bg1">
                  <a:lumMod val="65000"/>
                </a:schemeClr>
              </a:solidFill>
              <a:latin typeface="微软雅黑" panose="020B0503020204020204" charset="-122"/>
              <a:ea typeface="微软雅黑" panose="020B0503020204020204" charset="-122"/>
              <a:sym typeface="+mn-ea"/>
            </a:endParaRPr>
          </a:p>
        </p:txBody>
      </p:sp>
      <p:sp>
        <p:nvSpPr>
          <p:cNvPr id="9" name="Title 53"/>
          <p:cNvSpPr txBox="1"/>
          <p:nvPr/>
        </p:nvSpPr>
        <p:spPr>
          <a:xfrm>
            <a:off x="230505" y="314325"/>
            <a:ext cx="5419181" cy="333375"/>
          </a:xfrm>
          <a:prstGeom prst="rect">
            <a:avLst/>
          </a:prstGeom>
          <a:noFill/>
        </p:spPr>
        <p:txBody>
          <a:bodyPr vert="horz" lIns="0" tIns="0" rIns="0" bIns="0" rtlCol="0" anchor="t">
            <a:noAutofit/>
          </a:bodyPr>
          <a:lstStyle/>
          <a:p>
            <a:pPr>
              <a:buClr>
                <a:srgbClr val="414141"/>
              </a:buClr>
              <a:defRPr/>
            </a:pPr>
            <a:r>
              <a:rPr lang="zh-CN" altLang="en-US" sz="2400" b="1" dirty="0">
                <a:solidFill>
                  <a:srgbClr val="414141"/>
                </a:solidFill>
                <a:latin typeface="微软雅黑" panose="020B0503020204020204" charset="-122"/>
                <a:ea typeface="微软雅黑" panose="020B0503020204020204" charset="-122"/>
                <a:cs typeface="微软雅黑" panose="020B0503020204020204" charset="-122"/>
                <a:sym typeface="+mn-ea"/>
              </a:rPr>
              <a:t>目录</a:t>
            </a:r>
            <a:br>
              <a:rPr lang="en-US" altLang="en-US" sz="2400" b="1" dirty="0">
                <a:solidFill>
                  <a:srgbClr val="414141"/>
                </a:solidFill>
                <a:latin typeface="微软雅黑" panose="020B0503020204020204" charset="-122"/>
                <a:ea typeface="微软雅黑" panose="020B0503020204020204" charset="-122"/>
                <a:cs typeface="微软雅黑" panose="020B0503020204020204" charset="-122"/>
                <a:sym typeface="+mn-ea"/>
              </a:rPr>
            </a:br>
            <a:endParaRPr lang="zh-CN" altLang="en-US" sz="2400" b="1" dirty="0">
              <a:solidFill>
                <a:srgbClr val="CC0000"/>
              </a:solidFill>
              <a:latin typeface="微软雅黑" panose="020B0503020204020204" charset="-122"/>
              <a:ea typeface="微软雅黑" panose="020B0503020204020204" charset="-122"/>
              <a:cs typeface="微软雅黑" panose="020B0503020204020204" charset="-122"/>
              <a:sym typeface="+mn-ea"/>
            </a:endParaRPr>
          </a:p>
        </p:txBody>
      </p:sp>
      <p:pic>
        <p:nvPicPr>
          <p:cNvPr id="15" name="图片 14"/>
          <p:cNvPicPr>
            <a:picLocks noChangeAspect="1"/>
          </p:cNvPicPr>
          <p:nvPr/>
        </p:nvPicPr>
        <p:blipFill rotWithShape="1">
          <a:blip r:embed="rId1" cstate="print">
            <a:grayscl/>
            <a:extLst>
              <a:ext uri="{28A0092B-C50C-407E-A947-70E740481C1C}">
                <a14:useLocalDpi xmlns:a14="http://schemas.microsoft.com/office/drawing/2010/main" val="0"/>
              </a:ext>
            </a:extLst>
          </a:blip>
          <a:srcRect/>
          <a:stretch>
            <a:fillRect/>
          </a:stretch>
        </p:blipFill>
        <p:spPr>
          <a:xfrm>
            <a:off x="14962" y="2057402"/>
            <a:ext cx="3037115" cy="1436914"/>
          </a:xfrm>
          <a:prstGeom prst="rect">
            <a:avLst/>
          </a:prstGeom>
        </p:spPr>
      </p:pic>
      <p:sp>
        <p:nvSpPr>
          <p:cNvPr id="16" name="矩形 15"/>
          <p:cNvSpPr/>
          <p:nvPr/>
        </p:nvSpPr>
        <p:spPr>
          <a:xfrm rot="2700000">
            <a:off x="2556702" y="2269924"/>
            <a:ext cx="1026145" cy="1026145"/>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7" name="矩形 16"/>
          <p:cNvSpPr/>
          <p:nvPr/>
        </p:nvSpPr>
        <p:spPr>
          <a:xfrm rot="2700000">
            <a:off x="3459738" y="3274680"/>
            <a:ext cx="278046" cy="278046"/>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8" name="矩形 17"/>
          <p:cNvSpPr/>
          <p:nvPr/>
        </p:nvSpPr>
        <p:spPr>
          <a:xfrm rot="2700000">
            <a:off x="3963388" y="3242272"/>
            <a:ext cx="136159" cy="136159"/>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9" name="文本框 18"/>
          <p:cNvSpPr txBox="1"/>
          <p:nvPr/>
        </p:nvSpPr>
        <p:spPr>
          <a:xfrm>
            <a:off x="2289971" y="2508853"/>
            <a:ext cx="1472619" cy="506730"/>
          </a:xfrm>
          <a:prstGeom prst="rect">
            <a:avLst/>
          </a:prstGeom>
          <a:noFill/>
        </p:spPr>
        <p:txBody>
          <a:bodyPr wrap="square" rtlCol="0">
            <a:spAutoFit/>
          </a:bodyPr>
          <a:lstStyle/>
          <a:p>
            <a:pPr algn="ctr"/>
            <a:r>
              <a:rPr lang="zh-CN" altLang="en-US" sz="2700" dirty="0">
                <a:solidFill>
                  <a:schemeClr val="bg1"/>
                </a:solidFill>
                <a:latin typeface="微软雅黑" panose="020B0503020204020204" charset="-122"/>
                <a:ea typeface="微软雅黑" panose="020B0503020204020204" charset="-122"/>
              </a:rPr>
              <a:t>目录</a:t>
            </a:r>
            <a:endParaRPr lang="zh-CN" altLang="en-US" sz="2700" dirty="0">
              <a:solidFill>
                <a:schemeClr val="bg1"/>
              </a:solidFill>
              <a:latin typeface="微软雅黑" panose="020B0503020204020204" charset="-122"/>
              <a:ea typeface="微软雅黑" panose="020B0503020204020204" charset="-122"/>
            </a:endParaRPr>
          </a:p>
        </p:txBody>
      </p:sp>
      <p:sp>
        <p:nvSpPr>
          <p:cNvPr id="10" name="TextBox 24"/>
          <p:cNvSpPr txBox="1"/>
          <p:nvPr/>
        </p:nvSpPr>
        <p:spPr>
          <a:xfrm>
            <a:off x="4820562" y="2804343"/>
            <a:ext cx="1506596" cy="276504"/>
          </a:xfrm>
          <a:prstGeom prst="rect">
            <a:avLst/>
          </a:prstGeom>
          <a:noFill/>
        </p:spPr>
        <p:txBody>
          <a:bodyPr wrap="square" lIns="60469" tIns="30235" rIns="60469" bIns="30235" rtlCol="0">
            <a:spAutoFit/>
          </a:bodyPr>
          <a:lstStyle/>
          <a:p>
            <a:r>
              <a:rPr lang="en-US" altLang="zh-CN" sz="1400" dirty="0">
                <a:solidFill>
                  <a:srgbClr val="C00000"/>
                </a:solidFill>
                <a:latin typeface="微软雅黑" panose="020B0503020204020204" charset="-122"/>
                <a:ea typeface="微软雅黑" panose="020B0503020204020204" charset="-122"/>
              </a:rPr>
              <a:t>※ </a:t>
            </a:r>
            <a:r>
              <a:rPr lang="zh-CN" altLang="en-US" sz="1400" dirty="0" smtClean="0">
                <a:solidFill>
                  <a:srgbClr val="C00000"/>
                </a:solidFill>
                <a:latin typeface="微软雅黑" panose="020B0503020204020204" charset="-122"/>
                <a:ea typeface="微软雅黑" panose="020B0503020204020204" charset="-122"/>
              </a:rPr>
              <a:t>业务架构</a:t>
            </a:r>
            <a:endParaRPr lang="zh-CN" altLang="en-US" sz="1400" dirty="0">
              <a:solidFill>
                <a:srgbClr val="C00000"/>
              </a:solidFill>
              <a:latin typeface="微软雅黑" panose="020B0503020204020204" charset="-122"/>
              <a:ea typeface="微软雅黑" panose="020B0503020204020204" charset="-122"/>
            </a:endParaRPr>
          </a:p>
        </p:txBody>
      </p:sp>
      <p:sp>
        <p:nvSpPr>
          <p:cNvPr id="11" name="TextBox 25"/>
          <p:cNvSpPr txBox="1"/>
          <p:nvPr/>
        </p:nvSpPr>
        <p:spPr>
          <a:xfrm>
            <a:off x="6075652" y="2804343"/>
            <a:ext cx="1444089" cy="276504"/>
          </a:xfrm>
          <a:prstGeom prst="rect">
            <a:avLst/>
          </a:prstGeom>
          <a:noFill/>
        </p:spPr>
        <p:txBody>
          <a:bodyPr wrap="square" lIns="60469" tIns="30235" rIns="60469" bIns="30235" rtlCol="0">
            <a:spAutoFit/>
          </a:bodyPr>
          <a:lstStyle/>
          <a:p>
            <a:r>
              <a:rPr lang="en-US" altLang="zh-CN" sz="1400" dirty="0">
                <a:solidFill>
                  <a:srgbClr val="C00000"/>
                </a:solidFill>
                <a:latin typeface="微软雅黑" panose="020B0503020204020204" charset="-122"/>
                <a:ea typeface="微软雅黑" panose="020B0503020204020204" charset="-122"/>
              </a:rPr>
              <a:t>※</a:t>
            </a:r>
            <a:r>
              <a:rPr lang="en-US" altLang="zh-CN" sz="1400" dirty="0" smtClean="0">
                <a:solidFill>
                  <a:srgbClr val="C00000"/>
                </a:solidFill>
                <a:latin typeface="微软雅黑" panose="020B0503020204020204" charset="-122"/>
                <a:ea typeface="微软雅黑" panose="020B0503020204020204" charset="-122"/>
              </a:rPr>
              <a:t> </a:t>
            </a:r>
            <a:r>
              <a:rPr lang="zh-CN" altLang="en-US" sz="1400" dirty="0" smtClean="0">
                <a:solidFill>
                  <a:srgbClr val="C00000"/>
                </a:solidFill>
                <a:latin typeface="微软雅黑" panose="020B0503020204020204" charset="-122"/>
                <a:ea typeface="微软雅黑" panose="020B0503020204020204" charset="-122"/>
              </a:rPr>
              <a:t>业务专题</a:t>
            </a:r>
            <a:endParaRPr lang="zh-CN" altLang="en-US" sz="1400" dirty="0">
              <a:solidFill>
                <a:srgbClr val="C00000"/>
              </a:solidFill>
              <a:latin typeface="微软雅黑" panose="020B0503020204020204" charset="-122"/>
              <a:ea typeface="微软雅黑" panose="020B0503020204020204" charset="-122"/>
            </a:endParaRPr>
          </a:p>
        </p:txBody>
      </p:sp>
      <p:sp>
        <p:nvSpPr>
          <p:cNvPr id="12" name="TextBox 24"/>
          <p:cNvSpPr txBox="1"/>
          <p:nvPr/>
        </p:nvSpPr>
        <p:spPr>
          <a:xfrm>
            <a:off x="4820562" y="3130127"/>
            <a:ext cx="1506596" cy="276504"/>
          </a:xfrm>
          <a:prstGeom prst="rect">
            <a:avLst/>
          </a:prstGeom>
          <a:noFill/>
        </p:spPr>
        <p:txBody>
          <a:bodyPr wrap="square" lIns="60469" tIns="30235" rIns="60469" bIns="30235" rtlCol="0">
            <a:spAutoFit/>
          </a:bodyPr>
          <a:lstStyle/>
          <a:p>
            <a:r>
              <a:rPr lang="en-US" altLang="zh-CN" sz="1400" dirty="0">
                <a:latin typeface="微软雅黑" panose="020B0503020204020204" charset="-122"/>
                <a:ea typeface="微软雅黑" panose="020B0503020204020204" charset="-122"/>
              </a:rPr>
              <a:t>※</a:t>
            </a:r>
            <a:r>
              <a:rPr lang="en-US" altLang="zh-CN" sz="1400" dirty="0" smtClean="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技术</a:t>
            </a:r>
            <a:r>
              <a:rPr lang="zh-CN" altLang="en-US" sz="1400" dirty="0" smtClean="0">
                <a:latin typeface="微软雅黑" panose="020B0503020204020204" charset="-122"/>
                <a:ea typeface="微软雅黑" panose="020B0503020204020204" charset="-122"/>
              </a:rPr>
              <a:t>架构</a:t>
            </a:r>
            <a:endParaRPr lang="zh-CN" altLang="en-US" sz="1400" dirty="0">
              <a:latin typeface="微软雅黑" panose="020B0503020204020204" charset="-122"/>
              <a:ea typeface="微软雅黑" panose="020B0503020204020204" charset="-122"/>
            </a:endParaRPr>
          </a:p>
        </p:txBody>
      </p:sp>
      <p:sp>
        <p:nvSpPr>
          <p:cNvPr id="13" name="TextBox 25"/>
          <p:cNvSpPr txBox="1"/>
          <p:nvPr/>
        </p:nvSpPr>
        <p:spPr>
          <a:xfrm>
            <a:off x="6075652" y="3130127"/>
            <a:ext cx="1444089" cy="276504"/>
          </a:xfrm>
          <a:prstGeom prst="rect">
            <a:avLst/>
          </a:prstGeom>
          <a:noFill/>
        </p:spPr>
        <p:txBody>
          <a:bodyPr wrap="square" lIns="60469" tIns="30235" rIns="60469" bIns="30235" rtlCol="0">
            <a:spAutoFit/>
          </a:bodyPr>
          <a:lstStyle/>
          <a:p>
            <a:r>
              <a:rPr lang="en-US" altLang="zh-CN" sz="1400" dirty="0">
                <a:latin typeface="微软雅黑" panose="020B0503020204020204" charset="-122"/>
                <a:ea typeface="微软雅黑" panose="020B0503020204020204" charset="-122"/>
              </a:rPr>
              <a:t>※</a:t>
            </a:r>
            <a:r>
              <a:rPr lang="en-US" altLang="zh-CN" sz="1400" dirty="0" smtClean="0">
                <a:latin typeface="微软雅黑" panose="020B0503020204020204" charset="-122"/>
                <a:ea typeface="微软雅黑" panose="020B0503020204020204" charset="-122"/>
              </a:rPr>
              <a:t> </a:t>
            </a:r>
            <a:r>
              <a:rPr lang="zh-CN" altLang="en-US" sz="1400" dirty="0">
                <a:latin typeface="微软雅黑" panose="020B0503020204020204" charset="-122"/>
                <a:ea typeface="微软雅黑" panose="020B0503020204020204" charset="-122"/>
              </a:rPr>
              <a:t>技术</a:t>
            </a:r>
            <a:r>
              <a:rPr lang="zh-CN" altLang="en-US" sz="1400" dirty="0" smtClean="0">
                <a:latin typeface="微软雅黑" panose="020B0503020204020204" charset="-122"/>
                <a:ea typeface="微软雅黑" panose="020B0503020204020204" charset="-122"/>
              </a:rPr>
              <a:t>专题</a:t>
            </a:r>
            <a:endParaRPr lang="zh-CN" altLang="en-US" sz="1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20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矩形 148"/>
          <p:cNvSpPr/>
          <p:nvPr/>
        </p:nvSpPr>
        <p:spPr>
          <a:xfrm>
            <a:off x="3310790" y="933474"/>
            <a:ext cx="2581836" cy="511799"/>
          </a:xfrm>
          <a:prstGeom prst="rect">
            <a:avLst/>
          </a:prstGeom>
          <a:solidFill>
            <a:schemeClr val="bg1">
              <a:lumMod val="9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110" name="矩形 109"/>
          <p:cNvSpPr/>
          <p:nvPr/>
        </p:nvSpPr>
        <p:spPr>
          <a:xfrm>
            <a:off x="369792" y="1519515"/>
            <a:ext cx="8659907" cy="2682689"/>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112" name="矩形 111"/>
          <p:cNvSpPr/>
          <p:nvPr/>
        </p:nvSpPr>
        <p:spPr>
          <a:xfrm>
            <a:off x="6490867" y="1975328"/>
            <a:ext cx="1079829" cy="104787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7" name="矩形 6"/>
          <p:cNvSpPr/>
          <p:nvPr/>
        </p:nvSpPr>
        <p:spPr>
          <a:xfrm>
            <a:off x="6553214" y="3266644"/>
            <a:ext cx="948018" cy="3765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latin typeface="Microsoft YaHei" panose="020B0503020204020204" pitchFamily="34" charset="-122"/>
                <a:ea typeface="Microsoft YaHei" panose="020B0503020204020204" pitchFamily="34" charset="-122"/>
              </a:rPr>
              <a:t>KPI</a:t>
            </a:r>
            <a:r>
              <a:rPr lang="zh-CN" altLang="en-US" sz="900" dirty="0" smtClean="0">
                <a:latin typeface="Microsoft YaHei" panose="020B0503020204020204" pitchFamily="34" charset="-122"/>
                <a:ea typeface="Microsoft YaHei" panose="020B0503020204020204" pitchFamily="34" charset="-122"/>
              </a:rPr>
              <a:t>计算</a:t>
            </a:r>
            <a:endParaRPr lang="zh-CN" altLang="en-US" sz="900" dirty="0" smtClean="0">
              <a:latin typeface="Microsoft YaHei" panose="020B0503020204020204" pitchFamily="34" charset="-122"/>
              <a:ea typeface="Microsoft YaHei" panose="020B0503020204020204" pitchFamily="34" charset="-122"/>
            </a:endParaRPr>
          </a:p>
        </p:txBody>
      </p:sp>
      <p:sp>
        <p:nvSpPr>
          <p:cNvPr id="8" name="矩形 7"/>
          <p:cNvSpPr/>
          <p:nvPr/>
        </p:nvSpPr>
        <p:spPr>
          <a:xfrm>
            <a:off x="6546490" y="2069966"/>
            <a:ext cx="948018" cy="3765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latin typeface="Microsoft YaHei" panose="020B0503020204020204" pitchFamily="34" charset="-122"/>
                <a:ea typeface="Microsoft YaHei" panose="020B0503020204020204" pitchFamily="34" charset="-122"/>
              </a:rPr>
              <a:t>效果实时跟踪</a:t>
            </a:r>
            <a:endParaRPr lang="zh-CN" altLang="en-US" sz="900" dirty="0" smtClean="0">
              <a:latin typeface="Microsoft YaHei" panose="020B0503020204020204" pitchFamily="34" charset="-122"/>
              <a:ea typeface="Microsoft YaHei" panose="020B0503020204020204" pitchFamily="34" charset="-122"/>
            </a:endParaRPr>
          </a:p>
        </p:txBody>
      </p:sp>
      <p:sp>
        <p:nvSpPr>
          <p:cNvPr id="9" name="矩形 8"/>
          <p:cNvSpPr/>
          <p:nvPr/>
        </p:nvSpPr>
        <p:spPr>
          <a:xfrm>
            <a:off x="6546490" y="2521926"/>
            <a:ext cx="948018" cy="3765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latin typeface="Microsoft YaHei" panose="020B0503020204020204" pitchFamily="34" charset="-122"/>
                <a:ea typeface="Microsoft YaHei" panose="020B0503020204020204" pitchFamily="34" charset="-122"/>
              </a:rPr>
              <a:t>历史数据分析</a:t>
            </a:r>
            <a:endParaRPr lang="zh-CN" altLang="en-US" sz="900" dirty="0" smtClean="0">
              <a:latin typeface="Microsoft YaHei" panose="020B0503020204020204" pitchFamily="34" charset="-122"/>
              <a:ea typeface="Microsoft YaHei" panose="020B0503020204020204" pitchFamily="34" charset="-122"/>
            </a:endParaRPr>
          </a:p>
        </p:txBody>
      </p:sp>
      <p:sp>
        <p:nvSpPr>
          <p:cNvPr id="18" name="矩形 17"/>
          <p:cNvSpPr/>
          <p:nvPr/>
        </p:nvSpPr>
        <p:spPr>
          <a:xfrm>
            <a:off x="793376" y="3941942"/>
            <a:ext cx="4182036" cy="177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900" dirty="0" smtClean="0">
                <a:latin typeface="+mj-lt"/>
              </a:rPr>
              <a:t>分流服务</a:t>
            </a:r>
            <a:endParaRPr lang="zh-CN" altLang="en-US" sz="900" dirty="0" smtClean="0">
              <a:latin typeface="+mj-lt"/>
            </a:endParaRPr>
          </a:p>
        </p:txBody>
      </p:sp>
      <p:sp>
        <p:nvSpPr>
          <p:cNvPr id="10" name="矩形 9"/>
          <p:cNvSpPr/>
          <p:nvPr/>
        </p:nvSpPr>
        <p:spPr>
          <a:xfrm>
            <a:off x="910417" y="3183118"/>
            <a:ext cx="1113885" cy="245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latin typeface="Microsoft YaHei" panose="020B0503020204020204" pitchFamily="34" charset="-122"/>
                <a:ea typeface="Microsoft YaHei" panose="020B0503020204020204" pitchFamily="34" charset="-122"/>
              </a:rPr>
              <a:t>KPI</a:t>
            </a:r>
            <a:r>
              <a:rPr lang="zh-CN" altLang="en-US" sz="900" dirty="0">
                <a:latin typeface="Microsoft YaHei" panose="020B0503020204020204" pitchFamily="34" charset="-122"/>
                <a:ea typeface="Microsoft YaHei" panose="020B0503020204020204" pitchFamily="34" charset="-122"/>
              </a:rPr>
              <a:t>管理</a:t>
            </a:r>
            <a:endParaRPr lang="zh-CN" altLang="en-US" sz="900" dirty="0" smtClean="0">
              <a:latin typeface="Microsoft YaHei" panose="020B0503020204020204" pitchFamily="34" charset="-122"/>
              <a:ea typeface="Microsoft YaHei" panose="020B0503020204020204" pitchFamily="34" charset="-122"/>
            </a:endParaRPr>
          </a:p>
        </p:txBody>
      </p:sp>
      <p:grpSp>
        <p:nvGrpSpPr>
          <p:cNvPr id="17" name="组合 16"/>
          <p:cNvGrpSpPr/>
          <p:nvPr/>
        </p:nvGrpSpPr>
        <p:grpSpPr>
          <a:xfrm>
            <a:off x="2317330" y="1967927"/>
            <a:ext cx="1113885" cy="1763158"/>
            <a:chOff x="2624403" y="1375181"/>
            <a:chExt cx="1113885" cy="1684026"/>
          </a:xfrm>
        </p:grpSpPr>
        <p:sp>
          <p:nvSpPr>
            <p:cNvPr id="36" name="矩形 35"/>
            <p:cNvSpPr/>
            <p:nvPr/>
          </p:nvSpPr>
          <p:spPr>
            <a:xfrm>
              <a:off x="2624403" y="1388117"/>
              <a:ext cx="1113885" cy="1671090"/>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900" dirty="0" smtClean="0">
                <a:latin typeface="Microsoft YaHei" panose="020B0503020204020204" pitchFamily="34" charset="-122"/>
                <a:ea typeface="Microsoft YaHei" panose="020B0503020204020204" pitchFamily="34" charset="-122"/>
              </a:endParaRPr>
            </a:p>
          </p:txBody>
        </p:sp>
        <p:sp>
          <p:nvSpPr>
            <p:cNvPr id="37" name="文本框 36"/>
            <p:cNvSpPr txBox="1"/>
            <p:nvPr/>
          </p:nvSpPr>
          <p:spPr>
            <a:xfrm>
              <a:off x="2624403" y="1375181"/>
              <a:ext cx="1113885" cy="2308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方案管理</a:t>
              </a:r>
              <a:endParaRPr lang="zh-CN" altLang="en-US" sz="900" dirty="0"/>
            </a:p>
          </p:txBody>
        </p:sp>
        <p:sp>
          <p:nvSpPr>
            <p:cNvPr id="38" name="文本框 37"/>
            <p:cNvSpPr txBox="1"/>
            <p:nvPr/>
          </p:nvSpPr>
          <p:spPr>
            <a:xfrm>
              <a:off x="2710134" y="1668673"/>
              <a:ext cx="92897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场景设置</a:t>
              </a:r>
              <a:endParaRPr lang="zh-CN" altLang="en-US" sz="900" dirty="0"/>
            </a:p>
          </p:txBody>
        </p:sp>
        <p:sp>
          <p:nvSpPr>
            <p:cNvPr id="45" name="文本框 44"/>
            <p:cNvSpPr txBox="1"/>
            <p:nvPr/>
          </p:nvSpPr>
          <p:spPr>
            <a:xfrm>
              <a:off x="2710134" y="2227355"/>
              <a:ext cx="92897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altLang="zh-CN" sz="900" dirty="0" smtClean="0"/>
                <a:t>KPI</a:t>
              </a:r>
              <a:r>
                <a:rPr lang="zh-CN" altLang="en-US" sz="900" dirty="0" smtClean="0"/>
                <a:t>设置</a:t>
              </a:r>
              <a:endParaRPr lang="zh-CN" altLang="en-US" sz="900" dirty="0"/>
            </a:p>
          </p:txBody>
        </p:sp>
        <p:sp>
          <p:nvSpPr>
            <p:cNvPr id="46" name="文本框 45"/>
            <p:cNvSpPr txBox="1"/>
            <p:nvPr/>
          </p:nvSpPr>
          <p:spPr>
            <a:xfrm>
              <a:off x="2710134" y="2766888"/>
              <a:ext cx="92897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方案分组</a:t>
              </a:r>
              <a:endParaRPr lang="zh-CN" altLang="en-US" sz="900" dirty="0"/>
            </a:p>
          </p:txBody>
        </p:sp>
        <p:sp>
          <p:nvSpPr>
            <p:cNvPr id="47" name="文本框 46"/>
            <p:cNvSpPr txBox="1"/>
            <p:nvPr/>
          </p:nvSpPr>
          <p:spPr>
            <a:xfrm>
              <a:off x="2710134" y="2507208"/>
              <a:ext cx="92897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预警规则设置</a:t>
              </a:r>
              <a:endParaRPr lang="zh-CN" altLang="en-US" sz="900" dirty="0"/>
            </a:p>
          </p:txBody>
        </p:sp>
        <p:sp>
          <p:nvSpPr>
            <p:cNvPr id="48" name="文本框 47"/>
            <p:cNvSpPr txBox="1"/>
            <p:nvPr/>
          </p:nvSpPr>
          <p:spPr>
            <a:xfrm>
              <a:off x="2710134" y="1950847"/>
              <a:ext cx="92897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算法</a:t>
              </a:r>
              <a:r>
                <a:rPr lang="en-US" altLang="zh-CN" sz="900" dirty="0" smtClean="0"/>
                <a:t>/</a:t>
              </a:r>
              <a:r>
                <a:rPr lang="zh-CN" altLang="en-US" sz="900" dirty="0" smtClean="0"/>
                <a:t>规则设置</a:t>
              </a:r>
              <a:endParaRPr lang="zh-CN" altLang="en-US" sz="900" dirty="0"/>
            </a:p>
          </p:txBody>
        </p:sp>
      </p:grpSp>
      <p:grpSp>
        <p:nvGrpSpPr>
          <p:cNvPr id="16" name="组合 15"/>
          <p:cNvGrpSpPr/>
          <p:nvPr/>
        </p:nvGrpSpPr>
        <p:grpSpPr>
          <a:xfrm>
            <a:off x="3711942" y="1967927"/>
            <a:ext cx="1113885" cy="1397345"/>
            <a:chOff x="3942222" y="1369543"/>
            <a:chExt cx="1113885" cy="1397345"/>
          </a:xfrm>
        </p:grpSpPr>
        <p:sp>
          <p:nvSpPr>
            <p:cNvPr id="50" name="矩形 49"/>
            <p:cNvSpPr/>
            <p:nvPr/>
          </p:nvSpPr>
          <p:spPr>
            <a:xfrm>
              <a:off x="3942222" y="1382479"/>
              <a:ext cx="1113885" cy="1384409"/>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900" dirty="0" smtClean="0">
                <a:latin typeface="Microsoft YaHei" panose="020B0503020204020204" pitchFamily="34" charset="-122"/>
                <a:ea typeface="Microsoft YaHei" panose="020B0503020204020204" pitchFamily="34" charset="-122"/>
              </a:endParaRPr>
            </a:p>
          </p:txBody>
        </p:sp>
        <p:sp>
          <p:nvSpPr>
            <p:cNvPr id="51" name="文本框 50"/>
            <p:cNvSpPr txBox="1"/>
            <p:nvPr/>
          </p:nvSpPr>
          <p:spPr>
            <a:xfrm>
              <a:off x="3942222" y="1369543"/>
              <a:ext cx="1113885" cy="2308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a:t>场景</a:t>
              </a:r>
              <a:r>
                <a:rPr lang="zh-CN" altLang="en-US" sz="900" dirty="0" smtClean="0"/>
                <a:t>管理</a:t>
              </a:r>
              <a:endParaRPr lang="zh-CN" altLang="en-US" sz="900" dirty="0"/>
            </a:p>
          </p:txBody>
        </p:sp>
        <p:sp>
          <p:nvSpPr>
            <p:cNvPr id="52" name="文本框 51"/>
            <p:cNvSpPr txBox="1"/>
            <p:nvPr/>
          </p:nvSpPr>
          <p:spPr>
            <a:xfrm>
              <a:off x="4034677" y="1911809"/>
              <a:ext cx="92897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活动设置</a:t>
              </a:r>
              <a:endParaRPr lang="zh-CN" altLang="en-US" sz="900" dirty="0"/>
            </a:p>
          </p:txBody>
        </p:sp>
        <p:sp>
          <p:nvSpPr>
            <p:cNvPr id="53" name="文本框 52"/>
            <p:cNvSpPr txBox="1"/>
            <p:nvPr/>
          </p:nvSpPr>
          <p:spPr>
            <a:xfrm>
              <a:off x="4034677" y="2463767"/>
              <a:ext cx="92897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场景分组</a:t>
              </a:r>
              <a:endParaRPr lang="zh-CN" altLang="en-US" sz="900" dirty="0"/>
            </a:p>
          </p:txBody>
        </p:sp>
        <p:sp>
          <p:nvSpPr>
            <p:cNvPr id="56" name="文本框 55"/>
            <p:cNvSpPr txBox="1"/>
            <p:nvPr/>
          </p:nvSpPr>
          <p:spPr>
            <a:xfrm>
              <a:off x="4034677" y="2193983"/>
              <a:ext cx="92897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方案设置</a:t>
              </a:r>
              <a:endParaRPr lang="zh-CN" altLang="en-US" sz="900" dirty="0"/>
            </a:p>
          </p:txBody>
        </p:sp>
        <p:sp>
          <p:nvSpPr>
            <p:cNvPr id="57" name="文本框 56"/>
            <p:cNvSpPr txBox="1"/>
            <p:nvPr/>
          </p:nvSpPr>
          <p:spPr>
            <a:xfrm>
              <a:off x="4029583" y="1640676"/>
              <a:ext cx="92897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分流规则</a:t>
              </a:r>
              <a:endParaRPr lang="zh-CN" altLang="en-US" sz="900" dirty="0"/>
            </a:p>
          </p:txBody>
        </p:sp>
      </p:grpSp>
      <p:grpSp>
        <p:nvGrpSpPr>
          <p:cNvPr id="14" name="组合 13"/>
          <p:cNvGrpSpPr/>
          <p:nvPr/>
        </p:nvGrpSpPr>
        <p:grpSpPr>
          <a:xfrm>
            <a:off x="910418" y="1967927"/>
            <a:ext cx="1113885" cy="1147571"/>
            <a:chOff x="926112" y="2902311"/>
            <a:chExt cx="1113885" cy="1147571"/>
          </a:xfrm>
        </p:grpSpPr>
        <p:sp>
          <p:nvSpPr>
            <p:cNvPr id="41" name="矩形 40"/>
            <p:cNvSpPr/>
            <p:nvPr/>
          </p:nvSpPr>
          <p:spPr>
            <a:xfrm>
              <a:off x="926112" y="2915246"/>
              <a:ext cx="1113885" cy="1134636"/>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900" dirty="0" smtClean="0">
                <a:latin typeface="Microsoft YaHei" panose="020B0503020204020204" pitchFamily="34" charset="-122"/>
                <a:ea typeface="Microsoft YaHei" panose="020B0503020204020204" pitchFamily="34" charset="-122"/>
              </a:endParaRPr>
            </a:p>
          </p:txBody>
        </p:sp>
        <p:sp>
          <p:nvSpPr>
            <p:cNvPr id="42" name="文本框 41"/>
            <p:cNvSpPr txBox="1"/>
            <p:nvPr/>
          </p:nvSpPr>
          <p:spPr>
            <a:xfrm>
              <a:off x="926112" y="2902311"/>
              <a:ext cx="1113885" cy="2308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规则自定义</a:t>
              </a:r>
              <a:endParaRPr lang="zh-CN" altLang="en-US" sz="900" dirty="0"/>
            </a:p>
          </p:txBody>
        </p:sp>
        <p:sp>
          <p:nvSpPr>
            <p:cNvPr id="61" name="文本框 60"/>
            <p:cNvSpPr txBox="1"/>
            <p:nvPr/>
          </p:nvSpPr>
          <p:spPr>
            <a:xfrm>
              <a:off x="1018566" y="3460485"/>
              <a:ext cx="92897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推荐规则</a:t>
              </a:r>
              <a:endParaRPr lang="zh-CN" altLang="en-US" sz="900" dirty="0"/>
            </a:p>
          </p:txBody>
        </p:sp>
        <p:sp>
          <p:nvSpPr>
            <p:cNvPr id="62" name="文本框 61"/>
            <p:cNvSpPr txBox="1"/>
            <p:nvPr/>
          </p:nvSpPr>
          <p:spPr>
            <a:xfrm>
              <a:off x="1018566" y="3729541"/>
              <a:ext cx="92897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a:t>干预</a:t>
              </a:r>
              <a:r>
                <a:rPr lang="zh-CN" altLang="en-US" sz="900" dirty="0" smtClean="0"/>
                <a:t>规则</a:t>
              </a:r>
              <a:endParaRPr lang="zh-CN" altLang="en-US" sz="900" dirty="0"/>
            </a:p>
          </p:txBody>
        </p:sp>
        <p:sp>
          <p:nvSpPr>
            <p:cNvPr id="63" name="文本框 62"/>
            <p:cNvSpPr txBox="1"/>
            <p:nvPr/>
          </p:nvSpPr>
          <p:spPr>
            <a:xfrm>
              <a:off x="1018566" y="3184815"/>
              <a:ext cx="92897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场景设置</a:t>
              </a:r>
              <a:endParaRPr lang="zh-CN" altLang="en-US" sz="900" dirty="0"/>
            </a:p>
          </p:txBody>
        </p:sp>
      </p:grpSp>
      <p:grpSp>
        <p:nvGrpSpPr>
          <p:cNvPr id="71" name="组合 70"/>
          <p:cNvGrpSpPr/>
          <p:nvPr/>
        </p:nvGrpSpPr>
        <p:grpSpPr>
          <a:xfrm>
            <a:off x="5057059" y="1962391"/>
            <a:ext cx="1113885" cy="581305"/>
            <a:chOff x="3942222" y="1369543"/>
            <a:chExt cx="1113885" cy="581305"/>
          </a:xfrm>
        </p:grpSpPr>
        <p:sp>
          <p:nvSpPr>
            <p:cNvPr id="72" name="矩形 71"/>
            <p:cNvSpPr/>
            <p:nvPr/>
          </p:nvSpPr>
          <p:spPr>
            <a:xfrm>
              <a:off x="3942222" y="1382480"/>
              <a:ext cx="1113885" cy="568368"/>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900" dirty="0" smtClean="0">
                <a:latin typeface="Microsoft YaHei" panose="020B0503020204020204" pitchFamily="34" charset="-122"/>
                <a:ea typeface="Microsoft YaHei" panose="020B0503020204020204" pitchFamily="34" charset="-122"/>
              </a:endParaRPr>
            </a:p>
          </p:txBody>
        </p:sp>
        <p:sp>
          <p:nvSpPr>
            <p:cNvPr id="73" name="文本框 72"/>
            <p:cNvSpPr txBox="1"/>
            <p:nvPr/>
          </p:nvSpPr>
          <p:spPr>
            <a:xfrm>
              <a:off x="3942222" y="1369543"/>
              <a:ext cx="1113885" cy="2308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活动管理</a:t>
              </a:r>
              <a:endParaRPr lang="zh-CN" altLang="en-US" sz="900" dirty="0"/>
            </a:p>
          </p:txBody>
        </p:sp>
        <p:sp>
          <p:nvSpPr>
            <p:cNvPr id="77" name="文本框 76"/>
            <p:cNvSpPr txBox="1"/>
            <p:nvPr/>
          </p:nvSpPr>
          <p:spPr>
            <a:xfrm>
              <a:off x="4029583" y="1640676"/>
              <a:ext cx="455725"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市场</a:t>
              </a:r>
              <a:endParaRPr lang="zh-CN" altLang="en-US" sz="900" dirty="0"/>
            </a:p>
          </p:txBody>
        </p:sp>
      </p:grpSp>
      <p:sp>
        <p:nvSpPr>
          <p:cNvPr id="78" name="文本框 77"/>
          <p:cNvSpPr txBox="1"/>
          <p:nvPr/>
        </p:nvSpPr>
        <p:spPr>
          <a:xfrm>
            <a:off x="5630742" y="2230569"/>
            <a:ext cx="455725"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时间</a:t>
            </a:r>
            <a:endParaRPr lang="zh-CN" altLang="en-US" sz="900" dirty="0"/>
          </a:p>
        </p:txBody>
      </p:sp>
      <p:grpSp>
        <p:nvGrpSpPr>
          <p:cNvPr id="85" name="组合 84"/>
          <p:cNvGrpSpPr/>
          <p:nvPr/>
        </p:nvGrpSpPr>
        <p:grpSpPr>
          <a:xfrm>
            <a:off x="5057058" y="2800474"/>
            <a:ext cx="1113885" cy="897919"/>
            <a:chOff x="6442251" y="2037836"/>
            <a:chExt cx="1113885" cy="866729"/>
          </a:xfrm>
        </p:grpSpPr>
        <p:sp>
          <p:nvSpPr>
            <p:cNvPr id="80" name="矩形 79"/>
            <p:cNvSpPr/>
            <p:nvPr/>
          </p:nvSpPr>
          <p:spPr>
            <a:xfrm>
              <a:off x="6442251" y="2050772"/>
              <a:ext cx="1113885" cy="853793"/>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900" dirty="0" smtClean="0">
                <a:latin typeface="Microsoft YaHei" panose="020B0503020204020204" pitchFamily="34" charset="-122"/>
                <a:ea typeface="Microsoft YaHei" panose="020B0503020204020204" pitchFamily="34" charset="-122"/>
              </a:endParaRPr>
            </a:p>
          </p:txBody>
        </p:sp>
        <p:sp>
          <p:nvSpPr>
            <p:cNvPr id="81" name="文本框 80"/>
            <p:cNvSpPr txBox="1"/>
            <p:nvPr/>
          </p:nvSpPr>
          <p:spPr>
            <a:xfrm>
              <a:off x="6442251" y="2037836"/>
              <a:ext cx="1113885" cy="23083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物料管理</a:t>
              </a:r>
              <a:endParaRPr lang="zh-CN" altLang="en-US" sz="900" dirty="0"/>
            </a:p>
          </p:txBody>
        </p:sp>
        <p:sp>
          <p:nvSpPr>
            <p:cNvPr id="82" name="文本框 81"/>
            <p:cNvSpPr txBox="1"/>
            <p:nvPr/>
          </p:nvSpPr>
          <p:spPr>
            <a:xfrm>
              <a:off x="6529612" y="2308969"/>
              <a:ext cx="94245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产品</a:t>
              </a:r>
              <a:endParaRPr lang="zh-CN" altLang="en-US" sz="900" dirty="0"/>
            </a:p>
          </p:txBody>
        </p:sp>
        <p:sp>
          <p:nvSpPr>
            <p:cNvPr id="83" name="文本框 82"/>
            <p:cNvSpPr txBox="1"/>
            <p:nvPr/>
          </p:nvSpPr>
          <p:spPr>
            <a:xfrm>
              <a:off x="7016343" y="2595934"/>
              <a:ext cx="455725"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卡</a:t>
              </a:r>
              <a:endParaRPr lang="zh-CN" altLang="en-US" sz="900" dirty="0"/>
            </a:p>
          </p:txBody>
        </p:sp>
        <p:sp>
          <p:nvSpPr>
            <p:cNvPr id="84" name="文本框 83"/>
            <p:cNvSpPr txBox="1"/>
            <p:nvPr/>
          </p:nvSpPr>
          <p:spPr>
            <a:xfrm>
              <a:off x="6543469" y="2595934"/>
              <a:ext cx="451136" cy="230832"/>
            </a:xfrm>
            <a:prstGeom prst="rect">
              <a:avLst/>
            </a:prstGeom>
            <a:solidFill>
              <a:srgbClr val="C000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900" dirty="0" smtClean="0"/>
                <a:t>券</a:t>
              </a:r>
              <a:endParaRPr lang="zh-CN" altLang="en-US" sz="900" dirty="0"/>
            </a:p>
          </p:txBody>
        </p:sp>
      </p:grpSp>
      <p:sp>
        <p:nvSpPr>
          <p:cNvPr id="86" name="矩形 85"/>
          <p:cNvSpPr/>
          <p:nvPr/>
        </p:nvSpPr>
        <p:spPr>
          <a:xfrm>
            <a:off x="3713572" y="3486668"/>
            <a:ext cx="1113885" cy="2242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latin typeface="Microsoft YaHei" panose="020B0503020204020204" pitchFamily="34" charset="-122"/>
                <a:ea typeface="Microsoft YaHei" panose="020B0503020204020204" pitchFamily="34" charset="-122"/>
              </a:rPr>
              <a:t>资源位</a:t>
            </a:r>
            <a:endParaRPr lang="zh-CN" altLang="en-US" sz="900" dirty="0" smtClean="0">
              <a:latin typeface="Microsoft YaHei" panose="020B0503020204020204" pitchFamily="34" charset="-122"/>
              <a:ea typeface="Microsoft YaHei" panose="020B0503020204020204" pitchFamily="34" charset="-122"/>
            </a:endParaRPr>
          </a:p>
        </p:txBody>
      </p:sp>
      <p:cxnSp>
        <p:nvCxnSpPr>
          <p:cNvPr id="88" name="直接箭头连接符 87"/>
          <p:cNvCxnSpPr>
            <a:stCxn id="42" idx="3"/>
            <a:endCxn id="37" idx="1"/>
          </p:cNvCxnSpPr>
          <p:nvPr/>
        </p:nvCxnSpPr>
        <p:spPr>
          <a:xfrm>
            <a:off x="2024303" y="2083343"/>
            <a:ext cx="293027" cy="5424"/>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37" idx="3"/>
            <a:endCxn id="51" idx="1"/>
          </p:cNvCxnSpPr>
          <p:nvPr/>
        </p:nvCxnSpPr>
        <p:spPr>
          <a:xfrm flipV="1">
            <a:off x="3431215" y="2083343"/>
            <a:ext cx="280727" cy="5424"/>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73" idx="1"/>
            <a:endCxn id="51" idx="3"/>
          </p:cNvCxnSpPr>
          <p:nvPr/>
        </p:nvCxnSpPr>
        <p:spPr>
          <a:xfrm flipH="1">
            <a:off x="4825827" y="2077807"/>
            <a:ext cx="231232" cy="553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86" idx="0"/>
            <a:endCxn id="50" idx="2"/>
          </p:cNvCxnSpPr>
          <p:nvPr/>
        </p:nvCxnSpPr>
        <p:spPr>
          <a:xfrm flipH="1" flipV="1">
            <a:off x="4268885" y="3365272"/>
            <a:ext cx="1630" cy="121396"/>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80" idx="1"/>
          </p:cNvCxnSpPr>
          <p:nvPr/>
        </p:nvCxnSpPr>
        <p:spPr>
          <a:xfrm flipH="1" flipV="1">
            <a:off x="4820734" y="3256134"/>
            <a:ext cx="236324" cy="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5035926" y="3941940"/>
            <a:ext cx="3854975" cy="17702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900" dirty="0" smtClean="0">
                <a:latin typeface="+mj-lt"/>
              </a:rPr>
              <a:t>数据收集</a:t>
            </a:r>
            <a:endParaRPr lang="zh-CN" altLang="en-US" sz="900" dirty="0" smtClean="0">
              <a:latin typeface="+mj-lt"/>
            </a:endParaRPr>
          </a:p>
        </p:txBody>
      </p:sp>
      <p:sp>
        <p:nvSpPr>
          <p:cNvPr id="106" name="矩形 105"/>
          <p:cNvSpPr/>
          <p:nvPr/>
        </p:nvSpPr>
        <p:spPr>
          <a:xfrm>
            <a:off x="793376" y="1647263"/>
            <a:ext cx="5540188" cy="2218764"/>
          </a:xfrm>
          <a:prstGeom prst="rect">
            <a:avLst/>
          </a:prstGeom>
          <a:noFill/>
          <a:ln w="12700"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smtClean="0">
              <a:latin typeface="+mj-lt"/>
            </a:endParaRPr>
          </a:p>
        </p:txBody>
      </p:sp>
      <p:sp>
        <p:nvSpPr>
          <p:cNvPr id="107" name="矩形 106"/>
          <p:cNvSpPr/>
          <p:nvPr/>
        </p:nvSpPr>
        <p:spPr>
          <a:xfrm>
            <a:off x="6446181" y="1647263"/>
            <a:ext cx="1169702" cy="2218764"/>
          </a:xfrm>
          <a:prstGeom prst="rect">
            <a:avLst/>
          </a:prstGeom>
          <a:noFill/>
          <a:ln w="12700"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smtClean="0">
              <a:latin typeface="+mj-lt"/>
            </a:endParaRPr>
          </a:p>
        </p:txBody>
      </p:sp>
      <p:sp>
        <p:nvSpPr>
          <p:cNvPr id="108" name="文本框 107"/>
          <p:cNvSpPr txBox="1"/>
          <p:nvPr/>
        </p:nvSpPr>
        <p:spPr>
          <a:xfrm>
            <a:off x="793377" y="1676397"/>
            <a:ext cx="5540188" cy="230832"/>
          </a:xfrm>
          <a:prstGeom prst="rect">
            <a:avLst/>
          </a:prstGeom>
          <a:noFill/>
        </p:spPr>
        <p:txBody>
          <a:bodyPr wrap="square" rtlCol="0">
            <a:spAutoFit/>
          </a:bodyPr>
          <a:lstStyle/>
          <a:p>
            <a:pPr algn="ctr"/>
            <a:r>
              <a:rPr lang="zh-CN" altLang="en-US" sz="900" b="1" dirty="0" smtClean="0">
                <a:solidFill>
                  <a:schemeClr val="tx2"/>
                </a:solidFill>
                <a:latin typeface="Microsoft YaHei" panose="020B0503020204020204" pitchFamily="34" charset="-122"/>
                <a:ea typeface="Microsoft YaHei" panose="020B0503020204020204" pitchFamily="34" charset="-122"/>
              </a:rPr>
              <a:t>设置</a:t>
            </a:r>
            <a:r>
              <a:rPr lang="en-US" altLang="zh-CN" sz="900" b="1" dirty="0" smtClean="0">
                <a:solidFill>
                  <a:schemeClr val="tx2"/>
                </a:solidFill>
                <a:latin typeface="Microsoft YaHei" panose="020B0503020204020204" pitchFamily="34" charset="-122"/>
                <a:ea typeface="Microsoft YaHei" panose="020B0503020204020204" pitchFamily="34" charset="-122"/>
              </a:rPr>
              <a:t>&amp;</a:t>
            </a:r>
            <a:r>
              <a:rPr lang="zh-CN" altLang="en-US" sz="900" b="1" dirty="0" smtClean="0">
                <a:solidFill>
                  <a:schemeClr val="tx2"/>
                </a:solidFill>
                <a:latin typeface="Microsoft YaHei" panose="020B0503020204020204" pitchFamily="34" charset="-122"/>
                <a:ea typeface="Microsoft YaHei" panose="020B0503020204020204" pitchFamily="34" charset="-122"/>
              </a:rPr>
              <a:t>调控</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sp>
        <p:nvSpPr>
          <p:cNvPr id="109" name="文本框 108"/>
          <p:cNvSpPr txBox="1"/>
          <p:nvPr/>
        </p:nvSpPr>
        <p:spPr>
          <a:xfrm>
            <a:off x="6441132" y="1673104"/>
            <a:ext cx="1174751" cy="230832"/>
          </a:xfrm>
          <a:prstGeom prst="rect">
            <a:avLst/>
          </a:prstGeom>
          <a:noFill/>
        </p:spPr>
        <p:txBody>
          <a:bodyPr wrap="square" rtlCol="0">
            <a:spAutoFit/>
          </a:bodyPr>
          <a:lstStyle/>
          <a:p>
            <a:pPr algn="ctr"/>
            <a:r>
              <a:rPr lang="zh-CN" altLang="en-US" sz="900" b="1" dirty="0" smtClean="0">
                <a:solidFill>
                  <a:schemeClr val="tx2"/>
                </a:solidFill>
                <a:latin typeface="Microsoft YaHei" panose="020B0503020204020204" pitchFamily="34" charset="-122"/>
                <a:ea typeface="Microsoft YaHei" panose="020B0503020204020204" pitchFamily="34" charset="-122"/>
              </a:rPr>
              <a:t>效果跟踪</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sp>
        <p:nvSpPr>
          <p:cNvPr id="111" name="文本框 110"/>
          <p:cNvSpPr txBox="1"/>
          <p:nvPr/>
        </p:nvSpPr>
        <p:spPr>
          <a:xfrm>
            <a:off x="453597" y="2328372"/>
            <a:ext cx="281258" cy="923330"/>
          </a:xfrm>
          <a:prstGeom prst="rect">
            <a:avLst/>
          </a:prstGeom>
          <a:noFill/>
        </p:spPr>
        <p:txBody>
          <a:bodyPr wrap="square" rtlCol="0">
            <a:spAutoFit/>
          </a:bodyPr>
          <a:lstStyle/>
          <a:p>
            <a:pPr algn="ctr"/>
            <a:r>
              <a:rPr lang="zh-CN" altLang="en-US" sz="900" b="1" dirty="0">
                <a:solidFill>
                  <a:schemeClr val="tx2"/>
                </a:solidFill>
                <a:latin typeface="Microsoft YaHei" panose="020B0503020204020204" pitchFamily="34" charset="-122"/>
                <a:ea typeface="Microsoft YaHei" panose="020B0503020204020204" pitchFamily="34" charset="-122"/>
              </a:rPr>
              <a:t>外</a:t>
            </a:r>
            <a:r>
              <a:rPr lang="zh-CN" altLang="en-US" sz="900" b="1" dirty="0" smtClean="0">
                <a:solidFill>
                  <a:schemeClr val="tx2"/>
                </a:solidFill>
                <a:latin typeface="Microsoft YaHei" panose="020B0503020204020204" pitchFamily="34" charset="-122"/>
                <a:ea typeface="Microsoft YaHei" panose="020B0503020204020204" pitchFamily="34" charset="-122"/>
              </a:rPr>
              <a:t>送运营平台</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cxnSp>
        <p:nvCxnSpPr>
          <p:cNvPr id="114" name="直接箭头连接符 113"/>
          <p:cNvCxnSpPr>
            <a:stCxn id="7" idx="0"/>
            <a:endCxn id="112" idx="2"/>
          </p:cNvCxnSpPr>
          <p:nvPr/>
        </p:nvCxnSpPr>
        <p:spPr>
          <a:xfrm flipV="1">
            <a:off x="7027223" y="3023200"/>
            <a:ext cx="3559" cy="243444"/>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flipV="1">
            <a:off x="363623" y="4293991"/>
            <a:ext cx="8666076" cy="515464"/>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117" name="矩形 116"/>
          <p:cNvSpPr/>
          <p:nvPr/>
        </p:nvSpPr>
        <p:spPr>
          <a:xfrm>
            <a:off x="961465" y="4376017"/>
            <a:ext cx="638736" cy="35855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900" dirty="0"/>
              <a:t>KFC</a:t>
            </a:r>
            <a:endParaRPr lang="en-US" altLang="zh-CN" sz="900" dirty="0"/>
          </a:p>
          <a:p>
            <a:pPr algn="ctr"/>
            <a:r>
              <a:rPr lang="en-US" altLang="zh-CN" sz="900" dirty="0" smtClean="0"/>
              <a:t>Preorder</a:t>
            </a:r>
            <a:endParaRPr lang="zh-CN" altLang="en-US" sz="900" dirty="0"/>
          </a:p>
        </p:txBody>
      </p:sp>
      <p:sp>
        <p:nvSpPr>
          <p:cNvPr id="118" name="矩形 117"/>
          <p:cNvSpPr/>
          <p:nvPr/>
        </p:nvSpPr>
        <p:spPr>
          <a:xfrm>
            <a:off x="1782162" y="4369241"/>
            <a:ext cx="654853" cy="35855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900" dirty="0"/>
              <a:t>KFC</a:t>
            </a:r>
            <a:endParaRPr lang="en-US" altLang="zh-CN" sz="900" dirty="0"/>
          </a:p>
          <a:p>
            <a:pPr algn="ctr"/>
            <a:r>
              <a:rPr lang="en-US" altLang="zh-CN" sz="900" dirty="0"/>
              <a:t>Delivery</a:t>
            </a:r>
            <a:endParaRPr lang="zh-CN" altLang="en-US" sz="900" dirty="0"/>
          </a:p>
        </p:txBody>
      </p:sp>
      <p:sp>
        <p:nvSpPr>
          <p:cNvPr id="121" name="矩形 120"/>
          <p:cNvSpPr/>
          <p:nvPr/>
        </p:nvSpPr>
        <p:spPr>
          <a:xfrm>
            <a:off x="910417" y="3476552"/>
            <a:ext cx="1113885" cy="245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latin typeface="Microsoft YaHei" panose="020B0503020204020204" pitchFamily="34" charset="-122"/>
                <a:ea typeface="Microsoft YaHei" panose="020B0503020204020204" pitchFamily="34" charset="-122"/>
              </a:rPr>
              <a:t>流量调控</a:t>
            </a:r>
            <a:endParaRPr lang="zh-CN" altLang="en-US" sz="900" dirty="0" smtClean="0">
              <a:latin typeface="Microsoft YaHei" panose="020B0503020204020204" pitchFamily="34" charset="-122"/>
              <a:ea typeface="Microsoft YaHei" panose="020B0503020204020204" pitchFamily="34" charset="-122"/>
            </a:endParaRPr>
          </a:p>
        </p:txBody>
      </p:sp>
      <p:cxnSp>
        <p:nvCxnSpPr>
          <p:cNvPr id="122" name="直接箭头连接符 121"/>
          <p:cNvCxnSpPr/>
          <p:nvPr/>
        </p:nvCxnSpPr>
        <p:spPr>
          <a:xfrm flipV="1">
            <a:off x="2024302" y="3304001"/>
            <a:ext cx="293028" cy="2054"/>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2041832" y="3579945"/>
            <a:ext cx="293028" cy="2054"/>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矩形 123"/>
          <p:cNvSpPr/>
          <p:nvPr/>
        </p:nvSpPr>
        <p:spPr>
          <a:xfrm>
            <a:off x="2630804" y="4376017"/>
            <a:ext cx="654853" cy="35855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900" dirty="0" smtClean="0"/>
              <a:t>PH</a:t>
            </a:r>
            <a:endParaRPr lang="en-US" altLang="zh-CN" sz="900" dirty="0"/>
          </a:p>
          <a:p>
            <a:pPr algn="ctr"/>
            <a:r>
              <a:rPr lang="en-US" altLang="zh-CN" sz="900" dirty="0"/>
              <a:t>Delivery</a:t>
            </a:r>
            <a:endParaRPr lang="zh-CN" altLang="en-US" sz="900" dirty="0"/>
          </a:p>
        </p:txBody>
      </p:sp>
      <p:sp>
        <p:nvSpPr>
          <p:cNvPr id="125" name="矩形 124"/>
          <p:cNvSpPr/>
          <p:nvPr/>
        </p:nvSpPr>
        <p:spPr>
          <a:xfrm>
            <a:off x="3454167" y="4369241"/>
            <a:ext cx="643811" cy="35855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900" dirty="0" smtClean="0"/>
              <a:t>PHT</a:t>
            </a:r>
            <a:endParaRPr lang="en-US" altLang="zh-CN" sz="900" dirty="0"/>
          </a:p>
        </p:txBody>
      </p:sp>
      <p:sp>
        <p:nvSpPr>
          <p:cNvPr id="126" name="矩形 125"/>
          <p:cNvSpPr/>
          <p:nvPr/>
        </p:nvSpPr>
        <p:spPr>
          <a:xfrm>
            <a:off x="5050705" y="4364084"/>
            <a:ext cx="676364" cy="358554"/>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900" dirty="0" smtClean="0"/>
              <a:t>Product</a:t>
            </a:r>
            <a:endParaRPr lang="en-US" altLang="zh-CN" sz="900" dirty="0" smtClean="0"/>
          </a:p>
          <a:p>
            <a:pPr algn="ctr"/>
            <a:r>
              <a:rPr lang="en-US" altLang="zh-CN" sz="900" dirty="0" smtClean="0"/>
              <a:t>Center</a:t>
            </a:r>
            <a:endParaRPr lang="en-US" altLang="zh-CN" sz="900" dirty="0"/>
          </a:p>
        </p:txBody>
      </p:sp>
      <p:sp>
        <p:nvSpPr>
          <p:cNvPr id="127" name="矩形 126"/>
          <p:cNvSpPr/>
          <p:nvPr/>
        </p:nvSpPr>
        <p:spPr>
          <a:xfrm>
            <a:off x="5875190" y="4362517"/>
            <a:ext cx="654853" cy="358554"/>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900" dirty="0" smtClean="0"/>
              <a:t>BOH</a:t>
            </a:r>
            <a:endParaRPr lang="zh-CN" altLang="en-US" sz="900" dirty="0"/>
          </a:p>
        </p:txBody>
      </p:sp>
      <p:sp>
        <p:nvSpPr>
          <p:cNvPr id="128" name="矩形 127"/>
          <p:cNvSpPr/>
          <p:nvPr/>
        </p:nvSpPr>
        <p:spPr>
          <a:xfrm>
            <a:off x="7420976" y="4362517"/>
            <a:ext cx="647270" cy="350676"/>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900" dirty="0" smtClean="0"/>
              <a:t>用户中心</a:t>
            </a:r>
            <a:endParaRPr lang="zh-CN" altLang="en-US" sz="900" dirty="0"/>
          </a:p>
        </p:txBody>
      </p:sp>
      <p:sp>
        <p:nvSpPr>
          <p:cNvPr id="129" name="文本框 128"/>
          <p:cNvSpPr txBox="1"/>
          <p:nvPr/>
        </p:nvSpPr>
        <p:spPr>
          <a:xfrm>
            <a:off x="391568" y="4372446"/>
            <a:ext cx="416018" cy="369332"/>
          </a:xfrm>
          <a:prstGeom prst="rect">
            <a:avLst/>
          </a:prstGeom>
          <a:noFill/>
        </p:spPr>
        <p:txBody>
          <a:bodyPr wrap="square" rtlCol="0">
            <a:spAutoFit/>
          </a:bodyPr>
          <a:lstStyle/>
          <a:p>
            <a:pPr algn="ctr"/>
            <a:r>
              <a:rPr lang="zh-CN" altLang="en-US" sz="900" b="1" dirty="0" smtClean="0">
                <a:solidFill>
                  <a:schemeClr val="tx2"/>
                </a:solidFill>
                <a:latin typeface="Microsoft YaHei" panose="020B0503020204020204" pitchFamily="34" charset="-122"/>
                <a:ea typeface="Microsoft YaHei" panose="020B0503020204020204" pitchFamily="34" charset="-122"/>
              </a:rPr>
              <a:t>外部系统</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sp>
        <p:nvSpPr>
          <p:cNvPr id="130" name="矩形 129"/>
          <p:cNvSpPr/>
          <p:nvPr/>
        </p:nvSpPr>
        <p:spPr>
          <a:xfrm>
            <a:off x="4239598" y="4359839"/>
            <a:ext cx="643811" cy="358554"/>
          </a:xfrm>
          <a:prstGeom prst="rect">
            <a:avLst/>
          </a:prstGeom>
          <a:solidFill>
            <a:schemeClr val="tx2">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900" dirty="0" smtClean="0"/>
              <a:t>AI</a:t>
            </a:r>
            <a:r>
              <a:rPr lang="zh-CN" altLang="en-US" sz="900" dirty="0"/>
              <a:t>平台</a:t>
            </a:r>
            <a:endParaRPr lang="en-US" altLang="zh-CN" sz="900" dirty="0"/>
          </a:p>
        </p:txBody>
      </p:sp>
      <p:sp>
        <p:nvSpPr>
          <p:cNvPr id="131" name="矩形 130"/>
          <p:cNvSpPr/>
          <p:nvPr/>
        </p:nvSpPr>
        <p:spPr>
          <a:xfrm>
            <a:off x="6646244" y="4354639"/>
            <a:ext cx="654853" cy="358554"/>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900" dirty="0" smtClean="0"/>
              <a:t>卡</a:t>
            </a:r>
            <a:r>
              <a:rPr lang="en-US" altLang="zh-CN" sz="900" dirty="0" smtClean="0"/>
              <a:t>/</a:t>
            </a:r>
            <a:r>
              <a:rPr lang="zh-CN" altLang="en-US" sz="900" dirty="0" smtClean="0"/>
              <a:t>券</a:t>
            </a:r>
            <a:endParaRPr lang="en-US" altLang="zh-CN" sz="900" dirty="0" smtClean="0"/>
          </a:p>
          <a:p>
            <a:pPr algn="ctr"/>
            <a:r>
              <a:rPr lang="zh-CN" altLang="en-US" sz="900" dirty="0" smtClean="0"/>
              <a:t>中心</a:t>
            </a:r>
            <a:endParaRPr lang="zh-CN" altLang="en-US" sz="900" dirty="0"/>
          </a:p>
        </p:txBody>
      </p:sp>
      <p:sp>
        <p:nvSpPr>
          <p:cNvPr id="132" name="上箭头 131"/>
          <p:cNvSpPr/>
          <p:nvPr/>
        </p:nvSpPr>
        <p:spPr>
          <a:xfrm>
            <a:off x="1539150" y="4159037"/>
            <a:ext cx="222414" cy="144601"/>
          </a:xfrm>
          <a:prstGeom prst="up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133" name="上箭头 132"/>
          <p:cNvSpPr/>
          <p:nvPr/>
        </p:nvSpPr>
        <p:spPr>
          <a:xfrm>
            <a:off x="2278203" y="4163714"/>
            <a:ext cx="222414" cy="144601"/>
          </a:xfrm>
          <a:prstGeom prst="up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134" name="上箭头 133"/>
          <p:cNvSpPr/>
          <p:nvPr/>
        </p:nvSpPr>
        <p:spPr>
          <a:xfrm>
            <a:off x="5670212" y="4153121"/>
            <a:ext cx="222414" cy="144601"/>
          </a:xfrm>
          <a:prstGeom prst="up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135" name="上箭头 134"/>
          <p:cNvSpPr/>
          <p:nvPr/>
        </p:nvSpPr>
        <p:spPr>
          <a:xfrm>
            <a:off x="6440663" y="4157485"/>
            <a:ext cx="222414" cy="144601"/>
          </a:xfrm>
          <a:prstGeom prst="up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136" name="上箭头 135"/>
          <p:cNvSpPr/>
          <p:nvPr/>
        </p:nvSpPr>
        <p:spPr>
          <a:xfrm>
            <a:off x="7259525" y="4148338"/>
            <a:ext cx="222414" cy="144601"/>
          </a:xfrm>
          <a:prstGeom prst="up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137" name="上箭头 136"/>
          <p:cNvSpPr/>
          <p:nvPr/>
        </p:nvSpPr>
        <p:spPr>
          <a:xfrm>
            <a:off x="7998578" y="4153121"/>
            <a:ext cx="222414" cy="144601"/>
          </a:xfrm>
          <a:prstGeom prst="up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138" name="上箭头 137"/>
          <p:cNvSpPr/>
          <p:nvPr/>
        </p:nvSpPr>
        <p:spPr>
          <a:xfrm rot="10800000">
            <a:off x="3244029" y="4180278"/>
            <a:ext cx="222414" cy="144601"/>
          </a:xfrm>
          <a:prstGeom prst="up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139" name="上箭头 138"/>
          <p:cNvSpPr/>
          <p:nvPr/>
        </p:nvSpPr>
        <p:spPr>
          <a:xfrm rot="10800000">
            <a:off x="4021721" y="4184756"/>
            <a:ext cx="222414" cy="144601"/>
          </a:xfrm>
          <a:prstGeom prst="upArrow">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140" name="矩形 139"/>
          <p:cNvSpPr/>
          <p:nvPr/>
        </p:nvSpPr>
        <p:spPr>
          <a:xfrm>
            <a:off x="7721200" y="1648440"/>
            <a:ext cx="1169702" cy="2218764"/>
          </a:xfrm>
          <a:prstGeom prst="rect">
            <a:avLst/>
          </a:prstGeom>
          <a:noFill/>
          <a:ln w="12700" cap="flat" cmpd="sng" algn="ctr">
            <a:solidFill>
              <a:schemeClr val="accent1"/>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smtClean="0">
              <a:latin typeface="+mj-lt"/>
            </a:endParaRPr>
          </a:p>
        </p:txBody>
      </p:sp>
      <p:sp>
        <p:nvSpPr>
          <p:cNvPr id="141" name="文本框 140"/>
          <p:cNvSpPr txBox="1"/>
          <p:nvPr/>
        </p:nvSpPr>
        <p:spPr>
          <a:xfrm>
            <a:off x="7716151" y="1674281"/>
            <a:ext cx="1174751" cy="230832"/>
          </a:xfrm>
          <a:prstGeom prst="rect">
            <a:avLst/>
          </a:prstGeom>
          <a:noFill/>
        </p:spPr>
        <p:txBody>
          <a:bodyPr wrap="square" rtlCol="0">
            <a:spAutoFit/>
          </a:bodyPr>
          <a:lstStyle/>
          <a:p>
            <a:pPr algn="ctr"/>
            <a:r>
              <a:rPr lang="zh-CN" altLang="en-US" sz="900" b="1" dirty="0" smtClean="0">
                <a:solidFill>
                  <a:schemeClr val="tx2"/>
                </a:solidFill>
                <a:latin typeface="Microsoft YaHei" panose="020B0503020204020204" pitchFamily="34" charset="-122"/>
                <a:ea typeface="Microsoft YaHei" panose="020B0503020204020204" pitchFamily="34" charset="-122"/>
              </a:rPr>
              <a:t>外送驾驶舱</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sp>
        <p:nvSpPr>
          <p:cNvPr id="142" name="矩形 141"/>
          <p:cNvSpPr/>
          <p:nvPr/>
        </p:nvSpPr>
        <p:spPr>
          <a:xfrm>
            <a:off x="7829517" y="1977958"/>
            <a:ext cx="948018" cy="3765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latin typeface="Microsoft YaHei" panose="020B0503020204020204" pitchFamily="34" charset="-122"/>
                <a:ea typeface="Microsoft YaHei" panose="020B0503020204020204" pitchFamily="34" charset="-122"/>
              </a:rPr>
              <a:t>流量健康度</a:t>
            </a:r>
            <a:endParaRPr lang="zh-CN" altLang="en-US" sz="900" dirty="0" smtClean="0">
              <a:latin typeface="Microsoft YaHei" panose="020B0503020204020204" pitchFamily="34" charset="-122"/>
              <a:ea typeface="Microsoft YaHei" panose="020B0503020204020204" pitchFamily="34" charset="-122"/>
            </a:endParaRPr>
          </a:p>
        </p:txBody>
      </p:sp>
      <p:sp>
        <p:nvSpPr>
          <p:cNvPr id="143" name="矩形 142"/>
          <p:cNvSpPr/>
          <p:nvPr/>
        </p:nvSpPr>
        <p:spPr>
          <a:xfrm>
            <a:off x="7825217" y="2488000"/>
            <a:ext cx="948018" cy="3765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latin typeface="Microsoft YaHei" panose="020B0503020204020204" pitchFamily="34" charset="-122"/>
                <a:ea typeface="Microsoft YaHei" panose="020B0503020204020204" pitchFamily="34" charset="-122"/>
              </a:rPr>
              <a:t>活动健康度</a:t>
            </a:r>
            <a:endParaRPr lang="zh-CN" altLang="en-US" sz="900" dirty="0" smtClean="0">
              <a:latin typeface="Microsoft YaHei" panose="020B0503020204020204" pitchFamily="34" charset="-122"/>
              <a:ea typeface="Microsoft YaHei" panose="020B0503020204020204" pitchFamily="34" charset="-122"/>
            </a:endParaRPr>
          </a:p>
        </p:txBody>
      </p:sp>
      <p:sp>
        <p:nvSpPr>
          <p:cNvPr id="144" name="矩形 143"/>
          <p:cNvSpPr/>
          <p:nvPr/>
        </p:nvSpPr>
        <p:spPr>
          <a:xfrm>
            <a:off x="7825217" y="3002138"/>
            <a:ext cx="948018" cy="3765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latin typeface="Microsoft YaHei" panose="020B0503020204020204" pitchFamily="34" charset="-122"/>
                <a:ea typeface="Microsoft YaHei" panose="020B0503020204020204" pitchFamily="34" charset="-122"/>
              </a:rPr>
              <a:t>会员健康度</a:t>
            </a:r>
            <a:endParaRPr lang="zh-CN" altLang="en-US" sz="900" dirty="0" smtClean="0">
              <a:latin typeface="Microsoft YaHei" panose="020B0503020204020204" pitchFamily="34" charset="-122"/>
              <a:ea typeface="Microsoft YaHei" panose="020B0503020204020204" pitchFamily="34" charset="-122"/>
            </a:endParaRPr>
          </a:p>
        </p:txBody>
      </p:sp>
      <p:sp>
        <p:nvSpPr>
          <p:cNvPr id="145" name="矩形 144"/>
          <p:cNvSpPr/>
          <p:nvPr/>
        </p:nvSpPr>
        <p:spPr>
          <a:xfrm>
            <a:off x="8188125" y="4359732"/>
            <a:ext cx="647270" cy="350676"/>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900" dirty="0" smtClean="0"/>
              <a:t>其他</a:t>
            </a:r>
            <a:endParaRPr lang="zh-CN" altLang="en-US" sz="900" dirty="0"/>
          </a:p>
        </p:txBody>
      </p:sp>
      <p:pic>
        <p:nvPicPr>
          <p:cNvPr id="146" name="图片 14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87661" y="1026488"/>
            <a:ext cx="354799" cy="354799"/>
          </a:xfrm>
          <a:prstGeom prst="rect">
            <a:avLst/>
          </a:prstGeom>
        </p:spPr>
      </p:pic>
      <p:pic>
        <p:nvPicPr>
          <p:cNvPr id="147" name="图片 14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64816" y="1016371"/>
            <a:ext cx="354799" cy="354799"/>
          </a:xfrm>
          <a:prstGeom prst="rect">
            <a:avLst/>
          </a:prstGeom>
        </p:spPr>
      </p:pic>
      <p:pic>
        <p:nvPicPr>
          <p:cNvPr id="148" name="图片 1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08355" y="1023112"/>
            <a:ext cx="354799" cy="354799"/>
          </a:xfrm>
          <a:prstGeom prst="rect">
            <a:avLst/>
          </a:prstGeom>
        </p:spPr>
      </p:pic>
      <p:sp>
        <p:nvSpPr>
          <p:cNvPr id="150" name="文本框 149"/>
          <p:cNvSpPr txBox="1"/>
          <p:nvPr/>
        </p:nvSpPr>
        <p:spPr>
          <a:xfrm>
            <a:off x="3436231" y="1016371"/>
            <a:ext cx="281258" cy="369332"/>
          </a:xfrm>
          <a:prstGeom prst="rect">
            <a:avLst/>
          </a:prstGeom>
          <a:noFill/>
        </p:spPr>
        <p:txBody>
          <a:bodyPr wrap="square" rtlCol="0">
            <a:spAutoFit/>
          </a:bodyPr>
          <a:lstStyle/>
          <a:p>
            <a:pPr algn="ctr"/>
            <a:r>
              <a:rPr lang="zh-CN" altLang="en-US" sz="900" b="1" dirty="0" smtClean="0">
                <a:solidFill>
                  <a:schemeClr val="tx2"/>
                </a:solidFill>
                <a:latin typeface="Microsoft YaHei" panose="020B0503020204020204" pitchFamily="34" charset="-122"/>
                <a:ea typeface="Microsoft YaHei" panose="020B0503020204020204" pitchFamily="34" charset="-122"/>
              </a:rPr>
              <a:t>运营</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sp>
        <p:nvSpPr>
          <p:cNvPr id="151" name="直角上箭头 150"/>
          <p:cNvSpPr/>
          <p:nvPr/>
        </p:nvSpPr>
        <p:spPr>
          <a:xfrm rot="16200000">
            <a:off x="6565056" y="509096"/>
            <a:ext cx="337538" cy="1534814"/>
          </a:xfrm>
          <a:prstGeom prst="bentUp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152" name="直角上箭头 151"/>
          <p:cNvSpPr/>
          <p:nvPr/>
        </p:nvSpPr>
        <p:spPr>
          <a:xfrm rot="10800000">
            <a:off x="1782162" y="1126955"/>
            <a:ext cx="1503495" cy="328954"/>
          </a:xfrm>
          <a:prstGeom prst="bentUp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smtClean="0">
              <a:latin typeface="+mj-lt"/>
            </a:endParaRPr>
          </a:p>
        </p:txBody>
      </p:sp>
      <p:sp>
        <p:nvSpPr>
          <p:cNvPr id="153" name="文本框 152"/>
          <p:cNvSpPr txBox="1"/>
          <p:nvPr/>
        </p:nvSpPr>
        <p:spPr>
          <a:xfrm>
            <a:off x="6150683" y="956706"/>
            <a:ext cx="1174751" cy="230832"/>
          </a:xfrm>
          <a:prstGeom prst="rect">
            <a:avLst/>
          </a:prstGeom>
          <a:noFill/>
        </p:spPr>
        <p:txBody>
          <a:bodyPr wrap="square" rtlCol="0">
            <a:spAutoFit/>
          </a:bodyPr>
          <a:lstStyle/>
          <a:p>
            <a:pPr algn="ctr"/>
            <a:r>
              <a:rPr lang="zh-CN" altLang="en-US" sz="900" b="1" dirty="0" smtClean="0">
                <a:solidFill>
                  <a:schemeClr val="tx2"/>
                </a:solidFill>
                <a:latin typeface="Microsoft YaHei" panose="020B0503020204020204" pitchFamily="34" charset="-122"/>
                <a:ea typeface="Microsoft YaHei" panose="020B0503020204020204" pitchFamily="34" charset="-122"/>
              </a:rPr>
              <a:t>反馈</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sp>
        <p:nvSpPr>
          <p:cNvPr id="154" name="文本框 153"/>
          <p:cNvSpPr txBox="1"/>
          <p:nvPr/>
        </p:nvSpPr>
        <p:spPr>
          <a:xfrm>
            <a:off x="1960036" y="947665"/>
            <a:ext cx="1174751" cy="230832"/>
          </a:xfrm>
          <a:prstGeom prst="rect">
            <a:avLst/>
          </a:prstGeom>
          <a:noFill/>
        </p:spPr>
        <p:txBody>
          <a:bodyPr wrap="square" rtlCol="0">
            <a:spAutoFit/>
          </a:bodyPr>
          <a:lstStyle/>
          <a:p>
            <a:pPr algn="ctr"/>
            <a:r>
              <a:rPr lang="zh-CN" altLang="en-US" sz="900" b="1" dirty="0" smtClean="0">
                <a:solidFill>
                  <a:schemeClr val="tx2"/>
                </a:solidFill>
                <a:latin typeface="Microsoft YaHei" panose="020B0503020204020204" pitchFamily="34" charset="-122"/>
                <a:ea typeface="Microsoft YaHei" panose="020B0503020204020204" pitchFamily="34" charset="-122"/>
              </a:rPr>
              <a:t>调整</a:t>
            </a:r>
            <a:endParaRPr lang="zh-CN" altLang="en-US" sz="900" b="1" dirty="0">
              <a:solidFill>
                <a:schemeClr val="tx2"/>
              </a:solidFill>
              <a:latin typeface="Microsoft YaHei" panose="020B0503020204020204" pitchFamily="34" charset="-122"/>
              <a:ea typeface="Microsoft YaHei" panose="020B0503020204020204" pitchFamily="34" charset="-122"/>
            </a:endParaRPr>
          </a:p>
        </p:txBody>
      </p:sp>
      <p:sp>
        <p:nvSpPr>
          <p:cNvPr id="93" name="Title 53"/>
          <p:cNvSpPr txBox="1"/>
          <p:nvPr/>
        </p:nvSpPr>
        <p:spPr>
          <a:xfrm>
            <a:off x="101121" y="263773"/>
            <a:ext cx="3570208" cy="430887"/>
          </a:xfrm>
          <a:prstGeom prst="rect">
            <a:avLst/>
          </a:prstGeom>
        </p:spPr>
        <p:txBody>
          <a:bodyPr wrap="none" anchor="ctr">
            <a:spAutoFit/>
          </a:bodyPr>
          <a:lstStyle>
            <a:lvl1pPr>
              <a:buClr>
                <a:srgbClr val="414141"/>
              </a:buClr>
              <a:defRPr sz="2000" b="1">
                <a:solidFill>
                  <a:schemeClr val="tx1"/>
                </a:solidFill>
                <a:latin typeface="微软雅黑" panose="020B0503020204020204" charset="-122"/>
                <a:ea typeface="微软雅黑" panose="020B0503020204020204" charset="-122"/>
                <a:cs typeface="微软雅黑" panose="020B0503020204020204" charset="-122"/>
              </a:defRPr>
            </a:lvl1pPr>
            <a:lvl2pPr>
              <a:defRPr>
                <a:solidFill>
                  <a:schemeClr val="bg1"/>
                </a:solidFill>
                <a:latin typeface="Arial" panose="020B0604020202020204" pitchFamily="34" charset="0"/>
              </a:defRPr>
            </a:lvl2pPr>
            <a:lvl3pPr>
              <a:defRPr>
                <a:solidFill>
                  <a:schemeClr val="bg1"/>
                </a:solidFill>
                <a:latin typeface="Arial" panose="020B0604020202020204" pitchFamily="34" charset="0"/>
              </a:defRPr>
            </a:lvl3pPr>
            <a:lvl4pPr>
              <a:defRPr>
                <a:solidFill>
                  <a:schemeClr val="bg1"/>
                </a:solidFill>
                <a:latin typeface="Arial" panose="020B0604020202020204" pitchFamily="34" charset="0"/>
              </a:defRPr>
            </a:lvl4pPr>
            <a:lvl5pPr>
              <a:defRPr>
                <a:solidFill>
                  <a:schemeClr val="bg1"/>
                </a:solidFill>
                <a:latin typeface="Arial" panose="020B0604020202020204" pitchFamily="34" charset="0"/>
              </a:defRPr>
            </a:lvl5pPr>
            <a:lvl6pPr marL="457200" fontAlgn="base">
              <a:lnSpc>
                <a:spcPct val="90000"/>
              </a:lnSpc>
              <a:spcBef>
                <a:spcPct val="0"/>
              </a:spcBef>
              <a:spcAft>
                <a:spcPct val="0"/>
              </a:spcAft>
              <a:defRPr>
                <a:solidFill>
                  <a:schemeClr val="bg1"/>
                </a:solidFill>
                <a:latin typeface="Arial" panose="020B0604020202020204" pitchFamily="34" charset="0"/>
              </a:defRPr>
            </a:lvl6pPr>
            <a:lvl7pPr marL="914400" fontAlgn="base">
              <a:lnSpc>
                <a:spcPct val="90000"/>
              </a:lnSpc>
              <a:spcBef>
                <a:spcPct val="0"/>
              </a:spcBef>
              <a:spcAft>
                <a:spcPct val="0"/>
              </a:spcAft>
              <a:defRPr>
                <a:solidFill>
                  <a:schemeClr val="bg1"/>
                </a:solidFill>
                <a:latin typeface="Arial" panose="020B0604020202020204" pitchFamily="34" charset="0"/>
              </a:defRPr>
            </a:lvl7pPr>
            <a:lvl8pPr marL="1371600" fontAlgn="base">
              <a:lnSpc>
                <a:spcPct val="90000"/>
              </a:lnSpc>
              <a:spcBef>
                <a:spcPct val="0"/>
              </a:spcBef>
              <a:spcAft>
                <a:spcPct val="0"/>
              </a:spcAft>
              <a:defRPr>
                <a:solidFill>
                  <a:schemeClr val="bg1"/>
                </a:solidFill>
                <a:latin typeface="Arial" panose="020B0604020202020204" pitchFamily="34" charset="0"/>
              </a:defRPr>
            </a:lvl8pPr>
            <a:lvl9pPr marL="1828800" fontAlgn="base">
              <a:lnSpc>
                <a:spcPct val="90000"/>
              </a:lnSpc>
              <a:spcBef>
                <a:spcPct val="0"/>
              </a:spcBef>
              <a:spcAft>
                <a:spcPct val="0"/>
              </a:spcAft>
              <a:defRPr>
                <a:solidFill>
                  <a:schemeClr val="bg1"/>
                </a:solidFill>
                <a:latin typeface="Arial" panose="020B0604020202020204" pitchFamily="34" charset="0"/>
              </a:defRPr>
            </a:lvl9pPr>
          </a:lstStyle>
          <a:p>
            <a:pPr>
              <a:defRPr/>
            </a:pPr>
            <a:r>
              <a:rPr lang="zh-CN" altLang="en-US" sz="2200" dirty="0" smtClean="0">
                <a:solidFill>
                  <a:srgbClr val="414141"/>
                </a:solidFill>
                <a:sym typeface="+mn-ea"/>
              </a:rPr>
              <a:t>外送</a:t>
            </a:r>
            <a:r>
              <a:rPr lang="zh-CN" altLang="en-US" sz="2200" dirty="0">
                <a:solidFill>
                  <a:srgbClr val="414141"/>
                </a:solidFill>
                <a:sym typeface="+mn-ea"/>
              </a:rPr>
              <a:t>运营</a:t>
            </a:r>
            <a:r>
              <a:rPr lang="zh-CN" altLang="en-US" sz="2200" dirty="0" smtClean="0">
                <a:solidFill>
                  <a:srgbClr val="414141"/>
                </a:solidFill>
                <a:sym typeface="+mn-ea"/>
              </a:rPr>
              <a:t>平台整体业务架构</a:t>
            </a:r>
            <a:endParaRPr lang="zh-CN" altLang="en-US" sz="2200" dirty="0">
              <a:solidFill>
                <a:srgbClr val="41414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3"/>
          <p:cNvSpPr txBox="1"/>
          <p:nvPr/>
        </p:nvSpPr>
        <p:spPr>
          <a:xfrm>
            <a:off x="101121" y="263773"/>
            <a:ext cx="3288080" cy="430887"/>
          </a:xfrm>
          <a:prstGeom prst="rect">
            <a:avLst/>
          </a:prstGeom>
        </p:spPr>
        <p:txBody>
          <a:bodyPr wrap="none" anchor="ctr">
            <a:spAutoFit/>
          </a:bodyPr>
          <a:lstStyle>
            <a:lvl1pPr>
              <a:buClr>
                <a:srgbClr val="414141"/>
              </a:buClr>
              <a:defRPr sz="2000" b="1">
                <a:solidFill>
                  <a:schemeClr val="tx1"/>
                </a:solidFill>
                <a:latin typeface="微软雅黑" panose="020B0503020204020204" charset="-122"/>
                <a:ea typeface="微软雅黑" panose="020B0503020204020204" charset="-122"/>
                <a:cs typeface="微软雅黑" panose="020B0503020204020204" charset="-122"/>
              </a:defRPr>
            </a:lvl1pPr>
            <a:lvl2pPr>
              <a:defRPr>
                <a:solidFill>
                  <a:schemeClr val="bg1"/>
                </a:solidFill>
                <a:latin typeface="Arial" panose="020B0604020202020204" pitchFamily="34" charset="0"/>
              </a:defRPr>
            </a:lvl2pPr>
            <a:lvl3pPr>
              <a:defRPr>
                <a:solidFill>
                  <a:schemeClr val="bg1"/>
                </a:solidFill>
                <a:latin typeface="Arial" panose="020B0604020202020204" pitchFamily="34" charset="0"/>
              </a:defRPr>
            </a:lvl3pPr>
            <a:lvl4pPr>
              <a:defRPr>
                <a:solidFill>
                  <a:schemeClr val="bg1"/>
                </a:solidFill>
                <a:latin typeface="Arial" panose="020B0604020202020204" pitchFamily="34" charset="0"/>
              </a:defRPr>
            </a:lvl4pPr>
            <a:lvl5pPr>
              <a:defRPr>
                <a:solidFill>
                  <a:schemeClr val="bg1"/>
                </a:solidFill>
                <a:latin typeface="Arial" panose="020B0604020202020204" pitchFamily="34" charset="0"/>
              </a:defRPr>
            </a:lvl5pPr>
            <a:lvl6pPr marL="457200" fontAlgn="base">
              <a:lnSpc>
                <a:spcPct val="90000"/>
              </a:lnSpc>
              <a:spcBef>
                <a:spcPct val="0"/>
              </a:spcBef>
              <a:spcAft>
                <a:spcPct val="0"/>
              </a:spcAft>
              <a:defRPr>
                <a:solidFill>
                  <a:schemeClr val="bg1"/>
                </a:solidFill>
                <a:latin typeface="Arial" panose="020B0604020202020204" pitchFamily="34" charset="0"/>
              </a:defRPr>
            </a:lvl6pPr>
            <a:lvl7pPr marL="914400" fontAlgn="base">
              <a:lnSpc>
                <a:spcPct val="90000"/>
              </a:lnSpc>
              <a:spcBef>
                <a:spcPct val="0"/>
              </a:spcBef>
              <a:spcAft>
                <a:spcPct val="0"/>
              </a:spcAft>
              <a:defRPr>
                <a:solidFill>
                  <a:schemeClr val="bg1"/>
                </a:solidFill>
                <a:latin typeface="Arial" panose="020B0604020202020204" pitchFamily="34" charset="0"/>
              </a:defRPr>
            </a:lvl7pPr>
            <a:lvl8pPr marL="1371600" fontAlgn="base">
              <a:lnSpc>
                <a:spcPct val="90000"/>
              </a:lnSpc>
              <a:spcBef>
                <a:spcPct val="0"/>
              </a:spcBef>
              <a:spcAft>
                <a:spcPct val="0"/>
              </a:spcAft>
              <a:defRPr>
                <a:solidFill>
                  <a:schemeClr val="bg1"/>
                </a:solidFill>
                <a:latin typeface="Arial" panose="020B0604020202020204" pitchFamily="34" charset="0"/>
              </a:defRPr>
            </a:lvl8pPr>
            <a:lvl9pPr marL="1828800" fontAlgn="base">
              <a:lnSpc>
                <a:spcPct val="90000"/>
              </a:lnSpc>
              <a:spcBef>
                <a:spcPct val="0"/>
              </a:spcBef>
              <a:spcAft>
                <a:spcPct val="0"/>
              </a:spcAft>
              <a:defRPr>
                <a:solidFill>
                  <a:schemeClr val="bg1"/>
                </a:solidFill>
                <a:latin typeface="Arial" panose="020B0604020202020204" pitchFamily="34" charset="0"/>
              </a:defRPr>
            </a:lvl9pPr>
          </a:lstStyle>
          <a:p>
            <a:pPr>
              <a:defRPr/>
            </a:pPr>
            <a:r>
              <a:rPr lang="zh-CN" altLang="en-US" sz="2200" dirty="0" smtClean="0">
                <a:solidFill>
                  <a:srgbClr val="414141"/>
                </a:solidFill>
                <a:sym typeface="+mn-ea"/>
              </a:rPr>
              <a:t>外送</a:t>
            </a:r>
            <a:r>
              <a:rPr lang="zh-CN" altLang="en-US" sz="2200" dirty="0">
                <a:solidFill>
                  <a:srgbClr val="414141"/>
                </a:solidFill>
                <a:sym typeface="+mn-ea"/>
              </a:rPr>
              <a:t>运营</a:t>
            </a:r>
            <a:r>
              <a:rPr lang="zh-CN" altLang="en-US" sz="2200" dirty="0" smtClean="0">
                <a:solidFill>
                  <a:srgbClr val="414141"/>
                </a:solidFill>
                <a:sym typeface="+mn-ea"/>
              </a:rPr>
              <a:t>平台功能架构图</a:t>
            </a:r>
            <a:endParaRPr lang="zh-CN" altLang="en-US" sz="2200" dirty="0">
              <a:solidFill>
                <a:srgbClr val="414141"/>
              </a:solidFill>
              <a:sym typeface="+mn-ea"/>
            </a:endParaRPr>
          </a:p>
        </p:txBody>
      </p:sp>
      <p:sp>
        <p:nvSpPr>
          <p:cNvPr id="58" name="Rectangle 68"/>
          <p:cNvSpPr/>
          <p:nvPr/>
        </p:nvSpPr>
        <p:spPr>
          <a:xfrm>
            <a:off x="1538760" y="1405097"/>
            <a:ext cx="7222409" cy="1381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微软雅黑" panose="020B0503020204020204" charset="-122"/>
              <a:ea typeface="微软雅黑" panose="020B0503020204020204" charset="-122"/>
            </a:endParaRPr>
          </a:p>
        </p:txBody>
      </p:sp>
      <p:sp>
        <p:nvSpPr>
          <p:cNvPr id="6" name="Rectangle 179"/>
          <p:cNvSpPr/>
          <p:nvPr/>
        </p:nvSpPr>
        <p:spPr>
          <a:xfrm>
            <a:off x="1538760" y="4312975"/>
            <a:ext cx="7227938" cy="5801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微软雅黑" panose="020B0503020204020204" charset="-122"/>
              <a:ea typeface="微软雅黑" panose="020B0503020204020204" charset="-122"/>
            </a:endParaRPr>
          </a:p>
        </p:txBody>
      </p:sp>
      <p:sp>
        <p:nvSpPr>
          <p:cNvPr id="7" name="TextBox 180"/>
          <p:cNvSpPr txBox="1"/>
          <p:nvPr/>
        </p:nvSpPr>
        <p:spPr>
          <a:xfrm>
            <a:off x="1497296" y="4322802"/>
            <a:ext cx="203606" cy="461665"/>
          </a:xfrm>
          <a:prstGeom prst="rect">
            <a:avLst/>
          </a:prstGeom>
          <a:noFill/>
        </p:spPr>
        <p:txBody>
          <a:bodyPr wrap="square" rtlCol="0">
            <a:spAutoFit/>
          </a:bodyPr>
          <a:lstStyle/>
          <a:p>
            <a:r>
              <a:rPr lang="zh-CN" altLang="en-US" sz="800" b="1" dirty="0" smtClean="0">
                <a:solidFill>
                  <a:schemeClr val="bg1"/>
                </a:solidFill>
                <a:latin typeface="微软雅黑" panose="020B0503020204020204" charset="-122"/>
                <a:ea typeface="微软雅黑" panose="020B0503020204020204" charset="-122"/>
              </a:rPr>
              <a:t>数</a:t>
            </a:r>
            <a:endParaRPr lang="en-US" altLang="zh-CN" sz="800" b="1" dirty="0" smtClean="0">
              <a:solidFill>
                <a:schemeClr val="bg1"/>
              </a:solidFill>
              <a:latin typeface="微软雅黑" panose="020B0503020204020204" charset="-122"/>
              <a:ea typeface="微软雅黑" panose="020B0503020204020204" charset="-122"/>
            </a:endParaRPr>
          </a:p>
          <a:p>
            <a:r>
              <a:rPr lang="zh-CN" altLang="en-US" sz="800" b="1" dirty="0" smtClean="0">
                <a:solidFill>
                  <a:schemeClr val="bg1"/>
                </a:solidFill>
                <a:latin typeface="微软雅黑" panose="020B0503020204020204" charset="-122"/>
                <a:ea typeface="微软雅黑" panose="020B0503020204020204" charset="-122"/>
              </a:rPr>
              <a:t>据</a:t>
            </a:r>
            <a:endParaRPr lang="en-US" altLang="zh-CN" sz="800" b="1" dirty="0" smtClean="0">
              <a:solidFill>
                <a:schemeClr val="bg1"/>
              </a:solidFill>
              <a:latin typeface="微软雅黑" panose="020B0503020204020204" charset="-122"/>
              <a:ea typeface="微软雅黑" panose="020B0503020204020204" charset="-122"/>
            </a:endParaRPr>
          </a:p>
          <a:p>
            <a:r>
              <a:rPr lang="zh-CN" altLang="en-US" sz="800" b="1" dirty="0" smtClean="0">
                <a:solidFill>
                  <a:schemeClr val="bg1"/>
                </a:solidFill>
                <a:latin typeface="微软雅黑" panose="020B0503020204020204" charset="-122"/>
                <a:ea typeface="微软雅黑" panose="020B0503020204020204" charset="-122"/>
              </a:rPr>
              <a:t>源</a:t>
            </a:r>
            <a:endParaRPr lang="en-US" sz="800" b="1" dirty="0">
              <a:solidFill>
                <a:schemeClr val="bg1"/>
              </a:solidFill>
              <a:latin typeface="微软雅黑" panose="020B0503020204020204" charset="-122"/>
              <a:ea typeface="微软雅黑" panose="020B0503020204020204" charset="-122"/>
            </a:endParaRPr>
          </a:p>
        </p:txBody>
      </p:sp>
      <p:sp>
        <p:nvSpPr>
          <p:cNvPr id="8" name="Rectangle 181"/>
          <p:cNvSpPr/>
          <p:nvPr/>
        </p:nvSpPr>
        <p:spPr>
          <a:xfrm>
            <a:off x="1760635" y="4375595"/>
            <a:ext cx="4557379" cy="476952"/>
          </a:xfrm>
          <a:prstGeom prst="rect">
            <a:avLst/>
          </a:prstGeom>
          <a:solidFill>
            <a:srgbClr val="F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微软雅黑" panose="020B0503020204020204" charset="-122"/>
              <a:ea typeface="微软雅黑" panose="020B0503020204020204" charset="-122"/>
            </a:endParaRPr>
          </a:p>
        </p:txBody>
      </p:sp>
      <p:sp>
        <p:nvSpPr>
          <p:cNvPr id="9" name="Rectangle 182"/>
          <p:cNvSpPr/>
          <p:nvPr/>
        </p:nvSpPr>
        <p:spPr>
          <a:xfrm>
            <a:off x="6386840" y="4375595"/>
            <a:ext cx="2311033" cy="455020"/>
          </a:xfrm>
          <a:prstGeom prst="rect">
            <a:avLst/>
          </a:prstGeom>
          <a:solidFill>
            <a:srgbClr val="F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微软雅黑" panose="020B0503020204020204" charset="-122"/>
              <a:ea typeface="微软雅黑" panose="020B0503020204020204" charset="-122"/>
            </a:endParaRPr>
          </a:p>
        </p:txBody>
      </p:sp>
      <p:sp>
        <p:nvSpPr>
          <p:cNvPr id="18" name="TextBox 191"/>
          <p:cNvSpPr txBox="1"/>
          <p:nvPr/>
        </p:nvSpPr>
        <p:spPr>
          <a:xfrm>
            <a:off x="1742366" y="4443113"/>
            <a:ext cx="570645" cy="307777"/>
          </a:xfrm>
          <a:prstGeom prst="rect">
            <a:avLst/>
          </a:prstGeom>
          <a:noFill/>
        </p:spPr>
        <p:txBody>
          <a:bodyPr wrap="square" rtlCol="0">
            <a:spAutoFit/>
          </a:bodyPr>
          <a:lstStyle/>
          <a:p>
            <a:r>
              <a:rPr lang="zh-CN" altLang="en-US" sz="700" b="1" dirty="0" smtClean="0">
                <a:latin typeface="微软雅黑" panose="020B0503020204020204" charset="-122"/>
                <a:ea typeface="微软雅黑" panose="020B0503020204020204" charset="-122"/>
              </a:rPr>
              <a:t>离</a:t>
            </a:r>
            <a:r>
              <a:rPr lang="zh-CN" altLang="en-US" sz="700" b="1" dirty="0">
                <a:latin typeface="微软雅黑" panose="020B0503020204020204" charset="-122"/>
                <a:ea typeface="微软雅黑" panose="020B0503020204020204" charset="-122"/>
              </a:rPr>
              <a:t>线</a:t>
            </a:r>
            <a:endParaRPr lang="en-US" altLang="zh-CN" sz="700" b="1" dirty="0" smtClean="0">
              <a:latin typeface="微软雅黑" panose="020B0503020204020204" charset="-122"/>
              <a:ea typeface="微软雅黑" panose="020B0503020204020204" charset="-122"/>
            </a:endParaRPr>
          </a:p>
          <a:p>
            <a:r>
              <a:rPr lang="zh-CN" altLang="en-US" sz="700" b="1" dirty="0">
                <a:latin typeface="微软雅黑" panose="020B0503020204020204" charset="-122"/>
                <a:ea typeface="微软雅黑" panose="020B0503020204020204" charset="-122"/>
              </a:rPr>
              <a:t>数据</a:t>
            </a:r>
            <a:endParaRPr lang="en-US" sz="700" b="1" dirty="0">
              <a:latin typeface="微软雅黑" panose="020B0503020204020204" charset="-122"/>
              <a:ea typeface="微软雅黑" panose="020B0503020204020204" charset="-122"/>
            </a:endParaRPr>
          </a:p>
        </p:txBody>
      </p:sp>
      <p:sp>
        <p:nvSpPr>
          <p:cNvPr id="19" name="TextBox 192"/>
          <p:cNvSpPr txBox="1"/>
          <p:nvPr/>
        </p:nvSpPr>
        <p:spPr>
          <a:xfrm>
            <a:off x="6405588" y="4459504"/>
            <a:ext cx="569513" cy="307777"/>
          </a:xfrm>
          <a:prstGeom prst="rect">
            <a:avLst/>
          </a:prstGeom>
          <a:noFill/>
        </p:spPr>
        <p:txBody>
          <a:bodyPr wrap="square" rtlCol="0">
            <a:spAutoFit/>
          </a:bodyPr>
          <a:lstStyle/>
          <a:p>
            <a:r>
              <a:rPr lang="zh-CN" altLang="en-US" sz="700" b="1" dirty="0" smtClean="0">
                <a:latin typeface="微软雅黑" panose="020B0503020204020204" charset="-122"/>
                <a:ea typeface="微软雅黑" panose="020B0503020204020204" charset="-122"/>
              </a:rPr>
              <a:t>实时</a:t>
            </a:r>
            <a:endParaRPr lang="en-US" altLang="zh-CN" sz="700" b="1" dirty="0" smtClean="0">
              <a:latin typeface="微软雅黑" panose="020B0503020204020204" charset="-122"/>
              <a:ea typeface="微软雅黑" panose="020B0503020204020204" charset="-122"/>
            </a:endParaRPr>
          </a:p>
          <a:p>
            <a:r>
              <a:rPr lang="zh-CN" altLang="en-US" sz="700" b="1" dirty="0">
                <a:latin typeface="微软雅黑" panose="020B0503020204020204" charset="-122"/>
                <a:ea typeface="微软雅黑" panose="020B0503020204020204" charset="-122"/>
              </a:rPr>
              <a:t>数据</a:t>
            </a:r>
            <a:endParaRPr lang="en-US" altLang="zh-CN" sz="700" b="1" dirty="0" smtClean="0">
              <a:latin typeface="微软雅黑" panose="020B0503020204020204" charset="-122"/>
              <a:ea typeface="微软雅黑" panose="020B0503020204020204" charset="-122"/>
            </a:endParaRPr>
          </a:p>
        </p:txBody>
      </p:sp>
      <p:sp>
        <p:nvSpPr>
          <p:cNvPr id="23" name="Rectangle 68"/>
          <p:cNvSpPr/>
          <p:nvPr/>
        </p:nvSpPr>
        <p:spPr>
          <a:xfrm>
            <a:off x="1538761" y="3371212"/>
            <a:ext cx="7222409" cy="9298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微软雅黑" panose="020B0503020204020204" charset="-122"/>
              <a:ea typeface="微软雅黑" panose="020B0503020204020204" charset="-122"/>
            </a:endParaRPr>
          </a:p>
        </p:txBody>
      </p:sp>
      <p:sp>
        <p:nvSpPr>
          <p:cNvPr id="24" name="TextBox 69"/>
          <p:cNvSpPr txBox="1"/>
          <p:nvPr/>
        </p:nvSpPr>
        <p:spPr>
          <a:xfrm>
            <a:off x="1497714" y="3573964"/>
            <a:ext cx="456723" cy="584775"/>
          </a:xfrm>
          <a:prstGeom prst="rect">
            <a:avLst/>
          </a:prstGeom>
          <a:noFill/>
        </p:spPr>
        <p:txBody>
          <a:bodyPr wrap="square" rtlCol="0">
            <a:spAutoFit/>
          </a:bodyPr>
          <a:lstStyle/>
          <a:p>
            <a:r>
              <a:rPr lang="zh-CN" altLang="en-US" sz="800" b="1" dirty="0" smtClean="0">
                <a:solidFill>
                  <a:schemeClr val="bg1"/>
                </a:solidFill>
                <a:latin typeface="微软雅黑" panose="020B0503020204020204" charset="-122"/>
                <a:ea typeface="微软雅黑" panose="020B0503020204020204" charset="-122"/>
              </a:rPr>
              <a:t>数</a:t>
            </a:r>
            <a:endParaRPr lang="en-US" altLang="zh-CN" sz="800" b="1" dirty="0" smtClean="0">
              <a:solidFill>
                <a:schemeClr val="bg1"/>
              </a:solidFill>
              <a:latin typeface="微软雅黑" panose="020B0503020204020204" charset="-122"/>
              <a:ea typeface="微软雅黑" panose="020B0503020204020204" charset="-122"/>
            </a:endParaRPr>
          </a:p>
          <a:p>
            <a:r>
              <a:rPr lang="zh-CN" altLang="en-US" sz="800" b="1" dirty="0" smtClean="0">
                <a:solidFill>
                  <a:schemeClr val="bg1"/>
                </a:solidFill>
                <a:latin typeface="微软雅黑" panose="020B0503020204020204" charset="-122"/>
                <a:ea typeface="微软雅黑" panose="020B0503020204020204" charset="-122"/>
              </a:rPr>
              <a:t>据</a:t>
            </a:r>
            <a:endParaRPr lang="en-US" altLang="zh-CN" sz="800" b="1" dirty="0" smtClean="0">
              <a:solidFill>
                <a:schemeClr val="bg1"/>
              </a:solidFill>
              <a:latin typeface="微软雅黑" panose="020B0503020204020204" charset="-122"/>
              <a:ea typeface="微软雅黑" panose="020B0503020204020204" charset="-122"/>
            </a:endParaRPr>
          </a:p>
          <a:p>
            <a:r>
              <a:rPr lang="zh-CN" altLang="en-US" sz="800" b="1" dirty="0" smtClean="0">
                <a:solidFill>
                  <a:schemeClr val="bg1"/>
                </a:solidFill>
                <a:latin typeface="微软雅黑" panose="020B0503020204020204" charset="-122"/>
                <a:ea typeface="微软雅黑" panose="020B0503020204020204" charset="-122"/>
              </a:rPr>
              <a:t>采</a:t>
            </a:r>
            <a:endParaRPr lang="en-US" altLang="zh-CN" sz="800" b="1" dirty="0" smtClean="0">
              <a:solidFill>
                <a:schemeClr val="bg1"/>
              </a:solidFill>
              <a:latin typeface="微软雅黑" panose="020B0503020204020204" charset="-122"/>
              <a:ea typeface="微软雅黑" panose="020B0503020204020204" charset="-122"/>
            </a:endParaRPr>
          </a:p>
          <a:p>
            <a:r>
              <a:rPr lang="zh-CN" altLang="en-US" sz="800" b="1" dirty="0" smtClean="0">
                <a:solidFill>
                  <a:schemeClr val="bg1"/>
                </a:solidFill>
                <a:latin typeface="微软雅黑" panose="020B0503020204020204" charset="-122"/>
                <a:ea typeface="微软雅黑" panose="020B0503020204020204" charset="-122"/>
              </a:rPr>
              <a:t>集</a:t>
            </a:r>
            <a:endParaRPr lang="en-US" altLang="zh-CN" sz="800" b="1" dirty="0" smtClean="0">
              <a:solidFill>
                <a:schemeClr val="bg1"/>
              </a:solidFill>
              <a:latin typeface="微软雅黑" panose="020B0503020204020204" charset="-122"/>
              <a:ea typeface="微软雅黑" panose="020B0503020204020204" charset="-122"/>
            </a:endParaRPr>
          </a:p>
        </p:txBody>
      </p:sp>
      <p:sp>
        <p:nvSpPr>
          <p:cNvPr id="25" name="Rounded Rectangle 1"/>
          <p:cNvSpPr/>
          <p:nvPr/>
        </p:nvSpPr>
        <p:spPr>
          <a:xfrm>
            <a:off x="1762445" y="3421754"/>
            <a:ext cx="4557485" cy="779835"/>
          </a:xfrm>
          <a:prstGeom prst="roundRect">
            <a:avLst/>
          </a:prstGeom>
          <a:solidFill>
            <a:srgbClr val="FFEFE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700" dirty="0">
              <a:solidFill>
                <a:schemeClr val="tx1"/>
              </a:solidFill>
              <a:latin typeface="微软雅黑" panose="020B0503020204020204" charset="-122"/>
              <a:ea typeface="微软雅黑" panose="020B0503020204020204" charset="-122"/>
            </a:endParaRPr>
          </a:p>
        </p:txBody>
      </p:sp>
      <p:sp>
        <p:nvSpPr>
          <p:cNvPr id="26" name="文本框 79"/>
          <p:cNvSpPr txBox="1"/>
          <p:nvPr/>
        </p:nvSpPr>
        <p:spPr>
          <a:xfrm>
            <a:off x="1699471" y="3681699"/>
            <a:ext cx="472965" cy="323165"/>
          </a:xfrm>
          <a:prstGeom prst="rect">
            <a:avLst/>
          </a:prstGeom>
          <a:noFill/>
        </p:spPr>
        <p:txBody>
          <a:bodyPr wrap="square" lIns="0" tIns="0" rIns="0" bIns="0" rtlCol="0">
            <a:spAutoFit/>
          </a:bodyPr>
          <a:lstStyle/>
          <a:p>
            <a:pPr algn="ctr"/>
            <a:r>
              <a:rPr lang="zh-CN" altLang="en-US" sz="700" b="1" dirty="0" smtClean="0">
                <a:latin typeface="微软雅黑" panose="020B0503020204020204" charset="-122"/>
                <a:ea typeface="微软雅黑" panose="020B0503020204020204" charset="-122"/>
              </a:rPr>
              <a:t>离线</a:t>
            </a:r>
            <a:endParaRPr lang="en-US" altLang="zh-CN" sz="700" b="1" dirty="0" smtClean="0">
              <a:latin typeface="微软雅黑" panose="020B0503020204020204" charset="-122"/>
              <a:ea typeface="微软雅黑" panose="020B0503020204020204" charset="-122"/>
            </a:endParaRPr>
          </a:p>
          <a:p>
            <a:pPr algn="ctr"/>
            <a:r>
              <a:rPr lang="zh-CN" altLang="en-US" sz="700" b="1" dirty="0" smtClean="0">
                <a:latin typeface="微软雅黑" panose="020B0503020204020204" charset="-122"/>
                <a:ea typeface="微软雅黑" panose="020B0503020204020204" charset="-122"/>
              </a:rPr>
              <a:t>数据</a:t>
            </a:r>
            <a:endParaRPr lang="en-US" altLang="zh-CN" sz="700" b="1" dirty="0" smtClean="0">
              <a:latin typeface="微软雅黑" panose="020B0503020204020204" charset="-122"/>
              <a:ea typeface="微软雅黑" panose="020B0503020204020204" charset="-122"/>
            </a:endParaRPr>
          </a:p>
          <a:p>
            <a:pPr algn="ctr"/>
            <a:r>
              <a:rPr lang="zh-CN" altLang="en-US" sz="700" b="1" dirty="0" smtClean="0">
                <a:latin typeface="微软雅黑" panose="020B0503020204020204" charset="-122"/>
                <a:ea typeface="微软雅黑" panose="020B0503020204020204" charset="-122"/>
              </a:rPr>
              <a:t>处理</a:t>
            </a:r>
            <a:endParaRPr lang="en-US" altLang="zh-CN" sz="700" b="1" dirty="0" smtClean="0">
              <a:latin typeface="微软雅黑" panose="020B0503020204020204" charset="-122"/>
              <a:ea typeface="微软雅黑" panose="020B0503020204020204" charset="-122"/>
            </a:endParaRPr>
          </a:p>
        </p:txBody>
      </p:sp>
      <p:sp>
        <p:nvSpPr>
          <p:cNvPr id="27" name="Rounded Rectangle 72"/>
          <p:cNvSpPr/>
          <p:nvPr/>
        </p:nvSpPr>
        <p:spPr>
          <a:xfrm>
            <a:off x="6386839" y="3751096"/>
            <a:ext cx="2311033" cy="450493"/>
          </a:xfrm>
          <a:prstGeom prst="roundRect">
            <a:avLst/>
          </a:prstGeom>
          <a:solidFill>
            <a:srgbClr val="FFEFE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700" dirty="0">
              <a:solidFill>
                <a:schemeClr val="tx1"/>
              </a:solidFill>
              <a:latin typeface="微软雅黑" panose="020B0503020204020204" charset="-122"/>
              <a:ea typeface="微软雅黑" panose="020B0503020204020204" charset="-122"/>
            </a:endParaRPr>
          </a:p>
        </p:txBody>
      </p:sp>
      <p:sp>
        <p:nvSpPr>
          <p:cNvPr id="4" name="圆角矩形 3"/>
          <p:cNvSpPr/>
          <p:nvPr/>
        </p:nvSpPr>
        <p:spPr>
          <a:xfrm>
            <a:off x="2102124" y="4421226"/>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订单数据</a:t>
            </a:r>
            <a:endParaRPr lang="zh-CN" altLang="en-US" sz="700" dirty="0" smtClean="0">
              <a:latin typeface="微软雅黑" panose="020B0503020204020204" charset="-122"/>
              <a:ea typeface="微软雅黑" panose="020B0503020204020204" charset="-122"/>
            </a:endParaRPr>
          </a:p>
        </p:txBody>
      </p:sp>
      <p:sp>
        <p:nvSpPr>
          <p:cNvPr id="42" name="文本框 79"/>
          <p:cNvSpPr txBox="1"/>
          <p:nvPr/>
        </p:nvSpPr>
        <p:spPr>
          <a:xfrm>
            <a:off x="6323724" y="3819869"/>
            <a:ext cx="472965" cy="323165"/>
          </a:xfrm>
          <a:prstGeom prst="rect">
            <a:avLst/>
          </a:prstGeom>
          <a:noFill/>
        </p:spPr>
        <p:txBody>
          <a:bodyPr wrap="square" lIns="0" tIns="0" rIns="0" bIns="0" rtlCol="0">
            <a:spAutoFit/>
          </a:bodyPr>
          <a:lstStyle/>
          <a:p>
            <a:pPr algn="ctr"/>
            <a:r>
              <a:rPr lang="zh-CN" altLang="en-US" sz="700" b="1" dirty="0" smtClean="0">
                <a:latin typeface="微软雅黑" panose="020B0503020204020204" charset="-122"/>
                <a:ea typeface="微软雅黑" panose="020B0503020204020204" charset="-122"/>
              </a:rPr>
              <a:t>实时</a:t>
            </a:r>
            <a:endParaRPr lang="en-US" altLang="zh-CN" sz="700" b="1" dirty="0" smtClean="0">
              <a:latin typeface="微软雅黑" panose="020B0503020204020204" charset="-122"/>
              <a:ea typeface="微软雅黑" panose="020B0503020204020204" charset="-122"/>
            </a:endParaRPr>
          </a:p>
          <a:p>
            <a:pPr algn="ctr"/>
            <a:r>
              <a:rPr lang="zh-CN" altLang="en-US" sz="700" b="1" dirty="0" smtClean="0">
                <a:latin typeface="微软雅黑" panose="020B0503020204020204" charset="-122"/>
                <a:ea typeface="微软雅黑" panose="020B0503020204020204" charset="-122"/>
              </a:rPr>
              <a:t>数据</a:t>
            </a:r>
            <a:endParaRPr lang="en-US" altLang="zh-CN" sz="700" b="1" dirty="0" smtClean="0">
              <a:latin typeface="微软雅黑" panose="020B0503020204020204" charset="-122"/>
              <a:ea typeface="微软雅黑" panose="020B0503020204020204" charset="-122"/>
            </a:endParaRPr>
          </a:p>
          <a:p>
            <a:pPr algn="ctr"/>
            <a:r>
              <a:rPr lang="zh-CN" altLang="en-US" sz="700" b="1" dirty="0" smtClean="0">
                <a:latin typeface="微软雅黑" panose="020B0503020204020204" charset="-122"/>
                <a:ea typeface="微软雅黑" panose="020B0503020204020204" charset="-122"/>
              </a:rPr>
              <a:t>处理</a:t>
            </a:r>
            <a:endParaRPr lang="en-US" altLang="zh-CN" sz="700" b="1" dirty="0" smtClean="0">
              <a:latin typeface="微软雅黑" panose="020B0503020204020204" charset="-122"/>
              <a:ea typeface="微软雅黑" panose="020B0503020204020204" charset="-122"/>
            </a:endParaRPr>
          </a:p>
        </p:txBody>
      </p:sp>
      <p:sp>
        <p:nvSpPr>
          <p:cNvPr id="43" name="圆角矩形 42"/>
          <p:cNvSpPr/>
          <p:nvPr/>
        </p:nvSpPr>
        <p:spPr>
          <a:xfrm>
            <a:off x="2899116" y="4414729"/>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latin typeface="微软雅黑" panose="020B0503020204020204" charset="-122"/>
                <a:ea typeface="微软雅黑" panose="020B0503020204020204" charset="-122"/>
              </a:rPr>
              <a:t>菜单</a:t>
            </a:r>
            <a:r>
              <a:rPr lang="zh-CN" altLang="en-US" sz="700" dirty="0" smtClean="0">
                <a:latin typeface="微软雅黑" panose="020B0503020204020204" charset="-122"/>
                <a:ea typeface="微软雅黑" panose="020B0503020204020204" charset="-122"/>
              </a:rPr>
              <a:t>数据</a:t>
            </a:r>
            <a:endParaRPr lang="zh-CN" altLang="en-US" sz="700" dirty="0" smtClean="0">
              <a:latin typeface="微软雅黑" panose="020B0503020204020204" charset="-122"/>
              <a:ea typeface="微软雅黑" panose="020B0503020204020204" charset="-122"/>
            </a:endParaRPr>
          </a:p>
        </p:txBody>
      </p:sp>
      <p:sp>
        <p:nvSpPr>
          <p:cNvPr id="44" name="圆角矩形 43"/>
          <p:cNvSpPr/>
          <p:nvPr/>
        </p:nvSpPr>
        <p:spPr>
          <a:xfrm>
            <a:off x="3696108" y="4421226"/>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latin typeface="微软雅黑" panose="020B0503020204020204" charset="-122"/>
                <a:ea typeface="微软雅黑" panose="020B0503020204020204" charset="-122"/>
              </a:rPr>
              <a:t>优惠</a:t>
            </a:r>
            <a:r>
              <a:rPr lang="zh-CN" altLang="en-US" sz="700" dirty="0" smtClean="0">
                <a:latin typeface="微软雅黑" panose="020B0503020204020204" charset="-122"/>
                <a:ea typeface="微软雅黑" panose="020B0503020204020204" charset="-122"/>
              </a:rPr>
              <a:t>数据</a:t>
            </a:r>
            <a:endParaRPr lang="zh-CN" altLang="en-US" sz="700" dirty="0" smtClean="0">
              <a:latin typeface="微软雅黑" panose="020B0503020204020204" charset="-122"/>
              <a:ea typeface="微软雅黑" panose="020B0503020204020204" charset="-122"/>
            </a:endParaRPr>
          </a:p>
        </p:txBody>
      </p:sp>
      <p:sp>
        <p:nvSpPr>
          <p:cNvPr id="45" name="圆角矩形 44"/>
          <p:cNvSpPr/>
          <p:nvPr/>
        </p:nvSpPr>
        <p:spPr>
          <a:xfrm>
            <a:off x="4493100" y="4420161"/>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latin typeface="微软雅黑" panose="020B0503020204020204" charset="-122"/>
                <a:ea typeface="微软雅黑" panose="020B0503020204020204" charset="-122"/>
              </a:rPr>
              <a:t>产品</a:t>
            </a:r>
            <a:r>
              <a:rPr lang="zh-CN" altLang="en-US" sz="700" dirty="0" smtClean="0">
                <a:latin typeface="微软雅黑" panose="020B0503020204020204" charset="-122"/>
                <a:ea typeface="微软雅黑" panose="020B0503020204020204" charset="-122"/>
              </a:rPr>
              <a:t>数据</a:t>
            </a:r>
            <a:endParaRPr lang="zh-CN" altLang="en-US" sz="700" dirty="0" smtClean="0">
              <a:latin typeface="微软雅黑" panose="020B0503020204020204" charset="-122"/>
              <a:ea typeface="微软雅黑" panose="020B0503020204020204" charset="-122"/>
            </a:endParaRPr>
          </a:p>
        </p:txBody>
      </p:sp>
      <p:sp>
        <p:nvSpPr>
          <p:cNvPr id="46" name="圆角矩形 45"/>
          <p:cNvSpPr/>
          <p:nvPr/>
        </p:nvSpPr>
        <p:spPr>
          <a:xfrm>
            <a:off x="2102124" y="4628865"/>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latin typeface="微软雅黑" panose="020B0503020204020204" charset="-122"/>
                <a:ea typeface="微软雅黑" panose="020B0503020204020204" charset="-122"/>
              </a:rPr>
              <a:t>营销</a:t>
            </a:r>
            <a:r>
              <a:rPr lang="zh-CN" altLang="en-US" sz="700" dirty="0" smtClean="0">
                <a:latin typeface="微软雅黑" panose="020B0503020204020204" charset="-122"/>
                <a:ea typeface="微软雅黑" panose="020B0503020204020204" charset="-122"/>
              </a:rPr>
              <a:t>数据</a:t>
            </a:r>
            <a:endParaRPr lang="zh-CN" altLang="en-US" sz="700" dirty="0" smtClean="0">
              <a:latin typeface="微软雅黑" panose="020B0503020204020204" charset="-122"/>
              <a:ea typeface="微软雅黑" panose="020B0503020204020204" charset="-122"/>
            </a:endParaRPr>
          </a:p>
        </p:txBody>
      </p:sp>
      <p:sp>
        <p:nvSpPr>
          <p:cNvPr id="47" name="圆角矩形 46"/>
          <p:cNvSpPr/>
          <p:nvPr/>
        </p:nvSpPr>
        <p:spPr>
          <a:xfrm>
            <a:off x="2899116" y="4622368"/>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latin typeface="微软雅黑" panose="020B0503020204020204" charset="-122"/>
                <a:ea typeface="微软雅黑" panose="020B0503020204020204" charset="-122"/>
              </a:rPr>
              <a:t>用户</a:t>
            </a:r>
            <a:r>
              <a:rPr lang="zh-CN" altLang="en-US" sz="700" dirty="0" smtClean="0">
                <a:latin typeface="微软雅黑" panose="020B0503020204020204" charset="-122"/>
                <a:ea typeface="微软雅黑" panose="020B0503020204020204" charset="-122"/>
              </a:rPr>
              <a:t>数据</a:t>
            </a:r>
            <a:endParaRPr lang="zh-CN" altLang="en-US" sz="700" dirty="0" smtClean="0">
              <a:latin typeface="微软雅黑" panose="020B0503020204020204" charset="-122"/>
              <a:ea typeface="微软雅黑" panose="020B0503020204020204" charset="-122"/>
            </a:endParaRPr>
          </a:p>
        </p:txBody>
      </p:sp>
      <p:sp>
        <p:nvSpPr>
          <p:cNvPr id="48" name="圆角矩形 47"/>
          <p:cNvSpPr/>
          <p:nvPr/>
        </p:nvSpPr>
        <p:spPr>
          <a:xfrm>
            <a:off x="3696108" y="4628865"/>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latin typeface="微软雅黑" panose="020B0503020204020204" charset="-122"/>
                <a:ea typeface="微软雅黑" panose="020B0503020204020204" charset="-122"/>
              </a:rPr>
              <a:t>餐厅</a:t>
            </a:r>
            <a:r>
              <a:rPr lang="zh-CN" altLang="en-US" sz="700" dirty="0" smtClean="0">
                <a:latin typeface="微软雅黑" panose="020B0503020204020204" charset="-122"/>
                <a:ea typeface="微软雅黑" panose="020B0503020204020204" charset="-122"/>
              </a:rPr>
              <a:t>数据</a:t>
            </a:r>
            <a:endParaRPr lang="zh-CN" altLang="en-US" sz="700" dirty="0" smtClean="0">
              <a:latin typeface="微软雅黑" panose="020B0503020204020204" charset="-122"/>
              <a:ea typeface="微软雅黑" panose="020B0503020204020204" charset="-122"/>
            </a:endParaRPr>
          </a:p>
        </p:txBody>
      </p:sp>
      <p:sp>
        <p:nvSpPr>
          <p:cNvPr id="49" name="圆角矩形 48"/>
          <p:cNvSpPr/>
          <p:nvPr/>
        </p:nvSpPr>
        <p:spPr>
          <a:xfrm>
            <a:off x="4493100" y="4627800"/>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latin typeface="微软雅黑" panose="020B0503020204020204" charset="-122"/>
                <a:ea typeface="微软雅黑" panose="020B0503020204020204" charset="-122"/>
              </a:rPr>
              <a:t>第三方</a:t>
            </a:r>
            <a:r>
              <a:rPr lang="zh-CN" altLang="en-US" sz="700" dirty="0" smtClean="0">
                <a:latin typeface="微软雅黑" panose="020B0503020204020204" charset="-122"/>
                <a:ea typeface="微软雅黑" panose="020B0503020204020204" charset="-122"/>
              </a:rPr>
              <a:t>数据</a:t>
            </a:r>
            <a:endParaRPr lang="zh-CN" altLang="en-US" sz="700" dirty="0" smtClean="0">
              <a:latin typeface="微软雅黑" panose="020B0503020204020204" charset="-122"/>
              <a:ea typeface="微软雅黑" panose="020B0503020204020204" charset="-122"/>
            </a:endParaRPr>
          </a:p>
        </p:txBody>
      </p:sp>
      <p:sp>
        <p:nvSpPr>
          <p:cNvPr id="50" name="圆角矩形 49"/>
          <p:cNvSpPr/>
          <p:nvPr/>
        </p:nvSpPr>
        <p:spPr>
          <a:xfrm>
            <a:off x="2100102" y="3488995"/>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数据整合</a:t>
            </a:r>
            <a:endParaRPr lang="zh-CN" altLang="en-US" sz="700" dirty="0" smtClean="0">
              <a:latin typeface="微软雅黑" panose="020B0503020204020204" charset="-122"/>
              <a:ea typeface="微软雅黑" panose="020B0503020204020204" charset="-122"/>
            </a:endParaRPr>
          </a:p>
        </p:txBody>
      </p:sp>
      <p:sp>
        <p:nvSpPr>
          <p:cNvPr id="51" name="圆角矩形 50"/>
          <p:cNvSpPr/>
          <p:nvPr/>
        </p:nvSpPr>
        <p:spPr>
          <a:xfrm>
            <a:off x="2936504" y="3482498"/>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数据规整</a:t>
            </a:r>
            <a:endParaRPr lang="zh-CN" altLang="en-US" sz="700" dirty="0" smtClean="0">
              <a:latin typeface="微软雅黑" panose="020B0503020204020204" charset="-122"/>
              <a:ea typeface="微软雅黑" panose="020B0503020204020204" charset="-122"/>
            </a:endParaRPr>
          </a:p>
        </p:txBody>
      </p:sp>
      <p:sp>
        <p:nvSpPr>
          <p:cNvPr id="52" name="圆角矩形 51"/>
          <p:cNvSpPr/>
          <p:nvPr/>
        </p:nvSpPr>
        <p:spPr>
          <a:xfrm>
            <a:off x="3772906" y="3488995"/>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数据监控</a:t>
            </a:r>
            <a:endParaRPr lang="zh-CN" altLang="en-US" sz="700" dirty="0" smtClean="0">
              <a:latin typeface="微软雅黑" panose="020B0503020204020204" charset="-122"/>
              <a:ea typeface="微软雅黑" panose="020B0503020204020204" charset="-122"/>
            </a:endParaRPr>
          </a:p>
        </p:txBody>
      </p:sp>
      <p:sp>
        <p:nvSpPr>
          <p:cNvPr id="53" name="圆角矩形 52"/>
          <p:cNvSpPr/>
          <p:nvPr/>
        </p:nvSpPr>
        <p:spPr>
          <a:xfrm>
            <a:off x="4609308" y="3487930"/>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数据</a:t>
            </a:r>
            <a:endParaRPr lang="en-US" altLang="zh-CN" sz="700" dirty="0" smtClean="0">
              <a:latin typeface="微软雅黑" panose="020B0503020204020204" charset="-122"/>
              <a:ea typeface="微软雅黑" panose="020B0503020204020204" charset="-122"/>
            </a:endParaRPr>
          </a:p>
          <a:p>
            <a:pPr algn="ctr"/>
            <a:r>
              <a:rPr lang="zh-CN" altLang="en-US" sz="700" dirty="0" smtClean="0">
                <a:latin typeface="微软雅黑" panose="020B0503020204020204" charset="-122"/>
                <a:ea typeface="微软雅黑" panose="020B0503020204020204" charset="-122"/>
              </a:rPr>
              <a:t>异常通知</a:t>
            </a:r>
            <a:endParaRPr lang="zh-CN" altLang="en-US" sz="700" dirty="0" smtClean="0">
              <a:latin typeface="微软雅黑" panose="020B0503020204020204" charset="-122"/>
              <a:ea typeface="微软雅黑" panose="020B0503020204020204" charset="-122"/>
            </a:endParaRPr>
          </a:p>
        </p:txBody>
      </p:sp>
      <p:sp>
        <p:nvSpPr>
          <p:cNvPr id="54" name="圆角矩形 53"/>
          <p:cNvSpPr/>
          <p:nvPr/>
        </p:nvSpPr>
        <p:spPr>
          <a:xfrm>
            <a:off x="2100102" y="3696634"/>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数据拉取</a:t>
            </a:r>
            <a:endParaRPr lang="zh-CN" altLang="en-US" sz="700" dirty="0" smtClean="0">
              <a:latin typeface="微软雅黑" panose="020B0503020204020204" charset="-122"/>
              <a:ea typeface="微软雅黑" panose="020B0503020204020204" charset="-122"/>
            </a:endParaRPr>
          </a:p>
        </p:txBody>
      </p:sp>
      <p:sp>
        <p:nvSpPr>
          <p:cNvPr id="55" name="圆角矩形 54"/>
          <p:cNvSpPr/>
          <p:nvPr/>
        </p:nvSpPr>
        <p:spPr>
          <a:xfrm>
            <a:off x="2936504" y="3690137"/>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数据清洗</a:t>
            </a:r>
            <a:endParaRPr lang="zh-CN" altLang="en-US" sz="700" dirty="0" smtClean="0">
              <a:latin typeface="微软雅黑" panose="020B0503020204020204" charset="-122"/>
              <a:ea typeface="微软雅黑" panose="020B0503020204020204" charset="-122"/>
            </a:endParaRPr>
          </a:p>
        </p:txBody>
      </p:sp>
      <p:sp>
        <p:nvSpPr>
          <p:cNvPr id="56" name="圆角矩形 55"/>
          <p:cNvSpPr/>
          <p:nvPr/>
        </p:nvSpPr>
        <p:spPr>
          <a:xfrm>
            <a:off x="3772906" y="3696634"/>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数据转换</a:t>
            </a:r>
            <a:endParaRPr lang="zh-CN" altLang="en-US" sz="700" dirty="0" smtClean="0">
              <a:latin typeface="微软雅黑" panose="020B0503020204020204" charset="-122"/>
              <a:ea typeface="微软雅黑" panose="020B0503020204020204" charset="-122"/>
            </a:endParaRPr>
          </a:p>
        </p:txBody>
      </p:sp>
      <p:sp>
        <p:nvSpPr>
          <p:cNvPr id="57" name="圆角矩形 56"/>
          <p:cNvSpPr/>
          <p:nvPr/>
        </p:nvSpPr>
        <p:spPr>
          <a:xfrm>
            <a:off x="4609308" y="3695569"/>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数据</a:t>
            </a:r>
            <a:endParaRPr lang="en-US" altLang="zh-CN" sz="700" dirty="0" smtClean="0">
              <a:latin typeface="微软雅黑" panose="020B0503020204020204" charset="-122"/>
              <a:ea typeface="微软雅黑" panose="020B0503020204020204" charset="-122"/>
            </a:endParaRPr>
          </a:p>
          <a:p>
            <a:pPr algn="ctr"/>
            <a:r>
              <a:rPr lang="zh-CN" altLang="en-US" sz="700" dirty="0" smtClean="0">
                <a:latin typeface="微软雅黑" panose="020B0503020204020204" charset="-122"/>
                <a:ea typeface="微软雅黑" panose="020B0503020204020204" charset="-122"/>
              </a:rPr>
              <a:t>质量检查</a:t>
            </a:r>
            <a:endParaRPr lang="zh-CN" altLang="en-US" sz="700" dirty="0" smtClean="0">
              <a:latin typeface="微软雅黑" panose="020B0503020204020204" charset="-122"/>
              <a:ea typeface="微软雅黑" panose="020B0503020204020204" charset="-122"/>
            </a:endParaRPr>
          </a:p>
        </p:txBody>
      </p:sp>
      <p:sp>
        <p:nvSpPr>
          <p:cNvPr id="59" name="圆角矩形 58"/>
          <p:cNvSpPr/>
          <p:nvPr/>
        </p:nvSpPr>
        <p:spPr>
          <a:xfrm>
            <a:off x="6894600" y="4512290"/>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订单</a:t>
            </a:r>
            <a:r>
              <a:rPr lang="zh-CN" altLang="en-US" sz="700" dirty="0">
                <a:latin typeface="微软雅黑" panose="020B0503020204020204" charset="-122"/>
                <a:ea typeface="微软雅黑" panose="020B0503020204020204" charset="-122"/>
              </a:rPr>
              <a:t>日志</a:t>
            </a:r>
            <a:endParaRPr lang="zh-CN" altLang="en-US" sz="700" dirty="0" smtClean="0">
              <a:latin typeface="微软雅黑" panose="020B0503020204020204" charset="-122"/>
              <a:ea typeface="微软雅黑" panose="020B0503020204020204" charset="-122"/>
            </a:endParaRPr>
          </a:p>
        </p:txBody>
      </p:sp>
      <p:sp>
        <p:nvSpPr>
          <p:cNvPr id="60" name="圆角矩形 59"/>
          <p:cNvSpPr/>
          <p:nvPr/>
        </p:nvSpPr>
        <p:spPr>
          <a:xfrm>
            <a:off x="7683889" y="4505793"/>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用户</a:t>
            </a:r>
            <a:endParaRPr lang="en-US" altLang="zh-CN" sz="700" dirty="0" smtClean="0">
              <a:latin typeface="微软雅黑" panose="020B0503020204020204" charset="-122"/>
              <a:ea typeface="微软雅黑" panose="020B0503020204020204" charset="-122"/>
            </a:endParaRPr>
          </a:p>
          <a:p>
            <a:pPr algn="ctr"/>
            <a:r>
              <a:rPr lang="zh-CN" altLang="en-US" sz="700" dirty="0" smtClean="0">
                <a:latin typeface="微软雅黑" panose="020B0503020204020204" charset="-122"/>
                <a:ea typeface="微软雅黑" panose="020B0503020204020204" charset="-122"/>
              </a:rPr>
              <a:t>行为日志</a:t>
            </a:r>
            <a:endParaRPr lang="zh-CN" altLang="en-US" sz="700" dirty="0" smtClean="0">
              <a:latin typeface="微软雅黑" panose="020B0503020204020204" charset="-122"/>
              <a:ea typeface="微软雅黑" panose="020B0503020204020204" charset="-122"/>
            </a:endParaRPr>
          </a:p>
        </p:txBody>
      </p:sp>
      <p:sp>
        <p:nvSpPr>
          <p:cNvPr id="63" name="圆角矩形 62"/>
          <p:cNvSpPr/>
          <p:nvPr/>
        </p:nvSpPr>
        <p:spPr>
          <a:xfrm>
            <a:off x="5290093" y="4420161"/>
            <a:ext cx="457990" cy="386464"/>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latin typeface="微软雅黑" panose="020B0503020204020204" charset="-122"/>
                <a:ea typeface="微软雅黑" panose="020B0503020204020204" charset="-122"/>
              </a:rPr>
              <a:t>外</a:t>
            </a:r>
            <a:r>
              <a:rPr lang="zh-CN" altLang="en-US" sz="700" dirty="0" smtClean="0">
                <a:latin typeface="微软雅黑" panose="020B0503020204020204" charset="-122"/>
                <a:ea typeface="微软雅黑" panose="020B0503020204020204" charset="-122"/>
              </a:rPr>
              <a:t>送业务数据</a:t>
            </a:r>
            <a:endParaRPr lang="zh-CN" altLang="en-US" sz="700" dirty="0" smtClean="0">
              <a:latin typeface="微软雅黑" panose="020B0503020204020204" charset="-122"/>
              <a:ea typeface="微软雅黑" panose="020B0503020204020204" charset="-122"/>
            </a:endParaRPr>
          </a:p>
        </p:txBody>
      </p:sp>
      <p:sp>
        <p:nvSpPr>
          <p:cNvPr id="64" name="圆角矩形 63"/>
          <p:cNvSpPr/>
          <p:nvPr/>
        </p:nvSpPr>
        <p:spPr>
          <a:xfrm>
            <a:off x="5445709" y="3493161"/>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效果评估</a:t>
            </a:r>
            <a:endParaRPr lang="en-US" altLang="zh-CN" sz="700" dirty="0" smtClean="0">
              <a:latin typeface="微软雅黑" panose="020B0503020204020204" charset="-122"/>
              <a:ea typeface="微软雅黑" panose="020B0503020204020204" charset="-122"/>
            </a:endParaRPr>
          </a:p>
          <a:p>
            <a:pPr algn="ctr"/>
            <a:r>
              <a:rPr lang="zh-CN" altLang="en-US" sz="700" dirty="0" smtClean="0">
                <a:latin typeface="微软雅黑" panose="020B0503020204020204" charset="-122"/>
                <a:ea typeface="微软雅黑" panose="020B0503020204020204" charset="-122"/>
              </a:rPr>
              <a:t>数据规整</a:t>
            </a:r>
            <a:endParaRPr lang="zh-CN" altLang="en-US" sz="700" dirty="0" smtClean="0">
              <a:latin typeface="微软雅黑" panose="020B0503020204020204" charset="-122"/>
              <a:ea typeface="微软雅黑" panose="020B0503020204020204" charset="-122"/>
            </a:endParaRPr>
          </a:p>
        </p:txBody>
      </p:sp>
      <p:sp>
        <p:nvSpPr>
          <p:cNvPr id="65" name="圆角矩形 64"/>
          <p:cNvSpPr/>
          <p:nvPr/>
        </p:nvSpPr>
        <p:spPr>
          <a:xfrm>
            <a:off x="5445709" y="3700800"/>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smtClean="0">
                <a:latin typeface="微软雅黑" panose="020B0503020204020204" charset="-122"/>
                <a:ea typeface="微软雅黑" panose="020B0503020204020204" charset="-122"/>
              </a:rPr>
              <a:t>KPI</a:t>
            </a:r>
            <a:r>
              <a:rPr lang="zh-CN" altLang="en-US" sz="700" dirty="0" smtClean="0">
                <a:latin typeface="微软雅黑" panose="020B0503020204020204" charset="-122"/>
                <a:ea typeface="微软雅黑" panose="020B0503020204020204" charset="-122"/>
              </a:rPr>
              <a:t>计算</a:t>
            </a:r>
            <a:endParaRPr lang="en-US" altLang="zh-CN" sz="700" dirty="0" smtClean="0">
              <a:latin typeface="微软雅黑" panose="020B0503020204020204" charset="-122"/>
              <a:ea typeface="微软雅黑" panose="020B0503020204020204" charset="-122"/>
            </a:endParaRPr>
          </a:p>
        </p:txBody>
      </p:sp>
      <p:sp>
        <p:nvSpPr>
          <p:cNvPr id="66" name="圆角矩形 65"/>
          <p:cNvSpPr/>
          <p:nvPr/>
        </p:nvSpPr>
        <p:spPr>
          <a:xfrm>
            <a:off x="5799154" y="4420161"/>
            <a:ext cx="457990" cy="386464"/>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外送其他数据</a:t>
            </a:r>
            <a:endParaRPr lang="zh-CN" altLang="en-US" sz="700" dirty="0" smtClean="0">
              <a:latin typeface="微软雅黑" panose="020B0503020204020204" charset="-122"/>
              <a:ea typeface="微软雅黑" panose="020B0503020204020204" charset="-122"/>
            </a:endParaRPr>
          </a:p>
        </p:txBody>
      </p:sp>
      <p:sp>
        <p:nvSpPr>
          <p:cNvPr id="67" name="圆角矩形 66"/>
          <p:cNvSpPr/>
          <p:nvPr/>
        </p:nvSpPr>
        <p:spPr>
          <a:xfrm>
            <a:off x="6894600" y="3896998"/>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数据接收</a:t>
            </a:r>
            <a:endParaRPr lang="zh-CN" altLang="en-US" sz="700" dirty="0" smtClean="0">
              <a:latin typeface="微软雅黑" panose="020B0503020204020204" charset="-122"/>
              <a:ea typeface="微软雅黑" panose="020B0503020204020204" charset="-122"/>
            </a:endParaRPr>
          </a:p>
        </p:txBody>
      </p:sp>
      <p:sp>
        <p:nvSpPr>
          <p:cNvPr id="68" name="圆角矩形 67"/>
          <p:cNvSpPr/>
          <p:nvPr/>
        </p:nvSpPr>
        <p:spPr>
          <a:xfrm>
            <a:off x="7683889" y="3890502"/>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实时计算</a:t>
            </a:r>
            <a:endParaRPr lang="zh-CN" altLang="en-US" sz="700" dirty="0" smtClean="0">
              <a:latin typeface="微软雅黑" panose="020B0503020204020204" charset="-122"/>
              <a:ea typeface="微软雅黑" panose="020B0503020204020204" charset="-122"/>
            </a:endParaRPr>
          </a:p>
        </p:txBody>
      </p:sp>
      <p:sp>
        <p:nvSpPr>
          <p:cNvPr id="69" name="Rectangle 68"/>
          <p:cNvSpPr/>
          <p:nvPr/>
        </p:nvSpPr>
        <p:spPr>
          <a:xfrm>
            <a:off x="1541852" y="947675"/>
            <a:ext cx="7219317" cy="43569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微软雅黑" panose="020B0503020204020204" charset="-122"/>
              <a:ea typeface="微软雅黑" panose="020B0503020204020204" charset="-122"/>
            </a:endParaRPr>
          </a:p>
        </p:txBody>
      </p:sp>
      <p:sp>
        <p:nvSpPr>
          <p:cNvPr id="62" name="Rectangle 68"/>
          <p:cNvSpPr/>
          <p:nvPr/>
        </p:nvSpPr>
        <p:spPr>
          <a:xfrm>
            <a:off x="1538760" y="2799856"/>
            <a:ext cx="7222409" cy="5486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微软雅黑" panose="020B0503020204020204" charset="-122"/>
              <a:ea typeface="微软雅黑" panose="020B0503020204020204" charset="-122"/>
            </a:endParaRPr>
          </a:p>
        </p:txBody>
      </p:sp>
      <p:sp>
        <p:nvSpPr>
          <p:cNvPr id="61" name="Rectangle 50"/>
          <p:cNvSpPr/>
          <p:nvPr/>
        </p:nvSpPr>
        <p:spPr>
          <a:xfrm>
            <a:off x="248189" y="947885"/>
            <a:ext cx="1014805" cy="394520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914400">
              <a:defRPr/>
            </a:pPr>
            <a:endParaRPr lang="zh-CN" altLang="en-US" sz="900" kern="0" dirty="0">
              <a:solidFill>
                <a:sysClr val="window" lastClr="FFFFFF"/>
              </a:solidFill>
              <a:latin typeface="微软雅黑" panose="020B0503020204020204" charset="-122"/>
              <a:ea typeface="微软雅黑" panose="020B0503020204020204" charset="-122"/>
            </a:endParaRPr>
          </a:p>
        </p:txBody>
      </p:sp>
      <p:sp>
        <p:nvSpPr>
          <p:cNvPr id="3" name="右箭头 2"/>
          <p:cNvSpPr/>
          <p:nvPr/>
        </p:nvSpPr>
        <p:spPr>
          <a:xfrm>
            <a:off x="1312269" y="1856724"/>
            <a:ext cx="226491" cy="23443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10" name="左箭头 9"/>
          <p:cNvSpPr/>
          <p:nvPr/>
        </p:nvSpPr>
        <p:spPr>
          <a:xfrm>
            <a:off x="1262994" y="3357451"/>
            <a:ext cx="248263" cy="20940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smtClean="0">
              <a:latin typeface="+mj-lt"/>
            </a:endParaRPr>
          </a:p>
        </p:txBody>
      </p:sp>
      <p:sp>
        <p:nvSpPr>
          <p:cNvPr id="11" name="文本框 10"/>
          <p:cNvSpPr txBox="1"/>
          <p:nvPr/>
        </p:nvSpPr>
        <p:spPr>
          <a:xfrm>
            <a:off x="327828" y="975609"/>
            <a:ext cx="840181" cy="200055"/>
          </a:xfrm>
          <a:prstGeom prst="rect">
            <a:avLst/>
          </a:prstGeom>
          <a:noFill/>
        </p:spPr>
        <p:txBody>
          <a:bodyPr wrap="square" rtlCol="0">
            <a:spAutoFit/>
          </a:bodyPr>
          <a:lstStyle/>
          <a:p>
            <a:pPr algn="ctr"/>
            <a:r>
              <a:rPr lang="zh-CN" altLang="en-US" sz="700" b="1" dirty="0" smtClean="0">
                <a:latin typeface="微软雅黑" panose="020B0503020204020204" charset="-122"/>
                <a:ea typeface="微软雅黑" panose="020B0503020204020204" charset="-122"/>
              </a:rPr>
              <a:t>外部系统</a:t>
            </a:r>
            <a:endParaRPr lang="zh-CN" altLang="en-US" sz="700" b="1" dirty="0">
              <a:latin typeface="微软雅黑" panose="020B0503020204020204" charset="-122"/>
              <a:ea typeface="微软雅黑" panose="020B0503020204020204" charset="-122"/>
            </a:endParaRPr>
          </a:p>
        </p:txBody>
      </p:sp>
      <p:sp>
        <p:nvSpPr>
          <p:cNvPr id="12" name="圆角矩形 11"/>
          <p:cNvSpPr/>
          <p:nvPr/>
        </p:nvSpPr>
        <p:spPr>
          <a:xfrm>
            <a:off x="363905" y="1298187"/>
            <a:ext cx="773860" cy="2863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latin typeface="+mj-lt"/>
              </a:rPr>
              <a:t>KFC Delivery</a:t>
            </a:r>
            <a:endParaRPr lang="zh-CN" altLang="en-US" sz="900" dirty="0" smtClean="0">
              <a:latin typeface="+mj-lt"/>
            </a:endParaRPr>
          </a:p>
        </p:txBody>
      </p:sp>
      <p:sp>
        <p:nvSpPr>
          <p:cNvPr id="70" name="圆角矩形 69"/>
          <p:cNvSpPr/>
          <p:nvPr/>
        </p:nvSpPr>
        <p:spPr>
          <a:xfrm>
            <a:off x="363905" y="1756006"/>
            <a:ext cx="773860" cy="2863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latin typeface="+mj-lt"/>
              </a:rPr>
              <a:t>KFC Preorder</a:t>
            </a:r>
            <a:endParaRPr lang="zh-CN" altLang="en-US" sz="900" dirty="0" smtClean="0">
              <a:latin typeface="+mj-lt"/>
            </a:endParaRPr>
          </a:p>
        </p:txBody>
      </p:sp>
      <p:sp>
        <p:nvSpPr>
          <p:cNvPr id="71" name="圆角矩形 70"/>
          <p:cNvSpPr/>
          <p:nvPr/>
        </p:nvSpPr>
        <p:spPr>
          <a:xfrm>
            <a:off x="362447" y="2213825"/>
            <a:ext cx="773860" cy="2863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latin typeface="+mj-lt"/>
              </a:rPr>
              <a:t>PH Delivery</a:t>
            </a:r>
            <a:endParaRPr lang="zh-CN" altLang="en-US" sz="900" dirty="0" smtClean="0">
              <a:latin typeface="+mj-lt"/>
            </a:endParaRPr>
          </a:p>
        </p:txBody>
      </p:sp>
      <p:sp>
        <p:nvSpPr>
          <p:cNvPr id="72" name="圆角矩形 71"/>
          <p:cNvSpPr/>
          <p:nvPr/>
        </p:nvSpPr>
        <p:spPr>
          <a:xfrm>
            <a:off x="362447" y="2671644"/>
            <a:ext cx="773860" cy="2863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latin typeface="+mj-lt"/>
              </a:rPr>
              <a:t>PHT</a:t>
            </a:r>
            <a:endParaRPr lang="zh-CN" altLang="en-US" sz="900" dirty="0" smtClean="0">
              <a:latin typeface="+mj-lt"/>
            </a:endParaRPr>
          </a:p>
        </p:txBody>
      </p:sp>
      <p:sp>
        <p:nvSpPr>
          <p:cNvPr id="73" name="圆角矩形 72"/>
          <p:cNvSpPr/>
          <p:nvPr/>
        </p:nvSpPr>
        <p:spPr>
          <a:xfrm>
            <a:off x="362447" y="3129463"/>
            <a:ext cx="773860" cy="2863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latin typeface="+mj-lt"/>
              </a:rPr>
              <a:t>百胜</a:t>
            </a:r>
            <a:r>
              <a:rPr lang="en-US" altLang="zh-CN" sz="900" dirty="0" smtClean="0">
                <a:latin typeface="+mj-lt"/>
              </a:rPr>
              <a:t>SSO</a:t>
            </a:r>
            <a:endParaRPr lang="zh-CN" altLang="en-US" sz="900" dirty="0" smtClean="0">
              <a:latin typeface="+mj-lt"/>
            </a:endParaRPr>
          </a:p>
        </p:txBody>
      </p:sp>
      <p:sp>
        <p:nvSpPr>
          <p:cNvPr id="74" name="圆角矩形 73"/>
          <p:cNvSpPr/>
          <p:nvPr/>
        </p:nvSpPr>
        <p:spPr>
          <a:xfrm>
            <a:off x="360989" y="3587282"/>
            <a:ext cx="773860" cy="2863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latin typeface="+mj-lt"/>
              </a:rPr>
              <a:t>BOH</a:t>
            </a:r>
            <a:endParaRPr lang="zh-CN" altLang="en-US" sz="900" dirty="0" smtClean="0">
              <a:latin typeface="+mj-lt"/>
            </a:endParaRPr>
          </a:p>
        </p:txBody>
      </p:sp>
      <p:sp>
        <p:nvSpPr>
          <p:cNvPr id="75" name="TextBox 69"/>
          <p:cNvSpPr txBox="1"/>
          <p:nvPr/>
        </p:nvSpPr>
        <p:spPr>
          <a:xfrm>
            <a:off x="1497296" y="2774359"/>
            <a:ext cx="289727" cy="584775"/>
          </a:xfrm>
          <a:prstGeom prst="rect">
            <a:avLst/>
          </a:prstGeom>
          <a:noFill/>
        </p:spPr>
        <p:txBody>
          <a:bodyPr wrap="square" rtlCol="0">
            <a:spAutoFit/>
          </a:bodyPr>
          <a:lstStyle/>
          <a:p>
            <a:r>
              <a:rPr lang="zh-CN" altLang="en-US" sz="800" b="1" dirty="0" smtClean="0">
                <a:solidFill>
                  <a:schemeClr val="bg1"/>
                </a:solidFill>
                <a:latin typeface="微软雅黑" panose="020B0503020204020204" charset="-122"/>
                <a:ea typeface="微软雅黑" panose="020B0503020204020204" charset="-122"/>
              </a:rPr>
              <a:t>基</a:t>
            </a:r>
            <a:endParaRPr lang="en-US" altLang="zh-CN" sz="800" b="1" dirty="0" smtClean="0">
              <a:solidFill>
                <a:schemeClr val="bg1"/>
              </a:solidFill>
              <a:latin typeface="微软雅黑" panose="020B0503020204020204" charset="-122"/>
              <a:ea typeface="微软雅黑" panose="020B0503020204020204" charset="-122"/>
            </a:endParaRPr>
          </a:p>
          <a:p>
            <a:r>
              <a:rPr lang="zh-CN" altLang="en-US" sz="800" b="1" dirty="0" smtClean="0">
                <a:solidFill>
                  <a:schemeClr val="bg1"/>
                </a:solidFill>
                <a:latin typeface="微软雅黑" panose="020B0503020204020204" charset="-122"/>
                <a:ea typeface="微软雅黑" panose="020B0503020204020204" charset="-122"/>
              </a:rPr>
              <a:t>础</a:t>
            </a:r>
            <a:endParaRPr lang="en-US" altLang="zh-CN" sz="800" b="1" dirty="0" smtClean="0">
              <a:solidFill>
                <a:schemeClr val="bg1"/>
              </a:solidFill>
              <a:latin typeface="微软雅黑" panose="020B0503020204020204" charset="-122"/>
              <a:ea typeface="微软雅黑" panose="020B0503020204020204" charset="-122"/>
            </a:endParaRPr>
          </a:p>
          <a:p>
            <a:r>
              <a:rPr lang="zh-CN" altLang="en-US" sz="800" b="1" dirty="0" smtClean="0">
                <a:solidFill>
                  <a:schemeClr val="bg1"/>
                </a:solidFill>
                <a:latin typeface="微软雅黑" panose="020B0503020204020204" charset="-122"/>
                <a:ea typeface="微软雅黑" panose="020B0503020204020204" charset="-122"/>
              </a:rPr>
              <a:t>功</a:t>
            </a:r>
            <a:endParaRPr lang="en-US" altLang="zh-CN" sz="800" b="1" dirty="0" smtClean="0">
              <a:solidFill>
                <a:schemeClr val="bg1"/>
              </a:solidFill>
              <a:latin typeface="微软雅黑" panose="020B0503020204020204" charset="-122"/>
              <a:ea typeface="微软雅黑" panose="020B0503020204020204" charset="-122"/>
            </a:endParaRPr>
          </a:p>
          <a:p>
            <a:r>
              <a:rPr lang="zh-CN" altLang="en-US" sz="800" b="1" dirty="0" smtClean="0">
                <a:solidFill>
                  <a:schemeClr val="bg1"/>
                </a:solidFill>
                <a:latin typeface="微软雅黑" panose="020B0503020204020204" charset="-122"/>
                <a:ea typeface="微软雅黑" panose="020B0503020204020204" charset="-122"/>
              </a:rPr>
              <a:t>能</a:t>
            </a:r>
            <a:endParaRPr lang="en-US" altLang="zh-CN" sz="800" b="1" dirty="0" smtClean="0">
              <a:solidFill>
                <a:schemeClr val="bg1"/>
              </a:solidFill>
              <a:latin typeface="微软雅黑" panose="020B0503020204020204" charset="-122"/>
              <a:ea typeface="微软雅黑" panose="020B0503020204020204" charset="-122"/>
            </a:endParaRPr>
          </a:p>
        </p:txBody>
      </p:sp>
      <p:sp>
        <p:nvSpPr>
          <p:cNvPr id="76" name="TextBox 69"/>
          <p:cNvSpPr txBox="1"/>
          <p:nvPr/>
        </p:nvSpPr>
        <p:spPr>
          <a:xfrm>
            <a:off x="1497296" y="1793483"/>
            <a:ext cx="289727" cy="584775"/>
          </a:xfrm>
          <a:prstGeom prst="rect">
            <a:avLst/>
          </a:prstGeom>
          <a:noFill/>
        </p:spPr>
        <p:txBody>
          <a:bodyPr wrap="square" rtlCol="0">
            <a:spAutoFit/>
          </a:bodyPr>
          <a:lstStyle/>
          <a:p>
            <a:r>
              <a:rPr lang="zh-CN" altLang="en-US" sz="800" b="1" dirty="0" smtClean="0">
                <a:solidFill>
                  <a:schemeClr val="bg1"/>
                </a:solidFill>
                <a:latin typeface="微软雅黑" panose="020B0503020204020204" charset="-122"/>
                <a:ea typeface="微软雅黑" panose="020B0503020204020204" charset="-122"/>
              </a:rPr>
              <a:t>平台功能</a:t>
            </a:r>
            <a:endParaRPr lang="en-US" altLang="zh-CN" sz="800" b="1" dirty="0" smtClean="0">
              <a:solidFill>
                <a:schemeClr val="bg1"/>
              </a:solidFill>
              <a:latin typeface="微软雅黑" panose="020B0503020204020204" charset="-122"/>
              <a:ea typeface="微软雅黑" panose="020B0503020204020204" charset="-122"/>
            </a:endParaRPr>
          </a:p>
        </p:txBody>
      </p:sp>
      <p:sp>
        <p:nvSpPr>
          <p:cNvPr id="77" name="圆角矩形 76"/>
          <p:cNvSpPr/>
          <p:nvPr/>
        </p:nvSpPr>
        <p:spPr>
          <a:xfrm>
            <a:off x="367870" y="4045101"/>
            <a:ext cx="773860" cy="2863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latin typeface="+mj-lt"/>
              </a:rPr>
              <a:t>Product</a:t>
            </a:r>
            <a:endParaRPr lang="en-US" altLang="zh-CN" sz="900" dirty="0" smtClean="0">
              <a:latin typeface="+mj-lt"/>
            </a:endParaRPr>
          </a:p>
          <a:p>
            <a:pPr algn="ctr"/>
            <a:r>
              <a:rPr lang="en-US" altLang="zh-CN" sz="900" dirty="0">
                <a:latin typeface="+mj-lt"/>
              </a:rPr>
              <a:t>Center</a:t>
            </a:r>
            <a:endParaRPr lang="zh-CN" altLang="en-US" sz="900" dirty="0" smtClean="0">
              <a:latin typeface="+mj-lt"/>
            </a:endParaRPr>
          </a:p>
        </p:txBody>
      </p:sp>
      <p:sp>
        <p:nvSpPr>
          <p:cNvPr id="78" name="圆角矩形 77"/>
          <p:cNvSpPr/>
          <p:nvPr/>
        </p:nvSpPr>
        <p:spPr>
          <a:xfrm>
            <a:off x="367870" y="4502919"/>
            <a:ext cx="773860" cy="28630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latin typeface="+mj-lt"/>
              </a:rPr>
              <a:t>其他系统</a:t>
            </a:r>
            <a:endParaRPr lang="zh-CN" altLang="en-US" sz="900" dirty="0" smtClean="0">
              <a:latin typeface="+mj-lt"/>
            </a:endParaRPr>
          </a:p>
        </p:txBody>
      </p:sp>
      <p:sp>
        <p:nvSpPr>
          <p:cNvPr id="82" name="Rectangle 94"/>
          <p:cNvSpPr/>
          <p:nvPr/>
        </p:nvSpPr>
        <p:spPr bwMode="auto">
          <a:xfrm>
            <a:off x="1896599" y="3082695"/>
            <a:ext cx="1026670" cy="21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chemeClr val="tx1"/>
                </a:solidFill>
                <a:latin typeface="微软雅黑" panose="020B0503020204020204" charset="-122"/>
                <a:ea typeface="微软雅黑" panose="020B0503020204020204" charset="-122"/>
              </a:rPr>
              <a:t>报表引擎</a:t>
            </a:r>
            <a:endParaRPr lang="en-US" sz="700" dirty="0">
              <a:solidFill>
                <a:schemeClr val="tx1"/>
              </a:solidFill>
              <a:latin typeface="微软雅黑" panose="020B0503020204020204" charset="-122"/>
              <a:ea typeface="微软雅黑" panose="020B0503020204020204" charset="-122"/>
            </a:endParaRPr>
          </a:p>
        </p:txBody>
      </p:sp>
      <p:sp>
        <p:nvSpPr>
          <p:cNvPr id="83" name="Rectangle 94"/>
          <p:cNvSpPr/>
          <p:nvPr/>
        </p:nvSpPr>
        <p:spPr bwMode="auto">
          <a:xfrm>
            <a:off x="7503806" y="2898479"/>
            <a:ext cx="887299" cy="370234"/>
          </a:xfrm>
          <a:prstGeom prst="rect">
            <a:avLst/>
          </a:prstGeom>
          <a:solidFill>
            <a:schemeClr val="accent5">
              <a:lumMod val="40000"/>
              <a:lumOff val="60000"/>
            </a:schemeClr>
          </a:solidFill>
          <a:ln w="12700" cap="sq" cmpd="sng" algn="ctr">
            <a:no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fontAlgn="auto">
              <a:spcBef>
                <a:spcPts val="0"/>
              </a:spcBef>
              <a:spcAft>
                <a:spcPts val="0"/>
              </a:spcAft>
              <a:defRPr/>
            </a:pPr>
            <a:r>
              <a:rPr kumimoji="1" lang="zh-CN" altLang="en-US" sz="800" dirty="0">
                <a:latin typeface="微软雅黑" panose="020B0503020204020204" charset="-122"/>
                <a:ea typeface="微软雅黑" panose="020B0503020204020204" charset="-122"/>
              </a:rPr>
              <a:t>安全访问及</a:t>
            </a:r>
            <a:endParaRPr kumimoji="1" lang="en-US" altLang="zh-CN" sz="800" dirty="0">
              <a:latin typeface="微软雅黑" panose="020B0503020204020204" charset="-122"/>
              <a:ea typeface="微软雅黑" panose="020B0503020204020204" charset="-122"/>
            </a:endParaRPr>
          </a:p>
          <a:p>
            <a:pPr algn="ctr" fontAlgn="auto">
              <a:spcBef>
                <a:spcPts val="0"/>
              </a:spcBef>
              <a:spcAft>
                <a:spcPts val="0"/>
              </a:spcAft>
              <a:defRPr/>
            </a:pPr>
            <a:r>
              <a:rPr kumimoji="1" lang="zh-CN" altLang="en-US" sz="800" dirty="0">
                <a:latin typeface="微软雅黑" panose="020B0503020204020204" charset="-122"/>
                <a:ea typeface="微软雅黑" panose="020B0503020204020204" charset="-122"/>
              </a:rPr>
              <a:t>数据权限控制</a:t>
            </a:r>
            <a:endParaRPr kumimoji="1" lang="en-US" altLang="zh-CN" sz="800" dirty="0">
              <a:latin typeface="微软雅黑" panose="020B0503020204020204" charset="-122"/>
              <a:ea typeface="微软雅黑" panose="020B0503020204020204" charset="-122"/>
            </a:endParaRPr>
          </a:p>
        </p:txBody>
      </p:sp>
      <p:sp>
        <p:nvSpPr>
          <p:cNvPr id="84" name="Rectangle 94"/>
          <p:cNvSpPr/>
          <p:nvPr/>
        </p:nvSpPr>
        <p:spPr bwMode="auto">
          <a:xfrm>
            <a:off x="1896599" y="2837889"/>
            <a:ext cx="1026669" cy="21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chemeClr val="tx1"/>
                </a:solidFill>
                <a:latin typeface="微软雅黑" panose="020B0503020204020204" charset="-122"/>
                <a:ea typeface="微软雅黑" panose="020B0503020204020204" charset="-122"/>
              </a:rPr>
              <a:t>用户角色管理</a:t>
            </a:r>
            <a:endParaRPr lang="en-US" sz="700" dirty="0">
              <a:solidFill>
                <a:schemeClr val="tx1"/>
              </a:solidFill>
              <a:latin typeface="微软雅黑" panose="020B0503020204020204" charset="-122"/>
              <a:ea typeface="微软雅黑" panose="020B0503020204020204" charset="-122"/>
            </a:endParaRPr>
          </a:p>
        </p:txBody>
      </p:sp>
      <p:sp>
        <p:nvSpPr>
          <p:cNvPr id="85" name="Rectangle 94"/>
          <p:cNvSpPr/>
          <p:nvPr/>
        </p:nvSpPr>
        <p:spPr bwMode="auto">
          <a:xfrm>
            <a:off x="3376456" y="2839406"/>
            <a:ext cx="1027753" cy="21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chemeClr val="tx1"/>
                </a:solidFill>
                <a:latin typeface="微软雅黑" panose="020B0503020204020204" charset="-122"/>
                <a:ea typeface="微软雅黑" panose="020B0503020204020204" charset="-122"/>
              </a:rPr>
              <a:t>组织机构管理</a:t>
            </a:r>
            <a:endParaRPr lang="en-US" sz="700" dirty="0">
              <a:solidFill>
                <a:schemeClr val="tx1"/>
              </a:solidFill>
              <a:latin typeface="微软雅黑" panose="020B0503020204020204" charset="-122"/>
              <a:ea typeface="微软雅黑" panose="020B0503020204020204" charset="-122"/>
            </a:endParaRPr>
          </a:p>
        </p:txBody>
      </p:sp>
      <p:sp>
        <p:nvSpPr>
          <p:cNvPr id="86" name="Rectangle 94"/>
          <p:cNvSpPr/>
          <p:nvPr/>
        </p:nvSpPr>
        <p:spPr bwMode="auto">
          <a:xfrm>
            <a:off x="4857397" y="2837889"/>
            <a:ext cx="870016" cy="21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chemeClr val="tx1"/>
                </a:solidFill>
                <a:latin typeface="微软雅黑" panose="020B0503020204020204" charset="-122"/>
                <a:ea typeface="微软雅黑" panose="020B0503020204020204" charset="-122"/>
              </a:rPr>
              <a:t>日志聚合服务</a:t>
            </a:r>
            <a:endParaRPr lang="en-US" sz="700" dirty="0">
              <a:solidFill>
                <a:schemeClr val="tx1"/>
              </a:solidFill>
              <a:latin typeface="微软雅黑" panose="020B0503020204020204" charset="-122"/>
              <a:ea typeface="微软雅黑" panose="020B0503020204020204" charset="-122"/>
            </a:endParaRPr>
          </a:p>
        </p:txBody>
      </p:sp>
      <p:sp>
        <p:nvSpPr>
          <p:cNvPr id="87" name="Rectangle 94"/>
          <p:cNvSpPr/>
          <p:nvPr/>
        </p:nvSpPr>
        <p:spPr bwMode="auto">
          <a:xfrm>
            <a:off x="4850407" y="3077724"/>
            <a:ext cx="883998" cy="216000"/>
          </a:xfrm>
          <a:prstGeom prst="rect">
            <a:avLst/>
          </a:prstGeom>
          <a:solidFill>
            <a:schemeClr val="accent5">
              <a:lumMod val="40000"/>
              <a:lumOff val="60000"/>
            </a:schemeClr>
          </a:solidFill>
          <a:ln w="12700" cap="sq" cmpd="sng" algn="ctr">
            <a:no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fontAlgn="auto">
              <a:spcBef>
                <a:spcPts val="0"/>
              </a:spcBef>
              <a:spcAft>
                <a:spcPts val="0"/>
              </a:spcAft>
              <a:defRPr/>
            </a:pPr>
            <a:r>
              <a:rPr kumimoji="1" lang="zh-CN" altLang="en-US" sz="800" dirty="0">
                <a:latin typeface="微软雅黑" panose="020B0503020204020204" charset="-122"/>
                <a:ea typeface="微软雅黑" panose="020B0503020204020204" charset="-122"/>
              </a:rPr>
              <a:t>审计及监控</a:t>
            </a:r>
            <a:endParaRPr kumimoji="1" lang="en-US" sz="800" dirty="0">
              <a:latin typeface="微软雅黑" panose="020B0503020204020204" charset="-122"/>
              <a:ea typeface="微软雅黑" panose="020B0503020204020204" charset="-122"/>
            </a:endParaRPr>
          </a:p>
        </p:txBody>
      </p:sp>
      <p:sp>
        <p:nvSpPr>
          <p:cNvPr id="88" name="Rectangle 94"/>
          <p:cNvSpPr/>
          <p:nvPr/>
        </p:nvSpPr>
        <p:spPr bwMode="auto">
          <a:xfrm>
            <a:off x="3372961" y="3084213"/>
            <a:ext cx="1027754" cy="21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a:solidFill>
                  <a:schemeClr val="tx1"/>
                </a:solidFill>
                <a:latin typeface="微软雅黑" panose="020B0503020204020204" charset="-122"/>
                <a:ea typeface="微软雅黑" panose="020B0503020204020204" charset="-122"/>
              </a:rPr>
              <a:t>定时任务管理及调度</a:t>
            </a:r>
            <a:endParaRPr lang="en-US" sz="700" dirty="0">
              <a:solidFill>
                <a:schemeClr val="tx1"/>
              </a:solidFill>
              <a:latin typeface="微软雅黑" panose="020B0503020204020204" charset="-122"/>
              <a:ea typeface="微软雅黑" panose="020B0503020204020204" charset="-122"/>
            </a:endParaRPr>
          </a:p>
        </p:txBody>
      </p:sp>
      <p:sp>
        <p:nvSpPr>
          <p:cNvPr id="89" name="Rectangle 94"/>
          <p:cNvSpPr/>
          <p:nvPr/>
        </p:nvSpPr>
        <p:spPr bwMode="auto">
          <a:xfrm>
            <a:off x="6180601" y="2839407"/>
            <a:ext cx="870016" cy="216000"/>
          </a:xfrm>
          <a:prstGeom prst="rect">
            <a:avLst/>
          </a:prstGeom>
          <a:solidFill>
            <a:schemeClr val="accent5">
              <a:lumMod val="40000"/>
              <a:lumOff val="60000"/>
            </a:schemeClr>
          </a:solidFill>
          <a:ln w="12700" cap="sq" cmpd="sng" algn="ctr">
            <a:no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fontAlgn="auto">
              <a:spcBef>
                <a:spcPts val="0"/>
              </a:spcBef>
              <a:spcAft>
                <a:spcPts val="0"/>
              </a:spcAft>
              <a:defRPr/>
            </a:pPr>
            <a:r>
              <a:rPr kumimoji="1" lang="zh-CN" altLang="en-US" sz="800" dirty="0">
                <a:latin typeface="微软雅黑" panose="020B0503020204020204" charset="-122"/>
                <a:ea typeface="微软雅黑" panose="020B0503020204020204" charset="-122"/>
              </a:rPr>
              <a:t>邮件服务</a:t>
            </a:r>
            <a:endParaRPr kumimoji="1" lang="en-US" sz="800" dirty="0">
              <a:latin typeface="微软雅黑" panose="020B0503020204020204" charset="-122"/>
              <a:ea typeface="微软雅黑" panose="020B0503020204020204" charset="-122"/>
            </a:endParaRPr>
          </a:p>
        </p:txBody>
      </p:sp>
      <p:sp>
        <p:nvSpPr>
          <p:cNvPr id="90" name="Rectangle 94"/>
          <p:cNvSpPr/>
          <p:nvPr/>
        </p:nvSpPr>
        <p:spPr bwMode="auto">
          <a:xfrm>
            <a:off x="6184097" y="3071303"/>
            <a:ext cx="870016" cy="216000"/>
          </a:xfrm>
          <a:prstGeom prst="rect">
            <a:avLst/>
          </a:prstGeom>
          <a:solidFill>
            <a:schemeClr val="accent5">
              <a:lumMod val="40000"/>
              <a:lumOff val="60000"/>
            </a:schemeClr>
          </a:solidFill>
          <a:ln w="12700" cap="sq" cmpd="sng" algn="ctr">
            <a:noFill/>
            <a:prstDash val="solid"/>
            <a:round/>
            <a:headEnd type="none" w="med" len="med"/>
            <a:tailEnd type="none" w="med" len="med"/>
          </a:ln>
          <a:effectLst/>
        </p:spPr>
        <p:txBody>
          <a:bodyPr wrap="none" anchor="ctr" anchorCtr="1"/>
          <a:ls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fontAlgn="auto">
              <a:spcBef>
                <a:spcPts val="0"/>
              </a:spcBef>
              <a:spcAft>
                <a:spcPts val="0"/>
              </a:spcAft>
              <a:defRPr/>
            </a:pPr>
            <a:r>
              <a:rPr kumimoji="1" lang="zh-CN" altLang="en-US" sz="800" dirty="0">
                <a:latin typeface="微软雅黑" panose="020B0503020204020204" charset="-122"/>
                <a:ea typeface="微软雅黑" panose="020B0503020204020204" charset="-122"/>
              </a:rPr>
              <a:t>其它</a:t>
            </a:r>
            <a:endParaRPr kumimoji="1" lang="en-US" sz="800" dirty="0">
              <a:latin typeface="微软雅黑" panose="020B0503020204020204" charset="-122"/>
              <a:ea typeface="微软雅黑" panose="020B0503020204020204" charset="-122"/>
            </a:endParaRPr>
          </a:p>
        </p:txBody>
      </p:sp>
      <p:sp>
        <p:nvSpPr>
          <p:cNvPr id="91" name="Rectangle 94"/>
          <p:cNvSpPr/>
          <p:nvPr/>
        </p:nvSpPr>
        <p:spPr bwMode="auto">
          <a:xfrm>
            <a:off x="1754707" y="1907706"/>
            <a:ext cx="969891" cy="84234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r>
              <a:rPr lang="zh-CN" altLang="en-US" sz="700" b="1" dirty="0" smtClean="0">
                <a:solidFill>
                  <a:schemeClr val="tx1"/>
                </a:solidFill>
                <a:latin typeface="微软雅黑" panose="020B0503020204020204" charset="-122"/>
                <a:ea typeface="微软雅黑" panose="020B0503020204020204" charset="-122"/>
              </a:rPr>
              <a:t>流量管理</a:t>
            </a: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p:txBody>
      </p:sp>
      <p:sp>
        <p:nvSpPr>
          <p:cNvPr id="92" name="Rectangle 94"/>
          <p:cNvSpPr/>
          <p:nvPr/>
        </p:nvSpPr>
        <p:spPr bwMode="auto">
          <a:xfrm>
            <a:off x="2851438" y="1907706"/>
            <a:ext cx="904251" cy="84234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r>
              <a:rPr lang="zh-CN" altLang="en-US" sz="700" b="1" dirty="0" smtClean="0">
                <a:solidFill>
                  <a:schemeClr val="tx1"/>
                </a:solidFill>
                <a:latin typeface="微软雅黑" panose="020B0503020204020204" charset="-122"/>
                <a:ea typeface="微软雅黑" panose="020B0503020204020204" charset="-122"/>
              </a:rPr>
              <a:t>规则管理</a:t>
            </a: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p:txBody>
      </p:sp>
      <p:sp>
        <p:nvSpPr>
          <p:cNvPr id="93" name="Rectangle 94"/>
          <p:cNvSpPr/>
          <p:nvPr/>
        </p:nvSpPr>
        <p:spPr bwMode="auto">
          <a:xfrm>
            <a:off x="3882529" y="1907706"/>
            <a:ext cx="828000" cy="84234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r>
              <a:rPr lang="zh-CN" altLang="en-US" sz="700" b="1" dirty="0" smtClean="0">
                <a:solidFill>
                  <a:schemeClr val="tx1"/>
                </a:solidFill>
                <a:latin typeface="微软雅黑" panose="020B0503020204020204" charset="-122"/>
                <a:ea typeface="微软雅黑" panose="020B0503020204020204" charset="-122"/>
              </a:rPr>
              <a:t>效果追踪</a:t>
            </a: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p:txBody>
      </p:sp>
      <p:sp>
        <p:nvSpPr>
          <p:cNvPr id="94" name="Rectangle 94"/>
          <p:cNvSpPr/>
          <p:nvPr/>
        </p:nvSpPr>
        <p:spPr bwMode="auto">
          <a:xfrm>
            <a:off x="4837369" y="1907706"/>
            <a:ext cx="828000" cy="84234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r>
              <a:rPr lang="zh-CN" altLang="en-US" sz="700" b="1" dirty="0" smtClean="0">
                <a:solidFill>
                  <a:schemeClr val="tx1"/>
                </a:solidFill>
                <a:latin typeface="微软雅黑" panose="020B0503020204020204" charset="-122"/>
                <a:ea typeface="微软雅黑" panose="020B0503020204020204" charset="-122"/>
              </a:rPr>
              <a:t>历史数据分析</a:t>
            </a: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p:txBody>
      </p:sp>
      <p:sp>
        <p:nvSpPr>
          <p:cNvPr id="95" name="Rectangle 94"/>
          <p:cNvSpPr/>
          <p:nvPr/>
        </p:nvSpPr>
        <p:spPr bwMode="auto">
          <a:xfrm>
            <a:off x="5792209" y="1907706"/>
            <a:ext cx="828000" cy="84234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r>
              <a:rPr lang="zh-CN" altLang="en-US" sz="700" b="1" dirty="0" smtClean="0">
                <a:solidFill>
                  <a:schemeClr val="tx1"/>
                </a:solidFill>
                <a:latin typeface="微软雅黑" panose="020B0503020204020204" charset="-122"/>
                <a:ea typeface="微软雅黑" panose="020B0503020204020204" charset="-122"/>
              </a:rPr>
              <a:t>外送驾驶舱</a:t>
            </a: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p:txBody>
      </p:sp>
      <p:sp>
        <p:nvSpPr>
          <p:cNvPr id="96" name="Rectangle 94"/>
          <p:cNvSpPr/>
          <p:nvPr/>
        </p:nvSpPr>
        <p:spPr bwMode="auto">
          <a:xfrm>
            <a:off x="7701890" y="1906320"/>
            <a:ext cx="995981" cy="84373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r>
              <a:rPr lang="zh-CN" altLang="en-US" sz="700" b="1" dirty="0" smtClean="0">
                <a:solidFill>
                  <a:schemeClr val="tx1"/>
                </a:solidFill>
                <a:latin typeface="微软雅黑" panose="020B0503020204020204" charset="-122"/>
                <a:ea typeface="微软雅黑" panose="020B0503020204020204" charset="-122"/>
              </a:rPr>
              <a:t>基本信息管理</a:t>
            </a: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p:txBody>
      </p:sp>
      <p:sp>
        <p:nvSpPr>
          <p:cNvPr id="97" name="Rectangle 94"/>
          <p:cNvSpPr/>
          <p:nvPr/>
        </p:nvSpPr>
        <p:spPr bwMode="auto">
          <a:xfrm>
            <a:off x="6747049" y="1907706"/>
            <a:ext cx="828000" cy="84234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r>
              <a:rPr lang="zh-CN" altLang="en-US" sz="700" b="1" dirty="0" smtClean="0">
                <a:solidFill>
                  <a:schemeClr val="tx1"/>
                </a:solidFill>
                <a:latin typeface="微软雅黑" panose="020B0503020204020204" charset="-122"/>
                <a:ea typeface="微软雅黑" panose="020B0503020204020204" charset="-122"/>
              </a:rPr>
              <a:t>模型预警管理</a:t>
            </a: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altLang="zh-CN"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a:p>
            <a:pPr algn="ctr"/>
            <a:endParaRPr lang="en-US" sz="700" b="1" dirty="0" smtClean="0">
              <a:solidFill>
                <a:schemeClr val="tx1"/>
              </a:solidFill>
              <a:latin typeface="微软雅黑" panose="020B0503020204020204" charset="-122"/>
              <a:ea typeface="微软雅黑" panose="020B0503020204020204" charset="-122"/>
            </a:endParaRPr>
          </a:p>
          <a:p>
            <a:pPr algn="ctr"/>
            <a:endParaRPr lang="en-US" sz="700" b="1" dirty="0">
              <a:solidFill>
                <a:schemeClr val="tx1"/>
              </a:solidFill>
              <a:latin typeface="微软雅黑" panose="020B0503020204020204" charset="-122"/>
              <a:ea typeface="微软雅黑" panose="020B0503020204020204" charset="-122"/>
            </a:endParaRPr>
          </a:p>
        </p:txBody>
      </p:sp>
      <p:sp>
        <p:nvSpPr>
          <p:cNvPr id="13" name="圆角矩形 12"/>
          <p:cNvSpPr/>
          <p:nvPr/>
        </p:nvSpPr>
        <p:spPr>
          <a:xfrm>
            <a:off x="1867121" y="1064501"/>
            <a:ext cx="1265411" cy="21673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latin typeface="微软雅黑" panose="020B0503020204020204" charset="-122"/>
                <a:ea typeface="微软雅黑" panose="020B0503020204020204" charset="-122"/>
              </a:rPr>
              <a:t>移动端</a:t>
            </a:r>
            <a:endParaRPr lang="zh-CN" altLang="en-US" sz="800" dirty="0" smtClean="0">
              <a:latin typeface="微软雅黑" panose="020B0503020204020204" charset="-122"/>
              <a:ea typeface="微软雅黑" panose="020B0503020204020204" charset="-122"/>
            </a:endParaRPr>
          </a:p>
        </p:txBody>
      </p:sp>
      <p:sp>
        <p:nvSpPr>
          <p:cNvPr id="98" name="圆角矩形 97"/>
          <p:cNvSpPr/>
          <p:nvPr/>
        </p:nvSpPr>
        <p:spPr>
          <a:xfrm>
            <a:off x="3656415" y="1064501"/>
            <a:ext cx="1265411" cy="21673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latin typeface="微软雅黑" panose="020B0503020204020204" charset="-122"/>
                <a:ea typeface="微软雅黑" panose="020B0503020204020204" charset="-122"/>
              </a:rPr>
              <a:t>PC</a:t>
            </a:r>
            <a:r>
              <a:rPr lang="zh-CN" altLang="en-US" sz="800" dirty="0" smtClean="0">
                <a:latin typeface="微软雅黑" panose="020B0503020204020204" charset="-122"/>
                <a:ea typeface="微软雅黑" panose="020B0503020204020204" charset="-122"/>
              </a:rPr>
              <a:t>端</a:t>
            </a:r>
            <a:endParaRPr lang="zh-CN" altLang="en-US" sz="800" dirty="0" smtClean="0">
              <a:latin typeface="微软雅黑" panose="020B0503020204020204" charset="-122"/>
              <a:ea typeface="微软雅黑" panose="020B0503020204020204" charset="-122"/>
            </a:endParaRPr>
          </a:p>
        </p:txBody>
      </p:sp>
      <p:sp>
        <p:nvSpPr>
          <p:cNvPr id="99" name="圆角矩形 98"/>
          <p:cNvSpPr/>
          <p:nvPr/>
        </p:nvSpPr>
        <p:spPr>
          <a:xfrm>
            <a:off x="5445709" y="1064501"/>
            <a:ext cx="1265411" cy="21673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latin typeface="微软雅黑" panose="020B0503020204020204" charset="-122"/>
                <a:ea typeface="微软雅黑" panose="020B0503020204020204" charset="-122"/>
              </a:rPr>
              <a:t>大屏</a:t>
            </a:r>
            <a:endParaRPr lang="zh-CN" altLang="en-US" sz="800" dirty="0" smtClean="0">
              <a:latin typeface="微软雅黑" panose="020B0503020204020204" charset="-122"/>
              <a:ea typeface="微软雅黑" panose="020B0503020204020204" charset="-122"/>
            </a:endParaRPr>
          </a:p>
        </p:txBody>
      </p:sp>
      <p:sp>
        <p:nvSpPr>
          <p:cNvPr id="100" name="圆角矩形 99"/>
          <p:cNvSpPr/>
          <p:nvPr/>
        </p:nvSpPr>
        <p:spPr>
          <a:xfrm>
            <a:off x="7235003" y="1064501"/>
            <a:ext cx="1265411" cy="216730"/>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latin typeface="微软雅黑" panose="020B0503020204020204" charset="-122"/>
                <a:ea typeface="微软雅黑" panose="020B0503020204020204" charset="-122"/>
              </a:rPr>
              <a:t>Dash Board</a:t>
            </a:r>
            <a:endParaRPr lang="zh-CN" altLang="en-US" sz="800" dirty="0" smtClean="0">
              <a:latin typeface="微软雅黑" panose="020B0503020204020204" charset="-122"/>
              <a:ea typeface="微软雅黑" panose="020B0503020204020204" charset="-122"/>
            </a:endParaRPr>
          </a:p>
        </p:txBody>
      </p:sp>
      <p:sp>
        <p:nvSpPr>
          <p:cNvPr id="101" name="TextBox 69"/>
          <p:cNvSpPr txBox="1"/>
          <p:nvPr/>
        </p:nvSpPr>
        <p:spPr>
          <a:xfrm>
            <a:off x="1511257" y="986152"/>
            <a:ext cx="278016" cy="415498"/>
          </a:xfrm>
          <a:prstGeom prst="rect">
            <a:avLst/>
          </a:prstGeom>
          <a:noFill/>
        </p:spPr>
        <p:txBody>
          <a:bodyPr wrap="square" rtlCol="0">
            <a:spAutoFit/>
          </a:bodyPr>
          <a:lstStyle/>
          <a:p>
            <a:r>
              <a:rPr lang="zh-CN" altLang="en-US" sz="700" b="1" dirty="0" smtClean="0">
                <a:solidFill>
                  <a:schemeClr val="bg1"/>
                </a:solidFill>
                <a:latin typeface="微软雅黑" panose="020B0503020204020204" charset="-122"/>
                <a:ea typeface="微软雅黑" panose="020B0503020204020204" charset="-122"/>
              </a:rPr>
              <a:t>展示层</a:t>
            </a:r>
            <a:endParaRPr lang="en-US" altLang="zh-CN" sz="700" b="1" dirty="0" smtClean="0">
              <a:solidFill>
                <a:schemeClr val="bg1"/>
              </a:solidFill>
              <a:latin typeface="微软雅黑" panose="020B0503020204020204" charset="-122"/>
              <a:ea typeface="微软雅黑" panose="020B0503020204020204" charset="-122"/>
            </a:endParaRPr>
          </a:p>
        </p:txBody>
      </p:sp>
      <p:sp>
        <p:nvSpPr>
          <p:cNvPr id="104" name="圆角矩形 103"/>
          <p:cNvSpPr/>
          <p:nvPr/>
        </p:nvSpPr>
        <p:spPr>
          <a:xfrm>
            <a:off x="1873507" y="2065576"/>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分流设置</a:t>
            </a:r>
            <a:endParaRPr lang="zh-CN" altLang="en-US" sz="700" dirty="0" smtClean="0">
              <a:latin typeface="微软雅黑" panose="020B0503020204020204" charset="-122"/>
              <a:ea typeface="微软雅黑" panose="020B0503020204020204" charset="-122"/>
            </a:endParaRPr>
          </a:p>
        </p:txBody>
      </p:sp>
      <p:sp>
        <p:nvSpPr>
          <p:cNvPr id="105" name="圆角矩形 104"/>
          <p:cNvSpPr/>
          <p:nvPr/>
        </p:nvSpPr>
        <p:spPr>
          <a:xfrm>
            <a:off x="1871263" y="2290912"/>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流量控制</a:t>
            </a:r>
            <a:endParaRPr lang="zh-CN" altLang="en-US" sz="700" dirty="0" smtClean="0">
              <a:latin typeface="微软雅黑" panose="020B0503020204020204" charset="-122"/>
              <a:ea typeface="微软雅黑" panose="020B0503020204020204" charset="-122"/>
            </a:endParaRPr>
          </a:p>
        </p:txBody>
      </p:sp>
      <p:sp>
        <p:nvSpPr>
          <p:cNvPr id="106" name="圆角矩形 105"/>
          <p:cNvSpPr/>
          <p:nvPr/>
        </p:nvSpPr>
        <p:spPr>
          <a:xfrm>
            <a:off x="1871263" y="2518200"/>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活动管理</a:t>
            </a:r>
            <a:endParaRPr lang="zh-CN" altLang="en-US" sz="700" dirty="0" smtClean="0">
              <a:latin typeface="微软雅黑" panose="020B0503020204020204" charset="-122"/>
              <a:ea typeface="微软雅黑" panose="020B0503020204020204" charset="-122"/>
            </a:endParaRPr>
          </a:p>
        </p:txBody>
      </p:sp>
      <p:sp>
        <p:nvSpPr>
          <p:cNvPr id="107" name="圆角矩形 106"/>
          <p:cNvSpPr/>
          <p:nvPr/>
        </p:nvSpPr>
        <p:spPr>
          <a:xfrm>
            <a:off x="2923268" y="2065576"/>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推荐规则管理</a:t>
            </a:r>
            <a:endParaRPr lang="zh-CN" altLang="en-US" sz="700" dirty="0" smtClean="0">
              <a:latin typeface="微软雅黑" panose="020B0503020204020204" charset="-122"/>
              <a:ea typeface="微软雅黑" panose="020B0503020204020204" charset="-122"/>
            </a:endParaRPr>
          </a:p>
        </p:txBody>
      </p:sp>
      <p:sp>
        <p:nvSpPr>
          <p:cNvPr id="108" name="圆角矩形 107"/>
          <p:cNvSpPr/>
          <p:nvPr/>
        </p:nvSpPr>
        <p:spPr>
          <a:xfrm>
            <a:off x="2923268" y="2280526"/>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干预规则管理</a:t>
            </a:r>
            <a:endParaRPr lang="zh-CN" altLang="en-US" sz="700" dirty="0" smtClean="0">
              <a:latin typeface="微软雅黑" panose="020B0503020204020204" charset="-122"/>
              <a:ea typeface="微软雅黑" panose="020B0503020204020204" charset="-122"/>
            </a:endParaRPr>
          </a:p>
        </p:txBody>
      </p:sp>
      <p:sp>
        <p:nvSpPr>
          <p:cNvPr id="109" name="圆角矩形 108"/>
          <p:cNvSpPr/>
          <p:nvPr/>
        </p:nvSpPr>
        <p:spPr>
          <a:xfrm>
            <a:off x="2933714" y="2518200"/>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规则状态管理</a:t>
            </a:r>
            <a:endParaRPr lang="zh-CN" altLang="en-US" sz="700" dirty="0" smtClean="0">
              <a:latin typeface="微软雅黑" panose="020B0503020204020204" charset="-122"/>
              <a:ea typeface="微软雅黑" panose="020B0503020204020204" charset="-122"/>
            </a:endParaRPr>
          </a:p>
        </p:txBody>
      </p:sp>
      <p:sp>
        <p:nvSpPr>
          <p:cNvPr id="110" name="圆角矩形 109"/>
          <p:cNvSpPr/>
          <p:nvPr/>
        </p:nvSpPr>
        <p:spPr>
          <a:xfrm>
            <a:off x="3930113" y="2065576"/>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实时方案</a:t>
            </a:r>
            <a:r>
              <a:rPr lang="en-US" altLang="zh-CN" sz="700" dirty="0" smtClean="0">
                <a:latin typeface="微软雅黑" panose="020B0503020204020204" charset="-122"/>
                <a:ea typeface="微软雅黑" panose="020B0503020204020204" charset="-122"/>
              </a:rPr>
              <a:t>KPI</a:t>
            </a:r>
            <a:endParaRPr lang="zh-CN" altLang="en-US" sz="700" dirty="0" smtClean="0">
              <a:latin typeface="微软雅黑" panose="020B0503020204020204" charset="-122"/>
              <a:ea typeface="微软雅黑" panose="020B0503020204020204" charset="-122"/>
            </a:endParaRPr>
          </a:p>
        </p:txBody>
      </p:sp>
      <p:sp>
        <p:nvSpPr>
          <p:cNvPr id="111" name="圆角矩形 110"/>
          <p:cNvSpPr/>
          <p:nvPr/>
        </p:nvSpPr>
        <p:spPr>
          <a:xfrm>
            <a:off x="3927868" y="2293289"/>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实时场景</a:t>
            </a:r>
            <a:r>
              <a:rPr lang="en-US" altLang="zh-CN" sz="700" dirty="0" smtClean="0">
                <a:latin typeface="微软雅黑" panose="020B0503020204020204" charset="-122"/>
                <a:ea typeface="微软雅黑" panose="020B0503020204020204" charset="-122"/>
              </a:rPr>
              <a:t>KPI</a:t>
            </a:r>
            <a:endParaRPr lang="zh-CN" altLang="en-US" sz="700" dirty="0" smtClean="0">
              <a:latin typeface="微软雅黑" panose="020B0503020204020204" charset="-122"/>
              <a:ea typeface="微软雅黑" panose="020B0503020204020204" charset="-122"/>
            </a:endParaRPr>
          </a:p>
        </p:txBody>
      </p:sp>
      <p:sp>
        <p:nvSpPr>
          <p:cNvPr id="112" name="圆角矩形 111"/>
          <p:cNvSpPr/>
          <p:nvPr/>
        </p:nvSpPr>
        <p:spPr>
          <a:xfrm>
            <a:off x="3928696" y="2525576"/>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实时全局</a:t>
            </a:r>
            <a:r>
              <a:rPr lang="en-US" altLang="zh-CN" sz="700" dirty="0" smtClean="0">
                <a:latin typeface="微软雅黑" panose="020B0503020204020204" charset="-122"/>
                <a:ea typeface="微软雅黑" panose="020B0503020204020204" charset="-122"/>
              </a:rPr>
              <a:t>KPI</a:t>
            </a:r>
            <a:endParaRPr lang="zh-CN" altLang="en-US" sz="700" dirty="0" smtClean="0">
              <a:latin typeface="微软雅黑" panose="020B0503020204020204" charset="-122"/>
              <a:ea typeface="微软雅黑" panose="020B0503020204020204" charset="-122"/>
            </a:endParaRPr>
          </a:p>
        </p:txBody>
      </p:sp>
      <p:sp>
        <p:nvSpPr>
          <p:cNvPr id="113" name="圆角矩形 112"/>
          <p:cNvSpPr/>
          <p:nvPr/>
        </p:nvSpPr>
        <p:spPr>
          <a:xfrm>
            <a:off x="4887014" y="2065576"/>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方案历史</a:t>
            </a:r>
            <a:r>
              <a:rPr lang="en-US" altLang="zh-CN" sz="700" dirty="0" smtClean="0">
                <a:latin typeface="微软雅黑" panose="020B0503020204020204" charset="-122"/>
                <a:ea typeface="微软雅黑" panose="020B0503020204020204" charset="-122"/>
              </a:rPr>
              <a:t>KPI</a:t>
            </a:r>
            <a:endParaRPr lang="zh-CN" altLang="en-US" sz="700" dirty="0" smtClean="0">
              <a:latin typeface="微软雅黑" panose="020B0503020204020204" charset="-122"/>
              <a:ea typeface="微软雅黑" panose="020B0503020204020204" charset="-122"/>
            </a:endParaRPr>
          </a:p>
        </p:txBody>
      </p:sp>
      <p:sp>
        <p:nvSpPr>
          <p:cNvPr id="114" name="圆角矩形 113"/>
          <p:cNvSpPr/>
          <p:nvPr/>
        </p:nvSpPr>
        <p:spPr>
          <a:xfrm>
            <a:off x="4884769" y="2298662"/>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场景历史</a:t>
            </a:r>
            <a:r>
              <a:rPr lang="en-US" altLang="zh-CN" sz="700" dirty="0" smtClean="0">
                <a:latin typeface="微软雅黑" panose="020B0503020204020204" charset="-122"/>
                <a:ea typeface="微软雅黑" panose="020B0503020204020204" charset="-122"/>
              </a:rPr>
              <a:t>KPI</a:t>
            </a:r>
            <a:endParaRPr lang="zh-CN" altLang="en-US" sz="700" dirty="0" smtClean="0">
              <a:latin typeface="微软雅黑" panose="020B0503020204020204" charset="-122"/>
              <a:ea typeface="微软雅黑" panose="020B0503020204020204" charset="-122"/>
            </a:endParaRPr>
          </a:p>
        </p:txBody>
      </p:sp>
      <p:sp>
        <p:nvSpPr>
          <p:cNvPr id="115" name="圆角矩形 114"/>
          <p:cNvSpPr/>
          <p:nvPr/>
        </p:nvSpPr>
        <p:spPr>
          <a:xfrm>
            <a:off x="4885597" y="2530949"/>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全局历史</a:t>
            </a:r>
            <a:r>
              <a:rPr lang="en-US" altLang="zh-CN" sz="700" dirty="0" smtClean="0">
                <a:latin typeface="微软雅黑" panose="020B0503020204020204" charset="-122"/>
                <a:ea typeface="微软雅黑" panose="020B0503020204020204" charset="-122"/>
              </a:rPr>
              <a:t>KPI</a:t>
            </a:r>
            <a:endParaRPr lang="zh-CN" altLang="en-US" sz="700" dirty="0" smtClean="0">
              <a:latin typeface="微软雅黑" panose="020B0503020204020204" charset="-122"/>
              <a:ea typeface="微软雅黑" panose="020B0503020204020204" charset="-122"/>
            </a:endParaRPr>
          </a:p>
        </p:txBody>
      </p:sp>
      <p:sp>
        <p:nvSpPr>
          <p:cNvPr id="116" name="圆角矩形 115"/>
          <p:cNvSpPr/>
          <p:nvPr/>
        </p:nvSpPr>
        <p:spPr>
          <a:xfrm>
            <a:off x="7781489" y="2074679"/>
            <a:ext cx="849155" cy="18415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品牌、渠道管理</a:t>
            </a:r>
            <a:endParaRPr lang="zh-CN" altLang="en-US" sz="700" dirty="0" smtClean="0">
              <a:latin typeface="微软雅黑" panose="020B0503020204020204" charset="-122"/>
              <a:ea typeface="微软雅黑" panose="020B0503020204020204" charset="-122"/>
            </a:endParaRPr>
          </a:p>
        </p:txBody>
      </p:sp>
      <p:sp>
        <p:nvSpPr>
          <p:cNvPr id="118" name="圆角矩形 117"/>
          <p:cNvSpPr/>
          <p:nvPr/>
        </p:nvSpPr>
        <p:spPr>
          <a:xfrm>
            <a:off x="7780423" y="2298661"/>
            <a:ext cx="852469"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场景管理</a:t>
            </a:r>
            <a:endParaRPr lang="zh-CN" altLang="en-US" sz="700" dirty="0" smtClean="0">
              <a:latin typeface="微软雅黑" panose="020B0503020204020204" charset="-122"/>
              <a:ea typeface="微软雅黑" panose="020B0503020204020204" charset="-122"/>
            </a:endParaRPr>
          </a:p>
        </p:txBody>
      </p:sp>
      <p:sp>
        <p:nvSpPr>
          <p:cNvPr id="119" name="圆角矩形 118"/>
          <p:cNvSpPr/>
          <p:nvPr/>
        </p:nvSpPr>
        <p:spPr>
          <a:xfrm>
            <a:off x="7778176" y="2511272"/>
            <a:ext cx="852469" cy="19288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a:latin typeface="微软雅黑" panose="020B0503020204020204" charset="-122"/>
                <a:ea typeface="微软雅黑" panose="020B0503020204020204" charset="-122"/>
              </a:rPr>
              <a:t>资源位</a:t>
            </a:r>
            <a:r>
              <a:rPr lang="zh-CN" altLang="en-US" sz="700" dirty="0" smtClean="0">
                <a:latin typeface="微软雅黑" panose="020B0503020204020204" charset="-122"/>
                <a:ea typeface="微软雅黑" panose="020B0503020204020204" charset="-122"/>
              </a:rPr>
              <a:t>管理</a:t>
            </a:r>
            <a:endParaRPr lang="zh-CN" altLang="en-US" sz="700" dirty="0" smtClean="0">
              <a:latin typeface="微软雅黑" panose="020B0503020204020204" charset="-122"/>
              <a:ea typeface="微软雅黑" panose="020B0503020204020204" charset="-122"/>
            </a:endParaRPr>
          </a:p>
        </p:txBody>
      </p:sp>
      <p:sp>
        <p:nvSpPr>
          <p:cNvPr id="120" name="圆角矩形 119"/>
          <p:cNvSpPr/>
          <p:nvPr/>
        </p:nvSpPr>
        <p:spPr>
          <a:xfrm>
            <a:off x="6850094" y="2074679"/>
            <a:ext cx="586130" cy="19609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预警定义</a:t>
            </a:r>
            <a:endParaRPr lang="zh-CN" altLang="en-US" sz="700" dirty="0" smtClean="0">
              <a:latin typeface="微软雅黑" panose="020B0503020204020204" charset="-122"/>
              <a:ea typeface="微软雅黑" panose="020B0503020204020204" charset="-122"/>
            </a:endParaRPr>
          </a:p>
        </p:txBody>
      </p:sp>
      <p:sp>
        <p:nvSpPr>
          <p:cNvPr id="121" name="圆角矩形 120"/>
          <p:cNvSpPr/>
          <p:nvPr/>
        </p:nvSpPr>
        <p:spPr>
          <a:xfrm>
            <a:off x="6854726" y="2302487"/>
            <a:ext cx="586130" cy="19609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流量预警</a:t>
            </a:r>
            <a:endParaRPr lang="zh-CN" altLang="en-US" sz="700" dirty="0" smtClean="0">
              <a:latin typeface="微软雅黑" panose="020B0503020204020204" charset="-122"/>
              <a:ea typeface="微软雅黑" panose="020B0503020204020204" charset="-122"/>
            </a:endParaRPr>
          </a:p>
        </p:txBody>
      </p:sp>
      <p:sp>
        <p:nvSpPr>
          <p:cNvPr id="122" name="圆角矩形 121"/>
          <p:cNvSpPr/>
          <p:nvPr/>
        </p:nvSpPr>
        <p:spPr>
          <a:xfrm>
            <a:off x="5830706" y="2065576"/>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活动健康度</a:t>
            </a:r>
            <a:endParaRPr lang="zh-CN" altLang="en-US" sz="700" dirty="0" smtClean="0">
              <a:latin typeface="微软雅黑" panose="020B0503020204020204" charset="-122"/>
              <a:ea typeface="微软雅黑" panose="020B0503020204020204" charset="-122"/>
            </a:endParaRPr>
          </a:p>
        </p:txBody>
      </p:sp>
      <p:sp>
        <p:nvSpPr>
          <p:cNvPr id="123" name="圆角矩形 122"/>
          <p:cNvSpPr/>
          <p:nvPr/>
        </p:nvSpPr>
        <p:spPr>
          <a:xfrm>
            <a:off x="5836697" y="2298661"/>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流量健康度</a:t>
            </a:r>
            <a:endParaRPr lang="zh-CN" altLang="en-US" sz="700" dirty="0" smtClean="0">
              <a:latin typeface="微软雅黑" panose="020B0503020204020204" charset="-122"/>
              <a:ea typeface="微软雅黑" panose="020B0503020204020204" charset="-122"/>
            </a:endParaRPr>
          </a:p>
        </p:txBody>
      </p:sp>
      <p:sp>
        <p:nvSpPr>
          <p:cNvPr id="124" name="圆角矩形 123"/>
          <p:cNvSpPr/>
          <p:nvPr/>
        </p:nvSpPr>
        <p:spPr>
          <a:xfrm>
            <a:off x="5830706" y="2534327"/>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会员健康度</a:t>
            </a:r>
            <a:endParaRPr lang="zh-CN" altLang="en-US" sz="700" dirty="0" smtClean="0">
              <a:latin typeface="微软雅黑" panose="020B0503020204020204" charset="-122"/>
              <a:ea typeface="微软雅黑" panose="020B0503020204020204" charset="-122"/>
            </a:endParaRPr>
          </a:p>
        </p:txBody>
      </p:sp>
      <p:sp>
        <p:nvSpPr>
          <p:cNvPr id="102" name="圆角矩形 101"/>
          <p:cNvSpPr/>
          <p:nvPr/>
        </p:nvSpPr>
        <p:spPr>
          <a:xfrm>
            <a:off x="6850094" y="2532212"/>
            <a:ext cx="586130" cy="196094"/>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模型熔断</a:t>
            </a:r>
            <a:endParaRPr lang="zh-CN" altLang="en-US" sz="700" dirty="0" smtClean="0">
              <a:latin typeface="微软雅黑" panose="020B0503020204020204" charset="-122"/>
              <a:ea typeface="微软雅黑" panose="020B0503020204020204" charset="-122"/>
            </a:endParaRPr>
          </a:p>
        </p:txBody>
      </p:sp>
      <p:sp>
        <p:nvSpPr>
          <p:cNvPr id="14" name="圆角矩形 13"/>
          <p:cNvSpPr/>
          <p:nvPr/>
        </p:nvSpPr>
        <p:spPr>
          <a:xfrm>
            <a:off x="2100102" y="3913529"/>
            <a:ext cx="4080499" cy="232742"/>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smtClean="0">
                <a:latin typeface="微软雅黑" panose="020B0503020204020204" charset="-122"/>
                <a:ea typeface="微软雅黑" panose="020B0503020204020204" charset="-122"/>
              </a:rPr>
              <a:t>ETL</a:t>
            </a:r>
            <a:r>
              <a:rPr lang="zh-CN" altLang="en-US" sz="900" dirty="0" smtClean="0">
                <a:latin typeface="微软雅黑" panose="020B0503020204020204" charset="-122"/>
                <a:ea typeface="微软雅黑" panose="020B0503020204020204" charset="-122"/>
              </a:rPr>
              <a:t>集成框架</a:t>
            </a:r>
            <a:endParaRPr lang="zh-CN" altLang="en-US" sz="900" dirty="0" smtClean="0">
              <a:latin typeface="微软雅黑" panose="020B0503020204020204" charset="-122"/>
              <a:ea typeface="微软雅黑" panose="020B0503020204020204" charset="-122"/>
            </a:endParaRPr>
          </a:p>
        </p:txBody>
      </p:sp>
      <p:sp>
        <p:nvSpPr>
          <p:cNvPr id="103" name="Rounded Rectangle 72"/>
          <p:cNvSpPr/>
          <p:nvPr/>
        </p:nvSpPr>
        <p:spPr>
          <a:xfrm>
            <a:off x="6382904" y="3421754"/>
            <a:ext cx="2311033" cy="301461"/>
          </a:xfrm>
          <a:prstGeom prst="roundRect">
            <a:avLst/>
          </a:prstGeom>
          <a:solidFill>
            <a:srgbClr val="FFEFE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en-US" sz="700" dirty="0">
              <a:solidFill>
                <a:schemeClr val="tx1"/>
              </a:solidFill>
              <a:latin typeface="微软雅黑" panose="020B0503020204020204" charset="-122"/>
              <a:ea typeface="微软雅黑" panose="020B0503020204020204" charset="-122"/>
            </a:endParaRPr>
          </a:p>
        </p:txBody>
      </p:sp>
      <p:sp>
        <p:nvSpPr>
          <p:cNvPr id="125" name="文本框 79"/>
          <p:cNvSpPr txBox="1"/>
          <p:nvPr/>
        </p:nvSpPr>
        <p:spPr>
          <a:xfrm>
            <a:off x="6267701" y="3469317"/>
            <a:ext cx="624454" cy="215444"/>
          </a:xfrm>
          <a:prstGeom prst="rect">
            <a:avLst/>
          </a:prstGeom>
          <a:noFill/>
        </p:spPr>
        <p:txBody>
          <a:bodyPr wrap="square" lIns="0" tIns="0" rIns="0" bIns="0" rtlCol="0">
            <a:spAutoFit/>
          </a:bodyPr>
          <a:lstStyle/>
          <a:p>
            <a:pPr algn="ctr"/>
            <a:r>
              <a:rPr lang="zh-CN" altLang="en-US" sz="700" b="1" dirty="0" smtClean="0">
                <a:latin typeface="微软雅黑" panose="020B0503020204020204" charset="-122"/>
                <a:ea typeface="微软雅黑" panose="020B0503020204020204" charset="-122"/>
              </a:rPr>
              <a:t>数据提</a:t>
            </a:r>
            <a:endParaRPr lang="en-US" altLang="zh-CN" sz="700" b="1" dirty="0" smtClean="0">
              <a:latin typeface="微软雅黑" panose="020B0503020204020204" charset="-122"/>
              <a:ea typeface="微软雅黑" panose="020B0503020204020204" charset="-122"/>
            </a:endParaRPr>
          </a:p>
          <a:p>
            <a:pPr algn="ctr"/>
            <a:r>
              <a:rPr lang="zh-CN" altLang="en-US" sz="700" b="1" dirty="0" smtClean="0">
                <a:latin typeface="微软雅黑" panose="020B0503020204020204" charset="-122"/>
                <a:ea typeface="微软雅黑" panose="020B0503020204020204" charset="-122"/>
              </a:rPr>
              <a:t>供服务</a:t>
            </a:r>
            <a:endParaRPr lang="en-US" altLang="zh-CN" sz="700" b="1" dirty="0" smtClean="0">
              <a:latin typeface="微软雅黑" panose="020B0503020204020204" charset="-122"/>
              <a:ea typeface="微软雅黑" panose="020B0503020204020204" charset="-122"/>
            </a:endParaRPr>
          </a:p>
        </p:txBody>
      </p:sp>
      <p:sp>
        <p:nvSpPr>
          <p:cNvPr id="126" name="圆角矩形 125"/>
          <p:cNvSpPr/>
          <p:nvPr/>
        </p:nvSpPr>
        <p:spPr>
          <a:xfrm>
            <a:off x="6894600" y="3484584"/>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数据</a:t>
            </a:r>
            <a:r>
              <a:rPr lang="zh-CN" altLang="en-US" sz="700" dirty="0">
                <a:latin typeface="微软雅黑" panose="020B0503020204020204" charset="-122"/>
                <a:ea typeface="微软雅黑" panose="020B0503020204020204" charset="-122"/>
              </a:rPr>
              <a:t>组织</a:t>
            </a:r>
            <a:endParaRPr lang="zh-CN" altLang="en-US" sz="700" dirty="0" smtClean="0">
              <a:latin typeface="微软雅黑" panose="020B0503020204020204" charset="-122"/>
              <a:ea typeface="微软雅黑" panose="020B0503020204020204" charset="-122"/>
            </a:endParaRPr>
          </a:p>
        </p:txBody>
      </p:sp>
      <p:sp>
        <p:nvSpPr>
          <p:cNvPr id="127" name="圆角矩形 126"/>
          <p:cNvSpPr/>
          <p:nvPr/>
        </p:nvSpPr>
        <p:spPr>
          <a:xfrm>
            <a:off x="7683889" y="3478088"/>
            <a:ext cx="738218" cy="18425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数据提供</a:t>
            </a:r>
            <a:endParaRPr lang="zh-CN" altLang="en-US" sz="700" dirty="0" smtClean="0">
              <a:latin typeface="微软雅黑" panose="020B0503020204020204" charset="-122"/>
              <a:ea typeface="微软雅黑" panose="020B0503020204020204" charset="-122"/>
            </a:endParaRPr>
          </a:p>
        </p:txBody>
      </p:sp>
      <p:sp>
        <p:nvSpPr>
          <p:cNvPr id="128" name="Rectangle 94"/>
          <p:cNvSpPr/>
          <p:nvPr/>
        </p:nvSpPr>
        <p:spPr bwMode="auto">
          <a:xfrm>
            <a:off x="1754707" y="1421399"/>
            <a:ext cx="2000981" cy="47306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p:txBody>
      </p:sp>
      <p:sp>
        <p:nvSpPr>
          <p:cNvPr id="129" name="TextBox 69"/>
          <p:cNvSpPr txBox="1"/>
          <p:nvPr/>
        </p:nvSpPr>
        <p:spPr>
          <a:xfrm>
            <a:off x="1712094" y="1441226"/>
            <a:ext cx="447717" cy="415498"/>
          </a:xfrm>
          <a:prstGeom prst="rect">
            <a:avLst/>
          </a:prstGeom>
          <a:noFill/>
        </p:spPr>
        <p:txBody>
          <a:bodyPr wrap="square" rtlCol="0">
            <a:spAutoFit/>
          </a:bodyPr>
          <a:lstStyle/>
          <a:p>
            <a:r>
              <a:rPr lang="zh-CN" altLang="en-US" sz="700" b="1" dirty="0" smtClean="0">
                <a:latin typeface="微软雅黑" panose="020B0503020204020204" charset="-122"/>
                <a:ea typeface="微软雅黑" panose="020B0503020204020204" charset="-122"/>
              </a:rPr>
              <a:t>运营物料管理</a:t>
            </a:r>
            <a:endParaRPr lang="en-US" altLang="zh-CN" sz="700" b="1" dirty="0" smtClean="0">
              <a:latin typeface="微软雅黑" panose="020B0503020204020204" charset="-122"/>
              <a:ea typeface="微软雅黑" panose="020B0503020204020204" charset="-122"/>
            </a:endParaRPr>
          </a:p>
        </p:txBody>
      </p:sp>
      <p:sp>
        <p:nvSpPr>
          <p:cNvPr id="130" name="圆角矩形 129"/>
          <p:cNvSpPr/>
          <p:nvPr/>
        </p:nvSpPr>
        <p:spPr>
          <a:xfrm>
            <a:off x="2040824" y="1457770"/>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物料数据同步</a:t>
            </a:r>
            <a:endParaRPr lang="zh-CN" altLang="en-US" sz="700" dirty="0" smtClean="0">
              <a:latin typeface="微软雅黑" panose="020B0503020204020204" charset="-122"/>
              <a:ea typeface="微软雅黑" panose="020B0503020204020204" charset="-122"/>
            </a:endParaRPr>
          </a:p>
        </p:txBody>
      </p:sp>
      <p:sp>
        <p:nvSpPr>
          <p:cNvPr id="131" name="圆角矩形 130"/>
          <p:cNvSpPr/>
          <p:nvPr/>
        </p:nvSpPr>
        <p:spPr>
          <a:xfrm>
            <a:off x="2850698" y="1449403"/>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a:latin typeface="微软雅黑" panose="020B0503020204020204" charset="-122"/>
                <a:ea typeface="微软雅黑" panose="020B0503020204020204" charset="-122"/>
              </a:rPr>
              <a:t>卡管理</a:t>
            </a:r>
            <a:endParaRPr lang="zh-CN" altLang="en-US" sz="700" dirty="0" smtClean="0">
              <a:latin typeface="微软雅黑" panose="020B0503020204020204" charset="-122"/>
              <a:ea typeface="微软雅黑" panose="020B0503020204020204" charset="-122"/>
            </a:endParaRPr>
          </a:p>
        </p:txBody>
      </p:sp>
      <p:sp>
        <p:nvSpPr>
          <p:cNvPr id="132" name="圆角矩形 131"/>
          <p:cNvSpPr/>
          <p:nvPr/>
        </p:nvSpPr>
        <p:spPr>
          <a:xfrm>
            <a:off x="2040824" y="1663451"/>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产品管理</a:t>
            </a:r>
            <a:endParaRPr lang="zh-CN" altLang="en-US" sz="700" dirty="0" smtClean="0">
              <a:latin typeface="微软雅黑" panose="020B0503020204020204" charset="-122"/>
              <a:ea typeface="微软雅黑" panose="020B0503020204020204" charset="-122"/>
            </a:endParaRPr>
          </a:p>
        </p:txBody>
      </p:sp>
      <p:sp>
        <p:nvSpPr>
          <p:cNvPr id="133" name="圆角矩形 132"/>
          <p:cNvSpPr/>
          <p:nvPr/>
        </p:nvSpPr>
        <p:spPr>
          <a:xfrm>
            <a:off x="2850698" y="1655084"/>
            <a:ext cx="738218"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券管理</a:t>
            </a:r>
            <a:endParaRPr lang="zh-CN" altLang="en-US" sz="700" dirty="0" smtClean="0">
              <a:latin typeface="微软雅黑" panose="020B0503020204020204" charset="-122"/>
              <a:ea typeface="微软雅黑" panose="020B0503020204020204" charset="-122"/>
            </a:endParaRPr>
          </a:p>
        </p:txBody>
      </p:sp>
      <p:sp>
        <p:nvSpPr>
          <p:cNvPr id="134" name="Rectangle 94"/>
          <p:cNvSpPr/>
          <p:nvPr/>
        </p:nvSpPr>
        <p:spPr bwMode="auto">
          <a:xfrm>
            <a:off x="3879008" y="1418818"/>
            <a:ext cx="1786361" cy="47306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p:txBody>
      </p:sp>
      <p:sp>
        <p:nvSpPr>
          <p:cNvPr id="135" name="TextBox 69"/>
          <p:cNvSpPr txBox="1"/>
          <p:nvPr/>
        </p:nvSpPr>
        <p:spPr>
          <a:xfrm>
            <a:off x="3830086" y="1508274"/>
            <a:ext cx="447717" cy="307777"/>
          </a:xfrm>
          <a:prstGeom prst="rect">
            <a:avLst/>
          </a:prstGeom>
          <a:noFill/>
        </p:spPr>
        <p:txBody>
          <a:bodyPr wrap="square" rtlCol="0">
            <a:spAutoFit/>
          </a:bodyPr>
          <a:lstStyle/>
          <a:p>
            <a:r>
              <a:rPr lang="zh-CN" altLang="en-US" sz="700" b="1" dirty="0" smtClean="0">
                <a:latin typeface="微软雅黑" panose="020B0503020204020204" charset="-122"/>
                <a:ea typeface="微软雅黑" panose="020B0503020204020204" charset="-122"/>
              </a:rPr>
              <a:t>活动</a:t>
            </a:r>
            <a:endParaRPr lang="en-US" altLang="zh-CN" sz="700" b="1" dirty="0" smtClean="0">
              <a:latin typeface="微软雅黑" panose="020B0503020204020204" charset="-122"/>
              <a:ea typeface="微软雅黑" panose="020B0503020204020204" charset="-122"/>
            </a:endParaRPr>
          </a:p>
          <a:p>
            <a:r>
              <a:rPr lang="zh-CN" altLang="en-US" sz="700" b="1" dirty="0">
                <a:latin typeface="微软雅黑" panose="020B0503020204020204" charset="-122"/>
                <a:ea typeface="微软雅黑" panose="020B0503020204020204" charset="-122"/>
              </a:rPr>
              <a:t>管理</a:t>
            </a:r>
            <a:endParaRPr lang="en-US" altLang="zh-CN" sz="700" b="1" dirty="0" smtClean="0">
              <a:latin typeface="微软雅黑" panose="020B0503020204020204" charset="-122"/>
              <a:ea typeface="微软雅黑" panose="020B0503020204020204" charset="-122"/>
            </a:endParaRPr>
          </a:p>
        </p:txBody>
      </p:sp>
      <p:sp>
        <p:nvSpPr>
          <p:cNvPr id="136" name="圆角矩形 135"/>
          <p:cNvSpPr/>
          <p:nvPr/>
        </p:nvSpPr>
        <p:spPr>
          <a:xfrm>
            <a:off x="4128884" y="1455189"/>
            <a:ext cx="756000"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活动</a:t>
            </a:r>
            <a:r>
              <a:rPr lang="zh-CN" altLang="en-US" sz="700" dirty="0">
                <a:latin typeface="微软雅黑" panose="020B0503020204020204" charset="-122"/>
                <a:ea typeface="微软雅黑" panose="020B0503020204020204" charset="-122"/>
              </a:rPr>
              <a:t>设置</a:t>
            </a:r>
            <a:endParaRPr lang="zh-CN" altLang="en-US" sz="700" dirty="0" smtClean="0">
              <a:latin typeface="微软雅黑" panose="020B0503020204020204" charset="-122"/>
              <a:ea typeface="微软雅黑" panose="020B0503020204020204" charset="-122"/>
            </a:endParaRPr>
          </a:p>
        </p:txBody>
      </p:sp>
      <p:sp>
        <p:nvSpPr>
          <p:cNvPr id="137" name="圆角矩形 136"/>
          <p:cNvSpPr/>
          <p:nvPr/>
        </p:nvSpPr>
        <p:spPr>
          <a:xfrm>
            <a:off x="4938758" y="1446822"/>
            <a:ext cx="648000"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阈值管理</a:t>
            </a:r>
            <a:endParaRPr lang="zh-CN" altLang="en-US" sz="700" dirty="0" smtClean="0">
              <a:latin typeface="微软雅黑" panose="020B0503020204020204" charset="-122"/>
              <a:ea typeface="微软雅黑" panose="020B0503020204020204" charset="-122"/>
            </a:endParaRPr>
          </a:p>
        </p:txBody>
      </p:sp>
      <p:sp>
        <p:nvSpPr>
          <p:cNvPr id="138" name="圆角矩形 137"/>
          <p:cNvSpPr/>
          <p:nvPr/>
        </p:nvSpPr>
        <p:spPr>
          <a:xfrm>
            <a:off x="4128884" y="1660870"/>
            <a:ext cx="756000"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a:latin typeface="微软雅黑" panose="020B0503020204020204" charset="-122"/>
                <a:ea typeface="微软雅黑" panose="020B0503020204020204" charset="-122"/>
              </a:rPr>
              <a:t>活动状态管理</a:t>
            </a:r>
            <a:endParaRPr lang="zh-CN" altLang="en-US" sz="700" dirty="0" smtClean="0">
              <a:latin typeface="微软雅黑" panose="020B0503020204020204" charset="-122"/>
              <a:ea typeface="微软雅黑" panose="020B0503020204020204" charset="-122"/>
            </a:endParaRPr>
          </a:p>
        </p:txBody>
      </p:sp>
      <p:sp>
        <p:nvSpPr>
          <p:cNvPr id="139" name="圆角矩形 138"/>
          <p:cNvSpPr/>
          <p:nvPr/>
        </p:nvSpPr>
        <p:spPr>
          <a:xfrm>
            <a:off x="4938758" y="1652503"/>
            <a:ext cx="648000"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预警管理</a:t>
            </a:r>
            <a:endParaRPr lang="zh-CN" altLang="en-US" sz="700" dirty="0" smtClean="0">
              <a:latin typeface="微软雅黑" panose="020B0503020204020204" charset="-122"/>
              <a:ea typeface="微软雅黑" panose="020B0503020204020204" charset="-122"/>
            </a:endParaRPr>
          </a:p>
        </p:txBody>
      </p:sp>
      <p:sp>
        <p:nvSpPr>
          <p:cNvPr id="140" name="Rectangle 94"/>
          <p:cNvSpPr/>
          <p:nvPr/>
        </p:nvSpPr>
        <p:spPr bwMode="auto">
          <a:xfrm>
            <a:off x="5796709" y="1411522"/>
            <a:ext cx="999980" cy="47306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p:txBody>
      </p:sp>
      <p:sp>
        <p:nvSpPr>
          <p:cNvPr id="141" name="TextBox 69"/>
          <p:cNvSpPr txBox="1"/>
          <p:nvPr/>
        </p:nvSpPr>
        <p:spPr>
          <a:xfrm>
            <a:off x="5747787" y="1500978"/>
            <a:ext cx="447717" cy="307777"/>
          </a:xfrm>
          <a:prstGeom prst="rect">
            <a:avLst/>
          </a:prstGeom>
          <a:noFill/>
        </p:spPr>
        <p:txBody>
          <a:bodyPr wrap="square" rtlCol="0">
            <a:spAutoFit/>
          </a:bodyPr>
          <a:lstStyle/>
          <a:p>
            <a:r>
              <a:rPr lang="en-US" altLang="zh-CN" sz="700" b="1" dirty="0">
                <a:latin typeface="微软雅黑" panose="020B0503020204020204" charset="-122"/>
                <a:ea typeface="微软雅黑" panose="020B0503020204020204" charset="-122"/>
              </a:rPr>
              <a:t>KPI</a:t>
            </a:r>
            <a:endParaRPr lang="en-US" altLang="zh-CN" sz="700" b="1" dirty="0" smtClean="0">
              <a:latin typeface="微软雅黑" panose="020B0503020204020204" charset="-122"/>
              <a:ea typeface="微软雅黑" panose="020B0503020204020204" charset="-122"/>
            </a:endParaRPr>
          </a:p>
          <a:p>
            <a:r>
              <a:rPr lang="zh-CN" altLang="en-US" sz="700" b="1" dirty="0">
                <a:latin typeface="微软雅黑" panose="020B0503020204020204" charset="-122"/>
                <a:ea typeface="微软雅黑" panose="020B0503020204020204" charset="-122"/>
              </a:rPr>
              <a:t>管理</a:t>
            </a:r>
            <a:endParaRPr lang="en-US" altLang="zh-CN" sz="700" b="1" dirty="0" smtClean="0">
              <a:latin typeface="微软雅黑" panose="020B0503020204020204" charset="-122"/>
              <a:ea typeface="微软雅黑" panose="020B0503020204020204" charset="-122"/>
            </a:endParaRPr>
          </a:p>
        </p:txBody>
      </p:sp>
      <p:sp>
        <p:nvSpPr>
          <p:cNvPr id="142" name="圆角矩形 141"/>
          <p:cNvSpPr/>
          <p:nvPr/>
        </p:nvSpPr>
        <p:spPr>
          <a:xfrm>
            <a:off x="6046585" y="1453486"/>
            <a:ext cx="720000"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700" dirty="0" smtClean="0">
                <a:latin typeface="微软雅黑" panose="020B0503020204020204" charset="-122"/>
                <a:ea typeface="微软雅黑" panose="020B0503020204020204" charset="-122"/>
              </a:rPr>
              <a:t>KPI</a:t>
            </a:r>
            <a:r>
              <a:rPr lang="zh-CN" altLang="en-US" sz="700" dirty="0" smtClean="0">
                <a:latin typeface="微软雅黑" panose="020B0503020204020204" charset="-122"/>
                <a:ea typeface="微软雅黑" panose="020B0503020204020204" charset="-122"/>
              </a:rPr>
              <a:t>设置</a:t>
            </a:r>
            <a:endParaRPr lang="zh-CN" altLang="en-US" sz="700" dirty="0" smtClean="0">
              <a:latin typeface="微软雅黑" panose="020B0503020204020204" charset="-122"/>
              <a:ea typeface="微软雅黑" panose="020B0503020204020204" charset="-122"/>
            </a:endParaRPr>
          </a:p>
        </p:txBody>
      </p:sp>
      <p:sp>
        <p:nvSpPr>
          <p:cNvPr id="144" name="圆角矩形 143"/>
          <p:cNvSpPr/>
          <p:nvPr/>
        </p:nvSpPr>
        <p:spPr>
          <a:xfrm>
            <a:off x="6046585" y="1659167"/>
            <a:ext cx="720000" cy="184257"/>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700" dirty="0" smtClean="0">
                <a:latin typeface="微软雅黑" panose="020B0503020204020204" charset="-122"/>
                <a:ea typeface="微软雅黑" panose="020B0503020204020204" charset="-122"/>
              </a:rPr>
              <a:t>KPI</a:t>
            </a:r>
            <a:r>
              <a:rPr lang="zh-CN" altLang="en-US" sz="700" dirty="0" smtClean="0">
                <a:latin typeface="微软雅黑" panose="020B0503020204020204" charset="-122"/>
                <a:ea typeface="微软雅黑" panose="020B0503020204020204" charset="-122"/>
              </a:rPr>
              <a:t>状态管理</a:t>
            </a:r>
            <a:endParaRPr lang="zh-CN" altLang="en-US" sz="700" dirty="0" smtClean="0">
              <a:latin typeface="微软雅黑" panose="020B0503020204020204" charset="-122"/>
              <a:ea typeface="微软雅黑" panose="020B0503020204020204" charset="-122"/>
            </a:endParaRPr>
          </a:p>
        </p:txBody>
      </p:sp>
      <p:sp>
        <p:nvSpPr>
          <p:cNvPr id="148" name="Rectangle 94"/>
          <p:cNvSpPr/>
          <p:nvPr/>
        </p:nvSpPr>
        <p:spPr bwMode="auto">
          <a:xfrm>
            <a:off x="6824191" y="1417332"/>
            <a:ext cx="1869745" cy="47306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altLang="zh-CN"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a:p>
            <a:pPr algn="ctr"/>
            <a:endParaRPr lang="en-US" sz="700" dirty="0" smtClean="0">
              <a:solidFill>
                <a:schemeClr val="tx1"/>
              </a:solidFill>
              <a:latin typeface="微软雅黑" panose="020B0503020204020204" charset="-122"/>
              <a:ea typeface="微软雅黑" panose="020B0503020204020204" charset="-122"/>
            </a:endParaRPr>
          </a:p>
          <a:p>
            <a:pPr algn="ctr"/>
            <a:endParaRPr lang="en-US" sz="700" dirty="0">
              <a:solidFill>
                <a:schemeClr val="tx1"/>
              </a:solidFill>
              <a:latin typeface="微软雅黑" panose="020B0503020204020204" charset="-122"/>
              <a:ea typeface="微软雅黑" panose="020B0503020204020204" charset="-122"/>
            </a:endParaRPr>
          </a:p>
        </p:txBody>
      </p:sp>
      <p:sp>
        <p:nvSpPr>
          <p:cNvPr id="149" name="TextBox 69"/>
          <p:cNvSpPr txBox="1"/>
          <p:nvPr/>
        </p:nvSpPr>
        <p:spPr>
          <a:xfrm>
            <a:off x="6764315" y="1422918"/>
            <a:ext cx="278368" cy="523220"/>
          </a:xfrm>
          <a:prstGeom prst="rect">
            <a:avLst/>
          </a:prstGeom>
          <a:noFill/>
        </p:spPr>
        <p:txBody>
          <a:bodyPr wrap="square" rtlCol="0">
            <a:spAutoFit/>
          </a:bodyPr>
          <a:lstStyle/>
          <a:p>
            <a:r>
              <a:rPr lang="zh-CN" altLang="en-US" sz="700" b="1" dirty="0" smtClean="0">
                <a:latin typeface="微软雅黑" panose="020B0503020204020204" charset="-122"/>
                <a:ea typeface="微软雅黑" panose="020B0503020204020204" charset="-122"/>
              </a:rPr>
              <a:t>方</a:t>
            </a:r>
            <a:endParaRPr lang="en-US" altLang="zh-CN" sz="700" b="1" dirty="0" smtClean="0">
              <a:latin typeface="微软雅黑" panose="020B0503020204020204" charset="-122"/>
              <a:ea typeface="微软雅黑" panose="020B0503020204020204" charset="-122"/>
            </a:endParaRPr>
          </a:p>
          <a:p>
            <a:r>
              <a:rPr lang="zh-CN" altLang="en-US" sz="700" b="1" dirty="0" smtClean="0">
                <a:latin typeface="微软雅黑" panose="020B0503020204020204" charset="-122"/>
                <a:ea typeface="微软雅黑" panose="020B0503020204020204" charset="-122"/>
              </a:rPr>
              <a:t>案</a:t>
            </a:r>
            <a:endParaRPr lang="en-US" altLang="zh-CN" sz="700" b="1" dirty="0" smtClean="0">
              <a:latin typeface="微软雅黑" panose="020B0503020204020204" charset="-122"/>
              <a:ea typeface="微软雅黑" panose="020B0503020204020204" charset="-122"/>
            </a:endParaRPr>
          </a:p>
          <a:p>
            <a:r>
              <a:rPr lang="zh-CN" altLang="en-US" sz="700" b="1" dirty="0" smtClean="0">
                <a:latin typeface="微软雅黑" panose="020B0503020204020204" charset="-122"/>
                <a:ea typeface="微软雅黑" panose="020B0503020204020204" charset="-122"/>
              </a:rPr>
              <a:t>管</a:t>
            </a:r>
            <a:endParaRPr lang="en-US" altLang="zh-CN" sz="700" b="1" dirty="0" smtClean="0">
              <a:latin typeface="微软雅黑" panose="020B0503020204020204" charset="-122"/>
              <a:ea typeface="微软雅黑" panose="020B0503020204020204" charset="-122"/>
            </a:endParaRPr>
          </a:p>
          <a:p>
            <a:r>
              <a:rPr lang="zh-CN" altLang="en-US" sz="700" b="1" dirty="0" smtClean="0">
                <a:latin typeface="微软雅黑" panose="020B0503020204020204" charset="-122"/>
                <a:ea typeface="微软雅黑" panose="020B0503020204020204" charset="-122"/>
              </a:rPr>
              <a:t>理</a:t>
            </a:r>
            <a:endParaRPr lang="en-US" altLang="zh-CN" sz="700" b="1" dirty="0" smtClean="0">
              <a:latin typeface="微软雅黑" panose="020B0503020204020204" charset="-122"/>
              <a:ea typeface="微软雅黑" panose="020B0503020204020204" charset="-122"/>
            </a:endParaRPr>
          </a:p>
        </p:txBody>
      </p:sp>
      <p:sp>
        <p:nvSpPr>
          <p:cNvPr id="153" name="圆角矩形 152"/>
          <p:cNvSpPr/>
          <p:nvPr/>
        </p:nvSpPr>
        <p:spPr>
          <a:xfrm>
            <a:off x="7023141" y="1416834"/>
            <a:ext cx="756000" cy="144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方案设置</a:t>
            </a:r>
            <a:endParaRPr lang="zh-CN" altLang="en-US" sz="600" dirty="0" smtClean="0">
              <a:latin typeface="微软雅黑" panose="020B0503020204020204" charset="-122"/>
              <a:ea typeface="微软雅黑" panose="020B0503020204020204" charset="-122"/>
            </a:endParaRPr>
          </a:p>
        </p:txBody>
      </p:sp>
      <p:sp>
        <p:nvSpPr>
          <p:cNvPr id="154" name="圆角矩形 153"/>
          <p:cNvSpPr/>
          <p:nvPr/>
        </p:nvSpPr>
        <p:spPr>
          <a:xfrm>
            <a:off x="7027773" y="1582687"/>
            <a:ext cx="756000" cy="144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方案规则设置</a:t>
            </a:r>
            <a:endParaRPr lang="zh-CN" altLang="en-US" sz="600" dirty="0" smtClean="0">
              <a:latin typeface="微软雅黑" panose="020B0503020204020204" charset="-122"/>
              <a:ea typeface="微软雅黑" panose="020B0503020204020204" charset="-122"/>
            </a:endParaRPr>
          </a:p>
        </p:txBody>
      </p:sp>
      <p:sp>
        <p:nvSpPr>
          <p:cNvPr id="155" name="圆角矩形 154"/>
          <p:cNvSpPr/>
          <p:nvPr/>
        </p:nvSpPr>
        <p:spPr>
          <a:xfrm>
            <a:off x="7030383" y="1748539"/>
            <a:ext cx="756000" cy="144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方案</a:t>
            </a:r>
            <a:r>
              <a:rPr lang="en-US" altLang="zh-CN" sz="700" dirty="0" smtClean="0">
                <a:latin typeface="微软雅黑" panose="020B0503020204020204" charset="-122"/>
                <a:ea typeface="微软雅黑" panose="020B0503020204020204" charset="-122"/>
              </a:rPr>
              <a:t>KPI</a:t>
            </a:r>
            <a:r>
              <a:rPr lang="zh-CN" altLang="en-US" sz="700" dirty="0" smtClean="0">
                <a:latin typeface="微软雅黑" panose="020B0503020204020204" charset="-122"/>
                <a:ea typeface="微软雅黑" panose="020B0503020204020204" charset="-122"/>
              </a:rPr>
              <a:t>设置</a:t>
            </a:r>
            <a:endParaRPr lang="zh-CN" altLang="en-US" sz="700" dirty="0" smtClean="0">
              <a:latin typeface="微软雅黑" panose="020B0503020204020204" charset="-122"/>
              <a:ea typeface="微软雅黑" panose="020B0503020204020204" charset="-122"/>
            </a:endParaRPr>
          </a:p>
        </p:txBody>
      </p:sp>
      <p:sp>
        <p:nvSpPr>
          <p:cNvPr id="156" name="圆角矩形 155"/>
          <p:cNvSpPr/>
          <p:nvPr/>
        </p:nvSpPr>
        <p:spPr>
          <a:xfrm>
            <a:off x="7850207" y="1422918"/>
            <a:ext cx="792000" cy="144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方案预警规则</a:t>
            </a:r>
            <a:endParaRPr lang="zh-CN" altLang="en-US" sz="600" dirty="0" smtClean="0">
              <a:latin typeface="微软雅黑" panose="020B0503020204020204" charset="-122"/>
              <a:ea typeface="微软雅黑" panose="020B0503020204020204" charset="-122"/>
            </a:endParaRPr>
          </a:p>
        </p:txBody>
      </p:sp>
      <p:sp>
        <p:nvSpPr>
          <p:cNvPr id="157" name="圆角矩形 156"/>
          <p:cNvSpPr/>
          <p:nvPr/>
        </p:nvSpPr>
        <p:spPr>
          <a:xfrm>
            <a:off x="7854839" y="1588771"/>
            <a:ext cx="792000" cy="144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600" dirty="0" smtClean="0">
                <a:latin typeface="微软雅黑" panose="020B0503020204020204" charset="-122"/>
                <a:ea typeface="微软雅黑" panose="020B0503020204020204" charset="-122"/>
              </a:rPr>
              <a:t>方案分组</a:t>
            </a:r>
            <a:endParaRPr lang="zh-CN" altLang="en-US" sz="600" dirty="0" smtClean="0">
              <a:latin typeface="微软雅黑" panose="020B0503020204020204" charset="-122"/>
              <a:ea typeface="微软雅黑" panose="020B0503020204020204" charset="-122"/>
            </a:endParaRPr>
          </a:p>
        </p:txBody>
      </p:sp>
      <p:sp>
        <p:nvSpPr>
          <p:cNvPr id="158" name="圆角矩形 157"/>
          <p:cNvSpPr/>
          <p:nvPr/>
        </p:nvSpPr>
        <p:spPr>
          <a:xfrm>
            <a:off x="7857449" y="1754623"/>
            <a:ext cx="792000" cy="144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700" dirty="0" smtClean="0">
                <a:latin typeface="微软雅黑" panose="020B0503020204020204" charset="-122"/>
                <a:ea typeface="微软雅黑" panose="020B0503020204020204" charset="-122"/>
              </a:rPr>
              <a:t>方案状态管理</a:t>
            </a:r>
            <a:endParaRPr lang="zh-CN" altLang="en-US" sz="700" dirty="0" smtClean="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par>
    </p:tnLst>
  </p:timing>
</p:sld>
</file>

<file path=ppt/tags/tag1.xml><?xml version="1.0" encoding="utf-8"?>
<p:tagLst xmlns:p="http://schemas.openxmlformats.org/presentationml/2006/main">
  <p:tag name="PA" val="v5.2.10"/>
</p:tagLst>
</file>

<file path=ppt/tags/tag2.xml><?xml version="1.0" encoding="utf-8"?>
<p:tagLst xmlns:p="http://schemas.openxmlformats.org/presentationml/2006/main">
  <p:tag name="PA" val="v5.2.10"/>
</p:tagLst>
</file>

<file path=ppt/tags/tag3.xml><?xml version="1.0" encoding="utf-8"?>
<p:tagLst xmlns:p="http://schemas.openxmlformats.org/presentationml/2006/main">
  <p:tag name="PA" val="v5.2.10"/>
</p:tagLst>
</file>

<file path=ppt/theme/theme1.xml><?xml version="1.0" encoding="utf-8"?>
<a:theme xmlns:a="http://schemas.openxmlformats.org/drawingml/2006/main" name="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2016 HDS Corporate">
  <a:themeElements>
    <a:clrScheme name="Custom 4">
      <a:dk1>
        <a:srgbClr val="414141"/>
      </a:dk1>
      <a:lt1>
        <a:sysClr val="window" lastClr="FFFFFF"/>
      </a:lt1>
      <a:dk2>
        <a:srgbClr val="003E82"/>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7076</Words>
  <Application>WPS 演示</Application>
  <PresentationFormat>全屏显示(16:9)</PresentationFormat>
  <Paragraphs>2161</Paragraphs>
  <Slides>27</Slides>
  <Notes>7</Notes>
  <HiddenSlides>0</HiddenSlides>
  <MMClips>0</MMClips>
  <ScaleCrop>false</ScaleCrop>
  <HeadingPairs>
    <vt:vector size="6" baseType="variant">
      <vt:variant>
        <vt:lpstr>已用的字体</vt:lpstr>
      </vt:variant>
      <vt:variant>
        <vt:i4>26</vt:i4>
      </vt:variant>
      <vt:variant>
        <vt:lpstr>主题</vt:lpstr>
      </vt:variant>
      <vt:variant>
        <vt:i4>3</vt:i4>
      </vt:variant>
      <vt:variant>
        <vt:lpstr>幻灯片标题</vt:lpstr>
      </vt:variant>
      <vt:variant>
        <vt:i4>27</vt:i4>
      </vt:variant>
    </vt:vector>
  </HeadingPairs>
  <TitlesOfParts>
    <vt:vector size="56" baseType="lpstr">
      <vt:lpstr>Arial</vt:lpstr>
      <vt:lpstr>宋体</vt:lpstr>
      <vt:lpstr>Wingdings</vt:lpstr>
      <vt:lpstr>Standard Symbols PS [URW ]</vt:lpstr>
      <vt:lpstr>Arial</vt:lpstr>
      <vt:lpstr>Myriad Pro Light</vt:lpstr>
      <vt:lpstr>Gubbi</vt:lpstr>
      <vt:lpstr>HelveticaNeueLT Std</vt:lpstr>
      <vt:lpstr>微软雅黑</vt:lpstr>
      <vt:lpstr>微软雅黑</vt:lpstr>
      <vt:lpstr>Microsoft YaHei</vt:lpstr>
      <vt:lpstr>Microsoft YaHei</vt:lpstr>
      <vt:lpstr>Droid Sans Fallback</vt:lpstr>
      <vt:lpstr>Calibri</vt:lpstr>
      <vt:lpstr>Cambria Math</vt:lpstr>
      <vt:lpstr>Verdana</vt:lpstr>
      <vt:lpstr>黑体</vt:lpstr>
      <vt:lpstr>Gulim</vt:lpstr>
      <vt:lpstr>宋体</vt:lpstr>
      <vt:lpstr>Myriad Pro</vt:lpstr>
      <vt:lpstr>Arial Unicode MS</vt:lpstr>
      <vt:lpstr>Abyssinica SIL</vt:lpstr>
      <vt:lpstr>华文中宋</vt:lpstr>
      <vt:lpstr>DejaVu Math TeX Gyre</vt:lpstr>
      <vt:lpstr>Trebuchet MS</vt:lpstr>
      <vt:lpstr>Noto Sans CJK HK</vt:lpstr>
      <vt:lpstr>2016 HDS Corporate</vt:lpstr>
      <vt:lpstr>2_2016 HDS Corporate</vt:lpstr>
      <vt:lpstr>自定义设计方案</vt:lpstr>
      <vt:lpstr>YUMC 外送运营平台方案建议书</vt:lpstr>
      <vt:lpstr>PowerPoint 演示文稿</vt:lpstr>
      <vt:lpstr>业务/系统现状</vt:lpstr>
      <vt:lpstr>痛点分析</vt:lpstr>
      <vt:lpstr>系统建设目标</vt:lpstr>
      <vt:lpstr>项目范围</vt:lpstr>
      <vt:lpstr>PowerPoint 演示文稿</vt:lpstr>
      <vt:lpstr>PowerPoint 演示文稿</vt:lpstr>
      <vt:lpstr>PowerPoint 演示文稿</vt:lpstr>
      <vt:lpstr>业务专题1——流量管理</vt:lpstr>
      <vt:lpstr>业务专题2——规则管理</vt:lpstr>
      <vt:lpstr>业务专题3——推荐效果的多层级评价</vt:lpstr>
      <vt:lpstr>业务专题4—— AI算法方案调用策略</vt:lpstr>
      <vt:lpstr>业务专题4——策略模型实施方式</vt:lpstr>
      <vt:lpstr>业务专题4——策略模型定义</vt:lpstr>
      <vt:lpstr>业务专题4——方案查找表</vt:lpstr>
      <vt:lpstr>业务专题4——学习模型</vt:lpstr>
      <vt:lpstr>PowerPoint 演示文稿</vt:lpstr>
      <vt:lpstr>PowerPoint 演示文稿</vt:lpstr>
      <vt:lpstr>PowerPoint 演示文稿</vt:lpstr>
      <vt:lpstr>PowerPoint 演示文稿</vt:lpstr>
      <vt:lpstr>PowerPoint 演示文稿</vt:lpstr>
      <vt:lpstr>技术专题1——规则路由及流量控制</vt:lpstr>
      <vt:lpstr>技术专题1——go实现接入</vt:lpstr>
      <vt:lpstr>技术专题1——流量控制</vt:lpstr>
      <vt:lpstr>技术专题1——流量控制</vt:lpstr>
      <vt:lpstr>技术专题2——高可用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Gard</dc:creator>
  <cp:lastModifiedBy>muzongcun</cp:lastModifiedBy>
  <cp:revision>6217</cp:revision>
  <cp:lastPrinted>2020-09-09T07:24:34Z</cp:lastPrinted>
  <dcterms:created xsi:type="dcterms:W3CDTF">2020-09-09T07:24:34Z</dcterms:created>
  <dcterms:modified xsi:type="dcterms:W3CDTF">2020-09-09T07:24:34Z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0x0101000B3E2E22EA6DB5489B0E4AE6ED151A34</vt:lpwstr>
  </property>
  <property fmtid="{D5CDD505-2E9C-101B-9397-08002B2CF9AE}" pid="3" name="KSOProductBuildVer">
    <vt:lpwstr>2052-11.1.0.9522</vt:lpwstr>
  </property>
</Properties>
</file>