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741" r:id="rId5"/>
    <p:sldId id="450" r:id="rId6"/>
    <p:sldId id="768" r:id="rId7"/>
    <p:sldId id="798" r:id="rId8"/>
    <p:sldId id="797" r:id="rId9"/>
    <p:sldId id="799" r:id="rId10"/>
    <p:sldId id="816" r:id="rId11"/>
    <p:sldId id="813" r:id="rId12"/>
    <p:sldId id="814" r:id="rId13"/>
    <p:sldId id="805" r:id="rId14"/>
    <p:sldId id="806" r:id="rId15"/>
    <p:sldId id="808" r:id="rId16"/>
    <p:sldId id="809" r:id="rId17"/>
    <p:sldId id="823" r:id="rId18"/>
    <p:sldId id="811" r:id="rId19"/>
    <p:sldId id="826" r:id="rId20"/>
    <p:sldId id="820" r:id="rId21"/>
    <p:sldId id="821" r:id="rId22"/>
    <p:sldId id="818" r:id="rId23"/>
    <p:sldId id="790" r:id="rId24"/>
    <p:sldId id="824" r:id="rId25"/>
    <p:sldId id="825" r:id="rId26"/>
    <p:sldId id="758" r:id="rId27"/>
  </p:sldIdLst>
  <p:sldSz cx="9144000" cy="5143500" type="screen16x9"/>
  <p:notesSz cx="7077075" cy="9051925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0" userDrawn="1">
          <p15:clr>
            <a:srgbClr val="A4A3A4"/>
          </p15:clr>
        </p15:guide>
        <p15:guide id="2" pos="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51">
          <p15:clr>
            <a:srgbClr val="A4A3A4"/>
          </p15:clr>
        </p15:guide>
        <p15:guide id="2" pos="2229">
          <p15:clr>
            <a:srgbClr val="A4A3A4"/>
          </p15:clr>
        </p15:guide>
        <p15:guide id="3" pos="179">
          <p15:clr>
            <a:srgbClr val="A4A3A4"/>
          </p15:clr>
        </p15:guide>
        <p15:guide id="4" pos="42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984A3"/>
    <a:srgbClr val="C00000"/>
    <a:srgbClr val="97AD6D"/>
    <a:srgbClr val="F66B20"/>
    <a:srgbClr val="4F6E95"/>
    <a:srgbClr val="F58D1E"/>
    <a:srgbClr val="011739"/>
    <a:srgbClr val="133361"/>
    <a:srgbClr val="C90007"/>
    <a:srgbClr val="737373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29" autoAdjust="0"/>
    <p:restoredTop sz="94394" autoAdjust="0"/>
  </p:normalViewPr>
  <p:slideViewPr>
    <p:cSldViewPr snapToGrid="0" showGuides="1">
      <p:cViewPr varScale="1">
        <p:scale>
          <a:sx n="152" d="100"/>
          <a:sy n="152" d="100"/>
        </p:scale>
        <p:origin x="-432" y="-90"/>
      </p:cViewPr>
      <p:guideLst>
        <p:guide orient="horz" pos="60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038"/>
    </p:cViewPr>
  </p:sorterViewPr>
  <p:notesViewPr>
    <p:cSldViewPr snapToGrid="0">
      <p:cViewPr varScale="1">
        <p:scale>
          <a:sx n="100" d="100"/>
          <a:sy n="100" d="100"/>
        </p:scale>
        <p:origin x="2968" y="176"/>
      </p:cViewPr>
      <p:guideLst>
        <p:guide orient="horz" pos="2851"/>
        <p:guide pos="2229"/>
        <p:guide pos="179"/>
        <p:guide pos="428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289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8040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3072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813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xmlns="" id="{A23DEF44-E64C-D045-841C-9C965ACBE4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20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81498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xmlns="" id="{AEA37AD9-0158-7A48-A9E9-DC9B7970F8B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250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4034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81498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xmlns="" id="{94933FAF-A2A2-BE41-B7EC-7BEBB5A97B7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954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xmlns="" id="{FEBB2C6C-AE1B-E14F-A4B5-28FC73BF435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33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xmlns="" id="{FEE9648C-9CEC-8B4C-B7C4-F12F6D33FB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26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xmlns="" id="{449EE158-BCD1-3D44-B982-89982EE138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5872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xmlns="" id="{32E8C10A-A5AB-3B47-8D6E-DE01C1BD9E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195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xmlns="" id="{E0DBA1B6-92B0-FC47-9619-3A7BA60365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3996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67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514831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47DF9A1-0B21-4A8F-A9A6-7A3A5CD8C7E3}"/>
              </a:ext>
            </a:extLst>
          </p:cNvPr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288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2019 Hitachi Solutions(China). 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5" r:id="rId2"/>
    <p:sldLayoutId id="2147483829" r:id="rId3"/>
    <p:sldLayoutId id="2147483830" r:id="rId4"/>
    <p:sldLayoutId id="2147483728" r:id="rId5"/>
    <p:sldLayoutId id="2147483743" r:id="rId6"/>
    <p:sldLayoutId id="2147483744" r:id="rId7"/>
    <p:sldLayoutId id="2147483650" r:id="rId8"/>
    <p:sldLayoutId id="2147483654" r:id="rId9"/>
    <p:sldLayoutId id="2147483822" r:id="rId10"/>
    <p:sldLayoutId id="2147483823" r:id="rId11"/>
    <p:sldLayoutId id="2147483669" r:id="rId12"/>
    <p:sldLayoutId id="2147483780" r:id="rId13"/>
    <p:sldLayoutId id="2147483828" r:id="rId14"/>
    <p:sldLayoutId id="2147483821" r:id="rId15"/>
    <p:sldLayoutId id="2147483831" r:id="rId16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703550CE-DF33-554E-8F2B-4C3D4B57AD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Subtitle 11">
            <a:extLst>
              <a:ext uri="{FF2B5EF4-FFF2-40B4-BE49-F238E27FC236}">
                <a16:creationId xmlns:a16="http://schemas.microsoft.com/office/drawing/2014/main" xmlns="" id="{2F332652-76E0-1841-A2DB-2F05C1DA2E96}"/>
              </a:ext>
            </a:extLst>
          </p:cNvPr>
          <p:cNvSpPr txBox="1">
            <a:spLocks/>
          </p:cNvSpPr>
          <p:nvPr/>
        </p:nvSpPr>
        <p:spPr>
          <a:xfrm>
            <a:off x="676632" y="2700707"/>
            <a:ext cx="7653702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Semi </a:t>
            </a:r>
            <a:r>
              <a:rPr lang="en-US" altLang="zh-CN" sz="1800" b="1" dirty="0" smtClean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Intelligent Analysis Proposal</a:t>
            </a:r>
            <a:endParaRPr lang="en" altLang="zh-CN" sz="1800" b="1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xmlns="" id="{88D7F6FA-17BE-554F-B37F-403A16EE355F}"/>
              </a:ext>
            </a:extLst>
          </p:cNvPr>
          <p:cNvSpPr txBox="1">
            <a:spLocks/>
          </p:cNvSpPr>
          <p:nvPr/>
        </p:nvSpPr>
        <p:spPr>
          <a:xfrm>
            <a:off x="745149" y="1313542"/>
            <a:ext cx="7653702" cy="661828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kern="1200" cap="none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百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胜营运大脑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SEMI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智能分析方案</a:t>
            </a:r>
            <a:r>
              <a:rPr lang="zh-CN" altLang="en-US" sz="3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建议书</a:t>
            </a:r>
          </a:p>
          <a:p>
            <a:pPr algn="ctr"/>
            <a:endParaRPr lang="en" sz="3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6BAB41C9-4727-7940-860C-76092FB14885}"/>
              </a:ext>
            </a:extLst>
          </p:cNvPr>
          <p:cNvSpPr/>
          <p:nvPr/>
        </p:nvSpPr>
        <p:spPr>
          <a:xfrm>
            <a:off x="4167000" y="2073306"/>
            <a:ext cx="810000" cy="28800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85F57D2C-5F12-E944-AAD9-AEF305E8D95F}"/>
              </a:ext>
            </a:extLst>
          </p:cNvPr>
          <p:cNvSpPr/>
          <p:nvPr/>
        </p:nvSpPr>
        <p:spPr>
          <a:xfrm>
            <a:off x="5802" y="4110365"/>
            <a:ext cx="9138198" cy="612742"/>
          </a:xfrm>
          <a:prstGeom prst="rect">
            <a:avLst/>
          </a:prstGeom>
          <a:solidFill>
            <a:srgbClr val="C00000">
              <a:alpha val="94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xmlns="" id="{7324DD1A-F7A6-D440-AEA3-A155D4BA9DF4}"/>
              </a:ext>
            </a:extLst>
          </p:cNvPr>
          <p:cNvSpPr txBox="1">
            <a:spLocks/>
          </p:cNvSpPr>
          <p:nvPr/>
        </p:nvSpPr>
        <p:spPr>
          <a:xfrm>
            <a:off x="2673087" y="4204345"/>
            <a:ext cx="3803629" cy="168710"/>
          </a:xfrm>
          <a:prstGeom prst="rect">
            <a:avLst/>
          </a:prstGeom>
          <a:noFill/>
        </p:spPr>
        <p:txBody>
          <a:bodyPr/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日立解决方案</a:t>
            </a:r>
            <a:r>
              <a:rPr lang="zh-Hans" altLang="en-US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   </a:t>
            </a:r>
            <a:r>
              <a:rPr lang="en-US" altLang="zh-Hans" sz="1000" dirty="0" smtClean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Oct</a:t>
            </a:r>
            <a:r>
              <a:rPr lang="zh-Hans" altLang="en-US" sz="1000" dirty="0" smtClean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，</a:t>
            </a:r>
            <a:r>
              <a:rPr lang="en-US" altLang="zh-Hans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2019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xmlns="" id="{9AC3274A-F33B-4045-879F-492E3577A7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0184" y="321416"/>
            <a:ext cx="1093305" cy="314034"/>
          </a:xfrm>
          <a:prstGeom prst="rect">
            <a:avLst/>
          </a:prstGeom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xmlns="" id="{A567CEF1-53B1-AF48-898D-DF2235DF70E4}"/>
              </a:ext>
            </a:extLst>
          </p:cNvPr>
          <p:cNvSpPr txBox="1"/>
          <p:nvPr/>
        </p:nvSpPr>
        <p:spPr>
          <a:xfrm>
            <a:off x="3278713" y="4431728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288"/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© 2019 Hitachi Solutions(China).  All rights reserved.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6E7A298E-6F50-A047-AF84-0DC6B6B3FFF5}"/>
              </a:ext>
            </a:extLst>
          </p:cNvPr>
          <p:cNvSpPr txBox="1"/>
          <p:nvPr/>
        </p:nvSpPr>
        <p:spPr>
          <a:xfrm>
            <a:off x="8757501" y="5674936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xmlns="" id="{4569B62B-7D07-6E4E-B844-F390856315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630" y="375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1231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A1636F74-234C-BF40-9E1D-4CAD35BE5D29}"/>
              </a:ext>
            </a:extLst>
          </p:cNvPr>
          <p:cNvSpPr txBox="1"/>
          <p:nvPr/>
        </p:nvSpPr>
        <p:spPr>
          <a:xfrm>
            <a:off x="1" y="91139"/>
            <a:ext cx="9145763" cy="732441"/>
          </a:xfrm>
          <a:prstGeom prst="rect">
            <a:avLst/>
          </a:prstGeom>
          <a:extLst/>
        </p:spPr>
        <p:txBody>
          <a:bodyPr vert="horz" lIns="270000" tIns="0" rIns="91440" bIns="0" rtlCol="0" anchor="ctr">
            <a:normAutofit/>
          </a:bodyPr>
          <a:lstStyle>
            <a:defPPr>
              <a:defRPr lang="zh-CN"/>
            </a:defPPr>
            <a:lvl1pPr lvl="0">
              <a:lnSpc>
                <a:spcPct val="85000"/>
              </a:lnSpc>
              <a:spcBef>
                <a:spcPct val="0"/>
              </a:spcBef>
              <a:buNone/>
              <a:defRPr sz="2800" b="1" cap="none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defRPr>
            </a:lvl1pPr>
          </a:lstStyle>
          <a:p>
            <a:r>
              <a:rPr lang="zh-CN" altLang="en-US" sz="2100" dirty="0"/>
              <a:t>数据质量治</a:t>
            </a:r>
            <a:r>
              <a:rPr lang="zh-CN" altLang="en-US" sz="2100" dirty="0" smtClean="0"/>
              <a:t>理整体功能规划</a:t>
            </a:r>
            <a:endParaRPr lang="en-US" altLang="zh-CN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6499123" y="919671"/>
            <a:ext cx="257605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说</a:t>
            </a:r>
            <a:r>
              <a:rPr lang="zh-CN" altLang="en-US" sz="12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明</a:t>
            </a:r>
            <a:r>
              <a:rPr lang="zh-CN" altLang="en-US" sz="12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12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zh-CN" altLang="en-US" sz="12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</a:t>
            </a:r>
            <a:r>
              <a:rPr lang="zh-CN" altLang="en-US" sz="12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期：紫框和红框</a:t>
            </a:r>
            <a:endParaRPr lang="en-US" altLang="zh-CN" sz="12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zh-CN" altLang="en-US" sz="12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</a:t>
            </a:r>
            <a:r>
              <a:rPr lang="zh-CN" altLang="en-US" sz="12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期：黑框</a:t>
            </a:r>
            <a:endParaRPr lang="en-US" altLang="zh-CN" sz="1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endParaRPr lang="en-US" sz="1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endParaRPr lang="en-US" altLang="zh-CN" sz="1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endParaRPr 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80387" y="186813"/>
            <a:ext cx="1848465" cy="6367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牟大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7" name="Picture 3" descr="Z:\ubuntu_muzongcun\home\muzongcun\下载\数据质量治理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5345" y="1002082"/>
            <a:ext cx="6571877" cy="37575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1966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A1636F74-234C-BF40-9E1D-4CAD35BE5D29}"/>
              </a:ext>
            </a:extLst>
          </p:cNvPr>
          <p:cNvSpPr txBox="1"/>
          <p:nvPr/>
        </p:nvSpPr>
        <p:spPr>
          <a:xfrm>
            <a:off x="1" y="91139"/>
            <a:ext cx="9145763" cy="732441"/>
          </a:xfrm>
          <a:prstGeom prst="rect">
            <a:avLst/>
          </a:prstGeom>
          <a:extLst/>
        </p:spPr>
        <p:txBody>
          <a:bodyPr vert="horz" lIns="270000" tIns="0" rIns="91440" bIns="0" rtlCol="0" anchor="ctr">
            <a:normAutofit/>
          </a:bodyPr>
          <a:lstStyle>
            <a:defPPr>
              <a:defRPr lang="zh-CN"/>
            </a:defPPr>
            <a:lvl1pPr lvl="0">
              <a:lnSpc>
                <a:spcPct val="85000"/>
              </a:lnSpc>
              <a:spcBef>
                <a:spcPct val="0"/>
              </a:spcBef>
              <a:buNone/>
              <a:defRPr sz="2800" b="1" cap="none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defRPr>
            </a:lvl1pPr>
          </a:lstStyle>
          <a:p>
            <a:r>
              <a:rPr lang="zh-CN" altLang="en-US" sz="2100" dirty="0"/>
              <a:t>数据监控</a:t>
            </a:r>
            <a:r>
              <a:rPr lang="en-US" altLang="zh-CN" sz="2100" dirty="0"/>
              <a:t>-</a:t>
            </a:r>
            <a:r>
              <a:rPr lang="zh-CN" altLang="en-US" sz="2100" dirty="0"/>
              <a:t>系统架构</a:t>
            </a:r>
            <a:endParaRPr lang="en-US" altLang="zh-CN" sz="2100" dirty="0"/>
          </a:p>
        </p:txBody>
      </p:sp>
      <p:pic>
        <p:nvPicPr>
          <p:cNvPr id="4" name="Picture 4" descr="C:\Users\Administrator\Desktop\数据监控-系统架构图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94736"/>
            <a:ext cx="7059560" cy="408038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597446" y="1037659"/>
            <a:ext cx="2369574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说明：</a:t>
            </a:r>
            <a:endParaRPr lang="en-US" altLang="zh-CN" sz="1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endParaRPr lang="en-US" sz="1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sz="1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sz="1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、本期实现的</a:t>
            </a:r>
            <a:r>
              <a:rPr lang="en-US" altLang="zh-CN" sz="1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SCOPE</a:t>
            </a:r>
            <a:r>
              <a:rPr lang="zh-CN" altLang="en-US" sz="1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1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endParaRPr 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sz="1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1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endParaRPr lang="en-US" sz="1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5978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xmlns="" id="{A1636F74-234C-BF40-9E1D-4CAD35BE5D29}"/>
              </a:ext>
            </a:extLst>
          </p:cNvPr>
          <p:cNvSpPr txBox="1"/>
          <p:nvPr/>
        </p:nvSpPr>
        <p:spPr>
          <a:xfrm>
            <a:off x="1" y="91139"/>
            <a:ext cx="9145763" cy="732441"/>
          </a:xfrm>
          <a:prstGeom prst="rect">
            <a:avLst/>
          </a:prstGeom>
          <a:extLst/>
        </p:spPr>
        <p:txBody>
          <a:bodyPr vert="horz" lIns="270000" tIns="0" rIns="91440" bIns="0" rtlCol="0" anchor="ctr">
            <a:normAutofit/>
          </a:bodyPr>
          <a:lstStyle>
            <a:defPPr>
              <a:defRPr lang="zh-CN"/>
            </a:defPPr>
            <a:lvl1pPr lvl="0">
              <a:lnSpc>
                <a:spcPct val="85000"/>
              </a:lnSpc>
              <a:spcBef>
                <a:spcPct val="0"/>
              </a:spcBef>
              <a:buNone/>
              <a:defRPr sz="2800" b="1" cap="none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defRPr>
            </a:lvl1pPr>
          </a:lstStyle>
          <a:p>
            <a:r>
              <a:rPr lang="zh-CN" altLang="en-US" sz="2100" dirty="0"/>
              <a:t>数据处理流程</a:t>
            </a:r>
            <a:endParaRPr lang="en-US" altLang="zh-CN" sz="2100" dirty="0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23338" y="882576"/>
            <a:ext cx="5736688" cy="41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6393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xmlns="" id="{A1636F74-234C-BF40-9E1D-4CAD35BE5D29}"/>
              </a:ext>
            </a:extLst>
          </p:cNvPr>
          <p:cNvSpPr txBox="1"/>
          <p:nvPr/>
        </p:nvSpPr>
        <p:spPr>
          <a:xfrm>
            <a:off x="1" y="91139"/>
            <a:ext cx="9145763" cy="732441"/>
          </a:xfrm>
          <a:prstGeom prst="rect">
            <a:avLst/>
          </a:prstGeom>
          <a:extLst/>
        </p:spPr>
        <p:txBody>
          <a:bodyPr vert="horz" lIns="270000" tIns="0" rIns="91440" bIns="0" rtlCol="0" anchor="ctr">
            <a:normAutofit/>
          </a:bodyPr>
          <a:lstStyle>
            <a:defPPr>
              <a:defRPr lang="zh-CN"/>
            </a:defPPr>
            <a:lvl1pPr lvl="0">
              <a:lnSpc>
                <a:spcPct val="85000"/>
              </a:lnSpc>
              <a:spcBef>
                <a:spcPct val="0"/>
              </a:spcBef>
              <a:buNone/>
              <a:defRPr sz="2800" b="1" cap="none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defRPr>
            </a:lvl1pPr>
          </a:lstStyle>
          <a:p>
            <a:r>
              <a:rPr lang="zh-CN" altLang="en-US" sz="2100" dirty="0" smtClean="0"/>
              <a:t>部署架构</a:t>
            </a:r>
            <a:endParaRPr lang="en-US" altLang="zh-CN" sz="2100" dirty="0"/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05473" y="1003090"/>
            <a:ext cx="6276109" cy="3679649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6481582" y="1003090"/>
            <a:ext cx="2387115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说明：</a:t>
            </a:r>
            <a:endParaRPr lang="en-US" altLang="zh-CN" sz="1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Griffin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读取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Hive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中数据资产并将发布的度量模型和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Job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配置信息保存在本地</a:t>
            </a:r>
            <a:r>
              <a:rPr lang="en-US" altLang="zh-CN" sz="1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数据库中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Griffin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根据配置的信息定时触发提交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任务到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Livy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Livy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将任务提交给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CDH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大数据平台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CDH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根据任务配置执行数据检查并将结果写入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Elastic Search</a:t>
            </a:r>
          </a:p>
          <a:p>
            <a:pPr marL="257175" indent="-257175">
              <a:buFont typeface="+mj-lt"/>
              <a:buAutoNum type="arabicPeriod"/>
            </a:pP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Griffin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读取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Elastic Search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中的检查结果并生成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Dashboard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呈现给客户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端</a:t>
            </a:r>
            <a:endParaRPr lang="en-US" altLang="zh-CN" sz="1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57175" indent="-257175">
              <a:buFont typeface="+mj-lt"/>
              <a:buAutoNum type="arabicPeriod"/>
            </a:pP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部署限制：</a:t>
            </a:r>
            <a:endParaRPr lang="en-US" altLang="zh-CN" sz="1200" dirty="0" smtClean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 2.3</a:t>
            </a:r>
          </a:p>
          <a:p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57175" indent="-257175">
              <a:buFont typeface="+mj-lt"/>
              <a:buAutoNum type="arabicPeriod"/>
            </a:pPr>
            <a:endParaRPr lang="zh-CN" alt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3027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xmlns="" id="{A1636F74-234C-BF40-9E1D-4CAD35BE5D29}"/>
              </a:ext>
            </a:extLst>
          </p:cNvPr>
          <p:cNvSpPr txBox="1"/>
          <p:nvPr/>
        </p:nvSpPr>
        <p:spPr>
          <a:xfrm>
            <a:off x="1" y="91139"/>
            <a:ext cx="9145763" cy="732441"/>
          </a:xfrm>
          <a:prstGeom prst="rect">
            <a:avLst/>
          </a:prstGeom>
          <a:extLst/>
        </p:spPr>
        <p:txBody>
          <a:bodyPr vert="horz" lIns="270000" tIns="0" rIns="91440" bIns="0" rtlCol="0" anchor="ctr">
            <a:normAutofit/>
          </a:bodyPr>
          <a:lstStyle>
            <a:defPPr>
              <a:defRPr lang="zh-CN"/>
            </a:defPPr>
            <a:lvl1pPr lvl="0">
              <a:lnSpc>
                <a:spcPct val="85000"/>
              </a:lnSpc>
              <a:spcBef>
                <a:spcPct val="0"/>
              </a:spcBef>
              <a:buNone/>
              <a:defRPr sz="2800" b="1" cap="none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defRPr>
            </a:lvl1pPr>
          </a:lstStyle>
          <a:p>
            <a:r>
              <a:rPr lang="zh-CN" altLang="en-US" sz="2100" dirty="0" smtClean="0"/>
              <a:t>部署</a:t>
            </a:r>
            <a:r>
              <a:rPr lang="zh-CN" altLang="en-US" sz="2100" dirty="0"/>
              <a:t>服务</a:t>
            </a:r>
            <a:r>
              <a:rPr lang="zh-CN" altLang="en-US" sz="2100" dirty="0" smtClean="0"/>
              <a:t>器列表</a:t>
            </a:r>
            <a:r>
              <a:rPr lang="en-US" altLang="zh-CN" sz="2100" dirty="0" smtClean="0"/>
              <a:t>——Griffin</a:t>
            </a:r>
            <a:endParaRPr lang="en-US" altLang="zh-CN" sz="2100" dirty="0"/>
          </a:p>
        </p:txBody>
      </p:sp>
      <p:sp>
        <p:nvSpPr>
          <p:cNvPr id="3" name="Rectangle 2"/>
          <p:cNvSpPr/>
          <p:nvPr/>
        </p:nvSpPr>
        <p:spPr>
          <a:xfrm>
            <a:off x="4080387" y="186813"/>
            <a:ext cx="1848465" cy="6367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崧华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883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A1636F74-234C-BF40-9E1D-4CAD35BE5D29}"/>
              </a:ext>
            </a:extLst>
          </p:cNvPr>
          <p:cNvSpPr txBox="1"/>
          <p:nvPr/>
        </p:nvSpPr>
        <p:spPr>
          <a:xfrm>
            <a:off x="0" y="121519"/>
            <a:ext cx="12194351" cy="976588"/>
          </a:xfrm>
          <a:prstGeom prst="rect">
            <a:avLst/>
          </a:prstGeom>
          <a:extLst/>
        </p:spPr>
        <p:txBody>
          <a:bodyPr vert="horz" lIns="360000" tIns="0" rIns="121920" bIns="0" rtlCol="0" anchor="ctr">
            <a:normAutofit/>
          </a:bodyPr>
          <a:lstStyle>
            <a:defPPr>
              <a:defRPr lang="zh-CN"/>
            </a:defPPr>
            <a:lvl1pPr lvl="0">
              <a:lnSpc>
                <a:spcPct val="85000"/>
              </a:lnSpc>
              <a:spcBef>
                <a:spcPct val="0"/>
              </a:spcBef>
              <a:buNone/>
              <a:defRPr sz="2800" b="1" cap="none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defRPr>
            </a:lvl1pPr>
          </a:lstStyle>
          <a:p>
            <a:r>
              <a:rPr lang="en-US" altLang="zh-CN" dirty="0" smtClean="0"/>
              <a:t>Griffin</a:t>
            </a:r>
            <a:r>
              <a:rPr lang="zh-CN" altLang="en-US" dirty="0" smtClean="0"/>
              <a:t>运行结果展示</a:t>
            </a:r>
            <a:endParaRPr lang="en-US" altLang="zh-CN" dirty="0" smtClean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xmlns="" id="{A1636F74-234C-BF40-9E1D-4CAD35BE5D29}"/>
              </a:ext>
            </a:extLst>
          </p:cNvPr>
          <p:cNvSpPr txBox="1"/>
          <p:nvPr/>
        </p:nvSpPr>
        <p:spPr>
          <a:xfrm>
            <a:off x="1298573" y="4586012"/>
            <a:ext cx="2306320" cy="557488"/>
          </a:xfrm>
          <a:prstGeom prst="rect">
            <a:avLst/>
          </a:prstGeom>
          <a:extLst/>
        </p:spPr>
        <p:txBody>
          <a:bodyPr vert="horz" lIns="360000" tIns="0" rIns="121920" bIns="0" rtlCol="0" anchor="ctr">
            <a:normAutofit/>
          </a:bodyPr>
          <a:lstStyle>
            <a:defPPr>
              <a:defRPr lang="zh-CN"/>
            </a:defPPr>
            <a:lvl1pPr lvl="0">
              <a:lnSpc>
                <a:spcPct val="85000"/>
              </a:lnSpc>
              <a:spcBef>
                <a:spcPct val="0"/>
              </a:spcBef>
              <a:buNone/>
              <a:defRPr sz="2800" b="1" cap="none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defRPr>
            </a:lvl1pPr>
          </a:lstStyle>
          <a:p>
            <a:r>
              <a:rPr lang="en-US" altLang="zh-CN" sz="1400" dirty="0" err="1"/>
              <a:t>Heatmap</a:t>
            </a:r>
            <a:r>
              <a:rPr lang="zh-CN" altLang="en-US" sz="1400" dirty="0"/>
              <a:t>结果展示</a:t>
            </a:r>
            <a:endParaRPr lang="en-US" altLang="zh-CN" sz="1400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xmlns="" id="{A1636F74-234C-BF40-9E1D-4CAD35BE5D29}"/>
              </a:ext>
            </a:extLst>
          </p:cNvPr>
          <p:cNvSpPr txBox="1"/>
          <p:nvPr/>
        </p:nvSpPr>
        <p:spPr>
          <a:xfrm>
            <a:off x="5582919" y="4580970"/>
            <a:ext cx="2306320" cy="557488"/>
          </a:xfrm>
          <a:prstGeom prst="rect">
            <a:avLst/>
          </a:prstGeom>
          <a:extLst/>
        </p:spPr>
        <p:txBody>
          <a:bodyPr vert="horz" lIns="360000" tIns="0" rIns="121920" bIns="0" rtlCol="0" anchor="ctr">
            <a:normAutofit/>
          </a:bodyPr>
          <a:lstStyle>
            <a:defPPr>
              <a:defRPr lang="zh-CN"/>
            </a:defPPr>
            <a:lvl1pPr lvl="0">
              <a:lnSpc>
                <a:spcPct val="85000"/>
              </a:lnSpc>
              <a:spcBef>
                <a:spcPct val="0"/>
              </a:spcBef>
              <a:buNone/>
              <a:defRPr sz="2800" b="1" cap="none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defRPr>
            </a:lvl1pPr>
          </a:lstStyle>
          <a:p>
            <a:r>
              <a:rPr lang="en-US" altLang="zh-CN" sz="1400" dirty="0"/>
              <a:t>DQ Metrics</a:t>
            </a:r>
            <a:r>
              <a:rPr lang="zh-CN" altLang="en-US" sz="1400" dirty="0"/>
              <a:t>结果展示</a:t>
            </a:r>
            <a:endParaRPr lang="en-US" altLang="zh-CN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290828" y="863600"/>
            <a:ext cx="4646932" cy="5533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en-US" sz="1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828" y="1538915"/>
            <a:ext cx="4291332" cy="3092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3600" y="1538915"/>
            <a:ext cx="3911600" cy="30928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0828" y="1062457"/>
            <a:ext cx="8111492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300" dirty="0" smtClean="0"/>
              <a:t>源数据表和目标数据表进行比对，</a:t>
            </a:r>
            <a:r>
              <a:rPr lang="en-US" altLang="zh-CN" sz="1300" dirty="0" smtClean="0"/>
              <a:t>Griffin</a:t>
            </a:r>
            <a:r>
              <a:rPr lang="zh-CN" altLang="en-US" sz="1300" dirty="0" smtClean="0"/>
              <a:t>可以输出</a:t>
            </a:r>
            <a:r>
              <a:rPr lang="en-US" altLang="zh-CN" sz="1300" dirty="0" err="1" smtClean="0"/>
              <a:t>Heatmap</a:t>
            </a:r>
            <a:r>
              <a:rPr lang="en-US" altLang="zh-CN" sz="1300" dirty="0" smtClean="0"/>
              <a:t> </a:t>
            </a:r>
            <a:r>
              <a:rPr lang="zh-CN" altLang="en-US" sz="1300" dirty="0" smtClean="0"/>
              <a:t>和 统计图表，方便了解数据流通过程中的准确率</a:t>
            </a: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xmlns="" val="2177877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A1636F74-234C-BF40-9E1D-4CAD35BE5D29}"/>
              </a:ext>
            </a:extLst>
          </p:cNvPr>
          <p:cNvSpPr txBox="1"/>
          <p:nvPr/>
        </p:nvSpPr>
        <p:spPr>
          <a:xfrm>
            <a:off x="0" y="121519"/>
            <a:ext cx="12194351" cy="976588"/>
          </a:xfrm>
          <a:prstGeom prst="rect">
            <a:avLst/>
          </a:prstGeom>
          <a:extLst/>
        </p:spPr>
        <p:txBody>
          <a:bodyPr vert="horz" lIns="360000" tIns="0" rIns="121920" bIns="0" rtlCol="0" anchor="ctr">
            <a:normAutofit/>
          </a:bodyPr>
          <a:lstStyle>
            <a:defPPr>
              <a:defRPr lang="zh-CN"/>
            </a:defPPr>
            <a:lvl1pPr lvl="0">
              <a:lnSpc>
                <a:spcPct val="85000"/>
              </a:lnSpc>
              <a:spcBef>
                <a:spcPct val="0"/>
              </a:spcBef>
              <a:buNone/>
              <a:defRPr sz="2800" b="1" cap="none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defRPr>
            </a:lvl1pPr>
          </a:lstStyle>
          <a:p>
            <a:r>
              <a:rPr lang="en-US" altLang="zh-CN" dirty="0" smtClean="0"/>
              <a:t>Griffin</a:t>
            </a:r>
            <a:r>
              <a:rPr lang="zh-CN" altLang="en-US" dirty="0" smtClean="0"/>
              <a:t>规则配置画面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90828" y="863600"/>
            <a:ext cx="4646932" cy="5533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en-US" sz="1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439920" y="314960"/>
            <a:ext cx="1452880" cy="6502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万创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050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A1636F74-234C-BF40-9E1D-4CAD35BE5D29}"/>
              </a:ext>
            </a:extLst>
          </p:cNvPr>
          <p:cNvSpPr txBox="1"/>
          <p:nvPr/>
        </p:nvSpPr>
        <p:spPr>
          <a:xfrm>
            <a:off x="0" y="121519"/>
            <a:ext cx="12194351" cy="976588"/>
          </a:xfrm>
          <a:prstGeom prst="rect">
            <a:avLst/>
          </a:prstGeom>
          <a:extLst/>
        </p:spPr>
        <p:txBody>
          <a:bodyPr vert="horz" lIns="360000" tIns="0" rIns="121920" bIns="0" rtlCol="0" anchor="ctr">
            <a:normAutofit/>
          </a:bodyPr>
          <a:lstStyle>
            <a:defPPr>
              <a:defRPr lang="zh-CN"/>
            </a:defPPr>
            <a:lvl1pPr lvl="0">
              <a:lnSpc>
                <a:spcPct val="85000"/>
              </a:lnSpc>
              <a:spcBef>
                <a:spcPct val="0"/>
              </a:spcBef>
              <a:buNone/>
              <a:defRPr sz="2800" b="1" cap="none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defRPr>
            </a:lvl1pPr>
          </a:lstStyle>
          <a:p>
            <a:r>
              <a:rPr lang="en-US" altLang="zh-CN" dirty="0" smtClean="0"/>
              <a:t>Griffin-Measures</a:t>
            </a:r>
            <a:r>
              <a:rPr lang="zh-CN" altLang="en-US" dirty="0" smtClean="0"/>
              <a:t>展示</a:t>
            </a:r>
            <a:endParaRPr lang="en-US" altLang="zh-CN" dirty="0" smtClean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925" y="1098107"/>
            <a:ext cx="8692044" cy="366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4603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A1636F74-234C-BF40-9E1D-4CAD35BE5D29}"/>
              </a:ext>
            </a:extLst>
          </p:cNvPr>
          <p:cNvSpPr txBox="1"/>
          <p:nvPr/>
        </p:nvSpPr>
        <p:spPr>
          <a:xfrm>
            <a:off x="0" y="121519"/>
            <a:ext cx="12194351" cy="976588"/>
          </a:xfrm>
          <a:prstGeom prst="rect">
            <a:avLst/>
          </a:prstGeom>
          <a:extLst/>
        </p:spPr>
        <p:txBody>
          <a:bodyPr vert="horz" lIns="360000" tIns="0" rIns="121920" bIns="0" rtlCol="0" anchor="ctr">
            <a:normAutofit/>
          </a:bodyPr>
          <a:lstStyle>
            <a:defPPr>
              <a:defRPr lang="zh-CN"/>
            </a:defPPr>
            <a:lvl1pPr lvl="0">
              <a:lnSpc>
                <a:spcPct val="85000"/>
              </a:lnSpc>
              <a:spcBef>
                <a:spcPct val="0"/>
              </a:spcBef>
              <a:buNone/>
              <a:defRPr sz="2800" b="1" cap="none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defRPr>
            </a:lvl1pPr>
          </a:lstStyle>
          <a:p>
            <a:r>
              <a:rPr lang="en-US" altLang="zh-CN" dirty="0" smtClean="0"/>
              <a:t>Griffin-Jobs</a:t>
            </a:r>
            <a:r>
              <a:rPr lang="zh-CN" altLang="en-US" dirty="0" smtClean="0"/>
              <a:t>展示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958" y="1165756"/>
            <a:ext cx="6680789" cy="21430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6958" y="3856299"/>
            <a:ext cx="6680789" cy="97941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xmlns="" id="{A1636F74-234C-BF40-9E1D-4CAD35BE5D29}"/>
              </a:ext>
            </a:extLst>
          </p:cNvPr>
          <p:cNvSpPr txBox="1"/>
          <p:nvPr/>
        </p:nvSpPr>
        <p:spPr>
          <a:xfrm>
            <a:off x="3259313" y="853321"/>
            <a:ext cx="1331955" cy="397436"/>
          </a:xfrm>
          <a:prstGeom prst="rect">
            <a:avLst/>
          </a:prstGeom>
          <a:extLst/>
        </p:spPr>
        <p:txBody>
          <a:bodyPr vert="horz" lIns="360000" tIns="0" rIns="121920" bIns="0" rtlCol="0" anchor="ctr">
            <a:normAutofit/>
          </a:bodyPr>
          <a:lstStyle>
            <a:defPPr>
              <a:defRPr lang="zh-CN"/>
            </a:defPPr>
            <a:lvl1pPr lvl="0">
              <a:lnSpc>
                <a:spcPct val="85000"/>
              </a:lnSpc>
              <a:spcBef>
                <a:spcPct val="0"/>
              </a:spcBef>
              <a:buNone/>
              <a:defRPr sz="2800" b="1" cap="none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defRPr>
            </a:lvl1pPr>
          </a:lstStyle>
          <a:p>
            <a:r>
              <a:rPr lang="en-US" altLang="zh-CN" sz="1400" dirty="0" smtClean="0"/>
              <a:t>Jobs</a:t>
            </a:r>
            <a:r>
              <a:rPr lang="zh-CN" altLang="en-US" sz="1400" dirty="0" smtClean="0"/>
              <a:t>列表</a:t>
            </a:r>
            <a:endParaRPr lang="en-US" altLang="zh-CN" sz="1400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xmlns="" id="{A1636F74-234C-BF40-9E1D-4CAD35BE5D29}"/>
              </a:ext>
            </a:extLst>
          </p:cNvPr>
          <p:cNvSpPr txBox="1"/>
          <p:nvPr/>
        </p:nvSpPr>
        <p:spPr>
          <a:xfrm>
            <a:off x="3373610" y="3541757"/>
            <a:ext cx="1722372" cy="397436"/>
          </a:xfrm>
          <a:prstGeom prst="rect">
            <a:avLst/>
          </a:prstGeom>
          <a:extLst/>
        </p:spPr>
        <p:txBody>
          <a:bodyPr vert="horz" lIns="360000" tIns="0" rIns="121920" bIns="0" rtlCol="0" anchor="ctr">
            <a:normAutofit/>
          </a:bodyPr>
          <a:lstStyle>
            <a:defPPr>
              <a:defRPr lang="zh-CN"/>
            </a:defPPr>
            <a:lvl1pPr lvl="0">
              <a:lnSpc>
                <a:spcPct val="85000"/>
              </a:lnSpc>
              <a:spcBef>
                <a:spcPct val="0"/>
              </a:spcBef>
              <a:buNone/>
              <a:defRPr sz="2800" b="1" cap="none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defRPr>
            </a:lvl1pPr>
          </a:lstStyle>
          <a:p>
            <a:r>
              <a:rPr lang="en-US" altLang="zh-CN" sz="1400" dirty="0" smtClean="0"/>
              <a:t>Job</a:t>
            </a:r>
            <a:r>
              <a:rPr lang="zh-CN" altLang="en-US" sz="1400" dirty="0" smtClean="0"/>
              <a:t>执行结果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xmlns="" val="2952822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xmlns="" id="{A1636F74-234C-BF40-9E1D-4CAD35BE5D29}"/>
              </a:ext>
            </a:extLst>
          </p:cNvPr>
          <p:cNvSpPr txBox="1"/>
          <p:nvPr/>
        </p:nvSpPr>
        <p:spPr>
          <a:xfrm>
            <a:off x="1" y="91139"/>
            <a:ext cx="9145763" cy="732441"/>
          </a:xfrm>
          <a:prstGeom prst="rect">
            <a:avLst/>
          </a:prstGeom>
          <a:extLst/>
        </p:spPr>
        <p:txBody>
          <a:bodyPr vert="horz" lIns="270000" tIns="0" rIns="91440" bIns="0" rtlCol="0" anchor="ctr">
            <a:normAutofit/>
          </a:bodyPr>
          <a:lstStyle>
            <a:defPPr>
              <a:defRPr lang="zh-CN"/>
            </a:defPPr>
            <a:lvl1pPr lvl="0">
              <a:lnSpc>
                <a:spcPct val="85000"/>
              </a:lnSpc>
              <a:spcBef>
                <a:spcPct val="0"/>
              </a:spcBef>
              <a:buNone/>
              <a:defRPr sz="2800" b="1" cap="none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defRPr>
            </a:lvl1pPr>
          </a:lstStyle>
          <a:p>
            <a:r>
              <a:rPr lang="zh-CN" altLang="en-US" sz="2100" dirty="0" smtClean="0"/>
              <a:t>基于</a:t>
            </a:r>
            <a:r>
              <a:rPr lang="en-US" altLang="zh-CN" sz="2100" dirty="0" smtClean="0"/>
              <a:t>Griffin</a:t>
            </a:r>
            <a:r>
              <a:rPr lang="zh-CN" altLang="en-US" sz="2100" dirty="0" smtClean="0"/>
              <a:t>的</a:t>
            </a:r>
            <a:r>
              <a:rPr lang="en-US" altLang="zh-CN" sz="2100" dirty="0" smtClean="0"/>
              <a:t>COL</a:t>
            </a:r>
            <a:r>
              <a:rPr lang="zh-CN" altLang="en-US" sz="2100" dirty="0" smtClean="0"/>
              <a:t>分析数据质量</a:t>
            </a:r>
            <a:r>
              <a:rPr lang="en-US" altLang="zh-CN" sz="2100" dirty="0" smtClean="0"/>
              <a:t>POC</a:t>
            </a:r>
            <a:endParaRPr lang="en-US" altLang="zh-CN" sz="2100" dirty="0"/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/>
          </p:nvPr>
        </p:nvGraphicFramePr>
        <p:xfrm>
          <a:off x="235974" y="893711"/>
          <a:ext cx="8760543" cy="3971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15">
                  <a:extLst>
                    <a:ext uri="{9D8B030D-6E8A-4147-A177-3AD203B41FA5}">
                      <a16:colId xmlns:a16="http://schemas.microsoft.com/office/drawing/2014/main" xmlns="" val="1906783259"/>
                    </a:ext>
                  </a:extLst>
                </a:gridCol>
                <a:gridCol w="1039921">
                  <a:extLst>
                    <a:ext uri="{9D8B030D-6E8A-4147-A177-3AD203B41FA5}">
                      <a16:colId xmlns:a16="http://schemas.microsoft.com/office/drawing/2014/main" xmlns="" val="1187822329"/>
                    </a:ext>
                  </a:extLst>
                </a:gridCol>
                <a:gridCol w="1593998">
                  <a:extLst>
                    <a:ext uri="{9D8B030D-6E8A-4147-A177-3AD203B41FA5}">
                      <a16:colId xmlns:a16="http://schemas.microsoft.com/office/drawing/2014/main" xmlns="" val="839594416"/>
                    </a:ext>
                  </a:extLst>
                </a:gridCol>
                <a:gridCol w="1850431">
                  <a:extLst>
                    <a:ext uri="{9D8B030D-6E8A-4147-A177-3AD203B41FA5}">
                      <a16:colId xmlns:a16="http://schemas.microsoft.com/office/drawing/2014/main" xmlns="" val="2873427953"/>
                    </a:ext>
                  </a:extLst>
                </a:gridCol>
                <a:gridCol w="1842565">
                  <a:extLst>
                    <a:ext uri="{9D8B030D-6E8A-4147-A177-3AD203B41FA5}">
                      <a16:colId xmlns:a16="http://schemas.microsoft.com/office/drawing/2014/main" xmlns="" val="713125636"/>
                    </a:ext>
                  </a:extLst>
                </a:gridCol>
                <a:gridCol w="1716713">
                  <a:extLst>
                    <a:ext uri="{9D8B030D-6E8A-4147-A177-3AD203B41FA5}">
                      <a16:colId xmlns:a16="http://schemas.microsoft.com/office/drawing/2014/main" xmlns="" val="3044294314"/>
                    </a:ext>
                  </a:extLst>
                </a:gridCol>
              </a:tblGrid>
              <a:tr h="2774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模块</a:t>
                      </a:r>
                      <a:endParaRPr lang="en-US" sz="1100" b="1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需检测数据源</a:t>
                      </a:r>
                      <a:endParaRPr lang="en-US" sz="1100" b="1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检测规则</a:t>
                      </a:r>
                      <a:endParaRPr lang="en-US" sz="1100" b="1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页面显示规则</a:t>
                      </a:r>
                      <a:endParaRPr lang="en-US" sz="1100" b="1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显示</a:t>
                      </a:r>
                      <a:r>
                        <a:rPr lang="en-US" altLang="zh-CN" sz="1100" b="1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/</a:t>
                      </a:r>
                      <a:r>
                        <a:rPr lang="zh-CN" altLang="en-US" sz="1100" b="1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通知方式</a:t>
                      </a:r>
                      <a:endParaRPr lang="en-US" sz="1100" b="1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Griffin</a:t>
                      </a:r>
                      <a:r>
                        <a:rPr lang="zh-CN" altLang="en-US" sz="1100" b="1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是否可以实现</a:t>
                      </a:r>
                      <a:endParaRPr lang="en-US" sz="1100" b="1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0296127"/>
                  </a:ext>
                </a:extLst>
              </a:tr>
              <a:tr h="2774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COL</a:t>
                      </a: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分析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聚类宽表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字段是否为空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空值数量 、</a:t>
                      </a:r>
                      <a:r>
                        <a:rPr lang="en-US" altLang="zh-CN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值数量、总数量、占比、 阈值等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页面展示结果、邮件发送报告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是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6205433"/>
                  </a:ext>
                </a:extLst>
              </a:tr>
              <a:tr h="277474"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字段是否为</a:t>
                      </a:r>
                      <a:r>
                        <a:rPr lang="en-US" altLang="zh-CN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需要扩展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4935944"/>
                  </a:ext>
                </a:extLst>
              </a:tr>
              <a:tr h="277474"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分析宽表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字段是否为空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空值数量 、</a:t>
                      </a:r>
                      <a:r>
                        <a:rPr lang="en-US" altLang="zh-CN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值数量、总数量、占比、 阈值等</a:t>
                      </a:r>
                      <a:endParaRPr lang="en-US" altLang="zh-CN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页面展示结果、邮件发送报告</a:t>
                      </a:r>
                      <a:endParaRPr lang="en-US" altLang="zh-CN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是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6754136"/>
                  </a:ext>
                </a:extLst>
              </a:tr>
              <a:tr h="277474"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字段是否为</a:t>
                      </a:r>
                      <a:r>
                        <a:rPr lang="en-US" altLang="zh-CN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需要扩展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5988951"/>
                  </a:ext>
                </a:extLst>
              </a:tr>
              <a:tr h="277474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算法</a:t>
                      </a:r>
                      <a:r>
                        <a:rPr lang="en-US" altLang="zh-CN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NLGDATA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字段是否为空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空值数量 、</a:t>
                      </a:r>
                      <a:r>
                        <a:rPr lang="en-US" altLang="zh-CN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值数量、总数量、占比、最小值、最大值、平均值等</a:t>
                      </a:r>
                      <a:endParaRPr lang="en-US" altLang="zh-CN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页面展示结果、邮件发送报告</a:t>
                      </a:r>
                      <a:endParaRPr lang="en-US" altLang="zh-CN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是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8330256"/>
                  </a:ext>
                </a:extLst>
              </a:tr>
              <a:tr h="277474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字段是否为</a:t>
                      </a:r>
                      <a:r>
                        <a:rPr lang="en-US" altLang="zh-CN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需要扩展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3774491"/>
                  </a:ext>
                </a:extLst>
              </a:tr>
              <a:tr h="277474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最小值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Decimal</a:t>
                      </a: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类型需要扩展</a:t>
                      </a:r>
                      <a:endParaRPr lang="en-US" altLang="zh-CN" sz="10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1132576"/>
                  </a:ext>
                </a:extLst>
              </a:tr>
              <a:tr h="277474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最大值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Decimal</a:t>
                      </a: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类型需要扩展</a:t>
                      </a:r>
                      <a:endParaRPr lang="en-US" altLang="zh-CN" sz="10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0512038"/>
                  </a:ext>
                </a:extLst>
              </a:tr>
              <a:tr h="277474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平均值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Decimal</a:t>
                      </a: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类型需要扩展</a:t>
                      </a:r>
                      <a:endParaRPr lang="en-US" altLang="zh-CN" sz="10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8473177"/>
                  </a:ext>
                </a:extLst>
              </a:tr>
              <a:tr h="277474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TailorMade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店数（</a:t>
                      </a:r>
                      <a:r>
                        <a:rPr lang="en-US" altLang="zh-CN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</a:t>
                      </a: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）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店数</a:t>
                      </a:r>
                      <a:endParaRPr lang="en-US" altLang="zh-CN" sz="10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页面展示结果、邮件发送报告</a:t>
                      </a:r>
                      <a:endParaRPr lang="en-US" altLang="zh-CN" sz="10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是</a:t>
                      </a:r>
                      <a:endParaRPr lang="en-US" altLang="zh-CN" sz="10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8890996"/>
                  </a:ext>
                </a:extLst>
              </a:tr>
              <a:tr h="277474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店天数（</a:t>
                      </a:r>
                      <a:r>
                        <a:rPr lang="en-US" altLang="zh-CN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）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店天数</a:t>
                      </a:r>
                      <a:endParaRPr lang="en-US" altLang="zh-CN" sz="10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页面展示结果、邮件发送报告</a:t>
                      </a:r>
                      <a:endParaRPr lang="en-US" altLang="zh-CN" sz="10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需要扩展</a:t>
                      </a:r>
                      <a:endParaRPr lang="en-US" altLang="zh-CN" sz="10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822317"/>
                  </a:ext>
                </a:extLst>
              </a:tr>
              <a:tr h="24597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有效天数≥</a:t>
                      </a:r>
                      <a:r>
                        <a:rPr lang="en-US" altLang="zh-CN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</a:t>
                      </a: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天店数（</a:t>
                      </a:r>
                      <a:r>
                        <a:rPr lang="en-US" altLang="zh-CN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</a:t>
                      </a: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）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有效天数≥</a:t>
                      </a:r>
                      <a:r>
                        <a:rPr lang="en-US" altLang="zh-CN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</a:t>
                      </a: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天店数、</a:t>
                      </a:r>
                      <a:r>
                        <a:rPr lang="en-US" altLang="zh-CN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(C)/(A)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页面展示结果、邮件发送报告</a:t>
                      </a:r>
                      <a:endParaRPr lang="en-US" altLang="zh-CN" sz="10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需要扩展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0468208"/>
                  </a:ext>
                </a:extLst>
              </a:tr>
              <a:tr h="277474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757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56230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8A21B6F0-4ED6-1842-B731-2A52F4E0B98E}"/>
              </a:ext>
            </a:extLst>
          </p:cNvPr>
          <p:cNvSpPr txBox="1"/>
          <p:nvPr/>
        </p:nvSpPr>
        <p:spPr>
          <a:xfrm>
            <a:off x="4661399" y="2033446"/>
            <a:ext cx="170591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Hans" sz="2200" dirty="0" smtClean="0">
                <a:solidFill>
                  <a:srgbClr val="C00000"/>
                </a:solidFill>
              </a:rPr>
              <a:t>1</a:t>
            </a:r>
            <a:r>
              <a:rPr kumimoji="1" lang="zh-Hans" altLang="en-US" sz="2200" dirty="0" smtClean="0"/>
              <a:t>   </a:t>
            </a:r>
            <a:r>
              <a:rPr kumimoji="1" lang="zh-CN" altLang="en-US" sz="2200" dirty="0"/>
              <a:t>总体</a:t>
            </a:r>
            <a:r>
              <a:rPr kumimoji="1" lang="zh-CN" altLang="en-US" sz="2200" dirty="0" smtClean="0"/>
              <a:t>方案</a:t>
            </a:r>
            <a:endParaRPr kumimoji="1" lang="zh-CN" altLang="en-US" sz="2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C61ECEE8-0A34-BD4B-BA54-8DFF5C0B4C27}"/>
              </a:ext>
            </a:extLst>
          </p:cNvPr>
          <p:cNvSpPr txBox="1"/>
          <p:nvPr/>
        </p:nvSpPr>
        <p:spPr>
          <a:xfrm>
            <a:off x="4661399" y="2700340"/>
            <a:ext cx="1988045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Hans" sz="2200" dirty="0" smtClean="0">
                <a:solidFill>
                  <a:srgbClr val="C00000"/>
                </a:solidFill>
              </a:rPr>
              <a:t>2</a:t>
            </a:r>
            <a:r>
              <a:rPr kumimoji="1" lang="zh-Hans" altLang="en-US" sz="2200" dirty="0" smtClean="0"/>
              <a:t>   </a:t>
            </a:r>
            <a:r>
              <a:rPr kumimoji="1" lang="zh-CN" altLang="en-US" sz="2200" dirty="0" smtClean="0"/>
              <a:t>工作量评估</a:t>
            </a:r>
            <a:endParaRPr kumimoji="1" lang="zh-CN" altLang="en-US" sz="2200" dirty="0"/>
          </a:p>
        </p:txBody>
      </p:sp>
      <p:pic>
        <p:nvPicPr>
          <p:cNvPr id="12" name="图片 160">
            <a:extLst>
              <a:ext uri="{FF2B5EF4-FFF2-40B4-BE49-F238E27FC236}">
                <a16:creationId xmlns:a16="http://schemas.microsoft.com/office/drawing/2014/main" xmlns="" id="{8E9E7C24-DCF2-F04F-B74B-E1CF06AA5D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3" name="矩形 162">
            <a:extLst>
              <a:ext uri="{FF2B5EF4-FFF2-40B4-BE49-F238E27FC236}">
                <a16:creationId xmlns:a16="http://schemas.microsoft.com/office/drawing/2014/main" xmlns="" id="{3AE3D360-F197-D24F-9CA7-55FD6C706F4E}"/>
              </a:ext>
            </a:extLst>
          </p:cNvPr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4" name="矩形 163">
            <a:extLst>
              <a:ext uri="{FF2B5EF4-FFF2-40B4-BE49-F238E27FC236}">
                <a16:creationId xmlns:a16="http://schemas.microsoft.com/office/drawing/2014/main" xmlns="" id="{F2CAB27E-D95B-D04B-8D02-56FA0A8B516A}"/>
              </a:ext>
            </a:extLst>
          </p:cNvPr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5" name="矩形 164">
            <a:extLst>
              <a:ext uri="{FF2B5EF4-FFF2-40B4-BE49-F238E27FC236}">
                <a16:creationId xmlns:a16="http://schemas.microsoft.com/office/drawing/2014/main" xmlns="" id="{84E2CBA6-6D6C-1D46-A902-841F82F85643}"/>
              </a:ext>
            </a:extLst>
          </p:cNvPr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xmlns="" id="{0AE2387F-D3AD-BA4C-B58F-EB65F0F8F2EA}"/>
              </a:ext>
            </a:extLst>
          </p:cNvPr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xmlns="" val="395205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B52E4902-C1DE-AC46-9AF8-B84A5BEFCFB1}"/>
              </a:ext>
            </a:extLst>
          </p:cNvPr>
          <p:cNvSpPr txBox="1"/>
          <p:nvPr/>
        </p:nvSpPr>
        <p:spPr>
          <a:xfrm>
            <a:off x="4025245" y="-235670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pic>
        <p:nvPicPr>
          <p:cNvPr id="17" name="图片 160">
            <a:extLst>
              <a:ext uri="{FF2B5EF4-FFF2-40B4-BE49-F238E27FC236}">
                <a16:creationId xmlns:a16="http://schemas.microsoft.com/office/drawing/2014/main" xmlns="" id="{90D26C9E-8270-B24D-A9BF-3DADCA7779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8" name="矩形 162">
            <a:extLst>
              <a:ext uri="{FF2B5EF4-FFF2-40B4-BE49-F238E27FC236}">
                <a16:creationId xmlns:a16="http://schemas.microsoft.com/office/drawing/2014/main" xmlns="" id="{F85CE2CF-657A-8942-9109-63747B90C153}"/>
              </a:ext>
            </a:extLst>
          </p:cNvPr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9" name="矩形 163">
            <a:extLst>
              <a:ext uri="{FF2B5EF4-FFF2-40B4-BE49-F238E27FC236}">
                <a16:creationId xmlns:a16="http://schemas.microsoft.com/office/drawing/2014/main" xmlns="" id="{4C7A6D6D-B362-F24E-A8CF-89C691E0B88A}"/>
              </a:ext>
            </a:extLst>
          </p:cNvPr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0" name="矩形 164">
            <a:extLst>
              <a:ext uri="{FF2B5EF4-FFF2-40B4-BE49-F238E27FC236}">
                <a16:creationId xmlns:a16="http://schemas.microsoft.com/office/drawing/2014/main" xmlns="" id="{FCF2A38A-0C5E-8C40-94C9-634490A9C4C0}"/>
              </a:ext>
            </a:extLst>
          </p:cNvPr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xmlns="" id="{58F96914-BA4B-C14A-8893-380FD3B24454}"/>
              </a:ext>
            </a:extLst>
          </p:cNvPr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6494686-1FBB-3B4C-A2EA-4E078A7F6A60}"/>
              </a:ext>
            </a:extLst>
          </p:cNvPr>
          <p:cNvSpPr txBox="1"/>
          <p:nvPr/>
        </p:nvSpPr>
        <p:spPr>
          <a:xfrm>
            <a:off x="4850990" y="2033446"/>
            <a:ext cx="1988045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>
                <a:solidFill>
                  <a:srgbClr val="C00000"/>
                </a:solidFill>
              </a:rPr>
              <a:t>2</a:t>
            </a:r>
            <a:r>
              <a:rPr kumimoji="1" lang="en-US" altLang="zh-Hans" sz="2200" dirty="0" smtClean="0">
                <a:solidFill>
                  <a:srgbClr val="C00000"/>
                </a:solidFill>
              </a:rPr>
              <a:t>   </a:t>
            </a:r>
            <a:r>
              <a:rPr kumimoji="1" lang="zh-CN" altLang="en-US" sz="2200" b="1" dirty="0" smtClean="0">
                <a:solidFill>
                  <a:srgbClr val="C00000"/>
                </a:solidFill>
              </a:rPr>
              <a:t>工作量评估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1975338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工作量评估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——Griffin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扩展开发详细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5722787"/>
              </p:ext>
            </p:extLst>
          </p:nvPr>
        </p:nvGraphicFramePr>
        <p:xfrm>
          <a:off x="264160" y="913378"/>
          <a:ext cx="8525877" cy="2116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027">
                  <a:extLst>
                    <a:ext uri="{9D8B030D-6E8A-4147-A177-3AD203B41FA5}">
                      <a16:colId xmlns:a16="http://schemas.microsoft.com/office/drawing/2014/main" xmlns="" val="3473140175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xmlns="" val="2017099854"/>
                    </a:ext>
                  </a:extLst>
                </a:gridCol>
                <a:gridCol w="1514168">
                  <a:extLst>
                    <a:ext uri="{9D8B030D-6E8A-4147-A177-3AD203B41FA5}">
                      <a16:colId xmlns:a16="http://schemas.microsoft.com/office/drawing/2014/main" xmlns="" val="498734170"/>
                    </a:ext>
                  </a:extLst>
                </a:gridCol>
                <a:gridCol w="4463843">
                  <a:extLst>
                    <a:ext uri="{9D8B030D-6E8A-4147-A177-3AD203B41FA5}">
                      <a16:colId xmlns:a16="http://schemas.microsoft.com/office/drawing/2014/main" xmlns="" val="388697784"/>
                    </a:ext>
                  </a:extLst>
                </a:gridCol>
              </a:tblGrid>
              <a:tr h="2074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模块</a:t>
                      </a:r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任务项</a:t>
                      </a:r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工作量预估（人日）</a:t>
                      </a:r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备注</a:t>
                      </a:r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5669081"/>
                  </a:ext>
                </a:extLst>
              </a:tr>
              <a:tr h="23603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前端扩展</a:t>
                      </a:r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2815360"/>
                  </a:ext>
                </a:extLst>
              </a:tr>
              <a:tr h="236038"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7565509"/>
                  </a:ext>
                </a:extLst>
              </a:tr>
              <a:tr h="236038"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3201958"/>
                  </a:ext>
                </a:extLst>
              </a:tr>
              <a:tr h="236038"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4183968"/>
                  </a:ext>
                </a:extLst>
              </a:tr>
              <a:tr h="23603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服务端扩展</a:t>
                      </a:r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1238669"/>
                  </a:ext>
                </a:extLst>
              </a:tr>
              <a:tr h="23603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规则引擎扩展</a:t>
                      </a:r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8870386"/>
                  </a:ext>
                </a:extLst>
              </a:tr>
              <a:tr h="23603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通知消息扩展</a:t>
                      </a:r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1958993"/>
                  </a:ext>
                </a:extLst>
              </a:tr>
              <a:tr h="236038"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569594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732206" y="167148"/>
            <a:ext cx="2507226" cy="7462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万创、崧华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581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xmlns="" id="{A1636F74-234C-BF40-9E1D-4CAD35BE5D29}"/>
              </a:ext>
            </a:extLst>
          </p:cNvPr>
          <p:cNvSpPr txBox="1"/>
          <p:nvPr/>
        </p:nvSpPr>
        <p:spPr>
          <a:xfrm>
            <a:off x="2" y="91139"/>
            <a:ext cx="4168876" cy="732441"/>
          </a:xfrm>
          <a:prstGeom prst="rect">
            <a:avLst/>
          </a:prstGeom>
          <a:extLst/>
        </p:spPr>
        <p:txBody>
          <a:bodyPr vert="horz" lIns="270000" tIns="0" rIns="91440" bIns="0" rtlCol="0" anchor="ctr">
            <a:normAutofit/>
          </a:bodyPr>
          <a:lstStyle>
            <a:defPPr>
              <a:defRPr lang="zh-CN"/>
            </a:defPPr>
            <a:lvl1pPr lvl="0">
              <a:lnSpc>
                <a:spcPct val="85000"/>
              </a:lnSpc>
              <a:spcBef>
                <a:spcPct val="0"/>
              </a:spcBef>
              <a:buNone/>
              <a:defRPr sz="2800" b="1" cap="none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defRPr>
            </a:lvl1pPr>
          </a:lstStyle>
          <a:p>
            <a:r>
              <a:rPr lang="zh-CN" altLang="en-US" sz="2100" dirty="0" smtClean="0"/>
              <a:t>基于</a:t>
            </a:r>
            <a:r>
              <a:rPr lang="en-US" altLang="zh-CN" sz="2100" dirty="0" smtClean="0"/>
              <a:t>Griffin</a:t>
            </a:r>
            <a:r>
              <a:rPr lang="zh-CN" altLang="en-US" sz="2100" dirty="0" smtClean="0"/>
              <a:t>的</a:t>
            </a:r>
            <a:r>
              <a:rPr lang="zh-CN" altLang="en-US" sz="2100" dirty="0"/>
              <a:t>扩展</a:t>
            </a:r>
            <a:r>
              <a:rPr lang="zh-CN" altLang="en-US" sz="2100" dirty="0" smtClean="0"/>
              <a:t>开发内容</a:t>
            </a:r>
            <a:endParaRPr lang="en-US" altLang="zh-CN" sz="2100" dirty="0"/>
          </a:p>
        </p:txBody>
      </p:sp>
      <p:graphicFrame>
        <p:nvGraphicFramePr>
          <p:cNvPr id="3" name="Table 1"/>
          <p:cNvGraphicFramePr>
            <a:graphicFrameLocks noGrp="1"/>
          </p:cNvGraphicFramePr>
          <p:nvPr>
            <p:extLst/>
          </p:nvPr>
        </p:nvGraphicFramePr>
        <p:xfrm>
          <a:off x="235974" y="964095"/>
          <a:ext cx="8609852" cy="3698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078">
                  <a:extLst>
                    <a:ext uri="{9D8B030D-6E8A-4147-A177-3AD203B41FA5}">
                      <a16:colId xmlns:a16="http://schemas.microsoft.com/office/drawing/2014/main" xmlns="" val="1906783259"/>
                    </a:ext>
                  </a:extLst>
                </a:gridCol>
                <a:gridCol w="5227983">
                  <a:extLst>
                    <a:ext uri="{9D8B030D-6E8A-4147-A177-3AD203B41FA5}">
                      <a16:colId xmlns:a16="http://schemas.microsoft.com/office/drawing/2014/main" xmlns="" val="839594416"/>
                    </a:ext>
                  </a:extLst>
                </a:gridCol>
                <a:gridCol w="2156791">
                  <a:extLst>
                    <a:ext uri="{9D8B030D-6E8A-4147-A177-3AD203B41FA5}">
                      <a16:colId xmlns:a16="http://schemas.microsoft.com/office/drawing/2014/main" xmlns="" val="3044294314"/>
                    </a:ext>
                  </a:extLst>
                </a:gridCol>
              </a:tblGrid>
              <a:tr h="1886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模块</a:t>
                      </a:r>
                      <a:endParaRPr lang="en-US" sz="1100" b="1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个性化开发内容</a:t>
                      </a:r>
                      <a:endParaRPr lang="en-US" sz="1100" b="1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备注</a:t>
                      </a:r>
                      <a:endParaRPr lang="en-US" sz="1100" b="1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0296127"/>
                  </a:ext>
                </a:extLst>
              </a:tr>
              <a:tr h="2478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Measure</a:t>
                      </a: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（规则）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支持</a:t>
                      </a:r>
                      <a:r>
                        <a:rPr lang="en-US" altLang="zh-CN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值数量检测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6205433"/>
                  </a:ext>
                </a:extLst>
              </a:tr>
              <a:tr h="253703"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Decimal</a:t>
                      </a: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类型支持最大值、最小值、平均值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4935944"/>
                  </a:ext>
                </a:extLst>
              </a:tr>
              <a:tr h="287802"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支持</a:t>
                      </a:r>
                      <a:r>
                        <a:rPr lang="en-US" altLang="zh-CN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By</a:t>
                      </a: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两个以上字段计算数量，如：店天数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6754136"/>
                  </a:ext>
                </a:extLst>
              </a:tr>
              <a:tr h="253703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支持子查询，</a:t>
                      </a:r>
                      <a:r>
                        <a:rPr lang="en-US" altLang="zh-CN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having</a:t>
                      </a: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语法等复杂语句计算数量，如：有效天数≥</a:t>
                      </a:r>
                      <a:r>
                        <a:rPr lang="en-US" altLang="zh-CN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</a:t>
                      </a: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天店数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5988951"/>
                  </a:ext>
                </a:extLst>
              </a:tr>
              <a:tr h="258214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支持提交</a:t>
                      </a:r>
                      <a:r>
                        <a:rPr lang="en-US" altLang="zh-CN" sz="1000" dirty="0" err="1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SparkSQL</a:t>
                      </a: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进行规则检查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8330256"/>
                  </a:ext>
                </a:extLst>
              </a:tr>
              <a:tr h="2537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Analyze</a:t>
                      </a: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（展示）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支持按照数量计算占比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3774491"/>
                  </a:ext>
                </a:extLst>
              </a:tr>
              <a:tr h="253703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支持按照阈值设定计算差异并飘红显示</a:t>
                      </a:r>
                      <a:endParaRPr lang="en-US" altLang="zh-CN" sz="10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1132576"/>
                  </a:ext>
                </a:extLst>
              </a:tr>
              <a:tr h="253703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支持列显示字段，行显示结果，直观的展示数据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0512038"/>
                  </a:ext>
                </a:extLst>
              </a:tr>
              <a:tr h="253703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支持显示字段的</a:t>
                      </a:r>
                      <a:r>
                        <a:rPr lang="en-US" altLang="zh-CN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comment</a:t>
                      </a: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，展示字段的中文含义</a:t>
                      </a:r>
                      <a:endParaRPr lang="en-US" altLang="zh-CN" sz="10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8473177"/>
                  </a:ext>
                </a:extLst>
              </a:tr>
              <a:tr h="253703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支持导出结果数据，可以合并导出多表相同检测规则的结果数据</a:t>
                      </a:r>
                      <a:endParaRPr lang="en-US" altLang="zh-CN" sz="10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8890996"/>
                  </a:ext>
                </a:extLst>
              </a:tr>
              <a:tr h="253703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支持邮件发送结果数据</a:t>
                      </a:r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 smtClean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822317"/>
                  </a:ext>
                </a:extLst>
              </a:tr>
              <a:tr h="362294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0468208"/>
                  </a:ext>
                </a:extLst>
              </a:tr>
              <a:tr h="253703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75727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732206" y="167148"/>
            <a:ext cx="2507226" cy="7462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万创、崧华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366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10780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B52E4902-C1DE-AC46-9AF8-B84A5BEFCFB1}"/>
              </a:ext>
            </a:extLst>
          </p:cNvPr>
          <p:cNvSpPr txBox="1"/>
          <p:nvPr/>
        </p:nvSpPr>
        <p:spPr>
          <a:xfrm>
            <a:off x="4025245" y="-235670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pic>
        <p:nvPicPr>
          <p:cNvPr id="17" name="图片 160">
            <a:extLst>
              <a:ext uri="{FF2B5EF4-FFF2-40B4-BE49-F238E27FC236}">
                <a16:creationId xmlns:a16="http://schemas.microsoft.com/office/drawing/2014/main" xmlns="" id="{90D26C9E-8270-B24D-A9BF-3DADCA7779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8" name="矩形 162">
            <a:extLst>
              <a:ext uri="{FF2B5EF4-FFF2-40B4-BE49-F238E27FC236}">
                <a16:creationId xmlns:a16="http://schemas.microsoft.com/office/drawing/2014/main" xmlns="" id="{F85CE2CF-657A-8942-9109-63747B90C153}"/>
              </a:ext>
            </a:extLst>
          </p:cNvPr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9" name="矩形 163">
            <a:extLst>
              <a:ext uri="{FF2B5EF4-FFF2-40B4-BE49-F238E27FC236}">
                <a16:creationId xmlns:a16="http://schemas.microsoft.com/office/drawing/2014/main" xmlns="" id="{4C7A6D6D-B362-F24E-A8CF-89C691E0B88A}"/>
              </a:ext>
            </a:extLst>
          </p:cNvPr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0" name="矩形 164">
            <a:extLst>
              <a:ext uri="{FF2B5EF4-FFF2-40B4-BE49-F238E27FC236}">
                <a16:creationId xmlns:a16="http://schemas.microsoft.com/office/drawing/2014/main" xmlns="" id="{FCF2A38A-0C5E-8C40-94C9-634490A9C4C0}"/>
              </a:ext>
            </a:extLst>
          </p:cNvPr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xmlns="" id="{58F96914-BA4B-C14A-8893-380FD3B24454}"/>
              </a:ext>
            </a:extLst>
          </p:cNvPr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6494686-1FBB-3B4C-A2EA-4E078A7F6A60}"/>
              </a:ext>
            </a:extLst>
          </p:cNvPr>
          <p:cNvSpPr txBox="1"/>
          <p:nvPr/>
        </p:nvSpPr>
        <p:spPr>
          <a:xfrm>
            <a:off x="4805600" y="2033446"/>
            <a:ext cx="170591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Hans" sz="2200" dirty="0" smtClean="0">
                <a:solidFill>
                  <a:srgbClr val="C00000"/>
                </a:solidFill>
              </a:rPr>
              <a:t>1   </a:t>
            </a:r>
            <a:r>
              <a:rPr kumimoji="1" lang="zh-CN" altLang="en-US" sz="2200" b="1" dirty="0">
                <a:solidFill>
                  <a:srgbClr val="C00000"/>
                </a:solidFill>
              </a:rPr>
              <a:t>总体</a:t>
            </a:r>
            <a:r>
              <a:rPr kumimoji="1" lang="zh-CN" altLang="en-US" sz="2200" b="1" dirty="0" smtClean="0">
                <a:solidFill>
                  <a:srgbClr val="C00000"/>
                </a:solidFill>
              </a:rPr>
              <a:t>方案</a:t>
            </a:r>
            <a:endParaRPr kumimoji="1" lang="zh-CN" altLang="en-US" sz="2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9B74FD5A-557D-0342-83BE-846EDF70EA99}"/>
              </a:ext>
            </a:extLst>
          </p:cNvPr>
          <p:cNvSpPr txBox="1"/>
          <p:nvPr/>
        </p:nvSpPr>
        <p:spPr>
          <a:xfrm>
            <a:off x="5279345" y="2523705"/>
            <a:ext cx="270939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b="1" dirty="0" smtClean="0">
                <a:solidFill>
                  <a:srgbClr val="C00000"/>
                </a:solidFill>
              </a:rPr>
              <a:t>整体架构</a:t>
            </a:r>
            <a:endParaRPr kumimoji="1" lang="zh-CN" altLang="en-US" sz="2200" b="1" dirty="0">
              <a:solidFill>
                <a:srgbClr val="C00000"/>
              </a:solidFill>
            </a:endParaRPr>
          </a:p>
        </p:txBody>
      </p:sp>
      <p:sp>
        <p:nvSpPr>
          <p:cNvPr id="23" name="矩形 164">
            <a:extLst>
              <a:ext uri="{FF2B5EF4-FFF2-40B4-BE49-F238E27FC236}">
                <a16:creationId xmlns:a16="http://schemas.microsoft.com/office/drawing/2014/main" xmlns="" id="{FCF2A38A-0C5E-8C40-94C9-634490A9C4C0}"/>
              </a:ext>
            </a:extLst>
          </p:cNvPr>
          <p:cNvSpPr/>
          <p:nvPr/>
        </p:nvSpPr>
        <p:spPr>
          <a:xfrm rot="2700000">
            <a:off x="4925445" y="2687604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36" name="文本框 21">
            <a:extLst>
              <a:ext uri="{FF2B5EF4-FFF2-40B4-BE49-F238E27FC236}">
                <a16:creationId xmlns:a16="http://schemas.microsoft.com/office/drawing/2014/main" xmlns="" id="{9B74FD5A-557D-0342-83BE-846EDF70EA99}"/>
              </a:ext>
            </a:extLst>
          </p:cNvPr>
          <p:cNvSpPr txBox="1"/>
          <p:nvPr/>
        </p:nvSpPr>
        <p:spPr>
          <a:xfrm>
            <a:off x="5279344" y="2983147"/>
            <a:ext cx="270939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/>
              <a:t>数据质量管理</a:t>
            </a:r>
            <a:endParaRPr kumimoji="1" lang="zh-CN" altLang="en-US" sz="2200" dirty="0"/>
          </a:p>
        </p:txBody>
      </p:sp>
      <p:sp>
        <p:nvSpPr>
          <p:cNvPr id="37" name="矩形 164">
            <a:extLst>
              <a:ext uri="{FF2B5EF4-FFF2-40B4-BE49-F238E27FC236}">
                <a16:creationId xmlns:a16="http://schemas.microsoft.com/office/drawing/2014/main" xmlns="" id="{FCF2A38A-0C5E-8C40-94C9-634490A9C4C0}"/>
              </a:ext>
            </a:extLst>
          </p:cNvPr>
          <p:cNvSpPr/>
          <p:nvPr/>
        </p:nvSpPr>
        <p:spPr>
          <a:xfrm rot="2700000">
            <a:off x="4925444" y="314704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3795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3"/>
          <p:cNvSpPr txBox="1"/>
          <p:nvPr/>
        </p:nvSpPr>
        <p:spPr>
          <a:xfrm>
            <a:off x="230506" y="314325"/>
            <a:ext cx="6397688" cy="333375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>
              <a:buClr>
                <a:srgbClr val="414141"/>
              </a:buClr>
              <a:defRPr sz="2400" b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en-US" altLang="zh-CN" dirty="0" err="1">
                <a:sym typeface="+mn-ea"/>
              </a:rPr>
              <a:t>YumChina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营运大脑算法引擎总体蓝图规</a:t>
            </a:r>
            <a:r>
              <a:rPr lang="zh-CN" altLang="en-US" dirty="0" smtClean="0">
                <a:sym typeface="+mn-ea"/>
              </a:rPr>
              <a:t>划</a:t>
            </a:r>
            <a:endParaRPr lang="zh-CN" altLang="en-US" dirty="0">
              <a:sym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900989" y="48401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sym typeface="Wingdings"/>
              </a:rPr>
              <a:t>①</a:t>
            </a:r>
            <a:endParaRPr lang="zh-CN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6" name="圆角矩形 215"/>
          <p:cNvSpPr/>
          <p:nvPr/>
        </p:nvSpPr>
        <p:spPr bwMode="auto">
          <a:xfrm>
            <a:off x="1612452" y="2235769"/>
            <a:ext cx="6790913" cy="1539346"/>
          </a:xfrm>
          <a:prstGeom prst="roundRect">
            <a:avLst>
              <a:gd name="adj" fmla="val 5146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9" name="圆角矩形 198"/>
          <p:cNvSpPr/>
          <p:nvPr/>
        </p:nvSpPr>
        <p:spPr bwMode="auto">
          <a:xfrm>
            <a:off x="1612453" y="1534638"/>
            <a:ext cx="3776740" cy="628815"/>
          </a:xfrm>
          <a:prstGeom prst="roundRect">
            <a:avLst>
              <a:gd name="adj" fmla="val 7520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8" name="圆角矩形 197"/>
          <p:cNvSpPr/>
          <p:nvPr/>
        </p:nvSpPr>
        <p:spPr bwMode="auto">
          <a:xfrm>
            <a:off x="1612452" y="3848954"/>
            <a:ext cx="6790913" cy="1039745"/>
          </a:xfrm>
          <a:prstGeom prst="roundRect">
            <a:avLst>
              <a:gd name="adj" fmla="val 7520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1693511" y="4547582"/>
            <a:ext cx="6641169" cy="266607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数据采集</a:t>
            </a:r>
          </a:p>
        </p:txBody>
      </p:sp>
      <p:sp>
        <p:nvSpPr>
          <p:cNvPr id="201" name="圆角矩形 200"/>
          <p:cNvSpPr/>
          <p:nvPr/>
        </p:nvSpPr>
        <p:spPr bwMode="auto">
          <a:xfrm>
            <a:off x="2355680" y="4585787"/>
            <a:ext cx="1050208" cy="186625"/>
          </a:xfrm>
          <a:prstGeom prst="roundRect">
            <a:avLst>
              <a:gd name="adj" fmla="val 18792"/>
            </a:avLst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err="1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HDFS适配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2" name="圆角矩形 201"/>
          <p:cNvSpPr/>
          <p:nvPr/>
        </p:nvSpPr>
        <p:spPr bwMode="auto">
          <a:xfrm>
            <a:off x="3564868" y="4585787"/>
            <a:ext cx="1050208" cy="186625"/>
          </a:xfrm>
          <a:prstGeom prst="roundRect">
            <a:avLst>
              <a:gd name="adj" fmla="val 18792"/>
            </a:avLst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err="1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NoSQL适配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" name="圆角矩形 202"/>
          <p:cNvSpPr/>
          <p:nvPr/>
        </p:nvSpPr>
        <p:spPr bwMode="auto">
          <a:xfrm>
            <a:off x="4774056" y="4585787"/>
            <a:ext cx="1050208" cy="186625"/>
          </a:xfrm>
          <a:prstGeom prst="roundRect">
            <a:avLst>
              <a:gd name="adj" fmla="val 18792"/>
            </a:avLst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PDI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1693511" y="4239489"/>
            <a:ext cx="6641171" cy="266607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数据存储</a:t>
            </a:r>
          </a:p>
        </p:txBody>
      </p:sp>
      <p:sp>
        <p:nvSpPr>
          <p:cNvPr id="205" name="圆角矩形 204"/>
          <p:cNvSpPr/>
          <p:nvPr/>
        </p:nvSpPr>
        <p:spPr bwMode="auto">
          <a:xfrm>
            <a:off x="2355680" y="4280444"/>
            <a:ext cx="1072886" cy="186625"/>
          </a:xfrm>
          <a:prstGeom prst="roundRect">
            <a:avLst>
              <a:gd name="adj" fmla="val 18792"/>
            </a:avLst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HDFS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6" name="圆角矩形 205"/>
          <p:cNvSpPr/>
          <p:nvPr/>
        </p:nvSpPr>
        <p:spPr bwMode="auto">
          <a:xfrm>
            <a:off x="3564868" y="4280444"/>
            <a:ext cx="1072886" cy="186625"/>
          </a:xfrm>
          <a:prstGeom prst="roundRect">
            <a:avLst>
              <a:gd name="adj" fmla="val 18792"/>
            </a:avLst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HBASE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" name="圆角矩形 206"/>
          <p:cNvSpPr/>
          <p:nvPr/>
        </p:nvSpPr>
        <p:spPr bwMode="auto">
          <a:xfrm>
            <a:off x="5973735" y="4280444"/>
            <a:ext cx="1072886" cy="186625"/>
          </a:xfrm>
          <a:prstGeom prst="roundRect">
            <a:avLst>
              <a:gd name="adj" fmla="val 18792"/>
            </a:avLst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Kafka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1693511" y="3931396"/>
            <a:ext cx="6641171" cy="266607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数据处理</a:t>
            </a:r>
          </a:p>
        </p:txBody>
      </p:sp>
      <p:sp>
        <p:nvSpPr>
          <p:cNvPr id="209" name="圆角矩形 208"/>
          <p:cNvSpPr/>
          <p:nvPr/>
        </p:nvSpPr>
        <p:spPr bwMode="auto">
          <a:xfrm>
            <a:off x="7169754" y="4280444"/>
            <a:ext cx="1072886" cy="186625"/>
          </a:xfrm>
          <a:prstGeom prst="roundRect">
            <a:avLst>
              <a:gd name="adj" fmla="val 18792"/>
            </a:avLst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RDB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圆角矩形 209"/>
          <p:cNvSpPr/>
          <p:nvPr/>
        </p:nvSpPr>
        <p:spPr bwMode="auto">
          <a:xfrm>
            <a:off x="2355681" y="3959701"/>
            <a:ext cx="1072886" cy="186625"/>
          </a:xfrm>
          <a:prstGeom prst="roundRect">
            <a:avLst>
              <a:gd name="adj" fmla="val 18792"/>
            </a:avLst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Spark</a:t>
            </a: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(Core/SQL/Stream)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圆角矩形 210"/>
          <p:cNvSpPr/>
          <p:nvPr/>
        </p:nvSpPr>
        <p:spPr bwMode="auto">
          <a:xfrm>
            <a:off x="7509844" y="3959701"/>
            <a:ext cx="732796" cy="186625"/>
          </a:xfrm>
          <a:prstGeom prst="roundRect">
            <a:avLst>
              <a:gd name="adj" fmla="val 18792"/>
            </a:avLst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BI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2" name="圆角矩形 211"/>
          <p:cNvSpPr/>
          <p:nvPr/>
        </p:nvSpPr>
        <p:spPr bwMode="auto">
          <a:xfrm>
            <a:off x="3564868" y="3959701"/>
            <a:ext cx="1072886" cy="186625"/>
          </a:xfrm>
          <a:prstGeom prst="roundRect">
            <a:avLst>
              <a:gd name="adj" fmla="val 18792"/>
            </a:avLst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err="1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Kylin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3" name="圆角矩形 212"/>
          <p:cNvSpPr/>
          <p:nvPr/>
        </p:nvSpPr>
        <p:spPr bwMode="auto">
          <a:xfrm>
            <a:off x="6741790" y="3959701"/>
            <a:ext cx="732796" cy="186625"/>
          </a:xfrm>
          <a:prstGeom prst="roundRect">
            <a:avLst>
              <a:gd name="adj" fmla="val 18792"/>
            </a:avLst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Azkaban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4" name="圆角矩形 213"/>
          <p:cNvSpPr/>
          <p:nvPr/>
        </p:nvSpPr>
        <p:spPr bwMode="auto">
          <a:xfrm>
            <a:off x="4774056" y="3959701"/>
            <a:ext cx="1072886" cy="507368"/>
          </a:xfrm>
          <a:prstGeom prst="roundRect">
            <a:avLst>
              <a:gd name="adj" fmla="val 18792"/>
            </a:avLst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CDH Manager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6" name="矩形 315"/>
          <p:cNvSpPr/>
          <p:nvPr/>
        </p:nvSpPr>
        <p:spPr bwMode="auto">
          <a:xfrm>
            <a:off x="1683825" y="1632888"/>
            <a:ext cx="3632643" cy="45047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kern="0" dirty="0" err="1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任务流程</a:t>
            </a:r>
            <a:endParaRPr lang="en-US" altLang="zh-CN" sz="800" b="1" kern="0" dirty="0">
              <a:solidFill>
                <a:srgbClr val="14131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" name="Oval 6"/>
          <p:cNvSpPr>
            <a:spLocks noChangeArrowheads="1"/>
          </p:cNvSpPr>
          <p:nvPr/>
        </p:nvSpPr>
        <p:spPr bwMode="auto">
          <a:xfrm>
            <a:off x="3653122" y="1692678"/>
            <a:ext cx="1450716" cy="3507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tIns="10800"/>
          <a:lstStyle>
            <a:lvl1pPr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8" name="Oval 263"/>
          <p:cNvSpPr>
            <a:spLocks noChangeArrowheads="1"/>
          </p:cNvSpPr>
          <p:nvPr/>
        </p:nvSpPr>
        <p:spPr bwMode="auto">
          <a:xfrm rot="5400000">
            <a:off x="3735715" y="1813422"/>
            <a:ext cx="110991" cy="12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 type="none" w="sm" len="sm"/>
            <a:tailEnd type="none" w="sm" len="sm"/>
          </a:ln>
          <a:effectLst/>
          <a:extLst/>
        </p:spPr>
        <p:txBody>
          <a:bodyPr wrap="none" lIns="72000" tIns="0" rIns="7200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黑体"/>
              <a:cs typeface="Arial" panose="020B0604020202020204" pitchFamily="34" charset="0"/>
            </a:endParaRPr>
          </a:p>
        </p:txBody>
      </p:sp>
      <p:sp>
        <p:nvSpPr>
          <p:cNvPr id="329" name="Oval 263"/>
          <p:cNvSpPr>
            <a:spLocks noChangeArrowheads="1"/>
          </p:cNvSpPr>
          <p:nvPr/>
        </p:nvSpPr>
        <p:spPr bwMode="auto">
          <a:xfrm rot="5400000">
            <a:off x="4026009" y="1765223"/>
            <a:ext cx="110991" cy="12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 type="none" w="sm" len="sm"/>
            <a:tailEnd type="none" w="sm" len="sm"/>
          </a:ln>
          <a:effectLst/>
          <a:extLst/>
        </p:spPr>
        <p:txBody>
          <a:bodyPr wrap="none" lIns="72000" tIns="0" rIns="7200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黑体"/>
              <a:cs typeface="Arial" panose="020B0604020202020204" pitchFamily="34" charset="0"/>
            </a:endParaRPr>
          </a:p>
        </p:txBody>
      </p:sp>
      <p:sp>
        <p:nvSpPr>
          <p:cNvPr id="330" name="Oval 263"/>
          <p:cNvSpPr>
            <a:spLocks noChangeArrowheads="1"/>
          </p:cNvSpPr>
          <p:nvPr/>
        </p:nvSpPr>
        <p:spPr bwMode="auto">
          <a:xfrm rot="5400000">
            <a:off x="4501294" y="1727764"/>
            <a:ext cx="110991" cy="12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 type="none" w="sm" len="sm"/>
            <a:tailEnd type="none" w="sm" len="sm"/>
          </a:ln>
          <a:effectLst/>
          <a:extLst/>
        </p:spPr>
        <p:txBody>
          <a:bodyPr wrap="none" lIns="72000" tIns="0" rIns="7200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黑体"/>
              <a:cs typeface="Arial" panose="020B0604020202020204" pitchFamily="34" charset="0"/>
            </a:endParaRPr>
          </a:p>
        </p:txBody>
      </p:sp>
      <p:sp>
        <p:nvSpPr>
          <p:cNvPr id="331" name="Oval 263"/>
          <p:cNvSpPr>
            <a:spLocks noChangeArrowheads="1"/>
          </p:cNvSpPr>
          <p:nvPr/>
        </p:nvSpPr>
        <p:spPr bwMode="auto">
          <a:xfrm rot="5400000">
            <a:off x="4216631" y="1857708"/>
            <a:ext cx="110991" cy="12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 type="none" w="sm" len="sm"/>
            <a:tailEnd type="none" w="sm" len="sm"/>
          </a:ln>
          <a:effectLst/>
          <a:extLst/>
        </p:spPr>
        <p:txBody>
          <a:bodyPr wrap="none" lIns="72000" tIns="0" rIns="7200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黑体"/>
              <a:cs typeface="Arial" panose="020B0604020202020204" pitchFamily="34" charset="0"/>
            </a:endParaRPr>
          </a:p>
        </p:txBody>
      </p:sp>
      <p:cxnSp>
        <p:nvCxnSpPr>
          <p:cNvPr id="332" name="AutoShape 348"/>
          <p:cNvCxnSpPr>
            <a:cxnSpLocks noChangeShapeType="1"/>
            <a:stCxn id="328" idx="1"/>
            <a:endCxn id="329" idx="4"/>
          </p:cNvCxnSpPr>
          <p:nvPr/>
        </p:nvCxnSpPr>
        <p:spPr bwMode="auto">
          <a:xfrm flipV="1">
            <a:off x="3836576" y="1829378"/>
            <a:ext cx="180773" cy="895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3" name="AutoShape 348"/>
          <p:cNvCxnSpPr>
            <a:cxnSpLocks noChangeShapeType="1"/>
            <a:stCxn id="329" idx="0"/>
            <a:endCxn id="330" idx="4"/>
          </p:cNvCxnSpPr>
          <p:nvPr/>
        </p:nvCxnSpPr>
        <p:spPr bwMode="auto">
          <a:xfrm flipV="1">
            <a:off x="4145660" y="1791919"/>
            <a:ext cx="346974" cy="3746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AutoShape 348"/>
          <p:cNvCxnSpPr>
            <a:cxnSpLocks noChangeShapeType="1"/>
            <a:stCxn id="328" idx="0"/>
            <a:endCxn id="331" idx="5"/>
          </p:cNvCxnSpPr>
          <p:nvPr/>
        </p:nvCxnSpPr>
        <p:spPr bwMode="auto">
          <a:xfrm>
            <a:off x="3855367" y="1877577"/>
            <a:ext cx="371396" cy="8352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5" name="AutoShape 348"/>
          <p:cNvCxnSpPr>
            <a:cxnSpLocks noChangeShapeType="1"/>
            <a:stCxn id="331" idx="0"/>
            <a:endCxn id="330" idx="5"/>
          </p:cNvCxnSpPr>
          <p:nvPr/>
        </p:nvCxnSpPr>
        <p:spPr bwMode="auto">
          <a:xfrm flipV="1">
            <a:off x="4336283" y="1831160"/>
            <a:ext cx="175142" cy="9070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7" name="Oval 263"/>
          <p:cNvSpPr>
            <a:spLocks noChangeArrowheads="1"/>
          </p:cNvSpPr>
          <p:nvPr/>
        </p:nvSpPr>
        <p:spPr bwMode="auto">
          <a:xfrm rot="5400000">
            <a:off x="4866427" y="1823068"/>
            <a:ext cx="110991" cy="12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 type="none" w="sm" len="sm"/>
            <a:tailEnd type="none" w="sm" len="sm"/>
          </a:ln>
          <a:effectLst/>
          <a:extLst/>
        </p:spPr>
        <p:txBody>
          <a:bodyPr wrap="none" lIns="72000" tIns="0" rIns="7200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黑体"/>
              <a:cs typeface="Arial" panose="020B0604020202020204" pitchFamily="34" charset="0"/>
            </a:endParaRPr>
          </a:p>
        </p:txBody>
      </p:sp>
      <p:cxnSp>
        <p:nvCxnSpPr>
          <p:cNvPr id="338" name="AutoShape 348"/>
          <p:cNvCxnSpPr>
            <a:cxnSpLocks noChangeShapeType="1"/>
            <a:stCxn id="330" idx="0"/>
            <a:endCxn id="337" idx="4"/>
          </p:cNvCxnSpPr>
          <p:nvPr/>
        </p:nvCxnSpPr>
        <p:spPr bwMode="auto">
          <a:xfrm>
            <a:off x="4620945" y="1791919"/>
            <a:ext cx="236823" cy="9530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9" name="Oval 6"/>
          <p:cNvSpPr>
            <a:spLocks noChangeArrowheads="1"/>
          </p:cNvSpPr>
          <p:nvPr/>
        </p:nvSpPr>
        <p:spPr bwMode="auto">
          <a:xfrm>
            <a:off x="2293972" y="1688081"/>
            <a:ext cx="1299492" cy="35770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tIns="10800"/>
          <a:lstStyle>
            <a:lvl1pPr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0" name="Oval 263"/>
          <p:cNvSpPr>
            <a:spLocks noChangeArrowheads="1"/>
          </p:cNvSpPr>
          <p:nvPr/>
        </p:nvSpPr>
        <p:spPr bwMode="auto">
          <a:xfrm rot="5400000">
            <a:off x="2521427" y="1760625"/>
            <a:ext cx="110991" cy="12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 type="none" w="sm" len="sm"/>
            <a:tailEnd type="none" w="sm" len="sm"/>
          </a:ln>
          <a:effectLst/>
          <a:extLst/>
        </p:spPr>
        <p:txBody>
          <a:bodyPr wrap="none" lIns="72000" tIns="0" rIns="7200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黑体"/>
              <a:cs typeface="Arial" panose="020B0604020202020204" pitchFamily="34" charset="0"/>
            </a:endParaRPr>
          </a:p>
        </p:txBody>
      </p:sp>
      <p:sp>
        <p:nvSpPr>
          <p:cNvPr id="341" name="Oval 263"/>
          <p:cNvSpPr>
            <a:spLocks noChangeArrowheads="1"/>
          </p:cNvSpPr>
          <p:nvPr/>
        </p:nvSpPr>
        <p:spPr bwMode="auto">
          <a:xfrm rot="5400000">
            <a:off x="3329420" y="1842329"/>
            <a:ext cx="110991" cy="12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 type="none" w="sm" len="sm"/>
            <a:tailEnd type="none" w="sm" len="sm"/>
          </a:ln>
          <a:effectLst/>
          <a:extLst/>
        </p:spPr>
        <p:txBody>
          <a:bodyPr wrap="none" lIns="72000" tIns="0" rIns="7200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黑体"/>
              <a:cs typeface="Arial" panose="020B0604020202020204" pitchFamily="34" charset="0"/>
            </a:endParaRPr>
          </a:p>
        </p:txBody>
      </p:sp>
      <p:sp>
        <p:nvSpPr>
          <p:cNvPr id="342" name="Oval 263"/>
          <p:cNvSpPr>
            <a:spLocks noChangeArrowheads="1"/>
          </p:cNvSpPr>
          <p:nvPr/>
        </p:nvSpPr>
        <p:spPr bwMode="auto">
          <a:xfrm rot="5400000">
            <a:off x="2996711" y="1723166"/>
            <a:ext cx="110991" cy="12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 type="none" w="sm" len="sm"/>
            <a:tailEnd type="none" w="sm" len="sm"/>
          </a:ln>
          <a:effectLst/>
          <a:extLst/>
        </p:spPr>
        <p:txBody>
          <a:bodyPr wrap="none" lIns="72000" tIns="0" rIns="7200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黑体"/>
              <a:cs typeface="Arial" panose="020B0604020202020204" pitchFamily="34" charset="0"/>
            </a:endParaRPr>
          </a:p>
        </p:txBody>
      </p:sp>
      <p:cxnSp>
        <p:nvCxnSpPr>
          <p:cNvPr id="343" name="AutoShape 348"/>
          <p:cNvCxnSpPr>
            <a:cxnSpLocks noChangeShapeType="1"/>
            <a:stCxn id="340" idx="0"/>
            <a:endCxn id="342" idx="4"/>
          </p:cNvCxnSpPr>
          <p:nvPr/>
        </p:nvCxnSpPr>
        <p:spPr bwMode="auto">
          <a:xfrm flipV="1">
            <a:off x="2641078" y="1787321"/>
            <a:ext cx="346974" cy="3746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4" name="AutoShape 348"/>
          <p:cNvCxnSpPr>
            <a:cxnSpLocks noChangeShapeType="1"/>
            <a:stCxn id="342" idx="0"/>
            <a:endCxn id="341" idx="3"/>
          </p:cNvCxnSpPr>
          <p:nvPr/>
        </p:nvCxnSpPr>
        <p:spPr bwMode="auto">
          <a:xfrm>
            <a:off x="3116363" y="1787321"/>
            <a:ext cx="223188" cy="7992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46" name="Oval 263"/>
          <p:cNvSpPr>
            <a:spLocks noChangeArrowheads="1"/>
          </p:cNvSpPr>
          <p:nvPr/>
        </p:nvSpPr>
        <p:spPr bwMode="auto">
          <a:xfrm rot="5400000">
            <a:off x="2686868" y="1834157"/>
            <a:ext cx="110991" cy="12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 type="none" w="sm" len="sm"/>
            <a:tailEnd type="none" w="sm" len="sm"/>
          </a:ln>
          <a:effectLst/>
          <a:extLst/>
        </p:spPr>
        <p:txBody>
          <a:bodyPr wrap="none" lIns="72000" tIns="0" rIns="7200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黑体"/>
              <a:cs typeface="Arial" panose="020B0604020202020204" pitchFamily="34" charset="0"/>
            </a:endParaRPr>
          </a:p>
        </p:txBody>
      </p:sp>
      <p:cxnSp>
        <p:nvCxnSpPr>
          <p:cNvPr id="347" name="AutoShape 348"/>
          <p:cNvCxnSpPr>
            <a:cxnSpLocks noChangeShapeType="1"/>
            <a:stCxn id="346" idx="0"/>
            <a:endCxn id="342" idx="5"/>
          </p:cNvCxnSpPr>
          <p:nvPr/>
        </p:nvCxnSpPr>
        <p:spPr bwMode="auto">
          <a:xfrm flipV="1">
            <a:off x="2806519" y="1826562"/>
            <a:ext cx="200324" cy="717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49" name="AutoShape 48"/>
          <p:cNvSpPr>
            <a:spLocks noChangeArrowheads="1"/>
          </p:cNvSpPr>
          <p:nvPr/>
        </p:nvSpPr>
        <p:spPr bwMode="auto">
          <a:xfrm>
            <a:off x="5019290" y="1751365"/>
            <a:ext cx="369903" cy="19135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r>
              <a:rPr lang="en-GB" sz="1400" kern="0" dirty="0">
                <a:solidFill>
                  <a:srgbClr val="000000"/>
                </a:solidFill>
                <a:latin typeface="Verdana" panose="020B0604030504040204" pitchFamily="34" charset="0"/>
                <a:ea typeface="黑体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50" name="圆角矩形 349"/>
          <p:cNvSpPr/>
          <p:nvPr/>
        </p:nvSpPr>
        <p:spPr bwMode="auto">
          <a:xfrm>
            <a:off x="1612452" y="997689"/>
            <a:ext cx="6790913" cy="465209"/>
          </a:xfrm>
          <a:prstGeom prst="roundRect">
            <a:avLst>
              <a:gd name="adj" fmla="val 7520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9" name="矩形 358"/>
          <p:cNvSpPr/>
          <p:nvPr/>
        </p:nvSpPr>
        <p:spPr bwMode="auto">
          <a:xfrm>
            <a:off x="1683824" y="1078673"/>
            <a:ext cx="6644143" cy="31985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kern="0" dirty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Analytics</a:t>
            </a: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800" b="1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Application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0" name="圆角矩形 359"/>
          <p:cNvSpPr/>
          <p:nvPr/>
        </p:nvSpPr>
        <p:spPr bwMode="auto">
          <a:xfrm>
            <a:off x="4601898" y="1127271"/>
            <a:ext cx="1239427" cy="221983"/>
          </a:xfrm>
          <a:prstGeom prst="roundRect">
            <a:avLst>
              <a:gd name="adj" fmla="val 18792"/>
            </a:avLst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800" b="1" kern="0" dirty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算法引擎监控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1" name="圆角矩形 360"/>
          <p:cNvSpPr/>
          <p:nvPr/>
        </p:nvSpPr>
        <p:spPr bwMode="auto">
          <a:xfrm>
            <a:off x="6806709" y="1127271"/>
            <a:ext cx="1239427" cy="221983"/>
          </a:xfrm>
          <a:prstGeom prst="roundRect">
            <a:avLst>
              <a:gd name="adj" fmla="val 18792"/>
            </a:avLst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营运大脑管理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690437" y="3073002"/>
            <a:ext cx="4992648" cy="298218"/>
            <a:chOff x="1061050" y="3297116"/>
            <a:chExt cx="5419880" cy="298218"/>
          </a:xfrm>
        </p:grpSpPr>
        <p:sp>
          <p:nvSpPr>
            <p:cNvPr id="384" name="矩形 383"/>
            <p:cNvSpPr/>
            <p:nvPr/>
          </p:nvSpPr>
          <p:spPr bwMode="auto">
            <a:xfrm>
              <a:off x="1061050" y="3297116"/>
              <a:ext cx="5419880" cy="25743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zh-CN" sz="800" b="1" kern="0" dirty="0" err="1">
                  <a:solidFill>
                    <a:srgbClr val="141313"/>
                  </a:solidFill>
                  <a:latin typeface="微软雅黑" pitchFamily="34" charset="-122"/>
                  <a:ea typeface="微软雅黑" pitchFamily="34" charset="-122"/>
                </a:rPr>
                <a:t>算法执行</a:t>
              </a:r>
              <a:endParaRPr kumimoji="0" lang="zh-CN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5" name="圆角矩形 384"/>
            <p:cNvSpPr/>
            <p:nvPr/>
          </p:nvSpPr>
          <p:spPr bwMode="auto">
            <a:xfrm>
              <a:off x="1834751" y="3329335"/>
              <a:ext cx="968693" cy="216000"/>
            </a:xfrm>
            <a:prstGeom prst="roundRect">
              <a:avLst>
                <a:gd name="adj" fmla="val 18792"/>
              </a:avLst>
            </a:prstGeom>
            <a:solidFill>
              <a:srgbClr val="141313">
                <a:lumMod val="10000"/>
                <a:lumOff val="9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kern="0" dirty="0">
                  <a:solidFill>
                    <a:srgbClr val="141313"/>
                  </a:solidFill>
                  <a:latin typeface="微软雅黑" pitchFamily="34" charset="-122"/>
                  <a:ea typeface="微软雅黑" pitchFamily="34" charset="-122"/>
                </a:rPr>
                <a:t>Java</a:t>
              </a:r>
              <a:endPara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6" name="圆角矩形 385"/>
            <p:cNvSpPr/>
            <p:nvPr/>
          </p:nvSpPr>
          <p:spPr bwMode="auto">
            <a:xfrm>
              <a:off x="2986853" y="3329335"/>
              <a:ext cx="968693" cy="216000"/>
            </a:xfrm>
            <a:prstGeom prst="roundRect">
              <a:avLst>
                <a:gd name="adj" fmla="val 18792"/>
              </a:avLst>
            </a:prstGeom>
            <a:solidFill>
              <a:srgbClr val="141313">
                <a:lumMod val="10000"/>
                <a:lumOff val="9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kern="0" dirty="0" err="1">
                  <a:solidFill>
                    <a:srgbClr val="141313"/>
                  </a:solidFill>
                  <a:latin typeface="微软雅黑" pitchFamily="34" charset="-122"/>
                  <a:ea typeface="微软雅黑" pitchFamily="34" charset="-122"/>
                </a:rPr>
                <a:t>Scala</a:t>
              </a:r>
              <a:endPara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7" name="圆角矩形 386"/>
            <p:cNvSpPr/>
            <p:nvPr/>
          </p:nvSpPr>
          <p:spPr bwMode="auto">
            <a:xfrm>
              <a:off x="5291058" y="3329335"/>
              <a:ext cx="968693" cy="216000"/>
            </a:xfrm>
            <a:prstGeom prst="roundRect">
              <a:avLst>
                <a:gd name="adj" fmla="val 18792"/>
              </a:avLst>
            </a:prstGeom>
            <a:solidFill>
              <a:srgbClr val="141313">
                <a:lumMod val="10000"/>
                <a:lumOff val="9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kern="0" dirty="0">
                  <a:solidFill>
                    <a:srgbClr val="141313"/>
                  </a:solidFill>
                  <a:latin typeface="微软雅黑" pitchFamily="34" charset="-122"/>
                  <a:ea typeface="微软雅黑" pitchFamily="34" charset="-122"/>
                </a:rPr>
                <a:t>Docker</a:t>
              </a:r>
              <a:endPara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8" name="圆角矩形 387"/>
            <p:cNvSpPr/>
            <p:nvPr/>
          </p:nvSpPr>
          <p:spPr bwMode="auto">
            <a:xfrm>
              <a:off x="4138955" y="3329335"/>
              <a:ext cx="968693" cy="216000"/>
            </a:xfrm>
            <a:prstGeom prst="roundRect">
              <a:avLst>
                <a:gd name="adj" fmla="val 18792"/>
              </a:avLst>
            </a:prstGeom>
            <a:solidFill>
              <a:srgbClr val="141313">
                <a:lumMod val="10000"/>
                <a:lumOff val="9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kern="0" dirty="0">
                  <a:solidFill>
                    <a:srgbClr val="141313"/>
                  </a:solidFill>
                  <a:latin typeface="微软雅黑" pitchFamily="34" charset="-122"/>
                  <a:ea typeface="微软雅黑" pitchFamily="34" charset="-122"/>
                </a:rPr>
                <a:t>Python</a:t>
              </a:r>
              <a:endPara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0" name="文本框 389"/>
            <p:cNvSpPr txBox="1"/>
            <p:nvPr/>
          </p:nvSpPr>
          <p:spPr>
            <a:xfrm>
              <a:off x="6281297" y="3379890"/>
              <a:ext cx="163466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01" name="矩形 400"/>
          <p:cNvSpPr/>
          <p:nvPr/>
        </p:nvSpPr>
        <p:spPr bwMode="auto">
          <a:xfrm>
            <a:off x="6760411" y="2930599"/>
            <a:ext cx="1567557" cy="764471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8" name="文本框 407"/>
          <p:cNvSpPr txBox="1"/>
          <p:nvPr/>
        </p:nvSpPr>
        <p:spPr>
          <a:xfrm>
            <a:off x="2749628" y="1875531"/>
            <a:ext cx="6781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流程调度</a:t>
            </a:r>
          </a:p>
        </p:txBody>
      </p:sp>
      <p:sp>
        <p:nvSpPr>
          <p:cNvPr id="409" name="文本框 408"/>
          <p:cNvSpPr txBox="1"/>
          <p:nvPr/>
        </p:nvSpPr>
        <p:spPr>
          <a:xfrm>
            <a:off x="4274397" y="1869647"/>
            <a:ext cx="6941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流程编织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690437" y="2318866"/>
            <a:ext cx="4990738" cy="293826"/>
            <a:chOff x="1063120" y="2318866"/>
            <a:chExt cx="5417807" cy="293826"/>
          </a:xfrm>
        </p:grpSpPr>
        <p:sp>
          <p:nvSpPr>
            <p:cNvPr id="215" name="矩形 214"/>
            <p:cNvSpPr/>
            <p:nvPr/>
          </p:nvSpPr>
          <p:spPr bwMode="auto">
            <a:xfrm>
              <a:off x="1063120" y="2318866"/>
              <a:ext cx="5417807" cy="28813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机器学习</a:t>
              </a:r>
              <a:endParaRPr kumimoji="0" lang="en-US" altLang="zh-CN" sz="800" b="1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834751" y="2352436"/>
              <a:ext cx="1011250" cy="216000"/>
            </a:xfrm>
            <a:prstGeom prst="roundRect">
              <a:avLst/>
            </a:prstGeom>
            <a:solidFill>
              <a:srgbClr val="141313">
                <a:lumMod val="10000"/>
                <a:lumOff val="9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kern="0" dirty="0" err="1">
                  <a:solidFill>
                    <a:srgbClr val="141313"/>
                  </a:solidFill>
                  <a:latin typeface="微软雅黑" pitchFamily="34" charset="-122"/>
                  <a:ea typeface="微软雅黑" pitchFamily="34" charset="-122"/>
                </a:rPr>
                <a:t>特征工程</a:t>
              </a:r>
              <a:endParaRPr lang="zh-CN" altLang="en-US" sz="700" kern="0" dirty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1" name="圆角矩形 410"/>
            <p:cNvSpPr/>
            <p:nvPr/>
          </p:nvSpPr>
          <p:spPr>
            <a:xfrm>
              <a:off x="2978786" y="2352436"/>
              <a:ext cx="1011250" cy="216000"/>
            </a:xfrm>
            <a:prstGeom prst="roundRect">
              <a:avLst/>
            </a:prstGeom>
            <a:solidFill>
              <a:srgbClr val="141313">
                <a:lumMod val="10000"/>
                <a:lumOff val="9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kern="0" dirty="0" err="1">
                  <a:solidFill>
                    <a:srgbClr val="141313"/>
                  </a:solidFill>
                  <a:latin typeface="微软雅黑" pitchFamily="34" charset="-122"/>
                  <a:ea typeface="微软雅黑" pitchFamily="34" charset="-122"/>
                </a:rPr>
                <a:t>参数调优</a:t>
              </a:r>
              <a:endParaRPr lang="zh-CN" altLang="en-US" sz="700" kern="0" dirty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2" name="圆角矩形 411"/>
            <p:cNvSpPr/>
            <p:nvPr/>
          </p:nvSpPr>
          <p:spPr>
            <a:xfrm>
              <a:off x="5266856" y="2352436"/>
              <a:ext cx="1011250" cy="216000"/>
            </a:xfrm>
            <a:prstGeom prst="roundRect">
              <a:avLst/>
            </a:prstGeom>
            <a:solidFill>
              <a:srgbClr val="141313">
                <a:lumMod val="10000"/>
                <a:lumOff val="9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kern="0" dirty="0">
                  <a:solidFill>
                    <a:srgbClr val="141313"/>
                  </a:solidFill>
                  <a:latin typeface="微软雅黑" pitchFamily="34" charset="-122"/>
                  <a:ea typeface="微软雅黑" pitchFamily="34" charset="-122"/>
                </a:rPr>
                <a:t>NLP</a:t>
              </a:r>
              <a:endParaRPr lang="zh-CN" altLang="en-US" sz="700" kern="0" dirty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3" name="圆角矩形 412"/>
            <p:cNvSpPr/>
            <p:nvPr/>
          </p:nvSpPr>
          <p:spPr>
            <a:xfrm>
              <a:off x="4122821" y="2352436"/>
              <a:ext cx="1011250" cy="216000"/>
            </a:xfrm>
            <a:prstGeom prst="roundRect">
              <a:avLst/>
            </a:prstGeom>
            <a:solidFill>
              <a:srgbClr val="141313">
                <a:lumMod val="10000"/>
                <a:lumOff val="9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kern="0" dirty="0" err="1">
                  <a:solidFill>
                    <a:srgbClr val="141313"/>
                  </a:solidFill>
                  <a:latin typeface="微软雅黑" pitchFamily="34" charset="-122"/>
                  <a:ea typeface="微软雅黑" pitchFamily="34" charset="-122"/>
                </a:rPr>
                <a:t>规则推荐</a:t>
              </a:r>
              <a:endParaRPr lang="zh-CN" altLang="en-US" sz="700" kern="0" dirty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" name="文本框 419"/>
            <p:cNvSpPr txBox="1"/>
            <p:nvPr/>
          </p:nvSpPr>
          <p:spPr>
            <a:xfrm>
              <a:off x="6272103" y="2397248"/>
              <a:ext cx="163466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24" name="圆角矩形 423"/>
          <p:cNvSpPr/>
          <p:nvPr/>
        </p:nvSpPr>
        <p:spPr bwMode="auto">
          <a:xfrm>
            <a:off x="5545543" y="1528913"/>
            <a:ext cx="1712992" cy="628815"/>
          </a:xfrm>
          <a:prstGeom prst="roundRect">
            <a:avLst>
              <a:gd name="adj" fmla="val 7520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5" name="矩形 424"/>
          <p:cNvSpPr/>
          <p:nvPr/>
        </p:nvSpPr>
        <p:spPr bwMode="auto">
          <a:xfrm>
            <a:off x="5619036" y="1588200"/>
            <a:ext cx="762731" cy="252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dirty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聚类算法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6" name="矩形 425"/>
          <p:cNvSpPr/>
          <p:nvPr/>
        </p:nvSpPr>
        <p:spPr bwMode="auto">
          <a:xfrm>
            <a:off x="6421483" y="1588200"/>
            <a:ext cx="762731" cy="252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dirty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评估算法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" name="左右箭头 357"/>
          <p:cNvSpPr/>
          <p:nvPr/>
        </p:nvSpPr>
        <p:spPr bwMode="auto">
          <a:xfrm>
            <a:off x="5367188" y="1773882"/>
            <a:ext cx="181274" cy="193632"/>
          </a:xfrm>
          <a:prstGeom prst="leftRightArrow">
            <a:avLst>
              <a:gd name="adj1" fmla="val 50000"/>
              <a:gd name="adj2" fmla="val 34368"/>
            </a:avLst>
          </a:prstGeom>
          <a:solidFill>
            <a:schemeClr val="tx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41313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429" name="左右箭头 428"/>
          <p:cNvSpPr/>
          <p:nvPr/>
        </p:nvSpPr>
        <p:spPr bwMode="auto">
          <a:xfrm rot="5400000">
            <a:off x="3550788" y="2115634"/>
            <a:ext cx="180000" cy="172536"/>
          </a:xfrm>
          <a:prstGeom prst="leftRightArrow">
            <a:avLst>
              <a:gd name="adj1" fmla="val 50000"/>
              <a:gd name="adj2" fmla="val 34368"/>
            </a:avLst>
          </a:prstGeom>
          <a:solidFill>
            <a:schemeClr val="tx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41313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431" name="圆角矩形 430"/>
          <p:cNvSpPr/>
          <p:nvPr/>
        </p:nvSpPr>
        <p:spPr bwMode="auto">
          <a:xfrm>
            <a:off x="199237" y="997689"/>
            <a:ext cx="554597" cy="3891010"/>
          </a:xfrm>
          <a:prstGeom prst="roundRect">
            <a:avLst>
              <a:gd name="adj" fmla="val 7520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2" name="圆角矩形 431"/>
          <p:cNvSpPr/>
          <p:nvPr/>
        </p:nvSpPr>
        <p:spPr bwMode="auto">
          <a:xfrm>
            <a:off x="8490867" y="997689"/>
            <a:ext cx="554597" cy="3891010"/>
          </a:xfrm>
          <a:prstGeom prst="roundRect">
            <a:avLst>
              <a:gd name="adj" fmla="val 7520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虚尾箭头 6"/>
          <p:cNvSpPr/>
          <p:nvPr/>
        </p:nvSpPr>
        <p:spPr>
          <a:xfrm>
            <a:off x="781434" y="2737629"/>
            <a:ext cx="166164" cy="189232"/>
          </a:xfrm>
          <a:prstGeom prst="stripedRightArrow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kern="0" dirty="0">
              <a:solidFill>
                <a:srgbClr val="141313"/>
              </a:solidFill>
              <a:ea typeface="宋体" pitchFamily="2" charset="-122"/>
            </a:endParaRPr>
          </a:p>
        </p:txBody>
      </p:sp>
      <p:sp>
        <p:nvSpPr>
          <p:cNvPr id="433" name="虚尾箭头 432"/>
          <p:cNvSpPr/>
          <p:nvPr/>
        </p:nvSpPr>
        <p:spPr>
          <a:xfrm>
            <a:off x="8332458" y="2828143"/>
            <a:ext cx="166164" cy="189232"/>
          </a:xfrm>
          <a:prstGeom prst="stripedRightArrow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kern="0" dirty="0">
              <a:solidFill>
                <a:srgbClr val="141313"/>
              </a:solidFill>
              <a:ea typeface="宋体" pitchFamily="2" charset="-122"/>
            </a:endParaRPr>
          </a:p>
        </p:txBody>
      </p:sp>
      <p:sp>
        <p:nvSpPr>
          <p:cNvPr id="435" name="矩形 434"/>
          <p:cNvSpPr/>
          <p:nvPr/>
        </p:nvSpPr>
        <p:spPr bwMode="auto">
          <a:xfrm>
            <a:off x="276065" y="1204261"/>
            <a:ext cx="396931" cy="720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管理数据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6" name="矩形 435"/>
          <p:cNvSpPr/>
          <p:nvPr/>
        </p:nvSpPr>
        <p:spPr bwMode="auto">
          <a:xfrm>
            <a:off x="276065" y="2130077"/>
            <a:ext cx="396931" cy="720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dirty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营运数据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7" name="矩形 436"/>
          <p:cNvSpPr/>
          <p:nvPr/>
        </p:nvSpPr>
        <p:spPr bwMode="auto">
          <a:xfrm>
            <a:off x="276065" y="3055893"/>
            <a:ext cx="396931" cy="720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dirty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其它业务系统数据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8" name="矩形 437"/>
          <p:cNvSpPr/>
          <p:nvPr/>
        </p:nvSpPr>
        <p:spPr bwMode="auto">
          <a:xfrm>
            <a:off x="276065" y="3981709"/>
            <a:ext cx="396931" cy="720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dirty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外部数据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9" name="矩形 438"/>
          <p:cNvSpPr/>
          <p:nvPr/>
        </p:nvSpPr>
        <p:spPr bwMode="auto">
          <a:xfrm>
            <a:off x="8572209" y="1204261"/>
            <a:ext cx="396931" cy="720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营运报告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1" name="AutoShape 48"/>
          <p:cNvSpPr>
            <a:spLocks noChangeArrowheads="1"/>
          </p:cNvSpPr>
          <p:nvPr/>
        </p:nvSpPr>
        <p:spPr bwMode="auto">
          <a:xfrm>
            <a:off x="8028588" y="1105254"/>
            <a:ext cx="369903" cy="19135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r>
              <a:rPr lang="en-GB" sz="1400" kern="0" dirty="0">
                <a:solidFill>
                  <a:srgbClr val="000000"/>
                </a:solidFill>
                <a:latin typeface="Verdana" panose="020B0604030504040204" pitchFamily="34" charset="0"/>
                <a:ea typeface="黑体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43" name="矩形 442"/>
          <p:cNvSpPr/>
          <p:nvPr/>
        </p:nvSpPr>
        <p:spPr bwMode="auto">
          <a:xfrm>
            <a:off x="6757481" y="2320149"/>
            <a:ext cx="1567557" cy="5567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eaVert" wrap="square" lIns="3600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4" name="圆角矩形 443"/>
          <p:cNvSpPr/>
          <p:nvPr/>
        </p:nvSpPr>
        <p:spPr bwMode="auto">
          <a:xfrm>
            <a:off x="6809300" y="2365273"/>
            <a:ext cx="1474257" cy="216000"/>
          </a:xfrm>
          <a:prstGeom prst="roundRect">
            <a:avLst>
              <a:gd name="adj" fmla="val 18792"/>
            </a:avLst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dirty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发布管理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5" name="圆角矩形 444"/>
          <p:cNvSpPr/>
          <p:nvPr/>
        </p:nvSpPr>
        <p:spPr bwMode="auto">
          <a:xfrm>
            <a:off x="6808905" y="2657475"/>
            <a:ext cx="1482938" cy="178846"/>
          </a:xfrm>
          <a:prstGeom prst="roundRect">
            <a:avLst>
              <a:gd name="adj" fmla="val 18792"/>
            </a:avLst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kern="0" dirty="0" err="1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版本管理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8" name="矩形 447"/>
          <p:cNvSpPr/>
          <p:nvPr/>
        </p:nvSpPr>
        <p:spPr bwMode="auto">
          <a:xfrm>
            <a:off x="8568032" y="2130077"/>
            <a:ext cx="396931" cy="720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绩效评估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9" name="矩形 448"/>
          <p:cNvSpPr/>
          <p:nvPr/>
        </p:nvSpPr>
        <p:spPr bwMode="auto">
          <a:xfrm>
            <a:off x="8568032" y="3055893"/>
            <a:ext cx="396931" cy="720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dirty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其它业务应用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" name="矩形 449"/>
          <p:cNvSpPr/>
          <p:nvPr/>
        </p:nvSpPr>
        <p:spPr bwMode="auto">
          <a:xfrm>
            <a:off x="8568032" y="3981709"/>
            <a:ext cx="396931" cy="720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dirty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外部系统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4" name="Rectangle 3"/>
          <p:cNvSpPr/>
          <p:nvPr/>
        </p:nvSpPr>
        <p:spPr bwMode="auto">
          <a:xfrm>
            <a:off x="1659489" y="1582335"/>
            <a:ext cx="3686271" cy="541876"/>
          </a:xfrm>
          <a:prstGeom prst="rect">
            <a:avLst/>
          </a:prstGeom>
          <a:solidFill>
            <a:srgbClr val="FFFF00">
              <a:alpha val="14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dirty="0">
                <a:solidFill>
                  <a:srgbClr val="FF0000"/>
                </a:solidFill>
                <a:ea typeface="微软雅黑" pitchFamily="34" charset="-122"/>
              </a:rPr>
              <a:t>工作流程开发、调度</a:t>
            </a:r>
            <a:endParaRPr lang="en-US" sz="1000" b="1" dirty="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461" name="Rectangle 3"/>
          <p:cNvSpPr/>
          <p:nvPr/>
        </p:nvSpPr>
        <p:spPr bwMode="auto">
          <a:xfrm>
            <a:off x="230505" y="1078673"/>
            <a:ext cx="499402" cy="3735516"/>
          </a:xfrm>
          <a:prstGeom prst="rect">
            <a:avLst/>
          </a:prstGeom>
          <a:solidFill>
            <a:schemeClr val="tx1">
              <a:alpha val="1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b="1" dirty="0">
                <a:ea typeface="微软雅黑" pitchFamily="34" charset="-122"/>
              </a:rPr>
              <a:t>数据源</a:t>
            </a:r>
            <a:endParaRPr lang="en-US" sz="900" b="1" dirty="0">
              <a:ea typeface="微软雅黑" pitchFamily="34" charset="-122"/>
            </a:endParaRPr>
          </a:p>
        </p:txBody>
      </p:sp>
      <p:sp>
        <p:nvSpPr>
          <p:cNvPr id="462" name="Rectangle 3"/>
          <p:cNvSpPr/>
          <p:nvPr/>
        </p:nvSpPr>
        <p:spPr bwMode="auto">
          <a:xfrm>
            <a:off x="8523455" y="2018581"/>
            <a:ext cx="499402" cy="2799250"/>
          </a:xfrm>
          <a:prstGeom prst="rect">
            <a:avLst/>
          </a:prstGeom>
          <a:solidFill>
            <a:schemeClr val="tx1">
              <a:alpha val="1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dirty="0">
                <a:ea typeface="微软雅黑" pitchFamily="34" charset="-122"/>
              </a:rPr>
              <a:t>业务</a:t>
            </a:r>
            <a:endParaRPr lang="en-US" altLang="zh-CN" sz="1000" b="1" dirty="0">
              <a:ea typeface="微软雅黑" pitchFamily="34" charset="-122"/>
            </a:endParaRPr>
          </a:p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dirty="0">
                <a:ea typeface="微软雅黑" pitchFamily="34" charset="-122"/>
              </a:rPr>
              <a:t>应用</a:t>
            </a:r>
            <a:endParaRPr lang="en-US" altLang="zh-CN" sz="1000" b="1" dirty="0">
              <a:ea typeface="微软雅黑" pitchFamily="34" charset="-122"/>
            </a:endParaRPr>
          </a:p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ea typeface="微软雅黑" pitchFamily="34" charset="-122"/>
            </a:endParaRPr>
          </a:p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ea typeface="微软雅黑" pitchFamily="34" charset="-122"/>
            </a:endParaRPr>
          </a:p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ea typeface="微软雅黑" pitchFamily="34" charset="-122"/>
            </a:endParaRPr>
          </a:p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ea typeface="微软雅黑" pitchFamily="34" charset="-122"/>
            </a:endParaRPr>
          </a:p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ea typeface="微软雅黑" pitchFamily="34" charset="-122"/>
            </a:endParaRPr>
          </a:p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ea typeface="微软雅黑" pitchFamily="34" charset="-122"/>
            </a:endParaRPr>
          </a:p>
        </p:txBody>
      </p:sp>
      <p:sp>
        <p:nvSpPr>
          <p:cNvPr id="126" name="圆角矩形 125"/>
          <p:cNvSpPr/>
          <p:nvPr/>
        </p:nvSpPr>
        <p:spPr bwMode="auto">
          <a:xfrm>
            <a:off x="2397087" y="1127271"/>
            <a:ext cx="1239427" cy="221983"/>
          </a:xfrm>
          <a:prstGeom prst="roundRect">
            <a:avLst>
              <a:gd name="adj" fmla="val 18792"/>
            </a:avLst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营运大脑服务</a:t>
            </a:r>
          </a:p>
        </p:txBody>
      </p:sp>
      <p:sp>
        <p:nvSpPr>
          <p:cNvPr id="128" name="圆角矩形 127"/>
          <p:cNvSpPr/>
          <p:nvPr/>
        </p:nvSpPr>
        <p:spPr bwMode="auto">
          <a:xfrm>
            <a:off x="7336690" y="1528913"/>
            <a:ext cx="1066462" cy="628815"/>
          </a:xfrm>
          <a:prstGeom prst="roundRect">
            <a:avLst>
              <a:gd name="adj" fmla="val 7520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6" name="Rectangle 3"/>
          <p:cNvSpPr/>
          <p:nvPr/>
        </p:nvSpPr>
        <p:spPr bwMode="auto">
          <a:xfrm>
            <a:off x="1668549" y="1035870"/>
            <a:ext cx="6687303" cy="418272"/>
          </a:xfrm>
          <a:prstGeom prst="rect">
            <a:avLst/>
          </a:prstGeom>
          <a:solidFill>
            <a:srgbClr val="00B0F0">
              <a:alpha val="14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dirty="0">
                <a:solidFill>
                  <a:srgbClr val="FF0000"/>
                </a:solidFill>
                <a:ea typeface="微软雅黑" pitchFamily="34" charset="-122"/>
              </a:rPr>
              <a:t>业务应用开发及微服务</a:t>
            </a:r>
            <a:endParaRPr lang="en-US" sz="1000" b="1" dirty="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7412895" y="1588200"/>
            <a:ext cx="909520" cy="252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kern="0" noProof="0" dirty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ETL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7412895" y="1867639"/>
            <a:ext cx="909520" cy="252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kern="0" dirty="0" err="1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报告生成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Rectangle 3"/>
          <p:cNvSpPr/>
          <p:nvPr/>
        </p:nvSpPr>
        <p:spPr bwMode="auto">
          <a:xfrm>
            <a:off x="7356320" y="1544185"/>
            <a:ext cx="1021911" cy="576000"/>
          </a:xfrm>
          <a:prstGeom prst="rect">
            <a:avLst/>
          </a:prstGeom>
          <a:solidFill>
            <a:srgbClr val="00B0F0">
              <a:alpha val="14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err="1">
                <a:solidFill>
                  <a:srgbClr val="FF0000"/>
                </a:solidFill>
                <a:ea typeface="微软雅黑" pitchFamily="34" charset="-122"/>
              </a:rPr>
              <a:t>输入输出</a:t>
            </a:r>
            <a:endParaRPr lang="en-US" sz="1000" b="1" dirty="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202746" y="1367944"/>
            <a:ext cx="35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sym typeface="Wingdings"/>
              </a:rPr>
              <a:t></a:t>
            </a:r>
            <a:endParaRPr lang="zh-CN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7" name="圆角矩形 136"/>
          <p:cNvSpPr/>
          <p:nvPr/>
        </p:nvSpPr>
        <p:spPr bwMode="auto">
          <a:xfrm>
            <a:off x="5983244" y="4585787"/>
            <a:ext cx="1050208" cy="186625"/>
          </a:xfrm>
          <a:prstGeom prst="roundRect">
            <a:avLst>
              <a:gd name="adj" fmla="val 18792"/>
            </a:avLst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err="1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文件</a:t>
            </a: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适配</a:t>
            </a:r>
          </a:p>
        </p:txBody>
      </p:sp>
      <p:sp>
        <p:nvSpPr>
          <p:cNvPr id="138" name="圆角矩形 137"/>
          <p:cNvSpPr/>
          <p:nvPr/>
        </p:nvSpPr>
        <p:spPr bwMode="auto">
          <a:xfrm>
            <a:off x="7192431" y="4585787"/>
            <a:ext cx="1050208" cy="186625"/>
          </a:xfrm>
          <a:prstGeom prst="roundRect">
            <a:avLst>
              <a:gd name="adj" fmla="val 18792"/>
            </a:avLst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err="1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RDB适配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5619893" y="1869630"/>
            <a:ext cx="762731" cy="252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dirty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溯因算法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6422340" y="1869630"/>
            <a:ext cx="762731" cy="252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dirty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建议算法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5" name="Rectangle 3"/>
          <p:cNvSpPr/>
          <p:nvPr/>
        </p:nvSpPr>
        <p:spPr bwMode="auto">
          <a:xfrm>
            <a:off x="5568614" y="1561729"/>
            <a:ext cx="1668884" cy="567082"/>
          </a:xfrm>
          <a:prstGeom prst="rect">
            <a:avLst/>
          </a:prstGeom>
          <a:solidFill>
            <a:srgbClr val="00B0F0">
              <a:alpha val="14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dirty="0">
                <a:solidFill>
                  <a:srgbClr val="FF0000"/>
                </a:solidFill>
                <a:ea typeface="微软雅黑" pitchFamily="34" charset="-122"/>
              </a:rPr>
              <a:t>算法开发</a:t>
            </a:r>
            <a:endParaRPr lang="en-US" sz="1000" b="1" dirty="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442" name="左右箭头 441"/>
          <p:cNvSpPr/>
          <p:nvPr/>
        </p:nvSpPr>
        <p:spPr bwMode="auto">
          <a:xfrm>
            <a:off x="6628193" y="2801871"/>
            <a:ext cx="181274" cy="193632"/>
          </a:xfrm>
          <a:prstGeom prst="leftRightArrow">
            <a:avLst>
              <a:gd name="adj1" fmla="val 50000"/>
              <a:gd name="adj2" fmla="val 34368"/>
            </a:avLst>
          </a:prstGeom>
          <a:solidFill>
            <a:schemeClr val="tx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41313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447" name="左右箭头 446"/>
          <p:cNvSpPr/>
          <p:nvPr/>
        </p:nvSpPr>
        <p:spPr bwMode="auto">
          <a:xfrm rot="5400000">
            <a:off x="5189143" y="2517587"/>
            <a:ext cx="180000" cy="172536"/>
          </a:xfrm>
          <a:prstGeom prst="leftRightArrow">
            <a:avLst>
              <a:gd name="adj1" fmla="val 50000"/>
              <a:gd name="adj2" fmla="val 34368"/>
            </a:avLst>
          </a:prstGeom>
          <a:solidFill>
            <a:schemeClr val="tx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41313"/>
              </a:solidFill>
              <a:effectLst/>
              <a:uLnTx/>
              <a:uFillTx/>
              <a:ea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90437" y="2679400"/>
            <a:ext cx="4990738" cy="326894"/>
            <a:chOff x="1063120" y="2651068"/>
            <a:chExt cx="5417807" cy="326894"/>
          </a:xfrm>
        </p:grpSpPr>
        <p:sp>
          <p:nvSpPr>
            <p:cNvPr id="224" name="矩形 223"/>
            <p:cNvSpPr/>
            <p:nvPr/>
          </p:nvSpPr>
          <p:spPr bwMode="auto">
            <a:xfrm>
              <a:off x="1063120" y="2651068"/>
              <a:ext cx="5417807" cy="325688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算法基础</a:t>
              </a:r>
              <a:endParaRPr kumimoji="0" lang="zh-CN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9" name="文本框 388"/>
            <p:cNvSpPr txBox="1"/>
            <p:nvPr/>
          </p:nvSpPr>
          <p:spPr>
            <a:xfrm>
              <a:off x="6281297" y="2762518"/>
              <a:ext cx="163466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3" name="圆角矩形 392"/>
            <p:cNvSpPr/>
            <p:nvPr/>
          </p:nvSpPr>
          <p:spPr bwMode="auto">
            <a:xfrm>
              <a:off x="1834751" y="2709297"/>
              <a:ext cx="987048" cy="216000"/>
            </a:xfrm>
            <a:prstGeom prst="roundRect">
              <a:avLst>
                <a:gd name="adj" fmla="val 18792"/>
              </a:avLst>
            </a:prstGeom>
            <a:solidFill>
              <a:srgbClr val="141313">
                <a:lumMod val="10000"/>
                <a:lumOff val="9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kern="0" dirty="0" err="1">
                  <a:solidFill>
                    <a:srgbClr val="141313"/>
                  </a:solidFill>
                  <a:latin typeface="微软雅黑" pitchFamily="34" charset="-122"/>
                  <a:ea typeface="微软雅黑" pitchFamily="34" charset="-122"/>
                </a:rPr>
                <a:t>FlinkML</a:t>
              </a:r>
              <a:endPara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4" name="圆角矩形 393"/>
            <p:cNvSpPr/>
            <p:nvPr/>
          </p:nvSpPr>
          <p:spPr bwMode="auto">
            <a:xfrm>
              <a:off x="2986853" y="2709297"/>
              <a:ext cx="987048" cy="216000"/>
            </a:xfrm>
            <a:prstGeom prst="roundRect">
              <a:avLst>
                <a:gd name="adj" fmla="val 18792"/>
              </a:avLst>
            </a:prstGeom>
            <a:solidFill>
              <a:srgbClr val="141313">
                <a:lumMod val="10000"/>
                <a:lumOff val="9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kern="0" dirty="0" err="1">
                  <a:solidFill>
                    <a:srgbClr val="141313"/>
                  </a:solidFill>
                  <a:latin typeface="微软雅黑" pitchFamily="34" charset="-122"/>
                  <a:ea typeface="微软雅黑" pitchFamily="34" charset="-122"/>
                </a:rPr>
                <a:t>Gelly</a:t>
              </a:r>
              <a:endPara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5" name="圆角矩形 394"/>
            <p:cNvSpPr/>
            <p:nvPr/>
          </p:nvSpPr>
          <p:spPr bwMode="auto">
            <a:xfrm>
              <a:off x="4138955" y="2709297"/>
              <a:ext cx="987048" cy="216000"/>
            </a:xfrm>
            <a:prstGeom prst="roundRect">
              <a:avLst>
                <a:gd name="adj" fmla="val 18792"/>
              </a:avLst>
            </a:prstGeom>
            <a:solidFill>
              <a:srgbClr val="141313">
                <a:lumMod val="10000"/>
                <a:lumOff val="9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kern="0" dirty="0" err="1">
                  <a:solidFill>
                    <a:srgbClr val="141313"/>
                  </a:solidFill>
                  <a:latin typeface="微软雅黑" pitchFamily="34" charset="-122"/>
                  <a:ea typeface="微软雅黑" pitchFamily="34" charset="-122"/>
                </a:rPr>
                <a:t>Scikit</a:t>
              </a:r>
              <a:r>
                <a:rPr lang="en-US" altLang="zh-CN" sz="800" kern="0" dirty="0">
                  <a:solidFill>
                    <a:srgbClr val="141313"/>
                  </a:solidFill>
                  <a:latin typeface="微软雅黑" pitchFamily="34" charset="-122"/>
                  <a:ea typeface="微软雅黑" pitchFamily="34" charset="-122"/>
                </a:rPr>
                <a:t>-learn</a:t>
              </a:r>
              <a:endPara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圆角矩形 140"/>
            <p:cNvSpPr/>
            <p:nvPr/>
          </p:nvSpPr>
          <p:spPr bwMode="auto">
            <a:xfrm>
              <a:off x="5291058" y="2709297"/>
              <a:ext cx="987048" cy="216000"/>
            </a:xfrm>
            <a:prstGeom prst="roundRect">
              <a:avLst>
                <a:gd name="adj" fmla="val 18792"/>
              </a:avLst>
            </a:prstGeom>
            <a:solidFill>
              <a:srgbClr val="141313">
                <a:lumMod val="10000"/>
                <a:lumOff val="9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kern="0" dirty="0">
                  <a:solidFill>
                    <a:srgbClr val="141313"/>
                  </a:solidFill>
                  <a:latin typeface="微软雅黑" pitchFamily="34" charset="-122"/>
                  <a:ea typeface="微软雅黑" pitchFamily="34" charset="-122"/>
                </a:rPr>
                <a:t>NN</a:t>
              </a:r>
              <a:endPara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3" name="矩形 142"/>
          <p:cNvSpPr/>
          <p:nvPr/>
        </p:nvSpPr>
        <p:spPr bwMode="auto">
          <a:xfrm>
            <a:off x="6803240" y="3017248"/>
            <a:ext cx="693392" cy="252000"/>
          </a:xfrm>
          <a:prstGeom prst="rect">
            <a:avLst/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dirty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算法监控</a:t>
            </a:r>
            <a:endParaRPr lang="en-US" altLang="zh-CN" sz="800" b="1" kern="0" dirty="0">
              <a:solidFill>
                <a:srgbClr val="14131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7605687" y="3017248"/>
            <a:ext cx="693392" cy="252000"/>
          </a:xfrm>
          <a:prstGeom prst="rect">
            <a:avLst/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dirty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算法评估</a:t>
            </a:r>
            <a:endParaRPr lang="en-US" altLang="zh-CN" sz="800" b="1" kern="0" dirty="0">
              <a:solidFill>
                <a:srgbClr val="14131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6804097" y="3359060"/>
            <a:ext cx="693392" cy="252000"/>
          </a:xfrm>
          <a:prstGeom prst="rect">
            <a:avLst/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dirty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算法管理</a:t>
            </a:r>
            <a:endParaRPr lang="en-US" altLang="zh-CN" sz="800" b="1" kern="0" dirty="0">
              <a:solidFill>
                <a:srgbClr val="14131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7606544" y="3359060"/>
            <a:ext cx="693392" cy="252000"/>
          </a:xfrm>
          <a:prstGeom prst="rect">
            <a:avLst/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dirty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结果管理</a:t>
            </a:r>
            <a:endParaRPr lang="en-US" altLang="zh-CN" sz="800" b="1" kern="0" dirty="0">
              <a:solidFill>
                <a:srgbClr val="14131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Rectangle 3"/>
          <p:cNvSpPr/>
          <p:nvPr/>
        </p:nvSpPr>
        <p:spPr bwMode="auto">
          <a:xfrm>
            <a:off x="6757929" y="2277717"/>
            <a:ext cx="1615447" cy="1448893"/>
          </a:xfrm>
          <a:prstGeom prst="rect">
            <a:avLst/>
          </a:prstGeom>
          <a:solidFill>
            <a:srgbClr val="00B0F0">
              <a:alpha val="14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dirty="0">
                <a:solidFill>
                  <a:srgbClr val="FF0000"/>
                </a:solidFill>
                <a:ea typeface="微软雅黑" pitchFamily="34" charset="-122"/>
              </a:rPr>
              <a:t>算法执行引擎</a:t>
            </a:r>
            <a:endParaRPr lang="en-US" altLang="zh-CN" sz="1000" b="1" dirty="0">
              <a:solidFill>
                <a:srgbClr val="FF0000"/>
              </a:solidFill>
              <a:ea typeface="微软雅黑" pitchFamily="34" charset="-122"/>
            </a:endParaRPr>
          </a:p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0000"/>
                </a:solidFill>
                <a:ea typeface="微软雅黑" pitchFamily="34" charset="-122"/>
              </a:rPr>
              <a:t>（</a:t>
            </a:r>
            <a:r>
              <a:rPr lang="en-US" sz="1000" b="1" dirty="0" err="1">
                <a:solidFill>
                  <a:srgbClr val="FF0000"/>
                </a:solidFill>
                <a:ea typeface="微软雅黑" pitchFamily="34" charset="-122"/>
              </a:rPr>
              <a:t>新增部分</a:t>
            </a:r>
            <a:r>
              <a:rPr lang="en-US" sz="1000" b="1" dirty="0">
                <a:solidFill>
                  <a:srgbClr val="FF0000"/>
                </a:solidFill>
                <a:ea typeface="微软雅黑" pitchFamily="34" charset="-122"/>
              </a:rPr>
              <a:t>）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473124" y="2104061"/>
            <a:ext cx="38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sym typeface="Wingdings"/>
              </a:rPr>
              <a:t>①</a:t>
            </a:r>
            <a:endParaRPr lang="zh-CN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603871" y="2104061"/>
            <a:ext cx="38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sym typeface="Wingdings"/>
              </a:rPr>
              <a:t>②</a:t>
            </a:r>
            <a:endParaRPr lang="zh-CN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473124" y="1367944"/>
            <a:ext cx="35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sym typeface="Wingdings"/>
              </a:rPr>
              <a:t></a:t>
            </a:r>
            <a:endParaRPr lang="zh-CN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473124" y="815856"/>
            <a:ext cx="38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sym typeface="Wingdings"/>
              </a:rPr>
              <a:t>⑥</a:t>
            </a:r>
            <a:endParaRPr lang="zh-CN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406610" y="1367944"/>
            <a:ext cx="35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sym typeface="Wingdings"/>
              </a:rPr>
              <a:t></a:t>
            </a:r>
            <a:endParaRPr lang="zh-CN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1" name="Rectangle 3"/>
          <p:cNvSpPr/>
          <p:nvPr/>
        </p:nvSpPr>
        <p:spPr bwMode="auto">
          <a:xfrm>
            <a:off x="1861098" y="4916838"/>
            <a:ext cx="596920" cy="216000"/>
          </a:xfrm>
          <a:prstGeom prst="rect">
            <a:avLst/>
          </a:prstGeom>
          <a:solidFill>
            <a:srgbClr val="00B0F0">
              <a:alpha val="35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152" name="Rectangle 3"/>
          <p:cNvSpPr/>
          <p:nvPr/>
        </p:nvSpPr>
        <p:spPr bwMode="auto">
          <a:xfrm>
            <a:off x="2896493" y="4916838"/>
            <a:ext cx="596920" cy="216000"/>
          </a:xfrm>
          <a:prstGeom prst="rect">
            <a:avLst/>
          </a:prstGeom>
          <a:solidFill>
            <a:srgbClr val="FFFF00">
              <a:alpha val="35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2455919" y="4917116"/>
            <a:ext cx="359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</a:p>
        </p:txBody>
      </p:sp>
      <p:sp>
        <p:nvSpPr>
          <p:cNvPr id="154" name="矩形 153"/>
          <p:cNvSpPr/>
          <p:nvPr/>
        </p:nvSpPr>
        <p:spPr>
          <a:xfrm>
            <a:off x="3493412" y="4917116"/>
            <a:ext cx="15272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</a:p>
        </p:txBody>
      </p:sp>
      <p:sp>
        <p:nvSpPr>
          <p:cNvPr id="155" name="圆角矩形 154"/>
          <p:cNvSpPr/>
          <p:nvPr/>
        </p:nvSpPr>
        <p:spPr bwMode="auto">
          <a:xfrm>
            <a:off x="4015949" y="4916838"/>
            <a:ext cx="596920" cy="216000"/>
          </a:xfrm>
          <a:prstGeom prst="roundRect">
            <a:avLst>
              <a:gd name="adj" fmla="val 7520"/>
            </a:avLst>
          </a:prstGeom>
          <a:solidFill>
            <a:srgbClr val="FFFFFF">
              <a:lumMod val="65000"/>
            </a:srgbClr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sz="900" kern="0" dirty="0">
              <a:solidFill>
                <a:srgbClr val="14131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612869" y="4917116"/>
            <a:ext cx="100389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</a:p>
        </p:txBody>
      </p:sp>
      <p:sp>
        <p:nvSpPr>
          <p:cNvPr id="127" name="Rectangle 3"/>
          <p:cNvSpPr/>
          <p:nvPr/>
        </p:nvSpPr>
        <p:spPr bwMode="auto">
          <a:xfrm>
            <a:off x="8532304" y="1130060"/>
            <a:ext cx="482054" cy="879895"/>
          </a:xfrm>
          <a:prstGeom prst="rect">
            <a:avLst/>
          </a:prstGeom>
          <a:solidFill>
            <a:srgbClr val="FFFF00">
              <a:alpha val="14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399759" y="1002767"/>
            <a:ext cx="38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sym typeface="Wingdings"/>
              </a:rPr>
              <a:t>⑥</a:t>
            </a:r>
            <a:endParaRPr lang="zh-CN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5566193" y="4917116"/>
            <a:ext cx="100389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</a:p>
        </p:txBody>
      </p:sp>
      <p:sp>
        <p:nvSpPr>
          <p:cNvPr id="157" name="圆角矩形 156"/>
          <p:cNvSpPr/>
          <p:nvPr/>
        </p:nvSpPr>
        <p:spPr bwMode="auto">
          <a:xfrm>
            <a:off x="5973735" y="3959701"/>
            <a:ext cx="732796" cy="186625"/>
          </a:xfrm>
          <a:prstGeom prst="roundRect">
            <a:avLst>
              <a:gd name="adj" fmla="val 18792"/>
            </a:avLst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Storm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1" name="Rectangle 3"/>
          <p:cNvSpPr/>
          <p:nvPr/>
        </p:nvSpPr>
        <p:spPr bwMode="auto">
          <a:xfrm>
            <a:off x="1677384" y="3879511"/>
            <a:ext cx="6682110" cy="981781"/>
          </a:xfrm>
          <a:prstGeom prst="rect">
            <a:avLst/>
          </a:prstGeom>
          <a:solidFill>
            <a:schemeClr val="tx1">
              <a:alpha val="1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 err="1">
                <a:ea typeface="微软雅黑" pitchFamily="34" charset="-122"/>
              </a:rPr>
              <a:t>YUMC营运大数据平台</a:t>
            </a:r>
            <a:endParaRPr lang="en-US" sz="1000" b="1" dirty="0">
              <a:ea typeface="微软雅黑" pitchFamily="34" charset="-122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1690437" y="3437929"/>
            <a:ext cx="4992648" cy="298218"/>
            <a:chOff x="1061050" y="3297116"/>
            <a:chExt cx="5419880" cy="298218"/>
          </a:xfrm>
        </p:grpSpPr>
        <p:sp>
          <p:nvSpPr>
            <p:cNvPr id="159" name="矩形 158"/>
            <p:cNvSpPr/>
            <p:nvPr/>
          </p:nvSpPr>
          <p:spPr bwMode="auto">
            <a:xfrm>
              <a:off x="1061050" y="3297116"/>
              <a:ext cx="5419880" cy="25743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流式计算</a:t>
              </a:r>
            </a:p>
          </p:txBody>
        </p:sp>
        <p:sp>
          <p:nvSpPr>
            <p:cNvPr id="160" name="圆角矩形 159"/>
            <p:cNvSpPr/>
            <p:nvPr/>
          </p:nvSpPr>
          <p:spPr bwMode="auto">
            <a:xfrm>
              <a:off x="1834751" y="3329335"/>
              <a:ext cx="968693" cy="216000"/>
            </a:xfrm>
            <a:prstGeom prst="roundRect">
              <a:avLst>
                <a:gd name="adj" fmla="val 18792"/>
              </a:avLst>
            </a:prstGeom>
            <a:solidFill>
              <a:srgbClr val="141313">
                <a:lumMod val="10000"/>
                <a:lumOff val="9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DataStream</a:t>
              </a:r>
            </a:p>
          </p:txBody>
        </p:sp>
        <p:sp>
          <p:nvSpPr>
            <p:cNvPr id="161" name="圆角矩形 160"/>
            <p:cNvSpPr/>
            <p:nvPr/>
          </p:nvSpPr>
          <p:spPr bwMode="auto">
            <a:xfrm>
              <a:off x="2986853" y="3329335"/>
              <a:ext cx="968693" cy="216000"/>
            </a:xfrm>
            <a:prstGeom prst="roundRect">
              <a:avLst>
                <a:gd name="adj" fmla="val 18792"/>
              </a:avLst>
            </a:prstGeom>
            <a:solidFill>
              <a:srgbClr val="141313">
                <a:lumMod val="10000"/>
                <a:lumOff val="9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kern="0" dirty="0" err="1">
                  <a:solidFill>
                    <a:srgbClr val="141313"/>
                  </a:solidFill>
                  <a:latin typeface="微软雅黑" pitchFamily="34" charset="-122"/>
                  <a:ea typeface="微软雅黑" pitchFamily="34" charset="-122"/>
                </a:rPr>
                <a:t>DataSet</a:t>
              </a:r>
              <a:endPara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圆角矩形 161"/>
            <p:cNvSpPr/>
            <p:nvPr/>
          </p:nvSpPr>
          <p:spPr bwMode="auto">
            <a:xfrm>
              <a:off x="5291058" y="3329335"/>
              <a:ext cx="968693" cy="216000"/>
            </a:xfrm>
            <a:prstGeom prst="roundRect">
              <a:avLst>
                <a:gd name="adj" fmla="val 18792"/>
              </a:avLst>
            </a:prstGeom>
            <a:solidFill>
              <a:srgbClr val="141313">
                <a:lumMod val="10000"/>
                <a:lumOff val="9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kern="0" dirty="0">
                  <a:solidFill>
                    <a:srgbClr val="141313"/>
                  </a:solidFill>
                  <a:latin typeface="微软雅黑" pitchFamily="34" charset="-122"/>
                  <a:ea typeface="微软雅黑" pitchFamily="34" charset="-122"/>
                </a:rPr>
                <a:t>CEP</a:t>
              </a:r>
              <a:endPara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圆角矩形 162"/>
            <p:cNvSpPr/>
            <p:nvPr/>
          </p:nvSpPr>
          <p:spPr bwMode="auto">
            <a:xfrm>
              <a:off x="4138955" y="3329335"/>
              <a:ext cx="968693" cy="216000"/>
            </a:xfrm>
            <a:prstGeom prst="roundRect">
              <a:avLst>
                <a:gd name="adj" fmla="val 18792"/>
              </a:avLst>
            </a:prstGeom>
            <a:solidFill>
              <a:srgbClr val="141313">
                <a:lumMod val="10000"/>
                <a:lumOff val="9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kern="0" dirty="0">
                  <a:solidFill>
                    <a:srgbClr val="141313"/>
                  </a:solidFill>
                  <a:latin typeface="微软雅黑" pitchFamily="34" charset="-122"/>
                  <a:ea typeface="微软雅黑" pitchFamily="34" charset="-122"/>
                </a:rPr>
                <a:t>Table/SQL</a:t>
              </a:r>
              <a:endPara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文本框 389"/>
            <p:cNvSpPr txBox="1"/>
            <p:nvPr/>
          </p:nvSpPr>
          <p:spPr>
            <a:xfrm>
              <a:off x="6281297" y="3379890"/>
              <a:ext cx="163466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52" name="Rectangle 3"/>
          <p:cNvSpPr/>
          <p:nvPr/>
        </p:nvSpPr>
        <p:spPr bwMode="auto">
          <a:xfrm>
            <a:off x="1644104" y="2280807"/>
            <a:ext cx="5085101" cy="1451983"/>
          </a:xfrm>
          <a:prstGeom prst="rect">
            <a:avLst/>
          </a:prstGeom>
          <a:solidFill>
            <a:srgbClr val="FFFF00">
              <a:alpha val="14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dirty="0">
                <a:solidFill>
                  <a:srgbClr val="FF0000"/>
                </a:solidFill>
                <a:ea typeface="微软雅黑" pitchFamily="34" charset="-122"/>
              </a:rPr>
              <a:t>算法执行引擎</a:t>
            </a:r>
            <a:endParaRPr lang="en-US" altLang="zh-CN" sz="1000" b="1" dirty="0">
              <a:solidFill>
                <a:srgbClr val="FF0000"/>
              </a:solidFill>
              <a:ea typeface="微软雅黑" pitchFamily="34" charset="-122"/>
            </a:endParaRPr>
          </a:p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0000"/>
                </a:solidFill>
                <a:ea typeface="微软雅黑" pitchFamily="34" charset="-122"/>
              </a:rPr>
              <a:t>（</a:t>
            </a:r>
            <a:r>
              <a:rPr lang="en-US" sz="1000" b="1" dirty="0" err="1">
                <a:solidFill>
                  <a:srgbClr val="FF0000"/>
                </a:solidFill>
                <a:ea typeface="微软雅黑" pitchFamily="34" charset="-122"/>
              </a:rPr>
              <a:t>扩展部分</a:t>
            </a:r>
            <a:r>
              <a:rPr lang="en-US" sz="1000" b="1" dirty="0">
                <a:solidFill>
                  <a:srgbClr val="FF0000"/>
                </a:solidFill>
                <a:ea typeface="微软雅黑" pitchFamily="34" charset="-122"/>
              </a:rPr>
              <a:t>）</a:t>
            </a:r>
          </a:p>
        </p:txBody>
      </p:sp>
      <p:sp>
        <p:nvSpPr>
          <p:cNvPr id="165" name="圆角矩形 156">
            <a:extLst>
              <a:ext uri="{FF2B5EF4-FFF2-40B4-BE49-F238E27FC236}">
                <a16:creationId xmlns:a16="http://schemas.microsoft.com/office/drawing/2014/main" xmlns="" id="{E4916FE4-34E1-4333-8480-EDCE8545161C}"/>
              </a:ext>
            </a:extLst>
          </p:cNvPr>
          <p:cNvSpPr/>
          <p:nvPr/>
        </p:nvSpPr>
        <p:spPr bwMode="auto">
          <a:xfrm>
            <a:off x="5973735" y="3931106"/>
            <a:ext cx="732796" cy="224528"/>
          </a:xfrm>
          <a:prstGeom prst="roundRect">
            <a:avLst>
              <a:gd name="adj" fmla="val 18792"/>
            </a:avLst>
          </a:prstGeom>
          <a:solidFill>
            <a:srgbClr val="A6E3F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Flink</a:t>
            </a: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/Storm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圆角矩形 430"/>
          <p:cNvSpPr/>
          <p:nvPr/>
        </p:nvSpPr>
        <p:spPr bwMode="auto">
          <a:xfrm>
            <a:off x="952070" y="1003753"/>
            <a:ext cx="476886" cy="3891010"/>
          </a:xfrm>
          <a:prstGeom prst="roundRect">
            <a:avLst>
              <a:gd name="adj" fmla="val 7520"/>
            </a:avLst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虚尾箭头 6"/>
          <p:cNvSpPr/>
          <p:nvPr/>
        </p:nvSpPr>
        <p:spPr>
          <a:xfrm>
            <a:off x="1446288" y="2741705"/>
            <a:ext cx="166164" cy="189232"/>
          </a:xfrm>
          <a:prstGeom prst="stripedRightArrow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kern="0" dirty="0">
              <a:solidFill>
                <a:srgbClr val="141313"/>
              </a:solidFill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1902" y="1035870"/>
            <a:ext cx="47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</a:t>
            </a:r>
            <a:endParaRPr lang="en-US" altLang="zh-CN" sz="9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9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治理</a:t>
            </a:r>
            <a:endParaRPr lang="en-US" sz="9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2620" y="1583717"/>
            <a:ext cx="394950" cy="6520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</a:t>
            </a:r>
            <a:endParaRPr lang="en-US" altLang="zh-CN" sz="800" b="1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定义</a:t>
            </a:r>
            <a:endParaRPr lang="en-US" sz="800" b="1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986068" y="2286666"/>
            <a:ext cx="394950" cy="6520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endParaRPr lang="en-US" altLang="zh-CN" sz="800" b="1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定义</a:t>
            </a:r>
            <a:endParaRPr lang="en-US" sz="800" b="1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982128" y="3000113"/>
            <a:ext cx="394950" cy="6520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通知预警</a:t>
            </a:r>
            <a:endParaRPr lang="en-US" sz="800" b="1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986068" y="3693143"/>
            <a:ext cx="394950" cy="6520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统计图表</a:t>
            </a:r>
            <a:endParaRPr lang="en-US" sz="800" b="1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049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61">
            <a:extLst>
              <a:ext uri="{FF2B5EF4-FFF2-40B4-BE49-F238E27FC236}">
                <a16:creationId xmlns:a16="http://schemas.microsoft.com/office/drawing/2014/main" xmlns="" id="{B92D0EF6-60C5-4C3A-A921-29B55BC56114}"/>
              </a:ext>
            </a:extLst>
          </p:cNvPr>
          <p:cNvSpPr/>
          <p:nvPr/>
        </p:nvSpPr>
        <p:spPr>
          <a:xfrm>
            <a:off x="113347" y="3860122"/>
            <a:ext cx="8887316" cy="8587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957432" y="3920236"/>
            <a:ext cx="3387950" cy="7485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13">
            <a:extLst>
              <a:ext uri="{FF2B5EF4-FFF2-40B4-BE49-F238E27FC236}">
                <a16:creationId xmlns:a16="http://schemas.microsoft.com/office/drawing/2014/main" xmlns="" id="{CCC88C71-016F-4C7F-94F1-85E81AE49C64}"/>
              </a:ext>
            </a:extLst>
          </p:cNvPr>
          <p:cNvSpPr/>
          <p:nvPr/>
        </p:nvSpPr>
        <p:spPr bwMode="auto">
          <a:xfrm>
            <a:off x="1674468" y="1006201"/>
            <a:ext cx="3728094" cy="243509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  <a:prstDash val="solid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l" defTabSz="914400"/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文本框 14">
            <a:extLst>
              <a:ext uri="{FF2B5EF4-FFF2-40B4-BE49-F238E27FC236}">
                <a16:creationId xmlns:a16="http://schemas.microsoft.com/office/drawing/2014/main" xmlns="" id="{EF77895A-69E7-4DD1-BEB1-2824564C7CF4}"/>
              </a:ext>
            </a:extLst>
          </p:cNvPr>
          <p:cNvSpPr txBox="1"/>
          <p:nvPr/>
        </p:nvSpPr>
        <p:spPr>
          <a:xfrm>
            <a:off x="2702523" y="977926"/>
            <a:ext cx="1570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大数据平台</a:t>
            </a:r>
          </a:p>
        </p:txBody>
      </p:sp>
      <p:sp>
        <p:nvSpPr>
          <p:cNvPr id="8" name="矩形 15">
            <a:extLst>
              <a:ext uri="{FF2B5EF4-FFF2-40B4-BE49-F238E27FC236}">
                <a16:creationId xmlns:a16="http://schemas.microsoft.com/office/drawing/2014/main" xmlns="" id="{58029854-4C07-4DA3-9BA3-BC8EC56FAD51}"/>
              </a:ext>
            </a:extLst>
          </p:cNvPr>
          <p:cNvSpPr/>
          <p:nvPr/>
        </p:nvSpPr>
        <p:spPr bwMode="auto">
          <a:xfrm>
            <a:off x="5876691" y="1006201"/>
            <a:ext cx="2870257" cy="243509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noFill/>
            <a:prstDash val="solid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l" defTabSz="914400"/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文本框 16">
            <a:extLst>
              <a:ext uri="{FF2B5EF4-FFF2-40B4-BE49-F238E27FC236}">
                <a16:creationId xmlns:a16="http://schemas.microsoft.com/office/drawing/2014/main" xmlns="" id="{8AFF33FC-B84A-4992-BE39-C8B81584EED0}"/>
              </a:ext>
            </a:extLst>
          </p:cNvPr>
          <p:cNvSpPr txBox="1"/>
          <p:nvPr/>
        </p:nvSpPr>
        <p:spPr>
          <a:xfrm>
            <a:off x="6526511" y="975877"/>
            <a:ext cx="1570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算法环境</a:t>
            </a:r>
          </a:p>
        </p:txBody>
      </p:sp>
      <p:sp>
        <p:nvSpPr>
          <p:cNvPr id="10" name="矩形 17">
            <a:extLst>
              <a:ext uri="{FF2B5EF4-FFF2-40B4-BE49-F238E27FC236}">
                <a16:creationId xmlns:a16="http://schemas.microsoft.com/office/drawing/2014/main" xmlns="" id="{DC6DFBD8-08EA-4DEC-8141-C4A1CDA19A17}"/>
              </a:ext>
            </a:extLst>
          </p:cNvPr>
          <p:cNvSpPr/>
          <p:nvPr/>
        </p:nvSpPr>
        <p:spPr bwMode="auto">
          <a:xfrm>
            <a:off x="248340" y="1006201"/>
            <a:ext cx="785685" cy="24350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  <a:prstDash val="solid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l" defTabSz="914400"/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1" name="文本框 18">
            <a:extLst>
              <a:ext uri="{FF2B5EF4-FFF2-40B4-BE49-F238E27FC236}">
                <a16:creationId xmlns:a16="http://schemas.microsoft.com/office/drawing/2014/main" xmlns="" id="{C500D035-0BA5-44C5-9109-5CBFC0566A47}"/>
              </a:ext>
            </a:extLst>
          </p:cNvPr>
          <p:cNvSpPr txBox="1"/>
          <p:nvPr/>
        </p:nvSpPr>
        <p:spPr>
          <a:xfrm>
            <a:off x="250107" y="1635090"/>
            <a:ext cx="783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</a:p>
          <a:p>
            <a:pPr algn="ctr"/>
            <a:r>
              <a:rPr lang="en-US" altLang="zh-CN" sz="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TailerMade</a:t>
            </a:r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…..</a:t>
            </a:r>
          </a:p>
          <a:p>
            <a:pPr algn="ctr"/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箭头: 右 19">
            <a:extLst>
              <a:ext uri="{FF2B5EF4-FFF2-40B4-BE49-F238E27FC236}">
                <a16:creationId xmlns:a16="http://schemas.microsoft.com/office/drawing/2014/main" xmlns="" id="{3D5394C4-D623-4605-96F1-D4EA8BC176A8}"/>
              </a:ext>
            </a:extLst>
          </p:cNvPr>
          <p:cNvSpPr/>
          <p:nvPr/>
        </p:nvSpPr>
        <p:spPr bwMode="auto">
          <a:xfrm>
            <a:off x="1062212" y="2186780"/>
            <a:ext cx="602424" cy="225911"/>
          </a:xfrm>
          <a:prstGeom prst="rightArrow">
            <a:avLst/>
          </a:prstGeom>
          <a:solidFill>
            <a:srgbClr val="C00000"/>
          </a:solidFill>
          <a:ln w="19050">
            <a:noFill/>
            <a:prstDash val="dash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l" defTabSz="914400"/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: 圆角 20">
            <a:extLst>
              <a:ext uri="{FF2B5EF4-FFF2-40B4-BE49-F238E27FC236}">
                <a16:creationId xmlns:a16="http://schemas.microsoft.com/office/drawing/2014/main" xmlns="" id="{E28E7521-5B29-4A14-B956-6B07E2827673}"/>
              </a:ext>
            </a:extLst>
          </p:cNvPr>
          <p:cNvSpPr/>
          <p:nvPr/>
        </p:nvSpPr>
        <p:spPr bwMode="auto">
          <a:xfrm>
            <a:off x="2382504" y="1307191"/>
            <a:ext cx="548632" cy="4141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A6DC6"/>
            </a:solidFill>
            <a:prstDash val="solid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l" defTabSz="914400"/>
            <a:r>
              <a:rPr lang="zh-CN" altLang="en-US" sz="9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数据拉取</a:t>
            </a:r>
          </a:p>
        </p:txBody>
      </p:sp>
      <p:sp>
        <p:nvSpPr>
          <p:cNvPr id="14" name="矩形: 圆角 21">
            <a:extLst>
              <a:ext uri="{FF2B5EF4-FFF2-40B4-BE49-F238E27FC236}">
                <a16:creationId xmlns:a16="http://schemas.microsoft.com/office/drawing/2014/main" xmlns="" id="{09CC12E4-27F2-4108-B619-278F320CAC8F}"/>
              </a:ext>
            </a:extLst>
          </p:cNvPr>
          <p:cNvSpPr/>
          <p:nvPr/>
        </p:nvSpPr>
        <p:spPr bwMode="auto">
          <a:xfrm>
            <a:off x="3213515" y="1306832"/>
            <a:ext cx="548632" cy="4141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A6DC6"/>
            </a:solidFill>
            <a:prstDash val="solid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ctr" defTabSz="914400"/>
            <a:r>
              <a:rPr lang="zh-CN" altLang="en-US" sz="9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9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9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清洗转换</a:t>
            </a:r>
          </a:p>
        </p:txBody>
      </p:sp>
      <p:sp>
        <p:nvSpPr>
          <p:cNvPr id="15" name="矩形: 圆角 22">
            <a:extLst>
              <a:ext uri="{FF2B5EF4-FFF2-40B4-BE49-F238E27FC236}">
                <a16:creationId xmlns:a16="http://schemas.microsoft.com/office/drawing/2014/main" xmlns="" id="{85B97EC5-BFF3-4DBB-B78A-E5910C4BB514}"/>
              </a:ext>
            </a:extLst>
          </p:cNvPr>
          <p:cNvSpPr/>
          <p:nvPr/>
        </p:nvSpPr>
        <p:spPr bwMode="auto">
          <a:xfrm>
            <a:off x="4044526" y="1306832"/>
            <a:ext cx="403020" cy="4141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A6DC6"/>
            </a:solidFill>
            <a:prstDash val="solid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ctr" defTabSz="914400"/>
            <a:r>
              <a:rPr lang="zh-CN" altLang="en-US" sz="9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9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sz="900" kern="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9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</a:t>
            </a:r>
            <a:r>
              <a:rPr lang="zh-CN" altLang="en-US" sz="9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</a:t>
            </a:r>
          </a:p>
        </p:txBody>
      </p:sp>
      <p:cxnSp>
        <p:nvCxnSpPr>
          <p:cNvPr id="16" name="直接箭头连接符 23">
            <a:extLst>
              <a:ext uri="{FF2B5EF4-FFF2-40B4-BE49-F238E27FC236}">
                <a16:creationId xmlns:a16="http://schemas.microsoft.com/office/drawing/2014/main" xmlns="" id="{6C263D28-D8DC-4732-B3F6-B8886481E6B9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931136" y="1513925"/>
            <a:ext cx="282379" cy="359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24">
            <a:extLst>
              <a:ext uri="{FF2B5EF4-FFF2-40B4-BE49-F238E27FC236}">
                <a16:creationId xmlns:a16="http://schemas.microsoft.com/office/drawing/2014/main" xmlns="" id="{337FEB96-F43C-46B8-91CA-6839B5683EAE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762147" y="1513925"/>
            <a:ext cx="282379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箭头: 右 25">
            <a:extLst>
              <a:ext uri="{FF2B5EF4-FFF2-40B4-BE49-F238E27FC236}">
                <a16:creationId xmlns:a16="http://schemas.microsoft.com/office/drawing/2014/main" xmlns="" id="{26BA7ACD-A081-4D42-B97F-AA2C67F62F4D}"/>
              </a:ext>
            </a:extLst>
          </p:cNvPr>
          <p:cNvSpPr/>
          <p:nvPr/>
        </p:nvSpPr>
        <p:spPr bwMode="auto">
          <a:xfrm>
            <a:off x="5443011" y="1884062"/>
            <a:ext cx="423848" cy="229221"/>
          </a:xfrm>
          <a:prstGeom prst="rightArrow">
            <a:avLst/>
          </a:prstGeom>
          <a:solidFill>
            <a:srgbClr val="C00000"/>
          </a:solidFill>
          <a:ln w="19050">
            <a:noFill/>
            <a:prstDash val="dash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l" defTabSz="914400"/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9" name="文本框 26">
            <a:extLst>
              <a:ext uri="{FF2B5EF4-FFF2-40B4-BE49-F238E27FC236}">
                <a16:creationId xmlns:a16="http://schemas.microsoft.com/office/drawing/2014/main" xmlns="" id="{0D149730-6B1E-45F0-B52E-C3E0B757087E}"/>
              </a:ext>
            </a:extLst>
          </p:cNvPr>
          <p:cNvSpPr txBox="1"/>
          <p:nvPr/>
        </p:nvSpPr>
        <p:spPr>
          <a:xfrm>
            <a:off x="545842" y="1997193"/>
            <a:ext cx="15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27">
            <a:extLst>
              <a:ext uri="{FF2B5EF4-FFF2-40B4-BE49-F238E27FC236}">
                <a16:creationId xmlns:a16="http://schemas.microsoft.com/office/drawing/2014/main" xmlns="" id="{D9570F99-121C-45EF-BDFF-B7A13B7651B9}"/>
              </a:ext>
            </a:extLst>
          </p:cNvPr>
          <p:cNvSpPr txBox="1"/>
          <p:nvPr/>
        </p:nvSpPr>
        <p:spPr>
          <a:xfrm>
            <a:off x="4846741" y="1696471"/>
            <a:ext cx="1570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算法输入</a:t>
            </a:r>
          </a:p>
        </p:txBody>
      </p:sp>
      <p:sp>
        <p:nvSpPr>
          <p:cNvPr id="21" name="箭头: 左 28">
            <a:extLst>
              <a:ext uri="{FF2B5EF4-FFF2-40B4-BE49-F238E27FC236}">
                <a16:creationId xmlns:a16="http://schemas.microsoft.com/office/drawing/2014/main" xmlns="" id="{B21E1DF2-DC4B-4045-9555-4BE171A5AA27}"/>
              </a:ext>
            </a:extLst>
          </p:cNvPr>
          <p:cNvSpPr/>
          <p:nvPr/>
        </p:nvSpPr>
        <p:spPr bwMode="auto">
          <a:xfrm>
            <a:off x="5423347" y="2411203"/>
            <a:ext cx="423848" cy="227581"/>
          </a:xfrm>
          <a:prstGeom prst="leftArrow">
            <a:avLst/>
          </a:prstGeom>
          <a:solidFill>
            <a:srgbClr val="C00000"/>
          </a:solidFill>
          <a:ln w="19050">
            <a:noFill/>
            <a:prstDash val="dash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l" defTabSz="914400"/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文本框 29">
            <a:extLst>
              <a:ext uri="{FF2B5EF4-FFF2-40B4-BE49-F238E27FC236}">
                <a16:creationId xmlns:a16="http://schemas.microsoft.com/office/drawing/2014/main" xmlns="" id="{99B7A46C-C3DD-44DF-ADAE-4182C1575A6A}"/>
              </a:ext>
            </a:extLst>
          </p:cNvPr>
          <p:cNvSpPr txBox="1"/>
          <p:nvPr/>
        </p:nvSpPr>
        <p:spPr>
          <a:xfrm>
            <a:off x="4855229" y="2221616"/>
            <a:ext cx="1570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算法输出</a:t>
            </a:r>
          </a:p>
        </p:txBody>
      </p:sp>
      <p:sp>
        <p:nvSpPr>
          <p:cNvPr id="23" name="矩形 30">
            <a:extLst>
              <a:ext uri="{FF2B5EF4-FFF2-40B4-BE49-F238E27FC236}">
                <a16:creationId xmlns:a16="http://schemas.microsoft.com/office/drawing/2014/main" xmlns="" id="{C6655B02-6D89-4EFA-981F-BDA0BBFAC566}"/>
              </a:ext>
            </a:extLst>
          </p:cNvPr>
          <p:cNvSpPr/>
          <p:nvPr/>
        </p:nvSpPr>
        <p:spPr bwMode="auto">
          <a:xfrm>
            <a:off x="2353414" y="1969163"/>
            <a:ext cx="1989344" cy="691119"/>
          </a:xfrm>
          <a:prstGeom prst="rect">
            <a:avLst/>
          </a:prstGeom>
          <a:solidFill>
            <a:srgbClr val="FFC000"/>
          </a:solidFill>
          <a:ln w="19050">
            <a:noFill/>
            <a:prstDash val="dash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l" defTabSz="914400"/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4" name="箭头: 下 31">
            <a:extLst>
              <a:ext uri="{FF2B5EF4-FFF2-40B4-BE49-F238E27FC236}">
                <a16:creationId xmlns:a16="http://schemas.microsoft.com/office/drawing/2014/main" xmlns="" id="{078A0E01-915A-4801-AE26-6F156FE31788}"/>
              </a:ext>
            </a:extLst>
          </p:cNvPr>
          <p:cNvSpPr/>
          <p:nvPr/>
        </p:nvSpPr>
        <p:spPr bwMode="auto">
          <a:xfrm>
            <a:off x="2589110" y="1721017"/>
            <a:ext cx="129088" cy="248146"/>
          </a:xfrm>
          <a:prstGeom prst="downArrow">
            <a:avLst/>
          </a:prstGeom>
          <a:solidFill>
            <a:srgbClr val="C00000"/>
          </a:solidFill>
          <a:ln w="19050">
            <a:noFill/>
            <a:prstDash val="dash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l" defTabSz="914400"/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5" name="箭头: 下 32">
            <a:extLst>
              <a:ext uri="{FF2B5EF4-FFF2-40B4-BE49-F238E27FC236}">
                <a16:creationId xmlns:a16="http://schemas.microsoft.com/office/drawing/2014/main" xmlns="" id="{493DEFE9-8370-49D4-B233-DFFB75943915}"/>
              </a:ext>
            </a:extLst>
          </p:cNvPr>
          <p:cNvSpPr/>
          <p:nvPr/>
        </p:nvSpPr>
        <p:spPr bwMode="auto">
          <a:xfrm>
            <a:off x="3471224" y="1721017"/>
            <a:ext cx="129088" cy="248146"/>
          </a:xfrm>
          <a:prstGeom prst="downArrow">
            <a:avLst/>
          </a:prstGeom>
          <a:solidFill>
            <a:srgbClr val="C00000"/>
          </a:solidFill>
          <a:ln w="19050">
            <a:noFill/>
            <a:prstDash val="dash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l" defTabSz="914400"/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6" name="箭头: 下 33">
            <a:extLst>
              <a:ext uri="{FF2B5EF4-FFF2-40B4-BE49-F238E27FC236}">
                <a16:creationId xmlns:a16="http://schemas.microsoft.com/office/drawing/2014/main" xmlns="" id="{5526B974-D43C-4AFD-82C2-EAAD92F49E62}"/>
              </a:ext>
            </a:extLst>
          </p:cNvPr>
          <p:cNvSpPr/>
          <p:nvPr/>
        </p:nvSpPr>
        <p:spPr bwMode="auto">
          <a:xfrm>
            <a:off x="4166665" y="1720153"/>
            <a:ext cx="129088" cy="248146"/>
          </a:xfrm>
          <a:prstGeom prst="downArrow">
            <a:avLst/>
          </a:prstGeom>
          <a:solidFill>
            <a:srgbClr val="C00000"/>
          </a:solidFill>
          <a:ln w="19050">
            <a:noFill/>
            <a:prstDash val="dash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l" defTabSz="914400"/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7" name="文本框 34">
            <a:extLst>
              <a:ext uri="{FF2B5EF4-FFF2-40B4-BE49-F238E27FC236}">
                <a16:creationId xmlns:a16="http://schemas.microsoft.com/office/drawing/2014/main" xmlns="" id="{A0490660-9F73-4A3E-AD73-12BA83615B53}"/>
              </a:ext>
            </a:extLst>
          </p:cNvPr>
          <p:cNvSpPr txBox="1"/>
          <p:nvPr/>
        </p:nvSpPr>
        <p:spPr>
          <a:xfrm>
            <a:off x="2961899" y="1954013"/>
            <a:ext cx="54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</a:p>
        </p:txBody>
      </p:sp>
      <p:sp>
        <p:nvSpPr>
          <p:cNvPr id="28" name="矩形: 圆角 35">
            <a:extLst>
              <a:ext uri="{FF2B5EF4-FFF2-40B4-BE49-F238E27FC236}">
                <a16:creationId xmlns:a16="http://schemas.microsoft.com/office/drawing/2014/main" xmlns="" id="{88ED8166-4C0F-4C1B-9BBB-48E195A1988D}"/>
              </a:ext>
            </a:extLst>
          </p:cNvPr>
          <p:cNvSpPr/>
          <p:nvPr/>
        </p:nvSpPr>
        <p:spPr bwMode="auto">
          <a:xfrm>
            <a:off x="2438257" y="2193502"/>
            <a:ext cx="396000" cy="384740"/>
          </a:xfrm>
          <a:prstGeom prst="roundRect">
            <a:avLst>
              <a:gd name="adj" fmla="val 21778"/>
            </a:avLst>
          </a:prstGeom>
          <a:solidFill>
            <a:srgbClr val="00B0F0"/>
          </a:solidFill>
          <a:ln w="19050">
            <a:noFill/>
            <a:prstDash val="dash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ctr" defTabSz="914400"/>
            <a:r>
              <a:rPr lang="zh-CN" altLang="en-US" sz="7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sz="7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始</a:t>
            </a:r>
            <a:endParaRPr lang="en-US" altLang="zh-CN" sz="700" kern="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7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7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</a:p>
        </p:txBody>
      </p:sp>
      <p:sp>
        <p:nvSpPr>
          <p:cNvPr id="29" name="矩形: 圆角 36">
            <a:extLst>
              <a:ext uri="{FF2B5EF4-FFF2-40B4-BE49-F238E27FC236}">
                <a16:creationId xmlns:a16="http://schemas.microsoft.com/office/drawing/2014/main" xmlns="" id="{36D040EC-7BED-4225-B50A-11CB5A7A1EC7}"/>
              </a:ext>
            </a:extLst>
          </p:cNvPr>
          <p:cNvSpPr/>
          <p:nvPr/>
        </p:nvSpPr>
        <p:spPr bwMode="auto">
          <a:xfrm>
            <a:off x="2909777" y="2193502"/>
            <a:ext cx="396000" cy="384740"/>
          </a:xfrm>
          <a:prstGeom prst="roundRect">
            <a:avLst/>
          </a:prstGeom>
          <a:solidFill>
            <a:srgbClr val="00B0F0"/>
          </a:solidFill>
          <a:ln w="19050">
            <a:noFill/>
            <a:prstDash val="dash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ctr" defTabSz="914400"/>
            <a:r>
              <a:rPr lang="zh-CN" altLang="en-US" sz="7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规整后</a:t>
            </a:r>
            <a:endParaRPr lang="en-US" altLang="zh-CN" sz="7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7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宽表数据</a:t>
            </a:r>
          </a:p>
        </p:txBody>
      </p:sp>
      <p:sp>
        <p:nvSpPr>
          <p:cNvPr id="30" name="矩形: 圆角 37">
            <a:extLst>
              <a:ext uri="{FF2B5EF4-FFF2-40B4-BE49-F238E27FC236}">
                <a16:creationId xmlns:a16="http://schemas.microsoft.com/office/drawing/2014/main" xmlns="" id="{2D2D3E27-D754-4ACA-8007-E17F7BCA0286}"/>
              </a:ext>
            </a:extLst>
          </p:cNvPr>
          <p:cNvSpPr/>
          <p:nvPr/>
        </p:nvSpPr>
        <p:spPr bwMode="auto">
          <a:xfrm>
            <a:off x="3381297" y="2193502"/>
            <a:ext cx="396000" cy="384740"/>
          </a:xfrm>
          <a:prstGeom prst="roundRect">
            <a:avLst/>
          </a:prstGeom>
          <a:solidFill>
            <a:srgbClr val="00B0F0"/>
          </a:solidFill>
          <a:ln w="19050">
            <a:noFill/>
            <a:prstDash val="dash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ctr" defTabSz="914400"/>
            <a:r>
              <a:rPr lang="zh-CN" altLang="en-US" sz="7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7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7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输出数据</a:t>
            </a:r>
          </a:p>
        </p:txBody>
      </p:sp>
      <p:sp>
        <p:nvSpPr>
          <p:cNvPr id="31" name="矩形: 圆角 38">
            <a:extLst>
              <a:ext uri="{FF2B5EF4-FFF2-40B4-BE49-F238E27FC236}">
                <a16:creationId xmlns:a16="http://schemas.microsoft.com/office/drawing/2014/main" xmlns="" id="{83433925-F543-4249-B35D-95E06E05EBD3}"/>
              </a:ext>
            </a:extLst>
          </p:cNvPr>
          <p:cNvSpPr/>
          <p:nvPr/>
        </p:nvSpPr>
        <p:spPr bwMode="auto">
          <a:xfrm>
            <a:off x="3852816" y="2193502"/>
            <a:ext cx="396000" cy="384740"/>
          </a:xfrm>
          <a:prstGeom prst="roundRect">
            <a:avLst/>
          </a:prstGeom>
          <a:solidFill>
            <a:srgbClr val="00B0F0"/>
          </a:solidFill>
          <a:ln w="19050">
            <a:noFill/>
            <a:prstDash val="dash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ctr" defTabSz="914400"/>
            <a:r>
              <a:rPr lang="zh-CN" altLang="en-US" sz="7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7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7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评价数据</a:t>
            </a:r>
          </a:p>
        </p:txBody>
      </p:sp>
      <p:sp>
        <p:nvSpPr>
          <p:cNvPr id="32" name="矩形: 圆角 39">
            <a:extLst>
              <a:ext uri="{FF2B5EF4-FFF2-40B4-BE49-F238E27FC236}">
                <a16:creationId xmlns:a16="http://schemas.microsoft.com/office/drawing/2014/main" xmlns="" id="{BEDC1538-D606-403C-9246-4DFB8922DEEC}"/>
              </a:ext>
            </a:extLst>
          </p:cNvPr>
          <p:cNvSpPr/>
          <p:nvPr/>
        </p:nvSpPr>
        <p:spPr bwMode="auto">
          <a:xfrm>
            <a:off x="6015504" y="1505544"/>
            <a:ext cx="1112223" cy="2718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noFill/>
            <a:prstDash val="dash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ctr" defTabSz="914400"/>
            <a:r>
              <a:rPr lang="en-US" altLang="zh-CN" sz="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Monthly report for RGM</a:t>
            </a:r>
            <a:endParaRPr lang="zh-CN" altLang="en-US" sz="8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: 圆角 40">
            <a:extLst>
              <a:ext uri="{FF2B5EF4-FFF2-40B4-BE49-F238E27FC236}">
                <a16:creationId xmlns:a16="http://schemas.microsoft.com/office/drawing/2014/main" xmlns="" id="{F8B0ED40-715B-4366-B95F-4FD90128DB50}"/>
              </a:ext>
            </a:extLst>
          </p:cNvPr>
          <p:cNvSpPr/>
          <p:nvPr/>
        </p:nvSpPr>
        <p:spPr bwMode="auto">
          <a:xfrm>
            <a:off x="6015504" y="1823252"/>
            <a:ext cx="1112223" cy="2718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noFill/>
            <a:prstDash val="dash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ctr" defTabSz="914400"/>
            <a:r>
              <a:rPr lang="en-US" altLang="zh-CN" sz="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Monthly report for Above</a:t>
            </a:r>
            <a:endParaRPr lang="zh-CN" altLang="en-US" sz="8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41">
            <a:extLst>
              <a:ext uri="{FF2B5EF4-FFF2-40B4-BE49-F238E27FC236}">
                <a16:creationId xmlns:a16="http://schemas.microsoft.com/office/drawing/2014/main" xmlns="" id="{8A8A2818-6E87-4E35-8244-7B78CB6D8D2C}"/>
              </a:ext>
            </a:extLst>
          </p:cNvPr>
          <p:cNvSpPr/>
          <p:nvPr/>
        </p:nvSpPr>
        <p:spPr bwMode="auto">
          <a:xfrm>
            <a:off x="6027271" y="2142089"/>
            <a:ext cx="1112223" cy="2718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noFill/>
            <a:prstDash val="dash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ctr" defTabSz="914400"/>
            <a:r>
              <a:rPr lang="en-US" altLang="zh-CN" sz="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Weekly report for RGM</a:t>
            </a:r>
            <a:endParaRPr lang="zh-CN" altLang="en-US" sz="8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43">
            <a:extLst>
              <a:ext uri="{FF2B5EF4-FFF2-40B4-BE49-F238E27FC236}">
                <a16:creationId xmlns:a16="http://schemas.microsoft.com/office/drawing/2014/main" xmlns="" id="{F23EC90F-5BD2-4840-8395-B250767AEAF8}"/>
              </a:ext>
            </a:extLst>
          </p:cNvPr>
          <p:cNvSpPr/>
          <p:nvPr/>
        </p:nvSpPr>
        <p:spPr bwMode="auto">
          <a:xfrm>
            <a:off x="7407204" y="1499148"/>
            <a:ext cx="1112223" cy="2718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prstDash val="dash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ctr" defTabSz="914400"/>
            <a:r>
              <a:rPr lang="en-US" altLang="zh-CN" sz="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Monthly report for RGM</a:t>
            </a:r>
            <a:endParaRPr lang="zh-CN" altLang="en-US" sz="8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44">
            <a:extLst>
              <a:ext uri="{FF2B5EF4-FFF2-40B4-BE49-F238E27FC236}">
                <a16:creationId xmlns:a16="http://schemas.microsoft.com/office/drawing/2014/main" xmlns="" id="{1A71506D-7DAC-4416-827E-9E4EA4A4D5AF}"/>
              </a:ext>
            </a:extLst>
          </p:cNvPr>
          <p:cNvSpPr/>
          <p:nvPr/>
        </p:nvSpPr>
        <p:spPr bwMode="auto">
          <a:xfrm>
            <a:off x="7407204" y="1816856"/>
            <a:ext cx="1112223" cy="2718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prstDash val="dash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ctr" defTabSz="914400"/>
            <a:r>
              <a:rPr lang="en-US" altLang="zh-CN" sz="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Monthly report for Above</a:t>
            </a:r>
            <a:endParaRPr lang="zh-CN" altLang="en-US" sz="8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: 圆角 45">
            <a:extLst>
              <a:ext uri="{FF2B5EF4-FFF2-40B4-BE49-F238E27FC236}">
                <a16:creationId xmlns:a16="http://schemas.microsoft.com/office/drawing/2014/main" xmlns="" id="{C2F08D80-6D73-430C-ADC0-AF5C4C7D82FC}"/>
              </a:ext>
            </a:extLst>
          </p:cNvPr>
          <p:cNvSpPr/>
          <p:nvPr/>
        </p:nvSpPr>
        <p:spPr bwMode="auto">
          <a:xfrm>
            <a:off x="7418971" y="2135693"/>
            <a:ext cx="1112223" cy="2718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prstDash val="dash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ctr" defTabSz="914400"/>
            <a:r>
              <a:rPr lang="en-US" altLang="zh-CN" sz="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Weekly report for RGM</a:t>
            </a:r>
            <a:endParaRPr lang="zh-CN" altLang="en-US" sz="8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47">
            <a:extLst>
              <a:ext uri="{FF2B5EF4-FFF2-40B4-BE49-F238E27FC236}">
                <a16:creationId xmlns:a16="http://schemas.microsoft.com/office/drawing/2014/main" xmlns="" id="{30AE5980-887D-4D03-B0B6-09BB10B97E6A}"/>
              </a:ext>
            </a:extLst>
          </p:cNvPr>
          <p:cNvSpPr/>
          <p:nvPr/>
        </p:nvSpPr>
        <p:spPr bwMode="auto">
          <a:xfrm>
            <a:off x="5934735" y="1280913"/>
            <a:ext cx="1297425" cy="1208239"/>
          </a:xfrm>
          <a:prstGeom prst="rect">
            <a:avLst/>
          </a:prstGeom>
          <a:noFill/>
          <a:ln w="19050">
            <a:solidFill>
              <a:srgbClr val="0A6DC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 rtlCol="0" anchor="ctr"/>
          <a:lstStyle/>
          <a:p>
            <a:pPr algn="l" defTabSz="914400"/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1" name="矩形 48">
            <a:extLst>
              <a:ext uri="{FF2B5EF4-FFF2-40B4-BE49-F238E27FC236}">
                <a16:creationId xmlns:a16="http://schemas.microsoft.com/office/drawing/2014/main" xmlns="" id="{3660EA92-4A74-4813-870C-2A87CF836824}"/>
              </a:ext>
            </a:extLst>
          </p:cNvPr>
          <p:cNvSpPr/>
          <p:nvPr/>
        </p:nvSpPr>
        <p:spPr bwMode="auto">
          <a:xfrm>
            <a:off x="7312929" y="1288530"/>
            <a:ext cx="1297425" cy="1200622"/>
          </a:xfrm>
          <a:prstGeom prst="rect">
            <a:avLst/>
          </a:prstGeom>
          <a:noFill/>
          <a:ln w="19050">
            <a:solidFill>
              <a:srgbClr val="0A6DC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 rtlCol="0" anchor="ctr"/>
          <a:lstStyle/>
          <a:p>
            <a:pPr algn="l" defTabSz="914400"/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2" name="文本框 49">
            <a:extLst>
              <a:ext uri="{FF2B5EF4-FFF2-40B4-BE49-F238E27FC236}">
                <a16:creationId xmlns:a16="http://schemas.microsoft.com/office/drawing/2014/main" xmlns="" id="{4EC2251D-DD8A-4214-BA3A-3799CFE6BBA4}"/>
              </a:ext>
            </a:extLst>
          </p:cNvPr>
          <p:cNvSpPr txBox="1"/>
          <p:nvPr/>
        </p:nvSpPr>
        <p:spPr>
          <a:xfrm>
            <a:off x="5786307" y="1263151"/>
            <a:ext cx="1570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0">
            <a:extLst>
              <a:ext uri="{FF2B5EF4-FFF2-40B4-BE49-F238E27FC236}">
                <a16:creationId xmlns:a16="http://schemas.microsoft.com/office/drawing/2014/main" xmlns="" id="{CD40230E-4029-405E-9421-D3F04651B0B9}"/>
              </a:ext>
            </a:extLst>
          </p:cNvPr>
          <p:cNvSpPr txBox="1"/>
          <p:nvPr/>
        </p:nvSpPr>
        <p:spPr>
          <a:xfrm>
            <a:off x="7176333" y="1272155"/>
            <a:ext cx="1570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51">
            <a:extLst>
              <a:ext uri="{FF2B5EF4-FFF2-40B4-BE49-F238E27FC236}">
                <a16:creationId xmlns:a16="http://schemas.microsoft.com/office/drawing/2014/main" xmlns="" id="{F21443A1-14D8-4479-87D4-31FC21935B1B}"/>
              </a:ext>
            </a:extLst>
          </p:cNvPr>
          <p:cNvSpPr/>
          <p:nvPr/>
        </p:nvSpPr>
        <p:spPr bwMode="auto">
          <a:xfrm>
            <a:off x="113346" y="935957"/>
            <a:ext cx="8887317" cy="2721643"/>
          </a:xfrm>
          <a:prstGeom prst="rect">
            <a:avLst/>
          </a:prstGeom>
          <a:noFill/>
          <a:ln w="19050">
            <a:solidFill>
              <a:srgbClr val="0A6DC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 rtlCol="0" anchor="ctr"/>
          <a:lstStyle/>
          <a:p>
            <a:pPr algn="l" defTabSz="914400"/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5" name="矩形: 圆角 56">
            <a:extLst>
              <a:ext uri="{FF2B5EF4-FFF2-40B4-BE49-F238E27FC236}">
                <a16:creationId xmlns:a16="http://schemas.microsoft.com/office/drawing/2014/main" xmlns="" id="{6B00EB10-BBFE-423D-9172-BFADC205E18E}"/>
              </a:ext>
            </a:extLst>
          </p:cNvPr>
          <p:cNvSpPr/>
          <p:nvPr/>
        </p:nvSpPr>
        <p:spPr>
          <a:xfrm>
            <a:off x="2287895" y="2939080"/>
            <a:ext cx="2213086" cy="3592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Impala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63">
            <a:extLst>
              <a:ext uri="{FF2B5EF4-FFF2-40B4-BE49-F238E27FC236}">
                <a16:creationId xmlns:a16="http://schemas.microsoft.com/office/drawing/2014/main" xmlns="" id="{2113474D-6FD7-401C-923E-125C2D9076D1}"/>
              </a:ext>
            </a:extLst>
          </p:cNvPr>
          <p:cNvSpPr/>
          <p:nvPr/>
        </p:nvSpPr>
        <p:spPr>
          <a:xfrm>
            <a:off x="2077556" y="4216882"/>
            <a:ext cx="576000" cy="324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</a:t>
            </a:r>
            <a:r>
              <a:rPr lang="zh-CN" altLang="en-US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/>
            <a:r>
              <a:rPr lang="zh-CN" altLang="en-US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周报</a:t>
            </a:r>
            <a:endParaRPr lang="en-US" altLang="zh-CN" sz="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箭头: 上下 64">
            <a:extLst>
              <a:ext uri="{FF2B5EF4-FFF2-40B4-BE49-F238E27FC236}">
                <a16:creationId xmlns:a16="http://schemas.microsoft.com/office/drawing/2014/main" xmlns="" id="{80AFDFC0-1A89-4009-A852-4ECD5F03C7AF}"/>
              </a:ext>
            </a:extLst>
          </p:cNvPr>
          <p:cNvSpPr/>
          <p:nvPr/>
        </p:nvSpPr>
        <p:spPr>
          <a:xfrm>
            <a:off x="3447474" y="3455785"/>
            <a:ext cx="150912" cy="395728"/>
          </a:xfrm>
          <a:prstGeom prst="up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49" name="矩形: 圆角 63">
            <a:extLst>
              <a:ext uri="{FF2B5EF4-FFF2-40B4-BE49-F238E27FC236}">
                <a16:creationId xmlns:a16="http://schemas.microsoft.com/office/drawing/2014/main" xmlns="" id="{2113474D-6FD7-401C-923E-125C2D9076D1}"/>
              </a:ext>
            </a:extLst>
          </p:cNvPr>
          <p:cNvSpPr/>
          <p:nvPr/>
        </p:nvSpPr>
        <p:spPr>
          <a:xfrm>
            <a:off x="2721386" y="4216882"/>
            <a:ext cx="576000" cy="32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</a:t>
            </a:r>
            <a:r>
              <a:rPr lang="zh-CN" altLang="en-US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/>
            <a:r>
              <a:rPr lang="zh-CN" altLang="en-US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月报</a:t>
            </a:r>
            <a:endParaRPr lang="en-US" altLang="zh-CN" sz="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: 圆角 63">
            <a:extLst>
              <a:ext uri="{FF2B5EF4-FFF2-40B4-BE49-F238E27FC236}">
                <a16:creationId xmlns:a16="http://schemas.microsoft.com/office/drawing/2014/main" xmlns="" id="{2113474D-6FD7-401C-923E-125C2D9076D1}"/>
              </a:ext>
            </a:extLst>
          </p:cNvPr>
          <p:cNvSpPr/>
          <p:nvPr/>
        </p:nvSpPr>
        <p:spPr>
          <a:xfrm>
            <a:off x="3365216" y="4216882"/>
            <a:ext cx="576000" cy="32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COS</a:t>
            </a:r>
            <a:r>
              <a:rPr lang="zh-CN" altLang="en-US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r>
              <a:rPr lang="en-US" altLang="zh-CN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/>
            <a:r>
              <a:rPr lang="zh-CN" altLang="en-US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周报</a:t>
            </a:r>
            <a:endParaRPr lang="en-US" altLang="zh-CN" sz="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63">
            <a:extLst>
              <a:ext uri="{FF2B5EF4-FFF2-40B4-BE49-F238E27FC236}">
                <a16:creationId xmlns:a16="http://schemas.microsoft.com/office/drawing/2014/main" xmlns="" id="{2113474D-6FD7-401C-923E-125C2D9076D1}"/>
              </a:ext>
            </a:extLst>
          </p:cNvPr>
          <p:cNvSpPr/>
          <p:nvPr/>
        </p:nvSpPr>
        <p:spPr>
          <a:xfrm>
            <a:off x="4009046" y="4216882"/>
            <a:ext cx="576000" cy="32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COS</a:t>
            </a:r>
            <a:r>
              <a:rPr lang="zh-CN" altLang="en-US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r>
              <a:rPr lang="en-US" altLang="zh-CN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/>
            <a:r>
              <a:rPr lang="zh-CN" altLang="en-US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月报</a:t>
            </a:r>
            <a:endParaRPr lang="en-US" altLang="zh-CN" sz="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30">
            <a:extLst>
              <a:ext uri="{FF2B5EF4-FFF2-40B4-BE49-F238E27FC236}">
                <a16:creationId xmlns:a16="http://schemas.microsoft.com/office/drawing/2014/main" xmlns="" id="{C6655B02-6D89-4EFA-981F-BDA0BBFAC566}"/>
              </a:ext>
            </a:extLst>
          </p:cNvPr>
          <p:cNvSpPr/>
          <p:nvPr/>
        </p:nvSpPr>
        <p:spPr bwMode="auto">
          <a:xfrm>
            <a:off x="4382675" y="1971312"/>
            <a:ext cx="449833" cy="691119"/>
          </a:xfrm>
          <a:prstGeom prst="rect">
            <a:avLst/>
          </a:prstGeom>
          <a:solidFill>
            <a:srgbClr val="FFC000"/>
          </a:solidFill>
          <a:ln w="19050">
            <a:noFill/>
            <a:prstDash val="dash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l" defTabSz="914400"/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3" name="文本框 34">
            <a:extLst>
              <a:ext uri="{FF2B5EF4-FFF2-40B4-BE49-F238E27FC236}">
                <a16:creationId xmlns:a16="http://schemas.microsoft.com/office/drawing/2014/main" xmlns="" id="{A0490660-9F73-4A3E-AD73-12BA83615B53}"/>
              </a:ext>
            </a:extLst>
          </p:cNvPr>
          <p:cNvSpPr txBox="1"/>
          <p:nvPr/>
        </p:nvSpPr>
        <p:spPr>
          <a:xfrm>
            <a:off x="4297157" y="1967435"/>
            <a:ext cx="6185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: 圆角 38">
            <a:extLst>
              <a:ext uri="{FF2B5EF4-FFF2-40B4-BE49-F238E27FC236}">
                <a16:creationId xmlns:a16="http://schemas.microsoft.com/office/drawing/2014/main" xmlns="" id="{83433925-F543-4249-B35D-95E06E05EBD3}"/>
              </a:ext>
            </a:extLst>
          </p:cNvPr>
          <p:cNvSpPr/>
          <p:nvPr/>
        </p:nvSpPr>
        <p:spPr bwMode="auto">
          <a:xfrm>
            <a:off x="4447546" y="2198184"/>
            <a:ext cx="324000" cy="384740"/>
          </a:xfrm>
          <a:prstGeom prst="roundRect">
            <a:avLst/>
          </a:prstGeom>
          <a:solidFill>
            <a:srgbClr val="00B0F0"/>
          </a:solidFill>
          <a:ln w="19050">
            <a:noFill/>
            <a:prstDash val="dash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ctr" defTabSz="914400"/>
            <a:r>
              <a:rPr lang="zh-CN" altLang="en-US" sz="7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</a:t>
            </a:r>
            <a:r>
              <a:rPr lang="zh-CN" altLang="en-US" sz="7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en-US" altLang="zh-CN" sz="7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endParaRPr lang="zh-CN" altLang="en-US" sz="7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Elbow Connector 54"/>
          <p:cNvCxnSpPr>
            <a:stCxn id="15" idx="3"/>
            <a:endCxn id="53" idx="0"/>
          </p:cNvCxnSpPr>
          <p:nvPr/>
        </p:nvCxnSpPr>
        <p:spPr>
          <a:xfrm>
            <a:off x="4447546" y="1513925"/>
            <a:ext cx="158895" cy="4535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箭头: 下 32">
            <a:extLst>
              <a:ext uri="{FF2B5EF4-FFF2-40B4-BE49-F238E27FC236}">
                <a16:creationId xmlns:a16="http://schemas.microsoft.com/office/drawing/2014/main" xmlns="" id="{493DEFE9-8370-49D4-B233-DFFB75943915}"/>
              </a:ext>
            </a:extLst>
          </p:cNvPr>
          <p:cNvSpPr/>
          <p:nvPr/>
        </p:nvSpPr>
        <p:spPr bwMode="auto">
          <a:xfrm>
            <a:off x="3469298" y="2690934"/>
            <a:ext cx="129088" cy="248146"/>
          </a:xfrm>
          <a:prstGeom prst="downArrow">
            <a:avLst/>
          </a:prstGeom>
          <a:solidFill>
            <a:srgbClr val="C00000"/>
          </a:solidFill>
          <a:ln w="19050">
            <a:noFill/>
            <a:prstDash val="dash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l" defTabSz="914400"/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7" name="文本框 14">
            <a:extLst>
              <a:ext uri="{FF2B5EF4-FFF2-40B4-BE49-F238E27FC236}">
                <a16:creationId xmlns:a16="http://schemas.microsoft.com/office/drawing/2014/main" xmlns="" id="{EF77895A-69E7-4DD1-BEB1-2824564C7CF4}"/>
              </a:ext>
            </a:extLst>
          </p:cNvPr>
          <p:cNvSpPr txBox="1"/>
          <p:nvPr/>
        </p:nvSpPr>
        <p:spPr>
          <a:xfrm>
            <a:off x="2859782" y="3907891"/>
            <a:ext cx="1570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脑移动端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箭头: 上下 64">
            <a:extLst>
              <a:ext uri="{FF2B5EF4-FFF2-40B4-BE49-F238E27FC236}">
                <a16:creationId xmlns:a16="http://schemas.microsoft.com/office/drawing/2014/main" xmlns="" id="{80AFDFC0-1A89-4009-A852-4ECD5F03C7AF}"/>
              </a:ext>
            </a:extLst>
          </p:cNvPr>
          <p:cNvSpPr/>
          <p:nvPr/>
        </p:nvSpPr>
        <p:spPr>
          <a:xfrm>
            <a:off x="4528558" y="2679763"/>
            <a:ext cx="150912" cy="1171750"/>
          </a:xfrm>
          <a:prstGeom prst="up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59" name="矩形: 圆角 39">
            <a:extLst>
              <a:ext uri="{FF2B5EF4-FFF2-40B4-BE49-F238E27FC236}">
                <a16:creationId xmlns:a16="http://schemas.microsoft.com/office/drawing/2014/main" xmlns="" id="{BEDC1538-D606-403C-9246-4DFB8922DEEC}"/>
              </a:ext>
            </a:extLst>
          </p:cNvPr>
          <p:cNvSpPr/>
          <p:nvPr/>
        </p:nvSpPr>
        <p:spPr bwMode="auto">
          <a:xfrm>
            <a:off x="6016779" y="2769227"/>
            <a:ext cx="1112223" cy="2718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prstDash val="dash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ctr" defTabSz="914400"/>
            <a:r>
              <a:rPr lang="en-US" altLang="zh-CN" sz="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Monthly report for RGM</a:t>
            </a:r>
            <a:endParaRPr lang="zh-CN" altLang="en-US" sz="8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40">
            <a:extLst>
              <a:ext uri="{FF2B5EF4-FFF2-40B4-BE49-F238E27FC236}">
                <a16:creationId xmlns:a16="http://schemas.microsoft.com/office/drawing/2014/main" xmlns="" id="{F8B0ED40-715B-4366-B95F-4FD90128DB50}"/>
              </a:ext>
            </a:extLst>
          </p:cNvPr>
          <p:cNvSpPr/>
          <p:nvPr/>
        </p:nvSpPr>
        <p:spPr bwMode="auto">
          <a:xfrm>
            <a:off x="6016779" y="3086935"/>
            <a:ext cx="1112223" cy="2718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prstDash val="dash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ctr" defTabSz="914400"/>
            <a:r>
              <a:rPr lang="en-US" altLang="zh-CN" sz="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Monthly report for Above</a:t>
            </a:r>
            <a:endParaRPr lang="zh-CN" altLang="en-US" sz="8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47">
            <a:extLst>
              <a:ext uri="{FF2B5EF4-FFF2-40B4-BE49-F238E27FC236}">
                <a16:creationId xmlns:a16="http://schemas.microsoft.com/office/drawing/2014/main" xmlns="" id="{30AE5980-887D-4D03-B0B6-09BB10B97E6A}"/>
              </a:ext>
            </a:extLst>
          </p:cNvPr>
          <p:cNvSpPr/>
          <p:nvPr/>
        </p:nvSpPr>
        <p:spPr bwMode="auto">
          <a:xfrm>
            <a:off x="5936010" y="2544597"/>
            <a:ext cx="1297425" cy="877836"/>
          </a:xfrm>
          <a:prstGeom prst="rect">
            <a:avLst/>
          </a:prstGeom>
          <a:noFill/>
          <a:ln w="19050">
            <a:solidFill>
              <a:srgbClr val="0A6DC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 rtlCol="0" anchor="ctr"/>
          <a:lstStyle/>
          <a:p>
            <a:pPr algn="l" defTabSz="914400"/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62" name="文本框 49">
            <a:extLst>
              <a:ext uri="{FF2B5EF4-FFF2-40B4-BE49-F238E27FC236}">
                <a16:creationId xmlns:a16="http://schemas.microsoft.com/office/drawing/2014/main" xmlns="" id="{4EC2251D-DD8A-4214-BA3A-3799CFE6BBA4}"/>
              </a:ext>
            </a:extLst>
          </p:cNvPr>
          <p:cNvSpPr txBox="1"/>
          <p:nvPr/>
        </p:nvSpPr>
        <p:spPr>
          <a:xfrm>
            <a:off x="5787582" y="2526834"/>
            <a:ext cx="1570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Semi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35">
            <a:extLst>
              <a:ext uri="{FF2B5EF4-FFF2-40B4-BE49-F238E27FC236}">
                <a16:creationId xmlns:a16="http://schemas.microsoft.com/office/drawing/2014/main" xmlns="" id="{88ED8166-4C0F-4C1B-9BBB-48E195A1988D}"/>
              </a:ext>
            </a:extLst>
          </p:cNvPr>
          <p:cNvSpPr/>
          <p:nvPr/>
        </p:nvSpPr>
        <p:spPr bwMode="auto">
          <a:xfrm>
            <a:off x="1745170" y="1952797"/>
            <a:ext cx="350772" cy="707485"/>
          </a:xfrm>
          <a:prstGeom prst="roundRect">
            <a:avLst/>
          </a:prstGeom>
          <a:solidFill>
            <a:srgbClr val="00B0F0"/>
          </a:solidFill>
          <a:ln w="19050">
            <a:noFill/>
            <a:prstDash val="dash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ctr" defTabSz="914400"/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800" kern="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endParaRPr lang="en-US" altLang="zh-CN" sz="800" kern="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zh-CN" altLang="en-US" sz="8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14">
            <a:extLst>
              <a:ext uri="{FF2B5EF4-FFF2-40B4-BE49-F238E27FC236}">
                <a16:creationId xmlns:a16="http://schemas.microsoft.com/office/drawing/2014/main" xmlns="" id="{EF77895A-69E7-4DD1-BEB1-2824564C7CF4}"/>
              </a:ext>
            </a:extLst>
          </p:cNvPr>
          <p:cNvSpPr txBox="1"/>
          <p:nvPr/>
        </p:nvSpPr>
        <p:spPr>
          <a:xfrm>
            <a:off x="-144126" y="973667"/>
            <a:ext cx="1570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35">
            <a:extLst>
              <a:ext uri="{FF2B5EF4-FFF2-40B4-BE49-F238E27FC236}">
                <a16:creationId xmlns:a16="http://schemas.microsoft.com/office/drawing/2014/main" xmlns="" id="{88ED8166-4C0F-4C1B-9BBB-48E195A1988D}"/>
              </a:ext>
            </a:extLst>
          </p:cNvPr>
          <p:cNvSpPr/>
          <p:nvPr/>
        </p:nvSpPr>
        <p:spPr bwMode="auto">
          <a:xfrm>
            <a:off x="5052318" y="1967832"/>
            <a:ext cx="298027" cy="707485"/>
          </a:xfrm>
          <a:prstGeom prst="roundRect">
            <a:avLst/>
          </a:prstGeom>
          <a:solidFill>
            <a:srgbClr val="00B0F0"/>
          </a:solidFill>
          <a:ln w="19050">
            <a:noFill/>
            <a:prstDash val="dash"/>
            <a:round/>
            <a:headEnd/>
            <a:tailEnd/>
          </a:ln>
          <a:extLst/>
        </p:spPr>
        <p:txBody>
          <a:bodyPr lIns="0" tIns="0" rIns="0" bIns="0" rtlCol="0" anchor="ctr"/>
          <a:lstStyle/>
          <a:p>
            <a:pPr algn="ctr" defTabSz="914400"/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800" kern="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endParaRPr lang="en-US" altLang="zh-CN" sz="800" kern="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zh-CN" altLang="en-US" sz="8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Right Arrow 75"/>
          <p:cNvSpPr/>
          <p:nvPr/>
        </p:nvSpPr>
        <p:spPr>
          <a:xfrm>
            <a:off x="2116458" y="2221616"/>
            <a:ext cx="166243" cy="16425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Right Arrow 76"/>
          <p:cNvSpPr/>
          <p:nvPr/>
        </p:nvSpPr>
        <p:spPr>
          <a:xfrm>
            <a:off x="4845626" y="2226667"/>
            <a:ext cx="166243" cy="16425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矩形: 圆角 63">
            <a:extLst>
              <a:ext uri="{FF2B5EF4-FFF2-40B4-BE49-F238E27FC236}">
                <a16:creationId xmlns:a16="http://schemas.microsoft.com/office/drawing/2014/main" xmlns="" id="{2113474D-6FD7-401C-923E-125C2D9076D1}"/>
              </a:ext>
            </a:extLst>
          </p:cNvPr>
          <p:cNvSpPr/>
          <p:nvPr/>
        </p:nvSpPr>
        <p:spPr>
          <a:xfrm>
            <a:off x="4652874" y="4216882"/>
            <a:ext cx="576000" cy="32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Semi</a:t>
            </a:r>
            <a:r>
              <a:rPr lang="zh-CN" altLang="en-US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r>
              <a:rPr lang="en-US" altLang="zh-CN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/>
            <a:r>
              <a:rPr lang="zh-CN" altLang="en-US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月报</a:t>
            </a:r>
            <a:endParaRPr lang="en-US" altLang="zh-CN" sz="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14">
            <a:extLst>
              <a:ext uri="{FF2B5EF4-FFF2-40B4-BE49-F238E27FC236}">
                <a16:creationId xmlns:a16="http://schemas.microsoft.com/office/drawing/2014/main" xmlns="" id="{EF77895A-69E7-4DD1-BEB1-2824564C7CF4}"/>
              </a:ext>
            </a:extLst>
          </p:cNvPr>
          <p:cNvSpPr txBox="1"/>
          <p:nvPr/>
        </p:nvSpPr>
        <p:spPr>
          <a:xfrm>
            <a:off x="-169319" y="4165427"/>
            <a:ext cx="984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务应用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402562" y="3916052"/>
            <a:ext cx="3483572" cy="7485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矩形: 圆角 63">
            <a:extLst>
              <a:ext uri="{FF2B5EF4-FFF2-40B4-BE49-F238E27FC236}">
                <a16:creationId xmlns:a16="http://schemas.microsoft.com/office/drawing/2014/main" xmlns="" id="{2113474D-6FD7-401C-923E-125C2D9076D1}"/>
              </a:ext>
            </a:extLst>
          </p:cNvPr>
          <p:cNvSpPr/>
          <p:nvPr/>
        </p:nvSpPr>
        <p:spPr>
          <a:xfrm>
            <a:off x="5519524" y="4212698"/>
            <a:ext cx="576000" cy="324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</a:t>
            </a:r>
            <a:r>
              <a:rPr lang="zh-CN" altLang="en-US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/>
            <a:r>
              <a:rPr lang="zh-CN" altLang="en-US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周报</a:t>
            </a:r>
            <a:endParaRPr lang="en-US" altLang="zh-CN" sz="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63">
            <a:extLst>
              <a:ext uri="{FF2B5EF4-FFF2-40B4-BE49-F238E27FC236}">
                <a16:creationId xmlns:a16="http://schemas.microsoft.com/office/drawing/2014/main" xmlns="" id="{2113474D-6FD7-401C-923E-125C2D9076D1}"/>
              </a:ext>
            </a:extLst>
          </p:cNvPr>
          <p:cNvSpPr/>
          <p:nvPr/>
        </p:nvSpPr>
        <p:spPr>
          <a:xfrm>
            <a:off x="6188125" y="4212698"/>
            <a:ext cx="576000" cy="324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</a:t>
            </a:r>
            <a:r>
              <a:rPr lang="zh-CN" altLang="en-US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/>
            <a:r>
              <a:rPr lang="zh-CN" altLang="en-US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月报</a:t>
            </a:r>
            <a:endParaRPr lang="en-US" altLang="zh-CN" sz="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63">
            <a:extLst>
              <a:ext uri="{FF2B5EF4-FFF2-40B4-BE49-F238E27FC236}">
                <a16:creationId xmlns:a16="http://schemas.microsoft.com/office/drawing/2014/main" xmlns="" id="{2113474D-6FD7-401C-923E-125C2D9076D1}"/>
              </a:ext>
            </a:extLst>
          </p:cNvPr>
          <p:cNvSpPr/>
          <p:nvPr/>
        </p:nvSpPr>
        <p:spPr>
          <a:xfrm>
            <a:off x="6856726" y="4212698"/>
            <a:ext cx="576000" cy="32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COS</a:t>
            </a:r>
            <a:r>
              <a:rPr lang="zh-CN" altLang="en-US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r>
              <a:rPr lang="en-US" altLang="zh-CN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/>
            <a:r>
              <a:rPr lang="zh-CN" altLang="en-US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周报</a:t>
            </a:r>
            <a:endParaRPr lang="en-US" altLang="zh-CN" sz="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: 圆角 63">
            <a:extLst>
              <a:ext uri="{FF2B5EF4-FFF2-40B4-BE49-F238E27FC236}">
                <a16:creationId xmlns:a16="http://schemas.microsoft.com/office/drawing/2014/main" xmlns="" id="{2113474D-6FD7-401C-923E-125C2D9076D1}"/>
              </a:ext>
            </a:extLst>
          </p:cNvPr>
          <p:cNvSpPr/>
          <p:nvPr/>
        </p:nvSpPr>
        <p:spPr>
          <a:xfrm>
            <a:off x="7525327" y="4212698"/>
            <a:ext cx="576000" cy="32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COS</a:t>
            </a:r>
            <a:r>
              <a:rPr lang="zh-CN" altLang="en-US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r>
              <a:rPr lang="en-US" altLang="zh-CN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/>
            <a:r>
              <a:rPr lang="zh-CN" altLang="en-US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月报</a:t>
            </a:r>
            <a:endParaRPr lang="en-US" altLang="zh-CN" sz="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14">
            <a:extLst>
              <a:ext uri="{FF2B5EF4-FFF2-40B4-BE49-F238E27FC236}">
                <a16:creationId xmlns:a16="http://schemas.microsoft.com/office/drawing/2014/main" xmlns="" id="{EF77895A-69E7-4DD1-BEB1-2824564C7CF4}"/>
              </a:ext>
            </a:extLst>
          </p:cNvPr>
          <p:cNvSpPr txBox="1"/>
          <p:nvPr/>
        </p:nvSpPr>
        <p:spPr>
          <a:xfrm>
            <a:off x="6354186" y="3928851"/>
            <a:ext cx="1570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脑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63">
            <a:extLst>
              <a:ext uri="{FF2B5EF4-FFF2-40B4-BE49-F238E27FC236}">
                <a16:creationId xmlns:a16="http://schemas.microsoft.com/office/drawing/2014/main" xmlns="" id="{2113474D-6FD7-401C-923E-125C2D9076D1}"/>
              </a:ext>
            </a:extLst>
          </p:cNvPr>
          <p:cNvSpPr/>
          <p:nvPr/>
        </p:nvSpPr>
        <p:spPr>
          <a:xfrm>
            <a:off x="8193928" y="4212698"/>
            <a:ext cx="576000" cy="32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Semi</a:t>
            </a:r>
            <a:r>
              <a:rPr lang="zh-CN" altLang="en-US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r>
              <a:rPr lang="en-US" altLang="zh-CN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/>
            <a:r>
              <a:rPr lang="zh-CN" altLang="en-US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月报</a:t>
            </a:r>
            <a:endParaRPr lang="en-US" altLang="zh-CN" sz="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itle 53"/>
          <p:cNvSpPr txBox="1"/>
          <p:nvPr/>
        </p:nvSpPr>
        <p:spPr>
          <a:xfrm>
            <a:off x="230506" y="314325"/>
            <a:ext cx="2731393" cy="333375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>
              <a:buClr>
                <a:srgbClr val="414141"/>
              </a:buClr>
              <a:defRPr sz="2400" b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平台</a:t>
            </a:r>
            <a:r>
              <a:rPr lang="zh-CN" altLang="en-US" dirty="0" smtClean="0">
                <a:sym typeface="+mn-ea"/>
              </a:rPr>
              <a:t>整体架构</a:t>
            </a:r>
            <a:endParaRPr lang="zh-CN" altLang="en-US" dirty="0">
              <a:sym typeface="+mn-ea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815051" y="3915284"/>
            <a:ext cx="1072567" cy="7485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文本框 14">
            <a:extLst>
              <a:ext uri="{FF2B5EF4-FFF2-40B4-BE49-F238E27FC236}">
                <a16:creationId xmlns:a16="http://schemas.microsoft.com/office/drawing/2014/main" xmlns="" id="{EF77895A-69E7-4DD1-BEB1-2824564C7CF4}"/>
              </a:ext>
            </a:extLst>
          </p:cNvPr>
          <p:cNvSpPr txBox="1"/>
          <p:nvPr/>
        </p:nvSpPr>
        <p:spPr>
          <a:xfrm>
            <a:off x="566026" y="3923699"/>
            <a:ext cx="1570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数据治理前端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63">
            <a:extLst>
              <a:ext uri="{FF2B5EF4-FFF2-40B4-BE49-F238E27FC236}">
                <a16:creationId xmlns:a16="http://schemas.microsoft.com/office/drawing/2014/main" xmlns="" id="{2113474D-6FD7-401C-923E-125C2D9076D1}"/>
              </a:ext>
            </a:extLst>
          </p:cNvPr>
          <p:cNvSpPr/>
          <p:nvPr/>
        </p:nvSpPr>
        <p:spPr>
          <a:xfrm>
            <a:off x="866462" y="4212698"/>
            <a:ext cx="382235" cy="3239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规则定义</a:t>
            </a:r>
            <a:endParaRPr lang="en-US" altLang="zh-CN" sz="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63">
            <a:extLst>
              <a:ext uri="{FF2B5EF4-FFF2-40B4-BE49-F238E27FC236}">
                <a16:creationId xmlns:a16="http://schemas.microsoft.com/office/drawing/2014/main" xmlns="" id="{2113474D-6FD7-401C-923E-125C2D9076D1}"/>
              </a:ext>
            </a:extLst>
          </p:cNvPr>
          <p:cNvSpPr/>
          <p:nvPr/>
        </p:nvSpPr>
        <p:spPr>
          <a:xfrm>
            <a:off x="1300108" y="4212699"/>
            <a:ext cx="540815" cy="32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统计分析</a:t>
            </a:r>
            <a:endParaRPr lang="en-US" altLang="zh-CN" sz="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知预警</a:t>
            </a:r>
            <a:endParaRPr lang="en-US" altLang="zh-CN" sz="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665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B52E4902-C1DE-AC46-9AF8-B84A5BEFCFB1}"/>
              </a:ext>
            </a:extLst>
          </p:cNvPr>
          <p:cNvSpPr txBox="1"/>
          <p:nvPr/>
        </p:nvSpPr>
        <p:spPr>
          <a:xfrm>
            <a:off x="4025245" y="-235670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pic>
        <p:nvPicPr>
          <p:cNvPr id="17" name="图片 160">
            <a:extLst>
              <a:ext uri="{FF2B5EF4-FFF2-40B4-BE49-F238E27FC236}">
                <a16:creationId xmlns:a16="http://schemas.microsoft.com/office/drawing/2014/main" xmlns="" id="{90D26C9E-8270-B24D-A9BF-3DADCA7779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8" name="矩形 162">
            <a:extLst>
              <a:ext uri="{FF2B5EF4-FFF2-40B4-BE49-F238E27FC236}">
                <a16:creationId xmlns:a16="http://schemas.microsoft.com/office/drawing/2014/main" xmlns="" id="{F85CE2CF-657A-8942-9109-63747B90C153}"/>
              </a:ext>
            </a:extLst>
          </p:cNvPr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9" name="矩形 163">
            <a:extLst>
              <a:ext uri="{FF2B5EF4-FFF2-40B4-BE49-F238E27FC236}">
                <a16:creationId xmlns:a16="http://schemas.microsoft.com/office/drawing/2014/main" xmlns="" id="{4C7A6D6D-B362-F24E-A8CF-89C691E0B88A}"/>
              </a:ext>
            </a:extLst>
          </p:cNvPr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0" name="矩形 164">
            <a:extLst>
              <a:ext uri="{FF2B5EF4-FFF2-40B4-BE49-F238E27FC236}">
                <a16:creationId xmlns:a16="http://schemas.microsoft.com/office/drawing/2014/main" xmlns="" id="{FCF2A38A-0C5E-8C40-94C9-634490A9C4C0}"/>
              </a:ext>
            </a:extLst>
          </p:cNvPr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xmlns="" id="{58F96914-BA4B-C14A-8893-380FD3B24454}"/>
              </a:ext>
            </a:extLst>
          </p:cNvPr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6494686-1FBB-3B4C-A2EA-4E078A7F6A60}"/>
              </a:ext>
            </a:extLst>
          </p:cNvPr>
          <p:cNvSpPr txBox="1"/>
          <p:nvPr/>
        </p:nvSpPr>
        <p:spPr>
          <a:xfrm>
            <a:off x="4805600" y="2033446"/>
            <a:ext cx="170591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Hans" sz="2200" dirty="0" smtClean="0">
                <a:solidFill>
                  <a:srgbClr val="C00000"/>
                </a:solidFill>
              </a:rPr>
              <a:t>1   </a:t>
            </a:r>
            <a:r>
              <a:rPr kumimoji="1" lang="zh-CN" altLang="en-US" sz="2200" b="1" dirty="0">
                <a:solidFill>
                  <a:srgbClr val="C00000"/>
                </a:solidFill>
              </a:rPr>
              <a:t>总体</a:t>
            </a:r>
            <a:r>
              <a:rPr kumimoji="1" lang="zh-CN" altLang="en-US" sz="2200" b="1" dirty="0" smtClean="0">
                <a:solidFill>
                  <a:srgbClr val="C00000"/>
                </a:solidFill>
              </a:rPr>
              <a:t>方案</a:t>
            </a:r>
            <a:endParaRPr kumimoji="1" lang="zh-CN" altLang="en-US" sz="2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9B74FD5A-557D-0342-83BE-846EDF70EA99}"/>
              </a:ext>
            </a:extLst>
          </p:cNvPr>
          <p:cNvSpPr txBox="1"/>
          <p:nvPr/>
        </p:nvSpPr>
        <p:spPr>
          <a:xfrm>
            <a:off x="5279345" y="2523705"/>
            <a:ext cx="270939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/>
              <a:t>整体架构</a:t>
            </a:r>
            <a:endParaRPr kumimoji="1" lang="zh-CN" altLang="en-US" sz="2200" dirty="0"/>
          </a:p>
        </p:txBody>
      </p:sp>
      <p:sp>
        <p:nvSpPr>
          <p:cNvPr id="23" name="矩形 164">
            <a:extLst>
              <a:ext uri="{FF2B5EF4-FFF2-40B4-BE49-F238E27FC236}">
                <a16:creationId xmlns:a16="http://schemas.microsoft.com/office/drawing/2014/main" xmlns="" id="{FCF2A38A-0C5E-8C40-94C9-634490A9C4C0}"/>
              </a:ext>
            </a:extLst>
          </p:cNvPr>
          <p:cNvSpPr/>
          <p:nvPr/>
        </p:nvSpPr>
        <p:spPr>
          <a:xfrm rot="2700000">
            <a:off x="4925445" y="2687604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36" name="文本框 21">
            <a:extLst>
              <a:ext uri="{FF2B5EF4-FFF2-40B4-BE49-F238E27FC236}">
                <a16:creationId xmlns:a16="http://schemas.microsoft.com/office/drawing/2014/main" xmlns="" id="{9B74FD5A-557D-0342-83BE-846EDF70EA99}"/>
              </a:ext>
            </a:extLst>
          </p:cNvPr>
          <p:cNvSpPr txBox="1"/>
          <p:nvPr/>
        </p:nvSpPr>
        <p:spPr>
          <a:xfrm>
            <a:off x="5279344" y="2983147"/>
            <a:ext cx="270939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b="1" dirty="0" smtClean="0">
                <a:solidFill>
                  <a:srgbClr val="C00000"/>
                </a:solidFill>
              </a:rPr>
              <a:t>数据质量管理</a:t>
            </a:r>
            <a:endParaRPr kumimoji="1" lang="zh-CN" altLang="en-US" sz="2200" b="1" dirty="0">
              <a:solidFill>
                <a:srgbClr val="C00000"/>
              </a:solidFill>
            </a:endParaRPr>
          </a:p>
        </p:txBody>
      </p:sp>
      <p:sp>
        <p:nvSpPr>
          <p:cNvPr id="37" name="矩形 164">
            <a:extLst>
              <a:ext uri="{FF2B5EF4-FFF2-40B4-BE49-F238E27FC236}">
                <a16:creationId xmlns:a16="http://schemas.microsoft.com/office/drawing/2014/main" xmlns="" id="{FCF2A38A-0C5E-8C40-94C9-634490A9C4C0}"/>
              </a:ext>
            </a:extLst>
          </p:cNvPr>
          <p:cNvSpPr/>
          <p:nvPr/>
        </p:nvSpPr>
        <p:spPr>
          <a:xfrm rot="2700000">
            <a:off x="4925444" y="314704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448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1636F74-234C-BF40-9E1D-4CAD35BE5D29}"/>
              </a:ext>
            </a:extLst>
          </p:cNvPr>
          <p:cNvSpPr txBox="1"/>
          <p:nvPr/>
        </p:nvSpPr>
        <p:spPr>
          <a:xfrm>
            <a:off x="0" y="121519"/>
            <a:ext cx="12194351" cy="976588"/>
          </a:xfrm>
          <a:prstGeom prst="rect">
            <a:avLst/>
          </a:prstGeom>
          <a:extLst/>
        </p:spPr>
        <p:txBody>
          <a:bodyPr vert="horz" lIns="360000" tIns="0" rIns="121920" bIns="0" rtlCol="0" anchor="ctr">
            <a:normAutofit/>
          </a:bodyPr>
          <a:lstStyle>
            <a:defPPr>
              <a:defRPr lang="zh-CN"/>
            </a:defPPr>
            <a:lvl1pPr lvl="0">
              <a:lnSpc>
                <a:spcPct val="85000"/>
              </a:lnSpc>
              <a:spcBef>
                <a:spcPct val="0"/>
              </a:spcBef>
              <a:buNone/>
              <a:defRPr sz="2800" b="1" cap="none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defRPr>
            </a:lvl1pPr>
          </a:lstStyle>
          <a:p>
            <a:r>
              <a:rPr lang="zh-CN" altLang="en-US" dirty="0" smtClean="0"/>
              <a:t>数据质量</a:t>
            </a:r>
            <a:r>
              <a:rPr lang="zh-CN" altLang="en-US" dirty="0"/>
              <a:t>痛点</a:t>
            </a:r>
            <a:endParaRPr lang="en-US" altLang="zh-CN" dirty="0" smtClean="0"/>
          </a:p>
        </p:txBody>
      </p:sp>
      <p:sp>
        <p:nvSpPr>
          <p:cNvPr id="7" name="Rectangle 6"/>
          <p:cNvSpPr/>
          <p:nvPr/>
        </p:nvSpPr>
        <p:spPr>
          <a:xfrm>
            <a:off x="284480" y="965200"/>
            <a:ext cx="2743200" cy="3860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98800" y="965200"/>
            <a:ext cx="5699760" cy="3860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8560" y="98976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/>
              <a:t>平台</a:t>
            </a:r>
            <a:r>
              <a:rPr lang="zh-CN" altLang="en-US" sz="1200" b="1" dirty="0" smtClean="0"/>
              <a:t>现状</a:t>
            </a:r>
            <a:endParaRPr lang="en-US" sz="12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471160" y="989764"/>
            <a:ext cx="1386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/>
              <a:t>现状数据问题</a:t>
            </a:r>
            <a:endParaRPr lang="en-US" sz="12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87680" y="1375106"/>
            <a:ext cx="2326640" cy="4333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大数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据平台数据来源于多个外部系统</a:t>
            </a:r>
            <a:endParaRPr lang="en-US" sz="105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7680" y="2867921"/>
            <a:ext cx="2326640" cy="4333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平台内部数据规整环节较多</a:t>
            </a:r>
            <a:endParaRPr lang="en-US" sz="105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680" y="3361607"/>
            <a:ext cx="2326640" cy="4333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大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脑算法环境独立，所需数据需要和大数据平台对接</a:t>
            </a:r>
            <a:endParaRPr lang="en-US" sz="105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0880" y="1375106"/>
            <a:ext cx="5435600" cy="4333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不同系统之间数据流通，数据是否有缺失？</a:t>
            </a:r>
            <a:endParaRPr lang="en-US" sz="105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30880" y="2867921"/>
            <a:ext cx="5435600" cy="9270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数据处理的流程中，哪一部分数据出现了问题？</a:t>
            </a:r>
            <a:endParaRPr lang="en-US" altLang="zh-CN" sz="105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规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整出来的宽表数据是否可以直接给到算法？</a:t>
            </a:r>
            <a:endParaRPr lang="en-US" altLang="zh-CN" sz="105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带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有业务过滤条件的数据波动，怎样监控？</a:t>
            </a:r>
            <a:endParaRPr lang="en-US" sz="105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30880" y="1872711"/>
            <a:ext cx="5435600" cy="4333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上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游数据校验方法多样性难？平均值？最大值？最小值？空值？字段唯一值个数？</a:t>
            </a:r>
            <a:endParaRPr lang="en-US" sz="105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30880" y="2370316"/>
            <a:ext cx="5435600" cy="4333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表记录数据波动是否正常？餐厅数据缺失是否正常？</a:t>
            </a:r>
            <a:endParaRPr lang="en-US" sz="105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7680" y="3855293"/>
            <a:ext cx="2326640" cy="4333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平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台数据质量通知机制缺失</a:t>
            </a:r>
            <a:endParaRPr lang="en-US" sz="105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30880" y="3855293"/>
            <a:ext cx="5435600" cy="4333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现状数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据质量问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题大多事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后发现，处理效率降低</a:t>
            </a:r>
            <a:endParaRPr lang="en-US" sz="105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30880" y="4348979"/>
            <a:ext cx="5435600" cy="4333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缺乏对上游系统的数据质量评估</a:t>
            </a:r>
            <a:endParaRPr lang="en-US" sz="105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1013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A1636F74-234C-BF40-9E1D-4CAD35BE5D29}"/>
              </a:ext>
            </a:extLst>
          </p:cNvPr>
          <p:cNvSpPr txBox="1"/>
          <p:nvPr/>
        </p:nvSpPr>
        <p:spPr>
          <a:xfrm>
            <a:off x="0" y="121519"/>
            <a:ext cx="12194351" cy="976588"/>
          </a:xfrm>
          <a:prstGeom prst="rect">
            <a:avLst/>
          </a:prstGeom>
          <a:extLst/>
        </p:spPr>
        <p:txBody>
          <a:bodyPr vert="horz" lIns="360000" tIns="0" rIns="121920" bIns="0" rtlCol="0" anchor="ctr">
            <a:normAutofit/>
          </a:bodyPr>
          <a:lstStyle>
            <a:defPPr>
              <a:defRPr lang="zh-CN"/>
            </a:defPPr>
            <a:lvl1pPr lvl="0">
              <a:lnSpc>
                <a:spcPct val="85000"/>
              </a:lnSpc>
              <a:spcBef>
                <a:spcPct val="0"/>
              </a:spcBef>
              <a:buNone/>
              <a:defRPr sz="2800" b="1" cap="none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defRPr>
            </a:lvl1pPr>
          </a:lstStyle>
          <a:p>
            <a:r>
              <a:rPr lang="zh-CN" altLang="en-US" dirty="0" smtClean="0"/>
              <a:t>基于</a:t>
            </a:r>
            <a:r>
              <a:rPr lang="en-US" altLang="zh-CN" dirty="0" smtClean="0"/>
              <a:t>Griffin</a:t>
            </a:r>
            <a:r>
              <a:rPr lang="zh-CN" altLang="en-US" dirty="0" smtClean="0"/>
              <a:t>的数据质量</a:t>
            </a:r>
            <a:r>
              <a:rPr lang="zh-CN" altLang="en-US" dirty="0"/>
              <a:t>管理</a:t>
            </a:r>
            <a:endParaRPr lang="en-US" altLang="zh-CN" dirty="0" smtClean="0"/>
          </a:p>
        </p:txBody>
      </p:sp>
      <p:sp>
        <p:nvSpPr>
          <p:cNvPr id="6" name="矩形 2"/>
          <p:cNvSpPr/>
          <p:nvPr/>
        </p:nvSpPr>
        <p:spPr>
          <a:xfrm>
            <a:off x="174567" y="955867"/>
            <a:ext cx="8786553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442913"/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数据质量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模块是大数据平台中必不可少的一个功能组件，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Apache Griffin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（以下简称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Griffin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）是一个开源的大数据数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据质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量解决方案，它支持批处理和流模式两种数据质量检测方式，可以从不同维度（比如离线任务执行完毕后检查源端和目标端的数据数量是否一致、源表的数据空值数量等）度量数据资产，从而提升数据的准确度、可信度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indent="442913"/>
            <a:endParaRPr lang="en-US" altLang="zh-CN" sz="1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主要特性：</a:t>
            </a:r>
            <a:endParaRPr lang="en-US" altLang="zh-CN" sz="1200" b="1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indent="263525"/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精确度检测：验证结果集数据是否与源数据是一致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的。</a:t>
            </a:r>
            <a:endParaRPr lang="zh-CN" alt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indent="263525"/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剖析：利用数据集的一致性、独特性和逻辑性，来进行统计分析和数值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评估。</a:t>
            </a:r>
            <a:endParaRPr lang="zh-CN" alt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indent="263525"/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异常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监测：利用预先设定的算法，检测出不符合预期的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数据。</a:t>
            </a:r>
            <a:endParaRPr lang="zh-CN" alt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indent="263525"/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可视化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监测：利用控制面板来展现数据质量的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状态。</a:t>
            </a:r>
            <a:endParaRPr lang="en-US" altLang="zh-CN" sz="1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indent="263525"/>
            <a:endParaRPr lang="en-US" altLang="zh-CN" sz="1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核心优势</a:t>
            </a:r>
            <a:r>
              <a:rPr lang="zh-CN" altLang="en-US" sz="12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1200" b="1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indent="263525"/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实时性：可以实时进行数据质量检测，能够及时发现问题。</a:t>
            </a:r>
          </a:p>
          <a:p>
            <a:pPr indent="263525"/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扩展性：可以用于多个数据系统。</a:t>
            </a:r>
          </a:p>
          <a:p>
            <a:pPr indent="263525"/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伸缩性：工作在大数据量的环境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中，目前支持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PB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级数据。</a:t>
            </a:r>
            <a:endParaRPr lang="zh-CN" alt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63525"/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自助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：提供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了一个简洁易用的用户界面，可以管理数据资产和数据质量规则；同时用户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可以通过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控制面板查看数据质量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结果。</a:t>
            </a:r>
            <a:endParaRPr lang="zh-CN" alt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547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A1636F74-234C-BF40-9E1D-4CAD35BE5D29}"/>
              </a:ext>
            </a:extLst>
          </p:cNvPr>
          <p:cNvSpPr txBox="1"/>
          <p:nvPr/>
        </p:nvSpPr>
        <p:spPr>
          <a:xfrm>
            <a:off x="0" y="121519"/>
            <a:ext cx="12194351" cy="976588"/>
          </a:xfrm>
          <a:prstGeom prst="rect">
            <a:avLst/>
          </a:prstGeom>
          <a:extLst/>
        </p:spPr>
        <p:txBody>
          <a:bodyPr vert="horz" lIns="360000" tIns="0" rIns="121920" bIns="0" rtlCol="0" anchor="ctr">
            <a:normAutofit/>
          </a:bodyPr>
          <a:lstStyle>
            <a:defPPr>
              <a:defRPr lang="zh-CN"/>
            </a:defPPr>
            <a:lvl1pPr lvl="0">
              <a:lnSpc>
                <a:spcPct val="85000"/>
              </a:lnSpc>
              <a:spcBef>
                <a:spcPct val="0"/>
              </a:spcBef>
              <a:buNone/>
              <a:defRPr sz="2800" b="1" cap="none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defRPr>
            </a:lvl1pPr>
          </a:lstStyle>
          <a:p>
            <a:r>
              <a:rPr lang="en-US" altLang="zh-CN" dirty="0" smtClean="0"/>
              <a:t>Griffin</a:t>
            </a:r>
            <a:r>
              <a:rPr lang="zh-CN" altLang="en-US" dirty="0" smtClean="0"/>
              <a:t>整体架构</a:t>
            </a:r>
            <a:endParaRPr lang="en-US" altLang="zh-CN" dirty="0" smtClean="0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132" y="1098107"/>
            <a:ext cx="5451966" cy="3124965"/>
          </a:xfrm>
          <a:prstGeom prst="rect">
            <a:avLst/>
          </a:prstGeom>
        </p:spPr>
      </p:pic>
      <p:sp>
        <p:nvSpPr>
          <p:cNvPr id="7" name="矩形 3"/>
          <p:cNvSpPr/>
          <p:nvPr/>
        </p:nvSpPr>
        <p:spPr>
          <a:xfrm>
            <a:off x="5671099" y="1098107"/>
            <a:ext cx="3229062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说明：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pPr marL="197644" indent="-197644"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Define</a:t>
            </a:r>
            <a:r>
              <a:rPr lang="zh-CN" altLang="en-US" sz="1200" dirty="0"/>
              <a:t>：主要负责定义数据质量统计的维度，比如数据质量统计的时间跨度、统计的目标（源端和目标端的数据是否一致，数据源里某一字段的非空的数量、不重复值的数量、最大值、最小值、</a:t>
            </a:r>
            <a:r>
              <a:rPr lang="en-US" altLang="zh-CN" sz="1200" dirty="0"/>
              <a:t>top5</a:t>
            </a:r>
            <a:r>
              <a:rPr lang="zh-CN" altLang="en-US" sz="1200" dirty="0"/>
              <a:t>的值数量等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marL="197644" indent="-197644">
              <a:buFont typeface="Wingdings" panose="05000000000000000000" pitchFamily="2" charset="2"/>
              <a:buChar char="Ø"/>
            </a:pPr>
            <a:endParaRPr lang="zh-CN" altLang="en-US" sz="120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CN" sz="1200" dirty="0"/>
              <a:t>Measure</a:t>
            </a:r>
            <a:r>
              <a:rPr lang="zh-CN" altLang="en-US" sz="1200" dirty="0"/>
              <a:t>：主要负责执行统计任务，生成统计结</a:t>
            </a:r>
            <a:r>
              <a:rPr lang="zh-CN" altLang="en-US" sz="1200" dirty="0" smtClean="0"/>
              <a:t>果</a:t>
            </a:r>
            <a:endParaRPr lang="en-US" altLang="zh-CN" sz="1200" dirty="0" smtClean="0"/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zh-CN" altLang="en-US" sz="120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CN" sz="1200" dirty="0"/>
              <a:t>Analyze</a:t>
            </a:r>
            <a:r>
              <a:rPr lang="zh-CN" altLang="en-US" sz="1200" dirty="0"/>
              <a:t>：主要负责保存与展示统计结</a:t>
            </a:r>
            <a:r>
              <a:rPr lang="zh-CN" altLang="en-US" sz="1200" dirty="0" smtClean="0"/>
              <a:t>果</a:t>
            </a:r>
            <a:endParaRPr lang="en-US" altLang="zh-CN" sz="1200" dirty="0" smtClean="0"/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altLang="zh-CN" sz="1200" dirty="0" smtClean="0"/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32652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>English</Language>
    <_Source xmlns="http://schemas.microsoft.com/sharepoint/v3/fields" xsi:nil="true"/>
    <_DCDateModified xmlns="http://schemas.microsoft.com/sharepoint/v3/fields" xsi:nil="true"/>
    <_Publisher xmlns="http://schemas.microsoft.com/sharepoint/v3/fields" xsi:nil="true"/>
    <_Relation xmlns="http://schemas.microsoft.com/sharepoint/v3/fields" xsi:nil="true"/>
    <_Format xmlns="http://schemas.microsoft.com/sharepoint/v3/fields" xsi:nil="true"/>
    <PublishingExpirationDate xmlns="http://schemas.microsoft.com/sharepoint/v3" xsi:nil="true"/>
    <_Identifier xmlns="http://schemas.microsoft.com/sharepoint/v3/fields" xsi:nil="true"/>
    <_ResourceType xmlns="http://schemas.microsoft.com/sharepoint/v3/fields" xsi:nil="true"/>
    <PublishingStartDate xmlns="http://schemas.microsoft.com/sharepoint/v3" xsi:nil="true"/>
    <_RightsManagement xmlns="http://schemas.microsoft.com/sharepoint/v3/fields" xsi:nil="true"/>
    <_DCDateCreated xmlns="http://schemas.microsoft.com/sharepoint/v3/fields">2018-01-03T06:00:00+00:00</_DCDateCreate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A9FD7B2663E40A584351DC500058E" ma:contentTypeVersion="25" ma:contentTypeDescription="Create a new document." ma:contentTypeScope="" ma:versionID="fd09f48f80e1ed4410eddf93c2b56224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52045dbc91a0582a649861297d55d997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CDateCreated" minOccurs="0"/>
                <xsd:element ref="ns2:_DCDateModified" minOccurs="0"/>
                <xsd:element ref="ns2:_Format" minOccurs="0"/>
                <xsd:element ref="ns2:_Identifier" minOccurs="0"/>
                <xsd:element ref="ns1:Language" minOccurs="0"/>
                <xsd:element ref="ns2:_Publisher" minOccurs="0"/>
                <xsd:element ref="ns2:_Relation" minOccurs="0"/>
                <xsd:element ref="ns2:_RightsManagement" minOccurs="0"/>
                <xsd:element ref="ns2:_Source" minOccurs="0"/>
                <xsd:element ref="ns2:_Resource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  <xsd:element name="Language" ma:index="16" nillable="true" ma:displayName="Language" ma:default="English" ma:description="Select the language." ma:format="Dropdown" ma:internalName="Languag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People's Republic of 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nglish (United Kingdom)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Created" ma:index="11" nillable="true" ma:displayName="Date Created" ma:default="[today]" ma:description="The date on which this resource was created" ma:format="DateOnly" ma:internalName="_DCDateCreated">
      <xsd:simpleType>
        <xsd:restriction base="dms:DateTime"/>
      </xsd:simpleType>
    </xsd:element>
    <xsd:element name="_DCDateModified" ma:index="12" nillable="true" ma:displayName="Date Modified" ma:description="The date on which this resource was last modified" ma:format="DateTime" ma:hidden="true" ma:internalName="_DCDateModified" ma:readOnly="false">
      <xsd:simpleType>
        <xsd:restriction base="dms:DateTime"/>
      </xsd:simpleType>
    </xsd:element>
    <xsd:element name="_Format" ma:index="14" nillable="true" ma:displayName="Format" ma:description="Media-type, file format or dimensions" ma:hidden="true" ma:internalName="_Format" ma:readOnly="false">
      <xsd:simpleType>
        <xsd:restriction base="dms:Text"/>
      </xsd:simpleType>
    </xsd:element>
    <xsd:element name="_Identifier" ma:index="15" nillable="true" ma:displayName="Resource Identifier" ma:description="An identifying string or number, usually conforming to a formal identification system" ma:hidden="true" ma:internalName="_Identifier" ma:readOnly="false">
      <xsd:simpleType>
        <xsd:restriction base="dms:Text"/>
      </xsd:simpleType>
    </xsd:element>
    <xsd:element name="_Publisher" ma:index="17" nillable="true" ma:displayName="Publisher" ma:description="The person, organization or service that published this resource" ma:hidden="true" ma:internalName="_Publisher" ma:readOnly="false">
      <xsd:simpleType>
        <xsd:restriction base="dms:Text"/>
      </xsd:simpleType>
    </xsd:element>
    <xsd:element name="_Relation" ma:index="18" nillable="true" ma:displayName="Relation" ma:description="References to related resources" ma:hidden="true" ma:internalName="_Relation" ma:readOnly="false">
      <xsd:simpleType>
        <xsd:restriction base="dms:Note"/>
      </xsd:simpleType>
    </xsd:element>
    <xsd:element name="_RightsManagement" ma:index="19" nillable="true" ma:displayName="Rights Management" ma:description="Information about rights held in or over this resource" ma:hidden="true" ma:internalName="_RightsManagement" ma:readOnly="false">
      <xsd:simpleType>
        <xsd:restriction base="dms:Note"/>
      </xsd:simpleType>
    </xsd:element>
    <xsd:element name="_Source" ma:index="20" nillable="true" ma:displayName="Source" ma:description="References to resources from which this resource was derived" ma:hidden="true" ma:internalName="_Source" ma:readOnly="false">
      <xsd:simpleType>
        <xsd:restriction base="dms:Note"/>
      </xsd:simpleType>
    </xsd:element>
    <xsd:element name="_ResourceType" ma:index="21" nillable="true" ma:displayName="Resource Type" ma:description="A set of categories, functions, genres or aggregation levels" ma:hidden="true" ma:internalName="_ResourceType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0" ma:displayName="Creat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:"/>
        <xsd:element ref="dc:subject" minOccurs="0" maxOccurs="1"/>
        <xsd:element ref="dc:description" minOccurs="0" maxOccurs="1" ma:index="13" ma:displayName="Detail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0186DF-3801-42AB-913E-B89324C0BDDD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schemas.microsoft.com/sharepoint/v3/field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8717C0F-84E2-4371-A6B7-7385732FCC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774AED-91B1-47D6-8F58-88C1F06323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46751</TotalTime>
  <Words>2247</Words>
  <Application>Microsoft Office PowerPoint</Application>
  <PresentationFormat>全屏显示(16:9)</PresentationFormat>
  <Paragraphs>359</Paragraphs>
  <Slides>23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2016 HDS Corporate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工作量评估——Griffin扩展开发详细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dreamsummit</cp:lastModifiedBy>
  <cp:revision>4428</cp:revision>
  <cp:lastPrinted>2016-01-12T17:49:27Z</cp:lastPrinted>
  <dcterms:created xsi:type="dcterms:W3CDTF">2011-02-10T00:52:49Z</dcterms:created>
  <dcterms:modified xsi:type="dcterms:W3CDTF">2019-10-30T11:25:12Z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</Properties>
</file>