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741" r:id="rId5"/>
    <p:sldId id="860" r:id="rId6"/>
    <p:sldId id="861" r:id="rId7"/>
    <p:sldId id="800" r:id="rId8"/>
    <p:sldId id="859" r:id="rId9"/>
    <p:sldId id="829" r:id="rId10"/>
    <p:sldId id="862" r:id="rId11"/>
    <p:sldId id="882" r:id="rId12"/>
    <p:sldId id="875" r:id="rId13"/>
    <p:sldId id="856" r:id="rId14"/>
    <p:sldId id="853" r:id="rId15"/>
    <p:sldId id="768" r:id="rId16"/>
    <p:sldId id="623" r:id="rId17"/>
    <p:sldId id="876" r:id="rId18"/>
    <p:sldId id="855" r:id="rId19"/>
    <p:sldId id="873" r:id="rId20"/>
    <p:sldId id="874" r:id="rId21"/>
    <p:sldId id="878" r:id="rId22"/>
    <p:sldId id="881" r:id="rId23"/>
    <p:sldId id="870" r:id="rId24"/>
    <p:sldId id="704" r:id="rId25"/>
    <p:sldId id="866" r:id="rId26"/>
    <p:sldId id="868" r:id="rId27"/>
    <p:sldId id="867" r:id="rId28"/>
    <p:sldId id="758" r:id="rId29"/>
  </p:sldIdLst>
  <p:sldSz cx="9144000" cy="5143500" type="screen16x9"/>
  <p:notesSz cx="7077075" cy="9051925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1">
          <p15:clr>
            <a:srgbClr val="A4A3A4"/>
          </p15:clr>
        </p15:guide>
        <p15:guide id="2" pos="2229">
          <p15:clr>
            <a:srgbClr val="A4A3A4"/>
          </p15:clr>
        </p15:guide>
        <p15:guide id="3" pos="179">
          <p15:clr>
            <a:srgbClr val="A4A3A4"/>
          </p15:clr>
        </p15:guide>
        <p15:guide id="4" pos="428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袁 琪" initials="袁" lastIdx="4" clrIdx="0">
    <p:extLst>
      <p:ext uri="{19B8F6BF-5375-455C-9EA6-DF929625EA0E}">
        <p15:presenceInfo xmlns:p15="http://schemas.microsoft.com/office/powerpoint/2012/main" userId="860f367b5cd891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C00000"/>
    <a:srgbClr val="4F6E95"/>
    <a:srgbClr val="797A7E"/>
    <a:srgbClr val="F38839"/>
    <a:srgbClr val="DA4E31"/>
    <a:srgbClr val="C1AF8D"/>
    <a:srgbClr val="2177DC"/>
    <a:srgbClr val="97AD6D"/>
    <a:srgbClr val="6984A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 autoAdjust="0"/>
    <p:restoredTop sz="89566" autoAdjust="0"/>
  </p:normalViewPr>
  <p:slideViewPr>
    <p:cSldViewPr snapToGrid="0" showGuides="1">
      <p:cViewPr>
        <p:scale>
          <a:sx n="80" d="100"/>
          <a:sy n="80" d="100"/>
        </p:scale>
        <p:origin x="40" y="0"/>
      </p:cViewPr>
      <p:guideLst>
        <p:guide orient="horz" pos="60"/>
        <p:guide pos="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968" y="176"/>
      </p:cViewPr>
      <p:guideLst>
        <p:guide orient="horz" pos="2851"/>
        <p:guide pos="2229"/>
        <p:guide pos="179"/>
        <p:guide pos="428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7:42:59.669" idx="4">
    <p:pos x="10" y="10"/>
    <p:text>1）每家店的产品数据量有多少？2）每家店获取的配方数据量有多少？3）SOP设备信息是啥？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7:34:48.548" idx="1">
    <p:pos x="1948" y="1793"/>
    <p:text>此处描述的可是配置菜单与配方的关系？具体的业务场景是什么呢？</p:text>
    <p:extLst>
      <p:ext uri="{C676402C-5697-4E1C-873F-D02D1690AC5C}">
        <p15:threadingInfo xmlns:p15="http://schemas.microsoft.com/office/powerpoint/2012/main" timeZoneBias="-480"/>
      </p:ext>
    </p:extLst>
  </p:cm>
  <p:cm authorId="1" dt="2019-11-26T17:39:22.373" idx="3">
    <p:pos x="1808" y="185"/>
    <p:text>现有业务的流程是什么样的？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806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262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7285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94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380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40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572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63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092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63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95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25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561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05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451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414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81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03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7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48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7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4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A23DEF44-E64C-D045-841C-9C965ACBE4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0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AEA37AD9-0158-7A48-A9E9-DC9B7970F8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0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8149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06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94933FAF-A2A2-BE41-B7EC-7BEBB5A97B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5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FEBB2C6C-AE1B-E14F-A4B5-28FC73BF43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5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charset="2"/>
              <a:buNone/>
              <a:tabLst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987" indent="0">
              <a:buNone/>
              <a:defRPr/>
            </a:lvl2pPr>
            <a:lvl3pPr marL="574675" indent="0">
              <a:buNone/>
              <a:defRPr/>
            </a:lvl3pPr>
            <a:lvl4pPr marL="855663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>
            <a:extLst>
              <a:ext uri="{FF2B5EF4-FFF2-40B4-BE49-F238E27FC236}">
                <a16:creationId xmlns:a16="http://schemas.microsoft.com/office/drawing/2014/main" id="{FEE9648C-9CEC-8B4C-B7C4-F12F6D33FB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6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449EE158-BCD1-3D44-B982-89982EE138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32E8C10A-A5AB-3B47-8D6E-DE01C1BD9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5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ln/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E0DBA1B6-92B0-FC47-9619-3A7BA60365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9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73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1483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47DF9A1-0B21-4A8F-A9A6-7A3A5CD8C7E3}"/>
              </a:ext>
            </a:extLst>
          </p:cNvPr>
          <p:cNvSpPr txBox="1"/>
          <p:nvPr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2019 Hitachi Solutions(China). 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142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5" r:id="rId2"/>
    <p:sldLayoutId id="2147483829" r:id="rId3"/>
    <p:sldLayoutId id="2147483830" r:id="rId4"/>
    <p:sldLayoutId id="2147483728" r:id="rId5"/>
    <p:sldLayoutId id="2147483743" r:id="rId6"/>
    <p:sldLayoutId id="2147483744" r:id="rId7"/>
    <p:sldLayoutId id="2147483650" r:id="rId8"/>
    <p:sldLayoutId id="2147483654" r:id="rId9"/>
    <p:sldLayoutId id="2147483822" r:id="rId10"/>
    <p:sldLayoutId id="2147483823" r:id="rId11"/>
    <p:sldLayoutId id="2147483669" r:id="rId12"/>
    <p:sldLayoutId id="2147483780" r:id="rId13"/>
    <p:sldLayoutId id="2147483828" r:id="rId14"/>
    <p:sldLayoutId id="2147483821" r:id="rId15"/>
    <p:sldLayoutId id="2147483831" r:id="rId16"/>
    <p:sldLayoutId id="214748383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0988" indent="-280988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3688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280988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613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2863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1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23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703550CE-DF33-554E-8F2B-4C3D4B57A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" y="0"/>
            <a:ext cx="9144000" cy="5143500"/>
          </a:xfrm>
          <a:prstGeom prst="rect">
            <a:avLst/>
          </a:prstGeom>
        </p:spPr>
      </p:pic>
      <p:sp>
        <p:nvSpPr>
          <p:cNvPr id="16" name="Title 6">
            <a:extLst>
              <a:ext uri="{FF2B5EF4-FFF2-40B4-BE49-F238E27FC236}">
                <a16:creationId xmlns:a16="http://schemas.microsoft.com/office/drawing/2014/main" id="{88D7F6FA-17BE-554F-B37F-403A16EE355F}"/>
              </a:ext>
            </a:extLst>
          </p:cNvPr>
          <p:cNvSpPr txBox="1">
            <a:spLocks/>
          </p:cNvSpPr>
          <p:nvPr/>
        </p:nvSpPr>
        <p:spPr>
          <a:xfrm>
            <a:off x="745149" y="1061426"/>
            <a:ext cx="7653702" cy="661828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400" b="1" kern="1200" cap="none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800" b="0" dirty="0">
                <a:solidFill>
                  <a:schemeClr val="bg1"/>
                </a:solidFill>
              </a:rPr>
              <a:t>百胜配方中心项目</a:t>
            </a:r>
            <a:endParaRPr lang="en-US" altLang="zh-CN" sz="3800" b="0" dirty="0">
              <a:solidFill>
                <a:schemeClr val="bg1"/>
              </a:solidFill>
            </a:endParaRPr>
          </a:p>
          <a:p>
            <a:pPr algn="ctr"/>
            <a:r>
              <a:rPr lang="zh-CN" altLang="en-US" sz="3800" b="0" dirty="0">
                <a:solidFill>
                  <a:schemeClr val="bg1"/>
                </a:solidFill>
              </a:rPr>
              <a:t>方案建议书</a:t>
            </a:r>
          </a:p>
          <a:p>
            <a:pPr algn="ctr"/>
            <a:endParaRPr lang="en" sz="3800" b="0" dirty="0">
              <a:solidFill>
                <a:schemeClr val="bg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BAB41C9-4727-7940-860C-76092FB14885}"/>
              </a:ext>
            </a:extLst>
          </p:cNvPr>
          <p:cNvSpPr/>
          <p:nvPr/>
        </p:nvSpPr>
        <p:spPr>
          <a:xfrm>
            <a:off x="4167000" y="2073306"/>
            <a:ext cx="810000" cy="28800"/>
          </a:xfrm>
          <a:prstGeom prst="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5F57D2C-5F12-E944-AAD9-AEF305E8D95F}"/>
              </a:ext>
            </a:extLst>
          </p:cNvPr>
          <p:cNvSpPr/>
          <p:nvPr/>
        </p:nvSpPr>
        <p:spPr>
          <a:xfrm>
            <a:off x="5802" y="4110365"/>
            <a:ext cx="9138198" cy="612742"/>
          </a:xfrm>
          <a:prstGeom prst="rect">
            <a:avLst/>
          </a:prstGeom>
          <a:solidFill>
            <a:srgbClr val="C00000">
              <a:alpha val="94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324DD1A-F7A6-D440-AEA3-A155D4BA9DF4}"/>
              </a:ext>
            </a:extLst>
          </p:cNvPr>
          <p:cNvSpPr txBox="1">
            <a:spLocks/>
          </p:cNvSpPr>
          <p:nvPr/>
        </p:nvSpPr>
        <p:spPr>
          <a:xfrm>
            <a:off x="2673087" y="4204345"/>
            <a:ext cx="3803629" cy="168710"/>
          </a:xfrm>
          <a:prstGeom prst="rect">
            <a:avLst/>
          </a:prstGeom>
          <a:noFill/>
        </p:spPr>
        <p:txBody>
          <a:bodyPr/>
          <a:lstStyle>
            <a:lvl1pPr marL="280988" indent="-280988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2"/>
              </a:buClr>
              <a:buFont typeface="Wingdings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293688" algn="l" defTabSz="914400" rtl="0" eaLnBrk="1" latinLnBrk="0" hangingPunct="1">
              <a:lnSpc>
                <a:spcPct val="95000"/>
              </a:lnSpc>
              <a:spcBef>
                <a:spcPct val="20000"/>
              </a:spcBef>
              <a:spcAft>
                <a:spcPts val="800"/>
              </a:spcAft>
              <a:buFontTx/>
              <a:buChar char="‒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5663" indent="-280988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0613" indent="-2349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2863" indent="-22225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buFontTx/>
              <a:buChar char="‒"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日立解决方案</a:t>
            </a:r>
            <a:r>
              <a:rPr lang="zh-Hans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   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Oct</a:t>
            </a:r>
            <a:r>
              <a:rPr lang="zh-Hans" altLang="en-U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，</a:t>
            </a:r>
            <a:r>
              <a:rPr lang="en-US" altLang="zh-Hans" sz="1000" dirty="0">
                <a:solidFill>
                  <a:schemeClr val="bg1">
                    <a:lumMod val="95000"/>
                  </a:schemeClr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2019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9AC3274A-F33B-4045-879F-492E3577A7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184" y="321416"/>
            <a:ext cx="1093305" cy="314034"/>
          </a:xfrm>
          <a:prstGeom prst="rect">
            <a:avLst/>
          </a:prstGeom>
        </p:spPr>
      </p:pic>
      <p:sp>
        <p:nvSpPr>
          <p:cNvPr id="26" name="TextBox 11">
            <a:extLst>
              <a:ext uri="{FF2B5EF4-FFF2-40B4-BE49-F238E27FC236}">
                <a16:creationId xmlns:a16="http://schemas.microsoft.com/office/drawing/2014/main" id="{A567CEF1-53B1-AF48-898D-DF2235DF70E4}"/>
              </a:ext>
            </a:extLst>
          </p:cNvPr>
          <p:cNvSpPr txBox="1"/>
          <p:nvPr/>
        </p:nvSpPr>
        <p:spPr>
          <a:xfrm>
            <a:off x="3278713" y="4431728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288"/>
            <a:r>
              <a:rPr lang="en-US" sz="800" dirty="0">
                <a:solidFill>
                  <a:schemeClr val="bg1">
                    <a:alpha val="50000"/>
                  </a:schemeClr>
                </a:solidFill>
              </a:rPr>
              <a:t>© 2019 Hitachi Solutions(China).  All rights reserved.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7A298E-6F50-A047-AF84-0DC6B6B3FFF5}"/>
              </a:ext>
            </a:extLst>
          </p:cNvPr>
          <p:cNvSpPr txBox="1"/>
          <p:nvPr/>
        </p:nvSpPr>
        <p:spPr>
          <a:xfrm>
            <a:off x="8757501" y="5674936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4569B62B-7D07-6E4E-B844-F390856315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433630" y="375236"/>
            <a:ext cx="2115878" cy="2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3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预警提醒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FF51810-39EB-324D-B29A-F0CA1BFE130C}"/>
              </a:ext>
            </a:extLst>
          </p:cNvPr>
          <p:cNvSpPr/>
          <p:nvPr/>
        </p:nvSpPr>
        <p:spPr>
          <a:xfrm>
            <a:off x="1935631" y="1166097"/>
            <a:ext cx="914400" cy="914400"/>
          </a:xfrm>
          <a:prstGeom prst="ellipse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5838CF4-2D2C-EF4F-BF1A-CA8F9BF0D217}"/>
              </a:ext>
            </a:extLst>
          </p:cNvPr>
          <p:cNvGrpSpPr/>
          <p:nvPr/>
        </p:nvGrpSpPr>
        <p:grpSpPr>
          <a:xfrm>
            <a:off x="1474772" y="2183724"/>
            <a:ext cx="2018501" cy="655895"/>
            <a:chOff x="3765011" y="1792438"/>
            <a:chExt cx="2018501" cy="655895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7DB6567-E52C-5345-9BB1-4EC489809F78}"/>
                </a:ext>
              </a:extLst>
            </p:cNvPr>
            <p:cNvSpPr txBox="1"/>
            <p:nvPr/>
          </p:nvSpPr>
          <p:spPr>
            <a:xfrm>
              <a:off x="4323034" y="1792438"/>
              <a:ext cx="7200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tx1">
                      <a:lumMod val="75000"/>
                    </a:schemeClr>
                  </a:solidFill>
                </a:rPr>
                <a:t>config</a:t>
              </a:r>
              <a:endParaRPr kumimoji="1" lang="zh-CN" altLang="en-US" sz="1400" b="1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2B86AB0-4B43-F645-AE1D-C7519C14B74A}"/>
                </a:ext>
              </a:extLst>
            </p:cNvPr>
            <p:cNvSpPr txBox="1"/>
            <p:nvPr/>
          </p:nvSpPr>
          <p:spPr>
            <a:xfrm>
              <a:off x="3765011" y="2155945"/>
              <a:ext cx="2018501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300" dirty="0">
                  <a:solidFill>
                    <a:schemeClr val="tx1">
                      <a:lumMod val="60000"/>
                      <a:lumOff val="40000"/>
                    </a:schemeClr>
                  </a:solidFill>
                </a:rPr>
                <a:t>餐厅在售菜单未配置配方</a:t>
              </a:r>
              <a:endParaRPr kumimoji="1" lang="en-US" altLang="zh-CN" sz="1300" dirty="0">
                <a:solidFill>
                  <a:schemeClr val="tx1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8" name="直线连接符 5">
            <a:extLst>
              <a:ext uri="{FF2B5EF4-FFF2-40B4-BE49-F238E27FC236}">
                <a16:creationId xmlns:a16="http://schemas.microsoft.com/office/drawing/2014/main" id="{F3BD3DF5-E1B9-7B42-A0D8-BE7D9107B54B}"/>
              </a:ext>
            </a:extLst>
          </p:cNvPr>
          <p:cNvCxnSpPr>
            <a:cxnSpLocks/>
          </p:cNvCxnSpPr>
          <p:nvPr/>
        </p:nvCxnSpPr>
        <p:spPr>
          <a:xfrm>
            <a:off x="4581426" y="2547231"/>
            <a:ext cx="0" cy="106408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>
            <a:extLst>
              <a:ext uri="{FF2B5EF4-FFF2-40B4-BE49-F238E27FC236}">
                <a16:creationId xmlns:a16="http://schemas.microsoft.com/office/drawing/2014/main" id="{3AE48976-0E77-1E41-B74E-878AD218F34D}"/>
              </a:ext>
            </a:extLst>
          </p:cNvPr>
          <p:cNvSpPr/>
          <p:nvPr/>
        </p:nvSpPr>
        <p:spPr>
          <a:xfrm>
            <a:off x="6155700" y="1166097"/>
            <a:ext cx="914400" cy="914400"/>
          </a:xfrm>
          <a:prstGeom prst="ellipse">
            <a:avLst/>
          </a:prstGeom>
          <a:solidFill>
            <a:srgbClr val="20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C034DF-F3B2-0842-BC76-06F373D8E5C7}"/>
              </a:ext>
            </a:extLst>
          </p:cNvPr>
          <p:cNvSpPr txBox="1"/>
          <p:nvPr/>
        </p:nvSpPr>
        <p:spPr>
          <a:xfrm>
            <a:off x="4883247" y="2271958"/>
            <a:ext cx="3611886" cy="6924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餐厅在售菜单，匹配多条配方</a:t>
            </a:r>
            <a:endParaRPr kumimoji="1" lang="en-US" altLang="zh-CN" sz="13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kumimoji="1" lang="zh-CN" altLang="en-US" sz="1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餐厅在售菜单，没有匹配配方</a:t>
            </a:r>
            <a:endParaRPr kumimoji="1" lang="en-US" altLang="zh-CN" sz="13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algn="ctr"/>
            <a:r>
              <a:rPr kumimoji="1" lang="zh-CN" altLang="en-US" sz="1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配方内容发生变化，新增配方？配方内容变化</a:t>
            </a:r>
            <a:r>
              <a:rPr kumimoji="1" lang="en-US" altLang="zh-CN" sz="13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?</a:t>
            </a:r>
          </a:p>
        </p:txBody>
      </p:sp>
      <p:pic>
        <p:nvPicPr>
          <p:cNvPr id="14" name="图形 14">
            <a:extLst>
              <a:ext uri="{FF2B5EF4-FFF2-40B4-BE49-F238E27FC236}">
                <a16:creationId xmlns:a16="http://schemas.microsoft.com/office/drawing/2014/main" id="{B83F2628-45C2-D844-B4F3-D232067916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148052" y="1378518"/>
            <a:ext cx="489557" cy="4895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1D8E8D-E8CD-49D0-B0E4-DE89D64301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16" y="1378518"/>
            <a:ext cx="458398" cy="45839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837B986-F146-4CE3-A28C-B04ABA8B0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698" y="3699937"/>
            <a:ext cx="870261" cy="87026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705138C-D85A-479A-9CC5-5724C20C29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69" y="3699937"/>
            <a:ext cx="870261" cy="870261"/>
          </a:xfrm>
          <a:prstGeom prst="rect">
            <a:avLst/>
          </a:prstGeom>
        </p:spPr>
      </p:pic>
      <p:sp>
        <p:nvSpPr>
          <p:cNvPr id="21" name="箭头: 下 20">
            <a:extLst>
              <a:ext uri="{FF2B5EF4-FFF2-40B4-BE49-F238E27FC236}">
                <a16:creationId xmlns:a16="http://schemas.microsoft.com/office/drawing/2014/main" id="{954567F8-7669-4AA8-92A9-21D04C1B23D5}"/>
              </a:ext>
            </a:extLst>
          </p:cNvPr>
          <p:cNvSpPr/>
          <p:nvPr/>
        </p:nvSpPr>
        <p:spPr>
          <a:xfrm>
            <a:off x="2224184" y="2999718"/>
            <a:ext cx="337290" cy="5715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7344715-AA60-4688-9EC3-7B9121A29586}"/>
              </a:ext>
            </a:extLst>
          </p:cNvPr>
          <p:cNvSpPr/>
          <p:nvPr/>
        </p:nvSpPr>
        <p:spPr>
          <a:xfrm>
            <a:off x="6444253" y="3132174"/>
            <a:ext cx="337290" cy="571500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3ED4067-71E0-4866-8B43-6E4AFEB5E3C2}"/>
              </a:ext>
            </a:extLst>
          </p:cNvPr>
          <p:cNvSpPr txBox="1"/>
          <p:nvPr/>
        </p:nvSpPr>
        <p:spPr>
          <a:xfrm>
            <a:off x="2032795" y="4545028"/>
            <a:ext cx="720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>
                <a:solidFill>
                  <a:schemeClr val="tx1">
                    <a:lumMod val="75000"/>
                  </a:schemeClr>
                </a:solidFill>
              </a:rPr>
              <a:t>config</a:t>
            </a:r>
            <a:endParaRPr kumimoji="1" lang="zh-CN" altLang="en-US" sz="14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EAA5BD3-0A12-46B4-9A2F-B47E178FA122}"/>
              </a:ext>
            </a:extLst>
          </p:cNvPr>
          <p:cNvSpPr txBox="1"/>
          <p:nvPr/>
        </p:nvSpPr>
        <p:spPr>
          <a:xfrm>
            <a:off x="6417320" y="454269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tx1">
                    <a:lumMod val="75000"/>
                  </a:schemeClr>
                </a:solidFill>
              </a:rPr>
              <a:t>餐厅</a:t>
            </a: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61BD2D47-9208-4D51-974F-B95719F9E88A}"/>
              </a:ext>
            </a:extLst>
          </p:cNvPr>
          <p:cNvSpPr/>
          <p:nvPr/>
        </p:nvSpPr>
        <p:spPr>
          <a:xfrm rot="5400000">
            <a:off x="4334218" y="2993167"/>
            <a:ext cx="337290" cy="2578095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 anchorCtr="0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08AEDA-D580-44A0-BDCA-010806D4F90A}"/>
              </a:ext>
            </a:extLst>
          </p:cNvPr>
          <p:cNvSpPr txBox="1"/>
          <p:nvPr/>
        </p:nvSpPr>
        <p:spPr>
          <a:xfrm>
            <a:off x="4114800" y="2115207"/>
            <a:ext cx="914400" cy="9144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zh-CN" altLang="en-US" sz="1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E210A1-FE03-4093-891D-D58F46490ED6}"/>
              </a:ext>
            </a:extLst>
          </p:cNvPr>
          <p:cNvSpPr txBox="1"/>
          <p:nvPr/>
        </p:nvSpPr>
        <p:spPr>
          <a:xfrm>
            <a:off x="4223186" y="4392900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/>
              <a:t>线下联系</a:t>
            </a:r>
          </a:p>
        </p:txBody>
      </p:sp>
    </p:spTree>
    <p:extLst>
      <p:ext uri="{BB962C8B-B14F-4D97-AF65-F5344CB8AC3E}">
        <p14:creationId xmlns:p14="http://schemas.microsoft.com/office/powerpoint/2010/main" val="2783603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59" y="122548"/>
            <a:ext cx="4032175" cy="66300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配方应用的查看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A57AD298-97C1-4599-A218-ED1591321342}"/>
              </a:ext>
            </a:extLst>
          </p:cNvPr>
          <p:cNvSpPr/>
          <p:nvPr/>
        </p:nvSpPr>
        <p:spPr>
          <a:xfrm>
            <a:off x="539552" y="1190918"/>
            <a:ext cx="2304256" cy="1241186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121905" tIns="60952" rIns="121905" bIns="60952" rtlCol="0" anchor="ctr"/>
          <a:lstStyle/>
          <a:p>
            <a:pPr marL="85725">
              <a:lnSpc>
                <a:spcPct val="150000"/>
              </a:lnSpc>
            </a:pPr>
            <a:r>
              <a:rPr lang="zh-CN" altLang="en-US" sz="1400" dirty="0">
                <a:latin typeface="Microsoft YaHei" charset="0"/>
                <a:ea typeface="Microsoft YaHei" charset="0"/>
              </a:rPr>
              <a:t>各个餐厅只能查看本餐厅数据信息</a:t>
            </a:r>
          </a:p>
        </p:txBody>
      </p:sp>
      <p:sp>
        <p:nvSpPr>
          <p:cNvPr id="18" name="矩形 1">
            <a:extLst>
              <a:ext uri="{FF2B5EF4-FFF2-40B4-BE49-F238E27FC236}">
                <a16:creationId xmlns:a16="http://schemas.microsoft.com/office/drawing/2014/main" id="{B930E069-58C7-4A4A-B9CF-8874E01036B7}"/>
              </a:ext>
            </a:extLst>
          </p:cNvPr>
          <p:cNvSpPr/>
          <p:nvPr/>
        </p:nvSpPr>
        <p:spPr>
          <a:xfrm>
            <a:off x="2843808" y="1190918"/>
            <a:ext cx="1120004" cy="1241186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algn="ctr" defTabSz="1219170"/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数据权限</a:t>
            </a:r>
          </a:p>
        </p:txBody>
      </p:sp>
      <p:sp>
        <p:nvSpPr>
          <p:cNvPr id="19" name="Rectangle 22">
            <a:extLst>
              <a:ext uri="{FF2B5EF4-FFF2-40B4-BE49-F238E27FC236}">
                <a16:creationId xmlns:a16="http://schemas.microsoft.com/office/drawing/2014/main" id="{4C555160-F47E-46F5-9701-CB76A4C15EC1}"/>
              </a:ext>
            </a:extLst>
          </p:cNvPr>
          <p:cNvSpPr/>
          <p:nvPr/>
        </p:nvSpPr>
        <p:spPr>
          <a:xfrm>
            <a:off x="558923" y="3488406"/>
            <a:ext cx="2304256" cy="1243580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121905" tIns="60952" rIns="121905" bIns="60952" rtlCol="0" anchor="ctr"/>
          <a:lstStyle/>
          <a:p>
            <a:pPr marL="85725">
              <a:lnSpc>
                <a:spcPct val="150000"/>
              </a:lnSpc>
            </a:pPr>
            <a:r>
              <a:rPr lang="zh-CN" altLang="en-US" sz="1400" dirty="0">
                <a:latin typeface="+mj-ea"/>
                <a:ea typeface="+mj-ea"/>
                <a:cs typeface="Segoe UI Light" panose="020B0502040204020203" pitchFamily="34" charset="0"/>
              </a:rPr>
              <a:t>使用</a:t>
            </a:r>
            <a:r>
              <a:rPr lang="en-US" altLang="zh-CN" sz="1400" dirty="0" err="1">
                <a:latin typeface="+mj-ea"/>
                <a:ea typeface="+mj-ea"/>
                <a:cs typeface="Segoe UI Light" panose="020B0502040204020203" pitchFamily="34" charset="0"/>
              </a:rPr>
              <a:t>YumC</a:t>
            </a:r>
            <a:r>
              <a:rPr lang="en-US" altLang="zh-CN" sz="1400" dirty="0">
                <a:latin typeface="+mj-ea"/>
                <a:ea typeface="+mj-ea"/>
                <a:cs typeface="Segoe UI Light" panose="020B0502040204020203" pitchFamily="34" charset="0"/>
              </a:rPr>
              <a:t> SSO</a:t>
            </a:r>
            <a:r>
              <a:rPr lang="zh-CN" altLang="en-US" sz="1400" dirty="0">
                <a:latin typeface="+mj-ea"/>
                <a:ea typeface="+mj-ea"/>
                <a:cs typeface="Segoe UI Light" panose="020B0502040204020203" pitchFamily="34" charset="0"/>
              </a:rPr>
              <a:t>系统登录后台，方便餐厅员工操作</a:t>
            </a:r>
            <a:endParaRPr lang="zh-CN" altLang="en-US" sz="1400" dirty="0">
              <a:latin typeface="+mj-ea"/>
              <a:ea typeface="+mj-ea"/>
            </a:endParaRPr>
          </a:p>
        </p:txBody>
      </p:sp>
      <p:sp>
        <p:nvSpPr>
          <p:cNvPr id="20" name="矩形 1">
            <a:extLst>
              <a:ext uri="{FF2B5EF4-FFF2-40B4-BE49-F238E27FC236}">
                <a16:creationId xmlns:a16="http://schemas.microsoft.com/office/drawing/2014/main" id="{422AF9F5-B595-4011-8569-D11BE251835A}"/>
              </a:ext>
            </a:extLst>
          </p:cNvPr>
          <p:cNvSpPr/>
          <p:nvPr/>
        </p:nvSpPr>
        <p:spPr>
          <a:xfrm>
            <a:off x="2873740" y="3488406"/>
            <a:ext cx="1120004" cy="1243584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algn="ctr" defTabSz="1219170"/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单点登录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43261F57-4454-431D-A9C3-D2CD4038E32F}"/>
              </a:ext>
            </a:extLst>
          </p:cNvPr>
          <p:cNvSpPr/>
          <p:nvPr/>
        </p:nvSpPr>
        <p:spPr>
          <a:xfrm>
            <a:off x="5654207" y="1196472"/>
            <a:ext cx="2304256" cy="1237951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121905" tIns="60952" rIns="121905" bIns="60952" rtlCol="0" anchor="ctr"/>
          <a:lstStyle/>
          <a:p>
            <a:pPr defTabSz="914127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1400" dirty="0">
                <a:latin typeface="+mj-ea"/>
                <a:ea typeface="+mj-ea"/>
                <a:cs typeface="Segoe UI Light" panose="020B0502040204020203" pitchFamily="34" charset="0"/>
              </a:rPr>
              <a:t>支持各餐厅查看未来</a:t>
            </a:r>
            <a:r>
              <a:rPr lang="en-US" altLang="zh-CN" sz="1400" dirty="0">
                <a:latin typeface="+mj-ea"/>
                <a:ea typeface="+mj-ea"/>
                <a:cs typeface="Segoe UI Light" panose="020B0502040204020203" pitchFamily="34" charset="0"/>
              </a:rPr>
              <a:t>8</a:t>
            </a:r>
            <a:r>
              <a:rPr lang="zh-CN" altLang="en-US" sz="1400" dirty="0">
                <a:latin typeface="+mj-ea"/>
                <a:ea typeface="+mj-ea"/>
                <a:cs typeface="Segoe UI Light" panose="020B0502040204020203" pitchFamily="34" charset="0"/>
              </a:rPr>
              <a:t>天的配方数据</a:t>
            </a:r>
            <a:endParaRPr lang="en-US" sz="1400" dirty="0">
              <a:latin typeface="+mj-ea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22" name="矩形 1">
            <a:extLst>
              <a:ext uri="{FF2B5EF4-FFF2-40B4-BE49-F238E27FC236}">
                <a16:creationId xmlns:a16="http://schemas.microsoft.com/office/drawing/2014/main" id="{0276D53E-C4F4-48A1-9F3D-6F71A2B29CEF}"/>
              </a:ext>
            </a:extLst>
          </p:cNvPr>
          <p:cNvSpPr/>
          <p:nvPr/>
        </p:nvSpPr>
        <p:spPr>
          <a:xfrm>
            <a:off x="4555980" y="1196471"/>
            <a:ext cx="1120004" cy="1235633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algn="ctr" defTabSz="1219170"/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历史数据</a:t>
            </a:r>
          </a:p>
        </p:txBody>
      </p:sp>
      <p:sp>
        <p:nvSpPr>
          <p:cNvPr id="23" name="矩形 1">
            <a:extLst>
              <a:ext uri="{FF2B5EF4-FFF2-40B4-BE49-F238E27FC236}">
                <a16:creationId xmlns:a16="http://schemas.microsoft.com/office/drawing/2014/main" id="{24E625C4-7C2B-4168-8C0E-7F1937E7A58F}"/>
              </a:ext>
            </a:extLst>
          </p:cNvPr>
          <p:cNvSpPr/>
          <p:nvPr/>
        </p:nvSpPr>
        <p:spPr>
          <a:xfrm>
            <a:off x="4561298" y="3488406"/>
            <a:ext cx="1120004" cy="1243584"/>
          </a:xfrm>
          <a:prstGeom prst="rect">
            <a:avLst/>
          </a:prstGeom>
          <a:solidFill>
            <a:srgbClr val="C00000"/>
          </a:solidFill>
          <a:ln w="3175" cap="flat" cmpd="sng" algn="ctr">
            <a:noFill/>
            <a:prstDash val="solid"/>
          </a:ln>
          <a:effectLst/>
        </p:spPr>
        <p:txBody>
          <a:bodyPr vert="horz" rtlCol="0" anchor="ctr"/>
          <a:lstStyle/>
          <a:p>
            <a:pPr algn="ctr" defTabSz="1219170"/>
            <a:r>
              <a:rPr lang="zh-CN" altLang="en-US" sz="16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统一用户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28DAAB66-D1F1-4503-9417-565E603C963C}"/>
              </a:ext>
            </a:extLst>
          </p:cNvPr>
          <p:cNvSpPr/>
          <p:nvPr/>
        </p:nvSpPr>
        <p:spPr>
          <a:xfrm>
            <a:off x="5686888" y="3488405"/>
            <a:ext cx="2304256" cy="1243577"/>
          </a:xfrm>
          <a:prstGeom prst="rect">
            <a:avLst/>
          </a:prstGeom>
          <a:solidFill>
            <a:srgbClr val="EEEEEE"/>
          </a:solidFill>
          <a:ln w="25400" cap="flat" cmpd="sng" algn="ctr">
            <a:noFill/>
            <a:prstDash val="solid"/>
          </a:ln>
          <a:effectLst/>
        </p:spPr>
        <p:txBody>
          <a:bodyPr lIns="121905" tIns="60952" rIns="121905" bIns="60952" rtlCol="0" anchor="ctr"/>
          <a:lstStyle/>
          <a:p>
            <a:pPr defTabSz="914127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1400" dirty="0">
                <a:latin typeface="+mj-ea"/>
                <a:ea typeface="+mj-ea"/>
                <a:cs typeface="Segoe UI Light" panose="020B0502040204020203" pitchFamily="34" charset="0"/>
              </a:rPr>
              <a:t>从</a:t>
            </a:r>
            <a:r>
              <a:rPr lang="en-US" altLang="zh-CN" sz="1400" dirty="0">
                <a:latin typeface="+mj-ea"/>
                <a:ea typeface="+mj-ea"/>
                <a:cs typeface="Segoe UI Light" panose="020B0502040204020203" pitchFamily="34" charset="0"/>
              </a:rPr>
              <a:t>BOH</a:t>
            </a:r>
            <a:r>
              <a:rPr lang="zh-CN" altLang="en-US" sz="1400" dirty="0">
                <a:latin typeface="+mj-ea"/>
                <a:ea typeface="+mj-ea"/>
                <a:cs typeface="Segoe UI Light" panose="020B0502040204020203" pitchFamily="34" charset="0"/>
              </a:rPr>
              <a:t>中拉取用户数据，自动同步餐厅用户信息</a:t>
            </a:r>
            <a:endParaRPr lang="en-US" sz="1400" dirty="0">
              <a:latin typeface="+mj-ea"/>
              <a:ea typeface="+mj-ea"/>
              <a:cs typeface="Segoe UI Light" panose="020B0502040204020203" pitchFamily="34" charset="0"/>
            </a:endParaRPr>
          </a:p>
        </p:txBody>
      </p:sp>
      <p:cxnSp>
        <p:nvCxnSpPr>
          <p:cNvPr id="25" name="Straight Connector 10">
            <a:extLst>
              <a:ext uri="{FF2B5EF4-FFF2-40B4-BE49-F238E27FC236}">
                <a16:creationId xmlns:a16="http://schemas.microsoft.com/office/drawing/2014/main" id="{2A7ED9C6-F9A6-4B73-ADC8-E19E199A3A27}"/>
              </a:ext>
            </a:extLst>
          </p:cNvPr>
          <p:cNvCxnSpPr>
            <a:cxnSpLocks/>
          </p:cNvCxnSpPr>
          <p:nvPr/>
        </p:nvCxnSpPr>
        <p:spPr>
          <a:xfrm>
            <a:off x="539552" y="3075806"/>
            <a:ext cx="7418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28B3B388-B545-4294-910A-7AE8E266F20A}"/>
              </a:ext>
            </a:extLst>
          </p:cNvPr>
          <p:cNvCxnSpPr>
            <a:cxnSpLocks/>
          </p:cNvCxnSpPr>
          <p:nvPr/>
        </p:nvCxnSpPr>
        <p:spPr>
          <a:xfrm>
            <a:off x="4273613" y="1190918"/>
            <a:ext cx="0" cy="354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14">
            <a:extLst>
              <a:ext uri="{FF2B5EF4-FFF2-40B4-BE49-F238E27FC236}">
                <a16:creationId xmlns:a16="http://schemas.microsoft.com/office/drawing/2014/main" id="{7DC53E49-19C9-4831-97F6-B462F8CD9DD3}"/>
              </a:ext>
            </a:extLst>
          </p:cNvPr>
          <p:cNvSpPr/>
          <p:nvPr/>
        </p:nvSpPr>
        <p:spPr>
          <a:xfrm>
            <a:off x="3602146" y="2298613"/>
            <a:ext cx="1384421" cy="1325673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配方</a:t>
            </a:r>
            <a:endParaRPr lang="en-US" altLang="zh-CN" dirty="0">
              <a:solidFill>
                <a:srgbClr val="C00000"/>
              </a:solidFill>
            </a:endParaRPr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中心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0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52E4902-C1DE-AC46-9AF8-B84A5BEFCFB1}"/>
              </a:ext>
            </a:extLst>
          </p:cNvPr>
          <p:cNvSpPr txBox="1"/>
          <p:nvPr/>
        </p:nvSpPr>
        <p:spPr>
          <a:xfrm>
            <a:off x="4025245" y="-235670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7" name="图片 160">
            <a:extLst>
              <a:ext uri="{FF2B5EF4-FFF2-40B4-BE49-F238E27FC236}">
                <a16:creationId xmlns:a16="http://schemas.microsoft.com/office/drawing/2014/main" id="{90D26C9E-8270-B24D-A9BF-3DADCA7779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>
            <a:extLst>
              <a:ext uri="{FF2B5EF4-FFF2-40B4-BE49-F238E27FC236}">
                <a16:creationId xmlns:a16="http://schemas.microsoft.com/office/drawing/2014/main" id="{F85CE2CF-657A-8942-9109-63747B90C153}"/>
              </a:ext>
            </a:extLst>
          </p:cNvPr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>
            <a:extLst>
              <a:ext uri="{FF2B5EF4-FFF2-40B4-BE49-F238E27FC236}">
                <a16:creationId xmlns:a16="http://schemas.microsoft.com/office/drawing/2014/main" id="{4C7A6D6D-B362-F24E-A8CF-89C691E0B88A}"/>
              </a:ext>
            </a:extLst>
          </p:cNvPr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58F96914-BA4B-C14A-8893-380FD3B24454}"/>
              </a:ext>
            </a:extLst>
          </p:cNvPr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494686-1FBB-3B4C-A2EA-4E078A7F6A60}"/>
              </a:ext>
            </a:extLst>
          </p:cNvPr>
          <p:cNvSpPr txBox="1"/>
          <p:nvPr/>
        </p:nvSpPr>
        <p:spPr>
          <a:xfrm>
            <a:off x="4708533" y="1079641"/>
            <a:ext cx="227017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200" dirty="0">
                <a:solidFill>
                  <a:srgbClr val="C00000"/>
                </a:solidFill>
              </a:rPr>
              <a:t>3   </a:t>
            </a:r>
            <a:r>
              <a:rPr kumimoji="1" lang="zh-CN" altLang="en-US" sz="2200" b="1" dirty="0">
                <a:solidFill>
                  <a:srgbClr val="C00000"/>
                </a:solidFill>
              </a:rPr>
              <a:t>技术解决方案</a:t>
            </a:r>
            <a:endParaRPr kumimoji="1" lang="zh-CN" altLang="en-US" sz="2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74FD5A-557D-0342-83BE-846EDF70EA99}"/>
              </a:ext>
            </a:extLst>
          </p:cNvPr>
          <p:cNvSpPr txBox="1"/>
          <p:nvPr/>
        </p:nvSpPr>
        <p:spPr>
          <a:xfrm>
            <a:off x="5216846" y="1569900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/>
              <a:t>技术架构</a:t>
            </a:r>
            <a:endParaRPr kumimoji="1" lang="zh-CN" altLang="en-US" sz="2200" dirty="0"/>
          </a:p>
        </p:txBody>
      </p:sp>
      <p:sp>
        <p:nvSpPr>
          <p:cNvPr id="16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4862946" y="1733799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3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4862946" y="2154864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74FD5A-557D-0342-83BE-846EDF70EA99}"/>
              </a:ext>
            </a:extLst>
          </p:cNvPr>
          <p:cNvSpPr txBox="1"/>
          <p:nvPr/>
        </p:nvSpPr>
        <p:spPr>
          <a:xfrm>
            <a:off x="5216846" y="1999900"/>
            <a:ext cx="27093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上下游系统对接</a:t>
            </a:r>
            <a:endParaRPr kumimoji="1" lang="zh-CN" altLang="en-US" sz="2200" dirty="0"/>
          </a:p>
        </p:txBody>
      </p:sp>
      <p:sp>
        <p:nvSpPr>
          <p:cNvPr id="25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4862946" y="2575929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74FD5A-557D-0342-83BE-846EDF70EA99}"/>
              </a:ext>
            </a:extLst>
          </p:cNvPr>
          <p:cNvSpPr txBox="1"/>
          <p:nvPr/>
        </p:nvSpPr>
        <p:spPr>
          <a:xfrm>
            <a:off x="5216845" y="2402209"/>
            <a:ext cx="32675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系统之间的通讯方式</a:t>
            </a:r>
            <a:endParaRPr kumimoji="1" lang="zh-CN" altLang="en-US" sz="22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CFE408B-E0A9-4EE5-95EA-9B10D0EBA73B}"/>
              </a:ext>
            </a:extLst>
          </p:cNvPr>
          <p:cNvSpPr txBox="1"/>
          <p:nvPr/>
        </p:nvSpPr>
        <p:spPr>
          <a:xfrm>
            <a:off x="5216845" y="2861547"/>
            <a:ext cx="32675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/>
              <a:t>数据同步策略</a:t>
            </a:r>
            <a:endParaRPr kumimoji="1" lang="zh-CN" altLang="en-US" sz="2200" dirty="0"/>
          </a:p>
        </p:txBody>
      </p:sp>
      <p:sp>
        <p:nvSpPr>
          <p:cNvPr id="30" name="矩形 164">
            <a:extLst>
              <a:ext uri="{FF2B5EF4-FFF2-40B4-BE49-F238E27FC236}">
                <a16:creationId xmlns:a16="http://schemas.microsoft.com/office/drawing/2014/main" id="{F6CD2E6D-2234-4D47-91D1-1983BB5E5AB7}"/>
              </a:ext>
            </a:extLst>
          </p:cNvPr>
          <p:cNvSpPr/>
          <p:nvPr/>
        </p:nvSpPr>
        <p:spPr>
          <a:xfrm rot="2700000">
            <a:off x="4862946" y="3024300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B9A54B2-A21B-484D-9738-7FD0E4754240}"/>
              </a:ext>
            </a:extLst>
          </p:cNvPr>
          <p:cNvSpPr txBox="1"/>
          <p:nvPr/>
        </p:nvSpPr>
        <p:spPr>
          <a:xfrm>
            <a:off x="5216843" y="3353246"/>
            <a:ext cx="35909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/>
              <a:t>配置</a:t>
            </a:r>
            <a:r>
              <a:rPr kumimoji="1" lang="en-US" altLang="zh-CN" sz="2400"/>
              <a:t>·</a:t>
            </a:r>
            <a:r>
              <a:rPr kumimoji="1" lang="zh-CN" altLang="en-US" sz="2400"/>
              <a:t>匹配</a:t>
            </a:r>
            <a:r>
              <a:rPr kumimoji="1" lang="en-US" altLang="zh-CN" sz="2400"/>
              <a:t>·</a:t>
            </a:r>
            <a:r>
              <a:rPr kumimoji="1" lang="zh-CN" altLang="en-US" sz="2400"/>
              <a:t>自动下发策略</a:t>
            </a:r>
            <a:endParaRPr kumimoji="1" lang="zh-CN" altLang="en-US" sz="2200" dirty="0"/>
          </a:p>
        </p:txBody>
      </p:sp>
      <p:sp>
        <p:nvSpPr>
          <p:cNvPr id="27" name="矩形 164">
            <a:extLst>
              <a:ext uri="{FF2B5EF4-FFF2-40B4-BE49-F238E27FC236}">
                <a16:creationId xmlns:a16="http://schemas.microsoft.com/office/drawing/2014/main" id="{8605EF9B-7224-4689-9404-AA452DBC1F74}"/>
              </a:ext>
            </a:extLst>
          </p:cNvPr>
          <p:cNvSpPr/>
          <p:nvPr/>
        </p:nvSpPr>
        <p:spPr>
          <a:xfrm rot="2700000">
            <a:off x="4862945" y="3515999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3DC65CE-C87C-416B-96B6-94F5ED6B1326}"/>
              </a:ext>
            </a:extLst>
          </p:cNvPr>
          <p:cNvSpPr txBox="1"/>
          <p:nvPr/>
        </p:nvSpPr>
        <p:spPr>
          <a:xfrm>
            <a:off x="5216843" y="3849507"/>
            <a:ext cx="32675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增量下发</a:t>
            </a:r>
            <a:r>
              <a:rPr lang="zh-CN" altLang="en-US" sz="2400"/>
              <a:t>策略</a:t>
            </a:r>
            <a:endParaRPr kumimoji="1" lang="zh-CN" altLang="en-US" sz="2200" dirty="0"/>
          </a:p>
        </p:txBody>
      </p:sp>
      <p:sp>
        <p:nvSpPr>
          <p:cNvPr id="29" name="矩形 164">
            <a:extLst>
              <a:ext uri="{FF2B5EF4-FFF2-40B4-BE49-F238E27FC236}">
                <a16:creationId xmlns:a16="http://schemas.microsoft.com/office/drawing/2014/main" id="{CDB036E7-0E97-4492-A642-3A0B7AF2E946}"/>
              </a:ext>
            </a:extLst>
          </p:cNvPr>
          <p:cNvSpPr/>
          <p:nvPr/>
        </p:nvSpPr>
        <p:spPr>
          <a:xfrm rot="2700000">
            <a:off x="4862944" y="4012260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C083DEE-9DB5-419A-956E-774C476DB2FF}"/>
              </a:ext>
            </a:extLst>
          </p:cNvPr>
          <p:cNvSpPr txBox="1"/>
          <p:nvPr/>
        </p:nvSpPr>
        <p:spPr>
          <a:xfrm>
            <a:off x="5216843" y="4307371"/>
            <a:ext cx="359097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数据迁移及服务并行</a:t>
            </a:r>
            <a:r>
              <a:rPr lang="zh-CN" altLang="en-US" sz="2400"/>
              <a:t>策略</a:t>
            </a:r>
            <a:endParaRPr kumimoji="1" lang="zh-CN" altLang="en-US" sz="2200" dirty="0"/>
          </a:p>
        </p:txBody>
      </p:sp>
      <p:sp>
        <p:nvSpPr>
          <p:cNvPr id="32" name="矩形 164">
            <a:extLst>
              <a:ext uri="{FF2B5EF4-FFF2-40B4-BE49-F238E27FC236}">
                <a16:creationId xmlns:a16="http://schemas.microsoft.com/office/drawing/2014/main" id="{6B91840F-9BE1-4A67-99B3-532DB2C97DF8}"/>
              </a:ext>
            </a:extLst>
          </p:cNvPr>
          <p:cNvSpPr/>
          <p:nvPr/>
        </p:nvSpPr>
        <p:spPr>
          <a:xfrm rot="2700000">
            <a:off x="4862944" y="4470124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9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技术解决方案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技术架构</a:t>
            </a:r>
            <a:endParaRPr lang="en-US" sz="2400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401443" y="-66906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F5EC24D-FB45-45A0-A28A-ABFBF2B7DBA4}"/>
              </a:ext>
            </a:extLst>
          </p:cNvPr>
          <p:cNvSpPr/>
          <p:nvPr/>
        </p:nvSpPr>
        <p:spPr>
          <a:xfrm>
            <a:off x="1775550" y="1798078"/>
            <a:ext cx="5385897" cy="143824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D6BCB122-C552-45F3-A6FC-E3CDC2220AFF}"/>
              </a:ext>
            </a:extLst>
          </p:cNvPr>
          <p:cNvSpPr txBox="1"/>
          <p:nvPr/>
        </p:nvSpPr>
        <p:spPr>
          <a:xfrm>
            <a:off x="1803943" y="1971578"/>
            <a:ext cx="371468" cy="93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 sz="900" dirty="0"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服务层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Rounded Rectangle 69">
            <a:extLst>
              <a:ext uri="{FF2B5EF4-FFF2-40B4-BE49-F238E27FC236}">
                <a16:creationId xmlns:a16="http://schemas.microsoft.com/office/drawing/2014/main" id="{93BF5550-7A8C-461F-9FD8-C3F3CF0CA2DA}"/>
              </a:ext>
            </a:extLst>
          </p:cNvPr>
          <p:cNvSpPr/>
          <p:nvPr/>
        </p:nvSpPr>
        <p:spPr>
          <a:xfrm>
            <a:off x="2215370" y="2431652"/>
            <a:ext cx="111781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x-none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ounded Rectangle 70">
            <a:extLst>
              <a:ext uri="{FF2B5EF4-FFF2-40B4-BE49-F238E27FC236}">
                <a16:creationId xmlns:a16="http://schemas.microsoft.com/office/drawing/2014/main" id="{9A542172-7080-4D15-ABBD-27CF4476F41D}"/>
              </a:ext>
            </a:extLst>
          </p:cNvPr>
          <p:cNvSpPr/>
          <p:nvPr/>
        </p:nvSpPr>
        <p:spPr>
          <a:xfrm>
            <a:off x="4695089" y="2413463"/>
            <a:ext cx="111781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ELK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ounded Rectangle 72">
            <a:extLst>
              <a:ext uri="{FF2B5EF4-FFF2-40B4-BE49-F238E27FC236}">
                <a16:creationId xmlns:a16="http://schemas.microsoft.com/office/drawing/2014/main" id="{1DC094E5-6144-4D45-8468-FB85DB653AE1}"/>
              </a:ext>
            </a:extLst>
          </p:cNvPr>
          <p:cNvSpPr/>
          <p:nvPr/>
        </p:nvSpPr>
        <p:spPr>
          <a:xfrm>
            <a:off x="5939649" y="2024854"/>
            <a:ext cx="111781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misc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ounded Rectangle 74">
            <a:extLst>
              <a:ext uri="{FF2B5EF4-FFF2-40B4-BE49-F238E27FC236}">
                <a16:creationId xmlns:a16="http://schemas.microsoft.com/office/drawing/2014/main" id="{9AEDF9D7-5D8A-4DD4-AC56-2F80FB691A0F}"/>
              </a:ext>
            </a:extLst>
          </p:cNvPr>
          <p:cNvSpPr/>
          <p:nvPr/>
        </p:nvSpPr>
        <p:spPr>
          <a:xfrm>
            <a:off x="1779494" y="3313106"/>
            <a:ext cx="5385897" cy="54786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C5007DB5-B7AA-410F-8BC5-A89ECBFFB312}"/>
              </a:ext>
            </a:extLst>
          </p:cNvPr>
          <p:cNvSpPr txBox="1"/>
          <p:nvPr/>
        </p:nvSpPr>
        <p:spPr>
          <a:xfrm>
            <a:off x="1795047" y="3311348"/>
            <a:ext cx="557817" cy="606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数据访问层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ounded Rectangle 82">
            <a:extLst>
              <a:ext uri="{FF2B5EF4-FFF2-40B4-BE49-F238E27FC236}">
                <a16:creationId xmlns:a16="http://schemas.microsoft.com/office/drawing/2014/main" id="{DFE117D8-6757-4D32-9039-283D38914D5E}"/>
              </a:ext>
            </a:extLst>
          </p:cNvPr>
          <p:cNvSpPr/>
          <p:nvPr/>
        </p:nvSpPr>
        <p:spPr>
          <a:xfrm>
            <a:off x="5249156" y="3415172"/>
            <a:ext cx="1664115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Spring Data Redis </a:t>
            </a:r>
          </a:p>
        </p:txBody>
      </p:sp>
      <p:sp>
        <p:nvSpPr>
          <p:cNvPr id="18" name="Rounded Rectangle 84">
            <a:extLst>
              <a:ext uri="{FF2B5EF4-FFF2-40B4-BE49-F238E27FC236}">
                <a16:creationId xmlns:a16="http://schemas.microsoft.com/office/drawing/2014/main" id="{6B7BA565-AE5D-4386-8F4B-ED0FEF0AF373}"/>
              </a:ext>
            </a:extLst>
          </p:cNvPr>
          <p:cNvSpPr/>
          <p:nvPr/>
        </p:nvSpPr>
        <p:spPr>
          <a:xfrm>
            <a:off x="2834748" y="3422665"/>
            <a:ext cx="98348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MyBatis</a:t>
            </a:r>
          </a:p>
        </p:txBody>
      </p:sp>
      <p:sp>
        <p:nvSpPr>
          <p:cNvPr id="19" name="Flowchart: Magnetic Disk 93">
            <a:extLst>
              <a:ext uri="{FF2B5EF4-FFF2-40B4-BE49-F238E27FC236}">
                <a16:creationId xmlns:a16="http://schemas.microsoft.com/office/drawing/2014/main" id="{EF067DB7-D5C5-4D1B-900C-027286927601}"/>
              </a:ext>
            </a:extLst>
          </p:cNvPr>
          <p:cNvSpPr/>
          <p:nvPr/>
        </p:nvSpPr>
        <p:spPr>
          <a:xfrm>
            <a:off x="2907640" y="4192858"/>
            <a:ext cx="767363" cy="584642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Flowchart: Magnetic Disk 94">
            <a:extLst>
              <a:ext uri="{FF2B5EF4-FFF2-40B4-BE49-F238E27FC236}">
                <a16:creationId xmlns:a16="http://schemas.microsoft.com/office/drawing/2014/main" id="{97C165EB-C42C-4BF5-B130-44A32A90EDB2}"/>
              </a:ext>
            </a:extLst>
          </p:cNvPr>
          <p:cNvSpPr/>
          <p:nvPr/>
        </p:nvSpPr>
        <p:spPr>
          <a:xfrm>
            <a:off x="5070801" y="4189313"/>
            <a:ext cx="767363" cy="584642"/>
          </a:xfrm>
          <a:prstGeom prst="flowChartMagneticDisk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Right Arrow 98">
            <a:extLst>
              <a:ext uri="{FF2B5EF4-FFF2-40B4-BE49-F238E27FC236}">
                <a16:creationId xmlns:a16="http://schemas.microsoft.com/office/drawing/2014/main" id="{997E56FE-B60F-49C6-AE3A-40F1A5C6B1A1}"/>
              </a:ext>
            </a:extLst>
          </p:cNvPr>
          <p:cNvSpPr/>
          <p:nvPr/>
        </p:nvSpPr>
        <p:spPr>
          <a:xfrm rot="5400000">
            <a:off x="3168865" y="3831106"/>
            <a:ext cx="274429" cy="381259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Right Arrow 99">
            <a:extLst>
              <a:ext uri="{FF2B5EF4-FFF2-40B4-BE49-F238E27FC236}">
                <a16:creationId xmlns:a16="http://schemas.microsoft.com/office/drawing/2014/main" id="{85501318-2757-4C68-8547-AD4A12FF8ACB}"/>
              </a:ext>
            </a:extLst>
          </p:cNvPr>
          <p:cNvSpPr/>
          <p:nvPr/>
        </p:nvSpPr>
        <p:spPr>
          <a:xfrm rot="5400000">
            <a:off x="5321404" y="3821353"/>
            <a:ext cx="286326" cy="381259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Rounded Rectangle 74">
            <a:extLst>
              <a:ext uri="{FF2B5EF4-FFF2-40B4-BE49-F238E27FC236}">
                <a16:creationId xmlns:a16="http://schemas.microsoft.com/office/drawing/2014/main" id="{1BF2EFDA-1FC2-41F4-B0A4-4831ECCFB667}"/>
              </a:ext>
            </a:extLst>
          </p:cNvPr>
          <p:cNvSpPr/>
          <p:nvPr/>
        </p:nvSpPr>
        <p:spPr>
          <a:xfrm>
            <a:off x="1793690" y="4177155"/>
            <a:ext cx="5344097" cy="628718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TextBox 75">
            <a:extLst>
              <a:ext uri="{FF2B5EF4-FFF2-40B4-BE49-F238E27FC236}">
                <a16:creationId xmlns:a16="http://schemas.microsoft.com/office/drawing/2014/main" id="{E5E66FFD-E4EB-4C36-928E-B8F4071308A9}"/>
              </a:ext>
            </a:extLst>
          </p:cNvPr>
          <p:cNvSpPr txBox="1"/>
          <p:nvPr/>
        </p:nvSpPr>
        <p:spPr>
          <a:xfrm>
            <a:off x="1775550" y="4193515"/>
            <a:ext cx="397495" cy="5373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x-none" altLang="en-US" sz="900" dirty="0">
                <a:latin typeface="微软雅黑" panose="020B0503020204020204" charset="-122"/>
                <a:ea typeface="微软雅黑" panose="020B0503020204020204" charset="-122"/>
              </a:rPr>
              <a:t>存储层</a:t>
            </a:r>
          </a:p>
        </p:txBody>
      </p:sp>
      <p:sp>
        <p:nvSpPr>
          <p:cNvPr id="25" name="Rounded Rectangle 69">
            <a:extLst>
              <a:ext uri="{FF2B5EF4-FFF2-40B4-BE49-F238E27FC236}">
                <a16:creationId xmlns:a16="http://schemas.microsoft.com/office/drawing/2014/main" id="{3146D5FC-0DC9-4EE7-ABEF-468D00948ACF}"/>
              </a:ext>
            </a:extLst>
          </p:cNvPr>
          <p:cNvSpPr/>
          <p:nvPr/>
        </p:nvSpPr>
        <p:spPr>
          <a:xfrm>
            <a:off x="3474893" y="2421042"/>
            <a:ext cx="111781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endParaRPr lang="x-none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Rounded Rectangle 55">
            <a:extLst>
              <a:ext uri="{FF2B5EF4-FFF2-40B4-BE49-F238E27FC236}">
                <a16:creationId xmlns:a16="http://schemas.microsoft.com/office/drawing/2014/main" id="{E55C95C2-819C-43B1-94B6-DECC4687EBB0}"/>
              </a:ext>
            </a:extLst>
          </p:cNvPr>
          <p:cNvSpPr/>
          <p:nvPr/>
        </p:nvSpPr>
        <p:spPr>
          <a:xfrm>
            <a:off x="1760343" y="980845"/>
            <a:ext cx="5413501" cy="626000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Box 23">
            <a:extLst>
              <a:ext uri="{FF2B5EF4-FFF2-40B4-BE49-F238E27FC236}">
                <a16:creationId xmlns:a16="http://schemas.microsoft.com/office/drawing/2014/main" id="{96283A30-38D1-49C8-B102-215850A4FBBB}"/>
              </a:ext>
            </a:extLst>
          </p:cNvPr>
          <p:cNvSpPr txBox="1"/>
          <p:nvPr/>
        </p:nvSpPr>
        <p:spPr>
          <a:xfrm>
            <a:off x="1825231" y="1072177"/>
            <a:ext cx="399093" cy="440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UI</a:t>
            </a:r>
          </a:p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层</a:t>
            </a:r>
          </a:p>
        </p:txBody>
      </p:sp>
      <p:sp>
        <p:nvSpPr>
          <p:cNvPr id="28" name="Rounded Rectangle 59">
            <a:extLst>
              <a:ext uri="{FF2B5EF4-FFF2-40B4-BE49-F238E27FC236}">
                <a16:creationId xmlns:a16="http://schemas.microsoft.com/office/drawing/2014/main" id="{2763A4A6-8F76-404B-A75B-329AC671F942}"/>
              </a:ext>
            </a:extLst>
          </p:cNvPr>
          <p:cNvSpPr/>
          <p:nvPr/>
        </p:nvSpPr>
        <p:spPr>
          <a:xfrm>
            <a:off x="3570390" y="1097783"/>
            <a:ext cx="803740" cy="353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Vue.js</a:t>
            </a:r>
          </a:p>
        </p:txBody>
      </p:sp>
      <p:sp>
        <p:nvSpPr>
          <p:cNvPr id="29" name="Rounded Rectangle 109">
            <a:extLst>
              <a:ext uri="{FF2B5EF4-FFF2-40B4-BE49-F238E27FC236}">
                <a16:creationId xmlns:a16="http://schemas.microsoft.com/office/drawing/2014/main" id="{B76DC91F-8A1C-4FE4-A260-5177F91FCB29}"/>
              </a:ext>
            </a:extLst>
          </p:cNvPr>
          <p:cNvSpPr/>
          <p:nvPr/>
        </p:nvSpPr>
        <p:spPr>
          <a:xfrm>
            <a:off x="2245334" y="1111424"/>
            <a:ext cx="1028389" cy="353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</a:rPr>
              <a:t>ElementUI</a:t>
            </a:r>
          </a:p>
        </p:txBody>
      </p:sp>
      <p:sp>
        <p:nvSpPr>
          <p:cNvPr id="30" name="Rounded Rectangle 110">
            <a:extLst>
              <a:ext uri="{FF2B5EF4-FFF2-40B4-BE49-F238E27FC236}">
                <a16:creationId xmlns:a16="http://schemas.microsoft.com/office/drawing/2014/main" id="{3D966B4C-4ABC-44C9-98D8-8D42D15216E5}"/>
              </a:ext>
            </a:extLst>
          </p:cNvPr>
          <p:cNvSpPr/>
          <p:nvPr/>
        </p:nvSpPr>
        <p:spPr>
          <a:xfrm>
            <a:off x="4664992" y="1097783"/>
            <a:ext cx="803740" cy="353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axios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Rounded Rectangle 111">
            <a:extLst>
              <a:ext uri="{FF2B5EF4-FFF2-40B4-BE49-F238E27FC236}">
                <a16:creationId xmlns:a16="http://schemas.microsoft.com/office/drawing/2014/main" id="{82678F8A-6FB5-4815-8883-BCE4E80B95ED}"/>
              </a:ext>
            </a:extLst>
          </p:cNvPr>
          <p:cNvSpPr/>
          <p:nvPr/>
        </p:nvSpPr>
        <p:spPr>
          <a:xfrm>
            <a:off x="5756157" y="1097783"/>
            <a:ext cx="1164606" cy="35363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900" kern="0" dirty="0">
                <a:solidFill>
                  <a:srgbClr val="141313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vue-router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Rounded Rectangle 69">
            <a:extLst>
              <a:ext uri="{FF2B5EF4-FFF2-40B4-BE49-F238E27FC236}">
                <a16:creationId xmlns:a16="http://schemas.microsoft.com/office/drawing/2014/main" id="{31A4CEBA-AB8B-4F24-B6D1-D3E4C0ECFA06}"/>
              </a:ext>
            </a:extLst>
          </p:cNvPr>
          <p:cNvSpPr/>
          <p:nvPr/>
        </p:nvSpPr>
        <p:spPr>
          <a:xfrm>
            <a:off x="2218525" y="2024855"/>
            <a:ext cx="111781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Eureka</a:t>
            </a:r>
            <a:endParaRPr lang="x-none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Rounded Rectangle 69">
            <a:extLst>
              <a:ext uri="{FF2B5EF4-FFF2-40B4-BE49-F238E27FC236}">
                <a16:creationId xmlns:a16="http://schemas.microsoft.com/office/drawing/2014/main" id="{C3EBAC46-C9EC-47AF-820B-6415E5AD8029}"/>
              </a:ext>
            </a:extLst>
          </p:cNvPr>
          <p:cNvSpPr/>
          <p:nvPr/>
        </p:nvSpPr>
        <p:spPr>
          <a:xfrm>
            <a:off x="4690249" y="2025613"/>
            <a:ext cx="111781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FeignClient</a:t>
            </a:r>
            <a:endParaRPr lang="x-none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Rounded Rectangle 69">
            <a:extLst>
              <a:ext uri="{FF2B5EF4-FFF2-40B4-BE49-F238E27FC236}">
                <a16:creationId xmlns:a16="http://schemas.microsoft.com/office/drawing/2014/main" id="{33C2AA03-3267-427F-8E30-C7AFBB67BB48}"/>
              </a:ext>
            </a:extLst>
          </p:cNvPr>
          <p:cNvSpPr/>
          <p:nvPr/>
        </p:nvSpPr>
        <p:spPr>
          <a:xfrm>
            <a:off x="3476470" y="2025613"/>
            <a:ext cx="111781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ConfigServer</a:t>
            </a:r>
            <a:endParaRPr lang="x-none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Rounded Rectangle 69">
            <a:extLst>
              <a:ext uri="{FF2B5EF4-FFF2-40B4-BE49-F238E27FC236}">
                <a16:creationId xmlns:a16="http://schemas.microsoft.com/office/drawing/2014/main" id="{5A6C0D16-E3FC-4CA8-8623-29A1B8BE4712}"/>
              </a:ext>
            </a:extLst>
          </p:cNvPr>
          <p:cNvSpPr/>
          <p:nvPr/>
        </p:nvSpPr>
        <p:spPr>
          <a:xfrm>
            <a:off x="5945949" y="2413462"/>
            <a:ext cx="111781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Hystrix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熔断</a:t>
            </a:r>
            <a:endParaRPr lang="x-none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TextBox 6">
            <a:extLst>
              <a:ext uri="{FF2B5EF4-FFF2-40B4-BE49-F238E27FC236}">
                <a16:creationId xmlns:a16="http://schemas.microsoft.com/office/drawing/2014/main" id="{E22FC501-D9FA-4E55-BD25-574C1BD7C1B3}"/>
              </a:ext>
            </a:extLst>
          </p:cNvPr>
          <p:cNvSpPr txBox="1"/>
          <p:nvPr/>
        </p:nvSpPr>
        <p:spPr>
          <a:xfrm>
            <a:off x="2124931" y="1796002"/>
            <a:ext cx="1117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EC3 Framework</a:t>
            </a:r>
          </a:p>
        </p:txBody>
      </p:sp>
      <p:sp>
        <p:nvSpPr>
          <p:cNvPr id="40" name="Rounded Rectangle 84">
            <a:extLst>
              <a:ext uri="{FF2B5EF4-FFF2-40B4-BE49-F238E27FC236}">
                <a16:creationId xmlns:a16="http://schemas.microsoft.com/office/drawing/2014/main" id="{F318D987-5739-47B4-93B0-7A0285BD8C58}"/>
              </a:ext>
            </a:extLst>
          </p:cNvPr>
          <p:cNvSpPr/>
          <p:nvPr/>
        </p:nvSpPr>
        <p:spPr>
          <a:xfrm>
            <a:off x="4100965" y="3417106"/>
            <a:ext cx="98348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</a:p>
        </p:txBody>
      </p:sp>
      <p:sp>
        <p:nvSpPr>
          <p:cNvPr id="41" name="Rounded Rectangle 69">
            <a:extLst>
              <a:ext uri="{FF2B5EF4-FFF2-40B4-BE49-F238E27FC236}">
                <a16:creationId xmlns:a16="http://schemas.microsoft.com/office/drawing/2014/main" id="{BAA0205F-E1BE-4BF1-86BF-4972200849D5}"/>
              </a:ext>
            </a:extLst>
          </p:cNvPr>
          <p:cNvSpPr/>
          <p:nvPr/>
        </p:nvSpPr>
        <p:spPr>
          <a:xfrm>
            <a:off x="2200621" y="2838449"/>
            <a:ext cx="1117814" cy="34372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QuartZ</a:t>
            </a:r>
            <a:endParaRPr lang="x-none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矩形 87">
            <a:extLst>
              <a:ext uri="{FF2B5EF4-FFF2-40B4-BE49-F238E27FC236}">
                <a16:creationId xmlns:a16="http://schemas.microsoft.com/office/drawing/2014/main" id="{673B2AA0-0CAA-47A2-BD33-3362F990BDDC}"/>
              </a:ext>
            </a:extLst>
          </p:cNvPr>
          <p:cNvSpPr/>
          <p:nvPr/>
        </p:nvSpPr>
        <p:spPr>
          <a:xfrm>
            <a:off x="395416" y="1264967"/>
            <a:ext cx="8328454" cy="34553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技术解决方案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dirty="0"/>
              <a:t>上下游系统对接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A309AF-5033-4AFB-99DC-F7A980574719}"/>
              </a:ext>
            </a:extLst>
          </p:cNvPr>
          <p:cNvSpPr/>
          <p:nvPr/>
        </p:nvSpPr>
        <p:spPr>
          <a:xfrm>
            <a:off x="993097" y="1662087"/>
            <a:ext cx="1080000" cy="5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BF5996-F825-40EF-8750-0FF1699B8ACA}"/>
              </a:ext>
            </a:extLst>
          </p:cNvPr>
          <p:cNvSpPr/>
          <p:nvPr/>
        </p:nvSpPr>
        <p:spPr>
          <a:xfrm>
            <a:off x="3095707" y="1662087"/>
            <a:ext cx="1080000" cy="5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2G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D9F57A-B6DD-47E2-BFFB-A133A621875F}"/>
              </a:ext>
            </a:extLst>
          </p:cNvPr>
          <p:cNvSpPr/>
          <p:nvPr/>
        </p:nvSpPr>
        <p:spPr>
          <a:xfrm>
            <a:off x="5198318" y="1662086"/>
            <a:ext cx="1080000" cy="54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SOP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63831C-277C-412C-970A-E86523B9EB6C}"/>
              </a:ext>
            </a:extLst>
          </p:cNvPr>
          <p:cNvSpPr/>
          <p:nvPr/>
        </p:nvSpPr>
        <p:spPr>
          <a:xfrm>
            <a:off x="3093162" y="3748575"/>
            <a:ext cx="1080000" cy="5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配方中心</a:t>
            </a:r>
            <a:endParaRPr lang="zh-CN" altLang="en-US"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1623078-E26C-457F-808C-F8731E294CD5}"/>
              </a:ext>
            </a:extLst>
          </p:cNvPr>
          <p:cNvSpPr/>
          <p:nvPr/>
        </p:nvSpPr>
        <p:spPr>
          <a:xfrm>
            <a:off x="7045296" y="3748575"/>
            <a:ext cx="108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FBI</a:t>
            </a:r>
            <a:endParaRPr lang="zh-CN" altLang="en-US" sz="14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B9D8BF2-1BD4-4605-8C4C-9F159BE8E174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1809885" y="1925298"/>
            <a:ext cx="1546488" cy="210006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3FD857D3-5664-4B33-B097-D822FD27D8F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912496" y="1922752"/>
            <a:ext cx="1546489" cy="2105156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44A1014-C5E2-4613-ADC2-38BC6FFC0CB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2861191" y="2974059"/>
            <a:ext cx="1546488" cy="254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00CB8C2-5A07-4AD3-BB8C-CC9D57D77AF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173162" y="4018575"/>
            <a:ext cx="28721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1381B6D1-5289-471A-8A95-4F431B0DC534}"/>
              </a:ext>
            </a:extLst>
          </p:cNvPr>
          <p:cNvSpPr/>
          <p:nvPr/>
        </p:nvSpPr>
        <p:spPr>
          <a:xfrm>
            <a:off x="1530174" y="2413274"/>
            <a:ext cx="8176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/>
              <a:t>餐厅菜单</a:t>
            </a:r>
            <a:endParaRPr lang="zh-CN" altLang="en-US" sz="1200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BB57471-063C-4933-B98F-04BA0DE81B24}"/>
              </a:ext>
            </a:extLst>
          </p:cNvPr>
          <p:cNvSpPr/>
          <p:nvPr/>
        </p:nvSpPr>
        <p:spPr>
          <a:xfrm>
            <a:off x="3599869" y="2413274"/>
            <a:ext cx="172355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/>
              <a:t>物料，货物，餐厅信息</a:t>
            </a:r>
            <a:endParaRPr lang="zh-CN" altLang="en-US" sz="12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9ABDD69-374E-4321-8091-4DE43A8E4C56}"/>
              </a:ext>
            </a:extLst>
          </p:cNvPr>
          <p:cNvSpPr/>
          <p:nvPr/>
        </p:nvSpPr>
        <p:spPr>
          <a:xfrm>
            <a:off x="5718485" y="2413274"/>
            <a:ext cx="11079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/>
              <a:t>餐厅设备信息</a:t>
            </a:r>
            <a:endParaRPr lang="zh-CN" altLang="en-US" sz="12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F799CE57-1640-4514-961F-6B7F7E5182C1}"/>
              </a:ext>
            </a:extLst>
          </p:cNvPr>
          <p:cNvSpPr/>
          <p:nvPr/>
        </p:nvSpPr>
        <p:spPr>
          <a:xfrm>
            <a:off x="4367460" y="3741575"/>
            <a:ext cx="11453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200"/>
              <a:t>到店配方信息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661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技术解决方案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dirty="0"/>
              <a:t>系统之间的通讯方式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FD0869-4D51-4018-95D3-856E88C28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281" y="899286"/>
            <a:ext cx="5690391" cy="424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4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E22AB1E-9584-47AE-9E20-288B60F184DB}"/>
              </a:ext>
            </a:extLst>
          </p:cNvPr>
          <p:cNvSpPr/>
          <p:nvPr/>
        </p:nvSpPr>
        <p:spPr>
          <a:xfrm>
            <a:off x="4886769" y="1181100"/>
            <a:ext cx="1771527" cy="359661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ln>
                <a:solidFill>
                  <a:srgbClr val="FF0000"/>
                </a:solidFill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技术解决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方案</a:t>
            </a:r>
            <a:r>
              <a:rPr lang="en-US" altLang="zh-CN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数据同步</a:t>
            </a:r>
            <a:r>
              <a:rPr lang="zh-CN" altLang="en-US"/>
              <a:t>策略</a:t>
            </a:r>
            <a:endParaRPr lang="zh-CN" altLang="en-US" dirty="0"/>
          </a:p>
        </p:txBody>
      </p:sp>
      <p:sp>
        <p:nvSpPr>
          <p:cNvPr id="32" name="圆柱形 5">
            <a:extLst>
              <a:ext uri="{FF2B5EF4-FFF2-40B4-BE49-F238E27FC236}">
                <a16:creationId xmlns:a16="http://schemas.microsoft.com/office/drawing/2014/main" id="{2BFD8E2C-61B1-4238-9B32-D2E3D30A9162}"/>
              </a:ext>
            </a:extLst>
          </p:cNvPr>
          <p:cNvSpPr/>
          <p:nvPr/>
        </p:nvSpPr>
        <p:spPr>
          <a:xfrm>
            <a:off x="2309904" y="4016917"/>
            <a:ext cx="766564" cy="465147"/>
          </a:xfrm>
          <a:prstGeom prst="can">
            <a:avLst>
              <a:gd name="adj" fmla="val 25000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3E26838A-73C6-4C0C-9C69-0A2B5EE48CCB}"/>
              </a:ext>
            </a:extLst>
          </p:cNvPr>
          <p:cNvSpPr/>
          <p:nvPr/>
        </p:nvSpPr>
        <p:spPr>
          <a:xfrm>
            <a:off x="502349" y="3695452"/>
            <a:ext cx="699135" cy="6826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MC</a:t>
            </a:r>
            <a:endParaRPr lang="zh-CN" altLang="en-US" sz="900" kern="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529FDB0-7670-4594-A21F-687F87BF2214}"/>
              </a:ext>
            </a:extLst>
          </p:cNvPr>
          <p:cNvSpPr/>
          <p:nvPr/>
        </p:nvSpPr>
        <p:spPr>
          <a:xfrm>
            <a:off x="5175050" y="3343517"/>
            <a:ext cx="1172845" cy="11449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MC</a:t>
            </a:r>
            <a:r>
              <a:rPr lang="zh-CN" altLang="en-US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键位通同</a:t>
            </a:r>
            <a:r>
              <a:rPr lang="zh-CN" altLang="en-US" sz="9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步服务</a:t>
            </a:r>
          </a:p>
        </p:txBody>
      </p:sp>
      <p:sp>
        <p:nvSpPr>
          <p:cNvPr id="36" name="Rectangle 65">
            <a:extLst>
              <a:ext uri="{FF2B5EF4-FFF2-40B4-BE49-F238E27FC236}">
                <a16:creationId xmlns:a16="http://schemas.microsoft.com/office/drawing/2014/main" id="{1F14332A-6D88-49F6-9718-5516A0153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069" y="3158836"/>
            <a:ext cx="1587894" cy="1496291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37" name="TextBox 199">
            <a:extLst>
              <a:ext uri="{FF2B5EF4-FFF2-40B4-BE49-F238E27FC236}">
                <a16:creationId xmlns:a16="http://schemas.microsoft.com/office/drawing/2014/main" id="{F5ACAFAD-5011-4B04-B1E0-1E517B043AAE}"/>
              </a:ext>
            </a:extLst>
          </p:cNvPr>
          <p:cNvSpPr txBox="1"/>
          <p:nvPr/>
        </p:nvSpPr>
        <p:spPr>
          <a:xfrm>
            <a:off x="3973290" y="1807946"/>
            <a:ext cx="9685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Kettle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定时处理</a:t>
            </a:r>
          </a:p>
        </p:txBody>
      </p:sp>
      <p:cxnSp>
        <p:nvCxnSpPr>
          <p:cNvPr id="44" name="肘形连接符 61">
            <a:extLst>
              <a:ext uri="{FF2B5EF4-FFF2-40B4-BE49-F238E27FC236}">
                <a16:creationId xmlns:a16="http://schemas.microsoft.com/office/drawing/2014/main" id="{0EF95F04-2F31-48AE-91DC-B6DFC91D55DB}"/>
              </a:ext>
            </a:extLst>
          </p:cNvPr>
          <p:cNvCxnSpPr>
            <a:cxnSpLocks/>
            <a:stCxn id="33" idx="4"/>
            <a:endCxn id="35" idx="4"/>
          </p:cNvCxnSpPr>
          <p:nvPr/>
        </p:nvCxnSpPr>
        <p:spPr>
          <a:xfrm rot="16200000" flipH="1">
            <a:off x="3251523" y="1978471"/>
            <a:ext cx="110345" cy="4909556"/>
          </a:xfrm>
          <a:prstGeom prst="bentConnector3">
            <a:avLst>
              <a:gd name="adj1" fmla="val 465373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线形标注 1(带强调线) 78">
            <a:extLst>
              <a:ext uri="{FF2B5EF4-FFF2-40B4-BE49-F238E27FC236}">
                <a16:creationId xmlns:a16="http://schemas.microsoft.com/office/drawing/2014/main" id="{7AF61426-5096-4F0B-81FC-BA18ED1000B0}"/>
              </a:ext>
            </a:extLst>
          </p:cNvPr>
          <p:cNvSpPr/>
          <p:nvPr/>
        </p:nvSpPr>
        <p:spPr>
          <a:xfrm>
            <a:off x="7087078" y="1471426"/>
            <a:ext cx="1463675" cy="900892"/>
          </a:xfrm>
          <a:prstGeom prst="accentCallout1">
            <a:avLst>
              <a:gd name="adj1" fmla="val 79161"/>
              <a:gd name="adj2" fmla="val -13484"/>
              <a:gd name="adj3" fmla="val 86963"/>
              <a:gd name="adj4" fmla="val -35262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定时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同步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2G/SOP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2G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系统同步原物料，货品，餐厅信息到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本系统的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中。</a:t>
            </a:r>
            <a:endParaRPr lang="en-US" altLang="zh-CN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SOP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系统中同步餐厅设备信息</a:t>
            </a:r>
            <a:endParaRPr lang="en-US" altLang="zh-CN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圆柱形 5">
            <a:extLst>
              <a:ext uri="{FF2B5EF4-FFF2-40B4-BE49-F238E27FC236}">
                <a16:creationId xmlns:a16="http://schemas.microsoft.com/office/drawing/2014/main" id="{C2799521-3A30-4F82-840C-4BA5F1BFCFBD}"/>
              </a:ext>
            </a:extLst>
          </p:cNvPr>
          <p:cNvSpPr/>
          <p:nvPr/>
        </p:nvSpPr>
        <p:spPr>
          <a:xfrm>
            <a:off x="2377333" y="1788554"/>
            <a:ext cx="699135" cy="465567"/>
          </a:xfrm>
          <a:prstGeom prst="can">
            <a:avLst>
              <a:gd name="adj" fmla="val 25000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C5A6618-9625-4239-B3DB-B2DC2ED53B6C}"/>
              </a:ext>
            </a:extLst>
          </p:cNvPr>
          <p:cNvCxnSpPr>
            <a:cxnSpLocks/>
            <a:stCxn id="51" idx="3"/>
            <a:endCxn id="25" idx="1"/>
          </p:cNvCxnSpPr>
          <p:nvPr/>
        </p:nvCxnSpPr>
        <p:spPr>
          <a:xfrm rot="16200000" flipH="1">
            <a:off x="2981860" y="1999161"/>
            <a:ext cx="699226" cy="120914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430CB46-5E2F-4CBB-BC4E-6D10EA3F1059}"/>
              </a:ext>
            </a:extLst>
          </p:cNvPr>
          <p:cNvCxnSpPr>
            <a:cxnSpLocks/>
            <a:stCxn id="35" idx="2"/>
            <a:endCxn id="32" idx="4"/>
          </p:cNvCxnSpPr>
          <p:nvPr/>
        </p:nvCxnSpPr>
        <p:spPr>
          <a:xfrm rot="10800000" flipV="1">
            <a:off x="3076468" y="3915969"/>
            <a:ext cx="2098582" cy="33352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椭圆 32">
            <a:extLst>
              <a:ext uri="{FF2B5EF4-FFF2-40B4-BE49-F238E27FC236}">
                <a16:creationId xmlns:a16="http://schemas.microsoft.com/office/drawing/2014/main" id="{174AC321-8034-4D5F-A7FD-7EC9AE85476E}"/>
              </a:ext>
            </a:extLst>
          </p:cNvPr>
          <p:cNvSpPr/>
          <p:nvPr/>
        </p:nvSpPr>
        <p:spPr>
          <a:xfrm>
            <a:off x="502349" y="1689693"/>
            <a:ext cx="699135" cy="6826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2G</a:t>
            </a:r>
          </a:p>
          <a:p>
            <a:pPr algn="ctr"/>
            <a:r>
              <a:rPr lang="en-US" altLang="zh-CN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/SOP</a:t>
            </a:r>
            <a:endParaRPr lang="zh-CN" altLang="en-US" sz="900" kern="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9FAC475-FAFC-4E84-A579-68FD3CE835B8}"/>
              </a:ext>
            </a:extLst>
          </p:cNvPr>
          <p:cNvCxnSpPr>
            <a:cxnSpLocks/>
            <a:stCxn id="66" idx="0"/>
            <a:endCxn id="70" idx="0"/>
          </p:cNvCxnSpPr>
          <p:nvPr/>
        </p:nvCxnSpPr>
        <p:spPr>
          <a:xfrm rot="5400000" flipH="1" flipV="1">
            <a:off x="3202574" y="-901140"/>
            <a:ext cx="240177" cy="4941490"/>
          </a:xfrm>
          <a:prstGeom prst="bentConnector3">
            <a:avLst>
              <a:gd name="adj1" fmla="val 23923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线形标注 1(带强调线) 78">
            <a:extLst>
              <a:ext uri="{FF2B5EF4-FFF2-40B4-BE49-F238E27FC236}">
                <a16:creationId xmlns:a16="http://schemas.microsoft.com/office/drawing/2014/main" id="{9861CF06-D416-4168-BFB9-0C9C0BA70A25}"/>
              </a:ext>
            </a:extLst>
          </p:cNvPr>
          <p:cNvSpPr/>
          <p:nvPr/>
        </p:nvSpPr>
        <p:spPr>
          <a:xfrm>
            <a:off x="7087078" y="2897714"/>
            <a:ext cx="1463675" cy="1607867"/>
          </a:xfrm>
          <a:prstGeom prst="accentCallout1">
            <a:avLst>
              <a:gd name="adj1" fmla="val 79161"/>
              <a:gd name="adj2" fmla="val -13484"/>
              <a:gd name="adj3" fmla="val 81936"/>
              <a:gd name="adj4" fmla="val -36294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marL="228600" indent="-228600" algn="l">
              <a:buAutoNum type="arabicPeriod"/>
            </a:pP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定时同步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处理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查询</a:t>
            </a:r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，获取餐厅编码的集合放到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中。</a:t>
            </a:r>
          </a:p>
          <a:p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多消费者并发消费</a:t>
            </a:r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数据，按餐厅编码集合调用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ByStore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接口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，获取各个餐厅数据，存入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，调用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ByBasic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接口，获取各个产品基本属性，存入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28600" indent="-228600" algn="l">
              <a:buAutoNum type="arabicPeriod"/>
            </a:pP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0" name="椭圆 34">
            <a:extLst>
              <a:ext uri="{FF2B5EF4-FFF2-40B4-BE49-F238E27FC236}">
                <a16:creationId xmlns:a16="http://schemas.microsoft.com/office/drawing/2014/main" id="{71917D14-8364-47D1-81F1-4717C94FD4CE}"/>
              </a:ext>
            </a:extLst>
          </p:cNvPr>
          <p:cNvSpPr/>
          <p:nvPr/>
        </p:nvSpPr>
        <p:spPr>
          <a:xfrm>
            <a:off x="5206984" y="1449516"/>
            <a:ext cx="1172845" cy="11449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2G/SOP</a:t>
            </a:r>
            <a:r>
              <a:rPr lang="zh-CN" altLang="en-US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数据同步服务</a:t>
            </a:r>
            <a:endParaRPr lang="zh-CN" altLang="en-US" sz="900" kern="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9DCD784-17EB-4CD3-A6B0-FA73F7661FA0}"/>
              </a:ext>
            </a:extLst>
          </p:cNvPr>
          <p:cNvCxnSpPr>
            <a:cxnSpLocks/>
            <a:stCxn id="70" idx="2"/>
            <a:endCxn id="51" idx="4"/>
          </p:cNvCxnSpPr>
          <p:nvPr/>
        </p:nvCxnSpPr>
        <p:spPr>
          <a:xfrm rot="10800000">
            <a:off x="3076468" y="2021339"/>
            <a:ext cx="2130516" cy="63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65">
            <a:extLst>
              <a:ext uri="{FF2B5EF4-FFF2-40B4-BE49-F238E27FC236}">
                <a16:creationId xmlns:a16="http://schemas.microsoft.com/office/drawing/2014/main" id="{760A5D5F-8412-4446-896C-1879AF5B2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9069" y="1265314"/>
            <a:ext cx="1587894" cy="1501090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sp>
        <p:nvSpPr>
          <p:cNvPr id="25" name="Flowchart: Direct Access Storage 48">
            <a:extLst>
              <a:ext uri="{FF2B5EF4-FFF2-40B4-BE49-F238E27FC236}">
                <a16:creationId xmlns:a16="http://schemas.microsoft.com/office/drawing/2014/main" id="{AAD1951E-2104-4045-84DE-B3898741A966}"/>
              </a:ext>
            </a:extLst>
          </p:cNvPr>
          <p:cNvSpPr/>
          <p:nvPr/>
        </p:nvSpPr>
        <p:spPr>
          <a:xfrm>
            <a:off x="3936046" y="2737053"/>
            <a:ext cx="831597" cy="432588"/>
          </a:xfrm>
          <a:prstGeom prst="flowChartMagneticDrum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MQ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TextBox 199">
            <a:extLst>
              <a:ext uri="{FF2B5EF4-FFF2-40B4-BE49-F238E27FC236}">
                <a16:creationId xmlns:a16="http://schemas.microsoft.com/office/drawing/2014/main" id="{E1DADB9B-01DD-4C59-8FB0-C52D2CA0B0F1}"/>
              </a:ext>
            </a:extLst>
          </p:cNvPr>
          <p:cNvSpPr txBox="1"/>
          <p:nvPr/>
        </p:nvSpPr>
        <p:spPr>
          <a:xfrm>
            <a:off x="2780031" y="2716689"/>
            <a:ext cx="10096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定时处理</a:t>
            </a:r>
          </a:p>
        </p:txBody>
      </p:sp>
      <p:cxnSp>
        <p:nvCxnSpPr>
          <p:cNvPr id="39" name="Connector: Elbow 52">
            <a:extLst>
              <a:ext uri="{FF2B5EF4-FFF2-40B4-BE49-F238E27FC236}">
                <a16:creationId xmlns:a16="http://schemas.microsoft.com/office/drawing/2014/main" id="{2BFED896-D16F-46BE-A02F-0555DE2E118A}"/>
              </a:ext>
            </a:extLst>
          </p:cNvPr>
          <p:cNvCxnSpPr>
            <a:cxnSpLocks/>
            <a:stCxn id="25" idx="4"/>
            <a:endCxn id="35" idx="0"/>
          </p:cNvCxnSpPr>
          <p:nvPr/>
        </p:nvCxnSpPr>
        <p:spPr>
          <a:xfrm>
            <a:off x="4767643" y="2953347"/>
            <a:ext cx="993830" cy="39017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99">
            <a:extLst>
              <a:ext uri="{FF2B5EF4-FFF2-40B4-BE49-F238E27FC236}">
                <a16:creationId xmlns:a16="http://schemas.microsoft.com/office/drawing/2014/main" id="{52BCEDAE-4C83-4C80-8F49-8A89A5088CE4}"/>
              </a:ext>
            </a:extLst>
          </p:cNvPr>
          <p:cNvSpPr txBox="1"/>
          <p:nvPr/>
        </p:nvSpPr>
        <p:spPr>
          <a:xfrm>
            <a:off x="2624611" y="1126583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原物料，货品，餐厅信息，</a:t>
            </a:r>
            <a:r>
              <a:rPr lang="en-US" altLang="zh-CN" sz="900">
                <a:latin typeface="微软雅黑" panose="020B0503020204020204" charset="-122"/>
                <a:ea typeface="微软雅黑" panose="020B0503020204020204" charset="-122"/>
              </a:rPr>
              <a:t>SOP</a:t>
            </a:r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设备信息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TextBox 199">
            <a:extLst>
              <a:ext uri="{FF2B5EF4-FFF2-40B4-BE49-F238E27FC236}">
                <a16:creationId xmlns:a16="http://schemas.microsoft.com/office/drawing/2014/main" id="{C2681692-64F5-4F7F-BE3F-2B0DD80078F4}"/>
              </a:ext>
            </a:extLst>
          </p:cNvPr>
          <p:cNvSpPr txBox="1"/>
          <p:nvPr/>
        </p:nvSpPr>
        <p:spPr>
          <a:xfrm>
            <a:off x="3168053" y="427474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到店键位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0700AC5C-6D5C-4AB3-8009-BC01AA87D928}"/>
              </a:ext>
            </a:extLst>
          </p:cNvPr>
          <p:cNvCxnSpPr>
            <a:cxnSpLocks/>
            <a:stCxn id="35" idx="1"/>
            <a:endCxn id="51" idx="2"/>
          </p:cNvCxnSpPr>
          <p:nvPr/>
        </p:nvCxnSpPr>
        <p:spPr>
          <a:xfrm rot="16200000" flipV="1">
            <a:off x="3117148" y="1281523"/>
            <a:ext cx="1489846" cy="2969476"/>
          </a:xfrm>
          <a:prstGeom prst="bentConnector4">
            <a:avLst>
              <a:gd name="adj1" fmla="val 365"/>
              <a:gd name="adj2" fmla="val 10769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99">
            <a:extLst>
              <a:ext uri="{FF2B5EF4-FFF2-40B4-BE49-F238E27FC236}">
                <a16:creationId xmlns:a16="http://schemas.microsoft.com/office/drawing/2014/main" id="{A6004968-0EE9-4850-B7FC-406C3B89F4CA}"/>
              </a:ext>
            </a:extLst>
          </p:cNvPr>
          <p:cNvSpPr txBox="1"/>
          <p:nvPr/>
        </p:nvSpPr>
        <p:spPr>
          <a:xfrm>
            <a:off x="3162751" y="3316432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产品基本属性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967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7936D23B-0516-4B65-B75F-D2636D74AFF2}"/>
              </a:ext>
            </a:extLst>
          </p:cNvPr>
          <p:cNvSpPr/>
          <p:nvPr/>
        </p:nvSpPr>
        <p:spPr>
          <a:xfrm>
            <a:off x="802515" y="3238499"/>
            <a:ext cx="6381363" cy="1724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ln>
                <a:solidFill>
                  <a:srgbClr val="FF0000"/>
                </a:solidFill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技术解决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方案</a:t>
            </a:r>
            <a:r>
              <a:rPr lang="en-US" altLang="zh-CN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配置</a:t>
            </a:r>
            <a:r>
              <a:rPr lang="en-US" altLang="zh-CN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/>
              <a:t>匹配</a:t>
            </a:r>
            <a:r>
              <a:rPr lang="en-US" altLang="zh-CN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·</a:t>
            </a:r>
            <a:r>
              <a:rPr lang="zh-CN" altLang="en-US"/>
              <a:t>全量下发策略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F664968-4416-4431-AC74-EA8A861E4950}"/>
              </a:ext>
            </a:extLst>
          </p:cNvPr>
          <p:cNvSpPr/>
          <p:nvPr/>
        </p:nvSpPr>
        <p:spPr>
          <a:xfrm>
            <a:off x="3294828" y="3610827"/>
            <a:ext cx="1172845" cy="11449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配方中心匹配服务</a:t>
            </a:r>
          </a:p>
        </p:txBody>
      </p:sp>
      <p:sp>
        <p:nvSpPr>
          <p:cNvPr id="32" name="圆柱形 5">
            <a:extLst>
              <a:ext uri="{FF2B5EF4-FFF2-40B4-BE49-F238E27FC236}">
                <a16:creationId xmlns:a16="http://schemas.microsoft.com/office/drawing/2014/main" id="{2BFD8E2C-61B1-4238-9B32-D2E3D30A9162}"/>
              </a:ext>
            </a:extLst>
          </p:cNvPr>
          <p:cNvSpPr/>
          <p:nvPr/>
        </p:nvSpPr>
        <p:spPr>
          <a:xfrm>
            <a:off x="4564467" y="1299206"/>
            <a:ext cx="858022" cy="5589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</a:p>
        </p:txBody>
      </p:sp>
      <p:sp>
        <p:nvSpPr>
          <p:cNvPr id="34" name="TextBox 199">
            <a:extLst>
              <a:ext uri="{FF2B5EF4-FFF2-40B4-BE49-F238E27FC236}">
                <a16:creationId xmlns:a16="http://schemas.microsoft.com/office/drawing/2014/main" id="{15F61C9B-AFE8-4623-BC32-6B5E9720DD20}"/>
              </a:ext>
            </a:extLst>
          </p:cNvPr>
          <p:cNvSpPr txBox="1"/>
          <p:nvPr/>
        </p:nvSpPr>
        <p:spPr>
          <a:xfrm>
            <a:off x="3867387" y="3419815"/>
            <a:ext cx="1009650" cy="229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定时处理</a:t>
            </a:r>
          </a:p>
        </p:txBody>
      </p:sp>
      <p:sp>
        <p:nvSpPr>
          <p:cNvPr id="36" name="Rectangle 65">
            <a:extLst>
              <a:ext uri="{FF2B5EF4-FFF2-40B4-BE49-F238E27FC236}">
                <a16:creationId xmlns:a16="http://schemas.microsoft.com/office/drawing/2014/main" id="{1F14332A-6D88-49F6-9718-5516A0153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083" y="3419815"/>
            <a:ext cx="1463675" cy="1414667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90204" pitchFamily="34" charset="0"/>
            </a:endParaRPr>
          </a:p>
        </p:txBody>
      </p:sp>
      <p:cxnSp>
        <p:nvCxnSpPr>
          <p:cNvPr id="41" name="肘形连接符 58">
            <a:extLst>
              <a:ext uri="{FF2B5EF4-FFF2-40B4-BE49-F238E27FC236}">
                <a16:creationId xmlns:a16="http://schemas.microsoft.com/office/drawing/2014/main" id="{0981473F-4062-44F9-87E4-4B44B0163162}"/>
              </a:ext>
            </a:extLst>
          </p:cNvPr>
          <p:cNvCxnSpPr>
            <a:cxnSpLocks/>
            <a:stCxn id="47" idx="3"/>
            <a:endCxn id="62" idx="1"/>
          </p:cNvCxnSpPr>
          <p:nvPr/>
        </p:nvCxnSpPr>
        <p:spPr>
          <a:xfrm rot="16200000" flipH="1">
            <a:off x="2842707" y="2187593"/>
            <a:ext cx="644787" cy="3001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线形标注 1(带强调线) 78">
            <a:extLst>
              <a:ext uri="{FF2B5EF4-FFF2-40B4-BE49-F238E27FC236}">
                <a16:creationId xmlns:a16="http://schemas.microsoft.com/office/drawing/2014/main" id="{7AF61426-5096-4F0B-81FC-BA18ED1000B0}"/>
              </a:ext>
            </a:extLst>
          </p:cNvPr>
          <p:cNvSpPr/>
          <p:nvPr/>
        </p:nvSpPr>
        <p:spPr>
          <a:xfrm>
            <a:off x="7417414" y="1053420"/>
            <a:ext cx="1463675" cy="1081982"/>
          </a:xfrm>
          <a:prstGeom prst="accentCallout1">
            <a:avLst>
              <a:gd name="adj1" fmla="val 79161"/>
              <a:gd name="adj2" fmla="val -13484"/>
              <a:gd name="adj3" fmla="val 81936"/>
              <a:gd name="adj4" fmla="val -34229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Config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人员或者餐厅经理配置配方，提交后数据保存到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配方中心匹配服务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计算完餐厅的配方数据之后，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放到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中。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圆柱形 5">
            <a:extLst>
              <a:ext uri="{FF2B5EF4-FFF2-40B4-BE49-F238E27FC236}">
                <a16:creationId xmlns:a16="http://schemas.microsoft.com/office/drawing/2014/main" id="{81AF3620-5D01-4CFD-BECE-B1B68B52BA12}"/>
              </a:ext>
            </a:extLst>
          </p:cNvPr>
          <p:cNvSpPr/>
          <p:nvPr/>
        </p:nvSpPr>
        <p:spPr>
          <a:xfrm>
            <a:off x="2761176" y="1307798"/>
            <a:ext cx="804848" cy="5589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圆柱形 5">
            <a:extLst>
              <a:ext uri="{FF2B5EF4-FFF2-40B4-BE49-F238E27FC236}">
                <a16:creationId xmlns:a16="http://schemas.microsoft.com/office/drawing/2014/main" id="{E375E242-1F85-4240-9C1A-EFF6C4EC139F}"/>
              </a:ext>
            </a:extLst>
          </p:cNvPr>
          <p:cNvSpPr/>
          <p:nvPr/>
        </p:nvSpPr>
        <p:spPr>
          <a:xfrm>
            <a:off x="2737589" y="2511488"/>
            <a:ext cx="858023" cy="54070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B665240-5838-49D1-958F-0392D7C3BA13}"/>
              </a:ext>
            </a:extLst>
          </p:cNvPr>
          <p:cNvCxnSpPr>
            <a:cxnSpLocks/>
            <a:stCxn id="62" idx="3"/>
            <a:endCxn id="6" idx="0"/>
          </p:cNvCxnSpPr>
          <p:nvPr/>
        </p:nvCxnSpPr>
        <p:spPr>
          <a:xfrm rot="16200000" flipH="1">
            <a:off x="3244609" y="2974184"/>
            <a:ext cx="558635" cy="714650"/>
          </a:xfrm>
          <a:prstGeom prst="bentConnector3">
            <a:avLst>
              <a:gd name="adj1" fmla="val 2058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99">
            <a:extLst>
              <a:ext uri="{FF2B5EF4-FFF2-40B4-BE49-F238E27FC236}">
                <a16:creationId xmlns:a16="http://schemas.microsoft.com/office/drawing/2014/main" id="{4B55A481-DFCB-4202-9C89-AAECAC857A42}"/>
              </a:ext>
            </a:extLst>
          </p:cNvPr>
          <p:cNvSpPr txBox="1"/>
          <p:nvPr/>
        </p:nvSpPr>
        <p:spPr>
          <a:xfrm>
            <a:off x="2737179" y="191467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产品配方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126" name="TextBox 199">
            <a:extLst>
              <a:ext uri="{FF2B5EF4-FFF2-40B4-BE49-F238E27FC236}">
                <a16:creationId xmlns:a16="http://schemas.microsoft.com/office/drawing/2014/main" id="{36BF8748-5114-474C-9DB0-99F8804A7458}"/>
              </a:ext>
            </a:extLst>
          </p:cNvPr>
          <p:cNvSpPr txBox="1"/>
          <p:nvPr/>
        </p:nvSpPr>
        <p:spPr>
          <a:xfrm>
            <a:off x="4949838" y="225634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键位数据</a:t>
            </a:r>
          </a:p>
        </p:txBody>
      </p:sp>
      <p:sp>
        <p:nvSpPr>
          <p:cNvPr id="127" name="TextBox 199">
            <a:extLst>
              <a:ext uri="{FF2B5EF4-FFF2-40B4-BE49-F238E27FC236}">
                <a16:creationId xmlns:a16="http://schemas.microsoft.com/office/drawing/2014/main" id="{9ED74573-1518-45C6-B89F-020F2C9BE7D2}"/>
              </a:ext>
            </a:extLst>
          </p:cNvPr>
          <p:cNvSpPr txBox="1"/>
          <p:nvPr/>
        </p:nvSpPr>
        <p:spPr>
          <a:xfrm>
            <a:off x="3336338" y="2976151"/>
            <a:ext cx="965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产品配方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F675307A-18CC-45C4-B389-5D5628DE97DD}"/>
              </a:ext>
            </a:extLst>
          </p:cNvPr>
          <p:cNvCxnSpPr>
            <a:cxnSpLocks/>
            <a:stCxn id="6" idx="7"/>
            <a:endCxn id="47" idx="4"/>
          </p:cNvCxnSpPr>
          <p:nvPr/>
        </p:nvCxnSpPr>
        <p:spPr>
          <a:xfrm rot="16200000" flipV="1">
            <a:off x="2835347" y="2317927"/>
            <a:ext cx="2191244" cy="72989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DF605CCF-B5BE-4650-989F-B82035AEF35A}"/>
              </a:ext>
            </a:extLst>
          </p:cNvPr>
          <p:cNvCxnSpPr>
            <a:cxnSpLocks/>
            <a:stCxn id="32" idx="3"/>
            <a:endCxn id="6" idx="6"/>
          </p:cNvCxnSpPr>
          <p:nvPr/>
        </p:nvCxnSpPr>
        <p:spPr>
          <a:xfrm rot="5400000">
            <a:off x="3567991" y="2757792"/>
            <a:ext cx="2325171" cy="52580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99">
            <a:extLst>
              <a:ext uri="{FF2B5EF4-FFF2-40B4-BE49-F238E27FC236}">
                <a16:creationId xmlns:a16="http://schemas.microsoft.com/office/drawing/2014/main" id="{73EA48C3-0AFA-4860-82D9-D6DEB0F0C813}"/>
              </a:ext>
            </a:extLst>
          </p:cNvPr>
          <p:cNvSpPr txBox="1"/>
          <p:nvPr/>
        </p:nvSpPr>
        <p:spPr>
          <a:xfrm>
            <a:off x="3566024" y="1070986"/>
            <a:ext cx="894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到店配方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3F32E686-A194-4357-A262-AD6982A99F43}"/>
              </a:ext>
            </a:extLst>
          </p:cNvPr>
          <p:cNvSpPr/>
          <p:nvPr/>
        </p:nvSpPr>
        <p:spPr>
          <a:xfrm>
            <a:off x="5392071" y="3563331"/>
            <a:ext cx="1172845" cy="11449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配方中心</a:t>
            </a:r>
            <a:r>
              <a:rPr lang="en-US" altLang="zh-CN" sz="900" ker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900" ker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层</a:t>
            </a:r>
            <a:endParaRPr lang="zh-CN" altLang="en-US" sz="900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6" name="连接符: 肘形 75">
            <a:extLst>
              <a:ext uri="{FF2B5EF4-FFF2-40B4-BE49-F238E27FC236}">
                <a16:creationId xmlns:a16="http://schemas.microsoft.com/office/drawing/2014/main" id="{B0F24631-5184-4FBE-892B-D41F1C88FF81}"/>
              </a:ext>
            </a:extLst>
          </p:cNvPr>
          <p:cNvCxnSpPr>
            <a:stCxn id="73" idx="0"/>
            <a:endCxn id="47" idx="1"/>
          </p:cNvCxnSpPr>
          <p:nvPr/>
        </p:nvCxnSpPr>
        <p:spPr>
          <a:xfrm rot="16200000" flipV="1">
            <a:off x="3443281" y="1028118"/>
            <a:ext cx="2255533" cy="2814894"/>
          </a:xfrm>
          <a:prstGeom prst="bentConnector3">
            <a:avLst>
              <a:gd name="adj1" fmla="val 110135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图片 93">
            <a:extLst>
              <a:ext uri="{FF2B5EF4-FFF2-40B4-BE49-F238E27FC236}">
                <a16:creationId xmlns:a16="http://schemas.microsoft.com/office/drawing/2014/main" id="{837BE32E-D1E5-48FE-AC8B-9483B4F7B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86" y="3599805"/>
            <a:ext cx="870261" cy="870261"/>
          </a:xfrm>
          <a:prstGeom prst="rect">
            <a:avLst/>
          </a:prstGeom>
        </p:spPr>
      </p:pic>
      <p:sp>
        <p:nvSpPr>
          <p:cNvPr id="85" name="箭头: 下 84">
            <a:extLst>
              <a:ext uri="{FF2B5EF4-FFF2-40B4-BE49-F238E27FC236}">
                <a16:creationId xmlns:a16="http://schemas.microsoft.com/office/drawing/2014/main" id="{7FE782D0-9FC2-46C0-90D3-6636B1CEB869}"/>
              </a:ext>
            </a:extLst>
          </p:cNvPr>
          <p:cNvSpPr/>
          <p:nvPr/>
        </p:nvSpPr>
        <p:spPr>
          <a:xfrm rot="5400000">
            <a:off x="7049853" y="3590786"/>
            <a:ext cx="425285" cy="960273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配置配方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椭圆 32">
            <a:extLst>
              <a:ext uri="{FF2B5EF4-FFF2-40B4-BE49-F238E27FC236}">
                <a16:creationId xmlns:a16="http://schemas.microsoft.com/office/drawing/2014/main" id="{828B6C5B-A654-4E40-BCBD-00E976185815}"/>
              </a:ext>
            </a:extLst>
          </p:cNvPr>
          <p:cNvSpPr/>
          <p:nvPr/>
        </p:nvSpPr>
        <p:spPr>
          <a:xfrm>
            <a:off x="560691" y="1282138"/>
            <a:ext cx="699135" cy="6826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FBI</a:t>
            </a:r>
            <a:endParaRPr lang="zh-CN" altLang="en-US" sz="900" kern="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3CCBD0EC-624B-4E7D-8A68-E188F3C12B6E}"/>
              </a:ext>
            </a:extLst>
          </p:cNvPr>
          <p:cNvCxnSpPr>
            <a:cxnSpLocks/>
            <a:stCxn id="51" idx="4"/>
            <a:endCxn id="55" idx="2"/>
          </p:cNvCxnSpPr>
          <p:nvPr/>
        </p:nvCxnSpPr>
        <p:spPr>
          <a:xfrm rot="16200000" flipH="1">
            <a:off x="56468" y="2818554"/>
            <a:ext cx="2171022" cy="463440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99">
            <a:extLst>
              <a:ext uri="{FF2B5EF4-FFF2-40B4-BE49-F238E27FC236}">
                <a16:creationId xmlns:a16="http://schemas.microsoft.com/office/drawing/2014/main" id="{9149510B-042F-4CE6-AB42-56B9A5A1DF41}"/>
              </a:ext>
            </a:extLst>
          </p:cNvPr>
          <p:cNvSpPr txBox="1"/>
          <p:nvPr/>
        </p:nvSpPr>
        <p:spPr>
          <a:xfrm>
            <a:off x="253622" y="2263182"/>
            <a:ext cx="72257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微软雅黑" panose="020B0503020204020204" charset="-122"/>
                <a:ea typeface="微软雅黑" panose="020B0503020204020204" charset="-122"/>
              </a:rPr>
              <a:t>FBI</a:t>
            </a:r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定时请求配方中心</a:t>
            </a:r>
            <a:endParaRPr lang="en-US" altLang="zh-CN" sz="9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接口服务，返回</a:t>
            </a:r>
            <a:endParaRPr lang="en-US" altLang="zh-CN" sz="9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到店配方数据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05849E6-14F7-491E-9A8C-1BE2EA4B2012}"/>
              </a:ext>
            </a:extLst>
          </p:cNvPr>
          <p:cNvSpPr/>
          <p:nvPr/>
        </p:nvSpPr>
        <p:spPr>
          <a:xfrm>
            <a:off x="1373699" y="3563332"/>
            <a:ext cx="1172845" cy="11449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配方中心</a:t>
            </a:r>
            <a:r>
              <a:rPr lang="zh-CN" altLang="en-US" sz="900" ker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接口服务</a:t>
            </a:r>
            <a:endParaRPr lang="zh-CN" altLang="en-US" sz="900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7234B1B6-58B7-435D-AFCB-1875B6AF23BA}"/>
              </a:ext>
            </a:extLst>
          </p:cNvPr>
          <p:cNvCxnSpPr>
            <a:stCxn id="47" idx="2"/>
            <a:endCxn id="55" idx="0"/>
          </p:cNvCxnSpPr>
          <p:nvPr/>
        </p:nvCxnSpPr>
        <p:spPr>
          <a:xfrm rot="10800000" flipV="1">
            <a:off x="1960122" y="1587250"/>
            <a:ext cx="801054" cy="1976082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>
            <a:extLst>
              <a:ext uri="{FF2B5EF4-FFF2-40B4-BE49-F238E27FC236}">
                <a16:creationId xmlns:a16="http://schemas.microsoft.com/office/drawing/2014/main" id="{7936D23B-0516-4B65-B75F-D2636D74AFF2}"/>
              </a:ext>
            </a:extLst>
          </p:cNvPr>
          <p:cNvSpPr/>
          <p:nvPr/>
        </p:nvSpPr>
        <p:spPr>
          <a:xfrm>
            <a:off x="478953" y="3238499"/>
            <a:ext cx="6704925" cy="17249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ln>
                <a:solidFill>
                  <a:srgbClr val="FF0000"/>
                </a:solidFill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技术解决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方案</a:t>
            </a:r>
            <a:r>
              <a:rPr lang="en-US" altLang="zh-CN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增量下发</a:t>
            </a:r>
            <a:r>
              <a:rPr lang="zh-CN" altLang="en-US"/>
              <a:t>策略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F664968-4416-4431-AC74-EA8A861E4950}"/>
              </a:ext>
            </a:extLst>
          </p:cNvPr>
          <p:cNvSpPr/>
          <p:nvPr/>
        </p:nvSpPr>
        <p:spPr>
          <a:xfrm>
            <a:off x="3422343" y="3516678"/>
            <a:ext cx="1172845" cy="11449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kern="0" dirty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配方中心匹配服务</a:t>
            </a:r>
          </a:p>
        </p:txBody>
      </p:sp>
      <p:sp>
        <p:nvSpPr>
          <p:cNvPr id="32" name="圆柱形 5">
            <a:extLst>
              <a:ext uri="{FF2B5EF4-FFF2-40B4-BE49-F238E27FC236}">
                <a16:creationId xmlns:a16="http://schemas.microsoft.com/office/drawing/2014/main" id="{2BFD8E2C-61B1-4238-9B32-D2E3D30A9162}"/>
              </a:ext>
            </a:extLst>
          </p:cNvPr>
          <p:cNvSpPr/>
          <p:nvPr/>
        </p:nvSpPr>
        <p:spPr>
          <a:xfrm>
            <a:off x="5563715" y="1175210"/>
            <a:ext cx="858022" cy="558903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</a:p>
        </p:txBody>
      </p:sp>
      <p:sp>
        <p:nvSpPr>
          <p:cNvPr id="46" name="线形标注 1(带强调线) 78">
            <a:extLst>
              <a:ext uri="{FF2B5EF4-FFF2-40B4-BE49-F238E27FC236}">
                <a16:creationId xmlns:a16="http://schemas.microsoft.com/office/drawing/2014/main" id="{7AF61426-5096-4F0B-81FC-BA18ED1000B0}"/>
              </a:ext>
            </a:extLst>
          </p:cNvPr>
          <p:cNvSpPr/>
          <p:nvPr/>
        </p:nvSpPr>
        <p:spPr>
          <a:xfrm>
            <a:off x="7417414" y="1053419"/>
            <a:ext cx="1463675" cy="1354501"/>
          </a:xfrm>
          <a:prstGeom prst="accentCallout1">
            <a:avLst>
              <a:gd name="adj1" fmla="val 79161"/>
              <a:gd name="adj2" fmla="val -13484"/>
              <a:gd name="adj3" fmla="val 81936"/>
              <a:gd name="adj4" fmla="val -34229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l"/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Config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人员或者餐厅经理配置配方，提交后执行手动下发。</a:t>
            </a:r>
            <a:endParaRPr lang="en-US" altLang="zh-CN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配方中心匹配服务</a:t>
            </a:r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计算完餐厅的配方数据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之后，通知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FBI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接口服务收到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FBI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的请求，将到店数据返回。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圆柱形 5">
            <a:extLst>
              <a:ext uri="{FF2B5EF4-FFF2-40B4-BE49-F238E27FC236}">
                <a16:creationId xmlns:a16="http://schemas.microsoft.com/office/drawing/2014/main" id="{81AF3620-5D01-4CFD-BECE-B1B68B52BA12}"/>
              </a:ext>
            </a:extLst>
          </p:cNvPr>
          <p:cNvSpPr/>
          <p:nvPr/>
        </p:nvSpPr>
        <p:spPr>
          <a:xfrm>
            <a:off x="3611327" y="1152291"/>
            <a:ext cx="810000" cy="5400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圆柱形 5">
            <a:extLst>
              <a:ext uri="{FF2B5EF4-FFF2-40B4-BE49-F238E27FC236}">
                <a16:creationId xmlns:a16="http://schemas.microsoft.com/office/drawing/2014/main" id="{E375E242-1F85-4240-9C1A-EFF6C4EC139F}"/>
              </a:ext>
            </a:extLst>
          </p:cNvPr>
          <p:cNvSpPr/>
          <p:nvPr/>
        </p:nvSpPr>
        <p:spPr>
          <a:xfrm>
            <a:off x="3606135" y="2342507"/>
            <a:ext cx="810000" cy="540704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</a:p>
        </p:txBody>
      </p:sp>
      <p:sp>
        <p:nvSpPr>
          <p:cNvPr id="126" name="TextBox 199">
            <a:extLst>
              <a:ext uri="{FF2B5EF4-FFF2-40B4-BE49-F238E27FC236}">
                <a16:creationId xmlns:a16="http://schemas.microsoft.com/office/drawing/2014/main" id="{36BF8748-5114-474C-9DB0-99F8804A7458}"/>
              </a:ext>
            </a:extLst>
          </p:cNvPr>
          <p:cNvSpPr txBox="1"/>
          <p:nvPr/>
        </p:nvSpPr>
        <p:spPr>
          <a:xfrm>
            <a:off x="5405745" y="178119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键位数据</a:t>
            </a:r>
          </a:p>
        </p:txBody>
      </p:sp>
      <p:sp>
        <p:nvSpPr>
          <p:cNvPr id="127" name="TextBox 199">
            <a:extLst>
              <a:ext uri="{FF2B5EF4-FFF2-40B4-BE49-F238E27FC236}">
                <a16:creationId xmlns:a16="http://schemas.microsoft.com/office/drawing/2014/main" id="{9ED74573-1518-45C6-B89F-020F2C9BE7D2}"/>
              </a:ext>
            </a:extLst>
          </p:cNvPr>
          <p:cNvSpPr txBox="1"/>
          <p:nvPr/>
        </p:nvSpPr>
        <p:spPr>
          <a:xfrm>
            <a:off x="3980475" y="1769756"/>
            <a:ext cx="965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产品配方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F675307A-18CC-45C4-B389-5D5628DE97DD}"/>
              </a:ext>
            </a:extLst>
          </p:cNvPr>
          <p:cNvCxnSpPr>
            <a:cxnSpLocks/>
            <a:stCxn id="6" idx="2"/>
            <a:endCxn id="47" idx="2"/>
          </p:cNvCxnSpPr>
          <p:nvPr/>
        </p:nvCxnSpPr>
        <p:spPr>
          <a:xfrm rot="10800000" flipH="1">
            <a:off x="3422343" y="1422291"/>
            <a:ext cx="188984" cy="2666840"/>
          </a:xfrm>
          <a:prstGeom prst="bentConnector3">
            <a:avLst>
              <a:gd name="adj1" fmla="val -120963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DF605CCF-B5BE-4650-989F-B82035AEF35A}"/>
              </a:ext>
            </a:extLst>
          </p:cNvPr>
          <p:cNvCxnSpPr>
            <a:cxnSpLocks/>
            <a:stCxn id="32" idx="3"/>
            <a:endCxn id="6" idx="0"/>
          </p:cNvCxnSpPr>
          <p:nvPr/>
        </p:nvCxnSpPr>
        <p:spPr>
          <a:xfrm rot="5400000">
            <a:off x="4109464" y="1633415"/>
            <a:ext cx="1782565" cy="1983960"/>
          </a:xfrm>
          <a:prstGeom prst="bentConnector3">
            <a:avLst>
              <a:gd name="adj1" fmla="val 76745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199">
            <a:extLst>
              <a:ext uri="{FF2B5EF4-FFF2-40B4-BE49-F238E27FC236}">
                <a16:creationId xmlns:a16="http://schemas.microsoft.com/office/drawing/2014/main" id="{73EA48C3-0AFA-4860-82D9-D6DEB0F0C813}"/>
              </a:ext>
            </a:extLst>
          </p:cNvPr>
          <p:cNvSpPr txBox="1"/>
          <p:nvPr/>
        </p:nvSpPr>
        <p:spPr>
          <a:xfrm>
            <a:off x="3121614" y="1727789"/>
            <a:ext cx="61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到店配</a:t>
            </a:r>
            <a:endParaRPr lang="en-US" altLang="zh-CN" sz="9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方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0E14B42F-E3CC-4C8F-8E79-7EA159488C5C}"/>
              </a:ext>
            </a:extLst>
          </p:cNvPr>
          <p:cNvSpPr/>
          <p:nvPr/>
        </p:nvSpPr>
        <p:spPr>
          <a:xfrm>
            <a:off x="1373699" y="3563332"/>
            <a:ext cx="1172845" cy="11449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配方中心</a:t>
            </a:r>
            <a:r>
              <a:rPr lang="zh-CN" altLang="en-US" sz="900" ker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接口服务</a:t>
            </a:r>
            <a:endParaRPr lang="zh-CN" altLang="en-US" sz="900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8FBA0A3A-3821-4211-937C-B412003C6BDD}"/>
              </a:ext>
            </a:extLst>
          </p:cNvPr>
          <p:cNvCxnSpPr>
            <a:cxnSpLocks/>
            <a:stCxn id="47" idx="1"/>
            <a:endCxn id="59" idx="7"/>
          </p:cNvCxnSpPr>
          <p:nvPr/>
        </p:nvCxnSpPr>
        <p:spPr>
          <a:xfrm rot="16200000" flipH="1" flipV="1">
            <a:off x="1906202" y="1620874"/>
            <a:ext cx="2578708" cy="1641542"/>
          </a:xfrm>
          <a:prstGeom prst="bentConnector3">
            <a:avLst>
              <a:gd name="adj1" fmla="val -4925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199">
            <a:extLst>
              <a:ext uri="{FF2B5EF4-FFF2-40B4-BE49-F238E27FC236}">
                <a16:creationId xmlns:a16="http://schemas.microsoft.com/office/drawing/2014/main" id="{E7C738F4-CB99-4227-AB20-46F6B51AD01D}"/>
              </a:ext>
            </a:extLst>
          </p:cNvPr>
          <p:cNvSpPr txBox="1"/>
          <p:nvPr/>
        </p:nvSpPr>
        <p:spPr>
          <a:xfrm>
            <a:off x="2359377" y="1011452"/>
            <a:ext cx="8947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到店配方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91C0ED7C-5526-41BA-94C1-8A1B4E1E7B76}"/>
              </a:ext>
            </a:extLst>
          </p:cNvPr>
          <p:cNvCxnSpPr>
            <a:cxnSpLocks/>
            <a:stCxn id="6" idx="4"/>
            <a:endCxn id="68" idx="2"/>
          </p:cNvCxnSpPr>
          <p:nvPr/>
        </p:nvCxnSpPr>
        <p:spPr>
          <a:xfrm rot="5400000" flipH="1">
            <a:off x="1175931" y="1828749"/>
            <a:ext cx="3266665" cy="2399005"/>
          </a:xfrm>
          <a:prstGeom prst="bentConnector4">
            <a:avLst>
              <a:gd name="adj1" fmla="val -6998"/>
              <a:gd name="adj2" fmla="val 126144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32">
            <a:extLst>
              <a:ext uri="{FF2B5EF4-FFF2-40B4-BE49-F238E27FC236}">
                <a16:creationId xmlns:a16="http://schemas.microsoft.com/office/drawing/2014/main" id="{AAFD20A2-E8A4-436C-BB29-FCE1B5C7B590}"/>
              </a:ext>
            </a:extLst>
          </p:cNvPr>
          <p:cNvSpPr/>
          <p:nvPr/>
        </p:nvSpPr>
        <p:spPr>
          <a:xfrm>
            <a:off x="1609761" y="1053605"/>
            <a:ext cx="699135" cy="6826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FBI</a:t>
            </a:r>
            <a:endParaRPr lang="zh-CN" altLang="en-US" sz="900" kern="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1" name="TextBox 199">
            <a:extLst>
              <a:ext uri="{FF2B5EF4-FFF2-40B4-BE49-F238E27FC236}">
                <a16:creationId xmlns:a16="http://schemas.microsoft.com/office/drawing/2014/main" id="{A5CE03DC-FE04-4801-95E5-36BBC593BC3A}"/>
              </a:ext>
            </a:extLst>
          </p:cNvPr>
          <p:cNvSpPr txBox="1"/>
          <p:nvPr/>
        </p:nvSpPr>
        <p:spPr>
          <a:xfrm>
            <a:off x="1305096" y="2215648"/>
            <a:ext cx="722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>
                <a:latin typeface="微软雅黑" panose="020B0503020204020204" charset="-122"/>
                <a:ea typeface="微软雅黑" panose="020B0503020204020204" charset="-122"/>
              </a:rPr>
              <a:t>FBI</a:t>
            </a:r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请求配方中心</a:t>
            </a:r>
            <a:endParaRPr lang="en-US" altLang="zh-CN" sz="9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接口服务，返回</a:t>
            </a:r>
            <a:endParaRPr lang="en-US" altLang="zh-CN" sz="90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到店配方数据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3F32E686-A194-4357-A262-AD6982A99F43}"/>
              </a:ext>
            </a:extLst>
          </p:cNvPr>
          <p:cNvSpPr/>
          <p:nvPr/>
        </p:nvSpPr>
        <p:spPr>
          <a:xfrm>
            <a:off x="5392071" y="3525546"/>
            <a:ext cx="1172845" cy="11449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配方中心</a:t>
            </a:r>
            <a:r>
              <a:rPr lang="en-US" altLang="zh-CN" sz="900" ker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900" ker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层</a:t>
            </a:r>
            <a:endParaRPr lang="zh-CN" altLang="en-US" sz="900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5" name="箭头: 下 84">
            <a:extLst>
              <a:ext uri="{FF2B5EF4-FFF2-40B4-BE49-F238E27FC236}">
                <a16:creationId xmlns:a16="http://schemas.microsoft.com/office/drawing/2014/main" id="{7FE782D0-9FC2-46C0-90D3-6636B1CEB869}"/>
              </a:ext>
            </a:extLst>
          </p:cNvPr>
          <p:cNvSpPr/>
          <p:nvPr/>
        </p:nvSpPr>
        <p:spPr>
          <a:xfrm rot="5400000">
            <a:off x="7049853" y="3590786"/>
            <a:ext cx="425285" cy="960273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增量下发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3075E6F-C177-4175-9564-21DE94ED4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86" y="3599805"/>
            <a:ext cx="870261" cy="870261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822B9053-B869-47FB-8EA9-9128171D15D0}"/>
              </a:ext>
            </a:extLst>
          </p:cNvPr>
          <p:cNvCxnSpPr>
            <a:cxnSpLocks/>
            <a:stCxn id="73" idx="2"/>
            <a:endCxn id="6" idx="6"/>
          </p:cNvCxnSpPr>
          <p:nvPr/>
        </p:nvCxnSpPr>
        <p:spPr>
          <a:xfrm flipH="1" flipV="1">
            <a:off x="4595188" y="4089131"/>
            <a:ext cx="796883" cy="886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97B534A9-055E-4448-A446-A8B9A3EB3322}"/>
              </a:ext>
            </a:extLst>
          </p:cNvPr>
          <p:cNvCxnSpPr>
            <a:cxnSpLocks/>
            <a:stCxn id="68" idx="4"/>
            <a:endCxn id="59" idx="0"/>
          </p:cNvCxnSpPr>
          <p:nvPr/>
        </p:nvCxnSpPr>
        <p:spPr>
          <a:xfrm rot="16200000" flipH="1">
            <a:off x="1046174" y="2649384"/>
            <a:ext cx="1827102" cy="793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99">
            <a:extLst>
              <a:ext uri="{FF2B5EF4-FFF2-40B4-BE49-F238E27FC236}">
                <a16:creationId xmlns:a16="http://schemas.microsoft.com/office/drawing/2014/main" id="{72DA1E8B-7C33-40A9-820A-06EA2CA00985}"/>
              </a:ext>
            </a:extLst>
          </p:cNvPr>
          <p:cNvSpPr txBox="1"/>
          <p:nvPr/>
        </p:nvSpPr>
        <p:spPr>
          <a:xfrm>
            <a:off x="632186" y="1597580"/>
            <a:ext cx="5164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配方匹配完后通知</a:t>
            </a:r>
            <a:r>
              <a:rPr lang="en-US" altLang="zh-CN" sz="900">
                <a:latin typeface="微软雅黑" panose="020B0503020204020204" charset="-122"/>
                <a:ea typeface="微软雅黑" panose="020B0503020204020204" charset="-122"/>
              </a:rPr>
              <a:t>FBI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TextBox 199">
            <a:extLst>
              <a:ext uri="{FF2B5EF4-FFF2-40B4-BE49-F238E27FC236}">
                <a16:creationId xmlns:a16="http://schemas.microsoft.com/office/drawing/2014/main" id="{EE7C12A3-CAA1-4FCA-A50E-F6570CCED567}"/>
              </a:ext>
            </a:extLst>
          </p:cNvPr>
          <p:cNvSpPr txBox="1"/>
          <p:nvPr/>
        </p:nvSpPr>
        <p:spPr>
          <a:xfrm>
            <a:off x="4699820" y="3872198"/>
            <a:ext cx="9650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触发计算</a:t>
            </a:r>
            <a:endParaRPr lang="en-US" altLang="zh-CN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EDB364A-A528-4EE5-93F3-2A970D40622C}"/>
              </a:ext>
            </a:extLst>
          </p:cNvPr>
          <p:cNvCxnSpPr>
            <a:stCxn id="47" idx="3"/>
            <a:endCxn id="62" idx="1"/>
          </p:cNvCxnSpPr>
          <p:nvPr/>
        </p:nvCxnSpPr>
        <p:spPr>
          <a:xfrm flipH="1">
            <a:off x="4011135" y="1692291"/>
            <a:ext cx="5192" cy="65021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81A4EF05-DD10-4812-BF2F-124E3178CB1C}"/>
              </a:ext>
            </a:extLst>
          </p:cNvPr>
          <p:cNvCxnSpPr>
            <a:cxnSpLocks/>
            <a:stCxn id="62" idx="3"/>
            <a:endCxn id="6" idx="0"/>
          </p:cNvCxnSpPr>
          <p:nvPr/>
        </p:nvCxnSpPr>
        <p:spPr>
          <a:xfrm rot="5400000">
            <a:off x="3693218" y="3198760"/>
            <a:ext cx="633467" cy="2369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96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>
            <a:extLst>
              <a:ext uri="{FF2B5EF4-FFF2-40B4-BE49-F238E27FC236}">
                <a16:creationId xmlns:a16="http://schemas.microsoft.com/office/drawing/2014/main" id="{C8D23AA3-4BEF-4D33-96A0-EEB5E2B48E5E}"/>
              </a:ext>
            </a:extLst>
          </p:cNvPr>
          <p:cNvSpPr/>
          <p:nvPr/>
        </p:nvSpPr>
        <p:spPr>
          <a:xfrm>
            <a:off x="264160" y="914400"/>
            <a:ext cx="3570649" cy="11554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22AB1E-9584-47AE-9E20-288B60F184DB}"/>
              </a:ext>
            </a:extLst>
          </p:cNvPr>
          <p:cNvSpPr/>
          <p:nvPr/>
        </p:nvSpPr>
        <p:spPr>
          <a:xfrm>
            <a:off x="4886769" y="914401"/>
            <a:ext cx="1771527" cy="2765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ea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900" dirty="0">
              <a:ln>
                <a:solidFill>
                  <a:srgbClr val="FF0000"/>
                </a:solidFill>
              </a:ln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技术解决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方案</a:t>
            </a:r>
            <a:r>
              <a:rPr lang="en-US" altLang="zh-CN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数据迁移及服务并行</a:t>
            </a:r>
            <a:r>
              <a:rPr lang="zh-CN" altLang="en-US"/>
              <a:t>策略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529FDB0-7670-4594-A21F-687F87BF2214}"/>
              </a:ext>
            </a:extLst>
          </p:cNvPr>
          <p:cNvSpPr/>
          <p:nvPr/>
        </p:nvSpPr>
        <p:spPr>
          <a:xfrm>
            <a:off x="5199895" y="2428325"/>
            <a:ext cx="1172845" cy="11449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数据格式转换，合并，清洗</a:t>
            </a:r>
            <a:endParaRPr lang="zh-CN" altLang="en-US" sz="900" kern="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7" name="TextBox 199">
            <a:extLst>
              <a:ext uri="{FF2B5EF4-FFF2-40B4-BE49-F238E27FC236}">
                <a16:creationId xmlns:a16="http://schemas.microsoft.com/office/drawing/2014/main" id="{F5ACAFAD-5011-4B04-B1E0-1E517B043AAE}"/>
              </a:ext>
            </a:extLst>
          </p:cNvPr>
          <p:cNvSpPr txBox="1"/>
          <p:nvPr/>
        </p:nvSpPr>
        <p:spPr>
          <a:xfrm>
            <a:off x="4824925" y="879990"/>
            <a:ext cx="9685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Kettle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定时处理</a:t>
            </a:r>
          </a:p>
        </p:txBody>
      </p:sp>
      <p:sp>
        <p:nvSpPr>
          <p:cNvPr id="46" name="线形标注 1(带强调线) 78">
            <a:extLst>
              <a:ext uri="{FF2B5EF4-FFF2-40B4-BE49-F238E27FC236}">
                <a16:creationId xmlns:a16="http://schemas.microsoft.com/office/drawing/2014/main" id="{7AF61426-5096-4F0B-81FC-BA18ED1000B0}"/>
              </a:ext>
            </a:extLst>
          </p:cNvPr>
          <p:cNvSpPr/>
          <p:nvPr/>
        </p:nvSpPr>
        <p:spPr>
          <a:xfrm>
            <a:off x="7237330" y="1181100"/>
            <a:ext cx="1463675" cy="2630953"/>
          </a:xfrm>
          <a:prstGeom prst="accentCallout1">
            <a:avLst>
              <a:gd name="adj1" fmla="val 79161"/>
              <a:gd name="adj2" fmla="val -13484"/>
              <a:gd name="adj3" fmla="val 86963"/>
              <a:gd name="adj4" fmla="val -35262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2G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系统拉取配方数据。</a:t>
            </a:r>
            <a:endParaRPr lang="en-US" altLang="zh-CN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将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2G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配方数据进行格式转化，与本系统的配方数据进行合并，清洗掉重复数据。</a:t>
            </a:r>
            <a:endParaRPr lang="en-US" altLang="zh-CN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将处理后的数据回写到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里，通过接口服务给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FBI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提供数据。</a:t>
            </a:r>
            <a:endParaRPr lang="en-US" altLang="zh-CN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4.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通过接口服务，向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FBI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提供到店配方数据。</a:t>
            </a:r>
            <a:endParaRPr lang="en-US" altLang="zh-CN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5. 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配方中心推广期间，本系统提供的配方下发渠道和原有的下发渠道并行，推广的餐厅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EPQC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FBI</a:t>
            </a:r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获取新的配方数据，未推广的餐厅继续使用餐厅手动分拣的到店配方数据。</a:t>
            </a:r>
            <a:endParaRPr lang="en-US" altLang="zh-CN" sz="9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圆柱形 5">
            <a:extLst>
              <a:ext uri="{FF2B5EF4-FFF2-40B4-BE49-F238E27FC236}">
                <a16:creationId xmlns:a16="http://schemas.microsoft.com/office/drawing/2014/main" id="{C2799521-3A30-4F82-840C-4BA5F1BFCFBD}"/>
              </a:ext>
            </a:extLst>
          </p:cNvPr>
          <p:cNvSpPr/>
          <p:nvPr/>
        </p:nvSpPr>
        <p:spPr>
          <a:xfrm>
            <a:off x="2972114" y="3699552"/>
            <a:ext cx="699135" cy="465567"/>
          </a:xfrm>
          <a:prstGeom prst="can">
            <a:avLst>
              <a:gd name="adj" fmla="val 25000"/>
            </a:avLst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" name="椭圆 32">
            <a:extLst>
              <a:ext uri="{FF2B5EF4-FFF2-40B4-BE49-F238E27FC236}">
                <a16:creationId xmlns:a16="http://schemas.microsoft.com/office/drawing/2014/main" id="{174AC321-8034-4D5F-A7FD-7EC9AE85476E}"/>
              </a:ext>
            </a:extLst>
          </p:cNvPr>
          <p:cNvSpPr/>
          <p:nvPr/>
        </p:nvSpPr>
        <p:spPr>
          <a:xfrm>
            <a:off x="2944572" y="2331428"/>
            <a:ext cx="699135" cy="6826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2G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9FAC475-FAFC-4E84-A579-68FD3CE835B8}"/>
              </a:ext>
            </a:extLst>
          </p:cNvPr>
          <p:cNvCxnSpPr>
            <a:cxnSpLocks/>
            <a:stCxn id="66" idx="6"/>
            <a:endCxn id="70" idx="2"/>
          </p:cNvCxnSpPr>
          <p:nvPr/>
        </p:nvCxnSpPr>
        <p:spPr>
          <a:xfrm flipV="1">
            <a:off x="3643707" y="1639202"/>
            <a:ext cx="1563277" cy="1033539"/>
          </a:xfrm>
          <a:prstGeom prst="bentConnector3">
            <a:avLst>
              <a:gd name="adj1" fmla="val 73125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34">
            <a:extLst>
              <a:ext uri="{FF2B5EF4-FFF2-40B4-BE49-F238E27FC236}">
                <a16:creationId xmlns:a16="http://schemas.microsoft.com/office/drawing/2014/main" id="{71917D14-8364-47D1-81F1-4717C94FD4CE}"/>
              </a:ext>
            </a:extLst>
          </p:cNvPr>
          <p:cNvSpPr/>
          <p:nvPr/>
        </p:nvSpPr>
        <p:spPr>
          <a:xfrm>
            <a:off x="5206984" y="1066749"/>
            <a:ext cx="1172845" cy="11449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2G</a:t>
            </a:r>
            <a:r>
              <a:rPr lang="zh-CN" altLang="en-US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数据同步服务</a:t>
            </a:r>
            <a:endParaRPr lang="zh-CN" altLang="en-US" sz="900" kern="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9DCD784-17EB-4CD3-A6B0-FA73F7661FA0}"/>
              </a:ext>
            </a:extLst>
          </p:cNvPr>
          <p:cNvCxnSpPr>
            <a:cxnSpLocks/>
            <a:stCxn id="35" idx="3"/>
            <a:endCxn id="51" idx="4"/>
          </p:cNvCxnSpPr>
          <p:nvPr/>
        </p:nvCxnSpPr>
        <p:spPr>
          <a:xfrm rot="5400000">
            <a:off x="4258066" y="2818747"/>
            <a:ext cx="526773" cy="1700405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99">
            <a:extLst>
              <a:ext uri="{FF2B5EF4-FFF2-40B4-BE49-F238E27FC236}">
                <a16:creationId xmlns:a16="http://schemas.microsoft.com/office/drawing/2014/main" id="{52BCEDAE-4C83-4C80-8F49-8A89A5088CE4}"/>
              </a:ext>
            </a:extLst>
          </p:cNvPr>
          <p:cNvSpPr txBox="1"/>
          <p:nvPr/>
        </p:nvSpPr>
        <p:spPr>
          <a:xfrm>
            <a:off x="3609077" y="2462126"/>
            <a:ext cx="8002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>
                <a:latin typeface="微软雅黑" panose="020B0503020204020204" charset="-122"/>
                <a:ea typeface="微软雅黑" panose="020B0503020204020204" charset="-122"/>
              </a:rPr>
              <a:t>2G</a:t>
            </a:r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配方数据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ABB1B20-450E-4ACB-991A-D83C8FCBA2E0}"/>
              </a:ext>
            </a:extLst>
          </p:cNvPr>
          <p:cNvCxnSpPr>
            <a:cxnSpLocks/>
            <a:stCxn id="70" idx="4"/>
            <a:endCxn id="35" idx="0"/>
          </p:cNvCxnSpPr>
          <p:nvPr/>
        </p:nvCxnSpPr>
        <p:spPr>
          <a:xfrm flipH="1">
            <a:off x="5786318" y="2211654"/>
            <a:ext cx="7089" cy="21667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199">
            <a:extLst>
              <a:ext uri="{FF2B5EF4-FFF2-40B4-BE49-F238E27FC236}">
                <a16:creationId xmlns:a16="http://schemas.microsoft.com/office/drawing/2014/main" id="{76CC7898-B304-4267-AD37-D0E7F0962726}"/>
              </a:ext>
            </a:extLst>
          </p:cNvPr>
          <p:cNvSpPr txBox="1"/>
          <p:nvPr/>
        </p:nvSpPr>
        <p:spPr>
          <a:xfrm>
            <a:off x="3643707" y="3696636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迁移合并后的配方数据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AF1E4DC7-1B7F-4BEA-B7E5-C80C249FA579}"/>
              </a:ext>
            </a:extLst>
          </p:cNvPr>
          <p:cNvCxnSpPr>
            <a:cxnSpLocks/>
            <a:stCxn id="40" idx="1"/>
            <a:endCxn id="35" idx="2"/>
          </p:cNvCxnSpPr>
          <p:nvPr/>
        </p:nvCxnSpPr>
        <p:spPr>
          <a:xfrm rot="10800000" flipH="1">
            <a:off x="3643707" y="3000778"/>
            <a:ext cx="1556188" cy="811274"/>
          </a:xfrm>
          <a:prstGeom prst="bentConnector3">
            <a:avLst>
              <a:gd name="adj1" fmla="val 342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199">
            <a:extLst>
              <a:ext uri="{FF2B5EF4-FFF2-40B4-BE49-F238E27FC236}">
                <a16:creationId xmlns:a16="http://schemas.microsoft.com/office/drawing/2014/main" id="{E6309112-129C-4630-9ECC-140A2366E879}"/>
              </a:ext>
            </a:extLst>
          </p:cNvPr>
          <p:cNvSpPr txBox="1"/>
          <p:nvPr/>
        </p:nvSpPr>
        <p:spPr>
          <a:xfrm>
            <a:off x="3773885" y="2808117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本系统的配方数据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32">
            <a:extLst>
              <a:ext uri="{FF2B5EF4-FFF2-40B4-BE49-F238E27FC236}">
                <a16:creationId xmlns:a16="http://schemas.microsoft.com/office/drawing/2014/main" id="{CB0AA819-F441-4AB8-B2D7-B599F5F8E36B}"/>
              </a:ext>
            </a:extLst>
          </p:cNvPr>
          <p:cNvSpPr/>
          <p:nvPr/>
        </p:nvSpPr>
        <p:spPr>
          <a:xfrm>
            <a:off x="1687764" y="2332608"/>
            <a:ext cx="699135" cy="6826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FBI</a:t>
            </a:r>
            <a:endParaRPr lang="zh-CN" altLang="en-US" sz="900" kern="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1F86ED49-1F8A-4866-923C-C64A07CFED43}"/>
              </a:ext>
            </a:extLst>
          </p:cNvPr>
          <p:cNvCxnSpPr>
            <a:cxnSpLocks/>
            <a:stCxn id="88" idx="3"/>
            <a:endCxn id="17" idx="4"/>
          </p:cNvCxnSpPr>
          <p:nvPr/>
        </p:nvCxnSpPr>
        <p:spPr>
          <a:xfrm rot="5400000" flipH="1">
            <a:off x="2832085" y="2220481"/>
            <a:ext cx="1751906" cy="3341411"/>
          </a:xfrm>
          <a:prstGeom prst="bentConnector3">
            <a:avLst>
              <a:gd name="adj1" fmla="val -77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32">
            <a:extLst>
              <a:ext uri="{FF2B5EF4-FFF2-40B4-BE49-F238E27FC236}">
                <a16:creationId xmlns:a16="http://schemas.microsoft.com/office/drawing/2014/main" id="{C2C268DF-E93C-41FF-A99D-BF98E0CB241C}"/>
              </a:ext>
            </a:extLst>
          </p:cNvPr>
          <p:cNvSpPr/>
          <p:nvPr/>
        </p:nvSpPr>
        <p:spPr>
          <a:xfrm>
            <a:off x="473307" y="2331428"/>
            <a:ext cx="699135" cy="6826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中央</a:t>
            </a:r>
            <a:r>
              <a:rPr lang="en-US" altLang="zh-CN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IMS</a:t>
            </a:r>
            <a:endParaRPr lang="zh-CN" altLang="en-US" sz="900" kern="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8" name="椭圆 32">
            <a:extLst>
              <a:ext uri="{FF2B5EF4-FFF2-40B4-BE49-F238E27FC236}">
                <a16:creationId xmlns:a16="http://schemas.microsoft.com/office/drawing/2014/main" id="{AE7F6517-4F32-40B4-98DE-BB2C72182E9C}"/>
              </a:ext>
            </a:extLst>
          </p:cNvPr>
          <p:cNvSpPr/>
          <p:nvPr/>
        </p:nvSpPr>
        <p:spPr>
          <a:xfrm>
            <a:off x="2944208" y="1176075"/>
            <a:ext cx="699135" cy="6826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餐厅手动分拣</a:t>
            </a:r>
            <a:endParaRPr lang="zh-CN" altLang="en-US" sz="900" kern="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DA2D6DC4-60D5-46DE-BF0F-BBC5577D16CB}"/>
              </a:ext>
            </a:extLst>
          </p:cNvPr>
          <p:cNvCxnSpPr>
            <a:cxnSpLocks/>
            <a:stCxn id="66" idx="0"/>
            <a:endCxn id="28" idx="4"/>
          </p:cNvCxnSpPr>
          <p:nvPr/>
        </p:nvCxnSpPr>
        <p:spPr>
          <a:xfrm rot="16200000" flipV="1">
            <a:off x="3057594" y="2094882"/>
            <a:ext cx="472728" cy="36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99">
            <a:extLst>
              <a:ext uri="{FF2B5EF4-FFF2-40B4-BE49-F238E27FC236}">
                <a16:creationId xmlns:a16="http://schemas.microsoft.com/office/drawing/2014/main" id="{34589997-5F1C-49B7-BD7C-C74E07A809E1}"/>
              </a:ext>
            </a:extLst>
          </p:cNvPr>
          <p:cNvSpPr txBox="1"/>
          <p:nvPr/>
        </p:nvSpPr>
        <p:spPr>
          <a:xfrm>
            <a:off x="1982853" y="4552884"/>
            <a:ext cx="13388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通过接口服务提供数据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椭圆 32">
            <a:extLst>
              <a:ext uri="{FF2B5EF4-FFF2-40B4-BE49-F238E27FC236}">
                <a16:creationId xmlns:a16="http://schemas.microsoft.com/office/drawing/2014/main" id="{82CB7254-2A7F-41A6-AC8D-38211F1D42F6}"/>
              </a:ext>
            </a:extLst>
          </p:cNvPr>
          <p:cNvSpPr/>
          <p:nvPr/>
        </p:nvSpPr>
        <p:spPr>
          <a:xfrm>
            <a:off x="478703" y="1172674"/>
            <a:ext cx="699135" cy="6826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EPQC</a:t>
            </a:r>
            <a:endParaRPr lang="zh-CN" altLang="en-US" sz="900" kern="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B9C4DE99-4F7A-47E1-86D4-3F5E68C08259}"/>
              </a:ext>
            </a:extLst>
          </p:cNvPr>
          <p:cNvCxnSpPr>
            <a:cxnSpLocks/>
            <a:stCxn id="28" idx="0"/>
            <a:endCxn id="39" idx="0"/>
          </p:cNvCxnSpPr>
          <p:nvPr/>
        </p:nvCxnSpPr>
        <p:spPr>
          <a:xfrm rot="16200000" flipV="1">
            <a:off x="2059324" y="-58378"/>
            <a:ext cx="3401" cy="2465505"/>
          </a:xfrm>
          <a:prstGeom prst="bentConnector3">
            <a:avLst>
              <a:gd name="adj1" fmla="val 4737371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32">
            <a:extLst>
              <a:ext uri="{FF2B5EF4-FFF2-40B4-BE49-F238E27FC236}">
                <a16:creationId xmlns:a16="http://schemas.microsoft.com/office/drawing/2014/main" id="{B6301E88-9857-4F6C-B217-6B915B4B2766}"/>
              </a:ext>
            </a:extLst>
          </p:cNvPr>
          <p:cNvSpPr/>
          <p:nvPr/>
        </p:nvSpPr>
        <p:spPr>
          <a:xfrm>
            <a:off x="534637" y="1221243"/>
            <a:ext cx="699135" cy="6826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EPQC</a:t>
            </a:r>
            <a:endParaRPr lang="zh-CN" altLang="en-US" sz="900" kern="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8" name="椭圆 32">
            <a:extLst>
              <a:ext uri="{FF2B5EF4-FFF2-40B4-BE49-F238E27FC236}">
                <a16:creationId xmlns:a16="http://schemas.microsoft.com/office/drawing/2014/main" id="{14804DCB-9132-49FA-BC74-3CEA4A3B6FDB}"/>
              </a:ext>
            </a:extLst>
          </p:cNvPr>
          <p:cNvSpPr/>
          <p:nvPr/>
        </p:nvSpPr>
        <p:spPr>
          <a:xfrm>
            <a:off x="613682" y="1288440"/>
            <a:ext cx="699135" cy="6826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餐厅</a:t>
            </a:r>
            <a:r>
              <a:rPr lang="en-US" altLang="zh-CN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EPQC</a:t>
            </a:r>
            <a:r>
              <a:rPr lang="zh-CN" altLang="en-US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群</a:t>
            </a:r>
            <a:endParaRPr lang="zh-CN" altLang="en-US" sz="900" kern="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9" name="椭圆 32">
            <a:extLst>
              <a:ext uri="{FF2B5EF4-FFF2-40B4-BE49-F238E27FC236}">
                <a16:creationId xmlns:a16="http://schemas.microsoft.com/office/drawing/2014/main" id="{62A89D1A-8E8A-486E-AE59-C9D9B42FB1ED}"/>
              </a:ext>
            </a:extLst>
          </p:cNvPr>
          <p:cNvSpPr/>
          <p:nvPr/>
        </p:nvSpPr>
        <p:spPr>
          <a:xfrm>
            <a:off x="478703" y="3359282"/>
            <a:ext cx="699135" cy="6826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EPQC</a:t>
            </a:r>
            <a:endParaRPr lang="zh-CN" altLang="en-US" sz="900" kern="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0" name="椭圆 32">
            <a:extLst>
              <a:ext uri="{FF2B5EF4-FFF2-40B4-BE49-F238E27FC236}">
                <a16:creationId xmlns:a16="http://schemas.microsoft.com/office/drawing/2014/main" id="{36E88BCD-D5CD-44B2-9BE4-02530A9B0FA4}"/>
              </a:ext>
            </a:extLst>
          </p:cNvPr>
          <p:cNvSpPr/>
          <p:nvPr/>
        </p:nvSpPr>
        <p:spPr>
          <a:xfrm>
            <a:off x="534637" y="3407851"/>
            <a:ext cx="699135" cy="6826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EPQC</a:t>
            </a:r>
            <a:endParaRPr lang="zh-CN" altLang="en-US" sz="900" kern="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1" name="椭圆 32">
            <a:extLst>
              <a:ext uri="{FF2B5EF4-FFF2-40B4-BE49-F238E27FC236}">
                <a16:creationId xmlns:a16="http://schemas.microsoft.com/office/drawing/2014/main" id="{52990AF8-5FAA-4E21-AC52-6AC6F20631F4}"/>
              </a:ext>
            </a:extLst>
          </p:cNvPr>
          <p:cNvSpPr/>
          <p:nvPr/>
        </p:nvSpPr>
        <p:spPr>
          <a:xfrm>
            <a:off x="613682" y="3475048"/>
            <a:ext cx="699135" cy="6826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餐厅</a:t>
            </a:r>
            <a:r>
              <a:rPr lang="en-US" altLang="zh-CN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EPQC</a:t>
            </a:r>
            <a:r>
              <a:rPr lang="zh-CN" altLang="en-US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群</a:t>
            </a:r>
            <a:endParaRPr lang="en-US" altLang="zh-CN" sz="900" kern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74EF8840-796F-48CF-823F-16809A62CFE8}"/>
              </a:ext>
            </a:extLst>
          </p:cNvPr>
          <p:cNvCxnSpPr>
            <a:cxnSpLocks/>
            <a:stCxn id="17" idx="3"/>
            <a:endCxn id="61" idx="6"/>
          </p:cNvCxnSpPr>
          <p:nvPr/>
        </p:nvCxnSpPr>
        <p:spPr>
          <a:xfrm rot="5400000">
            <a:off x="1100936" y="3127147"/>
            <a:ext cx="901096" cy="477333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609F2978-B0B5-482A-A692-0429469DDAD1}"/>
              </a:ext>
            </a:extLst>
          </p:cNvPr>
          <p:cNvCxnSpPr>
            <a:cxnSpLocks/>
            <a:stCxn id="17" idx="2"/>
            <a:endCxn id="25" idx="6"/>
          </p:cNvCxnSpPr>
          <p:nvPr/>
        </p:nvCxnSpPr>
        <p:spPr>
          <a:xfrm rot="10800000">
            <a:off x="1172442" y="2672741"/>
            <a:ext cx="515322" cy="118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69FD9C47-F6D7-4602-BC88-C0A60CC4BC20}"/>
              </a:ext>
            </a:extLst>
          </p:cNvPr>
          <p:cNvCxnSpPr>
            <a:cxnSpLocks/>
            <a:stCxn id="28" idx="3"/>
            <a:endCxn id="25" idx="7"/>
          </p:cNvCxnSpPr>
          <p:nvPr/>
        </p:nvCxnSpPr>
        <p:spPr>
          <a:xfrm rot="5400000">
            <a:off x="1721993" y="1106795"/>
            <a:ext cx="672664" cy="1976538"/>
          </a:xfrm>
          <a:prstGeom prst="bentConnector3">
            <a:avLst>
              <a:gd name="adj1" fmla="val 67914"/>
            </a:avLst>
          </a:prstGeom>
          <a:ln w="28575">
            <a:solidFill>
              <a:schemeClr val="accent3">
                <a:lumMod val="40000"/>
                <a:lumOff val="6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椭圆 87">
            <a:extLst>
              <a:ext uri="{FF2B5EF4-FFF2-40B4-BE49-F238E27FC236}">
                <a16:creationId xmlns:a16="http://schemas.microsoft.com/office/drawing/2014/main" id="{1D77DC55-77DB-4B21-96DB-10B053D94A48}"/>
              </a:ext>
            </a:extLst>
          </p:cNvPr>
          <p:cNvSpPr/>
          <p:nvPr/>
        </p:nvSpPr>
        <p:spPr>
          <a:xfrm>
            <a:off x="5206984" y="3789901"/>
            <a:ext cx="1172845" cy="11449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kern="0">
                <a:solidFill>
                  <a:schemeClr val="tx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接口服务</a:t>
            </a:r>
            <a:endParaRPr lang="zh-CN" altLang="en-US" sz="900" kern="0" dirty="0">
              <a:solidFill>
                <a:schemeClr val="tx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F1387323-91B8-42F1-985A-70A7E4BEFDF6}"/>
              </a:ext>
            </a:extLst>
          </p:cNvPr>
          <p:cNvCxnSpPr>
            <a:stCxn id="51" idx="3"/>
          </p:cNvCxnSpPr>
          <p:nvPr/>
        </p:nvCxnSpPr>
        <p:spPr>
          <a:xfrm rot="16200000" flipH="1">
            <a:off x="4169840" y="3316960"/>
            <a:ext cx="181896" cy="1878213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99">
            <a:extLst>
              <a:ext uri="{FF2B5EF4-FFF2-40B4-BE49-F238E27FC236}">
                <a16:creationId xmlns:a16="http://schemas.microsoft.com/office/drawing/2014/main" id="{EE3D7DEA-6021-4F93-A08C-C5920FE14970}"/>
              </a:ext>
            </a:extLst>
          </p:cNvPr>
          <p:cNvSpPr txBox="1"/>
          <p:nvPr/>
        </p:nvSpPr>
        <p:spPr>
          <a:xfrm>
            <a:off x="1243086" y="1847341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原有配方下发方式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1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52E4902-C1DE-AC46-9AF8-B84A5BEFCFB1}"/>
              </a:ext>
            </a:extLst>
          </p:cNvPr>
          <p:cNvSpPr txBox="1"/>
          <p:nvPr/>
        </p:nvSpPr>
        <p:spPr>
          <a:xfrm>
            <a:off x="4025245" y="-235670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7" name="图片 160">
            <a:extLst>
              <a:ext uri="{FF2B5EF4-FFF2-40B4-BE49-F238E27FC236}">
                <a16:creationId xmlns:a16="http://schemas.microsoft.com/office/drawing/2014/main" id="{90D26C9E-8270-B24D-A9BF-3DADCA7779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>
            <a:extLst>
              <a:ext uri="{FF2B5EF4-FFF2-40B4-BE49-F238E27FC236}">
                <a16:creationId xmlns:a16="http://schemas.microsoft.com/office/drawing/2014/main" id="{F85CE2CF-657A-8942-9109-63747B90C153}"/>
              </a:ext>
            </a:extLst>
          </p:cNvPr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>
            <a:extLst>
              <a:ext uri="{FF2B5EF4-FFF2-40B4-BE49-F238E27FC236}">
                <a16:creationId xmlns:a16="http://schemas.microsoft.com/office/drawing/2014/main" id="{4C7A6D6D-B362-F24E-A8CF-89C691E0B88A}"/>
              </a:ext>
            </a:extLst>
          </p:cNvPr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58F96914-BA4B-C14A-8893-380FD3B24454}"/>
              </a:ext>
            </a:extLst>
          </p:cNvPr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494686-1FBB-3B4C-A2EA-4E078A7F6A60}"/>
              </a:ext>
            </a:extLst>
          </p:cNvPr>
          <p:cNvSpPr txBox="1"/>
          <p:nvPr/>
        </p:nvSpPr>
        <p:spPr>
          <a:xfrm>
            <a:off x="4939480" y="1602559"/>
            <a:ext cx="3523722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200" dirty="0">
                <a:solidFill>
                  <a:srgbClr val="C00000"/>
                </a:solidFill>
              </a:rPr>
              <a:t>1 </a:t>
            </a:r>
            <a:r>
              <a:rPr kumimoji="1" lang="zh-CN" altLang="en-US" sz="2200" dirty="0">
                <a:solidFill>
                  <a:srgbClr val="C00000"/>
                </a:solidFill>
              </a:rPr>
              <a:t>业务现状理解及建设目标</a:t>
            </a:r>
            <a:endParaRPr kumimoji="1" lang="zh-CN" altLang="en-US" sz="2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74FD5A-557D-0342-83BE-846EDF70EA99}"/>
              </a:ext>
            </a:extLst>
          </p:cNvPr>
          <p:cNvSpPr txBox="1"/>
          <p:nvPr/>
        </p:nvSpPr>
        <p:spPr>
          <a:xfrm>
            <a:off x="5501666" y="2286371"/>
            <a:ext cx="3642334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/>
            </a:lvl1pPr>
          </a:lstStyle>
          <a:p>
            <a:r>
              <a:rPr lang="zh-CN" altLang="en-US" dirty="0"/>
              <a:t>业务现状理解</a:t>
            </a:r>
          </a:p>
        </p:txBody>
      </p:sp>
      <p:sp>
        <p:nvSpPr>
          <p:cNvPr id="16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5147766" y="2453373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74FD5A-557D-0342-83BE-846EDF70EA99}"/>
              </a:ext>
            </a:extLst>
          </p:cNvPr>
          <p:cNvSpPr txBox="1"/>
          <p:nvPr/>
        </p:nvSpPr>
        <p:spPr>
          <a:xfrm>
            <a:off x="5501666" y="2717258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业务现状痛点分析</a:t>
            </a:r>
          </a:p>
        </p:txBody>
      </p:sp>
      <p:sp>
        <p:nvSpPr>
          <p:cNvPr id="25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5147766" y="2881157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7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5147766" y="332510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A6193C5-059D-4D7D-B35F-59D05B1B0A35}"/>
              </a:ext>
            </a:extLst>
          </p:cNvPr>
          <p:cNvSpPr txBox="1"/>
          <p:nvPr/>
        </p:nvSpPr>
        <p:spPr>
          <a:xfrm>
            <a:off x="5501666" y="3174303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建设目标及愿景</a:t>
            </a:r>
          </a:p>
        </p:txBody>
      </p:sp>
    </p:spTree>
    <p:extLst>
      <p:ext uri="{BB962C8B-B14F-4D97-AF65-F5344CB8AC3E}">
        <p14:creationId xmlns:p14="http://schemas.microsoft.com/office/powerpoint/2010/main" val="79225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52E4902-C1DE-AC46-9AF8-B84A5BEFCFB1}"/>
              </a:ext>
            </a:extLst>
          </p:cNvPr>
          <p:cNvSpPr txBox="1"/>
          <p:nvPr/>
        </p:nvSpPr>
        <p:spPr>
          <a:xfrm>
            <a:off x="4025245" y="-235670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7" name="图片 160">
            <a:extLst>
              <a:ext uri="{FF2B5EF4-FFF2-40B4-BE49-F238E27FC236}">
                <a16:creationId xmlns:a16="http://schemas.microsoft.com/office/drawing/2014/main" id="{90D26C9E-8270-B24D-A9BF-3DADCA7779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>
            <a:extLst>
              <a:ext uri="{FF2B5EF4-FFF2-40B4-BE49-F238E27FC236}">
                <a16:creationId xmlns:a16="http://schemas.microsoft.com/office/drawing/2014/main" id="{F85CE2CF-657A-8942-9109-63747B90C153}"/>
              </a:ext>
            </a:extLst>
          </p:cNvPr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>
            <a:extLst>
              <a:ext uri="{FF2B5EF4-FFF2-40B4-BE49-F238E27FC236}">
                <a16:creationId xmlns:a16="http://schemas.microsoft.com/office/drawing/2014/main" id="{4C7A6D6D-B362-F24E-A8CF-89C691E0B88A}"/>
              </a:ext>
            </a:extLst>
          </p:cNvPr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58F96914-BA4B-C14A-8893-380FD3B24454}"/>
              </a:ext>
            </a:extLst>
          </p:cNvPr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494686-1FBB-3B4C-A2EA-4E078A7F6A60}"/>
              </a:ext>
            </a:extLst>
          </p:cNvPr>
          <p:cNvSpPr txBox="1"/>
          <p:nvPr/>
        </p:nvSpPr>
        <p:spPr>
          <a:xfrm>
            <a:off x="4939480" y="1602559"/>
            <a:ext cx="1705916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200" dirty="0">
                <a:solidFill>
                  <a:srgbClr val="C00000"/>
                </a:solidFill>
              </a:rPr>
              <a:t>4   </a:t>
            </a:r>
            <a:r>
              <a:rPr kumimoji="1" lang="zh-CN" altLang="en-US" sz="2200" b="1" dirty="0">
                <a:solidFill>
                  <a:srgbClr val="C00000"/>
                </a:solidFill>
              </a:rPr>
              <a:t>项目实施</a:t>
            </a:r>
            <a:endParaRPr kumimoji="1" lang="zh-CN" altLang="en-US" sz="2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74FD5A-557D-0342-83BE-846EDF70EA99}"/>
              </a:ext>
            </a:extLst>
          </p:cNvPr>
          <p:cNvSpPr txBox="1"/>
          <p:nvPr/>
        </p:nvSpPr>
        <p:spPr>
          <a:xfrm>
            <a:off x="5447793" y="2092818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系统部署架构</a:t>
            </a:r>
          </a:p>
        </p:txBody>
      </p:sp>
      <p:sp>
        <p:nvSpPr>
          <p:cNvPr id="16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5093893" y="2256717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3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5093893" y="2677782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74FD5A-557D-0342-83BE-846EDF70EA99}"/>
              </a:ext>
            </a:extLst>
          </p:cNvPr>
          <p:cNvSpPr txBox="1"/>
          <p:nvPr/>
        </p:nvSpPr>
        <p:spPr>
          <a:xfrm>
            <a:off x="5447793" y="2522818"/>
            <a:ext cx="27093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硬件建议</a:t>
            </a:r>
            <a:endParaRPr kumimoji="1" lang="zh-CN" altLang="en-US" sz="2200" dirty="0"/>
          </a:p>
        </p:txBody>
      </p:sp>
      <p:sp>
        <p:nvSpPr>
          <p:cNvPr id="25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5093893" y="3098847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6" name="文本框 23">
            <a:extLst>
              <a:ext uri="{FF2B5EF4-FFF2-40B4-BE49-F238E27FC236}">
                <a16:creationId xmlns:a16="http://schemas.microsoft.com/office/drawing/2014/main" id="{9B74FD5A-557D-0342-83BE-846EDF70EA99}"/>
              </a:ext>
            </a:extLst>
          </p:cNvPr>
          <p:cNvSpPr txBox="1"/>
          <p:nvPr/>
        </p:nvSpPr>
        <p:spPr>
          <a:xfrm>
            <a:off x="5447793" y="3356013"/>
            <a:ext cx="270939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项目预算</a:t>
            </a:r>
            <a:endParaRPr kumimoji="1" lang="zh-CN" altLang="en-US" sz="2200" dirty="0"/>
          </a:p>
        </p:txBody>
      </p:sp>
      <p:sp>
        <p:nvSpPr>
          <p:cNvPr id="27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5093893" y="3519912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B74FD5A-557D-0342-83BE-846EDF70EA99}"/>
              </a:ext>
            </a:extLst>
          </p:cNvPr>
          <p:cNvSpPr txBox="1"/>
          <p:nvPr/>
        </p:nvSpPr>
        <p:spPr>
          <a:xfrm>
            <a:off x="5447792" y="2925127"/>
            <a:ext cx="326758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实施周期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4656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项目实施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dirty="0"/>
              <a:t>系统部署结构</a:t>
            </a:r>
            <a:endParaRPr lang="en-US" dirty="0"/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34AF0202-EE2E-4CB3-BB1F-FC8AFAD28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4180" y="3405528"/>
            <a:ext cx="283585" cy="38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0EEAA355-FF90-4D83-A87C-0FEBD6C25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6464" y="3405528"/>
            <a:ext cx="283585" cy="38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1A9BE540-D997-469B-8BCE-3D1A051D7EB3}"/>
              </a:ext>
            </a:extLst>
          </p:cNvPr>
          <p:cNvSpPr txBox="1"/>
          <p:nvPr/>
        </p:nvSpPr>
        <p:spPr>
          <a:xfrm>
            <a:off x="7301036" y="3841483"/>
            <a:ext cx="9909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>
                <a:latin typeface="微软雅黑" panose="020B0503020204020204" charset="-122"/>
                <a:ea typeface="微软雅黑" panose="020B0503020204020204" charset="-122"/>
              </a:rPr>
              <a:t>MySql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主从集群</a:t>
            </a:r>
          </a:p>
        </p:txBody>
      </p:sp>
      <p:sp>
        <p:nvSpPr>
          <p:cNvPr id="67" name="Rectangle 65">
            <a:extLst>
              <a:ext uri="{FF2B5EF4-FFF2-40B4-BE49-F238E27FC236}">
                <a16:creationId xmlns:a16="http://schemas.microsoft.com/office/drawing/2014/main" id="{29D20094-0D34-46C4-8185-57113C2D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409" y="1836348"/>
            <a:ext cx="2935977" cy="2633168"/>
          </a:xfrm>
          <a:prstGeom prst="rect">
            <a:avLst/>
          </a:prstGeom>
          <a:noFill/>
          <a:ln w="952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2" name="Picture 3">
            <a:extLst>
              <a:ext uri="{FF2B5EF4-FFF2-40B4-BE49-F238E27FC236}">
                <a16:creationId xmlns:a16="http://schemas.microsoft.com/office/drawing/2014/main" id="{0A84DBDA-324E-4F82-8DF2-A74D323F0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1551" y="1077899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tangle 65">
            <a:extLst>
              <a:ext uri="{FF2B5EF4-FFF2-40B4-BE49-F238E27FC236}">
                <a16:creationId xmlns:a16="http://schemas.microsoft.com/office/drawing/2014/main" id="{31F2B49F-0F0A-458E-8703-5618793C6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727" y="976272"/>
            <a:ext cx="830676" cy="758866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E1B4B93-247C-451C-A68B-4BF070D4009F}"/>
              </a:ext>
            </a:extLst>
          </p:cNvPr>
          <p:cNvSpPr txBox="1"/>
          <p:nvPr/>
        </p:nvSpPr>
        <p:spPr>
          <a:xfrm>
            <a:off x="3684113" y="141729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注册发现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0830F3E-A21C-4AB3-B794-E76E9ADB5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3245" y="3542693"/>
            <a:ext cx="549996" cy="583329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FC819B-E752-4E0C-9BFB-8293488864C9}"/>
              </a:ext>
            </a:extLst>
          </p:cNvPr>
          <p:cNvCxnSpPr/>
          <p:nvPr/>
        </p:nvCxnSpPr>
        <p:spPr>
          <a:xfrm>
            <a:off x="957259" y="1184243"/>
            <a:ext cx="0" cy="341471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B6331F1-DE13-46E0-BA01-D5EA014BEE98}"/>
              </a:ext>
            </a:extLst>
          </p:cNvPr>
          <p:cNvCxnSpPr>
            <a:cxnSpLocks/>
          </p:cNvCxnSpPr>
          <p:nvPr/>
        </p:nvCxnSpPr>
        <p:spPr>
          <a:xfrm>
            <a:off x="3085880" y="1198656"/>
            <a:ext cx="0" cy="3406398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731B123-8B6B-4322-A085-D819509FF72A}"/>
              </a:ext>
            </a:extLst>
          </p:cNvPr>
          <p:cNvCxnSpPr>
            <a:cxnSpLocks/>
          </p:cNvCxnSpPr>
          <p:nvPr/>
        </p:nvCxnSpPr>
        <p:spPr>
          <a:xfrm>
            <a:off x="6639287" y="1135265"/>
            <a:ext cx="0" cy="346369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3">
            <a:extLst>
              <a:ext uri="{FF2B5EF4-FFF2-40B4-BE49-F238E27FC236}">
                <a16:creationId xmlns:a16="http://schemas.microsoft.com/office/drawing/2014/main" id="{83B022DF-25E5-4082-AB2B-5728EAF4B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18774" y="1068854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" name="Rectangle 65">
            <a:extLst>
              <a:ext uri="{FF2B5EF4-FFF2-40B4-BE49-F238E27FC236}">
                <a16:creationId xmlns:a16="http://schemas.microsoft.com/office/drawing/2014/main" id="{15C51704-2302-4AFA-B559-CF79EC58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564" y="1027252"/>
            <a:ext cx="830676" cy="758866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224F37-B108-4D8B-9B3B-F955FCBE4C08}"/>
              </a:ext>
            </a:extLst>
          </p:cNvPr>
          <p:cNvSpPr txBox="1"/>
          <p:nvPr/>
        </p:nvSpPr>
        <p:spPr>
          <a:xfrm>
            <a:off x="5227827" y="142541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配置中心</a:t>
            </a:r>
            <a:endParaRPr lang="en-US" altLang="zh-CN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401B50A-2302-4F4A-8ADD-22E9815C721D}"/>
              </a:ext>
            </a:extLst>
          </p:cNvPr>
          <p:cNvCxnSpPr>
            <a:cxnSpLocks/>
          </p:cNvCxnSpPr>
          <p:nvPr/>
        </p:nvCxnSpPr>
        <p:spPr>
          <a:xfrm flipH="1" flipV="1">
            <a:off x="6633809" y="3277915"/>
            <a:ext cx="2320055" cy="114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3">
            <a:extLst>
              <a:ext uri="{FF2B5EF4-FFF2-40B4-BE49-F238E27FC236}">
                <a16:creationId xmlns:a16="http://schemas.microsoft.com/office/drawing/2014/main" id="{DA7B0234-382F-48FF-8C81-902A06C7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95239" y="3665348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" name="Picture 3">
            <a:extLst>
              <a:ext uri="{FF2B5EF4-FFF2-40B4-BE49-F238E27FC236}">
                <a16:creationId xmlns:a16="http://schemas.microsoft.com/office/drawing/2014/main" id="{AF8045C8-DECA-416F-AF08-4AFFA1EF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6101" y="3601919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Rectangle 65">
            <a:extLst>
              <a:ext uri="{FF2B5EF4-FFF2-40B4-BE49-F238E27FC236}">
                <a16:creationId xmlns:a16="http://schemas.microsoft.com/office/drawing/2014/main" id="{287F6881-751D-4276-8258-2C13BBA8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326" y="3806687"/>
            <a:ext cx="830676" cy="758866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 marL="0" marR="0" lvl="0" indent="0" algn="ctr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7889FB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F4E5FA-D944-45C1-9FD7-C9857E4CE5D7}"/>
              </a:ext>
            </a:extLst>
          </p:cNvPr>
          <p:cNvSpPr txBox="1"/>
          <p:nvPr/>
        </p:nvSpPr>
        <p:spPr>
          <a:xfrm>
            <a:off x="5117359" y="4151185"/>
            <a:ext cx="9829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集群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B78ABF0-5885-4B27-BA4A-2C64FA975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2048" y="4126022"/>
            <a:ext cx="376208" cy="343494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2C301975-1039-472A-960E-C6D582246894}"/>
              </a:ext>
            </a:extLst>
          </p:cNvPr>
          <p:cNvSpPr txBox="1"/>
          <p:nvPr/>
        </p:nvSpPr>
        <p:spPr>
          <a:xfrm>
            <a:off x="7321591" y="4433916"/>
            <a:ext cx="9444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哨兵模式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16D1356-1AE7-462B-A6C8-37235AC15F8A}"/>
              </a:ext>
            </a:extLst>
          </p:cNvPr>
          <p:cNvSpPr txBox="1"/>
          <p:nvPr/>
        </p:nvSpPr>
        <p:spPr>
          <a:xfrm>
            <a:off x="4420573" y="4561951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核心应用区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653876-8919-463F-AA33-610D17593150}"/>
              </a:ext>
            </a:extLst>
          </p:cNvPr>
          <p:cNvSpPr txBox="1"/>
          <p:nvPr/>
        </p:nvSpPr>
        <p:spPr>
          <a:xfrm>
            <a:off x="7498161" y="4630045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数据存储区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BCC75FE-8EB5-4A5B-9A1A-0613FF43D123}"/>
              </a:ext>
            </a:extLst>
          </p:cNvPr>
          <p:cNvCxnSpPr>
            <a:cxnSpLocks/>
            <a:stCxn id="67" idx="0"/>
            <a:endCxn id="75" idx="2"/>
          </p:cNvCxnSpPr>
          <p:nvPr/>
        </p:nvCxnSpPr>
        <p:spPr>
          <a:xfrm flipH="1" flipV="1">
            <a:off x="4007279" y="1648129"/>
            <a:ext cx="774119" cy="18821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E5C62A7-FCE7-4470-B231-FE4A61DE96E0}"/>
              </a:ext>
            </a:extLst>
          </p:cNvPr>
          <p:cNvCxnSpPr>
            <a:cxnSpLocks/>
            <a:stCxn id="67" idx="0"/>
            <a:endCxn id="88" idx="2"/>
          </p:cNvCxnSpPr>
          <p:nvPr/>
        </p:nvCxnSpPr>
        <p:spPr>
          <a:xfrm flipV="1">
            <a:off x="4781398" y="1656246"/>
            <a:ext cx="769595" cy="180102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6589040-4368-4F74-9EC9-5C592D2A32AA}"/>
              </a:ext>
            </a:extLst>
          </p:cNvPr>
          <p:cNvCxnSpPr>
            <a:cxnSpLocks/>
            <a:stCxn id="67" idx="3"/>
            <a:endCxn id="104" idx="1"/>
          </p:cNvCxnSpPr>
          <p:nvPr/>
        </p:nvCxnSpPr>
        <p:spPr>
          <a:xfrm>
            <a:off x="6249386" y="3152932"/>
            <a:ext cx="1332662" cy="114483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B6132D3-F096-4CA6-934B-FEFA19CA001F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6249386" y="3152932"/>
            <a:ext cx="1214794" cy="447055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5C26D64-1C81-4821-A5D8-CE875A4E8884}"/>
              </a:ext>
            </a:extLst>
          </p:cNvPr>
          <p:cNvCxnSpPr>
            <a:cxnSpLocks/>
            <a:stCxn id="77" idx="3"/>
            <a:endCxn id="93" idx="1"/>
          </p:cNvCxnSpPr>
          <p:nvPr/>
        </p:nvCxnSpPr>
        <p:spPr>
          <a:xfrm>
            <a:off x="2023241" y="3834358"/>
            <a:ext cx="1771998" cy="1565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840C1B97-6095-4ED5-BC42-5408B9503B5F}"/>
              </a:ext>
            </a:extLst>
          </p:cNvPr>
          <p:cNvCxnSpPr>
            <a:cxnSpLocks/>
          </p:cNvCxnSpPr>
          <p:nvPr/>
        </p:nvCxnSpPr>
        <p:spPr>
          <a:xfrm flipH="1" flipV="1">
            <a:off x="932505" y="2917957"/>
            <a:ext cx="2150741" cy="195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8" name="Picture 3">
            <a:extLst>
              <a:ext uri="{FF2B5EF4-FFF2-40B4-BE49-F238E27FC236}">
                <a16:creationId xmlns:a16="http://schemas.microsoft.com/office/drawing/2014/main" id="{8CB9AAA0-1A14-4D16-BDA6-76D3D3E63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34218" y="1739384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AACB121E-EBCE-43BC-BA86-4E4D3D9E472C}"/>
              </a:ext>
            </a:extLst>
          </p:cNvPr>
          <p:cNvSpPr txBox="1"/>
          <p:nvPr/>
        </p:nvSpPr>
        <p:spPr>
          <a:xfrm>
            <a:off x="3458901" y="4078096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网关集群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A153210-C51D-4D4D-BC70-78B4BF251536}"/>
              </a:ext>
            </a:extLst>
          </p:cNvPr>
          <p:cNvSpPr txBox="1"/>
          <p:nvPr/>
        </p:nvSpPr>
        <p:spPr>
          <a:xfrm>
            <a:off x="3489546" y="3322762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配方匹配业务集群</a:t>
            </a:r>
          </a:p>
        </p:txBody>
      </p:sp>
      <p:pic>
        <p:nvPicPr>
          <p:cNvPr id="202" name="Picture 3">
            <a:extLst>
              <a:ext uri="{FF2B5EF4-FFF2-40B4-BE49-F238E27FC236}">
                <a16:creationId xmlns:a16="http://schemas.microsoft.com/office/drawing/2014/main" id="{EEE31EC6-2955-493B-B101-B95BFA0AA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3791" y="2932222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4F2EF31F-AC80-43AD-8768-FD2AC8656ECE}"/>
              </a:ext>
            </a:extLst>
          </p:cNvPr>
          <p:cNvSpPr txBox="1"/>
          <p:nvPr/>
        </p:nvSpPr>
        <p:spPr>
          <a:xfrm>
            <a:off x="5120400" y="3101197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配方下发业务集群</a:t>
            </a:r>
          </a:p>
        </p:txBody>
      </p:sp>
      <p:pic>
        <p:nvPicPr>
          <p:cNvPr id="204" name="Picture 3">
            <a:extLst>
              <a:ext uri="{FF2B5EF4-FFF2-40B4-BE49-F238E27FC236}">
                <a16:creationId xmlns:a16="http://schemas.microsoft.com/office/drawing/2014/main" id="{0ADD3C48-7272-41B1-8E91-873FF065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75746" y="2329311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8" name="Picture 3">
            <a:extLst>
              <a:ext uri="{FF2B5EF4-FFF2-40B4-BE49-F238E27FC236}">
                <a16:creationId xmlns:a16="http://schemas.microsoft.com/office/drawing/2014/main" id="{FC31E09F-646E-4E3F-983E-B91D64AA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30289" y="2678652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3" name="Picture 3">
            <a:extLst>
              <a:ext uri="{FF2B5EF4-FFF2-40B4-BE49-F238E27FC236}">
                <a16:creationId xmlns:a16="http://schemas.microsoft.com/office/drawing/2014/main" id="{876B7706-2F42-49F6-98FB-5D7E2CC61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8919" y="1213050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4" name="TextBox 253">
            <a:extLst>
              <a:ext uri="{FF2B5EF4-FFF2-40B4-BE49-F238E27FC236}">
                <a16:creationId xmlns:a16="http://schemas.microsoft.com/office/drawing/2014/main" id="{23B92AE2-6BE1-44F2-B5D5-9A5A583DF43C}"/>
              </a:ext>
            </a:extLst>
          </p:cNvPr>
          <p:cNvSpPr txBox="1"/>
          <p:nvPr/>
        </p:nvSpPr>
        <p:spPr>
          <a:xfrm>
            <a:off x="7880594" y="156247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</a:p>
        </p:txBody>
      </p: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74BF8C2A-1799-45A2-826D-D77CC034D633}"/>
              </a:ext>
            </a:extLst>
          </p:cNvPr>
          <p:cNvCxnSpPr>
            <a:cxnSpLocks/>
            <a:stCxn id="67" idx="3"/>
            <a:endCxn id="253" idx="1"/>
          </p:cNvCxnSpPr>
          <p:nvPr/>
        </p:nvCxnSpPr>
        <p:spPr>
          <a:xfrm flipV="1">
            <a:off x="6249386" y="1397716"/>
            <a:ext cx="1679533" cy="1755216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59511BBB-D242-4113-852D-EBA25D3137EE}"/>
              </a:ext>
            </a:extLst>
          </p:cNvPr>
          <p:cNvSpPr txBox="1"/>
          <p:nvPr/>
        </p:nvSpPr>
        <p:spPr>
          <a:xfrm>
            <a:off x="1401997" y="2105839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kern="0" dirty="0">
                <a:latin typeface="微软雅黑" pitchFamily="34" charset="-122"/>
                <a:ea typeface="微软雅黑" pitchFamily="34" charset="-122"/>
              </a:rPr>
              <a:t>MC</a:t>
            </a:r>
            <a:endParaRPr lang="zh-CN" altLang="en-US" sz="9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71" name="Picture 3">
            <a:extLst>
              <a:ext uri="{FF2B5EF4-FFF2-40B4-BE49-F238E27FC236}">
                <a16:creationId xmlns:a16="http://schemas.microsoft.com/office/drawing/2014/main" id="{C8AC6D3E-F8E8-44BD-9E9A-40A5A3A89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9641" y="1612998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2" name="TextBox 271">
            <a:extLst>
              <a:ext uri="{FF2B5EF4-FFF2-40B4-BE49-F238E27FC236}">
                <a16:creationId xmlns:a16="http://schemas.microsoft.com/office/drawing/2014/main" id="{6EE43F64-7DB2-4FFA-B855-E497E42403AE}"/>
              </a:ext>
            </a:extLst>
          </p:cNvPr>
          <p:cNvSpPr txBox="1"/>
          <p:nvPr/>
        </p:nvSpPr>
        <p:spPr>
          <a:xfrm>
            <a:off x="2487420" y="1979453"/>
            <a:ext cx="3385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kern="0" dirty="0">
                <a:latin typeface="微软雅黑" pitchFamily="34" charset="-122"/>
                <a:ea typeface="微软雅黑" pitchFamily="34" charset="-122"/>
              </a:rPr>
              <a:t>2G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2F74B15-7FC2-4179-9C74-3DA6A3D6395B}"/>
              </a:ext>
            </a:extLst>
          </p:cNvPr>
          <p:cNvSpPr txBox="1"/>
          <p:nvPr/>
        </p:nvSpPr>
        <p:spPr>
          <a:xfrm>
            <a:off x="1323521" y="4084907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配方应用查看</a:t>
            </a:r>
          </a:p>
        </p:txBody>
      </p:sp>
      <p:pic>
        <p:nvPicPr>
          <p:cNvPr id="278" name="Picture 3">
            <a:extLst>
              <a:ext uri="{FF2B5EF4-FFF2-40B4-BE49-F238E27FC236}">
                <a16:creationId xmlns:a16="http://schemas.microsoft.com/office/drawing/2014/main" id="{EE6D1791-65E4-42A4-A518-CD45E2B4B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2168" y="2669148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5" name="TextBox 284">
            <a:extLst>
              <a:ext uri="{FF2B5EF4-FFF2-40B4-BE49-F238E27FC236}">
                <a16:creationId xmlns:a16="http://schemas.microsoft.com/office/drawing/2014/main" id="{DDF3478A-DB03-40AF-B584-E07CB3F57049}"/>
              </a:ext>
            </a:extLst>
          </p:cNvPr>
          <p:cNvSpPr txBox="1"/>
          <p:nvPr/>
        </p:nvSpPr>
        <p:spPr>
          <a:xfrm>
            <a:off x="1472731" y="2645127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上游业务调用区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04B60457-3285-428E-B6C8-BF2B2F0C0F34}"/>
              </a:ext>
            </a:extLst>
          </p:cNvPr>
          <p:cNvCxnSpPr>
            <a:cxnSpLocks/>
            <a:stCxn id="272" idx="3"/>
            <a:endCxn id="69" idx="1"/>
          </p:cNvCxnSpPr>
          <p:nvPr/>
        </p:nvCxnSpPr>
        <p:spPr>
          <a:xfrm>
            <a:off x="2825974" y="2094869"/>
            <a:ext cx="697958" cy="33662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30CC3DFE-4B9B-4A52-94B8-64517F4EBDB6}"/>
              </a:ext>
            </a:extLst>
          </p:cNvPr>
          <p:cNvCxnSpPr>
            <a:cxnSpLocks/>
            <a:stCxn id="270" idx="3"/>
            <a:endCxn id="69" idx="1"/>
          </p:cNvCxnSpPr>
          <p:nvPr/>
        </p:nvCxnSpPr>
        <p:spPr>
          <a:xfrm>
            <a:off x="1775817" y="2221255"/>
            <a:ext cx="1748115" cy="210234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3">
            <a:extLst>
              <a:ext uri="{FF2B5EF4-FFF2-40B4-BE49-F238E27FC236}">
                <a16:creationId xmlns:a16="http://schemas.microsoft.com/office/drawing/2014/main" id="{CC961733-7A1F-4A76-9AF8-B41069CC1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8501" y="3754319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" name="Picture 3">
            <a:extLst>
              <a:ext uri="{FF2B5EF4-FFF2-40B4-BE49-F238E27FC236}">
                <a16:creationId xmlns:a16="http://schemas.microsoft.com/office/drawing/2014/main" id="{719AF71A-3FA1-4F16-9AB6-727A34607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92383" y="3785213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3">
            <a:extLst>
              <a:ext uri="{FF2B5EF4-FFF2-40B4-BE49-F238E27FC236}">
                <a16:creationId xmlns:a16="http://schemas.microsoft.com/office/drawing/2014/main" id="{B62DA3E4-3786-4225-9543-CB2A605BB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8359" y="2936346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TextBox 284">
            <a:extLst>
              <a:ext uri="{FF2B5EF4-FFF2-40B4-BE49-F238E27FC236}">
                <a16:creationId xmlns:a16="http://schemas.microsoft.com/office/drawing/2014/main" id="{2D8720C2-AF50-4A6E-B553-40936E22DDE5}"/>
              </a:ext>
            </a:extLst>
          </p:cNvPr>
          <p:cNvSpPr txBox="1"/>
          <p:nvPr/>
        </p:nvSpPr>
        <p:spPr>
          <a:xfrm>
            <a:off x="1453545" y="4377270"/>
            <a:ext cx="6415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b="1" dirty="0">
                <a:latin typeface="微软雅黑" panose="020B0503020204020204" charset="-122"/>
                <a:ea typeface="微软雅黑" panose="020B0503020204020204" charset="-122"/>
              </a:rPr>
              <a:t>IT</a:t>
            </a:r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操作区</a:t>
            </a:r>
          </a:p>
        </p:txBody>
      </p:sp>
      <p:sp>
        <p:nvSpPr>
          <p:cNvPr id="90" name="TextBox 284">
            <a:extLst>
              <a:ext uri="{FF2B5EF4-FFF2-40B4-BE49-F238E27FC236}">
                <a16:creationId xmlns:a16="http://schemas.microsoft.com/office/drawing/2014/main" id="{851A8F41-03B1-4F44-9920-40C74D298B87}"/>
              </a:ext>
            </a:extLst>
          </p:cNvPr>
          <p:cNvSpPr txBox="1"/>
          <p:nvPr/>
        </p:nvSpPr>
        <p:spPr>
          <a:xfrm>
            <a:off x="7338604" y="3054009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b="1" dirty="0">
                <a:latin typeface="微软雅黑" panose="020B0503020204020204" charset="-122"/>
                <a:ea typeface="微软雅黑" panose="020B0503020204020204" charset="-122"/>
              </a:rPr>
              <a:t>下游业务调用区</a:t>
            </a:r>
          </a:p>
        </p:txBody>
      </p:sp>
      <p:pic>
        <p:nvPicPr>
          <p:cNvPr id="100" name="Picture 3">
            <a:extLst>
              <a:ext uri="{FF2B5EF4-FFF2-40B4-BE49-F238E27FC236}">
                <a16:creationId xmlns:a16="http://schemas.microsoft.com/office/drawing/2014/main" id="{758892F0-34AB-4413-8976-E739B3A22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25116" y="1785519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" name="TextBox 253">
            <a:extLst>
              <a:ext uri="{FF2B5EF4-FFF2-40B4-BE49-F238E27FC236}">
                <a16:creationId xmlns:a16="http://schemas.microsoft.com/office/drawing/2014/main" id="{9F3C715E-77B5-4D1E-8BE5-A8115969DC07}"/>
              </a:ext>
            </a:extLst>
          </p:cNvPr>
          <p:cNvSpPr txBox="1"/>
          <p:nvPr/>
        </p:nvSpPr>
        <p:spPr>
          <a:xfrm>
            <a:off x="7876791" y="213494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</a:p>
        </p:txBody>
      </p:sp>
      <p:pic>
        <p:nvPicPr>
          <p:cNvPr id="107" name="Picture 3">
            <a:extLst>
              <a:ext uri="{FF2B5EF4-FFF2-40B4-BE49-F238E27FC236}">
                <a16:creationId xmlns:a16="http://schemas.microsoft.com/office/drawing/2014/main" id="{1B4D47E2-AD33-43F6-A077-8DE142846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17436" y="2337655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" name="TextBox 253">
            <a:extLst>
              <a:ext uri="{FF2B5EF4-FFF2-40B4-BE49-F238E27FC236}">
                <a16:creationId xmlns:a16="http://schemas.microsoft.com/office/drawing/2014/main" id="{A539C818-5799-4F99-B38B-D5EC1057EE22}"/>
              </a:ext>
            </a:extLst>
          </p:cNvPr>
          <p:cNvSpPr txBox="1"/>
          <p:nvPr/>
        </p:nvSpPr>
        <p:spPr>
          <a:xfrm>
            <a:off x="7837279" y="273168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餐厅</a:t>
            </a:r>
          </a:p>
        </p:txBody>
      </p:sp>
      <p:cxnSp>
        <p:nvCxnSpPr>
          <p:cNvPr id="111" name="Straight Arrow Connector 262">
            <a:extLst>
              <a:ext uri="{FF2B5EF4-FFF2-40B4-BE49-F238E27FC236}">
                <a16:creationId xmlns:a16="http://schemas.microsoft.com/office/drawing/2014/main" id="{ED70C1D8-0829-451C-95CE-345265F7D29F}"/>
              </a:ext>
            </a:extLst>
          </p:cNvPr>
          <p:cNvCxnSpPr>
            <a:cxnSpLocks/>
            <a:stCxn id="67" idx="3"/>
            <a:endCxn id="100" idx="1"/>
          </p:cNvCxnSpPr>
          <p:nvPr/>
        </p:nvCxnSpPr>
        <p:spPr>
          <a:xfrm flipV="1">
            <a:off x="6249386" y="1970185"/>
            <a:ext cx="1675730" cy="118274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262">
            <a:extLst>
              <a:ext uri="{FF2B5EF4-FFF2-40B4-BE49-F238E27FC236}">
                <a16:creationId xmlns:a16="http://schemas.microsoft.com/office/drawing/2014/main" id="{CD2A9488-5EB0-4B71-94D5-FC0E0C320549}"/>
              </a:ext>
            </a:extLst>
          </p:cNvPr>
          <p:cNvCxnSpPr>
            <a:cxnSpLocks/>
            <a:stCxn id="67" idx="3"/>
            <a:endCxn id="107" idx="1"/>
          </p:cNvCxnSpPr>
          <p:nvPr/>
        </p:nvCxnSpPr>
        <p:spPr>
          <a:xfrm flipV="1">
            <a:off x="6249386" y="2522321"/>
            <a:ext cx="1668050" cy="63061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3">
            <a:extLst>
              <a:ext uri="{FF2B5EF4-FFF2-40B4-BE49-F238E27FC236}">
                <a16:creationId xmlns:a16="http://schemas.microsoft.com/office/drawing/2014/main" id="{FCD8CD60-A089-45F4-8F10-7E2FDF2E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69389" y="1897482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3">
            <a:extLst>
              <a:ext uri="{FF2B5EF4-FFF2-40B4-BE49-F238E27FC236}">
                <a16:creationId xmlns:a16="http://schemas.microsoft.com/office/drawing/2014/main" id="{4728B7CA-5CD3-4EEF-B715-16E72BFA7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3932" y="2246823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" name="Picture 3">
            <a:extLst>
              <a:ext uri="{FF2B5EF4-FFF2-40B4-BE49-F238E27FC236}">
                <a16:creationId xmlns:a16="http://schemas.microsoft.com/office/drawing/2014/main" id="{64A49226-F7A1-4017-8EDC-B0E579D1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15811" y="2237319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" name="TextBox 75">
            <a:extLst>
              <a:ext uri="{FF2B5EF4-FFF2-40B4-BE49-F238E27FC236}">
                <a16:creationId xmlns:a16="http://schemas.microsoft.com/office/drawing/2014/main" id="{9A0E6FAA-48A4-454A-9E53-2EBC7794EB21}"/>
              </a:ext>
            </a:extLst>
          </p:cNvPr>
          <p:cNvSpPr txBox="1"/>
          <p:nvPr/>
        </p:nvSpPr>
        <p:spPr>
          <a:xfrm>
            <a:off x="3413523" y="257213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微软雅黑" panose="020B0503020204020204" charset="-122"/>
                <a:ea typeface="微软雅黑" panose="020B0503020204020204" charset="-122"/>
              </a:rPr>
              <a:t>数据拉取集群</a:t>
            </a:r>
          </a:p>
        </p:txBody>
      </p:sp>
      <p:pic>
        <p:nvPicPr>
          <p:cNvPr id="95" name="Picture 3">
            <a:extLst>
              <a:ext uri="{FF2B5EF4-FFF2-40B4-BE49-F238E27FC236}">
                <a16:creationId xmlns:a16="http://schemas.microsoft.com/office/drawing/2014/main" id="{3B3BA0E7-01DA-4D3F-98EA-0771EB8A1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3096" y="3743892"/>
            <a:ext cx="269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249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项目实施 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硬件</a:t>
            </a:r>
            <a:r>
              <a:rPr lang="zh-CN" altLang="en-US" dirty="0"/>
              <a:t>建议</a:t>
            </a:r>
            <a:endParaRPr lang="en-US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833CFA15-427C-48E9-9C96-2B9F032DE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06244"/>
              </p:ext>
            </p:extLst>
          </p:nvPr>
        </p:nvGraphicFramePr>
        <p:xfrm>
          <a:off x="593703" y="1098093"/>
          <a:ext cx="7831601" cy="3130204"/>
        </p:xfrm>
        <a:graphic>
          <a:graphicData uri="http://schemas.openxmlformats.org/drawingml/2006/table">
            <a:tbl>
              <a:tblPr firstRow="1" bandRow="1"/>
              <a:tblGrid>
                <a:gridCol w="1280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6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571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330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主要平台</a:t>
                      </a:r>
                      <a:endParaRPr kumimoji="0" lang="en-US" altLang="zh-CN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服务器功能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数量</a:t>
                      </a:r>
                      <a:endParaRPr kumimoji="0" 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CPU</a:t>
                      </a:r>
                      <a:endParaRPr kumimoji="0" lang="zh-CN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内存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操作系统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硬盘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部署说明</a:t>
                      </a:r>
                      <a:endParaRPr kumimoji="0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配方查看服务</a:t>
                      </a: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J2EE</a:t>
                      </a: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应用服务器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核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G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Centos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100G SAS disks RAID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505188"/>
                  </a:ext>
                </a:extLst>
              </a:tr>
              <a:tr h="3412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菜单拉取及配方计算服务</a:t>
                      </a: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J2EE</a:t>
                      </a: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应用服务器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核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G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Centos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100G SAS disks RAID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6406"/>
                  </a:ext>
                </a:extLst>
              </a:tr>
              <a:tr h="3412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配置下发服务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J2EE</a:t>
                      </a: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应用服务器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核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G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Centos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100G SAS disks RAID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zh-CN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966612"/>
                  </a:ext>
                </a:extLst>
              </a:tr>
              <a:tr h="3412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消息队列服务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消息队列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核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G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Centos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100G SAS disks RAID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zh-CN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837100"/>
                  </a:ext>
                </a:extLst>
              </a:tr>
              <a:tr h="34128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网关服务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网关服务器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核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G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Centos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250G SAS disks RAID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Nginx</a:t>
                      </a:r>
                      <a:r>
                        <a:rPr lang="zh-CN" alt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网关服务</a:t>
                      </a:r>
                      <a:endParaRPr lang="en-US" altLang="zh-CN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VUE</a:t>
                      </a:r>
                      <a:r>
                        <a:rPr lang="zh-CN" alt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服务器</a:t>
                      </a:r>
                      <a:endParaRPr lang="en-US" altLang="zh-CN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726254"/>
                  </a:ext>
                </a:extLst>
              </a:tr>
              <a:tr h="34128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数据服务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zh-CN" sz="900" b="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MySQL</a:t>
                      </a:r>
                      <a:r>
                        <a:rPr lang="zh-CN" altLang="en-US" sz="900" b="0" kern="120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集群</a:t>
                      </a:r>
                      <a:endParaRPr lang="en-US" altLang="zh-CN" sz="9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核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32</a:t>
                      </a:r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G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Centos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500G SATA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（企业级）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altLang="zh-CN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2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MongoDB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核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sz="900" b="0" dirty="0">
                          <a:latin typeface="微软雅黑" pitchFamily="34" charset="-122"/>
                          <a:ea typeface="微软雅黑" pitchFamily="34" charset="-122"/>
                        </a:rPr>
                        <a:t>32</a:t>
                      </a:r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G</a:t>
                      </a:r>
                      <a:endParaRPr lang="en-US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Centos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2T SATA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900" b="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874789"/>
                  </a:ext>
                </a:extLst>
              </a:tr>
              <a:tr h="341284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Redis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哨兵模式</a:t>
                      </a:r>
                      <a:endParaRPr lang="en-US" altLang="zh-CN" sz="9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lang="zh-CN" altLang="en-US" sz="9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核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16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Centos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dirty="0">
                          <a:latin typeface="微软雅黑" pitchFamily="34" charset="-122"/>
                          <a:ea typeface="微软雅黑" pitchFamily="34" charset="-122"/>
                        </a:rPr>
                        <a:t>250G SAS disks RAID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altLang="zh-CN" sz="900" b="0" kern="1200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テキスト ボックス 4">
            <a:extLst>
              <a:ext uri="{FF2B5EF4-FFF2-40B4-BE49-F238E27FC236}">
                <a16:creationId xmlns:a16="http://schemas.microsoft.com/office/drawing/2014/main" id="{4EF9AE68-8834-4A8F-A262-A9E091D5E954}"/>
              </a:ext>
            </a:extLst>
          </p:cNvPr>
          <p:cNvSpPr txBox="1"/>
          <p:nvPr/>
        </p:nvSpPr>
        <p:spPr>
          <a:xfrm>
            <a:off x="539327" y="4310004"/>
            <a:ext cx="30751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※ </a:t>
            </a:r>
            <a:r>
              <a:rPr kumimoji="1" lang="zh-CN" altLang="en-US" sz="9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各节点详细配置有可能因实际数据情况进行调整</a:t>
            </a:r>
            <a:endParaRPr kumimoji="1" lang="ja-JP" altLang="en-US" sz="9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90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项目实施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实施计划</a:t>
            </a:r>
            <a:endParaRPr lang="en-US" dirty="0"/>
          </a:p>
        </p:txBody>
      </p:sp>
      <p:cxnSp>
        <p:nvCxnSpPr>
          <p:cNvPr id="5" name="Straight Connector 114">
            <a:extLst>
              <a:ext uri="{FF2B5EF4-FFF2-40B4-BE49-F238E27FC236}">
                <a16:creationId xmlns:a16="http://schemas.microsoft.com/office/drawing/2014/main" id="{1F5E1C41-B2BC-4C54-B87B-D87F603E5DD3}"/>
              </a:ext>
            </a:extLst>
          </p:cNvPr>
          <p:cNvCxnSpPr>
            <a:cxnSpLocks/>
          </p:cNvCxnSpPr>
          <p:nvPr/>
        </p:nvCxnSpPr>
        <p:spPr>
          <a:xfrm flipH="1">
            <a:off x="2913312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6" name="Straight Connector 116">
            <a:extLst>
              <a:ext uri="{FF2B5EF4-FFF2-40B4-BE49-F238E27FC236}">
                <a16:creationId xmlns:a16="http://schemas.microsoft.com/office/drawing/2014/main" id="{2C7D5B2E-683A-4D52-A72F-7C2168EA8B01}"/>
              </a:ext>
            </a:extLst>
          </p:cNvPr>
          <p:cNvCxnSpPr>
            <a:cxnSpLocks/>
          </p:cNvCxnSpPr>
          <p:nvPr/>
        </p:nvCxnSpPr>
        <p:spPr>
          <a:xfrm>
            <a:off x="2250544" y="1671393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7" name="Straight Connector 116">
            <a:extLst>
              <a:ext uri="{FF2B5EF4-FFF2-40B4-BE49-F238E27FC236}">
                <a16:creationId xmlns:a16="http://schemas.microsoft.com/office/drawing/2014/main" id="{F431AEC4-C013-440E-9437-D7EE6DF0A76A}"/>
              </a:ext>
            </a:extLst>
          </p:cNvPr>
          <p:cNvCxnSpPr>
            <a:cxnSpLocks/>
          </p:cNvCxnSpPr>
          <p:nvPr/>
        </p:nvCxnSpPr>
        <p:spPr>
          <a:xfrm>
            <a:off x="2471120" y="1671392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8" name="Straight Connector 166">
            <a:extLst>
              <a:ext uri="{FF2B5EF4-FFF2-40B4-BE49-F238E27FC236}">
                <a16:creationId xmlns:a16="http://schemas.microsoft.com/office/drawing/2014/main" id="{56C70393-687B-4D60-8D5A-E65BE319429E}"/>
              </a:ext>
            </a:extLst>
          </p:cNvPr>
          <p:cNvCxnSpPr>
            <a:cxnSpLocks/>
          </p:cNvCxnSpPr>
          <p:nvPr/>
        </p:nvCxnSpPr>
        <p:spPr>
          <a:xfrm>
            <a:off x="3352465" y="1671393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9" name="Straight Connector 169">
            <a:extLst>
              <a:ext uri="{FF2B5EF4-FFF2-40B4-BE49-F238E27FC236}">
                <a16:creationId xmlns:a16="http://schemas.microsoft.com/office/drawing/2014/main" id="{0A4DC458-A093-4F10-80D7-D80BE74FD1B2}"/>
              </a:ext>
            </a:extLst>
          </p:cNvPr>
          <p:cNvCxnSpPr>
            <a:cxnSpLocks/>
          </p:cNvCxnSpPr>
          <p:nvPr/>
        </p:nvCxnSpPr>
        <p:spPr>
          <a:xfrm>
            <a:off x="4663440" y="1671393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0" name="Straight Connector 168">
            <a:extLst>
              <a:ext uri="{FF2B5EF4-FFF2-40B4-BE49-F238E27FC236}">
                <a16:creationId xmlns:a16="http://schemas.microsoft.com/office/drawing/2014/main" id="{26466945-88AB-4A56-AD79-21E37063F753}"/>
              </a:ext>
            </a:extLst>
          </p:cNvPr>
          <p:cNvCxnSpPr>
            <a:cxnSpLocks/>
          </p:cNvCxnSpPr>
          <p:nvPr/>
        </p:nvCxnSpPr>
        <p:spPr>
          <a:xfrm>
            <a:off x="4005072" y="1671393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1" name="Straight Connector 169">
            <a:extLst>
              <a:ext uri="{FF2B5EF4-FFF2-40B4-BE49-F238E27FC236}">
                <a16:creationId xmlns:a16="http://schemas.microsoft.com/office/drawing/2014/main" id="{73C29265-29E1-4A15-8525-EB045277A4E0}"/>
              </a:ext>
            </a:extLst>
          </p:cNvPr>
          <p:cNvCxnSpPr>
            <a:cxnSpLocks/>
          </p:cNvCxnSpPr>
          <p:nvPr/>
        </p:nvCxnSpPr>
        <p:spPr>
          <a:xfrm>
            <a:off x="4443984" y="1671393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2" name="Straight Connector 171">
            <a:extLst>
              <a:ext uri="{FF2B5EF4-FFF2-40B4-BE49-F238E27FC236}">
                <a16:creationId xmlns:a16="http://schemas.microsoft.com/office/drawing/2014/main" id="{CC864C16-40BC-451E-A05D-82D296E60DD1}"/>
              </a:ext>
            </a:extLst>
          </p:cNvPr>
          <p:cNvCxnSpPr>
            <a:cxnSpLocks/>
          </p:cNvCxnSpPr>
          <p:nvPr/>
        </p:nvCxnSpPr>
        <p:spPr>
          <a:xfrm flipH="1">
            <a:off x="5102352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3" name="Straight Connector 166">
            <a:extLst>
              <a:ext uri="{FF2B5EF4-FFF2-40B4-BE49-F238E27FC236}">
                <a16:creationId xmlns:a16="http://schemas.microsoft.com/office/drawing/2014/main" id="{BFB2F336-BB23-4AF9-99E6-E5069D52C645}"/>
              </a:ext>
            </a:extLst>
          </p:cNvPr>
          <p:cNvCxnSpPr>
            <a:cxnSpLocks/>
          </p:cNvCxnSpPr>
          <p:nvPr/>
        </p:nvCxnSpPr>
        <p:spPr>
          <a:xfrm>
            <a:off x="3134929" y="1671392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4" name="Straight Connector 113">
            <a:extLst>
              <a:ext uri="{FF2B5EF4-FFF2-40B4-BE49-F238E27FC236}">
                <a16:creationId xmlns:a16="http://schemas.microsoft.com/office/drawing/2014/main" id="{9586C002-4DAD-4904-AE65-DADD4C11BF79}"/>
              </a:ext>
            </a:extLst>
          </p:cNvPr>
          <p:cNvCxnSpPr>
            <a:cxnSpLocks/>
          </p:cNvCxnSpPr>
          <p:nvPr/>
        </p:nvCxnSpPr>
        <p:spPr>
          <a:xfrm>
            <a:off x="727417" y="1671393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5" name="Straight Connector 114">
            <a:extLst>
              <a:ext uri="{FF2B5EF4-FFF2-40B4-BE49-F238E27FC236}">
                <a16:creationId xmlns:a16="http://schemas.microsoft.com/office/drawing/2014/main" id="{C10B55CB-CB1E-4CB5-8F4F-6DDF90C4DA89}"/>
              </a:ext>
            </a:extLst>
          </p:cNvPr>
          <p:cNvCxnSpPr>
            <a:cxnSpLocks/>
          </p:cNvCxnSpPr>
          <p:nvPr/>
        </p:nvCxnSpPr>
        <p:spPr>
          <a:xfrm flipH="1">
            <a:off x="2691696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6" name="Straight Connector 115">
            <a:extLst>
              <a:ext uri="{FF2B5EF4-FFF2-40B4-BE49-F238E27FC236}">
                <a16:creationId xmlns:a16="http://schemas.microsoft.com/office/drawing/2014/main" id="{7383BBAA-22A1-4E05-9A14-0E96B8324C4F}"/>
              </a:ext>
            </a:extLst>
          </p:cNvPr>
          <p:cNvCxnSpPr>
            <a:cxnSpLocks/>
          </p:cNvCxnSpPr>
          <p:nvPr/>
        </p:nvCxnSpPr>
        <p:spPr>
          <a:xfrm>
            <a:off x="1812829" y="1671393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7" name="Straight Connector 116">
            <a:extLst>
              <a:ext uri="{FF2B5EF4-FFF2-40B4-BE49-F238E27FC236}">
                <a16:creationId xmlns:a16="http://schemas.microsoft.com/office/drawing/2014/main" id="{21101575-8208-43C8-96C1-54E14D24C065}"/>
              </a:ext>
            </a:extLst>
          </p:cNvPr>
          <p:cNvCxnSpPr>
            <a:cxnSpLocks/>
          </p:cNvCxnSpPr>
          <p:nvPr/>
        </p:nvCxnSpPr>
        <p:spPr>
          <a:xfrm>
            <a:off x="2029968" y="1671393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8" name="Straight Connector 113">
            <a:extLst>
              <a:ext uri="{FF2B5EF4-FFF2-40B4-BE49-F238E27FC236}">
                <a16:creationId xmlns:a16="http://schemas.microsoft.com/office/drawing/2014/main" id="{D601003B-CF5C-4F1D-AB26-C7FBE1E6538D}"/>
              </a:ext>
            </a:extLst>
          </p:cNvPr>
          <p:cNvCxnSpPr>
            <a:cxnSpLocks/>
          </p:cNvCxnSpPr>
          <p:nvPr/>
        </p:nvCxnSpPr>
        <p:spPr>
          <a:xfrm>
            <a:off x="294469" y="1671393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19" name="Straight Connector 165">
            <a:extLst>
              <a:ext uri="{FF2B5EF4-FFF2-40B4-BE49-F238E27FC236}">
                <a16:creationId xmlns:a16="http://schemas.microsoft.com/office/drawing/2014/main" id="{7384BFA8-4594-4B07-9BB1-26F733F3CB4B}"/>
              </a:ext>
            </a:extLst>
          </p:cNvPr>
          <p:cNvCxnSpPr>
            <a:cxnSpLocks/>
          </p:cNvCxnSpPr>
          <p:nvPr/>
        </p:nvCxnSpPr>
        <p:spPr>
          <a:xfrm>
            <a:off x="1595688" y="1671393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20" name="Straight Connector 114">
            <a:extLst>
              <a:ext uri="{FF2B5EF4-FFF2-40B4-BE49-F238E27FC236}">
                <a16:creationId xmlns:a16="http://schemas.microsoft.com/office/drawing/2014/main" id="{AF36B7C7-D997-4474-9ABB-FC4292298121}"/>
              </a:ext>
            </a:extLst>
          </p:cNvPr>
          <p:cNvCxnSpPr>
            <a:cxnSpLocks/>
          </p:cNvCxnSpPr>
          <p:nvPr/>
        </p:nvCxnSpPr>
        <p:spPr>
          <a:xfrm flipH="1">
            <a:off x="1160366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21" name="Straight Connector 115">
            <a:extLst>
              <a:ext uri="{FF2B5EF4-FFF2-40B4-BE49-F238E27FC236}">
                <a16:creationId xmlns:a16="http://schemas.microsoft.com/office/drawing/2014/main" id="{DA947E60-9F37-4475-95D3-FE2A9CBF5214}"/>
              </a:ext>
            </a:extLst>
          </p:cNvPr>
          <p:cNvCxnSpPr>
            <a:cxnSpLocks/>
          </p:cNvCxnSpPr>
          <p:nvPr/>
        </p:nvCxnSpPr>
        <p:spPr>
          <a:xfrm>
            <a:off x="943891" y="1671393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22" name="Straight Connector 116">
            <a:extLst>
              <a:ext uri="{FF2B5EF4-FFF2-40B4-BE49-F238E27FC236}">
                <a16:creationId xmlns:a16="http://schemas.microsoft.com/office/drawing/2014/main" id="{D5EC39E4-347E-46FA-8EF3-D25D226B4F52}"/>
              </a:ext>
            </a:extLst>
          </p:cNvPr>
          <p:cNvCxnSpPr>
            <a:cxnSpLocks/>
          </p:cNvCxnSpPr>
          <p:nvPr/>
        </p:nvCxnSpPr>
        <p:spPr>
          <a:xfrm>
            <a:off x="1378547" y="1671393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23" name="Straight Connector 168">
            <a:extLst>
              <a:ext uri="{FF2B5EF4-FFF2-40B4-BE49-F238E27FC236}">
                <a16:creationId xmlns:a16="http://schemas.microsoft.com/office/drawing/2014/main" id="{BB051D12-41F2-4D24-A2E1-17B4D303556C}"/>
              </a:ext>
            </a:extLst>
          </p:cNvPr>
          <p:cNvCxnSpPr>
            <a:cxnSpLocks/>
          </p:cNvCxnSpPr>
          <p:nvPr/>
        </p:nvCxnSpPr>
        <p:spPr>
          <a:xfrm>
            <a:off x="4224528" y="1671393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24" name="Straight Connector 169">
            <a:extLst>
              <a:ext uri="{FF2B5EF4-FFF2-40B4-BE49-F238E27FC236}">
                <a16:creationId xmlns:a16="http://schemas.microsoft.com/office/drawing/2014/main" id="{60616C2C-8B90-43C7-84FB-B3A7E242CE98}"/>
              </a:ext>
            </a:extLst>
          </p:cNvPr>
          <p:cNvCxnSpPr>
            <a:cxnSpLocks/>
          </p:cNvCxnSpPr>
          <p:nvPr/>
        </p:nvCxnSpPr>
        <p:spPr>
          <a:xfrm>
            <a:off x="4882896" y="1671393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25" name="Straight Connector 171">
            <a:extLst>
              <a:ext uri="{FF2B5EF4-FFF2-40B4-BE49-F238E27FC236}">
                <a16:creationId xmlns:a16="http://schemas.microsoft.com/office/drawing/2014/main" id="{D5C2EC5F-F66D-49D9-96F2-7C176FCEBE22}"/>
              </a:ext>
            </a:extLst>
          </p:cNvPr>
          <p:cNvCxnSpPr>
            <a:cxnSpLocks/>
          </p:cNvCxnSpPr>
          <p:nvPr/>
        </p:nvCxnSpPr>
        <p:spPr>
          <a:xfrm flipH="1">
            <a:off x="8834895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26" name="Straight Connector 166">
            <a:extLst>
              <a:ext uri="{FF2B5EF4-FFF2-40B4-BE49-F238E27FC236}">
                <a16:creationId xmlns:a16="http://schemas.microsoft.com/office/drawing/2014/main" id="{9B1D8781-0ADA-4B54-B209-779EE1106EAE}"/>
              </a:ext>
            </a:extLst>
          </p:cNvPr>
          <p:cNvCxnSpPr>
            <a:cxnSpLocks/>
          </p:cNvCxnSpPr>
          <p:nvPr/>
        </p:nvCxnSpPr>
        <p:spPr>
          <a:xfrm>
            <a:off x="3570001" y="1671392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graphicFrame>
        <p:nvGraphicFramePr>
          <p:cNvPr id="27" name="Table 23">
            <a:extLst>
              <a:ext uri="{FF2B5EF4-FFF2-40B4-BE49-F238E27FC236}">
                <a16:creationId xmlns:a16="http://schemas.microsoft.com/office/drawing/2014/main" id="{B7A30CC3-50A6-4568-A041-1BFF46CFD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85745"/>
              </p:ext>
            </p:extLst>
          </p:nvPr>
        </p:nvGraphicFramePr>
        <p:xfrm>
          <a:off x="294469" y="936743"/>
          <a:ext cx="8540728" cy="7904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7742">
                  <a:extLst>
                    <a:ext uri="{9D8B030D-6E8A-4147-A177-3AD203B41FA5}">
                      <a16:colId xmlns:a16="http://schemas.microsoft.com/office/drawing/2014/main" val="3768218586"/>
                    </a:ext>
                  </a:extLst>
                </a:gridCol>
                <a:gridCol w="217742">
                  <a:extLst>
                    <a:ext uri="{9D8B030D-6E8A-4147-A177-3AD203B41FA5}">
                      <a16:colId xmlns:a16="http://schemas.microsoft.com/office/drawing/2014/main" val="1998560472"/>
                    </a:ext>
                  </a:extLst>
                </a:gridCol>
                <a:gridCol w="217742">
                  <a:extLst>
                    <a:ext uri="{9D8B030D-6E8A-4147-A177-3AD203B41FA5}">
                      <a16:colId xmlns:a16="http://schemas.microsoft.com/office/drawing/2014/main" val="2322278984"/>
                    </a:ext>
                  </a:extLst>
                </a:gridCol>
                <a:gridCol w="217742">
                  <a:extLst>
                    <a:ext uri="{9D8B030D-6E8A-4147-A177-3AD203B41FA5}">
                      <a16:colId xmlns:a16="http://schemas.microsoft.com/office/drawing/2014/main" val="3569362569"/>
                    </a:ext>
                  </a:extLst>
                </a:gridCol>
                <a:gridCol w="217742">
                  <a:extLst>
                    <a:ext uri="{9D8B030D-6E8A-4147-A177-3AD203B41FA5}">
                      <a16:colId xmlns:a16="http://schemas.microsoft.com/office/drawing/2014/main" val="4133709417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562710006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2421942159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1820439079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340224160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1228057183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1090542394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2239852720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745115978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2566563150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1319776491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14320951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1350996815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3381886212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3194010823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5686699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2742516052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3600323367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3871138415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2286650385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1732652077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1536562194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59340783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962585128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4143461237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3575564908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1134445225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91012782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4033633960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2711447970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2116844653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1731139921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4246657897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2724455691"/>
                    </a:ext>
                  </a:extLst>
                </a:gridCol>
                <a:gridCol w="219177">
                  <a:extLst>
                    <a:ext uri="{9D8B030D-6E8A-4147-A177-3AD203B41FA5}">
                      <a16:colId xmlns:a16="http://schemas.microsoft.com/office/drawing/2014/main" val="2295778322"/>
                    </a:ext>
                  </a:extLst>
                </a:gridCol>
              </a:tblGrid>
              <a:tr h="336930"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2019</a:t>
                      </a:r>
                      <a:r>
                        <a:rPr lang="zh-CN" alt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年</a:t>
                      </a:r>
                      <a:r>
                        <a:rPr lang="en-US" altLang="zh-CN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zh-CN" alt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1" u="none" strike="noStrike" dirty="0">
                          <a:effectLst/>
                        </a:rPr>
                        <a:t>2019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12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1" u="none" strike="noStrike" dirty="0">
                          <a:effectLst/>
                        </a:rPr>
                        <a:t>2020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1" u="none" strike="noStrike" dirty="0">
                          <a:effectLst/>
                        </a:rPr>
                        <a:t>2020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2020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3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2020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4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2020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5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u="none" strike="noStrike" dirty="0">
                          <a:effectLst/>
                        </a:rPr>
                        <a:t>2020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6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gridSpan="5">
                  <a:txBody>
                    <a:bodyPr/>
                    <a:lstStyle/>
                    <a:p>
                      <a:pPr algn="ctr" rtl="0" fontAlgn="b"/>
                      <a:r>
                        <a:rPr lang="en-US" altLang="zh-CN" sz="900" b="1" u="none" strike="noStrike" dirty="0">
                          <a:effectLst/>
                        </a:rPr>
                        <a:t>2020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年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7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月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156" marR="9156" marT="9156" marB="0" anchor="b"/>
                </a:tc>
                <a:extLst>
                  <a:ext uri="{0D108BD9-81ED-4DB2-BD59-A6C34878D82A}">
                    <a16:rowId xmlns:a16="http://schemas.microsoft.com/office/drawing/2014/main" val="918962282"/>
                  </a:ext>
                </a:extLst>
              </a:tr>
              <a:tr h="45352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第</a:t>
                      </a:r>
                      <a:r>
                        <a:rPr lang="en-US" altLang="zh-CN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9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周</a:t>
                      </a: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3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4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3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4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5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3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4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3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4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5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3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4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3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4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3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4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1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2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3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u="none" strike="noStrike" dirty="0">
                          <a:effectLst/>
                        </a:rPr>
                        <a:t>第</a:t>
                      </a:r>
                      <a:r>
                        <a:rPr lang="en-US" altLang="zh-CN" sz="900" b="1" u="none" strike="noStrike" dirty="0">
                          <a:effectLst/>
                        </a:rPr>
                        <a:t>4</a:t>
                      </a:r>
                      <a:r>
                        <a:rPr lang="zh-CN" altLang="en-US" sz="900" b="1" u="none" strike="noStrike" dirty="0">
                          <a:effectLst/>
                        </a:rPr>
                        <a:t>周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156" marR="9156" marT="9156" marB="0" vert="eaVert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</a:t>
                      </a:r>
                    </a:p>
                  </a:txBody>
                  <a:tcPr marL="9156" marR="9156" marT="9156" marB="0" vert="eaVert" anchor="b"/>
                </a:tc>
                <a:extLst>
                  <a:ext uri="{0D108BD9-81ED-4DB2-BD59-A6C34878D82A}">
                    <a16:rowId xmlns:a16="http://schemas.microsoft.com/office/drawing/2014/main" val="991405008"/>
                  </a:ext>
                </a:extLst>
              </a:tr>
            </a:tbl>
          </a:graphicData>
        </a:graphic>
      </p:graphicFrame>
      <p:cxnSp>
        <p:nvCxnSpPr>
          <p:cNvPr id="28" name="Straight Connector 171">
            <a:extLst>
              <a:ext uri="{FF2B5EF4-FFF2-40B4-BE49-F238E27FC236}">
                <a16:creationId xmlns:a16="http://schemas.microsoft.com/office/drawing/2014/main" id="{4D7CC028-0827-4FFF-9757-2F437B47B6F2}"/>
              </a:ext>
            </a:extLst>
          </p:cNvPr>
          <p:cNvCxnSpPr>
            <a:cxnSpLocks/>
          </p:cNvCxnSpPr>
          <p:nvPr/>
        </p:nvCxnSpPr>
        <p:spPr>
          <a:xfrm flipH="1">
            <a:off x="5324094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29" name="Straight Connector 171">
            <a:extLst>
              <a:ext uri="{FF2B5EF4-FFF2-40B4-BE49-F238E27FC236}">
                <a16:creationId xmlns:a16="http://schemas.microsoft.com/office/drawing/2014/main" id="{0C6B53B9-F62E-46F5-86FF-4B6422248102}"/>
              </a:ext>
            </a:extLst>
          </p:cNvPr>
          <p:cNvCxnSpPr>
            <a:cxnSpLocks/>
          </p:cNvCxnSpPr>
          <p:nvPr/>
        </p:nvCxnSpPr>
        <p:spPr>
          <a:xfrm flipH="1">
            <a:off x="5545836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30" name="Straight Connector 171">
            <a:extLst>
              <a:ext uri="{FF2B5EF4-FFF2-40B4-BE49-F238E27FC236}">
                <a16:creationId xmlns:a16="http://schemas.microsoft.com/office/drawing/2014/main" id="{AC3ECE11-5A89-40C8-9F28-D134D4ABE3B4}"/>
              </a:ext>
            </a:extLst>
          </p:cNvPr>
          <p:cNvCxnSpPr>
            <a:cxnSpLocks/>
          </p:cNvCxnSpPr>
          <p:nvPr/>
        </p:nvCxnSpPr>
        <p:spPr>
          <a:xfrm flipH="1">
            <a:off x="5767578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31" name="Straight Connector 171">
            <a:extLst>
              <a:ext uri="{FF2B5EF4-FFF2-40B4-BE49-F238E27FC236}">
                <a16:creationId xmlns:a16="http://schemas.microsoft.com/office/drawing/2014/main" id="{FFA21C08-7C92-468E-9D26-EC46E2293683}"/>
              </a:ext>
            </a:extLst>
          </p:cNvPr>
          <p:cNvCxnSpPr>
            <a:cxnSpLocks/>
          </p:cNvCxnSpPr>
          <p:nvPr/>
        </p:nvCxnSpPr>
        <p:spPr>
          <a:xfrm flipH="1">
            <a:off x="5989320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32" name="Straight Connector 171">
            <a:extLst>
              <a:ext uri="{FF2B5EF4-FFF2-40B4-BE49-F238E27FC236}">
                <a16:creationId xmlns:a16="http://schemas.microsoft.com/office/drawing/2014/main" id="{409F30D1-7454-471D-BBD4-D7A2AEB81B4C}"/>
              </a:ext>
            </a:extLst>
          </p:cNvPr>
          <p:cNvCxnSpPr>
            <a:cxnSpLocks/>
          </p:cNvCxnSpPr>
          <p:nvPr/>
        </p:nvCxnSpPr>
        <p:spPr>
          <a:xfrm flipH="1">
            <a:off x="6206490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33" name="Straight Connector 171">
            <a:extLst>
              <a:ext uri="{FF2B5EF4-FFF2-40B4-BE49-F238E27FC236}">
                <a16:creationId xmlns:a16="http://schemas.microsoft.com/office/drawing/2014/main" id="{128DACD5-9D77-4938-80D1-D410457F2F4E}"/>
              </a:ext>
            </a:extLst>
          </p:cNvPr>
          <p:cNvCxnSpPr>
            <a:cxnSpLocks/>
          </p:cNvCxnSpPr>
          <p:nvPr/>
        </p:nvCxnSpPr>
        <p:spPr>
          <a:xfrm flipH="1">
            <a:off x="6423660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34" name="Straight Connector 171">
            <a:extLst>
              <a:ext uri="{FF2B5EF4-FFF2-40B4-BE49-F238E27FC236}">
                <a16:creationId xmlns:a16="http://schemas.microsoft.com/office/drawing/2014/main" id="{09141B27-5D23-455A-8E0B-B9ACA36ADF9C}"/>
              </a:ext>
            </a:extLst>
          </p:cNvPr>
          <p:cNvCxnSpPr>
            <a:cxnSpLocks/>
          </p:cNvCxnSpPr>
          <p:nvPr/>
        </p:nvCxnSpPr>
        <p:spPr>
          <a:xfrm flipH="1">
            <a:off x="6640830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35" name="Straight Connector 171">
            <a:extLst>
              <a:ext uri="{FF2B5EF4-FFF2-40B4-BE49-F238E27FC236}">
                <a16:creationId xmlns:a16="http://schemas.microsoft.com/office/drawing/2014/main" id="{D65ED09D-5A7A-4FAD-ADA0-C517F1222F60}"/>
              </a:ext>
            </a:extLst>
          </p:cNvPr>
          <p:cNvCxnSpPr>
            <a:cxnSpLocks/>
          </p:cNvCxnSpPr>
          <p:nvPr/>
        </p:nvCxnSpPr>
        <p:spPr>
          <a:xfrm flipH="1">
            <a:off x="6858000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36" name="Straight Connector 171">
            <a:extLst>
              <a:ext uri="{FF2B5EF4-FFF2-40B4-BE49-F238E27FC236}">
                <a16:creationId xmlns:a16="http://schemas.microsoft.com/office/drawing/2014/main" id="{6E209396-C6DB-4167-9CA2-B952F953BF35}"/>
              </a:ext>
            </a:extLst>
          </p:cNvPr>
          <p:cNvCxnSpPr>
            <a:cxnSpLocks/>
          </p:cNvCxnSpPr>
          <p:nvPr/>
        </p:nvCxnSpPr>
        <p:spPr>
          <a:xfrm flipH="1">
            <a:off x="7079742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37" name="Straight Connector 171">
            <a:extLst>
              <a:ext uri="{FF2B5EF4-FFF2-40B4-BE49-F238E27FC236}">
                <a16:creationId xmlns:a16="http://schemas.microsoft.com/office/drawing/2014/main" id="{D445856C-7B0F-4169-92B1-301E9D489B28}"/>
              </a:ext>
            </a:extLst>
          </p:cNvPr>
          <p:cNvCxnSpPr>
            <a:cxnSpLocks/>
          </p:cNvCxnSpPr>
          <p:nvPr/>
        </p:nvCxnSpPr>
        <p:spPr>
          <a:xfrm flipH="1">
            <a:off x="7301484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38" name="Straight Connector 171">
            <a:extLst>
              <a:ext uri="{FF2B5EF4-FFF2-40B4-BE49-F238E27FC236}">
                <a16:creationId xmlns:a16="http://schemas.microsoft.com/office/drawing/2014/main" id="{3BE3CA4C-84DB-478D-B86C-D4A7C2B86748}"/>
              </a:ext>
            </a:extLst>
          </p:cNvPr>
          <p:cNvCxnSpPr>
            <a:cxnSpLocks/>
          </p:cNvCxnSpPr>
          <p:nvPr/>
        </p:nvCxnSpPr>
        <p:spPr>
          <a:xfrm flipH="1">
            <a:off x="7523226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39" name="Straight Connector 171">
            <a:extLst>
              <a:ext uri="{FF2B5EF4-FFF2-40B4-BE49-F238E27FC236}">
                <a16:creationId xmlns:a16="http://schemas.microsoft.com/office/drawing/2014/main" id="{0523B761-A3D3-4EB9-BE6C-03E65B818990}"/>
              </a:ext>
            </a:extLst>
          </p:cNvPr>
          <p:cNvCxnSpPr>
            <a:cxnSpLocks/>
          </p:cNvCxnSpPr>
          <p:nvPr/>
        </p:nvCxnSpPr>
        <p:spPr>
          <a:xfrm flipH="1">
            <a:off x="7744968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40" name="Straight Connector 171">
            <a:extLst>
              <a:ext uri="{FF2B5EF4-FFF2-40B4-BE49-F238E27FC236}">
                <a16:creationId xmlns:a16="http://schemas.microsoft.com/office/drawing/2014/main" id="{624B5B1B-43B6-475A-8864-809105BD93D4}"/>
              </a:ext>
            </a:extLst>
          </p:cNvPr>
          <p:cNvCxnSpPr>
            <a:cxnSpLocks/>
          </p:cNvCxnSpPr>
          <p:nvPr/>
        </p:nvCxnSpPr>
        <p:spPr>
          <a:xfrm flipH="1">
            <a:off x="7962953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41" name="Straight Connector 171">
            <a:extLst>
              <a:ext uri="{FF2B5EF4-FFF2-40B4-BE49-F238E27FC236}">
                <a16:creationId xmlns:a16="http://schemas.microsoft.com/office/drawing/2014/main" id="{D79AB92E-8204-4D0A-AE10-A4529314C22F}"/>
              </a:ext>
            </a:extLst>
          </p:cNvPr>
          <p:cNvCxnSpPr>
            <a:cxnSpLocks/>
          </p:cNvCxnSpPr>
          <p:nvPr/>
        </p:nvCxnSpPr>
        <p:spPr>
          <a:xfrm flipH="1">
            <a:off x="8398923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sp>
        <p:nvSpPr>
          <p:cNvPr id="45" name="Chevron 104">
            <a:extLst>
              <a:ext uri="{FF2B5EF4-FFF2-40B4-BE49-F238E27FC236}">
                <a16:creationId xmlns:a16="http://schemas.microsoft.com/office/drawing/2014/main" id="{13C61C86-8B1D-4614-86E4-E73B63D581A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597282" y="2471782"/>
            <a:ext cx="635698" cy="228600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方案</a:t>
            </a:r>
            <a:r>
              <a:rPr lang="en-US" altLang="zh-CN" sz="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概要设计</a:t>
            </a:r>
            <a:endParaRPr lang="en-US" altLang="en-US" sz="7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Chevron 104">
            <a:extLst>
              <a:ext uri="{FF2B5EF4-FFF2-40B4-BE49-F238E27FC236}">
                <a16:creationId xmlns:a16="http://schemas.microsoft.com/office/drawing/2014/main" id="{4A2A127B-C91E-4C4C-A1ED-5C8DE02D26C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2223286" y="3086756"/>
            <a:ext cx="491950" cy="228600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接口定义</a:t>
            </a:r>
            <a:endParaRPr lang="en-US" altLang="en-US" sz="7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Chevron 104">
            <a:extLst>
              <a:ext uri="{FF2B5EF4-FFF2-40B4-BE49-F238E27FC236}">
                <a16:creationId xmlns:a16="http://schemas.microsoft.com/office/drawing/2014/main" id="{0207A6E4-446D-4690-9676-0B6CFB0941E2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2041279" y="2771218"/>
            <a:ext cx="664108" cy="228600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详细设计</a:t>
            </a:r>
            <a:endParaRPr lang="en-US" altLang="en-US" sz="7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Chevron 104">
            <a:extLst>
              <a:ext uri="{FF2B5EF4-FFF2-40B4-BE49-F238E27FC236}">
                <a16:creationId xmlns:a16="http://schemas.microsoft.com/office/drawing/2014/main" id="{F6405C8B-086A-4A04-A0F3-9A4E97D625D4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5109158" y="4028023"/>
            <a:ext cx="900928" cy="228600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UAT</a:t>
            </a:r>
            <a:endParaRPr lang="en-US" altLang="en-US" sz="7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Group 63">
            <a:extLst>
              <a:ext uri="{FF2B5EF4-FFF2-40B4-BE49-F238E27FC236}">
                <a16:creationId xmlns:a16="http://schemas.microsoft.com/office/drawing/2014/main" id="{172DA895-070E-4991-A1D7-7083FE8A15F3}"/>
              </a:ext>
            </a:extLst>
          </p:cNvPr>
          <p:cNvGrpSpPr/>
          <p:nvPr/>
        </p:nvGrpSpPr>
        <p:grpSpPr>
          <a:xfrm>
            <a:off x="5759118" y="4012396"/>
            <a:ext cx="646499" cy="288891"/>
            <a:chOff x="6444208" y="3362745"/>
            <a:chExt cx="759674" cy="433141"/>
          </a:xfrm>
        </p:grpSpPr>
        <p:sp>
          <p:nvSpPr>
            <p:cNvPr id="50" name="TextBox 62">
              <a:extLst>
                <a:ext uri="{FF2B5EF4-FFF2-40B4-BE49-F238E27FC236}">
                  <a16:creationId xmlns:a16="http://schemas.microsoft.com/office/drawing/2014/main" id="{9B60AE28-7A2C-416B-8CDC-57958695B2E8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444208" y="3580442"/>
              <a:ext cx="75967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Pilot</a:t>
              </a:r>
            </a:p>
          </p:txBody>
        </p:sp>
        <p:grpSp>
          <p:nvGrpSpPr>
            <p:cNvPr id="51" name="Group 40">
              <a:extLst>
                <a:ext uri="{FF2B5EF4-FFF2-40B4-BE49-F238E27FC236}">
                  <a16:creationId xmlns:a16="http://schemas.microsoft.com/office/drawing/2014/main" id="{21778139-C582-46AB-B7FE-03E9B041A953}"/>
                </a:ext>
              </a:extLst>
            </p:cNvPr>
            <p:cNvGrpSpPr>
              <a:grpSpLocks/>
            </p:cNvGrpSpPr>
            <p:nvPr>
              <p:custDataLst>
                <p:tags r:id="rId17"/>
              </p:custDataLst>
            </p:nvPr>
          </p:nvGrpSpPr>
          <p:grpSpPr bwMode="auto">
            <a:xfrm rot="-736311">
              <a:off x="6764016" y="3362745"/>
              <a:ext cx="139654" cy="202770"/>
              <a:chOff x="5292" y="2322"/>
              <a:chExt cx="672" cy="987"/>
            </a:xfrm>
          </p:grpSpPr>
          <p:sp>
            <p:nvSpPr>
              <p:cNvPr id="52" name="AutoShape 41">
                <a:extLst>
                  <a:ext uri="{FF2B5EF4-FFF2-40B4-BE49-F238E27FC236}">
                    <a16:creationId xmlns:a16="http://schemas.microsoft.com/office/drawing/2014/main" id="{FFB7D83D-1601-45DC-887F-C6E50B5BF9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11652">
                <a:off x="5376" y="2479"/>
                <a:ext cx="581" cy="502"/>
              </a:xfrm>
              <a:prstGeom prst="flowChartPunchedTape">
                <a:avLst/>
              </a:prstGeom>
              <a:solidFill>
                <a:srgbClr val="FF0000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Line 42">
                <a:extLst>
                  <a:ext uri="{FF2B5EF4-FFF2-40B4-BE49-F238E27FC236}">
                    <a16:creationId xmlns:a16="http://schemas.microsoft.com/office/drawing/2014/main" id="{2A6F8563-5D45-4589-AAAD-5CA3A278A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711652">
                <a:off x="5292" y="2310"/>
                <a:ext cx="5" cy="987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54" name="Group 69">
            <a:extLst>
              <a:ext uri="{FF2B5EF4-FFF2-40B4-BE49-F238E27FC236}">
                <a16:creationId xmlns:a16="http://schemas.microsoft.com/office/drawing/2014/main" id="{4C2664A0-8FE8-4C5C-BBC7-0D37D0B55CF7}"/>
              </a:ext>
            </a:extLst>
          </p:cNvPr>
          <p:cNvGrpSpPr/>
          <p:nvPr/>
        </p:nvGrpSpPr>
        <p:grpSpPr>
          <a:xfrm>
            <a:off x="6172267" y="4019722"/>
            <a:ext cx="646499" cy="273495"/>
            <a:chOff x="6425013" y="3362745"/>
            <a:chExt cx="759674" cy="410058"/>
          </a:xfrm>
        </p:grpSpPr>
        <p:sp>
          <p:nvSpPr>
            <p:cNvPr id="55" name="TextBox 62">
              <a:extLst>
                <a:ext uri="{FF2B5EF4-FFF2-40B4-BE49-F238E27FC236}">
                  <a16:creationId xmlns:a16="http://schemas.microsoft.com/office/drawing/2014/main" id="{497D5755-DCE6-4D3B-918F-EC9B7EA3C8C1}"/>
                </a:ext>
              </a:extLst>
            </p:cNvPr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425013" y="3557359"/>
              <a:ext cx="75967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生产</a:t>
              </a:r>
              <a:endParaRPr lang="en-US" altLang="zh-CN" sz="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Group 40">
              <a:extLst>
                <a:ext uri="{FF2B5EF4-FFF2-40B4-BE49-F238E27FC236}">
                  <a16:creationId xmlns:a16="http://schemas.microsoft.com/office/drawing/2014/main" id="{4B40CA63-BEBF-40BD-B70C-061F459F3561}"/>
                </a:ext>
              </a:extLst>
            </p:cNvPr>
            <p:cNvGrpSpPr>
              <a:grpSpLocks/>
            </p:cNvGrpSpPr>
            <p:nvPr>
              <p:custDataLst>
                <p:tags r:id="rId15"/>
              </p:custDataLst>
            </p:nvPr>
          </p:nvGrpSpPr>
          <p:grpSpPr bwMode="auto">
            <a:xfrm rot="-736311">
              <a:off x="6764016" y="3362745"/>
              <a:ext cx="139654" cy="202770"/>
              <a:chOff x="5292" y="2322"/>
              <a:chExt cx="672" cy="987"/>
            </a:xfrm>
          </p:grpSpPr>
          <p:sp>
            <p:nvSpPr>
              <p:cNvPr id="57" name="AutoShape 41">
                <a:extLst>
                  <a:ext uri="{FF2B5EF4-FFF2-40B4-BE49-F238E27FC236}">
                    <a16:creationId xmlns:a16="http://schemas.microsoft.com/office/drawing/2014/main" id="{76F35ECA-1FB7-4074-B279-FE088CC8F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11652">
                <a:off x="5376" y="2479"/>
                <a:ext cx="581" cy="502"/>
              </a:xfrm>
              <a:prstGeom prst="flowChartPunchedTape">
                <a:avLst/>
              </a:prstGeom>
              <a:solidFill>
                <a:srgbClr val="FF0000"/>
              </a:solidFill>
              <a:ln w="6350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Line 42">
                <a:extLst>
                  <a:ext uri="{FF2B5EF4-FFF2-40B4-BE49-F238E27FC236}">
                    <a16:creationId xmlns:a16="http://schemas.microsoft.com/office/drawing/2014/main" id="{7D9F3EF7-E50A-4BCC-B135-0405E99E7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711652">
                <a:off x="5292" y="2310"/>
                <a:ext cx="5" cy="987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lIns="0" tIns="0" rIns="0" bIns="0"/>
              <a:lstStyle/>
              <a:p>
                <a:pPr defTabSz="9144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9" name="Chevron 104">
            <a:extLst>
              <a:ext uri="{FF2B5EF4-FFF2-40B4-BE49-F238E27FC236}">
                <a16:creationId xmlns:a16="http://schemas.microsoft.com/office/drawing/2014/main" id="{0AF5C46B-F346-4536-8C29-F18B29A9DD87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982495" y="2769603"/>
            <a:ext cx="498059" cy="228600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内部测试</a:t>
            </a:r>
            <a:endParaRPr lang="en-US" altLang="zh-CN" sz="7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Chevron 104">
            <a:extLst>
              <a:ext uri="{FF2B5EF4-FFF2-40B4-BE49-F238E27FC236}">
                <a16:creationId xmlns:a16="http://schemas.microsoft.com/office/drawing/2014/main" id="{9EC657BF-EEE2-4900-8204-E1EB3982819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4461231" y="2769603"/>
            <a:ext cx="669547" cy="228600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系统联调</a:t>
            </a:r>
            <a:endParaRPr lang="en-US" altLang="zh-CN" sz="7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1" name="Straight Connector 166">
            <a:extLst>
              <a:ext uri="{FF2B5EF4-FFF2-40B4-BE49-F238E27FC236}">
                <a16:creationId xmlns:a16="http://schemas.microsoft.com/office/drawing/2014/main" id="{D913F26B-A4B5-49B5-8C21-9CDAAA74F6DF}"/>
              </a:ext>
            </a:extLst>
          </p:cNvPr>
          <p:cNvCxnSpPr>
            <a:cxnSpLocks/>
          </p:cNvCxnSpPr>
          <p:nvPr/>
        </p:nvCxnSpPr>
        <p:spPr>
          <a:xfrm>
            <a:off x="3787537" y="1671392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62" name="Straight Connector 113">
            <a:extLst>
              <a:ext uri="{FF2B5EF4-FFF2-40B4-BE49-F238E27FC236}">
                <a16:creationId xmlns:a16="http://schemas.microsoft.com/office/drawing/2014/main" id="{F5E71DAA-AD01-408C-A26E-C00168EE113F}"/>
              </a:ext>
            </a:extLst>
          </p:cNvPr>
          <p:cNvCxnSpPr>
            <a:cxnSpLocks/>
          </p:cNvCxnSpPr>
          <p:nvPr/>
        </p:nvCxnSpPr>
        <p:spPr>
          <a:xfrm>
            <a:off x="502920" y="1671393"/>
            <a:ext cx="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63" name="Straight Connector 171">
            <a:extLst>
              <a:ext uri="{FF2B5EF4-FFF2-40B4-BE49-F238E27FC236}">
                <a16:creationId xmlns:a16="http://schemas.microsoft.com/office/drawing/2014/main" id="{EF3EBC1C-AD6B-4219-8D6E-C76E3C35FE8F}"/>
              </a:ext>
            </a:extLst>
          </p:cNvPr>
          <p:cNvCxnSpPr>
            <a:cxnSpLocks/>
          </p:cNvCxnSpPr>
          <p:nvPr/>
        </p:nvCxnSpPr>
        <p:spPr>
          <a:xfrm flipH="1">
            <a:off x="8180938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cxnSp>
        <p:nvCxnSpPr>
          <p:cNvPr id="64" name="Straight Connector 171">
            <a:extLst>
              <a:ext uri="{FF2B5EF4-FFF2-40B4-BE49-F238E27FC236}">
                <a16:creationId xmlns:a16="http://schemas.microsoft.com/office/drawing/2014/main" id="{2E401226-0D9C-4730-823C-0C9C6D56BB05}"/>
              </a:ext>
            </a:extLst>
          </p:cNvPr>
          <p:cNvCxnSpPr>
            <a:cxnSpLocks/>
          </p:cNvCxnSpPr>
          <p:nvPr/>
        </p:nvCxnSpPr>
        <p:spPr>
          <a:xfrm flipH="1">
            <a:off x="8616908" y="1671393"/>
            <a:ext cx="1040" cy="3383280"/>
          </a:xfrm>
          <a:prstGeom prst="line">
            <a:avLst/>
          </a:prstGeom>
          <a:noFill/>
          <a:ln w="6350" cap="flat" cmpd="sng" algn="ctr">
            <a:solidFill>
              <a:srgbClr val="6D6E6D">
                <a:lumMod val="20000"/>
                <a:lumOff val="80000"/>
              </a:srgbClr>
            </a:solidFill>
            <a:prstDash val="solid"/>
          </a:ln>
          <a:effectLst/>
        </p:spPr>
      </p:cxnSp>
      <p:sp>
        <p:nvSpPr>
          <p:cNvPr id="65" name="Chevron 104">
            <a:extLst>
              <a:ext uri="{FF2B5EF4-FFF2-40B4-BE49-F238E27FC236}">
                <a16:creationId xmlns:a16="http://schemas.microsoft.com/office/drawing/2014/main" id="{A3C1F505-9991-4763-BFC3-45D86D0B50D8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1155527" y="2471782"/>
            <a:ext cx="449378" cy="228600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需求</a:t>
            </a:r>
            <a:endParaRPr lang="en-US" altLang="en-US" sz="7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6" name="Group 135">
            <a:extLst>
              <a:ext uri="{FF2B5EF4-FFF2-40B4-BE49-F238E27FC236}">
                <a16:creationId xmlns:a16="http://schemas.microsoft.com/office/drawing/2014/main" id="{68F0C32E-B002-464A-A095-CC73F543CBA7}"/>
              </a:ext>
            </a:extLst>
          </p:cNvPr>
          <p:cNvGrpSpPr/>
          <p:nvPr/>
        </p:nvGrpSpPr>
        <p:grpSpPr>
          <a:xfrm>
            <a:off x="1158583" y="1994911"/>
            <a:ext cx="3940793" cy="329184"/>
            <a:chOff x="290022" y="2003539"/>
            <a:chExt cx="8540713" cy="234108"/>
          </a:xfrm>
        </p:grpSpPr>
        <p:grpSp>
          <p:nvGrpSpPr>
            <p:cNvPr id="67" name="组合 3">
              <a:extLst>
                <a:ext uri="{FF2B5EF4-FFF2-40B4-BE49-F238E27FC236}">
                  <a16:creationId xmlns:a16="http://schemas.microsoft.com/office/drawing/2014/main" id="{9FA74599-2B7E-481C-8337-0436ACCA3D8E}"/>
                </a:ext>
              </a:extLst>
            </p:cNvPr>
            <p:cNvGrpSpPr/>
            <p:nvPr/>
          </p:nvGrpSpPr>
          <p:grpSpPr>
            <a:xfrm>
              <a:off x="290022" y="2003539"/>
              <a:ext cx="8540713" cy="234108"/>
              <a:chOff x="1283343" y="1322242"/>
              <a:chExt cx="7245979" cy="216000"/>
            </a:xfrm>
          </p:grpSpPr>
          <p:sp>
            <p:nvSpPr>
              <p:cNvPr id="70" name="Rectangle 35">
                <a:extLst>
                  <a:ext uri="{FF2B5EF4-FFF2-40B4-BE49-F238E27FC236}">
                    <a16:creationId xmlns:a16="http://schemas.microsoft.com/office/drawing/2014/main" id="{FC07B89C-8051-4C54-9A92-A8FDDE57CBD6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 bwMode="auto">
              <a:xfrm>
                <a:off x="1283343" y="1322242"/>
                <a:ext cx="7245979" cy="216000"/>
              </a:xfrm>
              <a:prstGeom prst="rect">
                <a:avLst/>
              </a:prstGeom>
              <a:solidFill>
                <a:srgbClr val="C00000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72000" rIns="0" bIns="72000" numCol="1" rtlCol="0" anchor="ctr" anchorCtr="1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lnSpc>
                    <a:spcPct val="106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 dirty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  <p:sp>
            <p:nvSpPr>
              <p:cNvPr id="71" name="TextBox 55">
                <a:extLst>
                  <a:ext uri="{FF2B5EF4-FFF2-40B4-BE49-F238E27FC236}">
                    <a16:creationId xmlns:a16="http://schemas.microsoft.com/office/drawing/2014/main" id="{45F5EEB4-BBFA-4838-B6B8-0409FA2CFE75}"/>
                  </a:ext>
                </a:extLst>
              </p:cNvPr>
              <p:cNvSpPr txBox="1"/>
              <p:nvPr/>
            </p:nvSpPr>
            <p:spPr>
              <a:xfrm>
                <a:off x="1605588" y="1358753"/>
                <a:ext cx="3168353" cy="706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700" b="1" dirty="0">
                    <a:solidFill>
                      <a:prstClr val="white"/>
                    </a:solidFill>
                    <a:ea typeface="微软雅黑" panose="020B0503020204020204" pitchFamily="34" charset="-122"/>
                    <a:cs typeface="Arial" pitchFamily="34" charset="0"/>
                  </a:rPr>
                  <a:t>建设配方中心系统</a:t>
                </a:r>
                <a:endParaRPr lang="en-US" altLang="zh-CN" sz="700" b="1" dirty="0">
                  <a:solidFill>
                    <a:prstClr val="white"/>
                  </a:solidFill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69" name="Oval 73">
              <a:extLst>
                <a:ext uri="{FF2B5EF4-FFF2-40B4-BE49-F238E27FC236}">
                  <a16:creationId xmlns:a16="http://schemas.microsoft.com/office/drawing/2014/main" id="{504201E4-19D9-4E30-B0BB-6AF4B546E4AD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 bwMode="auto">
            <a:xfrm>
              <a:off x="308923" y="2012692"/>
              <a:ext cx="345006" cy="138141"/>
            </a:xfrm>
            <a:prstGeom prst="ellipse">
              <a:avLst/>
            </a:prstGeom>
            <a:solidFill>
              <a:srgbClr val="FFC000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72000" rIns="0" bIns="72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lnSpc>
                  <a:spcPct val="106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b="1" kern="0" dirty="0">
                  <a:solidFill>
                    <a:prstClr val="white"/>
                  </a:solidFill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72" name="Chevron 104">
            <a:extLst>
              <a:ext uri="{FF2B5EF4-FFF2-40B4-BE49-F238E27FC236}">
                <a16:creationId xmlns:a16="http://schemas.microsoft.com/office/drawing/2014/main" id="{138E78CC-788D-420B-92CB-2476CD75D6A1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685812" y="2769603"/>
            <a:ext cx="1328040" cy="228600"/>
          </a:xfrm>
          <a:prstGeom prst="chevron">
            <a:avLst>
              <a:gd name="adj" fmla="val 2573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06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7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配方中心开发</a:t>
            </a:r>
            <a:endParaRPr lang="en-US" altLang="en-US" sz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Chevron 104">
            <a:extLst>
              <a:ext uri="{FF2B5EF4-FFF2-40B4-BE49-F238E27FC236}">
                <a16:creationId xmlns:a16="http://schemas.microsoft.com/office/drawing/2014/main" id="{A4E1D2A5-3739-44EB-B5C4-D67859D43B9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116561" y="3086756"/>
            <a:ext cx="887265" cy="228600"/>
          </a:xfrm>
          <a:prstGeom prst="chevron">
            <a:avLst>
              <a:gd name="adj" fmla="val 2573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defRPr/>
            </a:pPr>
            <a:r>
              <a:rPr lang="en-US" altLang="zh-CN" sz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MC</a:t>
            </a:r>
            <a:r>
              <a:rPr lang="zh-CN" altLang="en-US" sz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菜单数据对接</a:t>
            </a:r>
            <a:endParaRPr lang="en-US" altLang="zh-CN" sz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Chevron 104">
            <a:extLst>
              <a:ext uri="{FF2B5EF4-FFF2-40B4-BE49-F238E27FC236}">
                <a16:creationId xmlns:a16="http://schemas.microsoft.com/office/drawing/2014/main" id="{18B6C209-F8B5-476C-8F27-FF7D2ADEF868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157507" y="3379165"/>
            <a:ext cx="852980" cy="228600"/>
          </a:xfrm>
          <a:prstGeom prst="chevron">
            <a:avLst>
              <a:gd name="adj" fmla="val 2573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defRPr/>
            </a:pPr>
            <a:r>
              <a:rPr lang="en-US" altLang="zh-CN" sz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2G</a:t>
            </a:r>
            <a:r>
              <a:rPr lang="zh-CN" altLang="en-US" sz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配方数据对接</a:t>
            </a:r>
            <a:endParaRPr lang="en-US" altLang="zh-CN" sz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Chevron 104">
            <a:extLst>
              <a:ext uri="{FF2B5EF4-FFF2-40B4-BE49-F238E27FC236}">
                <a16:creationId xmlns:a16="http://schemas.microsoft.com/office/drawing/2014/main" id="{AAA793DC-BC97-4D40-A878-698A3DBF6640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4008472" y="3683538"/>
            <a:ext cx="1090904" cy="228600"/>
          </a:xfrm>
          <a:prstGeom prst="chevron">
            <a:avLst>
              <a:gd name="adj" fmla="val 2573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6000"/>
              </a:lnSpc>
              <a:defRPr/>
            </a:pPr>
            <a:r>
              <a:rPr lang="zh-CN" altLang="en-US" sz="6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餐厅下发对接</a:t>
            </a:r>
            <a:endParaRPr lang="en-US" altLang="zh-CN" sz="6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473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项目实施</a:t>
            </a:r>
            <a:r>
              <a:rPr lang="en-US" altLang="zh-CN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项目预算（待完成）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0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078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 41">
            <a:extLst>
              <a:ext uri="{FF2B5EF4-FFF2-40B4-BE49-F238E27FC236}">
                <a16:creationId xmlns:a16="http://schemas.microsoft.com/office/drawing/2014/main" id="{63329D58-87AE-4289-A3C4-6CA654C993CB}"/>
              </a:ext>
            </a:extLst>
          </p:cNvPr>
          <p:cNvSpPr txBox="1"/>
          <p:nvPr/>
        </p:nvSpPr>
        <p:spPr>
          <a:xfrm>
            <a:off x="980831" y="2069429"/>
            <a:ext cx="125867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000"/>
              <a:t>2.1</a:t>
            </a:r>
            <a:r>
              <a:rPr lang="zh-CN" altLang="en-US" sz="1000"/>
              <a:t>、获取产品信息</a:t>
            </a:r>
            <a:endParaRPr lang="zh-CN" altLang="en-US" sz="1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429FBE5-6278-4AD2-9C30-E80CDCB5946A}"/>
              </a:ext>
            </a:extLst>
          </p:cNvPr>
          <p:cNvSpPr txBox="1"/>
          <p:nvPr/>
        </p:nvSpPr>
        <p:spPr>
          <a:xfrm>
            <a:off x="2760052" y="2064876"/>
            <a:ext cx="125867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000"/>
              <a:t>2.2</a:t>
            </a:r>
            <a:r>
              <a:rPr lang="zh-CN" altLang="en-US" sz="1000"/>
              <a:t>、获取配方数据</a:t>
            </a:r>
            <a:endParaRPr lang="zh-CN" altLang="en-US" sz="1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2865120" cy="66300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业务现状理解</a:t>
            </a:r>
            <a:endParaRPr lang="en-US" sz="2400" dirty="0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62ADC8F-640F-4FF3-935B-25B5EC76D12D}"/>
              </a:ext>
            </a:extLst>
          </p:cNvPr>
          <p:cNvSpPr/>
          <p:nvPr/>
        </p:nvSpPr>
        <p:spPr>
          <a:xfrm>
            <a:off x="1610170" y="1383193"/>
            <a:ext cx="1197621" cy="501706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F223C10-A801-4F56-B6D0-AAAA8EC58592}"/>
              </a:ext>
            </a:extLst>
          </p:cNvPr>
          <p:cNvSpPr/>
          <p:nvPr/>
        </p:nvSpPr>
        <p:spPr>
          <a:xfrm>
            <a:off x="3390289" y="1383193"/>
            <a:ext cx="1197621" cy="501706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中央端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2G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E2AED10-1BF6-43DC-ADC1-E88DD2934D83}"/>
              </a:ext>
            </a:extLst>
          </p:cNvPr>
          <p:cNvSpPr txBox="1"/>
          <p:nvPr/>
        </p:nvSpPr>
        <p:spPr>
          <a:xfrm>
            <a:off x="3252601" y="1129652"/>
            <a:ext cx="140936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/>
              <a:t>1</a:t>
            </a:r>
            <a:r>
              <a:rPr lang="zh-CN" altLang="en-US" sz="1000"/>
              <a:t>、</a:t>
            </a:r>
            <a:r>
              <a:rPr lang="zh-CN" altLang="en-US" sz="1000" dirty="0"/>
              <a:t>配置全国菜单配方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A522480-775B-4570-BFAF-EEDCF1D86BBB}"/>
              </a:ext>
            </a:extLst>
          </p:cNvPr>
          <p:cNvCxnSpPr>
            <a:cxnSpLocks/>
          </p:cNvCxnSpPr>
          <p:nvPr/>
        </p:nvCxnSpPr>
        <p:spPr>
          <a:xfrm flipV="1">
            <a:off x="68925" y="2697250"/>
            <a:ext cx="8450158" cy="4350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7FA2341-7243-4CD6-9817-CC60B204A0A8}"/>
              </a:ext>
            </a:extLst>
          </p:cNvPr>
          <p:cNvSpPr/>
          <p:nvPr/>
        </p:nvSpPr>
        <p:spPr>
          <a:xfrm>
            <a:off x="3195365" y="3074479"/>
            <a:ext cx="1591223" cy="738288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1483E83-1B26-4384-BA21-8D6EC993126D}"/>
              </a:ext>
            </a:extLst>
          </p:cNvPr>
          <p:cNvSpPr/>
          <p:nvPr/>
        </p:nvSpPr>
        <p:spPr>
          <a:xfrm>
            <a:off x="3347765" y="3226879"/>
            <a:ext cx="1591223" cy="738288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1DE2674-1974-4DF3-ACDD-C62D8A1CEBFE}"/>
              </a:ext>
            </a:extLst>
          </p:cNvPr>
          <p:cNvSpPr/>
          <p:nvPr/>
        </p:nvSpPr>
        <p:spPr>
          <a:xfrm>
            <a:off x="3500165" y="3379279"/>
            <a:ext cx="1591223" cy="738288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55F44A7-7520-4BC8-B6A8-35017A5C3720}"/>
              </a:ext>
            </a:extLst>
          </p:cNvPr>
          <p:cNvSpPr/>
          <p:nvPr/>
        </p:nvSpPr>
        <p:spPr>
          <a:xfrm>
            <a:off x="3652565" y="3531678"/>
            <a:ext cx="1855435" cy="923137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餐厅</a:t>
            </a:r>
            <a:r>
              <a:rPr lang="en-US" alt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2G</a:t>
            </a:r>
            <a:r>
              <a: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系统上，手动选择菜单，并启用菜单对应配方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262E1F8E-81FB-4CEF-AB0A-8EDC832A0DA3}"/>
              </a:ext>
            </a:extLst>
          </p:cNvPr>
          <p:cNvCxnSpPr>
            <a:stCxn id="2" idx="2"/>
            <a:endCxn id="28" idx="0"/>
          </p:cNvCxnSpPr>
          <p:nvPr/>
        </p:nvCxnSpPr>
        <p:spPr>
          <a:xfrm rot="16200000" flipH="1">
            <a:off x="2505189" y="1588691"/>
            <a:ext cx="1189580" cy="1781996"/>
          </a:xfrm>
          <a:prstGeom prst="bentConnector3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3BD73EC4-2DDE-47D0-B363-ED57871F88EB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rot="16200000" flipH="1">
            <a:off x="3395248" y="2478750"/>
            <a:ext cx="1189580" cy="1877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F26F8DAD-EBAA-4CA8-B2DF-424BE84154BE}"/>
              </a:ext>
            </a:extLst>
          </p:cNvPr>
          <p:cNvSpPr txBox="1"/>
          <p:nvPr/>
        </p:nvSpPr>
        <p:spPr>
          <a:xfrm>
            <a:off x="4327397" y="2066588"/>
            <a:ext cx="152798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000"/>
              <a:t>2.3</a:t>
            </a:r>
            <a:r>
              <a:rPr lang="zh-CN" altLang="en-US" sz="1000"/>
              <a:t>、获取设备</a:t>
            </a:r>
            <a:r>
              <a:rPr lang="en-US" altLang="zh-CN" sz="1000"/>
              <a:t>SOP</a:t>
            </a:r>
            <a:r>
              <a:rPr lang="zh-CN" altLang="en-US" sz="1000"/>
              <a:t>信息</a:t>
            </a:r>
            <a:endParaRPr lang="zh-CN" altLang="en-US" sz="1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D3BD9206-F0C7-4455-9BDE-38458DD0E4A2}"/>
              </a:ext>
            </a:extLst>
          </p:cNvPr>
          <p:cNvSpPr txBox="1"/>
          <p:nvPr/>
        </p:nvSpPr>
        <p:spPr>
          <a:xfrm>
            <a:off x="303043" y="1559135"/>
            <a:ext cx="68028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endParaRPr lang="zh-CN" altLang="en-US" sz="1000" dirty="0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7BD86C0D-2176-403E-887B-DFC3977907FA}"/>
              </a:ext>
            </a:extLst>
          </p:cNvPr>
          <p:cNvSpPr/>
          <p:nvPr/>
        </p:nvSpPr>
        <p:spPr>
          <a:xfrm>
            <a:off x="160592" y="1595075"/>
            <a:ext cx="1005962" cy="344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中央端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D0ABE281-29D5-49D6-B2EB-7890F9ABA43A}"/>
              </a:ext>
            </a:extLst>
          </p:cNvPr>
          <p:cNvSpPr/>
          <p:nvPr/>
        </p:nvSpPr>
        <p:spPr>
          <a:xfrm>
            <a:off x="240171" y="3724621"/>
            <a:ext cx="1005962" cy="3441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餐厅端</a:t>
            </a:r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86D372D1-B1FD-405F-8003-33DEDD051F66}"/>
              </a:ext>
            </a:extLst>
          </p:cNvPr>
          <p:cNvSpPr/>
          <p:nvPr/>
        </p:nvSpPr>
        <p:spPr>
          <a:xfrm>
            <a:off x="5766415" y="2983377"/>
            <a:ext cx="316327" cy="1831579"/>
          </a:xfrm>
          <a:prstGeom prst="leftBrace">
            <a:avLst>
              <a:gd name="adj1" fmla="val 75153"/>
              <a:gd name="adj2" fmla="val 49248"/>
            </a:avLst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51C6FD9-2329-40E9-856F-F7B212BC59A5}"/>
              </a:ext>
            </a:extLst>
          </p:cNvPr>
          <p:cNvSpPr txBox="1"/>
          <p:nvPr/>
        </p:nvSpPr>
        <p:spPr>
          <a:xfrm>
            <a:off x="6183027" y="3066664"/>
            <a:ext cx="2190023" cy="158453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依靠各餐厅人员手动配置</a:t>
            </a:r>
            <a:endParaRPr lang="en-US" altLang="zh-CN" sz="1000" dirty="0"/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各个餐厅需要运维配置配方服务</a:t>
            </a:r>
            <a:endParaRPr lang="en-US" altLang="zh-CN" sz="1000" dirty="0"/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无配置错误预警或通知</a:t>
            </a:r>
            <a:endParaRPr lang="en-US" altLang="zh-CN" sz="1000" dirty="0"/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餐厅配置结果不反馈给中央端</a:t>
            </a:r>
            <a:endParaRPr lang="en-US" altLang="zh-CN" sz="1000" dirty="0"/>
          </a:p>
          <a:p>
            <a:pPr marL="171450" indent="-1714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/>
              <a:t>配置任务无监督，无法有效审核</a:t>
            </a:r>
            <a:endParaRPr lang="en-US" altLang="zh-CN" sz="1000" dirty="0"/>
          </a:p>
        </p:txBody>
      </p:sp>
      <p:sp>
        <p:nvSpPr>
          <p:cNvPr id="51" name="爆炸形: 14 pt  50">
            <a:extLst>
              <a:ext uri="{FF2B5EF4-FFF2-40B4-BE49-F238E27FC236}">
                <a16:creationId xmlns:a16="http://schemas.microsoft.com/office/drawing/2014/main" id="{DA74B9B7-9FC8-42E2-8EF1-B05077492281}"/>
              </a:ext>
            </a:extLst>
          </p:cNvPr>
          <p:cNvSpPr/>
          <p:nvPr/>
        </p:nvSpPr>
        <p:spPr>
          <a:xfrm>
            <a:off x="7080532" y="950469"/>
            <a:ext cx="1841122" cy="1050093"/>
          </a:xfrm>
          <a:prstGeom prst="irregularSeal2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需要逐个给菜品维护所有可能配方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94DA920-D4CC-4359-B45D-2886913878DF}"/>
              </a:ext>
            </a:extLst>
          </p:cNvPr>
          <p:cNvSpPr/>
          <p:nvPr/>
        </p:nvSpPr>
        <p:spPr>
          <a:xfrm>
            <a:off x="5186720" y="1347723"/>
            <a:ext cx="1197621" cy="501706"/>
          </a:xfrm>
          <a:prstGeom prst="roundRect">
            <a:avLst/>
          </a:prstGeom>
          <a:solidFill>
            <a:schemeClr val="accent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SOP</a:t>
            </a:r>
            <a:endParaRPr lang="zh-CN" altLang="en-US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7812F0D-D9B2-4DD3-9655-7D335E1E3A72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rot="5400000">
            <a:off x="4275729" y="1564677"/>
            <a:ext cx="1225050" cy="1794554"/>
          </a:xfrm>
          <a:prstGeom prst="bentConnector3">
            <a:avLst>
              <a:gd name="adj1" fmla="val 50638"/>
            </a:avLst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B3DBB4E-1A1C-468F-A7B8-BB912D509F1C}"/>
              </a:ext>
            </a:extLst>
          </p:cNvPr>
          <p:cNvSpPr txBox="1"/>
          <p:nvPr/>
        </p:nvSpPr>
        <p:spPr>
          <a:xfrm>
            <a:off x="3195365" y="4568735"/>
            <a:ext cx="140936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/>
              <a:t>3</a:t>
            </a:r>
            <a:r>
              <a:rPr lang="zh-CN" altLang="en-US" sz="1000"/>
              <a:t>、手动设定到店菜单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5472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2865120" cy="66300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业务现状痛点分析</a:t>
            </a:r>
            <a:endParaRPr lang="en-US" sz="2400" dirty="0"/>
          </a:p>
        </p:txBody>
      </p:sp>
      <p:sp>
        <p:nvSpPr>
          <p:cNvPr id="3" name="五边形 2">
            <a:extLst>
              <a:ext uri="{FF2B5EF4-FFF2-40B4-BE49-F238E27FC236}">
                <a16:creationId xmlns:a16="http://schemas.microsoft.com/office/drawing/2014/main" id="{71D1ACA9-0693-9B40-AD73-8C3107C675EB}"/>
              </a:ext>
            </a:extLst>
          </p:cNvPr>
          <p:cNvSpPr/>
          <p:nvPr/>
        </p:nvSpPr>
        <p:spPr>
          <a:xfrm>
            <a:off x="735290" y="1282043"/>
            <a:ext cx="7688710" cy="405353"/>
          </a:xfrm>
          <a:prstGeom prst="homePlate">
            <a:avLst>
              <a:gd name="adj" fmla="val 265"/>
            </a:avLst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6186400-A2A5-6646-A1EC-AF636AF76A30}"/>
              </a:ext>
            </a:extLst>
          </p:cNvPr>
          <p:cNvGrpSpPr/>
          <p:nvPr/>
        </p:nvGrpSpPr>
        <p:grpSpPr>
          <a:xfrm>
            <a:off x="1009145" y="1503571"/>
            <a:ext cx="2281285" cy="2705491"/>
            <a:chOff x="3459639" y="1564850"/>
            <a:chExt cx="2073895" cy="270549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6F340C1-E54C-2E4A-986C-5667EEBF8EC6}"/>
                </a:ext>
              </a:extLst>
            </p:cNvPr>
            <p:cNvSpPr/>
            <p:nvPr/>
          </p:nvSpPr>
          <p:spPr>
            <a:xfrm rot="16200000">
              <a:off x="4302548" y="721941"/>
              <a:ext cx="378650" cy="2064468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门店操作繁琐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7684CC1-8BA0-8149-8687-2B25CBB637FB}"/>
                </a:ext>
              </a:extLst>
            </p:cNvPr>
            <p:cNvSpPr/>
            <p:nvPr/>
          </p:nvSpPr>
          <p:spPr>
            <a:xfrm>
              <a:off x="3469064" y="2000060"/>
              <a:ext cx="2064470" cy="22702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09F0B46-D735-E84C-BB45-8EFBA3C15ADF}"/>
                </a:ext>
              </a:extLst>
            </p:cNvPr>
            <p:cNvSpPr txBox="1"/>
            <p:nvPr/>
          </p:nvSpPr>
          <p:spPr>
            <a:xfrm>
              <a:off x="3539765" y="2142818"/>
              <a:ext cx="1923068" cy="127541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kumimoji="1" lang="zh-CN" altLang="en-US" sz="1050" dirty="0"/>
                <a:t>菜单需要每个餐厅手动设置一次产品配方，涉及面广，数据量大，工作重复，操作繁琐。</a:t>
              </a:r>
              <a:endParaRPr kumimoji="1" lang="en-US" altLang="zh-CN" sz="1050" dirty="0"/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kumimoji="1" lang="zh-CN" altLang="en-US" sz="1050" dirty="0"/>
                <a:t>员工手动设置菜单配方，错误可能性很大。</a:t>
              </a:r>
              <a:endParaRPr kumimoji="1" lang="en-US" altLang="zh-CN" sz="105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E4F82BB-E244-114A-A932-BE26284C3B17}"/>
              </a:ext>
            </a:extLst>
          </p:cNvPr>
          <p:cNvGrpSpPr/>
          <p:nvPr/>
        </p:nvGrpSpPr>
        <p:grpSpPr>
          <a:xfrm>
            <a:off x="3455397" y="1503571"/>
            <a:ext cx="2270917" cy="2851667"/>
            <a:chOff x="3459637" y="1564850"/>
            <a:chExt cx="2064470" cy="285166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65AD289-5FE8-654A-9CCE-13D645D21833}"/>
                </a:ext>
              </a:extLst>
            </p:cNvPr>
            <p:cNvSpPr/>
            <p:nvPr/>
          </p:nvSpPr>
          <p:spPr>
            <a:xfrm rot="16200000">
              <a:off x="4302548" y="721941"/>
              <a:ext cx="378650" cy="2064468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没有异常预警提醒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1AE61EA-0664-6644-BA84-3F709206CB1D}"/>
                </a:ext>
              </a:extLst>
            </p:cNvPr>
            <p:cNvSpPr/>
            <p:nvPr/>
          </p:nvSpPr>
          <p:spPr>
            <a:xfrm>
              <a:off x="3459637" y="2000061"/>
              <a:ext cx="2064470" cy="241645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BAE9094-E760-5345-A78B-F24CED2543CB}"/>
                </a:ext>
              </a:extLst>
            </p:cNvPr>
            <p:cNvSpPr txBox="1"/>
            <p:nvPr/>
          </p:nvSpPr>
          <p:spPr>
            <a:xfrm>
              <a:off x="3539337" y="2142818"/>
              <a:ext cx="1923068" cy="22736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kumimoji="1" lang="zh-CN" altLang="en-US" sz="1050" dirty="0"/>
                <a:t>菜单中新增产品，该产品没有添加配方时，无预警提醒。</a:t>
              </a:r>
              <a:endParaRPr kumimoji="1" lang="en-US" altLang="zh-CN" sz="1050" dirty="0"/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kumimoji="1" lang="zh-CN" altLang="en-US" sz="1050" dirty="0"/>
                <a:t>某个餐厅下，某个产品没有匹配到满足条件的配方时，无预警提醒。</a:t>
              </a:r>
              <a:endParaRPr kumimoji="1" lang="en-US" altLang="zh-CN" sz="1050" dirty="0"/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kumimoji="1" lang="zh-CN" altLang="en-US" sz="1050" dirty="0"/>
                <a:t>某个产品匹配到多条配方，需人工选择时，无预警提醒。</a:t>
              </a:r>
              <a:endParaRPr kumimoji="1" lang="en-US" altLang="zh-CN" sz="1050" dirty="0"/>
            </a:p>
            <a:p>
              <a:pPr marL="171450" indent="-17145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kumimoji="1" lang="zh-CN" altLang="en-US" sz="1050" dirty="0"/>
                <a:t>配方中内容发生变化时，无预警提醒。</a:t>
              </a:r>
              <a:endParaRPr kumimoji="1" lang="en-US" altLang="zh-CN" sz="1050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022E31A-D084-2D45-A9BB-25B040358674}"/>
              </a:ext>
            </a:extLst>
          </p:cNvPr>
          <p:cNvGrpSpPr/>
          <p:nvPr/>
        </p:nvGrpSpPr>
        <p:grpSpPr>
          <a:xfrm>
            <a:off x="5911079" y="1503572"/>
            <a:ext cx="2270917" cy="2705491"/>
            <a:chOff x="3459637" y="1564851"/>
            <a:chExt cx="2064470" cy="270549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E42F5C3-53D7-FE4F-B74B-D94F7DAF7984}"/>
                </a:ext>
              </a:extLst>
            </p:cNvPr>
            <p:cNvSpPr/>
            <p:nvPr/>
          </p:nvSpPr>
          <p:spPr>
            <a:xfrm rot="16200000">
              <a:off x="4302548" y="721942"/>
              <a:ext cx="378650" cy="2064468"/>
            </a:xfrm>
            <a:prstGeom prst="rect">
              <a:avLst/>
            </a:prstGeom>
            <a:solidFill>
              <a:srgbClr val="C0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zh-CN" altLang="en-US" sz="1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部署复杂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365087F-CDC3-644F-9F1C-84B304EE4406}"/>
                </a:ext>
              </a:extLst>
            </p:cNvPr>
            <p:cNvSpPr/>
            <p:nvPr/>
          </p:nvSpPr>
          <p:spPr>
            <a:xfrm>
              <a:off x="3459637" y="2000061"/>
              <a:ext cx="2064470" cy="227028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kumimoji="1"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E862171-FE8F-DB44-A1E7-84B6879FAD34}"/>
                </a:ext>
              </a:extLst>
            </p:cNvPr>
            <p:cNvSpPr txBox="1"/>
            <p:nvPr/>
          </p:nvSpPr>
          <p:spPr>
            <a:xfrm>
              <a:off x="3539765" y="2142818"/>
              <a:ext cx="1923068" cy="5482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itchFamily="2" charset="2"/>
                <a:buChar char="l"/>
              </a:pPr>
              <a:r>
                <a:rPr kumimoji="1" lang="zh-CN" altLang="en-US" sz="1050" dirty="0"/>
                <a:t>餐厅需要单独部署</a:t>
              </a:r>
              <a:r>
                <a:rPr kumimoji="1" lang="en-US" altLang="zh-CN" sz="1050" dirty="0"/>
                <a:t>2G</a:t>
              </a:r>
              <a:r>
                <a:rPr kumimoji="1" lang="zh-CN" altLang="en-US" sz="1050" dirty="0"/>
                <a:t>系统才能查看。</a:t>
              </a:r>
              <a:endParaRPr kumimoji="1" lang="zh-CN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09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>
            <a:extLst>
              <a:ext uri="{FF2B5EF4-FFF2-40B4-BE49-F238E27FC236}">
                <a16:creationId xmlns:a16="http://schemas.microsoft.com/office/drawing/2014/main" id="{59DC41AD-B0EA-43D6-95F5-CBC9EAE0E56F}"/>
              </a:ext>
            </a:extLst>
          </p:cNvPr>
          <p:cNvSpPr/>
          <p:nvPr/>
        </p:nvSpPr>
        <p:spPr>
          <a:xfrm>
            <a:off x="2590492" y="1019170"/>
            <a:ext cx="3963015" cy="26457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>
            <a:solidFill>
              <a:schemeClr val="accent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defTabSz="685800" hangingPunct="0"/>
            <a:endParaRPr lang="zh-CN" altLang="en-US" sz="1350">
              <a:solidFill>
                <a:srgbClr val="000000"/>
              </a:solidFill>
              <a:sym typeface="Calibri" panose="020F0502020204030204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6749690" cy="663006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项目目标：建立自动化的配方管理中心</a:t>
            </a:r>
            <a:endParaRPr 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CE700D5-2036-4B7C-837F-C38B6B7AD8E1}"/>
              </a:ext>
            </a:extLst>
          </p:cNvPr>
          <p:cNvSpPr/>
          <p:nvPr/>
        </p:nvSpPr>
        <p:spPr>
          <a:xfrm>
            <a:off x="456509" y="3736915"/>
            <a:ext cx="8202520" cy="1204999"/>
          </a:xfrm>
          <a:prstGeom prst="rect">
            <a:avLst/>
          </a:prstGeom>
          <a:solidFill>
            <a:srgbClr val="F2F2F2"/>
          </a:solidFill>
          <a:ln w="12700" cap="flat">
            <a:solidFill>
              <a:srgbClr val="D9D9D9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defTabSz="685800" hangingPunct="0"/>
            <a:endParaRPr lang="zh-CN" altLang="en-US" sz="1350">
              <a:solidFill>
                <a:srgbClr val="000000"/>
              </a:solidFill>
              <a:sym typeface="Calibri" panose="020F0502020204030204"/>
            </a:endParaRPr>
          </a:p>
        </p:txBody>
      </p:sp>
      <p:sp>
        <p:nvSpPr>
          <p:cNvPr id="30" name="三角形 2">
            <a:extLst>
              <a:ext uri="{FF2B5EF4-FFF2-40B4-BE49-F238E27FC236}">
                <a16:creationId xmlns:a16="http://schemas.microsoft.com/office/drawing/2014/main" id="{7746CCE3-BD7E-42FF-A6AB-625D1317585F}"/>
              </a:ext>
            </a:extLst>
          </p:cNvPr>
          <p:cNvSpPr/>
          <p:nvPr/>
        </p:nvSpPr>
        <p:spPr>
          <a:xfrm rot="5400000">
            <a:off x="1782937" y="2168977"/>
            <a:ext cx="1236765" cy="280163"/>
          </a:xfrm>
          <a:prstGeom prst="triangle">
            <a:avLst>
              <a:gd name="adj" fmla="val 50483"/>
            </a:avLst>
          </a:prstGeom>
          <a:solidFill>
            <a:srgbClr val="919D9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342900"/>
            <a:endParaRPr lang="zh-CN" altLang="en-US" sz="1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"/>
              <a:sym typeface="Calibri" panose="020F0502020204030204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B5E9A60-DE55-4FDD-9679-C23B438AD61A}"/>
              </a:ext>
            </a:extLst>
          </p:cNvPr>
          <p:cNvSpPr/>
          <p:nvPr/>
        </p:nvSpPr>
        <p:spPr>
          <a:xfrm>
            <a:off x="341225" y="1018007"/>
            <a:ext cx="1828359" cy="2603899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defTabSz="685800" hangingPunct="0"/>
            <a:endParaRPr lang="zh-CN" altLang="en-US" sz="1350">
              <a:solidFill>
                <a:srgbClr val="000000"/>
              </a:solidFill>
              <a:sym typeface="Calibri" panose="020F0502020204030204"/>
            </a:endParaRPr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0537749F-991A-4C74-B34E-9923091F872D}"/>
              </a:ext>
            </a:extLst>
          </p:cNvPr>
          <p:cNvSpPr>
            <a:spLocks noEditPoints="1"/>
          </p:cNvSpPr>
          <p:nvPr/>
        </p:nvSpPr>
        <p:spPr bwMode="gray">
          <a:xfrm>
            <a:off x="2962136" y="1397089"/>
            <a:ext cx="3512471" cy="2224988"/>
          </a:xfrm>
          <a:custGeom>
            <a:avLst/>
            <a:gdLst/>
            <a:ahLst/>
            <a:cxnLst>
              <a:cxn ang="0">
                <a:pos x="1092" y="50"/>
              </a:cxn>
              <a:cxn ang="0">
                <a:pos x="822" y="168"/>
              </a:cxn>
              <a:cxn ang="0">
                <a:pos x="594" y="300"/>
              </a:cxn>
              <a:cxn ang="0">
                <a:pos x="406" y="446"/>
              </a:cxn>
              <a:cxn ang="0">
                <a:pos x="254" y="604"/>
              </a:cxn>
              <a:cxn ang="0">
                <a:pos x="140" y="772"/>
              </a:cxn>
              <a:cxn ang="0">
                <a:pos x="60" y="944"/>
              </a:cxn>
              <a:cxn ang="0">
                <a:pos x="14" y="1122"/>
              </a:cxn>
              <a:cxn ang="0">
                <a:pos x="0" y="1300"/>
              </a:cxn>
              <a:cxn ang="0">
                <a:pos x="18" y="1476"/>
              </a:cxn>
              <a:cxn ang="0">
                <a:pos x="64" y="1650"/>
              </a:cxn>
              <a:cxn ang="0">
                <a:pos x="138" y="1818"/>
              </a:cxn>
              <a:cxn ang="0">
                <a:pos x="238" y="1978"/>
              </a:cxn>
              <a:cxn ang="0">
                <a:pos x="364" y="2126"/>
              </a:cxn>
              <a:cxn ang="0">
                <a:pos x="512" y="2262"/>
              </a:cxn>
              <a:cxn ang="0">
                <a:pos x="684" y="2382"/>
              </a:cxn>
              <a:cxn ang="0">
                <a:pos x="874" y="2484"/>
              </a:cxn>
              <a:cxn ang="0">
                <a:pos x="1086" y="2564"/>
              </a:cxn>
              <a:cxn ang="0">
                <a:pos x="1314" y="2622"/>
              </a:cxn>
              <a:cxn ang="0">
                <a:pos x="1558" y="2654"/>
              </a:cxn>
              <a:cxn ang="0">
                <a:pos x="1818" y="2658"/>
              </a:cxn>
              <a:cxn ang="0">
                <a:pos x="2090" y="2632"/>
              </a:cxn>
              <a:cxn ang="0">
                <a:pos x="2374" y="2574"/>
              </a:cxn>
              <a:cxn ang="0">
                <a:pos x="2544" y="2912"/>
              </a:cxn>
              <a:cxn ang="0">
                <a:pos x="1868" y="1552"/>
              </a:cxn>
              <a:cxn ang="0">
                <a:pos x="1956" y="1914"/>
              </a:cxn>
              <a:cxn ang="0">
                <a:pos x="1788" y="1936"/>
              </a:cxn>
              <a:cxn ang="0">
                <a:pos x="1616" y="1934"/>
              </a:cxn>
              <a:cxn ang="0">
                <a:pos x="1442" y="1912"/>
              </a:cxn>
              <a:cxn ang="0">
                <a:pos x="1272" y="1872"/>
              </a:cxn>
              <a:cxn ang="0">
                <a:pos x="1108" y="1812"/>
              </a:cxn>
              <a:cxn ang="0">
                <a:pos x="952" y="1736"/>
              </a:cxn>
              <a:cxn ang="0">
                <a:pos x="810" y="1646"/>
              </a:cxn>
              <a:cxn ang="0">
                <a:pos x="684" y="1542"/>
              </a:cxn>
              <a:cxn ang="0">
                <a:pos x="578" y="1428"/>
              </a:cxn>
              <a:cxn ang="0">
                <a:pos x="494" y="1304"/>
              </a:cxn>
              <a:cxn ang="0">
                <a:pos x="438" y="1170"/>
              </a:cxn>
              <a:cxn ang="0">
                <a:pos x="410" y="1032"/>
              </a:cxn>
              <a:cxn ang="0">
                <a:pos x="416" y="888"/>
              </a:cxn>
              <a:cxn ang="0">
                <a:pos x="460" y="742"/>
              </a:cxn>
              <a:cxn ang="0">
                <a:pos x="544" y="592"/>
              </a:cxn>
              <a:cxn ang="0">
                <a:pos x="670" y="444"/>
              </a:cxn>
              <a:cxn ang="0">
                <a:pos x="844" y="298"/>
              </a:cxn>
              <a:cxn ang="0">
                <a:pos x="1070" y="154"/>
              </a:cxn>
              <a:cxn ang="0">
                <a:pos x="1348" y="16"/>
              </a:cxn>
              <a:cxn ang="0">
                <a:pos x="1244" y="0"/>
              </a:cxn>
              <a:cxn ang="0">
                <a:pos x="2820" y="1934"/>
              </a:cxn>
              <a:cxn ang="0">
                <a:pos x="2820" y="1934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  <a:effectLst>
            <a:outerShdw dist="206741" dir="8249373" algn="ctr" rotWithShape="0">
              <a:srgbClr val="C1D1D3">
                <a:alpha val="50000"/>
              </a:srgbClr>
            </a:outerShdw>
          </a:effectLst>
        </p:spPr>
        <p:txBody>
          <a:bodyPr/>
          <a:lstStyle/>
          <a:p>
            <a:pPr algn="ctr" defTabSz="685800">
              <a:defRPr/>
            </a:pPr>
            <a:endParaRPr lang="en-US" sz="1050" kern="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grpSp>
        <p:nvGrpSpPr>
          <p:cNvPr id="33" name="Group 5">
            <a:extLst>
              <a:ext uri="{FF2B5EF4-FFF2-40B4-BE49-F238E27FC236}">
                <a16:creationId xmlns:a16="http://schemas.microsoft.com/office/drawing/2014/main" id="{C6E34533-CCF2-4C9B-B97D-351278831705}"/>
              </a:ext>
            </a:extLst>
          </p:cNvPr>
          <p:cNvGrpSpPr>
            <a:grpSpLocks/>
          </p:cNvGrpSpPr>
          <p:nvPr/>
        </p:nvGrpSpPr>
        <p:grpSpPr bwMode="auto">
          <a:xfrm>
            <a:off x="4933305" y="2533086"/>
            <a:ext cx="1001892" cy="1039221"/>
            <a:chOff x="1950" y="2508"/>
            <a:chExt cx="1072" cy="1188"/>
          </a:xfrm>
        </p:grpSpPr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84B9B07F-F2E7-49B4-8A0F-E5670D1F1EF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723406">
              <a:off x="1993" y="3276"/>
              <a:ext cx="905" cy="42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685800">
                <a:defRPr/>
              </a:pPr>
              <a:endParaRPr lang="en-US" sz="1050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779E684D-FBE1-4597-B1D7-8F97088CF4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50" y="2508"/>
              <a:ext cx="1072" cy="107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685800">
                <a:defRPr/>
              </a:pPr>
              <a:endParaRPr lang="en-US" sz="1050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C78F023B-798A-48EB-BA4F-81F8D8A34BB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75" y="2514"/>
              <a:ext cx="1045" cy="1047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685800">
                <a:defRPr/>
              </a:pPr>
              <a:endParaRPr lang="en-US" sz="1050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EC9B7D7D-6DCA-41FD-880D-E6F34905E75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974" y="2524"/>
              <a:ext cx="997" cy="97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685800">
                <a:defRPr/>
              </a:pPr>
              <a:endParaRPr lang="en-US" sz="1050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38" name="Oval 10">
              <a:extLst>
                <a:ext uri="{FF2B5EF4-FFF2-40B4-BE49-F238E27FC236}">
                  <a16:creationId xmlns:a16="http://schemas.microsoft.com/office/drawing/2014/main" id="{EAD70A99-877F-476D-9914-97542D3E83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32" y="2552"/>
              <a:ext cx="888" cy="79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685800">
                <a:defRPr/>
              </a:pPr>
              <a:endParaRPr lang="en-US" sz="1050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C5C8DB73-E98A-4409-9093-CFCD256D0502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2054" y="2841"/>
              <a:ext cx="842" cy="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defTabSz="685800">
                <a:defRPr/>
              </a:pPr>
              <a:r>
                <a:rPr lang="zh-CN" altLang="en-US" sz="1050" b="1" kern="0" dirty="0">
                  <a:solidFill>
                    <a:sysClr val="windowText" lastClr="0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错误实时</a:t>
              </a:r>
              <a:endParaRPr lang="en-US" altLang="zh-CN" sz="1050" b="1" kern="0" dirty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 defTabSz="685800">
                <a:defRPr/>
              </a:pPr>
              <a:r>
                <a:rPr lang="zh-CN" altLang="en-US" sz="1050" b="1" kern="0" dirty="0">
                  <a:solidFill>
                    <a:sysClr val="windowText" lastClr="0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通知</a:t>
              </a:r>
              <a:r>
                <a:rPr lang="en-US" altLang="zh-CN" sz="1050" b="1" kern="0" dirty="0">
                  <a:solidFill>
                    <a:sysClr val="windowText" lastClr="0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/</a:t>
              </a:r>
              <a:r>
                <a:rPr lang="zh-CN" altLang="en-US" sz="1050" b="1" kern="0" dirty="0">
                  <a:solidFill>
                    <a:sysClr val="windowText" lastClr="0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预警</a:t>
              </a:r>
              <a:endParaRPr lang="en-US" altLang="zh-CN" sz="1050" b="1" kern="0" dirty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40" name="Oval 13">
            <a:extLst>
              <a:ext uri="{FF2B5EF4-FFF2-40B4-BE49-F238E27FC236}">
                <a16:creationId xmlns:a16="http://schemas.microsoft.com/office/drawing/2014/main" id="{FB9CFF72-7E1A-433D-A23E-E7FF00B759FF}"/>
              </a:ext>
            </a:extLst>
          </p:cNvPr>
          <p:cNvSpPr>
            <a:spLocks noChangeArrowheads="1"/>
          </p:cNvSpPr>
          <p:nvPr/>
        </p:nvSpPr>
        <p:spPr bwMode="gray">
          <a:xfrm rot="20827004">
            <a:off x="3454798" y="1722710"/>
            <a:ext cx="608837" cy="291671"/>
          </a:xfrm>
          <a:prstGeom prst="ellipse">
            <a:avLst/>
          </a:prstGeom>
          <a:solidFill>
            <a:srgbClr val="0F2145">
              <a:alpha val="3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defTabSz="685800">
              <a:defRPr/>
            </a:pPr>
            <a:endParaRPr lang="en-US" sz="1050" kern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grpSp>
        <p:nvGrpSpPr>
          <p:cNvPr id="41" name="Group 14">
            <a:extLst>
              <a:ext uri="{FF2B5EF4-FFF2-40B4-BE49-F238E27FC236}">
                <a16:creationId xmlns:a16="http://schemas.microsoft.com/office/drawing/2014/main" id="{DE422FE0-6DB5-407F-BA9B-5221EFB0CB78}"/>
              </a:ext>
            </a:extLst>
          </p:cNvPr>
          <p:cNvGrpSpPr>
            <a:grpSpLocks/>
          </p:cNvGrpSpPr>
          <p:nvPr/>
        </p:nvGrpSpPr>
        <p:grpSpPr bwMode="auto">
          <a:xfrm>
            <a:off x="3118961" y="2034671"/>
            <a:ext cx="737096" cy="688163"/>
            <a:chOff x="732" y="2112"/>
            <a:chExt cx="844" cy="858"/>
          </a:xfrm>
        </p:grpSpPr>
        <p:sp>
          <p:nvSpPr>
            <p:cNvPr id="42" name="Oval 15">
              <a:extLst>
                <a:ext uri="{FF2B5EF4-FFF2-40B4-BE49-F238E27FC236}">
                  <a16:creationId xmlns:a16="http://schemas.microsoft.com/office/drawing/2014/main" id="{2911C66C-B9D6-4207-8401-E6107A35459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32" y="2112"/>
              <a:ext cx="844" cy="85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685800">
                <a:defRPr/>
              </a:pPr>
              <a:endParaRPr lang="en-US" sz="1050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43" name="Oval 16">
              <a:extLst>
                <a:ext uri="{FF2B5EF4-FFF2-40B4-BE49-F238E27FC236}">
                  <a16:creationId xmlns:a16="http://schemas.microsoft.com/office/drawing/2014/main" id="{CF183CC0-F542-4494-80E7-16EBEFC2AA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43" y="2117"/>
              <a:ext cx="821" cy="83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685800">
                <a:defRPr/>
              </a:pPr>
              <a:endParaRPr lang="en-US" sz="1050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44" name="Oval 17">
              <a:extLst>
                <a:ext uri="{FF2B5EF4-FFF2-40B4-BE49-F238E27FC236}">
                  <a16:creationId xmlns:a16="http://schemas.microsoft.com/office/drawing/2014/main" id="{BCC9DEC3-0679-4D37-B257-BBE2FA37047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0" y="2146"/>
              <a:ext cx="782" cy="78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685800">
                <a:defRPr/>
              </a:pPr>
              <a:endParaRPr lang="en-US" sz="1050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45" name="Oval 18">
              <a:extLst>
                <a:ext uri="{FF2B5EF4-FFF2-40B4-BE49-F238E27FC236}">
                  <a16:creationId xmlns:a16="http://schemas.microsoft.com/office/drawing/2014/main" id="{09A5D641-8198-4896-81C8-EABA539CD5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94" y="2146"/>
              <a:ext cx="696" cy="63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685800">
                <a:defRPr/>
              </a:pPr>
              <a:endParaRPr lang="en-US" sz="1050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46" name="Text Box 19">
              <a:extLst>
                <a:ext uri="{FF2B5EF4-FFF2-40B4-BE49-F238E27FC236}">
                  <a16:creationId xmlns:a16="http://schemas.microsoft.com/office/drawing/2014/main" id="{663AC495-E593-4CCD-BCD1-683E8972BD2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746" y="2313"/>
              <a:ext cx="828" cy="51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b="1" kern="0" dirty="0">
                  <a:solidFill>
                    <a:sysClr val="windowText" lastClr="0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配方集中</a:t>
              </a:r>
              <a:endParaRPr lang="en-US" altLang="zh-CN" sz="1050" b="1" kern="0" dirty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  <a:p>
              <a:pPr algn="ctr">
                <a:defRPr/>
              </a:pPr>
              <a:r>
                <a:rPr lang="zh-CN" altLang="en-US" sz="1050" b="1" kern="0" dirty="0">
                  <a:solidFill>
                    <a:sysClr val="windowText" lastClr="0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自动计算</a:t>
              </a:r>
            </a:p>
          </p:txBody>
        </p:sp>
      </p:grpSp>
      <p:sp>
        <p:nvSpPr>
          <p:cNvPr id="47" name="Oval 77">
            <a:extLst>
              <a:ext uri="{FF2B5EF4-FFF2-40B4-BE49-F238E27FC236}">
                <a16:creationId xmlns:a16="http://schemas.microsoft.com/office/drawing/2014/main" id="{8A8015B5-DBA6-40C1-BFE6-B50ED6C081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81458" y="1177898"/>
            <a:ext cx="1193149" cy="827133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</p:spPr>
        <p:txBody>
          <a:bodyPr vert="eaVert" wrap="none" anchor="ctr"/>
          <a:lstStyle/>
          <a:p>
            <a:pPr algn="ctr" defTabSz="685800">
              <a:defRPr/>
            </a:pPr>
            <a:endParaRPr lang="en-US" altLang="zh-CN" sz="825" kern="0">
              <a:solidFill>
                <a:srgbClr val="444444"/>
              </a:solidFill>
              <a:latin typeface="+mj-ea"/>
              <a:ea typeface="+mj-ea"/>
            </a:endParaRPr>
          </a:p>
        </p:txBody>
      </p:sp>
      <p:sp>
        <p:nvSpPr>
          <p:cNvPr id="48" name="TextBox 144">
            <a:extLst>
              <a:ext uri="{FF2B5EF4-FFF2-40B4-BE49-F238E27FC236}">
                <a16:creationId xmlns:a16="http://schemas.microsoft.com/office/drawing/2014/main" id="{4038B25F-AE57-47BC-AD40-D89430E1A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941" y="1452868"/>
            <a:ext cx="12016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800">
              <a:buClr>
                <a:srgbClr val="0085C3"/>
              </a:buClr>
              <a:defRPr/>
            </a:pPr>
            <a:r>
              <a:rPr lang="zh-CN" altLang="en-US" sz="1200" b="1" kern="0" dirty="0">
                <a:solidFill>
                  <a:srgbClr val="FFFFFF"/>
                </a:solidFill>
                <a:latin typeface="Microsoft YaHei" charset="-122"/>
                <a:ea typeface="Microsoft YaHei" charset="-122"/>
                <a:cs typeface="Microsoft YaHei" charset="-122"/>
              </a:rPr>
              <a:t>配方管理中心</a:t>
            </a:r>
            <a:endParaRPr lang="en-US" altLang="zh-CN" sz="1200" b="1" kern="0" dirty="0">
              <a:solidFill>
                <a:srgbClr val="FFFFF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49" name="Straight Connector 92">
            <a:extLst>
              <a:ext uri="{FF2B5EF4-FFF2-40B4-BE49-F238E27FC236}">
                <a16:creationId xmlns:a16="http://schemas.microsoft.com/office/drawing/2014/main" id="{786A4963-BAFF-462E-B1D0-FA45099D818C}"/>
              </a:ext>
            </a:extLst>
          </p:cNvPr>
          <p:cNvCxnSpPr>
            <a:cxnSpLocks/>
            <a:stCxn id="47" idx="3"/>
            <a:endCxn id="56" idx="0"/>
          </p:cNvCxnSpPr>
          <p:nvPr/>
        </p:nvCxnSpPr>
        <p:spPr bwMode="auto">
          <a:xfrm flipH="1">
            <a:off x="4332705" y="1883900"/>
            <a:ext cx="1123486" cy="509844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Straight Connector 93">
            <a:extLst>
              <a:ext uri="{FF2B5EF4-FFF2-40B4-BE49-F238E27FC236}">
                <a16:creationId xmlns:a16="http://schemas.microsoft.com/office/drawing/2014/main" id="{3F9754E2-1DBD-4E25-B0AD-458D3CAC4267}"/>
              </a:ext>
            </a:extLst>
          </p:cNvPr>
          <p:cNvCxnSpPr>
            <a:cxnSpLocks/>
            <a:stCxn id="36" idx="0"/>
          </p:cNvCxnSpPr>
          <p:nvPr/>
        </p:nvCxnSpPr>
        <p:spPr bwMode="auto">
          <a:xfrm flipV="1">
            <a:off x="5444999" y="1908394"/>
            <a:ext cx="22712" cy="629941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51" name="Group 12">
            <a:extLst>
              <a:ext uri="{FF2B5EF4-FFF2-40B4-BE49-F238E27FC236}">
                <a16:creationId xmlns:a16="http://schemas.microsoft.com/office/drawing/2014/main" id="{116E489E-80CD-4B1F-81EE-F2DDF9C20828}"/>
              </a:ext>
            </a:extLst>
          </p:cNvPr>
          <p:cNvGrpSpPr>
            <a:grpSpLocks/>
          </p:cNvGrpSpPr>
          <p:nvPr/>
        </p:nvGrpSpPr>
        <p:grpSpPr bwMode="auto">
          <a:xfrm>
            <a:off x="3904352" y="2382293"/>
            <a:ext cx="883936" cy="910922"/>
            <a:chOff x="780" y="2268"/>
            <a:chExt cx="865" cy="1008"/>
          </a:xfrm>
        </p:grpSpPr>
        <p:sp>
          <p:nvSpPr>
            <p:cNvPr id="52" name="Oval 13">
              <a:extLst>
                <a:ext uri="{FF2B5EF4-FFF2-40B4-BE49-F238E27FC236}">
                  <a16:creationId xmlns:a16="http://schemas.microsoft.com/office/drawing/2014/main" id="{B1308A20-E30B-4F70-91A8-9DBFEB5E2A9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-772996">
              <a:off x="832" y="2892"/>
              <a:ext cx="714" cy="384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685800">
                <a:defRPr/>
              </a:pPr>
              <a:endParaRPr lang="en-US" sz="1050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grpSp>
          <p:nvGrpSpPr>
            <p:cNvPr id="53" name="Group 14">
              <a:extLst>
                <a:ext uri="{FF2B5EF4-FFF2-40B4-BE49-F238E27FC236}">
                  <a16:creationId xmlns:a16="http://schemas.microsoft.com/office/drawing/2014/main" id="{F7A97829-750F-4872-BEA6-2FA99F607B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0" y="2268"/>
              <a:ext cx="865" cy="906"/>
              <a:chOff x="732" y="2112"/>
              <a:chExt cx="844" cy="858"/>
            </a:xfrm>
          </p:grpSpPr>
          <p:sp>
            <p:nvSpPr>
              <p:cNvPr id="54" name="Oval 15">
                <a:extLst>
                  <a:ext uri="{FF2B5EF4-FFF2-40B4-BE49-F238E27FC236}">
                    <a16:creationId xmlns:a16="http://schemas.microsoft.com/office/drawing/2014/main" id="{820CA9C7-2593-40F6-B977-7EC6A39151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4" cy="85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defTabSz="685800">
                  <a:defRPr/>
                </a:pPr>
                <a:endParaRPr lang="en-US" sz="1050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5" name="Oval 16">
                <a:extLst>
                  <a:ext uri="{FF2B5EF4-FFF2-40B4-BE49-F238E27FC236}">
                    <a16:creationId xmlns:a16="http://schemas.microsoft.com/office/drawing/2014/main" id="{F93F409F-26E4-42A7-826B-6C13537EB55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defTabSz="685800">
                  <a:defRPr/>
                </a:pPr>
                <a:endParaRPr lang="en-US" sz="1050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6" name="Oval 17">
                <a:extLst>
                  <a:ext uri="{FF2B5EF4-FFF2-40B4-BE49-F238E27FC236}">
                    <a16:creationId xmlns:a16="http://schemas.microsoft.com/office/drawing/2014/main" id="{B35E208A-305E-4131-B331-DC13DB0A3AD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50" y="2124"/>
                <a:ext cx="782" cy="78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defTabSz="685800">
                  <a:defRPr/>
                </a:pPr>
                <a:endParaRPr lang="en-US" sz="1050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7" name="Oval 18">
                <a:extLst>
                  <a:ext uri="{FF2B5EF4-FFF2-40B4-BE49-F238E27FC236}">
                    <a16:creationId xmlns:a16="http://schemas.microsoft.com/office/drawing/2014/main" id="{64F4F464-A213-42D6-BDD4-50ECD684A13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94" y="2146"/>
                <a:ext cx="696" cy="633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 defTabSz="685800">
                  <a:defRPr/>
                </a:pPr>
                <a:endParaRPr lang="en-US" sz="1050" kern="0">
                  <a:solidFill>
                    <a:sysClr val="windowText" lastClr="000000"/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58" name="Text Box 19">
                <a:extLst>
                  <a:ext uri="{FF2B5EF4-FFF2-40B4-BE49-F238E27FC236}">
                    <a16:creationId xmlns:a16="http://schemas.microsoft.com/office/drawing/2014/main" id="{20371512-4D7E-49C2-9D17-26EF3812D014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745" y="2360"/>
                <a:ext cx="819" cy="43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defTabSz="685800">
                  <a:defRPr/>
                </a:pPr>
                <a:r>
                  <a:rPr lang="zh-CN" altLang="en-US" sz="1050" b="1" kern="0" dirty="0">
                    <a:solidFill>
                      <a:sysClr val="windowText" lastClr="00000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配方高可靠</a:t>
                </a:r>
                <a:endParaRPr lang="en-US" altLang="zh-CN" sz="1050" b="1" kern="0" dirty="0">
                  <a:solidFill>
                    <a:sysClr val="windowText" lastClr="00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  <a:p>
                <a:pPr algn="ctr" defTabSz="685800">
                  <a:defRPr/>
                </a:pPr>
                <a:r>
                  <a:rPr lang="zh-CN" altLang="en-US" sz="1050" b="1" kern="0">
                    <a:solidFill>
                      <a:sysClr val="windowText" lastClr="000000"/>
                    </a:solidFill>
                    <a:latin typeface="Microsoft YaHei" charset="-122"/>
                    <a:ea typeface="Microsoft YaHei" charset="-122"/>
                    <a:cs typeface="Microsoft YaHei" charset="-122"/>
                  </a:rPr>
                  <a:t>下发</a:t>
                </a:r>
                <a:endParaRPr lang="en-US" altLang="zh-CN" sz="1050" b="1" kern="0" dirty="0">
                  <a:solidFill>
                    <a:sysClr val="windowText" lastClr="000000"/>
                  </a:solidFill>
                  <a:latin typeface="Microsoft YaHei" charset="-122"/>
                  <a:ea typeface="Microsoft YaHei" charset="-122"/>
                  <a:cs typeface="Microsoft YaHei" charset="-122"/>
                </a:endParaRPr>
              </a:p>
            </p:txBody>
          </p:sp>
        </p:grpSp>
      </p:grpSp>
      <p:cxnSp>
        <p:nvCxnSpPr>
          <p:cNvPr id="59" name="Straight Connector 107">
            <a:extLst>
              <a:ext uri="{FF2B5EF4-FFF2-40B4-BE49-F238E27FC236}">
                <a16:creationId xmlns:a16="http://schemas.microsoft.com/office/drawing/2014/main" id="{F0B2E63B-00BE-44A8-8D86-CCC261223B5E}"/>
              </a:ext>
            </a:extLst>
          </p:cNvPr>
          <p:cNvCxnSpPr>
            <a:cxnSpLocks/>
            <a:stCxn id="43" idx="6"/>
            <a:endCxn id="47" idx="3"/>
          </p:cNvCxnSpPr>
          <p:nvPr/>
        </p:nvCxnSpPr>
        <p:spPr bwMode="auto">
          <a:xfrm flipV="1">
            <a:off x="3845577" y="1883900"/>
            <a:ext cx="1610614" cy="489238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52A545B-D749-4329-813C-6FC3FBC6222A}"/>
              </a:ext>
            </a:extLst>
          </p:cNvPr>
          <p:cNvSpPr txBox="1"/>
          <p:nvPr/>
        </p:nvSpPr>
        <p:spPr>
          <a:xfrm>
            <a:off x="391759" y="1116489"/>
            <a:ext cx="2205038" cy="2539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214313" indent="-214313" defTabSz="685800" hangingPunct="0">
              <a:buFont typeface="Wingdings" charset="2"/>
              <a:buChar char="l"/>
            </a:pP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输入数据</a:t>
            </a:r>
          </a:p>
        </p:txBody>
      </p:sp>
      <p:sp>
        <p:nvSpPr>
          <p:cNvPr id="63" name="Rectangle 127">
            <a:extLst>
              <a:ext uri="{FF2B5EF4-FFF2-40B4-BE49-F238E27FC236}">
                <a16:creationId xmlns:a16="http://schemas.microsoft.com/office/drawing/2014/main" id="{F1A47E5D-1F5D-4FDE-ACAB-D0B847E19047}"/>
              </a:ext>
            </a:extLst>
          </p:cNvPr>
          <p:cNvSpPr/>
          <p:nvPr/>
        </p:nvSpPr>
        <p:spPr bwMode="auto">
          <a:xfrm>
            <a:off x="706564" y="1532146"/>
            <a:ext cx="1342657" cy="500646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105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MC</a:t>
            </a:r>
            <a:r>
              <a:rPr lang="zh-CN" altLang="en-US" sz="105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（产品基本信息，餐厅维度菜单数据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）</a:t>
            </a:r>
            <a:endParaRPr lang="en-US" altLang="zh-CN" sz="1050" dirty="0">
              <a:latin typeface="Microsoft YaHei" charset="-122"/>
              <a:ea typeface="Microsoft YaHei" charset="-122"/>
              <a:cs typeface="Microsoft YaHei" charset="-122"/>
              <a:sym typeface="Calibri" panose="020F0502020204030204"/>
            </a:endParaRPr>
          </a:p>
        </p:txBody>
      </p:sp>
      <p:sp>
        <p:nvSpPr>
          <p:cNvPr id="64" name="Rectangle 128">
            <a:extLst>
              <a:ext uri="{FF2B5EF4-FFF2-40B4-BE49-F238E27FC236}">
                <a16:creationId xmlns:a16="http://schemas.microsoft.com/office/drawing/2014/main" id="{48A37D38-C9A8-47F5-964F-67033743E6CF}"/>
              </a:ext>
            </a:extLst>
          </p:cNvPr>
          <p:cNvSpPr/>
          <p:nvPr/>
        </p:nvSpPr>
        <p:spPr bwMode="auto">
          <a:xfrm>
            <a:off x="573902" y="1366788"/>
            <a:ext cx="234030" cy="2893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342900">
              <a:defRPr/>
            </a:pPr>
            <a:r>
              <a:rPr lang="en-US" altLang="zh-CN" sz="1050" kern="0" dirty="0">
                <a:solidFill>
                  <a:srgbClr val="FFFFFF"/>
                </a:solidFill>
                <a:latin typeface="Arial" pitchFamily="34" charset="0"/>
                <a:ea typeface="宋体" pitchFamily="2" charset="-122"/>
                <a:cs typeface=""/>
              </a:rPr>
              <a:t>1</a:t>
            </a:r>
            <a:endParaRPr lang="zh-CN" altLang="en-US" sz="1050" kern="0" dirty="0">
              <a:solidFill>
                <a:srgbClr val="FFFFFF"/>
              </a:solidFill>
              <a:latin typeface="Arial" pitchFamily="34" charset="0"/>
              <a:ea typeface="宋体" pitchFamily="2" charset="-122"/>
              <a:cs typeface=""/>
            </a:endParaRPr>
          </a:p>
        </p:txBody>
      </p:sp>
      <p:sp>
        <p:nvSpPr>
          <p:cNvPr id="66" name="Rectangle 127">
            <a:extLst>
              <a:ext uri="{FF2B5EF4-FFF2-40B4-BE49-F238E27FC236}">
                <a16:creationId xmlns:a16="http://schemas.microsoft.com/office/drawing/2014/main" id="{39D98156-025B-41EA-BBC2-D2259982DF31}"/>
              </a:ext>
            </a:extLst>
          </p:cNvPr>
          <p:cNvSpPr/>
          <p:nvPr/>
        </p:nvSpPr>
        <p:spPr bwMode="auto">
          <a:xfrm>
            <a:off x="714306" y="2260693"/>
            <a:ext cx="1334915" cy="52971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中央端</a:t>
            </a:r>
            <a:r>
              <a:rPr lang="en-US" altLang="zh-CN" sz="105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2G</a:t>
            </a:r>
            <a:r>
              <a:rPr lang="zh-CN" altLang="en-US" sz="105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（原货物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、物料数据、</a:t>
            </a:r>
            <a:r>
              <a:rPr lang="zh-CN" altLang="en-US" sz="105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区域、</a:t>
            </a:r>
            <a:r>
              <a:rPr lang="en-US" altLang="zh-CN" sz="105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SOP</a:t>
            </a:r>
            <a:r>
              <a:rPr lang="zh-CN" altLang="en-US" sz="105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设备工艺）</a:t>
            </a:r>
            <a:endParaRPr lang="en-US" altLang="zh-CN" sz="1050" dirty="0">
              <a:latin typeface="Microsoft YaHei" charset="-122"/>
              <a:ea typeface="Microsoft YaHei" charset="-122"/>
              <a:cs typeface="Microsoft YaHei" charset="-122"/>
              <a:sym typeface="Calibri" panose="020F0502020204030204"/>
            </a:endParaRPr>
          </a:p>
        </p:txBody>
      </p:sp>
      <p:sp>
        <p:nvSpPr>
          <p:cNvPr id="67" name="Rectangle 128">
            <a:extLst>
              <a:ext uri="{FF2B5EF4-FFF2-40B4-BE49-F238E27FC236}">
                <a16:creationId xmlns:a16="http://schemas.microsoft.com/office/drawing/2014/main" id="{7AA5B6BE-BC60-4563-AA3D-037AAE87142E}"/>
              </a:ext>
            </a:extLst>
          </p:cNvPr>
          <p:cNvSpPr/>
          <p:nvPr/>
        </p:nvSpPr>
        <p:spPr bwMode="auto">
          <a:xfrm>
            <a:off x="573901" y="2068866"/>
            <a:ext cx="234031" cy="2539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342900">
              <a:defRPr/>
            </a:pPr>
            <a:r>
              <a:rPr lang="en-US" altLang="zh-CN" sz="1050" kern="0" dirty="0">
                <a:solidFill>
                  <a:srgbClr val="FFFFFF"/>
                </a:solidFill>
                <a:latin typeface="Arial" pitchFamily="34" charset="0"/>
                <a:ea typeface="宋体" pitchFamily="2" charset="-122"/>
                <a:cs typeface=""/>
              </a:rPr>
              <a:t>2</a:t>
            </a:r>
            <a:endParaRPr lang="zh-CN" altLang="en-US" sz="1050" kern="0" dirty="0">
              <a:solidFill>
                <a:srgbClr val="FFFFFF"/>
              </a:solidFill>
              <a:latin typeface="Arial" pitchFamily="34" charset="0"/>
              <a:ea typeface="宋体" pitchFamily="2" charset="-122"/>
              <a:cs typeface=""/>
            </a:endParaRPr>
          </a:p>
        </p:txBody>
      </p:sp>
      <p:sp>
        <p:nvSpPr>
          <p:cNvPr id="68" name="Rectangle 127">
            <a:extLst>
              <a:ext uri="{FF2B5EF4-FFF2-40B4-BE49-F238E27FC236}">
                <a16:creationId xmlns:a16="http://schemas.microsoft.com/office/drawing/2014/main" id="{4DDC714B-6DC3-4627-88A1-9A5D6FBAC98D}"/>
              </a:ext>
            </a:extLst>
          </p:cNvPr>
          <p:cNvSpPr/>
          <p:nvPr/>
        </p:nvSpPr>
        <p:spPr bwMode="auto">
          <a:xfrm>
            <a:off x="820687" y="4115954"/>
            <a:ext cx="2106000" cy="49571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13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MC</a:t>
            </a:r>
            <a:r>
              <a:rPr lang="zh-CN" altLang="en-US" sz="13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菜单更新后，同步全量拉取各个餐厅菜单数据</a:t>
            </a:r>
            <a:endParaRPr lang="en-US" altLang="zh-CN" sz="13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Calibri" panose="020F0502020204030204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C59ADF4-7DFB-4D8A-90D2-658A42E56236}"/>
              </a:ext>
            </a:extLst>
          </p:cNvPr>
          <p:cNvSpPr/>
          <p:nvPr/>
        </p:nvSpPr>
        <p:spPr>
          <a:xfrm>
            <a:off x="3290865" y="3690430"/>
            <a:ext cx="2175630" cy="1136077"/>
          </a:xfrm>
          <a:prstGeom prst="ellipse">
            <a:avLst/>
          </a:prstGeom>
          <a:solidFill>
            <a:srgbClr val="FFFFFF"/>
          </a:solidFill>
          <a:ln w="152400" cap="flat">
            <a:solidFill>
              <a:srgbClr val="4472C4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defTabSz="685800" hangingPunct="0"/>
            <a:r>
              <a:rPr lang="zh-CN" altLang="en-US" sz="120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实现产品的配方维护；根据配方</a:t>
            </a:r>
            <a:r>
              <a:rPr lang="zh-CN" altLang="en-US" sz="1200" dirty="0">
                <a:solidFill>
                  <a:srgbClr val="000000"/>
                </a:solidFill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，货品，物料，区域、设备计算各餐厅配方</a:t>
            </a:r>
            <a:endParaRPr lang="en-US" altLang="zh-CN" sz="1200" dirty="0">
              <a:solidFill>
                <a:srgbClr val="000000"/>
              </a:solidFill>
              <a:latin typeface="Microsoft YaHei" charset="-122"/>
              <a:ea typeface="Microsoft YaHei" charset="-122"/>
              <a:cs typeface="Microsoft YaHei" charset="-122"/>
              <a:sym typeface="Calibri" panose="020F0502020204030204"/>
            </a:endParaRPr>
          </a:p>
        </p:txBody>
      </p:sp>
      <p:cxnSp>
        <p:nvCxnSpPr>
          <p:cNvPr id="71" name="直线箭头连接符 74">
            <a:extLst>
              <a:ext uri="{FF2B5EF4-FFF2-40B4-BE49-F238E27FC236}">
                <a16:creationId xmlns:a16="http://schemas.microsoft.com/office/drawing/2014/main" id="{B290C942-C510-432A-A6C4-CE778A182D61}"/>
              </a:ext>
            </a:extLst>
          </p:cNvPr>
          <p:cNvCxnSpPr>
            <a:cxnSpLocks/>
          </p:cNvCxnSpPr>
          <p:nvPr/>
        </p:nvCxnSpPr>
        <p:spPr>
          <a:xfrm flipH="1">
            <a:off x="3862838" y="3690430"/>
            <a:ext cx="212835" cy="188738"/>
          </a:xfrm>
          <a:prstGeom prst="straightConnector1">
            <a:avLst/>
          </a:prstGeom>
          <a:noFill/>
          <a:ln w="127000" cap="flat">
            <a:solidFill>
              <a:srgbClr val="4472C4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直线箭头连接符 75">
            <a:extLst>
              <a:ext uri="{FF2B5EF4-FFF2-40B4-BE49-F238E27FC236}">
                <a16:creationId xmlns:a16="http://schemas.microsoft.com/office/drawing/2014/main" id="{A64ADB93-3CBD-4B42-9E5B-F4025DE0E86C}"/>
              </a:ext>
            </a:extLst>
          </p:cNvPr>
          <p:cNvCxnSpPr/>
          <p:nvPr/>
        </p:nvCxnSpPr>
        <p:spPr>
          <a:xfrm flipV="1">
            <a:off x="4999927" y="4620481"/>
            <a:ext cx="125149" cy="59954"/>
          </a:xfrm>
          <a:prstGeom prst="straightConnector1">
            <a:avLst/>
          </a:prstGeom>
          <a:noFill/>
          <a:ln w="127000" cap="flat">
            <a:solidFill>
              <a:srgbClr val="4472C4"/>
            </a:solidFill>
            <a:prstDash val="solid"/>
            <a:round/>
            <a:tailEnd type="triangle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矩形 73">
            <a:extLst>
              <a:ext uri="{FF2B5EF4-FFF2-40B4-BE49-F238E27FC236}">
                <a16:creationId xmlns:a16="http://schemas.microsoft.com/office/drawing/2014/main" id="{334E91AA-BA27-4E8E-BBD6-E187461B4A83}"/>
              </a:ext>
            </a:extLst>
          </p:cNvPr>
          <p:cNvSpPr/>
          <p:nvPr/>
        </p:nvSpPr>
        <p:spPr>
          <a:xfrm>
            <a:off x="6057967" y="3835669"/>
            <a:ext cx="2102470" cy="230830"/>
          </a:xfrm>
          <a:prstGeom prst="rect">
            <a:avLst/>
          </a:prstGeom>
          <a:solidFill>
            <a:srgbClr val="4472C4"/>
          </a:solidFill>
          <a:ln w="25400" cap="flat">
            <a:noFill/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defTabSz="685800" hangingPunct="0"/>
            <a:r>
              <a:rPr lang="zh-CN" altLang="en-US" sz="1050">
                <a:solidFill>
                  <a:schemeClr val="bg1"/>
                </a:solidFill>
                <a:latin typeface="Microsoft YaHei" charset="-122"/>
                <a:ea typeface="Microsoft YaHei" charset="-122"/>
                <a:sym typeface="Calibri" panose="020F0502020204030204"/>
              </a:rPr>
              <a:t>通过本系统实时维护</a:t>
            </a:r>
            <a:r>
              <a:rPr lang="en-US" altLang="zh-CN" sz="1050">
                <a:solidFill>
                  <a:schemeClr val="bg1"/>
                </a:solidFill>
                <a:latin typeface="Microsoft YaHei" charset="-122"/>
                <a:ea typeface="Microsoft YaHei" charset="-122"/>
                <a:sym typeface="Calibri" panose="020F0502020204030204"/>
              </a:rPr>
              <a:t>/</a:t>
            </a:r>
            <a:r>
              <a:rPr lang="zh-CN" altLang="en-US" sz="1050">
                <a:solidFill>
                  <a:schemeClr val="bg1"/>
                </a:solidFill>
                <a:latin typeface="Microsoft YaHei" charset="-122"/>
                <a:ea typeface="Microsoft YaHei" charset="-122"/>
                <a:sym typeface="Calibri" panose="020F0502020204030204"/>
              </a:rPr>
              <a:t>查看配方</a:t>
            </a:r>
            <a:endParaRPr lang="zh-CN" altLang="en-US" sz="105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Calibri" panose="020F0502020204030204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8FFE8E1-E3D6-44D3-9E67-D9FF20299494}"/>
              </a:ext>
            </a:extLst>
          </p:cNvPr>
          <p:cNvSpPr/>
          <p:nvPr/>
        </p:nvSpPr>
        <p:spPr>
          <a:xfrm>
            <a:off x="6057966" y="4209290"/>
            <a:ext cx="2106000" cy="253913"/>
          </a:xfrm>
          <a:prstGeom prst="rect">
            <a:avLst/>
          </a:prstGeom>
          <a:solidFill>
            <a:srgbClr val="4472C4"/>
          </a:solidFill>
          <a:ln w="25400" cap="flat">
            <a:noFill/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 defTabSz="685800" hangingPunct="0"/>
            <a:r>
              <a:rPr lang="zh-CN" altLang="en-US" sz="105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定时自动匹配出到店配方</a:t>
            </a:r>
            <a:endParaRPr lang="zh-CN" altLang="en-US" sz="105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Calibri" panose="020F0502020204030204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85EB99A2-7628-4D5A-96A0-6C51B4AE3417}"/>
              </a:ext>
            </a:extLst>
          </p:cNvPr>
          <p:cNvSpPr/>
          <p:nvPr/>
        </p:nvSpPr>
        <p:spPr>
          <a:xfrm>
            <a:off x="6057966" y="4605995"/>
            <a:ext cx="2102470" cy="253913"/>
          </a:xfrm>
          <a:prstGeom prst="rect">
            <a:avLst/>
          </a:prstGeom>
          <a:solidFill>
            <a:srgbClr val="4472C4"/>
          </a:solidFill>
          <a:ln w="25400" cap="flat">
            <a:noFill/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algn="ctr"/>
            <a:r>
              <a:rPr lang="zh-CN" altLang="en-US" sz="105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餐厅配方数据下发至</a:t>
            </a:r>
            <a:r>
              <a:rPr lang="en-US" altLang="zh-CN" sz="105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FBI</a:t>
            </a:r>
            <a:endParaRPr lang="zh-CN" altLang="en-US" sz="105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  <a:sym typeface="Calibri" panose="020F0502020204030204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7C8FD24-AA73-4623-B4BB-55CE6FFBF028}"/>
              </a:ext>
            </a:extLst>
          </p:cNvPr>
          <p:cNvSpPr txBox="1"/>
          <p:nvPr/>
        </p:nvSpPr>
        <p:spPr>
          <a:xfrm>
            <a:off x="7013850" y="3997431"/>
            <a:ext cx="159505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 hangingPunct="0"/>
            <a:r>
              <a:rPr lang="en-US" altLang="zh-CN" sz="1350" dirty="0">
                <a:solidFill>
                  <a:srgbClr val="0070C0"/>
                </a:solidFill>
                <a:sym typeface="Calibri" panose="020F0502020204030204"/>
              </a:rPr>
              <a:t>+</a:t>
            </a:r>
            <a:endParaRPr lang="zh-CN" altLang="en-US" sz="1350" dirty="0">
              <a:solidFill>
                <a:srgbClr val="0070C0"/>
              </a:solidFill>
              <a:sym typeface="Calibri" panose="020F0502020204030204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CCDED405-B7E3-47A1-A1E8-24489BD29D86}"/>
              </a:ext>
            </a:extLst>
          </p:cNvPr>
          <p:cNvSpPr txBox="1"/>
          <p:nvPr/>
        </p:nvSpPr>
        <p:spPr>
          <a:xfrm>
            <a:off x="7013850" y="4400376"/>
            <a:ext cx="159505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 hangingPunct="0"/>
            <a:r>
              <a:rPr lang="en-US" altLang="zh-CN" sz="1350" dirty="0">
                <a:solidFill>
                  <a:srgbClr val="0070C0"/>
                </a:solidFill>
                <a:sym typeface="Calibri" panose="020F0502020204030204"/>
              </a:rPr>
              <a:t>+</a:t>
            </a:r>
            <a:endParaRPr lang="zh-CN" altLang="en-US" sz="1350" dirty="0">
              <a:solidFill>
                <a:srgbClr val="0070C0"/>
              </a:solidFill>
              <a:sym typeface="Calibri" panose="020F0502020204030204"/>
            </a:endParaRPr>
          </a:p>
        </p:txBody>
      </p:sp>
      <p:sp>
        <p:nvSpPr>
          <p:cNvPr id="81" name="三角形 2">
            <a:extLst>
              <a:ext uri="{FF2B5EF4-FFF2-40B4-BE49-F238E27FC236}">
                <a16:creationId xmlns:a16="http://schemas.microsoft.com/office/drawing/2014/main" id="{7F5A9923-F49F-4B70-A46A-7FED820457BF}"/>
              </a:ext>
            </a:extLst>
          </p:cNvPr>
          <p:cNvSpPr/>
          <p:nvPr/>
        </p:nvSpPr>
        <p:spPr>
          <a:xfrm rot="5400000">
            <a:off x="6137155" y="2240597"/>
            <a:ext cx="1236765" cy="280163"/>
          </a:xfrm>
          <a:prstGeom prst="triangle">
            <a:avLst>
              <a:gd name="adj" fmla="val 50483"/>
            </a:avLst>
          </a:prstGeom>
          <a:solidFill>
            <a:srgbClr val="919D9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342900"/>
            <a:endParaRPr lang="zh-CN" altLang="en-US" sz="1200" b="1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"/>
              <a:sym typeface="Calibri" panose="020F0502020204030204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9F49156D-18B0-46CD-8C4C-9B74BE30DE0E}"/>
              </a:ext>
            </a:extLst>
          </p:cNvPr>
          <p:cNvSpPr/>
          <p:nvPr/>
        </p:nvSpPr>
        <p:spPr>
          <a:xfrm>
            <a:off x="6943053" y="1025322"/>
            <a:ext cx="1896755" cy="2603899"/>
          </a:xfrm>
          <a:prstGeom prst="rect">
            <a:avLst/>
          </a:prstGeom>
          <a:noFill/>
          <a:ln w="12700" cap="flat">
            <a:solidFill>
              <a:schemeClr val="accent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defTabSz="685800" hangingPunct="0"/>
            <a:endParaRPr lang="zh-CN" altLang="en-US" sz="1350">
              <a:solidFill>
                <a:srgbClr val="000000"/>
              </a:solidFill>
              <a:sym typeface="Calibri" panose="020F0502020204030204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E7AB1CE4-CB2E-4DDD-807B-AE0B9F91BB10}"/>
              </a:ext>
            </a:extLst>
          </p:cNvPr>
          <p:cNvSpPr txBox="1"/>
          <p:nvPr/>
        </p:nvSpPr>
        <p:spPr>
          <a:xfrm>
            <a:off x="7113980" y="1347823"/>
            <a:ext cx="2205038" cy="25391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marL="214313" indent="-214313" defTabSz="685800" hangingPunct="0">
              <a:buFont typeface="Wingdings" charset="2"/>
              <a:buChar char="l"/>
            </a:pPr>
            <a:r>
              <a:rPr lang="zh-CN" altLang="en-US" sz="1200" b="1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输出数据</a:t>
            </a:r>
          </a:p>
        </p:txBody>
      </p:sp>
      <p:sp>
        <p:nvSpPr>
          <p:cNvPr id="84" name="Rectangle 127">
            <a:extLst>
              <a:ext uri="{FF2B5EF4-FFF2-40B4-BE49-F238E27FC236}">
                <a16:creationId xmlns:a16="http://schemas.microsoft.com/office/drawing/2014/main" id="{9AD9EAD1-696E-4DE9-9B00-D37037E5C79C}"/>
              </a:ext>
            </a:extLst>
          </p:cNvPr>
          <p:cNvSpPr/>
          <p:nvPr/>
        </p:nvSpPr>
        <p:spPr bwMode="auto">
          <a:xfrm>
            <a:off x="7308392" y="2125616"/>
            <a:ext cx="1462491" cy="37562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zh-CN" sz="105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FBI</a:t>
            </a:r>
            <a:r>
              <a:rPr lang="zh-CN" altLang="en-US" sz="105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系统（</a:t>
            </a: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配方数据）</a:t>
            </a:r>
            <a:endParaRPr lang="en-US" altLang="zh-CN" sz="1050" dirty="0">
              <a:latin typeface="Microsoft YaHei" charset="-122"/>
              <a:ea typeface="Microsoft YaHei" charset="-122"/>
              <a:cs typeface="Microsoft YaHei" charset="-122"/>
              <a:sym typeface="Calibri" panose="020F0502020204030204"/>
            </a:endParaRPr>
          </a:p>
        </p:txBody>
      </p:sp>
      <p:sp>
        <p:nvSpPr>
          <p:cNvPr id="85" name="Rectangle 128">
            <a:extLst>
              <a:ext uri="{FF2B5EF4-FFF2-40B4-BE49-F238E27FC236}">
                <a16:creationId xmlns:a16="http://schemas.microsoft.com/office/drawing/2014/main" id="{FEEF33F1-EC55-4155-B9CB-F2B0F896D960}"/>
              </a:ext>
            </a:extLst>
          </p:cNvPr>
          <p:cNvSpPr/>
          <p:nvPr/>
        </p:nvSpPr>
        <p:spPr bwMode="auto">
          <a:xfrm>
            <a:off x="7175730" y="1960258"/>
            <a:ext cx="234030" cy="2893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342900">
              <a:defRPr/>
            </a:pPr>
            <a:r>
              <a:rPr lang="en-US" altLang="zh-CN" sz="1050" kern="0" dirty="0">
                <a:solidFill>
                  <a:srgbClr val="FFFFFF"/>
                </a:solidFill>
                <a:latin typeface="Arial" pitchFamily="34" charset="0"/>
                <a:ea typeface="宋体" pitchFamily="2" charset="-122"/>
                <a:cs typeface=""/>
              </a:rPr>
              <a:t>1</a:t>
            </a:r>
            <a:endParaRPr lang="zh-CN" altLang="en-US" sz="1050" kern="0" dirty="0">
              <a:solidFill>
                <a:srgbClr val="FFFFFF"/>
              </a:solidFill>
              <a:latin typeface="Arial" pitchFamily="34" charset="0"/>
              <a:ea typeface="宋体" pitchFamily="2" charset="-122"/>
              <a:cs typeface=""/>
            </a:endParaRPr>
          </a:p>
        </p:txBody>
      </p:sp>
      <p:sp>
        <p:nvSpPr>
          <p:cNvPr id="88" name="Rectangle 127">
            <a:extLst>
              <a:ext uri="{FF2B5EF4-FFF2-40B4-BE49-F238E27FC236}">
                <a16:creationId xmlns:a16="http://schemas.microsoft.com/office/drawing/2014/main" id="{06AEEDE9-AE2D-4CEE-A2E6-4C5F9D26495F}"/>
              </a:ext>
            </a:extLst>
          </p:cNvPr>
          <p:cNvSpPr/>
          <p:nvPr/>
        </p:nvSpPr>
        <p:spPr bwMode="auto">
          <a:xfrm>
            <a:off x="7308392" y="2799643"/>
            <a:ext cx="1462491" cy="375622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其他系统（配方数据）</a:t>
            </a:r>
            <a:endParaRPr lang="en-US" altLang="zh-CN" sz="1050" dirty="0">
              <a:latin typeface="Microsoft YaHei" charset="-122"/>
              <a:ea typeface="Microsoft YaHei" charset="-122"/>
              <a:cs typeface="Microsoft YaHei" charset="-122"/>
              <a:sym typeface="Calibri" panose="020F0502020204030204"/>
            </a:endParaRPr>
          </a:p>
        </p:txBody>
      </p:sp>
      <p:sp>
        <p:nvSpPr>
          <p:cNvPr id="89" name="Rectangle 128">
            <a:extLst>
              <a:ext uri="{FF2B5EF4-FFF2-40B4-BE49-F238E27FC236}">
                <a16:creationId xmlns:a16="http://schemas.microsoft.com/office/drawing/2014/main" id="{3FCE0431-5868-4834-97AD-3FD7C6064167}"/>
              </a:ext>
            </a:extLst>
          </p:cNvPr>
          <p:cNvSpPr/>
          <p:nvPr/>
        </p:nvSpPr>
        <p:spPr bwMode="auto">
          <a:xfrm>
            <a:off x="7175730" y="2634285"/>
            <a:ext cx="234030" cy="28934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342900">
              <a:defRPr/>
            </a:pPr>
            <a:r>
              <a:rPr lang="en-US" altLang="zh-CN" sz="1050" kern="0" dirty="0">
                <a:solidFill>
                  <a:srgbClr val="FFFFFF"/>
                </a:solidFill>
                <a:latin typeface="Arial" pitchFamily="34" charset="0"/>
                <a:ea typeface="宋体" pitchFamily="2" charset="-122"/>
                <a:cs typeface=""/>
              </a:rPr>
              <a:t>2</a:t>
            </a:r>
            <a:endParaRPr lang="zh-CN" altLang="en-US" sz="1050" kern="0" dirty="0">
              <a:solidFill>
                <a:srgbClr val="FFFFFF"/>
              </a:solidFill>
              <a:latin typeface="Arial" pitchFamily="34" charset="0"/>
              <a:ea typeface="宋体" pitchFamily="2" charset="-122"/>
              <a:cs typeface=""/>
            </a:endParaRPr>
          </a:p>
        </p:txBody>
      </p:sp>
      <p:grpSp>
        <p:nvGrpSpPr>
          <p:cNvPr id="62" name="Group 14">
            <a:extLst>
              <a:ext uri="{FF2B5EF4-FFF2-40B4-BE49-F238E27FC236}">
                <a16:creationId xmlns:a16="http://schemas.microsoft.com/office/drawing/2014/main" id="{82E6DD22-942E-43F0-8493-2B80C3D6AAFF}"/>
              </a:ext>
            </a:extLst>
          </p:cNvPr>
          <p:cNvGrpSpPr>
            <a:grpSpLocks/>
          </p:cNvGrpSpPr>
          <p:nvPr/>
        </p:nvGrpSpPr>
        <p:grpSpPr bwMode="auto">
          <a:xfrm>
            <a:off x="3388017" y="1379923"/>
            <a:ext cx="723363" cy="565800"/>
            <a:chOff x="625" y="2112"/>
            <a:chExt cx="1071" cy="858"/>
          </a:xfrm>
        </p:grpSpPr>
        <p:sp>
          <p:nvSpPr>
            <p:cNvPr id="65" name="Oval 15">
              <a:extLst>
                <a:ext uri="{FF2B5EF4-FFF2-40B4-BE49-F238E27FC236}">
                  <a16:creationId xmlns:a16="http://schemas.microsoft.com/office/drawing/2014/main" id="{4FE4D7CF-0050-4E5B-AE1D-6A8EEA208D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32" y="2112"/>
              <a:ext cx="844" cy="85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685800">
                <a:defRPr/>
              </a:pPr>
              <a:endParaRPr lang="en-US" sz="1050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69" name="Oval 16">
              <a:extLst>
                <a:ext uri="{FF2B5EF4-FFF2-40B4-BE49-F238E27FC236}">
                  <a16:creationId xmlns:a16="http://schemas.microsoft.com/office/drawing/2014/main" id="{B8F5DFDC-EE27-4240-B641-0FE7B34214F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43" y="2117"/>
              <a:ext cx="821" cy="834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685800">
                <a:defRPr/>
              </a:pPr>
              <a:endParaRPr lang="en-US" sz="1050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3" name="Oval 17">
              <a:extLst>
                <a:ext uri="{FF2B5EF4-FFF2-40B4-BE49-F238E27FC236}">
                  <a16:creationId xmlns:a16="http://schemas.microsoft.com/office/drawing/2014/main" id="{FEE3B0DC-03E7-4CF6-821B-60A7201D36F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50" y="2146"/>
              <a:ext cx="782" cy="78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685800">
                <a:defRPr/>
              </a:pPr>
              <a:endParaRPr lang="en-US" sz="1050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79" name="Oval 18">
              <a:extLst>
                <a:ext uri="{FF2B5EF4-FFF2-40B4-BE49-F238E27FC236}">
                  <a16:creationId xmlns:a16="http://schemas.microsoft.com/office/drawing/2014/main" id="{9418A788-2309-4213-8789-D1BED5247C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794" y="2146"/>
              <a:ext cx="696" cy="63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 defTabSz="685800">
                <a:defRPr/>
              </a:pPr>
              <a:endParaRPr lang="en-US" sz="1050" kern="0">
                <a:solidFill>
                  <a:sysClr val="windowText" lastClr="000000"/>
                </a:solidFill>
                <a:latin typeface="+mj-ea"/>
                <a:ea typeface="+mj-ea"/>
              </a:endParaRPr>
            </a:p>
          </p:txBody>
        </p:sp>
        <p:sp>
          <p:nvSpPr>
            <p:cNvPr id="80" name="Text Box 19">
              <a:extLst>
                <a:ext uri="{FF2B5EF4-FFF2-40B4-BE49-F238E27FC236}">
                  <a16:creationId xmlns:a16="http://schemas.microsoft.com/office/drawing/2014/main" id="{6FAE7F38-F1C3-4656-A49E-A635DD889204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625" y="2313"/>
              <a:ext cx="1071" cy="38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zh-CN" altLang="en-US" sz="1050" b="1" kern="0">
                  <a:solidFill>
                    <a:sysClr val="windowText" lastClr="000000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配方配置</a:t>
              </a:r>
              <a:endParaRPr lang="zh-CN" altLang="en-US" sz="1050" b="1" kern="0" dirty="0">
                <a:solidFill>
                  <a:sysClr val="windowText" lastClr="000000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cxnSp>
        <p:nvCxnSpPr>
          <p:cNvPr id="86" name="Straight Connector 107">
            <a:extLst>
              <a:ext uri="{FF2B5EF4-FFF2-40B4-BE49-F238E27FC236}">
                <a16:creationId xmlns:a16="http://schemas.microsoft.com/office/drawing/2014/main" id="{1CCE8C1C-0BBE-44B2-919C-A29C6A208744}"/>
              </a:ext>
            </a:extLst>
          </p:cNvPr>
          <p:cNvCxnSpPr>
            <a:cxnSpLocks/>
            <a:stCxn id="80" idx="3"/>
            <a:endCxn id="47" idx="3"/>
          </p:cNvCxnSpPr>
          <p:nvPr/>
        </p:nvCxnSpPr>
        <p:spPr bwMode="auto">
          <a:xfrm>
            <a:off x="4111380" y="1639414"/>
            <a:ext cx="1344811" cy="244486"/>
          </a:xfrm>
          <a:prstGeom prst="lin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7" name="Rectangle 127">
            <a:extLst>
              <a:ext uri="{FF2B5EF4-FFF2-40B4-BE49-F238E27FC236}">
                <a16:creationId xmlns:a16="http://schemas.microsoft.com/office/drawing/2014/main" id="{F5212B39-6A05-4028-89D2-ADDFEEDB908F}"/>
              </a:ext>
            </a:extLst>
          </p:cNvPr>
          <p:cNvSpPr/>
          <p:nvPr/>
        </p:nvSpPr>
        <p:spPr bwMode="auto">
          <a:xfrm>
            <a:off x="714502" y="3018307"/>
            <a:ext cx="1334915" cy="529713"/>
          </a:xfrm>
          <a:prstGeom prst="rect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zh-CN" altLang="en-US" sz="1050" dirty="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中央端</a:t>
            </a:r>
            <a:r>
              <a:rPr lang="en-US" altLang="zh-CN" sz="105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2G</a:t>
            </a:r>
            <a:r>
              <a:rPr lang="zh-CN" altLang="en-US" sz="1050">
                <a:latin typeface="Microsoft YaHei" charset="-122"/>
                <a:ea typeface="Microsoft YaHei" charset="-122"/>
                <a:cs typeface="Microsoft YaHei" charset="-122"/>
                <a:sym typeface="Calibri" panose="020F0502020204030204"/>
              </a:rPr>
              <a:t>（原有的配方数据）</a:t>
            </a:r>
            <a:endParaRPr lang="en-US" altLang="zh-CN" sz="1050" dirty="0">
              <a:latin typeface="Microsoft YaHei" charset="-122"/>
              <a:ea typeface="Microsoft YaHei" charset="-122"/>
              <a:cs typeface="Microsoft YaHei" charset="-122"/>
              <a:sym typeface="Calibri" panose="020F0502020204030204"/>
            </a:endParaRPr>
          </a:p>
        </p:txBody>
      </p:sp>
      <p:sp>
        <p:nvSpPr>
          <p:cNvPr id="90" name="Rectangle 128">
            <a:extLst>
              <a:ext uri="{FF2B5EF4-FFF2-40B4-BE49-F238E27FC236}">
                <a16:creationId xmlns:a16="http://schemas.microsoft.com/office/drawing/2014/main" id="{DDFDF73D-65DE-4356-8358-29E1BA0A0C6C}"/>
              </a:ext>
            </a:extLst>
          </p:cNvPr>
          <p:cNvSpPr/>
          <p:nvPr/>
        </p:nvSpPr>
        <p:spPr bwMode="auto">
          <a:xfrm>
            <a:off x="574097" y="2826480"/>
            <a:ext cx="234031" cy="25391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342900">
              <a:defRPr/>
            </a:pPr>
            <a:r>
              <a:rPr lang="en-US" altLang="zh-CN" sz="1050" kern="0" dirty="0">
                <a:solidFill>
                  <a:srgbClr val="FFFFFF"/>
                </a:solidFill>
                <a:latin typeface="Arial" pitchFamily="34" charset="0"/>
                <a:ea typeface="宋体" pitchFamily="2" charset="-122"/>
                <a:cs typeface=""/>
              </a:rPr>
              <a:t>3</a:t>
            </a:r>
            <a:endParaRPr lang="zh-CN" altLang="en-US" sz="1050" kern="0" dirty="0">
              <a:solidFill>
                <a:srgbClr val="FFFFFF"/>
              </a:solidFill>
              <a:latin typeface="Arial" pitchFamily="34" charset="0"/>
              <a:ea typeface="宋体" pitchFamily="2" charset="-122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96935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 57">
            <a:extLst>
              <a:ext uri="{FF2B5EF4-FFF2-40B4-BE49-F238E27FC236}">
                <a16:creationId xmlns:a16="http://schemas.microsoft.com/office/drawing/2014/main" id="{B52E4902-C1DE-AC46-9AF8-B84A5BEFCFB1}"/>
              </a:ext>
            </a:extLst>
          </p:cNvPr>
          <p:cNvSpPr txBox="1"/>
          <p:nvPr/>
        </p:nvSpPr>
        <p:spPr>
          <a:xfrm>
            <a:off x="4025245" y="-235670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kumimoji="1" lang="zh-CN" altLang="en-US" sz="1000" dirty="0"/>
          </a:p>
        </p:txBody>
      </p:sp>
      <p:pic>
        <p:nvPicPr>
          <p:cNvPr id="17" name="图片 160">
            <a:extLst>
              <a:ext uri="{FF2B5EF4-FFF2-40B4-BE49-F238E27FC236}">
                <a16:creationId xmlns:a16="http://schemas.microsoft.com/office/drawing/2014/main" id="{90D26C9E-8270-B24D-A9BF-3DADCA77795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033446"/>
            <a:ext cx="3037115" cy="1436914"/>
          </a:xfrm>
          <a:prstGeom prst="rect">
            <a:avLst/>
          </a:prstGeom>
        </p:spPr>
      </p:pic>
      <p:sp>
        <p:nvSpPr>
          <p:cNvPr id="18" name="矩形 162">
            <a:extLst>
              <a:ext uri="{FF2B5EF4-FFF2-40B4-BE49-F238E27FC236}">
                <a16:creationId xmlns:a16="http://schemas.microsoft.com/office/drawing/2014/main" id="{F85CE2CF-657A-8942-9109-63747B90C153}"/>
              </a:ext>
            </a:extLst>
          </p:cNvPr>
          <p:cNvSpPr/>
          <p:nvPr/>
        </p:nvSpPr>
        <p:spPr>
          <a:xfrm rot="2700000">
            <a:off x="2541740" y="2245968"/>
            <a:ext cx="1026145" cy="1026145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19" name="矩形 163">
            <a:extLst>
              <a:ext uri="{FF2B5EF4-FFF2-40B4-BE49-F238E27FC236}">
                <a16:creationId xmlns:a16="http://schemas.microsoft.com/office/drawing/2014/main" id="{4C7A6D6D-B362-F24E-A8CF-89C691E0B88A}"/>
              </a:ext>
            </a:extLst>
          </p:cNvPr>
          <p:cNvSpPr/>
          <p:nvPr/>
        </p:nvSpPr>
        <p:spPr>
          <a:xfrm rot="2700000">
            <a:off x="3444776" y="3250724"/>
            <a:ext cx="278046" cy="278046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0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3948426" y="321831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58F96914-BA4B-C14A-8893-380FD3B24454}"/>
              </a:ext>
            </a:extLst>
          </p:cNvPr>
          <p:cNvSpPr txBox="1"/>
          <p:nvPr/>
        </p:nvSpPr>
        <p:spPr>
          <a:xfrm>
            <a:off x="2275009" y="2484897"/>
            <a:ext cx="1472619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494686-1FBB-3B4C-A2EA-4E078A7F6A60}"/>
              </a:ext>
            </a:extLst>
          </p:cNvPr>
          <p:cNvSpPr txBox="1"/>
          <p:nvPr/>
        </p:nvSpPr>
        <p:spPr>
          <a:xfrm>
            <a:off x="4941759" y="1410000"/>
            <a:ext cx="2270173" cy="4308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Hans" sz="2200" dirty="0">
                <a:solidFill>
                  <a:srgbClr val="C00000"/>
                </a:solidFill>
              </a:rPr>
              <a:t>2   </a:t>
            </a:r>
            <a:r>
              <a:rPr kumimoji="1" lang="zh-CN" altLang="en-US" sz="2200" b="1" dirty="0">
                <a:solidFill>
                  <a:srgbClr val="C00000"/>
                </a:solidFill>
              </a:rPr>
              <a:t>平台需求分析</a:t>
            </a:r>
            <a:endParaRPr kumimoji="1" lang="zh-CN" altLang="en-US" sz="2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74FD5A-557D-0342-83BE-846EDF70EA99}"/>
              </a:ext>
            </a:extLst>
          </p:cNvPr>
          <p:cNvSpPr txBox="1"/>
          <p:nvPr/>
        </p:nvSpPr>
        <p:spPr>
          <a:xfrm>
            <a:off x="5503945" y="2790424"/>
            <a:ext cx="19268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/>
            </a:lvl1pPr>
          </a:lstStyle>
          <a:p>
            <a:r>
              <a:rPr lang="zh-CN" altLang="en-US" dirty="0"/>
              <a:t>配方计算</a:t>
            </a:r>
          </a:p>
        </p:txBody>
      </p:sp>
      <p:sp>
        <p:nvSpPr>
          <p:cNvPr id="16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5101746" y="2938496"/>
            <a:ext cx="134158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B74FD5A-557D-0342-83BE-846EDF70EA99}"/>
              </a:ext>
            </a:extLst>
          </p:cNvPr>
          <p:cNvSpPr txBox="1"/>
          <p:nvPr/>
        </p:nvSpPr>
        <p:spPr>
          <a:xfrm>
            <a:off x="5453938" y="3201674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异常预警提醒</a:t>
            </a:r>
          </a:p>
        </p:txBody>
      </p:sp>
      <p:sp>
        <p:nvSpPr>
          <p:cNvPr id="25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5101746" y="3366280"/>
            <a:ext cx="134158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7" name="矩形 164">
            <a:extLst>
              <a:ext uri="{FF2B5EF4-FFF2-40B4-BE49-F238E27FC236}">
                <a16:creationId xmlns:a16="http://schemas.microsoft.com/office/drawing/2014/main" id="{FCF2A38A-0C5E-8C40-94C9-634490A9C4C0}"/>
              </a:ext>
            </a:extLst>
          </p:cNvPr>
          <p:cNvSpPr/>
          <p:nvPr/>
        </p:nvSpPr>
        <p:spPr>
          <a:xfrm rot="2700000">
            <a:off x="5101746" y="3741041"/>
            <a:ext cx="134158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A6193C5-059D-4D7D-B35F-59D05B1B0A35}"/>
              </a:ext>
            </a:extLst>
          </p:cNvPr>
          <p:cNvSpPr txBox="1"/>
          <p:nvPr/>
        </p:nvSpPr>
        <p:spPr>
          <a:xfrm>
            <a:off x="5453938" y="3636062"/>
            <a:ext cx="2709396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200" dirty="0"/>
              <a:t>配方应用的查看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919062-ED57-4C6E-9FFC-37BAF3D4A1E8}"/>
              </a:ext>
            </a:extLst>
          </p:cNvPr>
          <p:cNvSpPr txBox="1"/>
          <p:nvPr/>
        </p:nvSpPr>
        <p:spPr>
          <a:xfrm>
            <a:off x="5503945" y="1948304"/>
            <a:ext cx="2047802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/>
            </a:lvl1pPr>
          </a:lstStyle>
          <a:p>
            <a:r>
              <a:rPr lang="zh-CN" altLang="en-US" dirty="0"/>
              <a:t>总体业务架构</a:t>
            </a:r>
          </a:p>
        </p:txBody>
      </p:sp>
      <p:sp>
        <p:nvSpPr>
          <p:cNvPr id="23" name="矩形 164">
            <a:extLst>
              <a:ext uri="{FF2B5EF4-FFF2-40B4-BE49-F238E27FC236}">
                <a16:creationId xmlns:a16="http://schemas.microsoft.com/office/drawing/2014/main" id="{BF517C89-BFDE-4F41-B048-5F7135E4AEC6}"/>
              </a:ext>
            </a:extLst>
          </p:cNvPr>
          <p:cNvSpPr/>
          <p:nvPr/>
        </p:nvSpPr>
        <p:spPr>
          <a:xfrm rot="2700000">
            <a:off x="5100038" y="2095669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CAE034-3257-43FE-95A3-9E62E6A26CE2}"/>
              </a:ext>
            </a:extLst>
          </p:cNvPr>
          <p:cNvSpPr txBox="1"/>
          <p:nvPr/>
        </p:nvSpPr>
        <p:spPr>
          <a:xfrm>
            <a:off x="5503945" y="2368181"/>
            <a:ext cx="192688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kumimoji="1" sz="2200"/>
            </a:lvl1pPr>
          </a:lstStyle>
          <a:p>
            <a:r>
              <a:rPr lang="zh-CN" altLang="en-US"/>
              <a:t>配方配置</a:t>
            </a:r>
            <a:endParaRPr lang="zh-CN" altLang="en-US" dirty="0"/>
          </a:p>
        </p:txBody>
      </p:sp>
      <p:sp>
        <p:nvSpPr>
          <p:cNvPr id="28" name="矩形 164">
            <a:extLst>
              <a:ext uri="{FF2B5EF4-FFF2-40B4-BE49-F238E27FC236}">
                <a16:creationId xmlns:a16="http://schemas.microsoft.com/office/drawing/2014/main" id="{C22EC2B1-5CCD-4725-978E-E08608DCCD1A}"/>
              </a:ext>
            </a:extLst>
          </p:cNvPr>
          <p:cNvSpPr/>
          <p:nvPr/>
        </p:nvSpPr>
        <p:spPr>
          <a:xfrm rot="2700000">
            <a:off x="5100038" y="2515546"/>
            <a:ext cx="136159" cy="136159"/>
          </a:xfrm>
          <a:prstGeom prst="rect">
            <a:avLst/>
          </a:prstGeom>
          <a:solidFill>
            <a:srgbClr val="DA2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36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总体业务架构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9557A16-A8B1-4FB5-93AA-B965E82685C9}"/>
              </a:ext>
            </a:extLst>
          </p:cNvPr>
          <p:cNvSpPr/>
          <p:nvPr/>
        </p:nvSpPr>
        <p:spPr>
          <a:xfrm>
            <a:off x="811832" y="3626184"/>
            <a:ext cx="7533837" cy="101413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08ABB8-58F6-426A-A827-6AA6CA868109}"/>
              </a:ext>
            </a:extLst>
          </p:cNvPr>
          <p:cNvSpPr/>
          <p:nvPr/>
        </p:nvSpPr>
        <p:spPr>
          <a:xfrm>
            <a:off x="811832" y="1918751"/>
            <a:ext cx="7533837" cy="16361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B850DF98-3EDF-4726-9EB8-51341660A5FB}"/>
              </a:ext>
            </a:extLst>
          </p:cNvPr>
          <p:cNvSpPr/>
          <p:nvPr/>
        </p:nvSpPr>
        <p:spPr>
          <a:xfrm>
            <a:off x="1385646" y="3732910"/>
            <a:ext cx="6831759" cy="783057"/>
          </a:xfrm>
          <a:prstGeom prst="roundRect">
            <a:avLst>
              <a:gd name="adj" fmla="val 5947"/>
            </a:avLst>
          </a:prstGeom>
          <a:noFill/>
          <a:ln w="9525">
            <a:solidFill>
              <a:srgbClr val="407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A1F0B9D-7FAF-4782-B5F3-926113839867}"/>
              </a:ext>
            </a:extLst>
          </p:cNvPr>
          <p:cNvSpPr/>
          <p:nvPr/>
        </p:nvSpPr>
        <p:spPr>
          <a:xfrm>
            <a:off x="6703905" y="3829690"/>
            <a:ext cx="891000" cy="2691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拉取策略管理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960E2EE-2C3B-4500-BEEC-18BA6C09259B}"/>
              </a:ext>
            </a:extLst>
          </p:cNvPr>
          <p:cNvSpPr/>
          <p:nvPr/>
        </p:nvSpPr>
        <p:spPr>
          <a:xfrm>
            <a:off x="3233760" y="3817395"/>
            <a:ext cx="891000" cy="2691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用户同步管理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F374AEB9-16B1-4B63-BAA5-4A7C98C5634F}"/>
              </a:ext>
            </a:extLst>
          </p:cNvPr>
          <p:cNvSpPr/>
          <p:nvPr/>
        </p:nvSpPr>
        <p:spPr>
          <a:xfrm>
            <a:off x="2279144" y="3829690"/>
            <a:ext cx="662577" cy="57039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系统用户管理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09BDBA7C-DE8B-4E17-9DC0-4AEA71485CCC}"/>
              </a:ext>
            </a:extLst>
          </p:cNvPr>
          <p:cNvSpPr/>
          <p:nvPr/>
        </p:nvSpPr>
        <p:spPr>
          <a:xfrm>
            <a:off x="3233760" y="4117255"/>
            <a:ext cx="891000" cy="2691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权限管理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3D5734F-5136-4945-8407-B9919B98D8D2}"/>
              </a:ext>
            </a:extLst>
          </p:cNvPr>
          <p:cNvSpPr/>
          <p:nvPr/>
        </p:nvSpPr>
        <p:spPr>
          <a:xfrm>
            <a:off x="4426817" y="3820022"/>
            <a:ext cx="891000" cy="2691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系统日志管理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F553B56-89DA-4D7B-8597-1335997EF5EC}"/>
              </a:ext>
            </a:extLst>
          </p:cNvPr>
          <p:cNvSpPr/>
          <p:nvPr/>
        </p:nvSpPr>
        <p:spPr>
          <a:xfrm>
            <a:off x="4430903" y="4127134"/>
            <a:ext cx="891000" cy="2691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任务调度管理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BA9EC97-174E-4B04-A289-3A3FAEB03E8F}"/>
              </a:ext>
            </a:extLst>
          </p:cNvPr>
          <p:cNvSpPr/>
          <p:nvPr/>
        </p:nvSpPr>
        <p:spPr>
          <a:xfrm>
            <a:off x="6710491" y="4153083"/>
            <a:ext cx="891000" cy="2691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配方维护管理</a:t>
            </a:r>
            <a:endParaRPr lang="zh-CN" altLang="en-US" sz="9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E45047A0-6486-4F19-89EA-283FCFEEA39B}"/>
              </a:ext>
            </a:extLst>
          </p:cNvPr>
          <p:cNvSpPr/>
          <p:nvPr/>
        </p:nvSpPr>
        <p:spPr>
          <a:xfrm>
            <a:off x="5599640" y="4153083"/>
            <a:ext cx="891000" cy="2691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通知管理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83D31E1D-FEB0-49B9-A14A-E4A90CAC063C}"/>
              </a:ext>
            </a:extLst>
          </p:cNvPr>
          <p:cNvSpPr/>
          <p:nvPr/>
        </p:nvSpPr>
        <p:spPr>
          <a:xfrm>
            <a:off x="5599640" y="3817394"/>
            <a:ext cx="891000" cy="26911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告警管理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A81724B1-1820-4221-B6DF-DDA745DD3CEA}"/>
              </a:ext>
            </a:extLst>
          </p:cNvPr>
          <p:cNvSpPr txBox="1"/>
          <p:nvPr/>
        </p:nvSpPr>
        <p:spPr>
          <a:xfrm>
            <a:off x="7444847" y="2173282"/>
            <a:ext cx="702838" cy="4189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defTabSz="685800" hangingPunct="0"/>
            <a:r>
              <a:rPr lang="zh-CN" altLang="en-US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配方配置</a:t>
            </a:r>
            <a:r>
              <a:rPr lang="en-US" altLang="zh-CN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/</a:t>
            </a:r>
            <a:r>
              <a:rPr lang="zh-CN" altLang="en-US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查看功能</a:t>
            </a:r>
            <a:endParaRPr lang="zh-CN" altLang="en-US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Calibri" panose="020F0502020204030204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661A9E0-12E9-44DE-87B0-020D14A4656A}"/>
              </a:ext>
            </a:extLst>
          </p:cNvPr>
          <p:cNvSpPr txBox="1"/>
          <p:nvPr/>
        </p:nvSpPr>
        <p:spPr>
          <a:xfrm>
            <a:off x="1549095" y="3928231"/>
            <a:ext cx="466588" cy="39241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 hangingPunct="0"/>
            <a:r>
              <a:rPr lang="zh-CN" altLang="en-US" sz="105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系统管理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E3652F64-DD70-46C9-A2FB-466ABA22B811}"/>
              </a:ext>
            </a:extLst>
          </p:cNvPr>
          <p:cNvSpPr txBox="1"/>
          <p:nvPr/>
        </p:nvSpPr>
        <p:spPr>
          <a:xfrm>
            <a:off x="967050" y="3843783"/>
            <a:ext cx="283482" cy="6232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 hangingPunct="0"/>
            <a:r>
              <a:rPr lang="zh-CN" altLang="en-US" sz="1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基础层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EB7F692-583A-4CF3-90AA-062A7EFC9735}"/>
              </a:ext>
            </a:extLst>
          </p:cNvPr>
          <p:cNvSpPr/>
          <p:nvPr/>
        </p:nvSpPr>
        <p:spPr>
          <a:xfrm>
            <a:off x="278424" y="1032579"/>
            <a:ext cx="391692" cy="1784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MC</a:t>
            </a:r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4D3A3F7-A2B4-47AC-93F9-7EF885DE7F01}"/>
              </a:ext>
            </a:extLst>
          </p:cNvPr>
          <p:cNvSpPr txBox="1"/>
          <p:nvPr/>
        </p:nvSpPr>
        <p:spPr>
          <a:xfrm>
            <a:off x="1535581" y="2809055"/>
            <a:ext cx="638000" cy="5332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defTabSz="685800" hangingPunct="0"/>
            <a:r>
              <a:rPr lang="zh-CN" altLang="en-US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配方计算中心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DA3AA50A-238C-47C2-A2F8-191A205F723A}"/>
              </a:ext>
            </a:extLst>
          </p:cNvPr>
          <p:cNvSpPr/>
          <p:nvPr/>
        </p:nvSpPr>
        <p:spPr>
          <a:xfrm>
            <a:off x="3325855" y="2202419"/>
            <a:ext cx="999111" cy="270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菜单拉取服务</a:t>
            </a: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DF666BB-EB64-4D7D-A66B-23F3CF81F55F}"/>
              </a:ext>
            </a:extLst>
          </p:cNvPr>
          <p:cNvSpPr/>
          <p:nvPr/>
        </p:nvSpPr>
        <p:spPr>
          <a:xfrm>
            <a:off x="1377764" y="2790618"/>
            <a:ext cx="4436374" cy="579034"/>
          </a:xfrm>
          <a:prstGeom prst="roundRect">
            <a:avLst>
              <a:gd name="adj" fmla="val 5947"/>
            </a:avLst>
          </a:prstGeom>
          <a:noFill/>
          <a:ln w="9525">
            <a:solidFill>
              <a:srgbClr val="407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BAE83B5C-D286-41A8-A071-6E3671D4EC56}"/>
              </a:ext>
            </a:extLst>
          </p:cNvPr>
          <p:cNvSpPr/>
          <p:nvPr/>
        </p:nvSpPr>
        <p:spPr>
          <a:xfrm>
            <a:off x="7315200" y="2064035"/>
            <a:ext cx="872266" cy="580166"/>
          </a:xfrm>
          <a:prstGeom prst="roundRect">
            <a:avLst>
              <a:gd name="adj" fmla="val 5947"/>
            </a:avLst>
          </a:prstGeom>
          <a:noFill/>
          <a:ln w="9525">
            <a:solidFill>
              <a:srgbClr val="407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94463291-96E1-44A5-877E-B83CA12891B9}"/>
              </a:ext>
            </a:extLst>
          </p:cNvPr>
          <p:cNvSpPr txBox="1"/>
          <p:nvPr/>
        </p:nvSpPr>
        <p:spPr>
          <a:xfrm>
            <a:off x="955239" y="2407318"/>
            <a:ext cx="283482" cy="6232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 hangingPunct="0"/>
            <a:r>
              <a:rPr lang="zh-CN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应用</a:t>
            </a:r>
            <a:r>
              <a:rPr lang="zh-CN" altLang="en-US" sz="1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层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809A261-D1EF-414B-97AF-30A55D77A7D7}"/>
              </a:ext>
            </a:extLst>
          </p:cNvPr>
          <p:cNvSpPr/>
          <p:nvPr/>
        </p:nvSpPr>
        <p:spPr>
          <a:xfrm>
            <a:off x="811832" y="1014142"/>
            <a:ext cx="7564807" cy="6491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F0F5D46E-2517-45D6-8EB4-9F55E4419686}"/>
              </a:ext>
            </a:extLst>
          </p:cNvPr>
          <p:cNvSpPr txBox="1"/>
          <p:nvPr/>
        </p:nvSpPr>
        <p:spPr>
          <a:xfrm>
            <a:off x="953765" y="1048499"/>
            <a:ext cx="283482" cy="62324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 hangingPunct="0"/>
            <a:r>
              <a:rPr lang="zh-CN" altLang="en-US" sz="1200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展现层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0BDE6543-E7C8-4C3F-936F-D1EC2570D4AF}"/>
              </a:ext>
            </a:extLst>
          </p:cNvPr>
          <p:cNvSpPr/>
          <p:nvPr/>
        </p:nvSpPr>
        <p:spPr>
          <a:xfrm>
            <a:off x="8508687" y="1056740"/>
            <a:ext cx="374237" cy="16361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825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餐厅</a:t>
            </a:r>
            <a:r>
              <a:rPr lang="en-US" altLang="zh-CN" sz="825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2G</a:t>
            </a:r>
            <a:endParaRPr lang="zh-CN" altLang="en-US" sz="825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F97955D-B531-4FA1-8093-9ED862FE7167}"/>
              </a:ext>
            </a:extLst>
          </p:cNvPr>
          <p:cNvSpPr/>
          <p:nvPr/>
        </p:nvSpPr>
        <p:spPr>
          <a:xfrm>
            <a:off x="8521445" y="2791259"/>
            <a:ext cx="344131" cy="18490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825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其他系统</a:t>
            </a:r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8BBA05CD-8A30-40EB-9568-4FDB06E30207}"/>
              </a:ext>
            </a:extLst>
          </p:cNvPr>
          <p:cNvSpPr/>
          <p:nvPr/>
        </p:nvSpPr>
        <p:spPr>
          <a:xfrm>
            <a:off x="667238" y="2664772"/>
            <a:ext cx="180245" cy="125696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5" name="箭头: 右 94">
            <a:extLst>
              <a:ext uri="{FF2B5EF4-FFF2-40B4-BE49-F238E27FC236}">
                <a16:creationId xmlns:a16="http://schemas.microsoft.com/office/drawing/2014/main" id="{57FF3703-2594-4562-85CE-75CA76E1F75C}"/>
              </a:ext>
            </a:extLst>
          </p:cNvPr>
          <p:cNvSpPr/>
          <p:nvPr/>
        </p:nvSpPr>
        <p:spPr>
          <a:xfrm>
            <a:off x="8340431" y="2803607"/>
            <a:ext cx="180245" cy="125696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8" name="箭头: 右 97">
            <a:extLst>
              <a:ext uri="{FF2B5EF4-FFF2-40B4-BE49-F238E27FC236}">
                <a16:creationId xmlns:a16="http://schemas.microsoft.com/office/drawing/2014/main" id="{B60C78F1-08AF-45D5-B039-9C2A3599A1B6}"/>
              </a:ext>
            </a:extLst>
          </p:cNvPr>
          <p:cNvSpPr/>
          <p:nvPr/>
        </p:nvSpPr>
        <p:spPr>
          <a:xfrm>
            <a:off x="8340431" y="2052836"/>
            <a:ext cx="180245" cy="125696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D39B3703-C44D-4533-BA0F-9324762A78D6}"/>
              </a:ext>
            </a:extLst>
          </p:cNvPr>
          <p:cNvSpPr/>
          <p:nvPr/>
        </p:nvSpPr>
        <p:spPr>
          <a:xfrm>
            <a:off x="2263363" y="1225289"/>
            <a:ext cx="864096" cy="270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PC</a:t>
            </a:r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端</a:t>
            </a: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B6FE20F-1776-47DA-A611-47DC76309EB7}"/>
              </a:ext>
            </a:extLst>
          </p:cNvPr>
          <p:cNvSpPr/>
          <p:nvPr/>
        </p:nvSpPr>
        <p:spPr>
          <a:xfrm>
            <a:off x="5814137" y="1225289"/>
            <a:ext cx="864096" cy="270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餐厅人员</a:t>
            </a: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22294C6-C204-48EA-B10A-01A38C62D615}"/>
              </a:ext>
            </a:extLst>
          </p:cNvPr>
          <p:cNvSpPr/>
          <p:nvPr/>
        </p:nvSpPr>
        <p:spPr>
          <a:xfrm>
            <a:off x="7150920" y="1225289"/>
            <a:ext cx="864096" cy="270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系统管理员</a:t>
            </a: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47E7A4-6AFB-48FC-909C-9BFB012FA29C}"/>
              </a:ext>
            </a:extLst>
          </p:cNvPr>
          <p:cNvSpPr txBox="1"/>
          <p:nvPr/>
        </p:nvSpPr>
        <p:spPr>
          <a:xfrm>
            <a:off x="5003805" y="1256416"/>
            <a:ext cx="400406" cy="20774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 hangingPunct="0"/>
            <a:r>
              <a:rPr lang="zh-CN" altLang="en-US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用户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91ACE7C-3C78-4769-A524-CBB3B85D1575}"/>
              </a:ext>
            </a:extLst>
          </p:cNvPr>
          <p:cNvSpPr txBox="1"/>
          <p:nvPr/>
        </p:nvSpPr>
        <p:spPr>
          <a:xfrm>
            <a:off x="1530732" y="1256416"/>
            <a:ext cx="400406" cy="20774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t">
            <a:spAutoFit/>
          </a:bodyPr>
          <a:lstStyle/>
          <a:p>
            <a:pPr defTabSz="685800" hangingPunct="0"/>
            <a:r>
              <a:rPr lang="zh-CN" altLang="en-US" sz="9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渠道</a:t>
            </a:r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CE9A5145-452D-49CD-B1F5-197D4A59A773}"/>
              </a:ext>
            </a:extLst>
          </p:cNvPr>
          <p:cNvSpPr/>
          <p:nvPr/>
        </p:nvSpPr>
        <p:spPr>
          <a:xfrm>
            <a:off x="1385646" y="1087763"/>
            <a:ext cx="3280757" cy="545053"/>
          </a:xfrm>
          <a:prstGeom prst="roundRect">
            <a:avLst>
              <a:gd name="adj" fmla="val 5947"/>
            </a:avLst>
          </a:prstGeom>
          <a:noFill/>
          <a:ln w="9525">
            <a:solidFill>
              <a:srgbClr val="407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3C4FC44B-0D2D-44B5-BCDC-C2EF52C7430E}"/>
              </a:ext>
            </a:extLst>
          </p:cNvPr>
          <p:cNvSpPr/>
          <p:nvPr/>
        </p:nvSpPr>
        <p:spPr>
          <a:xfrm>
            <a:off x="4895994" y="1087763"/>
            <a:ext cx="3293624" cy="545053"/>
          </a:xfrm>
          <a:prstGeom prst="roundRect">
            <a:avLst>
              <a:gd name="adj" fmla="val 5947"/>
            </a:avLst>
          </a:prstGeom>
          <a:noFill/>
          <a:ln w="9525">
            <a:solidFill>
              <a:srgbClr val="407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056C8574-5E87-40DA-84B5-C6EC039E7BA5}"/>
              </a:ext>
            </a:extLst>
          </p:cNvPr>
          <p:cNvSpPr/>
          <p:nvPr/>
        </p:nvSpPr>
        <p:spPr>
          <a:xfrm>
            <a:off x="4447055" y="2202419"/>
            <a:ext cx="1266852" cy="270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原物料</a:t>
            </a:r>
            <a:r>
              <a:rPr lang="en-US" altLang="zh-CN" sz="9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9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货品拉</a:t>
            </a:r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取服务</a:t>
            </a: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CD54E68-7082-44E4-838F-0E1623DAF964}"/>
              </a:ext>
            </a:extLst>
          </p:cNvPr>
          <p:cNvSpPr/>
          <p:nvPr/>
        </p:nvSpPr>
        <p:spPr>
          <a:xfrm>
            <a:off x="2109587" y="2923599"/>
            <a:ext cx="1115405" cy="270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配方全量计算服务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99E2E70F-EE07-43C2-944F-9FBF514F8095}"/>
              </a:ext>
            </a:extLst>
          </p:cNvPr>
          <p:cNvSpPr/>
          <p:nvPr/>
        </p:nvSpPr>
        <p:spPr>
          <a:xfrm>
            <a:off x="4636983" y="2939090"/>
            <a:ext cx="999111" cy="270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差错预警服务</a:t>
            </a: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67709A3C-5DF2-4BBD-8534-DCFB81AB21EF}"/>
              </a:ext>
            </a:extLst>
          </p:cNvPr>
          <p:cNvSpPr/>
          <p:nvPr/>
        </p:nvSpPr>
        <p:spPr>
          <a:xfrm>
            <a:off x="273057" y="2884794"/>
            <a:ext cx="391692" cy="1784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中央端</a:t>
            </a:r>
            <a:r>
              <a:rPr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2G</a:t>
            </a:r>
            <a:endParaRPr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2" name="箭头: 右 111">
            <a:extLst>
              <a:ext uri="{FF2B5EF4-FFF2-40B4-BE49-F238E27FC236}">
                <a16:creationId xmlns:a16="http://schemas.microsoft.com/office/drawing/2014/main" id="{0C0A4EB7-A298-43B1-BBE3-754828C2FE97}"/>
              </a:ext>
            </a:extLst>
          </p:cNvPr>
          <p:cNvSpPr/>
          <p:nvPr/>
        </p:nvSpPr>
        <p:spPr>
          <a:xfrm>
            <a:off x="659025" y="2995751"/>
            <a:ext cx="180245" cy="125696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61B2C0-6392-4706-8C85-6B5D6D3BE78B}"/>
              </a:ext>
            </a:extLst>
          </p:cNvPr>
          <p:cNvSpPr/>
          <p:nvPr/>
        </p:nvSpPr>
        <p:spPr>
          <a:xfrm>
            <a:off x="818582" y="1707068"/>
            <a:ext cx="7520336" cy="1616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Yum SSO</a:t>
            </a:r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D9AD01F-7E15-4356-AF84-84B5A642EA8D}"/>
              </a:ext>
            </a:extLst>
          </p:cNvPr>
          <p:cNvSpPr/>
          <p:nvPr/>
        </p:nvSpPr>
        <p:spPr>
          <a:xfrm>
            <a:off x="3383960" y="2929303"/>
            <a:ext cx="1115405" cy="270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配方增量计算服务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3DB1655-D1C6-432E-A364-23F89E26A2C5}"/>
              </a:ext>
            </a:extLst>
          </p:cNvPr>
          <p:cNvSpPr txBox="1"/>
          <p:nvPr/>
        </p:nvSpPr>
        <p:spPr>
          <a:xfrm>
            <a:off x="1510511" y="2127940"/>
            <a:ext cx="617811" cy="4189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defTabSz="685800" hangingPunct="0"/>
            <a:r>
              <a:rPr lang="zh-CN" altLang="en-US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数据同步</a:t>
            </a:r>
            <a:endParaRPr lang="en-US" altLang="zh-CN" sz="9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Calibri" panose="020F0502020204030204"/>
            </a:endParaRPr>
          </a:p>
          <a:p>
            <a:pPr defTabSz="685800" hangingPunct="0"/>
            <a:r>
              <a:rPr lang="zh-CN" altLang="en-US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中心</a:t>
            </a:r>
            <a:endParaRPr lang="zh-CN" altLang="en-US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Calibri" panose="020F0502020204030204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7B5078D-82DB-419E-B3FF-C52859AFEB98}"/>
              </a:ext>
            </a:extLst>
          </p:cNvPr>
          <p:cNvSpPr/>
          <p:nvPr/>
        </p:nvSpPr>
        <p:spPr>
          <a:xfrm>
            <a:off x="1380863" y="2064035"/>
            <a:ext cx="5888207" cy="580166"/>
          </a:xfrm>
          <a:prstGeom prst="roundRect">
            <a:avLst>
              <a:gd name="adj" fmla="val 5947"/>
            </a:avLst>
          </a:prstGeom>
          <a:noFill/>
          <a:ln w="9525">
            <a:solidFill>
              <a:srgbClr val="407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A6394CC-3AA3-404D-ACC1-9804BD3D4BC0}"/>
              </a:ext>
            </a:extLst>
          </p:cNvPr>
          <p:cNvSpPr/>
          <p:nvPr/>
        </p:nvSpPr>
        <p:spPr>
          <a:xfrm>
            <a:off x="5824086" y="2202419"/>
            <a:ext cx="1354703" cy="270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altLang="zh-CN" sz="9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SOP</a:t>
            </a:r>
            <a:r>
              <a:rPr lang="zh-CN" altLang="en-US" sz="9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设备信息拉</a:t>
            </a:r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取服务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33828CB-CD11-4AA1-B907-B1D3360F8853}"/>
              </a:ext>
            </a:extLst>
          </p:cNvPr>
          <p:cNvSpPr txBox="1"/>
          <p:nvPr/>
        </p:nvSpPr>
        <p:spPr>
          <a:xfrm>
            <a:off x="6168325" y="2898732"/>
            <a:ext cx="967858" cy="4189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defTabSz="685800" hangingPunct="0"/>
            <a:r>
              <a:rPr lang="zh-CN" altLang="en-US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用户登录</a:t>
            </a:r>
            <a:r>
              <a:rPr lang="en-US" altLang="zh-CN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/</a:t>
            </a:r>
            <a:r>
              <a:rPr lang="zh-CN" altLang="en-US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权限管理模块</a:t>
            </a:r>
            <a:endParaRPr lang="zh-CN" altLang="en-US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Calibri" panose="020F0502020204030204"/>
            </a:endParaRP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BDE5F771-43E3-4570-B9F7-BC474F6A1AFE}"/>
              </a:ext>
            </a:extLst>
          </p:cNvPr>
          <p:cNvSpPr/>
          <p:nvPr/>
        </p:nvSpPr>
        <p:spPr>
          <a:xfrm>
            <a:off x="6035440" y="2789485"/>
            <a:ext cx="1233629" cy="580166"/>
          </a:xfrm>
          <a:prstGeom prst="roundRect">
            <a:avLst>
              <a:gd name="adj" fmla="val 5947"/>
            </a:avLst>
          </a:prstGeom>
          <a:noFill/>
          <a:ln w="9525">
            <a:solidFill>
              <a:srgbClr val="407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E0EC080-AD6C-4817-BFD0-445D6CB9F9A6}"/>
              </a:ext>
            </a:extLst>
          </p:cNvPr>
          <p:cNvSpPr txBox="1"/>
          <p:nvPr/>
        </p:nvSpPr>
        <p:spPr>
          <a:xfrm>
            <a:off x="7463782" y="2898732"/>
            <a:ext cx="617811" cy="41895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noAutofit/>
          </a:bodyPr>
          <a:lstStyle/>
          <a:p>
            <a:pPr defTabSz="685800" hangingPunct="0"/>
            <a:r>
              <a:rPr lang="zh-CN" altLang="en-US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Calibri" panose="020F0502020204030204"/>
              </a:rPr>
              <a:t>系统配置功能</a:t>
            </a:r>
            <a:endParaRPr lang="zh-CN" altLang="en-US" sz="9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Calibri" panose="020F0502020204030204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0545495-2AB3-4159-9C8B-42A1E39244D4}"/>
              </a:ext>
            </a:extLst>
          </p:cNvPr>
          <p:cNvSpPr/>
          <p:nvPr/>
        </p:nvSpPr>
        <p:spPr>
          <a:xfrm>
            <a:off x="7360967" y="2810857"/>
            <a:ext cx="811899" cy="580166"/>
          </a:xfrm>
          <a:prstGeom prst="roundRect">
            <a:avLst>
              <a:gd name="adj" fmla="val 5947"/>
            </a:avLst>
          </a:prstGeom>
          <a:noFill/>
          <a:ln w="9525">
            <a:solidFill>
              <a:srgbClr val="4076B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5F5B44E-0A94-4EE1-91E2-C1EB4A5C5A8D}"/>
              </a:ext>
            </a:extLst>
          </p:cNvPr>
          <p:cNvSpPr/>
          <p:nvPr/>
        </p:nvSpPr>
        <p:spPr>
          <a:xfrm>
            <a:off x="2092779" y="2197346"/>
            <a:ext cx="1133110" cy="270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9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基础信息拉</a:t>
            </a:r>
            <a:r>
              <a:rPr lang="zh-CN" altLang="en-US" sz="9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取服务</a:t>
            </a:r>
          </a:p>
        </p:txBody>
      </p:sp>
    </p:spTree>
    <p:extLst>
      <p:ext uri="{BB962C8B-B14F-4D97-AF65-F5344CB8AC3E}">
        <p14:creationId xmlns:p14="http://schemas.microsoft.com/office/powerpoint/2010/main" val="140764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/>
              <a:t>配方配置</a:t>
            </a:r>
            <a:r>
              <a:rPr lang="en-US" altLang="zh-CN"/>
              <a:t>-</a:t>
            </a:r>
            <a:r>
              <a:rPr lang="zh-CN" altLang="en-US" dirty="0"/>
              <a:t>业务逻辑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1563660-ED95-45EC-A5DF-1462CB8D0CA6}"/>
              </a:ext>
            </a:extLst>
          </p:cNvPr>
          <p:cNvSpPr/>
          <p:nvPr/>
        </p:nvSpPr>
        <p:spPr>
          <a:xfrm>
            <a:off x="6629401" y="978942"/>
            <a:ext cx="2004060" cy="1935481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Step4 </a:t>
            </a:r>
            <a:r>
              <a:rPr lang="zh-CN" altLang="en-US" sz="1200"/>
              <a:t>选择原物料</a:t>
            </a:r>
            <a:endParaRPr lang="en-US" altLang="zh-CN" sz="1200"/>
          </a:p>
          <a:p>
            <a:pPr lvl="0"/>
            <a:endParaRPr lang="en-US" altLang="zh-CN" sz="1200"/>
          </a:p>
          <a:p>
            <a:r>
              <a:rPr lang="zh-CN" altLang="en-US" sz="900"/>
              <a:t>产品编码：</a:t>
            </a:r>
            <a:r>
              <a:rPr lang="en-US" altLang="zh-CN" sz="900"/>
              <a:t>200020</a:t>
            </a:r>
          </a:p>
          <a:p>
            <a:r>
              <a:rPr lang="zh-CN" altLang="en-US" sz="900"/>
              <a:t>产品名称：香辣鸡腿堡</a:t>
            </a:r>
            <a:endParaRPr lang="en-US" altLang="zh-CN" sz="900"/>
          </a:p>
          <a:p>
            <a:r>
              <a:rPr lang="zh-CN" altLang="en-US" sz="900"/>
              <a:t>配方名称：圣诞节特供配方</a:t>
            </a:r>
            <a:endParaRPr lang="en-US" altLang="zh-CN" sz="900"/>
          </a:p>
          <a:p>
            <a:r>
              <a:rPr lang="zh-CN" altLang="en-US" sz="900"/>
              <a:t>物料：</a:t>
            </a:r>
            <a:endParaRPr lang="en-US" altLang="zh-CN" sz="900"/>
          </a:p>
          <a:p>
            <a:r>
              <a:rPr lang="en-US" altLang="zh-CN" sz="900"/>
              <a:t>    940   </a:t>
            </a:r>
            <a:r>
              <a:rPr lang="zh-CN" altLang="en-US" sz="900"/>
              <a:t>生菜片     </a:t>
            </a:r>
            <a:r>
              <a:rPr lang="en-US" altLang="zh-CN" sz="900"/>
              <a:t>15.0   </a:t>
            </a:r>
            <a:r>
              <a:rPr lang="zh-CN" altLang="en-US" sz="900"/>
              <a:t>克</a:t>
            </a:r>
            <a:endParaRPr lang="en-US" altLang="zh-CN" sz="900"/>
          </a:p>
          <a:p>
            <a:r>
              <a:rPr lang="en-US" altLang="zh-CN" sz="900"/>
              <a:t>    800   </a:t>
            </a:r>
            <a:r>
              <a:rPr lang="zh-CN" altLang="en-US" sz="900"/>
              <a:t>芝麻面包  </a:t>
            </a:r>
            <a:r>
              <a:rPr lang="en-US" altLang="zh-CN" sz="900"/>
              <a:t>1.0    </a:t>
            </a:r>
            <a:r>
              <a:rPr lang="zh-CN" altLang="en-US" sz="900"/>
              <a:t>个</a:t>
            </a:r>
            <a:endParaRPr lang="en-US" altLang="zh-CN" sz="900"/>
          </a:p>
          <a:p>
            <a:r>
              <a:rPr lang="en-US" altLang="zh-CN" sz="900"/>
              <a:t>    401   </a:t>
            </a:r>
            <a:r>
              <a:rPr lang="zh-CN" altLang="en-US" sz="900"/>
              <a:t>鸡腿肉片  </a:t>
            </a:r>
            <a:r>
              <a:rPr lang="en-US" altLang="zh-CN" sz="900"/>
              <a:t>1.0    </a:t>
            </a:r>
            <a:r>
              <a:rPr lang="zh-CN" altLang="en-US" sz="900"/>
              <a:t>片</a:t>
            </a:r>
            <a:endParaRPr lang="en-US" altLang="zh-CN" sz="900"/>
          </a:p>
          <a:p>
            <a:r>
              <a:rPr lang="en-US" altLang="zh-CN" sz="900"/>
              <a:t>    117   </a:t>
            </a:r>
            <a:r>
              <a:rPr lang="zh-CN" altLang="en-US" sz="900"/>
              <a:t>汉堡酱      </a:t>
            </a:r>
            <a:r>
              <a:rPr lang="en-US" altLang="zh-CN" sz="900"/>
              <a:t>20.0  </a:t>
            </a:r>
            <a:r>
              <a:rPr lang="zh-CN" altLang="en-US" sz="900"/>
              <a:t>克</a:t>
            </a:r>
            <a:endParaRPr lang="en-US" altLang="zh-CN" sz="900"/>
          </a:p>
          <a:p>
            <a:r>
              <a:rPr lang="zh-CN" altLang="en-US" sz="900"/>
              <a:t>    新加</a:t>
            </a:r>
            <a:r>
              <a:rPr lang="en-US" altLang="zh-CN" sz="900"/>
              <a:t>+</a:t>
            </a:r>
          </a:p>
          <a:p>
            <a:pPr lvl="0"/>
            <a:endParaRPr lang="en-US" altLang="zh-CN" sz="120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FE4DE6B-3D8A-417F-A345-D316BEAB5326}"/>
              </a:ext>
            </a:extLst>
          </p:cNvPr>
          <p:cNvSpPr/>
          <p:nvPr/>
        </p:nvSpPr>
        <p:spPr>
          <a:xfrm>
            <a:off x="441961" y="986562"/>
            <a:ext cx="2004060" cy="1935481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/>
          <a:lstStyle/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Step1 </a:t>
            </a:r>
            <a:r>
              <a:rPr lang="zh-CN" altLang="en-US" sz="1200"/>
              <a:t>查询</a:t>
            </a:r>
            <a:r>
              <a:rPr lang="en-US" altLang="zh-CN" sz="1200"/>
              <a:t>/</a:t>
            </a:r>
            <a:r>
              <a:rPr lang="zh-CN" altLang="en-US" sz="1200"/>
              <a:t>选择产品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050"/>
              <a:t>200020 </a:t>
            </a:r>
            <a:r>
              <a:rPr lang="zh-CN" altLang="en-US" sz="1050"/>
              <a:t>香辣鸡腿堡 修改</a:t>
            </a:r>
            <a:endParaRPr lang="en-US" altLang="zh-CN" sz="1050"/>
          </a:p>
          <a:p>
            <a:r>
              <a:rPr lang="en-US" altLang="zh-CN" sz="1050"/>
              <a:t>200090 </a:t>
            </a:r>
            <a:r>
              <a:rPr lang="zh-CN" altLang="en-US" sz="1050"/>
              <a:t>果香鸡腿堡 修改</a:t>
            </a:r>
            <a:endParaRPr lang="en-US" altLang="zh-CN" sz="1050"/>
          </a:p>
          <a:p>
            <a:r>
              <a:rPr lang="en-US" altLang="zh-CN" sz="1050"/>
              <a:t>200108 </a:t>
            </a:r>
            <a:r>
              <a:rPr lang="zh-CN" altLang="en-US" sz="1050"/>
              <a:t>牛肉汉堡     修改</a:t>
            </a:r>
            <a:endParaRPr lang="en-US" altLang="zh-CN" sz="1050"/>
          </a:p>
          <a:p>
            <a:r>
              <a:rPr lang="en-US" altLang="zh-CN" sz="1050"/>
              <a:t>……</a:t>
            </a:r>
          </a:p>
          <a:p>
            <a:endParaRPr lang="en-US" altLang="zh-CN" sz="120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79E6C3D-FD45-4496-9D88-E6134A204D26}"/>
              </a:ext>
            </a:extLst>
          </p:cNvPr>
          <p:cNvSpPr/>
          <p:nvPr/>
        </p:nvSpPr>
        <p:spPr>
          <a:xfrm>
            <a:off x="2506981" y="978942"/>
            <a:ext cx="2004060" cy="1935481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Step2 </a:t>
            </a:r>
            <a:r>
              <a:rPr lang="zh-CN" altLang="en-US" sz="1200"/>
              <a:t>维护配方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100"/>
              <a:t>200020 </a:t>
            </a:r>
            <a:r>
              <a:rPr lang="zh-CN" altLang="en-US" sz="1100"/>
              <a:t>香辣鸡腿堡：</a:t>
            </a:r>
            <a:endParaRPr lang="en-US" altLang="zh-CN" sz="1100"/>
          </a:p>
          <a:p>
            <a:endParaRPr lang="en-US" altLang="zh-CN" sz="1000"/>
          </a:p>
          <a:p>
            <a:r>
              <a:rPr lang="zh-CN" altLang="en-US" sz="1000"/>
              <a:t>常温包全国配方</a:t>
            </a:r>
            <a:endParaRPr lang="en-US" altLang="zh-CN" sz="1000"/>
          </a:p>
          <a:p>
            <a:r>
              <a:rPr lang="zh-CN" altLang="en-US" sz="1000"/>
              <a:t>调理肉腿配方</a:t>
            </a:r>
            <a:endParaRPr lang="en-US" altLang="zh-CN" sz="1000"/>
          </a:p>
          <a:p>
            <a:r>
              <a:rPr lang="zh-CN" altLang="en-US" sz="1000"/>
              <a:t>冷冻升级配方</a:t>
            </a:r>
            <a:endParaRPr lang="en-US" altLang="zh-CN" sz="1000"/>
          </a:p>
          <a:p>
            <a:r>
              <a:rPr lang="en-US" altLang="zh-CN" sz="1000"/>
              <a:t>……</a:t>
            </a:r>
          </a:p>
          <a:p>
            <a:r>
              <a:rPr lang="zh-CN" altLang="en-US" sz="1000"/>
              <a:t>新加 </a:t>
            </a:r>
            <a:r>
              <a:rPr lang="en-US" altLang="zh-CN" sz="1000"/>
              <a:t>|| </a:t>
            </a:r>
            <a:r>
              <a:rPr lang="zh-CN" altLang="en-US" sz="1000"/>
              <a:t>删除 </a:t>
            </a:r>
            <a:r>
              <a:rPr lang="en-US" altLang="zh-CN" sz="1000"/>
              <a:t>|| </a:t>
            </a:r>
            <a:r>
              <a:rPr lang="zh-CN" altLang="en-US" sz="1000"/>
              <a:t>修改 </a:t>
            </a:r>
            <a:r>
              <a:rPr lang="en-US" altLang="zh-CN" sz="1000"/>
              <a:t>|| </a:t>
            </a:r>
            <a:r>
              <a:rPr lang="zh-CN" altLang="en-US" sz="1000"/>
              <a:t>复制</a:t>
            </a:r>
            <a:endParaRPr lang="en-US" altLang="zh-CN" sz="1000"/>
          </a:p>
          <a:p>
            <a:endParaRPr lang="en-US" altLang="zh-CN" sz="100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EDC4860-E720-43ED-B67A-89CABF9FA651}"/>
              </a:ext>
            </a:extLst>
          </p:cNvPr>
          <p:cNvSpPr/>
          <p:nvPr/>
        </p:nvSpPr>
        <p:spPr>
          <a:xfrm>
            <a:off x="4572001" y="978942"/>
            <a:ext cx="2004060" cy="1935481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Step3 </a:t>
            </a:r>
            <a:r>
              <a:rPr lang="zh-CN" altLang="en-US" sz="1200"/>
              <a:t>新加配方</a:t>
            </a:r>
            <a:endParaRPr lang="en-US" altLang="zh-CN" sz="1200"/>
          </a:p>
          <a:p>
            <a:endParaRPr lang="en-US" altLang="zh-CN" sz="1200"/>
          </a:p>
          <a:p>
            <a:r>
              <a:rPr lang="zh-CN" altLang="en-US" sz="900"/>
              <a:t>产品编码：</a:t>
            </a:r>
            <a:r>
              <a:rPr lang="en-US" altLang="zh-CN" sz="900"/>
              <a:t>200020</a:t>
            </a:r>
          </a:p>
          <a:p>
            <a:r>
              <a:rPr lang="zh-CN" altLang="en-US" sz="900"/>
              <a:t>产品名称：香辣鸡腿堡</a:t>
            </a:r>
            <a:endParaRPr lang="en-US" altLang="zh-CN" sz="900"/>
          </a:p>
          <a:p>
            <a:r>
              <a:rPr lang="zh-CN" altLang="en-US" sz="900"/>
              <a:t>配方名称：圣诞节特供配方</a:t>
            </a:r>
            <a:endParaRPr lang="en-US" altLang="zh-CN" sz="900"/>
          </a:p>
          <a:p>
            <a:r>
              <a:rPr lang="zh-CN" altLang="en-US" sz="900"/>
              <a:t>物料：新加</a:t>
            </a:r>
            <a:r>
              <a:rPr lang="en-US" altLang="zh-CN" sz="900"/>
              <a:t>+</a:t>
            </a:r>
          </a:p>
          <a:p>
            <a:endParaRPr lang="zh-CN" altLang="en-US" sz="120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473BFF2-AB15-401D-9801-65390C026651}"/>
              </a:ext>
            </a:extLst>
          </p:cNvPr>
          <p:cNvSpPr/>
          <p:nvPr/>
        </p:nvSpPr>
        <p:spPr>
          <a:xfrm>
            <a:off x="434341" y="2983229"/>
            <a:ext cx="2004060" cy="1935481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Step5 </a:t>
            </a:r>
            <a:r>
              <a:rPr lang="zh-CN" altLang="en-US" sz="1200"/>
              <a:t>维护生产流程</a:t>
            </a:r>
            <a:endParaRPr lang="en-US" altLang="zh-CN" sz="1200"/>
          </a:p>
          <a:p>
            <a:pPr lvl="0"/>
            <a:endParaRPr lang="en-US" altLang="zh-CN" sz="1200"/>
          </a:p>
          <a:p>
            <a:r>
              <a:rPr lang="zh-CN" altLang="en-US" sz="1100"/>
              <a:t>圣诞节特供配方：</a:t>
            </a:r>
            <a:endParaRPr lang="en-US" altLang="zh-CN" sz="1100"/>
          </a:p>
          <a:p>
            <a:endParaRPr lang="en-US" altLang="zh-CN" sz="11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鸡腿肉片：</a:t>
            </a:r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解冻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腌制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炸制</a:t>
            </a:r>
            <a:r>
              <a:rPr lang="en-US" altLang="zh-CN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9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结束</a:t>
            </a:r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9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900"/>
              <a:t>香辣鸡腿堡：</a:t>
            </a:r>
            <a:endParaRPr lang="en-US" altLang="zh-CN" sz="900"/>
          </a:p>
          <a:p>
            <a:r>
              <a:rPr lang="en-US" altLang="zh-CN" sz="900"/>
              <a:t>    </a:t>
            </a:r>
            <a:r>
              <a:rPr lang="zh-CN" altLang="en-US" sz="900"/>
              <a:t>组装</a:t>
            </a:r>
            <a:r>
              <a:rPr lang="en-US" altLang="zh-CN" sz="900"/>
              <a:t>-&gt;</a:t>
            </a:r>
            <a:r>
              <a:rPr lang="zh-CN" altLang="en-US" sz="900"/>
              <a:t>结束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8687009-5500-4D07-89A6-DAF69BE026B8}"/>
              </a:ext>
            </a:extLst>
          </p:cNvPr>
          <p:cNvSpPr/>
          <p:nvPr/>
        </p:nvSpPr>
        <p:spPr>
          <a:xfrm>
            <a:off x="2499361" y="2975609"/>
            <a:ext cx="2004060" cy="1935481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Step6 </a:t>
            </a:r>
            <a:r>
              <a:rPr lang="zh-CN" altLang="zh-CN" sz="1200"/>
              <a:t>生产计划量</a:t>
            </a:r>
            <a:endParaRPr lang="en-US" altLang="zh-CN" sz="1200"/>
          </a:p>
          <a:p>
            <a:pPr lvl="0"/>
            <a:endParaRPr lang="en-US" altLang="zh-CN" sz="1200"/>
          </a:p>
          <a:p>
            <a:r>
              <a:rPr lang="zh-CN" altLang="en-US" sz="1200"/>
              <a:t>圣诞节特供配方：</a:t>
            </a:r>
            <a:endParaRPr lang="en-US" altLang="zh-CN" sz="1200"/>
          </a:p>
          <a:p>
            <a:pPr lvl="0"/>
            <a:endParaRPr lang="en-US" altLang="zh-CN" sz="1200"/>
          </a:p>
          <a:p>
            <a:pPr lvl="0"/>
            <a:r>
              <a:rPr lang="zh-CN" altLang="zh-CN" sz="900"/>
              <a:t>是否需要首轮最小制作量</a:t>
            </a:r>
            <a:r>
              <a:rPr lang="zh-CN" altLang="en-US" sz="900"/>
              <a:t>：是</a:t>
            </a:r>
            <a:endParaRPr lang="en-US" altLang="zh-CN" sz="900"/>
          </a:p>
          <a:p>
            <a:pPr lvl="0"/>
            <a:r>
              <a:rPr lang="zh-CN" altLang="zh-CN" sz="900"/>
              <a:t>生产预准备时间</a:t>
            </a:r>
            <a:r>
              <a:rPr lang="en-US" altLang="zh-CN" sz="900"/>
              <a:t>(</a:t>
            </a:r>
            <a:r>
              <a:rPr lang="zh-CN" altLang="en-US" sz="900"/>
              <a:t>分钟</a:t>
            </a:r>
            <a:r>
              <a:rPr lang="en-US" altLang="zh-CN" sz="900"/>
              <a:t>) </a:t>
            </a:r>
            <a:r>
              <a:rPr lang="zh-CN" altLang="en-US" sz="900"/>
              <a:t>：</a:t>
            </a:r>
            <a:r>
              <a:rPr lang="en-US" altLang="zh-CN" sz="900"/>
              <a:t>15.0</a:t>
            </a:r>
          </a:p>
          <a:p>
            <a:pPr lvl="0"/>
            <a:r>
              <a:rPr lang="zh-CN" altLang="en-US" sz="900"/>
              <a:t>制作</a:t>
            </a:r>
            <a:r>
              <a:rPr lang="zh-CN" altLang="zh-CN" sz="900"/>
              <a:t>时间</a:t>
            </a:r>
            <a:r>
              <a:rPr lang="en-US" altLang="zh-CN" sz="900"/>
              <a:t>(</a:t>
            </a:r>
            <a:r>
              <a:rPr lang="zh-CN" altLang="en-US" sz="900"/>
              <a:t>分钟</a:t>
            </a:r>
            <a:r>
              <a:rPr lang="en-US" altLang="zh-CN" sz="900"/>
              <a:t>)</a:t>
            </a:r>
            <a:r>
              <a:rPr lang="zh-CN" altLang="en-US" sz="900"/>
              <a:t>：</a:t>
            </a:r>
            <a:r>
              <a:rPr lang="en-US" altLang="zh-CN" sz="900"/>
              <a:t>1440.0</a:t>
            </a:r>
          </a:p>
          <a:p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075F88F-843F-442D-851B-C5B28BDCE5AA}"/>
              </a:ext>
            </a:extLst>
          </p:cNvPr>
          <p:cNvSpPr/>
          <p:nvPr/>
        </p:nvSpPr>
        <p:spPr>
          <a:xfrm>
            <a:off x="4564381" y="2975609"/>
            <a:ext cx="2004060" cy="1935481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Step7 </a:t>
            </a:r>
            <a:r>
              <a:rPr lang="zh-CN" altLang="zh-CN" sz="1200"/>
              <a:t>配方发布</a:t>
            </a:r>
            <a:endParaRPr lang="en-US" altLang="zh-CN" sz="1200"/>
          </a:p>
          <a:p>
            <a:pPr lvl="0"/>
            <a:endParaRPr lang="en-US" altLang="zh-CN" sz="1200"/>
          </a:p>
          <a:p>
            <a:r>
              <a:rPr lang="zh-CN" altLang="en-US" sz="1200"/>
              <a:t>圣诞节特供配方：</a:t>
            </a:r>
            <a:endParaRPr lang="en-US" altLang="zh-CN" sz="1200"/>
          </a:p>
          <a:p>
            <a:pPr lvl="0"/>
            <a:endParaRPr lang="en-US" altLang="zh-CN" sz="1200"/>
          </a:p>
          <a:p>
            <a:pPr lvl="0"/>
            <a:r>
              <a:rPr lang="zh-CN" altLang="en-US" sz="900"/>
              <a:t>是否全国配方：是</a:t>
            </a:r>
            <a:endParaRPr lang="en-US" altLang="zh-CN" sz="900"/>
          </a:p>
          <a:p>
            <a:pPr lvl="0"/>
            <a:r>
              <a:rPr lang="zh-CN" altLang="en-US" sz="900"/>
              <a:t>市场：华中地区</a:t>
            </a:r>
            <a:endParaRPr lang="en-US" altLang="zh-CN" sz="900"/>
          </a:p>
          <a:p>
            <a:pPr lvl="0"/>
            <a:r>
              <a:rPr lang="zh-CN" altLang="en-US" sz="900"/>
              <a:t>城市：上海</a:t>
            </a:r>
            <a:endParaRPr lang="en-US" altLang="zh-CN" sz="900"/>
          </a:p>
          <a:p>
            <a:pPr lvl="0"/>
            <a:r>
              <a:rPr lang="zh-CN" altLang="en-US" sz="900"/>
              <a:t>餐厅：</a:t>
            </a:r>
            <a:r>
              <a:rPr lang="en-US" altLang="zh-CN" sz="900"/>
              <a:t>ABX001</a:t>
            </a:r>
          </a:p>
          <a:p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454E5D6-09AE-43E7-AB66-97B86B1322A1}"/>
              </a:ext>
            </a:extLst>
          </p:cNvPr>
          <p:cNvSpPr/>
          <p:nvPr/>
        </p:nvSpPr>
        <p:spPr>
          <a:xfrm>
            <a:off x="6629401" y="2975609"/>
            <a:ext cx="2004060" cy="1935481"/>
          </a:xfrm>
          <a:prstGeom prst="roundRect">
            <a:avLst/>
          </a:pr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zh-CN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Step8 </a:t>
            </a:r>
            <a:r>
              <a:rPr lang="zh-CN" altLang="en-US" sz="1200"/>
              <a:t>数据持久化</a:t>
            </a:r>
            <a:endParaRPr lang="en-US" altLang="zh-CN" sz="1200"/>
          </a:p>
          <a:p>
            <a:pPr lvl="0"/>
            <a:endParaRPr lang="en-US" altLang="zh-CN" sz="1200"/>
          </a:p>
          <a:p>
            <a:pPr lvl="0"/>
            <a:r>
              <a:rPr lang="zh-CN" altLang="en-US" sz="1200"/>
              <a:t>保存配方信息到</a:t>
            </a:r>
            <a:r>
              <a:rPr lang="en-US" altLang="zh-CN" sz="1200"/>
              <a:t>MySQL</a:t>
            </a:r>
          </a:p>
          <a:p>
            <a:pPr lvl="0"/>
            <a:endParaRPr lang="en-US" altLang="zh-CN" sz="1200"/>
          </a:p>
          <a:p>
            <a:endParaRPr lang="zh-CN" altLang="en-US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78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</p:spPr>
        <p:txBody>
          <a:bodyPr>
            <a:normAutofit/>
          </a:bodyPr>
          <a:lstStyle/>
          <a:p>
            <a:r>
              <a:rPr lang="zh-CN" altLang="en-US" dirty="0"/>
              <a:t>配方计算</a:t>
            </a:r>
            <a:r>
              <a:rPr lang="en-US" altLang="zh-CN" dirty="0"/>
              <a:t>-</a:t>
            </a:r>
            <a:r>
              <a:rPr lang="zh-CN" altLang="en-US" dirty="0"/>
              <a:t>业务逻辑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074B59-B6BF-422C-A823-053EE6ACEFE9}"/>
              </a:ext>
            </a:extLst>
          </p:cNvPr>
          <p:cNvSpPr txBox="1"/>
          <p:nvPr/>
        </p:nvSpPr>
        <p:spPr>
          <a:xfrm>
            <a:off x="220172" y="1045144"/>
            <a:ext cx="3025457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step1 </a:t>
            </a:r>
            <a:r>
              <a:rPr lang="zh-CN" altLang="en-US" sz="1200"/>
              <a:t>： 从</a:t>
            </a:r>
            <a:r>
              <a:rPr lang="en-US" altLang="zh-CN" sz="1200"/>
              <a:t>mc</a:t>
            </a:r>
            <a:r>
              <a:rPr lang="zh-CN" altLang="en-US" sz="1200"/>
              <a:t>拉取计算好的</a:t>
            </a:r>
            <a:r>
              <a:rPr lang="en-US" altLang="zh-CN" sz="1200"/>
              <a:t>8</a:t>
            </a:r>
            <a:r>
              <a:rPr lang="zh-CN" altLang="en-US" sz="1200" dirty="0"/>
              <a:t>天各餐厅菜单。</a:t>
            </a:r>
            <a:r>
              <a:rPr lang="zh-CN" altLang="en-US" sz="1200"/>
              <a:t>（</a:t>
            </a:r>
            <a:r>
              <a:rPr lang="en-US" altLang="zh-CN" sz="1200"/>
              <a:t>byStore</a:t>
            </a:r>
            <a:r>
              <a:rPr lang="zh-CN" altLang="en-US" sz="1200"/>
              <a:t>）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step2 </a:t>
            </a:r>
            <a:r>
              <a:rPr lang="zh-CN" altLang="en-US" sz="1200"/>
              <a:t>： 从</a:t>
            </a:r>
            <a:r>
              <a:rPr lang="en-US" altLang="zh-CN" sz="1200"/>
              <a:t>DB</a:t>
            </a:r>
            <a:r>
              <a:rPr lang="zh-CN" altLang="en-US" sz="1200"/>
              <a:t>（已配置完入库的配方数据）获取所有</a:t>
            </a:r>
            <a:r>
              <a:rPr lang="zh-CN" altLang="en-US" sz="1200" dirty="0"/>
              <a:t>的菜单配方数据。（考虑支持指定菜单配方方式，应对紧急修改菜单配方的场景）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step3 </a:t>
            </a:r>
            <a:r>
              <a:rPr lang="zh-CN" altLang="en-US" sz="1200" dirty="0"/>
              <a:t>： 两套数据取交集，获得</a:t>
            </a:r>
            <a:r>
              <a:rPr lang="en-US" altLang="zh-CN" sz="1200" dirty="0"/>
              <a:t>8</a:t>
            </a:r>
            <a:r>
              <a:rPr lang="zh-CN" altLang="en-US" sz="1200" dirty="0"/>
              <a:t>天各餐厅售卖菜单的配方数据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step4.1 </a:t>
            </a:r>
            <a:r>
              <a:rPr lang="zh-CN" altLang="en-US" sz="1200" dirty="0"/>
              <a:t>： 拉取餐厅货品数据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step4.2 </a:t>
            </a:r>
            <a:r>
              <a:rPr lang="zh-CN" altLang="en-US" sz="1200" dirty="0"/>
              <a:t>： 拉取物料对应的货品数据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step4.3 </a:t>
            </a:r>
            <a:r>
              <a:rPr lang="zh-CN" altLang="en-US" sz="1200" dirty="0"/>
              <a:t>： 基于</a:t>
            </a:r>
            <a:r>
              <a:rPr lang="en-US" altLang="zh-CN" sz="1200" dirty="0"/>
              <a:t>4.1 4.2</a:t>
            </a:r>
            <a:r>
              <a:rPr lang="zh-CN" altLang="en-US" sz="1200" dirty="0"/>
              <a:t>的数据，处理成餐厅物料信息</a:t>
            </a: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/>
              <a:t>step5 </a:t>
            </a:r>
            <a:r>
              <a:rPr lang="zh-CN" altLang="en-US" sz="1200" dirty="0"/>
              <a:t>： 基于</a:t>
            </a:r>
            <a:r>
              <a:rPr lang="en-US" altLang="zh-CN" sz="1200" dirty="0"/>
              <a:t>3 4.3</a:t>
            </a:r>
            <a:r>
              <a:rPr lang="zh-CN" altLang="en-US" sz="1200" dirty="0"/>
              <a:t>的数据，筛选出餐厅在售菜单的配方，如果可以通过配方的一些属性，比如区域、设备等，直接锁定唯一配方，就不再进行配方计算。</a:t>
            </a:r>
          </a:p>
          <a:p>
            <a:pPr algn="l"/>
            <a:endParaRPr lang="zh-CN" altLang="en-US" sz="1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0A05E5-D41B-48A0-A056-610FD4168D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583" y="900300"/>
            <a:ext cx="5019629" cy="42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vQzCQxRU2AlfMc_WqOC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ixNn7bpFUaJ7NSCFzVS3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4TR.nywBUODTRis1QIAn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H_nwH1rUys7yxKEXxJ_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4TR.nywBUODTRis1QIAn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ZH_nwH1rUys7yxKEXxJ_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iZ8L5caBkSLfrLdjvdY5Q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nguage xmlns="http://schemas.microsoft.com/sharepoint/v3">English</Language>
    <_Source xmlns="http://schemas.microsoft.com/sharepoint/v3/fields" xsi:nil="true"/>
    <_DCDateModified xmlns="http://schemas.microsoft.com/sharepoint/v3/fields" xsi:nil="true"/>
    <_Publisher xmlns="http://schemas.microsoft.com/sharepoint/v3/fields" xsi:nil="true"/>
    <_Relation xmlns="http://schemas.microsoft.com/sharepoint/v3/fields" xsi:nil="true"/>
    <_Format xmlns="http://schemas.microsoft.com/sharepoint/v3/fields" xsi:nil="true"/>
    <PublishingExpirationDate xmlns="http://schemas.microsoft.com/sharepoint/v3" xsi:nil="true"/>
    <_Identifier xmlns="http://schemas.microsoft.com/sharepoint/v3/fields" xsi:nil="true"/>
    <_ResourceType xmlns="http://schemas.microsoft.com/sharepoint/v3/fields" xsi:nil="true"/>
    <PublishingStartDate xmlns="http://schemas.microsoft.com/sharepoint/v3" xsi:nil="true"/>
    <_RightsManagement xmlns="http://schemas.microsoft.com/sharepoint/v3/fields" xsi:nil="true"/>
    <_DCDateCreated xmlns="http://schemas.microsoft.com/sharepoint/v3/fields">2018-01-03T06:00:00+00:00</_DCDateCreate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A9FD7B2663E40A584351DC500058E" ma:contentTypeVersion="25" ma:contentTypeDescription="Create a new document." ma:contentTypeScope="" ma:versionID="fd09f48f80e1ed4410eddf93c2b56224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3/fields" targetNamespace="http://schemas.microsoft.com/office/2006/metadata/properties" ma:root="true" ma:fieldsID="52045dbc91a0582a649861297d55d997" ns1:_="" ns2:_="">
    <xsd:import namespace="http://schemas.microsoft.com/sharepoint/v3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_DCDateCreated" minOccurs="0"/>
                <xsd:element ref="ns2:_DCDateModified" minOccurs="0"/>
                <xsd:element ref="ns2:_Format" minOccurs="0"/>
                <xsd:element ref="ns2:_Identifier" minOccurs="0"/>
                <xsd:element ref="ns1:Language" minOccurs="0"/>
                <xsd:element ref="ns2:_Publisher" minOccurs="0"/>
                <xsd:element ref="ns2:_Relation" minOccurs="0"/>
                <xsd:element ref="ns2:_RightsManagement" minOccurs="0"/>
                <xsd:element ref="ns2:_Source" minOccurs="0"/>
                <xsd:element ref="ns2:_ResourceTyp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  <xsd:element name="Language" ma:index="16" nillable="true" ma:displayName="Language" ma:default="English" ma:description="Select the language." ma:format="Dropdown" ma:internalName="Language">
      <xsd:simpleType>
        <xsd:union memberTypes="dms:Text">
          <xsd:simpleType>
            <xsd:restriction base="dms:Choice">
              <xsd:enumeration value="Arabic (Saudi Arabia)"/>
              <xsd:enumeration value="Bulgarian (Bulgaria)"/>
              <xsd:enumeration value="Chinese (Hong Kong S.A.R.)"/>
              <xsd:enumeration value="Chinese (People's Republic of China)"/>
              <xsd:enumeration value="Chinese (Taiwan)"/>
              <xsd:enumeration value="Croatian (Croatia)"/>
              <xsd:enumeration value="Czech (Czech Republic)"/>
              <xsd:enumeration value="Danish (Denmark)"/>
              <xsd:enumeration value="Dutch (Netherlands)"/>
              <xsd:enumeration value="English"/>
              <xsd:enumeration value="English (United Kingdom)"/>
              <xsd:enumeration value="Estonian (Estonia)"/>
              <xsd:enumeration value="Finnish (Finland)"/>
              <xsd:enumeration value="French (France)"/>
              <xsd:enumeration value="German (Germany)"/>
              <xsd:enumeration value="Greek (Greece)"/>
              <xsd:enumeration value="Hebrew (Israel)"/>
              <xsd:enumeration value="Hindi (India)"/>
              <xsd:enumeration value="Hungarian (Hungary)"/>
              <xsd:enumeration value="Indonesian (Indonesia)"/>
              <xsd:enumeration value="Italian (Italy)"/>
              <xsd:enumeration value="Japanese (Japan)"/>
              <xsd:enumeration value="Korean (Korea)"/>
              <xsd:enumeration value="Latvian (Latvia)"/>
              <xsd:enumeration value="Lithuanian (Lithuania)"/>
              <xsd:enumeration value="Malay (Malaysia)"/>
              <xsd:enumeration value="Norwegian (Bokmal) (Norway)"/>
              <xsd:enumeration value="Polish (Poland)"/>
              <xsd:enumeration value="Portuguese (Brazil)"/>
              <xsd:enumeration value="Portuguese (Portugal)"/>
              <xsd:enumeration value="Romanian (Romania)"/>
              <xsd:enumeration value="Russian (Russia)"/>
              <xsd:enumeration value="Serbian (Latin) (Serbia)"/>
              <xsd:enumeration value="Slovak (Slovakia)"/>
              <xsd:enumeration value="Slovenian (Slovenia)"/>
              <xsd:enumeration value="Spanish (Spain)"/>
              <xsd:enumeration value="Swedish (Sweden)"/>
              <xsd:enumeration value="Thai (Thailand)"/>
              <xsd:enumeration value="Turkish (Turkey)"/>
              <xsd:enumeration value="Ukrainian (Ukraine)"/>
              <xsd:enumeration value="Urdu (Islamic Republic of Pakistan)"/>
              <xsd:enumeration value="Vietnamese (Vietnam)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DCDateCreated" ma:index="11" nillable="true" ma:displayName="Date Created" ma:default="[today]" ma:description="The date on which this resource was created" ma:format="DateOnly" ma:internalName="_DCDateCreated">
      <xsd:simpleType>
        <xsd:restriction base="dms:DateTime"/>
      </xsd:simpleType>
    </xsd:element>
    <xsd:element name="_DCDateModified" ma:index="12" nillable="true" ma:displayName="Date Modified" ma:description="The date on which this resource was last modified" ma:format="DateTime" ma:hidden="true" ma:internalName="_DCDateModified" ma:readOnly="false">
      <xsd:simpleType>
        <xsd:restriction base="dms:DateTime"/>
      </xsd:simpleType>
    </xsd:element>
    <xsd:element name="_Format" ma:index="14" nillable="true" ma:displayName="Format" ma:description="Media-type, file format or dimensions" ma:hidden="true" ma:internalName="_Format" ma:readOnly="false">
      <xsd:simpleType>
        <xsd:restriction base="dms:Text"/>
      </xsd:simpleType>
    </xsd:element>
    <xsd:element name="_Identifier" ma:index="15" nillable="true" ma:displayName="Resource Identifier" ma:description="An identifying string or number, usually conforming to a formal identification system" ma:hidden="true" ma:internalName="_Identifier" ma:readOnly="false">
      <xsd:simpleType>
        <xsd:restriction base="dms:Text"/>
      </xsd:simpleType>
    </xsd:element>
    <xsd:element name="_Publisher" ma:index="17" nillable="true" ma:displayName="Publisher" ma:description="The person, organization or service that published this resource" ma:hidden="true" ma:internalName="_Publisher" ma:readOnly="false">
      <xsd:simpleType>
        <xsd:restriction base="dms:Text"/>
      </xsd:simpleType>
    </xsd:element>
    <xsd:element name="_Relation" ma:index="18" nillable="true" ma:displayName="Relation" ma:description="References to related resources" ma:hidden="true" ma:internalName="_Relation" ma:readOnly="false">
      <xsd:simpleType>
        <xsd:restriction base="dms:Note"/>
      </xsd:simpleType>
    </xsd:element>
    <xsd:element name="_RightsManagement" ma:index="19" nillable="true" ma:displayName="Rights Management" ma:description="Information about rights held in or over this resource" ma:hidden="true" ma:internalName="_RightsManagement" ma:readOnly="false">
      <xsd:simpleType>
        <xsd:restriction base="dms:Note"/>
      </xsd:simpleType>
    </xsd:element>
    <xsd:element name="_Source" ma:index="20" nillable="true" ma:displayName="Source" ma:description="References to resources from which this resource was derived" ma:hidden="true" ma:internalName="_Source" ma:readOnly="false">
      <xsd:simpleType>
        <xsd:restriction base="dms:Note"/>
      </xsd:simpleType>
    </xsd:element>
    <xsd:element name="_ResourceType" ma:index="21" nillable="true" ma:displayName="Resource Type" ma:description="A set of categories, functions, genres or aggregation levels" ma:hidden="true" ma:internalName="_ResourceType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0" ma:displayName="Creat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:"/>
        <xsd:element ref="dc:subject" minOccurs="0" maxOccurs="1"/>
        <xsd:element ref="dc:description" minOccurs="0" maxOccurs="1" ma:index="13" ma:displayName="Detail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0186DF-3801-42AB-913E-B89324C0BDDD}">
  <ds:schemaRefs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purl.org/dc/elements/1.1/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8717C0F-84E2-4371-A6B7-7385732FC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774AED-91B1-47D6-8F58-88C1F06323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2046</Words>
  <Application>Microsoft Office PowerPoint</Application>
  <PresentationFormat>全屏显示(16:9)</PresentationFormat>
  <Paragraphs>493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等线</vt:lpstr>
      <vt:lpstr>HelveticaNeueLT Std</vt:lpstr>
      <vt:lpstr>微软雅黑</vt:lpstr>
      <vt:lpstr>微软雅黑</vt:lpstr>
      <vt:lpstr>Microsoft YaHei Light</vt:lpstr>
      <vt:lpstr>PingFang SC Light</vt:lpstr>
      <vt:lpstr>宋体</vt:lpstr>
      <vt:lpstr>Arial</vt:lpstr>
      <vt:lpstr>Calibri</vt:lpstr>
      <vt:lpstr>Segoe UI Light</vt:lpstr>
      <vt:lpstr>Wingdings</vt:lpstr>
      <vt:lpstr>2016 HDS Corporate</vt:lpstr>
      <vt:lpstr>PowerPoint 演示文稿</vt:lpstr>
      <vt:lpstr>PowerPoint 演示文稿</vt:lpstr>
      <vt:lpstr>业务现状理解</vt:lpstr>
      <vt:lpstr>业务现状痛点分析</vt:lpstr>
      <vt:lpstr>项目目标：建立自动化的配方管理中心</vt:lpstr>
      <vt:lpstr>PowerPoint 演示文稿</vt:lpstr>
      <vt:lpstr>总体业务架构</vt:lpstr>
      <vt:lpstr>配方配置-业务逻辑</vt:lpstr>
      <vt:lpstr>配方计算-业务逻辑</vt:lpstr>
      <vt:lpstr>预警提醒</vt:lpstr>
      <vt:lpstr>配方应用的查看</vt:lpstr>
      <vt:lpstr>PowerPoint 演示文稿</vt:lpstr>
      <vt:lpstr>技术解决方案– 技术架构</vt:lpstr>
      <vt:lpstr>技术解决方案-上下游系统对接</vt:lpstr>
      <vt:lpstr>技术解决方案-系统之间的通讯方式</vt:lpstr>
      <vt:lpstr>技术解决方案-数据同步策略</vt:lpstr>
      <vt:lpstr>技术解决方案-配置·匹配·全量下发策略</vt:lpstr>
      <vt:lpstr>技术解决方案-增量下发策略</vt:lpstr>
      <vt:lpstr>技术解决方案-数据迁移及服务并行策略</vt:lpstr>
      <vt:lpstr>PowerPoint 演示文稿</vt:lpstr>
      <vt:lpstr>项目实施– 系统部署结构</vt:lpstr>
      <vt:lpstr>项目实施 – 硬件建议</vt:lpstr>
      <vt:lpstr>项目实施– 实施计划</vt:lpstr>
      <vt:lpstr>项目实施– 项目预算（待完成）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dc:description/>
  <cp:lastModifiedBy>袁 琪</cp:lastModifiedBy>
  <cp:revision>5445</cp:revision>
  <cp:lastPrinted>2016-01-12T17:49:27Z</cp:lastPrinted>
  <dcterms:created xsi:type="dcterms:W3CDTF">2011-02-10T00:52:49Z</dcterms:created>
  <dcterms:modified xsi:type="dcterms:W3CDTF">2019-11-26T09:55:15Z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</Properties>
</file>