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7" r:id="rId4"/>
  </p:sldMasterIdLst>
  <p:notesMasterIdLst>
    <p:notesMasterId r:id="rId6"/>
  </p:notesMasterIdLst>
  <p:handoutMasterIdLst>
    <p:handoutMasterId r:id="rId16"/>
  </p:handoutMasterIdLst>
  <p:sldIdLst>
    <p:sldId id="460" r:id="rId5"/>
    <p:sldId id="1323" r:id="rId7"/>
    <p:sldId id="1322" r:id="rId8"/>
    <p:sldId id="1324" r:id="rId9"/>
    <p:sldId id="1325" r:id="rId10"/>
    <p:sldId id="1326" r:id="rId11"/>
    <p:sldId id="1329" r:id="rId12"/>
    <p:sldId id="1332" r:id="rId13"/>
    <p:sldId id="1328" r:id="rId14"/>
    <p:sldId id="1331" r:id="rId15"/>
  </p:sldIdLst>
  <p:sldSz cx="9144000" cy="5143500" type="screen16x9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, Angela" initials="SA" lastIdx="1" clrIdx="0"/>
  <p:cmAuthor id="2" name="Sijing Liao" initials="SL" lastIdx="1" clrIdx="1"/>
  <p:cmAuthor id="3" name="Changjuan Feng" initials="CF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CC3300"/>
    <a:srgbClr val="003300"/>
    <a:srgbClr val="999999"/>
    <a:srgbClr val="008EAA"/>
    <a:srgbClr val="135295"/>
    <a:srgbClr val="AFE4FF"/>
    <a:srgbClr val="FFDDDD"/>
    <a:srgbClr val="DA291C"/>
    <a:srgbClr val="532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2565" autoAdjust="0"/>
  </p:normalViewPr>
  <p:slideViewPr>
    <p:cSldViewPr snapToGrid="0" showGuides="1">
      <p:cViewPr varScale="1">
        <p:scale>
          <a:sx n="122" d="100"/>
          <a:sy n="122" d="100"/>
        </p:scale>
        <p:origin x="1680" y="90"/>
      </p:cViewPr>
      <p:guideLst>
        <p:guide orient="horz" pos="1891"/>
        <p:guide orient="horz" pos="408"/>
        <p:guide pos="2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0"/>
    </p:cViewPr>
  </p:sorterViewPr>
  <p:notesViewPr>
    <p:cSldViewPr snapToGrid="0">
      <p:cViewPr>
        <p:scale>
          <a:sx n="66" d="100"/>
          <a:sy n="66" d="100"/>
        </p:scale>
        <p:origin x="2088" y="-480"/>
      </p:cViewPr>
      <p:guideLst>
        <p:guide orient="horz" pos="3649"/>
        <p:guide pos="2237"/>
        <p:guide pos="182"/>
        <p:guide pos="4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CN" dirty="0">
                <a:solidFill>
                  <a:schemeClr val="bg2">
                    <a:lumMod val="75000"/>
                    <a:alpha val="50000"/>
                  </a:schemeClr>
                </a:solidFill>
              </a:rPr>
              <a:t>© 2020 Hitachi Solutions(China).  All rights reserved.</a:t>
            </a:r>
            <a:endParaRPr lang="en-US" altLang="zh-CN" dirty="0">
              <a:solidFill>
                <a:schemeClr val="bg2">
                  <a:lumMod val="75000"/>
                  <a:alpha val="50000"/>
                </a:schemeClr>
              </a:solidFill>
            </a:endParaRP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image" Target="../media/image8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922338"/>
            <a:ext cx="6172200" cy="347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3647" y="4598991"/>
            <a:ext cx="6358132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698373" y="615023"/>
            <a:ext cx="1099302" cy="12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173" y="615023"/>
            <a:ext cx="5695198" cy="12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16194" y="252942"/>
            <a:ext cx="865686" cy="272792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/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0" y="228831"/>
            <a:ext cx="1730588" cy="18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25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34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474" y="0"/>
            <a:ext cx="9151471" cy="20574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52" y="-9246"/>
            <a:ext cx="9144000" cy="2066672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87274" y="276624"/>
            <a:ext cx="273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Hitachi</a:t>
            </a:r>
            <a:r>
              <a:rPr lang="en-US" altLang="zh-CN" baseline="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Solutions(China)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611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8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4" name="Group 124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26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125" name="Rectangle 124"/>
          <p:cNvSpPr/>
          <p:nvPr userDrawn="1"/>
        </p:nvSpPr>
        <p:spPr>
          <a:xfrm>
            <a:off x="0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69" name="Group 16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7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  <a:endParaRPr lang="en-US" dirty="0"/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  <a:endParaRPr lang="en-US" sz="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2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CC0000"/>
                  </a:solidFill>
                </a:rPr>
                <a:t>CONFIDENTIAL</a:t>
              </a:r>
              <a:br>
                <a:rPr lang="en-US" sz="900" b="1" dirty="0">
                  <a:solidFill>
                    <a:srgbClr val="CC0000"/>
                  </a:solidFill>
                </a:rPr>
              </a:br>
              <a:r>
                <a:rPr lang="en-US" sz="800" b="1" dirty="0">
                  <a:solidFill>
                    <a:srgbClr val="CC0000"/>
                  </a:solidFill>
                </a:rPr>
                <a:t>For use by Hitachi Consulting employees and other audiences under NDA only.</a:t>
              </a:r>
              <a:endParaRPr lang="en-US" sz="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grpSp>
        <p:nvGrpSpPr>
          <p:cNvPr id="2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4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CC0000"/>
                </a:solidFill>
              </a:rPr>
              <a:t>CONFIDENTIAL – For use by Hitachi Consulting Corporation employees and other audiences under NDA only.</a:t>
            </a:r>
            <a:endParaRPr lang="en-US" sz="8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33" name="Picture 32" descr="iStock_84861971_XX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6375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7219" y="-1"/>
            <a:ext cx="9151219" cy="2053168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34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80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105" name="Picture 10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06" name="Rectangle 105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0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1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HCC Title Slide Placeholder</a:t>
            </a:r>
            <a:endParaRPr lang="en-US" dirty="0"/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97" name="Rectangle 96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2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125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29" name="Group 128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34" name="Rectangle 13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6" name="Group 135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37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448" y="-1"/>
            <a:ext cx="9150119" cy="2057427"/>
          </a:xfrm>
          <a:prstGeom prst="rect">
            <a:avLst/>
          </a:prstGeom>
        </p:spPr>
      </p:pic>
      <p:grpSp>
        <p:nvGrpSpPr>
          <p:cNvPr id="2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3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474" y="0"/>
            <a:ext cx="9151471" cy="205742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52" y="-9246"/>
            <a:ext cx="9144000" cy="2066672"/>
          </a:xfrm>
          <a:prstGeom prst="rect">
            <a:avLst/>
          </a:prstGeom>
          <a:solidFill>
            <a:srgbClr val="0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4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8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-38100"/>
            <a:ext cx="9144001" cy="2095526"/>
          </a:xfrm>
          <a:prstGeom prst="rect">
            <a:avLst/>
          </a:prstGeom>
        </p:spPr>
      </p:pic>
      <p:sp>
        <p:nvSpPr>
          <p:cNvPr id="1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10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64" name="Rectangle 63"/>
          <p:cNvSpPr/>
          <p:nvPr userDrawn="1"/>
        </p:nvSpPr>
        <p:spPr>
          <a:xfrm>
            <a:off x="-7219" y="-38100"/>
            <a:ext cx="9151219" cy="2091267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0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43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HCC Title Slide Placeholder</a:t>
            </a:r>
            <a:endParaRPr lang="en-US" dirty="0"/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52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33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32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2" name="Group 3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3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grpSp>
        <p:nvGrpSpPr>
          <p:cNvPr id="3" name="Group 64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6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7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9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  <p:sp>
          <p:nvSpPr>
            <p:cNvPr id="10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68580" tIns="0" rIns="6858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iStock_85859793_LAR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053167"/>
          </a:xfrm>
          <a:prstGeom prst="rect">
            <a:avLst/>
          </a:prstGeom>
        </p:spPr>
      </p:pic>
      <p:sp>
        <p:nvSpPr>
          <p:cNvPr id="138" name="Rectangle 137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9" name="Rectangle 138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chemeClr val="tx2">
                  <a:lumMod val="75000"/>
                  <a:alpha val="82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24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980" indent="0">
              <a:buNone/>
              <a:defRPr sz="1400"/>
            </a:lvl4pPr>
            <a:lvl5pPr marL="109093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0" name="Group 139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4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5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6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164" name="Group 163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65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511951" y="4911221"/>
            <a:ext cx="2592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2020 Hitachi Solutions(China).  All rights reserved.</a:t>
            </a:r>
            <a:endParaRPr lang="en-US" sz="800" kern="1200" dirty="0">
              <a:solidFill>
                <a:schemeClr val="bg2">
                  <a:lumMod val="7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141"/>
              </a:solidFill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</a:rPr>
            </a:fld>
            <a:endParaRPr lang="en-US" sz="800" dirty="0">
              <a:solidFill>
                <a:srgbClr val="414141">
                  <a:alpha val="50000"/>
                </a:srgbClr>
              </a:solidFill>
            </a:endParaRPr>
          </a:p>
        </p:txBody>
      </p:sp>
      <p:grpSp>
        <p:nvGrpSpPr>
          <p:cNvPr id="2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6511951" y="4911221"/>
            <a:ext cx="2592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2020 Hitachi Solutions(China).  All rights reserved.</a:t>
            </a:r>
            <a:endParaRPr lang="en-US" altLang="zh-CN" sz="800" kern="1200" dirty="0">
              <a:solidFill>
                <a:schemeClr val="bg2">
                  <a:lumMod val="7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EA29-86B8-4D3F-8889-FFEE7BEB0B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8050" y="2534673"/>
            <a:ext cx="8224500" cy="392669"/>
          </a:xfrm>
        </p:spPr>
        <p:txBody>
          <a:bodyPr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AIOPS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方案讨论</a:t>
            </a:r>
            <a:endParaRPr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PA-TextPlaceholder 12"/>
          <p:cNvSpPr txBox="1"/>
          <p:nvPr>
            <p:custDataLst>
              <p:tags r:id="rId2"/>
            </p:custDataLst>
          </p:nvPr>
        </p:nvSpPr>
        <p:spPr>
          <a:xfrm>
            <a:off x="2673087" y="4192469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日立解决方案</a:t>
            </a: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July</a:t>
            </a: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，2020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PA-文本框 11"/>
          <p:cNvSpPr txBox="1"/>
          <p:nvPr>
            <p:custDataLst>
              <p:tags r:id="rId3"/>
            </p:custDataLst>
          </p:nvPr>
        </p:nvSpPr>
        <p:spPr>
          <a:xfrm>
            <a:off x="3113604" y="4419852"/>
            <a:ext cx="27574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latin typeface="微软雅黑" panose="020B0503020204020204" charset="-122"/>
                <a:ea typeface="微软雅黑" panose="020B0503020204020204" charset="-122"/>
              </a:rPr>
              <a:t>© 2020 Hitachi Solutions(China).  All rights reserved.</a:t>
            </a:r>
            <a:endParaRPr lang="en-US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问题</a:t>
            </a:r>
            <a:endParaRPr altLang="zh-CN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8929370" y="969645"/>
            <a:ext cx="0" cy="406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1205" y="1196975"/>
            <a:ext cx="7167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>
                <a:ea typeface="宋体" charset="0"/>
              </a:rPr>
              <a:t>：负样本数据的标注问题，</a:t>
            </a:r>
            <a:r>
              <a:rPr lang="en-US" altLang="zh-CN" sz="1200">
                <a:ea typeface="宋体" charset="0"/>
              </a:rPr>
              <a:t>xgboost </a:t>
            </a:r>
            <a:r>
              <a:rPr lang="zh-CN" altLang="en-US" sz="1200">
                <a:ea typeface="宋体" charset="0"/>
              </a:rPr>
              <a:t>数据训练问题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>
                <a:ea typeface="宋体" charset="0"/>
              </a:rPr>
              <a:t>：无监督算法</a:t>
            </a:r>
            <a:r>
              <a:rPr lang="en-US" altLang="zh-CN" sz="1200">
                <a:ea typeface="宋体" charset="0"/>
              </a:rPr>
              <a:t>(</a:t>
            </a:r>
            <a:r>
              <a:rPr lang="zh-CN" altLang="en-US" sz="1200">
                <a:ea typeface="宋体" charset="0"/>
              </a:rPr>
              <a:t>统计判别预测，</a:t>
            </a:r>
            <a:r>
              <a:rPr lang="en-US" altLang="zh-CN" sz="1200">
                <a:ea typeface="宋体" charset="0"/>
              </a:rPr>
              <a:t>ewma</a:t>
            </a:r>
            <a:r>
              <a:rPr lang="zh-CN" altLang="en-US" sz="1200">
                <a:ea typeface="宋体" charset="0"/>
              </a:rPr>
              <a:t>预测</a:t>
            </a:r>
            <a:r>
              <a:rPr lang="en-US" altLang="zh-CN" sz="1200">
                <a:ea typeface="宋体" charset="0"/>
              </a:rPr>
              <a:t>,</a:t>
            </a:r>
            <a:r>
              <a:rPr lang="zh-CN" altLang="en-US" sz="1200">
                <a:ea typeface="宋体" charset="0"/>
              </a:rPr>
              <a:t>多项式预测</a:t>
            </a:r>
            <a:r>
              <a:rPr lang="en-US" altLang="zh-CN" sz="1200">
                <a:ea typeface="宋体" charset="0"/>
              </a:rPr>
              <a:t>) </a:t>
            </a:r>
            <a:r>
              <a:rPr lang="zh-CN" altLang="en-US" sz="1200">
                <a:ea typeface="宋体" charset="0"/>
              </a:rPr>
              <a:t>并行</a:t>
            </a:r>
            <a:r>
              <a:rPr lang="en-US" altLang="zh-CN" sz="1200">
                <a:ea typeface="宋体" charset="0"/>
              </a:rPr>
              <a:t>xgboost</a:t>
            </a:r>
            <a:r>
              <a:rPr lang="zh-CN" altLang="en-US" sz="1200">
                <a:ea typeface="宋体" charset="0"/>
              </a:rPr>
              <a:t>，速度快。</a:t>
            </a:r>
            <a:endParaRPr lang="en-US" altLang="zh-CN" sz="1200">
              <a:ea typeface="宋体" charset="0"/>
            </a:endParaRPr>
          </a:p>
          <a:p>
            <a:endParaRPr lang="en-US" altLang="zh-CN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      </a:t>
            </a:r>
            <a:r>
              <a:rPr lang="zh-CN" altLang="en-US" sz="1200">
                <a:ea typeface="宋体" charset="0"/>
              </a:rPr>
              <a:t>（</a:t>
            </a:r>
            <a:r>
              <a:rPr lang="en-US" altLang="zh-CN" sz="1200">
                <a:ea typeface="宋体" charset="0"/>
              </a:rPr>
              <a:t>1</a:t>
            </a:r>
            <a:r>
              <a:rPr lang="zh-CN" altLang="en-US" sz="1200">
                <a:ea typeface="宋体" charset="0"/>
              </a:rPr>
              <a:t>）连续多个相同的转化率是异常的。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      </a:t>
            </a:r>
            <a:r>
              <a:rPr lang="zh-CN" altLang="en-US" sz="1200">
                <a:ea typeface="宋体" charset="0"/>
              </a:rPr>
              <a:t>（</a:t>
            </a:r>
            <a:r>
              <a:rPr lang="en-US" altLang="zh-CN" sz="1200">
                <a:ea typeface="宋体" charset="0"/>
              </a:rPr>
              <a:t>2</a:t>
            </a:r>
            <a:r>
              <a:rPr lang="zh-CN" altLang="en-US" sz="1200">
                <a:ea typeface="宋体" charset="0"/>
              </a:rPr>
              <a:t>）异常数据的</a:t>
            </a:r>
            <a:endParaRPr lang="en-US" altLang="zh-CN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      目前数据中有很多</a:t>
            </a:r>
            <a:r>
              <a:rPr lang="en-US" altLang="zh-CN" sz="1200">
                <a:ea typeface="宋体" charset="0"/>
              </a:rPr>
              <a:t>0</a:t>
            </a:r>
            <a:r>
              <a:rPr lang="zh-CN" altLang="en-US" sz="1200">
                <a:ea typeface="宋体" charset="0"/>
              </a:rPr>
              <a:t>数据，可能判断为正确（无监督算法）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      比如：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	</a:t>
            </a:r>
            <a:r>
              <a:rPr lang="zh-CN" altLang="en-US" sz="1200">
                <a:ea typeface="宋体" charset="0"/>
              </a:rPr>
              <a:t>转化率</a:t>
            </a:r>
            <a:r>
              <a:rPr lang="en-US" altLang="zh-CN" sz="1200">
                <a:ea typeface="宋体" charset="0"/>
              </a:rPr>
              <a:t>0.4</a:t>
            </a:r>
            <a:r>
              <a:rPr lang="zh-CN" altLang="en-US" sz="1200">
                <a:ea typeface="宋体" charset="0"/>
              </a:rPr>
              <a:t>：预测为真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	</a:t>
            </a:r>
            <a:r>
              <a:rPr lang="zh-CN" altLang="en-US" sz="1200">
                <a:ea typeface="宋体" charset="0"/>
              </a:rPr>
              <a:t>转化率</a:t>
            </a:r>
            <a:r>
              <a:rPr lang="en-US" altLang="zh-CN" sz="1200">
                <a:ea typeface="宋体" charset="0"/>
              </a:rPr>
              <a:t>0.78</a:t>
            </a:r>
            <a:r>
              <a:rPr lang="zh-CN" altLang="en-US" sz="1200">
                <a:ea typeface="宋体" charset="0"/>
              </a:rPr>
              <a:t>：预测为真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  <a:sym typeface="+mn-ea"/>
              </a:rPr>
              <a:t>	</a:t>
            </a:r>
            <a:r>
              <a:rPr lang="zh-CN" altLang="en-US" sz="1200">
                <a:ea typeface="宋体" charset="0"/>
                <a:sym typeface="+mn-ea"/>
              </a:rPr>
              <a:t>转化率</a:t>
            </a:r>
            <a:r>
              <a:rPr lang="en-US" altLang="zh-CN" sz="1200">
                <a:ea typeface="宋体" charset="0"/>
                <a:sym typeface="+mn-ea"/>
              </a:rPr>
              <a:t>0.88</a:t>
            </a:r>
            <a:r>
              <a:rPr lang="zh-CN" altLang="en-US" sz="1200">
                <a:ea typeface="宋体" charset="0"/>
                <a:sym typeface="+mn-ea"/>
              </a:rPr>
              <a:t>：预测为假</a:t>
            </a:r>
            <a:endParaRPr lang="zh-CN" altLang="en-US" sz="1200">
              <a:ea typeface="宋体" charset="0"/>
              <a:sym typeface="+mn-ea"/>
            </a:endParaRPr>
          </a:p>
          <a:p>
            <a:r>
              <a:rPr lang="zh-CN" altLang="en-US" sz="1200">
                <a:ea typeface="宋体" charset="0"/>
              </a:rPr>
              <a:t>    经过</a:t>
            </a:r>
            <a:r>
              <a:rPr lang="zh-CN" altLang="en-US" sz="1200">
                <a:ea typeface="宋体" charset="0"/>
                <a:sym typeface="+mn-ea"/>
              </a:rPr>
              <a:t>统计判别预测，</a:t>
            </a:r>
            <a:r>
              <a:rPr lang="en-US" altLang="zh-CN" sz="1200">
                <a:ea typeface="宋体" charset="0"/>
                <a:sym typeface="+mn-ea"/>
              </a:rPr>
              <a:t>ewma</a:t>
            </a:r>
            <a:r>
              <a:rPr lang="zh-CN" altLang="en-US" sz="1200">
                <a:ea typeface="宋体" charset="0"/>
                <a:sym typeface="+mn-ea"/>
              </a:rPr>
              <a:t>预测</a:t>
            </a:r>
            <a:r>
              <a:rPr lang="en-US" altLang="zh-CN" sz="1200">
                <a:ea typeface="宋体" charset="0"/>
                <a:sym typeface="+mn-ea"/>
              </a:rPr>
              <a:t>,</a:t>
            </a:r>
            <a:r>
              <a:rPr lang="zh-CN" altLang="en-US" sz="1200">
                <a:ea typeface="宋体" charset="0"/>
                <a:sym typeface="+mn-ea"/>
              </a:rPr>
              <a:t>多项式预测是否会有误判，如何处理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3</a:t>
            </a:r>
            <a:r>
              <a:rPr lang="zh-CN" altLang="en-US" sz="1200">
                <a:ea typeface="宋体" charset="0"/>
              </a:rPr>
              <a:t>：</a:t>
            </a:r>
            <a:r>
              <a:rPr lang="en-US" altLang="zh-CN" sz="1200">
                <a:ea typeface="宋体" charset="0"/>
              </a:rPr>
              <a:t>xgboost</a:t>
            </a:r>
            <a:r>
              <a:rPr lang="zh-CN" altLang="en-US" sz="1200">
                <a:ea typeface="宋体" charset="0"/>
              </a:rPr>
              <a:t>模型调优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4</a:t>
            </a:r>
            <a:r>
              <a:rPr lang="zh-CN" altLang="en-US" sz="1200">
                <a:ea typeface="宋体" charset="0"/>
              </a:rPr>
              <a:t>：模型存在欠拟合，如何分析欠拟合原因（训练样本不足？数据问题？）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5</a:t>
            </a:r>
            <a:r>
              <a:rPr lang="zh-CN" altLang="en-US" sz="1200">
                <a:ea typeface="宋体" charset="0"/>
              </a:rPr>
              <a:t>：人工标注难度大，是否有批量自动标注工具？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6</a:t>
            </a:r>
            <a:r>
              <a:rPr lang="zh-CN" altLang="en-US" sz="1200">
                <a:ea typeface="宋体" charset="0"/>
              </a:rPr>
              <a:t>：前期数据采集分析，能否通过工具，发现数据本身的规律或者问题。</a:t>
            </a:r>
            <a:endParaRPr lang="zh-CN" altLang="en-US" sz="1200">
              <a:ea typeface="宋体" charset="0"/>
            </a:endParaRPr>
          </a:p>
          <a:p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问题：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1</a:t>
            </a:r>
            <a:r>
              <a:rPr lang="zh-CN" altLang="en-US" sz="1200">
                <a:ea typeface="宋体" charset="0"/>
              </a:rPr>
              <a:t>：训练精度</a:t>
            </a:r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2</a:t>
            </a:r>
            <a:r>
              <a:rPr lang="zh-CN" altLang="en-US" sz="1200">
                <a:ea typeface="宋体" charset="0"/>
              </a:rPr>
              <a:t>：负样本的采样</a:t>
            </a:r>
            <a:endParaRPr lang="zh-CN" altLang="en-US" sz="1200">
              <a:ea typeface="宋体" charset="0"/>
            </a:endParaRPr>
          </a:p>
          <a:p>
            <a:endParaRPr lang="zh-CN" altLang="en-US" sz="1200">
              <a:ea typeface="宋体" charset="0"/>
            </a:endParaRPr>
          </a:p>
          <a:p>
            <a:endParaRPr lang="zh-CN" altLang="en-US" sz="120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目标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8929370" y="969645"/>
            <a:ext cx="0" cy="406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1205" y="1024890"/>
            <a:ext cx="7167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charset="0"/>
              </a:rPr>
              <a:t>AI决策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智能化运维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高度自动化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完善的公共基础服务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可实现的Serverless架构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分布式数据库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缓存、消息队列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灰度发布、资源调度平台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容器、全局容错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全局一致性、 混沌测试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AIOps/NoOps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资源利用率极大提升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瞬间扩展能力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强大的可用性、 一致性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指标检测流程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59" name="直接箭头连接符 58"/>
          <p:cNvCxnSpPr>
            <a:stCxn id="42" idx="3"/>
            <a:endCxn id="24" idx="1"/>
          </p:cNvCxnSpPr>
          <p:nvPr/>
        </p:nvCxnSpPr>
        <p:spPr>
          <a:xfrm flipV="1">
            <a:off x="3210560" y="1940560"/>
            <a:ext cx="60960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69"/>
          <p:cNvSpPr/>
          <p:nvPr/>
        </p:nvSpPr>
        <p:spPr>
          <a:xfrm>
            <a:off x="4939665" y="1711325"/>
            <a:ext cx="79375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保存</a:t>
            </a:r>
            <a:r>
              <a:rPr lang="en-US" altLang="zh-CN" sz="900" dirty="0">
                <a:ea typeface="宋体" charset="0"/>
              </a:rPr>
              <a:t>libsvm</a:t>
            </a:r>
            <a:r>
              <a:rPr lang="zh-CN" altLang="en-US" sz="900" dirty="0">
                <a:ea typeface="宋体" charset="0"/>
              </a:rPr>
              <a:t>格式文件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35" name="直接箭头连接符 34"/>
          <p:cNvCxnSpPr>
            <a:endCxn id="6" idx="1"/>
          </p:cNvCxnSpPr>
          <p:nvPr/>
        </p:nvCxnSpPr>
        <p:spPr>
          <a:xfrm>
            <a:off x="1052195" y="1710690"/>
            <a:ext cx="427990" cy="2584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69"/>
          <p:cNvSpPr/>
          <p:nvPr/>
        </p:nvSpPr>
        <p:spPr>
          <a:xfrm>
            <a:off x="1480185" y="1643380"/>
            <a:ext cx="490220" cy="6515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正负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zh-CN" altLang="en-US" sz="900" dirty="0">
                <a:ea typeface="宋体" charset="0"/>
              </a:rPr>
              <a:t>样本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20" name="Rounded Rectangle 69"/>
          <p:cNvSpPr/>
          <p:nvPr/>
        </p:nvSpPr>
        <p:spPr>
          <a:xfrm>
            <a:off x="389890" y="152463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实时标注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42" name="Rounded Rectangle 69"/>
          <p:cNvSpPr/>
          <p:nvPr/>
        </p:nvSpPr>
        <p:spPr>
          <a:xfrm>
            <a:off x="2510155" y="1771015"/>
            <a:ext cx="700405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ea typeface="宋体" charset="0"/>
              </a:rPr>
              <a:t>特征提取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45" name="直接箭头连接符 44"/>
          <p:cNvCxnSpPr>
            <a:stCxn id="6" idx="3"/>
            <a:endCxn id="42" idx="1"/>
          </p:cNvCxnSpPr>
          <p:nvPr/>
        </p:nvCxnSpPr>
        <p:spPr>
          <a:xfrm flipV="1">
            <a:off x="1976120" y="1955800"/>
            <a:ext cx="539750" cy="133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 flipH="1" flipV="1">
            <a:off x="2171065" y="879475"/>
            <a:ext cx="1905" cy="42449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27" idx="1"/>
          </p:cNvCxnSpPr>
          <p:nvPr/>
        </p:nvCxnSpPr>
        <p:spPr>
          <a:xfrm>
            <a:off x="4638040" y="1873885"/>
            <a:ext cx="30797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69"/>
          <p:cNvSpPr/>
          <p:nvPr/>
        </p:nvSpPr>
        <p:spPr>
          <a:xfrm>
            <a:off x="389890" y="201358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离线标注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23" name="直接箭头连接符 22"/>
          <p:cNvCxnSpPr>
            <a:stCxn id="22" idx="3"/>
            <a:endCxn id="6" idx="1"/>
          </p:cNvCxnSpPr>
          <p:nvPr/>
        </p:nvCxnSpPr>
        <p:spPr>
          <a:xfrm flipV="1">
            <a:off x="1134745" y="1969135"/>
            <a:ext cx="351155" cy="2114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820160" y="1299845"/>
            <a:ext cx="839470" cy="12814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69"/>
          <p:cNvSpPr/>
          <p:nvPr/>
        </p:nvSpPr>
        <p:spPr>
          <a:xfrm>
            <a:off x="3888740" y="175006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/>
              <a:t>分类特征</a:t>
            </a:r>
            <a:endParaRPr lang="zh-CN" altLang="en-US" sz="900" dirty="0"/>
          </a:p>
        </p:txBody>
      </p:sp>
      <p:sp>
        <p:nvSpPr>
          <p:cNvPr id="30" name="Rounded Rectangle 69"/>
          <p:cNvSpPr/>
          <p:nvPr/>
        </p:nvSpPr>
        <p:spPr>
          <a:xfrm>
            <a:off x="3888740" y="1361440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/>
              <a:t>统计特征</a:t>
            </a:r>
            <a:endParaRPr lang="zh-CN" altLang="en-US" sz="900" dirty="0"/>
          </a:p>
        </p:txBody>
      </p:sp>
      <p:sp>
        <p:nvSpPr>
          <p:cNvPr id="31" name="Rounded Rectangle 69"/>
          <p:cNvSpPr/>
          <p:nvPr/>
        </p:nvSpPr>
        <p:spPr>
          <a:xfrm>
            <a:off x="3879850" y="2148205"/>
            <a:ext cx="697230" cy="35115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/>
              <a:t>拟合特征</a:t>
            </a:r>
            <a:endParaRPr lang="zh-CN" altLang="en-US" sz="9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5315" y="1673225"/>
            <a:ext cx="690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数据归一化</a:t>
            </a:r>
            <a:endParaRPr lang="zh-CN" altLang="en-US" sz="800"/>
          </a:p>
        </p:txBody>
      </p:sp>
      <p:sp>
        <p:nvSpPr>
          <p:cNvPr id="33" name="Rounded Rectangle 69"/>
          <p:cNvSpPr/>
          <p:nvPr/>
        </p:nvSpPr>
        <p:spPr>
          <a:xfrm>
            <a:off x="6022340" y="1708785"/>
            <a:ext cx="65151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xgboost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733415" y="1873885"/>
            <a:ext cx="30797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69"/>
          <p:cNvSpPr/>
          <p:nvPr/>
        </p:nvSpPr>
        <p:spPr>
          <a:xfrm>
            <a:off x="6968490" y="1724660"/>
            <a:ext cx="651510" cy="33718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t_model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673850" y="1887220"/>
            <a:ext cx="30797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69"/>
          <p:cNvSpPr/>
          <p:nvPr/>
        </p:nvSpPr>
        <p:spPr>
          <a:xfrm>
            <a:off x="1059815" y="3359150"/>
            <a:ext cx="490220" cy="6515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指标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zh-CN" altLang="en-US" sz="900" dirty="0">
                <a:ea typeface="宋体" charset="0"/>
              </a:rPr>
              <a:t>检测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40" name="Rounded Rectangle 69"/>
          <p:cNvSpPr/>
          <p:nvPr/>
        </p:nvSpPr>
        <p:spPr>
          <a:xfrm>
            <a:off x="2660015" y="3217545"/>
            <a:ext cx="857885" cy="2838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统计预测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43" name="直接箭头连接符 42"/>
          <p:cNvCxnSpPr>
            <a:stCxn id="39" idx="3"/>
            <a:endCxn id="64" idx="1"/>
          </p:cNvCxnSpPr>
          <p:nvPr/>
        </p:nvCxnSpPr>
        <p:spPr>
          <a:xfrm>
            <a:off x="1550035" y="3684905"/>
            <a:ext cx="1040130" cy="101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69"/>
          <p:cNvSpPr/>
          <p:nvPr/>
        </p:nvSpPr>
        <p:spPr>
          <a:xfrm>
            <a:off x="5085715" y="3550285"/>
            <a:ext cx="700405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模型加载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48" name="直接箭头连接符 47"/>
          <p:cNvCxnSpPr>
            <a:stCxn id="64" idx="3"/>
          </p:cNvCxnSpPr>
          <p:nvPr/>
        </p:nvCxnSpPr>
        <p:spPr>
          <a:xfrm>
            <a:off x="3609340" y="3695065"/>
            <a:ext cx="30035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9"/>
          <p:cNvSpPr/>
          <p:nvPr/>
        </p:nvSpPr>
        <p:spPr>
          <a:xfrm>
            <a:off x="6082030" y="3550285"/>
            <a:ext cx="700405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模型判别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90165" y="3133725"/>
            <a:ext cx="1019175" cy="11226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Rounded Rectangle 69"/>
          <p:cNvSpPr/>
          <p:nvPr/>
        </p:nvSpPr>
        <p:spPr>
          <a:xfrm>
            <a:off x="2667000" y="3543300"/>
            <a:ext cx="851535" cy="2838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ewma</a:t>
            </a:r>
            <a:r>
              <a:rPr lang="zh-CN" altLang="en-US" sz="900" dirty="0">
                <a:ea typeface="宋体" charset="0"/>
              </a:rPr>
              <a:t>预测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05" name="Rounded Rectangle 69"/>
          <p:cNvSpPr/>
          <p:nvPr/>
        </p:nvSpPr>
        <p:spPr>
          <a:xfrm>
            <a:off x="2667000" y="3876675"/>
            <a:ext cx="850900" cy="2838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多项式预测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3909695" y="3592830"/>
            <a:ext cx="856615" cy="2838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  <a:sym typeface="+mn-ea"/>
              </a:rPr>
              <a:t>xgboost</a:t>
            </a:r>
            <a:r>
              <a:rPr lang="zh-CN" altLang="en-US" sz="900" dirty="0">
                <a:ea typeface="宋体" charset="0"/>
              </a:rPr>
              <a:t>预测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451100" y="285813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预先过滤出正确的数据</a:t>
            </a:r>
            <a:endParaRPr lang="zh-CN" altLang="en-US" sz="1200"/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4777740" y="3731260"/>
            <a:ext cx="30797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5774055" y="3737610"/>
            <a:ext cx="30797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09340" y="732155"/>
            <a:ext cx="3173095" cy="21259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0260" y="31496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是否从有监督转换无监督（神经网络）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数据采集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45" name="直接箭头连接符 44"/>
          <p:cNvCxnSpPr>
            <a:stCxn id="2" idx="3"/>
            <a:endCxn id="3" idx="1"/>
          </p:cNvCxnSpPr>
          <p:nvPr/>
        </p:nvCxnSpPr>
        <p:spPr>
          <a:xfrm flipV="1">
            <a:off x="2379345" y="2379980"/>
            <a:ext cx="327660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 flipH="1" flipV="1">
            <a:off x="1394460" y="880110"/>
            <a:ext cx="1905" cy="42449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8929370" y="969645"/>
            <a:ext cx="0" cy="406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69"/>
          <p:cNvSpPr/>
          <p:nvPr/>
        </p:nvSpPr>
        <p:spPr>
          <a:xfrm>
            <a:off x="435610" y="2233930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志异常数据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2" name="Rounded Rectangle 69"/>
          <p:cNvSpPr/>
          <p:nvPr/>
        </p:nvSpPr>
        <p:spPr>
          <a:xfrm>
            <a:off x="1640205" y="221932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Kafka</a:t>
            </a:r>
            <a:endParaRPr lang="en-US" altLang="zh-CN" sz="900" dirty="0">
              <a:ea typeface="宋体" charset="0"/>
            </a:endParaRPr>
          </a:p>
        </p:txBody>
      </p:sp>
      <p:sp>
        <p:nvSpPr>
          <p:cNvPr id="3" name="Rounded Rectangle 69"/>
          <p:cNvSpPr/>
          <p:nvPr/>
        </p:nvSpPr>
        <p:spPr>
          <a:xfrm>
            <a:off x="2707005" y="221297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Flink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5" name="直接箭头连接符 4"/>
          <p:cNvCxnSpPr>
            <a:stCxn id="10" idx="3"/>
            <a:endCxn id="2" idx="1"/>
          </p:cNvCxnSpPr>
          <p:nvPr/>
        </p:nvCxnSpPr>
        <p:spPr>
          <a:xfrm flipV="1">
            <a:off x="1226820" y="2386330"/>
            <a:ext cx="41338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9"/>
          <p:cNvSpPr/>
          <p:nvPr/>
        </p:nvSpPr>
        <p:spPr>
          <a:xfrm>
            <a:off x="4940300" y="221297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标注数据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8" name="Rounded Rectangle 69"/>
          <p:cNvSpPr/>
          <p:nvPr/>
        </p:nvSpPr>
        <p:spPr>
          <a:xfrm>
            <a:off x="435610" y="1692910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指标数据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9" name="Rounded Rectangle 69"/>
          <p:cNvSpPr/>
          <p:nvPr/>
        </p:nvSpPr>
        <p:spPr>
          <a:xfrm>
            <a:off x="435610" y="277304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系统</a:t>
            </a:r>
            <a:r>
              <a:rPr lang="zh-CN" altLang="en-US" sz="900" dirty="0">
                <a:ea typeface="宋体" charset="0"/>
                <a:sym typeface="+mn-ea"/>
              </a:rPr>
              <a:t>指标</a:t>
            </a:r>
            <a:r>
              <a:rPr lang="zh-CN" altLang="en-US" sz="900" dirty="0">
                <a:ea typeface="宋体" charset="0"/>
              </a:rPr>
              <a:t>数据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445" y="1600835"/>
            <a:ext cx="841375" cy="15735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69"/>
          <p:cNvSpPr/>
          <p:nvPr/>
        </p:nvSpPr>
        <p:spPr>
          <a:xfrm>
            <a:off x="2707005" y="150050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规则配置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12" name="直接箭头连接符 11"/>
          <p:cNvCxnSpPr>
            <a:stCxn id="11" idx="2"/>
            <a:endCxn id="3" idx="0"/>
          </p:cNvCxnSpPr>
          <p:nvPr/>
        </p:nvCxnSpPr>
        <p:spPr>
          <a:xfrm>
            <a:off x="3070225" y="1834515"/>
            <a:ext cx="0" cy="3784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7" idx="1"/>
          </p:cNvCxnSpPr>
          <p:nvPr/>
        </p:nvCxnSpPr>
        <p:spPr>
          <a:xfrm>
            <a:off x="3446145" y="2379980"/>
            <a:ext cx="346075" cy="7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69"/>
          <p:cNvSpPr/>
          <p:nvPr/>
        </p:nvSpPr>
        <p:spPr>
          <a:xfrm>
            <a:off x="4940300" y="150050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人工标注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4940300" y="2856230"/>
            <a:ext cx="739140" cy="33401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自动标注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17" name="直接箭头连接符 16"/>
          <p:cNvCxnSpPr>
            <a:stCxn id="15" idx="2"/>
            <a:endCxn id="7" idx="0"/>
          </p:cNvCxnSpPr>
          <p:nvPr/>
        </p:nvCxnSpPr>
        <p:spPr>
          <a:xfrm>
            <a:off x="5303520" y="1834515"/>
            <a:ext cx="0" cy="3784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7" idx="2"/>
          </p:cNvCxnSpPr>
          <p:nvPr/>
        </p:nvCxnSpPr>
        <p:spPr>
          <a:xfrm flipV="1">
            <a:off x="5303520" y="2546985"/>
            <a:ext cx="0" cy="3092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69"/>
          <p:cNvSpPr/>
          <p:nvPr/>
        </p:nvSpPr>
        <p:spPr>
          <a:xfrm>
            <a:off x="7151370" y="2233930"/>
            <a:ext cx="701675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算法选择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25" name="直接箭头连接符 24"/>
          <p:cNvCxnSpPr>
            <a:stCxn id="7" idx="3"/>
            <a:endCxn id="53" idx="1"/>
          </p:cNvCxnSpPr>
          <p:nvPr/>
        </p:nvCxnSpPr>
        <p:spPr>
          <a:xfrm>
            <a:off x="5679440" y="2379980"/>
            <a:ext cx="321945" cy="533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69"/>
          <p:cNvSpPr/>
          <p:nvPr/>
        </p:nvSpPr>
        <p:spPr>
          <a:xfrm>
            <a:off x="8093710" y="2233930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模型生成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28" name="直接箭头连接符 27"/>
          <p:cNvCxnSpPr>
            <a:stCxn id="19" idx="3"/>
            <a:endCxn id="26" idx="1"/>
          </p:cNvCxnSpPr>
          <p:nvPr/>
        </p:nvCxnSpPr>
        <p:spPr>
          <a:xfrm>
            <a:off x="7853045" y="2400935"/>
            <a:ext cx="24066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9"/>
          <p:cNvSpPr/>
          <p:nvPr/>
        </p:nvSpPr>
        <p:spPr>
          <a:xfrm>
            <a:off x="3842385" y="2233930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数据清洗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41" name="Rounded Rectangle 69"/>
          <p:cNvSpPr/>
          <p:nvPr/>
        </p:nvSpPr>
        <p:spPr>
          <a:xfrm>
            <a:off x="3842385" y="1692910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数据聚合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46" name="Rounded Rectangle 69"/>
          <p:cNvSpPr/>
          <p:nvPr/>
        </p:nvSpPr>
        <p:spPr>
          <a:xfrm>
            <a:off x="3842385" y="277304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数据计算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92220" y="1600835"/>
            <a:ext cx="841375" cy="15735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9" name="直接箭头连接符 48"/>
          <p:cNvCxnSpPr>
            <a:stCxn id="47" idx="3"/>
            <a:endCxn id="7" idx="1"/>
          </p:cNvCxnSpPr>
          <p:nvPr/>
        </p:nvCxnSpPr>
        <p:spPr>
          <a:xfrm flipV="1">
            <a:off x="4633595" y="2379980"/>
            <a:ext cx="306705" cy="7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69"/>
          <p:cNvSpPr/>
          <p:nvPr/>
        </p:nvSpPr>
        <p:spPr>
          <a:xfrm>
            <a:off x="6051550" y="2096770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ES</a:t>
            </a:r>
            <a:endParaRPr lang="en-US" altLang="zh-CN" sz="900" dirty="0">
              <a:ea typeface="宋体" charset="0"/>
            </a:endParaRPr>
          </a:p>
        </p:txBody>
      </p:sp>
      <p:sp>
        <p:nvSpPr>
          <p:cNvPr id="51" name="Rounded Rectangle 69"/>
          <p:cNvSpPr/>
          <p:nvPr/>
        </p:nvSpPr>
        <p:spPr>
          <a:xfrm>
            <a:off x="6051550" y="1692910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Mysql</a:t>
            </a:r>
            <a:endParaRPr lang="en-US" altLang="zh-CN" sz="900" dirty="0">
              <a:ea typeface="宋体" charset="0"/>
            </a:endParaRPr>
          </a:p>
        </p:txBody>
      </p:sp>
      <p:sp>
        <p:nvSpPr>
          <p:cNvPr id="52" name="Rounded Rectangle 69"/>
          <p:cNvSpPr/>
          <p:nvPr/>
        </p:nvSpPr>
        <p:spPr>
          <a:xfrm>
            <a:off x="6051550" y="2483485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图数据库 </a:t>
            </a:r>
            <a:endParaRPr lang="en-US" altLang="zh-CN" sz="900" dirty="0">
              <a:ea typeface="宋体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01385" y="1646555"/>
            <a:ext cx="841375" cy="15735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4" name="直接箭头连接符 53"/>
          <p:cNvCxnSpPr>
            <a:stCxn id="53" idx="3"/>
            <a:endCxn id="19" idx="1"/>
          </p:cNvCxnSpPr>
          <p:nvPr/>
        </p:nvCxnSpPr>
        <p:spPr>
          <a:xfrm flipV="1">
            <a:off x="6842760" y="2400935"/>
            <a:ext cx="308610" cy="323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69"/>
          <p:cNvSpPr/>
          <p:nvPr/>
        </p:nvSpPr>
        <p:spPr>
          <a:xfrm>
            <a:off x="6052820" y="2834640"/>
            <a:ext cx="739140" cy="3340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dirty="0">
                <a:ea typeface="宋体" charset="0"/>
              </a:rPr>
              <a:t>Clickhouse </a:t>
            </a:r>
            <a:endParaRPr lang="en-US" altLang="zh-CN" sz="800"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业界技术架构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281" name="直接连接符 280"/>
          <p:cNvCxnSpPr/>
          <p:nvPr/>
        </p:nvCxnSpPr>
        <p:spPr>
          <a:xfrm flipH="1" flipV="1">
            <a:off x="1685925" y="879475"/>
            <a:ext cx="1905" cy="42449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8929370" y="969645"/>
            <a:ext cx="0" cy="406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2" idx="3"/>
            <a:endCxn id="13" idx="1"/>
          </p:cNvCxnSpPr>
          <p:nvPr/>
        </p:nvCxnSpPr>
        <p:spPr>
          <a:xfrm flipV="1">
            <a:off x="1292225" y="1920240"/>
            <a:ext cx="99504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9"/>
          <p:cNvSpPr/>
          <p:nvPr/>
        </p:nvSpPr>
        <p:spPr>
          <a:xfrm>
            <a:off x="3603625" y="1689100"/>
            <a:ext cx="844550" cy="46291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样本库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zh-CN" altLang="en-US" sz="900" dirty="0">
                <a:ea typeface="宋体" charset="0"/>
              </a:rPr>
              <a:t>（人工标注）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9" name="Rounded Rectangle 69"/>
          <p:cNvSpPr/>
          <p:nvPr/>
        </p:nvSpPr>
        <p:spPr>
          <a:xfrm>
            <a:off x="4876165" y="1743710"/>
            <a:ext cx="700405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特征工程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2287270" y="1674495"/>
            <a:ext cx="1008380" cy="4914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统计算法</a:t>
            </a:r>
            <a:r>
              <a:rPr lang="en-US" altLang="zh-CN" sz="900" dirty="0">
                <a:ea typeface="宋体" charset="0"/>
              </a:rPr>
              <a:t>&amp;</a:t>
            </a:r>
            <a:r>
              <a:rPr lang="zh-CN" altLang="en-US" sz="900" dirty="0">
                <a:ea typeface="宋体" charset="0"/>
              </a:rPr>
              <a:t>无监督算法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zh-CN" altLang="en-US" sz="900" dirty="0">
                <a:ea typeface="宋体" charset="0"/>
              </a:rPr>
              <a:t>输出疑似异常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95650" y="1917065"/>
            <a:ext cx="30797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1"/>
          </p:cNvCxnSpPr>
          <p:nvPr/>
        </p:nvCxnSpPr>
        <p:spPr>
          <a:xfrm>
            <a:off x="4448175" y="1929130"/>
            <a:ext cx="42799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9"/>
          <p:cNvSpPr/>
          <p:nvPr/>
        </p:nvSpPr>
        <p:spPr>
          <a:xfrm>
            <a:off x="367030" y="1728470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数据存储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53" name="Rounded Rectangle 69"/>
          <p:cNvSpPr/>
          <p:nvPr/>
        </p:nvSpPr>
        <p:spPr>
          <a:xfrm>
            <a:off x="6054090" y="1737995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有监督算法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en-US" altLang="zh-CN" sz="900" dirty="0">
                <a:ea typeface="宋体" charset="0"/>
              </a:rPr>
              <a:t>(</a:t>
            </a:r>
            <a:r>
              <a:rPr lang="zh-CN" altLang="en-US" sz="900" dirty="0">
                <a:ea typeface="宋体" charset="0"/>
              </a:rPr>
              <a:t>离线计算</a:t>
            </a:r>
            <a:r>
              <a:rPr lang="en-US" altLang="zh-CN" sz="900" dirty="0">
                <a:ea typeface="宋体" charset="0"/>
              </a:rPr>
              <a:t>)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54" name="直接箭头连接符 53"/>
          <p:cNvCxnSpPr>
            <a:stCxn id="9" idx="3"/>
            <a:endCxn id="53" idx="1"/>
          </p:cNvCxnSpPr>
          <p:nvPr/>
        </p:nvCxnSpPr>
        <p:spPr>
          <a:xfrm>
            <a:off x="5576570" y="1934210"/>
            <a:ext cx="477520" cy="19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2" idx="3"/>
            <a:endCxn id="58" idx="1"/>
          </p:cNvCxnSpPr>
          <p:nvPr/>
        </p:nvCxnSpPr>
        <p:spPr>
          <a:xfrm flipV="1">
            <a:off x="1329690" y="3170555"/>
            <a:ext cx="99504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69"/>
          <p:cNvSpPr/>
          <p:nvPr/>
        </p:nvSpPr>
        <p:spPr>
          <a:xfrm>
            <a:off x="3641090" y="2939415"/>
            <a:ext cx="844550" cy="46291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加载有监督模型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57" name="Rounded Rectangle 69"/>
          <p:cNvSpPr/>
          <p:nvPr/>
        </p:nvSpPr>
        <p:spPr>
          <a:xfrm>
            <a:off x="4876165" y="2994025"/>
            <a:ext cx="824865" cy="3784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特征工程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zh-CN" altLang="en-US" sz="900" dirty="0">
                <a:ea typeface="宋体" charset="0"/>
              </a:rPr>
              <a:t>（实时计算）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58" name="Rounded Rectangle 69"/>
          <p:cNvSpPr/>
          <p:nvPr/>
        </p:nvSpPr>
        <p:spPr>
          <a:xfrm>
            <a:off x="2324735" y="2924810"/>
            <a:ext cx="1008380" cy="4914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统计算法</a:t>
            </a:r>
            <a:r>
              <a:rPr lang="en-US" altLang="zh-CN" sz="900" dirty="0">
                <a:ea typeface="宋体" charset="0"/>
              </a:rPr>
              <a:t>&amp;</a:t>
            </a:r>
            <a:r>
              <a:rPr lang="zh-CN" altLang="en-US" sz="900" dirty="0">
                <a:ea typeface="宋体" charset="0"/>
              </a:rPr>
              <a:t>无监督算法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zh-CN" altLang="en-US" sz="900" dirty="0">
                <a:ea typeface="宋体" charset="0"/>
              </a:rPr>
              <a:t>输出疑似异常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333115" y="3167380"/>
            <a:ext cx="30797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3"/>
            <a:endCxn id="57" idx="1"/>
          </p:cNvCxnSpPr>
          <p:nvPr/>
        </p:nvCxnSpPr>
        <p:spPr>
          <a:xfrm>
            <a:off x="4485640" y="3171190"/>
            <a:ext cx="390525" cy="120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9"/>
          <p:cNvSpPr/>
          <p:nvPr/>
        </p:nvSpPr>
        <p:spPr>
          <a:xfrm>
            <a:off x="404495" y="2978785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数据提取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6091555" y="2988310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有监督算法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en-US" altLang="zh-CN" sz="900" dirty="0">
                <a:ea typeface="宋体" charset="0"/>
              </a:rPr>
              <a:t>(</a:t>
            </a:r>
            <a:r>
              <a:rPr lang="zh-CN" altLang="en-US" sz="900" dirty="0">
                <a:ea typeface="宋体" charset="0"/>
              </a:rPr>
              <a:t>输出异常</a:t>
            </a:r>
            <a:r>
              <a:rPr lang="en-US" altLang="zh-CN" sz="900" dirty="0">
                <a:ea typeface="宋体" charset="0"/>
              </a:rPr>
              <a:t>)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66" name="直接箭头连接符 65"/>
          <p:cNvCxnSpPr>
            <a:stCxn id="57" idx="3"/>
            <a:endCxn id="65" idx="1"/>
          </p:cNvCxnSpPr>
          <p:nvPr/>
        </p:nvCxnSpPr>
        <p:spPr>
          <a:xfrm flipV="1">
            <a:off x="5701030" y="3180715"/>
            <a:ext cx="390525" cy="25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84505" y="133667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离线模块</a:t>
            </a:r>
            <a:endParaRPr lang="zh-CN" altLang="en-US" sz="1000"/>
          </a:p>
        </p:txBody>
      </p:sp>
      <p:sp>
        <p:nvSpPr>
          <p:cNvPr id="68" name="文本框 67"/>
          <p:cNvSpPr txBox="1"/>
          <p:nvPr/>
        </p:nvSpPr>
        <p:spPr>
          <a:xfrm>
            <a:off x="484505" y="261874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在线模块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问题讨论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8929370" y="969645"/>
            <a:ext cx="0" cy="406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37235" y="896620"/>
            <a:ext cx="71297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ea typeface="宋体" charset="0"/>
                <a:sym typeface="+mn-ea"/>
              </a:rPr>
              <a:t>：</a:t>
            </a:r>
            <a:r>
              <a:rPr lang="zh-CN" altLang="en-US">
                <a:sym typeface="+mn-ea"/>
              </a:rPr>
              <a:t>如何进行负样本人工的标注？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ea typeface="宋体" charset="0"/>
                <a:sym typeface="+mn-ea"/>
              </a:rPr>
              <a:t>：</a:t>
            </a:r>
            <a:r>
              <a:rPr lang="zh-CN" altLang="en-US">
                <a:sym typeface="+mn-ea"/>
              </a:rPr>
              <a:t>负样本标注的数量有限，如何生成？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ea typeface="宋体" charset="0"/>
                <a:sym typeface="+mn-ea"/>
              </a:rPr>
              <a:t>：不采用标注负样本的方式？</a:t>
            </a:r>
            <a:endParaRPr lang="zh-CN" altLang="en-US">
              <a:ea typeface="宋体" charset="0"/>
              <a:sym typeface="+mn-ea"/>
            </a:endParaRPr>
          </a:p>
          <a:p>
            <a:r>
              <a:rPr lang="en-US" altLang="zh-CN"/>
              <a:t>      </a:t>
            </a:r>
            <a:r>
              <a:rPr lang="zh-CN" altLang="en-US">
                <a:ea typeface="宋体" charset="0"/>
              </a:rPr>
              <a:t>（</a:t>
            </a:r>
            <a:r>
              <a:rPr lang="en-US" altLang="zh-CN">
                <a:ea typeface="宋体" charset="0"/>
              </a:rPr>
              <a:t>1</a:t>
            </a:r>
            <a:r>
              <a:rPr lang="zh-CN" altLang="en-US">
                <a:ea typeface="宋体" charset="0"/>
              </a:rPr>
              <a:t>）非监督的模型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	VAE </a:t>
            </a:r>
            <a:r>
              <a:rPr lang="zh-CN" altLang="en-US">
                <a:ea typeface="宋体" charset="0"/>
              </a:rPr>
              <a:t>降噪后与原始数据对比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	</a:t>
            </a:r>
            <a:r>
              <a:rPr lang="zh-CN" altLang="en-US">
                <a:ea typeface="宋体" charset="0"/>
              </a:rPr>
              <a:t>https://www.jianshu.com/p/9217a7deb542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       （</a:t>
            </a:r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）</a:t>
            </a:r>
            <a:r>
              <a:rPr lang="zh-CN" altLang="en-US">
                <a:ea typeface="宋体" charset="0"/>
                <a:sym typeface="+mn-ea"/>
              </a:rPr>
              <a:t>One-Class SVM的异常检测算法（只有正样本或者负样本）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>
                <a:ea typeface="宋体" charset="0"/>
              </a:rPr>
              <a:t>：快速提高模型的判断能力（</a:t>
            </a:r>
            <a:r>
              <a:rPr lang="en-US" altLang="zh-CN">
                <a:ea typeface="宋体" charset="0"/>
              </a:rPr>
              <a:t>k8s</a:t>
            </a:r>
            <a:r>
              <a:rPr lang="zh-CN" altLang="en-US">
                <a:ea typeface="宋体" charset="0"/>
              </a:rPr>
              <a:t>）</a:t>
            </a:r>
            <a:r>
              <a:rPr lang="en-US" altLang="zh-CN">
                <a:ea typeface="宋体" charset="0"/>
              </a:rPr>
              <a:t>bentoml</a:t>
            </a:r>
            <a:endParaRPr lang="en-US" altLang="zh-CN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5</a:t>
            </a:r>
            <a:r>
              <a:rPr lang="zh-CN" altLang="en-US">
                <a:ea typeface="宋体" charset="0"/>
              </a:rPr>
              <a:t>：日志中语义分析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6</a:t>
            </a:r>
            <a:r>
              <a:rPr lang="zh-CN" altLang="en-US">
                <a:ea typeface="宋体" charset="0"/>
              </a:rPr>
              <a:t>：展示效果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 fontScale="90000"/>
          </a:bodyPr>
          <a:lstStyle/>
          <a:p>
            <a:r>
              <a:rPr altLang="zh-CN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CAE </a:t>
            </a:r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模型(Variational AutoEncoder)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281" name="直接连接符 280"/>
          <p:cNvCxnSpPr/>
          <p:nvPr/>
        </p:nvCxnSpPr>
        <p:spPr>
          <a:xfrm flipH="1" flipV="1">
            <a:off x="1695450" y="1113790"/>
            <a:ext cx="25400" cy="3683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2" idx="3"/>
            <a:endCxn id="13" idx="1"/>
          </p:cNvCxnSpPr>
          <p:nvPr/>
        </p:nvCxnSpPr>
        <p:spPr>
          <a:xfrm flipV="1">
            <a:off x="1235075" y="1920240"/>
            <a:ext cx="99504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69"/>
          <p:cNvSpPr/>
          <p:nvPr/>
        </p:nvSpPr>
        <p:spPr>
          <a:xfrm>
            <a:off x="2164080" y="1712595"/>
            <a:ext cx="700405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hidden</a:t>
            </a:r>
            <a:endParaRPr lang="en-US" altLang="zh-CN" sz="900" dirty="0">
              <a:ea typeface="宋体" charset="0"/>
            </a:endParaRPr>
          </a:p>
        </p:txBody>
      </p:sp>
      <p:sp>
        <p:nvSpPr>
          <p:cNvPr id="52" name="Rounded Rectangle 69"/>
          <p:cNvSpPr/>
          <p:nvPr/>
        </p:nvSpPr>
        <p:spPr>
          <a:xfrm>
            <a:off x="309880" y="1728470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sample input</a:t>
            </a:r>
            <a:endParaRPr lang="en-US" altLang="zh-CN" sz="900" dirty="0">
              <a:ea typeface="宋体" charset="0"/>
            </a:endParaRPr>
          </a:p>
        </p:txBody>
      </p:sp>
      <p:sp>
        <p:nvSpPr>
          <p:cNvPr id="53" name="Rounded Rectangle 69"/>
          <p:cNvSpPr/>
          <p:nvPr/>
        </p:nvSpPr>
        <p:spPr>
          <a:xfrm>
            <a:off x="4244340" y="1712595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output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54" name="直接箭头连接符 53"/>
          <p:cNvCxnSpPr>
            <a:stCxn id="9" idx="3"/>
            <a:endCxn id="53" idx="1"/>
          </p:cNvCxnSpPr>
          <p:nvPr/>
        </p:nvCxnSpPr>
        <p:spPr>
          <a:xfrm>
            <a:off x="2864485" y="1897380"/>
            <a:ext cx="1379855" cy="7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529330" y="1139190"/>
            <a:ext cx="1270" cy="361696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150" y="2472690"/>
            <a:ext cx="1663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推断网络（</a:t>
            </a:r>
            <a:r>
              <a:rPr lang="en-US" altLang="zh-CN" sz="1200"/>
              <a:t>Encoder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3736340" y="2654935"/>
            <a:ext cx="1671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生成网络（</a:t>
            </a:r>
            <a:r>
              <a:rPr lang="en-US" altLang="zh-CN" sz="1200"/>
              <a:t>Decoder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3683000" y="3018790"/>
            <a:ext cx="22980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VAE 中隐藏层服从高斯分布，AE 中的隐藏层无分布要求</a:t>
            </a:r>
            <a:endParaRPr lang="zh-CN" altLang="en-US" sz="1200"/>
          </a:p>
          <a:p>
            <a:pPr algn="l"/>
            <a:r>
              <a:rPr lang="zh-CN" altLang="en-US" sz="1200"/>
              <a:t>训练时，AE 训练得到 Encoder 和 Decoder 模型，而 VAE 除了得到这两个模型，还获得了隐藏层的分布模型（即高斯分布的均值与方差）AE 只能重构输入数据X，而 VAE 可以生成含有输入数据某些特征与</a:t>
            </a:r>
            <a:endParaRPr lang="zh-CN" altLang="en-US" sz="1200"/>
          </a:p>
          <a:p>
            <a:pPr algn="l"/>
            <a:r>
              <a:rPr lang="zh-CN" altLang="en-US" sz="1200"/>
              <a:t>参数的新数据</a:t>
            </a:r>
            <a:endParaRPr lang="zh-CN" altLang="en-US" sz="1200"/>
          </a:p>
          <a:p>
            <a:pPr algn="l"/>
            <a:endParaRPr lang="zh-CN" altLang="en-US" sz="12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858520"/>
            <a:ext cx="5706110" cy="2160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altLang="zh-CN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Bentoml </a:t>
            </a:r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发布模型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281" name="直接连接符 280"/>
          <p:cNvCxnSpPr/>
          <p:nvPr/>
        </p:nvCxnSpPr>
        <p:spPr>
          <a:xfrm flipH="1" flipV="1">
            <a:off x="1685925" y="879475"/>
            <a:ext cx="1905" cy="42449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8929370" y="969645"/>
            <a:ext cx="0" cy="406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2" idx="3"/>
            <a:endCxn id="13" idx="1"/>
          </p:cNvCxnSpPr>
          <p:nvPr/>
        </p:nvCxnSpPr>
        <p:spPr>
          <a:xfrm flipV="1">
            <a:off x="1292225" y="1920240"/>
            <a:ext cx="99504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9"/>
          <p:cNvSpPr/>
          <p:nvPr/>
        </p:nvSpPr>
        <p:spPr>
          <a:xfrm>
            <a:off x="3603625" y="1689100"/>
            <a:ext cx="844550" cy="46291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模型训练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9" name="Rounded Rectangle 69"/>
          <p:cNvSpPr/>
          <p:nvPr/>
        </p:nvSpPr>
        <p:spPr>
          <a:xfrm>
            <a:off x="4876165" y="1743710"/>
            <a:ext cx="700405" cy="36893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bentoml</a:t>
            </a:r>
            <a:r>
              <a:rPr lang="zh-CN" altLang="en-US" sz="900" dirty="0">
                <a:ea typeface="宋体" charset="0"/>
              </a:rPr>
              <a:t>服务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2287270" y="1674495"/>
            <a:ext cx="1008380" cy="4914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提取特征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95650" y="1917065"/>
            <a:ext cx="30797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1"/>
          </p:cNvCxnSpPr>
          <p:nvPr/>
        </p:nvCxnSpPr>
        <p:spPr>
          <a:xfrm>
            <a:off x="4448175" y="1929130"/>
            <a:ext cx="42799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69"/>
          <p:cNvSpPr/>
          <p:nvPr/>
        </p:nvSpPr>
        <p:spPr>
          <a:xfrm>
            <a:off x="367030" y="1728470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正负样本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53" name="Rounded Rectangle 69"/>
          <p:cNvSpPr/>
          <p:nvPr/>
        </p:nvSpPr>
        <p:spPr>
          <a:xfrm>
            <a:off x="6054090" y="1737995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上线部署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54" name="直接箭头连接符 53"/>
          <p:cNvCxnSpPr>
            <a:stCxn id="9" idx="3"/>
            <a:endCxn id="53" idx="1"/>
          </p:cNvCxnSpPr>
          <p:nvPr/>
        </p:nvCxnSpPr>
        <p:spPr>
          <a:xfrm>
            <a:off x="5576570" y="1934210"/>
            <a:ext cx="477520" cy="19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2" idx="3"/>
            <a:endCxn id="58" idx="1"/>
          </p:cNvCxnSpPr>
          <p:nvPr/>
        </p:nvCxnSpPr>
        <p:spPr>
          <a:xfrm flipV="1">
            <a:off x="1329690" y="3170555"/>
            <a:ext cx="99504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69"/>
          <p:cNvSpPr/>
          <p:nvPr/>
        </p:nvSpPr>
        <p:spPr>
          <a:xfrm>
            <a:off x="3641090" y="2939415"/>
            <a:ext cx="844550" cy="46291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加载有监督模型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58" name="Rounded Rectangle 69"/>
          <p:cNvSpPr/>
          <p:nvPr/>
        </p:nvSpPr>
        <p:spPr>
          <a:xfrm>
            <a:off x="2324735" y="2924810"/>
            <a:ext cx="1008380" cy="4914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统计算法</a:t>
            </a:r>
            <a:r>
              <a:rPr lang="en-US" altLang="zh-CN" sz="900" dirty="0">
                <a:ea typeface="宋体" charset="0"/>
              </a:rPr>
              <a:t>&amp;</a:t>
            </a:r>
            <a:r>
              <a:rPr lang="zh-CN" altLang="en-US" sz="900" dirty="0">
                <a:ea typeface="宋体" charset="0"/>
              </a:rPr>
              <a:t>无监督算法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zh-CN" altLang="en-US" sz="900" dirty="0">
                <a:ea typeface="宋体" charset="0"/>
              </a:rPr>
              <a:t>输出疑似异常</a:t>
            </a:r>
            <a:endParaRPr lang="zh-CN" altLang="en-US" sz="900" dirty="0">
              <a:ea typeface="宋体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333115" y="3167380"/>
            <a:ext cx="307975" cy="6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9"/>
          <p:cNvSpPr/>
          <p:nvPr/>
        </p:nvSpPr>
        <p:spPr>
          <a:xfrm>
            <a:off x="404495" y="2978785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实时数据</a:t>
            </a:r>
            <a:endParaRPr lang="zh-CN" altLang="en-US" sz="900" dirty="0">
              <a:ea typeface="宋体" charset="0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4918075" y="2988310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 dirty="0">
                <a:ea typeface="宋体" charset="0"/>
              </a:rPr>
              <a:t>有监督算法</a:t>
            </a:r>
            <a:endParaRPr lang="zh-CN" altLang="en-US" sz="900" dirty="0">
              <a:ea typeface="宋体" charset="0"/>
            </a:endParaRPr>
          </a:p>
          <a:p>
            <a:pPr algn="ctr"/>
            <a:r>
              <a:rPr lang="en-US" altLang="zh-CN" sz="900" dirty="0">
                <a:ea typeface="宋体" charset="0"/>
              </a:rPr>
              <a:t>(</a:t>
            </a:r>
            <a:r>
              <a:rPr lang="zh-CN" altLang="en-US" sz="900" dirty="0">
                <a:ea typeface="宋体" charset="0"/>
              </a:rPr>
              <a:t>输出异常</a:t>
            </a:r>
            <a:r>
              <a:rPr lang="en-US" altLang="zh-CN" sz="900" dirty="0">
                <a:ea typeface="宋体" charset="0"/>
              </a:rPr>
              <a:t>)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66" name="直接箭头连接符 65"/>
          <p:cNvCxnSpPr>
            <a:stCxn id="57" idx="3"/>
            <a:endCxn id="65" idx="1"/>
          </p:cNvCxnSpPr>
          <p:nvPr/>
        </p:nvCxnSpPr>
        <p:spPr>
          <a:xfrm flipV="1">
            <a:off x="4520565" y="3180715"/>
            <a:ext cx="390525" cy="25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84505" y="133667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模型发布</a:t>
            </a:r>
            <a:endParaRPr lang="zh-CN" altLang="en-US" sz="1000"/>
          </a:p>
        </p:txBody>
      </p:sp>
      <p:sp>
        <p:nvSpPr>
          <p:cNvPr id="68" name="文本框 67"/>
          <p:cNvSpPr txBox="1"/>
          <p:nvPr/>
        </p:nvSpPr>
        <p:spPr>
          <a:xfrm>
            <a:off x="601345" y="273367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预测</a:t>
            </a:r>
            <a:endParaRPr lang="zh-CN" altLang="en-US" sz="1000"/>
          </a:p>
        </p:txBody>
      </p:sp>
      <p:cxnSp>
        <p:nvCxnSpPr>
          <p:cNvPr id="2" name="直接箭头连接符 1"/>
          <p:cNvCxnSpPr>
            <a:stCxn id="65" idx="3"/>
            <a:endCxn id="3" idx="1"/>
          </p:cNvCxnSpPr>
          <p:nvPr/>
        </p:nvCxnSpPr>
        <p:spPr>
          <a:xfrm>
            <a:off x="5843270" y="3180715"/>
            <a:ext cx="53657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69"/>
          <p:cNvSpPr/>
          <p:nvPr/>
        </p:nvSpPr>
        <p:spPr>
          <a:xfrm>
            <a:off x="6379845" y="2988310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 dirty="0">
                <a:ea typeface="宋体" charset="0"/>
              </a:rPr>
              <a:t>数据库</a:t>
            </a:r>
            <a:endParaRPr lang="zh-CN" sz="900" dirty="0">
              <a:ea typeface="宋体" charset="0"/>
            </a:endParaRPr>
          </a:p>
        </p:txBody>
      </p:sp>
      <p:sp>
        <p:nvSpPr>
          <p:cNvPr id="6" name="Rounded Rectangle 69"/>
          <p:cNvSpPr/>
          <p:nvPr/>
        </p:nvSpPr>
        <p:spPr>
          <a:xfrm>
            <a:off x="7748270" y="2988310"/>
            <a:ext cx="925195" cy="38417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>
                <a:ea typeface="宋体" charset="0"/>
              </a:rPr>
              <a:t>granfana</a:t>
            </a:r>
            <a:endParaRPr lang="en-US" altLang="zh-CN" sz="900" dirty="0">
              <a:ea typeface="宋体" charset="0"/>
            </a:endParaRPr>
          </a:p>
        </p:txBody>
      </p:sp>
      <p:cxnSp>
        <p:nvCxnSpPr>
          <p:cNvPr id="8" name="直接箭头连接符 7"/>
          <p:cNvCxnSpPr>
            <a:stCxn id="3" idx="3"/>
            <a:endCxn id="6" idx="1"/>
          </p:cNvCxnSpPr>
          <p:nvPr/>
        </p:nvCxnSpPr>
        <p:spPr>
          <a:xfrm>
            <a:off x="7305040" y="3180715"/>
            <a:ext cx="4432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1" y="122548"/>
            <a:ext cx="512947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异常检测</a:t>
            </a:r>
            <a:endParaRPr lang="zh-CN" altLang="en-US" sz="2400" dirty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8929370" y="969645"/>
            <a:ext cx="0" cy="406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1505" y="873125"/>
            <a:ext cx="71678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ea typeface="宋体" charset="0"/>
              </a:rPr>
              <a:t>指标：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业务指标</a:t>
            </a:r>
            <a:r>
              <a:rPr lang="en-US" altLang="zh-CN" sz="1200">
                <a:ea typeface="宋体" charset="0"/>
              </a:rPr>
              <a:t>,</a:t>
            </a:r>
            <a:r>
              <a:rPr lang="zh-CN" altLang="en-US" sz="1200">
                <a:ea typeface="宋体" charset="0"/>
              </a:rPr>
              <a:t>调用链，容器指标，中间件指标，主机指标，数据库指标</a:t>
            </a:r>
            <a:endParaRPr lang="zh-CN" altLang="en-US" sz="1200">
              <a:ea typeface="宋体" charset="0"/>
            </a:endParaRPr>
          </a:p>
          <a:p>
            <a:endParaRPr lang="zh-CN" altLang="en-US" sz="1200">
              <a:ea typeface="宋体" charset="0"/>
            </a:endParaRPr>
          </a:p>
          <a:p>
            <a:r>
              <a:rPr lang="en-US" altLang="zh-CN" sz="1200">
                <a:ea typeface="宋体" charset="0"/>
              </a:rPr>
              <a:t>xgboost</a:t>
            </a:r>
            <a:r>
              <a:rPr lang="zh-CN" altLang="en-US" sz="1200">
                <a:ea typeface="宋体" charset="0"/>
              </a:rPr>
              <a:t>特征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特征包含一分钟内调用链OSB持续的最大值与最小值， 调用链数量与成功调用的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数量， 执行时间， 每秒完成调用次数， 平均时间， 成功率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Robust Random Cut Forest（RRCF）基于数据流的时序实时异常检测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adboost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randomforest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VAE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xgboost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1 基于隔离森林的异常检测算法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2 基于LOF的异常检测算法（局部异常因子，采用</a:t>
            </a:r>
            <a:r>
              <a:rPr lang="en-US" altLang="zh-CN" sz="1200">
                <a:ea typeface="宋体" charset="0"/>
              </a:rPr>
              <a:t>k</a:t>
            </a:r>
            <a:r>
              <a:rPr lang="zh-CN" altLang="en-US" sz="1200">
                <a:ea typeface="宋体" charset="0"/>
              </a:rPr>
              <a:t>紧邻算法）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3 基于One-Class SVM的异常检测算法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4 基于高斯概率密度异常检测算法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5 Opprentice——异常检测经典算法最终篇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6 基于重构概率的 VAE 异常检测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7 基于条件VAE异常检测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8 Donut: 基于 VAE 的 Web 应用周期性 KPI 无监督异常检测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9 异常检测资料汇总（持续更新&amp;抛砖引玉）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10 基于条件 VAE 的鲁棒无监督KPI异常检测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11 针对大量出现的KPI流快速部署异常检测模型</a:t>
            </a:r>
            <a:endParaRPr lang="zh-CN" altLang="en-US" sz="1200">
              <a:ea typeface="宋体" charset="0"/>
            </a:endParaRPr>
          </a:p>
          <a:p>
            <a:r>
              <a:rPr lang="zh-CN" altLang="en-US" sz="1200">
                <a:ea typeface="宋体" charset="0"/>
              </a:rPr>
              <a:t>12 对复杂 KPI 基于VAE对抗训练的非监督异常检测</a:t>
            </a:r>
            <a:endParaRPr lang="zh-CN" altLang="en-US" sz="1200">
              <a:ea typeface="宋体" charset="0"/>
            </a:endParaRPr>
          </a:p>
          <a:p>
            <a:endParaRPr lang="zh-CN" altLang="en-US" sz="120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5.2.10"/>
</p:tagLst>
</file>

<file path=ppt/tags/tag2.xml><?xml version="1.0" encoding="utf-8"?>
<p:tagLst xmlns:p="http://schemas.openxmlformats.org/presentationml/2006/main">
  <p:tag name="PA" val="v5.2.10"/>
</p:tagLst>
</file>

<file path=ppt/tags/tag3.xml><?xml version="1.0" encoding="utf-8"?>
<p:tagLst xmlns:p="http://schemas.openxmlformats.org/presentationml/2006/main">
  <p:tag name="PA" val="v5.2.10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1846</Words>
  <Application>WPS 演示</Application>
  <PresentationFormat>全屏显示(16:9)</PresentationFormat>
  <Paragraphs>254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Standard Symbols PS [URW ]</vt:lpstr>
      <vt:lpstr>Arial</vt:lpstr>
      <vt:lpstr>Myriad Pro Light</vt:lpstr>
      <vt:lpstr>Gubbi</vt:lpstr>
      <vt:lpstr>HelveticaNeueLT Std</vt:lpstr>
      <vt:lpstr>微软雅黑</vt:lpstr>
      <vt:lpstr>宋体</vt:lpstr>
      <vt:lpstr>Droid Sans Fallback</vt:lpstr>
      <vt:lpstr>Arial Unicode MS</vt:lpstr>
      <vt:lpstr>Abyssinica SIL</vt:lpstr>
      <vt:lpstr>Times New Roman</vt:lpstr>
      <vt:lpstr>2016 HDS Corporate</vt:lpstr>
      <vt:lpstr>2_2016 HDS Corporate</vt:lpstr>
      <vt:lpstr>自定义设计方案</vt:lpstr>
      <vt:lpstr>AIOPS方案讨论</vt:lpstr>
      <vt:lpstr>目标</vt:lpstr>
      <vt:lpstr>指标检测流程</vt:lpstr>
      <vt:lpstr>数据采集</vt:lpstr>
      <vt:lpstr>业界技术架构</vt:lpstr>
      <vt:lpstr>问题讨论</vt:lpstr>
      <vt:lpstr>Bentoml 发布模型</vt:lpstr>
      <vt:lpstr>Bentoml 发布模型</vt:lpstr>
      <vt:lpstr>异常检测</vt:lpstr>
      <vt:lpstr>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muzongcun</cp:lastModifiedBy>
  <cp:revision>6300</cp:revision>
  <cp:lastPrinted>2021-07-01T00:57:57Z</cp:lastPrinted>
  <dcterms:created xsi:type="dcterms:W3CDTF">2021-07-01T00:57:57Z</dcterms:created>
  <dcterms:modified xsi:type="dcterms:W3CDTF">2021-07-01T00:57:57Z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0x0101000B3E2E22EA6DB5489B0E4AE6ED151A34</vt:lpwstr>
  </property>
  <property fmtid="{D5CDD505-2E9C-101B-9397-08002B2CF9AE}" pid="3" name="KSOProductBuildVer">
    <vt:lpwstr>2052-11.1.0.9522</vt:lpwstr>
  </property>
</Properties>
</file>