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00" r:id="rId3"/>
    <p:sldId id="304" r:id="rId4"/>
    <p:sldId id="276" r:id="rId5"/>
    <p:sldId id="287" r:id="rId6"/>
    <p:sldId id="273" r:id="rId7"/>
    <p:sldId id="301" r:id="rId8"/>
    <p:sldId id="288" r:id="rId9"/>
    <p:sldId id="305" r:id="rId10"/>
    <p:sldId id="298" r:id="rId11"/>
    <p:sldId id="297" r:id="rId12"/>
    <p:sldId id="308" r:id="rId13"/>
    <p:sldId id="307" r:id="rId14"/>
    <p:sldId id="306" r:id="rId15"/>
    <p:sldId id="271" r:id="rId16"/>
    <p:sldId id="282" r:id="rId17"/>
    <p:sldId id="277" r:id="rId18"/>
    <p:sldId id="283" r:id="rId19"/>
    <p:sldId id="284" r:id="rId20"/>
    <p:sldId id="285" r:id="rId21"/>
    <p:sldId id="281" r:id="rId22"/>
    <p:sldId id="292" r:id="rId23"/>
    <p:sldId id="295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8761A-FA77-4C5E-B422-09D682510FB4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D76C5-E46B-48F1-9316-A6104640F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BA3B-8667-4CD7-A45B-446FC0D49748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D6D7A-D654-45F9-A6EA-48A3050312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278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9238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01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牟宗存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7257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丁能、牟宗存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丁能、牟宗存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41B6-F44C-4F6B-B197-E9348DC7D4D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036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9395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614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289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032F9-85AC-479E-B4F3-453E315A8FC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492" y="849934"/>
            <a:ext cx="5455017" cy="319927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charset="2"/>
              <a:buChar char="§"/>
              <a:tabLst/>
              <a:defRPr/>
            </a:pPr>
            <a:r>
              <a:rPr lang="zh-CN" altLang="en-US" dirty="0"/>
              <a:t>牟宗存</a:t>
            </a:r>
            <a:endParaRPr lang="en-US" altLang="zh-CN" dirty="0"/>
          </a:p>
          <a:p>
            <a:endParaRPr 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建议数据流程，以数据为中心；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50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1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567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544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+mj-lt"/>
            </a:endParaRPr>
          </a:p>
        </p:txBody>
      </p:sp>
      <p:grpSp>
        <p:nvGrpSpPr>
          <p:cNvPr id="3" name="Group 27"/>
          <p:cNvGrpSpPr/>
          <p:nvPr userDrawn="1"/>
        </p:nvGrpSpPr>
        <p:grpSpPr>
          <a:xfrm>
            <a:off x="10246551" y="301102"/>
            <a:ext cx="1663872" cy="475553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="" xmlns:p14="http://schemas.microsoft.com/office/powerpoint/2010/main" val="1102899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1085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38149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197600" y="1290106"/>
            <a:ext cx="5198533" cy="5745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3" y="1290100"/>
            <a:ext cx="5506720" cy="1875381"/>
          </a:xfrm>
          <a:prstGeom prst="rect">
            <a:avLst/>
          </a:prstGeom>
        </p:spPr>
        <p:txBody>
          <a:bodyPr vert="horz" wrap="square" lIns="121917" tIns="60958" rIns="121917" bIns="60958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121917" tIns="0" rIns="121917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65066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26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50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38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089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99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436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7966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BA7F-855D-41AD-AF26-E9EE6F76CB6F}" type="datetimeFigureOut">
              <a:rPr lang="zh-CN" altLang="en-US" smtClean="0"/>
              <a:pPr/>
              <a:t>2020/2/7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AEAD-9F24-402B-A2E0-04EE1576D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30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7" r:id="rId17"/>
    <p:sldLayoutId id="2147483668" r:id="rId18"/>
    <p:sldLayoutId id="2147483670" r:id="rId19"/>
    <p:sldLayoutId id="2147483671" r:id="rId20"/>
    <p:sldLayoutId id="2147483677" r:id="rId21"/>
    <p:sldLayoutId id="2147483678" r:id="rId22"/>
    <p:sldLayoutId id="2147483679" r:id="rId23"/>
    <p:sldLayoutId id="214748368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10" Type="http://schemas.openxmlformats.org/officeDocument/2006/relationships/image" Target="../media/image16.wmf"/><Relationship Id="rId4" Type="http://schemas.openxmlformats.org/officeDocument/2006/relationships/image" Target="../media/image10.jpeg"/><Relationship Id="rId9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5"/>
          <p:cNvGrpSpPr/>
          <p:nvPr/>
        </p:nvGrpSpPr>
        <p:grpSpPr>
          <a:xfrm>
            <a:off x="10215163" y="368832"/>
            <a:ext cx="1600400" cy="457413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3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3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49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0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1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2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3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4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5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6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7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8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  <p:sp>
          <p:nvSpPr>
            <p:cNvPr id="59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414141"/>
                </a:solidFill>
              </a:endParaRPr>
            </a:p>
          </p:txBody>
        </p:sp>
      </p:grpSp>
      <p:sp>
        <p:nvSpPr>
          <p:cNvPr id="60" name="Title 1"/>
          <p:cNvSpPr txBox="1"/>
          <p:nvPr/>
        </p:nvSpPr>
        <p:spPr>
          <a:xfrm>
            <a:off x="305788" y="1209174"/>
            <a:ext cx="11580425" cy="17620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r>
              <a:rPr lang="en-US" altLang="zh-CN" sz="3735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cpos</a:t>
            </a:r>
            <a:r>
              <a:rPr lang="zh-CN" altLang="en-US" sz="3735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架构设计、技术方案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463118" y="6548295"/>
            <a:ext cx="367600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218565"/>
            <a:r>
              <a:rPr lang="en-US" sz="1065" dirty="0">
                <a:solidFill>
                  <a:schemeClr val="bg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974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mtClean="0"/>
              <a:t>餐厅主备切换方案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 </a:t>
            </a:r>
            <a:endParaRPr lang="zh-CN" altLang="en-US"/>
          </a:p>
        </p:txBody>
      </p:sp>
      <p:pic>
        <p:nvPicPr>
          <p:cNvPr id="67586" name="Picture 2" descr="C:\Users\ADMINI~1\AppData\Local\Temp\vmware-Administrator\VMwareDnD\53d6f297\新环境部署图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35" y="866774"/>
            <a:ext cx="10430730" cy="566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1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zh-CN" altLang="en-US" smtClean="0"/>
              <a:t>餐厅外网</a:t>
            </a:r>
            <a:r>
              <a:rPr lang="en-US" altLang="zh-CN" smtClean="0"/>
              <a:t>,</a:t>
            </a:r>
            <a:r>
              <a:rPr lang="zh-CN" altLang="en-US" smtClean="0"/>
              <a:t>内网证书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 </a:t>
            </a:r>
            <a:endParaRPr lang="zh-CN" altLang="en-US"/>
          </a:p>
        </p:txBody>
      </p:sp>
      <p:pic>
        <p:nvPicPr>
          <p:cNvPr id="9217" name="Picture 1" descr="C:\Users\Administrator\Downloads\cpos双路支持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1231900"/>
            <a:ext cx="6585861" cy="505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1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2263" y="204456"/>
            <a:ext cx="4967785" cy="928308"/>
          </a:xfrm>
        </p:spPr>
        <p:txBody>
          <a:bodyPr>
            <a:normAutofit/>
          </a:bodyPr>
          <a:lstStyle/>
          <a:p>
            <a:r>
              <a:rPr kumimoji="1" lang="zh-CN" altLang="en-US" smtClean="0"/>
              <a:t>总部端</a:t>
            </a:r>
            <a:r>
              <a:rPr kumimoji="1" lang="zh-CN" altLang="en-US" smtClean="0"/>
              <a:t>服</a:t>
            </a:r>
            <a:r>
              <a:rPr kumimoji="1" lang="zh-CN" altLang="en-US" smtClean="0"/>
              <a:t>务</a:t>
            </a:r>
            <a:endParaRPr lang="en-US" sz="3200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552450" y="1260736"/>
            <a:ext cx="8720919" cy="381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双活方案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实时推送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en-US" altLang="zh-CN" sz="2800" smtClean="0">
                <a:ea typeface="楷体_GB2312" pitchFamily="49" charset="-122"/>
              </a:rPr>
              <a:t>springcloud </a:t>
            </a:r>
            <a:r>
              <a:rPr lang="zh-CN" altLang="en-US" sz="2800" smtClean="0">
                <a:ea typeface="楷体_GB2312" pitchFamily="49" charset="-122"/>
              </a:rPr>
              <a:t>微服务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Envoy </a:t>
            </a:r>
            <a:r>
              <a:rPr lang="zh-CN" altLang="en-US" sz="2800" smtClean="0">
                <a:ea typeface="楷体_GB2312" pitchFamily="49" charset="-122"/>
              </a:rPr>
              <a:t>服务框架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9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2263" y="204456"/>
            <a:ext cx="4967785" cy="928308"/>
          </a:xfrm>
        </p:spPr>
        <p:txBody>
          <a:bodyPr>
            <a:normAutofit/>
          </a:bodyPr>
          <a:lstStyle/>
          <a:p>
            <a:r>
              <a:rPr kumimoji="1" lang="zh-CN" altLang="en-US" smtClean="0"/>
              <a:t>总部端技术架构</a:t>
            </a:r>
            <a:endParaRPr lang="en-US" sz="3200" dirty="0"/>
          </a:p>
        </p:txBody>
      </p:sp>
      <p:pic>
        <p:nvPicPr>
          <p:cNvPr id="69634" name="Picture 2" descr="C:\Users\Administrator\Downloads\cpo总部端技术框架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1" y="1104900"/>
            <a:ext cx="7932169" cy="5483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9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2263" y="204456"/>
            <a:ext cx="4967785" cy="928308"/>
          </a:xfrm>
        </p:spPr>
        <p:txBody>
          <a:bodyPr>
            <a:normAutofit/>
          </a:bodyPr>
          <a:lstStyle/>
          <a:p>
            <a:r>
              <a:rPr kumimoji="1" lang="zh-CN" altLang="en-US" smtClean="0"/>
              <a:t>总部端技术架构</a:t>
            </a:r>
            <a:endParaRPr lang="en-US" sz="3200" dirty="0"/>
          </a:p>
        </p:txBody>
      </p:sp>
      <p:pic>
        <p:nvPicPr>
          <p:cNvPr id="6146" name="Picture 2" descr="C:\Users\Administrator\Downloads\cpos网络部署图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0271" y="1554586"/>
            <a:ext cx="5577840" cy="5372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909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A1636F74-234C-BF40-9E1D-4CAD35BE5D29}"/>
              </a:ext>
            </a:extLst>
          </p:cNvPr>
          <p:cNvSpPr txBox="1"/>
          <p:nvPr/>
        </p:nvSpPr>
        <p:spPr>
          <a:xfrm>
            <a:off x="781051" y="292969"/>
            <a:ext cx="8324850" cy="945281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kumimoji="1" lang="zh-CN" altLang="en-US" sz="4400" smtClean="0"/>
              <a:t>总部端</a:t>
            </a:r>
            <a:r>
              <a:rPr lang="zh-CN" altLang="en-US" sz="4400" smtClean="0"/>
              <a:t>双活方案</a:t>
            </a:r>
            <a:endParaRPr lang="en-US" altLang="zh-CN" sz="4400" dirty="0" smtClean="0"/>
          </a:p>
        </p:txBody>
      </p:sp>
      <p:sp>
        <p:nvSpPr>
          <p:cNvPr id="5" name="矩形 4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 </a:t>
            </a:r>
            <a:endParaRPr lang="zh-CN" altLang="en-US"/>
          </a:p>
        </p:txBody>
      </p:sp>
      <p:pic>
        <p:nvPicPr>
          <p:cNvPr id="7169" name="Picture 1" descr="C:\Users\ADMINI~1\AppData\Local\Temp\vmware-Administrator\VMwareDnD\9daaebf7\cpos通信架构图-多站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545" y="1173708"/>
            <a:ext cx="8116830" cy="5104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91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endParaRPr lang="en-US" dirty="0"/>
          </a:p>
        </p:txBody>
      </p:sp>
      <p:sp>
        <p:nvSpPr>
          <p:cNvPr id="67" name="Rectangle 32">
            <a:extLst>
              <a:ext uri="{FF2B5EF4-FFF2-40B4-BE49-F238E27FC236}">
                <a16:creationId xmlns="" xmlns:a16="http://schemas.microsoft.com/office/drawing/2014/main" id="{3E29CE0D-74C4-468A-920D-963C759DBE93}"/>
              </a:ext>
            </a:extLst>
          </p:cNvPr>
          <p:cNvSpPr/>
          <p:nvPr/>
        </p:nvSpPr>
        <p:spPr>
          <a:xfrm>
            <a:off x="905238" y="2920409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Menu </a:t>
            </a:r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="" xmlns:a16="http://schemas.microsoft.com/office/drawing/2014/main" id="{474F6D27-CB7D-489E-809B-8EE2F7D6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401" y="2964025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lIns="121917" tIns="60958" rIns="121917" bIns="60958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C00000"/>
                </a:solidFill>
              </a:rPr>
              <a:t>CPOS Counter</a:t>
            </a: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总部服务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="" xmlns:a16="http://schemas.microsoft.com/office/drawing/2014/main" id="{147B6540-BA16-42A0-9B13-F50196AB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401" y="5106535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lIns="121917" tIns="60958" rIns="121917" bIns="60958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C00000"/>
                </a:solidFill>
              </a:rPr>
              <a:t>CPOS Counter</a:t>
            </a: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餐厅服务</a:t>
            </a:r>
          </a:p>
        </p:txBody>
      </p:sp>
      <p:cxnSp>
        <p:nvCxnSpPr>
          <p:cNvPr id="80" name="Straight Arrow Connector 59">
            <a:extLst>
              <a:ext uri="{FF2B5EF4-FFF2-40B4-BE49-F238E27FC236}">
                <a16:creationId xmlns="" xmlns:a16="http://schemas.microsoft.com/office/drawing/2014/main" id="{BE15BB18-DD9C-421A-88E9-DDA6A6632CE5}"/>
              </a:ext>
            </a:extLst>
          </p:cNvPr>
          <p:cNvCxnSpPr>
            <a:cxnSpLocks/>
            <a:stCxn id="67" idx="2"/>
            <a:endCxn id="89" idx="0"/>
          </p:cNvCxnSpPr>
          <p:nvPr/>
        </p:nvCxnSpPr>
        <p:spPr>
          <a:xfrm>
            <a:off x="1467503" y="3389698"/>
            <a:ext cx="3379" cy="6796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2">
            <a:extLst>
              <a:ext uri="{FF2B5EF4-FFF2-40B4-BE49-F238E27FC236}">
                <a16:creationId xmlns="" xmlns:a16="http://schemas.microsoft.com/office/drawing/2014/main" id="{E4662A18-30CF-4B89-8F7B-68B843FC6388}"/>
              </a:ext>
            </a:extLst>
          </p:cNvPr>
          <p:cNvSpPr/>
          <p:nvPr/>
        </p:nvSpPr>
        <p:spPr>
          <a:xfrm>
            <a:off x="905238" y="1377473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RSC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32">
            <a:extLst>
              <a:ext uri="{FF2B5EF4-FFF2-40B4-BE49-F238E27FC236}">
                <a16:creationId xmlns="" xmlns:a16="http://schemas.microsoft.com/office/drawing/2014/main" id="{605703BC-613B-4996-BFA9-0B9167B5766E}"/>
              </a:ext>
            </a:extLst>
          </p:cNvPr>
          <p:cNvSpPr/>
          <p:nvPr/>
        </p:nvSpPr>
        <p:spPr>
          <a:xfrm>
            <a:off x="3080755" y="4069353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32">
            <a:extLst>
              <a:ext uri="{FF2B5EF4-FFF2-40B4-BE49-F238E27FC236}">
                <a16:creationId xmlns="" xmlns:a16="http://schemas.microsoft.com/office/drawing/2014/main" id="{3704359E-E407-4299-818F-860FDEDDC662}"/>
              </a:ext>
            </a:extLst>
          </p:cNvPr>
          <p:cNvSpPr/>
          <p:nvPr/>
        </p:nvSpPr>
        <p:spPr>
          <a:xfrm>
            <a:off x="908615" y="4069353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000" b="1" dirty="0">
                <a:latin typeface="微软雅黑" pitchFamily="34" charset="-122"/>
                <a:ea typeface="微软雅黑" pitchFamily="34" charset="-122"/>
              </a:rPr>
              <a:t>EC</a:t>
            </a:r>
          </a:p>
        </p:txBody>
      </p:sp>
      <p:cxnSp>
        <p:nvCxnSpPr>
          <p:cNvPr id="90" name="Straight Arrow Connector 59">
            <a:extLst>
              <a:ext uri="{FF2B5EF4-FFF2-40B4-BE49-F238E27FC236}">
                <a16:creationId xmlns="" xmlns:a16="http://schemas.microsoft.com/office/drawing/2014/main" id="{BE3394DD-C707-4A01-A3CC-5DC1918902A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2029769" y="3151907"/>
            <a:ext cx="3216000" cy="31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9">
            <a:extLst>
              <a:ext uri="{FF2B5EF4-FFF2-40B4-BE49-F238E27FC236}">
                <a16:creationId xmlns="" xmlns:a16="http://schemas.microsoft.com/office/drawing/2014/main" id="{569D847C-FFC6-48B1-9EFF-A39EEEF4CE3F}"/>
              </a:ext>
            </a:extLst>
          </p:cNvPr>
          <p:cNvCxnSpPr>
            <a:cxnSpLocks/>
            <a:stCxn id="67" idx="0"/>
            <a:endCxn id="87" idx="2"/>
          </p:cNvCxnSpPr>
          <p:nvPr/>
        </p:nvCxnSpPr>
        <p:spPr>
          <a:xfrm flipV="1">
            <a:off x="1467503" y="1846760"/>
            <a:ext cx="0" cy="107364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59">
            <a:extLst>
              <a:ext uri="{FF2B5EF4-FFF2-40B4-BE49-F238E27FC236}">
                <a16:creationId xmlns="" xmlns:a16="http://schemas.microsoft.com/office/drawing/2014/main" id="{B2157FC5-8312-42CF-8BBA-70C8F52BC435}"/>
              </a:ext>
            </a:extLst>
          </p:cNvPr>
          <p:cNvCxnSpPr>
            <a:cxnSpLocks/>
            <a:stCxn id="88" idx="1"/>
            <a:endCxn id="89" idx="3"/>
          </p:cNvCxnSpPr>
          <p:nvPr/>
        </p:nvCxnSpPr>
        <p:spPr>
          <a:xfrm flipH="1">
            <a:off x="2033147" y="4303997"/>
            <a:ext cx="1047608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9">
            <a:extLst>
              <a:ext uri="{FF2B5EF4-FFF2-40B4-BE49-F238E27FC236}">
                <a16:creationId xmlns="" xmlns:a16="http://schemas.microsoft.com/office/drawing/2014/main" id="{45C501B4-23CA-413C-A487-0CF4D88A301D}"/>
              </a:ext>
            </a:extLst>
          </p:cNvPr>
          <p:cNvCxnSpPr>
            <a:cxnSpLocks/>
            <a:endCxn id="88" idx="3"/>
          </p:cNvCxnSpPr>
          <p:nvPr/>
        </p:nvCxnSpPr>
        <p:spPr>
          <a:xfrm rot="10800000" flipV="1">
            <a:off x="4205287" y="3423400"/>
            <a:ext cx="1053112" cy="88059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32">
            <a:extLst>
              <a:ext uri="{FF2B5EF4-FFF2-40B4-BE49-F238E27FC236}">
                <a16:creationId xmlns="" xmlns:a16="http://schemas.microsoft.com/office/drawing/2014/main" id="{9AB4BAA5-5DF7-417C-85F0-61F05D3620B0}"/>
              </a:ext>
            </a:extLst>
          </p:cNvPr>
          <p:cNvSpPr/>
          <p:nvPr/>
        </p:nvSpPr>
        <p:spPr>
          <a:xfrm>
            <a:off x="9344447" y="1288789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CRM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32">
            <a:extLst>
              <a:ext uri="{FF2B5EF4-FFF2-40B4-BE49-F238E27FC236}">
                <a16:creationId xmlns=""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155742" y="1284149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百胜卡虚拟卡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32">
            <a:extLst>
              <a:ext uri="{FF2B5EF4-FFF2-40B4-BE49-F238E27FC236}">
                <a16:creationId xmlns="" xmlns:a16="http://schemas.microsoft.com/office/drawing/2014/main" id="{E6DB6006-9C0F-4AF0-A191-2FE6FBB3EFC3}"/>
              </a:ext>
            </a:extLst>
          </p:cNvPr>
          <p:cNvSpPr/>
          <p:nvPr/>
        </p:nvSpPr>
        <p:spPr>
          <a:xfrm>
            <a:off x="9344447" y="1853882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Coupon Center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8" name="Straight Arrow Connector 59">
            <a:extLst>
              <a:ext uri="{FF2B5EF4-FFF2-40B4-BE49-F238E27FC236}">
                <a16:creationId xmlns="" xmlns:a16="http://schemas.microsoft.com/office/drawing/2014/main" id="{AE6BB5D0-D9AA-40B5-92F3-476AB8D123D0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5906423" y="3593842"/>
            <a:ext cx="0" cy="15126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="" xmlns:a16="http://schemas.microsoft.com/office/drawing/2014/main" id="{7C8394C3-A2A1-49AF-96FB-E83F9B1AC18D}"/>
              </a:ext>
            </a:extLst>
          </p:cNvPr>
          <p:cNvCxnSpPr>
            <a:cxnSpLocks/>
            <a:stCxn id="342" idx="3"/>
          </p:cNvCxnSpPr>
          <p:nvPr/>
        </p:nvCxnSpPr>
        <p:spPr>
          <a:xfrm flipH="1" flipV="1">
            <a:off x="6267620" y="3602803"/>
            <a:ext cx="292363" cy="2763364"/>
          </a:xfrm>
          <a:prstGeom prst="curvedConnector4">
            <a:avLst>
              <a:gd name="adj1" fmla="val -118118"/>
              <a:gd name="adj2" fmla="val 5224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3">
            <a:extLst>
              <a:ext uri="{FF2B5EF4-FFF2-40B4-BE49-F238E27FC236}">
                <a16:creationId xmlns="" xmlns:a16="http://schemas.microsoft.com/office/drawing/2014/main" id="{AF1BC0BB-0150-4C20-AC46-11A1831DA01E}"/>
              </a:ext>
            </a:extLst>
          </p:cNvPr>
          <p:cNvCxnSpPr>
            <a:cxnSpLocks/>
            <a:stCxn id="78" idx="3"/>
            <a:endCxn id="107" idx="1"/>
          </p:cNvCxnSpPr>
          <p:nvPr/>
        </p:nvCxnSpPr>
        <p:spPr>
          <a:xfrm flipV="1">
            <a:off x="6554447" y="2088527"/>
            <a:ext cx="2790000" cy="1190407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13">
            <a:extLst>
              <a:ext uri="{FF2B5EF4-FFF2-40B4-BE49-F238E27FC236}">
                <a16:creationId xmlns="" xmlns:a16="http://schemas.microsoft.com/office/drawing/2014/main" id="{08E74E7C-AE34-440D-8220-F8FC9832C254}"/>
              </a:ext>
            </a:extLst>
          </p:cNvPr>
          <p:cNvCxnSpPr>
            <a:cxnSpLocks/>
            <a:stCxn id="78" idx="3"/>
            <a:endCxn id="94" idx="1"/>
          </p:cNvCxnSpPr>
          <p:nvPr/>
        </p:nvCxnSpPr>
        <p:spPr>
          <a:xfrm flipV="1">
            <a:off x="6554447" y="1523432"/>
            <a:ext cx="2790000" cy="1755501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63">
            <a:extLst>
              <a:ext uri="{FF2B5EF4-FFF2-40B4-BE49-F238E27FC236}">
                <a16:creationId xmlns="" xmlns:a16="http://schemas.microsoft.com/office/drawing/2014/main" id="{314F0999-F5DA-42CE-904C-B28DF2081597}"/>
              </a:ext>
            </a:extLst>
          </p:cNvPr>
          <p:cNvSpPr txBox="1"/>
          <p:nvPr/>
        </p:nvSpPr>
        <p:spPr>
          <a:xfrm>
            <a:off x="-189" y="1288789"/>
            <a:ext cx="669415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cxnSp>
        <p:nvCxnSpPr>
          <p:cNvPr id="131" name="Straight Connector 4">
            <a:extLst>
              <a:ext uri="{FF2B5EF4-FFF2-40B4-BE49-F238E27FC236}">
                <a16:creationId xmlns="" xmlns:a16="http://schemas.microsoft.com/office/drawing/2014/main" id="{33DCF6A4-E801-45CD-8394-57ED0CD2971B}"/>
              </a:ext>
            </a:extLst>
          </p:cNvPr>
          <p:cNvCxnSpPr>
            <a:cxnSpLocks/>
          </p:cNvCxnSpPr>
          <p:nvPr/>
        </p:nvCxnSpPr>
        <p:spPr>
          <a:xfrm flipV="1">
            <a:off x="2952208" y="4830765"/>
            <a:ext cx="8784000" cy="140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3">
            <a:extLst>
              <a:ext uri="{FF2B5EF4-FFF2-40B4-BE49-F238E27FC236}">
                <a16:creationId xmlns="" xmlns:a16="http://schemas.microsoft.com/office/drawing/2014/main" id="{3D5C5CD7-DCFB-4EF0-BEBD-3ABA8C8000AF}"/>
              </a:ext>
            </a:extLst>
          </p:cNvPr>
          <p:cNvSpPr txBox="1"/>
          <p:nvPr/>
        </p:nvSpPr>
        <p:spPr>
          <a:xfrm>
            <a:off x="3878059" y="4924475"/>
            <a:ext cx="669415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33" name="Rectangle 32">
            <a:extLst>
              <a:ext uri="{FF2B5EF4-FFF2-40B4-BE49-F238E27FC236}">
                <a16:creationId xmlns=""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9421106" y="4948865"/>
            <a:ext cx="1124532" cy="469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cxnSp>
        <p:nvCxnSpPr>
          <p:cNvPr id="138" name="直接箭头连接符 113">
            <a:extLst>
              <a:ext uri="{FF2B5EF4-FFF2-40B4-BE49-F238E27FC236}">
                <a16:creationId xmlns="" xmlns:a16="http://schemas.microsoft.com/office/drawing/2014/main" id="{951AD394-E480-4552-8531-76EA7D9C3DC3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5811345" y="1619630"/>
            <a:ext cx="1439475" cy="124931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32">
            <a:extLst>
              <a:ext uri="{FF2B5EF4-FFF2-40B4-BE49-F238E27FC236}">
                <a16:creationId xmlns="" xmlns:a16="http://schemas.microsoft.com/office/drawing/2014/main" id="{DE37EEF3-C467-4867-8704-EF6BE266000C}"/>
              </a:ext>
            </a:extLst>
          </p:cNvPr>
          <p:cNvSpPr/>
          <p:nvPr/>
        </p:nvSpPr>
        <p:spPr>
          <a:xfrm>
            <a:off x="3179966" y="6129425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Rectangle 32">
            <a:extLst>
              <a:ext uri="{FF2B5EF4-FFF2-40B4-BE49-F238E27FC236}">
                <a16:creationId xmlns="" xmlns:a16="http://schemas.microsoft.com/office/drawing/2014/main" id="{A57C18C1-3095-486F-96AE-E37564F9C1B5}"/>
              </a:ext>
            </a:extLst>
          </p:cNvPr>
          <p:cNvSpPr/>
          <p:nvPr/>
        </p:nvSpPr>
        <p:spPr>
          <a:xfrm>
            <a:off x="3182062" y="5518932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箭头连接符 113">
            <a:extLst>
              <a:ext uri="{FF2B5EF4-FFF2-40B4-BE49-F238E27FC236}">
                <a16:creationId xmlns="" xmlns:a16="http://schemas.microsoft.com/office/drawing/2014/main" id="{6BDCDA8A-99BC-4CC8-BADD-64D598D8A64C}"/>
              </a:ext>
            </a:extLst>
          </p:cNvPr>
          <p:cNvCxnSpPr>
            <a:cxnSpLocks/>
            <a:stCxn id="342" idx="1"/>
            <a:endCxn id="147" idx="3"/>
          </p:cNvCxnSpPr>
          <p:nvPr/>
        </p:nvCxnSpPr>
        <p:spPr>
          <a:xfrm flipH="1" flipV="1">
            <a:off x="4304498" y="6364070"/>
            <a:ext cx="959439" cy="209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13">
            <a:extLst>
              <a:ext uri="{FF2B5EF4-FFF2-40B4-BE49-F238E27FC236}">
                <a16:creationId xmlns="" xmlns:a16="http://schemas.microsoft.com/office/drawing/2014/main" id="{C04EBAB8-7C04-4AAC-AB9A-E132D44493CB}"/>
              </a:ext>
            </a:extLst>
          </p:cNvPr>
          <p:cNvCxnSpPr>
            <a:cxnSpLocks/>
            <a:stCxn id="342" idx="1"/>
            <a:endCxn id="148" idx="3"/>
          </p:cNvCxnSpPr>
          <p:nvPr/>
        </p:nvCxnSpPr>
        <p:spPr>
          <a:xfrm rot="10800000">
            <a:off x="4306595" y="5753578"/>
            <a:ext cx="957343" cy="61259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="" xmlns:a16="http://schemas.microsoft.com/office/drawing/2014/main" id="{180E620C-4CD7-4A5C-B9DB-D2C810D5E91C}"/>
              </a:ext>
            </a:extLst>
          </p:cNvPr>
          <p:cNvSpPr txBox="1"/>
          <p:nvPr/>
        </p:nvSpPr>
        <p:spPr>
          <a:xfrm>
            <a:off x="1476977" y="2179841"/>
            <a:ext cx="562267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人员</a:t>
            </a:r>
            <a:endParaRPr lang="en-US" altLang="zh-CN" sz="1100" b="1" dirty="0"/>
          </a:p>
          <a:p>
            <a:r>
              <a:rPr lang="zh-CN" altLang="en-US" sz="1100" b="1" dirty="0"/>
              <a:t>餐厅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="" xmlns:a16="http://schemas.microsoft.com/office/drawing/2014/main" id="{8A6296FC-F72C-4598-B532-9C504E5226D4}"/>
              </a:ext>
            </a:extLst>
          </p:cNvPr>
          <p:cNvSpPr txBox="1"/>
          <p:nvPr/>
        </p:nvSpPr>
        <p:spPr>
          <a:xfrm>
            <a:off x="1482373" y="3592933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键位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="" xmlns:a16="http://schemas.microsoft.com/office/drawing/2014/main" id="{25760017-61DA-48D5-BAD0-75E49F4CC6D5}"/>
              </a:ext>
            </a:extLst>
          </p:cNvPr>
          <p:cNvSpPr txBox="1"/>
          <p:nvPr/>
        </p:nvSpPr>
        <p:spPr>
          <a:xfrm>
            <a:off x="2576699" y="4022199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="" xmlns:a16="http://schemas.microsoft.com/office/drawing/2014/main" id="{0E2552BB-4B99-42C0-889D-2723FCDDE193}"/>
              </a:ext>
            </a:extLst>
          </p:cNvPr>
          <p:cNvSpPr txBox="1"/>
          <p:nvPr/>
        </p:nvSpPr>
        <p:spPr>
          <a:xfrm>
            <a:off x="4250621" y="3871073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="" xmlns:a16="http://schemas.microsoft.com/office/drawing/2014/main" id="{66F4A61F-B339-448C-9F2F-2C4A150257DA}"/>
              </a:ext>
            </a:extLst>
          </p:cNvPr>
          <p:cNvSpPr txBox="1"/>
          <p:nvPr/>
        </p:nvSpPr>
        <p:spPr>
          <a:xfrm>
            <a:off x="2837380" y="2918690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键位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="" xmlns:a16="http://schemas.microsoft.com/office/drawing/2014/main" id="{A763EB87-4144-405B-A7C5-41666580AB39}"/>
              </a:ext>
            </a:extLst>
          </p:cNvPr>
          <p:cNvSpPr txBox="1"/>
          <p:nvPr/>
        </p:nvSpPr>
        <p:spPr>
          <a:xfrm>
            <a:off x="5921687" y="2197662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支付</a:t>
            </a:r>
            <a:endParaRPr lang="en-US" altLang="zh-CN" sz="1100" b="1" dirty="0"/>
          </a:p>
        </p:txBody>
      </p:sp>
      <p:cxnSp>
        <p:nvCxnSpPr>
          <p:cNvPr id="221" name="Straight Arrow Connector 59">
            <a:extLst>
              <a:ext uri="{FF2B5EF4-FFF2-40B4-BE49-F238E27FC236}">
                <a16:creationId xmlns="" xmlns:a16="http://schemas.microsoft.com/office/drawing/2014/main" id="{78203E26-66D5-4552-910D-BE01AA1E6061}"/>
              </a:ext>
            </a:extLst>
          </p:cNvPr>
          <p:cNvCxnSpPr>
            <a:cxnSpLocks/>
            <a:stCxn id="79" idx="3"/>
            <a:endCxn id="133" idx="1"/>
          </p:cNvCxnSpPr>
          <p:nvPr/>
        </p:nvCxnSpPr>
        <p:spPr>
          <a:xfrm flipV="1">
            <a:off x="6554447" y="5183510"/>
            <a:ext cx="2866659" cy="237933"/>
          </a:xfrm>
          <a:prstGeom prst="bentConnector3">
            <a:avLst>
              <a:gd name="adj1" fmla="val 6714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9">
            <a:extLst>
              <a:ext uri="{FF2B5EF4-FFF2-40B4-BE49-F238E27FC236}">
                <a16:creationId xmlns="" xmlns:a16="http://schemas.microsoft.com/office/drawing/2014/main" id="{8D3F3701-415A-439F-8171-BD0414B5455D}"/>
              </a:ext>
            </a:extLst>
          </p:cNvPr>
          <p:cNvCxnSpPr>
            <a:cxnSpLocks/>
            <a:stCxn id="231" idx="2"/>
          </p:cNvCxnSpPr>
          <p:nvPr/>
        </p:nvCxnSpPr>
        <p:spPr>
          <a:xfrm rot="5400000">
            <a:off x="2907130" y="3133978"/>
            <a:ext cx="1509540" cy="361212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32">
            <a:extLst>
              <a:ext uri="{FF2B5EF4-FFF2-40B4-BE49-F238E27FC236}">
                <a16:creationId xmlns="" xmlns:a16="http://schemas.microsoft.com/office/drawing/2014/main" id="{3E5E9E46-BEC6-432A-8ADA-BA6AFEAF928F}"/>
              </a:ext>
            </a:extLst>
          </p:cNvPr>
          <p:cNvSpPr/>
          <p:nvPr/>
        </p:nvSpPr>
        <p:spPr>
          <a:xfrm>
            <a:off x="3280239" y="1367954"/>
            <a:ext cx="1124532" cy="469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CPOS Cash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Rectangle 32">
            <a:extLst>
              <a:ext uri="{FF2B5EF4-FFF2-40B4-BE49-F238E27FC236}">
                <a16:creationId xmlns="" xmlns:a16="http://schemas.microsoft.com/office/drawing/2014/main" id="{18CE221A-544C-4F7D-B277-DDF22E74E898}"/>
              </a:ext>
            </a:extLst>
          </p:cNvPr>
          <p:cNvSpPr/>
          <p:nvPr/>
        </p:nvSpPr>
        <p:spPr>
          <a:xfrm>
            <a:off x="3280239" y="2090525"/>
            <a:ext cx="1124532" cy="469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CPOS Backroom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3" name="Straight Arrow Connector 59">
            <a:extLst>
              <a:ext uri="{FF2B5EF4-FFF2-40B4-BE49-F238E27FC236}">
                <a16:creationId xmlns="" xmlns:a16="http://schemas.microsoft.com/office/drawing/2014/main" id="{4E45C970-311A-4DEC-9576-2C9BF21A8EFF}"/>
              </a:ext>
            </a:extLst>
          </p:cNvPr>
          <p:cNvCxnSpPr>
            <a:cxnSpLocks/>
            <a:stCxn id="236" idx="2"/>
            <a:endCxn id="231" idx="3"/>
          </p:cNvCxnSpPr>
          <p:nvPr/>
        </p:nvCxnSpPr>
        <p:spPr>
          <a:xfrm rot="5400000">
            <a:off x="4526406" y="1715611"/>
            <a:ext cx="487927" cy="731191"/>
          </a:xfrm>
          <a:prstGeom prst="curved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32">
            <a:extLst>
              <a:ext uri="{FF2B5EF4-FFF2-40B4-BE49-F238E27FC236}">
                <a16:creationId xmlns="" xmlns:a16="http://schemas.microsoft.com/office/drawing/2014/main" id="{1E2EE470-5CB3-4CE1-AC17-A77A385BF88B}"/>
              </a:ext>
            </a:extLst>
          </p:cNvPr>
          <p:cNvSpPr/>
          <p:nvPr/>
        </p:nvSpPr>
        <p:spPr>
          <a:xfrm>
            <a:off x="4573697" y="1367954"/>
            <a:ext cx="1124532" cy="469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CPOS Control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="" xmlns:a16="http://schemas.microsoft.com/office/drawing/2014/main" id="{ACD2A763-0355-4C1E-BAB6-51E969E9DF10}"/>
              </a:ext>
            </a:extLst>
          </p:cNvPr>
          <p:cNvSpPr txBox="1"/>
          <p:nvPr/>
        </p:nvSpPr>
        <p:spPr>
          <a:xfrm>
            <a:off x="3505855" y="3369206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</a:t>
            </a:r>
          </a:p>
        </p:txBody>
      </p:sp>
      <p:cxnSp>
        <p:nvCxnSpPr>
          <p:cNvPr id="239" name="Straight Arrow Connector 59">
            <a:extLst>
              <a:ext uri="{FF2B5EF4-FFF2-40B4-BE49-F238E27FC236}">
                <a16:creationId xmlns="" xmlns:a16="http://schemas.microsoft.com/office/drawing/2014/main" id="{A4DE03E4-7965-4552-9E96-6E91FB812022}"/>
              </a:ext>
            </a:extLst>
          </p:cNvPr>
          <p:cNvCxnSpPr>
            <a:cxnSpLocks/>
            <a:stCxn id="231" idx="0"/>
            <a:endCxn id="230" idx="2"/>
          </p:cNvCxnSpPr>
          <p:nvPr/>
        </p:nvCxnSpPr>
        <p:spPr>
          <a:xfrm flipV="1">
            <a:off x="3842505" y="1837241"/>
            <a:ext cx="0" cy="25328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59">
            <a:extLst>
              <a:ext uri="{FF2B5EF4-FFF2-40B4-BE49-F238E27FC236}">
                <a16:creationId xmlns="" xmlns:a16="http://schemas.microsoft.com/office/drawing/2014/main" id="{04A41BAC-DB6C-4694-9C06-CE55776830BF}"/>
              </a:ext>
            </a:extLst>
          </p:cNvPr>
          <p:cNvCxnSpPr>
            <a:cxnSpLocks/>
          </p:cNvCxnSpPr>
          <p:nvPr/>
        </p:nvCxnSpPr>
        <p:spPr>
          <a:xfrm flipH="1">
            <a:off x="9378652" y="3956927"/>
            <a:ext cx="45465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59">
            <a:extLst>
              <a:ext uri="{FF2B5EF4-FFF2-40B4-BE49-F238E27FC236}">
                <a16:creationId xmlns="" xmlns:a16="http://schemas.microsoft.com/office/drawing/2014/main" id="{B1751208-A773-425F-8629-EE562B1CAE12}"/>
              </a:ext>
            </a:extLst>
          </p:cNvPr>
          <p:cNvCxnSpPr>
            <a:cxnSpLocks/>
          </p:cNvCxnSpPr>
          <p:nvPr/>
        </p:nvCxnSpPr>
        <p:spPr>
          <a:xfrm flipH="1">
            <a:off x="9371815" y="4341571"/>
            <a:ext cx="45465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="" xmlns:a16="http://schemas.microsoft.com/office/drawing/2014/main" id="{75008E62-B834-4810-90D5-C9377426279B}"/>
              </a:ext>
            </a:extLst>
          </p:cNvPr>
          <p:cNvSpPr txBox="1"/>
          <p:nvPr/>
        </p:nvSpPr>
        <p:spPr>
          <a:xfrm>
            <a:off x="9781813" y="3819013"/>
            <a:ext cx="2031457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数据同步。箭头代表数据流向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="" xmlns:a16="http://schemas.microsoft.com/office/drawing/2014/main" id="{FAE2ECEE-1542-4798-8FFC-0EE8DAB5694A}"/>
              </a:ext>
            </a:extLst>
          </p:cNvPr>
          <p:cNvSpPr txBox="1"/>
          <p:nvPr/>
        </p:nvSpPr>
        <p:spPr>
          <a:xfrm>
            <a:off x="9781812" y="4215087"/>
            <a:ext cx="2031453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服务调用。箭头代表调用方向</a:t>
            </a:r>
          </a:p>
        </p:txBody>
      </p:sp>
      <p:sp>
        <p:nvSpPr>
          <p:cNvPr id="281" name="文本框 280">
            <a:extLst>
              <a:ext uri="{FF2B5EF4-FFF2-40B4-BE49-F238E27FC236}">
                <a16:creationId xmlns="" xmlns:a16="http://schemas.microsoft.com/office/drawing/2014/main" id="{7DBECB6B-736C-484F-A0E8-1FF0ACE18CBE}"/>
              </a:ext>
            </a:extLst>
          </p:cNvPr>
          <p:cNvSpPr txBox="1"/>
          <p:nvPr/>
        </p:nvSpPr>
        <p:spPr>
          <a:xfrm>
            <a:off x="7281584" y="5135861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</a:t>
            </a:r>
          </a:p>
        </p:txBody>
      </p:sp>
      <p:sp>
        <p:nvSpPr>
          <p:cNvPr id="327" name="文本框 326">
            <a:extLst>
              <a:ext uri="{FF2B5EF4-FFF2-40B4-BE49-F238E27FC236}">
                <a16:creationId xmlns="" xmlns:a16="http://schemas.microsoft.com/office/drawing/2014/main" id="{F125A840-632C-4C93-B867-4CCCC68A37E9}"/>
              </a:ext>
            </a:extLst>
          </p:cNvPr>
          <p:cNvSpPr txBox="1"/>
          <p:nvPr/>
        </p:nvSpPr>
        <p:spPr>
          <a:xfrm>
            <a:off x="8734751" y="2388233"/>
            <a:ext cx="751180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获取信息</a:t>
            </a:r>
          </a:p>
        </p:txBody>
      </p:sp>
      <p:sp>
        <p:nvSpPr>
          <p:cNvPr id="338" name="文本框 337">
            <a:extLst>
              <a:ext uri="{FF2B5EF4-FFF2-40B4-BE49-F238E27FC236}">
                <a16:creationId xmlns="" xmlns:a16="http://schemas.microsoft.com/office/drawing/2014/main" id="{80EE9443-701C-4348-A9DA-1A0952B5C358}"/>
              </a:ext>
            </a:extLst>
          </p:cNvPr>
          <p:cNvSpPr txBox="1"/>
          <p:nvPr/>
        </p:nvSpPr>
        <p:spPr>
          <a:xfrm>
            <a:off x="5675644" y="4258623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</a:t>
            </a:r>
          </a:p>
        </p:txBody>
      </p:sp>
      <p:sp>
        <p:nvSpPr>
          <p:cNvPr id="339" name="文本框 338">
            <a:extLst>
              <a:ext uri="{FF2B5EF4-FFF2-40B4-BE49-F238E27FC236}">
                <a16:creationId xmlns="" xmlns:a16="http://schemas.microsoft.com/office/drawing/2014/main" id="{2BA82342-7DC3-4C73-AC68-70B1220650EC}"/>
              </a:ext>
            </a:extLst>
          </p:cNvPr>
          <p:cNvSpPr txBox="1"/>
          <p:nvPr/>
        </p:nvSpPr>
        <p:spPr>
          <a:xfrm>
            <a:off x="6348199" y="3699737"/>
            <a:ext cx="857777" cy="11387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获得信息</a:t>
            </a:r>
            <a:endParaRPr lang="en-US" altLang="zh-CN" sz="1100" b="1" dirty="0"/>
          </a:p>
          <a:p>
            <a:r>
              <a:rPr lang="zh-CN" altLang="en-US" sz="1100" b="1" dirty="0"/>
              <a:t>验券</a:t>
            </a:r>
            <a:endParaRPr lang="en-US" altLang="zh-CN" sz="1100" b="1" dirty="0"/>
          </a:p>
          <a:p>
            <a:r>
              <a:rPr lang="zh-CN" altLang="en-US" sz="1100" b="1" dirty="0"/>
              <a:t>验会员</a:t>
            </a:r>
            <a:endParaRPr lang="en-US" altLang="zh-CN" sz="1100" b="1" dirty="0"/>
          </a:p>
          <a:p>
            <a:r>
              <a:rPr lang="zh-CN" altLang="en-US" sz="1100" b="1" dirty="0"/>
              <a:t>核销</a:t>
            </a:r>
          </a:p>
          <a:p>
            <a:r>
              <a:rPr lang="zh-CN" altLang="en-US" sz="1100" b="1" dirty="0"/>
              <a:t>支付</a:t>
            </a:r>
          </a:p>
          <a:p>
            <a:r>
              <a:rPr lang="zh-CN" altLang="en-US" sz="1100" b="1" dirty="0"/>
              <a:t>卡激活</a:t>
            </a:r>
          </a:p>
        </p:txBody>
      </p:sp>
      <p:sp>
        <p:nvSpPr>
          <p:cNvPr id="342" name="Text Box 17">
            <a:extLst>
              <a:ext uri="{FF2B5EF4-FFF2-40B4-BE49-F238E27FC236}">
                <a16:creationId xmlns=""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937" y="6164518"/>
            <a:ext cx="1296047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lIns="121917" tIns="60958" rIns="121917" bIns="60958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C00000"/>
                </a:solidFill>
              </a:rPr>
              <a:t>Counter </a:t>
            </a:r>
            <a:r>
              <a:rPr lang="zh-CN" altLang="en-US" dirty="0">
                <a:solidFill>
                  <a:srgbClr val="C00000"/>
                </a:solidFill>
              </a:rPr>
              <a:t>终端</a:t>
            </a:r>
            <a:r>
              <a:rPr lang="en-US" altLang="zh-CN" dirty="0">
                <a:solidFill>
                  <a:srgbClr val="C00000"/>
                </a:solidFill>
              </a:rPr>
              <a:t>/MPOS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43" name="Straight Arrow Connector 59">
            <a:extLst>
              <a:ext uri="{FF2B5EF4-FFF2-40B4-BE49-F238E27FC236}">
                <a16:creationId xmlns="" xmlns:a16="http://schemas.microsoft.com/office/drawing/2014/main" id="{84C89B18-60CD-4B09-BD6D-52268BE975E4}"/>
              </a:ext>
            </a:extLst>
          </p:cNvPr>
          <p:cNvCxnSpPr>
            <a:cxnSpLocks/>
            <a:stCxn id="342" idx="0"/>
            <a:endCxn id="79" idx="2"/>
          </p:cNvCxnSpPr>
          <p:nvPr/>
        </p:nvCxnSpPr>
        <p:spPr>
          <a:xfrm flipH="1" flipV="1">
            <a:off x="5906423" y="5736351"/>
            <a:ext cx="5536" cy="4281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="" xmlns:a16="http://schemas.microsoft.com/office/drawing/2014/main" id="{56A7C684-BF09-4900-A36E-AEDFA6292B9E}"/>
              </a:ext>
            </a:extLst>
          </p:cNvPr>
          <p:cNvCxnSpPr>
            <a:cxnSpLocks/>
          </p:cNvCxnSpPr>
          <p:nvPr/>
        </p:nvCxnSpPr>
        <p:spPr>
          <a:xfrm flipV="1">
            <a:off x="6276389" y="5736351"/>
            <a:ext cx="0" cy="4192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59">
            <a:extLst>
              <a:ext uri="{FF2B5EF4-FFF2-40B4-BE49-F238E27FC236}">
                <a16:creationId xmlns="" xmlns:a16="http://schemas.microsoft.com/office/drawing/2014/main" id="{A6DE2BFB-43DE-4993-B943-364B8CD6C76E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2023418" y="2325169"/>
            <a:ext cx="1256821" cy="63885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9">
            <a:extLst>
              <a:ext uri="{FF2B5EF4-FFF2-40B4-BE49-F238E27FC236}">
                <a16:creationId xmlns="" xmlns:a16="http://schemas.microsoft.com/office/drawing/2014/main" id="{B88C327E-0BE8-4B18-9028-0F0171D7E003}"/>
              </a:ext>
            </a:extLst>
          </p:cNvPr>
          <p:cNvCxnSpPr>
            <a:cxnSpLocks/>
          </p:cNvCxnSpPr>
          <p:nvPr/>
        </p:nvCxnSpPr>
        <p:spPr>
          <a:xfrm flipH="1">
            <a:off x="2039903" y="3278933"/>
            <a:ext cx="3216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="" xmlns:a16="http://schemas.microsoft.com/office/drawing/2014/main" id="{6F5619E1-847E-49FD-A7E5-63C59EF721C7}"/>
              </a:ext>
            </a:extLst>
          </p:cNvPr>
          <p:cNvSpPr txBox="1"/>
          <p:nvPr/>
        </p:nvSpPr>
        <p:spPr>
          <a:xfrm>
            <a:off x="2825896" y="3256067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餐厅</a:t>
            </a:r>
          </a:p>
        </p:txBody>
      </p:sp>
      <p:cxnSp>
        <p:nvCxnSpPr>
          <p:cNvPr id="81" name="Straight Arrow Connector 59">
            <a:extLst>
              <a:ext uri="{FF2B5EF4-FFF2-40B4-BE49-F238E27FC236}">
                <a16:creationId xmlns="" xmlns:a16="http://schemas.microsoft.com/office/drawing/2014/main" id="{71600D86-22EA-4F7D-8810-18084A6F69D4}"/>
              </a:ext>
            </a:extLst>
          </p:cNvPr>
          <p:cNvCxnSpPr>
            <a:cxnSpLocks/>
          </p:cNvCxnSpPr>
          <p:nvPr/>
        </p:nvCxnSpPr>
        <p:spPr>
          <a:xfrm flipV="1">
            <a:off x="5478248" y="3602804"/>
            <a:ext cx="0" cy="15037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43DF6C6D-0FB3-4C9C-9614-15D910132246}"/>
              </a:ext>
            </a:extLst>
          </p:cNvPr>
          <p:cNvSpPr txBox="1"/>
          <p:nvPr/>
        </p:nvSpPr>
        <p:spPr>
          <a:xfrm>
            <a:off x="5079942" y="4090687"/>
            <a:ext cx="643743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餐厅</a:t>
            </a:r>
            <a:endParaRPr lang="en-US" altLang="zh-CN" sz="1100" b="1" dirty="0"/>
          </a:p>
          <a:p>
            <a:r>
              <a:rPr lang="zh-CN" altLang="en-US" sz="1100" b="1" dirty="0"/>
              <a:t>键位</a:t>
            </a:r>
            <a:endParaRPr lang="en-US" altLang="zh-CN" sz="1100" b="1" dirty="0"/>
          </a:p>
        </p:txBody>
      </p:sp>
      <p:cxnSp>
        <p:nvCxnSpPr>
          <p:cNvPr id="83" name="Straight Arrow Connector 59">
            <a:extLst>
              <a:ext uri="{FF2B5EF4-FFF2-40B4-BE49-F238E27FC236}">
                <a16:creationId xmlns="" xmlns:a16="http://schemas.microsoft.com/office/drawing/2014/main" id="{030B3A34-7950-42E2-A705-8C64E29C4E05}"/>
              </a:ext>
            </a:extLst>
          </p:cNvPr>
          <p:cNvCxnSpPr>
            <a:cxnSpLocks/>
          </p:cNvCxnSpPr>
          <p:nvPr/>
        </p:nvCxnSpPr>
        <p:spPr>
          <a:xfrm flipV="1">
            <a:off x="5476893" y="5736351"/>
            <a:ext cx="1355" cy="4278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="" xmlns:a16="http://schemas.microsoft.com/office/drawing/2014/main" id="{84EA969F-6721-4652-9DE3-24B5EC99DF04}"/>
              </a:ext>
            </a:extLst>
          </p:cNvPr>
          <p:cNvSpPr txBox="1"/>
          <p:nvPr/>
        </p:nvSpPr>
        <p:spPr>
          <a:xfrm>
            <a:off x="6202331" y="5875509"/>
            <a:ext cx="657504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促销</a:t>
            </a:r>
          </a:p>
        </p:txBody>
      </p:sp>
      <p:sp>
        <p:nvSpPr>
          <p:cNvPr id="84" name="Rectangle 32">
            <a:extLst>
              <a:ext uri="{FF2B5EF4-FFF2-40B4-BE49-F238E27FC236}">
                <a16:creationId xmlns="" xmlns:a16="http://schemas.microsoft.com/office/drawing/2014/main" id="{5A1DEA1C-C7B5-42EF-8842-38878F32A33D}"/>
              </a:ext>
            </a:extLst>
          </p:cNvPr>
          <p:cNvSpPr/>
          <p:nvPr/>
        </p:nvSpPr>
        <p:spPr>
          <a:xfrm>
            <a:off x="898886" y="5155133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电子发票系统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Straight Connector 4">
            <a:extLst>
              <a:ext uri="{FF2B5EF4-FFF2-40B4-BE49-F238E27FC236}">
                <a16:creationId xmlns="" xmlns:a16="http://schemas.microsoft.com/office/drawing/2014/main" id="{0B693EDB-762B-4AC7-9228-AEC727033D59}"/>
              </a:ext>
            </a:extLst>
          </p:cNvPr>
          <p:cNvCxnSpPr>
            <a:cxnSpLocks/>
          </p:cNvCxnSpPr>
          <p:nvPr/>
        </p:nvCxnSpPr>
        <p:spPr>
          <a:xfrm>
            <a:off x="2996811" y="4874025"/>
            <a:ext cx="10832" cy="199052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9">
            <a:extLst>
              <a:ext uri="{FF2B5EF4-FFF2-40B4-BE49-F238E27FC236}">
                <a16:creationId xmlns="" xmlns:a16="http://schemas.microsoft.com/office/drawing/2014/main" id="{92495F92-7392-4BE5-A10F-EA594C9E5C03}"/>
              </a:ext>
            </a:extLst>
          </p:cNvPr>
          <p:cNvCxnSpPr>
            <a:cxnSpLocks/>
          </p:cNvCxnSpPr>
          <p:nvPr/>
        </p:nvCxnSpPr>
        <p:spPr>
          <a:xfrm flipV="1">
            <a:off x="1878276" y="4522520"/>
            <a:ext cx="1196939" cy="61649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="" xmlns:a16="http://schemas.microsoft.com/office/drawing/2014/main" id="{CC5092F0-F97B-4942-A5C0-A6D005716D75}"/>
              </a:ext>
            </a:extLst>
          </p:cNvPr>
          <p:cNvSpPr txBox="1"/>
          <p:nvPr/>
        </p:nvSpPr>
        <p:spPr>
          <a:xfrm>
            <a:off x="1427705" y="4757713"/>
            <a:ext cx="1462571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订单（含发票提取码）</a:t>
            </a:r>
          </a:p>
        </p:txBody>
      </p:sp>
      <p:sp>
        <p:nvSpPr>
          <p:cNvPr id="98" name="Rectangle 32">
            <a:extLst>
              <a:ext uri="{FF2B5EF4-FFF2-40B4-BE49-F238E27FC236}">
                <a16:creationId xmlns="" xmlns:a16="http://schemas.microsoft.com/office/drawing/2014/main" id="{435EB747-0075-41EA-99F0-9C9B6F6AD7DC}"/>
              </a:ext>
            </a:extLst>
          </p:cNvPr>
          <p:cNvSpPr/>
          <p:nvPr/>
        </p:nvSpPr>
        <p:spPr>
          <a:xfrm>
            <a:off x="7150206" y="6129425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银联卡刷卡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百胜卡实体卡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="" xmlns:a16="http://schemas.microsoft.com/office/drawing/2014/main" id="{AE0A996F-8CD3-465B-B4F1-C17DAA1EF44B}"/>
              </a:ext>
            </a:extLst>
          </p:cNvPr>
          <p:cNvCxnSpPr>
            <a:cxnSpLocks/>
            <a:stCxn id="342" idx="3"/>
            <a:endCxn id="98" idx="1"/>
          </p:cNvCxnSpPr>
          <p:nvPr/>
        </p:nvCxnSpPr>
        <p:spPr>
          <a:xfrm flipV="1">
            <a:off x="6559983" y="6364070"/>
            <a:ext cx="590223" cy="209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="" xmlns:a16="http://schemas.microsoft.com/office/drawing/2014/main" id="{06881492-89E1-422B-A034-769F915DF971}"/>
              </a:ext>
            </a:extLst>
          </p:cNvPr>
          <p:cNvSpPr txBox="1"/>
          <p:nvPr/>
        </p:nvSpPr>
        <p:spPr>
          <a:xfrm>
            <a:off x="8734751" y="2897315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核销</a:t>
            </a:r>
            <a:endParaRPr lang="en-US" altLang="zh-CN" sz="1100" b="1" dirty="0"/>
          </a:p>
        </p:txBody>
      </p:sp>
      <p:sp>
        <p:nvSpPr>
          <p:cNvPr id="103" name="Rectangle 32">
            <a:extLst>
              <a:ext uri="{FF2B5EF4-FFF2-40B4-BE49-F238E27FC236}">
                <a16:creationId xmlns="" xmlns:a16="http://schemas.microsoft.com/office/drawing/2014/main" id="{092F8D8B-2D2E-464C-B498-A93AECD94DAE}"/>
              </a:ext>
            </a:extLst>
          </p:cNvPr>
          <p:cNvSpPr/>
          <p:nvPr/>
        </p:nvSpPr>
        <p:spPr>
          <a:xfrm>
            <a:off x="9833309" y="6101217"/>
            <a:ext cx="969243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STORE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Straight Arrow Connector 59">
            <a:extLst>
              <a:ext uri="{FF2B5EF4-FFF2-40B4-BE49-F238E27FC236}">
                <a16:creationId xmlns="" xmlns:a16="http://schemas.microsoft.com/office/drawing/2014/main" id="{A2EFB035-68A4-4A3D-BCF7-3DAA13018E6C}"/>
              </a:ext>
            </a:extLst>
          </p:cNvPr>
          <p:cNvCxnSpPr>
            <a:cxnSpLocks/>
            <a:stCxn id="79" idx="3"/>
            <a:endCxn id="116" idx="1"/>
          </p:cNvCxnSpPr>
          <p:nvPr/>
        </p:nvCxnSpPr>
        <p:spPr>
          <a:xfrm>
            <a:off x="6554447" y="5421441"/>
            <a:ext cx="2292475" cy="917379"/>
          </a:xfrm>
          <a:prstGeom prst="bentConnector3">
            <a:avLst>
              <a:gd name="adj1" fmla="val 84311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="" xmlns:a16="http://schemas.microsoft.com/office/drawing/2014/main" id="{4C8F2CB3-4DE0-4B47-9E0A-30FBB4DCDB8A}"/>
              </a:ext>
            </a:extLst>
          </p:cNvPr>
          <p:cNvSpPr txBox="1"/>
          <p:nvPr/>
        </p:nvSpPr>
        <p:spPr>
          <a:xfrm>
            <a:off x="4558915" y="1859791"/>
            <a:ext cx="562267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订单</a:t>
            </a:r>
            <a:endParaRPr lang="en-US" altLang="zh-CN" sz="1100" b="1" dirty="0"/>
          </a:p>
          <a:p>
            <a:r>
              <a:rPr lang="zh-CN" altLang="en-US" sz="1100" b="1" dirty="0"/>
              <a:t>报表</a:t>
            </a:r>
          </a:p>
        </p:txBody>
      </p:sp>
      <p:cxnSp>
        <p:nvCxnSpPr>
          <p:cNvPr id="109" name="Straight Arrow Connector 59">
            <a:extLst>
              <a:ext uri="{FF2B5EF4-FFF2-40B4-BE49-F238E27FC236}">
                <a16:creationId xmlns="" xmlns:a16="http://schemas.microsoft.com/office/drawing/2014/main" id="{4CCBBCA2-BC5A-420B-B6D7-9180D1155F67}"/>
              </a:ext>
            </a:extLst>
          </p:cNvPr>
          <p:cNvCxnSpPr>
            <a:cxnSpLocks/>
          </p:cNvCxnSpPr>
          <p:nvPr/>
        </p:nvCxnSpPr>
        <p:spPr>
          <a:xfrm flipV="1">
            <a:off x="5401812" y="1846762"/>
            <a:ext cx="0" cy="112243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="" xmlns:a16="http://schemas.microsoft.com/office/drawing/2014/main" id="{A618D7A0-7389-4863-A79B-CECED419468B}"/>
              </a:ext>
            </a:extLst>
          </p:cNvPr>
          <p:cNvSpPr txBox="1"/>
          <p:nvPr/>
        </p:nvSpPr>
        <p:spPr>
          <a:xfrm>
            <a:off x="5020145" y="2362073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人员</a:t>
            </a:r>
            <a:endParaRPr lang="en-US" altLang="zh-CN" sz="1100" b="1" dirty="0"/>
          </a:p>
        </p:txBody>
      </p:sp>
      <p:cxnSp>
        <p:nvCxnSpPr>
          <p:cNvPr id="111" name="Straight Arrow Connector 59">
            <a:extLst>
              <a:ext uri="{FF2B5EF4-FFF2-40B4-BE49-F238E27FC236}">
                <a16:creationId xmlns="" xmlns:a16="http://schemas.microsoft.com/office/drawing/2014/main" id="{21EACD93-A7CF-4FBC-AA67-46FA5B37D61D}"/>
              </a:ext>
            </a:extLst>
          </p:cNvPr>
          <p:cNvCxnSpPr>
            <a:cxnSpLocks/>
            <a:stCxn id="236" idx="0"/>
            <a:endCxn id="87" idx="3"/>
          </p:cNvCxnSpPr>
          <p:nvPr/>
        </p:nvCxnSpPr>
        <p:spPr>
          <a:xfrm rot="16200000" flipH="1" flipV="1">
            <a:off x="3460785" y="-63062"/>
            <a:ext cx="244164" cy="3106193"/>
          </a:xfrm>
          <a:prstGeom prst="curvedConnector4">
            <a:avLst>
              <a:gd name="adj1" fmla="val -124834"/>
              <a:gd name="adj2" fmla="val 59051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="" xmlns:a16="http://schemas.microsoft.com/office/drawing/2014/main" id="{21E6B8E8-02B7-4D98-ADFD-35F8244C9AC3}"/>
              </a:ext>
            </a:extLst>
          </p:cNvPr>
          <p:cNvSpPr txBox="1"/>
          <p:nvPr/>
        </p:nvSpPr>
        <p:spPr>
          <a:xfrm>
            <a:off x="2422789" y="1600105"/>
            <a:ext cx="56226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人员</a:t>
            </a:r>
            <a:endParaRPr lang="en-US" altLang="zh-CN" sz="1100" b="1" dirty="0"/>
          </a:p>
        </p:txBody>
      </p:sp>
      <p:sp>
        <p:nvSpPr>
          <p:cNvPr id="113" name="Rectangle 32">
            <a:extLst>
              <a:ext uri="{FF2B5EF4-FFF2-40B4-BE49-F238E27FC236}">
                <a16:creationId xmlns="" xmlns:a16="http://schemas.microsoft.com/office/drawing/2014/main" id="{43676A7C-ABB4-4931-9C90-31CF243CE970}"/>
              </a:ext>
            </a:extLst>
          </p:cNvPr>
          <p:cNvSpPr/>
          <p:nvPr/>
        </p:nvSpPr>
        <p:spPr>
          <a:xfrm>
            <a:off x="11022949" y="6092256"/>
            <a:ext cx="589561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EPQC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Straight Arrow Connector 59">
            <a:extLst>
              <a:ext uri="{FF2B5EF4-FFF2-40B4-BE49-F238E27FC236}">
                <a16:creationId xmlns="" xmlns:a16="http://schemas.microsoft.com/office/drawing/2014/main" id="{1B1CCC7D-2AE9-4406-8A2B-2EEFC7BA6026}"/>
              </a:ext>
            </a:extLst>
          </p:cNvPr>
          <p:cNvCxnSpPr>
            <a:cxnSpLocks/>
            <a:stCxn id="113" idx="1"/>
            <a:endCxn id="103" idx="3"/>
          </p:cNvCxnSpPr>
          <p:nvPr/>
        </p:nvCxnSpPr>
        <p:spPr>
          <a:xfrm flipH="1">
            <a:off x="10802553" y="6326901"/>
            <a:ext cx="220396" cy="89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32">
            <a:extLst>
              <a:ext uri="{FF2B5EF4-FFF2-40B4-BE49-F238E27FC236}">
                <a16:creationId xmlns="" xmlns:a16="http://schemas.microsoft.com/office/drawing/2014/main" id="{C5C9F2AE-8D0D-4E46-8BD9-DB3054481220}"/>
              </a:ext>
            </a:extLst>
          </p:cNvPr>
          <p:cNvSpPr/>
          <p:nvPr/>
        </p:nvSpPr>
        <p:spPr>
          <a:xfrm>
            <a:off x="8846922" y="6104177"/>
            <a:ext cx="765993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POS</a:t>
            </a:r>
          </a:p>
          <a:p>
            <a:pPr algn="ctr"/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adapter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Straight Arrow Connector 59">
            <a:extLst>
              <a:ext uri="{FF2B5EF4-FFF2-40B4-BE49-F238E27FC236}">
                <a16:creationId xmlns="" xmlns:a16="http://schemas.microsoft.com/office/drawing/2014/main" id="{2968D4E3-BA6F-40C1-8917-B9F432480B5E}"/>
              </a:ext>
            </a:extLst>
          </p:cNvPr>
          <p:cNvCxnSpPr>
            <a:cxnSpLocks/>
            <a:stCxn id="103" idx="1"/>
            <a:endCxn id="116" idx="3"/>
          </p:cNvCxnSpPr>
          <p:nvPr/>
        </p:nvCxnSpPr>
        <p:spPr>
          <a:xfrm flipH="1">
            <a:off x="9612915" y="6335860"/>
            <a:ext cx="220396" cy="29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="" xmlns:a16="http://schemas.microsoft.com/office/drawing/2014/main" id="{87D4769B-6293-4301-9AD4-BE7AA8DD5D3E}"/>
              </a:ext>
            </a:extLst>
          </p:cNvPr>
          <p:cNvSpPr txBox="1"/>
          <p:nvPr/>
        </p:nvSpPr>
        <p:spPr>
          <a:xfrm>
            <a:off x="8734751" y="2558650"/>
            <a:ext cx="751180" cy="6309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验券</a:t>
            </a:r>
            <a:endParaRPr lang="en-US" altLang="zh-CN" sz="1100" b="1" dirty="0"/>
          </a:p>
          <a:p>
            <a:r>
              <a:rPr lang="zh-CN" altLang="en-US" sz="1100" b="1" dirty="0"/>
              <a:t>验会员</a:t>
            </a:r>
          </a:p>
          <a:p>
            <a:endParaRPr lang="zh-CN" altLang="en-US" sz="1100" b="1" dirty="0"/>
          </a:p>
        </p:txBody>
      </p:sp>
      <p:sp>
        <p:nvSpPr>
          <p:cNvPr id="100" name="Rectangle 32">
            <a:extLst>
              <a:ext uri="{FF2B5EF4-FFF2-40B4-BE49-F238E27FC236}">
                <a16:creationId xmlns="" xmlns:a16="http://schemas.microsoft.com/office/drawing/2014/main" id="{57D3020C-4A67-4F90-A575-2ECEBE585899}"/>
              </a:ext>
            </a:extLst>
          </p:cNvPr>
          <p:cNvSpPr/>
          <p:nvPr/>
        </p:nvSpPr>
        <p:spPr>
          <a:xfrm>
            <a:off x="9421106" y="5504741"/>
            <a:ext cx="1124532" cy="469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Straight Arrow Connector 59">
            <a:extLst>
              <a:ext uri="{FF2B5EF4-FFF2-40B4-BE49-F238E27FC236}">
                <a16:creationId xmlns="" xmlns:a16="http://schemas.microsoft.com/office/drawing/2014/main" id="{2952B0F8-25DD-4FF6-951B-D0C6D87A2B39}"/>
              </a:ext>
            </a:extLst>
          </p:cNvPr>
          <p:cNvCxnSpPr>
            <a:cxnSpLocks/>
            <a:stCxn id="79" idx="3"/>
            <a:endCxn id="100" idx="1"/>
          </p:cNvCxnSpPr>
          <p:nvPr/>
        </p:nvCxnSpPr>
        <p:spPr>
          <a:xfrm>
            <a:off x="6554447" y="5421442"/>
            <a:ext cx="2866659" cy="317943"/>
          </a:xfrm>
          <a:prstGeom prst="bentConnector3">
            <a:avLst>
              <a:gd name="adj1" fmla="val 6714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32">
            <a:extLst>
              <a:ext uri="{FF2B5EF4-FFF2-40B4-BE49-F238E27FC236}">
                <a16:creationId xmlns="" xmlns:a16="http://schemas.microsoft.com/office/drawing/2014/main" id="{6AE8189F-B406-4A6B-B5A7-2AFB6910DFCE}"/>
              </a:ext>
            </a:extLst>
          </p:cNvPr>
          <p:cNvSpPr/>
          <p:nvPr/>
        </p:nvSpPr>
        <p:spPr>
          <a:xfrm>
            <a:off x="7161422" y="2192037"/>
            <a:ext cx="1124532" cy="46928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百胜卡</a:t>
            </a:r>
          </a:p>
          <a:p>
            <a:pPr algn="ctr"/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实体卡中心</a:t>
            </a:r>
          </a:p>
        </p:txBody>
      </p:sp>
      <p:cxnSp>
        <p:nvCxnSpPr>
          <p:cNvPr id="121" name="直接箭头连接符 113">
            <a:extLst>
              <a:ext uri="{FF2B5EF4-FFF2-40B4-BE49-F238E27FC236}">
                <a16:creationId xmlns="" xmlns:a16="http://schemas.microsoft.com/office/drawing/2014/main" id="{542BEB65-857E-4FBE-8699-4F6221BC8876}"/>
              </a:ext>
            </a:extLst>
          </p:cNvPr>
          <p:cNvCxnSpPr>
            <a:cxnSpLocks/>
            <a:stCxn id="78" idx="3"/>
            <a:endCxn id="120" idx="1"/>
          </p:cNvCxnSpPr>
          <p:nvPr/>
        </p:nvCxnSpPr>
        <p:spPr>
          <a:xfrm flipV="1">
            <a:off x="6554447" y="2426680"/>
            <a:ext cx="606975" cy="8522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="" xmlns:a16="http://schemas.microsoft.com/office/drawing/2014/main" id="{714675D2-2DA3-448E-B38E-1B2833E5FCEF}"/>
              </a:ext>
            </a:extLst>
          </p:cNvPr>
          <p:cNvSpPr txBox="1"/>
          <p:nvPr/>
        </p:nvSpPr>
        <p:spPr>
          <a:xfrm>
            <a:off x="6855094" y="2751761"/>
            <a:ext cx="85777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100" b="1" dirty="0"/>
              <a:t>卡激活</a:t>
            </a:r>
          </a:p>
        </p:txBody>
      </p:sp>
      <p:cxnSp>
        <p:nvCxnSpPr>
          <p:cNvPr id="119" name="直接箭头连接符 113">
            <a:extLst>
              <a:ext uri="{FF2B5EF4-FFF2-40B4-BE49-F238E27FC236}">
                <a16:creationId xmlns="" xmlns:a16="http://schemas.microsoft.com/office/drawing/2014/main" id="{D65D3A23-6277-45D0-A622-5055F9BAD2CD}"/>
              </a:ext>
            </a:extLst>
          </p:cNvPr>
          <p:cNvCxnSpPr>
            <a:cxnSpLocks/>
            <a:stCxn id="342" idx="1"/>
          </p:cNvCxnSpPr>
          <p:nvPr/>
        </p:nvCxnSpPr>
        <p:spPr>
          <a:xfrm rot="10800000" flipH="1">
            <a:off x="5263935" y="3479338"/>
            <a:ext cx="15223" cy="2886829"/>
          </a:xfrm>
          <a:prstGeom prst="curvedConnector4">
            <a:avLst>
              <a:gd name="adj1" fmla="val -2099956"/>
              <a:gd name="adj2" fmla="val 76154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2705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0"/>
          <p:cNvSpPr/>
          <p:nvPr/>
        </p:nvSpPr>
        <p:spPr bwMode="auto">
          <a:xfrm>
            <a:off x="457974" y="2312321"/>
            <a:ext cx="8972257" cy="4249844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15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Rest</a:t>
            </a:r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2C2A680-43DD-49B3-92BE-60F8B7222013}"/>
              </a:ext>
            </a:extLst>
          </p:cNvPr>
          <p:cNvSpPr/>
          <p:nvPr/>
        </p:nvSpPr>
        <p:spPr>
          <a:xfrm>
            <a:off x="600634" y="2817207"/>
            <a:ext cx="8721009" cy="2007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68" name="Freeform 10"/>
          <p:cNvSpPr/>
          <p:nvPr/>
        </p:nvSpPr>
        <p:spPr bwMode="auto">
          <a:xfrm>
            <a:off x="475192" y="1222241"/>
            <a:ext cx="8963648" cy="588191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5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VueJS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Freeform 11"/>
          <p:cNvSpPr/>
          <p:nvPr/>
        </p:nvSpPr>
        <p:spPr bwMode="auto">
          <a:xfrm>
            <a:off x="729699" y="3927080"/>
            <a:ext cx="8058699" cy="61803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5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Counter&amp;MPOS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箭头: 下 68"/>
          <p:cNvSpPr/>
          <p:nvPr/>
        </p:nvSpPr>
        <p:spPr>
          <a:xfrm>
            <a:off x="1388150" y="1888646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箭头: 下 70"/>
          <p:cNvSpPr/>
          <p:nvPr/>
        </p:nvSpPr>
        <p:spPr>
          <a:xfrm>
            <a:off x="4616469" y="1872830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箭头: 下 71"/>
          <p:cNvSpPr/>
          <p:nvPr/>
        </p:nvSpPr>
        <p:spPr>
          <a:xfrm>
            <a:off x="7162901" y="1831406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Freeform 10"/>
          <p:cNvSpPr/>
          <p:nvPr/>
        </p:nvSpPr>
        <p:spPr bwMode="auto">
          <a:xfrm>
            <a:off x="9932801" y="2527117"/>
            <a:ext cx="2206392" cy="1502072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Freeform 11"/>
          <p:cNvSpPr/>
          <p:nvPr/>
        </p:nvSpPr>
        <p:spPr bwMode="auto">
          <a:xfrm>
            <a:off x="9991889" y="2897071"/>
            <a:ext cx="2119656" cy="41482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Promo Center</a:t>
            </a:r>
          </a:p>
        </p:txBody>
      </p:sp>
      <p:sp>
        <p:nvSpPr>
          <p:cNvPr id="84" name="Freeform 11"/>
          <p:cNvSpPr/>
          <p:nvPr/>
        </p:nvSpPr>
        <p:spPr bwMode="auto">
          <a:xfrm>
            <a:off x="9991888" y="3421746"/>
            <a:ext cx="1022027" cy="41482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箭头: 下 84"/>
          <p:cNvSpPr/>
          <p:nvPr/>
        </p:nvSpPr>
        <p:spPr>
          <a:xfrm rot="16200000">
            <a:off x="9494297" y="2845118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箭头: 下 85"/>
          <p:cNvSpPr/>
          <p:nvPr/>
        </p:nvSpPr>
        <p:spPr>
          <a:xfrm rot="16200000">
            <a:off x="9478575" y="3456912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="" xmlns:a16="http://schemas.microsoft.com/office/drawing/2014/main" id="{44C8FF79-28E3-493A-A747-BEF61EC0487E}"/>
              </a:ext>
            </a:extLst>
          </p:cNvPr>
          <p:cNvSpPr/>
          <p:nvPr/>
        </p:nvSpPr>
        <p:spPr bwMode="auto">
          <a:xfrm>
            <a:off x="729699" y="3050484"/>
            <a:ext cx="8058700" cy="794851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itle 3">
            <a:extLst>
              <a:ext uri="{FF2B5EF4-FFF2-40B4-BE49-F238E27FC236}">
                <a16:creationId xmlns="" xmlns:a16="http://schemas.microsoft.com/office/drawing/2014/main" id="{34E13D2B-F93A-4DFB-BC55-6988988E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8" y="69851"/>
            <a:ext cx="9402233" cy="9779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– </a:t>
            </a:r>
            <a:r>
              <a:rPr lang="en-US" altLang="zh-CN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Counter&amp;MPOS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MVC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分层结构</a:t>
            </a:r>
            <a:endParaRPr lang="en-US" sz="3200" dirty="0"/>
          </a:p>
        </p:txBody>
      </p:sp>
      <p:sp>
        <p:nvSpPr>
          <p:cNvPr id="48" name="Freeform 11">
            <a:extLst>
              <a:ext uri="{FF2B5EF4-FFF2-40B4-BE49-F238E27FC236}">
                <a16:creationId xmlns="" xmlns:a16="http://schemas.microsoft.com/office/drawing/2014/main" id="{C2EC4192-E8A4-42BB-BF88-F4BF5B1BD399}"/>
              </a:ext>
            </a:extLst>
          </p:cNvPr>
          <p:cNvSpPr/>
          <p:nvPr/>
        </p:nvSpPr>
        <p:spPr bwMode="auto">
          <a:xfrm>
            <a:off x="11090604" y="3421746"/>
            <a:ext cx="1022027" cy="41482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数据上报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Freeform 11"/>
          <p:cNvSpPr/>
          <p:nvPr/>
        </p:nvSpPr>
        <p:spPr bwMode="auto">
          <a:xfrm>
            <a:off x="4772747" y="3154485"/>
            <a:ext cx="1402604" cy="61803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定时程序启动策略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Freeform 11"/>
          <p:cNvSpPr/>
          <p:nvPr/>
        </p:nvSpPr>
        <p:spPr bwMode="auto">
          <a:xfrm>
            <a:off x="3550329" y="3154485"/>
            <a:ext cx="1045931" cy="61803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权限控制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Freeform 11"/>
          <p:cNvSpPr/>
          <p:nvPr/>
        </p:nvSpPr>
        <p:spPr bwMode="auto">
          <a:xfrm>
            <a:off x="7526501" y="3157070"/>
            <a:ext cx="1094891" cy="608821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配置监控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Freeform 11"/>
          <p:cNvSpPr/>
          <p:nvPr/>
        </p:nvSpPr>
        <p:spPr bwMode="auto">
          <a:xfrm>
            <a:off x="6342357" y="3157070"/>
            <a:ext cx="1045931" cy="61803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设备监控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A3F66E9-97F5-45B8-8AC6-236120CDF1CA}"/>
              </a:ext>
            </a:extLst>
          </p:cNvPr>
          <p:cNvSpPr txBox="1"/>
          <p:nvPr/>
        </p:nvSpPr>
        <p:spPr>
          <a:xfrm>
            <a:off x="718970" y="3313425"/>
            <a:ext cx="1234684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过滤器</a:t>
            </a:r>
          </a:p>
        </p:txBody>
      </p:sp>
      <p:sp>
        <p:nvSpPr>
          <p:cNvPr id="52" name="Freeform 11"/>
          <p:cNvSpPr/>
          <p:nvPr/>
        </p:nvSpPr>
        <p:spPr bwMode="auto">
          <a:xfrm>
            <a:off x="2277674" y="3147858"/>
            <a:ext cx="1094889" cy="61803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访问日志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B9404318-5C93-4E29-80BB-578ED18FE952}"/>
              </a:ext>
            </a:extLst>
          </p:cNvPr>
          <p:cNvSpPr txBox="1"/>
          <p:nvPr/>
        </p:nvSpPr>
        <p:spPr>
          <a:xfrm>
            <a:off x="793935" y="1303685"/>
            <a:ext cx="1312771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视图层（</a:t>
            </a:r>
            <a:r>
              <a:rPr lang="en-US" altLang="zh-CN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</a:t>
            </a:r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="" xmlns:a16="http://schemas.microsoft.com/office/drawing/2014/main" id="{DBD17A3A-45EA-47CF-AA62-990F1B6831C2}"/>
              </a:ext>
            </a:extLst>
          </p:cNvPr>
          <p:cNvSpPr txBox="1"/>
          <p:nvPr/>
        </p:nvSpPr>
        <p:spPr>
          <a:xfrm>
            <a:off x="793935" y="4051429"/>
            <a:ext cx="1446957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控制器层（</a:t>
            </a:r>
            <a:r>
              <a:rPr lang="en-US" altLang="zh-CN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</p:txBody>
      </p:sp>
      <p:sp>
        <p:nvSpPr>
          <p:cNvPr id="65" name="Freeform 10">
            <a:extLst>
              <a:ext uri="{FF2B5EF4-FFF2-40B4-BE49-F238E27FC236}">
                <a16:creationId xmlns="" xmlns:a16="http://schemas.microsoft.com/office/drawing/2014/main" id="{9E6B7AE0-B196-4817-BC50-8DA0AEDACCA2}"/>
              </a:ext>
            </a:extLst>
          </p:cNvPr>
          <p:cNvSpPr/>
          <p:nvPr/>
        </p:nvSpPr>
        <p:spPr bwMode="auto">
          <a:xfrm>
            <a:off x="9910719" y="4113961"/>
            <a:ext cx="2206392" cy="1502072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总部服务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Freeform 11">
            <a:extLst>
              <a:ext uri="{FF2B5EF4-FFF2-40B4-BE49-F238E27FC236}">
                <a16:creationId xmlns="" xmlns:a16="http://schemas.microsoft.com/office/drawing/2014/main" id="{D39B56D9-CCFE-4CF4-B423-E7593E739C3D}"/>
              </a:ext>
            </a:extLst>
          </p:cNvPr>
          <p:cNvSpPr/>
          <p:nvPr/>
        </p:nvSpPr>
        <p:spPr bwMode="auto">
          <a:xfrm>
            <a:off x="9969807" y="4483915"/>
            <a:ext cx="2119656" cy="41482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Promo Center</a:t>
            </a:r>
          </a:p>
        </p:txBody>
      </p:sp>
      <p:sp>
        <p:nvSpPr>
          <p:cNvPr id="70" name="Freeform 11">
            <a:extLst>
              <a:ext uri="{FF2B5EF4-FFF2-40B4-BE49-F238E27FC236}">
                <a16:creationId xmlns="" xmlns:a16="http://schemas.microsoft.com/office/drawing/2014/main" id="{962403D1-9619-468B-83B2-9B893312BA30}"/>
              </a:ext>
            </a:extLst>
          </p:cNvPr>
          <p:cNvSpPr/>
          <p:nvPr/>
        </p:nvSpPr>
        <p:spPr bwMode="auto">
          <a:xfrm>
            <a:off x="9969805" y="5008590"/>
            <a:ext cx="1022027" cy="41482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监控服务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箭头: 下 72">
            <a:extLst>
              <a:ext uri="{FF2B5EF4-FFF2-40B4-BE49-F238E27FC236}">
                <a16:creationId xmlns="" xmlns:a16="http://schemas.microsoft.com/office/drawing/2014/main" id="{E44B8B0A-58C5-43FC-8A57-B57CA3C8A9DF}"/>
              </a:ext>
            </a:extLst>
          </p:cNvPr>
          <p:cNvSpPr/>
          <p:nvPr/>
        </p:nvSpPr>
        <p:spPr>
          <a:xfrm rot="16200000">
            <a:off x="9472214" y="4431962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箭头: 下 79">
            <a:extLst>
              <a:ext uri="{FF2B5EF4-FFF2-40B4-BE49-F238E27FC236}">
                <a16:creationId xmlns="" xmlns:a16="http://schemas.microsoft.com/office/drawing/2014/main" id="{F8ADD7D8-B877-44EB-8D33-86F04D767536}"/>
              </a:ext>
            </a:extLst>
          </p:cNvPr>
          <p:cNvSpPr/>
          <p:nvPr/>
        </p:nvSpPr>
        <p:spPr>
          <a:xfrm rot="16200000">
            <a:off x="9456493" y="5043756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Freeform 11">
            <a:extLst>
              <a:ext uri="{FF2B5EF4-FFF2-40B4-BE49-F238E27FC236}">
                <a16:creationId xmlns="" xmlns:a16="http://schemas.microsoft.com/office/drawing/2014/main" id="{63541DCA-A9E7-41A5-8C71-059F5F1C7E3C}"/>
              </a:ext>
            </a:extLst>
          </p:cNvPr>
          <p:cNvSpPr/>
          <p:nvPr/>
        </p:nvSpPr>
        <p:spPr bwMode="auto">
          <a:xfrm>
            <a:off x="11068521" y="5008590"/>
            <a:ext cx="1022027" cy="414823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数据上报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22A538E-61B1-4C6C-8B03-D8C7B85A912E}"/>
              </a:ext>
            </a:extLst>
          </p:cNvPr>
          <p:cNvSpPr/>
          <p:nvPr/>
        </p:nvSpPr>
        <p:spPr>
          <a:xfrm>
            <a:off x="600634" y="4898738"/>
            <a:ext cx="6787655" cy="15737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90" name="Freeform 11">
            <a:extLst>
              <a:ext uri="{FF2B5EF4-FFF2-40B4-BE49-F238E27FC236}">
                <a16:creationId xmlns="" xmlns:a16="http://schemas.microsoft.com/office/drawing/2014/main" id="{4AE991E7-F67E-46D0-8939-AE79555EA764}"/>
              </a:ext>
            </a:extLst>
          </p:cNvPr>
          <p:cNvSpPr/>
          <p:nvPr/>
        </p:nvSpPr>
        <p:spPr bwMode="auto">
          <a:xfrm>
            <a:off x="729700" y="5234603"/>
            <a:ext cx="1094889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软件启动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Freeform 11">
            <a:extLst>
              <a:ext uri="{FF2B5EF4-FFF2-40B4-BE49-F238E27FC236}">
                <a16:creationId xmlns="" xmlns:a16="http://schemas.microsoft.com/office/drawing/2014/main" id="{8F9DBB65-D943-4483-87E6-65C076D26F6C}"/>
              </a:ext>
            </a:extLst>
          </p:cNvPr>
          <p:cNvSpPr/>
          <p:nvPr/>
        </p:nvSpPr>
        <p:spPr bwMode="auto">
          <a:xfrm>
            <a:off x="1953654" y="5234603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操作员管理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Freeform 11">
            <a:extLst>
              <a:ext uri="{FF2B5EF4-FFF2-40B4-BE49-F238E27FC236}">
                <a16:creationId xmlns="" xmlns:a16="http://schemas.microsoft.com/office/drawing/2014/main" id="{274BB43E-FE91-4DCC-BB07-6BDFFBDBB9B0}"/>
              </a:ext>
            </a:extLst>
          </p:cNvPr>
          <p:cNvSpPr/>
          <p:nvPr/>
        </p:nvSpPr>
        <p:spPr bwMode="auto">
          <a:xfrm>
            <a:off x="3280308" y="5234603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外设管理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Freeform 11">
            <a:extLst>
              <a:ext uri="{FF2B5EF4-FFF2-40B4-BE49-F238E27FC236}">
                <a16:creationId xmlns="" xmlns:a16="http://schemas.microsoft.com/office/drawing/2014/main" id="{75BA7572-5110-4FDD-AA8E-69F4FFAD0E3D}"/>
              </a:ext>
            </a:extLst>
          </p:cNvPr>
          <p:cNvSpPr/>
          <p:nvPr/>
        </p:nvSpPr>
        <p:spPr bwMode="auto">
          <a:xfrm>
            <a:off x="4606961" y="5234603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日初日结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Freeform 11">
            <a:extLst>
              <a:ext uri="{FF2B5EF4-FFF2-40B4-BE49-F238E27FC236}">
                <a16:creationId xmlns="" xmlns:a16="http://schemas.microsoft.com/office/drawing/2014/main" id="{F8B23BC6-CDE0-4B6A-A527-869B58530F23}"/>
              </a:ext>
            </a:extLst>
          </p:cNvPr>
          <p:cNvSpPr/>
          <p:nvPr/>
        </p:nvSpPr>
        <p:spPr bwMode="auto">
          <a:xfrm>
            <a:off x="5933614" y="5222335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点单管理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Freeform 11">
            <a:extLst>
              <a:ext uri="{FF2B5EF4-FFF2-40B4-BE49-F238E27FC236}">
                <a16:creationId xmlns="" xmlns:a16="http://schemas.microsoft.com/office/drawing/2014/main" id="{718E10AB-9290-423C-8370-A3302BADA903}"/>
              </a:ext>
            </a:extLst>
          </p:cNvPr>
          <p:cNvSpPr/>
          <p:nvPr/>
        </p:nvSpPr>
        <p:spPr bwMode="auto">
          <a:xfrm>
            <a:off x="729700" y="5790871"/>
            <a:ext cx="1094889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订单管理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Freeform 11">
            <a:extLst>
              <a:ext uri="{FF2B5EF4-FFF2-40B4-BE49-F238E27FC236}">
                <a16:creationId xmlns="" xmlns:a16="http://schemas.microsoft.com/office/drawing/2014/main" id="{8240C338-8888-42AD-A35D-4666C22EB2E9}"/>
              </a:ext>
            </a:extLst>
          </p:cNvPr>
          <p:cNvSpPr/>
          <p:nvPr/>
        </p:nvSpPr>
        <p:spPr bwMode="auto">
          <a:xfrm>
            <a:off x="1953654" y="5783125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现金管理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="" xmlns:a16="http://schemas.microsoft.com/office/drawing/2014/main" id="{7B42253B-5033-4D35-8B9C-E9040AB879CA}"/>
              </a:ext>
            </a:extLst>
          </p:cNvPr>
          <p:cNvSpPr/>
          <p:nvPr/>
        </p:nvSpPr>
        <p:spPr bwMode="auto">
          <a:xfrm>
            <a:off x="3280308" y="5783125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配置管理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Freeform 11">
            <a:extLst>
              <a:ext uri="{FF2B5EF4-FFF2-40B4-BE49-F238E27FC236}">
                <a16:creationId xmlns="" xmlns:a16="http://schemas.microsoft.com/office/drawing/2014/main" id="{9019C3D2-1C5E-4254-B485-6D2190FFFF68}"/>
              </a:ext>
            </a:extLst>
          </p:cNvPr>
          <p:cNvSpPr/>
          <p:nvPr/>
        </p:nvSpPr>
        <p:spPr bwMode="auto">
          <a:xfrm>
            <a:off x="4616469" y="5783125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通知管理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Freeform 11">
            <a:extLst>
              <a:ext uri="{FF2B5EF4-FFF2-40B4-BE49-F238E27FC236}">
                <a16:creationId xmlns="" xmlns:a16="http://schemas.microsoft.com/office/drawing/2014/main" id="{EC3A4710-1585-43F5-863A-8B1E2365C56F}"/>
              </a:ext>
            </a:extLst>
          </p:cNvPr>
          <p:cNvSpPr/>
          <p:nvPr/>
        </p:nvSpPr>
        <p:spPr bwMode="auto">
          <a:xfrm>
            <a:off x="5903876" y="5783125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通知管理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Can 26">
            <a:extLst>
              <a:ext uri="{FF2B5EF4-FFF2-40B4-BE49-F238E27FC236}">
                <a16:creationId xmlns="" xmlns:a16="http://schemas.microsoft.com/office/drawing/2014/main" id="{93316568-D5F7-4A33-9A31-E327DF959CC0}"/>
              </a:ext>
            </a:extLst>
          </p:cNvPr>
          <p:cNvSpPr/>
          <p:nvPr/>
        </p:nvSpPr>
        <p:spPr>
          <a:xfrm>
            <a:off x="8172359" y="5495125"/>
            <a:ext cx="998536" cy="576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17" tIns="60958" rIns="121917" bIns="60958" numCol="1" anchor="ctr" anchorCtr="0" compatLnSpc="1"/>
          <a:lstStyle/>
          <a:p>
            <a:pPr algn="ctr"/>
            <a:r>
              <a:rPr lang="en-US" altLang="zh-CN" sz="1300" kern="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lokiJs</a:t>
            </a:r>
            <a:endParaRPr lang="en-US" altLang="zh-CN" sz="1300" kern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3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</a:p>
        </p:txBody>
      </p:sp>
      <p:sp>
        <p:nvSpPr>
          <p:cNvPr id="101" name="箭头: 下 100">
            <a:extLst>
              <a:ext uri="{FF2B5EF4-FFF2-40B4-BE49-F238E27FC236}">
                <a16:creationId xmlns="" xmlns:a16="http://schemas.microsoft.com/office/drawing/2014/main" id="{EBF53EDB-E73D-44E2-B433-E282548B7650}"/>
              </a:ext>
            </a:extLst>
          </p:cNvPr>
          <p:cNvSpPr/>
          <p:nvPr/>
        </p:nvSpPr>
        <p:spPr>
          <a:xfrm rot="16200000">
            <a:off x="7589541" y="5652848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="" xmlns:a16="http://schemas.microsoft.com/office/drawing/2014/main" id="{7F1D5F00-6CE3-460C-9918-520F8F8B4B2F}"/>
              </a:ext>
            </a:extLst>
          </p:cNvPr>
          <p:cNvSpPr txBox="1"/>
          <p:nvPr/>
        </p:nvSpPr>
        <p:spPr>
          <a:xfrm>
            <a:off x="668494" y="4852489"/>
            <a:ext cx="1438212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模型层（</a:t>
            </a:r>
            <a:r>
              <a:rPr lang="en-US" altLang="zh-CN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</a:t>
            </a:r>
            <a:r>
              <a:rPr lang="zh-CN" altLang="en-US" sz="1600" b="1" dirty="0">
                <a:solidFill>
                  <a:srgbClr val="FF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</p:txBody>
      </p:sp>
      <p:sp>
        <p:nvSpPr>
          <p:cNvPr id="105" name="Freeform 10">
            <a:extLst>
              <a:ext uri="{FF2B5EF4-FFF2-40B4-BE49-F238E27FC236}">
                <a16:creationId xmlns="" xmlns:a16="http://schemas.microsoft.com/office/drawing/2014/main" id="{BE3987CC-A2FD-4DA4-B766-FE09FB9D7064}"/>
              </a:ext>
            </a:extLst>
          </p:cNvPr>
          <p:cNvSpPr/>
          <p:nvPr/>
        </p:nvSpPr>
        <p:spPr bwMode="auto">
          <a:xfrm>
            <a:off x="9894998" y="5725885"/>
            <a:ext cx="2194465" cy="746632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t" anchorCtr="0" forceAA="0" compatLnSpc="1">
            <a:noAutofit/>
          </a:bodyPr>
          <a:lstStyle/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第三方服务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5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（支付等）</a:t>
            </a:r>
            <a:endParaRPr lang="en-US" altLang="zh-CN" sz="15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箭头: 下 105">
            <a:extLst>
              <a:ext uri="{FF2B5EF4-FFF2-40B4-BE49-F238E27FC236}">
                <a16:creationId xmlns="" xmlns:a16="http://schemas.microsoft.com/office/drawing/2014/main" id="{E856A3D3-1C68-42E5-BFAD-C156B6C4C431}"/>
              </a:ext>
            </a:extLst>
          </p:cNvPr>
          <p:cNvSpPr/>
          <p:nvPr/>
        </p:nvSpPr>
        <p:spPr>
          <a:xfrm rot="16200000">
            <a:off x="9486470" y="5871066"/>
            <a:ext cx="436439" cy="380617"/>
          </a:xfrm>
          <a:prstGeom prst="downArrow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Freeform 11">
            <a:extLst>
              <a:ext uri="{FF2B5EF4-FFF2-40B4-BE49-F238E27FC236}">
                <a16:creationId xmlns="" xmlns:a16="http://schemas.microsoft.com/office/drawing/2014/main" id="{408E077E-3109-4C9F-B6E4-372E5F1261F4}"/>
              </a:ext>
            </a:extLst>
          </p:cNvPr>
          <p:cNvSpPr/>
          <p:nvPr/>
        </p:nvSpPr>
        <p:spPr bwMode="auto">
          <a:xfrm>
            <a:off x="5800461" y="1322599"/>
            <a:ext cx="1033419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页面渲染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Freeform 11">
            <a:extLst>
              <a:ext uri="{FF2B5EF4-FFF2-40B4-BE49-F238E27FC236}">
                <a16:creationId xmlns="" xmlns:a16="http://schemas.microsoft.com/office/drawing/2014/main" id="{7CD9D172-339A-4FF4-9822-EBF5CC3CC821}"/>
              </a:ext>
            </a:extLst>
          </p:cNvPr>
          <p:cNvSpPr/>
          <p:nvPr/>
        </p:nvSpPr>
        <p:spPr bwMode="auto">
          <a:xfrm>
            <a:off x="6913593" y="1322599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数据编辑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Freeform 11">
            <a:extLst>
              <a:ext uri="{FF2B5EF4-FFF2-40B4-BE49-F238E27FC236}">
                <a16:creationId xmlns="" xmlns:a16="http://schemas.microsoft.com/office/drawing/2014/main" id="{E89133D7-AE6E-4752-B8CB-9186B3E81007}"/>
              </a:ext>
            </a:extLst>
          </p:cNvPr>
          <p:cNvSpPr/>
          <p:nvPr/>
        </p:nvSpPr>
        <p:spPr bwMode="auto">
          <a:xfrm>
            <a:off x="8180824" y="1322347"/>
            <a:ext cx="1183993" cy="378736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事件相应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系统部署结构</a:t>
            </a:r>
            <a:endParaRPr lang="en-US" dirty="0"/>
          </a:p>
        </p:txBody>
      </p:sp>
      <p:pic>
        <p:nvPicPr>
          <p:cNvPr id="125" name="Picture 31" descr="60">
            <a:extLst>
              <a:ext uri="{FF2B5EF4-FFF2-40B4-BE49-F238E27FC236}">
                <a16:creationId xmlns="" xmlns:a16="http://schemas.microsoft.com/office/drawing/2014/main" id="{20885FEA-2157-4FDE-9E12-7A5C6924D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870" y="4964383"/>
            <a:ext cx="906716" cy="1166251"/>
          </a:xfrm>
          <a:prstGeom prst="rect">
            <a:avLst/>
          </a:prstGeom>
          <a:noFill/>
        </p:spPr>
      </p:pic>
      <p:pic>
        <p:nvPicPr>
          <p:cNvPr id="127" name="Picture 31" descr="60">
            <a:extLst>
              <a:ext uri="{FF2B5EF4-FFF2-40B4-BE49-F238E27FC236}">
                <a16:creationId xmlns="" xmlns:a16="http://schemas.microsoft.com/office/drawing/2014/main" id="{B8DE2840-2ED9-4B70-984D-58DF8327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12313" y="4964383"/>
            <a:ext cx="906716" cy="1166251"/>
          </a:xfrm>
          <a:prstGeom prst="rect">
            <a:avLst/>
          </a:prstGeom>
          <a:noFill/>
        </p:spPr>
      </p:pic>
      <p:pic>
        <p:nvPicPr>
          <p:cNvPr id="129" name="图形 6" descr="显示器">
            <a:extLst>
              <a:ext uri="{FF2B5EF4-FFF2-40B4-BE49-F238E27FC236}">
                <a16:creationId xmlns="" xmlns:a16="http://schemas.microsoft.com/office/drawing/2014/main" id="{537201D9-C2DC-4065-AA5C-34F9C3505B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99" y="3925905"/>
            <a:ext cx="914400" cy="914400"/>
          </a:xfrm>
          <a:prstGeom prst="rect">
            <a:avLst/>
          </a:prstGeom>
        </p:spPr>
      </p:pic>
      <p:sp>
        <p:nvSpPr>
          <p:cNvPr id="134" name="圓角矩形 130">
            <a:extLst>
              <a:ext uri="{FF2B5EF4-FFF2-40B4-BE49-F238E27FC236}">
                <a16:creationId xmlns="" xmlns:a16="http://schemas.microsoft.com/office/drawing/2014/main" id="{31B86011-69EC-4CF7-9BC6-D8C1FCF0B9DF}"/>
              </a:ext>
            </a:extLst>
          </p:cNvPr>
          <p:cNvSpPr/>
          <p:nvPr/>
        </p:nvSpPr>
        <p:spPr>
          <a:xfrm>
            <a:off x="448444" y="1371589"/>
            <a:ext cx="3374400" cy="5076101"/>
          </a:xfrm>
          <a:prstGeom prst="roundRect">
            <a:avLst>
              <a:gd name="adj" fmla="val 5550"/>
            </a:avLst>
          </a:prstGeom>
          <a:noFill/>
          <a:ln w="1905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lIns="121917" tIns="0" rIns="121917" bIns="0" rtlCol="0" anchor="b"/>
          <a:lstStyle/>
          <a:p>
            <a:pPr algn="r" defTabSz="1219170"/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餐厅</a:t>
            </a:r>
            <a:endParaRPr 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圓角矩形 130">
            <a:extLst>
              <a:ext uri="{FF2B5EF4-FFF2-40B4-BE49-F238E27FC236}">
                <a16:creationId xmlns="" xmlns:a16="http://schemas.microsoft.com/office/drawing/2014/main" id="{1F1A68F0-26BF-4860-82A9-6E1F96BA2753}"/>
              </a:ext>
            </a:extLst>
          </p:cNvPr>
          <p:cNvSpPr/>
          <p:nvPr/>
        </p:nvSpPr>
        <p:spPr>
          <a:xfrm>
            <a:off x="5568399" y="1371591"/>
            <a:ext cx="6175157" cy="5076101"/>
          </a:xfrm>
          <a:prstGeom prst="roundRect">
            <a:avLst>
              <a:gd name="adj" fmla="val 5550"/>
            </a:avLst>
          </a:prstGeom>
          <a:noFill/>
          <a:ln w="1905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lIns="121917" tIns="0" rIns="121917" bIns="0" rtlCol="0" anchor="b"/>
          <a:lstStyle/>
          <a:p>
            <a:pPr defTabSz="1219170"/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endParaRPr 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6" name="Picture 2">
            <a:extLst>
              <a:ext uri="{FF2B5EF4-FFF2-40B4-BE49-F238E27FC236}">
                <a16:creationId xmlns="" xmlns:a16="http://schemas.microsoft.com/office/drawing/2014/main" id="{AB969318-F1A3-4EBA-9AF4-4F25BC7E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62498" y="1988082"/>
            <a:ext cx="378113" cy="51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" name="Picture 2">
            <a:extLst>
              <a:ext uri="{FF2B5EF4-FFF2-40B4-BE49-F238E27FC236}">
                <a16:creationId xmlns="" xmlns:a16="http://schemas.microsoft.com/office/drawing/2014/main" id="{AD5C0201-48F4-4EC6-A077-92CDE7E2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32210" y="1988082"/>
            <a:ext cx="378113" cy="51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1" name="Picture 3">
            <a:extLst>
              <a:ext uri="{FF2B5EF4-FFF2-40B4-BE49-F238E27FC236}">
                <a16:creationId xmlns="" xmlns:a16="http://schemas.microsoft.com/office/drawing/2014/main" id="{94806A2C-DD3E-43AD-918B-79FA8964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27449" y="3294812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3">
            <a:extLst>
              <a:ext uri="{FF2B5EF4-FFF2-40B4-BE49-F238E27FC236}">
                <a16:creationId xmlns="" xmlns:a16="http://schemas.microsoft.com/office/drawing/2014/main" id="{D6D65D30-45CA-47DA-879C-686C6620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936099" y="3294812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19A3C38-B8F2-4BB2-840B-A91C26F16EF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9924" y="4719043"/>
            <a:ext cx="501611" cy="45799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="" xmlns:a16="http://schemas.microsoft.com/office/drawing/2014/main" id="{8FC65DD4-476F-44BC-98A5-E22D35078BCF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27473" y="4719043"/>
            <a:ext cx="501611" cy="457992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7DCC8396-F5AA-41CE-A23D-E7628A730DBC}"/>
              </a:ext>
            </a:extLst>
          </p:cNvPr>
          <p:cNvSpPr txBox="1"/>
          <p:nvPr/>
        </p:nvSpPr>
        <p:spPr>
          <a:xfrm>
            <a:off x="10382814" y="2500528"/>
            <a:ext cx="1015663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主从数据库</a:t>
            </a:r>
          </a:p>
        </p:txBody>
      </p:sp>
      <p:sp>
        <p:nvSpPr>
          <p:cNvPr id="149" name="Rectangle 65">
            <a:extLst>
              <a:ext uri="{FF2B5EF4-FFF2-40B4-BE49-F238E27FC236}">
                <a16:creationId xmlns="" xmlns:a16="http://schemas.microsoft.com/office/drawing/2014/main" id="{C798A61A-25AE-4A1D-AEDD-C0FFA453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014" y="3196235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0" name="Rectangle 65">
            <a:extLst>
              <a:ext uri="{FF2B5EF4-FFF2-40B4-BE49-F238E27FC236}">
                <a16:creationId xmlns="" xmlns:a16="http://schemas.microsoft.com/office/drawing/2014/main" id="{D0F326BC-1EEF-40D3-8644-669CE541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014" y="1814066"/>
            <a:ext cx="1219445" cy="1000551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="" xmlns:a16="http://schemas.microsoft.com/office/drawing/2014/main" id="{1EEB2A4B-719E-4D8B-B9D0-35079C2B293C}"/>
              </a:ext>
            </a:extLst>
          </p:cNvPr>
          <p:cNvSpPr txBox="1"/>
          <p:nvPr/>
        </p:nvSpPr>
        <p:spPr>
          <a:xfrm>
            <a:off x="10253505" y="3867509"/>
            <a:ext cx="126786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Apollo Eureka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Rectangle 65">
            <a:extLst>
              <a:ext uri="{FF2B5EF4-FFF2-40B4-BE49-F238E27FC236}">
                <a16:creationId xmlns="" xmlns:a16="http://schemas.microsoft.com/office/drawing/2014/main" id="{E43AB68E-E517-42F9-89D2-3C9FC7AB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014" y="4520876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0D0068C1-9EA0-48AA-9E8A-419C7F9BF4DF}"/>
              </a:ext>
            </a:extLst>
          </p:cNvPr>
          <p:cNvSpPr txBox="1"/>
          <p:nvPr/>
        </p:nvSpPr>
        <p:spPr>
          <a:xfrm>
            <a:off x="10595254" y="5206781"/>
            <a:ext cx="643765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Picture 3">
            <a:extLst>
              <a:ext uri="{FF2B5EF4-FFF2-40B4-BE49-F238E27FC236}">
                <a16:creationId xmlns="" xmlns:a16="http://schemas.microsoft.com/office/drawing/2014/main" id="{D8EBFAB6-54CA-45B4-96A6-5FEA8725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25196" y="3412755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7" name="Picture 3">
            <a:extLst>
              <a:ext uri="{FF2B5EF4-FFF2-40B4-BE49-F238E27FC236}">
                <a16:creationId xmlns="" xmlns:a16="http://schemas.microsoft.com/office/drawing/2014/main" id="{A549586A-361C-444F-A7E3-97A40EC4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33845" y="3412755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Rectangle 65">
            <a:extLst>
              <a:ext uri="{FF2B5EF4-FFF2-40B4-BE49-F238E27FC236}">
                <a16:creationId xmlns="" xmlns:a16="http://schemas.microsoft.com/office/drawing/2014/main" id="{63C699DA-77C0-4DEA-831A-37277214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42" y="3328032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="" xmlns:a16="http://schemas.microsoft.com/office/drawing/2014/main" id="{4B0B8507-14EF-48F1-865C-A2B9A591F767}"/>
              </a:ext>
            </a:extLst>
          </p:cNvPr>
          <p:cNvSpPr txBox="1"/>
          <p:nvPr/>
        </p:nvSpPr>
        <p:spPr>
          <a:xfrm>
            <a:off x="7200636" y="3999307"/>
            <a:ext cx="686513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4" name="Picture 8">
            <a:extLst>
              <a:ext uri="{FF2B5EF4-FFF2-40B4-BE49-F238E27FC236}">
                <a16:creationId xmlns="" xmlns:a16="http://schemas.microsoft.com/office/drawing/2014/main" id="{EA0CAEB7-332A-430F-89B8-DDD86395F83E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01" y="3798237"/>
            <a:ext cx="713427" cy="51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5" name="Picture 17">
            <a:extLst>
              <a:ext uri="{FF2B5EF4-FFF2-40B4-BE49-F238E27FC236}">
                <a16:creationId xmlns="" xmlns:a16="http://schemas.microsoft.com/office/drawing/2014/main" id="{750227FB-3970-40E0-A397-CFD5A9640017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18" y="4154661"/>
            <a:ext cx="993948" cy="55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F563AF31-2663-4BA7-8DBA-52A45AEE6C5E}"/>
              </a:ext>
            </a:extLst>
          </p:cNvPr>
          <p:cNvSpPr txBox="1"/>
          <p:nvPr/>
        </p:nvSpPr>
        <p:spPr>
          <a:xfrm>
            <a:off x="4411324" y="4683613"/>
            <a:ext cx="571096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VPN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7" name="Picture 8">
            <a:extLst>
              <a:ext uri="{FF2B5EF4-FFF2-40B4-BE49-F238E27FC236}">
                <a16:creationId xmlns="" xmlns:a16="http://schemas.microsoft.com/office/drawing/2014/main" id="{FB95E070-466E-42D6-B7C0-D755303E4A83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56" y="3569363"/>
            <a:ext cx="713427" cy="51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A861CA37-A7DA-4730-A247-DFA11C8F1BA8}"/>
              </a:ext>
            </a:extLst>
          </p:cNvPr>
          <p:cNvSpPr txBox="1"/>
          <p:nvPr/>
        </p:nvSpPr>
        <p:spPr>
          <a:xfrm>
            <a:off x="2980375" y="4325243"/>
            <a:ext cx="70788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路由器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E11979A8-8180-463C-B4E0-22A43D6DDBB1}"/>
              </a:ext>
            </a:extLst>
          </p:cNvPr>
          <p:cNvSpPr txBox="1"/>
          <p:nvPr/>
        </p:nvSpPr>
        <p:spPr>
          <a:xfrm>
            <a:off x="5850237" y="4129556"/>
            <a:ext cx="70788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路由器</a:t>
            </a:r>
          </a:p>
        </p:txBody>
      </p:sp>
      <p:pic>
        <p:nvPicPr>
          <p:cNvPr id="170" name="Picture 17">
            <a:extLst>
              <a:ext uri="{FF2B5EF4-FFF2-40B4-BE49-F238E27FC236}">
                <a16:creationId xmlns="" xmlns:a16="http://schemas.microsoft.com/office/drawing/2014/main" id="{7532592A-5253-4304-BD36-3A80A3DE11EF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647" y="2514989"/>
            <a:ext cx="993948" cy="553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445BE575-9D1B-4DC3-98D7-AE6DDE080CAF}"/>
              </a:ext>
            </a:extLst>
          </p:cNvPr>
          <p:cNvSpPr txBox="1"/>
          <p:nvPr/>
        </p:nvSpPr>
        <p:spPr>
          <a:xfrm>
            <a:off x="4388299" y="3057796"/>
            <a:ext cx="72284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6" name="Object 271">
            <a:extLst>
              <a:ext uri="{FF2B5EF4-FFF2-40B4-BE49-F238E27FC236}">
                <a16:creationId xmlns="" xmlns:a16="http://schemas.microsoft.com/office/drawing/2014/main" id="{9D01C719-3512-4F5B-887E-44616B1F9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1226086"/>
              </p:ext>
            </p:extLst>
          </p:nvPr>
        </p:nvGraphicFramePr>
        <p:xfrm>
          <a:off x="1217779" y="2861818"/>
          <a:ext cx="650040" cy="843295"/>
        </p:xfrm>
        <a:graphic>
          <a:graphicData uri="http://schemas.openxmlformats.org/presentationml/2006/ole">
            <p:oleObj spid="_x0000_s1026" name="CorelDRAW" r:id="rId11" imgW="1252800" imgH="1625400" progId="">
              <p:embed/>
            </p:oleObj>
          </a:graphicData>
        </a:graphic>
      </p:graphicFrame>
      <p:pic>
        <p:nvPicPr>
          <p:cNvPr id="37" name="Picture 3">
            <a:extLst>
              <a:ext uri="{FF2B5EF4-FFF2-40B4-BE49-F238E27FC236}">
                <a16:creationId xmlns="" xmlns:a16="http://schemas.microsoft.com/office/drawing/2014/main" id="{6C8240D5-3E7F-4421-9AB9-55B863D1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6931" y="1912643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>
            <a:extLst>
              <a:ext uri="{FF2B5EF4-FFF2-40B4-BE49-F238E27FC236}">
                <a16:creationId xmlns="" xmlns:a16="http://schemas.microsoft.com/office/drawing/2014/main" id="{485DB8CC-83AE-46AD-B719-21335D384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05580" y="1912643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65">
            <a:extLst>
              <a:ext uri="{FF2B5EF4-FFF2-40B4-BE49-F238E27FC236}">
                <a16:creationId xmlns="" xmlns:a16="http://schemas.microsoft.com/office/drawing/2014/main" id="{41FCABD3-224E-4FC5-BA45-90C26B18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852" y="1814065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0541D89-EF52-4C43-BCA3-6F971AB43119}"/>
              </a:ext>
            </a:extLst>
          </p:cNvPr>
          <p:cNvSpPr txBox="1"/>
          <p:nvPr/>
        </p:nvSpPr>
        <p:spPr>
          <a:xfrm>
            <a:off x="9072370" y="2499195"/>
            <a:ext cx="861775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</a:p>
        </p:txBody>
      </p:sp>
      <p:pic>
        <p:nvPicPr>
          <p:cNvPr id="41" name="Picture 3">
            <a:extLst>
              <a:ext uri="{FF2B5EF4-FFF2-40B4-BE49-F238E27FC236}">
                <a16:creationId xmlns="" xmlns:a16="http://schemas.microsoft.com/office/drawing/2014/main" id="{12D10176-1EB4-43D3-B8CD-25E0FBC6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05271" y="3321255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>
            <a:extLst>
              <a:ext uri="{FF2B5EF4-FFF2-40B4-BE49-F238E27FC236}">
                <a16:creationId xmlns="" xmlns:a16="http://schemas.microsoft.com/office/drawing/2014/main" id="{B15503E3-9931-48E6-ABC0-7031ED15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13920" y="3321255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65">
            <a:extLst>
              <a:ext uri="{FF2B5EF4-FFF2-40B4-BE49-F238E27FC236}">
                <a16:creationId xmlns="" xmlns:a16="http://schemas.microsoft.com/office/drawing/2014/main" id="{16C32D72-7C64-4EF0-8F0E-74B07F66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852" y="3196235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BDCDEB5-3187-45E4-954E-A9151F137C32}"/>
              </a:ext>
            </a:extLst>
          </p:cNvPr>
          <p:cNvSpPr txBox="1"/>
          <p:nvPr/>
        </p:nvSpPr>
        <p:spPr>
          <a:xfrm>
            <a:off x="8914454" y="3880097"/>
            <a:ext cx="1169551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管理应用服务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20DA4D4C-508E-4EFF-A95F-E60E3F3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08288" y="4605599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>
            <a:extLst>
              <a:ext uri="{FF2B5EF4-FFF2-40B4-BE49-F238E27FC236}">
                <a16:creationId xmlns="" xmlns:a16="http://schemas.microsoft.com/office/drawing/2014/main" id="{FC11EC50-B946-4DA9-A019-832BF71A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16937" y="4605599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65">
            <a:extLst>
              <a:ext uri="{FF2B5EF4-FFF2-40B4-BE49-F238E27FC236}">
                <a16:creationId xmlns="" xmlns:a16="http://schemas.microsoft.com/office/drawing/2014/main" id="{2BB60539-FB36-46CF-928D-0D770F76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852" y="4520876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A123ADC-32C0-4AE8-A004-734B65BE749E}"/>
              </a:ext>
            </a:extLst>
          </p:cNvPr>
          <p:cNvSpPr txBox="1"/>
          <p:nvPr/>
        </p:nvSpPr>
        <p:spPr>
          <a:xfrm>
            <a:off x="9083727" y="5192151"/>
            <a:ext cx="861775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通讯服务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9D01489-AD38-4BD4-A91B-BFF09FDCDE20}"/>
              </a:ext>
            </a:extLst>
          </p:cNvPr>
          <p:cNvCxnSpPr>
            <a:endCxn id="164" idx="1"/>
          </p:cNvCxnSpPr>
          <p:nvPr/>
        </p:nvCxnSpPr>
        <p:spPr>
          <a:xfrm>
            <a:off x="2061785" y="3265024"/>
            <a:ext cx="925417" cy="79101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DE8D370-18FC-4953-9D09-3866B7D4D720}"/>
              </a:ext>
            </a:extLst>
          </p:cNvPr>
          <p:cNvCxnSpPr>
            <a:cxnSpLocks/>
            <a:stCxn id="129" idx="3"/>
            <a:endCxn id="164" idx="1"/>
          </p:cNvCxnSpPr>
          <p:nvPr/>
        </p:nvCxnSpPr>
        <p:spPr>
          <a:xfrm flipV="1">
            <a:off x="1999999" y="4056035"/>
            <a:ext cx="987203" cy="32707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59D936D6-66A1-4BB1-A0CA-D3C7863D4C8B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>
            <a:off x="2407905" y="4056035"/>
            <a:ext cx="579296" cy="16104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65">
            <a:extLst>
              <a:ext uri="{FF2B5EF4-FFF2-40B4-BE49-F238E27FC236}">
                <a16:creationId xmlns="" xmlns:a16="http://schemas.microsoft.com/office/drawing/2014/main" id="{1563E5BE-A310-40FA-B30B-7183701A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00" y="5007385"/>
            <a:ext cx="1828805" cy="1318273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25B27AD8-DB2D-4B29-B24F-D31EF98BA86E}"/>
              </a:ext>
            </a:extLst>
          </p:cNvPr>
          <p:cNvSpPr txBox="1"/>
          <p:nvPr/>
        </p:nvSpPr>
        <p:spPr>
          <a:xfrm>
            <a:off x="1076794" y="5973929"/>
            <a:ext cx="1015663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餐厅服务器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27D930-2C6A-4A25-8192-32F17BAC4767}"/>
              </a:ext>
            </a:extLst>
          </p:cNvPr>
          <p:cNvSpPr txBox="1"/>
          <p:nvPr/>
        </p:nvSpPr>
        <p:spPr>
          <a:xfrm>
            <a:off x="1078423" y="3655135"/>
            <a:ext cx="838264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67A8C80-9BAC-4B44-81EB-38225AAC27DF}"/>
              </a:ext>
            </a:extLst>
          </p:cNvPr>
          <p:cNvSpPr txBox="1"/>
          <p:nvPr/>
        </p:nvSpPr>
        <p:spPr>
          <a:xfrm>
            <a:off x="1255010" y="4633308"/>
            <a:ext cx="59246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E3B1A1F5-A427-4B0C-90DB-AFA7274A0189}"/>
              </a:ext>
            </a:extLst>
          </p:cNvPr>
          <p:cNvSpPr txBox="1"/>
          <p:nvPr/>
        </p:nvSpPr>
        <p:spPr>
          <a:xfrm>
            <a:off x="1210938" y="2442325"/>
            <a:ext cx="70574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MPOS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83881C6E-92FE-4741-91DF-56660F077BF9}"/>
              </a:ext>
            </a:extLst>
          </p:cNvPr>
          <p:cNvCxnSpPr>
            <a:cxnSpLocks/>
            <a:stCxn id="165" idx="1"/>
            <a:endCxn id="164" idx="3"/>
          </p:cNvCxnSpPr>
          <p:nvPr/>
        </p:nvCxnSpPr>
        <p:spPr>
          <a:xfrm flipH="1" flipV="1">
            <a:off x="3700628" y="4056035"/>
            <a:ext cx="507189" cy="37530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BA47244A-BAF9-4484-A0C3-864FDA655C3B}"/>
              </a:ext>
            </a:extLst>
          </p:cNvPr>
          <p:cNvCxnSpPr>
            <a:cxnSpLocks/>
            <a:stCxn id="167" idx="1"/>
            <a:endCxn id="165" idx="3"/>
          </p:cNvCxnSpPr>
          <p:nvPr/>
        </p:nvCxnSpPr>
        <p:spPr>
          <a:xfrm flipH="1">
            <a:off x="5201765" y="3827161"/>
            <a:ext cx="660291" cy="6041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1B69AFB-2632-4C3D-B52F-F276C35696BA}"/>
              </a:ext>
            </a:extLst>
          </p:cNvPr>
          <p:cNvCxnSpPr>
            <a:cxnSpLocks/>
            <a:stCxn id="158" idx="1"/>
            <a:endCxn id="167" idx="3"/>
          </p:cNvCxnSpPr>
          <p:nvPr/>
        </p:nvCxnSpPr>
        <p:spPr>
          <a:xfrm flipH="1" flipV="1">
            <a:off x="6575483" y="3827161"/>
            <a:ext cx="342859" cy="90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3017C8BA-E91C-46CC-B68C-762CD5056503}"/>
              </a:ext>
            </a:extLst>
          </p:cNvPr>
          <p:cNvCxnSpPr>
            <a:cxnSpLocks/>
            <a:stCxn id="39" idx="1"/>
            <a:endCxn id="158" idx="3"/>
          </p:cNvCxnSpPr>
          <p:nvPr/>
        </p:nvCxnSpPr>
        <p:spPr>
          <a:xfrm flipH="1">
            <a:off x="8137788" y="2322294"/>
            <a:ext cx="719065" cy="1513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9514C5BE-4E57-4EA9-84F6-D5D8EE3C4D23}"/>
              </a:ext>
            </a:extLst>
          </p:cNvPr>
          <p:cNvCxnSpPr>
            <a:cxnSpLocks/>
            <a:stCxn id="43" idx="1"/>
            <a:endCxn id="158" idx="3"/>
          </p:cNvCxnSpPr>
          <p:nvPr/>
        </p:nvCxnSpPr>
        <p:spPr>
          <a:xfrm flipH="1">
            <a:off x="8137788" y="3704463"/>
            <a:ext cx="719065" cy="13179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48BF62CA-C9B0-4DC4-A882-4C26617DE5E0}"/>
              </a:ext>
            </a:extLst>
          </p:cNvPr>
          <p:cNvCxnSpPr>
            <a:cxnSpLocks/>
            <a:stCxn id="47" idx="1"/>
            <a:endCxn id="158" idx="3"/>
          </p:cNvCxnSpPr>
          <p:nvPr/>
        </p:nvCxnSpPr>
        <p:spPr>
          <a:xfrm flipH="1" flipV="1">
            <a:off x="8137788" y="3836261"/>
            <a:ext cx="719065" cy="119284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8B17C8B5-77E2-4D49-BDCA-9DA6BF6CE8FB}"/>
              </a:ext>
            </a:extLst>
          </p:cNvPr>
          <p:cNvCxnSpPr>
            <a:cxnSpLocks/>
            <a:stCxn id="167" idx="1"/>
            <a:endCxn id="170" idx="3"/>
          </p:cNvCxnSpPr>
          <p:nvPr/>
        </p:nvCxnSpPr>
        <p:spPr>
          <a:xfrm flipH="1" flipV="1">
            <a:off x="5192595" y="2791665"/>
            <a:ext cx="669461" cy="103549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29FA3764-4E97-4132-80C9-D52316D242B6}"/>
              </a:ext>
            </a:extLst>
          </p:cNvPr>
          <p:cNvCxnSpPr>
            <a:cxnSpLocks/>
            <a:stCxn id="50" idx="1"/>
            <a:endCxn id="164" idx="1"/>
          </p:cNvCxnSpPr>
          <p:nvPr/>
        </p:nvCxnSpPr>
        <p:spPr>
          <a:xfrm>
            <a:off x="1961931" y="2096528"/>
            <a:ext cx="1025271" cy="195950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042ACDA9-DD43-474C-A41A-C7BB1044AE1C}"/>
              </a:ext>
            </a:extLst>
          </p:cNvPr>
          <p:cNvCxnSpPr>
            <a:cxnSpLocks/>
            <a:stCxn id="50" idx="1"/>
            <a:endCxn id="170" idx="1"/>
          </p:cNvCxnSpPr>
          <p:nvPr/>
        </p:nvCxnSpPr>
        <p:spPr>
          <a:xfrm>
            <a:off x="1961931" y="2096529"/>
            <a:ext cx="2236716" cy="69513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3E0BFB40-6483-41CC-B183-07E37053CE9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3667" y="1769082"/>
            <a:ext cx="838264" cy="6548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14726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系统之间通讯方式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646817"/>
            <a:ext cx="12192000" cy="34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1559" y="1192689"/>
            <a:ext cx="6147" cy="345412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6909" y="6488669"/>
            <a:ext cx="656591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331" y="1149111"/>
            <a:ext cx="1905324" cy="36932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4269" y="1156967"/>
            <a:ext cx="1682512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</a:p>
        </p:txBody>
      </p:sp>
      <p:sp>
        <p:nvSpPr>
          <p:cNvPr id="16" name="Freeform 10"/>
          <p:cNvSpPr/>
          <p:nvPr/>
        </p:nvSpPr>
        <p:spPr bwMode="auto">
          <a:xfrm>
            <a:off x="7129945" y="5665499"/>
            <a:ext cx="960000" cy="48768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3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742208" y="1350443"/>
            <a:ext cx="1261309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300" dirty="0" err="1">
                <a:latin typeface="微软雅黑" panose="020B0503020204020204" charset="-122"/>
                <a:ea typeface="微软雅黑" panose="020B0503020204020204" charset="-122"/>
              </a:rPr>
              <a:t>MenuCenter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94237" y="1379039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300" dirty="0">
                <a:latin typeface="微软雅黑" panose="020B0503020204020204" charset="-122"/>
                <a:ea typeface="微软雅黑" panose="020B0503020204020204" charset="-122"/>
              </a:rPr>
              <a:t>CRM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742208" y="3230557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3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94237" y="1743208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300" dirty="0">
                <a:latin typeface="微软雅黑" panose="020B0503020204020204" charset="-122"/>
                <a:ea typeface="微软雅黑" panose="020B0503020204020204" charset="-122"/>
              </a:rPr>
              <a:t>虚拟卡中心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94237" y="2107377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300" dirty="0">
                <a:latin typeface="微软雅黑" panose="020B0503020204020204" charset="-122"/>
                <a:ea typeface="微软雅黑" panose="020B0503020204020204" charset="-122"/>
              </a:rPr>
              <a:t>券中心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60168" y="1294664"/>
            <a:ext cx="1392000" cy="505235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68" name="Elbow Connector 67"/>
          <p:cNvCxnSpPr>
            <a:stCxn id="123" idx="2"/>
            <a:endCxn id="121" idx="0"/>
          </p:cNvCxnSpPr>
          <p:nvPr/>
        </p:nvCxnSpPr>
        <p:spPr>
          <a:xfrm flipH="1">
            <a:off x="7578858" y="2501836"/>
            <a:ext cx="8433" cy="6673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80" idx="3"/>
          </p:cNvCxnSpPr>
          <p:nvPr/>
        </p:nvCxnSpPr>
        <p:spPr>
          <a:xfrm>
            <a:off x="1848551" y="2576943"/>
            <a:ext cx="111056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0"/>
          <p:cNvSpPr/>
          <p:nvPr/>
        </p:nvSpPr>
        <p:spPr bwMode="auto">
          <a:xfrm>
            <a:off x="2959115" y="1960232"/>
            <a:ext cx="201600" cy="120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sp>
        <p:nvSpPr>
          <p:cNvPr id="51" name="Rectangle 35"/>
          <p:cNvSpPr/>
          <p:nvPr/>
        </p:nvSpPr>
        <p:spPr>
          <a:xfrm>
            <a:off x="5237331" y="1291989"/>
            <a:ext cx="1392000" cy="1218196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73" name="TextBox 103"/>
          <p:cNvSpPr txBox="1"/>
          <p:nvPr/>
        </p:nvSpPr>
        <p:spPr>
          <a:xfrm>
            <a:off x="8391504" y="3138616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103"/>
          <p:cNvSpPr txBox="1"/>
          <p:nvPr/>
        </p:nvSpPr>
        <p:spPr>
          <a:xfrm>
            <a:off x="2047674" y="2221260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103"/>
          <p:cNvSpPr txBox="1"/>
          <p:nvPr/>
        </p:nvSpPr>
        <p:spPr>
          <a:xfrm>
            <a:off x="3422892" y="2230245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3" name="Straight Arrow Connector 121"/>
          <p:cNvCxnSpPr>
            <a:endCxn id="161" idx="1"/>
          </p:cNvCxnSpPr>
          <p:nvPr/>
        </p:nvCxnSpPr>
        <p:spPr>
          <a:xfrm flipV="1">
            <a:off x="3160715" y="2576943"/>
            <a:ext cx="980448" cy="124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0"/>
          <p:cNvSpPr/>
          <p:nvPr/>
        </p:nvSpPr>
        <p:spPr bwMode="auto">
          <a:xfrm>
            <a:off x="3887092" y="4535956"/>
            <a:ext cx="1440000" cy="203328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</a:p>
        </p:txBody>
      </p:sp>
      <p:cxnSp>
        <p:nvCxnSpPr>
          <p:cNvPr id="98" name="Elbow Connector 67"/>
          <p:cNvCxnSpPr>
            <a:endCxn id="179" idx="3"/>
          </p:cNvCxnSpPr>
          <p:nvPr/>
        </p:nvCxnSpPr>
        <p:spPr>
          <a:xfrm flipH="1">
            <a:off x="5155241" y="5925592"/>
            <a:ext cx="195818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67"/>
          <p:cNvCxnSpPr>
            <a:cxnSpLocks/>
            <a:endCxn id="158" idx="1"/>
          </p:cNvCxnSpPr>
          <p:nvPr/>
        </p:nvCxnSpPr>
        <p:spPr>
          <a:xfrm flipV="1">
            <a:off x="8106470" y="5904025"/>
            <a:ext cx="2018333" cy="109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3"/>
          <p:cNvCxnSpPr>
            <a:stCxn id="125" idx="2"/>
            <a:endCxn id="121" idx="0"/>
          </p:cNvCxnSpPr>
          <p:nvPr/>
        </p:nvCxnSpPr>
        <p:spPr>
          <a:xfrm rot="5400000">
            <a:off x="7819037" y="2270962"/>
            <a:ext cx="658076" cy="113843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32"/>
          <p:cNvSpPr/>
          <p:nvPr/>
        </p:nvSpPr>
        <p:spPr>
          <a:xfrm>
            <a:off x="7113420" y="3169215"/>
            <a:ext cx="930875" cy="487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总部数据服务</a:t>
            </a:r>
            <a:endParaRPr lang="en-US" altLang="zh-CN" sz="13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3" name="Rectangle 32"/>
          <p:cNvSpPr/>
          <p:nvPr/>
        </p:nvSpPr>
        <p:spPr>
          <a:xfrm>
            <a:off x="7121853" y="2014156"/>
            <a:ext cx="930875" cy="487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营运管理</a:t>
            </a:r>
            <a:endParaRPr lang="en-US" altLang="zh-CN" sz="13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5" name="Rectangle 32"/>
          <p:cNvSpPr/>
          <p:nvPr/>
        </p:nvSpPr>
        <p:spPr>
          <a:xfrm>
            <a:off x="8251851" y="2023459"/>
            <a:ext cx="930875" cy="487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  <a:endParaRPr lang="en-US" altLang="zh-CN" sz="13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监控管理</a:t>
            </a:r>
            <a:endParaRPr lang="en-US" altLang="zh-CN" sz="13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" name="Rectangle 32"/>
          <p:cNvSpPr/>
          <p:nvPr/>
        </p:nvSpPr>
        <p:spPr>
          <a:xfrm>
            <a:off x="9348280" y="2023459"/>
            <a:ext cx="930875" cy="487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CMS</a:t>
            </a:r>
          </a:p>
        </p:txBody>
      </p:sp>
      <p:cxnSp>
        <p:nvCxnSpPr>
          <p:cNvPr id="135" name="直接箭头连接符 113"/>
          <p:cNvCxnSpPr>
            <a:stCxn id="126" idx="2"/>
            <a:endCxn id="121" idx="0"/>
          </p:cNvCxnSpPr>
          <p:nvPr/>
        </p:nvCxnSpPr>
        <p:spPr>
          <a:xfrm rot="5400000">
            <a:off x="8367251" y="1722747"/>
            <a:ext cx="658076" cy="223486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32"/>
          <p:cNvSpPr/>
          <p:nvPr/>
        </p:nvSpPr>
        <p:spPr>
          <a:xfrm>
            <a:off x="10062628" y="4931223"/>
            <a:ext cx="1097280" cy="243840"/>
          </a:xfrm>
          <a:prstGeom prst="rect">
            <a:avLst/>
          </a:pr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3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</a:p>
        </p:txBody>
      </p:sp>
      <p:sp>
        <p:nvSpPr>
          <p:cNvPr id="158" name="Rectangle 32"/>
          <p:cNvSpPr/>
          <p:nvPr/>
        </p:nvSpPr>
        <p:spPr>
          <a:xfrm>
            <a:off x="10124803" y="5782105"/>
            <a:ext cx="1097280" cy="243840"/>
          </a:xfrm>
          <a:prstGeom prst="rect">
            <a:avLst/>
          </a:pr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3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Rectangle 32"/>
          <p:cNvSpPr/>
          <p:nvPr/>
        </p:nvSpPr>
        <p:spPr>
          <a:xfrm>
            <a:off x="4141163" y="2333103"/>
            <a:ext cx="930875" cy="487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总部接口服务</a:t>
            </a:r>
            <a:endParaRPr lang="en-US" altLang="zh-CN" sz="13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5" name="Straight Arrow Connector 121"/>
          <p:cNvCxnSpPr>
            <a:endCxn id="161" idx="2"/>
          </p:cNvCxnSpPr>
          <p:nvPr/>
        </p:nvCxnSpPr>
        <p:spPr>
          <a:xfrm flipV="1">
            <a:off x="4606600" y="2820783"/>
            <a:ext cx="0" cy="170501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21"/>
          <p:cNvCxnSpPr>
            <a:stCxn id="179" idx="0"/>
          </p:cNvCxnSpPr>
          <p:nvPr/>
        </p:nvCxnSpPr>
        <p:spPr>
          <a:xfrm flipV="1">
            <a:off x="4606601" y="4729125"/>
            <a:ext cx="7961" cy="107454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32"/>
          <p:cNvSpPr/>
          <p:nvPr/>
        </p:nvSpPr>
        <p:spPr>
          <a:xfrm>
            <a:off x="4057960" y="5803672"/>
            <a:ext cx="1097280" cy="2438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sp>
        <p:nvSpPr>
          <p:cNvPr id="180" name="Rectangle 32"/>
          <p:cNvSpPr/>
          <p:nvPr/>
        </p:nvSpPr>
        <p:spPr>
          <a:xfrm>
            <a:off x="751271" y="2455023"/>
            <a:ext cx="1097280" cy="2438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</a:p>
        </p:txBody>
      </p:sp>
      <p:cxnSp>
        <p:nvCxnSpPr>
          <p:cNvPr id="189" name="Elbow Connector 67"/>
          <p:cNvCxnSpPr>
            <a:cxnSpLocks/>
            <a:endCxn id="157" idx="1"/>
          </p:cNvCxnSpPr>
          <p:nvPr/>
        </p:nvCxnSpPr>
        <p:spPr>
          <a:xfrm flipV="1">
            <a:off x="8089945" y="5053143"/>
            <a:ext cx="1972683" cy="8618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03"/>
          <p:cNvSpPr txBox="1"/>
          <p:nvPr/>
        </p:nvSpPr>
        <p:spPr>
          <a:xfrm>
            <a:off x="4606600" y="3558572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TextBox 103"/>
          <p:cNvSpPr txBox="1"/>
          <p:nvPr/>
        </p:nvSpPr>
        <p:spPr>
          <a:xfrm>
            <a:off x="4606600" y="5171185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7" name="TextBox 103"/>
          <p:cNvSpPr txBox="1"/>
          <p:nvPr/>
        </p:nvSpPr>
        <p:spPr>
          <a:xfrm>
            <a:off x="5771303" y="5634761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8" name="Straight Arrow Connector 121"/>
          <p:cNvCxnSpPr>
            <a:stCxn id="161" idx="0"/>
            <a:endCxn id="51" idx="1"/>
          </p:cNvCxnSpPr>
          <p:nvPr/>
        </p:nvCxnSpPr>
        <p:spPr>
          <a:xfrm rot="5400000" flipH="1" flipV="1">
            <a:off x="4705957" y="1801729"/>
            <a:ext cx="432016" cy="63073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103"/>
          <p:cNvSpPr txBox="1"/>
          <p:nvPr/>
        </p:nvSpPr>
        <p:spPr>
          <a:xfrm>
            <a:off x="4595165" y="1535085"/>
            <a:ext cx="543312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2" name="Straight Arrow Connector 121"/>
          <p:cNvCxnSpPr>
            <a:stCxn id="126" idx="0"/>
            <a:endCxn id="36" idx="1"/>
          </p:cNvCxnSpPr>
          <p:nvPr/>
        </p:nvCxnSpPr>
        <p:spPr>
          <a:xfrm rot="5400000" flipH="1" flipV="1">
            <a:off x="9998856" y="1362145"/>
            <a:ext cx="476177" cy="84645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103"/>
          <p:cNvSpPr txBox="1"/>
          <p:nvPr/>
        </p:nvSpPr>
        <p:spPr>
          <a:xfrm>
            <a:off x="9948163" y="1646011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9" name="Rectangle 32"/>
          <p:cNvSpPr/>
          <p:nvPr/>
        </p:nvSpPr>
        <p:spPr>
          <a:xfrm>
            <a:off x="9380931" y="3162080"/>
            <a:ext cx="930875" cy="4876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</a:p>
        </p:txBody>
      </p:sp>
      <p:cxnSp>
        <p:nvCxnSpPr>
          <p:cNvPr id="220" name="直接箭头连接符 113"/>
          <p:cNvCxnSpPr>
            <a:stCxn id="121" idx="3"/>
            <a:endCxn id="219" idx="1"/>
          </p:cNvCxnSpPr>
          <p:nvPr/>
        </p:nvCxnSpPr>
        <p:spPr>
          <a:xfrm flipV="1">
            <a:off x="8044295" y="3405921"/>
            <a:ext cx="1336636" cy="71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113"/>
          <p:cNvCxnSpPr>
            <a:stCxn id="219" idx="3"/>
            <a:endCxn id="33" idx="1"/>
          </p:cNvCxnSpPr>
          <p:nvPr/>
        </p:nvCxnSpPr>
        <p:spPr>
          <a:xfrm flipV="1">
            <a:off x="10311805" y="3398557"/>
            <a:ext cx="430403" cy="73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103"/>
          <p:cNvSpPr txBox="1"/>
          <p:nvPr/>
        </p:nvSpPr>
        <p:spPr>
          <a:xfrm>
            <a:off x="10226607" y="3095289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8" name="Rectangle 35"/>
          <p:cNvSpPr/>
          <p:nvPr/>
        </p:nvSpPr>
        <p:spPr>
          <a:xfrm>
            <a:off x="9182725" y="3085544"/>
            <a:ext cx="2888784" cy="641912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230" name="Elbow Connector 67"/>
          <p:cNvCxnSpPr>
            <a:stCxn id="233" idx="3"/>
            <a:endCxn id="179" idx="1"/>
          </p:cNvCxnSpPr>
          <p:nvPr/>
        </p:nvCxnSpPr>
        <p:spPr>
          <a:xfrm>
            <a:off x="2794325" y="5924893"/>
            <a:ext cx="1263635" cy="6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32"/>
          <p:cNvSpPr/>
          <p:nvPr/>
        </p:nvSpPr>
        <p:spPr>
          <a:xfrm>
            <a:off x="1697045" y="5802973"/>
            <a:ext cx="1097280" cy="2438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3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</a:p>
        </p:txBody>
      </p:sp>
      <p:sp>
        <p:nvSpPr>
          <p:cNvPr id="235" name="TextBox 103"/>
          <p:cNvSpPr txBox="1"/>
          <p:nvPr/>
        </p:nvSpPr>
        <p:spPr>
          <a:xfrm>
            <a:off x="3162189" y="5617117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103"/>
          <p:cNvSpPr txBox="1"/>
          <p:nvPr/>
        </p:nvSpPr>
        <p:spPr>
          <a:xfrm>
            <a:off x="7830057" y="2589357"/>
            <a:ext cx="60956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103"/>
          <p:cNvSpPr txBox="1"/>
          <p:nvPr/>
        </p:nvSpPr>
        <p:spPr>
          <a:xfrm>
            <a:off x="8920625" y="2571355"/>
            <a:ext cx="609568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TextBox 103"/>
          <p:cNvSpPr txBox="1"/>
          <p:nvPr/>
        </p:nvSpPr>
        <p:spPr>
          <a:xfrm>
            <a:off x="8439626" y="5207121"/>
            <a:ext cx="798061" cy="30777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103"/>
          <p:cNvSpPr txBox="1"/>
          <p:nvPr/>
        </p:nvSpPr>
        <p:spPr>
          <a:xfrm>
            <a:off x="8950182" y="5617117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Straight Arrow Connector 121">
            <a:extLst>
              <a:ext uri="{FF2B5EF4-FFF2-40B4-BE49-F238E27FC236}">
                <a16:creationId xmlns="" xmlns:a16="http://schemas.microsoft.com/office/drawing/2014/main" id="{A7123EC8-11F6-494C-9F1F-58D7B19444A7}"/>
              </a:ext>
            </a:extLst>
          </p:cNvPr>
          <p:cNvCxnSpPr>
            <a:cxnSpLocks/>
          </p:cNvCxnSpPr>
          <p:nvPr/>
        </p:nvCxnSpPr>
        <p:spPr>
          <a:xfrm flipH="1" flipV="1">
            <a:off x="4918130" y="4739285"/>
            <a:ext cx="2195292" cy="118560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03">
            <a:extLst>
              <a:ext uri="{FF2B5EF4-FFF2-40B4-BE49-F238E27FC236}">
                <a16:creationId xmlns="" xmlns:a16="http://schemas.microsoft.com/office/drawing/2014/main" id="{329561C4-8604-4395-A2CB-14ECE7774267}"/>
              </a:ext>
            </a:extLst>
          </p:cNvPr>
          <p:cNvSpPr txBox="1"/>
          <p:nvPr/>
        </p:nvSpPr>
        <p:spPr>
          <a:xfrm>
            <a:off x="5625947" y="4923472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Straight Arrow Connector 121">
            <a:extLst>
              <a:ext uri="{FF2B5EF4-FFF2-40B4-BE49-F238E27FC236}">
                <a16:creationId xmlns="" xmlns:a16="http://schemas.microsoft.com/office/drawing/2014/main" id="{F478942E-691C-4603-B58F-4C6EA5A33763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4662921" y="3656895"/>
            <a:ext cx="2915936" cy="86890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60">
            <a:extLst>
              <a:ext uri="{FF2B5EF4-FFF2-40B4-BE49-F238E27FC236}">
                <a16:creationId xmlns:a16="http://schemas.microsoft.com/office/drawing/2014/main" xmlns="" id="{8E9E7C24-DCF2-F04F-B74B-E1CF06AA5D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" y="2711261"/>
            <a:ext cx="4049487" cy="1915885"/>
          </a:xfrm>
          <a:prstGeom prst="rect">
            <a:avLst/>
          </a:prstGeom>
        </p:spPr>
      </p:pic>
      <p:sp>
        <p:nvSpPr>
          <p:cNvPr id="13" name="矩形 162">
            <a:extLst>
              <a:ext uri="{FF2B5EF4-FFF2-40B4-BE49-F238E27FC236}">
                <a16:creationId xmlns:a16="http://schemas.microsoft.com/office/drawing/2014/main" xmlns="" id="{3AE3D360-F197-D24F-9CA7-55FD6C706F4E}"/>
              </a:ext>
            </a:extLst>
          </p:cNvPr>
          <p:cNvSpPr/>
          <p:nvPr/>
        </p:nvSpPr>
        <p:spPr>
          <a:xfrm rot="2700000">
            <a:off x="3388988" y="2994625"/>
            <a:ext cx="1368193" cy="136819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4" name="矩形 163">
            <a:extLst>
              <a:ext uri="{FF2B5EF4-FFF2-40B4-BE49-F238E27FC236}">
                <a16:creationId xmlns:a16="http://schemas.microsoft.com/office/drawing/2014/main" xmlns="" id="{F2CAB27E-D95B-D04B-8D02-56FA0A8B516A}"/>
              </a:ext>
            </a:extLst>
          </p:cNvPr>
          <p:cNvSpPr/>
          <p:nvPr/>
        </p:nvSpPr>
        <p:spPr>
          <a:xfrm rot="2700000">
            <a:off x="4593035" y="4334299"/>
            <a:ext cx="370728" cy="370728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5" name="矩形 164">
            <a:extLst>
              <a:ext uri="{FF2B5EF4-FFF2-40B4-BE49-F238E27FC236}">
                <a16:creationId xmlns:a16="http://schemas.microsoft.com/office/drawing/2014/main" xmlns="" id="{84E2CBA6-6D6C-1D46-A902-841F82F85643}"/>
              </a:ext>
            </a:extLst>
          </p:cNvPr>
          <p:cNvSpPr/>
          <p:nvPr/>
        </p:nvSpPr>
        <p:spPr>
          <a:xfrm rot="2700000">
            <a:off x="5264569" y="4291089"/>
            <a:ext cx="181545" cy="1815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xmlns="" id="{0AE2387F-D3AD-BA4C-B58F-EB65F0F8F2EA}"/>
              </a:ext>
            </a:extLst>
          </p:cNvPr>
          <p:cNvSpPr txBox="1"/>
          <p:nvPr/>
        </p:nvSpPr>
        <p:spPr>
          <a:xfrm>
            <a:off x="3033346" y="3313196"/>
            <a:ext cx="1963492" cy="67564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3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1" name="文本框 44">
            <a:extLst>
              <a:ext uri="{FF2B5EF4-FFF2-40B4-BE49-F238E27FC236}">
                <a16:creationId xmlns:a16="http://schemas.microsoft.com/office/drawing/2014/main" xmlns="" id="{D23B7130-9AF0-364C-8454-91F0B83237EE}"/>
              </a:ext>
            </a:extLst>
          </p:cNvPr>
          <p:cNvSpPr txBox="1"/>
          <p:nvPr/>
        </p:nvSpPr>
        <p:spPr>
          <a:xfrm>
            <a:off x="6932088" y="2186500"/>
            <a:ext cx="361028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Hans" sz="3200" dirty="0">
                <a:solidFill>
                  <a:srgbClr val="C00000"/>
                </a:solidFill>
              </a:rPr>
              <a:t>1</a:t>
            </a:r>
            <a:r>
              <a:rPr kumimoji="1" lang="zh-Hans" altLang="en-US" sz="3200" dirty="0"/>
              <a:t>   </a:t>
            </a:r>
            <a:r>
              <a:rPr kumimoji="1" lang="zh-CN" altLang="en-US" sz="3200" dirty="0"/>
              <a:t>项目背景与需求</a:t>
            </a:r>
          </a:p>
        </p:txBody>
      </p:sp>
      <p:sp>
        <p:nvSpPr>
          <p:cNvPr id="17" name="文本框 45">
            <a:extLst>
              <a:ext uri="{FF2B5EF4-FFF2-40B4-BE49-F238E27FC236}">
                <a16:creationId xmlns:a16="http://schemas.microsoft.com/office/drawing/2014/main" xmlns="" id="{8A21B6F0-4ED6-1842-B731-2A52F4E0B98E}"/>
              </a:ext>
            </a:extLst>
          </p:cNvPr>
          <p:cNvSpPr txBox="1"/>
          <p:nvPr/>
        </p:nvSpPr>
        <p:spPr>
          <a:xfrm>
            <a:off x="6932088" y="2833807"/>
            <a:ext cx="318709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C00000"/>
                </a:solidFill>
              </a:rPr>
              <a:t>2</a:t>
            </a:r>
            <a:r>
              <a:rPr kumimoji="1" lang="zh-Hans" altLang="en-US" sz="3200"/>
              <a:t>  </a:t>
            </a:r>
            <a:r>
              <a:rPr kumimoji="1" lang="en-US" altLang="zh-CN" sz="3200" smtClean="0"/>
              <a:t>mpos/Counter</a:t>
            </a:r>
            <a:endParaRPr kumimoji="1" lang="zh-CN" altLang="en-US" sz="3200" dirty="0"/>
          </a:p>
        </p:txBody>
      </p:sp>
      <p:sp>
        <p:nvSpPr>
          <p:cNvPr id="18" name="文本框 46">
            <a:extLst>
              <a:ext uri="{FF2B5EF4-FFF2-40B4-BE49-F238E27FC236}">
                <a16:creationId xmlns:a16="http://schemas.microsoft.com/office/drawing/2014/main" xmlns="" id="{04D8E414-38E5-4447-BA58-55499D326400}"/>
              </a:ext>
            </a:extLst>
          </p:cNvPr>
          <p:cNvSpPr txBox="1"/>
          <p:nvPr/>
        </p:nvSpPr>
        <p:spPr>
          <a:xfrm>
            <a:off x="6932088" y="3481114"/>
            <a:ext cx="278954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3200">
                <a:solidFill>
                  <a:srgbClr val="C00000"/>
                </a:solidFill>
              </a:rPr>
              <a:t>3</a:t>
            </a:r>
            <a:r>
              <a:rPr kumimoji="1" lang="zh-Hans" altLang="en-US" sz="3200"/>
              <a:t>   </a:t>
            </a:r>
            <a:r>
              <a:rPr kumimoji="1" lang="zh-CN" altLang="en-US" sz="3200" smtClean="0"/>
              <a:t>餐厅服务</a:t>
            </a:r>
            <a:r>
              <a:rPr kumimoji="1" lang="zh-CN" altLang="en-US" sz="3200" smtClean="0"/>
              <a:t>端</a:t>
            </a:r>
            <a:endParaRPr kumimoji="1" lang="zh-CN" altLang="en-US" sz="3200" dirty="0"/>
          </a:p>
        </p:txBody>
      </p:sp>
      <p:sp>
        <p:nvSpPr>
          <p:cNvPr id="19" name="文本框 47">
            <a:extLst>
              <a:ext uri="{FF2B5EF4-FFF2-40B4-BE49-F238E27FC236}">
                <a16:creationId xmlns:a16="http://schemas.microsoft.com/office/drawing/2014/main" xmlns="" id="{C61ECEE8-0A34-BD4B-BA54-8DFF5C0B4C27}"/>
              </a:ext>
            </a:extLst>
          </p:cNvPr>
          <p:cNvSpPr txBox="1"/>
          <p:nvPr/>
        </p:nvSpPr>
        <p:spPr>
          <a:xfrm>
            <a:off x="6932088" y="4103472"/>
            <a:ext cx="19688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zh-Hans" sz="3200">
                <a:solidFill>
                  <a:srgbClr val="C00000"/>
                </a:solidFill>
              </a:rPr>
              <a:t>4</a:t>
            </a:r>
            <a:r>
              <a:rPr kumimoji="1" lang="zh-Hans" altLang="en-US" sz="3200"/>
              <a:t>   </a:t>
            </a:r>
            <a:r>
              <a:rPr kumimoji="1" lang="zh-CN" altLang="en-US" sz="3200" smtClean="0"/>
              <a:t>总部</a:t>
            </a:r>
            <a:r>
              <a:rPr kumimoji="1" lang="zh-CN" altLang="en-US" sz="3200" smtClean="0"/>
              <a:t>端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952056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1">
            <a:extLst>
              <a:ext uri="{FF2B5EF4-FFF2-40B4-BE49-F238E27FC236}">
                <a16:creationId xmlns="" xmlns:a16="http://schemas.microsoft.com/office/drawing/2014/main" id="{AE49ECBC-1CD8-4551-BB8E-2DD499B3C988}"/>
              </a:ext>
            </a:extLst>
          </p:cNvPr>
          <p:cNvSpPr/>
          <p:nvPr/>
        </p:nvSpPr>
        <p:spPr>
          <a:xfrm>
            <a:off x="1291470" y="1780181"/>
            <a:ext cx="1808725" cy="1929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9313735-6BBC-4A37-B1D4-977DEB3F92FC}"/>
              </a:ext>
            </a:extLst>
          </p:cNvPr>
          <p:cNvSpPr/>
          <p:nvPr/>
        </p:nvSpPr>
        <p:spPr>
          <a:xfrm>
            <a:off x="1332433" y="1847859"/>
            <a:ext cx="1714744" cy="1193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1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="" xmlns:a16="http://schemas.microsoft.com/office/drawing/2014/main" id="{3358FF96-D53A-4F0A-888B-FE7E542AF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492" y="3078553"/>
            <a:ext cx="82194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MDM</a:t>
            </a:r>
            <a:endParaRPr lang="zh-CN" altLang="en-US" dirty="0"/>
          </a:p>
        </p:txBody>
      </p:sp>
      <p:sp>
        <p:nvSpPr>
          <p:cNvPr id="41" name="Text Box 17">
            <a:extLst>
              <a:ext uri="{FF2B5EF4-FFF2-40B4-BE49-F238E27FC236}">
                <a16:creationId xmlns="" xmlns:a16="http://schemas.microsoft.com/office/drawing/2014/main" id="{72A73EE3-2D9D-432A-8B62-40B55A7C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656" y="3078553"/>
            <a:ext cx="82194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CMS</a:t>
            </a:r>
            <a:endParaRPr lang="zh-CN" altLang="en-US" dirty="0"/>
          </a:p>
        </p:txBody>
      </p:sp>
      <p:sp>
        <p:nvSpPr>
          <p:cNvPr id="43" name="Text Box 17">
            <a:extLst>
              <a:ext uri="{FF2B5EF4-FFF2-40B4-BE49-F238E27FC236}">
                <a16:creationId xmlns="" xmlns:a16="http://schemas.microsoft.com/office/drawing/2014/main" id="{EA4CCDA3-3AD4-44F3-A396-A4EBE7EAE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75" y="3381305"/>
            <a:ext cx="82194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营运管理</a:t>
            </a:r>
          </a:p>
        </p:txBody>
      </p:sp>
      <p:sp>
        <p:nvSpPr>
          <p:cNvPr id="45" name="Rectangle 25">
            <a:extLst>
              <a:ext uri="{FF2B5EF4-FFF2-40B4-BE49-F238E27FC236}">
                <a16:creationId xmlns="" xmlns:a16="http://schemas.microsoft.com/office/drawing/2014/main" id="{AD3CD806-427B-4B60-868F-1398A60A3D2E}"/>
              </a:ext>
            </a:extLst>
          </p:cNvPr>
          <p:cNvSpPr/>
          <p:nvPr/>
        </p:nvSpPr>
        <p:spPr>
          <a:xfrm>
            <a:off x="1433202" y="2090420"/>
            <a:ext cx="1497129" cy="2710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25">
            <a:extLst>
              <a:ext uri="{FF2B5EF4-FFF2-40B4-BE49-F238E27FC236}">
                <a16:creationId xmlns="" xmlns:a16="http://schemas.microsoft.com/office/drawing/2014/main" id="{F88E2879-1DB5-44E3-8153-D1B029CAAF41}"/>
              </a:ext>
            </a:extLst>
          </p:cNvPr>
          <p:cNvSpPr/>
          <p:nvPr/>
        </p:nvSpPr>
        <p:spPr>
          <a:xfrm>
            <a:off x="1433202" y="2430381"/>
            <a:ext cx="1497129" cy="21236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48" name="Rectangle 25">
            <a:extLst>
              <a:ext uri="{FF2B5EF4-FFF2-40B4-BE49-F238E27FC236}">
                <a16:creationId xmlns="" xmlns:a16="http://schemas.microsoft.com/office/drawing/2014/main" id="{E969AF4B-FA92-4168-A7B4-2CB7F7B43D7C}"/>
              </a:ext>
            </a:extLst>
          </p:cNvPr>
          <p:cNvSpPr/>
          <p:nvPr/>
        </p:nvSpPr>
        <p:spPr>
          <a:xfrm>
            <a:off x="1433202" y="2695939"/>
            <a:ext cx="1497129" cy="27102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Rectangle 21">
            <a:extLst>
              <a:ext uri="{FF2B5EF4-FFF2-40B4-BE49-F238E27FC236}">
                <a16:creationId xmlns="" xmlns:a16="http://schemas.microsoft.com/office/drawing/2014/main" id="{F8F852E5-081C-4A6D-9BAA-77E796E2E9D9}"/>
              </a:ext>
            </a:extLst>
          </p:cNvPr>
          <p:cNvSpPr/>
          <p:nvPr/>
        </p:nvSpPr>
        <p:spPr>
          <a:xfrm>
            <a:off x="4918309" y="1780179"/>
            <a:ext cx="1386215" cy="1587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50" name="Rectangle 21">
            <a:extLst>
              <a:ext uri="{FF2B5EF4-FFF2-40B4-BE49-F238E27FC236}">
                <a16:creationId xmlns="" xmlns:a16="http://schemas.microsoft.com/office/drawing/2014/main" id="{633E59C7-A46A-425E-9BF2-54F8EC61F966}"/>
              </a:ext>
            </a:extLst>
          </p:cNvPr>
          <p:cNvSpPr/>
          <p:nvPr/>
        </p:nvSpPr>
        <p:spPr>
          <a:xfrm>
            <a:off x="4952431" y="1847859"/>
            <a:ext cx="1299464" cy="1193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2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51" name="Text Box 17">
            <a:extLst>
              <a:ext uri="{FF2B5EF4-FFF2-40B4-BE49-F238E27FC236}">
                <a16:creationId xmlns="" xmlns:a16="http://schemas.microsoft.com/office/drawing/2014/main" id="{764DDDD7-1D04-498B-A91A-D7B3CE24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88" y="3070898"/>
            <a:ext cx="99466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总部端数据服务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="" xmlns:a16="http://schemas.microsoft.com/office/drawing/2014/main" id="{38B1ADC1-E667-4692-B40D-8FA05D0D3D79}"/>
              </a:ext>
            </a:extLst>
          </p:cNvPr>
          <p:cNvSpPr/>
          <p:nvPr/>
        </p:nvSpPr>
        <p:spPr>
          <a:xfrm>
            <a:off x="5041839" y="2409590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58" name="Rectangle 25">
            <a:extLst>
              <a:ext uri="{FF2B5EF4-FFF2-40B4-BE49-F238E27FC236}">
                <a16:creationId xmlns="" xmlns:a16="http://schemas.microsoft.com/office/drawing/2014/main" id="{0255DD59-57F9-45B7-B50C-71D7F0EC9F58}"/>
              </a:ext>
            </a:extLst>
          </p:cNvPr>
          <p:cNvSpPr/>
          <p:nvPr/>
        </p:nvSpPr>
        <p:spPr>
          <a:xfrm>
            <a:off x="5030155" y="2105843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GRPC Service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21">
            <a:extLst>
              <a:ext uri="{FF2B5EF4-FFF2-40B4-BE49-F238E27FC236}">
                <a16:creationId xmlns="" xmlns:a16="http://schemas.microsoft.com/office/drawing/2014/main" id="{05F96A65-869C-4557-9313-033334F433A7}"/>
              </a:ext>
            </a:extLst>
          </p:cNvPr>
          <p:cNvSpPr/>
          <p:nvPr/>
        </p:nvSpPr>
        <p:spPr>
          <a:xfrm>
            <a:off x="6631916" y="1780179"/>
            <a:ext cx="1422245" cy="18441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60" name="Rectangle 21">
            <a:extLst>
              <a:ext uri="{FF2B5EF4-FFF2-40B4-BE49-F238E27FC236}">
                <a16:creationId xmlns="" xmlns:a16="http://schemas.microsoft.com/office/drawing/2014/main" id="{37AF157D-8867-4BAE-B08D-F9963D7D466B}"/>
              </a:ext>
            </a:extLst>
          </p:cNvPr>
          <p:cNvSpPr/>
          <p:nvPr/>
        </p:nvSpPr>
        <p:spPr>
          <a:xfrm>
            <a:off x="6688267" y="1847859"/>
            <a:ext cx="1299464" cy="1442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3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61" name="Text Box 17">
            <a:extLst>
              <a:ext uri="{FF2B5EF4-FFF2-40B4-BE49-F238E27FC236}">
                <a16:creationId xmlns="" xmlns:a16="http://schemas.microsoft.com/office/drawing/2014/main" id="{2B4A8675-EA12-4453-8B63-769C4548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1" y="3315130"/>
            <a:ext cx="99466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总部端接口服务</a:t>
            </a:r>
          </a:p>
        </p:txBody>
      </p:sp>
      <p:sp>
        <p:nvSpPr>
          <p:cNvPr id="62" name="Rectangle 25">
            <a:extLst>
              <a:ext uri="{FF2B5EF4-FFF2-40B4-BE49-F238E27FC236}">
                <a16:creationId xmlns="" xmlns:a16="http://schemas.microsoft.com/office/drawing/2014/main" id="{77F9B1D3-4521-46C2-B1B3-627D063DD157}"/>
              </a:ext>
            </a:extLst>
          </p:cNvPr>
          <p:cNvSpPr/>
          <p:nvPr/>
        </p:nvSpPr>
        <p:spPr>
          <a:xfrm>
            <a:off x="6793931" y="2694629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="" xmlns:a16="http://schemas.microsoft.com/office/drawing/2014/main" id="{A9D5D734-8951-4B12-8DF4-50A1C064823E}"/>
              </a:ext>
            </a:extLst>
          </p:cNvPr>
          <p:cNvSpPr/>
          <p:nvPr/>
        </p:nvSpPr>
        <p:spPr>
          <a:xfrm>
            <a:off x="6780723" y="2099217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GRPC Service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5">
            <a:extLst>
              <a:ext uri="{FF2B5EF4-FFF2-40B4-BE49-F238E27FC236}">
                <a16:creationId xmlns="" xmlns:a16="http://schemas.microsoft.com/office/drawing/2014/main" id="{CC62C969-14DC-4F0C-8BE8-524BAB6BC2E9}"/>
              </a:ext>
            </a:extLst>
          </p:cNvPr>
          <p:cNvSpPr/>
          <p:nvPr/>
        </p:nvSpPr>
        <p:spPr>
          <a:xfrm>
            <a:off x="6793931" y="2409671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外系统服务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Client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Rectangle 25">
            <a:extLst>
              <a:ext uri="{FF2B5EF4-FFF2-40B4-BE49-F238E27FC236}">
                <a16:creationId xmlns="" xmlns:a16="http://schemas.microsoft.com/office/drawing/2014/main" id="{3392B970-DE0D-4924-A90B-736491DEA0A7}"/>
              </a:ext>
            </a:extLst>
          </p:cNvPr>
          <p:cNvSpPr/>
          <p:nvPr/>
        </p:nvSpPr>
        <p:spPr>
          <a:xfrm>
            <a:off x="5041839" y="2716974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25">
            <a:extLst>
              <a:ext uri="{FF2B5EF4-FFF2-40B4-BE49-F238E27FC236}">
                <a16:creationId xmlns="" xmlns:a16="http://schemas.microsoft.com/office/drawing/2014/main" id="{520EEF99-9993-4477-A538-7C58CB1A0BE3}"/>
              </a:ext>
            </a:extLst>
          </p:cNvPr>
          <p:cNvSpPr/>
          <p:nvPr/>
        </p:nvSpPr>
        <p:spPr>
          <a:xfrm>
            <a:off x="6793931" y="3009611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="" xmlns:a16="http://schemas.microsoft.com/office/drawing/2014/main" id="{4F1858D0-9B43-42AF-A1A7-6EEF538A5483}"/>
              </a:ext>
            </a:extLst>
          </p:cNvPr>
          <p:cNvSpPr/>
          <p:nvPr/>
        </p:nvSpPr>
        <p:spPr>
          <a:xfrm>
            <a:off x="3870814" y="5045026"/>
            <a:ext cx="1384935" cy="16136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73" name="Rectangle 21">
            <a:extLst>
              <a:ext uri="{FF2B5EF4-FFF2-40B4-BE49-F238E27FC236}">
                <a16:creationId xmlns="" xmlns:a16="http://schemas.microsoft.com/office/drawing/2014/main" id="{6752AB0E-8263-4330-A6C9-9DF61078ACEE}"/>
              </a:ext>
            </a:extLst>
          </p:cNvPr>
          <p:cNvSpPr/>
          <p:nvPr/>
        </p:nvSpPr>
        <p:spPr>
          <a:xfrm>
            <a:off x="3912763" y="5112706"/>
            <a:ext cx="1299464" cy="1193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4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74" name="Text Box 17">
            <a:extLst>
              <a:ext uri="{FF2B5EF4-FFF2-40B4-BE49-F238E27FC236}">
                <a16:creationId xmlns="" xmlns:a16="http://schemas.microsoft.com/office/drawing/2014/main" id="{D008DA97-D9EE-49DB-97F8-F017929A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479" y="6347758"/>
            <a:ext cx="99466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餐厅服务</a:t>
            </a:r>
          </a:p>
        </p:txBody>
      </p:sp>
      <p:sp>
        <p:nvSpPr>
          <p:cNvPr id="75" name="Rectangle 25">
            <a:extLst>
              <a:ext uri="{FF2B5EF4-FFF2-40B4-BE49-F238E27FC236}">
                <a16:creationId xmlns="" xmlns:a16="http://schemas.microsoft.com/office/drawing/2014/main" id="{544F551E-A51A-4600-ADAB-4A524C4BFAC5}"/>
              </a:ext>
            </a:extLst>
          </p:cNvPr>
          <p:cNvSpPr/>
          <p:nvPr/>
        </p:nvSpPr>
        <p:spPr>
          <a:xfrm>
            <a:off x="4002171" y="5674437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Spring boot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25">
            <a:extLst>
              <a:ext uri="{FF2B5EF4-FFF2-40B4-BE49-F238E27FC236}">
                <a16:creationId xmlns="" xmlns:a16="http://schemas.microsoft.com/office/drawing/2014/main" id="{15A551EF-42B4-415B-B17B-869EFF9DBB78}"/>
              </a:ext>
            </a:extLst>
          </p:cNvPr>
          <p:cNvSpPr/>
          <p:nvPr/>
        </p:nvSpPr>
        <p:spPr>
          <a:xfrm>
            <a:off x="3990487" y="5370689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5">
            <a:extLst>
              <a:ext uri="{FF2B5EF4-FFF2-40B4-BE49-F238E27FC236}">
                <a16:creationId xmlns="" xmlns:a16="http://schemas.microsoft.com/office/drawing/2014/main" id="{11568729-52A5-4B2E-AB2D-8D7E921457ED}"/>
              </a:ext>
            </a:extLst>
          </p:cNvPr>
          <p:cNvSpPr/>
          <p:nvPr/>
        </p:nvSpPr>
        <p:spPr>
          <a:xfrm>
            <a:off x="4002171" y="5981821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21">
            <a:extLst>
              <a:ext uri="{FF2B5EF4-FFF2-40B4-BE49-F238E27FC236}">
                <a16:creationId xmlns="" xmlns:a16="http://schemas.microsoft.com/office/drawing/2014/main" id="{C8FA131A-CCB5-454A-98E4-D8497111DCCD}"/>
              </a:ext>
            </a:extLst>
          </p:cNvPr>
          <p:cNvSpPr/>
          <p:nvPr/>
        </p:nvSpPr>
        <p:spPr>
          <a:xfrm>
            <a:off x="6235022" y="5045026"/>
            <a:ext cx="2092900" cy="1640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79" name="Rectangle 21">
            <a:extLst>
              <a:ext uri="{FF2B5EF4-FFF2-40B4-BE49-F238E27FC236}">
                <a16:creationId xmlns="" xmlns:a16="http://schemas.microsoft.com/office/drawing/2014/main" id="{DDE1F3D2-9269-4D66-AF00-1FC792769242}"/>
              </a:ext>
            </a:extLst>
          </p:cNvPr>
          <p:cNvSpPr/>
          <p:nvPr/>
        </p:nvSpPr>
        <p:spPr>
          <a:xfrm>
            <a:off x="6296127" y="5112706"/>
            <a:ext cx="1957571" cy="1193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5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80" name="Text Box 17">
            <a:extLst>
              <a:ext uri="{FF2B5EF4-FFF2-40B4-BE49-F238E27FC236}">
                <a16:creationId xmlns="" xmlns:a16="http://schemas.microsoft.com/office/drawing/2014/main" id="{618EEAED-9A89-40D6-B5A8-FB086ADF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410" y="6329417"/>
            <a:ext cx="876447" cy="2674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81" name="Rectangle 25">
            <a:extLst>
              <a:ext uri="{FF2B5EF4-FFF2-40B4-BE49-F238E27FC236}">
                <a16:creationId xmlns="" xmlns:a16="http://schemas.microsoft.com/office/drawing/2014/main" id="{41FE94FB-2178-4900-AFA0-294BE7379C51}"/>
              </a:ext>
            </a:extLst>
          </p:cNvPr>
          <p:cNvSpPr/>
          <p:nvPr/>
        </p:nvSpPr>
        <p:spPr>
          <a:xfrm>
            <a:off x="6404991" y="5661384"/>
            <a:ext cx="1737360" cy="2498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25">
            <a:extLst>
              <a:ext uri="{FF2B5EF4-FFF2-40B4-BE49-F238E27FC236}">
                <a16:creationId xmlns="" xmlns:a16="http://schemas.microsoft.com/office/drawing/2014/main" id="{33EBA2B7-841C-4224-A6EE-DC3BA617C22E}"/>
              </a:ext>
            </a:extLst>
          </p:cNvPr>
          <p:cNvSpPr/>
          <p:nvPr/>
        </p:nvSpPr>
        <p:spPr>
          <a:xfrm>
            <a:off x="6403035" y="5357636"/>
            <a:ext cx="1737360" cy="2498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25">
            <a:extLst>
              <a:ext uri="{FF2B5EF4-FFF2-40B4-BE49-F238E27FC236}">
                <a16:creationId xmlns="" xmlns:a16="http://schemas.microsoft.com/office/drawing/2014/main" id="{395E6AB5-9A1F-4D03-8662-E7BCE627215A}"/>
              </a:ext>
            </a:extLst>
          </p:cNvPr>
          <p:cNvSpPr/>
          <p:nvPr/>
        </p:nvSpPr>
        <p:spPr>
          <a:xfrm>
            <a:off x="6404991" y="5968768"/>
            <a:ext cx="1737360" cy="24985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IndexDB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DAO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21">
            <a:extLst>
              <a:ext uri="{FF2B5EF4-FFF2-40B4-BE49-F238E27FC236}">
                <a16:creationId xmlns="" xmlns:a16="http://schemas.microsoft.com/office/drawing/2014/main" id="{E52B52CB-7528-4157-AFB2-FF514517A1EA}"/>
              </a:ext>
            </a:extLst>
          </p:cNvPr>
          <p:cNvSpPr/>
          <p:nvPr/>
        </p:nvSpPr>
        <p:spPr>
          <a:xfrm>
            <a:off x="9828107" y="3552573"/>
            <a:ext cx="1355597" cy="16057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85" name="Rectangle 21">
            <a:extLst>
              <a:ext uri="{FF2B5EF4-FFF2-40B4-BE49-F238E27FC236}">
                <a16:creationId xmlns="" xmlns:a16="http://schemas.microsoft.com/office/drawing/2014/main" id="{166CBB0E-AF27-4521-8E6F-3F05ED36E3A5}"/>
              </a:ext>
            </a:extLst>
          </p:cNvPr>
          <p:cNvSpPr/>
          <p:nvPr/>
        </p:nvSpPr>
        <p:spPr>
          <a:xfrm>
            <a:off x="9884244" y="3620253"/>
            <a:ext cx="1219985" cy="11938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6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86" name="Text Box 17">
            <a:extLst>
              <a:ext uri="{FF2B5EF4-FFF2-40B4-BE49-F238E27FC236}">
                <a16:creationId xmlns="" xmlns:a16="http://schemas.microsoft.com/office/drawing/2014/main" id="{BB60BF96-DE8A-4424-8F4F-7FAB810FA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05" y="4854014"/>
            <a:ext cx="994664" cy="2530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移动</a:t>
            </a:r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87" name="Rectangle 25">
            <a:extLst>
              <a:ext uri="{FF2B5EF4-FFF2-40B4-BE49-F238E27FC236}">
                <a16:creationId xmlns="" xmlns:a16="http://schemas.microsoft.com/office/drawing/2014/main" id="{29FB251F-1C07-4704-8D1F-340B72DAE1FF}"/>
              </a:ext>
            </a:extLst>
          </p:cNvPr>
          <p:cNvSpPr/>
          <p:nvPr/>
        </p:nvSpPr>
        <p:spPr>
          <a:xfrm>
            <a:off x="9953987" y="4181983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25">
            <a:extLst>
              <a:ext uri="{FF2B5EF4-FFF2-40B4-BE49-F238E27FC236}">
                <a16:creationId xmlns="" xmlns:a16="http://schemas.microsoft.com/office/drawing/2014/main" id="{3832F744-877B-4DAC-B690-11EBAD6E2453}"/>
              </a:ext>
            </a:extLst>
          </p:cNvPr>
          <p:cNvSpPr/>
          <p:nvPr/>
        </p:nvSpPr>
        <p:spPr>
          <a:xfrm>
            <a:off x="9942303" y="3878235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25">
            <a:extLst>
              <a:ext uri="{FF2B5EF4-FFF2-40B4-BE49-F238E27FC236}">
                <a16:creationId xmlns="" xmlns:a16="http://schemas.microsoft.com/office/drawing/2014/main" id="{D460B73F-7AB8-4F16-8BE5-770A705793A7}"/>
              </a:ext>
            </a:extLst>
          </p:cNvPr>
          <p:cNvSpPr/>
          <p:nvPr/>
        </p:nvSpPr>
        <p:spPr>
          <a:xfrm>
            <a:off x="9953987" y="4489367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IndexDB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 DAO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="" xmlns:a16="http://schemas.microsoft.com/office/drawing/2014/main" id="{94E492F7-3A26-425B-8B87-1FABEC25F29B}"/>
              </a:ext>
            </a:extLst>
          </p:cNvPr>
          <p:cNvSpPr/>
          <p:nvPr/>
        </p:nvSpPr>
        <p:spPr>
          <a:xfrm>
            <a:off x="1128526" y="1218843"/>
            <a:ext cx="1950412" cy="2438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APOLLO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25">
            <a:extLst>
              <a:ext uri="{FF2B5EF4-FFF2-40B4-BE49-F238E27FC236}">
                <a16:creationId xmlns="" xmlns:a16="http://schemas.microsoft.com/office/drawing/2014/main" id="{39C74BED-56BE-41F6-8894-2DDB9A93CEF2}"/>
              </a:ext>
            </a:extLst>
          </p:cNvPr>
          <p:cNvSpPr/>
          <p:nvPr/>
        </p:nvSpPr>
        <p:spPr>
          <a:xfrm>
            <a:off x="5024600" y="1209947"/>
            <a:ext cx="3232555" cy="2438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="" xmlns:a16="http://schemas.microsoft.com/office/drawing/2014/main" id="{77F736D6-4955-4BF8-8E06-D8D7402BEC5A}"/>
              </a:ext>
            </a:extLst>
          </p:cNvPr>
          <p:cNvCxnSpPr>
            <a:cxnSpLocks/>
            <a:stCxn id="21" idx="0"/>
            <a:endCxn id="92" idx="2"/>
          </p:cNvCxnSpPr>
          <p:nvPr/>
        </p:nvCxnSpPr>
        <p:spPr>
          <a:xfrm rot="16200000" flipV="1">
            <a:off x="1991036" y="1575382"/>
            <a:ext cx="317497" cy="92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>
            <a:extLst>
              <a:ext uri="{FF2B5EF4-FFF2-40B4-BE49-F238E27FC236}">
                <a16:creationId xmlns="" xmlns:a16="http://schemas.microsoft.com/office/drawing/2014/main" id="{4F53AAED-215E-442C-820D-639079F2F8D4}"/>
              </a:ext>
            </a:extLst>
          </p:cNvPr>
          <p:cNvCxnSpPr>
            <a:cxnSpLocks/>
            <a:stCxn id="49" idx="0"/>
            <a:endCxn id="92" idx="2"/>
          </p:cNvCxnSpPr>
          <p:nvPr/>
        </p:nvCxnSpPr>
        <p:spPr>
          <a:xfrm rot="16200000" flipV="1">
            <a:off x="3698827" y="-132411"/>
            <a:ext cx="317496" cy="35076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="" xmlns:a16="http://schemas.microsoft.com/office/drawing/2014/main" id="{AB447614-2ECD-4B4C-884E-E8BE6B035CA8}"/>
              </a:ext>
            </a:extLst>
          </p:cNvPr>
          <p:cNvCxnSpPr>
            <a:cxnSpLocks/>
            <a:stCxn id="59" idx="0"/>
            <a:endCxn id="92" idx="2"/>
          </p:cNvCxnSpPr>
          <p:nvPr/>
        </p:nvCxnSpPr>
        <p:spPr>
          <a:xfrm rot="16200000" flipV="1">
            <a:off x="4564637" y="-998223"/>
            <a:ext cx="317496" cy="5239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="" xmlns:a16="http://schemas.microsoft.com/office/drawing/2014/main" id="{FFFC906A-1160-423F-91E1-AAC3CC756DFB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5140019" y="3425505"/>
            <a:ext cx="529512" cy="4132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="" xmlns:a16="http://schemas.microsoft.com/office/drawing/2014/main" id="{0F751094-8C5E-42AB-947D-7C8A2D57E9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3132" y="4315743"/>
            <a:ext cx="351200" cy="119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曲线 108">
            <a:extLst>
              <a:ext uri="{FF2B5EF4-FFF2-40B4-BE49-F238E27FC236}">
                <a16:creationId xmlns="" xmlns:a16="http://schemas.microsoft.com/office/drawing/2014/main" id="{91CF8115-1FCD-434B-B277-12ADED0745DB}"/>
              </a:ext>
            </a:extLst>
          </p:cNvPr>
          <p:cNvCxnSpPr>
            <a:cxnSpLocks/>
            <a:endCxn id="72" idx="0"/>
          </p:cNvCxnSpPr>
          <p:nvPr/>
        </p:nvCxnSpPr>
        <p:spPr>
          <a:xfrm rot="5400000">
            <a:off x="4726685" y="4572379"/>
            <a:ext cx="309243" cy="6360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="" xmlns:a16="http://schemas.microsoft.com/office/drawing/2014/main" id="{6FEB5A0F-15CD-42CD-9755-75993842CC6A}"/>
              </a:ext>
            </a:extLst>
          </p:cNvPr>
          <p:cNvCxnSpPr>
            <a:cxnSpLocks/>
            <a:stCxn id="21" idx="0"/>
            <a:endCxn id="93" idx="2"/>
          </p:cNvCxnSpPr>
          <p:nvPr/>
        </p:nvCxnSpPr>
        <p:spPr>
          <a:xfrm rot="5400000" flipH="1" flipV="1">
            <a:off x="4255160" y="-605539"/>
            <a:ext cx="326393" cy="4445045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="" xmlns:a16="http://schemas.microsoft.com/office/drawing/2014/main" id="{F4CE63E9-847A-405F-ACC6-19D04E89E69D}"/>
              </a:ext>
            </a:extLst>
          </p:cNvPr>
          <p:cNvCxnSpPr>
            <a:cxnSpLocks/>
            <a:stCxn id="49" idx="0"/>
            <a:endCxn id="93" idx="2"/>
          </p:cNvCxnSpPr>
          <p:nvPr/>
        </p:nvCxnSpPr>
        <p:spPr>
          <a:xfrm rot="5400000" flipH="1" flipV="1">
            <a:off x="5962951" y="1102252"/>
            <a:ext cx="326392" cy="102946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="" xmlns:a16="http://schemas.microsoft.com/office/drawing/2014/main" id="{56500468-6226-4753-A802-B5D3A5CF5715}"/>
              </a:ext>
            </a:extLst>
          </p:cNvPr>
          <p:cNvCxnSpPr>
            <a:cxnSpLocks/>
            <a:stCxn id="59" idx="0"/>
            <a:endCxn id="93" idx="2"/>
          </p:cNvCxnSpPr>
          <p:nvPr/>
        </p:nvCxnSpPr>
        <p:spPr>
          <a:xfrm rot="16200000" flipV="1">
            <a:off x="6828763" y="1265902"/>
            <a:ext cx="326392" cy="702161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="" xmlns:a16="http://schemas.microsoft.com/office/drawing/2014/main" id="{8839932F-A23F-458B-A675-92887EF6431A}"/>
              </a:ext>
            </a:extLst>
          </p:cNvPr>
          <p:cNvCxnSpPr>
            <a:cxnSpLocks/>
          </p:cNvCxnSpPr>
          <p:nvPr/>
        </p:nvCxnSpPr>
        <p:spPr>
          <a:xfrm>
            <a:off x="0" y="4309035"/>
            <a:ext cx="895503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="" xmlns:a16="http://schemas.microsoft.com/office/drawing/2014/main" id="{D86CCB4C-7FD8-4194-B37A-E4E51E16FF74}"/>
              </a:ext>
            </a:extLst>
          </p:cNvPr>
          <p:cNvCxnSpPr>
            <a:cxnSpLocks/>
          </p:cNvCxnSpPr>
          <p:nvPr/>
        </p:nvCxnSpPr>
        <p:spPr>
          <a:xfrm flipV="1">
            <a:off x="8955038" y="1170039"/>
            <a:ext cx="2149" cy="56879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25">
            <a:extLst>
              <a:ext uri="{FF2B5EF4-FFF2-40B4-BE49-F238E27FC236}">
                <a16:creationId xmlns="" xmlns:a16="http://schemas.microsoft.com/office/drawing/2014/main" id="{05D3B7E3-8CCE-4E83-A8E7-9886B9BB4D2B}"/>
              </a:ext>
            </a:extLst>
          </p:cNvPr>
          <p:cNvSpPr/>
          <p:nvPr/>
        </p:nvSpPr>
        <p:spPr>
          <a:xfrm>
            <a:off x="6474256" y="3876237"/>
            <a:ext cx="1748536" cy="2438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Rectangle 31">
            <a:extLst>
              <a:ext uri="{FF2B5EF4-FFF2-40B4-BE49-F238E27FC236}">
                <a16:creationId xmlns="" xmlns:a16="http://schemas.microsoft.com/office/drawing/2014/main" id="{F7EE6416-C9F0-4FB2-BDA9-D0B60B0EFD50}"/>
              </a:ext>
            </a:extLst>
          </p:cNvPr>
          <p:cNvSpPr/>
          <p:nvPr/>
        </p:nvSpPr>
        <p:spPr>
          <a:xfrm>
            <a:off x="9952240" y="1567412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CRM</a:t>
            </a:r>
          </a:p>
        </p:txBody>
      </p:sp>
      <p:sp>
        <p:nvSpPr>
          <p:cNvPr id="136" name="Rectangle 32">
            <a:extLst>
              <a:ext uri="{FF2B5EF4-FFF2-40B4-BE49-F238E27FC236}">
                <a16:creationId xmlns="" xmlns:a16="http://schemas.microsoft.com/office/drawing/2014/main" id="{3F8C46EF-F1B1-466C-87A7-EAD519ABD332}"/>
              </a:ext>
            </a:extLst>
          </p:cNvPr>
          <p:cNvSpPr/>
          <p:nvPr/>
        </p:nvSpPr>
        <p:spPr>
          <a:xfrm>
            <a:off x="9944709" y="2112049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OC</a:t>
            </a:r>
          </a:p>
        </p:txBody>
      </p:sp>
      <p:sp>
        <p:nvSpPr>
          <p:cNvPr id="137" name="Rectangle 35">
            <a:extLst>
              <a:ext uri="{FF2B5EF4-FFF2-40B4-BE49-F238E27FC236}">
                <a16:creationId xmlns="" xmlns:a16="http://schemas.microsoft.com/office/drawing/2014/main" id="{E6F68E00-EB82-48A9-8737-CE6F72692AB9}"/>
              </a:ext>
            </a:extLst>
          </p:cNvPr>
          <p:cNvSpPr/>
          <p:nvPr/>
        </p:nvSpPr>
        <p:spPr>
          <a:xfrm>
            <a:off x="9890709" y="1496948"/>
            <a:ext cx="1044000" cy="961800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39" name="连接符: 曲线 138">
            <a:extLst>
              <a:ext uri="{FF2B5EF4-FFF2-40B4-BE49-F238E27FC236}">
                <a16:creationId xmlns="" xmlns:a16="http://schemas.microsoft.com/office/drawing/2014/main" id="{136BF4B1-23B1-4C3E-837F-3CF787C5D0E1}"/>
              </a:ext>
            </a:extLst>
          </p:cNvPr>
          <p:cNvCxnSpPr>
            <a:cxnSpLocks/>
            <a:stCxn id="69" idx="3"/>
            <a:endCxn id="137" idx="1"/>
          </p:cNvCxnSpPr>
          <p:nvPr/>
        </p:nvCxnSpPr>
        <p:spPr>
          <a:xfrm flipV="1">
            <a:off x="7914579" y="1977848"/>
            <a:ext cx="1976131" cy="550227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="" xmlns:a16="http://schemas.microsoft.com/office/drawing/2014/main" id="{0EE60975-2FEF-4B44-8AD1-056C08E6F46C}"/>
              </a:ext>
            </a:extLst>
          </p:cNvPr>
          <p:cNvCxnSpPr>
            <a:cxnSpLocks/>
            <a:stCxn id="87" idx="1"/>
            <a:endCxn id="133" idx="3"/>
          </p:cNvCxnSpPr>
          <p:nvPr/>
        </p:nvCxnSpPr>
        <p:spPr>
          <a:xfrm rot="10800000">
            <a:off x="8222792" y="3998158"/>
            <a:ext cx="1731195" cy="302229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曲线 146">
            <a:extLst>
              <a:ext uri="{FF2B5EF4-FFF2-40B4-BE49-F238E27FC236}">
                <a16:creationId xmlns="" xmlns:a16="http://schemas.microsoft.com/office/drawing/2014/main" id="{48DD90AD-83F5-4315-9875-0F91F509AFAC}"/>
              </a:ext>
            </a:extLst>
          </p:cNvPr>
          <p:cNvCxnSpPr>
            <a:cxnSpLocks/>
            <a:stCxn id="133" idx="0"/>
            <a:endCxn id="63" idx="3"/>
          </p:cNvCxnSpPr>
          <p:nvPr/>
        </p:nvCxnSpPr>
        <p:spPr>
          <a:xfrm rot="5400000" flipH="1" flipV="1">
            <a:off x="6795639" y="2770507"/>
            <a:ext cx="1658617" cy="552847"/>
          </a:xfrm>
          <a:prstGeom prst="curvedConnector4">
            <a:avLst>
              <a:gd name="adj1" fmla="val 46431"/>
              <a:gd name="adj2" fmla="val 155133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="" xmlns:a16="http://schemas.microsoft.com/office/drawing/2014/main" id="{5B0FDAD1-99EA-4D55-A153-7C3D2BF1EE51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rot="5400000" flipH="1" flipV="1">
            <a:off x="7139444" y="4835821"/>
            <a:ext cx="351232" cy="67176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25">
            <a:extLst>
              <a:ext uri="{FF2B5EF4-FFF2-40B4-BE49-F238E27FC236}">
                <a16:creationId xmlns="" xmlns:a16="http://schemas.microsoft.com/office/drawing/2014/main" id="{1AF3B59D-6207-4689-BC7B-FA67D62AB32E}"/>
              </a:ext>
            </a:extLst>
          </p:cNvPr>
          <p:cNvSpPr/>
          <p:nvPr/>
        </p:nvSpPr>
        <p:spPr>
          <a:xfrm>
            <a:off x="6474380" y="4449953"/>
            <a:ext cx="1748536" cy="2438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8" name="连接符: 曲线 157">
            <a:extLst>
              <a:ext uri="{FF2B5EF4-FFF2-40B4-BE49-F238E27FC236}">
                <a16:creationId xmlns="" xmlns:a16="http://schemas.microsoft.com/office/drawing/2014/main" id="{1A01B75B-3E37-46C3-9181-045A2C1C7635}"/>
              </a:ext>
            </a:extLst>
          </p:cNvPr>
          <p:cNvCxnSpPr>
            <a:cxnSpLocks/>
            <a:stCxn id="155" idx="0"/>
            <a:endCxn id="133" idx="2"/>
          </p:cNvCxnSpPr>
          <p:nvPr/>
        </p:nvCxnSpPr>
        <p:spPr>
          <a:xfrm rot="16200000" flipV="1">
            <a:off x="7183650" y="4284954"/>
            <a:ext cx="329876" cy="124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17">
            <a:extLst>
              <a:ext uri="{FF2B5EF4-FFF2-40B4-BE49-F238E27FC236}">
                <a16:creationId xmlns="" xmlns:a16="http://schemas.microsoft.com/office/drawing/2014/main" id="{F4C2B0AF-7A3D-477D-AFEA-27BB331B5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252" y="6337379"/>
            <a:ext cx="876447" cy="26741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COD</a:t>
            </a:r>
            <a:endParaRPr lang="zh-CN" altLang="en-US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="" xmlns:a16="http://schemas.microsoft.com/office/drawing/2014/main" id="{E3CFD32C-3AF0-4179-AD99-48EABCD9C5FC}"/>
              </a:ext>
            </a:extLst>
          </p:cNvPr>
          <p:cNvCxnSpPr>
            <a:cxnSpLocks/>
          </p:cNvCxnSpPr>
          <p:nvPr/>
        </p:nvCxnSpPr>
        <p:spPr>
          <a:xfrm>
            <a:off x="8955037" y="2808389"/>
            <a:ext cx="3236963" cy="80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>
            <a:extLst>
              <a:ext uri="{FF2B5EF4-FFF2-40B4-BE49-F238E27FC236}">
                <a16:creationId xmlns="" xmlns:a16="http://schemas.microsoft.com/office/drawing/2014/main" id="{49520BFD-FFB8-43FB-93A0-A89B2E1D2EBE}"/>
              </a:ext>
            </a:extLst>
          </p:cNvPr>
          <p:cNvCxnSpPr>
            <a:cxnSpLocks/>
            <a:stCxn id="78" idx="1"/>
            <a:endCxn id="72" idx="3"/>
          </p:cNvCxnSpPr>
          <p:nvPr/>
        </p:nvCxnSpPr>
        <p:spPr>
          <a:xfrm rot="10800000">
            <a:off x="5255750" y="5851850"/>
            <a:ext cx="979273" cy="1362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="" xmlns:a16="http://schemas.microsoft.com/office/drawing/2014/main" id="{89827021-4BB2-4CF6-B704-5C881CBB490F}"/>
              </a:ext>
            </a:extLst>
          </p:cNvPr>
          <p:cNvSpPr txBox="1"/>
          <p:nvPr/>
        </p:nvSpPr>
        <p:spPr>
          <a:xfrm>
            <a:off x="237067" y="3942673"/>
            <a:ext cx="1044527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总部端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="" xmlns:a16="http://schemas.microsoft.com/office/drawing/2014/main" id="{7148B418-7FAE-4E84-B3BD-45790BF9BB5A}"/>
              </a:ext>
            </a:extLst>
          </p:cNvPr>
          <p:cNvSpPr txBox="1"/>
          <p:nvPr/>
        </p:nvSpPr>
        <p:spPr>
          <a:xfrm>
            <a:off x="225094" y="4315590"/>
            <a:ext cx="1044527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餐厅端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="" xmlns:a16="http://schemas.microsoft.com/office/drawing/2014/main" id="{37B084F6-620A-4A94-8198-B13ADFFA7904}"/>
              </a:ext>
            </a:extLst>
          </p:cNvPr>
          <p:cNvSpPr txBox="1"/>
          <p:nvPr/>
        </p:nvSpPr>
        <p:spPr>
          <a:xfrm>
            <a:off x="11305629" y="2320997"/>
            <a:ext cx="1044527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总部端</a:t>
            </a:r>
          </a:p>
        </p:txBody>
      </p:sp>
      <p:sp>
        <p:nvSpPr>
          <p:cNvPr id="192" name="文本框 191">
            <a:extLst>
              <a:ext uri="{FF2B5EF4-FFF2-40B4-BE49-F238E27FC236}">
                <a16:creationId xmlns="" xmlns:a16="http://schemas.microsoft.com/office/drawing/2014/main" id="{3EBBD752-8562-4E63-9F3B-FA03AD183DF5}"/>
              </a:ext>
            </a:extLst>
          </p:cNvPr>
          <p:cNvSpPr txBox="1"/>
          <p:nvPr/>
        </p:nvSpPr>
        <p:spPr>
          <a:xfrm>
            <a:off x="11487259" y="2926194"/>
            <a:ext cx="1044527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公网</a:t>
            </a:r>
          </a:p>
        </p:txBody>
      </p:sp>
      <p:sp>
        <p:nvSpPr>
          <p:cNvPr id="96" name="Title 3">
            <a:extLst>
              <a:ext uri="{FF2B5EF4-FFF2-40B4-BE49-F238E27FC236}">
                <a16:creationId xmlns="" xmlns:a16="http://schemas.microsoft.com/office/drawing/2014/main" id="{B688EDAE-9EFA-4928-9830-9138DB85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3" y="70818"/>
            <a:ext cx="9401387" cy="976588"/>
          </a:xfrm>
        </p:spPr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endParaRPr lang="en-US" dirty="0"/>
          </a:p>
        </p:txBody>
      </p:sp>
      <p:cxnSp>
        <p:nvCxnSpPr>
          <p:cNvPr id="99" name="连接符: 曲线 98">
            <a:extLst>
              <a:ext uri="{FF2B5EF4-FFF2-40B4-BE49-F238E27FC236}">
                <a16:creationId xmlns="" xmlns:a16="http://schemas.microsoft.com/office/drawing/2014/main" id="{E61BE002-C1E8-4284-BDB0-75FD3F115237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>
            <a:off x="1755889" y="1496950"/>
            <a:ext cx="2114927" cy="43549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25">
            <a:extLst>
              <a:ext uri="{FF2B5EF4-FFF2-40B4-BE49-F238E27FC236}">
                <a16:creationId xmlns="" xmlns:a16="http://schemas.microsoft.com/office/drawing/2014/main" id="{A188FC26-76AF-416F-B40B-F1D602FDB8DE}"/>
              </a:ext>
            </a:extLst>
          </p:cNvPr>
          <p:cNvSpPr/>
          <p:nvPr/>
        </p:nvSpPr>
        <p:spPr>
          <a:xfrm>
            <a:off x="3160367" y="1209945"/>
            <a:ext cx="1786224" cy="2438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21">
            <a:extLst>
              <a:ext uri="{FF2B5EF4-FFF2-40B4-BE49-F238E27FC236}">
                <a16:creationId xmlns="" xmlns:a16="http://schemas.microsoft.com/office/drawing/2014/main" id="{324C24F1-0E14-4EF3-9C1A-18C0EA8E5EDE}"/>
              </a:ext>
            </a:extLst>
          </p:cNvPr>
          <p:cNvSpPr/>
          <p:nvPr/>
        </p:nvSpPr>
        <p:spPr>
          <a:xfrm>
            <a:off x="3261230" y="1789075"/>
            <a:ext cx="1416389" cy="1855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endParaRPr lang="zh-CN" altLang="en-US" sz="1600" b="1" kern="0" dirty="0">
              <a:latin typeface="Arial"/>
              <a:ea typeface="黑体"/>
            </a:endParaRPr>
          </a:p>
        </p:txBody>
      </p:sp>
      <p:sp>
        <p:nvSpPr>
          <p:cNvPr id="108" name="Rectangle 21">
            <a:extLst>
              <a:ext uri="{FF2B5EF4-FFF2-40B4-BE49-F238E27FC236}">
                <a16:creationId xmlns="" xmlns:a16="http://schemas.microsoft.com/office/drawing/2014/main" id="{B5F1BE4B-7154-4EED-BD59-3AF287F4CB60}"/>
              </a:ext>
            </a:extLst>
          </p:cNvPr>
          <p:cNvSpPr/>
          <p:nvPr/>
        </p:nvSpPr>
        <p:spPr>
          <a:xfrm>
            <a:off x="3324020" y="1856756"/>
            <a:ext cx="1299464" cy="14340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lIns="121917" tIns="60958" rIns="121917" bIns="60958" rtlCol="0" anchor="t"/>
          <a:lstStyle/>
          <a:p>
            <a:pPr algn="ctr" defTabSz="914377">
              <a:defRPr/>
            </a:pPr>
            <a:r>
              <a:rPr lang="zh-CN" altLang="en-US" sz="1200" b="1" kern="0" dirty="0">
                <a:solidFill>
                  <a:srgbClr val="FF0000"/>
                </a:solidFill>
                <a:latin typeface="Arial"/>
                <a:ea typeface="黑体"/>
              </a:rPr>
              <a:t>框架</a:t>
            </a:r>
            <a:r>
              <a:rPr lang="en-US" altLang="zh-CN" sz="1200" b="1" kern="0" dirty="0">
                <a:solidFill>
                  <a:srgbClr val="FF0000"/>
                </a:solidFill>
                <a:latin typeface="Arial"/>
                <a:ea typeface="黑体"/>
              </a:rPr>
              <a:t>7</a:t>
            </a:r>
            <a:endParaRPr lang="zh-CN" altLang="en-US" sz="1200" b="1" kern="0" dirty="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112" name="Rectangle 25">
            <a:extLst>
              <a:ext uri="{FF2B5EF4-FFF2-40B4-BE49-F238E27FC236}">
                <a16:creationId xmlns="" xmlns:a16="http://schemas.microsoft.com/office/drawing/2014/main" id="{8B75CE5E-16FF-4244-A0D9-F6F37C0D2DBE}"/>
              </a:ext>
            </a:extLst>
          </p:cNvPr>
          <p:cNvSpPr/>
          <p:nvPr/>
        </p:nvSpPr>
        <p:spPr>
          <a:xfrm>
            <a:off x="3401744" y="2114738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Zabbix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25">
            <a:extLst>
              <a:ext uri="{FF2B5EF4-FFF2-40B4-BE49-F238E27FC236}">
                <a16:creationId xmlns="" xmlns:a16="http://schemas.microsoft.com/office/drawing/2014/main" id="{2ED87D67-EBBE-4BDB-B560-D085A8E22AE1}"/>
              </a:ext>
            </a:extLst>
          </p:cNvPr>
          <p:cNvSpPr/>
          <p:nvPr/>
        </p:nvSpPr>
        <p:spPr>
          <a:xfrm>
            <a:off x="3401368" y="3008458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lvl="0" algn="ctr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="" xmlns:a16="http://schemas.microsoft.com/office/drawing/2014/main" id="{5F864F2E-2AAE-4525-B4FE-32E9D5AB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329" y="3285055"/>
            <a:ext cx="918312" cy="291036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121917" tIns="60958" rIns="121917" bIns="60958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监控</a:t>
            </a:r>
            <a:r>
              <a:rPr lang="en-US" altLang="zh-CN" dirty="0"/>
              <a:t>/</a:t>
            </a:r>
            <a:r>
              <a:rPr lang="zh-CN" altLang="en-US" dirty="0"/>
              <a:t>事件管理</a:t>
            </a:r>
          </a:p>
        </p:txBody>
      </p:sp>
      <p:sp>
        <p:nvSpPr>
          <p:cNvPr id="122" name="Rectangle 32">
            <a:extLst>
              <a:ext uri="{FF2B5EF4-FFF2-40B4-BE49-F238E27FC236}">
                <a16:creationId xmlns="" xmlns:a16="http://schemas.microsoft.com/office/drawing/2014/main" id="{5CEAC276-074F-4FE4-8317-C7621ACF20EF}"/>
              </a:ext>
            </a:extLst>
          </p:cNvPr>
          <p:cNvSpPr/>
          <p:nvPr/>
        </p:nvSpPr>
        <p:spPr>
          <a:xfrm>
            <a:off x="9943767" y="1846200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券中心</a:t>
            </a: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25">
            <a:extLst>
              <a:ext uri="{FF2B5EF4-FFF2-40B4-BE49-F238E27FC236}">
                <a16:creationId xmlns="" xmlns:a16="http://schemas.microsoft.com/office/drawing/2014/main" id="{71D2024A-C525-4A08-9781-94B3C027FC02}"/>
              </a:ext>
            </a:extLst>
          </p:cNvPr>
          <p:cNvSpPr/>
          <p:nvPr/>
        </p:nvSpPr>
        <p:spPr>
          <a:xfrm>
            <a:off x="3406956" y="2409671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 err="1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VueJS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Rectangle 25">
            <a:extLst>
              <a:ext uri="{FF2B5EF4-FFF2-40B4-BE49-F238E27FC236}">
                <a16:creationId xmlns="" xmlns:a16="http://schemas.microsoft.com/office/drawing/2014/main" id="{B4A43D7B-D4AF-455D-B1D5-9772CD09F789}"/>
              </a:ext>
            </a:extLst>
          </p:cNvPr>
          <p:cNvSpPr/>
          <p:nvPr/>
        </p:nvSpPr>
        <p:spPr>
          <a:xfrm>
            <a:off x="3401368" y="2712954"/>
            <a:ext cx="1120648" cy="2368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zh-CN" altLang="en-US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</p:txBody>
      </p:sp>
      <p:sp>
        <p:nvSpPr>
          <p:cNvPr id="97" name="Rectangle 25">
            <a:extLst>
              <a:ext uri="{FF2B5EF4-FFF2-40B4-BE49-F238E27FC236}">
                <a16:creationId xmlns="" xmlns:a16="http://schemas.microsoft.com/office/drawing/2014/main" id="{F164426F-D04F-4F1C-8365-9AEAD70C0131}"/>
              </a:ext>
            </a:extLst>
          </p:cNvPr>
          <p:cNvSpPr/>
          <p:nvPr/>
        </p:nvSpPr>
        <p:spPr>
          <a:xfrm>
            <a:off x="4534276" y="3908012"/>
            <a:ext cx="1748536" cy="2438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Rectangle 25">
            <a:extLst>
              <a:ext uri="{FF2B5EF4-FFF2-40B4-BE49-F238E27FC236}">
                <a16:creationId xmlns="" xmlns:a16="http://schemas.microsoft.com/office/drawing/2014/main" id="{8BC5B905-9716-4C69-A72E-3696B6B5DD1B}"/>
              </a:ext>
            </a:extLst>
          </p:cNvPr>
          <p:cNvSpPr/>
          <p:nvPr/>
        </p:nvSpPr>
        <p:spPr>
          <a:xfrm>
            <a:off x="4534276" y="4504611"/>
            <a:ext cx="1748536" cy="2438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21917" tIns="60958" rIns="121917" bIns="60958" rtlCol="0" anchor="ctr"/>
          <a:lstStyle/>
          <a:p>
            <a:pPr algn="ctr" defTabSz="914377">
              <a:defRPr/>
            </a:pPr>
            <a:r>
              <a:rPr lang="en-US" altLang="zh-CN" sz="800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ENVOY</a:t>
            </a:r>
            <a:endParaRPr lang="zh-CN" altLang="en-US" sz="800" b="1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257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0427" y="3928545"/>
            <a:ext cx="1175938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11089" y="3896956"/>
            <a:ext cx="0" cy="297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85720" y="1551795"/>
            <a:ext cx="13109" cy="220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724" y="4401357"/>
            <a:ext cx="430881" cy="1402303"/>
          </a:xfrm>
          <a:prstGeom prst="rect">
            <a:avLst/>
          </a:prstGeom>
          <a:noFill/>
        </p:spPr>
        <p:txBody>
          <a:bodyPr vert="eaVert" wrap="non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61121" y="4465315"/>
            <a:ext cx="430881" cy="1236617"/>
          </a:xfrm>
          <a:prstGeom prst="rect">
            <a:avLst/>
          </a:prstGeom>
          <a:noFill/>
        </p:spPr>
        <p:txBody>
          <a:bodyPr vert="eaVert" wrap="non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5365" y="1703067"/>
            <a:ext cx="492436" cy="1166662"/>
          </a:xfrm>
          <a:prstGeom prst="rect">
            <a:avLst/>
          </a:prstGeom>
          <a:noFill/>
        </p:spPr>
        <p:txBody>
          <a:bodyPr vert="eaVert" wrap="none" lIns="121917" tIns="60958" rIns="121917" bIns="60958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3G/4G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45062" y="1596120"/>
            <a:ext cx="430881" cy="1200325"/>
          </a:xfrm>
          <a:prstGeom prst="rect">
            <a:avLst/>
          </a:prstGeom>
          <a:noFill/>
        </p:spPr>
        <p:txBody>
          <a:bodyPr vert="eaVert" wrap="none" lIns="121917" tIns="60958" rIns="121917" bIns="60958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总部端数据中心</a:t>
            </a:r>
          </a:p>
        </p:txBody>
      </p:sp>
      <p:sp>
        <p:nvSpPr>
          <p:cNvPr id="17" name="Freeform 11"/>
          <p:cNvSpPr/>
          <p:nvPr/>
        </p:nvSpPr>
        <p:spPr bwMode="auto">
          <a:xfrm>
            <a:off x="998648" y="4093773"/>
            <a:ext cx="1440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Counter</a:t>
            </a:r>
          </a:p>
        </p:txBody>
      </p:sp>
      <p:sp>
        <p:nvSpPr>
          <p:cNvPr id="18" name="Freeform 10"/>
          <p:cNvSpPr/>
          <p:nvPr/>
        </p:nvSpPr>
        <p:spPr bwMode="auto">
          <a:xfrm>
            <a:off x="5667228" y="2067689"/>
            <a:ext cx="1440000" cy="9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中央服务</a:t>
            </a:r>
            <a:endParaRPr lang="en-US" altLang="zh-CN" sz="1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8086436" y="5597472"/>
            <a:ext cx="960000" cy="576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餐厅</a:t>
            </a:r>
            <a:endParaRPr lang="en-US" altLang="zh-CN" sz="1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22" name="Can 21"/>
          <p:cNvSpPr/>
          <p:nvPr/>
        </p:nvSpPr>
        <p:spPr>
          <a:xfrm>
            <a:off x="7739963" y="3183795"/>
            <a:ext cx="960000" cy="576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中央</a:t>
            </a:r>
            <a:endParaRPr lang="en-US" altLang="zh-CN" sz="1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sp>
        <p:nvSpPr>
          <p:cNvPr id="23" name="Freeform 11"/>
          <p:cNvSpPr/>
          <p:nvPr/>
        </p:nvSpPr>
        <p:spPr bwMode="auto">
          <a:xfrm>
            <a:off x="998648" y="2355689"/>
            <a:ext cx="1440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</a:t>
            </a: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7102887" y="3027692"/>
            <a:ext cx="637076" cy="4441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0"/>
          <p:cNvSpPr/>
          <p:nvPr/>
        </p:nvSpPr>
        <p:spPr bwMode="auto">
          <a:xfrm>
            <a:off x="8166772" y="2307689"/>
            <a:ext cx="1440000" cy="48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管理配置监控</a:t>
            </a:r>
            <a:endParaRPr lang="en-US" altLang="zh-CN" sz="1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160643" y="1330951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Menu Center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160643" y="1695120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CRM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160643" y="2787628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OC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160643" y="2059289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卡中心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160643" y="2423459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券中心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078603" y="1275173"/>
            <a:ext cx="1392000" cy="2269015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6358026" y="1616472"/>
            <a:ext cx="3726095" cy="424661"/>
          </a:xfrm>
          <a:prstGeom prst="bentConnector3">
            <a:avLst>
              <a:gd name="adj1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999257" y="5122151"/>
            <a:ext cx="1440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79119" y="4003338"/>
            <a:ext cx="1679061" cy="101745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7085595" y="5241532"/>
            <a:ext cx="1014605" cy="6342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165360" y="3151795"/>
            <a:ext cx="1248000" cy="336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百胜卡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11">
            <a:extLst>
              <a:ext uri="{FF2B5EF4-FFF2-40B4-BE49-F238E27FC236}">
                <a16:creationId xmlns="" xmlns:a16="http://schemas.microsoft.com/office/drawing/2014/main" id="{5B9C2314-7812-4CE1-B33F-AE43D78DF310}"/>
              </a:ext>
            </a:extLst>
          </p:cNvPr>
          <p:cNvSpPr/>
          <p:nvPr/>
        </p:nvSpPr>
        <p:spPr bwMode="auto">
          <a:xfrm>
            <a:off x="998648" y="4557301"/>
            <a:ext cx="1440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POS</a:t>
            </a:r>
          </a:p>
        </p:txBody>
      </p:sp>
      <p:sp>
        <p:nvSpPr>
          <p:cNvPr id="52" name="Freeform 10">
            <a:extLst>
              <a:ext uri="{FF2B5EF4-FFF2-40B4-BE49-F238E27FC236}">
                <a16:creationId xmlns="" xmlns:a16="http://schemas.microsoft.com/office/drawing/2014/main" id="{C35425E1-82BE-4948-8C0A-F05810FCE191}"/>
              </a:ext>
            </a:extLst>
          </p:cNvPr>
          <p:cNvSpPr/>
          <p:nvPr/>
        </p:nvSpPr>
        <p:spPr bwMode="auto">
          <a:xfrm>
            <a:off x="5636735" y="4740949"/>
            <a:ext cx="1440000" cy="9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餐厅服务</a:t>
            </a:r>
            <a:endParaRPr lang="en-US" altLang="zh-CN" sz="13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032F293A-0C22-4485-956E-CDD0E80A8768}"/>
              </a:ext>
            </a:extLst>
          </p:cNvPr>
          <p:cNvCxnSpPr>
            <a:cxnSpLocks/>
          </p:cNvCxnSpPr>
          <p:nvPr/>
        </p:nvCxnSpPr>
        <p:spPr>
          <a:xfrm>
            <a:off x="2558179" y="4796973"/>
            <a:ext cx="3078556" cy="3693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11">
            <a:extLst>
              <a:ext uri="{FF2B5EF4-FFF2-40B4-BE49-F238E27FC236}">
                <a16:creationId xmlns="" xmlns:a16="http://schemas.microsoft.com/office/drawing/2014/main" id="{7E578BBB-82F5-4A5A-8C3B-F5D27571AB39}"/>
              </a:ext>
            </a:extLst>
          </p:cNvPr>
          <p:cNvSpPr/>
          <p:nvPr/>
        </p:nvSpPr>
        <p:spPr bwMode="auto">
          <a:xfrm>
            <a:off x="4131731" y="4275615"/>
            <a:ext cx="912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Envoy</a:t>
            </a:r>
          </a:p>
        </p:txBody>
      </p:sp>
      <p:sp>
        <p:nvSpPr>
          <p:cNvPr id="59" name="Freeform 11">
            <a:extLst>
              <a:ext uri="{FF2B5EF4-FFF2-40B4-BE49-F238E27FC236}">
                <a16:creationId xmlns="" xmlns:a16="http://schemas.microsoft.com/office/drawing/2014/main" id="{206D1807-F186-4A9C-A5AF-7643BC73C47F}"/>
              </a:ext>
            </a:extLst>
          </p:cNvPr>
          <p:cNvSpPr/>
          <p:nvPr/>
        </p:nvSpPr>
        <p:spPr bwMode="auto">
          <a:xfrm>
            <a:off x="4139239" y="2393188"/>
            <a:ext cx="912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300" dirty="0">
                <a:latin typeface="微软雅黑" pitchFamily="34" charset="-122"/>
                <a:ea typeface="微软雅黑" pitchFamily="34" charset="-122"/>
              </a:rPr>
              <a:t>Envoy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E0DA841A-2EAC-400D-B065-49582F66D589}"/>
              </a:ext>
            </a:extLst>
          </p:cNvPr>
          <p:cNvCxnSpPr>
            <a:cxnSpLocks/>
          </p:cNvCxnSpPr>
          <p:nvPr/>
        </p:nvCxnSpPr>
        <p:spPr>
          <a:xfrm>
            <a:off x="4761934" y="2771756"/>
            <a:ext cx="1189185" cy="192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F8A5116F-1CCA-44A9-B690-0F719DA62CAD}"/>
              </a:ext>
            </a:extLst>
          </p:cNvPr>
          <p:cNvCxnSpPr>
            <a:cxnSpLocks/>
          </p:cNvCxnSpPr>
          <p:nvPr/>
        </p:nvCxnSpPr>
        <p:spPr>
          <a:xfrm flipH="1">
            <a:off x="2558180" y="4488672"/>
            <a:ext cx="156391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970244C0-1CAD-48DF-AD55-59E70193C194}"/>
              </a:ext>
            </a:extLst>
          </p:cNvPr>
          <p:cNvCxnSpPr>
            <a:cxnSpLocks/>
          </p:cNvCxnSpPr>
          <p:nvPr/>
        </p:nvCxnSpPr>
        <p:spPr>
          <a:xfrm>
            <a:off x="4512140" y="2787628"/>
            <a:ext cx="0" cy="14558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D8C62DC1-2727-4308-B0DD-255C358EB4A4}"/>
              </a:ext>
            </a:extLst>
          </p:cNvPr>
          <p:cNvCxnSpPr>
            <a:cxnSpLocks/>
          </p:cNvCxnSpPr>
          <p:nvPr/>
        </p:nvCxnSpPr>
        <p:spPr>
          <a:xfrm flipH="1">
            <a:off x="5064208" y="2559959"/>
            <a:ext cx="576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5332ACD7-6B8D-489C-B01C-98133F0921ED}"/>
              </a:ext>
            </a:extLst>
          </p:cNvPr>
          <p:cNvCxnSpPr>
            <a:cxnSpLocks/>
          </p:cNvCxnSpPr>
          <p:nvPr/>
        </p:nvCxnSpPr>
        <p:spPr>
          <a:xfrm flipH="1">
            <a:off x="2442093" y="2559960"/>
            <a:ext cx="1680000" cy="129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A0716030-93D0-4EA6-B6F8-746C47F7E612}"/>
              </a:ext>
            </a:extLst>
          </p:cNvPr>
          <p:cNvCxnSpPr>
            <a:cxnSpLocks/>
          </p:cNvCxnSpPr>
          <p:nvPr/>
        </p:nvCxnSpPr>
        <p:spPr>
          <a:xfrm>
            <a:off x="6350151" y="3049304"/>
            <a:ext cx="6584" cy="168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6BD8728E-0DD8-4564-A329-F75BCEC5B634}"/>
              </a:ext>
            </a:extLst>
          </p:cNvPr>
          <p:cNvCxnSpPr>
            <a:cxnSpLocks/>
          </p:cNvCxnSpPr>
          <p:nvPr/>
        </p:nvCxnSpPr>
        <p:spPr>
          <a:xfrm flipH="1">
            <a:off x="7124418" y="2541555"/>
            <a:ext cx="97750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D480EAD3-8D02-49ED-903D-AA13783AF1D2}"/>
              </a:ext>
            </a:extLst>
          </p:cNvPr>
          <p:cNvSpPr txBox="1"/>
          <p:nvPr/>
        </p:nvSpPr>
        <p:spPr>
          <a:xfrm>
            <a:off x="7367713" y="2229625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Rest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F790D48-DD80-4FD1-87CC-314F3FFD671F}"/>
              </a:ext>
            </a:extLst>
          </p:cNvPr>
          <p:cNvSpPr txBox="1"/>
          <p:nvPr/>
        </p:nvSpPr>
        <p:spPr>
          <a:xfrm>
            <a:off x="5043731" y="2215063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gRPC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33BEDFAE-B0DF-41FB-8819-FFB9B3BBB24C}"/>
              </a:ext>
            </a:extLst>
          </p:cNvPr>
          <p:cNvSpPr txBox="1"/>
          <p:nvPr/>
        </p:nvSpPr>
        <p:spPr>
          <a:xfrm>
            <a:off x="3158836" y="2249687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gRPC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1D7B315A-F4E0-44A7-B254-F52C6D713379}"/>
              </a:ext>
            </a:extLst>
          </p:cNvPr>
          <p:cNvSpPr txBox="1"/>
          <p:nvPr/>
        </p:nvSpPr>
        <p:spPr>
          <a:xfrm>
            <a:off x="3816768" y="3457893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gRPC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F3A7808-AFAE-4595-B0E6-96A602705529}"/>
              </a:ext>
            </a:extLst>
          </p:cNvPr>
          <p:cNvSpPr txBox="1"/>
          <p:nvPr/>
        </p:nvSpPr>
        <p:spPr>
          <a:xfrm>
            <a:off x="4634350" y="3524155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gRPC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5B26B419-CF17-46C8-A8AB-200FB80AE1D2}"/>
              </a:ext>
            </a:extLst>
          </p:cNvPr>
          <p:cNvSpPr txBox="1"/>
          <p:nvPr/>
        </p:nvSpPr>
        <p:spPr>
          <a:xfrm>
            <a:off x="3014136" y="4174247"/>
            <a:ext cx="64162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gRPC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D8F397F9-BBE4-4126-99CD-62E6BF274FE2}"/>
              </a:ext>
            </a:extLst>
          </p:cNvPr>
          <p:cNvSpPr txBox="1"/>
          <p:nvPr/>
        </p:nvSpPr>
        <p:spPr>
          <a:xfrm>
            <a:off x="6393025" y="4093579"/>
            <a:ext cx="52193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525648F-C561-45B2-831F-86BCEC97571A}"/>
              </a:ext>
            </a:extLst>
          </p:cNvPr>
          <p:cNvSpPr txBox="1"/>
          <p:nvPr/>
        </p:nvSpPr>
        <p:spPr>
          <a:xfrm>
            <a:off x="3644733" y="4626883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Rest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11">
            <a:extLst>
              <a:ext uri="{FF2B5EF4-FFF2-40B4-BE49-F238E27FC236}">
                <a16:creationId xmlns="" xmlns:a16="http://schemas.microsoft.com/office/drawing/2014/main" id="{47FEA616-0474-4343-BB3D-A9CCA7633FD6}"/>
              </a:ext>
            </a:extLst>
          </p:cNvPr>
          <p:cNvSpPr/>
          <p:nvPr/>
        </p:nvSpPr>
        <p:spPr bwMode="auto">
          <a:xfrm>
            <a:off x="997012" y="5652963"/>
            <a:ext cx="1440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11">
            <a:extLst>
              <a:ext uri="{FF2B5EF4-FFF2-40B4-BE49-F238E27FC236}">
                <a16:creationId xmlns="" xmlns:a16="http://schemas.microsoft.com/office/drawing/2014/main" id="{439E909C-358B-47BD-BCAD-8078CA73CB87}"/>
              </a:ext>
            </a:extLst>
          </p:cNvPr>
          <p:cNvSpPr/>
          <p:nvPr/>
        </p:nvSpPr>
        <p:spPr bwMode="auto">
          <a:xfrm>
            <a:off x="998648" y="6172951"/>
            <a:ext cx="1440000" cy="384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KDS/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Freeform 10">
            <a:extLst>
              <a:ext uri="{FF2B5EF4-FFF2-40B4-BE49-F238E27FC236}">
                <a16:creationId xmlns="" xmlns:a16="http://schemas.microsoft.com/office/drawing/2014/main" id="{6837242A-CC51-4D21-BA24-2EC63151CA6A}"/>
              </a:ext>
            </a:extLst>
          </p:cNvPr>
          <p:cNvSpPr/>
          <p:nvPr/>
        </p:nvSpPr>
        <p:spPr bwMode="auto">
          <a:xfrm>
            <a:off x="5672264" y="6137958"/>
            <a:ext cx="1440000" cy="499529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KDS Control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1168E78F-AFE0-4DE5-8699-4C763EE3898E}"/>
              </a:ext>
            </a:extLst>
          </p:cNvPr>
          <p:cNvCxnSpPr>
            <a:cxnSpLocks/>
          </p:cNvCxnSpPr>
          <p:nvPr/>
        </p:nvCxnSpPr>
        <p:spPr>
          <a:xfrm flipH="1">
            <a:off x="6350153" y="5691876"/>
            <a:ext cx="7873" cy="4319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6806816-34D4-4924-830E-3002716A2D65}"/>
              </a:ext>
            </a:extLst>
          </p:cNvPr>
          <p:cNvSpPr txBox="1"/>
          <p:nvPr/>
        </p:nvSpPr>
        <p:spPr>
          <a:xfrm>
            <a:off x="6405216" y="5764359"/>
            <a:ext cx="52193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2BC1D7B-1611-46A1-BD96-1E5532442546}"/>
              </a:ext>
            </a:extLst>
          </p:cNvPr>
          <p:cNvSpPr txBox="1"/>
          <p:nvPr/>
        </p:nvSpPr>
        <p:spPr>
          <a:xfrm>
            <a:off x="3665037" y="5050177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Rest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1C8D19D6-07E2-4C9E-9330-4035B7C76F45}"/>
              </a:ext>
            </a:extLst>
          </p:cNvPr>
          <p:cNvCxnSpPr>
            <a:cxnSpLocks/>
          </p:cNvCxnSpPr>
          <p:nvPr/>
        </p:nvCxnSpPr>
        <p:spPr>
          <a:xfrm>
            <a:off x="2515490" y="6348809"/>
            <a:ext cx="307855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159BF4F0-3AD5-4F26-B727-4E23087639A3}"/>
              </a:ext>
            </a:extLst>
          </p:cNvPr>
          <p:cNvCxnSpPr>
            <a:cxnSpLocks/>
          </p:cNvCxnSpPr>
          <p:nvPr/>
        </p:nvCxnSpPr>
        <p:spPr>
          <a:xfrm>
            <a:off x="2553036" y="5323927"/>
            <a:ext cx="3092557" cy="240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AD93990A-56AB-4992-BA3C-38F2A90D0447}"/>
              </a:ext>
            </a:extLst>
          </p:cNvPr>
          <p:cNvSpPr txBox="1"/>
          <p:nvPr/>
        </p:nvSpPr>
        <p:spPr>
          <a:xfrm>
            <a:off x="3655765" y="5462839"/>
            <a:ext cx="562547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Rest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8B68CA12-AB56-44D0-A3E1-7234F5A41601}"/>
              </a:ext>
            </a:extLst>
          </p:cNvPr>
          <p:cNvCxnSpPr>
            <a:cxnSpLocks/>
          </p:cNvCxnSpPr>
          <p:nvPr/>
        </p:nvCxnSpPr>
        <p:spPr>
          <a:xfrm flipV="1">
            <a:off x="2553036" y="5558643"/>
            <a:ext cx="3041008" cy="28997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660E02C-6A03-47BB-9834-2B9A53059B40}"/>
              </a:ext>
            </a:extLst>
          </p:cNvPr>
          <p:cNvSpPr txBox="1"/>
          <p:nvPr/>
        </p:nvSpPr>
        <p:spPr>
          <a:xfrm>
            <a:off x="3671088" y="6037157"/>
            <a:ext cx="52193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MQ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87927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BEE885-10C5-496F-9B96-5E9C04CD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文件服务器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系统部署</a:t>
            </a:r>
            <a:endParaRPr lang="zh-CN" altLang="en-US" dirty="0"/>
          </a:p>
        </p:txBody>
      </p:sp>
      <p:graphicFrame>
        <p:nvGraphicFramePr>
          <p:cNvPr id="145" name="Object 271">
            <a:extLst>
              <a:ext uri="{FF2B5EF4-FFF2-40B4-BE49-F238E27FC236}">
                <a16:creationId xmlns="" xmlns:a16="http://schemas.microsoft.com/office/drawing/2014/main" id="{B5466585-1E64-4BE8-B506-D075524DE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01064684"/>
              </p:ext>
            </p:extLst>
          </p:nvPr>
        </p:nvGraphicFramePr>
        <p:xfrm>
          <a:off x="322089" y="3026223"/>
          <a:ext cx="650040" cy="843295"/>
        </p:xfrm>
        <a:graphic>
          <a:graphicData uri="http://schemas.openxmlformats.org/presentationml/2006/ole">
            <p:oleObj spid="_x0000_s2050" name="CorelDRAW" r:id="rId3" imgW="1252800" imgH="1625400" progId="">
              <p:embed/>
            </p:oleObj>
          </a:graphicData>
        </a:graphic>
      </p:graphicFrame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85D20725-24FE-4784-B6EA-985444AB64E6}"/>
              </a:ext>
            </a:extLst>
          </p:cNvPr>
          <p:cNvSpPr txBox="1"/>
          <p:nvPr/>
        </p:nvSpPr>
        <p:spPr>
          <a:xfrm>
            <a:off x="182733" y="3819540"/>
            <a:ext cx="838264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</a:p>
        </p:txBody>
      </p:sp>
      <p:pic>
        <p:nvPicPr>
          <p:cNvPr id="150" name="Picture 3">
            <a:extLst>
              <a:ext uri="{FF2B5EF4-FFF2-40B4-BE49-F238E27FC236}">
                <a16:creationId xmlns="" xmlns:a16="http://schemas.microsoft.com/office/drawing/2014/main" id="{A18B4DD9-825B-4491-AFEC-97151AA9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0682" y="3714788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" name="Picture 3">
            <a:extLst>
              <a:ext uri="{FF2B5EF4-FFF2-40B4-BE49-F238E27FC236}">
                <a16:creationId xmlns="" xmlns:a16="http://schemas.microsoft.com/office/drawing/2014/main" id="{A32EF6AC-5F19-45EC-A88C-EDB1B7C3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332" y="3714788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" name="Rectangle 65">
            <a:extLst>
              <a:ext uri="{FF2B5EF4-FFF2-40B4-BE49-F238E27FC236}">
                <a16:creationId xmlns="" xmlns:a16="http://schemas.microsoft.com/office/drawing/2014/main" id="{884BF425-AE5D-4E91-BB86-A162291E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28" y="3630065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AD3A2DF1-BAF8-461D-8ED0-395BCA42D8C8}"/>
              </a:ext>
            </a:extLst>
          </p:cNvPr>
          <p:cNvSpPr txBox="1"/>
          <p:nvPr/>
        </p:nvSpPr>
        <p:spPr>
          <a:xfrm>
            <a:off x="1636470" y="4301191"/>
            <a:ext cx="991612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4" name="Picture 3">
            <a:extLst>
              <a:ext uri="{FF2B5EF4-FFF2-40B4-BE49-F238E27FC236}">
                <a16:creationId xmlns="" xmlns:a16="http://schemas.microsoft.com/office/drawing/2014/main" id="{909A9D8C-B054-491F-BC10-8C31F70C9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03" y="3650694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3">
            <a:extLst>
              <a:ext uri="{FF2B5EF4-FFF2-40B4-BE49-F238E27FC236}">
                <a16:creationId xmlns="" xmlns:a16="http://schemas.microsoft.com/office/drawing/2014/main" id="{1812499F-62C5-4620-A9ED-D092C318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652" y="3650694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" name="Rectangle 65">
            <a:extLst>
              <a:ext uri="{FF2B5EF4-FFF2-40B4-BE49-F238E27FC236}">
                <a16:creationId xmlns="" xmlns:a16="http://schemas.microsoft.com/office/drawing/2014/main" id="{7D61A790-AC72-400B-A092-30EBB5E10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804" y="3565970"/>
            <a:ext cx="1219445" cy="1140580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FD595526-ACB5-4223-97E0-8D3ECB7BEC57}"/>
              </a:ext>
            </a:extLst>
          </p:cNvPr>
          <p:cNvSpPr txBox="1"/>
          <p:nvPr/>
        </p:nvSpPr>
        <p:spPr>
          <a:xfrm>
            <a:off x="4880118" y="4214108"/>
            <a:ext cx="1323433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总部文件服务器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    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pic>
        <p:nvPicPr>
          <p:cNvPr id="159" name="Picture 3">
            <a:extLst>
              <a:ext uri="{FF2B5EF4-FFF2-40B4-BE49-F238E27FC236}">
                <a16:creationId xmlns="" xmlns:a16="http://schemas.microsoft.com/office/drawing/2014/main" id="{5703D0E7-FEA3-4735-B057-755B66973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6133" y="1660382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" name="Rectangle 65">
            <a:extLst>
              <a:ext uri="{FF2B5EF4-FFF2-40B4-BE49-F238E27FC236}">
                <a16:creationId xmlns="" xmlns:a16="http://schemas.microsoft.com/office/drawing/2014/main" id="{08456F51-7BFB-4703-BAFC-82FA34BC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279" y="1575659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8FF1BE53-27E6-486B-ACF5-56125F326B5B}"/>
              </a:ext>
            </a:extLst>
          </p:cNvPr>
          <p:cNvSpPr txBox="1"/>
          <p:nvPr/>
        </p:nvSpPr>
        <p:spPr>
          <a:xfrm>
            <a:off x="6466189" y="2259233"/>
            <a:ext cx="1000652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NFS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</a:p>
        </p:txBody>
      </p:sp>
      <p:pic>
        <p:nvPicPr>
          <p:cNvPr id="163" name="Picture 3">
            <a:extLst>
              <a:ext uri="{FF2B5EF4-FFF2-40B4-BE49-F238E27FC236}">
                <a16:creationId xmlns="" xmlns:a16="http://schemas.microsoft.com/office/drawing/2014/main" id="{53C252E7-7FE3-4EBA-8D5E-63FC6D27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2498" y="1660382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DF05E11D-6E7B-48A8-87F0-9156DD0E6C97}"/>
              </a:ext>
            </a:extLst>
          </p:cNvPr>
          <p:cNvSpPr txBox="1"/>
          <p:nvPr/>
        </p:nvSpPr>
        <p:spPr>
          <a:xfrm>
            <a:off x="7451471" y="2151671"/>
            <a:ext cx="861768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id="{A7630983-6C7D-487D-875D-FB6755D58BF9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6147393" y="2592115"/>
            <a:ext cx="801608" cy="170907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F52150D-9D5D-44DA-B608-649771F43546}"/>
              </a:ext>
            </a:extLst>
          </p:cNvPr>
          <p:cNvSpPr txBox="1"/>
          <p:nvPr/>
        </p:nvSpPr>
        <p:spPr>
          <a:xfrm>
            <a:off x="5950303" y="2890257"/>
            <a:ext cx="880428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Mount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8D86E6D7-CB7D-4F39-BB6F-8F9C00226EEB}"/>
              </a:ext>
            </a:extLst>
          </p:cNvPr>
          <p:cNvCxnSpPr>
            <a:cxnSpLocks/>
            <a:stCxn id="145" idx="3"/>
            <a:endCxn id="152" idx="1"/>
          </p:cNvCxnSpPr>
          <p:nvPr/>
        </p:nvCxnSpPr>
        <p:spPr>
          <a:xfrm>
            <a:off x="972129" y="3447869"/>
            <a:ext cx="521699" cy="69042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8CE55C61-98F4-44FD-8683-088D76A63547}"/>
              </a:ext>
            </a:extLst>
          </p:cNvPr>
          <p:cNvSpPr txBox="1"/>
          <p:nvPr/>
        </p:nvSpPr>
        <p:spPr>
          <a:xfrm>
            <a:off x="1026108" y="3496621"/>
            <a:ext cx="579645" cy="30777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="" xmlns:a16="http://schemas.microsoft.com/office/drawing/2014/main" id="{F97CD48C-46F0-461C-9CDA-EB4307B5FCD8}"/>
              </a:ext>
            </a:extLst>
          </p:cNvPr>
          <p:cNvCxnSpPr>
            <a:cxnSpLocks/>
            <a:stCxn id="45" idx="0"/>
            <a:endCxn id="156" idx="1"/>
          </p:cNvCxnSpPr>
          <p:nvPr/>
        </p:nvCxnSpPr>
        <p:spPr>
          <a:xfrm flipV="1">
            <a:off x="3747884" y="4136260"/>
            <a:ext cx="1149920" cy="104687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="" xmlns:a16="http://schemas.microsoft.com/office/drawing/2014/main" id="{4B8F9C62-A712-457A-8BDC-A952ED436CC5}"/>
              </a:ext>
            </a:extLst>
          </p:cNvPr>
          <p:cNvSpPr txBox="1"/>
          <p:nvPr/>
        </p:nvSpPr>
        <p:spPr>
          <a:xfrm>
            <a:off x="4393777" y="4688643"/>
            <a:ext cx="2671559" cy="30777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启用固定用户密码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Basic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+Https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1" name="Picture 3">
            <a:extLst>
              <a:ext uri="{FF2B5EF4-FFF2-40B4-BE49-F238E27FC236}">
                <a16:creationId xmlns="" xmlns:a16="http://schemas.microsoft.com/office/drawing/2014/main" id="{4E3AF851-6F39-4211-9F10-5D5617950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2959" y="2744066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" name="Rectangle 65">
            <a:extLst>
              <a:ext uri="{FF2B5EF4-FFF2-40B4-BE49-F238E27FC236}">
                <a16:creationId xmlns="" xmlns:a16="http://schemas.microsoft.com/office/drawing/2014/main" id="{2410A0B0-7D60-46C8-9074-329C3AD7C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104" y="2659343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D17B1873-BF3F-4A4D-AE81-683A92658E98}"/>
              </a:ext>
            </a:extLst>
          </p:cNvPr>
          <p:cNvSpPr txBox="1"/>
          <p:nvPr/>
        </p:nvSpPr>
        <p:spPr>
          <a:xfrm>
            <a:off x="9633015" y="3342917"/>
            <a:ext cx="1169551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总部软件服务</a:t>
            </a:r>
          </a:p>
        </p:txBody>
      </p:sp>
      <p:pic>
        <p:nvPicPr>
          <p:cNvPr id="184" name="Picture 3">
            <a:extLst>
              <a:ext uri="{FF2B5EF4-FFF2-40B4-BE49-F238E27FC236}">
                <a16:creationId xmlns="" xmlns:a16="http://schemas.microsoft.com/office/drawing/2014/main" id="{73F5DA5F-D8DA-4C02-9719-4C5023A8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09324" y="2744066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8E094240-D387-46D7-A9D7-C3A52FF9F54A}"/>
              </a:ext>
            </a:extLst>
          </p:cNvPr>
          <p:cNvSpPr txBox="1"/>
          <p:nvPr/>
        </p:nvSpPr>
        <p:spPr>
          <a:xfrm>
            <a:off x="10637991" y="3268079"/>
            <a:ext cx="861768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6" name="Picture 3">
            <a:extLst>
              <a:ext uri="{FF2B5EF4-FFF2-40B4-BE49-F238E27FC236}">
                <a16:creationId xmlns="" xmlns:a16="http://schemas.microsoft.com/office/drawing/2014/main" id="{CD6FD01C-F8B6-4F90-945E-43720CA9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0895" y="4758138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" name="Rectangle 65">
            <a:extLst>
              <a:ext uri="{FF2B5EF4-FFF2-40B4-BE49-F238E27FC236}">
                <a16:creationId xmlns="" xmlns:a16="http://schemas.microsoft.com/office/drawing/2014/main" id="{DD667684-C9F0-4DEF-A3A4-7580B44A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040" y="4673415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B49605FE-9FF8-46C0-840A-5A6AEB86EF09}"/>
              </a:ext>
            </a:extLst>
          </p:cNvPr>
          <p:cNvSpPr txBox="1"/>
          <p:nvPr/>
        </p:nvSpPr>
        <p:spPr>
          <a:xfrm>
            <a:off x="7690951" y="5356989"/>
            <a:ext cx="1169551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总部菜单服务</a:t>
            </a:r>
          </a:p>
        </p:txBody>
      </p:sp>
      <p:pic>
        <p:nvPicPr>
          <p:cNvPr id="189" name="Picture 3">
            <a:extLst>
              <a:ext uri="{FF2B5EF4-FFF2-40B4-BE49-F238E27FC236}">
                <a16:creationId xmlns="" xmlns:a16="http://schemas.microsoft.com/office/drawing/2014/main" id="{91CB49B6-DD41-4F6E-B48B-EB907899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7260" y="4758138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5993FB24-687C-4A43-9115-C14E93D69A25}"/>
              </a:ext>
            </a:extLst>
          </p:cNvPr>
          <p:cNvSpPr txBox="1"/>
          <p:nvPr/>
        </p:nvSpPr>
        <p:spPr>
          <a:xfrm>
            <a:off x="8098885" y="4262941"/>
            <a:ext cx="861768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="" xmlns:a16="http://schemas.microsoft.com/office/drawing/2014/main" id="{D1D7A796-2F1F-4B74-990C-867C0722B81B}"/>
              </a:ext>
            </a:extLst>
          </p:cNvPr>
          <p:cNvCxnSpPr>
            <a:cxnSpLocks/>
            <a:stCxn id="162" idx="2"/>
            <a:endCxn id="182" idx="1"/>
          </p:cNvCxnSpPr>
          <p:nvPr/>
        </p:nvCxnSpPr>
        <p:spPr>
          <a:xfrm>
            <a:off x="6966515" y="2567006"/>
            <a:ext cx="2539589" cy="6005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="" xmlns:a16="http://schemas.microsoft.com/office/drawing/2014/main" id="{5FC79493-B8B2-4672-8118-4417801E2BB7}"/>
              </a:ext>
            </a:extLst>
          </p:cNvPr>
          <p:cNvSpPr txBox="1"/>
          <p:nvPr/>
        </p:nvSpPr>
        <p:spPr>
          <a:xfrm>
            <a:off x="8228362" y="2533780"/>
            <a:ext cx="1400121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Mount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="" xmlns:a16="http://schemas.microsoft.com/office/drawing/2014/main" id="{4419240A-9E95-477F-8AC0-6299094DC4C8}"/>
              </a:ext>
            </a:extLst>
          </p:cNvPr>
          <p:cNvCxnSpPr>
            <a:cxnSpLocks/>
            <a:stCxn id="162" idx="2"/>
            <a:endCxn id="187" idx="0"/>
          </p:cNvCxnSpPr>
          <p:nvPr/>
        </p:nvCxnSpPr>
        <p:spPr>
          <a:xfrm>
            <a:off x="6966515" y="2567006"/>
            <a:ext cx="1207248" cy="21064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E1B2B9DF-EA60-4DE1-B90D-62BD1BD47EE8}"/>
              </a:ext>
            </a:extLst>
          </p:cNvPr>
          <p:cNvSpPr txBox="1"/>
          <p:nvPr/>
        </p:nvSpPr>
        <p:spPr>
          <a:xfrm>
            <a:off x="7394993" y="3249980"/>
            <a:ext cx="1400121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Mount</a:t>
            </a: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="" xmlns:a16="http://schemas.microsoft.com/office/drawing/2014/main" id="{6F1B1CAD-1793-4C07-B4AD-1B4B6A477EA3}"/>
              </a:ext>
            </a:extLst>
          </p:cNvPr>
          <p:cNvSpPr txBox="1"/>
          <p:nvPr/>
        </p:nvSpPr>
        <p:spPr>
          <a:xfrm>
            <a:off x="8984580" y="3773680"/>
            <a:ext cx="2924393" cy="23390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软件和菜单分目录存放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、菜单目录格式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\data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|---\menu\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yyyymmdd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\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|-----Store_yyyymmdd_version.zip 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|-----Store_yyyymmdd_version.zip</a:t>
            </a:r>
          </a:p>
          <a:p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、软件目录格式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\data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|---\soft\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|-----counter_version.exe 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  |-----mpos_version.exe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="" xmlns:a16="http://schemas.microsoft.com/office/drawing/2014/main" id="{124DA56D-1F4C-42DA-9579-0F07C775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016" y="5267860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65">
            <a:extLst>
              <a:ext uri="{FF2B5EF4-FFF2-40B4-BE49-F238E27FC236}">
                <a16:creationId xmlns="" xmlns:a16="http://schemas.microsoft.com/office/drawing/2014/main" id="{BF8F74C9-B3B8-4679-89FD-58765DEA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162" y="5183137"/>
            <a:ext cx="1219445" cy="1016456"/>
          </a:xfrm>
          <a:prstGeom prst="rect">
            <a:avLst/>
          </a:prstGeom>
          <a:noFill/>
          <a:ln w="9525" algn="ctr">
            <a:solidFill>
              <a:srgbClr val="C7CDF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958" tIns="60958" rIns="60958" bIns="60958" anchor="ctr"/>
          <a:lstStyle/>
          <a:p>
            <a:pPr algn="ctr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defRPr/>
            </a:pPr>
            <a:endParaRPr lang="zh-CN" altLang="en-US" sz="1100" b="1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25BB250-55D9-4F48-BAF7-B6EF7E818CC9}"/>
              </a:ext>
            </a:extLst>
          </p:cNvPr>
          <p:cNvSpPr txBox="1"/>
          <p:nvPr/>
        </p:nvSpPr>
        <p:spPr>
          <a:xfrm>
            <a:off x="3265073" y="5866712"/>
            <a:ext cx="861775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</a:p>
        </p:txBody>
      </p:sp>
      <p:pic>
        <p:nvPicPr>
          <p:cNvPr id="47" name="Picture 3">
            <a:extLst>
              <a:ext uri="{FF2B5EF4-FFF2-40B4-BE49-F238E27FC236}">
                <a16:creationId xmlns="" xmlns:a16="http://schemas.microsoft.com/office/drawing/2014/main" id="{34AD9481-FF1E-42C3-A8EE-7C189E04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1381" y="5267860"/>
            <a:ext cx="428667" cy="58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888EFB3-D205-46D8-AABE-1B7448F9750E}"/>
              </a:ext>
            </a:extLst>
          </p:cNvPr>
          <p:cNvSpPr txBox="1"/>
          <p:nvPr/>
        </p:nvSpPr>
        <p:spPr>
          <a:xfrm>
            <a:off x="2634361" y="3595735"/>
            <a:ext cx="1510985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共享目录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/data</a:t>
            </a: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Mount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到餐厅服务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3197D9AE-4358-4A78-A3EF-44E0A79C8334}"/>
              </a:ext>
            </a:extLst>
          </p:cNvPr>
          <p:cNvCxnSpPr>
            <a:cxnSpLocks/>
            <a:stCxn id="152" idx="3"/>
            <a:endCxn id="45" idx="0"/>
          </p:cNvCxnSpPr>
          <p:nvPr/>
        </p:nvCxnSpPr>
        <p:spPr>
          <a:xfrm>
            <a:off x="2713273" y="4138294"/>
            <a:ext cx="1034611" cy="104484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B5AEF21-9C2E-412C-8A4A-1386BCF4EE0C}"/>
              </a:ext>
            </a:extLst>
          </p:cNvPr>
          <p:cNvSpPr txBox="1"/>
          <p:nvPr/>
        </p:nvSpPr>
        <p:spPr>
          <a:xfrm>
            <a:off x="4267285" y="5758467"/>
            <a:ext cx="2554539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餐厅服务定时任务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从文件服务器下载至餐厅共享目录</a:t>
            </a:r>
          </a:p>
        </p:txBody>
      </p:sp>
      <p:graphicFrame>
        <p:nvGraphicFramePr>
          <p:cNvPr id="57" name="Object 271">
            <a:extLst>
              <a:ext uri="{FF2B5EF4-FFF2-40B4-BE49-F238E27FC236}">
                <a16:creationId xmlns="" xmlns:a16="http://schemas.microsoft.com/office/drawing/2014/main" id="{5A61380A-4DAD-450B-B516-FF8EF243A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76392072"/>
              </p:ext>
            </p:extLst>
          </p:nvPr>
        </p:nvGraphicFramePr>
        <p:xfrm>
          <a:off x="297784" y="4666095"/>
          <a:ext cx="650040" cy="843295"/>
        </p:xfrm>
        <a:graphic>
          <a:graphicData uri="http://schemas.openxmlformats.org/presentationml/2006/ole">
            <p:oleObj spid="_x0000_s2051" name="CorelDRAW" r:id="rId5" imgW="1252800" imgH="1625400" progId="">
              <p:embed/>
            </p:oleObj>
          </a:graphicData>
        </a:graphic>
      </p:graphicFrame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3BA5FAD-AC23-40B6-A559-E27F9957A734}"/>
              </a:ext>
            </a:extLst>
          </p:cNvPr>
          <p:cNvSpPr txBox="1"/>
          <p:nvPr/>
        </p:nvSpPr>
        <p:spPr>
          <a:xfrm>
            <a:off x="322090" y="5509389"/>
            <a:ext cx="551861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4D6CCA95-502B-4C01-B5D1-C56D6AFE3081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47825" y="4169370"/>
            <a:ext cx="565201" cy="9183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090A028-D30B-4BAD-A3D5-E00659D0001E}"/>
              </a:ext>
            </a:extLst>
          </p:cNvPr>
          <p:cNvSpPr txBox="1"/>
          <p:nvPr/>
        </p:nvSpPr>
        <p:spPr>
          <a:xfrm>
            <a:off x="1033879" y="4646521"/>
            <a:ext cx="579645" cy="30777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4" name="Object 271">
            <a:extLst>
              <a:ext uri="{FF2B5EF4-FFF2-40B4-BE49-F238E27FC236}">
                <a16:creationId xmlns="" xmlns:a16="http://schemas.microsoft.com/office/drawing/2014/main" id="{24143779-9D8F-4FBC-B944-8FCA251DC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50155372"/>
              </p:ext>
            </p:extLst>
          </p:nvPr>
        </p:nvGraphicFramePr>
        <p:xfrm>
          <a:off x="1428868" y="1586185"/>
          <a:ext cx="650040" cy="843295"/>
        </p:xfrm>
        <a:graphic>
          <a:graphicData uri="http://schemas.openxmlformats.org/presentationml/2006/ole">
            <p:oleObj spid="_x0000_s2052" name="CorelDRAW" r:id="rId6" imgW="1252800" imgH="1625400" progId="">
              <p:embed/>
            </p:oleObj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F8E96E8-6CC3-4CDD-86EF-906DA26E2345}"/>
              </a:ext>
            </a:extLst>
          </p:cNvPr>
          <p:cNvSpPr txBox="1"/>
          <p:nvPr/>
        </p:nvSpPr>
        <p:spPr>
          <a:xfrm>
            <a:off x="1334756" y="2351567"/>
            <a:ext cx="705749" cy="307776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MPOS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8666BF4E-AB06-4D3A-A427-B09C53FD0879}"/>
              </a:ext>
            </a:extLst>
          </p:cNvPr>
          <p:cNvCxnSpPr>
            <a:cxnSpLocks/>
            <a:stCxn id="64" idx="3"/>
            <a:endCxn id="156" idx="1"/>
          </p:cNvCxnSpPr>
          <p:nvPr/>
        </p:nvCxnSpPr>
        <p:spPr>
          <a:xfrm>
            <a:off x="2078908" y="2007831"/>
            <a:ext cx="2818896" cy="212842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DD235E1-3EE0-43E7-819C-1A69337FC852}"/>
              </a:ext>
            </a:extLst>
          </p:cNvPr>
          <p:cNvSpPr txBox="1"/>
          <p:nvPr/>
        </p:nvSpPr>
        <p:spPr>
          <a:xfrm>
            <a:off x="2483474" y="2133305"/>
            <a:ext cx="702213" cy="30777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Https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9043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开发框架一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BA0B83C-D1CE-466E-849A-3A8175BA3D68}"/>
              </a:ext>
            </a:extLst>
          </p:cNvPr>
          <p:cNvSpPr/>
          <p:nvPr/>
        </p:nvSpPr>
        <p:spPr>
          <a:xfrm>
            <a:off x="2197352" y="1412464"/>
            <a:ext cx="1426029" cy="385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VUE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EF492F1-1AC3-4242-BA05-6119DED8AB81}"/>
              </a:ext>
            </a:extLst>
          </p:cNvPr>
          <p:cNvSpPr/>
          <p:nvPr/>
        </p:nvSpPr>
        <p:spPr>
          <a:xfrm>
            <a:off x="1897048" y="2745581"/>
            <a:ext cx="1426029" cy="5116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C</a:t>
            </a:r>
            <a:r>
              <a:rPr lang="en-US" altLang="zh-CN" sz="1600" dirty="0">
                <a:latin typeface="+mj-lt"/>
              </a:rPr>
              <a:t>ontroller</a:t>
            </a:r>
            <a:endParaRPr lang="en-US" sz="16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9FE97B3-A4F6-467F-B2AE-4C817712DE7B}"/>
              </a:ext>
            </a:extLst>
          </p:cNvPr>
          <p:cNvSpPr/>
          <p:nvPr/>
        </p:nvSpPr>
        <p:spPr>
          <a:xfrm>
            <a:off x="1723495" y="5753462"/>
            <a:ext cx="1426029" cy="44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S</a:t>
            </a:r>
            <a:r>
              <a:rPr lang="en-US" altLang="zh-CN" sz="1600" dirty="0">
                <a:latin typeface="+mj-lt"/>
              </a:rPr>
              <a:t>pring Boot2</a:t>
            </a:r>
            <a:endParaRPr lang="en-US" sz="1600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1A105A4-5D7A-4A09-9DF4-CA68F5C101F0}"/>
              </a:ext>
            </a:extLst>
          </p:cNvPr>
          <p:cNvSpPr/>
          <p:nvPr/>
        </p:nvSpPr>
        <p:spPr>
          <a:xfrm>
            <a:off x="6289811" y="3147595"/>
            <a:ext cx="1177893" cy="3859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E</a:t>
            </a:r>
            <a:r>
              <a:rPr lang="en-US" altLang="zh-CN" sz="1600" dirty="0">
                <a:latin typeface="+mj-lt"/>
              </a:rPr>
              <a:t>ureka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9E5BC16-1B64-4C33-9039-10D00711F0AF}"/>
              </a:ext>
            </a:extLst>
          </p:cNvPr>
          <p:cNvSpPr/>
          <p:nvPr/>
        </p:nvSpPr>
        <p:spPr>
          <a:xfrm>
            <a:off x="6298221" y="2524173"/>
            <a:ext cx="1169483" cy="3859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x-none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Apollo</a:t>
            </a:r>
            <a:endParaRPr lang="en-US" sz="1600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C923365-0475-4666-B672-8DCFD8158987}"/>
              </a:ext>
            </a:extLst>
          </p:cNvPr>
          <p:cNvSpPr/>
          <p:nvPr/>
        </p:nvSpPr>
        <p:spPr>
          <a:xfrm>
            <a:off x="3766895" y="2745581"/>
            <a:ext cx="1426029" cy="5116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C</a:t>
            </a:r>
            <a:r>
              <a:rPr lang="en-US" altLang="zh-CN" sz="1600" dirty="0">
                <a:latin typeface="+mj-lt"/>
              </a:rPr>
              <a:t>ontroller</a:t>
            </a:r>
            <a:endParaRPr lang="en-US" sz="16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BB4511A-B0AF-4A88-83C6-58A5C1CDF8C9}"/>
              </a:ext>
            </a:extLst>
          </p:cNvPr>
          <p:cNvSpPr/>
          <p:nvPr/>
        </p:nvSpPr>
        <p:spPr>
          <a:xfrm>
            <a:off x="1510514" y="2489393"/>
            <a:ext cx="3907607" cy="106795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CECB44D-5820-4319-BA75-908623D3558F}"/>
              </a:ext>
            </a:extLst>
          </p:cNvPr>
          <p:cNvSpPr/>
          <p:nvPr/>
        </p:nvSpPr>
        <p:spPr>
          <a:xfrm>
            <a:off x="1510513" y="4150409"/>
            <a:ext cx="10196889" cy="106795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A1946969-5ECB-4DFC-A8FB-FF130CDC576E}"/>
              </a:ext>
            </a:extLst>
          </p:cNvPr>
          <p:cNvSpPr/>
          <p:nvPr/>
        </p:nvSpPr>
        <p:spPr>
          <a:xfrm>
            <a:off x="1510514" y="1284625"/>
            <a:ext cx="3431023" cy="715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B5370E3-336D-4D93-9482-C30F113BA7E2}"/>
              </a:ext>
            </a:extLst>
          </p:cNvPr>
          <p:cNvSpPr/>
          <p:nvPr/>
        </p:nvSpPr>
        <p:spPr>
          <a:xfrm>
            <a:off x="1711831" y="4495674"/>
            <a:ext cx="1426029" cy="444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600" dirty="0">
                <a:latin typeface="+mj-lt"/>
              </a:rPr>
              <a:t>订单服务</a:t>
            </a:r>
            <a:endParaRPr lang="en-US" sz="16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060DE1B-AF60-450F-ACF9-FC24C771F7D9}"/>
              </a:ext>
            </a:extLst>
          </p:cNvPr>
          <p:cNvSpPr/>
          <p:nvPr/>
        </p:nvSpPr>
        <p:spPr>
          <a:xfrm>
            <a:off x="3412911" y="4495674"/>
            <a:ext cx="1426029" cy="444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600" dirty="0">
                <a:latin typeface="+mj-lt"/>
              </a:rPr>
              <a:t>设备服务</a:t>
            </a:r>
            <a:endParaRPr lang="en-US" sz="16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298CF61-F358-4EB1-8E64-1E131A72D4F5}"/>
              </a:ext>
            </a:extLst>
          </p:cNvPr>
          <p:cNvSpPr/>
          <p:nvPr/>
        </p:nvSpPr>
        <p:spPr>
          <a:xfrm>
            <a:off x="657894" y="1258222"/>
            <a:ext cx="723147" cy="7157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+mj-lt"/>
              </a:rPr>
              <a:t>表示层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5F57695-4849-4EF0-8F07-4439E62AB11F}"/>
              </a:ext>
            </a:extLst>
          </p:cNvPr>
          <p:cNvSpPr/>
          <p:nvPr/>
        </p:nvSpPr>
        <p:spPr>
          <a:xfrm>
            <a:off x="657894" y="2489393"/>
            <a:ext cx="723145" cy="106795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+mj-lt"/>
              </a:rPr>
              <a:t>控制层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1157937-0513-47D5-8BF3-0473BD957A63}"/>
              </a:ext>
            </a:extLst>
          </p:cNvPr>
          <p:cNvSpPr/>
          <p:nvPr/>
        </p:nvSpPr>
        <p:spPr>
          <a:xfrm>
            <a:off x="657893" y="4150409"/>
            <a:ext cx="723145" cy="106795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+mj-lt"/>
              </a:rPr>
              <a:t>服务层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35E8C77E-1ABF-40A2-993D-41A56FDD296C}"/>
              </a:ext>
            </a:extLst>
          </p:cNvPr>
          <p:cNvSpPr/>
          <p:nvPr/>
        </p:nvSpPr>
        <p:spPr>
          <a:xfrm>
            <a:off x="8380054" y="2766245"/>
            <a:ext cx="1253561" cy="511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C</a:t>
            </a:r>
            <a:r>
              <a:rPr lang="en-US" altLang="zh-CN" sz="1600" dirty="0">
                <a:latin typeface="+mj-lt"/>
              </a:rPr>
              <a:t>ontroller</a:t>
            </a:r>
            <a:endParaRPr lang="en-US" sz="1600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CBF2B9C-633A-49EC-8602-9D5CC24E3851}"/>
              </a:ext>
            </a:extLst>
          </p:cNvPr>
          <p:cNvSpPr/>
          <p:nvPr/>
        </p:nvSpPr>
        <p:spPr>
          <a:xfrm>
            <a:off x="10052409" y="2766245"/>
            <a:ext cx="1253561" cy="511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C</a:t>
            </a:r>
            <a:r>
              <a:rPr lang="en-US" altLang="zh-CN" sz="1600" dirty="0">
                <a:latin typeface="+mj-lt"/>
              </a:rPr>
              <a:t>ontroller</a:t>
            </a:r>
            <a:endParaRPr lang="en-US" sz="1600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CCBE53E-C565-44B8-9A13-7C0551522839}"/>
              </a:ext>
            </a:extLst>
          </p:cNvPr>
          <p:cNvSpPr/>
          <p:nvPr/>
        </p:nvSpPr>
        <p:spPr>
          <a:xfrm>
            <a:off x="7799797" y="2499267"/>
            <a:ext cx="3907607" cy="1067959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11BB591-B977-439D-84F6-C1CF363C363B}"/>
              </a:ext>
            </a:extLst>
          </p:cNvPr>
          <p:cNvSpPr/>
          <p:nvPr/>
        </p:nvSpPr>
        <p:spPr>
          <a:xfrm>
            <a:off x="8840407" y="1412464"/>
            <a:ext cx="1426029" cy="3859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E</a:t>
            </a:r>
            <a:r>
              <a:rPr lang="en-US" altLang="zh-CN" sz="1600" dirty="0">
                <a:latin typeface="+mj-lt"/>
              </a:rPr>
              <a:t>nvoy</a:t>
            </a:r>
            <a:endParaRPr lang="en-US" sz="16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47310B34-355A-4AA0-83D9-3F3F60622AA3}"/>
              </a:ext>
            </a:extLst>
          </p:cNvPr>
          <p:cNvSpPr/>
          <p:nvPr/>
        </p:nvSpPr>
        <p:spPr>
          <a:xfrm>
            <a:off x="1460108" y="5602929"/>
            <a:ext cx="10247293" cy="75201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A1FA0E1-C88C-47B4-8CBD-7612BEFB49BE}"/>
              </a:ext>
            </a:extLst>
          </p:cNvPr>
          <p:cNvSpPr/>
          <p:nvPr/>
        </p:nvSpPr>
        <p:spPr>
          <a:xfrm>
            <a:off x="657893" y="5599780"/>
            <a:ext cx="723144" cy="75201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+mj-lt"/>
              </a:rPr>
              <a:t>框架层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F4A7C556-B2D2-4288-80AB-DD5287B4F136}"/>
              </a:ext>
            </a:extLst>
          </p:cNvPr>
          <p:cNvSpPr/>
          <p:nvPr/>
        </p:nvSpPr>
        <p:spPr>
          <a:xfrm>
            <a:off x="3412911" y="5753462"/>
            <a:ext cx="1426029" cy="44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err="1">
                <a:latin typeface="+mj-lt"/>
              </a:rPr>
              <a:t>M</a:t>
            </a:r>
            <a:r>
              <a:rPr lang="en-US" altLang="zh-CN" sz="1600" dirty="0" err="1">
                <a:latin typeface="+mj-lt"/>
              </a:rPr>
              <a:t>yBatis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CF4EA061-677C-419C-B66F-8A2F889E891D}"/>
              </a:ext>
            </a:extLst>
          </p:cNvPr>
          <p:cNvSpPr/>
          <p:nvPr/>
        </p:nvSpPr>
        <p:spPr>
          <a:xfrm>
            <a:off x="5052907" y="4462062"/>
            <a:ext cx="1426029" cy="444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600" dirty="0">
                <a:latin typeface="+mj-lt"/>
              </a:rPr>
              <a:t>配置服务</a:t>
            </a:r>
            <a:endParaRPr lang="en-US" sz="1600" dirty="0"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C0923B1B-03AD-4AFB-A5AB-A15B55528668}"/>
              </a:ext>
            </a:extLst>
          </p:cNvPr>
          <p:cNvSpPr/>
          <p:nvPr/>
        </p:nvSpPr>
        <p:spPr>
          <a:xfrm>
            <a:off x="6832667" y="4449525"/>
            <a:ext cx="1426029" cy="444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600" dirty="0">
                <a:latin typeface="+mj-lt"/>
              </a:rPr>
              <a:t>菜单服务</a:t>
            </a:r>
            <a:endParaRPr lang="en-US" sz="16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DA506AE-6A1A-4314-8CC9-327CA6F34036}"/>
              </a:ext>
            </a:extLst>
          </p:cNvPr>
          <p:cNvSpPr/>
          <p:nvPr/>
        </p:nvSpPr>
        <p:spPr>
          <a:xfrm>
            <a:off x="8626379" y="4449525"/>
            <a:ext cx="1426029" cy="444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zh-CN" altLang="en-US" sz="1600" dirty="0">
                <a:latin typeface="+mj-lt"/>
              </a:rPr>
              <a:t>营运服务</a:t>
            </a:r>
            <a:endParaRPr lang="en-US" sz="1600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2A5EBA19-9EAF-411A-87E1-014535E43127}"/>
              </a:ext>
            </a:extLst>
          </p:cNvPr>
          <p:cNvSpPr/>
          <p:nvPr/>
        </p:nvSpPr>
        <p:spPr>
          <a:xfrm>
            <a:off x="5132979" y="5751850"/>
            <a:ext cx="1426029" cy="44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err="1">
                <a:latin typeface="+mj-lt"/>
              </a:rPr>
              <a:t>M</a:t>
            </a:r>
            <a:r>
              <a:rPr lang="en-US" altLang="zh-CN" sz="1600" dirty="0" err="1">
                <a:latin typeface="+mj-lt"/>
              </a:rPr>
              <a:t>ySql</a:t>
            </a:r>
            <a:endParaRPr lang="en-US" sz="16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33C866E6-51DE-4A75-BA83-C867F43DC87D}"/>
              </a:ext>
            </a:extLst>
          </p:cNvPr>
          <p:cNvSpPr/>
          <p:nvPr/>
        </p:nvSpPr>
        <p:spPr>
          <a:xfrm>
            <a:off x="6767532" y="5751849"/>
            <a:ext cx="1426029" cy="44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Feign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0B90B5E-90C1-4A47-A6EC-8A58B66F9F97}"/>
              </a:ext>
            </a:extLst>
          </p:cNvPr>
          <p:cNvSpPr/>
          <p:nvPr/>
        </p:nvSpPr>
        <p:spPr>
          <a:xfrm>
            <a:off x="10161095" y="4460181"/>
            <a:ext cx="1426029" cy="44464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altLang="zh-CN" sz="1600" dirty="0">
                <a:latin typeface="+mj-lt"/>
              </a:rPr>
              <a:t>…</a:t>
            </a:r>
            <a:r>
              <a:rPr lang="zh-CN" altLang="en-US" sz="1600" dirty="0">
                <a:latin typeface="+mj-lt"/>
              </a:rPr>
              <a:t>服务</a:t>
            </a:r>
            <a:endParaRPr lang="en-US" sz="1600" dirty="0">
              <a:latin typeface="+mj-l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298783A8-9317-4F6A-8D60-7B20E2F83AB4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 flipV="1">
            <a:off x="5418120" y="3023373"/>
            <a:ext cx="871691" cy="317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D329C385-236C-4084-AF97-414BBEBF7DC8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2424845" y="3533499"/>
            <a:ext cx="4453912" cy="9621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888D7B9E-ECDE-4EE6-8E7F-7AD094547420}"/>
              </a:ext>
            </a:extLst>
          </p:cNvPr>
          <p:cNvCxnSpPr>
            <a:stCxn id="6" idx="2"/>
            <a:endCxn id="23" idx="0"/>
          </p:cNvCxnSpPr>
          <p:nvPr/>
        </p:nvCxnSpPr>
        <p:spPr>
          <a:xfrm flipH="1">
            <a:off x="2424846" y="3257209"/>
            <a:ext cx="185217" cy="1238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277CF05F-F418-424D-BE36-CAB370A1868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2610063" y="3257209"/>
            <a:ext cx="1515863" cy="12384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6249FA74-123B-4831-94A7-55E3A70A74B7}"/>
              </a:ext>
            </a:extLst>
          </p:cNvPr>
          <p:cNvSpPr/>
          <p:nvPr/>
        </p:nvSpPr>
        <p:spPr>
          <a:xfrm>
            <a:off x="8456022" y="5730825"/>
            <a:ext cx="1426029" cy="44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>
                <a:latin typeface="+mj-lt"/>
              </a:rPr>
              <a:t>Ribbon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720555E6-909A-49EB-8D05-2CCDFF4FC82B}"/>
              </a:ext>
            </a:extLst>
          </p:cNvPr>
          <p:cNvSpPr/>
          <p:nvPr/>
        </p:nvSpPr>
        <p:spPr>
          <a:xfrm>
            <a:off x="10144511" y="5751849"/>
            <a:ext cx="1426029" cy="44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err="1">
                <a:latin typeface="+mj-lt"/>
              </a:rPr>
              <a:t>Hystrix</a:t>
            </a:r>
            <a:endParaRPr lang="en-US" sz="1600" dirty="0">
              <a:latin typeface="+mj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02B225B8-FD11-4019-BCB8-73CB60848EEF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2610063" y="3257208"/>
            <a:ext cx="3155859" cy="120485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AF30EBE-4F1E-4D84-87F5-3620317ECD6C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10679189" y="3277873"/>
            <a:ext cx="194920" cy="118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B4026ED8-9F3A-4669-A795-39CC9B5C77EC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5765922" y="3277872"/>
            <a:ext cx="3240913" cy="11841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74EA1A30-A346-4B93-8AA7-8E08C3A8D8C3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9339394" y="3277873"/>
            <a:ext cx="1339796" cy="11716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7145434D-7F88-4840-BD9A-768634F16A29}"/>
              </a:ext>
            </a:extLst>
          </p:cNvPr>
          <p:cNvCxnSpPr>
            <a:cxnSpLocks/>
            <a:stCxn id="36" idx="0"/>
            <a:endCxn id="18" idx="2"/>
          </p:cNvCxnSpPr>
          <p:nvPr/>
        </p:nvCxnSpPr>
        <p:spPr>
          <a:xfrm flipH="1" flipV="1">
            <a:off x="6878758" y="3533500"/>
            <a:ext cx="666924" cy="9160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B27C9548-7B2B-4200-8099-B29819385F35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H="1" flipV="1">
            <a:off x="6878758" y="3533500"/>
            <a:ext cx="2460636" cy="91602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87CD5FE5-3FA6-428D-B2A4-D74B9B9DD780}"/>
              </a:ext>
            </a:extLst>
          </p:cNvPr>
          <p:cNvSpPr/>
          <p:nvPr/>
        </p:nvSpPr>
        <p:spPr>
          <a:xfrm>
            <a:off x="1595913" y="4059042"/>
            <a:ext cx="764195" cy="317175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AD858DBB-4F59-4EF8-B062-CCF1A11C2308}"/>
              </a:ext>
            </a:extLst>
          </p:cNvPr>
          <p:cNvSpPr/>
          <p:nvPr/>
        </p:nvSpPr>
        <p:spPr>
          <a:xfrm>
            <a:off x="1593117" y="2353139"/>
            <a:ext cx="764195" cy="317175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+mj-lt"/>
              </a:rPr>
              <a:t>Rest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9DCB86A9-CFEB-4B68-83E7-E0AAA20BE12C}"/>
              </a:ext>
            </a:extLst>
          </p:cNvPr>
          <p:cNvSpPr/>
          <p:nvPr/>
        </p:nvSpPr>
        <p:spPr>
          <a:xfrm>
            <a:off x="10948171" y="2311129"/>
            <a:ext cx="764195" cy="317175"/>
          </a:xfrm>
          <a:prstGeom prst="rect">
            <a:avLst/>
          </a:prstGeom>
          <a:solidFill>
            <a:srgbClr val="00B050"/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 err="1">
                <a:solidFill>
                  <a:srgbClr val="FF0000"/>
                </a:solidFill>
                <a:latin typeface="+mj-lt"/>
              </a:rPr>
              <a:t>Grpc</a:t>
            </a:r>
            <a:endParaRPr lang="en-US" sz="13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71E07659-8382-48D5-82B5-4BE34DD6EBAB}"/>
              </a:ext>
            </a:extLst>
          </p:cNvPr>
          <p:cNvCxnSpPr>
            <a:cxnSpLocks/>
            <a:stCxn id="31" idx="2"/>
            <a:endCxn id="28" idx="0"/>
          </p:cNvCxnSpPr>
          <p:nvPr/>
        </p:nvCxnSpPr>
        <p:spPr>
          <a:xfrm flipH="1">
            <a:off x="9006835" y="1798369"/>
            <a:ext cx="546587" cy="9678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EBB387EE-E96F-41DC-8907-4EA104D82D3A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>
            <a:off x="9553421" y="1798369"/>
            <a:ext cx="1125768" cy="96787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57581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1BA6D7-B83D-4149-AE4E-5A8DEC04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功能架构图</a:t>
            </a:r>
          </a:p>
        </p:txBody>
      </p:sp>
      <p:sp>
        <p:nvSpPr>
          <p:cNvPr id="5" name="矩形 7">
            <a:extLst>
              <a:ext uri="{FF2B5EF4-FFF2-40B4-BE49-F238E27FC236}">
                <a16:creationId xmlns="" xmlns:a16="http://schemas.microsoft.com/office/drawing/2014/main" id="{9F7BB2F4-B38B-4DA6-9C21-24B28F37C7BE}"/>
              </a:ext>
            </a:extLst>
          </p:cNvPr>
          <p:cNvSpPr/>
          <p:nvPr/>
        </p:nvSpPr>
        <p:spPr bwMode="auto">
          <a:xfrm>
            <a:off x="502884" y="1214953"/>
            <a:ext cx="11328685" cy="2400011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107997" rIns="121917" bIns="35999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总部端</a:t>
            </a:r>
          </a:p>
        </p:txBody>
      </p:sp>
      <p:sp>
        <p:nvSpPr>
          <p:cNvPr id="6" name="矩形 7">
            <a:extLst>
              <a:ext uri="{FF2B5EF4-FFF2-40B4-BE49-F238E27FC236}">
                <a16:creationId xmlns="" xmlns:a16="http://schemas.microsoft.com/office/drawing/2014/main" id="{0BC891D9-9866-4843-A875-C689B941629E}"/>
              </a:ext>
            </a:extLst>
          </p:cNvPr>
          <p:cNvSpPr/>
          <p:nvPr/>
        </p:nvSpPr>
        <p:spPr bwMode="auto">
          <a:xfrm>
            <a:off x="502883" y="4910309"/>
            <a:ext cx="2687789" cy="182843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107997" rIns="121917" bIns="35999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餐厅服务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53DB419-4A50-4041-AC86-335B48930C45}"/>
              </a:ext>
            </a:extLst>
          </p:cNvPr>
          <p:cNvSpPr/>
          <p:nvPr/>
        </p:nvSpPr>
        <p:spPr bwMode="auto">
          <a:xfrm>
            <a:off x="502884" y="3735097"/>
            <a:ext cx="5508811" cy="1057809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107997" rIns="121917" bIns="35999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600" b="1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总部 通信</a:t>
            </a:r>
            <a:r>
              <a:rPr lang="zh-CN" altLang="en-US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平台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DF5CEAF-FDD2-44EF-805E-FC53566C2610}"/>
              </a:ext>
            </a:extLst>
          </p:cNvPr>
          <p:cNvSpPr/>
          <p:nvPr/>
        </p:nvSpPr>
        <p:spPr bwMode="auto">
          <a:xfrm>
            <a:off x="10922589" y="4920895"/>
            <a:ext cx="908979" cy="182843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107997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移动</a:t>
            </a:r>
            <a:r>
              <a:rPr lang="en-US" altLang="zh-CN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POS</a:t>
            </a:r>
            <a:endParaRPr lang="zh-CN" altLang="en-US" sz="16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1CBE9D2E-66FB-4039-BB5C-246D753190EB}"/>
              </a:ext>
            </a:extLst>
          </p:cNvPr>
          <p:cNvSpPr/>
          <p:nvPr/>
        </p:nvSpPr>
        <p:spPr>
          <a:xfrm>
            <a:off x="730213" y="1646664"/>
            <a:ext cx="1908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21917" tIns="60958" rIns="121917" bIns="60958" rtlCol="0" anchor="b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设备管理</a:t>
            </a:r>
          </a:p>
        </p:txBody>
      </p:sp>
      <p:sp>
        <p:nvSpPr>
          <p:cNvPr id="16" name="矩形 7">
            <a:extLst>
              <a:ext uri="{FF2B5EF4-FFF2-40B4-BE49-F238E27FC236}">
                <a16:creationId xmlns="" xmlns:a16="http://schemas.microsoft.com/office/drawing/2014/main" id="{B1620BCE-F84F-4262-8949-110637B4F2FD}"/>
              </a:ext>
            </a:extLst>
          </p:cNvPr>
          <p:cNvSpPr/>
          <p:nvPr/>
        </p:nvSpPr>
        <p:spPr bwMode="auto">
          <a:xfrm>
            <a:off x="1253969" y="172277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终端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EC7A0B5D-C678-4B56-96AE-EEAA4DFD558B}"/>
              </a:ext>
            </a:extLst>
          </p:cNvPr>
          <p:cNvSpPr/>
          <p:nvPr/>
        </p:nvSpPr>
        <p:spPr bwMode="auto">
          <a:xfrm>
            <a:off x="6180308" y="3735097"/>
            <a:ext cx="5651261" cy="1065665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107997" rIns="121917" bIns="35999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总部 服务平台</a:t>
            </a:r>
          </a:p>
        </p:txBody>
      </p:sp>
      <p:sp>
        <p:nvSpPr>
          <p:cNvPr id="37" name="矩形 7">
            <a:extLst>
              <a:ext uri="{FF2B5EF4-FFF2-40B4-BE49-F238E27FC236}">
                <a16:creationId xmlns="" xmlns:a16="http://schemas.microsoft.com/office/drawing/2014/main" id="{227EA06D-DDC8-4EAF-A37B-3A74C57D23D2}"/>
              </a:ext>
            </a:extLst>
          </p:cNvPr>
          <p:cNvSpPr/>
          <p:nvPr/>
        </p:nvSpPr>
        <p:spPr bwMode="auto">
          <a:xfrm>
            <a:off x="1253969" y="2293741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外设</a:t>
            </a:r>
          </a:p>
        </p:txBody>
      </p:sp>
      <p:sp>
        <p:nvSpPr>
          <p:cNvPr id="38" name="矩形 7">
            <a:extLst>
              <a:ext uri="{FF2B5EF4-FFF2-40B4-BE49-F238E27FC236}">
                <a16:creationId xmlns="" xmlns:a16="http://schemas.microsoft.com/office/drawing/2014/main" id="{5BEC7F7F-A7A3-4E0B-A5FE-EDEDCC2AADD2}"/>
              </a:ext>
            </a:extLst>
          </p:cNvPr>
          <p:cNvSpPr/>
          <p:nvPr/>
        </p:nvSpPr>
        <p:spPr bwMode="auto">
          <a:xfrm>
            <a:off x="3332411" y="4910307"/>
            <a:ext cx="7449668" cy="182843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107997" rIns="121917" bIns="35999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Counter</a:t>
            </a:r>
            <a:endParaRPr lang="zh-CN" altLang="en-US" sz="16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itchFamily="34" charset="0"/>
            </a:endParaRPr>
          </a:p>
        </p:txBody>
      </p:sp>
      <p:sp>
        <p:nvSpPr>
          <p:cNvPr id="31" name="矩形 7">
            <a:extLst>
              <a:ext uri="{FF2B5EF4-FFF2-40B4-BE49-F238E27FC236}">
                <a16:creationId xmlns="" xmlns:a16="http://schemas.microsoft.com/office/drawing/2014/main" id="{29682DCE-1AC3-48AE-B1EB-67167AEF63C7}"/>
              </a:ext>
            </a:extLst>
          </p:cNvPr>
          <p:cNvSpPr/>
          <p:nvPr/>
        </p:nvSpPr>
        <p:spPr bwMode="auto">
          <a:xfrm>
            <a:off x="3515239" y="542479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启动管理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A8165A03-9BF2-4D64-AB0A-729FC5E00296}"/>
              </a:ext>
            </a:extLst>
          </p:cNvPr>
          <p:cNvSpPr/>
          <p:nvPr/>
        </p:nvSpPr>
        <p:spPr>
          <a:xfrm>
            <a:off x="2808657" y="1646664"/>
            <a:ext cx="1908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21917" tIns="60958" rIns="121917" bIns="60958" rtlCol="0" anchor="b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监控管理</a:t>
            </a:r>
          </a:p>
        </p:txBody>
      </p:sp>
      <p:sp>
        <p:nvSpPr>
          <p:cNvPr id="41" name="矩形 7">
            <a:extLst>
              <a:ext uri="{FF2B5EF4-FFF2-40B4-BE49-F238E27FC236}">
                <a16:creationId xmlns="" xmlns:a16="http://schemas.microsoft.com/office/drawing/2014/main" id="{060E0AB4-6826-4CB2-A006-7878EA67B691}"/>
              </a:ext>
            </a:extLst>
          </p:cNvPr>
          <p:cNvSpPr/>
          <p:nvPr/>
        </p:nvSpPr>
        <p:spPr bwMode="auto">
          <a:xfrm>
            <a:off x="3332413" y="172277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硬件监控</a:t>
            </a:r>
          </a:p>
        </p:txBody>
      </p:sp>
      <p:sp>
        <p:nvSpPr>
          <p:cNvPr id="42" name="矩形 7">
            <a:extLst>
              <a:ext uri="{FF2B5EF4-FFF2-40B4-BE49-F238E27FC236}">
                <a16:creationId xmlns="" xmlns:a16="http://schemas.microsoft.com/office/drawing/2014/main" id="{734847CD-530D-4294-9D36-928DACA3ECF1}"/>
              </a:ext>
            </a:extLst>
          </p:cNvPr>
          <p:cNvSpPr/>
          <p:nvPr/>
        </p:nvSpPr>
        <p:spPr bwMode="auto">
          <a:xfrm>
            <a:off x="3332413" y="2293741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业务监控</a:t>
            </a:r>
          </a:p>
        </p:txBody>
      </p:sp>
      <p:sp>
        <p:nvSpPr>
          <p:cNvPr id="43" name="矩形 7">
            <a:extLst>
              <a:ext uri="{FF2B5EF4-FFF2-40B4-BE49-F238E27FC236}">
                <a16:creationId xmlns="" xmlns:a16="http://schemas.microsoft.com/office/drawing/2014/main" id="{B61184FE-00E9-4F64-992D-D54EB928F544}"/>
              </a:ext>
            </a:extLst>
          </p:cNvPr>
          <p:cNvSpPr/>
          <p:nvPr/>
        </p:nvSpPr>
        <p:spPr bwMode="auto">
          <a:xfrm>
            <a:off x="3332413" y="2868214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报警处理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BD9F65BF-744B-481E-89CF-6843A48B0261}"/>
              </a:ext>
            </a:extLst>
          </p:cNvPr>
          <p:cNvSpPr/>
          <p:nvPr/>
        </p:nvSpPr>
        <p:spPr>
          <a:xfrm>
            <a:off x="4887101" y="1646664"/>
            <a:ext cx="4666857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21917" tIns="60958" rIns="121917" bIns="60958" rtlCol="0" anchor="b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总部端管理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649430D3-645B-4399-A270-F480793EE722}"/>
              </a:ext>
            </a:extLst>
          </p:cNvPr>
          <p:cNvSpPr/>
          <p:nvPr/>
        </p:nvSpPr>
        <p:spPr>
          <a:xfrm>
            <a:off x="9724400" y="1646664"/>
            <a:ext cx="1908000" cy="18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121917" tIns="60958" rIns="121917" bIns="60958" rtlCol="0" anchor="b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菜单管理</a:t>
            </a:r>
          </a:p>
        </p:txBody>
      </p:sp>
      <p:sp>
        <p:nvSpPr>
          <p:cNvPr id="49" name="矩形 7">
            <a:extLst>
              <a:ext uri="{FF2B5EF4-FFF2-40B4-BE49-F238E27FC236}">
                <a16:creationId xmlns="" xmlns:a16="http://schemas.microsoft.com/office/drawing/2014/main" id="{99E8B1DB-EA6A-4E3C-8B1C-5EF3D73A4B33}"/>
              </a:ext>
            </a:extLst>
          </p:cNvPr>
          <p:cNvSpPr/>
          <p:nvPr/>
        </p:nvSpPr>
        <p:spPr bwMode="auto">
          <a:xfrm>
            <a:off x="6521071" y="4197977"/>
            <a:ext cx="1463040" cy="501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Promotion Center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itchFamily="34" charset="0"/>
            </a:endParaRPr>
          </a:p>
        </p:txBody>
      </p:sp>
      <p:sp>
        <p:nvSpPr>
          <p:cNvPr id="50" name="矩形 7">
            <a:extLst>
              <a:ext uri="{FF2B5EF4-FFF2-40B4-BE49-F238E27FC236}">
                <a16:creationId xmlns="" xmlns:a16="http://schemas.microsoft.com/office/drawing/2014/main" id="{8AA3C5FD-1C06-4B1D-84C8-735B275A7A23}"/>
              </a:ext>
            </a:extLst>
          </p:cNvPr>
          <p:cNvSpPr/>
          <p:nvPr/>
        </p:nvSpPr>
        <p:spPr bwMode="auto">
          <a:xfrm>
            <a:off x="8274419" y="4197977"/>
            <a:ext cx="1463040" cy="501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Payment Gateway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itchFamily="34" charset="0"/>
            </a:endParaRPr>
          </a:p>
        </p:txBody>
      </p:sp>
      <p:sp>
        <p:nvSpPr>
          <p:cNvPr id="51" name="矩形 7">
            <a:extLst>
              <a:ext uri="{FF2B5EF4-FFF2-40B4-BE49-F238E27FC236}">
                <a16:creationId xmlns="" xmlns:a16="http://schemas.microsoft.com/office/drawing/2014/main" id="{F3C71220-0467-43BF-BEB1-D58005AF7C0D}"/>
              </a:ext>
            </a:extLst>
          </p:cNvPr>
          <p:cNvSpPr/>
          <p:nvPr/>
        </p:nvSpPr>
        <p:spPr bwMode="auto">
          <a:xfrm>
            <a:off x="9998747" y="4197977"/>
            <a:ext cx="1463040" cy="501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BY</a:t>
            </a: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餐厅服务</a:t>
            </a:r>
          </a:p>
        </p:txBody>
      </p:sp>
      <p:sp>
        <p:nvSpPr>
          <p:cNvPr id="52" name="矩形 7">
            <a:extLst>
              <a:ext uri="{FF2B5EF4-FFF2-40B4-BE49-F238E27FC236}">
                <a16:creationId xmlns="" xmlns:a16="http://schemas.microsoft.com/office/drawing/2014/main" id="{86C27A63-4C22-4E90-A2DF-E769A6576B6A}"/>
              </a:ext>
            </a:extLst>
          </p:cNvPr>
          <p:cNvSpPr/>
          <p:nvPr/>
        </p:nvSpPr>
        <p:spPr bwMode="auto">
          <a:xfrm>
            <a:off x="1253969" y="285373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注册</a:t>
            </a:r>
          </a:p>
        </p:txBody>
      </p:sp>
      <p:sp>
        <p:nvSpPr>
          <p:cNvPr id="53" name="矩形 7">
            <a:extLst>
              <a:ext uri="{FF2B5EF4-FFF2-40B4-BE49-F238E27FC236}">
                <a16:creationId xmlns="" xmlns:a16="http://schemas.microsoft.com/office/drawing/2014/main" id="{DA6B1D40-9A56-47CC-B2E7-20C8A92B1631}"/>
              </a:ext>
            </a:extLst>
          </p:cNvPr>
          <p:cNvSpPr/>
          <p:nvPr/>
        </p:nvSpPr>
        <p:spPr bwMode="auto">
          <a:xfrm>
            <a:off x="4717453" y="542479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外设管理</a:t>
            </a:r>
          </a:p>
        </p:txBody>
      </p:sp>
      <p:sp>
        <p:nvSpPr>
          <p:cNvPr id="54" name="矩形 7">
            <a:extLst>
              <a:ext uri="{FF2B5EF4-FFF2-40B4-BE49-F238E27FC236}">
                <a16:creationId xmlns="" xmlns:a16="http://schemas.microsoft.com/office/drawing/2014/main" id="{3086597F-C75C-4609-9D15-FD47DCA92B5E}"/>
              </a:ext>
            </a:extLst>
          </p:cNvPr>
          <p:cNvSpPr/>
          <p:nvPr/>
        </p:nvSpPr>
        <p:spPr bwMode="auto">
          <a:xfrm>
            <a:off x="8289583" y="5435565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日初日结</a:t>
            </a:r>
          </a:p>
        </p:txBody>
      </p:sp>
      <p:sp>
        <p:nvSpPr>
          <p:cNvPr id="55" name="矩形 7">
            <a:extLst>
              <a:ext uri="{FF2B5EF4-FFF2-40B4-BE49-F238E27FC236}">
                <a16:creationId xmlns="" xmlns:a16="http://schemas.microsoft.com/office/drawing/2014/main" id="{BB59CF40-A4B5-4088-B651-DD3B97FECC08}"/>
              </a:ext>
            </a:extLst>
          </p:cNvPr>
          <p:cNvSpPr/>
          <p:nvPr/>
        </p:nvSpPr>
        <p:spPr bwMode="auto">
          <a:xfrm>
            <a:off x="3509718" y="605486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收银员管理</a:t>
            </a:r>
          </a:p>
        </p:txBody>
      </p:sp>
      <p:sp>
        <p:nvSpPr>
          <p:cNvPr id="56" name="矩形 7">
            <a:extLst>
              <a:ext uri="{FF2B5EF4-FFF2-40B4-BE49-F238E27FC236}">
                <a16:creationId xmlns="" xmlns:a16="http://schemas.microsoft.com/office/drawing/2014/main" id="{335EDED8-53B0-40CE-A938-DE2B0B033E78}"/>
              </a:ext>
            </a:extLst>
          </p:cNvPr>
          <p:cNvSpPr/>
          <p:nvPr/>
        </p:nvSpPr>
        <p:spPr bwMode="auto">
          <a:xfrm>
            <a:off x="9526307" y="5436831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子店</a:t>
            </a:r>
            <a:r>
              <a:rPr lang="en-US" altLang="zh-CN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POS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itchFamily="34" charset="0"/>
            </a:endParaRPr>
          </a:p>
        </p:txBody>
      </p:sp>
      <p:sp>
        <p:nvSpPr>
          <p:cNvPr id="57" name="矩形 7">
            <a:extLst>
              <a:ext uri="{FF2B5EF4-FFF2-40B4-BE49-F238E27FC236}">
                <a16:creationId xmlns="" xmlns:a16="http://schemas.microsoft.com/office/drawing/2014/main" id="{BF8E7653-E5EB-4EE8-B082-E9DAABC5EF82}"/>
              </a:ext>
            </a:extLst>
          </p:cNvPr>
          <p:cNvSpPr/>
          <p:nvPr/>
        </p:nvSpPr>
        <p:spPr bwMode="auto">
          <a:xfrm>
            <a:off x="4713035" y="6061649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桌位管理</a:t>
            </a:r>
          </a:p>
        </p:txBody>
      </p:sp>
      <p:sp>
        <p:nvSpPr>
          <p:cNvPr id="58" name="矩形 7">
            <a:extLst>
              <a:ext uri="{FF2B5EF4-FFF2-40B4-BE49-F238E27FC236}">
                <a16:creationId xmlns="" xmlns:a16="http://schemas.microsoft.com/office/drawing/2014/main" id="{039020D1-62F6-49CD-9B3B-5E1BFE2C31AA}"/>
              </a:ext>
            </a:extLst>
          </p:cNvPr>
          <p:cNvSpPr/>
          <p:nvPr/>
        </p:nvSpPr>
        <p:spPr bwMode="auto">
          <a:xfrm>
            <a:off x="5916354" y="607004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点单管理</a:t>
            </a:r>
          </a:p>
        </p:txBody>
      </p:sp>
      <p:sp>
        <p:nvSpPr>
          <p:cNvPr id="59" name="矩形 7">
            <a:extLst>
              <a:ext uri="{FF2B5EF4-FFF2-40B4-BE49-F238E27FC236}">
                <a16:creationId xmlns="" xmlns:a16="http://schemas.microsoft.com/office/drawing/2014/main" id="{3550F807-76A0-41EA-8BD9-C0ADF7B931F2}"/>
              </a:ext>
            </a:extLst>
          </p:cNvPr>
          <p:cNvSpPr/>
          <p:nvPr/>
        </p:nvSpPr>
        <p:spPr bwMode="auto">
          <a:xfrm>
            <a:off x="7099339" y="607004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订单管理</a:t>
            </a:r>
          </a:p>
        </p:txBody>
      </p:sp>
      <p:sp>
        <p:nvSpPr>
          <p:cNvPr id="60" name="矩形 7">
            <a:extLst>
              <a:ext uri="{FF2B5EF4-FFF2-40B4-BE49-F238E27FC236}">
                <a16:creationId xmlns="" xmlns:a16="http://schemas.microsoft.com/office/drawing/2014/main" id="{C1E9E57B-359A-476A-B19D-6639C31233B5}"/>
              </a:ext>
            </a:extLst>
          </p:cNvPr>
          <p:cNvSpPr/>
          <p:nvPr/>
        </p:nvSpPr>
        <p:spPr bwMode="auto">
          <a:xfrm>
            <a:off x="8303491" y="607004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现金管理</a:t>
            </a:r>
          </a:p>
        </p:txBody>
      </p:sp>
      <p:sp>
        <p:nvSpPr>
          <p:cNvPr id="61" name="矩形 7">
            <a:extLst>
              <a:ext uri="{FF2B5EF4-FFF2-40B4-BE49-F238E27FC236}">
                <a16:creationId xmlns="" xmlns:a16="http://schemas.microsoft.com/office/drawing/2014/main" id="{8DE97EB0-67AB-47E3-8D6A-7CCD2DB24F4D}"/>
              </a:ext>
            </a:extLst>
          </p:cNvPr>
          <p:cNvSpPr/>
          <p:nvPr/>
        </p:nvSpPr>
        <p:spPr bwMode="auto">
          <a:xfrm>
            <a:off x="9526307" y="6074378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辅助功能</a:t>
            </a:r>
          </a:p>
        </p:txBody>
      </p:sp>
      <p:sp>
        <p:nvSpPr>
          <p:cNvPr id="62" name="矩形 7">
            <a:extLst>
              <a:ext uri="{FF2B5EF4-FFF2-40B4-BE49-F238E27FC236}">
                <a16:creationId xmlns="" xmlns:a16="http://schemas.microsoft.com/office/drawing/2014/main" id="{65AE2A1A-58F7-4FFD-ADAB-B96D67E0392E}"/>
              </a:ext>
            </a:extLst>
          </p:cNvPr>
          <p:cNvSpPr/>
          <p:nvPr/>
        </p:nvSpPr>
        <p:spPr bwMode="auto">
          <a:xfrm>
            <a:off x="730214" y="542479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配置下发</a:t>
            </a:r>
          </a:p>
        </p:txBody>
      </p:sp>
      <p:sp>
        <p:nvSpPr>
          <p:cNvPr id="64" name="矩形 7">
            <a:extLst>
              <a:ext uri="{FF2B5EF4-FFF2-40B4-BE49-F238E27FC236}">
                <a16:creationId xmlns="" xmlns:a16="http://schemas.microsoft.com/office/drawing/2014/main" id="{5746E48C-B4F1-4BEB-8DC4-D73CE7753E7F}"/>
              </a:ext>
            </a:extLst>
          </p:cNvPr>
          <p:cNvSpPr/>
          <p:nvPr/>
        </p:nvSpPr>
        <p:spPr bwMode="auto">
          <a:xfrm>
            <a:off x="1916415" y="542479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数据上报</a:t>
            </a:r>
          </a:p>
        </p:txBody>
      </p:sp>
      <p:sp>
        <p:nvSpPr>
          <p:cNvPr id="65" name="矩形 7">
            <a:extLst>
              <a:ext uri="{FF2B5EF4-FFF2-40B4-BE49-F238E27FC236}">
                <a16:creationId xmlns="" xmlns:a16="http://schemas.microsoft.com/office/drawing/2014/main" id="{7FA168DB-A27D-493E-8596-FFE48A8BD31A}"/>
              </a:ext>
            </a:extLst>
          </p:cNvPr>
          <p:cNvSpPr/>
          <p:nvPr/>
        </p:nvSpPr>
        <p:spPr bwMode="auto">
          <a:xfrm>
            <a:off x="730214" y="6057659"/>
            <a:ext cx="1091489" cy="501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Promotion Center</a:t>
            </a:r>
            <a:endParaRPr lang="zh-CN" altLang="en-US" sz="140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itchFamily="34" charset="0"/>
            </a:endParaRPr>
          </a:p>
        </p:txBody>
      </p:sp>
      <p:sp>
        <p:nvSpPr>
          <p:cNvPr id="69" name="矩形 7">
            <a:extLst>
              <a:ext uri="{FF2B5EF4-FFF2-40B4-BE49-F238E27FC236}">
                <a16:creationId xmlns="" xmlns:a16="http://schemas.microsoft.com/office/drawing/2014/main" id="{90897249-02A6-4539-AD03-790AA5D1BCCA}"/>
              </a:ext>
            </a:extLst>
          </p:cNvPr>
          <p:cNvSpPr/>
          <p:nvPr/>
        </p:nvSpPr>
        <p:spPr bwMode="auto">
          <a:xfrm>
            <a:off x="5919667" y="5435565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版本管理</a:t>
            </a:r>
          </a:p>
        </p:txBody>
      </p:sp>
      <p:sp>
        <p:nvSpPr>
          <p:cNvPr id="70" name="矩形 7">
            <a:extLst>
              <a:ext uri="{FF2B5EF4-FFF2-40B4-BE49-F238E27FC236}">
                <a16:creationId xmlns="" xmlns:a16="http://schemas.microsoft.com/office/drawing/2014/main" id="{FC6CB2BC-36BB-454B-941C-DE333F5A4B4D}"/>
              </a:ext>
            </a:extLst>
          </p:cNvPr>
          <p:cNvSpPr/>
          <p:nvPr/>
        </p:nvSpPr>
        <p:spPr bwMode="auto">
          <a:xfrm>
            <a:off x="7099278" y="5435565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监控报警</a:t>
            </a:r>
          </a:p>
        </p:txBody>
      </p:sp>
      <p:sp>
        <p:nvSpPr>
          <p:cNvPr id="71" name="矩形 7">
            <a:extLst>
              <a:ext uri="{FF2B5EF4-FFF2-40B4-BE49-F238E27FC236}">
                <a16:creationId xmlns="" xmlns:a16="http://schemas.microsoft.com/office/drawing/2014/main" id="{5D903683-8492-4BA5-B2EC-26657946AB69}"/>
              </a:ext>
            </a:extLst>
          </p:cNvPr>
          <p:cNvSpPr/>
          <p:nvPr/>
        </p:nvSpPr>
        <p:spPr bwMode="auto">
          <a:xfrm>
            <a:off x="730213" y="4186495"/>
            <a:ext cx="1463040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配置下发</a:t>
            </a:r>
          </a:p>
        </p:txBody>
      </p:sp>
      <p:sp>
        <p:nvSpPr>
          <p:cNvPr id="72" name="矩形 7">
            <a:extLst>
              <a:ext uri="{FF2B5EF4-FFF2-40B4-BE49-F238E27FC236}">
                <a16:creationId xmlns="" xmlns:a16="http://schemas.microsoft.com/office/drawing/2014/main" id="{349E06D5-22A4-4F47-A694-7671764DD29E}"/>
              </a:ext>
            </a:extLst>
          </p:cNvPr>
          <p:cNvSpPr/>
          <p:nvPr/>
        </p:nvSpPr>
        <p:spPr bwMode="auto">
          <a:xfrm>
            <a:off x="2486857" y="4188609"/>
            <a:ext cx="1463040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数据上报</a:t>
            </a:r>
          </a:p>
        </p:txBody>
      </p:sp>
      <p:sp>
        <p:nvSpPr>
          <p:cNvPr id="73" name="矩形 7">
            <a:extLst>
              <a:ext uri="{FF2B5EF4-FFF2-40B4-BE49-F238E27FC236}">
                <a16:creationId xmlns="" xmlns:a16="http://schemas.microsoft.com/office/drawing/2014/main" id="{FC33E7DE-3949-42CB-9BDA-8D10AC199833}"/>
              </a:ext>
            </a:extLst>
          </p:cNvPr>
          <p:cNvSpPr/>
          <p:nvPr/>
        </p:nvSpPr>
        <p:spPr bwMode="auto">
          <a:xfrm>
            <a:off x="4218621" y="4193534"/>
            <a:ext cx="1463040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事件上报</a:t>
            </a:r>
          </a:p>
        </p:txBody>
      </p:sp>
      <p:sp>
        <p:nvSpPr>
          <p:cNvPr id="74" name="矩形 7">
            <a:extLst>
              <a:ext uri="{FF2B5EF4-FFF2-40B4-BE49-F238E27FC236}">
                <a16:creationId xmlns="" xmlns:a16="http://schemas.microsoft.com/office/drawing/2014/main" id="{5ABA6F2C-0762-46A9-925A-A8F66286C945}"/>
              </a:ext>
            </a:extLst>
          </p:cNvPr>
          <p:cNvSpPr/>
          <p:nvPr/>
        </p:nvSpPr>
        <p:spPr bwMode="auto">
          <a:xfrm>
            <a:off x="10257055" y="172277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菜单同步</a:t>
            </a:r>
          </a:p>
        </p:txBody>
      </p:sp>
      <p:sp>
        <p:nvSpPr>
          <p:cNvPr id="75" name="矩形 7">
            <a:extLst>
              <a:ext uri="{FF2B5EF4-FFF2-40B4-BE49-F238E27FC236}">
                <a16:creationId xmlns="" xmlns:a16="http://schemas.microsoft.com/office/drawing/2014/main" id="{96758174-6F5C-433B-AE2D-6C458968C2C4}"/>
              </a:ext>
            </a:extLst>
          </p:cNvPr>
          <p:cNvSpPr/>
          <p:nvPr/>
        </p:nvSpPr>
        <p:spPr bwMode="auto">
          <a:xfrm>
            <a:off x="10257055" y="2300789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布局配置</a:t>
            </a:r>
          </a:p>
        </p:txBody>
      </p:sp>
      <p:sp>
        <p:nvSpPr>
          <p:cNvPr id="76" name="矩形 7">
            <a:extLst>
              <a:ext uri="{FF2B5EF4-FFF2-40B4-BE49-F238E27FC236}">
                <a16:creationId xmlns="" xmlns:a16="http://schemas.microsoft.com/office/drawing/2014/main" id="{CDEF9258-2CAA-4EE8-AC04-8EB4F1E79B53}"/>
              </a:ext>
            </a:extLst>
          </p:cNvPr>
          <p:cNvSpPr/>
          <p:nvPr/>
        </p:nvSpPr>
        <p:spPr bwMode="auto">
          <a:xfrm>
            <a:off x="10257055" y="285373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菜单下发</a:t>
            </a:r>
          </a:p>
        </p:txBody>
      </p:sp>
      <p:sp>
        <p:nvSpPr>
          <p:cNvPr id="77" name="矩形 7">
            <a:extLst>
              <a:ext uri="{FF2B5EF4-FFF2-40B4-BE49-F238E27FC236}">
                <a16:creationId xmlns="" xmlns:a16="http://schemas.microsoft.com/office/drawing/2014/main" id="{D0C35D12-7903-43AF-9306-F3732A621714}"/>
              </a:ext>
            </a:extLst>
          </p:cNvPr>
          <p:cNvSpPr/>
          <p:nvPr/>
        </p:nvSpPr>
        <p:spPr bwMode="auto">
          <a:xfrm>
            <a:off x="5463589" y="1733470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餐厅同步</a:t>
            </a:r>
          </a:p>
        </p:txBody>
      </p:sp>
      <p:sp>
        <p:nvSpPr>
          <p:cNvPr id="78" name="矩形 7">
            <a:extLst>
              <a:ext uri="{FF2B5EF4-FFF2-40B4-BE49-F238E27FC236}">
                <a16:creationId xmlns="" xmlns:a16="http://schemas.microsoft.com/office/drawing/2014/main" id="{39DDDF00-B0C7-4249-83D6-45C6EF8A28E3}"/>
              </a:ext>
            </a:extLst>
          </p:cNvPr>
          <p:cNvSpPr/>
          <p:nvPr/>
        </p:nvSpPr>
        <p:spPr bwMode="auto">
          <a:xfrm>
            <a:off x="5459154" y="2299379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用户管理</a:t>
            </a:r>
          </a:p>
        </p:txBody>
      </p:sp>
      <p:sp>
        <p:nvSpPr>
          <p:cNvPr id="79" name="矩形 7">
            <a:extLst>
              <a:ext uri="{FF2B5EF4-FFF2-40B4-BE49-F238E27FC236}">
                <a16:creationId xmlns="" xmlns:a16="http://schemas.microsoft.com/office/drawing/2014/main" id="{2AEC6CE3-0356-41F0-8BB5-D9C827ED973D}"/>
              </a:ext>
            </a:extLst>
          </p:cNvPr>
          <p:cNvSpPr/>
          <p:nvPr/>
        </p:nvSpPr>
        <p:spPr bwMode="auto">
          <a:xfrm>
            <a:off x="5459335" y="2868214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操作员管理</a:t>
            </a:r>
          </a:p>
        </p:txBody>
      </p:sp>
      <p:sp>
        <p:nvSpPr>
          <p:cNvPr id="80" name="矩形 7">
            <a:extLst>
              <a:ext uri="{FF2B5EF4-FFF2-40B4-BE49-F238E27FC236}">
                <a16:creationId xmlns="" xmlns:a16="http://schemas.microsoft.com/office/drawing/2014/main" id="{2DE47EA3-E209-47FE-BFE7-190493DB91B5}"/>
              </a:ext>
            </a:extLst>
          </p:cNvPr>
          <p:cNvSpPr/>
          <p:nvPr/>
        </p:nvSpPr>
        <p:spPr bwMode="auto">
          <a:xfrm>
            <a:off x="6837022" y="1725535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日初日结</a:t>
            </a:r>
          </a:p>
        </p:txBody>
      </p:sp>
      <p:sp>
        <p:nvSpPr>
          <p:cNvPr id="81" name="矩形 7">
            <a:extLst>
              <a:ext uri="{FF2B5EF4-FFF2-40B4-BE49-F238E27FC236}">
                <a16:creationId xmlns="" xmlns:a16="http://schemas.microsoft.com/office/drawing/2014/main" id="{1BE2697D-4C57-4742-80E4-809A20C0A942}"/>
              </a:ext>
            </a:extLst>
          </p:cNvPr>
          <p:cNvSpPr/>
          <p:nvPr/>
        </p:nvSpPr>
        <p:spPr bwMode="auto">
          <a:xfrm>
            <a:off x="8195490" y="1733470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广告管理</a:t>
            </a:r>
          </a:p>
        </p:txBody>
      </p:sp>
      <p:sp>
        <p:nvSpPr>
          <p:cNvPr id="82" name="矩形 7">
            <a:extLst>
              <a:ext uri="{FF2B5EF4-FFF2-40B4-BE49-F238E27FC236}">
                <a16:creationId xmlns="" xmlns:a16="http://schemas.microsoft.com/office/drawing/2014/main" id="{999704AC-1960-4E61-BBF9-00A33E1F70F9}"/>
              </a:ext>
            </a:extLst>
          </p:cNvPr>
          <p:cNvSpPr/>
          <p:nvPr/>
        </p:nvSpPr>
        <p:spPr bwMode="auto">
          <a:xfrm>
            <a:off x="6837022" y="229552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桌位管理</a:t>
            </a:r>
          </a:p>
        </p:txBody>
      </p:sp>
      <p:sp>
        <p:nvSpPr>
          <p:cNvPr id="83" name="矩形 7">
            <a:extLst>
              <a:ext uri="{FF2B5EF4-FFF2-40B4-BE49-F238E27FC236}">
                <a16:creationId xmlns="" xmlns:a16="http://schemas.microsoft.com/office/drawing/2014/main" id="{BF39650A-A2D5-4A3C-BC2D-770C7878E4F3}"/>
              </a:ext>
            </a:extLst>
          </p:cNvPr>
          <p:cNvSpPr/>
          <p:nvPr/>
        </p:nvSpPr>
        <p:spPr bwMode="auto">
          <a:xfrm>
            <a:off x="6837022" y="2865257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打印管理</a:t>
            </a:r>
          </a:p>
        </p:txBody>
      </p:sp>
      <p:sp>
        <p:nvSpPr>
          <p:cNvPr id="84" name="矩形 7">
            <a:extLst>
              <a:ext uri="{FF2B5EF4-FFF2-40B4-BE49-F238E27FC236}">
                <a16:creationId xmlns="" xmlns:a16="http://schemas.microsoft.com/office/drawing/2014/main" id="{67937BF2-CAB7-4E62-A7BF-F4CF6C56809B}"/>
              </a:ext>
            </a:extLst>
          </p:cNvPr>
          <p:cNvSpPr/>
          <p:nvPr/>
        </p:nvSpPr>
        <p:spPr bwMode="auto">
          <a:xfrm>
            <a:off x="8195490" y="2293741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产品沽清</a:t>
            </a:r>
          </a:p>
        </p:txBody>
      </p:sp>
      <p:sp>
        <p:nvSpPr>
          <p:cNvPr id="85" name="矩形 7">
            <a:extLst>
              <a:ext uri="{FF2B5EF4-FFF2-40B4-BE49-F238E27FC236}">
                <a16:creationId xmlns="" xmlns:a16="http://schemas.microsoft.com/office/drawing/2014/main" id="{8D9B994E-DA6D-4BD7-A877-93540D7D6E07}"/>
              </a:ext>
            </a:extLst>
          </p:cNvPr>
          <p:cNvSpPr/>
          <p:nvPr/>
        </p:nvSpPr>
        <p:spPr bwMode="auto">
          <a:xfrm>
            <a:off x="8203982" y="2853733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通知管理</a:t>
            </a:r>
          </a:p>
        </p:txBody>
      </p:sp>
      <p:sp>
        <p:nvSpPr>
          <p:cNvPr id="63" name="矩形 7">
            <a:extLst>
              <a:ext uri="{FF2B5EF4-FFF2-40B4-BE49-F238E27FC236}">
                <a16:creationId xmlns="" xmlns:a16="http://schemas.microsoft.com/office/drawing/2014/main" id="{0D6D1694-C695-4EA1-B131-2D6F8794C560}"/>
              </a:ext>
            </a:extLst>
          </p:cNvPr>
          <p:cNvSpPr/>
          <p:nvPr/>
        </p:nvSpPr>
        <p:spPr bwMode="auto">
          <a:xfrm>
            <a:off x="1911923" y="6053825"/>
            <a:ext cx="1096212" cy="501900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998" tIns="0" rIns="121917" bIns="35999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4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itchFamily="34" charset="0"/>
              </a:rPr>
              <a:t>餐厅服务</a:t>
            </a:r>
          </a:p>
        </p:txBody>
      </p:sp>
    </p:spTree>
    <p:extLst>
      <p:ext uri="{BB962C8B-B14F-4D97-AF65-F5344CB8AC3E}">
        <p14:creationId xmlns="" xmlns:p14="http://schemas.microsoft.com/office/powerpoint/2010/main" val="41423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503" y="351478"/>
            <a:ext cx="6373504" cy="1299901"/>
          </a:xfrm>
        </p:spPr>
        <p:txBody>
          <a:bodyPr/>
          <a:lstStyle/>
          <a:p>
            <a:r>
              <a:rPr lang="zh-CN" altLang="en-US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现状与挑战</a:t>
            </a: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35100"/>
            <a:ext cx="8720919" cy="4460733"/>
          </a:xfrm>
        </p:spPr>
        <p:txBody>
          <a:bodyPr>
            <a:normAutofit/>
          </a:bodyPr>
          <a:lstStyle/>
          <a:p>
            <a:r>
              <a:rPr lang="zh-CN" altLang="en-US" smtClean="0">
                <a:ea typeface="楷体_GB2312" pitchFamily="49" charset="-122"/>
              </a:rPr>
              <a:t>替换</a:t>
            </a:r>
            <a:r>
              <a:rPr lang="en-US" altLang="zh-CN" smtClean="0">
                <a:ea typeface="楷体_GB2312" pitchFamily="49" charset="-122"/>
              </a:rPr>
              <a:t>yum</a:t>
            </a:r>
            <a:r>
              <a:rPr lang="zh-CN" altLang="en-US" smtClean="0">
                <a:ea typeface="楷体_GB2312" pitchFamily="49" charset="-122"/>
              </a:rPr>
              <a:t>目前使用的系统</a:t>
            </a:r>
            <a:endParaRPr lang="en-US" altLang="zh-CN" smtClean="0">
              <a:ea typeface="楷体_GB2312" pitchFamily="49" charset="-122"/>
            </a:endParaRPr>
          </a:p>
          <a:p>
            <a:r>
              <a:rPr lang="zh-CN" altLang="en-US" smtClean="0">
                <a:ea typeface="楷体_GB2312" pitchFamily="49" charset="-122"/>
              </a:rPr>
              <a:t>从</a:t>
            </a:r>
            <a:r>
              <a:rPr lang="en-US" altLang="zh-CN" smtClean="0">
                <a:ea typeface="楷体_GB2312" pitchFamily="49" charset="-122"/>
              </a:rPr>
              <a:t>0-1</a:t>
            </a:r>
            <a:r>
              <a:rPr lang="zh-CN" altLang="en-US" smtClean="0">
                <a:ea typeface="楷体_GB2312" pitchFamily="49" charset="-122"/>
              </a:rPr>
              <a:t>全</a:t>
            </a:r>
            <a:r>
              <a:rPr lang="zh-CN" altLang="en-US" smtClean="0">
                <a:ea typeface="楷体_GB2312" pitchFamily="49" charset="-122"/>
              </a:rPr>
              <a:t>新</a:t>
            </a:r>
            <a:r>
              <a:rPr lang="zh-CN" altLang="en-US" smtClean="0">
                <a:ea typeface="楷体_GB2312" pitchFamily="49" charset="-122"/>
              </a:rPr>
              <a:t>开发</a:t>
            </a:r>
            <a:r>
              <a:rPr lang="zh-CN" altLang="en-US" smtClean="0">
                <a:ea typeface="楷体_GB2312" pitchFamily="49" charset="-122"/>
              </a:rPr>
              <a:t>。</a:t>
            </a:r>
            <a:endParaRPr lang="zh-CN" altLang="en-US">
              <a:ea typeface="楷体_GB2312" pitchFamily="49" charset="-122"/>
            </a:endParaRPr>
          </a:p>
          <a:p>
            <a:r>
              <a:rPr lang="zh-CN" altLang="en-US" smtClean="0">
                <a:ea typeface="楷体_GB2312" pitchFamily="49" charset="-122"/>
              </a:rPr>
              <a:t>使用的新技术</a:t>
            </a:r>
            <a:endParaRPr lang="en-US" altLang="zh-CN" smtClean="0">
              <a:ea typeface="楷体_GB2312" pitchFamily="49" charset="-122"/>
            </a:endParaRPr>
          </a:p>
          <a:p>
            <a:pPr lvl="1"/>
            <a:r>
              <a:rPr lang="en-US" altLang="zh-CN" smtClean="0">
                <a:ea typeface="楷体_GB2312" pitchFamily="49" charset="-122"/>
              </a:rPr>
              <a:t>Envoy</a:t>
            </a:r>
          </a:p>
          <a:p>
            <a:pPr lvl="1"/>
            <a:r>
              <a:rPr lang="en-US" altLang="zh-CN" smtClean="0">
                <a:ea typeface="楷体_GB2312" pitchFamily="49" charset="-122"/>
              </a:rPr>
              <a:t>Grpc</a:t>
            </a:r>
          </a:p>
          <a:p>
            <a:pPr lvl="1"/>
            <a:r>
              <a:rPr lang="en-US" altLang="zh-CN" smtClean="0">
                <a:ea typeface="楷体_GB2312" pitchFamily="49" charset="-122"/>
              </a:rPr>
              <a:t>Electron+nodejs +vue</a:t>
            </a:r>
          </a:p>
          <a:p>
            <a:pPr lvl="1"/>
            <a:r>
              <a:rPr lang="en-US" altLang="zh-CN" smtClean="0">
                <a:ea typeface="楷体_GB2312" pitchFamily="49" charset="-122"/>
              </a:rPr>
              <a:t>Cordorva+nodejs+vue</a:t>
            </a:r>
            <a:endParaRPr lang="en-US" altLang="zh-CN" smtClean="0">
              <a:ea typeface="楷体_GB2312" pitchFamily="49" charset="-122"/>
            </a:endParaRPr>
          </a:p>
          <a:p>
            <a:pPr lvl="1"/>
            <a:r>
              <a:rPr lang="zh-CN" altLang="en-US" smtClean="0">
                <a:ea typeface="楷体_GB2312" pitchFamily="49" charset="-122"/>
              </a:rPr>
              <a:t>串</a:t>
            </a:r>
            <a:r>
              <a:rPr lang="zh-CN" altLang="en-US" smtClean="0">
                <a:ea typeface="楷体_GB2312" pitchFamily="49" charset="-122"/>
              </a:rPr>
              <a:t>口驱动</a:t>
            </a:r>
            <a:endParaRPr lang="en-US" altLang="zh-CN" smtClean="0">
              <a:ea typeface="楷体_GB2312" pitchFamily="49" charset="-122"/>
            </a:endParaRPr>
          </a:p>
          <a:p>
            <a:pPr lvl="1"/>
            <a:r>
              <a:rPr lang="en-US" altLang="zh-CN" smtClean="0">
                <a:ea typeface="楷体_GB2312" pitchFamily="49" charset="-122"/>
              </a:rPr>
              <a:t>andorid</a:t>
            </a:r>
            <a:r>
              <a:rPr lang="zh-CN" altLang="en-US" smtClean="0">
                <a:ea typeface="楷体_GB2312" pitchFamily="49" charset="-122"/>
              </a:rPr>
              <a:t>驱动打印机，钱箱</a:t>
            </a:r>
            <a:endParaRPr lang="en-US" altLang="zh-CN" smtClean="0">
              <a:ea typeface="楷体_GB2312" pitchFamily="49" charset="-122"/>
            </a:endParaRPr>
          </a:p>
          <a:p>
            <a:pPr lvl="1"/>
            <a:r>
              <a:rPr lang="en-US" altLang="zh-CN" smtClean="0">
                <a:ea typeface="楷体_GB2312" pitchFamily="49" charset="-122"/>
              </a:rPr>
              <a:t>ECC </a:t>
            </a:r>
            <a:r>
              <a:rPr lang="zh-CN" altLang="en-US" smtClean="0">
                <a:ea typeface="楷体_GB2312" pitchFamily="49" charset="-122"/>
              </a:rPr>
              <a:t>加解密</a:t>
            </a:r>
            <a:endParaRPr lang="en-US" altLang="zh-CN" smtClean="0">
              <a:ea typeface="楷体_GB2312" pitchFamily="49" charset="-122"/>
            </a:endParaRPr>
          </a:p>
          <a:p>
            <a:pPr lvl="1"/>
            <a:endParaRPr lang="en-US" altLang="zh-CN" smtClean="0">
              <a:ea typeface="楷体_GB2312" pitchFamily="49" charset="-122"/>
            </a:endParaRPr>
          </a:p>
          <a:p>
            <a:pPr lvl="1"/>
            <a:endParaRPr lang="en-US" altLang="zh-CN" smtClean="0">
              <a:solidFill>
                <a:srgbClr val="99FF33"/>
              </a:solidFill>
              <a:ea typeface="楷体_GB2312" pitchFamily="49" charset="-122"/>
            </a:endParaRPr>
          </a:p>
          <a:p>
            <a:pPr lvl="1"/>
            <a:endParaRPr lang="en-US" altLang="zh-CN" smtClean="0">
              <a:solidFill>
                <a:srgbClr val="99FF33"/>
              </a:solidFill>
              <a:ea typeface="楷体_GB2312" pitchFamily="49" charset="-122"/>
            </a:endParaRPr>
          </a:p>
          <a:p>
            <a:pPr lvl="1"/>
            <a:endParaRPr lang="en-US" altLang="zh-CN" smtClean="0">
              <a:solidFill>
                <a:srgbClr val="99FF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endParaRPr lang="en-US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20" tIns="60960" rIns="121920" bIns="60960" numCol="1" anchor="ctr" anchorCtr="0" compatLnSpc="1">
            <a:spAutoFit/>
          </a:bodyPr>
          <a:lstStyle/>
          <a:p>
            <a:endParaRPr lang="zh-CN" altLang="en-US" sz="2400"/>
          </a:p>
        </p:txBody>
      </p:sp>
      <p:sp>
        <p:nvSpPr>
          <p:cNvPr id="50" name="矩形 3"/>
          <p:cNvSpPr/>
          <p:nvPr/>
        </p:nvSpPr>
        <p:spPr>
          <a:xfrm>
            <a:off x="4394017" y="3651529"/>
            <a:ext cx="3859107" cy="1026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1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</a:pPr>
            <a:endParaRPr lang="x-none" altLang="zh-CN" sz="12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角矩形 2"/>
          <p:cNvSpPr/>
          <p:nvPr/>
        </p:nvSpPr>
        <p:spPr bwMode="auto">
          <a:xfrm>
            <a:off x="752845" y="1994260"/>
            <a:ext cx="4656000" cy="1645297"/>
          </a:xfrm>
          <a:prstGeom prst="roundRect">
            <a:avLst>
              <a:gd name="adj" fmla="val 39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21920" tIns="60960" rIns="121920" bIns="6096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62"/>
          <p:cNvSpPr/>
          <p:nvPr/>
        </p:nvSpPr>
        <p:spPr bwMode="auto">
          <a:xfrm>
            <a:off x="752845" y="5380728"/>
            <a:ext cx="7440000" cy="4817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sz="1200" b="1" dirty="0">
                <a:latin typeface="微软雅黑" panose="020B0503020204020204" charset="-122"/>
                <a:ea typeface="微软雅黑" panose="020B0503020204020204" charset="-122"/>
              </a:rPr>
              <a:t>Ubuntu16.04　32位　Server</a:t>
            </a:r>
          </a:p>
        </p:txBody>
      </p:sp>
      <p:sp>
        <p:nvSpPr>
          <p:cNvPr id="54" name="矩形 45"/>
          <p:cNvSpPr/>
          <p:nvPr/>
        </p:nvSpPr>
        <p:spPr bwMode="auto">
          <a:xfrm>
            <a:off x="883233" y="3162676"/>
            <a:ext cx="74083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</a:p>
        </p:txBody>
      </p:sp>
      <p:sp>
        <p:nvSpPr>
          <p:cNvPr id="56" name="矩形 8"/>
          <p:cNvSpPr/>
          <p:nvPr/>
        </p:nvSpPr>
        <p:spPr bwMode="auto">
          <a:xfrm>
            <a:off x="1736390" y="3162676"/>
            <a:ext cx="77131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</a:p>
        </p:txBody>
      </p:sp>
      <p:sp>
        <p:nvSpPr>
          <p:cNvPr id="57" name="矩形 10"/>
          <p:cNvSpPr/>
          <p:nvPr/>
        </p:nvSpPr>
        <p:spPr bwMode="auto">
          <a:xfrm>
            <a:off x="883232" y="2165949"/>
            <a:ext cx="1392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</a:p>
        </p:txBody>
      </p:sp>
      <p:sp>
        <p:nvSpPr>
          <p:cNvPr id="58" name="矩形 11"/>
          <p:cNvSpPr/>
          <p:nvPr/>
        </p:nvSpPr>
        <p:spPr bwMode="auto">
          <a:xfrm>
            <a:off x="4490844" y="3794919"/>
            <a:ext cx="1680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ESLint</a:t>
            </a:r>
          </a:p>
        </p:txBody>
      </p:sp>
      <p:sp>
        <p:nvSpPr>
          <p:cNvPr id="59" name="矩形 15"/>
          <p:cNvSpPr/>
          <p:nvPr/>
        </p:nvSpPr>
        <p:spPr bwMode="auto">
          <a:xfrm>
            <a:off x="6356595" y="3794919"/>
            <a:ext cx="1680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electron-builder</a:t>
            </a:r>
          </a:p>
        </p:txBody>
      </p:sp>
      <p:sp>
        <p:nvSpPr>
          <p:cNvPr id="60" name="矩形 16"/>
          <p:cNvSpPr/>
          <p:nvPr/>
        </p:nvSpPr>
        <p:spPr>
          <a:xfrm>
            <a:off x="752845" y="4764777"/>
            <a:ext cx="7440000" cy="563033"/>
          </a:xfrm>
          <a:prstGeom prst="rect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b" anchorCtr="1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</a:pPr>
            <a:endParaRPr lang="x-none" altLang="zh-CN" sz="12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17"/>
          <p:cNvSpPr/>
          <p:nvPr/>
        </p:nvSpPr>
        <p:spPr bwMode="auto">
          <a:xfrm>
            <a:off x="4950619" y="4880579"/>
            <a:ext cx="905087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en-US" altLang="en-US" sz="1200" b="1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en-US" sz="1200" b="1" kern="0" dirty="0" err="1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12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矩形 18"/>
          <p:cNvSpPr/>
          <p:nvPr/>
        </p:nvSpPr>
        <p:spPr bwMode="auto">
          <a:xfrm>
            <a:off x="6058906" y="4866187"/>
            <a:ext cx="95758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endParaRPr lang="x-none" altLang="en-US" sz="1200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21"/>
          <p:cNvSpPr/>
          <p:nvPr/>
        </p:nvSpPr>
        <p:spPr bwMode="auto">
          <a:xfrm>
            <a:off x="7258633" y="4859413"/>
            <a:ext cx="68495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ES6</a:t>
            </a:r>
          </a:p>
        </p:txBody>
      </p:sp>
      <p:sp>
        <p:nvSpPr>
          <p:cNvPr id="64" name="矩形 23"/>
          <p:cNvSpPr/>
          <p:nvPr/>
        </p:nvSpPr>
        <p:spPr bwMode="auto">
          <a:xfrm>
            <a:off x="4490844" y="4274348"/>
            <a:ext cx="1680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</a:t>
            </a:r>
          </a:p>
        </p:txBody>
      </p:sp>
      <p:sp>
        <p:nvSpPr>
          <p:cNvPr id="65" name="矩形 28"/>
          <p:cNvSpPr/>
          <p:nvPr/>
        </p:nvSpPr>
        <p:spPr bwMode="auto">
          <a:xfrm>
            <a:off x="3931152" y="2151108"/>
            <a:ext cx="1392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</a:p>
        </p:txBody>
      </p:sp>
      <p:sp>
        <p:nvSpPr>
          <p:cNvPr id="66" name="圆角矩形 31"/>
          <p:cNvSpPr/>
          <p:nvPr/>
        </p:nvSpPr>
        <p:spPr bwMode="auto">
          <a:xfrm>
            <a:off x="5500953" y="2653849"/>
            <a:ext cx="2684780" cy="980636"/>
          </a:xfrm>
          <a:prstGeom prst="roundRect">
            <a:avLst>
              <a:gd name="adj" fmla="val 3957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21920" tIns="60960" rIns="121920" bIns="6096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32"/>
          <p:cNvSpPr/>
          <p:nvPr/>
        </p:nvSpPr>
        <p:spPr bwMode="auto">
          <a:xfrm>
            <a:off x="5643589" y="2704844"/>
            <a:ext cx="2400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Spectron</a:t>
            </a:r>
          </a:p>
        </p:txBody>
      </p:sp>
      <p:sp>
        <p:nvSpPr>
          <p:cNvPr id="68" name="矩形 33"/>
          <p:cNvSpPr/>
          <p:nvPr/>
        </p:nvSpPr>
        <p:spPr bwMode="auto">
          <a:xfrm>
            <a:off x="5643590" y="3176853"/>
            <a:ext cx="1096135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Karma</a:t>
            </a:r>
          </a:p>
        </p:txBody>
      </p:sp>
      <p:sp>
        <p:nvSpPr>
          <p:cNvPr id="69" name="矩形 34"/>
          <p:cNvSpPr/>
          <p:nvPr/>
        </p:nvSpPr>
        <p:spPr bwMode="auto">
          <a:xfrm>
            <a:off x="6823543" y="3176853"/>
            <a:ext cx="1220047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Mocha</a:t>
            </a:r>
          </a:p>
        </p:txBody>
      </p:sp>
      <p:sp>
        <p:nvSpPr>
          <p:cNvPr id="70" name="矩形 36"/>
          <p:cNvSpPr/>
          <p:nvPr/>
        </p:nvSpPr>
        <p:spPr bwMode="auto">
          <a:xfrm>
            <a:off x="2407192" y="2151108"/>
            <a:ext cx="1392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</a:p>
        </p:txBody>
      </p:sp>
      <p:sp>
        <p:nvSpPr>
          <p:cNvPr id="71" name="矩形 38"/>
          <p:cNvSpPr/>
          <p:nvPr/>
        </p:nvSpPr>
        <p:spPr bwMode="auto">
          <a:xfrm>
            <a:off x="2407192" y="2676489"/>
            <a:ext cx="1392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halk</a:t>
            </a:r>
          </a:p>
        </p:txBody>
      </p:sp>
      <p:sp>
        <p:nvSpPr>
          <p:cNvPr id="72" name="圆角矩形 39"/>
          <p:cNvSpPr/>
          <p:nvPr/>
        </p:nvSpPr>
        <p:spPr bwMode="auto">
          <a:xfrm>
            <a:off x="5500952" y="1976955"/>
            <a:ext cx="2685627" cy="636648"/>
          </a:xfrm>
          <a:prstGeom prst="roundRect">
            <a:avLst>
              <a:gd name="adj" fmla="val 3957"/>
            </a:avLst>
          </a:prstGeom>
          <a:solidFill>
            <a:srgbClr val="008E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21920" tIns="60960" rIns="121920" bIns="6096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40"/>
          <p:cNvSpPr/>
          <p:nvPr/>
        </p:nvSpPr>
        <p:spPr bwMode="auto">
          <a:xfrm>
            <a:off x="6948751" y="2143332"/>
            <a:ext cx="1056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Devtron</a:t>
            </a:r>
          </a:p>
        </p:txBody>
      </p:sp>
      <p:sp>
        <p:nvSpPr>
          <p:cNvPr id="74" name="矩形 41"/>
          <p:cNvSpPr/>
          <p:nvPr/>
        </p:nvSpPr>
        <p:spPr bwMode="auto">
          <a:xfrm>
            <a:off x="883232" y="2676489"/>
            <a:ext cx="1392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</a:p>
        </p:txBody>
      </p:sp>
      <p:sp>
        <p:nvSpPr>
          <p:cNvPr id="75" name="矩形 43"/>
          <p:cNvSpPr/>
          <p:nvPr/>
        </p:nvSpPr>
        <p:spPr bwMode="auto">
          <a:xfrm>
            <a:off x="5643589" y="2151108"/>
            <a:ext cx="1200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electron-debug</a:t>
            </a:r>
          </a:p>
        </p:txBody>
      </p:sp>
      <p:sp>
        <p:nvSpPr>
          <p:cNvPr id="76" name="矩形 46"/>
          <p:cNvSpPr/>
          <p:nvPr/>
        </p:nvSpPr>
        <p:spPr bwMode="auto">
          <a:xfrm>
            <a:off x="2620028" y="3162676"/>
            <a:ext cx="114215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LESS</a:t>
            </a:r>
          </a:p>
        </p:txBody>
      </p:sp>
      <p:sp>
        <p:nvSpPr>
          <p:cNvPr id="78" name="矩形 50"/>
          <p:cNvSpPr/>
          <p:nvPr/>
        </p:nvSpPr>
        <p:spPr bwMode="auto">
          <a:xfrm>
            <a:off x="3931152" y="2676489"/>
            <a:ext cx="1392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EventBus</a:t>
            </a:r>
          </a:p>
        </p:txBody>
      </p:sp>
      <p:sp>
        <p:nvSpPr>
          <p:cNvPr id="79" name="矩形 51"/>
          <p:cNvSpPr/>
          <p:nvPr/>
        </p:nvSpPr>
        <p:spPr bwMode="auto">
          <a:xfrm>
            <a:off x="6356595" y="4274348"/>
            <a:ext cx="168000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vue-electron</a:t>
            </a:r>
          </a:p>
        </p:txBody>
      </p:sp>
      <p:sp>
        <p:nvSpPr>
          <p:cNvPr id="80" name="圆角矩形 31"/>
          <p:cNvSpPr/>
          <p:nvPr/>
        </p:nvSpPr>
        <p:spPr bwMode="auto">
          <a:xfrm>
            <a:off x="752846" y="3692473"/>
            <a:ext cx="3467100" cy="1019387"/>
          </a:xfrm>
          <a:prstGeom prst="roundRect">
            <a:avLst>
              <a:gd name="adj" fmla="val 395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21920" tIns="60960" rIns="121920" bIns="60960" numCol="1" rtlCol="0" anchor="t" anchorCtr="0" compatLnSpc="1"/>
          <a:lstStyle/>
          <a:p>
            <a:pPr algn="ctr" defTabSz="608965" fontAlgn="base">
              <a:spcBef>
                <a:spcPct val="0"/>
              </a:spcBef>
              <a:spcAft>
                <a:spcPct val="0"/>
              </a:spcAft>
              <a:defRPr/>
            </a:pPr>
            <a:endParaRPr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35"/>
          <p:cNvSpPr/>
          <p:nvPr/>
        </p:nvSpPr>
        <p:spPr bwMode="auto">
          <a:xfrm>
            <a:off x="883232" y="4873805"/>
            <a:ext cx="1082040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babili</a:t>
            </a:r>
          </a:p>
        </p:txBody>
      </p:sp>
      <p:sp>
        <p:nvSpPr>
          <p:cNvPr id="82" name="矩形 1"/>
          <p:cNvSpPr/>
          <p:nvPr/>
        </p:nvSpPr>
        <p:spPr bwMode="auto">
          <a:xfrm>
            <a:off x="2312406" y="4879733"/>
            <a:ext cx="1077807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</a:p>
        </p:txBody>
      </p:sp>
      <p:sp>
        <p:nvSpPr>
          <p:cNvPr id="83" name="矩形 12"/>
          <p:cNvSpPr/>
          <p:nvPr/>
        </p:nvSpPr>
        <p:spPr bwMode="auto">
          <a:xfrm>
            <a:off x="3605266" y="4876347"/>
            <a:ext cx="109897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</a:p>
        </p:txBody>
      </p:sp>
      <p:sp>
        <p:nvSpPr>
          <p:cNvPr id="84" name="矩形 14"/>
          <p:cNvSpPr/>
          <p:nvPr/>
        </p:nvSpPr>
        <p:spPr bwMode="auto">
          <a:xfrm>
            <a:off x="883073" y="3794760"/>
            <a:ext cx="1361440" cy="3843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zh-CN" sz="1200" b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Socket.io</a:t>
            </a:r>
            <a:endParaRPr lang="x-none" altLang="en-US" sz="12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5" name="矩形 29"/>
          <p:cNvSpPr/>
          <p:nvPr/>
        </p:nvSpPr>
        <p:spPr bwMode="auto">
          <a:xfrm>
            <a:off x="883233" y="4274348"/>
            <a:ext cx="70019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en-US" sz="1200" kern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</a:t>
            </a:r>
            <a:endParaRPr lang="x-none" altLang="en-US" sz="1200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6" name="矩形 20"/>
          <p:cNvSpPr/>
          <p:nvPr/>
        </p:nvSpPr>
        <p:spPr bwMode="auto">
          <a:xfrm>
            <a:off x="1682061" y="4274348"/>
            <a:ext cx="714587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</a:p>
        </p:txBody>
      </p:sp>
      <p:sp>
        <p:nvSpPr>
          <p:cNvPr id="87" name="矩形 20"/>
          <p:cNvSpPr/>
          <p:nvPr/>
        </p:nvSpPr>
        <p:spPr bwMode="auto">
          <a:xfrm>
            <a:off x="2507827" y="3782060"/>
            <a:ext cx="1419013" cy="38438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en-US" altLang="zh-CN" sz="1200" b="1" kern="0" smtClea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  <a:endParaRPr lang="x-none" altLang="en-US" sz="1200" b="1" kern="0" dirty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9" name="矩形 13"/>
          <p:cNvSpPr/>
          <p:nvPr/>
        </p:nvSpPr>
        <p:spPr bwMode="auto">
          <a:xfrm>
            <a:off x="3874506" y="3162676"/>
            <a:ext cx="1448647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vue-loader</a:t>
            </a:r>
          </a:p>
        </p:txBody>
      </p:sp>
      <p:sp>
        <p:nvSpPr>
          <p:cNvPr id="90" name="矩形 19"/>
          <p:cNvSpPr/>
          <p:nvPr/>
        </p:nvSpPr>
        <p:spPr bwMode="auto">
          <a:xfrm>
            <a:off x="2495286" y="4274348"/>
            <a:ext cx="1617133" cy="384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1" compatLnSpc="1">
            <a:noAutofit/>
          </a:bodyPr>
          <a:lstStyle/>
          <a:p>
            <a:pPr algn="ctr" defTabSz="608965" fontAlgn="base"/>
            <a:r>
              <a:rPr lang="x-none" altLang="en-US" sz="12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 Driver</a:t>
            </a:r>
          </a:p>
        </p:txBody>
      </p:sp>
      <p:sp>
        <p:nvSpPr>
          <p:cNvPr id="92" name="Rectangle 138"/>
          <p:cNvSpPr/>
          <p:nvPr/>
        </p:nvSpPr>
        <p:spPr>
          <a:xfrm>
            <a:off x="615395" y="1851381"/>
            <a:ext cx="7726328" cy="416236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77" name="文本框 9"/>
          <p:cNvSpPr txBox="1"/>
          <p:nvPr/>
        </p:nvSpPr>
        <p:spPr>
          <a:xfrm>
            <a:off x="8459177" y="1610967"/>
            <a:ext cx="3461915" cy="3789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335" dirty="0">
                <a:latin typeface="微软雅黑" panose="020B0503020204020204" charset="-122"/>
                <a:ea typeface="微软雅黑" panose="020B0503020204020204" charset="-122"/>
              </a:rPr>
              <a:t>electron+vue构建桌面应用</a:t>
            </a:r>
          </a:p>
          <a:p>
            <a:pPr marL="304800" indent="-304800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html + css + javascript 构建原生桌面</a:t>
            </a:r>
          </a:p>
          <a:p>
            <a:pPr marL="304800" indent="-304800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与操作系统的集成度高,可以调用操作系统原生的控件</a:t>
            </a:r>
          </a:p>
          <a:p>
            <a:pPr marL="304800" indent="-304800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跨平台(</a:t>
            </a:r>
            <a:r>
              <a:rPr lang="x-none" altLang="en-US" sz="1335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windwos,mac,linux</a:t>
            </a:r>
            <a:r>
              <a:rPr lang="x-none" altLang="en-US" sz="1335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x-none" altLang="en-US" sz="1335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335" dirty="0">
                <a:latin typeface="微软雅黑" panose="020B0503020204020204" charset="-122"/>
                <a:ea typeface="微软雅黑" panose="020B0503020204020204" charset="-122"/>
              </a:rPr>
              <a:t>Counter外设驱动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使用nodejs串口驱动,外设快速集成,无需开发linux驱动</a:t>
            </a:r>
          </a:p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335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en-US" sz="1335" dirty="0">
                <a:latin typeface="微软雅黑" panose="020B0503020204020204" charset="-122"/>
                <a:ea typeface="微软雅黑" panose="020B0503020204020204" charset="-122"/>
              </a:rPr>
              <a:t>odejs 组件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超过200000 js组件可以使用,社区强大</a:t>
            </a:r>
          </a:p>
          <a:p>
            <a:pPr marL="375285" indent="-375285">
              <a:spcBef>
                <a:spcPts val="16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335" dirty="0">
                <a:latin typeface="微软雅黑" panose="020B0503020204020204" charset="-122"/>
                <a:ea typeface="微软雅黑" panose="020B0503020204020204" charset="-122"/>
              </a:rPr>
              <a:t>Linux操作系统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高效的文件管理系统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系统安全稳定，漏洞少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硬件资源占用少</a:t>
            </a:r>
          </a:p>
          <a:p>
            <a:pPr marL="304800" indent="-304800" algn="just">
              <a:buFont typeface="Wingdings" panose="05000000000000000000" pitchFamily="2" charset="2"/>
              <a:buChar char="Ø"/>
            </a:pPr>
            <a:r>
              <a:rPr lang="x-none" altLang="en-US" sz="1335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免费的操作系统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平台兼容性</a:t>
            </a:r>
            <a:endParaRPr lang="en-US" sz="32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-200052"/>
            <a:ext cx="246280" cy="400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121917" tIns="60958" rIns="121917" bIns="60958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文本框 9"/>
          <p:cNvSpPr txBox="1"/>
          <p:nvPr/>
        </p:nvSpPr>
        <p:spPr>
          <a:xfrm>
            <a:off x="1171550" y="5375199"/>
            <a:ext cx="8736932" cy="72840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75064" indent="-375064">
              <a:spcBef>
                <a:spcPts val="16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en-US" sz="13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x-none" altLang="en-US" sz="13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en-US" sz="13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x-none" altLang="en-US" sz="1300" dirty="0">
                <a:latin typeface="微软雅黑" panose="020B0503020204020204" charset="-122"/>
                <a:ea typeface="微软雅黑" panose="020B0503020204020204" charset="-122"/>
              </a:rPr>
              <a:t>roid串口驱动以上的代码可以复用</a:t>
            </a:r>
          </a:p>
          <a:p>
            <a:pPr marL="375064" indent="-375064">
              <a:spcBef>
                <a:spcPts val="1600"/>
              </a:spcBef>
              <a:buClr>
                <a:schemeClr val="accent2"/>
              </a:buClr>
              <a:buFont typeface="Wingdings" charset="2"/>
              <a:buChar char="l"/>
            </a:pPr>
            <a:r>
              <a:rPr lang="en-US" altLang="en-US" sz="13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x-none" altLang="en-US" sz="1300" dirty="0">
                <a:latin typeface="微软雅黑" panose="020B0503020204020204" charset="-122"/>
                <a:ea typeface="微软雅黑" panose="020B0503020204020204" charset="-122"/>
              </a:rPr>
              <a:t>ndroid平台串口驱动可以采用NDK的方式开发串口驱动,也可以连接蓝牙,WIFI设备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97920" y="1719803"/>
            <a:ext cx="1538192" cy="447252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endParaRPr 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5391" y="1719803"/>
            <a:ext cx="2384069" cy="447252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lnSpc>
                <a:spcPts val="24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endParaRPr 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角丸四角形 17">
            <a:extLst>
              <a:ext uri="{FF2B5EF4-FFF2-40B4-BE49-F238E27FC236}">
                <a16:creationId xmlns="" xmlns:a16="http://schemas.microsoft.com/office/drawing/2014/main" id="{4DEEE0A4-A0F9-4DCC-BFAE-2F33CD6283B2}"/>
              </a:ext>
            </a:extLst>
          </p:cNvPr>
          <p:cNvSpPr/>
          <p:nvPr/>
        </p:nvSpPr>
        <p:spPr bwMode="auto">
          <a:xfrm>
            <a:off x="1327443" y="2810622"/>
            <a:ext cx="1056000" cy="898313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en-US" altLang="zh-CN" sz="13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</a:p>
          <a:p>
            <a:pPr algn="ctr" defTabSz="1219170">
              <a:defRPr/>
            </a:pPr>
            <a:r>
              <a:rPr lang="en-US" altLang="en-US" sz="14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indexDB</a:t>
            </a:r>
          </a:p>
          <a:p>
            <a:pPr algn="ctr" defTabSz="1219170">
              <a:defRPr/>
            </a:pPr>
            <a:r>
              <a:rPr lang="en-US" altLang="en-US" sz="14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Realm(?)</a:t>
            </a:r>
            <a:endParaRPr lang="x-none" altLang="en-US" sz="1400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  <a:p>
            <a:pPr algn="ctr">
              <a:defRPr/>
            </a:pPr>
            <a:endParaRPr lang="x-none" altLang="en-US" sz="1300" b="1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角丸四角形 18">
            <a:extLst>
              <a:ext uri="{FF2B5EF4-FFF2-40B4-BE49-F238E27FC236}">
                <a16:creationId xmlns="" xmlns:a16="http://schemas.microsoft.com/office/drawing/2014/main" id="{854D52AA-5C78-4198-9E27-A3A05A3C0462}"/>
              </a:ext>
            </a:extLst>
          </p:cNvPr>
          <p:cNvSpPr/>
          <p:nvPr/>
        </p:nvSpPr>
        <p:spPr bwMode="auto">
          <a:xfrm>
            <a:off x="2407443" y="2810621"/>
            <a:ext cx="1128607" cy="432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sz="130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</p:txBody>
      </p:sp>
      <p:sp>
        <p:nvSpPr>
          <p:cNvPr id="27" name="角丸四角形 19">
            <a:extLst>
              <a:ext uri="{FF2B5EF4-FFF2-40B4-BE49-F238E27FC236}">
                <a16:creationId xmlns="" xmlns:a16="http://schemas.microsoft.com/office/drawing/2014/main" id="{A5553572-622A-4CFD-97A5-871E65F19762}"/>
              </a:ext>
            </a:extLst>
          </p:cNvPr>
          <p:cNvSpPr/>
          <p:nvPr/>
        </p:nvSpPr>
        <p:spPr bwMode="auto">
          <a:xfrm>
            <a:off x="3607443" y="2810621"/>
            <a:ext cx="960000" cy="432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/>
            <a:r>
              <a:rPr lang="en-US" altLang="zh-CN" sz="13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zh-CN" sz="1300" dirty="0">
                <a:latin typeface="微软雅黑" panose="020B0503020204020204" charset="-122"/>
                <a:ea typeface="微软雅黑" panose="020B0503020204020204" charset="-122"/>
              </a:rPr>
              <a:t>odejs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300" dirty="0">
                <a:latin typeface="微软雅黑" panose="020B0503020204020204" charset="-122"/>
                <a:ea typeface="微软雅黑" panose="020B0503020204020204" charset="-122"/>
              </a:rPr>
              <a:t>(Express)</a:t>
            </a:r>
            <a:endParaRPr lang="x-none" altLang="zh-CN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角丸四角形 23">
            <a:extLst>
              <a:ext uri="{FF2B5EF4-FFF2-40B4-BE49-F238E27FC236}">
                <a16:creationId xmlns="" xmlns:a16="http://schemas.microsoft.com/office/drawing/2014/main" id="{D650FBA8-F264-492A-A1A8-CA4645C5FFB1}"/>
              </a:ext>
            </a:extLst>
          </p:cNvPr>
          <p:cNvSpPr/>
          <p:nvPr/>
        </p:nvSpPr>
        <p:spPr bwMode="auto">
          <a:xfrm>
            <a:off x="1327443" y="2337335"/>
            <a:ext cx="4320000" cy="432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/>
            <a:r>
              <a:rPr lang="en-US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HTML 5</a:t>
            </a:r>
            <a:endParaRPr lang="x-none" altLang="en-US" sz="13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40" name="角丸四角形 23">
            <a:extLst>
              <a:ext uri="{FF2B5EF4-FFF2-40B4-BE49-F238E27FC236}">
                <a16:creationId xmlns="" xmlns:a16="http://schemas.microsoft.com/office/drawing/2014/main" id="{9FB17B48-4F4A-457D-96F6-B6B8CE606D58}"/>
              </a:ext>
            </a:extLst>
          </p:cNvPr>
          <p:cNvSpPr/>
          <p:nvPr/>
        </p:nvSpPr>
        <p:spPr bwMode="auto">
          <a:xfrm>
            <a:off x="1327443" y="3747035"/>
            <a:ext cx="4320000" cy="432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altLang="en-US" sz="1300" kern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串口驱动</a:t>
            </a:r>
            <a:endParaRPr lang="x-none" altLang="en-US" sz="13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41" name="角丸四角形 16">
            <a:extLst>
              <a:ext uri="{FF2B5EF4-FFF2-40B4-BE49-F238E27FC236}">
                <a16:creationId xmlns="" xmlns:a16="http://schemas.microsoft.com/office/drawing/2014/main" id="{924CC2EF-6256-40D4-9BBF-F96E10FB17AB}"/>
              </a:ext>
            </a:extLst>
          </p:cNvPr>
          <p:cNvSpPr/>
          <p:nvPr/>
        </p:nvSpPr>
        <p:spPr bwMode="auto">
          <a:xfrm>
            <a:off x="2407443" y="3277135"/>
            <a:ext cx="2160000" cy="432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sz="1300" dirty="0">
                <a:latin typeface="微软雅黑" panose="020B0503020204020204" charset="-122"/>
                <a:ea typeface="微软雅黑" panose="020B0503020204020204" charset="-122"/>
              </a:rPr>
              <a:t>Electron</a:t>
            </a:r>
          </a:p>
        </p:txBody>
      </p:sp>
      <p:sp>
        <p:nvSpPr>
          <p:cNvPr id="42" name="角丸四角形 22">
            <a:extLst>
              <a:ext uri="{FF2B5EF4-FFF2-40B4-BE49-F238E27FC236}">
                <a16:creationId xmlns="" xmlns:a16="http://schemas.microsoft.com/office/drawing/2014/main" id="{95927E6D-3629-44C7-B091-DA4C99341DD6}"/>
              </a:ext>
            </a:extLst>
          </p:cNvPr>
          <p:cNvSpPr/>
          <p:nvPr/>
        </p:nvSpPr>
        <p:spPr bwMode="auto">
          <a:xfrm>
            <a:off x="4591443" y="2810622"/>
            <a:ext cx="1056000" cy="89662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en-US" altLang="zh-CN" sz="1300" smtClean="0">
                <a:latin typeface="微软雅黑" panose="020B0503020204020204" charset="-122"/>
                <a:ea typeface="微软雅黑" panose="020B0503020204020204" charset="-122"/>
              </a:rPr>
              <a:t>Socket.io</a:t>
            </a:r>
            <a:endParaRPr lang="x-none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角丸四角形 24">
            <a:extLst>
              <a:ext uri="{FF2B5EF4-FFF2-40B4-BE49-F238E27FC236}">
                <a16:creationId xmlns="" xmlns:a16="http://schemas.microsoft.com/office/drawing/2014/main" id="{B796C649-2799-41CF-85D2-E9DF510EB6CF}"/>
              </a:ext>
            </a:extLst>
          </p:cNvPr>
          <p:cNvSpPr/>
          <p:nvPr/>
        </p:nvSpPr>
        <p:spPr bwMode="auto">
          <a:xfrm>
            <a:off x="1327443" y="4216935"/>
            <a:ext cx="4320000" cy="432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sz="13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</a:p>
        </p:txBody>
      </p:sp>
      <p:sp>
        <p:nvSpPr>
          <p:cNvPr id="44" name="Rectangle 138">
            <a:extLst>
              <a:ext uri="{FF2B5EF4-FFF2-40B4-BE49-F238E27FC236}">
                <a16:creationId xmlns="" xmlns:a16="http://schemas.microsoft.com/office/drawing/2014/main" id="{AD21E404-3CB0-4048-AAED-C739CFC7EB98}"/>
              </a:ext>
            </a:extLst>
          </p:cNvPr>
          <p:cNvSpPr/>
          <p:nvPr/>
        </p:nvSpPr>
        <p:spPr>
          <a:xfrm>
            <a:off x="1199183" y="2246543"/>
            <a:ext cx="4533900" cy="2516884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角丸四角形 17">
            <a:extLst>
              <a:ext uri="{FF2B5EF4-FFF2-40B4-BE49-F238E27FC236}">
                <a16:creationId xmlns="" xmlns:a16="http://schemas.microsoft.com/office/drawing/2014/main" id="{848DDB22-D1B8-44D3-B0BB-275383F111BB}"/>
              </a:ext>
            </a:extLst>
          </p:cNvPr>
          <p:cNvSpPr/>
          <p:nvPr/>
        </p:nvSpPr>
        <p:spPr bwMode="auto">
          <a:xfrm>
            <a:off x="6378415" y="2825137"/>
            <a:ext cx="1056000" cy="898313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>
              <a:defRPr/>
            </a:pPr>
            <a:r>
              <a:rPr lang="en-US" altLang="zh-CN" sz="1300" b="1" kern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lokiJs</a:t>
            </a:r>
          </a:p>
          <a:p>
            <a:pPr algn="ctr" defTabSz="1219170">
              <a:defRPr/>
            </a:pPr>
            <a:r>
              <a:rPr lang="en-US" altLang="en-US" sz="14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indexDB</a:t>
            </a:r>
          </a:p>
          <a:p>
            <a:pPr algn="ctr" defTabSz="1219170">
              <a:defRPr/>
            </a:pPr>
            <a:r>
              <a:rPr lang="en-US" altLang="en-US" sz="14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Realm(?)</a:t>
            </a:r>
            <a:endParaRPr lang="x-none" altLang="en-US" sz="1400" kern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  <a:p>
            <a:pPr algn="ctr">
              <a:defRPr/>
            </a:pPr>
            <a:endParaRPr lang="x-none" altLang="en-US" sz="1300" b="1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角丸四角形 18">
            <a:extLst>
              <a:ext uri="{FF2B5EF4-FFF2-40B4-BE49-F238E27FC236}">
                <a16:creationId xmlns="" xmlns:a16="http://schemas.microsoft.com/office/drawing/2014/main" id="{63747679-8FB9-470E-A1A9-DDFBFDE15CE0}"/>
              </a:ext>
            </a:extLst>
          </p:cNvPr>
          <p:cNvSpPr/>
          <p:nvPr/>
        </p:nvSpPr>
        <p:spPr bwMode="auto">
          <a:xfrm>
            <a:off x="7473655" y="2825136"/>
            <a:ext cx="1128607" cy="432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sz="1300">
                <a:latin typeface="微软雅黑" panose="020B0503020204020204" charset="-122"/>
                <a:ea typeface="微软雅黑" panose="020B0503020204020204" charset="-122"/>
              </a:rPr>
              <a:t>vue</a:t>
            </a:r>
          </a:p>
        </p:txBody>
      </p:sp>
      <p:sp>
        <p:nvSpPr>
          <p:cNvPr id="47" name="角丸四角形 19">
            <a:extLst>
              <a:ext uri="{FF2B5EF4-FFF2-40B4-BE49-F238E27FC236}">
                <a16:creationId xmlns="" xmlns:a16="http://schemas.microsoft.com/office/drawing/2014/main" id="{638FA476-656A-4EB1-B07E-CFCBFD885C19}"/>
              </a:ext>
            </a:extLst>
          </p:cNvPr>
          <p:cNvSpPr/>
          <p:nvPr/>
        </p:nvSpPr>
        <p:spPr bwMode="auto">
          <a:xfrm>
            <a:off x="8658415" y="2825136"/>
            <a:ext cx="960000" cy="432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/>
            <a:r>
              <a:rPr lang="en-US" altLang="zh-CN" sz="130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zh-CN" sz="1300">
                <a:latin typeface="微软雅黑" panose="020B0503020204020204" charset="-122"/>
                <a:ea typeface="微软雅黑" panose="020B0503020204020204" charset="-122"/>
              </a:rPr>
              <a:t>odejs</a:t>
            </a:r>
            <a:endParaRPr lang="en-US" altLang="zh-CN" sz="13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3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300">
                <a:latin typeface="微软雅黑" panose="020B0503020204020204" charset="-122"/>
                <a:ea typeface="微软雅黑" panose="020B0503020204020204" charset="-122"/>
              </a:rPr>
              <a:t>Express)</a:t>
            </a:r>
            <a:endParaRPr lang="x-none" altLang="zh-CN" sz="1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角丸四角形 23">
            <a:extLst>
              <a:ext uri="{FF2B5EF4-FFF2-40B4-BE49-F238E27FC236}">
                <a16:creationId xmlns="" xmlns:a16="http://schemas.microsoft.com/office/drawing/2014/main" id="{1E685CDC-435A-41F8-8BE2-45ACC10239B7}"/>
              </a:ext>
            </a:extLst>
          </p:cNvPr>
          <p:cNvSpPr/>
          <p:nvPr/>
        </p:nvSpPr>
        <p:spPr bwMode="auto">
          <a:xfrm>
            <a:off x="6378415" y="2351849"/>
            <a:ext cx="4320000" cy="432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/>
            <a:r>
              <a:rPr lang="en-US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</a:rPr>
              <a:t>HTML 5</a:t>
            </a:r>
            <a:endParaRPr lang="x-none" altLang="en-US" sz="13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49" name="角丸四角形 23">
            <a:extLst>
              <a:ext uri="{FF2B5EF4-FFF2-40B4-BE49-F238E27FC236}">
                <a16:creationId xmlns="" xmlns:a16="http://schemas.microsoft.com/office/drawing/2014/main" id="{B3B14D2B-C698-4C2E-B2BD-B59A6B2A403E}"/>
              </a:ext>
            </a:extLst>
          </p:cNvPr>
          <p:cNvSpPr/>
          <p:nvPr/>
        </p:nvSpPr>
        <p:spPr bwMode="auto">
          <a:xfrm>
            <a:off x="6378415" y="3761549"/>
            <a:ext cx="4320000" cy="432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lvl="0" algn="ctr">
              <a:defRPr/>
            </a:pPr>
            <a:r>
              <a:rPr lang="x-none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蓝牙</a:t>
            </a:r>
            <a:r>
              <a:rPr lang="en-US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/</a:t>
            </a:r>
            <a:r>
              <a:rPr lang="x-none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WIFI</a:t>
            </a:r>
            <a:r>
              <a:rPr lang="en-US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/</a:t>
            </a:r>
            <a:r>
              <a:rPr lang="x-none" altLang="en-US" sz="1300" kern="0" dirty="0">
                <a:latin typeface="微软雅黑" panose="020B0503020204020204" charset="-122"/>
                <a:ea typeface="微软雅黑" panose="020B0503020204020204" charset="-122"/>
                <a:cs typeface="Arial" panose="02080604020202020204" charset="0"/>
                <a:sym typeface="+mn-ea"/>
              </a:rPr>
              <a:t>串口</a:t>
            </a:r>
            <a:endParaRPr lang="x-none" altLang="en-US" sz="1300" kern="0" dirty="0">
              <a:latin typeface="微软雅黑" panose="020B0503020204020204" charset="-122"/>
              <a:ea typeface="微软雅黑" panose="020B0503020204020204" charset="-122"/>
              <a:cs typeface="Arial" panose="02080604020202020204" charset="0"/>
            </a:endParaRPr>
          </a:p>
        </p:txBody>
      </p:sp>
      <p:sp>
        <p:nvSpPr>
          <p:cNvPr id="50" name="角丸四角形 16">
            <a:extLst>
              <a:ext uri="{FF2B5EF4-FFF2-40B4-BE49-F238E27FC236}">
                <a16:creationId xmlns="" xmlns:a16="http://schemas.microsoft.com/office/drawing/2014/main" id="{11A4095D-1CB6-474A-B8C8-14B8C2EEE2F4}"/>
              </a:ext>
            </a:extLst>
          </p:cNvPr>
          <p:cNvSpPr/>
          <p:nvPr/>
        </p:nvSpPr>
        <p:spPr bwMode="auto">
          <a:xfrm>
            <a:off x="7458415" y="3291649"/>
            <a:ext cx="2160000" cy="432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altLang="en-US" sz="1300" dirty="0">
                <a:latin typeface="微软雅黑" panose="020B0503020204020204" charset="-122"/>
                <a:ea typeface="微软雅黑" panose="020B0503020204020204" charset="-122"/>
              </a:rPr>
              <a:t>Cordova </a:t>
            </a:r>
            <a:r>
              <a:rPr lang="x-none" altLang="en-US" sz="13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X5</a:t>
            </a:r>
          </a:p>
        </p:txBody>
      </p:sp>
      <p:sp>
        <p:nvSpPr>
          <p:cNvPr id="51" name="角丸四角形 22">
            <a:extLst>
              <a:ext uri="{FF2B5EF4-FFF2-40B4-BE49-F238E27FC236}">
                <a16:creationId xmlns="" xmlns:a16="http://schemas.microsoft.com/office/drawing/2014/main" id="{D0C3B723-E8F7-4703-B5CE-DC732C265228}"/>
              </a:ext>
            </a:extLst>
          </p:cNvPr>
          <p:cNvSpPr/>
          <p:nvPr/>
        </p:nvSpPr>
        <p:spPr bwMode="auto">
          <a:xfrm>
            <a:off x="9642415" y="2825137"/>
            <a:ext cx="1056000" cy="89662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algn="ctr" defTabSz="1219170">
              <a:defRPr/>
            </a:pPr>
            <a:r>
              <a:rPr lang="x-none" altLang="en-US" sz="13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x-none" sz="13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角丸四角形 24">
            <a:extLst>
              <a:ext uri="{FF2B5EF4-FFF2-40B4-BE49-F238E27FC236}">
                <a16:creationId xmlns="" xmlns:a16="http://schemas.microsoft.com/office/drawing/2014/main" id="{149212ED-6DB7-46DA-9887-557624027A13}"/>
              </a:ext>
            </a:extLst>
          </p:cNvPr>
          <p:cNvSpPr/>
          <p:nvPr/>
        </p:nvSpPr>
        <p:spPr bwMode="auto">
          <a:xfrm>
            <a:off x="6378415" y="4231449"/>
            <a:ext cx="4320000" cy="432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lIns="121917" tIns="60958" rIns="121917" bIns="60958" anchor="ctr"/>
          <a:lstStyle/>
          <a:p>
            <a:pPr lvl="0" algn="ctr">
              <a:defRPr/>
            </a:pPr>
            <a:r>
              <a:rPr lang="x-none" altLang="zh-CN" sz="13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Android8</a:t>
            </a:r>
            <a:endParaRPr lang="x-none" altLang="zh-CN" sz="13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ectangle 138">
            <a:extLst>
              <a:ext uri="{FF2B5EF4-FFF2-40B4-BE49-F238E27FC236}">
                <a16:creationId xmlns="" xmlns:a16="http://schemas.microsoft.com/office/drawing/2014/main" id="{CCF1B05C-6FD2-41E2-83FD-698E37F28474}"/>
              </a:ext>
            </a:extLst>
          </p:cNvPr>
          <p:cNvSpPr/>
          <p:nvPr/>
        </p:nvSpPr>
        <p:spPr>
          <a:xfrm>
            <a:off x="6250155" y="2261058"/>
            <a:ext cx="4533900" cy="2516884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A1636F74-234C-BF40-9E1D-4CAD35BE5D29}"/>
              </a:ext>
            </a:extLst>
          </p:cNvPr>
          <p:cNvSpPr txBox="1"/>
          <p:nvPr/>
        </p:nvSpPr>
        <p:spPr>
          <a:xfrm>
            <a:off x="0" y="121519"/>
            <a:ext cx="12194351" cy="976588"/>
          </a:xfrm>
          <a:prstGeom prst="rect">
            <a:avLst/>
          </a:prstGeom>
          <a:extLst/>
        </p:spPr>
        <p:txBody>
          <a:bodyPr vert="horz" lIns="360000" tIns="0" rIns="121920" bIns="0" rtlCol="0" anchor="ctr">
            <a:normAutofit/>
          </a:bodyPr>
          <a:lstStyle>
            <a:defPPr>
              <a:defRPr lang="zh-CN"/>
            </a:defPPr>
            <a:lvl1pPr lvl="0">
              <a:lnSpc>
                <a:spcPct val="85000"/>
              </a:lnSpc>
              <a:spcBef>
                <a:spcPct val="0"/>
              </a:spcBef>
              <a:buNone/>
              <a:defRPr sz="2800" b="1" cap="none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 UI" panose="020B0604030504040204" pitchFamily="50" charset="-128"/>
              </a:defRPr>
            </a:lvl1pPr>
          </a:lstStyle>
          <a:p>
            <a:r>
              <a:rPr lang="en-US" altLang="zh-CN" smtClean="0"/>
              <a:t>Js 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8845" y="1020445"/>
            <a:ext cx="5274310" cy="4817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10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2263" y="204456"/>
            <a:ext cx="4967785" cy="928308"/>
          </a:xfrm>
        </p:spPr>
        <p:txBody>
          <a:bodyPr>
            <a:normAutofit/>
          </a:bodyPr>
          <a:lstStyle/>
          <a:p>
            <a:r>
              <a:rPr kumimoji="1" lang="en-US" altLang="zh-CN" smtClean="0"/>
              <a:t>Mpos/Counter</a:t>
            </a:r>
            <a:endParaRPr lang="en-US" sz="3200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733425" y="1394086"/>
            <a:ext cx="8720919" cy="381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Couter-cod 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Ubuntu32+server+i3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Flater-counter 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兼容不同品牌主机的触摸屏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能让系统运行在</a:t>
            </a:r>
            <a:r>
              <a:rPr lang="en-US" altLang="zh-CN" sz="2800" smtClean="0">
                <a:ea typeface="楷体_GB2312" pitchFamily="49" charset="-122"/>
              </a:rPr>
              <a:t>512</a:t>
            </a:r>
            <a:r>
              <a:rPr lang="zh-CN" altLang="en-US" sz="2800" smtClean="0">
                <a:ea typeface="楷体_GB2312" pitchFamily="49" charset="-122"/>
              </a:rPr>
              <a:t>内存的主机上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Android</a:t>
            </a:r>
            <a:r>
              <a:rPr lang="zh-CN" altLang="en-US" sz="2800" smtClean="0">
                <a:ea typeface="楷体_GB2312" pitchFamily="49" charset="-122"/>
              </a:rPr>
              <a:t>浏览器内核的更换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优化</a:t>
            </a:r>
            <a:r>
              <a:rPr lang="en-US" altLang="zh-CN" sz="2800" smtClean="0">
                <a:ea typeface="楷体_GB2312" pitchFamily="49" charset="-122"/>
              </a:rPr>
              <a:t>h5</a:t>
            </a:r>
            <a:r>
              <a:rPr lang="zh-CN" altLang="en-US" sz="2800" smtClean="0">
                <a:ea typeface="楷体_GB2312" pitchFamily="49" charset="-122"/>
              </a:rPr>
              <a:t>访问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9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r>
              <a:rPr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硬件兼容性</a:t>
            </a:r>
          </a:p>
        </p:txBody>
      </p:sp>
      <p:cxnSp>
        <p:nvCxnSpPr>
          <p:cNvPr id="9" name="Straight Connector 46"/>
          <p:cNvCxnSpPr/>
          <p:nvPr/>
        </p:nvCxnSpPr>
        <p:spPr>
          <a:xfrm flipV="1">
            <a:off x="8001000" y="1363133"/>
            <a:ext cx="3387" cy="5105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/>
          <p:cNvSpPr/>
          <p:nvPr/>
        </p:nvSpPr>
        <p:spPr bwMode="auto">
          <a:xfrm>
            <a:off x="3627967" y="1905000"/>
            <a:ext cx="4150360" cy="2546773"/>
          </a:xfrm>
          <a:prstGeom prst="roundRect">
            <a:avLst>
              <a:gd name="adj" fmla="val 20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21917" tIns="60958" rIns="121917" bIns="60958" numCol="1" rtlCol="0" anchor="t" anchorCtr="0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x-none"/>
              <a:t>设备类型</a:t>
            </a:r>
          </a:p>
        </p:txBody>
      </p:sp>
      <p:sp>
        <p:nvSpPr>
          <p:cNvPr id="11" name="矩形 42"/>
          <p:cNvSpPr/>
          <p:nvPr/>
        </p:nvSpPr>
        <p:spPr bwMode="auto">
          <a:xfrm>
            <a:off x="3885354" y="2147147"/>
            <a:ext cx="1408853" cy="60790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打印机</a:t>
            </a:r>
          </a:p>
        </p:txBody>
      </p:sp>
      <p:sp>
        <p:nvSpPr>
          <p:cNvPr id="12" name="矩形 43"/>
          <p:cNvSpPr/>
          <p:nvPr/>
        </p:nvSpPr>
        <p:spPr bwMode="auto">
          <a:xfrm>
            <a:off x="5437294" y="2145453"/>
            <a:ext cx="1575647" cy="57912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>
            <a:noAutofit/>
          </a:bodyPr>
          <a:lstStyle/>
          <a:p>
            <a:pPr algn="ctr" defTabSz="609585" fontAlgn="base"/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钱箱</a:t>
            </a:r>
          </a:p>
        </p:txBody>
      </p:sp>
      <p:sp>
        <p:nvSpPr>
          <p:cNvPr id="13" name="矩形 44"/>
          <p:cNvSpPr/>
          <p:nvPr/>
        </p:nvSpPr>
        <p:spPr bwMode="auto">
          <a:xfrm>
            <a:off x="3887894" y="2880360"/>
            <a:ext cx="1392767" cy="62484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>
            <a:noAutofit/>
          </a:bodyPr>
          <a:lstStyle/>
          <a:p>
            <a:pPr algn="ctr" defTabSz="609585" fontAlgn="base"/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扫描枪</a:t>
            </a:r>
          </a:p>
        </p:txBody>
      </p:sp>
      <p:sp>
        <p:nvSpPr>
          <p:cNvPr id="14" name="矩形 45"/>
          <p:cNvSpPr/>
          <p:nvPr/>
        </p:nvSpPr>
        <p:spPr bwMode="auto">
          <a:xfrm>
            <a:off x="5435601" y="2882901"/>
            <a:ext cx="1577340" cy="61044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>
            <a:noAutofit/>
          </a:bodyPr>
          <a:lstStyle/>
          <a:p>
            <a:pPr algn="ctr" defTabSz="609585" fontAlgn="base"/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刷卡机</a:t>
            </a:r>
          </a:p>
        </p:txBody>
      </p:sp>
      <p:sp>
        <p:nvSpPr>
          <p:cNvPr id="15" name="矩形 49"/>
          <p:cNvSpPr/>
          <p:nvPr/>
        </p:nvSpPr>
        <p:spPr bwMode="auto">
          <a:xfrm>
            <a:off x="5448300" y="3646594"/>
            <a:ext cx="1576493" cy="64092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>
            <a:noAutofit/>
          </a:bodyPr>
          <a:lstStyle/>
          <a:p>
            <a:pPr algn="ctr" defTabSz="609585" fontAlgn="base"/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指纹仪</a:t>
            </a:r>
          </a:p>
        </p:txBody>
      </p:sp>
      <p:sp>
        <p:nvSpPr>
          <p:cNvPr id="16" name="矩形 50"/>
          <p:cNvSpPr/>
          <p:nvPr/>
        </p:nvSpPr>
        <p:spPr bwMode="auto">
          <a:xfrm>
            <a:off x="3884507" y="3641513"/>
            <a:ext cx="1391920" cy="65532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>
            <a:noAutofit/>
          </a:bodyPr>
          <a:lstStyle/>
          <a:p>
            <a:pPr algn="ctr" defTabSz="609585" fontAlgn="base"/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磁条读卡器</a:t>
            </a:r>
          </a:p>
        </p:txBody>
      </p:sp>
      <p:sp>
        <p:nvSpPr>
          <p:cNvPr id="17" name="矩形 54"/>
          <p:cNvSpPr/>
          <p:nvPr/>
        </p:nvSpPr>
        <p:spPr>
          <a:xfrm>
            <a:off x="696807" y="1324187"/>
            <a:ext cx="7109460" cy="494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0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zh-CN" sz="2100" b="1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CPOS COUNTER　应用程序</a:t>
            </a:r>
          </a:p>
        </p:txBody>
      </p:sp>
      <p:sp>
        <p:nvSpPr>
          <p:cNvPr id="18" name="矩形 78"/>
          <p:cNvSpPr/>
          <p:nvPr/>
        </p:nvSpPr>
        <p:spPr>
          <a:xfrm>
            <a:off x="3664373" y="5253567"/>
            <a:ext cx="4163907" cy="65108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1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zh-CN" sz="2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Ｕbuntu16.04 32位 Server</a:t>
            </a:r>
          </a:p>
        </p:txBody>
      </p:sp>
      <p:sp>
        <p:nvSpPr>
          <p:cNvPr id="19" name="矩形 1"/>
          <p:cNvSpPr/>
          <p:nvPr/>
        </p:nvSpPr>
        <p:spPr>
          <a:xfrm>
            <a:off x="3665220" y="4510193"/>
            <a:ext cx="4152053" cy="6841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1" compatLnSpc="1">
            <a:scene3d>
              <a:camera prst="orthographicFront"/>
              <a:lightRig rig="threePt" dir="t"/>
            </a:scene3d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zh-CN" sz="2100" b="1" kern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Nodejs串口驱动</a:t>
            </a:r>
          </a:p>
        </p:txBody>
      </p:sp>
      <p:sp>
        <p:nvSpPr>
          <p:cNvPr id="20" name="矩形 22"/>
          <p:cNvSpPr/>
          <p:nvPr/>
        </p:nvSpPr>
        <p:spPr>
          <a:xfrm>
            <a:off x="648547" y="5929207"/>
            <a:ext cx="7183120" cy="57488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8" rIns="121917" bIns="60958" numCol="1" rtlCol="0" anchor="ctr" anchorCtr="1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zh-CN" sz="21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物理主机</a:t>
            </a:r>
          </a:p>
        </p:txBody>
      </p:sp>
      <p:sp>
        <p:nvSpPr>
          <p:cNvPr id="21" name="圆角矩形 25"/>
          <p:cNvSpPr/>
          <p:nvPr/>
        </p:nvSpPr>
        <p:spPr bwMode="auto">
          <a:xfrm>
            <a:off x="697654" y="1877907"/>
            <a:ext cx="2583180" cy="3980180"/>
          </a:xfrm>
          <a:prstGeom prst="roundRect">
            <a:avLst>
              <a:gd name="adj" fmla="val 20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21917" tIns="60958" rIns="121917" bIns="60958" numCol="1" rtlCol="0" anchor="t" anchorCtr="0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x-none"/>
              <a:t>显示设备</a:t>
            </a:r>
          </a:p>
        </p:txBody>
      </p:sp>
      <p:sp>
        <p:nvSpPr>
          <p:cNvPr id="22" name="矩形 29"/>
          <p:cNvSpPr/>
          <p:nvPr/>
        </p:nvSpPr>
        <p:spPr bwMode="auto">
          <a:xfrm>
            <a:off x="855133" y="3209251"/>
            <a:ext cx="1776307" cy="56557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POS显示器</a:t>
            </a:r>
          </a:p>
        </p:txBody>
      </p:sp>
      <p:sp>
        <p:nvSpPr>
          <p:cNvPr id="23" name="矩形 37"/>
          <p:cNvSpPr/>
          <p:nvPr/>
        </p:nvSpPr>
        <p:spPr bwMode="auto">
          <a:xfrm>
            <a:off x="857673" y="3985644"/>
            <a:ext cx="1776307" cy="56557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60958" rIns="0" bIns="60958" numCol="1" rtlCol="0" anchor="ctr" anchorCtr="1" compatLnSpc="1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x-none" altLang="en-US" sz="21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客显</a:t>
            </a:r>
          </a:p>
        </p:txBody>
      </p:sp>
      <p:sp>
        <p:nvSpPr>
          <p:cNvPr id="24" name="文本框 40"/>
          <p:cNvSpPr txBox="1"/>
          <p:nvPr/>
        </p:nvSpPr>
        <p:spPr>
          <a:xfrm>
            <a:off x="8146627" y="1368213"/>
            <a:ext cx="3810000" cy="132343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228594" indent="-228594">
              <a:buFont typeface="Wingdings" charset="2"/>
              <a:buChar char=""/>
            </a:pPr>
            <a:r>
              <a:rPr lang="x-none" altLang="en-US" sz="13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打印机,钱箱,扫描枪,刷卡机,磁条读卡器,指纹仪等设备,使用串口驱动</a:t>
            </a:r>
          </a:p>
          <a:p>
            <a:pPr marL="228594" indent="-228594" algn="just">
              <a:buFont typeface="Wingdings" charset="2"/>
              <a:buChar char=""/>
            </a:pPr>
            <a:r>
              <a:rPr lang="x-none" altLang="en-US" sz="13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显示器为即插即用设备</a:t>
            </a:r>
          </a:p>
          <a:p>
            <a:pPr marL="228594" indent="-228594" algn="just">
              <a:buFont typeface="Wingdings" charset="2"/>
              <a:buChar char=""/>
            </a:pPr>
            <a:r>
              <a:rPr lang="x-none" altLang="en-US" sz="13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主机设备最低内存为512M,可以安装ubuntu16.04操作系统</a:t>
            </a:r>
          </a:p>
          <a:p>
            <a:pPr marL="228594" indent="-228594">
              <a:buFont typeface="Wingdings" charset="2"/>
              <a:buChar char=""/>
            </a:pPr>
            <a:endParaRPr lang="en-US" altLang="zh-CN" sz="13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2263" y="204456"/>
            <a:ext cx="4967785" cy="928308"/>
          </a:xfrm>
        </p:spPr>
        <p:txBody>
          <a:bodyPr>
            <a:normAutofit/>
          </a:bodyPr>
          <a:lstStyle/>
          <a:p>
            <a:r>
              <a:rPr kumimoji="1" lang="zh-CN" altLang="en-US" smtClean="0"/>
              <a:t>餐厅服务</a:t>
            </a:r>
            <a:endParaRPr lang="en-US" sz="3200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552450" y="1260736"/>
            <a:ext cx="8720919" cy="381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餐厅与总部端长连</a:t>
            </a:r>
            <a:r>
              <a:rPr lang="zh-CN" altLang="en-US" sz="2800" smtClean="0">
                <a:ea typeface="楷体_GB2312" pitchFamily="49" charset="-122"/>
              </a:rPr>
              <a:t>接 </a:t>
            </a:r>
            <a:r>
              <a:rPr lang="en-US" altLang="zh-CN" sz="2800" smtClean="0">
                <a:ea typeface="楷体_GB2312" pitchFamily="49" charset="-122"/>
              </a:rPr>
              <a:t>grpc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短连接补偿方案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软</a:t>
            </a:r>
            <a:r>
              <a:rPr lang="zh-CN" altLang="en-US" sz="2800" smtClean="0">
                <a:ea typeface="楷体_GB2312" pitchFamily="49" charset="-122"/>
              </a:rPr>
              <a:t>件</a:t>
            </a:r>
            <a:r>
              <a:rPr lang="en-US" altLang="zh-CN" sz="2800" smtClean="0">
                <a:ea typeface="楷体_GB2312" pitchFamily="49" charset="-122"/>
              </a:rPr>
              <a:t>,</a:t>
            </a:r>
            <a:r>
              <a:rPr lang="zh-CN" altLang="en-US" sz="2800" smtClean="0">
                <a:ea typeface="楷体_GB2312" pitchFamily="49" charset="-122"/>
              </a:rPr>
              <a:t>菜单同步下载 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KDS</a:t>
            </a:r>
            <a:r>
              <a:rPr lang="zh-CN" altLang="en-US" sz="2800" smtClean="0">
                <a:ea typeface="楷体_GB2312" pitchFamily="49" charset="-122"/>
              </a:rPr>
              <a:t>与餐厅服务长连接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ea typeface="楷体_GB2312" pitchFamily="49" charset="-122"/>
              </a:rPr>
              <a:t>餐厅服务部署</a:t>
            </a:r>
            <a:endParaRPr lang="en-US" altLang="zh-CN" sz="2800" smtClean="0">
              <a:ea typeface="楷体_GB2312" pitchFamily="49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餐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厅服务配置更新（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apollo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smtClean="0">
                <a:ea typeface="楷体_GB2312" pitchFamily="49" charset="-122"/>
              </a:rPr>
              <a:t>日</a:t>
            </a:r>
            <a:r>
              <a:rPr lang="zh-CN" altLang="en-US" sz="2800" smtClean="0">
                <a:ea typeface="楷体_GB2312" pitchFamily="49" charset="-122"/>
              </a:rPr>
              <a:t>志上传</a:t>
            </a: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99FF33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095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1728</Words>
  <Application>Microsoft Office PowerPoint</Application>
  <PresentationFormat>自定义</PresentationFormat>
  <Paragraphs>537</Paragraphs>
  <Slides>24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主题​​</vt:lpstr>
      <vt:lpstr>CorelDRAW</vt:lpstr>
      <vt:lpstr>幻灯片 1</vt:lpstr>
      <vt:lpstr>幻灯片 2</vt:lpstr>
      <vt:lpstr>现状与挑战</vt:lpstr>
      <vt:lpstr>技术架构 - Counter</vt:lpstr>
      <vt:lpstr>技术架构 - 移动POS平台兼容性</vt:lpstr>
      <vt:lpstr>幻灯片 6</vt:lpstr>
      <vt:lpstr>Mpos/Counter</vt:lpstr>
      <vt:lpstr>技术架构 - 硬件兼容性</vt:lpstr>
      <vt:lpstr>餐厅服务</vt:lpstr>
      <vt:lpstr>幻灯片 10</vt:lpstr>
      <vt:lpstr>幻灯片 11</vt:lpstr>
      <vt:lpstr>总部端服务</vt:lpstr>
      <vt:lpstr>总部端技术架构</vt:lpstr>
      <vt:lpstr>总部端技术架构</vt:lpstr>
      <vt:lpstr>幻灯片 15</vt:lpstr>
      <vt:lpstr>系统集成</vt:lpstr>
      <vt:lpstr>技术架构 – Counter&amp;MPOS中MVC分层结构</vt:lpstr>
      <vt:lpstr>系统部署结构</vt:lpstr>
      <vt:lpstr>系统之间通讯方式</vt:lpstr>
      <vt:lpstr>系统结构</vt:lpstr>
      <vt:lpstr>系统关系</vt:lpstr>
      <vt:lpstr>文件服务器 – 系统部署</vt:lpstr>
      <vt:lpstr>开发框架一</vt:lpstr>
      <vt:lpstr>功能架构图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李崧华 / Li, Songhua</dc:creator>
  <cp:lastModifiedBy>dreamsummit</cp:lastModifiedBy>
  <cp:revision>202</cp:revision>
  <dcterms:created xsi:type="dcterms:W3CDTF">2019-08-02T03:05:31Z</dcterms:created>
  <dcterms:modified xsi:type="dcterms:W3CDTF">2020-02-07T10:07:52Z</dcterms:modified>
</cp:coreProperties>
</file>