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sldIdLst>
    <p:sldId id="256" r:id="rId2"/>
    <p:sldId id="317" r:id="rId3"/>
    <p:sldId id="343" r:id="rId4"/>
    <p:sldId id="283" r:id="rId5"/>
    <p:sldId id="294" r:id="rId6"/>
    <p:sldId id="312" r:id="rId7"/>
    <p:sldId id="295" r:id="rId8"/>
    <p:sldId id="302" r:id="rId9"/>
    <p:sldId id="296" r:id="rId10"/>
    <p:sldId id="265" r:id="rId11"/>
    <p:sldId id="258" r:id="rId12"/>
    <p:sldId id="334" r:id="rId13"/>
    <p:sldId id="323" r:id="rId14"/>
    <p:sldId id="316" r:id="rId15"/>
    <p:sldId id="304" r:id="rId16"/>
    <p:sldId id="319" r:id="rId17"/>
    <p:sldId id="321" r:id="rId18"/>
    <p:sldId id="337" r:id="rId19"/>
    <p:sldId id="308" r:id="rId20"/>
    <p:sldId id="287" r:id="rId21"/>
    <p:sldId id="324" r:id="rId22"/>
    <p:sldId id="325" r:id="rId23"/>
    <p:sldId id="336" r:id="rId24"/>
    <p:sldId id="327" r:id="rId25"/>
    <p:sldId id="326" r:id="rId26"/>
    <p:sldId id="328" r:id="rId27"/>
    <p:sldId id="330" r:id="rId28"/>
    <p:sldId id="331" r:id="rId29"/>
    <p:sldId id="280" r:id="rId30"/>
    <p:sldId id="322" r:id="rId31"/>
    <p:sldId id="314" r:id="rId32"/>
    <p:sldId id="315" r:id="rId33"/>
    <p:sldId id="290" r:id="rId34"/>
    <p:sldId id="309" r:id="rId35"/>
    <p:sldId id="289" r:id="rId36"/>
    <p:sldId id="278" r:id="rId37"/>
    <p:sldId id="284" r:id="rId38"/>
    <p:sldId id="313" r:id="rId39"/>
    <p:sldId id="299" r:id="rId40"/>
    <p:sldId id="275" r:id="rId41"/>
    <p:sldId id="276" r:id="rId4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52" autoAdjust="0"/>
  </p:normalViewPr>
  <p:slideViewPr>
    <p:cSldViewPr>
      <p:cViewPr>
        <p:scale>
          <a:sx n="100" d="100"/>
          <a:sy n="100" d="100"/>
        </p:scale>
        <p:origin x="-1104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6A8BF-B551-444B-B388-8C8A070F43B4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603B3-7C0B-4EB0-998F-F747DD37A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621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603B3-7C0B-4EB0-998F-F747DD37A71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493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603B3-7C0B-4EB0-998F-F747DD37A71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241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603B3-7C0B-4EB0-998F-F747DD37A71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334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0879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e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.jpe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.jpe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2.jpe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ops.ai/competition_detail/?competition_id=8&amp;flag=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hyperlink" Target="mailto:zhangchuang@mail.nankai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多维监测指标的异常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H3C</a:t>
            </a:r>
            <a:r>
              <a:rPr lang="en-US" altLang="zh-CN" dirty="0" smtClean="0"/>
              <a:t> AI </a:t>
            </a:r>
            <a:r>
              <a:rPr lang="zh-CN" altLang="en-US" dirty="0" smtClean="0"/>
              <a:t>研究院</a:t>
            </a:r>
            <a:endParaRPr lang="en-US" altLang="zh-CN" dirty="0" smtClean="0"/>
          </a:p>
          <a:p>
            <a:r>
              <a:rPr lang="zh-CN" altLang="en-US" dirty="0" smtClean="0"/>
              <a:t>院长：敖襄桥</a:t>
            </a:r>
            <a:endParaRPr lang="en-US" altLang="zh-CN" dirty="0" smtClean="0"/>
          </a:p>
          <a:p>
            <a:r>
              <a:rPr lang="zh-CN" altLang="en-US" dirty="0" smtClean="0"/>
              <a:t>领队：张闯</a:t>
            </a:r>
            <a:endParaRPr lang="en-US" altLang="zh-CN" dirty="0" smtClean="0"/>
          </a:p>
          <a:p>
            <a:r>
              <a:rPr lang="zh-CN" altLang="en-US" dirty="0" smtClean="0"/>
              <a:t>队员：赵国柱、陈瑞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8976592"/>
      </p:ext>
    </p:extLst>
  </p:cSld>
  <p:clrMapOvr>
    <a:masterClrMapping/>
  </p:clrMapOvr>
  <p:transition advTm="3148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445796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数据探索－</a:t>
            </a:r>
            <a:r>
              <a:rPr lang="en-US" altLang="zh-CN" sz="3200" dirty="0" smtClean="0"/>
              <a:t>KPI</a:t>
            </a:r>
            <a:r>
              <a:rPr lang="zh-CN" altLang="en-US" sz="3200" dirty="0"/>
              <a:t>总和</a:t>
            </a:r>
            <a:r>
              <a:rPr lang="zh-CN" altLang="en-US" sz="3200" dirty="0" smtClean="0"/>
              <a:t>形态</a:t>
            </a:r>
            <a:endParaRPr lang="zh-CN" altLang="en-US" sz="3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663538"/>
            <a:ext cx="4114800" cy="396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50" dirty="0" smtClean="0"/>
              <a:t>第二个数据集中</a:t>
            </a:r>
            <a:r>
              <a:rPr lang="zh-CN" altLang="en-US" sz="1050" dirty="0"/>
              <a:t>有</a:t>
            </a:r>
            <a:r>
              <a:rPr lang="en-US" altLang="zh-CN" sz="1050" dirty="0"/>
              <a:t>14</a:t>
            </a:r>
            <a:r>
              <a:rPr lang="zh-CN" altLang="en-US" sz="1050" dirty="0"/>
              <a:t>天数据</a:t>
            </a:r>
            <a:r>
              <a:rPr lang="zh-CN" altLang="en-US" sz="1050" dirty="0" smtClean="0"/>
              <a:t>，</a:t>
            </a:r>
            <a:r>
              <a:rPr lang="en-US" altLang="zh-CN" sz="1050" dirty="0" smtClean="0"/>
              <a:t>5</a:t>
            </a:r>
            <a:r>
              <a:rPr lang="zh-CN" altLang="en-US" sz="1050" dirty="0" smtClean="0"/>
              <a:t>分钟一个点，共</a:t>
            </a:r>
            <a:r>
              <a:rPr lang="en-US" altLang="zh-CN" sz="1050" dirty="0" smtClean="0"/>
              <a:t>4032</a:t>
            </a:r>
            <a:r>
              <a:rPr lang="zh-CN" altLang="en-US" sz="1050" dirty="0" smtClean="0"/>
              <a:t>个点</a:t>
            </a:r>
            <a:endParaRPr lang="en-US" altLang="zh-CN" sz="1050" dirty="0" smtClean="0"/>
          </a:p>
          <a:p>
            <a:pPr marL="0" indent="0">
              <a:buNone/>
            </a:pPr>
            <a:r>
              <a:rPr lang="zh-CN" altLang="en-US" sz="1050" dirty="0" smtClean="0"/>
              <a:t>红点为给出的所有的需要定位根因的异常点</a:t>
            </a:r>
            <a:endParaRPr lang="en-US" altLang="zh-CN" sz="105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9582"/>
            <a:ext cx="4104456" cy="117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05" y="1059582"/>
            <a:ext cx="4361675" cy="122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572000" y="672539"/>
            <a:ext cx="3970784" cy="459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50" dirty="0"/>
              <a:t>第三个数据集中有</a:t>
            </a:r>
            <a:r>
              <a:rPr lang="en-US" altLang="zh-CN" sz="1050" dirty="0"/>
              <a:t>14</a:t>
            </a:r>
            <a:r>
              <a:rPr lang="zh-CN" altLang="en-US" sz="1050" dirty="0"/>
              <a:t>天数据，</a:t>
            </a:r>
            <a:r>
              <a:rPr lang="en-US" altLang="zh-CN" sz="1050" dirty="0"/>
              <a:t>5</a:t>
            </a:r>
            <a:r>
              <a:rPr lang="zh-CN" altLang="en-US" sz="1050" dirty="0"/>
              <a:t>分钟一个点，共</a:t>
            </a:r>
            <a:r>
              <a:rPr lang="en-US" altLang="zh-CN" sz="1050" dirty="0"/>
              <a:t>4032</a:t>
            </a:r>
            <a:r>
              <a:rPr lang="zh-CN" altLang="en-US" sz="1050" dirty="0"/>
              <a:t>个点</a:t>
            </a:r>
            <a:endParaRPr lang="en-US" altLang="zh-CN" sz="1050" dirty="0"/>
          </a:p>
          <a:p>
            <a:pPr marL="0" indent="0">
              <a:buNone/>
            </a:pPr>
            <a:r>
              <a:rPr lang="zh-CN" altLang="en-US" sz="1050" dirty="0"/>
              <a:t>红点为给出的所有的需要定位根因的异常点</a:t>
            </a:r>
            <a:endParaRPr lang="en-US" altLang="zh-CN" sz="105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301720"/>
            <a:ext cx="4279285" cy="342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800" dirty="0"/>
              <a:t>下图为第三个数据集中</a:t>
            </a:r>
            <a:r>
              <a:rPr lang="en-US" altLang="zh-CN" sz="800" dirty="0"/>
              <a:t>3400</a:t>
            </a:r>
            <a:r>
              <a:rPr lang="zh-CN" altLang="en-US" sz="800" dirty="0"/>
              <a:t>到第</a:t>
            </a:r>
            <a:r>
              <a:rPr lang="en-US" altLang="zh-CN" sz="800" dirty="0"/>
              <a:t>3500</a:t>
            </a:r>
            <a:r>
              <a:rPr lang="zh-CN" altLang="en-US" sz="800" dirty="0"/>
              <a:t>个点的范围内的曲线，绿色实线为所有</a:t>
            </a:r>
            <a:r>
              <a:rPr lang="en-US" altLang="zh-CN" sz="800" dirty="0"/>
              <a:t>KPI</a:t>
            </a:r>
            <a:r>
              <a:rPr lang="zh-CN" altLang="en-US" sz="800" dirty="0"/>
              <a:t>的值的总和对应的曲线，黄色线为去掉异常点后进行插值得到的曲线，绿色线为二次指数平滑</a:t>
            </a:r>
            <a:r>
              <a:rPr lang="en-US" altLang="zh-CN" sz="800" dirty="0"/>
              <a:t>fit</a:t>
            </a:r>
            <a:r>
              <a:rPr lang="zh-CN" altLang="en-US" sz="800" dirty="0"/>
              <a:t>的曲线</a:t>
            </a:r>
            <a:endParaRPr lang="en-US" altLang="zh-CN" sz="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2" y="2715766"/>
            <a:ext cx="3957444" cy="145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4572000" y="2283718"/>
            <a:ext cx="4392488" cy="317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800" dirty="0" smtClean="0"/>
              <a:t>下图为第三个数据集第</a:t>
            </a:r>
            <a:r>
              <a:rPr lang="en-US" altLang="zh-CN" sz="800" dirty="0" smtClean="0"/>
              <a:t>954</a:t>
            </a:r>
            <a:r>
              <a:rPr lang="zh-CN" altLang="en-US" sz="800" dirty="0" smtClean="0"/>
              <a:t>到第</a:t>
            </a:r>
            <a:r>
              <a:rPr lang="en-US" altLang="zh-CN" sz="800" dirty="0" smtClean="0"/>
              <a:t>1014</a:t>
            </a:r>
            <a:r>
              <a:rPr lang="zh-CN" altLang="en-US" sz="800" dirty="0" smtClean="0"/>
              <a:t>个点的范围内的曲线，绿色实线为所有</a:t>
            </a:r>
            <a:r>
              <a:rPr lang="en-US" altLang="zh-CN" sz="800" dirty="0" smtClean="0"/>
              <a:t>KPI</a:t>
            </a:r>
            <a:r>
              <a:rPr lang="zh-CN" altLang="en-US" sz="800" dirty="0" smtClean="0"/>
              <a:t>的值的总和对应</a:t>
            </a:r>
            <a:r>
              <a:rPr lang="zh-CN" altLang="en-US" sz="800" dirty="0"/>
              <a:t>的</a:t>
            </a:r>
            <a:r>
              <a:rPr lang="zh-CN" altLang="en-US" sz="800" dirty="0" smtClean="0"/>
              <a:t>曲线，蓝色线为去掉异常点后进行插值得到的曲线，绿色线为三次指数平滑</a:t>
            </a:r>
            <a:r>
              <a:rPr lang="en-US" altLang="zh-CN" sz="800" dirty="0" smtClean="0"/>
              <a:t>fit</a:t>
            </a:r>
            <a:r>
              <a:rPr lang="zh-CN" altLang="en-US" sz="800" dirty="0" smtClean="0"/>
              <a:t>的曲线</a:t>
            </a:r>
            <a:endParaRPr lang="en-US" altLang="zh-CN" sz="800" dirty="0" smtClean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77" y="2667200"/>
            <a:ext cx="4179503" cy="15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2" y="4352430"/>
            <a:ext cx="3965164" cy="66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4371950"/>
            <a:ext cx="4189883" cy="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395536" y="4155926"/>
            <a:ext cx="3952056" cy="171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800" dirty="0" smtClean="0"/>
              <a:t>其它</a:t>
            </a:r>
            <a:endParaRPr lang="en-US" altLang="zh-CN" sz="8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644008" y="4200931"/>
            <a:ext cx="3952056" cy="171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800" dirty="0" smtClean="0"/>
              <a:t>其它</a:t>
            </a:r>
            <a:endParaRPr lang="en-US" altLang="zh-CN" sz="800" dirty="0"/>
          </a:p>
        </p:txBody>
      </p:sp>
    </p:spTree>
    <p:extLst>
      <p:ext uri="{BB962C8B-B14F-4D97-AF65-F5344CB8AC3E}">
        <p14:creationId xmlns="" xmlns:p14="http://schemas.microsoft.com/office/powerpoint/2010/main" val="3410017543"/>
      </p:ext>
    </p:extLst>
  </p:cSld>
  <p:clrMapOvr>
    <a:masterClrMapping/>
  </p:clrMapOvr>
  <p:transition advTm="1826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919920"/>
            <a:ext cx="7896225" cy="31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数据探索－单个</a:t>
            </a:r>
            <a:r>
              <a:rPr lang="en-US" altLang="zh-CN" sz="3200" dirty="0" smtClean="0"/>
              <a:t>KPI</a:t>
            </a:r>
            <a:r>
              <a:rPr lang="zh-CN" altLang="en-US" sz="3200" dirty="0" smtClean="0"/>
              <a:t>形态</a:t>
            </a:r>
            <a:endParaRPr lang="zh-CN" altLang="en-US" sz="3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951570"/>
            <a:ext cx="8229600" cy="918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/>
              <a:t>第三个数据集中</a:t>
            </a:r>
            <a:r>
              <a:rPr lang="zh-CN" altLang="en-US" sz="1000" dirty="0"/>
              <a:t>有</a:t>
            </a:r>
            <a:r>
              <a:rPr lang="en-US" altLang="zh-CN" sz="1000" dirty="0"/>
              <a:t>14</a:t>
            </a:r>
            <a:r>
              <a:rPr lang="zh-CN" altLang="en-US" sz="1000" dirty="0"/>
              <a:t>天数据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分钟一个点，共</a:t>
            </a:r>
            <a:r>
              <a:rPr lang="en-US" altLang="zh-CN" sz="1000" dirty="0" smtClean="0"/>
              <a:t>4032</a:t>
            </a:r>
            <a:r>
              <a:rPr lang="zh-CN" altLang="en-US" sz="1000" dirty="0" smtClean="0"/>
              <a:t>个点，下图为第</a:t>
            </a:r>
            <a:r>
              <a:rPr lang="en-US" altLang="zh-CN" sz="1000" dirty="0" smtClean="0"/>
              <a:t>3100</a:t>
            </a:r>
            <a:r>
              <a:rPr lang="zh-CN" altLang="en-US" sz="1000" dirty="0" smtClean="0"/>
              <a:t>到第</a:t>
            </a:r>
            <a:r>
              <a:rPr lang="en-US" altLang="zh-CN" sz="1000" dirty="0" smtClean="0"/>
              <a:t>3200</a:t>
            </a:r>
            <a:r>
              <a:rPr lang="zh-CN" altLang="en-US" sz="1000" dirty="0" smtClean="0"/>
              <a:t>个点的范围内的曲线</a:t>
            </a:r>
            <a:endParaRPr lang="en-US" altLang="zh-CN" sz="1000" dirty="0" smtClean="0"/>
          </a:p>
          <a:p>
            <a:r>
              <a:rPr lang="zh-CN" altLang="en-US" sz="1000" dirty="0"/>
              <a:t>蓝色虚线</a:t>
            </a:r>
            <a:r>
              <a:rPr lang="zh-CN" altLang="en-US" sz="1000" dirty="0" smtClean="0"/>
              <a:t>为</a:t>
            </a:r>
            <a:r>
              <a:rPr lang="en-US" altLang="zh-CN" sz="1000" dirty="0" smtClean="0"/>
              <a:t>KPI</a:t>
            </a:r>
            <a:r>
              <a:rPr lang="zh-CN" altLang="en-US" sz="1000" dirty="0" smtClean="0"/>
              <a:t> </a:t>
            </a:r>
            <a:r>
              <a:rPr lang="it-IT" altLang="zh-CN" sz="1000" dirty="0" smtClean="0"/>
              <a:t>(</a:t>
            </a:r>
            <a:r>
              <a:rPr lang="it-IT" altLang="zh-CN" sz="1000" dirty="0"/>
              <a:t>i06, e10, c5, p14, l3)</a:t>
            </a:r>
            <a:r>
              <a:rPr lang="zh-CN" altLang="en-US" sz="1000" dirty="0"/>
              <a:t>对应的</a:t>
            </a:r>
            <a:r>
              <a:rPr lang="zh-CN" altLang="en-US" sz="1000" dirty="0" smtClean="0"/>
              <a:t>曲线</a:t>
            </a:r>
            <a:endParaRPr lang="en-US" altLang="zh-CN" sz="1000" dirty="0" smtClean="0"/>
          </a:p>
          <a:p>
            <a:r>
              <a:rPr lang="zh-CN" altLang="en-US" sz="1000" dirty="0" smtClean="0"/>
              <a:t>黄色线为去掉异常点后进行插值得到的曲线</a:t>
            </a:r>
            <a:endParaRPr lang="en-US" altLang="zh-CN" sz="1000" dirty="0" smtClean="0"/>
          </a:p>
          <a:p>
            <a:r>
              <a:rPr lang="zh-CN" altLang="en-US" sz="1000" dirty="0" smtClean="0"/>
              <a:t>绿色线为二次指数平滑</a:t>
            </a:r>
            <a:r>
              <a:rPr lang="en-US" altLang="zh-CN" sz="1000" dirty="0" smtClean="0"/>
              <a:t>fit</a:t>
            </a:r>
            <a:r>
              <a:rPr lang="zh-CN" altLang="en-US" sz="1000" dirty="0" smtClean="0"/>
              <a:t>的曲线</a:t>
            </a:r>
            <a:endParaRPr lang="en-US" altLang="zh-CN" sz="1000" dirty="0" smtClean="0"/>
          </a:p>
          <a:p>
            <a:r>
              <a:rPr lang="zh-CN" altLang="en-US" sz="1000" dirty="0"/>
              <a:t>红</a:t>
            </a:r>
            <a:r>
              <a:rPr lang="zh-CN" altLang="en-US" sz="1000" dirty="0" smtClean="0"/>
              <a:t>点为给出的所有的需要定位根因的异常点</a:t>
            </a:r>
            <a:endParaRPr lang="en-US" altLang="zh-CN" sz="1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7811840"/>
      </p:ext>
    </p:extLst>
  </p:cSld>
  <p:clrMapOvr>
    <a:masterClrMapping/>
  </p:clrMapOvr>
  <p:transition advTm="649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问题简述</a:t>
            </a:r>
            <a:endParaRPr lang="en-US" altLang="zh-CN" dirty="0"/>
          </a:p>
          <a:p>
            <a:r>
              <a:rPr lang="zh-CN" altLang="en-US" dirty="0" smtClean="0"/>
              <a:t>数据探索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预测方案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解决</a:t>
            </a:r>
            <a:r>
              <a:rPr lang="zh-CN" altLang="en-US" dirty="0"/>
              <a:t>方案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9142477"/>
      </p:ext>
    </p:extLst>
  </p:cSld>
  <p:clrMapOvr>
    <a:masterClrMapping/>
  </p:clrMapOvr>
  <p:transition advTm="107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5576"/>
            <a:ext cx="8229600" cy="358904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Prophet</a:t>
            </a:r>
            <a:r>
              <a:rPr lang="zh-CN" altLang="en-US" sz="2400" dirty="0" smtClean="0"/>
              <a:t>，</a:t>
            </a:r>
            <a:r>
              <a:rPr lang="zh-CN" altLang="en-US" dirty="0" smtClean="0"/>
              <a:t>每个</a:t>
            </a:r>
            <a:r>
              <a:rPr lang="zh-CN" altLang="en-US" sz="2400" dirty="0" smtClean="0"/>
              <a:t>大部分时间不为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KPI</a:t>
            </a:r>
            <a:r>
              <a:rPr lang="zh-CN" altLang="en-US" sz="2400" dirty="0" smtClean="0"/>
              <a:t>训练一个模型，不仅能得到预测值，还能得到预测区间，顺带可以一定程度上做异常检测，</a:t>
            </a:r>
            <a:r>
              <a:rPr lang="zh-CN" altLang="en-US" dirty="0"/>
              <a:t>难以逐点</a:t>
            </a:r>
            <a:r>
              <a:rPr lang="zh-CN" altLang="en-US" dirty="0" smtClean="0"/>
              <a:t>检测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R forecast</a:t>
            </a:r>
            <a:r>
              <a:rPr lang="zh-CN" altLang="en-US" sz="2400" dirty="0" smtClean="0"/>
              <a:t>包中的</a:t>
            </a:r>
            <a:r>
              <a:rPr lang="en-US" altLang="zh-CN" sz="2400" dirty="0" smtClean="0"/>
              <a:t>ETS</a:t>
            </a:r>
            <a:r>
              <a:rPr lang="zh-CN" altLang="en-US" sz="2400" dirty="0" smtClean="0"/>
              <a:t>，也需要</a:t>
            </a:r>
            <a:r>
              <a:rPr lang="zh-CN" altLang="en-US" dirty="0" smtClean="0"/>
              <a:t>每个大部分时间不为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sz="2400" dirty="0" smtClean="0"/>
              <a:t>KPI</a:t>
            </a:r>
            <a:r>
              <a:rPr lang="zh-CN" altLang="en-US" sz="2400" dirty="0" smtClean="0"/>
              <a:t>训练一个模型，</a:t>
            </a:r>
            <a:r>
              <a:rPr lang="zh-CN" altLang="en-US" sz="2400" dirty="0"/>
              <a:t>不仅能得到预测值，还能得到预测区间，顺带</a:t>
            </a:r>
            <a:r>
              <a:rPr lang="zh-CN" altLang="en-US" sz="2400" dirty="0" smtClean="0"/>
              <a:t>可以一定程度上做</a:t>
            </a:r>
            <a:r>
              <a:rPr lang="zh-CN" altLang="en-US" sz="2400" dirty="0"/>
              <a:t>异常</a:t>
            </a:r>
            <a:r>
              <a:rPr lang="zh-CN" altLang="en-US" sz="2400" dirty="0" smtClean="0"/>
              <a:t>检测，但是涉及到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调用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的接口，增加最终运行的</a:t>
            </a:r>
            <a:r>
              <a:rPr lang="en-US" altLang="zh-CN" sz="2400" dirty="0" err="1" smtClean="0"/>
              <a:t>docker</a:t>
            </a:r>
            <a:r>
              <a:rPr lang="zh-CN" altLang="en-US" sz="2400" dirty="0" smtClean="0"/>
              <a:t>环境的复杂性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实现指数</a:t>
            </a:r>
            <a:r>
              <a:rPr lang="zh-CN" altLang="en-US" sz="2400" dirty="0"/>
              <a:t>平滑类（二次或三次指数平滑），每个</a:t>
            </a:r>
            <a:r>
              <a:rPr lang="en-US" altLang="zh-CN" sz="2400" dirty="0"/>
              <a:t>KPI</a:t>
            </a:r>
            <a:r>
              <a:rPr lang="zh-CN" altLang="en-US" sz="2400" dirty="0"/>
              <a:t>单独训练最佳参数</a:t>
            </a:r>
            <a:r>
              <a:rPr lang="zh-CN" altLang="en-US" sz="2400" dirty="0" smtClean="0"/>
              <a:t>，可以逐点预测，进行</a:t>
            </a:r>
            <a:r>
              <a:rPr lang="zh-CN" altLang="en-US" sz="2400" dirty="0"/>
              <a:t>预测时速度会非常快</a:t>
            </a:r>
            <a:r>
              <a:rPr lang="zh-CN" altLang="en-US" sz="2400" dirty="0" smtClean="0"/>
              <a:t>，应该能</a:t>
            </a:r>
            <a:r>
              <a:rPr lang="zh-CN" altLang="en-US" sz="2400" dirty="0"/>
              <a:t>满足性能</a:t>
            </a:r>
            <a:r>
              <a:rPr lang="zh-CN" altLang="en-US" sz="2400" dirty="0" smtClean="0"/>
              <a:t>需要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69782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预测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3481250"/>
      </p:ext>
    </p:extLst>
  </p:cSld>
  <p:clrMapOvr>
    <a:masterClrMapping/>
  </p:clrMapOvr>
  <p:transition advTm="351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55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Prophet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4" name="AutoShape 2" descr="data:image/png;base64,iVBORw0KGgoAAAANSUhEUgAAAsgAAAGoCAYAAABbtxOxAAAABHNCSVQICAgIfAhkiAAAAAlwSFlz%0AAAALEgAACxIB0t1+/AAAADl0RVh0U29mdHdhcmUAbWF0cGxvdGxpYiB2ZXJzaW9uIDIuMi4yLCBo%0AdHRwOi8vbWF0cGxvdGxpYi5vcmcvhp/UCwAAIABJREFUeJzs3Xt4VNW9P/73nlsAL9y8AAG5GEQI%0Al0AuMIg4iJRTaqMWD2C1YKPEg3o8tZ5a0aJSLWCtPfit/CqxgIlHAQUhVLkaGBXYBMLFC2jFFg6Q%0AAIaQAIFk9m39/pjMMEkmEIbsmT3J+/U8Po9MJpk1a2bv/dlrfdZnSUIIASIiIiIiAgDYYt0AIiIi%0AIiIrYYBMRERERBSCATIRERERUQgGyEREREREIRggExERERGFYIBMRERERBSCATIRERERUQgGyERE%0AREREIRggExERERGFcMS6AWa65ppr0KNHj1g3o1FUVYXT6Yx1M+IO+y1y7LvIsN8ix76LDPstMuy3%0AyDXnvjt48CBOnDhx0ec16wC5R48eKCoqinUzGqWkpARdunSJdTPiDvstcuy7yLDfIse+iwz7LTLs%0At8g1575LS0tr1POYYkFEREREFIIBMhERERFRCNMD5OrqamRkZGDQoEFITk7GCy+8AAB48MEH0bNn%0AT6SkpCAlJQV79uwBAAgh8MQTTyApKQkDBw7Erl27gn8rNzcXvXv3Ru/evZGbm2t204mIiIioBTI9%0ABzkhIQEbN27ElVdeCVVVMWLECPz4xz8GALz66qu49957az1/zZo12L9/P/bv34/CwkJMmzYNhYWF%0AOHnyJGbOnImioiJIkoTU1FRkZmaiffv2Zr8FIiIiImpBTB9BliQJV155JQD/qkhVVSFJUoPPz8/P%0Ax+TJkyFJEoYNG4aKigocPXoU69atw5gxY9ChQwe0b98eY8aMwdq1a81uPhERERG1MFGpYqHrOlJT%0AU/H999/jsccew9ChQ/HXv/4Vzz33HH7/+99j9OjRmDNnDhISElBcXIxu3boFf7dr164oLi5u8PG6%0AcnJykJOTAwA4duwYSkpKzH+DTaC0tDTWTYhL7LfIse8iw36LHPsuMuy3yLDfIse+i1KAbLfbsWfP%0AHlRUVOCee+7B119/jdmzZ6NTp05QFAXZ2dl45ZVX8Pzzz1/2a2VnZyM7OxuAv5RHPJUpiae2Wgn7%0ALXLsu8iw3yLHvosM+y0y7LfItfS+i2oVi3bt2mHUqFFYu3YtOnfuDEmSkJCQgF/+8pfYvn07ACAx%0AMRGHDx8O/s6RI0eQmJjY4ONERERERE3J9AC5tLQUFRUVAICqqips2LABN998M44ePQrAX7Vi5cqV%0A6N+/PwAgMzMTeXl5EEJg27ZtaNu2LTp37oyxY8di/fr1KC8vR3l5OdavX4+xY8ea3XwiIiIiamFM%0AT7E4evQopkyZAl3XYRgGJkyYgDvvvBO33347SktLIYRASkoK3nzzTQDAuHHjsHr1aiQlJaFNmzZY%0AtGgRAKBDhw6YMWMG0tPTAQDPP/88OnToYHbziYiIiKiFMT1AHjhwIHbv3l3v8Y0bN4Z9viRJmDdv%0AXtifZWVlISsrq0nbR0REREQUijvpERERERGFYIBMRERERBSCATIRUTMjyzJmz54NWZZj3RQiorgU%0AlTrIREQUHbIsY/To0VAUBS6XCwUFBXC73bFuFhFRXOEIMhFRM+L1eqEoCnRdh6Io8Hq9sW4SEVHc%0AYYBMRNSMeDweuFwu2O12uFwueDyeWDeJiCjuMMWCiKgZcbvdKCgogNfrhcfjYXoFEVEEGCATETUz%0AbrebgTER0WVgigURERERUQgGyEREREREIRggExERERGFYIBMRERERBSCATIRERERUQgGyERERERE%0AIRggExERERGFYIBMRERERBSCATIRERERUQgGyEREREREIRggExERERGFYIBMRERERBSCATIRERER%0AUQgGyEREREREIRggExERERGFYIBMRERERBSCATIRERERUQgGyEREREREIRggExERERGFYIBMRERE%0ARBSCATIRERERUQgGyEREREREIRggExERERGFYIBMRERERBSCATIRERERUQgGyEREREREIRggExER%0AERGFYIBMRERERBSCATIRERERUQjTA+Tq6mpkZGRg0KBBSE5OxgsvvAAAOHDgAIYOHYqkpCRMnDgR%0AiqIAAHw+HyZOnIikpCQMHToUBw8eDP6t2bNnIykpCX369MG6devMbjoRERERtUCmB8gJCQnYuHEj%0AvvjiC+zZswdr167Ftm3b8Nvf/hZPPvkkvv/+e7Rv3x4LFiwAACxYsADt27fH999/jyeffBK//e1v%0AAQD79u3DkiVLsHfvXqxduxaPPvoodF03u/lERERE1MKYHiBLkoQrr7wSAKCqKlRVhSRJ2LhxI+69%0A914AwJQpU7By5UoAQH5+PqZMmQIAuPfee1FQUAAhBPLz8zFp0iQkJCSgZ8+eSEpKwvbt281uPhER%0AERG1MI5ovIiu60hNTcX333+Pxx57DDfeeCPatWsHh8P/8l27dkVxcTEAoLi4GN26dfM3zuFA27Zt%0AUVZWhuLiYgwbNiz4N0N/J1ROTg5ycnIAAMeOHUNJSYnZb69JlJaWxroJcYn9Fjn2XWTYb5Fj30WG%0A/RYZ9lvk2HdRCpDtdjv27NmDiooK3HPPPfj2229Ne63s7GxkZ2cDANLS0tClSxfTXqupxVNbrYT9%0AFjn2XWTYb5Fj30WG/RYZ9lvkWnrfRbWKRbt27TBq1CjIsoyKigpomgYAOHLkCBITEwEAiYmJOHz4%0AMABA0zScOnUKHTt2rPV43d8hIiIiImoqpgfIpaWlqKioAABUVVVhw4YN6Nu3L0aNGoVly5YBAHJz%0Ac3HXXXcBADIzM5GbmwsAWLZsGW6//XZIkoTMzEwsWbIEPp8PBw4cwP79+5GRkWF284mIiIiohTE9%0AxeLo0aOYMmUKdF2HYRiYMGEC7rzzTvTr1w+TJk3C7373OwwePBgPPfQQAOChhx7CL37xCyQlJaFD%0Ahw5YsmQJACA5ORkTJkxAv3794HA4MG/ePNjtdrObT0REREQtjOkB8sCBA7F79+56j/fq1StsFYpW%0ArVrhgw8+CPu3nnvuOTz33HNN3kYiIiJqmWRZhtfrhcfjgdvtjnVzyCKiskiPiIiIyGpkWcbo0aOh%0AKApcLhcKCgoYJBMAbjVNRERELZTX64WiKNB1HYqiwOv1xrpJZBEMkImIiKhF8ng8cLlcsNvtcLlc%0A8Hg8sW4SWQRTLIiIiKhFcrvdKCgoYA4y1cMAmYiIiFost9vNwJjqYYoFEREREVEIBshERERERCEY%0AIBMRERERhWCATEREREQUggEyEREREVEIBshERERERCEYIBMRERERhWCATEREREQUggEyEREREVEI%0ABshERETUpGRZxuzZsyHLcqybQhQRbjVNRERETUaWZYwePRqKosDlcqGgoIBbOVPc4QgyERERNRmv%0A1wtFUaDrOhRFgdfrjXWTiC4ZA2QiIiJqMh6PBy6XC3a7HS6XCx6PJ9ZNIrpkTLEgIiJqAWRZhtfr%0AhcfjMTXlwe12o6CgICqv1VxE67OhxmOATERE1MxFOy/Y7XYz0Gsk5mxbE1MsqMXiKmsiaimYF2xd%0A/GysiSPI1CLxjp2IWpJAXnDgnMe8YOvgZ2NNDJCpRQp3x84AmYiaK+YFWxc/G2tigEwtEu/Yiail%0AYV6wdfGzsR4GyNQi8Y6diIiIGsIAmVos3rETERFROKxiQUREREQUggEyEREREVEIBshERHGE9buJ%0AiMzHHGQiojjB+t1ERNHBEWQiojjBHbeIiKKDATIRUZwI1O+22+2s320SprAQEcAUCyKiuMH63eZi%0ACgsRBTBAJiKKI6zfbR5uQU9EAUyxICIiAlNYiOg8jiATERGBKSxEdJ7pI8iHDx/GqFGj0K9fPyQn%0AJ+P1118HALz44otITExESkoKUlJSsHr16uDvzJ49G0lJSejTpw/WrVsXfHzt2rXo06cPkpKSMGfO%0AHLObTkRELYzb7cb06dMZHBO1cKaPIDscDrz22msYMmQIzpw5g9TUVIwZMwYA8OSTT+K///u/az1/%0A3759WLJkCfbu3YuSkhLccccd+O677wAAjz32GDZs2ICuXbsiPT0dmZmZ6Nevn9lvgYiIiIhaENMD%0A5M6dO6Nz584AgKuuugp9+/ZFcXFxg8/Pz8/HpEmTkJCQgJ49eyIpKQnbt28HACQlJaFXr14AgEmT%0AJiE/P58BMhERERE1qajmIB88eBC7d+/G0KFDsWXLFrzxxhvIy8tDWloaXnvtNbRv3x7FxcUYNmxY%0A8He6du0aDKi7detW6/HCwsJ6r5GTk4OcnBwAwLFjx1BSUmLyu2oapaWlsW5CXGK/RY59Fxn2W+TY%0Ad5Fhv0WG/RY59l0UA+TKykqMHz8ec+fOxdVXX41p06ZhxowZkCQJM2bMwFNPPYWFCxde9utkZ2cj%0AOzsbAJCWloYuXbpc9t+Mlnhqq5Ww3yLHvosM+y1y7LvIsN8iw36LXEvvu6gEyKqqYvz48bj//vvx%0As5/9DABw/fXXB38+depU3HnnnQCAxMREHD58OPizI0eOIDExEQAafJyIiIiIqKmYXsVCCIGHHnoI%0Affv2xa9//evg40ePHg3+/4oVK9C/f38AQGZmJpYsWQKfz4cDBw5g//79yMjIQHp6Ovbv348DBw5A%0AURQsWbIEmZmZZjefiIiIiFoY00eQt2zZgnfeeQcDBgxASkoKAGDWrFlYvHgx9uzZA0mS0KNHD8yf%0APx8AkJycjAkTJqBfv35wOByYN28e7HY7AOCNN97A2LFjoes6srKykJycbHbziYiIiKiFMT1AHjFi%0ABIQQ9R4fN25cg7/z3HPP4bnnngv7Oxf6PSIiIiKiy8WtpomIiIhiQJZlzJ49G7Isx7opVAe3miYi%0AIiKKMlmWMXr0aCiKApfLhYKCAu7gaCEcQSYiy+BoChG1FF6vF4qiQNd1KIoCr9cb6yZRCI4gE5El%0AcDSFiFoSj8cDl8sVPOd5PJ5YN4lCMEAmIksIN5rCAJmImiu3242CggJ4vV54PB6e7yyGATIRWQJH%0AU4iopXG73QyMLYoBMhFZAkdTiIjIKhggE5FlcDSFiIisgFUsiIiIiIhCMEAmIiIiIgrBAJmIiIha%0APNZhp1DMQSYiIqIWjXXYqS6OIBMREVGzdrHRYe5qR3VxBJmIiIiarcaMDrMOO9XFAJmIiIiarcbs%0A0sk67FQXA2QiIiJqtho7Osw67BSKATIRERE1WxwdpkgwQCYiIqJmjaPDdKlYxYKIiIiIKAQDZCIi%0AIiKiEAyQiYiIiIhCMEAmIiIiIgrBAJmIiIiIKAQDZCIiIiKiEAyQiYiIiIhCMEAmIiK6BLIsY/bs%0A2ZBlOdZNISKTcKMQIiKiRpJlGaNHjw5uW1xQUMANKIiaIY4gExERNZLX64WiKNB1HYqiwOv1xrpJ%0ARGQCBshERESN5PF44HK5YLfb4XK54PF4Yt0kIjIBUyyIiIgaye12o6CgAF6vFx6Ph+kVRM0UA2Qi%0AIqJL4Ha7GRgTNXNMsSAiIiIiCsEAmYjIRCwJRkQUf5hiQURkEpYEIyKKTxxBJiIyCUuCERHFJwbI%0AREQmYUkwIqL4xBQLIiKTsCQYEVF8Mn0E+fDhwxg1ahT69euH5ORkvP766wCAkydPYsyYMejduzfG%0AjBmD8vJyAIAQAk888QSSkpIwcOBA7Nq1K/i3cnNz0bt3b/Tu3Ru5ublmN52I6LK53W5Mnz6dwTER%0AURwxPUB2OBx47bXXsG/fPmzbtg3z5s3Dvn37MGfOHIwePRr79+/H6NGjMWfOHADAmjVrsH//fuzf%0Avx85OTmYNm0aAH9APXPmTBQWFmL79u2YOXNmMKgmIiIiImoqpgfInTt3xpAhQwAAV111Ffr27Yvi%0A4mLk5+djypQpAIApU6Zg5cqVAID8/HxMnjwZkiRh2LBhqKiowNGjR7Fu3TqMGTMGHTp0QPv27TFm%0AzBisXbvW7OYTERERUQsT1RzkgwcPYvfu3Rg6dCiOHz+Ozp07AwA6deqE48ePAwCKi4vRrVu34O90%0A7doVxcXFDT5eV05ODnJycgAAx44dQ0lJiZlvqcmUlpbGuglxif0WOfZdZNhvkWPfRYb9Fhn2W+TY%0Ad1EMkCsrKzF+/HjMnTsXV199da2fSZIESZKa5HWys7ORnZ0NAEhLS0OXLl2a5O9GQzy11UrYb5Fj%0A30WG/RY59l1k2G+RYb9FrqX3XVTKvKmqivHjx+P+++/Hz372MwDA9ddfj6NHjwIAjh49iuuuuw4A%0AkJiYiMOHDwd/98iRI0hMTGzwcSIiIiKipmR6gCyEwEMPPYS+ffvi17/+dfDxzMzMYCWK3Nxc3HXX%0AXcHH8/LyIITAtm3b0LZtW3Tu3Bljx47F+vXrUV5ejvLycqxfvx5jx441u/lERERE1MKYnmKxZcsW%0AvPPOOxgwYABSUlIAALNmzcIzzzyDCRMmYMGCBejevTvef/99AMC4ceOwevVqJCUloU2bNli0aBEA%0AoEOHDpgxYwbS09MBAM8//zw6dOhgdvOJiIiIqIUxPUAeMWIEhBBhf1ZQUFDvMUmSMG/evLDPz8rK%0AQlZWVpO2j4iIiIgoFLeaJiIiIiIKwQCZiIiIiCgEA2QiIiIiohAMkImIiIiIQjBAJiIiIiIKwQCZ%0AiIiIiCgEA2QiIiIiohAMkImIiIiIQjBAJiIiIiIKwQA5DsiyjNmzZ0OW5Vg3hYiIiKjZM32rabo8%0Asixj9OjRUBQFLpcLBQUFcLvdsW4WERERUbPFEWSL83q9UBQFuq5DURR4vd5YN4mIiIioWWOAbHEe%0Ajwculwt2ux0ulwsejyfWTSIiImo2mMZI4TDFwuLcbjcKCgrg9Xrh8XiYXkFERNREmMZIDWGAHAfc%0AbjcPWCIioiYWLo2R11sCmGJBRETUrDBloPGYxkgN4QgyERFRHbIsx2VqG1MGLg3TGKkhDJCJiIhC%0AxHOQyZSBS8c0RgqHKRZEREQh4rm8JlMGiJoGR5CJiIhCBILMwAhyPAWZTBkgahoMkImIiELEe5DJ%0AlAGiy8cAmYiIqA4GmUQtG3OQiYiIiIhCMEAmIiIiIgrBAJmIiIiIKAQDZKIWjDtuERER1cdFenEg%0AXnd0ImsrKirCpEmT4nIzBKKWjteFxmE/UaQYIFtcYEcnn88Hm82GefPmITs7O9bNomZAlmXuuEUU%0Ah+J5p79o4iAAXQ6mWFic1+uFz+eDYRjQNA2PP/44p8OpSbjdbu64RRSH4nmnv2gKNwhg1bQyq7ar%0AJeMIssV5PB7YbDYYhgEA0HWdI33UJNLS0uJ6MwSiliqed/qLpsAgQKCfOnbsaMmRd84IWBNHkC3O%0A7XZj3rx5cDqdsNlsSEhI4MmQmozb7cb06dN5MjYRR4aoqQV2+nvppZcYTF1AYBAg0E9lZWWWHHnn%0AjIA1cQQ5DmRnZ2PAgAEc6WsELsggK+HIEJmFO/01Tt1+suLIO2cErIkBcpzgyfDiGIyQ1YQbGeJ3%0Akig2AiPvVhtEsWq7WjoGyNRsMBghq+HIEJG1WHWwyartaskYIFOzwWCErIYjQ0RE8YkBMjUbDEbI%0AijgyRE2Nay2IzMcAmZoVBiNE1JxxrUXz0dgbHd4QxcZFy7z95S9/QXl5ecQvkJWVheuuuw79+/cP%0APvbiiy8iMTERKSkpSElJwerVq4M/mz17NpKSktCnTx+sW7cu+PjatWvRp08fJCUlYc6cORG3h4iI%0AKF6xJFjzELjRmTFjBkaPHt1gGcjQ53k8HkybNo0lI6PkogHy8ePHkZ6ejgkTJmDt2rUQQlzSCzz4%0A4INYu3ZtvceffPJJ7NmzB3v27MG4ceMAAPv27cOSJUuwd+9erF27Fo8++ih0XYeu63jsscewZs0a%0A7Nu3D4sXL8a+ffsuqR1ERGa7UM1j1kOmphBYa8EdMONbY2906j5v/vz5FwyoqelcNMXi5Zdfxksv%0AvYT169dj0aJFePzxxzFhwgQ89NBDuPHGGy/6AiNHjsTBgwcb1Zj8/HxMmjQJCQkJ6NmzJ5KSkrB9%0A+3YAQFJSEnr16gUAmDRpEvLz89GvX79G/V2iWOL0WMtwoalvTotTU+Fai0tj1fNvYxeVB55XXV0N%0AIQSEEKzSFCWNykGWJAmdOnVCp06d4HA4UF5ejnvvvRdjxozBH//4x4he+I033kBeXh7S0tLw2muv%0AoX379iguLsawYcOCz+natSuKi4sBAN26dav1eGFhYdi/m5OTg5ycHADAsWPHUFJSElH7oq20tDTW%0ATYhLVu+3oqIiTJw4Eaqqwul0YunSpUhLS4t1swBYv+8Af//Jsgy32235flu1alWtkZ5Vq1ahe/fu%0AF/1ZSxIP3zkrqttv3bt3x5QpUwAgbq5xsfDJJ5/gkUceseT5t3v37liyZEnw/Na9e/ewn2XgecuW%0ALcPSpUuh6zqcTieSk5NN/ex5rDYiQH799deRl5eHa665Bg8//DBeffVVOJ1OGIaB3r17RxQgT5s2%0ADTNmzIAkSZgxYwaeeuopLFy4MKI3UFd2djays7MB+LeZ7NKlS5P83WiIp7ZaiZX7be/evVBVFbqu%0AB/+dmZkZ41adZ+W+k2UZkyZNsuSoa7h+y8zMxOuvvx5sb2ZmZvB5F/pZS9NS3/flag79Fu3R3G++%0A+cbS59/MzMxGtSfwvGnTpkW1/5rDd+5yXDRAPnnyJD788MN6ox02mw0fffRRRC96/fXXB/9/6tSp%0AuPPOOwEAiYmJOHz4cPBnR44cQWJiIgA0+DhROFaZVmNt5sjF28YvF5r65rQ4tXSxSDNyu93N6vzL%0AKk3RddEAeebMmQ3+rG/fvhG96NGjR9G5c2cAwIoVK4IVLjIzM/Hzn/8cv/71r1FSUoL9+/cjIyMD%0AQgjs378fBw4cQGJiIpYsWYL33nsvotem5s9K+Z4MjCIXjzcXF7qA8eJGLVksbnjT0tJqnX+/+uor%0AvPjiixg/fnxwppmoIabXQb7vvvvg9Xpx4sQJdO3aFTNnzoTX68WePXsgSRJ69OiB+fPnAwCSk5Mx%0AYcIE9OvXDw6HA/PmzYPdbgfgz1keO3YsdF1HVlYWkpOTzW46xSmrjTwyMIoMby4o1mRZRl5eHgBg%0A8uTJ/A5ehljd8AbOvzk5OXjkkUcAAOvXrwcABsl0QZK41LptcSQtLQ1FRUWxbkajlJSUtPh8n0iE%0A6zcrjSBbGb9zkWG/RS5e+i4QGC9YsACqqgIAEhISsGnTppicS+Kl3y4m2qlvof02duzYYGAMAD/6%0A0Y9q7bVAtTWX71w4jY0NuZNenLBKTm084MgjEUUqcIMdKKsVYIXZqHgXy9m08ePH1wqQx48fH5N2%0AUPxggBwHOCJ6YeFuHpjWcGl4A9b88DONTCBFq+7karzkwVN4gXSK5cuXMweZGoUBchywWk6tlRQV%0AFVm2FFi84A1Y9EQraOVnGjmPxwO73R4sDWaz2ZCZmYmnn36afWiCaN7IhZaBJbqYi241TbHHrUUb%0AJstyo7brpIY1dstTujyBoHXGjBmmbxXLzzRybrcbWVlZkCQJgH+jrIyMDMsEx81py/JoHhNEl4oB%0AchwI5NS+9NJLHAmqI1Dn0m63w26349ChQzzJXiLegEVHNINWfqaXZ/LkyWjVqpXl+q+5BZS8kSMr%0AY4BsIeFGBgKPAcD06dMZHNcRqHM5depUSJKEt956q1lcOKKJN2DREc2glZ/p5bFq/8VLQJmTk4Ox%0AY8ciJyfngs/jjRxZGXOQLSJcLi2AZpFHaHaOmdvthtfrhaZpEedpt/QFTVzUaL5oV1fhZ3p5rNh/%0A8bB5zqXUG2bFIbIyBsgW0VAubbwvzovWYqHLuXBwQRNFixWDLopMLG6q4yGgXL58eb1/X2hhHI8J%0AsioGyBbR0J7xVh8tuJhoVeC4nAsHq4QQ0aWIt5vqaAbzVqs33NJnBylyDJAtou6e8YED2eqjBRcT%0AzSnBSEci4mHasiVqLhe25vI+mkpz6I9Y3VRHEphHO5gfMGAAHA4HNE2Dw+HAgAEDTHuti2EZULoc%0ADJAtLt6nn+JhSjAe2tjSxNsIXUOay/toKs0lYAnUSjYMA3a7PWo31Y0JzOvegEQ7mPd6vcFNVoQQ%0AMZ2RC5e6GI/fN4oNBsgW0VwuHOHEQ5BvZhubw4hZtDWXtJfm8j6aSnMKWELrJAPROc4vNtsVekNm%0At9uRlZWFwYMHR22GTJZlHDp0CA6HP7RozOuZ2W8NpS5aCa8P1sUA2SKa04WDzuMIYmSaS9pLc3kf%0ATSUeApbGCFTNEUJA0zTk5eUhNzfX9OP8YrNdoTdkuq5j/vz5aNWqFebOnYuysjJTg7C6wfnUqVMx%0AefLkC76eLMvweDxQVRVOp7PJr3sNpS5aBa8P1sYA2SKay4XDimJ5h84RxMgEAoG8vLxYN+WyMH2n%0ANqsHLBcTOJd07Nix1vkaiF7FoQvNdgVuyKqrqyGEgBACiqKgrKwM06dPN6U9AaHnOgC44YYbLtoH%0AeXl5UBQFgL//8vLyTBlFtur3LLTPqqurTXn/FDkGyBYR7xcOq4r1HXpjpkT5mTcsMCqXm5tr6dGV%0AC32OVr5Ax0K89kfdc0noqCyAWiPIZqcxXOi7FrixXLRoETRNi9qAC2dLLl0gl13XdQghsGjRoouO%0AulP0MEC2kHi9cFhZrEdwLzSCGC5fkCfH82L92TVWrG/CKDrqfh/rjspGY4Aj8F3z+Xyw2WyYN29e%0AvRrDgevI5MmTo3rzHclsyeTJk7Fo0aLgsTN58mTT22klbrcbWVlZmD9/fjBdpzELLyk6GCBTs2aF%0AUY2GbnzC5QtafaQ0mqzw2TUk9IIVL4E8RaahtIq638doDHB4vV74fD4YhgHDMPD4449jwIABYV83%0AFgMul/qabrcbmzZtinrwZ6WAc/LkycjNzYXP54MkSejYsWOtn/MGPHYYIFOzZuUc0IbyBRlg+Vn1%0As6tbcWbu3LmWDeSbipUCimiRZbleqkI0FrtdqD2HDh0KVs0AAF3XLXe+uNTvSrQD+cYEnNH8vrvd%0AbsydOxePP/44dF3Hr371q1o3PcxTjh0GyNTsWTV1JTRfcMGCBcHC+s0xwIqUFT+7uhVnysrKLBnI%0AN5WWOIIVeM+Bm1cAUVvsFk7WUq9bAAAgAElEQVToTZkkSbDb7RBCICEhwVLni3j4rlxsxicW76Gs%0ArCw4K1C3TcxTjh1brBtA1JIFcgUDo0KBizFZV6DijN1uD44Yu91uTJ8+vVletMIFFM1d4D0HjkdJ%0AkmI6OxB6UyaEwNSpU/Hyyy9bLgCNh+9KYOYu9PgNFYv3cKE2BfKUA9eIQJ4ymY8jyBbSEqcxyV/q%0ASFVVCCEsOWUaT6JxDF1KxRkrHNOX2wYr54KbJTBqF9gp7+GHH47pqF3dMqCBxWyBQMkq54t4+K5c%0ALHUrFu/hYm0K5ClbuV+bIwbIFtHQTnqhC0RilftG5pFlGQsXLgyOVDHFInLRnBptTOqHFaabL9SG%0AxgbOVs0FN1tgxM5ut8d8SjstLQ1z587F8uXLkZKSUi832iojyVb/rqzb9Bl2bN2M0bePajBVJlbv%0AIT1jKPoMSkWHNi7LtClA0w18f+IsbDYJN117ZVRfO5YYIFtEuJ30AARL+hiGAZvNhoSEBMucDK3M%0ACiN3jeH1eoOF9SVJwi9/+UtLtzcWGvtZWq2ahBXa01AbLjV4t2IuuJm8ITvlmbWBxaUoKirCr371%0AK/h8Pqxfvx6SJNXKjY71dz2UVb8rOTk5ePSxxyAMA7P+cOHraCzew5dHT0PRBAZ3tSPBYb9gm6J9%0AfSs6fAqKbqCVs2Vl5TJAtoi6U2ih5aMMwwCAsAn8VJ8VRu4aq+50XkurA3oxl/JZWm161wrtaagN%0AVgjercxqC6MCAyiBa4FVcqPr0nQD/yw7B7sEJFlopFGWZTz22GPQNQ0A4PP5LPmdL69S8NXR00jr%0A1j7szwOVVQKLul0uFzZt2mT6+6hSNVQqOuw2p6mvYzUMkC2iobxGl8tVawTZSidDq4qni3+sp86s%0A7lI+S6v1ZaB804IFC9ClS5eYtSFcn1gheAcA3RCw26SLPzHKvvrqK7TtcA1Kj5UAQIMbOERLYAAl%0AUFVDkiQ4nE48lJWFwYMHWyYXubxKxYmzPiiaYakA2ev1Bm8uAP+NxaFDhyDLcsz7LMCnGTir6Lha%0AC79QO1xlFZ/PZ/rshm4IVGkGTldraOOyB79/LQEDZAupO60TenHr2LEjdu/eHcPWWV9jC/pbjVWn%0AJK3gUgM5K/WlLMv4z//8TyiKAgBYs2ZNVEZ76grXJ7G6mSgqKsLevXvh8XiQNGAIDp48h/Qbwo+W%0AxUpOTg4eeeSR4L+tMDARyEF+/PHHoWkabDY7Hn1uFibc4cYdd9xhmdkymySh5JQP7ds4oWgGXA5r%0ATMl7PB4kJCSgumYzDpvNhrfeeivsxkyxSs87p+rQDAHdCB8gBwYL6lY6OnbsmKnt0g0BG4CeHdqg%0A9KwP1ZqB1s76KSDNEQNkiwo9SKdPn46cnBy89dZbMAwDixYtismFNhLROtnUnYqPZUF/ajpWGxW+%0AFF6vF6qqBv8di9mMM9UaTvtUdGzjQqs6F7VYbNAwceJEqKoKl8uFN95bgRsHpFpuRGr58uW1/t2r%0AV6+Y5yAD52vlCiEgIFBefhKbLjDDEotAT9UNXOGyo0rVcfKcgk5Xt7rg86PVRrfbjb+vWYd38tfi%0AyKHD2LTyPRhhNt6IVXpeRZWKatWAphvQDSPszUVgsCB0BBkAOnXqZGrbFN2AAJDgsKGVww5VZ4BM%0AMRQu2Hv00UeDi7miMa3SFKJ5sqk7FR+rgv5NJV4WGUaDlUaFwzldreJKlwO2OqkCHo8HTqczOIIc%0A7VFIIQT2HjsDSQJOV2voe/1VUXvtcAI3DIFjdPuWzbj+pkEor1LDrtyPlfHjx2P9+vXBf/fv3z+G%0ArTkvECD5FAUOpxMpGcOR2rVd2BmWWAV61ZoBh03COZ+OBgZCg6Ldxh7JQ3BnuxtR8s1ufP73pVDC%0A5JfHKj3vcEUVKn0abr7uShyv9IW9uQgMFuTl5eFvf/sbNE2D0+k0fd2KohsIPbNpF/tgmxEGyBZU%0A9yBdvnx5MDi2AsMQ9YKBcKJ5srFKTmVTiKdFhi2dbgj844dK9Op4BTpeUTvIC1xw8/LyACCqi7xk%0AWcYnGzfiqhsHY8CQdFyVEPtTfeCGAfDfLCSnu3HGp+NfZWctFSA/8GAWvig+jXXL38XBb79Gfn5+%0AzNJjQgUCpL8t+xjDb7kVHXsPRNcuV4edYYlVoHfGp8Juk+DTdByuqEKXtg2PIEe7jSfOKtANgUFp%0AQ3HnhPux4t23IYSotfHGoUOH4HD4j5VoXkfOVGvQDP9MSpVqNHhzEeifhQsXQpKkqMy8KJpxfiMr%0ACKg6A2SKoRG3joTT6QLgD5DGjx8fPJkAiMpdY0NU3cAXJacaXGUbKppB66VMxVt9dDb0wlF3CpCs%0AZX9pJYq2FyJ3x1bcf/ePw+b6xqr2cWCkccabS3H3jzxRbUM4brcbS5cuxd69e5GUMhSubn1R6dOg%0AGxf/3WhSdIFxEx/AsX/uxT/37gFgnVm7oUOH4VS7G3HtlS4cOHkOpZVK2O9YLAYMZFnGouUfo1+q%0AG/2HpOOMT7tg+ky021it6bjSZYfdJmHUT+/FmuVLgq/dsWPH4KCE3W7H1KlTo3ZDK8sy/vbBx+if%0A7sbN190Cp12C095w4OutKQ0arY2lzik6As2p9Ok4ePIcrr8qwbTXsxIGyBYSCNwSk9Pwau4y7C2S%0AMfmecXC73RgwYEBMRqLqMoSApgPnFA1tXBf++kQ7fzRwocjJycGLL76I8ePHIzs7u9Zz4mF01mol%0ApqhhRdsL8atf3ANNUbHwL3+yxPcpcINl6Do0AF/t2IJRI2+JaZsC0tLScO211+LdlWtwfd9K9Ow/%0AGFWqbqk8ZEMI2CUJEqzRnlAlp6vh03R8uXM71n2yCaNGeTC0+9iwz50yZQqA6FwvzldY8MFmt+E3%0Av/8jOna/CYXLvsDto0aFff1oXh+2bt2Ktz/4GLfcOhJtU9KQNCANq1avww55c62SqoGZ2htuuCFq%0AwbF/rwMFTpcLf128Eq2798PBk+dw7ZXhg9Bo31goxvkR5GuvcFnwqDAPA2SLCN1Jz+F0Ycb8Jbh3%0A6hNw974WgHXyMHVD4Kyi4YuS0xjWvf1FL2rRbLcsy3hp1mys+ejvABDMIwwNkmM19Rjw+eYt2Pz5%0AZxe8ILjdbmRlZWH+/Pm1pgCt8PnHwtdHT8PlsFlyB6e9RVuhKSoMwzolBWvlqjqcGOUZhcCanljP%0AngTOc4G2vfr2MrQbkApVF3A5rHHp1Wumun9y7yTkv/8udE2N6axdqF07CvGX+Qvx2d/fh65pWLlg%0ALgZ22VivCkPoIEA02u31euHz+SCEAV0z8OqM38Bmt8PQdfzhAgMR0bg+yLKMO+64Az6fgsVv/g/e%0AeHcFruzZHy6fFnxOrFL0gjezhg5NVbBT3oy7+qbAYW+4+ke0B57KzirBvGOHXYIumGJBURa6k56A%0Agi8Kt2Bw+lCUn1PQ3kL5eUtXb0TBJi8yho9A9/a3XzDHLJoCF4Wqqqpajy9fvrxWgBzLXOVFK9dj%0A2n13Q1MvPno9efJk5ObmRq2dRYfL0bFNAnp2bNPgc2IVXJ1VdJzxaTjeyme5qb304bfC4XRC0wCn%0A0xq574ELaO6Hq5Gc7saA1HRUawa2bNmKMWNiWxIsuOFFzej2Zx8tx87CrUi4698wxnNrVNvSkFPV%0AKiQAA1Mz8Luc93Fs305Mvqd++ky0ybKMiXeNgy+kioGqot5NWV5eXrDSQeiurGYeux6PBzabrdam%0AVrphACFtiFX/1Q1C9xRuwY0+Dc8+9O9QQ46FWFTLqb3w0oVU9wi47DZcrDheNAeeqjUDbWqqVjhs%0ANpzxaahS9RZRyYIBskWE7qTncDrh8XhQ6dNRUaVZJkCWZRnT7rsbqqLgg/n/gw4f/B0P/PSOWDcL%0AQM0IRk2Odqjx48fX+ncsy4bJmz+HWnOittqmF9WqgUMV55DYtlXY2qWxTE3RDYGT5xTYJMlyAXLf%0AQWl4ZdEyFG7djFtH3hbzICrgq6++wp7CLbi6XQekpg+DTzOwzQIb6ATOc76aXM9VH7wHXdOw9M3/%0AwaaNsU9PAYAzPh3ff7UTq4pkJPZPw4OPPYmh3WNfq9nr9UINqYMrSRKcTiduu+224HNkWcbChQuD%0Az3E4HLXya806dt1uN2a/9jqeeeq/IAwD9pqFboaux3zRdLgg9PPPPg3eqAWOhenTp8fkeFi9bj1y%0AV6zByJG3YWBqBs4pOpQLJOafqPShbWsnnBcYZW5KNkkKXhMcNglnfRr+eeIs+ne+utbzDEPAEALV%0AmoErLbAouCk0j3fRDAR20ivYuAmteg5CxtBh+EfpWZxVtJhPiwYETtCGoUPTgJ3yZssEyB6PBw6H%0AA6phQJJs6DtgEJ549JF6OchAbNJVNN1An9RhcDid0LXGrZCOZjurVANnFA3nVD1sgBzL1BRVN3Cq%0AWq1Xx9cKqnUDQzKG4vo+g3CdRYL30I0uCj/fBKddwrCfTkLftPrb2UdbWloa1m/4BAuWfYyKH0qw%0Aauk7wZE9K6SnAMCuwm349eSfQVX9qRWdl+RjaPcfxbpZNWsTHP5RWknCtdd3wq3j7kG/wenBa8Sh%0AQ4eCebSSJOHnD0xGWVlZVI7d+x/Mgv3a7vjnnkKkukegokpF2T924Sdj7wj7eoENMczeSdHtdmPl%0A6nVYvGotRo7030yUHi2Gw+6AjvDn4tPVKhTNwDUN5AE3pYGpGbir3Y3o1q41AKCV0xasuFG3byqq%0AVHz7QyWuvTIBfa6LTsqZqhuwuc6fe6s0I+xntvNIBTRDQAhgeM8OUWmb2RggW4jb7UZKWgY+/WcZ%0AJElC9/atUbhNxn/ef48lFpV5PB44XU6oqr+SRuowayz8CaoZNbE77Hhk+kvInjguxg06z6cZSB6c%0AjmffXIJj+4qCiy+tQAj/7k12Cfj+RGXYCiWBhYOGYcBut0c1uKrWDPTqcAUqqlX4NB0JDusEytWq%0ADrtNQq+OV+Ccao1SjHU3uti4ZhWG/HgCevQbbIlNV4YNG4ZT7Xvh+D++wJoPl0KFcsH0lGpVj+rN%0A0Q55M9SavHINwKeffoopmWNqrbcIBKRDht2CjkkDGlXVp2kI/+iwEPjhaAmWL5iHo99+gZ1FO6Bp%0AGux2e7BMmcPpwvBx49HnuiujcmOk1JzjRo7wXxeOn/Fh0Ljbkdi2db3nVqs6vj52GjbJhiFd25rS%0AnlBD0jIgOvVBybd7grOgDkftahWBzzTdPQKtu/eDTZKiEiD/q+wslJDSaTbJvzzUEAL2Okvivj1e%0AiVPVKpx2W1QWtgZGhW0hr3N1ggPtWzvrPVfRBX6o9OGqBAdOnlMsVboxUqYHyFlZWfjoo49w3XXX%0A4euvvwYAnDx5EhMnTsTBgwfRo0cPvP/++2jfvj2EEPiv//ovrF69Gm3atMHbb7+NIUOGAAByc3Px%0A8ssvAwB+97vfBVfoNjeaLhD4LtokCTu2bo75tGiA2+3GnEXLsH93IQamD8dNg9Ji0o5wvF4vNM2/%0AGt7Qdewq3AJYJECWZRkfrfsEHfsMwS1uNzr/2ygkd7r64r8YJbohAEkAwl/Gp6H8MiFE8L9oOevT%0A4NP9u0qdVXScVawTIOuGQKVPx//t3YXdhVuQNHgoPDeOi3k1hrobXdz+40xUazqubuVAbwss9hUA%0A7JKEQWlD8dfFKyFv/gzDR4wM2y7DEPjq6Gl0b98G//x6V1SC++Q0N+wOB4RqwGZ3YGD68FqLCEPT%0AjZxOF/7y7gqkdQtfSaIpeb1eaGHq4W/dsrnWv6dOnYobbrgBbZNS0GvAEGT07BCVG6MqTa81slhe%0ApeJIRXW9AFkI/2da6dOithV1YGRzp7wZqlozC6oD3bp1CwbHgc/U4XThhbeWIj1jGCp9munpAoYB%0AqPU+Vwm6IRB6GtYNgSpVQ/k5Fd99sRMb/vcLjL69doWQpp5tVg0DRp1sD5uEenWadUPgnKLjrE+D%0Apgv8cMbHALkxHnzwQTz++OO1VtLOmTMHo0ePxjPPPIM5c+Zgzpw5eOWVV7BmzRrs378f+/fvR2Fh%0AIaZNm4bCwkKcPHkSM2fORFFRESRJQmpqKjIzM9G+fezzwpqaahjBFed2CeifMTzm06KA/8DbtGkT%0AWvcchDT3COzYuhlVmo60buMatWmI2UJHtx1OFwakD4/6yFM4wfJHPh9sNhuemvlH/Nu/P4Cbr6s/%0AfRYrqiEAIaFDGxdOnlNghKlS/8c//jG4bbKqqlGrCasLAVdNPxlC4ODJc5Y58VapOr7ctR3PZf07%0AVFWB0+lEWtdPcGvNCFqsUqOys7Nx1qchd/H7+Enm3fjZ/Q/ixFkFrZ3hgxFVN3CqSsUVCY6oLLwR%0AAgiMAgxMzcBNg1Jht4Vvm2YIVKkGVm3w4okH7oGv5jiaN29e2PSppuBfsR84BkTNYwZcNUunQtON%0ABBTskDfjl3f/yPTj2b/Rigs+vSrszyVJClat6Jk8GF8ePYMz1f6AKhrpWlWqfxe9gMSrWyFcl5zx%0AaSiv0lBRpSKxbXTSkhTNwDd7duBY8RHY7Q5IAOxOJwZl+I/Vup/pvh0y+g9OhxqFIt3tWjvR6ara%0Ai90F/IuTQ69fqm6gWjNQ/s+v8EzWvdBVFbP+cH5W2Yx1IsfP+OrNjNltEqrrPGYIAZ+m46Zrr8S/%0ATp7DqWoNzYHpAfLIkSNx8ODBWo/l5+cHV9ZOmTIFHo8Hr7zyCvLz8zF58mRIkoRhw4ahoqICR48e%0AhdfrxZgxY9Chgz+vZcyYMVi7di3uu+8+s5sfdf5dagIlVWxI6j8E6zd8gtf+9CpKSkrw1VdfxWzj%0AAUVRYLPbAUjQdf82l4MTN+C2W0dEtT3huN1uvJb3Ifbu2Ir04bfi6l4D8PWx01Gc+gzP6/UGV5Tr%0AhoE/v/A0Ot7QGx2uuBWDupg/tdgYZ6o1CEmgjcuOc5q93uiALMv4+9//HpO2+dviv8q67DZUqw1f%0AsKIdkJ5TdHy9Y6t/RErXoQJYs2Ejbh1xS8zrbWc9PBW4xp8P+uXO7ehycwqKT/nQtV39KiWHyqtQ%0AcroaCQ4bMm4w/3gREOfjTwA2SA0GIvtPnMUZn4bCLZ/D5/PBMAwYhoHHH38cAwYMaPI+VTQDX2zf%0AGqxBbug6vtyxFdo9/hxkWZZr7bZmdzrRO2UofJp+0brwl8vtduNPucvx11m/w74vdtX6mcPhwJ13%0A3olOnToBAA6erEL5OQW6EFi14VOUfbfL9OPidJVaK0Bu7bLjdJ1ASZZl5K1Ygy790jAkYyiqtejs%0AEvP51q2YnnUvVFWFJEm4eUAK3D+ZgE59BgGoXd3I7nRi+IiROKvotVIfzGKI87PGAT7NvyFH6O6c%0Aqi6g6Aa+3B6+tKQZ60RaOezBChYBDpuEKq12gByaM63pBrS6w85xKiY5yMePH0fnzp0BAJ06dcLx%0A48cBAMXFxejWrVvweV27dkVxcXGDjzdHlT4V9tCjRZKw54svsHLlSgDA9u3bAcC00ZNwQg+8QBkf%0AIQRUAF7vp5YIkDXdwI39h2Do0GGQJAn7T5y1xA5dHTt2rJWSoOsGdhdaZ+MGwJ8PaKsJQit9Gr4r%0ArURqt3bBn3u93lrvwW63R6W2qizLWL2+AB1uGoxrR9yCqxIcDdbgjEVAqguBgenD4XS6oEGB3eHE%0A4GH1R6QURcG6Tzbiyh7JGNA5Oqk1Hxd8iqen/Ay6psLhdOK1vBVIHpIe9rlFhTI+3rARt9w6Ehk3%0A/JvpbVM0UWuVvsMu4UxV/V3XTlerKD+noNKnoU/qsFplxMzaQaz0rA99U4cFP1OH04WB6cOhaEat%0A75jdbsdPJ/4CKWPuRq+Bqaj0mR8gCyHQe1Aq7pr0AL79ak+wLwI/W7NmDTRNQ25uLub+7wq0uaEf%0A/m/fbrz0yERoqmrqcSFqqhd0aOPElzu3Y6e8GanuEbi+z6DgplKhOzw6nU78dXE+OvdJiUou7YdL%0A3oXi8wXPY/u+2IX93+7F2BFpSO12e7Bq0Lv5a3BNnyFIzRiKsnNKVNLJdu4ohHeTF8NvHYmBqRkA%0A/Odhrc5IxaGKKlSpBtKH34p3/r/XoKm1FxiaUcLUEPVnOl0OG05V1b7xKT5VhUrFHzR3adsKVaoR%0AdpFhvIn5Ir2m3k88JycHOTk5AIBjx46hpKSkyf62mUpLSwEAR8vOovqciopz/ru2ynMqFi9eXOu5%0Ac+bMQadOnZCWlobP5ULsKdoOt9uNtDRzcoKTk5PhdPqT8iWbDZIkQdd1OBwOdOh2Y4N9/O0PZ5DY%0AtjWuMjGHK9Bvqm7g7MlTcFY7sO+L3dgiy7hluBvdxow07bUb48CBA5Ak6XxpJpuEnjf1QXnpDyhx%0AhJ8qjZZA35WUV6H6TDUqqhyoOHkOpUprlNjPBZ+XnJzsL5Pk80GSJDzyyCPo3r27qcdWUVERJk6c%0AGMwJ/NObi3DTgBRU+HQUJ1TXO2esWrWqVkC6atUqdO/e3ZS2ffLJJ/jmm2/QZ2Aqqs74MOYnmQAA%0A94/uRN/e/uMh9JhxOp3o0bsPjhSX4Cr1dFTyLhe//Tdoqr/soaooeOuVFzBw6C2o/PHttc4TRUVF%0AmDxhIlRVwdI3/wednUtNO48A/u9cyalqnC47g/8r+gZ7dm5HSmoGrktKxn5XdTDfs6ioCJ9+vgVt%0Aew1An/6D0CmxG37zuxfx6ssvwjAMuFwuJCcnN/l3sNKnoUu3G/DoU8/gs4L1GDn6R+jevQf+70hx%0Are8YALS5qi1uvrEXTpX+gMPOKmhXm1cTvrS0FLohsNPrxZ9ffLZWcAwgOHgRqH38+YY1eODh7ti0%0AI1B5yDD1uBBCoLKsHN9t+xq/+Y9f1qQcufD862+hd+uRuMLlwKpVq4KzAIoQ+PB/F+Kqazrh7NhR%0AcA8Nf/N2uUpLS1FUVIRV779XK9gVQkBTVGxcuxrDB96MoqIiyLKMfv1ScEOfm1C4aR22bduG0lEj%0Accetw0xpG+D/nj9Uc/y9M+81vPrmIvQbNBi+U1U4YVSixOm/RpypVrHOuxXbtsnoet01uP3HmXDa%0AbXjoF/cFz8Xdu3fHkiVLIMsy3G73ZZ+jS0tLgUoFlWWVcFSdX5QnBHC6WkOxqyp4Hi49fgrVp6pR%0AYTuLalVHpaLjSGtf1ErRmUZEwYEDB0RycnLw3zfddJMoKSkRQghRUlIibrrpJiGEENnZ2eK9996r%0A97z33ntPZGdnBx+v+7yGpKamNtVbMF1xcbEQQohdRyrEp9+XiqJD5aLoULlYsuuI+MV/PBHIuxAA%0AhCRJonXr1uLZ2f8jElq1Fna7XbRu3Vps3brVtPZt3bpV/MdvZogXFq4UC1esE4897f//L4pPhX3+%0AjkMnxZZ/lYniiirT2iTE+X7b+OlnYsqvng32ic1mF61aNdwnhmGY2q6ArVu3CpfLFfzs7A6n+H9L%0APhZ7j4bvt9DfmzVrlqmfaaDv3slfL6Y+9ZxYuGKdWPvNcfHJdz/Ue+78+fOF0+kUNpvN9O+aEELM%0AmjVL2O12AUDY7Hbx2NMzRNGhcrHyqxJRcqr+d2rr1q2idWvzj4WtW7eKVq1aCbvdLlwul3C6XMJm%0At4uEVq3FrLx8setwea3nzpo1S2zZskX87cO14oH/mi7e+2iDKe2q674pWbXOGQCEFOazy3o4W0CS%0Agv380st/MLVdxcXF4kSlT/zp3Y/8x2lN3/1+Ub44XH5OCHH+s7TZ7cKV0Eos+HCtePi5V8TQW0eJ%0Ap59+2tTj4uRZn/jze7Xb9v+Wfiy2HTxZ7zv25/c+EkWHysW6b46LnYcrTGlPQHFxsahSNPHgr54V%0AtprjIvQ/p9MpEhISgm2b884qUXSoXCxcsU64ar6vZh4XqqaLNd8cE489PSPYPrvdLh588llRdtYn%0AhPCfQ0Lb7HA6L3qevlzFxcVi1qxZwmYL02cul3gnf32tzzWhVWvx9B/+HLyGJJjYNiFErbbZ65zn%0AQs/Dazd+KhJatRKSZAseywmtWonNm7eY1rbi4mLxf2VnxdpvjgfjkcB/H+09JqpVLfjc9d/+ID78%0AoiT489X7jolzinaBvx5bjY0NYzKCnJmZidzcXDzzzDPIzc3FXXfdFXz8jTfewKRJk1BYWIi2bdui%0Ac+fOGDt2LJ599lmUl5cD8G8hPHv27Fg03VSGIXCqSoUzZFri8/zFeO9v/1+t5wkh4PP5sO7j/EZv%0APHG53G43rujeD2VnFVzdyomBqRkoOVWNs0r4ZHxN9+9IdfR0tem77cmyjHFjx0JRFEg2yT+SYhhQ%0AG6ituvOwv15jl6tb4ci3e0zNWw1sG/3m/Pn+W29h4OsdMtzDG36tT7yfI3Pc2KikC8iyjIcn3gVV%0AUZA378+Y994KJN48uN70WFlZWTD/MxrVVEKnCx1OJ1Ld/jQeRRMoOVWNznVG69xuNz78aC3eWvi2%0AqfWIvV4vVFWtl26kQcE/dhVi+PDhtdrkdrtR8OnnePTnd0NTVHwwfy56RGFDjJ/++31Y8s7bEKHT%0A8HU+O1mWkZe76Hx5RLsd7hHm72ZnCIGvi87nbmtQ8K8vC2GryfP11mxbbBgGFMPAy799Agf2fwfA%0AX9f56aefNq3/DAF8uaN2274p2obklHTcHrJ5z+ChtwBdbgbgr1tbWumDqhumjpj5NAMDM4b7yy2G%0AVD2w2e14be7rSBucAq/Xi/7pbthq2gYAt93577BVVaBnt0TT2hZYK5DqHlErPaV/uju4bqCsrCyY%0AJiNJEnTNn1ajmFwDO7CAW/EZtTZZGXbbHdiy+XNsOVNaa4Hep2v/DkXx+a8hii8qbQssLg+c5zpd%0A1Qo7Crdh+7I98Hg82PL5Z1AVFULUnHMMA6qqYsPGTbjlluEXeonLohgG7GEm+Ks1A18fPYPUbu1g%0AGAKaYaBru9rn5OpmsNue6QHyfffdB6/XixMnTqBr166YOXMmnnnmGUyYMAELFixA9+7d8f777wMA%0Axo0bh9WrVyMpKQlt2rTBokWLAAAdOnTAjBkzkJ7un4Z5/vnngwv2mhNDCFSpOlrV1Bj8cud2vPmH%0A6dC1+kGozWZDt97J2LnpEzUAACAASURBVLNtM2ywRaXCxa7thdi6+TO4R/hzpa5MsMMXZpGFphtQ%0AdAO7dhSi+OsiKCZv0+r1eqHUlO6RhD9lR7LZ4GigtqqiG6hSdaz3fhaVGtM/v/8BLHz7beiqCofT%0AhSHuW6Bo4XPbhBBYuWYDfHV2eTKr/2pt/qIq2L1tC7rcPBiaYcBuO39yCw1Yo7GlcjAncOUa9Etz%0AB3PzFN3wL/Kqo6JKRfGpKny8fDE0VUVubq4pn6e/koD/+AwsWDV0zV9zdsRIOMNUY1i9oSC4qEZV%0AFawv2Gh6gJw8OB23jB6LzRvWhDwqwRlynsjLy4NWU5kEANJuHY0h6UNNbRfgD6ZCc7cdThcGpQ+H%0AVpOX3LFjx/MpBEIEg+OAP/3pT7j77rtN6UMjJK9cFT5AktC+QwcohlGruotqGHDWfA+vcDlwTlWg%0AaOYGyJohcPC7b2oFxwE/lJYFb8j2HTuNY2d8+HLndky77+6a3FsDNpvNtOPCn1MuMDA1A0+9MAsb%0A16zC7T/OxMAhGSg+VYUubVvVBIMJUFV/DnfoYm8zzycZQ4dh9sJl2PLxcqz64D0Yugab3Y5tnxZg%0AS8E6OBz2Wosu+yQPROHnmwD4t8zu2LGjaW1zu934c96H+GTl+7WqQX29azv+e8rPgrnjL85+FTa7%0AHYZx/rOXJAmHDx8KplSYQTNE2CpV/oV4/u9/2TmlXq1km+RfxNy+/prguGJ6gFw3fzagoKCg3mOS%0AJGHevHlhn5+VlYWsrKwmbZvVCPhHkQMn2Z3yZhh1VppJkgS73Y77Hn4USxflwNAN2Ow2zJ0719SL%0ArizL+I+aAut58/6Mvy5eib4paf4SYXV8V3oWO7dvw++z/YtD3n7jT6aOgga3EvX57/oF/KNhj//u%0A5XqveaZaw+lqDdWajsItn0elxvTA1AzMXrgM/6rZYapvSlrYGwsAKDldjQEZ54MHs298AiMYWsgI%0Ahk06v8tVgNvtxvoNn+Dd/DUYlHFLVCoyuN1uoHMfGCG5gx3aOMMWqf/HD5VYMO91+KqrAQA+nzkj%0AP263G0uXLsXevXvRqsdAtGvtDC5I0g2BRfP+DGn8T2q9bt8h7uAOivYobbCj6AZ+PvUJFH5aAE1V%0AYbPbcdtdk/Dz+x9osE/adbw2Kqv2T55TMDA1A39dvDLYdzf0G4xK1T8QEDrS2BCzjlUhgL6D0/DU%0AC7Pwxxm/gW4YeG3ms+jYvTeuONEOY380JniT+MfcZbjWfX70LsypsEkVbpMx7+XpwRxoAIAkweFw%0AosfA8zm8FVUaEhy2YM3fwKijmbM/gWDpy53b8drMZ6GqCnZv34YeN/XFzSn+nHa3241fPf8HrF61%0AEj+96x4k3dwPhVs+xxD3CFPPJ4YQ6JuShpEjbsFP7p2EnfJmHCs5ghXv5cEwdOi6v3b0NZ0S0f6m%0AwfjXnkJ/GUIhAEnCiRMnTGsb4D/Xrv5wKVRVwar330XmhPsBILhZjc/nw4oPP0TKLaOw89P1wVFw%0AYRjIXbgAi//3HdOurz7VqF00oIYBEaw880OlAl+d84ZNkhq8xsWTmC/So/MMIeAIGYFo274DJJsE%0AofsDvqeeegrt2rXDyJG34e0Vq6Gp/ikXISQc/6HU1LbVHWn8eNkSFMmbkZQyFENv+HGthUeVioZt%0AWz6HptYvRWMGt9uNd1d8jFkv/R675M/808pC4MSJsnq1kOVt/jJDNw8ehqSUYVGpMe3TDPQbnIbb%0Aaurj6oaATxf1NuTQDYFjp33o1GcQ/pS7DKe+34PbR40y9eKRnjEUsxcuC24POzA1A6VnlXorqAN1%0AsPunD0evAakwGhhZaGrVqoE2IducJjhsYW/Klv3v25ALzo+Wmjnyk5aWhp/+9KdY948fcO0V/nSO%0Aj5ctwaoP3vPfEL7+Sq06vb0HpeK5N5fih2+KcH3fNKRlmLfoJ0DRBAalZWD+0r9jp7wZbdt3QPHx%0A0loXrZ/f/wD+tnBhzcyGEyPvvBcHys7hepO3zD5draGVwxacFdgpb4ZuCIj+Q9DvegRHGgPT3Dab%0ADZAkiJqp+YSEBPN2g9P9dej/sffLYKm3wMzKsX0Jtabi9+6QMbwmQN65fRvW5O7EpMx/M+143fL5%0AZ9DrlNeySRKmPvMS+tRs2iSEwDlVx8GvdwVr/gohgv1o1nlON/yl+4IbcdSkp+zetgU9kodACIFt%0A27Zh7u+fhaqo+G7PDvx18UpMfvRJfLnz/2fvv8OjqtY3bvyz95QkkAaBEHqH0AIkkDAQiqKAooig%0AgqKIRw+Wo55jQQQPBz0oqNgbChZEkI6IIor0NhASwAgIShHpAdLbzC7r/WPN7MkQ/P3O+3XGC9+L%0A57q8ZMoeFrus9az7uZ/7zmLatGlho7mZQvDTnmy+9s1xaa5MVi5ZgM1uBwNLO9rRqB1u9za2bVhr%0A0Y4Qgvha4UOQAfZkBSg9pmGwdO4nqDabvO8RmKZJ1pYN2Ox2VJsdQ5dVH/8GMpzrq2Ze2lbaNCXN%0AwjQFhRVetIuSYbt6JUG+EiEOIbDKx7k5WUyfPN4qpwkhaNmyJWPHjuV0cSXJvxXgcDrRNZ9uY+/w%0AqjVURRpVm40Viz+3ymMd6q9mQL8Ad7HMo9O9Z2++/OgtNO3PMThp37Ubdz8yjr05O9C1Kvw33bQS%0AZLfbzU3XD8Tr8WJ3Ohj79BRGjrqTCLvNshsNR1wsTaYqUucyr8RD09qBGpRHNyjXpFtck/apDBw2%0AMOyucbopaNclYA8bGEtgcnO73fTr1w9N07A5HEz9eCn1Y/v8KZJlXtMkRgmcA5ui4LlIC9ntdvP5%0ArLerHXvhwoWwjUv4Wn0CZexKC9nR9YBOb3pGD8q8Bg1iI8g9eYKjx47RtVEsN1zTL4xjE1RqBjUj%0A7KSkpXPowH4LDV3wfgT2gje4cOEC3VyZPP/REo7/uJM0VybNO6Ti8blRhlN2y2uY2BXFOnd+xYPn%0AP1pM35aSjvXOvC/YuHEjTeonUlSQT5ork90/5LJvy2pG3HpL2J7Vk0WV7NyxgxWL5lnXU7XZadO1%0AB41rRQa0cu0OuveUfNHcnCyrWjbrzelhQ/NqxMZLwKTKBlEIgVZahGEKq+z9Y04W48cMsyoHA4aP%0AokNKZ+rYvGFLQndsd7N45WoaJNa1ql+qzcbZU8f5ISeLjKYDfCCLZoEsOe4taIbgX3fdHFYZug9n%0AzWLco49gmiZ2u13aJ/toFtcOu4PRo0eTktqdiS++wTtTng6isCiKwsmzeSEdz8URHRvPxU+baRhg%0Ag3aduvCTX9LPMGjXsQv7c3cFcanDub6WeQwiLqG60yguklKvdDkt8wYbxIA0Ezlf7g3LmP7MuJIg%0AX0bh0QMuejnuLUH8QNM0eeihh+jUqRMN2namWYdUq0TZsktG2FGpDB+P6/CeHbI8NX+OZY6weePG%0AoARZCOjdqycz5i9n48aN3H1z+FAVfximoFNqcNm2fnJnvFUSPb82rWkaeCsN3pvyNAoBBCFcYZoC%0ApcoUqCgKpV49iDrgj+JKjWinHV0IjhVU0KZudNjGBfK8KRfNfwrBFIs5c+bg9crJTvd6Wf3FIjLD%0A2BhSdWzCJChZc9hUSqs0hvq1VSsqKoOODTev0Y9KLXr/VYl0XnQt/Tq9KandObgnm/FjhqH5zuHq%0AZfO57957w7Yp002B1zSJU2US+tKkcVYfg6eyggceeAAAZ0Qkkz5YwD0PPw5ApW5QXKlzrtQb1kZH%0Aw5S2zdXQxh1bKbt5APFRKj1cPajVshPNfBvI3JwsPnhxEoam4d66JSwmISAX9uM/Zlk0BkVRGHLr%0AHbTo1JU2daNZu3atpc3dpZvka/vn6nBWy7Kzs3n+mfFByTHI5D3v9Amyd+6gR7NBVGgG3y9fZN1r%0Ahq4T5bAx4Ja7iC04bBl0hXJ8brebmwcPtKgn4557kYN7c1mx+HOWL/iMr5csoHaN5aT26IWiKmAC%0Aikqaz5FVu4TpRagiOzubfz36iHX/+88LyHOjmSatU9JYt3kL706ZUI3frdpstOicHrLxXBwbN29h%0AxtRngmkzvhCmSYv2nTh08Ce8Xg8AzsgI7A4npqGDotCpcxceHPv3sK2vmimooSr8eLoYBejoA0Wi%0AI+ycL9f48XQxphDWc+qPKIeNggrtEr/414q/uEjd/7fCa5hWMpDmysTuCOZaGobByy+/bFk9pqSl%0Ac8/Dj9Oua/ffNVAIVQigXZfu3PPw4wwePhKbzWbxoXtW6Xyv0Aw0U2BTJPd25Nh/0rV7+EvKuiHd%0AiPznJCUtnYJyjWMFAT3ffv36+ZpDZJiGEcQ/DlcYpqiGENSOcvpcE2W43W6enfICe3Zm0TAukgqv%0ATqmn+qQZ6tBMgRCC3JwsPnnnNXJzsrCrCvkVv7/7P3LgR3bvzAr72C7lxmRToMxrWlan/k0PSNQz%0AMakBGVcP4qvv1oSdkz/hb7ewY8tGq3wtS6CyNOqnAZR4dHbv2Bq02dU1jQ8++ID+/fvjdrtDPjZT%0ASOtw8PUxXHQehZDX3OvxkJu1zXo/0i6bbsM9l5imvFZ+xQObzYbd4aR9ag8O5pUCMjGtXSMw/+W4%0At6B7tbA/r6YpLhqXAxQoOrIXjyFwuVw8+K8nSe4a0IpOc2XicDpQbbawoXlutxuvJu9zVVXp0CWV%0AfgMHoyjw5fxPGT96KA8/9BBLvl1f7foVXjjH/t076d+/P5MmTQr5fTdnzhy8Hg8Igeb1sG3DGpIa%0ANsIwdLn50TW2b9nCph27rETV0DUOHdhP956Z2J0ObGE6d263O5B8Kiq0coEzyvq8hsOORzdZtXpd%0AtedEtdkY89TzFoc6HLFh40aZtEfFwe3TIf1W6zNFUWjWtiP3P/1fFEXBNAx279iGaej0vmYQqqqS%0Au3s3//rXv8Iyj4BcV/NKvdyz8AfGLPyB4srAPBbttKEbgjJv9XVKVaQ75sWW1H+1uJIgX0YheZ9y%0AcktJk/zB5q3aBn3nq6++YueO7dStYkEJ1ZuqQh2mEKBU/TsCKV9ZlYfg0PkySr2GleibmJwr9YR1%0AbACFlVo1RDY+yhHk2OVyubj25pFBiGS4S1Tg6wS+KENWkPacICfxq666ildeeI5nx95Kbk4WSTGR%0ARDrCz/HVDJOfdmfz4O1DmfHqVB68fSiHfsyhuDJwTUePHo0zIoAoHv0pl8dH3xy2Sdkfhim4eGeh%0AqgrlXt2yqPU3aKo2G86ISF6c8QlPv/ExGT3CW7HYuHGjlF3yJcfpmX2ZtXglz320jAeefMYqFRdV%0A6pQXF1c7XvgMHcKR6BlmwLo2zZWJ0xnh4zMGh6JAu7Tg86Sb4pIl1VBFdnY2c99/gx93ZVmNeg88%0AMZEZ85fTMiXNel4NM7gr3p+EhiuR8ofHMOnSTY5r6MjRgMKyzz/l0TuGsHjOx+w7U8LxwgryywIb%0AyJS0dN6au5y/PzYhbPQKl8uFwyHvc3tMbUY8+QIJdRN9fSgCQ9f5cNYsHhk1lKZtO2KzBzYXm9eu%0AZs2Xi6o1JIclWrnYUPca9Jh61ibD4XDQNq0H3339ZdBX161aQUpaOs9/uJgnJ/4nLOfO5XIF7v1u%0Aw2DIBOh7LwB2h4Oht95OQYVGcloPnBFOVFVFtdnoN3AwHy75htQuKcx//82wzXW9MvtINZyUQVC/%0ALWTeBXa5tgshmDH1GVYtmReEbBuGwbmzZzB0Iwh5D3UIH49s/aFAk+LWXwuCvlNQoVGpXVrqVUEJ%0AAoH+inElQb6MwqubluWvP1IzeqJUWdyEEKxeuw4BAdQvO4sjF8oJZwifziX4mmoMqWFpGAbfr11v%0AfS8u0k5FlRJ4Qbks2YY7du/M4s1nn+LJv9/JtImPk5uThUNVgprNTFNwzU234YyIlOiQ08ngEaPD%0AbktcrhnVGh08uml1Ac+ZM0cqcAiB7vWycukCfszJ4o3p08OehGqGCNZ91bz8sGMrZR7dog24XC7m%0Af7mKlB59UVTV0uBct379/59f/2NxifzY6o4+cqHMGtvb875g5EPjmDF/OSlp6UTYbZZkWLgis08f%0AK2FzOCMY+9jTpKSl07xjKiPG/hOAqVOnMuU/z7D0k3etc9myXUccTmdYEz1fvxSAlYTefPvdPlm6%0AQAy/50EG9gvWPY6OsFc756EKt9vNiBEj+PTNl3hw5BCmTZTUDn/FRwiBYQp+ySvlXJk3KEEGuHbo%0ACG4ccVdY7ZL9z2pM8444G7RC1+UmyNB13n1+Alu3bqOgXKumw92lWzo33/sIGRnhqZZ169aNt+Z9%0AwQ0j7iLy7tf5zy6N34ovLmELNE1DKy2id/8B1ruGrlFw/hzOMN13o0ePDtxbV90HiS3ZWhhpbX7e%0Ambec5h1T6dx3YNBxbdqnANC4fVduvveRsFzTbt26MeC66+WLdr4+ndYuUG3cdNuddOmeQalXp0Fy%0AF178eAkPPvkMHy75hldmzQXg8dHDmPHK1LBVe7pl9GD4mAegUQfrvXrpg+Q861sPftm7p9pxdROT%0AcPiBgTDNI7opVTz2ny0hoYaDaKeNH04FNvtxkXaKPRp1al6ajqWqyiWrgH+luMJBvozCawQ6Rq3m%0AH68HBNYuOCIigjZde3Dkx108NnoYmiaNFF75dCkZTa+3fsvtdofUAMOfzOXmZFnd0QpyF96xW+D3%0ADRMSowMPTKO4SMrDXGbZtm0bT919cxC/bMWiz3nl06UoqsLWhXu46qqrSEntTuuUNIun3DWjF807%0ApuJqUzes49u8dRs/7NhKRq/eVud+DaftdyW1jvx8kOULhmKaJnPfezWsCbzXMOmS3pP5VTRpu/fs%0AjdfX8OPwqcTXb9uZHtdez/7srZjI696ma3ipM6YIVjzOzckix72FOslpNLs60JTapnM3Ipu0Jzkx%0ABpA87qP55dSJDh+PNq275OSvmD2Dc3lnOHRgPylp6TStFcXu7B2MH3OLj+8evEDUqVuXf/znRSqP%0A5oatYUpSegJnLiUtnZVLFwSZhlx/wxDueWISTrvKsnmzLd3azJvuCBvq4zdZMU0D02uwdFMOX337%0APe/P+oiUtHSa1apBuW5wttTDhTKNlgkB/vGDPolJh9PBuH/8PSzj0310o4JyjZGf5WBTOkFEDaiQ%0AtA/TNFmxeD61kjZydb9+1rMMkrsskF3/EWp4Gmt1w2TVpiy024YBkJ0fjG8pqorD4aBBvbrsXH8m%0A6LPzZ08zeep0zIrikN93LpeLu+9/mE/mzocYOZf+VGpn5dIFDB4+ko6p3fnlfBljx96Pnn+GuTPf%0ARgjBwtkz6TfweuJadLTWl3DE/Y88xndr12PWbgwFJ6FWQ+z1WjD4lpEAtKhdk7MlHlwuF3E+2cZD%0AB/azbpW0Fr/YYCeUYQpBjZg4iGgFBzZBch+8cQ2x2x3omjeoGc8fdoeD0Q8+yugHH2XTpo2MHhqe%0AHh+PLtWgDp0vJzkxmnLN4OdzpdbnDptKYs0Iyx7+4ij3Ghy5UE5aDeclP/8rxJUE+TIKP48WJErr%0AlzkCUFQbQ268kbqJ9QDYV8WJygB2ubcibr0ORVGsxqVQGmB4DZOfdu9kwt9uRdO8KIpCkxataNK8%0AJaaQCbRNUThRVBGE2tZ02rgQZrL++g0bgjieALrm5fvli/j+y0VWh/SMBV9So0kHDh3YT852KX3V%0AsH2XsHbtu91uHrvrZjSvxux3XrVQzvgoB2dKKtEMk9GjR/Pxxx+jaRqKqrJnp9uaGMOl5+sPr27S%0A8aLmxpS0dE4WVVKhGZYmd25OFp9OfxbDRym464lnadaha1jG5I+jF8opqdSpW9PJsnmzLSUGp9NJ%0A/blfkNF0EKYp9TirNonopgh7ac9rmPz6809sWL0SgH17cjhx7FceGv8fdm3fapWzL47+1w0huXM3%0Arr5lUNgUSkwh2L87m0O7dxDboSfNY5QgVQaH08mwvz2EoigsmzebqRMeA2D7pvX8y6vT+qEHwtKk%0A5zdZMU0T0bgz3PJfvBeOs3LJAlLS0lFVhQqvgT1CQTMMa0N05tQJOdeZBpoG69dvCHIsDFVIqTKF%0AdYfPYwgwBCjN0uCnjQCoqo3VX8zH0A0Wf/CG9SwHQt53v5Mv/OHYvX0rep1m8kVpPqJhO0AmT32u%0AvZ56rTvSsmE9Xn1uIh5PcNPqoX0/MHnCONaHycWxRnQs1GslXxzcgtE2k6WfLmbFos/5YOEKOqV2%0AR1EUYmJjLck+v5LFiE5p1Aij41rrlG506D+MH1Ub7F0LvUfT5frbrWtnVxUaxkVaGzGPpzIg8wZh%0Al8drleqCPQJO/wz121KgRqPoGl3SXezdneNTi3LyxOSplqKLf+xxLTvRpkl8yMcFWJTF08WVdGkY%0AiwJ8tf9skClI/CU06f1RqRtU/MU5yFcS5MsoNDMgyp3mykRVVQy/na1p8vXXX0ut5E8/5clnpwU5%0AUaWk90QzZHe4v3EplAYYF5fiAY7+cpCjvxxk24Y1xNf4mlsHXUVhhUZslRVCURSESTXr4lBGr959%0AsDscQQiy3SF3rVU7pPds34onZw8z/vsUIBOCRz06/SY+FqSVHMq4lLSRf3JTFZVKzcTlcjFn2Upm%0AfTKH9cs/D1JEUFVbWPnRHt3AriqkpKUHLfYVmsGFMo3YSDkBZm3zmQ6YJigKWmkRCX8CMmBTqabE%0AoHm9fP/FIvJ/3k2X9J6IBslB91y9aOcl7VFDGRWazpbvVwa9N3fm2/QZcB1tU6W+dmVlZdC17Ddg%0AMMNGjeFofnlYFUqWr97AU3cPQ+9wLRjdaVl+OEiVoc+NI2jbuRv55RrrVq0IOnbr9ysZc294EFqX%0Ay8Vn8+bzyaIvWFVYS2LcCY358rOXGXyL5CTv2pnFkR92UK9uHd6c8oy1GVeQiYrD4aB3n75hGZ+f%0A877vTAlxkXbKKz1o9ZOtBDk2No7CwnzLgnjm6y9a1BqQOVWFZvwuovZHo2N3F8q+YkRlCeqRLMy2%0Akr/qcDi5+8FHaZ2SxhuTx+G9KMGTY5N6zuHabEfH14L4+vLFwc3QNhPqNkc/sTdozktzZUptZtNE%0AtdktYyJvGHto3O5t7D98DNoAv+4C10hqt6/uGOkHpaqeO0VR6NKjD6+/WN10KhRhCohr1gH27IWS%0APDh3FOo0RZgmP+Zk8dSU6dWS4qrh0Y2w9R+ZAkq9BqVegwaxkUQ5bFRoJudKvf+TVnq96Iiwrfl/%0AVlzhIF9GUalJioUQgo6p3Rk/ZTp2u91qHDBMU0qraV7WrVrBE5OnWg0uVZUs/I1LoeSbZe1wk3fq%0ABMrFmmDIrvwdWzdzIK8Uj25WWyCUSzizhTJS0tJ5afYy+g0YTP1GTWjeui3jnnuRIbfdgd0RaOxp%0A1TWDneu+CTp2y+qVl+zCDVX49aP9nfpprkzrM0XB2mFnuHrSuEnjoIRKUVUmTXslrPzoCu3SQvDx%0AUQ6cvizTq5t07OYKUhzo5srEvITlcygjwq5aTnVBVAVFYcXiz5k0aRLDbriOPTt3BFUAnHaVSsPk%0AfBibQ8u9Jn0H3iBfqPJ+F0KifK06pfLG3C+46fa7Lb5xRGQUPa+6hk/eeY1DP2YTEy6YEZg94010%0AzQvtrwbgN2cD7M4I+RxERNKiXUdmvf0aOVnbufq6IUHHXnXdEIo9l266CUV07NKVR56dTkzb7lBw%0ACgAjqS057i3k5mTxwoMj+Oytl3h18lN4vR5ZIdN1DMPAFILWHbuE7b7zT1G/nC+jXWI0TWPtKHWb%0AW58X5J+3KnqmabJjy0YevH0ouTlS0UVVJAIejtiZnc2erG0069KLxEiVO4fdABE1GPX4sxaS/Utu%0ATlClAKqU5hUFm80eNoWNN/47EWIToaIYTv0kP6jTtNqcJ0P4+ld0Dh3Yj11VKKnUKQ3TfZfj3ooZ%0AXUe+KD5LnCinzFFdw90PSlUNRVHocc1gUtPDY8FumIK8Eon22ysKoPAUxCUBCqZpUlSQb3H0LxW1%0Aohw4w2RvLgTk+ebQ+jERNIqTvPsTRRX/0/GRdrVaH8FfLa4gyJdReAwTh6owfuVPHMgr5ZMRd9Aq%0AuT057i14HNF89upkixO1Y8tGdmdttybHc2VedEOAQyI1a9euDRkH2e12c+uQ6/FUeqSRSWQMVJZY%0An9sdDlK6SwT7Uu45uimbX5xh6o736rLcvXnttxZSNn3y03ywcAWTPlhI0aHdtEvrQWGFTnSNmkHH%0AZg4YXM01LpTR7RJOdSBR0TVr13Piqn7cN2wgXt0kNaMX850RaF4PiqoyduJUbhgZPn1mgN3ZO9iz%0AfSu1ExI4uDeXC+fzSKibSJ/Bw2ncrw8NkVy0dl27B9EwmnboGtbzBpCzcwcb1m8gsW4dnFXOS6+r%0AB7BlzXeYpgF42Z+znYFXBTjJQkiXp3COz6MbDBl5N5vyFHJszWDpszjPHyLNlUlcpIOo5M48MKkr%0Ag4eP5NtlC7lwPo/pk5+2zHXaJ65iyIB+IR+X2+1m85pvweaAus2h5BxaTF2mzFrKmdxtxNWqzavP%0ATUDzatidDt6f/yUTp71ucZCH3nE3RZXhS5A1Q6CbBiX2WGxH1mKkXIdarwVprkypi+yb3xShyApa%0A1YOFYG/2dgZdew3r168P+cbR8HXtny720DEphsbxUfxa6OXis+FPOqvSBFLS0nHaFEq8oT93breb%0AkSNG4PVqiLvfIbVVY/qmdmDOoR+onZxGjnsL4G+eDlQK+l4re1I2rVnl4/OHkVvu1WSCXHQWygvB%0AU07dtqm89J9HgpK7HPcWdF8lyDQMXp40jlbJ7UlolUJRpRZy9D07O5tTJ4+jxNVDVJZiMzwk1bRz%0Asqiy2ndT0tIZP2U6L08aFxijEHz40iQGZnZjyLX9Qjo2gHJN55xPEeW119/k7aVr+MXuRImtg8Nb%0AeonNRXAohK8RTjdN8krk2OrHRhIXKa/NyaJK0hr9Dz8QZmDsz4grCfJlFIYpOF/iYd0h6QC2+udz%0A3O4rfRdWaLRMbsfCGa/yw/bN1SZnRLBjm8vlCtkCsmHDBp/KggmZo6HbzbB8CurxH+hzzSBuu/dh%0AWndOo0IzqFOzfZ0LQAAAIABJREFUetm9Ujf55Vwp3ZvUCsl4Lo6sHdt59/kJcnFo0A7O/IzmOzfD%0A7nuEyD6Z7Nu9kwl/uwVd07DZ7SR37MxNI+6kz9A78ISRJ6UZMrms6lRXtelo6Ydv0GzVamo0bW8p%0ADviT0BYdU8PqaJadnc0/7xyB1+OV17ZKrFg0jzfmLqft8EGUeQOKFmdOnmDl0gVc5TVI7B0+sxC3%0A283fhg9G89kgj3vuJavUaArB9o3r0DXZZV0noXbQsQ6bSmGFRjjnZt3nevlzTDvw6LQa8TgTMxuQ%0AkpaOKQSHfCobNlXh66ULgpz2NGDL5o1hSZDnzJkjUc7EZmCzw9414Lqd42WCsQ8/zifvvGY1yhma%0ATFjuefhxho0aY/2G4WtWC8e9pxkm27NyEMCgvr3ILtWJ7z3YcvzzI7RCCFLSMthdRafZHx6Phzlz%0A5oQ+QTYF5R6DYo/OqX07adm8ObrqwF6rHnrB2aDv2mw2hBBBCKldVcOi+yopc/KaEV0HI/8UjeK6%0AA/Du+7Mwd62wOKpVaXc9r7qGlyaNs6ovhq6HhWLRp09fHE4HnthEKDhBhy5pnKthI6l+upW8V6VY%0AVKUOmqZJjnsL/Zp3DDkS6ldN8Xo1zJuegeI8TNPk0I51KKlDgri0/vA/By8+84Q8b0KgaV42b9oY%0AlgS5wmtwrtRLDYcNV0Y6v5YKXtur0TS1N3cM7P27yLE/VIWw9VtUaiZnS+VGon5sBLERdmwKnLjE%0A5uJSYVMUtL94gnyFYnEZxY85Wbz92RLr9fZjUnMwNyeLLz56m0rN5Kb7/oXTVy6tOjkrCmGTturX%0Ar58sPak2SL1R/r/jtfS5ZhCjH3iU1PQMdENQVKlRqwpp3y9D99PunWFtmtq6aSOGbkDqTTDyJalz%0AKQRxtWpjmoJSr8H2rZvRvZrkTwtBvwHXM2zUGCLtalgdf/yXxBSC5XvP8N3m7cx8/UVZPjYNNE1j%0A2TffU66Z2G2SC+xH037OzaE4jGNzu91Sy1dcAvXXNHZs28zZEg8/nysje8cO7h9xI0vnfcLSuZ/w%0A2F1D2bzVHeRUGMrwu/cJIdDqtWXFkQrG/OMxUtLS6dItg4Ej/4ZALvrvTJnAsnmzrWMj7CpeI3yc%0AdwDDNDlZVEmJryx8XMQFrIkVhYaxkTSNr2G5xQXxym02WnUJvQKI2+3m448/li9iZTMvR3NA1/ho%0AwTJyc7IsEwxVVTGF4JsvFgWdO5BUA2+Y5pI9u3N4ecqzAKye9wGt68VyulzwyTuvsW3DGut7qqrS%0AonVbHM5L89w/+eSTkMtu6aZg2VI5/7q/XsjCN/4LQK+b7qJrRk9UVUVRFOwOB09NmW7R2wI9BaCF%0A4bRJypwDatYCRwSlpw5x4qfd2EwdvWaCJc94cG8uNwwfydDbRzNj/nIO7su1ePsAKAq//fZbyM9b%0A94weTP1oMfaEBgzom8mnK9ZQy6aRe+g33nvlhSAaih+ltdvtkluuqsTVqk1MhD3kz2tV1RRi6kBx%0AHsI0MQtOoQvY5A6YI1WNooL8IKxdVVXahkmxxxBwvtxLYrSTLz7/lNefkBrNv54rYtozT/Dk3+8k%0ANyeLZfNm8/Cdw6o9q6qihI0iaAi5dipIyp3dppIUG8mJwv8xQVYVyjzh40j/GXEFQb5MIjs7m3Fj%0ARuDpMQpSGtKjfiQ/nysLoI2a10IJbhg+EhQYPHxkoEEEETbEzOVy8fSU6bzwxjtgjwCtEpqksGHG%0Ay7g3ruPdz78gullHgGoydZrmxW53kDD3C3o2HxSW8RUWFQECOkjOJW0yUTZ+xMG9uRTk59OoYzea%0Ap6TjcDrQNS5CfRTLdCIc4S/brvn5PM+v+QXKCmDzBhDSEctud5DUvhtlXp3YiMhq13vax4vp22pw%0AWMbmcrmw2W2YXgMybpO0mR9WAfIcte3ag9PFlVwo97IvZxvaRW5wO7dtYdQN/cNGnZEDccLw/7JX%0AtbHlaD69WySQm5PFN3NnWmijoeu8+MwTQAABiomwWRJ1oY65c+ey9OtvSex3O5CEunc1no4DeHDs%0AfZZkWU2nnFr9CakmPD4kT0FBwaOHB2m0lDNifdKFhaeh4CRGbBIrlyxgwrTXeGLyVF585gmEaXL0%0Al4OWioX/3CmKpNWEWmXD7XYz85230GrISpJRcIqCQz9SHNOBd9+eLucVX9jsDinDpcCyebOrWXnr%0AYUBDt7u3MX/+5zDkGSg6i1YhNV83Zu/B8XO27APRdUChVXL7auieTVXCIlfmcrl4+t//4bn35iCA%0AQzs2MHbx6xi3v+rjqwKKyorFn1uKB207pLBi0bzAjygKCMHMmTP59NNPQyodaQhB4/Zd0XN20aFl%0AU3JzsvjZvQY6X48wpbte1Ua9Vsntybx6IJvXfotpmrz63ETqNG1NWqNrQjIef/hVUwRgRsWhnvkF%0AxWZDLT2PBkyYOBHj2A84HM6gjY7fXMdP6Xp08othc9MzTUGJR8dhVPLis0/K/kDTgLgkhGmy4buV%0AbFrzrdUYv32T1J73P6sRdtUynAr52ISgtFInNtJuIe0N4yL/Zw6yqigYwsRrmESFSfow3HEFQb5M%0Awu124/V45YRXeBr1wq+cK/OyZdt2SzlC83p4edI4vlgwh6+XLAg6vlIzOV74v924/5cYcvvdDBr7%0AtHyR+63kIddMQNe87N6+lfqxETSOD1h4+pEzv9Xoru1bwjKu7OxsPnrvLZm4JzSB4jyoGQ8Jjfhy%0A0Vw+eG0qz40dgWaYvDV3+SVQn/Asav6QC7vC8p0/yzdq1pLjRCE9sy/PvL+QbukZxEU4sKlK8HnT%0AvOTu3IYZxh24aZrSwanXndD/QTJuGMnwO+/hg4UraNO5G2VeKbd15ue9Qd3dNrudNqkZYWvCGD16%0AtEQPGyTLigWw/rCkHl3KPtk0TV6eNM5CgxRFCct5mzlzJuPHjydr83q+Xi0RT3FQ3tt6fEOrpOwP%0AP20mPbOvz/BHYBo6P1yCOvBHo2pzLnH1wFsuNz1FpyE+ieULPiM3J4uigvxq5++zD94OIGlChJy/%0A7ZeezHJvlVq5wsReWUTZqV/kF+LqWd9VFIVe/a4hx72Fth1SsDuc0tbe7sDuCJ85wuZNGzFr+pu5%0A8qD4nExWYqVjnaFLqpFp6FZTYVUE0qYqYZO12rdvHyLCp3pSlo+ha1B0BuKSUBSF5A4pAWtnzcuX%0AC+YGSV8qyGfENE1LOjJUoRkmxT7eenyUnRz3FkThabm5ja5t2YpDADjZ+P03GIYhNYY9ldLpL8Tz%0AsMvlYsHChdz1yHhs0bUYNGgQDzwxkSn/lZWBquh71efW/8w++OQzjJ8ynfKiQg7uyQ7p2Pyhm4KS%0ASh2tJF8mwaYh7z2/IggEuejhiOLr9Vutl5F2FU+Y1q/iSp1ij0yQ/dEwNpJTxZdGkN2/FvDoF3s5%0AdL7Mes+mhmce/rPiSoJ8mURsXLwsdcc3gIJTNI2RN2VC+3RLPUDxcbcu9VBXaEZYaQyaaZLUPg1F%0ACDiyU75Zt5kl1VPTaQ+yqPUjZzafDFHnjF6/88t/LJYsWSJRs4TGMpHa50taEpqia5qVoJ/Yl01a%0Aeka1jmBVDS9Pyu8Gd+B8OZw9JN+snwwIrr5uCMld0oiNtBMTGYw4+ik0Kd17hk0rYsHCRRIRaxrQ%0AM+79938zYeprpKSlkxQTwVb3NqY+MJJN3wfUPxRFIfOqARzctZ3tYXL6y8jowUuzl+G67X4AUurH%0AsO+MbAyVtsNOuCg5NwyDma+/SG5OFsKnYxvqWLp0aeBFbCJ2TymO/GMAiIQmxNWqXe2YlLR0xj72%0AdBA1qmP38NgRr127lvsem0BCy44ywQMoPANx9TAMg5VLF0ipLXtw8fDEsaNWKVwgRf5DGX7pSSEE%0AxCZiqyxm5Oh7ObbLN4dZSKikMGzdsIYZr05l+uTxUjdZCIQwuWXM/TzwxMSwmOd0Se+FLdZ3/SpL%0AwNSh5LxE84RAVW3W9YurVTvInj03JwtVUTCFCHlC4Ha7Wb50sQQlACpLsdkdqCV5EF8PR0QUN428%0A06LOCODA3j0BkwmfK5s/FEUJ6eZCM2QpHiAu0iHvr1LfvRefFOQEa1GOohPAKbXLhRB8/8UCtm/f%0AHrIx+SM1NY2b/vYPDAGtmjUhzZXJsd1bURAo8Q1QFMVaw0Cipu9t+5XvSxLo2qMX0yePZ+arL/Dg%0A7UPC4qRXoRmUeHQaJiYEnsmis0EbRsulULXBHdPJ7Tjaol9WlVENdWim3PjERgRokw3jIimsqK44%0AYpiCZ1cfZNuxAt7ectR6X4SRrvVnxJUE+TKJ8/n58gHwIcjZ3ywGIHvfz5ac2/gp0y/JPwaItNuo%0A0PSwoKFut5vZ777Oztz9iJJzgUSvTlOG3HrHJRsJUtLSeWLyVLr36sPjk1+gdae0kI8rKHycywba%0AOTA08AnqK4qCw+Eks3efSx5mU6QKRrh2uaYQVOomxUSiHNkJnnKo2wxFUSgqyKdlQk2iqmgw+9EL%0AS76vSzdLsD3k4U8wk1rD+d9wamV8tSnLQsSiHDZyd2xD17QgRyd/AjPnzZcYcv3AsCwcphC069qN%0AhLZpJEY76dY4nl/zy/HopnVvtU/pilqldCeEsKS39u7K4nhh6O3Xhw8fHngRm0hiTTtPTvwPlBci%0AYuvx0qRx1XiCUP26JnfuFpZ7zuVyMfL+f1KjfguZ3IFMkO0REF2LXdslcj1+ynSat25DrYQ6cpH1%0A6eTmuLf4eI2hVWPwo9uKqkJULEbxeebOegdRcFp+IS4JVVUZPmoMQ24bVQUN1SRaikTSFn8ygy4Z%0AvcIifdi+a3d63ziCCHQmPj+diMgoidL60DzD0Ol9zSBmzF9OUUF+UKXHD1YoKCF/Xjds2CBVFXwJ%0AcnKrlsxa/DV33DIM7BFMm72MYaPG8MTkqZJbbpoYNWrBwH9Co440a9E66PduvPHGkJ4/wxSUeOQ1%0A2vy1XLeuyfRxdmPrIXyNeODTQW7SGe6dBbdPB59sqGEYrFkbeut6zTApKJdjKz57nAdvH8oHr01F%0AFJ3FjKnjAx8C12vr0Xw+zjrO/D2n+PirDVJVRQg0r5dPP/00pGMzTUGlLptCa9oVmjRrKT8oOgux%0A9ejQJZXhd97Dh0u+YeK010m+/i5f9RFeW77Jmqc10wwLZUuYMoGPq4Ig+6XeLkaRc04UcqFco2Fs%0AJNt/K7Q22CUeIwhR/qvFlQT5MonuGT2wR8eD3QGl5/klaz0YOuvd2Uyf/DRprkyGjRrDjPnL6d1/%0AEK2S23PowH7r+HoxEb9rXfxHwl8a/fj1F9l3+LhEpbwVUsonLom2HVMueVxuThavPjeRrK2beO25%0AZ9i/e2dYEoKOHTvKHXZcIgAjbx6CUngG6jSRjmG+c1ZVXs1fFs3NyWL2u6/zQ3ZW2LRfpc6l1JK8%0AccDVcOEY1G2OMyIyaINTdVwpaekBpFtRwiZXdtPNwyQSW6shSsEJtJMHOZhXEtRUUyM2HkWVklv+%0A82klMGbAiCbUIf/JCqeKPTSIjaRNnZoYAo7ml5Obk8Vr/32Gn3J3+6Te/KEElWzD0bzSqVMnHA4f%0AohKbSMP4GhQV5PtQ2iQMXQ+ievgjNyeLlUsWcObUCQA0U1AaBkkwIQReQ1CBg87tWsvm2iJ/Elqf%0Ao4cO8vdbb2D65Kc5duQwpSXF2KtULNJcmRzKzWHGG6+EdOPjR7dbJ3fwyUSWYhoGiqcUKktRajfg%0A6RdeZcLU1xg8fGSVKoojgKAhk+SZr78Ylk2ZbgqcsbWpExdtzRs1jbIgNO/wQanxm+bKRG3VA259%0AAaVeK86cOkFuThamIOTPa0JCguTbR0WDMOnevRspaemkd2oLQFzTZHJzsli3aoVUhxAC+v0dOvSH%0AQf9i5N8ewOGMQFEUnBERPPXUUyEdnykEBw9Kqsyyj9/lwduH0qVtSzBNlFoNgsCclLR0Uu77rwSD%0AEhpD406AVAVp1y30jXAlHp18X4J89vBPAaOrwjMSVBECXdOtBP7bg+eo6bRRw2HjZGTDoN8K9Sys%0AmwKPIajQTNYsncvRQwflB0VnoGY8//j3VAYPH0mOewutktvTbthDRCgGyk/rOVLhYOyIG8nNycKr%0Am5eUrfujYSJpFlUpFg38CfJFf1/2iSJsCjyc2QzDFBz0WVJrhhF2OdBwxpUmvcskunRNpceNt7MF%0AoLRAbt9KzkFcPTSvh5VLF1hSSFXtbUES9hWkbmGowUZ/adQ0Ddn4c2Kv/MBXBioqyK92TG5OlqXU%0AIEwTHS97srZSevMAy5ktFOF2u5k8eTLCFChx9XAqBnfcNZp1c7byW34Cryz8Kgjd9vPfvF6PLK35%0A0Ba7w0Fqo9Vc0693yMbmD900LbH1IYOu5TdtC3tL7IwYMzaIIlO1MS/IwtbnzhUVBqc/IQTXDB3J%0Ad/H1aGjkcfzIIUi7CY+ms9LHcZ/32rOYholqUxn33EsMGzWG3Jwsvl6yAA0vjnBZsPqaG8+UVNK5%0AQaxlJX2soJxTl1CGUFQVhEAI+e9a9+UiBt8ykr4trw/puDZs2GA12xFTF/3CSdIyM1H2rkY0kNa/%0Afumqqpuy+0fcaDk9rlj0Of+ZuYgmtfrSuUFcSMdX6jHw6gbFlRqNzTK5qBeekR/G1YOT+zB0zdIX%0AVoChI0eT1LCRlcQ8cfcwNE1j5hvTQ0plcLlcNG/bjp8jo+Xcho+jX3SG5ml9GTZqoGUv7bfVPdOo%0ABztPlnJyxj8wSy4ghCBn2yb69+8fcpqFbgqKPToOw8O0CY+DAm0admK3Mx4ckaBVcvzYUe4fcSM3%0A3HYnzhueQBd2DNcovpj/HF8vWcC0jxfTs9mAkDpzXrgguff+jcX8D9/lqoHX06C5bIx2/7Cfuf8a%0Abs23REZD826o3jLM2EQOFZxj3HMvcvbcefpf/cd18S8Or25y6MgRUJojyovQvB5KC/NJiGpJQo/+%0APP3kXdaz4NVN9hZCO+UcP+m1oHEK/PYDrr7X0CYl9I1wDpuKbsqN6OlDPwX6KIrPQgu/A6JJXK3a%0ACCHYebyQvi0TKK7UOXK2GQ5nBLrmxe5wMGrUXSEdmyGERVUwy4oCHxTJ53XZV6vYOP99q/Ey6oGP%0A8Bw7ACf2Qbur0KNqs3LJAroPGsbuL3YzeOA1Ib22wqQ6B9lvFnIRgrz3dAmt60aT2lDOZ/vOltC1%0AYRwNY6OIdv41G/TgCoJ82YQQ0CFzoHxRLvlFFJ6BeB83z/dcX2wN63/ttKsYJiEv71mlUYcTohOq%0AlG1PQ60G1YTM/Unoji0bLVti1WanbdceIUf0/DI+QpiImLpEC5mIJkYpFBNRrfPdbyUqLB63Zv1/%0A06aNIR2bPyp1k3O+BHnpey/zw9ov0R01mPPxTEsCaeXSBUGNmH4ebW5OFgtnvcnWbaFv6HK73dxz%0A1yi+XfUNpmLjRO4OyD8hDSZi6rBi8ee+cfnOr2mybtUKC+GeMX85Yx4dz5ylX4XHgtWUqixnS70k%0AxURaE/PJosognrbN5zQpfDxV63hDZ/f2rb/38//n6Nevn2yCi4oBu4Pk5o1ISUunV2oniKmD4nDi%0AcEYEPReSd1lVAcTLwV3bqR3lwO12M23atJAholk73Myd+Q5eQ9CiaSOpZVziazar0vjjD1O1caDJ%0ANeQ2GUhy524+sw75XIS6OiCEoM+gIVaiZ0VxHvmaYs0dM16dyqvPTaRxl14s/dXgNy2KBjc9QvvO%0AqZJPa5phqVwYQnD2QhHH9u+25Az3rFkuP/SjyL5y+xebd1Eu7ER5ChCNO2GqTnRNAgHFITZakfec%0AXSa+laWSS75kAfVjI1GA79ZvtuY1RVGkFrzdgbn2AwAWr9nKq89NJL52bbZt2Rxy9L3MZ0cMyMqA%0AaVJSXEzzunFEJjUjJS3dkin7YO5CPIbJ1cn1ZTUtSdI/3BvXsn/3zpCOC2Ql6sABiczu2fJ9oDm1%0A8KxsmLZLy+SignxOFXvIL9coO5hFglHE6XLBG/O+ZNgdY+g3ZIQl6Riq0AyTEv+9UsV4Sy2Va+ya%0ALdvRfG6SXlQKlRpw+iCc8TW21mvFhfN5/Oe+W5n2/HP0798/ZNdWN0xMISiu1ImrAmrFRtiJdtqC%0AEGTDFOw9U0Kn+jEk1HRSp6aTQ+ckrUJRwtML8mfFlQT5MgmvblLsX0PLfAmyr0vZkjyCatawVV8L%0ARMjtOl0uF998t5pbH54Aqo0u7drQb+BgkpskocTWJWvbVpbNm23RA6wmDP9E5EMCoxw2HCHWufTL%0A+Kg2G0pcPRrXjpalxvmz0LHx4L1jgkrdl7ISBVney+gZevQYYNs2N998+y0YOqvmvo/Il/a6fhkf%0Ar6eSA3t/wGazW4j29k3r+duwQdw3/Do+ffNFbhtyfcgXNatpKjoBAFF0xkIuiEvCNHQQBDRzL7LW%0ATUlLZ/RDj9GiY3i45aaA82VeDFNQPzaCX3JzqIGX3MPHg/i8vfsPrKbIIHnSTjp17xk+DU4fH7Ts%0A3Ck+eec12jZKBEXl9n9NDq4AgGzcu6hJKiGhNlk7ttO/f38mTZoUksXN7XZz43UDWfTJTADKz5+m%0AafNWMjkuOQ9x9STnuMozIFr0YJ8nhs1H8ll/+LyvAdIRUpt6f+imQJjCl+jJhEBRFJSis5QQSfa2%0AYAWXz9bvlgee/43jtroc2JuLqtqkooXNFvLKhW4I8ksrEOXF1nuiIPC8BkWjjmDoVK7+QNIF6rUE%0ARaVF5wxOl4S23O1yuXj06UkQIc+bEEJuYBfOQZSe50RRRSA5VhRIaiOv+S/b5FqS2ArN6+GNZ8fz%0A3ssvhDSRAnBv38be/ftlf4VPU33erHeI0ko4WVTJsnmzmTrhMbZvWs+nX0gZyRt6pdI8RoV6rQC5%0Aoc3N2hZyoxXDFPxy6LB8USUJDcx1cuMTV6s2K7fJ+23TZ2+ycsZUBPDK2++xfMEc1iydy7DBA0J6%0A3rZtc/OlX43K408oFRrFyWqZpWUOciOhqDJBLjgpv5vQmIS6iRbQE8pNo3S/labuMVXcDRVFoUFc%0AZBCl42h+OeWaQcckOSc2iY/kuO9zVVEsU5i/YlxJkC+T0EyTn4/KbvigBDkqlutH3mMtuMNGjWHi%0AtNfp0ecqxk99PcgBSzfhWIGUegslMmWagtN5cle7Z/P3bF67GlF4BoHC+x9+yNQJj1loaFyt2hJh%0AqxKGrpO7c1vIuUgul4uFCxdy96PjiUlqQvMGidJuNV9OIN6oWkx+7EGraepikXoAFAUh4PTvSNf8%0AkXC73YwdcRO/HD8LpRfk4lEUaEoCiart27ML0zRo2rJKM40QsnvfNPGGWJYJJK/RNM3AJFycFyjF%0Axyeh2uwMvmVkkERZVfdGkBJDoUZV/GEKYVFTNi75lPtHDKH81GG27vrRStDTXJlsXrs66Dib3WHx%0AR1t0TA35hlE2TBkyyQO+nisrAR8/Pw6AxOSu1ZpWT+cXSwObfvfJf5speH/aJBbPn4fX68UI0eJm%0AbXoi5AL73aJP+fWID20qktWozt0ysNsdgfu/bSaU5uPQyvgy+xdS0tJ5a+5y7vnn03z//ZqQVge8%0AuskPe3bLhNKHIAshEAWnMFBQ4+palQHVZuNXLRLyjsCBjVC7EYbNCUIu2uFw+fOaJoY9EsUbaCpS%0AfGheULICUhrx3FHE8R/l66TWCNPANEVY1IRMgYUgg9QhX7dqhURCq4xN+GUbzx0F3Qt5hyGxOYpv%0Ak2uaBh6Ph2effTZkyd7ObVvBGR2UgBqGQf7hH7lQrvH9dwEFHOq3xVFZxNez36VVnRiIjEaNro1q%0As3H21Am+WhPaSp5hmtRq7Gt+C6pa+JwR4+qhKCpFBfls//kkaJWIvKPo5+RafPRcsZSjEwKv18uc%0AOXNCMi63282NA/uz6ssvALDpFdZ9f/zgDzJhjg9c1/hkHz/77CF5XYvPQa361IyOtXpEQrmhNYWg%0A1Od6U5ViAZJmUTVBPpAnz2uHejJBbhQfxQmf5KyqQkGF/peVeruSIF8mYQiITmoK3goUXSYG/l3u%0AqZLKICR02KgxdB41jpfPt2Dy0kD53e+k52+sCwUy5Xa7ueG6gWxe7+swrijB0DUObvlOvo6VzXH+%0A5KmoIJ9eV10ry1c2+WCpqkrn7j3D4rrWNTWNDt1clGomlYXnSHNlYi/3cfbi6nH81yNMnfAYb019%0Alk/eeY1Wye2ZuXglGb37WbxV0zTYvSP05fgNG2QXNFExsqkRJHcbAtQZXxi6/rtdIIqqhhwtu3Dh%0AgkwyYiSCTPF5uTHTPRCXZKmTXEqizE8fUFUlbBI+hhDs338AgK0rF6N5PVB4GhFbz0rQVy5dYCkc%0AgEyaxk952ZKpC0eDo9/VTImKBSR3UJimhTS+9d771Rr0TiZ1k2Xv1CFQqyEg0DQN3RCWbnEoFrd+%0A/frhcDpRakgeoFlRgjBNVFUl3q5DbBKb1nwLCPoOuB67M1IioUd3ov36A1mHTrFs3mz27NhK27Qe%0AdOn2/9vm9v9tmAIcsb77rWqy4nsmcg//ZjUhG4ZJWc0kiZidlUm+Ur+1pJAJYRmFhGxsppB/pw6K%0AD81TbTaefmYyTsWkdqtO9Bs4mOF33iPntaTWcOZnmRSWnIeEpphCcGpf9sXqgyGJTWu/k1ULjzxv%0AiiKrh2rpOWsu8Wuuk9SGWloBw++8h27tW2Gv24Sn/isVkPyJ8po1a0KGJHfJ6IlSIzb4mgIHtn4v%0AP+9/U+DNpNboJ/Yz49WprF84C4A+t9wDKHy3ZB6jh90QUpTWMAU16yRhV2D4iFHWNbxtqByTEl8f%0AZ4SkROXbYuHcUVQFmUAL85K0pFDEyy+/7FMmkRvtts2bMXTkaLlhNE1fj09gjSiwx0HRGTokt5Xr%0AVuFpRGwS82a9I9cOReGNN94ACAkwZphUke4LTpAbxUVyuthj0TkP5JUS5VAtH4Qm8VFcKNco8+pE%0A2m14dfMvK/V2JUG+TMIUAiW6NomxNWifkirf9C0cOft+4f4RN1pUhmXzZjNz2xEECiuPVrAzawcg%0AG8JMISy8tguAAAAgAElEQVQkKRTIlP+3/A+yhRL4Ez0feuEv7x35+SAb9x2Dv38MI18GFO647x90%0ATO0eFr3h7Vk7mXj/nZiorF4kd/ePPfqInNyqTDBzZ75taZYeLTEZ9PenrKTP4XDQOT30Os0yYXEE%0AIT94yqCiGKVWg2ooWHxCQjUKiGqz8eC/p9E9PSPkY1NUVS66ugZaBSAkIlWrASgE2cNWlShLSUsn%0ANyeLT999nX27doZl46Mbgp8P+eQEK3z3XOEZiK5NzXhfkhXkB2tHtMlk7ty5TJv4OLk5WUG63KEK%0Al8vFB7PnkdJ7gHzDf119mwszuk41s5Afi+00j5HXWm3by9IG7zfkFr7/fg1TpkwJScOZy+Vi6Ver%0A6DdcNhM5DI/8u5wRNIyNhJrxmIod0zDo0DmVeye9Iu/NUwdlsheXxEsvPMcHr03l3/feyo7toaX1%0AbN/uZtHnc+WLquVuH5pXptbk0IH9bFqzCjOuPkTUlAlyntRVTe5zI05nBKrNFvLmUENIyS0BCJ+D%0AngIUF+bTLCGG9n2u45VZc6XCRr0W4KyB7dxhWS0rPAXx9bHZ7Jw/c5J9u0LPpc3oe23QPHLn2EcY%0ANmoMvVJTZG+IzccTrdUAImrQIlZl8PCRtG1QBx0bZcLGDcNH0rpDZ4syFaqSfNvO3WjQuoOVvPvD%0Av2ls33sQE6e9TrerBkF8fcSZXzANA/PCcQBsdRpbqjiaFlpuuS4EJR6D+BpOJkx7jVdmzWXC1NcY%0AN2EikTbodNWNzJi/HFMITlQocPawnFZ0TaK0VRJku8PB6NGjQzKuU6d81B3fumpWFJHUsFGgj6Ko%0AamVAgcQWkHeE5A4pcqPjkx/0O2eahsGqVatCBoz5baaBao31DWIj8RgmF3wOfgfySmlTN9py0W0U%0AL/tFjvssqVU19Mouf1ZcUbG4TMI0oaRSJ8YBKFUeEvApWXilPSwgajWEu9+FQ9uhVQ++3r6X7ukZ%0AxEQ4MEWgsc7r9f5hZMrflGRYCbIPwagoRBgabXpeS49eyXz+4bvohsGq5Ytg8DgfL68VNGxHTGws%0AHkNwpsRDyzo1/89juVS43W40m3wgjbICqb6gAFGxQfJMphBgmnjj6zBltxdVUXjh42Wc2LONLhm9%0AaJ0Sei5tekYP7n96Cu+dro3u13sFKDqLiE2k34Dr2bJuNYauo9rs7N2dg9k4BaVuczrbz9GyVWsG%0ADx9J/eQuGEKE9GFdvny5lDuKjKnOzYurxxfzXuTrJQushNj/HwTbiDscDro2+p5+vTN/52/6v8Wv%0ABeVojmjQCSShRWdAUXntjTdJbteOmjGxgQN63gHpt/DbiX38NncCKxZ9zr8/WESdmr1JqOkM6dg6%0AdO5C5A4p1xZ07grPosQHN67O+ewzTpc0o3/N82hxjajZbyj2ykMkJCahGYK09Ax69eoZsrGlds+g%0Ac0kC6zcf5YXpr3Ns91bSXJnsyDPYd1CH+HqY+ScoKS7mpOnbaJw+aFlTG/GNoHQvGvDd2nVc3Td0%0A3PzNGzdi+Jqigsvdsokwqn5zXpp0X8Dd0T+2iiLwlHHg5DkmTJ7K6bxzDB4Q2o59wxQUV8qEwKZV%0AIqpUS/afirSoawAtMgdzELj3tqH06DiO/353kJPOeqCqrFjwGauWLaDjunUhG58QgquH3ML7y47Q%0AMDGBu6cFqHURlYVAbVnJKzgpudBAzpef8vfZU6FZKgx5hrfenYFy5iB2ux2Hw4Gu6yEryXsMk+JK%0ALehZUBQFe3k+XmDp16v4W6/2aEnJZP+oWTr6ZsEZFGES1bC1tGMPgyqOacKps3mYZeUWNcs/vsa1%0AahIX046UtA689vZ74OgEZw8F+mcKT1sJsqIoDBp+R8iu6b333ktWVpacf02D7t26WxbXnsoKOdc1%0AT0W1O8AZhRlfH9uBDQz+2xgG3zKSWVsP4TbjwBklZVeBEydOVgPG/q/j1QyTUk3mIdURZIkUHyuo%0AoHYNJwfPlTKkQwCMahgr1+MzJR6SE6NBhF484M+KKwjyZRKGaZJXWMTRvTnsz90j3/SUyYXEl+j5%0AOanSiQ1wzwdhUhwp7VEFAq9hWpqjoUCmXC4XVw8YGHBx8pTSb8BgHnpiAvWinTTu0pOY2Fir9InN%0ALuVzftoAho7aUnJF46PsYdGlTc/IwFbTJ5VVUcKXi+Zy4VxetRKV3WaTagftrgJFwQR25JmW3nA4%0A0O2tW7fx3tRn0G0R1ZPQ2Hp06JzKzEVf89C4fzN05J3o9ki4eTKizz0UNkyjbYcUctxbWLVwDi+9%0AGFrt12XLlsk/VEW3rbElXtKtcUnuaQZ/lMXyrbkB1Q1NY8OGMCiACKjUdTB0H7qNxZHWayYwZ8Zb%0AfPbBW/J91QadfIhuow4Ql4SuedmXvY0w6OdzvsxrPQ+KVoHNbqd567YkRAgapmRYi/CyebN560NZ%0A1Vj78avYL/zKwQsV7Nuzi02rv2H8mGFsDzFK69VNDh/9FYCadqz729VVSoL5jRvmvP8mvxRoco7J%0AP4HiQ3HtdRr73LkEp89Vl3D8I1Grdm25cYXgZEqYxNlN8irMQMNlvZay6cvfJOej1xQV5HPPPx6n%0AaYcuIR2bYQYQswcfeTSoWuJvSvohewf3j7hRarx6Kyze+Y0D+qHZo9BtTh8KqrFuXehMLwxTUO6V%0A0oIjRt4R1HdSP9a34fDRLKKad5Yc1QvHpZzf+d/k57Ua+GhwGldfOyBkVQvTFOzftZMSr2lVevx9%0AAE88NQG0Srbk/MiDtw9l6feb5EF5R3wH64iiPPYePcmM+cu585HxvDX3i5BufHblZJP7417yTxzl%0A/hFDguhPjeIiOebjyka38rmJ5h0OHFx01qIQ2mw2rh16W8jGNXbsWO79x78k/c5TxqLZsrH2iclT%0AsdvtcrNjj0CJT8L0mV7dOrCvBVQMHnANAPZa9a2m5FFj7gkZZcswBSUWghycILepK0Gun8+Vcbyw%0AggrNJLlutPV5YrS8J/09JKCEr1k6zHElQb5MosRjUFBWaXEaFUWhQ5fUaokeAA2SoaJYNmIUnOZk%0AhSxt1IuOoMJHrHe5XEyYMOEPTzZut5t1q7+TiZRpoOiV9LzqGu55+HFaJMZz6PQFzpw8YakwULcF%0AOCLg8A5qegtpf+1wUtLSibTbME1RTXrtj0bnrmk0au+b3CpL0DWNY0cOyaYzn3mIwxnBU1Omk57Z%0AF1qmw6+74cwv7PhN8oJVJTxWnRs3+Rq6ImoGde1TnAexiXTt0csyBWnbIQWltUsme8CvaiJTJzzG%0Au9Of561nx/Hc5P+EtPt82LBh8g/VEOSz0gI2KjbIgjU7awevrjvI2RIPP0UnV7ERd9CjV+gVQOyq%0AQmxi4+CyrS+JU2rVZ+OaVYF7KaGJTLy2+zrCG7bH7nDSLq0HWhg6qPfn7iZ7ZxZ4yqRlraLw6+Ff%0AyD/8I3nlhjWuLxfOlVxV04C8w5zeswli6krUB9C83pBvLtxuN9+sWAaGzmN33WwlBH4HrKpzyW/l%0AsqQMArX0PDYFkntfZ9k6f/b+W8ycOTNk45o4/kmEz1646qZMCBNnZSFmzP/D3nnHV1Gl//89M7ek%0AdxJ67yWUQCDUKKIoiiiuworYVgTXsq5iQV1RV6zYFbuIhSJNFCtCRCAQCCX0Ih1CKknuTbl32u+P%0AM3eSC+x+l+Tu6v5e+/yVcmdyMuWc5zzPpzQSEApZhpR2xGplohsEIlG2ZCVdDpnyai2kc4lumlRU%0ACzx7z25dgyzpm8WKlvKipUsFpyC5HRQdQvNVs3zhPE7kCYtkOb6pbW4yaOi5nTvrO7Z/RJhSPIXi%0Ai7imAFRHpkDxYfHMAXKlRQ4OcEVMk59+/IHMzNDoIRumyY9fLrAUNsQ9bdmmLaPGjqOirBRKj0FC%0Ac1S/j0PlFmyhulYlBE8RJ0o9pKalc9tdf6VN9z4NHlPd+GbZEkxr/g34CQSiQ6NIjp2upsqvUxWZ%0AgmxoYME+APAWQ2Q8siuMB556gY4900JKNouMjrHnX031s3zhvFqzF6vKrie0FGsqEO4tsI9NiRZJ%0A6DV3PED/IZnc8cjT3HjzrSErjGmGgddvPXPu4GcuMdJFo0gXe4q8bM8Xa0eXlNoEOT7CiUOWbIMs%0A3TT/bWTuf3f8L0H+nYRPN/BLTjtZMU2TK6+7gU4tUoSqgCwLOTNJgsadIH+v+FnpETzueEAkFaH2%0A+8nKykKzW/FeTF1n5hPTyMvNIcxfzpFiD0vmzQFMho64FKlZVzGWol9pG+fi4GlfnV27Sajz0Pnz%0APufw0UC7W0zQh/bvQ/YUQlQSYybcyjvzl3H19Tcx4a4HIbEl0sldyEW/UqpEC+y3JOxhQ23TPWTo%0AMByRsUKexxqbLMv07tQWFAdlfmxM+cwnpmG07C0S1E2LxSZIcdjyYKHEDAI899xzXH3DrSjR8bio%0AM3nVgfUMyrzIxhvf+dgMVBSkE7vYX2HywpwlTL5vGs98uDDkZC4IuJrF0yQxnsyLR9GmQyd6de+C%0AbOq0T88MTo4sLdX0RFB0P22Hjuad+cu4YMhg5H8DY2p77kZ0ZwRYJDhNVS2iXj5+U2bdBqFhvWfH%0ANgEzKj0Oag2+fKs6FVuLa0xISAjp2LLXrkZ3RAi93DodgCM7N6Po/lrYkaxAo9Z2xcxQ/USZNZz0%0A+IPO98ILL4RkU2YTVt3WQnoGXlUvPcnJCh/3PT6D2+97BFezzqR3aIHbHYYsy0gVBUhxjenaqy8O%0AWZAvQ0n80YzaRfzMJDSwufgua514lxu1sa/bos9ns/itZ8X/EBHPkItG8uyHC+mbHjpXOE03/yFh%0AakhGf6gqF2MCgVUtEGNTFIWHnnyOCEmjcedeNudBDyHB0QR0FDFXWWvXof37bEUjufiI6AbIMmaj%0AdsEVWgBvCao7hrzcHPZu28Tcd14NMUmP4C5ZnWmjc3IUJrC/uJL1B05iFv5qy9SJsYkOyuS/vSCq%0A9mbAwCg00TtjsD02E1j2xee2f4B0+jjoGlLjDtCiO5SdZMhA8Uzl5eawevEnACxc8iU5a1fzzrOP%0AsWH9+pAVxjRD6FtHuhQcikyNplNeU0uI7pwcxZ4CLxuPlxEf7qRtYoT9O1mSSI5yUWBVkH2a/m9x%0A+vtPxP8S5N9BmKaJqpn4TSWomrd3Zx7pPTrjSGjGmPE3oigOIeGU2JxezROYcv8jjLpgCCU+oWAR%0ASPRCWVnJzMwUSUYd7VK/z0du9hp8BUcgLArDEYah6xSdOoXZuANUFGGUF7Lzx4VU4WLyzTeIJFmS%0AQuoZ/+677/LU3x6tXXTta2dilp0CSeKGqU/alSAzpSMAVwxOY2RGH3w6rFwrknfNMM+yz2xopPcf%0AwNRXPw4am67rwr4WeHjaNGbNnMFzj03F5/dBk45wcjdy0SFBukloQaCEFmoZH4Ab7riXpBbtgxfd%0AOlrIa7NW2NrWWkpHUH1IGxeK8TTpyM13/pUuvfpS4PGd4+wNC69fw+PTiHRC9uqVHDl4gN3bttA4%0A0oEU1yQ48U3pADUetv64hPYJbiLa9iQ1LR23Q6Za1akOsbZqj7R05HChKBD0rlnX7peNW8nNXiNg%0AR4071Ar7B3Do8RauUZZt+cRQRa8Bg5EjYsDnxeF0ERufwDMP/5XJ464U8odxTYhPTKJV2gXgcNkJ%0AiyTLJLl0nMmtgs7366+/hqRzEVDYIDwaVJ+AAdSJ0we3U4WLF2c8hRaTgt+AVlESs+YuZcr9j3Dj%0A9eMxkVi9fiMfvfESu7ZsZO3adSGTstR0E48/kCAHk5L0fHH/jMRWApPqCreTUEyz1jwpKpGignza%0A9ehDVQjhZJrxjwlTPfv2p22sUySh8c3EPF34K4rDwYN/f5Grr7+J1ikJJLbpissdZle4QykH1n+k%0A1Y2yuwKmrWh0/eiREBZNz8tvgIRmSPl7cYeF07GrsJjGUwxRCXy9cB5//uNVzH7l2ZB1ygzDpG2n%0AzkFdsk7dU+3fd7JgAZuPl/NruY55NM/+XZv2nVCqRYfxvQ8+FJbOuklZtUqoYuf2HXblXcDV/Lbq%0ATP+MQTR260Jlpll3ZMvBdvFns5n0h1F88vJTAGjhsTbUbdn3K0I2tmq/TqVm2NXjAo+PAq/P7rT2%0AahbDwdIqvtldSL8WcWcVIlKi3RRYm+1GkW6cyr9B2uU/EP9LkH8HYZjU4nOraxPkksJCmsW40UyI%0AbtoGXdcgqTVIMs3DdG6+86/06dwOwxSAeBGhld7KyMigc/eeQe5XkiRMN3p1ElULOb4JsqKwZ2ee%0ASFZO7RM4X0uPWItMtCtZoRpadnY2f/7znwVm8QyFDVmWkS0r2zWbaie97acqkIAO8S6+/+BFAB59%0AagZ5uTn4NCOk1QEAv26S3LaLNbbailnB7s0AaBEJGLqOaRgoMckQlYij6FeuyLRIW8ltUBwKf7j1%0Az0x95PGQW+vqBlT4VNq0aFb7wzrqJIaukZu9hrSMwUhNO0PhAeRC0fr74vuf+eiNl8jduIGqECeg%0AANs25XD42Em8Rfn4LTcp1e/DOH2SfSeLg81BGneAUwfQ/D4cFQUcs3CFDlmi0q+FBD5TV1e8S49e%0ANG7f9SxZqwAEJLF9qjDciG8KEXFIRb/icDpFVwOQE1vYShYdeodWnaRrz740at0Rl+nnwpFXMPOJ%0AaSz+fLYlkyeY76dLijlSKa5fl8YxKIqCaZoc2rwWL26mPfMyzVu3FVhkS/+1oRXHjIwMPln0NQnN%0A2wZDehCwI9NSqvDHNuH9uYsA+PiJewCBo+7TTZD2Hn5wKm8+/xT3TRjNyBGhM1nRDBOPRdI7s6V8%0AIHctVJaK6myAPGi1wAEBGdBUiE6iUUoTqlWDo2VVDRrPmWMLtLvPrCADDOvVCSmpFVJbYdUsn9zF%0Ag0+9YGOVU6LcVMvhzJq7lNvvm8YzHy0M2TximFAVeP0DEnSyjMPpJC1jMK0t9ZYtUgsALujWkllz%0Al3LNDbcIPXpvCShOfLJb8BqM0BleVKs6pWXlwia8xossy5SdLiVn/Xo+euMlTu3dSrOYMN5cdxhT%0AkuHINkBgqCOiotCtuVALi+Hdl59le24OR+uQNRsaq75bFlR4wjSRZBmny82kex+ihV6M2bgjuCPg%0AwHqWL5zHc49NFfJwmh8qTyNFJ4kOCxIRMfEhG5tfN6j0G3Y3xTQhzKGwv1gUdy7u2MhGP13Vo/FZ%0AxydHuW0MsiwLAYJQa9L/J+J/CfLvIIQod61VZyASk5NpZjFGm3Trh9PpEi0XYHg/QbqxvdGt6qdE%0AaPG02dnZJCU3DnqRm7VsDcDA3qIKkH7ZdXTs2gPdGSbIIoW/MnT4SJzVwvBETmhObHwC8955hXXZ%0AobFNzsrKqk2SwqLEhKH5kSSJLqm9kKwE+fU6urS7Crw0iZB45fH70YsF1ky3kne/brA9d2NIbX81%0A3WDX7t3imzr3df/GLIHnjmtqy3Bdcc+TAEy7ezJNoxxiwU1sCaaJEh7NVbfeFdLkuEbVUQ2TatUg%0ArXdP23xm4p8mQ1UZkrXpOXXyOKphojTpSMc4J5K/GsoL+Dl3O2+98HeenHQdWzZuCNm4QJAbH77l%0AGorKvZz6dbfNKjcMA8VbHGza4HBBUiso2I9hGFTn/0p5jUZFjYokSYQ5FRq678nOziYzM5NHHnmE%0AzMxMduVtoUojCCYgyzJD+gosfFGNKYg0dz4GgHlqP5IkcdUfriPOBRljJjD5vmm8/MnikMv3Lfps%0ANgUlZfjLS/h26QL8vpraKnfRQSED5gwTyZ6/mhijSijjGAZGWQGVGlx27Q08+fIsnG53SB31SqtV%0ADHfkWRuLkVf+AVeZBZNq1FYkBf5qtMJD9sY6QPzRwwQh1zQMVFUNmcmKSAg0wp0yLkseUNOFfXls%0AfIKoGKe0h5apQtO8LlYVBF41KomJk+9G1Q0qfaHbNOpGLQY54Gp2uqq2Ah9TlY8pyZhDb4aKQozS%0AE6xbtcJ2N1WqyzheKnC/t9z5V7r07BuyNcKvGezYsVN8U+NBlmVS+w/h4VnzSE1LZ+cPC8Tmok1f%0A8BTZVduZT0xDNwykKgFjSBtxpXDtDOHzppsmrXv0E9/4vCgOJ2ZYNH+54SpmvTiDO/54FWlxVkW4%0AohCsKi2mwa68LQIvDZiRCWxY8zNP3n4dm0M015mmyaCLRp1lu95rwFCe/+gLUtPSuT69DVLJMTi0%0ACcfJXSARXBjwlhDdtB2SJKEbOq9Mf4A33poVkvEFMMgBm2m/IarJLkW8G01iwvjwup48f3kX+rWI%0AO+v4QIJsmiaKJFFSpdYp4v33xP8S5N9BqLrBzr37xDdWEqooCiVFhXz1wcsAuFPaMGvuUjoMu5Io%0AWeNA7lrycnPsBDmA8fH6dSpqQrNTCxiOrF7xXdCLfOzwQf409lI2fy+UEDbu2icmlCSrolx0iIEX%0AXMTrr78BwMArr2fmE9P45LXnufKykSFJQDMzM3G73aKcXSd5FzrCElp5EWg+tMgEIf2G0GuMri4S%0Ak4ytENKYtIzBFO3bxrgrLwtZRQogZ8N6PnpLiLcHVc10DbwlNOqYSr9BQ7nv8RnUxDRDxqB5pES/%0AgYORPIUQ2xiH00XP9IH4Qqw1bJim3bWIdTu4+vqbeOPTxdw9bTrtUuJJ6tATkFgydw533ns/mglt%0Ao2VU1W/LH5mmiar6yV2/NqTQmaysLPw+f3B1BXFvw/0VosUdUENo1EbgaS0Yw8ENKwFYtT4XEJBC%0ArYFEvTlz5giHOquauuDj96nSJaSaWsc1JIn1K7+DylKWfvcTiz+bzfq9x0BXofAguqZx4uhhEt0S%0Aflc0N9/5V3r0SbeZ4qGKld8uO+d1UxwOpKJDtRjapp2Rig4x/NIrkCRrGbCgAr9s2EhqWjrT31vA%0AvQ8/FpLORXZ2NneOH01ZZc1ZG4u2HTtx/9QHkGvKBVSgRSqc2IlidaoAcr4VVWWik4LOK0lSSBKq%0Aar+O168TE+YkLzeHj954iQ8/fJ+3X53J3p15cHKX2Ih1vRCO5nEW18NbAtGJHNizi46NovCF0E3v%0AyOkqSqtr8dGGaVJSpbK7QNzjI6sWiSq2JMOulWCaZP2wnLdefJrbr7uCnxZ8hB8HkyZcS15uDru2%0AbuLvM2aEZI7TTRPZUhGSfFU4XW4m3jWVPv36s23TBr5a8Bms+RT8VSgb5tNv4GBys9fYcILAMxfT%0AogOz5i7l2ilTQ6ZkYZjgN6xnu8YLmOzfuV1YMxs6vppqjsx9ll4VW3EsexpFlpAVBV0XalGy5kNS%0AayA6SXANNJWN69aExKXWMKFlh85B76rT5eLWvzxAUseeAAzO6M8HY9rz5w4mb89dwqix43A4RMIq%0AyTJSZSkVhiK0kE0TXdO49567QwM5MsDj14m2KsiRTgdRbgcRrtqUsUeTGC5sn3TO41OiXPh1k/Ia%0ADaciE+aQCf836NL/u+O/b8T/H4ZuwJ59VsuuDkkv6/vl/PDJW6D52bDrV1LT0imRo/Ee2Mybz/+d%0A268bzZov56JgsGWfaFFqukFplf8f/anzioBJiGHoZy26hmHw2uP34TT86FGNxGSX0l787tR+nnts%0AKkf376ZRpIvCat1un2khEoIPSNkNGnahSJZqvILEKMsiWTd0KC+E2BS+XPApc+Z8QnGlnxhfaS1e%0AqrwAMzaF5Yvmseqrhfh8PnRdWLGGYoxrf1mN5hAdgLpVAkE6KqSw2iBn7Wqee2wq363fgnHqV+66%0A/ioAurdtQVKHnsJZbNBAu6oVqjBM7LZtWf4Ru9oE0L5pEpWOSDRLyk1LaAlAuzin6LXV0QeVJYku%0AfQaEbFMGgtwoOZ1nqX8oDgeHcn8RH4pvQmKjFGgscOUBtzXKhCzY+jzhwocUeuvfnDU/45ecmDUe%0AAhjxgJMkRYcxElvy7CP3ka+HQ+FBJEPHMAw2rPmZQ1vWcbS4grzcHD57+xVyc9aHtOMzaERwVco0%0ATUygXccumAHcbMtUSGnPFRk9aN+5K2aAmGTZKn/zg9hkdExN476pD4YkWcnKykJT1aB5RJIkZMXB%0A2qwVPPfo/RiHt4kENLEF0rE8HnjqBZsk+srj94G/Sphi1Ikrr7wyJAl8jW7g9Wm4DD9Txo/hrRee%0A5t2nHuTDV55h2YLPkPfXSTq2/3D2CTyigvzl/E9QZAndsLSBQxBORUY1IMKp4FRkTlepJES4cDsU%0A8nJzWL7gE1g8HdZ9BjkL7eNMw0D1+zHLBbRHc8cwZ9ZrPHjT1Tzxt8cYOnQoU6ZMaVBCtfSHVfzw%0AzdcASP5K/vTAk6T3H8DB7Zt55+XnBBxg5wp484+M6dHMtogPqOA4rGehwOMjNS2dCVP+Qu9+oemq%0AGKbJzj3WPFDtQdd1nApIci0edtuGX9j2weNIZScYctFIa7Mo3kfF4STSrIGoJCRJxul0EhETFxIz%0ADt0wyd1okddrvEJn+erxpPUbYFdpAVvlqNa+3porTBOzogiighNUwzBCsnZV+jS8/loMslOR6NM8%0A1oZd/V8RUNkIVI1divxfaRbyvwT5dxC6aQpiDdiLh91KMXQoOcr2k6fJydlAieawpZlUv4/nH7sf%0AvayAH1atJi83h6RIF7IcGkB8wCQEST5bL9caY4zmQWrUGkVRkBq3FxjW6gp0TeP5x6YSp6gY0cl2%0A+8zpDC3RbFP2WkF08HkZetHIWq1oEKSpuCZoqsobHwkHr42LP7DdhwKav4s/m83XCz61EwXDMEhM%0ATDzHXzu/iE9IEEkeCP3oS0Yx7ZmXmXL/I7RKjMKMFnrDuqYJKZ+CA6h+QYDs0jKFalcMPfr0Q5Ik%0AqvyhxW8Zpskua/F477nHbZfBvNwcnFWlVElhmAGUWUp7Ih3YCy1l+WJTEhbFkItG0qZHWtCk3tBI%0AHzCAWx56BhC2v06Xi6uvv4nuvfqiB1rbMSmUFBWITZm3lN7dOuN0uZGtilRUCytxNmkwsWbixIm4%0A3W6RpCsKpjNMVK2rK5BlCdnCXMqKQ2i8JrbEUNwCG31yN3HxiUiyLJQuKooorlKZPH4M7730DPff%0AODw4E/UAACAASURBVJZf1obG5lw3TC4aOwHcEUFkLtMw2Ldru6hyluXDwOtBkokpP8rj904RhjFg%0AV/PW5W4lLzeHSJcSMk2czMxMHE6nnbzLikLTNu0xDJ2tOdnindy10v58RrKQO/zojZeY8/ZrGJoG%0AnpKgCrIkSaSnp4ckgdd0A69Px6gqF9VNay4wDQNd04RO9PwHkb55AeXkzrNP4CmGqET27NxBXm4O%0AXp9OeXVo3llZgkq1Fg9aVqMRE+Yg3CmzKXuNuHYFB2D9fBRTt9UqJEkoHwU2PkQncuTQATSrG6Jp%0AGu+8806DEr2N69ZiOC0Fg2oPlZ7TnNq7jQdvHstGS5FBlmXcbjejrhkHBDtzvvXBbCEJZuFVY9wO%0AvH6NmhDwGgzDFFwBQFYrcTidXH7NeMGpqROmaaKpqiCZ11GxaNOuI96TByE6EdM0uPamSZwuLcEX%0AApda3TRpnWqZlvgrcbndjB1/PQ4F9m/PDSpYBCI3e43YcFhjxlMs1mVXuFh/ZRmXy93g9VXTDXy6%0AjsevExvmQDdMFFnGqcg4ZJmSqv97Pm1kQaKKrPuqyJLQj/8vi/8lyL+D0I1aDc6ziD+AVHyYMiWG%0Ab9ZvF8nqyd21x+o6eIoxwuPIzV6DQ5ZCVs3LyMjgpptuDkryQLR3ZItM0KtVI1zNO3P7X6cR17m/%0AwDlaoWkaNQVHqcTNrLlL+dNfHmbmnEX07x8aCaSsrCzR8reS98QkKxGXZQG9KD4CCc1BdmA0aiv6%0A7UWHak9g2XmaJrVJAqLCW1JS0uDxFRYVQ1gM+KqQMenWsw9XX38TaRmDidQqISpBaA7Hpljs84PI%0AskxsfAIntm+g0q/z9huvsWPzRqpVPSSLRiCys7P58O03AdC9p4OMQSpPHBAJYHQjJEkitmMa3ZrG%0A0XfgYBSHo9a8Ia4JAzMvItIV6uq2Sf9LBTP+ouHDeWf+V3TqlsqWnHXinhm6pfCBSEIL9jNw2HDe%0Amb+MKX+5n3BJZ9/RfJHsKzIVDSSHZGRksGrVKp5++mleee11nNEWGabGIzayksTUJ55jzLgJYvOq%0AOKBrJjjccHIP5WWlOBxOsYhVlqJLDvySw+qoqCz+5scGjS8Qdc0urrjiCnGvzowdgukeY1Ty6eNT%0AOHa49n3FK555PTyW5QvnoRvYhMeGRkZGBs/NXowcEUuLxskoioOThw4EvXcc3gxLnoTP72PdN4ts%0AHfCs75fXji+QIEsSLrebwUNCozes6iYVPo0opywSzECSKctIsiwUSU7sRt6/jjHjJgqN+rrhLQGH%0AE9MdRW72GqLdjpAx93UTC/4h7qciSzhkCaci06v/IHvOUxwOLr5irFXUkJAVmUuuGItcKXC+SlwT%0AWrVtH3TuhpIwhw4bihwZA5oPpwyd+gxg8/q1qH4V0xTJcfrgYcyau5QDe3Zx54SreW3GdJv826tv%0Af5KjXOw9clKok2zdSJVf52gInjvdhNjGovt1/YSJvDh7EX37D+D2224967OmabJnZ14t3AjYt2eH%0AkHqzuhab16+hY58BuJwNN+PwawYpFoG7Y9vW3DHt72QMyKDi4A6m33Yts16sLVgEIi1jsAUhtMJ6%0AX4mI5/rb7uTaO6Yyc84iuvfuV68xBUIzTGo0A80QqikVNSrhTvF3I13Kv3SO5CjhXlroFUmxw0qQ%0Ai7z/XTjk/1lN/w7CME1imraCIkO4R9WJ6JhYBvXvyXdeOJrQBYp8cGJX8Am8JdCkE7HxYbgdMp4a%0Azdr1NXyC7tGzJ4QtE9/UeJEkmT5DL0LWVUZcNpr8KBlfvkFkj4Gc3q7STK7iRJ3jj+/KRYloQY8+%0Ag+mQmobXp6MaBm75X3vR/lmIqpQLf1g0cvFhRl0zjk7dU3n+sali4S08KOTSGrVCatIR8/QJUGvs%0AxSQuykWRwwnhMZjV5TgcTmFaECKSSM/+g5A2f4dZ40FxCNONgE2zv3kqjO5Gh6GXs/+IRVAqOMCI%0Ay6/mhccfRG3RG658hA/mfMqnrz/Hk+/NZ3CbkYQ5G37dQNj+arbtr4XftoxBossNVuWpyI1a4tAq%0A8bji6ZIcRWpaD8aMu4FF32UBIMUkU366FE+NzoHiStLOQdaoTxgmtibt5VeMJrVNAjOfmCZ+abmE%0AkdxWVCMTmiPvySLtplvtNuRbi/ew01vClDfv4pVPFtMnBC3bjIwMMjIy8Po09mhxvHkEezNr6Dp7%0Ad+QJ4f98a/M6fIpI5I/vEISczItIbJTMks0WzCEyEanGiywrpPYLjdV0pV+z4VVdOrTjwade4LnH%0AptoYRUBobHuKqDhzDgFxbasrICqJZV98ROboawjr1bDFNhCmadK2Rx+MTZtolpzICe0fGH0c2nTm%0AgbVfe4qhVS+cLhejr72evpdcRcuASVADQ9UNSj1VeLZtwNB0JFniymuuIyylNa2bJvPyk4+g+n2Y%0AQElxIVdedwN7duSJ7k9gbADRScTGJyCF0HzIp1mEqXA3qm4Q6VRoGR9OjWaQ2L4H9z0+g+cfm4pu%0AGPzw9WKxaTNNDF3n26ULQBbLfJveA+Hk+qBzN1Q+skeffqRfXENekY/X5y4lsX0qYc3jePn5Z/Cr%0AfpxOF5PufYgDe3Yx4+F7AVi/WrgMKg6HgA12uY78qkpyFs3A6XTx0Fuf02X0xfW/YFboddQ/bp00%0AGc0wSYhwcueUyfyyeSeLPpoVRHozDZ2klMYU5ucDljOstxgi4kCS2btzO4os8epnS9i1aR3XXTGy%0A3t0Lv26w0yJw79u8noPff0rJ4b1EuBQBizEM/L4amz+zfOE8kODiy68W9xRqE+ToJFZ99xV/m/kW%0ALbr2Zk+hh7TmcfXuJGuGiddX66JnAi3iBFQwOcqF51+ADiVGuFCkWje9KLeD4+VejpyusqvL/w3x%0AvwT5dxBHT1cjRyUSVe7FmZDI6dJabVRPRTkr3/wb3DiLvFKD1CQ3erce7NyWW3sCa5dbVnocRZbw%0A+DQq/dpZmpn1ieKS0iB7WFmW2LYuC0PT2bphLWZiKxg/kxe/z4OmXTix5sug401PEZoJ5TUaUS6F%0ArbkbWL8wj0suurDBrdGMjAyefON9Ht0dyfCLhKmFrT9rmrXV4pQOmE270MYoZPwzL7Nu1Qr27tpO%0A/oHt0OVyiEpEqvFw8djx9O3WgZEXDQ9J21bVjDrQFDFZ2QQVi1TmcSdCk0ihWlFylNz11cJQITD5%0ARSbgLzzI7tz1aFdd0uAxBWLA4CFIyzeLFrqFgRv9hz8CULJzPZBGv6tuZmTPNjyxRSV/cxZ54UWM%0AGjuOL5ctQwOk2GTSMgbj142Qkgj9uoHHmqALD+/jmXcXsHv71toPFP5KeNfB9Bp/J9nAA5NvtpPj%0A3Ow1mB4gKhFN9bMtZy0dUtMwLUOY+kR2djZZWVlkZmbSrXdfqgNFzzrdnsPHT7JlzRzQRVJM8+5w%0AKBeqKzCBtVkr6N4rDaMssKglYhYfRpIIGb78aFk1edsFE//beR8y8bILeOnTL9mxcR3fLlnA8YP7%0ARdK+O+sfn8Qim6l+H2/P+BvDrxpHjkttsPOaXzfwWjJqHdu2ZovLid9v1sKh/pXwlkBUAm/NW0bv%0Avv3ZX1wZMlyjXzfwqgZGVTlgYhomXy9ZyPNzlpI+YACyJPHco/ej6zpZ3y9n7aoVPPjUC+zdkQcS%0AVMc04xvAiIxn5hPTSG7dgWbDhtAkJqzBkLdqVcfrN2gS78Qwwe2QiAt30iIuDE+NRvnpUqF/bxi2%0A8RF1saKGBpVlHDh+igM/fWOfV5IkLrroIqZPn17ve1tapeGIiqexUUNqWhpFXj/hDpmx4/9IsdfP%0AH8ZfD8D7r75w1rG6prFlwzpIHAgp7TF1HQ0/x7ZvxLhiRL3GUzfKq1WqNANFEpXP0ioVhyw6BNGx%0AcdTaNIowDIPCU1ZyHAhPieimRcZjVpdxaGsOGZPvoWdaOv1b1V9WTTdM9u7bB1IHzKpyVL+fTz56%0AX0C4rHfCNE2WzpvD0vmfomtWUlp3DvNYc0lUAsf3bOfO66/iyfcWMCAjo0HQKN0w8fjE34sNc6Cb%0AJm5rjiqvUSmtVv/PJFeRJRIjXXYFGUQV2RNCrsp/In5TiEXr1q3p0aMHvXr1om9foeFYWlrKiBEj%0A6NChAyNGjOD0aSEVZpomd999N+3btyc1NZXNmzf/lkMPafh1A49fJyE6nJ7nqHZpp/PpKZ0iyqXw%0AlxE9uG/6DKQzWy0OF536DUKWJNwOGX+IEpbY+HgbHy2r1Qy5aCSGptvtYe3UASg7hdm0i2i9Fx8J%0AOl6qFPfv3fffZ9m8OUy/7Vr+/sTjodEu1Q2ad+yBhkK7Vs3RDJMqJUKQf2RZ6M5WV0D6NeCOJNkn%0AZHuyflhO/vGjtRNMdKK9iA0cPDRkcmob1q3BdAmiWUBTODY+QUzL3lKoKuOU7hKs/fzdoKsUnrLg%0AC97asUkSpKYPDCmZq3ufdHoPu1TIzak1uNxhdOqeyu3Xjeb9F5+EsnzKHHEs/VlU9H58/3mmjB/D%0AgT27RMVZ89mtx7hwZ0gtnXXDxGtN0M8/cAeLP58d3IovOEC15MaVdjlOReLyof1s5YHY+ATkqtMQ%0A3QiH00X6wCFU+vV6a4MHlFwCpJwPP3ifOe9b9ss1HpAknC6XMOkJjPH7VyF7LvxUK7mkqX62bsyu%0As6gJqICui41mKGLv1k2899IMANZ+s5g7rruc5Cg3j0ybxugJk4I+63A67UTKtokHUQmNbgTAzm25%0AvDZ9KtOmTWPw4ME8+OCD9R6bWseIo2vH9rw0ZzEDhmT+w02LrChMnHwPY6+/2R6rVHUaJJlya82N%0AC3eEJEEWlUYNHRnJV6tMYhgGu3OzMQwoP10qLICtCBhhjLpmHI2bNq/F+UYkoKl+duWu50R5DWUh%0AIOoF1ocYtwOvT7PxoOFOBd00bdKbLMuYpikKBGdeV2tzUbci73C6eHDao/We70zTtJJ3zdZn3r11%0AI5dcPIJ5c2aT9dUX7N+ziynjx9TOa+eKOjAGh9NFr/6DqFQ1qlW9QdbOPl1U3qPDHEiSKByFWx24%0A3gMG2e/tGf/UGWMLvK+JyIqDvgMHU6nqDZ6LDROk8GDekWmatfwYK3Rdr02OzxifZBmZEJ1k4ahF%0AQaDSrzWIIKqbdTTBwxyAhNNaH5vEhP3LXcy6WsgAbRIiqNZCR179T8RvjkFetWoVW7duZdMmsRA/%0A+6xw0tm/fz/Dhw/n2WeFjee3337L/v372b9/P++++y5Tpkz5LYcd0ghzCJZyjNvBxMl3B+OMEG2w%0Aewa34qfJGaQ2jSE1LZ0bJt1V+wFrcl63cTN5uTmYdY1HGhDZ2dlMe+B+DJfAIN92+x1cP+kunC4n%0AsuXI5HS6kFd/KJLj1R9xpvyRaWlJLli0hOcem4o/BASHQGiGyXarYuYpPMEva9fx2UtPYOgGkiwz%0A4U93IB3MgZhkUGvInf86cz98u/YEdVpUkizz3RefMWZUaGToAHr1HxhkJVpeUS70PwOT4PGd0HW4%0AkLaq4+IECPtYQ4eoRCZMuot2PdI4Xh46kfpqv05K205EuRTuuH8as+YuZef2baKNbJpQcIC9JdVs%0AK6wWG6CyU/h9NXw571N0VQVPMWZEPLnZa5AlcS+0ELnA6IbJ/l9F9V+tKDm7FW+14X8+WEJGq3i+%0Amf8Jk/4wirdefJqZT0xjSHoahEfzyqdLSE1LR5Fh9Zr6ua4FlFwCz+yCLxaiOYW0ouSvpFP3XvQb%0AMpwta+q4WJUXiATZW4tjNwMOl5Wl4r5aAv9Op5NOfUKzIduWsw7DIcZGjRdd1/j47VdJiHBx4djr%0AmTj5Hlq0bsvEyffwx1vvoHmrNlx65R8YM+4GWrUT+up2InVGGIbB888/z7vvvluvsfl1w64exYQ5%0A6NKrL3++/+FzJsiyovDQ31/k7mnTGXXNOK68dgLDLr5MbHyAhx+Yas9zpzwNd7+sqFEpqRSL9shL%0ALkFxOGxiWd+BQyjw+oQWcp3nUJZldm7bzO3XjWbWzBn8MH+2sAaOERuzAYOGUFatNliD2zBMDD2g%0ASetAkiA+QnQGXYqMLNWS3tIHDxOFE1PQa4PxqoJEaF9vSQJMDpXW39DEtKyXvT6daLcTv2awO3e9%0ArQbk9/tZ9e1X+Hz/xz3yFoPTTY+BFzJr7lJ69k0nv8LP9vwK8htwfzXDsMiNYmyyLBGAhXfp2Zd7%0AHn36/+4q1SlUDMq8iD79+nO6SkXVDQoboOur6gYV1dZOr04n6lywI0U5d0J69TXXESbptlmIw+li%0AyNBh+DWDfUWV9XbU9dRolFvvamyYE9M0cVgk7PhwJxH/YoLcKMoVlCArskS1X2d3gbfeY/tPx2+e%0AIJ8ZX375JTfeeCMAN954I0uXLrV/PnHiRCRJYsCAAZSVlZGfn/9bDjVkYZgmxeVeKgoEQ3/oZVfZ%0AL67icNhyR4oskZebwzMP/5VKbwWXjrlWTIKWZ/z8RUuYMn4MG9Znh0SUOysrS7T7LZKeWlGCbpiM%0AGHMd/TMv5vI//JGpTzzLVf27kHnyKxxHz1HV99RCBQKM5lCZD2Rnr2Pm048DMPfNF1j55QI0VZBD%0AME2iY2K4LNkPe1bDdy9jVHs48uv+2hNUngZDp1VqOoZhCBcnn4/p06eHJElWDdOWtTJ0nc/fezN4%0Asdjzc+3Xu1bZX8qKQpNmzVF8HnoMHcnd06ajSLBuXeisdas1sXhEOsVzVq3qnDhZ5306slVUEtsP%0AEOQpxOS9e/tWi0FdghmdxKmTx9m3bROqZtq44YZGzvr1fLXYwtmdg7RKeQHsXoUTnSHRHttdSuD2%0AfDhrygFI7iCMbLZuzOGKSy+plzRTZmYmLlctKWfYJZejRAjdV0Xz8evenWSv/K4Wi1on6i6+kiTh%0AcDiQJaCqjHZ9hzDl/kf4+wcLadejT0hcpjIGDxG4bLCvW+GpfHI3rueDpx9i7odvc+LYET57/03m%0AvP0qxw4f5NulC1j02Ucc2r9XHOctEZhL5dzou0WLFtVrbH7NYLelmlJwaC87Nm9kc/YaWrZsedZn%0ATcNg7448Fn82m9uuuYxFn89m9Yrv0C0VFT08htzsNSRFuqio0ThQXHnWOc4nZElCtTZ3mcOGMfOT%0Apbb+86jhQ4l0KZSfLj0rmfr5h2+Eu6OuY6h+nGolLXv0Y9bcpaSmpRMX7uBgSSW/rFlb7/dWN018%0AmoFqmLYmbZRFlHI7ZLtQnJqWzoWXjkapQ6B+6OmZZF48ijYdOtE0PorwlFZ0Te0DSEI3V9fJza5/%0A98IwTWRJbDBiwhyohkFyUqKN6zUNg7iEpLOqsr3TBzJg6AW1VW4rCd1zWHAxIpwKhZ4aqvw6J8vr%0AnyD7NUFajXU7MDCJCXMQYV07hyxxJL8wqJwjyzJtOnSq7a7UGRtRiazNWkFebg5NYtyUVqscKq0i%0Av6J+41MNg5jGLYV0YR3ljDOfMUmSGDJ8JJkXjwra8Dhdbjp1T8VXfAIzSqjk3Pf4DPr1H0CVpqMZ%0AJsfL6je2Aq+wlQaxmZWQCLMgFoosoenGP+3cGNb9TolyB0EsAByKRI2qs+lYmf3O/Z7jN8UgS5LE%0AxRdfjCRJ3H777UyaNImCggKaNBEaq40bN6agQNg9njhxghYtWtjHNm/enBMnTtifDcS7775rVzlO%0AnTrFyZP/pLXzO4nVP/7M8QIv5O/lTy+/InSHrRg9biIXXnIpZcUF7Nq2hfsm3SiUG6jzMtlJaDyq%0A6ufgpixKenTipLNhFcdu3brhcDoxwmMwgWgn3D1hjCARmCYgsUxRkBUZXdNQFAeDMoeTs+4XO2Gh%0A6rSYAKISUBwOJt03jRpPOaNHZNKqVasG3Z+vv/4aXREVM72yDM3XCKfTiaoJDctOXbrSqQusmHwz%0AqqYCUtC1jYuLQ5V1GndM5ZTDid8wMQyDFStWsHr1aubPn29Df+oT6376HsKGBZG5JEnGDEzLB9bD%0AD6+LqqLl/Bf4XP7xo0jlhfgbtaOsuID9Wzfz4JRb0FQ/LperwWMrKvBw8MgxCgqKeGvu0ygOBaPO%0AhCUd3IBZOUEkXNtqcYv29fMWQ/PuLP5gNkvnfsLN906jzZRbqA4B7v37b79Gd4SL62aeexKVf3yd%0AiyNOkrW5OCg5NU0D7XQ+xLbl4IkCYvUINq/+USQyhoHf72fZsmW0atXqXxpLq1atmDdvHtnZ2WRk%0AZOBq2pGVVcnkVuqMvGwUy5d8cc5qiCTLdOzSjYP79wr9VYeTO+5/mPLyMn6KjSMuLpqrhmdiGJCf%0Af5ITjiqiG3jtSuvyBSyoQLNmzRlx4QVoms5Z5hbnCnsuSaRVYhRtOnUh67uv7V8PHz68Xu/sil/W%0AM+e99+HCKTx9z61CeUfXzuqWgdiILfp8dlBiZei67WwmxSTTqUtXKkoKKSmr4Yi/nAh/9HmPKRCe%0AGpXCIvF/Kz4PzVq0IrNPVxpFuak8XURVaQUupyPoPhuGcdb3Rmk+R3U/3rJSyooLKPX42LpvO9Pv%0A+hOqquJ0Os/7vfVrBgWFokPoVKspKy6k1IzA7QtDM0wqS0/jrHaya9sWZk5/GF3XkWWFO+57iAsv%0AuZQLL7kUgJd/3MHyAoXde3YReA5kWaFDly4cO36iXoRuVTepLC2jvFolzPRTVlxAUf4xZFm21V2C%0AuDJW7Ni6iVF/mICi/IKh65jWM6e6o1n86Ye0bNUKV42fEydPExfu5KTj/Ncx0zQpKiyjvNpPYqRE%0A4alTuBSZskiVMsBX7qFd5864nC78qh8JCVmWOPLrfhTFwcBhF5Kz7hfUGo/gh0QloWsqa376jhYt%0AW1F6uhqjwom31IGZcv7P3skiL3JYJDHuGiodDgzDwGmpzmiaVrvJME1W//Qd9zz0N64eP4Efvl6K%0AYcKwS69g77ZcTE8MRCZg6Dp5m9Zz4SWXEqsZHD9xmurTLpTq8x9bSWEFXo9wXjS9pVT5dQoLVByy%0AwLXr3jJKq+VzSnsetjoSrRMiiJb8VPp1TubnE2GpYIQZJvmnVSJdCkdNrw15+b3Gb5ogr1mzhmbN%0AmlFYWMiIESPo3Llz0O8lSTpvYs2kSZOYNEng7fr27UvTpk1DNt5/V+zetRNcXaDGG5TAARw6+Ctx%0AScJad+/uXWh18Ej2BG0noUk4nS4GZF6CERFPbGISke763+LRo0fzzvxlPPHNDo4bfo4fPYym1mWf%0Am+i6RgAxIEk6vdIHcus9D7B84TwWfz4b09ChsgyiEhl0wQj+eNtd+DSdAa0TGvxyNGvRCik8GhNw%0A6D4uu24ik6dM5ocVK1FdUezdvYu0jMHcN/0Zvpz/CbvztgYdX152GgqO4o3rwKx5X/LC9IfZvW0z%0AhmVju3PnTkaPHl2vsVXUqHQdNBy2EuSUdNXESSz8aFYtXnXHP5b4Mj3FnCxrTFxSCvt277YcoBo+%0ANoCvsr/jeGGJIJGZBpoanIgOGzyEq4en8Omcj8kpOXr2CTwloitggq5rfPTKDIYOGcINoy+q95gC%0A0ahZS9h7JNh9EJF09uzbn7j4BNauWsE3S744J8lr9dLP4MZB7Dl6igu6Z3DhJZex/PP30VQVl8vF%0A6NGjz2teGD16tH2tt58sJzalGQmFPq6ecAvff7VEdFnqRKCCN3bCLTaJa9TYcTaR8NDXuzhcWmW/%0A1/4wHx6ni05N60/6AdixY7tlriI2Ft3TBvDt8q9t7VQImHMo56x4A3bFTIptxLBLhhMZHUNUSguK%0ADu3h0ivG8MD9d9drbJu2bsOwTHO0yjKRdFiEsv4DB5GzPjv4Xp6rBVtdAZqffhePYeDwkQDk6x7C%0A4iIplRx0bxJTr7GVVPrRXGJhb5rSiKgIF21bJhAdJjC/Oz1O/Kpma1nXDUmWad2uA4cO7ANvCWZS%0AK/bu3sXA4SNxRGssXzQPn0/oKpumed7vbVm1inZUBY6xa+NaYqra0r5VJk2bii7GvioXh3ds5vOP%0A3sWvisKFYegcOXyYU0YEnZOjycvN4fvP34fhd2CExYKvGkmSGDr6WvoMGUGBqZDWJO6811qvT8NZ%0ArlCjH+To3u3sDWvB4OGXMvvtN/D7/WCanKgrI2iFpqp8NX8Ohm6IVL0OIfmbpQtJ7TuAgaPHU+nX%0ACY90EpMYT9R5rmNen4ZSplClH6NjTCSR8Y1oGhtG0yYxgnT73QriO/Zm1rwvWb5wHptz1nFo/z7A%0ABEmnWbc03rxrKp+/8zpZFuzIMAwaN2tJfKMUfvzuI77/+ktGXnElwy11jvOJ/VXF+KRCmiQlcN/8%0Ar9m47hduHjsKgBU/reTbrLVk//QtIDaHrz7zBF1SezPymj/S59Jr2Z+XS/npMqRKHTOpDaZp8v1X%0AS7l6wi2kpqVTVuTFFRtOQqO481Y+KjIjUXZX4lIqSGnchCKvn2ZNG9mbqEKiqKhWz7onXp9GjCTW%0AY3eMm1YpElCM3x1L04SI2vMXeCDcSUKjBOIjXOd97f6T8ZsmyM2aNQMgOTmZq666ipycHFJSUsjP%0Az6dJkybk5+eTnJxsf/bYsWP2scePH7eP/2+OGlWnc1oG5Gh21adutOrYzf46LWMwDqfz7AUZE6Oy%0ADCkmifsen8GAjAwKPD7R4m9g7N21g8PHjmM2iWLZgs9QHAqmapxVNQtgoGLjE8jNXmN18azPWPql%0AieGVKJLQp9yRX9EgKZrs7GweefB+jLaDALjt9imU1agc/2U1CYkJzJw+DU1TxaRvmoJgc8aYA2Lr%0AR4uTgUYc2L3D/p3D4WgwBKTcJ6rsAWOEsTdOoqYyGH/1T52JPMVUyyKp6JsxiA+cTnSNkMBTcrPX%0AgLsllB4/9zgk2LtpLZNvvYnOzZP59N3XgySR8JaINnxELFSVYRgG2WtWNzhBzs7O5tnHHoKRU8+G%0AV5gmKa3b0751a1av+O4fKiAYVit+9pxPGJSiMCAjg6fe/4KTOzdx7RWXNIiEqepCOiomzIFhaGfV%0AZAO6rxdeOpoXHn8QTVVxOJ2MGjvO/kxKlJvsQyV89MZLpGUMJrlDKj7N5GR5DU0t6/j6RPveTcGo%0A+gAAIABJREFUA5C3/IRR48UdFk7rDp3YtaWO2YAkMeziy5g4+W4O7NnFl/M/Yc/2PAxDR1YcjBk3%0AATW6CcsAMyKBOW+/iiTLOBwOLhozjmZtO9V7bN36ZiBlH8M0dBymhuR0Yug6LpeLLl26snH9+n+N%0Aee8tocRZu6ge2rGFFds2MHjIULpfXT+VF49Ps/WjA8o/geKY2yET6XLQq/8gXC633YkIvCumYXDk%0A4AExt3iKoXUfdmxbTl5uDqlp6cTGJTTIgMivGezcKYxJvl8wm5WF+xjwzffQXOg/78/L5d4brhJW%0A6HWqjl998Tl9RozB7NabjevWoFdYJj9RiUgVBbjcYQy+bCzVqsDmnvL4aBJzfs9etaqTmyv4ADkr%0AvmbL6yt5a+5SbrnlFt5+++1/emyQ9GClVeCJTsLQdZ5/bCrPt+pAcseeVPp19hR66Nvi/DePDkUW%0A5Ebrnsa4HTbp1u/343A6ue/xZ1j2xWdBa6qsKPQaMJjGHXvSrVcfsg6L9UuSJFZ+u4zjRw4z5+1X%0AAdiW/TNtEyPtoty/EoZhUqPpeH0asWFO2vXoQfsefcjoIMixfdP7s/3w3WccY7Bzay47t+Zy7eFD%0ALP3kfaGG1P86iIwDWbGJ4Klp6bSOj6C0ys+B4srz3jiW1ahU1GhEW/r2kiTMagIR5VIoPYfpx/Hy%0AGuLCnRimiW6YNLK0kAu8PlrXSZATIlyU+1RqQqh89O+K3wyDXFlZicfjsb/+4Ycf6N69O6NHj+bj%0Ajz8G4OOPP+bKK68ERBVnzpw5mKbJ+vXriY2NPQte8d8YlX6dFl16gyzTo2sXnK7ayV+SJL6d96Et%0AFp6als47878i8+JRKIoilBoURTB9vSWYkQmUnxZ4ZFmWOFDspboB5hLZ2dk8/9gDQomh2oOuafQd%0AMpx+/fqdha/sktqLjGEX8txjD/Dm80+x6LPZwTiuqEQ6dU/l47deYVPOevy60aCx2fjosCgAju/J%0A45k7xvPKs0/xwmMPCGtry6UuaDI+MzzFeHSF5Yvm2eQ5SZK4+eabG5RI6YbJ3l3bxTc1HkzT5IuP%0A3mbp57ODErvW7ToycfI95yRiSJWn0WQnlX6Nnn378+KcRdz1wKMhsdZNTR9ku5opDgfX/unPuNxC%0AukeSZdas/MF216v0VgSz4iUJh4XzVeIa21qqPfsPbBDrHM64r2ckyKZp8uPCz/lmyQLx7MuBCfyM%0ATZal52tECPMcgNbd+nDDHX9p8HVTLTMORa3mnZefC6rESpKE0+Vm0r0PsXdHng1FUv1+W88UQC8r%0AoEaHt15/WSiDbM+lokblUGnDsLTte/ShY78hJMdF89qnS7j06utsB0AQolbZPwu3uvadu5J58Sge%0A/PsL3DH1Ud774mtGjR3HyT0Wj8Ai6gXsir9dMIcp466oN/69V9/+DLp0LGGSzqy5y7jjkRlccOFw%0AXnnlFcaO+yOyQ7Gr22fBLurONZWnqXFE8NEbL7H4s9k8dfsfmPPqM9wxfjQfLv3e1oE+n/DUqLYJ%0AT4zbAaaJwxqDU5GJcMl0693PJsKdqRBhd4O8JeAK5+dVWbbJQ8HBYL3pLVu2nNfY/LrO7r0CH25W%0AVaCpKjlrhd16dnY2s197Hl+N76zNoq5r7Nu6gSi3gx79BuKoES1zJT6Fq6+/iVlzlzJ6RCal1X6b%0AdHa+oRsm27ZttcZWjqapHM7byMSJE3GcYVJT956aARnOQBiaICVbz5xhGBzYuoGmMW48Pg3d4LwJ%0AwIEkLWCXbCIS5rqkW1VVWfntMmGBXicuGH0dA/oPwOPXhDlHteiAmqbJhjU/88m7rwd9fsEXCzmf%0AUA0D0xSGXjFhDjTdDKrybtywnsUfv/MPj1/19WJbKxlvCUgyUnQiDqeLtIzBgNjYVasGVee5xuqG%0ASbXfoMKnEe1S0AwTpxzcyXcq8jlVPJyKTEJELYkvxXbTC34nkyJduGSZQyVVVIaIt/Lvit8sQS4o%0AKGDw4MH07NmT9PR0Ro0axciRI3nooYf48ccf6dChAytWrOChhx4C4LLLLqNt27a0b9+e2267jbfe%0Aeuu3GnpIwzBNSi0265irr2bmJ0sYlHmhLdmjqaq9yINIkidOuZsx4yYydMSllpKjJWgenWS/IGBS%0AXq2x7MesehNEsrKyBC7VSqSQJDb9spJNmzYFVRtlxcHendvJ+n55rSSNxdqXZJmmCdGENWrOzCem%0A8c5LM3j8T9eyccMGu2pTn8jMzBSbifAYMHQO7NiMak18hmH86+1Cbwm4IykoLkWWJGHX6Q7jj9dP%0AqPfYQMj4NOskLE1lf5XA5eln/78RUVHcPW067y38hjbtgyt0LZNF1WTNBlGlUSSJKlUX+soNDM0Q%0AGs1dOrbjjblfcd+jT/L6a6+hOBz2cxdw18MMZlLLsszE64Vm8phJ95I+eBh3Pvo07Xuk2eSO+oa4%0ArwFLYiGjVlfS0DB0Du3fi6aqtO/UjcxLRjHs4suEjTEiuXc4neAtQarzPvh1A1U3OdFAJRC/blBc%0AUcmBrRvYtLbWStflcnHl+Bt57dMlAGzesC7ouJLiQjup27LyKwDM8Dg01c++LRsorVIpr9HqvWBk%0AZ2fz+duv4jckGsVFsSn7FyLdDn766SdGjBhRZz4RyfqU8WOYNXMGM5+YRu8Bgyj0+pgyfgybsr4H%0Af7Utu1U3NFXlqRnP1mt8qm7gjImnUawg/L79zKOsWvkTf/nLX1j1/TcCi2qCojhsclnAPtfhcNI3%0A8xLGTriZLm1bcKy4nFkzZ/Dso/cHbUKWfTGPSt/5zyk+S3fbIUvCMUwSJK5ASJKEbpqkpqUz6d6H%0AcDqDseJy4N2wCV0JtmX8mWXx85UHq9EMGrcR84KsVuF0OrnwggvsSujGNVnU/SMBWKKiKPTpP4i4%0AcCflNSr9e3YHoGfmKCFLZ0W7xEiqVb1e7quaYdCicy8xNr8Y27Bhw8jIyODNN98USbIkoTgcXDL6%0AmnPize3wFENUkg1P6psxmJgwkWyVVavnbRcvlJxqtXxNU1RB65JunU4nF1x6Re39Q8gfXnzVtUS5%0AHUQ4FVLT0rk4cyhSTCMI2MWfsRlJH37peY3NsBqLFT7NdkesW73/+eefg/ggZ0ZpUQFS4Pm0DGq6%0ADrzIJocGQjMNPD7tvK6dZhiohkiso90Kfs04C0rhUmSbiBcI0zQJcwhccphTRjdNkupUkOuGIkuk%0ARAsJuJ0FwTC631v8ZhCLtm3bsm3btrN+npiYyE8//XTWzyVJ4s033/xPDO0/GoaJXfWIdjvo0rMv%0Af3ngETZvyLbbQL0HDLI/H3BiCxD1aqsXpTha97ZfkN1bNvH5u2+w5ZcfMU0Tt9t93pXHoUOH4XA6%0AUMOiwFPEoAsvYe3K74Nb7UBy4yZCV/gcYZomLZNiOWkoSCaWGDxsyl5DRkYGKdH1c9XJyMjgvXlf%0AMu2rPI75Ktmdt8VOVtxuN70GZtoYrn8a1qK2fvM2dMNAlmRufeBJGlvJbX3DME0SWrSDfQe4dtx4%0ATu3OJevrsxUA0gaIBC41LZ3HXniN26+7Ak1VkRWF47tyodNopj/+OJW3jmfmEw+j+lXmvDmTlQ2o%0AIq/+ZS0PTr4Jbv2QPZvW8msLJ+n9B1BSUoJpBFd3HE4Xo64ZBxIs/my22PQg8NHQgiVfLcfcnEXu%0A+rUktGhP9waamQwYMIBnPlzIA9letGOV/7jyD+zbvZ39e3ficIgFMKAUMf6WKSyu0tAbtWD5IlG5%0AjWnTnYoajcOlVTSLDa/3+HyaQXmNilFdAZaVbsBsQWnamS0bN3D7daODWraKorB21Qp+/vFbsbg2%0A7wZtL0OKTsJRVULfjMF0To7icGkVu+vRTg4kSz6fH+OmN5EKD7L7m5l88uZLrFz5E9OnT+eXX37B%0A5/fjcLooKS7E76sRiaXp462Zz6K4wvDVWJsHq+NzrggoUZxPmJYUmNenE+1SWPNLFqpfxTB0fD4f%0Ar7w0055TNFWl/HQpicnJdkdHR6Njj978deqD/OnVBRCZaBFegzfBPs2ol+lKWbVGpapbpghi7tyy%0AJM82R5Gw2sTxEXYXb/nCeRw9mU9yssCRL58/J0gSTK7Itzdny774zIbaTJhww3mNrdKnE5XSHA4f%0A4/+x995hUlXp2vdv7127qjp30zRJRAVFQXKTiixiQB1BkgFsERUDjoOKAY+e0XEUZcbsqKNjQlAM%0ACCKICWkQ6CY0OShJJYduOlRXV9WO7x9r166qrsaBOe95z5zv87kurouuuGqHtZ51P/dz3zdNvJ12%0A3XrQt28fpk2bJmgVDdHGANsS5g67N5fxnzePEtdjm2tYt3U765e9hdfrcxOqFtl+DtVEObeJhdpA%0A49WJwrCg8Rlnw487GTV6DF07nU9vZ06aOHEiIc3gvrv/gBVz+DvBvSxJEgVZfiL5Teh20VDyC5q4%0Az7XM8fNLZfhXqXh1moGqyEljF0m/uKY2fP8tzWrPpvD0IQQCARYvXsyMGTM4WB0mrCVXF03TZNnn%0An9DttBy8TdoC0L7NGXx5YA/erHyMYEXS+icrCi3bJPdO/bOIST5Wh3V+3rKOrb6jdLz8Qvf5QYMG%0A4fP5iEQjLk8fSUpKzPsNvpQVS77CqqvEBtr2GuQCabEcwKfI1Gkm248ECZzZkHSj0Mz2JBy3Oge0%0AqokYFPhlIobJafVoX6oipVRRooZFlk+hU4ts9laG2V0eIsevkOP3pCDIAGmqQsSw/q+o9/x3xr+d%0AzNv/38KybRTnYsv2edBM272JH3/8cV6eNY9zO8e7nmNObJZpJiOSwXIMj5+IbrKpbDUPjB/B2uIv%0AXUQ1Eomcsu7wuo0bxSLlz0LW6ugxYDBeR5A+MU6UHIOQUCrIcNC9zHxH+9VLm849kf+Ldqztu/YQ%0AkluRILYltI+HDBnC888/T7OmzZKQARDIp+QgGjETgv69hZWumZYr0AFsKo9XuLqopxolJSVMmzaN%0AVaUlruxZj8JufL/oswZf/8FbryVRaO577Gl69R9E/wsvcbm0hj+b7xbNd5MK/b+oIb2kuBhNFhsT%0Au66GZ/94H08+dA/5+flxZMKJwZf+TvzHFsmyoih4VC99A72QbAsrLddF8JYt/IR/kVLuhmXDuZ27%0AOyoWAl34tWqAbVkO2i2aR03DYNYbL1N7cA9hyc+cmW9z69VXcvCHDRyv0/5LxhKmo/VsyD5krc4d%0A28iRIwkEAiz8cAaPT7kjpUfgvA5dME0jvsA5XftndevLqx8IGcu3X36WzevWEIwYlJ8iCh8rG1uW%0ACb5M7HCNuE50cZ0EAgG+/Oobiu56gHv/+CQrlnzjJlKWZbFuxVLWLPky/oGOm15D0fKss4kap4bS%0AWraY52qiBlk+hXaFvVEdFM9VPHDCti2CNTXMm/1e/DHLonF+PrVRg3ZntQSPFzkjF4+qupJcqtdL%0A38tGsrfy1HR9bacUH4waeG2Dx+6fzAPjRyRJAjbL8ichygDNTmvJ5UW38cCTz3Dl6GtF1cM5r1J2%0AgSvNGUuoh4wcxyUjro0r2JxkVEV0KusMVFnipjvuolM3kfzEkND4vZE8PtM02LJmpXDgjFEInI1P%0AzMb49eee4tNZ7/Dh6y+wYe0qVu+tPKWxGZblWhJfd/0NtO/SI2k/GwlWY1u2i7oqLiVKpkvPAFdc%0AOYzLri7iwSefoXzPNmoMieKvFvLprHdciookSWT4lF+V8ttyOMjeyuTKUFVEZ/tWQXFbPHcWD900%0AitWlcZvtd999lwUfzeSFxx5IMuewLYvPZ8/giqGXsHNjGcGIQZMsgYQ+9PIMQbFJCNuyWLXy+1NC%0AaY/VaqxavRrThvXLvmbqhFGsX7PKfT4QCPDJ54vo1kfoWsdACcXjceUm75kyhUf/MYcrLhaOg58t%0AXORS4mLryRl56QSjBrrZ8DW3typM2f7qJHe7PRV1hDSTmohOlk8Y0cSk8WIhSxIhzUzanGmmRdMs%0Av6Bf2DbHHI5yk0zfCauKaap8wrH9u8RvVtP/w2FaFtt/EByzw3t+4Izu3cj0eQgEAgQCATYeqE66%0A+QoD/VAUJbVc76AX369aw/4NK1N4VbZtn1KDSElJCXff9XvxPf5MrLpqjh8/zvvzFvLDulJWr17t%0AalT/WkiSxMJ3X4ERj2Gl50HFftp36kqLbD+1UYP1B6rpfnruSY8rMWqiBt6cfKTyPUiKgqp6GTly%0AJJMnT0bTNBRF4exz23PsyCFqqqowLYE6jb15Enc99CggbL6/f3ctSm5T7P0i+WtXGCBqmlSHdXLS%0ATl56K7EBRFW9DHlCaPnuKFuZlAQkNsTpWpQZr73IX9+Yyaay1Tzz2EPouhi7ovgwADLzadu+GetX%0Al6LrAgXU1AymTZv2L1kA5zZq5HK3YxrNn856hy/mzKZJsxZJG55F8z7im4VzsSwLRVHoP+RS8gua%0AsOfH7Xgi+egJphIyEr9U1v1TG9JfC9Oymf/RLGzpHAiLBLl+xSIx4rxV0aSCJIkFr7bCaV7xYOga%0AP64rpX3XHhim/S/bTmumJf7ZEpIzNtM0ueuuu9i9ezfTp09v8H2tzmrDrh+3ojl2wJKD+nQedBmA%0AWxFSVZW0Nz4iY0A/8tK9Jy29FUuWIpqO7ctA1sKgKKgJzZx9+gQI5p/NwnderufWJQwjkqK2Qlhl%0A1wvFozL0+tvYcihI4Sncs5V1mjBGiOi0zPDSrUcvZsz5nN0bV5Ofn8+kSZMSlDYkdmzblOIo9vOP%0AW4gaFl3ateWDPdsZfcf9XNKnEBCgQfvuAXJad6A2amBa9kkfO925Hg4ereDwnu18+fF77r0ZMzMa%0A3roDmiEeS6zgeVSVlu/PY2C/Pjzy949Z9+185gHDbp7MiKv6JH3P0gUfY2g6iz/76JQqeZpho5sW%0AWV6ZzevWsGrl96SPvJxAIMDzzz/PpEl3YjhyeRK4x82jqgwfehFVER3FowqqlNMsDWI9KF22hNJl%0AS5Ac0OKvM+bQ96zLGhzH0WCUxhleF8mNGibHajWXJpfl86BbdtIGIEaD07QoNgnotm2xce0qfvT5%0AeP69uSz6dDZWdUjQ5TxebENzKSqdCnuSl+alIqSx42iQtk1SZcuihkV5SOOsRunx8ekW27ZtA85z%0AudvrV63g8iED4xvKBihvImw0TWPH+lLadOpGkwwxn+W2asvgoVdSuiyuWa94PJzVqSc/Ha+j62k5%0ASZ+y5VANEWcz2fW0XPeaPByMsqGsDNRC7LoadF2ndPn3XHZhPPnu27cP4yZNYWvZKgxnzh9/36Ok%0AmXWMueISglGDZQs/4bt5s+H2i7DScsGx6o4dNxAIfJqaDGjZtk3Z/ipMCyrqNCrDmqux3SjdS44/%0ASnXEINtJjOV6c6WqSOT6PeimjdcjnquJGjRKF/N0rl91OdVNMr0NIshibGkcrdUI6+a/rdzbbwny%0A/3CsXrWKmW+8AoNv58m7J/LUi68yoLUoU5eUlPDR51/RpktPAoH4hNu2XcdUfUmXKrCZYX37ISue%0AJItKSZapqKjgZGPGjBlisvWmgawgRUMcPbgfVZGYOnUq48adHEfXsizsKqFlHSvbrl+9kt+PHc5j%0Ab35Mn0CA2qhxyjI+xd8v5925i6hL60HHdufRa/KD9BkwkENb17pNGJZts/vHbckIgW0z842X6TX4%0AEnr1DtDE4UkNu+kumu3vSWGgH97T2xOMGOw4FqJHq5NPBBIbQCwrwrr16/E06Uh+ozxUnxdD05Bl%0AmXPbtWPr5s3u+5Z9s4hNZatZOGe2W/qWgP6DBlAcDmJn5DHrH39j7M2TiCg+mhYUMO2RB11N5FNZ%0AcEtKSph6373QtJ14wGmEs22xKKhKamLhbrZsm+WLv8KM8fCufkpYJksSqurlgt+NpiKkEzVMfJ5/%0AbcKLGCbLly2FruekyrxJEr0GX8oFQy5ix5bNfPbRTEzDQJYVrp1wG9u3bKLt+R356O3X0BP4oJ5I%0ANYWBfuSmqRwORtldUcfZjTNOeWy6abkJgR2ucR/XNI1PP/30hO/7ZsGnjH/gCeRoEDktCyVay7uA%0AnF1AWcnnbkXIADauWkmfPn3YVxVO6vz+tQgEAnz2xVe8M/8b3pcURo8ZQ1rhaVx12UXudSFLQuy/%0Ac8++qKoX3Y6CJCFLcpJ0JOBK+MWS57btO3LRFcM5r7A3eW06njIK71FE5aYyFGXrrlLufP0eJkyY%0AwNSpUwHqbS5s8hoVpKTtsiShyJJ7vwauuJpOZ4nNWSwZOFQToVYz2Xyoho7Ns1OSZN20OF6nJ9G6%0AdNMCCY5V14pz6iRxkiS5ajHNsnzsOCbuk8QKngH8snkNZzZKZ/emVbTv0IGvjulUReMJyaez3uG9%0Av7+EHo2691gM1Y+FZQl03bJtGiXIXhmm4IPWagZeW+fOsSPRNZ1ZrzzL4sWLBSXKMUWSgOHXFAHC%0AXGTwsNH069sHw7L5y4y5fD33Q0oUqGqAOmNbFoahs750JfbooUmbx7BusuVQDYZls68qTJfTclBk%0A0WCmmaJErkgCDbR1i6yEeTwQCHD/Y9P489R7Uni7tmURjUZ56c//wfYtG+Gc/uKJzHyoOoQkSS5F%0AxeN83/G61HJ82b4qaqMGXkXmSK1Q4rBtm8qwTotzzoedJkRDKIrCBc5m0d1QRiINKgjFegp+d8kQ%0Atm8sY8P69UBnjtVGhWGMw0WWJIlhY8Zx4YD+LjUhFnsqQlSENMK6hSTBjqO1nF2QgarI4prLzIOo%0AcONUVZUBA5ORaZ9HpnXHbrz6wTwWfjIbG5tz253PXVdfxupVpQy/7BLC4QggTJvIzBfN006j3qay%0A1SJR7tmXNh27YZiWS6UQlTA4WhulVjM4WB2lVZ6Ya3TTAltw37N8MhJSimt5tl8l2+8hmtALE9Et%0AV5XCo0j4PRI1EZ0mmT62H23A7MmJsGHy49FautTbXPy7xG8J8v9wfL90KaZjD2uEqti0ZiXSqEvj%0AvEKHh/zaB6JEf/u1wxu27nTI+gVnC+RHliVit6yY7H3/mjSY48xlh4Ms+vgzvpv/Md8tXsyqVatS%0AX+tIqsX/lJBlBTPBjSgWhq6xoXQF53XuTvAUE+SSkhIuGXIhuq5jT3id089pznW3TqYgy0tNQSZe%0Ar1fw8yAFiQLB2/70w/fp1TvAjk1lqJbG0pLNNN3+BTl5jRhwXhdqIgYRwzwlNGrQoEHIsoxpmg4q%0AdQzSKnn6xfuZ9PCTaId3A7Drl/1JCbJlWTzz2FR+2LLZnbAlWaFRQYFrEWsaBu//42888948Slcs%0AR3dK6g0tuL8WsSQ+hiCffVYrfj62B9NBoQ6dwARCcprl3OQYxKasoDW9+w9i4t0P0qFbD/ZWhtl4%0AsIZ0VfmXdGnDukWHfkPYGiJF9lCSJNp37kbz1ueyZNHn7nE2DZ33//E3LMtm45oSrp1wOzO/Wo6F%0AKHff5yRiU24ex/6DBxh2zfU8cs/vT7k68MXXi/nJzAbOQtLq3ATO4/HQq1cvdu3a5b4+kTpgWRaR%0AYBVTHniAPeV1VO3ZzOzvK9n4424qNqzDIVAjKx7aduvloqCnEi3bdaGPpyXvz93CsV92ckXPPknX%0AhCxL+FWZszsVcu8fn2T6I/cJ6UNZ4px2HdiZIHGYKOEnR2ro2K07hYF+dCrsya7yEHWa4binpR6/%0AhtB507LZsXEtYRPCu7ZxaPN6Hrz79+Sle5k4cSK5ublJVZVvFnyalLioqso1140jGDVo4lQn1m39%0AkZ0LS9xxATTLEs5dUUMg/Wly8ibtWK3GvqpwcoJs2WBLDvJeB4qCR1GYMGECRUVFBAIBseFz6Fo5%0AeY0EouagrtFQkEsvulAg4LYN455n2c+VbDpHZdcP23gyQSNXkiQ8qkoPt5FaxOFglJ+O1yFL0PuM%0APPf4bThYTdSwqIkY2OEal2IVu+djiV6MW375KKG1HYwYZPk9LorXo1dvmp7biepPv2NlbTZIcj33%0ANvFb2nbrxdp9VfRoFefAV4Q0ykMali1c1dYfqKL76XlC1S5iiGYuh7ud5fOknPufftjSoByjJElC%0AumzjOnGuE9eIqkMpRBTDslKoPYdrIoQ0kzrNRJMt9laGaZzhpTZqENZNwrGXOxvtGLocozA+Oe1p%0AFnyeTH0LDB7KRYP6cOmQCwlFDR6cMEokjXd+xOadPzE80A+v1+eiupePugZFlghGDfZUhGidLzbe%0A5SGNqoju0hdURcIGzspP55OZ7/D5B7NgxGNI0RC3Pvi4y92OhSJJeGSJiG6xYM5soYQzZza9z/wu%0APofHjpJDnTmrTVuuvek2Zrz6It8v/hLLtvF6ffz5Hx+Rn9HfTUIP1kQIaeLcWZbNoWCE0p8rURUJ%0A3bIJaWLMWV4F3bJSEGQQm97ETUG6VyHXmU9z/SqZXg81EYMmmV6OOyopDfHbJRv3+/4d4zcO8v9Q%0AxLiqGdm5yOlCicGK1hGqqUaCpDJQTMkihl402LjkTDD+gpaUlSxPSgwzsnMYUXSLa717MlFUVCRU%0AIhJK8TEr3+LiYkaMGJH8hnrJMUCvwZdy4VXXIlm6QCqd8h4IPutFgy8gqgsU4lR4jTNmzIg3qPgy%0AOPrzDkzbRpVld/J7+I+P0WvQxSf8jGBlOU88eA+3jL4CveIg5SGDrRvKeHLq3Syb9z6qIlEe0thT%0AETol6bIkOoAjVWYaOksWzOHdd9/ljTfeoPibL1MWkq0b17uIvyRJDLxyDENHXCNsxJ2NhWVZ7Fi/%0AinaFAVSv+i9ZdsfKnpLjuHb55Ve4vGPLspKum1hziOJRGXjxZfS/8BI8HjXOQa89Dln5XHDplZSV%0ALGfLujVEDJPKOt3lJp5qaIZJ1HYSm3oIsizLRENB7rthJKuWxxUkYom7ZZkYhs7WzRuxQ0LukMx8%0AftyyiVtGX07x1wvZtWUDzzx8L9NfOPmG39hm9ck//ZFZbznyS+GapHP4ySefxA4aQ4eP4cEnnhHW%0A0rKMx+ulZ59+NErzsn3DGm69+ndU7NnKrv1HKP56obhmbOHi2CI7jWDU5GhttEHpLd2anA7fAAAg%0AAElEQVS0+OV4Ks9WMyw3yV0ybzZTJ4xiw9rVSa9pluUTzUGVx7EcuodlmYweM4YuXbrEX+iahTRB%0AVhTmfjCDW6/+HdMeuoejOzZSq5nsa8DG1rJE6bb+vWxaNmVla8QfCdJ9Mdvq/Pz8pITYaMDEJNMn%0ASrqN0lUkYNYHs1M4l5Ik4fPIblk7MbYequFgTZiIYbK/Kuze07vKa4UOsgGtT2/JZaPHMXPeF7z6%0A6qtJ6DvYLgXKdPodbpx4O88++6yosMTGHyzHyhBa8N8tmp80hqycXG5+4HHy2iTPw4Zlcaw2SjBq%0Asm5/NZVO03bUsAW6HDHI8IAkSy66GaNWLV68mMtHj2PwlaPdzztSG03SmPUqEjs3rmP1ojkgK5AR%0AT4AlSaJX/4G8+sE8Tm/XhahhuZJ3IBDkipBGdUQXHH7nKRuBMgajBtl+FdNpCqwfe2IW5gnfN/bW%0Au5KUVQDhJgrxuc40k6QR2+RnUKebHA3G+az7qsIEowaaZVFnmASjBuv2VxMxLEKaya6fHapYOIhp%0Amkl9G4FAgJ69eqSMt9egC3nskYcJBALCEVbTsXUNQlXs3HeYToU9efWDedx270Nuk6NHljge1jhe%0AFzNqsTFMG82wOa9JJuc0zhAKNZrBx4u+4+XHH8RSBWJrh4PUVFem9G7IEnhkmfWrnIqFJfKAxI2R%0Aq+7jUGd+3rOTpx+eQvHXCwV44KzXZaUriBoW6/ZXcbgmwuFglKqwTpZXoV3TLNI8MpVh0Z8R0gwq%0AHUpnlk8hathJSLF7XWgm5QlayB5ZcqtysizhUWRscDejR4IN85AbpatJVYd/t/gtQf5/FJZlE3Z2%0AbLEF9+GHH2baw1Pw5zURaJll8vGbf+Otf7yRJEfj8agUBvpRGOiH2kCTHCC0XyO1bNuz131dbAGv%0Ara7ig9df5B9vvHHS4w0EArz1yUJad3MUNNxduMygQYN4+umnmXzPFBo3a05Obl6DSXuLZs0YNGy0%0AkPtxZOgGXXI5I8fdyN8/nE/XHr1omevn5+NhNh+qSXn/ieLw4cPiP5IM/kxqDu9nU9lql2sVCAR4%0AaOpURt80KUlXOhayLFO27Fvmvv+2SEodp6RYfLdoPqfnpiHh8MUOVp/UuIqLi+slyFkQFQnB4f17%0AXfqFYYiGMllRaN6yFY6rivObJFSfjwt+N5oO3XrQpd05kBWXPyoM9OOSC/rz6BsfcfPdU/n2229P%0AiYMcCASY/MgTNHMqDVpVOabhILGOMoCsKCgxHVPbxrYtViz5lmXffAnYDLrqOh6a9hx9e3QF1c8z%0AT/3ZTVaq92yhKqxTpwuU8VSjtLSEpd99K/5ISJAVRcGyLD588xWi0bjua+MmzcQi5fEgOzz0roOG%0Aojq6r3JOU5BIcY779ov5biLyz6K4uJhoVBhEuBWVuhp3cTcMg2g06h6vrz8Xid+wq6/nqutu4KFX%0AZwvTiDQPK76YI5r46l1zAJZpsGn1CjK8CsGo6TZ5JkZ1WOdgTYSIntwk41VkfvxhuzO2anRdZ+Xy%0AZUnv9cgylh1HQWVHEm/AwIGceeaZ8Rc6CXLvoaOEhbIpGkM/nfUO940fxca1q5OSqFisO1CFbtps%0AOFDD4Zp4Ah3RTdTYb01IkEeOHElJSQlz5syJazU740oMwzBYV7rclcRKR8NMz3VlCBNlMP2qTEgz%0AU7rjK8NCRi+sWew8VkuN83xEt9i2fi1RE3ZvXMU38z5MsdCVJYntG9by+nNPCT6tYxSyYcP6VH68%0Ag+YVBvoxeGiyY15NVSWv/Ol+nnvij0mb7iPBKCHN4Hidxt6qMNuO1FKnGeimhWVDeTDEz1vXY5ki%0AMX/++eeT7vkvP53Noo/f49arr2Tj2lWkqQo+j+SCMEd3bOKnjaswqx2qW0KC7FG9TLz7QWEu0Sid%0AOt1i62Fx39m2zeFglBy/SrMsHxFdoLj7KsNEDRNVkamJGOT4hIqMpx496/XXX2fl8u/dvyVJ5tZH%0AnuaJJ6fx6KOP4vP5RK+Fx8MZTZzrI7E5NOHjVEWc15+dJszd5bXURg2qIzrZPpUmGT6qwzph3WRf%0AVZioYZHTrBVE65BlQQGrDyQMHDAoPs8hrr1wTZX79wUXXOACEVLoOFKOUNfoVNiTG++8x61cKLKE%0AIklEDYu1+6pYd6DKoaCI+dSjyGiGhWbarPx+GaZhusCTrIU4v3sgBV2VJQlVkejSS1Ci5ISegtjG%0A6A8PPkLfIUOh+ghkNcZGSqmY2rZFWlaO26y3u6KOsGaiWzbNHGm52LGNGCbVkbj5UZZXJsMrk5ee%0AWinKz4j3SGiGhUeWk5J8ryJhY9PSUQxqaEP9vyF+S5D/H8XBmgibD9Ww7kBV0oJrmSYhzUwqJ8+d%0AO9e9Cf746GNMe/sTtyP61Q/mcfuU/6DnBZemfkltBT8drnBfV9As2Ujlsw9nnvR4NcPi7I6FDPjd%0AGACkaAhF8fDnv8Qn5yuHXUnV8Qph2dxAZHgV9u78QSQnDhJadNtdTH3y2bgUjUemJmpwsgBySUkJ%0An38udGTxiR3rsZ938MD4EWyKoVSIkpYiS1wxaiwjx91I0W1/4Kxz2nLW2W1p161ncsLkJO+x8Kel%0As6lsNc2z/VSF9ZPutK2PhAkEWSw2lw4flWIGYts2Rw8dIFYqUzwqQ0aO4/n35tK+m+gI79WlA6Tn%0AMvHeh13EQpElzu3UnaE33EHbToUnd+CcKCkp4ZlHp3LoWDlEQ+Tm5SF7kjWO+w2+JMktLJYgWZaJ%0AaZqoskRV5XE6tm0NgO7PdpOVbWtLaJnjF7q+4VMrnZWUlFA04ndU1jqTqZNM9esv+Ikuwp1wjI8e%0APsj6VSuxTIuR193A25/M58pri3j1nVl4MLlwzHguH3lN0kII0P2Cy9hx7OSMOfLz8+OJkHPNJSZ6%0AiaYlIGg9Tz88hbmzZ7Dgk9l4JAm/qjB7xtusWeok/8EKSM8VVAYnJEmmMNCPRmkqdZrBj/W4e1FD%0AJAhRw2LjwRrK9scX84o6jYLW7cV4Ynq59RKCDWtX8cKj9/H0I/cLlFaSmHD/n1AkiQULFsRf6NC1%0A2hQmb7RjOsqb16xo0ORHN22CUVFBOFAdcRHwZctXMHvGm86PCNGqTVuefelvdOzYkQsvvJBvv/02%0Aft9IEj37DUq6V7xeL0MuHExOmopp2zTJ9CFlFbiKKoUJlAW/R6FOM9lTEUfZdxwNEjEsDtdEOR7W%0AOBbS2V0eYvbCxbz50rN8+fEM8fvComFqzcp4wg2welUpD4wfQemyJW7VwqOqjBk9KsmIBRAJclo2%0AumUzYux4hg4fk7RJt22bWX9/kaedCsaGA9VURwzy072c01hoEh+rjVIR0tFMIcNVVadjhapdvnFi%0AL8mMGTPQtSjYNroWZcGc2WR4FbR927nwwgt55JFHGH3lULJz81yzELKbOIda4srR17lzsd+jUKsZ%0AmI4M2c7yEDURnWbZPrJ9HnRTNMP9dLyOA9WC/xozu7CIqzHFIlYhiEX7zl24eNQ48tJVd327ccJN%0AyLLMLz9sElbiOc0AcU8luk+CowOvmYR1k0M1UY6HDVrm+GmW5SM3TSVqWkJBoVbwvb05+TTK9HPz%0A5Km8+sHcFCAh0CfAXX98CsWp9Kg+HxcPGRx/PhDg6bfncMs9U+nZoS1HwzZvv/ysW7FIjBbZfspD%0AmpuI1moG6Wr83rawqYnoeDJyANtNkMdcK45//QRZkmDHxjLWla7g6vET6dCjH/c/9pT7GwKBAHfd%0Acx+jb5qEVHNEVAaym6aMC+DArm0EowY1EUE9qQjr5PrjY8v0KkR00XQZNUyCTvUvy6uALTWoTJTp%0AU1wa2E/H6/CrctJ9kOH14FVkWuWJBHlv1X9Nf/5/Kv59se3/j4Vp2YSiBuleYWGcNKnWcw0bMWKE%0A8It3yimh/HPc5zoV9uSs87txRqdSNpUuRXMSbVmWsUPHsR0kqFNhT9p36srRQ3FOaUHTZg2OrU4z%0A2F1Rx/lNs1yeVnVEJ6wb5LQ4E3b/xA033sR5nbpw9WVxvcYV34sSVEMhyzJVFceY+e5bAu0LlkPj%0AM1g4Z3aSmLksSehOM8qJIqyb7K0Mc26TTKZPnx7fJTtoHpEguqbx8QezuHyIaHYoLS3l/vFC/1P1%0Aerl6/ET2/bRHlEfrTeSZskltRh7NWp1F+aH9LPv2S0qWfscr788l48wODaJlDUWKS5Y/CyI7Rafz%0AWa2TzVUcakAs8ZIkid+NGcuNU6fRIkdwKY+FNJo4JarLim5PsiFulZfG4aBoSmrMycf06dPFgupc%0Ac9u3bOLSEdey8MMZTnnQQouGhR5yQihOyUxRFBbPnc3XpoF8ekcY9Wc8OU2xKva6yYpfVfAqMoeD%0AEU7PO3nN4eLiYjQ9zo9u2bSAEUUPMerCAJdcfBGapgnTBjMZPQVhINK4+Wn079uX0l8q6dy9Fy22%0ArsVKz6BTYTve+HghM159kWNHD3Pl1WPpfMmYE7qHVdaJY39mXjpej2hudTnFCdcciPP4yiuvsGjR%0AoiRVl9g1qqPxw/pS1Kp9PDD5zviX1IoklIx8qDni/oZdP2yjU2FPQpqZ0gynGTbBiOEuYKoiU6cZ%0AaKZNWLfIaX4G7PmZovET6NS1kL594o29JSUlXDPsciKR+EJlmSZ7f9xCqVdPRp7qqsE0qNQUt0lo%0A/sfvY5kGHtVLvwEDXQOCGO9w7b5KooZFnWYQ0kzSvDL7qsI0Svey/PtlGIq4dqVoLYOvHsWEm27h%0Alef/6sjTJci8WRaly77j0uGj2b17J+3OOoMHH3yAQCDA2n2VGCac2bQRUasLV937UBIHORYR3UQz%0ALUJRA7+qUB7SMUybtgUZbFm3hq+WFtOiSQHP/ek/0KJR7Nzm0O4GiIhmrv71GqZEEhqvNrQ9vzMT%0Apz7OnWOG0ruwK48++ijffPONa10PsKx0Lb/s2M6ieR+lXF8Az0+fxoCe3bCbn0t1xOBM5z45tyCT%0AH4/Vsq8qjGlZLPp4FpbSLi556FTwThS6KXomli5d6lasNE2jpqqS5597jkklGnL+6Uh7lLjGeUJE%0ADZOoYbFmXxWaIQxUmmWJ+bJd0yx2lNdSWafh9cg0zvBSEzE4s1E6lmWnIMhdunTh66+/dv8eOmoc%0APo+M39mQBwIBvvtuCYbubKQrD0JuCwAGXDQ05bxm+z2ENJMNBwSNImqYZHjj88sZeWnURgUKek7j%0ADGoiBumKjW3YrsRc4roaCAQYdu0NtGpzHjvWr+KMTj24eFD/pO8s7NmLzoU9OfjFalYdsXjllel4%0AX/xriilHmqqIxDhquuhvswQ1H9MUm4kftjjeD2lZYESJBqsa5PiWlpZyd9EI4ZJoi8rBjo2rubRf%0ADzdJ9nkUzu3cnevHjGBGFZDXAqpSe0jSVbFpNC3RzKlZVlKC7FFk2jXN4nBNhAKfl+1HRC6S7VOQ%0AJJBIHV+2TyXdq2DZtkDo61V9zm6cwS+VdeQ7znr7/pcmyL8hyP8Poiaic7Q2SlVENN/06NmLvn3j%0A5h/4MlwEWfF4UGTJ3f1fcvFF7Ny0NslqM6QZ9OzVmxeef54hQ4Yw9ta7mDB5Kv17FVIZje9yi267%0AC8Wjup87csKkBnVCqyMGwYjB/gSXMQnQTNtNDm+5fZIjuRMvtzQpaEyKRJQTiqKw4PP5yQ1dGXls%0A37IlZQd+eo6QfKs7AVm/JiIWY9u22bFjR/yJtORkpfzYUfep4uJil7ula1He+/uLgtoQ0+RU4ta2%0AoUM/AXA0GBEKFA4auq50BYZlo1s2P1Wcmr4qAL5M12Z63uz30BOk9zp17cakh6fh9Yoyo9fnp+35%0AnZj31stsLltDls8jmpIciaGVZRtS0IuaiMHhmhNr5tZPIpPQd8epruLYUa66+lr8fr/Lab5i2FXI%0ACYiGR1V54M9/peiuB+h7wUUYhjgXZpWgunQccCnDry1KWjS8ikB7TsXCdsCAgaiqipSWBXqEPz3z%0AEkPHFNGvbx9XF/zJZ553XfMSw6OqjLzsInKcBhHbtmma6eWoIzHUqbAnf/3HTN6d/y0jx95Imio0%0APhsa35FglIqQ5paaY8L9sqIgOf0CJOggd+zYkfvvvx+fL1XeTpIkuvfux9cLkpuB0m0n4couSHo8%0AxlttlZtGej15ppqooAnURHQqQppLI6jTTIJavLFv4u130q5Lj6Tu89j9UD9UReaCQYPqucPZEDrO%0Arv1H6FTYk6nTnuXvH853eZd9An2ojhhUh3VCUcO5dy0qwzphw6R1o3SqwwJJ23GslvMKA6LPAlC0%0AOjr17IMsSUk0svq0ii8/+4RdWzfxzTfxBEuRhYNXsywfR0M6n300i+Kvvkj5TU0yfUQNi21Hgqzb%0AX0WtZlITNdiybg23XzucmS9O5y//eb+gS9gJm55oLRcNv4bevX+dstSmfUe69eyFLEkEAgFhEhND%0AvCtFgqJnFKRwkBPj6OGDXDhkCCUlJdQXjsn2eTheJ5oN15cudccG0KFj5yQktKioyNVDVr1eul9y%0AFRLJjnFer5fze/ShU7fu5Ker9Lnq+iQObWJkqB7KQxrHQ+Jaa5GdfE3n+FTH4MHE71EExcHvwbAg%0A0xtPukpKSnjppZfc5t5hN95B7yuuJs0jJynlDB58QXyuqToIec1RFIWi2+5KOWa5aSrBqOFUp3Ra%0A11N58Skyx8MaPkXGo8gcKq/kwI4tvPncU9x69TBef/11d12NaVz7FIVm53Vh7O1/oLBn7xS5sdNy%0A0oSz3P4dwkkvswAtGmHGqy+mzMctc/wEozpHglGyfZ4kA452TbM4q1F6vBndnw3hGmy7ofTTuV81%0ATVyfxC3fE3nUHlkoTFw/ZiQAUqPTGvgkyM7O4ez8dFRFIj/di2XZyA18a7NsP5k+j1v5y/EqGJbV%0AIIKc5ffg98jsOBYiTZWpL1qUeI5b5vr/1yLIvyXI/82xrzLMzmMhKkLOYqKJHW6jRgn8Q18cQbYs%0Aizlz5iTt/reXlSahSTawa3MZkydPZvHixXz89mscPrgfq6acas3ileee5vZrh7Prh230H3wx53cp%0A5P7Hp9OkbecUQfOKkMYvx8PURAyO1cadmSRJYvO61SxevBjFNti+YQ0eWUrq/I8ha/WjQZTP8Yzf%0AtufnpMYaAL+qUKfHSzuJURs10AzLKT1qNG6cgJe6DYTi2CXex4MGDRKmJooiXIjqobevvPIKo8eN%0AF8ez5pg49um5KLKcVLptlZtGSDM4ehLmDUVFRfHj4fGC6oNILaqq0qx5i6TXduzUhaFjrncbPu79%0A45O88PhDvPvCU0y6bjg7Nq7FI0tU7RVNLn/5y3Re+esT3DL6cj6d9Q4g5HaCUZGoNBRl+6uSzrcr%0A3Rc7dpFaSpd+iyLLbgK6ePFiQlqyCc11N93B8Otu4LIbJnHGaQm0nVrRWLNu2w8sSGioAcFRq4ro%0A7DwBjaE6rLOnnvh/t569mPbWJ5zXvS95GX7O79oDjyKscwOBAFOnTqXNue2xwTF8URl0yeVcNXY8%0AT73zKYMH9CPL78HnkTFtKMj0nfC8Nc7wohk2FaHUpDFWjtQti7J9VQQCAf7yzLN06tWPc7r2Tqr2%0A2LbtqogsWbKEfoMGJ7lM2bZNmqowZvSopO+oO/ILAJ0HJuvOJvJWg1EzyTTkl+NhdFM0/jTN8lGn%0Am2w+FKQmouN1Oun9TgIiy8kGK7GEKXFsHtXL70ZdQ9++fYTe7/Dhjqa0jFRbgZ0VT97r8y4N03L4%0AskG2HQkSjOrUaSatctNQFSHxVFmnoxlC/9iOJaFarbAul+NqAo8//jhTpkxJPglOE2HUaQoGsemy%0ALNj47TwMycP+Y5XMeO0FXnzy0aS3ZvgUQk6pO6xbhDSDJhneuESbZbpVN0mW3XlEtTTObt+R5/46%0AnZKSEvfzioqK8DpUCtXrY/CwMaSrips4BAIBxhbdKP5wELwfDhzD7/91mT7d2YTXdyrL8atURwyi%0AhkWvwc714ehuj58wIem1gUCAbxd/R9EfpjLlsadYvmAOzz96H4B7bL/6+hu69eiJYdqcnptGyJNJ%0AYaAfZSXL2VS2mk1lq91kr1mWD8O0qIroaKZFhje5yNw0y+faERuO7GH0+BE+fOOFJLOLGI0wJll5%0A4Kc9/Om26/jy45lJ12UgEODhac8IClTlQcgq4J7Hn0lJ3GPRulE6NVGdiMOBTgxJkmjbONOVRzxc%0AGcSuq3aUP6Ip62pxcTH5GSo+j8zPx+tQZSlFsUigpNC7k+OWl9tC3PNfL+SVvz6RtJapisx5TbJo%0AlZvWoMKLIksMG32toNykZUGkltPbtk+RUQNxvybSjBKbM93HJOECmZumoloadk7DFeKy0uV4FJmW%0AOWlk+T20bpTh6h43FFVhHVWRUBWBUp9IxSnd6yHH7yE3TaXraclyqLGG2ZAzJ9Q3cvnfEr9RLP4b%0AItFg4lgoKhbcqEFzxxxjd0WIZs0SLmZ/posg25ZFly5d+P7779E0oXPbp19/dNPGr8KcWW+zaP5n%0ANM/PcW920zSF1WmnI3DhHdj+bPTQcZ5+eIqbEO3YtoU/tTybsxolSwwdq41yOBghbJgossSGA9V0%0AbZlLSclKpo4fiXHBbXBGLrdfcy3PzpzLRefGfedjsmYNGTlIkuT+s2IUC4CMRmjBchZ+kky1yPWr%0AVIf1FOvpGIpXEdL4pT76Xa/c/c3XX1JSUuKarMycu4CFXy9mw8pi1q9a6b6tT58+TJw4kb0Hj4ix%0Axbr2swro16E1+QVNuHzkNe74fqk0yE9vGAlds7cSWZIoPD2XQCDAlClThKarTyy6bVufyS13fUzb%0AJpkUf/sVuq6jqipjrhuLJEkut/ztl59NknHasX4VTSMGj99RBDe/g+nPAcvCtCymPyIWwOrK4zRp%0A152ctP70bJVqT6ybNjuP1dKjVR4lJSW8+eabyccuWI5pmmwoXcENTz7qIlO33PH7pM/5ct7HHK+q%0A4uLhYxg//gbee/dtkUBbBoSqICPfbZaKHTNZkogadoONZoCQC9NNWifoEW87HKRNx240rfwJvTqM%0AZad2xm9duxLTaXK0LZPzO3djaNEdpHkVSktLXQvZy0dei1RrcjSos2HtKrp075X0OR5ZosZBPxNj%0AX2VYoKMRgy8+nMGqxV8wMNCDF198SUgr5QfIat2JOo8H27Lw+eLyiYFAgJvvfpAVy4qTnOq++HQ2%0A82a9DcDT06fz0549jlU3pDc/g4emPcd3i+YzeOiVjBg7HhB5bFgz2V1RR6ZTTQhGDdIcrl+aKhbu%0AYFTo0YZ1i+qI4dole+qtujFjiTsmTcI0TWRZpmu/wW55NxAIMHfuXF7/9CtWLV/GWv9p7KqJsqls%0AdUqysqlsNSu/X0arjj25YICohIU0i7Mapbvnq2VOGiHdQDdsdm5YheUVSYsRqmHmy3+lW8scBvbv%0A596rADnNTufl55/l0N6f3O9SFMU9vmkehXkfvMO2pQthZE9Rjg9V8uW8j13jHxBc2pBuokZ0FElC%0AMyyy/B63edlAQ/GoXD/lUYJVx6lr3JYFQbh54q38/c/3Yeg606c94eqLBwIBvv12MW/O+YKBAwfS%0A/LwutG+alZTo3Ti+iA/efw9dC2FHQ2zavR9pyRfIiuI29SWGJMt4PCrtCwMpJfZ0r0KmT2H9mtX8%0AuPtnaNRKqKbIDeF+0K9vHzYdqmHy2OHCEARY9MkHLFmyhKlTp2LbNit+Oo5p2WSataw9WMetU6/H%0ANA0nCZMwTQNV9bqo8u6KEFoD6gUA5zTOpFYT9wjAgpmvY61bwIevPeces0TevmVZrC0WTo2bSpfS%0ApnEGEydOdD/v2qIbyT/9bGZ+XcJqIKvVuQ1+L4gk8/SctH9qLLGpbDUhw3bXBquBdXXQoEHs3bae%0A+Z99SdtuvWnTr1/K56iKhG3D4N6F/HlDqaAxOCFcPJPnPeBX7c5jbqlPbtQhXMPfn3qC9h06MPic%0A1J4idw2VZc7r0Jk/3HFrUvXAryrs/2EDHy2cg253gEYtG/zOgibJifM/s2Ovjujk+lVwktwTmSqd%0A1yRT2LsrcoNJdKZXaCW3zk9n8c5y6jQzxZXv3z1+Q5D/L0dEN9lyOEjIWXgFL8mgaaYXScLhTlkC%0AbYztEH2ZbglNlmVyc3OTEL0+ffqgWxafznqHaVPvYUPJUhYtmO9aJ4Pj7+5YE0vZBa70VSwMXWPr%0A2hLqNIOILhodwrrgm4U0k6aZPo7XadTpFsGIwaJvvhMKDw7SaOgaW1bHk0wQi2rHzl1TjoGqxqXA%0AJEfmKi7j0xjbtvnso5lJKLKqSOyvDidJRNVpIin4pVIgZx+8+xbLliV05tdDkA3DSCpBte/Sg1Yd%0Ae7Jl/dqk8a1evZqSkhJBEUngDZKZz7Jvv0xBQw/v2MS7f3suCVWyLJtVv1RSGTYoD2luQ1Vubm4S%0AKnVWyxac2aEbbToWUlxczBNPPEFxcTE9egX44sMZ3DluBJ/OeofCQD88znGTJImWzQpYv2oFeqga%0AtHCyhrRhMv2R+3j1mSd58var2bB2dRIFJxZRQyRNZfuqBI8y0V3ROa+KotC7b5x3V1JSwo8xnpwT%0ARw8fZMHsd5lSNAKfR2HKvffGn3R0mus3S4GQbKufgIpxmY6dqZHE7zZtm6ghmlmyfSqGZeOrhxI1%0ALShwaTuWZZGT1wjDstm9eR2DBg3itddeY/4H73LHNVew6L3XsJC546bxKbQeRZbwyhJ1Cd9fXht1%0ApaO++WQmLz56H6u+X8L06dOJRCMCefSm45dMXnx/PpPufzjFpOXHbfV0X22bLz75gJKSEiZOnMir%0A/3gb1edDNqMQqcXf9AxGjB3PyzM/dZNjEJzGyrBOTcRgw4EaQppJVVinWcIGMuJIcFWENE7P9VPj%0A6N9alo1PTZ3aKyoqBLfctrFMkzXFXzHpuuEp1/XPe39h85L51OFl4rjRSccu5iT31gtP8efbr2b5%0AypUcDkZpkuFN2sykexWOBKNUR3Q69+iDnJ4rkhXTYH3pMoZecnHS9wLcfutE7lRWQpoAACAASURB%0AVHriBXz+NCeB9PDyyy+7x3dT2Wpe+tODcZ6lk6zkNko1v/ApMsGI2AAZzvlIlOj62/vzGD/hZu69%0A70HO7iI2T2sWL0hBGGPRv19fxt0+mfZduiNhuxrDsejbpw9PvfUJfS642OHSNhecftNKEKiR6D3g%0AAh6a9hwT73mI/3z9Q9p2brjJtnzHJp6641qWrVjhnGwhs3nPH36fctwkSWLrmpIkY6jE8UuSRF66%0AyuZ1qyn5bBYRxY9uy66EqBEzPklQBGma6SPnBCijIkvk+FWqHJUas7YySZ8ZTlxdBJI36jibadNm%0A/deiqe9P06Y32AgXi5NxXVuzcrkAARIMfeqvqwC/G3oJM154msduGcPW9anf6ffIIIlqXY4KctPW%0A7u8SzZqp894/i+rK4wJBdppCfygrTXlNcXGxq3ZkmSbbN61n8uTJSef+/Xff4oGi4Xz6/jtwdA80%0AaZ3yObKiUHR7Kl3lV8cXMchJE8ok9RsvEyMnTaDvDcn7gWjAt2xR8bKBHeUnNgz5d43fEuT/htBN%0Ai61HgvHGFd0i0+ch2+fBsCwhi3Laefzhj08j+9LBo7pJnkdV3QaCqVOnEggEkCWBFNXntHXt2pVh%0Aw4bFHwgKqgA5TRl786QkXqFH9TJowEBqIgZbDwfZeriGzYdqKA9pNM0Ui5thWVSFdfZVhencq6/g%0ALztcVVmW6dk3dSLoP3BA0t89LriUa8fdEFdBsG0GD7ua7h2cEpWT6JmGkSTPlK4qVEcMNh0UE5pp%0A2Ww/IjRKz8xLo3m2jyWLPk/+cgdBVswocgOawHW6yY51pSnSN7FEevPGDeKBaAj0KHZGXspCsals%0ANQ/fNJq3nn/K5a0B6JbF0doowYhOnW6KzYVmxEvZDueyUVY6fo/M6bn+pHP63ttv8uKj91G6bAlP%0ATr2b4q++4IrrbhK/3TR5YMq9NGmcj1dVkyxiRdguV1rXdUqWL0vSqqwK65Ttq3I1TYNRg0OHDqUe%0AO+eaUxMmuOLi4hS0KxaaJsrdNTUJkny1FXjzW3BFvWYfEAiDYdlJFJAD1WE2HayhvE4jYlhsPlTj%0Acs8tCyzbdpHQqGGRnZa8SIsO/rgkWFXlcUK6yfaykqQNgGkYWM6GUfNlJWmqxqJplo9DNVHK9gk1%0AiGMhjcqwTp1mULKwXnOVbQsELy2LguwM2nXpzq1/uDelM3714kUp32OZ8Y3bkAH9RGf83VNpnulh%0A68+HmfbQPQ0mBLU/beXNl59l3ZpSDtVEsOqZcIjjaxF2ys3VER2PHuadV57jhw1rUz7P1cCOfUaC%0AsxuIzdHk60fw3ZxZ2BX7ATDS85OOXZKTnK6zdU0JhmWnlGwVWeLcgkzOzEtjYP++dL/wMvwYSJJw%0AIaufgAKsXb2KH9eVMvae/+TGyVNZunRpEtL47XdLsEwLao6BqUOuoPt07No95beekZdG4wwvmT4P%0A5zTOdB+PUUW69uhFmirKxzt/3gumwdrir12Viob0xX0emV0VdfjV1LKzR5Hp2qMXWiTscGljSKNN%0ArE/Dtm23SnDLXfdyyaD+tMlvmIaxftUKwRmPVcmcRM80TWbMmJHy+j79ByRx8+uPX5ElNqxaiXnU%0AQecbt3LHpHg8KYogmT7PP7WMj3FVZS0kKE8JaP+gQYOEvGcD0aJFMt3M71HYvGYFxtGfwDQw8lo2%0AeL+eSnhznfnSOW4Nrauu14CjMfzL5jUpnyMqYYIu2OG0PJp3u4Dbp/wHD017jtun/EeDPO5/FoWB%0Afu78K0kSuY0apbzG1TpOAMDq36uTJk0Saky2DUd2ic+sr2Rh2+z6Ydspja8qrJPjV8W18U9Mslrn%0Ap9Ohear9NwjpSdO2addE3H8/HPktQf4tEIlZdVg0vh0LaS6CIUkSbQsyqQzrHAtpDLpqLDc/9KR4%0Ak0OxaIiuYCEmuPq6mjfddBM9eybcnI7OpZ3djKzsbP7+4eeMHHujqzvcpUcvwoblOMRBKGpwqCZC%0All/F71E4r0kWNVGdyrDOmed349JrJ8TNLkyTvbuSRd9LSkp449VXAFEGGjp8DOd26kqHzl2SGkQu%0Avepqbv/9ZIGEOlqSiseTtPOWJMntyAchAl8VERxGRZbwKjLdByfzNWOTzL2PPsUtd09NQfPObJRO%0Ajz7J2tGxxS8/P5933n4r/lm15cI2GZCV+NgSeYuaprFkyRIsy2bLoSCWbRMxLAzT5nidzpbDQToX%0A9uDmBx5Hdow4PnnjBXZuKiO9Huqx4LO5SX+/9/cXmTfjNXdjEY1GidbWcOfDT5CBhtooWbJPdrjS%0AquqlTedeVCRo+u48VkvIkUMKaSbVEZ3MvIRmMMc+nIgQ0F+zIq5VGpuYZUWJVzgSIj+/HloXrEDz%0AZjL3gxkp3HLJ0QbdfKjG1X09UB0hYljohoVuWlSFDbYdEY2MUdPEsIRzmFFbyczXnmd7PfS/qqqK%0AxIQjKzePTK+HiwZfUK/RjPiGMbMx8z9+v0EUuTpiYFi2kNsKCxkkbd/2eLd5QvToO5DGrdrQvHEe%0Alk2Di8foUclc40TLYhAi+oU9e9GlV18Ob1nF0YjNnJlvc8voK1KQ2rvGXcXHr/yFu4tGsOT7VK4q%0AwNmNM91GziOVQXaUlfCPZ6dx53VXpSCNgUCA12Z/xkWjxuFx+PmJYxMJg8N5dprNyG2RRO6P0RRi%0A196AgQMbrF7EwqPIyJKElJZNo8w0ZEVuMAEtKSlh2GUCzZv5zGP07tufPgkqHOL49xeUANsSc12e%0AaEo6t0OnlO+VJIncNJXGCXqtJ4qf9h8S6HbCxrC+1jAINLF5ts911asf6apCbn5jKN8LOU3Bm07X%0Ann1cQwdZlgV6mDDGE5WvXS37dMeCt55pTv0Y2K8vr304n+HXjee2225jyZIlSeP3yBKdegSQy50E%0AuenZsUEwbMy4Ezbt/VrEEGQpUuv2BcQiEAgwYcKElN+nqir3339/0mO5aSpdevbFgwUVe6FJmwbv%0A15ONTWWreeXll8QfDnc7pmKRGPUbGYdedGHKayTJSfQsm3ZNMzkUtunQsy8/btnE4YP7/6Xxnd+1%0AB6RlIUWCWJbFU4882OC9unjxYiZOnOjqRde/VxNzhZTz6oTlUPJO5VhWR4Q6jWXbqP/k3inI9DXo%0AkAdCdUQ3bQoyfRRkeNl06Nev4X/H+I2D/N8QhmkTjGjC1Uk3k8qisiRRkOHlQE0EjyxTU+s0Kjlo%0Anumgm4mTW+v8DHYcDTFi7HhqowarvvuC668Zw8SJE3n99dcTvlgT6Epuc3LyGrn81sRQHftKj2yj%0AmTZnN87Ak3ATNMnwsb8qjEeWOPbzj3BeL3dsixd+xqNT4uWaWCMG2Ng2fP35HCzL4iNV5aWXXqKi%0AooLcvEasXrOS/v0H0CRN5mheCzjBwpCmKkQMkzV7K7ERVqKxNcvrkRk6ZhwZXoWV3yzgtHPOp8zf%0AjgrF5qy27ejeqxfdT0/m4eZneOnWoxeT//MJln75OU1at+O0gnyuv2ooxcXFychy9VHIaZqiDRpb%0AqHSEtWirjj3ZcKAaw7JRFZm2BX52locIRm0yvAo7y0OilO1wkM3aSjatXol8dXJyf82Y0XFDDByK%0ATMJ4FEWhLljNq399AmvI76FVsvtW/wsv5fwu3SgM9KPFeZ1ZvHQ5P29azcCBA0k743wqHET7vCZZ%0A/HislsHDRvHhzHcxDN1FpaSoaCDsNyAuaxWbmN+e8wVz33+H8kPJi0BFRQVFRUW8+dZbwkGsrhI7%0ALRtLUtC1aAofTyTpMgeqI5yW43ccpiwMyybTq1BRJ+6TtfuEyUSmz0NlKMLyZZ+x/Pt3mf3ac3zn%0AbHxKSkp49tln3c+WJJmq48fxqwpde/XmpZde4tZbb40P1lHZILc55h49ZWwAOX4PtVED2/YQNQXl%0AqKxkeQqK7vX5mXDX/Uwps8jyKWxZt5ovt6xlxOUXJ92rt946kW2Ha1jy5ee0bteBZvmNGDd8qPua%0AkpISXnj1DZZ8uRC7zWA4tz8oKqahJ/HyEzdmhg4bSpdzST0JKhCJT0xq7XgoglVXBZaJrjdsQT6g%0AXx+an9uZ/peP4sDWNVx35aXua/Lz8+P0kCpRcZALWiXp0cZoCmUlyxuUWDtRHD5ezaFdW7ENA1lR%0AUhLQJDTPgB/WlcCIS5I+48ohA7l45HUs+mgGlP/ilpS/WzSfs89rf8pIXixMNR0ix5MeS9QajkWn%0AFtlsORRscKNSUlLCf/zpCZZ8uRDO7AaA1Owchl41mm2b1rvWxCdbjo8d5xeX/8JW2wIJDElCVVWK%0AiopSXn96XhojLhlMx249k6yiY+FTZM7t0oOx11zDe3VV0KQNAIricS2qTzVilSEzVAm27VbmYue1%0AqKiIt956y7FFFuX+RMpMLLweYcPctl1Hth7dDW16YZpGg/fryURZyXIMj3OOHO3n+mOD+FxXXFxM%0Afn6+i84mbyxkt+m3XZMsLBvunPIg5s+i+jj/o/f5+4fzT2mcoi9DcmkzJ7pXAc444wxefPFFKioq%0AXAQc4so6kUgEJIlrh13GJzJEz+gEO1ckfYZlWad0LGMVPMumQarWyYYsS1SFdRpneOnZKpflDg/+%0An21Y/53itwT5vyG8HgmfRygMZCR4lMci0+ehTaN0dMtGzWoEVbgcZI/H06DOpSJL/HA0SN9h1/Gf%0AU+4iP0OIz6dM5E55LxGpSIwz8tLYUR4iTVUwTDtlbLlpKuUhjahpMfjSK1l1ONtFLzp06pL02qqq%0Aqvgu1nFiA8F/W79+PV27duXOO+/EME0+ePVZGk94ViBSDq9q4Sezkxba03LSOOgkxbYNWT41aTFq%0AnuVn8IixDLzqOn7YsJb5n63H8mtMvv4mXvtwPt1Pv8h9bUzvsgo/zz36IIauo5SuYPZnX7qTjKqq%0A7uRN1UE4byA2yYhUbKFaUlxMp559OKdTIWFHVSOqC5/6M/PS+el4HZopRP0Le/fl47W7MRHnNTs3%0AL6VT+bZbJ7J8/Vbef/0lUcpShBOcaejIsszdd9/NM888I5rhqg9D5iBQVDB1VK+Xotvvcie8xUuX%0A8/BNIzF0nWmqytPvfErBOZ1o19ShoEgSrTsU8tpHn/Ph+7MwM/P5Dhh8wQVc/tBkevbunTS2QCDA%0AxgPV/OPZJ5Mej7kobt68mXPbdwSPSrBxNr8AZBVgVR5g68Z1SY1daapMSDc5HIy4Xc01UYPWjdKR%0AZYnaqEF5nUZBhpeoYXJw+0YMZKirgQRr81hJNBE1URSZLr364lMkMrwKFRUVSImKJVod1FVBXnNk%0AWW4wOWmc4eVgTYRg1MAji/cmNnPJisKVY8bSYfAwzu3SndqSEqKVR3ngD+MwdJ2/Pft0SuXi/I4d%0AOVpewXmFvRk2ZBBdWua41+SgQYPi11yjg8INMrcZVOyjojwuU5g4Bs//Ye+8o6sotzb+mzktjSQQ%0AQu+EDqEEAgcQIqiIiiKgoCCCCqgoNixw9bMh2AuICnoFQQREqiCgoqEGAqGE3nsP6fWUme+Pd+b0%0AhBSu3ruWz1p3XXPmzPCeae9+937285hM3Na7FyVh945tFGEUGsaICk2g90ijqFBOpufTxWol4uab%0AvIKpa9euuS3jHUWQeYmmPfr5TayBFt7Xw6X0bNQ8MTbF6fTTDNezeTabOOeXzp93NdzqiAgycdu9%0Ag/l92QLsl49D025gCWXbpvXsSt5arnJ3akoyR06e9soee1IFPGExGoirG+n3ue6MWlCgdepfPgaA%0AGt2QrIz0gAuK1JTk6y4yYuPiqZMWwcVzWbwy4zv27dvHo4PuLNY5MyLISJPosIDbgk0G9u/azoJv%0Av4I7X4aaohGuOJ5waaA36ZmcRTgCUNz0LPKMGTNcahaBFh4pyduY+Mgg8Vw4KkPrWzHUiCkzt1dH%0AnLU7hp8TcYCruTEQZQZg7969LFu2jF27hCui2Wz2ep4NskR4kJGFc2aTuG4tUrvHcdZpA1qAHKhJ%0A73rQlYUMtnwUjdriOzb9nioqKkKWZaZPn+4X3H/66aeCZqEo/DR7Bi1evYWT7W4h58+ZLhUiSXI7%0AsJYGqioocZHBxduHlxZFDkVwuIGuDSqz6uAV9l7Kpl2tiHIf86/GPxSL/xCqhpqxOZViSxRGg8zR%0A1BS27dBKyAU5IEk89PDIgC/AULOBIKOBysHe3uUuzqsOTWz90oVzAcsqkhbQCTqDErArum5kMPUi%0Ag7n9/mFgNCEV5iBJErO//tJVCvLN5vni0qVLjB07Frvd7tJwDHPkQXg1ZKMJ2WBgxaIfXBbFqSnJ%0AGGWJvCIHGfl2ruQWEmbxLmUaDRIFdid7diSz/OtPUCyhrkaHXR58Zv3l8tprr/Hhay9qepIqDpuN%0AX5cuBHAFXA1jtI7pjIuCThJUifdee9ElpQZionrmhZeo17IDmQV2ihyiYapOpAjeLUaZptGh5BTa%0AScuzYbVaie99FzgdKEX5zHj3NbZu9W/E6HX7HRhMJlFqNchMev8jJk2axIYNG8jOznZnuDMvaoFU%0ATVq1i+PFN9/zeiFvXLnI9RvtNhu/LF5IU4+J0mSQSNcavipXr0X7HiIzd9edfandwr/JEiB1+xaf%0ATyS+/PJL9u7dy5gxY9i3O4V9O7ZyOkVrmtT4oOt//cWLalE7IlgzHHBwMj2fjAI7VYKNmI2yK/tZ%0AYNOl/BRWrtR49oXuplVPXqNOo5AkiQcfG0ut5u2IDDa5DHj8aBYZF6BybRo1bRHwd4J4kTsVwX0O%0AMhm8mrlmLPyZCZM/xmq1uhpIMy6cwm6zB2zmmjlzJmMH38XCL95n8hNDSNnuvu5Ci9ijUTLjvPh/%0Arfs8Krqaa5PnGL6cv5z2nbxVOHyRlLTVRZuRJIkhQx8qNpCyGGRCTAavewQ03qgnfeDKcc7kS8W6%0Ah5UWqSnJIngvLN5OXs/mjRo1ClmSWDh3lhfnH0RGKjauE1NmLaF7a5EBpXqM9n4pYuYn75Z5nClJ%0Am0S1p8Bd/g1EcysJevbbhYJsUb2o3cJVyfOUyNMbHT3ffcUhq9BBZJCRFm3a8fDY50q0lddpJYEQ%0AYjawbvmPwiToTCpE1YVKVXHY7V69IGVBZoEdswzWrt2JaRkbkJYyfPhwL431QEHq+vXrsdvEPMFp%0AsXCq23NgucYE4tkZNm4CAHHtYul73zB+Xr3Wb2wzZ85kzJgxJCcnY7cHfp4BvnzvLT589Xl2/LkW%0A9fxBaOjmvJerSU9bWNSKrkzHnreyZOVqv7Hp1VlFUXA4HDzxxBPe1WK0pltNDtFhtxGZeZwsxcS/%0AZq1k7EuvMXHKJzz5Ytl40rlFTpyqWIw6VaEcU17UDLe4zGO6NahCsElm+b7L5T7e34F/AuT/IBpU%0ADnE5oflCf0keOXkWEOVui8XCiIf9y2cAUaEmKgWZCA8SwUVSUhJTpkwBxMPU49Y7Bdct8yIEV2Lx%0ATz8xZnC/gC9fi1HoNdaoZAlY7rAYZYJNBrdVcGGuK/jSXx5+HCiDAYNRBHsWi4UaNWp4TzSSRJiS%0ACwYjDzz3OnffPxSn0+HXFFfJYsTmVGherRIRPlqSsiSRc3If7z75AMmb17saCE0mk5cSgz5h6Y1s%0Anrhyxf2AWq1WHn1irODa6p3xkTVxOhwBeVtGWVj6ZhUKi1NPeSZZsxMudIisclahXWTeAwi86zi7%0AbweK1gCiOJ3kZmW4Gki84DG2/Xt28t5rLzJ18huuwCU30zsrc/bEEa/rWjsimNQdybwychA/ffkh%0An330PiAsRkPNMuYAHLJO1u4YPKxSDUYjbdq08bOPdXFVtaYkVbO89Zx0HU6hppFvcxAVYvLTCNVl%0Ao47vTeHX3zTaiRbovf/JZ17nQ180qKrK/G+/JDUlmWCtDKgveh5//HFaxHZwjy+yJkcO7OXRgX0Z%0AP2qY33WNDjVTJzKYmKgQ6kYKZy7foEZ3DQNo1rAeJrPJb9LXG2d0QxqHzcahne4A2S+ATz8rTEei%0AG2EyW/ysdX3HUBJi2osqgFSUh9li4YGhDxX7XZNBlI0jfIIpq9XK559Pd1nvymknyTeGMn3qp4wZ%0AfHe5g+QVi38UvPcCt/tgIJqA1WqlXr16OByOYoMVi1FGlqBZ1WBARa7bGhBB7bZN668bcPoionIV%0AP7UDXdu6tPDksup8Y87shrptSU/P8Pu+d6OjrcQANatQSIYqqMVyPUsDWZJQ9Cz5yRTx/w07oapC%0ACaY8OHn+IrasNNb/uooje3cxbty4Yrm0unJEoADf1Twqy6Ih+fJxThDFqEF3lPuey7OL35qSuJbf%0Ali4IaHbh9y7Dv7kxKSmJ2V9OdX/h8CaIbkiHex529faUtWqxZo2QvDuzfyfJf6zh+GH/JroETUJV%0Ah6IoPPXUU17n1/O8qYBjfyJmGXbbqjDyqecZMHREqd8fOjK07HZksBEqeM8ZZRmDJPYPsxjp27wa%0Avx6+GlB7/r8V/wTI/0GIl3ngDLL+ktTlwGLq16b3PfcXe6ym0WFEBBlpWyvcK0Pau7doLOhq7Sws%0AIa+dETtUrY/dZiuxG7i4bIMOvQnDYM/3a+jROVCyJsc0+l9T+OT7Zbzy2pv8+eefDB8+HIsmri9J%0AEqiQ8otQBkg9cY5mrWJdzT6eq/BaEUHEFNPZDbBb6+5WFQWCw4mOCOWVL+bTqI1bLslzwjL4NNR4%0A6k8nJSUx6dWXURVV+NmDy+pU5215om5kMLUqBREVYgr44qhRyUKz6FDMRlnwGrVJV1EUr+Y2fXFT%0APToak1lk040mE7fcfLPrO8OHD3cHUxnuABlVxelwMOerz1xC9b44mrrDa2IxyhKXD+zAYRc6y05N%0AkzbCYsAgyYQHkHMa0OdmbrvXHbCpipPExEQGDvTJ7BTmiGxvpLszXZdf09EwSlQssoscAYNxWWuE%0AObt3Ow6jZh1bkC2oJx7Pjy9v3GG3c3T3Nip5BNxWq5Uvv/ySAQ9oAWLmRaGcYgpGVRQS167yC/bC%0ALEaMsoTRIHvx8X2hZ35aNm3MlG9/4tXX3/Sa9H0XjZIkcZMPvzsxMZG7+t2DJMmiZ+DaGcKaxPHi%0Am+8ClCtbm5qSzI5douR7R9++TPn2Jy+baV+EBxmpVoxCwZgxo/n4++WMeeFfNKqkPTu1mmO3FbFq%0AcfmUBWySVuHSnoc+dxRPE/BtnPLNOJ49sJsJjwxi1sdvI106hlKvrWubpy5taZCaksy61Ss00wZ3%0ABlnSXP5KCz0InPjaGzz9f+9hCQpGPr0LLCGEtPD/nXHW7hgMRs3J01hiBjKzwEFkkAlFgQrQQZEl%0Aid73DBaGHOlnRSNh695IklQsHe96OH8l3WthEWhBA3gpRwSC1Wpl+ryldOymPSv7f4caTXBWbcic%0Ar6YG3Od62L3/kHi+bAXYbTZ+mPe933d832X9+/f3C+L9VH0OJoKtgN2OaC+t/LJgU7JWNdboUMuX%0ALvX7jtVqZfr06V5BstPp9Dq/VquVt9/9UHgNOJ1sWr0U++7VrDpwiWnTppVrcZGmBa9VQ82g4mcf%0AXhZIgCS5z93QDrWxKwo/7Dpf7mP+1fiHg/w3QecY2kIiUe1FHN+/h2P7dvPnikUBV9qSJBFXJwKj%0AQfbKkOovpWpVo5BkCS4fFztUawzn9hGQQ1FK6BnkF1/5Fxf3bGTYPe6GHs8Gh1YdrVRv2hanotLV%0Aoxnt008/5amnnhI0C9XpCt73nknj0M+zePHNd8nKSPfi4cmShFzCQ+lqmpOdKJZQOraNpUW7TnjG%0AXb7NF089PQ67TUjBtW/vphQketp5Zl4EVUGqWhdJDszbkiWpRAcicHdy59gU16Qry7KLe6cvbmw2%0AG5IkUbt+I6rXb8RDY56mezd3UGO1Wln3x588+dx49qdsQy3I9hKpB3dAEFW1GrLB4M6Wq6ofLy6+%0A203M+vwjYSQQEokT+OWHb4nt3ovbW9zpdVydv20vdLsf6UG+Lrv11ltvcf689qLzkrUC8J50g4wG%0AGkeFcvxaHrXD/RucJEmiWph2vpf/KT7Uzt2KZUsZN/YJwJ2B1cvZRpOJrt17eDXB6tivq1C4Foz1%0A4KJQYSkPbxDc3MFwi4EG7TvRc9DtXpqsurSVZ7m9aqjZ6xhWq5UFi35i5pK1bF61mCVXT5LbII53%0AXxuJpKooqorZbCl1WVSvRNlqt4F7WtKuTStatG8fMGOmQ+emFwddAu2rz96HZv2hQRyc2F6cq/x1%0AUbNpa8jARbG45TZ/UwRw33effvqpX1OSjpSkTS5DHU6lQPx9EBIpuOZw3YBTh37eipCho8kr0HM6%0AnSxbtqxEOoMvrFYrrdp3JOlUBu3axrLipx9Z6Shk4Y7ztK4se13LY4cOoDgduhZLicfNLLATEWwU%0A90WFMshgMUr0HTSU8yePsnvvGtSbR2Os16bcXF8ptDJS4SnXLwi0oNGvaaBr6Yn2nTrTo89dbN/4%0AJxz4E7oNg04DuXr292L3KQmFsgXy3Nn7QBYr+rts8eLFDBw40EtSUEdCgnC0czi0aqotH1LXonTo%0Ax9TpXzJuLGV6j6SmJHMpU5M708Z374ABAb+rj+epp57C6XR6mRK5fmdOpleVVE1ejNrqVr7bdY4F%0A06aUmZfvFSDn55Wog3w9SJLgQDucCkaDTP3KIdzSJJpFey4yvGMdvwrxfyP+ySD/TdA5hvVatofC%0AbBSn089a1Re6t7tvliUzM5OXnn9WOGTZcoXxRfWYgGXbskDPIMe1i2Xw6HF+skt6ZuDuWxNoHBVC%0Ak+hQr+3Xrl3zplkU5YlAtHpj7LYiDu9LLXMJSD9vDz/7LwD2bU1k84r5NKzi/W/rYxs9ejTj35wi%0ANDlV1UtsXX/5AeB0wLUz1OqQUG59S09IIRHIRXla5t39YvNc3DgcDk4fP0LyH2vY9udaZJ+oxiBL%0AHN23W0xAGRew1IwRZVzJrQOMJNGsdSyvTPrQVRoPFNx7clrbJ/SBonzmfPkpE0YO8irb6QH8q6++%0Aym/LF7k+9wzyR48eTb9+/dwHz/ANkFVOHPGWBNRtWIuTtdLH2PlWTcpQlthUSgAAIABJREFUC1g8%0AJw9PCsWIR0fx+fwVjLznVr9jJiUl8fNCLWOkLxg95I9KG0T5Qs8gh2vceN8g1Gq1cscd7gWi0+lk%0A7ty5fseRZYlGrTtQvXYduHAAQiJQImsLe3aNT1vaLKheidJVU07vSwEkv3upLDAZZMHNtdsEX7VR%0AJySDESTKl5XK0pR6CnKQZJmMdP+MpWdV7Nlnny02oGrbuRtGk6C3SIc3Ct51a3dzruIM7NzoC1cF%0ATztvngEywJIlS0r569yQJYldO7ax6qcF/LxwDo7dv3DeXINRjz3iOm+pKcm899qLohKiVYOKu9ZF%0ADoXsIgdRIWYUVSW4Ai5k25O38eLDg/jlx+85sGcXL9x3CxYctBg1mWOHDrgMi8qCfEx07diBux94%0AmIEPjfSTlvOtdPrSLzxhMckc2Zcq/rDlw+5V0MRK4663lauqIodXdZtTAZGRgRvDRo8ezdq1awMG%0AxyCe6dq1a3t/mLIMFIXdUu0yU3pSkjahhlQW2WPFgbVXX0aNCvxv6+Nbv349kyZNCpg4693rZm85%0AzuwrcHA9tL4Vuym4zPzyq1qAHB1qBvytt8sCSZKIDDK6pFsBHomvS77dycLdF8p93L8S/wTIfyNi%0A4+IhJEJ07GsoroMa8OId67yuTz/9lI8//ljId2nyD1XVHCyN2jHkkcdJSdpUbh5XlouPZBLllgAP%0Aiz6mo3t3+gnLuzR1PTulLx93SQyVV+syNi4eY7igLJw9sJtpb7zI3Nn/Lvb7ldRCwfP1MSiwWq2M%0AGDnSa2znCw106NKtQsExQI5dpV7Natx53zC+XbTCS57Hq6lSww8zP/ebQNavX09RYZG4rleOUxRe%0ACxWJAUNHMPzxZzAYDCiKwkdvTiSmeUu+XrSqVMH95YxsKMhGURTsdrvXgswtt+XdqOR7Xw4fPtxt%0ATJB2BsKrgcW9SNkXwKiiNGjfUzQQxnfswLg3PuAJT9k23BSKWd/MZMgdvQLapiYmJrqzKrlpwg5b%0Au+eg/J37egZ5zcLZHNy1PWB2xctCvhiYDTIhZiNt47thOrdPfNjQTREqTnEjEHz1crvEdwTVP3gv%0AC2wOBaclTNx3BxMhPBq1fvuAes2lQc2mgidMYQ4SElWi/DmvgapigdCpcxfe+uZH+g8ZjpR5AU7t%0AgnZ3CIUXxKKkNEGBft4I1caiZaB1DCgmq1cStiYl8fqo+1nyw2zhardzhbCHb3c30959k1mff8yq%0AxQu8ezdKuNY6VzM6zIxTAVMFFCdEg6guG2ijIPMaI62NSU1XmPzxVJdhUWmDZEVVScu307R+bW7t%0Afz9169QL+G+W5pqCaAZTPKkMO1cgOR2sPGMvVTOjL7LtklcG+ZNPPikxQC8JwSE+lL+8dNj3G7Ts%0Ahd1SqUxBaJy1O3KlKMjPwBIUzH2Pjb1uEFoSRcVqtfLcm++7Ej2SLGPYtVQ018f1L3MiIC3Phtkg%0AuYQAKirJFmSSva5rTNVQejaKYsGuC+TZSreY/TvxT4D8N8NuCPLKXjz3XOBO5UC84wkTJvhlaVVV%0AJX3nbxRZIpi74EcXT7U8gWhmoR0JXA+LL5/6ehkCnerwf2++xX2PjhUP8aUjQtYqrAqKs/jsyfWw%0AOUlrftJK8T8vKz7jUxKvccTDD7tX4JePQWhlNiSVv2MfYPH3s8kudHBqfwq/Llvodd70c9K/vz93%0A2HcCEbxl7eVy5QRYQlAqRXPt6hUqhYejeHQw65SB4jLynp3z5y5fQyrKRdbMHjzPh++iRpIkDD6W%0AvzpcmdsrQtbKMwi9+fZ+lAdZhXaCDNCxc1caN29ZYibUt9lPR1RUlDdv8PJRqNXc9Wd577tjp86C%0Aw8bc6R/z8ogBJG/zVyYZPny4ywHLbDYHbEYzyEKWTkWlX98+hBVchebCkVJX5yjtAk2vDLTv2QcZ%0ACDbAwpmfkRxANaW0MMoSuVmZomnq+FbRONVBOHY6HfYy80KzbNq1yE1HUZxMGP+837vietxjHQ2q%0ABNO6Qzw1atcR13j7T4Jj3uoWMXaTyRUUpKYkF5t91M9bVIPmrrHpiI+P57333ivTbwTYtmUjtqIi%0A972XqwVSrW5h1/7DfPHBJFb8OA+jUVjKG4xGXnr7g2KvtavcHWJGJXCCorRISEjArJnDGE1mIipX%0A4fzy6aKqF3+f63u+bq3FIbPAjlNRKbp2kfEPD2Tq+5P85oDSXlMAh6LQsc+9LqdHk7OQxrYzKE26%0AoYRVLRO3HKDQEOwVIPvyd8uCp59+xv/DHUuEslDHAWUKQmPj4qnfJp560ZV54fXJpCZvYdvW8gXu%0AOpo2b0XXXn2QZVmoWqSfJ/zKAQxxd9OgVWCVouKQlldEdKjF9W6vqGSxQZY8FRQBkUXOLnLw84H/%0AfkWLfwLkvxlZhQ4oyHL97WXj64HiVuN6s5wOVVVRjmuWmQ07lblxxRPHz5zHjIP9u7YDkt/DUtoM%0AgUGSyMsVznOc1uyd63cQeqfFyNFdD83jNYtrbXHR/97iMz7X66SWtE5bnaNqifG3ri0tUlOSeW/S%0A62AwQn42RUX+zU1Wq5WlS5fy0ksvCbUAWQ7IL/PSDNW0VanehA2/rSaichVXk2NpzmNK0iZstiJB%0A5bGEUS0yjGGjn2bGwuUB9TU7duxIjx49GDVqND+v+d2vBKnzt8XYdBqDCJAlSSKhj4/rYSlx6vwl%0ACjMu8+UHkxg/3N8NTq9YlJQN0vWQXTi9W0iphVdHkuRySTMBHDx2QtxvmqJLIPqETgN55513SCxG%0A/B/g4K7tPDPsXpYumEP+1qUQ3QhqNtfUOb7yKsnP+vxjlsybXWKwV7tFe0JkB2Puv4vvpr5Ln9tu%0ALXfGLKZqKFFVo4QDnqrAjmVQLxZqCam808ePlansffjkOWENrS1mA70rSqN2ACL7bpQl4qzdMRpN%0AcHYvnD+I1Pk+2nbuzswfVxIbF18qKbXYuHg63HKX+MOjHJ+enl6uc5edlYVfNLBjiSBjdrwXVaNU%0AdEu4hfjuPXn57Q8YMHREsce76skHpWIGC1arlXnLVvHwuJd54fXJfPTmRFbO+1pQGZp2dUkN+rq1%0AFju2XDG29FOHBCc8wBxQ2msKcDg1heO7k3nxzfd48sVXmbHwZ55IaCn6QuIHlemZ3ZG8jQInkON+%0Af5ZUmb0eRo8excBHx3q/U7KvwMFEpNjbaNS6Q5mOl4+JutUq8/7/vcTsTyeTkJBQ7mc1KSmJccPu%0AZeNvv4hEmaaIlP37t9hUmTnrylbJS8uzuTwWQK0QBxkg3+Z0UTV1tKpRicZRIfxxNK1Cx/4r8E+A%0A/DdhybzZPDVsAAUY/fhvgVDcatxqtfL00097fznrMlw6Cq1v0ZnyZQ5EU1OSWb9xE0UZl3nigf4c%0A2rPdj+t5vQyBnmF+4/X/Y+3iH4TyRNopkZFq1AnFqQS0KL7euGZ9/jEFinbrFuRgMBpp3bp1ifsV%0AV6YSygNaOf7KCUyOAtYfuURqSnKJGajikJK0CcWsUQ20YGr+998FfAG+9957bNq0qVh+mZetc9pp%0AoRZRrw2KqroMCPoPGQ5I1z2PEZWruF3SgsMJNYiJ3JfVmJSUxNNPP01ycjIbNmzgu+9mExniTwnx%0AGlthjtB91QIoVaXclYETZy9AfrZLVnDOnDleYysNp9Evg6zLWjXqCKgMHjG6XBSaXLvqpXZw6dKl%0AgN+7Xtc+wOqlCygqLERxOlH2rxP3SmeRydMXtKkpyYwZ3I/p77/N5AnPlVgN2n/0JLkXT7kk5krq%0AZbge9u1MZubkfwlOtKpC6hrBmdTGd+bk8TKVvS3RtQXNRUNx2cTSnDdJklzWv67K2baFqJWqkloQ%0AwrFDQjIrJWkTRUXi/BYVFhSr5lO7eXsk1emlg3z8+PHrcmYDIeD51gIpYvuIZkJgc+LvJG/ewEdv%0ATizx/Hk1TOFfwSsrunTpwv2jx5GVkS5466oqaCAOG3S4m7797y8xYA80tg5tWmAwir6IQCZXpbmm%0ASUlJDL77DuZNe4/3XnvRpR3ds2tnuteyYGxzC1PnLS110+q4JzValseiJyYmpkxNl54wyBKVwiPw%0A63jfvw6nZGTzqdKrgOjUlLP7UoQTKWC323n//ffLNTavRIUnLh+DrMus2Vc2O+zLOTaqhWnve7Xi%0A95yigt3p34jaK6Yqu85nk57/3y359k+A/DdgybzZTJ7wHFs3bUQxBiEV5WklWUvAkiyUvBrfvXu3%0A/w6payC6AdRuhdPhYMkP35UpEF21eIEI9Aqycdht7NvuP1lcL0NQrB7xoQ3QqBNOS1iptEBdP8kj%0AK7Tm11/Fh4UimNq0YUOpfpcvvOx1VQXHsWQO55t5bMg9jBl8d5n5b3HW7hjCNF6jtvBx2O1egZ4n%0ASppAXM5m2tg4swcadMBgNBJRuYo4ZxIuPemSzBIO6w0wAEGVOLl3O9/PmMqowfd4BQKJPmYWxVUG%0A/ByxTu8SWUZZ6GeWV1vVJpu9glBPlLZi4evSRuYFkeVu0wdVVfnhm+nlqlqoQeEuaSYoHd84EJKS%0Aklg23yP7bCuAlOXQqBNUj3Fly1b9tMBr8iuuGpSaksyJC5fFwlNDRTJmGzducE3egHDVS1kuDBKq%0Ax6AozlI9t/oCM8umUqtKJVq07UB8j1789nvJ2cTrIdRsYOXiBYLnC3BqJ1w6iho3gCmvCpOfnOxs%0Ar2zu0vlzAl7ztDwblYMMGDwMEVRVLdcCo1atWoE3JC8CowVa3yr0ah32Up2/tDwbBgkqh5gIVMEr%0AK0LNRlTVg7cuSeIddXwbxFhJT08r9XOhZ7cjzBKKoojsuI/mfGmRqJliqKrip0F/v7UFdgzsz1BK%0AlaxISdqEPUhryPOgzTRr1qxcYwOxKOto7Y7ZYvZOEp0/AHmZLN1+tNTHupJThFNRsV876/X5hQvl%0Aa1rTk1Qu/W1PHN3CZXM1cotKx/V1KCrnswtdWvAg+TnAlhVRoeaA922vmKqowOZT/jrh/034J0D+%0AG+DieWmNNVVCTcR2svLWex+WOHEUF0z5adMCHFovOFjxg4CyaYSmpiSz4sd5EFpZHEOS6exhxFGa%0AMYE3n9Uro5e6BmQZ2t0hMg+lLJ95CuyrQZXAXojktFcoGLh27ZrXy0Xdtw6Cw1EadsZuK52Yvy9U%0Ai9bUUUygV1okJCQQZPGQRTu5AypF06hHfz56cyJffjSZFT/OEzbVslyyWYL+kpKNYAlBzdOb9LwD%0ATV1KTYfRaOTMmTPFckZdOLUTzCFQR2Tyy6utaqxUxbVgNPksGEvLaQyY2d29SiwY67XDqdmclxVS%0ApSpIBVna2ALzi0uDOXPm+AcTu1dCYQ6WhJG8+Oa7IlvmO7EU86xMm/Km+1nVEIgzXlr07NnT3YCp%0AY88qUcHofD/GAPrlvtCz3198MIkDx09z8fAeDu/dw+5tW1xqPOWF0SBz7aoPf3H7T1C5Fmq9trz/%0A2oukbPV+XhUl8DW/mmfDWJTr/X7CX7u8NHjppZcCb8i8CBcOQZOuSIBBlktFjbqSW0TVUDP7dm5n%0AyZyvSdm+rUzj8YXJIDTpY+PieeH1ye5m1aNbICSCbafSSp0MuJBdiEGCVd9Nx6lJoDkcjmITASUh%0AISHBK/D01KDvVDeSYAN8vvj3gMkKvRKrGydFVK6CrCvqZF4ExGKx2GtTSrTpEM9rMxbSoHFT94eq%0AAseS2J1mp9BRusXB2axCAG7u7E3je/TRR8s1LqvVyk8/r+bhZ15xNW7rMJxMRpVkNp70fxfnFDpY%0Atu8SZzLcUp6XteC9dkQQiqpiMOBXNS4rqodZhPysD2KqhlAnIohNAcb234R/AuS/AS6eV6WqAGSc%0APsLeHVt5Y+JL5eIitWnTxs8QA4cNdi6HBh1czVNlCUQdDofo8M5NR1WVgGoB14OeYe7Y0YfTm3kR%0Ajm2DdnfRb9hjpZZU0zMfBoMBKSzKKyAo76QrglALsjZhcWaPsACOuwdJlq4bCPhi1eIFKBZNZ1bL%0AIBsMhnIFU1arlYUrfqFpG63R4sgWKMrnSrVY10JBcTq5+74Hie/eUzgqFbMQunPgEExmC4SEAyDZ%0A8jSjAu/FhaeUWv/+/ZFlma+//tqv5Gy1Wlm++jesvfqKl+jpXWJB0OY2TGYLEZWrlEueKV8x0Pvm%0ABEY8O4HZS1b68aNLw2kMmNk9lAg5V6HLYFRVLbOCiqqqZNklbr+lFw89/gzfLFpZoSyoH2wFkLKC%0Aotpt+GD6TFJTkmnWKlY815KEwWhi4NARfs9Kakoyu3ZsE+V7j4xZmzZtyj2UrtauvDd7CU1beBzD%0AVgB7foGYLkyZs1yzwHaPxZeONOerqS77c0Iro+akCQUFh73c1A8dRhmyM30yTye2i4azJl1xOByc%0APHLIb79raVf8PruaayPSHGgtIvlXSUqB4gIK+WQyVG+MsWpdrTGvMw67nSXzZhcblO45epqsUwd5%0AbGBf5s+cxr133l5urioI/ra+EMjKSHcrMJ/cCfYiiLGWOhlwNrOAKhbY9Nsv5R6PJzyVZSTZvXAw%0AGWTqKWkoDeNEud5DAnHq5DeY/NGnbL1oY87Mz5n+/tt88Por1I61Cs57zlVAYujDIyv8rB7es4O5%0An7zDyWPe8pWGUztwYGBrgEzoV0mn6PfvZBbtcWeHz2aKgPTBgfcwftLHdO5xMzNmzChWZq406GK1%0AEtupKylJm3A63Q373Vs0IDrU7Mf1VVWVl1YdYNLvR3lo/i7OZRV4ja1uZBBORcVY0fQxovnSEsDX%0AQJIkejSKYue5rP9qNYt/AuS/AQOGjmDilE+o21oEjkr2VZHNu44UTnHwc/vRsWe1yPrED0I2GHjh%0A9cmlDkQxWYTLX14GqqKwe+vmMo8LRFDToUOAJobkRRAUxrmI5mXu2H/8hYlENWgGeemu0l55J12r%0A1cqyX9YyfNzLLi1hti+B6jFIDeLo/8DwMpk2LFsw1y0dlSuaxaZOK382r1vXrjw+4W2R0bMXIB38%0Ag+warZEjariC9zsHDWH0c69gNluKDehj4+KZsXAF9z8xHgApPxNVVQNO6LqUWnx8fIm2vwBXLl8U%0A957DBvvWQRMrdVrF88Hrr5SZnlJod5Jnc9K8YV3uHz2O3j38qxal4TTqShJecDogeTHUaQV1Y8us%0AZLFlWzIORSXSDIMeHkVcfOdS7xtofH4LWoBdP0NhLvb29zDny6l89OZEnIqCJEkMfexJ7hw4xE+2%0AMSVpk4vb6rlgLC+nEQTnsmX7ThQU5Hl9Hn5BULnmrtvuZe7jSX0aM7gf40cNI/FXLXAymoWVsxa8%0AV6Tao0OSJAoLi7w/dDpEkNy4M0gy+fl5gXf2gKKqnM3M53jynzh9ZA0D8Wmvh+LeQU1btOHxfsIl%0ArvuYNzh3+hS7krcIxQFVxVZUSOKWZK9S+JJ5szmXVUjhxeMahaFivHIQSQSLQcahqJqbn3YPOoqE%0A6UqMFYPJW0M9I9/Gk4v3MmrRHs5r2U+Ac5mFBBVleSkolTcRkOjjQKkqThZ/P4tHB9zO1Mlv0KaS%0AXdxDddqgKAo52dmkpiQzZ8GP8ODH0O9luP05QATQ6Q6j6MNRFUClbbuyKTn4IikpiaceuJvDu73f%0AY9Vq1mL8ow9iwcHiZO/Aed+lHL7ZdpbsIgcfJB5n30WRLDmTUYDZIFGtkoW7Bj/EjB+WVig4Bti9%0AYxsvjxjA/j0peBrPbEn8ndhwB1tOZ1Bgd2e4t5zKYPvZLAa3E5n29/8UTdbHrolnpn7lEIocCiGW%0A8utu64gMNmExGnA4Fb9tPRtXwa6obPkvpln8EyD/TYhp3pILmfnij+yrmntbyVI4xSEqKspPtxYQ%0AWR9NcJ3KtctW9vYI8lRVpVp01TKPS4ene50Ll4/BqV3stEXx4/fflfmYSnAEckGWJlVmqtCk26VL%0AFwaPfoYBQ0fQf8gwOJAIOWkocf05f+ZUqY+TkrRJlBvDKouFicOGJMu0bl3+bJ7FKKPizkyp25ei%0AKipK+7u8gne9bNqpW49iF0KxcfEQKsrGSo7IKpS0KCuJ0pCUlMS9d93O8f173DvsXAGqysnIFtg1%0AxYyy0FP0xp+DSX9wcNeOCnEuH3nkERo19eEd7vtN8HS7DHZNtKVBakoy458dB8CC6e+xetmPFVYU%0AeCRQSdWWL8bYqBPrN26gqKgQNCm/uTOmMvr+u/jig0leVtk52dlC5gy8mpKOHDlS7vEZZAkkSLj9%0ALq/Ps0/ug7Qz7MmUeXRAX5dmrqdCit1mI3HtKjf/N0LL5mvl7r53D6hwNq9KiIle9z7gv+HoFggO%0Ad9F8fHGpyMjMaZ+6zt3VXBt2BZT08158ZVmWi5XbLAkJCQkEBfk7RR49tI+Zbz4Pl4/zx/FrzPnq%0AM6/taoubmeNsyz2ztnMyXcwJSxb9KGgzmW660I1YXIQHG7E5FGLj4rn7/qEeg9wCYVUYMvFDr3fH%0AjK1nSD6byYFLuby25pCQllRVzmYWEG3B67y98MIL5bq2nu8ZWTa45jJVVZnz1Wdsnz9VzGVNxLHn%0AfPWZoBV1ewgUB+xdK2QSG4qEU645UlQBEe/NQMY0ZYFvX4aO6Oo1+eDVFyjal0jS2RwXBUZVVaZu%0APEnlYBM/DY+jSoiZD9efQFVVDl3JJaZqKPt2buf7Lz/lwK7tFRobwOaNG7Db/MenOB1UunyAIofi%0AaiR0KirTNp+kdkQQz97UkFGd67HlVAZbT2dw4FIu1cPMVA0141BUQkwVN1qWJIlwixG74p/Aa1sr%0AgiZVQyl0BIhd/kvwT4D8N2HV4gU4g8LBYUcqyiW2YxeW/Ly6XC8YP1krD0h7fgGHHeLuKTVNICVp%0AE2qw1uigZaUO7ttTwh7XH19Atv/2nyCsCnM3HSjVcfRM1RcfvkN6gZOoEBO33zOIafPKZgvrC4sH%0AfaRZq1hQ7ELaqm4bth69yGOD7iiVgL4r4Aqt4jpvqqqyYcP6co8txGRgb/IWN2c15yocTERpeQsR%0ANRt4ZfE+enNiid3xqSnJLNIdwrSGLlVVi+ValkRpcHdPe7z4ctNEx36bWyE4oljObHHYulPcY+sW%0AfcfLIwawI4DO8PWgK118/fXXnDt10ttlymmH7YuhbhvU2i2Z89VnpbquKUmbsJuF45qancaM9yex%0AL6ViE9tDDw3HHBTk/9we2QwGE2qDOK+yv6qqOOx2Td3DLR2YsnWTRxDqDqaaNvXgSpYDVUPMPDb+%0ANfr2v997w7EtULslalAlJk983tUQpyqKyBbXbCbc7XRE1tTGdhGD0cgd95TdgMMXTkXl5nuHMnHK%0AJ3TpcTN9+98vzuOpnWAvhCZd/Xfq/QSHOjzKzLQaPDbsfpbMm+0qKRtz05ANBgxGoyurOm3atDLT%0AGaxWK7/+9jsduiZ4fa5fO45ugRpN3QsaAFMQ3PQwlRFjeevXIyiqilJZP2/nXV8tT9Dui2CTAYcW%0AgObnemTZT2wHh53V+910gNMZ+Szde5H7YmsyoXcMqRdzmDhtDt/OnUeuzcmhP5Z5Hbs4idLrQX/P%0APD5+InVj/JvpTh/eL/ovYqxCexjYdeYqNOsuXO3WzRABcY+RwqyoSm2XLKYsG+jeo0e5xqXDty9D%0Ax/7dKSKYP7oFLKGsSBKmP1tOZbDzfBaPda5HdJiFJ7vWZ9+lHFYdvMK+i1kUnkxlzOC7+fbTd3nk%0A/rsrRJsBuDkhATkAxVAFMvZuoJIJ1h0RCZE1h69wLC2fJ7vWx2SQub9tLWpHBPHR+uNsPZ1B21pi%0A3ldUFVMAakR5EGQSqjO+MMoSX98XS7+W1W/Iv/OfwD8B8l+M1JRkxj82TEzMYVGQl44sG+j/8ON0%0A6tylXMf0skz2QbtWLWhiziW03a20at+pVMeLs3ZHquSdlarIoxIVFeWvDwpCw/TiYdLqdA5MEfGB%0AnqlSDRYwB3P12H5++3kp5aBHe8Eoy67xudQe9q4VHOL4QShOJ1MmPs/Dd9/iCqimTn6De3vEMXXy%0AG4Aoif4452uxb2gV13kzGo307Nmz3GOTZYnY+K7C9UvH9sVgNHHI0sD1kWcDo62o0K8hKTUlmZmf%0AvIsarJfjhezW9biWxVEaXN3TvgHe9sXC1axDP1rFdiiTZfefGzQaT+417DYbP86fV6r9POGpdOF0%0AOmnY3Cd7v/dX8dvbiz6A0hgj5GRnu2kMmtnFN9M/KfPYPNGta1fe/fYn+j8wAoPRY/K9dASyr0LT%0AblSpWq3Y/Vcumk+3ZrXZvzvFHYRmi8Y1o8lU4aakqFAzhXaFRk2beV/jI1tEABzTBVSVyROeY+7M%0AaSJwGfwuPPAB3Pu6K5BxjS3rEqhqhZUYdBgNwlHy8++XUFCQ56b5nNghMo2Sx0uhagMhs3Y2FSJq%0AoFiH8e6/XmDp2j8AiGvekH6DH6J779tQFMXPcbMs6N6tKw89PV5QtXxxRLu/m3g8Sx3uhtDKPNE2%0AnGdvasTeSzl8s2YrR9N9NMYlicjIyDKPxxcWowhWlsybzeplP7o32ArgzG6uhtVn8fezAfhyy2mM%0AEoTu/4WinauRLh/j96xwvly4EoD8495qMcXJHpYGVquVyW+85qXp74WjWyA0Emq3FH/f9LBwP9yx%0ATGSRN8yGqLpw18vi2p8/CJJE19596NKlYosKq9XKuj/+pE3HLgQFh/h/4cxuKMpj82UHu3ds4/PN%0Ap6gdEcSANmLhemeL6jSNDuWNX49Q6IQTa78XFTbFia2CtBmAm7p347Z+/gtPxelk/dqV5Cb/zB/H%0A0jiWlscXW07TvFoYtzaNBsBslBnXvSEn0wvILnLQp5n4XFErNud7IshowB6AYvG/gH8C5L8QS+bN%0A5tEBt5P46yrxQq9UFXLScDrsrJo/i507yufgZrVamT59esBtu5K3YD+4kRw7pF4s3Qo/Ni6euFuE%0Acxa5GZjMZu5/YFi5xgYig1ysve/+P7CHRbNm4/U7tOOs3cVxQiuLD/LScTjs7Nq2pdxjA1FSNhtl%0AFn0/iz/W/Cw+dBQJekrjeAiriqqq7N+dwuQJz3Ff7y7M+eozzp5OQ0pGAAAgAElEQVQ6wZyvPqNP%0AXHMmT3iOwnyNMuOhKKAoSoXtOlu278Tz//eOO1DJOA9Hk9ieG+riLeZkZ7uk9FRV9ZK10jPvWzcm%0AirHlZ4lJBTAYys61BHfW594HR2AyW/zGRrs7OXz8OIlrS9/EU2DQytPauTt86GCZx6UvFiVJdOwH%0ABQV533sOGxzZBA07gCmoRGOE1JRkpkx4XgSAEdUFp1HLvP+2+pcKZX5kWaJzFysvTPqAl9/24Qsf%0A3QL1O3At20cFRTaK4PPJeRTVj6OoQLvfImuKyoLDBkhMev/jCmca9+1MZv7Mz4ioXMVb0SLtFGRc%0A8AryVEWBlr2geoyQDKvfDmJvFxuj6okFSVEeTqeT77/9ukLjAqHNatKeqdSUZDffGbRAqrKXcyLd%0AH4KifPj5Xdi1EtrcilKlHmu37oH8LLauXMjKH79n87rfXAv18nCQdXTq3IV+93u/LyVJEnKDaaeg%0ASTfxYVAl6DgAjm0lJlzmzpbVaF4tjB8O56HWby9429lXXPuXVVUjEIrsCpdzi1i+8Hv/jUc2Q0R1%0ApnzxDcsSt/L70TSKtixg9gevM2Xi86iJ34g569ax4jm4etJr9/LKHuowyhK3D3ww8MaTKYK21uEe%0AaBQPdWNh60KwayoMx7eJBVD9dkgFWXBuH6gqG39dxbzZ/67QuAAO7N/H3h1bKdSfOU84HbBnNZlV%0AmzP62z84mpZH4yvbucfahgf79ODlMQ9R48ga8f5IO+02y6J8aimBkJVRfJJDTV6M4rAz5PudXM4p%0AYnzPRl76xr1ionisc11Gd6lHj0Zuec6KmoToENrP/916x8XhnwD5P4CDu3Z4dXSnbN/GrQ+NZfL0%0Af3tnSivXFi9NYMemP7n79vK7XwVUstBw6rf54LAxc2XptIJTU5LZeeQUFOYiO/J5YuI7dO5Svuw2%0AuN3+9DKmF45vBVVh/obrUzhi4+J5+e0PkCO1zFqOKI327JlQ7rHpWL/0B96b+DwZ1zw6fg9p5yvG%0AuyHr5FHvhgw/yamwKq6mJKfDEdBxrbRISkrii7deYvH8ud73Tsoy7LKZxOPXWDJvth+vUVGcgqeH%0AO7uMqoqxaQGoJEl8OnVquYMpq9XK829/yBtf/8iAB0e4NyQvAksojuY3M+erz1xZ9kDwVD+o3aK9%0AoANp8nhJmzcxc+bMMo9LkiRR1nY42J+y1cVpdAXxRzcLXdqGcZw7fYopE55nysTnvWgp+qJiyQ+z%0ARQAYUQNy0gRNAzGxlUfSyhNmg4zDqbLlz9+9NxzdAkaTi1PpQpvboGGcOEe3jYNKIttDldqQcVH7%0Aksofv/1aoXElJSVx3913MOez9/jozYm8+OZ7RFX1KIMe3QL12ooADwS1ousDwoly+TsiAOj6oCh3%0A14hxW5EDly+XP8uoIzLYhFGWBK3ojYne1amTKWJxq9MsarcU+tLbF4sAa+sC8f8Jj0LdNnBRqF04%0AHQ6h3IO4T0aOLL/yQZVgM73uuQ+T3ijqGWgc3gS1W4hsZ5fBohl60xxWLV6ALEk816MhuVjEmI+5%0AKUaqovDUU09VuBxfNcxCsNlIdLUAweyRTWIx0+MRJq87Jt4TO5bqIxC6v4c3ij93rcKTXiVJUrll%0AD3WYDDK3Dhrmpsx4wl4o6BQxnaHfKyLQTF3j/Z3fvoAjm5FWf6w16AlM/3xahcYF8O9/XyfI3rEU%0Asq+iNO1O2KV9bJj+L65cusCRg3tJXLuKDbM+gFmPww/jXckJHX667eVAn7vuKX5jXjrqskk0Nufx%0A9u3NaFc7wmuzJEk8bm3A6C713b0uqhpQnq08qBEeRGSwP0XlfwH/BMg3GP3u7MvzD97F9PffdnXh%0Ajpn1JxlxQ+C+SWKCAzF5hFaGdLfTTXnLelCCkgWIVfbp3Wy/bOOFUcO8AgGnojJ/13nm7TyPQ+MJ%0ArVq8ACUsGjIvIKkq2ZkZmCqgXWq1Wlmz9jeGPf0yDz72pPfGvAy4eJhjznC/ICUQBgwdwW3DNefA%0AzIugQlBFORbA0vkBgtiM85B2xrskej2ERIqAIeeq66Pylh6TkpJISEhgxfzvOLLX5yV68QghSiGJ%0Ax68x/9uvAu6vNxjq8niAFiCL4L1ZbAcefWxUucamo0YlC+06dWbClI+JitaCqCsnRLDUVHCP1yxb%0AFHBfPQid/sEkHh3Yl+Q9+70azQAWL15cpvEkJia6Ah1fuJ6P8wfFfde0O3O++ozF82ax+PtZjLrv%0ALvbs2MbM1Um8PXclRRrnFxBZ2syLAY9bXhQ5Fc5lFXD1is/9ceGQyNA17eb+zGgRAdW5fTB/vCgj%0A3/SwoDtEN4Arx11fXbe2YtltnV+uKKLJMisjnfDKHuX9oxrNorFGnWl7hwjWN2rNtuu/FQo4vR8X%0AGeQLbsm1O/oPKve4dIRZjBzZk8KYwf20zn0P2AsEzaJFgtDl7jFSnMtdWmWoKA+S5osAP6K6qHa4%0AIFRdDAZD4MbiUsIgS6B63G9aYxsglIXshdBvArS7U1B+0s9x7coVZn3+MafXLyP6fLJ4fpJ/8v5p%0AFXBc0xEeZCTEJNP15lv8NzpssHE21GiCUqUu/P6FoF54YvUnMGec6B/xQKdOnSpctTBIEkdTU/h1%0A5ZLAc9n2xaICcGonrJgMio/2cOYFWPkeyinvd2Vp6HvXQ7EmMDoKc2DuOJj/IrnzXw38ncxLYvH2%0AH8Cjjz3GfY+ORZZlJEn2T0Sd3kX0lpn0bV48bcsb0g2jWIhM9I062l+LfwLkG4hhw4bx+5/rxeSA%0A1oW76k8x0SX/BNfOwc2jRam0Sh2xk0eAXJGyXkJCQvE0BhCTWng11u8+zJjBd7Nk3mxmff4xn65M%0A4qP1J/hkwwmmbjzpliqLrKEFBIIDa6zgarJ7t64Mf+JZDu3fG2BsSdgi6rB4xSqvDn1VVfk2+Qz/%0AWn3IpdUIcPxypnjR5KbjdDpYND9AubCMqF6zZuANx5KgdivRHV8aeDQl6Shv6bG47mkBlfw9v7Hx%0A2BUUOfDq/Pb+whpYV7ioVqMWhFcXEkhAeEREhRY+ILJ5erluzPOvuDccS4IaTaBSVSwBOvvBbQes%0AKzVcs0l+QWhAE5wS4GlOUyxURQRGDePEYkaD02Hng/lrmHnYwckGt8JNI9z7VK7t1QQny3KFM2YW%0Ao4RRlrlnsC99SRXPa4M4MGmuVu3vFAvqTXNFJnvHEtG53+FuETxfcqtWqKpaIV6j6xx6SAZGVvEo%0AA18+Jq5T2ztEFrnzfaKJ6pxoUiLtlFDjaN5TBPJH3RSoNq1alntcnti/Iylg5z4gAqngcBj6sWga%0A3DRXo59oSF0jrv+RTe4qkQZJEs5wzz77bLkXGTanwopFC7zdCHUU5sC6ryA8Gi4egU1zQJLY9Oev%0ATP9gEpMnPMfVhZNg/oui6dUHhw8f9j9mGaAHK17Omp448IcIgL97StAWfKE4xPX1QXJycrmqPZ6Q%0AZYmDKUkoxfFVFSf8OROWTyrTYvXZZ5+t0LhAmMAEdKvzhK1ALGzU0vNtb0TmHcBsMHDv2Ff4ZvFq%0AnnzxX7z89gd+jfGVq0SX/oCSWmGbadfYjP+bwTH8EyDfUKxYtRoemQlWDwmi7g+Jppuk+bD+3yKA%0AanOb4OsBXD3l+uodd9xRoXL39OnTxcox0I19Yrt4wcRYsduKmDzhOaZ/9jHzD2TSMlJiYJsazN91%0AntfemoxTMkJ4NUg/j9Pp4NSRgxXm0cqyhFGWaN/zdp/PDSKYAtfYdFmw9cev8cWW06w9fJXH5mzh%0Am2mfkJqSTK4xVAtWRGbgRpSCnnjm+cAUlaNJWrYsgO5t16Hw6NfieurQAmQp67JmH15+xzXf7mm/%0AF/TRJJySgYzwBl4fS7JM05ZtiO/dF1VVSU1J5t1/jedKRpZwb9Qml11Jm0guh1KEJ8TCSVyHAUNH%0A0LCJ1oV+VDtuTBfOnjrhR7M4lpZH47hu3uVxnyztkAcfLLNGqM6NnjRpEtO/+IrmsQE0uEEEbaYg%0Ad0UHQDZypHIbkQHfs1oEn9VjRNY9uJJXYFAcnaksiKkaRkSQyaWLXrNOXffGI5tF8B7TRVSbOg0U%0Az/AFjZe9fYkIlHuMFJSLU7sF91qWsVgsFZIDs1qt/P777wwf9zKfz1tKbFw8jXzVBZJ/EgugYZ+I%0AIH7DbK/N8tb5GM/vg83zvJIAP8yqOAcZoF3nrgE79wERwCfNh0pRkLoG+YiPzKDihJ+nwMr3/crd%0AQIWa9ADy7U5KjKUOJsK0wfDjBJHR1lUuSpHprIhlMriz2yUm9NJOeV2z0qKs1Z5AaN+lO8YyyouF%0AhIaVuL0ipjk6rFYrL2s6+bIsB55jy4EHH3zwhhkOhZqMtGjXkZFPPS8kXX3up4z0q8XsGQgSFcyd%0AuGA2yKDiqlD/L+F/LkBes2YNzZo1IyYmhnfffffvHo4XGjeoJ7IoLW4Wk1v99iKDse1HwV08vUso%0AN3QZLBoNsq96leIraus4evRovli4kkeencDwx5/B6FlmKcwR/7YnXSB+EFhCOTBtHIuf6IVamMv5%0ABj2F855sgMvCY37N4h9uyGrSbJTpNUDIMzVsImSoFMUpMppXTrjG9u/PP+KBvgm8/EMiXDsDy98h%0AzWnmq3V7eOTePlwslF0vcIPRyANDH6rw2Lp37cr7c5dTs3Y97w1XT4jxxfhwsGs2E9cxuBL0fgKi%0AG4nPK9dCUhVmfPNvRjw7gXnLyifdB25Xu4dGPsatgx6iXUefMZw/APlZZEd7T5qqonAkojVPJdno%0ANP4LHhl0pzjPuhxYlsiE2m+Aq5lBlryKcc1btRX/kXlB8ARj3NqlnRpE0a1JTbrf/xhDvt/Ji0l5%0ALpdHLKEi66cFyLLBwLy55asM6MobTz4xhqdenYQlKMhl7evCuX2iC76JB42hza2CWrRpjqAL5GXC%0AzaPEtQaXdBRQIXMaHQZJokjLlg0YOoJ3pn3jnnjPHxSL5y6DodcYcX42zaVVuw7sOJPB2OdfgsRv%0ARGY0eREGZyEvT/qQh8e9wtpff6vwpNu1a1dGPf0CTduKBcSdg4Z4l233rxPZRlMQ/DFDPKdAaFgl%0AEvrcyTdz5vNSu2DYttDruFeu+LvZlQftOnbm4ZcmFb9QSZoPU++jb1gayScus+NMBt8uXRtYXUJD%0Ateo1sFgs17Uyvx4k4Nb+92PSVF4MRqN74ahDVcqUaQRRtaioOolBlgg2yfS8a5Bw1ryBKGu1JxA6%0AxnemdsMmZdqnWavYErdX9DnVMfaJx3nr34t5Yvy/GD5m3A05ZqtWrW7IccIsBsIsBpxaUBxI4720%0Auu86Klpd1CFJElVCTeQUFlcN/e/F/1SA7HQ6GTt2LKtXr+bAgQPMnz+fAwdKp6H7V+CLL74Q5bug%0AMNHFrWeP969zf2nTHFEqbdCeajknbvgYevXoxoOPP0ul8HAU34zE0SRB7ajWSHQjt+8nTDGunhSN%0AK9t+FI1BPUeKLMtFUc4zWyw3RJ4pxGTAKAt5Jr9V/9Ek0XkeWpnC/HyOGmvhDK8uApXj2wTvrMv9%0AEFlLBHra2CRJviE3scUoU69le7om9PbfeHQL1GsnOI06ejwiGvFmjxWLjwRh/ND4pjtpVDWMDp06%0AM3j0M3TtGkCTtQzQXe2ef/sDGgWaZI9vg4adwOAx8UfWgvj7RNBSN1ZkH0E0c4E7S1uCBnJpYTJI%0AnkrI3lmKo1uEc50mkaYqCkWqRGH7e+HycZz52dDnGVGGj9IWJprAf5Xoasg34KZr17EzE75cwOMv%0ATOSVSR+6gwJVEU1QjTqJxazRDJ0Hw7n94l6z5cPmuVCrhZCOKsz14vmqUGHTBotRxihLLiWSlKRN%0AHotkFTbMElSnFgmQsgLSTnHPYLEYjLN2x3AyGabeB1sXCCvsjHQGjxlH924Vu+d0VLIYXEmo2Lh4%0Aburdx71RVWDNp/DlMCGJCLTv3JX1B87w4dffExsXz4ChI/x0lAcPGXJDxmY2SvQeOIyvf/qFgUNH%0AFlv+DgkNdf13bFw8zVu3LfaYr7z6WqmszK+HmuFBtOvYmWk/LOfJF1/l60Wr6NC54tfk7rvvviHZ%0ARoMsEdUklhkLVzD2pdcICgkgXeYDWdO2rhQeQcMmzdz9BhratWtXYUc4gHqVQ8gui6EV8PSE16nb%0AoFHAbZIkVfg51RFklGnbMZ6Hxz7HuIlv0KVHrwodz2ismMGVJ0LMRiKDTOh+YYHMmQ7s2VlqV1NU%0AKkyr9ES9yGCc/3sJ5P+tADk5OZmYmBgaNWqE2WxmyJAhLF++/O8elgtWq5VpE8bCmT2Q8Jgoz67/%0At1cZ79svpvK4tT4JjaOIN3lzzCoqkwMie5Geb/duzNJxeIMo6XUdCjePAVTY7JGl271KZEtrNBVB%0AQmEuAGHhlStMsQCoXyWEIJO45aKr+3B+j20RgVLznmAOFjSVs3tFWRlECdcSCg9oTSoa31FxOtm8%0AsXTqHNeDxShz272D3d3nIF68R5NcqgIDh45k4BszoXYL+tZw8O3cH2jnOAV12/D0N7+QJkfQsrro%0A7le5MbqvIlCUuHNQgODiWBJYQkQAr+Om4aJisehV0TXfaaDQZq4WIzKOHuXTkjSQSwOzQUbC3QjT%0AtKVHNufIJnFNPasWHe8VmeLfp8OfX4sGs9a3QnUta6Rlabv28gjGKgCjLNGsrSg7Dhg6ghkLV1Cz%0AjhaMH1ov7rVWvYV8VFgVsYDVse93uHRU/IZD64Wck4abunevcLBilCUvkxqXjKGO07tgwcuw/B2i%0Aj65l4pRPGDB0BOBWdDEaDciyjMlsoUOXbi55uxsBk1F2ZaQAokrQZZZlmadfed3v87enznAZeox7%0A4wOGDi2/XKQnqoVZCDUbiI2LZ8KUj5nwzkcBf/e1NO+M9dED+wIeL6RSOAMeHFEqK/ProU5kMDUq%0AWajWpC0jn3qe2Lh47hw4xEvvujzX6EbMDyBk8swGmdi4eEY+9Tw333bXdfd5YvxEdpzJ4M99p1i0%0AbisJt93htb1LBVSOPBFqNnBzAE3f4jD88WeIjYvnzU++DLj9+VffvGEUhqhQMxajgUvZotHu8+8X%0A06pdXIn7GAwGKlfxd6GNjKrKZz8sv2FjA6ENnq9ZSkcXc6+U1tUUuCFzvg7dEfZ/DRX3EvwLcf78%0AeerWdfP06tSpw7Zt3o0EM2fOdDULXLp0iQsXLvBX4q677uKStJ4fd6SSdiCZzGNJqEB0teq89t6n%0A1Ktfn3oAjS0cCElg7cJZOBx2jEYjffv2rfB47YV2irKyqFe/Ph98+S0Lv/uGzYlaBrsoT3AHb3pY%0A/L3+W+9GEKcdfvlIOKFtdYvIR0RU4uLFinfwF9qdZKdlEFRkYcCQYcKSVse1s2Jh0fFeEaAHh4sM%0Amo60U7D/D2h9i8iMXj6GJEkYTUZat25d4fOWU2jHkZ1L3Xr1+GjGd+xOSaadZnAx/vFHsOWkIbW9%0AnW69GvLxmUjqR0g8e2c3DLLEu4/X47GfTzHtgCghxVaRyEy7TF6BnWvGQpTciknc2BwKWWkZ1KtX%0An45durFj62b3xjN7xHVt0lU0StVsLv57yzxBIdj0nZBG6vqAMEy4cgJJVUCSMJnNtGrVqsLnzpmT%0ARVquhMkgYTTKiGWaKq7ptTNCzWLPapFJ7nCPCNovHxP/O7cfug2F9PNicaZJ0CXc0ueGPLv5Gbk4%0AswvJRCz26tWvT1xnKyvPnRH/9rn9ohoga81kOscXxG9Y8Y5oljvkdkM0GI288MILN2R8hZmZFAEO%0Ak4F69esz7uXX+HTKm0JaDuDiYQwGA6998z0t27YnM80tKdirT19q1Kjhulfr1mtAfsZVLlwIrOJR%0AVpy/nMPpjALqVxaNgj1vuY0VP87T3lcm2sZ14sDePdSsXYdnJrxOvfr1vcbnOc5effqSme8gIz3t%0Ahjh0qU6Voqx0LhUYCDIZ6NWnLwW52Xwy+Q0v7mVYWJjXmAxGAwSQZO3dbyCOnGtcKMys8NgALl/O%0AISOjgHCnOHf16tfnk6/n8OtK4T7XpHlLPnnHf0EREJKE6QbNDwCG/ALU3AIyFSGn+ML/vYWtqIAN%0A69Zq7pj+aNaipdd59LoXTKYbNjaAYY89wdXzp9mwZqX/2A0GBg0bybHDB+nR+zbuHDiYzLTL1Ktf%0An6mz5vP11I84e+o4dRs25qEnnqNlk0Y3NAawZ2eTnltEiF00Hn/27Ty+/uxD1q1eid1uIzszw0s1%0AY9CwkYx6ZjyrFi/km2kfU5CfR7uOnXlr6tfIsnxDx1aYWcD5SzkYKwczYMgwNq5bi9ND0cdstvhd%0Ax0BwKio2h8I1m/2GNerl25ykXc6g0GKgksUddhbYnJBn5AJ5Jez990FSb4QGyl+En376iTVr1vDN%0AN98AMHfuXLZt28bnn38e8PsdO3Zkx44df+UQKbQ7STyeRnRo6fhdqSnJbNywnps6tWfkAxWXQMor%0AcpB4PI0aldzKAVMnv+Gtk9u0GyiKuzmuBBhNJqYv+JnRAyqe0SuwO/njaBpVQ80uHdMXHh1KRroW%0ApFePEW5cRrPo0vdp/MEcIqgrx5Lom3ATjZo2o1bjprzy2NAKl+NzCh3sPJ+JBISavdeNqSnJ/Hvz%0AUTYr9ehQO4Kd57OY2r8VXRu4RdUTj19j/M8HiAoxsWxkJ4JNBq7m2YirE0F0WMW4fnanwsYT17AY%0AZYKMBp4aNpCtG/5wf+G2ccJ29ZtRWAZPoshcCb4d45YU6vkoxAmdzHa244zr3ZIN69fTtWM7Rg29%0Ar0JjA9h1PoucQjuhZqNLus1hF252dBksqgFznhaqB7G3C1qKpv9Ntcai0QtE49nG2bRo24Hvf17H%0A/7d35lFylnW+/z7P+7xrbd3VWzrVHbJ0J6Q73QlZFBzEjYDjCHcGBgOH7RyOOtfLvcwdBRwXNDNH%0ABj3jceHiuBxBvUcHXGCIHhAUZxy5IxKNIiqSkE3S6Wy9d9f+1vvcP96qSlV3ddJV9b7VSfP7/JXU%0A+tSv3+X3/Jbvb3N3/ZPDxhMZPP+nCbQFT2cFXtyzG++57i/cm0dTJ3Dl/3ZLKn74maIGcyUUIfAX%0A192I7W//c/zPW3bUvTbAtd1UMotgyU3jxT278X+/eD/+dGg/Lljdg1v++x0LmkaYsR3YUuKNq+sf%0APAAAvzoyjiMTKaxoMsvWtue5/4ctl1y64AmJBUYSGQyE7LNLZi0AO+fgPw+M4vh0Ghe2ny7Xeuxb%0AX8enPnonHMeBUFV8+ds/KFvnnGshgD//y3fhjn/6P7h8bSuER3WXe45M4NBYAqui85cvVFrLbC6+%0A7K24cMvFeMel23DdNX/pydoA4N/3nYLCWdlxV1jTt7/2ZVddJk9p5qKUF/fsxs9+9p+45h3bcdXl%0Ab/Zsbf91aAwnp9OYOPg7PPG9R3Bw/15MjI1WdS4AwPHpNPTUBC7fXF9jYym7Xx3H4bEk1rSc+e/6%0AH0/9AG95+1W448M7K75mJm0jbKq4aJYmcT0cnUzihaOT4IyhPagXz9VIcxST42MLPmdTdg6cMVyg%0ApTw5VwHXL/l/h8YwlbKxusR2M2kbzZaKweXe2WEhLNQ3PK8c5Oeeew47d+7E00+7NW/33XcfAOBD%0AH/pQxdefDw4yAJyKpxFTkhjoXenJGp5++SRaLLUsjVd6suz9/YsYHTmJyYlxvPTiC0gnE8UO+EAw%0AiNVr1yPS1IyWtna89err8GdveAM2enAiJ7M5/NehMQRUBVpJavmxb30dX/7MfRgfHYET7nBT3UN/%0AKD7POM8LJUj0bdyMb3zfHawgpcSfhoZx7Ru8aXT49ZEJTKftOTcNwL1o/I9Hf4cXj01jx6bluOvN%0Aa+a85rfDU+gM62jPO8QnZzK4ZGWzJyLpvxuexGg8i5Dhrq3w9zy4by+ef2k/xv7i42jSGSYywJ+l%0A/4BffOke5HI2GGNQQy2wb/wsTCuAR9/9Z2gNaDg1k8ZykcSgB8fczw+PYTyRxbKQXra2LZdciqee%0A/hG+I17n6htHlrk1+v/+5bL3s23XQL1gEPjxA9i8cRD3fvURdIYMrF8Wqnttk8ks/mP/CLpLnLzC%0AGp/43iMAAwLBMJ549GFMToyDc45sJgPGOF536ZvwwDcfLfs9K/ougpmdxBv6e+peGwD816FRHB5L%0A4ML2+n9rIpNDQFM82VgA7qbxZwdH0RbQ6k63ZnMO0raDXivjyU1XSondr05g/0i8zEEGzu7E3/9P%0AO/HU499FbMVK/K8PfRyDW16HU/E0rlzX7ll5yqvjCfzm6CS6IuYZX/fYt76Ohx/6IqYmJqHpOpbF%0AuhCfnsbE+Cje/t+uwx0f3olT8QzWmmmsvqD7jJ9VDT/Zd2rO5qKUhW6E9o/EMdAZRp8H52qBw2MJ%0A/Hb47LY7G/tH4mjFDN52kXcO8qvjCfzu2BTag3pd0dWJZBbdTSbWzmP/WpBS4kd7T2E0kcG6tto/%0AN56xEdQElikJTx3k3x+fxtGpFFZEjOJ5Rg6yh9i2jbVr1+InP/kJYrEYtm3bhn/913+dtxP0fHKQ%0Au0UK/T0XeLKGZ/adAgM8ccymUll0hAzPLoA/OzAKzgBTrV8my5ESR4eH8ZcXe+Mg//7YJEZmTjuh%0Alb5vPJFFS0Cr+PxsTsUzuGx1FJZWfyXTLw6P4+BYfN4L37dfGMZDu1/FFeva8P7LVs+50cczNhTG%0AYOTtPhLPICaS2ODBMferI+PYd2r+tf3w5ZP4xDOvoK8jiM9e3V9xA1LKaDyDde1BXHCG6NtCydhu%0A9D2gKZ50ZY/EM2hnM7hoXeWmoGrZ/eo4Do0m0NMaOPuLz8JUKov2kI7+ZQvU7D4LUkr8dP8ItHzm%0Aoh4SmRwsjaNTSXp2091zZAL7RmawtrU+J0NKidFkFleuW+gQhYV95o/3nUJziU54rZyKZ7A+kMEF%0A3V0erQ74zwMjODmdKYvm1cLQZAqXrY6i2VrYNXEhzKRt/OSVU1A5R0eo9uyb1/fVAv+xfwSawuo6%0AJ07F09i4PILOcGWN+Fr5ySunMJHIoslUa77/F5zWVsQ9O6ILl4gAACAASURBVFcB4Mh4EvtGZnBi%0AOl28V5zrDvJ5VYMshMADDzyAK6+8ErlcDrfddptnMimLC/OkmauApSoYT3ojqZJzpKfdrBFDYMKj%0AtTkSntVIAYDCOJwztBJwxhbsHAMApHeNDrrgeZH/yuzYtBw7Ns1/MZtdNiLhmZQnYhETQxOpeZ//%0A8wvb8fZ1rkj9QiJ0DmRZhqEeNMHRbKmYSdseyRZJKGcbGFAFq6IWRuOV6z6rJedImHU6sqUwxrA8%0AYmJoIlm3g5x1HFiqBlSnbHZGYhEDQxNJjCUyiNbhoOUkoHp4HQHy0lamhslUtv5AhYfXkQKWmpcF%0Ac2TNny2lhC4Ywoa3Y4Q1hSOoCRybSqHZVGu+FkwkbcSC3sf/dIXj0Ji7qa393sg8va8WCOkCkMCJ%0AmXTNx51duOd7eK4CgKW59cfjiSyyOcczGTk/OfdXOIt3vOMd2LdvHw4cOICPfOQji70cb5ASwoPG%0AlQJtAQ32fNOIqiSe8fYsCegKsh6tLZnJIeBBJLpAQFMQz+TO/sIqOJNTWw1NplqmeFAvk8msZ8dI%0A1FKLken5qEZdgYF5uvHRBS/KH9WLhLebMk3hSGZzyHkgop+T8PQYAdzjLp1zilJ0tWLnJCzNu3MV%0AcP8OQV3g5Ex943sztuP52gD3vJhO23PlNqsgmc2Bc2/PBwDYtqIZgnO8MjJT82fkHAldKJ4776ri%0AZrosXeDAaO3NWypnnpxXs2kP6YgYAgfHal/bZDLry9ouikVgqgqaTBUpu7Z72VgiixmP74MA0Gyq%0AaA1oaA1o2D8S92QEuN+cdw7ykoR5ewFUFAbbkZ6cgLrKEbW8ixCEdRUjCW8iyLbjIDhPOUQtNHn4%0AO+2cA13lnjX9LI/onkYcdMGRsr3xGhXGkHMcTy/4Xt5zA5ooDuSoH+ZZ5B1wnYGAJjDpgYi+BDyL%0AvBfQFIZkJoehyfkzBAtBAp5N5ipgqBwhQ4BzVpcTajsOIh5HQQFgdWsAEUPUlSGQEtA9DJ6UYmn1%0Alc7YjvSkVG42jDFYqoJmQ4Ax4MR0bRsgVeGeO+8A0NMaQNTSYKkK4pnaNo6q4EhmPQ7Rwv3NqsIQ%0A0gUOjSZq+oyQrmC1B+Vts+GcYXVLAEFdQBeKZ/cfPyEH+ZzAu7nngJt6DOrCG4dFSs8aVwAUT14v%0AopcSgJf3jpAu3GijBztb25GwPLx5KPkIbMaji4rgDK3VlIucAcbcejyvSme8jtLqgmO6zghoESk9%0AvWhamkDIgygoAEB6N/2qgKkqaA1o7rjYOuHM27WFDRVrWgIwhYJXRuI1X+9yjnclPbMxVAXjqSyG%0Aa9xgSMgyWSwvEZzD0pSa7WY70vOMRQFLU2CqAkFd1BQJdaS7Ns2nzYUm3OvnZLK264quMN9s178s%0AhKDmOqG1jHfOSX82PgUMwRE2xBmnnZ8rkIN8DsA8rkHWhQJVYd7cdJm3azNUtw7Ji92j9LgGmTEG%0AhTFMpep3phzppvi8gufXdmistqjAbFSFe+L0AG60V/NSCF56G0FusTSEPNowTqdzXpfmQeEM2nwj%0Ak6uBeVfSU8BQFQR114mvr8xCehp5L9Bkqu7GVuG1O8gSvjlSuuAIaQKJbK6mlLL0of64wEBnCJam%0AYP9oHH88Mb+84XxICag+eRAroyZUhSFqaWWj7BeK40g3GONDZgAANseaIDhHPJur6bzgjBVVf7zG%0A0gQ2dIYQDag4VaUP4EgJVeEI+LQpA9xzNqgrOFJnVqoRkIN8DiDhbZQWcB2gmRrTP6Uw1Db1aT5M%0AVUFbQCub0FUrbqSx/jWVoguOUx40TTmy9uaXSnDOEDKEZ58ppTdT/gD3+NAUjhGPms28zqhowo2U%0A1VMzWEAX3LMofgHO3M+tt85XetzLUGDj8jAMlePoVO03tJF41vP6fsB1HlvzMnTDNa5P+hB5LzDY%0AGUaTqcIQvKYMi/R4s1iKpQmsbw8iFjZq+v0OJBSPswIFdKFgQ2cIYV3ArMELd3yoxy+FcwaFA0FN%0AQabKbGg258BSlbq1+8+Emm90TGadqjZm7sbCX7ewq8nEurYgwh6WR/oFOciLTMZ23CiBx+eKyjkE%0A53j5ZPWRgVLcMgZvFxc2BEbiWaTrdDQcKctH83pAR0hH0IOGHccHZ2XT8rAnFxXpcdkM4JZsnK1R%0Ab8Ew5nnUrDNsQFWUuhtDVIWVDR3xgqAuEDEERhJZpLK1O5GFEcJeIxQOU1UQ0JSaS6NMTcG0B5mZ%0ASoQNt4E1U2MnJmPe124XEAov1kofr6GWNifdRji/aA8ZMDWlJmcymc35Ft0GXCc5YqqYTNlVlwrk%0ApITq8b1hNgOdYUQtDdUmLnJSQvexhKHABc0mgnp1ilaOhC/qGrNpDergYJ4EyvyEHORFJm07MAT3%0A3GFRuJvK8EKSShPeri2gC+gKw8E6OpQBtzTF6waWntaAG32vM5rnx4XGVBUonNftaLgpZW+PuXXt%0AQYR04cmmJ5XNeV6ftjpqIagpdZeBcI8bagHgwvYgzLwE0uHx2ktoJLzLCsyGM9eRH6shCupIiYCq%0AoD3k7caiQFBX0GxqNTtE8Yzt+d+0lC1dTTCEq8Nd7QbjZDwNeFe8VJGIoUJVqu+9ULi3DdyVWB42%0AEDFUHD5DaVk258xZe86RNUWeq0EXCpZHDExV6cDnHAmtAU5oS0BD1NLmbXKsdK124K2s65ngnOH4%0AdBp27tx1kslBXmRY/sbjNf3LQggbAoaoM/UtJYTHO3FLVdAS0OqPODJ4qkkLuOUCuuA4Pp2uS45O%0A+mA3zhmCmoLJdH3NcG5TkrcXwaAu0B5UkawjAgqcrh30Ov3IOYPKWdXRnlIc6U8dLWMMHUEdpspr%0APmYKWQGvN9oFlkcMhPTaNMydfBNcrM7JaPPRFtTRGtQQNtSaNmheNr/O9/kKZ7C06usug5rAMo+H%0AScxmRT7SmKi6BEZ6ptIzH5rgiAbUM24RDowmcGyq3AmcSNm+NpoViFoqWgIq7HmyF1LKOXZN244n%0AQ7zOhqpwtAf1ivfZ6ZSNw+MJHJlIlmWtco6E3iB9Yl0wmKqCRJ33DD8hB3mRcaT3+qCAW1+mKdyV%0AGUrU5iBLKcG49+luTXB0NZkwBMfeU7XrcAL+1OdZmoJlYR1H62giyHncpFfAUDnsnMS+UzM1dSgD%0AbsTFj1R8a0DDaCJTVxlDTgKqFw1rFZAM2D8yU3OUW0qA+9R7vaLZhJXXLz0+Xf1xl845vkZ+YhET%0AXRETTaZadXbFzya4AqujFroiBiarzK44Uvq+NsDN6LkZloU7A4UNuh/naimmqkBT+LwlIBnbwUQy%0AO8fRkxK+R2kBIGppCOlKxePu5ZMzUBWOqVS2LIqsKwztPjXBlRLOR98nKqhZpLI57D01gyOTybLH%0Ac1L6EhSrRJMpKt6HhiaTCGgKknaubNOWyjqImI1ZW29rEKZQfAk6eAU5yItMJicR8alYfVMsAk0o%0A0JXaGotyEtB8quOKRQxE8h3oNcuD+dThvTWfEnUkao4sOT7Vmak8P7mKoeYIdzbn+NIgYTuu5vCr%0AE8mzv3gepJS+dcaHdDca9+p4besbT2bhV1kjYwwDnWG0BjSkstUP5rBzEi0ejvutxPK8fGS1tbSO%0AD9mU2XDO0NsWAAPm3aDNpO05Xf3jiSwMVfG9VGBtWxCqwufNjEgpcXC0fHhCznGDJ342mxXoaQ3A%0AUPkc29mOxMGxBI5Pp3F0KlXcXGZzjm8177NZHbUQNlQcmXVdSdsOOAdaAiqEwrGvNNjCWMMmtemC%0AYyI5Nwh1aCzhNmiqCkbip4+7eMbxpZl2PjTBy+4VOUdCURhaLA1RU4Pgp9WRTsUzvta8l9Ie1NBs%0AqcA5LPhGDvIiIyG9kXiqgMIZVkdNhA0VyRq0JDO2g4AP0W3ATf8EVAWGUHBqpsYSEOat2kEBd3IV%0AEDHVqjuUS/HDdj1tQURMAUvUrl+ak/BUo7lAxBBoMkVdAvg56Y5y9iM9uq4tiLAuoNfogds5B5bq%0AX3RFExxrWgOwNKXqwRy2I2E0IJrXGTZgCF4xe1FIJ892shKZHCzN/7W50oUM85U0nphJY7zCQBZT%0AKL6XCriNhAyBCsfP8ekUXj45A4DhlZK+DDuf7varbKaUqKXBEEp+HaeZTGYRyDvphuA4lFeCGZ5K%0AQVP8K+kphXN3mI4mlLIo8dBkEhFDRVATCGhKcRMmpYTtc0alFIUxCM7nZKZcDXEdzYZw5SHzazcE%0Ab9jaAppAk6mW6cAfGI0joAoYKkeTqSJiuPe5eMZGSBeezAFYCCI/1MRrEQAvIQd50fG+hKGUzogJ%0AU+U4VoMEkt+NDptiEZgqB2OoupzBdiQ07s+kJADY0BmGlZe2qqVkgMGf1KipKmg2VQR0UZfslh/R%0AlWZLg6rwmiWtADdt2+xTii9iqriwPYSAJuY4AgtBVbjnChazYXCdqWrvGbYjYTUg8rOiyURLQKs4%0AHW4yZWN4ynX2StPxDiTaAv6nuwF3GmaloRypbA6OdJ3h2RkEv/+mBbZ2NyOgKXN6QuIZBwFdIGKq%0ACKgC4/mSuGNTaV/vDaUonKHJVKHNOobGk1k0Wyraghp0cbpG3lTdQR6Noq8jiKillmnUZ2wHYV1A%0AcIaopULND3maStuwNKVhjpepKmi2tGIUNudI7B+NI6gLrG6xENTdcsehiRQmklmoCnezgA1AExw9%0ArQGMlUyvlXAb+DvDBi5sd+XWNIXjyEQSQV1Bd5M/vQKVaDKrv9Y1EnKQF5mZdPUSNtViqBxRS6t6%0AnO1oMoN4xr/mFc4ZuppM6IIjnq0upZyxHYR9rJUyVQURQ0VAU+aNSJ0Z/zY+y0IGIoaApSo1lYBI%0A+Cfl02Jp6AjpNY9gHZpMIu1jV3PIEAjrAqoyN518Nk7OpOtuQjwbEVOF4OyMac6jk6mKf3e/pMpm%0Af4eqcIwnsxXXUBjcUZoOd6Q/mZ5K9LYGoSpsTkDg6FQKYUOgNaDBdmRRLWQkkSlzHvwmbIiyaF42%0A50BV3KERLZaKloCGeP4Yi5gCHQ2ooy2gcLdxqnA/mknb0AV3m6otza1VFhzDkymMJTJYFm7c2gxV%0AgalynJhJw845ODKRhJqXH9wUi2BrdxNWNZs4MZ3G8GQKQV34qjNcSm9bAAHNVSnJ5hxkcg4Ec5sy%0A24I6BpeH0RJwo7Qn42lPZESrwRBuBuDV8ST2j8SLGYFYxETEVBE2BMy8LnOToTYkK1CAezyIzGvI%0AQW4gI/FMWQ2czDfo+Z3S2NLVhM6wUbWciiEUxCL+dlB3RVyR+molmpLZHFp9jko1W276KVlld3fO%0AcdUO/DrxQ4bAhs4wdMFrKp3xq3YbAFZFLaxtC4IzVlMznCEUX8o/SlnVYiGkK1U3iGpCqVvGbiEo%0AjKHZrDxidyZtQ8KtCy111nMeD6Y5E5y5aeLSY892JI5PpxE23JRuacnCTNrxWajsNJamIGyoZc16%0A7gAVXnTymkpKpwKa0tAb9EBnGIbgSGVzSGVzGJ5KIWqqGOwMY0t3E1SFYSadw3gig+l0riFqBwUu%0AbHdHFO8fcSfrDU+noAmO3rYg1ne4U/dMoWAqbUNVGms3wL02BDWBdP5v12xpCOru8CRdKFgZtZDJ%0AD7poZNpeVbirn68rODCawOGxBExNKWZfdaGgydTQFtQQMdSG1h8D7sYnqAvkpCxGj1dFreLzHSEd%0AEUOgxdIbrkvcEdIbGrGuFnKQG0TOkRiJp8t0RN1IHkdH0F9HjzGGsCHOOCEu58g5jrrCXWfMT9wh%0ABBy6qC6iJyF9b17pDBvoCOmYqDLynnUcBHXh607cEG70JFtTtNW/iB7nbvd4W1CvaSx2QBdYGfX3%0AgtkR0hE21Kpr/w3BsarFOvsL62RgeQiqwvGnWaUAtiMxNJlCxHCjPqWT6ZKZXF318tXQEtBgagrG%0AE1nYjkTadjCeyCCoK1A4cwdPKAxDE0mMxN3HG4U7tpuXpW1TtgNLKLA0BQOdYXQ3GVAYx9BkErqi%0AYHB5uKHr04U7fW1oMoWU7WBl1CqO9u2KmNAUjtFEFobgaKS/oinuxEnBGRSFQeXuOPomUwVn7vAp%0AK6/XHcprTzeSjcvD7ojiiSQEZ4hFDPS2BorPB3WBiC4auqkosKbFQoulIagpMPMR98HOSPH5vg53%0Ak6GLxjrvBSxVQVtQg6UqCGiiTOEjmt84Ri2B3rZgQ9dlqorvMob1cO7P+lsCJLM5/Gk8CU1RynZo%0AY4msm2JowFa80BGdtp05jmXGdnBwLA5LFVjRbBZfn8g2ptEhoAnkHGAimUVzhU5823EHIJQ6de6Y%0AaQY/E96Fmy3grm2hF96c47+MT2G886mZDFoDC79ROVIiZTu+p7wjhoCpudJM1dmiMel4wRkC8zhu%0AtiOxf2QGgrv1e4D7N1UVhmZTxbEJf9emCwWrWyyMzZJnnEnbaLbUoiN6ZCKJqKWCwY2cNkL3FXBv%0AamFdYDplY3gyhUTWhqkJtFoagppAb1sAqayDY1OuA9jVZDZEDqyAwt1Sn5MzaUznS9hiEQOroxY0%0AwdES0NBkqhhLZGCpomFd+4B7zQobAgfH4pDSLR0ov65J1yHlje/t14QbCXUHXzhQldNRUMYYLuqK%0A4HfDU/myEN6QptBShMKhC7fxTVMYelsDZfdOwZlbWsH8aZA+E4wxdIR0pOwcGNxrc2nJE2MMnWED%0AQxNJrG2wE8oYg1AYdCHAGcOGZaE5r9nS3dTQNZ0vUAS5AYwlsohaKqIBFQpjxdSun7JRs2kJaIgY%0AAkdnaTKenEnj1YkkDFUgUVIHPJOxYQr/muBK2RQLI6ApODEzVz5KSomDY3HsPTlTHuFu0EjM9qA+%0Ab/TddiT+eGJ6zjjvZNZpSOOBqrCqo+h2TiKkC6g+p/m6m0w0GQInK/xN5yNjO8jmGuMgr4xaFZsJ%0AZ9I2DozGEdQEVHFaHvHYdAqCN0ZRAHAdPAZWzKrMpG2MJrJoC2hYFnKVJIKawN6TM3j55Iw7UMFn%0AmbcChnCdo0LaVnAOXeEIaArWtFr52lBeLLVYFtIa1pQEAK0BHS0BFYlMDgrniBiqGznLb9RaLA1N%0AphsFbaTjDrjlKYIztAd1tFgaWi2trElwWchAs+XWyQc0d9BTI+lucrWuWwM6mkwBhZV/f/+yUL5M%0ARTRMRq0UkW8mNFUxp+aeMYb1HUFcFIs0PBIKuNeUiOHW4M+Xldi2otn3rOxsdIWjLaBjRbO7Ua17%0AQNdrCHKQPca9uZ++ic6kbcSzNppN10EN6W7E4k/jCSissuyPH0Qttws5O6shcDyZRdgQWB7W0WRq%0AePnktDsgBG6kqBF1ZrpwI2KVtFJfGY0jrLvd1aVycOmc48uAldmEDOGOieVsTgnIWCKDkCEgeLnO%0A5EQyW/VI2VrY0BlGxBTzKpQcn07h+KznclK6ExZ9vkgG8jf4+SpAXhmZmTMyeyKVhaY0ZlPWEdIR%0A0MScoRxHp1IIaApagzrC+ukhO9MpuyF6tAVUhSOkKxhNuM1wjpRosVS0BXV0NZnoaQ2gJaCBc4aI%0A6UpdNYpmS8OWriYE8xkpM68jvLkrUozGFpr13FKgxjoEbo25CoUztAU0dIS0sqgd5wz9HSE0m1rD%0Aou4FGGO4KBZBxBCIWiosrdxhUTjD1u5mbFvRjNdf0Fx06huFqnAo3B1c09MamBPA4fnBURc0+19q%0AVImVUQuCs3kDS2HD3ZQ1qh5/NptiEVzUFVm0768E5wyrWiy0BXVs7W5e7OWcV5CD7DGCMzhSIpnN%0AIWXnMDSZRJOhQlUYLmwPIRpQoXKGTE5CKK64faPQFLembG9e4irnuNHEgsxLJO8MHp1KwZHu6xvV%0Afd4S0KAKXjYgIZ6xYQpX1qzFUotOaDKbcztzGxTBuCBqwqqgZmHnJJoMFaaqlDUFCYU3JI1mqm5D%0Am+3IOUNDJpJZOBJIZJ0yveSc4/942AKrolbFVGc250BwjqNTSew9NVOUtWJwRfcbdW9hDDA1UaYi%0Aowu3ttIQHCFdYCavxqEqvCFavgUUzrAsbGAsmcGrE0k4EmUOesH5jJoa2gI6LopFzvBp3sOYW2vc%0AZLo1nwOd4bLoek9rAJpgiBiiIZPqZqMpHGFDwNI4tnY3IzKrPCqgu5376zsaH2nknGFLVxO2djed%0Akw7LRTG3qTuku5Hs2QjOfM9AzUdHSMfatmDDZAOJ1zbkIHsM527ae3gqjaztph9DukBLwO24XRbS%0AEdLdiGS4AanuUvo6Qoha7g57PJHB8FQKhnCHdSzPT7bTBcdMOocTM2noeUmnRrAqamF5yChrNDoy%0A4UozCcWt24tn3SEE48ksDHX+qVReU0hplzrvGdvBTNaGLhQEdAWjiUyZEHyjIgihQqS2xMlzpMSJ%0AmTSaTRVNpopXRk4PH5hM2Q1zQNtDOnShzJExPDCaQNhQEc1PcppOu5XkBQ3lRpUxKIwhaqrFKPtU%0AKgtNYQhoCi6KRaAqDKZQEM/YUAVHT2tjnanVLRaipoaQ4Ua6tfywBsDdhK1rDyJkKOhqMhoi8TZn%0AfVELpupKRs2uM2eMYXOsCWtarEVpmnKjyAIDnfM34F3UFYHVwMh7KYw1ZshGLRSuXarCcWFH5XrV%0AxbIb4Gb1GtEsSxDkIPtAUBPQBcNUXkfSUHlRumpFswUjrycZMUVDa/MCukBQF7BUjhMzGaRtd+76%0Alm43YtDbGkBIF4gYotgp3ygUztAZ1osyWqlsDqamwFIF1rYF0R7UEdLdMcYzGRu6T9MH51ubLpRi%0Auj1tOxhLZtFi6VAVVzuyI6RjJm0jlc0Vm0UaQU9rAFFLLXNCk9mcOzFOcEQtV8vZdiRsx81s1Do+%0AuxY0hWH/yGk5tZm0DYW7kcWWgAZLU5DKuQ5yzpFo8nnkbykDeam8lO0gkcnh6GQKQU3B5q5Ifpoi%0AQ5Ol4thUGgFVaXjjjy4UBHW3Ia49aGBV1Crr+A7m9ZwbMe63Epyz/Aatsl04Z+iMmA3LWMxm24rm%0AhjbgEQSxtCAVCx/oXxZCPGPj+HTa7Z5uCZQ10CicIagpDY9IAcBgZxjPZ8aRth2EDbUswqILjoDu%0AOu9SAssbLL8ylbaRcSRePjkDhTOsilpFXdVszkGLpeHViSRUzhue4uOMQUogZedweMyVGVrVYqGn%0ANYCIqeJXR8axfySBnOM0tD5PKG6G4uWT0+htDULhDEOTKSwPG7ig2UIoLwd2cDQOzhhaAlpDG1gs%0ATYGmKDg+7Ua0j0+n0RrQ0JpXEjg0FocuFPzxxDRUhSOSbJyDrAm3hCioKxiacgcPhIzT8nwrmk0c%0AGpVottyJko0aD1u2xnyZkzu2dm4T3rq2YMM2Y7NpNlX0dYQaXidLEATRCOjK5gMBTUFQFwhlcnnd%0AwfIoRmfIwAmWanhECnBlhYx8U42pirI6XreBpAkM7lCTRjTBldLXEcJkMosTMoOA6g4pKQwqaQvq%0AeHU8idaABsaArgaLiyscaA1qRec4qAusawsWaxt7W4M4OpmCnWMNT3e7aW4FWcfBvlMJhPLi+QWt%0AS0tznSwHsli72ijaAjomkzZOTKcwk7YR0BREDIFmyy2xUDjDeMKG40gYgmNtA2vyAeQloVynmINh%0Aefj0cRW1NEQtDc8dHoOqLE5KfKAznG+cqvzds2trGwljjJxjgiCWLHR18wHG3DrkFkvDyqg1J83X%0A3Wyiu3nxpseEdAHGgE3LI3PqeAs34vYGjjgt/W4t3xxlqa7Yf6lTsqrFgjMSR85BQ0ewAsDG5RHs%0AfnXcbVARHG1BrawExcpvijjQ8JrLTM7NBhweS8JQFQQNUTaZMBYxMZ6wMZXKQuFoqMzPBc0mTsXT%0AmEopSGZzsDQNF8UixbQ7ZyhOk7Q0peG2W98Rwh9PTLsKLzlZUZ5voDPccLWDAiTJRBAEsTiQg+wT%0AG5aFMRrPoM3nKXm10Lcs5Eq5nYNNIgpjCGgcK5osLAuVl3hELQ1mpzvBq9Fo+YZFV4NTwYoms8x+%0AgjMENQGFAysbLIEUMdwNRShfd2wIjtUlTSztQR0RM4m0nWuYKkkBntctnU7bcOJutLa0JjWkC6xo%0AMvFqfjpWo4/JoC6wcXkEB0fjmMnYiFSou1+sEgaCIAhi8aArv0+UprjPRc5F5xhwI8NHJ1PzRthN%0AVYEZWZyoWiFqHbXUOZFOxhgubA8uSsq7NajDGE+gJaBCYRxNZvkoUSU/ljWZyS2KuH9XxChuamaX%0AFTHG0N1sQhe8bHRyI9FE5W59giAI4rULOcjEOUWTqSKRXRxH6WzEIgYEZ/PWPy9mPehAZxi/OzaF%0ArohZcba9pnCYmoJ1izBhytIEeloD2D8SL45uns25vJkkCIIgXnuQg0ycUwR10fBZ9QtFVXjDmwMX%0Aii6UMw4daM3rcC+GXi7gbnzaghrV1BIEQRDnBaSDTBCvAVheKmyxUDjD6pbGKlQQBEEQRK2Qg0wQ%0ABEEQBEEQJZCDTBAEQRAEQRAlkINMEARBEARBECWQg0wQBEEQBEEQJZCDTBAEQRAEQRAlkINMEARB%0AEARBECWQg0wQBEEQBEEQJZCDTBAEQRAEQRAlLIqDvHPnTsRiMWzatAmbNm3Ck08+WXzuvvvuQ09P%0AD9atW4enn366+PhTTz2FdevWoaenB5/85CcXY9kEQRAEQRDEa4BFGzX9d3/3d7jzzjvLHnvppZfw%0AyCOP4A9/+AOGh4dx+eWXY9++fQCA22+/HT/+8Y/R1dWFbdu24eqrr0ZfX99iLJ0gCIIgCIJYwiya%0Ag1yJXbt24frrr4eu61i1ahV6enqwe/duAEBPTw9Wr14NALj++uuxa9cucpAJgiAIgiAIz1m0GuQH%0AHngAg4ODuO222zA+Pg4AOHr0KLq7u4uv6erqwtGjR+d9nCAIgiAIgiC8xrcI8uWXX47jx4/Pefze%0Ae+/F+973Ptxzzz1gjOGee+7BBz7wATz00EOefO9XvvIVfOUrXwEAHD9+HMPDw558rt+cOnVqsZdw%0AXkJ2qx2yXW2Q3WqHbFcbZLfaILvVDtnORwf5mWee6fefqAAADAZJREFUWdDr3vOe9+Cd73wnACAW%0Ai+HIkSPF54aGhhCLxQBg3sdn8973vhfvfe97AQBbt27F8uXLa1r/YnA+rfVcguxWO2S72iC71Q7Z%0ArjbIbrVBdqud17rtFqXE4tixY8V//9u//Rs2bNgAALj66qvxyCOPIJ1O49ChQ3jllVfwute9Dtu2%0AbcMrr7yCQ4cOIZPJ4JFHHsHVV1+9GEsnCIIgCIIgljiL0qR3991344UXXgBjDCtXrsSXv/xlAEB/%0Afz/e9a53oa+vD0IIfOELX4CiKADcmuUrr7wSuVwOt912G/r7+8/6PYcPH8bWrVt9/S1ecerUKbS1%0AtS32Ms47yG61Q7arDbJb7ZDtaoPsVhtkt9pZyrY7fPjwgl7HpJTS36UQC2Hr1q341a9+tdjLOO8g%0Au9UO2a42yG61Q7arDbJbbZDdaodsR5P0CIIgCIIgCKIMcpAJgiAIgiAIogRl586dOxd7EYTLli1b%0AFnsJ5yVkt9oh29UG2a12yHa1QXarDbJb7bzWbUc1yARBEARBEARRApVYEARBEARBEEQJ5CATBEEQ%0ABEEQRAnkIM/DkSNH8Ja3vAV9fX3o7+/H5z//eQDA2NgYtm/fjt7eXmzfvh3j4+MAgJdffhmXXHIJ%0AdF3Hpz/96bLP+uxnP4v+/n5s2LABN9xwA1KpVMXv/MY3voHe3l709vbiG9/4RvHxb3/72xgcHER/%0Afz8++MEPzrvmPXv2YGBgAD09PbjjjjtQqJ757ne/i/7+fnDOfZdtWUp2u+eeezA4OIhNmzbhiiuu%0A8H1s+VKy3c6dOxGLxbBp0yZs2rQJTz75ZF22ORNLyW47duwo2mzlypXYtGlTXbY5E0vJbr/97W9x%0AySWXYGBgAFdddRWmpqbqss3ZOB9t95GPfATd3d0IBoNlj//sZz/D5s2bIYTA9773vZrssVCWkt2+%0A9KUvYWBgAJs2bcKll16Kl156qSabLJSlZLuvf/3raGtrK17rvvrVr9ZkE9+RREWGh4flnj17pJRS%0ATk1Nyd7eXvmHP/xB3nXXXfK+++6TUkp53333ybvvvltKKeWJEyfk7t275Yc//GH5z//8z8XPGRoa%0AkitXrpSJREJKKeV1110nv/a1r835vtHRUblq1So5Ojoqx8bG5KpVq+TY2JgcGRmR3d3d8uTJk1JK%0AKW+55Rb5zDPPVFzztm3b5HPPPScdx5Fvf/vb5ZNPPimllPKll16SL7/8snzTm94kf/nLX3pjoHlY%0ASnabnJwsvubzn/+8/Ju/+Zs6rXNmlpLtPv7xj5etyU+Wkt1Kef/73y//4R/+oXbDnIWlZLetW7fK%0An/70p1JKKR988EH50Y9+1AMLzc/5aLvnnntODg8Py0AgUPb4oUOH5G9/+1t58803y+9+97v1GeYs%0ALCW7ld4fdu3aJa+88soarbIwlpLtvva1r8nbb7+9PoM0AIogz0NnZyc2b94MAAiFQli/fj2OHj2K%0AXbt24dZbbwUA3HrrrXj88ccBAO3t7di2bRtUVZ3zWbZtI5lMwrZtJBKJivPNn376aWzfvh3RaBTN%0Azc3Yvn07nnrqKRw8eBC9vb3FiTaXX345Hn300TnvP3bsGKampnDxxReDMYZbbrmluLb169dj3bp1%0A3hjmLCwlu4XD4eLr4vE4GGN1WufMLCXbNZKlaDcpJb7zne/ghhtuqM84Z2Ap2W3fvn247LLLAADb%0At2+v+H4vOd9sBwAXX3wxOjs75zy+cuVKDA4OgnP/3YGlZDe6P9Ruu/MFcpAXwOHDh/Gb3/wGr3/9%0A63HixIniH3zZsmU4ceLEGd8bi8Vw5513YsWKFejs7EQkEsEVV1wx53VHjx5Fd3d38f9dXV04evQo%0Aenp6sHfvXhw+fBi2bePxxx/HkSNHKr6/q6trzvsXk6Vgt0KK6Fvf+hb+8R//sWob1MpSsN0DDzyA%0AwcFB3HbbbcW0n98sBbsBwLPPPouOjg709vZW9ftr5Xy3W39/P3bt2gXALSmr9H6/OB9sdy6yFOz2%0AhS98AWvWrMHdd9+N+++/v+r318pSsN2jjz6KwcFB/PVf//U5e8ySg3wWZmZmcO211+Jzn/tc2Y4R%0AABhjZ901jo+PY9euXTh06BCGh4cRj8fxzW9+c8Hf39zcjC9+8YvYsWMH3vjGN2LlypVQFKWm39JI%0Alord7r33Xhw5cgQ33ngjHnjggarfXwtLwXbve9/7cODAAbzwwgvo7OzEBz7wgareXwtLwW4FHn74%0AYV+jx6UsBbs99NBD+Jd/+Rds2bIF09PT0DStqvfXylKw3WKwVOx2++2348CBA/jUpz6FT3ziE1W/%0AvxaWgu2uuuoqHD58GC+++CK2b99ejICfa5CDfAay2SyuvfZa3HjjjbjmmmsAAB0dHTh27BgAN+XX%0A3t5+xs945plnsGrVKrS1tUFVVVxzzTX4+c9/jueff75YoP79738fsVisbBc1NDSEWCwGwD2Ynn/+%0AeTz33HNYt24d1q5di1wuV3z/xz72McRiMQwNDVV8f6NZina78cYbfU/bAkvHdh0dHVAUBZxzvOc9%0A78Hu3bs9tdNslordADf9+dhjj2HHjh2e2Wc+lordLrzwQvzoRz/Cnj17cMMNN2DNmjWe2qkS55Pt%0AziWWot2uv/76hpSXLRXbtbS0QNd1AMC73/1u7Nmzp2ab+MpiF0GfqziOI2+++Wb5t3/7t2WP33nn%0AnWUF8XfddVfZ87Obk37xi1/Ivr4+GY/HpeM48pZbbpH333//nO8bHR2VK1eulGNjY3JsbEyuXLlS%0Ajo6OSindYnsppRwbG5MbN26Ue/furbjm2Q0sTzzxRNnzjWjSW0p227dvX/E1999/v7z22murNUdV%0ALCXbDQ8PF1/zmc98Ru7YsaNacyyYpWQ3KaX84Q9/KC+77LIaLFEdS8luhffncjl58803ywcffLAW%0AkyyY89F2BWY3TBW49dZbfW/SW0p2K70/fP/735dbtmw528+vi6Vku9L7w2OPPSZf//rXn+3nLwrk%0AIM/Ds88+KwHIgYEBuXHjRrlx40b5xBNPyJGREfnWt75V9vT0yLe97W3FA+bYsWMyFovJUCgkI5GI%0AjMVixS7Xj33sY3LdunWyv79f3nTTTTKVSlX8zgcffFCuWbNGrlmzRj700EPFx6+//nq5fv16uX79%0Aevnwww/Pu+Zf/vKXsr+/X65evVrefvvt0nEcKaV7AMZiMalpmmxvb5dXXHGFV2aaw1Ky2zXXXCP7%0A+/vlwMCAfOc73ymHhoa8MlNFlpLtbrrpJrlhwwY5MDAgr7rqqrILotcsJbtJ6ToqX/ziF70wzRlZ%0ASnb73Oc+J3t7e2Vvb6/84Ac/WGZPPzgfbXfXXXfJWCwmGWMyFovJj3/841JKKXfv3i1jsZi0LEtG%0Ao1HZ19fnkZXmspTsdscdd8i+vj65ceNG+eY3v1n+/ve/98hKlVlKtvv7v/972dfXJwcHB+Wb3/xm%0A+cc//tEjK3kLjZomCIIgCIIgiBKoBpkgCIIgCIIgSiAHmSAIgiAIgiBKIAeZIAiCIAiCIEogB5kg%0ACIIgCIIgSiAHmSAIgiAIgiBKIAeZIAhiCbNz5058+tOfXuxlEARBnFeQg0wQBEEQBEEQJZCDTBAE%0AscS49957sXbtWlx66aXYu3cvAOD+++9HX18fBgcHcf311y/yCgmCIM5txGIvgCAIgvCOPXv24JFH%0AHsELL7wA27axefNmbNmyBZ/85Cdx6NAh6LqOiYmJxV4mQRDEOQ1FkAmCIJYQzz77LP7qr/4KlmUh%0AHA7j6quvBgAMDg7ixhtvxDe/+U0IQbERgiCIM0EOMkEQxGuAJ554Arfffjt+/etfY9u2bbBte7GX%0ARBAEcc5CDjJBEMQS4rLLLsPjjz+OZDKJ6elp/OAHP4DjODhy5Aje8pa34FOf+hQmJycxMzOz2Esl%0ACII4Z6E8G0EQxBJi8+bN2LFjBzZu3Ij29nZs27YNjDHcdNNNmJychJQSd9xxB5qamhZ7qQRBEOcs%0ATEopF3sRBEEQBEEQBHGuQCUWBEEQBEEQBFECOcgEQRAEQRAEUQI5yARBEARBEARRAjnIBEEQBEEQ%0ABFECOcgEQRAEQRAEUQI5yARBEARBEARRAjnIBEEQBEEQBFHC/wckmJneSpuU0QAAAABJRU5ErkJg%0Agg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data:image/png;base64,iVBORw0KGgoAAAANSUhEUgAAAsgAAAGoCAYAAABbtxOxAAAABHNCSVQICAgIfAhkiAAAAAlwSFlz%0AAAALEgAACxIB0t1+/AAAADl0RVh0U29mdHdhcmUAbWF0cGxvdGxpYiB2ZXJzaW9uIDIuMi4yLCBo%0AdHRwOi8vbWF0cGxvdGxpYi5vcmcvhp/UCwAAIABJREFUeJzs3Xt4VNW9P/73nlsAL9y8AAG5GEQI%0Al0AuMIg4iJRTaqMWD2C1YKPEg3o8tZ5a0aJSLWCtPfit/CqxgIlHAQUhVLkaGBXYBMLFC2jFFg6Q%0AAIaQAIFk9m39/pjMMEkmEIbsmT3J+/U8Po9MJpk1a2bv/dlrfdZnSUIIASIiIiIiAgDYYt0AIiIi%0AIiIrYYBMRERERBSCATIRERERUQgGyEREREREIRggExERERGFYIBMRERERBSCATIRERERUQgGyERE%0AREREIRggExERERGFcMS6AWa65ppr0KNHj1g3o1FUVYXT6Yx1M+IO+y1y7LvIsN8ix76LDPstMuy3%0AyDXnvjt48CBOnDhx0ec16wC5R48eKCoqinUzGqWkpARdunSJdTPiDvstcuy7yLDfIse+iwz7LTLs%0At8g1575LS0tr1POYYkFEREREFIIBMhERERFRCNMD5OrqamRkZGDQoEFITk7GCy+8AAB48MEH0bNn%0AT6SkpCAlJQV79uwBAAgh8MQTTyApKQkDBw7Erl27gn8rNzcXvXv3Ru/evZGbm2t204mIiIioBTI9%0ABzkhIQEbN27ElVdeCVVVMWLECPz4xz8GALz66qu49957az1/zZo12L9/P/bv34/CwkJMmzYNhYWF%0AOHnyJGbOnImioiJIkoTU1FRkZmaiffv2Zr8FIiIiImpBTB9BliQJV155JQD/qkhVVSFJUoPPz8/P%0Ax+TJkyFJEoYNG4aKigocPXoU69atw5gxY9ChQwe0b98eY8aMwdq1a81uPhERERG1MFGpYqHrOlJT%0AU/H999/jsccew9ChQ/HXv/4Vzz33HH7/+99j9OjRmDNnDhISElBcXIxu3boFf7dr164oLi5u8PG6%0AcnJykJOTAwA4duwYSkpKzH+DTaC0tDTWTYhL7LfIse8iw36LHPsuMuy3yLDfIse+i1KAbLfbsWfP%0AHlRUVOCee+7B119/jdmzZ6NTp05QFAXZ2dl45ZVX8Pzzz1/2a2VnZyM7OxuAv5RHPJUpiae2Wgn7%0ALXLsu8iw3yLHvosM+y0y7LfItfS+i2oVi3bt2mHUqFFYu3YtOnfuDEmSkJCQgF/+8pfYvn07ACAx%0AMRGHDx8O/s6RI0eQmJjY4ONERERERE3J9AC5tLQUFRUVAICqqips2LABN998M44ePQrAX7Vi5cqV%0A6N+/PwAgMzMTeXl5EEJg27ZtaNu2LTp37oyxY8di/fr1KC8vR3l5OdavX4+xY8ea3XwiIiIiamFM%0AT7E4evQopkyZAl3XYRgGJkyYgDvvvBO33347SktLIYRASkoK3nzzTQDAuHHjsHr1aiQlJaFNmzZY%0AtGgRAKBDhw6YMWMG0tPTAQDPP/88OnToYHbziYiIiKiFMT1AHjhwIHbv3l3v8Y0bN4Z9viRJmDdv%0AXtifZWVlISsrq0nbR0REREQUijvpERERERGFYIBMRERERBSCATIRUTMjyzJmz54NWZZj3RQiorgU%0AlTrIREQUHbIsY/To0VAUBS6XCwUFBXC73bFuFhFRXOEIMhFRM+L1eqEoCnRdh6Io8Hq9sW4SEVHc%0AYYBMRNSMeDweuFwu2O12uFwueDyeWDeJiCjuMMWCiKgZcbvdKCgogNfrhcfjYXoFEVEEGCATETUz%0AbrebgTER0WVgigURERERUQgGyEREREREIRggExERERGFYIBMRERERBSCATIRERERUQgGyERERERE%0AIRggExERERGFYIBMRERERBSCATIRERERUQgGyEREREREIRggExERERGFYIBMRERERBSCATIRERER%0AUQgGyEREREREIRggExERERGFYIBMRERERBSCATIRERERUQgGyEREREREIRggExERERGFYIBMRERE%0ARBSCATIRERERUQgGyEREREREIRggExERERGFYIBMRERERBSCATIRERERUQgGyEREREREIRggExER%0AERGFYIBMRERERBSCATIRERERUQjTA+Tq6mpkZGRg0KBBSE5OxgsvvAAAOHDgAIYOHYqkpCRMnDgR%0AiqIAAHw+HyZOnIikpCQMHToUBw8eDP6t2bNnIykpCX369MG6devMbjoRERERtUCmB8gJCQnYuHEj%0AvvjiC+zZswdr167Ftm3b8Nvf/hZPPvkkvv/+e7Rv3x4LFiwAACxYsADt27fH999/jyeffBK//e1v%0AAQD79u3DkiVLsHfvXqxduxaPPvoodF03u/lERERE1MKYHiBLkoQrr7wSAKCqKlRVhSRJ2LhxI+69%0A914AwJQpU7By5UoAQH5+PqZMmQIAuPfee1FQUAAhBPLz8zFp0iQkJCSgZ8+eSEpKwvbt281uPhER%0AERG1MI5ovIiu60hNTcX333+Pxx57DDfeeCPatWsHh8P/8l27dkVxcTEAoLi4GN26dfM3zuFA27Zt%0AUVZWhuLiYgwbNiz4N0N/J1ROTg5ycnIAAMeOHUNJSYnZb69JlJaWxroJcYn9Fjn2XWTYb5Fj30WG%0A/RYZ9lvk2HdRCpDtdjv27NmDiooK3HPPPfj2229Ne63s7GxkZ2cDANLS0tClSxfTXqupxVNbrYT9%0AFjn2XWTYb5Fj30WG/RYZ9lvkWnrfRbWKRbt27TBq1CjIsoyKigpomgYAOHLkCBITEwEAiYmJOHz4%0AMABA0zScOnUKHTt2rPV43d8hIiIiImoqpgfIpaWlqKioAABUVVVhw4YN6Nu3L0aNGoVly5YBAHJz%0Ac3HXXXcBADIzM5GbmwsAWLZsGW6//XZIkoTMzEwsWbIEPp8PBw4cwP79+5GRkWF284mIiIiohTE9%0AxeLo0aOYMmUKdF2HYRiYMGEC7rzzTvTr1w+TJk3C7373OwwePBgPPfQQAOChhx7CL37xCyQlJaFD%0Ahw5YsmQJACA5ORkTJkxAv3794HA4MG/ePNjtdrObT0REREQtjOkB8sCBA7F79+56j/fq1StsFYpW%0ArVrhgw8+CPu3nnvuOTz33HNN3kYiIiJqmWRZhtfrhcfjgdvtjnVzyCKiskiPiIiIyGpkWcbo0aOh%0AKApcLhcKCgoYJBMAbjVNRERELZTX64WiKNB1HYqiwOv1xrpJZBEMkImIiKhF8ng8cLlcsNvtcLlc%0A8Hg8sW4SWQRTLIiIiKhFcrvdKCgoYA4y1cMAmYiIiFost9vNwJjqYYoFEREREVEIBshERERERCEY%0AIBMRERERhWCATEREREQUggEyEREREVEIBshERERERCEYIBMRERERhWCATEREREQUggEyEREREVEI%0ABshERETUpGRZxuzZsyHLcqybQhQRbjVNRERETUaWZYwePRqKosDlcqGgoIBbOVPc4QgyERERNRmv%0A1wtFUaDrOhRFgdfrjXWTiC4ZA2QiIiJqMh6PBy6XC3a7HS6XCx6PJ9ZNIrpkTLEgIiJqAWRZhtfr%0AhcfjMTXlwe12o6CgICqv1VxE67OhxmOATERE1MxFOy/Y7XYz0Gsk5mxbE1MsqMXiKmsiaimYF2xd%0A/GysiSPI1CLxjp2IWpJAXnDgnMe8YOvgZ2NNDJCpRQp3x84AmYiaK+YFWxc/G2tigEwtEu/Yiail%0AYV6wdfGzsR4GyNQi8Y6diIiIGsIAmVos3rETERFROKxiQUREREQUggEyEREREVEIBshERHGE9buJ%0AiMzHHGQiojjB+t1ERNHBEWQiojjBHbeIiKKDATIRUZwI1O+22+2s320SprAQEcAUCyKiuMH63eZi%0ACgsRBTBAJiKKI6zfbR5uQU9EAUyxICIiAlNYiOg8jiATERGBKSxEdJ7pI8iHDx/GqFGj0K9fPyQn%0AJ+P1118HALz44otITExESkoKUlJSsHr16uDvzJ49G0lJSejTpw/WrVsXfHzt2rXo06cPkpKSMGfO%0AHLObTkRELYzb7cb06dMZHBO1cKaPIDscDrz22msYMmQIzpw5g9TUVIwZMwYA8OSTT+K///u/az1/%0A3759WLJkCfbu3YuSkhLccccd+O677wAAjz32GDZs2ICuXbsiPT0dmZmZ6Nevn9lvgYiIiIhaENMD%0A5M6dO6Nz584AgKuuugp9+/ZFcXFxg8/Pz8/HpEmTkJCQgJ49eyIpKQnbt28HACQlJaFXr14AgEmT%0AJiE/P58BMhERERE1qajmIB88eBC7d+/G0KFDsWXLFrzxxhvIy8tDWloaXnvtNbRv3x7FxcUYNmxY%0A8He6du0aDKi7detW6/HCwsJ6r5GTk4OcnBwAwLFjx1BSUmLyu2oapaWlsW5CXGK/RY59Fxn2W+TY%0Ad5Fhv0WG/RY59l0UA+TKykqMHz8ec+fOxdVXX41p06ZhxowZkCQJM2bMwFNPPYWFCxde9utkZ2cj%0AOzsbAJCWloYuXbpc9t+Mlnhqq5Ww3yLHvosM+y1y7LvIsN8iw36LXEvvu6gEyKqqYvz48bj//vvx%0As5/9DABw/fXXB38+depU3HnnnQCAxMREHD58OPizI0eOIDExEQAafJyIiIiIqKmYXsVCCIGHHnoI%0Affv2xa9//evg40ePHg3+/4oVK9C/f38AQGZmJpYsWQKfz4cDBw5g//79yMjIQHp6Ovbv348DBw5A%0AURQsWbIEmZmZZjefiIiIiFoY00eQt2zZgnfeeQcDBgxASkoKAGDWrFlYvHgx9uzZA0mS0KNHD8yf%0APx8AkJycjAkTJqBfv35wOByYN28e7HY7AOCNN97A2LFjoes6srKykJycbHbziYiIiKiFMT1AHjFi%0ABIQQ9R4fN25cg7/z3HPP4bnnngv7Oxf6PSIiIiKiy8WtpomIiIhiQJZlzJ49G7Isx7opVAe3miYi%0AIiKKMlmWMXr0aCiKApfLhYKCAu7gaCEcQSYiy+BoChG1FF6vF4qiQNd1KIoCr9cb6yZRCI4gE5El%0AcDSFiFoSj8cDl8sVPOd5PJ5YN4lCMEAmIksIN5rCAJmImiu3242CggJ4vV54PB6e7yyGATIRWQJH%0AU4iopXG73QyMLYoBMhFZAkdTiIjIKhggE5FlcDSFiIisgFUsiIiIiIhCMEAmIiIiIgrBAJmIiIha%0APNZhp1DMQSYiIqIWjXXYqS6OIBMREVGzdrHRYe5qR3VxBJmIiIiarcaMDrMOO9XFAJmIiIiarcbs%0A0sk67FQXA2QiIiJqtho7Osw67BSKATIRERE1WxwdpkgwQCYiIqJmjaPDdKlYxYKIiIiIKAQDZCIi%0AIiKiEAyQiYiIiIhCMEAmIiIiIgrBAJmIiIiIKAQDZCIiIiKiEAyQiYiIiIhCMEAmIiK6BLIsY/bs%0A2ZBlOdZNISKTcKMQIiKiRpJlGaNHjw5uW1xQUMANKIiaIY4gExERNZLX64WiKNB1HYqiwOv1xrpJ%0ARGQCBshERESN5PF44HK5YLfb4XK54PF4Yt0kIjIBUyyIiIgaye12o6CgAF6vFx6Ph+kVRM0UA2Qi%0AIqJL4Ha7GRgTNXNMsSAiIiIiCsEAmYjIRCwJRkQUf5hiQURkEpYEIyKKTxxBJiIyCUuCERHFJwbI%0AREQmYUkwIqL4xBQLIiKTsCQYEVF8Mn0E+fDhwxg1ahT69euH5ORkvP766wCAkydPYsyYMejduzfG%0AjBmD8vJyAIAQAk888QSSkpIwcOBA7Nq1K/i3cnNz0bt3b/Tu3Ru5ublmN52I6LK53W5Mnz6dwTER%0AURwxPUB2OBx47bXXsG/fPmzbtg3z5s3Dvn37MGfOHIwePRr79+/H6NGjMWfOHADAmjVrsH//fuzf%0Avx85OTmYNm0aAH9APXPmTBQWFmL79u2YOXNmMKgmIiIiImoqpgfInTt3xpAhQwAAV111Ffr27Yvi%0A4mLk5+djypQpAIApU6Zg5cqVAID8/HxMnjwZkiRh2LBhqKiowNGjR7Fu3TqMGTMGHTp0QPv27TFm%0AzBisXbvW7OYTERERUQsT1RzkgwcPYvfu3Rg6dCiOHz+Ozp07AwA6deqE48ePAwCKi4vRrVu34O90%0A7doVxcXFDT5eV05ODnJycgAAx44dQ0lJiZlvqcmUlpbGuglxif0WOfZdZNhvkWPfRYb9Fhn2W+TY%0Ad1EMkCsrKzF+/HjMnTsXV199da2fSZIESZKa5HWys7ORnZ0NAEhLS0OXLl2a5O9GQzy11UrYb5Fj%0A30WG/RY59l1k2G+RYb9FrqX3XVTKvKmqivHjx+P+++/Hz372MwDA9ddfj6NHjwIAjh49iuuuuw4A%0AkJiYiMOHDwd/98iRI0hMTGzwcSIiIiKipmR6gCyEwEMPPYS+ffvi17/+dfDxzMzMYCWK3Nxc3HXX%0AXcHH8/LyIITAtm3b0LZtW3Tu3Bljx47F+vXrUV5ejvLycqxfvx5jx441u/lERERE1MKYnmKxZcsW%0AvPPOOxgwYABSUlIAALNmzcIzzzyDCRMmYMGCBejevTvef/99AMC4ceOwevVqJCUloU2bNli0aBEA%0AoEOHDpgxYwbS09MBAM8//zw6dOhgdvOJiIiIqIUxPUAeMWIEhBBhf1ZQUFDvMUmSMG/evLDPz8rK%0AQlZWVpO2j4iIiIgoFLeaJiIiIiIKwQCZiIiIiCgEA2QiIiIiohAMkImIiIiIQjBAJiIiIiIKwQCZ%0AiIiIiCgEA2QiIiIiohAMkImIiIiIQjBAJiIiIiIKwQA5DsiyjNmzZ0OW5Vg3hYiIiKjZM32rabo8%0Asixj9OjRUBQFLpcLBQUFcLvdsW4WERERUbPFEWSL83q9UBQFuq5DURR4vd5YN4mIiIioWWOAbHEe%0Ajwculwt2ux0ulwsejyfWTSIiImo2mMZI4TDFwuLcbjcKCgrg9Xrh8XiYXkFERNREmMZIDWGAHAfc%0AbjcPWCIioiYWLo2R11sCmGJBRETUrDBloPGYxkgN4QgyERFRHbIsx2VqG1MGLg3TGKkhDJCJiIhC%0AxHOQyZSBS8c0RgqHKRZEREQh4rm8JlMGiJoGR5CJiIhCBILMwAhyPAWZTBkgahoMkImIiELEe5DJ%0AlAGiy8cAmYiIqA4GmUQtG3OQiYiIiIhCMEAmIiIiIgrBAJmIiIiIKAQDZKIWjDtuERER1cdFenEg%0AXnd0ImsrKirCpEmT4nIzBKKWjteFxmE/UaQYIFtcYEcnn88Hm82GefPmITs7O9bNomZAlmXuuEUU%0Ah+J5p79o4iAAXQ6mWFic1+uFz+eDYRjQNA2PP/44p8OpSbjdbu64RRSH4nmnv2gKNwhg1bQyq7ar%0AJeMIssV5PB7YbDYYhgEA0HWdI33UJNLS0uJ6MwSiliqed/qLpsAgQKCfOnbsaMmRd84IWBNHkC3O%0A7XZj3rx5cDqdsNlsSEhI4MmQmozb7cb06dN5MjYRR4aoqQV2+nvppZcYTF1AYBAg0E9lZWWWHHnn%0AjIA1cQQ5DmRnZ2PAgAEc6WsELsggK+HIEJmFO/01Tt1+suLIO2cErIkBcpzgyfDiGIyQ1YQbGeJ3%0Akig2AiPvVhtEsWq7WjoGyNRsMBghq+HIEJG1WHWwyartaskYIFOzwWCErIYjQ0RE8YkBMjUbDEbI%0AijgyRE2Nay2IzMcAmZoVBiNE1JxxrUXz0dgbHd4QxcZFy7z95S9/QXl5ecQvkJWVheuuuw79+/cP%0APvbiiy8iMTERKSkpSElJwerVq4M/mz17NpKSktCnTx+sW7cu+PjatWvRp08fJCUlYc6cORG3h4iI%0AKF6xJFjzELjRmTFjBkaPHt1gGcjQ53k8HkybNo0lI6PkogHy8ePHkZ6ejgkTJmDt2rUQQlzSCzz4%0A4INYu3ZtvceffPJJ7NmzB3v27MG4ceMAAPv27cOSJUuwd+9erF27Fo8++ih0XYeu63jsscewZs0a%0A7Nu3D4sXL8a+ffsuqR1ERGa7UM1j1kOmphBYa8EdMONbY2906j5v/vz5FwyoqelcNMXi5Zdfxksv%0AvYT169dj0aJFePzxxzFhwgQ89NBDuPHGGy/6AiNHjsTBgwcb1Zj8/HxMmjQJCQkJ6NmzJ5KSkrB9%0A+3YAQFJSEnr16gUAmDRpEvLz89GvX79G/V2iWOL0WMtwoalvTotTU+Fai0tj1fNvYxeVB55XXV0N%0AIQSEEKzSFCWNykGWJAmdOnVCp06d4HA4UF5ejnvvvRdjxozBH//4x4he+I033kBeXh7S0tLw2muv%0AoX379iguLsawYcOCz+natSuKi4sBAN26dav1eGFhYdi/m5OTg5ycHADAsWPHUFJSElH7oq20tDTW%0ATYhLVu+3oqIiTJw4Eaqqwul0YunSpUhLS4t1swBYv+8Af//Jsgy32235flu1alWtkZ5Vq1ahe/fu%0AF/1ZSxIP3zkrqttv3bt3x5QpUwAgbq5xsfDJJ5/gkUceseT5t3v37liyZEnw/Na9e/ewn2XgecuW%0ALcPSpUuh6zqcTieSk5NN/ex5rDYiQH799deRl5eHa665Bg8//DBeffVVOJ1OGIaB3r17RxQgT5s2%0ADTNmzIAkSZgxYwaeeuopLFy4MKI3UFd2djays7MB+LeZ7NKlS5P83WiIp7ZaiZX7be/evVBVFbqu%0AB/+dmZkZ41adZ+W+k2UZkyZNsuSoa7h+y8zMxOuvvx5sb2ZmZvB5F/pZS9NS3/flag79Fu3R3G++%0A+cbS59/MzMxGtSfwvGnTpkW1/5rDd+5yXDRAPnnyJD788MN6ox02mw0fffRRRC96/fXXB/9/6tSp%0AuPPOOwEAiYmJOHz4cPBnR44cQWJiIgA0+DhROFaZVmNt5sjF28YvF5r65rQ4tXSxSDNyu93N6vzL%0AKk3RddEAeebMmQ3+rG/fvhG96NGjR9G5c2cAwIoVK4IVLjIzM/Hzn/8cv/71r1FSUoL9+/cjIyMD%0AQgjs378fBw4cQGJiIpYsWYL33nsvotem5s9K+Z4MjCIXjzcXF7qA8eJGLVksbnjT0tJqnX+/+uor%0AvPjiixg/fnxwppmoIabXQb7vvvvg9Xpx4sQJdO3aFTNnzoTX68WePXsgSRJ69OiB+fPnAwCSk5Mx%0AYcIE9OvXDw6HA/PmzYPdbgfgz1keO3YsdF1HVlYWkpOTzW46xSmrjTwyMIoMby4o1mRZRl5eHgBg%0A8uTJ/A5ehljd8AbOvzk5OXjkkUcAAOvXrwcABsl0QZK41LptcSQtLQ1FRUWxbkajlJSUtPh8n0iE%0A6zcrjSBbGb9zkWG/RS5e+i4QGC9YsACqqgIAEhISsGnTppicS+Kl3y4m2qlvof02duzYYGAMAD/6%0A0Y9q7bVAtTWX71w4jY0NuZNenLBKTm084MgjEUUqcIMdKKsVYIXZqHgXy9m08ePH1wqQx48fH5N2%0AUPxggBwHOCJ6YeFuHpjWcGl4A9b88DONTCBFq+7karzkwVN4gXSK5cuXMweZGoUBchywWk6tlRQV%0AFVm2FFi84A1Y9EQraOVnGjmPxwO73R4sDWaz2ZCZmYmnn36afWiCaN7IhZaBJbqYi241TbHHrUUb%0AJstyo7brpIY1dstTujyBoHXGjBmmbxXLzzRybrcbWVlZkCQJgH+jrIyMDMsEx81py/JoHhNEl4oB%0AchwI5NS+9NJLHAmqI1Dn0m63w26349ChQzzJXiLegEVHNINWfqaXZ/LkyWjVqpXl+q+5BZS8kSMr%0AY4BsIeFGBgKPAcD06dMZHNcRqHM5depUSJKEt956q1lcOKKJN2DREc2glZ/p5bFq/8VLQJmTk4Ox%0AY8ciJyfngs/jjRxZGXOQLSJcLi2AZpFHaHaOmdvthtfrhaZpEedpt/QFTVzUaL5oV1fhZ3p5rNh/%0A8bB5zqXUG2bFIbIyBsgW0VAubbwvzovWYqHLuXBwQRNFixWDLopMLG6q4yGgXL58eb1/X2hhHI8J%0AsioGyBbR0J7xVh8tuJhoVeC4nAsHq4QQ0aWIt5vqaAbzVqs33NJnBylyDJAtou6e8YED2eqjBRcT%0AzSnBSEci4mHasiVqLhe25vI+mkpz6I9Y3VRHEphHO5gfMGAAHA4HNE2Dw+HAgAEDTHuti2EZULoc%0ADJAtLt6nn+JhSjAe2tjSxNsIXUOay/toKs0lYAnUSjYMA3a7PWo31Y0JzOvegEQ7mPd6vcFNVoQQ%0AMZ2RC5e6GI/fN4oNBsgW0VwuHOHEQ5BvZhubw4hZtDWXtJfm8j6aSnMKWELrJAPROc4vNtsVekNm%0At9uRlZWFwYMHR22GTJZlHDp0CA6HP7RozOuZ2W8NpS5aCa8P1sUA2SKa04WDzuMIYmSaS9pLc3kf%0ATSUeApbGCFTNEUJA0zTk5eUhNzfX9OP8YrNdoTdkuq5j/vz5aNWqFebOnYuysjJTg7C6wfnUqVMx%0AefLkC76eLMvweDxQVRVOp7PJr3sNpS5aBa8P1sYA2SKay4XDimJ5h84RxMgEAoG8vLxYN+WyMH2n%0ANqsHLBcTOJd07Nix1vkaiF7FoQvNdgVuyKqrqyGEgBACiqKgrKwM06dPN6U9AaHnOgC44YYbLtoH%0AeXl5UBQFgL//8vLyTBlFtur3LLTPqqurTXn/FDkGyBYR7xcOq4r1HXpjpkT5mTcsMCqXm5tr6dGV%0AC32OVr5Ax0K89kfdc0noqCyAWiPIZqcxXOi7FrixXLRoETRNi9qAC2dLLl0gl13XdQghsGjRoouO%0AulP0MEC2kHi9cFhZrEdwLzSCGC5fkCfH82L92TVWrG/CKDrqfh/rjspGY4Aj8F3z+Xyw2WyYN29e%0AvRrDgevI5MmTo3rzHclsyeTJk7Fo0aLgsTN58mTT22klbrcbWVlZmD9/fjBdpzELLyk6GCBTs2aF%0AUY2GbnzC5QtafaQ0mqzw2TUk9IIVL4E8RaahtIq638doDHB4vV74fD4YhgHDMPD4449jwIABYV83%0AFgMul/qabrcbmzZtinrwZ6WAc/LkycjNzYXP54MkSejYsWOtn/MGPHYYIFOzZuUc0IbyBRlg+Vn1%0As6tbcWbu3LmWDeSbipUCimiRZbleqkI0FrtdqD2HDh0KVs0AAF3XLXe+uNTvSrQD+cYEnNH8vrvd%0AbsydOxePP/44dF3Hr371q1o3PcxTjh0GyNTsWTV1JTRfcMGCBcHC+s0xwIqUFT+7uhVnysrKLBnI%0AN5WWOIIVeM+Bm1cAUVvsFk7WUq9bAAAgAElEQVToTZkkSbDb7RBCICEhwVLni3j4rlxsxicW76Gs%0ArCw4K1C3TcxTjh1brBtA1JIFcgUDo0KBizFZV6DijN1uD44Yu91uTJ8+vVletMIFFM1d4D0HjkdJ%0AkmI6OxB6UyaEwNSpU/Hyyy9bLgCNh+9KYOYu9PgNFYv3cKE2BfKUA9eIQJ4ymY8jyBbSEqcxyV/q%0ASFVVCCEsOWUaT6JxDF1KxRkrHNOX2wYr54KbJTBqF9gp7+GHH47pqF3dMqCBxWyBQMkq54t4+K5c%0ALHUrFu/hYm0K5ClbuV+bIwbIFtHQTnqhC0RilftG5pFlGQsXLgyOVDHFInLRnBptTOqHFaabL9SG%0AxgbOVs0FN1tgxM5ut8d8SjstLQ1z587F8uXLkZKSUi832iojyVb/rqzb9Bl2bN2M0bePajBVJlbv%0AIT1jKPoMSkWHNi7LtClA0w18f+IsbDYJN117ZVRfO5YYIFtEuJ30AARL+hiGAZvNhoSEBMucDK3M%0ACiN3jeH1eoOF9SVJwi9/+UtLtzcWGvtZWq2ahBXa01AbLjV4t2IuuJm8ITvlmbWBxaUoKirCr371%0AK/h8Pqxfvx6SJNXKjY71dz2UVb8rOTk5ePSxxyAMA7P+cOHraCzew5dHT0PRBAZ3tSPBYb9gm6J9%0AfSs6fAqKbqCVs2Vl5TJAtoi6U2ih5aMMwwCAsAn8VJ8VRu4aq+50XkurA3oxl/JZWm161wrtaagN%0AVgjercxqC6MCAyiBa4FVcqPr0nQD/yw7B7sEJFlopFGWZTz22GPQNQ0A4PP5LPmdL69S8NXR00jr%0A1j7szwOVVQKLul0uFzZt2mT6+6hSNVQqOuw2p6mvYzUMkC2iobxGl8tVawTZSidDq4qni3+sp86s%0A7lI+S6v1ZaB804IFC9ClS5eYtSFcn1gheAcA3RCw26SLPzHKvvrqK7TtcA1Kj5UAQIMbOERLYAAl%0AUFVDkiQ4nE48lJWFwYMHWyYXubxKxYmzPiiaYakA2ev1Bm8uAP+NxaFDhyDLcsz7LMCnGTir6Lha%0AC79QO1xlFZ/PZ/rshm4IVGkGTldraOOyB79/LQEDZAupO60TenHr2LEjdu/eHcPWWV9jC/pbjVWn%0AJK3gUgM5K/WlLMv4z//8TyiKAgBYs2ZNVEZ76grXJ7G6mSgqKsLevXvh8XiQNGAIDp48h/Qbwo+W%0AxUpOTg4eeeSR4L+tMDARyEF+/PHHoWkabDY7Hn1uFibc4cYdd9xhmdkymySh5JQP7ds4oWgGXA5r%0ATMl7PB4kJCSgumYzDpvNhrfeeivsxkyxSs87p+rQDAHdCB8gBwYL6lY6OnbsmKnt0g0BG4CeHdqg%0A9KwP1ZqB1s76KSDNEQNkiwo9SKdPn46cnBy89dZbMAwDixYtismFNhLROtnUnYqPZUF/ajpWGxW+%0AFF6vF6qqBv8di9mMM9UaTvtUdGzjQqs6F7VYbNAwceJEqKoKl8uFN95bgRsHpFpuRGr58uW1/t2r%0AV6+Y5yAD52vlCiEgIFBefhKbLjDDEotAT9UNXOGyo0rVcfKcgk5Xt7rg86PVRrfbjb+vWYd38tfi%0AyKHD2LTyPRhhNt6IVXpeRZWKatWAphvQDSPszUVgsCB0BBkAOnXqZGrbFN2AAJDgsKGVww5VZ4BM%0AMRQu2Hv00UeDi7miMa3SFKJ5sqk7FR+rgv5NJV4WGUaDlUaFwzldreJKlwO2OqkCHo8HTqczOIIc%0A7VFIIQT2HjsDSQJOV2voe/1VUXvtcAI3DIFjdPuWzbj+pkEor1LDrtyPlfHjx2P9+vXBf/fv3z+G%0ArTkvECD5FAUOpxMpGcOR2rVd2BmWWAV61ZoBh03COZ+OBgZCg6Ldxh7JQ3BnuxtR8s1ufP73pVDC%0A5JfHKj3vcEUVKn0abr7uShyv9IW9uQgMFuTl5eFvf/sbNE2D0+k0fd2KohsIPbNpF/tgmxEGyBZU%0A9yBdvnx5MDi2AsMQ9YKBcKJ5srFKTmVTiKdFhi2dbgj844dK9Op4BTpeUTvIC1xw8/LyACCqi7xk%0AWcYnGzfiqhsHY8CQdFyVEPtTfeCGAfDfLCSnu3HGp+NfZWctFSA/8GAWvig+jXXL38XBb79Gfn5+%0AzNJjQgUCpL8t+xjDb7kVHXsPRNcuV4edYYlVoHfGp8Juk+DTdByuqEKXtg2PIEe7jSfOKtANgUFp%0AQ3HnhPux4t23IYSotfHGoUOH4HD4j5VoXkfOVGvQDP9MSpVqNHhzEeifhQsXQpKkqMy8KJpxfiMr%0ACKg6A2SKoRG3joTT6QLgD5DGjx8fPJkAiMpdY0NU3cAXJacaXGUbKppB66VMxVt9dDb0wlF3CpCs%0AZX9pJYq2FyJ3x1bcf/ePw+b6xqr2cWCkccabS3H3jzxRbUM4brcbS5cuxd69e5GUMhSubn1R6dOg%0AGxf/3WhSdIFxEx/AsX/uxT/37gFgnVm7oUOH4VS7G3HtlS4cOHkOpZVK2O9YLAYMZFnGouUfo1+q%0AG/2HpOOMT7tg+ky021it6bjSZYfdJmHUT+/FmuVLgq/dsWPH4KCE3W7H1KlTo3ZDK8sy/vbBx+if%0A7sbN190Cp12C095w4OutKQ0arY2lzik6As2p9Ok4ePIcrr8qwbTXsxIGyBYSCNwSk9Pwau4y7C2S%0AMfmecXC73RgwYEBMRqLqMoSApgPnFA1tXBf++kQ7fzRwocjJycGLL76I8ePHIzs7u9Zz4mF01mol%0ApqhhRdsL8atf3ANNUbHwL3+yxPcpcINl6Do0AF/t2IJRI2+JaZsC0tLScO211+LdlWtwfd9K9Ow/%0AGFWqbqk8ZEMI2CUJEqzRnlAlp6vh03R8uXM71n2yCaNGeTC0+9iwz50yZQqA6FwvzldY8MFmt+E3%0Av/8jOna/CYXLvsDto0aFff1oXh+2bt2Ktz/4GLfcOhJtU9KQNCANq1avww55c62SqoGZ2htuuCFq%0AwbF/rwMFTpcLf128Eq2798PBk+dw7ZXhg9Bo31goxvkR5GuvcFnwqDAPA2SLCN1Jz+F0Ycb8Jbh3%0A6hNw974WgHXyMHVD4Kyi4YuS0xjWvf1FL2rRbLcsy3hp1mys+ejvABDMIwwNkmM19Rjw+eYt2Pz5%0AZxe8ILjdbmRlZWH+/Pm1pgCt8PnHwtdHT8PlsFlyB6e9RVuhKSoMwzolBWvlqjqcGOUZhcCanljP%0AngTOc4G2vfr2MrQbkApVF3A5rHHp1Wumun9y7yTkv/8udE2N6axdqF07CvGX+Qvx2d/fh65pWLlg%0ALgZ22VivCkPoIEA02u31euHz+SCEAV0z8OqM38Bmt8PQdfzhAgMR0bg+yLKMO+64Az6fgsVv/g/e%0AeHcFruzZHy6fFnxOrFL0gjezhg5NVbBT3oy7+qbAYW+4+ke0B57KzirBvGOHXYIumGJBURa6k56A%0Agi8Kt2Bw+lCUn1PQ3kL5eUtXb0TBJi8yho9A9/a3XzDHLJoCF4Wqqqpajy9fvrxWgBzLXOVFK9dj%0A2n13Q1MvPno9efJk5ObmRq2dRYfL0bFNAnp2bNPgc2IVXJ1VdJzxaTjeyme5qb304bfC4XRC0wCn%0A0xq574ELaO6Hq5Gc7saA1HRUawa2bNmKMWNiWxIsuOFFzej2Zx8tx87CrUi4698wxnNrVNvSkFPV%0AKiQAA1Mz8Luc93Fs305Mvqd++ky0ybKMiXeNgy+kioGqot5NWV5eXrDSQeiurGYeux6PBzabrdam%0AVrphACFtiFX/1Q1C9xRuwY0+Dc8+9O9QQ46FWFTLqb3w0oVU9wi47DZcrDheNAeeqjUDbWqqVjhs%0ANpzxaahS9RZRyYIBskWE7qTncDrh8XhQ6dNRUaVZJkCWZRnT7rsbqqLgg/n/gw4f/B0P/PSOWDcL%0AQM0IRk2Odqjx48fX+ncsy4bJmz+HWnOittqmF9WqgUMV55DYtlXY2qWxTE3RDYGT5xTYJMlyAXLf%0AQWl4ZdEyFG7djFtH3hbzICrgq6++wp7CLbi6XQekpg+DTzOwzQIb6ATOc76aXM9VH7wHXdOw9M3/%0AwaaNsU9PAYAzPh3ff7UTq4pkJPZPw4OPPYmh3WNfq9nr9UINqYMrSRKcTiduu+224HNkWcbChQuD%0Az3E4HLXya806dt1uN2a/9jqeeeq/IAwD9pqFboaux3zRdLgg9PPPPg3eqAWOhenTp8fkeFi9bj1y%0AV6zByJG3YWBqBs4pOpQLJOafqPShbWsnnBcYZW5KNkkKXhMcNglnfRr+eeIs+ne+utbzDEPAEALV%0AmoErLbAouCk0j3fRDAR20ivYuAmteg5CxtBh+EfpWZxVtJhPiwYETtCGoUPTgJ3yZssEyB6PBw6H%0AA6phQJJs6DtgEJ549JF6OchAbNJVNN1An9RhcDid0LXGrZCOZjurVANnFA3nVD1sgBzL1BRVN3Cq%0AWq1Xx9cKqnUDQzKG4vo+g3CdRYL30I0uCj/fBKddwrCfTkLftPrb2UdbWloa1m/4BAuWfYyKH0qw%0Aauk7wZE9K6SnAMCuwm349eSfQVX9qRWdl+RjaPcfxbpZNWsTHP5RWknCtdd3wq3j7kG/wenBa8Sh%0AQ4eCebSSJOHnD0xGWVlZVI7d+x/Mgv3a7vjnnkKkukegokpF2T924Sdj7wj7eoENMczeSdHtdmPl%0A6nVYvGotRo7030yUHi2Gw+6AjvDn4tPVKhTNwDUN5AE3pYGpGbir3Y3o1q41AKCV0xasuFG3byqq%0AVHz7QyWuvTIBfa6LTsqZqhuwuc6fe6s0I+xntvNIBTRDQAhgeM8OUWmb2RggW4jb7UZKWgY+/WcZ%0AJElC9/atUbhNxn/ef48lFpV5PB44XU6oqr+SRuowayz8CaoZNbE77Hhk+kvInjguxg06z6cZSB6c%0AjmffXIJj+4qCiy+tQAj/7k12Cfj+RGXYCiWBhYOGYcBut0c1uKrWDPTqcAUqqlX4NB0JDusEytWq%0ADrtNQq+OV+Ccao1SjHU3uti4ZhWG/HgCevQbbIlNV4YNG4ZT7Xvh+D++wJoPl0KFcsH0lGpVj+rN%0A0Q55M9SavHINwKeffoopmWNqrbcIBKRDht2CjkkDGlXVp2kI/+iwEPjhaAmWL5iHo99+gZ1FO6Bp%0AGux2e7BMmcPpwvBx49HnuiujcmOk1JzjRo7wXxeOn/Fh0Ljbkdi2db3nVqs6vj52GjbJhiFd25rS%0AnlBD0jIgOvVBybd7grOgDkftahWBzzTdPQKtu/eDTZKiEiD/q+wslJDSaTbJvzzUEAL2Okvivj1e%0AiVPVKpx2W1QWtgZGhW0hr3N1ggPtWzvrPVfRBX6o9OGqBAdOnlMsVboxUqYHyFlZWfjoo49w3XXX%0A4euvvwYAnDx5EhMnTsTBgwfRo0cPvP/++2jfvj2EEPiv//ovrF69Gm3atMHbb7+NIUOGAAByc3Px%0A8ssvAwB+97vfBVfoNjeaLhD4LtokCTu2bo75tGiA2+3GnEXLsH93IQamD8dNg9Ji0o5wvF4vNM2/%0AGt7Qdewq3AJYJECWZRkfrfsEHfsMwS1uNzr/2ygkd7r64r8YJbohAEkAwl/Gp6H8MiFE8L9oOevT%0A4NP9u0qdVXScVawTIOuGQKVPx//t3YXdhVuQNHgoPDeOi3k1hrobXdz+40xUazqubuVAbwss9hUA%0A7JKEQWlD8dfFKyFv/gzDR4wM2y7DEPjq6Gl0b98G//x6V1SC++Q0N+wOB4RqwGZ3YGD68FqLCEPT%0AjZxOF/7y7gqkdQtfSaIpeb1eaGHq4W/dsrnWv6dOnYobbrgBbZNS0GvAEGT07BCVG6MqTa81slhe%0ApeJIRXW9AFkI/2da6dOithV1YGRzp7wZqlozC6oD3bp1CwbHgc/U4XThhbeWIj1jGCp9munpAoYB%0AqPU+Vwm6IRB6GtYNgSpVQ/k5Fd99sRMb/vcLjL69doWQpp5tVg0DRp1sD5uEenWadUPgnKLjrE+D%0Apgv8cMbHALkxHnzwQTz++OO1VtLOmTMHo0ePxjPPPIM5c+Zgzpw5eOWVV7BmzRrs378f+/fvR2Fh%0AIaZNm4bCwkKcPHkSM2fORFFRESRJQmpqKjIzM9G+fezzwpqaahjBFed2CeifMTzm06KA/8DbtGkT%0AWvcchDT3COzYuhlVmo60buMatWmI2UJHtx1OFwakD4/6yFM4wfJHPh9sNhuemvlH/Nu/P4Cbr6s/%0AfRYrqiEAIaFDGxdOnlNghKlS/8c//jG4bbKqqlGrCasLAVdNPxlC4ODJc5Y58VapOr7ctR3PZf07%0AVFWB0+lEWtdPcGvNCFqsUqOys7Nx1qchd/H7+Enm3fjZ/Q/ixFkFrZ3hgxFVN3CqSsUVCY6oLLwR%0AAgiMAgxMzcBNg1Jht4Vvm2YIVKkGVm3w4okH7oGv5jiaN29e2PSppuBfsR84BkTNYwZcNUunQtON%0ABBTskDfjl3f/yPTj2b/Rigs+vSrszyVJClat6Jk8GF8ePYMz1f6AKhrpWlWqfxe9gMSrWyFcl5zx%0AaSiv0lBRpSKxbXTSkhTNwDd7duBY8RHY7Q5IAOxOJwZl+I/Vup/pvh0y+g9OhxqFIt3tWjvR6ara%0Ai90F/IuTQ69fqm6gWjNQ/s+v8EzWvdBVFbP+cH5W2Yx1IsfP+OrNjNltEqrrPGYIAZ+m46Zrr8S/%0ATp7DqWoNzYHpAfLIkSNx8ODBWo/l5+cHV9ZOmTIFHo8Hr7zyCvLz8zF58mRIkoRhw4ahoqICR48e%0AhdfrxZgxY9Chgz+vZcyYMVi7di3uu+8+s5sfdf5dagIlVWxI6j8E6zd8gtf+9CpKSkrw1VdfxWzj%0AAUVRYLPbAUjQdf82l4MTN+C2W0dEtT3huN1uvJb3Ifbu2Ir04bfi6l4D8PWx01Gc+gzP6/UGV5Tr%0AhoE/v/A0Ot7QGx2uuBWDupg/tdgYZ6o1CEmgjcuOc5q93uiALMv4+9//HpO2+dviv8q67DZUqw1f%0AsKIdkJ5TdHy9Y6t/RErXoQJYs2Ejbh1xS8zrbWc9PBW4xp8P+uXO7ehycwqKT/nQtV39KiWHyqtQ%0AcroaCQ4bMm4w/3gREOfjTwA2SA0GIvtPnMUZn4bCLZ/D5/PBMAwYhoHHH38cAwYMaPI+VTQDX2zf%0AGqxBbug6vtyxFdo9/hxkWZZr7bZmdzrRO2UofJp+0brwl8vtduNPucvx11m/w74vdtX6mcPhwJ13%0A3olOnToBAA6erEL5OQW6EFi14VOUfbfL9OPidJVaK0Bu7bLjdJ1ASZZl5K1Ygy790jAkYyiqtejs%0AEvP51q2YnnUvVFWFJEm4eUAK3D+ZgE59BgGoXd3I7nRi+IiROKvotVIfzGKI87PGAT7NvyFH6O6c%0Aqi6g6Aa+3B6+tKQZ60RaOezBChYBDpuEKq12gByaM63pBrS6w85xKiY5yMePH0fnzp0BAJ06dcLx%0A48cBAMXFxejWrVvweV27dkVxcXGDjzdHlT4V9tCjRZKw54svsHLlSgDA9u3bAcC00ZNwQg+8QBkf%0AIQRUAF7vp5YIkDXdwI39h2Do0GGQJAn7T5y1xA5dHTt2rJWSoOsGdhdaZ+MGwJ8PaKsJQit9Gr4r%0ArURqt3bBn3u93lrvwW63R6W2qizLWL2+AB1uGoxrR9yCqxIcDdbgjEVAqguBgenD4XS6oEGB3eHE%0A4GH1R6QURcG6Tzbiyh7JGNA5Oqk1Hxd8iqen/Ay6psLhdOK1vBVIHpIe9rlFhTI+3rARt9w6Ehk3%0A/JvpbVM0UWuVvsMu4UxV/V3XTlerKD+noNKnoU/qsFplxMzaQaz0rA99U4cFP1OH04WB6cOhaEat%0A75jdbsdPJ/4CKWPuRq+Bqaj0mR8gCyHQe1Aq7pr0AL79ak+wLwI/W7NmDTRNQ25uLub+7wq0uaEf%0A/m/fbrz0yERoqmrqcSFqqhd0aOPElzu3Y6e8GanuEbi+z6DgplKhOzw6nU78dXE+OvdJiUou7YdL%0A3oXi8wXPY/u+2IX93+7F2BFpSO12e7Bq0Lv5a3BNnyFIzRiKsnNKVNLJdu4ohHeTF8NvHYmBqRkA%0A/Odhrc5IxaGKKlSpBtKH34p3/r/XoKm1FxiaUcLUEPVnOl0OG05V1b7xKT5VhUrFHzR3adsKVaoR%0AdpFhvIn5Ir2m3k88JycHOTk5AIBjx46hpKSkyf62mUpLSwEAR8vOovqciopz/ru2ynMqFi9eXOu5%0Ac+bMQadOnZCWlobP5ULsKdoOt9uNtDRzcoKTk5PhdPqT8iWbDZIkQdd1OBwOdOh2Y4N9/O0PZ5DY%0AtjWuMjGHK9Bvqm7g7MlTcFY7sO+L3dgiy7hluBvdxow07bUb48CBA5Ak6XxpJpuEnjf1QXnpDyhx%0AhJ8qjZZA35WUV6H6TDUqqhyoOHkOpUprlNjPBZ+XnJzsL5Pk80GSJDzyyCPo3r27qcdWUVERJk6c%0AGMwJ/NObi3DTgBRU+HQUJ1TXO2esWrWqVkC6atUqdO/e3ZS2ffLJJ/jmm2/QZ2Aqqs74MOYnmQAA%0A94/uRN/e/uMh9JhxOp3o0bsPjhSX4Cr1dFTyLhe//Tdoqr/soaooeOuVFzBw6C2o/PHttc4TRUVF%0AmDxhIlRVwdI3/wednUtNO48A/u9cyalqnC47g/8r+gZ7dm5HSmoGrktKxn5XdTDfs6ioCJ9+vgVt%0Aew1An/6D0CmxG37zuxfx6ssvwjAMuFwuJCcnN/l3sNKnoUu3G/DoU8/gs4L1GDn6R+jevQf+70hx%0Are8YALS5qi1uvrEXTpX+gMPOKmhXm1cTvrS0FLohsNPrxZ9ffLZWcAwgOHgRqH38+YY1eODh7ti0%0AI1B5yDD1uBBCoLKsHN9t+xq/+Y9f1qQcufD862+hd+uRuMLlwKpVq4KzAIoQ+PB/F+Kqazrh7NhR%0AcA8Nf/N2uUpLS1FUVIRV779XK9gVQkBTVGxcuxrDB96MoqIiyLKMfv1ScEOfm1C4aR22bduG0lEj%0Accetw0xpG+D/nj9Uc/y9M+81vPrmIvQbNBi+U1U4YVSixOm/RpypVrHOuxXbtsnoet01uP3HmXDa%0AbXjoF/cFz8Xdu3fHkiVLIMsy3G73ZZ+jS0tLgUoFlWWVcFSdX5QnBHC6WkOxqyp4Hi49fgrVp6pR%0AYTuLalVHpaLjSGtf1ErRmUZEwYEDB0RycnLw3zfddJMoKSkRQghRUlIibrrpJiGEENnZ2eK9996r%0A97z33ntPZGdnBx+v+7yGpKamNtVbMF1xcbEQQohdRyrEp9+XiqJD5aLoULlYsuuI+MV/PBHIuxAA%0AhCRJonXr1uLZ2f8jElq1Fna7XbRu3Vps3brVtPZt3bpV/MdvZogXFq4UC1esE4897f//L4pPhX3+%0AjkMnxZZ/lYniiirT2iTE+X7b+OlnYsqvng32ic1mF61aNdwnhmGY2q6ArVu3CpfLFfzs7A6n+H9L%0APhZ7j4bvt9DfmzVrlqmfaaDv3slfL6Y+9ZxYuGKdWPvNcfHJdz/Ue+78+fOF0+kUNpvN9O+aEELM%0AmjVL2O12AUDY7Hbx2NMzRNGhcrHyqxJRcqr+d2rr1q2idWvzj4WtW7eKVq1aCbvdLlwul3C6XMJm%0At4uEVq3FrLx8setwea3nzpo1S2zZskX87cO14oH/mi7e+2iDKe2q674pWbXOGQCEFOazy3o4W0CS%0Agv380st/MLVdxcXF4kSlT/zp3Y/8x2lN3/1+Ub44XH5OCHH+s7TZ7cKV0Eos+HCtePi5V8TQW0eJ%0Ap59+2tTj4uRZn/jze7Xb9v+Wfiy2HTxZ7zv25/c+EkWHysW6b46LnYcrTGlPQHFxsahSNPHgr54V%0AtprjIvQ/p9MpEhISgm2b884qUXSoXCxcsU64ar6vZh4XqqaLNd8cE489PSPYPrvdLh588llRdtYn%0AhPCfQ0Lb7HA6L3qevlzFxcVi1qxZwmYL02cul3gnf32tzzWhVWvx9B/+HLyGJJjYNiFErbbZ65zn%0AQs/Dazd+KhJatRKSZAseywmtWonNm7eY1rbi4mLxf2VnxdpvjgfjkcB/H+09JqpVLfjc9d/+ID78%0AoiT489X7jolzinaBvx5bjY0NYzKCnJmZidzcXDzzzDPIzc3FXXfdFXz8jTfewKRJk1BYWIi2bdui%0Ac+fOGDt2LJ599lmUl5cD8G8hPHv27Fg03VSGIXCqSoUzZFri8/zFeO9v/1+t5wkh4PP5sO7j/EZv%0APHG53G43rujeD2VnFVzdyomBqRkoOVWNs0r4ZHxN9+9IdfR0tem77cmyjHFjx0JRFEg2yT+SYhhQ%0AG6ituvOwv15jl6tb4ci3e0zNWw1sG/3m/Pn+W29h4OsdMtzDG36tT7yfI3Pc2KikC8iyjIcn3gVV%0AUZA378+Y994KJN48uN70WFlZWTD/MxrVVEKnCx1OJ1Ld/jQeRRMoOVWNznVG69xuNz78aC3eWvi2%0AqfWIvV4vVFWtl26kQcE/dhVi+PDhtdrkdrtR8OnnePTnd0NTVHwwfy56RGFDjJ/++31Y8s7bEKHT%0A8HU+O1mWkZe76Hx5RLsd7hHm72ZnCIGvi87nbmtQ8K8vC2GryfP11mxbbBgGFMPAy799Agf2fwfA%0AX9f56aefNq3/DAF8uaN2274p2obklHTcHrJ5z+ChtwBdbgbgr1tbWumDqhumjpj5NAMDM4b7yy2G%0AVD2w2e14be7rSBucAq/Xi/7pbthq2gYAt93577BVVaBnt0TT2hZYK5DqHlErPaV/uju4bqCsrCyY%0AJiNJEnTNn1ajmFwDO7CAW/EZtTZZGXbbHdiy+XNsOVNaa4Hep2v/DkXx+a8hii8qbQssLg+c5zpd%0A1Qo7Crdh+7I98Hg82PL5Z1AVFULUnHMMA6qqYsPGTbjlluEXeonLohgG7GEm+Ks1A18fPYPUbu1g%0AGAKaYaBru9rn5OpmsNue6QHyfffdB6/XixMnTqBr166YOXMmnnnmGUyYMAELFixA9+7d8f777wMA%0Axo0bh9WrVyMpKQlt2rTBokWLAAAdOnTAjBkzkJ7un4Z5/vnngwv2mhNDCFSpOlrV1Bj8cud2vPmH%0A6dC1+kGozWZDt97J2LnpEzUAACAASURBVLNtM2ywRaXCxa7thdi6+TO4R/hzpa5MsMMXZpGFphtQ%0AdAO7dhSi+OsiKCZv0+r1eqHUlO6RhD9lR7LZ4GigtqqiG6hSdaz3fhaVGtM/v/8BLHz7beiqCofT%0AhSHuW6Bo4XPbhBBYuWYDfHV2eTKr/2pt/qIq2L1tC7rcPBiaYcBuO39yCw1Yo7GlcjAncOUa9Etz%0AB3PzFN3wL/Kqo6JKRfGpKny8fDE0VUVubq4pn6e/koD/+AwsWDV0zV9zdsRIOMNUY1i9oSC4qEZV%0AFawv2Gh6gJw8OB23jB6LzRvWhDwqwRlynsjLy4NWU5kEANJuHY0h6UNNbRfgD6ZCc7cdThcGpQ+H%0AVpOX3LFjx/MpBEIEg+OAP/3pT7j77rtN6UMjJK9cFT5AktC+QwcohlGruotqGHDWfA+vcDlwTlWg%0AaOYGyJohcPC7b2oFxwE/lJYFb8j2HTuNY2d8+HLndky77+6a3FsDNpvNtOPCn1MuMDA1A0+9MAsb%0A16zC7T/OxMAhGSg+VYUubVvVBIMJUFV/DnfoYm8zzycZQ4dh9sJl2PLxcqz64D0Yugab3Y5tnxZg%0AS8E6OBz2Wosu+yQPROHnmwD4t8zu2LGjaW1zu934c96H+GTl+7WqQX29azv+e8rPgrnjL85+FTa7%0AHYZx/rOXJAmHDx8KplSYQTNE2CpV/oV4/u9/2TmlXq1km+RfxNy+/prguGJ6gFw3fzagoKCg3mOS%0AJGHevHlhn5+VlYWsrKwmbZvVCPhHkQMn2Z3yZhh1VppJkgS73Y77Hn4USxflwNAN2Ow2zJ0719SL%0ArizL+I+aAut58/6Mvy5eib4paf4SYXV8V3oWO7dvw++z/YtD3n7jT6aOgga3EvX57/oF/KNhj//u%0A5XqveaZaw+lqDdWajsItn0elxvTA1AzMXrgM/6rZYapvSlrYGwsAKDldjQEZ54MHs298AiMYWsgI%0Ahk06v8tVgNvtxvoNn+Dd/DUYlHFLVCoyuN1uoHMfGCG5gx3aOMMWqf/HD5VYMO91+KqrAQA+nzkj%0AP263G0uXLsXevXvRqsdAtGvtDC5I0g2BRfP+DGn8T2q9bt8h7uAOivYobbCj6AZ+PvUJFH5aAE1V%0AYbPbcdtdk/Dz+x9osE/adbw2Kqv2T55TMDA1A39dvDLYdzf0G4xK1T8QEDrS2BCzjlUhgL6D0/DU%0AC7Pwxxm/gW4YeG3ms+jYvTeuONEOY380JniT+MfcZbjWfX70LsypsEkVbpMx7+XpwRxoAIAkweFw%0AosfA8zm8FVUaEhy2YM3fwKijmbM/gWDpy53b8drMZ6GqCnZv34YeN/XFzSn+nHa3241fPf8HrF61%0AEj+96x4k3dwPhVs+xxD3CFPPJ4YQ6JuShpEjbsFP7p2EnfJmHCs5ghXv5cEwdOi6v3b0NZ0S0f6m%0AwfjXnkJ/GUIhAEnCiRMnTGsb4D/Xrv5wKVRVwar330XmhPsBILhZjc/nw4oPP0TKLaOw89P1wVFw%0AYRjIXbgAi//3HdOurz7VqF00oIYBEaw880OlAl+d84ZNkhq8xsWTmC/So/MMIeAIGYFo274DJJsE%0AofsDvqeeegrt2rXDyJG34e0Vq6Gp/ikXISQc/6HU1LbVHWn8eNkSFMmbkZQyFENv+HGthUeVioZt%0AWz6HptYvRWMGt9uNd1d8jFkv/R675M/808pC4MSJsnq1kOVt/jJDNw8ehqSUYVGpMe3TDPQbnIbb%0Aaurj6oaATxf1NuTQDYFjp33o1GcQ/pS7DKe+34PbR40y9eKRnjEUsxcuC24POzA1A6VnlXorqAN1%0AsPunD0evAakwGhhZaGrVqoE2IducJjhsYW/Klv3v25ALzo+Wmjnyk5aWhp/+9KdY948fcO0V/nSO%0Aj5ctwaoP3vPfEL7+Sq06vb0HpeK5N5fih2+KcH3fNKRlmLfoJ0DRBAalZWD+0r9jp7wZbdt3QPHx%0A0loXrZ/f/wD+tnBhzcyGEyPvvBcHys7hepO3zD5draGVwxacFdgpb4ZuCIj+Q9DvegRHGgPT3Dab%0ADZAkiJqp+YSEBPN2g9P9dej/sffLYKm3wMzKsX0Jtabi9+6QMbwmQN65fRvW5O7EpMx/M+143fL5%0AZ9DrlNeySRKmPvMS+tRs2iSEwDlVx8GvdwVr/gohgv1o1nlON/yl+4IbcdSkp+zetgU9kodACIFt%0A27Zh7u+fhaqo+G7PDvx18UpMfvRJfLnz/2fvv8OjqtY3bvyz95QkkAaBEHqH0AIkkDAQiqKAooig%0AgqKIRw+Wo55jQQQPBz0oqNgbChZEkI6IIor0NhASwAgIShHpAdLbzC7r/WPN7MkQ/P3O+3XGC9+L%0A57q8ZMoeFrus9az7uZ/7zmLatGlho7mZQvDTnmy+9s1xaa5MVi5ZgM1uBwNLO9rRqB1u9za2bVhr%0A0Y4Qgvha4UOQAfZkBSg9pmGwdO4nqDabvO8RmKZJ1pYN2Ox2VJsdQ5dVH/8GMpzrq2Ze2lbaNCXN%0AwjQFhRVetIuSYbt6JUG+EiEOIbDKx7k5WUyfPN4qpwkhaNmyJWPHjuV0cSXJvxXgcDrRNZ9uY+/w%0AqjVURRpVm40Viz+3ymMd6q9mQL8Ad7HMo9O9Z2++/OgtNO3PMThp37Ubdz8yjr05O9C1Kvw33bQS%0AZLfbzU3XD8Tr8WJ3Ohj79BRGjrqTCLvNshsNR1wsTaYqUucyr8RD09qBGpRHNyjXpFtck/apDBw2%0AMOyucbopaNclYA8bGEtgcnO73fTr1w9N07A5HEz9eCn1Y/v8KZJlXtMkRgmcA5ui4LlIC9ntdvP5%0ArLerHXvhwoWwjUv4Wn0CZexKC9nR9YBOb3pGD8q8Bg1iI8g9eYKjx47RtVEsN1zTL4xjE1RqBjUj%0A7KSkpXPowH4LDV3wfgT2gje4cOEC3VyZPP/REo7/uJM0VybNO6Ti8blRhlN2y2uY2BXFOnd+xYPn%0AP1pM35aSjvXOvC/YuHEjTeonUlSQT5ork90/5LJvy2pG3HpL2J7Vk0WV7NyxgxWL5lnXU7XZadO1%0AB41rRQa0cu0OuveUfNHcnCyrWjbrzelhQ/NqxMZLwKTKBlEIgVZahGEKq+z9Y04W48cMsyoHA4aP%0AokNKZ+rYvGFLQndsd7N45WoaJNa1ql+qzcbZU8f5ISeLjKYDfCCLZoEsOe4taIbgX3fdHFYZug9n%0AzWLco49gmiZ2u13aJ/toFtcOu4PRo0eTktqdiS++wTtTng6isCiKwsmzeSEdz8URHRvPxU+baRhg%0Ag3aduvCTX9LPMGjXsQv7c3cFcanDub6WeQwiLqG60yguklKvdDkt8wYbxIA0Ezlf7g3LmP7MuJIg%0AX0bh0QMuejnuLUH8QNM0eeihh+jUqRMN2namWYdUq0TZsktG2FGpDB+P6/CeHbI8NX+OZY6weePG%0AoARZCOjdqycz5i9n48aN3H1z+FAVfximoFNqcNm2fnJnvFUSPb82rWkaeCsN3pvyNAoBBCFcYZoC%0ApcoUqCgKpV49iDrgj+JKjWinHV0IjhVU0KZudNjGBfK8KRfNfwrBFIs5c+bg9crJTvd6Wf3FIjLD%0A2BhSdWzCJChZc9hUSqs0hvq1VSsqKoOODTev0Y9KLXr/VYl0XnQt/Tq9KandObgnm/FjhqH5zuHq%0AZfO57957w7Yp002B1zSJU2US+tKkcVYfg6eyggceeAAAZ0Qkkz5YwD0PPw5ApW5QXKlzrtQb1kZH%0Aw5S2zdXQxh1bKbt5APFRKj1cPajVshPNfBvI3JwsPnhxEoam4d66JSwmISAX9uM/Zlk0BkVRGHLr%0AHbTo1JU2daNZu3atpc3dpZvka/vn6nBWy7Kzs3n+mfFByTHI5D3v9Amyd+6gR7NBVGgG3y9fZN1r%0Ahq4T5bAx4Ja7iC04bBl0hXJ8brebmwcPtKgn4557kYN7c1mx+HOWL/iMr5csoHaN5aT26IWiKmAC%0Aikqaz5FVu4TpRagiOzubfz36iHX/+88LyHOjmSatU9JYt3kL706ZUI3frdpstOicHrLxXBwbN29h%0AxtRngmkzvhCmSYv2nTh08Ce8Xg8AzsgI7A4npqGDotCpcxceHPv3sK2vmimooSr8eLoYBejoA0Wi%0AI+ycL9f48XQxphDWc+qPKIeNggrtEr/414q/uEjd/7fCa5hWMpDmysTuCOZaGobByy+/bFk9pqSl%0Ac8/Dj9Oua/ffNVAIVQigXZfu3PPw4wwePhKbzWbxoXtW6Xyv0Aw0U2BTJPd25Nh/0rV7+EvKuiHd%0AiPznJCUtnYJyjWMFAT3ffv36+ZpDZJiGEcQ/DlcYpqiGENSOcvpcE2W43W6enfICe3Zm0TAukgqv%0ATqmn+qQZ6tBMgRCC3JwsPnnnNXJzsrCrCvkVv7/7P3LgR3bvzAr72C7lxmRToMxrWlan/k0PSNQz%0AMakBGVcP4qvv1oSdkz/hb7ewY8tGq3wtS6CyNOqnAZR4dHbv2Bq02dU1jQ8++ID+/fvjdrtDPjZT%0ASOtw8PUxXHQehZDX3OvxkJu1zXo/0i6bbsM9l5imvFZ+xQObzYbd4aR9ag8O5pUCMjGtXSMw/+W4%0At6B7tbA/r6YpLhqXAxQoOrIXjyFwuVw8+K8nSe4a0IpOc2XicDpQbbawoXlutxuvJu9zVVXp0CWV%0AfgMHoyjw5fxPGT96KA8/9BBLvl1f7foVXjjH/t076d+/P5MmTQr5fTdnzhy8Hg8Igeb1sG3DGpIa%0ANsIwdLn50TW2b9nCph27rETV0DUOHdhP956Z2J0ObGE6d263O5B8Kiq0coEzyvq8hsOORzdZtXpd%0AtedEtdkY89TzFoc6HLFh40aZtEfFwe3TIf1W6zNFUWjWtiP3P/1fFEXBNAx279iGaej0vmYQqqqS%0Au3s3//rXv8Iyj4BcV/NKvdyz8AfGLPyB4srAPBbttKEbgjJv9XVKVaQ75sWW1H+1uJIgX0YheZ9y%0AcktJk/zB5q3aBn3nq6++YueO7dStYkEJ1ZuqQh2mEKBU/TsCKV9ZlYfg0PkySr2GleibmJwr9YR1%0AbACFlVo1RDY+yhHk2OVyubj25pFBiGS4S1Tg6wS+KENWkPacICfxq666ildeeI5nx95Kbk4WSTGR%0ARDrCz/HVDJOfdmfz4O1DmfHqVB68fSiHfsyhuDJwTUePHo0zIoAoHv0pl8dH3xy2Sdkfhim4eGeh%0AqgrlXt2yqPU3aKo2G86ISF6c8QlPv/ExGT3CW7HYuHGjlF3yJcfpmX2ZtXglz320jAeefMYqFRdV%0A6pQXF1c7XvgMHcKR6BlmwLo2zZWJ0xnh4zMGh6JAu7Tg86Sb4pIl1VBFdnY2c99/gx93ZVmNeg88%0AMZEZ85fTMiXNel4NM7gr3p+EhiuR8ofHMOnSTY5r6MjRgMKyzz/l0TuGsHjOx+w7U8LxwgryywIb%0AyJS0dN6au5y/PzYhbPQKl8uFwyHvc3tMbUY8+QIJdRN9fSgCQ9f5cNYsHhk1lKZtO2KzBzYXm9eu%0AZs2Xi6o1JIclWrnYUPca9Jh61ibD4XDQNq0H3339ZdBX161aQUpaOs9/uJgnJ/4nLOfO5XIF7v1u%0Aw2DIBOh7LwB2h4Oht95OQYVGcloPnBFOVFVFtdnoN3AwHy75htQuKcx//82wzXW9MvtINZyUQVC/%0ALWTeBXa5tgshmDH1GVYtmReEbBuGwbmzZzB0Iwh5D3UIH49s/aFAk+LWXwuCvlNQoVGpXVrqVUEJ%0AAoH+inElQb6MwqubluWvP1IzeqJUWdyEEKxeuw4BAdQvO4sjF8oJZwifziX4mmoMqWFpGAbfr11v%0AfS8u0k5FlRJ4Qbks2YY7du/M4s1nn+LJv9/JtImPk5uThUNVgprNTFNwzU234YyIlOiQ08ngEaPD%0AbktcrhnVGh08uml1Ac+ZM0cqcAiB7vWycukCfszJ4o3p08OehGqGCNZ91bz8sGMrZR7dog24XC7m%0Af7mKlB59UVTV0uBct379/59f/2NxifzY6o4+cqHMGtvb875g5EPjmDF/OSlp6UTYbZZkWLgis08f%0AK2FzOCMY+9jTpKSl07xjKiPG/hOAqVOnMuU/z7D0k3etc9myXUccTmdYEz1fvxSAlYTefPvdPlm6%0AQAy/50EG9gvWPY6OsFc756EKt9vNiBEj+PTNl3hw5BCmTZTUDn/FRwiBYQp+ySvlXJk3KEEGuHbo%0ACG4ccVdY7ZL9z2pM8444G7RC1+UmyNB13n1+Alu3bqOgXKumw92lWzo33/sIGRnhqZZ169aNt+Z9%0AwQ0j7iLy7tf5zy6N34ovLmELNE1DKy2id/8B1ruGrlFw/hzOMN13o0ePDtxbV90HiS3ZWhhpbX7e%0Ambec5h1T6dx3YNBxbdqnANC4fVduvveRsFzTbt26MeC66+WLdr4+ndYuUG3cdNuddOmeQalXp0Fy%0AF178eAkPPvkMHy75hldmzQXg8dHDmPHK1LBVe7pl9GD4mAegUQfrvXrpg+Q861sPftm7p9pxdROT%0AcPiBgTDNI7opVTz2ny0hoYaDaKeNH04FNvtxkXaKPRp1al6ajqWqyiWrgH+luMJBvozCawQ6Rq3m%0AH68HBNYuOCIigjZde3Dkx108NnoYmiaNFF75dCkZTa+3fsvtdofUAMOfzOXmZFnd0QpyF96xW+D3%0ADRMSowMPTKO4SMrDXGbZtm0bT919cxC/bMWiz3nl06UoqsLWhXu46qqrSEntTuuUNIun3DWjF807%0ApuJqUzes49u8dRs/7NhKRq/eVud+DaftdyW1jvx8kOULhmKaJnPfezWsCbzXMOmS3pP5VTRpu/fs%0AjdfX8OPwqcTXb9uZHtdez/7srZjI696ma3ipM6YIVjzOzckix72FOslpNLs60JTapnM3Ipu0Jzkx%0ABpA87qP55dSJDh+PNq275OSvmD2Dc3lnOHRgPylp6TStFcXu7B2MH3OLj+8evEDUqVuXf/znRSqP%0A5oatYUpSegJnLiUtnZVLFwSZhlx/wxDueWISTrvKsnmzLd3azJvuCBvq4zdZMU0D02uwdFMOX337%0APe/P+oiUtHSa1apBuW5wttTDhTKNlgkB/vGDPolJh9PBuH/8PSzj0310o4JyjZGf5WBTOkFEDaiQ%0AtA/TNFmxeD61kjZydb9+1rMMkrsskF3/EWp4Gmt1w2TVpiy024YBkJ0fjG8pqorD4aBBvbrsXH8m%0A6LPzZ08zeep0zIrikN93LpeLu+9/mE/mzocYOZf+VGpn5dIFDB4+ko6p3fnlfBljx96Pnn+GuTPf%0ARgjBwtkz6TfweuJadLTWl3DE/Y88xndr12PWbgwFJ6FWQ+z1WjD4lpEAtKhdk7MlHlwuF3E+2cZD%0AB/azbpW0Fr/YYCeUYQpBjZg4iGgFBzZBch+8cQ2x2x3omjeoGc8fdoeD0Q8+yugHH2XTpo2MHhqe%0AHh+PLtWgDp0vJzkxmnLN4OdzpdbnDptKYs0Iyx7+4ij3Ghy5UE5aDeclP/8rxJUE+TIKP48WJErr%0AlzkCUFQbQ268kbqJ9QDYV8WJygB2ubcibr0ORVGsxqVQGmB4DZOfdu9kwt9uRdO8KIpCkxataNK8%0AJaaQCbRNUThRVBGE2tZ02rgQZrL++g0bgjieALrm5fvli/j+y0VWh/SMBV9So0kHDh3YT852KX3V%0AsH2XsHbtu91uHrvrZjSvxux3XrVQzvgoB2dKKtEMk9GjR/Pxxx+jaRqKqrJnp9uaGMOl5+sPr27S%0A8aLmxpS0dE4WVVKhGZYmd25OFp9OfxbDRym464lnadaha1jG5I+jF8opqdSpW9PJsnmzLSUGp9NJ%0A/blfkNF0EKYp9TirNonopgh7ac9rmPz6809sWL0SgH17cjhx7FceGv8fdm3fapWzL47+1w0huXM3%0Arr5lUNgUSkwh2L87m0O7dxDboSfNY5QgVQaH08mwvz2EoigsmzebqRMeA2D7pvX8y6vT+qEHwtKk%0A5zdZMU0T0bgz3PJfvBeOs3LJAlLS0lFVhQqvgT1CQTMMa0N05tQJOdeZBpoG69dvCHIsDFVIqTKF%0AdYfPYwgwBCjN0uCnjQCoqo3VX8zH0A0Wf/CG9SwHQt53v5Mv/OHYvX0rep1m8kVpPqJhO0AmT32u%0AvZ56rTvSsmE9Xn1uIh5PcNPqoX0/MHnCONaHycWxRnQs1GslXxzcgtE2k6WfLmbFos/5YOEKOqV2%0AR1EUYmJjLck+v5LFiE5p1Aij41rrlG506D+MH1Ub7F0LvUfT5frbrWtnVxUaxkVaGzGPpzIg8wZh%0Al8drleqCPQJO/wz121KgRqPoGl3SXezdneNTi3LyxOSplqKLf+xxLTvRpkl8yMcFWJTF08WVdGkY%0AiwJ8tf9skClI/CU06f1RqRtU/MU5yFcS5MsoNDMgyp3mykRVVQy/na1p8vXXX0ut5E8/5clnpwU5%0AUaWk90QzZHe4v3EplAYYF5fiAY7+cpCjvxxk24Y1xNf4mlsHXUVhhUZslRVCURSESTXr4lBGr959%0AsDscQQiy3SF3rVU7pPds34onZw8z/vsUIBOCRz06/SY+FqSVHMq4lLSRf3JTFZVKzcTlcjFn2Upm%0AfTKH9cs/D1JEUFVbWPnRHt3AriqkpKUHLfYVmsGFMo3YSDkBZm3zmQ6YJigKWmkRCX8CMmBTqabE%0AoHm9fP/FIvJ/3k2X9J6IBslB91y9aOcl7VFDGRWazpbvVwa9N3fm2/QZcB1tU6W+dmVlZdC17Ddg%0AMMNGjeFofnlYFUqWr97AU3cPQ+9wLRjdaVl+OEiVoc+NI2jbuRv55RrrVq0IOnbr9ysZc294EFqX%0Ay8Vn8+bzyaIvWFVYS2LcCY358rOXGXyL5CTv2pnFkR92UK9uHd6c8oy1GVeQiYrD4aB3n75hGZ+f%0A877vTAlxkXbKKz1o9ZOtBDk2No7CwnzLgnjm6y9a1BqQOVWFZvwuovZHo2N3F8q+YkRlCeqRLMy2%0Akr/qcDi5+8FHaZ2SxhuTx+G9KMGTY5N6zuHabEfH14L4+vLFwc3QNhPqNkc/sTdozktzZUptZtNE%0AtdktYyJvGHto3O5t7D98DNoAv+4C10hqt6/uGOkHpaqeO0VR6NKjD6+/WN10KhRhCohr1gH27IWS%0APDh3FOo0RZgmP+Zk8dSU6dWS4qrh0Y2w9R+ZAkq9BqVegwaxkUQ5bFRoJudKvf+TVnq96Iiwrfl/%0AVlzhIF9GUalJioUQgo6p3Rk/ZTp2u91qHDBMU0qraV7WrVrBE5OnWg0uVZUs/I1LoeSbZe1wk3fq%0ABMrFmmDIrvwdWzdzIK8Uj25WWyCUSzizhTJS0tJ5afYy+g0YTP1GTWjeui3jnnuRIbfdgd0RaOxp%0A1TWDneu+CTp2y+qVl+zCDVX49aP9nfpprkzrM0XB2mFnuHrSuEnjoIRKUVUmTXslrPzoCu3SQvDx%0AUQ6cvizTq5t07OYKUhzo5srEvITlcygjwq5aTnVBVAVFYcXiz5k0aRLDbriOPTt3BFUAnHaVSsPk%0AfBibQ8u9Jn0H3iBfqPJ+F0KifK06pfLG3C+46fa7Lb5xRGQUPa+6hk/eeY1DP2YTEy6YEZg94010%0AzQvtrwbgN2cD7M4I+RxERNKiXUdmvf0aOVnbufq6IUHHXnXdEIo9l266CUV07NKVR56dTkzb7lBw%0ACgAjqS057i3k5mTxwoMj+Oytl3h18lN4vR5ZIdN1DMPAFILWHbuE7b7zT1G/nC+jXWI0TWPtKHWb%0AW58X5J+3KnqmabJjy0YevH0ouTlS0UVVJAIejtiZnc2erG0069KLxEiVO4fdABE1GPX4sxaS/Utu%0ATlClAKqU5hUFm80eNoWNN/47EWIToaIYTv0kP6jTtNqcJ0P4+ld0Dh3Yj11VKKnUKQ3TfZfj3ooZ%0AXUe+KD5LnCinzFFdw90PSlUNRVHocc1gUtPDY8FumIK8Eon22ysKoPAUxCUBCqZpUlSQb3H0LxW1%0Aohw4w2RvLgTk+ebQ+jERNIqTvPsTRRX/0/GRdrVaH8FfLa4gyJdReAwTh6owfuVPHMgr5ZMRd9Aq%0AuT057i14HNF89upkixO1Y8tGdmdttybHc2VedEOAQyI1a9euDRkH2e12c+uQ6/FUeqSRSWQMVJZY%0An9sdDlK6SwT7Uu45uimbX5xh6o736rLcvXnttxZSNn3y03ywcAWTPlhI0aHdtEvrQWGFTnSNmkHH%0AZg4YXM01LpTR7RJOdSBR0TVr13Piqn7cN2wgXt0kNaMX850RaF4PiqoyduJUbhgZPn1mgN3ZO9iz%0AfSu1ExI4uDeXC+fzSKibSJ/Bw2ncrw8NkVy0dl27B9EwmnboGtbzBpCzcwcb1m8gsW4dnFXOS6+r%0AB7BlzXeYpgF42Z+znYFXBTjJQkiXp3COz6MbDBl5N5vyFHJszWDpszjPHyLNlUlcpIOo5M48MKkr%0Ag4eP5NtlC7lwPo/pk5+2zHXaJ65iyIB+IR+X2+1m85pvweaAus2h5BxaTF2mzFrKmdxtxNWqzavP%0ATUDzatidDt6f/yUTp71ucZCH3nE3RZXhS5A1Q6CbBiX2WGxH1mKkXIdarwVprkypi+yb3xShyApa%0A1YOFYG/2dgZdew3r168P+cbR8HXtny720DEphsbxUfxa6OXis+FPOqvSBFLS0nHaFEq8oT93breb%0AkSNG4PVqiLvfIbVVY/qmdmDOoR+onZxGjnsL4G+eDlQK+l4re1I2rVnl4/OHkVvu1WSCXHQWygvB%0AU07dtqm89J9HgpK7HPcWdF8lyDQMXp40jlbJ7UlolUJRpRZy9D07O5tTJ4+jxNVDVJZiMzwk1bRz%0Asqiy2ndT0tIZP2U6L08aFxijEHz40iQGZnZjyLX9Qjo2gHJN55xPEeW119/k7aVr+MXuRImtg8Nb%0AeonNRXAohK8RTjdN8krk2OrHRhIXKa/NyaJK0hr9Dz8QZmDsz4grCfJlFIYpOF/iYd0h6QC2+udz%0A3O4rfRdWaLRMbsfCGa/yw/bN1SZnRLBjm8vlCtkCsmHDBp/KggmZo6HbzbB8CurxH+hzzSBuu/dh%0AWndOo0IzqFOzfZ0LQAAAIABJREFUetm9Ujf55Vwp3ZvUCsl4Lo6sHdt59/kJcnFo0A7O/IzmOzfD%0A7nuEyD6Z7Nu9kwl/uwVd07DZ7SR37MxNI+6kz9A78ISRJ6UZMrms6lRXtelo6Ydv0GzVamo0bW8p%0ADviT0BYdU8PqaJadnc0/7xyB1+OV17ZKrFg0jzfmLqft8EGUeQOKFmdOnmDl0gVc5TVI7B0+sxC3%0A283fhg9G89kgj3vuJavUaArB9o3r0DXZZV0noXbQsQ6bSmGFRjjnZt3nevlzTDvw6LQa8TgTMxuQ%0AkpaOKQSHfCobNlXh66ULgpz2NGDL5o1hSZDnzJkjUc7EZmCzw9414Lqd42WCsQ8/zifvvGY1yhma%0ATFjuefhxho0aY/2G4WtWC8e9pxkm27NyEMCgvr3ILtWJ7z3YcvzzI7RCCFLSMthdRafZHx6Phzlz%0A5oQ+QTYF5R6DYo/OqX07adm8ObrqwF6rHnrB2aDv2mw2hBBBCKldVcOi+yopc/KaEV0HI/8UjeK6%0AA/Du+7Mwd62wOKpVaXc9r7qGlyaNs6ovhq6HhWLRp09fHE4HnthEKDhBhy5pnKthI6l+upW8V6VY%0AVKUOmqZJjnsL/Zp3DDkS6ldN8Xo1zJuegeI8TNPk0I51KKlDgri0/vA/By8+84Q8b0KgaV42b9oY%0AlgS5wmtwrtRLDYcNV0Y6v5YKXtur0TS1N3cM7P27yLE/VIWw9VtUaiZnS+VGon5sBLERdmwKnLjE%0A5uJSYVMUtL94gnyFYnEZxY85Wbz92RLr9fZjUnMwNyeLLz56m0rN5Kb7/oXTVy6tOjkrCmGTturX%0Ar58sPak2SL1R/r/jtfS5ZhCjH3iU1PQMdENQVKlRqwpp3y9D99PunWFtmtq6aSOGbkDqTTDyJalz%0AKQRxtWpjmoJSr8H2rZvRvZrkTwtBvwHXM2zUGCLtalgdf/yXxBSC5XvP8N3m7cx8/UVZPjYNNE1j%0A2TffU66Z2G2SC+xH037OzaE4jGNzu91Sy1dcAvXXNHZs28zZEg8/nysje8cO7h9xI0vnfcLSuZ/w%0A2F1D2bzVHeRUGMrwu/cJIdDqtWXFkQrG/OMxUtLS6dItg4Ej/4ZALvrvTJnAsnmzrWMj7CpeI3yc%0AdwDDNDlZVEmJryx8XMQFrIkVhYaxkTSNr2G5xQXxym02WnUJvQKI2+3m448/li9iZTMvR3NA1/ho%0AwTJyc7IsEwxVVTGF4JsvFgWdO5BUA2+Y5pI9u3N4ecqzAKye9wGt68VyulzwyTuvsW3DGut7qqrS%0AonVbHM5L89w/+eSTkMtu6aZg2VI5/7q/XsjCN/4LQK+b7qJrRk9UVUVRFOwOB09NmW7R2wI9BaCF%0A4bRJypwDatYCRwSlpw5x4qfd2EwdvWaCJc94cG8uNwwfydDbRzNj/nIO7su1ePsAKAq//fZbyM9b%0A94weTP1oMfaEBgzom8mnK9ZQy6aRe+g33nvlhSAaih+ltdvtkluuqsTVqk1MhD3kz2tV1RRi6kBx%0AHsI0MQtOoQvY5A6YI1WNooL8IKxdVVXahkmxxxBwvtxLYrSTLz7/lNefkBrNv54rYtozT/Dk3+8k%0ANyeLZfNm8/Cdw6o9q6qihI0iaAi5dipIyp3dppIUG8mJwv8xQVYVyjzh40j/GXEFQb5MIjs7m3Fj%0ARuDpMQpSGtKjfiQ/nysLoI2a10IJbhg+EhQYPHxkoEEEETbEzOVy8fSU6bzwxjtgjwCtEpqksGHG%0Ay7g3ruPdz78gullHgGoydZrmxW53kDD3C3o2HxSW8RUWFQECOkjOJW0yUTZ+xMG9uRTk59OoYzea%0Ap6TjcDrQNS5CfRTLdCIc4S/brvn5PM+v+QXKCmDzBhDSEctud5DUvhtlXp3YiMhq13vax4vp22pw%0AWMbmcrmw2W2YXgMybpO0mR9WAfIcte3ag9PFlVwo97IvZxvaRW5wO7dtYdQN/cNGnZEDccLw/7JX%0AtbHlaD69WySQm5PFN3NnWmijoeu8+MwTQAABiomwWRJ1oY65c+ey9OtvSex3O5CEunc1no4DeHDs%0AfZZkWU2nnFr9CakmPD4kT0FBwaOHB2m0lDNifdKFhaeh4CRGbBIrlyxgwrTXeGLyVF585gmEaXL0%0Al4OWioX/3CmKpNWEWmXD7XYz85230GrISpJRcIqCQz9SHNOBd9+eLucVX9jsDinDpcCyebOrWXnr%0AYUBDt7u3MX/+5zDkGSg6i1YhNV83Zu/B8XO27APRdUChVXL7auieTVXCIlfmcrl4+t//4bn35iCA%0AQzs2MHbx6xi3v+rjqwKKyorFn1uKB207pLBi0bzAjygKCMHMmTP59NNPQyodaQhB4/Zd0XN20aFl%0AU3JzsvjZvQY6X48wpbte1Ua9Vsntybx6IJvXfotpmrz63ETqNG1NWqNrQjIef/hVUwRgRsWhnvkF%0AxWZDLT2PBkyYOBHj2A84HM6gjY7fXMdP6Xp08othc9MzTUGJR8dhVPLis0/K/kDTgLgkhGmy4buV%0AbFrzrdUYv32T1J73P6sRdtUynAr52ISgtFInNtJuIe0N4yL/Zw6yqigYwsRrmESFSfow3HEFQb5M%0Awu124/V45YRXeBr1wq+cK/OyZdt2SzlC83p4edI4vlgwh6+XLAg6vlIzOV74v924/5cYcvvdDBr7%0AtHyR+63kIddMQNe87N6+lfqxETSOD1h4+pEzv9Xoru1bwjKu7OxsPnrvLZm4JzSB4jyoGQ8Jjfhy%0A0Vw+eG0qz40dgWaYvDV3+SVQn/Asav6QC7vC8p0/yzdq1pLjRCE9sy/PvL+QbukZxEU4sKlK8HnT%0AvOTu3IYZxh24aZrSwanXndD/QTJuGMnwO+/hg4UraNO5G2VeKbd15ue9Qd3dNrudNqkZYWvCGD16%0AtEQPGyTLigWw/rCkHl3KPtk0TV6eNM5CgxRFCct5mzlzJuPHjydr83q+Xi0RT3FQ3tt6fEOrpOwP%0AP20mPbOvz/BHYBo6P1yCOvBHo2pzLnH1wFsuNz1FpyE+ieULPiM3J4uigvxq5++zD94OIGlChJy/%0A7ZeezHJvlVq5wsReWUTZqV/kF+LqWd9VFIVe/a4hx72Fth1SsDuc0tbe7sDuCJ85wuZNGzFr+pu5%0A8qD4nExWYqVjnaFLqpFp6FZTYVUE0qYqYZO12rdvHyLCp3pSlo+ha1B0BuKSUBSF5A4pAWtnzcuX%0AC+YGSV8qyGfENE1LOjJUoRkmxT7eenyUnRz3FkThabm5ja5t2YpDADjZ+P03GIYhNYY9ldLpL8Tz%0AsMvlYsHChdz1yHhs0bUYNGgQDzwxkSn/lZWBquh71efW/8w++OQzjJ8ynfKiQg7uyQ7p2Pyhm4KS%0ASh2tJF8mwaYh7z2/IggEuejhiOLr9Vutl5F2FU+Y1q/iSp1ij0yQ/dEwNpJTxZdGkN2/FvDoF3s5%0AdL7Mes+mhmce/rPiSoJ8mURsXLwsdcc3gIJTNI2RN2VC+3RLPUDxcbcu9VBXaEZYaQyaaZLUPg1F%0ACDiyU75Zt5kl1VPTaQ+yqPUjZzafDFHnjF6/88t/LJYsWSJRs4TGMpHa50taEpqia5qVoJ/Yl01a%0Aeka1jmBVDS9Pyu8Gd+B8OZw9JN+snwwIrr5uCMld0oiNtBMTGYw4+ik0Kd17hk0rYsHCRRIRaxrQ%0AM+79938zYeprpKSlkxQTwVb3NqY+MJJN3wfUPxRFIfOqARzctZ3tYXL6y8jowUuzl+G67X4AUurH%0AsO+MbAyVtsNOuCg5NwyDma+/SG5OFsKnYxvqWLp0aeBFbCJ2TymO/GMAiIQmxNWqXe2YlLR0xj72%0AdBA1qmP38NgRr127lvsem0BCy44ywQMoPANx9TAMg5VLF0ipLXtw8fDEsaNWKVwgRf5DGX7pSSEE%0AxCZiqyxm5Oh7ObbLN4dZSKikMGzdsIYZr05l+uTxUjdZCIQwuWXM/TzwxMSwmOd0Se+FLdZ3/SpL%0AwNSh5LxE84RAVW3W9YurVTvInj03JwtVUTCFCHlC4Ha7Wb50sQQlACpLsdkdqCV5EF8PR0QUN428%0A06LOCODA3j0BkwmfK5s/FEUJ6eZCM2QpHiAu0iHvr1LfvRefFOQEa1GOohPAKbXLhRB8/8UCtm/f%0AHrIx+SM1NY2b/vYPDAGtmjUhzZXJsd1bURAo8Q1QFMVaw0Cipu9t+5XvSxLo2qMX0yePZ+arL/Dg%0A7UPC4qRXoRmUeHQaJiYEnsmis0EbRsulULXBHdPJ7Tjaol9WlVENdWim3PjERgRokw3jIimsqK44%0AYpiCZ1cfZNuxAt7ectR6X4SRrvVnxJUE+TKJ8/n58gHwIcjZ3ywGIHvfz5ac2/gp0y/JPwaItNuo%0A0PSwoKFut5vZ777Oztz9iJJzgUSvTlOG3HrHJRsJUtLSeWLyVLr36sPjk1+gdae0kI8rKHycywba%0AOTA08AnqK4qCw+Eks3efSx5mU6QKRrh2uaYQVOomxUSiHNkJnnKo2wxFUSgqyKdlQk2iqmgw+9EL%0AS76vSzdLsD3k4U8wk1rD+d9wamV8tSnLQsSiHDZyd2xD17QgRyd/AjPnzZcYcv3AsCwcphC069qN%0AhLZpJEY76dY4nl/zy/HopnVvtU/pilqldCeEsKS39u7K4nhh6O3Xhw8fHngRm0hiTTtPTvwPlBci%0AYuvx0qRx1XiCUP26JnfuFpZ7zuVyMfL+f1KjfguZ3IFMkO0REF2LXdslcj1+ynSat25DrYQ6cpH1%0A6eTmuLf4eI2hVWPwo9uKqkJULEbxeebOegdRcFp+IS4JVVUZPmoMQ24bVQUN1SRaikTSFn8ygy4Z%0AvcIifdi+a3d63ziCCHQmPj+diMgoidL60DzD0Ol9zSBmzF9OUUF+UKXHD1YoKCF/Xjds2CBVFXwJ%0AcnKrlsxa/DV33DIM7BFMm72MYaPG8MTkqZJbbpoYNWrBwH9Co440a9E66PduvPHGkJ4/wxSUeOQ1%0A2vy1XLeuyfRxdmPrIXyNeODTQW7SGe6dBbdPB59sqGEYrFkbeut6zTApKJdjKz57nAdvH8oHr01F%0AFJ3FjKnjAx8C12vr0Xw+zjrO/D2n+PirDVJVRQg0r5dPP/00pGMzTUGlLptCa9oVmjRrKT8oOgux%0A9ejQJZXhd97Dh0u+YeK010m+/i5f9RFeW77Jmqc10wwLZUuYMoGPq4Ig+6XeLkaRc04UcqFco2Fs%0AJNt/K7Q22CUeIwhR/qvFlQT5MonuGT2wR8eD3QGl5/klaz0YOuvd2Uyf/DRprkyGjRrDjPnL6d1/%0AEK2S23PowH7r+HoxEb9rXfxHwl8a/fj1F9l3+LhEpbwVUsonLom2HVMueVxuThavPjeRrK2beO25%0AZ9i/e2dYEoKOHTvKHXZcIgAjbx6CUngG6jSRjmG+c1ZVXs1fFs3NyWL2u6/zQ3ZW2LRfpc6l1JK8%0AccDVcOEY1G2OMyIyaINTdVwpaekBpFtRwiZXdtPNwyQSW6shSsEJtJMHOZhXEtRUUyM2HkWVklv+%0A82klMGbAiCbUIf/JCqeKPTSIjaRNnZoYAo7ml5Obk8Vr/32Gn3J3+6Te/KEElWzD0bzSqVMnHA4f%0AohKbSMP4GhQV5PtQ2iQMXQ+ievgjNyeLlUsWcObUCQA0U1AaBkkwIQReQ1CBg87tWsvm2iJ/Elqf%0Ao4cO8vdbb2D65Kc5duQwpSXF2KtULNJcmRzKzWHGG6+EdOPjR7dbJ3fwyUSWYhoGiqcUKktRajfg%0A6RdeZcLU1xg8fGSVKoojgKAhk+SZr78Ylk2ZbgqcsbWpExdtzRs1jbIgNO/wQanxm+bKRG3VA259%0AAaVeK86cOkFuThamIOTPa0JCguTbR0WDMOnevRspaemkd2oLQFzTZHJzsli3aoVUhxAC+v0dOvSH%0AQf9i5N8ewOGMQFEUnBERPPXUUyEdnykEBw9Kqsyyj9/lwduH0qVtSzBNlFoNgsCclLR0Uu77rwSD%0AEhpD406AVAVp1y30jXAlHp18X4J89vBPAaOrwjMSVBECXdOtBP7bg+eo6bRRw2HjZGTDoN8K9Sys%0AmwKPIajQTNYsncvRQwflB0VnoGY8//j3VAYPH0mOewutktvTbthDRCgGyk/rOVLhYOyIG8nNycKr%0Am5eUrfujYSJpFlUpFg38CfJFf1/2iSJsCjyc2QzDFBz0WVJrhhF2OdBwxpUmvcskunRNpceNt7MF%0AoLRAbt9KzkFcPTSvh5VLF1hSSFXtbUES9hWkbmGowUZ/adQ0Ddn4c2Kv/MBXBioqyK92TG5OlqXU%0AIEwTHS97srZSevMAy5ktFOF2u5k8eTLCFChx9XAqBnfcNZp1c7byW34Cryz8Kgjd9vPfvF6PLK35%0A0Ba7w0Fqo9Vc0693yMbmD900LbH1IYOu5TdtC3tL7IwYMzaIIlO1MS/IwtbnzhUVBqc/IQTXDB3J%0Ad/H1aGjkcfzIIUi7CY+ms9LHcZ/32rOYholqUxn33EsMGzWG3Jwsvl6yAA0vjnBZsPqaG8+UVNK5%0AQaxlJX2soJxTl1CGUFQVhEAI+e9a9+UiBt8ykr4trw/puDZs2GA12xFTF/3CSdIyM1H2rkY0kNa/%0Afumqqpuy+0fcaDk9rlj0Of+ZuYgmtfrSuUFcSMdX6jHw6gbFlRqNzTK5qBeekR/G1YOT+zB0zdIX%0AVoChI0eT1LCRlcQ8cfcwNE1j5hvTQ0plcLlcNG/bjp8jo+Xcho+jX3SG5ml9GTZqoGUv7bfVPdOo%0ABztPlnJyxj8wSy4ghCBn2yb69+8fcpqFbgqKPToOw8O0CY+DAm0admK3Mx4ckaBVcvzYUe4fcSM3%0A3HYnzhueQBd2DNcovpj/HF8vWcC0jxfTs9mAkDpzXrgguff+jcX8D9/lqoHX06C5bIx2/7Cfuf8a%0Abs23REZD826o3jLM2EQOFZxj3HMvcvbcefpf/cd18S8Or25y6MgRUJojyovQvB5KC/NJiGpJQo/+%0APP3kXdaz4NVN9hZCO+UcP+m1oHEK/PYDrr7X0CYl9I1wDpuKbsqN6OlDPwX6KIrPQgu/A6JJXK3a%0ACCHYebyQvi0TKK7UOXK2GQ5nBLrmxe5wMGrUXSEdmyGERVUwy4oCHxTJ53XZV6vYOP99q/Ey6oGP%0A8Bw7ACf2Qbur0KNqs3LJAroPGsbuL3YzeOA1Ib22wqQ6B9lvFnIRgrz3dAmt60aT2lDOZ/vOltC1%0AYRwNY6OIdv41G/TgCoJ82YQQ0CFzoHxRLvlFFJ6BeB83z/dcX2wN63/ttKsYJiEv71mlUYcTohOq%0AlG1PQ60G1YTM/Unoji0bLVti1WanbdceIUf0/DI+QpiImLpEC5mIJkYpFBNRrfPdbyUqLB63Zv1/%0A06aNIR2bPyp1k3O+BHnpey/zw9ov0R01mPPxTEsCaeXSBUGNmH4ebW5OFgtnvcnWbaFv6HK73dxz%0A1yi+XfUNpmLjRO4OyD8hDSZi6rBi8ee+cfnOr2mybtUKC+GeMX85Yx4dz5ylX4XHgtWUqixnS70k%0AxURaE/PJosognrbN5zQpfDxV63hDZ/f2rb/38//n6Nevn2yCi4oBu4Pk5o1ISUunV2oniKmD4nDi%0AcEYEPReSd1lVAcTLwV3bqR3lwO12M23atJAholk73Myd+Q5eQ9CiaSOpZVziazar0vjjD1O1caDJ%0ANeQ2GUhy524+sw75XIS6OiCEoM+gIVaiZ0VxHvmaYs0dM16dyqvPTaRxl14s/dXgNy2KBjc9QvvO%0AqZJPa5phqVwYQnD2QhHH9u+25Az3rFkuP/SjyL5y+xebd1Eu7ER5ChCNO2GqTnRNAgHFITZakfec%0AXSa+laWSS75kAfVjI1GA79ZvtuY1RVGkFrzdgbn2AwAWr9nKq89NJL52bbZt2Rxy9L3MZ0cMyMqA%0AaVJSXEzzunFEJjUjJS3dkin7YO5CPIbJ1cn1ZTUtSdI/3BvXsn/3zpCOC2Ql6sABiczu2fJ9oDm1%0A8KxsmLZLy+SignxOFXvIL9coO5hFglHE6XLBG/O+ZNgdY+g3ZIQl6Riq0AyTEv+9UsV4Sy2Va+ya%0ALdvRfG6SXlQKlRpw+iCc8TW21mvFhfN5/Oe+W5n2/HP0798/ZNdWN0xMISiu1ImrAmrFRtiJdtqC%0AEGTDFOw9U0Kn+jEk1HRSp6aTQ+ckrUJRwtML8mfFlQT5MgmvblLsX0PLfAmyr0vZkjyCatawVV8L%0ARMjtOl0uF998t5pbH54Aqo0u7drQb+BgkpskocTWJWvbVpbNm23RA6wmDP9E5EMCoxw2HCHWufTL%0A+Kg2G0pcPRrXjpalxvmz0LHx4L1jgkrdl7ISBVney+gZevQYYNs2N998+y0YOqvmvo/Il/a6fhkf%0Ar6eSA3t/wGazW4j29k3r+duwQdw3/Do+ffNFbhtyfcgXNatpKjoBAFF0xkIuiEvCNHQQBDRzL7LW%0ATUlLZ/RDj9GiY3i45aaA82VeDFNQPzaCX3JzqIGX3MPHg/i8vfsPrKbIIHnSTjp17xk+DU4fH7Ts%0A3Ck+eec12jZKBEXl9n9NDq4AgGzcu6hJKiGhNlk7ttO/f38mTZoUksXN7XZz43UDWfTJTADKz5+m%0AafNWMjkuOQ9x9STnuMozIFr0YJ8nhs1H8ll/+LyvAdIRUpt6f+imQJjCl+jJhEBRFJSis5QQSfa2%0AYAWXz9bvlgee/43jtroc2JuLqtqkooXNFvLKhW4I8ksrEOXF1nuiIPC8BkWjjmDoVK7+QNIF6rUE%0ARaVF5wxOl4S23O1yuXj06UkQIc+bEEJuYBfOQZSe50RRRSA5VhRIaiOv+S/b5FqS2ArN6+GNZ8fz%0A3ssvhDSRAnBv38be/ftlf4VPU33erHeI0ko4WVTJsnmzmTrhMbZvWs+nX0gZyRt6pdI8RoV6rQC5%0Aoc3N2hZyoxXDFPxy6LB8USUJDcx1cuMTV6s2K7fJ+23TZ2+ycsZUBPDK2++xfMEc1iydy7DBA0J6%0A3rZtc/OlX43K408oFRrFyWqZpWUOciOhqDJBLjgpv5vQmIS6iRbQE8pNo3S/labuMVXcDRVFoUFc%0AZBCl42h+OeWaQcckOSc2iY/kuO9zVVEsU5i/YlxJkC+T0EyTn4/KbvigBDkqlutH3mMtuMNGjWHi%0AtNfp0ecqxk99PcgBSzfhWIGUegslMmWagtN5cle7Z/P3bF67GlF4BoHC+x9+yNQJj1loaFyt2hJh%0AqxKGrpO7c1vIuUgul4uFCxdy96PjiUlqQvMGidJuNV9OIN6oWkx+7EGraepikXoAFAUh4PTvSNf8%0AkXC73YwdcRO/HD8LpRfk4lEUaEoCiart27ML0zRo2rJKM40QsnvfNPGGWJYJJK/RNM3AJFycFyjF%0Axyeh2uwMvmVkkERZVfdGkBJDoUZV/GEKYVFTNi75lPtHDKH81GG27vrRStDTXJlsXrs66Dib3WHx%0AR1t0TA35hlE2TBkyyQO+nisrAR8/Pw6AxOSu1ZpWT+cXSwObfvfJf5speH/aJBbPn4fX68UI0eJm%0AbXoi5AL73aJP+fWID20qktWozt0ysNsdgfu/bSaU5uPQyvgy+xdS0tJ5a+5y7vnn03z//ZqQVge8%0AuskPe3bLhNKHIAshEAWnMFBQ4+palQHVZuNXLRLyjsCBjVC7EYbNCUIu2uFw+fOaJoY9EsUbaCpS%0AfGheULICUhrx3FHE8R/l66TWCNPANEVY1IRMgYUgg9QhX7dqhURCq4xN+GUbzx0F3Qt5hyGxOYpv%0Ak2uaBh6Ph2effTZkyd7ObVvBGR2UgBqGQf7hH7lQrvH9dwEFHOq3xVFZxNez36VVnRiIjEaNro1q%0As3H21Am+WhPaSp5hmtRq7Gt+C6pa+JwR4+qhKCpFBfls//kkaJWIvKPo5+RafPRcsZSjEwKv18uc%0AOXNCMi63282NA/uz6ssvALDpFdZ9f/zgDzJhjg9c1/hkHz/77CF5XYvPQa361IyOtXpEQrmhNYWg%0A1Od6U5ViAZJmUTVBPpAnz2uHejJBbhQfxQmf5KyqQkGF/peVeruSIF8mYQiITmoK3goUXSYG/l3u%0AqZLKICR02KgxdB41jpfPt2Dy0kD53e+k52+sCwUy5Xa7ueG6gWxe7+swrijB0DUObvlOvo6VzXH+%0A5KmoIJ9eV10ry1c2+WCpqkrn7j3D4rrWNTWNDt1clGomlYXnSHNlYi/3cfbi6nH81yNMnfAYb019%0Alk/eeY1Wye2ZuXglGb37WbxV0zTYvSP05fgNG2QXNFExsqkRJHcbAtQZXxi6/rtdIIqqhhwtu3Dh%0AgkwyYiSCTPF5uTHTPRCXZKmTXEqizE8fUFUlbBI+hhDs338AgK0rF6N5PVB4GhFbz0rQVy5dYCkc%0AgEyaxk952ZKpC0eDo9/VTImKBSR3UJimhTS+9d771Rr0TiZ1k2Xv1CFQqyEg0DQN3RCWbnEoFrd+%0A/frhcDpRakgeoFlRgjBNVFUl3q5DbBKb1nwLCPoOuB67M1IioUd3ov36A1mHTrFs3mz27NhK27Qe%0AdOn2/9vm9v9tmAIcsb77rWqy4nsmcg//ZjUhG4ZJWc0kiZidlUm+Ur+1pJAJYRmFhGxsppB/pw6K%0AD81TbTaefmYyTsWkdqtO9Bs4mOF33iPntaTWcOZnmRSWnIeEpphCcGpf9sXqgyGJTWu/k1ULjzxv%0AiiKrh2rpOWsu8Wuuk9SGWloBw++8h27tW2Gv24Sn/isVkPyJ8po1a0KGJHfJ6IlSIzb4mgIHtn4v%0AP+9/U+DNpNboJ/Yz49WprF84C4A+t9wDKHy3ZB6jh90QUpTWMAU16yRhV2D4iFHWNbxtqByTEl8f%0AZ4SkROXbYuHcUVQFmUAL85K0pFDEyy+/7FMmkRvtts2bMXTkaLlhNE1fj09gjSiwx0HRGTokt5Xr%0AVuFpRGwS82a9I9cOReGNN94ACAkwZphUke4LTpAbxUVyuthj0TkP5JUS5VAtH4Qm8VFcKNco8+pE%0A2m14dfMvK/V2JUG+TMIUAiW6NomxNWifkirf9C0cOft+4f4RN1pUhmXzZjNz2xEECiuPVrAzawcg%0AG8JMISy8tguAAAAgAElEQVQkKRTIlP+3/A+yhRL4Ez0feuEv7x35+SAb9x2Dv38MI18GFO647x90%0ATO0eFr3h7Vk7mXj/nZiorF4kd/ePPfqInNyqTDBzZ75taZYeLTEZ9PenrKTP4XDQOT30Os0yYXEE%0AIT94yqCiGKVWg2ooWHxCQjUKiGqz8eC/p9E9PSPkY1NUVS66ugZaBSAkIlWrASgE2cNWlShLSUsn%0ANyeLT999nX27doZl46Mbgp8P+eQEK3z3XOEZiK5NzXhfkhXkB2tHtMlk7ty5TJv4OLk5WUG63KEK%0Al8vFB7PnkdJ7gHzDf119mwszuk41s5Afi+00j5HXWm3by9IG7zfkFr7/fg1TpkwJScOZy+Vi6Ver%0A6DdcNhM5DI/8u5wRNIyNhJrxmIod0zDo0DmVeye9Iu/NUwdlsheXxEsvPMcHr03l3/feyo7toaX1%0AbN/uZtHnc+WLquVuH5pXptbk0IH9bFqzCjOuPkTUlAlyntRVTe5zI05nBKrNFvLmUENIyS0BCJ+D%0AngIUF+bTLCGG9n2u45VZc6XCRr0W4KyB7dxhWS0rPAXx9bHZ7Jw/c5J9u0LPpc3oe23QPHLn2EcY%0ANmoMvVJTZG+IzccTrdUAImrQIlZl8PCRtG1QBx0bZcLGDcNH0rpDZ4syFaqSfNvO3WjQuoOVvPvD%0Av2ls33sQE6e9TrerBkF8fcSZXzANA/PCcQBsdRpbqjiaFlpuuS4EJR6D+BpOJkx7jVdmzWXC1NcY%0AN2EikTbodNWNzJi/HFMITlQocPawnFZ0TaK0VRJku8PB6NGjQzKuU6d81B3fumpWFJHUsFGgj6Ko%0AamVAgcQWkHeE5A4pcqPjkx/0O2eahsGqVatCBoz5baaBao31DWIj8RgmF3wOfgfySmlTN9py0W0U%0AL/tFjvssqVU19Mouf1ZcUbG4TMI0oaRSJ8YBKFUeEvApWXilPSwgajWEu9+FQ9uhVQ++3r6X7ukZ%0AxEQ4MEWgsc7r9f5hZMrflGRYCbIPwagoRBgabXpeS49eyXz+4bvohsGq5Ytg8DgfL68VNGxHTGws%0AHkNwpsRDyzo1/89juVS43W40m3wgjbICqb6gAFGxQfJMphBgmnjj6zBltxdVUXjh42Wc2LONLhm9%0AaJ0Sei5tekYP7n96Cu+dro3u13sFKDqLiE2k34Dr2bJuNYauo9rs7N2dg9k4BaVuczrbz9GyVWsG%0ADx9J/eQuGEKE9GFdvny5lDuKjKnOzYurxxfzXuTrJQushNj/HwTbiDscDro2+p5+vTN/52/6v8Wv%0ABeVojmjQCSShRWdAUXntjTdJbteOmjGxgQN63gHpt/DbiX38NncCKxZ9zr8/WESdmr1JqOkM6dg6%0AdO5C5A4p1xZ07grPosQHN67O+ewzTpc0o3/N82hxjajZbyj2ykMkJCahGYK09Ax69eoZsrGlds+g%0Ac0kC6zcf5YXpr3Ns91bSXJnsyDPYd1CH+HqY+ScoKS7mpOnbaJw+aFlTG/GNoHQvGvDd2nVc3Td0%0A3PzNGzdi+Jqigsvdsokwqn5zXpp0X8Dd0T+2iiLwlHHg5DkmTJ7K6bxzDB4Q2o59wxQUV8qEwKZV%0AIqpUS/afirSoawAtMgdzELj3tqH06DiO/353kJPOeqCqrFjwGauWLaDjunUhG58QgquH3ML7y47Q%0AMDGBu6cFqHURlYVAbVnJKzgpudBAzpef8vfZU6FZKgx5hrfenYFy5iB2ux2Hw4Gu6yEryXsMk+JK%0ALehZUBQFe3k+XmDp16v4W6/2aEnJZP+oWTr6ZsEZFGES1bC1tGMPgyqOacKps3mYZeUWNcs/vsa1%0AahIX046UtA689vZ74OgEZw8F+mcKT1sJsqIoDBp+R8iu6b333ktWVpacf02D7t26WxbXnsoKOdc1%0AT0W1O8AZhRlfH9uBDQz+2xgG3zKSWVsP4TbjwBklZVeBEydOVgPG/q/j1QyTUk3mIdURZIkUHyuo%0AoHYNJwfPlTKkQwCMahgr1+MzJR6SE6NBhF484M+KKwjyZRKGaZJXWMTRvTnsz90j3/SUyYXEl+j5%0AOanSiQ1wzwdhUhwp7VEFAq9hWpqjoUCmXC4XVw8YGHBx8pTSb8BgHnpiAvWinTTu0pOY2Fir9InN%0ALuVzftoAho7aUnJF46PsYdGlTc/IwFbTJ5VVUcKXi+Zy4VxetRKV3WaTagftrgJFwQR25JmW3nA4%0A0O2tW7fx3tRn0G0R1ZPQ2Hp06JzKzEVf89C4fzN05J3o9ki4eTKizz0UNkyjbYcUctxbWLVwDi+9%0AGFrt12XLlsk/VEW3rbElXtKtcUnuaQZ/lMXyrbkB1Q1NY8OGMCiACKjUdTB0H7qNxZHWayYwZ8Zb%0AfPbBW/J91QadfIhuow4Ql4SuedmXvY0w6OdzvsxrPQ+KVoHNbqd567YkRAgapmRYi/CyebN560NZ%0A1Vj78avYL/zKwQsV7Nuzi02rv2H8mGFsDzFK69VNDh/9FYCadqz729VVSoL5jRvmvP8mvxRoco7J%0AP4HiQ3HtdRr73LkEp89Vl3D8I1Grdm25cYXgZEqYxNlN8irMQMNlvZay6cvfJOej1xQV5HPPPx6n%0AaYcuIR2bYQYQswcfeTSoWuJvSvohewf3j7hRarx6Kyze+Y0D+qHZo9BtTh8KqrFuXehMLwxTUO6V%0A0oIjRt4R1HdSP9a34fDRLKKad5Yc1QvHpZzf+d/k57Ua+GhwGldfOyBkVQvTFOzftZMSr2lVevx9%0AAE88NQG0Srbk/MiDtw9l6feb5EF5R3wH64iiPPYePcmM+cu585HxvDX3i5BufHblZJP7417yTxzl%0A/hFDguhPjeIiOebjyka38rmJ5h0OHFx01qIQ2mw2rh16W8jGNXbsWO79x78k/c5TxqLZsrH2iclT%0AsdvtcrNjj0CJT8L0mV7dOrCvBVQMHnANAPZa9a2m5FFj7gkZZcswBSUWghycILepK0Gun8+Vcbyw%0AggrNJLlutPV5YrS8J/09JKCEr1k6zHElQb5MosRjUFBWaXEaFUWhQ5fUaokeAA2SoaJYNmIUnOZk%0AhSxt1IuOoMJHrHe5XEyYMOEPTzZut5t1q7+TiZRpoOiV9LzqGu55+HFaJMZz6PQFzpw8YakwULcF%0AOCLg8A5qegtpf+1wUtLSibTbME1RTXrtj0bnrmk0au+b3CpL0DWNY0cOyaYzn3mIwxnBU1Omk57Z%0AF1qmw6+74cwv7PhN8oJVJTxWnRs3+Rq6ImoGde1TnAexiXTt0csyBWnbIQWltUsme8CvaiJTJzzG%0Au9Of561nx/Hc5P+EtPt82LBh8g/VEOSz0gI2KjbIgjU7awevrjvI2RIPP0UnV7ERd9CjV+gVQOyq%0AQmxi4+CyrS+JU2rVZ+OaVYF7KaGJTLy2+zrCG7bH7nDSLq0HWhg6qPfn7iZ7ZxZ4yqRlraLw6+Ff%0AyD/8I3nlhjWuLxfOlVxV04C8w5zeswli6krUB9C83pBvLtxuN9+sWAaGzmN33WwlBH4HrKpzyW/l%0AsqQMArX0PDYFkntfZ9k6f/b+W8ycOTNk45o4/kmEz1646qZMCBNnZSFmzP/D3nnHV1Gl//89M7ek%0AdxJ67yWUQCDUKKIoiiiuworYVgTXsq5iQV1RV6zYFbuIhSJNFCtCRCAQCCX0Ih1CKknuTbl32u+P%0AM3eSC+x+l+Tu6v5e+/yVcmdyMuWc5zzPpzQSEApZhpR2xGplohsEIlG2ZCVdDpnyai2kc4lumlRU%0ACzx7z25dgyzpm8WKlvKipUsFpyC5HRQdQvNVs3zhPE7kCYtkOb6pbW4yaOi5nTvrO7Z/RJhSPIXi%0Ai7imAFRHpkDxYfHMAXKlRQ4OcEVMk59+/IHMzNDoIRumyY9fLrAUNsQ9bdmmLaPGjqOirBRKj0FC%0Ac1S/j0PlFmyhulYlBE8RJ0o9pKalc9tdf6VN9z4NHlPd+GbZEkxr/g34CQSiQ6NIjp2upsqvUxWZ%0AgmxoYME+APAWQ2Q8siuMB556gY4900JKNouMjrHnX031s3zhvFqzF6vKrie0FGsqEO4tsI9NiRZJ%0A6DV3PED/IZnc8cjT3HjzrSErjGmGgddvPXPu4GcuMdJFo0gXe4q8bM8Xa0eXlNoEOT7CiUOWbIMs%0A3TT/bWTuf3f8L0H+nYRPN/BLTjtZMU2TK6+7gU4tUoSqgCwLOTNJgsadIH+v+FnpETzueEAkFaH2%0A+8nKykKzW/FeTF1n5hPTyMvNIcxfzpFiD0vmzQFMho64FKlZVzGWol9pG+fi4GlfnV27Sajz0Pnz%0APufw0UC7W0zQh/bvQ/YUQlQSYybcyjvzl3H19Tcx4a4HIbEl0sldyEW/UqpEC+y3JOxhQ23TPWTo%0AMByRsUKexxqbLMv07tQWFAdlfmxM+cwnpmG07C0S1E2LxSZIcdjyYKHEDAI899xzXH3DrSjR8bio%0AM3nVgfUMyrzIxhvf+dgMVBSkE7vYX2HywpwlTL5vGs98uDDkZC4IuJrF0yQxnsyLR9GmQyd6de+C%0AbOq0T88MTo4sLdX0RFB0P22Hjuad+cu4YMhg5H8DY2p77kZ0ZwRYJDhNVS2iXj5+U2bdBqFhvWfH%0ANgEzKj0Oag2+fKs6FVuLa0xISAjp2LLXrkZ3RAi93DodgCM7N6Po/lrYkaxAo9Z2xcxQ/USZNZz0%0A+IPO98ILL4RkU2YTVt3WQnoGXlUvPcnJCh/3PT6D2+97BFezzqR3aIHbHYYsy0gVBUhxjenaqy8O%0AWZAvQ0n80YzaRfzMJDSwufgua514lxu1sa/bos9ns/itZ8X/EBHPkItG8uyHC+mbHjpXOE03/yFh%0AakhGf6gqF2MCgVUtEGNTFIWHnnyOCEmjcedeNudBDyHB0QR0FDFXWWvXof37bEUjufiI6AbIMmaj%0AdsEVWgBvCao7hrzcHPZu28Tcd14NMUmP4C5ZnWmjc3IUJrC/uJL1B05iFv5qy9SJsYkOyuS/vSCq%0A9mbAwCg00TtjsD02E1j2xee2f4B0+jjoGlLjDtCiO5SdZMhA8Uzl5eawevEnACxc8iU5a1fzzrOP%0AsWH9+pAVxjRD6FtHuhQcikyNplNeU0uI7pwcxZ4CLxuPlxEf7qRtYoT9O1mSSI5yUWBVkH2a/m9x%0A+vtPxP8S5N9BmKaJqpn4TSWomrd3Zx7pPTrjSGjGmPE3oigOIeGU2JxezROYcv8jjLpgCCU+oWAR%0ASPRCWVnJzMwUSUYd7VK/z0du9hp8BUcgLArDEYah6xSdOoXZuANUFGGUF7Lzx4VU4WLyzTeIJFmS%0AQuoZ/+677/LU3x6tXXTta2dilp0CSeKGqU/alSAzpSMAVwxOY2RGH3w6rFwrknfNMM+yz2xopPcf%0AwNRXPw4am67rwr4WeHjaNGbNnMFzj03F5/dBk45wcjdy0SFBukloQaCEFmoZH4Ab7riXpBbtgxfd%0AOlrIa7NW2NrWWkpHUH1IGxeK8TTpyM13/pUuvfpS4PGd4+wNC69fw+PTiHRC9uqVHDl4gN3bttA4%0A0oEU1yQ48U3pADUetv64hPYJbiLa9iQ1LR23Q6Za1akOsbZqj7R05HChKBD0rlnX7peNW8nNXiNg%0AR4071Ar7B3Do8RauUZZt+cRQRa8Bg5EjYsDnxeF0ERufwDMP/5XJ464U8odxTYhPTKJV2gXgcNkJ%0AiyTLJLl0nMmtgs7366+/hqRzEVDYIDwaVJ+AAdSJ0we3U4WLF2c8hRaTgt+AVlESs+YuZcr9j3Dj%0A9eMxkVi9fiMfvfESu7ZsZO3adSGTstR0E48/kCAHk5L0fHH/jMRWApPqCreTUEyz1jwpKpGignza%0A9ehDVQjhZJrxjwlTPfv2p22sUySh8c3EPF34K4rDwYN/f5Grr7+J1ikJJLbpissdZle4QykH1n+k%0A1Y2yuwKmrWh0/eiREBZNz8tvgIRmSPl7cYeF07GrsJjGUwxRCXy9cB5//uNVzH7l2ZB1ygzDpG2n%0AzkFdsk7dU+3fd7JgAZuPl/NruY55NM/+XZv2nVCqRYfxvQ8+FJbOuklZtUqoYuf2HXblXcDV/Lbq%0ATP+MQTR260Jlpll3ZMvBdvFns5n0h1F88vJTAGjhsTbUbdn3K0I2tmq/TqVm2NXjAo+PAq/P7rT2%0AahbDwdIqvtldSL8WcWcVIlKi3RRYm+1GkW6cyr9B2uU/EP9LkH8HYZjU4nOraxPkksJCmsW40UyI%0AbtoGXdcgqTVIMs3DdG6+86/06dwOwxSAeBGhld7KyMigc/eeQe5XkiRMN3p1ElULOb4JsqKwZ2ee%0ASFZO7RM4X0uPWItMtCtZoRpadnY2f/7znwVm8QyFDVmWkS0r2zWbaie97acqkIAO8S6+/+BFAB59%0AagZ5uTn4NCOk1QEAv26S3LaLNbbailnB7s0AaBEJGLqOaRgoMckQlYij6FeuyLRIW8ltUBwKf7j1%0Az0x95PGQW+vqBlT4VNq0aFb7wzrqJIaukZu9hrSMwUhNO0PhAeRC0fr74vuf+eiNl8jduIGqECeg%0AANs25XD42Em8Rfn4LTcp1e/DOH2SfSeLg81BGneAUwfQ/D4cFQUcs3CFDlmi0q+FBD5TV1e8S49e%0ANG7f9SxZqwAEJLF9qjDciG8KEXFIRb/icDpFVwOQE1vYShYdeodWnaRrz740at0Rl+nnwpFXMPOJ%0AaSz+fLYlkyeY76dLijlSKa5fl8YxKIqCaZoc2rwWL26mPfMyzVu3FVhkS/+1oRXHjIwMPln0NQnN%0A2wZDehCwI9NSqvDHNuH9uYsA+PiJewCBo+7TTZD2Hn5wKm8+/xT3TRjNyBGhM1nRDBOPRdI7s6V8%0AIHctVJaK6myAPGi1wAEBGdBUiE6iUUoTqlWDo2VVDRrPmWMLtLvPrCADDOvVCSmpFVJbYdUsn9zF%0Ag0+9YGOVU6LcVMvhzJq7lNvvm8YzHy0M2TximFAVeP0DEnSyjMPpJC1jMK0t9ZYtUgsALujWkllz%0Al3LNDbcIPXpvCShOfLJb8BqM0BleVKs6pWXlwia8xossy5SdLiVn/Xo+euMlTu3dSrOYMN5cdxhT%0AkuHINkBgqCOiotCtuVALi+Hdl59le24OR+uQNRsaq75bFlR4wjSRZBmny82kex+ihV6M2bgjuCPg%0AwHqWL5zHc49NFfJwmh8qTyNFJ4kOCxIRMfEhG5tfN6j0G3Y3xTQhzKGwv1gUdy7u2MhGP13Vo/FZ%0AxydHuW0MsiwLAYJQa9L/J+J/CfLvIIQod61VZyASk5NpZjFGm3Trh9PpEi0XYHg/QbqxvdGt6qdE%0AaPG02dnZJCU3DnqRm7VsDcDA3qIKkH7ZdXTs2gPdGSbIIoW/MnT4SJzVwvBETmhObHwC8955hXXZ%0AobFNzsrKqk2SwqLEhKH5kSSJLqm9kKwE+fU6urS7Crw0iZB45fH70YsF1ky3kne/brA9d2NIbX81%0A3WDX7t3imzr3df/GLIHnjmtqy3Bdcc+TAEy7ezJNoxxiwU1sCaaJEh7NVbfeFdLkuEbVUQ2TatUg%0ArXdP23xm4p8mQ1UZkrXpOXXyOKphojTpSMc4J5K/GsoL+Dl3O2+98HeenHQdWzZuCNm4QJAbH77l%0AGorKvZz6dbfNKjcMA8VbHGza4HBBUiso2I9hGFTn/0p5jUZFjYokSYQ5FRq678nOziYzM5NHHnmE%0AzMxMduVtoUojCCYgyzJD+gosfFGNKYg0dz4GgHlqP5IkcdUfriPOBRljJjD5vmm8/MnikMv3Lfps%0ANgUlZfjLS/h26QL8vpraKnfRQSED5gwTyZ6/mhijSijjGAZGWQGVGlx27Q08+fIsnG53SB31SqtV%0ADHfkWRuLkVf+AVeZBZNq1FYkBf5qtMJD9sY6QPzRwwQh1zQMVFUNmcmKSAg0wp0yLkseUNOFfXls%0AfIKoGKe0h5apQtO8LlYVBF41KomJk+9G1Q0qfaHbNOpGLQY54Gp2uqq2Ah9TlY8pyZhDb4aKQozS%0AE6xbtcJ2N1WqyzheKnC/t9z5V7r07BuyNcKvGezYsVN8U+NBlmVS+w/h4VnzSE1LZ+cPC8Tmok1f%0A8BTZVduZT0xDNwykKgFjSBtxpXDtDOHzppsmrXv0E9/4vCgOJ2ZYNH+54SpmvTiDO/54FWlxVkW4%0AohCsKi2mwa68LQIvDZiRCWxY8zNP3n4dm0M015mmyaCLRp1lu95rwFCe/+gLUtPSuT69DVLJMTi0%0ACcfJXSARXBjwlhDdtB2SJKEbOq9Mf4A33poVkvEFMMgBm2m/IarJLkW8G01iwvjwup48f3kX+rWI%0AO+v4QIJsmiaKJFFSpdYp4v33xP8S5N9BqLrBzr37xDdWEqooCiVFhXz1wcsAuFPaMGvuUjoMu5Io%0AWeNA7lrycnPsBDmA8fH6dSpqQrNTCxiOrF7xXdCLfOzwQf409lI2fy+UEDbu2icmlCSrolx0iIEX%0AXMTrr78BwMArr2fmE9P45LXnufKykSFJQDMzM3G73aKcXSd5FzrCElp5EWg+tMgEIf2G0GuMri4S%0Ak4ytENKYtIzBFO3bxrgrLwtZRQogZ8N6PnpLiLcHVc10DbwlNOqYSr9BQ7nv8RnUxDRDxqB5pES/%0AgYORPIUQ2xiH00XP9IH4Qqw1bJim3bWIdTu4+vqbeOPTxdw9bTrtUuJJ6tATkFgydw533ns/mglt%0Ao2VU1W/LH5mmiar6yV2/NqTQmaysLPw+f3B1BXFvw/0VosUdUENo1EbgaS0Yw8ENKwFYtT4XEJBC%0ArYFEvTlz5giHOquauuDj96nSJaSaWsc1JIn1K7+DylKWfvcTiz+bzfq9x0BXofAguqZx4uhhEt0S%0Aflc0N9/5V3r0SbeZ4qGKld8uO+d1UxwOpKJDtRjapp2Rig4x/NIrkCRrGbCgAr9s2EhqWjrT31vA%0AvQ8/FpLORXZ2NneOH01ZZc1ZG4u2HTtx/9QHkGvKBVSgRSqc2IlidaoAcr4VVWWik4LOK0lSSBKq%0Aar+O168TE+YkLzeHj954iQ8/fJ+3X53J3p15cHKX2Ih1vRCO5nEW18NbAtGJHNizi46NovCF0E3v%0AyOkqSqtr8dGGaVJSpbK7QNzjI6sWiSq2JMOulWCaZP2wnLdefJrbr7uCnxZ8hB8HkyZcS15uDru2%0AbuLvM2aEZI7TTRPZUhGSfFU4XW4m3jWVPv36s23TBr5a8Bms+RT8VSgb5tNv4GBys9fYcILAMxfT%0AogOz5i7l2ilTQ6ZkYZjgN6xnu8YLmOzfuV1YMxs6vppqjsx9ll4VW3EsexpFlpAVBV0XalGy5kNS%0AayA6SXANNJWN69aExKXWMKFlh85B76rT5eLWvzxAUseeAAzO6M8HY9rz5w4mb89dwqix43A4RMIq%0AyTJSZSkVhiK0kE0TXdO49567QwM5MsDj14m2KsiRTgdRbgcRrtqUsUeTGC5sn3TO41OiXPh1k/Ia%0ADaciE+aQCf836NL/u+O/b8T/H4ZuwJ59VsuuDkkv6/vl/PDJW6D52bDrV1LT0imRo/Ee2Mybz/+d%0A268bzZov56JgsGWfaFFqukFplf8f/anzioBJiGHoZy26hmHw2uP34TT86FGNxGSX0l787tR+nnts%0AKkf376ZRpIvCat1un2khEoIPSNkNGnahSJZqvILEKMsiWTd0KC+E2BS+XPApc+Z8QnGlnxhfaS1e%0AqrwAMzaF5Yvmseqrhfh8PnRdWLGGYoxrf1mN5hAdgLpVAkE6KqSw2iBn7Wqee2wq363fgnHqV+66%0A/ioAurdtQVKHnsJZbNBAu6oVqjBM7LZtWf4Ru9oE0L5pEpWOSDRLyk1LaAlAuzin6LXV0QeVJYku%0AfQaEbFMGgtwoOZ1nqX8oDgeHcn8RH4pvQmKjFGgscOUBtzXKhCzY+jzhwocUeuvfnDU/45ecmDUe%0AAhjxgJMkRYcxElvy7CP3ka+HQ+FBJEPHMAw2rPmZQ1vWcbS4grzcHD57+xVyc9aHtOMzaERwVco0%0ATUygXccumAHcbMtUSGnPFRk9aN+5K2aAmGTZKn/zg9hkdExN476pD4YkWcnKykJT1aB5RJIkZMXB%0A2qwVPPfo/RiHt4kENLEF0rE8HnjqBZsk+srj94G/Sphi1Ikrr7wyJAl8jW7g9Wm4DD9Txo/hrRee%0A5t2nHuTDV55h2YLPkPfXSTq2/3D2CTyigvzl/E9QZAndsLSBQxBORUY1IMKp4FRkTlepJES4cDsU%0A8nJzWL7gE1g8HdZ9BjkL7eNMw0D1+zHLBbRHc8cwZ9ZrPHjT1Tzxt8cYOnQoU6ZMaVBCtfSHVfzw%0AzdcASP5K/vTAk6T3H8DB7Zt55+XnBBxg5wp484+M6dHMtogPqOA4rGehwOMjNS2dCVP+Qu9+oemq%0AGKbJzj3WPFDtQdd1nApIci0edtuGX9j2weNIZScYctFIa7Mo3kfF4STSrIGoJCRJxul0EhETFxIz%0ADt0wyd1okddrvEJn+erxpPUbYFdpAVvlqNa+3porTBOzogiighNUwzBCsnZV+jS8/loMslOR6NM8%0A1oZd/V8RUNkIVI1divxfaRbyvwT5dxC6aQpiDdiLh91KMXQoOcr2k6fJydlAieawpZlUv4/nH7sf%0AvayAH1atJi83h6RIF7IcGkB8wCQEST5bL9caY4zmQWrUGkVRkBq3FxjW6gp0TeP5x6YSp6gY0cl2%0A+8zpDC3RbFP2WkF08HkZetHIWq1oEKSpuCZoqsobHwkHr42LP7DdhwKav4s/m83XCz61EwXDMEhM%0ATDzHXzu/iE9IEEkeCP3oS0Yx7ZmXmXL/I7RKjMKMFnrDuqYJKZ+CA6h+QYDs0jKFalcMPfr0Q5Ik%0AqvyhxW8Zpskua/F477nHbZfBvNwcnFWlVElhmAGUWUp7Ih3YCy1l+WJTEhbFkItG0qZHWtCk3tBI%0AHzCAWx56BhC2v06Xi6uvv4nuvfqiB1rbMSmUFBWITZm3lN7dOuN0uZGtilRUCytxNmkwsWbixIm4%0A3W6RpCsKpjNMVK2rK5BlCdnCXMqKQ2i8JrbEUNwCG31yN3HxiUiyLJQuKooorlKZPH4M7730DPff%0AODw4E/UAACAASURBVJZf1obG5lw3TC4aOwHcEUFkLtMw2Ldru6hyluXDwOtBkokpP8rj904RhjFg%0AV/PW5W4lLzeHSJcSMk2czMxMHE6nnbzLikLTNu0xDJ2tOdnindy10v58RrKQO/zojZeY8/ZrGJoG%0AnpKgCrIkSaSnp4ckgdd0A69Px6gqF9VNay4wDQNd04RO9PwHkb55AeXkzrNP4CmGqET27NxBXm4O%0AXp9OeXVo3llZgkq1Fg9aVqMRE+Yg3CmzKXuNuHYFB2D9fBRTt9UqJEkoHwU2PkQncuTQATSrG6Jp%0AGu+8806DEr2N69ZiOC0Fg2oPlZ7TnNq7jQdvHstGS5FBlmXcbjejrhkHBDtzvvXBbCEJZuFVY9wO%0AvH6NmhDwGgzDFFwBQFYrcTidXH7NeMGpqROmaaKpqiCZ11GxaNOuI96TByE6EdM0uPamSZwuLcEX%0AApda3TRpnWqZlvgrcbndjB1/PQ4F9m/PDSpYBCI3e43YcFhjxlMs1mVXuFh/ZRmXy93g9VXTDXy6%0AjsevExvmQDdMFFnGqcg4ZJmSqv97Pm1kQaKKrPuqyJLQj/8vi/8lyL+D0I1aDc6ziD+AVHyYMiWG%0Ab9ZvF8nqyd21x+o6eIoxwuPIzV6DQ5ZCVs3LyMjgpptuDkryQLR3ZItM0KtVI1zNO3P7X6cR17m/%0AwDlaoWkaNQVHqcTNrLlL+dNfHmbmnEX07x8aCaSsrCzR8reS98QkKxGXZQG9KD4CCc1BdmA0aiv6%0A7UWHak9g2XmaJrVJAqLCW1JS0uDxFRYVQ1gM+KqQMenWsw9XX38TaRmDidQqISpBaA7Hpljs84PI%0AskxsfAIntm+g0q/z9huvsWPzRqpVPSSLRiCys7P58O03AdC9p4OMQSpPHBAJYHQjJEkitmMa3ZrG%0A0XfgYBSHo9a8Ia4JAzMvItIV6uq2Sf9LBTP+ouHDeWf+V3TqlsqWnHXinhm6pfCBSEIL9jNw2HDe%0Amb+MKX+5n3BJZ9/RfJHsKzIVDSSHZGRksGrVKp5++mleee11nNEWGabGIzayksTUJ55jzLgJYvOq%0AOKBrJjjccHIP5WWlOBxOsYhVlqJLDvySw+qoqCz+5scGjS8Qdc0urrjiCnGvzowdgukeY1Ty6eNT%0AOHa49n3FK555PTyW5QvnoRvYhMeGRkZGBs/NXowcEUuLxskoioOThw4EvXcc3gxLnoTP72PdN4ts%0AHfCs75fXji+QIEsSLrebwUNCozes6iYVPo0opywSzECSKctIsiwUSU7sRt6/jjHjJgqN+rrhLQGH%0AE9MdRW72GqLdjpAx93UTC/4h7qciSzhkCaci06v/IHvOUxwOLr5irFXUkJAVmUuuGItcKXC+SlwT%0AWrVtH3TuhpIwhw4bihwZA5oPpwyd+gxg8/q1qH4V0xTJcfrgYcyau5QDe3Zx54SreW3GdJv826tv%0Af5KjXOw9clKok2zdSJVf52gInjvdhNjGovt1/YSJvDh7EX37D+D2224967OmabJnZ14t3AjYt2eH%0AkHqzuhab16+hY58BuJwNN+PwawYpFoG7Y9vW3DHt72QMyKDi4A6m33Yts16sLVgEIi1jsAUhtMJ6%0AX4mI5/rb7uTaO6Yyc84iuvfuV68xBUIzTGo0A80QqikVNSrhTvF3I13Kv3SO5CjhXlroFUmxw0qQ%0Ai7z/XTjk/1lN/w7CME1imraCIkO4R9WJ6JhYBvXvyXdeOJrQBYp8cGJX8Am8JdCkE7HxYbgdMp4a%0Azdr1NXyC7tGzJ4QtE9/UeJEkmT5DL0LWVUZcNpr8KBlfvkFkj4Gc3q7STK7iRJ3jj+/KRYloQY8+%0Ag+mQmobXp6MaBm75X3vR/lmIqpQLf1g0cvFhRl0zjk7dU3n+sali4S08KOTSGrVCatIR8/QJUGvs%0AxSQuykWRwwnhMZjV5TgcTmFaECKSSM/+g5A2f4dZ40FxCNONgE2zv3kqjO5Gh6GXs/+IRVAqOMCI%0Ay6/mhccfRG3RG658hA/mfMqnrz/Hk+/NZ3CbkYQ5G37dQNj+arbtr4XftoxBossNVuWpyI1a4tAq%0A8bji6ZIcRWpaD8aMu4FF32UBIMUkU366FE+NzoHiStLOQdaoTxgmtibt5VeMJrVNAjOfmCZ+abmE%0AkdxWVCMTmiPvySLtplvtNuRbi/ew01vClDfv4pVPFtMnBC3bjIwMMjIy8Po09mhxvHkEezNr6Dp7%0Ad+QJ4f98a/M6fIpI5I/vEISczItIbJTMks0WzCEyEanGiywrpPYLjdV0pV+z4VVdOrTjwade4LnH%0AptoYRUBobHuKqDhzDgFxbasrICqJZV98ROboawjr1bDFNhCmadK2Rx+MTZtolpzICe0fGH0c2nTm%0AgbVfe4qhVS+cLhejr72evpdcRcuASVADQ9UNSj1VeLZtwNB0JFniymuuIyylNa2bJvPyk4+g+n2Y%0AQElxIVdedwN7duSJ7k9gbADRScTGJyCF0HzIp1mEqXA3qm4Q6VRoGR9OjWaQ2L4H9z0+g+cfm4pu%0AGPzw9WKxaTNNDF3n26ULQBbLfJveA+Hk+qBzN1Q+skeffqRfXENekY/X5y4lsX0qYc3jePn5Z/Cr%0AfpxOF5PufYgDe3Yx4+F7AVi/WrgMKg6HgA12uY78qkpyFs3A6XTx0Fuf02X0xfW/YFboddQ/bp00%0AGc0wSYhwcueUyfyyeSeLPpoVRHozDZ2klMYU5ucDljOstxgi4kCS2btzO4os8epnS9i1aR3XXTGy%0A3t0Lv26w0yJw79u8noPff0rJ4b1EuBQBizEM/L4amz+zfOE8kODiy68W9xRqE+ToJFZ99xV/m/kW%0ALbr2Zk+hh7TmcfXuJGuGiddX66JnAi3iBFQwOcqF51+ADiVGuFCkWje9KLeD4+VejpyusqvL/w3x%0AvwT5dxBHT1cjRyUSVe7FmZDI6dJabVRPRTkr3/wb3DiLvFKD1CQ3erce7NyWW3sCa5dbVnocRZbw%0A+DQq/dpZmpn1ieKS0iB7WFmW2LYuC0PT2bphLWZiKxg/kxe/z4OmXTix5sug401PEZoJ5TUaUS6F%0ArbkbWL8wj0suurDBrdGMjAyefON9Ht0dyfCLhKmFrT9rmrXV4pQOmE270MYoZPwzL7Nu1Qr27tpO%0A/oHt0OVyiEpEqvFw8djx9O3WgZEXDQ9J21bVjDrQFDFZ2QQVi1TmcSdCk0ihWlFylNz11cJQITD5%0ARSbgLzzI7tz1aFdd0uAxBWLA4CFIyzeLFrqFgRv9hz8CULJzPZBGv6tuZmTPNjyxRSV/cxZ54UWM%0AGjuOL5ctQwOk2GTSMgbj142Qkgj9uoHHmqALD+/jmXcXsHv71toPFP5KeNfB9Bp/J9nAA5NvtpPj%0A3Ow1mB4gKhFN9bMtZy0dUtMwLUOY+kR2djZZWVlkZmbSrXdfqgNFzzrdnsPHT7JlzRzQRVJM8+5w%0AKBeqKzCBtVkr6N4rDaMssKglYhYfRpIIGb78aFk1edsFE//beR8y8bILeOnTL9mxcR3fLlnA8YP7%0ARdK+O+sfn8Qim6l+H2/P+BvDrxpHjkttsPOaXzfwWjJqHdu2ZovLid9v1sKh/pXwlkBUAm/NW0bv%0Avv3ZX1wZMlyjXzfwqgZGVTlgYhomXy9ZyPNzlpI+YACyJPHco/ej6zpZ3y9n7aoVPPjUC+zdkQcS%0AVMc04xvAiIxn5hPTSG7dgWbDhtAkJqzBkLdqVcfrN2gS78Qwwe2QiAt30iIuDE+NRvnpUqF/bxi2%0A8RF1saKGBpVlHDh+igM/fWOfV5IkLrroIqZPn17ve1tapeGIiqexUUNqWhpFXj/hDpmx4/9IsdfP%0AH8ZfD8D7r75w1rG6prFlwzpIHAgp7TF1HQ0/x7ZvxLhiRL3GUzfKq1WqNANFEpXP0ioVhyw6BNGx%0AcdTaNIowDIPCU1ZyHAhPieimRcZjVpdxaGsOGZPvoWdaOv1b1V9WTTdM9u7bB1IHzKpyVL+fTz56%0AX0C4rHfCNE2WzpvD0vmfomtWUlp3DvNYc0lUAsf3bOfO66/iyfcWMCAjo0HQKN0w8fjE34sNc6Cb%0AJm5rjiqvUSmtVv/PJFeRJRIjXXYFGUQV2RNCrsp/In5TiEXr1q3p0aMHvXr1om9foeFYWlrKiBEj%0A6NChAyNGjOD0aSEVZpomd999N+3btyc1NZXNmzf/lkMPafh1A49fJyE6nJ7nqHZpp/PpKZ0iyqXw%0AlxE9uG/6DKQzWy0OF536DUKWJNwOGX+IEpbY+HgbHy2r1Qy5aCSGptvtYe3UASg7hdm0i2i9Fx8J%0AOl6qFPfv3fffZ9m8OUy/7Vr+/sTjodEu1Q2ad+yBhkK7Vs3RDJMqJUKQf2RZ6M5WV0D6NeCOJNkn%0AZHuyflhO/vGjtRNMdKK9iA0cPDRkcmob1q3BdAmiWUBTODY+QUzL3lKoKuOU7hKs/fzdoKsUnrLg%0AC97asUkSpKYPDCmZq3ufdHoPu1TIzak1uNxhdOqeyu3Xjeb9F5+EsnzKHHEs/VlU9H58/3mmjB/D%0AgT27RMVZ89mtx7hwZ0gtnXXDxGtN0M8/cAeLP58d3IovOEC15MaVdjlOReLyof1s5YHY+ATkqtMQ%0A3QiH00X6wCFU+vV6a4MHlFwCpJwPP3ifOe9b9ss1HpAknC6XMOkJjPH7VyF7LvxUK7mkqX62bsyu%0As6gJqICui41mKGLv1k2899IMANZ+s5g7rruc5Cg3j0ybxugJk4I+63A67UTKtokHUQmNbgTAzm25%0AvDZ9KtOmTWPw4ME8+OCD9R6bWseIo2vH9rw0ZzEDhmT+w02LrChMnHwPY6+/2R6rVHUaJJlya82N%0AC3eEJEEWlUYNHRnJV6tMYhgGu3OzMQwoP10qLICtCBhhjLpmHI2bNq/F+UYkoKl+duWu50R5DWUh%0AIOoF1ocYtwOvT7PxoOFOBd00bdKbLMuYpikKBGdeV2tzUbci73C6eHDao/We70zTtJJ3zdZn3r11%0AI5dcPIJ5c2aT9dUX7N+ziynjx9TOa+eKOjAGh9NFr/6DqFQ1qlW9QdbOPl1U3qPDHEiSKByFWx24%0A3gMG2e/tGf/UGWMLvK+JyIqDvgMHU6nqDZ6LDROk8GDekWmatfwYK3Rdr02OzxifZBmZEJ1k4ahF%0AQaDSrzWIIKqbdTTBwxyAhNNaH5vEhP3LXcy6WsgAbRIiqNZCR179T8RvjkFetWoVW7duZdMmsRA/%0A+6xw0tm/fz/Dhw/n2WeFjee3337L/v372b9/P++++y5Tpkz5LYcd0ghzCJZyjNvBxMl3B+OMEG2w%0Aewa34qfJGaQ2jSE1LZ0bJt1V+wFrcl63cTN5uTmYdY1HGhDZ2dlMe+B+DJfAIN92+x1cP+kunC4n%0AsuXI5HS6kFd/KJLj1R9xpvyRaWlJLli0hOcem4o/BASHQGiGyXarYuYpPMEva9fx2UtPYOgGkiwz%0A4U93IB3MgZhkUGvInf86cz98u/YEdVpUkizz3RefMWZUaGToAHr1HxhkJVpeUS70PwOT4PGd0HW4%0AkLaq4+IECPtYQ4eoRCZMuot2PdI4Xh46kfpqv05K205EuRTuuH8as+YuZef2baKNbJpQcIC9JdVs%0AK6wWG6CyU/h9NXw571N0VQVPMWZEPLnZa5AlcS+0ELnA6IbJ/l9F9V+tKDm7FW+14X8+WEJGq3i+%0Amf8Jk/4wirdefJqZT0xjSHoahEfzyqdLSE1LR5Fh9Zr6ua4FlFwCz+yCLxaiOYW0ouSvpFP3XvQb%0AMpwta+q4WJUXiATZW4tjNwMOl5Wl4r5aAv9Op5NOfUKzIduWsw7DIcZGjRdd1/j47VdJiHBx4djr%0AmTj5Hlq0bsvEyffwx1vvoHmrNlx65R8YM+4GWrUT+up2InVGGIbB888/z7vvvluvsfl1w64exYQ5%0A6NKrL3++/+FzJsiyovDQ31/k7mnTGXXNOK68dgLDLr5MbHyAhx+Yas9zpzwNd7+sqFEpqRSL9shL%0ALkFxOGxiWd+BQyjw+oQWcp3nUJZldm7bzO3XjWbWzBn8MH+2sAaOERuzAYOGUFatNliD2zBMDD2g%0ASetAkiA+QnQGXYqMLNWS3tIHDxOFE1PQa4PxqoJEaF9vSQJMDpXW39DEtKyXvT6daLcTv2awO3e9%0ArQbk9/tZ9e1X+Hz/xz3yFoPTTY+BFzJr7lJ69k0nv8LP9vwK8htwfzXDsMiNYmyyLBGAhXfp2Zd7%0AHn36/+4q1SlUDMq8iD79+nO6SkXVDQoboOur6gYV1dZOr04n6lywI0U5d0J69TXXESbptlmIw+li%0AyNBh+DWDfUWV9XbU9dRolFvvamyYE9M0cVgk7PhwJxH/YoLcKMoVlCArskS1X2d3gbfeY/tPx2+e%0AIJ8ZX375JTfeeCMAN954I0uXLrV/PnHiRCRJYsCAAZSVlZGfn/9bDjVkYZgmxeVeKgoEQ3/oZVfZ%0AL67icNhyR4oskZebwzMP/5VKbwWXjrlWTIKWZ/z8RUuYMn4MG9Znh0SUOysrS7T7LZKeWlGCbpiM%0AGHMd/TMv5vI//JGpTzzLVf27kHnyKxxHz1HV99RCBQKM5lCZD2Rnr2Pm048DMPfNF1j55QI0VZBD%0AME2iY2K4LNkPe1bDdy9jVHs48uv+2hNUngZDp1VqOoZhCBcnn4/p06eHJElWDdOWtTJ0nc/fezN4%0Asdjzc+3Xu1bZX8qKQpNmzVF8HnoMHcnd06ajSLBuXeisdas1sXhEOsVzVq3qnDhZ5306slVUEtsP%0AEOQpxOS9e/tWi0FdghmdxKmTx9m3bROqZtq44YZGzvr1fLXYwtmdg7RKeQHsXoUTnSHRHttdSuD2%0AfDhrygFI7iCMbLZuzOGKSy+plzRTZmYmLlctKWfYJZejRAjdV0Xz8evenWSv/K4Wi1on6i6+kiTh%0AcDiQJaCqjHZ9hzDl/kf4+wcLadejT0hcpjIGDxG4bLCvW+GpfHI3rueDpx9i7odvc+LYET57/03m%0AvP0qxw4f5NulC1j02Ucc2r9XHOctEZhL5dzou0WLFtVrbH7NYLelmlJwaC87Nm9kc/YaWrZsedZn%0ATcNg7448Fn82m9uuuYxFn89m9Yrv0C0VFT08htzsNSRFuqio0ThQXHnWOc4nZElCtTZ3mcOGMfOT%0Apbb+86jhQ4l0KZSfLj0rmfr5h2+Eu6OuY6h+nGolLXv0Y9bcpaSmpRMX7uBgSSW/rFlb7/dWN018%0AmoFqmLYmbZRFlHI7ZLtQnJqWzoWXjkapQ6B+6OmZZF48ijYdOtE0PorwlFZ0Te0DSEI3V9fJza5/%0A98IwTWRJbDBiwhyohkFyUqKN6zUNg7iEpLOqsr3TBzJg6AW1VW4rCd1zWHAxIpwKhZ4aqvw6J8vr%0AnyD7NUFajXU7MDCJCXMQYV07hyxxJL8wqJwjyzJtOnSq7a7UGRtRiazNWkFebg5NYtyUVqscKq0i%0Av6J+41MNg5jGLYV0YR3ljDOfMUmSGDJ8JJkXjwra8Dhdbjp1T8VXfAIzSqjk3Pf4DPr1H0CVpqMZ%0AJsfL6je2Aq+wlQaxmZWQCLMgFoosoenGP+3cGNb9TolyB0EsAByKRI2qs+lYmf3O/Z7jN8UgS5LE%0AxRdfjCRJ3H777UyaNImCggKaNBEaq40bN6agQNg9njhxghYtWtjHNm/enBMnTtifDcS7775rVzlO%0AnTrFyZP/pLXzO4nVP/7M8QIv5O/lTy+/InSHrRg9biIXXnIpZcUF7Nq2hfsm3SiUG6jzMtlJaDyq%0A6ufgpixKenTipLNhFcdu3brhcDoxwmMwgWgn3D1hjCARmCYgsUxRkBUZXdNQFAeDMoeTs+4XO2Gh%0A6rSYAKISUBwOJt03jRpPOaNHZNKqVasG3Z+vv/4aXREVM72yDM3XCKfTiaoJDctOXbrSqQusmHwz%0AqqYCUtC1jYuLQ5V1GndM5ZTDid8wMQyDFStWsHr1aubPn29Df+oT6376HsKGBZG5JEnGDEzLB9bD%0AD6+LqqLl/Bf4XP7xo0jlhfgbtaOsuID9Wzfz4JRb0FQ/LperwWMrKvBw8MgxCgqKeGvu0ygOBaPO%0AhCUd3IBZOUEkXNtqcYv29fMWQ/PuLP5gNkvnfsLN906jzZRbqA4B7v37b79Gd4SL62aeexKVf3yd%0AiyNOkrW5OCg5NU0D7XQ+xLbl4IkCYvUINq/+USQyhoHf72fZsmW0atXqXxpLq1atmDdvHtnZ2WRk%0AZOBq2pGVVcnkVuqMvGwUy5d8cc5qiCTLdOzSjYP79wr9VYeTO+5/mPLyMn6KjSMuLpqrhmdiGJCf%0Af5ITjiqiG3jtSuvyBSyoQLNmzRlx4QVoms5Z5hbnCnsuSaRVYhRtOnUh67uv7V8PHz68Xu/sil/W%0AM+e99+HCKTx9z61CeUfXzuqWgdiILfp8dlBiZei67WwmxSTTqUtXKkoKKSmr4Yi/nAh/9HmPKRCe%0AGpXCIvF/Kz4PzVq0IrNPVxpFuak8XURVaQUupyPoPhuGcdb3Rmk+R3U/3rJSyooLKPX42LpvO9Pv%0A+hOqquJ0Os/7vfVrBgWFokPoVKspKy6k1IzA7QtDM0wqS0/jrHaya9sWZk5/GF3XkWWFO+57iAsv%0AuZQLL7kUgJd/3MHyAoXde3YReA5kWaFDly4cO36iXoRuVTepLC2jvFolzPRTVlxAUf4xZFm21V2C%0AuDJW7Ni6iVF/mICi/IKh65jWM6e6o1n86Ye0bNUKV42fEydPExfu5KTj/Ncx0zQpKiyjvNpPYqRE%0A4alTuBSZskiVMsBX7qFd5864nC78qh8JCVmWOPLrfhTFwcBhF5Kz7hfUGo/gh0QloWsqa376jhYt%0AW1F6uhqjwom31IGZcv7P3skiL3JYJDHuGiodDgzDwGmpzmiaVrvJME1W//Qd9zz0N64eP4Efvl6K%0AYcKwS69g77ZcTE8MRCZg6Dp5m9Zz4SWXEqsZHD9xmurTLpTq8x9bSWEFXo9wXjS9pVT5dQoLVByy%0AwLXr3jJKq+VzSnsetjoSrRMiiJb8VPp1TubnE2GpYIQZJvmnVSJdCkdNrw15+b3Gb5ogr1mzhmbN%0AmlFYWMiIESPo3Llz0O8lSTpvYs2kSZOYNEng7fr27UvTpk1DNt5/V+zetRNcXaDGG5TAARw6+Ctx%0AScJad+/uXWh18Ej2BG0noUk4nS4GZF6CERFPbGISke763+LRo0fzzvxlPPHNDo4bfo4fPYym1mWf%0Am+i6RgAxIEk6vdIHcus9D7B84TwWfz4b09ChsgyiEhl0wQj+eNtd+DSdAa0TGvxyNGvRCik8GhNw%0A6D4uu24ik6dM5ocVK1FdUezdvYu0jMHcN/0Zvpz/CbvztgYdX152GgqO4o3rwKx5X/LC9IfZvW0z%0AhmVju3PnTkaPHl2vsVXUqHQdNBy2EuSUdNXESSz8aFYtXnXHP5b4Mj3FnCxrTFxSCvt277YcoBo+%0ANoCvsr/jeGGJIJGZBpoanIgOGzyEq4en8Omcj8kpOXr2CTwloitggq5rfPTKDIYOGcINoy+q95gC%0A0ahZS9h7JNh9EJF09uzbn7j4BNauWsE3S744J8lr9dLP4MZB7Dl6igu6Z3DhJZex/PP30VQVl8vF%0A6NGjz2teGD16tH2tt58sJzalGQmFPq6ecAvff7VEdFnqRKCCN3bCLTaJa9TYcTaR8NDXuzhcWmW/%0A1/4wHx6ni05N60/6AdixY7tlriI2Ft3TBvDt8q9t7VQImHMo56x4A3bFTIptxLBLhhMZHUNUSguK%0ADu3h0ivG8MD9d9drbJu2bsOwTHO0yjKRdFiEsv4DB5GzPjv4Xp6rBVtdAZqffhePYeDwkQDk6x7C%0A4iIplRx0bxJTr7GVVPrRXGJhb5rSiKgIF21bJhAdJjC/Oz1O/Kpma1nXDUmWad2uA4cO7ANvCWZS%0AK/bu3sXA4SNxRGssXzQPn0/oKpumed7vbVm1inZUBY6xa+NaYqra0r5VJk2bii7GvioXh3ds5vOP%0A3sWvisKFYegcOXyYU0YEnZOjycvN4fvP34fhd2CExYKvGkmSGDr6WvoMGUGBqZDWJO6811qvT8NZ%0ArlCjH+To3u3sDWvB4OGXMvvtN/D7/WCanKgrI2iFpqp8NX8Ohm6IVL0OIfmbpQtJ7TuAgaPHU+nX%0ACY90EpMYT9R5rmNen4ZSplClH6NjTCSR8Y1oGhtG0yYxgnT73QriO/Zm1rwvWb5wHptz1nFo/z7A%0ABEmnWbc03rxrKp+/8zpZFuzIMAwaN2tJfKMUfvzuI77/+ktGXnElwy11jvOJ/VXF+KRCmiQlcN/8%0Ar9m47hduHjsKgBU/reTbrLVk//QtIDaHrz7zBF1SezPymj/S59Jr2Z+XS/npMqRKHTOpDaZp8v1X%0AS7l6wi2kpqVTVuTFFRtOQqO481Y+KjIjUXZX4lIqSGnchCKvn2ZNG9mbqEKiqKhWz7onXp9GjCTW%0AY3eMm1YpElCM3x1L04SI2vMXeCDcSUKjBOIjXOd97f6T8ZsmyM2aNQMgOTmZq666ipycHFJSUsjP%0Az6dJkybk5+eTnJxsf/bYsWP2scePH7eP/2+OGlWnc1oG5Gh21adutOrYzf46LWMwDqfz7AUZE6Oy%0ADCkmifsen8GAjAwKPD7R4m9g7N21g8PHjmM2iWLZgs9QHAqmapxVNQtgoGLjE8jNXmN18azPWPql%0AieGVKJLQp9yRX9EgKZrs7GweefB+jLaDALjt9imU1agc/2U1CYkJzJw+DU1TxaRvmoJgc8aYA2Lr%0AR4uTgUYc2L3D/p3D4WgwBKTcJ6rsAWOEsTdOoqYyGH/1T52JPMVUyyKp6JsxiA+cTnSNkMBTcrPX%0AgLsllB4/9zgk2LtpLZNvvYnOzZP59N3XgySR8JaINnxELFSVYRgG2WtWNzhBzs7O5tnHHoKRU8+G%0AV5gmKa3b0751a1av+O4fKiAYVit+9pxPGJSiMCAjg6fe/4KTOzdx7RWXNIiEqepCOiomzIFhaGfV%0AZAO6rxdeOpoXHn8QTVVxOJ2MGjvO/kxKlJvsQyV89MZLpGUMJrlDKj7N5GR5DU0t6/j6RPveTcGo%0A+gAAIABJREFUA5C3/IRR48UdFk7rDp3YtaWO2YAkMeziy5g4+W4O7NnFl/M/Yc/2PAxDR1YcjBk3%0AATW6CcsAMyKBOW+/iiTLOBwOLhozjmZtO9V7bN36ZiBlH8M0dBymhuR0Yug6LpeLLl26snH9+n+N%0Aee8tocRZu6ge2rGFFds2MHjIULpfXT+VF49Ps/WjA8o/geKY2yET6XLQq/8gXC633YkIvCumYXDk%0A4AExt3iKoXUfdmxbTl5uDqlp6cTGJTTIgMivGezcKYxJvl8wm5WF+xjwzffQXOg/78/L5d4brhJW%0A6HWqjl998Tl9RozB7NabjevWoFdYJj9RiUgVBbjcYQy+bCzVqsDmnvL4aBJzfs9etaqTmyv4ADkr%0AvmbL6yt5a+5SbrnlFt5+++1/emyQ9GClVeCJTsLQdZ5/bCrPt+pAcseeVPp19hR66Nvi/DePDkUW%0A5Ebrnsa4HTbp1u/343A6ue/xZ1j2xWdBa6qsKPQaMJjGHXvSrVcfsg6L9UuSJFZ+u4zjRw4z5+1X%0AAdiW/TNtEyPtoty/EoZhUqPpeH0asWFO2vXoQfsefcjoIMixfdP7s/3w3WccY7Bzay47t+Zy7eFD%0ALP3kfaGG1P86iIwDWbGJ4Klp6bSOj6C0ys+B4srz3jiW1ahU1GhEW/r2kiTMagIR5VIoPYfpx/Hy%0AGuLCnRimiW6YNLK0kAu8PlrXSZATIlyU+1RqQqh89O+K3wyDXFlZicfjsb/+4Ycf6N69O6NHj+bj%0Ajz8G4OOPP+bKK68ERBVnzpw5mKbJ+vXriY2NPQte8d8YlX6dFl16gyzTo2sXnK7ayV+SJL6d96Et%0AFp6als47878i8+JRKIoilBoURTB9vSWYkQmUnxZ4ZFmWOFDspboB5hLZ2dk8/9gDQomh2oOuafQd%0AMpx+/fqdha/sktqLjGEX8txjD/Dm80+x6LPZwTiuqEQ6dU/l47deYVPOevy60aCx2fjosCgAju/J%0A45k7xvPKs0/xwmMPCGtry6UuaDI+MzzFeHSF5Yvm2eQ5SZK4+eabG5RI6YbJ3l3bxTc1HkzT5IuP%0A3mbp57ODErvW7ToycfI95yRiSJWn0WQnlX6Nnn378+KcRdz1wKMhsdZNTR9ku5opDgfX/unPuNxC%0AukeSZdas/MF216v0VgSz4iUJh4XzVeIa21qqPfsPbBDrHM64r2ckyKZp8uPCz/lmyQLx7MuBCfyM%0ATZal52tECPMcgNbd+nDDHX9p8HVTLTMORa3mnZefC6rESpKE0+Vm0r0PsXdHng1FUv1+W88UQC8r%0AoEaHt15/WSiDbM+lokblUGnDsLTte/ShY78hJMdF89qnS7j06utsB0AQolbZPwu3uvadu5J58Sge%0A/PsL3DH1Ud774mtGjR3HyT0Wj8Ai6gXsir9dMIcp466oN/69V9/+DLp0LGGSzqy5y7jjkRlccOFw%0AXnnlFcaO+yOyQ7Gr22fBLurONZWnqXFE8NEbL7H4s9k8dfsfmPPqM9wxfjQfLv3e1oE+n/DUqLYJ%0AT4zbAaaJwxqDU5GJcMl0693PJsKdqRBhd4O8JeAK5+dVWbbJQ8HBYL3pLVu2nNfY/LrO7r0CH25W%0AVaCpKjlrhd16dnY2s197Hl+N76zNoq5r7Nu6gSi3gx79BuKoES1zJT6Fq6+/iVlzlzJ6RCal1X6b%0AdHa+oRsm27ZttcZWjqapHM7byMSJE3GcYVJT956aARnOQBiaICVbz5xhGBzYuoGmMW48Pg3d4LwJ%0AwIEkLWCXbCIS5rqkW1VVWfntMmGBXicuGH0dA/oPwOPXhDlHteiAmqbJhjU/88m7rwd9fsEXCzmf%0AUA0D0xSGXjFhDjTdDKrybtywnsUfv/MPj1/19WJbKxlvCUgyUnQiDqeLtIzBgNjYVasGVee5xuqG%0ASbXfoMKnEe1S0AwTpxzcyXcq8jlVPJyKTEJELYkvxXbTC34nkyJduGSZQyVVVIaIt/Lvit8sQS4o%0AKGDw4MH07NmT9PR0Ro0axciRI3nooYf48ccf6dChAytWrOChhx4C4LLLLqNt27a0b9+e2267jbfe%0Aeuu3GnpIwzBNSi0265irr2bmJ0sYlHmhLdmjqaq9yINIkidOuZsx4yYydMSllpKjJWgenWS/IGBS%0AXq2x7MesehNEsrKyBC7VSqSQJDb9spJNmzYFVRtlxcHendvJ+n55rSSNxdqXZJmmCdGENWrOzCem%0A8c5LM3j8T9eyccMGu2pTn8jMzBSbifAYMHQO7NiMak18hmH86+1Cbwm4IykoLkWWJGHX6Q7jj9dP%0AqPfYQMj4NOskLE1lf5XA5eln/78RUVHcPW067y38hjbtgyt0LZNF1WTNBlGlUSSJKlUX+soNDM0Q%0AGs1dOrbjjblfcd+jT/L6a6+hOBz2cxdw18MMZlLLsszE64Vm8phJ95I+eBh3Pvo07Xuk2eSO+oa4%0ArwFLYiGjVlfS0DB0Du3fi6aqtO/UjcxLRjHs4suEjTEiuXc4neAtQarzPvh1A1U3OdFAJRC/blBc%0AUcmBrRvYtLbWStflcnHl+Bt57dMlAGzesC7ouJLiQjup27LyKwDM8Dg01c++LRsorVIpr9HqvWBk%0AZ2fz+duv4jckGsVFsSn7FyLdDn766SdGjBhRZz4RyfqU8WOYNXMGM5+YRu8Bgyj0+pgyfgybsr4H%0Af7Utu1U3NFXlqRnP1mt8qm7gjImnUawg/L79zKOsWvkTf/nLX1j1/TcCi2qCojhsclnAPtfhcNI3%0A8xLGTriZLm1bcKy4nFkzZ/Dso/cHbUKWfTGPSt/5zyk+S3fbIUvCMUwSJK5ASJKEbpqkpqUz6d6H%0AcDqDseJy4N2wCV0JtmX8mWXx85UHq9EMGrcR84KsVuF0OrnwggvsSujGNVnU/SMBWKKiKPTpP4i4%0AcCflNSr9e3YHoGfmKCFLZ0W7xEiqVb1e7quaYdCicy8xNr8Y27Bhw8jIyODNN98USbIkoTgcXDL6%0AmnPize3wFENUkg1P6psxmJgwkWyVVavnbRcvlJxqtXxNU1RB65JunU4nF1x6Re39Q8gfXnzVtUS5%0AHUQ4FVLT0rk4cyhSTCMI2MWfsRlJH37peY3NsBqLFT7NdkesW73/+eefg/ggZ0ZpUQFS4Pm0DGq6%0ADrzIJocGQjMNPD7tvK6dZhiohkiso90Kfs04C0rhUmSbiBcI0zQJcwhccphTRjdNkupUkOuGIkuk%0ARAsJuJ0FwTC631v8ZhCLtm3bsm3btrN+npiYyE8//XTWzyVJ4s033/xPDO0/GoaJXfWIdjvo0rMv%0Af3ngETZvyLbbQL0HDLI/H3BiCxD1aqsXpTha97ZfkN1bNvH5u2+w5ZcfMU0Tt9t93pXHoUOH4XA6%0AUMOiwFPEoAsvYe3K74Nb7UBy4yZCV/gcYZomLZNiOWkoSCaWGDxsyl5DRkYGKdH1c9XJyMjgvXlf%0AMu2rPI75Ktmdt8VOVtxuN70GZtoYrn8a1qK2fvM2dMNAlmRufeBJGlvJbX3DME0SWrSDfQe4dtx4%0ATu3OJevrsxUA0gaIBC41LZ3HXniN26+7Ak1VkRWF47tyodNopj/+OJW3jmfmEw+j+lXmvDmTlQ2o%0AIq/+ZS0PTr4Jbv2QPZvW8msLJ+n9B1BSUoJpBFd3HE4Xo64ZBxIs/my22PQg8NHQgiVfLcfcnEXu%0A+rUktGhP9waamQwYMIBnPlzIA9letGOV/7jyD+zbvZ39e3ficIgFMKAUMf6WKSyu0tAbtWD5IlG5%0AjWnTnYoajcOlVTSLDa/3+HyaQXmNilFdAZaVbsBsQWnamS0bN3D7daODWraKorB21Qp+/vFbsbg2%0A7wZtL0OKTsJRVULfjMF0To7icGkVu+vRTg4kSz6fH+OmN5EKD7L7m5l88uZLrFz5E9OnT+eXX37B%0A5/fjcLooKS7E76sRiaXp462Zz6K4wvDVWJsHq+NzrggoUZxPmJYUmNenE+1SWPNLFqpfxTB0fD4f%0Ar7w0055TNFWl/HQpicnJdkdHR6Njj978deqD/OnVBRCZaBFegzfBPs2ol+lKWbVGpapbpghi7tyy%0AJM82R5Gw2sTxEXYXb/nCeRw9mU9yssCRL58/J0gSTK7Itzdny774zIbaTJhww3mNrdKnE5XSHA4f%0A4/+x995hUlXp2vdv7127qjp30zRJRAVFQXKTiixiQB1BkgFsERUDjoOKAY+e0XEUZcbsqKNjQlAM%0ACCKICWkQ6CY0OShJJYduOlRXV9WO7x9r166qrsaBOe95z5zv87kurouuuGqHtZ51P/dz3zdNvJ12%0A3XrQt28fpk2bJmgVDdHGANsS5g67N5fxnzePEtdjm2tYt3U765e9hdfrcxOqFtl+DtVEObeJhdpA%0A49WJwrCg8Rlnw487GTV6DF07nU9vZ06aOHEiIc3gvrv/gBVz+DvBvSxJEgVZfiL5Teh20VDyC5q4%0Az7XM8fNLZfhXqXh1moGqyEljF0m/uKY2fP8tzWrPpvD0IQQCARYvXsyMGTM4WB0mrCVXF03TZNnn%0An9DttBy8TdoC0L7NGXx5YA/erHyMYEXS+icrCi3bJPdO/bOIST5Wh3V+3rKOrb6jdLz8Qvf5QYMG%0A4fP5iEQjLk8fSUpKzPsNvpQVS77CqqvEBtr2GuQCabEcwKfI1Gkm248ECZzZkHSj0Mz2JBy3Oge0%0AqokYFPhlIobJafVoX6oipVRRooZFlk+hU4ts9laG2V0eIsevkOP3pCDIAGmqQsSw/q+o9/x3xr+d%0AzNv/38KybRTnYsv2edBM272JH3/8cV6eNY9zO8e7nmNObJZpJiOSwXIMj5+IbrKpbDUPjB/B2uIv%0AXUQ1Eomcsu7wuo0bxSLlz0LW6ugxYDBeR5A+MU6UHIOQUCrIcNC9zHxH+9VLm849kf+Ldqztu/YQ%0AkluRILYltI+HDBnC888/T7OmzZKQARDIp+QgGjETgv69hZWumZYr0AFsKo9XuLqopxolJSVMmzaN%0AVaUlruxZj8JufL/oswZf/8FbryVRaO577Gl69R9E/wsvcbm0hj+b7xbNd5MK/b+oIb2kuBhNFhsT%0Au66GZ/94H08+dA/5+flxZMKJwZf+TvzHFsmyoih4VC99A72QbAsrLddF8JYt/IR/kVLuhmXDuZ27%0AOyoWAl34tWqAbVkO2i2aR03DYNYbL1N7cA9hyc+cmW9z69VXcvCHDRyv0/5LxhKmo/VsyD5krc4d%0A28iRIwkEAiz8cAaPT7kjpUfgvA5dME0jvsA5XftndevLqx8IGcu3X36WzevWEIwYlJ8iCh8rG1uW%0ACb5M7HCNuE50cZ0EAgG+/Oobiu56gHv/+CQrlnzjJlKWZbFuxVLWLPky/oGOm15D0fKss4kap4bS%0AWraY52qiBlk+hXaFvVEdFM9VPHDCti2CNTXMm/1e/DHLonF+PrVRg3ZntQSPFzkjF4+qupJcqtdL%0A38tGsrfy1HR9bacUH4waeG2Dx+6fzAPjRyRJAjbL8ichygDNTmvJ5UW38cCTz3Dl6GtF1cM5r1J2%0AgSvNGUuoh4wcxyUjro0r2JxkVEV0KusMVFnipjvuolM3kfzEkND4vZE8PtM02LJmpXDgjFEInI1P%0AzMb49eee4tNZ7/Dh6y+wYe0qVu+tPKWxGZblWhJfd/0NtO/SI2k/GwlWY1u2i7oqLiVKpkvPAFdc%0AOYzLri7iwSefoXzPNmoMieKvFvLprHdciookSWT4lF+V8ttyOMjeyuTKUFVEZ/tWQXFbPHcWD900%0AitWlcZvtd999lwUfzeSFxx5IMuewLYvPZ8/giqGXsHNjGcGIQZMsgYQ+9PIMQbFJCNuyWLXy+1NC%0AaY/VaqxavRrThvXLvmbqhFGsX7PKfT4QCPDJ54vo1kfoWsdACcXjceUm75kyhUf/MYcrLhaOg58t%0AXORS4mLryRl56QSjBrrZ8DW3typM2f7qJHe7PRV1hDSTmohOlk8Y0cSk8WIhSxIhzUzanGmmRdMs%0Av6Bf2DbHHI5yk0zfCauKaap8wrH9u8RvVtP/w2FaFtt/EByzw3t+4Izu3cj0eQgEAgQCATYeqE66%0A+QoD/VAUJbVc76AX369aw/4NK1N4VbZtn1KDSElJCXff9XvxPf5MrLpqjh8/zvvzFvLDulJWr17t%0AalT/WkiSxMJ3X4ERj2Gl50HFftp36kqLbD+1UYP1B6rpfnruSY8rMWqiBt6cfKTyPUiKgqp6GTly%0AJJMnT0bTNBRF4exz23PsyCFqqqowLYE6jb15Enc99CggbL6/f3ctSm5T7P0i+WtXGCBqmlSHdXLS%0ATl56K7EBRFW9DHlCaPnuKFuZlAQkNsTpWpQZr73IX9+Yyaay1Tzz2EPouhi7ovgwADLzadu+GetX%0Al6LrAgXU1AymTZv2L1kA5zZq5HK3YxrNn856hy/mzKZJsxZJG55F8z7im4VzsSwLRVHoP+RS8gua%0AsOfH7Xgi+egJphIyEr9U1v1TG9JfC9Oymf/RLGzpHAiLBLl+xSIx4rxV0aSCJIkFr7bCaV7xYOga%0AP64rpX3XHhim/S/bTmumJf7ZEpIzNtM0ueuuu9i9ezfTp09v8H2tzmrDrh+3ojl2wJKD+nQedBmA%0AWxFSVZW0Nz4iY0A/8tK9Jy29FUuWIpqO7ctA1sKgKKgJzZx9+gQI5p/NwnderufWJQwjkqK2Qlhl%0A1wvFozL0+tvYcihI4Sncs5V1mjBGiOi0zPDSrUcvZsz5nN0bV5Ofn8+kSZMSlDYkdmzblOIo9vOP%0AW4gaFl3ateWDPdsZfcf9XNKnEBCgQfvuAXJad6A2amBa9kkfO925Hg4ereDwnu18+fF77r0ZMzMa%0A3roDmiEeS6zgeVSVlu/PY2C/Pjzy949Z9+185gHDbp7MiKv6JH3P0gUfY2g6iz/76JQqeZpho5sW%0AWV6ZzevWsGrl96SPvJxAIMDzzz/PpEl3YjhyeRK4x82jqgwfehFVER3FowqqlNMsDWI9KF22hNJl%0AS5Ac0OKvM+bQ96zLGhzH0WCUxhleF8mNGibHajWXJpfl86BbdtIGIEaD07QoNgnotm2xce0qfvT5%0AeP69uSz6dDZWdUjQ5TxebENzKSqdCnuSl+alIqSx42iQtk1SZcuihkV5SOOsRunx8ekW27ZtA85z%0AudvrV63g8iED4xvKBihvImw0TWPH+lLadOpGkwwxn+W2asvgoVdSuiyuWa94PJzVqSc/Ha+j62k5%0ASZ+y5VANEWcz2fW0XPeaPByMsqGsDNRC7LoadF2ndPn3XHZhPPnu27cP4yZNYWvZKgxnzh9/36Ok%0AmXWMueISglGDZQs/4bt5s+H2i7DScsGx6o4dNxAIfJqaDGjZtk3Z/ipMCyrqNCrDmqux3SjdS44/%0ASnXEINtJjOV6c6WqSOT6PeimjdcjnquJGjRKF/N0rl91OdVNMr0NIshibGkcrdUI6+a/rdzbbwny%0A/3CsXrWKmW+8AoNv58m7J/LUi68yoLUoU5eUlPDR51/RpktPAoH4hNu2XcdUfUmXKrCZYX37ISue%0AJItKSZapqKjgZGPGjBlisvWmgawgRUMcPbgfVZGYOnUq48adHEfXsizsKqFlHSvbrl+9kt+PHc5j%0Ab35Mn0CA2qhxyjI+xd8v5925i6hL60HHdufRa/KD9BkwkENb17pNGJZts/vHbckIgW0z842X6TX4%0AEnr1DtDE4UkNu+kumu3vSWGgH97T2xOMGOw4FqJHq5NPBBIbQCwrwrr16/E06Uh+ozxUnxdD05Bl%0AmXPbtWPr5s3u+5Z9s4hNZatZOGe2W/qWgP6DBlAcDmJn5DHrH39j7M2TiCg+mhYUMO2RB11N5FNZ%0AcEtKSph6373QtJ14wGmEs22xKKhKamLhbrZsm+WLv8KM8fCufkpYJksSqurlgt+NpiKkEzVMfJ5/%0AbcKLGCbLly2FruekyrxJEr0GX8oFQy5ix5bNfPbRTEzDQJYVrp1wG9u3bKLt+R356O3X0BP4oJ5I%0ANYWBfuSmqRwORtldUcfZjTNOeWy6abkJgR2ucR/XNI1PP/30hO/7ZsGnjH/gCeRoEDktCyVay7uA%0AnF1AWcnnbkXIADauWkmfPn3YVxVO6vz+tQgEAnz2xVe8M/8b3pcURo8ZQ1rhaVx12UXudSFLQuy/%0Ac8++qKoX3Y6CJCFLcpJ0JOBK+MWS57btO3LRFcM5r7A3eW06njIK71FE5aYyFGXrrlLufP0eJkyY%0AwNSpUwHqbS5s8hoVpKTtsiShyJJ7vwauuJpOZ4nNWSwZOFQToVYz2Xyoho7Ns1OSZN20OF6nJ9G6%0AdNMCCY5V14pz6iRxkiS5ajHNsnzsOCbuk8QKngH8snkNZzZKZ/emVbTv0IGvjulUReMJyaez3uG9%0Av7+EHo2691gM1Y+FZQl03bJtGiXIXhmm4IPWagZeW+fOsSPRNZ1ZrzzL4sWLBSXKMUWSgOHXFAHC%0AXGTwsNH069sHw7L5y4y5fD33Q0oUqGqAOmNbFoahs750JfbooUmbx7BusuVQDYZls68qTJfTclBk%0A0WCmmaJErkgCDbR1i6yEeTwQCHD/Y9P489R7Uni7tmURjUZ56c//wfYtG+Gc/uKJzHyoOoQkSS5F%0AxeN83/G61HJ82b4qaqMGXkXmSK1Q4rBtm8qwTotzzoedJkRDKIrCBc5m0d1QRiINKgjFegp+d8kQ%0Atm8sY8P69UBnjtVGhWGMw0WWJIlhY8Zx4YD+LjUhFnsqQlSENMK6hSTBjqO1nF2QgarI4prLzIOo%0AcONUVZUBA5ORaZ9HpnXHbrz6wTwWfjIbG5tz253PXVdfxupVpQy/7BLC4QggTJvIzBfN006j3qay%0A1SJR7tmXNh27YZiWS6UQlTA4WhulVjM4WB2lVZ6Ya3TTAltw37N8MhJSimt5tl8l2+8hmtALE9Et%0AV5XCo0j4PRI1EZ0mmT62H23A7MmJsGHy49FautTbXPy7xG8J8v9wfL90KaZjD2uEqti0ZiXSqEvj%0AvEKHh/zaB6JEf/u1wxu27nTI+gVnC+RHliVit6yY7H3/mjSY48xlh4Ms+vgzvpv/Md8tXsyqVatS%0AX+tIqsX/lJBlBTPBjSgWhq6xoXQF53XuTvAUE+SSkhIuGXIhuq5jT3id089pznW3TqYgy0tNQSZe%0Ar1fw8yAFiQLB2/70w/fp1TvAjk1lqJbG0pLNNN3+BTl5jRhwXhdqIgYRwzwlNGrQoEHIsoxpmg4q%0AdQzSKnn6xfuZ9PCTaId3A7Drl/1JCbJlWTzz2FR+2LLZnbAlWaFRQYFrEWsaBu//42888948Slcs%0AR3dK6g0tuL8WsSQ+hiCffVYrfj62B9NBoQ6dwARCcprl3OQYxKasoDW9+w9i4t0P0qFbD/ZWhtl4%0AsIZ0VfmXdGnDukWHfkPYGiJF9lCSJNp37kbz1ueyZNHn7nE2DZ33//E3LMtm45oSrp1wOzO/Wo6F%0AKHff5yRiU24ex/6DBxh2zfU8cs/vT7k68MXXi/nJzAbOQtLq3ATO4/HQq1cvdu3a5b4+kTpgWRaR%0AYBVTHniAPeV1VO3ZzOzvK9n4424qNqzDIVAjKx7aduvloqCnEi3bdaGPpyXvz93CsV92ckXPPknX%0AhCxL+FWZszsVcu8fn2T6I/cJ6UNZ4px2HdiZIHGYKOEnR2ro2K07hYF+dCrsya7yEHWa4binpR6/%0AhtB507LZsXEtYRPCu7ZxaPN6Hrz79+Sle5k4cSK5ublJVZVvFnyalLioqso1140jGDVo4lQn1m39%0AkZ0LS9xxATTLEs5dUUMg/Wly8ibtWK3GvqpwcoJs2WBLDvJeB4qCR1GYMGECRUVFBAIBseFz6Fo5%0AeY0EouagrtFQkEsvulAg4LYN455n2c+VbDpHZdcP23gyQSNXkiQ8qkoPt5FaxOFglJ+O1yFL0PuM%0APPf4bThYTdSwqIkY2OEal2IVu+djiV6MW375KKG1HYwYZPk9LorXo1dvmp7biepPv2NlbTZIcj33%0ANvFb2nbrxdp9VfRoFefAV4Q0ykMali1c1dYfqKL76XlC1S5iiGYuh7ud5fOknPufftjSoByjJElC%0AumzjOnGuE9eIqkMpRBTDslKoPYdrIoQ0kzrNRJMt9laGaZzhpTZqENZNwrGXOxvtGLocozA+Oe1p%0AFnyeTH0LDB7KRYP6cOmQCwlFDR6cMEokjXd+xOadPzE80A+v1+eiupePugZFlghGDfZUhGidLzbe%0A5SGNqoju0hdURcIGzspP55OZ7/D5B7NgxGNI0RC3Pvi4y92OhSJJeGSJiG6xYM5soYQzZza9z/wu%0APofHjpJDnTmrTVuuvek2Zrz6It8v/hLLtvF6ffz5Hx+Rn9HfTUIP1kQIaeLcWZbNoWCE0p8rURUJ%0A3bIJaWLMWV4F3bJSEGQQm97ETUG6VyHXmU9z/SqZXg81EYMmmV6OOyopDfHbJRv3+/4d4zcO8v9Q%0AxLiqGdm5yOlCicGK1hGqqUaCpDJQTMkihl402LjkTDD+gpaUlSxPSgwzsnMYUXSLa717MlFUVCRU%0AIhJK8TEr3+LiYkaMGJH8hnrJMUCvwZdy4VXXIlm6QCqd8h4IPutFgy8gqgsU4lR4jTNmzIg3qPgy%0AOPrzDkzbRpVld/J7+I+P0WvQxSf8jGBlOU88eA+3jL4CveIg5SGDrRvKeHLq3Syb9z6qIlEe0thT%0AETol6bIkOoAjVWYaOksWzOHdd9/ljTfeoPibL1MWkq0b17uIvyRJDLxyDENHXCNsxJ2NhWVZ7Fi/%0AinaFAVSv+i9ZdsfKnpLjuHb55Ve4vGPLspKum1hziOJRGXjxZfS/8BI8HjXOQa89Dln5XHDplZSV%0ALGfLujVEDJPKOt3lJp5qaIZJ1HYSm3oIsizLRENB7rthJKuWxxUkYom7ZZkYhs7WzRuxQ0LukMx8%0AftyyiVtGX07x1wvZtWUDzzx8L9NfOPmG39hm9ck//ZFZbznyS+GapHP4ySefxA4aQ4eP4cEnnhHW%0A0rKMx+ulZ59+NErzsn3DGm69+ndU7NnKrv1HKP56obhmbOHi2CI7jWDU5GhttEHpLd2anA7fAAAg%0AAElEQVS0+OV4Ks9WMyw3yV0ybzZTJ4xiw9rVSa9pluUTzUGVx7EcuodlmYweM4YuXbrEX+iahTRB%0AVhTmfjCDW6/+HdMeuoejOzZSq5nsa8DG1rJE6bb+vWxaNmVla8QfCdJ9Mdvq/Pz8pITYaMDEJNMn%0ASrqN0lUkYNYHs1M4l5Ik4fPIblk7MbYequFgTZiIYbK/Kuze07vKa4UOsgGtT2/JZaPHMXPeF7z6%0A6qtJ6DvYLgXKdPodbpx4O88++6yosMTGHyzHyhBa8N8tmp80hqycXG5+4HHy2iTPw4Zlcaw2SjBq%0Asm5/NZVO03bUsAW6HDHI8IAkSy66GaNWLV68mMtHj2PwlaPdzztSG03SmPUqEjs3rmP1ojkgK5AR%0AT4AlSaJX/4G8+sE8Tm/XhahhuZJ3IBDkipBGdUQXHH7nKRuBMgajBtl+FdNpCqwfe2IW5gnfN/bW%0Au5KUVQDhJgrxuc40k6QR2+RnUKebHA3G+az7qsIEowaaZVFnmASjBuv2VxMxLEKaya6fHapYOIhp%0Amkl9G4FAgJ69eqSMt9egC3nskYcJBALCEVbTsXUNQlXs3HeYToU9efWDedx270Nuk6NHljge1jhe%0AFzNqsTFMG82wOa9JJuc0zhAKNZrBx4u+4+XHH8RSBWJrh4PUVFem9G7IEnhkmfWrnIqFJfKAxI2R%0Aq+7jUGd+3rOTpx+eQvHXCwV44KzXZaUriBoW6/ZXcbgmwuFglKqwTpZXoV3TLNI8MpVh0Z8R0gwq%0AHUpnlk8hathJSLF7XWgm5QlayB5ZcqtysizhUWRscDejR4IN85AbpatJVYd/t/gtQf5/FJZlE3Z2%0AbLEF9+GHH2baw1Pw5zURaJll8vGbf+Otf7yRJEfj8agUBvpRGOiH2kCTHCC0XyO1bNuz131dbAGv%0Ara7ig9df5B9vvHHS4w0EArz1yUJad3MUNNxduMygQYN4+umnmXzPFBo3a05Obl6DSXuLZs0YNGy0%0AkPtxZOgGXXI5I8fdyN8/nE/XHr1omevn5+NhNh+qSXn/ieLw4cPiP5IM/kxqDu9nU9lql2sVCAR4%0AaOpURt80KUlXOhayLFO27Fvmvv+2SEodp6RYfLdoPqfnpiHh8MUOVp/UuIqLi+slyFkQFQnB4f17%0AXfqFYYiGMllRaN6yFY6rivObJFSfjwt+N5oO3XrQpd05kBWXPyoM9OOSC/rz6BsfcfPdU/n2229P%0AiYMcCASY/MgTNHMqDVpVOabhILGOMoCsKCgxHVPbxrYtViz5lmXffAnYDLrqOh6a9hx9e3QF1c8z%0AT/3ZTVaq92yhKqxTpwuU8VSjtLSEpd99K/5ISJAVRcGyLD588xWi0bjua+MmzcQi5fEgOzz0roOG%0Aojq6r3JOU5BIcY779ov5biLyz6K4uJhoVBhEuBWVuhp3cTcMg2g06h6vrz8Xid+wq6/nqutu4KFX%0AZwvTiDQPK76YI5r46l1zAJZpsGn1CjK8CsGo6TZ5JkZ1WOdgTYSIntwk41VkfvxhuzO2anRdZ+Xy%0AZUnv9cgylh1HQWVHEm/AwIGceeaZ8Rc6CXLvoaOEhbIpGkM/nfUO940fxca1q5OSqFisO1CFbtps%0AOFDD4Zp4Ah3RTdTYb01IkEeOHElJSQlz5syJazU740oMwzBYV7rclcRKR8NMz3VlCBNlMP2qTEgz%0AU7rjK8NCRi+sWew8VkuN83xEt9i2fi1RE3ZvXMU38z5MsdCVJYntG9by+nNPCT6tYxSyYcP6VH68%0Ag+YVBvoxeGiyY15NVSWv/Ol+nnvij0mb7iPBKCHN4Hidxt6qMNuO1FKnGeimhWVDeTDEz1vXY5ki%0AMX/++eeT7vkvP53Noo/f49arr2Tj2lWkqQo+j+SCMEd3bOKnjaswqx2qW0KC7FG9TLz7QWEu0Sid%0AOt1i62Fx39m2zeFglBy/SrMsHxFdoLj7KsNEDRNVkamJGOT4hIqMpx496/XXX2fl8u/dvyVJ5tZH%0AnuaJJ6fx6KOP4vP5RK+Fx8MZTZzrI7E5NOHjVEWc15+dJszd5bXURg2qIzrZPpUmGT6qwzph3WRf%0AVZioYZHTrBVE65BlQQGrDyQMHDAoPs8hrr1wTZX79wUXXOACEVLoOFKOUNfoVNiTG++8x61cKLKE%0AIklEDYu1+6pYd6DKoaCI+dSjyGiGhWbarPx+GaZhusCTrIU4v3sgBV2VJQlVkejSS1Ci5ISegtjG%0A6A8PPkLfIUOh+ghkNcZGSqmY2rZFWlaO26y3u6KOsGaiWzbNHGm52LGNGCbVkbj5UZZXJsMrk5ee%0AWinKz4j3SGiGhUeWk5J8ryJhY9PSUQxqaEP9vyF+S5D/H8XBmgibD9Ww7kBV0oJrmSYhzUwqJ8+d%0AO9e9Cf746GNMe/sTtyP61Q/mcfuU/6DnBZemfkltBT8drnBfV9As2Ujlsw9nnvR4NcPi7I6FDPjd%0AGACkaAhF8fDnv8Qn5yuHXUnV8Qph2dxAZHgV9u78QSQnDhJadNtdTH3y2bgUjUemJmpwsgBySUkJ%0An38udGTxiR3rsZ938MD4EWyKoVSIkpYiS1wxaiwjx91I0W1/4Kxz2nLW2W1p161ncsLkJO+x8Kel%0As6lsNc2z/VSF9ZPutK2PhAkEWSw2lw4flWIGYts2Rw8dIFYqUzwqQ0aO4/n35tK+m+gI79WlA6Tn%0AMvHeh13EQpElzu3UnaE33EHbToUnd+CcKCkp4ZlHp3LoWDlEQ+Tm5SF7kjWO+w2+JMktLJYgWZaJ%0AaZqoskRV5XE6tm0NgO7PdpOVbWtLaJnjF7q+4VMrnZWUlFA04ndU1jqTqZNM9esv+Ikuwp1wjI8e%0APsj6VSuxTIuR193A25/M58pri3j1nVl4MLlwzHguH3lN0kII0P2Cy9hx7OSMOfLz8+OJkHPNJSZ6%0AiaYlIGg9Tz88hbmzZ7Dgk9l4JAm/qjB7xtusWeok/8EKSM8VVAYnJEmmMNCPRmkqdZrBj/W4e1FD%0AJAhRw2LjwRrK9scX84o6jYLW7cV4Ynq59RKCDWtX8cKj9/H0I/cLlFaSmHD/n1AkiQULFsRf6NC1%0A2hQmb7RjOsqb16xo0ORHN22CUVFBOFAdcRHwZctXMHvGm86PCNGqTVuefelvdOzYkQsvvJBvv/02%0Aft9IEj37DUq6V7xeL0MuHExOmopp2zTJ9CFlFbiKKoUJlAW/R6FOM9lTEUfZdxwNEjEsDtdEOR7W%0AOBbS2V0eYvbCxbz50rN8+fEM8fvComFqzcp4wg2welUpD4wfQemyJW7VwqOqjBk9KsmIBRAJclo2%0AumUzYux4hg4fk7RJt22bWX9/kaedCsaGA9VURwzy072c01hoEh+rjVIR0tFMIcNVVadjhapdvnFi%0AL8mMGTPQtSjYNroWZcGc2WR4FbR927nwwgt55JFHGH3lULJz81yzELKbOIda4srR17lzsd+jUKsZ%0AmI4M2c7yEDURnWbZPrJ9HnRTNMP9dLyOA9WC/xozu7CIqzHFIlYhiEX7zl24eNQ48tJVd327ccJN%0AyLLMLz9sElbiOc0AcU8luk+CowOvmYR1k0M1UY6HDVrm+GmW5SM3TSVqWkJBoVbwvb05+TTK9HPz%0A5Km8+sHcFCAh0CfAXX98CsWp9Kg+HxcPGRx/PhDg6bfncMs9U+nZoS1HwzZvv/ysW7FIjBbZfspD%0AmpuI1moG6Wr83rawqYnoeDJyANtNkMdcK45//QRZkmDHxjLWla7g6vET6dCjH/c/9pT7GwKBAHfd%0Acx+jb5qEVHNEVAaym6aMC+DArm0EowY1EUE9qQjr5PrjY8v0KkR00XQZNUyCTvUvy6uALTWoTJTp%0AU1wa2E/H6/CrctJ9kOH14FVkWuWJBHlv1X9Nf/5/Kv59se3/j4Vp2YSiBuleYWGcNKnWcw0bMWKE%0A8It3yimh/HPc5zoV9uSs87txRqdSNpUuRXMSbVmWsUPHsR0kqFNhT9p36srRQ3FOaUHTZg2OrU4z%0A2F1Rx/lNs1yeVnVEJ6wb5LQ4E3b/xA033sR5nbpw9WVxvcYV34sSVEMhyzJVFceY+e5bAu0LlkPj%0AM1g4Z3aSmLksSehOM8qJIqyb7K0Mc26TTKZPnx7fJTtoHpEguqbx8QezuHyIaHYoLS3l/vFC/1P1%0Aerl6/ET2/bRHlEfrTeSZskltRh7NWp1F+aH9LPv2S0qWfscr788l48wODaJlDUWKS5Y/CyI7Rafz%0AWa2TzVUcakAs8ZIkid+NGcuNU6fRIkdwKY+FNJo4JarLim5PsiFulZfG4aBoSmrMycf06dPFgupc%0Ac9u3bOLSEdey8MMZTnnQQouGhR5yQihOyUxRFBbPnc3XpoF8ekcY9Wc8OU2xKva6yYpfVfAqMoeD%0AEU7PO3nN4eLiYjQ9zo9u2bSAEUUPMerCAJdcfBGapgnTBjMZPQVhINK4+Wn079uX0l8q6dy9Fy22%0ArsVKz6BTYTve+HghM159kWNHD3Pl1WPpfMmYE7qHVdaJY39mXjpej2hudTnFCdcciPP4yiuvsGjR%0AoiRVl9g1qqPxw/pS1Kp9PDD5zviX1IoklIx8qDni/oZdP2yjU2FPQpqZ0gynGTbBiOEuYKoiU6cZ%0AaKZNWLfIaX4G7PmZovET6NS1kL594o29JSUlXDPsciKR+EJlmSZ7f9xCqVdPRp7qqsE0qNQUt0lo%0A/sfvY5kGHtVLvwEDXQOCGO9w7b5KooZFnWYQ0kzSvDL7qsI0Svey/PtlGIq4dqVoLYOvHsWEm27h%0Alef/6sjTJci8WRaly77j0uGj2b17J+3OOoMHH3yAQCDA2n2VGCac2bQRUasLV937UBIHORYR3UQz%0ALUJRA7+qUB7SMUybtgUZbFm3hq+WFtOiSQHP/ek/0KJR7Nzm0O4GiIhmrv71GqZEEhqvNrQ9vzMT%0Apz7OnWOG0ruwK48++ijffPONa10PsKx0Lb/s2M6ieR+lXF8Az0+fxoCe3bCbn0t1xOBM5z45tyCT%0AH4/Vsq8qjGlZLPp4FpbSLi556FTwThS6KXomli5d6lasNE2jpqqS5597jkklGnL+6Uh7lLjGeUJE%0ADZOoYbFmXxWaIQxUmmWJ+bJd0yx2lNdSWafh9cg0zvBSEzE4s1E6lmWnIMhdunTh66+/dv8eOmoc%0APo+M39mQBwIBvvtuCYbubKQrD0JuCwAGXDQ05bxm+z2ENJMNBwSNImqYZHjj88sZeWnURgUKek7j%0ADGoiBumKjW3YrsRc4roaCAQYdu0NtGpzHjvWr+KMTj24eFD/pO8s7NmLzoU9OfjFalYdsXjllel4%0AX/xriilHmqqIxDhquuhvswQ1H9MUm4kftjjeD2lZYESJBqsa5PiWlpZyd9EI4ZJoi8rBjo2rubRf%0ADzdJ9nkUzu3cnevHjGBGFZDXAqpSe0jSVbFpNC3RzKlZVlKC7FFk2jXN4nBNhAKfl+1HRC6S7VOQ%0AJJBIHV+2TyXdq2DZtkDo61V9zm6cwS+VdeQ7znr7/pcmyL8hyP8Poiaic7Q2SlVENN/06NmLvn3j%0A5h/4MlwEWfF4UGTJ3f1fcvFF7Ny0NslqM6QZ9OzVmxeef54hQ4Yw9ta7mDB5Kv17FVIZje9yi267%0AC8Wjup87csKkBnVCqyMGwYjB/gSXMQnQTNtNDm+5fZIjuRMvtzQpaEyKRJQTiqKw4PP5yQ1dGXls%0A37IlZQd+eo6QfKs7AVm/JiIWY9u22bFjR/yJtORkpfzYUfep4uJil7ula1He+/uLgtoQ0+RU4ta2%0AoUM/AXA0GBEKFA4auq50BYZlo1s2P1Wcmr4qAL5M12Z63uz30BOk9zp17cakh6fh9Yoyo9fnp+35%0AnZj31stsLltDls8jmpIciaGVZRtS0IuaiMHhmhNr5tZPIpPQd8epruLYUa66+lr8fr/Lab5i2FXI%0ACYiGR1V54M9/peiuB+h7wUUYhjgXZpWgunQccCnDry1KWjS8ikB7TsXCdsCAgaiqipSWBXqEPz3z%0AEkPHFNGvbx9XF/zJZ553XfMSw6OqjLzsInKcBhHbtmma6eWoIzHUqbAnf/3HTN6d/y0jx95Imio0%0APhsa35FglIqQ5paaY8L9sqIgOf0CJOggd+zYkfvvvx+fL1XeTpIkuvfux9cLkpuB0m0n4couSHo8%0AxlttlZtGej15ppqooAnURHQqQppLI6jTTIJavLFv4u130q5Lj6Tu89j9UD9UReaCQYPqucPZEDrO%0Arv1H6FTYk6nTnuXvH853eZd9An2ojhhUh3VCUcO5dy0qwzphw6R1o3SqwwJJ23GslvMKA6LPAlC0%0AOjr17IMsSUk0svq0ii8/+4RdWzfxzTfxBEuRhYNXsywfR0M6n300i+Kvvkj5TU0yfUQNi21Hgqzb%0AX0WtZlITNdiybg23XzucmS9O5y//eb+gS9gJm55oLRcNv4bevX+dstSmfUe69eyFLEkEAgFhEhND%0AvCtFgqJnFKRwkBPj6OGDXDhkCCUlJdQXjsn2eTheJ5oN15cudccG0KFj5yQktKioyNVDVr1eul9y%0AFRLJjnFer5fze/ShU7fu5Ker9Lnq+iQObWJkqB7KQxrHQ+Jaa5GdfE3n+FTH4MHE71EExcHvwbAg%0A0xtPukpKSnjppZfc5t5hN95B7yuuJs0jJynlDB58QXyuqToIec1RFIWi2+5KOWa5aSrBqOFUp3Ra%0A11N58Skyx8MaPkXGo8gcKq/kwI4tvPncU9x69TBef/11d12NaVz7FIVm53Vh7O1/oLBn7xS5sdNy%0A0oSz3P4dwkkvswAtGmHGqy+mzMctc/wEozpHglGyfZ4kA452TbM4q1F6vBndnw3hGmy7ofTTuV81%0ATVyfxC3fE3nUHlkoTFw/ZiQAUqPTGvgkyM7O4ez8dFRFIj/di2XZyA18a7NsP5k+j1v5y/EqGJbV%0AIIKc5ffg98jsOBYiTZWpL1qUeI5b5vr/1yLIvyXI/82xrzLMzmMhKkLOYqKJHW6jRgn8Q18cQbYs%0Aizlz5iTt/reXlSahSTawa3MZkydPZvHixXz89mscPrgfq6acas3ileee5vZrh7Prh230H3wx53cp%0A5P7Hp9OkbecUQfOKkMYvx8PURAyO1cadmSRJYvO61SxevBjFNti+YQ0eWUrq/I8ha/WjQZTP8Yzf%0AtufnpMYaAL+qUKfHSzuJURs10AzLKT1qNG6cgJe6DYTi2CXex4MGDRKmJooiXIjqobevvPIKo8eN%0AF8ez5pg49um5KLKcVLptlZtGSDM4ehLmDUVFRfHj4fGC6oNILaqq0qx5i6TXduzUhaFjrncbPu79%0A45O88PhDvPvCU0y6bjg7Nq7FI0tU7RVNLn/5y3Re+esT3DL6cj6d9Q4g5HaCUZGoNBRl+6uSzrcr%0A3Rc7dpFaSpd+iyLLbgK6ePFiQlqyCc11N93B8Otu4LIbJnHGaQm0nVrRWLNu2w8sSGioAcFRq4ro%0A7DwBjaE6rLOnnvh/t569mPbWJ5zXvS95GX7O79oDjyKscwOBAFOnTqXNue2xwTF8URl0yeVcNXY8%0AT73zKYMH9CPL78HnkTFtKMj0nfC8Nc7wohk2FaHUpDFWjtQti7J9VQQCAf7yzLN06tWPc7r2Tqr2%0A2LbtqogsWbKEfoMGJ7lM2bZNmqowZvSopO+oO/ILAJ0HJuvOJvJWg1EzyTTkl+NhdFM0/jTN8lGn%0Am2w+FKQmouN1Oun9TgIiy8kGK7GEKXFsHtXL70ZdQ9++fYTe7/Dhjqa0jFRbgZ0VT97r8y4N03L4%0AskG2HQkSjOrUaSatctNQFSHxVFmnoxlC/9iOJaFarbAul+NqAo8//jhTpkxJPglOE2HUaQoGsemy%0ALNj47TwMycP+Y5XMeO0FXnzy0aS3ZvgUQk6pO6xbhDSDJhneuESbZbpVN0mW3XlEtTTObt+R5/46%0AnZKSEvfzioqK8DpUCtXrY/CwMaSrips4BAIBxhbdKP5wELwfDhzD7/91mT7d2YTXdyrL8atURwyi%0AhkWvwc714ehuj58wIem1gUCAbxd/R9EfpjLlsadYvmAOzz96H4B7bL/6+hu69eiJYdqcnptGyJNJ%0AYaAfZSXL2VS2mk1lq91kr1mWD8O0qIroaKZFhje5yNw0y+faERuO7GH0+BE+fOOFJLOLGI0wJll5%0A4Kc9/Om26/jy45lJ12UgEODhac8IClTlQcgq4J7Hn0lJ3GPRulE6NVGdiMOBTgxJkmjbONOVRzxc%0AGcSuq3aUP6Ip62pxcTH5GSo+j8zPx+tQZSlFsUigpNC7k+OWl9tC3PNfL+SVvz6RtJapisx5TbJo%0AlZvWoMKLIksMG32toNykZUGkltPbtk+RUQNxvybSjBKbM93HJOECmZumoloadk7DFeKy0uV4FJmW%0AOWlk+T20bpTh6h43FFVhHVWRUBWBUp9IxSnd6yHH7yE3TaXraclyqLGG2ZAzJ9Q3cvnfEr9RLP4b%0AItFg4lgoKhbcqEFzxxxjd0WIZs0SLmZ/posg25ZFly5d+P7779E0oXPbp19/dNPGr8KcWW+zaP5n%0ANM/PcW920zSF1WmnI3DhHdj+bPTQcZ5+eIqbEO3YtoU/tTybsxolSwwdq41yOBghbJgossSGA9V0%0AbZlLSclKpo4fiXHBbXBGLrdfcy3PzpzLRefGfedjsmYNGTlIkuT+s2IUC4CMRmjBchZ+kky1yPWr%0AVIf1FOvpGIpXEdL4pT76Xa/c/c3XX1JSUuKarMycu4CFXy9mw8pi1q9a6b6tT58+TJw4kb0Hj4ix%0Axbr2swro16E1+QVNuHzkNe74fqk0yE9vGAlds7cSWZIoPD2XQCDAlClThKarTyy6bVufyS13fUzb%0AJpkUf/sVuq6jqipjrhuLJEkut/ztl59NknHasX4VTSMGj99RBDe/g+nPAcvCtCymPyIWwOrK4zRp%0A152ctP70bJVqT6ybNjuP1dKjVR4lJSW8+eabyccuWI5pmmwoXcENTz7qIlO33PH7pM/5ct7HHK+q%0A4uLhYxg//gbee/dtkUBbBoSqICPfbZaKHTNZkogadoONZoCQC9NNWifoEW87HKRNx240rfwJvTqM%0AZad2xm9duxLTaXK0LZPzO3djaNEdpHkVSktLXQvZy0dei1RrcjSos2HtKrp075X0OR5ZosZBPxNj%0AX2VYoKMRgy8+nMGqxV8wMNCDF198SUgr5QfIat2JOo8H27Lw+eLyiYFAgJvvfpAVy4qTnOq++HQ2%0A82a9DcDT06fz0549jlU3pDc/g4emPcd3i+YzeOiVjBg7HhB5bFgz2V1RR6ZTTQhGDdIcrl+aKhbu%0AYFTo0YZ1i+qI4dole+qtujFjiTsmTcI0TWRZpmu/wW55NxAIMHfuXF7/9CtWLV/GWv9p7KqJsqls%0AdUqysqlsNSu/X0arjj25YICohIU0i7Mapbvnq2VOGiHdQDdsdm5YheUVSYsRqmHmy3+lW8scBvbv%0A596rADnNTufl55/l0N6f3O9SFMU9vmkehXkfvMO2pQthZE9Rjg9V8uW8j13jHxBc2pBuokZ0FElC%0AMyyy/B63edlAQ/GoXD/lUYJVx6lr3JYFQbh54q38/c/3Yeg606c94eqLBwIBvv12MW/O+YKBAwfS%0A/LwutG+alZTo3Ti+iA/efw9dC2FHQ2zavR9pyRfIiuI29SWGJMt4PCrtCwMpJfZ0r0KmT2H9mtX8%0AuPtnaNRKqKbIDeF+0K9vHzYdqmHy2OHCEARY9MkHLFmyhKlTp2LbNit+Oo5p2WSataw9WMetU6/H%0ANA0nCZMwTQNV9bqo8u6KEFoD6gUA5zTOpFYT9wjAgpmvY61bwIevPeces0TevmVZrC0WTo2bSpfS%0ApnEGEydOdD/v2qIbyT/9bGZ+XcJqIKvVuQ1+L4gk8/SctH9qLLGpbDUhw3bXBquBdXXQoEHs3bae%0A+Z99SdtuvWnTr1/K56iKhG3D4N6F/HlDqaAxOCFcPJPnPeBX7c5jbqlPbtQhXMPfn3qC9h06MPic%0A1J4idw2VZc7r0Jk/3HFrUvXAryrs/2EDHy2cg253gEYtG/zOgibJifM/s2Ovjujk+lVwktwTmSqd%0A1yRT2LsrcoNJdKZXaCW3zk9n8c5y6jQzxZXv3z1+Q5D/L0dEN9lyOEjIWXgFL8mgaaYXScLhTlkC%0AbYztEH2ZbglNlmVyc3OTEL0+ffqgWxafznqHaVPvYUPJUhYtmO9aJ4Pj7+5YE0vZBa70VSwMXWPr%0A2hLqNIOILhodwrrgm4U0k6aZPo7XadTpFsGIwaJvvhMKDw7SaOgaW1bHk0wQi2rHzl1TjoGqxqXA%0AJEfmKi7j0xjbtvnso5lJKLKqSOyvDidJRNVpIin4pVIgZx+8+xbLliV05tdDkA3DSCpBte/Sg1Yd%0Ae7Jl/dqk8a1evZqSkhJBEUngDZKZz7Jvv0xBQw/v2MS7f3suCVWyLJtVv1RSGTYoD2luQ1Vubm4S%0AKnVWyxac2aEbbToWUlxczBNPPEFxcTE9egX44sMZ3DluBJ/OeofCQD88znGTJImWzQpYv2oFeqga%0AtHCyhrRhMv2R+3j1mSd58var2bB2dRIFJxZRQyRNZfuqBI8y0V3ROa+KotC7b5x3V1JSwo8xnpwT%0ARw8fZMHsd5lSNAKfR2HKvffGn3R0mus3S4GQbKufgIpxmY6dqZHE7zZtm6ghmlmyfSqGZeOrhxI1%0ALShwaTuWZZGT1wjDstm9eR2DBg3itddeY/4H73LHNVew6L3XsJC546bxKbQeRZbwyhJ1Cd9fXht1%0ApaO++WQmLz56H6u+X8L06dOJRCMCefSm45dMXnx/PpPufzjFpOXHbfV0X22bLz75gJKSEiZOnMir%0A/3gb1edDNqMQqcXf9AxGjB3PyzM/dZNjEJzGyrBOTcRgw4EaQppJVVinWcIGMuJIcFWENE7P9VPj%0A6N9alo1PTZ3aKyoqBLfctrFMkzXFXzHpuuEp1/XPe39h85L51OFl4rjRSccu5iT31gtP8efbr2b5%0AypUcDkZpkuFN2sykexWOBKNUR3Q69+iDnJ4rkhXTYH3pMoZecnHS9wLcfutE7lRWQpoAACAASURB%0AVHriBXz+NCeB9PDyyy+7x3dT2Wpe+tODcZ6lk6zkNko1v/ApMsGI2AAZzvlIlOj62/vzGD/hZu69%0A70HO7iI2T2sWL0hBGGPRv19fxt0+mfZduiNhuxrDsejbpw9PvfUJfS642OHSNhecftNKEKiR6D3g%0AAh6a9hwT73mI/3z9Q9p2brjJtnzHJp6641qWrVjhnGwhs3nPH36fctwkSWLrmpIkY6jE8UuSRF66%0AyuZ1qyn5bBYRxY9uy66EqBEzPklQBGma6SPnBCijIkvk+FWqHJUas7YySZ8ZTlxdBJI36jibadNm%0A/deiqe9P06Y32AgXi5NxXVuzcrkAARIMfeqvqwC/G3oJM154msduGcPW9anf6ffIIIlqXY4KctPW%0A7u8SzZqp894/i+rK4wJBdppCfygrTXlNcXGxq3ZkmSbbN61n8uTJSef+/Xff4oGi4Xz6/jtwdA80%0AaZ3yObKiUHR7Kl3lV8cXMchJE8ok9RsvEyMnTaDvDcn7gWjAt2xR8bKBHeUnNgz5d43fEuT/htBN%0Ai61HgvHGFd0i0+ch2+fBsCwhi3Laefzhj08j+9LBo7pJnkdV3QaCqVOnEggEkCWBFNXntHXt2pVh%0Aw4bFHwgKqgA5TRl786QkXqFH9TJowEBqIgZbDwfZeriGzYdqKA9pNM0Ui5thWVSFdfZVhencq6/g%0ALztcVVmW6dk3dSLoP3BA0t89LriUa8fdEFdBsG0GD7ua7h2cEpWT6JmGkSTPlK4qVEcMNh0UE5pp%0A2Ww/IjRKz8xLo3m2jyWLPk/+cgdBVswocgOawHW6yY51pSnSN7FEevPGDeKBaAj0KHZGXspCsals%0ANQ/fNJq3nn/K5a0B6JbF0doowYhOnW6KzYVmxEvZDueyUVY6fo/M6bn+pHP63ttv8uKj91G6bAlP%0ATr2b4q++4IrrbhK/3TR5YMq9NGmcj1dVkyxiRdguV1rXdUqWL0vSqqwK65Ttq3I1TYNRg0OHDqUe%0AO+eaUxMmuOLi4hS0KxaaJsrdNTUJkny1FXjzW3BFvWYfEAiDYdlJFJAD1WE2HayhvE4jYlhsPlTj%0Acs8tCyzbdpHQqGGRnZa8SIsO/rgkWFXlcUK6yfaykqQNgGkYWM6GUfNlJWmqxqJplo9DNVHK9gk1%0AiGMhjcqwTp1mULKwXnOVbQsELy2LguwM2nXpzq1/uDelM3714kUp32OZ8Y3bkAH9RGf83VNpnulh%0A68+HmfbQPQ0mBLU/beXNl59l3ZpSDtVEsOqZcIjjaxF2ys3VER2PHuadV57jhw1rUz7P1cCOfUaC%0AsxuIzdHk60fw3ZxZ2BX7ATDS85OOXZKTnK6zdU0JhmWnlGwVWeLcgkzOzEtjYP++dL/wMvwYSJJw%0AIaufgAKsXb2KH9eVMvae/+TGyVNZunRpEtL47XdLsEwLao6BqUOuoPt07No95beekZdG4wwvmT4P%0A5zTOdB+PUUW69uhFmirKxzt/3gumwdrir12Viob0xX0emV0VdfjV1LKzR5Hp2qMXWiTscGljSKNN%0ArE/Dtm23SnDLXfdyyaD+tMlvmIaxftUKwRmPVcmcRM80TWbMmJHy+j79ByRx8+uPX5ElNqxaiXnU%0AQecbt3LHpHg8KYogmT7PP7WMj3FVZS0kKE8JaP+gQYOEvGcD0aJFMt3M71HYvGYFxtGfwDQw8lo2%0AeL+eSnhznfnSOW4Nrauu14CjMfzL5jUpnyMqYYIu2OG0PJp3u4Dbp/wHD017jtun/EeDPO5/FoWB%0Afu78K0kSuY0apbzG1TpOAMDq36uTJk0Saky2DUd2ic+sr2Rh2+z6Ydspja8qrJPjV8W18U9Mslrn%0Ap9Ohear9NwjpSdO2addE3H8/HPktQf4tEIlZdVg0vh0LaS6CIUkSbQsyqQzrHAtpDLpqLDc/9KR4%0Ak0OxaIiuYCEmuPq6mjfddBM9eybcnI7OpZ3djKzsbP7+4eeMHHujqzvcpUcvwoblOMRBKGpwqCZC%0All/F71E4r0kWNVGdyrDOmed349JrJ8TNLkyTvbuSRd9LSkp449VXAFEGGjp8DOd26kqHzl2SGkQu%0Avepqbv/9ZIGEOlqSiseTtPOWJMntyAchAl8VERxGRZbwKjLdByfzNWOTzL2PPsUtd09NQfPObJRO%0Ajz7J2tGxxS8/P5933n4r/lm15cI2GZCV+NgSeYuaprFkyRIsy2bLoSCWbRMxLAzT5nidzpbDQToX%0A9uDmBx5Hdow4PnnjBXZuKiO9Huqx4LO5SX+/9/cXmTfjNXdjEY1GidbWcOfDT5CBhtooWbJPdrjS%0AquqlTedeVCRo+u48VkvIkUMKaSbVEZ3MvIRmMMc+nIgQ0F+zIq5VGpuYZUWJVzgSIj+/HloXrEDz%0AZjL3gxkp3HLJ0QbdfKjG1X09UB0hYljohoVuWlSFDbYdEY2MUdPEsIRzmFFbyczXnmd7PfS/qqqK%0AxIQjKzePTK+HiwZfUK/RjPiGMbMx8z9+v0EUuTpiYFi2kNsKCxkkbd/2eLd5QvToO5DGrdrQvHEe%0Alk2Di8foUclc40TLYhAi+oU9e9GlV18Ob1nF0YjNnJlvc8voK1KQ2rvGXcXHr/yFu4tGsOT7VK4q%0AwNmNM91GziOVQXaUlfCPZ6dx53VXpSCNgUCA12Z/xkWjxuFx+PmJYxMJg8N5dprNyG2RRO6P0RRi%0A196AgQMbrF7EwqPIyJKElJZNo8w0ZEVuMAEtKSlh2GUCzZv5zGP07tufPgkqHOL49xeUANsSc12e%0AaEo6t0OnlO+VJIncNJXGCXqtJ4qf9h8S6HbCxrC+1jAINLF5ts911asf6apCbn5jKN8LOU3Bm07X%0Ann1cQwdZlgV6mDDGE5WvXS37dMeCt55pTv0Y2K8vr304n+HXjee2225jyZIlSeP3yBKdegSQy50E%0AuenZsUEwbMy4Ezbt/VrEEGQpUuv2BcQiEAgwYcKElN+nqir3339/0mO5aSpdevbFgwUVe6FJmwbv%0A15ONTWWreeXll8QfDnc7pmKRGPUbGYdedGHKayTJSfQsm3ZNMzkUtunQsy8/btnE4YP7/6Xxnd+1%0AB6RlIUWCWJbFU4882OC9unjxYiZOnOjqRde/VxNzhZTz6oTlUPJO5VhWR4Q6jWXbqP/k3inI9DXo%0AkAdCdUQ3bQoyfRRkeNl06Nev4X/H+I2D/N8QhmkTjGjC1Uk3k8qisiRRkOHlQE0EjyxTU+s0Kjlo%0Anumgm4mTW+v8DHYcDTFi7HhqowarvvuC668Zw8SJE3n99dcTvlgT6Epuc3LyGrn81sRQHftKj2yj%0AmTZnN87Ak3ATNMnwsb8qjEeWOPbzj3BeL3dsixd+xqNT4uWaWCMG2Ng2fP35HCzL4iNV5aWXXqKi%0AooLcvEasXrOS/v0H0CRN5mheCzjBwpCmKkQMkzV7K7ERVqKxNcvrkRk6ZhwZXoWV3yzgtHPOp8zf%0AjgrF5qy27ejeqxfdT0/m4eZneOnWoxeT//MJln75OU1at+O0gnyuv2ooxcXFychy9VHIaZqiDRpb%0AqHSEtWirjj3ZcKAaw7JRFZm2BX52locIRm0yvAo7y0OilO1wkM3aSjatXol8dXJyf82Y0XFDDByK%0ATMJ4FEWhLljNq399AmvI76FVsvtW/wsv5fwu3SgM9KPFeZ1ZvHQ5P29azcCBA0k743wqHET7vCZZ%0A/HislsHDRvHhzHcxDN1FpaSoaCDsNyAuaxWbmN+e8wVz33+H8kPJi0BFRQVFRUW8+dZbwkGsrhI7%0ALRtLUtC1aAofTyTpMgeqI5yW43ccpiwMyybTq1BRJ+6TtfuEyUSmz0NlKMLyZZ+x/Pt3mf3ac3zn%0AbHxKSkp49tln3c+WJJmq48fxqwpde/XmpZde4tZbb40P1lHZILc55h49ZWwAOX4PtVED2/YQNQXl%0AqKxkeQqK7vX5mXDX/Uwps8jyKWxZt5ovt6xlxOUXJ92rt946kW2Ha1jy5ee0bteBZvmNGDd8qPua%0AkpISXnj1DZZ8uRC7zWA4tz8oKqahJ/HyEzdmhg4bSpdzST0JKhCJT0xq7XgoglVXBZaJrjdsQT6g%0AXx+an9uZ/peP4sDWNVx35aXua/Lz8+P0kCpRcZALWiXp0cZoCmUlyxuUWDtRHD5ezaFdW7ENA1lR%0AUhLQJDTPgB/WlcCIS5I+48ohA7l45HUs+mgGlP/ilpS/WzSfs89rf8pIXixMNR0ix5MeS9QajkWn%0AFtlsORRscKNSUlLCf/zpCZZ8uRDO7AaA1Owchl41mm2b1rvWxCdbjo8d5xeX/8JW2wIJDElCVVWK%0AiopSXn96XhojLhlMx249k6yiY+FTZM7t0oOx11zDe3VV0KQNAIricS2qTzVilSEzVAm27VbmYue1%0AqKiIt956y7FFFuX+RMpMLLweYcPctl1Hth7dDW16YZpGg/fryURZyXIMj3OOHO3n+mOD+FxXXFxM%0Afn6+i84mbyxkt+m3XZMsLBvunPIg5s+i+jj/o/f5+4fzT2mcoi9DcmkzJ7pXAc444wxefPFFKioq%0AXAQc4so6kUgEJIlrh13GJzJEz+gEO1ckfYZlWad0LGMVPMumQarWyYYsS1SFdRpneOnZKpflDg/+%0An21Y/53itwT5vyG8HgmfRygMZCR4lMci0+ehTaN0dMtGzWoEVbgcZI/H06DOpSJL/HA0SN9h1/Gf%0AU+4iP0OIz6dM5E55LxGpSIwz8tLYUR4iTVUwTDtlbLlpKuUhjahpMfjSK1l1ONtFLzp06pL02qqq%0Aqvgu1nFiA8F/W79+PV27duXOO+/EME0+ePVZGk94ViBSDq9q4Sezkxba03LSOOgkxbYNWT41aTFq%0AnuVn8IixDLzqOn7YsJb5n63H8mtMvv4mXvtwPt1Pv8h9bUzvsgo/zz36IIauo5SuYPZnX7qTjKqq%0A7uRN1UE4byA2yYhUbKFaUlxMp559OKdTIWFHVSOqC5/6M/PS+el4HZopRP0Le/fl47W7MRHnNTs3%0AL6VT+bZbJ7J8/Vbef/0lUcpShBOcaejIsszdd9/NM888I5rhqg9D5iBQVDB1VK+Xotvvcie8xUuX%0A8/BNIzF0nWmqytPvfErBOZ1o19ShoEgSrTsU8tpHn/Ph+7MwM/P5Dhh8wQVc/tBkevbunTS2QCDA%0AxgPV/OPZJ5Mej7kobt68mXPbdwSPSrBxNr8AZBVgVR5g68Z1SY1daapMSDc5HIy4Xc01UYPWjdKR%0AZYnaqEF5nUZBhpeoYXJw+0YMZKirgQRr81hJNBE1URSZLr364lMkMrwKFRUVSImKJVod1FVBXnNk%0AWW4wOWmc4eVgTYRg1MAji/cmNnPJisKVY8bSYfAwzu3SndqSEqKVR3ngD+MwdJ2/Pft0SuXi/I4d%0AOVpewXmFvRk2ZBBdWua41+SgQYPi11yjg8INMrcZVOyjojwuU5g4Bs//Ye+8o6sotzb+mzktjSQQ%0AQu+EDqEEAgcQIqiIiiKgoCCCCqgoNixw9bMh2AuICnoFQQREqiCgoqEGAqGE3nsP6fWUme+Pd+b0%0AhBSu3ruWz1p3XXPmzPCeae9+937285hM3Na7FyVh945tFGEUGsaICk2g90ijqFBOpufTxWol4uab%0AvIKpa9euuS3jHUWQeYmmPfr5TayBFt7Xw6X0bNQ8MTbF6fTTDNezeTabOOeXzp93NdzqiAgycdu9%0Ag/l92QLsl49D025gCWXbpvXsSt5arnJ3akoyR06e9soee1IFPGExGoirG+n3ue6MWlCgdepfPgaA%0AGt2QrIz0gAuK1JTk6y4yYuPiqZMWwcVzWbwy4zv27dvHo4PuLNY5MyLISJPosIDbgk0G9u/azoJv%0Av4I7X4aaohGuOJ5waaA36ZmcRTgCUNz0LPKMGTNcahaBFh4pyduY+Mgg8Vw4KkPrWzHUiCkzt1dH%0AnLU7hp8TcYCruTEQZQZg7969LFu2jF27hCui2Wz2ep4NskR4kJGFc2aTuG4tUrvHcdZpA1qAHKhJ%0A73rQlYUMtnwUjdriOzb9nioqKkKWZaZPn+4X3H/66aeCZqEo/DR7Bi1evYWT7W4h58+ZLhUiSXI7%0AsJYGqioocZHBxduHlxZFDkVwuIGuDSqz6uAV9l7Kpl2tiHIf86/GPxSL/xCqhpqxOZViSxRGg8zR%0A1BS27dBKyAU5IEk89PDIgC/AULOBIKOBysHe3uUuzqsOTWz90oVzAcsqkhbQCTqDErArum5kMPUi%0Ag7n9/mFgNCEV5iBJErO//tJVCvLN5vni0qVLjB07Frvd7tJwDHPkQXg1ZKMJ2WBgxaIfXBbFqSnJ%0AGGWJvCIHGfl2ruQWEmbxLmUaDRIFdid7diSz/OtPUCyhrkaHXR58Zv3l8tprr/Hhay9qepIqDpuN%0AX5cuBHAFXA1jtI7pjIuCThJUifdee9ElpQZionrmhZeo17IDmQV2ihyiYapOpAjeLUaZptGh5BTa%0AScuzYbVaie99FzgdKEX5zHj3NbZu9W/E6HX7HRhMJlFqNchMev8jJk2axIYNG8jOznZnuDMvaoFU%0ATVq1i+PFN9/zeiFvXLnI9RvtNhu/LF5IU4+J0mSQSNcavipXr0X7HiIzd9edfandwr/JEiB1+xaf%0ATyS+/PJL9u7dy5gxY9i3O4V9O7ZyOkVrmtT4oOt//cWLalE7IlgzHHBwMj2fjAI7VYKNmI2yK/tZ%0AYNOl/BRWrtR49oXuplVPXqNOo5AkiQcfG0ut5u2IDDa5DHj8aBYZF6BybRo1bRHwd4J4kTsVwX0O%0AMhm8mrlmLPyZCZM/xmq1uhpIMy6cwm6zB2zmmjlzJmMH38XCL95n8hNDSNnuvu5Ci9ijUTLjvPh/%0Arfs8Krqaa5PnGL6cv5z2nbxVOHyRlLTVRZuRJIkhQx8qNpCyGGRCTAavewQ03qgnfeDKcc7kS8W6%0Ah5UWqSnJIngvLN5OXs/mjRo1ClmSWDh3lhfnH0RGKjauE1NmLaF7a5EBpXqM9n4pYuYn75Z5nClJ%0Am0S1p8Bd/g1EcysJevbbhYJsUb2o3cJVyfOUyNMbHT3ffcUhq9BBZJCRFm3a8fDY50q0lddpJYEQ%0AYjawbvmPwiToTCpE1YVKVXHY7V69IGVBZoEdswzWrt2JaRkbkJYyfPhwL431QEHq+vXrsdvEPMFp%0AsXCq23NgucYE4tkZNm4CAHHtYul73zB+Xr3Wb2wzZ85kzJgxJCcnY7cHfp4BvnzvLT589Xl2/LkW%0A9fxBaOjmvJerSU9bWNSKrkzHnreyZOVqv7Hp1VlFUXA4HDzxxBPe1WK0pltNDtFhtxGZeZwsxcS/%0AZq1k7EuvMXHKJzz5Ytl40rlFTpyqWIw6VaEcU17UDLe4zGO6NahCsElm+b7L5T7e34F/AuT/IBpU%0ADnE5oflCf0keOXkWEOVui8XCiIf9y2cAUaEmKgWZCA8SwUVSUhJTpkwBxMPU49Y7Bdct8yIEV2Lx%0ATz8xZnC/gC9fi1HoNdaoZAlY7rAYZYJNBrdVcGGuK/jSXx5+HCiDAYNRBHsWi4UaNWp4TzSSRJiS%0ACwYjDzz3OnffPxSn0+HXFFfJYsTmVGherRIRPlqSsiSRc3If7z75AMmb17saCE0mk5cSgz5h6Y1s%0Anrhyxf2AWq1WHn1irODa6p3xkTVxOhwBeVtGWVj6ZhUKi1NPeSZZsxMudIisclahXWTeAwi86zi7%0AbweK1gCiOJ3kZmW4Gki84DG2/Xt28t5rLzJ18huuwCU30zsrc/bEEa/rWjsimNQdybwychA/ffkh%0An330PiAsRkPNMuYAHLJO1u4YPKxSDUYjbdq08bOPdXFVtaYkVbO89Zx0HU6hppFvcxAVYvLTCNVl%0Ao47vTeHX3zTaiRbovf/JZ17nQ180qKrK/G+/JDUlmWCtDKgveh5//HFaxHZwjy+yJkcO7OXRgX0Z%0AP2qY33WNDjVTJzKYmKgQ6kYKZy7foEZ3DQNo1rAeJrPJb9LXG2d0QxqHzcahne4A2S+ATz8rTEei%0AG2EyW/ysdX3HUBJi2osqgFSUh9li4YGhDxX7XZNBlI0jfIIpq9XK559Pd1nvymknyTeGMn3qp4wZ%0AfHe5g+QVi38UvPcCt/tgIJqA1WqlXr16OByOYoMVi1FGlqBZ1WBARa7bGhBB7bZN668bcPoionIV%0AP7UDXdu6tPDksup8Y87shrptSU/P8Pu+d6OjrcQANatQSIYqqMVyPUsDWZJQ9Cz5yRTx/w07oapC%0ACaY8OHn+IrasNNb/uooje3cxbty4Yrm0unJEoADf1Twqy6Ih+fJxThDFqEF3lPuey7OL35qSuJbf%0Ali4IaHbh9y7Dv7kxKSmJ2V9OdX/h8CaIbkiHex529faUtWqxZo2QvDuzfyfJf6zh+GH/JroETUJV%0Ah6IoPPXUU17n1/O8qYBjfyJmGXbbqjDyqecZMHREqd8fOjK07HZksBEqeM8ZZRmDJPYPsxjp27wa%0Avx6+GlB7/r8V/wTI/0GIl3ngDLL+ktTlwGLq16b3PfcXe6ym0WFEBBlpWyvcK0Pau7doLOhq7Sws%0AIa+dETtUrY/dZiuxG7i4bIMOvQnDYM/3a+jROVCyJsc0+l9T+OT7Zbzy2pv8+eefDB8+HIsmri9J%0AEqiQ8otQBkg9cY5mrWJdzT6eq/BaEUHEFNPZDbBb6+5WFQWCw4mOCOWVL+bTqI1bLslzwjL4NNR4%0A6k8nJSUx6dWXURVV+NmDy+pU5215om5kMLUqBREVYgr44qhRyUKz6FDMRlnwGrVJV1EUr+Y2fXFT%0APToak1lk040mE7fcfLPrO8OHD3cHUxnuABlVxelwMOerz1xC9b44mrrDa2IxyhKXD+zAYRc6y05N%0AkzbCYsAgyYQHkHMa0OdmbrvXHbCpipPExEQGDvTJ7BTmiGxvpLszXZdf09EwSlQssoscAYNxWWuE%0AObt3Ow6jZh1bkC2oJx7Pjy9v3GG3c3T3Nip5BNxWq5Uvv/ySAQ9oAWLmRaGcYgpGVRQS167yC/bC%0ALEaMsoTRIHvx8X2hZ35aNm3MlG9/4tXX3/Sa9H0XjZIkcZMPvzsxMZG7+t2DJMmiZ+DaGcKaxPHi%0Am+8ClCtbm5qSzI5douR7R9++TPn2Jy+baV+EBxmpVoxCwZgxo/n4++WMeeFfNKqkPTu1mmO3FbFq%0AcfmUBWySVuHSnoc+dxRPE/BtnPLNOJ49sJsJjwxi1sdvI106hlKvrWubpy5taZCaksy61Ss00wZ3%0ABlnSXP5KCz0InPjaGzz9f+9hCQpGPr0LLCGEtPD/nXHW7hgMRs3J01hiBjKzwEFkkAlFgQrQQZEl%0Aid73DBaGHOlnRSNh695IklQsHe96OH8l3WthEWhBA3gpRwSC1Wpl+ryldOymPSv7f4caTXBWbcic%0Ar6YG3Od62L3/kHi+bAXYbTZ+mPe933d832X9+/f3C+L9VH0OJoKtgN2OaC+t/LJgU7JWNdboUMuX%0ALvX7jtVqZfr06V5BstPp9Dq/VquVt9/9UHgNOJ1sWr0U++7VrDpwiWnTppVrcZGmBa9VQ82g4mcf%0AXhZIgCS5z93QDrWxKwo/7Dpf7mP+1fiHg/w3QecY2kIiUe1FHN+/h2P7dvPnikUBV9qSJBFXJwKj%0AQfbKkOovpWpVo5BkCS4fFztUawzn9hGQQ1FK6BnkF1/5Fxf3bGTYPe6GHs8Gh1YdrVRv2hanotLV%0Aoxnt008/5amnnhI0C9XpCt73nknj0M+zePHNd8nKSPfi4cmShFzCQ+lqmpOdKJZQOraNpUW7TnjG%0AXb7NF089PQ67TUjBtW/vphQketp5Zl4EVUGqWhdJDszbkiWpRAcicHdy59gU16Qry7KLe6cvbmw2%0AG5IkUbt+I6rXb8RDY56mezd3UGO1Wln3x588+dx49qdsQy3I9hKpB3dAEFW1GrLB4M6Wq6ofLy6+%0A203M+vwjYSQQEokT+OWHb4nt3ovbW9zpdVydv20vdLsf6UG+Lrv11ltvcf689qLzkrUC8J50g4wG%0AGkeFcvxaHrXD/RucJEmiWph2vpf/KT7Uzt2KZUsZN/YJwJ2B1cvZRpOJrt17eDXB6tivq1C4Foz1%0A4KJQYSkPbxDc3MFwi4EG7TvRc9DtXpqsurSVZ7m9aqjZ6xhWq5UFi35i5pK1bF61mCVXT5LbII53%0AXxuJpKooqorZbCl1WVSvRNlqt4F7WtKuTStatG8fMGOmQ+emFwddAu2rz96HZv2hQRyc2F6cq/x1%0AUbNpa8jARbG45TZ/UwRw33effvqpX1OSjpSkTS5DHU6lQPx9EBIpuOZw3YBTh37eipCho8kr0HM6%0AnSxbtqxEOoMvrFYrrdp3JOlUBu3axrLipx9Z6Shk4Y7ztK4se13LY4cOoDgduhZLicfNLLATEWwU%0A90WFMshgMUr0HTSU8yePsnvvGtSbR2Os16bcXF8ptDJS4SnXLwi0oNGvaaBr6Yn2nTrTo89dbN/4%0AJxz4E7oNg04DuXr292L3KQmFsgXy3Nn7QBYr+rts8eLFDBw40EtSUEdCgnC0czi0aqotH1LXonTo%0Ax9TpXzJuLGV6j6SmJHMpU5M708Z374ABAb+rj+epp57C6XR6mRK5fmdOpleVVE1ejNrqVr7bdY4F%0A06aUmZfvFSDn55Wog3w9SJLgQDucCkaDTP3KIdzSJJpFey4yvGMdvwrxfyP+ySD/TdA5hvVatofC%0AbBSn089a1Re6t7tvliUzM5OXnn9WOGTZcoXxRfWYgGXbskDPIMe1i2Xw6HF+skt6ZuDuWxNoHBVC%0Ak+hQr+3Xrl3zplkU5YlAtHpj7LYiDu9LLXMJSD9vDz/7LwD2bU1k84r5NKzi/W/rYxs9ejTj35wi%0ANDlV1UtsXX/5AeB0wLUz1OqQUG59S09IIRHIRXla5t39YvNc3DgcDk4fP0LyH2vY9udaZJ+oxiBL%0AHN23W0xAGRew1IwRZVzJrQOMJNGsdSyvTPrQVRoPFNx7clrbJ/SBonzmfPkpE0YO8irb6QH8q6++%0Aym/LF7k+9wzyR48eTb9+/dwHz/ANkFVOHPGWBNRtWIuTtdLH2PlWTcpQlthUSgAAIABJREFUC1g8%0AJw9PCsWIR0fx+fwVjLznVr9jJiUl8fNCLWOkLxg95I9KG0T5Qs8gh2vceN8g1Gq1cscd7gWi0+lk%0A7ty5fseRZYlGrTtQvXYduHAAQiJQImsLe3aNT1vaLKheidJVU07vSwEkv3upLDAZZMHNtdsEX7VR%0AJySDESTKl5XK0pR6CnKQZJmMdP+MpWdV7Nlnny02oGrbuRtGk6C3SIc3Ct51a3dzruIM7NzoC1cF%0ATztvngEywJIlS0r569yQJYldO7ax6qcF/LxwDo7dv3DeXINRjz3iOm+pKcm899qLohKiVYOKu9ZF%0ADoXsIgdRIWYUVSW4Ai5k25O38eLDg/jlx+85sGcXL9x3CxYctBg1mWOHDrgMi8qCfEx07diBux94%0AmIEPjfSTlvOtdPrSLzxhMckc2Zcq/rDlw+5V0MRK4663lauqIodXdZtTAZGRgRvDRo8ezdq1awMG%0AxyCe6dq1a3t/mLIMFIXdUu0yU3pSkjahhlQW2WPFgbVXX0aNCvxv6+Nbv349kyZNCpg4693rZm85%0AzuwrcHA9tL4Vuym4zPzyq1qAHB1qBvytt8sCSZKIDDK6pFsBHomvS77dycLdF8p93L8S/wTIfyNi%0A4+IhJEJ07GsoroMa8OId67yuTz/9lI8//ljId2nyD1XVHCyN2jHkkcdJSdpUbh5XlouPZBLllgAP%0Aiz6mo3t3+gnLuzR1PTulLx93SQyVV+syNi4eY7igLJw9sJtpb7zI3Nn/Lvb7ldRCwfP1MSiwWq2M%0AGDnSa2znCw106NKtQsExQI5dpV7Natx53zC+XbTCS57Hq6lSww8zP/ebQNavX09RYZG4rleOUxRe%0ACxWJAUNHMPzxZzAYDCiKwkdvTiSmeUu+XrSqVMH95YxsKMhGURTsdrvXgswtt+XdqOR7Xw4fPtxt%0ATJB2BsKrgcW9SNkXwKiiNGjfUzQQxnfswLg3PuAJT9k23BSKWd/MZMgdvQLapiYmJrqzKrlpwg5b%0Au+eg/J37egZ5zcLZHNy1PWB2xctCvhiYDTIhZiNt47thOrdPfNjQTREqTnEjEHz1crvEdwTVP3gv%0AC2wOBaclTNx3BxMhPBq1fvuAes2lQc2mgidMYQ4SElWi/DmvgapigdCpcxfe+uZH+g8ZjpR5AU7t%0AgnZ3CIUXxKKkNEGBft4I1caiZaB1DCgmq1cStiYl8fqo+1nyw2zhardzhbCHb3c30959k1mff8yq%0AxQu8ezdKuNY6VzM6zIxTAVMFFCdEg6guG2ijIPMaI62NSU1XmPzxVJdhUWmDZEVVScu307R+bW7t%0Afz9169QL+G+W5pqCaAZTPKkMO1cgOR2sPGMvVTOjL7LtklcG+ZNPPikxQC8JwSE+lL+8dNj3G7Ts%0Ahd1SqUxBaJy1O3KlKMjPwBIUzH2Pjb1uEFoSRcVqtfLcm++7Ej2SLGPYtVQ018f1L3MiIC3Phtkg%0AuYQAKirJFmSSva5rTNVQejaKYsGuC+TZSreY/TvxT4D8N8NuCPLKXjz3XOBO5UC84wkTJvhlaVVV%0AJX3nbxRZIpi74EcXT7U8gWhmoR0JXA+LL5/6ehkCnerwf2++xX2PjhUP8aUjQtYqrAqKs/jsyfWw%0AOUlrftJK8T8vKz7jUxKvccTDD7tX4JePQWhlNiSVv2MfYPH3s8kudHBqfwq/Llvodd70c9K/vz93%0A2HcCEbxl7eVy5QRYQlAqRXPt6hUqhYejeHQw65SB4jLynp3z5y5fQyrKRdbMHjzPh++iRpIkDD6W%0AvzpcmdsrQtbKMwi9+fZ+lAdZhXaCDNCxc1caN29ZYibUt9lPR1RUlDdv8PJRqNXc9Wd577tjp86C%0Aw8bc6R/z8ogBJG/zVyYZPny4ywHLbDYHbEYzyEKWTkWlX98+hBVchebCkVJX5yjtAk2vDLTv2QcZ%0ACDbAwpmfkRxANaW0MMoSuVmZomnq+FbRONVBOHY6HfYy80KzbNq1yE1HUZxMGP+837vietxjHQ2q%0ABNO6Qzw1atcR13j7T4Jj3uoWMXaTyRUUpKYkF5t91M9bVIPmrrHpiI+P57333ivTbwTYtmUjtqIi%0A972XqwVSrW5h1/7DfPHBJFb8OA+jUVjKG4xGXnr7g2KvtavcHWJGJXCCorRISEjArJnDGE1mIipX%0A4fzy6aKqF3+f63u+bq3FIbPAjlNRKbp2kfEPD2Tq+5P85oDSXlMAh6LQsc+9LqdHk7OQxrYzKE26%0AoYRVLRO3HKDQEOwVIPvyd8uCp59+xv/DHUuEslDHAWUKQmPj4qnfJp560ZV54fXJpCZvYdvW8gXu%0AOpo2b0XXXn2QZVmoWqSfJ/zKAQxxd9OgVWCVouKQlldEdKjF9W6vqGSxQZY8FRQBkUXOLnLw84H/%0AfkWLfwLkvxlZhQ4oyHL97WXj64HiVuN6s5wOVVVRjmuWmQ07lblxxRPHz5zHjIP9u7YDkt/DUtoM%0AgUGSyMsVznOc1uyd63cQeqfFyNFdD83jNYtrbXHR/97iMz7X66SWtE5bnaNqifG3ri0tUlOSeW/S%0A62AwQn42RUX+zU1Wq5WlS5fy0ksvCbUAWQ7IL/PSDNW0VanehA2/rSaichVXk2NpzmNK0iZstiJB%0A5bGEUS0yjGGjn2bGwuUB9TU7duxIjx49GDVqND+v+d2vBKnzt8XYdBqDCJAlSSKhj4/rYSlx6vwl%0ACjMu8+UHkxg/3N8NTq9YlJQN0vWQXTi9W0iphVdHkuRySTMBHDx2QtxvmqJLIPqETgN55513SCxG%0A/B/g4K7tPDPsXpYumEP+1qUQ3QhqNtfUOb7yKsnP+vxjlsybXWKwV7tFe0JkB2Puv4vvpr5Ln9tu%0ALXfGLKZqKFFVo4QDnqrAjmVQLxZqCam808ePlansffjkOWENrS1mA70rSqN2ACL7bpQl4qzdMRpN%0AcHYvnD+I1Pk+2nbuzswfVxIbF18qKbXYuHg63HKX+MOjHJ+enl6uc5edlYVfNLBjiSBjdrwXVaNU%0AdEu4hfjuPXn57Q8YMHREsce76skHpWIGC1arlXnLVvHwuJd54fXJfPTmRFbO+1pQGZp2dUkN+rq1%0AFju2XDG29FOHBCc8wBxQ2msKcDg1heO7k3nxzfd48sVXmbHwZ55IaCn6QuIHlemZ3ZG8jQInkON+%0Af5ZUmb0eRo8excBHx3q/U7KvwMFEpNjbaNS6Q5mOl4+JutUq8/7/vcTsTyeTkJBQ7mc1KSmJccPu%0AZeNvv4hEmaaIlP37t9hUmTnrylbJS8uzuTwWQK0QBxkg3+Z0UTV1tKpRicZRIfxxNK1Cx/4r8E+A%0A/DdhybzZPDVsAAUY/fhvgVDcatxqtfL00097fznrMlw6Cq1v0ZnyZQ5EU1OSWb9xE0UZl3nigf4c%0A2rPdj+t5vQyBnmF+4/X/Y+3iH4TyRNopkZFq1AnFqQS0KL7euGZ9/jEFinbrFuRgMBpp3bp1ifsV%0AV6YSygNaOf7KCUyOAtYfuURqSnKJGajikJK0CcWsUQ20YGr+998FfAG+9957bNq0qVh+mZetc9pp%0AoRZRrw2KqroMCPoPGQ5I1z2PEZWruF3SgsMJNYiJ3JfVmJSUxNNPP01ycjIbNmzgu+9mExniTwnx%0AGlthjtB91QIoVaXclYETZy9AfrZLVnDOnDleYysNp9Evg6zLWjXqCKgMHjG6XBSaXLvqpXZw6dKl%0AgN+7Xtc+wOqlCygqLERxOlH2rxP3SmeRydMXtKkpyYwZ3I/p77/N5AnPlVgN2n/0JLkXT7kk5krq%0AZbge9u1MZubkfwlOtKpC6hrBmdTGd+bk8TKVvS3RtQXNRUNx2cTSnDdJklzWv67K2baFqJWqkloQ%0AwrFDQjIrJWkTRUXi/BYVFhSr5lO7eXsk1emlg3z8+PHrcmYDIeD51gIpYvuIZkJgc+LvJG/ewEdv%0ATizx/Hk1TOFfwSsrunTpwv2jx5GVkS5466oqaCAOG3S4m7797y8xYA80tg5tWmAwir6IQCZXpbmm%0ASUlJDL77DuZNe4/3XnvRpR3ds2tnuteyYGxzC1PnLS110+q4JzValseiJyYmpkxNl54wyBKVwiPw%0A63jfvw6nZGTzqdKrgOjUlLP7UoQTKWC323n//ffLNTavRIUnLh+DrMus2Vc2O+zLOTaqhWnve7Xi%0A95yigt3p34jaK6Yqu85nk57/3y359k+A/DdgybzZTJ7wHFs3bUQxBiEV5WklWUvAkiyUvBrfvXu3%0A/w6payC6AdRuhdPhYMkP35UpEF21eIEI9Aqycdht7NvuP1lcL0NQrB7xoQ3QqBNOS1iptEBdP8kj%0AK7Tm11/Fh4UimNq0YUOpfpcvvOx1VQXHsWQO55t5bMg9jBl8d5n5b3HW7hjCNF6jtvBx2O1egZ4n%0ASppAXM5m2tg4swcadMBgNBJRuYo4ZxIuPemSzBIO6w0wAEGVOLl3O9/PmMqowfd4BQKJPmYWxVUG%0A/ByxTu8SWUZZ6GeWV1vVJpu9glBPlLZi4evSRuYFkeVu0wdVVfnhm+nlqlqoQeEuaSYoHd84EJKS%0Aklg23yP7bCuAlOXQqBNUj3Fly1b9tMBr8iuuGpSaksyJC5fFwlNDRTJmGzducE3egHDVS1kuDBKq%0Ax6AozlI9t/oCM8umUqtKJVq07UB8j1789nvJ2cTrIdRsYOXiBYLnC3BqJ1w6iho3gCmvCpOfnOxs%0Ar2zu0vlzAl7ztDwblYMMGDwMEVRVLdcCo1atWoE3JC8CowVa3yr0ah32Up2/tDwbBgkqh5gIVMEr%0AK0LNRlTVg7cuSeIddXwbxFhJT08r9XOhZ7cjzBKKoojsuI/mfGmRqJliqKrip0F/v7UFdgzsz1BK%0AlaxISdqEPUhryPOgzTRr1qxcYwOxKOto7Y7ZYvZOEp0/AHmZLN1+tNTHupJThFNRsV876/X5hQvl%0Aa1rTk1Qu/W1PHN3CZXM1cotKx/V1KCrnswtdWvAg+TnAlhVRoeaA922vmKqowOZT/jrh/034J0D+%0AG+DieWmNNVVCTcR2svLWex+WOHEUF0z5adMCHFovOFjxg4CyaYSmpiSz4sd5EFpZHEOS6exhxFGa%0AMYE3n9Uro5e6BmQZ2t0hMg+lLJ95CuyrQZXAXojktFcoGLh27ZrXy0Xdtw6Cw1EadsZuK52Yvy9U%0Ai9bUUUygV1okJCQQZPGQRTu5AypF06hHfz56cyJffjSZFT/OEzbVslyyWYL+kpKNYAlBzdOb9LwD%0ATV1KTYfRaOTMmTPFckZdOLUTzCFQR2Tyy6utaqxUxbVgNPksGEvLaQyY2d29SiwY67XDqdmclxVS%0ApSpIBVna2ALzi0uDOXPm+AcTu1dCYQ6WhJG8+Oa7IlvmO7EU86xMm/Km+1nVEIgzXlr07NnT3YCp%0AY88qUcHofD/GAPrlvtCz3198MIkDx09z8fAeDu/dw+5tW1xqPOWF0SBz7aoPf3H7T1C5Fmq9trz/%0A2oukbPV+XhUl8DW/mmfDWJTr/X7CX7u8NHjppZcCb8i8CBcOQZOuSIBBlktFjbqSW0TVUDP7dm5n%0AyZyvSdm+rUzj8YXJIDTpY+PieeH1ye5m1aNbICSCbafSSp0MuJBdiEGCVd9Nx6lJoDkcjmITASUh%0AISHBK/D01KDvVDeSYAN8vvj3gMkKvRKrGydFVK6CrCvqZF4ExGKx2GtTSrTpEM9rMxbSoHFT94eq%0AAseS2J1mp9BRusXB2axCAG7u7E3je/TRR8s1LqvVyk8/r+bhZ15xNW7rMJxMRpVkNp70fxfnFDpY%0Atu8SZzLcUp6XteC9dkQQiqpiMOBXNS4rqodZhPysD2KqhlAnIohNAcb234R/AuS/AS6eV6WqAGSc%0APsLeHVt5Y+JL5eIitWnTxs8QA4cNdi6HBh1czVNlCUQdDofo8M5NR1WVgGoB14OeYe7Y0YfTm3kR%0Ajm2DdnfRb9hjpZZU0zMfBoMBKSzKKyAo76QrglALsjZhcWaPsACOuwdJlq4bCPhi1eIFKBZNZ1bL%0AIBsMhnIFU1arlYUrfqFpG63R4sgWKMrnSrVY10JBcTq5+74Hie/eUzgqFbMQunPgEExmC4SEAyDZ%0A8jSjAu/FhaeUWv/+/ZFlma+//tqv5Gy1Wlm++jesvfqKl+jpXWJB0OY2TGYLEZWrlEueKV8x0Pvm%0ABEY8O4HZS1b68aNLw2kMmNk9lAg5V6HLYFRVLbOCiqqqZNklbr+lFw89/gzfLFpZoSyoH2wFkLKC%0Aotpt+GD6TFJTkmnWKlY815KEwWhi4NARfs9Kakoyu3ZsE+V7j4xZmzZtyj2UrtauvDd7CU1beBzD%0AVgB7foGYLkyZs1yzwHaPxZeONOerqS77c0Iro+akCQUFh73c1A8dRhmyM30yTye2i4azJl1xOByc%0APHLIb79raVf8PruaayPSHGgtIvlXSUqB4gIK+WQyVG+MsWpdrTGvMw67nSXzZhcblO45epqsUwd5%0AbGBf5s+cxr133l5urioI/ra+EMjKSHcrMJ/cCfYiiLGWOhlwNrOAKhbY9Nsv5R6PJzyVZSTZvXAw%0AGWTqKWkoDeNEud5DAnHq5DeY/NGnbL1oY87Mz5n+/tt88Por1I61Cs57zlVAYujDIyv8rB7es4O5%0An7zDyWPe8pWGUztwYGBrgEzoV0mn6PfvZBbtcWeHz2aKgPTBgfcwftLHdO5xMzNmzChWZq406GK1%0AEtupKylJm3A63Q373Vs0IDrU7Mf1VVWVl1YdYNLvR3lo/i7OZRV4ja1uZBBORcVY0fQxovnSEsDX%0AQJIkejSKYue5rP9qNYt/AuS/AQOGjmDilE+o21oEjkr2VZHNu44UTnHwc/vRsWe1yPrED0I2GHjh%0A9cmlDkQxWYTLX14GqqKwe+vmMo8LRFDToUOAJobkRRAUxrmI5mXu2H/8hYlENWgGeemu0l55J12r%0A1cqyX9YyfNzLLi1hti+B6jFIDeLo/8DwMpk2LFsw1y0dlSuaxaZOK382r1vXrjw+4W2R0bMXIB38%0Ag+warZEjariC9zsHDWH0c69gNluKDehj4+KZsXAF9z8xHgApPxNVVQNO6LqUWnx8fIm2vwBXLl8U%0A957DBvvWQRMrdVrF88Hrr5SZnlJod5Jnc9K8YV3uHz2O3j38qxal4TTqShJecDogeTHUaQV1Y8us%0AZLFlWzIORSXSDIMeHkVcfOdS7xtofH4LWoBdP0NhLvb29zDny6l89OZEnIqCJEkMfexJ7hw4xE+2%0AMSVpk4vb6rlgLC+nEQTnsmX7ThQU5Hl9Hn5BULnmrtvuZe7jSX0aM7gf40cNI/FXLXAymoWVsxa8%0AV6Tao0OSJAoLi7w/dDpEkNy4M0gy+fl5gXf2gKKqnM3M53jynzh9ZA0D8Wmvh+LeQU1btOHxfsIl%0ArvuYNzh3+hS7krcIxQFVxVZUSOKWZK9S+JJ5szmXVUjhxeMahaFivHIQSQSLQcahqJqbn3YPOoqE%0A6UqMFYPJW0M9I9/Gk4v3MmrRHs5r2U+Ac5mFBBVleSkolTcRkOjjQKkqThZ/P4tHB9zO1Mlv0KaS%0AXdxDddqgKAo52dmkpiQzZ8GP8ODH0O9luP05QATQ6Q6j6MNRFUClbbuyKTn4IikpiaceuJvDu73f%0AY9Vq1mL8ow9iwcHiZO/Aed+lHL7ZdpbsIgcfJB5n30WRLDmTUYDZIFGtkoW7Bj/EjB+WVig4Bti9%0AYxsvjxjA/j0peBrPbEn8ndhwB1tOZ1Bgd2e4t5zKYPvZLAa3E5n29/8UTdbHrolnpn7lEIocCiGW%0A8utu64gMNmExGnA4Fb9tPRtXwa6obPkvpln8EyD/TYhp3pILmfnij+yrmntbyVI4xSEqKspPtxYQ%0AWR9NcJ3KtctW9vYI8lRVpVp01TKPS4ene50Ll4/BqV3stEXx4/fflfmYSnAEckGWJlVmqtCk26VL%0AFwaPfoYBQ0fQf8gwOJAIOWkocf05f+ZUqY+TkrRJlBvDKouFicOGJMu0bl3+bJ7FKKPizkyp25ei%0AKipK+7u8gne9bNqpW49iF0KxcfEQKsrGSo7IKpS0KCuJ0pCUlMS9d93O8f173DvsXAGqysnIFtg1%0AxYyy0FP0xp+DSX9wcNeOCnEuH3nkERo19eEd7vtN8HS7DHZNtKVBakoy458dB8CC6e+xetmPFVYU%0AeCRQSdWWL8bYqBPrN26gqKgQNCm/uTOmMvr+u/jig0leVtk52dlC5gy8mpKOHDlS7vEZZAkkSLj9%0ALq/Ps0/ug7Qz7MmUeXRAX5dmrqdCit1mI3HtKjf/N0LL5mvl7r53D6hwNq9KiIle9z7gv+HoFggO%0Ad9F8fHGpyMjMaZ+6zt3VXBt2BZT08158ZVmWi5XbLAkJCQkEBfk7RR49tI+Zbz4Pl4/zx/FrzPnq%0AM6/taoubmeNsyz2ztnMyXcwJSxb9KGgzmW660I1YXIQHG7E5FGLj4rn7/qEeg9wCYVUYMvFDr3fH%0AjK1nSD6byYFLuby25pCQllRVzmYWEG3B67y98MIL5bq2nu8ZWTa45jJVVZnz1Wdsnz9VzGVNxLHn%0AfPWZoBV1ewgUB+xdK2QSG4qEU645UlQBEe/NQMY0ZYFvX4aO6Oo1+eDVFyjal0jS2RwXBUZVVaZu%0APEnlYBM/DY+jSoiZD9efQFVVDl3JJaZqKPt2buf7Lz/lwK7tFRobwOaNG7Db/MenOB1UunyAIofi%0AaiR0KirTNp+kdkQQz97UkFGd67HlVAZbT2dw4FIu1cPMVA0141BUQkwVN1qWJIlwixG74p/Aa1sr%0AgiZVQyl0BIhd/kvwT4D8N2HV4gU4g8LBYUcqyiW2YxeW/Ly6XC8YP1krD0h7fgGHHeLuKTVNICVp%0AE2qw1uigZaUO7ttTwh7XH19Atv/2nyCsCnM3HSjVcfRM1RcfvkN6gZOoEBO33zOIafPKZgvrC4sH%0AfaRZq1hQ7ELaqm4bth69yGOD7iiVgL4r4Aqt4jpvqqqyYcP6co8txGRgb/IWN2c15yocTERpeQsR%0ANRt4ZfE+enNiid3xqSnJLNIdwrSGLlVVi+ValkRpcHdPe7z4ctNEx36bWyE4oljObHHYulPcY+sW%0AfcfLIwawI4DO8PWgK118/fXXnDt10ttlymmH7YuhbhvU2i2Z89VnpbquKUmbsJuF45qancaM9yex%0AL6ViE9tDDw3HHBTk/9we2QwGE2qDOK+yv6qqOOx2Td3DLR2YsnWTRxDqDqaaNvXgSpYDVUPMPDb+%0ANfr2v997w7EtULslalAlJk983tUQpyqKyBbXbCbc7XRE1tTGdhGD0cgd95TdgMMXTkXl5nuHMnHK%0AJ3TpcTN9+98vzuOpnWAvhCZd/Xfq/QSHOjzKzLQaPDbsfpbMm+0qKRtz05ANBgxGoyurOm3atDLT%0AGaxWK7/+9jsduiZ4fa5fO45ugRpN3QsaAFMQ3PQwlRFjeevXIyiqilJZP2/nXV8tT9Dui2CTAYcW%0AgObnemTZT2wHh53V+910gNMZ+Szde5H7YmsyoXcMqRdzmDhtDt/OnUeuzcmhP5Z5Hbs4idLrQX/P%0APD5+InVj/JvpTh/eL/ovYqxCexjYdeYqNOsuXO3WzRABcY+RwqyoSm2XLKYsG+jeo0e5xqXDty9D%0Ax/7dKSKYP7oFLKGsSBKmP1tOZbDzfBaPda5HdJiFJ7vWZ9+lHFYdvMK+i1kUnkxlzOC7+fbTd3nk%0A/rsrRJsBuDkhATkAxVAFMvZuoJIJ1h0RCZE1h69wLC2fJ7vWx2SQub9tLWpHBPHR+uNsPZ1B21pi%0A3ldUFVMAakR5EGQSqjO+MMoSX98XS7+W1W/Iv/OfwD8B8l+M1JRkxj82TEzMYVGQl44sG+j/8ON0%0A6tylXMf0skz2QbtWLWhiziW03a20at+pVMeLs3ZHquSdlarIoxIVFeWvDwpCw/TiYdLqdA5MEfGB%0AnqlSDRYwB3P12H5++3kp5aBHe8Eoy67xudQe9q4VHOL4QShOJ1MmPs/Dd9/iCqimTn6De3vEMXXy%0AG4Aoif4452uxb2gV13kzGo307Nmz3GOTZYnY+K7C9UvH9sVgNHHI0sD1kWcDo62o0K8hKTUlmZmf%0AvIsarJfjhezW9biWxVEaXN3TvgHe9sXC1axDP1rFdiiTZfefGzQaT+417DYbP86fV6r9POGpdOF0%0AOmnY3Cd7v/dX8dvbiz6A0hgj5GRnu2kMmtnFN9M/KfPYPNGta1fe/fYn+j8wAoPRY/K9dASyr0LT%0AblSpWq3Y/Vcumk+3ZrXZvzvFHYRmi8Y1o8lU4aakqFAzhXaFRk2beV/jI1tEABzTBVSVyROeY+7M%0AaSJwGfwuPPAB3Pu6K5BxjS3rEqhqhZUYdBgNwlHy8++XUFCQ56b5nNghMo2Sx0uhagMhs3Y2FSJq%0AoFiH8e6/XmDp2j8AiGvekH6DH6J779tQFMXPcbMs6N6tKw89PV5QtXxxRLu/m3g8Sx3uhtDKPNE2%0AnGdvasTeSzl8s2YrR9N9NMYlicjIyDKPxxcWowhWlsybzeplP7o32ArgzG6uhtVn8fezAfhyy2mM%0AEoTu/4WinauRLh/j96xwvly4EoD8495qMcXJHpYGVquVyW+85qXp74WjWyA0Emq3FH/f9LBwP9yx%0ATGSRN8yGqLpw18vi2p8/CJJE19596NKlYosKq9XKuj/+pE3HLgQFh/h/4cxuKMpj82UHu3ds4/PN%0Ap6gdEcSANmLhemeL6jSNDuWNX49Q6IQTa78XFTbFia2CtBmAm7p347Z+/gtPxelk/dqV5Cb/zB/H%0A0jiWlscXW07TvFoYtzaNBsBslBnXvSEn0wvILnLQp5n4XFErNud7IshowB6AYvG/gH8C5L8QS+bN%0A5tEBt5P46yrxQq9UFXLScDrsrJo/i507yufgZrVamT59esBtu5K3YD+4kRw7pF4s3Qo/Ni6euFuE%0Acxa5GZjMZu5/YFi5xgYig1ysve/+P7CHRbNm4/U7tOOs3cVxQiuLD/LScTjs7Nq2pdxjA1FSNhtl%0AFn0/iz/W/Cw+dBQJekrjeAiriqqq7N+dwuQJz3Ff7y7M+eozzp5OQ0pGAAAgAElEQVQ6wZyvPqNP%0AXHMmT3iOwnyNMuOhKKAoSoXtOlu278Tz//eOO1DJOA9Hk9ieG+riLeZkZ7uk9FRV9ZK10jPvWzcm%0AirHlZ4lJBTAYys61BHfW594HR2AyW/zGRrs7OXz8OIlrS9/EU2DQytPauTt86GCZx6UvFiVJdOwH%0ABQV533sOGxzZBA07gCmoRGOE1JRkpkx4XgSAEdUFp1HLvP+2+pcKZX5kWaJzFysvTPqAl9/24Qsf%0A3QL1O3At20cFRTaK4PPJeRTVj6OoQLvfImuKyoLDBkhMev/jCmca9+1MZv7Mz4ioXMVb0SLtFGRc%0A8AryVEWBlr2geoyQDKvfDmJvFxuj6okFSVEeTqeT77/9ukLjAqHNatKeqdSUZDffGbRAqrKXcyLd%0AH4KifPj5Xdi1EtrcilKlHmu37oH8LLauXMjKH79n87rfXAv18nCQdXTq3IV+93u/LyVJEnKDaaeg%0ASTfxYVAl6DgAjm0lJlzmzpbVaF4tjB8O56HWby9429lXXPuXVVUjEIrsCpdzi1i+8Hv/jUc2Q0R1%0ApnzxDcsSt/L70TSKtixg9gevM2Xi86iJ34g569ax4jm4etJr9/LKHuowyhK3D3ww8MaTKYK21uEe%0AaBQPdWNh60KwayoMx7eJBVD9dkgFWXBuH6gqG39dxbzZ/67QuAAO7N/H3h1bKdSfOU84HbBnNZlV%0AmzP62z84mpZH4yvbucfahgf79ODlMQ9R48ga8f5IO+02y6J8aimBkJVRfJJDTV6M4rAz5PudXM4p%0AYnzPRl76xr1ionisc11Gd6lHj0Zuec6KmoToENrP/916x8XhnwD5P4CDu3Z4dXSnbN/GrQ+NZfL0%0Af3tnSivXFi9NYMemP7n79vK7XwVUstBw6rf54LAxc2XptIJTU5LZeeQUFOYiO/J5YuI7dO5Svuw2%0AuN3+9DKmF45vBVVh/obrUzhi4+J5+e0PkCO1zFqOKI327JlQ7rHpWL/0B96b+DwZ1zw6fg9p5yvG%0AuyHr5FHvhgw/yamwKq6mJKfDEdBxrbRISkrii7deYvH8ud73Tsoy7LKZxOPXWDJvth+vUVGcgqeH%0AO7uMqoqxaQGoJEl8OnVquYMpq9XK829/yBtf/8iAB0e4NyQvAksojuY3M+erz1xZ9kDwVD+o3aK9%0AoANp8nhJmzcxc+bMMo9LkiRR1nY42J+y1cVpdAXxRzcLXdqGcZw7fYopE55nysTnvWgp+qJiyQ+z%0ARQAYUQNy0gRNAzGxlUfSyhNmg4zDqbLlz9+9NxzdAkaTi1PpQpvboGGcOEe3jYNKIttDldqQcVH7%0Aksofv/1aoXElJSVx3913MOez9/jozYm8+OZ7RFX1KIMe3QL12ooADwS1ousDwoly+TsiAOj6oCh3%0A14hxW5EDly+XP8uoIzLYhFGWBK3ojYne1amTKWJxq9MsarcU+tLbF4sAa+sC8f8Jj0LdNnBRqF04%0AHQ6h3IO4T0aOLL/yQZVgM73uuQ+T3ijqGWgc3gS1W4hsZ5fBohl60xxWLV6ALEk816MhuVjEmI+5%0AKUaqovDUU09VuBxfNcxCsNlIdLUAweyRTWIx0+MRJq87Jt4TO5bqIxC6v4c3ij93rcKTXiVJUrll%0AD3WYDDK3Dhrmpsx4wl4o6BQxnaHfKyLQTF3j/Z3fvoAjm5FWf6w16AlM/3xahcYF8O9/XyfI3rEU%0Asq+iNO1O2KV9bJj+L65cusCRg3tJXLuKDbM+gFmPww/jXckJHX667eVAn7vuKX5jXjrqskk0Nufx%0A9u3NaFc7wmuzJEk8bm3A6C713b0uqhpQnq08qBEeRGSwP0XlfwH/BMg3GP3u7MvzD97F9PffdnXh%0Ajpn1JxlxQ+C+SWKCAzF5hFaGdLfTTXnLelCCkgWIVfbp3Wy/bOOFUcO8AgGnojJ/13nm7TyPQ+MJ%0ArVq8ACUsGjIvIKkq2ZkZmCqgXWq1Wlmz9jeGPf0yDz72pPfGvAy4eJhjznC/ICUQBgwdwW3DNefA%0AzIugQlBFORbA0vkBgtiM85B2xrskej2ERIqAIeeq66Pylh6TkpJISEhgxfzvOLLX5yV68QghSiGJ%0Ax68x/9uvAu6vNxjq8niAFiCL4L1ZbAcefWxUucamo0YlC+06dWbClI+JitaCqCsnRLDUVHCP1yxb%0AFHBfPQid/sEkHh3Yl+Q9+70azQAWL15cpvEkJia6Ah1fuJ6P8wfFfde0O3O++ozF82ax+PtZjLrv%0ALvbs2MbM1Um8PXclRRrnFxBZ2syLAY9bXhQ5Fc5lFXD1is/9ceGQyNA17eb+zGgRAdW5fTB/vCgj%0A3/SwoDtEN4Arx11fXbe2YtltnV+uKKLJMisjnfDKHuX9oxrNorFGnWl7hwjWN2rNtuu/FQo4vR8X%0AGeQLbsm1O/oPKve4dIRZjBzZk8KYwf20zn0P2AsEzaJFgtDl7jFSnMtdWmWoKA+S5osAP6K6qHa4%0AIFRdDAZD4MbiUsIgS6B63G9aYxsglIXshdBvArS7U1B+0s9x7coVZn3+MafXLyP6fLJ4fpJ/8v5p%0AFXBc0xEeZCTEJNP15lv8NzpssHE21GiCUqUu/P6FoF54YvUnMGec6B/xQKdOnSpctTBIEkdTU/h1%0A5ZLAc9n2xaICcGonrJgMio/2cOYFWPkeyinvd2Vp6HvXQ7EmMDoKc2DuOJj/IrnzXw38ncxLYvH2%0AH8Cjjz3GfY+ORZZlJEn2T0Sd3kX0lpn0bV48bcsb0g2jWIhM9I062l+LfwLkG4hhw4bx+5/rxeSA%0A1oW76k8x0SX/BNfOwc2jRam0Sh2xk0eAXJGyXkJCQvE0BhCTWng11u8+zJjBd7Nk3mxmff4xn65M%0A4qP1J/hkwwmmbjzpliqLrKEFBIIDa6zgarJ7t64Mf+JZDu3fG2BsSdgi6rB4xSqvDn1VVfk2+Qz/%0AWn3IpdUIcPxypnjR5KbjdDpYND9AubCMqF6zZuANx5KgdivRHV8aeDQl6Shv6bG47mkBlfw9v7Hx%0A2BUUOfDq/Pb+whpYV7ioVqMWhFcXEkhAeEREhRY+ILJ5erluzPOvuDccS4IaTaBSVSwBOvvBbQes%0AKzVcs0l+QWhAE5wS4GlOUyxURQRGDePEYkaD02Hng/lrmHnYwckGt8JNI9z7VK7t1QQny3KFM2YW%0Ao4RRlrlnsC99SRXPa4M4MGmuVu3vFAvqTXNFJnvHEtG53+FuETxfcqtWqKpaIV6j6xx6SAZGVvEo%0AA18+Jq5T2ztEFrnzfaKJ6pxoUiLtlFDjaN5TBPJH3RSoNq1alntcnti/Iylg5z4gAqngcBj6sWga%0A3DRXo59oSF0jrv+RTe4qkQZJEs5wzz77bLkXGTanwopFC7zdCHUU5sC6ryA8Gi4egU1zQJLY9Oev%0ATP9gEpMnPMfVhZNg/oui6dUHhw8f9j9mGaAHK17Omp448IcIgL97StAWfKE4xPX1QXJycrmqPZ6Q%0AZYmDKUkoxfFVFSf8OROWTyrTYvXZZ5+t0LhAmMAEdKvzhK1ALGzU0vNtb0TmHcBsMHDv2Ff4ZvFq%0AnnzxX7z89gd+jfGVq0SX/oCSWmGbadfYjP+bwTH8EyDfUKxYtRoemQlWDwmi7g+Jppuk+bD+3yKA%0AanOb4OsBXD3l+uodd9xRoXL39OnTxcox0I19Yrt4wcRYsduKmDzhOaZ/9jHzD2TSMlJiYJsazN91%0AntfemoxTMkJ4NUg/j9Pp4NSRgxXm0cqyhFGWaN/zdp/PDSKYAtfYdFmw9cev8cWW06w9fJXH5mzh%0Am2mfkJqSTK4xVAtWRGbgRpSCnnjm+cAUlaNJWrYsgO5t16Hw6NfieurQAmQp67JmH15+xzXf7mm/%0AF/TRJJySgYzwBl4fS7JM05ZtiO/dF1VVSU1J5t1/jedKRpZwb9Qml11Jm0guh1KEJ8TCSVyHAUNH%0A0LCJ1oV+VDtuTBfOnjrhR7M4lpZH47hu3uVxnyztkAcfLLNGqM6NnjRpEtO/+IrmsQE0uEEEbaYg%0Ad0UHQDZypHIbkQHfs1oEn9VjRNY9uJJXYFAcnaksiKkaRkSQyaWLXrNOXffGI5tF8B7TRVSbOg0U%0Az/AFjZe9fYkIlHuMFJSLU7sF91qWsVgsFZIDs1qt/P777wwf9zKfz1tKbFw8jXzVBZJ/EgugYZ+I%0AIH7DbK/N8tb5GM/vg83zvJIAP8yqOAcZoF3nrgE79wERwCfNh0pRkLoG+YiPzKDihJ+nwMr3/crd%0AQIWa9ADy7U5KjKUOJsK0wfDjBJHR1lUuSpHprIhlMriz2yUm9NJOeV2z0qKs1Z5AaN+lO8YyyouF%0AhIaVuL0ipjk6rFYrL2s6+bIsB55jy4EHH3zwhhkOhZqMtGjXkZFPPS8kXX3up4z0q8XsGQgSFcyd%0AuGA2yKDiqlD/L+F/LkBes2YNzZo1IyYmhnfffffvHo4XGjeoJ7IoLW4Wk1v99iKDse1HwV08vUso%0AN3QZLBoNsq96leIraus4evRovli4kkeencDwx5/B6FlmKcwR/7YnXSB+EFhCOTBtHIuf6IVamMv5%0ABj2F855sgMvCY37N4h9uyGrSbJTpNUDIMzVsImSoFMUpMppXTrjG9u/PP+KBvgm8/EMiXDsDy98h%0AzWnmq3V7eOTePlwslF0vcIPRyANDH6rw2Lp37cr7c5dTs3Y97w1XT4jxxfhwsGs2E9cxuBL0fgKi%0AG4nPK9dCUhVmfPNvRjw7gXnLyifdB25Xu4dGPsatgx6iXUefMZw/APlZZEd7T5qqonAkojVPJdno%0ANP4LHhl0pzjPuhxYlsiE2m+Aq5lBlryKcc1btRX/kXlB8ARj3NqlnRpE0a1JTbrf/xhDvt/Ji0l5%0ALpdHLKEi66cFyLLBwLy55asM6MobTz4xhqdenYQlKMhl7evCuX2iC76JB42hza2CWrRpjqAL5GXC%0AzaPEtQaXdBRQIXMaHQZJokjLlg0YOoJ3pn3jnnjPHxSL5y6DodcYcX42zaVVuw7sOJPB2OdfgsRv%0ARGY0eREGZyEvT/qQh8e9wtpff6vwpNu1a1dGPf0CTduKBcSdg4Z4l233rxPZRlMQ/DFDPKdAaFgl%0AEvrcyTdz5vNSu2DYttDruFeu+LvZlQftOnbm4ZcmFb9QSZoPU++jb1gayScus+NMBt8uXRtYXUJD%0Ateo1sFgs17Uyvx4k4Nb+92PSVF4MRqN74ahDVcqUaQRRtaioOolBlgg2yfS8a5Bw1ryBKGu1JxA6%0AxnemdsMmZdqnWavYErdX9DnVMfaJx3nr34t5Yvy/GD5m3A05ZqtWrW7IccIsBsIsBpxaUBxI4720%0Auu86Klpd1CFJElVCTeQUFlcN/e/F/1SA7HQ6GTt2LKtXr+bAgQPMnz+fAwdKp6H7V+CLL74Q5bug%0AMNHFrWeP969zf2nTHFEqbdCeajknbvgYevXoxoOPP0ul8HAU34zE0SRB7ajWSHQjt+8nTDGunhSN%0AK9t+FI1BPUeKLMtFUc4zWyw3RJ4pxGTAKAt5Jr9V/9Ek0XkeWpnC/HyOGmvhDK8uApXj2wTvrMv9%0AEFlLBHra2CRJviE3scUoU69le7om9PbfeHQL1GsnOI06ejwiGvFmjxWLjwRh/ND4pjtpVDWMDp06%0AM3j0M3TtGkCTtQzQXe2ef/sDGgWaZI9vg4adwOAx8UfWgvj7RNBSN1ZkH0E0c4E7S1uCBnJpYTJI%0AnkrI3lmKo1uEc50mkaYqCkWqRGH7e+HycZz52dDnGVGGj9IWJprAf5Xoasg34KZr17EzE75cwOMv%0ATOSVSR+6gwJVEU1QjTqJxazRDJ0Hw7n94l6z5cPmuVCrhZCOKsz14vmqUGHTBotRxihLLiWSlKRN%0AHotkFTbMElSnFgmQsgLSTnHPYLEYjLN2x3AyGabeB1sXCCvsjHQGjxlH924Vu+d0VLIYXEmo2Lh4%0Aburdx71RVWDNp/DlMCGJCLTv3JX1B87w4dffExsXz4ChI/x0lAcPGXJDxmY2SvQeOIyvf/qFgUNH%0AFlv+DgkNdf13bFw8zVu3LfaYr7z6WqmszK+HmuFBtOvYmWk/LOfJF1/l60Wr6NC54tfk7rvvviHZ%0ARoMsEdUklhkLVzD2pdcICgkgXeYDWdO2rhQeQcMmzdz9BhratWtXYUc4gHqVQ8gui6EV8PSE16nb%0AoFHAbZIkVfg51RFklGnbMZ6Hxz7HuIlv0KVHrwodz2ismMGVJ0LMRiKDTOh+YYHMmQ7s2VlqV1NU%0AKkyr9ES9yGCc/3sJ5P+tADk5OZmYmBgaNWqE2WxmyJAhLF++/O8elgtWq5VpE8bCmT2Q8Jgoz67/%0At1cZ79svpvK4tT4JjaOIN3lzzCoqkwMie5Geb/duzNJxeIMo6XUdCjePAVTY7JGl271KZEtrNBVB%0AQmEuAGHhlStMsQCoXyWEIJO45aKr+3B+j20RgVLznmAOFjSVs3tFWRlECdcSCg9oTSoa31FxOtm8%0AsXTqHNeDxShz272D3d3nIF68R5NcqgIDh45k4BszoXYL+tZw8O3cH2jnOAV12/D0N7+QJkfQsrro%0A7le5MbqvIlCUuHNQgODiWBJYQkQAr+Om4aJisehV0TXfaaDQZq4WIzKOHuXTkjSQSwOzQUbC3QjT%0AtKVHNufIJnFNPasWHe8VmeLfp8OfX4sGs9a3QnUta6Rlabv28gjGKgCjLNGsrSg7Dhg6ghkLV1Cz%0AjhaMH1ov7rVWvYV8VFgVsYDVse93uHRU/IZD64Wck4abunevcLBilCUvkxqXjKGO07tgwcuw/B2i%0Aj65l4pRPGDB0BOBWdDEaDciyjMlsoUOXbi55uxsBk1F2ZaQAokrQZZZlmadfed3v87enznAZeox7%0A4wOGDi2/XKQnqoVZCDUbiI2LZ8KUj5nwzkcBf/e1NO+M9dED+wIeL6RSOAMeHFEqK/ProU5kMDUq%0AWajWpC0jn3qe2Lh47hw4xEvvujzX6EbMDyBk8swGmdi4eEY+9Tw333bXdfd5YvxEdpzJ4M99p1i0%0AbisJt93htb1LBVSOPBFqNnBzAE3f4jD88WeIjYvnzU++DLj9+VffvGEUhqhQMxajgUvZotHu8+8X%0A06pdXIn7GAwGKlfxd6GNjKrKZz8sv2FjA6ENnq9ZSkcXc6+U1tUUuCFzvg7dEfZ/DRX3EvwLcf78%0AeerWdfP06tSpw7Zt3o0EM2fOdDULXLp0iQsXLvBX4q677uKStJ4fd6SSdiCZzGNJqEB0teq89t6n%0A1Ktfn3oAjS0cCElg7cJZOBx2jEYjffv2rfB47YV2irKyqFe/Ph98+S0Lv/uGzYlaBrsoT3AHb3pY%0A/L3+W+9GEKcdfvlIOKFtdYvIR0RU4uLFinfwF9qdZKdlEFRkYcCQYcKSVse1s2Jh0fFeEaAHh4sM%0Amo60U7D/D2h9i8iMXj6GJEkYTUZat25d4fOWU2jHkZ1L3Xr1+GjGd+xOSaadZnAx/vFHsOWkIbW9%0AnW69GvLxmUjqR0g8e2c3DLLEu4/X47GfTzHtgCghxVaRyEy7TF6BnWvGQpTciknc2BwKWWkZ1KtX%0An45durFj62b3xjN7xHVt0lU0StVsLv57yzxBIdj0nZBG6vqAMEy4cgJJVUCSMJnNtGrVqsLnzpmT%0ARVquhMkgYTTKiGWaKq7ptTNCzWLPapFJ7nCPCNovHxP/O7cfug2F9PNicaZJ0CXc0ueGPLv5Gbk4%0AswvJRCz26tWvT1xnKyvPnRH/9rn9ohoga81kOscXxG9Y8Y5oljvkdkM0GI288MILN2R8hZmZFAEO%0Ak4F69esz7uXX+HTKm0JaDuDiYQwGA6998z0t27YnM80tKdirT19q1Kjhulfr1mtAfsZVLlwIrOJR%0AVpy/nMPpjALqVxaNgj1vuY0VP87T3lcm2sZ14sDePdSsXYdnJrxOvfr1vcbnOc5effqSme8gIz3t%0Ahjh0qU6Voqx0LhUYCDIZ6NWnLwW52Xwy+Q0v7mVYWJjXmAxGAwSQZO3dbyCOnGtcKMys8NgALl/O%0AISOjgHCnOHf16tfnk6/n8OtK4T7XpHlLPnnHf0EREJKE6QbNDwCG/ALU3AIyFSGn+ML/vYWtqIAN%0A69Zq7pj+aNaipdd59LoXTKYbNjaAYY89wdXzp9mwZqX/2A0GBg0bybHDB+nR+zbuHDiYzLTL1Ktf%0An6mz5vP11I84e+o4dRs25qEnnqNlk0Y3NAawZ2eTnltEiF00Hn/27Ty+/uxD1q1eid1uIzszw0s1%0AY9CwkYx6ZjyrFi/km2kfU5CfR7uOnXlr6tfIsnxDx1aYWcD5SzkYKwczYMgwNq5bi9ND0cdstvhd%0Ax0BwKio2h8I1m/2GNerl25ykXc6g0GKgksUddhbYnJBn5AJ5Jez990FSb4QGyl+En376iTVr1vDN%0AN98AMHfuXLZt28bnn38e8PsdO3Zkx44df+UQKbQ7STyeRnRo6fhdqSnJbNywnps6tWfkAxWXQMor%0AcpB4PI0aldzKAVMnv+Gtk9u0GyiKuzmuBBhNJqYv+JnRAyqe0SuwO/njaBpVQ80uHdMXHh1KRroW%0ApFePEW5cRrPo0vdp/MEcIqgrx5Lom3ATjZo2o1bjprzy2NAKl+NzCh3sPJ+JBISavdeNqSnJ/Hvz%0AUTYr9ehQO4Kd57OY2r8VXRu4RdUTj19j/M8HiAoxsWxkJ4JNBq7m2YirE0F0WMW4fnanwsYT17AY%0AZYKMBp4aNpCtG/5wf+G2ccJ29ZtRWAZPoshcCb4d45YU6vkoxAmdzHa244zr3ZIN69fTtWM7Rg29%0Ar0JjA9h1PoucQjuhZqNLus1hF252dBksqgFznhaqB7G3C1qKpv9Ntcai0QtE49nG2bRo24Hvf17H%0A/7d35lFylnW+/z7P+7xrbd3VWzrVHbJ0J6Q73QlZFBzEjYDjCHcGBgOH7RyOOtfLvcwdBRwXNDNH%0ABj3jceHiuBxBvUcHXGCIHhAUZxy5IxKNIiqSkE3S6Wy9d9f+1vvcP96qSlV3ddJV9b7VSfP7/JXU%0A+tSv3+X3/Jbvb3N3/ZPDxhMZPP+nCbQFT2cFXtyzG++57i/cm0dTJ3Dl/3ZLKn74maIGcyUUIfAX%0A192I7W//c/zPW3bUvTbAtd1UMotgyU3jxT278X+/eD/+dGg/Lljdg1v++x0LmkaYsR3YUuKNq+sf%0APAAAvzoyjiMTKaxoMsvWtue5/4ctl1y64AmJBUYSGQyE7LNLZi0AO+fgPw+M4vh0Ghe2ny7Xeuxb%0AX8enPnonHMeBUFV8+ds/KFvnnGshgD//y3fhjn/6P7h8bSuER3WXe45M4NBYAqui85cvVFrLbC6+%0A7K24cMvFeMel23DdNX/pydoA4N/3nYLCWdlxV1jTt7/2ZVddJk9p5qKUF/fsxs9+9p+45h3bcdXl%0Ab/Zsbf91aAwnp9OYOPg7PPG9R3Bw/15MjI1WdS4AwPHpNPTUBC7fXF9jYym7Xx3H4bEk1rSc+e/6%0AH0/9AG95+1W448M7K75mJm0jbKq4aJYmcT0cnUzihaOT4IyhPagXz9VIcxST42MLPmdTdg6cMVyg%0ApTw5VwHXL/l/h8YwlbKxusR2M2kbzZaKweXe2WEhLNQ3PK8c5Oeeew47d+7E00+7NW/33XcfAOBD%0AH/pQxdefDw4yAJyKpxFTkhjoXenJGp5++SRaLLUsjVd6suz9/YsYHTmJyYlxvPTiC0gnE8UO+EAw%0AiNVr1yPS1IyWtna89err8GdveAM2enAiJ7M5/NehMQRUBVpJavmxb30dX/7MfRgfHYET7nBT3UN/%0AKD7POM8LJUj0bdyMb3zfHawgpcSfhoZx7Ru8aXT49ZEJTKftOTcNwL1o/I9Hf4cXj01jx6bluOvN%0Aa+a85rfDU+gM62jPO8QnZzK4ZGWzJyLpvxuexGg8i5Dhrq3w9zy4by+ef2k/xv7i42jSGSYywJ+l%0A/4BffOke5HI2GGNQQy2wb/wsTCuAR9/9Z2gNaDg1k8ZykcSgB8fczw+PYTyRxbKQXra2LZdciqee%0A/hG+I17n6htHlrk1+v/+5bL3s23XQL1gEPjxA9i8cRD3fvURdIYMrF8Wqnttk8ks/mP/CLpLnLzC%0AGp/43iMAAwLBMJ549GFMToyDc45sJgPGOF536ZvwwDcfLfs9K/ougpmdxBv6e+peGwD816FRHB5L%0A4ML2+n9rIpNDQFM82VgA7qbxZwdH0RbQ6k63ZnMO0raDXivjyU1XSondr05g/0i8zEEGzu7E3/9P%0AO/HU499FbMVK/K8PfRyDW16HU/E0rlzX7ll5yqvjCfzm6CS6IuYZX/fYt76Ohx/6IqYmJqHpOpbF%0AuhCfnsbE+Cje/t+uwx0f3olT8QzWmmmsvqD7jJ9VDT/Zd2rO5qKUhW6E9o/EMdAZRp8H52qBw2MJ%0A/Hb47LY7G/tH4mjFDN52kXcO8qvjCfzu2BTag3pd0dWJZBbdTSbWzmP/WpBS4kd7T2E0kcG6tto/%0AN56xEdQElikJTx3k3x+fxtGpFFZEjOJ5Rg6yh9i2jbVr1+InP/kJYrEYtm3bhn/913+dtxP0fHKQ%0Au0UK/T0XeLKGZ/adAgM8ccymUll0hAzPLoA/OzAKzgBTrV8my5ESR4eH8ZcXe+Mg//7YJEZmTjuh%0Alb5vPJFFS0Cr+PxsTsUzuGx1FJZWfyXTLw6P4+BYfN4L37dfGMZDu1/FFeva8P7LVs+50cczNhTG%0AYOTtPhLPICaS2ODBMferI+PYd2r+tf3w5ZP4xDOvoK8jiM9e3V9xA1LKaDyDde1BXHCG6NtCydhu%0A9D2gKZ50ZY/EM2hnM7hoXeWmoGrZ/eo4Do0m0NMaOPuLz8JUKov2kI7+ZQvU7D4LUkr8dP8ItHzm%0Aoh4SmRwsjaNTSXp2091zZAL7RmawtrU+J0NKidFkFleuW+gQhYV95o/3nUJziU54rZyKZ7A+kMEF%0A3V0erQ74zwMjODmdKYvm1cLQZAqXrY6i2VrYNXEhzKRt/OSVU1A5R0eo9uyb1/fVAv+xfwSawuo6%0AJ07F09i4PILOcGWN+Fr5ySunMJHIoslUa77/F5zWVsQ9O6ILl4gAACAASURBVFcB4Mh4EvtGZnBi%0AOl28V5zrDvJ5VYMshMADDzyAK6+8ErlcDrfddptnMimLC/OkmauApSoYT3ojqZJzpKfdrBFDYMKj%0AtTkSntVIAYDCOJwztBJwxhbsHAMApHeNDrrgeZH/yuzYtBw7Ns1/MZtdNiLhmZQnYhETQxOpeZ//%0A8wvb8fZ1rkj9QiJ0DmRZhqEeNMHRbKmYSdseyRZJKGcbGFAFq6IWRuOV6z6rJedImHU6sqUwxrA8%0AYmJoIlm3g5x1HFiqBlSnbHZGYhEDQxNJjCUyiNbhoOUkoHp4HQHy0lamhslUtv5AhYfXkQKWmpcF%0Ac2TNny2lhC4Ywoa3Y4Q1hSOoCRybSqHZVGu+FkwkbcSC3sf/dIXj0Ji7qa393sg8va8WCOkCkMCJ%0AmXTNx51duOd7eK4CgKW59cfjiSyyOcczGTk/OfdXOIt3vOMd2LdvHw4cOICPfOQji70cb5ASwoPG%0AlQJtAQ32fNOIqiSe8fYsCegKsh6tLZnJIeBBJLpAQFMQz+TO/sIqOJNTWw1NplqmeFAvk8msZ8dI%0A1FKLken5qEZdgYF5uvHRBS/KH9WLhLebMk3hSGZzyHkgop+T8PQYAdzjLp1zilJ0tWLnJCzNu3MV%0AcP8OQV3g5Ex943sztuP52gD3vJhO23PlNqsgmc2Bc2/PBwDYtqIZgnO8MjJT82fkHAldKJ4776ri%0AZrosXeDAaO3NWypnnpxXs2kP6YgYAgfHal/bZDLry9ouikVgqgqaTBUpu7Z72VgiixmP74MA0Gyq%0AaA1oaA1o2D8S92QEuN+cdw7ykoR5ewFUFAbbkZ6cgLrKEbW8ixCEdRUjCW8iyLbjIDhPOUQtNHn4%0AO+2cA13lnjX9LI/onkYcdMGRsr3xGhXGkHMcTy/4Xt5zA5ooDuSoH+ZZ5B1wnYGAJjDpgYi+BDyL%0AvBfQFIZkJoehyfkzBAtBAp5N5ipgqBwhQ4BzVpcTajsOIh5HQQFgdWsAEUPUlSGQEtA9DJ6UYmn1%0Alc7YjvSkVG42jDFYqoJmQ4Ax4MR0bRsgVeGeO+8A0NMaQNTSYKkK4pnaNo6q4EhmPQ7Rwv3NqsIQ%0A0gUOjSZq+oyQrmC1B+Vts+GcYXVLAEFdQBeKZ/cfPyEH+ZzAu7nngJt6DOrCG4dFSs8aVwAUT14v%0AopcSgJf3jpAu3GijBztb25GwPLx5KPkIbMaji4rgDK3VlIucAcbcejyvSme8jtLqgmO6zghoESk9%0AvWhamkDIgygoAEB6N/2qgKkqaA1o7rjYOuHM27WFDRVrWgIwhYJXRuI1X+9yjnclPbMxVAXjqSyG%0Aa9xgSMgyWSwvEZzD0pSa7WY70vOMRQFLU2CqAkFd1BQJdaS7Ns2nzYUm3OvnZLK264quMN9s178s%0AhKDmOqG1jHfOSX82PgUMwRE2xBmnnZ8rkIN8DsA8rkHWhQJVYd7cdJm3azNUtw7Ji92j9LgGmTEG%0AhTFMpep3phzppvi8gufXdmistqjAbFSFe+L0AG60V/NSCF56G0FusTSEPNowTqdzXpfmQeEM2nwj%0Ak6uBeVfSU8BQFQR114mvr8xCehp5L9Bkqu7GVuG1O8gSvjlSuuAIaQKJbK6mlLL0of64wEBnCJam%0AYP9oHH88Mb+84XxICag+eRAroyZUhSFqaWWj7BeK40g3GONDZgAANseaIDhHPJur6bzgjBVVf7zG%0A0gQ2dIYQDag4VaUP4EgJVeEI+LQpA9xzNqgrOFJnVqoRkIN8DiDhbZQWcB2gmRrTP6Uw1Db1aT5M%0AVUFbQCub0FUrbqSx/jWVoguOUx40TTmy9uaXSnDOEDKEZ58ppTdT/gD3+NAUjhGPms28zqhowo2U%0A1VMzWEAX3LMofgHO3M+tt85XetzLUGDj8jAMlePoVO03tJF41vP6fsB1HlvzMnTDNa5P+hB5LzDY%0AGUaTqcIQvKYMi/R4s1iKpQmsbw8iFjZq+v0OJBSPswIFdKFgQ2cIYV3ArMELd3yoxy+FcwaFA0FN%0AQabKbGg258BSlbq1+8+Emm90TGadqjZm7sbCX7ewq8nEurYgwh6WR/oFOciLTMZ23CiBx+eKyjkE%0A53j5ZPWRgVLcMgZvFxc2BEbiWaTrdDQcKctH83pAR0hH0IOGHccHZ2XT8rAnFxXpcdkM4JZsnK1R%0Ab8Ew5nnUrDNsQFWUuhtDVIWVDR3xgqAuEDEERhJZpLK1O5GFEcJeIxQOU1UQ0JSaS6NMTcG0B5mZ%0ASoQNt4E1U2MnJmPe124XEAov1kofr6GWNifdRji/aA8ZMDWlJmcymc35Ft0GXCc5YqqYTNlVlwrk%0ApITq8b1hNgOdYUQtDdUmLnJSQvexhKHABc0mgnp1ilaOhC/qGrNpDergYJ4EyvyEHORFJm07MAT3%0A3GFRuJvK8EKSShPeri2gC+gKw8E6OpQBtzTF6waWntaAG32vM5rnx4XGVBUonNftaLgpZW+PuXXt%0AQYR04cmmJ5XNeV6ftjpqIagpdZeBcI8bagHgwvYgzLwE0uHx2ktoJLzLCsyGM9eRH6shCupIiYCq%0AoD3k7caiQFBX0GxqNTtE8Yzt+d+0lC1dTTCEq8Nd7QbjZDwNeFe8VJGIoUJVqu+9ULi3DdyVWB42%0AEDFUHD5DaVk258xZe86RNUWeq0EXCpZHDExV6cDnHAmtAU5oS0BD1NLmbXKsdK124K2s65ngnOH4%0AdBp27tx1kslBXmRY/sbjNf3LQggbAoaoM/UtJYTHO3FLVdAS0OqPODJ4qkkLuOUCuuA4Pp2uS45O%0A+mA3zhmCmoLJdH3NcG5TkrcXwaAu0B5UkawjAgqcrh30Ov3IOYPKWdXRnlIc6U8dLWMMHUEdpspr%0APmYKWQGvN9oFlkcMhPTaNMydfBNcrM7JaPPRFtTRGtQQNtSaNmheNr/O9/kKZ7C06usug5rAMo+H%0AScxmRT7SmKi6BEZ6ptIzH5rgiAbUM24RDowmcGyq3AmcSNm+NpoViFoqWgIq7HmyF1LKOXZN244n%0AQ7zOhqpwtAf1ivfZ6ZSNw+MJHJlIlmWtco6E3iB9Yl0wmKqCRJ33DD8hB3mRcaT3+qCAW1+mKdyV%0AGUrU5iBLKcG49+luTXB0NZkwBMfeU7XrcAL+1OdZmoJlYR1H62giyHncpFfAUDnsnMS+UzM1dSgD%0AbsTFj1R8a0DDaCJTVxlDTgKqFw1rFZAM2D8yU3OUW0qA+9R7vaLZhJXXLz0+Xf1xl845vkZ+YhET%0AXRETTaZadXbFzya4AqujFroiBiarzK44Uvq+NsDN6LkZloU7A4UNuh/naimmqkBT+LwlIBnbwUQy%0AO8fRkxK+R2kBIGppCOlKxePu5ZMzUBWOqVS2LIqsKwztPjXBlRLOR98nKqhZpLI57D01gyOTybLH%0Ac1L6EhSrRJMpKt6HhiaTCGgKknaubNOWyjqImI1ZW29rEKZQfAk6eAU5yItMJicR8alYfVMsAk0o%0A0JXaGotyEtB8quOKRQxE8h3oNcuD+dThvTWfEnUkao4sOT7Vmak8P7mKoeYIdzbn+NIgYTuu5vCr%0AE8mzv3gepJS+dcaHdDca9+p4besbT2bhV1kjYwwDnWG0BjSkstUP5rBzEi0ejvutxPK8fGS1tbSO%0AD9mU2XDO0NsWAAPm3aDNpO05Xf3jiSwMVfG9VGBtWxCqwufNjEgpcXC0fHhCznGDJ342mxXoaQ3A%0AUPkc29mOxMGxBI5Pp3F0KlXcXGZzjm8177NZHbUQNlQcmXVdSdsOOAdaAiqEwrGvNNjCWMMmtemC%0AYyI5Nwh1aCzhNmiqCkbip4+7eMbxpZl2PjTBy+4VOUdCURhaLA1RU4Pgp9WRTsUzvta8l9Ie1NBs%0AqcA5LPhGDvIiIyG9kXiqgMIZVkdNhA0VyRq0JDO2g4AP0W3ATf8EVAWGUHBqpsYSEOat2kEBd3IV%0AEDHVqjuUS/HDdj1tQURMAUvUrl+ak/BUo7lAxBBoMkVdAvg56Y5y9iM9uq4tiLAuoNfogds5B5bq%0AX3RFExxrWgOwNKXqwRy2I2E0IJrXGTZgCF4xe1FIJ892shKZHCzN/7W50oUM85U0nphJY7zCQBZT%0AKL6XCriNhAyBCsfP8ekUXj45A4DhlZK+DDuf7varbKaUqKXBEEp+HaeZTGYRyDvphuA4lFeCGZ5K%0AQVP8K+kphXN3mI4mlLIo8dBkEhFDRVATCGhKcRMmpYTtc0alFIUxCM7nZKZcDXEdzYZw5SHzazcE%0Ab9jaAppAk6mW6cAfGI0joAoYKkeTqSJiuPe5eMZGSBeezAFYCCI/1MRrEQAvIQd50fG+hKGUzogJ%0AU+U4VoMEkt+NDptiEZgqB2OoupzBdiQ07s+kJADY0BmGlZe2qqVkgMGf1KipKmg2VQR0UZfslh/R%0AlWZLg6rwmiWtADdt2+xTii9iqriwPYSAJuY4AgtBVbjnChazYXCdqWrvGbYjYTUg8rOiyURLQKs4%0AHW4yZWN4ynX2StPxDiTaAv6nuwF3GmaloRypbA6OdJ3h2RkEv/+mBbZ2NyOgKXN6QuIZBwFdIGKq%0ACKgC4/mSuGNTaV/vDaUonKHJVKHNOobGk1k0Wyraghp0cbpG3lTdQR6Noq8jiKillmnUZ2wHYV1A%0AcIaopULND3maStuwNKVhjpepKmi2tGIUNudI7B+NI6gLrG6xENTdcsehiRQmklmoCnezgA1AExw9%0ArQGMlUyvlXAb+DvDBi5sd+XWNIXjyEQSQV1Bd5M/vQKVaDKrv9Y1EnKQF5mZdPUSNtViqBxRS6t6%0AnO1oMoN4xr/mFc4ZuppM6IIjnq0upZyxHYR9rJUyVQURQ0VAU+aNSJ0Z/zY+y0IGIoaApSo1lYBI%0A+Cfl02Jp6AjpNY9gHZpMIu1jV3PIEAjrAqoyN518Nk7OpOtuQjwbEVOF4OyMac6jk6mKf3e/pMpm%0Af4eqcIwnsxXXUBjcUZoOd6Q/mZ5K9LYGoSpsTkDg6FQKYUOgNaDBdmRRLWQkkSlzHvwmbIiyaF42%0A50BV3KERLZaKloCGeP4Yi5gCHQ2ooy2gcLdxqnA/mknb0AV3m6otza1VFhzDkymMJTJYFm7c2gxV%0AgalynJhJw845ODKRhJqXH9wUi2BrdxNWNZs4MZ3G8GQKQV34qjNcSm9bAAHNVSnJ5hxkcg4Ec5sy%0A24I6BpeH0RJwo7Qn42lPZESrwRBuBuDV8ST2j8SLGYFYxETEVBE2BMy8LnOToTYkK1CAezyIzGvI%0AQW4gI/FMWQ2czDfo+Z3S2NLVhM6wUbWciiEUxCL+dlB3RVyR+molmpLZHFp9jko1W276KVlld3fO%0AcdUO/DrxQ4bAhs4wdMFrKp3xq3YbAFZFLaxtC4IzVlMznCEUX8o/SlnVYiGkK1U3iGpCqVvGbiEo%0AjKHZrDxidyZtQ8KtCy111nMeD6Y5E5y5aeLSY892JI5PpxE23JRuacnCTNrxWajsNJamIGyoZc16%0A7gAVXnTymkpKpwKa0tAb9EBnGIbgSGVzSGVzGJ5KIWqqGOwMY0t3E1SFYSadw3gig+l0riFqBwUu%0AbHdHFO8fcSfrDU+noAmO3rYg1ne4U/dMoWAqbUNVGms3wL02BDWBdP5v12xpCOru8CRdKFgZtZDJ%0AD7poZNpeVbirn68rODCawOGxBExNKWZfdaGgydTQFtQQMdSG1h8D7sYnqAvkpCxGj1dFreLzHSEd%0AEUOgxdIbrkvcEdIbGrGuFnKQG0TOkRiJp8t0RN1IHkdH0F9HjzGGsCHOOCEu58g5jrrCXWfMT9wh%0ABBy6qC6iJyF9b17pDBvoCOmYqDLynnUcBHXh607cEG70JFtTtNW/iB7nbvd4W1CvaSx2QBdYGfX3%0AgtkR0hE21Kpr/w3BsarFOvsL62RgeQiqwvGnWaUAtiMxNJlCxHCjPqWT6ZKZXF318tXQEtBgagrG%0AE1nYjkTadjCeyCCoK1A4cwdPKAxDE0mMxN3HG4U7tpuXpW1TtgNLKLA0BQOdYXQ3GVAYx9BkErqi%0AYHB5uKHr04U7fW1oMoWU7WBl1CqO9u2KmNAUjtFEFobgaKS/oinuxEnBGRSFQeXuOPomUwVn7vAp%0AK6/XHcprTzeSjcvD7ojiiSQEZ4hFDPS2BorPB3WBiC4auqkosKbFQoulIagpMPMR98HOSPH5vg53%0Ak6GLxjrvBSxVQVtQg6UqCGiiTOEjmt84Ri2B3rZgQ9dlqorvMob1cO7P+lsCJLM5/Gk8CU1RynZo%0AY4msm2JowFa80BGdtp05jmXGdnBwLA5LFVjRbBZfn8g2ptEhoAnkHGAimUVzhU5823EHIJQ6de6Y%0AaQY/E96Fmy3grm2hF96c47+MT2G886mZDFoDC79ROVIiZTu+p7wjhoCpudJM1dmiMel4wRkC8zhu%0AtiOxf2QGgrv1e4D7N1UVhmZTxbEJf9emCwWrWyyMzZJnnEnbaLbUoiN6ZCKJqKWCwY2cNkL3FXBv%0AamFdYDplY3gyhUTWhqkJtFoagppAb1sAqayDY1OuA9jVZDZEDqyAwt1Sn5MzaUznS9hiEQOroxY0%0AwdES0NBkqhhLZGCpomFd+4B7zQobAgfH4pDSLR0ov65J1yHlje/t14QbCXUHXzhQldNRUMYYLuqK%0A4HfDU/myEN6QptBShMKhC7fxTVMYelsDZfdOwZlbWsH8aZA+E4wxdIR0pOwcGNxrc2nJE2MMnWED%0AQxNJrG2wE8oYg1AYdCHAGcOGZaE5r9nS3dTQNZ0vUAS5AYwlsohaKqIBFQpjxdSun7JRs2kJaIgY%0AAkdnaTKenEnj1YkkDFUgUVIHPJOxYQr/muBK2RQLI6ApODEzVz5KSomDY3HsPTlTHuFu0EjM9qA+%0Ab/TddiT+eGJ6zjjvZNZpSOOBqrCqo+h2TiKkC6g+p/m6m0w0GQInK/xN5yNjO8jmGuMgr4xaFZsJ%0AZ9I2DozGEdQEVHFaHvHYdAqCN0ZRAHAdPAZWzKrMpG2MJrJoC2hYFnKVJIKawN6TM3j55Iw7UMFn%0AmbcChnCdo0LaVnAOXeEIaArWtFr52lBeLLVYFtIa1pQEAK0BHS0BFYlMDgrniBiqGznLb9RaLA1N%0AphsFbaTjDrjlKYIztAd1tFgaWi2trElwWchAs+XWyQc0d9BTI+lucrWuWwM6mkwBhZV/f/+yUL5M%0ARTRMRq0UkW8mNFUxp+aeMYb1HUFcFIs0PBIKuNeUiOHW4M+Xldi2otn3rOxsdIWjLaBjRbO7Ua17%0AQNdrCHKQPca9uZ++ic6kbcSzNppN10EN6W7E4k/jCSissuyPH0Qttws5O6shcDyZRdgQWB7W0WRq%0AePnktDsgBG6kqBF1ZrpwI2KVtFJfGY0jrLvd1aVycOmc48uAldmEDOGOieVsTgnIWCKDkCEgeLnO%0A5EQyW/VI2VrY0BlGxBTzKpQcn07h+KznclK6ExZ9vkgG8jf4+SpAXhmZmTMyeyKVhaY0ZlPWEdIR%0A0MScoRxHp1IIaApagzrC+ukhO9MpuyF6tAVUhSOkKxhNuM1wjpRosVS0BXV0NZnoaQ2gJaCBc4aI%0A6UpdNYpmS8OWriYE8xkpM68jvLkrUozGFpr13FKgxjoEbo25CoUztAU0dIS0sqgd5wz9HSE0m1rD%0Aou4FGGO4KBZBxBCIWiosrdxhUTjD1u5mbFvRjNdf0Fx06huFqnAo3B1c09MamBPA4fnBURc0+19q%0AVImVUQuCs3kDS2HD3ZQ1qh5/NptiEVzUFVm0768E5wyrWiy0BXVs7W5e7OWcV5CD7DGCMzhSIpnN%0AIWXnMDSZRJOhQlUYLmwPIRpQoXKGTE5CKK64faPQFLembG9e4irnuNHEgsxLJO8MHp1KwZHu6xvV%0Afd4S0KAKXjYgIZ6xYQpX1qzFUotOaDKbcztzGxTBuCBqwqqgZmHnJJoMFaaqlDUFCYU3JI1mqm5D%0Am+3IOUNDJpJZOBJIZJ0yveSc4/942AKrolbFVGc250BwjqNTSew9NVOUtWJwRfcbdW9hDDA1UaYi%0Aowu3ttIQHCFdYCavxqEqvCFavgUUzrAsbGAsmcGrE0k4EmUOesH5jJoa2gI6LopFzvBp3sOYW2vc%0AZLo1nwOd4bLoek9rAJpgiBiiIZPqZqMpHGFDwNI4tnY3IzKrPCqgu5376zsaH2nknGFLVxO2djed%0Akw7LRTG3qTuku5Hs2QjOfM9AzUdHSMfatmDDZAOJ1zbkIHsM527ae3gqjaztph9DukBLwO24XRbS%0AEdLdiGS4AanuUvo6Qoha7g57PJHB8FQKhnCHdSzPT7bTBcdMOocTM2noeUmnRrAqamF5yChrNDoy%0A4UozCcWt24tn3SEE48ksDHX+qVReU0hplzrvGdvBTNaGLhQEdAWjiUyZEHyjIgihQqS2xMlzpMSJ%0AmTSaTRVNpopXRk4PH5hM2Q1zQNtDOnShzJExPDCaQNhQEc1PcppOu5XkBQ3lRpUxKIwhaqrFKPtU%0AKgtNYQhoCi6KRaAqDKZQEM/YUAVHT2tjnanVLRaipoaQ4Ua6tfywBsDdhK1rDyJkKOhqMhoi8TZn%0AfVELpupKRs2uM2eMYXOsCWtarEVpmnKjyAIDnfM34F3UFYHVwMh7KYw1ZshGLRSuXarCcWFH5XrV%0AxbIb4Gb1GtEsSxDkIPtAUBPQBcNUXkfSUHlRumpFswUjrycZMUVDa/MCukBQF7BUjhMzGaRtd+76%0Alm43YtDbGkBIF4gYotgp3ygUztAZ1osyWqlsDqamwFIF1rYF0R7UEdLdMcYzGRu6T9MH51ubLpRi%0Auj1tOxhLZtFi6VAVVzuyI6RjJm0jlc0Vm0UaQU9rAFFLLXNCk9mcOzFOcEQtV8vZdiRsx81s1Do+%0AuxY0hWH/yGk5tZm0DYW7kcWWgAZLU5DKuQ5yzpFo8nnkbykDeam8lO0gkcnh6GQKQU3B5q5Ifpoi%0AQ5Ol4thUGgFVaXjjjy4UBHW3Ia49aGBV1Crr+A7m9ZwbMe63Epyz/Aatsl04Z+iMmA3LWMxm24rm%0AhjbgEQSxtCAVCx/oXxZCPGPj+HTa7Z5uCZQ10CicIagpDY9IAcBgZxjPZ8aRth2EDbUswqILjoDu%0AOu9SAssbLL8ylbaRcSRePjkDhTOsilpFXdVszkGLpeHViSRUzhue4uOMQUogZedweMyVGVrVYqGn%0ANYCIqeJXR8axfySBnOM0tD5PKG6G4uWT0+htDULhDEOTKSwPG7ig2UIoLwd2cDQOzhhaAlpDG1gs%0ATYGmKDg+7Ua0j0+n0RrQ0JpXEjg0FocuFPzxxDRUhSOSbJyDrAm3hCioKxiacgcPhIzT8nwrmk0c%0AGpVottyJko0aD1u2xnyZkzu2dm4T3rq2YMM2Y7NpNlX0dYQaXidLEATRCOjK5gMBTUFQFwhlcnnd%0AwfIoRmfIwAmWanhECnBlhYx8U42pirI6XreBpAkM7lCTRjTBldLXEcJkMosTMoOA6g4pKQwqaQvq%0AeHU8idaABsaArgaLiyscaA1qRec4qAusawsWaxt7W4M4OpmCnWMNT3e7aW4FWcfBvlMJhPLi+QWt%0AS0tznSwHsli72ijaAjomkzZOTKcwk7YR0BREDIFmyy2xUDjDeMKG40gYgmNtA2vyAeQloVynmINh%0Aefj0cRW1NEQtDc8dHoOqLE5KfKAznG+cqvzds2trGwljjJxjgiCWLHR18wHG3DrkFkvDyqg1J83X%0A3Wyiu3nxpseEdAHGgE3LI3PqeAs34vYGjjgt/W4t3xxlqa7Yf6lTsqrFgjMSR85BQ0ewAsDG5RHs%0AfnXcbVARHG1BrawExcpvijjQ8JrLTM7NBhweS8JQFQQNUTaZMBYxMZ6wMZXKQuFoqMzPBc0mTsXT%0AmEopSGZzsDQNF8UixbQ7ZyhOk7Q0peG2W98Rwh9PTLsKLzlZUZ5voDPccLWDAiTJRBAEsTiQg+wT%0AG5aFMRrPoM3nKXm10Lcs5Eq5nYNNIgpjCGgcK5osLAuVl3hELQ1mpzvBq9Fo+YZFV4NTwYoms8x+%0AgjMENQGFAysbLIEUMdwNRShfd2wIjtUlTSztQR0RM4m0nWuYKkkBntctnU7bcOJutLa0JjWkC6xo%0AMvFqfjpWo4/JoC6wcXkEB0fjmMnYiFSou1+sEgaCIAhi8aArv0+UprjPRc5F5xhwI8NHJ1PzRthN%0AVYEZWZyoWiFqHbXUOZFOxhgubA8uSsq7NajDGE+gJaBCYRxNZvkoUSU/ljWZyS2KuH9XxChuamaX%0AFTHG0N1sQhe8bHRyI9FE5W59giAI4rULOcjEOUWTqSKRXRxH6WzEIgYEZ/PWPy9mPehAZxi/OzaF%0ArohZcba9pnCYmoJ1izBhytIEeloD2D8SL45uns25vJkkCIIgXnuQg0ycUwR10fBZ9QtFVXjDmwMX%0Aii6UMw4daM3rcC+GXi7gbnzaghrV1BIEQRDnBaSDTBCvAVheKmyxUDjD6pbGKlQQBEEQRK2Qg0wQ%0ABEEQBEEQJZCDTBAEQRAEQRAlkINMEARBEARBECWQg0wQBEEQBEEQJZCDTBAEQRAEQRAlkINMEARB%0AEARBECWQg0wQBEEQBEEQJZCDTBAEQRAEQRAlLIqDvHPnTsRiMWzatAmbNm3Ck08+WXzuvvvuQ09P%0AD9atW4enn366+PhTTz2FdevWoaenB5/85CcXY9kEQRAEQRDEa4BFGzX9d3/3d7jzzjvLHnvppZfw%0AyCOP4A9/+AOGh4dx+eWXY9++fQCA22+/HT/+8Y/R1dWFbdu24eqrr0ZfX99iLJ0gCIIgCIJYwiya%0Ag1yJXbt24frrr4eu61i1ahV6enqwe/duAEBPTw9Wr14NALj++uuxa9cucpAJgiAIgiAIz1m0GuQH%0AHngAg4ODuO222zA+Pg4AOHr0KLq7u4uv6erqwtGjR+d9nCAIgiAIgiC8xrcI8uWXX47jx4/Pefze%0Ae+/F+973Ptxzzz1gjOGee+7BBz7wATz00EOefO9XvvIVfOUrXwEAHD9+HMPDw558rt+cOnVqsZdw%0AXkJ2qx2yXW2Q3WqHbFcbZLfaILvVDtnORwf5mWee6fefqAAADAZJREFUWdDr3vOe9+Cd73wnACAW%0Ai+HIkSPF54aGhhCLxQBg3sdn8973vhfvfe97AQBbt27F8uXLa1r/YnA+rfVcguxWO2S72iC71Q7Z%0ArjbIbrVBdqud17rtFqXE4tixY8V//9u//Rs2bNgAALj66qvxyCOPIJ1O49ChQ3jllVfwute9Dtu2%0AbcMrr7yCQ4cOIZPJ4JFHHsHVV1+9GEsnCIIgCIIgljiL0qR3991344UXXgBjDCtXrsSXv/xlAEB/%0Afz/e9a53oa+vD0IIfOELX4CiKADcmuUrr7wSuVwOt912G/r7+8/6PYcPH8bWrVt9/S1ecerUKbS1%0AtS32Ms47yG61Q7arDbJb7ZDtaoPsVhtkt9pZyrY7fPjwgl7HpJTS36UQC2Hr1q341a9+tdjLOO8g%0Au9UO2a42yG61Q7arDbJbbZDdaodsR5P0CIIgCIIgCKIMcpAJgiAIgiAIogRl586dOxd7EYTLli1b%0AFnsJ5yVkt9oh29UG2a12yHa1QXarDbJb7bzWbUc1yARBEARBEARRApVYEARBEARBEEQJ5CATBEEQ%0ABEEQRAnkIM/DkSNH8Ja3vAV9fX3o7+/H5z//eQDA2NgYtm/fjt7eXmzfvh3j4+MAgJdffhmXXHIJ%0AdF3Hpz/96bLP+uxnP4v+/n5s2LABN9xwA1KpVMXv/MY3voHe3l709vbiG9/4RvHxb3/72xgcHER/%0Afz8++MEPzrvmPXv2YGBgAD09PbjjjjtQqJ757ne/i/7+fnDOfZdtWUp2u+eeezA4OIhNmzbhiiuu%0A8H1s+VKy3c6dOxGLxbBp0yZs2rQJTz75ZF22ORNLyW47duwo2mzlypXYtGlTXbY5E0vJbr/97W9x%0AySWXYGBgAFdddRWmpqbqss3ZOB9t95GPfATd3d0IBoNlj//sZz/D5s2bIYTA9773vZrssVCWkt2+%0A9KUvYWBgAJs2bcKll16Kl156qSabLJSlZLuvf/3raGtrK17rvvrVr9ZkE9+RREWGh4flnj17pJRS%0ATk1Nyd7eXvmHP/xB3nXXXfK+++6TUkp53333ybvvvltKKeWJEyfk7t275Yc//GH5z//8z8XPGRoa%0AkitXrpSJREJKKeV1110nv/a1r835vtHRUblq1So5Ojoqx8bG5KpVq+TY2JgcGRmR3d3d8uTJk1JK%0AKW+55Rb5zDPPVFzztm3b5HPPPScdx5Fvf/vb5ZNPPimllPKll16SL7/8snzTm94kf/nLX3pjoHlY%0ASnabnJwsvubzn/+8/Ju/+Zs6rXNmlpLtPv7xj5etyU+Wkt1Kef/73y//4R/+oXbDnIWlZLetW7fK%0An/70p1JKKR988EH50Y9+1AMLzc/5aLvnnntODg8Py0AgUPb4oUOH5G9/+1t58803y+9+97v1GeYs%0ALCW7ld4fdu3aJa+88soarbIwlpLtvva1r8nbb7+9PoM0AIogz0NnZyc2b94MAAiFQli/fj2OHj2K%0AXbt24dZbbwUA3HrrrXj88ccBAO3t7di2bRtUVZ3zWbZtI5lMwrZtJBKJivPNn376aWzfvh3RaBTN%0Azc3Yvn07nnrqKRw8eBC9vb3FiTaXX345Hn300TnvP3bsGKampnDxxReDMYZbbrmluLb169dj3bp1%0A3hjmLCwlu4XD4eLr4vE4GGN1WufMLCXbNZKlaDcpJb7zne/ghhtuqM84Z2Ap2W3fvn247LLLAADb%0At2+v+H4vOd9sBwAXX3wxOjs75zy+cuVKDA4OgnP/3YGlZDe6P9Ruu/MFcpAXwOHDh/Gb3/wGr3/9%0A63HixIniH3zZsmU4ceLEGd8bi8Vw5513YsWKFejs7EQkEsEVV1wx53VHjx5Fd3d38f9dXV04evQo%0Aenp6sHfvXhw+fBi2bePxxx/HkSNHKr6/q6trzvsXk6Vgt0KK6Fvf+hb+8R//sWob1MpSsN0DDzyA%0AwcFB3HbbbcW0n98sBbsBwLPPPouOjg709vZW9ftr5Xy3W39/P3bt2gXALSmr9H6/OB9sdy6yFOz2%0AhS98AWvWrMHdd9+N+++/v+r318pSsN2jjz6KwcFB/PVf//U5e8ySg3wWZmZmcO211+Jzn/tc2Y4R%0AABhjZ901jo+PY9euXTh06BCGh4cRj8fxzW9+c8Hf39zcjC9+8YvYsWMH3vjGN2LlypVQFKWm39JI%0Alord7r33Xhw5cgQ33ngjHnjggarfXwtLwXbve9/7cODAAbzwwgvo7OzEBz7wgareXwtLwW4FHn74%0AYV+jx6UsBbs99NBD+Jd/+Rds2bIF09PT0DStqvfXylKw3WKwVOx2++2348CBA/jUpz6FT3ziE1W/%0AvxaWgu2uuuoqHD58GC+++CK2b99ejICfa5CDfAay2SyuvfZa3HjjjbjmmmsAAB0dHTh27BgAN+XX%0A3t5+xs945plnsGrVKrS1tUFVVVxzzTX4+c9/jueff75YoP79738fsVisbBc1NDSEWCwGwD2Ynn/+%0AeTz33HNYt24d1q5di1wuV3z/xz72McRiMQwNDVV8f6NZina78cYbfU/bAkvHdh0dHVAUBZxzvOc9%0A78Hu3bs9tdNslordADf9+dhjj2HHjh2e2Wc+lordLrzwQvzoRz/Cnj17cMMNN2DNmjWe2qkS55Pt%0AziWWot2uv/76hpSXLRXbtbS0QNd1AMC73/1u7Nmzp2ab+MpiF0GfqziOI2+++Wb5t3/7t2WP33nn%0AnWUF8XfddVfZ87Obk37xi1/Ivr4+GY/HpeM48pZbbpH333//nO8bHR2VK1eulGNjY3JsbEyuXLlS%0Ajo6OSindYnsppRwbG5MbN26Ue/furbjm2Q0sTzzxRNnzjWjSW0p227dvX/E1999/v7z22murNUdV%0ALCXbDQ8PF1/zmc98Ru7YsaNacyyYpWQ3KaX84Q9/KC+77LIaLFEdS8luhffncjl58803ywcffLAW%0AkyyY89F2BWY3TBW49dZbfW/SW0p2K70/fP/735dbtmw528+vi6Vku9L7w2OPPSZf//rXn+3nLwrk%0AIM/Ds88+KwHIgYEBuXHjRrlx40b5xBNPyJGREfnWt75V9vT0yLe97W3FA+bYsWMyFovJUCgkI5GI%0AjMVixS7Xj33sY3LdunWyv79f3nTTTTKVSlX8zgcffFCuWbNGrlmzRj700EPFx6+//nq5fv16uX79%0Aevnwww/Pu+Zf/vKXsr+/X65evVrefvvt0nEcKaV7AMZiMalpmmxvb5dXXHGFV2aaw1Ky2zXXXCP7%0A+/vlwMCAfOc73ymHhoa8MlNFlpLtbrrpJrlhwwY5MDAgr7rqqrILotcsJbtJ6ToqX/ziF70wzRlZ%0ASnb73Oc+J3t7e2Vvb6/84Ac/WGZPPzgfbXfXXXfJWCwmGWMyFovJj3/841JKKXfv3i1jsZi0LEtG%0Ao1HZ19fnkZXmspTsdscdd8i+vj65ceNG+eY3v1n+/ve/98hKlVlKtvv7v/972dfXJwcHB+Wb3/xm%0A+cc//tEjK3kLjZomCIIgCIIgiBKoBpkgCIIgCIIgSiAHmSAIgiAIgiBKIAeZIAiCIAiCIEogB5kg%0ACIIgCIIgSiAHmSAIgiAIgiBKIAeZIAhiCbNz5058+tOfXuxlEARBnFeQg0wQBEEQBEEQJZCDTBAE%0AscS49957sXbtWlx66aXYu3cvAOD+++9HX18fBgcHcf311y/yCgmCIM5txGIvgCAIgvCOPXv24JFH%0AHsELL7wA27axefNmbNmyBZ/85Cdx6NAh6LqOiYmJxV4mQRDEOQ1FkAmCIJYQzz77LP7qr/4KlmUh%0AHA7j6quvBgAMDg7ixhtvxDe/+U0IQbERgiCIM0EOMkEQxGuAJ554Arfffjt+/etfY9u2bbBte7GX%0ARBAEcc5CDjJBEMQS4rLLLsPjjz+OZDKJ6elp/OAHP4DjODhy5Aje8pa34FOf+hQmJycxMzOz2Esl%0ACII4Z6E8G0EQxBJi8+bN2LFjBzZu3Ij29nZs27YNjDHcdNNNmJychJQSd9xxB5qamhZ7qQRBEOcs%0ATEopF3sRBEEQBEEQBHGuQCUWBEEQBEEQBFECOcgEQRAEQRAEUQI5yARBEARBEARRAjnIBEEQBEEQ%0ABFECOcgEQRAEQRAEUQI5yARBEARBEARRAjnIBEEQBEEQBFHC/wckmJneSpuU0QAAAABJRU5ErkJg%0Agg==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data:image/png;base64,iVBORw0KGgoAAAANSUhEUgAAAsgAAAGoCAYAAABbtxOxAAAABHNCSVQICAgIfAhkiAAAAAlwSFlz%0AAAALEgAACxIB0t1+/AAAADl0RVh0U29mdHdhcmUAbWF0cGxvdGxpYiB2ZXJzaW9uIDIuMi4yLCBo%0AdHRwOi8vbWF0cGxvdGxpYi5vcmcvhp/UCwAAIABJREFUeJzs3Xt4VNW9P/73nlsAL9y8AAG5GEQI%0Al0AuMIg4iJRTaqMWD2C1YKPEg3o8tZ5a0aJSLWCtPfit/CqxgIlHAQUhVLkaGBXYBMLFC2jFFg6Q%0AAIaQAIFk9m39/pjMMEkmEIbsmT3J+/U8Po9MJpk1a2bv/dlrfdZnSUIIASIiIiIiAgDYYt0AIiIi%0AIiIrYYBMRERERBSCATIRERERUQgGyEREREREIRggExERERGFYIBMRERERBSCATIRERERUQgGyERE%0AREREIRggExERERGFcMS6AWa65ppr0KNHj1g3o1FUVYXT6Yx1M+IO+y1y7LvIsN8ix76LDPstMuy3%0AyDXnvjt48CBOnDhx0ec16wC5R48eKCoqinUzGqWkpARdunSJdTPiDvstcuy7yLDfIse+iwz7LTLs%0At8g1575LS0tr1POYYkFEREREFIIBMhERERFRCNMD5OrqamRkZGDQoEFITk7GCy+8AAB48MEH0bNn%0AT6SkpCAlJQV79uwBAAgh8MQTTyApKQkDBw7Erl27gn8rNzcXvXv3Ru/evZGbm2t204mIiIioBTI9%0ABzkhIQEbN27ElVdeCVVVMWLECPz4xz8GALz66qu49957az1/zZo12L9/P/bv34/CwkJMmzYNhYWF%0AOHnyJGbOnImioiJIkoTU1FRkZmaiffv2Zr8FIiIiImpBTB9BliQJV155JQD/qkhVVSFJUoPPz8/P%0Ax+TJkyFJEoYNG4aKigocPXoU69atw5gxY9ChQwe0b98eY8aMwdq1a81uPhERERG1MFGpYqHrOlJT%0AU/H999/jsccew9ChQ/HXv/4Vzz33HH7/+99j9OjRmDNnDhISElBcXIxu3boFf7dr164oLi5u8PG6%0AcnJykJOTAwA4duwYSkpKzH+DTaC0tDTWTYhL7LfIse8iw36LHPsuMuy3yLDfIse+i1KAbLfbsWfP%0AHlRUVOCee+7B119/jdmzZ6NTp05QFAXZ2dl45ZVX8Pzzz1/2a2VnZyM7OxuAv5RHPJUpiae2Wgn7%0ALXLsu8iw3yLHvosM+y0y7LfItfS+i2oVi3bt2mHUqFFYu3YtOnfuDEmSkJCQgF/+8pfYvn07ACAx%0AMRGHDx8O/s6RI0eQmJjY4ONERERERE3J9AC5tLQUFRUVAICqqips2LABN998M44ePQrAX7Vi5cqV%0A6N+/PwAgMzMTeXl5EEJg27ZtaNu2LTp37oyxY8di/fr1KC8vR3l5OdavX4+xY8ea3XwiIiIiamFM%0AT7E4evQopkyZAl3XYRgGJkyYgDvvvBO33347SktLIYRASkoK3nzzTQDAuHHjsHr1aiQlJaFNmzZY%0AtGgRAKBDhw6YMWMG0tPTAQDPP/88OnToYHbziYiIiKiFMT1AHjhwIHbv3l3v8Y0bN4Z9viRJmDdv%0AXtifZWVlISsrq0nbR0REREQUijvpERERERGFYIBMRERERBSCATIRUTMjyzJmz54NWZZj3RQiorgU%0AlTrIREQUHbIsY/To0VAUBS6XCwUFBXC73bFuFhFRXOEIMhFRM+L1eqEoCnRdh6Io8Hq9sW4SEVHc%0AYYBMRNSMeDweuFwu2O12uFwueDyeWDeJiCjuMMWCiKgZcbvdKCgogNfrhcfjYXoFEVEEGCATETUz%0AbrebgTER0WVgigURERERUQgGyEREREREIRggExERERGFYIBMRERERBSCATIRERERUQgGyERERERE%0AIRggExERERGFYIBMRERERBSCATIRERERUQgGyEREREREIRggExERERGFYIBMRERERBSCATIRERER%0AUQgGyEREREREIRggExERERGFYIBMRERERBSCATIRERERUQgGyEREREREIRggExERERGFYIBMRERE%0ARBSCATIRERERUQgGyEREREREIRggExERERGFYIBMRERERBSCATIRERERUQgGyEREREREIRggExER%0AERGFYIBMRERERBSCATIRERERUQjTA+Tq6mpkZGRg0KBBSE5OxgsvvAAAOHDgAIYOHYqkpCRMnDgR%0AiqIAAHw+HyZOnIikpCQMHToUBw8eDP6t2bNnIykpCX369MG6devMbjoRERERtUCmB8gJCQnYuHEj%0AvvjiC+zZswdr167Ftm3b8Nvf/hZPPvkkvv/+e7Rv3x4LFiwAACxYsADt27fH999/jyeffBK//e1v%0AAQD79u3DkiVLsHfvXqxduxaPPvoodF03u/lERERE1MKYHiBLkoQrr7wSAKCqKlRVhSRJ2LhxI+69%0A914AwJQpU7By5UoAQH5+PqZMmQIAuPfee1FQUAAhBPLz8zFp0iQkJCSgZ8+eSEpKwvbt281uPhER%0AERG1MI5ovIiu60hNTcX333+Pxx57DDfeeCPatWsHh8P/8l27dkVxcTEAoLi4GN26dfM3zuFA27Zt%0AUVZWhuLiYgwbNiz4N0N/J1ROTg5ycnIAAMeOHUNJSYnZb69JlJaWxroJcYn9Fjn2XWTYb5Fj30WG%0A/RYZ9lvk2HdRCpDtdjv27NmDiooK3HPPPfj2229Ne63s7GxkZ2cDANLS0tClSxfTXqupxVNbrYT9%0AFjn2XWTYb5Fj30WG/RYZ9lvkWnrfRbWKRbt27TBq1CjIsoyKigpomgYAOHLkCBITEwEAiYmJOHz4%0AMABA0zScOnUKHTt2rPV43d8hIiIiImoqpgfIpaWlqKioAABUVVVhw4YN6Nu3L0aNGoVly5YBAHJz%0Ac3HXXXcBADIzM5GbmwsAWLZsGW6//XZIkoTMzEwsWbIEPp8PBw4cwP79+5GRkWF284mIiIiohTE9%0AxeLo0aOYMmUKdF2HYRiYMGEC7rzzTvTr1w+TJk3C7373OwwePBgPPfQQAOChhx7CL37xCyQlJaFD%0Ahw5YsmQJACA5ORkTJkxAv3794HA4MG/ePNjtdrObT0REREQtjOkB8sCBA7F79+56j/fq1StsFYpW%0ArVrhgw8+CPu3nnvuOTz33HNN3kYiIiJqmWRZhtfrhcfjgdvtjnVzyCKiskiPiIiIyGpkWcbo0aOh%0AKApcLhcKCgoYJBMAbjVNRERELZTX64WiKNB1HYqiwOv1xrpJZBEMkImIiKhF8ng8cLlcsNvtcLlc%0A8Hg8sW4SWQRTLIiIiKhFcrvdKCgoYA4y1cMAmYiIiFost9vNwJjqYYoFEREREVEIBshERERERCEY%0AIBMRERERhWCATEREREQUggEyEREREVEIBshERERERCEYIBMRERERhWCATEREREQUggEyEREREVEI%0ABshERETUpGRZxuzZsyHLcqybQhQRbjVNRERETUaWZYwePRqKosDlcqGgoIBbOVPc4QgyERERNRmv%0A1wtFUaDrOhRFgdfrjXWTiC4ZA2QiIiJqMh6PBy6XC3a7HS6XCx6PJ9ZNIrpkTLEgIiJqAWRZhtfr%0AhcfjMTXlwe12o6CgICqv1VxE67OhxmOATERE1MxFOy/Y7XYz0Gsk5mxbE1MsqMXiKmsiaimYF2xd%0A/GysiSPI1CLxjp2IWpJAXnDgnMe8YOvgZ2NNDJCpRQp3x84AmYiaK+YFWxc/G2tigEwtEu/Yiail%0AYV6wdfGzsR4GyNQi8Y6diIiIGsIAmVos3rETERFROKxiQUREREQUggEyEREREVEIBshERHGE9buJ%0AiMzHHGQiojjB+t1ERNHBEWQiojjBHbeIiKKDATIRUZwI1O+22+2s320SprAQEcAUCyKiuMH63eZi%0ACgsRBTBAJiKKI6zfbR5uQU9EAUyxICIiAlNYiOg8jiATERGBKSxEdJ7pI8iHDx/GqFGj0K9fPyQn%0AJ+P1118HALz44otITExESkoKUlJSsHr16uDvzJ49G0lJSejTpw/WrVsXfHzt2rXo06cPkpKSMGfO%0AHLObTkRELYzb7cb06dMZHBO1cKaPIDscDrz22msYMmQIzpw5g9TUVIwZMwYA8OSTT+K///u/az1/%0A3759WLJkCfbu3YuSkhLccccd+O677wAAjz32GDZs2ICuXbsiPT0dmZmZ6Nevn9lvgYiIiIhaENMD%0A5M6dO6Nz584AgKuuugp9+/ZFcXFxg8/Pz8/HpEmTkJCQgJ49eyIpKQnbt28HACQlJaFXr14AgEmT%0AJiE/P58BMhERERE1qajmIB88eBC7d+/G0KFDsWXLFrzxxhvIy8tDWloaXnvtNbRv3x7FxcUYNmxY%0A8He6du0aDKi7detW6/HCwsJ6r5GTk4OcnBwAwLFjx1BSUmLyu2oapaWlsW5CXGK/RY59Fxn2W+TY%0Ad5Fhv0WG/RY59l0UA+TKykqMHz8ec+fOxdVXX41p06ZhxowZkCQJM2bMwFNPPYWFCxde9utkZ2cj%0AOzsbAJCWloYuXbpc9t+Mlnhqq5Ww3yLHvosM+y1y7LvIsN8iw36LXEvvu6gEyKqqYvz48bj//vvx%0As5/9DABw/fXXB38+depU3HnnnQCAxMREHD58OPizI0eOIDExEQAafJyIiIiIqKmYXsVCCIGHHnoI%0Affv2xa9//evg40ePHg3+/4oVK9C/f38AQGZmJpYsWQKfz4cDBw5g//79yMjIQHp6Ovbv348DBw5A%0AURQsWbIEmZmZZjefiIiIiFoY00eQt2zZgnfeeQcDBgxASkoKAGDWrFlYvHgx9uzZA0mS0KNHD8yf%0APx8AkJycjAkTJqBfv35wOByYN28e7HY7AOCNN97A2LFjoes6srKykJycbHbziYiIiKiFMT1AHjFi%0ABIQQ9R4fN25cg7/z3HPP4bnnngv7Oxf6PSIiIiKiy8WtpomIiIhiQJZlzJ49G7Isx7opVAe3miYi%0AIiKKMlmWMXr0aCiKApfLhYKCAu7gaCEcQSYiy+BoChG1FF6vF4qiQNd1KIoCr9cb6yZRCI4gE5El%0AcDSFiFoSj8cDl8sVPOd5PJ5YN4lCMEAmIksIN5rCAJmImiu3242CggJ4vV54PB6e7yyGATIRWQJH%0AU4iopXG73QyMLYoBMhFZAkdTiIjIKhggE5FlcDSFiIisgFUsiIiIiIhCMEAmIiIiIgrBAJmIiIha%0APNZhp1DMQSYiIqIWjXXYqS6OIBMREVGzdrHRYe5qR3VxBJmIiIiarcaMDrMOO9XFAJmIiIiarcbs%0A0sk67FQXA2QiIiJqtho7Osw67BSKATIRERE1WxwdpkgwQCYiIqJmjaPDdKlYxYKIiIiIKAQDZCIi%0AIiKiEAyQiYiIiIhCMEAmIiIiIgrBAJmIiIiIKAQDZCIiIiKiEAyQiYiIiIhCMEAmIiK6BLIsY/bs%0A2ZBlOdZNISKTcKMQIiKiRpJlGaNHjw5uW1xQUMANKIiaIY4gExERNZLX64WiKNB1HYqiwOv1xrpJ%0ARGQCBshERESN5PF44HK5YLfb4XK54PF4Yt0kIjIBUyyIiIgaye12o6CgAF6vFx6Ph+kVRM0UA2Qi%0AIqJL4Ha7GRgTNXNMsSAiIiIiCsEAmYjIRCwJRkQUf5hiQURkEpYEIyKKTxxBJiIyCUuCERHFJwbI%0AREQmYUkwIqL4xBQLIiKTsCQYEVF8Mn0E+fDhwxg1ahT69euH5ORkvP766wCAkydPYsyYMejduzfG%0AjBmD8vJyAIAQAk888QSSkpIwcOBA7Nq1K/i3cnNz0bt3b/Tu3Ru5ublmN52I6LK53W5Mnz6dwTER%0AURwxPUB2OBx47bXXsG/fPmzbtg3z5s3Dvn37MGfOHIwePRr79+/H6NGjMWfOHADAmjVrsH//fuzf%0Avx85OTmYNm0aAH9APXPmTBQWFmL79u2YOXNmMKgmIiIiImoqpgfInTt3xpAhQwAAV111Ffr27Yvi%0A4mLk5+djypQpAIApU6Zg5cqVAID8/HxMnjwZkiRh2LBhqKiowNGjR7Fu3TqMGTMGHTp0QPv27TFm%0AzBisXbvW7OYTERERUQsT1RzkgwcPYvfu3Rg6dCiOHz+Ozp07AwA6deqE48ePAwCKi4vRrVu34O90%0A7doVxcXFDT5eV05ODnJycgAAx44dQ0lJiZlvqcmUlpbGuglxif0WOfZdZNhvkWPfRYb9Fhn2W+TY%0Ad1EMkCsrKzF+/HjMnTsXV199da2fSZIESZKa5HWys7ORnZ0NAEhLS0OXLl2a5O9GQzy11UrYb5Fj%0A30WG/RY59l1k2G+RYb9FrqX3XVTKvKmqivHjx+P+++/Hz372MwDA9ddfj6NHjwIAjh49iuuuuw4A%0AkJiYiMOHDwd/98iRI0hMTGzwcSIiIiKipmR6gCyEwEMPPYS+ffvi17/+dfDxzMzMYCWK3Nxc3HXX%0AXcHH8/LyIITAtm3b0LZtW3Tu3Bljx47F+vXrUV5ejvLycqxfvx5jx441u/lERERE1MKYnmKxZcsW%0AvPPOOxgwYABSUlIAALNmzcIzzzyDCRMmYMGCBejevTvef/99AMC4ceOwevVqJCUloU2bNli0aBEA%0AoEOHDpgxYwbS09MBAM8//zw6dOhgdvOJiIiIqIUxPUAeMWIEhBBhf1ZQUFDvMUmSMG/evLDPz8rK%0AQlZWVpO2j4iIiIgoFLeaJiIiIiIKwQCZiIiIiCgEA2QiIiIiohAMkImIiIiIQjBAJiIiIiIKwQCZ%0AiIiIiCgEA2QiIiIiohAMkImIiIiIQjBAJiIiIiIKwQA5DsiyjNmzZ0OW5Vg3hYiIiKjZM32rabo8%0Asixj9OjRUBQFLpcLBQUFcLvdsW4WERERUbPFEWSL83q9UBQFuq5DURR4vd5YN4mIiIioWWOAbHEe%0Ajwculwt2ux0ulwsejyfWTSIiImo2mMZI4TDFwuLcbjcKCgrg9Xrh8XiYXkFERNREmMZIDWGAHAfc%0AbjcPWCIioiYWLo2R11sCmGJBRETUrDBloPGYxkgN4QgyERFRHbIsx2VqG1MGLg3TGKkhDJCJiIhC%0AxHOQyZSBS8c0RgqHKRZEREQh4rm8JlMGiJoGR5CJiIhCBILMwAhyPAWZTBkgahoMkImIiELEe5DJ%0AlAGiy8cAmYiIqA4GmUQtG3OQiYiIiIhCMEAmIiIiIgrBAJmIiIiIKAQDZKIWjDtuERER1cdFenEg%0AXnd0ImsrKirCpEmT4nIzBKKWjteFxmE/UaQYIFtcYEcnn88Hm82GefPmITs7O9bNomZAlmXuuEUU%0Ah+J5p79o4iAAXQ6mWFic1+uFz+eDYRjQNA2PP/44p8OpSbjdbu64RRSH4nmnv2gKNwhg1bQyq7ar%0AJeMIssV5PB7YbDYYhgEA0HWdI33UJNLS0uJ6MwSiliqed/qLpsAgQKCfOnbsaMmRd84IWBNHkC3O%0A7XZj3rx5cDqdsNlsSEhI4MmQmozb7cb06dN5MjYRR4aoqQV2+nvppZcYTF1AYBAg0E9lZWWWHHnn%0AjIA1cQQ5DmRnZ2PAgAEc6WsELsggK+HIEJmFO/01Tt1+suLIO2cErIkBcpzgyfDiGIyQ1YQbGeJ3%0Akig2AiPvVhtEsWq7WjoGyNRsMBghq+HIEJG1WHWwyartaskYIFOzwWCErIYjQ0RE8YkBMjUbDEbI%0AijgyRE2Nay2IzMcAmZoVBiNE1JxxrUXz0dgbHd4QxcZFy7z95S9/QXl5ecQvkJWVheuuuw79+/cP%0APvbiiy8iMTERKSkpSElJwerVq4M/mz17NpKSktCnTx+sW7cu+PjatWvRp08fJCUlYc6cORG3h4iI%0AKF6xJFjzELjRmTFjBkaPHt1gGcjQ53k8HkybNo0lI6PkogHy8ePHkZ6ejgkTJmDt2rUQQlzSCzz4%0A4INYu3ZtvceffPJJ7NmzB3v27MG4ceMAAPv27cOSJUuwd+9erF27Fo8++ih0XYeu63jsscewZs0a%0A7Nu3D4sXL8a+ffsuqR1ERGa7UM1j1kOmphBYa8EdMONbY2906j5v/vz5FwyoqelcNMXi5Zdfxksv%0AvYT169dj0aJFePzxxzFhwgQ89NBDuPHGGy/6AiNHjsTBgwcb1Zj8/HxMmjQJCQkJ6NmzJ5KSkrB9%0A+3YAQFJSEnr16gUAmDRpEvLz89GvX79G/V2iWOL0WMtwoalvTotTU+Fai0tj1fNvYxeVB55XXV0N%0AIQSEEKzSFCWNykGWJAmdOnVCp06d4HA4UF5ejnvvvRdjxozBH//4x4he+I033kBeXh7S0tLw2muv%0AoX379iguLsawYcOCz+natSuKi4sBAN26dav1eGFhYdi/m5OTg5ycHADAsWPHUFJSElH7oq20tDTW%0ATYhLVu+3oqIiTJw4Eaqqwul0YunSpUhLS4t1swBYv+8Af//Jsgy32235flu1alWtkZ5Vq1ahe/fu%0AF/1ZSxIP3zkrqttv3bt3x5QpUwAgbq5xsfDJJ5/gkUceseT5t3v37liyZEnw/Na9e/ewn2XgecuW%0ALcPSpUuh6zqcTieSk5NN/ex5rDYiQH799deRl5eHa665Bg8//DBeffVVOJ1OGIaB3r17RxQgT5s2%0ADTNmzIAkSZgxYwaeeuopLFy4MKI3UFd2djays7MB+LeZ7NKlS5P83WiIp7ZaiZX7be/evVBVFbqu%0AB/+dmZkZ41adZ+W+k2UZkyZNsuSoa7h+y8zMxOuvvx5sb2ZmZvB5F/pZS9NS3/flag79Fu3R3G++%0A+cbS59/MzMxGtSfwvGnTpkW1/5rDd+5yXDRAPnnyJD788MN6ox02mw0fffRRRC96/fXXB/9/6tSp%0AuPPOOwEAiYmJOHz4cPBnR44cQWJiIgA0+DhROFaZVmNt5sjF28YvF5r65rQ4tXSxSDNyu93N6vzL%0AKk3RddEAeebMmQ3+rG/fvhG96NGjR9G5c2cAwIoVK4IVLjIzM/Hzn/8cv/71r1FSUoL9+/cjIyMD%0AQgjs378fBw4cQGJiIpYsWYL33nsvotem5s9K+Z4MjCIXjzcXF7qA8eJGLVksbnjT0tJqnX+/+uor%0AvPjiixg/fnxwppmoIabXQb7vvvvg9Xpx4sQJdO3aFTNnzoTX68WePXsgSRJ69OiB+fPnAwCSk5Mx%0AYcIE9OvXDw6HA/PmzYPdbgfgz1keO3YsdF1HVlYWkpOTzW46xSmrjTwyMIoMby4o1mRZRl5eHgBg%0A8uTJ/A5ehljd8AbOvzk5OXjkkUcAAOvXrwcABsl0QZK41LptcSQtLQ1FRUWxbkajlJSUtPh8n0iE%0A6zcrjSBbGb9zkWG/RS5e+i4QGC9YsACqqgIAEhISsGnTppicS+Kl3y4m2qlvof02duzYYGAMAD/6%0A0Y9q7bVAtTWX71w4jY0NuZNenLBKTm084MgjEUUqcIMdKKsVYIXZqHgXy9m08ePH1wqQx48fH5N2%0AUPxggBwHOCJ6YeFuHpjWcGl4A9b88DONTCBFq+7karzkwVN4gXSK5cuXMweZGoUBchywWk6tlRQV%0AFVm2FFi84A1Y9EQraOVnGjmPxwO73R4sDWaz2ZCZmYmnn36afWiCaN7IhZaBJbqYi241TbHHrUUb%0AJstyo7brpIY1dstTujyBoHXGjBmmbxXLzzRybrcbWVlZkCQJgH+jrIyMDMsEx81py/JoHhNEl4oB%0AchwI5NS+9NJLHAmqI1Dn0m63w26349ChQzzJXiLegEVHNINWfqaXZ/LkyWjVqpXl+q+5BZS8kSMr%0AY4BsIeFGBgKPAcD06dMZHNcRqHM5depUSJKEt956q1lcOKKJN2DREc2glZ/p5bFq/8VLQJmTk4Ox%0AY8ciJyfngs/jjRxZGXOQLSJcLi2AZpFHaHaOmdvthtfrhaZpEedpt/QFTVzUaL5oV1fhZ3p5rNh/%0A8bB5zqXUG2bFIbIyBsgW0VAubbwvzovWYqHLuXBwQRNFixWDLopMLG6q4yGgXL58eb1/X2hhHI8J%0AsioGyBbR0J7xVh8tuJhoVeC4nAsHq4QQ0aWIt5vqaAbzVqs33NJnBylyDJAtou6e8YED2eqjBRcT%0AzSnBSEci4mHasiVqLhe25vI+mkpz6I9Y3VRHEphHO5gfMGAAHA4HNE2Dw+HAgAEDTHuti2EZULoc%0ADJAtLt6nn+JhSjAe2tjSxNsIXUOay/toKs0lYAnUSjYMA3a7PWo31Y0JzOvegEQ7mPd6vcFNVoQQ%0AMZ2RC5e6GI/fN4oNBsgW0VwuHOHEQ5BvZhubw4hZtDWXtJfm8j6aSnMKWELrJAPROc4vNtsVekNm%0At9uRlZWFwYMHR22GTJZlHDp0CA6HP7RozOuZ2W8NpS5aCa8P1sUA2SKa04WDzuMIYmSaS9pLc3kf%0ATSUeApbGCFTNEUJA0zTk5eUhNzfX9OP8YrNdoTdkuq5j/vz5aNWqFebOnYuysjJTg7C6wfnUqVMx%0AefLkC76eLMvweDxQVRVOp7PJr3sNpS5aBa8P1sYA2SKay4XDimJ5h84RxMgEAoG8vLxYN+WyMH2n%0ANqsHLBcTOJd07Nix1vkaiF7FoQvNdgVuyKqrqyGEgBACiqKgrKwM06dPN6U9AaHnOgC44YYbLtoH%0AeXl5UBQFgL//8vLyTBlFtur3LLTPqqurTXn/FDkGyBYR7xcOq4r1HXpjpkT5mTcsMCqXm5tr6dGV%0AC32OVr5Ax0K89kfdc0noqCyAWiPIZqcxXOi7FrixXLRoETRNi9qAC2dLLl0gl13XdQghsGjRoouO%0AulP0MEC2kHi9cFhZrEdwLzSCGC5fkCfH82L92TVWrG/CKDrqfh/rjspGY4Aj8F3z+Xyw2WyYN29e%0AvRrDgevI5MmTo3rzHclsyeTJk7Fo0aLgsTN58mTT22klbrcbWVlZmD9/fjBdpzELLyk6GCBTs2aF%0AUY2GbnzC5QtafaQ0mqzw2TUk9IIVL4E8RaahtIq638doDHB4vV74fD4YhgHDMPD4449jwIABYV83%0AFgMul/qabrcbmzZtinrwZ6WAc/LkycjNzYXP54MkSejYsWOtn/MGPHYYIFOzZuUc0IbyBRlg+Vn1%0As6tbcWbu3LmWDeSbipUCimiRZbleqkI0FrtdqD2HDh0KVs0AAF3XLXe+uNTvSrQD+cYEnNH8vrvd%0AbsydOxePP/44dF3Hr371q1o3PcxTjh0GyNTsWTV1JTRfcMGCBcHC+s0xwIqUFT+7uhVnysrKLBnI%0AN5WWOIIVeM+Bm1cAUVvsFk7WUq9bAAAgAElEQVToTZkkSbDb7RBCICEhwVLni3j4rlxsxicW76Gs%0ArCw4K1C3TcxTjh1brBtA1JIFcgUDo0KBizFZV6DijN1uD44Yu91uTJ8+vVletMIFFM1d4D0HjkdJ%0AkmI6OxB6UyaEwNSpU/Hyyy9bLgCNh+9KYOYu9PgNFYv3cKE2BfKUA9eIQJ4ymY8jyBbSEqcxyV/q%0ASFVVCCEsOWUaT6JxDF1KxRkrHNOX2wYr54KbJTBqF9gp7+GHH47pqF3dMqCBxWyBQMkq54t4+K5c%0ALHUrFu/hYm0K5ClbuV+bIwbIFtHQTnqhC0RilftG5pFlGQsXLgyOVDHFInLRnBptTOqHFaabL9SG%0AxgbOVs0FN1tgxM5ut8d8SjstLQ1z587F8uXLkZKSUi832iojyVb/rqzb9Bl2bN2M0bePajBVJlbv%0AIT1jKPoMSkWHNi7LtClA0w18f+IsbDYJN117ZVRfO5YYIFtEuJ30AARL+hiGAZvNhoSEBMucDK3M%0ACiN3jeH1eoOF9SVJwi9/+UtLtzcWGvtZWq2ahBXa01AbLjV4t2IuuJm8ITvlmbWBxaUoKirCr371%0AK/h8Pqxfvx6SJNXKjY71dz2UVb8rOTk5ePSxxyAMA7P+cOHraCzew5dHT0PRBAZ3tSPBYb9gm6J9%0AfSs6fAqKbqCVs2Vl5TJAtoi6U2ih5aMMwwCAsAn8VJ8VRu4aq+50XkurA3oxl/JZWm161wrtaagN%0AVgjercxqC6MCAyiBa4FVcqPr0nQD/yw7B7sEJFlopFGWZTz22GPQNQ0A4PP5LPmdL69S8NXR00jr%0A1j7szwOVVQKLul0uFzZt2mT6+6hSNVQqOuw2p6mvYzUMkC2iobxGl8tVawTZSidDq4qni3+sp86s%0A7lI+S6v1ZaB804IFC9ClS5eYtSFcn1gheAcA3RCw26SLPzHKvvrqK7TtcA1Kj5UAQIMbOERLYAAl%0AUFVDkiQ4nE48lJWFwYMHWyYXubxKxYmzPiiaYakA2ev1Bm8uAP+NxaFDhyDLcsz7LMCnGTir6Lha%0AC79QO1xlFZ/PZ/rshm4IVGkGTldraOOyB79/LQEDZAupO60TenHr2LEjdu/eHcPWWV9jC/pbjVWn%0AJK3gUgM5K/WlLMv4z//8TyiKAgBYs2ZNVEZ76grXJ7G6mSgqKsLevXvh8XiQNGAIDp48h/Qbwo+W%0AxUpOTg4eeeSR4L+tMDARyEF+/PHHoWkabDY7Hn1uFibc4cYdd9xhmdkymySh5JQP7ds4oWgGXA5r%0ATMl7PB4kJCSgumYzDpvNhrfeeivsxkyxSs87p+rQDAHdCB8gBwYL6lY6OnbsmKnt0g0BG4CeHdqg%0A9KwP1ZqB1s76KSDNEQNkiwo9SKdPn46cnBy89dZbMAwDixYtismFNhLROtnUnYqPZUF/ajpWGxW+%0AFF6vF6qqBv8di9mMM9UaTvtUdGzjQqs6F7VYbNAwceJEqKoKl8uFN95bgRsHpFpuRGr58uW1/t2r%0AV6+Y5yAD52vlCiEgIFBefhKbLjDDEotAT9UNXOGyo0rVcfKcgk5Xt7rg86PVRrfbjb+vWYd38tfi%0AyKHD2LTyPRhhNt6IVXpeRZWKatWAphvQDSPszUVgsCB0BBkAOnXqZGrbFN2AAJDgsKGVww5VZ4BM%0AMRQu2Hv00UeDi7miMa3SFKJ5sqk7FR+rgv5NJV4WGUaDlUaFwzldreJKlwO2OqkCHo8HTqczOIIc%0A7VFIIQT2HjsDSQJOV2voe/1VUXvtcAI3DIFjdPuWzbj+pkEor1LDrtyPlfHjx2P9+vXBf/fv3z+G%0ArTkvECD5FAUOpxMpGcOR2rVd2BmWWAV61ZoBh03COZ+OBgZCg6Ldxh7JQ3BnuxtR8s1ufP73pVDC%0A5JfHKj3vcEUVKn0abr7uShyv9IW9uQgMFuTl5eFvf/sbNE2D0+k0fd2KohsIPbNpF/tgmxEGyBZU%0A9yBdvnx5MDi2AsMQ9YKBcKJ5srFKTmVTiKdFhi2dbgj844dK9Op4BTpeUTvIC1xw8/LyACCqi7xk%0AWcYnGzfiqhsHY8CQdFyVEPtTfeCGAfDfLCSnu3HGp+NfZWctFSA/8GAWvig+jXXL38XBb79Gfn5+%0AzNJjQgUCpL8t+xjDb7kVHXsPRNcuV4edYYlVoHfGp8Juk+DTdByuqEKXtg2PIEe7jSfOKtANgUFp%0AQ3HnhPux4t23IYSotfHGoUOH4HD4j5VoXkfOVGvQDP9MSpVqNHhzEeifhQsXQpKkqMy8KJpxfiMr%0ACKg6A2SKoRG3joTT6QLgD5DGjx8fPJkAiMpdY0NU3cAXJacaXGUbKppB66VMxVt9dDb0wlF3CpCs%0AZX9pJYq2FyJ3x1bcf/ePw+b6xqr2cWCkccabS3H3jzxRbUM4brcbS5cuxd69e5GUMhSubn1R6dOg%0AGxf/3WhSdIFxEx/AsX/uxT/37gFgnVm7oUOH4VS7G3HtlS4cOHkOpZVK2O9YLAYMZFnGouUfo1+q%0AG/2HpOOMT7tg+ky021it6bjSZYfdJmHUT+/FmuVLgq/dsWPH4KCE3W7H1KlTo3ZDK8sy/vbBx+if%0A7sbN190Cp12C095w4OutKQ0arY2lzik6As2p9Ok4ePIcrr8qwbTXsxIGyBYSCNwSk9Pwau4y7C2S%0AMfmecXC73RgwYEBMRqLqMoSApgPnFA1tXBf++kQ7fzRwocjJycGLL76I8ePHIzs7u9Zz4mF01mol%0ApqhhRdsL8atf3ANNUbHwL3+yxPcpcINl6Do0AF/t2IJRI2+JaZsC0tLScO211+LdlWtwfd9K9Ow/%0AGFWqbqk8ZEMI2CUJEqzRnlAlp6vh03R8uXM71n2yCaNGeTC0+9iwz50yZQqA6FwvzldY8MFmt+E3%0Av/8jOna/CYXLvsDto0aFff1oXh+2bt2Ktz/4GLfcOhJtU9KQNCANq1avww55c62SqoGZ2htuuCFq%0AwbF/rwMFTpcLf128Eq2798PBk+dw7ZXhg9Bo31goxvkR5GuvcFnwqDAPA2SLCN1Jz+F0Ycb8Jbh3%0A6hNw974WgHXyMHVD4Kyi4YuS0xjWvf1FL2rRbLcsy3hp1mys+ejvABDMIwwNkmM19Rjw+eYt2Pz5%0AZxe8ILjdbmRlZWH+/Pm1pgCt8PnHwtdHT8PlsFlyB6e9RVuhKSoMwzolBWvlqjqcGOUZhcCanljP%0AngTOc4G2vfr2MrQbkApVF3A5rHHp1Wumun9y7yTkv/8udE2N6axdqF07CvGX+Qvx2d/fh65pWLlg%0ALgZ22VivCkPoIEA02u31euHz+SCEAV0z8OqM38Bmt8PQdfzhAgMR0bg+yLKMO+64Az6fgsVv/g/e%0AeHcFruzZHy6fFnxOrFL0gjezhg5NVbBT3oy7+qbAYW+4+ke0B57KzirBvGOHXYIumGJBURa6k56A%0Agi8Kt2Bw+lCUn1PQ3kL5eUtXb0TBJi8yho9A9/a3XzDHLJoCF4Wqqqpajy9fvrxWgBzLXOVFK9dj%0A2n13Q1MvPno9efJk5ObmRq2dRYfL0bFNAnp2bNPgc2IVXJ1VdJzxaTjeyme5qb304bfC4XRC0wCn%0A0xq574ELaO6Hq5Gc7saA1HRUawa2bNmKMWNiWxIsuOFFzej2Zx8tx87CrUi4698wxnNrVNvSkFPV%0AKiQAA1Mz8Luc93Fs305Mvqd++ky0ybKMiXeNgy+kioGqot5NWV5eXrDSQeiurGYeux6PBzabrdam%0AVrphACFtiFX/1Q1C9xRuwY0+Dc8+9O9QQ46FWFTLqb3w0oVU9wi47DZcrDheNAeeqjUDbWqqVjhs%0ANpzxaahS9RZRyYIBskWE7qTncDrh8XhQ6dNRUaVZJkCWZRnT7rsbqqLgg/n/gw4f/B0P/PSOWDcL%0AQM0IRk2Odqjx48fX+ncsy4bJmz+HWnOittqmF9WqgUMV55DYtlXY2qWxTE3RDYGT5xTYJMlyAXLf%0AQWl4ZdEyFG7djFtH3hbzICrgq6++wp7CLbi6XQekpg+DTzOwzQIb6ATOc76aXM9VH7wHXdOw9M3/%0AwaaNsU9PAYAzPh3ff7UTq4pkJPZPw4OPPYmh3WNfq9nr9UINqYMrSRKcTiduu+224HNkWcbChQuD%0Az3E4HLXya806dt1uN2a/9jqeeeq/IAwD9pqFboaux3zRdLgg9PPPPg3eqAWOhenTp8fkeFi9bj1y%0AV6zByJG3YWBqBs4pOpQLJOafqPShbWsnnBcYZW5KNkkKXhMcNglnfRr+eeIs+ne+utbzDEPAEALV%0AmoErLbAouCk0j3fRDAR20ivYuAmteg5CxtBh+EfpWZxVtJhPiwYETtCGoUPTgJ3yZssEyB6PBw6H%0AA6phQJJs6DtgEJ549JF6OchAbNJVNN1An9RhcDid0LXGrZCOZjurVANnFA3nVD1sgBzL1BRVN3Cq%0AWq1Xx9cKqnUDQzKG4vo+g3CdRYL30I0uCj/fBKddwrCfTkLftPrb2UdbWloa1m/4BAuWfYyKH0qw%0Aauk7wZE9K6SnAMCuwm349eSfQVX9qRWdl+RjaPcfxbpZNWsTHP5RWknCtdd3wq3j7kG/wenBa8Sh%0AQ4eCebSSJOHnD0xGWVlZVI7d+x/Mgv3a7vjnnkKkukegokpF2T924Sdj7wj7eoENMczeSdHtdmPl%0A6nVYvGotRo7030yUHi2Gw+6AjvDn4tPVKhTNwDUN5AE3pYGpGbir3Y3o1q41AKCV0xasuFG3byqq%0AVHz7QyWuvTIBfa6LTsqZqhuwuc6fe6s0I+xntvNIBTRDQAhgeM8OUWmb2RggW4jb7UZKWgY+/WcZ%0AJElC9/atUbhNxn/ef48lFpV5PB44XU6oqr+SRuowayz8CaoZNbE77Hhk+kvInjguxg06z6cZSB6c%0AjmffXIJj+4qCiy+tQAj/7k12Cfj+RGXYCiWBhYOGYcBut0c1uKrWDPTqcAUqqlX4NB0JDusEytWq%0ADrtNQq+OV+Ccao1SjHU3uti4ZhWG/HgCevQbbIlNV4YNG4ZT7Xvh+D++wJoPl0KFcsH0lGpVj+rN%0A0Q55M9SavHINwKeffoopmWNqrbcIBKRDht2CjkkDGlXVp2kI/+iwEPjhaAmWL5iHo99+gZ1FO6Bp%0AGux2e7BMmcPpwvBx49HnuiujcmOk1JzjRo7wXxeOn/Fh0Ljbkdi2db3nVqs6vj52GjbJhiFd25rS%0AnlBD0jIgOvVBybd7grOgDkftahWBzzTdPQKtu/eDTZKiEiD/q+wslJDSaTbJvzzUEAL2Okvivj1e%0AiVPVKpx2W1QWtgZGhW0hr3N1ggPtWzvrPVfRBX6o9OGqBAdOnlMsVboxUqYHyFlZWfjoo49w3XXX%0A4euvvwYAnDx5EhMnTsTBgwfRo0cPvP/++2jfvj2EEPiv//ovrF69Gm3atMHbb7+NIUOGAAByc3Px%0A8ssvAwB+97vfBVfoNjeaLhD4LtokCTu2bo75tGiA2+3GnEXLsH93IQamD8dNg9Ji0o5wvF4vNM2/%0AGt7Qdewq3AJYJECWZRkfrfsEHfsMwS1uNzr/2ygkd7r64r8YJbohAEkAwl/Gp6H8MiFE8L9oOevT%0A4NP9u0qdVXScVawTIOuGQKVPx//t3YXdhVuQNHgoPDeOi3k1hrobXdz+40xUazqubuVAbwss9hUA%0A7JKEQWlD8dfFKyFv/gzDR4wM2y7DEPjq6Gl0b98G//x6V1SC++Q0N+wOB4RqwGZ3YGD68FqLCEPT%0AjZxOF/7y7gqkdQtfSaIpeb1eaGHq4W/dsrnWv6dOnYobbrgBbZNS0GvAEGT07BCVG6MqTa81slhe%0ApeJIRXW9AFkI/2da6dOithV1YGRzp7wZqlozC6oD3bp1CwbHgc/U4XThhbeWIj1jGCp9munpAoYB%0AqPU+Vwm6IRB6GtYNgSpVQ/k5Fd99sRMb/vcLjL69doWQpp5tVg0DRp1sD5uEenWadUPgnKLjrE+D%0Apgv8cMbHALkxHnzwQTz++OO1VtLOmTMHo0ePxjPPPIM5c+Zgzpw5eOWVV7BmzRrs378f+/fvR2Fh%0AIaZNm4bCwkKcPHkSM2fORFFRESRJQmpqKjIzM9G+fezzwpqaahjBFed2CeifMTzm06KA/8DbtGkT%0AWvcchDT3COzYuhlVmo60buMatWmI2UJHtx1OFwakD4/6yFM4wfJHPh9sNhuemvlH/Nu/P4Cbr6s/%0AfRYrqiEAIaFDGxdOnlNghKlS/8c//jG4bbKqqlGrCasLAVdNPxlC4ODJc5Y58VapOr7ctR3PZf07%0AVFWB0+lEWtdPcGvNCFqsUqOys7Nx1qchd/H7+Enm3fjZ/Q/ixFkFrZ3hgxFVN3CqSsUVCY6oLLwR%0AAgiMAgxMzcBNg1Jht4Vvm2YIVKkGVm3w4okH7oGv5jiaN29e2PSppuBfsR84BkTNYwZcNUunQtON%0ABBTskDfjl3f/yPTj2b/Rigs+vSrszyVJClat6Jk8GF8ePYMz1f6AKhrpWlWqfxe9gMSrWyFcl5zx%0AaSiv0lBRpSKxbXTSkhTNwDd7duBY8RHY7Q5IAOxOJwZl+I/Vup/pvh0y+g9OhxqFIt3tWjvR6ara%0Ai90F/IuTQ69fqm6gWjNQ/s+v8EzWvdBVFbP+cH5W2Yx1IsfP+OrNjNltEqrrPGYIAZ+m46Zrr8S/%0ATp7DqWoNzYHpAfLIkSNx8ODBWo/l5+cHV9ZOmTIFHo8Hr7zyCvLz8zF58mRIkoRhw4ahoqICR48e%0AhdfrxZgxY9Chgz+vZcyYMVi7di3uu+8+s5sfdf5dagIlVWxI6j8E6zd8gtf+9CpKSkrw1VdfxWzj%0AAUVRYLPbAUjQdf82l4MTN+C2W0dEtT3huN1uvJb3Ifbu2Ir04bfi6l4D8PWx01Gc+gzP6/UGV5Tr%0AhoE/v/A0Ot7QGx2uuBWDupg/tdgYZ6o1CEmgjcuOc5q93uiALMv4+9//HpO2+dviv8q67DZUqw1f%0AsKIdkJ5TdHy9Y6t/RErXoQJYs2Ejbh1xS8zrbWc9PBW4xp8P+uXO7ehycwqKT/nQtV39KiWHyqtQ%0AcroaCQ4bMm4w/3gREOfjTwA2SA0GIvtPnMUZn4bCLZ/D5/PBMAwYhoHHH38cAwYMaPI+VTQDX2zf%0AGqxBbug6vtyxFdo9/hxkWZZr7bZmdzrRO2UofJp+0brwl8vtduNPucvx11m/w74vdtX6mcPhwJ13%0A3olOnToBAA6erEL5OQW6EFi14VOUfbfL9OPidJVaK0Bu7bLjdJ1ASZZl5K1Ygy790jAkYyiqtejs%0AEvP51q2YnnUvVFWFJEm4eUAK3D+ZgE59BgGoXd3I7nRi+IiROKvotVIfzGKI87PGAT7NvyFH6O6c%0Aqi6g6Aa+3B6+tKQZ60RaOezBChYBDpuEKq12gByaM63pBrS6w85xKiY5yMePH0fnzp0BAJ06dcLx%0A48cBAMXFxejWrVvweV27dkVxcXGDjzdHlT4V9tCjRZKw54svsHLlSgDA9u3bAcC00ZNwQg+8QBkf%0AIQRUAF7vp5YIkDXdwI39h2Do0GGQJAn7T5y1xA5dHTt2rJWSoOsGdhdaZ+MGwJ8PaKsJQit9Gr4r%0ArURqt3bBn3u93lrvwW63R6W2qizLWL2+AB1uGoxrR9yCqxIcDdbgjEVAqguBgenD4XS6oEGB3eHE%0A4GH1R6QURcG6Tzbiyh7JGNA5Oqk1Hxd8iqen/Ay6psLhdOK1vBVIHpIe9rlFhTI+3rARt9w6Ehk3%0A/JvpbVM0UWuVvsMu4UxV/V3XTlerKD+noNKnoU/qsFplxMzaQaz0rA99U4cFP1OH04WB6cOhaEat%0A75jdbsdPJ/4CKWPuRq+Bqaj0mR8gCyHQe1Aq7pr0AL79ak+wLwI/W7NmDTRNQ25uLub+7wq0uaEf%0A/m/fbrz0yERoqmrqcSFqqhd0aOPElzu3Y6e8GanuEbi+z6DgplKhOzw6nU78dXE+OvdJiUou7YdL%0A3oXi8wXPY/u+2IX93+7F2BFpSO12e7Bq0Lv5a3BNnyFIzRiKsnNKVNLJdu4ohHeTF8NvHYmBqRkA%0A/Odhrc5IxaGKKlSpBtKH34p3/r/XoKm1FxiaUcLUEPVnOl0OG05V1b7xKT5VhUrFHzR3adsKVaoR%0AdpFhvIn5Ir2m3k88JycHOTk5AIBjx46hpKSkyf62mUpLSwEAR8vOovqciopz/ru2ynMqFi9eXOu5%0Ac+bMQadOnZCWlobP5ULsKdoOt9uNtDRzcoKTk5PhdPqT8iWbDZIkQdd1OBwOdOh2Y4N9/O0PZ5DY%0AtjWuMjGHK9Bvqm7g7MlTcFY7sO+L3dgiy7hluBvdxow07bUb48CBA5Ak6XxpJpuEnjf1QXnpDyhx%0AhJ8qjZZA35WUV6H6TDUqqhyoOHkOpUprlNjPBZ+XnJzsL5Pk80GSJDzyyCPo3r27qcdWUVERJk6c%0AGMwJ/NObi3DTgBRU+HQUJ1TXO2esWrWqVkC6atUqdO/e3ZS2ffLJJ/jmm2/QZ2Aqqs74MOYnmQAA%0A94/uRN/e/uMh9JhxOp3o0bsPjhSX4Cr1dFTyLhe//Tdoqr/soaooeOuVFzBw6C2o/PHttc4TRUVF%0AmDxhIlRVwdI3/wednUtNO48A/u9cyalqnC47g/8r+gZ7dm5HSmoGrktKxn5XdTDfs6ioCJ9+vgVt%0Aew1An/6D0CmxG37zuxfx6ssvwjAMuFwuJCcnN/l3sNKnoUu3G/DoU8/gs4L1GDn6R+jevQf+70hx%0Are8YALS5qi1uvrEXTpX+gMPOKmhXm1cTvrS0FLohsNPrxZ9ffLZWcAwgOHgRqH38+YY1eODh7ti0%0AI1B5yDD1uBBCoLKsHN9t+xq/+Y9f1qQcufD862+hd+uRuMLlwKpVq4KzAIoQ+PB/F+Kqazrh7NhR%0AcA8Nf/N2uUpLS1FUVIRV779XK9gVQkBTVGxcuxrDB96MoqIiyLKMfv1ScEOfm1C4aR22bduG0lEj%0Accetw0xpG+D/nj9Uc/y9M+81vPrmIvQbNBi+U1U4YVSixOm/RpypVrHOuxXbtsnoet01uP3HmXDa%0AbXjoF/cFz8Xdu3fHkiVLIMsy3G73ZZ+jS0tLgUoFlWWVcFSdX5QnBHC6WkOxqyp4Hi49fgrVp6pR%0AYTuLalVHpaLjSGtf1ErRmUZEwYEDB0RycnLw3zfddJMoKSkRQghRUlIibrrpJiGEENnZ2eK9996r%0A97z33ntPZGdnBx+v+7yGpKamNtVbMF1xcbEQQohdRyrEp9+XiqJD5aLoULlYsuuI+MV/PBHIuxAA%0AhCRJonXr1uLZ2f8jElq1Fna7XbRu3Vps3brVtPZt3bpV/MdvZogXFq4UC1esE4897f//L4pPhX3+%0AjkMnxZZ/lYniiirT2iTE+X7b+OlnYsqvng32ic1mF61aNdwnhmGY2q6ArVu3CpfLFfzs7A6n+H9L%0APhZ7j4bvt9DfmzVrlqmfaaDv3slfL6Y+9ZxYuGKdWPvNcfHJdz/Ue+78+fOF0+kUNpvN9O+aEELM%0AmjVL2O12AUDY7Hbx2NMzRNGhcrHyqxJRcqr+d2rr1q2idWvzj4WtW7eKVq1aCbvdLlwul3C6XMJm%0At4uEVq3FrLx8setwea3nzpo1S2zZskX87cO14oH/mi7e+2iDKe2q674pWbXOGQCEFOazy3o4W0CS%0Agv380st/MLVdxcXF4kSlT/zp3Y/8x2lN3/1+Ub44XH5OCHH+s7TZ7cKV0Eos+HCtePi5V8TQW0eJ%0Ap59+2tTj4uRZn/jze7Xb9v+Wfiy2HTxZ7zv25/c+EkWHysW6b46LnYcrTGlPQHFxsahSNPHgr54V%0AtprjIvQ/p9MpEhISgm2b884qUXSoXCxcsU64ar6vZh4XqqaLNd8cE489PSPYPrvdLh588llRdtYn%0AhPCfQ0Lb7HA6L3qevlzFxcVi1qxZwmYL02cul3gnf32tzzWhVWvx9B/+HLyGJJjYNiFErbbZ65zn%0AQs/Dazd+KhJatRKSZAseywmtWonNm7eY1rbi4mLxf2VnxdpvjgfjkcB/H+09JqpVLfjc9d/+ID78%0AoiT489X7jolzinaBvx5bjY0NYzKCnJmZidzcXDzzzDPIzc3FXXfdFXz8jTfewKRJk1BYWIi2bdui%0Ac+fOGDt2LJ599lmUl5cD8G8hPHv27Fg03VSGIXCqSoUzZFri8/zFeO9v/1+t5wkh4PP5sO7j/EZv%0APHG53G43rujeD2VnFVzdyomBqRkoOVWNs0r4ZHxN9+9IdfR0tem77cmyjHFjx0JRFEg2yT+SYhhQ%0AG6ituvOwv15jl6tb4ci3e0zNWw1sG/3m/Pn+W29h4OsdMtzDG36tT7yfI3Pc2KikC8iyjIcn3gVV%0AUZA378+Y994KJN48uN70WFlZWTD/MxrVVEKnCx1OJ1Ld/jQeRRMoOVWNznVG69xuNz78aC3eWvi2%0AqfWIvV4vVFWtl26kQcE/dhVi+PDhtdrkdrtR8OnnePTnd0NTVHwwfy56RGFDjJ/++31Y8s7bEKHT%0A8HU+O1mWkZe76Hx5RLsd7hHm72ZnCIGvi87nbmtQ8K8vC2GryfP11mxbbBgGFMPAy799Agf2fwfA%0AX9f56aefNq3/DAF8uaN2274p2obklHTcHrJ5z+ChtwBdbgbgr1tbWumDqhumjpj5NAMDM4b7yy2G%0AVD2w2e14be7rSBucAq/Xi/7pbthq2gYAt93577BVVaBnt0TT2hZYK5DqHlErPaV/uju4bqCsrCyY%0AJiNJEnTNn1ajmFwDO7CAW/EZtTZZGXbbHdiy+XNsOVNaa4Hep2v/DkXx+a8hii8qbQssLg+c5zpd%0A1Qo7Crdh+7I98Hg82PL5Z1AVFULUnHMMA6qqYsPGTbjlluEXeonLohgG7GEm+Ks1A18fPYPUbu1g%0AGAKaYaBru9rn5OpmsNue6QHyfffdB6/XixMnTqBr166YOXMmnnnmGUyYMAELFixA9+7d8f777wMA%0Axo0bh9WrVyMpKQlt2rTBokWLAAAdOnTAjBkzkJ7un4Z5/vnngwv2mhNDCFSpOlrV1Bj8cud2vPmH%0A6dC1+kGozWZDt97J2LnpEzUAACAASURBVLNtM2ywRaXCxa7thdi6+TO4R/hzpa5MsMMXZpGFphtQ%0AdAO7dhSi+OsiKCZv0+r1eqHUlO6RhD9lR7LZ4GigtqqiG6hSdaz3fhaVGtM/v/8BLHz7beiqCofT%0AhSHuW6Bo4XPbhBBYuWYDfHV2eTKr/2pt/qIq2L1tC7rcPBiaYcBuO39yCw1Yo7GlcjAncOUa9Etz%0AB3PzFN3wL/Kqo6JKRfGpKny8fDE0VUVubq4pn6e/koD/+AwsWDV0zV9zdsRIOMNUY1i9oSC4qEZV%0AFawv2Gh6gJw8OB23jB6LzRvWhDwqwRlynsjLy4NWU5kEANJuHY0h6UNNbRfgD6ZCc7cdThcGpQ+H%0AVpOX3LFjx/MpBEIEg+OAP/3pT7j77rtN6UMjJK9cFT5AktC+QwcohlGruotqGHDWfA+vcDlwTlWg%0AaOYGyJohcPC7b2oFxwE/lJYFb8j2HTuNY2d8+HLndky77+6a3FsDNpvNtOPCn1MuMDA1A0+9MAsb%0A16zC7T/OxMAhGSg+VYUubVvVBIMJUFV/DnfoYm8zzycZQ4dh9sJl2PLxcqz64D0Yugab3Y5tnxZg%0AS8E6OBz2Wosu+yQPROHnmwD4t8zu2LGjaW1zu934c96H+GTl+7WqQX29azv+e8rPgrnjL85+FTa7%0AHYZx/rOXJAmHDx8KplSYQTNE2CpV/oV4/u9/2TmlXq1km+RfxNy+/prguGJ6gFw3fzagoKCg3mOS%0AJGHevHlhn5+VlYWsrKwmbZvVCPhHkQMn2Z3yZhh1VppJkgS73Y77Hn4USxflwNAN2Ow2zJ0719SL%0ArizL+I+aAut58/6Mvy5eib4paf4SYXV8V3oWO7dvw++z/YtD3n7jT6aOgga3EvX57/oF/KNhj//u%0A5XqveaZaw+lqDdWajsItn0elxvTA1AzMXrgM/6rZYapvSlrYGwsAKDldjQEZ54MHs298AiMYWsgI%0Ahk06v8tVgNvtxvoNn+Dd/DUYlHFLVCoyuN1uoHMfGCG5gx3aOMMWqf/HD5VYMO91+KqrAQA+nzkj%0AP263G0uXLsXevXvRqsdAtGvtDC5I0g2BRfP+DGn8T2q9bt8h7uAOivYobbCj6AZ+PvUJFH5aAE1V%0AYbPbcdtdk/Dz+x9osE/adbw2Kqv2T55TMDA1A39dvDLYdzf0G4xK1T8QEDrS2BCzjlUhgL6D0/DU%0AC7Pwxxm/gW4YeG3ms+jYvTeuONEOY380JniT+MfcZbjWfX70LsypsEkVbpMx7+XpwRxoAIAkweFw%0AosfA8zm8FVUaEhy2YM3fwKijmbM/gWDpy53b8drMZ6GqCnZv34YeN/XFzSn+nHa3241fPf8HrF61%0AEj+96x4k3dwPhVs+xxD3CFPPJ4YQ6JuShpEjbsFP7p2EnfJmHCs5ghXv5cEwdOi6v3b0NZ0S0f6m%0AwfjXnkJ/GUIhAEnCiRMnTGsb4D/Xrv5wKVRVwar330XmhPsBILhZjc/nw4oPP0TKLaOw89P1wVFw%0AYRjIXbgAi//3HdOurz7VqF00oIYBEaw880OlAl+d84ZNkhq8xsWTmC/So/MMIeAIGYFo274DJJsE%0AofsDvqeeegrt2rXDyJG34e0Vq6Gp/ikXISQc/6HU1LbVHWn8eNkSFMmbkZQyFENv+HGthUeVioZt%0AWz6HptYvRWMGt9uNd1d8jFkv/R675M/808pC4MSJsnq1kOVt/jJDNw8ehqSUYVGpMe3TDPQbnIbb%0Aaurj6oaATxf1NuTQDYFjp33o1GcQ/pS7DKe+34PbR40y9eKRnjEUsxcuC24POzA1A6VnlXorqAN1%0AsPunD0evAakwGhhZaGrVqoE2IducJjhsYW/Klv3v25ALzo+Wmjnyk5aWhp/+9KdY948fcO0V/nSO%0Aj5ctwaoP3vPfEL7+Sq06vb0HpeK5N5fih2+KcH3fNKRlmLfoJ0DRBAalZWD+0r9jp7wZbdt3QPHx%0A0loXrZ/f/wD+tnBhzcyGEyPvvBcHys7hepO3zD5draGVwxacFdgpb4ZuCIj+Q9DvegRHGgPT3Dab%0ADZAkiJqp+YSEBPN2g9P9dej/sffLYKm3wMzKsX0Jtabi9+6QMbwmQN65fRvW5O7EpMx/M+143fL5%0AZ9DrlNeySRKmPvMS+tRs2iSEwDlVx8GvdwVr/gohgv1o1nlON/yl+4IbcdSkp+zetgU9kodACIFt%0A27Zh7u+fhaqo+G7PDvx18UpMfvRJfLnz/2fvv8OjqtY3bvyz95QkkAaBEHqH0AIkkDAQiqKAooig%0AgqKIRw+Wo55jQQQPBz0oqNgbChZEkI6IIor0NhASwAgIShHpAdLbzC7r/WPN7MkQ/P3O+3XGC9+L%0A57q8ZMoeFrus9az7uZ/7zmLatGlho7mZQvDTnmy+9s1xaa5MVi5ZgM1uBwNLO9rRqB1u9za2bVhr%0A0Y4Qgvha4UOQAfZkBSg9pmGwdO4nqDabvO8RmKZJ1pYN2Ox2VJsdQ5dVH/8GMpzrq2Ze2lbaNCXN%0AwjQFhRVetIuSYbt6JUG+EiEOIbDKx7k5WUyfPN4qpwkhaNmyJWPHjuV0cSXJvxXgcDrRNZ9uY+/w%0AqjVURRpVm40Viz+3ymMd6q9mQL8Ad7HMo9O9Z2++/OgtNO3PMThp37Ubdz8yjr05O9C1Kvw33bQS%0AZLfbzU3XD8Tr8WJ3Ohj79BRGjrqTCLvNshsNR1wsTaYqUucyr8RD09qBGpRHNyjXpFtck/apDBw2%0AMOyucbopaNclYA8bGEtgcnO73fTr1w9N07A5HEz9eCn1Y/v8KZJlXtMkRgmcA5ui4LlIC9ntdvP5%0ArLerHXvhwoWwjUv4Wn0CZexKC9nR9YBOb3pGD8q8Bg1iI8g9eYKjx47RtVEsN1zTL4xjE1RqBjUj%0A7KSkpXPowH4LDV3wfgT2gje4cOEC3VyZPP/REo7/uJM0VybNO6Ti8blRhlN2y2uY2BXFOnd+xYPn%0AP1pM35aSjvXOvC/YuHEjTeonUlSQT5ork90/5LJvy2pG3HpL2J7Vk0WV7NyxgxWL5lnXU7XZadO1%0AB41rRQa0cu0OuveUfNHcnCyrWjbrzelhQ/NqxMZLwKTKBlEIgVZahGEKq+z9Y04W48cMsyoHA4aP%0AokNKZ+rYvGFLQndsd7N45WoaJNa1ql+qzcbZU8f5ISeLjKYDfCCLZoEsOe4taIbgX3fdHFYZug9n%0AzWLco49gmiZ2u13aJ/toFtcOu4PRo0eTktqdiS++wTtTng6isCiKwsmzeSEdz8URHRvPxU+baRhg%0Ag3aduvCTX9LPMGjXsQv7c3cFcanDub6WeQwiLqG60yguklKvdDkt8wYbxIA0Ezlf7g3LmP7MuJIg%0AX0bh0QMuejnuLUH8QNM0eeihh+jUqRMN2namWYdUq0TZsktG2FGpDB+P6/CeHbI8NX+OZY6weePG%0AoARZCOjdqycz5i9n48aN3H1z+FAVfximoFNqcNm2fnJnvFUSPb82rWkaeCsN3pvyNAoBBCFcYZoC%0ApcoUqCgKpV49iDrgj+JKjWinHV0IjhVU0KZudNjGBfK8KRfNfwrBFIs5c+bg9crJTvd6Wf3FIjLD%0A2BhSdWzCJChZc9hUSqs0hvq1VSsqKoOODTev0Y9KLXr/VYl0XnQt/Tq9KandObgnm/FjhqH5zuHq%0AZfO57957w7Yp002B1zSJU2US+tKkcVYfg6eyggceeAAAZ0Qkkz5YwD0PPw5ApW5QXKlzrtQb1kZH%0Aw5S2zdXQxh1bKbt5APFRKj1cPajVshPNfBvI3JwsPnhxEoam4d66JSwmISAX9uM/Zlk0BkVRGHLr%0AHbTo1JU2daNZu3atpc3dpZvka/vn6nBWy7Kzs3n+mfFByTHI5D3v9Amyd+6gR7NBVGgG3y9fZN1r%0Ahq4T5bAx4Ja7iC04bBl0hXJ8brebmwcPtKgn4557kYN7c1mx+HOWL/iMr5csoHaN5aT26IWiKmAC%0Aikqaz5FVu4TpRagiOzubfz36iHX/+88LyHOjmSatU9JYt3kL706ZUI3frdpstOicHrLxXBwbN29h%0AxtRngmkzvhCmSYv2nTh08Ce8Xg8AzsgI7A4npqGDotCpcxceHPv3sK2vmimooSr8eLoYBejoA0Wi%0AI+ycL9f48XQxphDWc+qPKIeNggrtEr/414q/uEjd/7fCa5hWMpDmysTuCOZaGobByy+/bFk9pqSl%0Ac8/Dj9Oua/ffNVAIVQigXZfu3PPw4wwePhKbzWbxoXtW6Xyv0Aw0U2BTJPd25Nh/0rV7+EvKuiHd%0AiPznJCUtnYJyjWMFAT3ffv36+ZpDZJiGEcQ/DlcYpqiGENSOcvpcE2W43W6enfICe3Zm0TAukgqv%0ATqmn+qQZ6tBMgRCC3JwsPnnnNXJzsrCrCvkVv7/7P3LgR3bvzAr72C7lxmRToMxrWlan/k0PSNQz%0AMakBGVcP4qvv1oSdkz/hb7ewY8tGq3wtS6CyNOqnAZR4dHbv2Bq02dU1jQ8++ID+/fvjdrtDPjZT%0ASOtw8PUxXHQehZDX3OvxkJu1zXo/0i6bbsM9l5imvFZ+xQObzYbd4aR9ag8O5pUCMjGtXSMw/+W4%0At6B7tbA/r6YpLhqXAxQoOrIXjyFwuVw8+K8nSe4a0IpOc2XicDpQbbawoXlutxuvJu9zVVXp0CWV%0AfgMHoyjw5fxPGT96KA8/9BBLvl1f7foVXjjH/t076d+/P5MmTQr5fTdnzhy8Hg8Igeb1sG3DGpIa%0ANsIwdLn50TW2b9nCph27rETV0DUOHdhP956Z2J0ObGE6d263O5B8Kiq0coEzyvq8hsOORzdZtXpd%0AtedEtdkY89TzFoc6HLFh40aZtEfFwe3TIf1W6zNFUWjWtiP3P/1fFEXBNAx279iGaej0vmYQqqqS%0Au3s3//rXv8Iyj4BcV/NKvdyz8AfGLPyB4srAPBbttKEbgjJv9XVKVaQ75sWW1H+1uJIgX0YheZ9y%0AcktJk/zB5q3aBn3nq6++YueO7dStYkEJ1ZuqQh2mEKBU/TsCKV9ZlYfg0PkySr2GleibmJwr9YR1%0AbACFlVo1RDY+yhHk2OVyubj25pFBiGS4S1Tg6wS+KENWkPacICfxq666ildeeI5nx95Kbk4WSTGR%0ARDrCz/HVDJOfdmfz4O1DmfHqVB68fSiHfsyhuDJwTUePHo0zIoAoHv0pl8dH3xy2Sdkfhim4eGeh%0AqgrlXt2yqPU3aKo2G86ISF6c8QlPv/ExGT3CW7HYuHGjlF3yJcfpmX2ZtXglz320jAeefMYqFRdV%0A6pQXF1c7XvgMHcKR6BlmwLo2zZWJ0xnh4zMGh6JAu7Tg86Sb4pIl1VBFdnY2c99/gx93ZVmNeg88%0AMZEZ85fTMiXNel4NM7gr3p+EhiuR8ofHMOnSTY5r6MjRgMKyzz/l0TuGsHjOx+w7U8LxwgryywIb%0AyJS0dN6au5y/PzYhbPQKl8uFwyHvc3tMbUY8+QIJdRN9fSgCQ9f5cNYsHhk1lKZtO2KzBzYXm9eu%0AZs2Xi6o1JIclWrnYUPca9Jh61ibD4XDQNq0H3339ZdBX161aQUpaOs9/uJgnJ/4nLOfO5XIF7v1u%0Aw2DIBOh7LwB2h4Oht95OQYVGcloPnBFOVFVFtdnoN3AwHy75htQuKcx//82wzXW9MvtINZyUQVC/%0ALWTeBXa5tgshmDH1GVYtmReEbBuGwbmzZzB0Iwh5D3UIH49s/aFAk+LWXwuCvlNQoVGpXVrqVUEJ%0AAoH+inElQb6MwqubluWvP1IzeqJUWdyEEKxeuw4BAdQvO4sjF8oJZwifziX4mmoMqWFpGAbfr11v%0AfS8u0k5FlRJ4Qbks2YY7du/M4s1nn+LJv9/JtImPk5uThUNVgprNTFNwzU234YyIlOiQ08ngEaPD%0AbktcrhnVGh08uml1Ac+ZM0cqcAiB7vWycukCfszJ4o3p08OehGqGCNZ91bz8sGMrZR7dog24XC7m%0Af7mKlB59UVTV0uBct379/59f/2NxifzY6o4+cqHMGtvb875g5EPjmDF/OSlp6UTYbZZkWLgis08f%0AK2FzOCMY+9jTpKSl07xjKiPG/hOAqVOnMuU/z7D0k3etc9myXUccTmdYEz1fvxSAlYTefPvdPlm6%0AQAy/50EG9gvWPY6OsFc756EKt9vNiBEj+PTNl3hw5BCmTZTUDn/FRwiBYQp+ySvlXJk3KEEGuHbo%0ACG4ccVdY7ZL9z2pM8444G7RC1+UmyNB13n1+Alu3bqOgXKumw92lWzo33/sIGRnhqZZ169aNt+Z9%0AwQ0j7iLy7tf5zy6N34ovLmELNE1DKy2id/8B1ruGrlFw/hzOMN13o0ePDtxbV90HiS3ZWhhpbX7e%0Ambec5h1T6dx3YNBxbdqnANC4fVduvveRsFzTbt26MeC66+WLdr4+ndYuUG3cdNuddOmeQalXp0Fy%0AF178eAkPPvkMHy75hldmzQXg8dHDmPHK1LBVe7pl9GD4mAegUQfrvXrpg+Q861sPftm7p9pxdROT%0AcPiBgTDNI7opVTz2ny0hoYaDaKeNH04FNvtxkXaKPRp1al6ajqWqyiWrgH+luMJBvozCawQ6Rq3m%0AH68HBNYuOCIigjZde3Dkx108NnoYmiaNFF75dCkZTa+3fsvtdofUAMOfzOXmZFnd0QpyF96xW+D3%0ADRMSowMPTKO4SMrDXGbZtm0bT919cxC/bMWiz3nl06UoqsLWhXu46qqrSEntTuuUNIun3DWjF807%0ApuJqUzes49u8dRs/7NhKRq/eVud+DaftdyW1jvx8kOULhmKaJnPfezWsCbzXMOmS3pP5VTRpu/fs%0AjdfX8OPwqcTXb9uZHtdez/7srZjI696ma3ipM6YIVjzOzckix72FOslpNLs60JTapnM3Ipu0Jzkx%0ABpA87qP55dSJDh+PNq275OSvmD2Dc3lnOHRgPylp6TStFcXu7B2MH3OLj+8evEDUqVuXf/znRSqP%0A5oatYUpSegJnLiUtnZVLFwSZhlx/wxDueWISTrvKsnmzLd3azJvuCBvq4zdZMU0D02uwdFMOX337%0APe/P+oiUtHSa1apBuW5wttTDhTKNlgkB/vGDPolJh9PBuH/8PSzj0310o4JyjZGf5WBTOkFEDaiQ%0AtA/TNFmxeD61kjZydb9+1rMMkrsskF3/EWp4Gmt1w2TVpiy024YBkJ0fjG8pqorD4aBBvbrsXH8m%0A6LPzZ08zeep0zIrikN93LpeLu+9/mE/mzocYOZf+VGpn5dIFDB4+ko6p3fnlfBljx96Pnn+GuTPf%0ARgjBwtkz6TfweuJadLTWl3DE/Y88xndr12PWbgwFJ6FWQ+z1WjD4lpEAtKhdk7MlHlwuF3E+2cZD%0AB/azbpW0Fr/YYCeUYQpBjZg4iGgFBzZBch+8cQ2x2x3omjeoGc8fdoeD0Q8+yugHH2XTpo2MHhqe%0AHh+PLtWgDp0vJzkxmnLN4OdzpdbnDptKYs0Iyx7+4ij3Ghy5UE5aDeclP/8rxJUE+TIKP48WJErr%0AlzkCUFQbQ268kbqJ9QDYV8WJygB2ubcibr0ORVGsxqVQGmB4DZOfdu9kwt9uRdO8KIpCkxataNK8%0AJaaQCbRNUThRVBGE2tZ02rgQZrL++g0bgjieALrm5fvli/j+y0VWh/SMBV9So0kHDh3YT852KX3V%0AsH2XsHbtu91uHrvrZjSvxux3XrVQzvgoB2dKKtEMk9GjR/Pxxx+jaRqKqrJnp9uaGMOl5+sPr27S%0A8aLmxpS0dE4WVVKhGZYmd25OFp9OfxbDRym464lnadaha1jG5I+jF8opqdSpW9PJsnmzLSUGp9NJ%0A/blfkNF0EKYp9TirNonopgh7ac9rmPz6809sWL0SgH17cjhx7FceGv8fdm3fapWzL47+1w0huXM3%0Arr5lUNgUSkwh2L87m0O7dxDboSfNY5QgVQaH08mwvz2EoigsmzebqRMeA2D7pvX8y6vT+qEHwtKk%0A5zdZMU0T0bgz3PJfvBeOs3LJAlLS0lFVhQqvgT1CQTMMa0N05tQJOdeZBpoG69dvCHIsDFVIqTKF%0AdYfPYwgwBCjN0uCnjQCoqo3VX8zH0A0Wf/CG9SwHQt53v5Mv/OHYvX0rep1m8kVpPqJhO0AmT32u%0AvZ56rTvSsmE9Xn1uIh5PcNPqoX0/MHnCONaHycWxRnQs1GslXxzcgtE2k6WfLmbFos/5YOEKOqV2%0AR1EUYmJjLck+v5LFiE5p1Aij41rrlG506D+MH1Ub7F0LvUfT5frbrWtnVxUaxkVaGzGPpzIg8wZh%0Al8drleqCPQJO/wz121KgRqPoGl3SXezdneNTi3LyxOSplqKLf+xxLTvRpkl8yMcFWJTF08WVdGkY%0AiwJ8tf9skClI/CU06f1RqRtU/MU5yFcS5MsoNDMgyp3mykRVVQy/na1p8vXXX0ut5E8/5clnpwU5%0AUaWk90QzZHe4v3EplAYYF5fiAY7+cpCjvxxk24Y1xNf4mlsHXUVhhUZslRVCURSESTXr4lBGr959%0AsDscQQiy3SF3rVU7pPds34onZw8z/vsUIBOCRz06/SY+FqSVHMq4lLSRf3JTFZVKzcTlcjFn2Upm%0AfTKH9cs/D1JEUFVbWPnRHt3AriqkpKUHLfYVmsGFMo3YSDkBZm3zmQ6YJigKWmkRCX8CMmBTqabE%0AoHm9fP/FIvJ/3k2X9J6IBslB91y9aOcl7VFDGRWazpbvVwa9N3fm2/QZcB1tU6W+dmVlZdC17Ddg%0AMMNGjeFofnlYFUqWr97AU3cPQ+9wLRjdaVl+OEiVoc+NI2jbuRv55RrrVq0IOnbr9ysZc294EFqX%0Ay8Vn8+bzyaIvWFVYS2LcCY358rOXGXyL5CTv2pnFkR92UK9uHd6c8oy1GVeQiYrD4aB3n75hGZ+f%0A877vTAlxkXbKKz1o9ZOtBDk2No7CwnzLgnjm6y9a1BqQOVWFZvwuovZHo2N3F8q+YkRlCeqRLMy2%0Akr/qcDi5+8FHaZ2SxhuTx+G9KMGTY5N6zuHabEfH14L4+vLFwc3QNhPqNkc/sTdozktzZUptZtNE%0AtdktYyJvGHto3O5t7D98DNoAv+4C10hqt6/uGOkHpaqeO0VR6NKjD6+/WN10KhRhCohr1gH27IWS%0APDh3FOo0RZgmP+Zk8dSU6dWS4qrh0Y2w9R+ZAkq9BqVegwaxkUQ5bFRoJudKvf+TVnq96Iiwrfl/%0AVlzhIF9GUalJioUQgo6p3Rk/ZTp2u91qHDBMU0qraV7WrVrBE5OnWg0uVZUs/I1LoeSbZe1wk3fq%0ABMrFmmDIrvwdWzdzIK8Uj25WWyCUSzizhTJS0tJ5afYy+g0YTP1GTWjeui3jnnuRIbfdgd0RaOxp%0A1TWDneu+CTp2y+qVl+zCDVX49aP9nfpprkzrM0XB2mFnuHrSuEnjoIRKUVUmTXslrPzoCu3SQvDx%0AUQ6cvizTq5t07OYKUhzo5srEvITlcygjwq5aTnVBVAVFYcXiz5k0aRLDbriOPTt3BFUAnHaVSsPk%0AfBibQ8u9Jn0H3iBfqPJ+F0KifK06pfLG3C+46fa7Lb5xRGQUPa+6hk/eeY1DP2YTEy6YEZg94010%0AzQvtrwbgN2cD7M4I+RxERNKiXUdmvf0aOVnbufq6IUHHXnXdEIo9l266CUV07NKVR56dTkzb7lBw%0ACgAjqS057i3k5mTxwoMj+Oytl3h18lN4vR5ZIdN1DMPAFILWHbuE7b7zT1G/nC+jXWI0TWPtKHWb%0AW58X5J+3KnqmabJjy0YevH0ouTlS0UVVJAIejtiZnc2erG0069KLxEiVO4fdABE1GPX4sxaS/Utu%0ATlClAKqU5hUFm80eNoWNN/47EWIToaIYTv0kP6jTtNqcJ0P4+ld0Dh3Yj11VKKnUKQ3TfZfj3ooZ%0AXUe+KD5LnCinzFFdw90PSlUNRVHocc1gUtPDY8FumIK8Eon22ysKoPAUxCUBCqZpUlSQb3H0LxW1%0Aohw4w2RvLgTk+ebQ+jERNIqTvPsTRRX/0/GRdrVaH8FfLa4gyJdReAwTh6owfuVPHMgr5ZMRd9Aq%0AuT057i14HNF89upkixO1Y8tGdmdttybHc2VedEOAQyI1a9euDRkH2e12c+uQ6/FUeqSRSWQMVJZY%0An9sdDlK6SwT7Uu45uimbX5xh6o736rLcvXnttxZSNn3y03ywcAWTPlhI0aHdtEvrQWGFTnSNmkHH%0AZg4YXM01LpTR7RJOdSBR0TVr13Piqn7cN2wgXt0kNaMX850RaF4PiqoyduJUbhgZPn1mgN3ZO9iz%0AfSu1ExI4uDeXC+fzSKibSJ/Bw2ncrw8NkVy0dl27B9EwmnboGtbzBpCzcwcb1m8gsW4dnFXOS6+r%0AB7BlzXeYpgF42Z+znYFXBTjJQkiXp3COz6MbDBl5N5vyFHJszWDpszjPHyLNlUlcpIOo5M48MKkr%0Ag4eP5NtlC7lwPo/pk5+2zHXaJ65iyIB+IR+X2+1m85pvweaAus2h5BxaTF2mzFrKmdxtxNWqzavP%0ATUDzatidDt6f/yUTp71ucZCH3nE3RZXhS5A1Q6CbBiX2WGxH1mKkXIdarwVprkypi+yb3xShyApa%0A1YOFYG/2dgZdew3r168P+cbR8HXtny720DEphsbxUfxa6OXis+FPOqvSBFLS0nHaFEq8oT93breb%0AkSNG4PVqiLvfIbVVY/qmdmDOoR+onZxGjnsL4G+eDlQK+l4re1I2rVnl4/OHkVvu1WSCXHQWygvB%0AU07dtqm89J9HgpK7HPcWdF8lyDQMXp40jlbJ7UlolUJRpRZy9D07O5tTJ4+jxNVDVJZiMzwk1bRz%0Asqiy2ndT0tIZP2U6L08aFxijEHz40iQGZnZjyLX9Qjo2gHJN55xPEeW119/k7aVr+MXuRImtg8Nb%0AeonNRXAohK8RTjdN8krk2OrHRhIXKa/NyaJK0hr9Dz8QZmDsz4grCfJlFIYpOF/iYd0h6QC2+udz%0A3O4rfRdWaLRMbsfCGa/yw/bN1SZnRLBjm8vlCtkCsmHDBp/KggmZo6HbzbB8CurxH+hzzSBuu/dh%0AWndOo0IzqFOzfZ0LQAAAIABJREFUetm9Ujf55Vwp3ZvUCsl4Lo6sHdt59/kJcnFo0A7O/IzmOzfD%0A7nuEyD6Z7Nu9kwl/uwVd07DZ7SR37MxNI+6kz9A78ISRJ6UZMrms6lRXtelo6Ydv0GzVamo0bW8p%0ADviT0BYdU8PqaJadnc0/7xyB1+OV17ZKrFg0jzfmLqft8EGUeQOKFmdOnmDl0gVc5TVI7B0+sxC3%0A283fhg9G89kgj3vuJavUaArB9o3r0DXZZV0noXbQsQ6bSmGFRjjnZt3nevlzTDvw6LQa8TgTMxuQ%0AkpaOKQSHfCobNlXh66ULgpz2NGDL5o1hSZDnzJkjUc7EZmCzw9414Lqd42WCsQ8/zifvvGY1yhma%0ATFjuefhxho0aY/2G4WtWC8e9pxkm27NyEMCgvr3ILtWJ7z3YcvzzI7RCCFLSMthdRafZHx6Phzlz%0A5oQ+QTYF5R6DYo/OqX07adm8ObrqwF6rHnrB2aDv2mw2hBBBCKldVcOi+yopc/KaEV0HI/8UjeK6%0AA/Du+7Mwd62wOKpVaXc9r7qGlyaNs6ovhq6HhWLRp09fHE4HnthEKDhBhy5pnKthI6l+upW8V6VY%0AVKUOmqZJjnsL/Zp3DDkS6ldN8Xo1zJuegeI8TNPk0I51KKlDgri0/vA/By8+84Q8b0KgaV42b9oY%0AlgS5wmtwrtRLDYcNV0Y6v5YKXtur0TS1N3cM7P27yLE/VIWw9VtUaiZnS+VGon5sBLERdmwKnLjE%0A5uJSYVMUtL94gnyFYnEZxY85Wbz92RLr9fZjUnMwNyeLLz56m0rN5Kb7/oXTVy6tOjkrCmGTturX%0Ar58sPak2SL1R/r/jtfS5ZhCjH3iU1PQMdENQVKlRqwpp3y9D99PunWFtmtq6aSOGbkDqTTDyJalz%0AKQRxtWpjmoJSr8H2rZvRvZrkTwtBvwHXM2zUGCLtalgdf/yXxBSC5XvP8N3m7cx8/UVZPjYNNE1j%0A2TffU66Z2G2SC+xH037OzaE4jGNzu91Sy1dcAvXXNHZs28zZEg8/nysje8cO7h9xI0vnfcLSuZ/w%0A2F1D2bzVHeRUGMrwu/cJIdDqtWXFkQrG/OMxUtLS6dItg4Ej/4ZALvrvTJnAsnmzrWMj7CpeI3yc%0AdwDDNDlZVEmJryx8XMQFrIkVhYaxkTSNr2G5xQXxym02WnUJvQKI2+3m448/li9iZTMvR3NA1/ho%0AwTJyc7IsEwxVVTGF4JsvFgWdO5BUA2+Y5pI9u3N4ecqzAKye9wGt68VyulzwyTuvsW3DGut7qqrS%0AonVbHM5L89w/+eSTkMtu6aZg2VI5/7q/XsjCN/4LQK+b7qJrRk9UVUVRFOwOB09NmW7R2wI9BaCF%0A4bRJypwDatYCRwSlpw5x4qfd2EwdvWaCJc94cG8uNwwfydDbRzNj/nIO7su1ePsAKAq//fZbyM9b%0A94weTP1oMfaEBgzom8mnK9ZQy6aRe+g33nvlhSAaih+ltdvtkluuqsTVqk1MhD3kz2tV1RRi6kBx%0AHsI0MQtOoQvY5A6YI1WNooL8IKxdVVXahkmxxxBwvtxLYrSTLz7/lNefkBrNv54rYtozT/Dk3+8k%0ANyeLZfNm8/Cdw6o9q6qihI0iaAi5dipIyp3dppIUG8mJwv8xQVYVyjzh40j/GXEFQb5MIjs7m3Fj%0ARuDpMQpSGtKjfiQ/nysLoI2a10IJbhg+EhQYPHxkoEEEETbEzOVy8fSU6bzwxjtgjwCtEpqksGHG%0Ay7g3ruPdz78gullHgGoydZrmxW53kDD3C3o2HxSW8RUWFQECOkjOJW0yUTZ+xMG9uRTk59OoYzea%0Ap6TjcDrQNS5CfRTLdCIc4S/brvn5PM+v+QXKCmDzBhDSEctud5DUvhtlXp3YiMhq13vax4vp22pw%0AWMbmcrmw2W2YXgMybpO0mR9WAfIcte3ag9PFlVwo97IvZxvaRW5wO7dtYdQN/cNGnZEDccLw/7JX%0AtbHlaD69WySQm5PFN3NnWmijoeu8+MwTQAABiomwWRJ1oY65c+ey9OtvSex3O5CEunc1no4DeHDs%0AfZZkWU2nnFr9CakmPD4kT0FBwaOHB2m0lDNifdKFhaeh4CRGbBIrlyxgwrTXeGLyVF585gmEaXL0%0Al4OWioX/3CmKpNWEWmXD7XYz85230GrISpJRcIqCQz9SHNOBd9+eLucVX9jsDinDpcCyebOrWXnr%0AYUBDt7u3MX/+5zDkGSg6i1YhNV83Zu/B8XO27APRdUChVXL7auieTVXCIlfmcrl4+t//4bn35iCA%0AQzs2MHbx6xi3v+rjqwKKyorFn1uKB207pLBi0bzAjygKCMHMmTP59NNPQyodaQhB4/Zd0XN20aFl%0AU3JzsvjZvQY6X48wpbte1Ua9Vsntybx6IJvXfotpmrz63ETqNG1NWqNrQjIef/hVUwRgRsWhnvkF%0AxWZDLT2PBkyYOBHj2A84HM6gjY7fXMdP6Xp08othc9MzTUGJR8dhVPLis0/K/kDTgLgkhGmy4buV%0AbFrzrdUYv32T1J73P6sRdtUynAr52ISgtFInNtJuIe0N4yL/Zw6yqigYwsRrmESFSfow3HEFQb5M%0Awu124/V45YRXeBr1wq+cK/OyZdt2SzlC83p4edI4vlgwh6+XLAg6vlIzOV74v924/5cYcvvdDBr7%0AtHyR+63kIddMQNe87N6+lfqxETSOD1h4+pEzv9Xoru1bwjKu7OxsPnrvLZm4JzSB4jyoGQ8Jjfhy%0A0Vw+eG0qz40dgWaYvDV3+SVQn/Asav6QC7vC8p0/yzdq1pLjRCE9sy/PvL+QbukZxEU4sKlK8HnT%0AvOTu3IYZxh24aZrSwanXndD/QTJuGMnwO+/hg4UraNO5G2VeKbd15ue9Qd3dNrudNqkZYWvCGD16%0AtEQPGyTLigWw/rCkHl3KPtk0TV6eNM5CgxRFCct5mzlzJuPHjydr83q+Xi0RT3FQ3tt6fEOrpOwP%0AP20mPbOvz/BHYBo6P1yCOvBHo2pzLnH1wFsuNz1FpyE+ieULPiM3J4uigvxq5++zD94OIGlChJy/%0A7ZeezHJvlVq5wsReWUTZqV/kF+LqWd9VFIVe/a4hx72Fth1SsDuc0tbe7sDuCJ85wuZNGzFr+pu5%0A8qD4nExWYqVjnaFLqpFp6FZTYVUE0qYqYZO12rdvHyLCp3pSlo+ha1B0BuKSUBSF5A4pAWtnzcuX%0AC+YGSV8qyGfENE1LOjJUoRkmxT7eenyUnRz3FkThabm5ja5t2YpDADjZ+P03GIYhNYY9ldLpL8Tz%0AsMvlYsHChdz1yHhs0bUYNGgQDzwxkSn/lZWBquh71efW/8w++OQzjJ8ynfKiQg7uyQ7p2Pyhm4KS%0ASh2tJF8mwaYh7z2/IggEuejhiOLr9Vutl5F2FU+Y1q/iSp1ij0yQ/dEwNpJTxZdGkN2/FvDoF3s5%0AdL7Mes+mhmce/rPiSoJ8mURsXLwsdcc3gIJTNI2RN2VC+3RLPUDxcbcu9VBXaEZYaQyaaZLUPg1F%0ACDiyU75Zt5kl1VPTaQ+yqPUjZzafDFHnjF6/88t/LJYsWSJRs4TGMpHa50taEpqia5qVoJ/Yl01a%0Aeka1jmBVDS9Pyu8Gd+B8OZw9JN+snwwIrr5uCMld0oiNtBMTGYw4+ik0Kd17hk0rYsHCRRIRaxrQ%0AM+79938zYeprpKSlkxQTwVb3NqY+MJJN3wfUPxRFIfOqARzctZ3tYXL6y8jowUuzl+G67X4AUurH%0AsO+MbAyVtsNOuCg5NwyDma+/SG5OFsKnYxvqWLp0aeBFbCJ2TymO/GMAiIQmxNWqXe2YlLR0xj72%0AdBA1qmP38NgRr127lvsem0BCy44ywQMoPANx9TAMg5VLF0ipLXtw8fDEsaNWKVwgRf5DGX7pSSEE%0AxCZiqyxm5Oh7ObbLN4dZSKikMGzdsIYZr05l+uTxUjdZCIQwuWXM/TzwxMSwmOd0Se+FLdZ3/SpL%0AwNSh5LxE84RAVW3W9YurVTvInj03JwtVUTCFCHlC4Ha7Wb50sQQlACpLsdkdqCV5EF8PR0QUN428%0A06LOCODA3j0BkwmfK5s/FEUJ6eZCM2QpHiAu0iHvr1LfvRefFOQEa1GOohPAKbXLhRB8/8UCtm/f%0AHrIx+SM1NY2b/vYPDAGtmjUhzZXJsd1bURAo8Q1QFMVaw0Cipu9t+5XvSxLo2qMX0yePZ+arL/Dg%0A7UPC4qRXoRmUeHQaJiYEnsmis0EbRsulULXBHdPJ7Tjaol9WlVENdWim3PjERgRokw3jIimsqK44%0AYpiCZ1cfZNuxAt7ectR6X4SRrvVnxJUE+TKJ8/n58gHwIcjZ3ywGIHvfz5ac2/gp0y/JPwaItNuo%0A0PSwoKFut5vZ777Oztz9iJJzgUSvTlOG3HrHJRsJUtLSeWLyVLr36sPjk1+gdae0kI8rKHycywba%0AOTA08AnqK4qCw+Eks3efSx5mU6QKRrh2uaYQVOomxUSiHNkJnnKo2wxFUSgqyKdlQk2iqmgw+9EL%0AS76vSzdLsD3k4U8wk1rD+d9wamV8tSnLQsSiHDZyd2xD17QgRyd/AjPnzZcYcv3AsCwcphC069qN%0AhLZpJEY76dY4nl/zy/HopnVvtU/pilqldCeEsKS39u7K4nhh6O3Xhw8fHngRm0hiTTtPTvwPlBci%0AYuvx0qRx1XiCUP26JnfuFpZ7zuVyMfL+f1KjfguZ3IFMkO0REF2LXdslcj1+ynSat25DrYQ6cpH1%0A6eTmuLf4eI2hVWPwo9uKqkJULEbxeebOegdRcFp+IS4JVVUZPmoMQ24bVQUN1SRaikTSFn8ygy4Z%0AvcIifdi+a3d63ziCCHQmPj+diMgoidL60DzD0Ol9zSBmzF9OUUF+UKXHD1YoKCF/Xjds2CBVFXwJ%0AcnKrlsxa/DV33DIM7BFMm72MYaPG8MTkqZJbbpoYNWrBwH9Co440a9E66PduvPHGkJ4/wxSUeOQ1%0A2vy1XLeuyfRxdmPrIXyNeODTQW7SGe6dBbdPB59sqGEYrFkbeut6zTApKJdjKz57nAdvH8oHr01F%0AFJ3FjKnjAx8C12vr0Xw+zjrO/D2n+PirDVJVRQg0r5dPP/00pGMzTUGlLptCa9oVmjRrKT8oOgux%0A9ejQJZXhd97Dh0u+YeK010m+/i5f9RFeW77Jmqc10wwLZUuYMoGPq4Ig+6XeLkaRc04UcqFco2Fs%0AJNt/K7Q22CUeIwhR/qvFlQT5MonuGT2wR8eD3QGl5/klaz0YOuvd2Uyf/DRprkyGjRrDjPnL6d1/%0AEK2S23PowH7r+HoxEb9rXfxHwl8a/fj1F9l3+LhEpbwVUsonLom2HVMueVxuThavPjeRrK2beO25%0AZ9i/e2dYEoKOHTvKHXZcIgAjbx6CUngG6jSRjmG+c1ZVXs1fFs3NyWL2u6/zQ3ZW2LRfpc6l1JK8%0AccDVcOEY1G2OMyIyaINTdVwpaekBpFtRwiZXdtPNwyQSW6shSsEJtJMHOZhXEtRUUyM2HkWVklv+%0A82klMGbAiCbUIf/JCqeKPTSIjaRNnZoYAo7ml5Obk8Vr/32Gn3J3+6Te/KEElWzD0bzSqVMnHA4f%0AohKbSMP4GhQV5PtQ2iQMXQ+ievgjNyeLlUsWcObUCQA0U1AaBkkwIQReQ1CBg87tWsvm2iJ/Elqf%0Ao4cO8vdbb2D65Kc5duQwpSXF2KtULNJcmRzKzWHGG6+EdOPjR7dbJ3fwyUSWYhoGiqcUKktRajfg%0A6RdeZcLU1xg8fGSVKoojgKAhk+SZr78Ylk2ZbgqcsbWpExdtzRs1jbIgNO/wQanxm+bKRG3VA259%0AAaVeK86cOkFuThamIOTPa0JCguTbR0WDMOnevRspaemkd2oLQFzTZHJzsli3aoVUhxAC+v0dOvSH%0AQf9i5N8ewOGMQFEUnBERPPXUUyEdnykEBw9Kqsyyj9/lwduH0qVtSzBNlFoNgsCclLR0Uu77rwSD%0AEhpD406AVAVp1y30jXAlHp18X4J89vBPAaOrwjMSVBECXdOtBP7bg+eo6bRRw2HjZGTDoN8K9Sys%0AmwKPIajQTNYsncvRQwflB0VnoGY8//j3VAYPH0mOewutktvTbthDRCgGyk/rOVLhYOyIG8nNycKr%0Am5eUrfujYSJpFlUpFg38CfJFf1/2iSJsCjyc2QzDFBz0WVJrhhF2OdBwxpUmvcskunRNpceNt7MF%0AoLRAbt9KzkFcPTSvh5VLF1hSSFXtbUES9hWkbmGowUZ/adQ0Ddn4c2Kv/MBXBioqyK92TG5OlqXU%0AIEwTHS97srZSevMAy5ktFOF2u5k8eTLCFChx9XAqBnfcNZp1c7byW34Cryz8Kgjd9vPfvF6PLK35%0A0Ba7w0Fqo9Vc0693yMbmD900LbH1IYOu5TdtC3tL7IwYMzaIIlO1MS/IwtbnzhUVBqc/IQTXDB3J%0Ad/H1aGjkcfzIIUi7CY+ms9LHcZ/32rOYholqUxn33EsMGzWG3Jwsvl6yAA0vjnBZsPqaG8+UVNK5%0AQaxlJX2soJxTl1CGUFQVhEAI+e9a9+UiBt8ykr4trw/puDZs2GA12xFTF/3CSdIyM1H2rkY0kNa/%0Afumqqpuy+0fcaDk9rlj0Of+ZuYgmtfrSuUFcSMdX6jHw6gbFlRqNzTK5qBeekR/G1YOT+zB0zdIX%0AVoChI0eT1LCRlcQ8cfcwNE1j5hvTQ0plcLlcNG/bjp8jo+Xcho+jX3SG5ml9GTZqoGUv7bfVPdOo%0ABztPlnJyxj8wSy4ghCBn2yb69+8fcpqFbgqKPToOw8O0CY+DAm0admK3Mx4ckaBVcvzYUe4fcSM3%0A3HYnzhueQBd2DNcovpj/HF8vWcC0jxfTs9mAkDpzXrgguff+jcX8D9/lqoHX06C5bIx2/7Cfuf8a%0Abs23REZD826o3jLM2EQOFZxj3HMvcvbcefpf/cd18S8Or25y6MgRUJojyovQvB5KC/NJiGpJQo/+%0APP3kXdaz4NVN9hZCO+UcP+m1oHEK/PYDrr7X0CYl9I1wDpuKbsqN6OlDPwX6KIrPQgu/A6JJXK3a%0ACCHYebyQvi0TKK7UOXK2GQ5nBLrmxe5wMGrUXSEdmyGERVUwy4oCHxTJ53XZV6vYOP99q/Ey6oGP%0A8Bw7ACf2Qbur0KNqs3LJAroPGsbuL3YzeOA1Ib22wqQ6B9lvFnIRgrz3dAmt60aT2lDOZ/vOltC1%0AYRwNY6OIdv41G/TgCoJ82YQQ0CFzoHxRLvlFFJ6BeB83z/dcX2wN63/ttKsYJiEv71mlUYcTohOq%0AlG1PQ60G1YTM/Unoji0bLVti1WanbdceIUf0/DI+QpiImLpEC5mIJkYpFBNRrfPdbyUqLB63Zv1/%0A06aNIR2bPyp1k3O+BHnpey/zw9ov0R01mPPxTEsCaeXSBUGNmH4ebW5OFgtnvcnWbaFv6HK73dxz%0A1yi+XfUNpmLjRO4OyD8hDSZi6rBi8ee+cfnOr2mybtUKC+GeMX85Yx4dz5ylX4XHgtWUqixnS70k%0AxURaE/PJosognrbN5zQpfDxV63hDZ/f2rb/38//n6Nevn2yCi4oBu4Pk5o1ISUunV2oniKmD4nDi%0AcEYEPReSd1lVAcTLwV3bqR3lwO12M23atJAholk73Myd+Q5eQ9CiaSOpZVziazar0vjjD1O1caDJ%0ANeQ2GUhy524+sw75XIS6OiCEoM+gIVaiZ0VxHvmaYs0dM16dyqvPTaRxl14s/dXgNy2KBjc9QvvO%0AqZJPa5phqVwYQnD2QhHH9u+25Az3rFkuP/SjyL5y+xebd1Eu7ER5ChCNO2GqTnRNAgHFITZakfec%0AXSa+laWSS75kAfVjI1GA79ZvtuY1RVGkFrzdgbn2AwAWr9nKq89NJL52bbZt2Rxy9L3MZ0cMyMqA%0AaVJSXEzzunFEJjUjJS3dkin7YO5CPIbJ1cn1ZTUtSdI/3BvXsn/3zpCOC2Ql6sABiczu2fJ9oDm1%0A8KxsmLZLy+SignxOFXvIL9coO5hFglHE6XLBG/O+ZNgdY+g3ZIQl6Riq0AyTEv+9UsV4Sy2Va+ya%0ALdvRfG6SXlQKlRpw+iCc8TW21mvFhfN5/Oe+W5n2/HP0798/ZNdWN0xMISiu1ImrAmrFRtiJdtqC%0AEGTDFOw9U0Kn+jEk1HRSp6aTQ+ckrUJRwtML8mfFlQT5MgmvblLsX0PLfAmyr0vZkjyCatawVV8L%0ARMjtOl0uF998t5pbH54Aqo0u7drQb+BgkpskocTWJWvbVpbNm23RA6wmDP9E5EMCoxw2HCHWufTL%0A+Kg2G0pcPRrXjpalxvmz0LHx4L1jgkrdl7ISBVney+gZevQYYNs2N998+y0YOqvmvo/Il/a6fhkf%0Ar6eSA3t/wGazW4j29k3r+duwQdw3/Do+ffNFbhtyfcgXNatpKjoBAFF0xkIuiEvCNHQQBDRzL7LW%0ATUlLZ/RDj9GiY3i45aaA82VeDFNQPzaCX3JzqIGX3MPHg/i8vfsPrKbIIHnSTjp17xk+DU4fH7Ts%0A3Ck+eec12jZKBEXl9n9NDq4AgGzcu6hJKiGhNlk7ttO/f38mTZoUksXN7XZz43UDWfTJTADKz5+m%0AafNWMjkuOQ9x9STnuMozIFr0YJ8nhs1H8ll/+LyvAdIRUpt6f+imQJjCl+jJhEBRFJSis5QQSfa2%0AYAWXz9bvlgee/43jtroc2JuLqtqkooXNFvLKhW4I8ksrEOXF1nuiIPC8BkWjjmDoVK7+QNIF6rUE%0ARaVF5wxOl4S23O1yuXj06UkQIc+bEEJuYBfOQZSe50RRRSA5VhRIaiOv+S/b5FqS2ArN6+GNZ8fz%0A3ssvhDSRAnBv38be/ftlf4VPU33erHeI0ko4WVTJsnmzmTrhMbZvWs+nX0gZyRt6pdI8RoV6rQC5%0Aoc3N2hZyoxXDFPxy6LB8USUJDcx1cuMTV6s2K7fJ+23TZ2+ycsZUBPDK2++xfMEc1iydy7DBA0J6%0A3rZtc/OlX43K408oFRrFyWqZpWUOciOhqDJBLjgpv5vQmIS6iRbQE8pNo3S/labuMVXcDRVFoUFc%0AZBCl42h+OeWaQcckOSc2iY/kuO9zVVEsU5i/YlxJkC+T0EyTn4/KbvigBDkqlutH3mMtuMNGjWHi%0AtNfp0ecqxk99PcgBSzfhWIGUegslMmWagtN5cle7Z/P3bF67GlF4BoHC+x9+yNQJj1loaFyt2hJh%0AqxKGrpO7c1vIuUgul4uFCxdy96PjiUlqQvMGidJuNV9OIN6oWkx+7EGraepikXoAFAUh4PTvSNf8%0AkXC73YwdcRO/HD8LpRfk4lEUaEoCiart27ML0zRo2rJKM40QsnvfNPGGWJYJJK/RNM3AJFycFyjF%0Axyeh2uwMvmVkkERZVfdGkBJDoUZV/GEKYVFTNi75lPtHDKH81GG27vrRStDTXJlsXrs66Dib3WHx%0AR1t0TA35hlE2TBkyyQO+nisrAR8/Pw6AxOSu1ZpWT+cXSwObfvfJf5speH/aJBbPn4fX68UI0eJm%0AbXoi5AL73aJP+fWID20qktWozt0ysNsdgfu/bSaU5uPQyvgy+xdS0tJ5a+5y7vnn03z//ZqQVge8%0AuskPe3bLhNKHIAshEAWnMFBQ4+palQHVZuNXLRLyjsCBjVC7EYbNCUIu2uFw+fOaJoY9EsUbaCpS%0AfGheULICUhrx3FHE8R/l66TWCNPANEVY1IRMgYUgg9QhX7dqhURCq4xN+GUbzx0F3Qt5hyGxOYpv%0Ak2uaBh6Ph2effTZkyd7ObVvBGR2UgBqGQf7hH7lQrvH9dwEFHOq3xVFZxNez36VVnRiIjEaNro1q%0As3H21Am+WhPaSp5hmtRq7Gt+C6pa+JwR4+qhKCpFBfls//kkaJWIvKPo5+RafPRcsZSjEwKv18uc%0AOXNCMi63282NA/uz6ssvALDpFdZ9f/zgDzJhjg9c1/hkHz/77CF5XYvPQa361IyOtXpEQrmhNYWg%0A1Od6U5ViAZJmUTVBPpAnz2uHejJBbhQfxQmf5KyqQkGF/peVeruSIF8mYQiITmoK3goUXSYG/l3u%0AqZLKICR02KgxdB41jpfPt2Dy0kD53e+k52+sCwUy5Xa7ueG6gWxe7+swrijB0DUObvlOvo6VzXH+%0A5KmoIJ9eV10ry1c2+WCpqkrn7j3D4rrWNTWNDt1clGomlYXnSHNlYi/3cfbi6nH81yNMnfAYb019%0Alk/eeY1Wye2ZuXglGb37WbxV0zTYvSP05fgNG2QXNFExsqkRJHcbAtQZXxi6/rtdIIqqhhwtu3Dh%0AgkwyYiSCTPF5uTHTPRCXZKmTXEqizE8fUFUlbBI+hhDs338AgK0rF6N5PVB4GhFbz0rQVy5dYCkc%0AgEyaxk952ZKpC0eDo9/VTImKBSR3UJimhTS+9d771Rr0TiZ1k2Xv1CFQqyEg0DQN3RCWbnEoFrd+%0A/frhcDpRakgeoFlRgjBNVFUl3q5DbBKb1nwLCPoOuB67M1IioUd3ov36A1mHTrFs3mz27NhK27Qe%0AdOn2/9vm9v9tmAIcsb77rWqy4nsmcg//ZjUhG4ZJWc0kiZidlUm+Ur+1pJAJYRmFhGxsppB/pw6K%0AD81TbTaefmYyTsWkdqtO9Bs4mOF33iPntaTWcOZnmRSWnIeEpphCcGpf9sXqgyGJTWu/k1ULjzxv%0AiiKrh2rpOWsu8Wuuk9SGWloBw++8h27tW2Gv24Sn/isVkPyJ8po1a0KGJHfJ6IlSIzb4mgIHtn4v%0AP+9/U+DNpNboJ/Yz49WprF84C4A+t9wDKHy3ZB6jh90QUpTWMAU16yRhV2D4iFHWNbxtqByTEl8f%0AZ4SkROXbYuHcUVQFmUAL85K0pFDEyy+/7FMmkRvtts2bMXTkaLlhNE1fj09gjSiwx0HRGTokt5Xr%0AVuFpRGwS82a9I9cOReGNN94ACAkwZphUke4LTpAbxUVyuthj0TkP5JUS5VAtH4Qm8VFcKNco8+pE%0A2m14dfMvK/V2JUG+TMIUAiW6NomxNWifkirf9C0cOft+4f4RN1pUhmXzZjNz2xEECiuPVrAzawcg%0AG8JMISy8tguAAAAgAElEQVQkKRTIlP+3/A+yhRL4Ez0feuEv7x35+SAb9x2Dv38MI18GFO647x90%0ATO0eFr3h7Vk7mXj/nZiorF4kd/ePPfqInNyqTDBzZ75taZYeLTEZ9PenrKTP4XDQOT30Os0yYXEE%0AIT94yqCiGKVWg2ooWHxCQjUKiGqz8eC/p9E9PSPkY1NUVS66ugZaBSAkIlWrASgE2cNWlShLSUsn%0ANyeLT999nX27doZl46Mbgp8P+eQEK3z3XOEZiK5NzXhfkhXkB2tHtMlk7ty5TJv4OLk5WUG63KEK%0Al8vFB7PnkdJ7gHzDf119mwszuk41s5Afi+00j5HXWm3by9IG7zfkFr7/fg1TpkwJScOZy+Vi6Ver%0A6DdcNhM5DI/8u5wRNIyNhJrxmIod0zDo0DmVeye9Iu/NUwdlsheXxEsvPMcHr03l3/feyo7toaX1%0AbN/uZtHnc+WLquVuH5pXptbk0IH9bFqzCjOuPkTUlAlyntRVTe5zI05nBKrNFvLmUENIyS0BCJ+D%0AngIUF+bTLCGG9n2u45VZc6XCRr0W4KyB7dxhWS0rPAXx9bHZ7Jw/c5J9u0LPpc3oe23QPHLn2EcY%0ANmoMvVJTZG+IzccTrdUAImrQIlZl8PCRtG1QBx0bZcLGDcNH0rpDZ4syFaqSfNvO3WjQuoOVvPvD%0Av2ls33sQE6e9TrerBkF8fcSZXzANA/PCcQBsdRpbqjiaFlpuuS4EJR6D+BpOJkx7jVdmzWXC1NcY%0AN2EikTbodNWNzJi/HFMITlQocPawnFZ0TaK0VRJku8PB6NGjQzKuU6d81B3fumpWFJHUsFGgj6Ko%0AamVAgcQWkHeE5A4pcqPjkx/0O2eahsGqVatCBoz5baaBao31DWIj8RgmF3wOfgfySmlTN9py0W0U%0AL/tFjvssqVU19Mouf1ZcUbG4TMI0oaRSJ8YBKFUeEvApWXilPSwgajWEu9+FQ9uhVQ++3r6X7ukZ%0AxEQ4MEWgsc7r9f5hZMrflGRYCbIPwagoRBgabXpeS49eyXz+4bvohsGq5Ytg8DgfL68VNGxHTGws%0AHkNwpsRDyzo1/89juVS43W40m3wgjbICqb6gAFGxQfJMphBgmnjj6zBltxdVUXjh42Wc2LONLhm9%0AaJ0Sei5tekYP7n96Cu+dro3u13sFKDqLiE2k34Dr2bJuNYauo9rs7N2dg9k4BaVuczrbz9GyVWsG%0ADx9J/eQuGEKE9GFdvny5lDuKjKnOzYurxxfzXuTrJQushNj/HwTbiDscDro2+p5+vTN/52/6v8Wv%0ABeVojmjQCSShRWdAUXntjTdJbteOmjGxgQN63gHpt/DbiX38NncCKxZ9zr8/WESdmr1JqOkM6dg6%0AdO5C5A4p1xZ07grPosQHN67O+ewzTpc0o3/N82hxjajZbyj2ykMkJCahGYK09Ax69eoZsrGlds+g%0Ac0kC6zcf5YXpr3Ns91bSXJnsyDPYd1CH+HqY+ScoKS7mpOnbaJw+aFlTG/GNoHQvGvDd2nVc3Td0%0A3PzNGzdi+Jqigsvdsokwqn5zXpp0X8Dd0T+2iiLwlHHg5DkmTJ7K6bxzDB4Q2o59wxQUV8qEwKZV%0AIqpUS/afirSoawAtMgdzELj3tqH06DiO/353kJPOeqCqrFjwGauWLaDjunUhG58QgquH3ML7y47Q%0AMDGBu6cFqHURlYVAbVnJKzgpudBAzpef8vfZU6FZKgx5hrfenYFy5iB2ux2Hw4Gu6yEryXsMk+JK%0ALehZUBQFe3k+XmDp16v4W6/2aEnJZP+oWTr6ZsEZFGES1bC1tGMPgyqOacKps3mYZeUWNcs/vsa1%0AahIX046UtA689vZ74OgEZw8F+mcKT1sJsqIoDBp+R8iu6b333ktWVpacf02D7t26WxbXnsoKOdc1%0AT0W1O8AZhRlfH9uBDQz+2xgG3zKSWVsP4TbjwBklZVeBEydOVgPG/q/j1QyTUk3mIdURZIkUHyuo%0AoHYNJwfPlTKkQwCMahgr1+MzJR6SE6NBhF484M+KKwjyZRKGaZJXWMTRvTnsz90j3/SUyYXEl+j5%0AOanSiQ1wzwdhUhwp7VEFAq9hWpqjoUCmXC4XVw8YGHBx8pTSb8BgHnpiAvWinTTu0pOY2Fir9InN%0ALuVzftoAho7aUnJF46PsYdGlTc/IwFbTJ5VVUcKXi+Zy4VxetRKV3WaTagftrgJFwQR25JmW3nA4%0A0O2tW7fx3tRn0G0R1ZPQ2Hp06JzKzEVf89C4fzN05J3o9ki4eTKizz0UNkyjbYcUctxbWLVwDi+9%0AGFrt12XLlsk/VEW3rbElXtKtcUnuaQZ/lMXyrbkB1Q1NY8OGMCiACKjUdTB0H7qNxZHWayYwZ8Zb%0AfPbBW/J91QadfIhuow4Ql4SuedmXvY0w6OdzvsxrPQ+KVoHNbqd567YkRAgapmRYi/CyebN560NZ%0A1Vj78avYL/zKwQsV7Nuzi02rv2H8mGFsDzFK69VNDh/9FYCadqz729VVSoL5jRvmvP8mvxRoco7J%0AP4HiQ3HtdRr73LkEp89Vl3D8I1Grdm25cYXgZEqYxNlN8irMQMNlvZay6cvfJOej1xQV5HPPPx6n%0AaYcuIR2bYQYQswcfeTSoWuJvSvohewf3j7hRarx6Kyze+Y0D+qHZo9BtTh8KqrFuXehMLwxTUO6V%0A0oIjRt4R1HdSP9a34fDRLKKad5Yc1QvHpZzf+d/k57Ua+GhwGldfOyBkVQvTFOzftZMSr2lVevx9%0AAE88NQG0Srbk/MiDtw9l6feb5EF5R3wH64iiPPYePcmM+cu585HxvDX3i5BufHblZJP7417yTxzl%0A/hFDguhPjeIiOebjyka38rmJ5h0OHFx01qIQ2mw2rh16W8jGNXbsWO79x78k/c5TxqLZsrH2iclT%0AsdvtcrNjj0CJT8L0mV7dOrCvBVQMHnANAPZa9a2m5FFj7gkZZcswBSUWghycILepK0Gun8+Vcbyw%0AggrNJLlutPV5YrS8J/09JKCEr1k6zHElQb5MosRjUFBWaXEaFUWhQ5fUaokeAA2SoaJYNmIUnOZk%0AhSxt1IuOoMJHrHe5XEyYMOEPTzZut5t1q7+TiZRpoOiV9LzqGu55+HFaJMZz6PQFzpw8YakwULcF%0AOCLg8A5qegtpf+1wUtLSibTbME1RTXrtj0bnrmk0au+b3CpL0DWNY0cOyaYzn3mIwxnBU1Omk57Z%0AF1qmw6+74cwv7PhN8oJVJTxWnRs3+Rq6ImoGde1TnAexiXTt0csyBWnbIQWltUsme8CvaiJTJzzG%0Au9Of561nx/Hc5P+EtPt82LBh8g/VEOSz0gI2KjbIgjU7awevrjvI2RIPP0UnV7ERd9CjV+gVQOyq%0AQmxi4+CyrS+JU2rVZ+OaVYF7KaGJTLy2+zrCG7bH7nDSLq0HWhg6qPfn7iZ7ZxZ4yqRlraLw6+Ff%0AyD/8I3nlhjWuLxfOlVxV04C8w5zeswli6krUB9C83pBvLtxuN9+sWAaGzmN33WwlBH4HrKpzyW/l%0AsqQMArX0PDYFkntfZ9k6f/b+W8ycOTNk45o4/kmEz1646qZMCBNnZSFmzP/D3nnHV1Gl//89M7ek%0AdxJ67yWUQCDUKKIoiiiuworYVgTXsq5iQV1RV6zYFbuIhSJNFCtCRCAQCCX0Ih1CKknuTbl32u+P%0AM3eSC+x+l+Tu6v5e+/yVcmdyMuWc5zzPpzQSEApZhpR2xGplohsEIlG2ZCVdDpnyai2kc4lumlRU%0ACzx7z25dgyzpm8WKlvKipUsFpyC5HRQdQvNVs3zhPE7kCYtkOb6pbW4yaOi5nTvrO7Z/RJhSPIXi%0Ai7imAFRHpkDxYfHMAXKlRQ4OcEVMk59+/IHMzNDoIRumyY9fLrAUNsQ9bdmmLaPGjqOirBRKj0FC%0Ac1S/j0PlFmyhulYlBE8RJ0o9pKalc9tdf6VN9z4NHlPd+GbZEkxr/g34CQSiQ6NIjp2upsqvUxWZ%0AgmxoYME+APAWQ2Q8siuMB556gY4900JKNouMjrHnX031s3zhvFqzF6vKrie0FGsqEO4tsI9NiRZJ%0A6DV3PED/IZnc8cjT3HjzrSErjGmGgddvPXPu4GcuMdJFo0gXe4q8bM8Xa0eXlNoEOT7CiUOWbIMs%0A3TT/bWTuf3f8L0H+nYRPN/BLTjtZMU2TK6+7gU4tUoSqgCwLOTNJgsadIH+v+FnpETzueEAkFaH2%0A+8nKykKzW/FeTF1n5hPTyMvNIcxfzpFiD0vmzQFMho64FKlZVzGWol9pG+fi4GlfnV27Sajz0Pnz%0APufw0UC7W0zQh/bvQ/YUQlQSYybcyjvzl3H19Tcx4a4HIbEl0sldyEW/UqpEC+y3JOxhQ23TPWTo%0AMByRsUKexxqbLMv07tQWFAdlfmxM+cwnpmG07C0S1E2LxSZIcdjyYKHEDAI899xzXH3DrSjR8bio%0AM3nVgfUMyrzIxhvf+dgMVBSkE7vYX2HywpwlTL5vGs98uDDkZC4IuJrF0yQxnsyLR9GmQyd6de+C%0AbOq0T88MTo4sLdX0RFB0P22Hjuad+cu4YMhg5H8DY2p77kZ0ZwRYJDhNVS2iXj5+U2bdBqFhvWfH%0ANgEzKj0Oag2+fKs6FVuLa0xISAjp2LLXrkZ3RAi93DodgCM7N6Po/lrYkaxAo9Z2xcxQ/USZNZz0%0A+IPO98ILL4RkU2YTVt3WQnoGXlUvPcnJCh/3PT6D2+97BFezzqR3aIHbHYYsy0gVBUhxjenaqy8O%0AWZAvQ0n80YzaRfzMJDSwufgua514lxu1sa/bos9ns/itZ8X/EBHPkItG8uyHC+mbHjpXOE03/yFh%0AakhGf6gqF2MCgVUtEGNTFIWHnnyOCEmjcedeNudBDyHB0QR0FDFXWWvXof37bEUjufiI6AbIMmaj%0AdsEVWgBvCao7hrzcHPZu28Tcd14NMUmP4C5ZnWmjc3IUJrC/uJL1B05iFv5qy9SJsYkOyuS/vSCq%0A9mbAwCg00TtjsD02E1j2xee2f4B0+jjoGlLjDtCiO5SdZMhA8Uzl5eawevEnACxc8iU5a1fzzrOP%0AsWH9+pAVxjRD6FtHuhQcikyNplNeU0uI7pwcxZ4CLxuPlxEf7qRtYoT9O1mSSI5yUWBVkH2a/m9x%0A+vtPxP8S5N9BmKaJqpn4TSWomrd3Zx7pPTrjSGjGmPE3oigOIeGU2JxezROYcv8jjLpgCCU+oWAR%0ASPRCWVnJzMwUSUYd7VK/z0du9hp8BUcgLArDEYah6xSdOoXZuANUFGGUF7Lzx4VU4WLyzTeIJFmS%0AQuoZ/+677/LU3x6tXXTta2dilp0CSeKGqU/alSAzpSMAVwxOY2RGH3w6rFwrknfNMM+yz2xopPcf%0AwNRXPw4am67rwr4WeHjaNGbNnMFzj03F5/dBk45wcjdy0SFBukloQaCEFmoZH4Ab7riXpBbtgxfd%0AOlrIa7NW2NrWWkpHUH1IGxeK8TTpyM13/pUuvfpS4PGd4+wNC69fw+PTiHRC9uqVHDl4gN3bttA4%0A0oEU1yQ48U3pADUetv64hPYJbiLa9iQ1LR23Q6Za1akOsbZqj7R05HChKBD0rlnX7peNW8nNXiNg%0AR4071Ar7B3Do8RauUZZt+cRQRa8Bg5EjYsDnxeF0ERufwDMP/5XJ464U8odxTYhPTKJV2gXgcNkJ%0AiyTLJLl0nMmtgs7366+/hqRzEVDYIDwaVJ+AAdSJ0we3U4WLF2c8hRaTgt+AVlESs+YuZcr9j3Dj%0A9eMxkVi9fiMfvfESu7ZsZO3adSGTstR0E48/kCAHk5L0fHH/jMRWApPqCreTUEyz1jwpKpGignza%0A9ehDVQjhZJrxjwlTPfv2p22sUySh8c3EPF34K4rDwYN/f5Grr7+J1ikJJLbpissdZle4QykH1n+k%0A1Y2yuwKmrWh0/eiREBZNz8tvgIRmSPl7cYeF07GrsJjGUwxRCXy9cB5//uNVzH7l2ZB1ygzDpG2n%0AzkFdsk7dU+3fd7JgAZuPl/NruY55NM/+XZv2nVCqRYfxvQ8+FJbOuklZtUqoYuf2HXblXcDV/Lbq%0ATP+MQTR260Jlpll3ZMvBdvFns5n0h1F88vJTAGjhsTbUbdn3K0I2tmq/TqVm2NXjAo+PAq/P7rT2%0AahbDwdIqvtldSL8WcWcVIlKi3RRYm+1GkW6cyr9B2uU/EP9LkH8HYZjU4nOraxPkksJCmsW40UyI%0AbtoGXdcgqTVIMs3DdG6+86/06dwOwxSAeBGhld7KyMigc/eeQe5XkiRMN3p1ElULOb4JsqKwZ2ee%0ASFZO7RM4X0uPWItMtCtZoRpadnY2f/7znwVm8QyFDVmWkS0r2zWbaie97acqkIAO8S6+/+BFAB59%0AagZ5uTn4NCOk1QEAv26S3LaLNbbailnB7s0AaBEJGLqOaRgoMckQlYij6FeuyLRIW8ltUBwKf7j1%0Az0x95PGQW+vqBlT4VNq0aFb7wzrqJIaukZu9hrSMwUhNO0PhAeRC0fr74vuf+eiNl8jduIGqECeg%0AANs25XD42Em8Rfn4LTcp1e/DOH2SfSeLg81BGneAUwfQ/D4cFQUcs3CFDlmi0q+FBD5TV1e8S49e%0ANG7f9SxZqwAEJLF9qjDciG8KEXFIRb/icDpFVwOQE1vYShYdeodWnaRrz740at0Rl+nnwpFXMPOJ%0AaSz+fLYlkyeY76dLijlSKa5fl8YxKIqCaZoc2rwWL26mPfMyzVu3FVhkS/+1oRXHjIwMPln0NQnN%0A2wZDehCwI9NSqvDHNuH9uYsA+PiJewCBo+7TTZD2Hn5wKm8+/xT3TRjNyBGhM1nRDBOPRdI7s6V8%0AIHctVJaK6myAPGi1wAEBGdBUiE6iUUoTqlWDo2VVDRrPmWMLtLvPrCADDOvVCSmpFVJbYdUsn9zF%0Ag0+9YGOVU6LcVMvhzJq7lNvvm8YzHy0M2TximFAVeP0DEnSyjMPpJC1jMK0t9ZYtUgsALujWkllz%0Al3LNDbcIPXpvCShOfLJb8BqM0BleVKs6pWXlwia8xossy5SdLiVn/Xo+euMlTu3dSrOYMN5cdxhT%0AkuHINkBgqCOiotCtuVALi+Hdl59le24OR+uQNRsaq75bFlR4wjSRZBmny82kex+ihV6M2bgjuCPg%0AwHqWL5zHc49NFfJwmh8qTyNFJ4kOCxIRMfEhG5tfN6j0G3Y3xTQhzKGwv1gUdy7u2MhGP13Vo/FZ%0AxydHuW0MsiwLAYJQa9L/J+J/CfLvIIQod61VZyASk5NpZjFGm3Trh9PpEi0XYHg/QbqxvdGt6qdE%0AaPG02dnZJCU3DnqRm7VsDcDA3qIKkH7ZdXTs2gPdGSbIIoW/MnT4SJzVwvBETmhObHwC8955hXXZ%0AobFNzsrKqk2SwqLEhKH5kSSJLqm9kKwE+fU6urS7Crw0iZB45fH70YsF1ky3kne/brA9d2NIbX81%0A3WDX7t3imzr3df/GLIHnjmtqy3Bdcc+TAEy7ezJNoxxiwU1sCaaJEh7NVbfeFdLkuEbVUQ2TatUg%0ArXdP23xm4p8mQ1UZkrXpOXXyOKphojTpSMc4J5K/GsoL+Dl3O2+98HeenHQdWzZuCNm4QJAbH77l%0AGorKvZz6dbfNKjcMA8VbHGza4HBBUiso2I9hGFTn/0p5jUZFjYokSYQ5FRq678nOziYzM5NHHnmE%0AzMxMduVtoUojCCYgyzJD+gosfFGNKYg0dz4GgHlqP5IkcdUfriPOBRljJjD5vmm8/MnikMv3Lfps%0ANgUlZfjLS/h26QL8vpraKnfRQSED5gwTyZ6/mhijSijjGAZGWQGVGlx27Q08+fIsnG53SB31SqtV%0ADHfkWRuLkVf+AVeZBZNq1FYkBf5qtMJD9sY6QPzRwwQh1zQMVFUNmcmKSAg0wp0yLkseUNOFfXls%0AfIKoGKe0h5apQtO8LlYVBF41KomJk+9G1Q0qfaHbNOpGLQY54Gp2uqq2Ah9TlY8pyZhDb4aKQozS%0AE6xbtcJ2N1WqyzheKnC/t9z5V7r07BuyNcKvGezYsVN8U+NBlmVS+w/h4VnzSE1LZ+cPC8Tmok1f%0A8BTZVduZT0xDNwykKgFjSBtxpXDtDOHzppsmrXv0E9/4vCgOJ2ZYNH+54SpmvTiDO/54FWlxVkW4%0AohCsKi2mwa68LQIvDZiRCWxY8zNP3n4dm0M015mmyaCLRp1lu95rwFCe/+gLUtPSuT69DVLJMTi0%0ACcfJXSARXBjwlhDdtB2SJKEbOq9Mf4A33poVkvEFMMgBm2m/IarJLkW8G01iwvjwup48f3kX+rWI%0AO+v4QIJsmiaKJFFSpdYp4v33xP8S5N9BqLrBzr37xDdWEqooCiVFhXz1wcsAuFPaMGvuUjoMu5Io%0AWeNA7lrycnPsBDmA8fH6dSpqQrNTCxiOrF7xXdCLfOzwQf409lI2fy+UEDbu2icmlCSrolx0iIEX%0AXMTrr78BwMArr2fmE9P45LXnufKykSFJQDMzM3G73aKcXSd5FzrCElp5EWg+tMgEIf2G0GuMri4S%0Ak4ytENKYtIzBFO3bxrgrLwtZRQogZ8N6PnpLiLcHVc10DbwlNOqYSr9BQ7nv8RnUxDRDxqB5pES/%0AgYORPIUQ2xiH00XP9IH4Qqw1bJim3bWIdTu4+vqbeOPTxdw9bTrtUuJJ6tATkFgydw533ns/mglt%0Ao2VU1W/LH5mmiar6yV2/NqTQmaysLPw+f3B1BXFvw/0VosUdUENo1EbgaS0Yw8ENKwFYtT4XEJBC%0ArYFEvTlz5giHOquauuDj96nSJaSaWsc1JIn1K7+DylKWfvcTiz+bzfq9x0BXofAguqZx4uhhEt0S%0Aflc0N9/5V3r0SbeZ4qGKld8uO+d1UxwOpKJDtRjapp2Rig4x/NIrkCRrGbCgAr9s2EhqWjrT31vA%0AvQ8/FpLORXZ2NneOH01ZZc1ZG4u2HTtx/9QHkGvKBVSgRSqc2IlidaoAcr4VVWWik4LOK0lSSBKq%0Aar+O168TE+YkLzeHj954iQ8/fJ+3X53J3p15cHKX2Ih1vRCO5nEW18NbAtGJHNizi46NovCF0E3v%0AyOkqSqtr8dGGaVJSpbK7QNzjI6sWiSq2JMOulWCaZP2wnLdefJrbr7uCnxZ8hB8HkyZcS15uDru2%0AbuLvM2aEZI7TTRPZUhGSfFU4XW4m3jWVPv36s23TBr5a8Bms+RT8VSgb5tNv4GBys9fYcILAMxfT%0AogOz5i7l2ilTQ6ZkYZjgN6xnu8YLmOzfuV1YMxs6vppqjsx9ll4VW3EsexpFlpAVBV0XalGy5kNS%0AayA6SXANNJWN69aExKXWMKFlh85B76rT5eLWvzxAUseeAAzO6M8HY9rz5w4mb89dwqix43A4RMIq%0AyTJSZSkVhiK0kE0TXdO49567QwM5MsDj14m2KsiRTgdRbgcRrtqUsUeTGC5sn3TO41OiXPh1k/Ia%0ADaciE+aQCf836NL/u+O/b8T/H4ZuwJ59VsuuDkkv6/vl/PDJW6D52bDrV1LT0imRo/Ee2Mybz/+d%0A268bzZov56JgsGWfaFFqukFplf8f/anzioBJiGHoZy26hmHw2uP34TT86FGNxGSX0l787tR+nnts%0AKkf376ZRpIvCat1un2khEoIPSNkNGnahSJZqvILEKMsiWTd0KC+E2BS+XPApc+Z8QnGlnxhfaS1e%0AqrwAMzaF5Yvmseqrhfh8PnRdWLGGYoxrf1mN5hAdgLpVAkE6KqSw2iBn7Wqee2wq363fgnHqV+66%0A/ioAurdtQVKHnsJZbNBAu6oVqjBM7LZtWf4Ru9oE0L5pEpWOSDRLyk1LaAlAuzin6LXV0QeVJYku%0AfQaEbFMGgtwoOZ1nqX8oDgeHcn8RH4pvQmKjFGgscOUBtzXKhCzY+jzhwocUeuvfnDU/45ecmDUe%0AAhjxgJMkRYcxElvy7CP3ka+HQ+FBJEPHMAw2rPmZQ1vWcbS4grzcHD57+xVyc9aHtOMzaERwVco0%0ATUygXccumAHcbMtUSGnPFRk9aN+5K2aAmGTZKn/zg9hkdExN476pD4YkWcnKykJT1aB5RJIkZMXB%0A2qwVPPfo/RiHt4kENLEF0rE8HnjqBZsk+srj94G/Sphi1Ikrr7wyJAl8jW7g9Wm4DD9Txo/hrRee%0A5t2nHuTDV55h2YLPkPfXSTq2/3D2CTyigvzl/E9QZAndsLSBQxBORUY1IMKp4FRkTlepJES4cDsU%0A8nJzWL7gE1g8HdZ9BjkL7eNMw0D1+zHLBbRHc8cwZ9ZrPHjT1Tzxt8cYOnQoU6ZMaVBCtfSHVfzw%0AzdcASP5K/vTAk6T3H8DB7Zt55+XnBBxg5wp484+M6dHMtogPqOA4rGehwOMjNS2dCVP+Qu9+oemq%0AGKbJzj3WPFDtQdd1nApIci0edtuGX9j2weNIZScYctFIa7Mo3kfF4STSrIGoJCRJxul0EhETFxIz%0ADt0wyd1okddrvEJn+erxpPUbYFdpAVvlqNa+3porTBOzogiighNUwzBCsnZV+jS8/loMslOR6NM8%0A1oZd/V8RUNkIVI1divxfaRbyvwT5dxC6aQpiDdiLh91KMXQoOcr2k6fJydlAieawpZlUv4/nH7sf%0AvayAH1atJi83h6RIF7IcGkB8wCQEST5bL9caY4zmQWrUGkVRkBq3FxjW6gp0TeP5x6YSp6gY0cl2%0A+8zpDC3RbFP2WkF08HkZetHIWq1oEKSpuCZoqsobHwkHr42LP7DdhwKav4s/m83XCz61EwXDMEhM%0ATDzHXzu/iE9IEEkeCP3oS0Yx7ZmXmXL/I7RKjMKMFnrDuqYJKZ+CA6h+QYDs0jKFalcMPfr0Q5Ik%0AqvyhxW8Zpskua/F477nHbZfBvNwcnFWlVElhmAGUWUp7Ih3YCy1l+WJTEhbFkItG0qZHWtCk3tBI%0AHzCAWx56BhC2v06Xi6uvv4nuvfqiB1rbMSmUFBWITZm3lN7dOuN0uZGtilRUCytxNmkwsWbixIm4%0A3W6RpCsKpjNMVK2rK5BlCdnCXMqKQ2i8JrbEUNwCG31yN3HxiUiyLJQuKooorlKZPH4M7730DPff%0AODw4E/UAACAASURBVJZf1obG5lw3TC4aOwHcEUFkLtMw2Ldru6hyluXDwOtBkokpP8rj904RhjFg%0AV/PW5W4lLzeHSJcSMk2czMxMHE6nnbzLikLTNu0xDJ2tOdnindy10v58RrKQO/zojZeY8/ZrGJoG%0AnpKgCrIkSaSnp4ckgdd0A69Px6gqF9VNay4wDQNd04RO9PwHkb55AeXkzrNP4CmGqET27NxBXm4O%0AXp9OeXVo3llZgkq1Fg9aVqMRE+Yg3CmzKXuNuHYFB2D9fBRTt9UqJEkoHwU2PkQncuTQATSrG6Jp%0AGu+8806DEr2N69ZiOC0Fg2oPlZ7TnNq7jQdvHstGS5FBlmXcbjejrhkHBDtzvvXBbCEJZuFVY9wO%0AvH6NmhDwGgzDFFwBQFYrcTidXH7NeMGpqROmaaKpqiCZ11GxaNOuI96TByE6EdM0uPamSZwuLcEX%0AApda3TRpnWqZlvgrcbndjB1/PQ4F9m/PDSpYBCI3e43YcFhjxlMs1mVXuFh/ZRmXy93g9VXTDXy6%0AjsevExvmQDdMFFnGqcg4ZJmSqv97Pm1kQaKKrPuqyJLQj/8vi/8lyL+D0I1aDc6ziD+AVHyYMiWG%0Ab9ZvF8nqyd21x+o6eIoxwuPIzV6DQ5ZCVs3LyMjgpptuDkryQLR3ZItM0KtVI1zNO3P7X6cR17m/%0AwDlaoWkaNQVHqcTNrLlL+dNfHmbmnEX07x8aCaSsrCzR8reS98QkKxGXZQG9KD4CCc1BdmA0aiv6%0A7UWHak9g2XmaJrVJAqLCW1JS0uDxFRYVQ1gM+KqQMenWsw9XX38TaRmDidQqISpBaA7Hpljs84PI%0AskxsfAIntm+g0q/z9huvsWPzRqpVPSSLRiCys7P58O03AdC9p4OMQSpPHBAJYHQjJEkitmMa3ZrG%0A0XfgYBSHo9a8Ia4JAzMvItIV6uq2Sf9LBTP+ouHDeWf+V3TqlsqWnHXinhm6pfCBSEIL9jNw2HDe%0Amb+MKX+5n3BJZ9/RfJHsKzIVDSSHZGRksGrVKp5++mleee11nNEWGabGIzayksTUJ55jzLgJYvOq%0AOKBrJjjccHIP5WWlOBxOsYhVlqJLDvySw+qoqCz+5scGjS8Qdc0urrjiCnGvzowdgukeY1Ty6eNT%0AOHa49n3FK555PTyW5QvnoRvYhMeGRkZGBs/NXowcEUuLxskoioOThw4EvXcc3gxLnoTP72PdN4ts%0AHfCs75fXji+QIEsSLrebwUNCozes6iYVPo0opywSzECSKctIsiwUSU7sRt6/jjHjJgqN+rrhLQGH%0AE9MdRW72GqLdjpAx93UTC/4h7qciSzhkCaci06v/IHvOUxwOLr5irFXUkJAVmUuuGItcKXC+SlwT%0AWrVtH3TuhpIwhw4bihwZA5oPpwyd+gxg8/q1qH4V0xTJcfrgYcyau5QDe3Zx54SreW3GdJv826tv%0Af5KjXOw9clKok2zdSJVf52gInjvdhNjGovt1/YSJvDh7EX37D+D2224967OmabJnZ14t3AjYt2eH%0AkHqzuhab16+hY58BuJwNN+PwawYpFoG7Y9vW3DHt72QMyKDi4A6m33Yts16sLVgEIi1jsAUhtMJ6%0AX4mI5/rb7uTaO6Yyc84iuvfuV68xBUIzTGo0A80QqikVNSrhTvF3I13Kv3SO5CjhXlroFUmxw0qQ%0Ai7z/XTjk/1lN/w7CME1imraCIkO4R9WJ6JhYBvXvyXdeOJrQBYp8cGJX8Am8JdCkE7HxYbgdMp4a%0Azdr1NXyC7tGzJ4QtE9/UeJEkmT5DL0LWVUZcNpr8KBlfvkFkj4Gc3q7STK7iRJ3jj+/KRYloQY8+%0Ag+mQmobXp6MaBm75X3vR/lmIqpQLf1g0cvFhRl0zjk7dU3n+sali4S08KOTSGrVCatIR8/QJUGvs%0AxSQuykWRwwnhMZjV5TgcTmFaECKSSM/+g5A2f4dZ40FxCNONgE2zv3kqjO5Gh6GXs/+IRVAqOMCI%0Ay6/mhccfRG3RG658hA/mfMqnrz/Hk+/NZ3CbkYQ5G37dQNj+arbtr4XftoxBossNVuWpyI1a4tAq%0A8bji6ZIcRWpaD8aMu4FF32UBIMUkU366FE+NzoHiStLOQdaoTxgmtibt5VeMJrVNAjOfmCZ+abmE%0AkdxWVCMTmiPvySLtplvtNuRbi/ew01vClDfv4pVPFtMnBC3bjIwMMjIy8Po09mhxvHkEezNr6Dp7%0Ad+QJ4f98a/M6fIpI5I/vEISczItIbJTMks0WzCEyEanGiywrpPYLjdV0pV+z4VVdOrTjwade4LnH%0AptoYRUBobHuKqDhzDgFxbasrICqJZV98ROboawjr1bDFNhCmadK2Rx+MTZtolpzICe0fGH0c2nTm%0AgbVfe4qhVS+cLhejr72evpdcRcuASVADQ9UNSj1VeLZtwNB0JFniymuuIyylNa2bJvPyk4+g+n2Y%0AQElxIVdedwN7duSJ7k9gbADRScTGJyCF0HzIp1mEqXA3qm4Q6VRoGR9OjWaQ2L4H9z0+g+cfm4pu%0AGPzw9WKxaTNNDF3n26ULQBbLfJveA+Hk+qBzN1Q+skeffqRfXENekY/X5y4lsX0qYc3jePn5Z/Cr%0AfpxOF5PufYgDe3Yx4+F7AVi/WrgMKg6HgA12uY78qkpyFs3A6XTx0Fuf02X0xfW/YFboddQ/bp00%0AGc0wSYhwcueUyfyyeSeLPpoVRHozDZ2klMYU5ucDljOstxgi4kCS2btzO4os8epnS9i1aR3XXTGy%0A3t0Lv26w0yJw79u8noPff0rJ4b1EuBQBizEM/L4amz+zfOE8kODiy68W9xRqE+ToJFZ99xV/m/kW%0ALbr2Zk+hh7TmcfXuJGuGiddX66JnAi3iBFQwOcqF51+ADiVGuFCkWje9KLeD4+VejpyusqvL/w3x%0AvwT5dxBHT1cjRyUSVe7FmZDI6dJabVRPRTkr3/wb3DiLvFKD1CQ3erce7NyWW3sCa5dbVnocRZbw%0A+DQq/dpZmpn1ieKS0iB7WFmW2LYuC0PT2bphLWZiKxg/kxe/z4OmXTix5sug401PEZoJ5TUaUS6F%0ArbkbWL8wj0suurDBrdGMjAyefON9Ht0dyfCLhKmFrT9rmrXV4pQOmE270MYoZPwzL7Nu1Qr27tpO%0A/oHt0OVyiEpEqvFw8djx9O3WgZEXDQ9J21bVjDrQFDFZ2QQVi1TmcSdCk0ihWlFylNz11cJQITD5%0ARSbgLzzI7tz1aFdd0uAxBWLA4CFIyzeLFrqFgRv9hz8CULJzPZBGv6tuZmTPNjyxRSV/cxZ54UWM%0AGjuOL5ctQwOk2GTSMgbj142Qkgj9uoHHmqALD+/jmXcXsHv71toPFP5KeNfB9Bp/J9nAA5NvtpPj%0A3Ow1mB4gKhFN9bMtZy0dUtMwLUOY+kR2djZZWVlkZmbSrXdfqgNFzzrdnsPHT7JlzRzQRVJM8+5w%0AKBeqKzCBtVkr6N4rDaMssKglYhYfRpIIGb78aFk1edsFE//beR8y8bILeOnTL9mxcR3fLlnA8YP7%0ARdK+O+sfn8Qim6l+H2/P+BvDrxpHjkttsPOaXzfwWjJqHdu2ZovLid9v1sKh/pXwlkBUAm/NW0bv%0Avv3ZX1wZMlyjXzfwqgZGVTlgYhomXy9ZyPNzlpI+YACyJPHco/ej6zpZ3y9n7aoVPPjUC+zdkQcS%0AVMc04xvAiIxn5hPTSG7dgWbDhtAkJqzBkLdqVcfrN2gS78Qwwe2QiAt30iIuDE+NRvnpUqF/bxi2%0A8RF1saKGBpVlHDh+igM/fWOfV5IkLrroIqZPn17ve1tapeGIiqexUUNqWhpFXj/hDpmx4/9IsdfP%0AH8ZfD8D7r75w1rG6prFlwzpIHAgp7TF1HQ0/x7ZvxLhiRL3GUzfKq1WqNANFEpXP0ioVhyw6BNGx%0AcdTaNIowDIPCU1ZyHAhPieimRcZjVpdxaGsOGZPvoWdaOv1b1V9WTTdM9u7bB1IHzKpyVL+fTz56%0AX0C4rHfCNE2WzpvD0vmfomtWUlp3DvNYc0lUAsf3bOfO66/iyfcWMCAjo0HQKN0w8fjE34sNc6Cb%0AJm5rjiqvUSmtVv/PJFeRJRIjXXYFGUQV2RNCrsp/In5TiEXr1q3p0aMHvXr1om9foeFYWlrKiBEj%0A6NChAyNGjOD0aSEVZpomd999N+3btyc1NZXNmzf/lkMPafh1A49fJyE6nJ7nqHZpp/PpKZ0iyqXw%0AlxE9uG/6DKQzWy0OF536DUKWJNwOGX+IEpbY+HgbHy2r1Qy5aCSGptvtYe3UASg7hdm0i2i9Fx8J%0AOl6qFPfv3fffZ9m8OUy/7Vr+/sTjodEu1Q2ad+yBhkK7Vs3RDJMqJUKQf2RZ6M5WV0D6NeCOJNkn%0AZHuyflhO/vGjtRNMdKK9iA0cPDRkcmob1q3BdAmiWUBTODY+QUzL3lKoKuOU7hKs/fzdoKsUnrLg%0AC97asUkSpKYPDCmZq3ufdHoPu1TIzak1uNxhdOqeyu3Xjeb9F5+EsnzKHHEs/VlU9H58/3mmjB/D%0AgT27RMVZ89mtx7hwZ0gtnXXDxGtN0M8/cAeLP58d3IovOEC15MaVdjlOReLyof1s5YHY+ATkqtMQ%0A3QiH00X6wCFU+vV6a4MHlFwCpJwPP3ifOe9b9ss1HpAknC6XMOkJjPH7VyF7LvxUK7mkqX62bsyu%0As6gJqICui41mKGLv1k2899IMANZ+s5g7rruc5Cg3j0ybxugJk4I+63A67UTKtokHUQmNbgTAzm25%0AvDZ9KtOmTWPw4ME8+OCD9R6bWseIo2vH9rw0ZzEDhmT+w02LrChMnHwPY6+/2R6rVHUaJJlya82N%0AC3eEJEEWlUYNHRnJV6tMYhgGu3OzMQwoP10qLICtCBhhjLpmHI2bNq/F+UYkoKl+duWu50R5DWUh%0AIOoF1ocYtwOvT7PxoOFOBd00bdKbLMuYpikKBGdeV2tzUbci73C6eHDao/We70zTtJJ3zdZn3r11%0AI5dcPIJ5c2aT9dUX7N+ziynjx9TOa+eKOjAGh9NFr/6DqFQ1qlW9QdbOPl1U3qPDHEiSKByFWx24%0A3gMG2e/tGf/UGWMLvK+JyIqDvgMHU6nqDZ6LDROk8GDekWmatfwYK3Rdr02OzxifZBmZEJ1k4ahF%0AQaDSrzWIIKqbdTTBwxyAhNNaH5vEhP3LXcy6WsgAbRIiqNZCR179T8RvjkFetWoVW7duZdMmsRA/%0A+6xw0tm/fz/Dhw/n2WeFjee3337L/v372b9/P++++y5Tpkz5LYcd0ghzCJZyjNvBxMl3B+OMEG2w%0Aewa34qfJGaQ2jSE1LZ0bJt1V+wFrcl63cTN5uTmYdY1HGhDZ2dlMe+B+DJfAIN92+x1cP+kunC4n%0AsuXI5HS6kFd/KJLj1R9xpvyRaWlJLli0hOcem4o/BASHQGiGyXarYuYpPMEva9fx2UtPYOgGkiwz%0A4U93IB3MgZhkUGvInf86cz98u/YEdVpUkizz3RefMWZUaGToAHr1HxhkJVpeUS70PwOT4PGd0HW4%0AkLaq4+IECPtYQ4eoRCZMuot2PdI4Xh46kfpqv05K205EuRTuuH8as+YuZef2baKNbJpQcIC9JdVs%0AK6wWG6CyU/h9NXw571N0VQVPMWZEPLnZa5AlcS+0ELnA6IbJ/l9F9V+tKDm7FW+14X8+WEJGq3i+%0Amf8Jk/4wirdefJqZT0xjSHoahEfzyqdLSE1LR5Fh9Zr6ua4FlFwCz+yCLxaiOYW0ouSvpFP3XvQb%0AMpwta+q4WJUXiATZW4tjNwMOl5Wl4r5aAv9Op5NOfUKzIduWsw7DIcZGjRdd1/j47VdJiHBx4djr%0AmTj5Hlq0bsvEyffwx1vvoHmrNlx65R8YM+4GWrUT+up2InVGGIbB888/z7vvvluvsfl1w64exYQ5%0A6NKrL3++/+FzJsiyovDQ31/k7mnTGXXNOK68dgLDLr5MbHyAhx+Yas9zpzwNd7+sqFEpqRSL9shL%0ALkFxOGxiWd+BQyjw+oQWcp3nUJZldm7bzO3XjWbWzBn8MH+2sAaOERuzAYOGUFatNliD2zBMDD2g%0ASetAkiA+QnQGXYqMLNWS3tIHDxOFE1PQa4PxqoJEaF9vSQJMDpXW39DEtKyXvT6daLcTv2awO3e9%0ArQbk9/tZ9e1X+Hz/xz3yFoPTTY+BFzJr7lJ69k0nv8LP9vwK8htwfzXDsMiNYmyyLBGAhXfp2Zd7%0AHn36/+4q1SlUDMq8iD79+nO6SkXVDQoboOur6gYV1dZOr04n6lywI0U5d0J69TXXESbptlmIw+li%0AyNBh+DWDfUWV9XbU9dRolFvvamyYE9M0cVgk7PhwJxH/YoLcKMoVlCArskS1X2d3gbfeY/tPx2+e%0AIJ8ZX375JTfeeCMAN954I0uXLrV/PnHiRCRJYsCAAZSVlZGfn/9bDjVkYZgmxeVeKgoEQ3/oZVfZ%0AL67icNhyR4oskZebwzMP/5VKbwWXjrlWTIKWZ/z8RUuYMn4MG9Znh0SUOysrS7T7LZKeWlGCbpiM%0AGHMd/TMv5vI//JGpTzzLVf27kHnyKxxHz1HV99RCBQKM5lCZD2Rnr2Pm048DMPfNF1j55QI0VZBD%0AME2iY2K4LNkPe1bDdy9jVHs48uv+2hNUngZDp1VqOoZhCBcnn4/p06eHJElWDdOWtTJ0nc/fezN4%0Asdjzc+3Xu1bZX8qKQpNmzVF8HnoMHcnd06ajSLBuXeisdas1sXhEOsVzVq3qnDhZ5306slVUEtsP%0AEOQpxOS9e/tWi0FdghmdxKmTx9m3bROqZtq44YZGzvr1fLXYwtmdg7RKeQHsXoUTnSHRHttdSuD2%0AfDhrygFI7iCMbLZuzOGKSy+plzRTZmYmLlctKWfYJZejRAjdV0Xz8evenWSv/K4Wi1on6i6+kiTh%0AcDiQJaCqjHZ9hzDl/kf4+wcLadejT0hcpjIGDxG4bLCvW+GpfHI3rueDpx9i7odvc+LYET57/03m%0AvP0qxw4f5NulC1j02Ucc2r9XHOctEZhL5dzou0WLFtVrbH7NYLelmlJwaC87Nm9kc/YaWrZsedZn%0ATcNg7448Fn82m9uuuYxFn89m9Yrv0C0VFT08htzsNSRFuqio0ThQXHnWOc4nZElCtTZ3mcOGMfOT%0Apbb+86jhQ4l0KZSfLj0rmfr5h2+Eu6OuY6h+nGolLXv0Y9bcpaSmpRMX7uBgSSW/rFlb7/dWN018%0AmoFqmLYmbZRFlHI7ZLtQnJqWzoWXjkapQ6B+6OmZZF48ijYdOtE0PorwlFZ0Te0DSEI3V9fJza5/%0A98IwTWRJbDBiwhyohkFyUqKN6zUNg7iEpLOqsr3TBzJg6AW1VW4rCd1zWHAxIpwKhZ4aqvw6J8vr%0AnyD7NUFajXU7MDCJCXMQYV07hyxxJL8wqJwjyzJtOnSq7a7UGRtRiazNWkFebg5NYtyUVqscKq0i%0Av6J+41MNg5jGLYV0YR3ljDOfMUmSGDJ8JJkXjwra8Dhdbjp1T8VXfAIzSqjk3Pf4DPr1H0CVpqMZ%0AJsfL6je2Aq+wlQaxmZWQCLMgFoosoenGP+3cGNb9TolyB0EsAByKRI2qs+lYmf3O/Z7jN8UgS5LE%0AxRdfjCRJ3H777UyaNImCggKaNBEaq40bN6agQNg9njhxghYtWtjHNm/enBMnTtifDcS7775rVzlO%0AnTrFyZP/pLXzO4nVP/7M8QIv5O/lTy+/InSHrRg9biIXXnIpZcUF7Nq2hfsm3SiUG6jzMtlJaDyq%0A6ufgpixKenTipLNhFcdu3brhcDoxwmMwgWgn3D1hjCARmCYgsUxRkBUZXdNQFAeDMoeTs+4XO2Gh%0A6rSYAKISUBwOJt03jRpPOaNHZNKqVasG3Z+vv/4aXREVM72yDM3XCKfTiaoJDctOXbrSqQusmHwz%0AqqYCUtC1jYuLQ5V1GndM5ZTDid8wMQyDFStWsHr1aubPn29Df+oT6376HsKGBZG5JEnGDEzLB9bD%0AD6+LqqLl/Bf4XP7xo0jlhfgbtaOsuID9Wzfz4JRb0FQ/LperwWMrKvBw8MgxCgqKeGvu0ygOBaPO%0AhCUd3IBZOUEkXNtqcYv29fMWQ/PuLP5gNkvnfsLN906jzZRbqA4B7v37b79Gd4SL62aeexKVf3yd%0AiyNOkrW5OCg5NU0D7XQ+xLbl4IkCYvUINq/+USQyhoHf72fZsmW0atXqXxpLq1atmDdvHtnZ2WRk%0AZOBq2pGVVcnkVuqMvGwUy5d8cc5qiCTLdOzSjYP79wr9VYeTO+5/mPLyMn6KjSMuLpqrhmdiGJCf%0Af5ITjiqiG3jtSuvyBSyoQLNmzRlx4QVoms5Z5hbnCnsuSaRVYhRtOnUh67uv7V8PHz68Xu/sil/W%0AM+e99+HCKTx9z61CeUfXzuqWgdiILfp8dlBiZei67WwmxSTTqUtXKkoKKSmr4Yi/nAh/9HmPKRCe%0AGpXCIvF/Kz4PzVq0IrNPVxpFuak8XURVaQUupyPoPhuGcdb3Rmk+R3U/3rJSyooLKPX42LpvO9Pv%0A+hOqquJ0Os/7vfVrBgWFokPoVKspKy6k1IzA7QtDM0wqS0/jrHaya9sWZk5/GF3XkWWFO+57iAsv%0AuZQLL7kUgJd/3MHyAoXde3YReA5kWaFDly4cO36iXoRuVTepLC2jvFolzPRTVlxAUf4xZFm21V2C%0AuDJW7Ni6iVF/mICi/IKh65jWM6e6o1n86Ye0bNUKV42fEydPExfu5KTj/Ncx0zQpKiyjvNpPYqRE%0A4alTuBSZskiVMsBX7qFd5864nC78qh8JCVmWOPLrfhTFwcBhF5Kz7hfUGo/gh0QloWsqa376jhYt%0AW1F6uhqjwom31IGZcv7P3skiL3JYJDHuGiodDgzDwGmpzmiaVrvJME1W//Qd9zz0N64eP4Efvl6K%0AYcKwS69g77ZcTE8MRCZg6Dp5m9Zz4SWXEqsZHD9xmurTLpTq8x9bSWEFXo9wXjS9pVT5dQoLVByy%0AwLXr3jJKq+VzSnsetjoSrRMiiJb8VPp1TubnE2GpYIQZJvmnVSJdCkdNrw15+b3Gb5ogr1mzhmbN%0AmlFYWMiIESPo3Llz0O8lSTpvYs2kSZOYNEng7fr27UvTpk1DNt5/V+zetRNcXaDGG5TAARw6+Ctx%0AScJad+/uXWh18Ej2BG0noUk4nS4GZF6CERFPbGISke763+LRo0fzzvxlPPHNDo4bfo4fPYym1mWf%0Am+i6RgAxIEk6vdIHcus9D7B84TwWfz4b09ChsgyiEhl0wQj+eNtd+DSdAa0TGvxyNGvRCik8GhNw%0A6D4uu24ik6dM5ocVK1FdUezdvYu0jMHcN/0Zvpz/CbvztgYdX152GgqO4o3rwKx5X/LC9IfZvW0z%0AhmVju3PnTkaPHl2vsVXUqHQdNBy2EuSUdNXESSz8aFYtXnXHP5b4Mj3FnCxrTFxSCvt277YcoBo+%0ANoCvsr/jeGGJIJGZBpoanIgOGzyEq4en8Omcj8kpOXr2CTwloitggq5rfPTKDIYOGcINoy+q95gC%0A0ahZS9h7JNh9EJF09uzbn7j4BNauWsE3S744J8lr9dLP4MZB7Dl6igu6Z3DhJZex/PP30VQVl8vF%0A6NGjz2teGD16tH2tt58sJzalGQmFPq6ecAvff7VEdFnqRKCCN3bCLTaJa9TYcTaR8NDXuzhcWmW/%0A1/4wHx6ni05N60/6AdixY7tlriI2Ft3TBvDt8q9t7VQImHMo56x4A3bFTIptxLBLhhMZHUNUSguK%0ADu3h0ivG8MD9d9drbJu2bsOwTHO0yjKRdFiEsv4DB5GzPjv4Xp6rBVtdAZqffhePYeDwkQDk6x7C%0A4iIplRx0bxJTr7GVVPrRXGJhb5rSiKgIF21bJhAdJjC/Oz1O/Kpma1nXDUmWad2uA4cO7ANvCWZS%0AK/bu3sXA4SNxRGssXzQPn0/oKpumed7vbVm1inZUBY6xa+NaYqra0r5VJk2bii7GvioXh3ds5vOP%0A3sWvisKFYegcOXyYU0YEnZOjycvN4fvP34fhd2CExYKvGkmSGDr6WvoMGUGBqZDWJO6811qvT8NZ%0ArlCjH+To3u3sDWvB4OGXMvvtN/D7/WCanKgrI2iFpqp8NX8Ohm6IVL0OIfmbpQtJ7TuAgaPHU+nX%0ACY90EpMYT9R5rmNen4ZSplClH6NjTCSR8Y1oGhtG0yYxgnT73QriO/Zm1rwvWb5wHptz1nFo/z7A%0ABEmnWbc03rxrKp+/8zpZFuzIMAwaN2tJfKMUfvzuI77/+ktGXnElwy11jvOJ/VXF+KRCmiQlcN/8%0Ar9m47hduHjsKgBU/reTbrLVk//QtIDaHrz7zBF1SezPymj/S59Jr2Z+XS/npMqRKHTOpDaZp8v1X%0AS7l6wi2kpqVTVuTFFRtOQqO481Y+KjIjUXZX4lIqSGnchCKvn2ZNG9mbqEKiqKhWz7onXp9GjCTW%0AY3eMm1YpElCM3x1L04SI2vMXeCDcSUKjBOIjXOd97f6T8ZsmyM2aNQMgOTmZq666ipycHFJSUsjP%0Az6dJkybk5+eTnJxsf/bYsWP2scePH7eP/2+OGlWnc1oG5Gh21adutOrYzf46LWMwDqfz7AUZE6Oy%0ADCkmifsen8GAjAwKPD7R4m9g7N21g8PHjmM2iWLZgs9QHAqmapxVNQtgoGLjE8jNXmN18azPWPql%0AieGVKJLQp9yRX9EgKZrs7GweefB+jLaDALjt9imU1agc/2U1CYkJzJw+DU1TxaRvmoJgc8aYA2Lr%0AR4uTgUYc2L3D/p3D4WgwBKTcJ6rsAWOEsTdOoqYyGH/1T52JPMVUyyKp6JsxiA+cTnSNkMBTcrPX%0AgLsllB4/9zgk2LtpLZNvvYnOzZP59N3XgySR8JaINnxELFSVYRgG2WtWNzhBzs7O5tnHHoKRU8+G%0AV5gmKa3b0751a1av+O4fKiAYVit+9pxPGJSiMCAjg6fe/4KTOzdx7RWXNIiEqepCOiomzIFhaGfV%0AZAO6rxdeOpoXHn8QTVVxOJ2MGjvO/kxKlJvsQyV89MZLpGUMJrlDKj7N5GR5DU0t6/j6RPveTcGo%0A+gAAIABJREFUA5C3/IRR48UdFk7rDp3YtaWO2YAkMeziy5g4+W4O7NnFl/M/Yc/2PAxDR1YcjBk3%0AATW6CcsAMyKBOW+/iiTLOBwOLhozjmZtO9V7bN36ZiBlH8M0dBymhuR0Yug6LpeLLl26snH9+n+N%0Aee8tocRZu6ge2rGFFds2MHjIULpfXT+VF49Ps/WjA8o/geKY2yET6XLQq/8gXC633YkIvCumYXDk%0A4AExt3iKoXUfdmxbTl5uDqlp6cTGJTTIgMivGezcKYxJvl8wm5WF+xjwzffQXOg/78/L5d4brhJW%0A6HWqjl998Tl9RozB7NabjevWoFdYJj9RiUgVBbjcYQy+bCzVqsDmnvL4aBJzfs9etaqTmyv4ADkr%0AvmbL6yt5a+5SbrnlFt5+++1/emyQ9GClVeCJTsLQdZ5/bCrPt+pAcseeVPp19hR66Nvi/DePDkUW%0A5Ebrnsa4HTbp1u/343A6ue/xZ1j2xWdBa6qsKPQaMJjGHXvSrVcfsg6L9UuSJFZ+u4zjRw4z5+1X%0AAdiW/TNtEyPtoty/EoZhUqPpeH0asWFO2vXoQfsefcjoIMixfdP7s/3w3WccY7Bzay47t+Zy7eFD%0ALP3kfaGG1P86iIwDWbGJ4Klp6bSOj6C0ys+B4srz3jiW1ahU1GhEW/r2kiTMagIR5VIoPYfpx/Hy%0AGuLCnRimiW6YNLK0kAu8PlrXSZATIlyU+1RqQqh89O+K3wyDXFlZicfjsb/+4Ycf6N69O6NHj+bj%0Ajz8G4OOPP+bKK68ERBVnzpw5mKbJ+vXriY2NPQte8d8YlX6dFl16gyzTo2sXnK7ayV+SJL6d96Et%0AFp6als47878i8+JRKIoilBoURTB9vSWYkQmUnxZ4ZFmWOFDspboB5hLZ2dk8/9gDQomh2oOuafQd%0AMpx+/fqdha/sktqLjGEX8txjD/Dm80+x6LPZwTiuqEQ6dU/l47deYVPOevy60aCx2fjosCgAju/J%0A45k7xvPKs0/xwmMPCGtry6UuaDI+MzzFeHSF5Yvm2eQ5SZK4+eabG5RI6YbJ3l3bxTc1HkzT5IuP%0A3mbp57ODErvW7ToycfI95yRiSJWn0WQnlX6Nnn378+KcRdz1wKMhsdZNTR9ku5opDgfX/unPuNxC%0AukeSZdas/MF216v0VgSz4iUJh4XzVeIa21qqPfsPbBDrHM64r2ckyKZp8uPCz/lmyQLx7MuBCfyM%0ATZal52tECPMcgNbd+nDDHX9p8HVTLTMORa3mnZefC6rESpKE0+Vm0r0PsXdHng1FUv1+W88UQC8r%0AoEaHt15/WSiDbM+lokblUGnDsLTte/ShY78hJMdF89qnS7j06utsB0AQolbZPwu3uvadu5J58Sge%0A/PsL3DH1Ud774mtGjR3HyT0Wj8Ai6gXsir9dMIcp466oN/69V9/+DLp0LGGSzqy5y7jjkRlccOFw%0AXnnlFcaO+yOyQ7Gr22fBLurONZWnqXFE8NEbL7H4s9k8dfsfmPPqM9wxfjQfLv3e1oE+n/DUqLYJ%0AT4zbAaaJwxqDU5GJcMl0693PJsKdqRBhd4O8JeAK5+dVWbbJQ8HBYL3pLVu2nNfY/LrO7r0CH25W%0AVaCpKjlrhd16dnY2s197Hl+N76zNoq5r7Nu6gSi3gx79BuKoES1zJT6Fq6+/iVlzlzJ6RCal1X6b%0AdHa+oRsm27ZttcZWjqapHM7byMSJE3GcYVJT956aARnOQBiaICVbz5xhGBzYuoGmMW48Pg3d4LwJ%0AwIEkLWCXbCIS5rqkW1VVWfntMmGBXicuGH0dA/oPwOPXhDlHteiAmqbJhjU/88m7rwd9fsEXCzmf%0AUA0D0xSGXjFhDjTdDKrybtywnsUfv/MPj1/19WJbKxlvCUgyUnQiDqeLtIzBgNjYVasGVee5xuqG%0ASbXfoMKnEe1S0AwTpxzcyXcq8jlVPJyKTEJELYkvxXbTC34nkyJduGSZQyVVVIaIt/Lvit8sQS4o%0AKGDw4MH07NmT9PR0Ro0axciRI3nooYf48ccf6dChAytWrOChhx4C4LLLLqNt27a0b9+e2267jbfe%0Aeuu3GnpIwzBNSi0265irr2bmJ0sYlHmhLdmjqaq9yINIkidOuZsx4yYydMSllpKjJWgenWS/IGBS%0AXq2x7MesehNEsrKyBC7VSqSQJDb9spJNmzYFVRtlxcHendvJ+n55rSSNxdqXZJmmCdGENWrOzCem%0A8c5LM3j8T9eyccMGu2pTn8jMzBSbifAYMHQO7NiMak18hmH86+1Cbwm4IykoLkWWJGHX6Q7jj9dP%0AqPfYQMj4NOskLE1lf5XA5eln/78RUVHcPW067y38hjbtgyt0LZNF1WTNBlGlUSSJKlUX+soNDM0Q%0AGs1dOrbjjblfcd+jT/L6a6+hOBz2cxdw18MMZlLLsszE64Vm8phJ95I+eBh3Pvo07Xuk2eSO+oa4%0ArwFLYiGjVlfS0DB0Du3fi6aqtO/UjcxLRjHs4suEjTEiuXc4neAtQarzPvh1A1U3OdFAJRC/blBc%0AUcmBrRvYtLbWStflcnHl+Bt57dMlAGzesC7ouJLiQjup27LyKwDM8Dg01c++LRsorVIpr9HqvWBk%0AZ2fz+duv4jckGsVFsSn7FyLdDn766SdGjBhRZz4RyfqU8WOYNXMGM5+YRu8Bgyj0+pgyfgybsr4H%0Af7Utu1U3NFXlqRnP1mt8qm7gjImnUawg/L79zKOsWvkTf/nLX1j1/TcCi2qCojhsclnAPtfhcNI3%0A8xLGTriZLm1bcKy4nFkzZ/Dso/cHbUKWfTGPSt/5zyk+S3fbIUvCMUwSJK5ASJKEbpqkpqUz6d6H%0AcDqDseJy4N2wCV0JtmX8mWXx85UHq9EMGrcR84KsVuF0OrnwggvsSujGNVnU/SMBWKKiKPTpP4i4%0AcCflNSr9e3YHoGfmKCFLZ0W7xEiqVb1e7quaYdCicy8xNr8Y27Bhw8jIyODNN98USbIkoTgcXDL6%0AmnPize3wFENUkg1P6psxmJgwkWyVVavnbRcvlJxqtXxNU1RB65JunU4nF1x6Re39Q8gfXnzVtUS5%0AHUQ4FVLT0rk4cyhSTCMI2MWfsRlJH37peY3NsBqLFT7NdkesW73/+eefg/ggZ0ZpUQFS4Pm0DGq6%0ADrzIJocGQjMNPD7tvK6dZhiohkiso90Kfs04C0rhUmSbiBcI0zQJcwhccphTRjdNkupUkOuGIkuk%0ARAsJuJ0FwTC631v8ZhCLtm3bsm3btrN+npiYyE8//XTWzyVJ4s033/xPDO0/GoaJXfWIdjvo0rMv%0Af3ngETZvyLbbQL0HDLI/H3BiCxD1aqsXpTha97ZfkN1bNvH5u2+w5ZcfMU0Tt9t93pXHoUOH4XA6%0AUMOiwFPEoAsvYe3K74Nb7UBy4yZCV/gcYZomLZNiOWkoSCaWGDxsyl5DRkYGKdH1c9XJyMjgvXlf%0AMu2rPI75Ktmdt8VOVtxuN70GZtoYrn8a1qK2fvM2dMNAlmRufeBJGlvJbX3DME0SWrSDfQe4dtx4%0ATu3OJevrsxUA0gaIBC41LZ3HXniN26+7Ak1VkRWF47tyodNopj/+OJW3jmfmEw+j+lXmvDmTlQ2o%0AIq/+ZS0PTr4Jbv2QPZvW8msLJ+n9B1BSUoJpBFd3HE4Xo64ZBxIs/my22PQg8NHQgiVfLcfcnEXu%0A+rUktGhP9waamQwYMIBnPlzIA9letGOV/7jyD+zbvZ39e3ficIgFMKAUMf6WKSyu0tAbtWD5IlG5%0AjWnTnYoajcOlVTSLDa/3+HyaQXmNilFdAZaVbsBsQWnamS0bN3D7daODWraKorB21Qp+/vFbsbg2%0A7wZtL0OKTsJRVULfjMF0To7icGkVu+vRTg4kSz6fH+OmN5EKD7L7m5l88uZLrFz5E9OnT+eXX37B%0A5/fjcLooKS7E76sRiaXp462Zz6K4wvDVWJsHq+NzrggoUZxPmJYUmNenE+1SWPNLFqpfxTB0fD4f%0Ar7w0055TNFWl/HQpicnJdkdHR6Njj978deqD/OnVBRCZaBFegzfBPs2ol+lKWbVGpapbpghi7tyy%0AJM82R5Gw2sTxEXYXb/nCeRw9mU9yssCRL58/J0gSTK7Itzdny774zIbaTJhww3mNrdKnE5XSHA4f%0A4/+x995hUlXp2vdv7127qjp30zRJRAVFQXKTiixiQB1BkgFsERUDjoOKAY+e0XEUZcbsqKNjQlAM%0ACCKICWkQ6CY0OShJJYduOlRXV9WO7x9r166qrsaBOe95z5zv87kurouuuGqHtZ51P/dz3zdNvJ12%0A3XrQt28fpk2bJmgVDdHGANsS5g67N5fxnzePEtdjm2tYt3U765e9hdfrcxOqFtl+DtVEObeJhdpA%0A49WJwrCg8Rlnw487GTV6DF07nU9vZ06aOHEiIc3gvrv/gBVz+DvBvSxJEgVZfiL5Teh20VDyC5q4%0Az7XM8fNLZfhXqXh1moGqyEljF0m/uKY2fP8tzWrPpvD0IQQCARYvXsyMGTM4WB0mrCVXF03TZNnn%0An9DttBy8TdoC0L7NGXx5YA/erHyMYEXS+icrCi3bJPdO/bOIST5Wh3V+3rKOrb6jdLz8Qvf5QYMG%0A4fP5iEQjLk8fSUpKzPsNvpQVS77CqqvEBtr2GuQCabEcwKfI1Gkm248ECZzZkHSj0Mz2JBy3Oge0%0AqokYFPhlIobJafVoX6oipVRRooZFlk+hU4ts9laG2V0eIsevkOP3pCDIAGmqQsSw/q+o9/x3xr+d%0AzNv/38KybRTnYsv2edBM272JH3/8cV6eNY9zO8e7nmNObJZpJiOSwXIMj5+IbrKpbDUPjB/B2uIv%0AXUQ1Eomcsu7wuo0bxSLlz0LW6ugxYDBeR5A+MU6UHIOQUCrIcNC9zHxH+9VLm849kf+Ldqztu/YQ%0AkluRILYltI+HDBnC888/T7OmzZKQARDIp+QgGjETgv69hZWumZYr0AFsKo9XuLqopxolJSVMmzaN%0AVaUlruxZj8JufL/oswZf/8FbryVRaO577Gl69R9E/wsvcbm0hj+b7xbNd5MK/b+oIb2kuBhNFhsT%0Au66GZ/94H08+dA/5+flxZMKJwZf+TvzHFsmyoih4VC99A72QbAsrLddF8JYt/IR/kVLuhmXDuZ27%0AOyoWAl34tWqAbVkO2i2aR03DYNYbL1N7cA9hyc+cmW9z69VXcvCHDRyv0/5LxhKmo/VsyD5krc4d%0A28iRIwkEAiz8cAaPT7kjpUfgvA5dME0jvsA5XftndevLqx8IGcu3X36WzevWEIwYlJ8iCh8rG1uW%0ACb5M7HCNuE50cZ0EAgG+/Oobiu56gHv/+CQrlnzjJlKWZbFuxVLWLPky/oGOm15D0fKss4kap4bS%0AWraY52qiBlk+hXaFvVEdFM9VPHDCti2CNTXMm/1e/DHLonF+PrVRg3ZntQSPFzkjF4+qupJcqtdL%0A38tGsrfy1HR9bacUH4waeG2Dx+6fzAPjRyRJAjbL8ichygDNTmvJ5UW38cCTz3Dl6GtF1cM5r1J2%0AgSvNGUuoh4wcxyUjro0r2JxkVEV0KusMVFnipjvuolM3kfzEkND4vZE8PtM02LJmpXDgjFEInI1P%0AzMb49eee4tNZ7/Dh6y+wYe0qVu+tPKWxGZblWhJfd/0NtO/SI2k/GwlWY1u2i7oqLiVKpkvPAFdc%0AOYzLri7iwSefoXzPNmoMieKvFvLprHdciookSWT4lF+V8ttyOMjeyuTKUFVEZ/tWQXFbPHcWD900%0AitWlcZvtd999lwUfzeSFxx5IMuewLYvPZ8/giqGXsHNjGcGIQZMsgYQ+9PIMQbFJCNuyWLXy+1NC%0AaY/VaqxavRrThvXLvmbqhFGsX7PKfT4QCPDJ54vo1kfoWsdACcXjceUm75kyhUf/MYcrLhaOg58t%0AXORS4mLryRl56QSjBrrZ8DW3typM2f7qJHe7PRV1hDSTmohOlk8Y0cSk8WIhSxIhzUzanGmmRdMs%0Av6Bf2DbHHI5yk0zfCauKaap8wrH9u8RvVtP/w2FaFtt/EByzw3t+4Izu3cj0eQgEAgQCATYeqE66%0A+QoD/VAUJbVc76AX369aw/4NK1N4VbZtn1KDSElJCXff9XvxPf5MrLpqjh8/zvvzFvLDulJWr17t%0AalT/WkiSxMJ3X4ERj2Gl50HFftp36kqLbD+1UYP1B6rpfnruSY8rMWqiBt6cfKTyPUiKgqp6GTly%0AJJMnT0bTNBRF4exz23PsyCFqqqowLYE6jb15Enc99CggbL6/f3ctSm5T7P0i+WtXGCBqmlSHdXLS%0ATl56K7EBRFW9DHlCaPnuKFuZlAQkNsTpWpQZr73IX9+Yyaay1Tzz2EPouhi7ovgwADLzadu+GetX%0Al6LrAgXU1AymTZv2L1kA5zZq5HK3YxrNn856hy/mzKZJsxZJG55F8z7im4VzsSwLRVHoP+RS8gua%0AsOfH7Xgi+egJphIyEr9U1v1TG9JfC9Oymf/RLGzpHAiLBLl+xSIx4rxV0aSCJIkFr7bCaV7xYOga%0AP64rpX3XHhim/S/bTmumJf7ZEpIzNtM0ueuuu9i9ezfTp09v8H2tzmrDrh+3ojl2wJKD+nQedBmA%0AWxFSVZW0Nz4iY0A/8tK9Jy29FUuWIpqO7ctA1sKgKKgJzZx9+gQI5p/NwnderufWJQwjkqK2Qlhl%0A1wvFozL0+tvYcihI4Sncs5V1mjBGiOi0zPDSrUcvZsz5nN0bV5Ofn8+kSZMSlDYkdmzblOIo9vOP%0AW4gaFl3ateWDPdsZfcf9XNKnEBCgQfvuAXJad6A2amBa9kkfO925Hg4ereDwnu18+fF77r0ZMzMa%0A3roDmiEeS6zgeVSVlu/PY2C/Pjzy949Z9+185gHDbp7MiKv6JH3P0gUfY2g6iz/76JQqeZpho5sW%0AWV6ZzevWsGrl96SPvJxAIMDzzz/PpEl3YjhyeRK4x82jqgwfehFVER3FowqqlNMsDWI9KF22hNJl%0AS5Ac0OKvM+bQ96zLGhzH0WCUxhleF8mNGibHajWXJpfl86BbdtIGIEaD07QoNgnotm2xce0qfvT5%0AeP69uSz6dDZWdUjQ5TxebENzKSqdCnuSl+alIqSx42iQtk1SZcuihkV5SOOsRunx8ekW27ZtA85z%0AudvrV63g8iED4xvKBihvImw0TWPH+lLadOpGkwwxn+W2asvgoVdSuiyuWa94PJzVqSc/Ha+j62k5%0ASZ+y5VANEWcz2fW0XPeaPByMsqGsDNRC7LoadF2ndPn3XHZhPPnu27cP4yZNYWvZKgxnzh9/36Ok%0AmXWMueISglGDZQs/4bt5s+H2i7DScsGx6o4dNxAIfJqaDGjZtk3Z/ipMCyrqNCrDmqux3SjdS44/%0ASnXEINtJjOV6c6WqSOT6PeimjdcjnquJGjRKF/N0rl91OdVNMr0NIshibGkcrdUI6+a/rdzbbwny%0A/3CsXrWKmW+8AoNv58m7J/LUi68yoLUoU5eUlPDR51/RpktPAoH4hNu2XcdUfUmXKrCZYX37ISue%0AJItKSZapqKjgZGPGjBlisvWmgawgRUMcPbgfVZGYOnUq48adHEfXsizsKqFlHSvbrl+9kt+PHc5j%0Ab35Mn0CA2qhxyjI+xd8v5925i6hL60HHdufRa/KD9BkwkENb17pNGJZts/vHbckIgW0z842X6TX4%0AEnr1DtDE4UkNu+kumu3vSWGgH97T2xOMGOw4FqJHq5NPBBIbQCwrwrr16/E06Uh+ozxUnxdD05Bl%0AmXPbtWPr5s3u+5Z9s4hNZatZOGe2W/qWgP6DBlAcDmJn5DHrH39j7M2TiCg+mhYUMO2RB11N5FNZ%0AcEtKSph6373QtJ14wGmEs22xKKhKamLhbrZsm+WLv8KM8fCufkpYJksSqurlgt+NpiKkEzVMfJ5/%0AbcKLGCbLly2FruekyrxJEr0GX8oFQy5ix5bNfPbRTEzDQJYVrp1wG9u3bKLt+R356O3X0BP4oJ5I%0ANYWBfuSmqRwORtldUcfZjTNOeWy6abkJgR2ucR/XNI1PP/30hO/7ZsGnjH/gCeRoEDktCyVay7uA%0AnF1AWcnnbkXIADauWkmfPn3YVxVO6vz+tQgEAnz2xVe8M/8b3pcURo8ZQ1rhaVx12UXudSFLQuy/%0Ac8++qKoX3Y6CJCFLcpJ0JOBK+MWS57btO3LRFcM5r7A3eW06njIK71FE5aYyFGXrrlLufP0eJkyY%0AwNSpUwHqbS5s8hoVpKTtsiShyJJ7vwauuJpOZ4nNWSwZOFQToVYz2Xyoho7Ns1OSZN20OF6nJ9G6%0AdNMCCY5V14pz6iRxkiS5ajHNsnzsOCbuk8QKngH8snkNZzZKZ/emVbTv0IGvjulUReMJyaez3uG9%0Av7+EHo2691gM1Y+FZQl03bJtGiXIXhmm4IPWagZeW+fOsSPRNZ1ZrzzL4sWLBSXKMUWSgOHXFAHC%0AXGTwsNH069sHw7L5y4y5fD33Q0oUqGqAOmNbFoahs750JfbooUmbx7BusuVQDYZls68qTJfTclBk%0A0WCmmaJErkgCDbR1i6yEeTwQCHD/Y9P489R7Uni7tmURjUZ56c//wfYtG+Gc/uKJzHyoOoQkSS5F%0AxeN83/G61HJ82b4qaqMGXkXmSK1Q4rBtm8qwTotzzoedJkRDKIrCBc5m0d1QRiINKgjFegp+d8kQ%0Atm8sY8P69UBnjtVGhWGMw0WWJIlhY8Zx4YD+LjUhFnsqQlSENMK6hSTBjqO1nF2QgarI4prLzIOo%0AcONUVZUBA5ORaZ9HpnXHbrz6wTwWfjIbG5tz253PXVdfxupVpQy/7BLC4QggTJvIzBfN006j3qay%0A1SJR7tmXNh27YZiWS6UQlTA4WhulVjM4WB2lVZ6Ya3TTAltw37N8MhJSimt5tl8l2+8hmtALE9Et%0AV5XCo0j4PRI1EZ0mmT62H23A7MmJsGHy49FautTbXPy7xG8J8v9wfL90KaZjD2uEqti0ZiXSqEvj%0AvEKHh/zaB6JEf/u1wxu27nTI+gVnC+RHliVit6yY7H3/mjSY48xlh4Ms+vgzvpv/Md8tXsyqVatS%0AX+tIqsX/lJBlBTPBjSgWhq6xoXQF53XuTvAUE+SSkhIuGXIhuq5jT3id089pznW3TqYgy0tNQSZe%0Ar1fw8yAFiQLB2/70w/fp1TvAjk1lqJbG0pLNNN3+BTl5jRhwXhdqIgYRwzwlNGrQoEHIsoxpmg4q%0AdQzSKnn6xfuZ9PCTaId3A7Drl/1JCbJlWTzz2FR+2LLZnbAlWaFRQYFrEWsaBu//42888948Slcs%0AR3dK6g0tuL8WsSQ+hiCffVYrfj62B9NBoQ6dwARCcprl3OQYxKasoDW9+w9i4t0P0qFbD/ZWhtl4%0AsIZ0VfmXdGnDukWHfkPYGiJF9lCSJNp37kbz1ueyZNHn7nE2DZ33//E3LMtm45oSrp1wOzO/Wo6F%0AKHff5yRiU24ex/6DBxh2zfU8cs/vT7k68MXXi/nJzAbOQtLq3ATO4/HQq1cvdu3a5b4+kTpgWRaR%0AYBVTHniAPeV1VO3ZzOzvK9n4424qNqzDIVAjKx7aduvloqCnEi3bdaGPpyXvz93CsV92ckXPPknX%0AhCxL+FWZszsVcu8fn2T6I/cJ6UNZ4px2HdiZIHGYKOEnR2ro2K07hYF+dCrsya7yEHWa4binpR6/%0AhtB507LZsXEtYRPCu7ZxaPN6Hrz79+Sle5k4cSK5ublJVZVvFnyalLioqso1140jGDVo4lQn1m39%0AkZ0LS9xxATTLEs5dUUMg/Wly8ibtWK3GvqpwcoJs2WBLDvJeB4qCR1GYMGECRUVFBAIBseFz6Fo5%0AeY0EouagrtFQkEsvulAg4LYN455n2c+VbDpHZdcP23gyQSNXkiQ8qkoPt5FaxOFglJ+O1yFL0PuM%0APPf4bThYTdSwqIkY2OEal2IVu+djiV6MW375KKG1HYwYZPk9LorXo1dvmp7biepPv2NlbTZIcj33%0ANvFb2nbrxdp9VfRoFefAV4Q0ykMali1c1dYfqKL76XlC1S5iiGYuh7ud5fOknPufftjSoByjJElC%0AumzjOnGuE9eIqkMpRBTDslKoPYdrIoQ0kzrNRJMt9laGaZzhpTZqENZNwrGXOxvtGLocozA+Oe1p%0AFnyeTH0LDB7KRYP6cOmQCwlFDR6cMEokjXd+xOadPzE80A+v1+eiupePugZFlghGDfZUhGidLzbe%0A5SGNqoju0hdURcIGzspP55OZ7/D5B7NgxGNI0RC3Pvi4y92OhSJJeGSJiG6xYM5soYQzZza9z/wu%0APofHjpJDnTmrTVuuvek2Zrz6It8v/hLLtvF6ffz5Hx+Rn9HfTUIP1kQIaeLcWZbNoWCE0p8rURUJ%0A3bIJaWLMWV4F3bJSEGQQm97ETUG6VyHXmU9z/SqZXg81EYMmmV6OOyopDfHbJRv3+/4d4zcO8v9Q%0AxLiqGdm5yOlCicGK1hGqqUaCpDJQTMkihl402LjkTDD+gpaUlSxPSgwzsnMYUXSLa717MlFUVCRU%0AIhJK8TEr3+LiYkaMGJH8hnrJMUCvwZdy4VXXIlm6QCqd8h4IPutFgy8gqgsU4lR4jTNmzIg3qPgy%0AOPrzDkzbRpVld/J7+I+P0WvQxSf8jGBlOU88eA+3jL4CveIg5SGDrRvKeHLq3Syb9z6qIlEe0thT%0AETol6bIkOoAjVWYaOksWzOHdd9/ljTfeoPibL1MWkq0b17uIvyRJDLxyDENHXCNsxJ2NhWVZ7Fi/%0AinaFAVSv+i9ZdsfKnpLjuHb55Ve4vGPLspKum1hziOJRGXjxZfS/8BI8HjXOQa89Dln5XHDplZSV%0ALGfLujVEDJPKOt3lJp5qaIZJ1HYSm3oIsizLRENB7rthJKuWxxUkYom7ZZkYhs7WzRuxQ0LukMx8%0AftyyiVtGX07x1wvZtWUDzzx8L9NfOPmG39hm9ck//ZFZbznyS+GapHP4ySefxA4aQ4eP4cEnnhHW%0A0rKMx+ulZ59+NErzsn3DGm69+ndU7NnKrv1HKP56obhmbOHi2CI7jWDU5GhttEHpLd2anA7fAAAg%0AAElEQVS0+OV4Ks9WMyw3yV0ybzZTJ4xiw9rVSa9pluUTzUGVx7EcuodlmYweM4YuXbrEX+iahTRB%0AVhTmfjCDW6/+HdMeuoejOzZSq5nsa8DG1rJE6bb+vWxaNmVla8QfCdJ9Mdvq/Pz8pITYaMDEJNMn%0ASrqN0lUkYNYHs1M4l5Ik4fPIblk7MbYequFgTZiIYbK/Kuze07vKa4UOsgGtT2/JZaPHMXPeF7z6%0A6qtJ6DvYLgXKdPodbpx4O88++6yosMTGHyzHyhBa8N8tmp80hqycXG5+4HHy2iTPw4Zlcaw2SjBq%0Asm5/NZVO03bUsAW6HDHI8IAkSy66GaNWLV68mMtHj2PwlaPdzztSG03SmPUqEjs3rmP1ojkgK5AR%0AT4AlSaJX/4G8+sE8Tm/XhahhuZJ3IBDkipBGdUQXHH7nKRuBMgajBtl+FdNpCqwfe2IW5gnfN/bW%0Au5KUVQDhJgrxuc40k6QR2+RnUKebHA3G+az7qsIEowaaZVFnmASjBuv2VxMxLEKaya6fHapYOIhp%0Amkl9G4FAgJ69eqSMt9egC3nskYcJBALCEVbTsXUNQlXs3HeYToU9efWDedx270Nuk6NHljge1jhe%0AFzNqsTFMG82wOa9JJuc0zhAKNZrBx4u+4+XHH8RSBWJrh4PUVFem9G7IEnhkmfWrnIqFJfKAxI2R%0Aq+7jUGd+3rOTpx+eQvHXCwV44KzXZaUriBoW6/ZXcbgmwuFglKqwTpZXoV3TLNI8MpVh0Z8R0gwq%0AHUpnlk8hathJSLF7XWgm5QlayB5ZcqtysizhUWRscDejR4IN85AbpatJVYd/t/gtQf5/FJZlE3Z2%0AbLEF9+GHH2baw1Pw5zURaJll8vGbf+Otf7yRJEfj8agUBvpRGOiH2kCTHCC0XyO1bNuz131dbAGv%0Ara7ig9df5B9vvHHS4w0EArz1yUJad3MUNNxduMygQYN4+umnmXzPFBo3a05Obl6DSXuLZs0YNGy0%0AkPtxZOgGXXI5I8fdyN8/nE/XHr1omevn5+NhNh+qSXn/ieLw4cPiP5IM/kxqDu9nU9lql2sVCAR4%0AaOpURt80KUlXOhayLFO27Fvmvv+2SEodp6RYfLdoPqfnpiHh8MUOVp/UuIqLi+slyFkQFQnB4f17%0AXfqFYYiGMllRaN6yFY6rivObJFSfjwt+N5oO3XrQpd05kBWXPyoM9OOSC/rz6BsfcfPdU/n2229P%0AiYMcCASY/MgTNHMqDVpVOabhILGOMoCsKCgxHVPbxrYtViz5lmXffAnYDLrqOh6a9hx9e3QF1c8z%0AT/3ZTVaq92yhKqxTpwuU8VSjtLSEpd99K/5ISJAVRcGyLD588xWi0bjua+MmzcQi5fEgOzz0roOG%0Aojq6r3JOU5BIcY779ov5biLyz6K4uJhoVBhEuBWVuhp3cTcMg2g06h6vrz8Xid+wq6/nqutu4KFX%0AZwvTiDQPK76YI5r46l1zAJZpsGn1CjK8CsGo6TZ5JkZ1WOdgTYSIntwk41VkfvxhuzO2anRdZ+Xy%0AZUnv9cgylh1HQWVHEm/AwIGceeaZ8Rc6CXLvoaOEhbIpGkM/nfUO940fxca1q5OSqFisO1CFbtps%0AOFDD4Zp4Ah3RTdTYb01IkEeOHElJSQlz5syJazU740oMwzBYV7rclcRKR8NMz3VlCBNlMP2qTEgz%0AU7rjK8NCRi+sWew8VkuN83xEt9i2fi1RE3ZvXMU38z5MsdCVJYntG9by+nNPCT6tYxSyYcP6VH68%0Ag+YVBvoxeGiyY15NVSWv/Ol+nnvij0mb7iPBKCHN4Hidxt6qMNuO1FKnGeimhWVDeTDEz1vXY5ki%0AMX/++eeT7vkvP53Noo/f49arr2Tj2lWkqQo+j+SCMEd3bOKnjaswqx2qW0KC7FG9TLz7QWEu0Sid%0AOt1i62Fx39m2zeFglBy/SrMsHxFdoLj7KsNEDRNVkamJGOT4hIqMpx496/XXX2fl8u/dvyVJ5tZH%0AnuaJJ6fx6KOP4vP5RK+Fx8MZTZzrI7E5NOHjVEWc15+dJszd5bXURg2qIzrZPpUmGT6qwzph3WRf%0AVZioYZHTrBVE65BlQQGrDyQMHDAoPs8hrr1wTZX79wUXXOACEVLoOFKOUNfoVNiTG++8x61cKLKE%0AIklEDYu1+6pYd6DKoaCI+dSjyGiGhWbarPx+GaZhusCTrIU4v3sgBV2VJQlVkejSS1Ci5ISegtjG%0A6A8PPkLfIUOh+ghkNcZGSqmY2rZFWlaO26y3u6KOsGaiWzbNHGm52LGNGCbVkbj5UZZXJsMrk5ee%0AWinKz4j3SGiGhUeWk5J8ryJhY9PSUQxqaEP9vyF+S5D/H8XBmgibD9Ww7kBV0oJrmSYhzUwqJ8+d%0AO9e9Cf746GNMe/sTtyP61Q/mcfuU/6DnBZemfkltBT8drnBfV9As2Ujlsw9nnvR4NcPi7I6FDPjd%0AGACkaAhF8fDnv8Qn5yuHXUnV8Qph2dxAZHgV9u78QSQnDhJadNtdTH3y2bgUjUemJmpwsgBySUkJ%0An38udGTxiR3rsZ938MD4EWyKoVSIkpYiS1wxaiwjx91I0W1/4Kxz2nLW2W1p161ncsLkJO+x8Kel%0As6lsNc2z/VSF9ZPutK2PhAkEWSw2lw4flWIGYts2Rw8dIFYqUzwqQ0aO4/n35tK+m+gI79WlA6Tn%0AMvHeh13EQpElzu3UnaE33EHbToUnd+CcKCkp4ZlHp3LoWDlEQ+Tm5SF7kjWO+w2+JMktLJYgWZaJ%0AaZqoskRV5XE6tm0NgO7PdpOVbWtLaJnjF7q+4VMrnZWUlFA04ndU1jqTqZNM9esv+Ikuwp1wjI8e%0APsj6VSuxTIuR193A25/M58pri3j1nVl4MLlwzHguH3lN0kII0P2Cy9hx7OSMOfLz8+OJkHPNJSZ6%0AiaYlIGg9Tz88hbmzZ7Dgk9l4JAm/qjB7xtusWeok/8EKSM8VVAYnJEmmMNCPRmkqdZrBj/W4e1FD%0AJAhRw2LjwRrK9scX84o6jYLW7cV4Ynq59RKCDWtX8cKj9/H0I/cLlFaSmHD/n1AkiQULFsRf6NC1%0A2hQmb7RjOsqb16xo0ORHN22CUVFBOFAdcRHwZctXMHvGm86PCNGqTVuefelvdOzYkQsvvJBvv/02%0Aft9IEj37DUq6V7xeL0MuHExOmopp2zTJ9CFlFbiKKoUJlAW/R6FOM9lTEUfZdxwNEjEsDtdEOR7W%0AOBbS2V0eYvbCxbz50rN8+fEM8fvComFqzcp4wg2welUpD4wfQemyJW7VwqOqjBk9KsmIBRAJclo2%0AumUzYux4hg4fk7RJt22bWX9/kaedCsaGA9VURwzy072c01hoEh+rjVIR0tFMIcNVVadjhapdvnFi%0AL8mMGTPQtSjYNroWZcGc2WR4FbR927nwwgt55JFHGH3lULJz81yzELKbOIda4srR17lzsd+jUKsZ%0AmI4M2c7yEDURnWbZPrJ9HnRTNMP9dLyOA9WC/xozu7CIqzHFIlYhiEX7zl24eNQ48tJVd327ccJN%0AyLLMLz9sElbiOc0AcU8luk+CowOvmYR1k0M1UY6HDVrm+GmW5SM3TSVqWkJBoVbwvb05+TTK9HPz%0A5Km8+sHcFCAh0CfAXX98CsWp9Kg+HxcPGRx/PhDg6bfncMs9U+nZoS1HwzZvv/ysW7FIjBbZfspD%0AmpuI1moG6Wr83rawqYnoeDJyANtNkMdcK45//QRZkmDHxjLWla7g6vET6dCjH/c/9pT7GwKBAHfd%0Acx+jb5qEVHNEVAaym6aMC+DArm0EowY1EUE9qQjr5PrjY8v0KkR00XQZNUyCTvUvy6uALTWoTJTp%0AU1wa2E/H6/CrctJ9kOH14FVkWuWJBHlv1X9Nf/5/Kv59se3/j4Vp2YSiBuleYWGcNKnWcw0bMWKE%0A8It3yimh/HPc5zoV9uSs87txRqdSNpUuRXMSbVmWsUPHsR0kqFNhT9p36srRQ3FOaUHTZg2OrU4z%0A2F1Rx/lNs1yeVnVEJ6wb5LQ4E3b/xA033sR5nbpw9WVxvcYV34sSVEMhyzJVFceY+e5bAu0LlkPj%0AM1g4Z3aSmLksSehOM8qJIqyb7K0Mc26TTKZPnx7fJTtoHpEguqbx8QezuHyIaHYoLS3l/vFC/1P1%0Aerl6/ET2/bRHlEfrTeSZskltRh7NWp1F+aH9LPv2S0qWfscr788l48wODaJlDUWKS5Y/CyI7Rafz%0AWa2TzVUcakAs8ZIkid+NGcuNU6fRIkdwKY+FNJo4JarLim5PsiFulZfG4aBoSmrMycf06dPFgupc%0Ac9u3bOLSEdey8MMZTnnQQouGhR5yQihOyUxRFBbPnc3XpoF8ekcY9Wc8OU2xKva6yYpfVfAqMoeD%0AEU7PO3nN4eLiYjQ9zo9u2bSAEUUPMerCAJdcfBGapgnTBjMZPQVhINK4+Wn079uX0l8q6dy9Fy22%0ArsVKz6BTYTve+HghM159kWNHD3Pl1WPpfMmYE7qHVdaJY39mXjpej2hudTnFCdcciPP4yiuvsGjR%0AoiRVl9g1qqPxw/pS1Kp9PDD5zviX1IoklIx8qDni/oZdP2yjU2FPQpqZ0gynGTbBiOEuYKoiU6cZ%0AaKZNWLfIaX4G7PmZovET6NS1kL594o29JSUlXDPsciKR+EJlmSZ7f9xCqVdPRp7qqsE0qNQUt0lo%0A/sfvY5kGHtVLvwEDXQOCGO9w7b5KooZFnWYQ0kzSvDL7qsI0Svey/PtlGIq4dqVoLYOvHsWEm27h%0Alef/6sjTJci8WRaly77j0uGj2b17J+3OOoMHH3yAQCDA2n2VGCac2bQRUasLV937UBIHORYR3UQz%0ALUJRA7+qUB7SMUybtgUZbFm3hq+WFtOiSQHP/ek/0KJR7Nzm0O4GiIhmrv71GqZEEhqvNrQ9vzMT%0Apz7OnWOG0ruwK48++ijffPONa10PsKx0Lb/s2M6ieR+lXF8Az0+fxoCe3bCbn0t1xOBM5z45tyCT%0AH4/Vsq8qjGlZLPp4FpbSLi556FTwThS6KXomli5d6lasNE2jpqqS5597jkklGnL+6Uh7lLjGeUJE%0ADZOoYbFmXxWaIQxUmmWJ+bJd0yx2lNdSWafh9cg0zvBSEzE4s1E6lmWnIMhdunTh66+/dv8eOmoc%0APo+M39mQBwIBvvtuCYbubKQrD0JuCwAGXDQ05bxm+z2ENJMNBwSNImqYZHjj88sZeWnURgUKek7j%0ADGoiBumKjW3YrsRc4roaCAQYdu0NtGpzHjvWr+KMTj24eFD/pO8s7NmLzoU9OfjFalYdsXjllel4%0AX/xriilHmqqIxDhquuhvswQ1H9MUm4kftjjeD2lZYESJBqsa5PiWlpZyd9EI4ZJoi8rBjo2rubRf%0ADzdJ9nkUzu3cnevHjGBGFZDXAqpSe0jSVbFpNC3RzKlZVlKC7FFk2jXN4nBNhAKfl+1HRC6S7VOQ%0AJJBIHV+2TyXdq2DZtkDo61V9zm6cwS+VdeQ7znr7/pcmyL8hyP8Poiaic7Q2SlVENN/06NmLvn3j%0A5h/4MlwEWfF4UGTJ3f1fcvFF7Ny0NslqM6QZ9OzVmxeef54hQ4Yw9ta7mDB5Kv17FVIZje9yi267%0AC8Wjup87csKkBnVCqyMGwYjB/gSXMQnQTNtNDm+5fZIjuRMvtzQpaEyKRJQTiqKw4PP5yQ1dGXls%0A37IlZQd+eo6QfKs7AVm/JiIWY9u22bFjR/yJtORkpfzYUfep4uJil7ula1He+/uLgtoQ0+RU4ta2%0AoUM/AXA0GBEKFA4auq50BYZlo1s2P1Wcmr4qAL5M12Z63uz30BOk9zp17cakh6fh9Yoyo9fnp+35%0AnZj31stsLltDls8jmpIciaGVZRtS0IuaiMHhmhNr5tZPIpPQd8epruLYUa66+lr8fr/Lab5i2FXI%0ACYiGR1V54M9/peiuB+h7wUUYhjgXZpWgunQccCnDry1KWjS8ikB7TsXCdsCAgaiqipSWBXqEPz3z%0AEkPHFNGvbx9XF/zJZ553XfMSw6OqjLzsInKcBhHbtmma6eWoIzHUqbAnf/3HTN6d/y0jx95Imio0%0APhsa35FglIqQ5paaY8L9sqIgOf0CJOggd+zYkfvvvx+fL1XeTpIkuvfux9cLkpuB0m0n4couSHo8%0AxlttlZtGej15ppqooAnURHQqQppLI6jTTIJavLFv4u130q5Lj6Tu89j9UD9UReaCQYPqucPZEDrO%0Arv1H6FTYk6nTnuXvH853eZd9An2ojhhUh3VCUcO5dy0qwzphw6R1o3SqwwJJ23GslvMKA6LPAlC0%0AOjr17IMsSUk0svq0ii8/+4RdWzfxzTfxBEuRhYNXsywfR0M6n300i+Kvvkj5TU0yfUQNi21Hgqzb%0AX0WtZlITNdiybg23XzucmS9O5y//eb+gS9gJm55oLRcNv4bevX+dstSmfUe69eyFLEkEAgFhEhND%0AvCtFgqJnFKRwkBPj6OGDXDhkCCUlJdQXjsn2eTheJ5oN15cudccG0KFj5yQktKioyNVDVr1eul9y%0AFRLJjnFer5fze/ShU7fu5Ker9Lnq+iQObWJkqB7KQxrHQ+Jaa5GdfE3n+FTH4MHE71EExcHvwbAg%0A0xtPukpKSnjppZfc5t5hN95B7yuuJs0jJynlDB58QXyuqToIec1RFIWi2+5KOWa5aSrBqOFUp3Ra%0A11N58Skyx8MaPkXGo8gcKq/kwI4tvPncU9x69TBef/11d12NaVz7FIVm53Vh7O1/oLBn7xS5sdNy%0A0oSz3P4dwkkvswAtGmHGqy+mzMctc/wEozpHglGyfZ4kA452TbM4q1F6vBndnw3hGmy7ofTTuV81%0ATVyfxC3fE3nUHlkoTFw/ZiQAUqPTGvgkyM7O4ez8dFRFIj/di2XZyA18a7NsP5k+j1v5y/EqGJbV%0AIIKc5ffg98jsOBYiTZWpL1qUeI5b5vr/1yLIvyXI/82xrzLMzmMhKkLOYqKJHW6jRgn8Q18cQbYs%0Aizlz5iTt/reXlSahSTawa3MZkydPZvHixXz89mscPrgfq6acas3ileee5vZrh7Prh230H3wx53cp%0A5P7Hp9OkbecUQfOKkMYvx8PURAyO1cadmSRJYvO61SxevBjFNti+YQ0eWUrq/I8ha/WjQZTP8Yzf%0AtufnpMYaAL+qUKfHSzuJURs10AzLKT1qNG6cgJe6DYTi2CXex4MGDRKmJooiXIjqobevvPIKo8eN%0AF8ez5pg49um5KLKcVLptlZtGSDM4ehLmDUVFRfHj4fGC6oNILaqq0qx5i6TXduzUhaFjrncbPu79%0A45O88PhDvPvCU0y6bjg7Nq7FI0tU7RVNLn/5y3Re+esT3DL6cj6d9Q4g5HaCUZGoNBRl+6uSzrcr%0A3Rc7dpFaSpd+iyLLbgK6ePFiQlqyCc11N93B8Otu4LIbJnHGaQm0nVrRWLNu2w8sSGioAcFRq4ro%0A7DwBjaE6rLOnnvh/t569mPbWJ5zXvS95GX7O79oDjyKscwOBAFOnTqXNue2xwTF8URl0yeVcNXY8%0AT73zKYMH9CPL78HnkTFtKMj0nfC8Nc7wohk2FaHUpDFWjtQti7J9VQQCAf7yzLN06tWPc7r2Tqr2%0A2LbtqogsWbKEfoMGJ7lM2bZNmqowZvSopO+oO/ILAJ0HJuvOJvJWg1EzyTTkl+NhdFM0/jTN8lGn%0Am2w+FKQmouN1Oun9TgIiy8kGK7GEKXFsHtXL70ZdQ9++fYTe7/Dhjqa0jFRbgZ0VT97r8y4N03L4%0AskG2HQkSjOrUaSatctNQFSHxVFmnoxlC/9iOJaFarbAul+NqAo8//jhTpkxJPglOE2HUaQoGsemy%0ALNj47TwMycP+Y5XMeO0FXnzy0aS3ZvgUQk6pO6xbhDSDJhneuESbZbpVN0mW3XlEtTTObt+R5/46%0AnZKSEvfzioqK8DpUCtXrY/CwMaSrips4BAIBxhbdKP5wELwfDhzD7/91mT7d2YTXdyrL8atURwyi%0AhkWvwc714ehuj58wIem1gUCAbxd/R9EfpjLlsadYvmAOzz96H4B7bL/6+hu69eiJYdqcnptGyJNJ%0AYaAfZSXL2VS2mk1lq91kr1mWD8O0qIroaKZFhje5yNw0y+faERuO7GH0+BE+fOOFJLOLGI0wJll5%0A4Kc9/Om26/jy45lJ12UgEODhac8IClTlQcgq4J7Hn0lJ3GPRulE6NVGdiMOBTgxJkmjbONOVRzxc%0AGcSuq3aUP6Ip62pxcTH5GSo+j8zPx+tQZSlFsUigpNC7k+OWl9tC3PNfL+SVvz6RtJapisx5TbJo%0AlZvWoMKLIksMG32toNykZUGkltPbtk+RUQNxvybSjBKbM93HJOECmZumoloadk7DFeKy0uV4FJmW%0AOWlk+T20bpTh6h43FFVhHVWRUBWBUp9IxSnd6yHH7yE3TaXraclyqLGG2ZAzJ9Q3cvnfEr9RLP4b%0AItFg4lgoKhbcqEFzxxxjd0WIZs0SLmZ/posg25ZFly5d+P7779E0oXPbp19/dNPGr8KcWW+zaP5n%0ANM/PcW920zSF1WmnI3DhHdj+bPTQcZ5+eIqbEO3YtoU/tTybsxolSwwdq41yOBghbJgossSGA9V0%0AbZlLSclKpo4fiXHBbXBGLrdfcy3PzpzLRefGfedjsmYNGTlIkuT+s2IUC4CMRmjBchZ+kky1yPWr%0AVIf1FOvpGIpXEdL4pT76Xa/c/c3XX1JSUuKarMycu4CFXy9mw8pi1q9a6b6tT58+TJw4kb0Hj4ix%0Axbr2swro16E1+QVNuHzkNe74fqk0yE9vGAlds7cSWZIoPD2XQCDAlClThKarTyy6bVufyS13fUzb%0AJpkUf/sVuq6jqipjrhuLJEkut/ztl59NknHasX4VTSMGj99RBDe/g+nPAcvCtCymPyIWwOrK4zRp%0A152ctP70bJVqT6ybNjuP1dKjVR4lJSW8+eabyccuWI5pmmwoXcENTz7qIlO33PH7pM/5ct7HHK+q%0A4uLhYxg//gbee/dtkUBbBoSqICPfbZaKHTNZkogadoONZoCQC9NNWifoEW87HKRNx240rfwJvTqM%0AZad2xm9duxLTaXK0LZPzO3djaNEdpHkVSktLXQvZy0dei1RrcjSos2HtKrp075X0OR5ZosZBPxNj%0AX2VYoKMRgy8+nMGqxV8wMNCDF198SUgr5QfIat2JOo8H27Lw+eLyiYFAgJvvfpAVy4qTnOq++HQ2%0A82a9DcDT06fz0549jlU3pDc/g4emPcd3i+YzeOiVjBg7HhB5bFgz2V1RR6ZTTQhGDdIcrl+aKhbu%0AYFTo0YZ1i+qI4dole+qtujFjiTsmTcI0TWRZpmu/wW55NxAIMHfuXF7/9CtWLV/GWv9p7KqJsqls%0AdUqysqlsNSu/X0arjj25YICohIU0i7Mapbvnq2VOGiHdQDdsdm5YheUVSYsRqmHmy3+lW8scBvbv%0A596rADnNTufl55/l0N6f3O9SFMU9vmkehXkfvMO2pQthZE9Rjg9V8uW8j13jHxBc2pBuokZ0FElC%0AMyyy/B63edlAQ/GoXD/lUYJVx6lr3JYFQbh54q38/c/3Yeg606c94eqLBwIBvv12MW/O+YKBAwfS%0A/LwutG+alZTo3Ti+iA/efw9dC2FHQ2zavR9pyRfIiuI29SWGJMt4PCrtCwMpJfZ0r0KmT2H9mtX8%0AuPtnaNRKqKbIDeF+0K9vHzYdqmHy2OHCEARY9MkHLFmyhKlTp2LbNit+Oo5p2WSataw9WMetU6/H%0ANA0nCZMwTQNV9bqo8u6KEFoD6gUA5zTOpFYT9wjAgpmvY61bwIevPeces0TevmVZrC0WTo2bSpfS%0ApnEGEydOdD/v2qIbyT/9bGZ+XcJqIKvVuQ1+L4gk8/SctH9qLLGpbDUhw3bXBquBdXXQoEHs3bae%0A+Z99SdtuvWnTr1/K56iKhG3D4N6F/HlDqaAxOCFcPJPnPeBX7c5jbqlPbtQhXMPfn3qC9h06MPic%0A1J4idw2VZc7r0Jk/3HFrUvXAryrs/2EDHy2cg253gEYtG/zOgibJifM/s2Ovjujk+lVwktwTmSqd%0A1yRT2LsrcoNJdKZXaCW3zk9n8c5y6jQzxZXv3z1+Q5D/L0dEN9lyOEjIWXgFL8mgaaYXScLhTlkC%0AbYztEH2ZbglNlmVyc3OTEL0+ffqgWxafznqHaVPvYUPJUhYtmO9aJ4Pj7+5YE0vZBa70VSwMXWPr%0A2hLqNIOILhodwrrgm4U0k6aZPo7XadTpFsGIwaJvvhMKDw7SaOgaW1bHk0wQi2rHzl1TjoGqxqXA%0AJEfmKi7j0xjbtvnso5lJKLKqSOyvDidJRNVpIin4pVIgZx+8+xbLliV05tdDkA3DSCpBte/Sg1Yd%0Ae7Jl/dqk8a1evZqSkhJBEUngDZKZz7Jvv0xBQw/v2MS7f3suCVWyLJtVv1RSGTYoD2luQ1Vubm4S%0AKnVWyxac2aEbbToWUlxczBNPPEFxcTE9egX44sMZ3DluBJ/OeofCQD88znGTJImWzQpYv2oFeqga%0AtHCyhrRhMv2R+3j1mSd58var2bB2dRIFJxZRQyRNZfuqBI8y0V3ROa+KotC7b5x3V1JSwo8xnpwT%0ARw8fZMHsd5lSNAKfR2HKvffGn3R0mus3S4GQbKufgIpxmY6dqZHE7zZtm6ghmlmyfSqGZeOrhxI1%0ALShwaTuWZZGT1wjDstm9eR2DBg3itddeY/4H73LHNVew6L3XsJC546bxKbQeRZbwyhJ1Cd9fXht1%0ApaO++WQmLz56H6u+X8L06dOJRCMCefSm45dMXnx/PpPufzjFpOXHbfV0X22bLz75gJKSEiZOnMir%0A/3gb1edDNqMQqcXf9AxGjB3PyzM/dZNjEJzGyrBOTcRgw4EaQppJVVinWcIGMuJIcFWENE7P9VPj%0A6N9alo1PTZ3aKyoqBLfctrFMkzXFXzHpuuEp1/XPe39h85L51OFl4rjRSccu5iT31gtP8efbr2b5%0AypUcDkZpkuFN2sykexWOBKNUR3Q69+iDnJ4rkhXTYH3pMoZecnHS9wLcfutE7lRWQpoAACAASURB%0AVHriBXz+NCeB9PDyyy+7x3dT2Wpe+tODcZ6lk6zkNko1v/ApMsGI2AAZzvlIlOj62/vzGD/hZu69%0A70HO7iI2T2sWL0hBGGPRv19fxt0+mfZduiNhuxrDsejbpw9PvfUJfS642OHSNhecftNKEKiR6D3g%0AAh6a9hwT73mI/3z9Q9p2brjJtnzHJp6641qWrVjhnGwhs3nPH36fctwkSWLrmpIkY6jE8UuSRF66%0AyuZ1qyn5bBYRxY9uy66EqBEzPklQBGma6SPnBCijIkvk+FWqHJUas7YySZ8ZTlxdBJI36jibadNm%0A/deiqe9P06Y32AgXi5NxXVuzcrkAARIMfeqvqwC/G3oJM154msduGcPW9anf6ffIIIlqXY4KctPW%0A7u8SzZqp894/i+rK4wJBdppCfygrTXlNcXGxq3ZkmSbbN61n8uTJSef+/Xff4oGi4Xz6/jtwdA80%0AaZ3yObKiUHR7Kl3lV8cXMchJE8ok9RsvEyMnTaDvDcn7gWjAt2xR8bKBHeUnNgz5d43fEuT/htBN%0Ai61HgvHGFd0i0+ch2+fBsCwhi3Laefzhj08j+9LBo7pJnkdV3QaCqVOnEggEkCWBFNXntHXt2pVh%0Aw4bFHwgKqgA5TRl786QkXqFH9TJowEBqIgZbDwfZeriGzYdqKA9pNM0Ui5thWVSFdfZVhencq6/g%0ALztcVVmW6dk3dSLoP3BA0t89LriUa8fdEFdBsG0GD7ua7h2cEpWT6JmGkSTPlK4qVEcMNh0UE5pp%0A2Ww/IjRKz8xLo3m2jyWLPk/+cgdBVswocgOawHW6yY51pSnSN7FEevPGDeKBaAj0KHZGXspCsals%0ANQ/fNJq3nn/K5a0B6JbF0doowYhOnW6KzYVmxEvZDueyUVY6fo/M6bn+pHP63ttv8uKj91G6bAlP%0ATr2b4q++4IrrbhK/3TR5YMq9NGmcj1dVkyxiRdguV1rXdUqWL0vSqqwK65Ttq3I1TYNRg0OHDqUe%0AO+eaUxMmuOLi4hS0KxaaJsrdNTUJkny1FXjzW3BFvWYfEAiDYdlJFJAD1WE2HayhvE4jYlhsPlTj%0Acs8tCyzbdpHQqGGRnZa8SIsO/rgkWFXlcUK6yfaykqQNgGkYWM6GUfNlJWmqxqJplo9DNVHK9gk1%0AiGMhjcqwTp1mULKwXnOVbQsELy2LguwM2nXpzq1/uDelM3714kUp32OZ8Y3bkAH9RGf83VNpnulh%0A68+HmfbQPQ0mBLU/beXNl59l3ZpSDtVEsOqZcIjjaxF2ys3VER2PHuadV57jhw1rUz7P1cCOfUaC%0AsxuIzdHk60fw3ZxZ2BX7ATDS85OOXZKTnK6zdU0JhmWnlGwVWeLcgkzOzEtjYP++dL/wMvwYSJJw%0AIaufgAKsXb2KH9eVMvae/+TGyVNZunRpEtL47XdLsEwLao6BqUOuoPt07No95beekZdG4wwvmT4P%0A5zTOdB+PUUW69uhFmirKxzt/3gumwdrir12Viob0xX0emV0VdfjV1LKzR5Hp2qMXWiTscGljSKNN%0ArE/Dtm23SnDLXfdyyaD+tMlvmIaxftUKwRmPVcmcRM80TWbMmJHy+j79ByRx8+uPX5ElNqxaiXnU%0AQecbt3LHpHg8KYogmT7PP7WMj3FVZS0kKE8JaP+gQYOEvGcD0aJFMt3M71HYvGYFxtGfwDQw8lo2%0AeL+eSnhznfnSOW4Nrauu14CjMfzL5jUpnyMqYYIu2OG0PJp3u4Dbp/wHD017jtun/EeDPO5/FoWB%0Afu78K0kSuY0apbzG1TpOAMDq36uTJk0Saky2DUd2ic+sr2Rh2+z6Ydspja8qrJPjV8W18U9Mslrn%0Ap9Ohear9NwjpSdO2addE3H8/HPktQf4tEIlZdVg0vh0LaS6CIUkSbQsyqQzrHAtpDLpqLDc/9KR4%0Ak0OxaIiuYCEmuPq6mjfddBM9eybcnI7OpZ3djKzsbP7+4eeMHHujqzvcpUcvwoblOMRBKGpwqCZC%0All/F71E4r0kWNVGdyrDOmed349JrJ8TNLkyTvbuSRd9LSkp449VXAFEGGjp8DOd26kqHzl2SGkQu%0Avepqbv/9ZIGEOlqSiseTtPOWJMntyAchAl8VERxGRZbwKjLdByfzNWOTzL2PPsUtd09NQfPObJRO%0Ajz7J2tGxxS8/P5933n4r/lm15cI2GZCV+NgSeYuaprFkyRIsy2bLoSCWbRMxLAzT5nidzpbDQToX%0A9uDmBx5Hdow4PnnjBXZuKiO9Huqx4LO5SX+/9/cXmTfjNXdjEY1GidbWcOfDT5CBhtooWbJPdrjS%0AquqlTedeVCRo+u48VkvIkUMKaSbVEZ3MvIRmMMc+nIgQ0F+zIq5VGpuYZUWJVzgSIj+/HloXrEDz%0AZjL3gxkp3HLJ0QbdfKjG1X09UB0hYljohoVuWlSFDbYdEY2MUdPEsIRzmFFbyczXnmd7PfS/qqqK%0AxIQjKzePTK+HiwZfUK/RjPiGMbMx8z9+v0EUuTpiYFi2kNsKCxkkbd/2eLd5QvToO5DGrdrQvHEe%0Alk2Di8foUclc40TLYhAi+oU9e9GlV18Ob1nF0YjNnJlvc8voK1KQ2rvGXcXHr/yFu4tGsOT7VK4q%0AwNmNM91GziOVQXaUlfCPZ6dx53VXpSCNgUCA12Z/xkWjxuFx+PmJYxMJg8N5dprNyG2RRO6P0RRi%0A196AgQMbrF7EwqPIyJKElJZNo8w0ZEVuMAEtKSlh2GUCzZv5zGP07tufPgkqHOL49xeUANsSc12e%0AaEo6t0OnlO+VJIncNJXGCXqtJ4qf9h8S6HbCxrC+1jAINLF5ts911asf6apCbn5jKN8LOU3Bm07X%0Ann1cQwdZlgV6mDDGE5WvXS37dMeCt55pTv0Y2K8vr304n+HXjee2225jyZIlSeP3yBKdegSQy50E%0AuenZsUEwbMy4Ezbt/VrEEGQpUuv2BcQiEAgwYcKElN+nqir3339/0mO5aSpdevbFgwUVe6FJmwbv%0A15ONTWWreeXll8QfDnc7pmKRGPUbGYdedGHKayTJSfQsm3ZNMzkUtunQsy8/btnE4YP7/6Xxnd+1%0AB6RlIUWCWJbFU4882OC9unjxYiZOnOjqRde/VxNzhZTz6oTlUPJO5VhWR4Q6jWXbqP/k3inI9DXo%0AkAdCdUQ3bQoyfRRkeNl06Nev4X/H+I2D/N8QhmkTjGjC1Uk3k8qisiRRkOHlQE0EjyxTU+s0Kjlo%0Anumgm4mTW+v8DHYcDTFi7HhqowarvvuC668Zw8SJE3n99dcTvlgT6Epuc3LyGrn81sRQHftKj2yj%0AmTZnN87Ak3ATNMnwsb8qjEeWOPbzj3BeL3dsixd+xqNT4uWaWCMG2Ng2fP35HCzL4iNV5aWXXqKi%0AooLcvEasXrOS/v0H0CRN5mheCzjBwpCmKkQMkzV7K7ERVqKxNcvrkRk6ZhwZXoWV3yzgtHPOp8zf%0AjgrF5qy27ejeqxfdT0/m4eZneOnWoxeT//MJln75OU1at+O0gnyuv2ooxcXFychy9VHIaZqiDRpb%0AqHSEtWirjj3ZcKAaw7JRFZm2BX52locIRm0yvAo7y0OilO1wkM3aSjatXol8dXJyf82Y0XFDDByK%0ATMJ4FEWhLljNq399AmvI76FVsvtW/wsv5fwu3SgM9KPFeZ1ZvHQ5P29azcCBA0k743wqHET7vCZZ%0A/HislsHDRvHhzHcxDN1FpaSoaCDsNyAuaxWbmN+e8wVz33+H8kPJi0BFRQVFRUW8+dZbwkGsrhI7%0ALRtLUtC1aAofTyTpMgeqI5yW43ccpiwMyybTq1BRJ+6TtfuEyUSmz0NlKMLyZZ+x/Pt3mf3ac3zn%0AbHxKSkp49tln3c+WJJmq48fxqwpde/XmpZde4tZbb40P1lHZILc55h49ZWwAOX4PtVED2/YQNQXl%0AqKxkeQqK7vX5mXDX/Uwps8jyKWxZt5ovt6xlxOUXJ92rt946kW2Ha1jy5ee0bteBZvmNGDd8qPua%0AkpISXnj1DZZ8uRC7zWA4tz8oKqahJ/HyEzdmhg4bSpdzST0JKhCJT0xq7XgoglVXBZaJrjdsQT6g%0AXx+an9uZ/peP4sDWNVx35aXua/Lz8+P0kCpRcZALWiXp0cZoCmUlyxuUWDtRHD5ezaFdW7ENA1lR%0AUhLQJDTPgB/WlcCIS5I+48ohA7l45HUs+mgGlP/ilpS/WzSfs89rf8pIXixMNR0ix5MeS9QajkWn%0AFtlsORRscKNSUlLCf/zpCZZ8uRDO7AaA1Owchl41mm2b1rvWxCdbjo8d5xeX/8JW2wIJDElCVVWK%0AiopSXn96XhojLhlMx249k6yiY+FTZM7t0oOx11zDe3VV0KQNAIricS2qTzVilSEzVAm27VbmYue1%0AqKiIt956y7FFFuX+RMpMLLweYcPctl1Hth7dDW16YZpGg/fryURZyXIMj3OOHO3n+mOD+FxXXFxM%0Afn6+i84mbyxkt+m3XZMsLBvunPIg5s+i+jj/o/f5+4fzT2mcoi9DcmkzJ7pXAc444wxefPFFKioq%0AXAQc4so6kUgEJIlrh13GJzJEz+gEO1ckfYZlWad0LGMVPMumQarWyYYsS1SFdRpneOnZKpflDg/+%0An21Y/53itwT5vyG8HgmfRygMZCR4lMci0+ehTaN0dMtGzWoEVbgcZI/H06DOpSJL/HA0SN9h1/Gf%0AU+4iP0OIz6dM5E55LxGpSIwz8tLYUR4iTVUwTDtlbLlpKuUhjahpMfjSK1l1ONtFLzp06pL02qqq%0Aqvgu1nFiA8F/W79+PV27duXOO+/EME0+ePVZGk94ViBSDq9q4Sezkxba03LSOOgkxbYNWT41aTFq%0AnuVn8IixDLzqOn7YsJb5n63H8mtMvv4mXvtwPt1Pv8h9bUzvsgo/zz36IIauo5SuYPZnX7qTjKqq%0A7uRN1UE4byA2yYhUbKFaUlxMp559OKdTIWFHVSOqC5/6M/PS+el4HZopRP0Le/fl47W7MRHnNTs3%0AL6VT+bZbJ7J8/Vbef/0lUcpShBOcaejIsszdd9/NM888I5rhqg9D5iBQVDB1VK+Xotvvcie8xUuX%0A8/BNIzF0nWmqytPvfErBOZ1o19ShoEgSrTsU8tpHn/Ph+7MwM/P5Dhh8wQVc/tBkevbunTS2QCDA%0AxgPV/OPZJ5Mej7kobt68mXPbdwSPSrBxNr8AZBVgVR5g68Z1SY1daapMSDc5HIy4Xc01UYPWjdKR%0AZYnaqEF5nUZBhpeoYXJw+0YMZKirgQRr81hJNBE1URSZLr364lMkMrwKFRUVSImKJVod1FVBXnNk%0AWW4wOWmc4eVgTYRg1MAji/cmNnPJisKVY8bSYfAwzu3SndqSEqKVR3ngD+MwdJ2/Pft0SuXi/I4d%0AOVpewXmFvRk2ZBBdWua41+SgQYPi11yjg8INMrcZVOyjojwuU5g4Bs//Ye+8o6sotzb+mzktjSQQ%0AQu+EDqEEAgcQIqiIiiKgoCCCCqgoNixw9bMh2AuICnoFQQREqiCgoqEGAqGE3nsP6fWUme+Pd+b0%0AhBSu3ruWz1p3XXPmzPCeae9+937285hM3Na7FyVh945tFGEUGsaICk2g90ijqFBOpufTxWol4uab%0AvIKpa9euuS3jHUWQeYmmPfr5TayBFt7Xw6X0bNQ8MTbF6fTTDNezeTabOOeXzp93NdzqiAgycdu9%0Ag/l92QLsl49D025gCWXbpvXsSt5arnJ3akoyR06e9soee1IFPGExGoirG+n3ue6MWlCgdepfPgaA%0AGt2QrIz0gAuK1JTk6y4yYuPiqZMWwcVzWbwy4zv27dvHo4PuLNY5MyLISJPosIDbgk0G9u/azoJv%0Av4I7X4aaohGuOJ5waaA36ZmcRTgCUNz0LPKMGTNcahaBFh4pyduY+Mgg8Vw4KkPrWzHUiCkzt1dH%0AnLU7hp8TcYCruTEQZQZg7969LFu2jF27hCui2Wz2ep4NskR4kJGFc2aTuG4tUrvHcdZpA1qAHKhJ%0A73rQlYUMtnwUjdriOzb9nioqKkKWZaZPn+4X3H/66aeCZqEo/DR7Bi1evYWT7W4h58+ZLhUiSXI7%0AsJYGqioocZHBxduHlxZFDkVwuIGuDSqz6uAV9l7Kpl2tiHIf86/GPxSL/xCqhpqxOZViSxRGg8zR%0A1BS27dBKyAU5IEk89PDIgC/AULOBIKOBysHe3uUuzqsOTWz90oVzAcsqkhbQCTqDErArum5kMPUi%0Ag7n9/mFgNCEV5iBJErO//tJVCvLN5vni0qVLjB07Frvd7tJwDHPkQXg1ZKMJ2WBgxaIfXBbFqSnJ%0AGGWJvCIHGfl2ruQWEmbxLmUaDRIFdid7diSz/OtPUCyhrkaHXR58Zv3l8tprr/Hhay9qepIqDpuN%0AX5cuBHAFXA1jtI7pjIuCThJUifdee9ElpQZionrmhZeo17IDmQV2ihyiYapOpAjeLUaZptGh5BTa%0AScuzYbVaie99FzgdKEX5zHj3NbZu9W/E6HX7HRhMJlFqNchMev8jJk2axIYNG8jOznZnuDMvaoFU%0ATVq1i+PFN9/zeiFvXLnI9RvtNhu/LF5IU4+J0mSQSNcavipXr0X7HiIzd9edfandwr/JEiB1+xaf%0ATyS+/PJL9u7dy5gxY9i3O4V9O7ZyOkVrmtT4oOt//cWLalE7IlgzHHBwMj2fjAI7VYKNmI2yK/tZ%0AYNOl/BRWrtR49oXuplVPXqNOo5AkiQcfG0ut5u2IDDa5DHj8aBYZF6BybRo1bRHwd4J4kTsVwX0O%0AMhm8mrlmLPyZCZM/xmq1uhpIMy6cwm6zB2zmmjlzJmMH38XCL95n8hNDSNnuvu5Ci9ijUTLjvPh/%0Arfs8Krqaa5PnGL6cv5z2nbxVOHyRlLTVRZuRJIkhQx8qNpCyGGRCTAavewQ03qgnfeDKcc7kS8W6%0Ah5UWqSnJIngvLN5OXs/mjRo1ClmSWDh3lhfnH0RGKjauE1NmLaF7a5EBpXqM9n4pYuYn75Z5nClJ%0Am0S1p8Bd/g1EcysJevbbhYJsUb2o3cJVyfOUyNMbHT3ffcUhq9BBZJCRFm3a8fDY50q0lddpJYEQ%0AYjawbvmPwiToTCpE1YVKVXHY7V69IGVBZoEdswzWrt2JaRkbkJYyfPhwL431QEHq+vXrsdvEPMFp%0AsXCq23NgucYE4tkZNm4CAHHtYul73zB+Xr3Wb2wzZ85kzJgxJCcnY7cHfp4BvnzvLT589Xl2/LkW%0A9fxBaOjmvJerSU9bWNSKrkzHnreyZOVqv7Hp1VlFUXA4HDzxxBPe1WK0pltNDtFhtxGZeZwsxcS/%0AZq1k7EuvMXHKJzz5Ytl40rlFTpyqWIw6VaEcU17UDLe4zGO6NahCsElm+b7L5T7e34F/AuT/IBpU%0ADnE5oflCf0keOXkWEOVui8XCiIf9y2cAUaEmKgWZCA8SwUVSUhJTpkwBxMPU49Y7Bdct8yIEV2Lx%0ATz8xZnC/gC9fi1HoNdaoZAlY7rAYZYJNBrdVcGGuK/jSXx5+HCiDAYNRBHsWi4UaNWp4TzSSRJiS%0ACwYjDzz3OnffPxSn0+HXFFfJYsTmVGherRIRPlqSsiSRc3If7z75AMmb17saCE0mk5cSgz5h6Y1s%0Anrhyxf2AWq1WHn1irODa6p3xkTVxOhwBeVtGWVj6ZhUKi1NPeSZZsxMudIisclahXWTeAwi86zi7%0AbweK1gCiOJ3kZmW4Gki84DG2/Xt28t5rLzJ18huuwCU30zsrc/bEEa/rWjsimNQdybwychA/ffkh%0An330PiAsRkPNMuYAHLJO1u4YPKxSDUYjbdq08bOPdXFVtaYkVbO89Zx0HU6hppFvcxAVYvLTCNVl%0Ao47vTeHX3zTaiRbovf/JZ17nQ180qKrK/G+/JDUlmWCtDKgveh5//HFaxHZwjy+yJkcO7OXRgX0Z%0AP2qY33WNDjVTJzKYmKgQ6kYKZy7foEZ3DQNo1rAeJrPJb9LXG2d0QxqHzcahne4A2S+ATz8rTEei%0AG2EyW/ysdX3HUBJi2osqgFSUh9li4YGhDxX7XZNBlI0jfIIpq9XK559Pd1nvymknyTeGMn3qp4wZ%0AfHe5g+QVi38UvPcCt/tgIJqA1WqlXr16OByOYoMVi1FGlqBZ1WBARa7bGhBB7bZN668bcPoionIV%0AP7UDXdu6tPDksup8Y87shrptSU/P8Pu+d6OjrcQANatQSIYqqMVyPUsDWZJQ9Cz5yRTx/w07oapC%0ACaY8OHn+IrasNNb/uooje3cxbty4Yrm0unJEoADf1Twqy6Ih+fJxThDFqEF3lPuey7OL35qSuJbf%0Ali4IaHbh9y7Dv7kxKSmJ2V9OdX/h8CaIbkiHex529faUtWqxZo2QvDuzfyfJf6zh+GH/JroETUJV%0Ah6IoPPXUU17n1/O8qYBjfyJmGXbbqjDyqecZMHREqd8fOjK07HZksBEqeM8ZZRmDJPYPsxjp27wa%0Avx6+GlB7/r8V/wTI/0GIl3ngDLL+ktTlwGLq16b3PfcXe6ym0WFEBBlpWyvcK0Pau7doLOhq7Sws%0AIa+dETtUrY/dZiuxG7i4bIMOvQnDYM/3a+jROVCyJsc0+l9T+OT7Zbzy2pv8+eefDB8+HIsmri9J%0AEqiQ8otQBkg9cY5mrWJdzT6eq/BaEUHEFNPZDbBb6+5WFQWCw4mOCOWVL+bTqI1bLslzwjL4NNR4%0A6k8nJSUx6dWXURVV+NmDy+pU5215om5kMLUqBREVYgr44qhRyUKz6FDMRlnwGrVJV1EUr+Y2fXFT%0APToak1lk040mE7fcfLPrO8OHD3cHUxnuABlVxelwMOerz1xC9b44mrrDa2IxyhKXD+zAYRc6y05N%0AkzbCYsAgyYQHkHMa0OdmbrvXHbCpipPExEQGDvTJ7BTmiGxvpLszXZdf09EwSlQssoscAYNxWWuE%0AObt3Ow6jZh1bkC2oJx7Pjy9v3GG3c3T3Nip5BNxWq5Uvv/ySAQ9oAWLmRaGcYgpGVRQS167yC/bC%0ALEaMsoTRIHvx8X2hZ35aNm3MlG9/4tXX3/Sa9H0XjZIkcZMPvzsxMZG7+t2DJMmiZ+DaGcKaxPHi%0Am+8ClCtbm5qSzI5douR7R9++TPn2Jy+baV+EBxmpVoxCwZgxo/n4++WMeeFfNKqkPTu1mmO3FbFq%0AcfmUBWySVuHSnoc+dxRPE/BtnPLNOJ49sJsJjwxi1sdvI106hlKvrWubpy5taZCaksy61Ss00wZ3%0ABlnSXP5KCz0InPjaGzz9f+9hCQpGPr0LLCGEtPD/nXHW7hgMRs3J01hiBjKzwEFkkAlFgQrQQZEl%0Aid73DBaGHOlnRSNh695IklQsHe96OH8l3WthEWhBA3gpRwSC1Wpl+ryldOymPSv7f4caTXBWbcic%0Ar6YG3Od62L3/kHi+bAXYbTZ+mPe933d832X9+/f3C+L9VH0OJoKtgN2OaC+t/LJgU7JWNdboUMuX%0ALvX7jtVqZfr06V5BstPp9Dq/VquVt9/9UHgNOJ1sWr0U++7VrDpwiWnTppVrcZGmBa9VQ82g4mcf%0AXhZIgCS5z93QDrWxKwo/7Dpf7mP+1fiHg/w3QecY2kIiUe1FHN+/h2P7dvPnikUBV9qSJBFXJwKj%0AQfbKkOovpWpVo5BkCS4fFztUawzn9hGQQ1FK6BnkF1/5Fxf3bGTYPe6GHs8Gh1YdrVRv2hanotLV%0Aoxnt008/5amnnhI0C9XpCt73nknj0M+zePHNd8nKSPfi4cmShFzCQ+lqmpOdKJZQOraNpUW7TnjG%0AXb7NF089PQ67TUjBtW/vphQketp5Zl4EVUGqWhdJDszbkiWpRAcicHdy59gU16Qry7KLe6cvbmw2%0AG5IkUbt+I6rXb8RDY56mezd3UGO1Wln3x588+dx49qdsQy3I9hKpB3dAEFW1GrLB4M6Wq6ofLy6+%0A203M+vwjYSQQEokT+OWHb4nt3ovbW9zpdVydv20vdLsf6UG+Lrv11ltvcf689qLzkrUC8J50g4wG%0AGkeFcvxaHrXD/RucJEmiWph2vpf/KT7Uzt2KZUsZN/YJwJ2B1cvZRpOJrt17eDXB6tivq1C4Foz1%0A4KJQYSkPbxDc3MFwi4EG7TvRc9DtXpqsurSVZ7m9aqjZ6xhWq5UFi35i5pK1bF61mCVXT5LbII53%0AXxuJpKooqorZbCl1WVSvRNlqt4F7WtKuTStatG8fMGOmQ+emFwddAu2rz96HZv2hQRyc2F6cq/x1%0AUbNpa8jARbG45TZ/UwRw33effvqpX1OSjpSkTS5DHU6lQPx9EBIpuOZw3YBTh37eipCho8kr0HM6%0AnSxbtqxEOoMvrFYrrdp3JOlUBu3axrLipx9Z6Shk4Y7ztK4se13LY4cOoDgduhZLicfNLLATEWwU%0A90WFMshgMUr0HTSU8yePsnvvGtSbR2Os16bcXF8ptDJS4SnXLwi0oNGvaaBr6Yn2nTrTo89dbN/4%0AJxz4E7oNg04DuXr292L3KQmFsgXy3Nn7QBYr+rts8eLFDBw40EtSUEdCgnC0czi0aqotH1LXonTo%0Ax9TpXzJuLGV6j6SmJHMpU5M708Z374ABAb+rj+epp57C6XR6mRK5fmdOpleVVE1ejNrqVr7bdY4F%0A06aUmZfvFSDn55Wog3w9SJLgQDucCkaDTP3KIdzSJJpFey4yvGMdvwrxfyP+ySD/TdA5hvVatofC%0AbBSn089a1Re6t7tvliUzM5OXnn9WOGTZcoXxRfWYgGXbskDPIMe1i2Xw6HF+skt6ZuDuWxNoHBVC%0Ak+hQr+3Xrl3zplkU5YlAtHpj7LYiDu9LLXMJSD9vDz/7LwD2bU1k84r5NKzi/W/rYxs9ejTj35wi%0ANDlV1UtsXX/5AeB0wLUz1OqQUG59S09IIRHIRXla5t39YvNc3DgcDk4fP0LyH2vY9udaZJ+oxiBL%0AHN23W0xAGRew1IwRZVzJrQOMJNGsdSyvTPrQVRoPFNx7clrbJ/SBonzmfPkpE0YO8irb6QH8q6++%0Aym/LF7k+9wzyR48eTb9+/dwHz/ANkFVOHPGWBNRtWIuTtdLH2PlWTcpQlthUSgAAIABJREFUC1g8%0AJw9PCsWIR0fx+fwVjLznVr9jJiUl8fNCLWOkLxg95I9KG0T5Qs8gh2vceN8g1Gq1cscd7gWi0+lk%0A7ty5fseRZYlGrTtQvXYduHAAQiJQImsLe3aNT1vaLKheidJVU07vSwEkv3upLDAZZMHNtdsEX7VR%0AJySDESTKl5XK0pR6CnKQZJmMdP+MpWdV7Nlnny02oGrbuRtGk6C3SIc3Ct51a3dzruIM7NzoC1cF%0ATztvngEywJIlS0r569yQJYldO7ax6qcF/LxwDo7dv3DeXINRjz3iOm+pKcm899qLohKiVYOKu9ZF%0ADoXsIgdRIWYUVSW4Ai5k25O38eLDg/jlx+85sGcXL9x3CxYctBg1mWOHDrgMi8qCfEx07diBux94%0AmIEPjfSTlvOtdPrSLzxhMckc2Zcq/rDlw+5V0MRK4663lauqIodXdZtTAZGRgRvDRo8ezdq1awMG%0AxyCe6dq1a3t/mLIMFIXdUu0yU3pSkjahhlQW2WPFgbVXX0aNCvxv6+Nbv349kyZNCpg4693rZm85%0AzuwrcHA9tL4Vuym4zPzyq1qAHB1qBvytt8sCSZKIDDK6pFsBHomvS77dycLdF8p93L8S/wTIfyNi%0A4+IhJEJ07GsoroMa8OId67yuTz/9lI8//ljId2nyD1XVHCyN2jHkkcdJSdpUbh5XlouPZBLllgAP%0Aiz6mo3t3+gnLuzR1PTulLx93SQyVV+syNi4eY7igLJw9sJtpb7zI3Nn/Lvb7ldRCwfP1MSiwWq2M%0AGDnSa2znCw106NKtQsExQI5dpV7Natx53zC+XbTCS57Hq6lSww8zP/ebQNavX09RYZG4rleOUxRe%0ACxWJAUNHMPzxZzAYDCiKwkdvTiSmeUu+XrSqVMH95YxsKMhGURTsdrvXgswtt+XdqOR7Xw4fPtxt%0ATJB2BsKrgcW9SNkXwKiiNGjfUzQQxnfswLg3PuAJT9k23BSKWd/MZMgdvQLapiYmJrqzKrlpwg5b%0Au+eg/J37egZ5zcLZHNy1PWB2xctCvhiYDTIhZiNt47thOrdPfNjQTREqTnEjEHz1crvEdwTVP3gv%0AC2wOBaclTNx3BxMhPBq1fvuAes2lQc2mgidMYQ4SElWi/DmvgapigdCpcxfe+uZH+g8ZjpR5AU7t%0AgnZ3CIUXxKKkNEGBft4I1caiZaB1DCgmq1cStiYl8fqo+1nyw2zhardzhbCHb3c30959k1mff8yq%0AxQu8ezdKuNY6VzM6zIxTAVMFFCdEg6guG2ijIPMaI62NSU1XmPzxVJdhUWmDZEVVScu307R+bW7t%0Afz9169QL+G+W5pqCaAZTPKkMO1cgOR2sPGMvVTOjL7LtklcG+ZNPPikxQC8JwSE+lL+8dNj3G7Ts%0Ahd1SqUxBaJy1O3KlKMjPwBIUzH2Pjb1uEFoSRcVqtfLcm++7Ej2SLGPYtVQ018f1L3MiIC3Phtkg%0AuYQAKirJFmSSva5rTNVQejaKYsGuC+TZSreY/TvxT4D8N8NuCPLKXjz3XOBO5UC84wkTJvhlaVVV%0AJX3nbxRZIpi74EcXT7U8gWhmoR0JXA+LL5/6ehkCnerwf2++xX2PjhUP8aUjQtYqrAqKs/jsyfWw%0AOUlrftJK8T8vKz7jUxKvccTDD7tX4JePQWhlNiSVv2MfYPH3s8kudHBqfwq/Llvodd70c9K/vz93%0A2HcCEbxl7eVy5QRYQlAqRXPt6hUqhYejeHQw65SB4jLynp3z5y5fQyrKRdbMHjzPh++iRpIkDD6W%0AvzpcmdsrQtbKMwi9+fZ+lAdZhXaCDNCxc1caN29ZYibUt9lPR1RUlDdv8PJRqNXc9Wd577tjp86C%0Aw8bc6R/z8ogBJG/zVyYZPny4ywHLbDYHbEYzyEKWTkWlX98+hBVchebCkVJX5yjtAk2vDLTv2QcZ%0ACDbAwpmfkRxANaW0MMoSuVmZomnq+FbRONVBOHY6HfYy80KzbNq1yE1HUZxMGP+837vietxjHQ2q%0ABNO6Qzw1atcR13j7T4Jj3uoWMXaTyRUUpKYkF5t91M9bVIPmrrHpiI+P57333ivTbwTYtmUjtqIi%0A972XqwVSrW5h1/7DfPHBJFb8OA+jUVjKG4xGXnr7g2KvtavcHWJGJXCCorRISEjArJnDGE1mIipX%0A4fzy6aKqF3+f63u+bq3FIbPAjlNRKbp2kfEPD2Tq+5P85oDSXlMAh6LQsc+9LqdHk7OQxrYzKE26%0AoYRVLRO3HKDQEOwVIPvyd8uCp59+xv/DHUuEslDHAWUKQmPj4qnfJp560ZV54fXJpCZvYdvW8gXu%0AOpo2b0XXXn2QZVmoWqSfJ/zKAQxxd9OgVWCVouKQlldEdKjF9W6vqGSxQZY8FRQBkUXOLnLw84H/%0AfkWLfwLkvxlZhQ4oyHL97WXj64HiVuN6s5wOVVVRjmuWmQ07lblxxRPHz5zHjIP9u7YDkt/DUtoM%0AgUGSyMsVznOc1uyd63cQeqfFyNFdD83jNYtrbXHR/97iMz7X66SWtE5bnaNqifG3ri0tUlOSeW/S%0A62AwQn42RUX+zU1Wq5WlS5fy0ksvCbUAWQ7IL/PSDNW0VanehA2/rSaichVXk2NpzmNK0iZstiJB%0A5bGEUS0yjGGjn2bGwuUB9TU7duxIjx49GDVqND+v+d2vBKnzt8XYdBqDCJAlSSKhj4/rYSlx6vwl%0ACjMu8+UHkxg/3N8NTq9YlJQN0vWQXTi9W0iphVdHkuRySTMBHDx2QtxvmqJLIPqETgN55513SCxG%0A/B/g4K7tPDPsXpYumEP+1qUQ3QhqNtfUOb7yKsnP+vxjlsybXWKwV7tFe0JkB2Puv4vvpr5Ln9tu%0ALXfGLKZqKFFVo4QDnqrAjmVQLxZqCam808ePlansffjkOWENrS1mA70rSqN2ACL7bpQl4qzdMRpN%0AcHYvnD+I1Pk+2nbuzswfVxIbF18qKbXYuHg63HKX+MOjHJ+enl6uc5edlYVfNLBjiSBjdrwXVaNU%0AdEu4hfjuPXn57Q8YMHREsce76skHpWIGC1arlXnLVvHwuJd54fXJfPTmRFbO+1pQGZp2dUkN+rq1%0AFju2XDG29FOHBCc8wBxQ2msKcDg1heO7k3nxzfd48sVXmbHwZ55IaCn6QuIHlemZ3ZG8jQInkON+%0Af5ZUmb0eRo8excBHx3q/U7KvwMFEpNjbaNS6Q5mOl4+JutUq8/7/vcTsTyeTkJBQ7mc1KSmJccPu%0AZeNvv4hEmaaIlP37t9hUmTnrylbJS8uzuTwWQK0QBxkg3+Z0UTV1tKpRicZRIfxxNK1Cx/4r8E+A%0A/DdhybzZPDVsAAUY/fhvgVDcatxqtfL00097fznrMlw6Cq1v0ZnyZQ5EU1OSWb9xE0UZl3nigf4c%0A2rPdj+t5vQyBnmF+4/X/Y+3iH4TyRNopkZFq1AnFqQS0KL7euGZ9/jEFinbrFuRgMBpp3bp1ifsV%0AV6YSygNaOf7KCUyOAtYfuURqSnKJGajikJK0CcWsUQ20YGr+998FfAG+9957bNq0qVh+mZetc9pp%0AoRZRrw2KqroMCPoPGQ5I1z2PEZWruF3SgsMJNYiJ3JfVmJSUxNNPP01ycjIbNmzgu+9mExniTwnx%0AGlthjtB91QIoVaXclYETZy9AfrZLVnDOnDleYysNp9Evg6zLWjXqCKgMHjG6XBSaXLvqpXZw6dKl%0AgN+7Xtc+wOqlCygqLERxOlH2rxP3SmeRydMXtKkpyYwZ3I/p77/N5AnPlVgN2n/0JLkXT7kk5krq%0AZbge9u1MZubkfwlOtKpC6hrBmdTGd+bk8TKVvS3RtQXNRUNx2cTSnDdJklzWv67K2baFqJWqkloQ%0AwrFDQjIrJWkTRUXi/BYVFhSr5lO7eXsk1emlg3z8+PHrcmYDIeD51gIpYvuIZkJgc+LvJG/ewEdv%0ATizx/Hk1TOFfwSsrunTpwv2jx5GVkS5466oqaCAOG3S4m7797y8xYA80tg5tWmAwir6IQCZXpbmm%0ASUlJDL77DuZNe4/3XnvRpR3ds2tnuteyYGxzC1PnLS110+q4JzValseiJyYmpkxNl54wyBKVwiPw%0A63jfvw6nZGTzqdKrgOjUlLP7UoQTKWC323n//ffLNTavRIUnLh+DrMus2Vc2O+zLOTaqhWnve7Xi%0A95yigt3p34jaK6Yqu85nk57/3y359k+A/DdgybzZTJ7wHFs3bUQxBiEV5WklWUvAkiyUvBrfvXu3%0A/w6payC6AdRuhdPhYMkP35UpEF21eIEI9Aqycdht7NvuP1lcL0NQrB7xoQ3QqBNOS1iptEBdP8kj%0AK7Tm11/Fh4UimNq0YUOpfpcvvOx1VQXHsWQO55t5bMg9jBl8d5n5b3HW7hjCNF6jtvBx2O1egZ4n%0ASppAXM5m2tg4swcadMBgNBJRuYo4ZxIuPemSzBIO6w0wAEGVOLl3O9/PmMqowfd4BQKJPmYWxVUG%0A/ByxTu8SWUZZ6GeWV1vVJpu9glBPlLZi4evSRuYFkeVu0wdVVfnhm+nlqlqoQeEuaSYoHd84EJKS%0Aklg23yP7bCuAlOXQqBNUj3Fly1b9tMBr8iuuGpSaksyJC5fFwlNDRTJmGzducE3egHDVS1kuDBKq%0Ax6AozlI9t/oCM8umUqtKJVq07UB8j1789nvJ2cTrIdRsYOXiBYLnC3BqJ1w6iho3gCmvCpOfnOxs%0Ar2zu0vlzAl7ztDwblYMMGDwMEVRVLdcCo1atWoE3JC8CowVa3yr0ah32Up2/tDwbBgkqh5gIVMEr%0AK0LNRlTVg7cuSeIddXwbxFhJT08r9XOhZ7cjzBKKoojsuI/mfGmRqJliqKrip0F/v7UFdgzsz1BK%0AlaxISdqEPUhryPOgzTRr1qxcYwOxKOto7Y7ZYvZOEp0/AHmZLN1+tNTHupJThFNRsV876/X5hQvl%0Aa1rTk1Qu/W1PHN3CZXM1cotKx/V1KCrnswtdWvAg+TnAlhVRoeaA922vmKqowOZT/jrh/034J0D+%0AG+DieWmNNVVCTcR2svLWex+WOHEUF0z5adMCHFovOFjxg4CyaYSmpiSz4sd5EFpZHEOS6exhxFGa%0AMYE3n9Uro5e6BmQZ2t0hMg+lLJ95CuyrQZXAXojktFcoGLh27ZrXy0Xdtw6Cw1EadsZuK52Yvy9U%0Ai9bUUUygV1okJCQQZPGQRTu5AypF06hHfz56cyJffjSZFT/OEzbVslyyWYL+kpKNYAlBzdOb9LwD%0ATV1KTYfRaOTMmTPFckZdOLUTzCFQR2Tyy6utaqxUxbVgNPksGEvLaQyY2d29SiwY67XDqdmclxVS%0ApSpIBVna2ALzi0uDOXPm+AcTu1dCYQ6WhJG8+Oa7IlvmO7EU86xMm/Km+1nVEIgzXlr07NnT3YCp%0AY88qUcHofD/GAPrlvtCz3198MIkDx09z8fAeDu/dw+5tW1xqPOWF0SBz7aoPf3H7T1C5Fmq9trz/%0A2oukbPV+XhUl8DW/mmfDWJTr/X7CX7u8NHjppZcCb8i8CBcOQZOuSIBBlktFjbqSW0TVUDP7dm5n%0AyZyvSdm+rUzj8YXJIDTpY+PieeH1ye5m1aNbICSCbafSSp0MuJBdiEGCVd9Nx6lJoDkcjmITASUh%0AISHBK/D01KDvVDeSYAN8vvj3gMkKvRKrGydFVK6CrCvqZF4ExGKx2GtTSrTpEM9rMxbSoHFT94eq%0AAseS2J1mp9BRusXB2axCAG7u7E3je/TRR8s1LqvVyk8/r+bhZ15xNW7rMJxMRpVkNp70fxfnFDpY%0Atu8SZzLcUp6XteC9dkQQiqpiMOBXNS4rqodZhPysD2KqhlAnIohNAcb234R/AuS/AS6eV6WqAGSc%0APsLeHVt5Y+JL5eIitWnTxs8QA4cNdi6HBh1czVNlCUQdDofo8M5NR1WVgGoB14OeYe7Y0YfTm3kR%0Ajm2DdnfRb9hjpZZU0zMfBoMBKSzKKyAo76QrglALsjZhcWaPsACOuwdJlq4bCPhi1eIFKBZNZ1bL%0AIBsMhnIFU1arlYUrfqFpG63R4sgWKMrnSrVY10JBcTq5+74Hie/eUzgqFbMQunPgEExmC4SEAyDZ%0A8jSjAu/FhaeUWv/+/ZFlma+//tqv5Gy1Wlm++jesvfqKl+jpXWJB0OY2TGYLEZWrlEueKV8x0Pvm%0ABEY8O4HZS1b68aNLw2kMmNk9lAg5V6HLYFRVLbOCiqqqZNklbr+lFw89/gzfLFpZoSyoH2wFkLKC%0Aotpt+GD6TFJTkmnWKlY815KEwWhi4NARfs9Kakoyu3ZsE+V7j4xZmzZtyj2UrtauvDd7CU1beBzD%0AVgB7foGYLkyZs1yzwHaPxZeONOerqS77c0Iro+akCQUFh73c1A8dRhmyM30yTye2i4azJl1xOByc%0APHLIb79raVf8PruaayPSHGgtIvlXSUqB4gIK+WQyVG+MsWpdrTGvMw67nSXzZhcblO45epqsUwd5%0AbGBf5s+cxr133l5urioI/ra+EMjKSHcrMJ/cCfYiiLGWOhlwNrOAKhbY9Nsv5R6PJzyVZSTZvXAw%0AGWTqKWkoDeNEud5DAnHq5DeY/NGnbL1oY87Mz5n+/tt88Por1I61Cs57zlVAYujDIyv8rB7es4O5%0An7zDyWPe8pWGUztwYGBrgEzoV0mn6PfvZBbtcWeHz2aKgPTBgfcwftLHdO5xMzNmzChWZq406GK1%0AEtupKylJm3A63Q373Vs0IDrU7Mf1VVWVl1YdYNLvR3lo/i7OZRV4ja1uZBBORcVY0fQxovnSEsDX%0AQJIkejSKYue5rP9qNYt/AuS/AQOGjmDilE+o21oEjkr2VZHNu44UTnHwc/vRsWe1yPrED0I2GHjh%0A9cmlDkQxWYTLX14GqqKwe+vmMo8LRFDToUOAJobkRRAUxrmI5mXu2H/8hYlENWgGeemu0l55J12r%0A1cqyX9YyfNzLLi1hti+B6jFIDeLo/8DwMpk2LFsw1y0dlSuaxaZOK382r1vXrjw+4W2R0bMXIB38%0Ag+warZEjariC9zsHDWH0c69gNluKDehj4+KZsXAF9z8xHgApPxNVVQNO6LqUWnx8fIm2vwBXLl8U%0A957DBvvWQRMrdVrF88Hrr5SZnlJod5Jnc9K8YV3uHz2O3j38qxal4TTqShJecDogeTHUaQV1Y8us%0AZLFlWzIORSXSDIMeHkVcfOdS7xtofH4LWoBdP0NhLvb29zDny6l89OZEnIqCJEkMfexJ7hw4xE+2%0AMSVpk4vb6rlgLC+nEQTnsmX7ThQU5Hl9Hn5BULnmrtvuZe7jSX0aM7gf40cNI/FXLXAymoWVsxa8%0AV6Tao0OSJAoLi7w/dDpEkNy4M0gy+fl5gXf2gKKqnM3M53jynzh9ZA0D8Wmvh+LeQU1btOHxfsIl%0ArvuYNzh3+hS7krcIxQFVxVZUSOKWZK9S+JJ5szmXVUjhxeMahaFivHIQSQSLQcahqJqbn3YPOoqE%0A6UqMFYPJW0M9I9/Gk4v3MmrRHs5r2U+Ac5mFBBVleSkolTcRkOjjQKkqThZ/P4tHB9zO1Mlv0KaS%0AXdxDddqgKAo52dmkpiQzZ8GP8ODH0O9luP05QATQ6Q6j6MNRFUClbbuyKTn4IikpiaceuJvDu73f%0AY9Vq1mL8ow9iwcHiZO/Aed+lHL7ZdpbsIgcfJB5n30WRLDmTUYDZIFGtkoW7Bj/EjB+WVig4Bti9%0AYxsvjxjA/j0peBrPbEn8ndhwB1tOZ1Bgd2e4t5zKYPvZLAa3E5n29/8UTdbHrolnpn7lEIocCiGW%0A8utu64gMNmExGnA4Fb9tPRtXwa6obPkvpln8EyD/TYhp3pILmfnij+yrmntbyVI4xSEqKspPtxYQ%0AWR9NcJ3KtctW9vYI8lRVpVp01TKPS4ene50Ll4/BqV3stEXx4/fflfmYSnAEckGWJlVmqtCk26VL%0AFwaPfoYBQ0fQf8gwOJAIOWkocf05f+ZUqY+TkrRJlBvDKouFicOGJMu0bl3+bJ7FKKPizkyp25ei%0AKipK+7u8gne9bNqpW49iF0KxcfEQKsrGSo7IKpS0KCuJ0pCUlMS9d93O8f173DvsXAGqysnIFtg1%0AxYyy0FP0xp+DSX9wcNeOCnEuH3nkERo19eEd7vtN8HS7DHZNtKVBakoy458dB8CC6e+xetmPFVYU%0AeCRQSdWWL8bYqBPrN26gqKgQNCm/uTOmMvr+u/jig0leVtk52dlC5gy8mpKOHDlS7vEZZAkkSLj9%0ALq/Ps0/ug7Qz7MmUeXRAX5dmrqdCit1mI3HtKjf/N0LL5mvl7r53D6hwNq9KiIle9z7gv+HoFggO%0Ad9F8fHGpyMjMaZ+6zt3VXBt2BZT08158ZVmWi5XbLAkJCQkEBfk7RR49tI+Zbz4Pl4/zx/FrzPnq%0AM6/taoubmeNsyz2ztnMyXcwJSxb9KGgzmW660I1YXIQHG7E5FGLj4rn7/qEeg9wCYVUYMvFDr3fH%0AjK1nSD6byYFLuby25pCQllRVzmYWEG3B67y98MIL5bq2nu8ZWTa45jJVVZnz1Wdsnz9VzGVNxLHn%0AfPWZoBV1ewgUB+xdK2QSG4qEU645UlQBEe/NQMY0ZYFvX4aO6Oo1+eDVFyjal0jS2RwXBUZVVaZu%0APEnlYBM/DY+jSoiZD9efQFVVDl3JJaZqKPt2buf7Lz/lwK7tFRobwOaNG7Db/MenOB1UunyAIofi%0AaiR0KirTNp+kdkQQz97UkFGd67HlVAZbT2dw4FIu1cPMVA0141BUQkwVN1qWJIlwixG74p/Aa1sr%0AgiZVQyl0BIhd/kvwT4D8N2HV4gU4g8LBYUcqyiW2YxeW/Ly6XC8YP1krD0h7fgGHHeLuKTVNICVp%0AE2qw1uigZaUO7ttTwh7XH19Atv/2nyCsCnM3HSjVcfRM1RcfvkN6gZOoEBO33zOIafPKZgvrC4sH%0AfaRZq1hQ7ELaqm4bth69yGOD7iiVgL4r4Aqt4jpvqqqyYcP6co8txGRgb/IWN2c15yocTERpeQsR%0ANRt4ZfE+enNiid3xqSnJLNIdwrSGLlVVi+ValkRpcHdPe7z4ctNEx36bWyE4oljObHHYulPcY+sW%0AfcfLIwawI4DO8PWgK118/fXXnDt10ttlymmH7YuhbhvU2i2Z89VnpbquKUmbsJuF45qancaM9yex%0AL6ViE9tDDw3HHBTk/9we2QwGE2qDOK+yv6qqOOx2Td3DLR2YsnWTRxDqDqaaNvXgSpYDVUPMPDb+%0ANfr2v997w7EtULslalAlJk983tUQpyqKyBbXbCbc7XRE1tTGdhGD0cgd95TdgMMXTkXl5nuHMnHK%0AJ3TpcTN9+98vzuOpnWAvhCZd/Xfq/QSHOjzKzLQaPDbsfpbMm+0qKRtz05ANBgxGoyurOm3atDLT%0AGaxWK7/+9jsduiZ4fa5fO45ugRpN3QsaAFMQ3PQwlRFjeevXIyiqilJZP2/nXV8tT9Dui2CTAYcW%0AgObnemTZT2wHh53V+910gNMZ+Szde5H7YmsyoXcMqRdzmDhtDt/OnUeuzcmhP5Z5Hbs4idLrQX/P%0APD5+InVj/JvpTh/eL/ovYqxCexjYdeYqNOsuXO3WzRABcY+RwqyoSm2XLKYsG+jeo0e5xqXDty9D%0Ax/7dKSKYP7oFLKGsSBKmP1tOZbDzfBaPda5HdJiFJ7vWZ9+lHFYdvMK+i1kUnkxlzOC7+fbTd3nk%0A/rsrRJsBuDkhATkAxVAFMvZuoJIJ1h0RCZE1h69wLC2fJ7vWx2SQub9tLWpHBPHR+uNsPZ1B21pi%0A3ldUFVMAakR5EGQSqjO+MMoSX98XS7+W1W/Iv/OfwD8B8l+M1JRkxj82TEzMYVGQl44sG+j/8ON0%0A6tylXMf0skz2QbtWLWhiziW03a20at+pVMeLs3ZHquSdlarIoxIVFeWvDwpCw/TiYdLqdA5MEfGB%0AnqlSDRYwB3P12H5++3kp5aBHe8Eoy67xudQe9q4VHOL4QShOJ1MmPs/Dd9/iCqimTn6De3vEMXXy%0AG4Aoif4452uxb2gV13kzGo307Nmz3GOTZYnY+K7C9UvH9sVgNHHI0sD1kWcDo62o0K8hKTUlmZmf%0AvIsarJfjhezW9biWxVEaXN3TvgHe9sXC1axDP1rFdiiTZfefGzQaT+417DYbP86fV6r9POGpdOF0%0AOmnY3Cd7v/dX8dvbiz6A0hgj5GRnu2kMmtnFN9M/KfPYPNGta1fe/fYn+j8wAoPRY/K9dASyr0LT%0AblSpWq3Y/Vcumk+3ZrXZvzvFHYRmi8Y1o8lU4aakqFAzhXaFRk2beV/jI1tEABzTBVSVyROeY+7M%0AaSJwGfwuPPAB3Pu6K5BxjS3rEqhqhZUYdBgNwlHy8++XUFCQ56b5nNghMo2Sx0uhagMhs3Y2FSJq%0AoFiH8e6/XmDp2j8AiGvekH6DH6J779tQFMXPcbMs6N6tKw89PV5QtXxxRLu/m3g8Sx3uhtDKPNE2%0AnGdvasTeSzl8s2YrR9N9NMYlicjIyDKPxxcWowhWlsybzeplP7o32ArgzG6uhtVn8fezAfhyy2mM%0AEoTu/4WinauRLh/j96xwvly4EoD8495qMcXJHpYGVquVyW+85qXp74WjWyA0Emq3FH/f9LBwP9yx%0ATGSRN8yGqLpw18vi2p8/CJJE19596NKlYosKq9XKuj/+pE3HLgQFh/h/4cxuKMpj82UHu3ds4/PN%0Ap6gdEcSANmLhemeL6jSNDuWNX49Q6IQTa78XFTbFia2CtBmAm7p347Z+/gtPxelk/dqV5Cb/zB/H%0A0jiWlscXW07TvFoYtzaNBsBslBnXvSEn0wvILnLQp5n4XFErNud7IshowB6AYvG/gH8C5L8QS+bN%0A5tEBt5P46yrxQq9UFXLScDrsrJo/i507yufgZrVamT59esBtu5K3YD+4kRw7pF4s3Qo/Ni6euFuE%0Acxa5GZjMZu5/YFi5xgYig1ysve/+P7CHRbNm4/U7tOOs3cVxQiuLD/LScTjs7Nq2pdxjA1FSNhtl%0AFn0/iz/W/Cw+dBQJekrjeAiriqqq7N+dwuQJz3Ff7y7M+eozzp5OQ0pGAAAgAElEQVQ6wZyvPqNP%0AXHMmT3iOwnyNMuOhKKAoSoXtOlu278Tz//eOO1DJOA9Hk9ieG+riLeZkZ7uk9FRV9ZK10jPvWzcm%0AirHlZ4lJBTAYys61BHfW594HR2AyW/zGRrs7OXz8OIlrS9/EU2DQytPauTt86GCZx6UvFiVJdOwH%0ABQV533sOGxzZBA07gCmoRGOE1JRkpkx4XgSAEdUFp1HLvP+2+pcKZX5kWaJzFysvTPqAl9/24Qsf%0A3QL1O3At20cFRTaK4PPJeRTVj6OoQLvfImuKyoLDBkhMev/jCmca9+1MZv7Mz4ioXMVb0SLtFGRc%0A8AryVEWBlr2geoyQDKvfDmJvFxuj6okFSVEeTqeT77/9ukLjAqHNatKeqdSUZDffGbRAqrKXcyLd%0AH4KifPj5Xdi1EtrcilKlHmu37oH8LLauXMjKH79n87rfXAv18nCQdXTq3IV+93u/LyVJEnKDaaeg%0ASTfxYVAl6DgAjm0lJlzmzpbVaF4tjB8O56HWby9429lXXPuXVVUjEIrsCpdzi1i+8Hv/jUc2Q0R1%0ApnzxDcsSt/L70TSKtixg9gevM2Xi86iJ34g569ax4jm4etJr9/LKHuowyhK3D3ww8MaTKYK21uEe%0AaBQPdWNh60KwayoMx7eJBVD9dkgFWXBuH6gqG39dxbzZ/67QuAAO7N/H3h1bKdSfOU84HbBnNZlV%0AmzP62z84mpZH4yvbucfahgf79ODlMQ9R48ga8f5IO+02y6J8aimBkJVRfJJDTV6M4rAz5PudXM4p%0AYnzPRl76xr1ionisc11Gd6lHj0Zuec6KmoToENrP/916x8XhnwD5P4CDu3Z4dXSnbN/GrQ+NZfL0%0Af3tnSivXFi9NYMemP7n79vK7XwVUstBw6rf54LAxc2XptIJTU5LZeeQUFOYiO/J5YuI7dO5Svuw2%0AuN3+9DKmF45vBVVh/obrUzhi4+J5+e0PkCO1zFqOKI327JlQ7rHpWL/0B96b+DwZ1zw6fg9p5yvG%0AuyHr5FHvhgw/yamwKq6mJKfDEdBxrbRISkrii7deYvH8ud73Tsoy7LKZxOPXWDJvth+vUVGcgqeH%0AO7uMqoqxaQGoJEl8OnVquYMpq9XK829/yBtf/8iAB0e4NyQvAksojuY3M+erz1xZ9kDwVD+o3aK9%0AoANp8nhJmzcxc+bMMo9LkiRR1nY42J+y1cVpdAXxRzcLXdqGcZw7fYopE55nysTnvWgp+qJiyQ+z%0ARQAYUQNy0gRNAzGxlUfSyhNmg4zDqbLlz9+9NxzdAkaTi1PpQpvboGGcOEe3jYNKIttDldqQcVH7%0Aksofv/1aoXElJSVx3913MOez9/jozYm8+OZ7RFX1KIMe3QL12ooADwS1ousDwoly+TsiAOj6oCh3%0A14hxW5EDly+XP8uoIzLYhFGWBK3ojYne1amTKWJxq9MsarcU+tLbF4sAa+sC8f8Jj0LdNnBRqF04%0AHQ6h3IO4T0aOLL/yQZVgM73uuQ+T3ijqGWgc3gS1W4hsZ5fBohl60xxWLV6ALEk816MhuVjEmI+5%0AKUaqovDUU09VuBxfNcxCsNlIdLUAweyRTWIx0+MRJq87Jt4TO5bqIxC6v4c3ij93rcKTXiVJUrll%0AD3WYDDK3Dhrmpsx4wl4o6BQxnaHfKyLQTF3j/Z3fvoAjm5FWf6w16AlM/3xahcYF8O9/XyfI3rEU%0Asq+iNO1O2KV9bJj+L65cusCRg3tJXLuKDbM+gFmPww/jXckJHX667eVAn7vuKX5jXjrqskk0Nufx%0A9u3NaFc7wmuzJEk8bm3A6C713b0uqhpQnq08qBEeRGSwP0XlfwH/BMg3GP3u7MvzD97F9PffdnXh%0Ajpn1JxlxQ+C+SWKCAzF5hFaGdLfTTXnLelCCkgWIVfbp3Wy/bOOFUcO8AgGnojJ/13nm7TyPQ+MJ%0ArVq8ACUsGjIvIKkq2ZkZmCqgXWq1Wlmz9jeGPf0yDz72pPfGvAy4eJhjznC/ICUQBgwdwW3DNefA%0AzIugQlBFORbA0vkBgtiM85B2xrskej2ERIqAIeeq66Pylh6TkpJISEhgxfzvOLLX5yV68QghSiGJ%0Ax68x/9uvAu6vNxjq8niAFiCL4L1ZbAcefWxUucamo0YlC+06dWbClI+JitaCqCsnRLDUVHCP1yxb%0AFHBfPQid/sEkHh3Yl+Q9+70azQAWL15cpvEkJia6Ah1fuJ6P8wfFfde0O3O++ozF82ax+PtZjLrv%0ALvbs2MbM1Um8PXclRRrnFxBZ2syLAY9bXhQ5Fc5lFXD1is/9ceGQyNA17eb+zGgRAdW5fTB/vCgj%0A3/SwoDtEN4Arx11fXbe2YtltnV+uKKLJMisjnfDKHuX9oxrNorFGnWl7hwjWN2rNtuu/FQo4vR8X%0AGeQLbsm1O/oPKve4dIRZjBzZk8KYwf20zn0P2AsEzaJFgtDl7jFSnMtdWmWoKA+S5osAP6K6qHa4%0AIFRdDAZD4MbiUsIgS6B63G9aYxsglIXshdBvArS7U1B+0s9x7coVZn3+MafXLyP6fLJ4fpJ/8v5p%0AFXBc0xEeZCTEJNP15lv8NzpssHE21GiCUqUu/P6FoF54YvUnMGec6B/xQKdOnSpctTBIEkdTU/h1%0A5ZLAc9n2xaICcGonrJgMio/2cOYFWPkeyinvd2Vp6HvXQ7EmMDoKc2DuOJj/IrnzXw38ncxLYvH2%0AH8Cjjz3GfY+ORZZlJEn2T0Sd3kX0lpn0bV48bcsb0g2jWIhM9I062l+LfwLkG4hhw4bx+5/rxeSA%0A1oW76k8x0SX/BNfOwc2jRam0Sh2xk0eAXJGyXkJCQvE0BhCTWng11u8+zJjBd7Nk3mxmff4xn65M%0A4qP1J/hkwwmmbjzpliqLrKEFBIIDa6zgarJ7t64Mf+JZDu3fG2BsSdgi6rB4xSqvDn1VVfk2+Qz/%0AWn3IpdUIcPxypnjR5KbjdDpYND9AubCMqF6zZuANx5KgdivRHV8aeDQl6Shv6bG47mkBlfw9v7Hx%0A2BUUOfDq/Pb+whpYV7ioVqMWhFcXEkhAeEREhRY+ILJ5erluzPOvuDccS4IaTaBSVSwBOvvBbQes%0AKzVcs0l+QWhAE5wS4GlOUyxURQRGDePEYkaD02Hng/lrmHnYwckGt8JNI9z7VK7t1QQny3KFM2YW%0Ao4RRlrlnsC99SRXPa4M4MGmuVu3vFAvqTXNFJnvHEtG53+FuETxfcqtWqKpaIV6j6xx6SAZGVvEo%0AA18+Jq5T2ztEFrnzfaKJ6pxoUiLtlFDjaN5TBPJH3RSoNq1alntcnti/Iylg5z4gAqngcBj6sWga%0A3DRXo59oSF0jrv+RTe4qkQZJEs5wzz77bLkXGTanwopFC7zdCHUU5sC6ryA8Gi4egU1zQJLY9Oev%0ATP9gEpMnPMfVhZNg/oui6dUHhw8f9j9mGaAHK17Omp448IcIgL97StAWfKE4xPX1QXJycrmqPZ6Q%0AZYmDKUkoxfFVFSf8OROWTyrTYvXZZ5+t0LhAmMAEdKvzhK1ALGzU0vNtb0TmHcBsMHDv2Ff4ZvFq%0AnnzxX7z89gd+jfGVq0SX/oCSWmGbadfYjP+bwTH8EyDfUKxYtRoemQlWDwmi7g+Jppuk+bD+3yKA%0AanOb4OsBXD3l+uodd9xRoXL39OnTxcox0I19Yrt4wcRYsduKmDzhOaZ/9jHzD2TSMlJiYJsazN91%0AntfemoxTMkJ4NUg/j9Pp4NSRgxXm0cqyhFGWaN/zdp/PDSKYAtfYdFmw9cev8cWW06w9fJXH5mzh%0Am2mfkJqSTK4xVAtWRGbgRpSCnnjm+cAUlaNJWrYsgO5t16Hw6NfieurQAmQp67JmH15+xzXf7mm/%0AF/TRJJySgYzwBl4fS7JM05ZtiO/dF1VVSU1J5t1/jedKRpZwb9Qml11Jm0guh1KEJ8TCSVyHAUNH%0A0LCJ1oV+VDtuTBfOnjrhR7M4lpZH47hu3uVxnyztkAcfLLNGqM6NnjRpEtO/+IrmsQE0uEEEbaYg%0Ad0UHQDZypHIbkQHfs1oEn9VjRNY9uJJXYFAcnaksiKkaRkSQyaWLXrNOXffGI5tF8B7TRVSbOg0U%0Az/AFjZe9fYkIlHuMFJSLU7sF91qWsVgsFZIDs1qt/P777wwf9zKfz1tKbFw8jXzVBZJ/EgugYZ+I%0AIH7DbK/N8tb5GM/vg83zvJIAP8yqOAcZoF3nrgE79wERwCfNh0pRkLoG+YiPzKDihJ+nwMr3/crd%0AQIWa9ADy7U5KjKUOJsK0wfDjBJHR1lUuSpHprIhlMriz2yUm9NJOeV2z0qKs1Z5AaN+lO8YyyouF%0AhIaVuL0ipjk6rFYrL2s6+bIsB55jy4EHH3zwhhkOhZqMtGjXkZFPPS8kXX3up4z0q8XsGQgSFcyd%0AuGA2yKDiqlD/L+F/LkBes2YNzZo1IyYmhnfffffvHo4XGjeoJ7IoLW4Wk1v99iKDse1HwV08vUso%0AN3QZLBoNsq96leIraus4evRovli4kkeencDwx5/B6FlmKcwR/7YnXSB+EFhCOTBtHIuf6IVamMv5%0ABj2F855sgMvCY37N4h9uyGrSbJTpNUDIMzVsImSoFMUpMppXTrjG9u/PP+KBvgm8/EMiXDsDy98h%0AzWnmq3V7eOTePlwslF0vcIPRyANDH6rw2Lp37cr7c5dTs3Y97w1XT4jxxfhwsGs2E9cxuBL0fgKi%0AG4nPK9dCUhVmfPNvRjw7gXnLyifdB25Xu4dGPsatgx6iXUefMZw/APlZZEd7T5qqonAkojVPJdno%0ANP4LHhl0pzjPuhxYlsiE2m+Aq5lBlryKcc1btRX/kXlB8ARj3NqlnRpE0a1JTbrf/xhDvt/Ji0l5%0ALpdHLKEi66cFyLLBwLy55asM6MobTz4xhqdenYQlKMhl7evCuX2iC76JB42hza2CWrRpjqAL5GXC%0AzaPEtQaXdBRQIXMaHQZJokjLlg0YOoJ3pn3jnnjPHxSL5y6DodcYcX42zaVVuw7sOJPB2OdfgsRv%0ARGY0eREGZyEvT/qQh8e9wtpff6vwpNu1a1dGPf0CTduKBcSdg4Z4l233rxPZRlMQ/DFDPKdAaFgl%0AEvrcyTdz5vNSu2DYttDruFeu+LvZlQftOnbm4ZcmFb9QSZoPU++jb1gayScus+NMBt8uXRtYXUJD%0Ateo1sFgs17Uyvx4k4Nb+92PSVF4MRqN74ahDVcqUaQRRtaioOolBlgg2yfS8a5Bw1ryBKGu1JxA6%0AxnemdsMmZdqnWavYErdX9DnVMfaJx3nr34t5Yvy/GD5m3A05ZqtWrW7IccIsBsIsBpxaUBxI4720%0Auu86Klpd1CFJElVCTeQUFlcN/e/F/1SA7HQ6GTt2LKtXr+bAgQPMnz+fAwdKp6H7V+CLL74Q5bug%0AMNHFrWeP969zf2nTHFEqbdCeajknbvgYevXoxoOPP0ul8HAU34zE0SRB7ajWSHQjt+8nTDGunhSN%0AK9t+FI1BPUeKLMtFUc4zWyw3RJ4pxGTAKAt5Jr9V/9Ek0XkeWpnC/HyOGmvhDK8uApXj2wTvrMv9%0AEFlLBHra2CRJviE3scUoU69le7om9PbfeHQL1GsnOI06ejwiGvFmjxWLjwRh/ND4pjtpVDWMDp06%0AM3j0M3TtGkCTtQzQXe2ef/sDGgWaZI9vg4adwOAx8UfWgvj7RNBSN1ZkH0E0c4E7S1uCBnJpYTJI%0AnkrI3lmKo1uEc50mkaYqCkWqRGH7e+HycZz52dDnGVGGj9IWJprAf5Xoasg34KZr17EzE75cwOMv%0ATOSVSR+6gwJVEU1QjTqJxazRDJ0Hw7n94l6z5cPmuVCrhZCOKsz14vmqUGHTBotRxihLLiWSlKRN%0AHotkFTbMElSnFgmQsgLSTnHPYLEYjLN2x3AyGabeB1sXCCvsjHQGjxlH924Vu+d0VLIYXEmo2Lh4%0Aburdx71RVWDNp/DlMCGJCLTv3JX1B87w4dffExsXz4ChI/x0lAcPGXJDxmY2SvQeOIyvf/qFgUNH%0AFlv+DgkNdf13bFw8zVu3LfaYr7z6WqmszK+HmuFBtOvYmWk/LOfJF1/l60Wr6NC54tfk7rvvviHZ%0ARoMsEdUklhkLVzD2pdcICgkgXeYDWdO2rhQeQcMmzdz9BhratWtXYUc4gHqVQ8gui6EV8PSE16nb%0AoFHAbZIkVfg51RFklGnbMZ6Hxz7HuIlv0KVHrwodz2ismMGVJ0LMRiKDTOh+YYHMmQ7s2VlqV1NU%0AKkyr9ES9yGCc/3sJ5P+tADk5OZmYmBgaNWqE2WxmyJAhLF++/O8elgtWq5VpE8bCmT2Q8Jgoz67/%0At1cZ79svpvK4tT4JjaOIN3lzzCoqkwMie5Geb/duzNJxeIMo6XUdCjePAVTY7JGl271KZEtrNBVB%0AQmEuAGHhlStMsQCoXyWEIJO45aKr+3B+j20RgVLznmAOFjSVs3tFWRlECdcSCg9oTSoa31FxOtm8%0AsXTqHNeDxShz272D3d3nIF68R5NcqgIDh45k4BszoXYL+tZw8O3cH2jnOAV12/D0N7+QJkfQsrro%0A7le5MbqvIlCUuHNQgODiWBJYQkQAr+Om4aJisehV0TXfaaDQZq4WIzKOHuXTkjSQSwOzQUbC3QjT%0AtKVHNufIJnFNPasWHe8VmeLfp8OfX4sGs9a3QnUta6Rlabv28gjGKgCjLNGsrSg7Dhg6ghkLV1Cz%0AjhaMH1ov7rVWvYV8VFgVsYDVse93uHRU/IZD64Wck4abunevcLBilCUvkxqXjKGO07tgwcuw/B2i%0Aj65l4pRPGDB0BOBWdDEaDciyjMlsoUOXbi55uxsBk1F2ZaQAokrQZZZlmadfed3v87enznAZeox7%0A4wOGDi2/XKQnqoVZCDUbiI2LZ8KUj5nwzkcBf/e1NO+M9dED+wIeL6RSOAMeHFEqK/ProU5kMDUq%0AWajWpC0jn3qe2Lh47hw4xEvvujzX6EbMDyBk8swGmdi4eEY+9Tw333bXdfd5YvxEdpzJ4M99p1i0%0AbisJt93htb1LBVSOPBFqNnBzAE3f4jD88WeIjYvnzU++DLj9+VffvGEUhqhQMxajgUvZotHu8+8X%0A06pdXIn7GAwGKlfxd6GNjKrKZz8sv2FjA6ENnq9ZSkcXc6+U1tUUuCFzvg7dEfZ/DRX3EvwLcf78%0AeerWdfP06tSpw7Zt3o0EM2fOdDULXLp0iQsXLvBX4q677uKStJ4fd6SSdiCZzGNJqEB0teq89t6n%0A1Ktfn3oAjS0cCElg7cJZOBx2jEYjffv2rfB47YV2irKyqFe/Ph98+S0Lv/uGzYlaBrsoT3AHb3pY%0A/L3+W+9GEKcdfvlIOKFtdYvIR0RU4uLFinfwF9qdZKdlEFRkYcCQYcKSVse1s2Jh0fFeEaAHh4sM%0Amo60U7D/D2h9i8iMXj6GJEkYTUZat25d4fOWU2jHkZ1L3Xr1+GjGd+xOSaadZnAx/vFHsOWkIbW9%0AnW69GvLxmUjqR0g8e2c3DLLEu4/X47GfTzHtgCghxVaRyEy7TF6BnWvGQpTciknc2BwKWWkZ1KtX%0An45durFj62b3xjN7xHVt0lU0StVsLv57yzxBIdj0nZBG6vqAMEy4cgJJVUCSMJnNtGrVqsLnzpmT%0ARVquhMkgYTTKiGWaKq7ptTNCzWLPapFJ7nCPCNovHxP/O7cfug2F9PNicaZJ0CXc0ueGPLv5Gbk4%0AswvJRCz26tWvT1xnKyvPnRH/9rn9ohoga81kOscXxG9Y8Y5oljvkdkM0GI288MILN2R8hZmZFAEO%0Ak4F69esz7uXX+HTKm0JaDuDiYQwGA6998z0t27YnM80tKdirT19q1Kjhulfr1mtAfsZVLlwIrOJR%0AVpy/nMPpjALqVxaNgj1vuY0VP87T3lcm2sZ14sDePdSsXYdnJrxOvfr1vcbnOc5effqSme8gIz3t%0Ahjh0qU6Voqx0LhUYCDIZ6NWnLwW52Xwy+Q0v7mVYWJjXmAxGAwSQZO3dbyCOnGtcKMys8NgALl/O%0AISOjgHCnOHf16tfnk6/n8OtK4T7XpHlLPnnHf0EREJKE6QbNDwCG/ALU3AIyFSGn+ML/vYWtqIAN%0A69Zq7pj+aNaipdd59LoXTKYbNjaAYY89wdXzp9mwZqX/2A0GBg0bybHDB+nR+zbuHDiYzLTL1Ktf%0An6mz5vP11I84e+o4dRs25qEnnqNlk0Y3NAawZ2eTnltEiF00Hn/27Ty+/uxD1q1eid1uIzszw0s1%0AY9CwkYx6ZjyrFi/km2kfU5CfR7uOnXlr6tfIsnxDx1aYWcD5SzkYKwczYMgwNq5bi9ND0cdstvhd%0Ax0BwKio2h8I1m/2GNerl25ykXc6g0GKgksUddhbYnJBn5AJ5Jez990FSb4QGyl+En376iTVr1vDN%0AN98AMHfuXLZt28bnn38e8PsdO3Zkx44df+UQKbQ7STyeRnRo6fhdqSnJbNywnps6tWfkAxWXQMor%0AcpB4PI0aldzKAVMnv+Gtk9u0GyiKuzmuBBhNJqYv+JnRAyqe0SuwO/njaBpVQ80uHdMXHh1KRroW%0ApFePEW5cRrPo0vdp/MEcIqgrx5Lom3ATjZo2o1bjprzy2NAKl+NzCh3sPJ+JBISavdeNqSnJ/Hvz%0AUTYr9ehQO4Kd57OY2r8VXRu4RdUTj19j/M8HiAoxsWxkJ4JNBq7m2YirE0F0WMW4fnanwsYT17AY%0AZYKMBp4aNpCtG/5wf+G2ccJ29ZtRWAZPoshcCb4d45YU6vkoxAmdzHa244zr3ZIN69fTtWM7Rg29%0Ar0JjA9h1PoucQjuhZqNLus1hF252dBksqgFznhaqB7G3C1qKpv9Ntcai0QtE49nG2bRo24Hvf17H%0A/7d35lFylnW+/z7P+7xrbd3VWzrVHbJ0J6Q73QlZFBzEjYDjCHcGBgOH7RyOOtfLvcwdBRwXNDNH%0ABj3jceHiuBxBvUcHXGCIHhAUZxy5IxKNIiqSkE3S6Wy9d9f+1vvcP96qSlV3ddJV9b7VSfP7/JXU%0A+tSv3+X3/Jbvb3N3/ZPDxhMZPP+nCbQFT2cFXtyzG++57i/cm0dTJ3Dl/3ZLKn74maIGcyUUIfAX%0A192I7W//c/zPW3bUvTbAtd1UMotgyU3jxT278X+/eD/+dGg/Lljdg1v++x0LmkaYsR3YUuKNq+sf%0APAAAvzoyjiMTKaxoMsvWtue5/4ctl1y64AmJBUYSGQyE7LNLZi0AO+fgPw+M4vh0Ghe2ny7Xeuxb%0AX8enPnonHMeBUFV8+ds/KFvnnGshgD//y3fhjn/6P7h8bSuER3WXe45M4NBYAqui85cvVFrLbC6+%0A7K24cMvFeMel23DdNX/pydoA4N/3nYLCWdlxV1jTt7/2ZVddJk9p5qKUF/fsxs9+9p+45h3bcdXl%0Ab/Zsbf91aAwnp9OYOPg7PPG9R3Bw/15MjI1WdS4AwPHpNPTUBC7fXF9jYym7Xx3H4bEk1rSc+e/6%0AH0/9AG95+1W448M7K75mJm0jbKq4aJYmcT0cnUzihaOT4IyhPagXz9VIcxST42MLPmdTdg6cMVyg%0ApTw5VwHXL/l/h8YwlbKxusR2M2kbzZaKweXe2WEhLNQ3PK8c5Oeeew47d+7E00+7NW/33XcfAOBD%0AH/pQxdefDw4yAJyKpxFTkhjoXenJGp5++SRaLLUsjVd6suz9/YsYHTmJyYlxvPTiC0gnE8UO+EAw%0AiNVr1yPS1IyWtna89err8GdveAM2enAiJ7M5/NehMQRUBVpJavmxb30dX/7MfRgfHYET7nBT3UN/%0AKD7POM8LJUj0bdyMb3zfHawgpcSfhoZx7Ru8aXT49ZEJTKftOTcNwL1o/I9Hf4cXj01jx6bluOvN%0Aa+a85rfDU+gM62jPO8QnZzK4ZGWzJyLpvxuexGg8i5Dhrq3w9zy4by+ef2k/xv7i42jSGSYywJ+l%0A/4BffOke5HI2GGNQQy2wb/wsTCuAR9/9Z2gNaDg1k8ZykcSgB8fczw+PYTyRxbKQXra2LZdciqee%0A/hG+I17n6htHlrk1+v/+5bL3s23XQL1gEPjxA9i8cRD3fvURdIYMrF8Wqnttk8ks/mP/CLpLnLzC%0AGp/43iMAAwLBMJ549GFMToyDc45sJgPGOF536ZvwwDcfLfs9K/ougpmdxBv6e+peGwD816FRHB5L%0A4ML2+n9rIpNDQFM82VgA7qbxZwdH0RbQ6k63ZnMO0raDXivjyU1XSondr05g/0i8zEEGzu7E3/9P%0AO/HU499FbMVK/K8PfRyDW16HU/E0rlzX7ll5yqvjCfzm6CS6IuYZX/fYt76Ohx/6IqYmJqHpOpbF%0AuhCfnsbE+Cje/t+uwx0f3olT8QzWmmmsvqD7jJ9VDT/Zd2rO5qKUhW6E9o/EMdAZRp8H52qBw2MJ%0A/Hb47LY7G/tH4mjFDN52kXcO8qvjCfzu2BTag3pd0dWJZBbdTSbWzmP/WpBS4kd7T2E0kcG6tto/%0AN56xEdQElikJTx3k3x+fxtGpFFZEjOJ5Rg6yh9i2jbVr1+InP/kJYrEYtm3bhn/913+dtxP0fHKQ%0Au0UK/T0XeLKGZ/adAgM8ccymUll0hAzPLoA/OzAKzgBTrV8my5ESR4eH8ZcXe+Mg//7YJEZmTjuh%0Alb5vPJFFS0Cr+PxsTsUzuGx1FJZWfyXTLw6P4+BYfN4L37dfGMZDu1/FFeva8P7LVs+50cczNhTG%0AYOTtPhLPICaS2ODBMferI+PYd2r+tf3w5ZP4xDOvoK8jiM9e3V9xA1LKaDyDde1BXHCG6NtCydhu%0A9D2gKZ50ZY/EM2hnM7hoXeWmoGrZ/eo4Do0m0NMaOPuLz8JUKov2kI7+ZQvU7D4LUkr8dP8ItHzm%0Aoh4SmRwsjaNTSXp2091zZAL7RmawtrU+J0NKidFkFleuW+gQhYV95o/3nUJziU54rZyKZ7A+kMEF%0A3V0erQ74zwMjODmdKYvm1cLQZAqXrY6i2VrYNXEhzKRt/OSVU1A5R0eo9uyb1/fVAv+xfwSawuo6%0AJ07F09i4PILOcGWN+Fr5ySunMJHIoslUa77/F5zWVsQ9O6ILl4gAACAASURBVFcB4Mh4EvtGZnBi%0AOl28V5zrDvJ5VYMshMADDzyAK6+8ErlcDrfddptnMimLC/OkmauApSoYT3ojqZJzpKfdrBFDYMKj%0AtTkSntVIAYDCOJwztBJwxhbsHAMApHeNDrrgeZH/yuzYtBw7Ns1/MZtdNiLhmZQnYhETQxOpeZ//%0A8wvb8fZ1rkj9QiJ0DmRZhqEeNMHRbKmYSdseyRZJKGcbGFAFq6IWRuOV6z6rJedImHU6sqUwxrA8%0AYmJoIlm3g5x1HFiqBlSnbHZGYhEDQxNJjCUyiNbhoOUkoHp4HQHy0lamhslUtv5AhYfXkQKWmpcF%0Ac2TNny2lhC4Ywoa3Y4Q1hSOoCRybSqHZVGu+FkwkbcSC3sf/dIXj0Ji7qa393sg8va8WCOkCkMCJ%0AmXTNx51duOd7eK4CgKW59cfjiSyyOcczGTk/OfdXOIt3vOMd2LdvHw4cOICPfOQji70cb5ASwoPG%0AlQJtAQ32fNOIqiSe8fYsCegKsh6tLZnJIeBBJLpAQFMQz+TO/sIqOJNTWw1NplqmeFAvk8msZ8dI%0A1FKLken5qEZdgYF5uvHRBS/KH9WLhLebMk3hSGZzyHkgop+T8PQYAdzjLp1zilJ0tWLnJCzNu3MV%0AcP8OQV3g5Ex943sztuP52gD3vJhO23PlNqsgmc2Bc2/PBwDYtqIZgnO8MjJT82fkHAldKJ4776ri%0AZrosXeDAaO3NWypnnpxXs2kP6YgYAgfHal/bZDLry9ouikVgqgqaTBUpu7Z72VgiixmP74MA0Gyq%0AaA1oaA1o2D8S92QEuN+cdw7ykoR5ewFUFAbbkZ6cgLrKEbW8ixCEdRUjCW8iyLbjIDhPOUQtNHn4%0AO+2cA13lnjX9LI/onkYcdMGRsr3xGhXGkHMcTy/4Xt5zA5ooDuSoH+ZZ5B1wnYGAJjDpgYi+BDyL%0AvBfQFIZkJoehyfkzBAtBAp5N5ipgqBwhQ4BzVpcTajsOIh5HQQFgdWsAEUPUlSGQEtA9DJ6UYmn1%0Alc7YjvSkVG42jDFYqoJmQ4Ax4MR0bRsgVeGeO+8A0NMaQNTSYKkK4pnaNo6q4EhmPQ7Rwv3NqsIQ%0A0gUOjSZq+oyQrmC1B+Vts+GcYXVLAEFdQBeKZ/cfPyEH+ZzAu7nngJt6DOrCG4dFSs8aVwAUT14v%0AopcSgJf3jpAu3GijBztb25GwPLx5KPkIbMaji4rgDK3VlIucAcbcejyvSme8jtLqgmO6zghoESk9%0AvWhamkDIgygoAEB6N/2qgKkqaA1o7rjYOuHM27WFDRVrWgIwhYJXRuI1X+9yjnclPbMxVAXjqSyG%0Aa9xgSMgyWSwvEZzD0pSa7WY70vOMRQFLU2CqAkFd1BQJdaS7Ns2nzYUm3OvnZLK264quMN9s178s%0AhKDmOqG1jHfOSX82PgUMwRE2xBmnnZ8rkIN8DsA8rkHWhQJVYd7cdJm3azNUtw7Ji92j9LgGmTEG%0AhTFMpep3phzppvi8gufXdmistqjAbFSFe+L0AG60V/NSCF56G0FusTSEPNowTqdzXpfmQeEM2nwj%0Ak6uBeVfSU8BQFQR114mvr8xCehp5L9Bkqu7GVuG1O8gSvjlSuuAIaQKJbK6mlLL0of64wEBnCJam%0AYP9oHH88Mb+84XxICag+eRAroyZUhSFqaWWj7BeK40g3GONDZgAANseaIDhHPJur6bzgjBVVf7zG%0A0gQ2dIYQDag4VaUP4EgJVeEI+LQpA9xzNqgrOFJnVqoRkIN8DiDhbZQWcB2gmRrTP6Uw1Db1aT5M%0AVUFbQCub0FUrbqSx/jWVoguOUx40TTmy9uaXSnDOEDKEZ58ppTdT/gD3+NAUjhGPms28zqhowo2U%0A1VMzWEAX3LMofgHO3M+tt85XetzLUGDj8jAMlePoVO03tJF41vP6fsB1HlvzMnTDNa5P+hB5LzDY%0AGUaTqcIQvKYMi/R4s1iKpQmsbw8iFjZq+v0OJBSPswIFdKFgQ2cIYV3ArMELd3yoxy+FcwaFA0FN%0AQabKbGg258BSlbq1+8+Emm90TGadqjZm7sbCX7ewq8nEurYgwh6WR/oFOciLTMZ23CiBx+eKyjkE%0A53j5ZPWRgVLcMgZvFxc2BEbiWaTrdDQcKctH83pAR0hH0IOGHccHZ2XT8rAnFxXpcdkM4JZsnK1R%0Ab8Ew5nnUrDNsQFWUuhtDVIWVDR3xgqAuEDEERhJZpLK1O5GFEcJeIxQOU1UQ0JSaS6NMTcG0B5mZ%0ASoQNt4E1U2MnJmPe124XEAov1kofr6GWNifdRji/aA8ZMDWlJmcymc35Ft0GXCc5YqqYTNlVlwrk%0ApITq8b1hNgOdYUQtDdUmLnJSQvexhKHABc0mgnp1ilaOhC/qGrNpDergYJ4EyvyEHORFJm07MAT3%0A3GFRuJvK8EKSShPeri2gC+gKw8E6OpQBtzTF6waWntaAG32vM5rnx4XGVBUonNftaLgpZW+PuXXt%0AQYR04cmmJ5XNeV6ftjpqIagpdZeBcI8bagHgwvYgzLwE0uHx2ktoJLzLCsyGM9eRH6shCupIiYCq%0AoD3k7caiQFBX0GxqNTtE8Yzt+d+0lC1dTTCEq8Nd7QbjZDwNeFe8VJGIoUJVqu+9ULi3DdyVWB42%0AEDFUHD5DaVk258xZe86RNUWeq0EXCpZHDExV6cDnHAmtAU5oS0BD1NLmbXKsdK124K2s65ngnOH4%0AdBp27tx1kslBXmRY/sbjNf3LQggbAoaoM/UtJYTHO3FLVdAS0OqPODJ4qkkLuOUCuuA4Pp2uS45O%0A+mA3zhmCmoLJdH3NcG5TkrcXwaAu0B5UkawjAgqcrh30Ov3IOYPKWdXRnlIc6U8dLWMMHUEdpspr%0APmYKWQGvN9oFlkcMhPTaNMydfBNcrM7JaPPRFtTRGtQQNtSaNmheNr/O9/kKZ7C06usug5rAMo+H%0AScxmRT7SmKi6BEZ6ptIzH5rgiAbUM24RDowmcGyq3AmcSNm+NpoViFoqWgIq7HmyF1LKOXZN244n%0AQ7zOhqpwtAf1ivfZ6ZSNw+MJHJlIlmWtco6E3iB9Yl0wmKqCRJ33DD8hB3mRcaT3+qCAW1+mKdyV%0AGUrU5iBLKcG49+luTXB0NZkwBMfeU7XrcAL+1OdZmoJlYR1H62giyHncpFfAUDnsnMS+UzM1dSgD%0AbsTFj1R8a0DDaCJTVxlDTgKqFw1rFZAM2D8yU3OUW0qA+9R7vaLZhJXXLz0+Xf1xl845vkZ+YhET%0AXRETTaZadXbFzya4AqujFroiBiarzK44Uvq+NsDN6LkZloU7A4UNuh/naimmqkBT+LwlIBnbwUQy%0AO8fRkxK+R2kBIGppCOlKxePu5ZMzUBWOqVS2LIqsKwztPjXBlRLOR98nKqhZpLI57D01gyOTybLH%0Ac1L6EhSrRJMpKt6HhiaTCGgKknaubNOWyjqImI1ZW29rEKZQfAk6eAU5yItMJicR8alYfVMsAk0o%0A0JXaGotyEtB8quOKRQxE8h3oNcuD+dThvTWfEnUkao4sOT7Vmak8P7mKoeYIdzbn+NIgYTuu5vCr%0AE8mzv3gepJS+dcaHdDca9+p4besbT2bhV1kjYwwDnWG0BjSkstUP5rBzEi0ejvutxPK8fGS1tbSO%0AD9mU2XDO0NsWAAPm3aDNpO05Xf3jiSwMVfG9VGBtWxCqwufNjEgpcXC0fHhCznGDJ342mxXoaQ3A%0AUPkc29mOxMGxBI5Pp3F0KlXcXGZzjm8177NZHbUQNlQcmXVdSdsOOAdaAiqEwrGvNNjCWMMmtemC%0AYyI5Nwh1aCzhNmiqCkbip4+7eMbxpZl2PjTBy+4VOUdCURhaLA1RU4Pgp9WRTsUzvta8l9Ie1NBs%0AqcA5LPhGDvIiIyG9kXiqgMIZVkdNhA0VyRq0JDO2g4AP0W3ATf8EVAWGUHBqpsYSEOat2kEBd3IV%0AEDHVqjuUS/HDdj1tQURMAUvUrl+ak/BUo7lAxBBoMkVdAvg56Y5y9iM9uq4tiLAuoNfogds5B5bq%0AX3RFExxrWgOwNKXqwRy2I2E0IJrXGTZgCF4xe1FIJ892shKZHCzN/7W50oUM85U0nphJY7zCQBZT%0AKL6XCriNhAyBCsfP8ekUXj45A4DhlZK+DDuf7varbKaUqKXBEEp+HaeZTGYRyDvphuA4lFeCGZ5K%0AQVP8K+kphXN3mI4mlLIo8dBkEhFDRVATCGhKcRMmpYTtc0alFIUxCM7nZKZcDXEdzYZw5SHzazcE%0Ab9jaAppAk6mW6cAfGI0joAoYKkeTqSJiuPe5eMZGSBeezAFYCCI/1MRrEQAvIQd50fG+hKGUzogJ%0AU+U4VoMEkt+NDptiEZgqB2OoupzBdiQ07s+kJADY0BmGlZe2qqVkgMGf1KipKmg2VQR0UZfslh/R%0AlWZLg6rwmiWtADdt2+xTii9iqriwPYSAJuY4AgtBVbjnChazYXCdqWrvGbYjYTUg8rOiyURLQKs4%0AHW4yZWN4ynX2StPxDiTaAv6nuwF3GmaloRypbA6OdJ3h2RkEv/+mBbZ2NyOgKXN6QuIZBwFdIGKq%0ACKgC4/mSuGNTaV/vDaUonKHJVKHNOobGk1k0Wyraghp0cbpG3lTdQR6Noq8jiKillmnUZ2wHYV1A%0AcIaopULND3maStuwNKVhjpepKmi2tGIUNudI7B+NI6gLrG6xENTdcsehiRQmklmoCnezgA1AExw9%0ArQGMlUyvlXAb+DvDBi5sd+XWNIXjyEQSQV1Bd5M/vQKVaDKrv9Y1EnKQF5mZdPUSNtViqBxRS6t6%0AnO1oMoN4xr/mFc4ZuppM6IIjnq0upZyxHYR9rJUyVQURQ0VAU+aNSJ0Z/zY+y0IGIoaApSo1lYBI%0A+Cfl02Jp6AjpNY9gHZpMIu1jV3PIEAjrAqoyN518Nk7OpOtuQjwbEVOF4OyMac6jk6mKf3e/pMpm%0Af4eqcIwnsxXXUBjcUZoOd6Q/mZ5K9LYGoSpsTkDg6FQKYUOgNaDBdmRRLWQkkSlzHvwmbIiyaF42%0A50BV3KERLZaKloCGeP4Yi5gCHQ2ooy2gcLdxqnA/mknb0AV3m6otza1VFhzDkymMJTJYFm7c2gxV%0AgalynJhJw845ODKRhJqXH9wUi2BrdxNWNZs4MZ3G8GQKQV34qjNcSm9bAAHNVSnJ5hxkcg4Ec5sy%0A24I6BpeH0RJwo7Qn42lPZESrwRBuBuDV8ST2j8SLGYFYxETEVBE2BMy8LnOToTYkK1CAezyIzGvI%0AQW4gI/FMWQ2czDfo+Z3S2NLVhM6wUbWciiEUxCL+dlB3RVyR+molmpLZHFp9jko1W276KVlld3fO%0AcdUO/DrxQ4bAhs4wdMFrKp3xq3YbAFZFLaxtC4IzVlMznCEUX8o/SlnVYiGkK1U3iGpCqVvGbiEo%0AjKHZrDxidyZtQ8KtCy111nMeD6Y5E5y5aeLSY892JI5PpxE23JRuacnCTNrxWajsNJamIGyoZc16%0A7gAVXnTymkpKpwKa0tAb9EBnGIbgSGVzSGVzGJ5KIWqqGOwMY0t3E1SFYSadw3gig+l0riFqBwUu%0AbHdHFO8fcSfrDU+noAmO3rYg1ne4U/dMoWAqbUNVGms3wL02BDWBdP5v12xpCOru8CRdKFgZtZDJ%0AD7poZNpeVbirn68rODCawOGxBExNKWZfdaGgydTQFtQQMdSG1h8D7sYnqAvkpCxGj1dFreLzHSEd%0AEUOgxdIbrkvcEdIbGrGuFnKQG0TOkRiJp8t0RN1IHkdH0F9HjzGGsCHOOCEu58g5jrrCXWfMT9wh%0ABBy6qC6iJyF9b17pDBvoCOmYqDLynnUcBHXh607cEG70JFtTtNW/iB7nbvd4W1CvaSx2QBdYGfX3%0AgtkR0hE21Kpr/w3BsarFOvsL62RgeQiqwvGnWaUAtiMxNJlCxHCjPqWT6ZKZXF318tXQEtBgagrG%0AE1nYjkTadjCeyCCoK1A4cwdPKAxDE0mMxN3HG4U7tpuXpW1TtgNLKLA0BQOdYXQ3GVAYx9BkErqi%0AYHB5uKHr04U7fW1oMoWU7WBl1CqO9u2KmNAUjtFEFobgaKS/oinuxEnBGRSFQeXuOPomUwVn7vAp%0AK6/XHcprTzeSjcvD7ojiiSQEZ4hFDPS2BorPB3WBiC4auqkosKbFQoulIagpMPMR98HOSPH5vg53%0Ak6GLxjrvBSxVQVtQg6UqCGiiTOEjmt84Ri2B3rZgQ9dlqorvMob1cO7P+lsCJLM5/Gk8CU1RynZo%0AY4msm2JowFa80BGdtp05jmXGdnBwLA5LFVjRbBZfn8g2ptEhoAnkHGAimUVzhU5823EHIJQ6de6Y%0AaQY/E96Fmy3grm2hF96c47+MT2G886mZDFoDC79ROVIiZTu+p7wjhoCpudJM1dmiMel4wRkC8zhu%0AtiOxf2QGgrv1e4D7N1UVhmZTxbEJf9emCwWrWyyMzZJnnEnbaLbUoiN6ZCKJqKWCwY2cNkL3FXBv%0AamFdYDplY3gyhUTWhqkJtFoagppAb1sAqayDY1OuA9jVZDZEDqyAwt1Sn5MzaUznS9hiEQOroxY0%0AwdES0NBkqhhLZGCpomFd+4B7zQobAgfH4pDSLR0ov65J1yHlje/t14QbCXUHXzhQldNRUMYYLuqK%0A4HfDU/myEN6QptBShMKhC7fxTVMYelsDZfdOwZlbWsH8aZA+E4wxdIR0pOwcGNxrc2nJE2MMnWED%0AQxNJrG2wE8oYg1AYdCHAGcOGZaE5r9nS3dTQNZ0vUAS5AYwlsohaKqIBFQpjxdSun7JRs2kJaIgY%0AAkdnaTKenEnj1YkkDFUgUVIHPJOxYQr/muBK2RQLI6ApODEzVz5KSomDY3HsPTlTHuFu0EjM9qA+%0Ab/TddiT+eGJ6zjjvZNZpSOOBqrCqo+h2TiKkC6g+p/m6m0w0GQInK/xN5yNjO8jmGuMgr4xaFZsJ%0AZ9I2DozGEdQEVHFaHvHYdAqCN0ZRAHAdPAZWzKrMpG2MJrJoC2hYFnKVJIKawN6TM3j55Iw7UMFn%0AmbcChnCdo0LaVnAOXeEIaArWtFr52lBeLLVYFtIa1pQEAK0BHS0BFYlMDgrniBiqGznLb9RaLA1N%0AphsFbaTjDrjlKYIztAd1tFgaWi2trElwWchAs+XWyQc0d9BTI+lucrWuWwM6mkwBhZV/f/+yUL5M%0ARTRMRq0UkW8mNFUxp+aeMYb1HUFcFIs0PBIKuNeUiOHW4M+Xldi2otn3rOxsdIWjLaBjRbO7Ua17%0AQNdrCHKQPca9uZ++ic6kbcSzNppN10EN6W7E4k/jCSissuyPH0Qttws5O6shcDyZRdgQWB7W0WRq%0AePnktDsgBG6kqBF1ZrpwI2KVtFJfGY0jrLvd1aVycOmc48uAldmEDOGOieVsTgnIWCKDkCEgeLnO%0A5EQyW/VI2VrY0BlGxBTzKpQcn07h+KznclK6ExZ9vkgG8jf4+SpAXhmZmTMyeyKVhaY0ZlPWEdIR%0A0MScoRxHp1IIaApagzrC+ukhO9MpuyF6tAVUhSOkKxhNuM1wjpRosVS0BXV0NZnoaQ2gJaCBc4aI%0A6UpdNYpmS8OWriYE8xkpM68jvLkrUozGFpr13FKgxjoEbo25CoUztAU0dIS0sqgd5wz9HSE0m1rD%0Aou4FGGO4KBZBxBCIWiosrdxhUTjD1u5mbFvRjNdf0Fx06huFqnAo3B1c09MamBPA4fnBURc0+19q%0AVImVUQuCs3kDS2HD3ZQ1qh5/NptiEVzUFVm0768E5wyrWiy0BXVs7W5e7OWcV5CD7DGCMzhSIpnN%0AIWXnMDSZRJOhQlUYLmwPIRpQoXKGTE5CKK64faPQFLembG9e4irnuNHEgsxLJO8MHp1KwZHu6xvV%0Afd4S0KAKXjYgIZ6xYQpX1qzFUotOaDKbcztzGxTBuCBqwqqgZmHnJJoMFaaqlDUFCYU3JI1mqm5D%0Am+3IOUNDJpJZOBJIZJ0yveSc4/942AKrolbFVGc250BwjqNTSew9NVOUtWJwRfcbdW9hDDA1UaYi%0Aowu3ttIQHCFdYCavxqEqvCFavgUUzrAsbGAsmcGrE0k4EmUOesH5jJoa2gI6LopFzvBp3sOYW2vc%0AZLo1nwOd4bLoek9rAJpgiBiiIZPqZqMpHGFDwNI4tnY3IzKrPCqgu5376zsaH2nknGFLVxO2djed%0Akw7LRTG3qTuku5Hs2QjOfM9AzUdHSMfatmDDZAOJ1zbkIHsM527ae3gqjaztph9DukBLwO24XRbS%0AEdLdiGS4AanuUvo6Qoha7g57PJHB8FQKhnCHdSzPT7bTBcdMOocTM2noeUmnRrAqamF5yChrNDoy%0A4UozCcWt24tn3SEE48ksDHX+qVReU0hplzrvGdvBTNaGLhQEdAWjiUyZEHyjIgihQqS2xMlzpMSJ%0AmTSaTRVNpopXRk4PH5hM2Q1zQNtDOnShzJExPDCaQNhQEc1PcppOu5XkBQ3lRpUxKIwhaqrFKPtU%0AKgtNYQhoCi6KRaAqDKZQEM/YUAVHT2tjnanVLRaipoaQ4Ua6tfywBsDdhK1rDyJkKOhqMhoi8TZn%0AfVELpupKRs2uM2eMYXOsCWtarEVpmnKjyAIDnfM34F3UFYHVwMh7KYw1ZshGLRSuXarCcWFH5XrV%0AxbIb4Gb1GtEsSxDkIPtAUBPQBcNUXkfSUHlRumpFswUjrycZMUVDa/MCukBQF7BUjhMzGaRtd+76%0Alm43YtDbGkBIF4gYotgp3ygUztAZ1osyWqlsDqamwFIF1rYF0R7UEdLdMcYzGRu6T9MH51ubLpRi%0Auj1tOxhLZtFi6VAVVzuyI6RjJm0jlc0Vm0UaQU9rAFFLLXNCk9mcOzFOcEQtV8vZdiRsx81s1Do+%0AuxY0hWH/yGk5tZm0DYW7kcWWgAZLU5DKuQ5yzpFo8nnkbykDeam8lO0gkcnh6GQKQU3B5q5Ifpoi%0AQ5Ol4thUGgFVaXjjjy4UBHW3Ia49aGBV1Crr+A7m9ZwbMe63Epyz/Aatsl04Z+iMmA3LWMxm24rm%0AhjbgEQSxtCAVCx/oXxZCPGPj+HTa7Z5uCZQ10CicIagpDY9IAcBgZxjPZ8aRth2EDbUswqILjoDu%0AOu9SAssbLL8ylbaRcSRePjkDhTOsilpFXdVszkGLpeHViSRUzhue4uOMQUogZedweMyVGVrVYqGn%0ANYCIqeJXR8axfySBnOM0tD5PKG6G4uWT0+htDULhDEOTKSwPG7ig2UIoLwd2cDQOzhhaAlpDG1gs%0ATYGmKDg+7Ua0j0+n0RrQ0JpXEjg0FocuFPzxxDRUhSOSbJyDrAm3hCioKxiacgcPhIzT8nwrmk0c%0AGpVottyJko0aD1u2xnyZkzu2dm4T3rq2YMM2Y7NpNlX0dYQaXidLEATRCOjK5gMBTUFQFwhlcnnd%0AwfIoRmfIwAmWanhECnBlhYx8U42pirI6XreBpAkM7lCTRjTBldLXEcJkMosTMoOA6g4pKQwqaQvq%0AeHU8idaABsaArgaLiyscaA1qRec4qAusawsWaxt7W4M4OpmCnWMNT3e7aW4FWcfBvlMJhPLi+QWt%0AS0tznSwHsli72ijaAjomkzZOTKcwk7YR0BREDIFmyy2xUDjDeMKG40gYgmNtA2vyAeQloVynmINh%0Aefj0cRW1NEQtDc8dHoOqLE5KfKAznG+cqvzds2trGwljjJxjgiCWLHR18wHG3DrkFkvDyqg1J83X%0A3Wyiu3nxpseEdAHGgE3LI3PqeAs34vYGjjgt/W4t3xxlqa7Yf6lTsqrFgjMSR85BQ0ewAsDG5RHs%0AfnXcbVARHG1BrawExcpvijjQ8JrLTM7NBhweS8JQFQQNUTaZMBYxMZ6wMZXKQuFoqMzPBc0mTsXT%0AmEopSGZzsDQNF8UixbQ7ZyhOk7Q0peG2W98Rwh9PTLsKLzlZUZ5voDPccLWDAiTJRBAEsTiQg+wT%0AG5aFMRrPoM3nKXm10Lcs5Eq5nYNNIgpjCGgcK5osLAuVl3hELQ1mpzvBq9Fo+YZFV4NTwYoms8x+%0AgjMENQGFAysbLIEUMdwNRShfd2wIjtUlTSztQR0RM4m0nWuYKkkBntctnU7bcOJutLa0JjWkC6xo%0AMvFqfjpWo4/JoC6wcXkEB0fjmMnYiFSou1+sEgaCIAhi8aArv0+UprjPRc5F5xhwI8NHJ1PzRthN%0AVYEZWZyoWiFqHbXUOZFOxhgubA8uSsq7NajDGE+gJaBCYRxNZvkoUSU/ljWZyS2KuH9XxChuamaX%0AFTHG0N1sQhe8bHRyI9FE5W59giAI4rULOcjEOUWTqSKRXRxH6WzEIgYEZ/PWPy9mPehAZxi/OzaF%0ArohZcba9pnCYmoJ1izBhytIEeloD2D8SL45uns25vJkkCIIgXnuQg0ycUwR10fBZ9QtFVXjDmwMX%0Aii6UMw4daM3rcC+GXi7gbnzaghrV1BIEQRDnBaSDTBCvAVheKmyxUDjD6pbGKlQQBEEQRK2Qg0wQ%0ABEEQBEEQJZCDTBAEQRAEQRAlkINMEARBEARBECWQg0wQBEEQBEEQJZCDTBAEQRAEQRAlkINMEARB%0AEARBECWQg0wQBEEQBEEQJZCDTBAEQRAEQRAlLIqDvHPnTsRiMWzatAmbNm3Ck08+WXzuvvvuQ09P%0AD9atW4enn366+PhTTz2FdevWoaenB5/85CcXY9kEQRAEQRDEa4BFGzX9d3/3d7jzzjvLHnvppZfw%0AyCOP4A9/+AOGh4dx+eWXY9++fQCA22+/HT/+8Y/R1dWFbdu24eqrr0ZfX99iLJ0gCIIgCIJYwiya%0Ag1yJXbt24frrr4eu61i1ahV6enqwe/duAEBPTw9Wr14NALj++uuxa9cucpAJgiAIgiAIz1m0GuQH%0AHngAg4ODuO222zA+Pg4AOHr0KLq7u4uv6erqwtGjR+d9nCAIgiAIgiC8xrcI8uWXX47jx4/Pefze%0Ae+/F+973Ptxzzz1gjOGee+7BBz7wATz00EOefO9XvvIVfOUrXwEAHD9+HMPDw558rt+cOnVqsZdw%0AXkJ2qx2yXW2Q3WqHbFcbZLfaILvVDtnORwf5mWee6fefqAAADAZJREFUWdDr3vOe9+Cd73wnACAW%0Ai+HIkSPF54aGhhCLxQBg3sdn8973vhfvfe97AQBbt27F8uXLa1r/YnA+rfVcguxWO2S72iC71Q7Z%0ArjbIbrVBdqud17rtFqXE4tixY8V//9u//Rs2bNgAALj66qvxyCOPIJ1O49ChQ3jllVfwute9Dtu2%0AbcMrr7yCQ4cOIZPJ4JFHHsHVV1+9GEsnCIIgCIIgljiL0qR3991344UXXgBjDCtXrsSXv/xlAEB/%0Afz/e9a53oa+vD0IIfOELX4CiKADcmuUrr7wSuVwOt912G/r7+8/6PYcPH8bWrVt9/S1ecerUKbS1%0AtS32Ms47yG61Q7arDbJb7ZDtaoPsVhtkt9pZyrY7fPjwgl7HpJTS36UQC2Hr1q341a9+tdjLOO8g%0Au9UO2a42yG61Q7arDbJbbZDdaodsR5P0CIIgCIIgCKIMcpAJgiAIgiAIogRl586dOxd7EYTLli1b%0AFnsJ5yVkt9oh29UG2a12yHa1QXarDbJb7bzWbUc1yARBEARBEARRApVYEARBEARBEEQJ5CATBEEQ%0ABEEQRAnkIM/DkSNH8Ja3vAV9fX3o7+/H5z//eQDA2NgYtm/fjt7eXmzfvh3j4+MAgJdffhmXXHIJ%0AdF3Hpz/96bLP+uxnP4v+/n5s2LABN9xwA1KpVMXv/MY3voHe3l709vbiG9/4RvHxb3/72xgcHER/%0Afz8++MEPzrvmPXv2YGBgAD09PbjjjjtQqJ757ne/i/7+fnDOfZdtWUp2u+eeezA4OIhNmzbhiiuu%0A8H1s+VKy3c6dOxGLxbBp0yZs2rQJTz75ZF22ORNLyW47duwo2mzlypXYtGlTXbY5E0vJbr/97W9x%0AySWXYGBgAFdddRWmpqbqss3ZOB9t95GPfATd3d0IBoNlj//sZz/D5s2bIYTA9773vZrssVCWkt2+%0A9KUvYWBgAJs2bcKll16Kl156qSabLJSlZLuvf/3raGtrK17rvvrVr9ZkE9+RREWGh4flnj17pJRS%0ATk1Nyd7eXvmHP/xB3nXXXfK+++6TUkp53333ybvvvltKKeWJEyfk7t275Yc//GH5z//8z8XPGRoa%0AkitXrpSJREJKKeV1110nv/a1r835vtHRUblq1So5Ojoqx8bG5KpVq+TY2JgcGRmR3d3d8uTJk1JK%0AKW+55Rb5zDPPVFzztm3b5HPPPScdx5Fvf/vb5ZNPPimllPKll16SL7/8snzTm94kf/nLX3pjoHlY%0ASnabnJwsvubzn/+8/Ju/+Zs6rXNmlpLtPv7xj5etyU+Wkt1Kef/73y//4R/+oXbDnIWlZLetW7fK%0An/70p1JKKR988EH50Y9+1AMLzc/5aLvnnntODg8Py0AgUPb4oUOH5G9/+1t58803y+9+97v1GeYs%0ALCW7ld4fdu3aJa+88soarbIwlpLtvva1r8nbb7+9PoM0AIogz0NnZyc2b94MAAiFQli/fj2OHj2K%0AXbt24dZbbwUA3HrrrXj88ccBAO3t7di2bRtUVZ3zWbZtI5lMwrZtJBKJivPNn376aWzfvh3RaBTN%0Azc3Yvn07nnrqKRw8eBC9vb3FiTaXX345Hn300TnvP3bsGKampnDxxReDMYZbbrmluLb169dj3bp1%0A3hjmLCwlu4XD4eLr4vE4GGN1WufMLCXbNZKlaDcpJb7zne/ghhtuqM84Z2Ap2W3fvn247LLLAADb%0At2+v+H4vOd9sBwAXX3wxOjs75zy+cuVKDA4OgnP/3YGlZDe6P9Ruu/MFcpAXwOHDh/Gb3/wGr3/9%0A63HixIniH3zZsmU4ceLEGd8bi8Vw5513YsWKFejs7EQkEsEVV1wx53VHjx5Fd3d38f9dXV04evQo%0Aenp6sHfvXhw+fBi2bePxxx/HkSNHKr6/q6trzvsXk6Vgt0KK6Fvf+hb+8R//sWob1MpSsN0DDzyA%0AwcFB3HbbbcW0n98sBbsBwLPPPouOjg709vZW9ftr5Xy3W39/P3bt2gXALSmr9H6/OB9sdy6yFOz2%0AhS98AWvWrMHdd9+N+++/v+r318pSsN2jjz6KwcFB/PVf//U5e8ySg3wWZmZmcO211+Jzn/tc2Y4R%0AABhjZ901jo+PY9euXTh06BCGh4cRj8fxzW9+c8Hf39zcjC9+8YvYsWMH3vjGN2LlypVQFKWm39JI%0Alord7r33Xhw5cgQ33ngjHnjggarfXwtLwXbve9/7cODAAbzwwgvo7OzEBz7wgareXwtLwW4FHn74%0AYV+jx6UsBbs99NBD+Jd/+Rds2bIF09PT0DStqvfXylKw3WKwVOx2++2348CBA/jUpz6FT3ziE1W/%0AvxaWgu2uuuoqHD58GC+++CK2b99ejICfa5CDfAay2SyuvfZa3HjjjbjmmmsAAB0dHTh27BgAN+XX%0A3t5+xs945plnsGrVKrS1tUFVVVxzzTX4+c9/jueff75YoP79738fsVisbBc1NDSEWCwGwD2Ynn/+%0AeTz33HNYt24d1q5di1wuV3z/xz72McRiMQwNDVV8f6NZina78cYbfU/bAkvHdh0dHVAUBZxzvOc9%0A78Hu3bs9tdNslordADf9+dhjj2HHjh2e2Wc+lordLrzwQvzoRz/Cnj17cMMNN2DNmjWe2qkS55Pt%0AziWWot2uv/76hpSXLRXbtbS0QNd1AMC73/1u7Nmzp2ab+MpiF0GfqziOI2+++Wb5t3/7t2WP33nn%0AnWUF8XfddVfZ87Obk37xi1/Ivr4+GY/HpeM48pZbbpH333//nO8bHR2VK1eulGNjY3JsbEyuXLlS%0Ajo6OSindYnsppRwbG5MbN26Ue/furbjm2Q0sTzzxRNnzjWjSW0p227dvX/E1999/v7z22murNUdV%0ALCXbDQ8PF1/zmc98Ru7YsaNacyyYpWQ3KaX84Q9/KC+77LIaLFEdS8luhffncjl58803ywcffLAW%0AkyyY89F2BWY3TBW49dZbfW/SW0p2K70/fP/735dbtmw528+vi6Vku9L7w2OPPSZf//rXn+3nLwrk%0AIM/Ds88+KwHIgYEBuXHjRrlx40b5xBNPyJGREfnWt75V9vT0yLe97W3FA+bYsWMyFovJUCgkI5GI%0AjMVixS7Xj33sY3LdunWyv79f3nTTTTKVSlX8zgcffFCuWbNGrlmzRj700EPFx6+//nq5fv16uX79%0Aevnwww/Pu+Zf/vKXsr+/X65evVrefvvt0nEcKaV7AMZiMalpmmxvb5dXXHGFV2aaw1Ky2zXXXCP7%0A+/vlwMCAfOc73ymHhoa8MlNFlpLtbrrpJrlhwwY5MDAgr7rqqrILotcsJbtJ6ToqX/ziF70wzRlZ%0ASnb73Oc+J3t7e2Vvb6/84Ac/WGZPPzgfbXfXXXfJWCwmGWMyFovJj3/841JKKXfv3i1jsZi0LEtG%0Ao1HZ19fnkZXmspTsdscdd8i+vj65ceNG+eY3v1n+/ve/98hKlVlKtvv7v/972dfXJwcHB+Wb3/xm%0A+cc//tEjK3kLjZomCIIgCIIgiBKoBpkgCIIgCIIgSiAHmSAIgiAIgiBKIAeZIAiCIAiCIEogB5kg%0ACIIgCIIgSiAHmSAIgiAIgiBKIAeZIAhiCbNz5058+tOfXuxlEARBnFeQg0wQBEEQBEEQJZCDTBAE%0AscS49957sXbtWlx66aXYu3cvAOD+++9HX18fBgcHcf311y/yCgmCIM5txGIvgCAIgvCOPXv24JFH%0AHsELL7wA27axefNmbNmyBZ/85Cdx6NAh6LqOiYmJxV4mQRDEOQ1FkAmCIJYQzz77LP7qr/4KlmUh%0AHA7j6quvBgAMDg7ixhtvxDe/+U0IQbERgiCIM0EOMkEQxGuAJ554Arfffjt+/etfY9u2bbBte7GX%0ARBAEcc5CDjJBEMQS4rLLLsPjjz+OZDKJ6elp/OAHP4DjODhy5Aje8pa34FOf+hQmJycxMzOz2Esl%0ACII4Z6E8G0EQxBJi8+bN2LFjBzZu3Ij29nZs27YNjDHcdNNNmJychJQSd9xxB5qamhZ7qQRBEOcs%0ATEopF3sRBEEQBEEQBHGuQCUWBEEQBEEQBFECOcgEQRAEQRAEUQI5yARBEARBEARRAjnIBEEQBEEQ%0ABFECOcgEQRAEQRAEUQI5yARBEARBEARRAjnIBEEQBEEQBFHC/wckmJneSpuU0QAAAABJRU5ErkJg%0Agg==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49288"/>
            <a:ext cx="84582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612775" y="699542"/>
            <a:ext cx="8188325" cy="749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KPI</a:t>
            </a:r>
            <a:r>
              <a:rPr lang="it-IT" altLang="zh-CN" sz="1400" dirty="0" smtClean="0"/>
              <a:t>(i02</a:t>
            </a:r>
            <a:r>
              <a:rPr lang="it-IT" altLang="zh-CN" sz="1400" dirty="0"/>
              <a:t>, e08, c1, p03, l3</a:t>
            </a:r>
            <a:r>
              <a:rPr lang="it-IT" altLang="zh-CN" sz="1400" dirty="0" smtClean="0"/>
              <a:t>)</a:t>
            </a:r>
            <a:r>
              <a:rPr lang="zh-CN" altLang="en-US" sz="1400" dirty="0" smtClean="0"/>
              <a:t>上缺省参数使用</a:t>
            </a:r>
            <a:r>
              <a:rPr lang="en-US" altLang="zh-CN" sz="1400" dirty="0" smtClean="0"/>
              <a:t>Prophet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效果，不仅能得到预测值，还能得到预测区间，顺带可以一定程度上做异常</a:t>
            </a:r>
            <a:r>
              <a:rPr lang="zh-CN" altLang="en-US" sz="1400" dirty="0" smtClean="0"/>
              <a:t>检测，</a:t>
            </a:r>
            <a:r>
              <a:rPr lang="en-US" altLang="zh-CN" sz="1400" dirty="0"/>
              <a:t> (</a:t>
            </a:r>
            <a:r>
              <a:rPr lang="zh-CN" altLang="en-US" sz="1050" dirty="0"/>
              <a:t>为了消除正常波动对根因定位的影响，曾经</a:t>
            </a:r>
            <a:r>
              <a:rPr lang="zh-CN" altLang="en-US" sz="1050" dirty="0" smtClean="0"/>
              <a:t>设想过对于真实值在区间内时将预测值设置等于真实值，这样可以消除正常波动的影响，凸显出异常</a:t>
            </a:r>
            <a:r>
              <a:rPr lang="en-US" altLang="zh-CN" sz="1400" dirty="0" smtClean="0"/>
              <a:t>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8874002"/>
      </p:ext>
    </p:extLst>
  </p:cSld>
  <p:clrMapOvr>
    <a:masterClrMapping/>
  </p:clrMapOvr>
  <p:transition advTm="8315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但是在抽样查看数据集时发现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有些</a:t>
            </a:r>
            <a:r>
              <a:rPr lang="en-US" altLang="zh-CN" sz="2000" dirty="0" smtClean="0"/>
              <a:t>KPI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第二</a:t>
            </a:r>
            <a:r>
              <a:rPr lang="zh-CN" altLang="en-US" sz="2000" dirty="0" smtClean="0"/>
              <a:t>个第三个数据集里面形态不一致，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并且在相同数据集中有个别的</a:t>
            </a:r>
            <a:r>
              <a:rPr lang="en-US" altLang="zh-CN" sz="2000" dirty="0" smtClean="0"/>
              <a:t>KPI</a:t>
            </a:r>
            <a:r>
              <a:rPr lang="zh-CN" altLang="en-US" sz="2000" dirty="0" smtClean="0"/>
              <a:t>的形态也会随时间发生变化</a:t>
            </a:r>
            <a:endParaRPr lang="en-US" altLang="zh-CN" sz="20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因为最后决赛时是不是会冷启动，能有多长时间的数据可供训练确定超参都不是很确定</a:t>
            </a:r>
            <a:endParaRPr lang="en-US" altLang="zh-CN" sz="2400" dirty="0" smtClean="0"/>
          </a:p>
          <a:p>
            <a:r>
              <a:rPr lang="zh-CN" altLang="en-US" sz="2400" dirty="0" smtClean="0"/>
              <a:t>且因为开发时间不多，并且考虑到后期执行时可能会对执行时间的影响，以及需要检测预测效果，当预测偏差大时启动重新训练，增加代码复杂度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因此没有使用复杂的预测方法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8714402"/>
      </p:ext>
    </p:extLst>
  </p:cSld>
  <p:clrMapOvr>
    <a:masterClrMapping/>
  </p:clrMapOvr>
  <p:transition advTm="3059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同比数据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23343"/>
            <a:ext cx="4062187" cy="17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3638"/>
            <a:ext cx="403244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63638"/>
            <a:ext cx="4217660" cy="165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76849"/>
            <a:ext cx="4145652" cy="174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005577"/>
            <a:ext cx="4186807" cy="558061"/>
          </a:xfrm>
        </p:spPr>
        <p:txBody>
          <a:bodyPr>
            <a:normAutofit/>
          </a:bodyPr>
          <a:lstStyle/>
          <a:p>
            <a:r>
              <a:rPr lang="zh-CN" altLang="en-US" dirty="0"/>
              <a:t>周</a:t>
            </a:r>
            <a:r>
              <a:rPr lang="zh-CN" altLang="en-US" dirty="0" smtClean="0"/>
              <a:t>同比数据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0" y="987574"/>
            <a:ext cx="4186807" cy="55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日同比数据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0994535"/>
      </p:ext>
    </p:extLst>
  </p:cSld>
  <p:clrMapOvr>
    <a:masterClrMapping/>
  </p:clrMapOvr>
  <p:transition advTm="24929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05577"/>
            <a:ext cx="8229600" cy="1242138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红色线为</a:t>
            </a:r>
            <a:r>
              <a:rPr lang="en-US" altLang="zh-CN" dirty="0" smtClean="0"/>
              <a:t>KPI</a:t>
            </a:r>
            <a:r>
              <a:rPr lang="zh-CN" altLang="en-US" dirty="0" smtClean="0"/>
              <a:t>总值的曲线，红点为需定位根因的时间点</a:t>
            </a:r>
            <a:endParaRPr lang="en-US" altLang="zh-CN" dirty="0" smtClean="0"/>
          </a:p>
          <a:p>
            <a:r>
              <a:rPr lang="zh-CN" altLang="en-US" dirty="0" smtClean="0"/>
              <a:t>下面绿色和紫色的线为两个异常</a:t>
            </a:r>
            <a:r>
              <a:rPr lang="en-US" altLang="zh-CN" dirty="0" smtClean="0"/>
              <a:t>KPI</a:t>
            </a:r>
            <a:r>
              <a:rPr lang="zh-CN" altLang="en-US" dirty="0" smtClean="0"/>
              <a:t>的曲线</a:t>
            </a:r>
            <a:endParaRPr lang="en-US" altLang="zh-CN" dirty="0" smtClean="0"/>
          </a:p>
          <a:p>
            <a:r>
              <a:rPr lang="zh-CN" altLang="en-US" dirty="0"/>
              <a:t>蓝</a:t>
            </a:r>
            <a:r>
              <a:rPr lang="zh-CN" altLang="en-US" dirty="0" smtClean="0"/>
              <a:t>线为</a:t>
            </a:r>
            <a:r>
              <a:rPr lang="en-US" altLang="zh-CN" dirty="0" smtClean="0"/>
              <a:t>KPI</a:t>
            </a:r>
            <a:r>
              <a:rPr lang="zh-CN" altLang="en-US" dirty="0" smtClean="0"/>
              <a:t>总值减去两个异常</a:t>
            </a:r>
            <a:r>
              <a:rPr lang="en-US" altLang="zh-CN" dirty="0" smtClean="0"/>
              <a:t>KPI</a:t>
            </a:r>
            <a:r>
              <a:rPr lang="zh-CN" altLang="en-US" dirty="0" smtClean="0"/>
              <a:t>的值后余下</a:t>
            </a:r>
            <a:r>
              <a:rPr lang="en-US" altLang="zh-CN" dirty="0" smtClean="0"/>
              <a:t>KPI</a:t>
            </a:r>
            <a:r>
              <a:rPr lang="zh-CN" altLang="en-US" dirty="0" smtClean="0"/>
              <a:t>总和的曲线</a:t>
            </a:r>
            <a:endParaRPr lang="en-US" altLang="zh-CN" dirty="0" smtClean="0"/>
          </a:p>
          <a:p>
            <a:r>
              <a:rPr lang="zh-CN" altLang="en-US" dirty="0"/>
              <a:t>黄色为前一天和</a:t>
            </a:r>
            <a:r>
              <a:rPr lang="zh-CN" altLang="en-US" dirty="0" smtClean="0"/>
              <a:t>后一天</a:t>
            </a:r>
            <a:r>
              <a:rPr lang="en-US" altLang="zh-CN" dirty="0" smtClean="0"/>
              <a:t>KPI</a:t>
            </a:r>
            <a:r>
              <a:rPr lang="zh-CN" altLang="en-US" dirty="0" smtClean="0"/>
              <a:t>总值曲线</a:t>
            </a:r>
            <a:endParaRPr lang="en-US" altLang="zh-CN" dirty="0" smtClean="0"/>
          </a:p>
          <a:p>
            <a:r>
              <a:rPr lang="zh-CN" altLang="en-US" dirty="0" smtClean="0"/>
              <a:t>黑色为</a:t>
            </a:r>
            <a:r>
              <a:rPr lang="en-US" altLang="zh-CN" dirty="0" smtClean="0"/>
              <a:t>KPI</a:t>
            </a:r>
            <a:r>
              <a:rPr lang="zh-CN" altLang="en-US" dirty="0" smtClean="0"/>
              <a:t>总值的移动中值曲线，选用中值是因为和均值比受异常值的影响小</a:t>
            </a:r>
            <a:endParaRPr lang="en-US" altLang="zh-CN" dirty="0" smtClean="0"/>
          </a:p>
          <a:p>
            <a:r>
              <a:rPr lang="zh-CN" altLang="en-US" dirty="0"/>
              <a:t>历史同期期</a:t>
            </a:r>
            <a:r>
              <a:rPr lang="zh-CN" altLang="en-US" dirty="0" smtClean="0"/>
              <a:t>值不如移动中</a:t>
            </a:r>
            <a:r>
              <a:rPr lang="zh-CN" altLang="en-US" dirty="0"/>
              <a:t>值更</a:t>
            </a:r>
            <a:r>
              <a:rPr lang="zh-CN" altLang="en-US" dirty="0" smtClean="0"/>
              <a:t>接近</a:t>
            </a:r>
            <a:endParaRPr lang="en-US" altLang="zh-CN" dirty="0"/>
          </a:p>
          <a:p>
            <a:r>
              <a:rPr lang="zh-CN" altLang="en-US" dirty="0"/>
              <a:t>最终只用了当前点和前几个点的中值作为预测值，编程简单，执行速度</a:t>
            </a:r>
            <a:r>
              <a:rPr lang="zh-CN" altLang="en-US" dirty="0" smtClean="0"/>
              <a:t>快，</a:t>
            </a:r>
            <a:r>
              <a:rPr lang="zh-CN" altLang="en-US" b="1" dirty="0" smtClean="0"/>
              <a:t>可以冷启动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最总决定使用移动中值</a:t>
            </a:r>
            <a:endParaRPr lang="zh-CN" alt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0" y="2251119"/>
            <a:ext cx="7820802" cy="287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7564019"/>
      </p:ext>
    </p:extLst>
  </p:cSld>
  <p:clrMapOvr>
    <a:masterClrMapping/>
  </p:clrMapOvr>
  <p:transition advTm="6722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问题简述</a:t>
            </a:r>
            <a:endParaRPr lang="en-US" altLang="zh-CN" dirty="0"/>
          </a:p>
          <a:p>
            <a:r>
              <a:rPr lang="zh-CN" altLang="en-US" dirty="0" smtClean="0"/>
              <a:t>数据探索</a:t>
            </a:r>
            <a:endParaRPr lang="en-US" altLang="zh-CN" dirty="0" smtClean="0"/>
          </a:p>
          <a:p>
            <a:r>
              <a:rPr lang="zh-CN" altLang="en-US" dirty="0" smtClean="0"/>
              <a:t>预测方案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解决方案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9142477"/>
      </p:ext>
    </p:extLst>
  </p:cSld>
  <p:clrMapOvr>
    <a:masterClrMapping/>
  </p:clrMapOvr>
  <p:transition advTm="81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8" y="1653649"/>
            <a:ext cx="7408333" cy="275430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预测直接用前几点和当前点的中值，简单快捷，</a:t>
            </a:r>
            <a:r>
              <a:rPr lang="zh-CN" altLang="en-US" dirty="0"/>
              <a:t>不用太多历史数据，可以</a:t>
            </a:r>
            <a:r>
              <a:rPr lang="zh-CN" altLang="en-US" dirty="0" smtClean="0"/>
              <a:t>冷启动，部署后可以迅速开始工作</a:t>
            </a:r>
            <a:endParaRPr lang="en-US" altLang="zh-CN" dirty="0" smtClean="0"/>
          </a:p>
          <a:p>
            <a:r>
              <a:rPr lang="zh-CN" altLang="en-US" dirty="0" smtClean="0"/>
              <a:t>借鉴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中计算</a:t>
            </a:r>
            <a:r>
              <a:rPr lang="en-US" altLang="zh-CN" dirty="0" smtClean="0"/>
              <a:t>Potential Score</a:t>
            </a:r>
            <a:r>
              <a:rPr lang="zh-CN" altLang="en-US" dirty="0" smtClean="0"/>
              <a:t>的方法和</a:t>
            </a:r>
            <a:r>
              <a:rPr lang="en-US" altLang="zh-CN" dirty="0"/>
              <a:t>Recursive </a:t>
            </a:r>
            <a:r>
              <a:rPr lang="en-US" altLang="zh-CN" dirty="0" err="1"/>
              <a:t>Adtributor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实现多个决策器，最终加权投票得到最终结果</a:t>
            </a:r>
            <a:endParaRPr lang="en-US" altLang="zh-CN" dirty="0" smtClean="0"/>
          </a:p>
          <a:p>
            <a:r>
              <a:rPr lang="zh-CN" altLang="en-US" dirty="0" smtClean="0"/>
              <a:t>执行速度快，定位一个根因在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秒以内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4157913"/>
      </p:ext>
    </p:extLst>
  </p:cSld>
  <p:clrMapOvr>
    <a:masterClrMapping/>
  </p:clrMapOvr>
  <p:transition advTm="2304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360" y="339491"/>
            <a:ext cx="8229443" cy="457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en-US" altLang="zh-CN" sz="3733" kern="0" dirty="0" smtClean="0"/>
              <a:t>H3C AI</a:t>
            </a:r>
            <a:r>
              <a:rPr lang="zh-CN" altLang="en-US" sz="3733" kern="0" dirty="0" smtClean="0"/>
              <a:t>研究院定位</a:t>
            </a:r>
            <a:endParaRPr lang="zh-CN" altLang="en-US" sz="3733" kern="0" dirty="0"/>
          </a:p>
        </p:txBody>
      </p:sp>
      <p:sp>
        <p:nvSpPr>
          <p:cNvPr id="10" name="矩形 9"/>
          <p:cNvSpPr/>
          <p:nvPr/>
        </p:nvSpPr>
        <p:spPr>
          <a:xfrm>
            <a:off x="457360" y="3795141"/>
            <a:ext cx="84946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新华三集团前沿技术研发机构，为各产品提供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技术支撑。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领域对外合作的牵头部门，如承担国家、省级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课题研究</a:t>
            </a:r>
            <a:r>
              <a:rPr lang="zh-CN" altLang="en-US" sz="2400" kern="0" dirty="0"/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27684" y="1555710"/>
            <a:ext cx="5724636" cy="1951030"/>
            <a:chOff x="1727684" y="1555708"/>
            <a:chExt cx="5724636" cy="1951030"/>
          </a:xfrm>
        </p:grpSpPr>
        <p:sp>
          <p:nvSpPr>
            <p:cNvPr id="5" name="圆角矩形 4"/>
            <p:cNvSpPr/>
            <p:nvPr/>
          </p:nvSpPr>
          <p:spPr>
            <a:xfrm>
              <a:off x="1763688" y="2592338"/>
              <a:ext cx="5688632" cy="9144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/>
              <a:r>
                <a:rPr lang="en-US" altLang="zh-CN" sz="3200" kern="0" dirty="0"/>
                <a:t>AI</a:t>
              </a:r>
              <a:r>
                <a:rPr lang="zh-CN" altLang="en-US" sz="3200" kern="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研究院</a:t>
              </a:r>
              <a:endParaRPr lang="zh-CN" altLang="en-US" sz="1867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148064" y="1555708"/>
              <a:ext cx="2160240" cy="914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 defTabSz="1219140"/>
              <a:r>
                <a:rPr lang="zh-CN" altLang="en-US" sz="1867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探索新方向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727684" y="1555708"/>
              <a:ext cx="3348372" cy="914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dash"/>
            </a:ln>
          </p:spPr>
          <p:txBody>
            <a:bodyPr rtlCol="0" anchor="ctr"/>
            <a:lstStyle/>
            <a:p>
              <a:pPr algn="ctr" defTabSz="1219140"/>
              <a:r>
                <a:rPr lang="zh-CN" altLang="en-US" sz="1867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云计算、物联网、服务器、网络、安全等产品</a:t>
              </a:r>
              <a:endParaRPr lang="en-US" altLang="zh-CN" sz="1867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1491219"/>
      </p:ext>
    </p:extLst>
  </p:cSld>
  <p:clrMapOvr>
    <a:masterClrMapping/>
  </p:clrMapOvr>
  <p:transition advTm="1140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50770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Terms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7534"/>
            <a:ext cx="8935374" cy="162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7165"/>
            <a:ext cx="4457494" cy="207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1" y="2653159"/>
            <a:ext cx="4343400" cy="207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221171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－－</a:t>
            </a:r>
            <a:r>
              <a:rPr lang="en-US" altLang="zh-CN" dirty="0" err="1" smtClean="0"/>
              <a:t>HotSpot</a:t>
            </a:r>
            <a:r>
              <a:rPr lang="en-US" altLang="zh-CN" dirty="0"/>
              <a:t>: Anomaly Localization for Additive KPIs with </a:t>
            </a:r>
            <a:r>
              <a:rPr lang="en-US" altLang="zh-CN" dirty="0" smtClean="0"/>
              <a:t>Multi-Dimensional Attributes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88432" y="4671015"/>
            <a:ext cx="471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－－</a:t>
            </a:r>
            <a:r>
              <a:rPr lang="en-US" altLang="zh-CN" dirty="0"/>
              <a:t>Anomaly Detection and Fault Localization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456278"/>
      </p:ext>
    </p:extLst>
  </p:cSld>
  <p:clrMapOvr>
    <a:masterClrMapping/>
  </p:clrMapOvr>
  <p:transition advTm="12324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8" y="1657914"/>
            <a:ext cx="7408333" cy="258802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对于每个</a:t>
            </a:r>
            <a:r>
              <a:rPr lang="en-US" altLang="zh-CN" sz="2000" dirty="0" smtClean="0"/>
              <a:t>Attribute</a:t>
            </a:r>
            <a:r>
              <a:rPr lang="zh-CN" altLang="en-US" sz="2000" dirty="0" smtClean="0"/>
              <a:t>，分别计算此</a:t>
            </a:r>
            <a:r>
              <a:rPr lang="en-US" altLang="zh-CN" sz="2000" dirty="0" smtClean="0"/>
              <a:t>Attribute</a:t>
            </a:r>
            <a:r>
              <a:rPr lang="zh-CN" altLang="en-US" sz="2000" dirty="0" smtClean="0"/>
              <a:t>内的</a:t>
            </a:r>
            <a:r>
              <a:rPr lang="en-US" altLang="zh-CN" sz="2000" dirty="0" smtClean="0"/>
              <a:t>values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Surprise</a:t>
            </a:r>
            <a:r>
              <a:rPr lang="zh-CN" altLang="en-US" sz="2000" dirty="0" smtClean="0"/>
              <a:t>，而后排序，大于一定</a:t>
            </a:r>
            <a:r>
              <a:rPr lang="en-US" altLang="zh-CN" sz="2000" dirty="0" smtClean="0"/>
              <a:t>EP</a:t>
            </a:r>
            <a:r>
              <a:rPr lang="zh-CN" altLang="en-US" sz="2000" dirty="0"/>
              <a:t>阈值</a:t>
            </a:r>
            <a:r>
              <a:rPr lang="zh-CN" altLang="en-US" sz="2000" dirty="0" smtClean="0"/>
              <a:t>的纳入根因集，</a:t>
            </a:r>
            <a:r>
              <a:rPr lang="en-US" altLang="zh-CN" sz="2000" dirty="0" smtClean="0"/>
              <a:t>Surprise</a:t>
            </a:r>
            <a:r>
              <a:rPr lang="zh-CN" altLang="en-US" sz="2000" dirty="0" smtClean="0"/>
              <a:t>做和，当总的</a:t>
            </a:r>
            <a:r>
              <a:rPr lang="en-US" altLang="zh-CN" sz="2000" dirty="0" smtClean="0"/>
              <a:t>EP</a:t>
            </a:r>
            <a:r>
              <a:rPr lang="zh-CN" altLang="en-US" sz="2000" dirty="0" smtClean="0"/>
              <a:t>大于总阈值时停止增加，</a:t>
            </a:r>
            <a:endParaRPr lang="en-US" altLang="zh-CN" sz="2000" dirty="0" smtClean="0"/>
          </a:p>
          <a:p>
            <a:r>
              <a:rPr lang="zh-CN" altLang="en-US" sz="2000" dirty="0" smtClean="0"/>
              <a:t>每个</a:t>
            </a:r>
            <a:r>
              <a:rPr lang="en-US" altLang="zh-CN" sz="2000" dirty="0" smtClean="0"/>
              <a:t>Attribute</a:t>
            </a:r>
            <a:r>
              <a:rPr lang="zh-CN" altLang="en-US" sz="2000" dirty="0" smtClean="0"/>
              <a:t>的根因集比较总的</a:t>
            </a:r>
            <a:r>
              <a:rPr lang="en-US" altLang="zh-CN" sz="2000" dirty="0" smtClean="0"/>
              <a:t>Surprise</a:t>
            </a:r>
            <a:r>
              <a:rPr lang="zh-CN" altLang="en-US" sz="2000" dirty="0" smtClean="0"/>
              <a:t>，选取最大的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Adtributor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18416"/>
            <a:ext cx="7524328" cy="17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997555"/>
      </p:ext>
    </p:extLst>
  </p:cSld>
  <p:clrMapOvr>
    <a:masterClrMapping/>
  </p:clrMapOvr>
  <p:transition advTm="524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1388" y="987574"/>
            <a:ext cx="2797037" cy="258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Adtributor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420"/>
            <a:ext cx="4824536" cy="90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1707654"/>
            <a:ext cx="4860032" cy="14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32048" y="9875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Adtributor</a:t>
            </a:r>
            <a:r>
              <a:rPr lang="en-US" altLang="zh-CN" dirty="0"/>
              <a:t>: Revenue Debugging in Advertising Systems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03376"/>
            <a:ext cx="2060090" cy="110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76556"/>
            <a:ext cx="1925237" cy="95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23094703"/>
      </p:ext>
    </p:extLst>
  </p:cSld>
  <p:clrMapOvr>
    <a:masterClrMapping/>
  </p:clrMapOvr>
  <p:transition advTm="17893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75606"/>
            <a:ext cx="5832648" cy="1836203"/>
          </a:xfrm>
        </p:spPr>
        <p:txBody>
          <a:bodyPr>
            <a:normAutofit fontScale="92500"/>
          </a:bodyPr>
          <a:lstStyle/>
          <a:p>
            <a:r>
              <a:rPr lang="zh-CN" altLang="en-US" sz="1600" dirty="0" smtClean="0"/>
              <a:t>         综合各个论文的方法，我们用了迭代切片的方法，先从总的</a:t>
            </a:r>
            <a:r>
              <a:rPr lang="en-US" altLang="zh-CN" sz="1600" dirty="0" smtClean="0"/>
              <a:t>Cube</a:t>
            </a:r>
            <a:r>
              <a:rPr lang="zh-CN" altLang="en-US" sz="1600" dirty="0" smtClean="0"/>
              <a:t>对第一层使用类似</a:t>
            </a:r>
            <a:r>
              <a:rPr lang="en-US" altLang="zh-CN" sz="1600" dirty="0" err="1" smtClean="0"/>
              <a:t>adtributor</a:t>
            </a:r>
            <a:r>
              <a:rPr lang="zh-CN" altLang="en-US" sz="1600" dirty="0" smtClean="0"/>
              <a:t>的方法找到应该从哪个</a:t>
            </a:r>
            <a:r>
              <a:rPr lang="en-US" altLang="zh-CN" sz="1600" dirty="0" smtClean="0"/>
              <a:t>Attribute</a:t>
            </a:r>
            <a:r>
              <a:rPr lang="zh-CN" altLang="en-US" sz="1600" dirty="0" smtClean="0"/>
              <a:t>去切（找根因），找出相应的</a:t>
            </a:r>
            <a:r>
              <a:rPr lang="en-US" altLang="zh-CN" sz="1600" dirty="0" smtClean="0"/>
              <a:t>elements</a:t>
            </a:r>
            <a:r>
              <a:rPr lang="zh-CN" altLang="en-US" sz="1600" dirty="0" smtClean="0"/>
              <a:t>，并且将相应的</a:t>
            </a:r>
            <a:r>
              <a:rPr lang="en-US" altLang="zh-CN" sz="1600" dirty="0" smtClean="0"/>
              <a:t>element</a:t>
            </a:r>
            <a:r>
              <a:rPr lang="zh-CN" altLang="en-US" sz="1600" dirty="0" smtClean="0"/>
              <a:t>做为新的</a:t>
            </a:r>
            <a:r>
              <a:rPr lang="en-US" altLang="zh-CN" sz="1600" dirty="0" smtClean="0"/>
              <a:t>Cube</a:t>
            </a:r>
            <a:r>
              <a:rPr lang="zh-CN" altLang="en-US" sz="1600" dirty="0" smtClean="0"/>
              <a:t>，再次迭代用类似</a:t>
            </a:r>
            <a:r>
              <a:rPr lang="en-US" altLang="zh-CN" sz="1600" dirty="0" err="1" smtClean="0"/>
              <a:t>Adtributor</a:t>
            </a:r>
            <a:r>
              <a:rPr lang="zh-CN" altLang="en-US" sz="1600" dirty="0" smtClean="0"/>
              <a:t>的方法在新的</a:t>
            </a:r>
            <a:r>
              <a:rPr lang="en-US" altLang="zh-CN" sz="1600" dirty="0" smtClean="0"/>
              <a:t>Cube</a:t>
            </a:r>
            <a:r>
              <a:rPr lang="zh-CN" altLang="en-US" sz="1600" dirty="0" smtClean="0"/>
              <a:t>中找到应该从哪个</a:t>
            </a:r>
            <a:r>
              <a:rPr lang="en-US" altLang="zh-CN" sz="1600" dirty="0" smtClean="0"/>
              <a:t>Attribute</a:t>
            </a:r>
            <a:r>
              <a:rPr lang="zh-CN" altLang="en-US" sz="1600" dirty="0" smtClean="0"/>
              <a:t>中去切（找根因），依此类推。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什么时候终止切片根据</a:t>
            </a:r>
            <a:r>
              <a:rPr lang="en-US" altLang="zh-CN" sz="1600" dirty="0" smtClean="0"/>
              <a:t>Isolation Power</a:t>
            </a:r>
            <a:r>
              <a:rPr lang="zh-CN" altLang="en-US" sz="1600" dirty="0" smtClean="0"/>
              <a:t>是不是能得到提升作为判断依据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518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切片方法</a:t>
            </a:r>
            <a:endParaRPr lang="zh-CN" altLang="en-US" dirty="0"/>
          </a:p>
        </p:txBody>
      </p:sp>
      <p:pic>
        <p:nvPicPr>
          <p:cNvPr id="6148" name="Picture 4" descr="https://github.com/iopsai/iops2019/blob/master/iops2019-master/pictures/web_problem/f1.png?raw=tr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53" y="2571750"/>
            <a:ext cx="2386765" cy="2471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s://github.com/iopsai/iops2019/blob/master/iops2019-master/pictures/web_problem/f2v.png?raw=tr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06" y="789552"/>
            <a:ext cx="2762346" cy="17130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020848"/>
            <a:ext cx="4987139" cy="187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6218698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87574"/>
            <a:ext cx="4042817" cy="156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判断是不是继续切分的依据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69729"/>
            <a:ext cx="4824536" cy="24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10595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iDice</a:t>
            </a:r>
            <a:r>
              <a:rPr lang="en-US" altLang="zh-CN" b="1" dirty="0"/>
              <a:t>: Problem Identification for Emerging Issues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18483"/>
            <a:ext cx="3740410" cy="173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4090367"/>
            <a:ext cx="2088232" cy="102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939902"/>
            <a:ext cx="226687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35" y="4173884"/>
            <a:ext cx="1999721" cy="91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55" y="4083918"/>
            <a:ext cx="2171745" cy="10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27240292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97564"/>
            <a:ext cx="5832648" cy="20522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400" dirty="0" smtClean="0"/>
              <a:t>      可以想象整个</a:t>
            </a:r>
            <a:r>
              <a:rPr lang="en-US" altLang="zh-CN" sz="1400" dirty="0" smtClean="0"/>
              <a:t>cube</a:t>
            </a:r>
            <a:r>
              <a:rPr lang="zh-CN" altLang="en-US" sz="1400" dirty="0" smtClean="0"/>
              <a:t>为一个大切糕，先用类似</a:t>
            </a:r>
            <a:r>
              <a:rPr lang="en-US" altLang="zh-CN" sz="1400" dirty="0" err="1" smtClean="0"/>
              <a:t>adtributor</a:t>
            </a:r>
            <a:r>
              <a:rPr lang="zh-CN" altLang="en-US" sz="1400" dirty="0" smtClean="0"/>
              <a:t>的方法找到应该从那个</a:t>
            </a:r>
            <a:r>
              <a:rPr lang="en-US" altLang="zh-CN" sz="1400" dirty="0" smtClean="0"/>
              <a:t>Attributes</a:t>
            </a:r>
            <a:r>
              <a:rPr lang="zh-CN" altLang="en-US" sz="1400" dirty="0" smtClean="0"/>
              <a:t>去切，比如应该从</a:t>
            </a:r>
            <a:r>
              <a:rPr lang="en-US" altLang="zh-CN" sz="1400" dirty="0" err="1" smtClean="0"/>
              <a:t>Attrbute</a:t>
            </a:r>
            <a:r>
              <a:rPr lang="en-US" altLang="zh-CN" sz="1400" dirty="0" smtClean="0"/>
              <a:t> C</a:t>
            </a:r>
            <a:r>
              <a:rPr lang="zh-CN" altLang="en-US" sz="1400" dirty="0" smtClean="0"/>
              <a:t>的维度找出</a:t>
            </a:r>
            <a:r>
              <a:rPr lang="en-US" altLang="zh-CN" sz="1400" dirty="0" err="1" smtClean="0"/>
              <a:t>Attrbute</a:t>
            </a:r>
            <a:r>
              <a:rPr lang="en-US" altLang="zh-CN" sz="1400" dirty="0" smtClean="0"/>
              <a:t> Values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c1</a:t>
            </a:r>
            <a:r>
              <a:rPr lang="zh-CN" altLang="en-US" sz="1400" dirty="0" smtClean="0"/>
              <a:t>的切片，则直接将</a:t>
            </a:r>
            <a:r>
              <a:rPr lang="en-US" altLang="zh-CN" sz="1400" dirty="0" smtClean="0"/>
              <a:t>C==c1</a:t>
            </a:r>
            <a:r>
              <a:rPr lang="zh-CN" altLang="en-US" sz="1400" dirty="0" smtClean="0"/>
              <a:t>的数据全取出形成一个新的切糕（</a:t>
            </a:r>
            <a:r>
              <a:rPr lang="en-US" altLang="zh-CN" sz="1400" dirty="0" smtClean="0"/>
              <a:t>cube</a:t>
            </a:r>
            <a:r>
              <a:rPr lang="zh-CN" altLang="en-US" sz="1400" dirty="0" smtClean="0"/>
              <a:t>），同时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这个</a:t>
            </a:r>
            <a:r>
              <a:rPr lang="en-US" altLang="zh-CN" sz="1400" dirty="0" smtClean="0"/>
              <a:t>Attribute</a:t>
            </a:r>
            <a:r>
              <a:rPr lang="zh-CN" altLang="en-US" sz="1400" dirty="0" smtClean="0"/>
              <a:t>后续不需要再考虑了，同时计算出</a:t>
            </a:r>
            <a:r>
              <a:rPr lang="en-US" altLang="zh-CN" sz="1400" dirty="0" smtClean="0"/>
              <a:t>c1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isolation power</a:t>
            </a:r>
          </a:p>
          <a:p>
            <a:r>
              <a:rPr lang="zh-CN" altLang="en-US" sz="1400" dirty="0" smtClean="0"/>
              <a:t>而后在这个新的切糕（</a:t>
            </a:r>
            <a:r>
              <a:rPr lang="en-US" altLang="zh-CN" sz="1400" dirty="0" smtClean="0"/>
              <a:t>cube</a:t>
            </a:r>
            <a:r>
              <a:rPr lang="zh-CN" altLang="en-US" sz="1400" dirty="0" smtClean="0"/>
              <a:t>）中，再用类似</a:t>
            </a:r>
            <a:r>
              <a:rPr lang="en-US" altLang="zh-CN" sz="1400" dirty="0" err="1" smtClean="0"/>
              <a:t>adtrbutor</a:t>
            </a:r>
            <a:r>
              <a:rPr lang="zh-CN" altLang="en-US" sz="1400" dirty="0" smtClean="0"/>
              <a:t>的方法找到应该从那个维度去切，比如</a:t>
            </a:r>
            <a:r>
              <a:rPr lang="en-US" altLang="zh-CN" sz="1400" dirty="0" smtClean="0"/>
              <a:t>Attribute B</a:t>
            </a:r>
            <a:r>
              <a:rPr lang="zh-CN" altLang="en-US" sz="1400" dirty="0" smtClean="0"/>
              <a:t>中找到了</a:t>
            </a:r>
            <a:r>
              <a:rPr lang="en-US" altLang="zh-CN" sz="1400" dirty="0" smtClean="0"/>
              <a:t>b1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b3  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Attribute A </a:t>
            </a:r>
            <a:r>
              <a:rPr lang="zh-CN" altLang="en-US" sz="1400" dirty="0" smtClean="0"/>
              <a:t>中找到了</a:t>
            </a:r>
            <a:r>
              <a:rPr lang="en-US" altLang="zh-CN" sz="1400" dirty="0" smtClean="0"/>
              <a:t>a3</a:t>
            </a:r>
            <a:r>
              <a:rPr lang="zh-CN" altLang="en-US" sz="1400" dirty="0" smtClean="0"/>
              <a:t>，计算总</a:t>
            </a:r>
            <a:r>
              <a:rPr lang="en-US" altLang="zh-CN" sz="1400" dirty="0" smtClean="0"/>
              <a:t>surprise</a:t>
            </a:r>
            <a:r>
              <a:rPr lang="zh-CN" altLang="en-US" sz="1400" dirty="0" smtClean="0"/>
              <a:t>，发现</a:t>
            </a:r>
            <a:r>
              <a:rPr lang="en-US" altLang="zh-CN" sz="1400" dirty="0" smtClean="0"/>
              <a:t>b1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b3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surprise</a:t>
            </a:r>
            <a:r>
              <a:rPr lang="zh-CN" altLang="en-US" sz="1400" dirty="0" smtClean="0"/>
              <a:t>更大，则本层应该从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切，切出</a:t>
            </a:r>
            <a:r>
              <a:rPr lang="en-US" altLang="zh-CN" sz="1400" dirty="0" smtClean="0"/>
              <a:t>c1&amp;b1;c1&amp;b3</a:t>
            </a:r>
            <a:r>
              <a:rPr lang="zh-CN" altLang="en-US" sz="1400" dirty="0" smtClean="0"/>
              <a:t>，计算</a:t>
            </a:r>
            <a:r>
              <a:rPr lang="en-US" altLang="zh-CN" sz="1400" dirty="0" smtClean="0"/>
              <a:t>c1&amp;b1;c1&amp;b3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isolation power</a:t>
            </a:r>
            <a:r>
              <a:rPr lang="zh-CN" altLang="en-US" sz="1400" dirty="0" smtClean="0"/>
              <a:t>来同上一层</a:t>
            </a:r>
            <a:r>
              <a:rPr lang="en-US" altLang="zh-CN" sz="1400" dirty="0" smtClean="0"/>
              <a:t>c1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isolation power</a:t>
            </a:r>
            <a:r>
              <a:rPr lang="zh-CN" altLang="en-US" sz="1400" dirty="0" smtClean="0"/>
              <a:t>比较判断是不是本次切是应该的</a:t>
            </a:r>
            <a:endParaRPr lang="en-US" altLang="zh-CN" sz="1400" dirty="0" smtClean="0"/>
          </a:p>
          <a:p>
            <a:pPr lvl="1"/>
            <a:r>
              <a:rPr lang="zh-CN" altLang="en-US" sz="1000" dirty="0" smtClean="0"/>
              <a:t>如果</a:t>
            </a:r>
            <a:r>
              <a:rPr lang="en-US" altLang="zh-CN" sz="1000" dirty="0" smtClean="0"/>
              <a:t>c1&amp;b1;c1&amp;b3</a:t>
            </a:r>
            <a:r>
              <a:rPr lang="zh-CN" altLang="en-US" sz="1000" dirty="0" smtClean="0"/>
              <a:t>的</a:t>
            </a:r>
            <a:r>
              <a:rPr lang="en-US" altLang="zh-CN" sz="1000" dirty="0"/>
              <a:t>isolation </a:t>
            </a:r>
            <a:r>
              <a:rPr lang="en-US" altLang="zh-CN" sz="1000" dirty="0" smtClean="0"/>
              <a:t>power</a:t>
            </a:r>
            <a:r>
              <a:rPr lang="zh-CN" altLang="en-US" sz="1000" dirty="0" smtClean="0"/>
              <a:t>大，则应该切，取出</a:t>
            </a:r>
            <a:r>
              <a:rPr lang="en-US" altLang="zh-CN" sz="1000" dirty="0" smtClean="0"/>
              <a:t>C==c1&amp;B==b1</a:t>
            </a:r>
            <a:r>
              <a:rPr lang="zh-CN" altLang="en-US" sz="1000" dirty="0" smtClean="0"/>
              <a:t>的数据作为新的切片，</a:t>
            </a:r>
            <a:r>
              <a:rPr lang="en-US" altLang="zh-CN" sz="1000" dirty="0"/>
              <a:t> C==c1&amp;B==</a:t>
            </a:r>
            <a:r>
              <a:rPr lang="en-US" altLang="zh-CN" sz="1000" dirty="0" smtClean="0"/>
              <a:t>b3</a:t>
            </a:r>
            <a:r>
              <a:rPr lang="zh-CN" altLang="en-US" sz="1000" dirty="0" smtClean="0"/>
              <a:t>的数据也作为新的切片，继续判断余下的</a:t>
            </a:r>
            <a:r>
              <a:rPr lang="en-US" altLang="zh-CN" sz="1000" dirty="0" smtClean="0"/>
              <a:t>Attribute</a:t>
            </a:r>
            <a:r>
              <a:rPr lang="zh-CN" altLang="en-US" sz="1000" dirty="0" smtClean="0"/>
              <a:t>，以此类推，直到</a:t>
            </a:r>
            <a:r>
              <a:rPr lang="en-US" altLang="zh-CN" sz="1000" dirty="0" smtClean="0"/>
              <a:t>isolation</a:t>
            </a:r>
            <a:r>
              <a:rPr lang="zh-CN" altLang="en-US" sz="1000" dirty="0" smtClean="0"/>
              <a:t>不再下降为止</a:t>
            </a:r>
            <a:endParaRPr lang="en-US" altLang="zh-CN" sz="1000" dirty="0" smtClean="0"/>
          </a:p>
          <a:p>
            <a:pPr lvl="1"/>
            <a:r>
              <a:rPr lang="zh-CN" altLang="en-US" sz="1000" dirty="0" smtClean="0"/>
              <a:t>如果</a:t>
            </a:r>
            <a:r>
              <a:rPr lang="en-US" altLang="zh-CN" sz="1000" dirty="0"/>
              <a:t>c1&amp;b1;c1&amp;b3</a:t>
            </a:r>
            <a:r>
              <a:rPr lang="zh-CN" altLang="en-US" sz="1000" dirty="0"/>
              <a:t>的</a:t>
            </a:r>
            <a:r>
              <a:rPr lang="en-US" altLang="zh-CN" sz="1000" dirty="0"/>
              <a:t>isolation </a:t>
            </a:r>
            <a:r>
              <a:rPr lang="en-US" altLang="zh-CN" sz="1000" dirty="0" smtClean="0"/>
              <a:t>power</a:t>
            </a:r>
            <a:r>
              <a:rPr lang="zh-CN" altLang="en-US" sz="1000" dirty="0" smtClean="0"/>
              <a:t>小，则不应该切，直接返回</a:t>
            </a:r>
            <a:r>
              <a:rPr lang="en-US" altLang="zh-CN" sz="1000" dirty="0" smtClean="0"/>
              <a:t>c1</a:t>
            </a:r>
            <a:r>
              <a:rPr lang="zh-CN" altLang="en-US" sz="1000" dirty="0" smtClean="0"/>
              <a:t>为根因</a:t>
            </a:r>
            <a:endParaRPr lang="en-US" altLang="zh-CN" sz="1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69782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切片方法</a:t>
            </a:r>
            <a:endParaRPr lang="zh-CN" altLang="en-US" dirty="0"/>
          </a:p>
        </p:txBody>
      </p:sp>
      <p:pic>
        <p:nvPicPr>
          <p:cNvPr id="6148" name="Picture 4" descr="https://github.com/iopsai/iops2019/blob/master/iops2019-master/pictures/web_problem/f1.png?raw=tr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53" y="2571750"/>
            <a:ext cx="2386765" cy="2471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s://github.com/iopsai/iops2019/blob/master/iops2019-master/pictures/web_problem/f2v.png?raw=tr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06" y="789552"/>
            <a:ext cx="2762346" cy="17130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020848"/>
            <a:ext cx="4987139" cy="187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6218698"/>
      </p:ext>
    </p:extLst>
  </p:cSld>
  <p:clrMapOvr>
    <a:masterClrMapping/>
  </p:clrMapOvr>
  <p:transition advTm="115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97564"/>
            <a:ext cx="8229600" cy="394243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000" dirty="0" smtClean="0"/>
              <a:t>两个维度</a:t>
            </a:r>
            <a:endParaRPr lang="en-US" altLang="zh-CN" sz="2000" dirty="0" smtClean="0"/>
          </a:p>
          <a:p>
            <a:r>
              <a:rPr lang="zh-CN" altLang="en-US" sz="2000" dirty="0" smtClean="0"/>
              <a:t>箭头左侧为预测值</a:t>
            </a:r>
            <a:endParaRPr lang="en-US" altLang="zh-CN" sz="2000" dirty="0" smtClean="0"/>
          </a:p>
          <a:p>
            <a:r>
              <a:rPr lang="zh-CN" altLang="en-US" sz="2000" dirty="0" smtClean="0"/>
              <a:t>箭头右侧为真实值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Surprise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0.002084691793860817	EP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0.9</a:t>
            </a:r>
          </a:p>
          <a:p>
            <a:r>
              <a:rPr lang="en-US" altLang="zh-CN" sz="2000" dirty="0" smtClean="0"/>
              <a:t>B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Surprise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0.0023829811435295764	EP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0.1</a:t>
            </a:r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Surprise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0.0032082965862361007	EP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1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</a:rPr>
              <a:t>的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Surprise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</a:rPr>
              <a:t>为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</a:rPr>
              <a:t>0.003793113576346145	EP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</a:rPr>
              <a:t>为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按</a:t>
            </a:r>
            <a:r>
              <a:rPr lang="en-US" altLang="zh-CN" sz="2000" dirty="0" err="1" smtClean="0"/>
              <a:t>Adtributor</a:t>
            </a:r>
            <a:r>
              <a:rPr lang="zh-CN" altLang="en-US" sz="2000" dirty="0" smtClean="0"/>
              <a:t>原论文的方法进行计算应该会过滤掉</a:t>
            </a:r>
            <a:r>
              <a:rPr lang="en-US" altLang="zh-CN" sz="2000" dirty="0" smtClean="0"/>
              <a:t>EP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的，计算总</a:t>
            </a:r>
            <a:r>
              <a:rPr lang="en-US" altLang="zh-CN" sz="2000" dirty="0" smtClean="0"/>
              <a:t>Surprise</a:t>
            </a:r>
            <a:r>
              <a:rPr lang="zh-CN" altLang="en-US" sz="2000" dirty="0" smtClean="0"/>
              <a:t>，选出</a:t>
            </a:r>
            <a:r>
              <a:rPr lang="en-US" altLang="zh-CN" sz="2000" dirty="0" smtClean="0"/>
              <a:t>A&amp;B</a:t>
            </a:r>
            <a:r>
              <a:rPr lang="zh-CN" altLang="en-US" sz="2000" dirty="0" smtClean="0"/>
              <a:t>为根因，但是实际根因很明显是</a:t>
            </a:r>
            <a:r>
              <a:rPr lang="en-US" altLang="zh-CN" sz="2000" dirty="0" smtClean="0"/>
              <a:t>2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解决方法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：遵从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散度的原始定义，计算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散度时考虑所有元素因此也包含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，而后根据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散度最大的来决定应该选择那个</a:t>
            </a:r>
            <a:r>
              <a:rPr lang="en-US" altLang="zh-CN" sz="2000" dirty="0" smtClean="0"/>
              <a:t>Attribute</a:t>
            </a:r>
            <a:r>
              <a:rPr lang="zh-CN" altLang="en-US" sz="2000" dirty="0" smtClean="0"/>
              <a:t>，而在这个</a:t>
            </a:r>
            <a:r>
              <a:rPr lang="en-US" altLang="zh-CN" sz="2000" dirty="0" smtClean="0"/>
              <a:t>Attribute</a:t>
            </a:r>
            <a:r>
              <a:rPr lang="zh-CN" altLang="en-US" sz="2000" dirty="0" smtClean="0"/>
              <a:t>内选取根因时再过滤掉</a:t>
            </a:r>
            <a:r>
              <a:rPr lang="en-US" altLang="zh-CN" sz="2000" dirty="0" smtClean="0"/>
              <a:t>EP</a:t>
            </a:r>
            <a:r>
              <a:rPr lang="zh-CN" altLang="en-US" sz="2000" dirty="0" smtClean="0"/>
              <a:t>小的</a:t>
            </a:r>
            <a:endParaRPr lang="en-US" altLang="zh-CN" sz="2000" dirty="0" smtClean="0"/>
          </a:p>
          <a:p>
            <a:r>
              <a:rPr lang="zh-CN" altLang="en-US" sz="2000" dirty="0" smtClean="0"/>
              <a:t>解决方法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：计算</a:t>
            </a:r>
            <a:r>
              <a:rPr lang="en-US" altLang="zh-CN" sz="2000" dirty="0" smtClean="0"/>
              <a:t>Surprise</a:t>
            </a:r>
            <a:r>
              <a:rPr lang="zh-CN" altLang="en-US" sz="2000" dirty="0" smtClean="0"/>
              <a:t>时乘</a:t>
            </a:r>
            <a:r>
              <a:rPr lang="en-US" altLang="zh-CN" sz="2000" dirty="0" smtClean="0"/>
              <a:t>EP</a:t>
            </a:r>
            <a:r>
              <a:rPr lang="zh-CN" altLang="en-US" sz="2000" dirty="0" smtClean="0"/>
              <a:t>，成为加权平均的</a:t>
            </a:r>
            <a:r>
              <a:rPr lang="en-US" altLang="zh-CN" sz="2000" dirty="0" smtClean="0"/>
              <a:t>Surprise</a:t>
            </a:r>
          </a:p>
          <a:p>
            <a:r>
              <a:rPr lang="zh-CN" altLang="en-US" sz="2000" dirty="0" smtClean="0"/>
              <a:t>实验证明有效，且两种解决方法可以互补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此问题为我们队员赵国柱发现</a:t>
            </a:r>
            <a:r>
              <a:rPr lang="zh-CN" altLang="en-US" sz="2000" dirty="0" smtClean="0"/>
              <a:t>并用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实现了两种方法，但时间关系，并没有把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程序集成入最后程序，只是在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代码中借鉴了方法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的思路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err="1" smtClean="0"/>
              <a:t>Adtributor</a:t>
            </a:r>
            <a:r>
              <a:rPr lang="zh-CN" altLang="en-US" sz="2800" dirty="0" smtClean="0"/>
              <a:t>的问题</a:t>
            </a:r>
            <a:endParaRPr lang="zh-CN" altLang="en-US" sz="2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67" y="987574"/>
            <a:ext cx="3333873" cy="80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636587"/>
      </p:ext>
    </p:extLst>
  </p:cSld>
  <p:clrMapOvr>
    <a:masterClrMapping/>
  </p:clrMapOvr>
  <p:transition advTm="70247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31590"/>
            <a:ext cx="8682156" cy="3744415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每</a:t>
            </a:r>
            <a:r>
              <a:rPr lang="zh-CN" altLang="en-US" dirty="0"/>
              <a:t>一层总体判断应该从哪个</a:t>
            </a:r>
            <a:r>
              <a:rPr lang="en-US" altLang="zh-CN" dirty="0"/>
              <a:t>Attribute</a:t>
            </a:r>
            <a:r>
              <a:rPr lang="zh-CN" altLang="en-US" dirty="0"/>
              <a:t>去切，从而保证各层切的</a:t>
            </a:r>
            <a:r>
              <a:rPr lang="en-US" altLang="zh-CN" dirty="0"/>
              <a:t>Attribute</a:t>
            </a:r>
            <a:r>
              <a:rPr lang="zh-CN" altLang="en-US" dirty="0"/>
              <a:t>是一致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00B0F0"/>
                </a:solidFill>
              </a:rPr>
              <a:t>或</a:t>
            </a:r>
            <a:r>
              <a:rPr lang="zh-CN" altLang="en-US" dirty="0" smtClean="0"/>
              <a:t>各</a:t>
            </a:r>
            <a:r>
              <a:rPr lang="en-US" altLang="zh-CN" dirty="0" smtClean="0"/>
              <a:t>elements</a:t>
            </a:r>
            <a:r>
              <a:rPr lang="zh-CN" altLang="en-US" dirty="0" smtClean="0"/>
              <a:t>自己分别判断从哪个</a:t>
            </a:r>
            <a:r>
              <a:rPr lang="en-US" altLang="zh-CN" dirty="0" err="1" smtClean="0"/>
              <a:t>Attrbute</a:t>
            </a:r>
            <a:r>
              <a:rPr lang="zh-CN" altLang="en-US" dirty="0" smtClean="0"/>
              <a:t>去切（</a:t>
            </a:r>
            <a:r>
              <a:rPr lang="zh-CN" altLang="en-US" sz="1900" dirty="0" smtClean="0"/>
              <a:t>虽然中途可能路径不一致，但结果会一致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各个切片分别根据各自计算的</a:t>
            </a:r>
            <a:r>
              <a:rPr lang="en-US" altLang="zh-CN" dirty="0" smtClean="0"/>
              <a:t>isolation power</a:t>
            </a:r>
            <a:r>
              <a:rPr lang="zh-CN" altLang="en-US" dirty="0" smtClean="0"/>
              <a:t>来各自判断是不是继续切分下去，供后续投票</a:t>
            </a:r>
            <a:r>
              <a:rPr lang="zh-CN" altLang="en-US" b="1" dirty="0">
                <a:solidFill>
                  <a:srgbClr val="00B0F0"/>
                </a:solidFill>
              </a:rPr>
              <a:t>或</a:t>
            </a:r>
            <a:r>
              <a:rPr lang="zh-CN" altLang="en-US" dirty="0" smtClean="0"/>
              <a:t>根据</a:t>
            </a:r>
            <a:r>
              <a:rPr lang="en-US" altLang="zh-CN" dirty="0"/>
              <a:t>isolation 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减少、相等</a:t>
            </a:r>
            <a:r>
              <a:rPr lang="zh-CN" altLang="en-US" dirty="0"/>
              <a:t>和增加的</a:t>
            </a:r>
            <a:r>
              <a:rPr lang="zh-CN" altLang="en-US" dirty="0" smtClean="0"/>
              <a:t>数量综合判断决定是不是切到下一层（</a:t>
            </a:r>
            <a:r>
              <a:rPr lang="zh-CN" altLang="en-US" sz="1900" dirty="0" smtClean="0"/>
              <a:t>主要因为有很多为零的以及其他情况导致</a:t>
            </a:r>
            <a:r>
              <a:rPr lang="en-US" altLang="zh-CN" sz="1900" dirty="0" smtClean="0"/>
              <a:t>Isolation Power</a:t>
            </a:r>
            <a:r>
              <a:rPr lang="zh-CN" altLang="en-US" sz="1900" dirty="0" smtClean="0"/>
              <a:t>相等，因此是不是继续切要参考其他切片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92D050"/>
                </a:solidFill>
              </a:rPr>
              <a:t>先聚合再取移动中值</a:t>
            </a:r>
            <a:r>
              <a:rPr lang="zh-CN" altLang="en-US" b="1" dirty="0">
                <a:solidFill>
                  <a:srgbClr val="00B0F0"/>
                </a:solidFill>
              </a:rPr>
              <a:t>或</a:t>
            </a:r>
            <a:r>
              <a:rPr lang="zh-CN" altLang="en-US" dirty="0"/>
              <a:t>先移动中值再聚合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>
                <a:solidFill>
                  <a:srgbClr val="92D050"/>
                </a:solidFill>
              </a:rPr>
              <a:t>先用所有的元素的</a:t>
            </a:r>
            <a:r>
              <a:rPr lang="en-US" altLang="zh-CN" dirty="0">
                <a:solidFill>
                  <a:srgbClr val="92D050"/>
                </a:solidFill>
              </a:rPr>
              <a:t>Surprise</a:t>
            </a:r>
            <a:r>
              <a:rPr lang="zh-CN" altLang="en-US" dirty="0">
                <a:solidFill>
                  <a:srgbClr val="92D050"/>
                </a:solidFill>
              </a:rPr>
              <a:t>计算总的</a:t>
            </a:r>
            <a:r>
              <a:rPr lang="en-US" altLang="zh-CN" dirty="0">
                <a:solidFill>
                  <a:srgbClr val="92D050"/>
                </a:solidFill>
              </a:rPr>
              <a:t>JS</a:t>
            </a:r>
            <a:r>
              <a:rPr lang="zh-CN" altLang="en-US" dirty="0">
                <a:solidFill>
                  <a:srgbClr val="92D050"/>
                </a:solidFill>
              </a:rPr>
              <a:t>散度后选总</a:t>
            </a:r>
            <a:r>
              <a:rPr lang="en-US" altLang="zh-CN" dirty="0">
                <a:solidFill>
                  <a:srgbClr val="92D050"/>
                </a:solidFill>
              </a:rPr>
              <a:t>Surprise</a:t>
            </a:r>
            <a:r>
              <a:rPr lang="zh-CN" altLang="en-US" dirty="0">
                <a:solidFill>
                  <a:srgbClr val="92D050"/>
                </a:solidFill>
              </a:rPr>
              <a:t>最大的属性，再在这个维度中找根</a:t>
            </a:r>
            <a:r>
              <a:rPr lang="zh-CN" altLang="en-US" dirty="0" smtClean="0">
                <a:solidFill>
                  <a:srgbClr val="92D050"/>
                </a:solidFill>
              </a:rPr>
              <a:t>因</a:t>
            </a:r>
            <a:r>
              <a:rPr lang="zh-CN" altLang="en-US" b="1" dirty="0" smtClean="0">
                <a:solidFill>
                  <a:srgbClr val="00B0F0"/>
                </a:solidFill>
              </a:rPr>
              <a:t>或</a:t>
            </a:r>
            <a:r>
              <a:rPr lang="zh-CN" altLang="en-US" dirty="0"/>
              <a:t>先计算</a:t>
            </a:r>
            <a:r>
              <a:rPr lang="en-US" altLang="zh-CN" dirty="0"/>
              <a:t>Surprise</a:t>
            </a:r>
            <a:r>
              <a:rPr lang="zh-CN" altLang="en-US" dirty="0"/>
              <a:t>时乘</a:t>
            </a:r>
            <a:r>
              <a:rPr lang="en-US" altLang="zh-CN" dirty="0"/>
              <a:t>EP</a:t>
            </a:r>
            <a:r>
              <a:rPr lang="zh-CN" altLang="en-US" dirty="0"/>
              <a:t>，求得加权平均</a:t>
            </a:r>
            <a:r>
              <a:rPr lang="en-US" altLang="zh-CN" dirty="0"/>
              <a:t>Surprise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zh-CN" altLang="en-US" dirty="0"/>
              <a:t>将上述不同方法进行组合，实现多个切片程序，将结果进行投票（</a:t>
            </a:r>
            <a:r>
              <a:rPr lang="zh-CN" altLang="en-US" sz="1900" dirty="0">
                <a:solidFill>
                  <a:srgbClr val="92D050"/>
                </a:solidFill>
              </a:rPr>
              <a:t>绿色为时间关系目前没有合入的，合入后增强互补作用，分数应该会更高</a:t>
            </a:r>
            <a:r>
              <a:rPr lang="zh-CN" altLang="en-US" dirty="0"/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切片方法的不同实现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6709536"/>
      </p:ext>
    </p:extLst>
  </p:cSld>
  <p:clrMapOvr>
    <a:masterClrMapping/>
  </p:clrMapOvr>
  <p:transition advTm="17628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7624"/>
            <a:ext cx="8229600" cy="64807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切片的方法在普通服务器上执行定位一个根因约为</a:t>
            </a:r>
            <a:r>
              <a:rPr lang="en-US" altLang="zh-CN" sz="2400" dirty="0" smtClean="0"/>
              <a:t>1.1</a:t>
            </a:r>
            <a:r>
              <a:rPr lang="zh-CN" altLang="en-US" sz="2400" dirty="0" smtClean="0"/>
              <a:t>秒，在主办方的服务器上执行</a:t>
            </a:r>
            <a:r>
              <a:rPr lang="zh-CN" altLang="en-US" dirty="0" smtClean="0"/>
              <a:t>定位一个根因</a:t>
            </a:r>
            <a:r>
              <a:rPr lang="zh-CN" altLang="en-US" sz="2400" dirty="0" smtClean="0"/>
              <a:t>约为</a:t>
            </a:r>
            <a:r>
              <a:rPr lang="en-US" altLang="zh-CN" sz="2400" dirty="0" smtClean="0"/>
              <a:t>0.6</a:t>
            </a:r>
            <a:r>
              <a:rPr lang="zh-CN" altLang="en-US" sz="2400" dirty="0" smtClean="0"/>
              <a:t>秒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切片方法－速度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4" y="2247714"/>
            <a:ext cx="8294419" cy="218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00166"/>
      </p:ext>
    </p:extLst>
  </p:cSld>
  <p:clrMapOvr>
    <a:masterClrMapping/>
  </p:clrMapOvr>
  <p:transition advTm="8018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790" y="1005576"/>
            <a:ext cx="7408333" cy="258802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每个</a:t>
            </a:r>
            <a:r>
              <a:rPr lang="en-US" altLang="zh-CN" sz="2000" dirty="0"/>
              <a:t>cuboid</a:t>
            </a:r>
            <a:r>
              <a:rPr lang="zh-CN" altLang="en-US" sz="2000" dirty="0"/>
              <a:t>找出根因</a:t>
            </a:r>
            <a:r>
              <a:rPr lang="zh-CN" altLang="en-US" sz="2000" dirty="0" smtClean="0"/>
              <a:t>集，比较各个</a:t>
            </a:r>
            <a:r>
              <a:rPr lang="en-US" altLang="zh-CN" sz="2000" dirty="0" smtClean="0"/>
              <a:t>cuboid</a:t>
            </a:r>
            <a:r>
              <a:rPr lang="zh-CN" altLang="en-US" sz="2000" dirty="0" smtClean="0"/>
              <a:t>的根因集得分，得到最终根因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HotSpot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53648"/>
            <a:ext cx="5976664" cy="283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53648"/>
            <a:ext cx="6408712" cy="283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811523650"/>
      </p:ext>
    </p:extLst>
  </p:cSld>
  <p:clrMapOvr>
    <a:masterClrMapping/>
  </p:clrMapOvr>
  <p:transition advTm="25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预赛</a:t>
            </a:r>
            <a:r>
              <a:rPr lang="en-US" altLang="zh-CN" dirty="0" smtClean="0"/>
              <a:t>0.8319	</a:t>
            </a:r>
            <a:r>
              <a:rPr lang="zh-CN" altLang="en-US" dirty="0" smtClean="0"/>
              <a:t>第八名</a:t>
            </a:r>
            <a:endParaRPr lang="en-US" altLang="zh-CN" dirty="0" smtClean="0"/>
          </a:p>
          <a:p>
            <a:r>
              <a:rPr lang="zh-CN" altLang="en-US" dirty="0" smtClean="0"/>
              <a:t>决赛</a:t>
            </a:r>
            <a:r>
              <a:rPr lang="en-US" altLang="zh-CN" dirty="0" smtClean="0"/>
              <a:t>0.9438	</a:t>
            </a:r>
            <a:r>
              <a:rPr lang="zh-CN" altLang="en-US" dirty="0" smtClean="0"/>
              <a:t>第四名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注：</a:t>
            </a:r>
            <a:endParaRPr lang="en-US" altLang="zh-CN" dirty="0"/>
          </a:p>
          <a:p>
            <a:pPr lvl="1"/>
            <a:r>
              <a:rPr lang="zh-CN" altLang="en-US" sz="1600" dirty="0" smtClean="0"/>
              <a:t>预赛时使用的是单个方法，目的是为了验证单个方法效果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决赛时使用的是集成方法，目的是为了提高成绩</a:t>
            </a:r>
            <a:endParaRPr lang="zh-CN" altLang="en-US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360" y="339490"/>
            <a:ext cx="8229443" cy="79209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3733" kern="0" dirty="0" smtClean="0"/>
              <a:t>比赛分数</a:t>
            </a:r>
            <a:endParaRPr lang="zh-CN" altLang="en-US" sz="3733" kern="0" dirty="0"/>
          </a:p>
        </p:txBody>
      </p:sp>
    </p:spTree>
    <p:extLst>
      <p:ext uri="{BB962C8B-B14F-4D97-AF65-F5344CB8AC3E}">
        <p14:creationId xmlns="" xmlns:p14="http://schemas.microsoft.com/office/powerpoint/2010/main" val="2314775863"/>
      </p:ext>
    </p:extLst>
  </p:cSld>
  <p:clrMapOvr>
    <a:masterClrMapping/>
  </p:clrMapOvr>
  <p:transition advTm="14773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56" y="1869672"/>
            <a:ext cx="2609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HotSpot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37228"/>
            <a:ext cx="39814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8011"/>
            <a:ext cx="5124450" cy="180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98" y="3165816"/>
            <a:ext cx="40386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95536" y="392190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－－</a:t>
            </a:r>
            <a:r>
              <a:rPr lang="en-US" altLang="zh-CN" dirty="0" err="1" smtClean="0"/>
              <a:t>HotSpot</a:t>
            </a:r>
            <a:r>
              <a:rPr lang="en-US" altLang="zh-CN" dirty="0"/>
              <a:t>: Anomaly Localization for Additive KPIs with </a:t>
            </a:r>
            <a:r>
              <a:rPr lang="en-US" altLang="zh-CN" dirty="0" smtClean="0"/>
              <a:t>Multi-Dimensional Attributes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4697854"/>
      </p:ext>
    </p:extLst>
  </p:cSld>
  <p:clrMapOvr>
    <a:masterClrMapping/>
  </p:clrMapOvr>
  <p:transition advTm="1154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35546"/>
            <a:ext cx="8656637" cy="118813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000" dirty="0"/>
              <a:t>第二个数据</a:t>
            </a:r>
            <a:r>
              <a:rPr lang="zh-CN" altLang="en-US" sz="2000" dirty="0" smtClean="0"/>
              <a:t>集</a:t>
            </a:r>
            <a:r>
              <a:rPr lang="en-US" altLang="zh-CN" sz="2000" dirty="0"/>
              <a:t>1539286500000</a:t>
            </a:r>
            <a:r>
              <a:rPr lang="zh-CN" altLang="en-US" sz="2000" dirty="0" smtClean="0"/>
              <a:t>时刻有异常，根因为</a:t>
            </a:r>
            <a:r>
              <a:rPr lang="en-US" altLang="zh-CN" sz="2000" dirty="0"/>
              <a:t>e10&amp;p24&amp;l2;e09&amp;p12&amp;l3</a:t>
            </a:r>
            <a:endParaRPr lang="en-US" altLang="zh-CN" sz="2000" dirty="0" smtClean="0"/>
          </a:p>
          <a:p>
            <a:r>
              <a:rPr lang="zh-CN" altLang="en-US" sz="2000" dirty="0" smtClean="0"/>
              <a:t>找出</a:t>
            </a:r>
            <a:r>
              <a:rPr lang="en-US" altLang="zh-CN" sz="2000" dirty="0" smtClean="0"/>
              <a:t>e10&amp;l2</a:t>
            </a:r>
            <a:r>
              <a:rPr lang="zh-CN" altLang="en-US" sz="2000" dirty="0" smtClean="0"/>
              <a:t>对应的数据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可以看到含</a:t>
            </a:r>
            <a:r>
              <a:rPr lang="en-US" altLang="zh-CN" sz="2000" dirty="0" smtClean="0"/>
              <a:t>p24</a:t>
            </a:r>
            <a:r>
              <a:rPr lang="zh-CN" altLang="en-US" sz="2000" dirty="0" smtClean="0"/>
              <a:t>的只有两项，且增长很大</a:t>
            </a:r>
            <a:endParaRPr lang="en-US" altLang="zh-CN" sz="2000" dirty="0" smtClean="0"/>
          </a:p>
          <a:p>
            <a:r>
              <a:rPr lang="zh-CN" altLang="en-US" sz="2000" dirty="0" smtClean="0"/>
              <a:t>也可以对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列进行聚合，可以看到</a:t>
            </a:r>
            <a:r>
              <a:rPr lang="en-US" altLang="zh-CN" sz="2000" dirty="0" smtClean="0"/>
              <a:t>p24</a:t>
            </a:r>
            <a:r>
              <a:rPr lang="zh-CN" altLang="en-US" sz="2000" dirty="0" smtClean="0"/>
              <a:t>的增长约为</a:t>
            </a:r>
            <a:r>
              <a:rPr lang="en-US" altLang="zh-CN" sz="2000" dirty="0" smtClean="0"/>
              <a:t>30000</a:t>
            </a:r>
            <a:r>
              <a:rPr lang="zh-CN" altLang="en-US" sz="2000" dirty="0" smtClean="0"/>
              <a:t>倍</a:t>
            </a:r>
            <a:endParaRPr lang="en-US" altLang="zh-CN" sz="2000" dirty="0" smtClean="0"/>
          </a:p>
          <a:p>
            <a:r>
              <a:rPr lang="zh-CN" altLang="en-US" sz="2000" dirty="0" smtClean="0"/>
              <a:t>根因的</a:t>
            </a:r>
            <a:r>
              <a:rPr lang="en-US" altLang="zh-CN" sz="2000" dirty="0" smtClean="0"/>
              <a:t>element</a:t>
            </a:r>
            <a:r>
              <a:rPr lang="zh-CN" altLang="en-US" sz="2000" dirty="0" smtClean="0"/>
              <a:t>的真实值除预测值倍数，如果和此</a:t>
            </a:r>
            <a:r>
              <a:rPr lang="en-US" altLang="zh-CN" sz="2000" dirty="0" smtClean="0"/>
              <a:t>element</a:t>
            </a:r>
            <a:r>
              <a:rPr lang="zh-CN" altLang="en-US" sz="2000" dirty="0" smtClean="0"/>
              <a:t>各叶子节点的真实值除预测值倍数相符，则</a:t>
            </a:r>
            <a:r>
              <a:rPr lang="en-US" altLang="zh-CN" sz="2000" dirty="0"/>
              <a:t>Potential </a:t>
            </a:r>
            <a:r>
              <a:rPr lang="en-US" altLang="zh-CN" sz="2000" dirty="0" smtClean="0"/>
              <a:t>Score</a:t>
            </a:r>
            <a:r>
              <a:rPr lang="zh-CN" altLang="en-US" sz="2000" dirty="0" smtClean="0"/>
              <a:t>会比较大，但是如果预测不准的话，会导致预测倍数不符，即使</a:t>
            </a:r>
            <a:r>
              <a:rPr lang="zh-CN" altLang="en-US" sz="2000" dirty="0"/>
              <a:t>是真正的根</a:t>
            </a:r>
            <a:r>
              <a:rPr lang="zh-CN" altLang="en-US" sz="2000" dirty="0" smtClean="0"/>
              <a:t>因</a:t>
            </a:r>
            <a:r>
              <a:rPr lang="en-US" altLang="zh-CN" sz="2000" dirty="0" smtClean="0"/>
              <a:t>Potential Score</a:t>
            </a:r>
            <a:r>
              <a:rPr lang="zh-CN" altLang="en-US" sz="2000" dirty="0" smtClean="0"/>
              <a:t>会受影响而相对小些</a:t>
            </a:r>
            <a:endParaRPr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64381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预测不准时可能会受的影响</a:t>
            </a:r>
            <a:endParaRPr lang="zh-CN" altLang="en-US" sz="28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33" y="2161506"/>
            <a:ext cx="7997899" cy="298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31690"/>
            <a:ext cx="8208912" cy="31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5" y="1857143"/>
            <a:ext cx="8604448" cy="3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965895583"/>
      </p:ext>
    </p:extLst>
  </p:cSld>
  <p:clrMapOvr>
    <a:masterClrMapping/>
  </p:clrMapOvr>
  <p:transition advTm="223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19522"/>
            <a:ext cx="8682156" cy="113412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第三个数据集</a:t>
            </a:r>
            <a:r>
              <a:rPr lang="en-US" altLang="zh-CN" dirty="0" smtClean="0"/>
              <a:t>1539647700000</a:t>
            </a:r>
            <a:r>
              <a:rPr lang="zh-CN" altLang="en-US" dirty="0" smtClean="0"/>
              <a:t>，根因集为</a:t>
            </a:r>
            <a:r>
              <a:rPr lang="en-US" altLang="zh-CN" dirty="0"/>
              <a:t>i02&amp;p16;i43&amp;p35;i05&amp;p16 </a:t>
            </a:r>
            <a:endParaRPr lang="en-US" altLang="zh-CN" dirty="0" smtClean="0"/>
          </a:p>
          <a:p>
            <a:r>
              <a:rPr lang="en-US" altLang="zh-CN" dirty="0" smtClean="0"/>
              <a:t>i02&amp;p16</a:t>
            </a:r>
            <a:r>
              <a:rPr lang="zh-CN" altLang="en-US" dirty="0" smtClean="0"/>
              <a:t>的所有数据如下，可以看到根因应该是</a:t>
            </a:r>
            <a:r>
              <a:rPr lang="en-US" altLang="zh-CN" dirty="0" smtClean="0"/>
              <a:t>i02&amp;p16</a:t>
            </a:r>
          </a:p>
          <a:p>
            <a:r>
              <a:rPr lang="zh-CN" altLang="en-US" dirty="0" smtClean="0"/>
              <a:t>但</a:t>
            </a:r>
            <a:r>
              <a:rPr lang="en-US" altLang="zh-CN" dirty="0" smtClean="0"/>
              <a:t>i02&amp;p16&amp;c1&amp;e01&amp;l3</a:t>
            </a:r>
            <a:r>
              <a:rPr lang="zh-CN" altLang="en-US" dirty="0" smtClean="0"/>
              <a:t>的值比</a:t>
            </a:r>
            <a:r>
              <a:rPr lang="en-US" altLang="zh-CN" dirty="0"/>
              <a:t>i02&amp;p16&amp;</a:t>
            </a:r>
            <a:r>
              <a:rPr lang="en-US" altLang="zh-CN" dirty="0" smtClean="0"/>
              <a:t>c1&amp;e09&amp;l3</a:t>
            </a:r>
            <a:r>
              <a:rPr lang="zh-CN" altLang="en-US" dirty="0" smtClean="0"/>
              <a:t>的前几个值比都偏小，因此如果</a:t>
            </a:r>
            <a:r>
              <a:rPr lang="en-US" altLang="zh-CN" dirty="0"/>
              <a:t>i02&amp;p16&amp;c1&amp;e01&amp;l3</a:t>
            </a:r>
            <a:r>
              <a:rPr lang="zh-CN" altLang="en-US" dirty="0" smtClean="0"/>
              <a:t>的预测值</a:t>
            </a:r>
            <a:r>
              <a:rPr lang="zh-CN" altLang="en-US" dirty="0"/>
              <a:t>比</a:t>
            </a:r>
            <a:r>
              <a:rPr lang="en-US" altLang="zh-CN" dirty="0" smtClean="0"/>
              <a:t>i02&amp;p16&amp;c1&amp;e09&amp;l3</a:t>
            </a:r>
            <a:r>
              <a:rPr lang="zh-CN" altLang="en-US" dirty="0" smtClean="0"/>
              <a:t>的预测值小，但是</a:t>
            </a:r>
            <a:r>
              <a:rPr lang="en-US" altLang="zh-CN" dirty="0"/>
              <a:t>i02&amp;p16&amp;c1&amp;e01&amp;l3</a:t>
            </a:r>
            <a:r>
              <a:rPr lang="zh-CN" altLang="en-US" dirty="0" smtClean="0"/>
              <a:t>的真实值</a:t>
            </a:r>
            <a:r>
              <a:rPr lang="zh-CN" altLang="en-US" dirty="0"/>
              <a:t>比</a:t>
            </a:r>
            <a:r>
              <a:rPr lang="en-US" altLang="zh-CN" dirty="0"/>
              <a:t>i02&amp;p16&amp;c1&amp;e09&amp;l3</a:t>
            </a:r>
            <a:r>
              <a:rPr lang="zh-CN" altLang="en-US" dirty="0"/>
              <a:t>的</a:t>
            </a:r>
            <a:r>
              <a:rPr lang="zh-CN" altLang="en-US" dirty="0" smtClean="0"/>
              <a:t>真实值大的话，会造成</a:t>
            </a:r>
            <a:r>
              <a:rPr lang="en-US" altLang="zh-CN" dirty="0" smtClean="0"/>
              <a:t>i02&amp;p16</a:t>
            </a:r>
            <a:r>
              <a:rPr lang="en-US" altLang="zh-CN" dirty="0"/>
              <a:t> Potential</a:t>
            </a:r>
            <a:r>
              <a:rPr lang="en-US" altLang="zh-CN" dirty="0" smtClean="0"/>
              <a:t> Score</a:t>
            </a:r>
            <a:r>
              <a:rPr lang="zh-CN" altLang="en-US" dirty="0" smtClean="0"/>
              <a:t>比较小，而下层</a:t>
            </a:r>
            <a:r>
              <a:rPr lang="en-US" altLang="zh-CN" dirty="0" smtClean="0"/>
              <a:t>cuboid</a:t>
            </a:r>
            <a:r>
              <a:rPr lang="zh-CN" altLang="en-US" dirty="0" smtClean="0"/>
              <a:t>的</a:t>
            </a:r>
            <a:r>
              <a:rPr lang="en-US" altLang="zh-CN" dirty="0"/>
              <a:t>Potential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比较大的情况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747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预测不准时</a:t>
            </a:r>
            <a:r>
              <a:rPr lang="en-US" altLang="zh-CN" sz="2800" dirty="0"/>
              <a:t>Potential </a:t>
            </a:r>
            <a:r>
              <a:rPr lang="en-US" altLang="zh-CN" sz="2800" dirty="0" smtClean="0"/>
              <a:t>Score</a:t>
            </a:r>
            <a:r>
              <a:rPr lang="zh-CN" altLang="en-US" sz="2800" dirty="0" smtClean="0"/>
              <a:t>会比较低的情况</a:t>
            </a:r>
            <a:endParaRPr lang="zh-CN" altLang="en-US" sz="32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30" y="1749134"/>
            <a:ext cx="6285706" cy="336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7896"/>
            <a:ext cx="6768752" cy="331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3628"/>
            <a:ext cx="7200800" cy="361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108180343"/>
      </p:ext>
    </p:extLst>
  </p:cSld>
  <p:clrMapOvr>
    <a:masterClrMapping/>
  </p:clrMapOvr>
  <p:transition advTm="444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162018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在预测不是很准的情况下，有时会出现层次越深，同时根因集的</a:t>
            </a:r>
            <a:r>
              <a:rPr lang="en-US" altLang="zh-CN" sz="2000" dirty="0" smtClean="0"/>
              <a:t>elements</a:t>
            </a:r>
            <a:r>
              <a:rPr lang="zh-CN" altLang="en-US" sz="2000" dirty="0" smtClean="0"/>
              <a:t>增多时，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Potential </a:t>
            </a:r>
            <a:r>
              <a:rPr lang="en-US" altLang="zh-CN" sz="2000" dirty="0" smtClean="0"/>
              <a:t>Score</a:t>
            </a:r>
            <a:r>
              <a:rPr lang="zh-CN" altLang="en-US" sz="2000" dirty="0" smtClean="0"/>
              <a:t>会越高，道理类似与回归树的树越深，会拟合的越好类似</a:t>
            </a:r>
            <a:endParaRPr lang="en-US" altLang="zh-CN" sz="2000" dirty="0" smtClean="0"/>
          </a:p>
          <a:p>
            <a:r>
              <a:rPr lang="zh-CN" altLang="en-US" sz="2000" b="1" dirty="0" smtClean="0"/>
              <a:t>本方案解决方法</a:t>
            </a:r>
            <a:r>
              <a:rPr lang="zh-CN" altLang="en-US" sz="2000" dirty="0" smtClean="0"/>
              <a:t>：层次越深且根因的</a:t>
            </a:r>
            <a:r>
              <a:rPr lang="en-US" altLang="zh-CN" sz="2000" dirty="0" smtClean="0"/>
              <a:t>elements</a:t>
            </a:r>
            <a:r>
              <a:rPr lang="zh-CN" altLang="en-US" sz="2000" dirty="0" smtClean="0"/>
              <a:t>明显增多则惩罚越重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预测不准时会带来的一些小</a:t>
            </a:r>
            <a:r>
              <a:rPr lang="zh-CN" altLang="en-US" sz="2800" dirty="0" smtClean="0"/>
              <a:t>问题－层深</a:t>
            </a:r>
            <a:endParaRPr lang="zh-CN" altLang="en-US" sz="2800" dirty="0"/>
          </a:p>
        </p:txBody>
      </p:sp>
      <p:sp>
        <p:nvSpPr>
          <p:cNvPr id="4" name="AutoShape 2" descr="https://upload-images.jianshu.io/upload_images/6963844-84cafe80ac75931d.jpg?imageMogr2/auto-orient/strip%7CimageView2/2/w/398/format/webp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508" name="Picture 4" descr="https://upload-images.jianshu.io/upload_images/6963844-84cafe80ac75931d.jpg?imageMogr2/auto-orient/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2679762"/>
            <a:ext cx="4741409" cy="2430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4404919"/>
      </p:ext>
    </p:extLst>
  </p:cSld>
  <p:clrMapOvr>
    <a:masterClrMapping/>
  </p:clrMapOvr>
  <p:transition advTm="16521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43558"/>
            <a:ext cx="8933676" cy="801720"/>
          </a:xfrm>
        </p:spPr>
        <p:txBody>
          <a:bodyPr>
            <a:noAutofit/>
          </a:bodyPr>
          <a:lstStyle/>
          <a:p>
            <a:r>
              <a:rPr lang="zh-CN" altLang="en-US" sz="1400" dirty="0"/>
              <a:t>同层加入元素数量</a:t>
            </a:r>
            <a:r>
              <a:rPr lang="zh-CN" altLang="en-US" sz="1400" dirty="0" smtClean="0"/>
              <a:t>问题：加入元素越多，</a:t>
            </a:r>
            <a:r>
              <a:rPr lang="en-US" altLang="zh-CN" sz="1400" dirty="0"/>
              <a:t> Potential </a:t>
            </a:r>
            <a:r>
              <a:rPr lang="en-US" altLang="zh-CN" sz="1400" dirty="0" smtClean="0"/>
              <a:t>Score</a:t>
            </a:r>
            <a:r>
              <a:rPr lang="zh-CN" altLang="en-US" sz="1400" dirty="0" smtClean="0"/>
              <a:t>趋向于越大，见</a:t>
            </a:r>
            <a:r>
              <a:rPr lang="zh-CN" altLang="en-US" sz="1400" dirty="0"/>
              <a:t>下</a:t>
            </a:r>
            <a:r>
              <a:rPr lang="zh-CN" altLang="en-US" sz="1400" dirty="0" smtClean="0"/>
              <a:t>图</a:t>
            </a:r>
            <a:r>
              <a:rPr lang="en-US" altLang="zh-CN" sz="1400" dirty="0" smtClean="0"/>
              <a:t>Ad Unit3</a:t>
            </a:r>
            <a:r>
              <a:rPr lang="zh-CN" altLang="en-US" sz="1400" dirty="0" smtClean="0"/>
              <a:t>为可以理解为正常波动而不是根因，不应该被加入，但是加入后确实可以使</a:t>
            </a:r>
            <a:r>
              <a:rPr lang="en-US" altLang="zh-CN" sz="1400" dirty="0"/>
              <a:t>Potential </a:t>
            </a:r>
            <a:r>
              <a:rPr lang="en-US" altLang="zh-CN" sz="1400" dirty="0" smtClean="0"/>
              <a:t>Score</a:t>
            </a:r>
            <a:r>
              <a:rPr lang="zh-CN" altLang="en-US" sz="1400" dirty="0" smtClean="0"/>
              <a:t>增大，论文中使用</a:t>
            </a:r>
            <a:r>
              <a:rPr lang="en-US" altLang="zh-CN" sz="1400" dirty="0" smtClean="0"/>
              <a:t>EP</a:t>
            </a:r>
            <a:r>
              <a:rPr lang="zh-CN" altLang="en-US" sz="1400" dirty="0" smtClean="0"/>
              <a:t>过滤掉正常波动，</a:t>
            </a:r>
            <a:endParaRPr lang="en-US" altLang="zh-CN" sz="1400" dirty="0" smtClean="0"/>
          </a:p>
          <a:p>
            <a:r>
              <a:rPr lang="zh-CN" altLang="en-US" sz="1400" b="1" dirty="0" smtClean="0"/>
              <a:t>本方案解决方法</a:t>
            </a:r>
            <a:r>
              <a:rPr lang="zh-CN" altLang="en-US" sz="1400" dirty="0" smtClean="0"/>
              <a:t>：除了用</a:t>
            </a:r>
            <a:r>
              <a:rPr lang="en-US" altLang="zh-CN" sz="1400" dirty="0" smtClean="0"/>
              <a:t>EP</a:t>
            </a:r>
            <a:r>
              <a:rPr lang="zh-CN" altLang="en-US" sz="1400" dirty="0" smtClean="0"/>
              <a:t>过滤正常波动也同时根据</a:t>
            </a:r>
            <a:r>
              <a:rPr lang="en-US" altLang="zh-CN" sz="1400" dirty="0" smtClean="0"/>
              <a:t>Potential Score</a:t>
            </a:r>
            <a:r>
              <a:rPr lang="zh-CN" altLang="en-US" sz="1400" dirty="0" smtClean="0"/>
              <a:t>增大的幅度开始明显变小停止增加（肘部法则）</a:t>
            </a:r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57107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预测不准时会带来的一些小问题</a:t>
            </a:r>
            <a:endParaRPr lang="zh-CN" altLang="en-US" sz="24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45278"/>
            <a:ext cx="6408712" cy="114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915816" y="4722698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－－图表摘自</a:t>
            </a:r>
            <a:r>
              <a:rPr lang="en-US" altLang="zh-CN" dirty="0" smtClean="0"/>
              <a:t>Anomaly </a:t>
            </a:r>
            <a:r>
              <a:rPr lang="en-US" altLang="zh-CN" dirty="0"/>
              <a:t>Detection and Fault Localization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107504" y="3049462"/>
            <a:ext cx="8826172" cy="81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{Partner 1, Partner 2} Potential Score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0.99</a:t>
            </a:r>
            <a:r>
              <a:rPr lang="zh-CN" altLang="en-US" sz="1400" dirty="0" smtClean="0"/>
              <a:t>但是所有叶子节点的</a:t>
            </a:r>
            <a:r>
              <a:rPr lang="en-US" altLang="zh-CN" sz="1400" dirty="0" smtClean="0"/>
              <a:t>Potential Score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，论文中用另外的计算叶子节点</a:t>
            </a:r>
            <a:r>
              <a:rPr lang="en-US" altLang="zh-CN" sz="1400" dirty="0" smtClean="0"/>
              <a:t>Potential Score</a:t>
            </a:r>
            <a:r>
              <a:rPr lang="zh-CN" altLang="en-US" sz="1400" dirty="0" smtClean="0"/>
              <a:t>的方法，</a:t>
            </a:r>
            <a:endParaRPr lang="en-US" altLang="zh-CN" sz="1400" dirty="0" smtClean="0"/>
          </a:p>
          <a:p>
            <a:r>
              <a:rPr lang="zh-CN" altLang="en-US" sz="1400" b="1" dirty="0" smtClean="0"/>
              <a:t>本方案解决方法</a:t>
            </a:r>
            <a:r>
              <a:rPr lang="zh-CN" altLang="en-US" sz="1400" dirty="0" smtClean="0"/>
              <a:t>：每增加一个叶子节点同时综合看</a:t>
            </a:r>
            <a:r>
              <a:rPr lang="en-US" altLang="zh-CN" sz="1400" dirty="0" smtClean="0"/>
              <a:t>R</a:t>
            </a:r>
            <a:r>
              <a:rPr lang="zh-CN" altLang="en-US" sz="1400" dirty="0" smtClean="0"/>
              <a:t>值等值的变化和个数限制的方法来解决</a:t>
            </a:r>
            <a:endParaRPr lang="zh-CN" altLang="en-US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50223"/>
            <a:ext cx="6336704" cy="105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37354971"/>
      </p:ext>
    </p:extLst>
  </p:cSld>
  <p:clrMapOvr>
    <a:masterClrMapping/>
  </p:clrMapOvr>
  <p:transition advTm="12309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283718"/>
            <a:ext cx="4403305" cy="147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Potential </a:t>
            </a:r>
            <a:r>
              <a:rPr lang="en-US" altLang="zh-CN" sz="3200" dirty="0" smtClean="0"/>
              <a:t>Score</a:t>
            </a:r>
            <a:r>
              <a:rPr lang="zh-CN" altLang="en-US" sz="3200" dirty="0" smtClean="0"/>
              <a:t>结合其他全局指标一起判断</a:t>
            </a:r>
            <a:endParaRPr lang="zh-CN" altLang="en-US" sz="3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1670"/>
            <a:ext cx="4435130" cy="225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52886" y="1411273"/>
            <a:ext cx="4147098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iDice</a:t>
            </a:r>
            <a:r>
              <a:rPr lang="en-US" altLang="zh-CN" dirty="0"/>
              <a:t>: Problem Identification for Emerging Issues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407" y="14117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Adtributor</a:t>
            </a:r>
            <a:r>
              <a:rPr lang="en-US" altLang="zh-CN" dirty="0"/>
              <a:t>: Revenue Debugging in Advertising Systems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23" y="4443958"/>
            <a:ext cx="927405" cy="49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767" y="4476505"/>
            <a:ext cx="1049481" cy="54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54" y="4371950"/>
            <a:ext cx="1256430" cy="6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443958"/>
            <a:ext cx="1152128" cy="57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29029206"/>
      </p:ext>
    </p:extLst>
  </p:cSld>
  <p:clrMapOvr>
    <a:masterClrMapping/>
  </p:clrMapOvr>
  <p:transition advTm="1677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91810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Potential </a:t>
            </a:r>
            <a:r>
              <a:rPr lang="en-US" altLang="zh-CN" sz="2400" dirty="0" smtClean="0"/>
              <a:t>Score</a:t>
            </a:r>
            <a:r>
              <a:rPr lang="zh-CN" altLang="en-US" sz="2400" dirty="0" smtClean="0"/>
              <a:t>方法</a:t>
            </a:r>
            <a:r>
              <a:rPr lang="zh-CN" altLang="en-US" sz="2400" dirty="0"/>
              <a:t>在普通服务器上</a:t>
            </a:r>
            <a:r>
              <a:rPr lang="zh-CN" altLang="en-US" sz="2400" dirty="0" smtClean="0"/>
              <a:t>执行定位一个根因约为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秒</a:t>
            </a:r>
            <a:r>
              <a:rPr lang="zh-CN" altLang="en-US" sz="2400" dirty="0"/>
              <a:t>，在主办方的服务器上</a:t>
            </a:r>
            <a:r>
              <a:rPr lang="zh-CN" altLang="en-US" sz="2400" dirty="0" smtClean="0"/>
              <a:t>执行定位一个根因约为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秒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 </a:t>
            </a:r>
            <a:r>
              <a:rPr lang="en-US" altLang="zh-CN" dirty="0" smtClean="0"/>
              <a:t>Score</a:t>
            </a:r>
            <a:r>
              <a:rPr lang="zh-CN" altLang="en-US" dirty="0"/>
              <a:t>方法</a:t>
            </a:r>
            <a:r>
              <a:rPr lang="zh-CN" altLang="en-US" dirty="0" smtClean="0"/>
              <a:t>－速度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2" y="2031690"/>
            <a:ext cx="8755086" cy="280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8276780"/>
      </p:ext>
    </p:extLst>
  </p:cSld>
  <p:clrMapOvr>
    <a:masterClrMapping/>
  </p:clrMapOvr>
  <p:transition advTm="9282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集成的思想</a:t>
            </a:r>
            <a:endParaRPr lang="en-US" altLang="zh-CN" dirty="0" smtClean="0"/>
          </a:p>
          <a:p>
            <a:r>
              <a:rPr lang="zh-CN" altLang="en-US" dirty="0" smtClean="0"/>
              <a:t>多个基决策器集成</a:t>
            </a:r>
            <a:endParaRPr lang="en-US" altLang="zh-CN" dirty="0" smtClean="0"/>
          </a:p>
          <a:p>
            <a:r>
              <a:rPr lang="zh-CN" altLang="en-US" dirty="0"/>
              <a:t>基</a:t>
            </a:r>
            <a:r>
              <a:rPr lang="zh-CN" altLang="en-US" dirty="0" smtClean="0"/>
              <a:t>决策器差异越大，集成效果越好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集成了</a:t>
            </a:r>
            <a:r>
              <a:rPr lang="en-US" altLang="zh-CN" dirty="0"/>
              <a:t>Potential</a:t>
            </a:r>
            <a:r>
              <a:rPr lang="en-US" altLang="zh-CN" dirty="0" smtClean="0"/>
              <a:t> Score</a:t>
            </a:r>
            <a:r>
              <a:rPr lang="zh-CN" altLang="en-US" dirty="0" smtClean="0"/>
              <a:t>和迭代切片的方法，采用加权投票机制得到最终的答案</a:t>
            </a:r>
            <a:endParaRPr lang="en-US" altLang="zh-CN" dirty="0" smtClean="0"/>
          </a:p>
          <a:p>
            <a:r>
              <a:rPr lang="zh-CN" altLang="en-US" dirty="0" smtClean="0"/>
              <a:t>效果稳定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6263356"/>
      </p:ext>
    </p:extLst>
  </p:cSld>
  <p:clrMapOvr>
    <a:masterClrMapping/>
  </p:clrMapOvr>
  <p:transition advTm="8205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Potential</a:t>
            </a:r>
            <a:r>
              <a:rPr lang="en-US" altLang="zh-CN" dirty="0" smtClean="0"/>
              <a:t> Score</a:t>
            </a:r>
            <a:r>
              <a:rPr lang="zh-CN" altLang="en-US" dirty="0" smtClean="0"/>
              <a:t>类程序，返回</a:t>
            </a:r>
            <a:r>
              <a:rPr lang="en-US" altLang="zh-CN" dirty="0" err="1" smtClean="0"/>
              <a:t>topn</a:t>
            </a:r>
            <a:r>
              <a:rPr lang="zh-CN" altLang="en-US" dirty="0" smtClean="0"/>
              <a:t>（目前是两个）的根因集</a:t>
            </a:r>
            <a:endParaRPr lang="en-US" altLang="zh-CN" dirty="0" smtClean="0"/>
          </a:p>
          <a:p>
            <a:r>
              <a:rPr lang="zh-CN" altLang="en-US" dirty="0" smtClean="0"/>
              <a:t>迭代切片类程序，返回一个根因集</a:t>
            </a:r>
            <a:endParaRPr lang="en-US" altLang="zh-CN" dirty="0" smtClean="0"/>
          </a:p>
          <a:p>
            <a:r>
              <a:rPr lang="zh-CN" altLang="en-US" dirty="0" smtClean="0"/>
              <a:t>每个程序单独执行，结果都会有一个平均分数</a:t>
            </a:r>
            <a:endParaRPr lang="en-US" altLang="zh-CN" dirty="0" smtClean="0"/>
          </a:p>
          <a:p>
            <a:r>
              <a:rPr lang="zh-CN" altLang="en-US" dirty="0" smtClean="0"/>
              <a:t>根据每个程序的得分作为权重</a:t>
            </a:r>
            <a:endParaRPr lang="en-US" altLang="zh-CN" dirty="0" smtClean="0"/>
          </a:p>
          <a:p>
            <a:r>
              <a:rPr lang="zh-CN" altLang="en-US" dirty="0" smtClean="0"/>
              <a:t>每个程序返回的根因集加权后得到各个根因的得分</a:t>
            </a:r>
            <a:endParaRPr lang="en-US" altLang="zh-CN" dirty="0" smtClean="0"/>
          </a:p>
          <a:p>
            <a:r>
              <a:rPr lang="zh-CN" altLang="en-US" dirty="0" smtClean="0"/>
              <a:t>最终选择排名最高的和同</a:t>
            </a:r>
            <a:r>
              <a:rPr lang="en-US" altLang="zh-CN" dirty="0" smtClean="0"/>
              <a:t>cuboid</a:t>
            </a:r>
            <a:r>
              <a:rPr lang="zh-CN" altLang="en-US" dirty="0" smtClean="0"/>
              <a:t>内的其他项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因为考虑到有的基决策器会漏项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i03&amp;e4		350</a:t>
            </a:r>
          </a:p>
          <a:p>
            <a:pPr lvl="1"/>
            <a:r>
              <a:rPr lang="en-US" altLang="zh-CN" dirty="0" smtClean="0"/>
              <a:t>i04&amp;c3		340</a:t>
            </a:r>
          </a:p>
          <a:p>
            <a:pPr lvl="1"/>
            <a:r>
              <a:rPr lang="en-US" altLang="zh-CN" dirty="0" smtClean="0"/>
              <a:t>p1&amp;c2&amp;l4		310</a:t>
            </a:r>
          </a:p>
          <a:p>
            <a:pPr lvl="1"/>
            <a:r>
              <a:rPr lang="en-US" altLang="zh-CN" dirty="0" smtClean="0"/>
              <a:t>i04&amp;e8		300</a:t>
            </a:r>
          </a:p>
          <a:p>
            <a:r>
              <a:rPr lang="zh-CN" altLang="en-US" dirty="0" smtClean="0"/>
              <a:t>则最终返回</a:t>
            </a:r>
            <a:r>
              <a:rPr lang="en-US" altLang="zh-CN" dirty="0" smtClean="0"/>
              <a:t>i03&amp;e4;i04&amp;e8</a:t>
            </a:r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4589456"/>
      </p:ext>
    </p:extLst>
  </p:cSld>
  <p:clrMapOvr>
    <a:masterClrMapping/>
  </p:clrMapOvr>
  <p:transition advTm="14212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，实现更精准的预测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，进行错误分析，仔细分析识别错误的原因，找到更好的指标或解决方案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，增加</a:t>
            </a:r>
            <a:r>
              <a:rPr lang="zh-CN" altLang="en-US" dirty="0" smtClean="0"/>
              <a:t>更多的基决策器，因为目前整体程序定位一个根因只用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秒以内，因此还可以增加更多基决策器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如果还有时间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5128043"/>
      </p:ext>
    </p:extLst>
  </p:cSld>
  <p:clrMapOvr>
    <a:masterClrMapping/>
  </p:clrMapOvr>
  <p:transition advTm="1633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问题简述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数据探索</a:t>
            </a:r>
            <a:endParaRPr lang="en-US" altLang="zh-CN" dirty="0" smtClean="0"/>
          </a:p>
          <a:p>
            <a:r>
              <a:rPr lang="zh-CN" altLang="en-US" dirty="0" smtClean="0"/>
              <a:t>预测方案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135988"/>
      </p:ext>
    </p:extLst>
  </p:cSld>
  <p:clrMapOvr>
    <a:masterClrMapping/>
  </p:clrMapOvr>
  <p:transition advTm="1451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23678"/>
            <a:ext cx="8229600" cy="27003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err="1"/>
              <a:t>Yongqian</a:t>
            </a:r>
            <a:r>
              <a:rPr lang="en-US" altLang="zh-CN" sz="2000" dirty="0"/>
              <a:t> Sun, </a:t>
            </a:r>
            <a:r>
              <a:rPr lang="en-US" altLang="zh-CN" sz="2000" dirty="0" err="1"/>
              <a:t>Youjian</a:t>
            </a:r>
            <a:r>
              <a:rPr lang="en-US" altLang="zh-CN" sz="2000" dirty="0"/>
              <a:t> Zhao, </a:t>
            </a:r>
            <a:r>
              <a:rPr lang="en-US" altLang="zh-CN" sz="2000" dirty="0" err="1"/>
              <a:t>Ya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su</a:t>
            </a:r>
            <a:r>
              <a:rPr lang="en-US" altLang="zh-CN" sz="2000" dirty="0"/>
              <a:t>, et al., “</a:t>
            </a:r>
            <a:r>
              <a:rPr lang="en-US" altLang="zh-CN" sz="2000" dirty="0" err="1"/>
              <a:t>HotSpot:Anomaly</a:t>
            </a:r>
            <a:r>
              <a:rPr lang="en-US" altLang="zh-CN" sz="2000" dirty="0"/>
              <a:t> Localization for Additive KPIs </a:t>
            </a:r>
            <a:r>
              <a:rPr lang="en-US" altLang="zh-CN" sz="2000" dirty="0" err="1"/>
              <a:t>withMulti</a:t>
            </a:r>
            <a:r>
              <a:rPr lang="en-US" altLang="zh-CN" sz="2000" dirty="0"/>
              <a:t>-Dimensional Attributes”, IEEE Access, 2018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R. </a:t>
            </a:r>
            <a:r>
              <a:rPr lang="en-US" altLang="zh-CN" sz="2000" dirty="0" err="1"/>
              <a:t>Bhagwan</a:t>
            </a:r>
            <a:r>
              <a:rPr lang="en-US" altLang="zh-CN" sz="2000" dirty="0"/>
              <a:t>, R. Kumar, and R. o. </a:t>
            </a:r>
            <a:r>
              <a:rPr lang="en-US" altLang="zh-CN" sz="2000" dirty="0" err="1"/>
              <a:t>Ramjee</a:t>
            </a:r>
            <a:r>
              <a:rPr lang="en-US" altLang="zh-CN" sz="2000" dirty="0"/>
              <a:t>, “</a:t>
            </a:r>
            <a:r>
              <a:rPr lang="en-US" altLang="zh-CN" sz="2000" dirty="0" err="1"/>
              <a:t>Adtributor</a:t>
            </a:r>
            <a:r>
              <a:rPr lang="en-US" altLang="zh-CN" sz="2000" dirty="0"/>
              <a:t>: Revenue debugging in advertising systems,” NSDI, 2014, pp. 43–55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Q. Lin, J. Lou, H. Zhang, and D. Zhang, “</a:t>
            </a:r>
            <a:r>
              <a:rPr lang="en-US" altLang="zh-CN" sz="2000" dirty="0" err="1"/>
              <a:t>idice</a:t>
            </a:r>
            <a:r>
              <a:rPr lang="en-US" altLang="zh-CN" sz="2000" dirty="0"/>
              <a:t>: problem identification for emerging issues,” ICSE, 2016, ACM,, pp. 214–224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Linnea </a:t>
            </a:r>
            <a:r>
              <a:rPr lang="en-US" altLang="zh-CN" sz="2000" dirty="0" err="1" smtClean="0"/>
              <a:t>Rudenius</a:t>
            </a:r>
            <a:r>
              <a:rPr lang="en-US" altLang="zh-CN" sz="2000" dirty="0" smtClean="0"/>
              <a:t> Moa </a:t>
            </a:r>
            <a:r>
              <a:rPr lang="en-US" altLang="zh-CN" sz="2000" dirty="0" err="1" smtClean="0"/>
              <a:t>Persson</a:t>
            </a:r>
            <a:r>
              <a:rPr lang="en-US" altLang="zh-CN" sz="2000" dirty="0" smtClean="0"/>
              <a:t> “Anomaly </a:t>
            </a:r>
            <a:r>
              <a:rPr lang="en-US" altLang="zh-CN" sz="2000" dirty="0"/>
              <a:t>Detection and Fault </a:t>
            </a:r>
            <a:r>
              <a:rPr lang="en-US" altLang="zh-CN" sz="2000" dirty="0" smtClean="0"/>
              <a:t>Localization An </a:t>
            </a:r>
            <a:r>
              <a:rPr lang="en-US" altLang="zh-CN" sz="2000" dirty="0"/>
              <a:t>Automated Process for Advertising </a:t>
            </a:r>
            <a:r>
              <a:rPr lang="en-US" altLang="zh-CN" sz="2000" dirty="0" smtClean="0"/>
              <a:t>Systems”</a:t>
            </a:r>
          </a:p>
          <a:p>
            <a:r>
              <a:rPr lang="en-US" altLang="zh-CN" sz="2000" dirty="0">
                <a:hlinkClick r:id="rId2"/>
              </a:rPr>
              <a:t>http://iops.ai/competition_detail/?</a:t>
            </a:r>
            <a:r>
              <a:rPr lang="en-US" altLang="zh-CN" sz="2000" dirty="0" smtClean="0">
                <a:hlinkClick r:id="rId2"/>
              </a:rPr>
              <a:t>competition_id=8&amp;flag=1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4638416"/>
      </p:ext>
    </p:extLst>
  </p:cSld>
  <p:clrMapOvr>
    <a:masterClrMapping/>
  </p:clrMapOvr>
  <p:transition advTm="858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851" y="1059582"/>
            <a:ext cx="8229600" cy="375106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有任何</a:t>
            </a:r>
            <a:r>
              <a:rPr lang="zh-CN" altLang="en-US" sz="2400" dirty="0"/>
              <a:t>问题</a:t>
            </a:r>
            <a:r>
              <a:rPr lang="zh-CN" altLang="en-US" sz="2400" dirty="0" smtClean="0"/>
              <a:t>欢迎联系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2"/>
              </a:rPr>
              <a:t>zhangchuang@mail.nankai.edu.cn</a:t>
            </a:r>
            <a:endParaRPr lang="en-US" altLang="zh-CN" sz="2400" dirty="0" smtClean="0"/>
          </a:p>
          <a:p>
            <a:r>
              <a:rPr lang="en-US" altLang="zh-CN" dirty="0"/>
              <a:t>15801299218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</a:t>
            </a:r>
            <a:r>
              <a:rPr lang="zh-CN" altLang="en-US" dirty="0"/>
              <a:t>多</a:t>
            </a:r>
            <a:r>
              <a:rPr lang="zh-CN" altLang="en-US" dirty="0" smtClean="0"/>
              <a:t>指教</a:t>
            </a:r>
            <a:endParaRPr lang="zh-CN" altLang="en-US" dirty="0"/>
          </a:p>
        </p:txBody>
      </p:sp>
      <p:pic>
        <p:nvPicPr>
          <p:cNvPr id="8193" name="Picture 1" descr="C:\Users\z05537\Downloads\webwxgetmsgimg 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38" y="1915665"/>
            <a:ext cx="4095750" cy="3071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37340" cy="629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6018926"/>
      </p:ext>
    </p:extLst>
  </p:cSld>
  <p:clrMapOvr>
    <a:masterClrMapping/>
  </p:clrMapOvr>
  <p:transition advTm="1151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互联网服务运维中，当某个总指标（如总流量）发生异常时，需要快速准确地定位到是哪个交叉维度的细粒度指标（如“省份</a:t>
            </a:r>
            <a:r>
              <a:rPr lang="en-US" altLang="zh-CN" dirty="0"/>
              <a:t>=</a:t>
            </a:r>
            <a:r>
              <a:rPr lang="zh-CN" altLang="en-US" dirty="0"/>
              <a:t>北京 </a:t>
            </a:r>
            <a:r>
              <a:rPr lang="en-US" altLang="zh-CN" dirty="0"/>
              <a:t>&amp; </a:t>
            </a:r>
            <a:r>
              <a:rPr lang="zh-CN" altLang="en-US" dirty="0"/>
              <a:t>运营商</a:t>
            </a:r>
            <a:r>
              <a:rPr lang="en-US" altLang="zh-CN" dirty="0"/>
              <a:t>=</a:t>
            </a:r>
            <a:r>
              <a:rPr lang="zh-CN" altLang="en-US" dirty="0"/>
              <a:t>联通”的流量）的异常导致的，以便尽快做进一步的修复止损操作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问题简述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6318512"/>
      </p:ext>
    </p:extLst>
  </p:cSld>
  <p:clrMapOvr>
    <a:masterClrMapping/>
  </p:clrMapOvr>
  <p:transition advTm="85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问题简述</a:t>
            </a:r>
          </a:p>
        </p:txBody>
      </p:sp>
      <p:pic>
        <p:nvPicPr>
          <p:cNvPr id="4" name="Picture 3" descr="https://github.com/iopsai/iops2019/blob/master/iops2019-master/pictures/web_problem/f2.png?raw=tr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2023"/>
            <a:ext cx="6532240" cy="23963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github.com/iopsai/iops2019/blob/master/iops2019-master/pictures/web_problem/t1.png?raw=tr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54" y="1023882"/>
            <a:ext cx="6552728" cy="1007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985461"/>
      </p:ext>
    </p:extLst>
  </p:cSld>
  <p:clrMapOvr>
    <a:masterClrMapping/>
  </p:clrMapOvr>
  <p:transition advTm="62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58677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61" y="924408"/>
            <a:ext cx="5591175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14" y="1059583"/>
            <a:ext cx="5177954" cy="30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88" y="1221600"/>
            <a:ext cx="5220245" cy="31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62" y="1383619"/>
            <a:ext cx="5357242" cy="315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88" y="1541955"/>
            <a:ext cx="5269572" cy="313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462" y="1653648"/>
            <a:ext cx="5407979" cy="317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" y="840525"/>
            <a:ext cx="8562975" cy="421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517788345"/>
      </p:ext>
    </p:extLst>
  </p:cSld>
  <p:clrMapOvr>
    <a:masterClrMapping/>
  </p:clrMapOvr>
  <p:transition advTm="209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问题简述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 smtClean="0">
                <a:solidFill>
                  <a:srgbClr val="C00000"/>
                </a:solidFill>
              </a:rPr>
              <a:t>探索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预测方案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4609988"/>
      </p:ext>
    </p:extLst>
  </p:cSld>
  <p:clrMapOvr>
    <a:masterClrMapping/>
  </p:clrMapOvr>
  <p:transition advTm="151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573528"/>
            <a:ext cx="7408333" cy="158608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1800" dirty="0"/>
              <a:t>第二个数据</a:t>
            </a:r>
            <a:r>
              <a:rPr lang="zh-CN" altLang="en-US" sz="1800" dirty="0" smtClean="0"/>
              <a:t>集</a:t>
            </a:r>
            <a:r>
              <a:rPr lang="en-US" altLang="zh-CN" sz="1800" dirty="0" smtClean="0"/>
              <a:t>1539325500000</a:t>
            </a:r>
            <a:r>
              <a:rPr lang="zh-CN" altLang="en-US" sz="1800" dirty="0" smtClean="0"/>
              <a:t>时刻有异常</a:t>
            </a:r>
            <a:endParaRPr lang="en-US" altLang="zh-CN" sz="1800" dirty="0" smtClean="0"/>
          </a:p>
          <a:p>
            <a:r>
              <a:rPr lang="en-US" altLang="zh-CN" sz="1800" dirty="0" smtClean="0"/>
              <a:t>i13&amp;e11&amp;p17</a:t>
            </a:r>
            <a:r>
              <a:rPr lang="zh-CN" altLang="en-US" sz="1800" dirty="0" smtClean="0"/>
              <a:t>下只有两个叶子节点（比较稀疏）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c5&amp;l3</a:t>
            </a:r>
            <a:r>
              <a:rPr lang="zh-CN" altLang="en-US" sz="1600" dirty="0" smtClean="0"/>
              <a:t>约增长一万多倍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c3&amp;l3</a:t>
            </a:r>
            <a:r>
              <a:rPr lang="zh-CN" altLang="en-US" sz="1600" dirty="0" smtClean="0"/>
              <a:t>都为</a:t>
            </a:r>
            <a:r>
              <a:rPr lang="en-US" altLang="zh-CN" sz="1600" dirty="0" smtClean="0"/>
              <a:t>0</a:t>
            </a:r>
          </a:p>
          <a:p>
            <a:r>
              <a:rPr lang="zh-CN" altLang="en-US" sz="1800" dirty="0" smtClean="0"/>
              <a:t>找出</a:t>
            </a:r>
            <a:r>
              <a:rPr lang="en-US" altLang="zh-CN" sz="1800" dirty="0" smtClean="0"/>
              <a:t>i38&amp;e08&amp;p24</a:t>
            </a:r>
            <a:r>
              <a:rPr lang="zh-CN" altLang="en-US" sz="1800" dirty="0" smtClean="0"/>
              <a:t>下有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叶子节点，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可以看到</a:t>
            </a:r>
            <a:r>
              <a:rPr lang="en-US" altLang="zh-CN" sz="1600" dirty="0" smtClean="0"/>
              <a:t>c1&amp;l4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c1&amp;l2</a:t>
            </a:r>
            <a:r>
              <a:rPr lang="zh-CN" altLang="en-US" sz="1600" dirty="0" smtClean="0"/>
              <a:t>的增长很多，并且增长的倍数相近，几百倍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但</a:t>
            </a:r>
            <a:r>
              <a:rPr lang="en-US" altLang="zh-CN" sz="1600" dirty="0" smtClean="0"/>
              <a:t>c4&amp;l4</a:t>
            </a:r>
            <a:r>
              <a:rPr lang="zh-CN" altLang="en-US" sz="1600" dirty="0" smtClean="0"/>
              <a:t>的增长倍数明显不同，只有几倍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而</a:t>
            </a:r>
            <a:r>
              <a:rPr lang="en-US" altLang="zh-CN" sz="1600" dirty="0" smtClean="0"/>
              <a:t>c1&amp;l3</a:t>
            </a:r>
            <a:r>
              <a:rPr lang="zh-CN" altLang="en-US" sz="1600" dirty="0" smtClean="0"/>
              <a:t>的增长倍数只看前面几个值难以确定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338"/>
            <a:ext cx="8229600" cy="31719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异常的</a:t>
            </a:r>
            <a:r>
              <a:rPr lang="en-US" altLang="zh-CN" sz="2800" dirty="0" smtClean="0"/>
              <a:t>KPI</a:t>
            </a:r>
            <a:r>
              <a:rPr lang="zh-CN" altLang="en-US" sz="2800" dirty="0" smtClean="0"/>
              <a:t>增长倍数差别较大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59610"/>
            <a:ext cx="8352929" cy="68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95786"/>
            <a:ext cx="8352929" cy="220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6615"/>
            <a:ext cx="1337340" cy="4720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476976815"/>
      </p:ext>
    </p:extLst>
  </p:cSld>
  <p:clrMapOvr>
    <a:masterClrMapping/>
  </p:clrMapOvr>
  <p:transition advTm="614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2|0.4|0.3|0.4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2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3.4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3|0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17722</TotalTime>
  <Words>2663</Words>
  <Application>Microsoft Office PowerPoint</Application>
  <PresentationFormat>全屏显示(16:9)</PresentationFormat>
  <Paragraphs>208</Paragraphs>
  <Slides>41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波形</vt:lpstr>
      <vt:lpstr>多维监测指标的异常定位</vt:lpstr>
      <vt:lpstr>幻灯片 2</vt:lpstr>
      <vt:lpstr>幻灯片 3</vt:lpstr>
      <vt:lpstr>提纲</vt:lpstr>
      <vt:lpstr>问题简述</vt:lpstr>
      <vt:lpstr>问题简述</vt:lpstr>
      <vt:lpstr>数据</vt:lpstr>
      <vt:lpstr>提纲</vt:lpstr>
      <vt:lpstr>异常的KPI增长倍数差别较大</vt:lpstr>
      <vt:lpstr>数据探索－KPI总和形态</vt:lpstr>
      <vt:lpstr>数据探索－单个KPI形态</vt:lpstr>
      <vt:lpstr>提纲</vt:lpstr>
      <vt:lpstr>预测</vt:lpstr>
      <vt:lpstr>Prophet效果</vt:lpstr>
      <vt:lpstr>预测</vt:lpstr>
      <vt:lpstr>同比数据</vt:lpstr>
      <vt:lpstr>最总决定使用移动中值</vt:lpstr>
      <vt:lpstr>提纲</vt:lpstr>
      <vt:lpstr>解决方案</vt:lpstr>
      <vt:lpstr>Terms</vt:lpstr>
      <vt:lpstr>Adtributor</vt:lpstr>
      <vt:lpstr>Adtributor</vt:lpstr>
      <vt:lpstr>切片方法</vt:lpstr>
      <vt:lpstr>判断是不是继续切分的依据</vt:lpstr>
      <vt:lpstr>切片方法</vt:lpstr>
      <vt:lpstr>Adtributor的问题</vt:lpstr>
      <vt:lpstr>切片方法的不同实现</vt:lpstr>
      <vt:lpstr>切片方法－速度</vt:lpstr>
      <vt:lpstr>HotSpot</vt:lpstr>
      <vt:lpstr>HotSpot</vt:lpstr>
      <vt:lpstr>预测不准时可能会受的影响</vt:lpstr>
      <vt:lpstr>预测不准时Potential Score会比较低的情况</vt:lpstr>
      <vt:lpstr>预测不准时会带来的一些小问题－层深</vt:lpstr>
      <vt:lpstr>预测不准时会带来的一些小问题</vt:lpstr>
      <vt:lpstr>Potential Score结合其他全局指标一起判断</vt:lpstr>
      <vt:lpstr>Potential Score方法－速度</vt:lpstr>
      <vt:lpstr>集成</vt:lpstr>
      <vt:lpstr>投票方法</vt:lpstr>
      <vt:lpstr>如果还有时间</vt:lpstr>
      <vt:lpstr>参考文献</vt:lpstr>
      <vt:lpstr>请多指教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多维监测指标的异常定位</dc:title>
  <dc:creator>zhangchuang (RD)</dc:creator>
  <cp:lastModifiedBy>Cathy Yang</cp:lastModifiedBy>
  <cp:revision>201</cp:revision>
  <dcterms:created xsi:type="dcterms:W3CDTF">2019-06-24T03:40:45Z</dcterms:created>
  <dcterms:modified xsi:type="dcterms:W3CDTF">2019-07-13T11:49:04Z</dcterms:modified>
</cp:coreProperties>
</file>