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7" r:id="rId3"/>
    <p:sldId id="257" r:id="rId4"/>
    <p:sldId id="271" r:id="rId5"/>
    <p:sldId id="272" r:id="rId6"/>
    <p:sldId id="273" r:id="rId7"/>
    <p:sldId id="274" r:id="rId8"/>
    <p:sldId id="262" r:id="rId9"/>
    <p:sldId id="263" r:id="rId10"/>
    <p:sldId id="270" r:id="rId11"/>
    <p:sldId id="264" r:id="rId12"/>
    <p:sldId id="269" r:id="rId13"/>
    <p:sldId id="265" r:id="rId14"/>
    <p:sldId id="266" r:id="rId15"/>
    <p:sldId id="268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414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895" autoAdjust="0"/>
  </p:normalViewPr>
  <p:slideViewPr>
    <p:cSldViewPr>
      <p:cViewPr>
        <p:scale>
          <a:sx n="100" d="100"/>
          <a:sy n="100" d="100"/>
        </p:scale>
        <p:origin x="-389" y="-3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73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AFF20-1853-46BA-9B41-3869AC421BB6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23334-AA56-44A8-866A-18BDCDD8C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34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D6913-050D-4A6C-AFA4-F800104F6FE8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26224-B4DE-4EC9-9688-98E833BEA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867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幼圆" pitchFamily="49" charset="-122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/>
                              <a:ea typeface="幼圆" pitchFamily="49" charset="-122"/>
                            </a:rPr>
                            <m:t>𝑠𝑐𝑜𝑟𝑒</m:t>
                          </m:r>
                          <m:d>
                            <m:dPr>
                              <m:ctrlP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幼圆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幼圆" pitchFamily="49" charset="-122"/>
                                </a:rPr>
                                <m:t>𝑚</m:t>
                              </m:r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幼圆" pitchFamily="49" charset="-122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/>
                              <a:ea typeface="幼圆" pitchFamily="49" charset="-122"/>
                            </a:rPr>
                            <m:t>𝑠𝑐𝑜𝑟𝑒</m:t>
                          </m:r>
                          <m:d>
                            <m:dPr>
                              <m:ctrlP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幼圆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幼圆" pitchFamily="49" charset="-122"/>
                                </a:rPr>
                                <m:t>𝑚</m:t>
                              </m:r>
                            </m:e>
                          </m:d>
                        </m:den>
                      </m:f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/>
                          <a:ea typeface="幼圆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幼圆" pitchFamily="49" charset="-122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/>
                              <a:ea typeface="幼圆" pitchFamily="49" charset="-122"/>
                            </a:rPr>
                            <m:t>𝑝𝑜𝑤𝑒𝑟</m:t>
                          </m:r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/>
                              <a:ea typeface="幼圆" pitchFamily="49" charset="-122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幼圆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幼圆" pitchFamily="49" charset="-122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幼圆" pitchFamily="49" charset="-122"/>
                                </a:rPr>
                                <m:t>𝑚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幼圆" pitchFamily="49" charset="-122"/>
                                </a:rPr>
                                <m:t>−1</m:t>
                              </m:r>
                            </m:den>
                          </m:f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/>
                              <a:ea typeface="幼圆" pitchFamily="49" charset="-122"/>
                            </a:rPr>
                            <m:t>,0.618</m:t>
                          </m:r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幼圆" pitchFamily="49" charset="-122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幼圆" pitchFamily="49" charset="-122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  <m:t>𝑓</m:t>
                                  </m:r>
                                  <m:r>
                                    <a:rPr lang="en-US" altLang="zh-CN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  <m:t>(</m:t>
                                  </m:r>
                                  <m:r>
                                    <a:rPr lang="en-US" altLang="zh-CN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  <m:t>𝑅𝑆</m:t>
                                  </m:r>
                                  <m:r>
                                    <a:rPr lang="en-US" altLang="zh-CN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  <m:t>(</m:t>
                                  </m:r>
                                  <m:r>
                                    <a:rPr lang="en-US" altLang="zh-CN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  <m:t>𝑚</m:t>
                                  </m:r>
                                  <m:r>
                                    <a:rPr lang="en-US" altLang="zh-CN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  <m:t>))−</m:t>
                                  </m:r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  <m:t>𝑣</m:t>
                                  </m:r>
                                  <m:r>
                                    <a:rPr lang="en-US" altLang="zh-CN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  <m:t>(</m:t>
                                  </m:r>
                                  <m:r>
                                    <a:rPr lang="en-US" altLang="zh-CN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  <m:t>𝑅𝑆</m:t>
                                  </m:r>
                                  <m:r>
                                    <a:rPr lang="en-US" altLang="zh-CN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  <m:t>(</m:t>
                                  </m:r>
                                  <m:r>
                                    <a:rPr lang="en-US" altLang="zh-CN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  <m:t>𝑚</m:t>
                                  </m:r>
                                  <m:r>
                                    <a:rPr lang="en-US" altLang="zh-CN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  <m:t>))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幼圆" pitchFamily="49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幼圆" pitchFamily="49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幼圆" pitchFamily="49" charset="-122"/>
                            </a:rPr>
                            <m:t>/</m:t>
                          </m:r>
                          <m:sSubSup>
                            <m:sSubSupPr>
                              <m:ctrlP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幼圆" pitchFamily="49" charset="-122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  <m:t>𝑓</m:t>
                                  </m:r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  <m:t>(</m:t>
                                  </m:r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  <m:t>𝑅𝑆</m:t>
                                  </m:r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  <m:t>(</m:t>
                                  </m:r>
                                  <m:r>
                                    <a:rPr lang="en-US" altLang="zh-CN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  <m:t>𝑚</m:t>
                                  </m:r>
                                  <m:r>
                                    <a:rPr lang="en-US" altLang="zh-CN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  <m:t>−1))−</m:t>
                                  </m:r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  <m:t>𝑣</m:t>
                                  </m:r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  <m:t>(</m:t>
                                  </m:r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  <m:t>𝑅𝑆</m:t>
                                  </m:r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  <m:t>(</m:t>
                                  </m:r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  <m:t>𝑚</m:t>
                                  </m:r>
                                  <m:r>
                                    <a:rPr lang="en-US" altLang="zh-CN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  <m:t>−1</m:t>
                                  </m:r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  <m:t>))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幼圆" pitchFamily="49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幼圆" pitchFamily="49" charset="-122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i="0" dirty="0">
                    <a:solidFill>
                      <a:srgbClr val="FF0000"/>
                    </a:solidFill>
                    <a:latin typeface="Cambria Math"/>
                    <a:ea typeface="幼圆" pitchFamily="49" charset="-122"/>
                  </a:rPr>
                  <a:t>𝑠𝑐𝑜𝑟𝑒(𝑚−1)</a:t>
                </a:r>
                <a:r>
                  <a:rPr lang="en-US" altLang="zh-CN" i="0" dirty="0" smtClean="0">
                    <a:solidFill>
                      <a:srgbClr val="FF0000"/>
                    </a:solidFill>
                    <a:latin typeface="Cambria Math"/>
                    <a:ea typeface="幼圆" pitchFamily="49" charset="-122"/>
                  </a:rPr>
                  <a:t>/</a:t>
                </a:r>
                <a:r>
                  <a:rPr lang="en-US" altLang="zh-CN" i="0" dirty="0">
                    <a:solidFill>
                      <a:srgbClr val="FF0000"/>
                    </a:solidFill>
                    <a:latin typeface="Cambria Math"/>
                    <a:ea typeface="幼圆" pitchFamily="49" charset="-122"/>
                  </a:rPr>
                  <a:t>𝑠𝑐𝑜𝑟𝑒(𝑚) </a:t>
                </a:r>
                <a:r>
                  <a:rPr lang="en-US" altLang="zh-CN" b="0" i="0" dirty="0" smtClean="0">
                    <a:solidFill>
                      <a:srgbClr val="FF0000"/>
                    </a:solidFill>
                    <a:latin typeface="Cambria Math"/>
                    <a:ea typeface="幼圆" pitchFamily="49" charset="-122"/>
                  </a:rPr>
                  <a:t>=(</a:t>
                </a:r>
                <a:r>
                  <a:rPr lang="en-US" altLang="zh-CN" i="0" dirty="0">
                    <a:solidFill>
                      <a:srgbClr val="FF0000"/>
                    </a:solidFill>
                    <a:latin typeface="Cambria Math"/>
                    <a:ea typeface="幼圆" pitchFamily="49" charset="-122"/>
                  </a:rPr>
                  <a:t>𝑝𝑜𝑤𝑒𝑟(</a:t>
                </a:r>
                <a:r>
                  <a:rPr lang="en-US" altLang="zh-CN" b="0" i="0" dirty="0" smtClean="0">
                    <a:solidFill>
                      <a:srgbClr val="FF0000"/>
                    </a:solidFill>
                    <a:latin typeface="Cambria Math"/>
                    <a:ea typeface="幼圆" pitchFamily="49" charset="-122"/>
                  </a:rPr>
                  <a:t>𝑚/(𝑚−1)</a:t>
                </a:r>
                <a:r>
                  <a:rPr lang="en-US" altLang="zh-CN" i="0" dirty="0">
                    <a:solidFill>
                      <a:srgbClr val="FF0000"/>
                    </a:solidFill>
                    <a:latin typeface="Cambria Math"/>
                    <a:ea typeface="幼圆" pitchFamily="49" charset="-122"/>
                  </a:rPr>
                  <a:t>,0.618</a:t>
                </a:r>
                <a:r>
                  <a:rPr lang="en-US" altLang="zh-CN" b="0" i="0" dirty="0" smtClean="0">
                    <a:solidFill>
                      <a:srgbClr val="FF0000"/>
                    </a:solidFill>
                    <a:latin typeface="Cambria Math"/>
                    <a:ea typeface="幼圆" pitchFamily="49" charset="-122"/>
                  </a:rPr>
                  <a:t>))/(</a:t>
                </a:r>
                <a:r>
                  <a:rPr lang="en-US" altLang="zh-CN" b="0" i="0" dirty="0">
                    <a:solidFill>
                      <a:srgbClr val="FF0000"/>
                    </a:solidFill>
                    <a:latin typeface="Cambria Math"/>
                    <a:ea typeface="幼圆" pitchFamily="49" charset="-122"/>
                  </a:rPr>
                  <a:t>‖</a:t>
                </a:r>
                <a:r>
                  <a:rPr lang="en-US" altLang="zh-CN" i="0" dirty="0">
                    <a:solidFill>
                      <a:srgbClr val="FF0000"/>
                    </a:solidFill>
                    <a:latin typeface="Cambria Math"/>
                    <a:ea typeface="幼圆" pitchFamily="49" charset="-122"/>
                  </a:rPr>
                  <a:t>𝑓</a:t>
                </a:r>
                <a:r>
                  <a:rPr lang="en-US" altLang="zh-CN" b="0" i="0" dirty="0" smtClean="0">
                    <a:solidFill>
                      <a:srgbClr val="FF0000"/>
                    </a:solidFill>
                    <a:latin typeface="Cambria Math"/>
                    <a:ea typeface="幼圆" pitchFamily="49" charset="-122"/>
                  </a:rPr>
                  <a:t>(𝑅𝑆(𝑚))−</a:t>
                </a:r>
                <a:r>
                  <a:rPr lang="en-US" altLang="zh-CN" i="0" dirty="0">
                    <a:solidFill>
                      <a:srgbClr val="FF0000"/>
                    </a:solidFill>
                    <a:latin typeface="Cambria Math"/>
                    <a:ea typeface="幼圆" pitchFamily="49" charset="-122"/>
                  </a:rPr>
                  <a:t>𝑣</a:t>
                </a:r>
                <a:r>
                  <a:rPr lang="en-US" altLang="zh-CN" b="0" i="0" dirty="0" smtClean="0">
                    <a:solidFill>
                      <a:srgbClr val="FF0000"/>
                    </a:solidFill>
                    <a:latin typeface="Cambria Math"/>
                    <a:ea typeface="幼圆" pitchFamily="49" charset="-122"/>
                  </a:rPr>
                  <a:t>(𝑅𝑆(𝑚))‖</a:t>
                </a:r>
                <a:r>
                  <a:rPr lang="en-US" altLang="zh-CN" b="0" i="0" dirty="0">
                    <a:solidFill>
                      <a:srgbClr val="FF0000"/>
                    </a:solidFill>
                    <a:latin typeface="Cambria Math"/>
                    <a:ea typeface="幼圆" pitchFamily="49" charset="-122"/>
                  </a:rPr>
                  <a:t>_</a:t>
                </a:r>
                <a:r>
                  <a:rPr lang="en-US" altLang="zh-CN" i="0" dirty="0">
                    <a:solidFill>
                      <a:srgbClr val="FF0000"/>
                    </a:solidFill>
                    <a:latin typeface="Cambria Math"/>
                    <a:ea typeface="幼圆" pitchFamily="49" charset="-122"/>
                  </a:rPr>
                  <a:t>1^2</a:t>
                </a:r>
                <a:r>
                  <a:rPr lang="en-US" altLang="zh-CN" b="0" i="0" dirty="0" smtClean="0">
                    <a:solidFill>
                      <a:srgbClr val="FF0000"/>
                    </a:solidFill>
                    <a:latin typeface="Cambria Math"/>
                    <a:ea typeface="幼圆" pitchFamily="49" charset="-122"/>
                  </a:rPr>
                  <a:t>/</a:t>
                </a:r>
                <a:r>
                  <a:rPr lang="en-US" altLang="zh-CN" b="0" i="0" dirty="0">
                    <a:solidFill>
                      <a:srgbClr val="FF0000"/>
                    </a:solidFill>
                    <a:latin typeface="Cambria Math"/>
                    <a:ea typeface="幼圆" pitchFamily="49" charset="-122"/>
                  </a:rPr>
                  <a:t>‖</a:t>
                </a:r>
                <a:r>
                  <a:rPr lang="en-US" altLang="zh-CN" i="0" dirty="0">
                    <a:solidFill>
                      <a:srgbClr val="FF0000"/>
                    </a:solidFill>
                    <a:latin typeface="Cambria Math"/>
                    <a:ea typeface="幼圆" pitchFamily="49" charset="-122"/>
                  </a:rPr>
                  <a:t>𝑓(𝑅𝑆(</a:t>
                </a:r>
                <a:r>
                  <a:rPr lang="en-US" altLang="zh-CN" b="0" i="0" dirty="0" smtClean="0">
                    <a:solidFill>
                      <a:srgbClr val="FF0000"/>
                    </a:solidFill>
                    <a:latin typeface="Cambria Math"/>
                    <a:ea typeface="幼圆" pitchFamily="49" charset="-122"/>
                  </a:rPr>
                  <a:t>𝑚−1))−</a:t>
                </a:r>
                <a:r>
                  <a:rPr lang="en-US" altLang="zh-CN" i="0" dirty="0">
                    <a:solidFill>
                      <a:srgbClr val="FF0000"/>
                    </a:solidFill>
                    <a:latin typeface="Cambria Math"/>
                    <a:ea typeface="幼圆" pitchFamily="49" charset="-122"/>
                  </a:rPr>
                  <a:t>𝑣(𝑅𝑆(𝑚</a:t>
                </a:r>
                <a:r>
                  <a:rPr lang="en-US" altLang="zh-CN" b="0" i="0" dirty="0" smtClean="0">
                    <a:solidFill>
                      <a:srgbClr val="FF0000"/>
                    </a:solidFill>
                    <a:latin typeface="Cambria Math"/>
                    <a:ea typeface="幼圆" pitchFamily="49" charset="-122"/>
                  </a:rPr>
                  <a:t>−1</a:t>
                </a:r>
                <a:r>
                  <a:rPr lang="en-US" altLang="zh-CN" i="0" dirty="0">
                    <a:solidFill>
                      <a:srgbClr val="FF0000"/>
                    </a:solidFill>
                    <a:latin typeface="Cambria Math"/>
                    <a:ea typeface="幼圆" pitchFamily="49" charset="-122"/>
                  </a:rPr>
                  <a:t>))‖_1^2 </a:t>
                </a:r>
                <a:r>
                  <a:rPr lang="en-US" altLang="zh-CN" b="0" i="0" dirty="0" smtClean="0">
                    <a:solidFill>
                      <a:srgbClr val="FF0000"/>
                    </a:solidFill>
                    <a:latin typeface="Cambria Math"/>
                    <a:ea typeface="幼圆" pitchFamily="49" charset="-122"/>
                  </a:rPr>
                  <a:t>)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26224-B4DE-4EC9-9688-98E833BEAAE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885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幼圆" pitchFamily="49" charset="-122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/>
                              <a:ea typeface="幼圆" pitchFamily="49" charset="-122"/>
                            </a:rPr>
                            <m:t>𝑠𝑐𝑜𝑟𝑒</m:t>
                          </m:r>
                          <m:d>
                            <m:dPr>
                              <m:ctrlP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幼圆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幼圆" pitchFamily="49" charset="-122"/>
                                </a:rPr>
                                <m:t>𝑚</m:t>
                              </m:r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幼圆" pitchFamily="49" charset="-122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/>
                              <a:ea typeface="幼圆" pitchFamily="49" charset="-122"/>
                            </a:rPr>
                            <m:t>𝑠𝑐𝑜𝑟𝑒</m:t>
                          </m:r>
                          <m:d>
                            <m:dPr>
                              <m:ctrlP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幼圆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幼圆" pitchFamily="49" charset="-122"/>
                                </a:rPr>
                                <m:t>𝑚</m:t>
                              </m:r>
                            </m:e>
                          </m:d>
                        </m:den>
                      </m:f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/>
                          <a:ea typeface="幼圆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幼圆" pitchFamily="49" charset="-122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/>
                              <a:ea typeface="幼圆" pitchFamily="49" charset="-122"/>
                            </a:rPr>
                            <m:t>𝑝𝑜𝑤𝑒𝑟</m:t>
                          </m:r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/>
                              <a:ea typeface="幼圆" pitchFamily="49" charset="-122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幼圆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幼圆" pitchFamily="49" charset="-122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幼圆" pitchFamily="49" charset="-122"/>
                                </a:rPr>
                                <m:t>𝑚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幼圆" pitchFamily="49" charset="-122"/>
                                </a:rPr>
                                <m:t>−1</m:t>
                              </m:r>
                            </m:den>
                          </m:f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/>
                              <a:ea typeface="幼圆" pitchFamily="49" charset="-122"/>
                            </a:rPr>
                            <m:t>,0.618</m:t>
                          </m:r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幼圆" pitchFamily="49" charset="-122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幼圆" pitchFamily="49" charset="-122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  <m:t>𝑓</m:t>
                                  </m:r>
                                  <m:r>
                                    <a:rPr lang="en-US" altLang="zh-CN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  <m:t>(</m:t>
                                  </m:r>
                                  <m:r>
                                    <a:rPr lang="en-US" altLang="zh-CN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  <m:t>𝑅𝑆</m:t>
                                  </m:r>
                                  <m:r>
                                    <a:rPr lang="en-US" altLang="zh-CN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  <m:t>(</m:t>
                                  </m:r>
                                  <m:r>
                                    <a:rPr lang="en-US" altLang="zh-CN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  <m:t>𝑚</m:t>
                                  </m:r>
                                  <m:r>
                                    <a:rPr lang="en-US" altLang="zh-CN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  <m:t>))−</m:t>
                                  </m:r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  <m:t>𝑣</m:t>
                                  </m:r>
                                  <m:r>
                                    <a:rPr lang="en-US" altLang="zh-CN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  <m:t>(</m:t>
                                  </m:r>
                                  <m:r>
                                    <a:rPr lang="en-US" altLang="zh-CN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  <m:t>𝑅𝑆</m:t>
                                  </m:r>
                                  <m:r>
                                    <a:rPr lang="en-US" altLang="zh-CN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  <m:t>(</m:t>
                                  </m:r>
                                  <m:r>
                                    <a:rPr lang="en-US" altLang="zh-CN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  <m:t>𝑚</m:t>
                                  </m:r>
                                  <m:r>
                                    <a:rPr lang="en-US" altLang="zh-CN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  <m:t>))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幼圆" pitchFamily="49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幼圆" pitchFamily="49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幼圆" pitchFamily="49" charset="-122"/>
                            </a:rPr>
                            <m:t>/</m:t>
                          </m:r>
                          <m:sSubSup>
                            <m:sSubSupPr>
                              <m:ctrlP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幼圆" pitchFamily="49" charset="-122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  <m:t>𝑓</m:t>
                                  </m:r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  <m:t>(</m:t>
                                  </m:r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  <m:t>𝑅𝑆</m:t>
                                  </m:r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  <m:t>(</m:t>
                                  </m:r>
                                  <m:r>
                                    <a:rPr lang="en-US" altLang="zh-CN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  <m:t>𝑚</m:t>
                                  </m:r>
                                  <m:r>
                                    <a:rPr lang="en-US" altLang="zh-CN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  <m:t>−1))−</m:t>
                                  </m:r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  <m:t>𝑣</m:t>
                                  </m:r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  <m:t>(</m:t>
                                  </m:r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  <m:t>𝑅𝑆</m:t>
                                  </m:r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  <m:t>(</m:t>
                                  </m:r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  <m:t>𝑚</m:t>
                                  </m:r>
                                  <m:r>
                                    <a:rPr lang="en-US" altLang="zh-CN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  <m:t>−1</m:t>
                                  </m:r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  <m:t>))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幼圆" pitchFamily="49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幼圆" pitchFamily="49" charset="-122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i="0" dirty="0">
                    <a:solidFill>
                      <a:srgbClr val="FF0000"/>
                    </a:solidFill>
                    <a:latin typeface="Cambria Math"/>
                    <a:ea typeface="幼圆" pitchFamily="49" charset="-122"/>
                  </a:rPr>
                  <a:t>𝑠𝑐𝑜𝑟𝑒(𝑚−1)</a:t>
                </a:r>
                <a:r>
                  <a:rPr lang="en-US" altLang="zh-CN" i="0" dirty="0" smtClean="0">
                    <a:solidFill>
                      <a:srgbClr val="FF0000"/>
                    </a:solidFill>
                    <a:latin typeface="Cambria Math"/>
                    <a:ea typeface="幼圆" pitchFamily="49" charset="-122"/>
                  </a:rPr>
                  <a:t>/</a:t>
                </a:r>
                <a:r>
                  <a:rPr lang="en-US" altLang="zh-CN" i="0" dirty="0">
                    <a:solidFill>
                      <a:srgbClr val="FF0000"/>
                    </a:solidFill>
                    <a:latin typeface="Cambria Math"/>
                    <a:ea typeface="幼圆" pitchFamily="49" charset="-122"/>
                  </a:rPr>
                  <a:t>𝑠𝑐𝑜𝑟𝑒(𝑚) </a:t>
                </a:r>
                <a:r>
                  <a:rPr lang="en-US" altLang="zh-CN" b="0" i="0" dirty="0" smtClean="0">
                    <a:solidFill>
                      <a:srgbClr val="FF0000"/>
                    </a:solidFill>
                    <a:latin typeface="Cambria Math"/>
                    <a:ea typeface="幼圆" pitchFamily="49" charset="-122"/>
                  </a:rPr>
                  <a:t>=(</a:t>
                </a:r>
                <a:r>
                  <a:rPr lang="en-US" altLang="zh-CN" i="0" dirty="0">
                    <a:solidFill>
                      <a:srgbClr val="FF0000"/>
                    </a:solidFill>
                    <a:latin typeface="Cambria Math"/>
                    <a:ea typeface="幼圆" pitchFamily="49" charset="-122"/>
                  </a:rPr>
                  <a:t>𝑝𝑜𝑤𝑒𝑟(</a:t>
                </a:r>
                <a:r>
                  <a:rPr lang="en-US" altLang="zh-CN" b="0" i="0" dirty="0" smtClean="0">
                    <a:solidFill>
                      <a:srgbClr val="FF0000"/>
                    </a:solidFill>
                    <a:latin typeface="Cambria Math"/>
                    <a:ea typeface="幼圆" pitchFamily="49" charset="-122"/>
                  </a:rPr>
                  <a:t>𝑚/(𝑚−1)</a:t>
                </a:r>
                <a:r>
                  <a:rPr lang="en-US" altLang="zh-CN" i="0" dirty="0">
                    <a:solidFill>
                      <a:srgbClr val="FF0000"/>
                    </a:solidFill>
                    <a:latin typeface="Cambria Math"/>
                    <a:ea typeface="幼圆" pitchFamily="49" charset="-122"/>
                  </a:rPr>
                  <a:t>,0.618</a:t>
                </a:r>
                <a:r>
                  <a:rPr lang="en-US" altLang="zh-CN" b="0" i="0" dirty="0" smtClean="0">
                    <a:solidFill>
                      <a:srgbClr val="FF0000"/>
                    </a:solidFill>
                    <a:latin typeface="Cambria Math"/>
                    <a:ea typeface="幼圆" pitchFamily="49" charset="-122"/>
                  </a:rPr>
                  <a:t>))/(</a:t>
                </a:r>
                <a:r>
                  <a:rPr lang="en-US" altLang="zh-CN" b="0" i="0" dirty="0">
                    <a:solidFill>
                      <a:srgbClr val="FF0000"/>
                    </a:solidFill>
                    <a:latin typeface="Cambria Math"/>
                    <a:ea typeface="幼圆" pitchFamily="49" charset="-122"/>
                  </a:rPr>
                  <a:t>‖</a:t>
                </a:r>
                <a:r>
                  <a:rPr lang="en-US" altLang="zh-CN" i="0" dirty="0">
                    <a:solidFill>
                      <a:srgbClr val="FF0000"/>
                    </a:solidFill>
                    <a:latin typeface="Cambria Math"/>
                    <a:ea typeface="幼圆" pitchFamily="49" charset="-122"/>
                  </a:rPr>
                  <a:t>𝑓</a:t>
                </a:r>
                <a:r>
                  <a:rPr lang="en-US" altLang="zh-CN" b="0" i="0" dirty="0" smtClean="0">
                    <a:solidFill>
                      <a:srgbClr val="FF0000"/>
                    </a:solidFill>
                    <a:latin typeface="Cambria Math"/>
                    <a:ea typeface="幼圆" pitchFamily="49" charset="-122"/>
                  </a:rPr>
                  <a:t>(𝑅𝑆(𝑚))−</a:t>
                </a:r>
                <a:r>
                  <a:rPr lang="en-US" altLang="zh-CN" i="0" dirty="0">
                    <a:solidFill>
                      <a:srgbClr val="FF0000"/>
                    </a:solidFill>
                    <a:latin typeface="Cambria Math"/>
                    <a:ea typeface="幼圆" pitchFamily="49" charset="-122"/>
                  </a:rPr>
                  <a:t>𝑣</a:t>
                </a:r>
                <a:r>
                  <a:rPr lang="en-US" altLang="zh-CN" b="0" i="0" dirty="0" smtClean="0">
                    <a:solidFill>
                      <a:srgbClr val="FF0000"/>
                    </a:solidFill>
                    <a:latin typeface="Cambria Math"/>
                    <a:ea typeface="幼圆" pitchFamily="49" charset="-122"/>
                  </a:rPr>
                  <a:t>(𝑅𝑆(𝑚))‖</a:t>
                </a:r>
                <a:r>
                  <a:rPr lang="en-US" altLang="zh-CN" b="0" i="0" dirty="0">
                    <a:solidFill>
                      <a:srgbClr val="FF0000"/>
                    </a:solidFill>
                    <a:latin typeface="Cambria Math"/>
                    <a:ea typeface="幼圆" pitchFamily="49" charset="-122"/>
                  </a:rPr>
                  <a:t>_</a:t>
                </a:r>
                <a:r>
                  <a:rPr lang="en-US" altLang="zh-CN" i="0" dirty="0">
                    <a:solidFill>
                      <a:srgbClr val="FF0000"/>
                    </a:solidFill>
                    <a:latin typeface="Cambria Math"/>
                    <a:ea typeface="幼圆" pitchFamily="49" charset="-122"/>
                  </a:rPr>
                  <a:t>1^2</a:t>
                </a:r>
                <a:r>
                  <a:rPr lang="en-US" altLang="zh-CN" b="0" i="0" dirty="0" smtClean="0">
                    <a:solidFill>
                      <a:srgbClr val="FF0000"/>
                    </a:solidFill>
                    <a:latin typeface="Cambria Math"/>
                    <a:ea typeface="幼圆" pitchFamily="49" charset="-122"/>
                  </a:rPr>
                  <a:t>/</a:t>
                </a:r>
                <a:r>
                  <a:rPr lang="en-US" altLang="zh-CN" b="0" i="0" dirty="0">
                    <a:solidFill>
                      <a:srgbClr val="FF0000"/>
                    </a:solidFill>
                    <a:latin typeface="Cambria Math"/>
                    <a:ea typeface="幼圆" pitchFamily="49" charset="-122"/>
                  </a:rPr>
                  <a:t>‖</a:t>
                </a:r>
                <a:r>
                  <a:rPr lang="en-US" altLang="zh-CN" i="0" dirty="0">
                    <a:solidFill>
                      <a:srgbClr val="FF0000"/>
                    </a:solidFill>
                    <a:latin typeface="Cambria Math"/>
                    <a:ea typeface="幼圆" pitchFamily="49" charset="-122"/>
                  </a:rPr>
                  <a:t>𝑓(𝑅𝑆(</a:t>
                </a:r>
                <a:r>
                  <a:rPr lang="en-US" altLang="zh-CN" b="0" i="0" dirty="0" smtClean="0">
                    <a:solidFill>
                      <a:srgbClr val="FF0000"/>
                    </a:solidFill>
                    <a:latin typeface="Cambria Math"/>
                    <a:ea typeface="幼圆" pitchFamily="49" charset="-122"/>
                  </a:rPr>
                  <a:t>𝑚−1))−</a:t>
                </a:r>
                <a:r>
                  <a:rPr lang="en-US" altLang="zh-CN" i="0" dirty="0">
                    <a:solidFill>
                      <a:srgbClr val="FF0000"/>
                    </a:solidFill>
                    <a:latin typeface="Cambria Math"/>
                    <a:ea typeface="幼圆" pitchFamily="49" charset="-122"/>
                  </a:rPr>
                  <a:t>𝑣(𝑅𝑆(𝑚</a:t>
                </a:r>
                <a:r>
                  <a:rPr lang="en-US" altLang="zh-CN" b="0" i="0" dirty="0" smtClean="0">
                    <a:solidFill>
                      <a:srgbClr val="FF0000"/>
                    </a:solidFill>
                    <a:latin typeface="Cambria Math"/>
                    <a:ea typeface="幼圆" pitchFamily="49" charset="-122"/>
                  </a:rPr>
                  <a:t>−1</a:t>
                </a:r>
                <a:r>
                  <a:rPr lang="en-US" altLang="zh-CN" i="0" dirty="0">
                    <a:solidFill>
                      <a:srgbClr val="FF0000"/>
                    </a:solidFill>
                    <a:latin typeface="Cambria Math"/>
                    <a:ea typeface="幼圆" pitchFamily="49" charset="-122"/>
                  </a:rPr>
                  <a:t>))‖_1^2 </a:t>
                </a:r>
                <a:r>
                  <a:rPr lang="en-US" altLang="zh-CN" b="0" i="0" dirty="0" smtClean="0">
                    <a:solidFill>
                      <a:srgbClr val="FF0000"/>
                    </a:solidFill>
                    <a:latin typeface="Cambria Math"/>
                    <a:ea typeface="幼圆" pitchFamily="49" charset="-122"/>
                  </a:rPr>
                  <a:t>)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26224-B4DE-4EC9-9688-98E833BEAAE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885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26224-B4DE-4EC9-9688-98E833BEAAE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731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26224-B4DE-4EC9-9688-98E833BEAAE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916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5.png"/><Relationship Id="rId9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.jpeg"/><Relationship Id="rId5" Type="http://schemas.openxmlformats.org/officeDocument/2006/relationships/image" Target="../media/image19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71800" y="-5072"/>
            <a:ext cx="3960440" cy="63260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多维监测</a:t>
            </a:r>
            <a:r>
              <a:rPr lang="zh-CN" altLang="en-US" sz="28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指标异常定位</a:t>
            </a:r>
            <a:endParaRPr lang="zh-CN" altLang="en-US" sz="2800" b="1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1640" y="1323949"/>
            <a:ext cx="6408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AIOps </a:t>
            </a:r>
            <a:r>
              <a:rPr lang="zh-CN" altLang="en-US" sz="6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幼圆" pitchFamily="49" charset="-122"/>
                <a:ea typeface="幼圆" pitchFamily="49" charset="-122"/>
              </a:rPr>
              <a:t>挑战赛答辩</a:t>
            </a:r>
            <a:endParaRPr lang="en-US" altLang="zh-CN" sz="6000" dirty="0" smtClean="0">
              <a:solidFill>
                <a:schemeClr val="accent6">
                  <a:lumMod val="60000"/>
                  <a:lumOff val="4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95736" y="2465479"/>
            <a:ext cx="509431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5000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幼圆" pitchFamily="49" charset="-122"/>
                <a:ea typeface="幼圆" pitchFamily="49" charset="-122"/>
              </a:rPr>
              <a:t>队伍：火眼金睛</a:t>
            </a:r>
            <a:endParaRPr lang="en-US" altLang="zh-CN" sz="5000" dirty="0">
              <a:solidFill>
                <a:srgbClr val="F79646">
                  <a:lumMod val="60000"/>
                  <a:lumOff val="40000"/>
                </a:srgb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5816" y="3629658"/>
            <a:ext cx="3240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幼圆" pitchFamily="49" charset="-122"/>
                <a:ea typeface="幼圆" pitchFamily="49" charset="-122"/>
              </a:rPr>
              <a:t>周波</a:t>
            </a:r>
            <a:r>
              <a:rPr lang="en-US" altLang="zh-CN" sz="2400" b="1" dirty="0">
                <a:solidFill>
                  <a:srgbClr val="F79646">
                    <a:lumMod val="60000"/>
                    <a:lumOff val="40000"/>
                  </a:srgbClr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400" b="1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幼圆" pitchFamily="49" charset="-122"/>
                <a:ea typeface="幼圆" pitchFamily="49" charset="-122"/>
              </a:rPr>
              <a:t>2019/5/13 </a:t>
            </a:r>
            <a:r>
              <a:rPr lang="zh-CN" altLang="en-US" sz="2400" b="1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幼圆" pitchFamily="49" charset="-122"/>
                <a:ea typeface="幼圆" pitchFamily="49" charset="-122"/>
              </a:rPr>
              <a:t>北京</a:t>
            </a:r>
            <a:endParaRPr lang="en-US" altLang="zh-CN" sz="2400" b="1" dirty="0">
              <a:solidFill>
                <a:srgbClr val="F79646">
                  <a:lumMod val="60000"/>
                  <a:lumOff val="40000"/>
                </a:srgbClr>
              </a:solidFill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10" name="Picture 2" descr="å½å®¶äºèç½åºæ¥ä¸­å¿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-5073"/>
            <a:ext cx="2191722" cy="63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-36512" y="-20539"/>
            <a:ext cx="2736304" cy="648073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AIOps Challenge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2610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364088" y="1796446"/>
                <a:ext cx="3707904" cy="14219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itchFamily="2" charset="2"/>
                  <a:buChar char="Ø"/>
                </a:pP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根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因集合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幼圆" pitchFamily="49" charset="-122"/>
                      </a:rPr>
                      <m:t>𝑅𝑆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幼圆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幼圆" pitchFamily="49" charset="-122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ea typeface="幼圆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/>
                            <a:ea typeface="幼圆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  <a:ea typeface="幼圆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  <a:ea typeface="幼圆" pitchFamily="49" charset="-122"/>
                              </a:rPr>
                              <m:t>𝑅𝑆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幼圆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  <a:ea typeface="幼圆" pitchFamily="49" charset="-122"/>
                          </a:rPr>
                          <m:t>;</m:t>
                        </m:r>
                        <m:r>
                          <a:rPr lang="en-US" altLang="zh-CN" i="1">
                            <a:latin typeface="Cambria Math"/>
                            <a:ea typeface="幼圆" pitchFamily="49" charset="-122"/>
                          </a:rPr>
                          <m:t>…</m:t>
                        </m:r>
                        <m:r>
                          <a:rPr lang="en-US" altLang="zh-CN" b="0" i="1" smtClean="0">
                            <a:latin typeface="Cambria Math"/>
                            <a:ea typeface="幼圆" pitchFamily="49" charset="-122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  <a:ea typeface="幼圆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  <a:ea typeface="幼圆" pitchFamily="49" charset="-122"/>
                              </a:rPr>
                              <m:t>𝑅𝑆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幼圆" pitchFamily="49" charset="-122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>
                  <a:latin typeface="微软雅黑" pitchFamily="34" charset="-122"/>
                  <a:ea typeface="幼圆" pitchFamily="49" charset="-122"/>
                </a:endParaRPr>
              </a:p>
              <a:p>
                <a:pPr marL="285750" indent="-285750">
                  <a:lnSpc>
                    <a:spcPct val="120000"/>
                  </a:lnSpc>
                  <a:buFont typeface="Wingdings" pitchFamily="2" charset="2"/>
                  <a:buChar char="Ø"/>
                </a:pP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正常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预测值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𝑓</m:t>
                    </m:r>
                  </m:oMath>
                </a14:m>
                <a:endParaRPr lang="en-US" altLang="zh-CN" dirty="0" smtClean="0">
                  <a:latin typeface="微软雅黑" pitchFamily="34" charset="-122"/>
                </a:endParaRPr>
              </a:p>
              <a:p>
                <a:pPr marL="285750" indent="-285750">
                  <a:lnSpc>
                    <a:spcPct val="120000"/>
                  </a:lnSpc>
                  <a:buFont typeface="Wingdings" pitchFamily="2" charset="2"/>
                  <a:buChar char="Ø"/>
                </a:pP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故障实际值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𝑣</m:t>
                    </m:r>
                  </m:oMath>
                </a14:m>
                <a:endParaRPr lang="en-US" altLang="zh-CN" dirty="0" smtClean="0">
                  <a:latin typeface="微软雅黑" pitchFamily="34" charset="-122"/>
                </a:endParaRPr>
              </a:p>
              <a:p>
                <a:pPr marL="285750" indent="-285750">
                  <a:lnSpc>
                    <a:spcPct val="120000"/>
                  </a:lnSpc>
                  <a:buFont typeface="Wingdings" pitchFamily="2" charset="2"/>
                  <a:buChar char="Ø"/>
                </a:pP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故障预测值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/>
                      </a:rPr>
                      <m:t> </m:t>
                    </m:r>
                    <m:r>
                      <a:rPr lang="en-US" altLang="zh-CN" i="1" dirty="0">
                        <a:latin typeface="Cambria Math"/>
                      </a:rPr>
                      <m:t>𝑎</m:t>
                    </m:r>
                  </m:oMath>
                </a14:m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395261"/>
                <a:ext cx="3707904" cy="1393779"/>
              </a:xfrm>
              <a:prstGeom prst="rect">
                <a:avLst/>
              </a:prstGeom>
              <a:blipFill rotWithShape="1">
                <a:blip r:embed="rId3"/>
                <a:stretch>
                  <a:fillRect l="-1151" b="-61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68747" y="738056"/>
                <a:ext cx="8753212" cy="70391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目标函数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dirty="0">
                        <a:latin typeface="Cambria Math"/>
                        <a:ea typeface="幼圆" pitchFamily="49" charset="-122"/>
                      </a:rPr>
                      <m:t>s</m:t>
                    </m:r>
                    <m:r>
                      <a:rPr lang="en-US" altLang="zh-CN" sz="2800" b="0" i="1" dirty="0" smtClean="0">
                        <a:latin typeface="Cambria Math"/>
                        <a:ea typeface="幼圆" pitchFamily="49" charset="-122"/>
                      </a:rPr>
                      <m:t>𝑐𝑜𝑟𝑒</m:t>
                    </m:r>
                    <m:d>
                      <m:dPr>
                        <m:begChr m:val="（"/>
                        <m:endChr m:val="）"/>
                        <m:ctrlPr>
                          <a:rPr lang="zh-CN" altLang="en-US" sz="2800" b="0" i="1" dirty="0" smtClean="0">
                            <a:latin typeface="Cambria Math"/>
                            <a:ea typeface="幼圆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/>
                            <a:ea typeface="幼圆" pitchFamily="49" charset="-122"/>
                          </a:rPr>
                          <m:t>𝑅𝑆</m:t>
                        </m:r>
                        <m:r>
                          <a:rPr lang="en-US" altLang="zh-CN" sz="2800" b="0" i="1" dirty="0" smtClean="0">
                            <a:latin typeface="Cambria Math"/>
                            <a:ea typeface="幼圆" pitchFamily="49" charset="-122"/>
                          </a:rPr>
                          <m:t>(</m:t>
                        </m:r>
                        <m:r>
                          <a:rPr lang="en-US" altLang="zh-CN" sz="2800" b="0" i="1" dirty="0" smtClean="0">
                            <a:latin typeface="Cambria Math"/>
                            <a:ea typeface="幼圆" pitchFamily="49" charset="-122"/>
                          </a:rPr>
                          <m:t>𝑚</m:t>
                        </m:r>
                        <m:r>
                          <a:rPr lang="en-US" altLang="zh-CN" sz="2800" b="0" i="1" dirty="0" smtClean="0">
                            <a:latin typeface="Cambria Math"/>
                            <a:ea typeface="幼圆" pitchFamily="49" charset="-122"/>
                          </a:rPr>
                          <m:t>)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/>
                        <a:ea typeface="幼圆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800" b="0" i="1" dirty="0" smtClean="0">
                            <a:latin typeface="Cambria Math"/>
                            <a:ea typeface="幼圆" pitchFamily="49" charset="-122"/>
                          </a:rPr>
                        </m:ctrlPr>
                      </m:fPr>
                      <m:num>
                        <m:r>
                          <a:rPr lang="en-US" altLang="zh-CN" sz="2800" i="1" dirty="0">
                            <a:latin typeface="Cambria Math"/>
                            <a:ea typeface="幼圆" pitchFamily="49" charset="-122"/>
                          </a:rPr>
                          <m:t>𝑠𝑐𝑜𝑟𝑒</m:t>
                        </m:r>
                        <m:r>
                          <a:rPr lang="en-US" altLang="zh-CN" sz="2800" i="1" dirty="0">
                            <a:latin typeface="Cambria Math"/>
                            <a:ea typeface="幼圆" pitchFamily="49" charset="-122"/>
                          </a:rPr>
                          <m:t>1 ∗</m:t>
                        </m:r>
                        <m:r>
                          <a:rPr lang="en-US" altLang="zh-CN" sz="2800" i="1" dirty="0">
                            <a:latin typeface="Cambria Math"/>
                            <a:ea typeface="幼圆" pitchFamily="49" charset="-122"/>
                          </a:rPr>
                          <m:t>𝑠𝑐𝑜𝑟𝑒</m:t>
                        </m:r>
                        <m:r>
                          <a:rPr lang="en-US" altLang="zh-CN" sz="2800" i="1" dirty="0">
                            <a:latin typeface="Cambria Math"/>
                            <a:ea typeface="幼圆" pitchFamily="49" charset="-122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 dirty="0" smtClean="0">
                                <a:latin typeface="Cambria Math"/>
                                <a:ea typeface="幼圆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latin typeface="Cambria Math"/>
                                <a:ea typeface="幼圆" pitchFamily="49" charset="-122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latin typeface="Cambria Math"/>
                                <a:ea typeface="幼圆" pitchFamily="49" charset="-122"/>
                              </a:rPr>
                              <m:t>𝑐</m:t>
                            </m:r>
                          </m:sup>
                        </m:sSup>
                      </m:den>
                    </m:f>
                    <m:r>
                      <a:rPr lang="en-US" altLang="zh-CN" sz="2800" b="0" i="1" dirty="0" smtClean="0">
                        <a:latin typeface="Cambria Math"/>
                        <a:ea typeface="幼圆" pitchFamily="49" charset="-122"/>
                      </a:rPr>
                      <m:t>,0</m:t>
                    </m:r>
                    <m:r>
                      <a:rPr lang="en-US" altLang="zh-CN" sz="2800" i="1" dirty="0">
                        <a:latin typeface="Cambria Math"/>
                        <a:ea typeface="幼圆" pitchFamily="49" charset="-122"/>
                      </a:rPr>
                      <m:t>&lt;</m:t>
                    </m:r>
                    <m:r>
                      <a:rPr lang="en-US" altLang="zh-CN" sz="2800" b="0" i="1" dirty="0" smtClean="0">
                        <a:latin typeface="Cambria Math"/>
                        <a:ea typeface="幼圆" pitchFamily="49" charset="-122"/>
                      </a:rPr>
                      <m:t>𝑐</m:t>
                    </m:r>
                    <m:r>
                      <a:rPr lang="en-US" altLang="zh-CN" sz="2800" b="0" i="1" dirty="0" smtClean="0">
                        <a:latin typeface="Cambria Math"/>
                        <a:ea typeface="Cambria Math"/>
                      </a:rPr>
                      <m:t>&lt;1</m:t>
                    </m:r>
                  </m:oMath>
                </a14:m>
                <a:endParaRPr lang="zh-CN" altLang="en-US" sz="2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47" y="984074"/>
                <a:ext cx="8753212" cy="70391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767382" y="1515175"/>
                <a:ext cx="4164658" cy="84055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/>
                          <a:ea typeface="幼圆" pitchFamily="49" charset="-122"/>
                        </a:rPr>
                        <m:t>𝑠𝑐𝑜𝑟𝑒</m:t>
                      </m:r>
                      <m:r>
                        <a:rPr lang="en-US" altLang="zh-CN" sz="2000" i="1" dirty="0" smtClean="0">
                          <a:latin typeface="Cambria Math"/>
                          <a:ea typeface="幼圆" pitchFamily="49" charset="-122"/>
                        </a:rPr>
                        <m:t>1=</m:t>
                      </m:r>
                      <m:f>
                        <m:fPr>
                          <m:ctrlPr>
                            <a:rPr lang="en-US" altLang="zh-CN" sz="2000" i="1" dirty="0">
                              <a:latin typeface="Cambria Math"/>
                              <a:ea typeface="幼圆" pitchFamily="49" charset="-122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sz="2000" i="1" dirty="0" smtClean="0">
                                  <a:latin typeface="Cambria Math"/>
                                  <a:ea typeface="幼圆" pitchFamily="49" charset="-122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/>
                                      <a:ea typeface="幼圆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>
                                      <a:latin typeface="Cambria Math"/>
                                      <a:ea typeface="幼圆" pitchFamily="49" charset="-122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latin typeface="Cambria Math"/>
                                      <a:ea typeface="幼圆" pitchFamily="49" charset="-122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i="1" dirty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sz="2000" i="1" dirty="0">
                                  <a:latin typeface="Cambria Math"/>
                                  <a:ea typeface="幼圆" pitchFamily="49" charset="-122"/>
                                </a:rPr>
                                <m:t>𝑅𝑆</m:t>
                              </m:r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/>
                                      <a:ea typeface="幼圆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 dirty="0">
                                      <a:latin typeface="Cambria Math"/>
                                      <a:ea typeface="幼圆" pitchFamily="49" charset="-122"/>
                                    </a:rPr>
                                    <m:t>𝑚</m:t>
                                  </m:r>
                                </m:e>
                              </m:d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000" i="1" dirty="0" smtClean="0">
                                      <a:latin typeface="Cambria Math"/>
                                      <a:ea typeface="幼圆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dirty="0" smtClean="0">
                                      <a:latin typeface="Cambria Math"/>
                                      <a:ea typeface="幼圆" pitchFamily="49" charset="-122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altLang="zh-CN" sz="2000" i="1" dirty="0">
                                          <a:latin typeface="Cambria Math"/>
                                          <a:ea typeface="幼圆" pitchFamily="49" charset="-12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latin typeface="Cambria Math"/>
                                              <a:ea typeface="幼圆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dirty="0">
                                              <a:latin typeface="Cambria Math"/>
                                              <a:ea typeface="幼圆" pitchFamily="49" charset="-122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dirty="0">
                                              <a:latin typeface="Cambria Math"/>
                                              <a:ea typeface="幼圆" pitchFamily="49" charset="-122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2000" i="1" dirty="0">
                                      <a:latin typeface="Cambria Math"/>
                                      <a:ea typeface="幼圆" pitchFamily="49" charset="-122"/>
                                    </a:rPr>
                                    <m:t>−</m:t>
                                  </m:r>
                                  <m:r>
                                    <a:rPr lang="en-US" altLang="zh-CN" sz="2000" i="1" dirty="0">
                                      <a:latin typeface="Cambria Math"/>
                                      <a:ea typeface="幼圆" pitchFamily="49" charset="-122"/>
                                    </a:rPr>
                                    <m:t>𝑓</m:t>
                                  </m:r>
                                  <m:r>
                                    <a:rPr lang="en-US" altLang="zh-CN" sz="2000" i="1" dirty="0">
                                      <a:latin typeface="Cambria Math"/>
                                      <a:ea typeface="幼圆" pitchFamily="49" charset="-122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/>
                                          <a:ea typeface="幼圆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>
                                          <a:latin typeface="Cambria Math"/>
                                          <a:ea typeface="幼圆" pitchFamily="49" charset="-122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sz="2000" i="1" dirty="0">
                                          <a:latin typeface="Cambria Math"/>
                                          <a:ea typeface="幼圆" pitchFamily="49" charset="-122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2000" i="1" dirty="0">
                                      <a:latin typeface="Cambria Math"/>
                                      <a:ea typeface="幼圆" pitchFamily="49" charset="-122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altLang="zh-CN" sz="2000" i="1" dirty="0">
                                  <a:latin typeface="Cambria Math"/>
                                  <a:ea typeface="幼圆" pitchFamily="49" charset="-122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000" i="1" dirty="0">
                                      <a:latin typeface="Cambria Math"/>
                                      <a:ea typeface="幼圆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dirty="0" smtClean="0">
                                      <a:latin typeface="Cambria Math"/>
                                      <a:ea typeface="幼圆" pitchFamily="49" charset="-122"/>
                                    </a:rPr>
                                    <m:t>𝑣</m:t>
                                  </m:r>
                                  <m:r>
                                    <a:rPr lang="en-US" altLang="zh-CN" sz="2000" i="1" dirty="0">
                                      <a:latin typeface="Cambria Math"/>
                                      <a:ea typeface="幼圆" pitchFamily="49" charset="-122"/>
                                    </a:rPr>
                                    <m:t>−</m:t>
                                  </m:r>
                                  <m:r>
                                    <a:rPr lang="en-US" altLang="zh-CN" sz="2000" b="0" i="1" dirty="0" smtClean="0">
                                      <a:latin typeface="Cambria Math"/>
                                      <a:ea typeface="幼圆" pitchFamily="49" charset="-122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2000" i="1" dirty="0">
                                  <a:latin typeface="Cambria Math"/>
                                  <a:ea typeface="幼圆" pitchFamily="49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000" b="0" dirty="0" smtClean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82" y="1515175"/>
                <a:ext cx="4164658" cy="84055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768186" y="3111810"/>
                <a:ext cx="2795702" cy="74135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/>
                          <a:ea typeface="幼圆" pitchFamily="49" charset="-122"/>
                        </a:rPr>
                        <m:t>𝑠𝑐𝑜𝑟𝑒</m:t>
                      </m:r>
                      <m:r>
                        <a:rPr lang="en-US" altLang="zh-CN" sz="2000" i="1" dirty="0" smtClean="0">
                          <a:latin typeface="Cambria Math"/>
                          <a:ea typeface="幼圆" pitchFamily="49" charset="-122"/>
                        </a:rPr>
                        <m:t>2</m:t>
                      </m:r>
                      <m:r>
                        <a:rPr lang="en-US" altLang="zh-CN" sz="2000" dirty="0">
                          <a:latin typeface="Cambria Math"/>
                          <a:ea typeface="幼圆" pitchFamily="49" charset="-122"/>
                        </a:rPr>
                        <m:t>=</m:t>
                      </m:r>
                      <m:r>
                        <a:rPr lang="en-US" altLang="zh-CN" sz="2000" i="1" dirty="0">
                          <a:latin typeface="Cambria Math"/>
                          <a:ea typeface="幼圆" pitchFamily="49" charset="-122"/>
                        </a:rPr>
                        <m:t>1−</m:t>
                      </m:r>
                      <m:f>
                        <m:fPr>
                          <m:ctrlPr>
                            <a:rPr lang="en-US" altLang="zh-CN" sz="2000" i="1" dirty="0">
                              <a:latin typeface="Cambria Math"/>
                              <a:ea typeface="幼圆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 dirty="0">
                                  <a:latin typeface="Cambria Math"/>
                                  <a:ea typeface="幼圆" pitchFamily="49" charset="-122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000" i="1" dirty="0">
                                      <a:latin typeface="Cambria Math"/>
                                      <a:ea typeface="幼圆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dirty="0" smtClean="0">
                                      <a:latin typeface="Cambria Math"/>
                                      <a:ea typeface="幼圆" pitchFamily="49" charset="-122"/>
                                    </a:rPr>
                                    <m:t>𝑣</m:t>
                                  </m:r>
                                  <m:r>
                                    <a:rPr lang="en-US" altLang="zh-CN" sz="2000" i="1" dirty="0">
                                      <a:latin typeface="Cambria Math"/>
                                      <a:ea typeface="幼圆" pitchFamily="49" charset="-122"/>
                                    </a:rPr>
                                    <m:t>−</m:t>
                                  </m:r>
                                  <m:r>
                                    <a:rPr lang="en-US" altLang="zh-CN" sz="2000" b="0" i="1" dirty="0" smtClean="0">
                                      <a:latin typeface="Cambria Math"/>
                                      <a:ea typeface="幼圆" pitchFamily="49" charset="-122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2000" i="1" dirty="0">
                                  <a:latin typeface="Cambria Math"/>
                                  <a:ea typeface="幼圆" pitchFamily="49" charset="-122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i="1" dirty="0">
                                  <a:latin typeface="Cambria Math"/>
                                  <a:ea typeface="幼圆" pitchFamily="49" charset="-122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000" i="1" dirty="0">
                                      <a:latin typeface="Cambria Math"/>
                                      <a:ea typeface="幼圆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dirty="0" smtClean="0">
                                      <a:latin typeface="Cambria Math"/>
                                      <a:ea typeface="幼圆" pitchFamily="49" charset="-122"/>
                                    </a:rPr>
                                    <m:t>𝑣</m:t>
                                  </m:r>
                                  <m:r>
                                    <a:rPr lang="en-US" altLang="zh-CN" sz="2000" i="1" dirty="0">
                                      <a:latin typeface="Cambria Math"/>
                                      <a:ea typeface="幼圆" pitchFamily="49" charset="-122"/>
                                    </a:rPr>
                                    <m:t>−</m:t>
                                  </m:r>
                                  <m:r>
                                    <a:rPr lang="en-US" altLang="zh-CN" sz="2000" b="0" i="1" dirty="0" smtClean="0">
                                      <a:latin typeface="Cambria Math"/>
                                      <a:ea typeface="幼圆" pitchFamily="49" charset="-122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2000" i="1" dirty="0">
                                  <a:latin typeface="Cambria Math"/>
                                  <a:ea typeface="幼圆" pitchFamily="49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1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86" y="4149080"/>
                <a:ext cx="2795702" cy="74135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线形标注 1(带强调线) 8"/>
              <p:cNvSpPr/>
              <p:nvPr/>
            </p:nvSpPr>
            <p:spPr>
              <a:xfrm>
                <a:off x="1121570" y="2481740"/>
                <a:ext cx="3594446" cy="450050"/>
              </a:xfrm>
              <a:prstGeom prst="accentCallout1">
                <a:avLst>
                  <a:gd name="adj1" fmla="val 18750"/>
                  <a:gd name="adj2" fmla="val -8333"/>
                  <a:gd name="adj3" fmla="val -66749"/>
                  <a:gd name="adj4" fmla="val 1062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根因集合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幼圆" pitchFamily="49" charset="-122"/>
                      </a:rPr>
                      <m:t>𝑅𝑆</m:t>
                    </m:r>
                    <m:r>
                      <a:rPr lang="en-US" altLang="zh-CN" i="1" dirty="0">
                        <a:latin typeface="Cambria Math"/>
                        <a:ea typeface="幼圆" pitchFamily="49" charset="-122"/>
                      </a:rPr>
                      <m:t>(</m:t>
                    </m:r>
                    <m:r>
                      <a:rPr lang="en-US" altLang="zh-CN" i="1" dirty="0">
                        <a:latin typeface="Cambria Math"/>
                        <a:ea typeface="幼圆" pitchFamily="49" charset="-122"/>
                      </a:rPr>
                      <m:t>𝑚</m:t>
                    </m:r>
                    <m:r>
                      <a:rPr lang="en-US" altLang="zh-CN" i="1" dirty="0">
                        <a:latin typeface="Cambria Math"/>
                        <a:ea typeface="幼圆" pitchFamily="49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能解释的故障比例</a:t>
                </a:r>
              </a:p>
            </p:txBody>
          </p:sp>
        </mc:Choice>
        <mc:Fallback>
          <p:sp>
            <p:nvSpPr>
              <p:cNvPr id="9" name="线形标注 1(带强调线)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570" y="2481740"/>
                <a:ext cx="3594446" cy="450050"/>
              </a:xfrm>
              <a:prstGeom prst="accentCallout1">
                <a:avLst>
                  <a:gd name="adj1" fmla="val 18750"/>
                  <a:gd name="adj2" fmla="val -8333"/>
                  <a:gd name="adj3" fmla="val -66749"/>
                  <a:gd name="adj4" fmla="val 10627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线形标注 1(带强调线) 17"/>
              <p:cNvSpPr/>
              <p:nvPr/>
            </p:nvSpPr>
            <p:spPr>
              <a:xfrm>
                <a:off x="1187624" y="4011910"/>
                <a:ext cx="4608512" cy="936104"/>
              </a:xfrm>
              <a:prstGeom prst="accentCallout1">
                <a:avLst>
                  <a:gd name="adj1" fmla="val 18750"/>
                  <a:gd name="adj2" fmla="val -8333"/>
                  <a:gd name="adj3" fmla="val -33779"/>
                  <a:gd name="adj4" fmla="val 147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dirty="0">
                          <a:latin typeface="微软雅黑" pitchFamily="34" charset="-122"/>
                          <a:ea typeface="微软雅黑" pitchFamily="34" charset="-122"/>
                        </a:rPr>
                        <m:t>根因集合</m:t>
                      </m:r>
                      <m:r>
                        <a:rPr lang="en-US" altLang="zh-CN" b="0" i="1" dirty="0">
                          <a:latin typeface="Cambria Math"/>
                          <a:ea typeface="幼圆" pitchFamily="49" charset="-122"/>
                        </a:rPr>
                        <m:t>𝑅𝑆</m:t>
                      </m:r>
                      <m:r>
                        <a:rPr lang="en-US" altLang="zh-CN" b="0" i="1" dirty="0">
                          <a:latin typeface="Cambria Math"/>
                          <a:ea typeface="幼圆" pitchFamily="49" charset="-122"/>
                        </a:rPr>
                        <m:t>(</m:t>
                      </m:r>
                      <m:r>
                        <a:rPr lang="en-US" altLang="zh-CN" b="0" i="1" dirty="0">
                          <a:latin typeface="Cambria Math"/>
                          <a:ea typeface="幼圆" pitchFamily="49" charset="-122"/>
                        </a:rPr>
                        <m:t>𝑚</m:t>
                      </m:r>
                      <m:r>
                        <a:rPr lang="en-US" altLang="zh-CN" b="0" i="1" dirty="0">
                          <a:latin typeface="Cambria Math"/>
                          <a:ea typeface="幼圆" pitchFamily="49" charset="-122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dirty="0">
                          <a:latin typeface="微软雅黑" pitchFamily="34" charset="-122"/>
                          <a:ea typeface="微软雅黑" pitchFamily="34" charset="-122"/>
                        </a:rPr>
                        <m:t>能解释的故障比例</m:t>
                      </m:r>
                    </m:oMath>
                  </m:oMathPara>
                </a14:m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dirty="0">
                          <a:latin typeface="Cambria Math"/>
                          <a:ea typeface="幼圆" pitchFamily="49" charset="-122"/>
                        </a:rPr>
                        <m:t>+</m:t>
                      </m:r>
                    </m:oMath>
                  </m:oMathPara>
                </a14:m>
                <a:endParaRPr lang="en-US" altLang="zh-CN" i="1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根因集合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latin typeface="Cambria Math"/>
                        <a:ea typeface="幼圆" pitchFamily="49" charset="-122"/>
                      </a:rPr>
                      <m:t>𝑅𝑆</m:t>
                    </m:r>
                    <m:r>
                      <a:rPr lang="en-US" altLang="zh-CN" b="0" i="1" dirty="0">
                        <a:latin typeface="Cambria Math"/>
                        <a:ea typeface="幼圆" pitchFamily="49" charset="-122"/>
                      </a:rPr>
                      <m:t>(</m:t>
                    </m:r>
                    <m:r>
                      <a:rPr lang="en-US" altLang="zh-CN" b="0" i="1" dirty="0">
                        <a:latin typeface="Cambria Math"/>
                        <a:ea typeface="幼圆" pitchFamily="49" charset="-122"/>
                      </a:rPr>
                      <m:t>𝑚</m:t>
                    </m:r>
                    <m:r>
                      <a:rPr lang="en-US" altLang="zh-CN" b="0" i="1" dirty="0">
                        <a:latin typeface="Cambria Math"/>
                        <a:ea typeface="幼圆" pitchFamily="49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符合𝑅𝑖𝑝𝑝𝑙𝑒 𝐸𝑓𝑓𝑒𝑐𝑡 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程度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18" name="线形标注 1(带强调线)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011910"/>
                <a:ext cx="4608512" cy="936104"/>
              </a:xfrm>
              <a:prstGeom prst="accentCallout1">
                <a:avLst>
                  <a:gd name="adj1" fmla="val 18750"/>
                  <a:gd name="adj2" fmla="val -8333"/>
                  <a:gd name="adj3" fmla="val -33779"/>
                  <a:gd name="adj4" fmla="val 1474"/>
                </a:avLst>
              </a:prstGeom>
              <a:blipFill rotWithShape="1"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611560" y="665253"/>
            <a:ext cx="7920880" cy="3428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114767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方案介绍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：目标函数设计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Picture 2" descr="å½å®¶äºèç½åºæ¥ä¸­å¿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-5073"/>
            <a:ext cx="2191722" cy="63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6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 animBg="1"/>
      <p:bldP spid="20" grpId="0" animBg="1"/>
      <p:bldP spid="9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67544" y="1623595"/>
                <a:ext cx="856895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>
                    <a:latin typeface="微软雅黑" pitchFamily="34" charset="-122"/>
                    <a:ea typeface="微软雅黑" pitchFamily="34" charset="-122"/>
                  </a:rPr>
                  <a:t>假设</a:t>
                </a:r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根因集合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幼圆" pitchFamily="49" charset="-122"/>
                      </a:rPr>
                      <m:t>𝑅𝑆</m:t>
                    </m:r>
                    <m:r>
                      <a:rPr lang="en-US" altLang="zh-CN" sz="2000" b="0" i="1" smtClean="0">
                        <a:latin typeface="Cambria Math"/>
                        <a:ea typeface="幼圆" pitchFamily="49" charset="-122"/>
                      </a:rPr>
                      <m:t>(</m:t>
                    </m:r>
                    <m:r>
                      <a:rPr lang="en-US" altLang="zh-CN" sz="2000" b="0" i="1" smtClean="0">
                        <a:latin typeface="Cambria Math"/>
                        <a:ea typeface="幼圆" pitchFamily="49" charset="-122"/>
                      </a:rPr>
                      <m:t>𝑚</m:t>
                    </m:r>
                    <m:r>
                      <a:rPr lang="en-US" altLang="zh-CN" sz="2000" b="0" i="1" smtClean="0">
                        <a:latin typeface="Cambria Math"/>
                        <a:ea typeface="幼圆" pitchFamily="49" charset="-122"/>
                      </a:rPr>
                      <m:t>)=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latin typeface="Cambria Math"/>
                            <a:ea typeface="幼圆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ea typeface="幼圆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幼圆" pitchFamily="49" charset="-122"/>
                              </a:rPr>
                              <m:t>𝑅𝑆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幼圆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/>
                            <a:ea typeface="幼圆" pitchFamily="49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ea typeface="幼圆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幼圆" pitchFamily="49" charset="-122"/>
                              </a:rPr>
                              <m:t>𝑅𝑆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幼圆" pitchFamily="49" charset="-122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b="1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完全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符合</a:t>
                </a:r>
                <a:r>
                  <a:rPr lang="zh-CN" altLang="en-US" sz="2000" dirty="0">
                    <a:latin typeface="微软雅黑" pitchFamily="34" charset="-122"/>
                    <a:ea typeface="微软雅黑" pitchFamily="34" charset="-122"/>
                  </a:rPr>
                  <a:t>𝑅𝑖𝑝𝑝𝑙𝑒 </a:t>
                </a:r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𝐸𝑓𝑓𝑒𝑐𝑡</a:t>
                </a:r>
                <a:endParaRPr lang="en-US" altLang="zh-CN" sz="2000" dirty="0" smtClean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164794"/>
                <a:ext cx="8568952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783" t="-909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圆角矩形 12"/>
              <p:cNvSpPr/>
              <p:nvPr/>
            </p:nvSpPr>
            <p:spPr>
              <a:xfrm>
                <a:off x="107504" y="2139702"/>
                <a:ext cx="8964488" cy="129614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/>
                        <a:ea typeface="幼圆" pitchFamily="49" charset="-122"/>
                      </a:rPr>
                      <m:t>𝑠𝑐𝑜𝑟𝑒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幼圆" pitchFamily="49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幼圆" pitchFamily="49" charset="-122"/>
                          </a:rPr>
                          <m:t>𝑅𝑆</m:t>
                        </m:r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幼圆" pitchFamily="49" charset="-122"/>
                          </a:rPr>
                          <m:t>(</m:t>
                        </m:r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幼圆" pitchFamily="49" charset="-122"/>
                          </a:rPr>
                          <m:t>𝑚</m:t>
                        </m:r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幼圆" pitchFamily="49" charset="-122"/>
                          </a:rPr>
                          <m:t>)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/>
                        <a:ea typeface="幼圆" pitchFamily="49" charset="-122"/>
                      </a:rPr>
                      <m:t>&gt;</m:t>
                    </m:r>
                    <m:r>
                      <a:rPr lang="en-US" altLang="zh-CN" sz="2000" i="1" dirty="0">
                        <a:solidFill>
                          <a:srgbClr val="FF0000"/>
                        </a:solidFill>
                        <a:latin typeface="Cambria Math"/>
                        <a:ea typeface="幼圆" pitchFamily="49" charset="-122"/>
                      </a:rPr>
                      <m:t>𝑠𝑐𝑜𝑟𝑒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幼圆" pitchFamily="49" charset="-122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幼圆" pitchFamily="49" charset="-122"/>
                          </a:rPr>
                          <m:t>𝑅𝑆</m:t>
                        </m:r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幼圆" pitchFamily="49" charset="-122"/>
                          </a:rPr>
                          <m:t>(</m:t>
                        </m:r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幼圆" pitchFamily="49" charset="-122"/>
                          </a:rPr>
                          <m:t>𝑚</m:t>
                        </m:r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幼圆" pitchFamily="49" charset="-122"/>
                          </a:rPr>
                          <m:t>−1)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/>
                        <a:ea typeface="幼圆" pitchFamily="49" charset="-122"/>
                      </a:rPr>
                      <m:t>  </m:t>
                    </m:r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成立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的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条件：</a:t>
                </a:r>
                <a:endParaRPr lang="en-US" altLang="zh-CN" sz="2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 dirty="0">
                              <a:latin typeface="Cambria Math"/>
                              <a:ea typeface="幼圆" pitchFamily="49" charset="-122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sz="2000" i="1" dirty="0">
                                  <a:latin typeface="Cambria Math"/>
                                  <a:ea typeface="幼圆" pitchFamily="49" charset="-122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/>
                                      <a:ea typeface="幼圆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>
                                      <a:latin typeface="Cambria Math"/>
                                      <a:ea typeface="幼圆" pitchFamily="49" charset="-122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latin typeface="Cambria Math"/>
                                      <a:ea typeface="幼圆" pitchFamily="49" charset="-122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i="1" dirty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000" i="1" dirty="0" smtClean="0">
                                      <a:latin typeface="Cambria Math"/>
                                      <a:ea typeface="幼圆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dirty="0" smtClean="0">
                                      <a:latin typeface="Cambria Math"/>
                                      <a:ea typeface="幼圆" pitchFamily="49" charset="-122"/>
                                    </a:rPr>
                                    <m:t>𝑅𝑆</m:t>
                                  </m:r>
                                </m:e>
                                <m:sub>
                                  <m:r>
                                    <a:rPr lang="en-US" altLang="zh-CN" sz="2000" b="0" i="1" dirty="0" smtClean="0">
                                      <a:latin typeface="Cambria Math"/>
                                      <a:ea typeface="幼圆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000" i="1" dirty="0">
                                      <a:latin typeface="Cambria Math"/>
                                      <a:ea typeface="幼圆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 dirty="0">
                                      <a:latin typeface="Cambria Math"/>
                                      <a:ea typeface="幼圆" pitchFamily="49" charset="-122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altLang="zh-CN" sz="2000" i="1" dirty="0">
                                          <a:latin typeface="Cambria Math"/>
                                          <a:ea typeface="幼圆" pitchFamily="49" charset="-12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latin typeface="Cambria Math"/>
                                              <a:ea typeface="幼圆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dirty="0">
                                              <a:latin typeface="Cambria Math"/>
                                              <a:ea typeface="幼圆" pitchFamily="49" charset="-122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dirty="0">
                                              <a:latin typeface="Cambria Math"/>
                                              <a:ea typeface="幼圆" pitchFamily="49" charset="-122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2000" i="1" dirty="0">
                                      <a:latin typeface="Cambria Math"/>
                                      <a:ea typeface="幼圆" pitchFamily="49" charset="-122"/>
                                    </a:rPr>
                                    <m:t>−</m:t>
                                  </m:r>
                                  <m:r>
                                    <a:rPr lang="en-US" altLang="zh-CN" sz="2000" i="1" dirty="0">
                                      <a:latin typeface="Cambria Math"/>
                                      <a:ea typeface="幼圆" pitchFamily="49" charset="-122"/>
                                    </a:rPr>
                                    <m:t>𝑓</m:t>
                                  </m:r>
                                  <m:r>
                                    <a:rPr lang="en-US" altLang="zh-CN" sz="2000" i="1" dirty="0">
                                      <a:latin typeface="Cambria Math"/>
                                      <a:ea typeface="幼圆" pitchFamily="49" charset="-122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/>
                                          <a:ea typeface="幼圆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>
                                          <a:latin typeface="Cambria Math"/>
                                          <a:ea typeface="幼圆" pitchFamily="49" charset="-122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sz="2000" i="1" dirty="0">
                                          <a:latin typeface="Cambria Math"/>
                                          <a:ea typeface="幼圆" pitchFamily="49" charset="-122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2000" i="1" dirty="0">
                                      <a:latin typeface="Cambria Math"/>
                                      <a:ea typeface="幼圆" pitchFamily="49" charset="-122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altLang="zh-CN" sz="2000" b="0" i="1" dirty="0" smtClean="0">
                          <a:latin typeface="Cambria Math"/>
                          <a:ea typeface="幼圆" pitchFamily="49" charset="-122"/>
                        </a:rPr>
                        <m:t>&gt;</m:t>
                      </m:r>
                      <m:d>
                        <m:dPr>
                          <m:ctrlPr>
                            <a:rPr lang="en-US" altLang="zh-CN" sz="2000" i="1" dirty="0">
                              <a:latin typeface="Cambria Math"/>
                              <a:ea typeface="幼圆" pitchFamily="49" charset="-122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sz="2000" i="1" dirty="0">
                                  <a:latin typeface="Cambria Math"/>
                                  <a:ea typeface="幼圆" pitchFamily="49" charset="-122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/>
                                      <a:ea typeface="幼圆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>
                                      <a:latin typeface="Cambria Math"/>
                                      <a:ea typeface="幼圆" pitchFamily="49" charset="-122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latin typeface="Cambria Math"/>
                                      <a:ea typeface="幼圆" pitchFamily="49" charset="-122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i="1" dirty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sz="2000" i="1" dirty="0">
                                  <a:latin typeface="Cambria Math"/>
                                  <a:ea typeface="幼圆" pitchFamily="49" charset="-122"/>
                                </a:rPr>
                                <m:t>𝑅𝑆</m:t>
                              </m:r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/>
                                      <a:ea typeface="幼圆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 dirty="0">
                                      <a:latin typeface="Cambria Math"/>
                                      <a:ea typeface="幼圆" pitchFamily="49" charset="-122"/>
                                    </a:rPr>
                                    <m:t>𝑚</m:t>
                                  </m:r>
                                  <m:r>
                                    <a:rPr lang="en-US" altLang="zh-CN" sz="2000" b="0" i="1" dirty="0" smtClean="0">
                                      <a:latin typeface="Cambria Math"/>
                                      <a:ea typeface="幼圆" pitchFamily="49" charset="-122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000" i="1" dirty="0">
                                      <a:latin typeface="Cambria Math"/>
                                      <a:ea typeface="幼圆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 dirty="0">
                                      <a:latin typeface="Cambria Math"/>
                                      <a:ea typeface="幼圆" pitchFamily="49" charset="-122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altLang="zh-CN" sz="2000" i="1" dirty="0">
                                          <a:latin typeface="Cambria Math"/>
                                          <a:ea typeface="幼圆" pitchFamily="49" charset="-12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latin typeface="Cambria Math"/>
                                              <a:ea typeface="幼圆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dirty="0">
                                              <a:latin typeface="Cambria Math"/>
                                              <a:ea typeface="幼圆" pitchFamily="49" charset="-122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dirty="0">
                                              <a:latin typeface="Cambria Math"/>
                                              <a:ea typeface="幼圆" pitchFamily="49" charset="-122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2000" i="1" dirty="0">
                                      <a:latin typeface="Cambria Math"/>
                                      <a:ea typeface="幼圆" pitchFamily="49" charset="-122"/>
                                    </a:rPr>
                                    <m:t>−</m:t>
                                  </m:r>
                                  <m:r>
                                    <a:rPr lang="en-US" altLang="zh-CN" sz="2000" i="1" dirty="0">
                                      <a:latin typeface="Cambria Math"/>
                                      <a:ea typeface="幼圆" pitchFamily="49" charset="-122"/>
                                    </a:rPr>
                                    <m:t>𝑓</m:t>
                                  </m:r>
                                  <m:r>
                                    <a:rPr lang="en-US" altLang="zh-CN" sz="2000" i="1" dirty="0">
                                      <a:latin typeface="Cambria Math"/>
                                      <a:ea typeface="幼圆" pitchFamily="49" charset="-122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/>
                                          <a:ea typeface="幼圆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>
                                          <a:latin typeface="Cambria Math"/>
                                          <a:ea typeface="幼圆" pitchFamily="49" charset="-122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sz="2000" i="1" dirty="0">
                                          <a:latin typeface="Cambria Math"/>
                                          <a:ea typeface="幼圆" pitchFamily="49" charset="-122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2000" i="1" dirty="0">
                                      <a:latin typeface="Cambria Math"/>
                                      <a:ea typeface="幼圆" pitchFamily="49" charset="-122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zh-CN" altLang="en-US" sz="2000" i="1">
                          <a:latin typeface="Cambria Math"/>
                          <a:ea typeface="幼圆" pitchFamily="49" charset="-122"/>
                        </a:rPr>
                        <m:t>∗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幼圆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幼圆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幼圆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幼圆" pitchFamily="49" charset="-122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en-US" altLang="zh-CN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幼圆" pitchFamily="49" charset="-122"/>
                                        </a:rPr>
                                        <m:t>𝑚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幼圆" pitchFamily="49" charset="-122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/>
                              <a:ea typeface="幼圆" pitchFamily="49" charset="-122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altLang="zh-CN" sz="2000" i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13" name="圆角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139702"/>
                <a:ext cx="8964488" cy="1296145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79513" y="951570"/>
                <a:ext cx="3580018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>
                          <a:solidFill>
                            <a:schemeClr val="tx1"/>
                          </a:solidFill>
                          <a:latin typeface="Cambria Math"/>
                          <a:ea typeface="微软雅黑" pitchFamily="34" charset="-122"/>
                        </a:rPr>
                        <m:t>𝑅𝑆</m:t>
                      </m:r>
                      <m:r>
                        <a:rPr lang="en-US" altLang="zh-CN" sz="2000">
                          <a:solidFill>
                            <a:schemeClr val="tx1"/>
                          </a:solidFill>
                          <a:latin typeface="Cambria Math"/>
                          <a:ea typeface="微软雅黑" pitchFamily="34" charset="-122"/>
                        </a:rPr>
                        <m:t>(</m:t>
                      </m:r>
                      <m:r>
                        <a:rPr lang="en-US" altLang="zh-CN" sz="2000">
                          <a:solidFill>
                            <a:schemeClr val="tx1"/>
                          </a:solidFill>
                          <a:latin typeface="Cambria Math"/>
                          <a:ea typeface="微软雅黑" pitchFamily="34" charset="-122"/>
                        </a:rPr>
                        <m:t>𝑚</m:t>
                      </m:r>
                      <m:r>
                        <a:rPr lang="en-US" altLang="zh-CN" sz="2000">
                          <a:solidFill>
                            <a:schemeClr val="tx1"/>
                          </a:solidFill>
                          <a:latin typeface="Cambria Math"/>
                          <a:ea typeface="微软雅黑" pitchFamily="34" charset="-122"/>
                        </a:rPr>
                        <m:t>)=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/>
                              <a:ea typeface="微软雅黑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微软雅黑" pitchFamily="34" charset="-122"/>
                                </a:rPr>
                                <m:t>𝑅𝑆</m:t>
                              </m:r>
                            </m:e>
                            <m:sub>
                              <m: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微软雅黑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/>
                              <a:ea typeface="微软雅黑" pitchFamily="34" charset="-122"/>
                            </a:rPr>
                            <m:t>;…;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微软雅黑" pitchFamily="34" charset="-122"/>
                                </a:rPr>
                                <m:t>𝑅𝑆</m:t>
                              </m:r>
                            </m:e>
                            <m:sub>
                              <m: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微软雅黑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/>
                              <a:ea typeface="微软雅黑" pitchFamily="34" charset="-122"/>
                            </a:rPr>
                            <m:t>;…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微软雅黑" pitchFamily="34" charset="-122"/>
                                </a:rPr>
                                <m:t>𝑅𝑆</m:t>
                              </m:r>
                            </m:e>
                            <m:sub>
                              <m: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微软雅黑" pitchFamily="34" charset="-122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268760"/>
                <a:ext cx="3562385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1515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104436" y="946909"/>
                <a:ext cx="4522841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>
                          <a:solidFill>
                            <a:schemeClr val="tx1"/>
                          </a:solidFill>
                          <a:latin typeface="Cambria Math"/>
                          <a:ea typeface="微软雅黑" pitchFamily="34" charset="-122"/>
                        </a:rPr>
                        <m:t>𝑅𝑆</m:t>
                      </m:r>
                      <m:r>
                        <a:rPr lang="en-US" altLang="zh-CN" sz="2000">
                          <a:solidFill>
                            <a:schemeClr val="tx1"/>
                          </a:solidFill>
                          <a:latin typeface="Cambria Math"/>
                          <a:ea typeface="微软雅黑" pitchFamily="34" charset="-122"/>
                        </a:rPr>
                        <m:t>(</m:t>
                      </m:r>
                      <m:r>
                        <a:rPr lang="en-US" altLang="zh-CN" sz="2000">
                          <a:solidFill>
                            <a:schemeClr val="tx1"/>
                          </a:solidFill>
                          <a:latin typeface="Cambria Math"/>
                          <a:ea typeface="微软雅黑" pitchFamily="34" charset="-122"/>
                        </a:rPr>
                        <m:t>𝑚</m:t>
                      </m:r>
                      <m:r>
                        <a:rPr lang="en-US" altLang="zh-CN" sz="2000">
                          <a:solidFill>
                            <a:schemeClr val="tx1"/>
                          </a:solidFill>
                          <a:latin typeface="Cambria Math"/>
                          <a:ea typeface="微软雅黑" pitchFamily="34" charset="-122"/>
                        </a:rPr>
                        <m:t>−1)=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/>
                              <a:ea typeface="微软雅黑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微软雅黑" pitchFamily="34" charset="-122"/>
                                </a:rPr>
                                <m:t>𝑅𝑆</m:t>
                              </m:r>
                            </m:e>
                            <m:sub>
                              <m: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微软雅黑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/>
                              <a:ea typeface="微软雅黑" pitchFamily="34" charset="-122"/>
                            </a:rPr>
                            <m:t>;…;,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微软雅黑" pitchFamily="34" charset="-122"/>
                                </a:rPr>
                                <m:t>𝑅𝑆</m:t>
                              </m:r>
                            </m:e>
                            <m:sub>
                              <m: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微软雅黑" pitchFamily="34" charset="-122"/>
                                </a:rPr>
                                <m:t>𝑖</m:t>
                              </m:r>
                              <m: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微软雅黑" pitchFamily="34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/>
                              <a:ea typeface="微软雅黑" pitchFamily="34" charset="-122"/>
                            </a:rPr>
                            <m:t>;…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微软雅黑" pitchFamily="34" charset="-122"/>
                                </a:rPr>
                                <m:t>;</m:t>
                              </m:r>
                              <m: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微软雅黑" pitchFamily="34" charset="-122"/>
                                </a:rPr>
                                <m:t>𝑅𝑆</m:t>
                              </m:r>
                            </m:e>
                            <m:sub>
                              <m: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微软雅黑" pitchFamily="34" charset="-122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435" y="1262546"/>
                <a:ext cx="4513223" cy="438262"/>
              </a:xfrm>
              <a:prstGeom prst="rect">
                <a:avLst/>
              </a:prstGeom>
              <a:blipFill rotWithShape="1">
                <a:blip r:embed="rId7"/>
                <a:stretch>
                  <a:fillRect b="-972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641618" y="937197"/>
            <a:ext cx="498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11560" y="4371950"/>
                <a:ext cx="83529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微软雅黑" pitchFamily="34" charset="-122"/>
                    <a:ea typeface="微软雅黑" pitchFamily="34" charset="-122"/>
                  </a:rPr>
                  <a:t>物理含义</a:t>
                </a:r>
                <a:r>
                  <a:rPr lang="en-US" altLang="zh-CN" sz="2000" dirty="0">
                    <a:latin typeface="微软雅黑" pitchFamily="34" charset="-122"/>
                    <a:ea typeface="微软雅黑" pitchFamily="34" charset="-122"/>
                  </a:rPr>
                  <a:t>:</a:t>
                </a:r>
                <a:r>
                  <a:rPr lang="zh-CN" altLang="en-US" sz="2000" dirty="0">
                    <a:latin typeface="微软雅黑" pitchFamily="34" charset="-122"/>
                    <a:ea typeface="微软雅黑" pitchFamily="34" charset="-122"/>
                  </a:rPr>
                  <a:t>只有当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幼圆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幼圆" pitchFamily="49" charset="-122"/>
                          </a:rPr>
                          <m:t>𝑅𝑆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幼圆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itchFamily="34" charset="-122"/>
                    <a:ea typeface="微软雅黑" pitchFamily="34" charset="-122"/>
                  </a:rPr>
                  <a:t>对应的故障足够大时，才将其加入根因集合𝑅𝑆</a:t>
                </a: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371950"/>
                <a:ext cx="8352928" cy="400110"/>
              </a:xfrm>
              <a:prstGeom prst="rect">
                <a:avLst/>
              </a:prstGeom>
              <a:blipFill rotWithShape="1">
                <a:blip r:embed="rId8"/>
                <a:stretch>
                  <a:fillRect l="-729" t="-909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标注 8"/>
          <p:cNvSpPr/>
          <p:nvPr/>
        </p:nvSpPr>
        <p:spPr>
          <a:xfrm>
            <a:off x="251520" y="2571750"/>
            <a:ext cx="2952328" cy="774086"/>
          </a:xfrm>
          <a:prstGeom prst="wedgeRectCallout">
            <a:avLst>
              <a:gd name="adj1" fmla="val -25405"/>
              <a:gd name="adj2" fmla="val 108860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285404" y="3795886"/>
                <a:ext cx="18383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/>
                            <a:ea typeface="幼圆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/>
                            <a:ea typeface="幼圆" pitchFamily="49" charset="-122"/>
                          </a:rPr>
                          <m:t>𝑅𝑆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/>
                            <a:ea typeface="幼圆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微软雅黑" pitchFamily="34" charset="-122"/>
                    <a:ea typeface="微软雅黑" pitchFamily="34" charset="-122"/>
                  </a:rPr>
                  <a:t>对应的故障</a:t>
                </a:r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04" y="3795886"/>
                <a:ext cx="1838324" cy="400110"/>
              </a:xfrm>
              <a:prstGeom prst="rect">
                <a:avLst/>
              </a:prstGeom>
              <a:blipFill rotWithShape="1">
                <a:blip r:embed="rId9"/>
                <a:stretch>
                  <a:fillRect t="-9231" r="-6312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标注 14"/>
          <p:cNvSpPr/>
          <p:nvPr/>
        </p:nvSpPr>
        <p:spPr>
          <a:xfrm>
            <a:off x="3419873" y="2571750"/>
            <a:ext cx="3390969" cy="792089"/>
          </a:xfrm>
          <a:prstGeom prst="wedgeRectCallout">
            <a:avLst>
              <a:gd name="adj1" fmla="val -26013"/>
              <a:gd name="adj2" fmla="val 102348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3419873" y="3755816"/>
                <a:ext cx="263219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prstClr val="black"/>
                        </a:solidFill>
                        <a:latin typeface="Cambria Math"/>
                        <a:ea typeface="微软雅黑" pitchFamily="34" charset="-122"/>
                      </a:rPr>
                      <m:t>𝑅𝑆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/>
                        <a:ea typeface="微软雅黑" pitchFamily="34" charset="-122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/>
                        <a:ea typeface="微软雅黑" pitchFamily="34" charset="-122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/>
                        <a:ea typeface="微软雅黑" pitchFamily="34" charset="-122"/>
                      </a:rPr>
                      <m:t>−1)</m:t>
                    </m:r>
                  </m:oMath>
                </a14:m>
                <a:r>
                  <a:rPr lang="zh-CN" altLang="en-US" sz="2000" dirty="0" smtClean="0">
                    <a:solidFill>
                      <a:prstClr val="black"/>
                    </a:solidFill>
                    <a:latin typeface="微软雅黑" pitchFamily="34" charset="-122"/>
                    <a:ea typeface="微软雅黑" pitchFamily="34" charset="-122"/>
                  </a:rPr>
                  <a:t>对应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微软雅黑" pitchFamily="34" charset="-122"/>
                    <a:ea typeface="微软雅黑" pitchFamily="34" charset="-122"/>
                  </a:rPr>
                  <a:t>的故障</a:t>
                </a:r>
                <a:endParaRPr lang="zh-CN" altLang="en-US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3" y="3755816"/>
                <a:ext cx="2632195" cy="400110"/>
              </a:xfrm>
              <a:prstGeom prst="rect">
                <a:avLst/>
              </a:prstGeom>
              <a:blipFill rotWithShape="1">
                <a:blip r:embed="rId10"/>
                <a:stretch>
                  <a:fillRect t="-9091" r="-486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611560" y="665253"/>
            <a:ext cx="7920880" cy="3428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1560" y="114767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方案介绍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：目标函数分析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Picture 2" descr="å½å®¶äºèç½åºæ¥ä¸­å¿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-5073"/>
            <a:ext cx="2191722" cy="63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21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14" grpId="0"/>
      <p:bldP spid="9" grpId="0" animBg="1"/>
      <p:bldP spid="11" grpId="0"/>
      <p:bldP spid="15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圆角矩形 12"/>
              <p:cNvSpPr/>
              <p:nvPr/>
            </p:nvSpPr>
            <p:spPr>
              <a:xfrm>
                <a:off x="467544" y="753548"/>
                <a:ext cx="8136904" cy="102611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𝑅𝑆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加入根因集合的条件</a:t>
                </a:r>
                <a:r>
                  <a:rPr lang="zh-CN" altLang="en-US" dirty="0" smtClean="0">
                    <a:latin typeface="Cambria Math"/>
                    <a:ea typeface="幼圆" pitchFamily="49" charset="-122"/>
                  </a:rPr>
                  <a:t>：</a:t>
                </a:r>
                <a:endParaRPr lang="en-US" altLang="zh-CN" dirty="0" smtClean="0">
                  <a:latin typeface="Cambria Math"/>
                  <a:ea typeface="幼圆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dirty="0">
                              <a:latin typeface="Cambria Math"/>
                              <a:ea typeface="幼圆" pitchFamily="49" charset="-122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i="1" dirty="0">
                                  <a:latin typeface="Cambria Math"/>
                                  <a:ea typeface="幼圆" pitchFamily="49" charset="-122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/>
                                      <a:ea typeface="幼圆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/>
                                      <a:ea typeface="幼圆" pitchFamily="49" charset="-122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/>
                                      <a:ea typeface="幼圆" pitchFamily="49" charset="-122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/>
                                      <a:ea typeface="幼圆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/>
                                      <a:ea typeface="幼圆" pitchFamily="49" charset="-122"/>
                                    </a:rPr>
                                    <m:t>𝑅𝑆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/>
                                      <a:ea typeface="幼圆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 dirty="0">
                                      <a:latin typeface="Cambria Math"/>
                                      <a:ea typeface="幼圆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latin typeface="Cambria Math"/>
                                      <a:ea typeface="幼圆" pitchFamily="49" charset="-122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altLang="zh-CN" i="1" dirty="0">
                                          <a:latin typeface="Cambria Math"/>
                                          <a:ea typeface="幼圆" pitchFamily="49" charset="-12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dirty="0">
                                              <a:latin typeface="Cambria Math"/>
                                              <a:ea typeface="幼圆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dirty="0">
                                              <a:latin typeface="Cambria Math"/>
                                              <a:ea typeface="幼圆" pitchFamily="49" charset="-122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dirty="0">
                                              <a:latin typeface="Cambria Math"/>
                                              <a:ea typeface="幼圆" pitchFamily="49" charset="-122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i="1" dirty="0">
                                      <a:latin typeface="Cambria Math"/>
                                      <a:ea typeface="幼圆" pitchFamily="49" charset="-122"/>
                                    </a:rPr>
                                    <m:t>−</m:t>
                                  </m:r>
                                  <m:r>
                                    <a:rPr lang="en-US" altLang="zh-CN" i="1" dirty="0">
                                      <a:latin typeface="Cambria Math"/>
                                      <a:ea typeface="幼圆" pitchFamily="49" charset="-122"/>
                                    </a:rPr>
                                    <m:t>𝑓</m:t>
                                  </m:r>
                                  <m:r>
                                    <a:rPr lang="en-US" altLang="zh-CN" i="1" dirty="0">
                                      <a:latin typeface="Cambria Math"/>
                                      <a:ea typeface="幼圆" pitchFamily="49" charset="-122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/>
                                          <a:ea typeface="幼圆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/>
                                          <a:ea typeface="幼圆" pitchFamily="49" charset="-122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/>
                                          <a:ea typeface="幼圆" pitchFamily="49" charset="-122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i="1" dirty="0">
                                      <a:latin typeface="Cambria Math"/>
                                      <a:ea typeface="幼圆" pitchFamily="49" charset="-122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altLang="zh-CN" i="1" dirty="0">
                          <a:latin typeface="Cambria Math"/>
                          <a:ea typeface="幼圆" pitchFamily="49" charset="-122"/>
                        </a:rPr>
                        <m:t>&gt;</m:t>
                      </m:r>
                      <m:d>
                        <m:dPr>
                          <m:ctrlPr>
                            <a:rPr lang="en-US" altLang="zh-CN" i="1" dirty="0">
                              <a:latin typeface="Cambria Math"/>
                              <a:ea typeface="幼圆" pitchFamily="49" charset="-122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i="1" dirty="0">
                                  <a:latin typeface="Cambria Math"/>
                                  <a:ea typeface="幼圆" pitchFamily="49" charset="-122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/>
                                      <a:ea typeface="幼圆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/>
                                      <a:ea typeface="幼圆" pitchFamily="49" charset="-122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/>
                                      <a:ea typeface="幼圆" pitchFamily="49" charset="-122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i="1" dirty="0">
                                  <a:latin typeface="Cambria Math"/>
                                  <a:ea typeface="幼圆" pitchFamily="49" charset="-122"/>
                                </a:rPr>
                                <m:t>𝑅𝑆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/>
                                      <a:ea typeface="幼圆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latin typeface="Cambria Math"/>
                                      <a:ea typeface="幼圆" pitchFamily="49" charset="-122"/>
                                    </a:rPr>
                                    <m:t>𝑚</m:t>
                                  </m:r>
                                  <m:r>
                                    <a:rPr lang="en-US" altLang="zh-CN" i="1" dirty="0">
                                      <a:latin typeface="Cambria Math"/>
                                      <a:ea typeface="幼圆" pitchFamily="49" charset="-122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 dirty="0">
                                      <a:latin typeface="Cambria Math"/>
                                      <a:ea typeface="幼圆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latin typeface="Cambria Math"/>
                                      <a:ea typeface="幼圆" pitchFamily="49" charset="-122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altLang="zh-CN" i="1" dirty="0">
                                          <a:latin typeface="Cambria Math"/>
                                          <a:ea typeface="幼圆" pitchFamily="49" charset="-12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dirty="0">
                                              <a:latin typeface="Cambria Math"/>
                                              <a:ea typeface="幼圆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dirty="0">
                                              <a:latin typeface="Cambria Math"/>
                                              <a:ea typeface="幼圆" pitchFamily="49" charset="-122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dirty="0">
                                              <a:latin typeface="Cambria Math"/>
                                              <a:ea typeface="幼圆" pitchFamily="49" charset="-122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i="1" dirty="0">
                                      <a:latin typeface="Cambria Math"/>
                                      <a:ea typeface="幼圆" pitchFamily="49" charset="-122"/>
                                    </a:rPr>
                                    <m:t>−</m:t>
                                  </m:r>
                                  <m:r>
                                    <a:rPr lang="en-US" altLang="zh-CN" i="1" dirty="0">
                                      <a:latin typeface="Cambria Math"/>
                                      <a:ea typeface="幼圆" pitchFamily="49" charset="-122"/>
                                    </a:rPr>
                                    <m:t>𝑓</m:t>
                                  </m:r>
                                  <m:r>
                                    <a:rPr lang="en-US" altLang="zh-CN" i="1" dirty="0">
                                      <a:latin typeface="Cambria Math"/>
                                      <a:ea typeface="幼圆" pitchFamily="49" charset="-122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/>
                                          <a:ea typeface="幼圆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/>
                                          <a:ea typeface="幼圆" pitchFamily="49" charset="-122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/>
                                          <a:ea typeface="幼圆" pitchFamily="49" charset="-122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i="1" dirty="0">
                                      <a:latin typeface="Cambria Math"/>
                                      <a:ea typeface="幼圆" pitchFamily="49" charset="-122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zh-CN" altLang="en-US" i="1">
                          <a:latin typeface="Cambria Math"/>
                          <a:ea typeface="幼圆" pitchFamily="49" charset="-122"/>
                        </a:rPr>
                        <m:t>∗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/>
                              <a:ea typeface="幼圆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幼圆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幼圆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幼圆" pitchFamily="49" charset="-122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幼圆" pitchFamily="49" charset="-122"/>
                                        </a:rPr>
                                        <m:t>𝑚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幼圆" pitchFamily="49" charset="-122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幼圆" pitchFamily="49" charset="-122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/>
                              <a:ea typeface="幼圆" pitchFamily="49" charset="-122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altLang="zh-CN" i="1" dirty="0">
                  <a:latin typeface="Cambria Math"/>
                  <a:ea typeface="幼圆" pitchFamily="49" charset="-122"/>
                </a:endParaRPr>
              </a:p>
            </p:txBody>
          </p:sp>
        </mc:Choice>
        <mc:Fallback>
          <p:sp>
            <p:nvSpPr>
              <p:cNvPr id="13" name="圆角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753548"/>
                <a:ext cx="8136904" cy="1026114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4334951"/>
                  </p:ext>
                </p:extLst>
              </p:nvPr>
            </p:nvGraphicFramePr>
            <p:xfrm>
              <a:off x="1500336" y="1851670"/>
              <a:ext cx="6096000" cy="3211202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032000"/>
                    <a:gridCol w="2032000"/>
                    <a:gridCol w="2032000"/>
                  </a:tblGrid>
                  <a:tr h="6737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500" dirty="0" smtClean="0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altLang="zh-CN" sz="1500"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CN" altLang="en-US" sz="1500" dirty="0"/>
                        </a:p>
                      </a:txBody>
                      <a:tcPr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500" b="0" i="1" smtClean="0">
                                    <a:latin typeface="Cambria Math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altLang="zh-CN" sz="1500" b="0" dirty="0" smtClean="0"/>
                        </a:p>
                        <a:p>
                          <a:pPr algn="ctr"/>
                          <a:endParaRPr lang="en-US" altLang="zh-CN" sz="1400" dirty="0" smtClean="0"/>
                        </a:p>
                      </a:txBody>
                      <a:tcPr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140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14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1400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CN" sz="1400" i="1">
                                                    <a:latin typeface="Cambria Math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CN" sz="1400">
                                                    <a:latin typeface="Cambria Math"/>
                                                  </a:rPr>
                                                  <m:t>𝑚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CN" sz="1400">
                                                    <a:latin typeface="Cambria Math"/>
                                                  </a:rPr>
                                                  <m:t>𝑚</m:t>
                                                </m:r>
                                                <m:r>
                                                  <a:rPr lang="en-US" altLang="zh-CN" sz="1400">
                                                    <a:latin typeface="Cambria Math"/>
                                                  </a:rPr>
                                                  <m:t>−1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sz="1400">
                                            <a:latin typeface="Cambria Math"/>
                                          </a:rPr>
                                          <m:t>𝑐</m:t>
                                        </m:r>
                                        <m:r>
                                          <a:rPr lang="en-US" altLang="zh-CN" sz="1400">
                                            <a:latin typeface="Cambria Math"/>
                                          </a:rPr>
                                          <m:t>/2</m:t>
                                        </m:r>
                                      </m:sup>
                                    </m:sSup>
                                    <m:r>
                                      <a:rPr lang="en-US" altLang="zh-CN" sz="140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0.3</a:t>
                          </a:r>
                          <a:endParaRPr lang="zh-CN" altLang="en-US" sz="1400" dirty="0"/>
                        </a:p>
                      </a:txBody>
                      <a:tcPr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2</a:t>
                          </a:r>
                          <a:endParaRPr lang="zh-CN" altLang="en-US" sz="1400" dirty="0"/>
                        </a:p>
                      </a:txBody>
                      <a:tcPr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0.1095</a:t>
                          </a:r>
                          <a:endParaRPr lang="zh-CN" altLang="en-US" sz="1400" dirty="0"/>
                        </a:p>
                      </a:txBody>
                      <a:tcPr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3</a:t>
                          </a:r>
                          <a:endParaRPr lang="zh-CN" altLang="en-US" sz="1400" dirty="0"/>
                        </a:p>
                      </a:txBody>
                      <a:tcPr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0.0627</a:t>
                          </a:r>
                          <a:endParaRPr lang="zh-CN" altLang="en-US" sz="1400" dirty="0"/>
                        </a:p>
                      </a:txBody>
                      <a:tcPr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4</a:t>
                          </a:r>
                          <a:endParaRPr lang="zh-CN" altLang="en-US" sz="1400" dirty="0"/>
                        </a:p>
                      </a:txBody>
                      <a:tcPr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0.0441</a:t>
                          </a:r>
                          <a:endParaRPr lang="zh-CN" altLang="en-US" sz="1400" dirty="0"/>
                        </a:p>
                      </a:txBody>
                      <a:tcPr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0.6</a:t>
                          </a:r>
                          <a:endParaRPr lang="zh-CN" altLang="en-US" sz="1400" dirty="0"/>
                        </a:p>
                      </a:txBody>
                      <a:tcPr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2</a:t>
                          </a:r>
                          <a:endParaRPr lang="zh-CN" altLang="en-US" sz="1400" dirty="0"/>
                        </a:p>
                      </a:txBody>
                      <a:tcPr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0.2311</a:t>
                          </a:r>
                          <a:endParaRPr lang="zh-CN" altLang="en-US" sz="1400" dirty="0"/>
                        </a:p>
                      </a:txBody>
                      <a:tcPr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3</a:t>
                          </a:r>
                          <a:endParaRPr lang="zh-CN" altLang="en-US" sz="1400" dirty="0"/>
                        </a:p>
                      </a:txBody>
                      <a:tcPr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0.1293</a:t>
                          </a:r>
                          <a:endParaRPr lang="zh-CN" altLang="en-US" sz="1400" dirty="0"/>
                        </a:p>
                      </a:txBody>
                      <a:tcPr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4</a:t>
                          </a:r>
                          <a:endParaRPr lang="zh-CN" altLang="en-US" sz="1400" dirty="0"/>
                        </a:p>
                      </a:txBody>
                      <a:tcPr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0.0901</a:t>
                          </a:r>
                        </a:p>
                      </a:txBody>
                      <a:tcPr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0.9</a:t>
                          </a:r>
                          <a:endParaRPr lang="zh-CN" altLang="en-US" sz="1400" dirty="0"/>
                        </a:p>
                      </a:txBody>
                      <a:tcPr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2</a:t>
                          </a:r>
                          <a:endParaRPr lang="zh-CN" altLang="en-US" sz="1400" dirty="0"/>
                        </a:p>
                      </a:txBody>
                      <a:tcPr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0.3660</a:t>
                          </a:r>
                        </a:p>
                      </a:txBody>
                      <a:tcPr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3</a:t>
                          </a:r>
                          <a:endParaRPr lang="zh-CN" altLang="en-US" sz="1400" dirty="0"/>
                        </a:p>
                      </a:txBody>
                      <a:tcPr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0.2001</a:t>
                          </a:r>
                        </a:p>
                      </a:txBody>
                      <a:tcPr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4</a:t>
                          </a:r>
                          <a:endParaRPr lang="zh-CN" altLang="en-US" sz="1400" dirty="0"/>
                        </a:p>
                      </a:txBody>
                      <a:tcPr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0.1381</a:t>
                          </a:r>
                        </a:p>
                      </a:txBody>
                      <a:tcPr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4334951"/>
                  </p:ext>
                </p:extLst>
              </p:nvPr>
            </p:nvGraphicFramePr>
            <p:xfrm>
              <a:off x="1500336" y="1851670"/>
              <a:ext cx="6096000" cy="3211202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032000"/>
                    <a:gridCol w="2032000"/>
                    <a:gridCol w="2032000"/>
                  </a:tblGrid>
                  <a:tr h="67374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t="-901" r="-200601" b="-384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99701" t="-901" r="-100000" b="-384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200300" t="-901" r="-300" b="-384685"/>
                          </a:stretch>
                        </a:blipFill>
                      </a:tcPr>
                    </a:tc>
                  </a:tr>
                  <a:tr h="2819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0.3</a:t>
                          </a:r>
                          <a:endParaRPr lang="zh-CN" altLang="en-US" sz="1400" dirty="0"/>
                        </a:p>
                      </a:txBody>
                      <a:tcPr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2</a:t>
                          </a:r>
                          <a:endParaRPr lang="zh-CN" altLang="en-US" sz="1400" dirty="0"/>
                        </a:p>
                      </a:txBody>
                      <a:tcPr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0.1095</a:t>
                          </a:r>
                          <a:endParaRPr lang="zh-CN" altLang="en-US" sz="1400" dirty="0"/>
                        </a:p>
                      </a:txBody>
                      <a:tcPr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194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3</a:t>
                          </a:r>
                          <a:endParaRPr lang="zh-CN" altLang="en-US" sz="1400" dirty="0"/>
                        </a:p>
                      </a:txBody>
                      <a:tcPr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0.0627</a:t>
                          </a:r>
                          <a:endParaRPr lang="zh-CN" altLang="en-US" sz="1400" dirty="0"/>
                        </a:p>
                      </a:txBody>
                      <a:tcPr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194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4</a:t>
                          </a:r>
                          <a:endParaRPr lang="zh-CN" altLang="en-US" sz="1400" dirty="0"/>
                        </a:p>
                      </a:txBody>
                      <a:tcPr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0.0441</a:t>
                          </a:r>
                          <a:endParaRPr lang="zh-CN" altLang="en-US" sz="1400" dirty="0"/>
                        </a:p>
                      </a:txBody>
                      <a:tcPr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19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0.6</a:t>
                          </a:r>
                          <a:endParaRPr lang="zh-CN" altLang="en-US" sz="1400" dirty="0"/>
                        </a:p>
                      </a:txBody>
                      <a:tcPr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2</a:t>
                          </a:r>
                          <a:endParaRPr lang="zh-CN" altLang="en-US" sz="1400" dirty="0"/>
                        </a:p>
                      </a:txBody>
                      <a:tcPr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0.2311</a:t>
                          </a:r>
                          <a:endParaRPr lang="zh-CN" altLang="en-US" sz="1400" dirty="0"/>
                        </a:p>
                      </a:txBody>
                      <a:tcPr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194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3</a:t>
                          </a:r>
                          <a:endParaRPr lang="zh-CN" altLang="en-US" sz="1400" dirty="0"/>
                        </a:p>
                      </a:txBody>
                      <a:tcPr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0.1293</a:t>
                          </a:r>
                          <a:endParaRPr lang="zh-CN" altLang="en-US" sz="1400" dirty="0"/>
                        </a:p>
                      </a:txBody>
                      <a:tcPr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194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4</a:t>
                          </a:r>
                          <a:endParaRPr lang="zh-CN" altLang="en-US" sz="1400" dirty="0"/>
                        </a:p>
                      </a:txBody>
                      <a:tcPr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0.0901</a:t>
                          </a:r>
                        </a:p>
                      </a:txBody>
                      <a:tcPr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19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0.9</a:t>
                          </a:r>
                          <a:endParaRPr lang="zh-CN" altLang="en-US" sz="1400" dirty="0"/>
                        </a:p>
                      </a:txBody>
                      <a:tcPr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2</a:t>
                          </a:r>
                          <a:endParaRPr lang="zh-CN" altLang="en-US" sz="1400" dirty="0"/>
                        </a:p>
                      </a:txBody>
                      <a:tcPr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0.3660</a:t>
                          </a:r>
                        </a:p>
                      </a:txBody>
                      <a:tcPr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19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3</a:t>
                          </a:r>
                          <a:endParaRPr lang="zh-CN" altLang="en-US" sz="1400" dirty="0"/>
                        </a:p>
                      </a:txBody>
                      <a:tcPr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0.2001</a:t>
                          </a:r>
                        </a:p>
                      </a:txBody>
                      <a:tcPr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19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4</a:t>
                          </a:r>
                          <a:endParaRPr lang="zh-CN" altLang="en-US" sz="1400" dirty="0"/>
                        </a:p>
                      </a:txBody>
                      <a:tcPr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smtClean="0"/>
                            <a:t>0.1381</a:t>
                          </a:r>
                        </a:p>
                      </a:txBody>
                      <a:tcPr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矩形 7"/>
          <p:cNvSpPr/>
          <p:nvPr/>
        </p:nvSpPr>
        <p:spPr>
          <a:xfrm>
            <a:off x="611560" y="665253"/>
            <a:ext cx="7920880" cy="3428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114767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方案介绍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：目标函数分析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Picture 2" descr="å½å®¶äºèç½åºæ¥ä¸­å¿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-5073"/>
            <a:ext cx="2191722" cy="63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7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755576" y="789552"/>
            <a:ext cx="3600400" cy="59406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广度优先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55576" y="1491630"/>
            <a:ext cx="3600400" cy="59406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启发式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55576" y="2193708"/>
            <a:ext cx="3600400" cy="59406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遗传算法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Picture 2" descr="https://github.com/iopsai/iops2019/blob/master/iops2019-master/pictures/web_problem/f1.png?raw=tr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843558"/>
            <a:ext cx="3207288" cy="384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箭头连接符 2"/>
          <p:cNvCxnSpPr/>
          <p:nvPr/>
        </p:nvCxnSpPr>
        <p:spPr>
          <a:xfrm>
            <a:off x="6084168" y="262575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164288" y="163564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6147792" y="1815666"/>
            <a:ext cx="1376536" cy="6417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084168" y="163564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7308304" y="262575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7236296" y="2866070"/>
            <a:ext cx="944488" cy="6417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9552" y="2890123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目标函数值相等时，选择首次搜索到的结果（深度最浅的结果）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9552" y="3511192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交叉维度内单一根因目标函数排序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选择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TOPN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集合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9552" y="4132261"/>
            <a:ext cx="439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TOPN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根因集合编码为长度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二进制；在每一代迭代中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选择一个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DNA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个体进行枚举搜索。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7524328" y="4029912"/>
            <a:ext cx="0" cy="5400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566720" y="4011910"/>
            <a:ext cx="461665" cy="7155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排序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1560" y="665253"/>
            <a:ext cx="7920880" cy="3428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1560" y="114767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方案介绍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：智能搜索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6" name="Picture 2" descr="å½å®¶äºèç½åºæ¥ä¸­å¿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-5073"/>
            <a:ext cx="2191722" cy="63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5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3" grpId="0"/>
      <p:bldP spid="24" grpId="0"/>
      <p:bldP spid="25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802370"/>
              </p:ext>
            </p:extLst>
          </p:nvPr>
        </p:nvGraphicFramePr>
        <p:xfrm>
          <a:off x="395535" y="843559"/>
          <a:ext cx="8496945" cy="1350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389"/>
                <a:gridCol w="1699389"/>
                <a:gridCol w="1699389"/>
                <a:gridCol w="1699389"/>
                <a:gridCol w="1699389"/>
              </a:tblGrid>
              <a:tr h="4461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队伍名字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测试阶段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测试得分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运行时间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</a:tr>
              <a:tr h="457859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火眼金睛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决赛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0.9516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&lt;1min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</a:tr>
              <a:tr h="446145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预赛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0.9147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&lt;30</a:t>
                      </a:r>
                      <a:r>
                        <a:rPr lang="en-US" altLang="zh-CN" sz="18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99592" y="2283718"/>
                <a:ext cx="7776864" cy="2613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关键参数分析：</a:t>
                </a:r>
                <a:endParaRPr lang="en-US" altLang="zh-CN" sz="24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marL="342900" indent="-342900">
                  <a:lnSpc>
                    <a:spcPct val="120000"/>
                  </a:lnSpc>
                  <a:spcBef>
                    <a:spcPts val="600"/>
                  </a:spcBef>
                  <a:buFont typeface="Wingdings" pitchFamily="2" charset="2"/>
                  <a:buChar char="ü"/>
                </a:pPr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故障</a:t>
                </a:r>
                <a:r>
                  <a:rPr lang="zh-CN" altLang="en-US" sz="2000" dirty="0">
                    <a:latin typeface="微软雅黑" pitchFamily="34" charset="-122"/>
                    <a:ea typeface="微软雅黑" pitchFamily="34" charset="-122"/>
                  </a:rPr>
                  <a:t>预测</a:t>
                </a:r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值：不同周期的平均值，并行化加速</a:t>
                </a:r>
                <a:endParaRPr lang="en-US" altLang="zh-CN" sz="2000" dirty="0">
                  <a:latin typeface="微软雅黑" pitchFamily="34" charset="-122"/>
                  <a:ea typeface="微软雅黑" pitchFamily="34" charset="-122"/>
                </a:endParaRPr>
              </a:p>
              <a:p>
                <a:pPr marL="342900" indent="-342900">
                  <a:lnSpc>
                    <a:spcPct val="120000"/>
                  </a:lnSpc>
                  <a:spcBef>
                    <a:spcPts val="600"/>
                  </a:spcBef>
                  <a:buFont typeface="Wingdings" pitchFamily="2" charset="2"/>
                  <a:buChar char="ü"/>
                </a:pPr>
                <a:r>
                  <a:rPr lang="en-US" altLang="zh-CN" sz="2000" i="1" dirty="0">
                    <a:latin typeface="微软雅黑" pitchFamily="34" charset="-122"/>
                    <a:ea typeface="微软雅黑" pitchFamily="34" charset="-122"/>
                  </a:rPr>
                  <a:t>s</a:t>
                </a:r>
                <a:r>
                  <a:rPr lang="en-US" altLang="zh-CN" sz="2000" i="1" dirty="0" smtClean="0">
                    <a:latin typeface="微软雅黑" pitchFamily="34" charset="-122"/>
                    <a:ea typeface="微软雅黑" pitchFamily="34" charset="-122"/>
                  </a:rPr>
                  <a:t>core </a:t>
                </a:r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/>
                            <a:ea typeface="幼圆" pitchFamily="49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/>
                            <a:ea typeface="幼圆" pitchFamily="49" charset="-122"/>
                          </a:rPr>
                          <m:t>𝑚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/>
                            <a:ea typeface="幼圆" pitchFamily="49" charset="-122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的</a:t>
                </a:r>
                <a:r>
                  <a:rPr lang="en-US" altLang="zh-CN" sz="2000" i="1" dirty="0" smtClean="0">
                    <a:latin typeface="微软雅黑" pitchFamily="34" charset="-122"/>
                    <a:ea typeface="微软雅黑" pitchFamily="34" charset="-122"/>
                  </a:rPr>
                  <a:t>c</a:t>
                </a:r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：算法中</a:t>
                </a:r>
                <a:r>
                  <a:rPr lang="en-US" altLang="zh-CN" sz="2000" i="1" dirty="0" smtClean="0">
                    <a:latin typeface="微软雅黑" pitchFamily="34" charset="-122"/>
                    <a:ea typeface="微软雅黑" pitchFamily="34" charset="-122"/>
                  </a:rPr>
                  <a:t>c </a:t>
                </a:r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取</a:t>
                </a:r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固定值。减小</a:t>
                </a:r>
                <a:r>
                  <a:rPr lang="en-US" altLang="zh-CN" sz="2000" i="1" dirty="0" smtClean="0">
                    <a:latin typeface="微软雅黑" pitchFamily="34" charset="-122"/>
                    <a:ea typeface="微软雅黑" pitchFamily="34" charset="-122"/>
                  </a:rPr>
                  <a:t>c</a:t>
                </a:r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，算法倾向于得到根因数目更多的集合。（预赛</a:t>
                </a:r>
                <a:r>
                  <a:rPr lang="en-US" altLang="zh-CN" sz="2000" dirty="0" smtClean="0">
                    <a:latin typeface="微软雅黑" pitchFamily="34" charset="-122"/>
                    <a:ea typeface="微软雅黑" pitchFamily="34" charset="-122"/>
                  </a:rPr>
                  <a:t>2</a:t>
                </a:r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阶段中</a:t>
                </a:r>
                <a:r>
                  <a:rPr lang="en-US" altLang="zh-CN" sz="2000" i="1" dirty="0" smtClean="0">
                    <a:latin typeface="微软雅黑" pitchFamily="34" charset="-122"/>
                    <a:ea typeface="微软雅黑" pitchFamily="34" charset="-122"/>
                  </a:rPr>
                  <a:t>c </a:t>
                </a:r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固定</a:t>
                </a:r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时，得分</a:t>
                </a:r>
                <a:r>
                  <a:rPr lang="en-US" altLang="zh-CN" sz="2000" dirty="0" smtClean="0">
                    <a:latin typeface="微软雅黑" pitchFamily="34" charset="-122"/>
                    <a:ea typeface="微软雅黑" pitchFamily="34" charset="-122"/>
                  </a:rPr>
                  <a:t>0.9713</a:t>
                </a:r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，根据样本特征，人工设计规则调整</a:t>
                </a:r>
                <a:r>
                  <a:rPr lang="en-US" altLang="zh-CN" sz="2000" i="1" dirty="0" smtClean="0">
                    <a:latin typeface="微软雅黑" pitchFamily="34" charset="-122"/>
                    <a:ea typeface="微软雅黑" pitchFamily="34" charset="-122"/>
                  </a:rPr>
                  <a:t>c </a:t>
                </a:r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值</a:t>
                </a:r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，可以得到</a:t>
                </a:r>
                <a:r>
                  <a:rPr lang="en-US" altLang="zh-CN" sz="2000" dirty="0" smtClean="0">
                    <a:latin typeface="微软雅黑" pitchFamily="34" charset="-122"/>
                    <a:ea typeface="微软雅黑" pitchFamily="34" charset="-122"/>
                  </a:rPr>
                  <a:t>1</a:t>
                </a:r>
                <a:r>
                  <a:rPr lang="zh-CN" altLang="en-US" sz="2000" dirty="0">
                    <a:latin typeface="微软雅黑" pitchFamily="34" charset="-122"/>
                    <a:ea typeface="微软雅黑" pitchFamily="34" charset="-122"/>
                  </a:rPr>
                  <a:t>分</a:t>
                </a:r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）</a:t>
                </a:r>
                <a:endParaRPr lang="en-US" altLang="zh-CN" sz="2000" dirty="0">
                  <a:latin typeface="微软雅黑" pitchFamily="34" charset="-122"/>
                  <a:ea typeface="微软雅黑" pitchFamily="34" charset="-122"/>
                </a:endParaRPr>
              </a:p>
              <a:p>
                <a:pPr marL="342900" indent="-342900">
                  <a:lnSpc>
                    <a:spcPct val="120000"/>
                  </a:lnSpc>
                  <a:spcBef>
                    <a:spcPts val="600"/>
                  </a:spcBef>
                  <a:buFont typeface="Wingdings" pitchFamily="2" charset="2"/>
                  <a:buChar char="ü"/>
                </a:pPr>
                <a:r>
                  <a:rPr lang="en-US" altLang="zh-CN" sz="2000" i="1" dirty="0">
                    <a:latin typeface="微软雅黑" pitchFamily="34" charset="-122"/>
                    <a:ea typeface="微软雅黑" pitchFamily="34" charset="-122"/>
                  </a:rPr>
                  <a:t>s</a:t>
                </a:r>
                <a:r>
                  <a:rPr lang="en-US" altLang="zh-CN" sz="2000" i="1" dirty="0" smtClean="0">
                    <a:latin typeface="微软雅黑" pitchFamily="34" charset="-122"/>
                    <a:ea typeface="微软雅黑" pitchFamily="34" charset="-122"/>
                  </a:rPr>
                  <a:t>core </a:t>
                </a:r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中范数类型：算法中取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范数，实测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得分更高</a:t>
                </a:r>
                <a:endParaRPr lang="en-US" altLang="zh-CN" sz="2000" dirty="0" smtClean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283718"/>
                <a:ext cx="7776864" cy="2613023"/>
              </a:xfrm>
              <a:prstGeom prst="rect">
                <a:avLst/>
              </a:prstGeom>
              <a:blipFill rotWithShape="1">
                <a:blip r:embed="rId3"/>
                <a:stretch>
                  <a:fillRect l="-1255" t="-467" b="-2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611560" y="665253"/>
            <a:ext cx="7920880" cy="3428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114767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总结讨论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Picture 2" descr="å½å®¶äºèç½åºæ¥ä¸­å¿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-5073"/>
            <a:ext cx="2191722" cy="63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30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71800" y="-20539"/>
            <a:ext cx="3960440" cy="64807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多维监测</a:t>
            </a:r>
            <a:r>
              <a:rPr lang="zh-CN" altLang="en-US" sz="28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指标异常定位</a:t>
            </a:r>
            <a:endParaRPr lang="zh-CN" altLang="en-US" sz="2800" b="1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672" y="1848765"/>
            <a:ext cx="64087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THANKS</a:t>
            </a:r>
            <a:endParaRPr lang="en-US" altLang="zh-CN" sz="6600" dirty="0" smtClean="0">
              <a:solidFill>
                <a:schemeClr val="accent6">
                  <a:lumMod val="60000"/>
                  <a:lumOff val="4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95736" y="2735509"/>
            <a:ext cx="509431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5000" dirty="0" smtClean="0">
                <a:solidFill>
                  <a:srgbClr val="F79646">
                    <a:lumMod val="60000"/>
                    <a:lumOff val="40000"/>
                  </a:srgbClr>
                </a:solidFill>
                <a:ea typeface="幼圆" pitchFamily="49" charset="-122"/>
              </a:rPr>
              <a:t>Q&amp;A</a:t>
            </a:r>
            <a:endParaRPr lang="en-US" altLang="zh-CN" sz="5000" dirty="0">
              <a:solidFill>
                <a:srgbClr val="F79646">
                  <a:lumMod val="60000"/>
                  <a:lumOff val="40000"/>
                </a:srgbClr>
              </a:solidFill>
              <a:ea typeface="幼圆" pitchFamily="49" charset="-122"/>
            </a:endParaRPr>
          </a:p>
        </p:txBody>
      </p:sp>
      <p:pic>
        <p:nvPicPr>
          <p:cNvPr id="9" name="Picture 2" descr="å½å®¶äºèç½åºæ¥ä¸­å¿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527" y="-5072"/>
            <a:ext cx="2191722" cy="63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-16249" y="-20538"/>
            <a:ext cx="2736304" cy="648073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/>
              <a:t>AIOps Challenge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0223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71800" y="0"/>
            <a:ext cx="3960440" cy="62753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多维监测</a:t>
            </a:r>
            <a:r>
              <a:rPr lang="zh-CN" altLang="en-US" sz="28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指标异常定位</a:t>
            </a:r>
            <a:endParaRPr lang="zh-CN" altLang="en-US" sz="2800" b="1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2050" name="Picture 2" descr="å½å®¶äºèç½åºæ¥ä¸­å¿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-5073"/>
            <a:ext cx="2191722" cy="63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-36512" y="-20539"/>
            <a:ext cx="2736304" cy="648073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AIOps Challenge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763999"/>
            <a:ext cx="640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4800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幼圆" pitchFamily="49" charset="-122"/>
                <a:ea typeface="幼圆" pitchFamily="49" charset="-122"/>
              </a:rPr>
              <a:t>团队介绍</a:t>
            </a:r>
            <a:endParaRPr lang="en-US" altLang="zh-CN" sz="4800" dirty="0">
              <a:solidFill>
                <a:srgbClr val="F79646">
                  <a:lumMod val="60000"/>
                  <a:lumOff val="40000"/>
                </a:srgb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43608" y="1779662"/>
            <a:ext cx="73448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</a:pPr>
            <a:r>
              <a:rPr lang="zh-CN" altLang="en-US" sz="2400" b="1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幼圆" pitchFamily="49" charset="-122"/>
                <a:ea typeface="幼圆" pitchFamily="49" charset="-122"/>
              </a:rPr>
              <a:t>队伍：火眼金睛</a:t>
            </a:r>
            <a:endParaRPr lang="en-US" altLang="zh-CN" sz="2400" b="1" dirty="0" smtClean="0">
              <a:solidFill>
                <a:srgbClr val="F79646">
                  <a:lumMod val="60000"/>
                  <a:lumOff val="40000"/>
                </a:srgbClr>
              </a:solidFill>
              <a:latin typeface="幼圆" pitchFamily="49" charset="-122"/>
              <a:ea typeface="幼圆" pitchFamily="49" charset="-122"/>
            </a:endParaRPr>
          </a:p>
          <a:p>
            <a:pPr lvl="0">
              <a:lnSpc>
                <a:spcPct val="200000"/>
              </a:lnSpc>
            </a:pPr>
            <a:r>
              <a:rPr lang="zh-CN" altLang="en-US" sz="2400" b="1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幼圆" pitchFamily="49" charset="-122"/>
                <a:ea typeface="幼圆" pitchFamily="49" charset="-122"/>
              </a:rPr>
              <a:t>单位：国家互联网应急中心（</a:t>
            </a:r>
            <a:r>
              <a:rPr lang="en-US" altLang="zh-CN" sz="2400" b="1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幼圆" pitchFamily="49" charset="-122"/>
                <a:ea typeface="幼圆" pitchFamily="49" charset="-122"/>
              </a:rPr>
              <a:t>CNCERT</a:t>
            </a:r>
            <a:r>
              <a:rPr lang="zh-CN" altLang="en-US" sz="2400" b="1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幼圆" pitchFamily="49" charset="-122"/>
                <a:ea typeface="幼圆" pitchFamily="49" charset="-122"/>
              </a:rPr>
              <a:t>） </a:t>
            </a:r>
            <a:r>
              <a:rPr lang="en-US" altLang="zh-CN" sz="2400" b="1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幼圆" pitchFamily="49" charset="-122"/>
                <a:ea typeface="幼圆" pitchFamily="49" charset="-122"/>
              </a:rPr>
              <a:t>	</a:t>
            </a:r>
            <a:r>
              <a:rPr lang="zh-CN" altLang="en-US" sz="2400" b="1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幼圆" pitchFamily="49" charset="-122"/>
                <a:ea typeface="幼圆" pitchFamily="49" charset="-122"/>
              </a:rPr>
              <a:t>运</a:t>
            </a:r>
            <a:r>
              <a:rPr lang="zh-CN" altLang="en-US" sz="2400" b="1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幼圆" pitchFamily="49" charset="-122"/>
                <a:ea typeface="幼圆" pitchFamily="49" charset="-122"/>
              </a:rPr>
              <a:t>维保障部</a:t>
            </a:r>
            <a:endParaRPr lang="en-US" altLang="zh-CN" sz="2400" b="1" dirty="0" smtClean="0">
              <a:solidFill>
                <a:srgbClr val="F79646">
                  <a:lumMod val="60000"/>
                  <a:lumOff val="40000"/>
                </a:srgbClr>
              </a:solidFill>
              <a:latin typeface="幼圆" pitchFamily="49" charset="-122"/>
              <a:ea typeface="幼圆" pitchFamily="49" charset="-122"/>
            </a:endParaRPr>
          </a:p>
          <a:p>
            <a:pPr lvl="0">
              <a:lnSpc>
                <a:spcPct val="200000"/>
              </a:lnSpc>
            </a:pPr>
            <a:r>
              <a:rPr lang="zh-CN" altLang="en-US" sz="2400" b="1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幼圆" pitchFamily="49" charset="-122"/>
                <a:ea typeface="幼圆" pitchFamily="49" charset="-122"/>
              </a:rPr>
              <a:t>领队</a:t>
            </a:r>
            <a:r>
              <a:rPr lang="zh-CN" altLang="en-US" sz="2400" b="1" dirty="0">
                <a:solidFill>
                  <a:srgbClr val="F79646">
                    <a:lumMod val="60000"/>
                    <a:lumOff val="40000"/>
                  </a:srgbClr>
                </a:solidFill>
                <a:latin typeface="幼圆" pitchFamily="49" charset="-122"/>
                <a:ea typeface="幼圆" pitchFamily="49" charset="-122"/>
              </a:rPr>
              <a:t>：</a:t>
            </a:r>
            <a:r>
              <a:rPr lang="zh-CN" altLang="en-US" sz="2400" b="1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幼圆" pitchFamily="49" charset="-122"/>
                <a:ea typeface="幼圆" pitchFamily="49" charset="-122"/>
              </a:rPr>
              <a:t>周波</a:t>
            </a:r>
            <a:r>
              <a:rPr lang="en-US" altLang="zh-CN" sz="2400" b="1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幼圆" pitchFamily="49" charset="-122"/>
                <a:ea typeface="幼圆" pitchFamily="49" charset="-122"/>
              </a:rPr>
              <a:t>	</a:t>
            </a:r>
            <a:r>
              <a:rPr lang="en-US" altLang="zh-CN" sz="2400" b="1" dirty="0">
                <a:solidFill>
                  <a:srgbClr val="F79646">
                    <a:lumMod val="60000"/>
                    <a:lumOff val="40000"/>
                  </a:srgbClr>
                </a:solidFill>
                <a:latin typeface="幼圆" pitchFamily="49" charset="-122"/>
                <a:ea typeface="幼圆" pitchFamily="49" charset="-122"/>
              </a:rPr>
              <a:t>	</a:t>
            </a:r>
            <a:r>
              <a:rPr lang="en-US" altLang="zh-CN" sz="2400" b="1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幼圆" pitchFamily="49" charset="-122"/>
                <a:ea typeface="幼圆" pitchFamily="49" charset="-122"/>
              </a:rPr>
              <a:t>2017</a:t>
            </a:r>
            <a:r>
              <a:rPr lang="zh-CN" altLang="en-US" sz="2400" b="1" dirty="0">
                <a:solidFill>
                  <a:srgbClr val="F79646">
                    <a:lumMod val="60000"/>
                    <a:lumOff val="40000"/>
                  </a:srgbClr>
                </a:solidFill>
                <a:latin typeface="幼圆" pitchFamily="49" charset="-122"/>
                <a:ea typeface="幼圆" pitchFamily="49" charset="-122"/>
              </a:rPr>
              <a:t>年清华大学博士毕业</a:t>
            </a:r>
            <a:endParaRPr lang="en-US" altLang="zh-CN" sz="2400" b="1" dirty="0">
              <a:solidFill>
                <a:srgbClr val="F79646">
                  <a:lumMod val="60000"/>
                  <a:lumOff val="40000"/>
                </a:srgbClr>
              </a:solidFill>
              <a:latin typeface="幼圆" pitchFamily="49" charset="-122"/>
              <a:ea typeface="幼圆" pitchFamily="49" charset="-122"/>
            </a:endParaRPr>
          </a:p>
          <a:p>
            <a:pPr lvl="0">
              <a:lnSpc>
                <a:spcPct val="200000"/>
              </a:lnSpc>
            </a:pPr>
            <a:r>
              <a:rPr lang="zh-CN" altLang="en-US" sz="2400" b="1" dirty="0">
                <a:solidFill>
                  <a:srgbClr val="F79646">
                    <a:lumMod val="60000"/>
                    <a:lumOff val="40000"/>
                  </a:srgbClr>
                </a:solidFill>
                <a:latin typeface="幼圆" pitchFamily="49" charset="-122"/>
                <a:ea typeface="幼圆" pitchFamily="49" charset="-122"/>
              </a:rPr>
              <a:t>成员：</a:t>
            </a:r>
            <a:r>
              <a:rPr lang="zh-CN" altLang="en-US" sz="2400" b="1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幼圆" pitchFamily="49" charset="-122"/>
                <a:ea typeface="幼圆" pitchFamily="49" charset="-122"/>
              </a:rPr>
              <a:t>孙发强</a:t>
            </a:r>
            <a:r>
              <a:rPr lang="en-US" altLang="zh-CN" sz="2400" b="1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幼圆" pitchFamily="49" charset="-122"/>
                <a:ea typeface="幼圆" pitchFamily="49" charset="-122"/>
              </a:rPr>
              <a:t>	</a:t>
            </a:r>
            <a:r>
              <a:rPr lang="en-US" altLang="zh-CN" sz="2400" b="1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幼圆" pitchFamily="49" charset="-122"/>
                <a:ea typeface="幼圆" pitchFamily="49" charset="-122"/>
              </a:rPr>
              <a:t>2017</a:t>
            </a:r>
            <a:r>
              <a:rPr lang="zh-CN" altLang="en-US" sz="2400" b="1" dirty="0" smtClean="0">
                <a:solidFill>
                  <a:srgbClr val="F79646">
                    <a:lumMod val="60000"/>
                    <a:lumOff val="40000"/>
                  </a:srgbClr>
                </a:solidFill>
                <a:latin typeface="幼圆" pitchFamily="49" charset="-122"/>
                <a:ea typeface="幼圆" pitchFamily="49" charset="-122"/>
              </a:rPr>
              <a:t>年中科院计算所博士毕业</a:t>
            </a:r>
            <a:endParaRPr lang="en-US" altLang="zh-CN" sz="2400" b="1" dirty="0">
              <a:solidFill>
                <a:srgbClr val="F79646">
                  <a:lumMod val="60000"/>
                  <a:lumOff val="40000"/>
                </a:srgb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7544" y="1673365"/>
            <a:ext cx="3024336" cy="3428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8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11560" y="665253"/>
            <a:ext cx="7920880" cy="3428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14767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答辩提纲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411760" y="1419622"/>
            <a:ext cx="4104456" cy="59406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赛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题分析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411760" y="2499742"/>
            <a:ext cx="4104456" cy="59406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方案介绍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411760" y="3579862"/>
            <a:ext cx="4104456" cy="594066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总结讨论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Picture 2" descr="å½å®¶äºèç½åºæ¥ä¸­å¿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-5073"/>
            <a:ext cx="2191722" cy="63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49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11560" y="665253"/>
            <a:ext cx="7920880" cy="3428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14767"/>
            <a:ext cx="6336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赛题分析：多维监测指标异常定位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Picture 2" descr="å½å®¶äºèç½åºæ¥ä¸­å¿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-5073"/>
            <a:ext cx="2191722" cy="63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github.com/iopsai/iops2019/blob/master/iops2019-master/pictures/web_problem/f1.png?raw=tr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915566"/>
            <a:ext cx="3096344" cy="399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圆角矩形 11"/>
          <p:cNvSpPr/>
          <p:nvPr/>
        </p:nvSpPr>
        <p:spPr>
          <a:xfrm>
            <a:off x="971600" y="1059582"/>
            <a:ext cx="3312368" cy="43204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多维度：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78054" y="1682223"/>
            <a:ext cx="3305914" cy="43204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多属性：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3-100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71600" y="2927505"/>
            <a:ext cx="3312368" cy="43204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异常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根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因：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1-10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78054" y="3550146"/>
            <a:ext cx="3305914" cy="43204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时效性：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&lt;1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971600" y="2304864"/>
            <a:ext cx="3305914" cy="43204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多样本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:&gt;3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8014" y="4299942"/>
            <a:ext cx="458309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本质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离散变量的组合优化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396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11560" y="665253"/>
            <a:ext cx="7920880" cy="3428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14767"/>
            <a:ext cx="63367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赛题分析：方案设计原则</a:t>
            </a:r>
          </a:p>
          <a:p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Picture 2" descr="å½å®¶äºèç½åºæ¥ä¸­å¿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-5073"/>
            <a:ext cx="2191722" cy="63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圆角矩形 17"/>
          <p:cNvSpPr/>
          <p:nvPr/>
        </p:nvSpPr>
        <p:spPr>
          <a:xfrm>
            <a:off x="1979712" y="1005576"/>
            <a:ext cx="5328592" cy="59406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搜索目标函数：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物理可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解释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979712" y="1977684"/>
            <a:ext cx="5328592" cy="59406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搜索算法：智能高效稳定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1979712" y="2949792"/>
            <a:ext cx="5328592" cy="59406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计算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模式：流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处理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并行化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979712" y="3921900"/>
            <a:ext cx="5328592" cy="59406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根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因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奥卡姆剃刀</a:t>
            </a:r>
          </a:p>
        </p:txBody>
      </p:sp>
    </p:spTree>
    <p:extLst>
      <p:ext uri="{BB962C8B-B14F-4D97-AF65-F5344CB8AC3E}">
        <p14:creationId xmlns:p14="http://schemas.microsoft.com/office/powerpoint/2010/main" val="26286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11560" y="665253"/>
            <a:ext cx="7920880" cy="3428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14767"/>
            <a:ext cx="6336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赛题分析：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方案框架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Picture 2" descr="å½å®¶äºèç½åºæ¥ä¸­å¿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-5073"/>
            <a:ext cx="2191722" cy="63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圆角矩形 8"/>
          <p:cNvSpPr/>
          <p:nvPr/>
        </p:nvSpPr>
        <p:spPr>
          <a:xfrm>
            <a:off x="251520" y="1734658"/>
            <a:ext cx="8568952" cy="2160240"/>
          </a:xfrm>
          <a:prstGeom prst="roundRect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100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591272" y="771550"/>
            <a:ext cx="3923357" cy="59406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数据预处理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75048" y="1834505"/>
            <a:ext cx="3441541" cy="5940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广度优先搜索</a:t>
            </a:r>
            <a:endParaRPr lang="zh-CN" altLang="en-US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573132" y="4281940"/>
            <a:ext cx="3923357" cy="59406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根因集合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5130154" y="1834505"/>
            <a:ext cx="3354929" cy="199822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异常根因</a:t>
            </a:r>
            <a:endParaRPr lang="en-US" altLang="zh-CN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目标函数</a:t>
            </a:r>
            <a:endParaRPr lang="en-US" altLang="zh-CN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基于故障预测值</a:t>
            </a:r>
            <a:r>
              <a:rPr lang="en-US" altLang="zh-CN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75048" y="2536583"/>
            <a:ext cx="3441541" cy="5940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启发式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搜索</a:t>
            </a:r>
            <a:endParaRPr lang="zh-CN" altLang="en-US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75048" y="3238661"/>
            <a:ext cx="3441541" cy="5940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遗传算法搜索</a:t>
            </a:r>
            <a:endParaRPr lang="zh-CN" altLang="en-US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475391" y="1419622"/>
            <a:ext cx="195108" cy="2700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83968" y="2436735"/>
            <a:ext cx="757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微软雅黑" pitchFamily="34" charset="-122"/>
                <a:ea typeface="微软雅黑" pitchFamily="34" charset="-122"/>
              </a:rPr>
              <a:t>+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4475391" y="3957904"/>
            <a:ext cx="195108" cy="2700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917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11560" y="665253"/>
            <a:ext cx="7920880" cy="3428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14767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方案介绍：数据预处理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Picture 2" descr="å½å®¶äºèç½åºæ¥ä¸­å¿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-5073"/>
            <a:ext cx="2191722" cy="63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任意多边形 11"/>
          <p:cNvSpPr/>
          <p:nvPr/>
        </p:nvSpPr>
        <p:spPr>
          <a:xfrm rot="16200000">
            <a:off x="1370362" y="1928196"/>
            <a:ext cx="498620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664826" y="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任意多边形 12"/>
          <p:cNvSpPr/>
          <p:nvPr/>
        </p:nvSpPr>
        <p:spPr>
          <a:xfrm>
            <a:off x="395536" y="771550"/>
            <a:ext cx="2880320" cy="1003468"/>
          </a:xfrm>
          <a:custGeom>
            <a:avLst/>
            <a:gdLst>
              <a:gd name="connsiteX0" fmla="*/ 0 w 2687963"/>
              <a:gd name="connsiteY0" fmla="*/ 149563 h 897363"/>
              <a:gd name="connsiteX1" fmla="*/ 149563 w 2687963"/>
              <a:gd name="connsiteY1" fmla="*/ 0 h 897363"/>
              <a:gd name="connsiteX2" fmla="*/ 2538400 w 2687963"/>
              <a:gd name="connsiteY2" fmla="*/ 0 h 897363"/>
              <a:gd name="connsiteX3" fmla="*/ 2687963 w 2687963"/>
              <a:gd name="connsiteY3" fmla="*/ 149563 h 897363"/>
              <a:gd name="connsiteX4" fmla="*/ 2687963 w 2687963"/>
              <a:gd name="connsiteY4" fmla="*/ 747800 h 897363"/>
              <a:gd name="connsiteX5" fmla="*/ 2538400 w 2687963"/>
              <a:gd name="connsiteY5" fmla="*/ 897363 h 897363"/>
              <a:gd name="connsiteX6" fmla="*/ 149563 w 2687963"/>
              <a:gd name="connsiteY6" fmla="*/ 897363 h 897363"/>
              <a:gd name="connsiteX7" fmla="*/ 0 w 2687963"/>
              <a:gd name="connsiteY7" fmla="*/ 747800 h 897363"/>
              <a:gd name="connsiteX8" fmla="*/ 0 w 2687963"/>
              <a:gd name="connsiteY8" fmla="*/ 149563 h 89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87963" h="897363">
                <a:moveTo>
                  <a:pt x="0" y="149563"/>
                </a:moveTo>
                <a:cubicBezTo>
                  <a:pt x="0" y="66962"/>
                  <a:pt x="66962" y="0"/>
                  <a:pt x="149563" y="0"/>
                </a:cubicBezTo>
                <a:lnTo>
                  <a:pt x="2538400" y="0"/>
                </a:lnTo>
                <a:cubicBezTo>
                  <a:pt x="2621001" y="0"/>
                  <a:pt x="2687963" y="66962"/>
                  <a:pt x="2687963" y="149563"/>
                </a:cubicBezTo>
                <a:lnTo>
                  <a:pt x="2687963" y="747800"/>
                </a:lnTo>
                <a:cubicBezTo>
                  <a:pt x="2687963" y="830401"/>
                  <a:pt x="2621001" y="897363"/>
                  <a:pt x="2538400" y="897363"/>
                </a:cubicBezTo>
                <a:lnTo>
                  <a:pt x="149563" y="897363"/>
                </a:lnTo>
                <a:cubicBezTo>
                  <a:pt x="66962" y="897363"/>
                  <a:pt x="0" y="830401"/>
                  <a:pt x="0" y="747800"/>
                </a:cubicBezTo>
                <a:lnTo>
                  <a:pt x="0" y="149563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226" tIns="102226" rIns="102226" bIns="102226" numCol="1" spcCol="1270" anchor="ctr" anchorCtr="0">
            <a:noAutofit/>
          </a:bodyPr>
          <a:lstStyle/>
          <a:p>
            <a:pPr algn="just" defTabSz="1022350"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历史样本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，计算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正常预测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值</a:t>
            </a:r>
            <a:endParaRPr lang="zh-CN" altLang="en-US" sz="2000" kern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 rot="5400000">
            <a:off x="1370362" y="3431327"/>
            <a:ext cx="498620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664826" y="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任意多边形 16"/>
          <p:cNvSpPr/>
          <p:nvPr/>
        </p:nvSpPr>
        <p:spPr>
          <a:xfrm>
            <a:off x="371872" y="3680637"/>
            <a:ext cx="2880000" cy="1004400"/>
          </a:xfrm>
          <a:custGeom>
            <a:avLst/>
            <a:gdLst>
              <a:gd name="connsiteX0" fmla="*/ 0 w 2543945"/>
              <a:gd name="connsiteY0" fmla="*/ 149563 h 897363"/>
              <a:gd name="connsiteX1" fmla="*/ 149563 w 2543945"/>
              <a:gd name="connsiteY1" fmla="*/ 0 h 897363"/>
              <a:gd name="connsiteX2" fmla="*/ 2394382 w 2543945"/>
              <a:gd name="connsiteY2" fmla="*/ 0 h 897363"/>
              <a:gd name="connsiteX3" fmla="*/ 2543945 w 2543945"/>
              <a:gd name="connsiteY3" fmla="*/ 149563 h 897363"/>
              <a:gd name="connsiteX4" fmla="*/ 2543945 w 2543945"/>
              <a:gd name="connsiteY4" fmla="*/ 747800 h 897363"/>
              <a:gd name="connsiteX5" fmla="*/ 2394382 w 2543945"/>
              <a:gd name="connsiteY5" fmla="*/ 897363 h 897363"/>
              <a:gd name="connsiteX6" fmla="*/ 149563 w 2543945"/>
              <a:gd name="connsiteY6" fmla="*/ 897363 h 897363"/>
              <a:gd name="connsiteX7" fmla="*/ 0 w 2543945"/>
              <a:gd name="connsiteY7" fmla="*/ 747800 h 897363"/>
              <a:gd name="connsiteX8" fmla="*/ 0 w 2543945"/>
              <a:gd name="connsiteY8" fmla="*/ 149563 h 89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43945" h="897363">
                <a:moveTo>
                  <a:pt x="0" y="149563"/>
                </a:moveTo>
                <a:cubicBezTo>
                  <a:pt x="0" y="66962"/>
                  <a:pt x="66962" y="0"/>
                  <a:pt x="149563" y="0"/>
                </a:cubicBezTo>
                <a:lnTo>
                  <a:pt x="2394382" y="0"/>
                </a:lnTo>
                <a:cubicBezTo>
                  <a:pt x="2476983" y="0"/>
                  <a:pt x="2543945" y="66962"/>
                  <a:pt x="2543945" y="149563"/>
                </a:cubicBezTo>
                <a:lnTo>
                  <a:pt x="2543945" y="747800"/>
                </a:lnTo>
                <a:cubicBezTo>
                  <a:pt x="2543945" y="830401"/>
                  <a:pt x="2476983" y="897363"/>
                  <a:pt x="2394382" y="897363"/>
                </a:cubicBezTo>
                <a:lnTo>
                  <a:pt x="149563" y="897363"/>
                </a:lnTo>
                <a:cubicBezTo>
                  <a:pt x="66962" y="897363"/>
                  <a:pt x="0" y="830401"/>
                  <a:pt x="0" y="747800"/>
                </a:cubicBezTo>
                <a:lnTo>
                  <a:pt x="0" y="149563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226" tIns="102226" rIns="102226" bIns="102226" numCol="1" spcCol="1270" anchor="ctr" anchorCtr="0">
            <a:noAutofit/>
          </a:bodyPr>
          <a:lstStyle/>
          <a:p>
            <a:pPr algn="just" defTabSz="1022350"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(2)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剔除正常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预测值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与故障实际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均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为零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的样本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28592" y="1005577"/>
            <a:ext cx="349188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历史样本取平均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Tx/>
              <a:buChar char="-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评估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不同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周期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取得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分最高的结果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Tx/>
              <a:buChar char="-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多进程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并行化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计算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64088" y="2387664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减少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75%-90%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无效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样本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28592" y="3012943"/>
            <a:ext cx="3491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一次计算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多次引用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避免重复计算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92080" y="3867894"/>
            <a:ext cx="3528392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   i01, e01, c1, p01, l3,  </a:t>
            </a:r>
            <a:r>
              <a:rPr lang="en-US" altLang="zh-CN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1.04</a:t>
            </a:r>
          </a:p>
          <a:p>
            <a:r>
              <a:rPr lang="en-US" altLang="zh-CN" i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   i01</a:t>
            </a:r>
            <a:r>
              <a:rPr lang="en-US" altLang="zh-CN" i="1" dirty="0">
                <a:latin typeface="微软雅黑" pitchFamily="34" charset="-122"/>
                <a:ea typeface="微软雅黑" pitchFamily="34" charset="-122"/>
              </a:rPr>
              <a:t>, e01, c1, p02, l3, 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2.11</a:t>
            </a:r>
            <a:endParaRPr lang="en-US" altLang="zh-CN" i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i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   i01</a:t>
            </a:r>
            <a:r>
              <a:rPr lang="en-US" altLang="zh-CN" i="1" dirty="0">
                <a:latin typeface="微软雅黑" pitchFamily="34" charset="-122"/>
                <a:ea typeface="微软雅黑" pitchFamily="34" charset="-122"/>
              </a:rPr>
              <a:t>, e01, c1, 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p03, </a:t>
            </a:r>
            <a:r>
              <a:rPr lang="en-US" altLang="zh-CN" i="1" dirty="0">
                <a:latin typeface="微软雅黑" pitchFamily="34" charset="-122"/>
                <a:ea typeface="微软雅黑" pitchFamily="34" charset="-122"/>
              </a:rPr>
              <a:t>l3,  </a:t>
            </a:r>
            <a:r>
              <a:rPr lang="en-US" altLang="zh-CN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0.00</a:t>
            </a:r>
            <a:endParaRPr lang="en-US" altLang="zh-CN" i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5400600" y="4603948"/>
            <a:ext cx="33123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任意多边形 22"/>
          <p:cNvSpPr/>
          <p:nvPr/>
        </p:nvSpPr>
        <p:spPr>
          <a:xfrm>
            <a:off x="971600" y="2139702"/>
            <a:ext cx="1339348" cy="1173178"/>
          </a:xfrm>
          <a:custGeom>
            <a:avLst/>
            <a:gdLst>
              <a:gd name="connsiteX0" fmla="*/ 0 w 1339348"/>
              <a:gd name="connsiteY0" fmla="*/ 223229 h 1339348"/>
              <a:gd name="connsiteX1" fmla="*/ 223229 w 1339348"/>
              <a:gd name="connsiteY1" fmla="*/ 0 h 1339348"/>
              <a:gd name="connsiteX2" fmla="*/ 1116119 w 1339348"/>
              <a:gd name="connsiteY2" fmla="*/ 0 h 1339348"/>
              <a:gd name="connsiteX3" fmla="*/ 1339348 w 1339348"/>
              <a:gd name="connsiteY3" fmla="*/ 223229 h 1339348"/>
              <a:gd name="connsiteX4" fmla="*/ 1339348 w 1339348"/>
              <a:gd name="connsiteY4" fmla="*/ 1116119 h 1339348"/>
              <a:gd name="connsiteX5" fmla="*/ 1116119 w 1339348"/>
              <a:gd name="connsiteY5" fmla="*/ 1339348 h 1339348"/>
              <a:gd name="connsiteX6" fmla="*/ 223229 w 1339348"/>
              <a:gd name="connsiteY6" fmla="*/ 1339348 h 1339348"/>
              <a:gd name="connsiteX7" fmla="*/ 0 w 1339348"/>
              <a:gd name="connsiteY7" fmla="*/ 1116119 h 1339348"/>
              <a:gd name="connsiteX8" fmla="*/ 0 w 1339348"/>
              <a:gd name="connsiteY8" fmla="*/ 223229 h 1339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9348" h="1339348">
                <a:moveTo>
                  <a:pt x="0" y="223229"/>
                </a:moveTo>
                <a:cubicBezTo>
                  <a:pt x="0" y="99943"/>
                  <a:pt x="99943" y="0"/>
                  <a:pt x="223229" y="0"/>
                </a:cubicBezTo>
                <a:lnTo>
                  <a:pt x="1116119" y="0"/>
                </a:lnTo>
                <a:cubicBezTo>
                  <a:pt x="1239405" y="0"/>
                  <a:pt x="1339348" y="99943"/>
                  <a:pt x="1339348" y="223229"/>
                </a:cubicBezTo>
                <a:lnTo>
                  <a:pt x="1339348" y="1116119"/>
                </a:lnTo>
                <a:cubicBezTo>
                  <a:pt x="1339348" y="1239405"/>
                  <a:pt x="1239405" y="1339348"/>
                  <a:pt x="1116119" y="1339348"/>
                </a:cubicBezTo>
                <a:lnTo>
                  <a:pt x="223229" y="1339348"/>
                </a:lnTo>
                <a:cubicBezTo>
                  <a:pt x="99943" y="1339348"/>
                  <a:pt x="0" y="1239405"/>
                  <a:pt x="0" y="1116119"/>
                </a:cubicBezTo>
                <a:lnTo>
                  <a:pt x="0" y="223229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342" tIns="126342" rIns="126342" bIns="126342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kern="1200" dirty="0" smtClean="0">
                <a:latin typeface="微软雅黑" pitchFamily="34" charset="-122"/>
                <a:ea typeface="微软雅黑" pitchFamily="34" charset="-122"/>
              </a:rPr>
              <a:t>预处理</a:t>
            </a:r>
            <a:endParaRPr lang="zh-CN" altLang="en-US" sz="2800" kern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任意多边形 23"/>
          <p:cNvSpPr/>
          <p:nvPr/>
        </p:nvSpPr>
        <p:spPr>
          <a:xfrm flipV="1">
            <a:off x="2310948" y="2695962"/>
            <a:ext cx="604868" cy="457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664826" y="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任意多边形 24"/>
          <p:cNvSpPr/>
          <p:nvPr/>
        </p:nvSpPr>
        <p:spPr>
          <a:xfrm>
            <a:off x="2843808" y="2139702"/>
            <a:ext cx="2376264" cy="1173178"/>
          </a:xfrm>
          <a:custGeom>
            <a:avLst/>
            <a:gdLst>
              <a:gd name="connsiteX0" fmla="*/ 0 w 897363"/>
              <a:gd name="connsiteY0" fmla="*/ 149563 h 897363"/>
              <a:gd name="connsiteX1" fmla="*/ 149563 w 897363"/>
              <a:gd name="connsiteY1" fmla="*/ 0 h 897363"/>
              <a:gd name="connsiteX2" fmla="*/ 747800 w 897363"/>
              <a:gd name="connsiteY2" fmla="*/ 0 h 897363"/>
              <a:gd name="connsiteX3" fmla="*/ 897363 w 897363"/>
              <a:gd name="connsiteY3" fmla="*/ 149563 h 897363"/>
              <a:gd name="connsiteX4" fmla="*/ 897363 w 897363"/>
              <a:gd name="connsiteY4" fmla="*/ 747800 h 897363"/>
              <a:gd name="connsiteX5" fmla="*/ 747800 w 897363"/>
              <a:gd name="connsiteY5" fmla="*/ 897363 h 897363"/>
              <a:gd name="connsiteX6" fmla="*/ 149563 w 897363"/>
              <a:gd name="connsiteY6" fmla="*/ 897363 h 897363"/>
              <a:gd name="connsiteX7" fmla="*/ 0 w 897363"/>
              <a:gd name="connsiteY7" fmla="*/ 747800 h 897363"/>
              <a:gd name="connsiteX8" fmla="*/ 0 w 897363"/>
              <a:gd name="connsiteY8" fmla="*/ 149563 h 89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7363" h="897363">
                <a:moveTo>
                  <a:pt x="0" y="149563"/>
                </a:moveTo>
                <a:cubicBezTo>
                  <a:pt x="0" y="66962"/>
                  <a:pt x="66962" y="0"/>
                  <a:pt x="149563" y="0"/>
                </a:cubicBezTo>
                <a:lnTo>
                  <a:pt x="747800" y="0"/>
                </a:lnTo>
                <a:cubicBezTo>
                  <a:pt x="830401" y="0"/>
                  <a:pt x="897363" y="66962"/>
                  <a:pt x="897363" y="149563"/>
                </a:cubicBezTo>
                <a:lnTo>
                  <a:pt x="897363" y="747800"/>
                </a:lnTo>
                <a:cubicBezTo>
                  <a:pt x="897363" y="830401"/>
                  <a:pt x="830401" y="897363"/>
                  <a:pt x="747800" y="897363"/>
                </a:cubicBezTo>
                <a:lnTo>
                  <a:pt x="149563" y="897363"/>
                </a:lnTo>
                <a:cubicBezTo>
                  <a:pt x="66962" y="897363"/>
                  <a:pt x="0" y="830401"/>
                  <a:pt x="0" y="747800"/>
                </a:cubicBezTo>
                <a:lnTo>
                  <a:pt x="0" y="149563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226" tIns="102226" rIns="102226" bIns="102226" numCol="1" spcCol="1270" anchor="ctr" anchorCtr="0">
            <a:noAutofit/>
          </a:bodyPr>
          <a:lstStyle/>
          <a:p>
            <a:pPr lvl="0" algn="just" defTabSz="1022350"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(3)</a:t>
            </a:r>
            <a:r>
              <a:rPr lang="zh-CN" altLang="en-US" sz="2000" kern="1200" dirty="0" smtClean="0">
                <a:latin typeface="微软雅黑" pitchFamily="34" charset="-122"/>
                <a:ea typeface="微软雅黑" pitchFamily="34" charset="-122"/>
              </a:rPr>
              <a:t>建立</a:t>
            </a:r>
            <a:r>
              <a:rPr lang="zh-CN" altLang="en-US" sz="2000" kern="1200" dirty="0" smtClean="0">
                <a:latin typeface="微软雅黑" pitchFamily="34" charset="-122"/>
                <a:ea typeface="微软雅黑" pitchFamily="34" charset="-122"/>
              </a:rPr>
              <a:t>单个根因与对应样本编号的字典索引</a:t>
            </a:r>
            <a:endParaRPr lang="zh-CN" altLang="en-US" sz="2000" kern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817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9" grpId="0"/>
      <p:bldP spid="20" grpId="0"/>
      <p:bldP spid="23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57013" y="795865"/>
                <a:ext cx="208823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 smtClean="0">
                    <a:latin typeface="微软雅黑" pitchFamily="34" charset="-122"/>
                    <a:ea typeface="微软雅黑" pitchFamily="34" charset="-122"/>
                  </a:rPr>
                  <a:t>正常预测值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/>
                      </a:rPr>
                      <m:t> </m:t>
                    </m:r>
                    <m:r>
                      <a:rPr lang="en-US" altLang="zh-CN" sz="2200" b="0" i="1" smtClean="0">
                        <a:latin typeface="Cambria Math"/>
                      </a:rPr>
                      <m:t> </m:t>
                    </m:r>
                    <m:r>
                      <a:rPr lang="en-US" altLang="zh-CN" sz="2200" i="1">
                        <a:latin typeface="Cambria Math"/>
                      </a:rPr>
                      <m:t>𝑓</m:t>
                    </m:r>
                  </m:oMath>
                </a14:m>
                <a:endParaRPr lang="en-US" altLang="zh-CN" sz="2200" dirty="0" smtClean="0">
                  <a:latin typeface="微软雅黑" pitchFamily="34" charset="-122"/>
                </a:endParaRPr>
              </a:p>
              <a:p>
                <a:r>
                  <a:rPr lang="zh-CN" altLang="en-US" sz="2200" dirty="0">
                    <a:latin typeface="微软雅黑" pitchFamily="34" charset="-122"/>
                    <a:ea typeface="微软雅黑" pitchFamily="34" charset="-122"/>
                  </a:rPr>
                  <a:t>故障实际值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/>
                      </a:rPr>
                      <m:t>𝑣</m:t>
                    </m:r>
                  </m:oMath>
                </a14:m>
                <a:endParaRPr lang="zh-CN" altLang="en-US" sz="2200" i="1" dirty="0">
                  <a:latin typeface="微软雅黑" pitchFamily="34" charset="-122"/>
                  <a:ea typeface="微软雅黑" pitchFamily="34" charset="-122"/>
                </a:endParaRPr>
              </a:p>
              <a:p>
                <a:endParaRPr lang="zh-CN" altLang="en-US" sz="2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13" y="795865"/>
                <a:ext cx="2088232" cy="1107996"/>
              </a:xfrm>
              <a:prstGeom prst="rect">
                <a:avLst/>
              </a:prstGeom>
              <a:blipFill rotWithShape="1">
                <a:blip r:embed="rId2"/>
                <a:stretch>
                  <a:fillRect l="-3801" t="-3315" b="-10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57014" y="1113588"/>
            <a:ext cx="19896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11561" y="789553"/>
            <a:ext cx="2061677" cy="75492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下箭头 19"/>
          <p:cNvSpPr/>
          <p:nvPr/>
        </p:nvSpPr>
        <p:spPr>
          <a:xfrm rot="16200000">
            <a:off x="4473598" y="-695003"/>
            <a:ext cx="196802" cy="3600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95936" y="690250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因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RS</a:t>
            </a:r>
            <a:r>
              <a:rPr lang="en-US" altLang="zh-CN" i="1" baseline="-25000" dirty="0" smtClean="0">
                <a:latin typeface="微软雅黑" pitchFamily="34" charset="-122"/>
                <a:ea typeface="微软雅黑" pitchFamily="34" charset="-122"/>
              </a:rPr>
              <a:t>i</a:t>
            </a:r>
            <a:endParaRPr lang="en-US" altLang="zh-CN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516216" y="863123"/>
            <a:ext cx="1944216" cy="485619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任意多边形 37"/>
              <p:cNvSpPr/>
              <p:nvPr/>
            </p:nvSpPr>
            <p:spPr>
              <a:xfrm>
                <a:off x="3053824" y="1965154"/>
                <a:ext cx="5671602" cy="810608"/>
              </a:xfrm>
              <a:custGeom>
                <a:avLst/>
                <a:gdLst>
                  <a:gd name="connsiteX0" fmla="*/ 180139 w 1080811"/>
                  <a:gd name="connsiteY0" fmla="*/ 0 h 6153383"/>
                  <a:gd name="connsiteX1" fmla="*/ 900672 w 1080811"/>
                  <a:gd name="connsiteY1" fmla="*/ 0 h 6153383"/>
                  <a:gd name="connsiteX2" fmla="*/ 1080811 w 1080811"/>
                  <a:gd name="connsiteY2" fmla="*/ 180139 h 6153383"/>
                  <a:gd name="connsiteX3" fmla="*/ 1080811 w 1080811"/>
                  <a:gd name="connsiteY3" fmla="*/ 6153383 h 6153383"/>
                  <a:gd name="connsiteX4" fmla="*/ 1080811 w 1080811"/>
                  <a:gd name="connsiteY4" fmla="*/ 6153383 h 6153383"/>
                  <a:gd name="connsiteX5" fmla="*/ 0 w 1080811"/>
                  <a:gd name="connsiteY5" fmla="*/ 6153383 h 6153383"/>
                  <a:gd name="connsiteX6" fmla="*/ 0 w 1080811"/>
                  <a:gd name="connsiteY6" fmla="*/ 6153383 h 6153383"/>
                  <a:gd name="connsiteX7" fmla="*/ 0 w 1080811"/>
                  <a:gd name="connsiteY7" fmla="*/ 180139 h 6153383"/>
                  <a:gd name="connsiteX8" fmla="*/ 180139 w 1080811"/>
                  <a:gd name="connsiteY8" fmla="*/ 0 h 6153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0811" h="6153383">
                    <a:moveTo>
                      <a:pt x="1080811" y="1025588"/>
                    </a:moveTo>
                    <a:lnTo>
                      <a:pt x="1080811" y="5127795"/>
                    </a:lnTo>
                    <a:cubicBezTo>
                      <a:pt x="1080811" y="5694210"/>
                      <a:pt x="1066645" y="6153380"/>
                      <a:pt x="1049170" y="6153380"/>
                    </a:cubicBezTo>
                    <a:lnTo>
                      <a:pt x="0" y="6153380"/>
                    </a:lnTo>
                    <a:lnTo>
                      <a:pt x="0" y="615338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049170" y="3"/>
                    </a:lnTo>
                    <a:cubicBezTo>
                      <a:pt x="1066645" y="3"/>
                      <a:pt x="1080811" y="459173"/>
                      <a:pt x="1080811" y="1025588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47651" tIns="176585" rIns="300410" bIns="176587" numCol="1" spcCol="1270" anchor="ctr" anchorCtr="0">
                <a:noAutofit/>
              </a:bodyPr>
              <a:lstStyle/>
              <a:p>
                <a:pPr marL="0" lvl="1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kern="1200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altLang="zh-CN" sz="2000" b="0" i="1" kern="1200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kern="120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kern="1200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b="0" i="1" kern="1200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b="0" i="1" kern="1200" smtClean="0">
                          <a:latin typeface="Cambria Math"/>
                          <a:ea typeface="Cambria Math"/>
                        </a:rPr>
                        <m:t>)=</m:t>
                      </m:r>
                      <m:r>
                        <a:rPr lang="en-US" altLang="zh-CN" sz="2000" i="1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en-US" altLang="zh-CN" sz="2000" i="1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b="0" i="1" kern="1200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altLang="zh-CN" sz="200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20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38" name="任意多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824" y="1965154"/>
                <a:ext cx="5671602" cy="810608"/>
              </a:xfrm>
              <a:custGeom>
                <a:avLst/>
                <a:gdLst>
                  <a:gd name="connsiteX0" fmla="*/ 180139 w 1080811"/>
                  <a:gd name="connsiteY0" fmla="*/ 0 h 6153383"/>
                  <a:gd name="connsiteX1" fmla="*/ 900672 w 1080811"/>
                  <a:gd name="connsiteY1" fmla="*/ 0 h 6153383"/>
                  <a:gd name="connsiteX2" fmla="*/ 1080811 w 1080811"/>
                  <a:gd name="connsiteY2" fmla="*/ 180139 h 6153383"/>
                  <a:gd name="connsiteX3" fmla="*/ 1080811 w 1080811"/>
                  <a:gd name="connsiteY3" fmla="*/ 6153383 h 6153383"/>
                  <a:gd name="connsiteX4" fmla="*/ 1080811 w 1080811"/>
                  <a:gd name="connsiteY4" fmla="*/ 6153383 h 6153383"/>
                  <a:gd name="connsiteX5" fmla="*/ 0 w 1080811"/>
                  <a:gd name="connsiteY5" fmla="*/ 6153383 h 6153383"/>
                  <a:gd name="connsiteX6" fmla="*/ 0 w 1080811"/>
                  <a:gd name="connsiteY6" fmla="*/ 6153383 h 6153383"/>
                  <a:gd name="connsiteX7" fmla="*/ 0 w 1080811"/>
                  <a:gd name="connsiteY7" fmla="*/ 180139 h 6153383"/>
                  <a:gd name="connsiteX8" fmla="*/ 180139 w 1080811"/>
                  <a:gd name="connsiteY8" fmla="*/ 0 h 6153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0811" h="6153383">
                    <a:moveTo>
                      <a:pt x="1080811" y="1025588"/>
                    </a:moveTo>
                    <a:lnTo>
                      <a:pt x="1080811" y="5127795"/>
                    </a:lnTo>
                    <a:cubicBezTo>
                      <a:pt x="1080811" y="5694210"/>
                      <a:pt x="1066645" y="6153380"/>
                      <a:pt x="1049170" y="6153380"/>
                    </a:cubicBezTo>
                    <a:lnTo>
                      <a:pt x="0" y="6153380"/>
                    </a:lnTo>
                    <a:lnTo>
                      <a:pt x="0" y="615338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049170" y="3"/>
                    </a:lnTo>
                    <a:cubicBezTo>
                      <a:pt x="1066645" y="3"/>
                      <a:pt x="1080811" y="459173"/>
                      <a:pt x="1080811" y="1025588"/>
                    </a:cubicBezTo>
                    <a:close/>
                  </a:path>
                </a:pathLst>
              </a:cu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任意多边形 38"/>
              <p:cNvSpPr/>
              <p:nvPr/>
            </p:nvSpPr>
            <p:spPr>
              <a:xfrm>
                <a:off x="1043886" y="1860999"/>
                <a:ext cx="2231970" cy="1013261"/>
              </a:xfrm>
              <a:custGeom>
                <a:avLst/>
                <a:gdLst>
                  <a:gd name="connsiteX0" fmla="*/ 0 w 2199031"/>
                  <a:gd name="connsiteY0" fmla="*/ 225174 h 1351014"/>
                  <a:gd name="connsiteX1" fmla="*/ 225174 w 2199031"/>
                  <a:gd name="connsiteY1" fmla="*/ 0 h 1351014"/>
                  <a:gd name="connsiteX2" fmla="*/ 1973857 w 2199031"/>
                  <a:gd name="connsiteY2" fmla="*/ 0 h 1351014"/>
                  <a:gd name="connsiteX3" fmla="*/ 2199031 w 2199031"/>
                  <a:gd name="connsiteY3" fmla="*/ 225174 h 1351014"/>
                  <a:gd name="connsiteX4" fmla="*/ 2199031 w 2199031"/>
                  <a:gd name="connsiteY4" fmla="*/ 1125840 h 1351014"/>
                  <a:gd name="connsiteX5" fmla="*/ 1973857 w 2199031"/>
                  <a:gd name="connsiteY5" fmla="*/ 1351014 h 1351014"/>
                  <a:gd name="connsiteX6" fmla="*/ 225174 w 2199031"/>
                  <a:gd name="connsiteY6" fmla="*/ 1351014 h 1351014"/>
                  <a:gd name="connsiteX7" fmla="*/ 0 w 2199031"/>
                  <a:gd name="connsiteY7" fmla="*/ 1125840 h 1351014"/>
                  <a:gd name="connsiteX8" fmla="*/ 0 w 2199031"/>
                  <a:gd name="connsiteY8" fmla="*/ 225174 h 1351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9031" h="1351014">
                    <a:moveTo>
                      <a:pt x="0" y="225174"/>
                    </a:moveTo>
                    <a:cubicBezTo>
                      <a:pt x="0" y="100814"/>
                      <a:pt x="100814" y="0"/>
                      <a:pt x="225174" y="0"/>
                    </a:cubicBezTo>
                    <a:lnTo>
                      <a:pt x="1973857" y="0"/>
                    </a:lnTo>
                    <a:cubicBezTo>
                      <a:pt x="2098217" y="0"/>
                      <a:pt x="2199031" y="100814"/>
                      <a:pt x="2199031" y="225174"/>
                    </a:cubicBezTo>
                    <a:lnTo>
                      <a:pt x="2199031" y="1125840"/>
                    </a:lnTo>
                    <a:cubicBezTo>
                      <a:pt x="2199031" y="1250200"/>
                      <a:pt x="2098217" y="1351014"/>
                      <a:pt x="1973857" y="1351014"/>
                    </a:cubicBezTo>
                    <a:lnTo>
                      <a:pt x="225174" y="1351014"/>
                    </a:lnTo>
                    <a:cubicBezTo>
                      <a:pt x="100814" y="1351014"/>
                      <a:pt x="0" y="1250200"/>
                      <a:pt x="0" y="1125840"/>
                    </a:cubicBezTo>
                    <a:lnTo>
                      <a:pt x="0" y="225174"/>
                    </a:lnTo>
                    <a:close/>
                  </a:path>
                </a:pathLst>
              </a:custGeom>
              <a:solidFill>
                <a:srgbClr val="0070C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2151" tIns="104051" rIns="142151" bIns="104051" numCol="1" spcCol="1270" anchor="ctr" anchorCtr="0">
                <a:noAutofit/>
              </a:bodyPr>
              <a:lstStyle/>
              <a:p>
                <a:pPr lvl="0" algn="just" defTabSz="889000"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𝑅𝑆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,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  <a:ea typeface="Cambria Math"/>
                        </a:rPr>
                        <m:t>)≠0</m:t>
                      </m:r>
                    </m:oMath>
                  </m:oMathPara>
                </a14:m>
                <a:endParaRPr lang="en-US" altLang="zh-CN" b="1" i="1" kern="1200" baseline="-25000" dirty="0" smtClean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39" name="任意多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886" y="1860999"/>
                <a:ext cx="2231970" cy="1013261"/>
              </a:xfrm>
              <a:custGeom>
                <a:avLst/>
                <a:gdLst>
                  <a:gd name="connsiteX0" fmla="*/ 0 w 2199031"/>
                  <a:gd name="connsiteY0" fmla="*/ 225174 h 1351014"/>
                  <a:gd name="connsiteX1" fmla="*/ 225174 w 2199031"/>
                  <a:gd name="connsiteY1" fmla="*/ 0 h 1351014"/>
                  <a:gd name="connsiteX2" fmla="*/ 1973857 w 2199031"/>
                  <a:gd name="connsiteY2" fmla="*/ 0 h 1351014"/>
                  <a:gd name="connsiteX3" fmla="*/ 2199031 w 2199031"/>
                  <a:gd name="connsiteY3" fmla="*/ 225174 h 1351014"/>
                  <a:gd name="connsiteX4" fmla="*/ 2199031 w 2199031"/>
                  <a:gd name="connsiteY4" fmla="*/ 1125840 h 1351014"/>
                  <a:gd name="connsiteX5" fmla="*/ 1973857 w 2199031"/>
                  <a:gd name="connsiteY5" fmla="*/ 1351014 h 1351014"/>
                  <a:gd name="connsiteX6" fmla="*/ 225174 w 2199031"/>
                  <a:gd name="connsiteY6" fmla="*/ 1351014 h 1351014"/>
                  <a:gd name="connsiteX7" fmla="*/ 0 w 2199031"/>
                  <a:gd name="connsiteY7" fmla="*/ 1125840 h 1351014"/>
                  <a:gd name="connsiteX8" fmla="*/ 0 w 2199031"/>
                  <a:gd name="connsiteY8" fmla="*/ 225174 h 1351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9031" h="1351014">
                    <a:moveTo>
                      <a:pt x="0" y="225174"/>
                    </a:moveTo>
                    <a:cubicBezTo>
                      <a:pt x="0" y="100814"/>
                      <a:pt x="100814" y="0"/>
                      <a:pt x="225174" y="0"/>
                    </a:cubicBezTo>
                    <a:lnTo>
                      <a:pt x="1973857" y="0"/>
                    </a:lnTo>
                    <a:cubicBezTo>
                      <a:pt x="2098217" y="0"/>
                      <a:pt x="2199031" y="100814"/>
                      <a:pt x="2199031" y="225174"/>
                    </a:cubicBezTo>
                    <a:lnTo>
                      <a:pt x="2199031" y="1125840"/>
                    </a:lnTo>
                    <a:cubicBezTo>
                      <a:pt x="2199031" y="1250200"/>
                      <a:pt x="2098217" y="1351014"/>
                      <a:pt x="1973857" y="1351014"/>
                    </a:cubicBezTo>
                    <a:lnTo>
                      <a:pt x="225174" y="1351014"/>
                    </a:lnTo>
                    <a:cubicBezTo>
                      <a:pt x="100814" y="1351014"/>
                      <a:pt x="0" y="1250200"/>
                      <a:pt x="0" y="1125840"/>
                    </a:cubicBezTo>
                    <a:lnTo>
                      <a:pt x="0" y="225174"/>
                    </a:lnTo>
                    <a:close/>
                  </a:path>
                </a:pathLst>
              </a:cu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任意多边形 39"/>
              <p:cNvSpPr/>
              <p:nvPr/>
            </p:nvSpPr>
            <p:spPr>
              <a:xfrm>
                <a:off x="3053828" y="3036619"/>
                <a:ext cx="5671599" cy="810609"/>
              </a:xfrm>
              <a:custGeom>
                <a:avLst/>
                <a:gdLst>
                  <a:gd name="connsiteX0" fmla="*/ 180139 w 1080811"/>
                  <a:gd name="connsiteY0" fmla="*/ 0 h 6159486"/>
                  <a:gd name="connsiteX1" fmla="*/ 900672 w 1080811"/>
                  <a:gd name="connsiteY1" fmla="*/ 0 h 6159486"/>
                  <a:gd name="connsiteX2" fmla="*/ 1080811 w 1080811"/>
                  <a:gd name="connsiteY2" fmla="*/ 180139 h 6159486"/>
                  <a:gd name="connsiteX3" fmla="*/ 1080811 w 1080811"/>
                  <a:gd name="connsiteY3" fmla="*/ 6159486 h 6159486"/>
                  <a:gd name="connsiteX4" fmla="*/ 1080811 w 1080811"/>
                  <a:gd name="connsiteY4" fmla="*/ 6159486 h 6159486"/>
                  <a:gd name="connsiteX5" fmla="*/ 0 w 1080811"/>
                  <a:gd name="connsiteY5" fmla="*/ 6159486 h 6159486"/>
                  <a:gd name="connsiteX6" fmla="*/ 0 w 1080811"/>
                  <a:gd name="connsiteY6" fmla="*/ 6159486 h 6159486"/>
                  <a:gd name="connsiteX7" fmla="*/ 0 w 1080811"/>
                  <a:gd name="connsiteY7" fmla="*/ 180139 h 6159486"/>
                  <a:gd name="connsiteX8" fmla="*/ 180139 w 1080811"/>
                  <a:gd name="connsiteY8" fmla="*/ 0 h 6159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0811" h="6159486">
                    <a:moveTo>
                      <a:pt x="1080811" y="1026605"/>
                    </a:moveTo>
                    <a:lnTo>
                      <a:pt x="1080811" y="5132881"/>
                    </a:lnTo>
                    <a:cubicBezTo>
                      <a:pt x="1080811" y="5699858"/>
                      <a:pt x="1066659" y="6159483"/>
                      <a:pt x="1049202" y="6159483"/>
                    </a:cubicBezTo>
                    <a:lnTo>
                      <a:pt x="0" y="6159483"/>
                    </a:lnTo>
                    <a:lnTo>
                      <a:pt x="0" y="615948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049202" y="3"/>
                    </a:lnTo>
                    <a:cubicBezTo>
                      <a:pt x="1066659" y="3"/>
                      <a:pt x="1080811" y="459628"/>
                      <a:pt x="1080811" y="1026605"/>
                    </a:cubicBezTo>
                    <a:close/>
                  </a:path>
                </a:pathLst>
              </a:custGeom>
              <a:ln>
                <a:solidFill>
                  <a:srgbClr val="FF0000">
                    <a:alpha val="90000"/>
                  </a:srgbClr>
                </a:solidFill>
              </a:ln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47651" tIns="176586" rIns="300411" bIns="176587" numCol="1" spcCol="1270" anchor="ctr" anchorCtr="0">
                <a:noAutofit/>
              </a:bodyPr>
              <a:lstStyle/>
              <a:p>
                <a:pPr marL="0" lvl="1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altLang="zh-CN" sz="200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i="1">
                          <a:latin typeface="Cambria Math"/>
                          <a:ea typeface="Cambria Math"/>
                        </a:rPr>
                        <m:t>)=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en-US" altLang="zh-CN" sz="2000" i="1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CN" altLang="en-US" sz="2000" kern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40" name="任意多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828" y="3036619"/>
                <a:ext cx="5671599" cy="810609"/>
              </a:xfrm>
              <a:custGeom>
                <a:avLst/>
                <a:gdLst>
                  <a:gd name="connsiteX0" fmla="*/ 180139 w 1080811"/>
                  <a:gd name="connsiteY0" fmla="*/ 0 h 6159486"/>
                  <a:gd name="connsiteX1" fmla="*/ 900672 w 1080811"/>
                  <a:gd name="connsiteY1" fmla="*/ 0 h 6159486"/>
                  <a:gd name="connsiteX2" fmla="*/ 1080811 w 1080811"/>
                  <a:gd name="connsiteY2" fmla="*/ 180139 h 6159486"/>
                  <a:gd name="connsiteX3" fmla="*/ 1080811 w 1080811"/>
                  <a:gd name="connsiteY3" fmla="*/ 6159486 h 6159486"/>
                  <a:gd name="connsiteX4" fmla="*/ 1080811 w 1080811"/>
                  <a:gd name="connsiteY4" fmla="*/ 6159486 h 6159486"/>
                  <a:gd name="connsiteX5" fmla="*/ 0 w 1080811"/>
                  <a:gd name="connsiteY5" fmla="*/ 6159486 h 6159486"/>
                  <a:gd name="connsiteX6" fmla="*/ 0 w 1080811"/>
                  <a:gd name="connsiteY6" fmla="*/ 6159486 h 6159486"/>
                  <a:gd name="connsiteX7" fmla="*/ 0 w 1080811"/>
                  <a:gd name="connsiteY7" fmla="*/ 180139 h 6159486"/>
                  <a:gd name="connsiteX8" fmla="*/ 180139 w 1080811"/>
                  <a:gd name="connsiteY8" fmla="*/ 0 h 6159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0811" h="6159486">
                    <a:moveTo>
                      <a:pt x="1080811" y="1026605"/>
                    </a:moveTo>
                    <a:lnTo>
                      <a:pt x="1080811" y="5132881"/>
                    </a:lnTo>
                    <a:cubicBezTo>
                      <a:pt x="1080811" y="5699858"/>
                      <a:pt x="1066659" y="6159483"/>
                      <a:pt x="1049202" y="6159483"/>
                    </a:cubicBezTo>
                    <a:lnTo>
                      <a:pt x="0" y="6159483"/>
                    </a:lnTo>
                    <a:lnTo>
                      <a:pt x="0" y="615948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049202" y="3"/>
                    </a:lnTo>
                    <a:cubicBezTo>
                      <a:pt x="1066659" y="3"/>
                      <a:pt x="1080811" y="459628"/>
                      <a:pt x="1080811" y="1026605"/>
                    </a:cubicBezTo>
                    <a:close/>
                  </a:path>
                </a:pathLst>
              </a:cu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rgbClr val="FF0000">
                    <a:alpha val="90000"/>
                  </a:srgb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任意多边形 40"/>
              <p:cNvSpPr/>
              <p:nvPr/>
            </p:nvSpPr>
            <p:spPr>
              <a:xfrm>
                <a:off x="1043608" y="2933880"/>
                <a:ext cx="2160240" cy="1013261"/>
              </a:xfrm>
              <a:custGeom>
                <a:avLst/>
                <a:gdLst>
                  <a:gd name="connsiteX0" fmla="*/ 0 w 2192190"/>
                  <a:gd name="connsiteY0" fmla="*/ 225174 h 1351014"/>
                  <a:gd name="connsiteX1" fmla="*/ 225174 w 2192190"/>
                  <a:gd name="connsiteY1" fmla="*/ 0 h 1351014"/>
                  <a:gd name="connsiteX2" fmla="*/ 1967016 w 2192190"/>
                  <a:gd name="connsiteY2" fmla="*/ 0 h 1351014"/>
                  <a:gd name="connsiteX3" fmla="*/ 2192190 w 2192190"/>
                  <a:gd name="connsiteY3" fmla="*/ 225174 h 1351014"/>
                  <a:gd name="connsiteX4" fmla="*/ 2192190 w 2192190"/>
                  <a:gd name="connsiteY4" fmla="*/ 1125840 h 1351014"/>
                  <a:gd name="connsiteX5" fmla="*/ 1967016 w 2192190"/>
                  <a:gd name="connsiteY5" fmla="*/ 1351014 h 1351014"/>
                  <a:gd name="connsiteX6" fmla="*/ 225174 w 2192190"/>
                  <a:gd name="connsiteY6" fmla="*/ 1351014 h 1351014"/>
                  <a:gd name="connsiteX7" fmla="*/ 0 w 2192190"/>
                  <a:gd name="connsiteY7" fmla="*/ 1125840 h 1351014"/>
                  <a:gd name="connsiteX8" fmla="*/ 0 w 2192190"/>
                  <a:gd name="connsiteY8" fmla="*/ 225174 h 1351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2190" h="1351014">
                    <a:moveTo>
                      <a:pt x="0" y="225174"/>
                    </a:moveTo>
                    <a:cubicBezTo>
                      <a:pt x="0" y="100814"/>
                      <a:pt x="100814" y="0"/>
                      <a:pt x="225174" y="0"/>
                    </a:cubicBezTo>
                    <a:lnTo>
                      <a:pt x="1967016" y="0"/>
                    </a:lnTo>
                    <a:cubicBezTo>
                      <a:pt x="2091376" y="0"/>
                      <a:pt x="2192190" y="100814"/>
                      <a:pt x="2192190" y="225174"/>
                    </a:cubicBezTo>
                    <a:lnTo>
                      <a:pt x="2192190" y="1125840"/>
                    </a:lnTo>
                    <a:cubicBezTo>
                      <a:pt x="2192190" y="1250200"/>
                      <a:pt x="2091376" y="1351014"/>
                      <a:pt x="1967016" y="1351014"/>
                    </a:cubicBezTo>
                    <a:lnTo>
                      <a:pt x="225174" y="1351014"/>
                    </a:lnTo>
                    <a:cubicBezTo>
                      <a:pt x="100814" y="1351014"/>
                      <a:pt x="0" y="1250200"/>
                      <a:pt x="0" y="1125840"/>
                    </a:cubicBezTo>
                    <a:lnTo>
                      <a:pt x="0" y="225174"/>
                    </a:lnTo>
                    <a:close/>
                  </a:path>
                </a:pathLst>
              </a:custGeom>
              <a:solidFill>
                <a:srgbClr val="0070C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2151" tIns="104051" rIns="142151" bIns="104051" numCol="1" spcCol="1270" anchor="ctr" anchorCtr="0">
                <a:noAutofit/>
              </a:bodyPr>
              <a:lstStyle/>
              <a:p>
                <a:pPr lvl="0" algn="just" defTabSz="889000"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𝑅𝑆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,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altLang="zh-CN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zh-CN" altLang="en-US" sz="2000" b="1" kern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41" name="任意多边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933880"/>
                <a:ext cx="2160240" cy="1013261"/>
              </a:xfrm>
              <a:custGeom>
                <a:avLst/>
                <a:gdLst>
                  <a:gd name="connsiteX0" fmla="*/ 0 w 2192190"/>
                  <a:gd name="connsiteY0" fmla="*/ 225174 h 1351014"/>
                  <a:gd name="connsiteX1" fmla="*/ 225174 w 2192190"/>
                  <a:gd name="connsiteY1" fmla="*/ 0 h 1351014"/>
                  <a:gd name="connsiteX2" fmla="*/ 1967016 w 2192190"/>
                  <a:gd name="connsiteY2" fmla="*/ 0 h 1351014"/>
                  <a:gd name="connsiteX3" fmla="*/ 2192190 w 2192190"/>
                  <a:gd name="connsiteY3" fmla="*/ 225174 h 1351014"/>
                  <a:gd name="connsiteX4" fmla="*/ 2192190 w 2192190"/>
                  <a:gd name="connsiteY4" fmla="*/ 1125840 h 1351014"/>
                  <a:gd name="connsiteX5" fmla="*/ 1967016 w 2192190"/>
                  <a:gd name="connsiteY5" fmla="*/ 1351014 h 1351014"/>
                  <a:gd name="connsiteX6" fmla="*/ 225174 w 2192190"/>
                  <a:gd name="connsiteY6" fmla="*/ 1351014 h 1351014"/>
                  <a:gd name="connsiteX7" fmla="*/ 0 w 2192190"/>
                  <a:gd name="connsiteY7" fmla="*/ 1125840 h 1351014"/>
                  <a:gd name="connsiteX8" fmla="*/ 0 w 2192190"/>
                  <a:gd name="connsiteY8" fmla="*/ 225174 h 1351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2190" h="1351014">
                    <a:moveTo>
                      <a:pt x="0" y="225174"/>
                    </a:moveTo>
                    <a:cubicBezTo>
                      <a:pt x="0" y="100814"/>
                      <a:pt x="100814" y="0"/>
                      <a:pt x="225174" y="0"/>
                    </a:cubicBezTo>
                    <a:lnTo>
                      <a:pt x="1967016" y="0"/>
                    </a:lnTo>
                    <a:cubicBezTo>
                      <a:pt x="2091376" y="0"/>
                      <a:pt x="2192190" y="100814"/>
                      <a:pt x="2192190" y="225174"/>
                    </a:cubicBezTo>
                    <a:lnTo>
                      <a:pt x="2192190" y="1125840"/>
                    </a:lnTo>
                    <a:cubicBezTo>
                      <a:pt x="2192190" y="1250200"/>
                      <a:pt x="2091376" y="1351014"/>
                      <a:pt x="1967016" y="1351014"/>
                    </a:cubicBezTo>
                    <a:lnTo>
                      <a:pt x="225174" y="1351014"/>
                    </a:lnTo>
                    <a:cubicBezTo>
                      <a:pt x="100814" y="1351014"/>
                      <a:pt x="0" y="1250200"/>
                      <a:pt x="0" y="1125840"/>
                    </a:cubicBezTo>
                    <a:lnTo>
                      <a:pt x="0" y="225174"/>
                    </a:lnTo>
                    <a:close/>
                  </a:path>
                </a:pathLst>
              </a:custGeom>
              <a:blipFill rotWithShape="1">
                <a:blip r:embed="rId6"/>
                <a:stretch>
                  <a:fillRect r="-1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任意多边形 41"/>
              <p:cNvSpPr/>
              <p:nvPr/>
            </p:nvSpPr>
            <p:spPr>
              <a:xfrm>
                <a:off x="3053828" y="4108087"/>
                <a:ext cx="5671598" cy="810608"/>
              </a:xfrm>
              <a:custGeom>
                <a:avLst/>
                <a:gdLst>
                  <a:gd name="connsiteX0" fmla="*/ 180139 w 1080811"/>
                  <a:gd name="connsiteY0" fmla="*/ 0 h 6122629"/>
                  <a:gd name="connsiteX1" fmla="*/ 900672 w 1080811"/>
                  <a:gd name="connsiteY1" fmla="*/ 0 h 6122629"/>
                  <a:gd name="connsiteX2" fmla="*/ 1080811 w 1080811"/>
                  <a:gd name="connsiteY2" fmla="*/ 180139 h 6122629"/>
                  <a:gd name="connsiteX3" fmla="*/ 1080811 w 1080811"/>
                  <a:gd name="connsiteY3" fmla="*/ 6122629 h 6122629"/>
                  <a:gd name="connsiteX4" fmla="*/ 1080811 w 1080811"/>
                  <a:gd name="connsiteY4" fmla="*/ 6122629 h 6122629"/>
                  <a:gd name="connsiteX5" fmla="*/ 0 w 1080811"/>
                  <a:gd name="connsiteY5" fmla="*/ 6122629 h 6122629"/>
                  <a:gd name="connsiteX6" fmla="*/ 0 w 1080811"/>
                  <a:gd name="connsiteY6" fmla="*/ 6122629 h 6122629"/>
                  <a:gd name="connsiteX7" fmla="*/ 0 w 1080811"/>
                  <a:gd name="connsiteY7" fmla="*/ 180139 h 6122629"/>
                  <a:gd name="connsiteX8" fmla="*/ 180139 w 1080811"/>
                  <a:gd name="connsiteY8" fmla="*/ 0 h 6122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0811" h="6122629">
                    <a:moveTo>
                      <a:pt x="1080811" y="1020462"/>
                    </a:moveTo>
                    <a:lnTo>
                      <a:pt x="1080811" y="5102167"/>
                    </a:lnTo>
                    <a:cubicBezTo>
                      <a:pt x="1080811" y="5665751"/>
                      <a:pt x="1066574" y="6122626"/>
                      <a:pt x="1049012" y="6122626"/>
                    </a:cubicBezTo>
                    <a:lnTo>
                      <a:pt x="0" y="6122626"/>
                    </a:lnTo>
                    <a:lnTo>
                      <a:pt x="0" y="6122626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049012" y="3"/>
                    </a:lnTo>
                    <a:cubicBezTo>
                      <a:pt x="1066574" y="3"/>
                      <a:pt x="1080811" y="456878"/>
                      <a:pt x="1080811" y="1020462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47651" tIns="176586" rIns="300410" bIns="176586" numCol="1" spcCol="1270" anchor="ctr" anchorCtr="0">
                <a:noAutofit/>
              </a:bodyPr>
              <a:lstStyle/>
              <a:p>
                <a:pPr marL="0" lvl="1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altLang="zh-CN" sz="2000" i="1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i="1">
                          <a:latin typeface="Cambria Math"/>
                          <a:ea typeface="Cambria Math"/>
                        </a:rPr>
                        <m:t>)=</m:t>
                      </m:r>
                      <m:r>
                        <a:rPr lang="en-US" altLang="zh-CN" sz="2000" i="1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en-US" altLang="zh-CN" sz="2000" i="1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CN" altLang="en-US" sz="2000" kern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42" name="任意多边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828" y="4108087"/>
                <a:ext cx="5671598" cy="810608"/>
              </a:xfrm>
              <a:custGeom>
                <a:avLst/>
                <a:gdLst>
                  <a:gd name="connsiteX0" fmla="*/ 180139 w 1080811"/>
                  <a:gd name="connsiteY0" fmla="*/ 0 h 6122629"/>
                  <a:gd name="connsiteX1" fmla="*/ 900672 w 1080811"/>
                  <a:gd name="connsiteY1" fmla="*/ 0 h 6122629"/>
                  <a:gd name="connsiteX2" fmla="*/ 1080811 w 1080811"/>
                  <a:gd name="connsiteY2" fmla="*/ 180139 h 6122629"/>
                  <a:gd name="connsiteX3" fmla="*/ 1080811 w 1080811"/>
                  <a:gd name="connsiteY3" fmla="*/ 6122629 h 6122629"/>
                  <a:gd name="connsiteX4" fmla="*/ 1080811 w 1080811"/>
                  <a:gd name="connsiteY4" fmla="*/ 6122629 h 6122629"/>
                  <a:gd name="connsiteX5" fmla="*/ 0 w 1080811"/>
                  <a:gd name="connsiteY5" fmla="*/ 6122629 h 6122629"/>
                  <a:gd name="connsiteX6" fmla="*/ 0 w 1080811"/>
                  <a:gd name="connsiteY6" fmla="*/ 6122629 h 6122629"/>
                  <a:gd name="connsiteX7" fmla="*/ 0 w 1080811"/>
                  <a:gd name="connsiteY7" fmla="*/ 180139 h 6122629"/>
                  <a:gd name="connsiteX8" fmla="*/ 180139 w 1080811"/>
                  <a:gd name="connsiteY8" fmla="*/ 0 h 6122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0811" h="6122629">
                    <a:moveTo>
                      <a:pt x="1080811" y="1020462"/>
                    </a:moveTo>
                    <a:lnTo>
                      <a:pt x="1080811" y="5102167"/>
                    </a:lnTo>
                    <a:cubicBezTo>
                      <a:pt x="1080811" y="5665751"/>
                      <a:pt x="1066574" y="6122626"/>
                      <a:pt x="1049012" y="6122626"/>
                    </a:cubicBezTo>
                    <a:lnTo>
                      <a:pt x="0" y="6122626"/>
                    </a:lnTo>
                    <a:lnTo>
                      <a:pt x="0" y="6122626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049012" y="3"/>
                    </a:lnTo>
                    <a:cubicBezTo>
                      <a:pt x="1066574" y="3"/>
                      <a:pt x="1080811" y="456878"/>
                      <a:pt x="1080811" y="1020462"/>
                    </a:cubicBezTo>
                    <a:close/>
                  </a:path>
                </a:pathLst>
              </a:cu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任意多边形 42"/>
              <p:cNvSpPr/>
              <p:nvPr/>
            </p:nvSpPr>
            <p:spPr>
              <a:xfrm>
                <a:off x="1043886" y="4006761"/>
                <a:ext cx="2159962" cy="1013261"/>
              </a:xfrm>
              <a:custGeom>
                <a:avLst/>
                <a:gdLst>
                  <a:gd name="connsiteX0" fmla="*/ 0 w 2207959"/>
                  <a:gd name="connsiteY0" fmla="*/ 225174 h 1351014"/>
                  <a:gd name="connsiteX1" fmla="*/ 225174 w 2207959"/>
                  <a:gd name="connsiteY1" fmla="*/ 0 h 1351014"/>
                  <a:gd name="connsiteX2" fmla="*/ 1982785 w 2207959"/>
                  <a:gd name="connsiteY2" fmla="*/ 0 h 1351014"/>
                  <a:gd name="connsiteX3" fmla="*/ 2207959 w 2207959"/>
                  <a:gd name="connsiteY3" fmla="*/ 225174 h 1351014"/>
                  <a:gd name="connsiteX4" fmla="*/ 2207959 w 2207959"/>
                  <a:gd name="connsiteY4" fmla="*/ 1125840 h 1351014"/>
                  <a:gd name="connsiteX5" fmla="*/ 1982785 w 2207959"/>
                  <a:gd name="connsiteY5" fmla="*/ 1351014 h 1351014"/>
                  <a:gd name="connsiteX6" fmla="*/ 225174 w 2207959"/>
                  <a:gd name="connsiteY6" fmla="*/ 1351014 h 1351014"/>
                  <a:gd name="connsiteX7" fmla="*/ 0 w 2207959"/>
                  <a:gd name="connsiteY7" fmla="*/ 1125840 h 1351014"/>
                  <a:gd name="connsiteX8" fmla="*/ 0 w 2207959"/>
                  <a:gd name="connsiteY8" fmla="*/ 225174 h 1351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7959" h="1351014">
                    <a:moveTo>
                      <a:pt x="0" y="225174"/>
                    </a:moveTo>
                    <a:cubicBezTo>
                      <a:pt x="0" y="100814"/>
                      <a:pt x="100814" y="0"/>
                      <a:pt x="225174" y="0"/>
                    </a:cubicBezTo>
                    <a:lnTo>
                      <a:pt x="1982785" y="0"/>
                    </a:lnTo>
                    <a:cubicBezTo>
                      <a:pt x="2107145" y="0"/>
                      <a:pt x="2207959" y="100814"/>
                      <a:pt x="2207959" y="225174"/>
                    </a:cubicBezTo>
                    <a:lnTo>
                      <a:pt x="2207959" y="1125840"/>
                    </a:lnTo>
                    <a:cubicBezTo>
                      <a:pt x="2207959" y="1250200"/>
                      <a:pt x="2107145" y="1351014"/>
                      <a:pt x="1982785" y="1351014"/>
                    </a:cubicBezTo>
                    <a:lnTo>
                      <a:pt x="225174" y="1351014"/>
                    </a:lnTo>
                    <a:cubicBezTo>
                      <a:pt x="100814" y="1351014"/>
                      <a:pt x="0" y="1250200"/>
                      <a:pt x="0" y="1125840"/>
                    </a:cubicBezTo>
                    <a:lnTo>
                      <a:pt x="0" y="225174"/>
                    </a:lnTo>
                    <a:close/>
                  </a:path>
                </a:pathLst>
              </a:custGeom>
              <a:solidFill>
                <a:srgbClr val="0070C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2151" tIns="104051" rIns="142151" bIns="104051" numCol="1" spcCol="1270" anchor="ctr" anchorCtr="0">
                <a:noAutofit/>
              </a:bodyPr>
              <a:lstStyle/>
              <a:p>
                <a:pPr lvl="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∉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𝑅𝑆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b="1" kern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43" name="任意多边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886" y="4006761"/>
                <a:ext cx="2159962" cy="1013261"/>
              </a:xfrm>
              <a:custGeom>
                <a:avLst/>
                <a:gdLst>
                  <a:gd name="connsiteX0" fmla="*/ 0 w 2207959"/>
                  <a:gd name="connsiteY0" fmla="*/ 225174 h 1351014"/>
                  <a:gd name="connsiteX1" fmla="*/ 225174 w 2207959"/>
                  <a:gd name="connsiteY1" fmla="*/ 0 h 1351014"/>
                  <a:gd name="connsiteX2" fmla="*/ 1982785 w 2207959"/>
                  <a:gd name="connsiteY2" fmla="*/ 0 h 1351014"/>
                  <a:gd name="connsiteX3" fmla="*/ 2207959 w 2207959"/>
                  <a:gd name="connsiteY3" fmla="*/ 225174 h 1351014"/>
                  <a:gd name="connsiteX4" fmla="*/ 2207959 w 2207959"/>
                  <a:gd name="connsiteY4" fmla="*/ 1125840 h 1351014"/>
                  <a:gd name="connsiteX5" fmla="*/ 1982785 w 2207959"/>
                  <a:gd name="connsiteY5" fmla="*/ 1351014 h 1351014"/>
                  <a:gd name="connsiteX6" fmla="*/ 225174 w 2207959"/>
                  <a:gd name="connsiteY6" fmla="*/ 1351014 h 1351014"/>
                  <a:gd name="connsiteX7" fmla="*/ 0 w 2207959"/>
                  <a:gd name="connsiteY7" fmla="*/ 1125840 h 1351014"/>
                  <a:gd name="connsiteX8" fmla="*/ 0 w 2207959"/>
                  <a:gd name="connsiteY8" fmla="*/ 225174 h 1351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7959" h="1351014">
                    <a:moveTo>
                      <a:pt x="0" y="225174"/>
                    </a:moveTo>
                    <a:cubicBezTo>
                      <a:pt x="0" y="100814"/>
                      <a:pt x="100814" y="0"/>
                      <a:pt x="225174" y="0"/>
                    </a:cubicBezTo>
                    <a:lnTo>
                      <a:pt x="1982785" y="0"/>
                    </a:lnTo>
                    <a:cubicBezTo>
                      <a:pt x="2107145" y="0"/>
                      <a:pt x="2207959" y="100814"/>
                      <a:pt x="2207959" y="225174"/>
                    </a:cubicBezTo>
                    <a:lnTo>
                      <a:pt x="2207959" y="1125840"/>
                    </a:lnTo>
                    <a:cubicBezTo>
                      <a:pt x="2207959" y="1250200"/>
                      <a:pt x="2107145" y="1351014"/>
                      <a:pt x="1982785" y="1351014"/>
                    </a:cubicBezTo>
                    <a:lnTo>
                      <a:pt x="225174" y="1351014"/>
                    </a:lnTo>
                    <a:cubicBezTo>
                      <a:pt x="100814" y="1351014"/>
                      <a:pt x="0" y="1250200"/>
                      <a:pt x="0" y="1125840"/>
                    </a:cubicBezTo>
                    <a:lnTo>
                      <a:pt x="0" y="225174"/>
                    </a:lnTo>
                    <a:close/>
                  </a:path>
                </a:pathLst>
              </a:cu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5220072" y="3939902"/>
            <a:ext cx="3400073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   i01, e01, c1, p01, l3,  </a:t>
            </a:r>
            <a:r>
              <a:rPr lang="en-US" altLang="zh-CN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1.04</a:t>
            </a:r>
          </a:p>
          <a:p>
            <a:r>
              <a:rPr lang="en-US" altLang="zh-CN" i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   i01</a:t>
            </a:r>
            <a:r>
              <a:rPr lang="en-US" altLang="zh-CN" i="1" dirty="0">
                <a:latin typeface="微软雅黑" pitchFamily="34" charset="-122"/>
                <a:ea typeface="微软雅黑" pitchFamily="34" charset="-122"/>
              </a:rPr>
              <a:t>, e01, c1, p02, l3, 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2.11</a:t>
            </a:r>
            <a:endParaRPr lang="en-US" altLang="zh-CN" i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i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   i01</a:t>
            </a:r>
            <a:r>
              <a:rPr lang="en-US" altLang="zh-CN" i="1" dirty="0">
                <a:latin typeface="微软雅黑" pitchFamily="34" charset="-122"/>
                <a:ea typeface="微软雅黑" pitchFamily="34" charset="-122"/>
              </a:rPr>
              <a:t>, e01, c1, 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p03, </a:t>
            </a:r>
            <a:r>
              <a:rPr lang="en-US" altLang="zh-CN" i="1" dirty="0">
                <a:latin typeface="微软雅黑" pitchFamily="34" charset="-122"/>
                <a:ea typeface="微软雅黑" pitchFamily="34" charset="-122"/>
              </a:rPr>
              <a:t>l3,  </a:t>
            </a:r>
            <a:r>
              <a:rPr lang="en-US" altLang="zh-CN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0.00</a:t>
            </a:r>
            <a:endParaRPr lang="en-US" altLang="zh-CN" i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线形标注 2 6"/>
              <p:cNvSpPr/>
              <p:nvPr/>
            </p:nvSpPr>
            <p:spPr>
              <a:xfrm>
                <a:off x="5796137" y="3081296"/>
                <a:ext cx="2896017" cy="714590"/>
              </a:xfrm>
              <a:prstGeom prst="borderCallout2">
                <a:avLst>
                  <a:gd name="adj1" fmla="val 25605"/>
                  <a:gd name="adj2" fmla="val -2695"/>
                  <a:gd name="adj3" fmla="val 29033"/>
                  <a:gd name="adj4" fmla="val -11029"/>
                  <a:gd name="adj5" fmla="val 115475"/>
                  <a:gd name="adj6" fmla="val -14106"/>
                </a:avLst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/>
                            <a:ea typeface="幼圆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ea typeface="幼圆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ea typeface="幼圆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属于根因</a:t>
                </a:r>
                <a:r>
                  <a:rPr lang="en-US" altLang="zh-CN" sz="2000" i="1" dirty="0" smtClean="0">
                    <a:ea typeface="微软雅黑" pitchFamily="34" charset="-122"/>
                  </a:rPr>
                  <a:t>i01</a:t>
                </a:r>
                <a:r>
                  <a:rPr lang="en-US" altLang="zh-CN" sz="2000" i="1" dirty="0" smtClean="0"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，</a:t>
                </a:r>
                <a:endParaRPr lang="en-US" altLang="zh-CN" sz="20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但不属于根因</a:t>
                </a:r>
                <a:r>
                  <a:rPr lang="en-US" altLang="zh-CN" sz="2000" i="1" dirty="0" smtClean="0">
                    <a:ea typeface="微软雅黑" pitchFamily="34" charset="-122"/>
                  </a:rPr>
                  <a:t>i02</a:t>
                </a:r>
                <a:r>
                  <a:rPr lang="en-US" altLang="zh-CN" sz="2000" i="1" dirty="0" smtClean="0">
                    <a:latin typeface="微软雅黑" pitchFamily="34" charset="-122"/>
                    <a:ea typeface="微软雅黑" pitchFamily="34" charset="-122"/>
                  </a:rPr>
                  <a:t> </a:t>
                </a:r>
                <a:endParaRPr lang="zh-CN" altLang="en-US" sz="2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7" name="线形标注 2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7" y="3081296"/>
                <a:ext cx="2896017" cy="714590"/>
              </a:xfrm>
              <a:prstGeom prst="borderCallout2">
                <a:avLst>
                  <a:gd name="adj1" fmla="val 25605"/>
                  <a:gd name="adj2" fmla="val -2695"/>
                  <a:gd name="adj3" fmla="val 29033"/>
                  <a:gd name="adj4" fmla="val -11029"/>
                  <a:gd name="adj5" fmla="val 115475"/>
                  <a:gd name="adj6" fmla="val -14106"/>
                </a:avLst>
              </a:prstGeom>
              <a:blipFill rotWithShape="1">
                <a:blip r:embed="rId9"/>
                <a:stretch>
                  <a:fillRect t="-1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6557860" y="885949"/>
                <a:ext cx="19025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故障预测值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𝑎</m:t>
                    </m:r>
                  </m:oMath>
                </a14:m>
                <a:endParaRPr lang="zh-CN" altLang="en-US" sz="2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860" y="885949"/>
                <a:ext cx="1902572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5128" t="-10526" r="-8654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3203848" y="1194306"/>
            <a:ext cx="2448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例如，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RS</a:t>
            </a:r>
            <a:r>
              <a:rPr lang="en-US" altLang="zh-CN" i="1" baseline="-25000" dirty="0" smtClean="0">
                <a:latin typeface="微软雅黑" pitchFamily="34" charset="-122"/>
                <a:ea typeface="微软雅黑" pitchFamily="34" charset="-122"/>
              </a:rPr>
              <a:t>i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i01&amp;e01</a:t>
            </a:r>
            <a:endParaRPr lang="zh-CN" altLang="en-US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51520" y="1779663"/>
            <a:ext cx="720080" cy="323645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不同样本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类型   计算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方式不同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3275856" y="1498946"/>
                <a:ext cx="3182666" cy="42473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lvl="0"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不同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/>
                          </a:rPr>
                          <m:t>𝑅𝑆</m:t>
                        </m:r>
                      </m:e>
                      <m:sub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, </a:t>
                </a:r>
                <a:r>
                  <a:rPr lang="zh-CN" altLang="en-US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故障预测值分开计算</a:t>
                </a:r>
                <a:endParaRPr lang="en-US" altLang="zh-CN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498946"/>
                <a:ext cx="3182666" cy="4247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611560" y="665253"/>
            <a:ext cx="7920880" cy="3428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1560" y="114767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方案介绍：故障预测值计算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" name="Picture 2" descr="å½å®¶äºèç½åºæ¥ä¸­å¿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-5073"/>
            <a:ext cx="2191722" cy="63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57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7" grpId="0" animBg="1"/>
      <p:bldP spid="10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1331640" y="1491630"/>
            <a:ext cx="6570984" cy="59406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加入真实根因，目标函数增大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331640" y="2463738"/>
            <a:ext cx="6570984" cy="59406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加入非真实根因，目标函数变小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331640" y="3489852"/>
            <a:ext cx="6570984" cy="59406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真实根因：故障大小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en-US" altLang="zh-CN" sz="280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ripple effect</a:t>
            </a:r>
            <a:endParaRPr lang="zh-CN" altLang="en-US" sz="2800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665253"/>
            <a:ext cx="7920880" cy="3428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114767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方案介绍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：目标函数设计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Picture 2" descr="å½å®¶äºèç½åºæ¥ä¸­å¿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-5073"/>
            <a:ext cx="2191722" cy="63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34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4875</TotalTime>
  <Words>1266</Words>
  <Application>Microsoft Office PowerPoint</Application>
  <PresentationFormat>全屏显示(16:9)</PresentationFormat>
  <Paragraphs>163</Paragraphs>
  <Slides>15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ZhouBo3</dc:creator>
  <cp:lastModifiedBy>ZhouBo3</cp:lastModifiedBy>
  <cp:revision>196</cp:revision>
  <dcterms:created xsi:type="dcterms:W3CDTF">2019-07-08T01:02:31Z</dcterms:created>
  <dcterms:modified xsi:type="dcterms:W3CDTF">2019-07-11T14:34:52Z</dcterms:modified>
</cp:coreProperties>
</file>