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883" r:id="rId3"/>
    <p:sldId id="774" r:id="rId5"/>
    <p:sldId id="1045" r:id="rId6"/>
    <p:sldId id="1030" r:id="rId7"/>
    <p:sldId id="1060" r:id="rId8"/>
    <p:sldId id="1059" r:id="rId9"/>
    <p:sldId id="1061" r:id="rId10"/>
    <p:sldId id="1062" r:id="rId11"/>
    <p:sldId id="1063" r:id="rId12"/>
    <p:sldId id="1064" r:id="rId13"/>
    <p:sldId id="1065" r:id="rId14"/>
    <p:sldId id="1066" r:id="rId15"/>
    <p:sldId id="1067" r:id="rId16"/>
    <p:sldId id="1068" r:id="rId17"/>
    <p:sldId id="1069" r:id="rId18"/>
    <p:sldId id="1070" r:id="rId19"/>
    <p:sldId id="1071" r:id="rId20"/>
    <p:sldId id="1036" r:id="rId21"/>
    <p:sldId id="1025" r:id="rId22"/>
    <p:sldId id="1029" r:id="rId23"/>
    <p:sldId id="1035" r:id="rId24"/>
    <p:sldId id="1034" r:id="rId25"/>
    <p:sldId id="1039" r:id="rId26"/>
    <p:sldId id="1046" r:id="rId27"/>
    <p:sldId id="1044" r:id="rId28"/>
    <p:sldId id="1042" r:id="rId29"/>
    <p:sldId id="1040" r:id="rId30"/>
    <p:sldId id="1041" r:id="rId31"/>
    <p:sldId id="1038" r:id="rId32"/>
  </p:sldIdLst>
  <p:sldSz cx="9144000" cy="5143500" type="screen16x9"/>
  <p:notesSz cx="7077075" cy="9051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朱孝峰 / Zhu, Xiaofeng" initials="朱孝峰" lastIdx="1" clrIdx="0"/>
  <p:cmAuthor id="2" name="刘隽 / Liu, Jun" initials="刘隽" lastIdx="2" clrIdx="1"/>
  <p:cmAuthor id="3" name="Changjuan Feng" initials="CF"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84A3"/>
    <a:srgbClr val="031B41"/>
    <a:srgbClr val="133361"/>
    <a:srgbClr val="B50005"/>
    <a:srgbClr val="C90007"/>
    <a:srgbClr val="DA6B6B"/>
    <a:srgbClr val="ECCBCB"/>
    <a:srgbClr val="F6E7E7"/>
    <a:srgbClr val="011739"/>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44" autoAdjust="0"/>
    <p:restoredTop sz="95320" autoAdjust="0"/>
  </p:normalViewPr>
  <p:slideViewPr>
    <p:cSldViewPr snapToGrid="0" showGuides="1">
      <p:cViewPr varScale="1">
        <p:scale>
          <a:sx n="88" d="100"/>
          <a:sy n="88" d="100"/>
        </p:scale>
        <p:origin x="888" y="60"/>
      </p:cViewPr>
      <p:guideLst>
        <p:guide orient="horz" pos="33"/>
        <p:guide pos="94"/>
        <p:guide pos="2820"/>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5" d="100"/>
          <a:sy n="65" d="100"/>
        </p:scale>
        <p:origin x="3034" y="67"/>
      </p:cViewPr>
      <p:guideLst>
        <p:guide orient="horz" pos="2733"/>
        <p:guide pos="2182"/>
        <p:guide pos="268"/>
        <p:guide pos="423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08B3F974-BB90-4059-9901-8147A3A63439}" type="datetimeFigureOut">
              <a:rPr lang="en-US" smtClean="0"/>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BC55FBB6-509D-433A-BC0A-FC2E7C728BAD}"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3900" y="841375"/>
            <a:ext cx="5629275" cy="31670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962" y="4193738"/>
            <a:ext cx="6619466" cy="4073366"/>
          </a:xfrm>
          <a:prstGeom prst="rect">
            <a:avLst/>
          </a:prstGeom>
        </p:spPr>
        <p:txBody>
          <a:bodyPr vert="horz" lIns="91440" tIns="45720" rIns="91440" bIns="4572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anose="05000000000000000000"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pPr marL="0" indent="0">
              <a:buNone/>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pPr marL="0" indent="0">
              <a:buNone/>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pPr marL="0" indent="0">
              <a:buNone/>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pPr marL="0" indent="0">
              <a:buNone/>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pPr marL="0" indent="0">
              <a:buNone/>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pPr marL="0" indent="0">
              <a:buNone/>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pPr marL="0" indent="0">
              <a:buNone/>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pPr marL="0" indent="0">
              <a:buNone/>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pPr marL="0" indent="0">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2 line">
    <p:spTree>
      <p:nvGrpSpPr>
        <p:cNvPr id="1" name=""/>
        <p:cNvGrpSpPr/>
        <p:nvPr/>
      </p:nvGrpSpPr>
      <p:grpSpPr>
        <a:xfrm>
          <a:off x="0" y="0"/>
          <a:ext cx="0" cy="0"/>
          <a:chOff x="0" y="0"/>
          <a:chExt cx="0" cy="0"/>
        </a:xfrm>
      </p:grpSpPr>
      <p:pic>
        <p:nvPicPr>
          <p:cNvPr id="55" name="Picture 54"/>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6" name="Rectangle 55"/>
          <p:cNvSpPr/>
          <p:nvPr userDrawn="1"/>
        </p:nvSpPr>
        <p:spPr>
          <a:xfrm>
            <a:off x="-7472" y="112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sp>
        <p:nvSpPr>
          <p:cNvPr id="53"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54"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endParaRPr lang="en-US" dirty="0"/>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 name="图形 4"/>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
        <p:nvSpPr>
          <p:cNvPr id="42" name="Text Placeholder 3"/>
          <p:cNvSpPr>
            <a:spLocks noGrp="1"/>
          </p:cNvSpPr>
          <p:nvPr>
            <p:ph type="body" sz="quarter" idx="99"/>
          </p:nvPr>
        </p:nvSpPr>
        <p:spPr>
          <a:xfrm>
            <a:off x="791214" y="1133087"/>
            <a:ext cx="7643029" cy="369332"/>
          </a:xfrm>
        </p:spPr>
        <p:txBody>
          <a:bodyPr/>
          <a:lstStyle>
            <a:lvl1pPr marL="0" indent="0">
              <a:buNone/>
              <a:defRPr sz="1800" b="1">
                <a:solidFill>
                  <a:srgbClr val="000000"/>
                </a:solidFill>
              </a:defRPr>
            </a:lvl1pPr>
          </a:lstStyle>
          <a:p>
            <a:pPr lvl="0"/>
            <a:r>
              <a:rPr lang="en-US" dirty="0"/>
              <a:t>Click to edit Master text styles</a:t>
            </a:r>
            <a:endParaRPr lang="en-US" dirty="0"/>
          </a:p>
        </p:txBody>
      </p:sp>
      <p:sp>
        <p:nvSpPr>
          <p:cNvPr id="43" name="Text Placeholder 3"/>
          <p:cNvSpPr>
            <a:spLocks noGrp="1"/>
          </p:cNvSpPr>
          <p:nvPr>
            <p:ph type="body" sz="quarter" idx="100"/>
          </p:nvPr>
        </p:nvSpPr>
        <p:spPr>
          <a:xfrm>
            <a:off x="791214" y="1497672"/>
            <a:ext cx="7643029" cy="338554"/>
          </a:xfrm>
        </p:spPr>
        <p:txBody>
          <a:bodyPr/>
          <a:lstStyle>
            <a:lvl1pPr marL="0" indent="0">
              <a:buNone/>
              <a:defRPr sz="1600">
                <a:solidFill>
                  <a:srgbClr val="000000"/>
                </a:solidFill>
              </a:defRPr>
            </a:lvl1pPr>
          </a:lstStyle>
          <a:p>
            <a:pPr lvl="0"/>
            <a:r>
              <a:rPr lang="en-US" dirty="0"/>
              <a:t>Click to edit Master text styles</a:t>
            </a:r>
            <a:endParaRPr lang="en-US" dirty="0"/>
          </a:p>
        </p:txBody>
      </p:sp>
      <p:sp>
        <p:nvSpPr>
          <p:cNvPr id="44" name="Text Placeholder 3"/>
          <p:cNvSpPr>
            <a:spLocks noGrp="1"/>
          </p:cNvSpPr>
          <p:nvPr>
            <p:ph type="body" sz="quarter" idx="101"/>
          </p:nvPr>
        </p:nvSpPr>
        <p:spPr>
          <a:xfrm>
            <a:off x="791214" y="2052757"/>
            <a:ext cx="7643029" cy="369332"/>
          </a:xfrm>
        </p:spPr>
        <p:txBody>
          <a:bodyPr/>
          <a:lstStyle>
            <a:lvl1pPr marL="0" indent="0">
              <a:buNone/>
              <a:defRPr sz="1800" b="1">
                <a:solidFill>
                  <a:srgbClr val="000000"/>
                </a:solidFill>
              </a:defRPr>
            </a:lvl1pPr>
          </a:lstStyle>
          <a:p>
            <a:pPr lvl="0"/>
            <a:r>
              <a:rPr lang="en-US" dirty="0"/>
              <a:t>Click to edit Master text styles</a:t>
            </a:r>
            <a:endParaRPr lang="en-US" dirty="0"/>
          </a:p>
        </p:txBody>
      </p:sp>
      <p:sp>
        <p:nvSpPr>
          <p:cNvPr id="45" name="Text Placeholder 3"/>
          <p:cNvSpPr>
            <a:spLocks noGrp="1"/>
          </p:cNvSpPr>
          <p:nvPr>
            <p:ph type="body" sz="quarter" idx="102"/>
          </p:nvPr>
        </p:nvSpPr>
        <p:spPr>
          <a:xfrm>
            <a:off x="791214" y="2417342"/>
            <a:ext cx="7643029" cy="338554"/>
          </a:xfrm>
        </p:spPr>
        <p:txBody>
          <a:bodyPr/>
          <a:lstStyle>
            <a:lvl1pPr marL="0" indent="0">
              <a:buNone/>
              <a:defRPr sz="1600">
                <a:solidFill>
                  <a:srgbClr val="000000"/>
                </a:solidFill>
              </a:defRPr>
            </a:lvl1pPr>
          </a:lstStyle>
          <a:p>
            <a:pPr lvl="0"/>
            <a:r>
              <a:rPr lang="en-US" dirty="0"/>
              <a:t>Click to edit Master text styles</a:t>
            </a:r>
            <a:endParaRPr lang="en-US" dirty="0"/>
          </a:p>
        </p:txBody>
      </p:sp>
      <p:sp>
        <p:nvSpPr>
          <p:cNvPr id="46" name="Text Placeholder 3"/>
          <p:cNvSpPr>
            <a:spLocks noGrp="1"/>
          </p:cNvSpPr>
          <p:nvPr>
            <p:ph type="body" sz="quarter" idx="103"/>
          </p:nvPr>
        </p:nvSpPr>
        <p:spPr>
          <a:xfrm>
            <a:off x="791214" y="2972427"/>
            <a:ext cx="7643029" cy="369332"/>
          </a:xfrm>
        </p:spPr>
        <p:txBody>
          <a:bodyPr/>
          <a:lstStyle>
            <a:lvl1pPr marL="0" indent="0">
              <a:buNone/>
              <a:defRPr sz="1800" b="1">
                <a:solidFill>
                  <a:srgbClr val="000000"/>
                </a:solidFill>
              </a:defRPr>
            </a:lvl1pPr>
          </a:lstStyle>
          <a:p>
            <a:pPr lvl="0"/>
            <a:r>
              <a:rPr lang="en-US" dirty="0"/>
              <a:t>Click to edit Master text styles</a:t>
            </a:r>
            <a:endParaRPr lang="en-US" dirty="0"/>
          </a:p>
        </p:txBody>
      </p:sp>
      <p:sp>
        <p:nvSpPr>
          <p:cNvPr id="47" name="Text Placeholder 3"/>
          <p:cNvSpPr>
            <a:spLocks noGrp="1"/>
          </p:cNvSpPr>
          <p:nvPr>
            <p:ph type="body" sz="quarter" idx="104"/>
          </p:nvPr>
        </p:nvSpPr>
        <p:spPr>
          <a:xfrm>
            <a:off x="791214" y="3337012"/>
            <a:ext cx="7643029" cy="338554"/>
          </a:xfrm>
        </p:spPr>
        <p:txBody>
          <a:bodyPr/>
          <a:lstStyle>
            <a:lvl1pPr marL="0" indent="0">
              <a:buNone/>
              <a:defRPr sz="1600">
                <a:solidFill>
                  <a:srgbClr val="000000"/>
                </a:solidFill>
              </a:defRPr>
            </a:lvl1pPr>
          </a:lstStyle>
          <a:p>
            <a:pPr lvl="0"/>
            <a:r>
              <a:rPr lang="en-US" dirty="0"/>
              <a:t>Click to edit Master text styles</a:t>
            </a:r>
            <a:endParaRPr lang="en-US" dirty="0"/>
          </a:p>
        </p:txBody>
      </p:sp>
      <p:sp>
        <p:nvSpPr>
          <p:cNvPr id="48" name="Text Placeholder 3"/>
          <p:cNvSpPr>
            <a:spLocks noGrp="1"/>
          </p:cNvSpPr>
          <p:nvPr>
            <p:ph type="body" sz="quarter" idx="105"/>
          </p:nvPr>
        </p:nvSpPr>
        <p:spPr>
          <a:xfrm>
            <a:off x="791214" y="3892097"/>
            <a:ext cx="7643029" cy="369332"/>
          </a:xfrm>
        </p:spPr>
        <p:txBody>
          <a:bodyPr/>
          <a:lstStyle>
            <a:lvl1pPr marL="0" indent="0">
              <a:buNone/>
              <a:defRPr sz="1800" b="1">
                <a:solidFill>
                  <a:srgbClr val="000000"/>
                </a:solidFill>
              </a:defRPr>
            </a:lvl1pPr>
          </a:lstStyle>
          <a:p>
            <a:pPr lvl="0"/>
            <a:r>
              <a:rPr lang="en-US" dirty="0"/>
              <a:t>Click to edit Master text styles</a:t>
            </a:r>
            <a:endParaRPr lang="en-US" dirty="0"/>
          </a:p>
        </p:txBody>
      </p:sp>
      <p:sp>
        <p:nvSpPr>
          <p:cNvPr id="49" name="Text Placeholder 3"/>
          <p:cNvSpPr>
            <a:spLocks noGrp="1"/>
          </p:cNvSpPr>
          <p:nvPr>
            <p:ph type="body" sz="quarter" idx="106"/>
          </p:nvPr>
        </p:nvSpPr>
        <p:spPr>
          <a:xfrm>
            <a:off x="791214" y="4256679"/>
            <a:ext cx="7643029" cy="338554"/>
          </a:xfrm>
        </p:spPr>
        <p:txBody>
          <a:bodyPr/>
          <a:lstStyle>
            <a:lvl1pPr marL="0" indent="0">
              <a:buNone/>
              <a:defRPr sz="1600">
                <a:solidFill>
                  <a:srgbClr val="000000"/>
                </a:solidFill>
              </a:defRPr>
            </a:lvl1pPr>
          </a:lstStyle>
          <a:p>
            <a:pPr lvl="0"/>
            <a:r>
              <a:rPr lang="en-US" dirty="0"/>
              <a:t>Click to edit Master text styles</a:t>
            </a:r>
            <a:endParaRPr lang="en-US" dirty="0"/>
          </a:p>
        </p:txBody>
      </p:sp>
      <p:sp>
        <p:nvSpPr>
          <p:cNvPr id="2" name="Rectangle 1"/>
          <p:cNvSpPr/>
          <p:nvPr userDrawn="1"/>
        </p:nvSpPr>
        <p:spPr>
          <a:xfrm>
            <a:off x="598655" y="1132627"/>
            <a:ext cx="52387" cy="3495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58" name="Picture 57"/>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9" name="Rectangle 58"/>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fld>
            <a:endParaRPr lang="en-US" sz="800" dirty="0">
              <a:solidFill>
                <a:prstClr val="white">
                  <a:alpha val="50000"/>
                </a:prstClr>
              </a:solidFill>
              <a:latin typeface="Arial" panose="020B0604020202020204"/>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endParaRPr lang="en-US" dirty="0"/>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1" name="Picture 5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10" name="图形 9"/>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5"/>
          <p:cNvSpPr>
            <a:spLocks noGrp="1"/>
          </p:cNvSpPr>
          <p:nvPr>
            <p:ph type="body" sz="quarter" idx="24" hasCustomPrompt="1"/>
          </p:nvPr>
        </p:nvSpPr>
        <p:spPr>
          <a:xfrm>
            <a:off x="264160" y="877455"/>
            <a:ext cx="8575040" cy="369332"/>
          </a:xfrm>
          <a:prstGeom prst="rect">
            <a:avLst/>
          </a:prstGeom>
        </p:spPr>
        <p:txBody>
          <a:bodyPr/>
          <a:lstStyle>
            <a:lvl1pPr marL="0" indent="0">
              <a:buNone/>
              <a:defRPr sz="1800" b="0"/>
            </a:lvl1pPr>
          </a:lstStyle>
          <a:p>
            <a:r>
              <a:rPr lang="en-US" dirty="0"/>
              <a:t>Slide subtitle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HITACHI">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dirty="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5" y="2167156"/>
            <a:ext cx="2691994" cy="772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fld>
            <a:endParaRPr lang="en-US" sz="800" dirty="0">
              <a:solidFill>
                <a:prstClr val="white">
                  <a:alpha val="50000"/>
                </a:prstClr>
              </a:solidFill>
              <a:latin typeface="Arial" panose="020B0604020202020204"/>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endParaRPr lang="en-US" dirty="0"/>
          </a:p>
        </p:txBody>
      </p:sp>
      <p:pic>
        <p:nvPicPr>
          <p:cNvPr id="53" name="Picture 52"/>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54" name="Rectangle 53"/>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8"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6" name="Picture 5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13" name="图形 12"/>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2 line">
    <p:spTree>
      <p:nvGrpSpPr>
        <p:cNvPr id="1" name=""/>
        <p:cNvGrpSpPr/>
        <p:nvPr/>
      </p:nvGrpSpPr>
      <p:grpSpPr>
        <a:xfrm>
          <a:off x="0" y="0"/>
          <a:ext cx="0" cy="0"/>
          <a:chOff x="0" y="0"/>
          <a:chExt cx="0" cy="0"/>
        </a:xfrm>
      </p:grpSpPr>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grpSp>
        <p:nvGrpSpPr>
          <p:cNvPr id="53" name="Group 52"/>
          <p:cNvGrpSpPr/>
          <p:nvPr userDrawn="1"/>
        </p:nvGrpSpPr>
        <p:grpSpPr>
          <a:xfrm>
            <a:off x="7346191" y="2350565"/>
            <a:ext cx="1479921" cy="875210"/>
            <a:chOff x="7346191" y="2350565"/>
            <a:chExt cx="1479921" cy="875210"/>
          </a:xfrm>
        </p:grpSpPr>
        <p:sp>
          <p:nvSpPr>
            <p:cNvPr id="54" name="Rectangle 53"/>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8" name="Rectangle 57"/>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59"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60"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endParaRPr lang="en-US" dirty="0"/>
          </a:p>
        </p:txBody>
      </p:sp>
      <p:pic>
        <p:nvPicPr>
          <p:cNvPr id="55" name="Picture 54"/>
          <p:cNvPicPr>
            <a:picLocks noChangeAspect="1"/>
          </p:cNvPicPr>
          <p:nvPr userDrawn="1"/>
        </p:nvPicPr>
        <p:blipFill rotWithShape="1">
          <a:blip r:embed="rId2" cstate="print"/>
          <a:srcRect/>
          <a:stretch>
            <a:fillRect/>
          </a:stretch>
        </p:blipFill>
        <p:spPr>
          <a:xfrm>
            <a:off x="-7472" y="1"/>
            <a:ext cx="9151472" cy="2072640"/>
          </a:xfrm>
          <a:prstGeom prst="rect">
            <a:avLst/>
          </a:prstGeom>
        </p:spPr>
      </p:pic>
      <p:sp>
        <p:nvSpPr>
          <p:cNvPr id="56" name="Rectangle 55"/>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62" name="Picture 6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15" name="图形 14"/>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fld>
            <a:endParaRPr lang="en-US" sz="800" dirty="0">
              <a:solidFill>
                <a:prstClr val="white">
                  <a:alpha val="50000"/>
                </a:prstClr>
              </a:solidFill>
              <a:latin typeface="Arial" panose="020B0604020202020204"/>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grpSp>
        <p:nvGrpSpPr>
          <p:cNvPr id="126" name="Group 125"/>
          <p:cNvGrpSpPr/>
          <p:nvPr userDrawn="1"/>
        </p:nvGrpSpPr>
        <p:grpSpPr>
          <a:xfrm>
            <a:off x="7346191" y="2350565"/>
            <a:ext cx="1479921" cy="875210"/>
            <a:chOff x="7346191" y="2350565"/>
            <a:chExt cx="1479921" cy="875210"/>
          </a:xfrm>
        </p:grpSpPr>
        <p:sp>
          <p:nvSpPr>
            <p:cNvPr id="129" name="Rectangle 12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2" name="Rectangle 13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endParaRPr lang="en-US" dirty="0"/>
          </a:p>
        </p:txBody>
      </p:sp>
      <p:pic>
        <p:nvPicPr>
          <p:cNvPr id="58" name="Picture 57"/>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76" name="Rectangle 75"/>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7" name="Picture 5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16" name="图形 15"/>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fld>
            <a:endParaRPr lang="en-US" sz="800" dirty="0">
              <a:solidFill>
                <a:schemeClr val="bg1">
                  <a:alpha val="50000"/>
                </a:schemeClr>
              </a:solidFill>
              <a:latin typeface="+mj-lt"/>
            </a:endParaRPr>
          </a:p>
        </p:txBody>
      </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9" name="图形 8"/>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pic>
        <p:nvPicPr>
          <p:cNvPr id="53" name="Picture 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9" name="图形 8"/>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pic>
        <p:nvPicPr>
          <p:cNvPr id="53" name="Picture 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9" name="图形 8"/>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746632"/>
          </a:xfrm>
          <a:prstGeom prst="rect">
            <a:avLst/>
          </a:prstGeom>
        </p:spPr>
        <p:txBody>
          <a:bodyPr vert="horz" wrap="square" lIns="91440" tIns="45720" rIns="91440" bIns="45720" rtlCol="0">
            <a:spAutoFit/>
          </a:bodyPr>
          <a:lstStyle>
            <a:lvl1pPr>
              <a:defRPr sz="2000"/>
            </a:lvl1pPr>
            <a:lvl2pPr>
              <a:defRPr sz="1800"/>
            </a:lvl2pPr>
            <a:lvl3pPr>
              <a:defRPr sz="1600"/>
            </a:lvl3pPr>
            <a:lvl4pPr>
              <a:defRPr sz="1400"/>
            </a:lvl4pPr>
            <a:lvl5pPr>
              <a:defRPr sz="14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
        <p:nvSpPr>
          <p:cNvPr id="2" name="Rectangle 1"/>
          <p:cNvSpPr/>
          <p:nvPr userDrawn="1"/>
        </p:nvSpPr>
        <p:spPr>
          <a:xfrm>
            <a:off x="264160" y="4911122"/>
            <a:ext cx="6159538" cy="215444"/>
          </a:xfrm>
          <a:prstGeom prst="rect">
            <a:avLst/>
          </a:prstGeom>
        </p:spPr>
        <p:txBody>
          <a:bodyPr wrap="square">
            <a:spAutoFit/>
          </a:bodyPr>
          <a:lstStyle/>
          <a:p>
            <a:pPr algn="l">
              <a:lnSpc>
                <a:spcPct val="100000"/>
              </a:lnSpc>
            </a:pPr>
            <a:r>
              <a:rPr lang="en-US" sz="800" b="1" kern="1200" dirty="0">
                <a:solidFill>
                  <a:schemeClr val="accent1"/>
                </a:solidFill>
                <a:latin typeface="+mn-lt"/>
                <a:ea typeface="+mn-ea"/>
                <a:cs typeface="+mn-cs"/>
              </a:rPr>
              <a:t>CONFIDENTIAL – For use by </a:t>
            </a:r>
            <a:r>
              <a:rPr kumimoji="0" lang="en-US" sz="800" b="1" i="0" u="none" strike="noStrike" kern="1200" cap="none" spc="0" normalizeH="0" baseline="0" noProof="0" dirty="0">
                <a:ln>
                  <a:noFill/>
                </a:ln>
                <a:solidFill>
                  <a:schemeClr val="accent1"/>
                </a:solidFill>
                <a:effectLst/>
                <a:uLnTx/>
                <a:uFillTx/>
                <a:latin typeface="+mn-lt"/>
                <a:ea typeface="+mn-ea"/>
                <a:cs typeface="+mn-cs"/>
              </a:rPr>
              <a:t>Hitachi Consulting Corporation </a:t>
            </a:r>
            <a:r>
              <a:rPr lang="en-US" sz="800" b="1" kern="1200" dirty="0">
                <a:solidFill>
                  <a:schemeClr val="accent1"/>
                </a:solidFill>
                <a:latin typeface="+mn-lt"/>
                <a:ea typeface="+mn-ea"/>
                <a:cs typeface="+mn-cs"/>
              </a:rPr>
              <a:t>employees and other audiences under NDA only.</a:t>
            </a:r>
            <a:endParaRPr lang="en-US" sz="800" b="1"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6.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7690130" y="229219"/>
            <a:ext cx="1242687" cy="356281"/>
          </a:xfrm>
          <a:prstGeom prst="rect">
            <a:avLst/>
          </a:prstGeom>
        </p:spPr>
      </p:pic>
      <p:sp>
        <p:nvSpPr>
          <p:cNvPr id="13" name="Text Placeholder 53"/>
          <p:cNvSpPr>
            <a:spLocks noGrp="1"/>
          </p:cNvSpPr>
          <p:nvPr>
            <p:ph type="body" idx="1"/>
          </p:nvPr>
        </p:nvSpPr>
        <p:spPr>
          <a:xfrm>
            <a:off x="264160" y="967575"/>
            <a:ext cx="8584006" cy="1746632"/>
          </a:xfrm>
          <a:prstGeom prst="rect">
            <a:avLst/>
          </a:prstGeom>
        </p:spPr>
        <p:txBody>
          <a:bodyPr vert="horz" wrap="square" lIns="91440" tIns="45720" rIns="91440" bIns="45720" rtlCol="0">
            <a:sp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a:t>Click to edit Master title style</a:t>
            </a:r>
            <a:endParaRPr lang="en-US" dirty="0"/>
          </a:p>
        </p:txBody>
      </p:sp>
      <p:sp>
        <p:nvSpPr>
          <p:cNvPr id="37" name="TextBox 36"/>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fld>
            <a:endParaRPr lang="en-US" sz="800" dirty="0">
              <a:solidFill>
                <a:schemeClr val="tx1">
                  <a:alpha val="50000"/>
                </a:schemeClr>
              </a:solidFill>
              <a:latin typeface="+mj-lt"/>
            </a:endParaRPr>
          </a:p>
        </p:txBody>
      </p:sp>
      <p:grpSp>
        <p:nvGrpSpPr>
          <p:cNvPr id="43" name="グループ化 59"/>
          <p:cNvGrpSpPr/>
          <p:nvPr userDrawn="1"/>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12" name="TextBox 11"/>
          <p:cNvSpPr txBox="1"/>
          <p:nvPr userDrawn="1"/>
        </p:nvSpPr>
        <p:spPr>
          <a:xfrm>
            <a:off x="6511966" y="4911221"/>
            <a:ext cx="2592377" cy="215444"/>
          </a:xfrm>
          <a:prstGeom prst="rect">
            <a:avLst/>
          </a:prstGeom>
          <a:noFill/>
        </p:spPr>
        <p:txBody>
          <a:bodyPr wrap="none" rtlCol="0">
            <a:spAutoFit/>
          </a:bodyPr>
          <a:lstStyle/>
          <a:p>
            <a:pPr algn="r" defTabSz="914400"/>
            <a:r>
              <a:rPr lang="en-US" sz="800" dirty="0">
                <a:solidFill>
                  <a:schemeClr val="tx1">
                    <a:alpha val="50000"/>
                  </a:schemeClr>
                </a:solidFill>
              </a:rPr>
              <a:t>© 2020 Hitachi Solutions(China).  All rights reserved.</a:t>
            </a:r>
            <a:endParaRPr lang="en-US" sz="800" dirty="0">
              <a:solidFill>
                <a:schemeClr val="tx1">
                  <a:alpha val="50000"/>
                </a:schemeClr>
              </a:solidFill>
            </a:endParaRPr>
          </a:p>
        </p:txBody>
      </p:sp>
      <p:sp>
        <p:nvSpPr>
          <p:cNvPr id="14" name="Rectangle 35"/>
          <p:cNvSpPr/>
          <p:nvPr userDrawn="1"/>
        </p:nvSpPr>
        <p:spPr>
          <a:xfrm>
            <a:off x="264161" y="4911122"/>
            <a:ext cx="6159538" cy="215444"/>
          </a:xfrm>
          <a:prstGeom prst="rect">
            <a:avLst/>
          </a:prstGeom>
        </p:spPr>
        <p:txBody>
          <a:bodyPr wrap="square">
            <a:spAutoFit/>
          </a:bodyPr>
          <a:lstStyle/>
          <a:p>
            <a:pPr algn="l">
              <a:lnSpc>
                <a:spcPct val="100000"/>
              </a:lnSpc>
            </a:pPr>
            <a:r>
              <a:rPr lang="zh-CN" altLang="en-US" sz="800" b="1" kern="1200" dirty="0">
                <a:solidFill>
                  <a:schemeClr val="accent1"/>
                </a:solidFill>
                <a:latin typeface="+mn-lt"/>
                <a:ea typeface="+mn-ea"/>
                <a:cs typeface="+mn-cs"/>
              </a:rPr>
              <a:t>机密文件</a:t>
            </a:r>
            <a:r>
              <a:rPr lang="en-US" sz="800" b="1" kern="1200" dirty="0">
                <a:solidFill>
                  <a:schemeClr val="accent1"/>
                </a:solidFill>
                <a:latin typeface="+mn-lt"/>
                <a:ea typeface="+mn-ea"/>
                <a:cs typeface="+mn-cs"/>
              </a:rPr>
              <a:t> – </a:t>
            </a:r>
            <a:r>
              <a:rPr lang="zh-CN" altLang="en-US" sz="800" b="1" kern="1200" dirty="0">
                <a:solidFill>
                  <a:schemeClr val="accent1"/>
                </a:solidFill>
                <a:latin typeface="+mn-lt"/>
                <a:ea typeface="+mn-ea"/>
                <a:cs typeface="+mn-cs"/>
              </a:rPr>
              <a:t>日立解决方案内部使用，或需要访问的部分客户使用</a:t>
            </a:r>
            <a:r>
              <a:rPr lang="en-US" sz="800" b="1" kern="1200" dirty="0">
                <a:solidFill>
                  <a:schemeClr val="accent1"/>
                </a:solidFill>
                <a:latin typeface="+mn-lt"/>
                <a:ea typeface="+mn-ea"/>
                <a:cs typeface="+mn-cs"/>
              </a:rPr>
              <a:t>.</a:t>
            </a:r>
            <a:endParaRPr lang="en-US" sz="800" b="1"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1305" indent="-281305" algn="l" defTabSz="914400" rtl="0" eaLnBrk="1" latinLnBrk="0" hangingPunct="1">
        <a:lnSpc>
          <a:spcPct val="100000"/>
        </a:lnSpc>
        <a:spcBef>
          <a:spcPts val="1200"/>
        </a:spcBef>
        <a:spcAft>
          <a:spcPts val="600"/>
        </a:spcAft>
        <a:buClr>
          <a:schemeClr val="accent2"/>
        </a:buClr>
        <a:buFont typeface="Wingdings" panose="05000000000000000000" pitchFamily="2" charset="2"/>
        <a:buChar char="§"/>
        <a:defRPr lang="en-US" sz="20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187863" y="2704593"/>
            <a:ext cx="7653702" cy="465885"/>
          </a:xfrm>
        </p:spPr>
        <p:txBody>
          <a:bodyPr anchor="t"/>
          <a:lstStyle/>
          <a:p>
            <a:r>
              <a:rPr lang="zh-CN" altLang="en-US" dirty="0"/>
              <a:t>监控告警系统</a:t>
            </a:r>
            <a:endParaRPr lang="zh-CN" altLang="en-US" dirty="0"/>
          </a:p>
        </p:txBody>
      </p:sp>
      <p:sp>
        <p:nvSpPr>
          <p:cNvPr id="13" name="Text Placeholder 12"/>
          <p:cNvSpPr>
            <a:spLocks noGrp="1"/>
          </p:cNvSpPr>
          <p:nvPr>
            <p:ph type="body" sz="quarter" idx="11"/>
          </p:nvPr>
        </p:nvSpPr>
        <p:spPr>
          <a:xfrm>
            <a:off x="1187862" y="4460770"/>
            <a:ext cx="2579465" cy="461665"/>
          </a:xfrm>
        </p:spPr>
        <p:txBody>
          <a:bodyPr/>
          <a:lstStyle/>
          <a:p>
            <a:r>
              <a:rPr lang="zh-CN" altLang="en-US" sz="1200" dirty="0"/>
              <a:t>日立解决方案  </a:t>
            </a:r>
            <a:r>
              <a:rPr lang="en-US" altLang="zh-CN" sz="1200" dirty="0"/>
              <a:t>Bard</a:t>
            </a:r>
            <a:r>
              <a:rPr lang="en-US" altLang="zh-CN" sz="1200" b="0" dirty="0"/>
              <a:t>, 2021.11.01</a:t>
            </a:r>
            <a:endParaRPr lang="en-US" sz="1200" b="0" dirty="0"/>
          </a:p>
        </p:txBody>
      </p:sp>
      <p:sp>
        <p:nvSpPr>
          <p:cNvPr id="4" name="Subtitle 11"/>
          <p:cNvSpPr>
            <a:spLocks noGrp="1"/>
          </p:cNvSpPr>
          <p:nvPr>
            <p:ph type="subTitle" idx="1"/>
          </p:nvPr>
        </p:nvSpPr>
        <p:spPr>
          <a:xfrm>
            <a:off x="1187863" y="3170478"/>
            <a:ext cx="7653702" cy="369332"/>
          </a:xfrm>
        </p:spPr>
        <p:txBody>
          <a:bodyPr/>
          <a:lstStyle/>
          <a:p>
            <a:r>
              <a:rPr lang="zh-CN" altLang="en-US" dirty="0"/>
              <a:t>系统设计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53113"/>
            <a:ext cx="7051040" cy="732441"/>
          </a:xfrm>
        </p:spPr>
        <p:txBody>
          <a:bodyPr>
            <a:normAutofit/>
          </a:bodyPr>
          <a:lstStyle/>
          <a:p>
            <a:r>
              <a:rPr lang="zh-CN" altLang="en-US" dirty="0"/>
              <a:t>餐厅</a:t>
            </a:r>
            <a:r>
              <a:rPr lang="en-US" altLang="zh-CN" dirty="0"/>
              <a:t>Agent</a:t>
            </a:r>
            <a:r>
              <a:rPr lang="zh-CN" altLang="en-US" dirty="0"/>
              <a:t>接口定义（计数</a:t>
            </a:r>
            <a:r>
              <a:rPr lang="en-US" altLang="zh-CN" dirty="0"/>
              <a:t> (Counter)</a:t>
            </a:r>
            <a:r>
              <a:rPr lang="zh-CN" altLang="en-US" dirty="0"/>
              <a:t>类型指标）</a:t>
            </a:r>
            <a:endParaRPr lang="en-US" sz="2400" dirty="0"/>
          </a:p>
        </p:txBody>
      </p:sp>
      <p:graphicFrame>
        <p:nvGraphicFramePr>
          <p:cNvPr id="23" name="Table 1"/>
          <p:cNvGraphicFramePr>
            <a:graphicFrameLocks noGrp="1"/>
          </p:cNvGraphicFramePr>
          <p:nvPr/>
        </p:nvGraphicFramePr>
        <p:xfrm>
          <a:off x="607404" y="1669937"/>
          <a:ext cx="7984147" cy="2931160"/>
        </p:xfrm>
        <a:graphic>
          <a:graphicData uri="http://schemas.openxmlformats.org/drawingml/2006/table">
            <a:tbl>
              <a:tblPr firstRow="1" bandRow="1">
                <a:tableStyleId>{5C22544A-7EE6-4342-B048-85BDC9FD1C3A}</a:tableStyleId>
              </a:tblPr>
              <a:tblGrid>
                <a:gridCol w="1145196"/>
                <a:gridCol w="4796316"/>
                <a:gridCol w="2042635"/>
              </a:tblGrid>
              <a:tr h="370840">
                <a:tc>
                  <a:txBody>
                    <a:bodyPr/>
                    <a:lstStyle/>
                    <a:p>
                      <a:r>
                        <a:rPr lang="zh-CN" altLang="en-US" dirty="0"/>
                        <a:t>参数</a:t>
                      </a:r>
                      <a:endParaRPr lang="en-US" dirty="0"/>
                    </a:p>
                  </a:txBody>
                  <a:tcPr/>
                </a:tc>
                <a:tc>
                  <a:txBody>
                    <a:bodyPr/>
                    <a:lstStyle/>
                    <a:p>
                      <a:r>
                        <a:rPr lang="zh-CN" altLang="en-US" dirty="0"/>
                        <a:t>说明</a:t>
                      </a:r>
                      <a:endParaRPr lang="en-US" dirty="0"/>
                    </a:p>
                  </a:txBody>
                  <a:tcPr/>
                </a:tc>
                <a:tc>
                  <a:txBody>
                    <a:bodyPr/>
                    <a:lstStyle/>
                    <a:p>
                      <a:r>
                        <a:rPr lang="zh-CN" altLang="en-US" dirty="0"/>
                        <a:t>示例</a:t>
                      </a:r>
                      <a:endParaRPr lang="en-US" dirty="0"/>
                    </a:p>
                  </a:txBody>
                  <a:tcPr/>
                </a:tc>
              </a:tr>
              <a:tr h="145124">
                <a:tc>
                  <a:txBody>
                    <a:bodyPr/>
                    <a:lstStyle/>
                    <a:p>
                      <a:r>
                        <a:rPr lang="en-US" altLang="zh-CN" sz="1200" dirty="0" err="1"/>
                        <a:t>notifyType</a:t>
                      </a:r>
                      <a:endParaRPr lang="en-US" sz="1200" dirty="0"/>
                    </a:p>
                  </a:txBody>
                  <a:tcPr/>
                </a:tc>
                <a:tc>
                  <a:txBody>
                    <a:bodyPr/>
                    <a:lstStyle/>
                    <a:p>
                      <a:r>
                        <a:rPr lang="zh-CN" altLang="en-US" sz="1200" dirty="0"/>
                        <a:t>通知类型（</a:t>
                      </a:r>
                      <a:r>
                        <a:rPr lang="en-US" altLang="zh-CN" sz="1200" dirty="0"/>
                        <a:t>error/event</a:t>
                      </a:r>
                      <a:r>
                        <a:rPr lang="zh-CN" altLang="en-US" sz="1200" dirty="0"/>
                        <a:t>）</a:t>
                      </a:r>
                      <a:endParaRPr lang="en-US" sz="1200" dirty="0"/>
                    </a:p>
                  </a:txBody>
                  <a:tcPr/>
                </a:tc>
                <a:tc>
                  <a:txBody>
                    <a:bodyPr/>
                    <a:lstStyle/>
                    <a:p>
                      <a:r>
                        <a:rPr lang="en-US" altLang="zh-CN" sz="1200" dirty="0"/>
                        <a:t>event</a:t>
                      </a:r>
                      <a:endParaRPr lang="en-US" sz="1200" dirty="0"/>
                    </a:p>
                  </a:txBody>
                  <a:tcPr/>
                </a:tc>
              </a:tr>
              <a:tr h="145124">
                <a:tc>
                  <a:txBody>
                    <a:bodyPr/>
                    <a:lstStyle/>
                    <a:p>
                      <a:r>
                        <a:rPr lang="en-US" altLang="zh-CN" sz="1200" dirty="0"/>
                        <a:t>source</a:t>
                      </a:r>
                      <a:endParaRPr lang="en-US" sz="1200" dirty="0"/>
                    </a:p>
                  </a:txBody>
                  <a:tcPr/>
                </a:tc>
                <a:tc>
                  <a:txBody>
                    <a:bodyPr/>
                    <a:lstStyle/>
                    <a:p>
                      <a:r>
                        <a:rPr lang="zh-CN" altLang="en-US" sz="1200" dirty="0"/>
                        <a:t>事件发生源</a:t>
                      </a:r>
                      <a:endParaRPr lang="en-US" altLang="zh-CN" sz="1200" dirty="0"/>
                    </a:p>
                    <a:p>
                      <a:r>
                        <a:rPr lang="en-US" altLang="zh-CN" sz="1200" dirty="0"/>
                        <a:t>Counter/</a:t>
                      </a:r>
                      <a:r>
                        <a:rPr lang="en-US" altLang="zh-CN" sz="1200" dirty="0" err="1"/>
                        <a:t>OrderService</a:t>
                      </a:r>
                      <a:r>
                        <a:rPr lang="en-US" altLang="zh-CN" sz="1200" dirty="0"/>
                        <a:t>/</a:t>
                      </a:r>
                      <a:r>
                        <a:rPr lang="en-US" sz="1200" dirty="0" err="1"/>
                        <a:t>KDS</a:t>
                      </a:r>
                      <a:r>
                        <a:rPr lang="en-US" altLang="zh-CN" sz="1200" dirty="0"/>
                        <a:t>/</a:t>
                      </a:r>
                      <a:r>
                        <a:rPr lang="zh-CN" altLang="en-US" sz="1200" dirty="0"/>
                        <a:t>。。。</a:t>
                      </a:r>
                      <a:endParaRPr lang="en-US" sz="1200" dirty="0"/>
                    </a:p>
                  </a:txBody>
                  <a:tcPr/>
                </a:tc>
                <a:tc>
                  <a:txBody>
                    <a:bodyPr/>
                    <a:lstStyle/>
                    <a:p>
                      <a:r>
                        <a:rPr lang="en-US" sz="1200" dirty="0" err="1"/>
                        <a:t>OrderService</a:t>
                      </a:r>
                      <a:endParaRPr lang="en-US" sz="1200" dirty="0"/>
                    </a:p>
                  </a:txBody>
                  <a:tcPr/>
                </a:tc>
              </a:tr>
              <a:tr h="231986">
                <a:tc>
                  <a:txBody>
                    <a:bodyPr/>
                    <a:lstStyle/>
                    <a:p>
                      <a:r>
                        <a:rPr lang="en-US" sz="1200" dirty="0" err="1"/>
                        <a:t>notifyCode</a:t>
                      </a:r>
                      <a:endParaRPr lang="en-US" sz="1200" dirty="0"/>
                    </a:p>
                  </a:txBody>
                  <a:tcPr/>
                </a:tc>
                <a:tc>
                  <a:txBody>
                    <a:bodyPr/>
                    <a:lstStyle/>
                    <a:p>
                      <a:r>
                        <a:rPr lang="zh-CN" altLang="en-US" sz="1200" dirty="0"/>
                        <a:t>通知</a:t>
                      </a:r>
                      <a:r>
                        <a:rPr lang="en-US" altLang="zh-CN" sz="1200" dirty="0"/>
                        <a:t>code</a:t>
                      </a:r>
                      <a:endParaRPr lang="en-US" altLang="zh-CN" sz="1200" dirty="0"/>
                    </a:p>
                    <a:p>
                      <a:r>
                        <a:rPr lang="zh-CN" altLang="en-US" sz="1200" dirty="0"/>
                        <a:t>通过此</a:t>
                      </a:r>
                      <a:r>
                        <a:rPr lang="en-US" altLang="zh-CN" sz="1200" dirty="0"/>
                        <a:t>code</a:t>
                      </a:r>
                      <a:r>
                        <a:rPr lang="zh-CN" altLang="en-US" sz="1200" dirty="0"/>
                        <a:t>能定位到具体的错误</a:t>
                      </a:r>
                      <a:endParaRPr lang="en-US" sz="1200" dirty="0"/>
                    </a:p>
                  </a:txBody>
                  <a:tcPr/>
                </a:tc>
                <a:tc>
                  <a:txBody>
                    <a:bodyPr/>
                    <a:lstStyle/>
                    <a:p>
                      <a:r>
                        <a:rPr lang="en-US" sz="1200" dirty="0" err="1"/>
                        <a:t>order_success</a:t>
                      </a:r>
                      <a:endParaRPr lang="en-US" sz="1200" dirty="0"/>
                    </a:p>
                  </a:txBody>
                  <a:tcPr/>
                </a:tc>
              </a:tr>
              <a:tr h="231986">
                <a:tc>
                  <a:txBody>
                    <a:bodyPr/>
                    <a:lstStyle/>
                    <a:p>
                      <a:r>
                        <a:rPr lang="en-US" altLang="zh-CN" sz="1200" dirty="0" err="1"/>
                        <a:t>notifyMsg</a:t>
                      </a:r>
                      <a:endParaRPr lang="en-US" sz="1200" dirty="0"/>
                    </a:p>
                  </a:txBody>
                  <a:tcPr/>
                </a:tc>
                <a:tc>
                  <a:txBody>
                    <a:bodyPr/>
                    <a:lstStyle/>
                    <a:p>
                      <a:r>
                        <a:rPr lang="zh-CN" altLang="en-US" sz="1200" dirty="0"/>
                        <a:t>通知消息内容</a:t>
                      </a:r>
                      <a:endParaRPr lang="en-US" sz="1200" dirty="0"/>
                    </a:p>
                  </a:txBody>
                  <a:tcPr/>
                </a:tc>
                <a:tc>
                  <a:txBody>
                    <a:bodyPr/>
                    <a:lstStyle/>
                    <a:p>
                      <a:r>
                        <a:rPr lang="zh-CN" altLang="en-US" sz="1200" dirty="0"/>
                        <a:t>下单成功</a:t>
                      </a:r>
                      <a:endParaRPr lang="en-US" sz="1200" dirty="0"/>
                    </a:p>
                  </a:txBody>
                  <a:tcPr/>
                </a:tc>
              </a:tr>
              <a:tr h="23198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err="1"/>
                        <a:t>metricLabels</a:t>
                      </a:r>
                      <a:endParaRPr lang="en-US" sz="1200" dirty="0"/>
                    </a:p>
                  </a:txBody>
                  <a:tcPr/>
                </a:tc>
                <a:tc>
                  <a:txBody>
                    <a:bodyPr/>
                    <a:lstStyle/>
                    <a:p>
                      <a:r>
                        <a:rPr lang="zh-CN" altLang="en-US" sz="1200" dirty="0"/>
                        <a:t>指标的标签</a:t>
                      </a:r>
                      <a:endParaRPr lang="en-US" altLang="zh-CN" sz="1200" dirty="0"/>
                    </a:p>
                    <a:p>
                      <a:r>
                        <a:rPr lang="en-US" altLang="zh-CN" sz="1200" dirty="0"/>
                        <a:t>KEY-VALUE</a:t>
                      </a:r>
                      <a:r>
                        <a:rPr lang="zh-CN" altLang="en-US" sz="1200" dirty="0"/>
                        <a:t>的</a:t>
                      </a:r>
                      <a:r>
                        <a:rPr lang="en-US" altLang="zh-CN" sz="1200" dirty="0"/>
                        <a:t>Map</a:t>
                      </a:r>
                      <a:endParaRPr lang="en-US" altLang="zh-CN" sz="1200" dirty="0"/>
                    </a:p>
                    <a:p>
                      <a:r>
                        <a:rPr lang="zh-CN" altLang="en-US" sz="1200" dirty="0"/>
                        <a:t>不同的通知，标签可能不一样，需事先定好，变更标签需重置指标计数值</a:t>
                      </a:r>
                      <a:endParaRPr lang="en-US" sz="1200" dirty="0"/>
                    </a:p>
                  </a:txBody>
                  <a:tcPr/>
                </a:tc>
                <a:tc>
                  <a:txBody>
                    <a:bodyPr/>
                    <a:lstStyle/>
                    <a:p>
                      <a:r>
                        <a:rPr lang="en-US" sz="1200" dirty="0"/>
                        <a:t>{</a:t>
                      </a:r>
                      <a:r>
                        <a:rPr lang="zh-CN" altLang="en-US" sz="1200" dirty="0"/>
                        <a:t>“</a:t>
                      </a:r>
                      <a:r>
                        <a:rPr lang="en-US" sz="1200" dirty="0" err="1"/>
                        <a:t>store</a:t>
                      </a:r>
                      <a:r>
                        <a:rPr lang="en-US" altLang="zh-CN" sz="1200" dirty="0" err="1"/>
                        <a:t>Code</a:t>
                      </a:r>
                      <a:r>
                        <a:rPr lang="en-US" altLang="zh-CN" sz="1200" dirty="0"/>
                        <a:t>”:”</a:t>
                      </a:r>
                      <a:r>
                        <a:rPr lang="en-US" altLang="zh-CN" sz="1200" dirty="0" err="1"/>
                        <a:t>PSH001</a:t>
                      </a:r>
                      <a:r>
                        <a:rPr lang="en-US" altLang="zh-CN" sz="1200" dirty="0"/>
                        <a:t>”,”</a:t>
                      </a:r>
                      <a:r>
                        <a:rPr lang="en-US" altLang="zh-CN" sz="1200" dirty="0" err="1"/>
                        <a:t>channelId</a:t>
                      </a:r>
                      <a:r>
                        <a:rPr lang="en-US" altLang="zh-CN" sz="1200" dirty="0"/>
                        <a:t>”:1}</a:t>
                      </a:r>
                      <a:endParaRPr lang="en-US" sz="1200" dirty="0"/>
                    </a:p>
                  </a:txBody>
                  <a:tcPr/>
                </a:tc>
              </a:tr>
              <a:tr h="23198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count</a:t>
                      </a:r>
                      <a:endParaRPr lang="en-US" sz="1200" dirty="0"/>
                    </a:p>
                  </a:txBody>
                  <a:tcPr/>
                </a:tc>
                <a:tc>
                  <a:txBody>
                    <a:bodyPr/>
                    <a:lstStyle/>
                    <a:p>
                      <a:r>
                        <a:rPr lang="zh-CN" altLang="en-US" sz="1200" dirty="0"/>
                        <a:t>事件数量（一般情况应该是</a:t>
                      </a:r>
                      <a:r>
                        <a:rPr lang="en-US" altLang="zh-CN" sz="1200" dirty="0"/>
                        <a:t>1</a:t>
                      </a:r>
                      <a:r>
                        <a:rPr lang="zh-CN" altLang="en-US" sz="1200" dirty="0"/>
                        <a:t>）</a:t>
                      </a:r>
                      <a:endParaRPr lang="en-US" sz="1200" dirty="0"/>
                    </a:p>
                  </a:txBody>
                  <a:tcPr/>
                </a:tc>
                <a:tc>
                  <a:txBody>
                    <a:bodyPr/>
                    <a:lstStyle/>
                    <a:p>
                      <a:r>
                        <a:rPr lang="en-US" sz="1200" dirty="0"/>
                        <a:t>1</a:t>
                      </a:r>
                      <a:endParaRPr lang="en-US" sz="1200" dirty="0"/>
                    </a:p>
                  </a:txBody>
                  <a:tcPr/>
                </a:tc>
              </a:tr>
            </a:tbl>
          </a:graphicData>
        </a:graphic>
      </p:graphicFrame>
      <p:sp>
        <p:nvSpPr>
          <p:cNvPr id="2" name="文本框 1"/>
          <p:cNvSpPr txBox="1"/>
          <p:nvPr/>
        </p:nvSpPr>
        <p:spPr>
          <a:xfrm>
            <a:off x="607404" y="962051"/>
            <a:ext cx="6216766" cy="707886"/>
          </a:xfrm>
          <a:prstGeom prst="rect">
            <a:avLst/>
          </a:prstGeom>
          <a:solidFill>
            <a:schemeClr val="bg1"/>
          </a:solidFill>
        </p:spPr>
        <p:txBody>
          <a:bodyPr wrap="none" rtlCol="0">
            <a:spAutoFit/>
          </a:bodyPr>
          <a:lstStyle/>
          <a:p>
            <a:r>
              <a:rPr lang="zh-CN" altLang="en-US" sz="1000" dirty="0"/>
              <a:t>此接口提供给</a:t>
            </a:r>
            <a:r>
              <a:rPr lang="en-US" altLang="zh-CN" sz="1000" dirty="0" err="1"/>
              <a:t>OrderService</a:t>
            </a:r>
            <a:r>
              <a:rPr lang="en-US" altLang="zh-CN" sz="1000" dirty="0"/>
              <a:t>/Counter/</a:t>
            </a:r>
            <a:r>
              <a:rPr lang="en-US" altLang="zh-CN" sz="1000" dirty="0" err="1"/>
              <a:t>KDS</a:t>
            </a:r>
            <a:r>
              <a:rPr lang="zh-CN" altLang="en-US" sz="1000" dirty="0"/>
              <a:t>等系统调用</a:t>
            </a:r>
            <a:endParaRPr lang="en-US" altLang="zh-CN" sz="1000" dirty="0"/>
          </a:p>
          <a:p>
            <a:r>
              <a:rPr lang="zh-CN" altLang="en-US" sz="1000" dirty="0"/>
              <a:t>当事件</a:t>
            </a:r>
            <a:r>
              <a:rPr lang="en-US" altLang="zh-CN" sz="1000" dirty="0"/>
              <a:t>/</a:t>
            </a:r>
            <a:r>
              <a:rPr lang="zh-CN" altLang="en-US" sz="1000" dirty="0"/>
              <a:t>异常发生时，调用此接口记录事件，</a:t>
            </a:r>
            <a:r>
              <a:rPr lang="en-US" altLang="zh-CN" sz="1000" dirty="0"/>
              <a:t>Agent</a:t>
            </a:r>
            <a:r>
              <a:rPr lang="zh-CN" altLang="en-US" sz="1000" dirty="0"/>
              <a:t>内部把事件</a:t>
            </a:r>
            <a:r>
              <a:rPr lang="en-US" altLang="zh-CN" sz="1000" dirty="0"/>
              <a:t>/</a:t>
            </a:r>
            <a:r>
              <a:rPr lang="zh-CN" altLang="en-US" sz="1000" dirty="0"/>
              <a:t>异常变换为</a:t>
            </a:r>
            <a:r>
              <a:rPr lang="en-US" altLang="zh-CN" sz="1000" dirty="0"/>
              <a:t>Prometheus Counter</a:t>
            </a:r>
            <a:r>
              <a:rPr lang="zh-CN" altLang="en-US" sz="1000" dirty="0"/>
              <a:t>类型的指标</a:t>
            </a:r>
            <a:endParaRPr lang="en-US" altLang="zh-CN" sz="1000" dirty="0"/>
          </a:p>
          <a:p>
            <a:r>
              <a:rPr lang="en-US" altLang="zh-CN" sz="1000" dirty="0"/>
              <a:t>Agent</a:t>
            </a:r>
            <a:r>
              <a:rPr lang="zh-CN" altLang="en-US" sz="1000" dirty="0"/>
              <a:t>内部维护</a:t>
            </a:r>
            <a:r>
              <a:rPr lang="en-US" altLang="zh-CN" sz="1000" dirty="0" err="1"/>
              <a:t>notifyCode</a:t>
            </a:r>
            <a:r>
              <a:rPr lang="zh-CN" altLang="en-US" sz="1000" dirty="0"/>
              <a:t>和</a:t>
            </a:r>
            <a:r>
              <a:rPr lang="en-US" altLang="zh-CN" sz="1000" dirty="0"/>
              <a:t>metric</a:t>
            </a:r>
            <a:r>
              <a:rPr lang="zh-CN" altLang="en-US" sz="1000" dirty="0"/>
              <a:t>的对应关系，以及</a:t>
            </a:r>
            <a:r>
              <a:rPr lang="en-US" altLang="zh-CN" sz="1000" dirty="0"/>
              <a:t>metric</a:t>
            </a:r>
            <a:r>
              <a:rPr lang="zh-CN" altLang="en-US" sz="1000" dirty="0"/>
              <a:t>的标签列表。</a:t>
            </a:r>
            <a:endParaRPr lang="en-US" altLang="zh-CN" sz="1000" dirty="0"/>
          </a:p>
          <a:p>
            <a:r>
              <a:rPr lang="zh-CN" altLang="en-US" sz="1000" dirty="0"/>
              <a:t>如果调用方提供的</a:t>
            </a:r>
            <a:r>
              <a:rPr lang="en-US" altLang="zh-CN" sz="1000" dirty="0"/>
              <a:t>label</a:t>
            </a:r>
            <a:r>
              <a:rPr lang="zh-CN" altLang="en-US" sz="1000" dirty="0"/>
              <a:t>与</a:t>
            </a:r>
            <a:r>
              <a:rPr lang="en-US" altLang="zh-CN" sz="1000" dirty="0"/>
              <a:t>agent</a:t>
            </a:r>
            <a:r>
              <a:rPr lang="zh-CN" altLang="en-US" sz="1000" dirty="0"/>
              <a:t>定义的标签不一致，则调用出错</a:t>
            </a:r>
            <a:endParaRPr lang="en-US" altLang="zh-CN" sz="1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53113"/>
            <a:ext cx="7051040" cy="732441"/>
          </a:xfrm>
        </p:spPr>
        <p:txBody>
          <a:bodyPr>
            <a:normAutofit/>
          </a:bodyPr>
          <a:lstStyle/>
          <a:p>
            <a:r>
              <a:rPr lang="zh-CN" altLang="en-US" dirty="0"/>
              <a:t>餐厅</a:t>
            </a:r>
            <a:r>
              <a:rPr lang="en-US" altLang="zh-CN" dirty="0"/>
              <a:t>Agent</a:t>
            </a:r>
            <a:r>
              <a:rPr lang="zh-CN" altLang="en-US" dirty="0"/>
              <a:t>接口定义（度量</a:t>
            </a:r>
            <a:r>
              <a:rPr lang="en-US" altLang="zh-CN" dirty="0"/>
              <a:t> (Gauge)</a:t>
            </a:r>
            <a:r>
              <a:rPr lang="zh-CN" altLang="en-US" dirty="0"/>
              <a:t>类型指标）</a:t>
            </a:r>
            <a:endParaRPr lang="en-US" sz="2400" dirty="0"/>
          </a:p>
        </p:txBody>
      </p:sp>
      <p:graphicFrame>
        <p:nvGraphicFramePr>
          <p:cNvPr id="23" name="Table 1"/>
          <p:cNvGraphicFramePr>
            <a:graphicFrameLocks noGrp="1"/>
          </p:cNvGraphicFramePr>
          <p:nvPr/>
        </p:nvGraphicFramePr>
        <p:xfrm>
          <a:off x="603567" y="1749230"/>
          <a:ext cx="7214116" cy="2199640"/>
        </p:xfrm>
        <a:graphic>
          <a:graphicData uri="http://schemas.openxmlformats.org/drawingml/2006/table">
            <a:tbl>
              <a:tblPr firstRow="1" bandRow="1">
                <a:tableStyleId>{5C22544A-7EE6-4342-B048-85BDC9FD1C3A}</a:tableStyleId>
              </a:tblPr>
              <a:tblGrid>
                <a:gridCol w="1053783"/>
                <a:gridCol w="3454400"/>
                <a:gridCol w="2705933"/>
              </a:tblGrid>
              <a:tr h="370840">
                <a:tc>
                  <a:txBody>
                    <a:bodyPr/>
                    <a:lstStyle/>
                    <a:p>
                      <a:r>
                        <a:rPr lang="zh-CN" altLang="en-US" dirty="0"/>
                        <a:t>参数</a:t>
                      </a:r>
                      <a:endParaRPr lang="en-US" dirty="0"/>
                    </a:p>
                  </a:txBody>
                  <a:tcPr/>
                </a:tc>
                <a:tc>
                  <a:txBody>
                    <a:bodyPr/>
                    <a:lstStyle/>
                    <a:p>
                      <a:r>
                        <a:rPr lang="zh-CN" altLang="en-US" dirty="0"/>
                        <a:t>说明</a:t>
                      </a:r>
                      <a:endParaRPr lang="en-US" dirty="0"/>
                    </a:p>
                  </a:txBody>
                  <a:tcPr/>
                </a:tc>
                <a:tc>
                  <a:txBody>
                    <a:bodyPr/>
                    <a:lstStyle/>
                    <a:p>
                      <a:r>
                        <a:rPr lang="zh-CN" altLang="en-US" dirty="0"/>
                        <a:t>示例</a:t>
                      </a:r>
                      <a:endParaRPr lang="en-US" dirty="0"/>
                    </a:p>
                  </a:txBody>
                  <a:tcPr/>
                </a:tc>
              </a:tr>
              <a:tr h="278897">
                <a:tc>
                  <a:txBody>
                    <a:bodyPr/>
                    <a:lstStyle/>
                    <a:p>
                      <a:r>
                        <a:rPr lang="en-US" altLang="zh-CN" sz="1200" dirty="0"/>
                        <a:t>source</a:t>
                      </a:r>
                      <a:endParaRPr lang="en-US" sz="1200" dirty="0"/>
                    </a:p>
                  </a:txBody>
                  <a:tcPr/>
                </a:tc>
                <a:tc>
                  <a:txBody>
                    <a:bodyPr/>
                    <a:lstStyle/>
                    <a:p>
                      <a:r>
                        <a:rPr lang="zh-CN" altLang="en-US" sz="1200" dirty="0"/>
                        <a:t>事件发生源</a:t>
                      </a:r>
                      <a:endParaRPr lang="en-US" altLang="zh-CN" sz="1200" dirty="0"/>
                    </a:p>
                    <a:p>
                      <a:r>
                        <a:rPr lang="en-US" altLang="zh-CN" sz="1200" dirty="0"/>
                        <a:t>Counter/</a:t>
                      </a:r>
                      <a:r>
                        <a:rPr lang="en-US" altLang="zh-CN" sz="1200" dirty="0" err="1"/>
                        <a:t>OrderService</a:t>
                      </a:r>
                      <a:r>
                        <a:rPr lang="en-US" altLang="zh-CN" sz="1200" dirty="0"/>
                        <a:t>/</a:t>
                      </a:r>
                      <a:r>
                        <a:rPr lang="en-US" sz="1200" dirty="0" err="1"/>
                        <a:t>KDS</a:t>
                      </a:r>
                      <a:r>
                        <a:rPr lang="en-US" altLang="zh-CN" sz="1200" dirty="0"/>
                        <a:t>/</a:t>
                      </a:r>
                      <a:r>
                        <a:rPr lang="zh-CN" altLang="en-US" sz="1200" dirty="0"/>
                        <a:t>。。。</a:t>
                      </a:r>
                      <a:endParaRPr lang="en-US" sz="1200" dirty="0"/>
                    </a:p>
                  </a:txBody>
                  <a:tcPr/>
                </a:tc>
                <a:tc>
                  <a:txBody>
                    <a:bodyPr/>
                    <a:lstStyle/>
                    <a:p>
                      <a:r>
                        <a:rPr lang="en-US" altLang="zh-CN" sz="1200" dirty="0"/>
                        <a:t>Counter</a:t>
                      </a:r>
                      <a:endParaRPr lang="en-US" sz="1200" dirty="0"/>
                    </a:p>
                  </a:txBody>
                  <a:tcPr/>
                </a:tc>
              </a:tr>
              <a:tr h="145124">
                <a:tc>
                  <a:txBody>
                    <a:bodyPr/>
                    <a:lstStyle/>
                    <a:p>
                      <a:r>
                        <a:rPr lang="en-US" altLang="zh-CN" sz="1200" dirty="0" err="1"/>
                        <a:t>metricCode</a:t>
                      </a:r>
                      <a:endParaRPr lang="en-US" sz="1200" dirty="0"/>
                    </a:p>
                  </a:txBody>
                  <a:tcPr/>
                </a:tc>
                <a:tc>
                  <a:txBody>
                    <a:bodyPr/>
                    <a:lstStyle/>
                    <a:p>
                      <a:r>
                        <a:rPr lang="zh-CN" altLang="en-US" sz="1200" dirty="0"/>
                        <a:t>指标编码（与业务协商确定）</a:t>
                      </a:r>
                      <a:endParaRPr lang="en-US" sz="1200" dirty="0"/>
                    </a:p>
                  </a:txBody>
                  <a:tcPr/>
                </a:tc>
                <a:tc>
                  <a:txBody>
                    <a:bodyPr/>
                    <a:lstStyle/>
                    <a:p>
                      <a:r>
                        <a:rPr lang="en-US" sz="1200" dirty="0" err="1"/>
                        <a:t>Counter_printer_status</a:t>
                      </a:r>
                      <a:endParaRPr lang="en-US" sz="1200" dirty="0"/>
                    </a:p>
                    <a:p>
                      <a:r>
                        <a:rPr lang="zh-CN" altLang="en-US" sz="1200" dirty="0"/>
                        <a:t>（代表打印机状态）</a:t>
                      </a:r>
                      <a:endParaRPr lang="en-US" sz="1200" dirty="0"/>
                    </a:p>
                  </a:txBody>
                  <a:tcPr/>
                </a:tc>
              </a:tr>
              <a:tr h="145124">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err="1"/>
                        <a:t>metricLabels</a:t>
                      </a:r>
                      <a:endParaRPr lang="en-US" sz="1200" dirty="0"/>
                    </a:p>
                  </a:txBody>
                  <a:tcPr/>
                </a:tc>
                <a:tc>
                  <a:txBody>
                    <a:bodyPr/>
                    <a:lstStyle/>
                    <a:p>
                      <a:r>
                        <a:rPr lang="zh-CN" altLang="en-US" sz="1200" dirty="0"/>
                        <a:t>指标的标签</a:t>
                      </a:r>
                      <a:endParaRPr lang="en-US" altLang="zh-CN" sz="1200" dirty="0"/>
                    </a:p>
                    <a:p>
                      <a:r>
                        <a:rPr lang="en-US" altLang="zh-CN" sz="1200" dirty="0"/>
                        <a:t>KEY-VALUE</a:t>
                      </a:r>
                      <a:r>
                        <a:rPr lang="zh-CN" altLang="en-US" sz="1200" dirty="0"/>
                        <a:t>的</a:t>
                      </a:r>
                      <a:r>
                        <a:rPr lang="en-US" altLang="zh-CN" sz="1200" dirty="0"/>
                        <a:t>Map</a:t>
                      </a:r>
                      <a:endParaRPr lang="en-US" altLang="zh-CN" sz="1200" dirty="0"/>
                    </a:p>
                    <a:p>
                      <a:r>
                        <a:rPr lang="zh-CN" altLang="en-US" sz="1200" dirty="0"/>
                        <a:t>不同的通知，标签可能不一样，需事先定好</a:t>
                      </a:r>
                      <a:endParaRPr lang="en-US" altLang="zh-C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a:t>
                      </a:r>
                      <a:r>
                        <a:rPr lang="zh-CN" altLang="en-US" sz="1200" dirty="0"/>
                        <a:t>“</a:t>
                      </a:r>
                      <a:r>
                        <a:rPr lang="en-US" altLang="zh-CN" sz="1200" dirty="0" err="1"/>
                        <a:t>storeCode</a:t>
                      </a:r>
                      <a:r>
                        <a:rPr lang="en-US" altLang="zh-CN" sz="1200" dirty="0"/>
                        <a:t>”:”</a:t>
                      </a:r>
                      <a:r>
                        <a:rPr lang="en-US" altLang="zh-CN" sz="1200" dirty="0" err="1"/>
                        <a:t>001</a:t>
                      </a:r>
                      <a:r>
                        <a:rPr lang="en-US" altLang="zh-CN" sz="1200" dirty="0"/>
                        <a:t>”,”</a:t>
                      </a:r>
                      <a:r>
                        <a:rPr lang="en-US" altLang="zh-CN" sz="1200" dirty="0" err="1"/>
                        <a:t>deviceId</a:t>
                      </a:r>
                      <a:r>
                        <a:rPr lang="en-US" altLang="zh-CN" sz="1200" dirty="0"/>
                        <a:t>”:1}</a:t>
                      </a:r>
                      <a:endParaRPr lang="en-US" altLang="zh-CN" sz="1200" dirty="0"/>
                    </a:p>
                  </a:txBody>
                  <a:tcPr/>
                </a:tc>
              </a:tr>
              <a:tr h="250614">
                <a:tc>
                  <a:txBody>
                    <a:bodyPr/>
                    <a:lstStyle/>
                    <a:p>
                      <a:r>
                        <a:rPr lang="en-US" altLang="zh-CN" sz="1200" dirty="0"/>
                        <a:t>value</a:t>
                      </a:r>
                      <a:endParaRPr lang="en-US" sz="1200" dirty="0"/>
                    </a:p>
                  </a:txBody>
                  <a:tcPr/>
                </a:tc>
                <a:tc>
                  <a:txBody>
                    <a:bodyPr/>
                    <a:lstStyle/>
                    <a:p>
                      <a:r>
                        <a:rPr lang="zh-CN" altLang="en-US" sz="1200" dirty="0"/>
                        <a:t>指标值</a:t>
                      </a:r>
                      <a:endParaRPr lang="en-US" sz="1200" dirty="0"/>
                    </a:p>
                  </a:txBody>
                  <a:tcPr/>
                </a:tc>
                <a:tc>
                  <a:txBody>
                    <a:bodyPr/>
                    <a:lstStyle/>
                    <a:p>
                      <a:r>
                        <a:rPr lang="en-US" sz="1200" dirty="0"/>
                        <a:t>1</a:t>
                      </a:r>
                      <a:r>
                        <a:rPr lang="zh-CN" altLang="en-US" sz="1200" dirty="0"/>
                        <a:t>（表示在线）</a:t>
                      </a:r>
                      <a:endParaRPr lang="en-US" sz="1200" dirty="0"/>
                    </a:p>
                  </a:txBody>
                  <a:tcPr/>
                </a:tc>
              </a:tr>
            </a:tbl>
          </a:graphicData>
        </a:graphic>
      </p:graphicFrame>
      <p:sp>
        <p:nvSpPr>
          <p:cNvPr id="5" name="文本框 4"/>
          <p:cNvSpPr txBox="1"/>
          <p:nvPr/>
        </p:nvSpPr>
        <p:spPr>
          <a:xfrm>
            <a:off x="603567" y="939477"/>
            <a:ext cx="5764720" cy="707886"/>
          </a:xfrm>
          <a:prstGeom prst="rect">
            <a:avLst/>
          </a:prstGeom>
          <a:solidFill>
            <a:schemeClr val="bg1"/>
          </a:solidFill>
        </p:spPr>
        <p:txBody>
          <a:bodyPr wrap="none" rtlCol="0">
            <a:spAutoFit/>
          </a:bodyPr>
          <a:lstStyle/>
          <a:p>
            <a:r>
              <a:rPr lang="zh-CN" altLang="en-US" sz="1000" dirty="0"/>
              <a:t>此接口提供给</a:t>
            </a:r>
            <a:r>
              <a:rPr lang="en-US" altLang="zh-CN" sz="1000" dirty="0" err="1"/>
              <a:t>OrderService</a:t>
            </a:r>
            <a:r>
              <a:rPr lang="en-US" altLang="zh-CN" sz="1000" dirty="0"/>
              <a:t>/Counter/</a:t>
            </a:r>
            <a:r>
              <a:rPr lang="en-US" altLang="zh-CN" sz="1000" dirty="0" err="1"/>
              <a:t>KDS</a:t>
            </a:r>
            <a:r>
              <a:rPr lang="zh-CN" altLang="en-US" sz="1000" dirty="0"/>
              <a:t>等系统调用，推送这些系统内部维护的状态、指标等</a:t>
            </a:r>
            <a:endParaRPr lang="en-US" altLang="zh-CN" sz="1000" dirty="0"/>
          </a:p>
          <a:p>
            <a:r>
              <a:rPr lang="zh-CN" altLang="en-US" sz="1000" dirty="0"/>
              <a:t>比如</a:t>
            </a:r>
            <a:r>
              <a:rPr lang="en-US" altLang="zh-CN" sz="1000" dirty="0"/>
              <a:t>Counter</a:t>
            </a:r>
            <a:r>
              <a:rPr lang="zh-CN" altLang="en-US" sz="1000" dirty="0"/>
              <a:t>调用此接口报告外设状态</a:t>
            </a:r>
            <a:endParaRPr lang="en-US" altLang="zh-CN" sz="1000" dirty="0"/>
          </a:p>
          <a:p>
            <a:r>
              <a:rPr lang="en-US" altLang="zh-CN" sz="1000" dirty="0"/>
              <a:t>Agent</a:t>
            </a:r>
            <a:r>
              <a:rPr lang="zh-CN" altLang="en-US" sz="1000" dirty="0"/>
              <a:t>配置</a:t>
            </a:r>
            <a:r>
              <a:rPr lang="en-US" altLang="zh-CN" sz="1000" dirty="0" err="1"/>
              <a:t>metricCode</a:t>
            </a:r>
            <a:r>
              <a:rPr lang="zh-CN" altLang="en-US" sz="1000" dirty="0"/>
              <a:t>与</a:t>
            </a:r>
            <a:r>
              <a:rPr lang="en-US" altLang="zh-CN" sz="1000" dirty="0"/>
              <a:t>metric</a:t>
            </a:r>
            <a:r>
              <a:rPr lang="zh-CN" altLang="en-US" sz="1000" dirty="0"/>
              <a:t>的对应关系（</a:t>
            </a:r>
            <a:r>
              <a:rPr lang="en-US" altLang="zh-CN" sz="1000" dirty="0" err="1"/>
              <a:t>metricName</a:t>
            </a:r>
            <a:r>
              <a:rPr lang="zh-CN" altLang="en-US" sz="1000" dirty="0"/>
              <a:t>，</a:t>
            </a:r>
            <a:r>
              <a:rPr lang="en-US" altLang="zh-CN" sz="1000" dirty="0" err="1"/>
              <a:t>metricType</a:t>
            </a:r>
            <a:r>
              <a:rPr lang="zh-CN" altLang="en-US" sz="1000" dirty="0"/>
              <a:t>，</a:t>
            </a:r>
            <a:r>
              <a:rPr lang="en-US" altLang="zh-CN" sz="1000" dirty="0" err="1"/>
              <a:t>metricHelp</a:t>
            </a:r>
            <a:r>
              <a:rPr lang="zh-CN" altLang="en-US" sz="1000" dirty="0"/>
              <a:t>，标签列表等）</a:t>
            </a:r>
            <a:endParaRPr lang="en-US" altLang="zh-CN" sz="1000" dirty="0"/>
          </a:p>
          <a:p>
            <a:r>
              <a:rPr lang="zh-CN" altLang="en-US" sz="1000" dirty="0"/>
              <a:t>如果调用方提供的标签与</a:t>
            </a:r>
            <a:r>
              <a:rPr lang="en-US" altLang="zh-CN" sz="1000" dirty="0"/>
              <a:t>agent</a:t>
            </a:r>
            <a:r>
              <a:rPr lang="zh-CN" altLang="en-US" sz="1000" dirty="0"/>
              <a:t>定义的标签不一致，则调用失败</a:t>
            </a:r>
            <a:endParaRPr lang="en-US" altLang="zh-CN" sz="1000" dirty="0"/>
          </a:p>
        </p:txBody>
      </p:sp>
      <p:sp>
        <p:nvSpPr>
          <p:cNvPr id="6" name="文本框 5"/>
          <p:cNvSpPr txBox="1"/>
          <p:nvPr/>
        </p:nvSpPr>
        <p:spPr>
          <a:xfrm>
            <a:off x="603567" y="4204023"/>
            <a:ext cx="3291286" cy="246221"/>
          </a:xfrm>
          <a:prstGeom prst="rect">
            <a:avLst/>
          </a:prstGeom>
          <a:solidFill>
            <a:schemeClr val="bg1"/>
          </a:solidFill>
        </p:spPr>
        <p:txBody>
          <a:bodyPr wrap="none" rtlCol="0">
            <a:spAutoFit/>
          </a:bodyPr>
          <a:lstStyle/>
          <a:p>
            <a:r>
              <a:rPr lang="zh-CN" altLang="en-US" sz="1000" dirty="0"/>
              <a:t>对于直方图</a:t>
            </a:r>
            <a:r>
              <a:rPr lang="en-US" altLang="zh-CN" sz="1000" dirty="0"/>
              <a:t>(Histogram)</a:t>
            </a:r>
            <a:r>
              <a:rPr lang="zh-CN" altLang="en-US" sz="1000" dirty="0"/>
              <a:t>类型的指标，也是调用此接口。</a:t>
            </a:r>
            <a:endParaRPr lang="en-US" altLang="zh-CN" sz="1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47398"/>
            <a:ext cx="7051040" cy="732441"/>
          </a:xfrm>
        </p:spPr>
        <p:txBody>
          <a:bodyPr>
            <a:normAutofit/>
          </a:bodyPr>
          <a:lstStyle/>
          <a:p>
            <a:r>
              <a:rPr lang="zh-CN" altLang="en-US" dirty="0"/>
              <a:t>餐厅端指标采集</a:t>
            </a:r>
            <a:endParaRPr lang="zh-CN" altLang="en-US" sz="2400" dirty="0"/>
          </a:p>
        </p:txBody>
      </p:sp>
      <p:graphicFrame>
        <p:nvGraphicFramePr>
          <p:cNvPr id="3" name="表格 5"/>
          <p:cNvGraphicFramePr>
            <a:graphicFrameLocks noGrp="1"/>
          </p:cNvGraphicFramePr>
          <p:nvPr/>
        </p:nvGraphicFramePr>
        <p:xfrm>
          <a:off x="495300" y="1045210"/>
          <a:ext cx="8046720" cy="2667000"/>
        </p:xfrm>
        <a:graphic>
          <a:graphicData uri="http://schemas.openxmlformats.org/drawingml/2006/table">
            <a:tbl>
              <a:tblPr firstRow="1" bandRow="1">
                <a:tableStyleId>{5C22544A-7EE6-4342-B048-85BDC9FD1C3A}</a:tableStyleId>
              </a:tblPr>
              <a:tblGrid>
                <a:gridCol w="861645"/>
                <a:gridCol w="1905683"/>
                <a:gridCol w="2469128"/>
                <a:gridCol w="958604"/>
                <a:gridCol w="1851660"/>
              </a:tblGrid>
              <a:tr h="370840">
                <a:tc>
                  <a:txBody>
                    <a:bodyPr/>
                    <a:lstStyle/>
                    <a:p>
                      <a:r>
                        <a:rPr lang="zh-CN" altLang="en-US" sz="1400" dirty="0"/>
                        <a:t>设备</a:t>
                      </a:r>
                      <a:endParaRPr lang="zh-CN" altLang="en-US" sz="1400" dirty="0"/>
                    </a:p>
                  </a:txBody>
                  <a:tcPr/>
                </a:tc>
                <a:tc>
                  <a:txBody>
                    <a:bodyPr/>
                    <a:lstStyle/>
                    <a:p>
                      <a:r>
                        <a:rPr lang="zh-CN" altLang="en-US" sz="1400" dirty="0"/>
                        <a:t>指标</a:t>
                      </a:r>
                      <a:endParaRPr lang="zh-CN" altLang="en-US" sz="1400" dirty="0"/>
                    </a:p>
                  </a:txBody>
                  <a:tcPr/>
                </a:tc>
                <a:tc>
                  <a:txBody>
                    <a:bodyPr/>
                    <a:lstStyle/>
                    <a:p>
                      <a:r>
                        <a:rPr lang="zh-CN" altLang="en-US" sz="1400" dirty="0"/>
                        <a:t>采集方法</a:t>
                      </a:r>
                      <a:endParaRPr lang="zh-CN" altLang="en-US" sz="1400" dirty="0"/>
                    </a:p>
                  </a:txBody>
                  <a:tcPr/>
                </a:tc>
                <a:tc>
                  <a:txBody>
                    <a:bodyPr/>
                    <a:lstStyle/>
                    <a:p>
                      <a:r>
                        <a:rPr lang="zh-CN" altLang="en-US" sz="1400" dirty="0"/>
                        <a:t>主动</a:t>
                      </a:r>
                      <a:r>
                        <a:rPr lang="en-US" altLang="zh-CN" sz="1400" dirty="0"/>
                        <a:t>/</a:t>
                      </a:r>
                      <a:r>
                        <a:rPr lang="zh-CN" altLang="en-US" sz="1400" dirty="0"/>
                        <a:t>被动</a:t>
                      </a:r>
                      <a:endParaRPr lang="zh-CN" altLang="en-US" sz="1400" dirty="0"/>
                    </a:p>
                  </a:txBody>
                  <a:tcPr/>
                </a:tc>
                <a:tc>
                  <a:txBody>
                    <a:bodyPr/>
                    <a:lstStyle/>
                    <a:p>
                      <a:r>
                        <a:rPr lang="zh-CN" altLang="en-US" sz="1400" dirty="0"/>
                        <a:t>备注</a:t>
                      </a:r>
                      <a:endParaRPr lang="zh-CN" altLang="en-US" sz="1400" dirty="0"/>
                    </a:p>
                  </a:txBody>
                  <a:tcPr/>
                </a:tc>
              </a:tr>
              <a:tr h="370840">
                <a:tc>
                  <a:txBody>
                    <a:bodyPr/>
                    <a:lstStyle/>
                    <a:p>
                      <a:r>
                        <a:rPr lang="zh-CN" altLang="en-US" sz="1200" dirty="0"/>
                        <a:t>交换机</a:t>
                      </a:r>
                      <a:endParaRPr lang="zh-CN" altLang="en-US" sz="1200" dirty="0"/>
                    </a:p>
                  </a:txBody>
                  <a:tcPr/>
                </a:tc>
                <a:tc>
                  <a:txBody>
                    <a:bodyPr/>
                    <a:lstStyle/>
                    <a:p>
                      <a:r>
                        <a:rPr lang="en-US" altLang="zh-CN" sz="1200" dirty="0"/>
                        <a:t>--</a:t>
                      </a:r>
                      <a:endParaRPr lang="zh-CN" altLang="en-US" sz="1200" dirty="0"/>
                    </a:p>
                  </a:txBody>
                  <a:tcPr/>
                </a:tc>
                <a:tc>
                  <a:txBody>
                    <a:bodyPr/>
                    <a:lstStyle/>
                    <a:p>
                      <a:r>
                        <a:rPr lang="en-US" altLang="zh-CN" sz="1200" dirty="0" err="1"/>
                        <a:t>snmp4j</a:t>
                      </a:r>
                      <a:endParaRPr lang="zh-CN" altLang="en-US" sz="1200" dirty="0"/>
                    </a:p>
                  </a:txBody>
                  <a:tcPr/>
                </a:tc>
                <a:tc>
                  <a:txBody>
                    <a:bodyPr/>
                    <a:lstStyle/>
                    <a:p>
                      <a:r>
                        <a:rPr lang="zh-CN" altLang="en-US" sz="1200" dirty="0"/>
                        <a:t>主动</a:t>
                      </a:r>
                      <a:endParaRPr lang="zh-CN" altLang="en-US" sz="1200" dirty="0"/>
                    </a:p>
                  </a:txBody>
                  <a:tcPr/>
                </a:tc>
                <a:tc>
                  <a:txBody>
                    <a:bodyPr/>
                    <a:lstStyle/>
                    <a:p>
                      <a:r>
                        <a:rPr lang="zh-CN" altLang="en-US" sz="1200" dirty="0"/>
                        <a:t>配置</a:t>
                      </a:r>
                      <a:r>
                        <a:rPr lang="en-US" altLang="zh-CN" sz="1200" dirty="0" err="1"/>
                        <a:t>oid</a:t>
                      </a:r>
                      <a:endParaRPr lang="zh-CN" altLang="en-US" sz="1200" dirty="0"/>
                    </a:p>
                  </a:txBody>
                  <a:tcPr/>
                </a:tc>
              </a:tr>
              <a:tr h="370840">
                <a:tc rowSpan="2">
                  <a:txBody>
                    <a:bodyPr/>
                    <a:lstStyle/>
                    <a:p>
                      <a:r>
                        <a:rPr lang="en-US" altLang="zh-CN" sz="1200" dirty="0"/>
                        <a:t>MySQL</a:t>
                      </a:r>
                      <a:endParaRPr lang="zh-CN" altLang="en-US" sz="1200" dirty="0"/>
                    </a:p>
                  </a:txBody>
                  <a:tcPr/>
                </a:tc>
                <a:tc>
                  <a:txBody>
                    <a:bodyPr/>
                    <a:lstStyle/>
                    <a:p>
                      <a:r>
                        <a:rPr lang="en-US" altLang="zh-CN" sz="1200" dirty="0"/>
                        <a:t>UP/DOWN</a:t>
                      </a:r>
                      <a:endParaRPr lang="en-US" altLang="zh-CN" sz="1200" dirty="0"/>
                    </a:p>
                    <a:p>
                      <a:r>
                        <a:rPr lang="zh-CN" altLang="en-US" sz="1200" dirty="0"/>
                        <a:t>连接数</a:t>
                      </a:r>
                      <a:endParaRPr lang="zh-CN" altLang="en-US" sz="1200" dirty="0"/>
                    </a:p>
                    <a:p>
                      <a:r>
                        <a:rPr lang="zh-CN" altLang="en-US" sz="1200" dirty="0"/>
                        <a:t>数据库大小</a:t>
                      </a:r>
                      <a:endParaRPr lang="zh-CN" altLang="en-US" sz="1200" dirty="0"/>
                    </a:p>
                    <a:p>
                      <a:r>
                        <a:rPr lang="zh-CN" altLang="en-US" sz="1200" dirty="0"/>
                        <a:t>慢查询数</a:t>
                      </a:r>
                      <a:endParaRPr lang="zh-CN" altLang="en-US" sz="1200" dirty="0"/>
                    </a:p>
                    <a:p>
                      <a:r>
                        <a:rPr lang="zh-CN" altLang="en-US" sz="1200" dirty="0"/>
                        <a:t>每秒</a:t>
                      </a:r>
                      <a:r>
                        <a:rPr lang="en-US" altLang="zh-CN" sz="1200" dirty="0"/>
                        <a:t>select</a:t>
                      </a:r>
                      <a:r>
                        <a:rPr lang="zh-CN" altLang="en-US" sz="1200" dirty="0"/>
                        <a:t>数</a:t>
                      </a:r>
                      <a:endParaRPr lang="zh-CN" altLang="en-US" sz="1200" dirty="0"/>
                    </a:p>
                    <a:p>
                      <a:r>
                        <a:rPr lang="en-US" altLang="zh-CN" sz="1200" dirty="0" err="1"/>
                        <a:t>qps</a:t>
                      </a:r>
                      <a:endParaRPr lang="en-US" altLang="zh-CN" sz="1200" dirty="0"/>
                    </a:p>
                    <a:p>
                      <a:r>
                        <a:rPr lang="en-US" altLang="zh-CN" sz="1200" dirty="0" err="1"/>
                        <a:t>tps</a:t>
                      </a:r>
                      <a:endParaRPr lang="en-US" altLang="zh-CN" sz="1200" dirty="0"/>
                    </a:p>
                    <a:p>
                      <a:r>
                        <a:rPr lang="en-US" altLang="zh-CN" sz="1200" dirty="0"/>
                        <a:t>Query Cache</a:t>
                      </a:r>
                      <a:r>
                        <a:rPr lang="zh-CN" altLang="en-US" sz="1200" dirty="0"/>
                        <a:t>命中率 </a:t>
                      </a:r>
                      <a:endParaRPr lang="zh-CN" altLang="en-US" sz="1200" dirty="0"/>
                    </a:p>
                  </a:txBody>
                  <a:tcPr/>
                </a:tc>
                <a:tc>
                  <a:txBody>
                    <a:bodyPr/>
                    <a:lstStyle/>
                    <a:p>
                      <a:r>
                        <a:rPr lang="zh-CN" altLang="en-US" sz="1200" dirty="0"/>
                        <a:t>通过</a:t>
                      </a:r>
                      <a:r>
                        <a:rPr lang="en-US" altLang="zh-CN" sz="1200" dirty="0"/>
                        <a:t>SQL</a:t>
                      </a:r>
                      <a:r>
                        <a:rPr lang="zh-CN" altLang="en-US" sz="1200" dirty="0"/>
                        <a:t>查询</a:t>
                      </a:r>
                      <a:endParaRPr lang="zh-CN" altLang="en-US" sz="1200" dirty="0"/>
                    </a:p>
                  </a:txBody>
                  <a:tcPr/>
                </a:tc>
                <a:tc>
                  <a:txBody>
                    <a:bodyPr/>
                    <a:lstStyle/>
                    <a:p>
                      <a:r>
                        <a:rPr lang="zh-CN" altLang="en-US" sz="1200" dirty="0"/>
                        <a:t>主动</a:t>
                      </a:r>
                      <a:endParaRPr lang="zh-CN" altLang="en-US" sz="1200" dirty="0"/>
                    </a:p>
                  </a:txBody>
                  <a:tcPr/>
                </a:tc>
                <a:tc>
                  <a:txBody>
                    <a:bodyPr/>
                    <a:lstStyle/>
                    <a:p>
                      <a:r>
                        <a:rPr lang="zh-CN" altLang="en-US" sz="1200" dirty="0"/>
                        <a:t>进程存在为</a:t>
                      </a:r>
                      <a:r>
                        <a:rPr lang="en-US" altLang="zh-CN" sz="1200" dirty="0"/>
                        <a:t>UP</a:t>
                      </a:r>
                      <a:r>
                        <a:rPr lang="zh-CN" altLang="en-US" sz="1200" dirty="0"/>
                        <a:t>，不存在为</a:t>
                      </a:r>
                      <a:r>
                        <a:rPr lang="en-US" altLang="zh-CN" sz="1200" dirty="0"/>
                        <a:t>DOWN</a:t>
                      </a:r>
                      <a:endParaRPr lang="zh-CN" altLang="en-US" sz="1200" dirty="0"/>
                    </a:p>
                  </a:txBody>
                  <a:tcPr/>
                </a:tc>
              </a:tr>
              <a:tr h="370840">
                <a:tc vMerge="1">
                  <a:tcPr/>
                </a:tc>
                <a:tc>
                  <a:txBody>
                    <a:bodyPr/>
                    <a:lstStyle/>
                    <a:p>
                      <a:r>
                        <a:rPr lang="zh-CN" altLang="en-US" sz="1200" dirty="0"/>
                        <a:t>自定义</a:t>
                      </a:r>
                      <a:r>
                        <a:rPr lang="en-US" altLang="zh-CN" sz="1200" dirty="0"/>
                        <a:t>SQL</a:t>
                      </a:r>
                      <a:r>
                        <a:rPr lang="zh-CN" altLang="en-US" sz="1200" dirty="0"/>
                        <a:t>句</a:t>
                      </a:r>
                      <a:endParaRPr lang="zh-CN" altLang="en-US" sz="1200" dirty="0"/>
                    </a:p>
                  </a:txBody>
                  <a:tcPr/>
                </a:tc>
                <a:tc>
                  <a:txBody>
                    <a:bodyPr/>
                    <a:lstStyle/>
                    <a:p>
                      <a:r>
                        <a:rPr lang="zh-CN" altLang="en-US" sz="1200" dirty="0"/>
                        <a:t>通过</a:t>
                      </a:r>
                      <a:r>
                        <a:rPr lang="en-US" altLang="zh-CN" sz="1200" dirty="0"/>
                        <a:t>SQL</a:t>
                      </a:r>
                      <a:r>
                        <a:rPr lang="zh-CN" altLang="en-US" sz="1200" dirty="0"/>
                        <a:t>查询</a:t>
                      </a:r>
                      <a:endParaRPr lang="zh-CN" altLang="en-US" sz="1200" dirty="0"/>
                    </a:p>
                  </a:txBody>
                  <a:tcPr/>
                </a:tc>
                <a:tc>
                  <a:txBody>
                    <a:bodyPr/>
                    <a:lstStyle/>
                    <a:p>
                      <a:r>
                        <a:rPr lang="zh-CN" altLang="en-US" sz="1200" dirty="0"/>
                        <a:t>主动</a:t>
                      </a:r>
                      <a:endParaRPr lang="zh-CN" altLang="en-US" sz="1200" dirty="0"/>
                    </a:p>
                  </a:txBody>
                  <a:tcPr/>
                </a:tc>
                <a:tc>
                  <a:txBody>
                    <a:bodyPr/>
                    <a:lstStyle/>
                    <a:p>
                      <a:endParaRPr lang="zh-CN" altLang="en-US" sz="12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47398"/>
            <a:ext cx="7051040" cy="732441"/>
          </a:xfrm>
        </p:spPr>
        <p:txBody>
          <a:bodyPr>
            <a:normAutofit/>
          </a:bodyPr>
          <a:lstStyle/>
          <a:p>
            <a:r>
              <a:rPr lang="zh-CN" altLang="en-US" dirty="0"/>
              <a:t>餐厅端指标采集</a:t>
            </a:r>
            <a:endParaRPr lang="zh-CN" altLang="en-US" sz="2400" dirty="0"/>
          </a:p>
        </p:txBody>
      </p:sp>
      <p:graphicFrame>
        <p:nvGraphicFramePr>
          <p:cNvPr id="3" name="表格 5"/>
          <p:cNvGraphicFramePr>
            <a:graphicFrameLocks noGrp="1"/>
          </p:cNvGraphicFramePr>
          <p:nvPr/>
        </p:nvGraphicFramePr>
        <p:xfrm>
          <a:off x="495300" y="1045210"/>
          <a:ext cx="8046720" cy="2473960"/>
        </p:xfrm>
        <a:graphic>
          <a:graphicData uri="http://schemas.openxmlformats.org/drawingml/2006/table">
            <a:tbl>
              <a:tblPr firstRow="1" bandRow="1">
                <a:tableStyleId>{5C22544A-7EE6-4342-B048-85BDC9FD1C3A}</a:tableStyleId>
              </a:tblPr>
              <a:tblGrid>
                <a:gridCol w="861645"/>
                <a:gridCol w="1905683"/>
                <a:gridCol w="2193292"/>
                <a:gridCol w="1005840"/>
                <a:gridCol w="2080260"/>
              </a:tblGrid>
              <a:tr h="370840">
                <a:tc>
                  <a:txBody>
                    <a:bodyPr/>
                    <a:lstStyle/>
                    <a:p>
                      <a:r>
                        <a:rPr lang="zh-CN" altLang="en-US" sz="1400" dirty="0"/>
                        <a:t>设备</a:t>
                      </a:r>
                      <a:endParaRPr lang="zh-CN" altLang="en-US" sz="1400" dirty="0"/>
                    </a:p>
                  </a:txBody>
                  <a:tcPr/>
                </a:tc>
                <a:tc>
                  <a:txBody>
                    <a:bodyPr/>
                    <a:lstStyle/>
                    <a:p>
                      <a:r>
                        <a:rPr lang="zh-CN" altLang="en-US" sz="1400" dirty="0"/>
                        <a:t>指标</a:t>
                      </a:r>
                      <a:endParaRPr lang="zh-CN" altLang="en-US" sz="1400" dirty="0"/>
                    </a:p>
                  </a:txBody>
                  <a:tcPr/>
                </a:tc>
                <a:tc>
                  <a:txBody>
                    <a:bodyPr/>
                    <a:lstStyle/>
                    <a:p>
                      <a:r>
                        <a:rPr lang="zh-CN" altLang="en-US" sz="1400" dirty="0"/>
                        <a:t>采集方法</a:t>
                      </a:r>
                      <a:endParaRPr lang="zh-CN" altLang="en-US" sz="1400" dirty="0"/>
                    </a:p>
                  </a:txBody>
                  <a:tcPr/>
                </a:tc>
                <a:tc>
                  <a:txBody>
                    <a:bodyPr/>
                    <a:lstStyle/>
                    <a:p>
                      <a:r>
                        <a:rPr lang="zh-CN" altLang="en-US" sz="1400" dirty="0"/>
                        <a:t>主动</a:t>
                      </a:r>
                      <a:r>
                        <a:rPr lang="en-US" altLang="zh-CN" sz="1400" dirty="0"/>
                        <a:t>/</a:t>
                      </a:r>
                      <a:r>
                        <a:rPr lang="zh-CN" altLang="en-US" sz="1400" dirty="0"/>
                        <a:t>被动</a:t>
                      </a:r>
                      <a:endParaRPr lang="zh-CN" altLang="en-US" sz="1400" dirty="0"/>
                    </a:p>
                  </a:txBody>
                  <a:tcPr/>
                </a:tc>
                <a:tc>
                  <a:txBody>
                    <a:bodyPr/>
                    <a:lstStyle/>
                    <a:p>
                      <a:r>
                        <a:rPr lang="zh-CN" altLang="en-US" sz="1400" dirty="0"/>
                        <a:t>备注</a:t>
                      </a:r>
                      <a:endParaRPr lang="zh-CN" altLang="en-US" sz="1400" dirty="0"/>
                    </a:p>
                  </a:txBody>
                  <a:tcPr/>
                </a:tc>
              </a:tr>
              <a:tr h="370840">
                <a:tc>
                  <a:txBody>
                    <a:bodyPr/>
                    <a:lstStyle/>
                    <a:p>
                      <a:r>
                        <a:rPr lang="en-US" altLang="zh-CN" sz="1200" dirty="0"/>
                        <a:t>RabbitMQ</a:t>
                      </a:r>
                      <a:endParaRPr lang="zh-CN" altLang="en-US" sz="1200" dirty="0"/>
                    </a:p>
                  </a:txBody>
                  <a:tcPr/>
                </a:tc>
                <a:tc>
                  <a:txBody>
                    <a:bodyPr/>
                    <a:lstStyle/>
                    <a:p>
                      <a:r>
                        <a:rPr lang="en-US" altLang="zh-CN" sz="1200" dirty="0"/>
                        <a:t>UP/DOWN</a:t>
                      </a:r>
                      <a:endParaRPr lang="en-US" altLang="zh-CN" sz="1200" dirty="0"/>
                    </a:p>
                    <a:p>
                      <a:r>
                        <a:rPr lang="zh-CN" altLang="en-US" sz="1200" dirty="0"/>
                        <a:t>集群总结点数</a:t>
                      </a:r>
                      <a:endParaRPr lang="zh-CN" altLang="en-US" sz="1200" dirty="0"/>
                    </a:p>
                    <a:p>
                      <a:r>
                        <a:rPr lang="zh-CN" altLang="en-US" sz="1200" dirty="0"/>
                        <a:t>集群</a:t>
                      </a:r>
                      <a:r>
                        <a:rPr lang="en-US" altLang="zh-CN" sz="1200" dirty="0"/>
                        <a:t>running</a:t>
                      </a:r>
                      <a:r>
                        <a:rPr lang="zh-CN" altLang="en-US" sz="1200" dirty="0"/>
                        <a:t>节点数</a:t>
                      </a:r>
                      <a:endParaRPr lang="zh-CN" altLang="en-US" sz="1200" dirty="0"/>
                    </a:p>
                    <a:p>
                      <a:r>
                        <a:rPr lang="zh-CN" altLang="en-US" sz="1200" dirty="0"/>
                        <a:t>总连接数</a:t>
                      </a:r>
                      <a:endParaRPr lang="zh-CN" altLang="en-US" sz="1200" dirty="0"/>
                    </a:p>
                    <a:p>
                      <a:r>
                        <a:rPr lang="zh-CN" altLang="en-US" sz="1200" dirty="0"/>
                        <a:t>总</a:t>
                      </a:r>
                      <a:r>
                        <a:rPr lang="en-US" altLang="zh-CN" sz="1200" dirty="0"/>
                        <a:t>channel</a:t>
                      </a:r>
                      <a:r>
                        <a:rPr lang="zh-CN" altLang="en-US" sz="1200" dirty="0"/>
                        <a:t>数</a:t>
                      </a:r>
                      <a:endParaRPr lang="zh-CN" altLang="en-US" sz="1200" dirty="0"/>
                    </a:p>
                    <a:p>
                      <a:r>
                        <a:rPr lang="zh-CN" altLang="en-US" sz="1200" dirty="0"/>
                        <a:t>总消费者数</a:t>
                      </a:r>
                      <a:endParaRPr lang="zh-CN" altLang="en-US" sz="1200" dirty="0"/>
                    </a:p>
                    <a:p>
                      <a:r>
                        <a:rPr lang="zh-CN" altLang="en-US" sz="1200" dirty="0"/>
                        <a:t>总</a:t>
                      </a:r>
                      <a:r>
                        <a:rPr lang="en-US" altLang="zh-CN" sz="1200" dirty="0"/>
                        <a:t>exchange</a:t>
                      </a:r>
                      <a:r>
                        <a:rPr lang="zh-CN" altLang="en-US" sz="1200" dirty="0"/>
                        <a:t>数</a:t>
                      </a:r>
                      <a:endParaRPr lang="zh-CN" altLang="en-US" sz="1200" dirty="0"/>
                    </a:p>
                    <a:p>
                      <a:r>
                        <a:rPr lang="zh-CN" altLang="en-US" sz="1200" dirty="0"/>
                        <a:t>总队列数</a:t>
                      </a:r>
                      <a:endParaRPr lang="zh-CN" altLang="en-US" sz="1200" dirty="0"/>
                    </a:p>
                    <a:p>
                      <a:r>
                        <a:rPr lang="zh-CN" altLang="en-US" sz="1200" dirty="0"/>
                        <a:t>每个队列深度</a:t>
                      </a:r>
                      <a:endParaRPr lang="zh-CN" altLang="en-US" sz="1200" dirty="0"/>
                    </a:p>
                    <a:p>
                      <a:r>
                        <a:rPr lang="zh-CN" altLang="en-US" sz="1200" dirty="0"/>
                        <a:t>每个队列消费者数</a:t>
                      </a:r>
                      <a:endParaRPr lang="zh-CN" altLang="en-US" sz="1200" dirty="0"/>
                    </a:p>
                    <a:p>
                      <a:r>
                        <a:rPr lang="zh-CN" altLang="en-US" sz="1200" dirty="0"/>
                        <a:t>每个队列占用内存数</a:t>
                      </a:r>
                      <a:endParaRPr lang="zh-CN" altLang="en-US" sz="1200" dirty="0"/>
                    </a:p>
                  </a:txBody>
                  <a:tcPr/>
                </a:tc>
                <a:tc>
                  <a:txBody>
                    <a:bodyPr/>
                    <a:lstStyle/>
                    <a:p>
                      <a:r>
                        <a:rPr lang="zh-CN" altLang="en-US" sz="1200" dirty="0"/>
                        <a:t>通过</a:t>
                      </a:r>
                      <a:r>
                        <a:rPr lang="en-US" altLang="zh-CN" sz="1200" dirty="0"/>
                        <a:t>RabbitMQ</a:t>
                      </a:r>
                      <a:r>
                        <a:rPr lang="zh-CN" altLang="en-US" sz="1200" dirty="0"/>
                        <a:t>的</a:t>
                      </a:r>
                      <a:r>
                        <a:rPr lang="en-US" altLang="zh-CN" sz="1200" dirty="0"/>
                        <a:t>admin API</a:t>
                      </a:r>
                      <a:endParaRPr lang="zh-CN" altLang="en-US" sz="1200" dirty="0"/>
                    </a:p>
                  </a:txBody>
                  <a:tcPr/>
                </a:tc>
                <a:tc>
                  <a:txBody>
                    <a:bodyPr/>
                    <a:lstStyle/>
                    <a:p>
                      <a:r>
                        <a:rPr lang="zh-CN" altLang="en-US" sz="1200" dirty="0"/>
                        <a:t>主动</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进程存在为</a:t>
                      </a:r>
                      <a:r>
                        <a:rPr lang="en-US" altLang="zh-CN" sz="1200" dirty="0"/>
                        <a:t>UP</a:t>
                      </a:r>
                      <a:r>
                        <a:rPr lang="zh-CN" altLang="en-US" sz="1200" dirty="0"/>
                        <a:t>，不存在为</a:t>
                      </a:r>
                      <a:r>
                        <a:rPr lang="en-US" altLang="zh-CN" sz="1200" dirty="0"/>
                        <a:t>DOWN</a:t>
                      </a:r>
                      <a:endParaRPr lang="zh-CN" altLang="en-US" sz="1200" dirty="0"/>
                    </a:p>
                    <a:p>
                      <a:endParaRPr lang="zh-CN" altLang="en-US" sz="12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47398"/>
            <a:ext cx="7051040" cy="732441"/>
          </a:xfrm>
        </p:spPr>
        <p:txBody>
          <a:bodyPr>
            <a:normAutofit/>
          </a:bodyPr>
          <a:lstStyle/>
          <a:p>
            <a:r>
              <a:rPr lang="zh-CN" altLang="en-US" dirty="0"/>
              <a:t>餐厅端指标采集</a:t>
            </a:r>
            <a:endParaRPr lang="zh-CN" altLang="en-US" sz="2400" dirty="0"/>
          </a:p>
        </p:txBody>
      </p:sp>
      <p:graphicFrame>
        <p:nvGraphicFramePr>
          <p:cNvPr id="3" name="表格 5"/>
          <p:cNvGraphicFramePr>
            <a:graphicFrameLocks noGrp="1"/>
          </p:cNvGraphicFramePr>
          <p:nvPr/>
        </p:nvGraphicFramePr>
        <p:xfrm>
          <a:off x="495300" y="1045210"/>
          <a:ext cx="8046720" cy="3845560"/>
        </p:xfrm>
        <a:graphic>
          <a:graphicData uri="http://schemas.openxmlformats.org/drawingml/2006/table">
            <a:tbl>
              <a:tblPr firstRow="1" bandRow="1">
                <a:tableStyleId>{5C22544A-7EE6-4342-B048-85BDC9FD1C3A}</a:tableStyleId>
              </a:tblPr>
              <a:tblGrid>
                <a:gridCol w="779082"/>
                <a:gridCol w="1723079"/>
                <a:gridCol w="2458459"/>
                <a:gridCol w="1044565"/>
                <a:gridCol w="2041535"/>
              </a:tblGrid>
              <a:tr h="370840">
                <a:tc>
                  <a:txBody>
                    <a:bodyPr/>
                    <a:lstStyle/>
                    <a:p>
                      <a:r>
                        <a:rPr lang="zh-CN" altLang="en-US" sz="1400" dirty="0"/>
                        <a:t>设备</a:t>
                      </a:r>
                      <a:endParaRPr lang="zh-CN" altLang="en-US" sz="1400" dirty="0"/>
                    </a:p>
                  </a:txBody>
                  <a:tcPr/>
                </a:tc>
                <a:tc>
                  <a:txBody>
                    <a:bodyPr/>
                    <a:lstStyle/>
                    <a:p>
                      <a:r>
                        <a:rPr lang="zh-CN" altLang="en-US" sz="1400" dirty="0"/>
                        <a:t>指标</a:t>
                      </a:r>
                      <a:endParaRPr lang="zh-CN" altLang="en-US" sz="1400" dirty="0"/>
                    </a:p>
                  </a:txBody>
                  <a:tcPr/>
                </a:tc>
                <a:tc>
                  <a:txBody>
                    <a:bodyPr/>
                    <a:lstStyle/>
                    <a:p>
                      <a:r>
                        <a:rPr lang="zh-CN" altLang="en-US" sz="1400" dirty="0"/>
                        <a:t>采集方法</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dirty="0"/>
                        <a:t>主动</a:t>
                      </a:r>
                      <a:r>
                        <a:rPr lang="en-US" altLang="zh-CN" sz="1400" dirty="0"/>
                        <a:t>/</a:t>
                      </a:r>
                      <a:r>
                        <a:rPr lang="zh-CN" altLang="en-US" sz="1400" dirty="0"/>
                        <a:t>被动</a:t>
                      </a:r>
                      <a:endParaRPr lang="zh-CN" altLang="en-US" sz="1400" dirty="0"/>
                    </a:p>
                  </a:txBody>
                  <a:tcPr/>
                </a:tc>
                <a:tc>
                  <a:txBody>
                    <a:bodyPr/>
                    <a:lstStyle/>
                    <a:p>
                      <a:r>
                        <a:rPr lang="zh-CN" altLang="en-US" sz="1400" dirty="0"/>
                        <a:t>备注</a:t>
                      </a:r>
                      <a:endParaRPr lang="zh-CN" altLang="en-US" sz="1400" dirty="0"/>
                    </a:p>
                  </a:txBody>
                  <a:tcPr/>
                </a:tc>
              </a:tr>
              <a:tr h="370840">
                <a:tc rowSpan="4">
                  <a:txBody>
                    <a:bodyPr/>
                    <a:lstStyle/>
                    <a:p>
                      <a:r>
                        <a:rPr lang="zh-CN" altLang="en-US" sz="1200" dirty="0"/>
                        <a:t>硬件</a:t>
                      </a:r>
                      <a:endParaRPr lang="en-US" altLang="zh-CN" sz="1200" dirty="0"/>
                    </a:p>
                    <a:p>
                      <a:r>
                        <a:rPr lang="en-US" altLang="zh-CN" sz="1200" dirty="0"/>
                        <a:t>(</a:t>
                      </a:r>
                      <a:r>
                        <a:rPr lang="zh-CN" altLang="en-US" sz="1200" dirty="0"/>
                        <a:t>使用</a:t>
                      </a:r>
                      <a:r>
                        <a:rPr lang="en-US" altLang="zh-CN" sz="1200" dirty="0" err="1"/>
                        <a:t>node_exporter</a:t>
                      </a:r>
                      <a:r>
                        <a:rPr lang="en-US" altLang="zh-CN" sz="1200" dirty="0"/>
                        <a:t>)</a:t>
                      </a:r>
                      <a:endParaRPr lang="zh-CN" altLang="en-US" sz="1200" dirty="0"/>
                    </a:p>
                  </a:txBody>
                  <a:tcPr/>
                </a:tc>
                <a:tc>
                  <a:txBody>
                    <a:bodyPr/>
                    <a:lstStyle/>
                    <a:p>
                      <a:r>
                        <a:rPr lang="en-US" altLang="zh-CN" sz="1200" dirty="0" err="1"/>
                        <a:t>CPU.idle</a:t>
                      </a:r>
                      <a:endParaRPr lang="en-US" altLang="zh-CN" sz="1200" dirty="0"/>
                    </a:p>
                    <a:p>
                      <a:r>
                        <a:rPr lang="en-US" altLang="zh-CN" sz="1200" dirty="0" err="1"/>
                        <a:t>CPU.usertime</a:t>
                      </a:r>
                      <a:endParaRPr lang="en-US" altLang="zh-CN" sz="1200" dirty="0"/>
                    </a:p>
                    <a:p>
                      <a:r>
                        <a:rPr lang="en-US" altLang="zh-CN" sz="1200" dirty="0" err="1"/>
                        <a:t>CPU.iowaittime</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dirty="0"/>
                        <a:t>分析</a:t>
                      </a:r>
                      <a:r>
                        <a:rPr lang="en-US" altLang="zh-CN" sz="1200" b="0" i="0" kern="1200" dirty="0">
                          <a:solidFill>
                            <a:schemeClr val="dk1"/>
                          </a:solidFill>
                          <a:effectLst/>
                          <a:latin typeface="+mn-lt"/>
                          <a:ea typeface="+mn-ea"/>
                          <a:cs typeface="+mn-cs"/>
                        </a:rPr>
                        <a:t>/proc/stat </a:t>
                      </a:r>
                      <a:r>
                        <a:rPr lang="zh-CN" altLang="en-US" sz="1200" b="0" i="0" kern="1200" dirty="0">
                          <a:solidFill>
                            <a:schemeClr val="dk1"/>
                          </a:solidFill>
                          <a:effectLst/>
                          <a:latin typeface="+mn-lt"/>
                          <a:ea typeface="+mn-ea"/>
                          <a:cs typeface="+mn-cs"/>
                        </a:rPr>
                        <a:t>文件</a:t>
                      </a:r>
                      <a:endParaRPr lang="en-US" altLang="zh-CN" sz="1200" b="0" i="0" kern="1200" dirty="0">
                        <a:solidFill>
                          <a:schemeClr val="dk1"/>
                        </a:solidFill>
                        <a:effectLst/>
                        <a:latin typeface="+mn-lt"/>
                        <a:ea typeface="+mn-ea"/>
                        <a:cs typeface="+mn-cs"/>
                      </a:endParaRPr>
                    </a:p>
                  </a:txBody>
                  <a:tcPr/>
                </a:tc>
                <a:tc>
                  <a:txBody>
                    <a:bodyPr/>
                    <a:lstStyle/>
                    <a:p>
                      <a:r>
                        <a:rPr lang="zh-CN" altLang="en-US" sz="1200" dirty="0"/>
                        <a:t>主动</a:t>
                      </a:r>
                      <a:endParaRPr lang="zh-CN" altLang="en-US" sz="1200" dirty="0"/>
                    </a:p>
                  </a:txBody>
                  <a:tcPr/>
                </a:tc>
                <a:tc>
                  <a:txBody>
                    <a:bodyPr/>
                    <a:lstStyle/>
                    <a:p>
                      <a:r>
                        <a:rPr lang="zh-CN" altLang="en-US" sz="1200" dirty="0"/>
                        <a:t>采集</a:t>
                      </a:r>
                      <a:r>
                        <a:rPr lang="en-US" altLang="zh-CN" sz="1200" dirty="0" err="1"/>
                        <a:t>cpu</a:t>
                      </a:r>
                      <a:r>
                        <a:rPr lang="zh-CN" altLang="en-US" sz="1200" dirty="0"/>
                        <a:t>时间，</a:t>
                      </a:r>
                      <a:r>
                        <a:rPr lang="en-US" altLang="zh-CN" sz="1200" dirty="0" err="1"/>
                        <a:t>cpu</a:t>
                      </a:r>
                      <a:r>
                        <a:rPr lang="zh-CN" altLang="en-US" sz="1200" dirty="0"/>
                        <a:t>使用率在</a:t>
                      </a:r>
                      <a:r>
                        <a:rPr lang="en-US" altLang="zh-CN" sz="1200" dirty="0" err="1"/>
                        <a:t>prometheus</a:t>
                      </a:r>
                      <a:r>
                        <a:rPr lang="zh-CN" altLang="en-US" sz="1200" dirty="0"/>
                        <a:t>计算取得</a:t>
                      </a:r>
                      <a:endParaRPr lang="zh-CN" altLang="en-US" sz="1200" dirty="0"/>
                    </a:p>
                  </a:txBody>
                  <a:tcPr/>
                </a:tc>
              </a:tr>
              <a:tr h="370840">
                <a:tc vMerge="1">
                  <a:tcPr/>
                </a:tc>
                <a:tc>
                  <a:txBody>
                    <a:bodyPr/>
                    <a:lstStyle/>
                    <a:p>
                      <a:r>
                        <a:rPr lang="zh-CN" altLang="en-US" sz="1200" dirty="0"/>
                        <a:t>内存总量</a:t>
                      </a:r>
                      <a:endParaRPr lang="zh-CN" altLang="en-US" sz="1200" dirty="0"/>
                    </a:p>
                    <a:p>
                      <a:r>
                        <a:rPr lang="zh-CN" altLang="en-US" sz="1200" dirty="0"/>
                        <a:t>剩余内存量</a:t>
                      </a:r>
                      <a:endParaRPr lang="zh-CN" altLang="en-US" sz="1200" dirty="0"/>
                    </a:p>
                    <a:p>
                      <a:r>
                        <a:rPr lang="zh-CN" altLang="en-US" sz="1200" dirty="0"/>
                        <a:t>已用内存量</a:t>
                      </a:r>
                      <a:endParaRPr lang="zh-CN" altLang="en-US" sz="1200" dirty="0"/>
                    </a:p>
                    <a:p>
                      <a:r>
                        <a:rPr lang="zh-CN" altLang="en-US" sz="1200" dirty="0"/>
                        <a:t>用户实际使用的内存</a:t>
                      </a:r>
                      <a:endParaRPr lang="zh-CN" altLang="en-US" sz="1200" dirty="0"/>
                    </a:p>
                    <a:p>
                      <a:r>
                        <a:rPr lang="zh-CN" altLang="en-US" sz="1200" dirty="0"/>
                        <a:t>剩余内存百分比</a:t>
                      </a:r>
                      <a:endParaRPr lang="zh-CN" altLang="en-US" sz="1200" dirty="0"/>
                    </a:p>
                  </a:txBody>
                  <a:tcPr/>
                </a:tc>
                <a:tc>
                  <a:txBody>
                    <a:bodyPr/>
                    <a:lstStyle/>
                    <a:p>
                      <a:r>
                        <a:rPr lang="zh-CN" altLang="en-US" sz="1200" dirty="0"/>
                        <a:t>分析</a:t>
                      </a:r>
                      <a:r>
                        <a:rPr lang="en-US" altLang="zh-CN" sz="1200" dirty="0"/>
                        <a:t>/proc/</a:t>
                      </a:r>
                      <a:r>
                        <a:rPr lang="en-US" altLang="zh-CN" sz="1200" dirty="0" err="1"/>
                        <a:t>meminfo</a:t>
                      </a:r>
                      <a:r>
                        <a:rPr lang="en-US" altLang="zh-CN" sz="1200" dirty="0"/>
                        <a:t> </a:t>
                      </a:r>
                      <a:r>
                        <a:rPr lang="zh-CN" altLang="en-US" sz="1200" dirty="0"/>
                        <a:t>文件</a:t>
                      </a:r>
                      <a:endParaRPr lang="zh-CN" altLang="en-US" sz="1200" dirty="0"/>
                    </a:p>
                  </a:txBody>
                  <a:tcPr/>
                </a:tc>
                <a:tc>
                  <a:txBody>
                    <a:bodyPr/>
                    <a:lstStyle/>
                    <a:p>
                      <a:r>
                        <a:rPr lang="zh-CN" altLang="en-US" sz="1200" dirty="0"/>
                        <a:t>主动</a:t>
                      </a:r>
                      <a:endParaRPr lang="zh-CN" altLang="en-US" sz="1200" dirty="0"/>
                    </a:p>
                  </a:txBody>
                  <a:tcPr/>
                </a:tc>
                <a:tc>
                  <a:txBody>
                    <a:bodyPr/>
                    <a:lstStyle/>
                    <a:p>
                      <a:endParaRPr lang="zh-CN" altLang="en-US" sz="1200" dirty="0"/>
                    </a:p>
                  </a:txBody>
                  <a:tcPr/>
                </a:tc>
              </a:tr>
              <a:tr h="370840">
                <a:tc vMerge="1">
                  <a:tcPr/>
                </a:tc>
                <a:tc>
                  <a:txBody>
                    <a:bodyPr/>
                    <a:lstStyle/>
                    <a:p>
                      <a:r>
                        <a:rPr lang="zh-CN" altLang="en-US" sz="1200" dirty="0"/>
                        <a:t>磁盘容量</a:t>
                      </a:r>
                      <a:endParaRPr lang="zh-CN" altLang="en-US" sz="1200" dirty="0"/>
                    </a:p>
                  </a:txBody>
                  <a:tcPr/>
                </a:tc>
                <a:tc>
                  <a:txBody>
                    <a:bodyPr/>
                    <a:lstStyle/>
                    <a:p>
                      <a:r>
                        <a:rPr lang="en-US" altLang="zh-CN" sz="1200" dirty="0" err="1"/>
                        <a:t>fdisk</a:t>
                      </a:r>
                      <a:r>
                        <a:rPr lang="en-US" altLang="zh-CN" sz="1200" dirty="0"/>
                        <a:t> -l</a:t>
                      </a:r>
                      <a:endParaRPr lang="zh-CN" altLang="en-US" sz="1200" dirty="0"/>
                    </a:p>
                  </a:txBody>
                  <a:tcPr/>
                </a:tc>
                <a:tc>
                  <a:txBody>
                    <a:bodyPr/>
                    <a:lstStyle/>
                    <a:p>
                      <a:r>
                        <a:rPr lang="zh-CN" altLang="en-US" sz="1200" dirty="0"/>
                        <a:t>主动</a:t>
                      </a:r>
                      <a:endParaRPr lang="zh-CN" altLang="en-US" sz="1200" dirty="0"/>
                    </a:p>
                  </a:txBody>
                  <a:tcPr/>
                </a:tc>
                <a:tc>
                  <a:txBody>
                    <a:bodyPr/>
                    <a:lstStyle/>
                    <a:p>
                      <a:endParaRPr lang="zh-CN" altLang="en-US" sz="1200" dirty="0"/>
                    </a:p>
                  </a:txBody>
                  <a:tcPr/>
                </a:tc>
              </a:tr>
              <a:tr h="370840">
                <a:tc vMerge="1">
                  <a:tcPr/>
                </a:tc>
                <a:tc>
                  <a:txBody>
                    <a:bodyPr/>
                    <a:lstStyle/>
                    <a:p>
                      <a:r>
                        <a:rPr lang="zh-CN" altLang="en-US" sz="1200" dirty="0"/>
                        <a:t>文件系统总大小</a:t>
                      </a:r>
                      <a:endParaRPr lang="zh-CN" altLang="en-US" sz="1200" dirty="0"/>
                    </a:p>
                    <a:p>
                      <a:r>
                        <a:rPr lang="zh-CN" altLang="en-US" sz="1200" dirty="0"/>
                        <a:t>文件系统已使用空间</a:t>
                      </a:r>
                      <a:endParaRPr lang="zh-CN" altLang="en-US" sz="1200" dirty="0"/>
                    </a:p>
                    <a:p>
                      <a:r>
                        <a:rPr lang="zh-CN" altLang="en-US" sz="1200" dirty="0"/>
                        <a:t>文件系统剩余空间</a:t>
                      </a:r>
                      <a:endParaRPr lang="zh-CN" altLang="en-US" sz="1200" dirty="0"/>
                    </a:p>
                  </a:txBody>
                  <a:tcPr/>
                </a:tc>
                <a:tc>
                  <a:txBody>
                    <a:bodyPr/>
                    <a:lstStyle/>
                    <a:p>
                      <a:r>
                        <a:rPr lang="zh-CN" altLang="en-US" sz="1200" dirty="0"/>
                        <a:t>分析</a:t>
                      </a:r>
                      <a:r>
                        <a:rPr lang="en-US" altLang="zh-CN" sz="1200" dirty="0"/>
                        <a:t>/proc/1/mount </a:t>
                      </a:r>
                      <a:r>
                        <a:rPr lang="zh-CN" altLang="en-US" sz="1200" dirty="0"/>
                        <a:t>文件</a:t>
                      </a:r>
                      <a:endParaRPr lang="en-US" altLang="zh-CN" sz="1200" dirty="0"/>
                    </a:p>
                    <a:p>
                      <a:r>
                        <a:rPr lang="en-US" altLang="zh-CN" sz="1200" dirty="0" err="1"/>
                        <a:t>File.getFreeSpace</a:t>
                      </a:r>
                      <a:r>
                        <a:rPr lang="en-US" altLang="zh-CN" sz="1200" dirty="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err="1"/>
                        <a:t>File.getTotalSpace</a:t>
                      </a:r>
                      <a:r>
                        <a:rPr lang="en-US" altLang="zh-CN" sz="1200" dirty="0"/>
                        <a:t>()</a:t>
                      </a: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err="1"/>
                        <a:t>File.getUsableSpace</a:t>
                      </a:r>
                      <a:r>
                        <a:rPr lang="en-US" altLang="zh-CN" sz="1200" dirty="0"/>
                        <a:t>()</a:t>
                      </a:r>
                      <a:endParaRPr lang="zh-CN" altLang="en-US" sz="1200" dirty="0"/>
                    </a:p>
                    <a:p>
                      <a:endParaRPr lang="zh-CN" altLang="en-US" sz="1200" dirty="0"/>
                    </a:p>
                  </a:txBody>
                  <a:tcPr/>
                </a:tc>
                <a:tc>
                  <a:txBody>
                    <a:bodyPr/>
                    <a:lstStyle/>
                    <a:p>
                      <a:r>
                        <a:rPr lang="zh-CN" altLang="en-US" sz="1200" dirty="0"/>
                        <a:t>主动</a:t>
                      </a:r>
                      <a:endParaRPr lang="zh-CN" altLang="en-US" sz="1200" dirty="0"/>
                    </a:p>
                  </a:txBody>
                  <a:tcPr/>
                </a:tc>
                <a:tc>
                  <a:txBody>
                    <a:bodyPr/>
                    <a:lstStyle/>
                    <a:p>
                      <a:endParaRPr lang="zh-CN" altLang="en-US" sz="12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47398"/>
            <a:ext cx="7051040" cy="732441"/>
          </a:xfrm>
        </p:spPr>
        <p:txBody>
          <a:bodyPr>
            <a:normAutofit/>
          </a:bodyPr>
          <a:lstStyle/>
          <a:p>
            <a:r>
              <a:rPr lang="zh-CN" altLang="en-US" dirty="0"/>
              <a:t>餐厅端指标采集</a:t>
            </a:r>
            <a:endParaRPr lang="zh-CN" altLang="en-US" sz="2400" dirty="0"/>
          </a:p>
        </p:txBody>
      </p:sp>
      <p:graphicFrame>
        <p:nvGraphicFramePr>
          <p:cNvPr id="3" name="表格 5"/>
          <p:cNvGraphicFramePr>
            <a:graphicFrameLocks noGrp="1"/>
          </p:cNvGraphicFramePr>
          <p:nvPr/>
        </p:nvGraphicFramePr>
        <p:xfrm>
          <a:off x="495300" y="1045210"/>
          <a:ext cx="8046720" cy="3388360"/>
        </p:xfrm>
        <a:graphic>
          <a:graphicData uri="http://schemas.openxmlformats.org/drawingml/2006/table">
            <a:tbl>
              <a:tblPr firstRow="1" bandRow="1">
                <a:tableStyleId>{5C22544A-7EE6-4342-B048-85BDC9FD1C3A}</a:tableStyleId>
              </a:tblPr>
              <a:tblGrid>
                <a:gridCol w="779082"/>
                <a:gridCol w="1913318"/>
                <a:gridCol w="2100580"/>
                <a:gridCol w="1112520"/>
                <a:gridCol w="2141220"/>
              </a:tblGrid>
              <a:tr h="370840">
                <a:tc>
                  <a:txBody>
                    <a:bodyPr/>
                    <a:lstStyle/>
                    <a:p>
                      <a:r>
                        <a:rPr lang="zh-CN" altLang="en-US" sz="1400" dirty="0"/>
                        <a:t>设备</a:t>
                      </a:r>
                      <a:endParaRPr lang="zh-CN" altLang="en-US" sz="1400" dirty="0"/>
                    </a:p>
                  </a:txBody>
                  <a:tcPr/>
                </a:tc>
                <a:tc>
                  <a:txBody>
                    <a:bodyPr/>
                    <a:lstStyle/>
                    <a:p>
                      <a:r>
                        <a:rPr lang="zh-CN" altLang="en-US" sz="1400" dirty="0"/>
                        <a:t>指标</a:t>
                      </a:r>
                      <a:endParaRPr lang="zh-CN" altLang="en-US" sz="1400" dirty="0"/>
                    </a:p>
                  </a:txBody>
                  <a:tcPr/>
                </a:tc>
                <a:tc>
                  <a:txBody>
                    <a:bodyPr/>
                    <a:lstStyle/>
                    <a:p>
                      <a:r>
                        <a:rPr lang="zh-CN" altLang="en-US" sz="1400" dirty="0"/>
                        <a:t>采集方法</a:t>
                      </a:r>
                      <a:endParaRPr lang="zh-CN" altLang="en-US" sz="1400" dirty="0"/>
                    </a:p>
                  </a:txBody>
                  <a:tcPr/>
                </a:tc>
                <a:tc>
                  <a:txBody>
                    <a:bodyPr/>
                    <a:lstStyle/>
                    <a:p>
                      <a:r>
                        <a:rPr lang="zh-CN" altLang="en-US" sz="1400" dirty="0"/>
                        <a:t>主动</a:t>
                      </a:r>
                      <a:r>
                        <a:rPr lang="en-US" altLang="zh-CN" sz="1400" dirty="0"/>
                        <a:t>/</a:t>
                      </a:r>
                      <a:r>
                        <a:rPr lang="zh-CN" altLang="en-US" sz="1400" dirty="0"/>
                        <a:t>被动</a:t>
                      </a:r>
                      <a:endParaRPr lang="zh-CN" altLang="en-US" sz="1400" dirty="0"/>
                    </a:p>
                  </a:txBody>
                  <a:tcPr/>
                </a:tc>
                <a:tc>
                  <a:txBody>
                    <a:bodyPr/>
                    <a:lstStyle/>
                    <a:p>
                      <a:r>
                        <a:rPr lang="zh-CN" altLang="en-US" sz="1400" dirty="0"/>
                        <a:t>备注</a:t>
                      </a:r>
                      <a:endParaRPr lang="zh-CN" altLang="en-US" sz="1400" dirty="0"/>
                    </a:p>
                  </a:txBody>
                  <a:tcPr/>
                </a:tc>
              </a:tr>
              <a:tr h="370840">
                <a:tc rowSpan="2">
                  <a:txBody>
                    <a:bodyPr/>
                    <a:lstStyle/>
                    <a:p>
                      <a:r>
                        <a:rPr lang="zh-CN" altLang="en-US" sz="1200" dirty="0"/>
                        <a:t>硬件</a:t>
                      </a:r>
                      <a:endParaRPr lang="zh-CN" altLang="en-US" sz="1200" dirty="0"/>
                    </a:p>
                  </a:txBody>
                  <a:tcPr/>
                </a:tc>
                <a:tc>
                  <a:txBody>
                    <a:bodyPr/>
                    <a:lstStyle/>
                    <a:p>
                      <a:r>
                        <a:rPr lang="zh-CN" altLang="en-US" sz="1200" dirty="0"/>
                        <a:t>每个网卡</a:t>
                      </a:r>
                      <a:r>
                        <a:rPr lang="en-US" altLang="zh-CN" sz="1200" dirty="0"/>
                        <a:t>UP/DOWN</a:t>
                      </a:r>
                      <a:endParaRPr lang="en-US" altLang="zh-CN" sz="1200" dirty="0"/>
                    </a:p>
                    <a:p>
                      <a:r>
                        <a:rPr lang="zh-CN" altLang="en-US" sz="1200" dirty="0"/>
                        <a:t>每个网卡</a:t>
                      </a:r>
                      <a:r>
                        <a:rPr lang="en-US" altLang="zh-CN" sz="1200" dirty="0"/>
                        <a:t>IP</a:t>
                      </a:r>
                      <a:endParaRPr lang="en-US" altLang="zh-CN" sz="1200" dirty="0"/>
                    </a:p>
                    <a:p>
                      <a:r>
                        <a:rPr lang="zh-CN" altLang="en-US" sz="1200" dirty="0"/>
                        <a:t>每个网卡</a:t>
                      </a:r>
                      <a:r>
                        <a:rPr lang="en-US" altLang="zh-CN" sz="1200" dirty="0"/>
                        <a:t>incoming/outgoing</a:t>
                      </a:r>
                      <a:r>
                        <a:rPr lang="zh-CN" altLang="en-US" sz="1200" dirty="0"/>
                        <a:t>的</a:t>
                      </a:r>
                      <a:r>
                        <a:rPr lang="en-US" altLang="zh-CN" sz="1200" dirty="0"/>
                        <a:t>bytes/packets/errs/drop</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dirty="0"/>
                        <a:t>分析</a:t>
                      </a:r>
                      <a:r>
                        <a:rPr lang="en-US" altLang="zh-CN" sz="1200" dirty="0"/>
                        <a:t>/proc/net/dev</a:t>
                      </a:r>
                      <a:r>
                        <a:rPr lang="zh-CN" altLang="en-US" sz="1200" dirty="0"/>
                        <a:t>、</a:t>
                      </a:r>
                      <a:r>
                        <a:rPr lang="en-US" altLang="zh-CN" sz="1200" dirty="0"/>
                        <a:t>/sys/class/net/</a:t>
                      </a:r>
                      <a:r>
                        <a:rPr lang="en-US" altLang="zh-CN" sz="1200" dirty="0" err="1"/>
                        <a:t>ethX</a:t>
                      </a:r>
                      <a:r>
                        <a:rPr lang="en-US" altLang="zh-CN" sz="1200" dirty="0"/>
                        <a:t>/</a:t>
                      </a:r>
                      <a:r>
                        <a:rPr lang="en-US" altLang="zh-CN" sz="1200" dirty="0" err="1"/>
                        <a:t>operstate</a:t>
                      </a:r>
                      <a:r>
                        <a:rPr lang="zh-CN" altLang="en-US" sz="1200" b="0" i="0" kern="1200" dirty="0">
                          <a:solidFill>
                            <a:schemeClr val="dk1"/>
                          </a:solidFill>
                          <a:effectLst/>
                          <a:latin typeface="+mn-lt"/>
                          <a:ea typeface="+mn-ea"/>
                          <a:cs typeface="+mn-cs"/>
                        </a:rPr>
                        <a:t>文件</a:t>
                      </a:r>
                      <a:endParaRPr lang="en-US" altLang="zh-CN" sz="1200" b="0" i="0" kern="1200" dirty="0">
                        <a:solidFill>
                          <a:schemeClr val="dk1"/>
                        </a:solidFill>
                        <a:effectLst/>
                        <a:latin typeface="+mn-lt"/>
                        <a:ea typeface="+mn-ea"/>
                        <a:cs typeface="+mn-cs"/>
                      </a:endParaRPr>
                    </a:p>
                  </a:txBody>
                  <a:tcPr/>
                </a:tc>
                <a:tc>
                  <a:txBody>
                    <a:bodyPr/>
                    <a:lstStyle/>
                    <a:p>
                      <a:r>
                        <a:rPr lang="zh-CN" altLang="en-US" sz="1200" dirty="0"/>
                        <a:t>主动</a:t>
                      </a:r>
                      <a:endParaRPr lang="zh-CN" altLang="en-US" sz="1200" dirty="0"/>
                    </a:p>
                  </a:txBody>
                  <a:tcPr/>
                </a:tc>
                <a:tc>
                  <a:txBody>
                    <a:bodyPr/>
                    <a:lstStyle/>
                    <a:p>
                      <a:endParaRPr lang="zh-CN" altLang="en-US" sz="1200" dirty="0"/>
                    </a:p>
                  </a:txBody>
                  <a:tcPr/>
                </a:tc>
              </a:tr>
              <a:tr h="370840">
                <a:tc vMerge="1">
                  <a:tcPr/>
                </a:tc>
                <a:tc>
                  <a:txBody>
                    <a:bodyPr/>
                    <a:lstStyle/>
                    <a:p>
                      <a:r>
                        <a:rPr lang="zh-CN" altLang="en-US" sz="1200" dirty="0"/>
                        <a:t>当前系统</a:t>
                      </a:r>
                      <a:r>
                        <a:rPr lang="en-US" altLang="zh-CN" sz="1200" dirty="0"/>
                        <a:t>LISTEN</a:t>
                      </a:r>
                      <a:r>
                        <a:rPr lang="zh-CN" altLang="en-US" sz="1200" dirty="0"/>
                        <a:t>端口数</a:t>
                      </a:r>
                      <a:endParaRPr lang="zh-CN" altLang="en-US" sz="1200" dirty="0"/>
                    </a:p>
                    <a:p>
                      <a:r>
                        <a:rPr lang="en-US" altLang="zh-CN" sz="1200" dirty="0"/>
                        <a:t>TCP</a:t>
                      </a:r>
                      <a:r>
                        <a:rPr lang="zh-CN" altLang="en-US" sz="1200" dirty="0"/>
                        <a:t>连接总数</a:t>
                      </a:r>
                      <a:endParaRPr lang="zh-CN" altLang="en-US" sz="1200" dirty="0"/>
                    </a:p>
                    <a:p>
                      <a:r>
                        <a:rPr lang="zh-CN" altLang="en-US" sz="1200" dirty="0"/>
                        <a:t>每种状态的</a:t>
                      </a:r>
                      <a:r>
                        <a:rPr lang="en-US" altLang="zh-CN" sz="1200" dirty="0"/>
                        <a:t>TCP</a:t>
                      </a:r>
                      <a:r>
                        <a:rPr lang="zh-CN" altLang="en-US" sz="1200" dirty="0"/>
                        <a:t>的连接数</a:t>
                      </a:r>
                      <a:endParaRPr lang="zh-CN" altLang="en-US" sz="1200" dirty="0"/>
                    </a:p>
                  </a:txBody>
                  <a:tcPr/>
                </a:tc>
                <a:tc>
                  <a:txBody>
                    <a:bodyPr/>
                    <a:lstStyle/>
                    <a:p>
                      <a:r>
                        <a:rPr lang="zh-CN" altLang="en-US" sz="1200" dirty="0"/>
                        <a:t>分析</a:t>
                      </a:r>
                      <a:r>
                        <a:rPr lang="en-US" altLang="zh-CN" sz="1200" dirty="0"/>
                        <a:t>/proc/net/</a:t>
                      </a:r>
                      <a:r>
                        <a:rPr lang="en-US" altLang="zh-CN" sz="1200" dirty="0" err="1"/>
                        <a:t>tcp</a:t>
                      </a:r>
                      <a:endParaRPr lang="zh-CN" altLang="en-US" sz="1200" dirty="0"/>
                    </a:p>
                  </a:txBody>
                  <a:tcPr/>
                </a:tc>
                <a:tc>
                  <a:txBody>
                    <a:bodyPr/>
                    <a:lstStyle/>
                    <a:p>
                      <a:r>
                        <a:rPr lang="zh-CN" altLang="en-US" sz="1200" dirty="0"/>
                        <a:t>主动</a:t>
                      </a:r>
                      <a:endParaRPr lang="zh-CN" altLang="en-US" sz="1200" dirty="0"/>
                    </a:p>
                  </a:txBody>
                  <a:tcPr/>
                </a:tc>
                <a:tc>
                  <a:txBody>
                    <a:bodyPr/>
                    <a:lstStyle/>
                    <a:p>
                      <a:endParaRPr lang="zh-CN" altLang="en-US" sz="1200" dirty="0"/>
                    </a:p>
                  </a:txBody>
                  <a:tcPr/>
                </a:tc>
              </a:tr>
              <a:tr h="370840">
                <a:tc rowSpan="3">
                  <a:txBody>
                    <a:bodyPr/>
                    <a:lstStyle/>
                    <a:p>
                      <a:r>
                        <a:rPr lang="zh-CN" altLang="en-US" sz="1200" dirty="0"/>
                        <a:t>应用状态</a:t>
                      </a:r>
                      <a:endParaRPr lang="zh-CN" altLang="en-US" sz="1200" dirty="0"/>
                    </a:p>
                  </a:txBody>
                  <a:tcPr/>
                </a:tc>
                <a:tc>
                  <a:txBody>
                    <a:bodyPr/>
                    <a:lstStyle/>
                    <a:p>
                      <a:r>
                        <a:rPr lang="en-US" altLang="zh-CN" sz="1200" dirty="0"/>
                        <a:t>UP/DOWN</a:t>
                      </a:r>
                      <a:endParaRPr lang="zh-CN" altLang="en-US" sz="1200" dirty="0"/>
                    </a:p>
                  </a:txBody>
                  <a:tcPr/>
                </a:tc>
                <a:tc>
                  <a:txBody>
                    <a:bodyPr/>
                    <a:lstStyle/>
                    <a:p>
                      <a:r>
                        <a:rPr lang="zh-CN" altLang="en-US" sz="1200" dirty="0"/>
                        <a:t>分析</a:t>
                      </a:r>
                      <a:r>
                        <a:rPr lang="en-US" altLang="zh-CN" sz="1200" dirty="0"/>
                        <a:t>/proc/&lt;</a:t>
                      </a:r>
                      <a:r>
                        <a:rPr lang="en-US" altLang="zh-CN" sz="1200" dirty="0" err="1"/>
                        <a:t>PID</a:t>
                      </a:r>
                      <a:r>
                        <a:rPr lang="en-US" altLang="zh-CN" sz="1200" dirty="0"/>
                        <a:t>&gt;/</a:t>
                      </a:r>
                      <a:endParaRPr lang="zh-CN" altLang="en-US" sz="1200" dirty="0"/>
                    </a:p>
                  </a:txBody>
                  <a:tcPr/>
                </a:tc>
                <a:tc>
                  <a:txBody>
                    <a:bodyPr/>
                    <a:lstStyle/>
                    <a:p>
                      <a:r>
                        <a:rPr lang="zh-CN" altLang="en-US" sz="1200" dirty="0"/>
                        <a:t>主动</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进程存在为</a:t>
                      </a:r>
                      <a:r>
                        <a:rPr lang="en-US" altLang="zh-CN" sz="1200" dirty="0"/>
                        <a:t>UP</a:t>
                      </a:r>
                      <a:r>
                        <a:rPr lang="zh-CN" altLang="en-US" sz="1200" dirty="0"/>
                        <a:t>，不存在为</a:t>
                      </a:r>
                      <a:r>
                        <a:rPr lang="en-US" altLang="zh-CN" sz="1200" dirty="0"/>
                        <a:t>DOWN</a:t>
                      </a:r>
                      <a:endParaRPr lang="zh-CN" altLang="en-US" sz="1200" dirty="0"/>
                    </a:p>
                  </a:txBody>
                  <a:tcPr/>
                </a:tc>
              </a:tr>
              <a:tr h="370840">
                <a:tc vMerge="1">
                  <a:tcPr/>
                </a:tc>
                <a:tc>
                  <a:txBody>
                    <a:bodyPr/>
                    <a:lstStyle/>
                    <a:p>
                      <a:r>
                        <a:rPr lang="en-US" altLang="zh-CN" sz="1200" dirty="0" err="1"/>
                        <a:t>JVM</a:t>
                      </a:r>
                      <a:r>
                        <a:rPr lang="zh-CN" altLang="en-US" sz="1200" dirty="0"/>
                        <a:t>内存使用状态</a:t>
                      </a:r>
                      <a:endParaRPr lang="zh-CN" altLang="en-US" sz="1200" dirty="0"/>
                    </a:p>
                  </a:txBody>
                  <a:tcPr/>
                </a:tc>
                <a:tc>
                  <a:txBody>
                    <a:bodyPr/>
                    <a:lstStyle/>
                    <a:p>
                      <a:r>
                        <a:rPr lang="zh-CN" altLang="en-US" sz="1200" dirty="0"/>
                        <a:t>通过</a:t>
                      </a:r>
                      <a:r>
                        <a:rPr lang="en-US" altLang="zh-CN" sz="1200" dirty="0" err="1"/>
                        <a:t>JMX</a:t>
                      </a:r>
                      <a:endParaRPr lang="zh-CN" altLang="en-US" sz="1200" dirty="0"/>
                    </a:p>
                  </a:txBody>
                  <a:tcPr/>
                </a:tc>
                <a:tc>
                  <a:txBody>
                    <a:bodyPr/>
                    <a:lstStyle/>
                    <a:p>
                      <a:r>
                        <a:rPr lang="zh-CN" altLang="en-US" sz="1200" dirty="0"/>
                        <a:t>主动</a:t>
                      </a:r>
                      <a:endParaRPr lang="zh-CN" altLang="en-US" sz="1200" dirty="0"/>
                    </a:p>
                  </a:txBody>
                  <a:tcPr/>
                </a:tc>
                <a:tc>
                  <a:txBody>
                    <a:bodyPr/>
                    <a:lstStyle/>
                    <a:p>
                      <a:r>
                        <a:rPr lang="zh-CN" altLang="en-US" sz="1200" dirty="0"/>
                        <a:t>需要应用启动时指定</a:t>
                      </a:r>
                      <a:r>
                        <a:rPr lang="en-US" altLang="zh-CN" sz="1200" dirty="0" err="1"/>
                        <a:t>JMX</a:t>
                      </a:r>
                      <a:r>
                        <a:rPr lang="en-US" altLang="zh-CN" sz="1200" dirty="0"/>
                        <a:t> option</a:t>
                      </a:r>
                      <a:endParaRPr lang="zh-CN" altLang="en-US" sz="1200" dirty="0"/>
                    </a:p>
                  </a:txBody>
                  <a:tcPr/>
                </a:tc>
              </a:tr>
              <a:tr h="370840">
                <a:tc vMerge="1">
                  <a:tcPr/>
                </a:tc>
                <a:tc>
                  <a:txBody>
                    <a:bodyPr/>
                    <a:lstStyle/>
                    <a:p>
                      <a:r>
                        <a:rPr lang="en-US" altLang="zh-CN" sz="1200" dirty="0"/>
                        <a:t>CPU</a:t>
                      </a:r>
                      <a:r>
                        <a:rPr lang="zh-CN" altLang="en-US" sz="1200" dirty="0"/>
                        <a:t>使用率</a:t>
                      </a:r>
                      <a:endParaRPr lang="zh-CN" altLang="en-US" sz="1200" dirty="0"/>
                    </a:p>
                  </a:txBody>
                  <a:tcPr/>
                </a:tc>
                <a:tc>
                  <a:txBody>
                    <a:bodyPr/>
                    <a:lstStyle/>
                    <a:p>
                      <a:r>
                        <a:rPr lang="zh-CN" altLang="en-US" sz="1200" dirty="0"/>
                        <a:t>分析 </a:t>
                      </a:r>
                      <a:r>
                        <a:rPr lang="en-US" altLang="zh-CN" sz="1200" dirty="0"/>
                        <a:t>/proc/&lt;</a:t>
                      </a:r>
                      <a:r>
                        <a:rPr lang="en-US" altLang="zh-CN" sz="1200" dirty="0" err="1"/>
                        <a:t>PID</a:t>
                      </a:r>
                      <a:r>
                        <a:rPr lang="en-US" altLang="zh-CN" sz="1200" dirty="0"/>
                        <a:t>&gt;/stat</a:t>
                      </a:r>
                      <a:endParaRPr lang="zh-CN" altLang="en-US" sz="1200" dirty="0"/>
                    </a:p>
                  </a:txBody>
                  <a:tcPr/>
                </a:tc>
                <a:tc>
                  <a:txBody>
                    <a:bodyPr/>
                    <a:lstStyle/>
                    <a:p>
                      <a:r>
                        <a:rPr lang="zh-CN" altLang="en-US" sz="1200" dirty="0"/>
                        <a:t>主动</a:t>
                      </a:r>
                      <a:endParaRPr lang="zh-CN" altLang="en-US" sz="1200" dirty="0"/>
                    </a:p>
                  </a:txBody>
                  <a:tcPr/>
                </a:tc>
                <a:tc>
                  <a:txBody>
                    <a:bodyPr/>
                    <a:lstStyle/>
                    <a:p>
                      <a:r>
                        <a:rPr lang="zh-CN" altLang="en-US" sz="1200" dirty="0"/>
                        <a:t>获取</a:t>
                      </a:r>
                      <a:r>
                        <a:rPr lang="en-US" altLang="zh-CN" sz="1200" dirty="0" err="1"/>
                        <a:t>cpu</a:t>
                      </a:r>
                      <a:r>
                        <a:rPr lang="zh-CN" altLang="en-US" sz="1200" dirty="0"/>
                        <a:t>使用时间，</a:t>
                      </a:r>
                      <a:r>
                        <a:rPr lang="en-US" altLang="zh-CN" sz="1200" dirty="0" err="1"/>
                        <a:t>cpu</a:t>
                      </a:r>
                      <a:r>
                        <a:rPr lang="zh-CN" altLang="en-US" sz="1200" dirty="0"/>
                        <a:t>使用率在</a:t>
                      </a:r>
                      <a:r>
                        <a:rPr lang="en-US" altLang="zh-CN" sz="1200" dirty="0" err="1"/>
                        <a:t>prometheus</a:t>
                      </a:r>
                      <a:r>
                        <a:rPr lang="zh-CN" altLang="en-US" sz="1200" dirty="0"/>
                        <a:t>计算取得</a:t>
                      </a:r>
                      <a:endParaRPr lang="zh-CN" altLang="en-US" sz="12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47398"/>
            <a:ext cx="7051040" cy="732441"/>
          </a:xfrm>
        </p:spPr>
        <p:txBody>
          <a:bodyPr>
            <a:normAutofit/>
          </a:bodyPr>
          <a:lstStyle/>
          <a:p>
            <a:r>
              <a:rPr lang="zh-CN" altLang="en-US" dirty="0"/>
              <a:t>餐厅端指标采集</a:t>
            </a:r>
            <a:endParaRPr lang="zh-CN" altLang="en-US" sz="2400" dirty="0"/>
          </a:p>
        </p:txBody>
      </p:sp>
      <p:graphicFrame>
        <p:nvGraphicFramePr>
          <p:cNvPr id="3" name="表格 5"/>
          <p:cNvGraphicFramePr>
            <a:graphicFrameLocks noGrp="1"/>
          </p:cNvGraphicFramePr>
          <p:nvPr/>
        </p:nvGraphicFramePr>
        <p:xfrm>
          <a:off x="495300" y="1045210"/>
          <a:ext cx="8046720" cy="2849880"/>
        </p:xfrm>
        <a:graphic>
          <a:graphicData uri="http://schemas.openxmlformats.org/drawingml/2006/table">
            <a:tbl>
              <a:tblPr firstRow="1" bandRow="1">
                <a:tableStyleId>{5C22544A-7EE6-4342-B048-85BDC9FD1C3A}</a:tableStyleId>
              </a:tblPr>
              <a:tblGrid>
                <a:gridCol w="844550"/>
                <a:gridCol w="1517650"/>
                <a:gridCol w="3398520"/>
                <a:gridCol w="967740"/>
                <a:gridCol w="1318260"/>
              </a:tblGrid>
              <a:tr h="370840">
                <a:tc>
                  <a:txBody>
                    <a:bodyPr/>
                    <a:lstStyle/>
                    <a:p>
                      <a:r>
                        <a:rPr lang="zh-CN" altLang="en-US" sz="1400" dirty="0"/>
                        <a:t>设备</a:t>
                      </a:r>
                      <a:endParaRPr lang="zh-CN" altLang="en-US" sz="1400" dirty="0"/>
                    </a:p>
                  </a:txBody>
                  <a:tcPr/>
                </a:tc>
                <a:tc>
                  <a:txBody>
                    <a:bodyPr/>
                    <a:lstStyle/>
                    <a:p>
                      <a:r>
                        <a:rPr lang="zh-CN" altLang="en-US" sz="1400" dirty="0"/>
                        <a:t>指标</a:t>
                      </a:r>
                      <a:endParaRPr lang="zh-CN" altLang="en-US" sz="1400" dirty="0"/>
                    </a:p>
                  </a:txBody>
                  <a:tcPr/>
                </a:tc>
                <a:tc>
                  <a:txBody>
                    <a:bodyPr/>
                    <a:lstStyle/>
                    <a:p>
                      <a:r>
                        <a:rPr lang="zh-CN" altLang="en-US" sz="1400" dirty="0"/>
                        <a:t>采集方法</a:t>
                      </a:r>
                      <a:endParaRPr lang="zh-CN" altLang="en-US" sz="1400" dirty="0"/>
                    </a:p>
                  </a:txBody>
                  <a:tcPr/>
                </a:tc>
                <a:tc>
                  <a:txBody>
                    <a:bodyPr/>
                    <a:lstStyle/>
                    <a:p>
                      <a:r>
                        <a:rPr lang="zh-CN" altLang="en-US" sz="1400" dirty="0"/>
                        <a:t>主动</a:t>
                      </a:r>
                      <a:r>
                        <a:rPr lang="en-US" altLang="zh-CN" sz="1400" dirty="0"/>
                        <a:t>/</a:t>
                      </a:r>
                      <a:r>
                        <a:rPr lang="zh-CN" altLang="en-US" sz="1400" dirty="0"/>
                        <a:t>被动</a:t>
                      </a:r>
                      <a:endParaRPr lang="zh-CN" altLang="en-US" sz="1400" dirty="0"/>
                    </a:p>
                  </a:txBody>
                  <a:tcPr/>
                </a:tc>
                <a:tc>
                  <a:txBody>
                    <a:bodyPr/>
                    <a:lstStyle/>
                    <a:p>
                      <a:r>
                        <a:rPr lang="zh-CN" altLang="en-US" sz="1400" dirty="0"/>
                        <a:t>备注</a:t>
                      </a:r>
                      <a:endParaRPr lang="zh-CN" altLang="en-US" sz="1400" dirty="0"/>
                    </a:p>
                  </a:txBody>
                  <a:tcPr/>
                </a:tc>
              </a:tr>
              <a:tr h="370840">
                <a:tc>
                  <a:txBody>
                    <a:bodyPr/>
                    <a:lstStyle/>
                    <a:p>
                      <a:r>
                        <a:rPr lang="en-US" altLang="zh-CN" sz="1200" dirty="0"/>
                        <a:t>Counter</a:t>
                      </a:r>
                      <a:r>
                        <a:rPr lang="zh-CN" altLang="en-US" sz="1200" dirty="0"/>
                        <a:t>外设状态</a:t>
                      </a:r>
                      <a:endParaRPr lang="zh-CN" altLang="en-US" sz="1200" dirty="0"/>
                    </a:p>
                  </a:txBody>
                  <a:tcPr/>
                </a:tc>
                <a:tc>
                  <a:txBody>
                    <a:bodyPr/>
                    <a:lstStyle/>
                    <a:p>
                      <a:r>
                        <a:rPr lang="zh-CN" altLang="en-US" sz="1200" dirty="0"/>
                        <a:t>钱箱状态</a:t>
                      </a:r>
                      <a:endParaRPr lang="zh-CN" altLang="en-US" sz="1200" dirty="0"/>
                    </a:p>
                    <a:p>
                      <a:r>
                        <a:rPr lang="zh-CN" altLang="en-US" sz="1200" dirty="0"/>
                        <a:t>打印机状态</a:t>
                      </a:r>
                      <a:endParaRPr lang="zh-CN" altLang="en-US" sz="1200" dirty="0"/>
                    </a:p>
                    <a:p>
                      <a:r>
                        <a:rPr lang="zh-CN" altLang="en-US" sz="1200" dirty="0"/>
                        <a:t>联网状态</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dk1"/>
                          </a:solidFill>
                          <a:effectLst/>
                          <a:latin typeface="+mn-lt"/>
                          <a:ea typeface="+mn-ea"/>
                          <a:cs typeface="+mn-cs"/>
                        </a:rPr>
                        <a:t>Counter</a:t>
                      </a:r>
                      <a:r>
                        <a:rPr lang="zh-CN" altLang="en-US" sz="1200" b="0" i="0" kern="1200" dirty="0">
                          <a:solidFill>
                            <a:schemeClr val="dk1"/>
                          </a:solidFill>
                          <a:effectLst/>
                          <a:latin typeface="+mn-lt"/>
                          <a:ea typeface="+mn-ea"/>
                          <a:cs typeface="+mn-cs"/>
                        </a:rPr>
                        <a:t>周期调用</a:t>
                      </a:r>
                      <a:r>
                        <a:rPr lang="en-US" altLang="zh-CN" sz="1200" b="0" i="0" kern="1200" dirty="0">
                          <a:solidFill>
                            <a:schemeClr val="dk1"/>
                          </a:solidFill>
                          <a:effectLst/>
                          <a:latin typeface="+mn-lt"/>
                          <a:ea typeface="+mn-ea"/>
                          <a:cs typeface="+mn-cs"/>
                        </a:rPr>
                        <a:t>Agent</a:t>
                      </a:r>
                      <a:r>
                        <a:rPr lang="zh-CN" altLang="en-US" sz="1200" b="0" i="0" kern="1200" dirty="0">
                          <a:solidFill>
                            <a:schemeClr val="dk1"/>
                          </a:solidFill>
                          <a:effectLst/>
                          <a:latin typeface="+mn-lt"/>
                          <a:ea typeface="+mn-ea"/>
                          <a:cs typeface="+mn-cs"/>
                        </a:rPr>
                        <a:t>的度量</a:t>
                      </a:r>
                      <a:r>
                        <a:rPr lang="zh-CN" altLang="en-US" sz="1200" dirty="0"/>
                        <a:t>指标</a:t>
                      </a:r>
                      <a:r>
                        <a:rPr lang="zh-CN" altLang="en-US" sz="1200" b="0" i="0" kern="1200" dirty="0">
                          <a:solidFill>
                            <a:schemeClr val="dk1"/>
                          </a:solidFill>
                          <a:effectLst/>
                          <a:latin typeface="+mn-lt"/>
                          <a:ea typeface="+mn-ea"/>
                          <a:cs typeface="+mn-cs"/>
                        </a:rPr>
                        <a:t>接口，汇报外设状态</a:t>
                      </a:r>
                      <a:endParaRPr lang="en-US" altLang="zh-CN" sz="1200" b="0" i="0" kern="1200" dirty="0">
                        <a:solidFill>
                          <a:schemeClr val="dk1"/>
                        </a:solidFill>
                        <a:effectLst/>
                        <a:latin typeface="+mn-lt"/>
                        <a:ea typeface="+mn-ea"/>
                        <a:cs typeface="+mn-cs"/>
                      </a:endParaRPr>
                    </a:p>
                  </a:txBody>
                  <a:tcPr/>
                </a:tc>
                <a:tc>
                  <a:txBody>
                    <a:bodyPr/>
                    <a:lstStyle/>
                    <a:p>
                      <a:r>
                        <a:rPr lang="zh-CN" altLang="en-US" sz="1200" dirty="0"/>
                        <a:t>被动</a:t>
                      </a:r>
                      <a:endParaRPr lang="zh-CN" altLang="en-US" sz="1200" dirty="0"/>
                    </a:p>
                  </a:txBody>
                  <a:tcPr/>
                </a:tc>
                <a:tc>
                  <a:txBody>
                    <a:bodyPr/>
                    <a:lstStyle/>
                    <a:p>
                      <a:endParaRPr lang="zh-CN" altLang="en-US" sz="1200" dirty="0"/>
                    </a:p>
                  </a:txBody>
                  <a:tcPr/>
                </a:tc>
              </a:tr>
              <a:tr h="370840">
                <a:tc>
                  <a:txBody>
                    <a:bodyPr/>
                    <a:lstStyle/>
                    <a:p>
                      <a:r>
                        <a:rPr lang="en-US" altLang="zh-CN" sz="1200" dirty="0" err="1">
                          <a:solidFill>
                            <a:schemeClr val="tx1"/>
                          </a:solidFill>
                        </a:rPr>
                        <a:t>grpc</a:t>
                      </a:r>
                      <a:r>
                        <a:rPr lang="zh-CN" altLang="en-US" sz="1200" dirty="0">
                          <a:solidFill>
                            <a:schemeClr val="tx1"/>
                          </a:solidFill>
                        </a:rPr>
                        <a:t>连接状态</a:t>
                      </a:r>
                      <a:endParaRPr lang="zh-CN" altLang="en-US" sz="1200" dirty="0">
                        <a:solidFill>
                          <a:schemeClr val="tx1"/>
                        </a:solidFill>
                      </a:endParaRPr>
                    </a:p>
                  </a:txBody>
                  <a:tcPr/>
                </a:tc>
                <a:tc>
                  <a:txBody>
                    <a:bodyPr/>
                    <a:lstStyle/>
                    <a:p>
                      <a:r>
                        <a:rPr lang="zh-CN" altLang="en-US" sz="1200" dirty="0">
                          <a:solidFill>
                            <a:schemeClr val="tx1"/>
                          </a:solidFill>
                        </a:rPr>
                        <a:t>当前的连接模式（长连接</a:t>
                      </a:r>
                      <a:r>
                        <a:rPr lang="en-US" altLang="zh-CN" sz="1200" dirty="0">
                          <a:solidFill>
                            <a:schemeClr val="tx1"/>
                          </a:solidFill>
                        </a:rPr>
                        <a:t>/</a:t>
                      </a:r>
                      <a:r>
                        <a:rPr lang="zh-CN" altLang="en-US" sz="1200" dirty="0">
                          <a:solidFill>
                            <a:schemeClr val="tx1"/>
                          </a:solidFill>
                        </a:rPr>
                        <a:t>短连接）</a:t>
                      </a:r>
                      <a:endParaRPr lang="en-US" altLang="zh-CN" sz="1200" dirty="0">
                        <a:solidFill>
                          <a:schemeClr val="tx1"/>
                        </a:solidFill>
                      </a:endParaRPr>
                    </a:p>
                    <a:p>
                      <a:r>
                        <a:rPr lang="zh-CN" altLang="en-US" sz="1200" dirty="0">
                          <a:solidFill>
                            <a:schemeClr val="tx1"/>
                          </a:solidFill>
                        </a:rPr>
                        <a:t>长连接状态</a:t>
                      </a:r>
                      <a:endParaRPr lang="zh-CN" altLang="en-US" sz="1200" dirty="0">
                        <a:solidFill>
                          <a:schemeClr val="tx1"/>
                        </a:solidFill>
                      </a:endParaRPr>
                    </a:p>
                  </a:txBody>
                  <a:tcPr/>
                </a:tc>
                <a:tc>
                  <a:txBody>
                    <a:bodyPr/>
                    <a:lstStyle/>
                    <a:p>
                      <a:r>
                        <a:rPr lang="en-US" altLang="zh-CN" sz="1200" dirty="0" err="1">
                          <a:solidFill>
                            <a:schemeClr val="tx1"/>
                          </a:solidFill>
                        </a:rPr>
                        <a:t>OrderService</a:t>
                      </a:r>
                      <a:r>
                        <a:rPr lang="zh-CN" altLang="en-US" sz="1200" dirty="0">
                          <a:solidFill>
                            <a:schemeClr val="tx1"/>
                          </a:solidFill>
                        </a:rPr>
                        <a:t>周期调用</a:t>
                      </a:r>
                      <a:r>
                        <a:rPr lang="en-US" altLang="zh-CN" sz="1200" b="0" i="0" kern="1200" dirty="0">
                          <a:solidFill>
                            <a:schemeClr val="tx1"/>
                          </a:solidFill>
                          <a:effectLst/>
                          <a:latin typeface="+mn-lt"/>
                          <a:ea typeface="+mn-ea"/>
                          <a:cs typeface="+mn-cs"/>
                        </a:rPr>
                        <a:t>Agent</a:t>
                      </a:r>
                      <a:r>
                        <a:rPr lang="zh-CN" altLang="en-US" sz="1200" b="0" i="0" kern="1200" dirty="0">
                          <a:solidFill>
                            <a:schemeClr val="tx1"/>
                          </a:solidFill>
                          <a:effectLst/>
                          <a:latin typeface="+mn-lt"/>
                          <a:ea typeface="+mn-ea"/>
                          <a:cs typeface="+mn-cs"/>
                        </a:rPr>
                        <a:t>的</a:t>
                      </a:r>
                      <a:r>
                        <a:rPr lang="zh-CN" altLang="en-US" sz="1200" dirty="0">
                          <a:solidFill>
                            <a:schemeClr val="tx1"/>
                          </a:solidFill>
                        </a:rPr>
                        <a:t>度量指标</a:t>
                      </a:r>
                      <a:r>
                        <a:rPr lang="zh-CN" altLang="en-US" sz="1200" b="0" i="0" kern="1200" dirty="0">
                          <a:solidFill>
                            <a:schemeClr val="tx1"/>
                          </a:solidFill>
                          <a:effectLst/>
                          <a:latin typeface="+mn-lt"/>
                          <a:ea typeface="+mn-ea"/>
                          <a:cs typeface="+mn-cs"/>
                        </a:rPr>
                        <a:t>接口，汇报连接状态</a:t>
                      </a:r>
                      <a:endParaRPr lang="zh-CN" altLang="en-US" sz="1200" dirty="0">
                        <a:solidFill>
                          <a:schemeClr val="tx1"/>
                        </a:solidFill>
                      </a:endParaRPr>
                    </a:p>
                  </a:txBody>
                  <a:tcPr/>
                </a:tc>
                <a:tc>
                  <a:txBody>
                    <a:bodyPr/>
                    <a:lstStyle/>
                    <a:p>
                      <a:r>
                        <a:rPr lang="zh-CN" altLang="en-US" sz="1200" dirty="0">
                          <a:solidFill>
                            <a:schemeClr val="tx1"/>
                          </a:solidFill>
                        </a:rPr>
                        <a:t>被动</a:t>
                      </a:r>
                      <a:endParaRPr lang="zh-CN" altLang="en-US" sz="1200" dirty="0">
                        <a:solidFill>
                          <a:schemeClr val="tx1"/>
                        </a:solidFill>
                      </a:endParaRPr>
                    </a:p>
                  </a:txBody>
                  <a:tcPr/>
                </a:tc>
                <a:tc>
                  <a:txBody>
                    <a:bodyPr/>
                    <a:lstStyle/>
                    <a:p>
                      <a:endParaRPr lang="zh-CN" altLang="en-US" sz="1200" dirty="0">
                        <a:solidFill>
                          <a:schemeClr val="tx1"/>
                        </a:solidFill>
                      </a:endParaRPr>
                    </a:p>
                  </a:txBody>
                  <a:tcPr/>
                </a:tc>
              </a:tr>
              <a:tr h="370840">
                <a:tc>
                  <a:txBody>
                    <a:bodyPr/>
                    <a:lstStyle/>
                    <a:p>
                      <a:r>
                        <a:rPr lang="zh-CN" altLang="en-US" sz="1200" dirty="0"/>
                        <a:t>订单流程</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订单自定义异常</a:t>
                      </a:r>
                      <a:endParaRPr lang="zh-CN" altLang="en-US" sz="1200" dirty="0"/>
                    </a:p>
                  </a:txBody>
                  <a:tcPr/>
                </a:tc>
                <a:tc>
                  <a:txBody>
                    <a:bodyPr/>
                    <a:lstStyle/>
                    <a:p>
                      <a:r>
                        <a:rPr lang="en-US" altLang="zh-CN" sz="1200" dirty="0" err="1"/>
                        <a:t>OrderService</a:t>
                      </a:r>
                      <a:r>
                        <a:rPr lang="en-US" altLang="zh-CN" sz="1200" dirty="0"/>
                        <a:t>/Counter</a:t>
                      </a:r>
                      <a:r>
                        <a:rPr lang="zh-CN" altLang="en-US" sz="1200" dirty="0"/>
                        <a:t>发生异常时，调用</a:t>
                      </a:r>
                      <a:r>
                        <a:rPr lang="en-US" altLang="zh-CN" sz="1200" dirty="0"/>
                        <a:t>Agent</a:t>
                      </a:r>
                      <a:r>
                        <a:rPr lang="zh-CN" altLang="en-US" sz="1200" dirty="0"/>
                        <a:t>的计数指标接口</a:t>
                      </a:r>
                      <a:endParaRPr lang="zh-CN" altLang="en-US" sz="1200" dirty="0"/>
                    </a:p>
                  </a:txBody>
                  <a:tcPr/>
                </a:tc>
                <a:tc>
                  <a:txBody>
                    <a:bodyPr/>
                    <a:lstStyle/>
                    <a:p>
                      <a:r>
                        <a:rPr lang="zh-CN" altLang="en-US" sz="1200" dirty="0"/>
                        <a:t>被动</a:t>
                      </a:r>
                      <a:endParaRPr lang="zh-CN" altLang="en-US" sz="1200" dirty="0"/>
                    </a:p>
                  </a:txBody>
                  <a:tcPr/>
                </a:tc>
                <a:tc>
                  <a:txBody>
                    <a:bodyPr/>
                    <a:lstStyle/>
                    <a:p>
                      <a:endParaRPr lang="zh-CN" altLang="en-US" sz="1200" dirty="0"/>
                    </a:p>
                  </a:txBody>
                  <a:tcPr/>
                </a:tc>
              </a:tr>
              <a:tr h="370840">
                <a:tc rowSpan="2">
                  <a:txBody>
                    <a:bodyPr/>
                    <a:lstStyle/>
                    <a:p>
                      <a:r>
                        <a:rPr lang="en-US" altLang="zh-CN" sz="1200" dirty="0" err="1"/>
                        <a:t>KDS</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err="1"/>
                        <a:t>KDS</a:t>
                      </a:r>
                      <a:r>
                        <a:rPr lang="zh-CN" altLang="en-US" sz="1200" dirty="0"/>
                        <a:t> 异常</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err="1"/>
                        <a:t>KDS</a:t>
                      </a:r>
                      <a:r>
                        <a:rPr lang="zh-CN" altLang="en-US" sz="1200" dirty="0"/>
                        <a:t>发生异常时，调用</a:t>
                      </a:r>
                      <a:r>
                        <a:rPr lang="en-US" altLang="zh-CN" sz="1200" dirty="0"/>
                        <a:t>Agent</a:t>
                      </a:r>
                      <a:r>
                        <a:rPr lang="zh-CN" altLang="en-US" sz="1200" dirty="0"/>
                        <a:t>的计数指标接口</a:t>
                      </a:r>
                      <a:endParaRPr lang="zh-CN" altLang="en-US" sz="1200" dirty="0"/>
                    </a:p>
                  </a:txBody>
                  <a:tcPr/>
                </a:tc>
                <a:tc>
                  <a:txBody>
                    <a:bodyPr/>
                    <a:lstStyle/>
                    <a:p>
                      <a:r>
                        <a:rPr lang="zh-CN" altLang="en-US" sz="1200" dirty="0"/>
                        <a:t>被动</a:t>
                      </a:r>
                      <a:endParaRPr lang="zh-CN" altLang="en-US" sz="1200" dirty="0"/>
                    </a:p>
                  </a:txBody>
                  <a:tcPr/>
                </a:tc>
                <a:tc>
                  <a:txBody>
                    <a:bodyPr/>
                    <a:lstStyle/>
                    <a:p>
                      <a:r>
                        <a:rPr lang="zh-CN" altLang="en-US" sz="1200" dirty="0"/>
                        <a:t>第三方服务商</a:t>
                      </a:r>
                      <a:endParaRPr lang="zh-CN" altLang="en-US" sz="1200" dirty="0"/>
                    </a:p>
                  </a:txBody>
                  <a:tcPr/>
                </a:tc>
              </a:tr>
              <a:tr h="370840">
                <a:tc vMerge="1">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err="1"/>
                        <a:t>KDS</a:t>
                      </a:r>
                      <a:r>
                        <a:rPr lang="en-US" altLang="zh-CN" sz="1200" dirty="0"/>
                        <a:t> </a:t>
                      </a:r>
                      <a:r>
                        <a:rPr lang="zh-CN" altLang="en-US" sz="1200" dirty="0"/>
                        <a:t>自定义指标</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err="1"/>
                        <a:t>KDS</a:t>
                      </a:r>
                      <a:r>
                        <a:rPr lang="zh-CN" altLang="en-US" sz="1200" dirty="0"/>
                        <a:t>周期调用</a:t>
                      </a:r>
                      <a:r>
                        <a:rPr lang="en-US" altLang="zh-CN" sz="1200" b="0" i="0" kern="1200" dirty="0">
                          <a:solidFill>
                            <a:schemeClr val="dk1"/>
                          </a:solidFill>
                          <a:effectLst/>
                          <a:latin typeface="+mn-lt"/>
                          <a:ea typeface="+mn-ea"/>
                          <a:cs typeface="+mn-cs"/>
                        </a:rPr>
                        <a:t>Agent</a:t>
                      </a:r>
                      <a:r>
                        <a:rPr lang="zh-CN" altLang="en-US" sz="1200" b="0" i="0" kern="1200" dirty="0">
                          <a:solidFill>
                            <a:schemeClr val="dk1"/>
                          </a:solidFill>
                          <a:effectLst/>
                          <a:latin typeface="+mn-lt"/>
                          <a:ea typeface="+mn-ea"/>
                          <a:cs typeface="+mn-cs"/>
                        </a:rPr>
                        <a:t>的</a:t>
                      </a:r>
                      <a:r>
                        <a:rPr lang="zh-CN" altLang="en-US" sz="1200" dirty="0"/>
                        <a:t>度量指标</a:t>
                      </a:r>
                      <a:r>
                        <a:rPr lang="zh-CN" altLang="en-US" sz="1200" b="0" i="0" kern="1200" dirty="0">
                          <a:solidFill>
                            <a:schemeClr val="dk1"/>
                          </a:solidFill>
                          <a:effectLst/>
                          <a:latin typeface="+mn-lt"/>
                          <a:ea typeface="+mn-ea"/>
                          <a:cs typeface="+mn-cs"/>
                        </a:rPr>
                        <a:t>接口</a:t>
                      </a:r>
                      <a:endParaRPr lang="zh-CN" altLang="en-US" sz="1200" dirty="0"/>
                    </a:p>
                  </a:txBody>
                  <a:tcPr/>
                </a:tc>
                <a:tc>
                  <a:txBody>
                    <a:bodyPr/>
                    <a:lstStyle/>
                    <a:p>
                      <a:r>
                        <a:rPr lang="zh-CN" altLang="en-US" sz="1200" dirty="0"/>
                        <a:t>被动</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第三方服务商</a:t>
                      </a:r>
                      <a:endParaRPr lang="zh-CN" altLang="en-US" sz="12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47398"/>
            <a:ext cx="7051040" cy="732441"/>
          </a:xfrm>
        </p:spPr>
        <p:txBody>
          <a:bodyPr>
            <a:normAutofit/>
          </a:bodyPr>
          <a:lstStyle/>
          <a:p>
            <a:r>
              <a:rPr lang="zh-CN" altLang="en-US" dirty="0"/>
              <a:t>中央端指标采集</a:t>
            </a:r>
            <a:endParaRPr lang="zh-CN" altLang="en-US" sz="2400" dirty="0">
              <a:solidFill>
                <a:srgbClr val="FF0000"/>
              </a:solidFill>
            </a:endParaRPr>
          </a:p>
        </p:txBody>
      </p:sp>
      <p:graphicFrame>
        <p:nvGraphicFramePr>
          <p:cNvPr id="3" name="表格 5"/>
          <p:cNvGraphicFramePr>
            <a:graphicFrameLocks noGrp="1"/>
          </p:cNvGraphicFramePr>
          <p:nvPr/>
        </p:nvGraphicFramePr>
        <p:xfrm>
          <a:off x="495300" y="991870"/>
          <a:ext cx="8102600" cy="3479800"/>
        </p:xfrm>
        <a:graphic>
          <a:graphicData uri="http://schemas.openxmlformats.org/drawingml/2006/table">
            <a:tbl>
              <a:tblPr firstRow="1" bandRow="1">
                <a:tableStyleId>{5C22544A-7EE6-4342-B048-85BDC9FD1C3A}</a:tableStyleId>
              </a:tblPr>
              <a:tblGrid>
                <a:gridCol w="1012916"/>
                <a:gridCol w="1750390"/>
                <a:gridCol w="3091394"/>
                <a:gridCol w="2247900"/>
              </a:tblGrid>
              <a:tr h="370840">
                <a:tc>
                  <a:txBody>
                    <a:bodyPr/>
                    <a:lstStyle/>
                    <a:p>
                      <a:r>
                        <a:rPr lang="zh-CN" altLang="en-US" sz="1400" dirty="0"/>
                        <a:t>设备</a:t>
                      </a:r>
                      <a:endParaRPr lang="zh-CN" altLang="en-US" sz="1400" dirty="0"/>
                    </a:p>
                  </a:txBody>
                  <a:tcPr/>
                </a:tc>
                <a:tc>
                  <a:txBody>
                    <a:bodyPr/>
                    <a:lstStyle/>
                    <a:p>
                      <a:r>
                        <a:rPr lang="zh-CN" altLang="en-US" sz="1400" dirty="0"/>
                        <a:t>指标</a:t>
                      </a:r>
                      <a:endParaRPr lang="zh-CN" altLang="en-US" sz="1400" dirty="0"/>
                    </a:p>
                  </a:txBody>
                  <a:tcPr/>
                </a:tc>
                <a:tc>
                  <a:txBody>
                    <a:bodyPr/>
                    <a:lstStyle/>
                    <a:p>
                      <a:r>
                        <a:rPr lang="zh-CN" altLang="en-US" sz="1400" dirty="0"/>
                        <a:t>采集方法</a:t>
                      </a:r>
                      <a:endParaRPr lang="zh-CN" altLang="en-US" sz="1400" dirty="0"/>
                    </a:p>
                  </a:txBody>
                  <a:tcPr/>
                </a:tc>
                <a:tc>
                  <a:txBody>
                    <a:bodyPr/>
                    <a:lstStyle/>
                    <a:p>
                      <a:r>
                        <a:rPr lang="zh-CN" altLang="en-US" sz="1400" dirty="0"/>
                        <a:t>备注</a:t>
                      </a:r>
                      <a:endParaRPr lang="zh-CN" altLang="en-US" sz="1400" dirty="0"/>
                    </a:p>
                  </a:txBody>
                  <a:tcPr/>
                </a:tc>
              </a:tr>
              <a:tr h="370840">
                <a:tc>
                  <a:txBody>
                    <a:bodyPr/>
                    <a:lstStyle/>
                    <a:p>
                      <a:r>
                        <a:rPr lang="zh-CN" altLang="en-US" sz="1200" dirty="0"/>
                        <a:t>应用状态</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err="1"/>
                        <a:t>JVM</a:t>
                      </a:r>
                      <a:r>
                        <a:rPr lang="zh-CN" altLang="en-US" sz="1200" dirty="0"/>
                        <a:t>状态</a:t>
                      </a:r>
                      <a:endParaRPr lang="zh-CN" altLang="en-US" sz="1200" dirty="0"/>
                    </a:p>
                  </a:txBody>
                  <a:tcPr/>
                </a:tc>
                <a:tc>
                  <a:txBody>
                    <a:bodyPr/>
                    <a:lstStyle/>
                    <a:p>
                      <a:r>
                        <a:rPr lang="zh-CN" altLang="en-US" sz="1200" dirty="0"/>
                        <a:t>应用集成</a:t>
                      </a:r>
                      <a:r>
                        <a:rPr lang="en-US" altLang="zh-CN" sz="1200" dirty="0"/>
                        <a:t>Prometheus</a:t>
                      </a:r>
                      <a:r>
                        <a:rPr lang="zh-CN" altLang="en-US" sz="1200" dirty="0"/>
                        <a:t>客户端，暴露指标采集接口，</a:t>
                      </a:r>
                      <a:r>
                        <a:rPr lang="en-US" altLang="zh-CN" sz="1200" dirty="0"/>
                        <a:t>Prometheus</a:t>
                      </a:r>
                      <a:r>
                        <a:rPr lang="zh-CN" altLang="en-US" sz="1200" dirty="0"/>
                        <a:t>直接采集应用接口</a:t>
                      </a:r>
                      <a:endParaRPr lang="zh-CN" altLang="en-US" sz="1200" dirty="0"/>
                    </a:p>
                  </a:txBody>
                  <a:tcPr/>
                </a:tc>
                <a:tc>
                  <a:txBody>
                    <a:bodyPr/>
                    <a:lstStyle/>
                    <a:p>
                      <a:endParaRPr lang="zh-CN" altLang="en-US" sz="1200" dirty="0"/>
                    </a:p>
                  </a:txBody>
                  <a:tcPr/>
                </a:tc>
              </a:tr>
              <a:tr h="370840">
                <a:tc>
                  <a:txBody>
                    <a:bodyPr/>
                    <a:lstStyle/>
                    <a:p>
                      <a:r>
                        <a:rPr lang="en-US" altLang="zh-CN" sz="1200" dirty="0" err="1"/>
                        <a:t>MPOS</a:t>
                      </a:r>
                      <a:r>
                        <a:rPr lang="zh-CN" altLang="en-US" sz="1200" dirty="0"/>
                        <a:t>终端外设状态</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钱箱状态</a:t>
                      </a: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打印机状态</a:t>
                      </a: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联网状态</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err="1">
                          <a:solidFill>
                            <a:schemeClr val="dk1"/>
                          </a:solidFill>
                          <a:effectLst/>
                          <a:latin typeface="+mn-lt"/>
                          <a:ea typeface="+mn-ea"/>
                          <a:cs typeface="+mn-cs"/>
                        </a:rPr>
                        <a:t>MPOS</a:t>
                      </a:r>
                      <a:r>
                        <a:rPr lang="zh-CN" altLang="en-US" sz="1200" b="0" i="0" kern="1200" dirty="0">
                          <a:solidFill>
                            <a:schemeClr val="dk1"/>
                          </a:solidFill>
                          <a:effectLst/>
                          <a:latin typeface="+mn-lt"/>
                          <a:ea typeface="+mn-ea"/>
                          <a:cs typeface="+mn-cs"/>
                        </a:rPr>
                        <a:t>把设备状态上报给</a:t>
                      </a:r>
                      <a:r>
                        <a:rPr lang="en-US" altLang="zh-CN" sz="1200" b="0" i="0" kern="1200" dirty="0">
                          <a:solidFill>
                            <a:schemeClr val="dk1"/>
                          </a:solidFill>
                          <a:effectLst/>
                          <a:latin typeface="+mn-lt"/>
                          <a:ea typeface="+mn-ea"/>
                          <a:cs typeface="+mn-cs"/>
                        </a:rPr>
                        <a:t>CPOS</a:t>
                      </a:r>
                      <a:r>
                        <a:rPr lang="zh-CN" altLang="en-US" sz="1200" b="0" i="0" kern="1200" dirty="0">
                          <a:solidFill>
                            <a:schemeClr val="dk1"/>
                          </a:solidFill>
                          <a:effectLst/>
                          <a:latin typeface="+mn-lt"/>
                          <a:ea typeface="+mn-ea"/>
                          <a:cs typeface="+mn-cs"/>
                        </a:rPr>
                        <a:t>中央端</a:t>
                      </a:r>
                      <a:r>
                        <a:rPr lang="en-US" altLang="zh-CN" sz="1200" b="0" i="0" kern="1200" dirty="0" err="1">
                          <a:solidFill>
                            <a:schemeClr val="dk1"/>
                          </a:solidFill>
                          <a:effectLst/>
                          <a:latin typeface="+mn-lt"/>
                          <a:ea typeface="+mn-ea"/>
                          <a:cs typeface="+mn-cs"/>
                        </a:rPr>
                        <a:t>OperationService</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OperationService</a:t>
                      </a:r>
                      <a:r>
                        <a:rPr lang="zh-CN" altLang="en-US" sz="1200" b="0" i="0" kern="1200" dirty="0">
                          <a:solidFill>
                            <a:schemeClr val="dk1"/>
                          </a:solidFill>
                          <a:effectLst/>
                          <a:latin typeface="+mn-lt"/>
                          <a:ea typeface="+mn-ea"/>
                          <a:cs typeface="+mn-cs"/>
                        </a:rPr>
                        <a:t>按餐厅维度聚合指标，并提供</a:t>
                      </a:r>
                      <a:r>
                        <a:rPr lang="en-US" altLang="zh-CN" sz="1200" b="0" i="0" kern="1200" dirty="0">
                          <a:solidFill>
                            <a:schemeClr val="dk1"/>
                          </a:solidFill>
                          <a:effectLst/>
                          <a:latin typeface="+mn-lt"/>
                          <a:ea typeface="+mn-ea"/>
                          <a:cs typeface="+mn-cs"/>
                        </a:rPr>
                        <a:t>Prometheus</a:t>
                      </a:r>
                      <a:r>
                        <a:rPr lang="zh-CN" altLang="en-US" sz="1200" b="0" i="0" kern="1200" dirty="0">
                          <a:solidFill>
                            <a:schemeClr val="dk1"/>
                          </a:solidFill>
                          <a:effectLst/>
                          <a:latin typeface="+mn-lt"/>
                          <a:ea typeface="+mn-ea"/>
                          <a:cs typeface="+mn-cs"/>
                        </a:rPr>
                        <a:t>指标获取接口</a:t>
                      </a:r>
                      <a:endParaRPr lang="en-US" altLang="zh-CN" sz="1200" b="0" i="0" kern="1200" dirty="0">
                        <a:solidFill>
                          <a:schemeClr val="dk1"/>
                        </a:solidFill>
                        <a:effectLst/>
                        <a:latin typeface="+mn-lt"/>
                        <a:ea typeface="+mn-ea"/>
                        <a:cs typeface="+mn-cs"/>
                      </a:endParaRPr>
                    </a:p>
                  </a:txBody>
                  <a:tcPr/>
                </a:tc>
                <a:tc>
                  <a:txBody>
                    <a:bodyPr/>
                    <a:lstStyle/>
                    <a:p>
                      <a:endParaRPr lang="zh-CN" altLang="en-US" sz="1200" dirty="0"/>
                    </a:p>
                  </a:txBody>
                  <a:tcPr/>
                </a:tc>
              </a:tr>
              <a:tr h="370840">
                <a:tc rowSpan="2">
                  <a:txBody>
                    <a:bodyPr/>
                    <a:lstStyle/>
                    <a:p>
                      <a:r>
                        <a:rPr lang="zh-CN" altLang="en-US" sz="1200" dirty="0"/>
                        <a:t>订单流程</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成功订单数</a:t>
                      </a: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失败订单数</a:t>
                      </a:r>
                      <a:endParaRPr lang="zh-CN" altLang="en-US" sz="1200" dirty="0"/>
                    </a:p>
                  </a:txBody>
                  <a:tcPr/>
                </a:tc>
                <a:tc>
                  <a:txBody>
                    <a:bodyPr/>
                    <a:lstStyle/>
                    <a:p>
                      <a:r>
                        <a:rPr lang="zh-CN" altLang="en-US" sz="1200" dirty="0"/>
                        <a:t>服务集成</a:t>
                      </a:r>
                      <a:r>
                        <a:rPr lang="en-US" altLang="zh-CN" sz="1200" dirty="0"/>
                        <a:t>Prometheus</a:t>
                      </a:r>
                      <a:r>
                        <a:rPr lang="zh-CN" altLang="en-US" sz="1200" dirty="0"/>
                        <a:t>客户端，内部按市场维度做统计，暴露给</a:t>
                      </a:r>
                      <a:r>
                        <a:rPr lang="en-US" altLang="zh-CN" sz="1200" dirty="0"/>
                        <a:t>Prometheus</a:t>
                      </a:r>
                      <a:endParaRPr lang="zh-CN" altLang="en-US" sz="1200" dirty="0"/>
                    </a:p>
                  </a:txBody>
                  <a:tcPr/>
                </a:tc>
                <a:tc>
                  <a:txBody>
                    <a:bodyPr/>
                    <a:lstStyle/>
                    <a:p>
                      <a:endParaRPr lang="zh-CN" altLang="en-US" sz="1200" dirty="0"/>
                    </a:p>
                  </a:txBody>
                  <a:tcPr/>
                </a:tc>
              </a:tr>
              <a:tr h="457200">
                <a:tc vMerge="1">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订单自定义异常</a:t>
                      </a:r>
                      <a:endParaRPr lang="zh-CN" altLang="en-US" sz="1200" dirty="0"/>
                    </a:p>
                  </a:txBody>
                  <a:tcPr/>
                </a:tc>
                <a:tc>
                  <a:txBody>
                    <a:bodyPr/>
                    <a:lstStyle/>
                    <a:p>
                      <a:r>
                        <a:rPr lang="zh-CN" altLang="en-US" sz="1200" dirty="0"/>
                        <a:t>服务内部按市场维度统计，暴露给</a:t>
                      </a:r>
                      <a:r>
                        <a:rPr lang="en-US" altLang="zh-CN" sz="1200" dirty="0"/>
                        <a:t>Prometheus</a:t>
                      </a:r>
                      <a:endParaRPr lang="zh-CN" altLang="en-US" sz="1200" dirty="0"/>
                    </a:p>
                  </a:txBody>
                  <a:tcPr/>
                </a:tc>
                <a:tc>
                  <a:txBody>
                    <a:bodyPr/>
                    <a:lstStyle/>
                    <a:p>
                      <a:endParaRPr lang="zh-CN" altLang="en-US" sz="1200" dirty="0"/>
                    </a:p>
                  </a:txBody>
                  <a:tcPr/>
                </a:tc>
              </a:tr>
              <a:tr h="370840">
                <a:tc>
                  <a:txBody>
                    <a:bodyPr/>
                    <a:lstStyle/>
                    <a:p>
                      <a:r>
                        <a:rPr lang="en-US" altLang="zh-CN" sz="1200" dirty="0"/>
                        <a:t>Nginx</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Prometheus</a:t>
                      </a:r>
                      <a:r>
                        <a:rPr lang="zh-CN" altLang="en-US" sz="1200" dirty="0"/>
                        <a:t>采集</a:t>
                      </a:r>
                      <a:r>
                        <a:rPr lang="en-US" altLang="zh-CN" sz="1200" dirty="0" err="1"/>
                        <a:t>nginx_vts_exporter</a:t>
                      </a:r>
                      <a:r>
                        <a:rPr lang="zh-CN" altLang="en-US" sz="1200" dirty="0"/>
                        <a:t>接口</a:t>
                      </a:r>
                      <a:endParaRPr lang="zh-CN" altLang="en-US" sz="1200" dirty="0"/>
                    </a:p>
                  </a:txBody>
                  <a:tcPr/>
                </a:tc>
                <a:tc>
                  <a:txBody>
                    <a:bodyPr/>
                    <a:lstStyle/>
                    <a:p>
                      <a:endParaRPr lang="zh-CN" altLang="en-US" sz="1200" dirty="0"/>
                    </a:p>
                  </a:txBody>
                  <a:tcPr/>
                </a:tc>
              </a:tr>
              <a:tr h="370840">
                <a:tc>
                  <a:txBody>
                    <a:bodyPr/>
                    <a:lstStyle/>
                    <a:p>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a:txBody>
                  <a:tcPr/>
                </a:tc>
                <a:tc>
                  <a:txBody>
                    <a:bodyPr/>
                    <a:lstStyle/>
                    <a:p>
                      <a:endParaRPr lang="zh-CN" altLang="en-US" sz="12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0"/>
          <p:cNvPicPr>
            <a:picLocks noChangeAspect="1"/>
          </p:cNvPicPr>
          <p:nvPr/>
        </p:nvPicPr>
        <p:blipFill rotWithShape="1">
          <a:blip r:embed="rId1" cstate="print">
            <a:grayscl/>
            <a:extLst>
              <a:ext uri="{28A0092B-C50C-407E-A947-70E740481C1C}">
                <a14:useLocalDpi xmlns:a14="http://schemas.microsoft.com/office/drawing/2010/main" val="0"/>
              </a:ext>
            </a:extLst>
          </a:blip>
          <a:srcRect/>
          <a:stretch>
            <a:fillRect/>
          </a:stretch>
        </p:blipFill>
        <p:spPr>
          <a:xfrm>
            <a:off x="0" y="2033446"/>
            <a:ext cx="3037115" cy="1436914"/>
          </a:xfrm>
          <a:prstGeom prst="rect">
            <a:avLst/>
          </a:prstGeom>
        </p:spPr>
      </p:pic>
      <p:sp>
        <p:nvSpPr>
          <p:cNvPr id="18" name="矩形 162"/>
          <p:cNvSpPr/>
          <p:nvPr/>
        </p:nvSpPr>
        <p:spPr>
          <a:xfrm rot="2700000">
            <a:off x="2541740" y="2245968"/>
            <a:ext cx="1026145" cy="1026145"/>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9" name="矩形 163"/>
          <p:cNvSpPr/>
          <p:nvPr/>
        </p:nvSpPr>
        <p:spPr>
          <a:xfrm rot="2700000">
            <a:off x="3444776" y="3250724"/>
            <a:ext cx="278046" cy="278046"/>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0" name="矩形 164"/>
          <p:cNvSpPr/>
          <p:nvPr/>
        </p:nvSpPr>
        <p:spPr>
          <a:xfrm rot="2700000">
            <a:off x="3948426" y="3218316"/>
            <a:ext cx="136159" cy="136159"/>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1" name="文本框 2"/>
          <p:cNvSpPr txBox="1"/>
          <p:nvPr/>
        </p:nvSpPr>
        <p:spPr>
          <a:xfrm>
            <a:off x="2275009" y="2484897"/>
            <a:ext cx="1472619" cy="506730"/>
          </a:xfrm>
          <a:prstGeom prst="rect">
            <a:avLst/>
          </a:prstGeom>
          <a:noFill/>
        </p:spPr>
        <p:txBody>
          <a:bodyPr wrap="square" rtlCol="0">
            <a:spAutoFit/>
          </a:bodyPr>
          <a:lstStyle/>
          <a:p>
            <a:pPr algn="ctr"/>
            <a:r>
              <a:rPr lang="zh-CN" altLang="en-US" sz="2700" dirty="0">
                <a:solidFill>
                  <a:prstClr val="white"/>
                </a:solidFill>
                <a:latin typeface="微软雅黑" panose="020B0503020204020204" charset="-122"/>
                <a:ea typeface="微软雅黑" panose="020B0503020204020204" charset="-122"/>
              </a:rPr>
              <a:t>目录</a:t>
            </a:r>
            <a:endParaRPr lang="zh-CN" altLang="en-US" sz="2700" dirty="0">
              <a:solidFill>
                <a:prstClr val="white"/>
              </a:solidFill>
              <a:latin typeface="微软雅黑" panose="020B0503020204020204" charset="-122"/>
              <a:ea typeface="微软雅黑" panose="020B0503020204020204" charset="-122"/>
            </a:endParaRPr>
          </a:p>
        </p:txBody>
      </p:sp>
      <p:sp>
        <p:nvSpPr>
          <p:cNvPr id="12" name="文本框 11"/>
          <p:cNvSpPr txBox="1"/>
          <p:nvPr/>
        </p:nvSpPr>
        <p:spPr>
          <a:xfrm>
            <a:off x="4939480" y="1602559"/>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a:t>
            </a:r>
            <a:r>
              <a:rPr kumimoji="1" lang="en-US" altLang="en-US" sz="2200" dirty="0">
                <a:solidFill>
                  <a:srgbClr val="C00000"/>
                </a:solidFill>
              </a:rPr>
              <a:t>1   </a:t>
            </a:r>
            <a:r>
              <a:rPr kumimoji="1" lang="zh-CN" altLang="en-US" sz="2200" dirty="0"/>
              <a:t>规划说明</a:t>
            </a:r>
            <a:endParaRPr kumimoji="1" lang="zh-CN" altLang="en-US" sz="2200" b="1" dirty="0"/>
          </a:p>
        </p:txBody>
      </p:sp>
      <p:sp>
        <p:nvSpPr>
          <p:cNvPr id="13" name="文本框 12"/>
          <p:cNvSpPr txBox="1"/>
          <p:nvPr/>
        </p:nvSpPr>
        <p:spPr>
          <a:xfrm>
            <a:off x="4939480" y="2195761"/>
            <a:ext cx="1863011" cy="430887"/>
          </a:xfrm>
          <a:prstGeom prst="rect">
            <a:avLst/>
          </a:prstGeom>
          <a:solidFill>
            <a:schemeClr val="bg1"/>
          </a:solidFill>
        </p:spPr>
        <p:txBody>
          <a:bodyPr wrap="none" rtlCol="0">
            <a:spAutoFit/>
          </a:bodyPr>
          <a:lstStyle/>
          <a:p>
            <a:pPr defTabSz="914400"/>
            <a:r>
              <a:rPr kumimoji="1" lang="en-US" altLang="zh-CN" sz="2200" dirty="0">
                <a:solidFill>
                  <a:srgbClr val="C00000"/>
                </a:solidFill>
              </a:rPr>
              <a:t>0</a:t>
            </a:r>
            <a:r>
              <a:rPr kumimoji="1" lang="en-US" altLang="en-US" sz="2200" dirty="0">
                <a:solidFill>
                  <a:srgbClr val="C00000"/>
                </a:solidFill>
              </a:rPr>
              <a:t>2   </a:t>
            </a:r>
            <a:r>
              <a:rPr kumimoji="1" lang="zh-CN" altLang="en-US" sz="2200" dirty="0">
                <a:solidFill>
                  <a:schemeClr val="accent1"/>
                </a:solidFill>
              </a:rPr>
              <a:t>方案介绍</a:t>
            </a:r>
            <a:endParaRPr kumimoji="1" lang="zh-CN" altLang="en-US" sz="2200" dirty="0">
              <a:solidFill>
                <a:schemeClr val="accent1"/>
              </a:solidFill>
            </a:endParaRPr>
          </a:p>
        </p:txBody>
      </p:sp>
      <p:sp>
        <p:nvSpPr>
          <p:cNvPr id="14" name="文本框 13"/>
          <p:cNvSpPr txBox="1"/>
          <p:nvPr/>
        </p:nvSpPr>
        <p:spPr>
          <a:xfrm>
            <a:off x="4939480" y="2788963"/>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a:t>
            </a:r>
            <a:r>
              <a:rPr kumimoji="1" lang="en-US" altLang="en-US" sz="2200" dirty="0">
                <a:solidFill>
                  <a:srgbClr val="C00000"/>
                </a:solidFill>
              </a:rPr>
              <a:t>3   </a:t>
            </a:r>
            <a:r>
              <a:rPr kumimoji="1" lang="zh-CN" altLang="en-US" sz="2200" dirty="0"/>
              <a:t>代码设计</a:t>
            </a:r>
            <a:endParaRPr kumimoji="1" lang="en-US" altLang="zh-CN" sz="2200" dirty="0"/>
          </a:p>
        </p:txBody>
      </p:sp>
      <p:sp>
        <p:nvSpPr>
          <p:cNvPr id="11" name="文本框 10"/>
          <p:cNvSpPr txBox="1"/>
          <p:nvPr/>
        </p:nvSpPr>
        <p:spPr>
          <a:xfrm>
            <a:off x="4939480" y="3370912"/>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04</a:t>
            </a:r>
            <a:r>
              <a:rPr kumimoji="1" lang="en-US" altLang="en-US" sz="2200" dirty="0">
                <a:solidFill>
                  <a:srgbClr val="C00000"/>
                </a:solidFill>
              </a:rPr>
              <a:t>   </a:t>
            </a:r>
            <a:r>
              <a:rPr kumimoji="1" lang="zh-CN" altLang="en-US" sz="2200" dirty="0"/>
              <a:t>代码演示</a:t>
            </a:r>
            <a:endParaRPr kumimoji="1" lang="en-US" altLang="zh-CN" sz="2200" dirty="0"/>
          </a:p>
        </p:txBody>
      </p:sp>
      <p:sp>
        <p:nvSpPr>
          <p:cNvPr id="15" name="文本框 14"/>
          <p:cNvSpPr txBox="1"/>
          <p:nvPr/>
        </p:nvSpPr>
        <p:spPr>
          <a:xfrm>
            <a:off x="4939480" y="3920104"/>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05   </a:t>
            </a:r>
            <a:r>
              <a:rPr kumimoji="1" lang="zh-CN" altLang="en-US" sz="2200" dirty="0"/>
              <a:t>方案总结</a:t>
            </a:r>
            <a:endParaRPr kumimoji="1" lang="en-US" altLang="zh-C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5"/>
          <p:cNvSpPr/>
          <p:nvPr/>
        </p:nvSpPr>
        <p:spPr>
          <a:xfrm>
            <a:off x="67091" y="993648"/>
            <a:ext cx="6950567" cy="3367895"/>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altLang="zh-CN" sz="800" b="1" dirty="0">
              <a:latin typeface="Microsoft YaHei" panose="020B0503020204020204" pitchFamily="34" charset="-122"/>
              <a:ea typeface="Microsoft YaHei" panose="020B0503020204020204" pitchFamily="34" charset="-122"/>
            </a:endParaRPr>
          </a:p>
        </p:txBody>
      </p:sp>
      <p:sp>
        <p:nvSpPr>
          <p:cNvPr id="73" name="Rectangle 8"/>
          <p:cNvSpPr/>
          <p:nvPr/>
        </p:nvSpPr>
        <p:spPr>
          <a:xfrm>
            <a:off x="596273" y="3597621"/>
            <a:ext cx="6318375" cy="599165"/>
          </a:xfrm>
          <a:prstGeom prst="rect">
            <a:avLst/>
          </a:prstGeom>
          <a:solidFill>
            <a:schemeClr val="tx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solidFill>
                <a:schemeClr val="tx1"/>
              </a:solidFill>
              <a:latin typeface="微软雅黑" panose="020B0503020204020204" charset="-122"/>
              <a:ea typeface="微软雅黑" panose="020B0503020204020204" charset="-122"/>
            </a:endParaRPr>
          </a:p>
        </p:txBody>
      </p:sp>
      <p:sp>
        <p:nvSpPr>
          <p:cNvPr id="78" name="TextBox 13"/>
          <p:cNvSpPr txBox="1"/>
          <p:nvPr/>
        </p:nvSpPr>
        <p:spPr>
          <a:xfrm>
            <a:off x="-261512" y="3770411"/>
            <a:ext cx="1142497" cy="230832"/>
          </a:xfrm>
          <a:prstGeom prst="rect">
            <a:avLst/>
          </a:prstGeom>
          <a:noFill/>
        </p:spPr>
        <p:txBody>
          <a:bodyPr wrap="square" rtlCol="0">
            <a:spAutoFit/>
          </a:bodyPr>
          <a:lstStyle/>
          <a:p>
            <a:pPr algn="ctr"/>
            <a:r>
              <a:rPr lang="zh-CN" altLang="en-US" sz="900" b="1" dirty="0">
                <a:latin typeface="Microsoft YaHei" panose="020B0503020204020204" pitchFamily="34" charset="-122"/>
                <a:ea typeface="Microsoft YaHei" panose="020B0503020204020204" pitchFamily="34" charset="-122"/>
              </a:rPr>
              <a:t>数据源</a:t>
            </a:r>
            <a:endParaRPr lang="en-US" sz="900" b="1" dirty="0">
              <a:latin typeface="Microsoft YaHei" panose="020B0503020204020204" pitchFamily="34" charset="-122"/>
              <a:ea typeface="Microsoft YaHei" panose="020B0503020204020204" pitchFamily="34" charset="-122"/>
            </a:endParaRPr>
          </a:p>
        </p:txBody>
      </p:sp>
      <p:sp>
        <p:nvSpPr>
          <p:cNvPr id="79" name="Rounded Rectangle 14"/>
          <p:cNvSpPr/>
          <p:nvPr/>
        </p:nvSpPr>
        <p:spPr>
          <a:xfrm>
            <a:off x="792780" y="3684053"/>
            <a:ext cx="1799902" cy="370736"/>
          </a:xfrm>
          <a:prstGeom prst="roundRect">
            <a:avLst/>
          </a:prstGeom>
          <a:solidFill>
            <a:schemeClr val="accent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80" name="TextBox 15"/>
          <p:cNvSpPr txBox="1"/>
          <p:nvPr/>
        </p:nvSpPr>
        <p:spPr>
          <a:xfrm>
            <a:off x="779079" y="3759408"/>
            <a:ext cx="1762803"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中间件</a:t>
            </a:r>
            <a:r>
              <a:rPr lang="en-US" altLang="zh-CN" sz="800" b="1" dirty="0">
                <a:latin typeface="Microsoft YaHei" panose="020B0503020204020204" pitchFamily="34" charset="-122"/>
                <a:ea typeface="Microsoft YaHei" panose="020B0503020204020204" pitchFamily="34" charset="-122"/>
              </a:rPr>
              <a:t>(</a:t>
            </a:r>
            <a:r>
              <a:rPr lang="zh-CN" altLang="en-US" sz="800" b="1" dirty="0">
                <a:latin typeface="Microsoft YaHei" panose="020B0503020204020204" pitchFamily="34" charset="-122"/>
                <a:ea typeface="Microsoft YaHei" panose="020B0503020204020204" pitchFamily="34" charset="-122"/>
              </a:rPr>
              <a:t>数据库</a:t>
            </a:r>
            <a:r>
              <a:rPr lang="en-US" altLang="zh-CN" sz="800" b="1" dirty="0">
                <a:latin typeface="Microsoft YaHei" panose="020B0503020204020204" pitchFamily="34" charset="-122"/>
                <a:ea typeface="Microsoft YaHei" panose="020B0503020204020204" pitchFamily="34" charset="-122"/>
              </a:rPr>
              <a:t>,</a:t>
            </a:r>
            <a:r>
              <a:rPr lang="zh-CN" altLang="en-US" sz="800" b="1" dirty="0">
                <a:latin typeface="Microsoft YaHei" panose="020B0503020204020204" pitchFamily="34" charset="-122"/>
                <a:ea typeface="Microsoft YaHei" panose="020B0503020204020204" pitchFamily="34" charset="-122"/>
              </a:rPr>
              <a:t>缓存</a:t>
            </a:r>
            <a:r>
              <a:rPr lang="en-US" altLang="zh-CN" sz="800" b="1" dirty="0">
                <a:latin typeface="Microsoft YaHei" panose="020B0503020204020204" pitchFamily="34" charset="-122"/>
                <a:ea typeface="Microsoft YaHei" panose="020B0503020204020204" pitchFamily="34" charset="-122"/>
              </a:rPr>
              <a:t>,</a:t>
            </a:r>
            <a:r>
              <a:rPr lang="zh-CN" altLang="en-US" sz="800" b="1" dirty="0">
                <a:latin typeface="Microsoft YaHei" panose="020B0503020204020204" pitchFamily="34" charset="-122"/>
                <a:ea typeface="Microsoft YaHei" panose="020B0503020204020204" pitchFamily="34" charset="-122"/>
              </a:rPr>
              <a:t>消息队列</a:t>
            </a:r>
            <a:r>
              <a:rPr lang="en-US" altLang="zh-CN" sz="800" b="1" dirty="0">
                <a:latin typeface="Microsoft YaHei" panose="020B0503020204020204" pitchFamily="34" charset="-122"/>
                <a:ea typeface="Microsoft YaHei" panose="020B0503020204020204" pitchFamily="34" charset="-122"/>
              </a:rPr>
              <a:t>,ES)</a:t>
            </a:r>
            <a:endParaRPr lang="en-US" sz="800" b="1" dirty="0">
              <a:latin typeface="Microsoft YaHei" panose="020B0503020204020204" pitchFamily="34" charset="-122"/>
              <a:ea typeface="Microsoft YaHei" panose="020B0503020204020204" pitchFamily="34" charset="-122"/>
            </a:endParaRPr>
          </a:p>
        </p:txBody>
      </p:sp>
      <p:sp>
        <p:nvSpPr>
          <p:cNvPr id="91" name="Rectangle 26"/>
          <p:cNvSpPr/>
          <p:nvPr/>
        </p:nvSpPr>
        <p:spPr>
          <a:xfrm>
            <a:off x="627727" y="2904943"/>
            <a:ext cx="6286921" cy="599165"/>
          </a:xfrm>
          <a:prstGeom prst="rect">
            <a:avLst/>
          </a:prstGeom>
          <a:solidFill>
            <a:schemeClr val="tx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solidFill>
                <a:schemeClr val="tx1"/>
              </a:solidFill>
              <a:latin typeface="微软雅黑" panose="020B0503020204020204" charset="-122"/>
              <a:ea typeface="微软雅黑" panose="020B0503020204020204" charset="-122"/>
            </a:endParaRPr>
          </a:p>
        </p:txBody>
      </p:sp>
      <p:sp>
        <p:nvSpPr>
          <p:cNvPr id="92" name="TextBox 27"/>
          <p:cNvSpPr txBox="1"/>
          <p:nvPr/>
        </p:nvSpPr>
        <p:spPr>
          <a:xfrm>
            <a:off x="-94890" y="3079754"/>
            <a:ext cx="758992" cy="230832"/>
          </a:xfrm>
          <a:prstGeom prst="rect">
            <a:avLst/>
          </a:prstGeom>
          <a:noFill/>
        </p:spPr>
        <p:txBody>
          <a:bodyPr wrap="square" rtlCol="0">
            <a:spAutoFit/>
          </a:bodyPr>
          <a:lstStyle/>
          <a:p>
            <a:pPr algn="ctr"/>
            <a:r>
              <a:rPr lang="zh-CN" altLang="en-US" sz="900" b="1" dirty="0">
                <a:latin typeface="Microsoft YaHei" panose="020B0503020204020204" pitchFamily="34" charset="-122"/>
                <a:ea typeface="Microsoft YaHei" panose="020B0503020204020204" pitchFamily="34" charset="-122"/>
              </a:rPr>
              <a:t>采集层</a:t>
            </a:r>
            <a:endParaRPr lang="en-US" sz="900" b="1" dirty="0">
              <a:latin typeface="Microsoft YaHei" panose="020B0503020204020204" pitchFamily="34" charset="-122"/>
              <a:ea typeface="Microsoft YaHei" panose="020B0503020204020204" pitchFamily="34" charset="-122"/>
            </a:endParaRPr>
          </a:p>
        </p:txBody>
      </p:sp>
      <p:sp>
        <p:nvSpPr>
          <p:cNvPr id="104" name="Rounded Rectangle 36"/>
          <p:cNvSpPr/>
          <p:nvPr/>
        </p:nvSpPr>
        <p:spPr>
          <a:xfrm>
            <a:off x="781672" y="3036365"/>
            <a:ext cx="933043" cy="370736"/>
          </a:xfrm>
          <a:prstGeom prst="round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05" name="TextBox 37"/>
          <p:cNvSpPr txBox="1"/>
          <p:nvPr/>
        </p:nvSpPr>
        <p:spPr>
          <a:xfrm>
            <a:off x="929688" y="3084165"/>
            <a:ext cx="637935"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埋点服务</a:t>
            </a:r>
            <a:endParaRPr lang="en-US" altLang="zh-CN" sz="800" b="1" dirty="0">
              <a:latin typeface="Microsoft YaHei" panose="020B0503020204020204" pitchFamily="34" charset="-122"/>
              <a:ea typeface="Microsoft YaHei" panose="020B0503020204020204" pitchFamily="34" charset="-122"/>
            </a:endParaRPr>
          </a:p>
        </p:txBody>
      </p:sp>
      <p:sp>
        <p:nvSpPr>
          <p:cNvPr id="106" name="Rounded Rectangle 38"/>
          <p:cNvSpPr/>
          <p:nvPr/>
        </p:nvSpPr>
        <p:spPr>
          <a:xfrm>
            <a:off x="1900477" y="3043445"/>
            <a:ext cx="982224" cy="365566"/>
          </a:xfrm>
          <a:prstGeom prst="round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07" name="TextBox 39"/>
          <p:cNvSpPr txBox="1"/>
          <p:nvPr/>
        </p:nvSpPr>
        <p:spPr>
          <a:xfrm>
            <a:off x="1898975" y="3084165"/>
            <a:ext cx="958750" cy="215444"/>
          </a:xfrm>
          <a:prstGeom prst="rect">
            <a:avLst/>
          </a:prstGeom>
          <a:noFill/>
        </p:spPr>
        <p:txBody>
          <a:bodyPr wrap="square" rtlCol="0">
            <a:spAutoFit/>
          </a:bodyPr>
          <a:lstStyle/>
          <a:p>
            <a:pPr algn="ctr"/>
            <a:r>
              <a:rPr lang="en-US" altLang="zh-CN" sz="800" b="1" dirty="0" err="1">
                <a:latin typeface="Microsoft YaHei" panose="020B0503020204020204" pitchFamily="34" charset="-122"/>
                <a:ea typeface="Microsoft YaHei" panose="020B0503020204020204" pitchFamily="34" charset="-122"/>
              </a:rPr>
              <a:t>node_exporter</a:t>
            </a:r>
            <a:endParaRPr lang="en-US" altLang="zh-CN" sz="800" b="1" dirty="0">
              <a:latin typeface="Microsoft YaHei" panose="020B0503020204020204" pitchFamily="34" charset="-122"/>
              <a:ea typeface="Microsoft YaHei" panose="020B0503020204020204" pitchFamily="34" charset="-122"/>
            </a:endParaRPr>
          </a:p>
        </p:txBody>
      </p:sp>
      <p:sp>
        <p:nvSpPr>
          <p:cNvPr id="108" name="Rounded Rectangle 40"/>
          <p:cNvSpPr/>
          <p:nvPr/>
        </p:nvSpPr>
        <p:spPr>
          <a:xfrm>
            <a:off x="3096561" y="3038397"/>
            <a:ext cx="1038133" cy="370735"/>
          </a:xfrm>
          <a:prstGeom prst="round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09" name="TextBox 41"/>
          <p:cNvSpPr txBox="1"/>
          <p:nvPr/>
        </p:nvSpPr>
        <p:spPr>
          <a:xfrm>
            <a:off x="3026508" y="3110249"/>
            <a:ext cx="1127134"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中间件</a:t>
            </a:r>
            <a:r>
              <a:rPr lang="en-US" altLang="zh-CN" sz="800" b="1" dirty="0">
                <a:latin typeface="Microsoft YaHei" panose="020B0503020204020204" pitchFamily="34" charset="-122"/>
                <a:ea typeface="Microsoft YaHei" panose="020B0503020204020204" pitchFamily="34" charset="-122"/>
              </a:rPr>
              <a:t>_exporter</a:t>
            </a:r>
            <a:endParaRPr lang="en-US" altLang="zh-CN" sz="800" b="1" dirty="0">
              <a:latin typeface="Microsoft YaHei" panose="020B0503020204020204" pitchFamily="34" charset="-122"/>
              <a:ea typeface="Microsoft YaHei" panose="020B0503020204020204" pitchFamily="34" charset="-122"/>
            </a:endParaRPr>
          </a:p>
        </p:txBody>
      </p:sp>
      <p:sp>
        <p:nvSpPr>
          <p:cNvPr id="116" name="Rectangle 46"/>
          <p:cNvSpPr/>
          <p:nvPr/>
        </p:nvSpPr>
        <p:spPr>
          <a:xfrm>
            <a:off x="598697" y="1218514"/>
            <a:ext cx="6315951" cy="469737"/>
          </a:xfrm>
          <a:prstGeom prst="rect">
            <a:avLst/>
          </a:prstGeom>
          <a:solidFill>
            <a:schemeClr val="tx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solidFill>
                <a:schemeClr val="tx1"/>
              </a:solidFill>
              <a:latin typeface="微软雅黑" panose="020B0503020204020204" charset="-122"/>
              <a:ea typeface="微软雅黑" panose="020B0503020204020204" charset="-122"/>
            </a:endParaRPr>
          </a:p>
        </p:txBody>
      </p:sp>
      <p:sp>
        <p:nvSpPr>
          <p:cNvPr id="118" name="Rounded Rectangle 72"/>
          <p:cNvSpPr/>
          <p:nvPr/>
        </p:nvSpPr>
        <p:spPr>
          <a:xfrm>
            <a:off x="766489" y="1281356"/>
            <a:ext cx="982224" cy="370736"/>
          </a:xfrm>
          <a:prstGeom prst="round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19" name="TextBox 73"/>
          <p:cNvSpPr txBox="1"/>
          <p:nvPr/>
        </p:nvSpPr>
        <p:spPr>
          <a:xfrm>
            <a:off x="814133" y="1350800"/>
            <a:ext cx="871552"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后台管理</a:t>
            </a:r>
            <a:r>
              <a:rPr lang="en-US" altLang="zh-CN" sz="800" b="1" dirty="0">
                <a:latin typeface="Microsoft YaHei" panose="020B0503020204020204" pitchFamily="34" charset="-122"/>
                <a:ea typeface="Microsoft YaHei" panose="020B0503020204020204" pitchFamily="34" charset="-122"/>
              </a:rPr>
              <a:t>Web</a:t>
            </a:r>
            <a:endParaRPr lang="en-US" altLang="zh-CN" sz="800" b="1" dirty="0">
              <a:latin typeface="Microsoft YaHei" panose="020B0503020204020204" pitchFamily="34" charset="-122"/>
              <a:ea typeface="Microsoft YaHei" panose="020B0503020204020204" pitchFamily="34" charset="-122"/>
            </a:endParaRPr>
          </a:p>
        </p:txBody>
      </p:sp>
      <p:sp>
        <p:nvSpPr>
          <p:cNvPr id="120" name="Rectangle 76"/>
          <p:cNvSpPr/>
          <p:nvPr/>
        </p:nvSpPr>
        <p:spPr>
          <a:xfrm>
            <a:off x="598697" y="1737220"/>
            <a:ext cx="6315951" cy="469737"/>
          </a:xfrm>
          <a:prstGeom prst="rect">
            <a:avLst/>
          </a:prstGeom>
          <a:solidFill>
            <a:schemeClr val="tx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solidFill>
                <a:schemeClr val="tx1"/>
              </a:solidFill>
              <a:latin typeface="微软雅黑" panose="020B0503020204020204" charset="-122"/>
              <a:ea typeface="微软雅黑" panose="020B0503020204020204" charset="-122"/>
            </a:endParaRPr>
          </a:p>
        </p:txBody>
      </p:sp>
      <p:sp>
        <p:nvSpPr>
          <p:cNvPr id="121" name="TextBox 77"/>
          <p:cNvSpPr txBox="1"/>
          <p:nvPr/>
        </p:nvSpPr>
        <p:spPr>
          <a:xfrm>
            <a:off x="-50584" y="1647734"/>
            <a:ext cx="758992" cy="369332"/>
          </a:xfrm>
          <a:prstGeom prst="rect">
            <a:avLst/>
          </a:prstGeom>
          <a:noFill/>
        </p:spPr>
        <p:txBody>
          <a:bodyPr wrap="square" rtlCol="0">
            <a:spAutoFit/>
          </a:bodyPr>
          <a:lstStyle/>
          <a:p>
            <a:pPr algn="ctr"/>
            <a:endParaRPr lang="en-US" altLang="zh-CN" sz="900" b="1" dirty="0">
              <a:latin typeface="Microsoft YaHei" panose="020B0503020204020204" pitchFamily="34" charset="-122"/>
              <a:ea typeface="Microsoft YaHei" panose="020B0503020204020204" pitchFamily="34" charset="-122"/>
            </a:endParaRPr>
          </a:p>
          <a:p>
            <a:pPr algn="ctr"/>
            <a:r>
              <a:rPr lang="zh-CN" altLang="en-US" sz="900" b="1" dirty="0">
                <a:latin typeface="Microsoft YaHei" panose="020B0503020204020204" pitchFamily="34" charset="-122"/>
                <a:ea typeface="Microsoft YaHei" panose="020B0503020204020204" pitchFamily="34" charset="-122"/>
              </a:rPr>
              <a:t>应用层</a:t>
            </a:r>
            <a:endParaRPr lang="en-US" sz="900" b="1" dirty="0">
              <a:latin typeface="Microsoft YaHei" panose="020B0503020204020204" pitchFamily="34" charset="-122"/>
              <a:ea typeface="Microsoft YaHei" panose="020B0503020204020204" pitchFamily="34" charset="-122"/>
            </a:endParaRPr>
          </a:p>
        </p:txBody>
      </p:sp>
      <p:sp>
        <p:nvSpPr>
          <p:cNvPr id="137" name="Rounded Rectangle 88"/>
          <p:cNvSpPr/>
          <p:nvPr/>
        </p:nvSpPr>
        <p:spPr>
          <a:xfrm>
            <a:off x="5224853" y="1780467"/>
            <a:ext cx="982224" cy="370736"/>
          </a:xfrm>
          <a:prstGeom prst="roundRect">
            <a:avLst/>
          </a:prstGeom>
          <a:solidFill>
            <a:schemeClr val="accent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38" name="TextBox 89"/>
          <p:cNvSpPr txBox="1"/>
          <p:nvPr/>
        </p:nvSpPr>
        <p:spPr>
          <a:xfrm>
            <a:off x="5361343" y="1848556"/>
            <a:ext cx="758992" cy="220025"/>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运维管理</a:t>
            </a:r>
            <a:endParaRPr lang="en-US" altLang="zh-CN" sz="800" b="1" dirty="0">
              <a:latin typeface="Microsoft YaHei" panose="020B0503020204020204" pitchFamily="34" charset="-122"/>
              <a:ea typeface="Microsoft YaHei" panose="020B0503020204020204" pitchFamily="34" charset="-122"/>
            </a:endParaRPr>
          </a:p>
        </p:txBody>
      </p:sp>
      <p:sp>
        <p:nvSpPr>
          <p:cNvPr id="141" name="Rounded Rectangle 92"/>
          <p:cNvSpPr/>
          <p:nvPr/>
        </p:nvSpPr>
        <p:spPr>
          <a:xfrm>
            <a:off x="808758" y="1783374"/>
            <a:ext cx="982224" cy="370736"/>
          </a:xfrm>
          <a:prstGeom prst="roundRect">
            <a:avLst/>
          </a:prstGeom>
          <a:solidFill>
            <a:schemeClr val="accent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42" name="TextBox 93"/>
          <p:cNvSpPr txBox="1"/>
          <p:nvPr/>
        </p:nvSpPr>
        <p:spPr>
          <a:xfrm>
            <a:off x="915172" y="1852893"/>
            <a:ext cx="758992"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实时计算</a:t>
            </a:r>
            <a:endParaRPr lang="en-US" altLang="zh-CN" sz="800" b="1" dirty="0">
              <a:latin typeface="Microsoft YaHei" panose="020B0503020204020204" pitchFamily="34" charset="-122"/>
              <a:ea typeface="Microsoft YaHei" panose="020B0503020204020204" pitchFamily="34" charset="-122"/>
            </a:endParaRPr>
          </a:p>
        </p:txBody>
      </p:sp>
      <p:sp>
        <p:nvSpPr>
          <p:cNvPr id="143" name="Rounded Rectangle 94"/>
          <p:cNvSpPr/>
          <p:nvPr/>
        </p:nvSpPr>
        <p:spPr>
          <a:xfrm>
            <a:off x="1907732" y="1780724"/>
            <a:ext cx="982224" cy="370736"/>
          </a:xfrm>
          <a:prstGeom prst="roundRect">
            <a:avLst/>
          </a:prstGeom>
          <a:solidFill>
            <a:schemeClr val="accent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44" name="TextBox 95"/>
          <p:cNvSpPr txBox="1"/>
          <p:nvPr/>
        </p:nvSpPr>
        <p:spPr>
          <a:xfrm>
            <a:off x="2014146" y="1850243"/>
            <a:ext cx="758992"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机器学习</a:t>
            </a:r>
            <a:endParaRPr lang="en-US" altLang="zh-CN" sz="800" b="1" dirty="0">
              <a:latin typeface="Microsoft YaHei" panose="020B0503020204020204" pitchFamily="34" charset="-122"/>
              <a:ea typeface="Microsoft YaHei" panose="020B0503020204020204" pitchFamily="34" charset="-122"/>
            </a:endParaRPr>
          </a:p>
        </p:txBody>
      </p:sp>
      <p:sp>
        <p:nvSpPr>
          <p:cNvPr id="145" name="Rounded Rectangle 96"/>
          <p:cNvSpPr/>
          <p:nvPr/>
        </p:nvSpPr>
        <p:spPr>
          <a:xfrm>
            <a:off x="3012608" y="1787585"/>
            <a:ext cx="982224" cy="370736"/>
          </a:xfrm>
          <a:prstGeom prst="roundRect">
            <a:avLst/>
          </a:prstGeom>
          <a:solidFill>
            <a:schemeClr val="accent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46" name="TextBox 97"/>
          <p:cNvSpPr txBox="1"/>
          <p:nvPr/>
        </p:nvSpPr>
        <p:spPr>
          <a:xfrm>
            <a:off x="3117763" y="1853369"/>
            <a:ext cx="758992"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告警规则</a:t>
            </a:r>
            <a:endParaRPr lang="en-US" altLang="zh-CN" sz="800" b="1" dirty="0">
              <a:latin typeface="Microsoft YaHei" panose="020B0503020204020204" pitchFamily="34" charset="-122"/>
              <a:ea typeface="Microsoft YaHei" panose="020B0503020204020204" pitchFamily="34" charset="-122"/>
            </a:endParaRPr>
          </a:p>
        </p:txBody>
      </p:sp>
      <p:sp>
        <p:nvSpPr>
          <p:cNvPr id="149" name="Rounded Rectangle 98"/>
          <p:cNvSpPr/>
          <p:nvPr/>
        </p:nvSpPr>
        <p:spPr>
          <a:xfrm>
            <a:off x="4133000" y="1793727"/>
            <a:ext cx="982224" cy="370736"/>
          </a:xfrm>
          <a:prstGeom prst="roundRect">
            <a:avLst/>
          </a:prstGeom>
          <a:solidFill>
            <a:schemeClr val="accent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50" name="TextBox 99"/>
          <p:cNvSpPr txBox="1"/>
          <p:nvPr/>
        </p:nvSpPr>
        <p:spPr>
          <a:xfrm>
            <a:off x="4227737" y="1857095"/>
            <a:ext cx="758992" cy="220025"/>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用户群组</a:t>
            </a:r>
            <a:endParaRPr lang="en-US" altLang="zh-CN" sz="800" b="1" dirty="0">
              <a:latin typeface="Microsoft YaHei" panose="020B0503020204020204" pitchFamily="34" charset="-122"/>
              <a:ea typeface="Microsoft YaHei" panose="020B0503020204020204" pitchFamily="34" charset="-122"/>
            </a:endParaRPr>
          </a:p>
        </p:txBody>
      </p:sp>
      <p:sp>
        <p:nvSpPr>
          <p:cNvPr id="168" name="Rounded Rectangle 119"/>
          <p:cNvSpPr/>
          <p:nvPr/>
        </p:nvSpPr>
        <p:spPr>
          <a:xfrm>
            <a:off x="1865462" y="1279926"/>
            <a:ext cx="982224" cy="370736"/>
          </a:xfrm>
          <a:prstGeom prst="round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69" name="TextBox 120"/>
          <p:cNvSpPr txBox="1"/>
          <p:nvPr/>
        </p:nvSpPr>
        <p:spPr>
          <a:xfrm>
            <a:off x="1921371" y="1364260"/>
            <a:ext cx="840444" cy="215444"/>
          </a:xfrm>
          <a:prstGeom prst="rect">
            <a:avLst/>
          </a:prstGeom>
          <a:noFill/>
        </p:spPr>
        <p:txBody>
          <a:bodyPr wrap="square" rtlCol="0">
            <a:spAutoFit/>
          </a:bodyPr>
          <a:lstStyle/>
          <a:p>
            <a:pPr algn="ctr"/>
            <a:r>
              <a:rPr lang="en-US" altLang="zh-CN" sz="800" b="1" dirty="0">
                <a:latin typeface="Microsoft YaHei" panose="020B0503020204020204" pitchFamily="34" charset="-122"/>
                <a:ea typeface="Microsoft YaHei" panose="020B0503020204020204" pitchFamily="34" charset="-122"/>
              </a:rPr>
              <a:t>Grafana</a:t>
            </a:r>
            <a:r>
              <a:rPr lang="zh-CN" altLang="en-US" sz="800" b="1" dirty="0">
                <a:latin typeface="Microsoft YaHei" panose="020B0503020204020204" pitchFamily="34" charset="-122"/>
                <a:ea typeface="Microsoft YaHei" panose="020B0503020204020204" pitchFamily="34" charset="-122"/>
              </a:rPr>
              <a:t>大屏</a:t>
            </a:r>
            <a:endParaRPr lang="en-US" altLang="zh-CN" sz="800" b="1" dirty="0">
              <a:latin typeface="Microsoft YaHei" panose="020B0503020204020204" pitchFamily="34" charset="-122"/>
              <a:ea typeface="Microsoft YaHei" panose="020B0503020204020204" pitchFamily="34" charset="-122"/>
            </a:endParaRPr>
          </a:p>
        </p:txBody>
      </p:sp>
      <p:sp>
        <p:nvSpPr>
          <p:cNvPr id="172" name="Title 3"/>
          <p:cNvSpPr>
            <a:spLocks noGrp="1"/>
          </p:cNvSpPr>
          <p:nvPr>
            <p:ph type="title"/>
          </p:nvPr>
        </p:nvSpPr>
        <p:spPr>
          <a:xfrm>
            <a:off x="162560" y="140698"/>
            <a:ext cx="7051040" cy="663006"/>
          </a:xfrm>
        </p:spPr>
        <p:txBody>
          <a:bodyPr>
            <a:normAutofit/>
          </a:bodyPr>
          <a:lstStyle/>
          <a:p>
            <a:r>
              <a:rPr lang="zh-CN" altLang="en-US" dirty="0"/>
              <a:t>应用架构</a:t>
            </a:r>
            <a:endParaRPr lang="zh-CN" altLang="en-US" sz="2400" dirty="0"/>
          </a:p>
        </p:txBody>
      </p:sp>
      <p:sp>
        <p:nvSpPr>
          <p:cNvPr id="75" name="Rounded Rectangle 119"/>
          <p:cNvSpPr/>
          <p:nvPr/>
        </p:nvSpPr>
        <p:spPr>
          <a:xfrm>
            <a:off x="2999697" y="1276998"/>
            <a:ext cx="775053" cy="370736"/>
          </a:xfrm>
          <a:prstGeom prst="round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76" name="TextBox 120"/>
          <p:cNvSpPr txBox="1"/>
          <p:nvPr/>
        </p:nvSpPr>
        <p:spPr>
          <a:xfrm>
            <a:off x="2964435" y="1360076"/>
            <a:ext cx="840444"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钉钉企业微信</a:t>
            </a:r>
            <a:endParaRPr lang="en-US" altLang="zh-CN" sz="800" b="1" dirty="0">
              <a:latin typeface="Microsoft YaHei" panose="020B0503020204020204" pitchFamily="34" charset="-122"/>
              <a:ea typeface="Microsoft YaHei" panose="020B0503020204020204" pitchFamily="34" charset="-122"/>
            </a:endParaRPr>
          </a:p>
        </p:txBody>
      </p:sp>
      <p:sp>
        <p:nvSpPr>
          <p:cNvPr id="77" name="Rounded Rectangle 119"/>
          <p:cNvSpPr/>
          <p:nvPr/>
        </p:nvSpPr>
        <p:spPr>
          <a:xfrm>
            <a:off x="3884210" y="1268463"/>
            <a:ext cx="780893" cy="370736"/>
          </a:xfrm>
          <a:prstGeom prst="round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84" name="TextBox 120"/>
          <p:cNvSpPr txBox="1"/>
          <p:nvPr/>
        </p:nvSpPr>
        <p:spPr>
          <a:xfrm>
            <a:off x="3940119" y="1352797"/>
            <a:ext cx="716218" cy="215444"/>
          </a:xfrm>
          <a:prstGeom prst="rect">
            <a:avLst/>
          </a:prstGeom>
          <a:noFill/>
        </p:spPr>
        <p:txBody>
          <a:bodyPr wrap="square" rtlCol="0">
            <a:spAutoFit/>
          </a:bodyPr>
          <a:lstStyle/>
          <a:p>
            <a:pPr algn="ctr"/>
            <a:r>
              <a:rPr lang="en-US" altLang="zh-CN" sz="800" b="1" dirty="0">
                <a:latin typeface="Microsoft YaHei" panose="020B0503020204020204" pitchFamily="34" charset="-122"/>
                <a:ea typeface="Microsoft YaHei" panose="020B0503020204020204" pitchFamily="34" charset="-122"/>
              </a:rPr>
              <a:t>Kibana</a:t>
            </a:r>
            <a:endParaRPr lang="en-US" altLang="zh-CN" sz="800" b="1" dirty="0">
              <a:latin typeface="Microsoft YaHei" panose="020B0503020204020204" pitchFamily="34" charset="-122"/>
              <a:ea typeface="Microsoft YaHei" panose="020B0503020204020204" pitchFamily="34" charset="-122"/>
            </a:endParaRPr>
          </a:p>
        </p:txBody>
      </p:sp>
      <p:sp>
        <p:nvSpPr>
          <p:cNvPr id="86" name="TextBox 77"/>
          <p:cNvSpPr txBox="1"/>
          <p:nvPr/>
        </p:nvSpPr>
        <p:spPr>
          <a:xfrm>
            <a:off x="-50058" y="1204994"/>
            <a:ext cx="758992" cy="369332"/>
          </a:xfrm>
          <a:prstGeom prst="rect">
            <a:avLst/>
          </a:prstGeom>
          <a:noFill/>
        </p:spPr>
        <p:txBody>
          <a:bodyPr wrap="square" rtlCol="0">
            <a:spAutoFit/>
          </a:bodyPr>
          <a:lstStyle/>
          <a:p>
            <a:pPr algn="ctr"/>
            <a:endParaRPr lang="en-US" altLang="zh-CN" sz="900" b="1" dirty="0">
              <a:latin typeface="Microsoft YaHei" panose="020B0503020204020204" pitchFamily="34" charset="-122"/>
              <a:ea typeface="Microsoft YaHei" panose="020B0503020204020204" pitchFamily="34" charset="-122"/>
            </a:endParaRPr>
          </a:p>
          <a:p>
            <a:pPr algn="ctr"/>
            <a:r>
              <a:rPr lang="zh-CN" altLang="en-US" sz="900" b="1" dirty="0">
                <a:latin typeface="Microsoft YaHei" panose="020B0503020204020204" pitchFamily="34" charset="-122"/>
                <a:ea typeface="Microsoft YaHei" panose="020B0503020204020204" pitchFamily="34" charset="-122"/>
              </a:rPr>
              <a:t>展示层</a:t>
            </a:r>
            <a:endParaRPr lang="en-US" sz="900" b="1" dirty="0">
              <a:latin typeface="Microsoft YaHei" panose="020B0503020204020204" pitchFamily="34" charset="-122"/>
              <a:ea typeface="Microsoft YaHei" panose="020B0503020204020204" pitchFamily="34" charset="-122"/>
            </a:endParaRPr>
          </a:p>
        </p:txBody>
      </p:sp>
      <p:sp>
        <p:nvSpPr>
          <p:cNvPr id="89" name="Rounded Rectangle 14"/>
          <p:cNvSpPr/>
          <p:nvPr/>
        </p:nvSpPr>
        <p:spPr>
          <a:xfrm>
            <a:off x="2667139" y="3684053"/>
            <a:ext cx="1340454" cy="370736"/>
          </a:xfrm>
          <a:prstGeom prst="roundRect">
            <a:avLst/>
          </a:prstGeom>
          <a:solidFill>
            <a:schemeClr val="accent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90" name="TextBox 15"/>
          <p:cNvSpPr txBox="1"/>
          <p:nvPr/>
        </p:nvSpPr>
        <p:spPr>
          <a:xfrm>
            <a:off x="2675207" y="3759408"/>
            <a:ext cx="1303356"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容器化</a:t>
            </a:r>
            <a:r>
              <a:rPr lang="en-US" altLang="zh-CN" sz="800" b="1" dirty="0">
                <a:latin typeface="Microsoft YaHei" panose="020B0503020204020204" pitchFamily="34" charset="-122"/>
                <a:ea typeface="Microsoft YaHei" panose="020B0503020204020204" pitchFamily="34" charset="-122"/>
              </a:rPr>
              <a:t>(</a:t>
            </a:r>
            <a:r>
              <a:rPr lang="en-US" altLang="zh-CN" sz="800" b="1" dirty="0" err="1">
                <a:latin typeface="Microsoft YaHei" panose="020B0503020204020204" pitchFamily="34" charset="-122"/>
                <a:ea typeface="Microsoft YaHei" panose="020B0503020204020204" pitchFamily="34" charset="-122"/>
              </a:rPr>
              <a:t>Docker,Pod</a:t>
            </a:r>
            <a:r>
              <a:rPr lang="en-US" altLang="zh-CN" sz="800" b="1" dirty="0">
                <a:latin typeface="Microsoft YaHei" panose="020B0503020204020204" pitchFamily="34" charset="-122"/>
                <a:ea typeface="Microsoft YaHei" panose="020B0503020204020204" pitchFamily="34" charset="-122"/>
              </a:rPr>
              <a:t>)</a:t>
            </a:r>
            <a:endParaRPr lang="en-US" sz="800" b="1" dirty="0">
              <a:latin typeface="Microsoft YaHei" panose="020B0503020204020204" pitchFamily="34" charset="-122"/>
              <a:ea typeface="Microsoft YaHei" panose="020B0503020204020204" pitchFamily="34" charset="-122"/>
            </a:endParaRPr>
          </a:p>
        </p:txBody>
      </p:sp>
      <p:sp>
        <p:nvSpPr>
          <p:cNvPr id="95" name="Rounded Rectangle 14"/>
          <p:cNvSpPr/>
          <p:nvPr/>
        </p:nvSpPr>
        <p:spPr>
          <a:xfrm>
            <a:off x="4140106" y="3690788"/>
            <a:ext cx="1540793" cy="370736"/>
          </a:xfrm>
          <a:prstGeom prst="roundRect">
            <a:avLst/>
          </a:prstGeom>
          <a:solidFill>
            <a:schemeClr val="accent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96" name="TextBox 15"/>
          <p:cNvSpPr txBox="1"/>
          <p:nvPr/>
        </p:nvSpPr>
        <p:spPr>
          <a:xfrm>
            <a:off x="4152920" y="3759408"/>
            <a:ext cx="1540794"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操作系统</a:t>
            </a:r>
            <a:r>
              <a:rPr lang="en-US" altLang="zh-CN" sz="800" b="1" dirty="0">
                <a:latin typeface="Microsoft YaHei" panose="020B0503020204020204" pitchFamily="34" charset="-122"/>
                <a:ea typeface="Microsoft YaHei" panose="020B0503020204020204" pitchFamily="34" charset="-122"/>
              </a:rPr>
              <a:t>(</a:t>
            </a:r>
            <a:r>
              <a:rPr lang="en-US" altLang="zh-CN" sz="800" b="1" dirty="0" err="1">
                <a:latin typeface="Microsoft YaHei" panose="020B0503020204020204" pitchFamily="34" charset="-122"/>
                <a:ea typeface="Microsoft YaHei" panose="020B0503020204020204" pitchFamily="34" charset="-122"/>
              </a:rPr>
              <a:t>l</a:t>
            </a:r>
            <a:r>
              <a:rPr lang="en-US" sz="800" b="1" dirty="0" err="1">
                <a:latin typeface="Microsoft YaHei" panose="020B0503020204020204" pitchFamily="34" charset="-122"/>
                <a:ea typeface="Microsoft YaHei" panose="020B0503020204020204" pitchFamily="34" charset="-122"/>
              </a:rPr>
              <a:t>inux,windows</a:t>
            </a:r>
            <a:r>
              <a:rPr lang="en-US" sz="800" b="1" dirty="0">
                <a:latin typeface="Microsoft YaHei" panose="020B0503020204020204" pitchFamily="34" charset="-122"/>
                <a:ea typeface="Microsoft YaHei" panose="020B0503020204020204" pitchFamily="34" charset="-122"/>
              </a:rPr>
              <a:t>)</a:t>
            </a:r>
            <a:endParaRPr lang="en-US" sz="800" b="1" dirty="0">
              <a:latin typeface="Microsoft YaHei" panose="020B0503020204020204" pitchFamily="34" charset="-122"/>
              <a:ea typeface="Microsoft YaHei" panose="020B0503020204020204" pitchFamily="34" charset="-122"/>
            </a:endParaRPr>
          </a:p>
        </p:txBody>
      </p:sp>
      <p:sp>
        <p:nvSpPr>
          <p:cNvPr id="97" name="Rounded Rectangle 14"/>
          <p:cNvSpPr/>
          <p:nvPr/>
        </p:nvSpPr>
        <p:spPr>
          <a:xfrm>
            <a:off x="5749995" y="3695496"/>
            <a:ext cx="1115537" cy="370736"/>
          </a:xfrm>
          <a:prstGeom prst="roundRect">
            <a:avLst/>
          </a:prstGeom>
          <a:solidFill>
            <a:schemeClr val="accent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98" name="TextBox 15"/>
          <p:cNvSpPr txBox="1"/>
          <p:nvPr/>
        </p:nvSpPr>
        <p:spPr>
          <a:xfrm>
            <a:off x="5737851" y="3768434"/>
            <a:ext cx="1176797"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应用</a:t>
            </a:r>
            <a:r>
              <a:rPr lang="en-US" altLang="zh-CN" sz="800" b="1" dirty="0">
                <a:latin typeface="Microsoft YaHei" panose="020B0503020204020204" pitchFamily="34" charset="-122"/>
                <a:ea typeface="Microsoft YaHei" panose="020B0503020204020204" pitchFamily="34" charset="-122"/>
              </a:rPr>
              <a:t>(</a:t>
            </a:r>
            <a:r>
              <a:rPr lang="en-US" altLang="zh-CN" sz="800" b="1" dirty="0" err="1">
                <a:latin typeface="Microsoft YaHei" panose="020B0503020204020204" pitchFamily="34" charset="-122"/>
                <a:ea typeface="Microsoft YaHei" panose="020B0503020204020204" pitchFamily="34" charset="-122"/>
              </a:rPr>
              <a:t>Springboot</a:t>
            </a:r>
            <a:r>
              <a:rPr lang="en-US" altLang="zh-CN" sz="800" b="1" dirty="0">
                <a:latin typeface="Microsoft YaHei" panose="020B0503020204020204" pitchFamily="34" charset="-122"/>
                <a:ea typeface="Microsoft YaHei" panose="020B0503020204020204" pitchFamily="34" charset="-122"/>
              </a:rPr>
              <a:t>)</a:t>
            </a:r>
            <a:endParaRPr lang="en-US" sz="800" b="1" dirty="0">
              <a:latin typeface="Microsoft YaHei" panose="020B0503020204020204" pitchFamily="34" charset="-122"/>
              <a:ea typeface="Microsoft YaHei" panose="020B0503020204020204" pitchFamily="34" charset="-122"/>
            </a:endParaRPr>
          </a:p>
        </p:txBody>
      </p:sp>
      <p:sp>
        <p:nvSpPr>
          <p:cNvPr id="99" name="Rounded Rectangle 119"/>
          <p:cNvSpPr/>
          <p:nvPr/>
        </p:nvSpPr>
        <p:spPr>
          <a:xfrm>
            <a:off x="4783002" y="1268463"/>
            <a:ext cx="780893" cy="370736"/>
          </a:xfrm>
          <a:prstGeom prst="round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00" name="TextBox 120"/>
          <p:cNvSpPr txBox="1"/>
          <p:nvPr/>
        </p:nvSpPr>
        <p:spPr>
          <a:xfrm>
            <a:off x="4838911" y="1352797"/>
            <a:ext cx="716218" cy="215444"/>
          </a:xfrm>
          <a:prstGeom prst="rect">
            <a:avLst/>
          </a:prstGeom>
          <a:noFill/>
        </p:spPr>
        <p:txBody>
          <a:bodyPr wrap="square" rtlCol="0">
            <a:spAutoFit/>
          </a:bodyPr>
          <a:lstStyle/>
          <a:p>
            <a:pPr algn="ctr"/>
            <a:r>
              <a:rPr lang="en-US" altLang="zh-CN" sz="800" b="1" dirty="0">
                <a:latin typeface="Microsoft YaHei" panose="020B0503020204020204" pitchFamily="34" charset="-122"/>
                <a:ea typeface="Microsoft YaHei" panose="020B0503020204020204" pitchFamily="34" charset="-122"/>
              </a:rPr>
              <a:t>Email</a:t>
            </a:r>
            <a:endParaRPr lang="en-US" altLang="zh-CN" sz="800" b="1" dirty="0">
              <a:latin typeface="Microsoft YaHei" panose="020B0503020204020204" pitchFamily="34" charset="-122"/>
              <a:ea typeface="Microsoft YaHei" panose="020B0503020204020204" pitchFamily="34" charset="-122"/>
            </a:endParaRPr>
          </a:p>
        </p:txBody>
      </p:sp>
      <p:sp>
        <p:nvSpPr>
          <p:cNvPr id="101" name="TextBox 77"/>
          <p:cNvSpPr txBox="1"/>
          <p:nvPr/>
        </p:nvSpPr>
        <p:spPr>
          <a:xfrm>
            <a:off x="-55524" y="2252414"/>
            <a:ext cx="758992" cy="377186"/>
          </a:xfrm>
          <a:prstGeom prst="rect">
            <a:avLst/>
          </a:prstGeom>
          <a:noFill/>
        </p:spPr>
        <p:txBody>
          <a:bodyPr wrap="square" rtlCol="0">
            <a:spAutoFit/>
          </a:bodyPr>
          <a:lstStyle/>
          <a:p>
            <a:pPr algn="ctr"/>
            <a:endParaRPr lang="en-US" altLang="zh-CN" sz="900" b="1" dirty="0">
              <a:latin typeface="Microsoft YaHei" panose="020B0503020204020204" pitchFamily="34" charset="-122"/>
              <a:ea typeface="Microsoft YaHei" panose="020B0503020204020204" pitchFamily="34" charset="-122"/>
            </a:endParaRPr>
          </a:p>
          <a:p>
            <a:pPr algn="ctr"/>
            <a:r>
              <a:rPr lang="zh-CN" altLang="en-US" sz="900" b="1" dirty="0">
                <a:latin typeface="Microsoft YaHei" panose="020B0503020204020204" pitchFamily="34" charset="-122"/>
                <a:ea typeface="Microsoft YaHei" panose="020B0503020204020204" pitchFamily="34" charset="-122"/>
              </a:rPr>
              <a:t>存储层</a:t>
            </a:r>
            <a:endParaRPr lang="en-US" sz="900" b="1" dirty="0">
              <a:latin typeface="Microsoft YaHei" panose="020B0503020204020204" pitchFamily="34" charset="-122"/>
              <a:ea typeface="Microsoft YaHei" panose="020B0503020204020204" pitchFamily="34" charset="-122"/>
            </a:endParaRPr>
          </a:p>
        </p:txBody>
      </p:sp>
      <p:sp>
        <p:nvSpPr>
          <p:cNvPr id="103" name="Rectangle 76"/>
          <p:cNvSpPr/>
          <p:nvPr/>
        </p:nvSpPr>
        <p:spPr>
          <a:xfrm>
            <a:off x="620468" y="2284657"/>
            <a:ext cx="6294180" cy="508503"/>
          </a:xfrm>
          <a:prstGeom prst="rect">
            <a:avLst/>
          </a:prstGeom>
          <a:solidFill>
            <a:schemeClr val="tx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solidFill>
                <a:schemeClr val="tx1"/>
              </a:solidFill>
              <a:latin typeface="微软雅黑" panose="020B0503020204020204" charset="-122"/>
              <a:ea typeface="微软雅黑" panose="020B0503020204020204" charset="-122"/>
            </a:endParaRPr>
          </a:p>
        </p:txBody>
      </p:sp>
      <p:sp>
        <p:nvSpPr>
          <p:cNvPr id="112" name="Rounded Rectangle 92"/>
          <p:cNvSpPr/>
          <p:nvPr/>
        </p:nvSpPr>
        <p:spPr>
          <a:xfrm>
            <a:off x="800853" y="2366534"/>
            <a:ext cx="982224" cy="370736"/>
          </a:xfrm>
          <a:prstGeom prst="roundRect">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13" name="TextBox 93"/>
          <p:cNvSpPr txBox="1"/>
          <p:nvPr/>
        </p:nvSpPr>
        <p:spPr>
          <a:xfrm>
            <a:off x="907266" y="2436053"/>
            <a:ext cx="803145" cy="215444"/>
          </a:xfrm>
          <a:prstGeom prst="rect">
            <a:avLst/>
          </a:prstGeom>
          <a:noFill/>
        </p:spPr>
        <p:txBody>
          <a:bodyPr wrap="square" rtlCol="0">
            <a:spAutoFit/>
          </a:bodyPr>
          <a:lstStyle/>
          <a:p>
            <a:pPr algn="ctr"/>
            <a:r>
              <a:rPr lang="en-US" altLang="zh-CN" sz="800" b="1" dirty="0">
                <a:latin typeface="Microsoft YaHei" panose="020B0503020204020204" pitchFamily="34" charset="-122"/>
                <a:ea typeface="Microsoft YaHei" panose="020B0503020204020204" pitchFamily="34" charset="-122"/>
              </a:rPr>
              <a:t>Prometheus</a:t>
            </a:r>
            <a:endParaRPr lang="en-US" altLang="zh-CN" sz="800" b="1" dirty="0">
              <a:latin typeface="Microsoft YaHei" panose="020B0503020204020204" pitchFamily="34" charset="-122"/>
              <a:ea typeface="Microsoft YaHei" panose="020B0503020204020204" pitchFamily="34" charset="-122"/>
            </a:endParaRPr>
          </a:p>
        </p:txBody>
      </p:sp>
      <p:sp>
        <p:nvSpPr>
          <p:cNvPr id="114" name="Rounded Rectangle 94"/>
          <p:cNvSpPr/>
          <p:nvPr/>
        </p:nvSpPr>
        <p:spPr>
          <a:xfrm>
            <a:off x="1899827" y="2363884"/>
            <a:ext cx="982224" cy="370736"/>
          </a:xfrm>
          <a:prstGeom prst="roundRect">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15" name="TextBox 95"/>
          <p:cNvSpPr txBox="1"/>
          <p:nvPr/>
        </p:nvSpPr>
        <p:spPr>
          <a:xfrm>
            <a:off x="2006241" y="2433403"/>
            <a:ext cx="758992" cy="220025"/>
          </a:xfrm>
          <a:prstGeom prst="rect">
            <a:avLst/>
          </a:prstGeom>
          <a:noFill/>
        </p:spPr>
        <p:txBody>
          <a:bodyPr wrap="square" rtlCol="0">
            <a:spAutoFit/>
          </a:bodyPr>
          <a:lstStyle/>
          <a:p>
            <a:pPr algn="ctr"/>
            <a:r>
              <a:rPr lang="en-US" altLang="zh-CN" sz="800" b="1" dirty="0" err="1">
                <a:latin typeface="Microsoft YaHei" panose="020B0503020204020204" pitchFamily="34" charset="-122"/>
                <a:ea typeface="Microsoft YaHei" panose="020B0503020204020204" pitchFamily="34" charset="-122"/>
              </a:rPr>
              <a:t>Influxdb</a:t>
            </a:r>
            <a:endParaRPr lang="en-US" altLang="zh-CN" sz="800" b="1" dirty="0">
              <a:latin typeface="Microsoft YaHei" panose="020B0503020204020204" pitchFamily="34" charset="-122"/>
              <a:ea typeface="Microsoft YaHei" panose="020B0503020204020204" pitchFamily="34" charset="-122"/>
            </a:endParaRPr>
          </a:p>
        </p:txBody>
      </p:sp>
      <p:sp>
        <p:nvSpPr>
          <p:cNvPr id="124" name="Rounded Rectangle 96"/>
          <p:cNvSpPr/>
          <p:nvPr/>
        </p:nvSpPr>
        <p:spPr>
          <a:xfrm>
            <a:off x="3004703" y="2370745"/>
            <a:ext cx="982224" cy="370736"/>
          </a:xfrm>
          <a:prstGeom prst="roundRect">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25" name="TextBox 97"/>
          <p:cNvSpPr txBox="1"/>
          <p:nvPr/>
        </p:nvSpPr>
        <p:spPr>
          <a:xfrm>
            <a:off x="3103542" y="2431186"/>
            <a:ext cx="758992"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数据库</a:t>
            </a:r>
            <a:endParaRPr lang="en-US" altLang="zh-CN" sz="800" b="1" dirty="0">
              <a:latin typeface="Microsoft YaHei" panose="020B0503020204020204" pitchFamily="34" charset="-122"/>
              <a:ea typeface="Microsoft YaHei" panose="020B0503020204020204" pitchFamily="34" charset="-122"/>
            </a:endParaRPr>
          </a:p>
        </p:txBody>
      </p:sp>
      <p:sp>
        <p:nvSpPr>
          <p:cNvPr id="56" name="Rounded Rectangle 96"/>
          <p:cNvSpPr/>
          <p:nvPr/>
        </p:nvSpPr>
        <p:spPr>
          <a:xfrm>
            <a:off x="4127406" y="2370745"/>
            <a:ext cx="982224" cy="370736"/>
          </a:xfrm>
          <a:prstGeom prst="roundRect">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800" b="1" dirty="0">
                <a:solidFill>
                  <a:schemeClr val="tx1"/>
                </a:solidFill>
                <a:latin typeface="Microsoft YaHei" panose="020B0503020204020204" pitchFamily="34" charset="-122"/>
                <a:ea typeface="Microsoft YaHei" panose="020B0503020204020204" pitchFamily="34" charset="-122"/>
              </a:rPr>
              <a:t>Elasticsearch</a:t>
            </a:r>
            <a:endParaRPr lang="en-US" sz="800" b="1" dirty="0">
              <a:solidFill>
                <a:schemeClr val="tx1"/>
              </a:solidFill>
              <a:latin typeface="Microsoft YaHei" panose="020B0503020204020204" pitchFamily="34" charset="-122"/>
              <a:ea typeface="Microsoft YaHei" panose="020B0503020204020204" pitchFamily="34" charset="-122"/>
            </a:endParaRPr>
          </a:p>
        </p:txBody>
      </p:sp>
      <p:sp>
        <p:nvSpPr>
          <p:cNvPr id="59" name="Rounded Rectangle 38"/>
          <p:cNvSpPr/>
          <p:nvPr/>
        </p:nvSpPr>
        <p:spPr>
          <a:xfrm>
            <a:off x="4318447" y="3043566"/>
            <a:ext cx="677140" cy="365566"/>
          </a:xfrm>
          <a:prstGeom prst="round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800" b="1" dirty="0" err="1">
                <a:solidFill>
                  <a:schemeClr val="tx1"/>
                </a:solidFill>
                <a:latin typeface="Microsoft YaHei" panose="020B0503020204020204" pitchFamily="34" charset="-122"/>
                <a:ea typeface="Microsoft YaHei" panose="020B0503020204020204" pitchFamily="34" charset="-122"/>
              </a:rPr>
              <a:t>Filebeat</a:t>
            </a:r>
            <a:endParaRPr lang="en-US" sz="800" b="1" dirty="0">
              <a:solidFill>
                <a:schemeClr val="tx1"/>
              </a:solidFill>
              <a:latin typeface="Microsoft YaHei" panose="020B0503020204020204" pitchFamily="34" charset="-122"/>
              <a:ea typeface="Microsoft YaHei" panose="020B0503020204020204" pitchFamily="34" charset="-122"/>
            </a:endParaRPr>
          </a:p>
        </p:txBody>
      </p:sp>
      <p:sp>
        <p:nvSpPr>
          <p:cNvPr id="60" name="Rounded Rectangle 38"/>
          <p:cNvSpPr/>
          <p:nvPr/>
        </p:nvSpPr>
        <p:spPr>
          <a:xfrm>
            <a:off x="5235687" y="3035188"/>
            <a:ext cx="729116" cy="365566"/>
          </a:xfrm>
          <a:prstGeom prst="round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800" b="1" dirty="0">
                <a:solidFill>
                  <a:schemeClr val="tx1"/>
                </a:solidFill>
                <a:latin typeface="Microsoft YaHei" panose="020B0503020204020204" pitchFamily="34" charset="-122"/>
                <a:ea typeface="Microsoft YaHei" panose="020B0503020204020204" pitchFamily="34" charset="-122"/>
              </a:rPr>
              <a:t>Logstash</a:t>
            </a:r>
            <a:endParaRPr lang="en-US" sz="800" b="1" dirty="0">
              <a:solidFill>
                <a:schemeClr val="tx1"/>
              </a:solidFill>
              <a:latin typeface="Microsoft YaHei" panose="020B0503020204020204" pitchFamily="34" charset="-122"/>
              <a:ea typeface="Microsoft YaHei" panose="020B0503020204020204" pitchFamily="34" charset="-122"/>
            </a:endParaRPr>
          </a:p>
        </p:txBody>
      </p:sp>
      <p:sp>
        <p:nvSpPr>
          <p:cNvPr id="57" name="Rectangle 122"/>
          <p:cNvSpPr/>
          <p:nvPr/>
        </p:nvSpPr>
        <p:spPr>
          <a:xfrm>
            <a:off x="7093750" y="1050672"/>
            <a:ext cx="2063806" cy="3367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10000"/>
              </a:lnSpc>
            </a:pPr>
            <a:r>
              <a:rPr lang="en-US" altLang="zh-CN" sz="900" b="1" dirty="0">
                <a:solidFill>
                  <a:srgbClr val="3C220A"/>
                </a:solidFill>
                <a:latin typeface="Microsoft YaHei" panose="020B0503020204020204" pitchFamily="34" charset="-122"/>
                <a:ea typeface="Microsoft YaHei" panose="020B0503020204020204" pitchFamily="34" charset="-122"/>
              </a:rPr>
              <a:t>1</a:t>
            </a:r>
            <a:r>
              <a:rPr lang="zh-CN" altLang="en-US" sz="900" b="1" dirty="0">
                <a:solidFill>
                  <a:srgbClr val="3C220A"/>
                </a:solidFill>
                <a:latin typeface="Microsoft YaHei" panose="020B0503020204020204" pitchFamily="34" charset="-122"/>
                <a:ea typeface="Microsoft YaHei" panose="020B0503020204020204" pitchFamily="34" charset="-122"/>
              </a:rPr>
              <a:t>）提供监控告警功能。</a:t>
            </a:r>
            <a:endParaRPr lang="en-US" altLang="zh-CN" sz="900" b="1" dirty="0">
              <a:solidFill>
                <a:srgbClr val="3C220A"/>
              </a:solidFill>
              <a:latin typeface="Microsoft YaHei" panose="020B0503020204020204" pitchFamily="34" charset="-122"/>
              <a:ea typeface="Microsoft YaHei" panose="020B0503020204020204" pitchFamily="34" charset="-122"/>
            </a:endParaRPr>
          </a:p>
          <a:p>
            <a:pPr>
              <a:lnSpc>
                <a:spcPct val="110000"/>
              </a:lnSpc>
            </a:pPr>
            <a:endParaRPr lang="en-US" altLang="zh-CN" sz="900" b="1" dirty="0">
              <a:solidFill>
                <a:srgbClr val="3C220A"/>
              </a:solidFill>
              <a:latin typeface="Microsoft YaHei" panose="020B0503020204020204" pitchFamily="34" charset="-122"/>
              <a:ea typeface="Microsoft YaHei" panose="020B0503020204020204" pitchFamily="34" charset="-122"/>
            </a:endParaRPr>
          </a:p>
          <a:p>
            <a:pPr>
              <a:lnSpc>
                <a:spcPct val="110000"/>
              </a:lnSpc>
            </a:pPr>
            <a:r>
              <a:rPr lang="en-US" altLang="zh-CN" sz="900" b="1" dirty="0">
                <a:solidFill>
                  <a:srgbClr val="3C220A"/>
                </a:solidFill>
                <a:latin typeface="Microsoft YaHei" panose="020B0503020204020204" pitchFamily="34" charset="-122"/>
                <a:ea typeface="Microsoft YaHei" panose="020B0503020204020204" pitchFamily="34" charset="-122"/>
              </a:rPr>
              <a:t>2</a:t>
            </a:r>
            <a:r>
              <a:rPr lang="zh-CN" altLang="en-US" sz="900" b="1" dirty="0">
                <a:solidFill>
                  <a:srgbClr val="3C220A"/>
                </a:solidFill>
                <a:latin typeface="Microsoft YaHei" panose="020B0503020204020204" pitchFamily="34" charset="-122"/>
                <a:ea typeface="Microsoft YaHei" panose="020B0503020204020204" pitchFamily="34" charset="-122"/>
              </a:rPr>
              <a:t>）通过绘制图表提供大屏监控分析瓶颈能力。</a:t>
            </a:r>
            <a:endParaRPr lang="en-US" altLang="zh-CN" sz="900" b="1" dirty="0">
              <a:solidFill>
                <a:srgbClr val="3C220A"/>
              </a:solidFill>
              <a:latin typeface="Microsoft YaHei" panose="020B0503020204020204" pitchFamily="34" charset="-122"/>
              <a:ea typeface="Microsoft YaHei" panose="020B0503020204020204" pitchFamily="34" charset="-122"/>
            </a:endParaRPr>
          </a:p>
          <a:p>
            <a:pPr>
              <a:lnSpc>
                <a:spcPct val="110000"/>
              </a:lnSpc>
            </a:pPr>
            <a:endParaRPr lang="en-US" altLang="zh-CN" sz="900" b="1" dirty="0">
              <a:solidFill>
                <a:srgbClr val="3C220A"/>
              </a:solidFill>
              <a:latin typeface="Microsoft YaHei" panose="020B0503020204020204" pitchFamily="34" charset="-122"/>
              <a:ea typeface="Microsoft YaHei" panose="020B0503020204020204" pitchFamily="34" charset="-122"/>
            </a:endParaRPr>
          </a:p>
          <a:p>
            <a:pPr>
              <a:lnSpc>
                <a:spcPct val="110000"/>
              </a:lnSpc>
            </a:pPr>
            <a:r>
              <a:rPr lang="en-US" altLang="zh-CN" sz="900" b="1" dirty="0">
                <a:solidFill>
                  <a:srgbClr val="3C220A"/>
                </a:solidFill>
                <a:latin typeface="Microsoft YaHei" panose="020B0503020204020204" pitchFamily="34" charset="-122"/>
                <a:ea typeface="Microsoft YaHei" panose="020B0503020204020204" pitchFamily="34" charset="-122"/>
              </a:rPr>
              <a:t>3</a:t>
            </a:r>
            <a:r>
              <a:rPr lang="zh-CN" altLang="en-US" sz="900" b="1" dirty="0">
                <a:solidFill>
                  <a:srgbClr val="3C220A"/>
                </a:solidFill>
                <a:latin typeface="Microsoft YaHei" panose="020B0503020204020204" pitchFamily="34" charset="-122"/>
                <a:ea typeface="Microsoft YaHei" panose="020B0503020204020204" pitchFamily="34" charset="-122"/>
              </a:rPr>
              <a:t>）通过埋点服务提供业务埋点能力。</a:t>
            </a:r>
            <a:endParaRPr lang="en-US" altLang="zh-CN" sz="900" b="1" dirty="0">
              <a:solidFill>
                <a:srgbClr val="3C220A"/>
              </a:solidFill>
              <a:latin typeface="Microsoft YaHei" panose="020B0503020204020204" pitchFamily="34" charset="-122"/>
              <a:ea typeface="Microsoft YaHei" panose="020B0503020204020204" pitchFamily="34" charset="-122"/>
            </a:endParaRPr>
          </a:p>
          <a:p>
            <a:pPr>
              <a:lnSpc>
                <a:spcPct val="110000"/>
              </a:lnSpc>
            </a:pPr>
            <a:endParaRPr lang="en-US" altLang="zh-CN" sz="900" b="1" dirty="0">
              <a:solidFill>
                <a:srgbClr val="3C220A"/>
              </a:solidFill>
              <a:latin typeface="Microsoft YaHei" panose="020B0503020204020204" pitchFamily="34" charset="-122"/>
              <a:ea typeface="Microsoft YaHei" panose="020B0503020204020204" pitchFamily="34" charset="-122"/>
            </a:endParaRPr>
          </a:p>
          <a:p>
            <a:pPr>
              <a:lnSpc>
                <a:spcPct val="110000"/>
              </a:lnSpc>
            </a:pPr>
            <a:r>
              <a:rPr lang="en-US" altLang="zh-CN" sz="900" b="1" dirty="0">
                <a:solidFill>
                  <a:srgbClr val="3C220A"/>
                </a:solidFill>
                <a:latin typeface="Microsoft YaHei" panose="020B0503020204020204" pitchFamily="34" charset="-122"/>
                <a:ea typeface="Microsoft YaHei" panose="020B0503020204020204" pitchFamily="34" charset="-122"/>
              </a:rPr>
              <a:t>4</a:t>
            </a:r>
            <a:r>
              <a:rPr lang="zh-CN" altLang="en-US" sz="900" b="1" dirty="0">
                <a:solidFill>
                  <a:srgbClr val="3C220A"/>
                </a:solidFill>
                <a:latin typeface="Microsoft YaHei" panose="020B0503020204020204" pitchFamily="34" charset="-122"/>
                <a:ea typeface="Microsoft YaHei" panose="020B0503020204020204" pitchFamily="34" charset="-122"/>
              </a:rPr>
              <a:t>）提供分布式日志</a:t>
            </a:r>
            <a:r>
              <a:rPr lang="en-US" altLang="zh-CN" sz="900" b="1" dirty="0">
                <a:solidFill>
                  <a:srgbClr val="3C220A"/>
                </a:solidFill>
                <a:latin typeface="Microsoft YaHei" panose="020B0503020204020204" pitchFamily="34" charset="-122"/>
                <a:ea typeface="Microsoft YaHei" panose="020B0503020204020204" pitchFamily="34" charset="-122"/>
              </a:rPr>
              <a:t>ELK</a:t>
            </a:r>
            <a:r>
              <a:rPr lang="zh-CN" altLang="en-US" sz="900" b="1" dirty="0">
                <a:solidFill>
                  <a:srgbClr val="3C220A"/>
                </a:solidFill>
                <a:latin typeface="Microsoft YaHei" panose="020B0503020204020204" pitchFamily="34" charset="-122"/>
                <a:ea typeface="Microsoft YaHei" panose="020B0503020204020204" pitchFamily="34" charset="-122"/>
              </a:rPr>
              <a:t>。</a:t>
            </a:r>
            <a:endParaRPr lang="en-US" altLang="zh-CN" sz="900" b="1" dirty="0">
              <a:solidFill>
                <a:srgbClr val="3C220A"/>
              </a:solidFill>
              <a:latin typeface="Microsoft YaHei" panose="020B0503020204020204" pitchFamily="34" charset="-122"/>
              <a:ea typeface="Microsoft YaHei" panose="020B0503020204020204" pitchFamily="34" charset="-122"/>
            </a:endParaRPr>
          </a:p>
          <a:p>
            <a:pPr>
              <a:lnSpc>
                <a:spcPct val="110000"/>
              </a:lnSpc>
            </a:pPr>
            <a:endParaRPr lang="en-US" altLang="zh-CN" sz="900" b="1" dirty="0">
              <a:solidFill>
                <a:srgbClr val="3C220A"/>
              </a:solidFill>
              <a:latin typeface="Microsoft YaHei" panose="020B0503020204020204" pitchFamily="34" charset="-122"/>
              <a:ea typeface="Microsoft YaHei" panose="020B0503020204020204" pitchFamily="34" charset="-122"/>
            </a:endParaRPr>
          </a:p>
          <a:p>
            <a:pPr>
              <a:lnSpc>
                <a:spcPct val="110000"/>
              </a:lnSpc>
            </a:pPr>
            <a:r>
              <a:rPr lang="en-US" altLang="zh-CN" sz="900" b="1" dirty="0">
                <a:solidFill>
                  <a:srgbClr val="3C220A"/>
                </a:solidFill>
                <a:latin typeface="Microsoft YaHei" panose="020B0503020204020204" pitchFamily="34" charset="-122"/>
                <a:ea typeface="Microsoft YaHei" panose="020B0503020204020204" pitchFamily="34" charset="-122"/>
              </a:rPr>
              <a:t>5</a:t>
            </a:r>
            <a:r>
              <a:rPr lang="zh-CN" altLang="en-US" sz="900" b="1" dirty="0">
                <a:solidFill>
                  <a:srgbClr val="3C220A"/>
                </a:solidFill>
                <a:latin typeface="Microsoft YaHei" panose="020B0503020204020204" pitchFamily="34" charset="-122"/>
                <a:ea typeface="Microsoft YaHei" panose="020B0503020204020204" pitchFamily="34" charset="-122"/>
              </a:rPr>
              <a:t>）尽可能复用开源组件和常用中间件</a:t>
            </a:r>
            <a:r>
              <a:rPr lang="en-US" altLang="zh-CN" sz="900" b="1" dirty="0">
                <a:solidFill>
                  <a:srgbClr val="3C220A"/>
                </a:solidFill>
                <a:latin typeface="Microsoft YaHei" panose="020B0503020204020204" pitchFamily="34" charset="-122"/>
                <a:ea typeface="Microsoft YaHei" panose="020B0503020204020204" pitchFamily="34" charset="-122"/>
              </a:rPr>
              <a:t>:</a:t>
            </a:r>
            <a:r>
              <a:rPr lang="zh-CN" altLang="en-US" sz="900" b="1" dirty="0">
                <a:solidFill>
                  <a:srgbClr val="3C220A"/>
                </a:solidFill>
                <a:latin typeface="Microsoft YaHei" panose="020B0503020204020204" pitchFamily="34" charset="-122"/>
                <a:ea typeface="Microsoft YaHei" panose="020B0503020204020204" pitchFamily="34" charset="-122"/>
              </a:rPr>
              <a:t> </a:t>
            </a:r>
            <a:r>
              <a:rPr lang="en-US" altLang="zh-CN" sz="900" b="1" dirty="0" err="1">
                <a:solidFill>
                  <a:srgbClr val="3C220A"/>
                </a:solidFill>
                <a:latin typeface="Microsoft YaHei" panose="020B0503020204020204" pitchFamily="34" charset="-122"/>
                <a:ea typeface="Microsoft YaHei" panose="020B0503020204020204" pitchFamily="34" charset="-122"/>
              </a:rPr>
              <a:t>Consul,Prometheus,Grafana,exporters</a:t>
            </a:r>
            <a:r>
              <a:rPr lang="en-US" altLang="zh-CN" sz="900" b="1" dirty="0">
                <a:solidFill>
                  <a:srgbClr val="3C220A"/>
                </a:solidFill>
                <a:latin typeface="Microsoft YaHei" panose="020B0503020204020204" pitchFamily="34" charset="-122"/>
                <a:ea typeface="Microsoft YaHei" panose="020B0503020204020204" pitchFamily="34" charset="-122"/>
              </a:rPr>
              <a:t>(</a:t>
            </a:r>
            <a:r>
              <a:rPr lang="en-US" altLang="zh-CN" sz="900" b="1" dirty="0" err="1">
                <a:solidFill>
                  <a:srgbClr val="3C220A"/>
                </a:solidFill>
                <a:latin typeface="Microsoft YaHei" panose="020B0503020204020204" pitchFamily="34" charset="-122"/>
                <a:ea typeface="Microsoft YaHei" panose="020B0503020204020204" pitchFamily="34" charset="-122"/>
              </a:rPr>
              <a:t>node,mysql,redis,kafka</a:t>
            </a:r>
            <a:r>
              <a:rPr lang="zh-CN" altLang="en-US" sz="900" b="1" dirty="0">
                <a:solidFill>
                  <a:srgbClr val="3C220A"/>
                </a:solidFill>
                <a:latin typeface="Microsoft YaHei" panose="020B0503020204020204" pitchFamily="34" charset="-122"/>
                <a:ea typeface="Microsoft YaHei" panose="020B0503020204020204" pitchFamily="34" charset="-122"/>
              </a:rPr>
              <a:t>等</a:t>
            </a:r>
            <a:r>
              <a:rPr lang="en-US" altLang="zh-CN" sz="900" b="1" dirty="0">
                <a:solidFill>
                  <a:srgbClr val="3C220A"/>
                </a:solidFill>
                <a:latin typeface="Microsoft YaHei" panose="020B0503020204020204" pitchFamily="34" charset="-122"/>
                <a:ea typeface="Microsoft YaHei" panose="020B0503020204020204" pitchFamily="34" charset="-122"/>
              </a:rPr>
              <a:t>)</a:t>
            </a:r>
            <a:r>
              <a:rPr lang="zh-CN" altLang="en-US" sz="900" b="1" dirty="0">
                <a:solidFill>
                  <a:srgbClr val="3C220A"/>
                </a:solidFill>
                <a:latin typeface="Microsoft YaHei" panose="020B0503020204020204" pitchFamily="34" charset="-122"/>
                <a:ea typeface="Microsoft YaHei" panose="020B0503020204020204" pitchFamily="34" charset="-122"/>
              </a:rPr>
              <a:t>。</a:t>
            </a:r>
            <a:endParaRPr lang="en-US" altLang="zh-CN" sz="900" b="1" dirty="0">
              <a:solidFill>
                <a:srgbClr val="3C220A"/>
              </a:solidFill>
              <a:latin typeface="Microsoft YaHei" panose="020B0503020204020204" pitchFamily="34" charset="-122"/>
              <a:ea typeface="Microsoft YaHei" panose="020B0503020204020204" pitchFamily="34" charset="-122"/>
            </a:endParaRPr>
          </a:p>
          <a:p>
            <a:pPr>
              <a:lnSpc>
                <a:spcPct val="110000"/>
              </a:lnSpc>
            </a:pPr>
            <a:r>
              <a:rPr lang="zh-CN" altLang="en-US" sz="900" b="1" dirty="0">
                <a:solidFill>
                  <a:srgbClr val="3C220A"/>
                </a:solidFill>
                <a:latin typeface="Microsoft YaHei" panose="020B0503020204020204" pitchFamily="34" charset="-122"/>
                <a:ea typeface="Microsoft YaHei" panose="020B0503020204020204" pitchFamily="34" charset="-122"/>
              </a:rPr>
              <a:t> 可选：</a:t>
            </a:r>
            <a:r>
              <a:rPr lang="en-US" altLang="zh-CN" sz="900" b="1" dirty="0" err="1">
                <a:solidFill>
                  <a:srgbClr val="3C220A"/>
                </a:solidFill>
                <a:latin typeface="Microsoft YaHei" panose="020B0503020204020204" pitchFamily="34" charset="-122"/>
                <a:ea typeface="Microsoft YaHei" panose="020B0503020204020204" pitchFamily="34" charset="-122"/>
              </a:rPr>
              <a:t>Alertmanager</a:t>
            </a:r>
            <a:r>
              <a:rPr lang="zh-CN" altLang="en-US" sz="900" b="1" dirty="0">
                <a:solidFill>
                  <a:srgbClr val="3C220A"/>
                </a:solidFill>
                <a:latin typeface="Microsoft YaHei" panose="020B0503020204020204" pitchFamily="34" charset="-122"/>
                <a:ea typeface="Microsoft YaHei" panose="020B0503020204020204" pitchFamily="34" charset="-122"/>
              </a:rPr>
              <a:t>，</a:t>
            </a:r>
            <a:r>
              <a:rPr lang="en-US" altLang="zh-CN" sz="900" b="1" dirty="0" err="1">
                <a:solidFill>
                  <a:srgbClr val="3C220A"/>
                </a:solidFill>
                <a:latin typeface="Microsoft YaHei" panose="020B0503020204020204" pitchFamily="34" charset="-122"/>
                <a:ea typeface="Microsoft YaHei" panose="020B0503020204020204" pitchFamily="34" charset="-122"/>
              </a:rPr>
              <a:t>Pushgateway</a:t>
            </a:r>
            <a:r>
              <a:rPr lang="zh-CN" altLang="en-US" sz="900" b="1" dirty="0">
                <a:solidFill>
                  <a:srgbClr val="3C220A"/>
                </a:solidFill>
                <a:latin typeface="Microsoft YaHei" panose="020B0503020204020204" pitchFamily="34" charset="-122"/>
                <a:ea typeface="Microsoft YaHei" panose="020B0503020204020204" pitchFamily="34" charset="-122"/>
              </a:rPr>
              <a:t>。</a:t>
            </a:r>
            <a:endParaRPr lang="en-US" altLang="zh-CN" sz="900" b="1" dirty="0">
              <a:solidFill>
                <a:srgbClr val="3C220A"/>
              </a:solidFill>
              <a:latin typeface="Microsoft YaHei" panose="020B0503020204020204" pitchFamily="34" charset="-122"/>
              <a:ea typeface="Microsoft YaHei" panose="020B0503020204020204" pitchFamily="34" charset="-122"/>
            </a:endParaRPr>
          </a:p>
          <a:p>
            <a:pPr>
              <a:lnSpc>
                <a:spcPct val="110000"/>
              </a:lnSpc>
            </a:pPr>
            <a:endParaRPr lang="en-US" altLang="zh-CN" sz="900" b="1" dirty="0">
              <a:solidFill>
                <a:srgbClr val="3C220A"/>
              </a:solidFill>
              <a:latin typeface="Microsoft YaHei" panose="020B0503020204020204" pitchFamily="34" charset="-122"/>
              <a:ea typeface="Microsoft YaHei" panose="020B0503020204020204" pitchFamily="34" charset="-122"/>
            </a:endParaRPr>
          </a:p>
          <a:p>
            <a:pPr>
              <a:lnSpc>
                <a:spcPct val="110000"/>
              </a:lnSpc>
            </a:pPr>
            <a:r>
              <a:rPr lang="en-US" altLang="zh-CN" sz="900" b="1" dirty="0">
                <a:solidFill>
                  <a:srgbClr val="3C220A"/>
                </a:solidFill>
                <a:latin typeface="Microsoft YaHei" panose="020B0503020204020204" pitchFamily="34" charset="-122"/>
                <a:ea typeface="Microsoft YaHei" panose="020B0503020204020204" pitchFamily="34" charset="-122"/>
              </a:rPr>
              <a:t>6)  </a:t>
            </a:r>
            <a:r>
              <a:rPr lang="zh-CN" altLang="en-US" sz="900" b="1" dirty="0">
                <a:solidFill>
                  <a:srgbClr val="3C220A"/>
                </a:solidFill>
                <a:latin typeface="Microsoft YaHei" panose="020B0503020204020204" pitchFamily="34" charset="-122"/>
                <a:ea typeface="Microsoft YaHei" panose="020B0503020204020204" pitchFamily="34" charset="-122"/>
              </a:rPr>
              <a:t>日志收集部署： </a:t>
            </a:r>
            <a:r>
              <a:rPr lang="en-US" altLang="zh-CN" sz="900" b="1" dirty="0">
                <a:solidFill>
                  <a:schemeClr val="tx1"/>
                </a:solidFill>
                <a:latin typeface="Microsoft YaHei" panose="020B0503020204020204" pitchFamily="34" charset="-122"/>
                <a:ea typeface="Microsoft YaHei" panose="020B0503020204020204" pitchFamily="34" charset="-122"/>
              </a:rPr>
              <a:t>Elasticsearch</a:t>
            </a:r>
            <a:r>
              <a:rPr lang="zh-CN" altLang="en-US" sz="900" b="1" dirty="0">
                <a:solidFill>
                  <a:schemeClr val="tx1"/>
                </a:solidFill>
                <a:latin typeface="Microsoft YaHei" panose="020B0503020204020204" pitchFamily="34" charset="-122"/>
                <a:ea typeface="Microsoft YaHei" panose="020B0503020204020204" pitchFamily="34" charset="-122"/>
              </a:rPr>
              <a:t>，</a:t>
            </a:r>
            <a:r>
              <a:rPr lang="en-US" altLang="zh-CN" sz="900" b="1" dirty="0">
                <a:solidFill>
                  <a:schemeClr val="tx1"/>
                </a:solidFill>
                <a:latin typeface="Microsoft YaHei" panose="020B0503020204020204" pitchFamily="34" charset="-122"/>
                <a:ea typeface="Microsoft YaHei" panose="020B0503020204020204" pitchFamily="34" charset="-122"/>
              </a:rPr>
              <a:t>Kibana, </a:t>
            </a:r>
            <a:r>
              <a:rPr lang="en-US" altLang="zh-CN" sz="900" b="1" dirty="0" err="1">
                <a:solidFill>
                  <a:schemeClr val="tx1"/>
                </a:solidFill>
                <a:latin typeface="Microsoft YaHei" panose="020B0503020204020204" pitchFamily="34" charset="-122"/>
                <a:ea typeface="Microsoft YaHei" panose="020B0503020204020204" pitchFamily="34" charset="-122"/>
              </a:rPr>
              <a:t>Filebeat</a:t>
            </a:r>
            <a:r>
              <a:rPr lang="zh-CN" altLang="en-US" sz="900" b="1" dirty="0">
                <a:solidFill>
                  <a:schemeClr val="tx1"/>
                </a:solidFill>
                <a:latin typeface="Microsoft YaHei" panose="020B0503020204020204" pitchFamily="34" charset="-122"/>
                <a:ea typeface="Microsoft YaHei" panose="020B0503020204020204" pitchFamily="34" charset="-122"/>
              </a:rPr>
              <a:t>。</a:t>
            </a:r>
            <a:endParaRPr lang="en-US" altLang="zh-CN" sz="900" b="1" dirty="0">
              <a:solidFill>
                <a:srgbClr val="3C220A"/>
              </a:solidFill>
              <a:latin typeface="Microsoft YaHei" panose="020B0503020204020204" pitchFamily="34" charset="-122"/>
              <a:ea typeface="Microsoft YaHei" panose="020B0503020204020204" pitchFamily="34" charset="-122"/>
            </a:endParaRPr>
          </a:p>
          <a:p>
            <a:pPr>
              <a:lnSpc>
                <a:spcPct val="110000"/>
              </a:lnSpc>
            </a:pPr>
            <a:endParaRPr lang="en-US" altLang="zh-CN" sz="1200" b="1" dirty="0">
              <a:solidFill>
                <a:srgbClr val="3C220A"/>
              </a:solidFill>
              <a:latin typeface="Microsoft YaHei" panose="020B0503020204020204" pitchFamily="34" charset="-122"/>
              <a:ea typeface="Microsoft YaHei" panose="020B0503020204020204" pitchFamily="34" charset="-122"/>
            </a:endParaRPr>
          </a:p>
          <a:p>
            <a:pPr>
              <a:lnSpc>
                <a:spcPct val="110000"/>
              </a:lnSpc>
            </a:pPr>
            <a:endParaRPr lang="en-US" altLang="zh-CN" sz="1200" b="1" dirty="0">
              <a:solidFill>
                <a:srgbClr val="3C220A"/>
              </a:solidFill>
              <a:latin typeface="Microsoft YaHei" panose="020B0503020204020204" pitchFamily="34" charset="-122"/>
              <a:ea typeface="Microsoft YaHei" panose="020B0503020204020204" pitchFamily="34" charset="-122"/>
            </a:endParaRPr>
          </a:p>
          <a:p>
            <a:pPr>
              <a:lnSpc>
                <a:spcPct val="110000"/>
              </a:lnSpc>
            </a:pPr>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0"/>
          <p:cNvPicPr>
            <a:picLocks noChangeAspect="1"/>
          </p:cNvPicPr>
          <p:nvPr/>
        </p:nvPicPr>
        <p:blipFill rotWithShape="1">
          <a:blip r:embed="rId1" cstate="print">
            <a:grayscl/>
            <a:extLst>
              <a:ext uri="{28A0092B-C50C-407E-A947-70E740481C1C}">
                <a14:useLocalDpi xmlns:a14="http://schemas.microsoft.com/office/drawing/2010/main" val="0"/>
              </a:ext>
            </a:extLst>
          </a:blip>
          <a:srcRect/>
          <a:stretch>
            <a:fillRect/>
          </a:stretch>
        </p:blipFill>
        <p:spPr>
          <a:xfrm>
            <a:off x="0" y="2033446"/>
            <a:ext cx="3037115" cy="1436914"/>
          </a:xfrm>
          <a:prstGeom prst="rect">
            <a:avLst/>
          </a:prstGeom>
        </p:spPr>
      </p:pic>
      <p:sp>
        <p:nvSpPr>
          <p:cNvPr id="18" name="矩形 162"/>
          <p:cNvSpPr/>
          <p:nvPr/>
        </p:nvSpPr>
        <p:spPr>
          <a:xfrm rot="2700000">
            <a:off x="2541740" y="2245968"/>
            <a:ext cx="1026145" cy="1026145"/>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9" name="矩形 163"/>
          <p:cNvSpPr/>
          <p:nvPr/>
        </p:nvSpPr>
        <p:spPr>
          <a:xfrm rot="2700000">
            <a:off x="3444776" y="3250724"/>
            <a:ext cx="278046" cy="278046"/>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0" name="矩形 164"/>
          <p:cNvSpPr/>
          <p:nvPr/>
        </p:nvSpPr>
        <p:spPr>
          <a:xfrm rot="2700000">
            <a:off x="3948426" y="3218316"/>
            <a:ext cx="136159" cy="136159"/>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1" name="文本框 2"/>
          <p:cNvSpPr txBox="1"/>
          <p:nvPr/>
        </p:nvSpPr>
        <p:spPr>
          <a:xfrm>
            <a:off x="2275009" y="2484897"/>
            <a:ext cx="1472619" cy="506730"/>
          </a:xfrm>
          <a:prstGeom prst="rect">
            <a:avLst/>
          </a:prstGeom>
          <a:noFill/>
        </p:spPr>
        <p:txBody>
          <a:bodyPr wrap="square" rtlCol="0">
            <a:spAutoFit/>
          </a:bodyPr>
          <a:lstStyle/>
          <a:p>
            <a:pPr algn="ctr"/>
            <a:r>
              <a:rPr lang="zh-CN" altLang="en-US" sz="2700" dirty="0">
                <a:solidFill>
                  <a:prstClr val="white"/>
                </a:solidFill>
                <a:latin typeface="微软雅黑" panose="020B0503020204020204" charset="-122"/>
                <a:ea typeface="微软雅黑" panose="020B0503020204020204" charset="-122"/>
              </a:rPr>
              <a:t>目录</a:t>
            </a:r>
            <a:endParaRPr lang="zh-CN" altLang="en-US" sz="2700" dirty="0">
              <a:solidFill>
                <a:prstClr val="white"/>
              </a:solidFill>
              <a:latin typeface="微软雅黑" panose="020B0503020204020204" charset="-122"/>
              <a:ea typeface="微软雅黑" panose="020B0503020204020204" charset="-122"/>
            </a:endParaRPr>
          </a:p>
        </p:txBody>
      </p:sp>
      <p:sp>
        <p:nvSpPr>
          <p:cNvPr id="15" name="文本框 14"/>
          <p:cNvSpPr txBox="1"/>
          <p:nvPr/>
        </p:nvSpPr>
        <p:spPr>
          <a:xfrm>
            <a:off x="4939480" y="1602559"/>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a:t>
            </a:r>
            <a:r>
              <a:rPr kumimoji="1" lang="en-US" altLang="en-US" sz="2200" dirty="0">
                <a:solidFill>
                  <a:srgbClr val="C00000"/>
                </a:solidFill>
              </a:rPr>
              <a:t>1   </a:t>
            </a:r>
            <a:r>
              <a:rPr kumimoji="1" lang="zh-CN" altLang="en-US" sz="2200" dirty="0">
                <a:solidFill>
                  <a:schemeClr val="accent1"/>
                </a:solidFill>
              </a:rPr>
              <a:t>规划说明</a:t>
            </a:r>
            <a:endParaRPr kumimoji="1" lang="zh-CN" altLang="en-US" sz="2200" b="1" dirty="0">
              <a:solidFill>
                <a:schemeClr val="accent1"/>
              </a:solidFill>
            </a:endParaRPr>
          </a:p>
        </p:txBody>
      </p:sp>
      <p:sp>
        <p:nvSpPr>
          <p:cNvPr id="16" name="文本框 15"/>
          <p:cNvSpPr txBox="1"/>
          <p:nvPr/>
        </p:nvSpPr>
        <p:spPr>
          <a:xfrm>
            <a:off x="4939480" y="2195761"/>
            <a:ext cx="1863011" cy="430887"/>
          </a:xfrm>
          <a:prstGeom prst="rect">
            <a:avLst/>
          </a:prstGeom>
          <a:solidFill>
            <a:schemeClr val="bg1"/>
          </a:solidFill>
        </p:spPr>
        <p:txBody>
          <a:bodyPr wrap="none" rtlCol="0">
            <a:spAutoFit/>
          </a:bodyPr>
          <a:lstStyle/>
          <a:p>
            <a:pPr defTabSz="914400"/>
            <a:r>
              <a:rPr kumimoji="1" lang="en-US" altLang="zh-CN" sz="2200" dirty="0">
                <a:solidFill>
                  <a:srgbClr val="C00000"/>
                </a:solidFill>
              </a:rPr>
              <a:t>0</a:t>
            </a:r>
            <a:r>
              <a:rPr kumimoji="1" lang="en-US" altLang="en-US" sz="2200" dirty="0">
                <a:solidFill>
                  <a:srgbClr val="C00000"/>
                </a:solidFill>
              </a:rPr>
              <a:t>2   </a:t>
            </a:r>
            <a:r>
              <a:rPr kumimoji="1" lang="zh-CN" altLang="en-US" sz="2200" dirty="0"/>
              <a:t>方案介绍</a:t>
            </a:r>
            <a:endParaRPr kumimoji="1" lang="zh-CN" altLang="en-US" sz="2200" dirty="0"/>
          </a:p>
        </p:txBody>
      </p:sp>
      <p:sp>
        <p:nvSpPr>
          <p:cNvPr id="23" name="文本框 22"/>
          <p:cNvSpPr txBox="1"/>
          <p:nvPr/>
        </p:nvSpPr>
        <p:spPr>
          <a:xfrm>
            <a:off x="4939480" y="2788963"/>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a:t>
            </a:r>
            <a:r>
              <a:rPr kumimoji="1" lang="en-US" altLang="en-US" sz="2200" dirty="0">
                <a:solidFill>
                  <a:srgbClr val="C00000"/>
                </a:solidFill>
              </a:rPr>
              <a:t>3   </a:t>
            </a:r>
            <a:r>
              <a:rPr kumimoji="1" lang="zh-CN" altLang="en-US" sz="2200" dirty="0"/>
              <a:t>代码设计</a:t>
            </a:r>
            <a:endParaRPr kumimoji="1" lang="en-US" altLang="zh-CN" sz="2200" dirty="0"/>
          </a:p>
        </p:txBody>
      </p:sp>
      <p:sp>
        <p:nvSpPr>
          <p:cNvPr id="24" name="文本框 23"/>
          <p:cNvSpPr txBox="1"/>
          <p:nvPr/>
        </p:nvSpPr>
        <p:spPr>
          <a:xfrm>
            <a:off x="4939480" y="3370912"/>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04</a:t>
            </a:r>
            <a:r>
              <a:rPr kumimoji="1" lang="en-US" altLang="en-US" sz="2200" dirty="0">
                <a:solidFill>
                  <a:srgbClr val="C00000"/>
                </a:solidFill>
              </a:rPr>
              <a:t>   </a:t>
            </a:r>
            <a:r>
              <a:rPr kumimoji="1" lang="zh-CN" altLang="en-US" sz="2200" dirty="0"/>
              <a:t>系统演示</a:t>
            </a:r>
            <a:endParaRPr kumimoji="1" lang="en-US" altLang="zh-CN" sz="2200" dirty="0"/>
          </a:p>
        </p:txBody>
      </p:sp>
      <p:sp>
        <p:nvSpPr>
          <p:cNvPr id="25" name="文本框 24"/>
          <p:cNvSpPr txBox="1"/>
          <p:nvPr/>
        </p:nvSpPr>
        <p:spPr>
          <a:xfrm>
            <a:off x="4939480" y="3920104"/>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05   </a:t>
            </a:r>
            <a:r>
              <a:rPr kumimoji="1" lang="zh-CN" altLang="en-US" sz="2200" dirty="0"/>
              <a:t>设计总结</a:t>
            </a:r>
            <a:endParaRPr kumimoji="1" lang="en-US" altLang="zh-C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90"/>
          <p:cNvSpPr/>
          <p:nvPr/>
        </p:nvSpPr>
        <p:spPr>
          <a:xfrm>
            <a:off x="283350" y="1374694"/>
            <a:ext cx="1554435" cy="3146506"/>
          </a:xfrm>
          <a:prstGeom prst="rect">
            <a:avLst/>
          </a:prstGeom>
          <a:solidFill>
            <a:schemeClr val="bg1">
              <a:lumMod val="95000"/>
            </a:schemeClr>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42" name="Rectangle 99"/>
          <p:cNvSpPr/>
          <p:nvPr/>
        </p:nvSpPr>
        <p:spPr>
          <a:xfrm>
            <a:off x="560825" y="1537905"/>
            <a:ext cx="934966"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应用系统</a:t>
            </a:r>
            <a:endParaRPr lang="en-US" altLang="zh-CN" sz="800" b="1" dirty="0"/>
          </a:p>
        </p:txBody>
      </p:sp>
      <p:sp>
        <p:nvSpPr>
          <p:cNvPr id="243" name="Rectangle 100"/>
          <p:cNvSpPr/>
          <p:nvPr/>
        </p:nvSpPr>
        <p:spPr>
          <a:xfrm>
            <a:off x="560824" y="2169755"/>
            <a:ext cx="932666"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中间件</a:t>
            </a:r>
            <a:endParaRPr lang="en-US" sz="800" b="1" dirty="0"/>
          </a:p>
        </p:txBody>
      </p:sp>
      <p:sp>
        <p:nvSpPr>
          <p:cNvPr id="282" name="TextBox 138"/>
          <p:cNvSpPr txBox="1"/>
          <p:nvPr/>
        </p:nvSpPr>
        <p:spPr>
          <a:xfrm>
            <a:off x="598860" y="1009126"/>
            <a:ext cx="894631" cy="246221"/>
          </a:xfrm>
          <a:prstGeom prst="rect">
            <a:avLst/>
          </a:prstGeom>
          <a:noFill/>
        </p:spPr>
        <p:txBody>
          <a:bodyPr wrap="square" rtlCol="0">
            <a:spAutoFit/>
          </a:bodyPr>
          <a:lstStyle/>
          <a:p>
            <a:pPr algn="ctr"/>
            <a:r>
              <a:rPr lang="zh-CN" altLang="en-US" sz="1000" b="1" dirty="0">
                <a:latin typeface="Microsoft YaHei" panose="020B0503020204020204" pitchFamily="34" charset="-122"/>
                <a:ea typeface="Microsoft YaHei" panose="020B0503020204020204" pitchFamily="34" charset="-122"/>
              </a:rPr>
              <a:t>数据采集</a:t>
            </a:r>
            <a:endParaRPr lang="en-US" sz="1000" b="1" dirty="0">
              <a:latin typeface="Microsoft YaHei" panose="020B0503020204020204" pitchFamily="34" charset="-122"/>
              <a:ea typeface="Microsoft YaHei" panose="020B0503020204020204" pitchFamily="34" charset="-122"/>
            </a:endParaRPr>
          </a:p>
        </p:txBody>
      </p:sp>
      <p:sp>
        <p:nvSpPr>
          <p:cNvPr id="283" name="TextBox 139"/>
          <p:cNvSpPr txBox="1"/>
          <p:nvPr/>
        </p:nvSpPr>
        <p:spPr>
          <a:xfrm>
            <a:off x="2615441" y="1021348"/>
            <a:ext cx="1633056" cy="246221"/>
          </a:xfrm>
          <a:prstGeom prst="rect">
            <a:avLst/>
          </a:prstGeom>
          <a:noFill/>
        </p:spPr>
        <p:txBody>
          <a:bodyPr wrap="square" rtlCol="0">
            <a:spAutoFit/>
          </a:bodyPr>
          <a:lstStyle/>
          <a:p>
            <a:pPr algn="ctr"/>
            <a:r>
              <a:rPr lang="zh-CN" altLang="en-US" sz="1000" b="1" dirty="0">
                <a:latin typeface="Microsoft YaHei" panose="020B0503020204020204" pitchFamily="34" charset="-122"/>
                <a:ea typeface="Microsoft YaHei" panose="020B0503020204020204" pitchFamily="34" charset="-122"/>
              </a:rPr>
              <a:t>处理计算</a:t>
            </a:r>
            <a:endParaRPr lang="en-US" sz="1000" b="1" dirty="0">
              <a:latin typeface="Microsoft YaHei" panose="020B0503020204020204" pitchFamily="34" charset="-122"/>
              <a:ea typeface="Microsoft YaHei" panose="020B0503020204020204" pitchFamily="34" charset="-122"/>
            </a:endParaRPr>
          </a:p>
        </p:txBody>
      </p:sp>
      <p:sp>
        <p:nvSpPr>
          <p:cNvPr id="321" name="Title 3"/>
          <p:cNvSpPr>
            <a:spLocks noGrp="1"/>
          </p:cNvSpPr>
          <p:nvPr>
            <p:ph type="title"/>
          </p:nvPr>
        </p:nvSpPr>
        <p:spPr>
          <a:xfrm>
            <a:off x="264160" y="53113"/>
            <a:ext cx="3855556" cy="732441"/>
          </a:xfrm>
        </p:spPr>
        <p:txBody>
          <a:bodyPr>
            <a:normAutofit/>
          </a:bodyPr>
          <a:lstStyle/>
          <a:p>
            <a:r>
              <a:rPr lang="zh-CN" altLang="en-US" sz="2400" dirty="0">
                <a:solidFill>
                  <a:srgbClr val="414141"/>
                </a:solidFill>
                <a:latin typeface="微软雅黑" panose="020B0503020204020204" charset="-122"/>
                <a:ea typeface="微软雅黑" panose="020B0503020204020204" charset="-122"/>
                <a:sym typeface="+mn-ea"/>
              </a:rPr>
              <a:t>指标采集流程</a:t>
            </a:r>
            <a:endParaRPr lang="en-US" sz="2400" dirty="0"/>
          </a:p>
        </p:txBody>
      </p:sp>
      <p:sp>
        <p:nvSpPr>
          <p:cNvPr id="323" name="Rectangle 100"/>
          <p:cNvSpPr/>
          <p:nvPr/>
        </p:nvSpPr>
        <p:spPr>
          <a:xfrm>
            <a:off x="560825" y="2794708"/>
            <a:ext cx="932666"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操作系统</a:t>
            </a:r>
            <a:endParaRPr lang="en-US" sz="800" b="1" dirty="0"/>
          </a:p>
        </p:txBody>
      </p:sp>
      <p:sp>
        <p:nvSpPr>
          <p:cNvPr id="324" name="Rectangle 100"/>
          <p:cNvSpPr/>
          <p:nvPr/>
        </p:nvSpPr>
        <p:spPr>
          <a:xfrm>
            <a:off x="560824" y="3449089"/>
            <a:ext cx="932665"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容器</a:t>
            </a:r>
            <a:endParaRPr lang="en-US" sz="800" b="1" dirty="0"/>
          </a:p>
        </p:txBody>
      </p:sp>
      <p:sp>
        <p:nvSpPr>
          <p:cNvPr id="79" name="Rectangle 90"/>
          <p:cNvSpPr/>
          <p:nvPr/>
        </p:nvSpPr>
        <p:spPr>
          <a:xfrm>
            <a:off x="2694062" y="1389472"/>
            <a:ext cx="1554435" cy="3131728"/>
          </a:xfrm>
          <a:prstGeom prst="rect">
            <a:avLst/>
          </a:prstGeom>
          <a:solidFill>
            <a:schemeClr val="bg1">
              <a:lumMod val="95000"/>
            </a:schemeClr>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80" name="Rectangle 99"/>
          <p:cNvSpPr/>
          <p:nvPr/>
        </p:nvSpPr>
        <p:spPr>
          <a:xfrm>
            <a:off x="2971537" y="1552683"/>
            <a:ext cx="934966"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服务发现</a:t>
            </a:r>
            <a:endParaRPr lang="en-US" altLang="zh-CN" sz="800" b="1" dirty="0"/>
          </a:p>
        </p:txBody>
      </p:sp>
      <p:sp>
        <p:nvSpPr>
          <p:cNvPr id="81" name="Rectangle 100"/>
          <p:cNvSpPr/>
          <p:nvPr/>
        </p:nvSpPr>
        <p:spPr>
          <a:xfrm>
            <a:off x="2971536" y="2035542"/>
            <a:ext cx="932666"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t>Prometheus</a:t>
            </a:r>
            <a:endParaRPr lang="en-US" sz="800" b="1" dirty="0"/>
          </a:p>
        </p:txBody>
      </p:sp>
      <p:sp>
        <p:nvSpPr>
          <p:cNvPr id="82" name="Rectangle 100"/>
          <p:cNvSpPr/>
          <p:nvPr/>
        </p:nvSpPr>
        <p:spPr>
          <a:xfrm>
            <a:off x="2972820" y="2537874"/>
            <a:ext cx="932666"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远程存储</a:t>
            </a:r>
            <a:endParaRPr lang="en-US" sz="800" b="1" dirty="0"/>
          </a:p>
        </p:txBody>
      </p:sp>
      <p:sp>
        <p:nvSpPr>
          <p:cNvPr id="83" name="Rectangle 100"/>
          <p:cNvSpPr/>
          <p:nvPr/>
        </p:nvSpPr>
        <p:spPr>
          <a:xfrm>
            <a:off x="2971537" y="3020934"/>
            <a:ext cx="932665"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实时计算</a:t>
            </a:r>
            <a:endParaRPr lang="en-US" sz="800" b="1" dirty="0"/>
          </a:p>
        </p:txBody>
      </p:sp>
      <p:sp>
        <p:nvSpPr>
          <p:cNvPr id="84" name="Rectangle 100"/>
          <p:cNvSpPr/>
          <p:nvPr/>
        </p:nvSpPr>
        <p:spPr>
          <a:xfrm>
            <a:off x="2971536" y="3538312"/>
            <a:ext cx="932665"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机器学习</a:t>
            </a:r>
            <a:endParaRPr lang="en-US" sz="800" b="1" dirty="0"/>
          </a:p>
        </p:txBody>
      </p:sp>
      <p:sp>
        <p:nvSpPr>
          <p:cNvPr id="103" name="TextBox 139"/>
          <p:cNvSpPr txBox="1"/>
          <p:nvPr/>
        </p:nvSpPr>
        <p:spPr>
          <a:xfrm>
            <a:off x="4948745" y="1038007"/>
            <a:ext cx="1633056" cy="246221"/>
          </a:xfrm>
          <a:prstGeom prst="rect">
            <a:avLst/>
          </a:prstGeom>
          <a:noFill/>
        </p:spPr>
        <p:txBody>
          <a:bodyPr wrap="square" rtlCol="0">
            <a:spAutoFit/>
          </a:bodyPr>
          <a:lstStyle/>
          <a:p>
            <a:pPr algn="ctr"/>
            <a:r>
              <a:rPr lang="zh-CN" altLang="en-US" sz="1000" b="1" dirty="0">
                <a:latin typeface="Microsoft YaHei" panose="020B0503020204020204" pitchFamily="34" charset="-122"/>
                <a:ea typeface="Microsoft YaHei" panose="020B0503020204020204" pitchFamily="34" charset="-122"/>
              </a:rPr>
              <a:t>数据应用</a:t>
            </a:r>
            <a:endParaRPr lang="en-US" sz="1000" b="1" dirty="0">
              <a:latin typeface="Microsoft YaHei" panose="020B0503020204020204" pitchFamily="34" charset="-122"/>
              <a:ea typeface="Microsoft YaHei" panose="020B0503020204020204" pitchFamily="34" charset="-122"/>
            </a:endParaRPr>
          </a:p>
        </p:txBody>
      </p:sp>
      <p:sp>
        <p:nvSpPr>
          <p:cNvPr id="104" name="Rectangle 90"/>
          <p:cNvSpPr/>
          <p:nvPr/>
        </p:nvSpPr>
        <p:spPr>
          <a:xfrm>
            <a:off x="5053581" y="1385002"/>
            <a:ext cx="1554435" cy="3136197"/>
          </a:xfrm>
          <a:prstGeom prst="rect">
            <a:avLst/>
          </a:prstGeom>
          <a:solidFill>
            <a:schemeClr val="bg1">
              <a:lumMod val="95000"/>
            </a:schemeClr>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05" name="Rectangle 99"/>
          <p:cNvSpPr/>
          <p:nvPr/>
        </p:nvSpPr>
        <p:spPr>
          <a:xfrm>
            <a:off x="5331056" y="1548214"/>
            <a:ext cx="934966"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后台管理</a:t>
            </a:r>
            <a:endParaRPr lang="en-US" altLang="zh-CN" sz="800" b="1" dirty="0"/>
          </a:p>
        </p:txBody>
      </p:sp>
      <p:sp>
        <p:nvSpPr>
          <p:cNvPr id="106" name="Rectangle 100"/>
          <p:cNvSpPr/>
          <p:nvPr/>
        </p:nvSpPr>
        <p:spPr>
          <a:xfrm>
            <a:off x="5331055" y="2031073"/>
            <a:ext cx="932666"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latin typeface="Microsoft YaHei" panose="020B0503020204020204" pitchFamily="34" charset="-122"/>
                <a:ea typeface="Microsoft YaHei" panose="020B0503020204020204" pitchFamily="34" charset="-122"/>
              </a:rPr>
              <a:t>Grafana</a:t>
            </a:r>
            <a:endParaRPr lang="en-US" sz="800" b="1" dirty="0"/>
          </a:p>
        </p:txBody>
      </p:sp>
      <p:sp>
        <p:nvSpPr>
          <p:cNvPr id="107" name="Rectangle 100"/>
          <p:cNvSpPr/>
          <p:nvPr/>
        </p:nvSpPr>
        <p:spPr>
          <a:xfrm>
            <a:off x="5332339" y="2533405"/>
            <a:ext cx="932666"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告警通知</a:t>
            </a:r>
            <a:endParaRPr lang="en-US" sz="800" b="1" dirty="0"/>
          </a:p>
        </p:txBody>
      </p:sp>
      <p:sp>
        <p:nvSpPr>
          <p:cNvPr id="108" name="Rectangle 100"/>
          <p:cNvSpPr/>
          <p:nvPr/>
        </p:nvSpPr>
        <p:spPr>
          <a:xfrm>
            <a:off x="5331056" y="3016465"/>
            <a:ext cx="932665"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故障自愈</a:t>
            </a:r>
            <a:endParaRPr lang="en-US" sz="800" b="1" dirty="0"/>
          </a:p>
        </p:txBody>
      </p:sp>
      <p:sp>
        <p:nvSpPr>
          <p:cNvPr id="109" name="Rectangle 100"/>
          <p:cNvSpPr/>
          <p:nvPr/>
        </p:nvSpPr>
        <p:spPr>
          <a:xfrm>
            <a:off x="5331056" y="3517702"/>
            <a:ext cx="932665"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业务运维</a:t>
            </a:r>
            <a:endParaRPr lang="en-US" sz="800" b="1" dirty="0"/>
          </a:p>
        </p:txBody>
      </p:sp>
      <p:sp>
        <p:nvSpPr>
          <p:cNvPr id="137" name="Rectangle 99"/>
          <p:cNvSpPr/>
          <p:nvPr/>
        </p:nvSpPr>
        <p:spPr>
          <a:xfrm>
            <a:off x="6821099" y="2157142"/>
            <a:ext cx="370179" cy="11076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报警网关</a:t>
            </a:r>
            <a:endParaRPr lang="en-US" altLang="zh-CN" sz="800" b="1" dirty="0"/>
          </a:p>
        </p:txBody>
      </p:sp>
      <p:sp>
        <p:nvSpPr>
          <p:cNvPr id="151" name="Rectangle 100"/>
          <p:cNvSpPr/>
          <p:nvPr/>
        </p:nvSpPr>
        <p:spPr>
          <a:xfrm>
            <a:off x="7598520" y="1645461"/>
            <a:ext cx="932666"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Email</a:t>
            </a:r>
            <a:endParaRPr lang="en-US" sz="800" b="1" dirty="0"/>
          </a:p>
        </p:txBody>
      </p:sp>
      <p:sp>
        <p:nvSpPr>
          <p:cNvPr id="152" name="Rectangle 100"/>
          <p:cNvSpPr/>
          <p:nvPr/>
        </p:nvSpPr>
        <p:spPr>
          <a:xfrm>
            <a:off x="7598520" y="2238435"/>
            <a:ext cx="932666"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短信</a:t>
            </a:r>
            <a:endParaRPr lang="en-US" sz="800" b="1" dirty="0"/>
          </a:p>
        </p:txBody>
      </p:sp>
      <p:sp>
        <p:nvSpPr>
          <p:cNvPr id="153" name="Rectangle 100"/>
          <p:cNvSpPr/>
          <p:nvPr/>
        </p:nvSpPr>
        <p:spPr>
          <a:xfrm>
            <a:off x="7598520" y="2839774"/>
            <a:ext cx="932666"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电话</a:t>
            </a:r>
            <a:endParaRPr lang="en-US" sz="800" b="1" dirty="0"/>
          </a:p>
        </p:txBody>
      </p:sp>
      <p:sp>
        <p:nvSpPr>
          <p:cNvPr id="155" name="Rectangle 100"/>
          <p:cNvSpPr/>
          <p:nvPr/>
        </p:nvSpPr>
        <p:spPr>
          <a:xfrm>
            <a:off x="7598520" y="3441113"/>
            <a:ext cx="932666"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t>webhook</a:t>
            </a:r>
            <a:endParaRPr lang="en-US" sz="800" b="1" dirty="0"/>
          </a:p>
        </p:txBody>
      </p:sp>
      <p:cxnSp>
        <p:nvCxnSpPr>
          <p:cNvPr id="48" name="直接箭头连接符 47"/>
          <p:cNvCxnSpPr>
            <a:stCxn id="107" idx="3"/>
            <a:endCxn id="137" idx="1"/>
          </p:cNvCxnSpPr>
          <p:nvPr/>
        </p:nvCxnSpPr>
        <p:spPr>
          <a:xfrm>
            <a:off x="6265005" y="2710096"/>
            <a:ext cx="556094" cy="8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137" idx="3"/>
            <a:endCxn id="151" idx="1"/>
          </p:cNvCxnSpPr>
          <p:nvPr/>
        </p:nvCxnSpPr>
        <p:spPr>
          <a:xfrm flipV="1">
            <a:off x="7191278" y="1822152"/>
            <a:ext cx="407242" cy="888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137" idx="3"/>
            <a:endCxn id="152" idx="1"/>
          </p:cNvCxnSpPr>
          <p:nvPr/>
        </p:nvCxnSpPr>
        <p:spPr>
          <a:xfrm flipV="1">
            <a:off x="7191278" y="2415126"/>
            <a:ext cx="407242" cy="295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p:cNvCxnSpPr>
            <a:stCxn id="137" idx="3"/>
            <a:endCxn id="153" idx="1"/>
          </p:cNvCxnSpPr>
          <p:nvPr/>
        </p:nvCxnSpPr>
        <p:spPr>
          <a:xfrm>
            <a:off x="7191278" y="2710968"/>
            <a:ext cx="407242" cy="305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137" idx="3"/>
            <a:endCxn id="155" idx="1"/>
          </p:cNvCxnSpPr>
          <p:nvPr/>
        </p:nvCxnSpPr>
        <p:spPr>
          <a:xfrm>
            <a:off x="7191278" y="2710968"/>
            <a:ext cx="407242" cy="906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100"/>
          <p:cNvSpPr/>
          <p:nvPr/>
        </p:nvSpPr>
        <p:spPr>
          <a:xfrm>
            <a:off x="5357208" y="4051156"/>
            <a:ext cx="932665" cy="3533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err="1"/>
              <a:t>kibana</a:t>
            </a:r>
            <a:endParaRPr lang="en-US" sz="800" b="1" dirty="0"/>
          </a:p>
        </p:txBody>
      </p:sp>
      <p:cxnSp>
        <p:nvCxnSpPr>
          <p:cNvPr id="62" name="直接箭头连接符 61"/>
          <p:cNvCxnSpPr>
            <a:stCxn id="235" idx="3"/>
            <a:endCxn id="79" idx="1"/>
          </p:cNvCxnSpPr>
          <p:nvPr/>
        </p:nvCxnSpPr>
        <p:spPr>
          <a:xfrm>
            <a:off x="1837785" y="2947947"/>
            <a:ext cx="856277" cy="7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p:cNvCxnSpPr>
            <a:stCxn id="79" idx="3"/>
            <a:endCxn id="104" idx="1"/>
          </p:cNvCxnSpPr>
          <p:nvPr/>
        </p:nvCxnSpPr>
        <p:spPr>
          <a:xfrm flipV="1">
            <a:off x="4248497" y="2953101"/>
            <a:ext cx="805084" cy="2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96"/>
          <p:cNvSpPr/>
          <p:nvPr/>
        </p:nvSpPr>
        <p:spPr>
          <a:xfrm>
            <a:off x="3307402" y="1653182"/>
            <a:ext cx="4792075" cy="2371338"/>
          </a:xfrm>
          <a:prstGeom prst="rect">
            <a:avLst/>
          </a:prstGeom>
          <a:ln w="12700">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sz="800" dirty="0">
              <a:solidFill>
                <a:schemeClr val="tx1"/>
              </a:solidFill>
              <a:highlight>
                <a:srgbClr val="031B41"/>
              </a:highlight>
            </a:endParaRPr>
          </a:p>
        </p:txBody>
      </p:sp>
      <p:sp>
        <p:nvSpPr>
          <p:cNvPr id="78" name="Rectangle 96"/>
          <p:cNvSpPr/>
          <p:nvPr/>
        </p:nvSpPr>
        <p:spPr>
          <a:xfrm>
            <a:off x="1684081" y="3042258"/>
            <a:ext cx="1330645" cy="1585755"/>
          </a:xfrm>
          <a:prstGeom prst="rect">
            <a:avLst/>
          </a:prstGeom>
          <a:ln w="12700">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sz="800" dirty="0">
              <a:solidFill>
                <a:schemeClr val="tx1"/>
              </a:solidFill>
              <a:highlight>
                <a:srgbClr val="031B41"/>
              </a:highlight>
            </a:endParaRPr>
          </a:p>
        </p:txBody>
      </p:sp>
      <p:sp>
        <p:nvSpPr>
          <p:cNvPr id="235" name="Rectangle 90"/>
          <p:cNvSpPr/>
          <p:nvPr/>
        </p:nvSpPr>
        <p:spPr>
          <a:xfrm>
            <a:off x="252295" y="1132889"/>
            <a:ext cx="893177" cy="398044"/>
          </a:xfrm>
          <a:prstGeom prst="rect">
            <a:avLst/>
          </a:prstGeom>
          <a:solidFill>
            <a:schemeClr val="accent3"/>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数据采集</a:t>
            </a:r>
            <a:endParaRPr lang="en-US" sz="1200" dirty="0">
              <a:solidFill>
                <a:schemeClr val="tx1"/>
              </a:solidFill>
            </a:endParaRPr>
          </a:p>
        </p:txBody>
      </p:sp>
      <p:sp>
        <p:nvSpPr>
          <p:cNvPr id="321" name="Title 3"/>
          <p:cNvSpPr>
            <a:spLocks noGrp="1"/>
          </p:cNvSpPr>
          <p:nvPr>
            <p:ph type="title"/>
          </p:nvPr>
        </p:nvSpPr>
        <p:spPr>
          <a:xfrm>
            <a:off x="264160" y="53113"/>
            <a:ext cx="3855556" cy="732441"/>
          </a:xfrm>
        </p:spPr>
        <p:txBody>
          <a:bodyPr>
            <a:normAutofit/>
          </a:bodyPr>
          <a:lstStyle/>
          <a:p>
            <a:r>
              <a:rPr lang="zh-CN" altLang="en-US" dirty="0">
                <a:solidFill>
                  <a:srgbClr val="414141"/>
                </a:solidFill>
                <a:latin typeface="微软雅黑" panose="020B0503020204020204" charset="-122"/>
                <a:ea typeface="微软雅黑" panose="020B0503020204020204" charset="-122"/>
                <a:sym typeface="+mn-ea"/>
              </a:rPr>
              <a:t>业务架构</a:t>
            </a:r>
            <a:endParaRPr lang="en-US" sz="2400" dirty="0"/>
          </a:p>
        </p:txBody>
      </p:sp>
      <p:sp>
        <p:nvSpPr>
          <p:cNvPr id="2" name="Rectangle 141"/>
          <p:cNvSpPr/>
          <p:nvPr/>
        </p:nvSpPr>
        <p:spPr>
          <a:xfrm>
            <a:off x="1802225" y="1132889"/>
            <a:ext cx="1005994" cy="398044"/>
          </a:xfrm>
          <a:prstGeom prst="rect">
            <a:avLst/>
          </a:prstGeom>
          <a:solidFill>
            <a:schemeClr val="accent3"/>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222222"/>
                </a:solidFill>
                <a:latin typeface="Arial" panose="020B0604020202020204" pitchFamily="34" charset="0"/>
              </a:rPr>
              <a:t>P</a:t>
            </a:r>
            <a:r>
              <a:rPr lang="en-US" altLang="zh-CN" sz="1200" b="0" i="0" dirty="0">
                <a:solidFill>
                  <a:srgbClr val="222222"/>
                </a:solidFill>
                <a:effectLst/>
                <a:latin typeface="Arial" panose="020B0604020202020204" pitchFamily="34" charset="0"/>
              </a:rPr>
              <a:t>rometheus</a:t>
            </a:r>
            <a:endParaRPr lang="en-US" sz="1200" dirty="0">
              <a:solidFill>
                <a:schemeClr val="tx1"/>
              </a:solidFill>
            </a:endParaRPr>
          </a:p>
        </p:txBody>
      </p:sp>
      <p:cxnSp>
        <p:nvCxnSpPr>
          <p:cNvPr id="76" name="Elbow Connector 162"/>
          <p:cNvCxnSpPr>
            <a:stCxn id="235" idx="3"/>
            <a:endCxn id="2" idx="1"/>
          </p:cNvCxnSpPr>
          <p:nvPr/>
        </p:nvCxnSpPr>
        <p:spPr>
          <a:xfrm>
            <a:off x="1145472" y="1331911"/>
            <a:ext cx="6567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41"/>
          <p:cNvSpPr/>
          <p:nvPr/>
        </p:nvSpPr>
        <p:spPr>
          <a:xfrm>
            <a:off x="1806039" y="1864384"/>
            <a:ext cx="1005994" cy="377894"/>
          </a:xfrm>
          <a:prstGeom prst="rect">
            <a:avLst/>
          </a:prstGeom>
          <a:solidFill>
            <a:schemeClr val="accent3"/>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222222"/>
                </a:solidFill>
                <a:latin typeface="Arial" panose="020B0604020202020204" pitchFamily="34" charset="0"/>
              </a:rPr>
              <a:t>Kafka</a:t>
            </a:r>
            <a:endParaRPr lang="en-US" sz="1200" dirty="0">
              <a:solidFill>
                <a:srgbClr val="222222"/>
              </a:solidFill>
              <a:latin typeface="Arial" panose="020B0604020202020204" pitchFamily="34" charset="0"/>
            </a:endParaRPr>
          </a:p>
        </p:txBody>
      </p:sp>
      <p:sp>
        <p:nvSpPr>
          <p:cNvPr id="13" name="Rectangle 141"/>
          <p:cNvSpPr/>
          <p:nvPr/>
        </p:nvSpPr>
        <p:spPr>
          <a:xfrm>
            <a:off x="1802225" y="2570221"/>
            <a:ext cx="1005994" cy="377894"/>
          </a:xfrm>
          <a:prstGeom prst="rect">
            <a:avLst/>
          </a:prstGeom>
          <a:solidFill>
            <a:schemeClr val="accent3"/>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2222"/>
                </a:solidFill>
                <a:latin typeface="Arial" panose="020B0604020202020204" pitchFamily="34" charset="0"/>
              </a:rPr>
              <a:t>数据库</a:t>
            </a:r>
            <a:endParaRPr lang="en-US" sz="1200" dirty="0">
              <a:solidFill>
                <a:srgbClr val="222222"/>
              </a:solidFill>
              <a:latin typeface="Arial" panose="020B0604020202020204" pitchFamily="34" charset="0"/>
            </a:endParaRPr>
          </a:p>
        </p:txBody>
      </p:sp>
      <p:cxnSp>
        <p:nvCxnSpPr>
          <p:cNvPr id="95" name="Elbow Connector 162"/>
          <p:cNvCxnSpPr>
            <a:stCxn id="2" idx="2"/>
            <a:endCxn id="12" idx="0"/>
          </p:cNvCxnSpPr>
          <p:nvPr/>
        </p:nvCxnSpPr>
        <p:spPr>
          <a:xfrm>
            <a:off x="2305222" y="1530933"/>
            <a:ext cx="3814" cy="333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Elbow Connector 162"/>
          <p:cNvCxnSpPr>
            <a:stCxn id="12" idx="2"/>
            <a:endCxn id="13" idx="0"/>
          </p:cNvCxnSpPr>
          <p:nvPr/>
        </p:nvCxnSpPr>
        <p:spPr>
          <a:xfrm flipH="1">
            <a:off x="2305222" y="2242278"/>
            <a:ext cx="3814" cy="327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Rectangle 141"/>
          <p:cNvSpPr/>
          <p:nvPr/>
        </p:nvSpPr>
        <p:spPr>
          <a:xfrm>
            <a:off x="1802225" y="3248496"/>
            <a:ext cx="1005994" cy="377894"/>
          </a:xfrm>
          <a:prstGeom prst="rect">
            <a:avLst/>
          </a:prstGeom>
          <a:solidFill>
            <a:schemeClr val="accent3"/>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rgbClr val="222222"/>
                </a:solidFill>
                <a:latin typeface="Arial" panose="020B0604020202020204" pitchFamily="34" charset="0"/>
              </a:rPr>
              <a:t>Flink</a:t>
            </a:r>
            <a:endParaRPr lang="en-US" sz="1200" dirty="0">
              <a:solidFill>
                <a:srgbClr val="222222"/>
              </a:solidFill>
              <a:latin typeface="Arial" panose="020B0604020202020204" pitchFamily="34" charset="0"/>
            </a:endParaRPr>
          </a:p>
        </p:txBody>
      </p:sp>
      <p:cxnSp>
        <p:nvCxnSpPr>
          <p:cNvPr id="37" name="直接箭头连接符 36"/>
          <p:cNvCxnSpPr>
            <a:stCxn id="13" idx="2"/>
            <a:endCxn id="61" idx="0"/>
          </p:cNvCxnSpPr>
          <p:nvPr/>
        </p:nvCxnSpPr>
        <p:spPr>
          <a:xfrm>
            <a:off x="2305222" y="2948115"/>
            <a:ext cx="0" cy="300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141"/>
          <p:cNvSpPr/>
          <p:nvPr/>
        </p:nvSpPr>
        <p:spPr>
          <a:xfrm>
            <a:off x="1802225" y="3936198"/>
            <a:ext cx="1005994" cy="377894"/>
          </a:xfrm>
          <a:prstGeom prst="rect">
            <a:avLst/>
          </a:prstGeom>
          <a:solidFill>
            <a:schemeClr val="accent3"/>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2222"/>
                </a:solidFill>
                <a:latin typeface="Arial" panose="020B0604020202020204" pitchFamily="34" charset="0"/>
              </a:rPr>
              <a:t>机器学习</a:t>
            </a:r>
            <a:endParaRPr lang="en-US" sz="1200" dirty="0">
              <a:solidFill>
                <a:srgbClr val="222222"/>
              </a:solidFill>
              <a:latin typeface="Arial" panose="020B0604020202020204" pitchFamily="34" charset="0"/>
            </a:endParaRPr>
          </a:p>
        </p:txBody>
      </p:sp>
      <p:cxnSp>
        <p:nvCxnSpPr>
          <p:cNvPr id="39" name="直接箭头连接符 38"/>
          <p:cNvCxnSpPr>
            <a:stCxn id="61" idx="2"/>
            <a:endCxn id="64" idx="0"/>
          </p:cNvCxnSpPr>
          <p:nvPr/>
        </p:nvCxnSpPr>
        <p:spPr>
          <a:xfrm>
            <a:off x="2305222" y="3626390"/>
            <a:ext cx="0" cy="309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141"/>
          <p:cNvSpPr/>
          <p:nvPr/>
        </p:nvSpPr>
        <p:spPr>
          <a:xfrm>
            <a:off x="3585664" y="2570221"/>
            <a:ext cx="1005994" cy="377894"/>
          </a:xfrm>
          <a:prstGeom prst="rect">
            <a:avLst/>
          </a:prstGeom>
          <a:solidFill>
            <a:schemeClr val="accent3"/>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2222"/>
                </a:solidFill>
                <a:latin typeface="Arial" panose="020B0604020202020204" pitchFamily="34" charset="0"/>
              </a:rPr>
              <a:t>告警规则</a:t>
            </a:r>
            <a:endParaRPr lang="en-US" altLang="zh-CN" sz="1200" dirty="0">
              <a:solidFill>
                <a:srgbClr val="222222"/>
              </a:solidFill>
              <a:latin typeface="Arial" panose="020B0604020202020204" pitchFamily="34" charset="0"/>
            </a:endParaRPr>
          </a:p>
        </p:txBody>
      </p:sp>
      <p:sp>
        <p:nvSpPr>
          <p:cNvPr id="72" name="Rectangle 141"/>
          <p:cNvSpPr/>
          <p:nvPr/>
        </p:nvSpPr>
        <p:spPr>
          <a:xfrm>
            <a:off x="5162583" y="1129417"/>
            <a:ext cx="1005994" cy="377894"/>
          </a:xfrm>
          <a:prstGeom prst="rect">
            <a:avLst/>
          </a:prstGeom>
          <a:solidFill>
            <a:schemeClr val="accent3"/>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222222"/>
                </a:solidFill>
                <a:latin typeface="Arial" panose="020B0604020202020204" pitchFamily="34" charset="0"/>
              </a:rPr>
              <a:t>Grafana</a:t>
            </a:r>
            <a:endParaRPr lang="en-US" altLang="zh-CN" sz="1200" dirty="0">
              <a:solidFill>
                <a:srgbClr val="222222"/>
              </a:solidFill>
              <a:latin typeface="Arial" panose="020B0604020202020204" pitchFamily="34" charset="0"/>
            </a:endParaRPr>
          </a:p>
        </p:txBody>
      </p:sp>
      <p:sp>
        <p:nvSpPr>
          <p:cNvPr id="75" name="Rectangle 141"/>
          <p:cNvSpPr/>
          <p:nvPr/>
        </p:nvSpPr>
        <p:spPr>
          <a:xfrm>
            <a:off x="5162583" y="2570221"/>
            <a:ext cx="1005994" cy="377894"/>
          </a:xfrm>
          <a:prstGeom prst="rect">
            <a:avLst/>
          </a:prstGeom>
          <a:solidFill>
            <a:schemeClr val="accent3"/>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2222"/>
                </a:solidFill>
                <a:latin typeface="Arial" panose="020B0604020202020204" pitchFamily="34" charset="0"/>
              </a:rPr>
              <a:t>运维管理</a:t>
            </a:r>
            <a:endParaRPr lang="en-US" altLang="zh-CN" sz="1200" dirty="0">
              <a:solidFill>
                <a:srgbClr val="222222"/>
              </a:solidFill>
              <a:latin typeface="Arial" panose="020B0604020202020204" pitchFamily="34" charset="0"/>
            </a:endParaRPr>
          </a:p>
        </p:txBody>
      </p:sp>
      <p:sp>
        <p:nvSpPr>
          <p:cNvPr id="49" name="文本框 48"/>
          <p:cNvSpPr txBox="1"/>
          <p:nvPr/>
        </p:nvSpPr>
        <p:spPr>
          <a:xfrm>
            <a:off x="2364673" y="4365693"/>
            <a:ext cx="643945" cy="246221"/>
          </a:xfrm>
          <a:prstGeom prst="rect">
            <a:avLst/>
          </a:prstGeom>
          <a:solidFill>
            <a:schemeClr val="bg2">
              <a:lumMod val="20000"/>
              <a:lumOff val="80000"/>
            </a:schemeClr>
          </a:solidFill>
        </p:spPr>
        <p:txBody>
          <a:bodyPr wrap="square" rtlCol="0">
            <a:spAutoFit/>
          </a:bodyPr>
          <a:lstStyle/>
          <a:p>
            <a:pPr algn="l"/>
            <a:r>
              <a:rPr lang="en-US" altLang="zh-CN" sz="1000" dirty="0"/>
              <a:t>AI</a:t>
            </a:r>
            <a:r>
              <a:rPr lang="zh-CN" altLang="en-US" sz="1000" dirty="0"/>
              <a:t>系统</a:t>
            </a:r>
            <a:endParaRPr lang="zh-CN" altLang="en-US" sz="1000" dirty="0"/>
          </a:p>
        </p:txBody>
      </p:sp>
      <p:sp>
        <p:nvSpPr>
          <p:cNvPr id="84" name="文本框 83"/>
          <p:cNvSpPr txBox="1"/>
          <p:nvPr/>
        </p:nvSpPr>
        <p:spPr>
          <a:xfrm>
            <a:off x="7401850" y="3774885"/>
            <a:ext cx="697627" cy="246221"/>
          </a:xfrm>
          <a:prstGeom prst="rect">
            <a:avLst/>
          </a:prstGeom>
          <a:solidFill>
            <a:schemeClr val="bg2">
              <a:lumMod val="20000"/>
              <a:lumOff val="80000"/>
            </a:schemeClr>
          </a:solidFill>
        </p:spPr>
        <p:txBody>
          <a:bodyPr wrap="none" rtlCol="0">
            <a:spAutoFit/>
          </a:bodyPr>
          <a:lstStyle/>
          <a:p>
            <a:pPr algn="l"/>
            <a:r>
              <a:rPr lang="zh-CN" altLang="en-US" sz="1000" dirty="0">
                <a:solidFill>
                  <a:schemeClr val="tx1">
                    <a:lumMod val="50000"/>
                  </a:schemeClr>
                </a:solidFill>
              </a:rPr>
              <a:t>业务系统</a:t>
            </a:r>
            <a:endParaRPr lang="zh-CN" altLang="en-US" sz="1000" dirty="0">
              <a:solidFill>
                <a:schemeClr val="tx1">
                  <a:lumMod val="50000"/>
                </a:schemeClr>
              </a:solidFill>
            </a:endParaRPr>
          </a:p>
        </p:txBody>
      </p:sp>
      <p:sp>
        <p:nvSpPr>
          <p:cNvPr id="85" name="Rectangle 141"/>
          <p:cNvSpPr/>
          <p:nvPr/>
        </p:nvSpPr>
        <p:spPr>
          <a:xfrm>
            <a:off x="3585664" y="3243689"/>
            <a:ext cx="1005994" cy="377894"/>
          </a:xfrm>
          <a:prstGeom prst="rect">
            <a:avLst/>
          </a:prstGeom>
          <a:solidFill>
            <a:schemeClr val="accent3"/>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2222"/>
                </a:solidFill>
                <a:latin typeface="Arial" panose="020B0604020202020204" pitchFamily="34" charset="0"/>
              </a:rPr>
              <a:t>预测分析</a:t>
            </a:r>
            <a:endParaRPr lang="en-US" altLang="zh-CN" sz="1200" dirty="0">
              <a:solidFill>
                <a:srgbClr val="222222"/>
              </a:solidFill>
              <a:latin typeface="Arial" panose="020B0604020202020204" pitchFamily="34" charset="0"/>
            </a:endParaRPr>
          </a:p>
        </p:txBody>
      </p:sp>
      <p:cxnSp>
        <p:nvCxnSpPr>
          <p:cNvPr id="53" name="连接符: 肘形 52"/>
          <p:cNvCxnSpPr>
            <a:stCxn id="64" idx="3"/>
            <a:endCxn id="85" idx="2"/>
          </p:cNvCxnSpPr>
          <p:nvPr/>
        </p:nvCxnSpPr>
        <p:spPr>
          <a:xfrm flipV="1">
            <a:off x="2808219" y="3621583"/>
            <a:ext cx="1280442" cy="50356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75" idx="1"/>
            <a:endCxn id="67" idx="3"/>
          </p:cNvCxnSpPr>
          <p:nvPr/>
        </p:nvCxnSpPr>
        <p:spPr>
          <a:xfrm flipH="1">
            <a:off x="4591658" y="2759168"/>
            <a:ext cx="570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Rectangle 141"/>
          <p:cNvSpPr/>
          <p:nvPr/>
        </p:nvSpPr>
        <p:spPr>
          <a:xfrm>
            <a:off x="3585664" y="1954019"/>
            <a:ext cx="1005994" cy="377894"/>
          </a:xfrm>
          <a:prstGeom prst="rect">
            <a:avLst/>
          </a:prstGeom>
          <a:solidFill>
            <a:schemeClr val="accent1"/>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2222"/>
                </a:solidFill>
                <a:latin typeface="Arial" panose="020B0604020202020204" pitchFamily="34" charset="0"/>
              </a:rPr>
              <a:t>告警数据</a:t>
            </a:r>
            <a:endParaRPr lang="en-US" altLang="zh-CN" sz="1200" dirty="0">
              <a:solidFill>
                <a:srgbClr val="222222"/>
              </a:solidFill>
              <a:latin typeface="Arial" panose="020B0604020202020204" pitchFamily="34" charset="0"/>
            </a:endParaRPr>
          </a:p>
        </p:txBody>
      </p:sp>
      <p:sp>
        <p:nvSpPr>
          <p:cNvPr id="96" name="Rectangle 141"/>
          <p:cNvSpPr/>
          <p:nvPr/>
        </p:nvSpPr>
        <p:spPr>
          <a:xfrm>
            <a:off x="5162583" y="1944924"/>
            <a:ext cx="1005994" cy="377894"/>
          </a:xfrm>
          <a:prstGeom prst="rect">
            <a:avLst/>
          </a:prstGeom>
          <a:solidFill>
            <a:schemeClr val="accent2"/>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2222"/>
                </a:solidFill>
                <a:latin typeface="Arial" panose="020B0604020202020204" pitchFamily="34" charset="0"/>
              </a:rPr>
              <a:t>处理规则</a:t>
            </a:r>
            <a:endParaRPr lang="en-US" altLang="zh-CN" sz="1200" dirty="0">
              <a:solidFill>
                <a:srgbClr val="222222"/>
              </a:solidFill>
              <a:latin typeface="Arial" panose="020B0604020202020204" pitchFamily="34" charset="0"/>
            </a:endParaRPr>
          </a:p>
        </p:txBody>
      </p:sp>
      <p:cxnSp>
        <p:nvCxnSpPr>
          <p:cNvPr id="60" name="直接箭头连接符 59"/>
          <p:cNvCxnSpPr>
            <a:stCxn id="67" idx="0"/>
            <a:endCxn id="94" idx="2"/>
          </p:cNvCxnSpPr>
          <p:nvPr/>
        </p:nvCxnSpPr>
        <p:spPr>
          <a:xfrm flipV="1">
            <a:off x="4088661" y="2331913"/>
            <a:ext cx="0" cy="2383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141"/>
          <p:cNvSpPr/>
          <p:nvPr/>
        </p:nvSpPr>
        <p:spPr>
          <a:xfrm>
            <a:off x="6804974" y="1947150"/>
            <a:ext cx="1005994" cy="377894"/>
          </a:xfrm>
          <a:prstGeom prst="rect">
            <a:avLst/>
          </a:prstGeom>
          <a:solidFill>
            <a:schemeClr val="accent2"/>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2222"/>
                </a:solidFill>
                <a:latin typeface="Arial" panose="020B0604020202020204" pitchFamily="34" charset="0"/>
              </a:rPr>
              <a:t>故障恢复</a:t>
            </a:r>
            <a:endParaRPr lang="en-US" altLang="zh-CN" sz="1200" dirty="0">
              <a:solidFill>
                <a:srgbClr val="222222"/>
              </a:solidFill>
              <a:latin typeface="Arial" panose="020B0604020202020204" pitchFamily="34" charset="0"/>
            </a:endParaRPr>
          </a:p>
        </p:txBody>
      </p:sp>
      <p:cxnSp>
        <p:nvCxnSpPr>
          <p:cNvPr id="6" name="直接箭头连接符 5"/>
          <p:cNvCxnSpPr>
            <a:stCxn id="96" idx="3"/>
            <a:endCxn id="35" idx="1"/>
          </p:cNvCxnSpPr>
          <p:nvPr/>
        </p:nvCxnSpPr>
        <p:spPr>
          <a:xfrm>
            <a:off x="6168577" y="2133871"/>
            <a:ext cx="636397" cy="2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5696505" y="2329686"/>
            <a:ext cx="441146" cy="246221"/>
          </a:xfrm>
          <a:prstGeom prst="rect">
            <a:avLst/>
          </a:prstGeom>
          <a:noFill/>
        </p:spPr>
        <p:txBody>
          <a:bodyPr wrap="none" rtlCol="0">
            <a:spAutoFit/>
          </a:bodyPr>
          <a:lstStyle/>
          <a:p>
            <a:pPr algn="l"/>
            <a:r>
              <a:rPr lang="zh-CN" altLang="en-US" sz="1000" dirty="0"/>
              <a:t>设置</a:t>
            </a:r>
            <a:endParaRPr lang="zh-CN" altLang="en-US" sz="1000" dirty="0"/>
          </a:p>
        </p:txBody>
      </p:sp>
      <p:sp>
        <p:nvSpPr>
          <p:cNvPr id="42" name="文本框 41"/>
          <p:cNvSpPr txBox="1"/>
          <p:nvPr/>
        </p:nvSpPr>
        <p:spPr>
          <a:xfrm>
            <a:off x="4656547" y="1826361"/>
            <a:ext cx="441146" cy="246221"/>
          </a:xfrm>
          <a:prstGeom prst="rect">
            <a:avLst/>
          </a:prstGeom>
          <a:noFill/>
        </p:spPr>
        <p:txBody>
          <a:bodyPr wrap="none" rtlCol="0">
            <a:spAutoFit/>
          </a:bodyPr>
          <a:lstStyle/>
          <a:p>
            <a:pPr algn="l"/>
            <a:r>
              <a:rPr lang="zh-CN" altLang="en-US" sz="1000" dirty="0"/>
              <a:t>匹配</a:t>
            </a:r>
            <a:endParaRPr lang="zh-CN" altLang="en-US" sz="1000" dirty="0"/>
          </a:p>
        </p:txBody>
      </p:sp>
      <p:sp>
        <p:nvSpPr>
          <p:cNvPr id="43" name="文本框 42"/>
          <p:cNvSpPr txBox="1"/>
          <p:nvPr/>
        </p:nvSpPr>
        <p:spPr>
          <a:xfrm>
            <a:off x="6238169" y="1864384"/>
            <a:ext cx="441146" cy="246221"/>
          </a:xfrm>
          <a:prstGeom prst="rect">
            <a:avLst/>
          </a:prstGeom>
          <a:noFill/>
        </p:spPr>
        <p:txBody>
          <a:bodyPr wrap="none" rtlCol="0">
            <a:spAutoFit/>
          </a:bodyPr>
          <a:lstStyle/>
          <a:p>
            <a:pPr algn="l"/>
            <a:r>
              <a:rPr lang="zh-CN" altLang="en-US" sz="1000" dirty="0"/>
              <a:t>执行</a:t>
            </a:r>
            <a:endParaRPr lang="zh-CN" altLang="en-US" sz="1000" dirty="0"/>
          </a:p>
        </p:txBody>
      </p:sp>
      <p:cxnSp>
        <p:nvCxnSpPr>
          <p:cNvPr id="16" name="直接箭头连接符 15"/>
          <p:cNvCxnSpPr>
            <a:stCxn id="85" idx="0"/>
            <a:endCxn id="67" idx="2"/>
          </p:cNvCxnSpPr>
          <p:nvPr/>
        </p:nvCxnSpPr>
        <p:spPr>
          <a:xfrm flipV="1">
            <a:off x="4088661" y="2948115"/>
            <a:ext cx="0" cy="295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4195576" y="3718467"/>
            <a:ext cx="1595309" cy="246221"/>
          </a:xfrm>
          <a:prstGeom prst="rect">
            <a:avLst/>
          </a:prstGeom>
          <a:noFill/>
        </p:spPr>
        <p:txBody>
          <a:bodyPr wrap="none" rtlCol="0">
            <a:spAutoFit/>
          </a:bodyPr>
          <a:lstStyle/>
          <a:p>
            <a:pPr algn="l"/>
            <a:r>
              <a:rPr lang="zh-CN" altLang="en-US" sz="1000" dirty="0"/>
              <a:t>告警预测，报警匹配规则</a:t>
            </a:r>
            <a:endParaRPr lang="zh-CN" altLang="en-US" sz="1000" dirty="0"/>
          </a:p>
        </p:txBody>
      </p:sp>
      <p:sp>
        <p:nvSpPr>
          <p:cNvPr id="54" name="Rectangle 141"/>
          <p:cNvSpPr/>
          <p:nvPr/>
        </p:nvSpPr>
        <p:spPr>
          <a:xfrm>
            <a:off x="6804974" y="3243689"/>
            <a:ext cx="1005994" cy="377894"/>
          </a:xfrm>
          <a:prstGeom prst="rect">
            <a:avLst/>
          </a:prstGeom>
          <a:solidFill>
            <a:schemeClr val="accent3"/>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2222"/>
                </a:solidFill>
                <a:latin typeface="Arial" panose="020B0604020202020204" pitchFamily="34" charset="0"/>
              </a:rPr>
              <a:t>通知</a:t>
            </a:r>
            <a:endParaRPr lang="en-US" altLang="zh-CN" sz="1200" dirty="0">
              <a:solidFill>
                <a:srgbClr val="222222"/>
              </a:solidFill>
              <a:latin typeface="Arial" panose="020B0604020202020204" pitchFamily="34" charset="0"/>
            </a:endParaRPr>
          </a:p>
        </p:txBody>
      </p:sp>
      <p:cxnSp>
        <p:nvCxnSpPr>
          <p:cNvPr id="24" name="直接箭头连接符 23"/>
          <p:cNvCxnSpPr>
            <a:stCxn id="35" idx="2"/>
            <a:endCxn id="54" idx="0"/>
          </p:cNvCxnSpPr>
          <p:nvPr/>
        </p:nvCxnSpPr>
        <p:spPr>
          <a:xfrm>
            <a:off x="7307971" y="2325044"/>
            <a:ext cx="0" cy="918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94" idx="3"/>
            <a:endCxn id="96" idx="1"/>
          </p:cNvCxnSpPr>
          <p:nvPr/>
        </p:nvCxnSpPr>
        <p:spPr>
          <a:xfrm flipV="1">
            <a:off x="4591658" y="2133871"/>
            <a:ext cx="570925" cy="9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连接符: 肘形 67"/>
          <p:cNvCxnSpPr>
            <a:stCxn id="94" idx="1"/>
            <a:endCxn id="54" idx="3"/>
          </p:cNvCxnSpPr>
          <p:nvPr/>
        </p:nvCxnSpPr>
        <p:spPr>
          <a:xfrm rot="10800000" flipH="1" flipV="1">
            <a:off x="3585664" y="2142966"/>
            <a:ext cx="4225304" cy="1289670"/>
          </a:xfrm>
          <a:prstGeom prst="bentConnector5">
            <a:avLst>
              <a:gd name="adj1" fmla="val -4400"/>
              <a:gd name="adj2" fmla="val -28937"/>
              <a:gd name="adj3" fmla="val 105410"/>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75" idx="0"/>
            <a:endCxn id="96" idx="2"/>
          </p:cNvCxnSpPr>
          <p:nvPr/>
        </p:nvCxnSpPr>
        <p:spPr>
          <a:xfrm flipV="1">
            <a:off x="5665580" y="2322818"/>
            <a:ext cx="0" cy="247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文本框 110"/>
          <p:cNvSpPr txBox="1"/>
          <p:nvPr/>
        </p:nvSpPr>
        <p:spPr>
          <a:xfrm>
            <a:off x="4108130" y="1530071"/>
            <a:ext cx="389850" cy="246221"/>
          </a:xfrm>
          <a:prstGeom prst="rect">
            <a:avLst/>
          </a:prstGeom>
          <a:noFill/>
        </p:spPr>
        <p:txBody>
          <a:bodyPr wrap="none" rtlCol="0">
            <a:spAutoFit/>
          </a:bodyPr>
          <a:lstStyle/>
          <a:p>
            <a:pPr algn="l"/>
            <a:r>
              <a:rPr lang="en-US" altLang="zh-CN" sz="1000" dirty="0"/>
              <a:t>API</a:t>
            </a:r>
            <a:endParaRPr lang="zh-CN" altLang="en-US" sz="1000" dirty="0"/>
          </a:p>
        </p:txBody>
      </p:sp>
      <p:sp>
        <p:nvSpPr>
          <p:cNvPr id="115" name="Rectangle 141"/>
          <p:cNvSpPr/>
          <p:nvPr/>
        </p:nvSpPr>
        <p:spPr>
          <a:xfrm>
            <a:off x="3528958" y="1127134"/>
            <a:ext cx="1119405" cy="398044"/>
          </a:xfrm>
          <a:prstGeom prst="rect">
            <a:avLst/>
          </a:prstGeom>
          <a:solidFill>
            <a:schemeClr val="accent3"/>
          </a:solidFill>
          <a:ln w="9525">
            <a:solidFill>
              <a:schemeClr val="tx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rgbClr val="222222"/>
                </a:solidFill>
                <a:latin typeface="Arial" panose="020B0604020202020204" pitchFamily="34" charset="0"/>
              </a:rPr>
              <a:t>Alertmanager</a:t>
            </a:r>
            <a:endParaRPr lang="en-US" altLang="zh-CN" sz="1200" dirty="0">
              <a:solidFill>
                <a:srgbClr val="222222"/>
              </a:solidFill>
              <a:latin typeface="Arial" panose="020B0604020202020204" pitchFamily="34" charset="0"/>
            </a:endParaRPr>
          </a:p>
        </p:txBody>
      </p:sp>
      <p:cxnSp>
        <p:nvCxnSpPr>
          <p:cNvPr id="122" name="直接箭头连接符 121"/>
          <p:cNvCxnSpPr>
            <a:stCxn id="2" idx="3"/>
            <a:endCxn id="115" idx="1"/>
          </p:cNvCxnSpPr>
          <p:nvPr/>
        </p:nvCxnSpPr>
        <p:spPr>
          <a:xfrm flipV="1">
            <a:off x="2808219" y="1326156"/>
            <a:ext cx="720739" cy="5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直接箭头连接符 124"/>
          <p:cNvCxnSpPr>
            <a:stCxn id="115" idx="2"/>
            <a:endCxn id="94" idx="0"/>
          </p:cNvCxnSpPr>
          <p:nvPr/>
        </p:nvCxnSpPr>
        <p:spPr>
          <a:xfrm>
            <a:off x="4088661" y="1525178"/>
            <a:ext cx="0" cy="428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3" name="连接符: 肘形 192"/>
          <p:cNvCxnSpPr>
            <a:stCxn id="2" idx="0"/>
            <a:endCxn id="72" idx="0"/>
          </p:cNvCxnSpPr>
          <p:nvPr/>
        </p:nvCxnSpPr>
        <p:spPr>
          <a:xfrm rot="5400000" flipH="1" flipV="1">
            <a:off x="3983665" y="-549026"/>
            <a:ext cx="3472" cy="3360358"/>
          </a:xfrm>
          <a:prstGeom prst="bentConnector3">
            <a:avLst>
              <a:gd name="adj1" fmla="val 6684101"/>
            </a:avLst>
          </a:prstGeom>
          <a:ln>
            <a:tailEnd type="triangle"/>
          </a:ln>
        </p:spPr>
        <p:style>
          <a:lnRef idx="1">
            <a:schemeClr val="dk1"/>
          </a:lnRef>
          <a:fillRef idx="0">
            <a:schemeClr val="dk1"/>
          </a:fillRef>
          <a:effectRef idx="0">
            <a:schemeClr val="dk1"/>
          </a:effectRef>
          <a:fontRef idx="minor">
            <a:schemeClr val="tx1"/>
          </a:fontRef>
        </p:style>
      </p:cxnSp>
      <p:cxnSp>
        <p:nvCxnSpPr>
          <p:cNvPr id="197" name="连接符: 肘形 196"/>
          <p:cNvCxnSpPr>
            <a:stCxn id="72" idx="2"/>
            <a:endCxn id="94" idx="0"/>
          </p:cNvCxnSpPr>
          <p:nvPr/>
        </p:nvCxnSpPr>
        <p:spPr>
          <a:xfrm rot="5400000">
            <a:off x="4653767" y="942206"/>
            <a:ext cx="446708" cy="1576919"/>
          </a:xfrm>
          <a:prstGeom prst="bentConnector3">
            <a:avLst>
              <a:gd name="adj1" fmla="val 18613"/>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故障自愈流程</a:t>
            </a:r>
            <a:endParaRPr lang="zh-CN" altLang="en-US" dirty="0"/>
          </a:p>
        </p:txBody>
      </p:sp>
      <p:sp>
        <p:nvSpPr>
          <p:cNvPr id="76" name="Rectangle 141"/>
          <p:cNvSpPr/>
          <p:nvPr/>
        </p:nvSpPr>
        <p:spPr>
          <a:xfrm>
            <a:off x="872339" y="1860894"/>
            <a:ext cx="1005994" cy="377894"/>
          </a:xfrm>
          <a:prstGeom prst="rect">
            <a:avLst/>
          </a:prstGeom>
          <a:solidFill>
            <a:schemeClr val="accent1"/>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2222"/>
                </a:solidFill>
                <a:latin typeface="Arial" panose="020B0604020202020204" pitchFamily="34" charset="0"/>
              </a:rPr>
              <a:t>告警数据</a:t>
            </a:r>
            <a:endParaRPr lang="en-US" altLang="zh-CN" sz="1200" dirty="0">
              <a:solidFill>
                <a:srgbClr val="222222"/>
              </a:solidFill>
              <a:latin typeface="Arial" panose="020B0604020202020204" pitchFamily="34" charset="0"/>
            </a:endParaRPr>
          </a:p>
        </p:txBody>
      </p:sp>
      <p:sp>
        <p:nvSpPr>
          <p:cNvPr id="77" name="Rectangle 141"/>
          <p:cNvSpPr/>
          <p:nvPr/>
        </p:nvSpPr>
        <p:spPr>
          <a:xfrm>
            <a:off x="2449258" y="1851799"/>
            <a:ext cx="1005994" cy="377894"/>
          </a:xfrm>
          <a:prstGeom prst="rect">
            <a:avLst/>
          </a:prstGeom>
          <a:solidFill>
            <a:schemeClr val="accent2"/>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2222"/>
                </a:solidFill>
                <a:latin typeface="Arial" panose="020B0604020202020204" pitchFamily="34" charset="0"/>
              </a:rPr>
              <a:t>数据清洗</a:t>
            </a:r>
            <a:endParaRPr lang="en-US" altLang="zh-CN" sz="1200" dirty="0">
              <a:solidFill>
                <a:srgbClr val="222222"/>
              </a:solidFill>
              <a:latin typeface="Arial" panose="020B0604020202020204" pitchFamily="34" charset="0"/>
            </a:endParaRPr>
          </a:p>
        </p:txBody>
      </p:sp>
      <p:sp>
        <p:nvSpPr>
          <p:cNvPr id="79" name="Rectangle 141"/>
          <p:cNvSpPr/>
          <p:nvPr/>
        </p:nvSpPr>
        <p:spPr>
          <a:xfrm>
            <a:off x="4091649" y="1854025"/>
            <a:ext cx="1005994" cy="377894"/>
          </a:xfrm>
          <a:prstGeom prst="rect">
            <a:avLst/>
          </a:prstGeom>
          <a:solidFill>
            <a:schemeClr val="accent2"/>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2222"/>
                </a:solidFill>
                <a:latin typeface="Arial" panose="020B0604020202020204" pitchFamily="34" charset="0"/>
              </a:rPr>
              <a:t>匹配规则</a:t>
            </a:r>
            <a:endParaRPr lang="en-US" altLang="zh-CN" sz="1200" dirty="0">
              <a:solidFill>
                <a:srgbClr val="222222"/>
              </a:solidFill>
              <a:latin typeface="Arial" panose="020B0604020202020204" pitchFamily="34" charset="0"/>
            </a:endParaRPr>
          </a:p>
        </p:txBody>
      </p:sp>
      <p:sp>
        <p:nvSpPr>
          <p:cNvPr id="81" name="Rectangle 141"/>
          <p:cNvSpPr/>
          <p:nvPr/>
        </p:nvSpPr>
        <p:spPr>
          <a:xfrm>
            <a:off x="5668568" y="1860894"/>
            <a:ext cx="1005994" cy="377894"/>
          </a:xfrm>
          <a:prstGeom prst="rect">
            <a:avLst/>
          </a:prstGeom>
          <a:solidFill>
            <a:schemeClr val="accent2"/>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2222"/>
                </a:solidFill>
                <a:latin typeface="Arial" panose="020B0604020202020204" pitchFamily="34" charset="0"/>
              </a:rPr>
              <a:t>执行规则</a:t>
            </a:r>
            <a:endParaRPr lang="en-US" altLang="zh-CN" sz="1200" dirty="0">
              <a:solidFill>
                <a:srgbClr val="222222"/>
              </a:solidFill>
              <a:latin typeface="Arial" panose="020B0604020202020204" pitchFamily="34" charset="0"/>
            </a:endParaRPr>
          </a:p>
        </p:txBody>
      </p:sp>
      <p:sp>
        <p:nvSpPr>
          <p:cNvPr id="82" name="Rectangle 141"/>
          <p:cNvSpPr/>
          <p:nvPr/>
        </p:nvSpPr>
        <p:spPr>
          <a:xfrm>
            <a:off x="7315200" y="1857031"/>
            <a:ext cx="1005994" cy="377894"/>
          </a:xfrm>
          <a:prstGeom prst="rect">
            <a:avLst/>
          </a:prstGeom>
          <a:solidFill>
            <a:schemeClr val="accent2"/>
          </a:solid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2222"/>
                </a:solidFill>
                <a:latin typeface="Arial" panose="020B0604020202020204" pitchFamily="34" charset="0"/>
              </a:rPr>
              <a:t>通知</a:t>
            </a:r>
            <a:endParaRPr lang="en-US" altLang="zh-CN" sz="1200" dirty="0">
              <a:solidFill>
                <a:srgbClr val="222222"/>
              </a:solidFill>
              <a:latin typeface="Arial" panose="020B0604020202020204" pitchFamily="34" charset="0"/>
            </a:endParaRPr>
          </a:p>
        </p:txBody>
      </p:sp>
      <p:cxnSp>
        <p:nvCxnSpPr>
          <p:cNvPr id="7" name="直接箭头连接符 6"/>
          <p:cNvCxnSpPr>
            <a:stCxn id="76" idx="3"/>
            <a:endCxn id="77" idx="1"/>
          </p:cNvCxnSpPr>
          <p:nvPr/>
        </p:nvCxnSpPr>
        <p:spPr>
          <a:xfrm flipV="1">
            <a:off x="1878333" y="2040746"/>
            <a:ext cx="570925" cy="9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77" idx="3"/>
            <a:endCxn id="79" idx="1"/>
          </p:cNvCxnSpPr>
          <p:nvPr/>
        </p:nvCxnSpPr>
        <p:spPr>
          <a:xfrm>
            <a:off x="3455252" y="2040746"/>
            <a:ext cx="636397" cy="2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endCxn id="81" idx="1"/>
          </p:cNvCxnSpPr>
          <p:nvPr/>
        </p:nvCxnSpPr>
        <p:spPr>
          <a:xfrm>
            <a:off x="5097643" y="2049841"/>
            <a:ext cx="570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81" idx="3"/>
            <a:endCxn id="82" idx="1"/>
          </p:cNvCxnSpPr>
          <p:nvPr/>
        </p:nvCxnSpPr>
        <p:spPr>
          <a:xfrm flipV="1">
            <a:off x="6674562" y="2045978"/>
            <a:ext cx="640638" cy="3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872339" y="2384330"/>
            <a:ext cx="389850" cy="246221"/>
          </a:xfrm>
          <a:prstGeom prst="rect">
            <a:avLst/>
          </a:prstGeom>
          <a:solidFill>
            <a:schemeClr val="tx1">
              <a:lumMod val="20000"/>
              <a:lumOff val="80000"/>
            </a:schemeClr>
          </a:solidFill>
        </p:spPr>
        <p:txBody>
          <a:bodyPr wrap="none" rtlCol="0">
            <a:spAutoFit/>
          </a:bodyPr>
          <a:lstStyle/>
          <a:p>
            <a:pPr algn="l"/>
            <a:r>
              <a:rPr lang="en-US" altLang="zh-CN" sz="1000" dirty="0"/>
              <a:t>API</a:t>
            </a:r>
            <a:endParaRPr lang="zh-CN" altLang="en-US" sz="1000" dirty="0"/>
          </a:p>
        </p:txBody>
      </p:sp>
      <p:sp>
        <p:nvSpPr>
          <p:cNvPr id="91" name="文本框 90"/>
          <p:cNvSpPr txBox="1"/>
          <p:nvPr/>
        </p:nvSpPr>
        <p:spPr>
          <a:xfrm>
            <a:off x="872339" y="2725547"/>
            <a:ext cx="954107" cy="246221"/>
          </a:xfrm>
          <a:prstGeom prst="rect">
            <a:avLst/>
          </a:prstGeom>
          <a:solidFill>
            <a:schemeClr val="tx1">
              <a:lumMod val="20000"/>
              <a:lumOff val="80000"/>
            </a:schemeClr>
          </a:solidFill>
        </p:spPr>
        <p:txBody>
          <a:bodyPr wrap="none" rtlCol="0">
            <a:spAutoFit/>
          </a:bodyPr>
          <a:lstStyle/>
          <a:p>
            <a:pPr algn="l"/>
            <a:r>
              <a:rPr lang="zh-CN" altLang="en-US" sz="1000" dirty="0"/>
              <a:t>机器学习预测</a:t>
            </a:r>
            <a:endParaRPr lang="zh-CN" altLang="en-US" sz="1000" dirty="0"/>
          </a:p>
        </p:txBody>
      </p:sp>
      <p:sp>
        <p:nvSpPr>
          <p:cNvPr id="97" name="文本框 96"/>
          <p:cNvSpPr txBox="1"/>
          <p:nvPr/>
        </p:nvSpPr>
        <p:spPr>
          <a:xfrm>
            <a:off x="2449258" y="1453422"/>
            <a:ext cx="825867" cy="246221"/>
          </a:xfrm>
          <a:prstGeom prst="rect">
            <a:avLst/>
          </a:prstGeom>
          <a:solidFill>
            <a:schemeClr val="tx1">
              <a:lumMod val="20000"/>
              <a:lumOff val="80000"/>
            </a:schemeClr>
          </a:solidFill>
        </p:spPr>
        <p:txBody>
          <a:bodyPr wrap="none" rtlCol="0">
            <a:spAutoFit/>
          </a:bodyPr>
          <a:lstStyle/>
          <a:p>
            <a:pPr algn="l"/>
            <a:r>
              <a:rPr lang="zh-CN" altLang="en-US" sz="1000" dirty="0"/>
              <a:t>合并，分类</a:t>
            </a:r>
            <a:endParaRPr lang="zh-CN" altLang="en-US" sz="1000" dirty="0"/>
          </a:p>
        </p:txBody>
      </p:sp>
      <p:sp>
        <p:nvSpPr>
          <p:cNvPr id="98" name="文本框 97"/>
          <p:cNvSpPr txBox="1"/>
          <p:nvPr/>
        </p:nvSpPr>
        <p:spPr>
          <a:xfrm>
            <a:off x="4091649" y="2418640"/>
            <a:ext cx="1297150" cy="246221"/>
          </a:xfrm>
          <a:prstGeom prst="rect">
            <a:avLst/>
          </a:prstGeom>
          <a:solidFill>
            <a:schemeClr val="tx1">
              <a:lumMod val="20000"/>
              <a:lumOff val="80000"/>
            </a:schemeClr>
          </a:solidFill>
        </p:spPr>
        <p:txBody>
          <a:bodyPr wrap="none" rtlCol="0">
            <a:spAutoFit/>
          </a:bodyPr>
          <a:lstStyle/>
          <a:p>
            <a:pPr algn="l"/>
            <a:r>
              <a:rPr lang="zh-CN" altLang="en-US" sz="1000" dirty="0"/>
              <a:t>告警匹配规则</a:t>
            </a:r>
            <a:r>
              <a:rPr lang="en-US" altLang="zh-CN" sz="1000" dirty="0"/>
              <a:t>(</a:t>
            </a:r>
            <a:r>
              <a:rPr lang="zh-CN" altLang="en-US" sz="1000" dirty="0"/>
              <a:t>质检</a:t>
            </a:r>
            <a:r>
              <a:rPr lang="en-US" altLang="zh-CN" sz="1000" dirty="0"/>
              <a:t>)</a:t>
            </a:r>
            <a:endParaRPr lang="zh-CN" altLang="en-US" sz="1000" dirty="0"/>
          </a:p>
        </p:txBody>
      </p:sp>
      <p:sp>
        <p:nvSpPr>
          <p:cNvPr id="99" name="文本框 98"/>
          <p:cNvSpPr txBox="1"/>
          <p:nvPr/>
        </p:nvSpPr>
        <p:spPr>
          <a:xfrm>
            <a:off x="5668568" y="1453422"/>
            <a:ext cx="1210588" cy="246221"/>
          </a:xfrm>
          <a:prstGeom prst="rect">
            <a:avLst/>
          </a:prstGeom>
          <a:solidFill>
            <a:schemeClr val="tx1">
              <a:lumMod val="20000"/>
              <a:lumOff val="80000"/>
            </a:schemeClr>
          </a:solidFill>
        </p:spPr>
        <p:txBody>
          <a:bodyPr wrap="none" rtlCol="0">
            <a:spAutoFit/>
          </a:bodyPr>
          <a:lstStyle/>
          <a:p>
            <a:pPr algn="l"/>
            <a:r>
              <a:rPr lang="zh-CN" altLang="en-US" sz="1000" dirty="0"/>
              <a:t>执行处理告警规则</a:t>
            </a:r>
            <a:endParaRPr lang="zh-CN" altLang="en-US" sz="1000" dirty="0"/>
          </a:p>
        </p:txBody>
      </p:sp>
      <p:sp>
        <p:nvSpPr>
          <p:cNvPr id="100" name="文本框 99"/>
          <p:cNvSpPr txBox="1"/>
          <p:nvPr/>
        </p:nvSpPr>
        <p:spPr>
          <a:xfrm>
            <a:off x="7315200" y="2398020"/>
            <a:ext cx="954107" cy="246221"/>
          </a:xfrm>
          <a:prstGeom prst="rect">
            <a:avLst/>
          </a:prstGeom>
          <a:solidFill>
            <a:schemeClr val="tx1">
              <a:lumMod val="20000"/>
              <a:lumOff val="80000"/>
            </a:schemeClr>
          </a:solidFill>
        </p:spPr>
        <p:txBody>
          <a:bodyPr wrap="none" rtlCol="0">
            <a:spAutoFit/>
          </a:bodyPr>
          <a:lstStyle/>
          <a:p>
            <a:pPr algn="l"/>
            <a:r>
              <a:rPr lang="zh-CN" altLang="en-US" sz="1000" dirty="0"/>
              <a:t>告警恢复通知</a:t>
            </a:r>
            <a:endParaRPr lang="zh-CN" altLang="en-US" sz="1000" dirty="0"/>
          </a:p>
        </p:txBody>
      </p:sp>
      <p:sp>
        <p:nvSpPr>
          <p:cNvPr id="102" name="文本框 101"/>
          <p:cNvSpPr txBox="1"/>
          <p:nvPr/>
        </p:nvSpPr>
        <p:spPr>
          <a:xfrm>
            <a:off x="4123033" y="1290039"/>
            <a:ext cx="954107" cy="246221"/>
          </a:xfrm>
          <a:prstGeom prst="rect">
            <a:avLst/>
          </a:prstGeom>
          <a:solidFill>
            <a:schemeClr val="tx1">
              <a:lumMod val="20000"/>
              <a:lumOff val="80000"/>
            </a:schemeClr>
          </a:solidFill>
        </p:spPr>
        <p:txBody>
          <a:bodyPr wrap="none" rtlCol="0">
            <a:spAutoFit/>
          </a:bodyPr>
          <a:lstStyle/>
          <a:p>
            <a:pPr algn="l"/>
            <a:r>
              <a:rPr lang="zh-CN" altLang="en-US" sz="1000" dirty="0">
                <a:solidFill>
                  <a:schemeClr val="accent2"/>
                </a:solidFill>
              </a:rPr>
              <a:t>人工规则决策</a:t>
            </a:r>
            <a:endParaRPr lang="zh-CN" altLang="en-US" sz="1000" dirty="0">
              <a:solidFill>
                <a:schemeClr val="accent2"/>
              </a:solidFill>
            </a:endParaRPr>
          </a:p>
        </p:txBody>
      </p:sp>
      <p:cxnSp>
        <p:nvCxnSpPr>
          <p:cNvPr id="32" name="连接符: 肘形 31"/>
          <p:cNvCxnSpPr>
            <a:stCxn id="79" idx="0"/>
            <a:endCxn id="79" idx="1"/>
          </p:cNvCxnSpPr>
          <p:nvPr/>
        </p:nvCxnSpPr>
        <p:spPr>
          <a:xfrm rot="16200000" flipH="1" flipV="1">
            <a:off x="4248674" y="1696999"/>
            <a:ext cx="188947" cy="502997"/>
          </a:xfrm>
          <a:prstGeom prst="bentConnector4">
            <a:avLst>
              <a:gd name="adj1" fmla="val -120986"/>
              <a:gd name="adj2" fmla="val 145448"/>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533544" y="1012962"/>
            <a:ext cx="7051039" cy="3648798"/>
          </a:xfrm>
          <a:prstGeom prst="rect">
            <a:avLst/>
          </a:prstGeom>
        </p:spPr>
      </p:pic>
      <p:sp>
        <p:nvSpPr>
          <p:cNvPr id="22" name="标题 2"/>
          <p:cNvSpPr>
            <a:spLocks noGrp="1"/>
          </p:cNvSpPr>
          <p:nvPr>
            <p:ph type="title"/>
          </p:nvPr>
        </p:nvSpPr>
        <p:spPr>
          <a:xfrm>
            <a:off x="264160" y="53113"/>
            <a:ext cx="7051040" cy="732441"/>
          </a:xfrm>
        </p:spPr>
        <p:txBody>
          <a:bodyPr/>
          <a:lstStyle/>
          <a:p>
            <a:r>
              <a:rPr lang="en-US" altLang="zh-CN" dirty="0"/>
              <a:t>Grafana</a:t>
            </a:r>
            <a:r>
              <a:rPr lang="zh-CN" altLang="en-US"/>
              <a:t>大屏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
          <p:cNvSpPr>
            <a:spLocks noGrp="1"/>
          </p:cNvSpPr>
          <p:nvPr>
            <p:ph type="title"/>
          </p:nvPr>
        </p:nvSpPr>
        <p:spPr>
          <a:xfrm>
            <a:off x="264160" y="53113"/>
            <a:ext cx="7051040" cy="732441"/>
          </a:xfrm>
        </p:spPr>
        <p:txBody>
          <a:bodyPr/>
          <a:lstStyle/>
          <a:p>
            <a:r>
              <a:rPr lang="en-US" altLang="zh-CN" dirty="0"/>
              <a:t>Kibana</a:t>
            </a:r>
            <a:r>
              <a:rPr lang="zh-CN" altLang="en-US" dirty="0"/>
              <a:t>预览</a:t>
            </a:r>
            <a:endParaRPr lang="zh-CN" altLang="en-US" dirty="0"/>
          </a:p>
        </p:txBody>
      </p:sp>
      <p:pic>
        <p:nvPicPr>
          <p:cNvPr id="3" name="图片 2"/>
          <p:cNvPicPr>
            <a:picLocks noChangeAspect="1"/>
          </p:cNvPicPr>
          <p:nvPr/>
        </p:nvPicPr>
        <p:blipFill>
          <a:blip r:embed="rId1"/>
          <a:stretch>
            <a:fillRect/>
          </a:stretch>
        </p:blipFill>
        <p:spPr>
          <a:xfrm>
            <a:off x="264160" y="920731"/>
            <a:ext cx="8596811" cy="36660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0"/>
          <p:cNvPicPr>
            <a:picLocks noChangeAspect="1"/>
          </p:cNvPicPr>
          <p:nvPr/>
        </p:nvPicPr>
        <p:blipFill rotWithShape="1">
          <a:blip r:embed="rId1" cstate="print">
            <a:grayscl/>
            <a:extLst>
              <a:ext uri="{28A0092B-C50C-407E-A947-70E740481C1C}">
                <a14:useLocalDpi xmlns:a14="http://schemas.microsoft.com/office/drawing/2010/main" val="0"/>
              </a:ext>
            </a:extLst>
          </a:blip>
          <a:srcRect/>
          <a:stretch>
            <a:fillRect/>
          </a:stretch>
        </p:blipFill>
        <p:spPr>
          <a:xfrm>
            <a:off x="0" y="2033446"/>
            <a:ext cx="3037115" cy="1436914"/>
          </a:xfrm>
          <a:prstGeom prst="rect">
            <a:avLst/>
          </a:prstGeom>
        </p:spPr>
      </p:pic>
      <p:sp>
        <p:nvSpPr>
          <p:cNvPr id="18" name="矩形 162"/>
          <p:cNvSpPr/>
          <p:nvPr/>
        </p:nvSpPr>
        <p:spPr>
          <a:xfrm rot="2700000">
            <a:off x="2541740" y="2245968"/>
            <a:ext cx="1026145" cy="1026145"/>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9" name="矩形 163"/>
          <p:cNvSpPr/>
          <p:nvPr/>
        </p:nvSpPr>
        <p:spPr>
          <a:xfrm rot="2700000">
            <a:off x="3444776" y="3250724"/>
            <a:ext cx="278046" cy="278046"/>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0" name="矩形 164"/>
          <p:cNvSpPr/>
          <p:nvPr/>
        </p:nvSpPr>
        <p:spPr>
          <a:xfrm rot="2700000">
            <a:off x="3948426" y="3218316"/>
            <a:ext cx="136159" cy="136159"/>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1" name="文本框 2"/>
          <p:cNvSpPr txBox="1"/>
          <p:nvPr/>
        </p:nvSpPr>
        <p:spPr>
          <a:xfrm>
            <a:off x="2275009" y="2484897"/>
            <a:ext cx="1472619" cy="506730"/>
          </a:xfrm>
          <a:prstGeom prst="rect">
            <a:avLst/>
          </a:prstGeom>
          <a:noFill/>
        </p:spPr>
        <p:txBody>
          <a:bodyPr wrap="square" rtlCol="0">
            <a:spAutoFit/>
          </a:bodyPr>
          <a:lstStyle/>
          <a:p>
            <a:pPr algn="ctr"/>
            <a:r>
              <a:rPr lang="zh-CN" altLang="en-US" sz="2700" dirty="0">
                <a:solidFill>
                  <a:prstClr val="white"/>
                </a:solidFill>
                <a:latin typeface="微软雅黑" panose="020B0503020204020204" charset="-122"/>
                <a:ea typeface="微软雅黑" panose="020B0503020204020204" charset="-122"/>
              </a:rPr>
              <a:t>目录</a:t>
            </a:r>
            <a:endParaRPr lang="zh-CN" altLang="en-US" sz="2700" dirty="0">
              <a:solidFill>
                <a:prstClr val="white"/>
              </a:solidFill>
              <a:latin typeface="微软雅黑" panose="020B0503020204020204" charset="-122"/>
              <a:ea typeface="微软雅黑" panose="020B0503020204020204" charset="-122"/>
            </a:endParaRPr>
          </a:p>
        </p:txBody>
      </p:sp>
      <p:sp>
        <p:nvSpPr>
          <p:cNvPr id="12" name="文本框 11"/>
          <p:cNvSpPr txBox="1"/>
          <p:nvPr/>
        </p:nvSpPr>
        <p:spPr>
          <a:xfrm>
            <a:off x="4939480" y="1602559"/>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a:t>
            </a:r>
            <a:r>
              <a:rPr kumimoji="1" lang="en-US" altLang="en-US" sz="2200" dirty="0">
                <a:solidFill>
                  <a:srgbClr val="C00000"/>
                </a:solidFill>
              </a:rPr>
              <a:t>1   </a:t>
            </a:r>
            <a:r>
              <a:rPr kumimoji="1" lang="zh-CN" altLang="en-US" sz="2200" dirty="0"/>
              <a:t>规划说明</a:t>
            </a:r>
            <a:endParaRPr kumimoji="1" lang="zh-CN" altLang="en-US" sz="2200" b="1" dirty="0"/>
          </a:p>
        </p:txBody>
      </p:sp>
      <p:sp>
        <p:nvSpPr>
          <p:cNvPr id="13" name="文本框 12"/>
          <p:cNvSpPr txBox="1"/>
          <p:nvPr/>
        </p:nvSpPr>
        <p:spPr>
          <a:xfrm>
            <a:off x="4939480" y="2195761"/>
            <a:ext cx="1863011" cy="430887"/>
          </a:xfrm>
          <a:prstGeom prst="rect">
            <a:avLst/>
          </a:prstGeom>
          <a:solidFill>
            <a:schemeClr val="bg1"/>
          </a:solidFill>
        </p:spPr>
        <p:txBody>
          <a:bodyPr wrap="none" rtlCol="0">
            <a:spAutoFit/>
          </a:bodyPr>
          <a:lstStyle/>
          <a:p>
            <a:pPr defTabSz="914400"/>
            <a:r>
              <a:rPr kumimoji="1" lang="en-US" altLang="zh-CN" sz="2200" dirty="0">
                <a:solidFill>
                  <a:srgbClr val="C00000"/>
                </a:solidFill>
              </a:rPr>
              <a:t>0</a:t>
            </a:r>
            <a:r>
              <a:rPr kumimoji="1" lang="en-US" altLang="en-US" sz="2200" dirty="0">
                <a:solidFill>
                  <a:srgbClr val="C00000"/>
                </a:solidFill>
              </a:rPr>
              <a:t>2   </a:t>
            </a:r>
            <a:r>
              <a:rPr kumimoji="1" lang="zh-CN" altLang="en-US" sz="2200" dirty="0"/>
              <a:t>方案介绍</a:t>
            </a:r>
            <a:endParaRPr kumimoji="1" lang="zh-CN" altLang="en-US" sz="2200" dirty="0"/>
          </a:p>
        </p:txBody>
      </p:sp>
      <p:sp>
        <p:nvSpPr>
          <p:cNvPr id="14" name="文本框 13"/>
          <p:cNvSpPr txBox="1"/>
          <p:nvPr/>
        </p:nvSpPr>
        <p:spPr>
          <a:xfrm>
            <a:off x="4939480" y="2788963"/>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a:t>
            </a:r>
            <a:r>
              <a:rPr kumimoji="1" lang="en-US" altLang="en-US" sz="2200" dirty="0">
                <a:solidFill>
                  <a:srgbClr val="C00000"/>
                </a:solidFill>
              </a:rPr>
              <a:t>3   </a:t>
            </a:r>
            <a:r>
              <a:rPr kumimoji="1" lang="zh-CN" altLang="en-US" sz="2200" dirty="0">
                <a:solidFill>
                  <a:schemeClr val="accent1"/>
                </a:solidFill>
              </a:rPr>
              <a:t>代码设计</a:t>
            </a:r>
            <a:endParaRPr kumimoji="1" lang="en-US" altLang="zh-CN" sz="2200" dirty="0">
              <a:solidFill>
                <a:schemeClr val="accent1"/>
              </a:solidFill>
            </a:endParaRPr>
          </a:p>
        </p:txBody>
      </p:sp>
      <p:sp>
        <p:nvSpPr>
          <p:cNvPr id="11" name="文本框 10"/>
          <p:cNvSpPr txBox="1"/>
          <p:nvPr/>
        </p:nvSpPr>
        <p:spPr>
          <a:xfrm>
            <a:off x="4939480" y="3370912"/>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04</a:t>
            </a:r>
            <a:r>
              <a:rPr kumimoji="1" lang="en-US" altLang="en-US" sz="2200" dirty="0">
                <a:solidFill>
                  <a:srgbClr val="C00000"/>
                </a:solidFill>
              </a:rPr>
              <a:t>   </a:t>
            </a:r>
            <a:r>
              <a:rPr kumimoji="1" lang="zh-CN" altLang="en-US" sz="2200" dirty="0"/>
              <a:t>代码演示</a:t>
            </a:r>
            <a:endParaRPr kumimoji="1" lang="en-US" altLang="zh-CN" sz="2200" dirty="0"/>
          </a:p>
        </p:txBody>
      </p:sp>
      <p:sp>
        <p:nvSpPr>
          <p:cNvPr id="15" name="文本框 14"/>
          <p:cNvSpPr txBox="1"/>
          <p:nvPr/>
        </p:nvSpPr>
        <p:spPr>
          <a:xfrm>
            <a:off x="4939480" y="3920104"/>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05   </a:t>
            </a:r>
            <a:r>
              <a:rPr kumimoji="1" lang="zh-CN" altLang="en-US" sz="2200" dirty="0"/>
              <a:t>方案总结</a:t>
            </a:r>
            <a:endParaRPr kumimoji="1" lang="en-US" altLang="zh-C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代码设计</a:t>
            </a:r>
            <a:endParaRPr lang="zh-CN" altLang="en-US" dirty="0"/>
          </a:p>
        </p:txBody>
      </p:sp>
      <p:sp>
        <p:nvSpPr>
          <p:cNvPr id="20" name="Rectangle 122"/>
          <p:cNvSpPr/>
          <p:nvPr/>
        </p:nvSpPr>
        <p:spPr>
          <a:xfrm>
            <a:off x="264160" y="934004"/>
            <a:ext cx="5850128" cy="3936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10000"/>
              </a:lnSpc>
            </a:pPr>
            <a:r>
              <a:rPr lang="en-US" sz="1200" b="1" dirty="0">
                <a:solidFill>
                  <a:schemeClr val="tx1">
                    <a:lumMod val="75000"/>
                  </a:schemeClr>
                </a:solidFill>
                <a:latin typeface="Microsoft YaHei" panose="020B0503020204020204" pitchFamily="34" charset="-122"/>
                <a:ea typeface="Microsoft YaHei" panose="020B0503020204020204" pitchFamily="34" charset="-122"/>
              </a:rPr>
              <a:t>1</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）应用采集方式</a:t>
            </a: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r>
              <a:rPr lang="zh-CN" altLang="en-US" sz="1200" dirty="0">
                <a:solidFill>
                  <a:srgbClr val="4D4D4D"/>
                </a:solidFill>
                <a:latin typeface="-apple-system"/>
              </a:rPr>
              <a:t>注解</a:t>
            </a:r>
            <a:r>
              <a:rPr lang="en-US" altLang="zh-CN" sz="1200" dirty="0">
                <a:solidFill>
                  <a:srgbClr val="4D4D4D"/>
                </a:solidFill>
                <a:latin typeface="-apple-system"/>
              </a:rPr>
              <a:t>+AOP</a:t>
            </a:r>
            <a:r>
              <a:rPr lang="zh-CN" altLang="en-US" sz="1200" dirty="0">
                <a:solidFill>
                  <a:srgbClr val="4D4D4D"/>
                </a:solidFill>
                <a:latin typeface="-apple-system"/>
              </a:rPr>
              <a:t>方法级别采集指标数据。</a:t>
            </a:r>
            <a:endParaRPr lang="en-US" altLang="zh-CN" sz="1200" dirty="0">
              <a:solidFill>
                <a:srgbClr val="4D4D4D"/>
              </a:solidFill>
              <a:latin typeface="-apple-system"/>
            </a:endParaRPr>
          </a:p>
          <a:p>
            <a:pPr marL="214630" indent="-214630">
              <a:lnSpc>
                <a:spcPct val="110000"/>
              </a:lnSpc>
              <a:buFont typeface="Arial" panose="020B0604020202020204" pitchFamily="34" charset="0"/>
              <a:buChar char="•"/>
            </a:pPr>
            <a:r>
              <a:rPr lang="zh-CN" altLang="en-US" sz="1200" dirty="0">
                <a:solidFill>
                  <a:srgbClr val="4D4D4D"/>
                </a:solidFill>
                <a:latin typeface="-apple-system"/>
              </a:rPr>
              <a:t>全局拦截器采集</a:t>
            </a:r>
            <a:r>
              <a:rPr lang="en-US" altLang="zh-CN" sz="1200" dirty="0">
                <a:solidFill>
                  <a:srgbClr val="4D4D4D"/>
                </a:solidFill>
                <a:latin typeface="-apple-system"/>
              </a:rPr>
              <a:t>HTTP</a:t>
            </a:r>
            <a:r>
              <a:rPr lang="zh-CN" altLang="en-US" sz="1200" dirty="0">
                <a:solidFill>
                  <a:srgbClr val="4D4D4D"/>
                </a:solidFill>
                <a:latin typeface="-apple-system"/>
              </a:rPr>
              <a:t>请求指标数据（建议只在网关层开启）。</a:t>
            </a:r>
            <a:endParaRPr lang="en-US" altLang="zh-CN" sz="1200" dirty="0">
              <a:solidFill>
                <a:srgbClr val="4D4D4D"/>
              </a:solidFill>
              <a:latin typeface="-apple-system"/>
            </a:endParaRPr>
          </a:p>
          <a:p>
            <a:pPr marL="214630" indent="-214630">
              <a:lnSpc>
                <a:spcPct val="110000"/>
              </a:lnSpc>
              <a:buFont typeface="Arial" panose="020B0604020202020204" pitchFamily="34" charset="0"/>
              <a:buChar char="•"/>
            </a:pPr>
            <a:r>
              <a:rPr lang="zh-CN" altLang="en-US" sz="1200" dirty="0">
                <a:solidFill>
                  <a:srgbClr val="4D4D4D"/>
                </a:solidFill>
                <a:latin typeface="-apple-system"/>
              </a:rPr>
              <a:t>注入和工具类采集业务埋点数据。</a:t>
            </a:r>
            <a:endParaRPr lang="en-US" altLang="zh-CN" sz="1200" dirty="0">
              <a:solidFill>
                <a:srgbClr val="4D4D4D"/>
              </a:solidFill>
              <a:latin typeface="-apple-system"/>
            </a:endParaRPr>
          </a:p>
          <a:p>
            <a:pPr>
              <a:lnSpc>
                <a:spcPct val="110000"/>
              </a:lnSpc>
            </a:pPr>
            <a:r>
              <a:rPr lang="en-US" sz="1200" b="1" dirty="0">
                <a:solidFill>
                  <a:schemeClr val="tx1">
                    <a:lumMod val="75000"/>
                  </a:schemeClr>
                </a:solidFill>
                <a:latin typeface="Microsoft YaHei" panose="020B0503020204020204" pitchFamily="34" charset="-122"/>
                <a:ea typeface="Microsoft YaHei" panose="020B0503020204020204" pitchFamily="34" charset="-122"/>
              </a:rPr>
              <a:t>2</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a:t>
            </a:r>
            <a:r>
              <a:rPr lang="en-US" altLang="zh-CN" sz="1200" b="1" dirty="0" err="1">
                <a:solidFill>
                  <a:schemeClr val="tx1">
                    <a:lumMod val="75000"/>
                  </a:schemeClr>
                </a:solidFill>
                <a:latin typeface="Microsoft YaHei" panose="020B0503020204020204" pitchFamily="34" charset="-122"/>
                <a:ea typeface="Microsoft YaHei" panose="020B0503020204020204" pitchFamily="34" charset="-122"/>
              </a:rPr>
              <a:t>hscn</a:t>
            </a:r>
            <a:r>
              <a:rPr lang="en-US" altLang="zh-CN" sz="1200" b="1" dirty="0">
                <a:solidFill>
                  <a:schemeClr val="tx1">
                    <a:lumMod val="75000"/>
                  </a:schemeClr>
                </a:solidFill>
                <a:latin typeface="Microsoft YaHei" panose="020B0503020204020204" pitchFamily="34" charset="-122"/>
                <a:ea typeface="Microsoft YaHei" panose="020B0503020204020204" pitchFamily="34" charset="-122"/>
              </a:rPr>
              <a:t>-monitor-spring-boot-starter</a:t>
            </a: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r>
              <a:rPr lang="zh-CN" altLang="en-US" sz="1200" dirty="0">
                <a:solidFill>
                  <a:srgbClr val="4D4D4D"/>
                </a:solidFill>
                <a:latin typeface="-apple-system"/>
              </a:rPr>
              <a:t>提供给应用系统。</a:t>
            </a:r>
            <a:endParaRPr lang="en-US" altLang="zh-CN" sz="1200" dirty="0">
              <a:solidFill>
                <a:srgbClr val="4D4D4D"/>
              </a:solidFill>
              <a:latin typeface="-apple-system"/>
            </a:endParaRPr>
          </a:p>
          <a:p>
            <a:pPr marL="214630" indent="-214630">
              <a:lnSpc>
                <a:spcPct val="110000"/>
              </a:lnSpc>
              <a:buFont typeface="Arial" panose="020B0604020202020204" pitchFamily="34" charset="0"/>
              <a:buChar char="•"/>
            </a:pPr>
            <a:r>
              <a:rPr lang="zh-CN" altLang="en-US" sz="1200" dirty="0">
                <a:solidFill>
                  <a:srgbClr val="4D4D4D"/>
                </a:solidFill>
                <a:latin typeface="-apple-system"/>
              </a:rPr>
              <a:t>实现和测试阶段，尚未封装。</a:t>
            </a:r>
            <a:endParaRPr lang="en-US" altLang="zh-CN" sz="1200" dirty="0">
              <a:solidFill>
                <a:srgbClr val="4D4D4D"/>
              </a:solidFill>
              <a:latin typeface="-apple-system"/>
            </a:endParaRPr>
          </a:p>
          <a:p>
            <a:pPr>
              <a:lnSpc>
                <a:spcPct val="110000"/>
              </a:lnSpc>
            </a:pPr>
            <a:r>
              <a:rPr lang="en-US" sz="1200" b="1" dirty="0">
                <a:solidFill>
                  <a:schemeClr val="tx1">
                    <a:lumMod val="75000"/>
                  </a:schemeClr>
                </a:solidFill>
                <a:latin typeface="Microsoft YaHei" panose="020B0503020204020204" pitchFamily="34" charset="-122"/>
                <a:ea typeface="Microsoft YaHei" panose="020B0503020204020204" pitchFamily="34" charset="-122"/>
              </a:rPr>
              <a:t>3</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a:t>
            </a:r>
            <a:r>
              <a:rPr lang="en-US" altLang="zh-CN" sz="1200" b="1" dirty="0">
                <a:solidFill>
                  <a:schemeClr val="tx1">
                    <a:lumMod val="75000"/>
                  </a:schemeClr>
                </a:solidFill>
                <a:latin typeface="Microsoft YaHei" panose="020B0503020204020204" pitchFamily="34" charset="-122"/>
                <a:ea typeface="Microsoft YaHei" panose="020B0503020204020204" pitchFamily="34" charset="-122"/>
              </a:rPr>
              <a:t>web</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管理端</a:t>
            </a: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r>
              <a:rPr lang="zh-CN" altLang="en-US" sz="1200" dirty="0">
                <a:solidFill>
                  <a:srgbClr val="4D4D4D"/>
                </a:solidFill>
                <a:latin typeface="-apple-system"/>
              </a:rPr>
              <a:t>尚未开始</a:t>
            </a:r>
            <a:endParaRPr lang="en-US" altLang="zh-CN" sz="1200" dirty="0">
              <a:solidFill>
                <a:srgbClr val="4D4D4D"/>
              </a:solidFill>
              <a:latin typeface="-apple-system"/>
            </a:endParaRPr>
          </a:p>
          <a:p>
            <a:pPr>
              <a:lnSpc>
                <a:spcPct val="110000"/>
              </a:lnSpc>
            </a:pPr>
            <a:r>
              <a:rPr lang="en-US" altLang="zh-CN" sz="1200" b="1" dirty="0">
                <a:solidFill>
                  <a:schemeClr val="tx1">
                    <a:lumMod val="75000"/>
                  </a:schemeClr>
                </a:solidFill>
                <a:latin typeface="Microsoft YaHei" panose="020B0503020204020204" pitchFamily="34" charset="-122"/>
                <a:ea typeface="Microsoft YaHei" panose="020B0503020204020204" pitchFamily="34" charset="-122"/>
              </a:rPr>
              <a:t>4</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）度量指标深度调研</a:t>
            </a: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r>
              <a:rPr lang="en-US" altLang="zh-CN" sz="1200" dirty="0">
                <a:solidFill>
                  <a:srgbClr val="404040"/>
                </a:solidFill>
                <a:latin typeface="-apple-system"/>
              </a:rPr>
              <a:t>Counter (</a:t>
            </a:r>
            <a:r>
              <a:rPr lang="zh-CN" altLang="en-US" sz="1200" dirty="0">
                <a:solidFill>
                  <a:srgbClr val="404040"/>
                </a:solidFill>
                <a:latin typeface="-apple-system"/>
              </a:rPr>
              <a:t>计数器</a:t>
            </a:r>
            <a:r>
              <a:rPr lang="en-US" altLang="zh-CN" sz="1200" dirty="0">
                <a:solidFill>
                  <a:srgbClr val="404040"/>
                </a:solidFill>
                <a:latin typeface="-apple-system"/>
              </a:rPr>
              <a:t>)</a:t>
            </a:r>
            <a:endParaRPr lang="en-US" altLang="zh-CN" sz="1200" dirty="0">
              <a:solidFill>
                <a:srgbClr val="404040"/>
              </a:solidFill>
              <a:latin typeface="-apple-system"/>
            </a:endParaRPr>
          </a:p>
          <a:p>
            <a:pPr marL="214630" indent="-214630">
              <a:lnSpc>
                <a:spcPct val="110000"/>
              </a:lnSpc>
              <a:buFont typeface="Arial" panose="020B0604020202020204" pitchFamily="34" charset="0"/>
              <a:buChar char="•"/>
            </a:pPr>
            <a:r>
              <a:rPr lang="en-US" altLang="zh-CN" sz="1200" dirty="0">
                <a:solidFill>
                  <a:srgbClr val="404040"/>
                </a:solidFill>
                <a:latin typeface="-apple-system"/>
              </a:rPr>
              <a:t>Gauge (</a:t>
            </a:r>
            <a:r>
              <a:rPr lang="zh-CN" altLang="en-US" sz="1200" dirty="0">
                <a:solidFill>
                  <a:srgbClr val="404040"/>
                </a:solidFill>
                <a:latin typeface="-apple-system"/>
              </a:rPr>
              <a:t>仪表盘</a:t>
            </a:r>
            <a:r>
              <a:rPr lang="en-US" altLang="zh-CN" sz="1200" dirty="0">
                <a:solidFill>
                  <a:srgbClr val="404040"/>
                </a:solidFill>
                <a:latin typeface="-apple-system"/>
              </a:rPr>
              <a:t>)</a:t>
            </a:r>
            <a:endParaRPr lang="en-US" altLang="zh-CN" sz="1200" dirty="0">
              <a:solidFill>
                <a:srgbClr val="404040"/>
              </a:solidFill>
              <a:latin typeface="-apple-system"/>
            </a:endParaRPr>
          </a:p>
          <a:p>
            <a:pPr marL="214630" indent="-214630">
              <a:lnSpc>
                <a:spcPct val="110000"/>
              </a:lnSpc>
              <a:buFont typeface="Arial" panose="020B0604020202020204" pitchFamily="34" charset="0"/>
              <a:buChar char="•"/>
            </a:pPr>
            <a:r>
              <a:rPr lang="en-US" altLang="zh-CN" sz="1200" dirty="0">
                <a:solidFill>
                  <a:srgbClr val="404040"/>
                </a:solidFill>
                <a:latin typeface="-apple-system"/>
              </a:rPr>
              <a:t>Histogram(</a:t>
            </a:r>
            <a:r>
              <a:rPr lang="zh-CN" altLang="en-US" sz="1200" dirty="0">
                <a:solidFill>
                  <a:srgbClr val="404040"/>
                </a:solidFill>
                <a:latin typeface="-apple-system"/>
              </a:rPr>
              <a:t>累积直方图</a:t>
            </a:r>
            <a:r>
              <a:rPr lang="en-US" altLang="zh-CN" sz="1200" dirty="0">
                <a:solidFill>
                  <a:srgbClr val="404040"/>
                </a:solidFill>
                <a:latin typeface="-apple-system"/>
              </a:rPr>
              <a:t>)</a:t>
            </a:r>
            <a:endParaRPr lang="en-US" altLang="zh-CN" sz="1200" dirty="0">
              <a:solidFill>
                <a:srgbClr val="404040"/>
              </a:solidFill>
              <a:latin typeface="-apple-system"/>
            </a:endParaRPr>
          </a:p>
          <a:p>
            <a:pPr marL="214630" indent="-214630">
              <a:lnSpc>
                <a:spcPct val="110000"/>
              </a:lnSpc>
              <a:buFont typeface="Arial" panose="020B0604020202020204" pitchFamily="34" charset="0"/>
              <a:buChar char="•"/>
            </a:pPr>
            <a:r>
              <a:rPr lang="en-US" altLang="zh-CN" sz="1200" dirty="0">
                <a:solidFill>
                  <a:srgbClr val="404040"/>
                </a:solidFill>
                <a:latin typeface="-apple-system"/>
              </a:rPr>
              <a:t>Summary(</a:t>
            </a:r>
            <a:r>
              <a:rPr lang="zh-CN" altLang="en-US" sz="1200" dirty="0">
                <a:solidFill>
                  <a:srgbClr val="404040"/>
                </a:solidFill>
                <a:latin typeface="-apple-system"/>
              </a:rPr>
              <a:t>摘要</a:t>
            </a:r>
            <a:r>
              <a:rPr lang="en-US" altLang="zh-CN" sz="1200" dirty="0">
                <a:solidFill>
                  <a:srgbClr val="404040"/>
                </a:solidFill>
                <a:latin typeface="-apple-system"/>
              </a:rPr>
              <a:t>)</a:t>
            </a:r>
            <a:endParaRPr lang="en-US" altLang="zh-CN" sz="1200" dirty="0">
              <a:solidFill>
                <a:srgbClr val="404040"/>
              </a:solidFill>
              <a:latin typeface="-apple-system"/>
            </a:endParaRPr>
          </a:p>
          <a:p>
            <a:pPr>
              <a:lnSpc>
                <a:spcPct val="110000"/>
              </a:lnSpc>
            </a:pPr>
            <a:r>
              <a:rPr lang="en-US" altLang="zh-CN" sz="1200" b="1" dirty="0">
                <a:solidFill>
                  <a:schemeClr val="tx1">
                    <a:lumMod val="75000"/>
                  </a:schemeClr>
                </a:solidFill>
                <a:latin typeface="Microsoft YaHei" panose="020B0503020204020204" pitchFamily="34" charset="-122"/>
                <a:ea typeface="Microsoft YaHei" panose="020B0503020204020204" pitchFamily="34" charset="-122"/>
              </a:rPr>
              <a:t>5</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）代码优化</a:t>
            </a: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r>
              <a:rPr lang="zh-CN" altLang="en-US" sz="1200" dirty="0">
                <a:solidFill>
                  <a:srgbClr val="404040"/>
                </a:solidFill>
                <a:latin typeface="-apple-system"/>
              </a:rPr>
              <a:t>全局拦截去掉静态资源，可配置。</a:t>
            </a:r>
            <a:endParaRPr lang="en-US" altLang="zh-CN" sz="1200" dirty="0">
              <a:solidFill>
                <a:srgbClr val="404040"/>
              </a:solidFill>
              <a:latin typeface="-apple-system"/>
            </a:endParaRPr>
          </a:p>
          <a:p>
            <a:pPr marL="214630" indent="-214630">
              <a:lnSpc>
                <a:spcPct val="110000"/>
              </a:lnSpc>
              <a:buFont typeface="Arial" panose="020B0604020202020204" pitchFamily="34" charset="0"/>
              <a:buChar char="•"/>
            </a:pPr>
            <a:r>
              <a:rPr lang="en-US" altLang="zh-CN" sz="1200" dirty="0" err="1">
                <a:solidFill>
                  <a:srgbClr val="404040"/>
                </a:solidFill>
                <a:latin typeface="-apple-system"/>
              </a:rPr>
              <a:t>HttpRequestCounterMvcInterceptor</a:t>
            </a:r>
            <a:r>
              <a:rPr lang="zh-CN" altLang="en-US" sz="1200" dirty="0">
                <a:solidFill>
                  <a:srgbClr val="404040"/>
                </a:solidFill>
                <a:latin typeface="-apple-system"/>
              </a:rPr>
              <a:t>可配置开启。</a:t>
            </a:r>
            <a:endParaRPr lang="en-US" altLang="zh-CN" sz="1200" dirty="0">
              <a:solidFill>
                <a:srgbClr val="404040"/>
              </a:solidFill>
              <a:latin typeface="-apple-system"/>
            </a:endParaRPr>
          </a:p>
          <a:p>
            <a:pPr marL="214630" indent="-214630">
              <a:lnSpc>
                <a:spcPct val="110000"/>
              </a:lnSpc>
              <a:buFont typeface="Arial" panose="020B0604020202020204" pitchFamily="34" charset="0"/>
              <a:buChar char="•"/>
            </a:pPr>
            <a:r>
              <a:rPr lang="en-US" altLang="zh-CN" sz="1200" dirty="0" err="1">
                <a:solidFill>
                  <a:srgbClr val="404040"/>
                </a:solidFill>
                <a:latin typeface="-apple-system"/>
              </a:rPr>
              <a:t>HscnMeterRegistry</a:t>
            </a:r>
            <a:r>
              <a:rPr lang="zh-CN" altLang="en-US" sz="1200" dirty="0">
                <a:solidFill>
                  <a:srgbClr val="404040"/>
                </a:solidFill>
                <a:latin typeface="-apple-system"/>
              </a:rPr>
              <a:t>调研和设计定位。</a:t>
            </a:r>
            <a:endParaRPr lang="en-US" altLang="zh-CN" sz="1200" dirty="0">
              <a:solidFill>
                <a:srgbClr val="404040"/>
              </a:solidFill>
              <a:latin typeface="-apple-system"/>
            </a:endParaRPr>
          </a:p>
          <a:p>
            <a:pPr marL="214630" indent="-214630">
              <a:lnSpc>
                <a:spcPct val="110000"/>
              </a:lnSpc>
              <a:buFont typeface="Arial" panose="020B0604020202020204" pitchFamily="34" charset="0"/>
              <a:buChar char="•"/>
            </a:pPr>
            <a:r>
              <a:rPr lang="en-US" altLang="zh-CN" sz="1200" dirty="0" err="1">
                <a:solidFill>
                  <a:srgbClr val="404040"/>
                </a:solidFill>
                <a:latin typeface="-apple-system"/>
              </a:rPr>
              <a:t>MetricsUtil</a:t>
            </a:r>
            <a:r>
              <a:rPr lang="zh-CN" altLang="en-US" sz="1200" dirty="0">
                <a:solidFill>
                  <a:srgbClr val="404040"/>
                </a:solidFill>
                <a:latin typeface="-apple-system"/>
              </a:rPr>
              <a:t>提供埋点封装。</a:t>
            </a:r>
            <a:endParaRPr lang="en-US" altLang="zh-CN" sz="1200" dirty="0">
              <a:solidFill>
                <a:srgbClr val="404040"/>
              </a:solidFill>
              <a:latin typeface="-apple-system"/>
            </a:endParaRPr>
          </a:p>
          <a:p>
            <a:pPr>
              <a:lnSpc>
                <a:spcPct val="110000"/>
              </a:lnSpc>
            </a:pPr>
            <a:endParaRPr lang="en-US" altLang="zh-CN" sz="1200" dirty="0">
              <a:solidFill>
                <a:srgbClr val="404040"/>
              </a:solidFill>
              <a:latin typeface="-apple-system"/>
            </a:endParaRPr>
          </a:p>
          <a:p>
            <a:pPr>
              <a:lnSpc>
                <a:spcPct val="110000"/>
              </a:lnSpc>
            </a:pPr>
            <a:endParaRPr lang="en-US" sz="1200" dirty="0">
              <a:solidFill>
                <a:srgbClr val="404040"/>
              </a:solidFill>
              <a:latin typeface="-apple-system"/>
            </a:endParaRPr>
          </a:p>
          <a:p>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0"/>
          <p:cNvPicPr>
            <a:picLocks noChangeAspect="1"/>
          </p:cNvPicPr>
          <p:nvPr/>
        </p:nvPicPr>
        <p:blipFill rotWithShape="1">
          <a:blip r:embed="rId1" cstate="print">
            <a:grayscl/>
            <a:extLst>
              <a:ext uri="{28A0092B-C50C-407E-A947-70E740481C1C}">
                <a14:useLocalDpi xmlns:a14="http://schemas.microsoft.com/office/drawing/2010/main" val="0"/>
              </a:ext>
            </a:extLst>
          </a:blip>
          <a:srcRect/>
          <a:stretch>
            <a:fillRect/>
          </a:stretch>
        </p:blipFill>
        <p:spPr>
          <a:xfrm>
            <a:off x="0" y="2033446"/>
            <a:ext cx="3037115" cy="1436914"/>
          </a:xfrm>
          <a:prstGeom prst="rect">
            <a:avLst/>
          </a:prstGeom>
        </p:spPr>
      </p:pic>
      <p:sp>
        <p:nvSpPr>
          <p:cNvPr id="18" name="矩形 162"/>
          <p:cNvSpPr/>
          <p:nvPr/>
        </p:nvSpPr>
        <p:spPr>
          <a:xfrm rot="2700000">
            <a:off x="2541740" y="2245968"/>
            <a:ext cx="1026145" cy="1026145"/>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9" name="矩形 163"/>
          <p:cNvSpPr/>
          <p:nvPr/>
        </p:nvSpPr>
        <p:spPr>
          <a:xfrm rot="2700000">
            <a:off x="3444776" y="3250724"/>
            <a:ext cx="278046" cy="278046"/>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0" name="矩形 164"/>
          <p:cNvSpPr/>
          <p:nvPr/>
        </p:nvSpPr>
        <p:spPr>
          <a:xfrm rot="2700000">
            <a:off x="3948426" y="3218316"/>
            <a:ext cx="136159" cy="136159"/>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1" name="文本框 2"/>
          <p:cNvSpPr txBox="1"/>
          <p:nvPr/>
        </p:nvSpPr>
        <p:spPr>
          <a:xfrm>
            <a:off x="2275009" y="2484897"/>
            <a:ext cx="1472619" cy="506730"/>
          </a:xfrm>
          <a:prstGeom prst="rect">
            <a:avLst/>
          </a:prstGeom>
          <a:noFill/>
        </p:spPr>
        <p:txBody>
          <a:bodyPr wrap="square" rtlCol="0">
            <a:spAutoFit/>
          </a:bodyPr>
          <a:lstStyle/>
          <a:p>
            <a:pPr algn="ctr"/>
            <a:r>
              <a:rPr lang="zh-CN" altLang="en-US" sz="2700" dirty="0">
                <a:solidFill>
                  <a:prstClr val="white"/>
                </a:solidFill>
                <a:latin typeface="微软雅黑" panose="020B0503020204020204" charset="-122"/>
                <a:ea typeface="微软雅黑" panose="020B0503020204020204" charset="-122"/>
              </a:rPr>
              <a:t>目录</a:t>
            </a:r>
            <a:endParaRPr lang="zh-CN" altLang="en-US" sz="2700" dirty="0">
              <a:solidFill>
                <a:prstClr val="white"/>
              </a:solidFill>
              <a:latin typeface="微软雅黑" panose="020B0503020204020204" charset="-122"/>
              <a:ea typeface="微软雅黑" panose="020B0503020204020204" charset="-122"/>
            </a:endParaRPr>
          </a:p>
        </p:txBody>
      </p:sp>
      <p:sp>
        <p:nvSpPr>
          <p:cNvPr id="12" name="文本框 11"/>
          <p:cNvSpPr txBox="1"/>
          <p:nvPr/>
        </p:nvSpPr>
        <p:spPr>
          <a:xfrm>
            <a:off x="4939480" y="1602559"/>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a:t>
            </a:r>
            <a:r>
              <a:rPr kumimoji="1" lang="en-US" altLang="en-US" sz="2200" dirty="0">
                <a:solidFill>
                  <a:srgbClr val="C00000"/>
                </a:solidFill>
              </a:rPr>
              <a:t>1   </a:t>
            </a:r>
            <a:r>
              <a:rPr kumimoji="1" lang="zh-CN" altLang="en-US" sz="2200" dirty="0"/>
              <a:t>系统说明</a:t>
            </a:r>
            <a:endParaRPr kumimoji="1" lang="zh-CN" altLang="en-US" sz="2200" b="1" dirty="0"/>
          </a:p>
        </p:txBody>
      </p:sp>
      <p:sp>
        <p:nvSpPr>
          <p:cNvPr id="13" name="文本框 12"/>
          <p:cNvSpPr txBox="1"/>
          <p:nvPr/>
        </p:nvSpPr>
        <p:spPr>
          <a:xfrm>
            <a:off x="4939480" y="2195761"/>
            <a:ext cx="1863011" cy="430887"/>
          </a:xfrm>
          <a:prstGeom prst="rect">
            <a:avLst/>
          </a:prstGeom>
          <a:solidFill>
            <a:schemeClr val="bg1"/>
          </a:solidFill>
        </p:spPr>
        <p:txBody>
          <a:bodyPr wrap="none" rtlCol="0">
            <a:spAutoFit/>
          </a:bodyPr>
          <a:lstStyle/>
          <a:p>
            <a:pPr defTabSz="914400"/>
            <a:r>
              <a:rPr kumimoji="1" lang="en-US" altLang="zh-CN" sz="2200" dirty="0">
                <a:solidFill>
                  <a:srgbClr val="C00000"/>
                </a:solidFill>
              </a:rPr>
              <a:t>0</a:t>
            </a:r>
            <a:r>
              <a:rPr kumimoji="1" lang="en-US" altLang="en-US" sz="2200" dirty="0">
                <a:solidFill>
                  <a:srgbClr val="C00000"/>
                </a:solidFill>
              </a:rPr>
              <a:t>2   </a:t>
            </a:r>
            <a:r>
              <a:rPr kumimoji="1" lang="zh-CN" altLang="en-US" sz="2200" dirty="0"/>
              <a:t>方案介绍</a:t>
            </a:r>
            <a:endParaRPr kumimoji="1" lang="zh-CN" altLang="en-US" sz="2200" dirty="0"/>
          </a:p>
        </p:txBody>
      </p:sp>
      <p:sp>
        <p:nvSpPr>
          <p:cNvPr id="14" name="文本框 13"/>
          <p:cNvSpPr txBox="1"/>
          <p:nvPr/>
        </p:nvSpPr>
        <p:spPr>
          <a:xfrm>
            <a:off x="4939480" y="2788963"/>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a:t>
            </a:r>
            <a:r>
              <a:rPr kumimoji="1" lang="en-US" altLang="en-US" sz="2200" dirty="0">
                <a:solidFill>
                  <a:srgbClr val="C00000"/>
                </a:solidFill>
              </a:rPr>
              <a:t>3   </a:t>
            </a:r>
            <a:r>
              <a:rPr kumimoji="1" lang="zh-CN" altLang="en-US" sz="2200" dirty="0"/>
              <a:t>代码设计</a:t>
            </a:r>
            <a:endParaRPr kumimoji="1" lang="en-US" altLang="zh-CN" sz="2200" dirty="0"/>
          </a:p>
        </p:txBody>
      </p:sp>
      <p:sp>
        <p:nvSpPr>
          <p:cNvPr id="11" name="文本框 10"/>
          <p:cNvSpPr txBox="1"/>
          <p:nvPr/>
        </p:nvSpPr>
        <p:spPr>
          <a:xfrm>
            <a:off x="4939480" y="3370912"/>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04</a:t>
            </a:r>
            <a:r>
              <a:rPr kumimoji="1" lang="en-US" altLang="en-US" sz="2200" dirty="0">
                <a:solidFill>
                  <a:srgbClr val="C00000"/>
                </a:solidFill>
              </a:rPr>
              <a:t>   </a:t>
            </a:r>
            <a:r>
              <a:rPr kumimoji="1" lang="zh-CN" altLang="en-US" sz="2200" dirty="0">
                <a:solidFill>
                  <a:schemeClr val="accent1"/>
                </a:solidFill>
              </a:rPr>
              <a:t>代码演示</a:t>
            </a:r>
            <a:endParaRPr kumimoji="1" lang="en-US" altLang="zh-CN" sz="2200" dirty="0">
              <a:solidFill>
                <a:schemeClr val="accent1"/>
              </a:solidFill>
            </a:endParaRPr>
          </a:p>
        </p:txBody>
      </p:sp>
      <p:sp>
        <p:nvSpPr>
          <p:cNvPr id="15" name="文本框 14"/>
          <p:cNvSpPr txBox="1"/>
          <p:nvPr/>
        </p:nvSpPr>
        <p:spPr>
          <a:xfrm>
            <a:off x="4939480" y="3920104"/>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05   </a:t>
            </a:r>
            <a:r>
              <a:rPr kumimoji="1" lang="zh-CN" altLang="en-US" sz="2200" dirty="0"/>
              <a:t>方案总结</a:t>
            </a:r>
            <a:endParaRPr kumimoji="1" lang="en-US" altLang="zh-C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0"/>
          <p:cNvPicPr>
            <a:picLocks noChangeAspect="1"/>
          </p:cNvPicPr>
          <p:nvPr/>
        </p:nvPicPr>
        <p:blipFill rotWithShape="1">
          <a:blip r:embed="rId1" cstate="print">
            <a:grayscl/>
            <a:extLst>
              <a:ext uri="{28A0092B-C50C-407E-A947-70E740481C1C}">
                <a14:useLocalDpi xmlns:a14="http://schemas.microsoft.com/office/drawing/2010/main" val="0"/>
              </a:ext>
            </a:extLst>
          </a:blip>
          <a:srcRect/>
          <a:stretch>
            <a:fillRect/>
          </a:stretch>
        </p:blipFill>
        <p:spPr>
          <a:xfrm>
            <a:off x="0" y="2033446"/>
            <a:ext cx="3037115" cy="1436914"/>
          </a:xfrm>
          <a:prstGeom prst="rect">
            <a:avLst/>
          </a:prstGeom>
        </p:spPr>
      </p:pic>
      <p:sp>
        <p:nvSpPr>
          <p:cNvPr id="18" name="矩形 162"/>
          <p:cNvSpPr/>
          <p:nvPr/>
        </p:nvSpPr>
        <p:spPr>
          <a:xfrm rot="2700000">
            <a:off x="2541740" y="2245968"/>
            <a:ext cx="1026145" cy="1026145"/>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9" name="矩形 163"/>
          <p:cNvSpPr/>
          <p:nvPr/>
        </p:nvSpPr>
        <p:spPr>
          <a:xfrm rot="2700000">
            <a:off x="3444776" y="3250724"/>
            <a:ext cx="278046" cy="278046"/>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0" name="矩形 164"/>
          <p:cNvSpPr/>
          <p:nvPr/>
        </p:nvSpPr>
        <p:spPr>
          <a:xfrm rot="2700000">
            <a:off x="3948426" y="3218316"/>
            <a:ext cx="136159" cy="136159"/>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1" name="文本框 2"/>
          <p:cNvSpPr txBox="1"/>
          <p:nvPr/>
        </p:nvSpPr>
        <p:spPr>
          <a:xfrm>
            <a:off x="2275009" y="2484897"/>
            <a:ext cx="1472619" cy="506730"/>
          </a:xfrm>
          <a:prstGeom prst="rect">
            <a:avLst/>
          </a:prstGeom>
          <a:noFill/>
        </p:spPr>
        <p:txBody>
          <a:bodyPr wrap="square" rtlCol="0">
            <a:spAutoFit/>
          </a:bodyPr>
          <a:lstStyle/>
          <a:p>
            <a:pPr algn="ctr"/>
            <a:r>
              <a:rPr lang="zh-CN" altLang="en-US" sz="2700" dirty="0">
                <a:solidFill>
                  <a:prstClr val="white"/>
                </a:solidFill>
                <a:latin typeface="微软雅黑" panose="020B0503020204020204" charset="-122"/>
                <a:ea typeface="微软雅黑" panose="020B0503020204020204" charset="-122"/>
              </a:rPr>
              <a:t>目录</a:t>
            </a:r>
            <a:endParaRPr lang="zh-CN" altLang="en-US" sz="2700" dirty="0">
              <a:solidFill>
                <a:prstClr val="white"/>
              </a:solidFill>
              <a:latin typeface="微软雅黑" panose="020B0503020204020204" charset="-122"/>
              <a:ea typeface="微软雅黑" panose="020B0503020204020204" charset="-122"/>
            </a:endParaRPr>
          </a:p>
        </p:txBody>
      </p:sp>
      <p:sp>
        <p:nvSpPr>
          <p:cNvPr id="12" name="文本框 11"/>
          <p:cNvSpPr txBox="1"/>
          <p:nvPr/>
        </p:nvSpPr>
        <p:spPr>
          <a:xfrm>
            <a:off x="4939480" y="1602559"/>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a:t>
            </a:r>
            <a:r>
              <a:rPr kumimoji="1" lang="en-US" altLang="en-US" sz="2200" dirty="0">
                <a:solidFill>
                  <a:srgbClr val="C00000"/>
                </a:solidFill>
              </a:rPr>
              <a:t>1   </a:t>
            </a:r>
            <a:r>
              <a:rPr kumimoji="1" lang="zh-CN" altLang="en-US" sz="2200" dirty="0"/>
              <a:t>系统说明</a:t>
            </a:r>
            <a:endParaRPr kumimoji="1" lang="zh-CN" altLang="en-US" sz="2200" b="1" dirty="0"/>
          </a:p>
        </p:txBody>
      </p:sp>
      <p:sp>
        <p:nvSpPr>
          <p:cNvPr id="13" name="文本框 12"/>
          <p:cNvSpPr txBox="1"/>
          <p:nvPr/>
        </p:nvSpPr>
        <p:spPr>
          <a:xfrm>
            <a:off x="4939480" y="2195761"/>
            <a:ext cx="1863011" cy="430887"/>
          </a:xfrm>
          <a:prstGeom prst="rect">
            <a:avLst/>
          </a:prstGeom>
          <a:solidFill>
            <a:schemeClr val="bg1"/>
          </a:solidFill>
        </p:spPr>
        <p:txBody>
          <a:bodyPr wrap="none" rtlCol="0">
            <a:spAutoFit/>
          </a:bodyPr>
          <a:lstStyle/>
          <a:p>
            <a:pPr defTabSz="914400"/>
            <a:r>
              <a:rPr kumimoji="1" lang="en-US" altLang="zh-CN" sz="2200" dirty="0">
                <a:solidFill>
                  <a:srgbClr val="C00000"/>
                </a:solidFill>
              </a:rPr>
              <a:t>0</a:t>
            </a:r>
            <a:r>
              <a:rPr kumimoji="1" lang="en-US" altLang="en-US" sz="2200" dirty="0">
                <a:solidFill>
                  <a:srgbClr val="C00000"/>
                </a:solidFill>
              </a:rPr>
              <a:t>2   </a:t>
            </a:r>
            <a:r>
              <a:rPr kumimoji="1" lang="zh-CN" altLang="en-US" sz="2200" dirty="0"/>
              <a:t>方案介绍</a:t>
            </a:r>
            <a:endParaRPr kumimoji="1" lang="zh-CN" altLang="en-US" sz="2200" dirty="0"/>
          </a:p>
        </p:txBody>
      </p:sp>
      <p:sp>
        <p:nvSpPr>
          <p:cNvPr id="14" name="文本框 13"/>
          <p:cNvSpPr txBox="1"/>
          <p:nvPr/>
        </p:nvSpPr>
        <p:spPr>
          <a:xfrm>
            <a:off x="4939480" y="2788963"/>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a:t>
            </a:r>
            <a:r>
              <a:rPr kumimoji="1" lang="en-US" altLang="en-US" sz="2200" dirty="0">
                <a:solidFill>
                  <a:srgbClr val="C00000"/>
                </a:solidFill>
              </a:rPr>
              <a:t>3   </a:t>
            </a:r>
            <a:r>
              <a:rPr kumimoji="1" lang="zh-CN" altLang="en-US" sz="2200" dirty="0"/>
              <a:t>代码设计</a:t>
            </a:r>
            <a:endParaRPr kumimoji="1" lang="en-US" altLang="zh-CN" sz="2200" dirty="0"/>
          </a:p>
        </p:txBody>
      </p:sp>
      <p:sp>
        <p:nvSpPr>
          <p:cNvPr id="11" name="文本框 10"/>
          <p:cNvSpPr txBox="1"/>
          <p:nvPr/>
        </p:nvSpPr>
        <p:spPr>
          <a:xfrm>
            <a:off x="4939480" y="3370912"/>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04</a:t>
            </a:r>
            <a:r>
              <a:rPr kumimoji="1" lang="en-US" altLang="en-US" sz="2200" dirty="0">
                <a:solidFill>
                  <a:srgbClr val="C00000"/>
                </a:solidFill>
              </a:rPr>
              <a:t>   </a:t>
            </a:r>
            <a:r>
              <a:rPr kumimoji="1" lang="zh-CN" altLang="en-US" sz="2200" dirty="0"/>
              <a:t>代码演示</a:t>
            </a:r>
            <a:endParaRPr kumimoji="1" lang="en-US" altLang="zh-CN" sz="2200" dirty="0"/>
          </a:p>
        </p:txBody>
      </p:sp>
      <p:sp>
        <p:nvSpPr>
          <p:cNvPr id="15" name="文本框 14"/>
          <p:cNvSpPr txBox="1"/>
          <p:nvPr/>
        </p:nvSpPr>
        <p:spPr>
          <a:xfrm>
            <a:off x="4939480" y="3920104"/>
            <a:ext cx="1863011" cy="430887"/>
          </a:xfrm>
          <a:prstGeom prst="rect">
            <a:avLst/>
          </a:prstGeom>
          <a:solidFill>
            <a:schemeClr val="bg1"/>
          </a:solidFill>
        </p:spPr>
        <p:txBody>
          <a:bodyPr wrap="none" rtlCol="0">
            <a:spAutoFit/>
          </a:bodyPr>
          <a:lstStyle/>
          <a:p>
            <a:r>
              <a:rPr kumimoji="1" lang="en-US" altLang="zh-CN" sz="2200" dirty="0">
                <a:solidFill>
                  <a:srgbClr val="C00000"/>
                </a:solidFill>
              </a:rPr>
              <a:t>05   </a:t>
            </a:r>
            <a:r>
              <a:rPr kumimoji="1" lang="zh-CN" altLang="en-US" sz="2200" dirty="0">
                <a:solidFill>
                  <a:schemeClr val="accent1"/>
                </a:solidFill>
              </a:rPr>
              <a:t>方案总结</a:t>
            </a:r>
            <a:endParaRPr kumimoji="1" lang="en-US" altLang="zh-CN" sz="2200"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方案总结</a:t>
            </a:r>
            <a:endParaRPr lang="zh-CN" altLang="en-US" dirty="0"/>
          </a:p>
        </p:txBody>
      </p:sp>
      <p:sp>
        <p:nvSpPr>
          <p:cNvPr id="20" name="Rectangle 122"/>
          <p:cNvSpPr/>
          <p:nvPr/>
        </p:nvSpPr>
        <p:spPr>
          <a:xfrm>
            <a:off x="264160" y="946196"/>
            <a:ext cx="5850128" cy="385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10000"/>
              </a:lnSpc>
            </a:pPr>
            <a:r>
              <a:rPr lang="en-US" sz="1200" b="1" dirty="0">
                <a:solidFill>
                  <a:schemeClr val="tx1">
                    <a:lumMod val="75000"/>
                  </a:schemeClr>
                </a:solidFill>
                <a:latin typeface="Microsoft YaHei" panose="020B0503020204020204" pitchFamily="34" charset="-122"/>
                <a:ea typeface="Microsoft YaHei" panose="020B0503020204020204" pitchFamily="34" charset="-122"/>
              </a:rPr>
              <a:t>1</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）系统需求边界</a:t>
            </a: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endParaRPr lang="en-US" altLang="zh-CN" sz="1200" dirty="0">
              <a:solidFill>
                <a:srgbClr val="4D4D4D"/>
              </a:solidFill>
              <a:latin typeface="-apple-system"/>
            </a:endParaRPr>
          </a:p>
          <a:p>
            <a:pPr>
              <a:lnSpc>
                <a:spcPct val="110000"/>
              </a:lnSpc>
            </a:pPr>
            <a:r>
              <a:rPr lang="en-US" sz="1200" b="1" dirty="0">
                <a:solidFill>
                  <a:schemeClr val="tx1">
                    <a:lumMod val="75000"/>
                  </a:schemeClr>
                </a:solidFill>
                <a:latin typeface="Microsoft YaHei" panose="020B0503020204020204" pitchFamily="34" charset="-122"/>
                <a:ea typeface="Microsoft YaHei" panose="020B0503020204020204" pitchFamily="34" charset="-122"/>
              </a:rPr>
              <a:t>2</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）系统设计建议</a:t>
            </a: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endParaRPr lang="en-US" altLang="zh-CN" sz="1200" dirty="0">
              <a:solidFill>
                <a:srgbClr val="4D4D4D"/>
              </a:solidFill>
              <a:latin typeface="-apple-system"/>
            </a:endParaRPr>
          </a:p>
          <a:p>
            <a:pPr>
              <a:lnSpc>
                <a:spcPct val="110000"/>
              </a:lnSpc>
            </a:pPr>
            <a:r>
              <a:rPr lang="en-US" sz="1200" b="1" dirty="0">
                <a:solidFill>
                  <a:schemeClr val="tx1">
                    <a:lumMod val="75000"/>
                  </a:schemeClr>
                </a:solidFill>
                <a:latin typeface="Microsoft YaHei" panose="020B0503020204020204" pitchFamily="34" charset="-122"/>
                <a:ea typeface="Microsoft YaHei" panose="020B0503020204020204" pitchFamily="34" charset="-122"/>
              </a:rPr>
              <a:t>3</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）图表绘制</a:t>
            </a: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10000"/>
              </a:lnSpc>
            </a:pP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10000"/>
              </a:lnSpc>
            </a:pPr>
            <a:r>
              <a:rPr lang="en-US" altLang="zh-CN" sz="1200" b="1" dirty="0">
                <a:solidFill>
                  <a:schemeClr val="tx1">
                    <a:lumMod val="75000"/>
                  </a:schemeClr>
                </a:solidFill>
                <a:latin typeface="Microsoft YaHei" panose="020B0503020204020204" pitchFamily="34" charset="-122"/>
                <a:ea typeface="Microsoft YaHei" panose="020B0503020204020204" pitchFamily="34" charset="-122"/>
              </a:rPr>
              <a:t>4</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）部署和集成方式</a:t>
            </a: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10000"/>
              </a:lnSpc>
            </a:pP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10000"/>
              </a:lnSpc>
            </a:pPr>
            <a:r>
              <a:rPr lang="en-US" altLang="zh-CN" sz="1200" b="1" dirty="0">
                <a:solidFill>
                  <a:schemeClr val="tx1">
                    <a:lumMod val="75000"/>
                  </a:schemeClr>
                </a:solidFill>
                <a:latin typeface="Microsoft YaHei" panose="020B0503020204020204" pitchFamily="34" charset="-122"/>
                <a:ea typeface="Microsoft YaHei" panose="020B0503020204020204" pitchFamily="34" charset="-122"/>
              </a:rPr>
              <a:t>5</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）可能出现的问题</a:t>
            </a: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10000"/>
              </a:lnSpc>
            </a:pP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endParaRPr lang="en-US" sz="1200" dirty="0">
              <a:solidFill>
                <a:srgbClr val="4D4D4D"/>
              </a:solidFill>
              <a:latin typeface="-apple-system"/>
            </a:endParaRPr>
          </a:p>
          <a:p>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监控运维系统总体规划</a:t>
            </a:r>
            <a:endParaRPr lang="zh-CN" altLang="en-US" dirty="0"/>
          </a:p>
        </p:txBody>
      </p:sp>
      <p:sp>
        <p:nvSpPr>
          <p:cNvPr id="4" name="正方形/長方形 4"/>
          <p:cNvSpPr/>
          <p:nvPr/>
        </p:nvSpPr>
        <p:spPr bwMode="auto">
          <a:xfrm>
            <a:off x="239497" y="1016588"/>
            <a:ext cx="6467216" cy="3694521"/>
          </a:xfrm>
          <a:prstGeom prst="rect">
            <a:avLst/>
          </a:prstGeom>
          <a:solidFill>
            <a:schemeClr val="accent6">
              <a:lumMod val="20000"/>
              <a:lumOff val="80000"/>
            </a:schemeClr>
          </a:solidFill>
          <a:ln w="22225">
            <a:solidFill>
              <a:schemeClr val="tx1"/>
            </a:solidFill>
            <a:miter lim="800000"/>
          </a:ln>
          <a:effectLst/>
        </p:spPr>
        <p:txBody>
          <a:bodyPr wrap="none" lIns="81000" tIns="81000" rIns="81000" bIns="81000" rtlCol="0" anchor="t" anchorCtr="0">
            <a:noAutofit/>
          </a:bodyPr>
          <a:lstStyle/>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ja-JP" altLang="en-US" sz="1200" dirty="0"/>
          </a:p>
          <a:p>
            <a:r>
              <a:rPr lang="ja-JP" altLang="en-US" sz="1200" dirty="0"/>
              <a:t>　</a:t>
            </a:r>
            <a:endParaRPr lang="en-US" altLang="ja-JP" sz="1200" dirty="0"/>
          </a:p>
        </p:txBody>
      </p:sp>
      <p:sp>
        <p:nvSpPr>
          <p:cNvPr id="5" name="圆角矩形 60"/>
          <p:cNvSpPr/>
          <p:nvPr/>
        </p:nvSpPr>
        <p:spPr bwMode="auto">
          <a:xfrm>
            <a:off x="451624" y="3174908"/>
            <a:ext cx="3809083" cy="1235866"/>
          </a:xfrm>
          <a:prstGeom prst="roundRect">
            <a:avLst>
              <a:gd name="adj" fmla="val 2561"/>
            </a:avLst>
          </a:prstGeom>
          <a:solidFill>
            <a:schemeClr val="bg1">
              <a:lumMod val="95000"/>
            </a:schemeClr>
          </a:solidFill>
          <a:ln w="22225">
            <a:noFill/>
            <a:miter lim="800000"/>
          </a:ln>
          <a:effectLst/>
        </p:spPr>
        <p:txBody>
          <a:bodyPr wrap="none" rtlCol="0" anchor="ctr" anchorCtr="0">
            <a:noAutofit/>
          </a:bodyPr>
          <a:lstStyle/>
          <a:p>
            <a:pPr algn="ctr"/>
            <a:endParaRPr kumimoji="1" lang="zh-CN" altLang="en-US" sz="1350" dirty="0"/>
          </a:p>
        </p:txBody>
      </p:sp>
      <p:sp>
        <p:nvSpPr>
          <p:cNvPr id="6" name="圆角矩形 4"/>
          <p:cNvSpPr/>
          <p:nvPr/>
        </p:nvSpPr>
        <p:spPr bwMode="auto">
          <a:xfrm>
            <a:off x="451623" y="1231592"/>
            <a:ext cx="5861054" cy="586894"/>
          </a:xfrm>
          <a:prstGeom prst="roundRect">
            <a:avLst>
              <a:gd name="adj" fmla="val 5129"/>
            </a:avLst>
          </a:prstGeom>
          <a:solidFill>
            <a:schemeClr val="bg1">
              <a:lumMod val="95000"/>
            </a:schemeClr>
          </a:solidFill>
          <a:ln w="22225">
            <a:noFill/>
            <a:miter lim="800000"/>
          </a:ln>
          <a:effectLst/>
        </p:spPr>
        <p:txBody>
          <a:bodyPr wrap="none" rtlCol="0" anchor="ctr" anchorCtr="0">
            <a:noAutofit/>
          </a:bodyPr>
          <a:lstStyle/>
          <a:p>
            <a:pPr algn="ctr"/>
            <a:endParaRPr kumimoji="1" lang="zh-CN" altLang="en-US" sz="1350" dirty="0"/>
          </a:p>
        </p:txBody>
      </p:sp>
      <p:sp>
        <p:nvSpPr>
          <p:cNvPr id="7" name="圆角矩形 11"/>
          <p:cNvSpPr/>
          <p:nvPr/>
        </p:nvSpPr>
        <p:spPr bwMode="auto">
          <a:xfrm>
            <a:off x="605014" y="1475473"/>
            <a:ext cx="1372753"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监控大屏</a:t>
            </a:r>
            <a:endParaRPr lang="zh-CN" altLang="en-US" sz="825" b="1" kern="0" dirty="0">
              <a:solidFill>
                <a:prstClr val="white"/>
              </a:solidFill>
              <a:latin typeface="微软雅黑" panose="020B0503020204020204" charset="-122"/>
              <a:ea typeface="微软雅黑" panose="020B0503020204020204" charset="-122"/>
            </a:endParaRPr>
          </a:p>
        </p:txBody>
      </p:sp>
      <p:sp>
        <p:nvSpPr>
          <p:cNvPr id="8" name="圆角矩形 13"/>
          <p:cNvSpPr/>
          <p:nvPr/>
        </p:nvSpPr>
        <p:spPr bwMode="auto">
          <a:xfrm>
            <a:off x="2058449" y="1475473"/>
            <a:ext cx="1298389"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定制化报表</a:t>
            </a:r>
            <a:endParaRPr lang="zh-CN" altLang="en-US" sz="825" b="1" kern="0" dirty="0">
              <a:solidFill>
                <a:prstClr val="white"/>
              </a:solidFill>
              <a:latin typeface="微软雅黑" panose="020B0503020204020204" charset="-122"/>
              <a:ea typeface="微软雅黑" panose="020B0503020204020204" charset="-122"/>
            </a:endParaRPr>
          </a:p>
        </p:txBody>
      </p:sp>
      <p:sp>
        <p:nvSpPr>
          <p:cNvPr id="9" name="圆角矩形 14"/>
          <p:cNvSpPr/>
          <p:nvPr/>
        </p:nvSpPr>
        <p:spPr bwMode="auto">
          <a:xfrm>
            <a:off x="3437521" y="1475473"/>
            <a:ext cx="1298389"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多渠道通知</a:t>
            </a:r>
            <a:endParaRPr lang="zh-CN" altLang="en-US" sz="825" b="1" kern="0" dirty="0">
              <a:solidFill>
                <a:prstClr val="white"/>
              </a:solidFill>
              <a:latin typeface="微软雅黑" panose="020B0503020204020204" charset="-122"/>
              <a:ea typeface="微软雅黑" panose="020B0503020204020204" charset="-122"/>
            </a:endParaRPr>
          </a:p>
        </p:txBody>
      </p:sp>
      <p:sp>
        <p:nvSpPr>
          <p:cNvPr id="11" name="文本框 10"/>
          <p:cNvSpPr txBox="1"/>
          <p:nvPr/>
        </p:nvSpPr>
        <p:spPr bwMode="gray">
          <a:xfrm>
            <a:off x="3083990" y="1242935"/>
            <a:ext cx="665567" cy="207749"/>
          </a:xfrm>
          <a:prstGeom prst="rect">
            <a:avLst/>
          </a:prstGeom>
          <a:noFill/>
          <a:ln w="25400" cap="rnd">
            <a:noFill/>
            <a:miter lim="800000"/>
          </a:ln>
          <a:effectLst/>
        </p:spPr>
        <p:txBody>
          <a:bodyPr wrap="none" rtlCol="0">
            <a:spAutoFit/>
          </a:bodyPr>
          <a:lstStyle/>
          <a:p>
            <a:pPr algn="ctr"/>
            <a:r>
              <a:rPr lang="zh-CN" altLang="en-US" sz="750" b="1" dirty="0">
                <a:solidFill>
                  <a:schemeClr val="tx1">
                    <a:lumMod val="75000"/>
                    <a:lumOff val="25000"/>
                  </a:schemeClr>
                </a:solidFill>
                <a:latin typeface="微软雅黑" panose="020B0503020204020204" charset="-122"/>
                <a:ea typeface="微软雅黑" panose="020B0503020204020204" charset="-122"/>
              </a:rPr>
              <a:t>可视化展示</a:t>
            </a:r>
            <a:endParaRPr lang="zh-CN" altLang="en-US" sz="750" b="1" dirty="0">
              <a:solidFill>
                <a:schemeClr val="tx1">
                  <a:lumMod val="75000"/>
                  <a:lumOff val="25000"/>
                </a:schemeClr>
              </a:solidFill>
              <a:latin typeface="微软雅黑" panose="020B0503020204020204" charset="-122"/>
              <a:ea typeface="微软雅黑" panose="020B0503020204020204" charset="-122"/>
            </a:endParaRPr>
          </a:p>
        </p:txBody>
      </p:sp>
      <p:sp>
        <p:nvSpPr>
          <p:cNvPr id="12" name="圆角矩形 17"/>
          <p:cNvSpPr/>
          <p:nvPr/>
        </p:nvSpPr>
        <p:spPr bwMode="auto">
          <a:xfrm>
            <a:off x="451624" y="1891259"/>
            <a:ext cx="1883885" cy="1193121"/>
          </a:xfrm>
          <a:prstGeom prst="roundRect">
            <a:avLst>
              <a:gd name="adj" fmla="val 2561"/>
            </a:avLst>
          </a:prstGeom>
          <a:solidFill>
            <a:schemeClr val="bg1">
              <a:lumMod val="95000"/>
            </a:schemeClr>
          </a:solidFill>
          <a:ln w="22225">
            <a:noFill/>
            <a:miter lim="800000"/>
          </a:ln>
          <a:effectLst/>
        </p:spPr>
        <p:txBody>
          <a:bodyPr wrap="none" rtlCol="0" anchor="ctr" anchorCtr="0">
            <a:noAutofit/>
          </a:bodyPr>
          <a:lstStyle/>
          <a:p>
            <a:pPr algn="ctr"/>
            <a:endParaRPr kumimoji="1" lang="zh-CN" altLang="en-US" sz="1350" dirty="0"/>
          </a:p>
        </p:txBody>
      </p:sp>
      <p:sp>
        <p:nvSpPr>
          <p:cNvPr id="13" name="圆角矩形 18"/>
          <p:cNvSpPr/>
          <p:nvPr/>
        </p:nvSpPr>
        <p:spPr bwMode="auto">
          <a:xfrm>
            <a:off x="1407555" y="2413840"/>
            <a:ext cx="829238"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业务配置管理</a:t>
            </a:r>
            <a:endParaRPr lang="zh-CN" altLang="en-US" sz="825" b="1" kern="0" dirty="0">
              <a:solidFill>
                <a:prstClr val="white"/>
              </a:solidFill>
              <a:latin typeface="微软雅黑" panose="020B0503020204020204" charset="-122"/>
              <a:ea typeface="微软雅黑" panose="020B0503020204020204" charset="-122"/>
            </a:endParaRPr>
          </a:p>
        </p:txBody>
      </p:sp>
      <p:sp>
        <p:nvSpPr>
          <p:cNvPr id="14" name="圆角矩形 19"/>
          <p:cNvSpPr/>
          <p:nvPr/>
        </p:nvSpPr>
        <p:spPr bwMode="auto">
          <a:xfrm>
            <a:off x="1411584" y="2087130"/>
            <a:ext cx="829238"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业务流程监测</a:t>
            </a:r>
            <a:endParaRPr lang="zh-CN" altLang="en-US" sz="825" b="1" kern="0" dirty="0">
              <a:solidFill>
                <a:prstClr val="white"/>
              </a:solidFill>
              <a:latin typeface="微软雅黑" panose="020B0503020204020204" charset="-122"/>
              <a:ea typeface="微软雅黑" panose="020B0503020204020204" charset="-122"/>
            </a:endParaRPr>
          </a:p>
        </p:txBody>
      </p:sp>
      <p:sp>
        <p:nvSpPr>
          <p:cNvPr id="15" name="圆角矩形 24"/>
          <p:cNvSpPr/>
          <p:nvPr/>
        </p:nvSpPr>
        <p:spPr bwMode="auto">
          <a:xfrm>
            <a:off x="535743" y="2409373"/>
            <a:ext cx="829238"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业务性能监测</a:t>
            </a:r>
            <a:endParaRPr lang="zh-CN" altLang="en-US" sz="825" b="1" kern="0" dirty="0">
              <a:solidFill>
                <a:prstClr val="white"/>
              </a:solidFill>
              <a:latin typeface="微软雅黑" panose="020B0503020204020204" charset="-122"/>
              <a:ea typeface="微软雅黑" panose="020B0503020204020204" charset="-122"/>
            </a:endParaRPr>
          </a:p>
        </p:txBody>
      </p:sp>
      <p:sp>
        <p:nvSpPr>
          <p:cNvPr id="17" name="圆角矩形 26"/>
          <p:cNvSpPr/>
          <p:nvPr/>
        </p:nvSpPr>
        <p:spPr bwMode="auto">
          <a:xfrm>
            <a:off x="535743" y="2731616"/>
            <a:ext cx="829238"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业务异常识别</a:t>
            </a:r>
            <a:endParaRPr lang="zh-CN" altLang="en-US" sz="825" b="1" kern="0" dirty="0">
              <a:solidFill>
                <a:prstClr val="white"/>
              </a:solidFill>
              <a:latin typeface="微软雅黑" panose="020B0503020204020204" charset="-122"/>
              <a:ea typeface="微软雅黑" panose="020B0503020204020204" charset="-122"/>
            </a:endParaRPr>
          </a:p>
        </p:txBody>
      </p:sp>
      <p:sp>
        <p:nvSpPr>
          <p:cNvPr id="18" name="圆角矩形 27"/>
          <p:cNvSpPr/>
          <p:nvPr/>
        </p:nvSpPr>
        <p:spPr bwMode="auto">
          <a:xfrm>
            <a:off x="1411584" y="2731616"/>
            <a:ext cx="829238"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业务异常处理</a:t>
            </a:r>
            <a:endParaRPr lang="zh-CN" altLang="en-US" sz="825" b="1" kern="0" dirty="0">
              <a:solidFill>
                <a:prstClr val="white"/>
              </a:solidFill>
              <a:latin typeface="微软雅黑" panose="020B0503020204020204" charset="-122"/>
              <a:ea typeface="微软雅黑" panose="020B0503020204020204" charset="-122"/>
            </a:endParaRPr>
          </a:p>
        </p:txBody>
      </p:sp>
      <p:sp>
        <p:nvSpPr>
          <p:cNvPr id="19" name="文本框 18"/>
          <p:cNvSpPr txBox="1"/>
          <p:nvPr/>
        </p:nvSpPr>
        <p:spPr bwMode="gray">
          <a:xfrm>
            <a:off x="1012694" y="1873722"/>
            <a:ext cx="761747" cy="207749"/>
          </a:xfrm>
          <a:prstGeom prst="rect">
            <a:avLst/>
          </a:prstGeom>
          <a:noFill/>
          <a:ln w="25400" cap="rnd">
            <a:noFill/>
            <a:miter lim="800000"/>
          </a:ln>
          <a:effectLst/>
        </p:spPr>
        <p:txBody>
          <a:bodyPr wrap="none" rtlCol="0">
            <a:spAutoFit/>
          </a:bodyPr>
          <a:lstStyle/>
          <a:p>
            <a:pPr algn="ctr"/>
            <a:r>
              <a:rPr lang="zh-CN" altLang="en-US" sz="750" b="1" dirty="0">
                <a:solidFill>
                  <a:schemeClr val="tx1">
                    <a:lumMod val="75000"/>
                    <a:lumOff val="25000"/>
                  </a:schemeClr>
                </a:solidFill>
                <a:latin typeface="微软雅黑" panose="020B0503020204020204" charset="-122"/>
                <a:ea typeface="微软雅黑" panose="020B0503020204020204" charset="-122"/>
              </a:rPr>
              <a:t>业务应用运维</a:t>
            </a:r>
            <a:endParaRPr lang="zh-CN" altLang="en-US" sz="750" b="1" dirty="0">
              <a:solidFill>
                <a:schemeClr val="tx1">
                  <a:lumMod val="75000"/>
                  <a:lumOff val="25000"/>
                </a:schemeClr>
              </a:solidFill>
              <a:latin typeface="微软雅黑" panose="020B0503020204020204" charset="-122"/>
              <a:ea typeface="微软雅黑" panose="020B0503020204020204" charset="-122"/>
            </a:endParaRPr>
          </a:p>
        </p:txBody>
      </p:sp>
      <p:sp>
        <p:nvSpPr>
          <p:cNvPr id="21" name="圆角矩形 29"/>
          <p:cNvSpPr/>
          <p:nvPr/>
        </p:nvSpPr>
        <p:spPr bwMode="auto">
          <a:xfrm>
            <a:off x="2440208" y="1891259"/>
            <a:ext cx="1883885" cy="1193121"/>
          </a:xfrm>
          <a:prstGeom prst="roundRect">
            <a:avLst>
              <a:gd name="adj" fmla="val 2561"/>
            </a:avLst>
          </a:prstGeom>
          <a:solidFill>
            <a:schemeClr val="bg1">
              <a:lumMod val="95000"/>
            </a:schemeClr>
          </a:solidFill>
          <a:ln w="22225">
            <a:noFill/>
            <a:miter lim="800000"/>
          </a:ln>
          <a:effectLst/>
        </p:spPr>
        <p:txBody>
          <a:bodyPr wrap="none" rtlCol="0" anchor="ctr" anchorCtr="0">
            <a:noAutofit/>
          </a:bodyPr>
          <a:lstStyle/>
          <a:p>
            <a:pPr algn="ctr"/>
            <a:endParaRPr kumimoji="1" lang="zh-CN" altLang="en-US" sz="1350" dirty="0"/>
          </a:p>
        </p:txBody>
      </p:sp>
      <p:sp>
        <p:nvSpPr>
          <p:cNvPr id="22" name="圆角矩形 30"/>
          <p:cNvSpPr/>
          <p:nvPr/>
        </p:nvSpPr>
        <p:spPr bwMode="auto">
          <a:xfrm>
            <a:off x="2530211" y="2087130"/>
            <a:ext cx="829238"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自动修复</a:t>
            </a:r>
            <a:endParaRPr lang="zh-CN" altLang="en-US" sz="825" b="1" kern="0" dirty="0">
              <a:solidFill>
                <a:prstClr val="white"/>
              </a:solidFill>
              <a:latin typeface="微软雅黑" panose="020B0503020204020204" charset="-122"/>
              <a:ea typeface="微软雅黑" panose="020B0503020204020204" charset="-122"/>
            </a:endParaRPr>
          </a:p>
        </p:txBody>
      </p:sp>
      <p:sp>
        <p:nvSpPr>
          <p:cNvPr id="23" name="圆角矩形 31"/>
          <p:cNvSpPr/>
          <p:nvPr/>
        </p:nvSpPr>
        <p:spPr bwMode="auto">
          <a:xfrm>
            <a:off x="3406052" y="2087130"/>
            <a:ext cx="829238"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故障快照</a:t>
            </a:r>
            <a:endParaRPr lang="zh-CN" altLang="en-US" sz="825" b="1" kern="0" dirty="0">
              <a:solidFill>
                <a:prstClr val="white"/>
              </a:solidFill>
              <a:latin typeface="微软雅黑" panose="020B0503020204020204" charset="-122"/>
              <a:ea typeface="微软雅黑" panose="020B0503020204020204" charset="-122"/>
            </a:endParaRPr>
          </a:p>
        </p:txBody>
      </p:sp>
      <p:sp>
        <p:nvSpPr>
          <p:cNvPr id="24" name="圆角矩形 32"/>
          <p:cNvSpPr/>
          <p:nvPr/>
        </p:nvSpPr>
        <p:spPr bwMode="auto">
          <a:xfrm>
            <a:off x="2530211" y="2409373"/>
            <a:ext cx="829238"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告警收敛</a:t>
            </a:r>
            <a:endParaRPr lang="zh-CN" altLang="en-US" sz="825" b="1" kern="0" dirty="0">
              <a:solidFill>
                <a:prstClr val="white"/>
              </a:solidFill>
              <a:latin typeface="微软雅黑" panose="020B0503020204020204" charset="-122"/>
              <a:ea typeface="微软雅黑" panose="020B0503020204020204" charset="-122"/>
            </a:endParaRPr>
          </a:p>
        </p:txBody>
      </p:sp>
      <p:sp>
        <p:nvSpPr>
          <p:cNvPr id="25" name="圆角矩形 33"/>
          <p:cNvSpPr/>
          <p:nvPr/>
        </p:nvSpPr>
        <p:spPr bwMode="auto">
          <a:xfrm>
            <a:off x="3406052" y="2409373"/>
            <a:ext cx="829238"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自动扩容</a:t>
            </a:r>
            <a:endParaRPr lang="zh-CN" altLang="en-US" sz="825" b="1" kern="0" dirty="0">
              <a:solidFill>
                <a:prstClr val="white"/>
              </a:solidFill>
              <a:latin typeface="微软雅黑" panose="020B0503020204020204" charset="-122"/>
              <a:ea typeface="微软雅黑" panose="020B0503020204020204" charset="-122"/>
            </a:endParaRPr>
          </a:p>
        </p:txBody>
      </p:sp>
      <p:sp>
        <p:nvSpPr>
          <p:cNvPr id="26" name="圆角矩形 34"/>
          <p:cNvSpPr/>
          <p:nvPr/>
        </p:nvSpPr>
        <p:spPr bwMode="auto">
          <a:xfrm>
            <a:off x="2530211" y="2731616"/>
            <a:ext cx="829238"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系统运行报告</a:t>
            </a:r>
            <a:endParaRPr lang="zh-CN" altLang="en-US" sz="825" b="1" kern="0" dirty="0">
              <a:solidFill>
                <a:prstClr val="white"/>
              </a:solidFill>
              <a:latin typeface="微软雅黑" panose="020B0503020204020204" charset="-122"/>
              <a:ea typeface="微软雅黑" panose="020B0503020204020204" charset="-122"/>
            </a:endParaRPr>
          </a:p>
        </p:txBody>
      </p:sp>
      <p:sp>
        <p:nvSpPr>
          <p:cNvPr id="27" name="圆角矩形 35"/>
          <p:cNvSpPr/>
          <p:nvPr/>
        </p:nvSpPr>
        <p:spPr bwMode="auto">
          <a:xfrm>
            <a:off x="3406052" y="2731616"/>
            <a:ext cx="829238"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自动故障工单</a:t>
            </a:r>
            <a:endParaRPr lang="zh-CN" altLang="en-US" sz="825" b="1" kern="0" dirty="0">
              <a:solidFill>
                <a:prstClr val="white"/>
              </a:solidFill>
              <a:latin typeface="微软雅黑" panose="020B0503020204020204" charset="-122"/>
              <a:ea typeface="微软雅黑" panose="020B0503020204020204" charset="-122"/>
            </a:endParaRPr>
          </a:p>
        </p:txBody>
      </p:sp>
      <p:sp>
        <p:nvSpPr>
          <p:cNvPr id="28" name="文本框 27"/>
          <p:cNvSpPr txBox="1"/>
          <p:nvPr/>
        </p:nvSpPr>
        <p:spPr bwMode="gray">
          <a:xfrm>
            <a:off x="3049367" y="1873722"/>
            <a:ext cx="665567" cy="207749"/>
          </a:xfrm>
          <a:prstGeom prst="rect">
            <a:avLst/>
          </a:prstGeom>
          <a:noFill/>
          <a:ln w="25400" cap="rnd">
            <a:noFill/>
            <a:miter lim="800000"/>
          </a:ln>
          <a:effectLst/>
        </p:spPr>
        <p:txBody>
          <a:bodyPr wrap="none" rtlCol="0">
            <a:spAutoFit/>
          </a:bodyPr>
          <a:lstStyle/>
          <a:p>
            <a:pPr algn="ctr"/>
            <a:r>
              <a:rPr lang="zh-CN" altLang="en-US" sz="750" b="1" dirty="0">
                <a:solidFill>
                  <a:schemeClr val="tx1">
                    <a:lumMod val="75000"/>
                    <a:lumOff val="25000"/>
                  </a:schemeClr>
                </a:solidFill>
                <a:latin typeface="微软雅黑" panose="020B0503020204020204" charset="-122"/>
                <a:ea typeface="微软雅黑" panose="020B0503020204020204" charset="-122"/>
              </a:rPr>
              <a:t>自动化运维</a:t>
            </a:r>
            <a:endParaRPr lang="zh-CN" altLang="en-US" sz="750" b="1" dirty="0">
              <a:solidFill>
                <a:schemeClr val="tx1">
                  <a:lumMod val="75000"/>
                  <a:lumOff val="25000"/>
                </a:schemeClr>
              </a:solidFill>
              <a:latin typeface="微软雅黑" panose="020B0503020204020204" charset="-122"/>
              <a:ea typeface="微软雅黑" panose="020B0503020204020204" charset="-122"/>
            </a:endParaRPr>
          </a:p>
        </p:txBody>
      </p:sp>
      <p:sp>
        <p:nvSpPr>
          <p:cNvPr id="29" name="圆角矩形 45"/>
          <p:cNvSpPr/>
          <p:nvPr/>
        </p:nvSpPr>
        <p:spPr bwMode="auto">
          <a:xfrm>
            <a:off x="4428792" y="1891259"/>
            <a:ext cx="1883885" cy="1193121"/>
          </a:xfrm>
          <a:prstGeom prst="roundRect">
            <a:avLst>
              <a:gd name="adj" fmla="val 2561"/>
            </a:avLst>
          </a:prstGeom>
          <a:solidFill>
            <a:schemeClr val="bg1">
              <a:lumMod val="95000"/>
            </a:schemeClr>
          </a:solidFill>
          <a:ln w="22225">
            <a:noFill/>
            <a:miter lim="800000"/>
          </a:ln>
          <a:effectLst/>
        </p:spPr>
        <p:txBody>
          <a:bodyPr wrap="none" rtlCol="0" anchor="ctr" anchorCtr="0">
            <a:noAutofit/>
          </a:bodyPr>
          <a:lstStyle/>
          <a:p>
            <a:pPr algn="ctr"/>
            <a:endParaRPr kumimoji="1" lang="zh-CN" altLang="en-US" sz="1350" dirty="0"/>
          </a:p>
        </p:txBody>
      </p:sp>
      <p:sp>
        <p:nvSpPr>
          <p:cNvPr id="30" name="圆角矩形 46"/>
          <p:cNvSpPr/>
          <p:nvPr/>
        </p:nvSpPr>
        <p:spPr bwMode="auto">
          <a:xfrm>
            <a:off x="4524678" y="2087130"/>
            <a:ext cx="829238"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智能异常检测</a:t>
            </a:r>
            <a:endParaRPr lang="zh-CN" altLang="en-US" sz="825" b="1" kern="0" dirty="0">
              <a:solidFill>
                <a:prstClr val="white"/>
              </a:solidFill>
              <a:latin typeface="微软雅黑" panose="020B0503020204020204" charset="-122"/>
              <a:ea typeface="微软雅黑" panose="020B0503020204020204" charset="-122"/>
            </a:endParaRPr>
          </a:p>
        </p:txBody>
      </p:sp>
      <p:sp>
        <p:nvSpPr>
          <p:cNvPr id="31" name="圆角矩形 47"/>
          <p:cNvSpPr/>
          <p:nvPr/>
        </p:nvSpPr>
        <p:spPr bwMode="auto">
          <a:xfrm>
            <a:off x="5400519" y="2087130"/>
            <a:ext cx="829238"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智能根因分析</a:t>
            </a:r>
            <a:endParaRPr lang="zh-CN" altLang="en-US" sz="825" b="1" kern="0" dirty="0">
              <a:solidFill>
                <a:prstClr val="white"/>
              </a:solidFill>
              <a:latin typeface="微软雅黑" panose="020B0503020204020204" charset="-122"/>
              <a:ea typeface="微软雅黑" panose="020B0503020204020204" charset="-122"/>
            </a:endParaRPr>
          </a:p>
        </p:txBody>
      </p:sp>
      <p:sp>
        <p:nvSpPr>
          <p:cNvPr id="32" name="圆角矩形 48"/>
          <p:cNvSpPr/>
          <p:nvPr/>
        </p:nvSpPr>
        <p:spPr bwMode="auto">
          <a:xfrm>
            <a:off x="4524678" y="2409373"/>
            <a:ext cx="829238"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智能告警</a:t>
            </a:r>
            <a:endParaRPr lang="zh-CN" altLang="en-US" sz="825" b="1" kern="0" dirty="0">
              <a:solidFill>
                <a:prstClr val="white"/>
              </a:solidFill>
              <a:latin typeface="微软雅黑" panose="020B0503020204020204" charset="-122"/>
              <a:ea typeface="微软雅黑" panose="020B0503020204020204" charset="-122"/>
            </a:endParaRPr>
          </a:p>
        </p:txBody>
      </p:sp>
      <p:sp>
        <p:nvSpPr>
          <p:cNvPr id="33" name="圆角矩形 49"/>
          <p:cNvSpPr/>
          <p:nvPr/>
        </p:nvSpPr>
        <p:spPr bwMode="auto">
          <a:xfrm>
            <a:off x="5400519" y="2409373"/>
            <a:ext cx="829238"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智能容量规划</a:t>
            </a:r>
            <a:endParaRPr lang="zh-CN" altLang="en-US" sz="825" b="1" kern="0" dirty="0">
              <a:solidFill>
                <a:prstClr val="white"/>
              </a:solidFill>
              <a:latin typeface="微软雅黑" panose="020B0503020204020204" charset="-122"/>
              <a:ea typeface="微软雅黑" panose="020B0503020204020204" charset="-122"/>
            </a:endParaRPr>
          </a:p>
        </p:txBody>
      </p:sp>
      <p:sp>
        <p:nvSpPr>
          <p:cNvPr id="34" name="圆角矩形 50"/>
          <p:cNvSpPr/>
          <p:nvPr/>
        </p:nvSpPr>
        <p:spPr bwMode="auto">
          <a:xfrm>
            <a:off x="4524678" y="2731616"/>
            <a:ext cx="829238"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系统画像</a:t>
            </a:r>
            <a:endParaRPr lang="zh-CN" altLang="en-US" sz="825" b="1" kern="0" dirty="0">
              <a:solidFill>
                <a:prstClr val="white"/>
              </a:solidFill>
              <a:latin typeface="微软雅黑" panose="020B0503020204020204" charset="-122"/>
              <a:ea typeface="微软雅黑" panose="020B0503020204020204" charset="-122"/>
            </a:endParaRPr>
          </a:p>
        </p:txBody>
      </p:sp>
      <p:sp>
        <p:nvSpPr>
          <p:cNvPr id="35" name="圆角矩形 51"/>
          <p:cNvSpPr/>
          <p:nvPr/>
        </p:nvSpPr>
        <p:spPr bwMode="auto">
          <a:xfrm>
            <a:off x="5400519" y="2731616"/>
            <a:ext cx="829238"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故障自愈</a:t>
            </a:r>
            <a:endParaRPr lang="zh-CN" altLang="en-US" sz="825" b="1" kern="0" dirty="0">
              <a:solidFill>
                <a:prstClr val="white"/>
              </a:solidFill>
              <a:latin typeface="微软雅黑" panose="020B0503020204020204" charset="-122"/>
              <a:ea typeface="微软雅黑" panose="020B0503020204020204" charset="-122"/>
            </a:endParaRPr>
          </a:p>
        </p:txBody>
      </p:sp>
      <p:sp>
        <p:nvSpPr>
          <p:cNvPr id="36" name="文本框 35"/>
          <p:cNvSpPr txBox="1"/>
          <p:nvPr/>
        </p:nvSpPr>
        <p:spPr bwMode="gray">
          <a:xfrm>
            <a:off x="5069221" y="1873722"/>
            <a:ext cx="569388" cy="207749"/>
          </a:xfrm>
          <a:prstGeom prst="rect">
            <a:avLst/>
          </a:prstGeom>
          <a:noFill/>
          <a:ln w="25400" cap="rnd">
            <a:noFill/>
            <a:miter lim="800000"/>
          </a:ln>
          <a:effectLst/>
        </p:spPr>
        <p:txBody>
          <a:bodyPr wrap="none" rtlCol="0">
            <a:spAutoFit/>
          </a:bodyPr>
          <a:lstStyle/>
          <a:p>
            <a:pPr algn="ctr"/>
            <a:r>
              <a:rPr lang="zh-CN" altLang="en-US" sz="750" b="1" dirty="0">
                <a:solidFill>
                  <a:schemeClr val="tx1">
                    <a:lumMod val="75000"/>
                    <a:lumOff val="25000"/>
                  </a:schemeClr>
                </a:solidFill>
                <a:latin typeface="微软雅黑" panose="020B0503020204020204" charset="-122"/>
                <a:ea typeface="微软雅黑" panose="020B0503020204020204" charset="-122"/>
              </a:rPr>
              <a:t>智能运维</a:t>
            </a:r>
            <a:endParaRPr lang="zh-CN" altLang="en-US" sz="750" b="1" dirty="0">
              <a:solidFill>
                <a:schemeClr val="tx1">
                  <a:lumMod val="75000"/>
                  <a:lumOff val="25000"/>
                </a:schemeClr>
              </a:solidFill>
              <a:latin typeface="微软雅黑" panose="020B0503020204020204" charset="-122"/>
              <a:ea typeface="微软雅黑" panose="020B0503020204020204" charset="-122"/>
            </a:endParaRPr>
          </a:p>
        </p:txBody>
      </p:sp>
      <p:sp>
        <p:nvSpPr>
          <p:cNvPr id="37" name="圆角矩形 65"/>
          <p:cNvSpPr/>
          <p:nvPr/>
        </p:nvSpPr>
        <p:spPr bwMode="auto">
          <a:xfrm>
            <a:off x="542668" y="3394807"/>
            <a:ext cx="1173299" cy="915157"/>
          </a:xfrm>
          <a:prstGeom prst="roundRect">
            <a:avLst>
              <a:gd name="adj" fmla="val 2733"/>
            </a:avLst>
          </a:prstGeom>
          <a:solidFill>
            <a:schemeClr val="bg1"/>
          </a:solidFill>
          <a:ln w="12700">
            <a:solidFill>
              <a:schemeClr val="bg1">
                <a:lumMod val="75000"/>
              </a:schemeClr>
            </a:solidFill>
            <a:prstDash val="sysDash"/>
            <a:miter lim="800000"/>
          </a:ln>
          <a:effectLst/>
        </p:spPr>
        <p:txBody>
          <a:bodyPr wrap="none" rtlCol="0" anchor="ctr" anchorCtr="0">
            <a:noAutofit/>
          </a:bodyPr>
          <a:lstStyle/>
          <a:p>
            <a:pPr algn="ctr"/>
            <a:endParaRPr kumimoji="1" lang="zh-CN" altLang="en-US" sz="1350" dirty="0"/>
          </a:p>
        </p:txBody>
      </p:sp>
      <p:sp>
        <p:nvSpPr>
          <p:cNvPr id="38" name="圆角矩形 61"/>
          <p:cNvSpPr/>
          <p:nvPr/>
        </p:nvSpPr>
        <p:spPr bwMode="auto">
          <a:xfrm>
            <a:off x="625296" y="3640441"/>
            <a:ext cx="484622"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版本控制</a:t>
            </a:r>
            <a:endParaRPr lang="zh-CN" altLang="en-US" sz="825" b="1" kern="0" dirty="0">
              <a:solidFill>
                <a:prstClr val="white"/>
              </a:solidFill>
              <a:latin typeface="微软雅黑" panose="020B0503020204020204" charset="-122"/>
              <a:ea typeface="微软雅黑" panose="020B0503020204020204" charset="-122"/>
            </a:endParaRPr>
          </a:p>
        </p:txBody>
      </p:sp>
      <p:sp>
        <p:nvSpPr>
          <p:cNvPr id="39" name="圆角矩形 62"/>
          <p:cNvSpPr/>
          <p:nvPr/>
        </p:nvSpPr>
        <p:spPr bwMode="auto">
          <a:xfrm>
            <a:off x="1165244" y="3640441"/>
            <a:ext cx="484622"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自动构建</a:t>
            </a:r>
            <a:endParaRPr lang="zh-CN" altLang="en-US" sz="825" b="1" kern="0" dirty="0">
              <a:solidFill>
                <a:prstClr val="white"/>
              </a:solidFill>
              <a:latin typeface="微软雅黑" panose="020B0503020204020204" charset="-122"/>
              <a:ea typeface="微软雅黑" panose="020B0503020204020204" charset="-122"/>
            </a:endParaRPr>
          </a:p>
        </p:txBody>
      </p:sp>
      <p:sp>
        <p:nvSpPr>
          <p:cNvPr id="40" name="圆角矩形 63"/>
          <p:cNvSpPr/>
          <p:nvPr/>
        </p:nvSpPr>
        <p:spPr bwMode="auto">
          <a:xfrm>
            <a:off x="625296" y="3962684"/>
            <a:ext cx="484622"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代码扫描</a:t>
            </a:r>
            <a:endParaRPr lang="zh-CN" altLang="en-US" sz="825" b="1" kern="0" dirty="0">
              <a:solidFill>
                <a:prstClr val="white"/>
              </a:solidFill>
              <a:latin typeface="微软雅黑" panose="020B0503020204020204" charset="-122"/>
              <a:ea typeface="微软雅黑" panose="020B0503020204020204" charset="-122"/>
            </a:endParaRPr>
          </a:p>
        </p:txBody>
      </p:sp>
      <p:sp>
        <p:nvSpPr>
          <p:cNvPr id="41" name="圆角矩形 64"/>
          <p:cNvSpPr/>
          <p:nvPr/>
        </p:nvSpPr>
        <p:spPr bwMode="auto">
          <a:xfrm>
            <a:off x="1165244" y="3962684"/>
            <a:ext cx="484622"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自动测试</a:t>
            </a:r>
            <a:endParaRPr lang="zh-CN" altLang="en-US" sz="825" b="1" kern="0" dirty="0">
              <a:solidFill>
                <a:prstClr val="white"/>
              </a:solidFill>
              <a:latin typeface="微软雅黑" panose="020B0503020204020204" charset="-122"/>
              <a:ea typeface="微软雅黑" panose="020B0503020204020204" charset="-122"/>
            </a:endParaRPr>
          </a:p>
        </p:txBody>
      </p:sp>
      <p:sp>
        <p:nvSpPr>
          <p:cNvPr id="42" name="文本框 41"/>
          <p:cNvSpPr txBox="1"/>
          <p:nvPr/>
        </p:nvSpPr>
        <p:spPr bwMode="gray">
          <a:xfrm>
            <a:off x="1966260" y="3212766"/>
            <a:ext cx="755336" cy="207749"/>
          </a:xfrm>
          <a:prstGeom prst="rect">
            <a:avLst/>
          </a:prstGeom>
          <a:noFill/>
          <a:ln w="25400" cap="rnd">
            <a:noFill/>
            <a:miter lim="800000"/>
          </a:ln>
          <a:effectLst/>
        </p:spPr>
        <p:txBody>
          <a:bodyPr wrap="none" rtlCol="0">
            <a:spAutoFit/>
          </a:bodyPr>
          <a:lstStyle/>
          <a:p>
            <a:pPr algn="ctr"/>
            <a:r>
              <a:rPr lang="en-US" altLang="zh-CN" sz="750" b="1" dirty="0">
                <a:solidFill>
                  <a:schemeClr val="tx1">
                    <a:lumMod val="75000"/>
                    <a:lumOff val="25000"/>
                  </a:schemeClr>
                </a:solidFill>
                <a:latin typeface="微软雅黑" panose="020B0503020204020204" charset="-122"/>
                <a:ea typeface="微软雅黑" panose="020B0503020204020204" charset="-122"/>
              </a:rPr>
              <a:t>DevOps</a:t>
            </a:r>
            <a:r>
              <a:rPr lang="zh-CN" altLang="en-US" sz="750" b="1" dirty="0">
                <a:solidFill>
                  <a:schemeClr val="tx1">
                    <a:lumMod val="75000"/>
                    <a:lumOff val="25000"/>
                  </a:schemeClr>
                </a:solidFill>
                <a:latin typeface="微软雅黑" panose="020B0503020204020204" charset="-122"/>
                <a:ea typeface="微软雅黑" panose="020B0503020204020204" charset="-122"/>
              </a:rPr>
              <a:t>平台</a:t>
            </a:r>
            <a:endParaRPr lang="zh-CN" altLang="en-US" sz="750" b="1" dirty="0">
              <a:solidFill>
                <a:schemeClr val="tx1">
                  <a:lumMod val="75000"/>
                  <a:lumOff val="25000"/>
                </a:schemeClr>
              </a:solidFill>
              <a:latin typeface="微软雅黑" panose="020B0503020204020204" charset="-122"/>
              <a:ea typeface="微软雅黑" panose="020B0503020204020204" charset="-122"/>
            </a:endParaRPr>
          </a:p>
        </p:txBody>
      </p:sp>
      <p:sp>
        <p:nvSpPr>
          <p:cNvPr id="43" name="圆角矩形 88"/>
          <p:cNvSpPr/>
          <p:nvPr/>
        </p:nvSpPr>
        <p:spPr bwMode="auto">
          <a:xfrm>
            <a:off x="1757278" y="3394807"/>
            <a:ext cx="1173299" cy="915157"/>
          </a:xfrm>
          <a:prstGeom prst="roundRect">
            <a:avLst>
              <a:gd name="adj" fmla="val 2733"/>
            </a:avLst>
          </a:prstGeom>
          <a:solidFill>
            <a:schemeClr val="bg1"/>
          </a:solidFill>
          <a:ln w="12700">
            <a:solidFill>
              <a:schemeClr val="bg1">
                <a:lumMod val="75000"/>
              </a:schemeClr>
            </a:solidFill>
            <a:prstDash val="sysDash"/>
            <a:miter lim="800000"/>
          </a:ln>
          <a:effectLst/>
        </p:spPr>
        <p:txBody>
          <a:bodyPr wrap="none" rtlCol="0" anchor="ctr" anchorCtr="0">
            <a:noAutofit/>
          </a:bodyPr>
          <a:lstStyle/>
          <a:p>
            <a:pPr algn="ctr"/>
            <a:endParaRPr kumimoji="1" lang="zh-CN" altLang="en-US" sz="1350" dirty="0"/>
          </a:p>
        </p:txBody>
      </p:sp>
      <p:sp>
        <p:nvSpPr>
          <p:cNvPr id="44" name="圆角矩形 89"/>
          <p:cNvSpPr/>
          <p:nvPr/>
        </p:nvSpPr>
        <p:spPr bwMode="auto">
          <a:xfrm>
            <a:off x="1839906" y="3640441"/>
            <a:ext cx="484622"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制品管理</a:t>
            </a:r>
            <a:endParaRPr lang="zh-CN" altLang="en-US" sz="825" b="1" kern="0" dirty="0">
              <a:solidFill>
                <a:prstClr val="white"/>
              </a:solidFill>
              <a:latin typeface="微软雅黑" panose="020B0503020204020204" charset="-122"/>
              <a:ea typeface="微软雅黑" panose="020B0503020204020204" charset="-122"/>
            </a:endParaRPr>
          </a:p>
        </p:txBody>
      </p:sp>
      <p:sp>
        <p:nvSpPr>
          <p:cNvPr id="45" name="圆角矩形 90"/>
          <p:cNvSpPr/>
          <p:nvPr/>
        </p:nvSpPr>
        <p:spPr bwMode="auto">
          <a:xfrm>
            <a:off x="2379854" y="3640441"/>
            <a:ext cx="484622"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自动部署</a:t>
            </a:r>
            <a:endParaRPr lang="zh-CN" altLang="en-US" sz="825" b="1" kern="0" dirty="0">
              <a:solidFill>
                <a:prstClr val="white"/>
              </a:solidFill>
              <a:latin typeface="微软雅黑" panose="020B0503020204020204" charset="-122"/>
              <a:ea typeface="微软雅黑" panose="020B0503020204020204" charset="-122"/>
            </a:endParaRPr>
          </a:p>
        </p:txBody>
      </p:sp>
      <p:sp>
        <p:nvSpPr>
          <p:cNvPr id="46" name="圆角矩形 91"/>
          <p:cNvSpPr/>
          <p:nvPr/>
        </p:nvSpPr>
        <p:spPr bwMode="auto">
          <a:xfrm>
            <a:off x="1839906" y="3962684"/>
            <a:ext cx="484622"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容器管理</a:t>
            </a:r>
            <a:endParaRPr lang="zh-CN" altLang="en-US" sz="825" b="1" kern="0" dirty="0">
              <a:solidFill>
                <a:prstClr val="white"/>
              </a:solidFill>
              <a:latin typeface="微软雅黑" panose="020B0503020204020204" charset="-122"/>
              <a:ea typeface="微软雅黑" panose="020B0503020204020204" charset="-122"/>
            </a:endParaRPr>
          </a:p>
        </p:txBody>
      </p:sp>
      <p:sp>
        <p:nvSpPr>
          <p:cNvPr id="47" name="圆角矩形 92"/>
          <p:cNvSpPr/>
          <p:nvPr/>
        </p:nvSpPr>
        <p:spPr bwMode="auto">
          <a:xfrm>
            <a:off x="2379854" y="3962684"/>
            <a:ext cx="484622"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容器编排</a:t>
            </a:r>
            <a:endParaRPr lang="zh-CN" altLang="en-US" sz="825" b="1" kern="0" dirty="0">
              <a:solidFill>
                <a:prstClr val="white"/>
              </a:solidFill>
              <a:latin typeface="微软雅黑" panose="020B0503020204020204" charset="-122"/>
              <a:ea typeface="微软雅黑" panose="020B0503020204020204" charset="-122"/>
            </a:endParaRPr>
          </a:p>
        </p:txBody>
      </p:sp>
      <p:sp>
        <p:nvSpPr>
          <p:cNvPr id="48" name="圆角矩形 94"/>
          <p:cNvSpPr/>
          <p:nvPr/>
        </p:nvSpPr>
        <p:spPr bwMode="auto">
          <a:xfrm>
            <a:off x="2980150" y="3394807"/>
            <a:ext cx="1173299" cy="915157"/>
          </a:xfrm>
          <a:prstGeom prst="roundRect">
            <a:avLst>
              <a:gd name="adj" fmla="val 2733"/>
            </a:avLst>
          </a:prstGeom>
          <a:solidFill>
            <a:schemeClr val="bg1"/>
          </a:solidFill>
          <a:ln w="12700">
            <a:solidFill>
              <a:schemeClr val="bg1">
                <a:lumMod val="75000"/>
              </a:schemeClr>
            </a:solidFill>
            <a:prstDash val="sysDash"/>
            <a:miter lim="800000"/>
          </a:ln>
          <a:effectLst/>
        </p:spPr>
        <p:txBody>
          <a:bodyPr wrap="none" rtlCol="0" anchor="ctr" anchorCtr="0">
            <a:noAutofit/>
          </a:bodyPr>
          <a:lstStyle/>
          <a:p>
            <a:pPr algn="ctr"/>
            <a:endParaRPr lang="zh-CN" altLang="en-US" sz="1350" dirty="0"/>
          </a:p>
        </p:txBody>
      </p:sp>
      <p:sp>
        <p:nvSpPr>
          <p:cNvPr id="49" name="圆角矩形 95"/>
          <p:cNvSpPr/>
          <p:nvPr/>
        </p:nvSpPr>
        <p:spPr bwMode="auto">
          <a:xfrm>
            <a:off x="3062778" y="3640441"/>
            <a:ext cx="484622"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en-US" altLang="zh-CN" sz="825" b="1" kern="0" dirty="0">
                <a:solidFill>
                  <a:prstClr val="white"/>
                </a:solidFill>
                <a:latin typeface="微软雅黑" panose="020B0503020204020204" charset="-122"/>
                <a:ea typeface="微软雅黑" panose="020B0503020204020204" charset="-122"/>
              </a:rPr>
              <a:t>CMDB</a:t>
            </a:r>
            <a:endParaRPr lang="zh-CN" altLang="en-US" sz="825" b="1" kern="0" dirty="0">
              <a:solidFill>
                <a:prstClr val="white"/>
              </a:solidFill>
              <a:latin typeface="微软雅黑" panose="020B0503020204020204" charset="-122"/>
              <a:ea typeface="微软雅黑" panose="020B0503020204020204" charset="-122"/>
            </a:endParaRPr>
          </a:p>
        </p:txBody>
      </p:sp>
      <p:sp>
        <p:nvSpPr>
          <p:cNvPr id="50" name="圆角矩形 96"/>
          <p:cNvSpPr/>
          <p:nvPr/>
        </p:nvSpPr>
        <p:spPr bwMode="auto">
          <a:xfrm>
            <a:off x="3602726" y="3640441"/>
            <a:ext cx="484622"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日志管理</a:t>
            </a:r>
            <a:endParaRPr lang="zh-CN" altLang="en-US" sz="825" b="1" kern="0" dirty="0">
              <a:solidFill>
                <a:prstClr val="white"/>
              </a:solidFill>
              <a:latin typeface="微软雅黑" panose="020B0503020204020204" charset="-122"/>
              <a:ea typeface="微软雅黑" panose="020B0503020204020204" charset="-122"/>
            </a:endParaRPr>
          </a:p>
        </p:txBody>
      </p:sp>
      <p:sp>
        <p:nvSpPr>
          <p:cNvPr id="51" name="圆角矩形 97"/>
          <p:cNvSpPr/>
          <p:nvPr/>
        </p:nvSpPr>
        <p:spPr bwMode="auto">
          <a:xfrm>
            <a:off x="3062778" y="3962684"/>
            <a:ext cx="484622"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系统监控</a:t>
            </a:r>
            <a:endParaRPr lang="zh-CN" altLang="en-US" sz="825" b="1" kern="0" dirty="0">
              <a:solidFill>
                <a:prstClr val="white"/>
              </a:solidFill>
              <a:latin typeface="微软雅黑" panose="020B0503020204020204" charset="-122"/>
              <a:ea typeface="微软雅黑" panose="020B0503020204020204" charset="-122"/>
            </a:endParaRPr>
          </a:p>
        </p:txBody>
      </p:sp>
      <p:sp>
        <p:nvSpPr>
          <p:cNvPr id="52" name="圆角矩形 98"/>
          <p:cNvSpPr/>
          <p:nvPr/>
        </p:nvSpPr>
        <p:spPr bwMode="auto">
          <a:xfrm>
            <a:off x="3602726" y="3962684"/>
            <a:ext cx="484622"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系统告警</a:t>
            </a:r>
            <a:endParaRPr lang="zh-CN" altLang="en-US" sz="825" b="1" kern="0" dirty="0">
              <a:solidFill>
                <a:prstClr val="white"/>
              </a:solidFill>
              <a:latin typeface="微软雅黑" panose="020B0503020204020204" charset="-122"/>
              <a:ea typeface="微软雅黑" panose="020B0503020204020204" charset="-122"/>
            </a:endParaRPr>
          </a:p>
        </p:txBody>
      </p:sp>
      <p:sp>
        <p:nvSpPr>
          <p:cNvPr id="53" name="圆角矩形 99"/>
          <p:cNvSpPr/>
          <p:nvPr/>
        </p:nvSpPr>
        <p:spPr bwMode="auto">
          <a:xfrm>
            <a:off x="4385348" y="3174908"/>
            <a:ext cx="901344" cy="1235866"/>
          </a:xfrm>
          <a:prstGeom prst="roundRect">
            <a:avLst>
              <a:gd name="adj" fmla="val 2561"/>
            </a:avLst>
          </a:prstGeom>
          <a:solidFill>
            <a:schemeClr val="bg1">
              <a:lumMod val="95000"/>
            </a:schemeClr>
          </a:solidFill>
          <a:ln w="22225">
            <a:noFill/>
            <a:miter lim="800000"/>
          </a:ln>
          <a:effectLst/>
        </p:spPr>
        <p:txBody>
          <a:bodyPr wrap="none" rtlCol="0" anchor="ctr" anchorCtr="0">
            <a:noAutofit/>
          </a:bodyPr>
          <a:lstStyle/>
          <a:p>
            <a:pPr algn="ctr"/>
            <a:endParaRPr kumimoji="1" lang="zh-CN" altLang="en-US" sz="1350" dirty="0"/>
          </a:p>
        </p:txBody>
      </p:sp>
      <p:sp>
        <p:nvSpPr>
          <p:cNvPr id="54" name="圆角矩形 100"/>
          <p:cNvSpPr/>
          <p:nvPr/>
        </p:nvSpPr>
        <p:spPr bwMode="auto">
          <a:xfrm>
            <a:off x="5407943" y="3174908"/>
            <a:ext cx="901344" cy="1235866"/>
          </a:xfrm>
          <a:prstGeom prst="roundRect">
            <a:avLst>
              <a:gd name="adj" fmla="val 2561"/>
            </a:avLst>
          </a:prstGeom>
          <a:solidFill>
            <a:schemeClr val="bg1">
              <a:lumMod val="95000"/>
            </a:schemeClr>
          </a:solidFill>
          <a:ln w="22225">
            <a:noFill/>
            <a:miter lim="800000"/>
          </a:ln>
          <a:effectLst/>
        </p:spPr>
        <p:txBody>
          <a:bodyPr wrap="none" rtlCol="0" anchor="ctr" anchorCtr="0">
            <a:noAutofit/>
          </a:bodyPr>
          <a:lstStyle/>
          <a:p>
            <a:pPr algn="ctr"/>
            <a:endParaRPr kumimoji="1" lang="zh-CN" altLang="en-US" sz="1350" dirty="0"/>
          </a:p>
        </p:txBody>
      </p:sp>
      <p:sp>
        <p:nvSpPr>
          <p:cNvPr id="55" name="文本框 54"/>
          <p:cNvSpPr txBox="1"/>
          <p:nvPr/>
        </p:nvSpPr>
        <p:spPr bwMode="gray">
          <a:xfrm>
            <a:off x="867607" y="3446365"/>
            <a:ext cx="665567" cy="207749"/>
          </a:xfrm>
          <a:prstGeom prst="rect">
            <a:avLst/>
          </a:prstGeom>
          <a:noFill/>
          <a:ln w="25400" cap="rnd">
            <a:noFill/>
            <a:miter lim="800000"/>
          </a:ln>
          <a:effectLst/>
        </p:spPr>
        <p:txBody>
          <a:bodyPr vert="horz" wrap="none" rtlCol="0">
            <a:spAutoFit/>
          </a:bodyPr>
          <a:lstStyle/>
          <a:p>
            <a:r>
              <a:rPr lang="zh-CN" altLang="en-US" sz="750" b="1" dirty="0">
                <a:solidFill>
                  <a:schemeClr val="tx1">
                    <a:lumMod val="75000"/>
                    <a:lumOff val="25000"/>
                  </a:schemeClr>
                </a:solidFill>
                <a:latin typeface="微软雅黑" panose="020B0503020204020204" charset="-122"/>
                <a:ea typeface="微软雅黑" panose="020B0503020204020204" charset="-122"/>
              </a:rPr>
              <a:t>持续集成</a:t>
            </a:r>
            <a:r>
              <a:rPr lang="en-US" altLang="zh-CN" sz="750" b="1" dirty="0">
                <a:solidFill>
                  <a:schemeClr val="tx1">
                    <a:lumMod val="75000"/>
                    <a:lumOff val="25000"/>
                  </a:schemeClr>
                </a:solidFill>
                <a:latin typeface="微软雅黑" panose="020B0503020204020204" charset="-122"/>
                <a:ea typeface="微软雅黑" panose="020B0503020204020204" charset="-122"/>
              </a:rPr>
              <a:t>CI</a:t>
            </a:r>
            <a:endParaRPr lang="zh-CN" altLang="en-US" sz="750" b="1" kern="0" dirty="0">
              <a:solidFill>
                <a:schemeClr val="tx1">
                  <a:lumMod val="75000"/>
                  <a:lumOff val="25000"/>
                </a:schemeClr>
              </a:solidFill>
              <a:latin typeface="+mn-ea"/>
            </a:endParaRPr>
          </a:p>
        </p:txBody>
      </p:sp>
      <p:sp>
        <p:nvSpPr>
          <p:cNvPr id="56" name="文本框 55"/>
          <p:cNvSpPr txBox="1"/>
          <p:nvPr/>
        </p:nvSpPr>
        <p:spPr bwMode="gray">
          <a:xfrm>
            <a:off x="2057470" y="3446365"/>
            <a:ext cx="708848" cy="207749"/>
          </a:xfrm>
          <a:prstGeom prst="rect">
            <a:avLst/>
          </a:prstGeom>
          <a:noFill/>
          <a:ln w="25400" cap="rnd">
            <a:noFill/>
            <a:miter lim="800000"/>
          </a:ln>
          <a:effectLst/>
        </p:spPr>
        <p:txBody>
          <a:bodyPr wrap="none" rtlCol="0">
            <a:spAutoFit/>
          </a:bodyPr>
          <a:lstStyle/>
          <a:p>
            <a:r>
              <a:rPr lang="zh-CN" altLang="en-US" sz="750" b="1" dirty="0">
                <a:solidFill>
                  <a:schemeClr val="tx1">
                    <a:lumMod val="75000"/>
                    <a:lumOff val="25000"/>
                  </a:schemeClr>
                </a:solidFill>
                <a:latin typeface="微软雅黑" panose="020B0503020204020204" charset="-122"/>
                <a:ea typeface="微软雅黑" panose="020B0503020204020204" charset="-122"/>
              </a:rPr>
              <a:t>持续部署</a:t>
            </a:r>
            <a:r>
              <a:rPr lang="en-US" altLang="zh-CN" sz="750" b="1" dirty="0">
                <a:solidFill>
                  <a:schemeClr val="tx1">
                    <a:lumMod val="75000"/>
                    <a:lumOff val="25000"/>
                  </a:schemeClr>
                </a:solidFill>
                <a:latin typeface="微软雅黑" panose="020B0503020204020204" charset="-122"/>
                <a:ea typeface="微软雅黑" panose="020B0503020204020204" charset="-122"/>
              </a:rPr>
              <a:t>CD</a:t>
            </a:r>
            <a:endParaRPr lang="zh-CN" altLang="en-US" sz="750" b="1" dirty="0">
              <a:solidFill>
                <a:schemeClr val="tx1">
                  <a:lumMod val="75000"/>
                  <a:lumOff val="25000"/>
                </a:schemeClr>
              </a:solidFill>
              <a:latin typeface="微软雅黑" panose="020B0503020204020204" charset="-122"/>
              <a:ea typeface="微软雅黑" panose="020B0503020204020204" charset="-122"/>
            </a:endParaRPr>
          </a:p>
        </p:txBody>
      </p:sp>
      <p:sp>
        <p:nvSpPr>
          <p:cNvPr id="57" name="圆角矩形 104"/>
          <p:cNvSpPr/>
          <p:nvPr/>
        </p:nvSpPr>
        <p:spPr bwMode="auto">
          <a:xfrm>
            <a:off x="4468082" y="3404435"/>
            <a:ext cx="740047"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数据抽取</a:t>
            </a:r>
            <a:endParaRPr lang="zh-CN" altLang="en-US" sz="825" b="1" kern="0" dirty="0">
              <a:solidFill>
                <a:prstClr val="white"/>
              </a:solidFill>
              <a:latin typeface="微软雅黑" panose="020B0503020204020204" charset="-122"/>
              <a:ea typeface="微软雅黑" panose="020B0503020204020204" charset="-122"/>
            </a:endParaRPr>
          </a:p>
        </p:txBody>
      </p:sp>
      <p:sp>
        <p:nvSpPr>
          <p:cNvPr id="58" name="圆角矩形 105"/>
          <p:cNvSpPr/>
          <p:nvPr/>
        </p:nvSpPr>
        <p:spPr bwMode="auto">
          <a:xfrm>
            <a:off x="4468082" y="3721450"/>
            <a:ext cx="740047"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数据处理</a:t>
            </a:r>
            <a:endParaRPr lang="zh-CN" altLang="en-US" sz="825" b="1" kern="0" dirty="0">
              <a:solidFill>
                <a:prstClr val="white"/>
              </a:solidFill>
              <a:latin typeface="微软雅黑" panose="020B0503020204020204" charset="-122"/>
              <a:ea typeface="微软雅黑" panose="020B0503020204020204" charset="-122"/>
            </a:endParaRPr>
          </a:p>
        </p:txBody>
      </p:sp>
      <p:sp>
        <p:nvSpPr>
          <p:cNvPr id="59" name="圆角矩形 106"/>
          <p:cNvSpPr/>
          <p:nvPr/>
        </p:nvSpPr>
        <p:spPr bwMode="auto">
          <a:xfrm>
            <a:off x="4468082" y="4035431"/>
            <a:ext cx="740047"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数据存储</a:t>
            </a:r>
            <a:endParaRPr lang="zh-CN" altLang="en-US" sz="825" b="1" kern="0" dirty="0">
              <a:solidFill>
                <a:prstClr val="white"/>
              </a:solidFill>
              <a:latin typeface="微软雅黑" panose="020B0503020204020204" charset="-122"/>
              <a:ea typeface="微软雅黑" panose="020B0503020204020204" charset="-122"/>
            </a:endParaRPr>
          </a:p>
        </p:txBody>
      </p:sp>
      <p:sp>
        <p:nvSpPr>
          <p:cNvPr id="60" name="圆角矩形 107"/>
          <p:cNvSpPr/>
          <p:nvPr/>
        </p:nvSpPr>
        <p:spPr bwMode="auto">
          <a:xfrm>
            <a:off x="5488592" y="3412698"/>
            <a:ext cx="740047"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en-US" altLang="zh-CN" sz="825" b="1" kern="0" dirty="0">
                <a:solidFill>
                  <a:prstClr val="white"/>
                </a:solidFill>
                <a:latin typeface="微软雅黑" panose="020B0503020204020204" charset="-122"/>
                <a:ea typeface="微软雅黑" panose="020B0503020204020204" charset="-122"/>
              </a:rPr>
              <a:t>AI</a:t>
            </a:r>
            <a:r>
              <a:rPr lang="zh-CN" altLang="en-US" sz="825" b="1" kern="0" dirty="0">
                <a:solidFill>
                  <a:prstClr val="white"/>
                </a:solidFill>
                <a:latin typeface="微软雅黑" panose="020B0503020204020204" charset="-122"/>
                <a:ea typeface="微软雅黑" panose="020B0503020204020204" charset="-122"/>
              </a:rPr>
              <a:t>模型库</a:t>
            </a:r>
            <a:endParaRPr lang="zh-CN" altLang="en-US" sz="825" b="1" kern="0" dirty="0">
              <a:solidFill>
                <a:prstClr val="white"/>
              </a:solidFill>
              <a:latin typeface="微软雅黑" panose="020B0503020204020204" charset="-122"/>
              <a:ea typeface="微软雅黑" panose="020B0503020204020204" charset="-122"/>
            </a:endParaRPr>
          </a:p>
        </p:txBody>
      </p:sp>
      <p:sp>
        <p:nvSpPr>
          <p:cNvPr id="61" name="圆角矩形 108"/>
          <p:cNvSpPr/>
          <p:nvPr/>
        </p:nvSpPr>
        <p:spPr bwMode="auto">
          <a:xfrm>
            <a:off x="5488592" y="3729713"/>
            <a:ext cx="740047"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模型训练</a:t>
            </a:r>
            <a:endParaRPr lang="zh-CN" altLang="en-US" sz="825" b="1" kern="0" dirty="0">
              <a:solidFill>
                <a:prstClr val="white"/>
              </a:solidFill>
              <a:latin typeface="微软雅黑" panose="020B0503020204020204" charset="-122"/>
              <a:ea typeface="微软雅黑" panose="020B0503020204020204" charset="-122"/>
            </a:endParaRPr>
          </a:p>
        </p:txBody>
      </p:sp>
      <p:sp>
        <p:nvSpPr>
          <p:cNvPr id="62" name="圆角矩形 109"/>
          <p:cNvSpPr/>
          <p:nvPr/>
        </p:nvSpPr>
        <p:spPr bwMode="auto">
          <a:xfrm>
            <a:off x="5488592" y="4043694"/>
            <a:ext cx="740047"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模型评估</a:t>
            </a:r>
            <a:endParaRPr lang="zh-CN" altLang="en-US" sz="825" b="1" kern="0" dirty="0">
              <a:solidFill>
                <a:prstClr val="white"/>
              </a:solidFill>
              <a:latin typeface="微软雅黑" panose="020B0503020204020204" charset="-122"/>
              <a:ea typeface="微软雅黑" panose="020B0503020204020204" charset="-122"/>
            </a:endParaRPr>
          </a:p>
        </p:txBody>
      </p:sp>
      <p:sp>
        <p:nvSpPr>
          <p:cNvPr id="63" name="文本框 62"/>
          <p:cNvSpPr txBox="1"/>
          <p:nvPr/>
        </p:nvSpPr>
        <p:spPr bwMode="gray">
          <a:xfrm>
            <a:off x="4503237" y="3212766"/>
            <a:ext cx="665567" cy="207749"/>
          </a:xfrm>
          <a:prstGeom prst="rect">
            <a:avLst/>
          </a:prstGeom>
          <a:noFill/>
          <a:ln w="25400" cap="rnd">
            <a:noFill/>
            <a:miter lim="800000"/>
          </a:ln>
          <a:effectLst/>
        </p:spPr>
        <p:txBody>
          <a:bodyPr wrap="none" rtlCol="0">
            <a:spAutoFit/>
          </a:bodyPr>
          <a:lstStyle>
            <a:defPPr>
              <a:defRPr lang="ja-JP"/>
            </a:defPPr>
            <a:lvl1pPr algn="ctr">
              <a:defRPr sz="1000" b="1">
                <a:solidFill>
                  <a:schemeClr val="tx1">
                    <a:lumMod val="75000"/>
                    <a:lumOff val="25000"/>
                  </a:schemeClr>
                </a:solidFill>
                <a:latin typeface="微软雅黑" panose="020B0503020204020204" charset="-122"/>
                <a:ea typeface="微软雅黑" panose="020B0503020204020204" charset="-122"/>
              </a:defRPr>
            </a:lvl1pPr>
          </a:lstStyle>
          <a:p>
            <a:r>
              <a:rPr lang="zh-CN" altLang="en-US" sz="750" dirty="0"/>
              <a:t>大数据平台</a:t>
            </a:r>
            <a:endParaRPr lang="zh-CN" altLang="en-US" sz="750" dirty="0"/>
          </a:p>
        </p:txBody>
      </p:sp>
      <p:sp>
        <p:nvSpPr>
          <p:cNvPr id="64" name="文本框 63"/>
          <p:cNvSpPr txBox="1"/>
          <p:nvPr/>
        </p:nvSpPr>
        <p:spPr bwMode="gray">
          <a:xfrm>
            <a:off x="5477743" y="3212766"/>
            <a:ext cx="761747" cy="207749"/>
          </a:xfrm>
          <a:prstGeom prst="rect">
            <a:avLst/>
          </a:prstGeom>
          <a:noFill/>
          <a:ln w="25400" cap="rnd">
            <a:noFill/>
            <a:miter lim="800000"/>
          </a:ln>
          <a:effectLst/>
        </p:spPr>
        <p:txBody>
          <a:bodyPr wrap="none" rtlCol="0">
            <a:spAutoFit/>
          </a:bodyPr>
          <a:lstStyle>
            <a:defPPr>
              <a:defRPr lang="ja-JP"/>
            </a:defPPr>
            <a:lvl1pPr algn="ctr">
              <a:defRPr sz="1000" b="1">
                <a:solidFill>
                  <a:schemeClr val="tx1">
                    <a:lumMod val="75000"/>
                    <a:lumOff val="25000"/>
                  </a:schemeClr>
                </a:solidFill>
                <a:latin typeface="微软雅黑" panose="020B0503020204020204" charset="-122"/>
                <a:ea typeface="微软雅黑" panose="020B0503020204020204" charset="-122"/>
              </a:defRPr>
            </a:lvl1pPr>
          </a:lstStyle>
          <a:p>
            <a:r>
              <a:rPr lang="zh-CN" altLang="en-US" sz="750" dirty="0"/>
              <a:t>机器学习平台</a:t>
            </a:r>
            <a:endParaRPr lang="zh-CN" altLang="en-US" sz="750" dirty="0"/>
          </a:p>
        </p:txBody>
      </p:sp>
      <p:sp>
        <p:nvSpPr>
          <p:cNvPr id="65" name="文本框 64"/>
          <p:cNvSpPr txBox="1"/>
          <p:nvPr/>
        </p:nvSpPr>
        <p:spPr bwMode="gray">
          <a:xfrm>
            <a:off x="3263817" y="3454628"/>
            <a:ext cx="712054" cy="207749"/>
          </a:xfrm>
          <a:prstGeom prst="rect">
            <a:avLst/>
          </a:prstGeom>
          <a:noFill/>
          <a:ln w="25400" cap="rnd">
            <a:noFill/>
            <a:miter lim="800000"/>
          </a:ln>
          <a:effectLst/>
        </p:spPr>
        <p:txBody>
          <a:bodyPr wrap="none" rtlCol="0">
            <a:spAutoFit/>
          </a:bodyPr>
          <a:lstStyle/>
          <a:p>
            <a:r>
              <a:rPr lang="zh-CN" altLang="en-US" sz="750" b="1" dirty="0">
                <a:solidFill>
                  <a:schemeClr val="tx1">
                    <a:lumMod val="75000"/>
                    <a:lumOff val="25000"/>
                  </a:schemeClr>
                </a:solidFill>
                <a:latin typeface="微软雅黑" panose="020B0503020204020204" charset="-122"/>
                <a:ea typeface="微软雅黑" panose="020B0503020204020204" charset="-122"/>
              </a:rPr>
              <a:t>持续运维</a:t>
            </a:r>
            <a:r>
              <a:rPr lang="en-US" altLang="zh-CN" sz="750" b="1" dirty="0">
                <a:solidFill>
                  <a:schemeClr val="tx1">
                    <a:lumMod val="75000"/>
                    <a:lumOff val="25000"/>
                  </a:schemeClr>
                </a:solidFill>
                <a:latin typeface="微软雅黑" panose="020B0503020204020204" charset="-122"/>
                <a:ea typeface="微软雅黑" panose="020B0503020204020204" charset="-122"/>
              </a:rPr>
              <a:t>CO</a:t>
            </a:r>
            <a:endParaRPr lang="zh-CN" altLang="en-US" sz="750" b="1" dirty="0">
              <a:solidFill>
                <a:schemeClr val="tx1">
                  <a:lumMod val="75000"/>
                  <a:lumOff val="25000"/>
                </a:schemeClr>
              </a:solidFill>
              <a:latin typeface="微软雅黑" panose="020B0503020204020204" charset="-122"/>
              <a:ea typeface="微软雅黑" panose="020B0503020204020204" charset="-122"/>
            </a:endParaRPr>
          </a:p>
        </p:txBody>
      </p:sp>
      <p:sp>
        <p:nvSpPr>
          <p:cNvPr id="72" name="圆角矩形 14"/>
          <p:cNvSpPr/>
          <p:nvPr/>
        </p:nvSpPr>
        <p:spPr bwMode="auto">
          <a:xfrm>
            <a:off x="4816593" y="1467920"/>
            <a:ext cx="1298389" cy="280340"/>
          </a:xfrm>
          <a:prstGeom prst="roundRect">
            <a:avLst>
              <a:gd name="adj" fmla="val 0"/>
            </a:avLst>
          </a:prstGeom>
          <a:solidFill>
            <a:srgbClr val="DB291B"/>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知识库</a:t>
            </a:r>
            <a:endParaRPr lang="zh-CN" altLang="en-US" sz="825" b="1" kern="0" dirty="0">
              <a:solidFill>
                <a:prstClr val="white"/>
              </a:solidFill>
              <a:latin typeface="微软雅黑" panose="020B0503020204020204" charset="-122"/>
              <a:ea typeface="微软雅黑" panose="020B0503020204020204" charset="-122"/>
            </a:endParaRPr>
          </a:p>
        </p:txBody>
      </p:sp>
      <p:sp>
        <p:nvSpPr>
          <p:cNvPr id="73" name="圆角矩形 19"/>
          <p:cNvSpPr/>
          <p:nvPr/>
        </p:nvSpPr>
        <p:spPr bwMode="auto">
          <a:xfrm>
            <a:off x="542668" y="2095524"/>
            <a:ext cx="829238" cy="280340"/>
          </a:xfrm>
          <a:prstGeom prst="roundRect">
            <a:avLst>
              <a:gd name="adj" fmla="val 0"/>
            </a:avLst>
          </a:prstGeom>
          <a:solidFill>
            <a:srgbClr val="00B0F0"/>
          </a:solidFill>
          <a:ln w="22225">
            <a:noFill/>
            <a:miter lim="800000"/>
          </a:ln>
          <a:effectLst/>
        </p:spPr>
        <p:txBody>
          <a:bodyPr wrap="none" rtlCol="0" anchor="ctr" anchorCtr="0">
            <a:noAutofit/>
          </a:bodyPr>
          <a:lstStyle/>
          <a:p>
            <a:pPr algn="ctr" defTabSz="342900"/>
            <a:r>
              <a:rPr lang="zh-CN" altLang="en-US" sz="825" b="1" kern="0" dirty="0">
                <a:solidFill>
                  <a:prstClr val="white"/>
                </a:solidFill>
                <a:latin typeface="微软雅黑" panose="020B0503020204020204" charset="-122"/>
                <a:ea typeface="微软雅黑" panose="020B0503020204020204" charset="-122"/>
              </a:rPr>
              <a:t>系统环境监测</a:t>
            </a:r>
            <a:endParaRPr lang="zh-CN" altLang="en-US" sz="825" b="1" kern="0" dirty="0">
              <a:solidFill>
                <a:prstClr val="white"/>
              </a:solidFill>
              <a:latin typeface="微软雅黑" panose="020B0503020204020204" charset="-122"/>
              <a:ea typeface="微软雅黑" panose="020B0503020204020204" charset="-122"/>
            </a:endParaRPr>
          </a:p>
        </p:txBody>
      </p:sp>
      <p:sp>
        <p:nvSpPr>
          <p:cNvPr id="2" name="文本框 1"/>
          <p:cNvSpPr txBox="1"/>
          <p:nvPr/>
        </p:nvSpPr>
        <p:spPr>
          <a:xfrm>
            <a:off x="6828971" y="1016588"/>
            <a:ext cx="2213429" cy="3323987"/>
          </a:xfrm>
          <a:prstGeom prst="rect">
            <a:avLst/>
          </a:prstGeom>
          <a:solidFill>
            <a:schemeClr val="bg1"/>
          </a:solidFill>
        </p:spPr>
        <p:txBody>
          <a:bodyPr wrap="square" rtlCol="0">
            <a:spAutoFit/>
          </a:bodyPr>
          <a:lstStyle/>
          <a:p>
            <a:r>
              <a:rPr lang="zh-CN" altLang="en-US" sz="1000" dirty="0">
                <a:solidFill>
                  <a:schemeClr val="tx1">
                    <a:lumMod val="85000"/>
                    <a:lumOff val="15000"/>
                  </a:schemeClr>
                </a:solidFill>
                <a:latin typeface="微软雅黑"/>
                <a:ea typeface="微软雅黑"/>
              </a:rPr>
              <a:t>随着企业的信息化与数字化业务规模持续扩大，业务场景持续创新，</a:t>
            </a:r>
            <a:r>
              <a:rPr lang="en-US" altLang="zh-CN" sz="1000" dirty="0">
                <a:solidFill>
                  <a:schemeClr val="tx1">
                    <a:lumMod val="85000"/>
                    <a:lumOff val="15000"/>
                  </a:schemeClr>
                </a:solidFill>
                <a:latin typeface="微软雅黑"/>
                <a:ea typeface="微软雅黑"/>
              </a:rPr>
              <a:t>IT</a:t>
            </a:r>
            <a:r>
              <a:rPr lang="zh-CN" altLang="en-US" sz="1000" dirty="0">
                <a:solidFill>
                  <a:schemeClr val="tx1">
                    <a:lumMod val="85000"/>
                    <a:lumOff val="15000"/>
                  </a:schemeClr>
                </a:solidFill>
                <a:latin typeface="微软雅黑"/>
                <a:ea typeface="微软雅黑"/>
              </a:rPr>
              <a:t>规模不断膨胀，业务复杂度呈指数型增长。原有的依赖人工和专家经验的运维模式无法满足新形势下的需要，运维的效率提升遭遇瓶颈、质量无法保证、成本持续上升；单一的面向系统的运维无法提供对数字化场景下业务发展目标的有效支撑</a:t>
            </a:r>
            <a:endParaRPr lang="en-US" altLang="zh-CN" sz="1000" dirty="0">
              <a:solidFill>
                <a:schemeClr val="tx1">
                  <a:lumMod val="85000"/>
                  <a:lumOff val="15000"/>
                </a:schemeClr>
              </a:solidFill>
              <a:latin typeface="微软雅黑"/>
              <a:ea typeface="微软雅黑"/>
            </a:endParaRPr>
          </a:p>
          <a:p>
            <a:pPr algn="l"/>
            <a:endParaRPr lang="en-US" altLang="zh-CN" sz="1000" dirty="0">
              <a:solidFill>
                <a:schemeClr val="tx1">
                  <a:lumMod val="85000"/>
                  <a:lumOff val="15000"/>
                </a:schemeClr>
              </a:solidFill>
              <a:latin typeface="微软雅黑"/>
              <a:ea typeface="微软雅黑"/>
            </a:endParaRPr>
          </a:p>
          <a:p>
            <a:pPr algn="l"/>
            <a:endParaRPr lang="en-US" altLang="zh-CN" sz="1000" dirty="0">
              <a:solidFill>
                <a:schemeClr val="tx1">
                  <a:lumMod val="85000"/>
                  <a:lumOff val="15000"/>
                </a:schemeClr>
              </a:solidFill>
              <a:latin typeface="微软雅黑"/>
              <a:ea typeface="微软雅黑"/>
            </a:endParaRPr>
          </a:p>
          <a:p>
            <a:pPr algn="l"/>
            <a:r>
              <a:rPr lang="zh-CN" altLang="en-US" sz="1000" dirty="0">
                <a:solidFill>
                  <a:schemeClr val="tx1">
                    <a:lumMod val="85000"/>
                    <a:lumOff val="15000"/>
                  </a:schemeClr>
                </a:solidFill>
                <a:latin typeface="微软雅黑"/>
                <a:ea typeface="微软雅黑"/>
              </a:rPr>
              <a:t>在搭建好业务应用运维之后（蓝色部分</a:t>
            </a:r>
            <a:r>
              <a:rPr lang="en-US" altLang="zh-CN" sz="1000" dirty="0">
                <a:solidFill>
                  <a:schemeClr val="tx1">
                    <a:lumMod val="85000"/>
                    <a:lumOff val="15000"/>
                  </a:schemeClr>
                </a:solidFill>
                <a:latin typeface="微软雅黑"/>
                <a:ea typeface="微软雅黑"/>
              </a:rPr>
              <a:t>)</a:t>
            </a:r>
            <a:r>
              <a:rPr lang="zh-CN" altLang="en-US" sz="1000" dirty="0">
                <a:solidFill>
                  <a:schemeClr val="tx1">
                    <a:lumMod val="85000"/>
                    <a:lumOff val="15000"/>
                  </a:schemeClr>
                </a:solidFill>
                <a:latin typeface="微软雅黑"/>
                <a:ea typeface="微软雅黑"/>
              </a:rPr>
              <a:t>）</a:t>
            </a:r>
            <a:r>
              <a:rPr lang="en-US" altLang="zh-CN" sz="1000" dirty="0">
                <a:solidFill>
                  <a:schemeClr val="tx1">
                    <a:lumMod val="85000"/>
                    <a:lumOff val="15000"/>
                  </a:schemeClr>
                </a:solidFill>
                <a:latin typeface="微软雅黑"/>
                <a:ea typeface="微软雅黑"/>
              </a:rPr>
              <a:t>,</a:t>
            </a:r>
            <a:r>
              <a:rPr lang="zh-CN" altLang="en-US" sz="1000" dirty="0">
                <a:solidFill>
                  <a:schemeClr val="tx1">
                    <a:lumMod val="85000"/>
                    <a:lumOff val="15000"/>
                  </a:schemeClr>
                </a:solidFill>
                <a:latin typeface="微软雅黑"/>
                <a:ea typeface="微软雅黑"/>
              </a:rPr>
              <a:t>后续会基于</a:t>
            </a:r>
            <a:r>
              <a:rPr lang="en-US" altLang="zh-CN" sz="1000" dirty="0">
                <a:solidFill>
                  <a:schemeClr val="tx1">
                    <a:lumMod val="85000"/>
                    <a:lumOff val="15000"/>
                  </a:schemeClr>
                </a:solidFill>
                <a:latin typeface="微软雅黑"/>
                <a:ea typeface="微软雅黑"/>
              </a:rPr>
              <a:t>DevOps</a:t>
            </a:r>
            <a:r>
              <a:rPr lang="zh-CN" altLang="en-US" sz="1000" dirty="0">
                <a:solidFill>
                  <a:schemeClr val="tx1">
                    <a:lumMod val="85000"/>
                    <a:lumOff val="15000"/>
                  </a:schemeClr>
                </a:solidFill>
                <a:latin typeface="微软雅黑"/>
                <a:ea typeface="微软雅黑"/>
              </a:rPr>
              <a:t>，通过引入自动化、大数据挖掘分析、人工智能和机器学习技术，体系化解决运维在业务和系统监控、故障识别、故障处理、容量规划等方面的问题，提效、保质、降本，为企业数字化业务提供持续的可用性保证。</a:t>
            </a:r>
            <a:endParaRPr lang="en-US" altLang="zh-CN" sz="1000" dirty="0">
              <a:solidFill>
                <a:schemeClr val="tx1">
                  <a:lumMod val="85000"/>
                  <a:lumOff val="15000"/>
                </a:schemeClr>
              </a:solidFill>
              <a:latin typeface="微软雅黑"/>
              <a:ea typeface="微软雅黑"/>
            </a:endParaRPr>
          </a:p>
          <a:p>
            <a:pPr algn="l"/>
            <a:endParaRPr lang="en-US" altLang="zh-CN" sz="1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采集指标</a:t>
            </a:r>
            <a:endParaRPr lang="zh-CN" altLang="en-US" dirty="0"/>
          </a:p>
        </p:txBody>
      </p:sp>
      <p:sp>
        <p:nvSpPr>
          <p:cNvPr id="72" name="Rectangle 104"/>
          <p:cNvSpPr/>
          <p:nvPr/>
        </p:nvSpPr>
        <p:spPr>
          <a:xfrm>
            <a:off x="75787" y="1341162"/>
            <a:ext cx="2293267" cy="2880000"/>
          </a:xfrm>
          <a:prstGeom prst="rect">
            <a:avLst/>
          </a:prstGeom>
          <a:solidFill>
            <a:srgbClr val="FFFFFF">
              <a:lumMod val="95000"/>
            </a:srgbClr>
          </a:solidFill>
          <a:ln w="6350" algn="ctr">
            <a:noFill/>
            <a:miter lim="800000"/>
          </a:ln>
          <a:effectLst/>
        </p:spPr>
        <p:txBody>
          <a:bodyPr wrap="none" lIns="0" rIns="0" rtlCol="0" anchor="ctr"/>
          <a:lstStyle/>
          <a:p>
            <a:pPr defTabSz="685800" eaLnBrk="0" hangingPunct="0">
              <a:lnSpc>
                <a:spcPct val="90000"/>
              </a:lnSpc>
              <a:spcBef>
                <a:spcPct val="50000"/>
              </a:spcBef>
              <a:defRPr/>
            </a:pPr>
            <a:endParaRPr lang="en-US" sz="750" b="1" kern="0" dirty="0">
              <a:solidFill>
                <a:srgbClr val="FFFFFF"/>
              </a:solidFill>
              <a:latin typeface="微软雅黑" panose="020B0503020204020204" charset="-122"/>
              <a:ea typeface="微软雅黑" panose="020B0503020204020204" charset="-122"/>
            </a:endParaRPr>
          </a:p>
        </p:txBody>
      </p:sp>
      <p:sp>
        <p:nvSpPr>
          <p:cNvPr id="73" name="Rectangle 112"/>
          <p:cNvSpPr/>
          <p:nvPr/>
        </p:nvSpPr>
        <p:spPr>
          <a:xfrm>
            <a:off x="74018" y="987183"/>
            <a:ext cx="2293267" cy="360000"/>
          </a:xfrm>
          <a:prstGeom prst="rect">
            <a:avLst/>
          </a:prstGeom>
          <a:solidFill>
            <a:schemeClr val="tx2"/>
          </a:solidFill>
          <a:ln w="9525" cap="flat" cmpd="sng" algn="ctr">
            <a:noFill/>
            <a:prstDash val="solid"/>
            <a:headEnd type="none" w="med" len="med"/>
            <a:tailEnd type="none" w="med" len="med"/>
          </a:ln>
          <a:effectLst/>
        </p:spPr>
        <p:txBody>
          <a:bodyPr lIns="0" tIns="0" rIns="0" bIns="0" anchor="ctr"/>
          <a:lstStyle/>
          <a:p>
            <a:pPr marL="0" marR="0" lvl="0" indent="0" algn="ctr" defTabSz="685800" eaLnBrk="0" fontAlgn="auto" latinLnBrk="0" hangingPunct="0">
              <a:lnSpc>
                <a:spcPct val="106000"/>
              </a:lnSpc>
              <a:spcBef>
                <a:spcPts val="0"/>
              </a:spcBef>
              <a:spcAft>
                <a:spcPts val="0"/>
              </a:spcAft>
              <a:buClr>
                <a:srgbClr val="FD0000"/>
              </a:buClr>
              <a:buSzTx/>
              <a:buFontTx/>
              <a:buNone/>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icrosoft YaHei"/>
              </a:rPr>
              <a:t>系统指标</a:t>
            </a:r>
            <a:endParaRPr kumimoji="0" lang="en-US" sz="1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icrosoft YaHei"/>
            </a:endParaRPr>
          </a:p>
        </p:txBody>
      </p:sp>
      <p:sp>
        <p:nvSpPr>
          <p:cNvPr id="77" name="TextBox 7"/>
          <p:cNvSpPr txBox="1"/>
          <p:nvPr/>
        </p:nvSpPr>
        <p:spPr>
          <a:xfrm>
            <a:off x="104888" y="1375654"/>
            <a:ext cx="2273999" cy="158594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dirty="0">
                <a:latin typeface="微软雅黑" panose="020B0503020204020204" charset="-122"/>
                <a:ea typeface="微软雅黑" panose="020B0503020204020204" charset="-122"/>
              </a:rPr>
              <a:t>系统内存，</a:t>
            </a:r>
            <a:r>
              <a:rPr lang="en-US" altLang="zh-CN" sz="1100" dirty="0">
                <a:latin typeface="微软雅黑" panose="020B0503020204020204" charset="-122"/>
                <a:ea typeface="微软雅黑" panose="020B0503020204020204" charset="-122"/>
              </a:rPr>
              <a:t>CPU</a:t>
            </a:r>
            <a:r>
              <a:rPr lang="zh-CN" altLang="en-US" sz="1100" dirty="0">
                <a:latin typeface="微软雅黑" panose="020B0503020204020204" charset="-122"/>
                <a:ea typeface="微软雅黑" panose="020B0503020204020204" charset="-122"/>
              </a:rPr>
              <a:t>，负载，网络流量</a:t>
            </a:r>
            <a:r>
              <a:rPr lang="en-US" altLang="zh-CN" sz="1100" dirty="0">
                <a:latin typeface="微软雅黑" panose="020B0503020204020204" charset="-122"/>
                <a:ea typeface="微软雅黑" panose="020B0503020204020204" charset="-122"/>
              </a:rPr>
              <a:t>IO</a:t>
            </a:r>
            <a:r>
              <a:rPr lang="zh-CN" altLang="en-US" sz="1100" dirty="0">
                <a:latin typeface="微软雅黑" panose="020B0503020204020204" charset="-122"/>
                <a:ea typeface="微软雅黑" panose="020B0503020204020204" charset="-122"/>
              </a:rPr>
              <a:t>，磁盘</a:t>
            </a:r>
            <a:r>
              <a:rPr lang="en-US" altLang="zh-CN" sz="1100" dirty="0">
                <a:latin typeface="微软雅黑" panose="020B0503020204020204" charset="-122"/>
                <a:ea typeface="微软雅黑" panose="020B0503020204020204" charset="-122"/>
              </a:rPr>
              <a:t>IO</a:t>
            </a:r>
            <a:r>
              <a:rPr lang="zh-CN" altLang="en-US" sz="1100" dirty="0">
                <a:latin typeface="微软雅黑" panose="020B0503020204020204" charset="-122"/>
                <a:ea typeface="微软雅黑" panose="020B0503020204020204" charset="-122"/>
              </a:rPr>
              <a:t>，磁盘容量</a:t>
            </a:r>
            <a:endParaRPr lang="en-US" altLang="zh-CN" sz="1100" dirty="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en-US" altLang="zh-CN" sz="1100" dirty="0">
                <a:latin typeface="微软雅黑" panose="020B0503020204020204" charset="-122"/>
                <a:ea typeface="微软雅黑" panose="020B0503020204020204" charset="-122"/>
              </a:rPr>
              <a:t>JVM GC</a:t>
            </a:r>
            <a:r>
              <a:rPr lang="zh-CN" altLang="en-US" sz="1100" dirty="0">
                <a:latin typeface="微软雅黑" panose="020B0503020204020204" charset="-122"/>
                <a:ea typeface="微软雅黑" panose="020B0503020204020204" charset="-122"/>
              </a:rPr>
              <a:t>，</a:t>
            </a:r>
            <a:r>
              <a:rPr lang="en-US" altLang="zh-CN" sz="1100" dirty="0">
                <a:latin typeface="微软雅黑" panose="020B0503020204020204" charset="-122"/>
                <a:ea typeface="微软雅黑" panose="020B0503020204020204" charset="-122"/>
              </a:rPr>
              <a:t>JVM </a:t>
            </a:r>
            <a:r>
              <a:rPr lang="zh-CN" altLang="en-US" sz="1100" dirty="0">
                <a:latin typeface="微软雅黑" panose="020B0503020204020204" charset="-122"/>
                <a:ea typeface="微软雅黑" panose="020B0503020204020204" charset="-122"/>
              </a:rPr>
              <a:t>内存，线程数，日志收集，类加载</a:t>
            </a:r>
            <a:endParaRPr lang="en-US" altLang="zh-CN" sz="1100" dirty="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en-US" altLang="zh-CN" sz="1100" dirty="0">
                <a:latin typeface="微软雅黑" panose="020B0503020204020204" charset="-122"/>
                <a:ea typeface="微软雅黑" panose="020B0503020204020204" charset="-122"/>
              </a:rPr>
              <a:t>Docker</a:t>
            </a:r>
            <a:endParaRPr lang="en-US" altLang="zh-CN" sz="1100" dirty="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en-US" altLang="zh-CN" sz="1100" b="0" i="0" dirty="0">
                <a:solidFill>
                  <a:srgbClr val="222222"/>
                </a:solidFill>
                <a:effectLst/>
                <a:latin typeface="Arial" panose="020B0604020202020204" pitchFamily="34" charset="0"/>
              </a:rPr>
              <a:t>Kubernetes</a:t>
            </a:r>
            <a:r>
              <a:rPr lang="zh-CN" altLang="en-US" sz="1100" b="0" i="0" dirty="0">
                <a:solidFill>
                  <a:srgbClr val="222222"/>
                </a:solidFill>
                <a:effectLst/>
                <a:latin typeface="Arial" panose="020B0604020202020204" pitchFamily="34" charset="0"/>
              </a:rPr>
              <a:t>（可选）</a:t>
            </a:r>
            <a:endParaRPr lang="en-US" altLang="zh-CN" sz="1100" dirty="0">
              <a:latin typeface="微软雅黑" panose="020B0503020204020204" charset="-122"/>
              <a:ea typeface="微软雅黑" panose="020B0503020204020204" charset="-122"/>
            </a:endParaRPr>
          </a:p>
        </p:txBody>
      </p:sp>
      <p:sp>
        <p:nvSpPr>
          <p:cNvPr id="83" name="Rectangle 104"/>
          <p:cNvSpPr/>
          <p:nvPr/>
        </p:nvSpPr>
        <p:spPr>
          <a:xfrm>
            <a:off x="2636107" y="1341162"/>
            <a:ext cx="2293267" cy="2880000"/>
          </a:xfrm>
          <a:prstGeom prst="rect">
            <a:avLst/>
          </a:prstGeom>
          <a:solidFill>
            <a:srgbClr val="FFFFFF">
              <a:lumMod val="95000"/>
            </a:srgbClr>
          </a:solidFill>
          <a:ln w="6350" algn="ctr">
            <a:noFill/>
            <a:miter lim="800000"/>
          </a:ln>
          <a:effectLst/>
        </p:spPr>
        <p:txBody>
          <a:bodyPr wrap="none" lIns="0" rIns="0" rtlCol="0" anchor="ctr"/>
          <a:lstStyle/>
          <a:p>
            <a:pPr defTabSz="685800" eaLnBrk="0" hangingPunct="0">
              <a:lnSpc>
                <a:spcPct val="90000"/>
              </a:lnSpc>
              <a:spcBef>
                <a:spcPct val="50000"/>
              </a:spcBef>
              <a:defRPr/>
            </a:pPr>
            <a:endParaRPr lang="en-US" sz="750" b="1" kern="0" dirty="0">
              <a:solidFill>
                <a:srgbClr val="FFFFFF"/>
              </a:solidFill>
              <a:latin typeface="微软雅黑" panose="020B0503020204020204" charset="-122"/>
              <a:ea typeface="微软雅黑" panose="020B0503020204020204" charset="-122"/>
            </a:endParaRPr>
          </a:p>
        </p:txBody>
      </p:sp>
      <p:sp>
        <p:nvSpPr>
          <p:cNvPr id="87" name="Rectangle 112"/>
          <p:cNvSpPr/>
          <p:nvPr/>
        </p:nvSpPr>
        <p:spPr>
          <a:xfrm>
            <a:off x="2634338" y="987183"/>
            <a:ext cx="2293267" cy="360000"/>
          </a:xfrm>
          <a:prstGeom prst="rect">
            <a:avLst/>
          </a:prstGeom>
          <a:solidFill>
            <a:schemeClr val="tx2"/>
          </a:solidFill>
          <a:ln w="9525" cap="flat" cmpd="sng" algn="ctr">
            <a:noFill/>
            <a:prstDash val="solid"/>
            <a:headEnd type="none" w="med" len="med"/>
            <a:tailEnd type="none" w="med" len="med"/>
          </a:ln>
          <a:effectLst/>
        </p:spPr>
        <p:txBody>
          <a:bodyPr lIns="0" tIns="0" rIns="0" bIns="0" anchor="ctr"/>
          <a:lstStyle/>
          <a:p>
            <a:pPr marL="0" marR="0" lvl="0" indent="0" algn="ctr" defTabSz="685800" eaLnBrk="0" fontAlgn="auto" latinLnBrk="0" hangingPunct="0">
              <a:lnSpc>
                <a:spcPct val="106000"/>
              </a:lnSpc>
              <a:spcBef>
                <a:spcPts val="0"/>
              </a:spcBef>
              <a:spcAft>
                <a:spcPts val="0"/>
              </a:spcAft>
              <a:buClr>
                <a:srgbClr val="FD0000"/>
              </a:buClr>
              <a:buSzTx/>
              <a:buFontTx/>
              <a:buNone/>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icrosoft YaHei"/>
              </a:rPr>
              <a:t>业务指标</a:t>
            </a:r>
            <a:endParaRPr kumimoji="0" lang="en-US" sz="1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icrosoft YaHei"/>
            </a:endParaRPr>
          </a:p>
        </p:txBody>
      </p:sp>
      <p:sp>
        <p:nvSpPr>
          <p:cNvPr id="89" name="TextBox 7"/>
          <p:cNvSpPr txBox="1"/>
          <p:nvPr/>
        </p:nvSpPr>
        <p:spPr>
          <a:xfrm>
            <a:off x="2665208" y="1375654"/>
            <a:ext cx="2273999" cy="158594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zh-CN" sz="1100" dirty="0">
                <a:latin typeface="微软雅黑" panose="020B0503020204020204" charset="-122"/>
                <a:ea typeface="微软雅黑" panose="020B0503020204020204" charset="-122"/>
              </a:rPr>
              <a:t>QPS</a:t>
            </a:r>
            <a:r>
              <a:rPr lang="zh-CN" altLang="en-US" sz="1100" dirty="0">
                <a:latin typeface="微软雅黑" panose="020B0503020204020204" charset="-122"/>
                <a:ea typeface="微软雅黑" panose="020B0503020204020204" charset="-122"/>
              </a:rPr>
              <a:t>，请求耗时，请求次数，请求错误率，</a:t>
            </a:r>
            <a:endParaRPr lang="en-US" altLang="zh-CN" sz="1100" dirty="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100" dirty="0">
                <a:latin typeface="微软雅黑" panose="020B0503020204020204" charset="-122"/>
                <a:ea typeface="微软雅黑" panose="020B0503020204020204" charset="-122"/>
              </a:rPr>
              <a:t>业务采集埋点</a:t>
            </a:r>
            <a:r>
              <a:rPr lang="en-US" altLang="zh-CN" sz="1100" dirty="0">
                <a:latin typeface="微软雅黑" panose="020B0503020204020204" charset="-122"/>
                <a:ea typeface="微软雅黑" panose="020B0503020204020204" charset="-122"/>
              </a:rPr>
              <a:t>(</a:t>
            </a:r>
            <a:r>
              <a:rPr lang="zh-CN" altLang="en-US" sz="1100" dirty="0">
                <a:latin typeface="微软雅黑" panose="020B0503020204020204" charset="-122"/>
                <a:ea typeface="微软雅黑" panose="020B0503020204020204" charset="-122"/>
              </a:rPr>
              <a:t>业务异常，业务统计</a:t>
            </a:r>
            <a:r>
              <a:rPr lang="en-US" altLang="zh-CN" sz="1100" dirty="0">
                <a:latin typeface="微软雅黑" panose="020B0503020204020204" charset="-122"/>
                <a:ea typeface="微软雅黑" panose="020B0503020204020204" charset="-122"/>
              </a:rPr>
              <a:t>) ,</a:t>
            </a:r>
            <a:r>
              <a:rPr lang="zh-CN" altLang="en-US" sz="1100" dirty="0">
                <a:latin typeface="微软雅黑" panose="020B0503020204020204" charset="-122"/>
                <a:ea typeface="微软雅黑" panose="020B0503020204020204" charset="-122"/>
              </a:rPr>
              <a:t>精确到</a:t>
            </a:r>
            <a:r>
              <a:rPr lang="en-US" altLang="zh-CN" sz="1100" dirty="0">
                <a:latin typeface="微软雅黑" panose="020B0503020204020204" charset="-122"/>
                <a:ea typeface="微软雅黑" panose="020B0503020204020204" charset="-122"/>
              </a:rPr>
              <a:t>Control</a:t>
            </a:r>
            <a:r>
              <a:rPr lang="zh-CN" altLang="en-US" sz="1100" dirty="0">
                <a:latin typeface="微软雅黑" panose="020B0503020204020204" charset="-122"/>
                <a:ea typeface="微软雅黑" panose="020B0503020204020204" charset="-122"/>
              </a:rPr>
              <a:t>以及</a:t>
            </a:r>
            <a:r>
              <a:rPr lang="en-US" altLang="zh-CN" sz="1100" dirty="0">
                <a:latin typeface="微软雅黑" panose="020B0503020204020204" charset="-122"/>
                <a:ea typeface="微软雅黑" panose="020B0503020204020204" charset="-122"/>
              </a:rPr>
              <a:t>Service</a:t>
            </a:r>
            <a:r>
              <a:rPr lang="zh-CN" altLang="en-US" sz="1100" dirty="0">
                <a:latin typeface="微软雅黑" panose="020B0503020204020204" charset="-122"/>
                <a:ea typeface="微软雅黑" panose="020B0503020204020204" charset="-122"/>
              </a:rPr>
              <a:t>层级</a:t>
            </a:r>
            <a:endParaRPr lang="en-US" altLang="zh-CN" sz="1100" dirty="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100" dirty="0">
                <a:latin typeface="微软雅黑" panose="020B0503020204020204" charset="-122"/>
                <a:ea typeface="微软雅黑" panose="020B0503020204020204" charset="-122"/>
              </a:rPr>
              <a:t>启动时间，运行时长</a:t>
            </a:r>
            <a:endParaRPr lang="en-US" altLang="zh-CN" sz="1100" dirty="0">
              <a:latin typeface="微软雅黑" panose="020B0503020204020204" charset="-122"/>
              <a:ea typeface="微软雅黑" panose="020B0503020204020204" charset="-122"/>
            </a:endParaRPr>
          </a:p>
        </p:txBody>
      </p:sp>
      <p:sp>
        <p:nvSpPr>
          <p:cNvPr id="90" name="Rectangle 104"/>
          <p:cNvSpPr/>
          <p:nvPr/>
        </p:nvSpPr>
        <p:spPr>
          <a:xfrm>
            <a:off x="5249799" y="1335141"/>
            <a:ext cx="2293267" cy="2880000"/>
          </a:xfrm>
          <a:prstGeom prst="rect">
            <a:avLst/>
          </a:prstGeom>
          <a:solidFill>
            <a:srgbClr val="FFFFFF">
              <a:lumMod val="95000"/>
            </a:srgbClr>
          </a:solidFill>
          <a:ln w="6350" algn="ctr">
            <a:noFill/>
            <a:miter lim="800000"/>
          </a:ln>
          <a:effectLst/>
        </p:spPr>
        <p:txBody>
          <a:bodyPr wrap="none" lIns="0" rIns="0" rtlCol="0" anchor="ctr"/>
          <a:lstStyle/>
          <a:p>
            <a:pPr defTabSz="685800" eaLnBrk="0" hangingPunct="0">
              <a:lnSpc>
                <a:spcPct val="90000"/>
              </a:lnSpc>
              <a:spcBef>
                <a:spcPct val="50000"/>
              </a:spcBef>
              <a:defRPr/>
            </a:pPr>
            <a:endParaRPr lang="en-US" sz="750" b="1" kern="0" dirty="0">
              <a:solidFill>
                <a:srgbClr val="FFFFFF"/>
              </a:solidFill>
              <a:latin typeface="微软雅黑" panose="020B0503020204020204" charset="-122"/>
              <a:ea typeface="微软雅黑" panose="020B0503020204020204" charset="-122"/>
            </a:endParaRPr>
          </a:p>
        </p:txBody>
      </p:sp>
      <p:sp>
        <p:nvSpPr>
          <p:cNvPr id="91" name="Rectangle 112"/>
          <p:cNvSpPr/>
          <p:nvPr/>
        </p:nvSpPr>
        <p:spPr>
          <a:xfrm>
            <a:off x="5248030" y="981162"/>
            <a:ext cx="2293267" cy="360000"/>
          </a:xfrm>
          <a:prstGeom prst="rect">
            <a:avLst/>
          </a:prstGeom>
          <a:solidFill>
            <a:schemeClr val="tx2"/>
          </a:solidFill>
          <a:ln w="9525" cap="flat" cmpd="sng" algn="ctr">
            <a:noFill/>
            <a:prstDash val="solid"/>
            <a:headEnd type="none" w="med" len="med"/>
            <a:tailEnd type="none" w="med" len="med"/>
          </a:ln>
          <a:effectLst/>
        </p:spPr>
        <p:txBody>
          <a:bodyPr lIns="0" tIns="0" rIns="0" bIns="0" anchor="ctr"/>
          <a:lstStyle/>
          <a:p>
            <a:pPr marL="0" marR="0" lvl="0" indent="0" algn="ctr" defTabSz="685800" eaLnBrk="0" fontAlgn="auto" latinLnBrk="0" hangingPunct="0">
              <a:lnSpc>
                <a:spcPct val="106000"/>
              </a:lnSpc>
              <a:spcBef>
                <a:spcPts val="0"/>
              </a:spcBef>
              <a:spcAft>
                <a:spcPts val="0"/>
              </a:spcAft>
              <a:buClr>
                <a:srgbClr val="FD0000"/>
              </a:buClr>
              <a:buSzTx/>
              <a:buFontTx/>
              <a:buNone/>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icrosoft YaHei"/>
              </a:rPr>
              <a:t>中间件指标</a:t>
            </a:r>
            <a:endParaRPr kumimoji="0" lang="en-US" sz="1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icrosoft YaHei"/>
            </a:endParaRPr>
          </a:p>
        </p:txBody>
      </p:sp>
      <p:sp>
        <p:nvSpPr>
          <p:cNvPr id="97" name="TextBox 7"/>
          <p:cNvSpPr txBox="1"/>
          <p:nvPr/>
        </p:nvSpPr>
        <p:spPr>
          <a:xfrm>
            <a:off x="5278900" y="1369633"/>
            <a:ext cx="2273999" cy="285552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dirty="0">
                <a:latin typeface="+mj-ea"/>
                <a:ea typeface="+mj-ea"/>
              </a:rPr>
              <a:t>注册中心微服务缺失，数量不够，健康检查失败</a:t>
            </a:r>
            <a:endParaRPr lang="en-US" altLang="zh-CN" sz="1100" dirty="0">
              <a:latin typeface="+mj-ea"/>
              <a:ea typeface="+mj-ea"/>
            </a:endParaRPr>
          </a:p>
          <a:p>
            <a:pPr marL="171450" indent="-171450">
              <a:lnSpc>
                <a:spcPct val="150000"/>
              </a:lnSpc>
              <a:buFont typeface="Arial" panose="020B0604020202020204" pitchFamily="34" charset="0"/>
              <a:buChar char="•"/>
            </a:pPr>
            <a:r>
              <a:rPr lang="en-US" altLang="zh-CN" sz="1100" dirty="0">
                <a:latin typeface="+mj-ea"/>
                <a:ea typeface="+mj-ea"/>
              </a:rPr>
              <a:t>Redis ops</a:t>
            </a:r>
            <a:r>
              <a:rPr lang="zh-CN" altLang="en-US" sz="1100" dirty="0">
                <a:latin typeface="+mj-ea"/>
                <a:ea typeface="+mj-ea"/>
              </a:rPr>
              <a:t>每秒操作次数，内存，节点，</a:t>
            </a:r>
            <a:r>
              <a:rPr lang="en-US" altLang="zh-CN" sz="1100" dirty="0" err="1">
                <a:latin typeface="+mj-ea"/>
                <a:ea typeface="+mj-ea"/>
              </a:rPr>
              <a:t>cpu</a:t>
            </a:r>
            <a:r>
              <a:rPr lang="en-US" altLang="zh-CN" sz="1100" dirty="0">
                <a:latin typeface="+mj-ea"/>
                <a:ea typeface="+mj-ea"/>
              </a:rPr>
              <a:t>,</a:t>
            </a:r>
            <a:r>
              <a:rPr lang="zh-CN" altLang="en-US" sz="1100" dirty="0">
                <a:latin typeface="+mj-ea"/>
                <a:ea typeface="+mj-ea"/>
              </a:rPr>
              <a:t>内存</a:t>
            </a:r>
            <a:r>
              <a:rPr lang="en-US" altLang="zh-CN" sz="1100" dirty="0">
                <a:latin typeface="+mj-ea"/>
                <a:ea typeface="+mj-ea"/>
              </a:rPr>
              <a:t>,</a:t>
            </a:r>
            <a:r>
              <a:rPr lang="zh-CN" altLang="en-US" sz="1100" dirty="0">
                <a:latin typeface="+mj-ea"/>
                <a:ea typeface="+mj-ea"/>
              </a:rPr>
              <a:t>网络流量</a:t>
            </a:r>
            <a:r>
              <a:rPr lang="en-US" altLang="zh-CN" sz="1100" dirty="0">
                <a:latin typeface="+mj-ea"/>
                <a:ea typeface="+mj-ea"/>
              </a:rPr>
              <a:t>IO</a:t>
            </a:r>
            <a:r>
              <a:rPr lang="zh-CN" altLang="en-US" sz="1100" dirty="0">
                <a:latin typeface="+mj-ea"/>
                <a:ea typeface="+mj-ea"/>
              </a:rPr>
              <a:t>，启动时间，运行时长</a:t>
            </a:r>
            <a:endParaRPr lang="en-US" altLang="zh-CN" sz="1100" dirty="0">
              <a:latin typeface="+mj-ea"/>
              <a:ea typeface="+mj-ea"/>
            </a:endParaRPr>
          </a:p>
          <a:p>
            <a:pPr marL="171450" indent="-171450">
              <a:lnSpc>
                <a:spcPct val="150000"/>
              </a:lnSpc>
              <a:buFont typeface="Arial" panose="020B0604020202020204" pitchFamily="34" charset="0"/>
              <a:buChar char="•"/>
            </a:pPr>
            <a:r>
              <a:rPr lang="en-US" altLang="zh-CN" sz="1100" dirty="0" err="1">
                <a:latin typeface="+mj-ea"/>
                <a:ea typeface="+mj-ea"/>
              </a:rPr>
              <a:t>Mysql</a:t>
            </a:r>
            <a:r>
              <a:rPr lang="en-US" altLang="zh-CN" sz="1100" dirty="0">
                <a:latin typeface="+mj-ea"/>
                <a:ea typeface="+mj-ea"/>
              </a:rPr>
              <a:t> ops,</a:t>
            </a:r>
            <a:r>
              <a:rPr lang="zh-CN" altLang="en-US" sz="1100" dirty="0">
                <a:latin typeface="+mj-ea"/>
                <a:ea typeface="+mj-ea"/>
              </a:rPr>
              <a:t>线程池，连接数，客户端线程，事务</a:t>
            </a:r>
            <a:endParaRPr lang="en-US" altLang="zh-CN" sz="1100" dirty="0">
              <a:latin typeface="+mj-ea"/>
              <a:ea typeface="+mj-ea"/>
            </a:endParaRPr>
          </a:p>
          <a:p>
            <a:pPr marL="171450" indent="-171450">
              <a:lnSpc>
                <a:spcPct val="150000"/>
              </a:lnSpc>
              <a:buFont typeface="Arial" panose="020B0604020202020204" pitchFamily="34" charset="0"/>
              <a:buChar char="•"/>
            </a:pPr>
            <a:r>
              <a:rPr lang="en-US" altLang="zh-CN" sz="1100" dirty="0">
                <a:latin typeface="+mj-ea"/>
                <a:ea typeface="+mj-ea"/>
              </a:rPr>
              <a:t>Kafka </a:t>
            </a:r>
            <a:r>
              <a:rPr lang="en-US" altLang="zh-CN" sz="1100" dirty="0">
                <a:solidFill>
                  <a:srgbClr val="4F4F4F"/>
                </a:solidFill>
                <a:latin typeface="+mj-ea"/>
                <a:ea typeface="+mj-ea"/>
              </a:rPr>
              <a:t>b</a:t>
            </a:r>
            <a:r>
              <a:rPr lang="en-US" altLang="zh-CN" sz="1100" b="0" i="0" dirty="0">
                <a:solidFill>
                  <a:srgbClr val="4F4F4F"/>
                </a:solidFill>
                <a:effectLst/>
                <a:latin typeface="+mj-ea"/>
                <a:ea typeface="+mj-ea"/>
              </a:rPr>
              <a:t>roker</a:t>
            </a:r>
            <a:r>
              <a:rPr lang="zh-CN" altLang="en-US" sz="1100" b="0" i="0" dirty="0">
                <a:solidFill>
                  <a:srgbClr val="4F4F4F"/>
                </a:solidFill>
                <a:effectLst/>
                <a:latin typeface="+mj-ea"/>
                <a:ea typeface="+mj-ea"/>
              </a:rPr>
              <a:t>信息状态</a:t>
            </a:r>
            <a:r>
              <a:rPr lang="en-US" altLang="zh-CN" sz="1100" b="0" i="0" dirty="0">
                <a:solidFill>
                  <a:srgbClr val="4F4F4F"/>
                </a:solidFill>
                <a:effectLst/>
                <a:latin typeface="+mj-ea"/>
                <a:ea typeface="+mj-ea"/>
              </a:rPr>
              <a:t>,</a:t>
            </a:r>
            <a:r>
              <a:rPr lang="en-US" altLang="zh-CN" sz="1100" b="0" i="0" dirty="0">
                <a:solidFill>
                  <a:srgbClr val="404040"/>
                </a:solidFill>
                <a:effectLst/>
                <a:latin typeface="+mj-ea"/>
                <a:ea typeface="+mj-ea"/>
              </a:rPr>
              <a:t>topic</a:t>
            </a:r>
            <a:r>
              <a:rPr lang="zh-CN" altLang="en-US" sz="1100" b="0" i="0" dirty="0">
                <a:solidFill>
                  <a:srgbClr val="404040"/>
                </a:solidFill>
                <a:effectLst/>
                <a:latin typeface="+mj-ea"/>
                <a:ea typeface="+mj-ea"/>
              </a:rPr>
              <a:t>容量</a:t>
            </a:r>
            <a:r>
              <a:rPr lang="en-US" altLang="zh-CN" sz="1100" b="0" i="0" dirty="0">
                <a:solidFill>
                  <a:srgbClr val="404040"/>
                </a:solidFill>
                <a:effectLst/>
                <a:latin typeface="+mj-ea"/>
                <a:ea typeface="+mj-ea"/>
              </a:rPr>
              <a:t>, topic partition </a:t>
            </a:r>
            <a:r>
              <a:rPr lang="zh-CN" altLang="en-US" sz="1100" b="0" i="0" dirty="0">
                <a:solidFill>
                  <a:srgbClr val="404040"/>
                </a:solidFill>
                <a:effectLst/>
                <a:latin typeface="+mj-ea"/>
                <a:ea typeface="+mj-ea"/>
              </a:rPr>
              <a:t>的数量</a:t>
            </a:r>
            <a:r>
              <a:rPr lang="en-US" altLang="zh-CN" sz="1100" b="0" i="0" dirty="0">
                <a:solidFill>
                  <a:srgbClr val="404040"/>
                </a:solidFill>
                <a:effectLst/>
                <a:latin typeface="+mj-ea"/>
                <a:ea typeface="+mj-ea"/>
              </a:rPr>
              <a:t>,</a:t>
            </a:r>
            <a:r>
              <a:rPr lang="zh-CN" altLang="en-US" sz="1100" b="0" i="0" dirty="0">
                <a:solidFill>
                  <a:srgbClr val="404040"/>
                </a:solidFill>
                <a:effectLst/>
                <a:latin typeface="+mj-ea"/>
                <a:ea typeface="+mj-ea"/>
              </a:rPr>
              <a:t>流量</a:t>
            </a:r>
            <a:r>
              <a:rPr lang="en-US" altLang="zh-CN" sz="1100" b="0" i="0" dirty="0">
                <a:solidFill>
                  <a:srgbClr val="404040"/>
                </a:solidFill>
                <a:effectLst/>
                <a:latin typeface="+mj-ea"/>
                <a:ea typeface="+mj-ea"/>
              </a:rPr>
              <a:t>IO</a:t>
            </a:r>
            <a:endParaRPr lang="en-US" altLang="zh-CN" sz="1100" dirty="0">
              <a:latin typeface="+mj-ea"/>
              <a:ea typeface="+mj-ea"/>
            </a:endParaRPr>
          </a:p>
          <a:p>
            <a:pPr>
              <a:lnSpc>
                <a:spcPct val="150000"/>
              </a:lnSpc>
            </a:pPr>
            <a:endParaRPr lang="en-US" altLang="zh-CN" sz="11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1" y="122548"/>
            <a:ext cx="5129470" cy="663006"/>
          </a:xfrm>
        </p:spPr>
        <p:txBody>
          <a:bodyPr>
            <a:normAutofit/>
          </a:bodyPr>
          <a:lstStyle/>
          <a:p>
            <a:r>
              <a:rPr altLang="zh-CN" sz="2400" dirty="0">
                <a:solidFill>
                  <a:srgbClr val="414141"/>
                </a:solidFill>
                <a:latin typeface="微软雅黑" panose="020B0503020204020204" charset="-122"/>
                <a:ea typeface="宋体" charset="0"/>
                <a:sym typeface="+mn-ea"/>
              </a:rPr>
              <a:t>AI</a:t>
            </a:r>
            <a:r>
              <a:rPr lang="zh-CN" altLang="en-US" sz="2400" dirty="0">
                <a:solidFill>
                  <a:srgbClr val="414141"/>
                </a:solidFill>
                <a:latin typeface="微软雅黑" panose="020B0503020204020204" charset="-122"/>
                <a:ea typeface="宋体" charset="0"/>
                <a:sym typeface="+mn-ea"/>
              </a:rPr>
              <a:t>智能监控</a:t>
            </a:r>
            <a:r>
              <a:rPr altLang="zh-CN" sz="2400" dirty="0">
                <a:solidFill>
                  <a:srgbClr val="414141"/>
                </a:solidFill>
                <a:latin typeface="微软雅黑" panose="020B0503020204020204" charset="-122"/>
                <a:ea typeface="宋体" charset="0"/>
                <a:sym typeface="+mn-ea"/>
              </a:rPr>
              <a:t>-</a:t>
            </a:r>
            <a:r>
              <a:rPr lang="zh-CN" altLang="en-US" sz="2400" dirty="0">
                <a:solidFill>
                  <a:srgbClr val="414141"/>
                </a:solidFill>
                <a:latin typeface="微软雅黑" panose="020B0503020204020204" charset="-122"/>
                <a:ea typeface="宋体" charset="0"/>
                <a:sym typeface="+mn-ea"/>
              </a:rPr>
              <a:t>模型训练</a:t>
            </a:r>
            <a:endParaRPr lang="zh-CN" altLang="en-US" sz="2400" dirty="0">
              <a:solidFill>
                <a:srgbClr val="414141"/>
              </a:solidFill>
              <a:latin typeface="微软雅黑" panose="020B0503020204020204" charset="-122"/>
              <a:ea typeface="宋体" charset="0"/>
              <a:sym typeface="+mn-ea"/>
            </a:endParaRPr>
          </a:p>
        </p:txBody>
      </p:sp>
      <p:cxnSp>
        <p:nvCxnSpPr>
          <p:cNvPr id="45" name="直接箭头连接符 44"/>
          <p:cNvCxnSpPr>
            <a:stCxn id="2" idx="3"/>
            <a:endCxn id="3" idx="1"/>
          </p:cNvCxnSpPr>
          <p:nvPr/>
        </p:nvCxnSpPr>
        <p:spPr>
          <a:xfrm flipV="1">
            <a:off x="2379345" y="2379980"/>
            <a:ext cx="327660" cy="63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flipH="1" flipV="1">
            <a:off x="1394460" y="880110"/>
            <a:ext cx="1905" cy="4244975"/>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8929370" y="969645"/>
            <a:ext cx="0" cy="406400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Rounded Rectangle 69"/>
          <p:cNvSpPr/>
          <p:nvPr/>
        </p:nvSpPr>
        <p:spPr>
          <a:xfrm>
            <a:off x="435610" y="2254885"/>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日志异常数据</a:t>
            </a:r>
            <a:endParaRPr lang="zh-CN" altLang="en-US" sz="900" dirty="0">
              <a:ea typeface="宋体" charset="0"/>
            </a:endParaRPr>
          </a:p>
        </p:txBody>
      </p:sp>
      <p:sp>
        <p:nvSpPr>
          <p:cNvPr id="2" name="Rounded Rectangle 69"/>
          <p:cNvSpPr/>
          <p:nvPr/>
        </p:nvSpPr>
        <p:spPr>
          <a:xfrm>
            <a:off x="1640205" y="2219325"/>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dirty="0">
                <a:ea typeface="宋体" charset="0"/>
              </a:rPr>
              <a:t>Kafka</a:t>
            </a:r>
            <a:endParaRPr lang="en-US" altLang="zh-CN" sz="900" dirty="0">
              <a:ea typeface="宋体" charset="0"/>
            </a:endParaRPr>
          </a:p>
        </p:txBody>
      </p:sp>
      <p:sp>
        <p:nvSpPr>
          <p:cNvPr id="3" name="Rounded Rectangle 69"/>
          <p:cNvSpPr/>
          <p:nvPr/>
        </p:nvSpPr>
        <p:spPr>
          <a:xfrm>
            <a:off x="2707005" y="2212975"/>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dirty="0">
                <a:ea typeface="宋体" charset="0"/>
              </a:rPr>
              <a:t>Flink</a:t>
            </a:r>
            <a:endParaRPr lang="en-US" altLang="zh-CN" sz="900" dirty="0">
              <a:ea typeface="宋体" charset="0"/>
            </a:endParaRPr>
          </a:p>
        </p:txBody>
      </p:sp>
      <p:cxnSp>
        <p:nvCxnSpPr>
          <p:cNvPr id="5" name="直接箭头连接符 4"/>
          <p:cNvCxnSpPr>
            <a:stCxn id="10" idx="3"/>
            <a:endCxn id="2" idx="1"/>
          </p:cNvCxnSpPr>
          <p:nvPr/>
        </p:nvCxnSpPr>
        <p:spPr>
          <a:xfrm flipV="1">
            <a:off x="1226820" y="2386330"/>
            <a:ext cx="413385" cy="127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Rounded Rectangle 69"/>
          <p:cNvSpPr/>
          <p:nvPr/>
        </p:nvSpPr>
        <p:spPr>
          <a:xfrm>
            <a:off x="4940300" y="2212975"/>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标注数据</a:t>
            </a:r>
            <a:endParaRPr lang="zh-CN" altLang="en-US" sz="900" dirty="0">
              <a:ea typeface="宋体" charset="0"/>
            </a:endParaRPr>
          </a:p>
        </p:txBody>
      </p:sp>
      <p:sp>
        <p:nvSpPr>
          <p:cNvPr id="8" name="Rounded Rectangle 69"/>
          <p:cNvSpPr/>
          <p:nvPr/>
        </p:nvSpPr>
        <p:spPr>
          <a:xfrm>
            <a:off x="435610" y="1692910"/>
            <a:ext cx="739775" cy="40386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业务指标数据（订单，请求）</a:t>
            </a:r>
            <a:endParaRPr lang="zh-CN" altLang="en-US" sz="900" dirty="0">
              <a:ea typeface="宋体" charset="0"/>
            </a:endParaRPr>
          </a:p>
        </p:txBody>
      </p:sp>
      <p:sp>
        <p:nvSpPr>
          <p:cNvPr id="9" name="Rounded Rectangle 69"/>
          <p:cNvSpPr/>
          <p:nvPr/>
        </p:nvSpPr>
        <p:spPr>
          <a:xfrm>
            <a:off x="435610" y="2690495"/>
            <a:ext cx="739140" cy="41656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系统</a:t>
            </a:r>
            <a:r>
              <a:rPr lang="zh-CN" altLang="en-US" sz="900" dirty="0">
                <a:ea typeface="宋体" charset="0"/>
                <a:sym typeface="+mn-ea"/>
              </a:rPr>
              <a:t>指标</a:t>
            </a:r>
            <a:r>
              <a:rPr lang="zh-CN" altLang="en-US" sz="900" dirty="0">
                <a:ea typeface="宋体" charset="0"/>
              </a:rPr>
              <a:t>数据</a:t>
            </a:r>
            <a:r>
              <a:rPr lang="en-US" altLang="zh-CN" sz="900" dirty="0">
                <a:ea typeface="宋体" charset="0"/>
              </a:rPr>
              <a:t>(cpu,</a:t>
            </a:r>
            <a:r>
              <a:rPr lang="zh-CN" altLang="en-US" sz="900" dirty="0">
                <a:ea typeface="宋体" charset="0"/>
              </a:rPr>
              <a:t>硬盘</a:t>
            </a:r>
            <a:r>
              <a:rPr lang="en-US" altLang="zh-CN" sz="900" dirty="0">
                <a:ea typeface="宋体" charset="0"/>
              </a:rPr>
              <a:t>)</a:t>
            </a:r>
            <a:endParaRPr lang="en-US" altLang="zh-CN" sz="900" dirty="0">
              <a:ea typeface="宋体" charset="0"/>
            </a:endParaRPr>
          </a:p>
        </p:txBody>
      </p:sp>
      <p:sp>
        <p:nvSpPr>
          <p:cNvPr id="10" name="矩形 9"/>
          <p:cNvSpPr/>
          <p:nvPr/>
        </p:nvSpPr>
        <p:spPr>
          <a:xfrm>
            <a:off x="385445" y="1600835"/>
            <a:ext cx="841375" cy="157353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tx1"/>
              </a:solidFill>
              <a:latin typeface="微软雅黑" panose="020B0503020204020204" charset="-122"/>
              <a:ea typeface="微软雅黑" panose="020B0503020204020204" charset="-122"/>
            </a:endParaRPr>
          </a:p>
        </p:txBody>
      </p:sp>
      <p:sp>
        <p:nvSpPr>
          <p:cNvPr id="11" name="Rounded Rectangle 69"/>
          <p:cNvSpPr/>
          <p:nvPr/>
        </p:nvSpPr>
        <p:spPr>
          <a:xfrm>
            <a:off x="2707005" y="1500505"/>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规则配置</a:t>
            </a:r>
            <a:endParaRPr lang="zh-CN" altLang="en-US" sz="900" dirty="0">
              <a:ea typeface="宋体" charset="0"/>
            </a:endParaRPr>
          </a:p>
        </p:txBody>
      </p:sp>
      <p:cxnSp>
        <p:nvCxnSpPr>
          <p:cNvPr id="12" name="直接箭头连接符 11"/>
          <p:cNvCxnSpPr>
            <a:stCxn id="11" idx="2"/>
            <a:endCxn id="3" idx="0"/>
          </p:cNvCxnSpPr>
          <p:nvPr/>
        </p:nvCxnSpPr>
        <p:spPr>
          <a:xfrm>
            <a:off x="3070225" y="1834515"/>
            <a:ext cx="0" cy="37846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3" idx="3"/>
            <a:endCxn id="47" idx="1"/>
          </p:cNvCxnSpPr>
          <p:nvPr/>
        </p:nvCxnSpPr>
        <p:spPr>
          <a:xfrm>
            <a:off x="3446145" y="2379980"/>
            <a:ext cx="346075" cy="762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69"/>
          <p:cNvSpPr/>
          <p:nvPr/>
        </p:nvSpPr>
        <p:spPr>
          <a:xfrm>
            <a:off x="4940300" y="1500505"/>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人工标注</a:t>
            </a:r>
            <a:endParaRPr lang="zh-CN" altLang="en-US" sz="900" dirty="0">
              <a:ea typeface="宋体" charset="0"/>
            </a:endParaRPr>
          </a:p>
        </p:txBody>
      </p:sp>
      <p:sp>
        <p:nvSpPr>
          <p:cNvPr id="16" name="Rounded Rectangle 69"/>
          <p:cNvSpPr/>
          <p:nvPr/>
        </p:nvSpPr>
        <p:spPr>
          <a:xfrm>
            <a:off x="4940300" y="2856230"/>
            <a:ext cx="739140" cy="334010"/>
          </a:xfrm>
          <a:prstGeom prst="round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自动标注</a:t>
            </a:r>
            <a:endParaRPr lang="zh-CN" altLang="en-US" sz="900" dirty="0">
              <a:ea typeface="宋体" charset="0"/>
            </a:endParaRPr>
          </a:p>
        </p:txBody>
      </p:sp>
      <p:cxnSp>
        <p:nvCxnSpPr>
          <p:cNvPr id="17" name="直接箭头连接符 16"/>
          <p:cNvCxnSpPr>
            <a:stCxn id="15" idx="2"/>
            <a:endCxn id="7" idx="0"/>
          </p:cNvCxnSpPr>
          <p:nvPr/>
        </p:nvCxnSpPr>
        <p:spPr>
          <a:xfrm>
            <a:off x="5303520" y="1834515"/>
            <a:ext cx="0" cy="37846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6" idx="0"/>
            <a:endCxn id="7" idx="2"/>
          </p:cNvCxnSpPr>
          <p:nvPr/>
        </p:nvCxnSpPr>
        <p:spPr>
          <a:xfrm flipV="1">
            <a:off x="5303520" y="2546985"/>
            <a:ext cx="0" cy="309245"/>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Rounded Rectangle 69"/>
          <p:cNvSpPr/>
          <p:nvPr/>
        </p:nvSpPr>
        <p:spPr>
          <a:xfrm>
            <a:off x="7151370" y="2233930"/>
            <a:ext cx="701675"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算法选择</a:t>
            </a:r>
            <a:endParaRPr lang="zh-CN" altLang="en-US" sz="900" dirty="0">
              <a:ea typeface="宋体" charset="0"/>
            </a:endParaRPr>
          </a:p>
        </p:txBody>
      </p:sp>
      <p:cxnSp>
        <p:nvCxnSpPr>
          <p:cNvPr id="25" name="直接箭头连接符 24"/>
          <p:cNvCxnSpPr>
            <a:stCxn id="7" idx="3"/>
            <a:endCxn id="53" idx="1"/>
          </p:cNvCxnSpPr>
          <p:nvPr/>
        </p:nvCxnSpPr>
        <p:spPr>
          <a:xfrm>
            <a:off x="5679440" y="2379980"/>
            <a:ext cx="321945" cy="5334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69"/>
          <p:cNvSpPr/>
          <p:nvPr/>
        </p:nvSpPr>
        <p:spPr>
          <a:xfrm>
            <a:off x="8093710" y="2233930"/>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模型生成</a:t>
            </a:r>
            <a:endParaRPr lang="zh-CN" altLang="en-US" sz="900" dirty="0">
              <a:ea typeface="宋体" charset="0"/>
            </a:endParaRPr>
          </a:p>
        </p:txBody>
      </p:sp>
      <p:cxnSp>
        <p:nvCxnSpPr>
          <p:cNvPr id="28" name="直接箭头连接符 27"/>
          <p:cNvCxnSpPr>
            <a:stCxn id="19" idx="3"/>
            <a:endCxn id="26" idx="1"/>
          </p:cNvCxnSpPr>
          <p:nvPr/>
        </p:nvCxnSpPr>
        <p:spPr>
          <a:xfrm>
            <a:off x="7853045" y="2400935"/>
            <a:ext cx="240665"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Rounded Rectangle 69"/>
          <p:cNvSpPr/>
          <p:nvPr/>
        </p:nvSpPr>
        <p:spPr>
          <a:xfrm>
            <a:off x="3842385" y="2233930"/>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数据清洗</a:t>
            </a:r>
            <a:endParaRPr lang="zh-CN" altLang="en-US" sz="900" dirty="0">
              <a:ea typeface="宋体" charset="0"/>
            </a:endParaRPr>
          </a:p>
        </p:txBody>
      </p:sp>
      <p:sp>
        <p:nvSpPr>
          <p:cNvPr id="41" name="Rounded Rectangle 69"/>
          <p:cNvSpPr/>
          <p:nvPr/>
        </p:nvSpPr>
        <p:spPr>
          <a:xfrm>
            <a:off x="3842385" y="1692910"/>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数据聚合</a:t>
            </a:r>
            <a:endParaRPr lang="zh-CN" altLang="en-US" sz="900" dirty="0">
              <a:ea typeface="宋体" charset="0"/>
            </a:endParaRPr>
          </a:p>
        </p:txBody>
      </p:sp>
      <p:sp>
        <p:nvSpPr>
          <p:cNvPr id="46" name="Rounded Rectangle 69"/>
          <p:cNvSpPr/>
          <p:nvPr/>
        </p:nvSpPr>
        <p:spPr>
          <a:xfrm>
            <a:off x="3842385" y="2773045"/>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数据计算</a:t>
            </a:r>
            <a:endParaRPr lang="zh-CN" altLang="en-US" sz="900" dirty="0">
              <a:ea typeface="宋体" charset="0"/>
            </a:endParaRPr>
          </a:p>
        </p:txBody>
      </p:sp>
      <p:sp>
        <p:nvSpPr>
          <p:cNvPr id="47" name="矩形 46"/>
          <p:cNvSpPr/>
          <p:nvPr/>
        </p:nvSpPr>
        <p:spPr>
          <a:xfrm>
            <a:off x="3792220" y="1600835"/>
            <a:ext cx="841375" cy="157353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tx1"/>
              </a:solidFill>
              <a:latin typeface="微软雅黑" panose="020B0503020204020204" charset="-122"/>
              <a:ea typeface="微软雅黑" panose="020B0503020204020204" charset="-122"/>
            </a:endParaRPr>
          </a:p>
        </p:txBody>
      </p:sp>
      <p:cxnSp>
        <p:nvCxnSpPr>
          <p:cNvPr id="49" name="直接箭头连接符 48"/>
          <p:cNvCxnSpPr>
            <a:stCxn id="47" idx="3"/>
            <a:endCxn id="7" idx="1"/>
          </p:cNvCxnSpPr>
          <p:nvPr/>
        </p:nvCxnSpPr>
        <p:spPr>
          <a:xfrm flipV="1">
            <a:off x="4633595" y="2379980"/>
            <a:ext cx="306705" cy="762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Rounded Rectangle 69"/>
          <p:cNvSpPr/>
          <p:nvPr/>
        </p:nvSpPr>
        <p:spPr>
          <a:xfrm>
            <a:off x="6051550" y="2096770"/>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dirty="0">
                <a:ea typeface="宋体" charset="0"/>
              </a:rPr>
              <a:t>ES</a:t>
            </a:r>
            <a:endParaRPr lang="en-US" altLang="zh-CN" sz="900" dirty="0">
              <a:ea typeface="宋体" charset="0"/>
            </a:endParaRPr>
          </a:p>
        </p:txBody>
      </p:sp>
      <p:sp>
        <p:nvSpPr>
          <p:cNvPr id="51" name="Rounded Rectangle 69"/>
          <p:cNvSpPr/>
          <p:nvPr/>
        </p:nvSpPr>
        <p:spPr>
          <a:xfrm>
            <a:off x="6051550" y="1692910"/>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dirty="0">
                <a:ea typeface="宋体" charset="0"/>
              </a:rPr>
              <a:t>Mysql</a:t>
            </a:r>
            <a:endParaRPr lang="en-US" altLang="zh-CN" sz="900" dirty="0">
              <a:ea typeface="宋体" charset="0"/>
            </a:endParaRPr>
          </a:p>
        </p:txBody>
      </p:sp>
      <p:sp>
        <p:nvSpPr>
          <p:cNvPr id="52" name="Rounded Rectangle 69"/>
          <p:cNvSpPr/>
          <p:nvPr/>
        </p:nvSpPr>
        <p:spPr>
          <a:xfrm>
            <a:off x="6051550" y="2483485"/>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dirty="0">
                <a:ea typeface="宋体" charset="0"/>
              </a:rPr>
              <a:t>图数据库 </a:t>
            </a:r>
            <a:endParaRPr lang="en-US" altLang="zh-CN" sz="900" dirty="0">
              <a:ea typeface="宋体" charset="0"/>
            </a:endParaRPr>
          </a:p>
        </p:txBody>
      </p:sp>
      <p:sp>
        <p:nvSpPr>
          <p:cNvPr id="53" name="矩形 52"/>
          <p:cNvSpPr/>
          <p:nvPr/>
        </p:nvSpPr>
        <p:spPr>
          <a:xfrm>
            <a:off x="6001385" y="1646555"/>
            <a:ext cx="841375" cy="157353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tx1"/>
              </a:solidFill>
              <a:latin typeface="微软雅黑" panose="020B0503020204020204" charset="-122"/>
              <a:ea typeface="微软雅黑" panose="020B0503020204020204" charset="-122"/>
            </a:endParaRPr>
          </a:p>
        </p:txBody>
      </p:sp>
      <p:cxnSp>
        <p:nvCxnSpPr>
          <p:cNvPr id="54" name="直接箭头连接符 53"/>
          <p:cNvCxnSpPr>
            <a:stCxn id="53" idx="3"/>
            <a:endCxn id="19" idx="1"/>
          </p:cNvCxnSpPr>
          <p:nvPr/>
        </p:nvCxnSpPr>
        <p:spPr>
          <a:xfrm flipV="1">
            <a:off x="6842760" y="2400935"/>
            <a:ext cx="308610" cy="32385"/>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Rounded Rectangle 69"/>
          <p:cNvSpPr/>
          <p:nvPr/>
        </p:nvSpPr>
        <p:spPr>
          <a:xfrm>
            <a:off x="6052820" y="2834640"/>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dirty="0">
                <a:ea typeface="宋体" charset="0"/>
              </a:rPr>
              <a:t>Clickhouse </a:t>
            </a:r>
            <a:endParaRPr lang="en-US" altLang="zh-CN" sz="800" dirty="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1" y="122548"/>
            <a:ext cx="5129470" cy="663006"/>
          </a:xfrm>
        </p:spPr>
        <p:txBody>
          <a:bodyPr>
            <a:normAutofit/>
          </a:bodyPr>
          <a:lstStyle/>
          <a:p>
            <a:r>
              <a:rPr altLang="zh-CN" sz="2400" dirty="0">
                <a:solidFill>
                  <a:srgbClr val="414141"/>
                </a:solidFill>
                <a:latin typeface="微软雅黑" panose="020B0503020204020204" charset="-122"/>
                <a:ea typeface="宋体" charset="0"/>
                <a:sym typeface="+mn-ea"/>
              </a:rPr>
              <a:t>AI</a:t>
            </a:r>
            <a:r>
              <a:rPr lang="zh-CN" altLang="en-US" sz="2400" dirty="0">
                <a:solidFill>
                  <a:srgbClr val="414141"/>
                </a:solidFill>
                <a:latin typeface="微软雅黑" panose="020B0503020204020204" charset="-122"/>
                <a:ea typeface="宋体" charset="0"/>
                <a:sym typeface="+mn-ea"/>
              </a:rPr>
              <a:t>智能监控</a:t>
            </a:r>
            <a:r>
              <a:rPr altLang="zh-CN" sz="2400" dirty="0">
                <a:solidFill>
                  <a:srgbClr val="414141"/>
                </a:solidFill>
                <a:latin typeface="微软雅黑" panose="020B0503020204020204" charset="-122"/>
                <a:ea typeface="宋体" charset="0"/>
                <a:sym typeface="+mn-ea"/>
              </a:rPr>
              <a:t>-</a:t>
            </a:r>
            <a:r>
              <a:rPr lang="zh-CN" altLang="en-US" sz="2400" dirty="0">
                <a:solidFill>
                  <a:srgbClr val="414141"/>
                </a:solidFill>
                <a:latin typeface="微软雅黑" panose="020B0503020204020204" charset="-122"/>
                <a:ea typeface="宋体" charset="0"/>
                <a:sym typeface="+mn-ea"/>
              </a:rPr>
              <a:t>指标检测流程</a:t>
            </a:r>
            <a:endParaRPr lang="zh-CN" altLang="en-US" sz="2400" dirty="0">
              <a:solidFill>
                <a:srgbClr val="414141"/>
              </a:solidFill>
              <a:latin typeface="微软雅黑" panose="020B0503020204020204" charset="-122"/>
              <a:ea typeface="宋体" charset="0"/>
              <a:sym typeface="+mn-ea"/>
            </a:endParaRPr>
          </a:p>
        </p:txBody>
      </p:sp>
      <p:cxnSp>
        <p:nvCxnSpPr>
          <p:cNvPr id="59" name="直接箭头连接符 58"/>
          <p:cNvCxnSpPr>
            <a:stCxn id="42" idx="3"/>
            <a:endCxn id="24" idx="1"/>
          </p:cNvCxnSpPr>
          <p:nvPr/>
        </p:nvCxnSpPr>
        <p:spPr>
          <a:xfrm flipV="1">
            <a:off x="3210560" y="1940560"/>
            <a:ext cx="609600" cy="1524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69"/>
          <p:cNvSpPr/>
          <p:nvPr/>
        </p:nvSpPr>
        <p:spPr>
          <a:xfrm>
            <a:off x="4939665" y="1711325"/>
            <a:ext cx="793750" cy="33718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ea typeface="宋体" charset="0"/>
              </a:rPr>
              <a:t>保存</a:t>
            </a:r>
            <a:r>
              <a:rPr lang="en-US" altLang="zh-CN" sz="900" dirty="0">
                <a:ea typeface="宋体" charset="0"/>
              </a:rPr>
              <a:t>libsvm</a:t>
            </a:r>
            <a:r>
              <a:rPr lang="zh-CN" altLang="en-US" sz="900" dirty="0">
                <a:ea typeface="宋体" charset="0"/>
              </a:rPr>
              <a:t>格式文件</a:t>
            </a:r>
            <a:endParaRPr lang="zh-CN" altLang="en-US" sz="900" dirty="0">
              <a:ea typeface="宋体" charset="0"/>
            </a:endParaRPr>
          </a:p>
        </p:txBody>
      </p:sp>
      <p:cxnSp>
        <p:nvCxnSpPr>
          <p:cNvPr id="35" name="直接箭头连接符 34"/>
          <p:cNvCxnSpPr>
            <a:endCxn id="6" idx="1"/>
          </p:cNvCxnSpPr>
          <p:nvPr/>
        </p:nvCxnSpPr>
        <p:spPr>
          <a:xfrm>
            <a:off x="1052195" y="1710690"/>
            <a:ext cx="427990" cy="25844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ounded Rectangle 69"/>
          <p:cNvSpPr/>
          <p:nvPr/>
        </p:nvSpPr>
        <p:spPr>
          <a:xfrm>
            <a:off x="1480185" y="1643380"/>
            <a:ext cx="490220" cy="6515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ea typeface="宋体" charset="0"/>
              </a:rPr>
              <a:t>正负</a:t>
            </a:r>
            <a:endParaRPr lang="zh-CN" altLang="en-US" sz="900" dirty="0">
              <a:ea typeface="宋体" charset="0"/>
            </a:endParaRPr>
          </a:p>
          <a:p>
            <a:pPr algn="ctr"/>
            <a:r>
              <a:rPr lang="zh-CN" altLang="en-US" sz="900" dirty="0">
                <a:ea typeface="宋体" charset="0"/>
              </a:rPr>
              <a:t>样本</a:t>
            </a:r>
            <a:endParaRPr lang="zh-CN" altLang="en-US" sz="900" dirty="0">
              <a:ea typeface="宋体" charset="0"/>
            </a:endParaRPr>
          </a:p>
        </p:txBody>
      </p:sp>
      <p:sp>
        <p:nvSpPr>
          <p:cNvPr id="20" name="Rounded Rectangle 69"/>
          <p:cNvSpPr/>
          <p:nvPr/>
        </p:nvSpPr>
        <p:spPr>
          <a:xfrm>
            <a:off x="389890" y="1524635"/>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ea typeface="宋体" charset="0"/>
              </a:rPr>
              <a:t>实时标注</a:t>
            </a:r>
            <a:endParaRPr lang="zh-CN" altLang="en-US" sz="900" dirty="0">
              <a:ea typeface="宋体" charset="0"/>
            </a:endParaRPr>
          </a:p>
        </p:txBody>
      </p:sp>
      <p:sp>
        <p:nvSpPr>
          <p:cNvPr id="42" name="Rounded Rectangle 69"/>
          <p:cNvSpPr/>
          <p:nvPr/>
        </p:nvSpPr>
        <p:spPr>
          <a:xfrm>
            <a:off x="2510155" y="1771015"/>
            <a:ext cx="700405" cy="36893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ea typeface="宋体" charset="0"/>
              </a:rPr>
              <a:t>特征提取</a:t>
            </a:r>
            <a:endParaRPr lang="zh-CN" altLang="en-US" sz="900" dirty="0">
              <a:ea typeface="宋体" charset="0"/>
            </a:endParaRPr>
          </a:p>
        </p:txBody>
      </p:sp>
      <p:cxnSp>
        <p:nvCxnSpPr>
          <p:cNvPr id="45" name="直接箭头连接符 44"/>
          <p:cNvCxnSpPr>
            <a:stCxn id="6" idx="3"/>
            <a:endCxn id="42" idx="1"/>
          </p:cNvCxnSpPr>
          <p:nvPr/>
        </p:nvCxnSpPr>
        <p:spPr>
          <a:xfrm flipV="1">
            <a:off x="1976120" y="1955800"/>
            <a:ext cx="539750" cy="13335"/>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flipH="1" flipV="1">
            <a:off x="2171065" y="879475"/>
            <a:ext cx="1905" cy="4244975"/>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27" idx="1"/>
          </p:cNvCxnSpPr>
          <p:nvPr/>
        </p:nvCxnSpPr>
        <p:spPr>
          <a:xfrm>
            <a:off x="4638040" y="1873885"/>
            <a:ext cx="307975" cy="635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69"/>
          <p:cNvSpPr/>
          <p:nvPr/>
        </p:nvSpPr>
        <p:spPr>
          <a:xfrm>
            <a:off x="389890" y="2013585"/>
            <a:ext cx="739140" cy="3340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离线标注</a:t>
            </a:r>
            <a:endParaRPr lang="zh-CN" altLang="en-US" sz="900" dirty="0">
              <a:ea typeface="宋体" charset="0"/>
            </a:endParaRPr>
          </a:p>
        </p:txBody>
      </p:sp>
      <p:cxnSp>
        <p:nvCxnSpPr>
          <p:cNvPr id="23" name="直接箭头连接符 22"/>
          <p:cNvCxnSpPr>
            <a:stCxn id="22" idx="3"/>
            <a:endCxn id="6" idx="1"/>
          </p:cNvCxnSpPr>
          <p:nvPr/>
        </p:nvCxnSpPr>
        <p:spPr>
          <a:xfrm flipV="1">
            <a:off x="1134745" y="1969135"/>
            <a:ext cx="351155" cy="21145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820160" y="1299845"/>
            <a:ext cx="839470" cy="128143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tx1"/>
              </a:solidFill>
              <a:latin typeface="微软雅黑" panose="020B0503020204020204" charset="-122"/>
              <a:ea typeface="微软雅黑" panose="020B0503020204020204" charset="-122"/>
            </a:endParaRPr>
          </a:p>
        </p:txBody>
      </p:sp>
      <p:sp>
        <p:nvSpPr>
          <p:cNvPr id="29" name="Rounded Rectangle 69"/>
          <p:cNvSpPr/>
          <p:nvPr/>
        </p:nvSpPr>
        <p:spPr>
          <a:xfrm>
            <a:off x="3888740" y="1750060"/>
            <a:ext cx="697230" cy="35115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t>分类特征</a:t>
            </a:r>
            <a:endParaRPr lang="zh-CN" altLang="en-US" sz="900" dirty="0"/>
          </a:p>
        </p:txBody>
      </p:sp>
      <p:sp>
        <p:nvSpPr>
          <p:cNvPr id="30" name="Rounded Rectangle 69"/>
          <p:cNvSpPr/>
          <p:nvPr/>
        </p:nvSpPr>
        <p:spPr>
          <a:xfrm>
            <a:off x="3888740" y="1361440"/>
            <a:ext cx="697230" cy="35115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t>统计特征</a:t>
            </a:r>
            <a:endParaRPr lang="zh-CN" altLang="en-US" sz="900" dirty="0"/>
          </a:p>
        </p:txBody>
      </p:sp>
      <p:sp>
        <p:nvSpPr>
          <p:cNvPr id="31" name="Rounded Rectangle 69"/>
          <p:cNvSpPr/>
          <p:nvPr/>
        </p:nvSpPr>
        <p:spPr>
          <a:xfrm>
            <a:off x="3879850" y="2148205"/>
            <a:ext cx="697230" cy="35115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t>拟合特征</a:t>
            </a:r>
            <a:endParaRPr lang="zh-CN" altLang="en-US" sz="900" dirty="0"/>
          </a:p>
        </p:txBody>
      </p:sp>
      <p:sp>
        <p:nvSpPr>
          <p:cNvPr id="32" name="文本框 31"/>
          <p:cNvSpPr txBox="1"/>
          <p:nvPr/>
        </p:nvSpPr>
        <p:spPr>
          <a:xfrm>
            <a:off x="3155315" y="1673225"/>
            <a:ext cx="690880" cy="213995"/>
          </a:xfrm>
          <a:prstGeom prst="rect">
            <a:avLst/>
          </a:prstGeom>
          <a:noFill/>
        </p:spPr>
        <p:txBody>
          <a:bodyPr wrap="none" rtlCol="0">
            <a:spAutoFit/>
          </a:bodyPr>
          <a:p>
            <a:r>
              <a:rPr lang="zh-CN" altLang="en-US" sz="800"/>
              <a:t>数据归一化</a:t>
            </a:r>
            <a:endParaRPr lang="zh-CN" altLang="en-US" sz="800"/>
          </a:p>
        </p:txBody>
      </p:sp>
      <p:sp>
        <p:nvSpPr>
          <p:cNvPr id="33" name="Rounded Rectangle 69"/>
          <p:cNvSpPr/>
          <p:nvPr/>
        </p:nvSpPr>
        <p:spPr>
          <a:xfrm>
            <a:off x="6022340" y="1708785"/>
            <a:ext cx="651510" cy="33718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dirty="0">
                <a:ea typeface="宋体" charset="0"/>
              </a:rPr>
              <a:t>xgboost</a:t>
            </a:r>
            <a:endParaRPr lang="en-US" altLang="zh-CN" sz="900" dirty="0">
              <a:ea typeface="宋体" charset="0"/>
            </a:endParaRPr>
          </a:p>
        </p:txBody>
      </p:sp>
      <p:cxnSp>
        <p:nvCxnSpPr>
          <p:cNvPr id="36" name="直接箭头连接符 35"/>
          <p:cNvCxnSpPr/>
          <p:nvPr/>
        </p:nvCxnSpPr>
        <p:spPr>
          <a:xfrm>
            <a:off x="5733415" y="1873885"/>
            <a:ext cx="307975" cy="635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69"/>
          <p:cNvSpPr/>
          <p:nvPr/>
        </p:nvSpPr>
        <p:spPr>
          <a:xfrm>
            <a:off x="6968490" y="1724660"/>
            <a:ext cx="651510" cy="33718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dirty="0">
                <a:ea typeface="宋体" charset="0"/>
              </a:rPr>
              <a:t>t_model</a:t>
            </a:r>
            <a:endParaRPr lang="en-US" altLang="zh-CN" sz="900" dirty="0">
              <a:ea typeface="宋体" charset="0"/>
            </a:endParaRPr>
          </a:p>
        </p:txBody>
      </p:sp>
      <p:cxnSp>
        <p:nvCxnSpPr>
          <p:cNvPr id="38" name="直接箭头连接符 37"/>
          <p:cNvCxnSpPr/>
          <p:nvPr/>
        </p:nvCxnSpPr>
        <p:spPr>
          <a:xfrm>
            <a:off x="6673850" y="1887220"/>
            <a:ext cx="307975" cy="635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69"/>
          <p:cNvSpPr/>
          <p:nvPr/>
        </p:nvSpPr>
        <p:spPr>
          <a:xfrm>
            <a:off x="1059815" y="3359150"/>
            <a:ext cx="490220" cy="65151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指标</a:t>
            </a:r>
            <a:endParaRPr lang="zh-CN" altLang="en-US" sz="900" dirty="0">
              <a:ea typeface="宋体" charset="0"/>
            </a:endParaRPr>
          </a:p>
          <a:p>
            <a:pPr algn="ctr"/>
            <a:r>
              <a:rPr lang="zh-CN" altLang="en-US" sz="900" dirty="0">
                <a:ea typeface="宋体" charset="0"/>
              </a:rPr>
              <a:t>检测</a:t>
            </a:r>
            <a:endParaRPr lang="zh-CN" altLang="en-US" sz="900" dirty="0">
              <a:ea typeface="宋体" charset="0"/>
            </a:endParaRPr>
          </a:p>
        </p:txBody>
      </p:sp>
      <p:sp>
        <p:nvSpPr>
          <p:cNvPr id="40" name="Rounded Rectangle 69"/>
          <p:cNvSpPr/>
          <p:nvPr/>
        </p:nvSpPr>
        <p:spPr>
          <a:xfrm>
            <a:off x="2660015" y="3217545"/>
            <a:ext cx="857885" cy="28384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统计预测</a:t>
            </a:r>
            <a:endParaRPr lang="zh-CN" altLang="en-US" sz="900" dirty="0">
              <a:ea typeface="宋体" charset="0"/>
            </a:endParaRPr>
          </a:p>
        </p:txBody>
      </p:sp>
      <p:cxnSp>
        <p:nvCxnSpPr>
          <p:cNvPr id="43" name="直接箭头连接符 42"/>
          <p:cNvCxnSpPr>
            <a:stCxn id="39" idx="3"/>
            <a:endCxn id="64" idx="1"/>
          </p:cNvCxnSpPr>
          <p:nvPr/>
        </p:nvCxnSpPr>
        <p:spPr>
          <a:xfrm>
            <a:off x="1550035" y="3684905"/>
            <a:ext cx="1040130" cy="1016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ounded Rectangle 69"/>
          <p:cNvSpPr/>
          <p:nvPr/>
        </p:nvSpPr>
        <p:spPr>
          <a:xfrm>
            <a:off x="5085715" y="3550285"/>
            <a:ext cx="700405" cy="36893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模型加载</a:t>
            </a:r>
            <a:endParaRPr lang="zh-CN" altLang="en-US" sz="900" dirty="0">
              <a:ea typeface="宋体" charset="0"/>
            </a:endParaRPr>
          </a:p>
        </p:txBody>
      </p:sp>
      <p:cxnSp>
        <p:nvCxnSpPr>
          <p:cNvPr id="48" name="直接箭头连接符 47"/>
          <p:cNvCxnSpPr>
            <a:stCxn id="64" idx="3"/>
          </p:cNvCxnSpPr>
          <p:nvPr/>
        </p:nvCxnSpPr>
        <p:spPr>
          <a:xfrm>
            <a:off x="3609340" y="3695065"/>
            <a:ext cx="300355" cy="635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9"/>
          <p:cNvSpPr/>
          <p:nvPr/>
        </p:nvSpPr>
        <p:spPr>
          <a:xfrm>
            <a:off x="6082030" y="3550285"/>
            <a:ext cx="700405" cy="36893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模型判别</a:t>
            </a:r>
            <a:endParaRPr lang="zh-CN" altLang="en-US" sz="900" dirty="0">
              <a:ea typeface="宋体" charset="0"/>
            </a:endParaRPr>
          </a:p>
        </p:txBody>
      </p:sp>
      <p:sp>
        <p:nvSpPr>
          <p:cNvPr id="64" name="矩形 63"/>
          <p:cNvSpPr/>
          <p:nvPr/>
        </p:nvSpPr>
        <p:spPr>
          <a:xfrm>
            <a:off x="2590165" y="3133725"/>
            <a:ext cx="1019175" cy="112268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tx1"/>
              </a:solidFill>
              <a:latin typeface="微软雅黑" panose="020B0503020204020204" charset="-122"/>
              <a:ea typeface="微软雅黑" panose="020B0503020204020204" charset="-122"/>
            </a:endParaRPr>
          </a:p>
        </p:txBody>
      </p:sp>
      <p:sp>
        <p:nvSpPr>
          <p:cNvPr id="103" name="Rounded Rectangle 69"/>
          <p:cNvSpPr/>
          <p:nvPr/>
        </p:nvSpPr>
        <p:spPr>
          <a:xfrm>
            <a:off x="2667000" y="3543300"/>
            <a:ext cx="851535" cy="28384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dirty="0">
                <a:ea typeface="宋体" charset="0"/>
              </a:rPr>
              <a:t>ewma</a:t>
            </a:r>
            <a:r>
              <a:rPr lang="zh-CN" altLang="en-US" sz="900" dirty="0">
                <a:ea typeface="宋体" charset="0"/>
              </a:rPr>
              <a:t>预测</a:t>
            </a:r>
            <a:endParaRPr lang="zh-CN" altLang="en-US" sz="900" dirty="0">
              <a:ea typeface="宋体" charset="0"/>
            </a:endParaRPr>
          </a:p>
        </p:txBody>
      </p:sp>
      <p:sp>
        <p:nvSpPr>
          <p:cNvPr id="105" name="Rounded Rectangle 69"/>
          <p:cNvSpPr/>
          <p:nvPr/>
        </p:nvSpPr>
        <p:spPr>
          <a:xfrm>
            <a:off x="2667000" y="3876675"/>
            <a:ext cx="850900" cy="28384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多项式预测</a:t>
            </a:r>
            <a:endParaRPr lang="zh-CN" altLang="en-US" sz="900" dirty="0">
              <a:ea typeface="宋体" charset="0"/>
            </a:endParaRPr>
          </a:p>
        </p:txBody>
      </p:sp>
      <p:sp>
        <p:nvSpPr>
          <p:cNvPr id="106" name="Rounded Rectangle 69"/>
          <p:cNvSpPr/>
          <p:nvPr/>
        </p:nvSpPr>
        <p:spPr>
          <a:xfrm>
            <a:off x="3909695" y="3592830"/>
            <a:ext cx="856615" cy="28384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dirty="0">
                <a:ea typeface="宋体" charset="0"/>
                <a:sym typeface="+mn-ea"/>
              </a:rPr>
              <a:t>xgboost</a:t>
            </a:r>
            <a:r>
              <a:rPr lang="zh-CN" altLang="en-US" sz="900" dirty="0">
                <a:ea typeface="宋体" charset="0"/>
              </a:rPr>
              <a:t>预测</a:t>
            </a:r>
            <a:endParaRPr lang="zh-CN" altLang="en-US" sz="900" dirty="0">
              <a:ea typeface="宋体" charset="0"/>
            </a:endParaRPr>
          </a:p>
        </p:txBody>
      </p:sp>
      <p:sp>
        <p:nvSpPr>
          <p:cNvPr id="108" name="文本框 107"/>
          <p:cNvSpPr txBox="1"/>
          <p:nvPr/>
        </p:nvSpPr>
        <p:spPr>
          <a:xfrm>
            <a:off x="2451100" y="2858135"/>
            <a:ext cx="1706880" cy="275590"/>
          </a:xfrm>
          <a:prstGeom prst="rect">
            <a:avLst/>
          </a:prstGeom>
          <a:noFill/>
        </p:spPr>
        <p:txBody>
          <a:bodyPr wrap="none" rtlCol="0">
            <a:spAutoFit/>
          </a:bodyPr>
          <a:p>
            <a:r>
              <a:rPr lang="zh-CN" altLang="en-US" sz="1200"/>
              <a:t>预先过滤出正确的数据</a:t>
            </a:r>
            <a:endParaRPr lang="zh-CN" altLang="en-US" sz="1200"/>
          </a:p>
        </p:txBody>
      </p:sp>
      <p:cxnSp>
        <p:nvCxnSpPr>
          <p:cNvPr id="109" name="直接箭头连接符 108"/>
          <p:cNvCxnSpPr/>
          <p:nvPr/>
        </p:nvCxnSpPr>
        <p:spPr>
          <a:xfrm>
            <a:off x="4777740" y="3731260"/>
            <a:ext cx="307975" cy="635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a:off x="5774055" y="3737610"/>
            <a:ext cx="307975" cy="635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609340" y="732155"/>
            <a:ext cx="3173095" cy="212598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5186680" y="4256405"/>
            <a:ext cx="3366135" cy="368300"/>
          </a:xfrm>
          <a:prstGeom prst="rect">
            <a:avLst/>
          </a:prstGeom>
          <a:noFill/>
        </p:spPr>
        <p:txBody>
          <a:bodyPr wrap="none" rtlCol="0">
            <a:spAutoFit/>
          </a:bodyPr>
          <a:p>
            <a:r>
              <a:rPr lang="zh-CN" altLang="en-US"/>
              <a:t>可尝试使用自学习</a:t>
            </a:r>
            <a:r>
              <a:rPr lang="en-US" altLang="zh-CN"/>
              <a:t>VAE</a:t>
            </a:r>
            <a:r>
              <a:rPr lang="zh-CN" altLang="en-US"/>
              <a:t>神经网络</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1" y="122548"/>
            <a:ext cx="5129470" cy="663006"/>
          </a:xfrm>
        </p:spPr>
        <p:txBody>
          <a:bodyPr>
            <a:normAutofit/>
          </a:bodyPr>
          <a:lstStyle/>
          <a:p>
            <a:r>
              <a:rPr altLang="zh-CN" sz="2400" dirty="0">
                <a:solidFill>
                  <a:srgbClr val="414141"/>
                </a:solidFill>
                <a:latin typeface="微软雅黑" panose="020B0503020204020204" charset="-122"/>
                <a:ea typeface="宋体" charset="0"/>
                <a:sym typeface="+mn-ea"/>
              </a:rPr>
              <a:t>AI</a:t>
            </a:r>
            <a:r>
              <a:rPr lang="zh-CN" altLang="en-US" sz="2400" dirty="0">
                <a:solidFill>
                  <a:srgbClr val="414141"/>
                </a:solidFill>
                <a:latin typeface="微软雅黑" panose="020B0503020204020204" charset="-122"/>
                <a:ea typeface="宋体" charset="0"/>
                <a:sym typeface="+mn-ea"/>
              </a:rPr>
              <a:t>智能监控</a:t>
            </a:r>
            <a:r>
              <a:rPr altLang="zh-CN" sz="2400" dirty="0">
                <a:solidFill>
                  <a:srgbClr val="414141"/>
                </a:solidFill>
                <a:latin typeface="微软雅黑" panose="020B0503020204020204" charset="-122"/>
                <a:ea typeface="宋体" charset="0"/>
                <a:sym typeface="+mn-ea"/>
              </a:rPr>
              <a:t>-</a:t>
            </a:r>
            <a:r>
              <a:rPr lang="zh-CN" altLang="en-US" sz="2400" dirty="0">
                <a:solidFill>
                  <a:srgbClr val="414141"/>
                </a:solidFill>
                <a:latin typeface="微软雅黑" panose="020B0503020204020204" charset="-122"/>
                <a:ea typeface="宋体" charset="0"/>
                <a:sym typeface="+mn-ea"/>
              </a:rPr>
              <a:t>算法实现流程</a:t>
            </a:r>
            <a:endParaRPr lang="zh-CN" altLang="en-US" sz="2400" dirty="0">
              <a:solidFill>
                <a:srgbClr val="414141"/>
              </a:solidFill>
              <a:latin typeface="微软雅黑" panose="020B0503020204020204" charset="-122"/>
              <a:ea typeface="宋体" charset="0"/>
              <a:sym typeface="+mn-ea"/>
            </a:endParaRPr>
          </a:p>
        </p:txBody>
      </p:sp>
      <p:cxnSp>
        <p:nvCxnSpPr>
          <p:cNvPr id="281" name="直接连接符 280"/>
          <p:cNvCxnSpPr/>
          <p:nvPr/>
        </p:nvCxnSpPr>
        <p:spPr>
          <a:xfrm flipH="1" flipV="1">
            <a:off x="1685925" y="879475"/>
            <a:ext cx="1905" cy="4244975"/>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8929370" y="969645"/>
            <a:ext cx="0" cy="406400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52" idx="3"/>
            <a:endCxn id="13" idx="1"/>
          </p:cNvCxnSpPr>
          <p:nvPr/>
        </p:nvCxnSpPr>
        <p:spPr>
          <a:xfrm flipV="1">
            <a:off x="1292225" y="1920240"/>
            <a:ext cx="995045" cy="635"/>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Rounded Rectangle 69"/>
          <p:cNvSpPr/>
          <p:nvPr/>
        </p:nvSpPr>
        <p:spPr>
          <a:xfrm>
            <a:off x="3603625" y="1689100"/>
            <a:ext cx="844550" cy="46291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样本库</a:t>
            </a:r>
            <a:endParaRPr lang="zh-CN" altLang="en-US" sz="900" dirty="0">
              <a:ea typeface="宋体" charset="0"/>
            </a:endParaRPr>
          </a:p>
          <a:p>
            <a:pPr algn="ctr"/>
            <a:r>
              <a:rPr lang="zh-CN" altLang="en-US" sz="900" dirty="0">
                <a:ea typeface="宋体" charset="0"/>
              </a:rPr>
              <a:t>（人工标注）</a:t>
            </a:r>
            <a:endParaRPr lang="zh-CN" altLang="en-US" sz="900" dirty="0">
              <a:ea typeface="宋体" charset="0"/>
            </a:endParaRPr>
          </a:p>
        </p:txBody>
      </p:sp>
      <p:sp>
        <p:nvSpPr>
          <p:cNvPr id="9" name="Rounded Rectangle 69"/>
          <p:cNvSpPr/>
          <p:nvPr/>
        </p:nvSpPr>
        <p:spPr>
          <a:xfrm>
            <a:off x="4876165" y="1743710"/>
            <a:ext cx="700405" cy="36893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特征工程</a:t>
            </a:r>
            <a:endParaRPr lang="zh-CN" altLang="en-US" sz="900" dirty="0">
              <a:ea typeface="宋体" charset="0"/>
            </a:endParaRPr>
          </a:p>
        </p:txBody>
      </p:sp>
      <p:sp>
        <p:nvSpPr>
          <p:cNvPr id="13" name="Rounded Rectangle 69"/>
          <p:cNvSpPr/>
          <p:nvPr/>
        </p:nvSpPr>
        <p:spPr>
          <a:xfrm>
            <a:off x="2287270" y="1674495"/>
            <a:ext cx="1008380" cy="49149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统计算法</a:t>
            </a:r>
            <a:r>
              <a:rPr lang="en-US" altLang="zh-CN" sz="900" dirty="0">
                <a:ea typeface="宋体" charset="0"/>
              </a:rPr>
              <a:t>&amp;</a:t>
            </a:r>
            <a:r>
              <a:rPr lang="zh-CN" altLang="en-US" sz="900" dirty="0">
                <a:ea typeface="宋体" charset="0"/>
              </a:rPr>
              <a:t>无监督算法</a:t>
            </a:r>
            <a:endParaRPr lang="zh-CN" altLang="en-US" sz="900" dirty="0">
              <a:ea typeface="宋体" charset="0"/>
            </a:endParaRPr>
          </a:p>
          <a:p>
            <a:pPr algn="ctr"/>
            <a:r>
              <a:rPr lang="zh-CN" altLang="en-US" sz="900" dirty="0">
                <a:ea typeface="宋体" charset="0"/>
              </a:rPr>
              <a:t>输出疑似异常</a:t>
            </a:r>
            <a:endParaRPr lang="zh-CN" altLang="en-US" sz="900" dirty="0">
              <a:ea typeface="宋体" charset="0"/>
            </a:endParaRPr>
          </a:p>
        </p:txBody>
      </p:sp>
      <p:cxnSp>
        <p:nvCxnSpPr>
          <p:cNvPr id="15" name="直接箭头连接符 14"/>
          <p:cNvCxnSpPr/>
          <p:nvPr/>
        </p:nvCxnSpPr>
        <p:spPr>
          <a:xfrm>
            <a:off x="3295650" y="1917065"/>
            <a:ext cx="307975" cy="635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9" idx="1"/>
          </p:cNvCxnSpPr>
          <p:nvPr/>
        </p:nvCxnSpPr>
        <p:spPr>
          <a:xfrm>
            <a:off x="4448175" y="1929130"/>
            <a:ext cx="427990" cy="508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69"/>
          <p:cNvSpPr/>
          <p:nvPr/>
        </p:nvSpPr>
        <p:spPr>
          <a:xfrm>
            <a:off x="367030" y="1728470"/>
            <a:ext cx="925195" cy="38417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数据存储</a:t>
            </a:r>
            <a:endParaRPr lang="zh-CN" altLang="en-US" sz="900" dirty="0">
              <a:ea typeface="宋体" charset="0"/>
            </a:endParaRPr>
          </a:p>
        </p:txBody>
      </p:sp>
      <p:sp>
        <p:nvSpPr>
          <p:cNvPr id="53" name="Rounded Rectangle 69"/>
          <p:cNvSpPr/>
          <p:nvPr/>
        </p:nvSpPr>
        <p:spPr>
          <a:xfrm>
            <a:off x="6054090" y="1737995"/>
            <a:ext cx="925195" cy="38417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有监督算法</a:t>
            </a:r>
            <a:endParaRPr lang="zh-CN" altLang="en-US" sz="900" dirty="0">
              <a:ea typeface="宋体" charset="0"/>
            </a:endParaRPr>
          </a:p>
          <a:p>
            <a:pPr algn="ctr"/>
            <a:r>
              <a:rPr lang="en-US" altLang="zh-CN" sz="900" dirty="0">
                <a:ea typeface="宋体" charset="0"/>
              </a:rPr>
              <a:t>(</a:t>
            </a:r>
            <a:r>
              <a:rPr lang="zh-CN" altLang="en-US" sz="900" dirty="0">
                <a:ea typeface="宋体" charset="0"/>
              </a:rPr>
              <a:t>离线计算</a:t>
            </a:r>
            <a:r>
              <a:rPr lang="en-US" altLang="zh-CN" sz="900" dirty="0">
                <a:ea typeface="宋体" charset="0"/>
              </a:rPr>
              <a:t>)</a:t>
            </a:r>
            <a:endParaRPr lang="en-US" altLang="zh-CN" sz="900" dirty="0">
              <a:ea typeface="宋体" charset="0"/>
            </a:endParaRPr>
          </a:p>
        </p:txBody>
      </p:sp>
      <p:cxnSp>
        <p:nvCxnSpPr>
          <p:cNvPr id="54" name="直接箭头连接符 53"/>
          <p:cNvCxnSpPr>
            <a:stCxn id="9" idx="3"/>
            <a:endCxn id="53" idx="1"/>
          </p:cNvCxnSpPr>
          <p:nvPr/>
        </p:nvCxnSpPr>
        <p:spPr>
          <a:xfrm>
            <a:off x="5576570" y="1934210"/>
            <a:ext cx="477520" cy="190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62" idx="3"/>
            <a:endCxn id="58" idx="1"/>
          </p:cNvCxnSpPr>
          <p:nvPr/>
        </p:nvCxnSpPr>
        <p:spPr>
          <a:xfrm flipV="1">
            <a:off x="1329690" y="3170555"/>
            <a:ext cx="995045" cy="635"/>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Rounded Rectangle 69"/>
          <p:cNvSpPr/>
          <p:nvPr/>
        </p:nvSpPr>
        <p:spPr>
          <a:xfrm>
            <a:off x="3641090" y="2939415"/>
            <a:ext cx="844550" cy="46291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加载有监督模型</a:t>
            </a:r>
            <a:endParaRPr lang="zh-CN" altLang="en-US" sz="900" dirty="0">
              <a:ea typeface="宋体" charset="0"/>
            </a:endParaRPr>
          </a:p>
        </p:txBody>
      </p:sp>
      <p:sp>
        <p:nvSpPr>
          <p:cNvPr id="57" name="Rounded Rectangle 69"/>
          <p:cNvSpPr/>
          <p:nvPr/>
        </p:nvSpPr>
        <p:spPr>
          <a:xfrm>
            <a:off x="4876165" y="2994025"/>
            <a:ext cx="824865" cy="37846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特征工程</a:t>
            </a:r>
            <a:endParaRPr lang="zh-CN" altLang="en-US" sz="900" dirty="0">
              <a:ea typeface="宋体" charset="0"/>
            </a:endParaRPr>
          </a:p>
          <a:p>
            <a:pPr algn="ctr"/>
            <a:r>
              <a:rPr lang="zh-CN" altLang="en-US" sz="900" dirty="0">
                <a:ea typeface="宋体" charset="0"/>
              </a:rPr>
              <a:t>（实时计算）</a:t>
            </a:r>
            <a:endParaRPr lang="zh-CN" altLang="en-US" sz="900" dirty="0">
              <a:ea typeface="宋体" charset="0"/>
            </a:endParaRPr>
          </a:p>
        </p:txBody>
      </p:sp>
      <p:sp>
        <p:nvSpPr>
          <p:cNvPr id="58" name="Rounded Rectangle 69"/>
          <p:cNvSpPr/>
          <p:nvPr/>
        </p:nvSpPr>
        <p:spPr>
          <a:xfrm>
            <a:off x="2324735" y="2924810"/>
            <a:ext cx="1008380" cy="49149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统计算法</a:t>
            </a:r>
            <a:r>
              <a:rPr lang="en-US" altLang="zh-CN" sz="900" dirty="0">
                <a:ea typeface="宋体" charset="0"/>
              </a:rPr>
              <a:t>&amp;</a:t>
            </a:r>
            <a:r>
              <a:rPr lang="zh-CN" altLang="en-US" sz="900" dirty="0">
                <a:ea typeface="宋体" charset="0"/>
              </a:rPr>
              <a:t>无监督算法</a:t>
            </a:r>
            <a:endParaRPr lang="zh-CN" altLang="en-US" sz="900" dirty="0">
              <a:ea typeface="宋体" charset="0"/>
            </a:endParaRPr>
          </a:p>
          <a:p>
            <a:pPr algn="ctr"/>
            <a:r>
              <a:rPr lang="zh-CN" altLang="en-US" sz="900" dirty="0">
                <a:ea typeface="宋体" charset="0"/>
              </a:rPr>
              <a:t>输出疑似异常</a:t>
            </a:r>
            <a:endParaRPr lang="zh-CN" altLang="en-US" sz="900" dirty="0">
              <a:ea typeface="宋体" charset="0"/>
            </a:endParaRPr>
          </a:p>
        </p:txBody>
      </p:sp>
      <p:cxnSp>
        <p:nvCxnSpPr>
          <p:cNvPr id="60" name="直接箭头连接符 59"/>
          <p:cNvCxnSpPr/>
          <p:nvPr/>
        </p:nvCxnSpPr>
        <p:spPr>
          <a:xfrm>
            <a:off x="3333115" y="3167380"/>
            <a:ext cx="307975" cy="635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6" idx="3"/>
            <a:endCxn id="57" idx="1"/>
          </p:cNvCxnSpPr>
          <p:nvPr/>
        </p:nvCxnSpPr>
        <p:spPr>
          <a:xfrm>
            <a:off x="4485640" y="3171190"/>
            <a:ext cx="390525" cy="1206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9"/>
          <p:cNvSpPr/>
          <p:nvPr/>
        </p:nvSpPr>
        <p:spPr>
          <a:xfrm>
            <a:off x="404495" y="2978785"/>
            <a:ext cx="925195" cy="38417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数据提取</a:t>
            </a:r>
            <a:endParaRPr lang="zh-CN" altLang="en-US" sz="900" dirty="0">
              <a:ea typeface="宋体" charset="0"/>
            </a:endParaRPr>
          </a:p>
        </p:txBody>
      </p:sp>
      <p:sp>
        <p:nvSpPr>
          <p:cNvPr id="65" name="Rounded Rectangle 69"/>
          <p:cNvSpPr/>
          <p:nvPr/>
        </p:nvSpPr>
        <p:spPr>
          <a:xfrm>
            <a:off x="6091555" y="2988310"/>
            <a:ext cx="925195" cy="38417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dirty="0">
                <a:ea typeface="宋体" charset="0"/>
              </a:rPr>
              <a:t>有监督算法</a:t>
            </a:r>
            <a:endParaRPr lang="zh-CN" altLang="en-US" sz="900" dirty="0">
              <a:ea typeface="宋体" charset="0"/>
            </a:endParaRPr>
          </a:p>
          <a:p>
            <a:pPr algn="ctr"/>
            <a:r>
              <a:rPr lang="en-US" altLang="zh-CN" sz="900" dirty="0">
                <a:ea typeface="宋体" charset="0"/>
              </a:rPr>
              <a:t>(</a:t>
            </a:r>
            <a:r>
              <a:rPr lang="zh-CN" altLang="en-US" sz="900" dirty="0">
                <a:ea typeface="宋体" charset="0"/>
              </a:rPr>
              <a:t>输出异常</a:t>
            </a:r>
            <a:r>
              <a:rPr lang="en-US" altLang="zh-CN" sz="900" dirty="0">
                <a:ea typeface="宋体" charset="0"/>
              </a:rPr>
              <a:t>)</a:t>
            </a:r>
            <a:endParaRPr lang="en-US" altLang="zh-CN" sz="900" dirty="0">
              <a:ea typeface="宋体" charset="0"/>
            </a:endParaRPr>
          </a:p>
        </p:txBody>
      </p:sp>
      <p:cxnSp>
        <p:nvCxnSpPr>
          <p:cNvPr id="66" name="直接箭头连接符 65"/>
          <p:cNvCxnSpPr>
            <a:stCxn id="57" idx="3"/>
            <a:endCxn id="65" idx="1"/>
          </p:cNvCxnSpPr>
          <p:nvPr/>
        </p:nvCxnSpPr>
        <p:spPr>
          <a:xfrm flipV="1">
            <a:off x="5701030" y="3180715"/>
            <a:ext cx="390525" cy="254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484505" y="1336675"/>
            <a:ext cx="690880" cy="245110"/>
          </a:xfrm>
          <a:prstGeom prst="rect">
            <a:avLst/>
          </a:prstGeom>
          <a:noFill/>
        </p:spPr>
        <p:txBody>
          <a:bodyPr wrap="none" rtlCol="0">
            <a:spAutoFit/>
          </a:bodyPr>
          <a:p>
            <a:r>
              <a:rPr lang="zh-CN" altLang="en-US" sz="1000"/>
              <a:t>离线模块</a:t>
            </a:r>
            <a:endParaRPr lang="zh-CN" altLang="en-US" sz="1000"/>
          </a:p>
        </p:txBody>
      </p:sp>
      <p:sp>
        <p:nvSpPr>
          <p:cNvPr id="68" name="文本框 67"/>
          <p:cNvSpPr txBox="1"/>
          <p:nvPr/>
        </p:nvSpPr>
        <p:spPr>
          <a:xfrm>
            <a:off x="484505" y="2618740"/>
            <a:ext cx="690880" cy="245110"/>
          </a:xfrm>
          <a:prstGeom prst="rect">
            <a:avLst/>
          </a:prstGeom>
          <a:noFill/>
        </p:spPr>
        <p:txBody>
          <a:bodyPr wrap="none" rtlCol="0">
            <a:spAutoFit/>
          </a:bodyPr>
          <a:p>
            <a:r>
              <a:rPr lang="zh-CN" altLang="en-US" sz="1000"/>
              <a:t>在线模块</a:t>
            </a:r>
            <a:endParaRPr lang="zh-CN" altLang="en-US" sz="1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59" y="53113"/>
            <a:ext cx="5748017" cy="732441"/>
          </a:xfrm>
        </p:spPr>
        <p:txBody>
          <a:bodyPr/>
          <a:lstStyle/>
          <a:p>
            <a:r>
              <a:rPr lang="zh-CN" altLang="en-US" dirty="0"/>
              <a:t>整体技术方案</a:t>
            </a:r>
            <a:endParaRPr lang="en-US" dirty="0">
              <a:solidFill>
                <a:srgbClr val="FF0000"/>
              </a:solidFill>
            </a:endParaRPr>
          </a:p>
        </p:txBody>
      </p:sp>
      <p:sp>
        <p:nvSpPr>
          <p:cNvPr id="124" name="圆角矩形 123"/>
          <p:cNvSpPr/>
          <p:nvPr/>
        </p:nvSpPr>
        <p:spPr>
          <a:xfrm>
            <a:off x="4968755" y="949201"/>
            <a:ext cx="3637344" cy="2298704"/>
          </a:xfrm>
          <a:prstGeom prst="roundRect">
            <a:avLst>
              <a:gd name="adj" fmla="val 4406"/>
            </a:avLst>
          </a:prstGeom>
          <a:noFill/>
          <a:ln w="127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lt"/>
            </a:endParaRPr>
          </a:p>
        </p:txBody>
      </p:sp>
      <p:sp>
        <p:nvSpPr>
          <p:cNvPr id="127" name="圆角矩形 126"/>
          <p:cNvSpPr/>
          <p:nvPr/>
        </p:nvSpPr>
        <p:spPr>
          <a:xfrm rot="16200000">
            <a:off x="353999" y="3978004"/>
            <a:ext cx="503555" cy="998857"/>
          </a:xfrm>
          <a:prstGeom prst="roundRect">
            <a:avLst/>
          </a:prstGeom>
          <a:solidFill>
            <a:schemeClr val="accent5">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900" dirty="0">
                <a:solidFill>
                  <a:schemeClr val="bg1"/>
                </a:solidFill>
                <a:latin typeface="微软雅黑" panose="020B0503020204020204" charset="-122"/>
                <a:ea typeface="微软雅黑" panose="020B0503020204020204" charset="-122"/>
              </a:rPr>
              <a:t>Grafana</a:t>
            </a:r>
            <a:endParaRPr kumimoji="1" lang="en-US" altLang="zh-CN" sz="900" dirty="0">
              <a:solidFill>
                <a:schemeClr val="bg1"/>
              </a:solidFill>
              <a:latin typeface="微软雅黑" panose="020B0503020204020204" charset="-122"/>
              <a:ea typeface="微软雅黑" panose="020B0503020204020204" charset="-122"/>
            </a:endParaRPr>
          </a:p>
        </p:txBody>
      </p:sp>
      <p:cxnSp>
        <p:nvCxnSpPr>
          <p:cNvPr id="129" name="Straight Connector 41"/>
          <p:cNvCxnSpPr>
            <a:stCxn id="127" idx="2"/>
            <a:endCxn id="130" idx="1"/>
          </p:cNvCxnSpPr>
          <p:nvPr/>
        </p:nvCxnSpPr>
        <p:spPr>
          <a:xfrm flipV="1">
            <a:off x="1105205" y="3151872"/>
            <a:ext cx="1751620" cy="1325560"/>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130" name="Rounded Rectangle 106"/>
          <p:cNvSpPr/>
          <p:nvPr/>
        </p:nvSpPr>
        <p:spPr>
          <a:xfrm rot="16200000">
            <a:off x="2598380" y="2278747"/>
            <a:ext cx="516890" cy="1229360"/>
          </a:xfrm>
          <a:prstGeom prst="roundRect">
            <a:avLst>
              <a:gd name="adj" fmla="val 6243"/>
            </a:avLst>
          </a:prstGeom>
          <a:solidFill>
            <a:srgbClr val="F66B2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x-none" sz="900" dirty="0">
                <a:solidFill>
                  <a:schemeClr val="bg1"/>
                </a:solidFill>
                <a:latin typeface="微软雅黑" panose="020B0503020204020204" charset="-122"/>
                <a:ea typeface="微软雅黑" panose="020B0503020204020204" charset="-122"/>
              </a:rPr>
              <a:t>Prometheus</a:t>
            </a:r>
            <a:endParaRPr lang="en-US" altLang="x-none" sz="900" dirty="0">
              <a:solidFill>
                <a:schemeClr val="bg1"/>
              </a:solidFill>
              <a:latin typeface="微软雅黑" panose="020B0503020204020204" charset="-122"/>
              <a:ea typeface="微软雅黑" panose="020B0503020204020204" charset="-122"/>
            </a:endParaRPr>
          </a:p>
        </p:txBody>
      </p:sp>
      <p:sp>
        <p:nvSpPr>
          <p:cNvPr id="134" name="Rounded Rectangle 104"/>
          <p:cNvSpPr/>
          <p:nvPr/>
        </p:nvSpPr>
        <p:spPr>
          <a:xfrm rot="16200000">
            <a:off x="6112495" y="3715417"/>
            <a:ext cx="413731" cy="1066816"/>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800" dirty="0">
                <a:ea typeface="宋体" pitchFamily="2" charset="-122"/>
              </a:rPr>
              <a:t>Order Service</a:t>
            </a:r>
            <a:endParaRPr kumimoji="1" lang="en-US" altLang="zh-CN" sz="800" dirty="0">
              <a:ea typeface="宋体" pitchFamily="2" charset="-122"/>
            </a:endParaRPr>
          </a:p>
          <a:p>
            <a:pPr marL="171450" indent="-171450" algn="ctr">
              <a:buFont typeface="Wingdings" panose="05000000000000000000" pitchFamily="2" charset="2"/>
              <a:buChar char="u"/>
            </a:pPr>
            <a:r>
              <a:rPr kumimoji="1" lang="zh-CN" altLang="en-US" sz="800" dirty="0">
                <a:ea typeface="宋体" pitchFamily="2" charset="-122"/>
              </a:rPr>
              <a:t>异常事件</a:t>
            </a:r>
            <a:endParaRPr kumimoji="1" lang="en-US" altLang="zh-CN" sz="800" dirty="0">
              <a:ea typeface="宋体" pitchFamily="2" charset="-122"/>
            </a:endParaRPr>
          </a:p>
          <a:p>
            <a:pPr marL="171450" indent="-171450" algn="ctr">
              <a:buFont typeface="Wingdings" panose="05000000000000000000" pitchFamily="2" charset="2"/>
              <a:buChar char="u"/>
            </a:pPr>
            <a:r>
              <a:rPr kumimoji="1" lang="zh-CN" altLang="en-US" sz="800" dirty="0">
                <a:ea typeface="宋体" pitchFamily="2" charset="-122"/>
              </a:rPr>
              <a:t>订单事件</a:t>
            </a:r>
            <a:endParaRPr kumimoji="1" lang="zh-CN" altLang="en-US" sz="800" dirty="0">
              <a:ea typeface="宋体" pitchFamily="2" charset="-122"/>
            </a:endParaRPr>
          </a:p>
        </p:txBody>
      </p:sp>
      <p:sp>
        <p:nvSpPr>
          <p:cNvPr id="136" name="圆角矩形 135"/>
          <p:cNvSpPr/>
          <p:nvPr/>
        </p:nvSpPr>
        <p:spPr>
          <a:xfrm rot="16200000">
            <a:off x="2598380" y="4301892"/>
            <a:ext cx="516890" cy="1068578"/>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lvl="0" algn="ctr">
              <a:defRPr/>
            </a:pPr>
            <a:r>
              <a:rPr lang="zh-CN" altLang="en-US" sz="900" kern="0" dirty="0">
                <a:solidFill>
                  <a:sysClr val="window" lastClr="FFFFFF"/>
                </a:solidFill>
                <a:latin typeface="微软雅黑" panose="020B0503020204020204" charset="-122"/>
                <a:ea typeface="微软雅黑" panose="020B0503020204020204" charset="-122"/>
              </a:rPr>
              <a:t>监控管理后台</a:t>
            </a:r>
            <a:endParaRPr lang="en-US" altLang="zh-CN" sz="900" kern="0" dirty="0">
              <a:solidFill>
                <a:sysClr val="window" lastClr="FFFFFF"/>
              </a:solidFill>
              <a:latin typeface="微软雅黑" panose="020B0503020204020204" charset="-122"/>
              <a:ea typeface="微软雅黑" panose="020B0503020204020204" charset="-122"/>
            </a:endParaRPr>
          </a:p>
        </p:txBody>
      </p:sp>
      <p:sp>
        <p:nvSpPr>
          <p:cNvPr id="137" name="Rounded Rectangle 104"/>
          <p:cNvSpPr/>
          <p:nvPr/>
        </p:nvSpPr>
        <p:spPr>
          <a:xfrm rot="16200000">
            <a:off x="4034669" y="4071373"/>
            <a:ext cx="233953" cy="796252"/>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x-none" sz="900" dirty="0">
                <a:solidFill>
                  <a:schemeClr val="bg1"/>
                </a:solidFill>
                <a:latin typeface="微软雅黑" panose="020B0503020204020204" charset="-122"/>
                <a:ea typeface="微软雅黑" panose="020B0503020204020204" charset="-122"/>
              </a:rPr>
              <a:t>ITSM</a:t>
            </a:r>
            <a:endParaRPr lang="en-US" altLang="x-none" sz="900" dirty="0">
              <a:solidFill>
                <a:schemeClr val="bg1"/>
              </a:solidFill>
              <a:latin typeface="微软雅黑" panose="020B0503020204020204" charset="-122"/>
              <a:ea typeface="微软雅黑" panose="020B0503020204020204" charset="-122"/>
            </a:endParaRPr>
          </a:p>
        </p:txBody>
      </p:sp>
      <p:sp>
        <p:nvSpPr>
          <p:cNvPr id="139" name="Rounded Rectangle 104"/>
          <p:cNvSpPr/>
          <p:nvPr/>
        </p:nvSpPr>
        <p:spPr>
          <a:xfrm rot="16200000">
            <a:off x="4040362" y="3661141"/>
            <a:ext cx="209328" cy="785081"/>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900" dirty="0">
                <a:solidFill>
                  <a:schemeClr val="bg1"/>
                </a:solidFill>
                <a:latin typeface="微软雅黑" panose="020B0503020204020204" charset="-122"/>
                <a:ea typeface="微软雅黑" panose="020B0503020204020204" charset="-122"/>
              </a:rPr>
              <a:t>Email</a:t>
            </a:r>
            <a:endParaRPr lang="en-US" altLang="x-none" sz="900" dirty="0">
              <a:solidFill>
                <a:schemeClr val="bg1"/>
              </a:solidFill>
              <a:latin typeface="微软雅黑" panose="020B0503020204020204" charset="-122"/>
              <a:ea typeface="微软雅黑" panose="020B0503020204020204" charset="-122"/>
            </a:endParaRPr>
          </a:p>
        </p:txBody>
      </p:sp>
      <p:sp>
        <p:nvSpPr>
          <p:cNvPr id="141" name="文本框 140"/>
          <p:cNvSpPr txBox="1"/>
          <p:nvPr/>
        </p:nvSpPr>
        <p:spPr>
          <a:xfrm>
            <a:off x="2824577" y="3247905"/>
            <a:ext cx="441146" cy="246221"/>
          </a:xfrm>
          <a:prstGeom prst="rect">
            <a:avLst/>
          </a:prstGeom>
          <a:noFill/>
        </p:spPr>
        <p:txBody>
          <a:bodyPr wrap="none" rtlCol="0">
            <a:spAutoFit/>
          </a:bodyPr>
          <a:lstStyle/>
          <a:p>
            <a:pPr algn="l"/>
            <a:r>
              <a:rPr kumimoji="1" lang="zh-CN" altLang="en-US" sz="1000" dirty="0">
                <a:ea typeface="宋体" pitchFamily="2" charset="-122"/>
              </a:rPr>
              <a:t>报警</a:t>
            </a:r>
            <a:endParaRPr kumimoji="1" lang="zh-CN" altLang="en-US" sz="1000" dirty="0">
              <a:ea typeface="宋体" pitchFamily="2" charset="-122"/>
            </a:endParaRPr>
          </a:p>
        </p:txBody>
      </p:sp>
      <p:cxnSp>
        <p:nvCxnSpPr>
          <p:cNvPr id="142" name="Straight Connector 41"/>
          <p:cNvCxnSpPr>
            <a:stCxn id="137" idx="0"/>
            <a:endCxn id="136" idx="2"/>
          </p:cNvCxnSpPr>
          <p:nvPr/>
        </p:nvCxnSpPr>
        <p:spPr>
          <a:xfrm flipH="1">
            <a:off x="3391114" y="4469499"/>
            <a:ext cx="362406" cy="366682"/>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cxnSp>
        <p:nvCxnSpPr>
          <p:cNvPr id="143" name="Straight Connector 41"/>
          <p:cNvCxnSpPr>
            <a:stCxn id="139" idx="0"/>
            <a:endCxn id="145" idx="2"/>
          </p:cNvCxnSpPr>
          <p:nvPr/>
        </p:nvCxnSpPr>
        <p:spPr>
          <a:xfrm flipH="1" flipV="1">
            <a:off x="3356253" y="3901749"/>
            <a:ext cx="396233" cy="151933"/>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cxnSp>
        <p:nvCxnSpPr>
          <p:cNvPr id="144" name="Straight Connector 41"/>
          <p:cNvCxnSpPr>
            <a:stCxn id="140" idx="0"/>
            <a:endCxn id="145" idx="2"/>
          </p:cNvCxnSpPr>
          <p:nvPr/>
        </p:nvCxnSpPr>
        <p:spPr>
          <a:xfrm flipH="1">
            <a:off x="3356253" y="3700393"/>
            <a:ext cx="394290" cy="201356"/>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146" name="圆角矩形 145"/>
          <p:cNvSpPr/>
          <p:nvPr/>
        </p:nvSpPr>
        <p:spPr>
          <a:xfrm rot="16200000">
            <a:off x="5361448" y="808657"/>
            <a:ext cx="516890" cy="998855"/>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lvl="0" algn="ctr">
              <a:defRPr/>
            </a:pPr>
            <a:r>
              <a:rPr lang="zh-CN" altLang="en-US" sz="900" kern="0" dirty="0">
                <a:solidFill>
                  <a:sysClr val="window" lastClr="FFFFFF"/>
                </a:solidFill>
                <a:latin typeface="微软雅黑" panose="020B0503020204020204" charset="-122"/>
                <a:ea typeface="微软雅黑" panose="020B0503020204020204" charset="-122"/>
              </a:rPr>
              <a:t>餐厅端</a:t>
            </a:r>
            <a:endParaRPr lang="en-US" altLang="zh-CN" sz="900" kern="0" dirty="0">
              <a:solidFill>
                <a:sysClr val="window" lastClr="FFFFFF"/>
              </a:solidFill>
              <a:latin typeface="微软雅黑" panose="020B0503020204020204" charset="-122"/>
              <a:ea typeface="微软雅黑" panose="020B0503020204020204" charset="-122"/>
            </a:endParaRPr>
          </a:p>
          <a:p>
            <a:pPr lvl="0" algn="ctr">
              <a:defRPr/>
            </a:pPr>
            <a:r>
              <a:rPr lang="zh-CN" altLang="en-US" sz="900" kern="0" dirty="0">
                <a:solidFill>
                  <a:sysClr val="window" lastClr="FFFFFF"/>
                </a:solidFill>
                <a:latin typeface="微软雅黑" panose="020B0503020204020204" charset="-122"/>
                <a:ea typeface="微软雅黑" panose="020B0503020204020204" charset="-122"/>
              </a:rPr>
              <a:t>脚本执行器</a:t>
            </a:r>
            <a:endParaRPr lang="zh-CN" altLang="en-US" sz="900" kern="0" dirty="0">
              <a:solidFill>
                <a:sysClr val="window" lastClr="FFFFFF"/>
              </a:solidFill>
              <a:latin typeface="微软雅黑" panose="020B0503020204020204" charset="-122"/>
              <a:ea typeface="微软雅黑" panose="020B0503020204020204" charset="-122"/>
            </a:endParaRPr>
          </a:p>
        </p:txBody>
      </p:sp>
      <p:sp>
        <p:nvSpPr>
          <p:cNvPr id="151" name="Rounded Rectangle 104"/>
          <p:cNvSpPr/>
          <p:nvPr/>
        </p:nvSpPr>
        <p:spPr>
          <a:xfrm rot="16200000">
            <a:off x="7871636" y="2436088"/>
            <a:ext cx="246221" cy="1041498"/>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en-US" sz="800" dirty="0" err="1">
                <a:solidFill>
                  <a:schemeClr val="bg1"/>
                </a:solidFill>
                <a:latin typeface="微软雅黑" panose="020B0503020204020204" charset="-122"/>
                <a:ea typeface="微软雅黑" panose="020B0503020204020204" charset="-122"/>
              </a:rPr>
              <a:t>MPOS</a:t>
            </a:r>
            <a:r>
              <a:rPr lang="zh-CN" altLang="en-US" sz="800" dirty="0">
                <a:solidFill>
                  <a:schemeClr val="bg1"/>
                </a:solidFill>
                <a:latin typeface="微软雅黑" panose="020B0503020204020204" charset="-122"/>
                <a:ea typeface="微软雅黑" panose="020B0503020204020204" charset="-122"/>
              </a:rPr>
              <a:t>状态</a:t>
            </a:r>
            <a:endParaRPr lang="x-none" altLang="en-US" sz="800" dirty="0">
              <a:solidFill>
                <a:schemeClr val="bg1"/>
              </a:solidFill>
              <a:latin typeface="微软雅黑" panose="020B0503020204020204" charset="-122"/>
              <a:ea typeface="微软雅黑" panose="020B0503020204020204" charset="-122"/>
            </a:endParaRPr>
          </a:p>
        </p:txBody>
      </p:sp>
      <p:cxnSp>
        <p:nvCxnSpPr>
          <p:cNvPr id="154" name="Straight Connector 41"/>
          <p:cNvCxnSpPr>
            <a:stCxn id="146" idx="0"/>
            <a:endCxn id="69" idx="2"/>
          </p:cNvCxnSpPr>
          <p:nvPr/>
        </p:nvCxnSpPr>
        <p:spPr>
          <a:xfrm flipH="1">
            <a:off x="3356254" y="1308085"/>
            <a:ext cx="1764212" cy="340656"/>
          </a:xfrm>
          <a:prstGeom prst="line">
            <a:avLst/>
          </a:prstGeom>
          <a:noFill/>
          <a:ln w="12700" cap="flat" cmpd="sng" algn="ctr">
            <a:solidFill>
              <a:srgbClr val="141313"/>
            </a:solidFill>
            <a:prstDash val="solid"/>
            <a:headEnd type="triangle" w="med" len="med"/>
            <a:tailEnd type="triangle" w="med" len="med"/>
          </a:ln>
          <a:effectLst>
            <a:outerShdw blurRad="40000" dist="20000" dir="5400000" rotWithShape="0">
              <a:srgbClr val="000000">
                <a:alpha val="38000"/>
              </a:srgbClr>
            </a:outerShdw>
          </a:effectLst>
        </p:spPr>
      </p:cxnSp>
      <p:sp>
        <p:nvSpPr>
          <p:cNvPr id="156" name="文本框 155"/>
          <p:cNvSpPr txBox="1"/>
          <p:nvPr/>
        </p:nvSpPr>
        <p:spPr>
          <a:xfrm>
            <a:off x="6793190" y="3119278"/>
            <a:ext cx="718466" cy="246221"/>
          </a:xfrm>
          <a:prstGeom prst="rect">
            <a:avLst/>
          </a:prstGeom>
          <a:noFill/>
        </p:spPr>
        <p:txBody>
          <a:bodyPr wrap="none" rtlCol="0">
            <a:spAutoFit/>
          </a:bodyPr>
          <a:lstStyle/>
          <a:p>
            <a:pPr algn="l"/>
            <a:r>
              <a:rPr kumimoji="1" lang="en-US" altLang="zh-CN" sz="1000" dirty="0" err="1">
                <a:ea typeface="宋体" pitchFamily="2" charset="-122"/>
              </a:rPr>
              <a:t>Grpc</a:t>
            </a:r>
            <a:r>
              <a:rPr kumimoji="1" lang="zh-CN" altLang="en-US" sz="1000" dirty="0">
                <a:ea typeface="宋体" pitchFamily="2" charset="-122"/>
              </a:rPr>
              <a:t>推送</a:t>
            </a:r>
            <a:endParaRPr kumimoji="1" lang="zh-CN" altLang="en-US" sz="1000" dirty="0">
              <a:ea typeface="宋体" pitchFamily="2" charset="-122"/>
            </a:endParaRPr>
          </a:p>
        </p:txBody>
      </p:sp>
      <p:sp>
        <p:nvSpPr>
          <p:cNvPr id="158" name="文本框 157"/>
          <p:cNvSpPr txBox="1"/>
          <p:nvPr/>
        </p:nvSpPr>
        <p:spPr>
          <a:xfrm>
            <a:off x="6220942" y="938217"/>
            <a:ext cx="569387" cy="246221"/>
          </a:xfrm>
          <a:prstGeom prst="rect">
            <a:avLst/>
          </a:prstGeom>
          <a:noFill/>
        </p:spPr>
        <p:txBody>
          <a:bodyPr wrap="none" rtlCol="0">
            <a:spAutoFit/>
          </a:bodyPr>
          <a:lstStyle/>
          <a:p>
            <a:pPr algn="l"/>
            <a:r>
              <a:rPr kumimoji="1" lang="zh-CN" altLang="en-US" sz="1000" b="1" dirty="0">
                <a:ea typeface="宋体" pitchFamily="2" charset="-122"/>
              </a:rPr>
              <a:t>餐厅端</a:t>
            </a:r>
            <a:endParaRPr kumimoji="1" lang="zh-CN" altLang="en-US" sz="1000" b="1" dirty="0">
              <a:ea typeface="宋体" pitchFamily="2" charset="-122"/>
            </a:endParaRPr>
          </a:p>
        </p:txBody>
      </p:sp>
      <p:sp>
        <p:nvSpPr>
          <p:cNvPr id="160" name="文本框 159"/>
          <p:cNvSpPr txBox="1"/>
          <p:nvPr/>
        </p:nvSpPr>
        <p:spPr>
          <a:xfrm>
            <a:off x="1395851" y="3133009"/>
            <a:ext cx="726652" cy="338554"/>
          </a:xfrm>
          <a:prstGeom prst="rect">
            <a:avLst/>
          </a:prstGeom>
          <a:noFill/>
        </p:spPr>
        <p:txBody>
          <a:bodyPr wrap="square" rtlCol="0">
            <a:spAutoFit/>
          </a:bodyPr>
          <a:lstStyle/>
          <a:p>
            <a:pPr algn="l"/>
            <a:r>
              <a:rPr kumimoji="1" lang="en-US" altLang="zh-CN" sz="800" dirty="0">
                <a:ea typeface="宋体" pitchFamily="2" charset="-122"/>
              </a:rPr>
              <a:t>target</a:t>
            </a:r>
            <a:endParaRPr kumimoji="1" lang="en-US" altLang="zh-CN" sz="800" dirty="0">
              <a:ea typeface="宋体" pitchFamily="2" charset="-122"/>
            </a:endParaRPr>
          </a:p>
          <a:p>
            <a:pPr algn="l"/>
            <a:r>
              <a:rPr kumimoji="1" lang="zh-CN" altLang="en-US" sz="800" dirty="0">
                <a:ea typeface="宋体" pitchFamily="2" charset="-122"/>
              </a:rPr>
              <a:t>静态配置</a:t>
            </a:r>
            <a:endParaRPr kumimoji="1" lang="zh-CN" altLang="en-US" sz="800" dirty="0">
              <a:ea typeface="宋体" pitchFamily="2" charset="-122"/>
            </a:endParaRPr>
          </a:p>
        </p:txBody>
      </p:sp>
      <p:sp>
        <p:nvSpPr>
          <p:cNvPr id="162" name="文本框 161"/>
          <p:cNvSpPr txBox="1"/>
          <p:nvPr/>
        </p:nvSpPr>
        <p:spPr>
          <a:xfrm>
            <a:off x="1673687" y="3481167"/>
            <a:ext cx="441146" cy="246221"/>
          </a:xfrm>
          <a:prstGeom prst="rect">
            <a:avLst/>
          </a:prstGeom>
          <a:noFill/>
        </p:spPr>
        <p:txBody>
          <a:bodyPr wrap="none" rtlCol="0">
            <a:spAutoFit/>
          </a:bodyPr>
          <a:lstStyle>
            <a:defPPr>
              <a:defRPr lang="en-US"/>
            </a:defPPr>
            <a:lvl1pPr>
              <a:defRPr kumimoji="1" sz="1000">
                <a:ea typeface="宋体" pitchFamily="2" charset="-122"/>
              </a:defRPr>
            </a:lvl1pPr>
          </a:lstStyle>
          <a:p>
            <a:r>
              <a:rPr lang="zh-CN" altLang="en-US" dirty="0"/>
              <a:t>指标</a:t>
            </a:r>
            <a:endParaRPr lang="zh-CN" altLang="en-US" dirty="0"/>
          </a:p>
        </p:txBody>
      </p:sp>
      <p:sp>
        <p:nvSpPr>
          <p:cNvPr id="88" name="文本框 87"/>
          <p:cNvSpPr txBox="1"/>
          <p:nvPr/>
        </p:nvSpPr>
        <p:spPr>
          <a:xfrm>
            <a:off x="3734175" y="2381104"/>
            <a:ext cx="383438" cy="246221"/>
          </a:xfrm>
          <a:prstGeom prst="rect">
            <a:avLst/>
          </a:prstGeom>
          <a:noFill/>
        </p:spPr>
        <p:txBody>
          <a:bodyPr wrap="none" rtlCol="0">
            <a:spAutoFit/>
          </a:bodyPr>
          <a:lstStyle/>
          <a:p>
            <a:pPr algn="l"/>
            <a:r>
              <a:rPr kumimoji="1" lang="en-US" altLang="zh-CN" sz="1000" dirty="0">
                <a:ea typeface="宋体" pitchFamily="2" charset="-122"/>
              </a:rPr>
              <a:t>pull</a:t>
            </a:r>
            <a:endParaRPr kumimoji="1" lang="zh-CN" altLang="en-US" sz="1000" dirty="0">
              <a:ea typeface="宋体" pitchFamily="2" charset="-122"/>
            </a:endParaRPr>
          </a:p>
        </p:txBody>
      </p:sp>
      <p:sp>
        <p:nvSpPr>
          <p:cNvPr id="89" name="文本框 88"/>
          <p:cNvSpPr txBox="1"/>
          <p:nvPr/>
        </p:nvSpPr>
        <p:spPr>
          <a:xfrm>
            <a:off x="4197945" y="3068002"/>
            <a:ext cx="383438" cy="246221"/>
          </a:xfrm>
          <a:prstGeom prst="rect">
            <a:avLst/>
          </a:prstGeom>
          <a:noFill/>
        </p:spPr>
        <p:txBody>
          <a:bodyPr wrap="none" rtlCol="0">
            <a:spAutoFit/>
          </a:bodyPr>
          <a:lstStyle/>
          <a:p>
            <a:pPr algn="l"/>
            <a:r>
              <a:rPr kumimoji="1" lang="en-US" altLang="zh-CN" sz="1000" dirty="0">
                <a:ea typeface="宋体" pitchFamily="2" charset="-122"/>
              </a:rPr>
              <a:t>pull</a:t>
            </a:r>
            <a:endParaRPr kumimoji="1" lang="zh-CN" altLang="en-US" sz="1000" dirty="0">
              <a:ea typeface="宋体" pitchFamily="2" charset="-122"/>
            </a:endParaRPr>
          </a:p>
        </p:txBody>
      </p:sp>
      <p:sp>
        <p:nvSpPr>
          <p:cNvPr id="101" name="圆角矩形 130"/>
          <p:cNvSpPr/>
          <p:nvPr/>
        </p:nvSpPr>
        <p:spPr>
          <a:xfrm rot="16200000">
            <a:off x="943721" y="2376050"/>
            <a:ext cx="338554" cy="575201"/>
          </a:xfrm>
          <a:prstGeom prst="roundRect">
            <a:avLst/>
          </a:prstGeom>
          <a:solidFill>
            <a:srgbClr val="97AD6D"/>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900" dirty="0">
                <a:solidFill>
                  <a:schemeClr val="bg1"/>
                </a:solidFill>
                <a:latin typeface="微软雅黑" panose="020B0503020204020204" charset="-122"/>
                <a:ea typeface="微软雅黑" panose="020B0503020204020204" charset="-122"/>
              </a:rPr>
              <a:t>consul</a:t>
            </a:r>
            <a:endParaRPr kumimoji="1" lang="en-US" altLang="zh-CN" sz="900" dirty="0">
              <a:solidFill>
                <a:schemeClr val="bg1"/>
              </a:solidFill>
              <a:latin typeface="微软雅黑" panose="020B0503020204020204" charset="-122"/>
              <a:ea typeface="微软雅黑" panose="020B0503020204020204" charset="-122"/>
            </a:endParaRPr>
          </a:p>
        </p:txBody>
      </p:sp>
      <p:cxnSp>
        <p:nvCxnSpPr>
          <p:cNvPr id="102" name="Straight Connector 41"/>
          <p:cNvCxnSpPr>
            <a:stCxn id="130" idx="0"/>
            <a:endCxn id="101" idx="2"/>
          </p:cNvCxnSpPr>
          <p:nvPr/>
        </p:nvCxnSpPr>
        <p:spPr>
          <a:xfrm flipH="1" flipV="1">
            <a:off x="1400599" y="2663651"/>
            <a:ext cx="841546" cy="229776"/>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44" name="流程图: 文档 43"/>
          <p:cNvSpPr/>
          <p:nvPr/>
        </p:nvSpPr>
        <p:spPr>
          <a:xfrm>
            <a:off x="825398" y="3042117"/>
            <a:ext cx="559614" cy="293316"/>
          </a:xfrm>
          <a:prstGeom prst="flowChartDocumen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dirty="0">
                <a:solidFill>
                  <a:schemeClr val="tx1"/>
                </a:solidFill>
                <a:latin typeface="微软雅黑" panose="020B0503020204020204" charset="-122"/>
                <a:ea typeface="微软雅黑" panose="020B0503020204020204" charset="-122"/>
              </a:rPr>
              <a:t>file</a:t>
            </a:r>
            <a:endParaRPr lang="zh-CN" altLang="en-US" sz="900" dirty="0">
              <a:solidFill>
                <a:schemeClr val="tx1"/>
              </a:solidFill>
              <a:latin typeface="微软雅黑" panose="020B0503020204020204" charset="-122"/>
              <a:ea typeface="微软雅黑" panose="020B0503020204020204" charset="-122"/>
            </a:endParaRPr>
          </a:p>
        </p:txBody>
      </p:sp>
      <p:cxnSp>
        <p:nvCxnSpPr>
          <p:cNvPr id="110" name="Straight Connector 41"/>
          <p:cNvCxnSpPr>
            <a:stCxn id="130" idx="0"/>
            <a:endCxn id="44" idx="3"/>
          </p:cNvCxnSpPr>
          <p:nvPr/>
        </p:nvCxnSpPr>
        <p:spPr>
          <a:xfrm flipH="1">
            <a:off x="1385012" y="2893427"/>
            <a:ext cx="857133" cy="295348"/>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114" name="文本框 113"/>
          <p:cNvSpPr txBox="1"/>
          <p:nvPr/>
        </p:nvSpPr>
        <p:spPr>
          <a:xfrm>
            <a:off x="1581431" y="2458925"/>
            <a:ext cx="726652" cy="338554"/>
          </a:xfrm>
          <a:prstGeom prst="rect">
            <a:avLst/>
          </a:prstGeom>
          <a:noFill/>
        </p:spPr>
        <p:txBody>
          <a:bodyPr wrap="square" rtlCol="0">
            <a:spAutoFit/>
          </a:bodyPr>
          <a:lstStyle/>
          <a:p>
            <a:pPr algn="l"/>
            <a:r>
              <a:rPr kumimoji="1" lang="en-US" altLang="zh-CN" sz="800" dirty="0">
                <a:ea typeface="宋体" pitchFamily="2" charset="-122"/>
              </a:rPr>
              <a:t>target</a:t>
            </a:r>
            <a:endParaRPr kumimoji="1" lang="en-US" altLang="zh-CN" sz="800" dirty="0">
              <a:ea typeface="宋体" pitchFamily="2" charset="-122"/>
            </a:endParaRPr>
          </a:p>
          <a:p>
            <a:pPr algn="l"/>
            <a:r>
              <a:rPr kumimoji="1" lang="zh-CN" altLang="en-US" sz="800" dirty="0">
                <a:ea typeface="宋体" pitchFamily="2" charset="-122"/>
              </a:rPr>
              <a:t>动态发现</a:t>
            </a:r>
            <a:endParaRPr kumimoji="1" lang="zh-CN" altLang="en-US" sz="800" dirty="0">
              <a:ea typeface="宋体" pitchFamily="2" charset="-122"/>
            </a:endParaRPr>
          </a:p>
        </p:txBody>
      </p:sp>
      <p:sp>
        <p:nvSpPr>
          <p:cNvPr id="59" name="圆角矩形 58"/>
          <p:cNvSpPr/>
          <p:nvPr/>
        </p:nvSpPr>
        <p:spPr>
          <a:xfrm rot="16200000">
            <a:off x="5360027" y="1595635"/>
            <a:ext cx="516890" cy="998855"/>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lvl="0" algn="ctr">
              <a:defRPr/>
            </a:pPr>
            <a:r>
              <a:rPr lang="zh-CN" altLang="en-US" sz="900" kern="0" dirty="0">
                <a:solidFill>
                  <a:sysClr val="window" lastClr="FFFFFF"/>
                </a:solidFill>
                <a:latin typeface="微软雅黑" panose="020B0503020204020204" charset="-122"/>
                <a:ea typeface="微软雅黑" panose="020B0503020204020204" charset="-122"/>
              </a:rPr>
              <a:t>餐厅端</a:t>
            </a:r>
            <a:endParaRPr lang="en-US" altLang="zh-CN" sz="900" kern="0" dirty="0">
              <a:solidFill>
                <a:sysClr val="window" lastClr="FFFFFF"/>
              </a:solidFill>
              <a:latin typeface="微软雅黑" panose="020B0503020204020204" charset="-122"/>
              <a:ea typeface="微软雅黑" panose="020B0503020204020204" charset="-122"/>
            </a:endParaRPr>
          </a:p>
          <a:p>
            <a:pPr lvl="0" algn="ctr">
              <a:defRPr/>
            </a:pPr>
            <a:r>
              <a:rPr lang="en-US" altLang="zh-CN" sz="900" kern="0" dirty="0">
                <a:solidFill>
                  <a:sysClr val="window" lastClr="FFFFFF"/>
                </a:solidFill>
                <a:latin typeface="微软雅黑" panose="020B0503020204020204" charset="-122"/>
                <a:ea typeface="微软雅黑" panose="020B0503020204020204" charset="-122"/>
              </a:rPr>
              <a:t>Agent</a:t>
            </a:r>
            <a:endParaRPr lang="zh-CN" altLang="en-US" sz="900" kern="0" dirty="0">
              <a:solidFill>
                <a:sysClr val="window" lastClr="FFFFFF"/>
              </a:solidFill>
              <a:latin typeface="微软雅黑" panose="020B0503020204020204" charset="-122"/>
              <a:ea typeface="微软雅黑" panose="020B0503020204020204" charset="-122"/>
            </a:endParaRPr>
          </a:p>
        </p:txBody>
      </p:sp>
      <p:sp>
        <p:nvSpPr>
          <p:cNvPr id="62" name="Rounded Rectangle 104"/>
          <p:cNvSpPr/>
          <p:nvPr/>
        </p:nvSpPr>
        <p:spPr>
          <a:xfrm rot="16200000">
            <a:off x="7871637" y="598692"/>
            <a:ext cx="246220" cy="1066817"/>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zh-CN" altLang="en-US" sz="800" dirty="0">
                <a:ea typeface="宋体" pitchFamily="2" charset="-122"/>
              </a:rPr>
              <a:t>交换机</a:t>
            </a:r>
            <a:r>
              <a:rPr kumimoji="1" lang="en-US" altLang="zh-CN" sz="800" dirty="0">
                <a:ea typeface="宋体" pitchFamily="2" charset="-122"/>
              </a:rPr>
              <a:t>/</a:t>
            </a:r>
            <a:r>
              <a:rPr kumimoji="1" lang="en-US" altLang="zh-CN" sz="800" dirty="0" err="1">
                <a:ea typeface="宋体" pitchFamily="2" charset="-122"/>
              </a:rPr>
              <a:t>MQ</a:t>
            </a:r>
            <a:r>
              <a:rPr kumimoji="1" lang="en-US" altLang="zh-CN" sz="800" dirty="0">
                <a:ea typeface="宋体" pitchFamily="2" charset="-122"/>
              </a:rPr>
              <a:t>/MySQL</a:t>
            </a:r>
            <a:endParaRPr kumimoji="1" lang="zh-CN" altLang="en-US" sz="800" dirty="0">
              <a:ea typeface="宋体" pitchFamily="2" charset="-122"/>
            </a:endParaRPr>
          </a:p>
        </p:txBody>
      </p:sp>
      <p:cxnSp>
        <p:nvCxnSpPr>
          <p:cNvPr id="63" name="Straight Connector 41"/>
          <p:cNvCxnSpPr>
            <a:stCxn id="59" idx="2"/>
            <a:endCxn id="62" idx="0"/>
          </p:cNvCxnSpPr>
          <p:nvPr/>
        </p:nvCxnSpPr>
        <p:spPr>
          <a:xfrm flipV="1">
            <a:off x="6117900" y="1132101"/>
            <a:ext cx="1343439" cy="962961"/>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cxnSp>
        <p:nvCxnSpPr>
          <p:cNvPr id="66" name="Straight Connector 41"/>
          <p:cNvCxnSpPr>
            <a:stCxn id="59" idx="0"/>
            <a:endCxn id="130" idx="2"/>
          </p:cNvCxnSpPr>
          <p:nvPr/>
        </p:nvCxnSpPr>
        <p:spPr>
          <a:xfrm flipH="1">
            <a:off x="3471505" y="2095063"/>
            <a:ext cx="1647540" cy="798364"/>
          </a:xfrm>
          <a:prstGeom prst="line">
            <a:avLst/>
          </a:prstGeom>
          <a:noFill/>
          <a:ln w="12700" cap="flat" cmpd="sng" algn="ctr">
            <a:solidFill>
              <a:srgbClr val="141313"/>
            </a:solidFill>
            <a:prstDash val="solid"/>
            <a:headEnd type="none" w="med" len="med"/>
            <a:tailEnd type="triangle" w="med" len="med"/>
          </a:ln>
          <a:effectLst>
            <a:outerShdw blurRad="40000" dist="20000" dir="5400000" rotWithShape="0">
              <a:srgbClr val="000000">
                <a:alpha val="38000"/>
              </a:srgbClr>
            </a:outerShdw>
          </a:effectLst>
        </p:spPr>
      </p:cxnSp>
      <p:sp>
        <p:nvSpPr>
          <p:cNvPr id="100" name="文本框 99"/>
          <p:cNvSpPr txBox="1"/>
          <p:nvPr/>
        </p:nvSpPr>
        <p:spPr>
          <a:xfrm>
            <a:off x="6886123" y="1864946"/>
            <a:ext cx="383438" cy="246221"/>
          </a:xfrm>
          <a:prstGeom prst="rect">
            <a:avLst/>
          </a:prstGeom>
          <a:noFill/>
        </p:spPr>
        <p:txBody>
          <a:bodyPr wrap="none" rtlCol="0">
            <a:spAutoFit/>
          </a:bodyPr>
          <a:lstStyle/>
          <a:p>
            <a:r>
              <a:rPr kumimoji="1" lang="en-US" altLang="zh-CN" sz="1000" dirty="0">
                <a:ea typeface="宋体" pitchFamily="2" charset="-122"/>
              </a:rPr>
              <a:t>pull</a:t>
            </a:r>
            <a:endParaRPr kumimoji="1" lang="zh-CN" altLang="en-US" sz="1000" dirty="0">
              <a:ea typeface="宋体" pitchFamily="2" charset="-122"/>
            </a:endParaRPr>
          </a:p>
        </p:txBody>
      </p:sp>
      <p:sp>
        <p:nvSpPr>
          <p:cNvPr id="58" name="Rounded Rectangle 104"/>
          <p:cNvSpPr/>
          <p:nvPr/>
        </p:nvSpPr>
        <p:spPr>
          <a:xfrm rot="16200000">
            <a:off x="7843087" y="969280"/>
            <a:ext cx="303320" cy="1066817"/>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800" dirty="0">
                <a:ea typeface="宋体" pitchFamily="2" charset="-122"/>
              </a:rPr>
              <a:t>Counter</a:t>
            </a:r>
            <a:r>
              <a:rPr kumimoji="1" lang="zh-CN" altLang="en-US" sz="800" dirty="0">
                <a:ea typeface="宋体" pitchFamily="2" charset="-122"/>
              </a:rPr>
              <a:t>状态</a:t>
            </a:r>
            <a:endParaRPr kumimoji="1" lang="en-US" altLang="zh-CN" sz="800" dirty="0">
              <a:ea typeface="宋体" pitchFamily="2" charset="-122"/>
            </a:endParaRPr>
          </a:p>
          <a:p>
            <a:pPr algn="ctr"/>
            <a:r>
              <a:rPr kumimoji="1" lang="zh-CN" altLang="en-US" sz="800" dirty="0">
                <a:ea typeface="宋体" pitchFamily="2" charset="-122"/>
              </a:rPr>
              <a:t>钱箱</a:t>
            </a:r>
            <a:r>
              <a:rPr kumimoji="1" lang="en-US" altLang="zh-CN" sz="800" dirty="0">
                <a:ea typeface="宋体" pitchFamily="2" charset="-122"/>
              </a:rPr>
              <a:t>/</a:t>
            </a:r>
            <a:r>
              <a:rPr kumimoji="1" lang="zh-CN" altLang="en-US" sz="800" dirty="0">
                <a:ea typeface="宋体" pitchFamily="2" charset="-122"/>
              </a:rPr>
              <a:t>打印机状态</a:t>
            </a:r>
            <a:endParaRPr kumimoji="1" lang="zh-CN" altLang="en-US" sz="800" dirty="0">
              <a:ea typeface="宋体" pitchFamily="2" charset="-122"/>
            </a:endParaRPr>
          </a:p>
        </p:txBody>
      </p:sp>
      <p:cxnSp>
        <p:nvCxnSpPr>
          <p:cNvPr id="64" name="Straight Connector 41"/>
          <p:cNvCxnSpPr>
            <a:stCxn id="59" idx="2"/>
            <a:endCxn id="58" idx="0"/>
          </p:cNvCxnSpPr>
          <p:nvPr/>
        </p:nvCxnSpPr>
        <p:spPr>
          <a:xfrm flipV="1">
            <a:off x="6117900" y="1502689"/>
            <a:ext cx="1343439" cy="592373"/>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67" name="文本框 66"/>
          <p:cNvSpPr txBox="1"/>
          <p:nvPr/>
        </p:nvSpPr>
        <p:spPr>
          <a:xfrm>
            <a:off x="6690662" y="1310915"/>
            <a:ext cx="383438" cy="246221"/>
          </a:xfrm>
          <a:prstGeom prst="rect">
            <a:avLst/>
          </a:prstGeom>
          <a:noFill/>
        </p:spPr>
        <p:txBody>
          <a:bodyPr wrap="none" rtlCol="0">
            <a:spAutoFit/>
          </a:bodyPr>
          <a:lstStyle/>
          <a:p>
            <a:pPr algn="l"/>
            <a:r>
              <a:rPr kumimoji="1" lang="en-US" altLang="zh-CN" sz="1000" dirty="0">
                <a:ea typeface="宋体" pitchFamily="2" charset="-122"/>
              </a:rPr>
              <a:t>pull</a:t>
            </a:r>
            <a:endParaRPr kumimoji="1" lang="zh-CN" altLang="en-US" sz="1000" dirty="0">
              <a:ea typeface="宋体" pitchFamily="2" charset="-122"/>
            </a:endParaRPr>
          </a:p>
        </p:txBody>
      </p:sp>
      <p:sp>
        <p:nvSpPr>
          <p:cNvPr id="69" name="圆角矩形 145"/>
          <p:cNvSpPr/>
          <p:nvPr/>
        </p:nvSpPr>
        <p:spPr>
          <a:xfrm rot="16200000">
            <a:off x="2598381" y="1149314"/>
            <a:ext cx="516890" cy="998855"/>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lvl="0" algn="ctr">
              <a:defRPr/>
            </a:pPr>
            <a:r>
              <a:rPr lang="zh-CN" altLang="en-US" sz="900" kern="0" dirty="0">
                <a:solidFill>
                  <a:sysClr val="window" lastClr="FFFFFF"/>
                </a:solidFill>
                <a:latin typeface="微软雅黑" panose="020B0503020204020204" charset="-122"/>
                <a:ea typeface="微软雅黑" panose="020B0503020204020204" charset="-122"/>
              </a:rPr>
              <a:t>监控管理后台</a:t>
            </a:r>
            <a:endParaRPr lang="zh-CN" altLang="en-US" sz="900" kern="0" dirty="0">
              <a:solidFill>
                <a:sysClr val="window" lastClr="FFFFFF"/>
              </a:solidFill>
              <a:latin typeface="微软雅黑" panose="020B0503020204020204" charset="-122"/>
              <a:ea typeface="微软雅黑" panose="020B0503020204020204" charset="-122"/>
            </a:endParaRPr>
          </a:p>
        </p:txBody>
      </p:sp>
      <p:cxnSp>
        <p:nvCxnSpPr>
          <p:cNvPr id="70" name="Straight Connector 41"/>
          <p:cNvCxnSpPr>
            <a:stCxn id="101" idx="3"/>
            <a:endCxn id="69" idx="0"/>
          </p:cNvCxnSpPr>
          <p:nvPr/>
        </p:nvCxnSpPr>
        <p:spPr>
          <a:xfrm flipV="1">
            <a:off x="1112999" y="1648742"/>
            <a:ext cx="1244400" cy="845632"/>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73" name="文本框 72"/>
          <p:cNvSpPr txBox="1"/>
          <p:nvPr/>
        </p:nvSpPr>
        <p:spPr>
          <a:xfrm>
            <a:off x="1217391" y="1837557"/>
            <a:ext cx="710451" cy="230832"/>
          </a:xfrm>
          <a:prstGeom prst="rect">
            <a:avLst/>
          </a:prstGeom>
          <a:noFill/>
        </p:spPr>
        <p:txBody>
          <a:bodyPr wrap="none" rtlCol="0">
            <a:spAutoFit/>
          </a:bodyPr>
          <a:lstStyle/>
          <a:p>
            <a:pPr algn="l"/>
            <a:r>
              <a:rPr kumimoji="1" lang="en-US" altLang="zh-CN" sz="900" dirty="0">
                <a:ea typeface="宋体" pitchFamily="2" charset="-122"/>
              </a:rPr>
              <a:t>target</a:t>
            </a:r>
            <a:r>
              <a:rPr kumimoji="1" lang="zh-CN" altLang="en-US" sz="900" dirty="0">
                <a:ea typeface="宋体" pitchFamily="2" charset="-122"/>
              </a:rPr>
              <a:t>变更</a:t>
            </a:r>
            <a:endParaRPr kumimoji="1" lang="zh-CN" altLang="en-US" sz="900" dirty="0">
              <a:ea typeface="宋体" pitchFamily="2" charset="-122"/>
            </a:endParaRPr>
          </a:p>
        </p:txBody>
      </p:sp>
      <p:sp>
        <p:nvSpPr>
          <p:cNvPr id="77" name="文本框 76"/>
          <p:cNvSpPr txBox="1"/>
          <p:nvPr/>
        </p:nvSpPr>
        <p:spPr>
          <a:xfrm>
            <a:off x="2291265" y="2122906"/>
            <a:ext cx="607859" cy="230832"/>
          </a:xfrm>
          <a:prstGeom prst="rect">
            <a:avLst/>
          </a:prstGeom>
          <a:noFill/>
        </p:spPr>
        <p:txBody>
          <a:bodyPr wrap="none" rtlCol="0">
            <a:spAutoFit/>
          </a:bodyPr>
          <a:lstStyle/>
          <a:p>
            <a:pPr algn="l"/>
            <a:r>
              <a:rPr kumimoji="1" lang="en-US" altLang="zh-CN" sz="900" dirty="0">
                <a:ea typeface="宋体" pitchFamily="2" charset="-122"/>
              </a:rPr>
              <a:t>rule</a:t>
            </a:r>
            <a:r>
              <a:rPr kumimoji="1" lang="zh-CN" altLang="en-US" sz="900" dirty="0">
                <a:ea typeface="宋体" pitchFamily="2" charset="-122"/>
              </a:rPr>
              <a:t>变更</a:t>
            </a:r>
            <a:endParaRPr kumimoji="1" lang="zh-CN" altLang="en-US" sz="900" dirty="0">
              <a:ea typeface="宋体" pitchFamily="2" charset="-122"/>
            </a:endParaRPr>
          </a:p>
        </p:txBody>
      </p:sp>
      <p:cxnSp>
        <p:nvCxnSpPr>
          <p:cNvPr id="98" name="Straight Connector 41"/>
          <p:cNvCxnSpPr>
            <a:stCxn id="130" idx="3"/>
            <a:endCxn id="69" idx="1"/>
          </p:cNvCxnSpPr>
          <p:nvPr/>
        </p:nvCxnSpPr>
        <p:spPr>
          <a:xfrm flipV="1">
            <a:off x="2856825" y="1907187"/>
            <a:ext cx="2" cy="727795"/>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145" name="圆角矩形 135"/>
          <p:cNvSpPr/>
          <p:nvPr/>
        </p:nvSpPr>
        <p:spPr>
          <a:xfrm rot="16200000">
            <a:off x="2598380" y="3402321"/>
            <a:ext cx="516890" cy="998855"/>
          </a:xfrm>
          <a:prstGeom prst="roundRect">
            <a:avLst/>
          </a:prstGeom>
          <a:solidFill>
            <a:srgbClr val="F66B2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lvl="0" algn="ctr">
              <a:defRPr/>
            </a:pPr>
            <a:r>
              <a:rPr lang="en-US" altLang="zh-CN" sz="900" kern="0" dirty="0">
                <a:solidFill>
                  <a:sysClr val="window" lastClr="FFFFFF"/>
                </a:solidFill>
                <a:latin typeface="微软雅黑" panose="020B0503020204020204" charset="-122"/>
                <a:ea typeface="微软雅黑" panose="020B0503020204020204" charset="-122"/>
              </a:rPr>
              <a:t>AlterManager</a:t>
            </a:r>
            <a:endParaRPr lang="en-US" altLang="zh-CN" sz="900" kern="0" dirty="0">
              <a:solidFill>
                <a:sysClr val="window" lastClr="FFFFFF"/>
              </a:solidFill>
              <a:latin typeface="微软雅黑" panose="020B0503020204020204" charset="-122"/>
              <a:ea typeface="微软雅黑" panose="020B0503020204020204" charset="-122"/>
            </a:endParaRPr>
          </a:p>
        </p:txBody>
      </p:sp>
      <p:cxnSp>
        <p:nvCxnSpPr>
          <p:cNvPr id="147" name="Straight Connector 41"/>
          <p:cNvCxnSpPr>
            <a:stCxn id="145" idx="3"/>
            <a:endCxn id="130" idx="1"/>
          </p:cNvCxnSpPr>
          <p:nvPr/>
        </p:nvCxnSpPr>
        <p:spPr>
          <a:xfrm flipH="1" flipV="1">
            <a:off x="2856825" y="3151872"/>
            <a:ext cx="1" cy="491432"/>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cxnSp>
        <p:nvCxnSpPr>
          <p:cNvPr id="148" name="Straight Connector 41"/>
          <p:cNvCxnSpPr>
            <a:stCxn id="136" idx="3"/>
            <a:endCxn id="145" idx="1"/>
          </p:cNvCxnSpPr>
          <p:nvPr/>
        </p:nvCxnSpPr>
        <p:spPr>
          <a:xfrm flipV="1">
            <a:off x="2856825" y="4160194"/>
            <a:ext cx="1" cy="417542"/>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157" name="文本框 156"/>
          <p:cNvSpPr txBox="1"/>
          <p:nvPr/>
        </p:nvSpPr>
        <p:spPr>
          <a:xfrm>
            <a:off x="3525454" y="3074888"/>
            <a:ext cx="383438" cy="246221"/>
          </a:xfrm>
          <a:prstGeom prst="rect">
            <a:avLst/>
          </a:prstGeom>
          <a:noFill/>
        </p:spPr>
        <p:txBody>
          <a:bodyPr wrap="none" rtlCol="0">
            <a:spAutoFit/>
          </a:bodyPr>
          <a:lstStyle/>
          <a:p>
            <a:pPr algn="l"/>
            <a:r>
              <a:rPr kumimoji="1" lang="en-US" altLang="zh-CN" sz="1000" dirty="0">
                <a:ea typeface="宋体" pitchFamily="2" charset="-122"/>
              </a:rPr>
              <a:t>pull</a:t>
            </a:r>
            <a:endParaRPr kumimoji="1" lang="zh-CN" altLang="en-US" sz="1000" dirty="0">
              <a:ea typeface="宋体" pitchFamily="2" charset="-122"/>
            </a:endParaRPr>
          </a:p>
        </p:txBody>
      </p:sp>
      <p:sp>
        <p:nvSpPr>
          <p:cNvPr id="163" name="文本框 162"/>
          <p:cNvSpPr txBox="1"/>
          <p:nvPr/>
        </p:nvSpPr>
        <p:spPr>
          <a:xfrm>
            <a:off x="2796055" y="4204103"/>
            <a:ext cx="694421" cy="246221"/>
          </a:xfrm>
          <a:prstGeom prst="rect">
            <a:avLst/>
          </a:prstGeom>
          <a:noFill/>
        </p:spPr>
        <p:txBody>
          <a:bodyPr wrap="none" rtlCol="0">
            <a:spAutoFit/>
          </a:bodyPr>
          <a:lstStyle/>
          <a:p>
            <a:pPr algn="l"/>
            <a:r>
              <a:rPr kumimoji="1" lang="en-US" altLang="zh-CN" sz="1000" dirty="0">
                <a:ea typeface="宋体" pitchFamily="2" charset="-122"/>
              </a:rPr>
              <a:t>webhook</a:t>
            </a:r>
            <a:endParaRPr kumimoji="1" lang="zh-CN" altLang="en-US" sz="1000" dirty="0">
              <a:ea typeface="宋体" pitchFamily="2" charset="-122"/>
            </a:endParaRPr>
          </a:p>
        </p:txBody>
      </p:sp>
      <p:cxnSp>
        <p:nvCxnSpPr>
          <p:cNvPr id="3" name="直接连接符 2"/>
          <p:cNvCxnSpPr/>
          <p:nvPr/>
        </p:nvCxnSpPr>
        <p:spPr>
          <a:xfrm>
            <a:off x="0" y="3761597"/>
            <a:ext cx="1664715" cy="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1664715" y="3761597"/>
            <a:ext cx="6096" cy="138190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0" y="3777173"/>
            <a:ext cx="569387" cy="246221"/>
          </a:xfrm>
          <a:prstGeom prst="rect">
            <a:avLst/>
          </a:prstGeom>
          <a:solidFill>
            <a:schemeClr val="bg1"/>
          </a:solidFill>
        </p:spPr>
        <p:txBody>
          <a:bodyPr wrap="none" rtlCol="0">
            <a:spAutoFit/>
          </a:bodyPr>
          <a:lstStyle/>
          <a:p>
            <a:pPr algn="l"/>
            <a:r>
              <a:rPr lang="zh-CN" altLang="en-US" sz="1000" dirty="0"/>
              <a:t>范围外</a:t>
            </a:r>
            <a:endParaRPr lang="zh-CN" altLang="en-US" sz="1000" dirty="0"/>
          </a:p>
        </p:txBody>
      </p:sp>
      <p:sp>
        <p:nvSpPr>
          <p:cNvPr id="60" name="文本框 59"/>
          <p:cNvSpPr txBox="1"/>
          <p:nvPr/>
        </p:nvSpPr>
        <p:spPr>
          <a:xfrm>
            <a:off x="12140" y="2586707"/>
            <a:ext cx="569387" cy="246221"/>
          </a:xfrm>
          <a:prstGeom prst="rect">
            <a:avLst/>
          </a:prstGeom>
          <a:solidFill>
            <a:schemeClr val="bg1"/>
          </a:solidFill>
        </p:spPr>
        <p:txBody>
          <a:bodyPr wrap="none" rtlCol="0">
            <a:spAutoFit/>
          </a:bodyPr>
          <a:lstStyle/>
          <a:p>
            <a:pPr algn="l"/>
            <a:r>
              <a:rPr lang="zh-CN" altLang="en-US" sz="1000" dirty="0"/>
              <a:t>范围内</a:t>
            </a:r>
            <a:endParaRPr lang="zh-CN" altLang="en-US" sz="1000" dirty="0"/>
          </a:p>
        </p:txBody>
      </p:sp>
      <p:sp>
        <p:nvSpPr>
          <p:cNvPr id="68" name="Rounded Rectangle 104"/>
          <p:cNvSpPr/>
          <p:nvPr/>
        </p:nvSpPr>
        <p:spPr>
          <a:xfrm rot="16200000">
            <a:off x="7883014" y="1272556"/>
            <a:ext cx="223470" cy="1066817"/>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zh-CN" altLang="en-US" sz="800" dirty="0">
                <a:ea typeface="宋体" pitchFamily="2" charset="-122"/>
              </a:rPr>
              <a:t>应用存活状态</a:t>
            </a:r>
            <a:endParaRPr kumimoji="1" lang="zh-CN" altLang="en-US" sz="800" dirty="0">
              <a:ea typeface="宋体" pitchFamily="2" charset="-122"/>
            </a:endParaRPr>
          </a:p>
        </p:txBody>
      </p:sp>
      <p:cxnSp>
        <p:nvCxnSpPr>
          <p:cNvPr id="71" name="Straight Connector 41"/>
          <p:cNvCxnSpPr>
            <a:stCxn id="59" idx="2"/>
            <a:endCxn id="68" idx="0"/>
          </p:cNvCxnSpPr>
          <p:nvPr/>
        </p:nvCxnSpPr>
        <p:spPr>
          <a:xfrm flipV="1">
            <a:off x="6117900" y="1805965"/>
            <a:ext cx="1343441" cy="289097"/>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79" name="圆角矩形 78"/>
          <p:cNvSpPr/>
          <p:nvPr/>
        </p:nvSpPr>
        <p:spPr>
          <a:xfrm rot="16200000">
            <a:off x="404447" y="531019"/>
            <a:ext cx="434828" cy="1191061"/>
          </a:xfrm>
          <a:prstGeom prst="roundRect">
            <a:avLst/>
          </a:prstGeom>
          <a:solidFill>
            <a:schemeClr val="accent5">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zh-CN" altLang="en-US" sz="900" dirty="0">
                <a:solidFill>
                  <a:schemeClr val="bg1"/>
                </a:solidFill>
                <a:latin typeface="微软雅黑" panose="020B0503020204020204" charset="-122"/>
                <a:ea typeface="微软雅黑" panose="020B0503020204020204" charset="-122"/>
              </a:rPr>
              <a:t>餐厅基础信息平台</a:t>
            </a:r>
            <a:endParaRPr kumimoji="1" lang="en-US" altLang="zh-CN" sz="900" dirty="0">
              <a:solidFill>
                <a:schemeClr val="bg1"/>
              </a:solidFill>
              <a:latin typeface="微软雅黑" panose="020B0503020204020204" charset="-122"/>
              <a:ea typeface="微软雅黑" panose="020B0503020204020204" charset="-122"/>
            </a:endParaRPr>
          </a:p>
        </p:txBody>
      </p:sp>
      <p:cxnSp>
        <p:nvCxnSpPr>
          <p:cNvPr id="81" name="Straight Connector 41"/>
          <p:cNvCxnSpPr>
            <a:stCxn id="69" idx="0"/>
            <a:endCxn id="79" idx="2"/>
          </p:cNvCxnSpPr>
          <p:nvPr/>
        </p:nvCxnSpPr>
        <p:spPr>
          <a:xfrm flipH="1" flipV="1">
            <a:off x="1217392" y="1126549"/>
            <a:ext cx="1140007" cy="522193"/>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cxnSp>
        <p:nvCxnSpPr>
          <p:cNvPr id="84" name="直接连接符 83"/>
          <p:cNvCxnSpPr/>
          <p:nvPr/>
        </p:nvCxnSpPr>
        <p:spPr>
          <a:xfrm>
            <a:off x="0" y="1743016"/>
            <a:ext cx="1735198" cy="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a:off x="1690709" y="859213"/>
            <a:ext cx="0" cy="91264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90" name="文本框 89"/>
          <p:cNvSpPr txBox="1"/>
          <p:nvPr/>
        </p:nvSpPr>
        <p:spPr>
          <a:xfrm>
            <a:off x="0" y="1480504"/>
            <a:ext cx="569387" cy="246221"/>
          </a:xfrm>
          <a:prstGeom prst="rect">
            <a:avLst/>
          </a:prstGeom>
          <a:solidFill>
            <a:schemeClr val="bg1"/>
          </a:solidFill>
        </p:spPr>
        <p:txBody>
          <a:bodyPr wrap="none" rtlCol="0">
            <a:spAutoFit/>
          </a:bodyPr>
          <a:lstStyle/>
          <a:p>
            <a:pPr algn="l"/>
            <a:r>
              <a:rPr lang="zh-CN" altLang="en-US" sz="1000" dirty="0"/>
              <a:t>范围外</a:t>
            </a:r>
            <a:endParaRPr lang="zh-CN" altLang="en-US" sz="1000" dirty="0"/>
          </a:p>
        </p:txBody>
      </p:sp>
      <p:sp>
        <p:nvSpPr>
          <p:cNvPr id="85" name="圆角矩形 84"/>
          <p:cNvSpPr/>
          <p:nvPr/>
        </p:nvSpPr>
        <p:spPr>
          <a:xfrm>
            <a:off x="4979788" y="3381251"/>
            <a:ext cx="3637344" cy="1509912"/>
          </a:xfrm>
          <a:prstGeom prst="roundRect">
            <a:avLst>
              <a:gd name="adj" fmla="val 4406"/>
            </a:avLst>
          </a:prstGeom>
          <a:noFill/>
          <a:ln w="127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j-lt"/>
            </a:endParaRPr>
          </a:p>
        </p:txBody>
      </p:sp>
      <p:sp>
        <p:nvSpPr>
          <p:cNvPr id="87" name="文本框 86"/>
          <p:cNvSpPr txBox="1"/>
          <p:nvPr/>
        </p:nvSpPr>
        <p:spPr>
          <a:xfrm>
            <a:off x="4975710" y="3352433"/>
            <a:ext cx="569387" cy="246221"/>
          </a:xfrm>
          <a:prstGeom prst="rect">
            <a:avLst/>
          </a:prstGeom>
          <a:noFill/>
        </p:spPr>
        <p:txBody>
          <a:bodyPr wrap="none" rtlCol="0">
            <a:spAutoFit/>
          </a:bodyPr>
          <a:lstStyle/>
          <a:p>
            <a:pPr algn="l"/>
            <a:r>
              <a:rPr kumimoji="1" lang="zh-CN" altLang="en-US" sz="1000" b="1" dirty="0">
                <a:ea typeface="宋体" pitchFamily="2" charset="-122"/>
              </a:rPr>
              <a:t>总部端</a:t>
            </a:r>
            <a:endParaRPr kumimoji="1" lang="zh-CN" altLang="en-US" sz="1000" b="1" dirty="0">
              <a:ea typeface="宋体" pitchFamily="2" charset="-122"/>
            </a:endParaRPr>
          </a:p>
        </p:txBody>
      </p:sp>
      <p:sp>
        <p:nvSpPr>
          <p:cNvPr id="94" name="Rounded Rectangle 104"/>
          <p:cNvSpPr/>
          <p:nvPr/>
        </p:nvSpPr>
        <p:spPr>
          <a:xfrm rot="16200000">
            <a:off x="7858621" y="1564962"/>
            <a:ext cx="272254" cy="1066817"/>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800" dirty="0">
                <a:ea typeface="宋体" pitchFamily="2" charset="-122"/>
              </a:rPr>
              <a:t>Order service </a:t>
            </a:r>
            <a:endParaRPr kumimoji="1" lang="en-US" altLang="zh-CN" sz="800" dirty="0">
              <a:ea typeface="宋体" pitchFamily="2" charset="-122"/>
            </a:endParaRPr>
          </a:p>
          <a:p>
            <a:pPr algn="ctr"/>
            <a:r>
              <a:rPr kumimoji="1" lang="en-US" altLang="zh-CN" sz="800" dirty="0" err="1">
                <a:ea typeface="宋体" pitchFamily="2" charset="-122"/>
              </a:rPr>
              <a:t>grpc</a:t>
            </a:r>
            <a:r>
              <a:rPr kumimoji="1" lang="zh-CN" altLang="en-US" sz="800" dirty="0">
                <a:ea typeface="宋体" pitchFamily="2" charset="-122"/>
              </a:rPr>
              <a:t>连接状态</a:t>
            </a:r>
            <a:endParaRPr kumimoji="1" lang="zh-CN" altLang="en-US" sz="800" dirty="0">
              <a:ea typeface="宋体" pitchFamily="2" charset="-122"/>
            </a:endParaRPr>
          </a:p>
        </p:txBody>
      </p:sp>
      <p:cxnSp>
        <p:nvCxnSpPr>
          <p:cNvPr id="95" name="Straight Connector 41"/>
          <p:cNvCxnSpPr>
            <a:stCxn id="59" idx="2"/>
            <a:endCxn id="94" idx="0"/>
          </p:cNvCxnSpPr>
          <p:nvPr/>
        </p:nvCxnSpPr>
        <p:spPr>
          <a:xfrm>
            <a:off x="6117900" y="2095062"/>
            <a:ext cx="1343440" cy="3309"/>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99" name="文本框 98"/>
          <p:cNvSpPr txBox="1"/>
          <p:nvPr/>
        </p:nvSpPr>
        <p:spPr>
          <a:xfrm>
            <a:off x="6888962" y="2050542"/>
            <a:ext cx="460382" cy="246221"/>
          </a:xfrm>
          <a:prstGeom prst="rect">
            <a:avLst/>
          </a:prstGeom>
          <a:noFill/>
        </p:spPr>
        <p:txBody>
          <a:bodyPr wrap="none" rtlCol="0">
            <a:spAutoFit/>
          </a:bodyPr>
          <a:lstStyle/>
          <a:p>
            <a:pPr algn="l"/>
            <a:r>
              <a:rPr kumimoji="1" lang="en-US" altLang="zh-CN" sz="1000" dirty="0">
                <a:ea typeface="宋体" pitchFamily="2" charset="-122"/>
              </a:rPr>
              <a:t>push</a:t>
            </a:r>
            <a:endParaRPr kumimoji="1" lang="zh-CN" altLang="en-US" sz="1000" dirty="0">
              <a:ea typeface="宋体" pitchFamily="2" charset="-122"/>
            </a:endParaRPr>
          </a:p>
        </p:txBody>
      </p:sp>
      <p:sp>
        <p:nvSpPr>
          <p:cNvPr id="78" name="Rounded Rectangle 104"/>
          <p:cNvSpPr/>
          <p:nvPr/>
        </p:nvSpPr>
        <p:spPr>
          <a:xfrm rot="16200000">
            <a:off x="6206946" y="3351836"/>
            <a:ext cx="224826" cy="1066817"/>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zh-CN" altLang="en-US" sz="800" dirty="0">
                <a:ea typeface="宋体" pitchFamily="2" charset="-122"/>
              </a:rPr>
              <a:t>设备服务</a:t>
            </a:r>
            <a:endParaRPr kumimoji="1" lang="zh-CN" altLang="en-US" sz="800" dirty="0">
              <a:ea typeface="宋体" pitchFamily="2" charset="-122"/>
            </a:endParaRPr>
          </a:p>
        </p:txBody>
      </p:sp>
      <p:cxnSp>
        <p:nvCxnSpPr>
          <p:cNvPr id="92" name="Straight Connector 41"/>
          <p:cNvCxnSpPr>
            <a:stCxn id="130" idx="2"/>
            <a:endCxn id="78" idx="0"/>
          </p:cNvCxnSpPr>
          <p:nvPr/>
        </p:nvCxnSpPr>
        <p:spPr>
          <a:xfrm>
            <a:off x="3471505" y="2893427"/>
            <a:ext cx="2314446" cy="991818"/>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122" name="Rounded Rectangle 104"/>
          <p:cNvSpPr/>
          <p:nvPr/>
        </p:nvSpPr>
        <p:spPr>
          <a:xfrm rot="16200000">
            <a:off x="6170529" y="3046588"/>
            <a:ext cx="283374" cy="1039135"/>
          </a:xfrm>
          <a:prstGeom prst="roundRect">
            <a:avLst>
              <a:gd name="adj" fmla="val 6243"/>
            </a:avLst>
          </a:prstGeom>
          <a:solidFill>
            <a:schemeClr val="accent5">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800" dirty="0">
                <a:ea typeface="宋体" pitchFamily="2" charset="-122"/>
              </a:rPr>
              <a:t>Nginx/Envoy</a:t>
            </a:r>
            <a:endParaRPr kumimoji="1" lang="zh-CN" altLang="en-US" sz="800" dirty="0">
              <a:ea typeface="宋体" pitchFamily="2" charset="-122"/>
            </a:endParaRPr>
          </a:p>
        </p:txBody>
      </p:sp>
      <p:cxnSp>
        <p:nvCxnSpPr>
          <p:cNvPr id="149" name="Straight Connector 41"/>
          <p:cNvCxnSpPr>
            <a:stCxn id="130" idx="2"/>
            <a:endCxn id="122" idx="0"/>
          </p:cNvCxnSpPr>
          <p:nvPr/>
        </p:nvCxnSpPr>
        <p:spPr>
          <a:xfrm>
            <a:off x="3471505" y="2893427"/>
            <a:ext cx="2321144" cy="672729"/>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164" name="Rounded Rectangle 104"/>
          <p:cNvSpPr/>
          <p:nvPr/>
        </p:nvSpPr>
        <p:spPr>
          <a:xfrm rot="16200000">
            <a:off x="4058466" y="4330042"/>
            <a:ext cx="209327" cy="796253"/>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x-none" sz="900" dirty="0">
                <a:solidFill>
                  <a:schemeClr val="bg1"/>
                </a:solidFill>
                <a:latin typeface="微软雅黑" panose="020B0503020204020204" charset="-122"/>
                <a:ea typeface="微软雅黑" panose="020B0503020204020204" charset="-122"/>
              </a:rPr>
              <a:t>SMS</a:t>
            </a:r>
            <a:endParaRPr lang="en-US" altLang="x-none" sz="900" dirty="0">
              <a:solidFill>
                <a:schemeClr val="bg1"/>
              </a:solidFill>
              <a:latin typeface="微软雅黑" panose="020B0503020204020204" charset="-122"/>
              <a:ea typeface="微软雅黑" panose="020B0503020204020204" charset="-122"/>
            </a:endParaRPr>
          </a:p>
        </p:txBody>
      </p:sp>
      <p:cxnSp>
        <p:nvCxnSpPr>
          <p:cNvPr id="176" name="Straight Connector 41"/>
          <p:cNvCxnSpPr>
            <a:stCxn id="164" idx="0"/>
            <a:endCxn id="136" idx="2"/>
          </p:cNvCxnSpPr>
          <p:nvPr/>
        </p:nvCxnSpPr>
        <p:spPr>
          <a:xfrm flipH="1">
            <a:off x="3391114" y="4728168"/>
            <a:ext cx="373889" cy="108013"/>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82" name="文本框 81"/>
          <p:cNvSpPr txBox="1"/>
          <p:nvPr/>
        </p:nvSpPr>
        <p:spPr>
          <a:xfrm>
            <a:off x="6821552" y="1636042"/>
            <a:ext cx="460382" cy="246221"/>
          </a:xfrm>
          <a:prstGeom prst="rect">
            <a:avLst/>
          </a:prstGeom>
          <a:noFill/>
        </p:spPr>
        <p:txBody>
          <a:bodyPr wrap="none" rtlCol="0">
            <a:spAutoFit/>
          </a:bodyPr>
          <a:lstStyle/>
          <a:p>
            <a:pPr algn="l"/>
            <a:r>
              <a:rPr kumimoji="1" lang="en-US" altLang="zh-CN" sz="1000" dirty="0">
                <a:ea typeface="宋体" pitchFamily="2" charset="-122"/>
              </a:rPr>
              <a:t>push</a:t>
            </a:r>
            <a:endParaRPr kumimoji="1" lang="zh-CN" altLang="en-US" sz="1000" dirty="0">
              <a:ea typeface="宋体" pitchFamily="2" charset="-122"/>
            </a:endParaRPr>
          </a:p>
        </p:txBody>
      </p:sp>
      <p:cxnSp>
        <p:nvCxnSpPr>
          <p:cNvPr id="80" name="Straight Connector 41"/>
          <p:cNvCxnSpPr>
            <a:stCxn id="134" idx="0"/>
            <a:endCxn id="130" idx="2"/>
          </p:cNvCxnSpPr>
          <p:nvPr/>
        </p:nvCxnSpPr>
        <p:spPr>
          <a:xfrm flipH="1" flipV="1">
            <a:off x="3471505" y="2893427"/>
            <a:ext cx="2314448" cy="1355398"/>
          </a:xfrm>
          <a:prstGeom prst="line">
            <a:avLst/>
          </a:prstGeom>
          <a:noFill/>
          <a:ln w="12700" cap="flat" cmpd="sng" algn="ctr">
            <a:solidFill>
              <a:srgbClr val="141313"/>
            </a:solidFill>
            <a:prstDash val="solid"/>
            <a:headEnd type="none" w="med" len="med"/>
            <a:tailEnd type="triangle" w="med" len="med"/>
          </a:ln>
          <a:effectLst>
            <a:outerShdw blurRad="40000" dist="20000" dir="5400000" rotWithShape="0">
              <a:srgbClr val="000000">
                <a:alpha val="38000"/>
              </a:srgbClr>
            </a:outerShdw>
          </a:effectLst>
        </p:spPr>
      </p:cxnSp>
      <p:sp>
        <p:nvSpPr>
          <p:cNvPr id="140" name="Rounded Rectangle 104"/>
          <p:cNvSpPr/>
          <p:nvPr/>
        </p:nvSpPr>
        <p:spPr>
          <a:xfrm rot="16200000">
            <a:off x="4030331" y="3312007"/>
            <a:ext cx="217194" cy="776771"/>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900" dirty="0">
                <a:solidFill>
                  <a:schemeClr val="bg1"/>
                </a:solidFill>
                <a:latin typeface="微软雅黑" panose="020B0503020204020204" charset="-122"/>
                <a:ea typeface="微软雅黑" panose="020B0503020204020204" charset="-122"/>
              </a:rPr>
              <a:t>企业微信</a:t>
            </a:r>
            <a:endParaRPr lang="en-US" altLang="x-none" sz="900" dirty="0">
              <a:solidFill>
                <a:schemeClr val="bg1"/>
              </a:solidFill>
              <a:latin typeface="微软雅黑" panose="020B0503020204020204" charset="-122"/>
              <a:ea typeface="微软雅黑" panose="020B0503020204020204" charset="-122"/>
            </a:endParaRPr>
          </a:p>
        </p:txBody>
      </p:sp>
      <p:sp>
        <p:nvSpPr>
          <p:cNvPr id="93" name="Rounded Rectangle 104"/>
          <p:cNvSpPr/>
          <p:nvPr/>
        </p:nvSpPr>
        <p:spPr>
          <a:xfrm rot="16200000">
            <a:off x="7858618" y="1889177"/>
            <a:ext cx="272255" cy="1041499"/>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800" dirty="0">
                <a:ea typeface="宋体" pitchFamily="2" charset="-122"/>
              </a:rPr>
              <a:t>Order Service</a:t>
            </a:r>
            <a:endParaRPr kumimoji="1" lang="en-US" altLang="zh-CN" sz="800" dirty="0">
              <a:ea typeface="宋体" pitchFamily="2" charset="-122"/>
            </a:endParaRPr>
          </a:p>
          <a:p>
            <a:pPr algn="ctr"/>
            <a:r>
              <a:rPr kumimoji="1" lang="zh-CN" altLang="en-US" sz="800" dirty="0">
                <a:ea typeface="宋体" pitchFamily="2" charset="-122"/>
              </a:rPr>
              <a:t>异常事件</a:t>
            </a:r>
            <a:endParaRPr kumimoji="1" lang="zh-CN" altLang="en-US" sz="800" dirty="0">
              <a:ea typeface="宋体" pitchFamily="2" charset="-122"/>
            </a:endParaRPr>
          </a:p>
        </p:txBody>
      </p:sp>
      <p:cxnSp>
        <p:nvCxnSpPr>
          <p:cNvPr id="96" name="Straight Connector 41"/>
          <p:cNvCxnSpPr>
            <a:stCxn id="59" idx="2"/>
            <a:endCxn id="93" idx="0"/>
          </p:cNvCxnSpPr>
          <p:nvPr/>
        </p:nvCxnSpPr>
        <p:spPr>
          <a:xfrm>
            <a:off x="6117900" y="2095062"/>
            <a:ext cx="1356096" cy="314864"/>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107" name="文本框 106"/>
          <p:cNvSpPr txBox="1"/>
          <p:nvPr/>
        </p:nvSpPr>
        <p:spPr>
          <a:xfrm>
            <a:off x="6925587" y="2270455"/>
            <a:ext cx="434734" cy="230832"/>
          </a:xfrm>
          <a:prstGeom prst="rect">
            <a:avLst/>
          </a:prstGeom>
          <a:noFill/>
        </p:spPr>
        <p:txBody>
          <a:bodyPr wrap="none" rtlCol="0">
            <a:spAutoFit/>
          </a:bodyPr>
          <a:lstStyle/>
          <a:p>
            <a:pPr algn="l"/>
            <a:r>
              <a:rPr kumimoji="1" lang="en-US" altLang="zh-CN" sz="900" dirty="0">
                <a:ea typeface="宋体" pitchFamily="2" charset="-122"/>
              </a:rPr>
              <a:t>push</a:t>
            </a:r>
            <a:endParaRPr kumimoji="1" lang="zh-CN" altLang="en-US" sz="900" dirty="0">
              <a:ea typeface="宋体" pitchFamily="2" charset="-122"/>
            </a:endParaRPr>
          </a:p>
        </p:txBody>
      </p:sp>
      <p:sp>
        <p:nvSpPr>
          <p:cNvPr id="126" name="Rounded Rectangle 104"/>
          <p:cNvSpPr/>
          <p:nvPr/>
        </p:nvSpPr>
        <p:spPr>
          <a:xfrm rot="16200000">
            <a:off x="4060080" y="4597846"/>
            <a:ext cx="209327" cy="796253"/>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900" dirty="0">
                <a:solidFill>
                  <a:schemeClr val="bg1"/>
                </a:solidFill>
                <a:latin typeface="微软雅黑" panose="020B0503020204020204" charset="-122"/>
                <a:ea typeface="微软雅黑" panose="020B0503020204020204" charset="-122"/>
              </a:rPr>
              <a:t>自定义脚本 </a:t>
            </a:r>
            <a:endParaRPr lang="en-US" altLang="x-none" sz="900" dirty="0">
              <a:solidFill>
                <a:schemeClr val="bg1"/>
              </a:solidFill>
              <a:latin typeface="微软雅黑" panose="020B0503020204020204" charset="-122"/>
              <a:ea typeface="微软雅黑" panose="020B0503020204020204" charset="-122"/>
            </a:endParaRPr>
          </a:p>
        </p:txBody>
      </p:sp>
      <p:cxnSp>
        <p:nvCxnSpPr>
          <p:cNvPr id="128" name="Straight Connector 41"/>
          <p:cNvCxnSpPr>
            <a:stCxn id="126" idx="0"/>
            <a:endCxn id="136" idx="2"/>
          </p:cNvCxnSpPr>
          <p:nvPr/>
        </p:nvCxnSpPr>
        <p:spPr>
          <a:xfrm flipH="1" flipV="1">
            <a:off x="3391114" y="4836181"/>
            <a:ext cx="375503" cy="159791"/>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97" name="Rounded Rectangle 104"/>
          <p:cNvSpPr/>
          <p:nvPr/>
        </p:nvSpPr>
        <p:spPr>
          <a:xfrm rot="16200000">
            <a:off x="2741654" y="704906"/>
            <a:ext cx="224826" cy="667335"/>
          </a:xfrm>
          <a:prstGeom prst="roundRect">
            <a:avLst>
              <a:gd name="adj" fmla="val 6243"/>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800" dirty="0">
                <a:ea typeface="宋体" pitchFamily="2" charset="-122"/>
              </a:rPr>
              <a:t>ITSM</a:t>
            </a:r>
            <a:endParaRPr kumimoji="1" lang="zh-CN" altLang="en-US" sz="800" dirty="0">
              <a:ea typeface="宋体" pitchFamily="2" charset="-122"/>
            </a:endParaRPr>
          </a:p>
        </p:txBody>
      </p:sp>
      <p:cxnSp>
        <p:nvCxnSpPr>
          <p:cNvPr id="105" name="Straight Connector 41"/>
          <p:cNvCxnSpPr>
            <a:stCxn id="97" idx="1"/>
            <a:endCxn id="69" idx="3"/>
          </p:cNvCxnSpPr>
          <p:nvPr/>
        </p:nvCxnSpPr>
        <p:spPr>
          <a:xfrm>
            <a:off x="2854068" y="1150987"/>
            <a:ext cx="2759" cy="239310"/>
          </a:xfrm>
          <a:prstGeom prst="line">
            <a:avLst/>
          </a:prstGeom>
          <a:noFill/>
          <a:ln w="12700" cap="flat" cmpd="sng" algn="ctr">
            <a:solidFill>
              <a:srgbClr val="141313"/>
            </a:solidFill>
            <a:prstDash val="solid"/>
            <a:headEnd type="triangle" w="med" len="med"/>
            <a:tailEnd type="triangle" w="med" len="med"/>
          </a:ln>
          <a:effectLst>
            <a:outerShdw blurRad="40000" dist="20000" dir="5400000" rotWithShape="0">
              <a:srgbClr val="000000">
                <a:alpha val="38000"/>
              </a:srgbClr>
            </a:outerShdw>
          </a:effectLst>
        </p:spPr>
      </p:cxnSp>
      <p:sp>
        <p:nvSpPr>
          <p:cNvPr id="108" name="Rounded Rectangle 104"/>
          <p:cNvSpPr/>
          <p:nvPr/>
        </p:nvSpPr>
        <p:spPr>
          <a:xfrm rot="16200000">
            <a:off x="7893428" y="2165016"/>
            <a:ext cx="202634" cy="1041499"/>
          </a:xfrm>
          <a:prstGeom prst="roundRect">
            <a:avLst>
              <a:gd name="adj" fmla="val 6243"/>
            </a:avLst>
          </a:prstGeom>
          <a:solidFill>
            <a:srgbClr val="008EAA"/>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800" dirty="0" err="1">
                <a:ea typeface="宋体" pitchFamily="2" charset="-122"/>
              </a:rPr>
              <a:t>KDS</a:t>
            </a:r>
            <a:r>
              <a:rPr kumimoji="1" lang="zh-CN" altLang="en-US" sz="800" dirty="0">
                <a:ea typeface="宋体" pitchFamily="2" charset="-122"/>
              </a:rPr>
              <a:t>自定义指标</a:t>
            </a:r>
            <a:endParaRPr kumimoji="1" lang="zh-CN" altLang="en-US" sz="800" dirty="0">
              <a:ea typeface="宋体" pitchFamily="2" charset="-122"/>
            </a:endParaRPr>
          </a:p>
        </p:txBody>
      </p:sp>
      <p:cxnSp>
        <p:nvCxnSpPr>
          <p:cNvPr id="109" name="Straight Connector 41"/>
          <p:cNvCxnSpPr>
            <a:stCxn id="59" idx="2"/>
            <a:endCxn id="108" idx="0"/>
          </p:cNvCxnSpPr>
          <p:nvPr/>
        </p:nvCxnSpPr>
        <p:spPr>
          <a:xfrm>
            <a:off x="6117900" y="2095062"/>
            <a:ext cx="1356096" cy="590704"/>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111" name="文本框 110"/>
          <p:cNvSpPr txBox="1"/>
          <p:nvPr/>
        </p:nvSpPr>
        <p:spPr>
          <a:xfrm>
            <a:off x="6868313" y="2504214"/>
            <a:ext cx="460382" cy="246221"/>
          </a:xfrm>
          <a:prstGeom prst="rect">
            <a:avLst/>
          </a:prstGeom>
          <a:noFill/>
        </p:spPr>
        <p:txBody>
          <a:bodyPr wrap="none" rtlCol="0">
            <a:spAutoFit/>
          </a:bodyPr>
          <a:lstStyle/>
          <a:p>
            <a:pPr algn="l"/>
            <a:r>
              <a:rPr kumimoji="1" lang="en-US" altLang="zh-CN" sz="1000" dirty="0">
                <a:ea typeface="宋体" pitchFamily="2" charset="-122"/>
              </a:rPr>
              <a:t>push</a:t>
            </a:r>
            <a:endParaRPr kumimoji="1" lang="zh-CN" altLang="en-US" sz="1000" dirty="0">
              <a:ea typeface="宋体" pitchFamily="2" charset="-122"/>
            </a:endParaRPr>
          </a:p>
        </p:txBody>
      </p:sp>
      <p:cxnSp>
        <p:nvCxnSpPr>
          <p:cNvPr id="152" name="Straight Connector 41"/>
          <p:cNvCxnSpPr>
            <a:stCxn id="78" idx="2"/>
            <a:endCxn id="151" idx="0"/>
          </p:cNvCxnSpPr>
          <p:nvPr/>
        </p:nvCxnSpPr>
        <p:spPr>
          <a:xfrm flipV="1">
            <a:off x="6852768" y="2956837"/>
            <a:ext cx="621230" cy="928408"/>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112" name="Rounded Rectangle 104"/>
          <p:cNvSpPr/>
          <p:nvPr/>
        </p:nvSpPr>
        <p:spPr>
          <a:xfrm rot="16200000">
            <a:off x="5476798" y="2276139"/>
            <a:ext cx="303321" cy="982459"/>
          </a:xfrm>
          <a:prstGeom prst="roundRect">
            <a:avLst>
              <a:gd name="adj" fmla="val 6243"/>
            </a:avLst>
          </a:prstGeom>
          <a:solidFill>
            <a:schemeClr val="accent5">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800" dirty="0">
                <a:ea typeface="宋体" pitchFamily="2" charset="-122"/>
              </a:rPr>
              <a:t>Box</a:t>
            </a:r>
            <a:r>
              <a:rPr kumimoji="1" lang="zh-CN" altLang="en-US" sz="800" dirty="0">
                <a:ea typeface="宋体" pitchFamily="2" charset="-122"/>
              </a:rPr>
              <a:t>硬件监控</a:t>
            </a:r>
            <a:endParaRPr kumimoji="1" lang="en-US" altLang="zh-CN" sz="800" dirty="0">
              <a:ea typeface="宋体" pitchFamily="2" charset="-122"/>
            </a:endParaRPr>
          </a:p>
          <a:p>
            <a:pPr algn="ctr"/>
            <a:r>
              <a:rPr kumimoji="1" lang="en-US" altLang="zh-CN" sz="800" dirty="0" err="1">
                <a:ea typeface="宋体" pitchFamily="2" charset="-122"/>
              </a:rPr>
              <a:t>NodeExporter</a:t>
            </a:r>
            <a:endParaRPr kumimoji="1" lang="zh-CN" altLang="en-US" sz="800" dirty="0">
              <a:ea typeface="宋体" pitchFamily="2" charset="-122"/>
            </a:endParaRPr>
          </a:p>
        </p:txBody>
      </p:sp>
      <p:cxnSp>
        <p:nvCxnSpPr>
          <p:cNvPr id="115" name="Straight Connector 41"/>
          <p:cNvCxnSpPr>
            <a:stCxn id="130" idx="2"/>
            <a:endCxn id="112" idx="0"/>
          </p:cNvCxnSpPr>
          <p:nvPr/>
        </p:nvCxnSpPr>
        <p:spPr>
          <a:xfrm flipV="1">
            <a:off x="3471505" y="2767368"/>
            <a:ext cx="1665724" cy="126059"/>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116" name="文本框 115"/>
          <p:cNvSpPr txBox="1"/>
          <p:nvPr/>
        </p:nvSpPr>
        <p:spPr>
          <a:xfrm>
            <a:off x="4171424" y="2623715"/>
            <a:ext cx="383438" cy="246221"/>
          </a:xfrm>
          <a:prstGeom prst="rect">
            <a:avLst/>
          </a:prstGeom>
          <a:noFill/>
        </p:spPr>
        <p:txBody>
          <a:bodyPr wrap="none" rtlCol="0">
            <a:spAutoFit/>
          </a:bodyPr>
          <a:lstStyle/>
          <a:p>
            <a:pPr algn="l"/>
            <a:r>
              <a:rPr kumimoji="1" lang="en-US" altLang="zh-CN" sz="1000" dirty="0">
                <a:ea typeface="宋体" pitchFamily="2" charset="-122"/>
              </a:rPr>
              <a:t>pull</a:t>
            </a:r>
            <a:endParaRPr kumimoji="1" lang="zh-CN" altLang="en-US" sz="1000" dirty="0">
              <a:ea typeface="宋体" pitchFamily="2" charset="-122"/>
            </a:endParaRPr>
          </a:p>
        </p:txBody>
      </p:sp>
      <p:sp>
        <p:nvSpPr>
          <p:cNvPr id="117" name="Rounded Rectangle 104"/>
          <p:cNvSpPr/>
          <p:nvPr/>
        </p:nvSpPr>
        <p:spPr>
          <a:xfrm rot="16200000">
            <a:off x="6178374" y="4119431"/>
            <a:ext cx="281969" cy="1066816"/>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zh-CN" altLang="en-US" sz="800" dirty="0">
                <a:ea typeface="宋体" pitchFamily="2" charset="-122"/>
              </a:rPr>
              <a:t>其他各服务状态</a:t>
            </a:r>
            <a:endParaRPr kumimoji="1" lang="zh-CN" altLang="en-US" sz="800" dirty="0">
              <a:ea typeface="宋体" pitchFamily="2" charset="-122"/>
            </a:endParaRPr>
          </a:p>
        </p:txBody>
      </p:sp>
      <p:cxnSp>
        <p:nvCxnSpPr>
          <p:cNvPr id="118" name="Straight Connector 41"/>
          <p:cNvCxnSpPr>
            <a:stCxn id="117" idx="0"/>
            <a:endCxn id="130" idx="2"/>
          </p:cNvCxnSpPr>
          <p:nvPr/>
        </p:nvCxnSpPr>
        <p:spPr>
          <a:xfrm flipH="1" flipV="1">
            <a:off x="3471505" y="2893427"/>
            <a:ext cx="2314446" cy="1759412"/>
          </a:xfrm>
          <a:prstGeom prst="line">
            <a:avLst/>
          </a:prstGeom>
          <a:noFill/>
          <a:ln w="12700" cap="flat" cmpd="sng" algn="ctr">
            <a:solidFill>
              <a:srgbClr val="141313"/>
            </a:solidFill>
            <a:prstDash val="solid"/>
            <a:headEnd type="none" w="med" len="med"/>
            <a:tailEnd type="triangle" w="med" len="med"/>
          </a:ln>
          <a:effectLst>
            <a:outerShdw blurRad="40000" dist="20000" dir="5400000" rotWithShape="0">
              <a:srgbClr val="000000">
                <a:alpha val="38000"/>
              </a:srgbClr>
            </a:outerShdw>
          </a:effectLst>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53113"/>
            <a:ext cx="7051040" cy="732441"/>
          </a:xfrm>
        </p:spPr>
        <p:txBody>
          <a:bodyPr>
            <a:normAutofit/>
          </a:bodyPr>
          <a:lstStyle/>
          <a:p>
            <a:r>
              <a:rPr lang="zh-CN" altLang="en-US" dirty="0"/>
              <a:t>报警途径</a:t>
            </a:r>
            <a:endParaRPr lang="en-US" sz="2400" dirty="0"/>
          </a:p>
        </p:txBody>
      </p:sp>
      <p:sp>
        <p:nvSpPr>
          <p:cNvPr id="9" name="圆角矩形 149"/>
          <p:cNvSpPr/>
          <p:nvPr/>
        </p:nvSpPr>
        <p:spPr>
          <a:xfrm rot="16200000">
            <a:off x="819572" y="2072322"/>
            <a:ext cx="516890" cy="998855"/>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lvl="0" algn="ctr">
              <a:defRPr/>
            </a:pPr>
            <a:r>
              <a:rPr lang="en-US" altLang="zh-CN" sz="900" kern="0" dirty="0" err="1">
                <a:solidFill>
                  <a:sysClr val="window" lastClr="FFFFFF"/>
                </a:solidFill>
                <a:latin typeface="微软雅黑" panose="020B0503020204020204" charset="-122"/>
                <a:ea typeface="微软雅黑" panose="020B0503020204020204" charset="-122"/>
              </a:rPr>
              <a:t>AlertManager</a:t>
            </a:r>
            <a:endParaRPr lang="zh-CN" altLang="en-US" sz="900" kern="0" dirty="0">
              <a:solidFill>
                <a:sysClr val="window" lastClr="FFFFFF"/>
              </a:solidFill>
              <a:latin typeface="微软雅黑" panose="020B0503020204020204" charset="-122"/>
              <a:ea typeface="微软雅黑" panose="020B0503020204020204" charset="-122"/>
            </a:endParaRPr>
          </a:p>
        </p:txBody>
      </p:sp>
      <p:sp>
        <p:nvSpPr>
          <p:cNvPr id="24" name="Rounded Rectangle 106"/>
          <p:cNvSpPr/>
          <p:nvPr/>
        </p:nvSpPr>
        <p:spPr>
          <a:xfrm rot="16200000">
            <a:off x="819978" y="802382"/>
            <a:ext cx="516890" cy="998856"/>
          </a:xfrm>
          <a:prstGeom prst="roundRect">
            <a:avLst>
              <a:gd name="adj" fmla="val 6243"/>
            </a:avLst>
          </a:prstGeom>
          <a:solidFill>
            <a:srgbClr val="F66B2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x-none" sz="900" dirty="0">
                <a:solidFill>
                  <a:schemeClr val="bg1"/>
                </a:solidFill>
                <a:latin typeface="微软雅黑" panose="020B0503020204020204" charset="-122"/>
                <a:ea typeface="微软雅黑" panose="020B0503020204020204" charset="-122"/>
              </a:rPr>
              <a:t>Prometheus</a:t>
            </a:r>
            <a:endParaRPr lang="en-US" altLang="x-none" sz="900" dirty="0">
              <a:solidFill>
                <a:schemeClr val="bg1"/>
              </a:solidFill>
              <a:latin typeface="微软雅黑" panose="020B0503020204020204" charset="-122"/>
              <a:ea typeface="微软雅黑" panose="020B0503020204020204" charset="-122"/>
            </a:endParaRPr>
          </a:p>
        </p:txBody>
      </p:sp>
      <p:cxnSp>
        <p:nvCxnSpPr>
          <p:cNvPr id="25" name="连接符: 肘形 13"/>
          <p:cNvCxnSpPr>
            <a:endCxn id="9" idx="3"/>
          </p:cNvCxnSpPr>
          <p:nvPr/>
        </p:nvCxnSpPr>
        <p:spPr>
          <a:xfrm rot="16200000" flipH="1">
            <a:off x="701462" y="1936749"/>
            <a:ext cx="753110" cy="1"/>
          </a:xfrm>
          <a:prstGeom prst="bentConnector3">
            <a:avLst>
              <a:gd name="adj1" fmla="val 50000"/>
            </a:avLst>
          </a:prstGeom>
          <a:ln w="1905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3" name="文本框 162"/>
          <p:cNvSpPr txBox="1"/>
          <p:nvPr/>
        </p:nvSpPr>
        <p:spPr>
          <a:xfrm>
            <a:off x="5127148" y="1337254"/>
            <a:ext cx="3416300" cy="784830"/>
          </a:xfrm>
          <a:prstGeom prst="rect">
            <a:avLst/>
          </a:prstGeom>
          <a:solidFill>
            <a:schemeClr val="bg1"/>
          </a:solidFill>
        </p:spPr>
        <p:txBody>
          <a:bodyPr wrap="square" rtlCol="0">
            <a:spAutoFit/>
          </a:bodyPr>
          <a:lstStyle/>
          <a:p>
            <a:pPr marL="144145" indent="-171450">
              <a:spcBef>
                <a:spcPts val="600"/>
              </a:spcBef>
              <a:buFont typeface="Wingdings" panose="05000000000000000000" pitchFamily="2" charset="2"/>
              <a:buChar char="u"/>
            </a:pPr>
            <a:r>
              <a:rPr lang="zh-CN" altLang="en-US" sz="1000" dirty="0">
                <a:latin typeface="微软雅黑" panose="020B0503020204020204" charset="-122"/>
                <a:ea typeface="微软雅黑" panose="020B0503020204020204" charset="-122"/>
              </a:rPr>
              <a:t>邮件和企业微信的发送不经过管理后台，直接通过</a:t>
            </a:r>
            <a:r>
              <a:rPr lang="en-US" altLang="zh-CN" sz="1000" dirty="0" err="1">
                <a:latin typeface="微软雅黑" panose="020B0503020204020204" charset="-122"/>
                <a:ea typeface="微软雅黑" panose="020B0503020204020204" charset="-122"/>
              </a:rPr>
              <a:t>AlertManager</a:t>
            </a:r>
            <a:r>
              <a:rPr lang="zh-CN" altLang="en-US" sz="1000" dirty="0">
                <a:latin typeface="微软雅黑" panose="020B0503020204020204" charset="-122"/>
                <a:ea typeface="微软雅黑" panose="020B0503020204020204" charset="-122"/>
              </a:rPr>
              <a:t>发出</a:t>
            </a:r>
            <a:endParaRPr lang="en-US" altLang="zh-CN" sz="1000" dirty="0">
              <a:latin typeface="微软雅黑" panose="020B0503020204020204" charset="-122"/>
              <a:ea typeface="微软雅黑" panose="020B0503020204020204" charset="-122"/>
            </a:endParaRPr>
          </a:p>
          <a:p>
            <a:pPr marL="144145" indent="-171450">
              <a:spcBef>
                <a:spcPts val="600"/>
              </a:spcBef>
              <a:buFont typeface="Wingdings" panose="05000000000000000000" pitchFamily="2" charset="2"/>
              <a:buChar char="u"/>
            </a:pPr>
            <a:r>
              <a:rPr lang="zh-CN" altLang="en-US" sz="1000" dirty="0">
                <a:latin typeface="微软雅黑" panose="020B0503020204020204" charset="-122"/>
                <a:ea typeface="微软雅黑" panose="020B0503020204020204" charset="-122"/>
              </a:rPr>
              <a:t>短信发送、自定义脚本和</a:t>
            </a:r>
            <a:r>
              <a:rPr lang="en-US" altLang="zh-CN" sz="1000" dirty="0">
                <a:latin typeface="微软雅黑" panose="020B0503020204020204" charset="-122"/>
                <a:ea typeface="微软雅黑" panose="020B0503020204020204" charset="-122"/>
              </a:rPr>
              <a:t>ITSM</a:t>
            </a:r>
            <a:r>
              <a:rPr lang="zh-CN" altLang="en-US" sz="1000" dirty="0">
                <a:latin typeface="微软雅黑" panose="020B0503020204020204" charset="-122"/>
                <a:ea typeface="微软雅黑" panose="020B0503020204020204" charset="-122"/>
              </a:rPr>
              <a:t>使用</a:t>
            </a:r>
            <a:r>
              <a:rPr lang="en-US" altLang="zh-CN" sz="1000" dirty="0" err="1">
                <a:latin typeface="微软雅黑" panose="020B0503020204020204" charset="-122"/>
                <a:ea typeface="微软雅黑" panose="020B0503020204020204" charset="-122"/>
              </a:rPr>
              <a:t>WebHook</a:t>
            </a:r>
            <a:r>
              <a:rPr lang="zh-CN" altLang="en-US" sz="1000" dirty="0">
                <a:latin typeface="微软雅黑" panose="020B0503020204020204" charset="-122"/>
                <a:ea typeface="微软雅黑" panose="020B0503020204020204" charset="-122"/>
              </a:rPr>
              <a:t>，通过管理后台提供的</a:t>
            </a:r>
            <a:r>
              <a:rPr lang="en-US" altLang="zh-CN" sz="1000" dirty="0">
                <a:latin typeface="微软雅黑" panose="020B0503020204020204" charset="-122"/>
                <a:ea typeface="微软雅黑" panose="020B0503020204020204" charset="-122"/>
              </a:rPr>
              <a:t>API</a:t>
            </a:r>
            <a:r>
              <a:rPr lang="zh-CN" altLang="en-US" sz="1000" dirty="0">
                <a:latin typeface="微软雅黑" panose="020B0503020204020204" charset="-122"/>
                <a:ea typeface="微软雅黑" panose="020B0503020204020204" charset="-122"/>
              </a:rPr>
              <a:t>接口进行相应处理</a:t>
            </a:r>
            <a:endParaRPr lang="en-US" altLang="zh-CN" sz="1000" dirty="0">
              <a:latin typeface="微软雅黑" panose="020B0503020204020204" charset="-122"/>
              <a:ea typeface="微软雅黑" panose="020B0503020204020204" charset="-122"/>
            </a:endParaRPr>
          </a:p>
        </p:txBody>
      </p:sp>
      <p:sp>
        <p:nvSpPr>
          <p:cNvPr id="46" name="Rounded Rectangle 106"/>
          <p:cNvSpPr/>
          <p:nvPr/>
        </p:nvSpPr>
        <p:spPr>
          <a:xfrm rot="16200000">
            <a:off x="2942141" y="3156043"/>
            <a:ext cx="331945" cy="1304292"/>
          </a:xfrm>
          <a:prstGeom prst="roundRect">
            <a:avLst>
              <a:gd name="adj" fmla="val 6243"/>
            </a:avLst>
          </a:prstGeom>
          <a:solidFill>
            <a:srgbClr val="F66B2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900" dirty="0">
                <a:solidFill>
                  <a:schemeClr val="bg1"/>
                </a:solidFill>
                <a:latin typeface="微软雅黑" panose="020B0503020204020204" charset="-122"/>
                <a:ea typeface="微软雅黑" panose="020B0503020204020204" charset="-122"/>
              </a:rPr>
              <a:t>邮件服务器</a:t>
            </a:r>
            <a:endParaRPr lang="en-US" altLang="x-none" sz="900" dirty="0">
              <a:solidFill>
                <a:schemeClr val="bg1"/>
              </a:solidFill>
              <a:latin typeface="微软雅黑" panose="020B0503020204020204" charset="-122"/>
              <a:ea typeface="微软雅黑" panose="020B0503020204020204" charset="-122"/>
            </a:endParaRPr>
          </a:p>
        </p:txBody>
      </p:sp>
      <p:sp>
        <p:nvSpPr>
          <p:cNvPr id="47" name="Rounded Rectangle 106"/>
          <p:cNvSpPr/>
          <p:nvPr/>
        </p:nvSpPr>
        <p:spPr>
          <a:xfrm rot="16200000">
            <a:off x="2942141" y="3753469"/>
            <a:ext cx="331945" cy="1304291"/>
          </a:xfrm>
          <a:prstGeom prst="roundRect">
            <a:avLst>
              <a:gd name="adj" fmla="val 6243"/>
            </a:avLst>
          </a:prstGeom>
          <a:solidFill>
            <a:srgbClr val="F66B2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900" dirty="0">
                <a:solidFill>
                  <a:schemeClr val="bg1"/>
                </a:solidFill>
                <a:latin typeface="微软雅黑" panose="020B0503020204020204" charset="-122"/>
                <a:ea typeface="微软雅黑" panose="020B0503020204020204" charset="-122"/>
              </a:rPr>
              <a:t>企业微信服务</a:t>
            </a:r>
            <a:endParaRPr lang="en-US" altLang="x-none" sz="900" dirty="0">
              <a:solidFill>
                <a:schemeClr val="bg1"/>
              </a:solidFill>
              <a:latin typeface="微软雅黑" panose="020B0503020204020204" charset="-122"/>
              <a:ea typeface="微软雅黑" panose="020B0503020204020204" charset="-122"/>
            </a:endParaRPr>
          </a:p>
        </p:txBody>
      </p:sp>
      <p:cxnSp>
        <p:nvCxnSpPr>
          <p:cNvPr id="48" name="连接符: 肘形 13"/>
          <p:cNvCxnSpPr>
            <a:stCxn id="9" idx="2"/>
            <a:endCxn id="46" idx="0"/>
          </p:cNvCxnSpPr>
          <p:nvPr/>
        </p:nvCxnSpPr>
        <p:spPr>
          <a:xfrm>
            <a:off x="1577445" y="2571750"/>
            <a:ext cx="878523" cy="1236439"/>
          </a:xfrm>
          <a:prstGeom prst="straightConnector1">
            <a:avLst/>
          </a:prstGeom>
          <a:ln w="1905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ounded Rectangle 106"/>
          <p:cNvSpPr/>
          <p:nvPr/>
        </p:nvSpPr>
        <p:spPr>
          <a:xfrm rot="16200000">
            <a:off x="2963493" y="1429986"/>
            <a:ext cx="331945" cy="1261586"/>
          </a:xfrm>
          <a:prstGeom prst="roundRect">
            <a:avLst>
              <a:gd name="adj" fmla="val 6243"/>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900" dirty="0">
                <a:solidFill>
                  <a:schemeClr val="bg1"/>
                </a:solidFill>
                <a:latin typeface="微软雅黑" panose="020B0503020204020204" charset="-122"/>
                <a:ea typeface="微软雅黑" panose="020B0503020204020204" charset="-122"/>
              </a:rPr>
              <a:t>管理后台</a:t>
            </a:r>
            <a:endParaRPr lang="en-US" altLang="zh-CN" sz="900" dirty="0">
              <a:solidFill>
                <a:schemeClr val="bg1"/>
              </a:solidFill>
              <a:latin typeface="微软雅黑" panose="020B0503020204020204" charset="-122"/>
              <a:ea typeface="微软雅黑" panose="020B0503020204020204" charset="-122"/>
            </a:endParaRPr>
          </a:p>
          <a:p>
            <a:pPr algn="ctr"/>
            <a:r>
              <a:rPr lang="zh-CN" altLang="en-US" sz="900" dirty="0">
                <a:solidFill>
                  <a:schemeClr val="bg1"/>
                </a:solidFill>
                <a:latin typeface="微软雅黑" panose="020B0503020204020204" charset="-122"/>
                <a:ea typeface="微软雅黑" panose="020B0503020204020204" charset="-122"/>
              </a:rPr>
              <a:t>（短信发送接口）</a:t>
            </a:r>
            <a:endParaRPr lang="en-US" altLang="x-none" sz="900" dirty="0">
              <a:solidFill>
                <a:schemeClr val="bg1"/>
              </a:solidFill>
              <a:latin typeface="微软雅黑" panose="020B0503020204020204" charset="-122"/>
              <a:ea typeface="微软雅黑" panose="020B0503020204020204" charset="-122"/>
            </a:endParaRPr>
          </a:p>
        </p:txBody>
      </p:sp>
      <p:cxnSp>
        <p:nvCxnSpPr>
          <p:cNvPr id="53" name="连接符: 肘形 13"/>
          <p:cNvCxnSpPr>
            <a:stCxn id="9" idx="2"/>
            <a:endCxn id="52" idx="0"/>
          </p:cNvCxnSpPr>
          <p:nvPr/>
        </p:nvCxnSpPr>
        <p:spPr>
          <a:xfrm flipV="1">
            <a:off x="1577445" y="2060779"/>
            <a:ext cx="921228" cy="510971"/>
          </a:xfrm>
          <a:prstGeom prst="straightConnector1">
            <a:avLst/>
          </a:prstGeom>
          <a:ln w="1905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Rounded Rectangle 106"/>
          <p:cNvSpPr/>
          <p:nvPr/>
        </p:nvSpPr>
        <p:spPr>
          <a:xfrm rot="16200000">
            <a:off x="2963493" y="1956688"/>
            <a:ext cx="331945" cy="1261588"/>
          </a:xfrm>
          <a:prstGeom prst="roundRect">
            <a:avLst>
              <a:gd name="adj" fmla="val 6243"/>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900" dirty="0">
                <a:solidFill>
                  <a:schemeClr val="bg1"/>
                </a:solidFill>
                <a:latin typeface="微软雅黑" panose="020B0503020204020204" charset="-122"/>
                <a:ea typeface="微软雅黑" panose="020B0503020204020204" charset="-122"/>
              </a:rPr>
              <a:t>管理后台</a:t>
            </a:r>
            <a:endParaRPr lang="en-US" altLang="zh-CN" sz="900" dirty="0">
              <a:solidFill>
                <a:schemeClr val="bg1"/>
              </a:solidFill>
              <a:latin typeface="微软雅黑" panose="020B0503020204020204" charset="-122"/>
              <a:ea typeface="微软雅黑" panose="020B0503020204020204" charset="-122"/>
            </a:endParaRPr>
          </a:p>
          <a:p>
            <a:pPr algn="ctr"/>
            <a:r>
              <a:rPr lang="zh-CN" altLang="en-US" sz="900" dirty="0">
                <a:solidFill>
                  <a:schemeClr val="bg1"/>
                </a:solidFill>
                <a:latin typeface="微软雅黑" panose="020B0503020204020204" charset="-122"/>
                <a:ea typeface="微软雅黑" panose="020B0503020204020204" charset="-122"/>
              </a:rPr>
              <a:t>（</a:t>
            </a:r>
            <a:r>
              <a:rPr lang="en-US" altLang="zh-CN" sz="900" dirty="0">
                <a:solidFill>
                  <a:schemeClr val="bg1"/>
                </a:solidFill>
                <a:latin typeface="微软雅黑" panose="020B0503020204020204" charset="-122"/>
                <a:ea typeface="微软雅黑" panose="020B0503020204020204" charset="-122"/>
              </a:rPr>
              <a:t>ITSM</a:t>
            </a:r>
            <a:r>
              <a:rPr lang="zh-CN" altLang="en-US" sz="900" dirty="0">
                <a:solidFill>
                  <a:schemeClr val="bg1"/>
                </a:solidFill>
                <a:latin typeface="微软雅黑" panose="020B0503020204020204" charset="-122"/>
                <a:ea typeface="微软雅黑" panose="020B0503020204020204" charset="-122"/>
              </a:rPr>
              <a:t>开</a:t>
            </a:r>
            <a:r>
              <a:rPr lang="en-US" altLang="zh-CN" sz="900" dirty="0">
                <a:solidFill>
                  <a:schemeClr val="bg1"/>
                </a:solidFill>
                <a:latin typeface="微软雅黑" panose="020B0503020204020204" charset="-122"/>
                <a:ea typeface="微软雅黑" panose="020B0503020204020204" charset="-122"/>
              </a:rPr>
              <a:t>CASE</a:t>
            </a:r>
            <a:r>
              <a:rPr lang="zh-CN" altLang="en-US" sz="900" dirty="0">
                <a:solidFill>
                  <a:schemeClr val="bg1"/>
                </a:solidFill>
                <a:latin typeface="微软雅黑" panose="020B0503020204020204" charset="-122"/>
                <a:ea typeface="微软雅黑" panose="020B0503020204020204" charset="-122"/>
              </a:rPr>
              <a:t>接口）</a:t>
            </a:r>
            <a:endParaRPr lang="en-US" altLang="x-none" sz="900" dirty="0">
              <a:solidFill>
                <a:schemeClr val="bg1"/>
              </a:solidFill>
              <a:latin typeface="微软雅黑" panose="020B0503020204020204" charset="-122"/>
              <a:ea typeface="微软雅黑" panose="020B0503020204020204" charset="-122"/>
            </a:endParaRPr>
          </a:p>
        </p:txBody>
      </p:sp>
      <p:sp>
        <p:nvSpPr>
          <p:cNvPr id="60" name="Rounded Rectangle 106"/>
          <p:cNvSpPr/>
          <p:nvPr/>
        </p:nvSpPr>
        <p:spPr>
          <a:xfrm rot="16200000">
            <a:off x="2963493" y="2538751"/>
            <a:ext cx="331945" cy="1261587"/>
          </a:xfrm>
          <a:prstGeom prst="roundRect">
            <a:avLst>
              <a:gd name="adj" fmla="val 6243"/>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900" dirty="0">
                <a:solidFill>
                  <a:schemeClr val="bg1"/>
                </a:solidFill>
                <a:latin typeface="微软雅黑" panose="020B0503020204020204" charset="-122"/>
                <a:ea typeface="微软雅黑" panose="020B0503020204020204" charset="-122"/>
              </a:rPr>
              <a:t>管理后台</a:t>
            </a:r>
            <a:endParaRPr lang="en-US" altLang="zh-CN" sz="900" dirty="0">
              <a:solidFill>
                <a:schemeClr val="bg1"/>
              </a:solidFill>
              <a:latin typeface="微软雅黑" panose="020B0503020204020204" charset="-122"/>
              <a:ea typeface="微软雅黑" panose="020B0503020204020204" charset="-122"/>
            </a:endParaRPr>
          </a:p>
          <a:p>
            <a:pPr algn="ctr"/>
            <a:r>
              <a:rPr lang="zh-CN" altLang="en-US" sz="900" dirty="0">
                <a:solidFill>
                  <a:schemeClr val="bg1"/>
                </a:solidFill>
                <a:latin typeface="微软雅黑" panose="020B0503020204020204" charset="-122"/>
                <a:ea typeface="微软雅黑" panose="020B0503020204020204" charset="-122"/>
              </a:rPr>
              <a:t>（执行自定义脚本接口）</a:t>
            </a:r>
            <a:endParaRPr lang="en-US" altLang="x-none" sz="900" dirty="0">
              <a:solidFill>
                <a:schemeClr val="bg1"/>
              </a:solidFill>
              <a:latin typeface="微软雅黑" panose="020B0503020204020204" charset="-122"/>
              <a:ea typeface="微软雅黑" panose="020B0503020204020204" charset="-122"/>
            </a:endParaRPr>
          </a:p>
        </p:txBody>
      </p:sp>
      <p:cxnSp>
        <p:nvCxnSpPr>
          <p:cNvPr id="67" name="连接符: 肘形 13"/>
          <p:cNvCxnSpPr>
            <a:stCxn id="9" idx="2"/>
            <a:endCxn id="56" idx="0"/>
          </p:cNvCxnSpPr>
          <p:nvPr/>
        </p:nvCxnSpPr>
        <p:spPr>
          <a:xfrm>
            <a:off x="1577445" y="2571750"/>
            <a:ext cx="921227" cy="15732"/>
          </a:xfrm>
          <a:prstGeom prst="straightConnector1">
            <a:avLst/>
          </a:prstGeom>
          <a:ln w="1905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连接符: 肘形 13"/>
          <p:cNvCxnSpPr>
            <a:stCxn id="9" idx="2"/>
            <a:endCxn id="60" idx="0"/>
          </p:cNvCxnSpPr>
          <p:nvPr/>
        </p:nvCxnSpPr>
        <p:spPr>
          <a:xfrm>
            <a:off x="1577445" y="2571750"/>
            <a:ext cx="921227" cy="597794"/>
          </a:xfrm>
          <a:prstGeom prst="straightConnector1">
            <a:avLst/>
          </a:prstGeom>
          <a:ln w="1905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连接符: 肘形 13"/>
          <p:cNvCxnSpPr>
            <a:stCxn id="9" idx="2"/>
            <a:endCxn id="47" idx="0"/>
          </p:cNvCxnSpPr>
          <p:nvPr/>
        </p:nvCxnSpPr>
        <p:spPr>
          <a:xfrm>
            <a:off x="1577445" y="2571750"/>
            <a:ext cx="878523" cy="1833864"/>
          </a:xfrm>
          <a:prstGeom prst="straightConnector1">
            <a:avLst/>
          </a:prstGeom>
          <a:ln w="1905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Rounded Rectangle 106"/>
          <p:cNvSpPr/>
          <p:nvPr/>
        </p:nvSpPr>
        <p:spPr>
          <a:xfrm rot="16200000">
            <a:off x="4382717" y="1701063"/>
            <a:ext cx="331945" cy="709459"/>
          </a:xfrm>
          <a:prstGeom prst="roundRect">
            <a:avLst>
              <a:gd name="adj" fmla="val 6243"/>
            </a:avLst>
          </a:prstGeom>
          <a:solidFill>
            <a:srgbClr val="F66B2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900" dirty="0">
                <a:solidFill>
                  <a:schemeClr val="bg1"/>
                </a:solidFill>
                <a:latin typeface="微软雅黑" panose="020B0503020204020204" charset="-122"/>
                <a:ea typeface="微软雅黑" panose="020B0503020204020204" charset="-122"/>
              </a:rPr>
              <a:t>短信网关</a:t>
            </a:r>
            <a:endParaRPr lang="en-US" altLang="x-none" sz="900" dirty="0">
              <a:solidFill>
                <a:schemeClr val="bg1"/>
              </a:solidFill>
              <a:latin typeface="微软雅黑" panose="020B0503020204020204" charset="-122"/>
              <a:ea typeface="微软雅黑" panose="020B0503020204020204" charset="-122"/>
            </a:endParaRPr>
          </a:p>
        </p:txBody>
      </p:sp>
      <p:sp>
        <p:nvSpPr>
          <p:cNvPr id="80" name="Rounded Rectangle 106"/>
          <p:cNvSpPr/>
          <p:nvPr/>
        </p:nvSpPr>
        <p:spPr>
          <a:xfrm rot="16200000">
            <a:off x="4382717" y="2232753"/>
            <a:ext cx="331945" cy="709459"/>
          </a:xfrm>
          <a:prstGeom prst="roundRect">
            <a:avLst>
              <a:gd name="adj" fmla="val 6243"/>
            </a:avLst>
          </a:prstGeom>
          <a:solidFill>
            <a:srgbClr val="F66B2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900" dirty="0">
                <a:solidFill>
                  <a:schemeClr val="bg1"/>
                </a:solidFill>
                <a:latin typeface="微软雅黑" panose="020B0503020204020204" charset="-122"/>
                <a:ea typeface="微软雅黑" panose="020B0503020204020204" charset="-122"/>
              </a:rPr>
              <a:t>ITSM</a:t>
            </a:r>
            <a:endParaRPr lang="en-US" altLang="x-none" sz="900" dirty="0">
              <a:solidFill>
                <a:schemeClr val="bg1"/>
              </a:solidFill>
              <a:latin typeface="微软雅黑" panose="020B0503020204020204" charset="-122"/>
              <a:ea typeface="微软雅黑" panose="020B0503020204020204" charset="-122"/>
            </a:endParaRPr>
          </a:p>
        </p:txBody>
      </p:sp>
      <p:cxnSp>
        <p:nvCxnSpPr>
          <p:cNvPr id="81" name="连接符: 肘形 13"/>
          <p:cNvCxnSpPr>
            <a:stCxn id="52" idx="2"/>
            <a:endCxn id="79" idx="0"/>
          </p:cNvCxnSpPr>
          <p:nvPr/>
        </p:nvCxnSpPr>
        <p:spPr>
          <a:xfrm flipV="1">
            <a:off x="3760259" y="2055792"/>
            <a:ext cx="433701" cy="4986"/>
          </a:xfrm>
          <a:prstGeom prst="straightConnector1">
            <a:avLst/>
          </a:prstGeom>
          <a:ln w="1905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连接符: 肘形 13"/>
          <p:cNvCxnSpPr>
            <a:stCxn id="56" idx="2"/>
            <a:endCxn id="80" idx="0"/>
          </p:cNvCxnSpPr>
          <p:nvPr/>
        </p:nvCxnSpPr>
        <p:spPr>
          <a:xfrm>
            <a:off x="3760260" y="2587482"/>
            <a:ext cx="433700" cy="0"/>
          </a:xfrm>
          <a:prstGeom prst="straightConnector1">
            <a:avLst/>
          </a:prstGeom>
          <a:ln w="1905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Rounded Rectangle 106"/>
          <p:cNvSpPr/>
          <p:nvPr/>
        </p:nvSpPr>
        <p:spPr>
          <a:xfrm rot="16200000">
            <a:off x="4389066" y="2814816"/>
            <a:ext cx="331945" cy="709459"/>
          </a:xfrm>
          <a:prstGeom prst="roundRect">
            <a:avLst>
              <a:gd name="adj" fmla="val 6243"/>
            </a:avLst>
          </a:prstGeom>
          <a:solidFill>
            <a:srgbClr val="F66B2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900" dirty="0">
                <a:solidFill>
                  <a:schemeClr val="bg1"/>
                </a:solidFill>
                <a:latin typeface="微软雅黑" panose="020B0503020204020204" charset="-122"/>
                <a:ea typeface="微软雅黑" panose="020B0503020204020204" charset="-122"/>
              </a:rPr>
              <a:t>脚本执行</a:t>
            </a:r>
            <a:endParaRPr lang="en-US" altLang="x-none" sz="900" dirty="0">
              <a:solidFill>
                <a:schemeClr val="bg1"/>
              </a:solidFill>
              <a:latin typeface="微软雅黑" panose="020B0503020204020204" charset="-122"/>
              <a:ea typeface="微软雅黑" panose="020B0503020204020204" charset="-122"/>
            </a:endParaRPr>
          </a:p>
        </p:txBody>
      </p:sp>
      <p:cxnSp>
        <p:nvCxnSpPr>
          <p:cNvPr id="107" name="连接符: 肘形 13"/>
          <p:cNvCxnSpPr>
            <a:stCxn id="60" idx="2"/>
            <a:endCxn id="104" idx="0"/>
          </p:cNvCxnSpPr>
          <p:nvPr/>
        </p:nvCxnSpPr>
        <p:spPr>
          <a:xfrm>
            <a:off x="3760259" y="3169544"/>
            <a:ext cx="440050" cy="1"/>
          </a:xfrm>
          <a:prstGeom prst="straightConnector1">
            <a:avLst/>
          </a:prstGeom>
          <a:ln w="1905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714892" y="2013296"/>
            <a:ext cx="646331" cy="230832"/>
          </a:xfrm>
          <a:prstGeom prst="rect">
            <a:avLst/>
          </a:prstGeom>
          <a:noFill/>
        </p:spPr>
        <p:txBody>
          <a:bodyPr wrap="none" rtlCol="0">
            <a:spAutoFit/>
          </a:bodyPr>
          <a:lstStyle/>
          <a:p>
            <a:pPr algn="l"/>
            <a:r>
              <a:rPr kumimoji="1" lang="en-US" altLang="zh-CN" sz="900" dirty="0">
                <a:ea typeface="宋体" pitchFamily="2" charset="-122"/>
              </a:rPr>
              <a:t>webhook</a:t>
            </a:r>
            <a:endParaRPr kumimoji="1" lang="zh-CN" altLang="en-US" sz="900" dirty="0">
              <a:ea typeface="宋体" pitchFamily="2" charset="-122"/>
            </a:endParaRPr>
          </a:p>
        </p:txBody>
      </p:sp>
      <p:sp>
        <p:nvSpPr>
          <p:cNvPr id="26" name="文本框 25"/>
          <p:cNvSpPr txBox="1"/>
          <p:nvPr/>
        </p:nvSpPr>
        <p:spPr>
          <a:xfrm>
            <a:off x="1841201" y="2380748"/>
            <a:ext cx="646331" cy="230832"/>
          </a:xfrm>
          <a:prstGeom prst="rect">
            <a:avLst/>
          </a:prstGeom>
          <a:noFill/>
        </p:spPr>
        <p:txBody>
          <a:bodyPr wrap="none" rtlCol="0">
            <a:spAutoFit/>
          </a:bodyPr>
          <a:lstStyle/>
          <a:p>
            <a:pPr algn="l"/>
            <a:r>
              <a:rPr kumimoji="1" lang="en-US" altLang="zh-CN" sz="900" dirty="0">
                <a:ea typeface="宋体" pitchFamily="2" charset="-122"/>
              </a:rPr>
              <a:t>webhook</a:t>
            </a:r>
            <a:endParaRPr kumimoji="1" lang="zh-CN" altLang="en-US" sz="900" dirty="0">
              <a:ea typeface="宋体" pitchFamily="2" charset="-122"/>
            </a:endParaRPr>
          </a:p>
        </p:txBody>
      </p:sp>
      <p:sp>
        <p:nvSpPr>
          <p:cNvPr id="27" name="文本框 26"/>
          <p:cNvSpPr txBox="1"/>
          <p:nvPr/>
        </p:nvSpPr>
        <p:spPr>
          <a:xfrm>
            <a:off x="1841200" y="2673368"/>
            <a:ext cx="646331" cy="230832"/>
          </a:xfrm>
          <a:prstGeom prst="rect">
            <a:avLst/>
          </a:prstGeom>
          <a:noFill/>
        </p:spPr>
        <p:txBody>
          <a:bodyPr wrap="none" rtlCol="0">
            <a:spAutoFit/>
          </a:bodyPr>
          <a:lstStyle/>
          <a:p>
            <a:pPr algn="l"/>
            <a:r>
              <a:rPr kumimoji="1" lang="en-US" altLang="zh-CN" sz="900" dirty="0">
                <a:ea typeface="宋体" pitchFamily="2" charset="-122"/>
              </a:rPr>
              <a:t>webhook</a:t>
            </a:r>
            <a:endParaRPr kumimoji="1" lang="zh-CN" altLang="en-US" sz="900" dirty="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w="3175">
          <a:solidFill>
            <a:schemeClr val="tx1"/>
          </a:solidFill>
        </a:ln>
      </a:spPr>
      <a:bodyPr vert="eaVert" rtlCol="0" anchor="ctr"/>
      <a:lstStyle>
        <a:defPPr algn="ctr">
          <a:defRPr sz="900" dirty="0">
            <a:solidFill>
              <a:schemeClr val="tx1"/>
            </a:solidFill>
            <a:latin typeface="微软雅黑" panose="020B0503020204020204" charset="-122"/>
            <a:ea typeface="微软雅黑" panose="020B050302020402020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none" rtlCol="0">
        <a:spAutoFit/>
      </a:bodyPr>
      <a:lstStyle>
        <a:defPPr algn="l">
          <a:defRPr sz="100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5534</Words>
  <Application>WPS 演示</Application>
  <PresentationFormat>全屏显示(16:9)</PresentationFormat>
  <Paragraphs>1119</Paragraphs>
  <Slides>29</Slides>
  <Notes>16</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29</vt:i4>
      </vt:variant>
    </vt:vector>
  </HeadingPairs>
  <TitlesOfParts>
    <vt:vector size="49" baseType="lpstr">
      <vt:lpstr>Arial</vt:lpstr>
      <vt:lpstr>宋体</vt:lpstr>
      <vt:lpstr>Wingdings</vt:lpstr>
      <vt:lpstr>微软雅黑</vt:lpstr>
      <vt:lpstr>Standard Symbols PS [URW ]</vt:lpstr>
      <vt:lpstr>Arial</vt:lpstr>
      <vt:lpstr>HelveticaNeueLT Std</vt:lpstr>
      <vt:lpstr>微软雅黑</vt:lpstr>
      <vt:lpstr>Microsoft YaHei</vt:lpstr>
      <vt:lpstr>宋体</vt:lpstr>
      <vt:lpstr>Microsoft YaHei</vt:lpstr>
      <vt:lpstr>Droid Sans Fallback</vt:lpstr>
      <vt:lpstr>-apple-system</vt:lpstr>
      <vt:lpstr>Arial Black</vt:lpstr>
      <vt:lpstr>黑体</vt:lpstr>
      <vt:lpstr>Arial Unicode MS</vt:lpstr>
      <vt:lpstr>Abyssinica SIL</vt:lpstr>
      <vt:lpstr>MS PGothic</vt:lpstr>
      <vt:lpstr>Gubbi</vt:lpstr>
      <vt:lpstr>2016 HDS Corporate</vt:lpstr>
      <vt:lpstr>监控告警系统</vt:lpstr>
      <vt:lpstr>PowerPoint 演示文稿</vt:lpstr>
      <vt:lpstr>监控运维系统总体规划</vt:lpstr>
      <vt:lpstr>采集指标</vt:lpstr>
      <vt:lpstr>数据采集</vt:lpstr>
      <vt:lpstr>指标检测流程</vt:lpstr>
      <vt:lpstr>业界技术架构</vt:lpstr>
      <vt:lpstr>整体技术方案</vt:lpstr>
      <vt:lpstr>报警途径</vt:lpstr>
      <vt:lpstr>餐厅Agent接口定义（计数 (Counter)类型指标）</vt:lpstr>
      <vt:lpstr>餐厅Agent接口定义（度量 (Gauge)类型指标）</vt:lpstr>
      <vt:lpstr>餐厅端指标采集</vt:lpstr>
      <vt:lpstr>餐厅端指标采集</vt:lpstr>
      <vt:lpstr>餐厅端指标采集</vt:lpstr>
      <vt:lpstr>餐厅端指标采集</vt:lpstr>
      <vt:lpstr>餐厅端指标采集</vt:lpstr>
      <vt:lpstr>中央端指标采集</vt:lpstr>
      <vt:lpstr>PowerPoint 演示文稿</vt:lpstr>
      <vt:lpstr>应用架构</vt:lpstr>
      <vt:lpstr>指标采集流程</vt:lpstr>
      <vt:lpstr>业务架构</vt:lpstr>
      <vt:lpstr>故障自愈流程</vt:lpstr>
      <vt:lpstr>Grafana大屏</vt:lpstr>
      <vt:lpstr>Kibana预览</vt:lpstr>
      <vt:lpstr>PowerPoint 演示文稿</vt:lpstr>
      <vt:lpstr>代码设计</vt:lpstr>
      <vt:lpstr>PowerPoint 演示文稿</vt:lpstr>
      <vt:lpstr>PowerPoint 演示文稿</vt:lpstr>
      <vt:lpstr>方案总结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Murray</dc:creator>
  <cp:lastModifiedBy>muzongcun</cp:lastModifiedBy>
  <cp:revision>7273</cp:revision>
  <cp:lastPrinted>2021-11-03T03:11:47Z</cp:lastPrinted>
  <dcterms:created xsi:type="dcterms:W3CDTF">2021-11-03T03:11:47Z</dcterms:created>
  <dcterms:modified xsi:type="dcterms:W3CDTF">2021-11-03T03:11:47Z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0x010100C88A9FD7B2663E40A584351DC500058E</vt:lpwstr>
  </property>
  <property fmtid="{D5CDD505-2E9C-101B-9397-08002B2CF9AE}" pid="3" name="KSOProductBuildVer">
    <vt:lpwstr>2052-11.1.0.9522</vt:lpwstr>
  </property>
</Properties>
</file>