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14" r:id="rId2"/>
    <p:sldId id="1020" r:id="rId3"/>
    <p:sldId id="1010" r:id="rId4"/>
    <p:sldId id="1000" r:id="rId5"/>
    <p:sldId id="1021" r:id="rId6"/>
    <p:sldId id="1015" r:id="rId7"/>
    <p:sldId id="987" r:id="rId8"/>
    <p:sldId id="996" r:id="rId9"/>
    <p:sldId id="1017" r:id="rId10"/>
    <p:sldId id="991" r:id="rId11"/>
    <p:sldId id="988" r:id="rId12"/>
    <p:sldId id="1007" r:id="rId13"/>
    <p:sldId id="1023" r:id="rId14"/>
    <p:sldId id="1012" r:id="rId15"/>
    <p:sldId id="1013" r:id="rId16"/>
    <p:sldId id="1022" r:id="rId17"/>
    <p:sldId id="956" r:id="rId18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8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jy1546" initials="j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C0"/>
    <a:srgbClr val="C00000"/>
    <a:srgbClr val="D9D9D9"/>
    <a:srgbClr val="7F7F7F"/>
    <a:srgbClr val="FCFCFC"/>
    <a:srgbClr val="C00002"/>
    <a:srgbClr val="D4ECBA"/>
    <a:srgbClr val="94A3BB"/>
    <a:srgbClr val="5E779E"/>
    <a:srgbClr val="D1D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3886" autoAdjust="0"/>
  </p:normalViewPr>
  <p:slideViewPr>
    <p:cSldViewPr>
      <p:cViewPr varScale="1">
        <p:scale>
          <a:sx n="89" d="100"/>
          <a:sy n="89" d="100"/>
        </p:scale>
        <p:origin x="1098" y="90"/>
      </p:cViewPr>
      <p:guideLst>
        <p:guide orient="horz" pos="2618"/>
        <p:guide pos="2925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A1FE00-465A-4357-B273-E8921AE41A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474F0-1177-4511-A78B-769C8A1CF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82ED4-FBF8-44A2-91C6-D9EF19F5FE80}" type="datetimeFigureOut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8B3A7-7C39-49F5-AECC-58E9804E61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2A114-92BF-4374-A994-02E4893DCC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1136B-2D54-4266-9DDC-D0EEDE1296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9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2020/9/16</a:t>
            </a:fld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85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70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587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82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11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0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业务</a:t>
            </a:r>
            <a:r>
              <a:rPr kumimoji="1" lang="en-US" altLang="zh-CN" dirty="0"/>
              <a:t>/</a:t>
            </a:r>
            <a:r>
              <a:rPr kumimoji="1" lang="zh-CN" altLang="en-US" dirty="0"/>
              <a:t>品牌   退款</a:t>
            </a:r>
            <a:r>
              <a:rPr kumimoji="1" lang="en-US" altLang="zh-CN" dirty="0"/>
              <a:t>/</a:t>
            </a:r>
            <a:r>
              <a:rPr kumimoji="1" lang="zh-CN" altLang="en-US" dirty="0"/>
              <a:t>支付   点餐</a:t>
            </a:r>
            <a:r>
              <a:rPr kumimoji="1" lang="en-US" altLang="zh-CN" dirty="0"/>
              <a:t>/</a:t>
            </a:r>
            <a:r>
              <a:rPr kumimoji="1" lang="zh-CN" altLang="en-US" dirty="0"/>
              <a:t>商城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62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37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业务</a:t>
            </a:r>
            <a:r>
              <a:rPr kumimoji="1" lang="en-US" altLang="zh-CN" dirty="0"/>
              <a:t>/</a:t>
            </a:r>
            <a:r>
              <a:rPr kumimoji="1" lang="zh-CN" altLang="en-US" dirty="0"/>
              <a:t>品牌   退款</a:t>
            </a:r>
            <a:r>
              <a:rPr kumimoji="1" lang="en-US" altLang="zh-CN" dirty="0"/>
              <a:t>/</a:t>
            </a:r>
            <a:r>
              <a:rPr kumimoji="1" lang="zh-CN" altLang="en-US" dirty="0"/>
              <a:t>支付   点餐</a:t>
            </a:r>
            <a:r>
              <a:rPr kumimoji="1" lang="en-US" altLang="zh-CN" dirty="0"/>
              <a:t>/</a:t>
            </a:r>
            <a:r>
              <a:rPr kumimoji="1" lang="zh-CN" altLang="en-US" dirty="0"/>
              <a:t>商城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33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687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业务</a:t>
            </a:r>
            <a:r>
              <a:rPr kumimoji="1" lang="en-US" altLang="zh-CN" dirty="0"/>
              <a:t>/</a:t>
            </a:r>
            <a:r>
              <a:rPr kumimoji="1" lang="zh-CN" altLang="en-US" dirty="0"/>
              <a:t>品牌   退款</a:t>
            </a:r>
            <a:r>
              <a:rPr kumimoji="1" lang="en-US" altLang="zh-CN" dirty="0"/>
              <a:t>/</a:t>
            </a:r>
            <a:r>
              <a:rPr kumimoji="1" lang="zh-CN" altLang="en-US" dirty="0"/>
              <a:t>支付   点餐</a:t>
            </a:r>
            <a:r>
              <a:rPr kumimoji="1" lang="en-US" altLang="zh-CN" dirty="0"/>
              <a:t>/</a:t>
            </a:r>
            <a:r>
              <a:rPr kumimoji="1" lang="zh-CN" altLang="en-US" dirty="0"/>
              <a:t>商城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60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2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C91E1877-7D7F-4F7B-BE4C-31F7982F28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08" y="4905190"/>
            <a:ext cx="2088232" cy="2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​​ 14">
            <a:extLst>
              <a:ext uri="{FF2B5EF4-FFF2-40B4-BE49-F238E27FC236}">
                <a16:creationId xmlns:a16="http://schemas.microsoft.com/office/drawing/2014/main" id="{25A01FFA-28F6-40A3-AEC7-12D24DE12494}"/>
              </a:ext>
            </a:extLst>
          </p:cNvPr>
          <p:cNvCxnSpPr/>
          <p:nvPr userDrawn="1"/>
        </p:nvCxnSpPr>
        <p:spPr>
          <a:xfrm>
            <a:off x="33513" y="627534"/>
            <a:ext cx="9074991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22.svg"/><Relationship Id="rId9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notesSlide" Target="../notesSlides/notesSlide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矩形 619"/>
          <p:cNvSpPr/>
          <p:nvPr/>
        </p:nvSpPr>
        <p:spPr>
          <a:xfrm>
            <a:off x="0" y="1329144"/>
            <a:ext cx="9144000" cy="17364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7" name="组合 596"/>
          <p:cNvGrpSpPr/>
          <p:nvPr/>
        </p:nvGrpSpPr>
        <p:grpSpPr>
          <a:xfrm>
            <a:off x="920066" y="1132308"/>
            <a:ext cx="2080670" cy="20806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8" name="同心圆 5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9" name="椭圆 5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0" name="椭圆 599"/>
          <p:cNvSpPr/>
          <p:nvPr/>
        </p:nvSpPr>
        <p:spPr>
          <a:xfrm>
            <a:off x="234150" y="2685470"/>
            <a:ext cx="677676" cy="67767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椭圆 600"/>
          <p:cNvSpPr/>
          <p:nvPr/>
        </p:nvSpPr>
        <p:spPr>
          <a:xfrm>
            <a:off x="3284053" y="3839338"/>
            <a:ext cx="274777" cy="274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664418" y="1192205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2650511" y="60911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7642415" y="295467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7236296" y="2921644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12" name="同心圆 6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3" name="椭圆 6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4" name="椭圆 613"/>
          <p:cNvSpPr/>
          <p:nvPr/>
        </p:nvSpPr>
        <p:spPr>
          <a:xfrm>
            <a:off x="5662236" y="3867894"/>
            <a:ext cx="274777" cy="274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椭圆 614"/>
          <p:cNvSpPr/>
          <p:nvPr/>
        </p:nvSpPr>
        <p:spPr>
          <a:xfrm>
            <a:off x="1310839" y="3132154"/>
            <a:ext cx="137389" cy="13738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1448228" y="3996626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406534" y="673100"/>
              <a:ext cx="3825876" cy="382587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2416569" y="1986436"/>
            <a:ext cx="66138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Yumchina </a:t>
            </a: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支付中心 </a:t>
            </a:r>
            <a:r>
              <a:rPr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Ⅱ </a:t>
            </a:r>
            <a:endParaRPr lang="zh-CN" alt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cxnSp>
        <p:nvCxnSpPr>
          <p:cNvPr id="624" name="直接连接符 623"/>
          <p:cNvCxnSpPr/>
          <p:nvPr/>
        </p:nvCxnSpPr>
        <p:spPr>
          <a:xfrm>
            <a:off x="3076546" y="2571750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FDD0E75-99FD-4DD2-A1E0-9BB41966DA1D}"/>
              </a:ext>
            </a:extLst>
          </p:cNvPr>
          <p:cNvSpPr txBox="1"/>
          <p:nvPr/>
        </p:nvSpPr>
        <p:spPr>
          <a:xfrm>
            <a:off x="3635895" y="3867894"/>
            <a:ext cx="864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CABDA0-C27A-404F-952D-5B627806BD97}"/>
              </a:ext>
            </a:extLst>
          </p:cNvPr>
          <p:cNvSpPr txBox="1"/>
          <p:nvPr/>
        </p:nvSpPr>
        <p:spPr>
          <a:xfrm>
            <a:off x="5989984" y="3867894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2020.09</a:t>
            </a:r>
            <a:endParaRPr lang="zh-CN" altLang="en-US" sz="16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4">
            <a:extLst>
              <a:ext uri="{FF2B5EF4-FFF2-40B4-BE49-F238E27FC236}">
                <a16:creationId xmlns:a16="http://schemas.microsoft.com/office/drawing/2014/main" id="{4FFC1586-2507-43BC-869C-438B9AB01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75606"/>
            <a:ext cx="1702623" cy="1622184"/>
          </a:xfrm>
          <a:prstGeom prst="rect">
            <a:avLst/>
          </a:prstGeom>
        </p:spPr>
      </p:pic>
      <p:sp>
        <p:nvSpPr>
          <p:cNvPr id="31" name="文本框 3">
            <a:extLst>
              <a:ext uri="{FF2B5EF4-FFF2-40B4-BE49-F238E27FC236}">
                <a16:creationId xmlns:a16="http://schemas.microsoft.com/office/drawing/2014/main" id="{8F1ECA11-9F54-4ADA-8F76-861381382423}"/>
              </a:ext>
            </a:extLst>
          </p:cNvPr>
          <p:cNvSpPr txBox="1"/>
          <p:nvPr/>
        </p:nvSpPr>
        <p:spPr>
          <a:xfrm>
            <a:off x="4480401" y="3867894"/>
            <a:ext cx="10709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Jason Wu</a:t>
            </a:r>
            <a:endParaRPr lang="zh-CN" altLang="en-US" sz="16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2">
            <a:extLst>
              <a:ext uri="{FF2B5EF4-FFF2-40B4-BE49-F238E27FC236}">
                <a16:creationId xmlns:a16="http://schemas.microsoft.com/office/drawing/2014/main" id="{7ECABDA0-C27A-404F-952D-5B627806BD97}"/>
              </a:ext>
            </a:extLst>
          </p:cNvPr>
          <p:cNvSpPr txBox="1"/>
          <p:nvPr/>
        </p:nvSpPr>
        <p:spPr>
          <a:xfrm>
            <a:off x="4864056" y="2640883"/>
            <a:ext cx="23848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No.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2020164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44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 5">
            <a:extLst>
              <a:ext uri="{FF2B5EF4-FFF2-40B4-BE49-F238E27FC236}">
                <a16:creationId xmlns:a16="http://schemas.microsoft.com/office/drawing/2014/main" id="{880E15FB-8448-494C-B644-B7BB5E2BD69C}"/>
              </a:ext>
            </a:extLst>
          </p:cNvPr>
          <p:cNvSpPr>
            <a:spLocks/>
          </p:cNvSpPr>
          <p:nvPr/>
        </p:nvSpPr>
        <p:spPr bwMode="auto">
          <a:xfrm>
            <a:off x="632030" y="803962"/>
            <a:ext cx="6976763" cy="2623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7" name="梯形 106">
            <a:extLst>
              <a:ext uri="{FF2B5EF4-FFF2-40B4-BE49-F238E27FC236}">
                <a16:creationId xmlns:a16="http://schemas.microsoft.com/office/drawing/2014/main" id="{FC758D87-7359-8D4E-BA90-C0339E5FB23A}"/>
              </a:ext>
            </a:extLst>
          </p:cNvPr>
          <p:cNvSpPr/>
          <p:nvPr/>
        </p:nvSpPr>
        <p:spPr>
          <a:xfrm>
            <a:off x="5140756" y="2632860"/>
            <a:ext cx="1645902" cy="371751"/>
          </a:xfrm>
          <a:prstGeom prst="trapezoid">
            <a:avLst>
              <a:gd name="adj" fmla="val 100798"/>
            </a:avLst>
          </a:prstGeom>
          <a:gradFill flip="none" rotWithShape="1">
            <a:gsLst>
              <a:gs pos="0">
                <a:schemeClr val="bg1">
                  <a:lumMod val="75000"/>
                  <a:alpha val="58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Freeform 5">
            <a:extLst>
              <a:ext uri="{FF2B5EF4-FFF2-40B4-BE49-F238E27FC236}">
                <a16:creationId xmlns:a16="http://schemas.microsoft.com/office/drawing/2014/main" id="{6F01215D-D35D-6341-804E-1E7E7974AA4C}"/>
              </a:ext>
            </a:extLst>
          </p:cNvPr>
          <p:cNvSpPr>
            <a:spLocks/>
          </p:cNvSpPr>
          <p:nvPr/>
        </p:nvSpPr>
        <p:spPr bwMode="auto">
          <a:xfrm>
            <a:off x="4512643" y="3510436"/>
            <a:ext cx="3096151" cy="409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27500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线下数据归集</a:t>
            </a:r>
            <a:r>
              <a:rPr lang="en-US" altLang="zh-CN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百胜数字资产管理 </a:t>
            </a:r>
            <a:r>
              <a:rPr lang="en-US" altLang="zh-CN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数据收口，统一规化 </a:t>
            </a:r>
          </a:p>
        </p:txBody>
      </p:sp>
      <p:sp>
        <p:nvSpPr>
          <p:cNvPr id="52" name="Rounded Rectangle 26">
            <a:extLst>
              <a:ext uri="{FF2B5EF4-FFF2-40B4-BE49-F238E27FC236}">
                <a16:creationId xmlns:a16="http://schemas.microsoft.com/office/drawing/2014/main" id="{588323B3-C599-1342-85D0-2C349E692AAB}"/>
              </a:ext>
            </a:extLst>
          </p:cNvPr>
          <p:cNvSpPr/>
          <p:nvPr/>
        </p:nvSpPr>
        <p:spPr>
          <a:xfrm>
            <a:off x="622505" y="4226776"/>
            <a:ext cx="1092822" cy="36119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CPOS</a:t>
            </a:r>
            <a:endParaRPr lang="da-DK" altLang="zh-CN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Rounded Rectangle 26">
            <a:extLst>
              <a:ext uri="{FF2B5EF4-FFF2-40B4-BE49-F238E27FC236}">
                <a16:creationId xmlns:a16="http://schemas.microsoft.com/office/drawing/2014/main" id="{96C436E9-CF43-6B43-B020-E3C0F70111D8}"/>
              </a:ext>
            </a:extLst>
          </p:cNvPr>
          <p:cNvSpPr/>
          <p:nvPr/>
        </p:nvSpPr>
        <p:spPr>
          <a:xfrm>
            <a:off x="1852992" y="4226776"/>
            <a:ext cx="1000054" cy="3573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Kiosk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ounded Rectangle 26">
            <a:extLst>
              <a:ext uri="{FF2B5EF4-FFF2-40B4-BE49-F238E27FC236}">
                <a16:creationId xmlns:a16="http://schemas.microsoft.com/office/drawing/2014/main" id="{77F55817-FC26-E74A-A5AE-86096270ADAC}"/>
              </a:ext>
            </a:extLst>
          </p:cNvPr>
          <p:cNvSpPr/>
          <p:nvPr/>
        </p:nvSpPr>
        <p:spPr>
          <a:xfrm>
            <a:off x="2955357" y="4226776"/>
            <a:ext cx="936104" cy="3573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银二代</a:t>
            </a:r>
          </a:p>
        </p:txBody>
      </p:sp>
      <p:sp>
        <p:nvSpPr>
          <p:cNvPr id="3" name="矩形 2"/>
          <p:cNvSpPr/>
          <p:nvPr/>
        </p:nvSpPr>
        <p:spPr>
          <a:xfrm>
            <a:off x="632030" y="3512892"/>
            <a:ext cx="3075874" cy="4074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50056" y="2211764"/>
            <a:ext cx="2857847" cy="485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2412987" y="2342359"/>
            <a:ext cx="9271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数据加工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236390" y="2332332"/>
            <a:ext cx="9784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数据处理</a:t>
            </a:r>
          </a:p>
        </p:txBody>
      </p:sp>
      <p:pic>
        <p:nvPicPr>
          <p:cNvPr id="68" name="图形 7">
            <a:extLst>
              <a:ext uri="{FF2B5EF4-FFF2-40B4-BE49-F238E27FC236}">
                <a16:creationId xmlns:a16="http://schemas.microsoft.com/office/drawing/2014/main" id="{FF60CA61-1341-CC47-9CB1-E2DDDA19B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62869" y="2357346"/>
            <a:ext cx="259397" cy="259397"/>
          </a:xfrm>
          <a:prstGeom prst="rect">
            <a:avLst/>
          </a:prstGeom>
        </p:spPr>
      </p:pic>
      <p:sp>
        <p:nvSpPr>
          <p:cNvPr id="70" name="Shape 3350"/>
          <p:cNvSpPr/>
          <p:nvPr/>
        </p:nvSpPr>
        <p:spPr>
          <a:xfrm>
            <a:off x="1959509" y="1363405"/>
            <a:ext cx="457786" cy="429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7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16" y="1377866"/>
            <a:ext cx="201891" cy="189257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1869510" y="1603477"/>
            <a:ext cx="59901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Shape 3349"/>
          <p:cNvSpPr/>
          <p:nvPr/>
        </p:nvSpPr>
        <p:spPr>
          <a:xfrm>
            <a:off x="1067990" y="1368366"/>
            <a:ext cx="455875" cy="42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3200"/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99383" y="1571008"/>
            <a:ext cx="452758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统一退款</a:t>
            </a:r>
            <a:endParaRPr lang="en-US" altLang="zh-CN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17" y="1400053"/>
            <a:ext cx="182312" cy="172051"/>
          </a:xfrm>
          <a:prstGeom prst="rect">
            <a:avLst/>
          </a:prstGeom>
        </p:spPr>
      </p:pic>
      <p:sp>
        <p:nvSpPr>
          <p:cNvPr id="78" name="Shape 3348"/>
          <p:cNvSpPr/>
          <p:nvPr/>
        </p:nvSpPr>
        <p:spPr>
          <a:xfrm>
            <a:off x="2781529" y="1361044"/>
            <a:ext cx="473816" cy="456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3200"/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98" y="1427117"/>
            <a:ext cx="172052" cy="172052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2821234" y="1593340"/>
            <a:ext cx="527279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统一对账</a:t>
            </a:r>
            <a:endParaRPr lang="en-US" altLang="zh-CN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1027981" y="3977518"/>
            <a:ext cx="300919" cy="2129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2237226" y="3977518"/>
            <a:ext cx="300919" cy="2129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上箭头 82"/>
          <p:cNvSpPr/>
          <p:nvPr/>
        </p:nvSpPr>
        <p:spPr>
          <a:xfrm>
            <a:off x="3272949" y="3977518"/>
            <a:ext cx="300919" cy="2129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2143805" y="3345676"/>
            <a:ext cx="300919" cy="17597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上箭头 85"/>
          <p:cNvSpPr/>
          <p:nvPr/>
        </p:nvSpPr>
        <p:spPr>
          <a:xfrm>
            <a:off x="1120949" y="1907433"/>
            <a:ext cx="300919" cy="25764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上箭头 86"/>
          <p:cNvSpPr/>
          <p:nvPr/>
        </p:nvSpPr>
        <p:spPr>
          <a:xfrm>
            <a:off x="2017579" y="1907433"/>
            <a:ext cx="300919" cy="25764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上箭头 87"/>
          <p:cNvSpPr/>
          <p:nvPr/>
        </p:nvSpPr>
        <p:spPr>
          <a:xfrm>
            <a:off x="2837362" y="1907433"/>
            <a:ext cx="300919" cy="25764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6F01215D-D35D-6341-804E-1E7E7974AA4C}"/>
              </a:ext>
            </a:extLst>
          </p:cNvPr>
          <p:cNvSpPr>
            <a:spLocks/>
          </p:cNvSpPr>
          <p:nvPr/>
        </p:nvSpPr>
        <p:spPr bwMode="auto">
          <a:xfrm>
            <a:off x="4512644" y="4128725"/>
            <a:ext cx="3096151" cy="434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11EFDEA-BB76-F943-86D4-403F6C060289}"/>
              </a:ext>
            </a:extLst>
          </p:cNvPr>
          <p:cNvSpPr txBox="1"/>
          <p:nvPr/>
        </p:nvSpPr>
        <p:spPr>
          <a:xfrm>
            <a:off x="5019910" y="4234334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</a:p>
        </p:txBody>
      </p:sp>
      <p:sp>
        <p:nvSpPr>
          <p:cNvPr id="91" name="KSO_Shape"/>
          <p:cNvSpPr>
            <a:spLocks/>
          </p:cNvSpPr>
          <p:nvPr/>
        </p:nvSpPr>
        <p:spPr bwMode="auto">
          <a:xfrm>
            <a:off x="6426512" y="4234334"/>
            <a:ext cx="521702" cy="269244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4D8FE094-38CA-1147-8E0B-9D3B5AD7BF2D}"/>
              </a:ext>
            </a:extLst>
          </p:cNvPr>
          <p:cNvSpPr/>
          <p:nvPr/>
        </p:nvSpPr>
        <p:spPr>
          <a:xfrm>
            <a:off x="6332674" y="3595263"/>
            <a:ext cx="1081375" cy="270474"/>
          </a:xfrm>
          <a:prstGeom prst="roundRect">
            <a:avLst>
              <a:gd name="adj" fmla="val 1076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线上</a:t>
            </a:r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47F4F2CF-3648-7D4C-9E43-FCE087DC975C}"/>
              </a:ext>
            </a:extLst>
          </p:cNvPr>
          <p:cNvSpPr/>
          <p:nvPr/>
        </p:nvSpPr>
        <p:spPr>
          <a:xfrm>
            <a:off x="4728625" y="3595263"/>
            <a:ext cx="1081375" cy="270474"/>
          </a:xfrm>
          <a:prstGeom prst="roundRect">
            <a:avLst>
              <a:gd name="adj" fmla="val 1076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线下</a:t>
            </a: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980524F0-45F1-4940-96E7-0161C5A8E713}"/>
              </a:ext>
            </a:extLst>
          </p:cNvPr>
          <p:cNvSpPr/>
          <p:nvPr/>
        </p:nvSpPr>
        <p:spPr>
          <a:xfrm>
            <a:off x="4730229" y="1635646"/>
            <a:ext cx="1188132" cy="479160"/>
          </a:xfrm>
          <a:prstGeom prst="roundRect">
            <a:avLst>
              <a:gd name="adj" fmla="val 107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</a:t>
            </a:r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01FCF3AE-93D0-2149-AEAA-2A00C52A3262}"/>
              </a:ext>
            </a:extLst>
          </p:cNvPr>
          <p:cNvSpPr/>
          <p:nvPr/>
        </p:nvSpPr>
        <p:spPr>
          <a:xfrm>
            <a:off x="6019251" y="1635646"/>
            <a:ext cx="1188132" cy="479160"/>
          </a:xfrm>
          <a:prstGeom prst="roundRect">
            <a:avLst>
              <a:gd name="adj" fmla="val 107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退款</a:t>
            </a:r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E95D0F69-235B-5D44-B037-5A7FB8B546E2}"/>
              </a:ext>
            </a:extLst>
          </p:cNvPr>
          <p:cNvSpPr/>
          <p:nvPr/>
        </p:nvSpPr>
        <p:spPr>
          <a:xfrm>
            <a:off x="4730229" y="2214944"/>
            <a:ext cx="1188132" cy="479160"/>
          </a:xfrm>
          <a:prstGeom prst="roundRect">
            <a:avLst>
              <a:gd name="adj" fmla="val 1076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核销</a:t>
            </a:r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FFA47135-9095-1047-8F13-68D5B4030F33}"/>
              </a:ext>
            </a:extLst>
          </p:cNvPr>
          <p:cNvSpPr/>
          <p:nvPr/>
        </p:nvSpPr>
        <p:spPr>
          <a:xfrm>
            <a:off x="6019251" y="2203001"/>
            <a:ext cx="1188132" cy="479160"/>
          </a:xfrm>
          <a:prstGeom prst="roundRect">
            <a:avLst>
              <a:gd name="adj" fmla="val 1076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反核销</a:t>
            </a:r>
          </a:p>
        </p:txBody>
      </p:sp>
      <p:sp>
        <p:nvSpPr>
          <p:cNvPr id="106" name="圆角矩形 105">
            <a:extLst>
              <a:ext uri="{FF2B5EF4-FFF2-40B4-BE49-F238E27FC236}">
                <a16:creationId xmlns:a16="http://schemas.microsoft.com/office/drawing/2014/main" id="{B412F2FF-A65E-A844-9136-047A8CDA5AB5}"/>
              </a:ext>
            </a:extLst>
          </p:cNvPr>
          <p:cNvSpPr/>
          <p:nvPr/>
        </p:nvSpPr>
        <p:spPr>
          <a:xfrm>
            <a:off x="4725238" y="2845353"/>
            <a:ext cx="2482145" cy="394887"/>
          </a:xfrm>
          <a:prstGeom prst="roundRect">
            <a:avLst>
              <a:gd name="adj" fmla="val 1076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规则配置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7B14AB5-1554-D945-B35F-98AFD52A11EF}"/>
              </a:ext>
            </a:extLst>
          </p:cNvPr>
          <p:cNvSpPr txBox="1"/>
          <p:nvPr/>
        </p:nvSpPr>
        <p:spPr>
          <a:xfrm>
            <a:off x="4007093" y="720688"/>
            <a:ext cx="71814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支付中心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98C6AE6-BB38-1647-B6C1-55EF90B23F0B}"/>
              </a:ext>
            </a:extLst>
          </p:cNvPr>
          <p:cNvSpPr/>
          <p:nvPr/>
        </p:nvSpPr>
        <p:spPr>
          <a:xfrm>
            <a:off x="850056" y="1119901"/>
            <a:ext cx="2857847" cy="722096"/>
          </a:xfrm>
          <a:prstGeom prst="rect">
            <a:avLst/>
          </a:prstGeom>
          <a:solidFill>
            <a:srgbClr val="FFBFC0">
              <a:alpha val="24706"/>
            </a:srgbClr>
          </a:solidFill>
          <a:ln w="9525">
            <a:solidFill>
              <a:srgbClr val="FFBFC0"/>
            </a:solidFill>
            <a:prstDash val="sysDash"/>
          </a:ln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endParaRPr lang="zh-CN" altLang="en-US" sz="1200" b="1">
              <a:solidFill>
                <a:srgbClr val="C00000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588084" y="1140050"/>
            <a:ext cx="138178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未来实现（线下支付）</a:t>
            </a:r>
          </a:p>
        </p:txBody>
      </p:sp>
      <p:sp>
        <p:nvSpPr>
          <p:cNvPr id="121" name="Freeform 23">
            <a:extLst>
              <a:ext uri="{FF2B5EF4-FFF2-40B4-BE49-F238E27FC236}">
                <a16:creationId xmlns:a16="http://schemas.microsoft.com/office/drawing/2014/main" id="{CE8877C1-08CA-2A4F-BAF6-3ED34C18EA5F}"/>
              </a:ext>
            </a:extLst>
          </p:cNvPr>
          <p:cNvSpPr>
            <a:spLocks/>
          </p:cNvSpPr>
          <p:nvPr/>
        </p:nvSpPr>
        <p:spPr bwMode="auto">
          <a:xfrm>
            <a:off x="7906842" y="2786497"/>
            <a:ext cx="413010" cy="334123"/>
          </a:xfrm>
          <a:prstGeom prst="rect">
            <a:avLst/>
          </a:prstGeom>
          <a:solidFill>
            <a:schemeClr val="bg1">
              <a:lumMod val="50000"/>
            </a:schemeClr>
          </a:solidFill>
          <a:ln w="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2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C8AF45D-A3EB-BE49-A5F6-A0CCF8923323}"/>
              </a:ext>
            </a:extLst>
          </p:cNvPr>
          <p:cNvSpPr txBox="1"/>
          <p:nvPr/>
        </p:nvSpPr>
        <p:spPr>
          <a:xfrm>
            <a:off x="7945199" y="2876614"/>
            <a:ext cx="3644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zh-CN" altLang="en-US" sz="10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权益</a:t>
            </a:r>
          </a:p>
        </p:txBody>
      </p:sp>
      <p:sp>
        <p:nvSpPr>
          <p:cNvPr id="123" name="圆角矩形 122">
            <a:extLst>
              <a:ext uri="{FF2B5EF4-FFF2-40B4-BE49-F238E27FC236}">
                <a16:creationId xmlns:a16="http://schemas.microsoft.com/office/drawing/2014/main" id="{B412F2FF-A65E-A844-9136-047A8CDA5AB5}"/>
              </a:ext>
            </a:extLst>
          </p:cNvPr>
          <p:cNvSpPr/>
          <p:nvPr/>
        </p:nvSpPr>
        <p:spPr>
          <a:xfrm>
            <a:off x="850058" y="2845353"/>
            <a:ext cx="2857846" cy="394887"/>
          </a:xfrm>
          <a:prstGeom prst="roundRect">
            <a:avLst>
              <a:gd name="adj" fmla="val 1076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线下支付数据收集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Freeform 23">
            <a:extLst>
              <a:ext uri="{FF2B5EF4-FFF2-40B4-BE49-F238E27FC236}">
                <a16:creationId xmlns:a16="http://schemas.microsoft.com/office/drawing/2014/main" id="{CE8877C1-08CA-2A4F-BAF6-3ED34C18EA5F}"/>
              </a:ext>
            </a:extLst>
          </p:cNvPr>
          <p:cNvSpPr>
            <a:spLocks/>
          </p:cNvSpPr>
          <p:nvPr/>
        </p:nvSpPr>
        <p:spPr bwMode="auto">
          <a:xfrm>
            <a:off x="7906842" y="2059116"/>
            <a:ext cx="413010" cy="334123"/>
          </a:xfrm>
          <a:prstGeom prst="rect">
            <a:avLst/>
          </a:prstGeom>
          <a:solidFill>
            <a:srgbClr val="93000C"/>
          </a:solidFill>
          <a:ln w="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9" name="图形 64">
            <a:extLst>
              <a:ext uri="{FF2B5EF4-FFF2-40B4-BE49-F238E27FC236}">
                <a16:creationId xmlns:a16="http://schemas.microsoft.com/office/drawing/2014/main" id="{DF29D90D-E353-CC48-8B88-B416AFDCFB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19244" y="2139828"/>
            <a:ext cx="188205" cy="188205"/>
          </a:xfrm>
          <a:prstGeom prst="rect">
            <a:avLst/>
          </a:prstGeom>
        </p:spPr>
      </p:pic>
      <p:sp>
        <p:nvSpPr>
          <p:cNvPr id="126" name="Freeform 23">
            <a:extLst>
              <a:ext uri="{FF2B5EF4-FFF2-40B4-BE49-F238E27FC236}">
                <a16:creationId xmlns:a16="http://schemas.microsoft.com/office/drawing/2014/main" id="{CE8877C1-08CA-2A4F-BAF6-3ED34C18EA5F}"/>
              </a:ext>
            </a:extLst>
          </p:cNvPr>
          <p:cNvSpPr>
            <a:spLocks/>
          </p:cNvSpPr>
          <p:nvPr/>
        </p:nvSpPr>
        <p:spPr bwMode="auto">
          <a:xfrm>
            <a:off x="7906842" y="2430810"/>
            <a:ext cx="413010" cy="334123"/>
          </a:xfrm>
          <a:prstGeom prst="rect">
            <a:avLst/>
          </a:prstGeom>
          <a:solidFill>
            <a:schemeClr val="bg1">
              <a:lumMod val="50000"/>
            </a:schemeClr>
          </a:solidFill>
          <a:ln w="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2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C8AF45D-A3EB-BE49-A5F6-A0CCF8923323}"/>
              </a:ext>
            </a:extLst>
          </p:cNvPr>
          <p:cNvSpPr txBox="1"/>
          <p:nvPr/>
        </p:nvSpPr>
        <p:spPr>
          <a:xfrm>
            <a:off x="8047015" y="2536102"/>
            <a:ext cx="2815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0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券</a:t>
            </a:r>
          </a:p>
        </p:txBody>
      </p:sp>
      <p:sp>
        <p:nvSpPr>
          <p:cNvPr id="127" name="Freeform 23">
            <a:extLst>
              <a:ext uri="{FF2B5EF4-FFF2-40B4-BE49-F238E27FC236}">
                <a16:creationId xmlns:a16="http://schemas.microsoft.com/office/drawing/2014/main" id="{CE8877C1-08CA-2A4F-BAF6-3ED34C18EA5F}"/>
              </a:ext>
            </a:extLst>
          </p:cNvPr>
          <p:cNvSpPr>
            <a:spLocks/>
          </p:cNvSpPr>
          <p:nvPr/>
        </p:nvSpPr>
        <p:spPr bwMode="auto">
          <a:xfrm>
            <a:off x="7906842" y="1710036"/>
            <a:ext cx="413010" cy="334123"/>
          </a:xfrm>
          <a:prstGeom prst="rect">
            <a:avLst/>
          </a:prstGeom>
          <a:solidFill>
            <a:srgbClr val="93000C"/>
          </a:solidFill>
          <a:ln w="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Freeform 23">
            <a:extLst>
              <a:ext uri="{FF2B5EF4-FFF2-40B4-BE49-F238E27FC236}">
                <a16:creationId xmlns:a16="http://schemas.microsoft.com/office/drawing/2014/main" id="{CE8877C1-08CA-2A4F-BAF6-3ED34C18EA5F}"/>
              </a:ext>
            </a:extLst>
          </p:cNvPr>
          <p:cNvSpPr>
            <a:spLocks/>
          </p:cNvSpPr>
          <p:nvPr/>
        </p:nvSpPr>
        <p:spPr bwMode="auto">
          <a:xfrm>
            <a:off x="7906842" y="1355432"/>
            <a:ext cx="413010" cy="334123"/>
          </a:xfrm>
          <a:prstGeom prst="rect">
            <a:avLst/>
          </a:prstGeom>
          <a:solidFill>
            <a:srgbClr val="93000C"/>
          </a:solidFill>
          <a:ln w="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AA61FE6-BD0F-3146-B630-E35577180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5199" y="1395677"/>
            <a:ext cx="285566" cy="228678"/>
          </a:xfrm>
          <a:prstGeom prst="rect">
            <a:avLst/>
          </a:prstGeom>
        </p:spPr>
      </p:pic>
      <p:sp>
        <p:nvSpPr>
          <p:cNvPr id="116" name="文本框 115">
            <a:extLst>
              <a:ext uri="{FF2B5EF4-FFF2-40B4-BE49-F238E27FC236}">
                <a16:creationId xmlns:a16="http://schemas.microsoft.com/office/drawing/2014/main" id="{1E3CB7C7-2DA3-4D45-B323-BC08CFA1EB1A}"/>
              </a:ext>
            </a:extLst>
          </p:cNvPr>
          <p:cNvSpPr txBox="1"/>
          <p:nvPr/>
        </p:nvSpPr>
        <p:spPr>
          <a:xfrm>
            <a:off x="7986767" y="1781656"/>
            <a:ext cx="5456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0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余额</a:t>
            </a: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01CB3AF3-596F-6148-B64F-2D3F8D03E384}"/>
              </a:ext>
            </a:extLst>
          </p:cNvPr>
          <p:cNvSpPr/>
          <p:nvPr/>
        </p:nvSpPr>
        <p:spPr>
          <a:xfrm>
            <a:off x="7456460" y="1729726"/>
            <a:ext cx="303260" cy="328547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右箭头 129">
            <a:extLst>
              <a:ext uri="{FF2B5EF4-FFF2-40B4-BE49-F238E27FC236}">
                <a16:creationId xmlns:a16="http://schemas.microsoft.com/office/drawing/2014/main" id="{85D9487A-956C-094B-BAF6-414D328AF495}"/>
              </a:ext>
            </a:extLst>
          </p:cNvPr>
          <p:cNvSpPr/>
          <p:nvPr/>
        </p:nvSpPr>
        <p:spPr>
          <a:xfrm>
            <a:off x="7456460" y="2630518"/>
            <a:ext cx="303260" cy="328547"/>
          </a:xfrm>
          <a:prstGeom prst="rightArrow">
            <a:avLst/>
          </a:prstGeom>
          <a:solidFill>
            <a:schemeClr val="bg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上箭头 130"/>
          <p:cNvSpPr/>
          <p:nvPr/>
        </p:nvSpPr>
        <p:spPr>
          <a:xfrm>
            <a:off x="5960335" y="3893988"/>
            <a:ext cx="300919" cy="2129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上箭头 131"/>
          <p:cNvSpPr/>
          <p:nvPr/>
        </p:nvSpPr>
        <p:spPr>
          <a:xfrm>
            <a:off x="6668117" y="3363636"/>
            <a:ext cx="300919" cy="17597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上箭头 132"/>
          <p:cNvSpPr/>
          <p:nvPr/>
        </p:nvSpPr>
        <p:spPr>
          <a:xfrm>
            <a:off x="5227619" y="3334461"/>
            <a:ext cx="300919" cy="175975"/>
          </a:xfrm>
          <a:prstGeom prst="up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圆角矩形 133">
            <a:extLst>
              <a:ext uri="{FF2B5EF4-FFF2-40B4-BE49-F238E27FC236}">
                <a16:creationId xmlns:a16="http://schemas.microsoft.com/office/drawing/2014/main" id="{01FCF3AE-93D0-2149-AEAA-2A00C52A3262}"/>
              </a:ext>
            </a:extLst>
          </p:cNvPr>
          <p:cNvSpPr/>
          <p:nvPr/>
        </p:nvSpPr>
        <p:spPr>
          <a:xfrm>
            <a:off x="4730727" y="1170379"/>
            <a:ext cx="2459216" cy="273621"/>
          </a:xfrm>
          <a:prstGeom prst="roundRect">
            <a:avLst>
              <a:gd name="adj" fmla="val 10760"/>
            </a:avLst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支付异常处理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960336" y="1521980"/>
            <a:ext cx="3371" cy="11833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947907" y="1151624"/>
            <a:ext cx="527948" cy="2088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3717429" y="2953558"/>
            <a:ext cx="249078" cy="244127"/>
          </a:xfrm>
          <a:prstGeom prst="rightArrow">
            <a:avLst/>
          </a:prstGeom>
          <a:solidFill>
            <a:srgbClr val="D4E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右箭头 138"/>
          <p:cNvSpPr/>
          <p:nvPr/>
        </p:nvSpPr>
        <p:spPr>
          <a:xfrm rot="10800000">
            <a:off x="4390880" y="2111866"/>
            <a:ext cx="246614" cy="244127"/>
          </a:xfrm>
          <a:prstGeom prst="rightArrow">
            <a:avLst/>
          </a:prstGeom>
          <a:solidFill>
            <a:srgbClr val="D4E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右箭头 139"/>
          <p:cNvSpPr/>
          <p:nvPr/>
        </p:nvSpPr>
        <p:spPr>
          <a:xfrm rot="10800000">
            <a:off x="3654066" y="2364980"/>
            <a:ext cx="246614" cy="244127"/>
          </a:xfrm>
          <a:prstGeom prst="rightArrow">
            <a:avLst/>
          </a:prstGeom>
          <a:solidFill>
            <a:srgbClr val="D4E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125284" y="1350696"/>
            <a:ext cx="34572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统一支付数据</a:t>
            </a:r>
          </a:p>
        </p:txBody>
      </p:sp>
      <p:sp>
        <p:nvSpPr>
          <p:cNvPr id="141" name="Freeform 66"/>
          <p:cNvSpPr>
            <a:spLocks noEditPoints="1"/>
          </p:cNvSpPr>
          <p:nvPr/>
        </p:nvSpPr>
        <p:spPr bwMode="auto">
          <a:xfrm>
            <a:off x="4145108" y="2940166"/>
            <a:ext cx="190884" cy="174425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BD392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18">
            <a:extLst>
              <a:ext uri="{FF2B5EF4-FFF2-40B4-BE49-F238E27FC236}">
                <a16:creationId xmlns:a16="http://schemas.microsoft.com/office/drawing/2014/main" id="{45964E87-9848-2E4B-AAD5-BDB12290A6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796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财务数据一致性核对 </a:t>
            </a:r>
            <a:r>
              <a:rPr lang="en-US" altLang="zh-CN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及时发现潜在风险</a:t>
            </a:r>
          </a:p>
        </p:txBody>
      </p:sp>
      <p:sp>
        <p:nvSpPr>
          <p:cNvPr id="47" name="ïṥḻiďè">
            <a:extLst>
              <a:ext uri="{FF2B5EF4-FFF2-40B4-BE49-F238E27FC236}">
                <a16:creationId xmlns:a16="http://schemas.microsoft.com/office/drawing/2014/main" id="{8AF6567E-DF95-4BAA-8193-C22BE4AF1F4C}"/>
              </a:ext>
            </a:extLst>
          </p:cNvPr>
          <p:cNvSpPr/>
          <p:nvPr/>
        </p:nvSpPr>
        <p:spPr>
          <a:xfrm>
            <a:off x="4376880" y="1534008"/>
            <a:ext cx="3096344" cy="1938411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en-US" altLang="zh-CN" sz="1600" b="1" dirty="0">
              <a:solidFill>
                <a:schemeClr val="tx1">
                  <a:lumMod val="85000"/>
                  <a:lumOff val="15000"/>
                  <a:alpha val="80000"/>
                </a:schemeClr>
              </a:solidFill>
            </a:endParaRPr>
          </a:p>
        </p:txBody>
      </p:sp>
      <p:sp>
        <p:nvSpPr>
          <p:cNvPr id="88" name="ïṥḻiďè">
            <a:extLst>
              <a:ext uri="{FF2B5EF4-FFF2-40B4-BE49-F238E27FC236}">
                <a16:creationId xmlns:a16="http://schemas.microsoft.com/office/drawing/2014/main" id="{079F0ED7-F987-4D26-8541-C0A17B7D94AF}"/>
              </a:ext>
            </a:extLst>
          </p:cNvPr>
          <p:cNvSpPr/>
          <p:nvPr/>
        </p:nvSpPr>
        <p:spPr>
          <a:xfrm>
            <a:off x="977837" y="1816651"/>
            <a:ext cx="2600935" cy="1907228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en-US" altLang="zh-CN" sz="1600" b="1" dirty="0">
              <a:solidFill>
                <a:schemeClr val="tx1">
                  <a:lumMod val="85000"/>
                  <a:lumOff val="15000"/>
                  <a:alpha val="80000"/>
                </a:schemeClr>
              </a:solidFill>
            </a:endParaRPr>
          </a:p>
        </p:txBody>
      </p:sp>
      <p:sp>
        <p:nvSpPr>
          <p:cNvPr id="94" name="îṩľïḓe">
            <a:extLst>
              <a:ext uri="{FF2B5EF4-FFF2-40B4-BE49-F238E27FC236}">
                <a16:creationId xmlns:a16="http://schemas.microsoft.com/office/drawing/2014/main" id="{BACFD153-58E4-45CB-9DC7-0BAB890B3CC0}"/>
              </a:ext>
            </a:extLst>
          </p:cNvPr>
          <p:cNvSpPr/>
          <p:nvPr/>
        </p:nvSpPr>
        <p:spPr>
          <a:xfrm rot="18437754" flipH="1">
            <a:off x="5662938" y="1301699"/>
            <a:ext cx="631974" cy="190500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95" name="组合 52">
            <a:extLst>
              <a:ext uri="{FF2B5EF4-FFF2-40B4-BE49-F238E27FC236}">
                <a16:creationId xmlns:a16="http://schemas.microsoft.com/office/drawing/2014/main" id="{F4A6E937-19C5-44C6-8718-1540C7917F1B}"/>
              </a:ext>
            </a:extLst>
          </p:cNvPr>
          <p:cNvGrpSpPr/>
          <p:nvPr/>
        </p:nvGrpSpPr>
        <p:grpSpPr>
          <a:xfrm>
            <a:off x="1126176" y="2324460"/>
            <a:ext cx="2304256" cy="817493"/>
            <a:chOff x="2497205" y="2528163"/>
            <a:chExt cx="1151172" cy="284069"/>
          </a:xfrm>
        </p:grpSpPr>
        <p:sp>
          <p:nvSpPr>
            <p:cNvPr id="96" name="矩形 53">
              <a:extLst>
                <a:ext uri="{FF2B5EF4-FFF2-40B4-BE49-F238E27FC236}">
                  <a16:creationId xmlns:a16="http://schemas.microsoft.com/office/drawing/2014/main" id="{8DD7BBE4-9C10-4052-8E65-1F30189A8DE6}"/>
                </a:ext>
              </a:extLst>
            </p:cNvPr>
            <p:cNvSpPr/>
            <p:nvPr/>
          </p:nvSpPr>
          <p:spPr>
            <a:xfrm>
              <a:off x="2497205" y="2528902"/>
              <a:ext cx="1151172" cy="283330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íslíḓè">
              <a:extLst>
                <a:ext uri="{FF2B5EF4-FFF2-40B4-BE49-F238E27FC236}">
                  <a16:creationId xmlns:a16="http://schemas.microsoft.com/office/drawing/2014/main" id="{1EC3B3E3-01BC-4F92-802B-A287F1D2394B}"/>
                </a:ext>
              </a:extLst>
            </p:cNvPr>
            <p:cNvSpPr txBox="1"/>
            <p:nvPr/>
          </p:nvSpPr>
          <p:spPr>
            <a:xfrm>
              <a:off x="2497206" y="2528163"/>
              <a:ext cx="1031311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000" b="1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8" name="ïṩḷíďê">
            <a:extLst>
              <a:ext uri="{FF2B5EF4-FFF2-40B4-BE49-F238E27FC236}">
                <a16:creationId xmlns:a16="http://schemas.microsoft.com/office/drawing/2014/main" id="{9CFB5CA1-8A7C-4375-A82D-D3B07FE83910}"/>
              </a:ext>
            </a:extLst>
          </p:cNvPr>
          <p:cNvSpPr/>
          <p:nvPr/>
        </p:nvSpPr>
        <p:spPr>
          <a:xfrm>
            <a:off x="977837" y="1818573"/>
            <a:ext cx="1030981" cy="283330"/>
          </a:xfrm>
          <a:prstGeom prst="rect">
            <a:avLst/>
          </a:prstGeom>
          <a:solidFill>
            <a:srgbClr val="C00000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r>
              <a:rPr lang="zh-CN" altLang="en-US" sz="1200" b="1" dirty="0">
                <a:solidFill>
                  <a:schemeClr val="bg1"/>
                </a:solidFill>
              </a:rPr>
              <a:t>支付中心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99" name="ïṩḷíďê">
            <a:extLst>
              <a:ext uri="{FF2B5EF4-FFF2-40B4-BE49-F238E27FC236}">
                <a16:creationId xmlns:a16="http://schemas.microsoft.com/office/drawing/2014/main" id="{F08945F0-F536-444D-9A27-DF5D52A8D246}"/>
              </a:ext>
            </a:extLst>
          </p:cNvPr>
          <p:cNvSpPr/>
          <p:nvPr/>
        </p:nvSpPr>
        <p:spPr>
          <a:xfrm>
            <a:off x="6565005" y="1499612"/>
            <a:ext cx="933949" cy="265793"/>
          </a:xfrm>
          <a:prstGeom prst="rect">
            <a:avLst/>
          </a:prstGeom>
          <a:solidFill>
            <a:srgbClr val="C00000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FSC 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财务</a:t>
            </a:r>
            <a:endParaRPr lang="en-US" altLang="zh-CN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0" name="组合 59">
            <a:extLst>
              <a:ext uri="{FF2B5EF4-FFF2-40B4-BE49-F238E27FC236}">
                <a16:creationId xmlns:a16="http://schemas.microsoft.com/office/drawing/2014/main" id="{C1759C00-9C69-4E84-99AF-9E730DD6AB6C}"/>
              </a:ext>
            </a:extLst>
          </p:cNvPr>
          <p:cNvGrpSpPr/>
          <p:nvPr/>
        </p:nvGrpSpPr>
        <p:grpSpPr>
          <a:xfrm>
            <a:off x="4678639" y="1911632"/>
            <a:ext cx="1293608" cy="310168"/>
            <a:chOff x="4857551" y="1751594"/>
            <a:chExt cx="1151172" cy="310168"/>
          </a:xfrm>
        </p:grpSpPr>
        <p:sp>
          <p:nvSpPr>
            <p:cNvPr id="101" name="íslíḓè">
              <a:extLst>
                <a:ext uri="{FF2B5EF4-FFF2-40B4-BE49-F238E27FC236}">
                  <a16:creationId xmlns:a16="http://schemas.microsoft.com/office/drawing/2014/main" id="{45AE6B60-88FE-4B5E-96A7-768F13E8F745}"/>
                </a:ext>
              </a:extLst>
            </p:cNvPr>
            <p:cNvSpPr txBox="1"/>
            <p:nvPr/>
          </p:nvSpPr>
          <p:spPr>
            <a:xfrm>
              <a:off x="4890105" y="1751594"/>
              <a:ext cx="1094975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ja-JP" altLang="en-US" sz="1200" b="1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+mj-ea"/>
                  <a:ea typeface="+mj-ea"/>
                </a:rPr>
                <a:t>①　</a:t>
              </a:r>
              <a:r>
                <a:rPr lang="zh-CN" altLang="en-US" sz="1000" b="1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+mj-ea"/>
                  <a:ea typeface="+mj-ea"/>
                </a:rPr>
                <a:t>业务订单</a:t>
              </a:r>
              <a:endParaRPr lang="en-US" altLang="zh-CN" sz="1200" b="1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2" name="矩形 61">
              <a:extLst>
                <a:ext uri="{FF2B5EF4-FFF2-40B4-BE49-F238E27FC236}">
                  <a16:creationId xmlns:a16="http://schemas.microsoft.com/office/drawing/2014/main" id="{44410B17-7521-4B62-868B-C0287E094517}"/>
                </a:ext>
              </a:extLst>
            </p:cNvPr>
            <p:cNvSpPr/>
            <p:nvPr/>
          </p:nvSpPr>
          <p:spPr>
            <a:xfrm>
              <a:off x="4857551" y="1778432"/>
              <a:ext cx="1151172" cy="283330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íslíḓè">
            <a:extLst>
              <a:ext uri="{FF2B5EF4-FFF2-40B4-BE49-F238E27FC236}">
                <a16:creationId xmlns:a16="http://schemas.microsoft.com/office/drawing/2014/main" id="{49A3F403-D0FA-413B-96F3-BC7ECA024AE0}"/>
              </a:ext>
            </a:extLst>
          </p:cNvPr>
          <p:cNvSpPr txBox="1"/>
          <p:nvPr/>
        </p:nvSpPr>
        <p:spPr>
          <a:xfrm>
            <a:off x="6458569" y="2492751"/>
            <a:ext cx="367916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rPr>
              <a:t>VS</a:t>
            </a:r>
          </a:p>
        </p:txBody>
      </p:sp>
      <p:sp>
        <p:nvSpPr>
          <p:cNvPr id="104" name="矩形 63">
            <a:extLst>
              <a:ext uri="{FF2B5EF4-FFF2-40B4-BE49-F238E27FC236}">
                <a16:creationId xmlns:a16="http://schemas.microsoft.com/office/drawing/2014/main" id="{3EB924CD-BA45-455B-B666-9B3B7BD2FAAD}"/>
              </a:ext>
            </a:extLst>
          </p:cNvPr>
          <p:cNvSpPr/>
          <p:nvPr/>
        </p:nvSpPr>
        <p:spPr>
          <a:xfrm>
            <a:off x="4682871" y="2497529"/>
            <a:ext cx="1293607" cy="28333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íslíḓè">
            <a:extLst>
              <a:ext uri="{FF2B5EF4-FFF2-40B4-BE49-F238E27FC236}">
                <a16:creationId xmlns:a16="http://schemas.microsoft.com/office/drawing/2014/main" id="{BA111EF3-C1F2-46ED-93A8-8045D13BB171}"/>
              </a:ext>
            </a:extLst>
          </p:cNvPr>
          <p:cNvSpPr txBox="1"/>
          <p:nvPr/>
        </p:nvSpPr>
        <p:spPr>
          <a:xfrm>
            <a:off x="4710769" y="2462661"/>
            <a:ext cx="1289375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  <a:alpha val="8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②　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+mj-ea"/>
                <a:ea typeface="+mj-ea"/>
              </a:rPr>
              <a:t>支付中心流水</a:t>
            </a:r>
            <a:endParaRPr lang="en-US" altLang="zh-CN" sz="1000" b="1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iŝḻiḓè">
            <a:extLst>
              <a:ext uri="{FF2B5EF4-FFF2-40B4-BE49-F238E27FC236}">
                <a16:creationId xmlns:a16="http://schemas.microsoft.com/office/drawing/2014/main" id="{B27B2860-8192-40B6-8A63-9B135CBB73A0}"/>
              </a:ext>
            </a:extLst>
          </p:cNvPr>
          <p:cNvSpPr/>
          <p:nvPr/>
        </p:nvSpPr>
        <p:spPr>
          <a:xfrm rot="10800000" flipH="1" flipV="1">
            <a:off x="3786926" y="2571750"/>
            <a:ext cx="753582" cy="229119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7" name="箭头: 右弧形 78">
            <a:extLst>
              <a:ext uri="{FF2B5EF4-FFF2-40B4-BE49-F238E27FC236}">
                <a16:creationId xmlns:a16="http://schemas.microsoft.com/office/drawing/2014/main" id="{66A5F988-9CD3-4AE0-A21D-CF31A2A0992D}"/>
              </a:ext>
            </a:extLst>
          </p:cNvPr>
          <p:cNvSpPr/>
          <p:nvPr/>
        </p:nvSpPr>
        <p:spPr>
          <a:xfrm>
            <a:off x="6112099" y="2419294"/>
            <a:ext cx="284246" cy="438602"/>
          </a:xfrm>
          <a:prstGeom prst="curvedLeftArrow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8" name="组合 68">
            <a:extLst>
              <a:ext uri="{FF2B5EF4-FFF2-40B4-BE49-F238E27FC236}">
                <a16:creationId xmlns:a16="http://schemas.microsoft.com/office/drawing/2014/main" id="{953C8569-6156-482C-8F6A-B35E54118661}"/>
              </a:ext>
            </a:extLst>
          </p:cNvPr>
          <p:cNvGrpSpPr/>
          <p:nvPr/>
        </p:nvGrpSpPr>
        <p:grpSpPr>
          <a:xfrm>
            <a:off x="6202887" y="3303066"/>
            <a:ext cx="1347134" cy="1230999"/>
            <a:chOff x="8133998" y="2008537"/>
            <a:chExt cx="1347134" cy="1230999"/>
          </a:xfrm>
        </p:grpSpPr>
        <p:sp>
          <p:nvSpPr>
            <p:cNvPr id="109" name="ïśḷïḓè">
              <a:extLst>
                <a:ext uri="{FF2B5EF4-FFF2-40B4-BE49-F238E27FC236}">
                  <a16:creationId xmlns:a16="http://schemas.microsoft.com/office/drawing/2014/main" id="{957CFC15-2DC5-4BF7-8A10-F37C19B81896}"/>
                </a:ext>
              </a:extLst>
            </p:cNvPr>
            <p:cNvSpPr/>
            <p:nvPr/>
          </p:nvSpPr>
          <p:spPr>
            <a:xfrm>
              <a:off x="8133998" y="2008537"/>
              <a:ext cx="1347134" cy="1230999"/>
            </a:xfrm>
            <a:prstGeom prst="rect">
              <a:avLst/>
            </a:prstGeom>
            <a:solidFill>
              <a:srgbClr val="D4ECBA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tx1">
                  <a:lumMod val="85000"/>
                  <a:lumOff val="1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矩形 70">
              <a:extLst>
                <a:ext uri="{FF2B5EF4-FFF2-40B4-BE49-F238E27FC236}">
                  <a16:creationId xmlns:a16="http://schemas.microsoft.com/office/drawing/2014/main" id="{7B9DC898-1E0C-4ABD-A925-5277F598E7F7}"/>
                </a:ext>
              </a:extLst>
            </p:cNvPr>
            <p:cNvSpPr/>
            <p:nvPr/>
          </p:nvSpPr>
          <p:spPr>
            <a:xfrm>
              <a:off x="8236634" y="2116204"/>
              <a:ext cx="110799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流水丢失差错</a:t>
              </a:r>
              <a:endPara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数据差异差错</a:t>
              </a:r>
              <a:endPara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数据修复     </a:t>
              </a:r>
            </a:p>
          </p:txBody>
        </p:sp>
      </p:grpSp>
      <p:sp>
        <p:nvSpPr>
          <p:cNvPr id="111" name="ïśḷïḓè">
            <a:extLst>
              <a:ext uri="{FF2B5EF4-FFF2-40B4-BE49-F238E27FC236}">
                <a16:creationId xmlns:a16="http://schemas.microsoft.com/office/drawing/2014/main" id="{C4B76F06-1244-469A-A6AE-844749346B80}"/>
              </a:ext>
            </a:extLst>
          </p:cNvPr>
          <p:cNvSpPr/>
          <p:nvPr/>
        </p:nvSpPr>
        <p:spPr>
          <a:xfrm>
            <a:off x="6246165" y="784402"/>
            <a:ext cx="1347134" cy="328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订单中心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文本框 1">
            <a:extLst>
              <a:ext uri="{FF2B5EF4-FFF2-40B4-BE49-F238E27FC236}">
                <a16:creationId xmlns:a16="http://schemas.microsoft.com/office/drawing/2014/main" id="{BB047331-B0AA-4091-ADDC-719C32740854}"/>
              </a:ext>
            </a:extLst>
          </p:cNvPr>
          <p:cNvSpPr txBox="1"/>
          <p:nvPr/>
        </p:nvSpPr>
        <p:spPr>
          <a:xfrm>
            <a:off x="1198709" y="2544947"/>
            <a:ext cx="21999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按照约定数据格式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将支付握手数据提供给财务系统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3">
            <a:extLst>
              <a:ext uri="{FF2B5EF4-FFF2-40B4-BE49-F238E27FC236}">
                <a16:creationId xmlns:a16="http://schemas.microsoft.com/office/drawing/2014/main" id="{01E90A8C-F7EF-4C8B-B078-7AF1A3BAE9DA}"/>
              </a:ext>
            </a:extLst>
          </p:cNvPr>
          <p:cNvSpPr/>
          <p:nvPr/>
        </p:nvSpPr>
        <p:spPr>
          <a:xfrm>
            <a:off x="4678888" y="3051322"/>
            <a:ext cx="1293607" cy="28333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íslíḓè">
            <a:extLst>
              <a:ext uri="{FF2B5EF4-FFF2-40B4-BE49-F238E27FC236}">
                <a16:creationId xmlns:a16="http://schemas.microsoft.com/office/drawing/2014/main" id="{E581ED48-6C17-4295-BC0D-16404BA80960}"/>
              </a:ext>
            </a:extLst>
          </p:cNvPr>
          <p:cNvSpPr txBox="1"/>
          <p:nvPr/>
        </p:nvSpPr>
        <p:spPr>
          <a:xfrm>
            <a:off x="4723713" y="3019997"/>
            <a:ext cx="1080120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  <a:alpha val="8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③　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+mj-ea"/>
                <a:ea typeface="+mj-ea"/>
              </a:rPr>
              <a:t>支付账单</a:t>
            </a:r>
            <a:endParaRPr lang="en-US" altLang="zh-CN" sz="1000" b="1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8FEC9CB-C1D7-452C-966B-36E321A34C46}"/>
              </a:ext>
            </a:extLst>
          </p:cNvPr>
          <p:cNvGrpSpPr/>
          <p:nvPr/>
        </p:nvGrpSpPr>
        <p:grpSpPr>
          <a:xfrm>
            <a:off x="841335" y="3519901"/>
            <a:ext cx="1669534" cy="989883"/>
            <a:chOff x="7321979" y="2020205"/>
            <a:chExt cx="1347134" cy="1230999"/>
          </a:xfrm>
        </p:grpSpPr>
        <p:sp>
          <p:nvSpPr>
            <p:cNvPr id="30" name="ïśḷïḓè">
              <a:extLst>
                <a:ext uri="{FF2B5EF4-FFF2-40B4-BE49-F238E27FC236}">
                  <a16:creationId xmlns:a16="http://schemas.microsoft.com/office/drawing/2014/main" id="{85FD3D36-FF72-42C3-A9BF-BCEA8CDF2925}"/>
                </a:ext>
              </a:extLst>
            </p:cNvPr>
            <p:cNvSpPr/>
            <p:nvPr/>
          </p:nvSpPr>
          <p:spPr>
            <a:xfrm>
              <a:off x="7321979" y="2020205"/>
              <a:ext cx="1347134" cy="1230999"/>
            </a:xfrm>
            <a:prstGeom prst="rect">
              <a:avLst/>
            </a:prstGeom>
            <a:solidFill>
              <a:srgbClr val="D4ECBA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tx1">
                  <a:lumMod val="85000"/>
                  <a:lumOff val="1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3A0551D-02F4-4D23-A550-DC49DABE7E0D}"/>
                </a:ext>
              </a:extLst>
            </p:cNvPr>
            <p:cNvSpPr/>
            <p:nvPr/>
          </p:nvSpPr>
          <p:spPr>
            <a:xfrm>
              <a:off x="7357963" y="2088389"/>
              <a:ext cx="1194944" cy="1148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bg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T+0 </a:t>
              </a:r>
              <a:r>
                <a:rPr lang="zh-CN" altLang="en-US" sz="1200" b="1" dirty="0" smtClean="0">
                  <a:solidFill>
                    <a:schemeClr val="bg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退款监控</a:t>
              </a:r>
              <a:endParaRPr lang="en-US" altLang="zh-CN" sz="1200" b="1" dirty="0" smtClean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自动冲销</a:t>
              </a:r>
              <a:endParaRPr lang="zh-CN" altLang="en-US" sz="1200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规则配置</a:t>
              </a:r>
              <a:endParaRPr lang="en-US" altLang="zh-CN" sz="1200" b="1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3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18">
            <a:extLst>
              <a:ext uri="{FF2B5EF4-FFF2-40B4-BE49-F238E27FC236}">
                <a16:creationId xmlns:a16="http://schemas.microsoft.com/office/drawing/2014/main" id="{45964E87-9848-2E4B-AAD5-BDB12290A6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796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 smtClean="0">
                <a:latin typeface="+mj-ea"/>
                <a:ea typeface="+mj-ea"/>
                <a:cs typeface="微软雅黑" panose="020B0503020204020204" charset="-122"/>
                <a:sym typeface="+mn-ea"/>
              </a:rPr>
              <a:t>迁移方案</a:t>
            </a:r>
            <a:endParaRPr lang="zh-CN" altLang="en-US" sz="2000" b="1" dirty="0"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3" name="Pentagon 46">
            <a:extLst>
              <a:ext uri="{FF2B5EF4-FFF2-40B4-BE49-F238E27FC236}">
                <a16:creationId xmlns:a16="http://schemas.microsoft.com/office/drawing/2014/main" id="{A414A856-CAF3-9C45-866A-61A9565F7EF4}"/>
              </a:ext>
            </a:extLst>
          </p:cNvPr>
          <p:cNvSpPr/>
          <p:nvPr/>
        </p:nvSpPr>
        <p:spPr>
          <a:xfrm>
            <a:off x="169850" y="1050422"/>
            <a:ext cx="2961261" cy="347472"/>
          </a:xfrm>
          <a:prstGeom prst="homePlat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evron 50">
            <a:extLst>
              <a:ext uri="{FF2B5EF4-FFF2-40B4-BE49-F238E27FC236}">
                <a16:creationId xmlns:a16="http://schemas.microsoft.com/office/drawing/2014/main" id="{68FF9B76-C4F9-964A-A2F3-68CD6C168025}"/>
              </a:ext>
            </a:extLst>
          </p:cNvPr>
          <p:cNvSpPr/>
          <p:nvPr/>
        </p:nvSpPr>
        <p:spPr>
          <a:xfrm>
            <a:off x="2987824" y="1050422"/>
            <a:ext cx="2950634" cy="347472"/>
          </a:xfrm>
          <a:prstGeom prst="chevron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9">
            <a:extLst>
              <a:ext uri="{FF2B5EF4-FFF2-40B4-BE49-F238E27FC236}">
                <a16:creationId xmlns:a16="http://schemas.microsoft.com/office/drawing/2014/main" id="{ABD2CD81-9595-6244-9173-81E5B7CF75AC}"/>
              </a:ext>
            </a:extLst>
          </p:cNvPr>
          <p:cNvSpPr/>
          <p:nvPr/>
        </p:nvSpPr>
        <p:spPr>
          <a:xfrm>
            <a:off x="5796136" y="1050422"/>
            <a:ext cx="3254645" cy="34747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34">
            <a:extLst>
              <a:ext uri="{FF2B5EF4-FFF2-40B4-BE49-F238E27FC236}">
                <a16:creationId xmlns:a16="http://schemas.microsoft.com/office/drawing/2014/main" id="{AA05E7B3-0224-684E-94C1-0DAFAEC37EDF}"/>
              </a:ext>
            </a:extLst>
          </p:cNvPr>
          <p:cNvSpPr txBox="1">
            <a:spLocks/>
          </p:cNvSpPr>
          <p:nvPr/>
        </p:nvSpPr>
        <p:spPr>
          <a:xfrm>
            <a:off x="6531665" y="1050422"/>
            <a:ext cx="1894736" cy="34747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 smtClean="0">
                <a:solidFill>
                  <a:schemeClr val="bg1"/>
                </a:solidFill>
              </a:rPr>
              <a:t>全品牌支付流量切支付中心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26564070-1E90-4047-BAE7-453649F1CACC}"/>
              </a:ext>
            </a:extLst>
          </p:cNvPr>
          <p:cNvSpPr txBox="1">
            <a:spLocks/>
          </p:cNvSpPr>
          <p:nvPr/>
        </p:nvSpPr>
        <p:spPr>
          <a:xfrm>
            <a:off x="436700" y="1050422"/>
            <a:ext cx="1365439" cy="34747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 smtClean="0">
                <a:solidFill>
                  <a:schemeClr val="bg1"/>
                </a:solidFill>
              </a:rPr>
              <a:t>数据进</a:t>
            </a:r>
            <a:r>
              <a:rPr lang="en-US" altLang="zh-CN" sz="1000" dirty="0" smtClean="0">
                <a:solidFill>
                  <a:schemeClr val="bg1"/>
                </a:solidFill>
              </a:rPr>
              <a:t>TiDB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C1E30C5F-F813-EF4A-89C4-B0C161609B02}"/>
              </a:ext>
            </a:extLst>
          </p:cNvPr>
          <p:cNvSpPr txBox="1">
            <a:spLocks/>
          </p:cNvSpPr>
          <p:nvPr/>
        </p:nvSpPr>
        <p:spPr>
          <a:xfrm>
            <a:off x="953593" y="745709"/>
            <a:ext cx="2275048" cy="215444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8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smtClean="0"/>
              <a:t>支付中心</a:t>
            </a:r>
            <a:endParaRPr lang="en-US" sz="1400" b="1" dirty="0"/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260AB458-487A-EE47-AFEE-F830F68FEA75}"/>
              </a:ext>
            </a:extLst>
          </p:cNvPr>
          <p:cNvSpPr txBox="1">
            <a:spLocks/>
          </p:cNvSpPr>
          <p:nvPr/>
        </p:nvSpPr>
        <p:spPr>
          <a:xfrm>
            <a:off x="6152606" y="699542"/>
            <a:ext cx="2111429" cy="307777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 smtClean="0"/>
              <a:t>支付中心后续</a:t>
            </a:r>
            <a:endParaRPr lang="en-US" sz="1400" b="1" dirty="0"/>
          </a:p>
        </p:txBody>
      </p:sp>
      <p:sp>
        <p:nvSpPr>
          <p:cNvPr id="10" name="Text Placeholder 41">
            <a:extLst>
              <a:ext uri="{FF2B5EF4-FFF2-40B4-BE49-F238E27FC236}">
                <a16:creationId xmlns:a16="http://schemas.microsoft.com/office/drawing/2014/main" id="{D9D48BA5-7691-704E-B7B0-F81FE76EDB4E}"/>
              </a:ext>
            </a:extLst>
          </p:cNvPr>
          <p:cNvSpPr txBox="1">
            <a:spLocks/>
          </p:cNvSpPr>
          <p:nvPr/>
        </p:nvSpPr>
        <p:spPr>
          <a:xfrm>
            <a:off x="400038" y="1493471"/>
            <a:ext cx="2257731" cy="62841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000" dirty="0" smtClean="0"/>
              <a:t>支付中心完成模型改造</a:t>
            </a:r>
            <a:endParaRPr lang="en-US" altLang="zh-CN" sz="1000" dirty="0" smtClean="0"/>
          </a:p>
          <a:p>
            <a:pPr marL="233363" indent="-233363"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000" dirty="0"/>
              <a:t>小品</a:t>
            </a:r>
            <a:r>
              <a:rPr lang="zh-CN" altLang="en-US" sz="1000" dirty="0" smtClean="0"/>
              <a:t>牌接入支付中心</a:t>
            </a:r>
            <a:endParaRPr lang="en-US" altLang="zh-CN" sz="1000" dirty="0" smtClean="0"/>
          </a:p>
          <a:p>
            <a:pPr marL="233363" indent="-233363"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000" dirty="0" smtClean="0"/>
              <a:t>ECPAY</a:t>
            </a:r>
            <a:r>
              <a:rPr lang="zh-CN" altLang="en-US" sz="1000" dirty="0" smtClean="0"/>
              <a:t>订单数据切入支付中心</a:t>
            </a:r>
            <a:endParaRPr lang="en-US" sz="1000" dirty="0"/>
          </a:p>
        </p:txBody>
      </p:sp>
      <p:sp>
        <p:nvSpPr>
          <p:cNvPr id="11" name="Text Placeholder 42">
            <a:extLst>
              <a:ext uri="{FF2B5EF4-FFF2-40B4-BE49-F238E27FC236}">
                <a16:creationId xmlns:a16="http://schemas.microsoft.com/office/drawing/2014/main" id="{D8A9155B-A4A3-FD44-A703-967C0F371A10}"/>
              </a:ext>
            </a:extLst>
          </p:cNvPr>
          <p:cNvSpPr txBox="1">
            <a:spLocks/>
          </p:cNvSpPr>
          <p:nvPr/>
        </p:nvSpPr>
        <p:spPr>
          <a:xfrm>
            <a:off x="3131111" y="1539142"/>
            <a:ext cx="2561343" cy="58274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000" dirty="0" smtClean="0"/>
              <a:t>退款流量全部接入支付中心</a:t>
            </a:r>
            <a:endParaRPr lang="en-US" altLang="zh-CN" sz="1000" dirty="0" smtClean="0"/>
          </a:p>
          <a:p>
            <a:pPr marL="233363" indent="-233363"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000" dirty="0" smtClean="0"/>
              <a:t>支付中心为</a:t>
            </a:r>
            <a:r>
              <a:rPr lang="zh-CN" altLang="en-US" sz="1000" dirty="0"/>
              <a:t>财务系</a:t>
            </a:r>
            <a:r>
              <a:rPr lang="zh-CN" altLang="en-US" sz="1000" dirty="0" smtClean="0"/>
              <a:t>统供数</a:t>
            </a:r>
            <a:endParaRPr lang="en-US" sz="1000" dirty="0" smtClean="0"/>
          </a:p>
        </p:txBody>
      </p:sp>
      <p:sp>
        <p:nvSpPr>
          <p:cNvPr id="12" name="Text Placeholder 45">
            <a:extLst>
              <a:ext uri="{FF2B5EF4-FFF2-40B4-BE49-F238E27FC236}">
                <a16:creationId xmlns:a16="http://schemas.microsoft.com/office/drawing/2014/main" id="{A54BEE36-BEB2-3848-AC50-D1B76A4866C3}"/>
              </a:ext>
            </a:extLst>
          </p:cNvPr>
          <p:cNvSpPr txBox="1">
            <a:spLocks/>
          </p:cNvSpPr>
          <p:nvPr/>
        </p:nvSpPr>
        <p:spPr>
          <a:xfrm>
            <a:off x="6014421" y="1539143"/>
            <a:ext cx="2570313" cy="58274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000" dirty="0" smtClean="0"/>
              <a:t>全</a:t>
            </a:r>
            <a:r>
              <a:rPr lang="zh-CN" altLang="en-US" sz="1000" dirty="0"/>
              <a:t>品</a:t>
            </a:r>
            <a:r>
              <a:rPr lang="zh-CN" altLang="en-US" sz="1000" dirty="0" smtClean="0"/>
              <a:t>牌支付接入支付中心</a:t>
            </a:r>
            <a:endParaRPr lang="en-US" altLang="zh-CN" sz="1000" dirty="0" smtClean="0"/>
          </a:p>
          <a:p>
            <a:pPr marL="233363" indent="-233363"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000" dirty="0"/>
              <a:t>下</a:t>
            </a:r>
            <a:r>
              <a:rPr lang="zh-CN" altLang="en-US" sz="1000" dirty="0" smtClean="0"/>
              <a:t>线</a:t>
            </a:r>
            <a:r>
              <a:rPr lang="en-US" altLang="zh-CN" sz="1000" dirty="0" smtClean="0"/>
              <a:t>ECPAY</a:t>
            </a:r>
            <a:r>
              <a:rPr lang="zh-CN" altLang="en-US" sz="1000" dirty="0" smtClean="0"/>
              <a:t>和</a:t>
            </a:r>
            <a:r>
              <a:rPr lang="en-US" altLang="zh-CN" sz="1000" dirty="0" smtClean="0"/>
              <a:t>BC</a:t>
            </a:r>
            <a:endParaRPr lang="en-US" sz="1000" dirty="0"/>
          </a:p>
        </p:txBody>
      </p:sp>
      <p:cxnSp>
        <p:nvCxnSpPr>
          <p:cNvPr id="13" name="Straight Connector 82">
            <a:extLst>
              <a:ext uri="{FF2B5EF4-FFF2-40B4-BE49-F238E27FC236}">
                <a16:creationId xmlns:a16="http://schemas.microsoft.com/office/drawing/2014/main" id="{BB0EE70B-7D96-604E-895A-2DA56D26A6A2}"/>
              </a:ext>
            </a:extLst>
          </p:cNvPr>
          <p:cNvCxnSpPr/>
          <p:nvPr/>
        </p:nvCxnSpPr>
        <p:spPr>
          <a:xfrm>
            <a:off x="2987824" y="1440797"/>
            <a:ext cx="0" cy="3517088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4">
            <a:extLst>
              <a:ext uri="{FF2B5EF4-FFF2-40B4-BE49-F238E27FC236}">
                <a16:creationId xmlns:a16="http://schemas.microsoft.com/office/drawing/2014/main" id="{4CC08033-E72F-0C47-BE4C-1A8226927C84}"/>
              </a:ext>
            </a:extLst>
          </p:cNvPr>
          <p:cNvCxnSpPr/>
          <p:nvPr/>
        </p:nvCxnSpPr>
        <p:spPr>
          <a:xfrm>
            <a:off x="5796136" y="1440797"/>
            <a:ext cx="0" cy="3517088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26564070-1E90-4047-BAE7-453649F1CACC}"/>
              </a:ext>
            </a:extLst>
          </p:cNvPr>
          <p:cNvSpPr txBox="1">
            <a:spLocks/>
          </p:cNvSpPr>
          <p:nvPr/>
        </p:nvSpPr>
        <p:spPr>
          <a:xfrm>
            <a:off x="3287468" y="1050422"/>
            <a:ext cx="1890582" cy="34747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 smtClean="0">
                <a:solidFill>
                  <a:schemeClr val="bg1"/>
                </a:solidFill>
              </a:rPr>
              <a:t>退款流量切支付中心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82">
            <a:extLst>
              <a:ext uri="{FF2B5EF4-FFF2-40B4-BE49-F238E27FC236}">
                <a16:creationId xmlns:a16="http://schemas.microsoft.com/office/drawing/2014/main" id="{BB0EE70B-7D96-604E-895A-2DA56D26A6A2}"/>
              </a:ext>
            </a:extLst>
          </p:cNvPr>
          <p:cNvCxnSpPr/>
          <p:nvPr/>
        </p:nvCxnSpPr>
        <p:spPr>
          <a:xfrm>
            <a:off x="5806756" y="732116"/>
            <a:ext cx="0" cy="229037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245362" y="2452213"/>
            <a:ext cx="2529080" cy="2386135"/>
            <a:chOff x="137973" y="2571750"/>
            <a:chExt cx="2781987" cy="2386135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1980570" y="2507556"/>
              <a:ext cx="297521" cy="617115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KFC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B1B2561D-196E-AE40-846B-2EBA7559DDEA}"/>
                </a:ext>
              </a:extLst>
            </p:cNvPr>
            <p:cNvSpPr/>
            <p:nvPr/>
          </p:nvSpPr>
          <p:spPr>
            <a:xfrm rot="16200000">
              <a:off x="409292" y="3719408"/>
              <a:ext cx="313407" cy="856045"/>
            </a:xfrm>
            <a:prstGeom prst="roundRect">
              <a:avLst>
                <a:gd name="adj" fmla="val 8635"/>
              </a:avLst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00" kern="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支付中心</a:t>
              </a:r>
              <a:endParaRPr lang="en-US" altLang="zh-CN" sz="1000" kern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1295247" y="2522842"/>
              <a:ext cx="297521" cy="586540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605233" y="3157734"/>
              <a:ext cx="297521" cy="656289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OCC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B1B2561D-196E-AE40-846B-2EBA7559DDEA}"/>
                </a:ext>
              </a:extLst>
            </p:cNvPr>
            <p:cNvSpPr/>
            <p:nvPr/>
          </p:nvSpPr>
          <p:spPr>
            <a:xfrm rot="16200000">
              <a:off x="1800858" y="3717668"/>
              <a:ext cx="344005" cy="856045"/>
            </a:xfrm>
            <a:prstGeom prst="roundRect">
              <a:avLst>
                <a:gd name="adj" fmla="val 8635"/>
              </a:avLst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BC/EC-pay</a:t>
              </a:r>
              <a:endParaRPr lang="zh-CN" altLang="en-US" sz="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" name="圆柱形 1"/>
            <p:cNvSpPr/>
            <p:nvPr/>
          </p:nvSpPr>
          <p:spPr>
            <a:xfrm>
              <a:off x="187502" y="4659982"/>
              <a:ext cx="705923" cy="29790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5848" y="4792037"/>
              <a:ext cx="22923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TiDB</a:t>
              </a:r>
              <a:endParaRPr lang="zh-CN" altLang="en-US" sz="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圆柱形 23"/>
            <p:cNvSpPr/>
            <p:nvPr/>
          </p:nvSpPr>
          <p:spPr>
            <a:xfrm>
              <a:off x="1637864" y="4659982"/>
              <a:ext cx="705923" cy="29790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37277" y="4772825"/>
              <a:ext cx="4584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err="1" smtClean="0">
                  <a:latin typeface="微软雅黑" pitchFamily="34" charset="-122"/>
                  <a:ea typeface="微软雅黑" pitchFamily="34" charset="-122"/>
                </a:rPr>
                <a:t>SqlServer</a:t>
              </a:r>
              <a:endParaRPr lang="zh-CN" altLang="en-US" sz="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36300" y="2571750"/>
              <a:ext cx="1519476" cy="50405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1997616" y="3075806"/>
              <a:ext cx="0" cy="84094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992057" y="4383074"/>
              <a:ext cx="1" cy="260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0" idx="2"/>
            </p:cNvCxnSpPr>
            <p:nvPr/>
          </p:nvCxnSpPr>
          <p:spPr>
            <a:xfrm rot="5400000">
              <a:off x="1068940" y="3114106"/>
              <a:ext cx="384971" cy="358572"/>
            </a:xfrm>
            <a:prstGeom prst="bentConnector2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1" idx="0"/>
              <a:endCxn id="18" idx="2"/>
            </p:cNvCxnSpPr>
            <p:nvPr/>
          </p:nvCxnSpPr>
          <p:spPr>
            <a:xfrm flipH="1">
              <a:off x="994018" y="4145690"/>
              <a:ext cx="550820" cy="1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133225" y="4175855"/>
              <a:ext cx="41036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支付订单</a:t>
              </a: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同步</a:t>
              </a:r>
            </a:p>
          </p:txBody>
        </p:sp>
        <p:cxnSp>
          <p:nvCxnSpPr>
            <p:cNvPr id="42" name="直接箭头连接符 36"/>
            <p:cNvCxnSpPr/>
            <p:nvPr/>
          </p:nvCxnSpPr>
          <p:spPr>
            <a:xfrm>
              <a:off x="1058650" y="3634640"/>
              <a:ext cx="470253" cy="288261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 rot="1714423">
              <a:off x="1246407" y="3666641"/>
              <a:ext cx="37510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PH/KFC</a:t>
              </a:r>
              <a:endParaRPr lang="zh-CN" altLang="en-US" sz="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421969" y="2459412"/>
              <a:ext cx="297521" cy="684155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SAAS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290050" y="3003798"/>
              <a:ext cx="1632" cy="96139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497466" y="4359916"/>
              <a:ext cx="1632" cy="30632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2527912" y="3460980"/>
              <a:ext cx="297521" cy="486574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FSC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5" name="直接箭头连接符 64"/>
            <p:cNvCxnSpPr>
              <a:stCxn id="63" idx="1"/>
              <a:endCxn id="21" idx="2"/>
            </p:cNvCxnSpPr>
            <p:nvPr/>
          </p:nvCxnSpPr>
          <p:spPr>
            <a:xfrm rot="5400000">
              <a:off x="2392447" y="3861464"/>
              <a:ext cx="292662" cy="275790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36"/>
            <p:cNvCxnSpPr/>
            <p:nvPr/>
          </p:nvCxnSpPr>
          <p:spPr>
            <a:xfrm flipH="1">
              <a:off x="683400" y="3018076"/>
              <a:ext cx="14297" cy="30921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36"/>
            <p:cNvCxnSpPr/>
            <p:nvPr/>
          </p:nvCxnSpPr>
          <p:spPr>
            <a:xfrm flipH="1">
              <a:off x="653449" y="3673225"/>
              <a:ext cx="14297" cy="30921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 rot="372501">
              <a:off x="559101" y="3730248"/>
              <a:ext cx="26289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SAAS</a:t>
              </a:r>
              <a:endParaRPr lang="zh-CN" altLang="en-US" sz="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3081301" y="2452213"/>
            <a:ext cx="2642827" cy="2386135"/>
            <a:chOff x="2767621" y="2652729"/>
            <a:chExt cx="2907110" cy="2386135"/>
          </a:xfrm>
        </p:grpSpPr>
        <p:sp>
          <p:nvSpPr>
            <p:cNvPr id="74" name="圆角矩形 73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5099525" y="2588535"/>
              <a:ext cx="297521" cy="617115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KFC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B1B2561D-196E-AE40-846B-2EBA7559DDEA}"/>
                </a:ext>
              </a:extLst>
            </p:cNvPr>
            <p:cNvSpPr/>
            <p:nvPr/>
          </p:nvSpPr>
          <p:spPr>
            <a:xfrm rot="16200000">
              <a:off x="3528247" y="3800387"/>
              <a:ext cx="313407" cy="856045"/>
            </a:xfrm>
            <a:prstGeom prst="roundRect">
              <a:avLst>
                <a:gd name="adj" fmla="val 8635"/>
              </a:avLst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支付中心</a:t>
              </a:r>
              <a:endPara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4414202" y="2603821"/>
              <a:ext cx="297521" cy="586540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3833278" y="3179441"/>
              <a:ext cx="297521" cy="774833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OCC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8" name="圆角矩形 77">
              <a:extLst>
                <a:ext uri="{FF2B5EF4-FFF2-40B4-BE49-F238E27FC236}">
                  <a16:creationId xmlns:a16="http://schemas.microsoft.com/office/drawing/2014/main" id="{B1B2561D-196E-AE40-846B-2EBA7559DDEA}"/>
                </a:ext>
              </a:extLst>
            </p:cNvPr>
            <p:cNvSpPr/>
            <p:nvPr/>
          </p:nvSpPr>
          <p:spPr>
            <a:xfrm rot="16200000">
              <a:off x="4919813" y="3798647"/>
              <a:ext cx="344005" cy="856045"/>
            </a:xfrm>
            <a:prstGeom prst="roundRect">
              <a:avLst>
                <a:gd name="adj" fmla="val 8635"/>
              </a:avLst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BC/EC-pay</a:t>
              </a:r>
              <a:endParaRPr lang="zh-CN" altLang="en-US" sz="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9" name="圆柱形 78"/>
            <p:cNvSpPr/>
            <p:nvPr/>
          </p:nvSpPr>
          <p:spPr>
            <a:xfrm>
              <a:off x="3306457" y="4740961"/>
              <a:ext cx="705923" cy="29790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544803" y="4873016"/>
              <a:ext cx="22923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TiDB</a:t>
              </a:r>
              <a:endParaRPr lang="zh-CN" altLang="en-US" sz="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圆柱形 80"/>
            <p:cNvSpPr/>
            <p:nvPr/>
          </p:nvSpPr>
          <p:spPr>
            <a:xfrm>
              <a:off x="4756819" y="4740961"/>
              <a:ext cx="705923" cy="29790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856232" y="4853804"/>
              <a:ext cx="4584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err="1" smtClean="0">
                  <a:latin typeface="微软雅黑" pitchFamily="34" charset="-122"/>
                  <a:ea typeface="微软雅黑" pitchFamily="34" charset="-122"/>
                </a:rPr>
                <a:t>SqlServer</a:t>
              </a:r>
              <a:endParaRPr lang="zh-CN" altLang="en-US" sz="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155255" y="2652729"/>
              <a:ext cx="1519476" cy="50405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5116571" y="3156785"/>
              <a:ext cx="0" cy="84094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5111012" y="4464053"/>
              <a:ext cx="1" cy="260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36"/>
            <p:cNvCxnSpPr>
              <a:endCxn id="77" idx="2"/>
            </p:cNvCxnSpPr>
            <p:nvPr/>
          </p:nvCxnSpPr>
          <p:spPr>
            <a:xfrm rot="5400000">
              <a:off x="4272074" y="3279267"/>
              <a:ext cx="384972" cy="190210"/>
            </a:xfrm>
            <a:prstGeom prst="bentConnector2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8" idx="0"/>
              <a:endCxn id="75" idx="2"/>
            </p:cNvCxnSpPr>
            <p:nvPr/>
          </p:nvCxnSpPr>
          <p:spPr>
            <a:xfrm flipH="1">
              <a:off x="4112973" y="4226669"/>
              <a:ext cx="550820" cy="1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4252180" y="4256834"/>
              <a:ext cx="41036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支付订单</a:t>
              </a:r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同步</a:t>
              </a:r>
            </a:p>
          </p:txBody>
        </p:sp>
        <p:sp>
          <p:nvSpPr>
            <p:cNvPr id="91" name="圆角矩形 90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3540924" y="2540391"/>
              <a:ext cx="297521" cy="684155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SAAS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3" name="直接箭头连接符 92"/>
            <p:cNvCxnSpPr/>
            <p:nvPr/>
          </p:nvCxnSpPr>
          <p:spPr>
            <a:xfrm>
              <a:off x="3418950" y="3054967"/>
              <a:ext cx="1632" cy="96139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3616421" y="4440895"/>
              <a:ext cx="1632" cy="30632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圆角矩形 94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2862147" y="4332017"/>
              <a:ext cx="297521" cy="486574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FSC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7" name="直接箭头连接符 36"/>
            <p:cNvCxnSpPr/>
            <p:nvPr/>
          </p:nvCxnSpPr>
          <p:spPr>
            <a:xfrm flipH="1">
              <a:off x="3802356" y="3100907"/>
              <a:ext cx="3688" cy="307358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36"/>
            <p:cNvCxnSpPr/>
            <p:nvPr/>
          </p:nvCxnSpPr>
          <p:spPr>
            <a:xfrm flipH="1">
              <a:off x="3772405" y="3759509"/>
              <a:ext cx="3787" cy="303905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3848732" y="3798112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全品牌</a:t>
              </a:r>
            </a:p>
          </p:txBody>
        </p:sp>
        <p:cxnSp>
          <p:nvCxnSpPr>
            <p:cNvPr id="101" name="直接箭头连接符 100"/>
            <p:cNvCxnSpPr>
              <a:stCxn id="75" idx="0"/>
              <a:endCxn id="95" idx="3"/>
            </p:cNvCxnSpPr>
            <p:nvPr/>
          </p:nvCxnSpPr>
          <p:spPr>
            <a:xfrm rot="10800000" flipV="1">
              <a:off x="3010908" y="4228408"/>
              <a:ext cx="246020" cy="198135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6228184" y="2578675"/>
            <a:ext cx="1584176" cy="2281315"/>
            <a:chOff x="5940152" y="2739582"/>
            <a:chExt cx="1584176" cy="2281315"/>
          </a:xfrm>
        </p:grpSpPr>
        <p:sp>
          <p:nvSpPr>
            <p:cNvPr id="106" name="圆角矩形 105">
              <a:extLst>
                <a:ext uri="{FF2B5EF4-FFF2-40B4-BE49-F238E27FC236}">
                  <a16:creationId xmlns:a16="http://schemas.microsoft.com/office/drawing/2014/main" id="{B1B2561D-196E-AE40-846B-2EBA7559DDEA}"/>
                </a:ext>
              </a:extLst>
            </p:cNvPr>
            <p:cNvSpPr/>
            <p:nvPr/>
          </p:nvSpPr>
          <p:spPr>
            <a:xfrm rot="16200000">
              <a:off x="6878894" y="3721711"/>
              <a:ext cx="313407" cy="977461"/>
            </a:xfrm>
            <a:prstGeom prst="roundRect">
              <a:avLst>
                <a:gd name="adj" fmla="val 8635"/>
              </a:avLst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支付中心</a:t>
              </a:r>
              <a:endPara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圆角矩形 106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6849802" y="2445353"/>
              <a:ext cx="297521" cy="885979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全品牌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7017950" y="3253447"/>
              <a:ext cx="297521" cy="571222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OCC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0" name="圆柱形 109"/>
            <p:cNvSpPr/>
            <p:nvPr/>
          </p:nvSpPr>
          <p:spPr>
            <a:xfrm>
              <a:off x="6591894" y="4722994"/>
              <a:ext cx="641748" cy="29790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808572" y="4855049"/>
              <a:ext cx="20839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TiDB</a:t>
              </a:r>
              <a:endParaRPr lang="zh-CN" altLang="en-US" sz="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flipH="1">
              <a:off x="6733724" y="3064187"/>
              <a:ext cx="5754" cy="95724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6873679" y="4422928"/>
              <a:ext cx="1484" cy="30632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圆角矩形 123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6029450" y="4356274"/>
              <a:ext cx="223532" cy="402127"/>
            </a:xfrm>
            <a:prstGeom prst="round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FSC</a:t>
              </a:r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26" name="直接箭头连接符 36"/>
            <p:cNvCxnSpPr/>
            <p:nvPr/>
          </p:nvCxnSpPr>
          <p:spPr>
            <a:xfrm flipH="1">
              <a:off x="7155131" y="3731382"/>
              <a:ext cx="1480" cy="29930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00"/>
            <p:cNvCxnSpPr>
              <a:stCxn id="106" idx="0"/>
              <a:endCxn id="124" idx="3"/>
            </p:cNvCxnSpPr>
            <p:nvPr/>
          </p:nvCxnSpPr>
          <p:spPr>
            <a:xfrm rot="10800000" flipV="1">
              <a:off x="6141217" y="4210440"/>
              <a:ext cx="405650" cy="235131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36"/>
            <p:cNvCxnSpPr/>
            <p:nvPr/>
          </p:nvCxnSpPr>
          <p:spPr>
            <a:xfrm flipH="1">
              <a:off x="7164288" y="3065178"/>
              <a:ext cx="1480" cy="29930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38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0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项目费用评估</a:t>
            </a:r>
            <a:r>
              <a:rPr lang="en-US" altLang="zh-CN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软件）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048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  <a:latin typeface="等线"/>
              </a:rPr>
              <a:t>¥2,891,070.00</a:t>
            </a:r>
            <a:r>
              <a:rPr lang="zh-CN" alt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57047"/>
              </p:ext>
            </p:extLst>
          </p:nvPr>
        </p:nvGraphicFramePr>
        <p:xfrm>
          <a:off x="422514" y="699542"/>
          <a:ext cx="8208913" cy="4383498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6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Requirement</a:t>
                      </a:r>
                    </a:p>
                  </a:txBody>
                  <a:tcPr marL="2800" marR="2800" marT="2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System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Function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Owner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Vendor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Man-day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Unit Price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Cost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10">
                <a:tc rowSpan="18"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支付中心二期构建</a:t>
                      </a:r>
                    </a:p>
                  </a:txBody>
                  <a:tcPr marL="2800" marR="2800" marT="2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支付中心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正向支付标准模型构建：包括统一支付号，自动冲销，关单，支付渠道网关，业务接入网关，交易与支付模型拆分，支付及退款交易流程等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Wu,Jason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日立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590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2,004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¥1,941,876.00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百胜数字资产管理：包括券，权益在点餐业务中的使用核销与反核销，线上线下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帐务核对及处理：包括支付流水与帐务核对，支付握手数据供给，退款数据核对与状态管理，异常数据报表及处理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, FSC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报表数据提供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线下支付数据归集：包括获取线下支付数据，转换数据格式存储到帐务系统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加强风险管控：退款时增加策略控制，包括业务渠道数量，随机延迟，订单是否已服务校验，同一券码的反复撤销核销，日退款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券撤销核销占比异常，同一会员号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支付帐户高频退款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撤销核销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125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新旧系统流量切转方案及实施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退单统计报表及邮件以及统一支付号相关处理：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日异常退单报表，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日退款汇总报表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订单中心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提供线下支付数据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,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包括百胜数字资产第三方支付，包括新增推送</a:t>
                      </a:r>
                      <a:r>
                        <a:rPr lang="en-US" altLang="zh-CN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daemon</a:t>
                      </a:r>
                      <a:r>
                        <a:rPr lang="zh-CN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复制离线订单队列，根据过滤条件筛选信息，组合推送报文格式，失败重试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Gao, Robert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明胜品智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1,850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¥122,100.00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1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为支付中心退单提供订单状态信息用于风险管控：包括该订单是否存在，该订单已被服务以及唯一订单号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FSC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退款入口：包括手工退款，批量退款，退款状态补录，退款状态查询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Shen, Andy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网新恒天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1,350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¥54,000.00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3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财务关于退款报表：订单完整性报表，退款报表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0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券中心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接入支付中台核销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Shen, Shawn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Infosys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1,790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¥80,550.00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0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增加支付中台统一支付号支持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33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管理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客服平台支持查询支付中台核销流水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0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CPOS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券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权益使用核销接入支付中台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Gu, Will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日立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2,004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¥90,180.00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33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Vgold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金当钱花异步核销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Zou, Wenzuo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明胜品智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1,850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¥27,750.00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0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统一客服平台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所有订单查询支持统一支付号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Zhang, Qian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软通动力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1,800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¥72,000.00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80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Prime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卡销卡人工兜底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33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QA</a:t>
                      </a:r>
                    </a:p>
                  </a:txBody>
                  <a:tcPr marL="2800" marR="2800" marT="2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Wang, Huan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北京捷科智诚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1,150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¥5,750.00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80388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SAAS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接入支付中心二期</a:t>
                      </a:r>
                    </a:p>
                  </a:txBody>
                  <a:tcPr marL="2800" marR="2800" marT="2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SAAS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券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权益异步核销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Zhang, Haojun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明胜品智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1,850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¥114,700.00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80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新支付标准对接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07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KFC Preorder/KFC Delivery/PH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扫码点餐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PH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外送接入支付中心二期</a:t>
                      </a:r>
                    </a:p>
                  </a:txBody>
                  <a:tcPr marL="2800" marR="2800" marT="2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KFC Preorder/KFC Delivery/PH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扫码点餐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PH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外送接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券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权益异步核销；新支付标准对接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¥300,000.00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838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等线"/>
                        </a:rPr>
                        <a:t>合计</a:t>
                      </a:r>
                    </a:p>
                  </a:txBody>
                  <a:tcPr marL="2800" marR="2800" marT="2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等线"/>
                        </a:rPr>
                        <a:t>　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/>
                        </a:rPr>
                        <a:t>¥2,808,906.00</a:t>
                      </a:r>
                    </a:p>
                  </a:txBody>
                  <a:tcPr marL="2800" marR="2800" marT="2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4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0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项目费用评估</a:t>
            </a:r>
            <a:r>
              <a:rPr lang="en-US" altLang="zh-CN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硬件）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91385"/>
              </p:ext>
            </p:extLst>
          </p:nvPr>
        </p:nvGraphicFramePr>
        <p:xfrm>
          <a:off x="308993" y="1051169"/>
          <a:ext cx="8511158" cy="3473207"/>
        </p:xfrm>
        <a:graphic>
          <a:graphicData uri="http://schemas.openxmlformats.org/drawingml/2006/table">
            <a:tbl>
              <a:tblPr/>
              <a:tblGrid>
                <a:gridCol w="1515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负责人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服务器类型</a:t>
                      </a:r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/</a:t>
                      </a: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用途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配置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环境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数量（台）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折算物理机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单价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总价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17">
                <a:tc rowSpan="10"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Jason Wu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App Server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4Core/8G/50G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腾讯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72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186,021 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372,042 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Redis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4Core/16G/50G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腾讯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9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Pulsar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4Core/8G/150G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腾讯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8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TiDB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数据库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)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14Core/32G/50G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腾讯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4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3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TiKV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（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数据库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)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2*14C/512G/3*3.84TNVME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物理机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腾讯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130,733 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130,733 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App Server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4Core/8G/50G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万国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72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190,817 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381,634 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Redis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4Core/16G/50G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万国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9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Pulsar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4Core/8G/150G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万国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8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TiDB(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数据库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14Core/32G/50G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万国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4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3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TiKV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数据库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2*14C/512G/3*3.84TNVME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物理机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万国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135,529 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135,529 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合计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1,019,938 </a:t>
                      </a:r>
                    </a:p>
                  </a:txBody>
                  <a:tcPr marL="5921" marR="5921" marT="5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7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0" y="195486"/>
            <a:ext cx="77768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</a:rPr>
              <a:t>项目实施计划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755576" y="1221277"/>
            <a:ext cx="7802113" cy="3853003"/>
            <a:chOff x="294469" y="1445698"/>
            <a:chExt cx="7802113" cy="3445406"/>
          </a:xfrm>
        </p:grpSpPr>
        <p:cxnSp>
          <p:nvCxnSpPr>
            <p:cNvPr id="91" name="Straight Connector 114">
              <a:extLst>
                <a:ext uri="{FF2B5EF4-FFF2-40B4-BE49-F238E27FC236}">
                  <a16:creationId xmlns:a16="http://schemas.microsoft.com/office/drawing/2014/main" id="{B02E03C1-088B-4AD2-9A8A-BE2EA40A5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9528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92" name="Straight Connector 116">
              <a:extLst>
                <a:ext uri="{FF2B5EF4-FFF2-40B4-BE49-F238E27FC236}">
                  <a16:creationId xmlns:a16="http://schemas.microsoft.com/office/drawing/2014/main" id="{651E2140-BF21-467D-AD2D-308CECDED53B}"/>
                </a:ext>
              </a:extLst>
            </p:cNvPr>
            <p:cNvCxnSpPr>
              <a:cxnSpLocks/>
            </p:cNvCxnSpPr>
            <p:nvPr/>
          </p:nvCxnSpPr>
          <p:spPr>
            <a:xfrm>
              <a:off x="2143864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93" name="Straight Connector 116">
              <a:extLst>
                <a:ext uri="{FF2B5EF4-FFF2-40B4-BE49-F238E27FC236}">
                  <a16:creationId xmlns:a16="http://schemas.microsoft.com/office/drawing/2014/main" id="{07AB0C01-584E-42A5-B0DA-AAA72741F9BE}"/>
                </a:ext>
              </a:extLst>
            </p:cNvPr>
            <p:cNvCxnSpPr>
              <a:cxnSpLocks/>
            </p:cNvCxnSpPr>
            <p:nvPr/>
          </p:nvCxnSpPr>
          <p:spPr>
            <a:xfrm>
              <a:off x="2326340" y="1482211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1" name="Straight Connector 166">
              <a:extLst>
                <a:ext uri="{FF2B5EF4-FFF2-40B4-BE49-F238E27FC236}">
                  <a16:creationId xmlns:a16="http://schemas.microsoft.com/office/drawing/2014/main" id="{3FBF50E6-711D-46BA-A305-D00786BE7ED6}"/>
                </a:ext>
              </a:extLst>
            </p:cNvPr>
            <p:cNvCxnSpPr>
              <a:cxnSpLocks/>
            </p:cNvCxnSpPr>
            <p:nvPr/>
          </p:nvCxnSpPr>
          <p:spPr>
            <a:xfrm>
              <a:off x="3245785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2" name="Straight Connector 169">
              <a:extLst>
                <a:ext uri="{FF2B5EF4-FFF2-40B4-BE49-F238E27FC236}">
                  <a16:creationId xmlns:a16="http://schemas.microsoft.com/office/drawing/2014/main" id="{CDE47805-28A5-4775-ACCF-00FD16D2379A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60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3" name="Straight Connector 168">
              <a:extLst>
                <a:ext uri="{FF2B5EF4-FFF2-40B4-BE49-F238E27FC236}">
                  <a16:creationId xmlns:a16="http://schemas.microsoft.com/office/drawing/2014/main" id="{65AF7A11-AEF2-4CE3-9569-3A3BD88EFF55}"/>
                </a:ext>
              </a:extLst>
            </p:cNvPr>
            <p:cNvCxnSpPr>
              <a:cxnSpLocks/>
            </p:cNvCxnSpPr>
            <p:nvPr/>
          </p:nvCxnSpPr>
          <p:spPr>
            <a:xfrm>
              <a:off x="3989832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6" name="Straight Connector 169">
              <a:extLst>
                <a:ext uri="{FF2B5EF4-FFF2-40B4-BE49-F238E27FC236}">
                  <a16:creationId xmlns:a16="http://schemas.microsoft.com/office/drawing/2014/main" id="{7BF648CC-4701-43A4-9DFC-1A65D3AC065F}"/>
                </a:ext>
              </a:extLst>
            </p:cNvPr>
            <p:cNvCxnSpPr>
              <a:cxnSpLocks/>
            </p:cNvCxnSpPr>
            <p:nvPr/>
          </p:nvCxnSpPr>
          <p:spPr>
            <a:xfrm>
              <a:off x="4367784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7" name="Straight Connector 171">
              <a:extLst>
                <a:ext uri="{FF2B5EF4-FFF2-40B4-BE49-F238E27FC236}">
                  <a16:creationId xmlns:a16="http://schemas.microsoft.com/office/drawing/2014/main" id="{C7A3F65F-C93C-4CCE-93BD-7A37AD3EF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2352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8" name="Straight Connector 166">
              <a:extLst>
                <a:ext uri="{FF2B5EF4-FFF2-40B4-BE49-F238E27FC236}">
                  <a16:creationId xmlns:a16="http://schemas.microsoft.com/office/drawing/2014/main" id="{38602CEF-518E-4D82-9FA1-095751E1B515}"/>
                </a:ext>
              </a:extLst>
            </p:cNvPr>
            <p:cNvCxnSpPr>
              <a:cxnSpLocks/>
            </p:cNvCxnSpPr>
            <p:nvPr/>
          </p:nvCxnSpPr>
          <p:spPr>
            <a:xfrm>
              <a:off x="3066349" y="1482211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9" name="Straight Connector 113">
              <a:extLst>
                <a:ext uri="{FF2B5EF4-FFF2-40B4-BE49-F238E27FC236}">
                  <a16:creationId xmlns:a16="http://schemas.microsoft.com/office/drawing/2014/main" id="{31243C79-4794-4951-9220-142F9BCEC011}"/>
                </a:ext>
              </a:extLst>
            </p:cNvPr>
            <p:cNvCxnSpPr>
              <a:cxnSpLocks/>
            </p:cNvCxnSpPr>
            <p:nvPr/>
          </p:nvCxnSpPr>
          <p:spPr>
            <a:xfrm>
              <a:off x="653088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0" name="Straight Connector 114">
              <a:extLst>
                <a:ext uri="{FF2B5EF4-FFF2-40B4-BE49-F238E27FC236}">
                  <a16:creationId xmlns:a16="http://schemas.microsoft.com/office/drawing/2014/main" id="{C4EDDF43-B7C2-4411-91DD-4AABCD5B3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696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1" name="Straight Connector 115">
              <a:extLst>
                <a:ext uri="{FF2B5EF4-FFF2-40B4-BE49-F238E27FC236}">
                  <a16:creationId xmlns:a16="http://schemas.microsoft.com/office/drawing/2014/main" id="{4265B7DB-1EF1-436E-8BDF-135C183C8945}"/>
                </a:ext>
              </a:extLst>
            </p:cNvPr>
            <p:cNvCxnSpPr>
              <a:cxnSpLocks/>
            </p:cNvCxnSpPr>
            <p:nvPr/>
          </p:nvCxnSpPr>
          <p:spPr>
            <a:xfrm>
              <a:off x="1767109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2" name="Straight Connector 116">
              <a:extLst>
                <a:ext uri="{FF2B5EF4-FFF2-40B4-BE49-F238E27FC236}">
                  <a16:creationId xmlns:a16="http://schemas.microsoft.com/office/drawing/2014/main" id="{ABD26F04-144F-43B1-89D0-E29A283036BD}"/>
                </a:ext>
              </a:extLst>
            </p:cNvPr>
            <p:cNvCxnSpPr>
              <a:cxnSpLocks/>
            </p:cNvCxnSpPr>
            <p:nvPr/>
          </p:nvCxnSpPr>
          <p:spPr>
            <a:xfrm>
              <a:off x="1961388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3" name="Straight Connector 113">
              <a:extLst>
                <a:ext uri="{FF2B5EF4-FFF2-40B4-BE49-F238E27FC236}">
                  <a16:creationId xmlns:a16="http://schemas.microsoft.com/office/drawing/2014/main" id="{91144476-2564-49CC-B9A1-9D68069C0104}"/>
                </a:ext>
              </a:extLst>
            </p:cNvPr>
            <p:cNvCxnSpPr>
              <a:cxnSpLocks/>
            </p:cNvCxnSpPr>
            <p:nvPr/>
          </p:nvCxnSpPr>
          <p:spPr>
            <a:xfrm>
              <a:off x="294469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4" name="Straight Connector 165">
              <a:extLst>
                <a:ext uri="{FF2B5EF4-FFF2-40B4-BE49-F238E27FC236}">
                  <a16:creationId xmlns:a16="http://schemas.microsoft.com/office/drawing/2014/main" id="{B9786FAE-FBA8-4198-9FCD-7B94E3D8E817}"/>
                </a:ext>
              </a:extLst>
            </p:cNvPr>
            <p:cNvCxnSpPr>
              <a:cxnSpLocks/>
            </p:cNvCxnSpPr>
            <p:nvPr/>
          </p:nvCxnSpPr>
          <p:spPr>
            <a:xfrm>
              <a:off x="1580448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5" name="Straight Connector 114">
              <a:extLst>
                <a:ext uri="{FF2B5EF4-FFF2-40B4-BE49-F238E27FC236}">
                  <a16:creationId xmlns:a16="http://schemas.microsoft.com/office/drawing/2014/main" id="{D4DD4F18-998F-4278-8440-FCA496D497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402" y="1507825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6" name="Straight Connector 115">
              <a:extLst>
                <a:ext uri="{FF2B5EF4-FFF2-40B4-BE49-F238E27FC236}">
                  <a16:creationId xmlns:a16="http://schemas.microsoft.com/office/drawing/2014/main" id="{A52B4A8F-059D-4FBD-BB8D-6C8DB4E9AA6F}"/>
                </a:ext>
              </a:extLst>
            </p:cNvPr>
            <p:cNvCxnSpPr>
              <a:cxnSpLocks/>
            </p:cNvCxnSpPr>
            <p:nvPr/>
          </p:nvCxnSpPr>
          <p:spPr>
            <a:xfrm>
              <a:off x="844831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7" name="Straight Connector 116">
              <a:extLst>
                <a:ext uri="{FF2B5EF4-FFF2-40B4-BE49-F238E27FC236}">
                  <a16:creationId xmlns:a16="http://schemas.microsoft.com/office/drawing/2014/main" id="{3A60C450-1DEC-4895-B812-6553D5733E1D}"/>
                </a:ext>
              </a:extLst>
            </p:cNvPr>
            <p:cNvCxnSpPr>
              <a:cxnSpLocks/>
            </p:cNvCxnSpPr>
            <p:nvPr/>
          </p:nvCxnSpPr>
          <p:spPr>
            <a:xfrm>
              <a:off x="1393787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8" name="Straight Connector 168">
              <a:extLst>
                <a:ext uri="{FF2B5EF4-FFF2-40B4-BE49-F238E27FC236}">
                  <a16:creationId xmlns:a16="http://schemas.microsoft.com/office/drawing/2014/main" id="{463C45D7-3AFF-467C-85BC-215ECEFB6AC5}"/>
                </a:ext>
              </a:extLst>
            </p:cNvPr>
            <p:cNvCxnSpPr>
              <a:cxnSpLocks/>
            </p:cNvCxnSpPr>
            <p:nvPr/>
          </p:nvCxnSpPr>
          <p:spPr>
            <a:xfrm>
              <a:off x="4186428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9" name="Straight Connector 169">
              <a:extLst>
                <a:ext uri="{FF2B5EF4-FFF2-40B4-BE49-F238E27FC236}">
                  <a16:creationId xmlns:a16="http://schemas.microsoft.com/office/drawing/2014/main" id="{A7A837BC-03EA-4EBD-ADF1-1B0BA89DC33B}"/>
                </a:ext>
              </a:extLst>
            </p:cNvPr>
            <p:cNvCxnSpPr>
              <a:cxnSpLocks/>
            </p:cNvCxnSpPr>
            <p:nvPr/>
          </p:nvCxnSpPr>
          <p:spPr>
            <a:xfrm>
              <a:off x="4928616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1" name="Straight Connector 166">
              <a:extLst>
                <a:ext uri="{FF2B5EF4-FFF2-40B4-BE49-F238E27FC236}">
                  <a16:creationId xmlns:a16="http://schemas.microsoft.com/office/drawing/2014/main" id="{457B519E-FD17-43A7-87FF-5A0266C6C8EA}"/>
                </a:ext>
              </a:extLst>
            </p:cNvPr>
            <p:cNvCxnSpPr>
              <a:cxnSpLocks/>
            </p:cNvCxnSpPr>
            <p:nvPr/>
          </p:nvCxnSpPr>
          <p:spPr>
            <a:xfrm>
              <a:off x="3615721" y="1482211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2" name="Straight Connector 171">
              <a:extLst>
                <a:ext uri="{FF2B5EF4-FFF2-40B4-BE49-F238E27FC236}">
                  <a16:creationId xmlns:a16="http://schemas.microsoft.com/office/drawing/2014/main" id="{8BB4A749-05DE-4693-A666-6CB67D155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3614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3" name="Straight Connector 171">
              <a:extLst>
                <a:ext uri="{FF2B5EF4-FFF2-40B4-BE49-F238E27FC236}">
                  <a16:creationId xmlns:a16="http://schemas.microsoft.com/office/drawing/2014/main" id="{E33514DA-F993-4E0D-957C-324FDBEA4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876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4" name="Straight Connector 171">
              <a:extLst>
                <a:ext uri="{FF2B5EF4-FFF2-40B4-BE49-F238E27FC236}">
                  <a16:creationId xmlns:a16="http://schemas.microsoft.com/office/drawing/2014/main" id="{B8A8384F-3BB8-47E1-86CD-834B5B0B4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8518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5" name="Straight Connector 171">
              <a:extLst>
                <a:ext uri="{FF2B5EF4-FFF2-40B4-BE49-F238E27FC236}">
                  <a16:creationId xmlns:a16="http://schemas.microsoft.com/office/drawing/2014/main" id="{FF53574F-1EA2-4B38-B9FF-2B4775E8EE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795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6" name="Straight Connector 171">
              <a:extLst>
                <a:ext uri="{FF2B5EF4-FFF2-40B4-BE49-F238E27FC236}">
                  <a16:creationId xmlns:a16="http://schemas.microsoft.com/office/drawing/2014/main" id="{9B7A2C26-3BD7-4A2B-A9B0-251297ACB7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08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7" name="Straight Connector 171">
              <a:extLst>
                <a:ext uri="{FF2B5EF4-FFF2-40B4-BE49-F238E27FC236}">
                  <a16:creationId xmlns:a16="http://schemas.microsoft.com/office/drawing/2014/main" id="{BA759861-F629-439D-8CB4-FD4EB1F8C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112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8" name="Straight Connector 171">
              <a:extLst>
                <a:ext uri="{FF2B5EF4-FFF2-40B4-BE49-F238E27FC236}">
                  <a16:creationId xmlns:a16="http://schemas.microsoft.com/office/drawing/2014/main" id="{10737EC3-1C83-4E7B-A42F-7F320A2BF7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146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9" name="Straight Connector 171">
              <a:extLst>
                <a:ext uri="{FF2B5EF4-FFF2-40B4-BE49-F238E27FC236}">
                  <a16:creationId xmlns:a16="http://schemas.microsoft.com/office/drawing/2014/main" id="{C5410D3F-E322-4DD1-9FCE-9A12271C3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815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0" name="Straight Connector 171">
              <a:extLst>
                <a:ext uri="{FF2B5EF4-FFF2-40B4-BE49-F238E27FC236}">
                  <a16:creationId xmlns:a16="http://schemas.microsoft.com/office/drawing/2014/main" id="{024578CD-5625-4305-A426-CF553FB2B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8642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1" name="Straight Connector 171">
              <a:extLst>
                <a:ext uri="{FF2B5EF4-FFF2-40B4-BE49-F238E27FC236}">
                  <a16:creationId xmlns:a16="http://schemas.microsoft.com/office/drawing/2014/main" id="{87364829-5E5A-4335-B02E-C825AC5DA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5934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2" name="Straight Connector 171">
              <a:extLst>
                <a:ext uri="{FF2B5EF4-FFF2-40B4-BE49-F238E27FC236}">
                  <a16:creationId xmlns:a16="http://schemas.microsoft.com/office/drawing/2014/main" id="{094A8C5C-5F2A-4ABB-A553-DFE474A928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686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3" name="Straight Connector 171">
              <a:extLst>
                <a:ext uri="{FF2B5EF4-FFF2-40B4-BE49-F238E27FC236}">
                  <a16:creationId xmlns:a16="http://schemas.microsoft.com/office/drawing/2014/main" id="{06DF3CC0-465C-4931-9EB1-DB6E0FA010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568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4" name="Straight Connector 171">
              <a:extLst>
                <a:ext uri="{FF2B5EF4-FFF2-40B4-BE49-F238E27FC236}">
                  <a16:creationId xmlns:a16="http://schemas.microsoft.com/office/drawing/2014/main" id="{50E2B68C-DBA2-4DCA-A83B-30D8D8CA9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3423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6" name="Straight Connector 166">
              <a:extLst>
                <a:ext uri="{FF2B5EF4-FFF2-40B4-BE49-F238E27FC236}">
                  <a16:creationId xmlns:a16="http://schemas.microsoft.com/office/drawing/2014/main" id="{208DF219-1D39-4EEA-81DD-488FB7F75902}"/>
                </a:ext>
              </a:extLst>
            </p:cNvPr>
            <p:cNvCxnSpPr>
              <a:cxnSpLocks/>
            </p:cNvCxnSpPr>
            <p:nvPr/>
          </p:nvCxnSpPr>
          <p:spPr>
            <a:xfrm>
              <a:off x="3810397" y="1482211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7" name="Straight Connector 113">
              <a:extLst>
                <a:ext uri="{FF2B5EF4-FFF2-40B4-BE49-F238E27FC236}">
                  <a16:creationId xmlns:a16="http://schemas.microsoft.com/office/drawing/2014/main" id="{049B2BFE-9B46-42C8-A384-60BA70DFE0AD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8" name="Straight Connector 171">
              <a:extLst>
                <a:ext uri="{FF2B5EF4-FFF2-40B4-BE49-F238E27FC236}">
                  <a16:creationId xmlns:a16="http://schemas.microsoft.com/office/drawing/2014/main" id="{079BD03B-1ECA-422B-BAD6-7932F19DD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542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1" name="Straight Connector 116">
              <a:extLst>
                <a:ext uri="{FF2B5EF4-FFF2-40B4-BE49-F238E27FC236}">
                  <a16:creationId xmlns:a16="http://schemas.microsoft.com/office/drawing/2014/main" id="{3A60C450-1DEC-4895-B812-6553D5733E1D}"/>
                </a:ext>
              </a:extLst>
            </p:cNvPr>
            <p:cNvCxnSpPr>
              <a:cxnSpLocks/>
            </p:cNvCxnSpPr>
            <p:nvPr/>
          </p:nvCxnSpPr>
          <p:spPr>
            <a:xfrm>
              <a:off x="1210484" y="1445698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2" name="Straight Connector 114">
              <a:extLst>
                <a:ext uri="{FF2B5EF4-FFF2-40B4-BE49-F238E27FC236}">
                  <a16:creationId xmlns:a16="http://schemas.microsoft.com/office/drawing/2014/main" id="{C4EDDF43-B7C2-4411-91DD-4AABCD5B3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8342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3" name="Straight Connector 166">
              <a:extLst>
                <a:ext uri="{FF2B5EF4-FFF2-40B4-BE49-F238E27FC236}">
                  <a16:creationId xmlns:a16="http://schemas.microsoft.com/office/drawing/2014/main" id="{457B519E-FD17-43A7-87FF-5A0266C6C8E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112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4" name="Straight Connector 169">
              <a:extLst>
                <a:ext uri="{FF2B5EF4-FFF2-40B4-BE49-F238E27FC236}">
                  <a16:creationId xmlns:a16="http://schemas.microsoft.com/office/drawing/2014/main" id="{A7A837BC-03EA-4EBD-ADF1-1B0BA89DC33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876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5" name="Straight Connector 171">
              <a:extLst>
                <a:ext uri="{FF2B5EF4-FFF2-40B4-BE49-F238E27FC236}">
                  <a16:creationId xmlns:a16="http://schemas.microsoft.com/office/drawing/2014/main" id="{FF53574F-1EA2-4B38-B9FF-2B4775E8EE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8523" y="1496988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6" name="Straight Connector 171">
              <a:extLst>
                <a:ext uri="{FF2B5EF4-FFF2-40B4-BE49-F238E27FC236}">
                  <a16:creationId xmlns:a16="http://schemas.microsoft.com/office/drawing/2014/main" id="{024578CD-5625-4305-A426-CF553FB2B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0465" y="1491239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</p:grpSp>
      <p:graphicFrame>
        <p:nvGraphicFramePr>
          <p:cNvPr id="167" name="Table 23">
            <a:extLst>
              <a:ext uri="{FF2B5EF4-FFF2-40B4-BE49-F238E27FC236}">
                <a16:creationId xmlns:a16="http://schemas.microsoft.com/office/drawing/2014/main" id="{0341F927-06CD-4A4C-AF8B-CA1547242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20458"/>
              </p:ext>
            </p:extLst>
          </p:nvPr>
        </p:nvGraphicFramePr>
        <p:xfrm>
          <a:off x="760802" y="725953"/>
          <a:ext cx="7801589" cy="670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680">
                  <a:extLst>
                    <a:ext uri="{9D8B030D-6E8A-4147-A177-3AD203B41FA5}">
                      <a16:colId xmlns:a16="http://schemas.microsoft.com/office/drawing/2014/main" val="3768218586"/>
                    </a:ext>
                  </a:extLst>
                </a:gridCol>
                <a:gridCol w="184680">
                  <a:extLst>
                    <a:ext uri="{9D8B030D-6E8A-4147-A177-3AD203B41FA5}">
                      <a16:colId xmlns:a16="http://schemas.microsoft.com/office/drawing/2014/main" val="1998560472"/>
                    </a:ext>
                  </a:extLst>
                </a:gridCol>
                <a:gridCol w="184680">
                  <a:extLst>
                    <a:ext uri="{9D8B030D-6E8A-4147-A177-3AD203B41FA5}">
                      <a16:colId xmlns:a16="http://schemas.microsoft.com/office/drawing/2014/main" val="2322278984"/>
                    </a:ext>
                  </a:extLst>
                </a:gridCol>
                <a:gridCol w="184680">
                  <a:extLst>
                    <a:ext uri="{9D8B030D-6E8A-4147-A177-3AD203B41FA5}">
                      <a16:colId xmlns:a16="http://schemas.microsoft.com/office/drawing/2014/main" val="3569362569"/>
                    </a:ext>
                  </a:extLst>
                </a:gridCol>
                <a:gridCol w="184680">
                  <a:extLst>
                    <a:ext uri="{9D8B030D-6E8A-4147-A177-3AD203B41FA5}">
                      <a16:colId xmlns:a16="http://schemas.microsoft.com/office/drawing/2014/main" val="4133709417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562710006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2421942159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1820439079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340224160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1228057183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1090542394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2239852720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745115978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2566563150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1319776491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14320951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1350996815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3381886212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3194010823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5686699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2742516052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3600323367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3871138415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2286650385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1732652077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1536562194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59340783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962585128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4143461237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3575564908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1134445225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91012782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4033633960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2711447970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2116844653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1731139921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4246657897"/>
                    </a:ext>
                  </a:extLst>
                </a:gridCol>
                <a:gridCol w="185897">
                  <a:extLst>
                    <a:ext uri="{9D8B030D-6E8A-4147-A177-3AD203B41FA5}">
                      <a16:colId xmlns:a16="http://schemas.microsoft.com/office/drawing/2014/main" val="2724455691"/>
                    </a:ext>
                  </a:extLst>
                </a:gridCol>
                <a:gridCol w="171677">
                  <a:extLst>
                    <a:ext uri="{9D8B030D-6E8A-4147-A177-3AD203B41FA5}">
                      <a16:colId xmlns:a16="http://schemas.microsoft.com/office/drawing/2014/main" val="991089122"/>
                    </a:ext>
                  </a:extLst>
                </a:gridCol>
                <a:gridCol w="200117">
                  <a:extLst>
                    <a:ext uri="{9D8B030D-6E8A-4147-A177-3AD203B41FA5}">
                      <a16:colId xmlns:a16="http://schemas.microsoft.com/office/drawing/2014/main" val="1420531309"/>
                    </a:ext>
                  </a:extLst>
                </a:gridCol>
                <a:gridCol w="226886">
                  <a:extLst>
                    <a:ext uri="{9D8B030D-6E8A-4147-A177-3AD203B41FA5}">
                      <a16:colId xmlns:a16="http://schemas.microsoft.com/office/drawing/2014/main" val="2673079585"/>
                    </a:ext>
                  </a:extLst>
                </a:gridCol>
                <a:gridCol w="144908">
                  <a:extLst>
                    <a:ext uri="{9D8B030D-6E8A-4147-A177-3AD203B41FA5}">
                      <a16:colId xmlns:a16="http://schemas.microsoft.com/office/drawing/2014/main" val="975370134"/>
                    </a:ext>
                  </a:extLst>
                </a:gridCol>
              </a:tblGrid>
              <a:tr h="217297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9156" marR="9156" marT="9156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2020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10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2020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2020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05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06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extLst>
                  <a:ext uri="{0D108BD9-81ED-4DB2-BD59-A6C34878D82A}">
                    <a16:rowId xmlns:a16="http://schemas.microsoft.com/office/drawing/2014/main" val="918962282"/>
                  </a:ext>
                </a:extLst>
              </a:tr>
              <a:tr h="45352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extLst>
                  <a:ext uri="{0D108BD9-81ED-4DB2-BD59-A6C34878D82A}">
                    <a16:rowId xmlns:a16="http://schemas.microsoft.com/office/drawing/2014/main" val="991405008"/>
                  </a:ext>
                </a:extLst>
              </a:tr>
            </a:tbl>
          </a:graphicData>
        </a:graphic>
      </p:graphicFrame>
      <p:grpSp>
        <p:nvGrpSpPr>
          <p:cNvPr id="168" name="Group 4"/>
          <p:cNvGrpSpPr/>
          <p:nvPr/>
        </p:nvGrpSpPr>
        <p:grpSpPr>
          <a:xfrm>
            <a:off x="1315061" y="2368191"/>
            <a:ext cx="2556147" cy="360000"/>
            <a:chOff x="2352465" y="1507074"/>
            <a:chExt cx="5721139" cy="298584"/>
          </a:xfrm>
        </p:grpSpPr>
        <p:grpSp>
          <p:nvGrpSpPr>
            <p:cNvPr id="169" name="组合 96">
              <a:extLst>
                <a:ext uri="{FF2B5EF4-FFF2-40B4-BE49-F238E27FC236}">
                  <a16:creationId xmlns:a16="http://schemas.microsoft.com/office/drawing/2014/main" id="{9CB9F5C2-57F6-4BC9-B1AA-6745AE2B30F0}"/>
                </a:ext>
              </a:extLst>
            </p:cNvPr>
            <p:cNvGrpSpPr/>
            <p:nvPr/>
          </p:nvGrpSpPr>
          <p:grpSpPr>
            <a:xfrm>
              <a:off x="2352465" y="1507074"/>
              <a:ext cx="5721139" cy="298584"/>
              <a:chOff x="1283339" y="1272119"/>
              <a:chExt cx="10286227" cy="309711"/>
            </a:xfrm>
          </p:grpSpPr>
          <p:sp>
            <p:nvSpPr>
              <p:cNvPr id="171" name="Rectangle 35">
                <a:extLst>
                  <a:ext uri="{FF2B5EF4-FFF2-40B4-BE49-F238E27FC236}">
                    <a16:creationId xmlns:a16="http://schemas.microsoft.com/office/drawing/2014/main" id="{0BC03C2F-1A18-440F-89FF-A44EEBF1422F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1283339" y="1272119"/>
                <a:ext cx="10286227" cy="309711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72" name="TextBox 73">
                <a:extLst>
                  <a:ext uri="{FF2B5EF4-FFF2-40B4-BE49-F238E27FC236}">
                    <a16:creationId xmlns:a16="http://schemas.microsoft.com/office/drawing/2014/main" id="{98FDC0E4-FC81-4705-9F75-B4DE1521CBE6}"/>
                  </a:ext>
                </a:extLst>
              </p:cNvPr>
              <p:cNvSpPr txBox="1"/>
              <p:nvPr/>
            </p:nvSpPr>
            <p:spPr>
              <a:xfrm>
                <a:off x="2314120" y="1354160"/>
                <a:ext cx="9085093" cy="145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7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 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反向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支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付模型标准建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设   </a:t>
                </a:r>
                <a:r>
                  <a:rPr lang="en-US" altLang="zh-CN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~12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月底 </a:t>
                </a:r>
                <a:endParaRPr lang="zh-CN" altLang="en-US" sz="10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70" name="Oval 73">
              <a:extLst>
                <a:ext uri="{FF2B5EF4-FFF2-40B4-BE49-F238E27FC236}">
                  <a16:creationId xmlns:a16="http://schemas.microsoft.com/office/drawing/2014/main" id="{B3D91997-159A-40B3-8077-36CDD20F8BC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2401087" y="1581720"/>
              <a:ext cx="402874" cy="149292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ea typeface="微软雅黑" panose="020B0503020204020204" pitchFamily="34" charset="-122"/>
                </a:rPr>
                <a:t>3</a:t>
              </a:r>
              <a:endParaRPr lang="en-US" sz="1200" b="1" kern="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3" name="组合 39"/>
          <p:cNvGrpSpPr/>
          <p:nvPr/>
        </p:nvGrpSpPr>
        <p:grpSpPr>
          <a:xfrm>
            <a:off x="1315061" y="1491625"/>
            <a:ext cx="1064242" cy="359999"/>
            <a:chOff x="3615616" y="3589396"/>
            <a:chExt cx="882174" cy="327272"/>
          </a:xfrm>
        </p:grpSpPr>
        <p:grpSp>
          <p:nvGrpSpPr>
            <p:cNvPr id="174" name="组合 96">
              <a:extLst>
                <a:ext uri="{FF2B5EF4-FFF2-40B4-BE49-F238E27FC236}">
                  <a16:creationId xmlns:a16="http://schemas.microsoft.com/office/drawing/2014/main" id="{9CB9F5C2-57F6-4BC9-B1AA-6745AE2B30F0}"/>
                </a:ext>
              </a:extLst>
            </p:cNvPr>
            <p:cNvGrpSpPr/>
            <p:nvPr/>
          </p:nvGrpSpPr>
          <p:grpSpPr>
            <a:xfrm>
              <a:off x="3615616" y="3589396"/>
              <a:ext cx="882174" cy="327272"/>
              <a:chOff x="1283344" y="1272120"/>
              <a:chExt cx="959268" cy="309710"/>
            </a:xfrm>
          </p:grpSpPr>
          <p:sp>
            <p:nvSpPr>
              <p:cNvPr id="184" name="Rectangle 35">
                <a:extLst>
                  <a:ext uri="{FF2B5EF4-FFF2-40B4-BE49-F238E27FC236}">
                    <a16:creationId xmlns:a16="http://schemas.microsoft.com/office/drawing/2014/main" id="{0BC03C2F-1A18-440F-89FF-A44EEBF1422F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1283344" y="1272120"/>
                <a:ext cx="840133" cy="309710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85" name="TextBox 73">
                <a:extLst>
                  <a:ext uri="{FF2B5EF4-FFF2-40B4-BE49-F238E27FC236}">
                    <a16:creationId xmlns:a16="http://schemas.microsoft.com/office/drawing/2014/main" id="{98FDC0E4-FC81-4705-9F75-B4DE1521CBE6}"/>
                  </a:ext>
                </a:extLst>
              </p:cNvPr>
              <p:cNvSpPr txBox="1"/>
              <p:nvPr/>
            </p:nvSpPr>
            <p:spPr>
              <a:xfrm>
                <a:off x="1545970" y="1292521"/>
                <a:ext cx="696642" cy="262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chemeClr val="bg1"/>
                    </a:solidFill>
                    <a:ea typeface="微软雅黑" panose="020B0503020204020204" pitchFamily="34" charset="-122"/>
                    <a:cs typeface="Arial" pitchFamily="34" charset="0"/>
                  </a:rPr>
                  <a:t>集成</a:t>
                </a:r>
                <a:endParaRPr lang="en-US" altLang="zh-CN" sz="900" b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  <a:p>
                <a:r>
                  <a:rPr lang="zh-CN" altLang="en-US" sz="900" b="1" dirty="0" smtClean="0">
                    <a:solidFill>
                      <a:schemeClr val="bg1"/>
                    </a:solidFill>
                    <a:ea typeface="微软雅黑" panose="020B0503020204020204" pitchFamily="34" charset="-122"/>
                    <a:cs typeface="Arial" pitchFamily="34" charset="0"/>
                  </a:rPr>
                  <a:t>风险策略</a:t>
                </a:r>
                <a:r>
                  <a:rPr lang="en-US" altLang="zh-CN" sz="900" b="1" dirty="0" smtClean="0">
                    <a:solidFill>
                      <a:schemeClr val="bg1"/>
                    </a:solidFill>
                    <a:ea typeface="微软雅黑" panose="020B0503020204020204" pitchFamily="34" charset="-122"/>
                    <a:cs typeface="Arial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83" name="Oval 73">
              <a:extLst>
                <a:ext uri="{FF2B5EF4-FFF2-40B4-BE49-F238E27FC236}">
                  <a16:creationId xmlns:a16="http://schemas.microsoft.com/office/drawing/2014/main" id="{B3D91997-159A-40B3-8077-36CDD20F8BC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3633916" y="3651549"/>
              <a:ext cx="149206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86" name="Group 4"/>
          <p:cNvGrpSpPr/>
          <p:nvPr/>
        </p:nvGrpSpPr>
        <p:grpSpPr>
          <a:xfrm>
            <a:off x="1315061" y="1929911"/>
            <a:ext cx="1838416" cy="360000"/>
            <a:chOff x="2352465" y="1507074"/>
            <a:chExt cx="1937776" cy="298584"/>
          </a:xfrm>
        </p:grpSpPr>
        <p:grpSp>
          <p:nvGrpSpPr>
            <p:cNvPr id="187" name="组合 96">
              <a:extLst>
                <a:ext uri="{FF2B5EF4-FFF2-40B4-BE49-F238E27FC236}">
                  <a16:creationId xmlns:a16="http://schemas.microsoft.com/office/drawing/2014/main" id="{9CB9F5C2-57F6-4BC9-B1AA-6745AE2B30F0}"/>
                </a:ext>
              </a:extLst>
            </p:cNvPr>
            <p:cNvGrpSpPr/>
            <p:nvPr/>
          </p:nvGrpSpPr>
          <p:grpSpPr>
            <a:xfrm>
              <a:off x="2352465" y="1507074"/>
              <a:ext cx="1937776" cy="298584"/>
              <a:chOff x="1283342" y="1272119"/>
              <a:chExt cx="3483997" cy="309711"/>
            </a:xfrm>
          </p:grpSpPr>
          <p:sp>
            <p:nvSpPr>
              <p:cNvPr id="189" name="Rectangle 35">
                <a:extLst>
                  <a:ext uri="{FF2B5EF4-FFF2-40B4-BE49-F238E27FC236}">
                    <a16:creationId xmlns:a16="http://schemas.microsoft.com/office/drawing/2014/main" id="{0BC03C2F-1A18-440F-89FF-A44EEBF1422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1283342" y="1272119"/>
                <a:ext cx="3483997" cy="309711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90" name="TextBox 73">
                <a:extLst>
                  <a:ext uri="{FF2B5EF4-FFF2-40B4-BE49-F238E27FC236}">
                    <a16:creationId xmlns:a16="http://schemas.microsoft.com/office/drawing/2014/main" id="{98FDC0E4-FC81-4705-9F75-B4DE1521CBE6}"/>
                  </a:ext>
                </a:extLst>
              </p:cNvPr>
              <p:cNvSpPr txBox="1"/>
              <p:nvPr/>
            </p:nvSpPr>
            <p:spPr>
              <a:xfrm>
                <a:off x="1789866" y="1354160"/>
                <a:ext cx="2960718" cy="145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7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 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收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集线下支付数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据  </a:t>
                </a:r>
                <a:r>
                  <a:rPr lang="en-US" altLang="zh-CN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~</a:t>
                </a:r>
                <a:r>
                  <a:rPr lang="en-US" altLang="zh-CN" sz="10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11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月底</a:t>
                </a:r>
              </a:p>
            </p:txBody>
          </p:sp>
        </p:grpSp>
        <p:sp>
          <p:nvSpPr>
            <p:cNvPr id="188" name="Oval 73">
              <a:extLst>
                <a:ext uri="{FF2B5EF4-FFF2-40B4-BE49-F238E27FC236}">
                  <a16:creationId xmlns:a16="http://schemas.microsoft.com/office/drawing/2014/main" id="{B3D91997-159A-40B3-8077-36CDD20F8BC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2375848" y="1581720"/>
              <a:ext cx="189728" cy="149292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191" name="组合 1"/>
          <p:cNvGrpSpPr/>
          <p:nvPr/>
        </p:nvGrpSpPr>
        <p:grpSpPr>
          <a:xfrm>
            <a:off x="1315061" y="3251458"/>
            <a:ext cx="3511786" cy="367596"/>
            <a:chOff x="3446085" y="2981282"/>
            <a:chExt cx="3301236" cy="334178"/>
          </a:xfrm>
        </p:grpSpPr>
        <p:grpSp>
          <p:nvGrpSpPr>
            <p:cNvPr id="192" name="组合 96">
              <a:extLst>
                <a:ext uri="{FF2B5EF4-FFF2-40B4-BE49-F238E27FC236}">
                  <a16:creationId xmlns:a16="http://schemas.microsoft.com/office/drawing/2014/main" id="{9CB9F5C2-57F6-4BC9-B1AA-6745AE2B30F0}"/>
                </a:ext>
              </a:extLst>
            </p:cNvPr>
            <p:cNvGrpSpPr/>
            <p:nvPr/>
          </p:nvGrpSpPr>
          <p:grpSpPr>
            <a:xfrm>
              <a:off x="3446085" y="2981282"/>
              <a:ext cx="3301236" cy="334178"/>
              <a:chOff x="1283341" y="1272120"/>
              <a:chExt cx="4985442" cy="316246"/>
            </a:xfrm>
          </p:grpSpPr>
          <p:sp>
            <p:nvSpPr>
              <p:cNvPr id="194" name="Rectangle 35">
                <a:extLst>
                  <a:ext uri="{FF2B5EF4-FFF2-40B4-BE49-F238E27FC236}">
                    <a16:creationId xmlns:a16="http://schemas.microsoft.com/office/drawing/2014/main" id="{0BC03C2F-1A18-440F-89FF-A44EEBF1422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1283341" y="1272120"/>
                <a:ext cx="4985442" cy="316246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95" name="TextBox 73">
                <a:extLst>
                  <a:ext uri="{FF2B5EF4-FFF2-40B4-BE49-F238E27FC236}">
                    <a16:creationId xmlns:a16="http://schemas.microsoft.com/office/drawing/2014/main" id="{98FDC0E4-FC81-4705-9F75-B4DE1521CBE6}"/>
                  </a:ext>
                </a:extLst>
              </p:cNvPr>
              <p:cNvSpPr txBox="1"/>
              <p:nvPr/>
            </p:nvSpPr>
            <p:spPr>
              <a:xfrm>
                <a:off x="1742386" y="1357427"/>
                <a:ext cx="3061156" cy="132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账单处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理</a:t>
                </a:r>
                <a:r>
                  <a:rPr lang="en-US" altLang="zh-CN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(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不包含百胜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券权益</a:t>
                </a:r>
                <a:r>
                  <a:rPr lang="en-US" altLang="zh-CN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)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    </a:t>
                </a:r>
                <a:r>
                  <a:rPr lang="en-US" altLang="zh-CN" sz="10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~1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月底</a:t>
                </a:r>
              </a:p>
            </p:txBody>
          </p:sp>
        </p:grpSp>
        <p:sp>
          <p:nvSpPr>
            <p:cNvPr id="193" name="Oval 73">
              <a:extLst>
                <a:ext uri="{FF2B5EF4-FFF2-40B4-BE49-F238E27FC236}">
                  <a16:creationId xmlns:a16="http://schemas.microsoft.com/office/drawing/2014/main" id="{B3D91997-159A-40B3-8077-36CDD20F8BC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473432" y="3054185"/>
              <a:ext cx="169208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anose="020B0503020204020204" pitchFamily="34" charset="-122"/>
                </a:rPr>
                <a:t>4</a:t>
              </a:r>
            </a:p>
          </p:txBody>
        </p:sp>
      </p:grpSp>
      <p:grpSp>
        <p:nvGrpSpPr>
          <p:cNvPr id="196" name="Group 69">
            <a:extLst>
              <a:ext uri="{FF2B5EF4-FFF2-40B4-BE49-F238E27FC236}">
                <a16:creationId xmlns:a16="http://schemas.microsoft.com/office/drawing/2014/main" id="{E893D01F-3FC0-4153-A521-D8DDE2CAD503}"/>
              </a:ext>
            </a:extLst>
          </p:cNvPr>
          <p:cNvGrpSpPr/>
          <p:nvPr/>
        </p:nvGrpSpPr>
        <p:grpSpPr>
          <a:xfrm>
            <a:off x="7774718" y="4587730"/>
            <a:ext cx="844324" cy="205919"/>
            <a:chOff x="6613143" y="3353733"/>
            <a:chExt cx="992130" cy="280673"/>
          </a:xfrm>
        </p:grpSpPr>
        <p:sp>
          <p:nvSpPr>
            <p:cNvPr id="197" name="TextBox 62">
              <a:extLst>
                <a:ext uri="{FF2B5EF4-FFF2-40B4-BE49-F238E27FC236}">
                  <a16:creationId xmlns:a16="http://schemas.microsoft.com/office/drawing/2014/main" id="{B71E0C15-64B5-43B0-B933-721A810ECDA0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613143" y="3357532"/>
              <a:ext cx="992130" cy="27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发生产</a:t>
              </a:r>
              <a:endParaRPr lang="en-US" altLang="zh-CN" sz="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8" name="Group 40">
              <a:extLst>
                <a:ext uri="{FF2B5EF4-FFF2-40B4-BE49-F238E27FC236}">
                  <a16:creationId xmlns:a16="http://schemas.microsoft.com/office/drawing/2014/main" id="{DB38FD7F-EB92-423B-9E25-F2DD861522D9}"/>
                </a:ext>
              </a:extLst>
            </p:cNvPr>
            <p:cNvGrpSpPr>
              <a:grpSpLocks/>
            </p:cNvGrpSpPr>
            <p:nvPr>
              <p:custDataLst>
                <p:tags r:id="rId14"/>
              </p:custDataLst>
            </p:nvPr>
          </p:nvGrpSpPr>
          <p:grpSpPr bwMode="auto">
            <a:xfrm rot="-736311">
              <a:off x="6769579" y="3353733"/>
              <a:ext cx="127184" cy="210782"/>
              <a:chOff x="5324" y="2278"/>
              <a:chExt cx="612" cy="1026"/>
            </a:xfrm>
          </p:grpSpPr>
          <p:sp>
            <p:nvSpPr>
              <p:cNvPr id="199" name="AutoShape 41">
                <a:extLst>
                  <a:ext uri="{FF2B5EF4-FFF2-40B4-BE49-F238E27FC236}">
                    <a16:creationId xmlns:a16="http://schemas.microsoft.com/office/drawing/2014/main" id="{A5F5D59F-6C81-4E6E-A7FA-E6EF674D2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11652">
                <a:off x="5355" y="2278"/>
                <a:ext cx="581" cy="502"/>
              </a:xfrm>
              <a:prstGeom prst="flowChartPunchedTape">
                <a:avLst/>
              </a:prstGeom>
              <a:solidFill>
                <a:srgbClr val="FF0000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Line 42">
                <a:extLst>
                  <a:ext uri="{FF2B5EF4-FFF2-40B4-BE49-F238E27FC236}">
                    <a16:creationId xmlns:a16="http://schemas.microsoft.com/office/drawing/2014/main" id="{CAE29898-FC78-482E-B639-6E9C223F6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711652">
                <a:off x="5324" y="2317"/>
                <a:ext cx="5" cy="98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1" name="Group 40"/>
          <p:cNvGrpSpPr/>
          <p:nvPr/>
        </p:nvGrpSpPr>
        <p:grpSpPr>
          <a:xfrm>
            <a:off x="2225986" y="2806471"/>
            <a:ext cx="2615574" cy="367596"/>
            <a:chOff x="3439902" y="4018203"/>
            <a:chExt cx="3199544" cy="334178"/>
          </a:xfrm>
        </p:grpSpPr>
        <p:sp>
          <p:nvSpPr>
            <p:cNvPr id="202" name="Rectangle 35">
              <a:extLst>
                <a:ext uri="{FF2B5EF4-FFF2-40B4-BE49-F238E27FC236}">
                  <a16:creationId xmlns:a16="http://schemas.microsoft.com/office/drawing/2014/main" id="{0BC03C2F-1A18-440F-89FF-A44EEBF1422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3439902" y="4018203"/>
              <a:ext cx="3199544" cy="334178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prstClr val="white"/>
                </a:solidFill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03" name="TextBox 73">
              <a:extLst>
                <a:ext uri="{FF2B5EF4-FFF2-40B4-BE49-F238E27FC236}">
                  <a16:creationId xmlns:a16="http://schemas.microsoft.com/office/drawing/2014/main" id="{98FDC0E4-FC81-4705-9F75-B4DE1521CBE6}"/>
                </a:ext>
              </a:extLst>
            </p:cNvPr>
            <p:cNvSpPr txBox="1"/>
            <p:nvPr/>
          </p:nvSpPr>
          <p:spPr>
            <a:xfrm>
              <a:off x="3780371" y="4108348"/>
              <a:ext cx="201835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新旧系统流</a:t>
              </a:r>
              <a:r>
                <a:rPr lang="zh-CN" altLang="en-US" sz="1000" b="1" dirty="0" smtClean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量</a:t>
              </a:r>
              <a:r>
                <a:rPr lang="zh-CN" altLang="en-US" sz="10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切</a:t>
              </a:r>
              <a:r>
                <a:rPr lang="zh-CN" altLang="en-US" sz="1000" b="1" dirty="0" smtClean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换   </a:t>
              </a:r>
              <a:r>
                <a:rPr lang="en-US" altLang="zh-CN" sz="1000" b="1" dirty="0" smtClean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~1</a:t>
              </a:r>
              <a:r>
                <a:rPr lang="zh-CN" altLang="en-US" sz="1000" b="1" dirty="0" smtClean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月</a:t>
              </a:r>
              <a:r>
                <a:rPr lang="zh-CN" altLang="en-US" sz="10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底</a:t>
              </a:r>
            </a:p>
          </p:txBody>
        </p:sp>
        <p:sp>
          <p:nvSpPr>
            <p:cNvPr id="204" name="Oval 73">
              <a:extLst>
                <a:ext uri="{FF2B5EF4-FFF2-40B4-BE49-F238E27FC236}">
                  <a16:creationId xmlns:a16="http://schemas.microsoft.com/office/drawing/2014/main" id="{B3D91997-159A-40B3-8077-36CDD20F8BC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3481509" y="4103474"/>
              <a:ext cx="220146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ea typeface="微软雅黑" panose="020B0503020204020204" pitchFamily="34" charset="-122"/>
                </a:rPr>
                <a:t>7</a:t>
              </a:r>
              <a:endParaRPr lang="en-US" sz="1200" b="1" kern="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" name="Group 38"/>
          <p:cNvGrpSpPr/>
          <p:nvPr/>
        </p:nvGrpSpPr>
        <p:grpSpPr>
          <a:xfrm>
            <a:off x="1315059" y="3683028"/>
            <a:ext cx="6501350" cy="360000"/>
            <a:chOff x="610055" y="2114549"/>
            <a:chExt cx="3566110" cy="327273"/>
          </a:xfrm>
        </p:grpSpPr>
        <p:sp>
          <p:nvSpPr>
            <p:cNvPr id="206" name="Rectangle 35">
              <a:extLst>
                <a:ext uri="{FF2B5EF4-FFF2-40B4-BE49-F238E27FC236}">
                  <a16:creationId xmlns:a16="http://schemas.microsoft.com/office/drawing/2014/main" id="{0BC03C2F-1A18-440F-89FF-A44EEBF1422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610055" y="2114549"/>
              <a:ext cx="3566110" cy="327273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prstClr val="white"/>
                </a:solidFill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07" name="TextBox 73">
              <a:extLst>
                <a:ext uri="{FF2B5EF4-FFF2-40B4-BE49-F238E27FC236}">
                  <a16:creationId xmlns:a16="http://schemas.microsoft.com/office/drawing/2014/main" id="{98FDC0E4-FC81-4705-9F75-B4DE1521CBE6}"/>
                </a:ext>
              </a:extLst>
            </p:cNvPr>
            <p:cNvSpPr txBox="1"/>
            <p:nvPr/>
          </p:nvSpPr>
          <p:spPr>
            <a:xfrm>
              <a:off x="772827" y="2208236"/>
              <a:ext cx="1539724" cy="1398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百胜数字资产管</a:t>
              </a:r>
              <a:r>
                <a:rPr lang="zh-CN" altLang="en-US" sz="1000" b="1" dirty="0" smtClean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理    </a:t>
              </a:r>
              <a:r>
                <a:rPr lang="en-US" altLang="zh-CN" sz="1000" b="1" dirty="0" smtClean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~</a:t>
              </a:r>
              <a:r>
                <a:rPr lang="en-US" altLang="zh-CN" sz="1000" b="1" dirty="0" smtClean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5</a:t>
              </a:r>
              <a:r>
                <a:rPr lang="zh-CN" altLang="en-US" sz="1000" b="1" dirty="0" smtClean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月</a:t>
              </a:r>
              <a:r>
                <a:rPr lang="zh-CN" altLang="en-US" sz="10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rPr>
                <a:t>底</a:t>
              </a:r>
            </a:p>
          </p:txBody>
        </p:sp>
        <p:sp>
          <p:nvSpPr>
            <p:cNvPr id="208" name="Oval 73">
              <a:extLst>
                <a:ext uri="{FF2B5EF4-FFF2-40B4-BE49-F238E27FC236}">
                  <a16:creationId xmlns:a16="http://schemas.microsoft.com/office/drawing/2014/main" id="{B3D91997-159A-40B3-8077-36CDD20F8BC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628358" y="2196368"/>
              <a:ext cx="98733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ea typeface="微软雅黑" panose="020B0503020204020204" pitchFamily="34" charset="-122"/>
                </a:rPr>
                <a:t>5</a:t>
              </a:r>
              <a:endParaRPr lang="en-US" sz="1200" b="1" kern="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09" name="Chevron 104">
            <a:extLst>
              <a:ext uri="{FF2B5EF4-FFF2-40B4-BE49-F238E27FC236}">
                <a16:creationId xmlns:a16="http://schemas.microsoft.com/office/drawing/2014/main" id="{93446750-7995-40D8-A959-5E97DD96DD6E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330565" y="4552439"/>
            <a:ext cx="733347" cy="288955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endParaRPr lang="en-US" altLang="zh-CN" sz="7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Chevron 104">
            <a:extLst>
              <a:ext uri="{FF2B5EF4-FFF2-40B4-BE49-F238E27FC236}">
                <a16:creationId xmlns:a16="http://schemas.microsoft.com/office/drawing/2014/main" id="{93446750-7995-40D8-A959-5E97DD96DD6E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065651" y="4552440"/>
            <a:ext cx="750759" cy="288952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测试联调</a:t>
            </a:r>
            <a:endParaRPr lang="en-US" altLang="zh-CN" sz="7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1" name="组合 39"/>
          <p:cNvGrpSpPr/>
          <p:nvPr/>
        </p:nvGrpSpPr>
        <p:grpSpPr>
          <a:xfrm>
            <a:off x="3144202" y="1491623"/>
            <a:ext cx="2423864" cy="359999"/>
            <a:chOff x="3321437" y="3589391"/>
            <a:chExt cx="1876688" cy="327272"/>
          </a:xfrm>
        </p:grpSpPr>
        <p:grpSp>
          <p:nvGrpSpPr>
            <p:cNvPr id="212" name="组合 96">
              <a:extLst>
                <a:ext uri="{FF2B5EF4-FFF2-40B4-BE49-F238E27FC236}">
                  <a16:creationId xmlns:a16="http://schemas.microsoft.com/office/drawing/2014/main" id="{9CB9F5C2-57F6-4BC9-B1AA-6745AE2B30F0}"/>
                </a:ext>
              </a:extLst>
            </p:cNvPr>
            <p:cNvGrpSpPr/>
            <p:nvPr/>
          </p:nvGrpSpPr>
          <p:grpSpPr>
            <a:xfrm>
              <a:off x="3321437" y="3589391"/>
              <a:ext cx="1876688" cy="327272"/>
              <a:chOff x="963458" y="1272120"/>
              <a:chExt cx="2040695" cy="309711"/>
            </a:xfrm>
          </p:grpSpPr>
          <p:sp>
            <p:nvSpPr>
              <p:cNvPr id="214" name="Rectangle 35">
                <a:extLst>
                  <a:ext uri="{FF2B5EF4-FFF2-40B4-BE49-F238E27FC236}">
                    <a16:creationId xmlns:a16="http://schemas.microsoft.com/office/drawing/2014/main" id="{0BC03C2F-1A18-440F-89FF-A44EEBF1422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963458" y="1272120"/>
                <a:ext cx="2040695" cy="309711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215" name="TextBox 73">
                <a:extLst>
                  <a:ext uri="{FF2B5EF4-FFF2-40B4-BE49-F238E27FC236}">
                    <a16:creationId xmlns:a16="http://schemas.microsoft.com/office/drawing/2014/main" id="{98FDC0E4-FC81-4705-9F75-B4DE1521CBE6}"/>
                  </a:ext>
                </a:extLst>
              </p:cNvPr>
              <p:cNvSpPr txBox="1"/>
              <p:nvPr/>
            </p:nvSpPr>
            <p:spPr>
              <a:xfrm>
                <a:off x="1237423" y="1347820"/>
                <a:ext cx="1663442" cy="145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Arial" pitchFamily="34" charset="0"/>
                  </a:rPr>
                  <a:t>集成风险策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ea typeface="微软雅黑" panose="020B0503020204020204" pitchFamily="34" charset="-122"/>
                    <a:cs typeface="Arial" pitchFamily="34" charset="0"/>
                  </a:rPr>
                  <a:t>略</a:t>
                </a:r>
                <a:r>
                  <a:rPr lang="en-US" altLang="zh-CN" sz="1000" b="1" dirty="0" smtClean="0">
                    <a:solidFill>
                      <a:schemeClr val="bg1"/>
                    </a:solidFill>
                    <a:ea typeface="微软雅黑" panose="020B0503020204020204" pitchFamily="34" charset="-122"/>
                    <a:cs typeface="Arial" pitchFamily="34" charset="0"/>
                  </a:rPr>
                  <a:t>2             ~2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ea typeface="微软雅黑" panose="020B0503020204020204" pitchFamily="34" charset="-122"/>
                    <a:cs typeface="Arial" pitchFamily="34" charset="0"/>
                  </a:rPr>
                  <a:t>月底</a:t>
                </a:r>
                <a:endParaRPr lang="zh-CN" altLang="en-US" sz="1000" b="1" dirty="0">
                  <a:solidFill>
                    <a:schemeClr val="bg1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13" name="Oval 73">
              <a:extLst>
                <a:ext uri="{FF2B5EF4-FFF2-40B4-BE49-F238E27FC236}">
                  <a16:creationId xmlns:a16="http://schemas.microsoft.com/office/drawing/2014/main" id="{B3D91997-159A-40B3-8077-36CDD20F8BC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3363761" y="3655494"/>
              <a:ext cx="139366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ea typeface="微软雅黑" panose="020B0503020204020204" pitchFamily="34" charset="-122"/>
                </a:rPr>
                <a:t>8</a:t>
              </a:r>
              <a:endParaRPr lang="en-US" sz="1200" b="1" kern="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Group 4"/>
          <p:cNvGrpSpPr/>
          <p:nvPr/>
        </p:nvGrpSpPr>
        <p:grpSpPr>
          <a:xfrm>
            <a:off x="1315061" y="4121314"/>
            <a:ext cx="6501348" cy="360000"/>
            <a:chOff x="2352465" y="1507074"/>
            <a:chExt cx="6091860" cy="298584"/>
          </a:xfrm>
        </p:grpSpPr>
        <p:grpSp>
          <p:nvGrpSpPr>
            <p:cNvPr id="95" name="组合 96">
              <a:extLst>
                <a:ext uri="{FF2B5EF4-FFF2-40B4-BE49-F238E27FC236}">
                  <a16:creationId xmlns:a16="http://schemas.microsoft.com/office/drawing/2014/main" id="{9CB9F5C2-57F6-4BC9-B1AA-6745AE2B30F0}"/>
                </a:ext>
              </a:extLst>
            </p:cNvPr>
            <p:cNvGrpSpPr/>
            <p:nvPr/>
          </p:nvGrpSpPr>
          <p:grpSpPr>
            <a:xfrm>
              <a:off x="2352465" y="1507074"/>
              <a:ext cx="6091860" cy="298584"/>
              <a:chOff x="1283339" y="1272119"/>
              <a:chExt cx="10952758" cy="309711"/>
            </a:xfrm>
          </p:grpSpPr>
          <p:sp>
            <p:nvSpPr>
              <p:cNvPr id="97" name="Rectangle 35">
                <a:extLst>
                  <a:ext uri="{FF2B5EF4-FFF2-40B4-BE49-F238E27FC236}">
                    <a16:creationId xmlns:a16="http://schemas.microsoft.com/office/drawing/2014/main" id="{0BC03C2F-1A18-440F-89FF-A44EEBF1422F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283339" y="1272119"/>
                <a:ext cx="10952758" cy="309711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98" name="TextBox 73">
                <a:extLst>
                  <a:ext uri="{FF2B5EF4-FFF2-40B4-BE49-F238E27FC236}">
                    <a16:creationId xmlns:a16="http://schemas.microsoft.com/office/drawing/2014/main" id="{98FDC0E4-FC81-4705-9F75-B4DE1521CBE6}"/>
                  </a:ext>
                </a:extLst>
              </p:cNvPr>
              <p:cNvSpPr txBox="1"/>
              <p:nvPr/>
            </p:nvSpPr>
            <p:spPr>
              <a:xfrm>
                <a:off x="1757369" y="1354160"/>
                <a:ext cx="3315253" cy="145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7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 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正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向支付模型标准建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设   </a:t>
                </a:r>
                <a:r>
                  <a:rPr lang="en-US" altLang="zh-CN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~5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月底 </a:t>
                </a:r>
                <a:endParaRPr lang="zh-CN" altLang="en-US" sz="10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96" name="Oval 73">
              <a:extLst>
                <a:ext uri="{FF2B5EF4-FFF2-40B4-BE49-F238E27FC236}">
                  <a16:creationId xmlns:a16="http://schemas.microsoft.com/office/drawing/2014/main" id="{B3D91997-159A-40B3-8077-36CDD20F8BC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2377057" y="1581720"/>
              <a:ext cx="168663" cy="149292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ea typeface="微软雅黑" panose="020B0503020204020204" pitchFamily="34" charset="-122"/>
                </a:rPr>
                <a:t>6</a:t>
              </a:r>
              <a:endParaRPr lang="en-US" sz="1200" b="1" kern="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1"/>
          <p:cNvGrpSpPr/>
          <p:nvPr/>
        </p:nvGrpSpPr>
        <p:grpSpPr>
          <a:xfrm>
            <a:off x="5023322" y="3251452"/>
            <a:ext cx="2793088" cy="359999"/>
            <a:chOff x="3446085" y="2981280"/>
            <a:chExt cx="3339225" cy="327272"/>
          </a:xfrm>
        </p:grpSpPr>
        <p:grpSp>
          <p:nvGrpSpPr>
            <p:cNvPr id="100" name="组合 96">
              <a:extLst>
                <a:ext uri="{FF2B5EF4-FFF2-40B4-BE49-F238E27FC236}">
                  <a16:creationId xmlns:a16="http://schemas.microsoft.com/office/drawing/2014/main" id="{9CB9F5C2-57F6-4BC9-B1AA-6745AE2B30F0}"/>
                </a:ext>
              </a:extLst>
            </p:cNvPr>
            <p:cNvGrpSpPr/>
            <p:nvPr/>
          </p:nvGrpSpPr>
          <p:grpSpPr>
            <a:xfrm>
              <a:off x="3446085" y="2981280"/>
              <a:ext cx="3339225" cy="327272"/>
              <a:chOff x="1283341" y="1272120"/>
              <a:chExt cx="5042813" cy="309711"/>
            </a:xfrm>
          </p:grpSpPr>
          <p:sp>
            <p:nvSpPr>
              <p:cNvPr id="102" name="Rectangle 35">
                <a:extLst>
                  <a:ext uri="{FF2B5EF4-FFF2-40B4-BE49-F238E27FC236}">
                    <a16:creationId xmlns:a16="http://schemas.microsoft.com/office/drawing/2014/main" id="{0BC03C2F-1A18-440F-89FF-A44EEBF1422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283341" y="1272120"/>
                <a:ext cx="5042813" cy="309711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03" name="TextBox 73">
                <a:extLst>
                  <a:ext uri="{FF2B5EF4-FFF2-40B4-BE49-F238E27FC236}">
                    <a16:creationId xmlns:a16="http://schemas.microsoft.com/office/drawing/2014/main" id="{98FDC0E4-FC81-4705-9F75-B4DE1521CBE6}"/>
                  </a:ext>
                </a:extLst>
              </p:cNvPr>
              <p:cNvSpPr txBox="1"/>
              <p:nvPr/>
            </p:nvSpPr>
            <p:spPr>
              <a:xfrm>
                <a:off x="1742383" y="1360780"/>
                <a:ext cx="3773153" cy="132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账单处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理</a:t>
                </a:r>
                <a:r>
                  <a:rPr lang="en-US" altLang="zh-CN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(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全渠道账单数据</a:t>
                </a:r>
                <a:r>
                  <a:rPr lang="en-US" altLang="zh-CN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)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    </a:t>
                </a:r>
                <a:r>
                  <a:rPr lang="en-US" altLang="zh-CN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~5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月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底</a:t>
                </a:r>
              </a:p>
            </p:txBody>
          </p:sp>
        </p:grpSp>
        <p:sp>
          <p:nvSpPr>
            <p:cNvPr id="101" name="Oval 73">
              <a:extLst>
                <a:ext uri="{FF2B5EF4-FFF2-40B4-BE49-F238E27FC236}">
                  <a16:creationId xmlns:a16="http://schemas.microsoft.com/office/drawing/2014/main" id="{B3D91997-159A-40B3-8077-36CDD20F8BC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auto">
            <a:xfrm>
              <a:off x="3470493" y="3063097"/>
              <a:ext cx="215196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ea typeface="微软雅黑" panose="020B0503020204020204" pitchFamily="34" charset="-122"/>
                </a:rPr>
                <a:t>9</a:t>
              </a:r>
              <a:endParaRPr lang="en-US" sz="1200" b="1" kern="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1F04EA88-809A-4F85-8410-AB2D35104744}"/>
              </a:ext>
            </a:extLst>
          </p:cNvPr>
          <p:cNvSpPr/>
          <p:nvPr/>
        </p:nvSpPr>
        <p:spPr>
          <a:xfrm>
            <a:off x="467544" y="699542"/>
            <a:ext cx="8234331" cy="4345668"/>
          </a:xfrm>
          <a:prstGeom prst="rect">
            <a:avLst/>
          </a:prstGeom>
        </p:spPr>
        <p:txBody>
          <a:bodyPr wrap="square" tIns="36000" bIns="36000">
            <a:spAutoFit/>
          </a:bodyPr>
          <a:lstStyle/>
          <a:p>
            <a:pPr>
              <a:spcBef>
                <a:spcPts val="4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need SRB to approve Yumchina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支付中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Ⅱ total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budget RMB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3,828,844: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Approve the concept of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ea typeface="宋体" panose="02010600030101010101" pitchFamily="2" charset="-122"/>
              </a:rPr>
              <a:t>Yumchina </a:t>
            </a:r>
            <a:r>
              <a:rPr lang="zh-CN" altLang="en-US" sz="1600" dirty="0">
                <a:ea typeface="宋体" panose="02010600030101010101" pitchFamily="2" charset="-122"/>
              </a:rPr>
              <a:t>支付中心</a:t>
            </a:r>
            <a:r>
              <a:rPr lang="en-US" altLang="zh-CN" sz="1600" dirty="0">
                <a:ea typeface="宋体" panose="02010600030101010101" pitchFamily="2" charset="-122"/>
              </a:rPr>
              <a:t> Ⅱ</a:t>
            </a:r>
            <a:r>
              <a:rPr lang="zh-CN" altLang="en-US" sz="1600" dirty="0">
                <a:ea typeface="宋体" panose="02010600030101010101" pitchFamily="2" charset="-122"/>
              </a:rPr>
              <a:t> 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742950" lvl="1" indent="-285750"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Approve </a:t>
            </a:r>
            <a:r>
              <a:rPr lang="en-US" altLang="zh-CN" sz="1600" dirty="0" smtClean="0">
                <a:ea typeface="宋体" panose="02010600030101010101" pitchFamily="2" charset="-122"/>
              </a:rPr>
              <a:t>KFC/PH development </a:t>
            </a:r>
            <a:r>
              <a:rPr lang="en-US" altLang="zh-CN" sz="1600" dirty="0">
                <a:ea typeface="宋体" panose="02010600030101010101" pitchFamily="2" charset="-122"/>
              </a:rPr>
              <a:t>budget RMB </a:t>
            </a:r>
            <a:r>
              <a:rPr lang="en-US" altLang="zh-CN" sz="1600" dirty="0" smtClean="0">
                <a:ea typeface="宋体" panose="02010600030101010101" pitchFamily="2" charset="-122"/>
              </a:rPr>
              <a:t>300,000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 smtClean="0">
                <a:ea typeface="宋体" panose="02010600030101010101" pitchFamily="2" charset="-122"/>
              </a:rPr>
              <a:t>Approve Yumchina</a:t>
            </a:r>
            <a:r>
              <a:rPr lang="zh-CN" altLang="en-US" sz="1600" dirty="0">
                <a:ea typeface="宋体" panose="02010600030101010101" pitchFamily="2" charset="-122"/>
              </a:rPr>
              <a:t>支付中心</a:t>
            </a:r>
            <a:r>
              <a:rPr lang="en-US" altLang="zh-CN" sz="1600" dirty="0">
                <a:ea typeface="宋体" panose="02010600030101010101" pitchFamily="2" charset="-122"/>
              </a:rPr>
              <a:t> Ⅱ</a:t>
            </a:r>
            <a:r>
              <a:rPr lang="zh-CN" altLang="en-US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a typeface="宋体" panose="02010600030101010101" pitchFamily="2" charset="-122"/>
              </a:rPr>
              <a:t>total </a:t>
            </a:r>
            <a:r>
              <a:rPr lang="en-US" altLang="zh-CN" sz="1600" dirty="0">
                <a:ea typeface="宋体" panose="02010600030101010101" pitchFamily="2" charset="-122"/>
              </a:rPr>
              <a:t>purchasing price RMB </a:t>
            </a:r>
            <a:r>
              <a:rPr lang="en-US" altLang="zh-CN" sz="1600" dirty="0" smtClean="0">
                <a:ea typeface="宋体" panose="02010600030101010101" pitchFamily="2" charset="-122"/>
              </a:rPr>
              <a:t>3,528,844 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1200150" lvl="2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Pay Center at RMB </a:t>
            </a:r>
            <a:r>
              <a:rPr lang="en-US" altLang="zh-CN" sz="1600" dirty="0" smtClean="0">
                <a:ea typeface="宋体" panose="02010600030101010101" pitchFamily="2" charset="-122"/>
              </a:rPr>
              <a:t>1,941,876 </a:t>
            </a:r>
            <a:r>
              <a:rPr lang="en-US" altLang="zh-CN" sz="1600" dirty="0">
                <a:ea typeface="宋体" panose="02010600030101010101" pitchFamily="2" charset="-122"/>
              </a:rPr>
              <a:t>by Hitachi</a:t>
            </a:r>
          </a:p>
          <a:p>
            <a:pPr marL="1200150" lvl="2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Order Center at RMB </a:t>
            </a:r>
            <a:r>
              <a:rPr lang="en-US" altLang="zh-CN" sz="1600" dirty="0" smtClean="0">
                <a:ea typeface="宋体" panose="02010600030101010101" pitchFamily="2" charset="-122"/>
              </a:rPr>
              <a:t>122,100 </a:t>
            </a:r>
            <a:r>
              <a:rPr lang="en-US" altLang="zh-CN" sz="1600" dirty="0">
                <a:ea typeface="宋体" panose="02010600030101010101" pitchFamily="2" charset="-122"/>
              </a:rPr>
              <a:t>by </a:t>
            </a:r>
            <a:r>
              <a:rPr lang="zh-CN" altLang="en-US" sz="1600" dirty="0">
                <a:ea typeface="宋体" panose="02010600030101010101" pitchFamily="2" charset="-122"/>
              </a:rPr>
              <a:t>明胜品智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1200150" lvl="2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FSC at RMB </a:t>
            </a:r>
            <a:r>
              <a:rPr lang="en-US" altLang="zh-CN" sz="1600" dirty="0" smtClean="0">
                <a:ea typeface="宋体" panose="02010600030101010101" pitchFamily="2" charset="-122"/>
              </a:rPr>
              <a:t>54,000 </a:t>
            </a:r>
            <a:r>
              <a:rPr lang="en-US" altLang="zh-CN" sz="1600" dirty="0">
                <a:ea typeface="宋体" panose="02010600030101010101" pitchFamily="2" charset="-122"/>
              </a:rPr>
              <a:t>by </a:t>
            </a:r>
            <a:r>
              <a:rPr lang="zh-CN" altLang="en-US" sz="1600" dirty="0">
                <a:ea typeface="宋体" panose="02010600030101010101" pitchFamily="2" charset="-122"/>
              </a:rPr>
              <a:t>网新恒天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1200150" lvl="2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Coupon Center at RMB </a:t>
            </a:r>
            <a:r>
              <a:rPr lang="en-US" altLang="zh-CN" sz="1600" dirty="0" smtClean="0"/>
              <a:t>80,550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ea typeface="宋体" panose="02010600030101010101" pitchFamily="2" charset="-122"/>
              </a:rPr>
              <a:t>by </a:t>
            </a:r>
            <a:r>
              <a:rPr lang="en-US" altLang="zh-CN" sz="1600" dirty="0" smtClean="0"/>
              <a:t>Infosys</a:t>
            </a:r>
          </a:p>
          <a:p>
            <a:pPr marL="1200150" lvl="2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zh-CN" altLang="en-US" sz="1600" dirty="0" smtClean="0">
                <a:ea typeface="宋体" panose="02010600030101010101" pitchFamily="2" charset="-122"/>
              </a:rPr>
              <a:t>统一客服平台 </a:t>
            </a:r>
            <a:r>
              <a:rPr lang="en-US" altLang="zh-CN" sz="1600" dirty="0" smtClean="0">
                <a:ea typeface="宋体" panose="02010600030101010101" pitchFamily="2" charset="-122"/>
              </a:rPr>
              <a:t>at RMB 72,000 by </a:t>
            </a:r>
            <a:r>
              <a:rPr lang="zh-CN" altLang="en-US" sz="1600" dirty="0" smtClean="0">
                <a:ea typeface="宋体" panose="02010600030101010101" pitchFamily="2" charset="-122"/>
              </a:rPr>
              <a:t>软通动力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1200150" lvl="2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 smtClean="0">
                <a:ea typeface="宋体" panose="02010600030101010101" pitchFamily="2" charset="-122"/>
              </a:rPr>
              <a:t>CPOS at RMB 90,180 by Hitachi</a:t>
            </a:r>
          </a:p>
          <a:p>
            <a:pPr marL="1200150" lvl="2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 smtClean="0">
                <a:ea typeface="宋体" panose="02010600030101010101" pitchFamily="2" charset="-122"/>
              </a:rPr>
              <a:t>SAAS at RMB 114,700 by </a:t>
            </a:r>
            <a:r>
              <a:rPr lang="zh-CN" altLang="en-US" sz="1600" dirty="0" smtClean="0">
                <a:ea typeface="宋体" panose="02010600030101010101" pitchFamily="2" charset="-122"/>
              </a:rPr>
              <a:t>明胜品智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1200150" lvl="2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 smtClean="0">
                <a:ea typeface="宋体" panose="02010600030101010101" pitchFamily="2" charset="-122"/>
              </a:rPr>
              <a:t>VGold at RMB 27,750 by </a:t>
            </a:r>
            <a:r>
              <a:rPr lang="zh-CN" altLang="en-US" sz="1600" dirty="0" smtClean="0">
                <a:ea typeface="宋体" panose="02010600030101010101" pitchFamily="2" charset="-122"/>
              </a:rPr>
              <a:t>明胜品智 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1200150" lvl="2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 smtClean="0">
                <a:ea typeface="宋体" panose="02010600030101010101" pitchFamily="2" charset="-122"/>
              </a:rPr>
              <a:t>QA at RMB 5,750 by </a:t>
            </a:r>
            <a:r>
              <a:rPr lang="zh-CN" altLang="en-US" sz="1600" dirty="0" smtClean="0">
                <a:ea typeface="宋体" panose="02010600030101010101" pitchFamily="2" charset="-122"/>
              </a:rPr>
              <a:t>北</a:t>
            </a:r>
            <a:r>
              <a:rPr lang="zh-CN" altLang="en-US" sz="1600" dirty="0">
                <a:ea typeface="宋体" panose="02010600030101010101" pitchFamily="2" charset="-122"/>
              </a:rPr>
              <a:t>京捷科智诚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1200150" lvl="2" indent="-285750">
              <a:lnSpc>
                <a:spcPct val="50000"/>
              </a:lnSpc>
              <a:spcBef>
                <a:spcPts val="1350"/>
              </a:spcBef>
              <a:buFontTx/>
              <a:buChar char="-"/>
              <a:defRPr/>
            </a:pPr>
            <a:r>
              <a:rPr lang="en-US" altLang="zh-CN" sz="1600" dirty="0" smtClean="0">
                <a:ea typeface="宋体" panose="02010600030101010101" pitchFamily="2" charset="-122"/>
              </a:rPr>
              <a:t>VM, Virtual DB &amp; SAN purchase based on Server at RMB 1,019,938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0AE94EE6-71D6-46A7-BFDC-2688F316FC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531" y="217790"/>
            <a:ext cx="3384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2381"/>
              </a:spcBef>
            </a:pPr>
            <a:r>
              <a:rPr lang="en-US" altLang="zh-CN" sz="2000" b="1" dirty="0">
                <a:latin typeface="Microsoft YaHei" panose="020B0503020204020204" pitchFamily="34" charset="-122"/>
                <a:cs typeface="Helvetica Neue"/>
                <a:sym typeface="Helvetica Neue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253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矩形 619"/>
          <p:cNvSpPr/>
          <p:nvPr/>
        </p:nvSpPr>
        <p:spPr>
          <a:xfrm>
            <a:off x="0" y="1329144"/>
            <a:ext cx="9144000" cy="17364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7" name="组合 596"/>
          <p:cNvGrpSpPr/>
          <p:nvPr/>
        </p:nvGrpSpPr>
        <p:grpSpPr>
          <a:xfrm>
            <a:off x="920066" y="1132308"/>
            <a:ext cx="2080670" cy="20806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8" name="同心圆 5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9" name="椭圆 5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0" name="椭圆 599"/>
          <p:cNvSpPr/>
          <p:nvPr/>
        </p:nvSpPr>
        <p:spPr>
          <a:xfrm>
            <a:off x="234150" y="2685470"/>
            <a:ext cx="677676" cy="67767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664418" y="1192205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2650511" y="60911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7642415" y="295467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7236296" y="2921644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12" name="同心圆 6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3" name="椭圆 6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5" name="椭圆 614"/>
          <p:cNvSpPr/>
          <p:nvPr/>
        </p:nvSpPr>
        <p:spPr>
          <a:xfrm>
            <a:off x="1310839" y="3132154"/>
            <a:ext cx="137389" cy="13738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1448228" y="3996626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406534" y="673100"/>
              <a:ext cx="3825876" cy="382587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2492722" y="1728977"/>
            <a:ext cx="66138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感谢您的观看与聆听</a:t>
            </a:r>
            <a:endParaRPr lang="zh-CN" altLang="en-US" sz="4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cxnSp>
        <p:nvCxnSpPr>
          <p:cNvPr id="624" name="直接连接符 623"/>
          <p:cNvCxnSpPr/>
          <p:nvPr/>
        </p:nvCxnSpPr>
        <p:spPr>
          <a:xfrm>
            <a:off x="3076546" y="2571750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3"/>
          <p:cNvSpPr txBox="1"/>
          <p:nvPr/>
        </p:nvSpPr>
        <p:spPr>
          <a:xfrm>
            <a:off x="1120695" y="1661224"/>
            <a:ext cx="1781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2020</a:t>
            </a:r>
            <a:endParaRPr lang="zh-CN" altLang="en-US" sz="6000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4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00"/>
    </mc:Choice>
    <mc:Fallback xmlns="">
      <p:transition advTm="9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789550"/>
            <a:ext cx="7627357" cy="1854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财</a:t>
            </a:r>
            <a:r>
              <a:rPr lang="zh-CN" altLang="en-US" sz="2000" b="1" dirty="0" smtClean="0">
                <a:latin typeface="+mj-ea"/>
                <a:ea typeface="+mj-ea"/>
                <a:cs typeface="微软雅黑" panose="020B0503020204020204" charset="-122"/>
                <a:sym typeface="+mn-ea"/>
              </a:rPr>
              <a:t>务风险痛点</a:t>
            </a: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分析</a:t>
            </a:r>
            <a:endParaRPr lang="zh-CN" altLang="en-US" sz="2000" b="1" dirty="0">
              <a:latin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04616" y="3790002"/>
            <a:ext cx="19800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百胜数字资产</a:t>
            </a:r>
            <a:endParaRPr kumimoji="1" lang="en-US" altLang="zh-CN" sz="1400" b="1" dirty="0" smtClean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是黑产主要的攻击目标</a:t>
            </a:r>
            <a:endParaRPr kumimoji="1" lang="en-US" altLang="zh-CN" sz="14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77256" y="3018531"/>
            <a:ext cx="693998" cy="693998"/>
            <a:chOff x="4550951" y="2931790"/>
            <a:chExt cx="693998" cy="693998"/>
          </a:xfrm>
        </p:grpSpPr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4550951" y="2931790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 rot="19469485">
              <a:off x="4708767" y="3090244"/>
              <a:ext cx="378367" cy="403173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rgbClr val="F5C0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4124008" y="3790002"/>
            <a:ext cx="180049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无法及时准</a:t>
            </a:r>
            <a:r>
              <a:rPr kumimoji="1" lang="zh-CN" altLang="en-US" sz="14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确地发现</a:t>
            </a:r>
            <a:endParaRPr kumimoji="1" lang="en-US" altLang="zh-CN" sz="14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资产出</a:t>
            </a:r>
            <a:r>
              <a:rPr kumimoji="1" lang="zh-CN" altLang="en-US" sz="14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现的异常情况</a:t>
            </a:r>
            <a:endParaRPr kumimoji="1" lang="en-US" altLang="zh-CN" sz="14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08304" y="3018531"/>
            <a:ext cx="693998" cy="693998"/>
            <a:chOff x="7308304" y="2982060"/>
            <a:chExt cx="693998" cy="693998"/>
          </a:xfrm>
        </p:grpSpPr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7308304" y="2982060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1" name="Freeform 261"/>
            <p:cNvSpPr/>
            <p:nvPr/>
          </p:nvSpPr>
          <p:spPr bwMode="auto">
            <a:xfrm>
              <a:off x="7474470" y="3189194"/>
              <a:ext cx="361666" cy="361666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rgbClr val="FF6D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6800933" y="3790002"/>
            <a:ext cx="180049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支</a:t>
            </a:r>
            <a:r>
              <a:rPr kumimoji="1" lang="zh-CN" altLang="en-US" sz="14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付退款流程中</a:t>
            </a:r>
            <a:endParaRPr kumimoji="1" lang="en-US" altLang="zh-CN" sz="14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缺</a:t>
            </a:r>
            <a:r>
              <a:rPr kumimoji="1" lang="zh-CN" altLang="en-US" sz="14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乏有效地风险管控</a:t>
            </a:r>
            <a:endParaRPr kumimoji="1" lang="en-US" altLang="zh-CN" sz="14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46208" y="3018531"/>
            <a:ext cx="693998" cy="693998"/>
            <a:chOff x="1761024" y="2931790"/>
            <a:chExt cx="693998" cy="693998"/>
          </a:xfrm>
        </p:grpSpPr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1761024" y="2931790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3" name="Freeform 18"/>
            <p:cNvSpPr>
              <a:spLocks noEditPoints="1"/>
            </p:cNvSpPr>
            <p:nvPr/>
          </p:nvSpPr>
          <p:spPr bwMode="auto">
            <a:xfrm>
              <a:off x="1882706" y="3070917"/>
              <a:ext cx="476357" cy="394673"/>
            </a:xfrm>
            <a:custGeom>
              <a:avLst/>
              <a:gdLst/>
              <a:ahLst/>
              <a:cxnLst>
                <a:cxn ang="0">
                  <a:pos x="1000" y="335"/>
                </a:cxn>
                <a:cxn ang="0">
                  <a:pos x="1130" y="44"/>
                </a:cxn>
                <a:cxn ang="0">
                  <a:pos x="892" y="91"/>
                </a:cxn>
                <a:cxn ang="0">
                  <a:pos x="664" y="57"/>
                </a:cxn>
                <a:cxn ang="0">
                  <a:pos x="807" y="343"/>
                </a:cxn>
                <a:cxn ang="0">
                  <a:pos x="822" y="1394"/>
                </a:cxn>
                <a:cxn ang="0">
                  <a:pos x="1000" y="335"/>
                </a:cxn>
                <a:cxn ang="0">
                  <a:pos x="1098" y="988"/>
                </a:cxn>
                <a:cxn ang="0">
                  <a:pos x="1052" y="1069"/>
                </a:cxn>
                <a:cxn ang="0">
                  <a:pos x="957" y="1102"/>
                </a:cxn>
                <a:cxn ang="0">
                  <a:pos x="957" y="1138"/>
                </a:cxn>
                <a:cxn ang="0">
                  <a:pos x="946" y="1163"/>
                </a:cxn>
                <a:cxn ang="0">
                  <a:pos x="910" y="1168"/>
                </a:cxn>
                <a:cxn ang="0">
                  <a:pos x="890" y="1138"/>
                </a:cxn>
                <a:cxn ang="0">
                  <a:pos x="890" y="1099"/>
                </a:cxn>
                <a:cxn ang="0">
                  <a:pos x="873" y="1095"/>
                </a:cxn>
                <a:cxn ang="0">
                  <a:pos x="792" y="1045"/>
                </a:cxn>
                <a:cxn ang="0">
                  <a:pos x="766" y="1003"/>
                </a:cxn>
                <a:cxn ang="0">
                  <a:pos x="762" y="991"/>
                </a:cxn>
                <a:cxn ang="0">
                  <a:pos x="759" y="979"/>
                </a:cxn>
                <a:cxn ang="0">
                  <a:pos x="763" y="961"/>
                </a:cxn>
                <a:cxn ang="0">
                  <a:pos x="796" y="943"/>
                </a:cxn>
                <a:cxn ang="0">
                  <a:pos x="825" y="966"/>
                </a:cxn>
                <a:cxn ang="0">
                  <a:pos x="828" y="977"/>
                </a:cxn>
                <a:cxn ang="0">
                  <a:pos x="833" y="988"/>
                </a:cxn>
                <a:cxn ang="0">
                  <a:pos x="848" y="1007"/>
                </a:cxn>
                <a:cxn ang="0">
                  <a:pos x="890" y="1030"/>
                </a:cxn>
                <a:cxn ang="0">
                  <a:pos x="890" y="898"/>
                </a:cxn>
                <a:cxn ang="0">
                  <a:pos x="803" y="860"/>
                </a:cxn>
                <a:cxn ang="0">
                  <a:pos x="773" y="824"/>
                </a:cxn>
                <a:cxn ang="0">
                  <a:pos x="763" y="776"/>
                </a:cxn>
                <a:cxn ang="0">
                  <a:pos x="773" y="728"/>
                </a:cxn>
                <a:cxn ang="0">
                  <a:pos x="800" y="690"/>
                </a:cxn>
                <a:cxn ang="0">
                  <a:pos x="890" y="650"/>
                </a:cxn>
                <a:cxn ang="0">
                  <a:pos x="890" y="613"/>
                </a:cxn>
                <a:cxn ang="0">
                  <a:pos x="902" y="588"/>
                </a:cxn>
                <a:cxn ang="0">
                  <a:pos x="938" y="583"/>
                </a:cxn>
                <a:cxn ang="0">
                  <a:pos x="957" y="613"/>
                </a:cxn>
                <a:cxn ang="0">
                  <a:pos x="957" y="650"/>
                </a:cxn>
                <a:cxn ang="0">
                  <a:pos x="970" y="652"/>
                </a:cxn>
                <a:cxn ang="0">
                  <a:pos x="1058" y="694"/>
                </a:cxn>
                <a:cxn ang="0">
                  <a:pos x="1085" y="733"/>
                </a:cxn>
                <a:cxn ang="0">
                  <a:pos x="1089" y="745"/>
                </a:cxn>
                <a:cxn ang="0">
                  <a:pos x="1092" y="757"/>
                </a:cxn>
                <a:cxn ang="0">
                  <a:pos x="1090" y="776"/>
                </a:cxn>
                <a:cxn ang="0">
                  <a:pos x="1058" y="795"/>
                </a:cxn>
                <a:cxn ang="0">
                  <a:pos x="1028" y="774"/>
                </a:cxn>
                <a:cxn ang="0">
                  <a:pos x="1025" y="763"/>
                </a:cxn>
                <a:cxn ang="0">
                  <a:pos x="1019" y="752"/>
                </a:cxn>
                <a:cxn ang="0">
                  <a:pos x="1003" y="736"/>
                </a:cxn>
                <a:cxn ang="0">
                  <a:pos x="957" y="718"/>
                </a:cxn>
                <a:cxn ang="0">
                  <a:pos x="957" y="844"/>
                </a:cxn>
                <a:cxn ang="0">
                  <a:pos x="1015" y="861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98" y="988"/>
                </a:cxn>
                <a:cxn ang="0">
                  <a:pos x="1098" y="988"/>
                </a:cxn>
                <a:cxn ang="0">
                  <a:pos x="1098" y="988"/>
                </a:cxn>
              </a:cxnLst>
              <a:rect l="0" t="0" r="r" b="b"/>
              <a:pathLst>
                <a:path w="1960" h="1477">
                  <a:moveTo>
                    <a:pt x="1000" y="335"/>
                  </a:moveTo>
                  <a:cubicBezTo>
                    <a:pt x="1104" y="248"/>
                    <a:pt x="1173" y="53"/>
                    <a:pt x="1130" y="44"/>
                  </a:cubicBezTo>
                  <a:cubicBezTo>
                    <a:pt x="1074" y="33"/>
                    <a:pt x="951" y="83"/>
                    <a:pt x="892" y="91"/>
                  </a:cubicBezTo>
                  <a:cubicBezTo>
                    <a:pt x="808" y="102"/>
                    <a:pt x="716" y="0"/>
                    <a:pt x="664" y="57"/>
                  </a:cubicBezTo>
                  <a:cubicBezTo>
                    <a:pt x="623" y="103"/>
                    <a:pt x="694" y="270"/>
                    <a:pt x="807" y="343"/>
                  </a:cubicBezTo>
                  <a:cubicBezTo>
                    <a:pt x="472" y="507"/>
                    <a:pt x="0" y="1334"/>
                    <a:pt x="822" y="1394"/>
                  </a:cubicBezTo>
                  <a:cubicBezTo>
                    <a:pt x="1960" y="1477"/>
                    <a:pt x="1390" y="496"/>
                    <a:pt x="1000" y="335"/>
                  </a:cubicBezTo>
                  <a:close/>
                  <a:moveTo>
                    <a:pt x="1098" y="988"/>
                  </a:moveTo>
                  <a:cubicBezTo>
                    <a:pt x="1094" y="1020"/>
                    <a:pt x="1077" y="1049"/>
                    <a:pt x="1052" y="1069"/>
                  </a:cubicBezTo>
                  <a:cubicBezTo>
                    <a:pt x="1025" y="1090"/>
                    <a:pt x="991" y="1099"/>
                    <a:pt x="957" y="1102"/>
                  </a:cubicBezTo>
                  <a:cubicBezTo>
                    <a:pt x="957" y="1138"/>
                    <a:pt x="957" y="1138"/>
                    <a:pt x="957" y="1138"/>
                  </a:cubicBezTo>
                  <a:cubicBezTo>
                    <a:pt x="957" y="1147"/>
                    <a:pt x="953" y="1156"/>
                    <a:pt x="946" y="1163"/>
                  </a:cubicBezTo>
                  <a:cubicBezTo>
                    <a:pt x="936" y="1171"/>
                    <a:pt x="922" y="1174"/>
                    <a:pt x="910" y="1168"/>
                  </a:cubicBezTo>
                  <a:cubicBezTo>
                    <a:pt x="898" y="1163"/>
                    <a:pt x="890" y="1151"/>
                    <a:pt x="890" y="1138"/>
                  </a:cubicBezTo>
                  <a:cubicBezTo>
                    <a:pt x="890" y="1099"/>
                    <a:pt x="890" y="1099"/>
                    <a:pt x="890" y="1099"/>
                  </a:cubicBezTo>
                  <a:cubicBezTo>
                    <a:pt x="885" y="1098"/>
                    <a:pt x="879" y="1096"/>
                    <a:pt x="873" y="1095"/>
                  </a:cubicBezTo>
                  <a:cubicBezTo>
                    <a:pt x="842" y="1086"/>
                    <a:pt x="813" y="1069"/>
                    <a:pt x="792" y="1045"/>
                  </a:cubicBezTo>
                  <a:cubicBezTo>
                    <a:pt x="781" y="1032"/>
                    <a:pt x="772" y="1018"/>
                    <a:pt x="766" y="1003"/>
                  </a:cubicBezTo>
                  <a:cubicBezTo>
                    <a:pt x="765" y="999"/>
                    <a:pt x="763" y="995"/>
                    <a:pt x="762" y="991"/>
                  </a:cubicBezTo>
                  <a:cubicBezTo>
                    <a:pt x="761" y="987"/>
                    <a:pt x="760" y="983"/>
                    <a:pt x="759" y="979"/>
                  </a:cubicBezTo>
                  <a:cubicBezTo>
                    <a:pt x="759" y="973"/>
                    <a:pt x="760" y="966"/>
                    <a:pt x="763" y="961"/>
                  </a:cubicBezTo>
                  <a:cubicBezTo>
                    <a:pt x="769" y="949"/>
                    <a:pt x="782" y="942"/>
                    <a:pt x="796" y="943"/>
                  </a:cubicBezTo>
                  <a:cubicBezTo>
                    <a:pt x="809" y="944"/>
                    <a:pt x="820" y="953"/>
                    <a:pt x="825" y="966"/>
                  </a:cubicBezTo>
                  <a:cubicBezTo>
                    <a:pt x="826" y="969"/>
                    <a:pt x="827" y="973"/>
                    <a:pt x="828" y="977"/>
                  </a:cubicBezTo>
                  <a:cubicBezTo>
                    <a:pt x="830" y="981"/>
                    <a:pt x="831" y="985"/>
                    <a:pt x="833" y="988"/>
                  </a:cubicBezTo>
                  <a:cubicBezTo>
                    <a:pt x="837" y="995"/>
                    <a:pt x="842" y="1001"/>
                    <a:pt x="848" y="1007"/>
                  </a:cubicBezTo>
                  <a:cubicBezTo>
                    <a:pt x="860" y="1018"/>
                    <a:pt x="875" y="1026"/>
                    <a:pt x="890" y="1030"/>
                  </a:cubicBezTo>
                  <a:cubicBezTo>
                    <a:pt x="890" y="898"/>
                    <a:pt x="890" y="898"/>
                    <a:pt x="890" y="898"/>
                  </a:cubicBezTo>
                  <a:cubicBezTo>
                    <a:pt x="860" y="890"/>
                    <a:pt x="828" y="880"/>
                    <a:pt x="803" y="860"/>
                  </a:cubicBezTo>
                  <a:cubicBezTo>
                    <a:pt x="790" y="850"/>
                    <a:pt x="780" y="838"/>
                    <a:pt x="773" y="824"/>
                  </a:cubicBezTo>
                  <a:cubicBezTo>
                    <a:pt x="766" y="809"/>
                    <a:pt x="763" y="793"/>
                    <a:pt x="763" y="776"/>
                  </a:cubicBezTo>
                  <a:cubicBezTo>
                    <a:pt x="763" y="760"/>
                    <a:pt x="766" y="743"/>
                    <a:pt x="773" y="728"/>
                  </a:cubicBezTo>
                  <a:cubicBezTo>
                    <a:pt x="779" y="714"/>
                    <a:pt x="789" y="701"/>
                    <a:pt x="800" y="690"/>
                  </a:cubicBezTo>
                  <a:cubicBezTo>
                    <a:pt x="825" y="668"/>
                    <a:pt x="858" y="655"/>
                    <a:pt x="890" y="650"/>
                  </a:cubicBezTo>
                  <a:cubicBezTo>
                    <a:pt x="890" y="613"/>
                    <a:pt x="890" y="613"/>
                    <a:pt x="890" y="613"/>
                  </a:cubicBezTo>
                  <a:cubicBezTo>
                    <a:pt x="890" y="604"/>
                    <a:pt x="895" y="595"/>
                    <a:pt x="902" y="588"/>
                  </a:cubicBezTo>
                  <a:cubicBezTo>
                    <a:pt x="912" y="580"/>
                    <a:pt x="926" y="577"/>
                    <a:pt x="938" y="583"/>
                  </a:cubicBezTo>
                  <a:cubicBezTo>
                    <a:pt x="950" y="588"/>
                    <a:pt x="957" y="600"/>
                    <a:pt x="957" y="613"/>
                  </a:cubicBezTo>
                  <a:cubicBezTo>
                    <a:pt x="957" y="650"/>
                    <a:pt x="957" y="650"/>
                    <a:pt x="957" y="650"/>
                  </a:cubicBezTo>
                  <a:cubicBezTo>
                    <a:pt x="962" y="651"/>
                    <a:pt x="966" y="651"/>
                    <a:pt x="970" y="652"/>
                  </a:cubicBezTo>
                  <a:cubicBezTo>
                    <a:pt x="1003" y="658"/>
                    <a:pt x="1034" y="671"/>
                    <a:pt x="1058" y="694"/>
                  </a:cubicBezTo>
                  <a:cubicBezTo>
                    <a:pt x="1069" y="705"/>
                    <a:pt x="1078" y="719"/>
                    <a:pt x="1085" y="733"/>
                  </a:cubicBezTo>
                  <a:cubicBezTo>
                    <a:pt x="1086" y="737"/>
                    <a:pt x="1088" y="741"/>
                    <a:pt x="1089" y="745"/>
                  </a:cubicBezTo>
                  <a:cubicBezTo>
                    <a:pt x="1091" y="749"/>
                    <a:pt x="1092" y="753"/>
                    <a:pt x="1092" y="757"/>
                  </a:cubicBezTo>
                  <a:cubicBezTo>
                    <a:pt x="1093" y="763"/>
                    <a:pt x="1092" y="770"/>
                    <a:pt x="1090" y="776"/>
                  </a:cubicBezTo>
                  <a:cubicBezTo>
                    <a:pt x="1084" y="788"/>
                    <a:pt x="1071" y="796"/>
                    <a:pt x="1058" y="795"/>
                  </a:cubicBezTo>
                  <a:cubicBezTo>
                    <a:pt x="1045" y="795"/>
                    <a:pt x="1033" y="786"/>
                    <a:pt x="1028" y="774"/>
                  </a:cubicBezTo>
                  <a:cubicBezTo>
                    <a:pt x="1027" y="770"/>
                    <a:pt x="1026" y="766"/>
                    <a:pt x="1025" y="763"/>
                  </a:cubicBezTo>
                  <a:cubicBezTo>
                    <a:pt x="1023" y="759"/>
                    <a:pt x="1021" y="756"/>
                    <a:pt x="1019" y="752"/>
                  </a:cubicBezTo>
                  <a:cubicBezTo>
                    <a:pt x="1015" y="746"/>
                    <a:pt x="1010" y="740"/>
                    <a:pt x="1003" y="736"/>
                  </a:cubicBezTo>
                  <a:cubicBezTo>
                    <a:pt x="990" y="726"/>
                    <a:pt x="974" y="721"/>
                    <a:pt x="957" y="718"/>
                  </a:cubicBezTo>
                  <a:cubicBezTo>
                    <a:pt x="957" y="844"/>
                    <a:pt x="957" y="844"/>
                    <a:pt x="957" y="844"/>
                  </a:cubicBezTo>
                  <a:cubicBezTo>
                    <a:pt x="977" y="849"/>
                    <a:pt x="996" y="854"/>
                    <a:pt x="1015" y="861"/>
                  </a:cubicBezTo>
                  <a:cubicBezTo>
                    <a:pt x="1043" y="872"/>
                    <a:pt x="1069" y="889"/>
                    <a:pt x="1084" y="916"/>
                  </a:cubicBezTo>
                  <a:cubicBezTo>
                    <a:pt x="1082" y="912"/>
                    <a:pt x="1080" y="908"/>
                    <a:pt x="1084" y="916"/>
                  </a:cubicBezTo>
                  <a:cubicBezTo>
                    <a:pt x="1089" y="924"/>
                    <a:pt x="1087" y="920"/>
                    <a:pt x="1084" y="916"/>
                  </a:cubicBezTo>
                  <a:cubicBezTo>
                    <a:pt x="1097" y="938"/>
                    <a:pt x="1101" y="963"/>
                    <a:pt x="1098" y="988"/>
                  </a:cubicBezTo>
                  <a:close/>
                  <a:moveTo>
                    <a:pt x="1098" y="988"/>
                  </a:moveTo>
                  <a:cubicBezTo>
                    <a:pt x="1098" y="988"/>
                    <a:pt x="1098" y="988"/>
                    <a:pt x="1098" y="988"/>
                  </a:cubicBezTo>
                </a:path>
              </a:pathLst>
            </a:custGeom>
            <a:solidFill>
              <a:srgbClr val="BD392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4614" y="1779662"/>
            <a:ext cx="629710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黑产持续利用技术手段寻找系统的漏洞，既能享受到订餐的服务，又能够实现退款退券，财务风险巨大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789550"/>
            <a:ext cx="781658" cy="185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背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景</a:t>
            </a:r>
            <a:endParaRPr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1043607" y="2776157"/>
            <a:ext cx="7627357" cy="1854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9512" y="2764710"/>
            <a:ext cx="781658" cy="185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问题</a:t>
            </a:r>
            <a:endParaRPr lang="zh-CN" altLang="en-US" sz="3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562965" y="915566"/>
            <a:ext cx="71079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支付中心一期上线后，解决了线上退款营运效率和用户退款体验问题，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正向的支付标准及支付模型尚在规划中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75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 smtClean="0">
                <a:latin typeface="+mj-ea"/>
                <a:ea typeface="+mj-ea"/>
                <a:cs typeface="微软雅黑" panose="020B0503020204020204" charset="-122"/>
                <a:sym typeface="+mn-ea"/>
              </a:rPr>
              <a:t>我们的目标</a:t>
            </a:r>
            <a:endParaRPr lang="zh-CN" altLang="en-US" sz="2000" b="1" dirty="0">
              <a:latin typeface="+mj-ea"/>
              <a:cs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65877" y="2112197"/>
            <a:ext cx="1716901" cy="2403769"/>
            <a:chOff x="6228184" y="1572468"/>
            <a:chExt cx="2126778" cy="2803057"/>
          </a:xfrm>
        </p:grpSpPr>
        <p:sp>
          <p:nvSpPr>
            <p:cNvPr id="4" name="Freeform 19"/>
            <p:cNvSpPr/>
            <p:nvPr/>
          </p:nvSpPr>
          <p:spPr bwMode="auto">
            <a:xfrm>
              <a:off x="6385828" y="2942593"/>
              <a:ext cx="875972" cy="916580"/>
            </a:xfrm>
            <a:custGeom>
              <a:avLst/>
              <a:gdLst>
                <a:gd name="T0" fmla="*/ 0 w 453"/>
                <a:gd name="T1" fmla="*/ 0 h 474"/>
                <a:gd name="T2" fmla="*/ 453 w 453"/>
                <a:gd name="T3" fmla="*/ 194 h 474"/>
                <a:gd name="T4" fmla="*/ 453 w 453"/>
                <a:gd name="T5" fmla="*/ 474 h 474"/>
                <a:gd name="T6" fmla="*/ 0 w 453"/>
                <a:gd name="T7" fmla="*/ 277 h 474"/>
                <a:gd name="T8" fmla="*/ 0 w 453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228184" y="2567453"/>
              <a:ext cx="2126778" cy="1808072"/>
              <a:chOff x="5017467" y="3703905"/>
              <a:chExt cx="2126778" cy="1808072"/>
            </a:xfrm>
          </p:grpSpPr>
          <p:sp>
            <p:nvSpPr>
              <p:cNvPr id="6" name="椭圆 5"/>
              <p:cNvSpPr>
                <a:spLocks noChangeAspect="1"/>
              </p:cNvSpPr>
              <p:nvPr/>
            </p:nvSpPr>
            <p:spPr>
              <a:xfrm>
                <a:off x="5017467" y="4572464"/>
                <a:ext cx="2126778" cy="9395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79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Freeform 17"/>
              <p:cNvSpPr/>
              <p:nvPr/>
            </p:nvSpPr>
            <p:spPr bwMode="auto">
              <a:xfrm>
                <a:off x="6051082" y="4079045"/>
                <a:ext cx="875972" cy="916580"/>
              </a:xfrm>
              <a:custGeom>
                <a:avLst/>
                <a:gdLst>
                  <a:gd name="T0" fmla="*/ 453 w 453"/>
                  <a:gd name="T1" fmla="*/ 0 h 474"/>
                  <a:gd name="T2" fmla="*/ 0 w 453"/>
                  <a:gd name="T3" fmla="*/ 194 h 474"/>
                  <a:gd name="T4" fmla="*/ 0 w 453"/>
                  <a:gd name="T5" fmla="*/ 474 h 474"/>
                  <a:gd name="T6" fmla="*/ 453 w 453"/>
                  <a:gd name="T7" fmla="*/ 277 h 474"/>
                  <a:gd name="T8" fmla="*/ 453 w 453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474">
                    <a:moveTo>
                      <a:pt x="453" y="0"/>
                    </a:moveTo>
                    <a:lnTo>
                      <a:pt x="0" y="194"/>
                    </a:lnTo>
                    <a:lnTo>
                      <a:pt x="0" y="474"/>
                    </a:lnTo>
                    <a:lnTo>
                      <a:pt x="453" y="277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94A3B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altLang="zh-CN" dirty="0"/>
              </a:p>
            </p:txBody>
          </p:sp>
          <p:sp>
            <p:nvSpPr>
              <p:cNvPr id="8" name="Freeform 18"/>
              <p:cNvSpPr/>
              <p:nvPr/>
            </p:nvSpPr>
            <p:spPr bwMode="auto">
              <a:xfrm>
                <a:off x="5175111" y="4079045"/>
                <a:ext cx="875972" cy="916580"/>
              </a:xfrm>
              <a:custGeom>
                <a:avLst/>
                <a:gdLst>
                  <a:gd name="T0" fmla="*/ 0 w 453"/>
                  <a:gd name="T1" fmla="*/ 0 h 474"/>
                  <a:gd name="T2" fmla="*/ 453 w 453"/>
                  <a:gd name="T3" fmla="*/ 194 h 474"/>
                  <a:gd name="T4" fmla="*/ 453 w 453"/>
                  <a:gd name="T5" fmla="*/ 474 h 474"/>
                  <a:gd name="T6" fmla="*/ 0 w 453"/>
                  <a:gd name="T7" fmla="*/ 277 h 474"/>
                  <a:gd name="T8" fmla="*/ 0 w 453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474">
                    <a:moveTo>
                      <a:pt x="0" y="0"/>
                    </a:moveTo>
                    <a:lnTo>
                      <a:pt x="453" y="194"/>
                    </a:lnTo>
                    <a:lnTo>
                      <a:pt x="453" y="474"/>
                    </a:lnTo>
                    <a:lnTo>
                      <a:pt x="0" y="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77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"/>
              <p:cNvSpPr/>
              <p:nvPr/>
            </p:nvSpPr>
            <p:spPr bwMode="auto">
              <a:xfrm>
                <a:off x="5175111" y="3703905"/>
                <a:ext cx="1751943" cy="750280"/>
              </a:xfrm>
              <a:custGeom>
                <a:avLst/>
                <a:gdLst>
                  <a:gd name="T0" fmla="*/ 453 w 906"/>
                  <a:gd name="T1" fmla="*/ 0 h 388"/>
                  <a:gd name="T2" fmla="*/ 0 w 906"/>
                  <a:gd name="T3" fmla="*/ 194 h 388"/>
                  <a:gd name="T4" fmla="*/ 453 w 906"/>
                  <a:gd name="T5" fmla="*/ 388 h 388"/>
                  <a:gd name="T6" fmla="*/ 906 w 906"/>
                  <a:gd name="T7" fmla="*/ 194 h 388"/>
                  <a:gd name="T8" fmla="*/ 453 w 906"/>
                  <a:gd name="T9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388">
                    <a:moveTo>
                      <a:pt x="453" y="0"/>
                    </a:moveTo>
                    <a:lnTo>
                      <a:pt x="0" y="194"/>
                    </a:lnTo>
                    <a:lnTo>
                      <a:pt x="453" y="388"/>
                    </a:lnTo>
                    <a:lnTo>
                      <a:pt x="906" y="194"/>
                    </a:lnTo>
                    <a:lnTo>
                      <a:pt x="45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F0F1"/>
                  </a:gs>
                  <a:gs pos="100000">
                    <a:srgbClr val="F9F9F9"/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6228184" y="1572468"/>
              <a:ext cx="2103040" cy="7626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 smtClean="0">
                  <a:solidFill>
                    <a:srgbClr val="5E77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endParaRPr lang="en-US" altLang="zh-CN" sz="2400" b="1" dirty="0">
                <a:solidFill>
                  <a:srgbClr val="5E779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algn="ctr"/>
              <a:r>
                <a:rPr lang="zh-CN" altLang="en-US" sz="1400" dirty="0">
                  <a:solidFill>
                    <a:srgbClr val="5E77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（我们怎么做</a:t>
              </a:r>
              <a:r>
                <a: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1" name="KSO_Shape"/>
            <p:cNvSpPr/>
            <p:nvPr/>
          </p:nvSpPr>
          <p:spPr bwMode="auto">
            <a:xfrm>
              <a:off x="6975947" y="2364556"/>
              <a:ext cx="664715" cy="658069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94A3BB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10463" y="897043"/>
            <a:ext cx="470209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rgbClr val="C000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打造</a:t>
            </a:r>
            <a:r>
              <a:rPr lang="zh-CN" altLang="en-US" sz="2800" b="1" dirty="0" smtClean="0">
                <a:solidFill>
                  <a:srgbClr val="C000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800" b="1" dirty="0">
                <a:solidFill>
                  <a:srgbClr val="C000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 smtClean="0">
                <a:solidFill>
                  <a:srgbClr val="C000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百</a:t>
            </a:r>
            <a:r>
              <a:rPr lang="zh-CN" altLang="en-US" sz="2800" b="1" dirty="0">
                <a:solidFill>
                  <a:srgbClr val="C000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胜</a:t>
            </a:r>
            <a:r>
              <a:rPr lang="zh-CN" altLang="en-US" sz="2800" b="1" dirty="0" smtClean="0">
                <a:solidFill>
                  <a:srgbClr val="C000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数字支付体系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750896" y="771550"/>
            <a:ext cx="773432" cy="717870"/>
            <a:chOff x="6589231" y="753150"/>
            <a:chExt cx="773432" cy="717870"/>
          </a:xfrm>
        </p:grpSpPr>
        <p:grpSp>
          <p:nvGrpSpPr>
            <p:cNvPr id="23" name="组合 22"/>
            <p:cNvGrpSpPr/>
            <p:nvPr/>
          </p:nvGrpSpPr>
          <p:grpSpPr>
            <a:xfrm>
              <a:off x="6589231" y="753150"/>
              <a:ext cx="773432" cy="717870"/>
              <a:chOff x="16240882" y="6330556"/>
              <a:chExt cx="2416022" cy="2416022"/>
            </a:xfrm>
          </p:grpSpPr>
          <p:sp>
            <p:nvSpPr>
              <p:cNvPr id="24" name="Shape 3347"/>
              <p:cNvSpPr/>
              <p:nvPr/>
            </p:nvSpPr>
            <p:spPr>
              <a:xfrm>
                <a:off x="16480410" y="6574187"/>
                <a:ext cx="1928760" cy="19287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000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5659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318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6977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2636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28295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4017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9676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25335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200"/>
                </a:pPr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Shape 3366"/>
              <p:cNvSpPr/>
              <p:nvPr/>
            </p:nvSpPr>
            <p:spPr>
              <a:xfrm>
                <a:off x="16240882" y="6330556"/>
                <a:ext cx="2416022" cy="24160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25400">
                <a:solidFill>
                  <a:schemeClr val="accent4"/>
                </a:solidFill>
                <a:miter lim="400000"/>
              </a:ln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5659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318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6977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2636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28295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4017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9676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25335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200"/>
                </a:pPr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6851309" y="971201"/>
              <a:ext cx="432048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百胜</a:t>
              </a: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特色</a:t>
              </a: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61257" y="771550"/>
            <a:ext cx="773432" cy="717870"/>
            <a:chOff x="899592" y="764546"/>
            <a:chExt cx="773432" cy="717870"/>
          </a:xfrm>
        </p:grpSpPr>
        <p:grpSp>
          <p:nvGrpSpPr>
            <p:cNvPr id="30" name="组合 29"/>
            <p:cNvGrpSpPr/>
            <p:nvPr/>
          </p:nvGrpSpPr>
          <p:grpSpPr>
            <a:xfrm>
              <a:off x="899592" y="764546"/>
              <a:ext cx="773432" cy="717870"/>
              <a:chOff x="16240882" y="6330556"/>
              <a:chExt cx="2416022" cy="2416022"/>
            </a:xfrm>
          </p:grpSpPr>
          <p:sp>
            <p:nvSpPr>
              <p:cNvPr id="32" name="Shape 3347"/>
              <p:cNvSpPr/>
              <p:nvPr/>
            </p:nvSpPr>
            <p:spPr>
              <a:xfrm>
                <a:off x="16480410" y="6574187"/>
                <a:ext cx="1928760" cy="19287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000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5659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318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6977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2636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28295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4017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9676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25335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200"/>
                </a:pPr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Shape 3366"/>
              <p:cNvSpPr/>
              <p:nvPr/>
            </p:nvSpPr>
            <p:spPr>
              <a:xfrm>
                <a:off x="16240882" y="6330556"/>
                <a:ext cx="2416022" cy="24160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25400">
                <a:solidFill>
                  <a:schemeClr val="accent4"/>
                </a:solidFill>
                <a:miter lim="400000"/>
              </a:ln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5659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318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6977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2636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282950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4017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9676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253355" algn="l" defTabSz="1313180" rtl="0" eaLnBrk="1" latinLnBrk="0" hangingPunct="1"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200"/>
                </a:pPr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148707" y="958929"/>
              <a:ext cx="397270" cy="3291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行业</a:t>
              </a: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5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标准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64211" y="2355138"/>
            <a:ext cx="5548345" cy="458086"/>
            <a:chOff x="930372" y="2399671"/>
            <a:chExt cx="5358981" cy="458086"/>
          </a:xfrm>
        </p:grpSpPr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0372" y="2456809"/>
              <a:ext cx="261768" cy="343811"/>
            </a:xfrm>
            <a:custGeom>
              <a:avLst/>
              <a:gdLst>
                <a:gd name="T0" fmla="*/ 38 w 566"/>
                <a:gd name="T1" fmla="*/ 38 h 613"/>
                <a:gd name="T2" fmla="*/ 151 w 566"/>
                <a:gd name="T3" fmla="*/ 37 h 613"/>
                <a:gd name="T4" fmla="*/ 271 w 566"/>
                <a:gd name="T5" fmla="*/ 5 h 613"/>
                <a:gd name="T6" fmla="*/ 283 w 566"/>
                <a:gd name="T7" fmla="*/ 0 h 613"/>
                <a:gd name="T8" fmla="*/ 294 w 566"/>
                <a:gd name="T9" fmla="*/ 5 h 613"/>
                <a:gd name="T10" fmla="*/ 415 w 566"/>
                <a:gd name="T11" fmla="*/ 37 h 613"/>
                <a:gd name="T12" fmla="*/ 528 w 566"/>
                <a:gd name="T13" fmla="*/ 38 h 613"/>
                <a:gd name="T14" fmla="*/ 566 w 566"/>
                <a:gd name="T15" fmla="*/ 33 h 613"/>
                <a:gd name="T16" fmla="*/ 566 w 566"/>
                <a:gd name="T17" fmla="*/ 77 h 613"/>
                <a:gd name="T18" fmla="*/ 486 w 566"/>
                <a:gd name="T19" fmla="*/ 464 h 613"/>
                <a:gd name="T20" fmla="*/ 291 w 566"/>
                <a:gd name="T21" fmla="*/ 611 h 613"/>
                <a:gd name="T22" fmla="*/ 283 w 566"/>
                <a:gd name="T23" fmla="*/ 613 h 613"/>
                <a:gd name="T24" fmla="*/ 275 w 566"/>
                <a:gd name="T25" fmla="*/ 611 h 613"/>
                <a:gd name="T26" fmla="*/ 80 w 566"/>
                <a:gd name="T27" fmla="*/ 464 h 613"/>
                <a:gd name="T28" fmla="*/ 0 w 566"/>
                <a:gd name="T29" fmla="*/ 77 h 613"/>
                <a:gd name="T30" fmla="*/ 0 w 566"/>
                <a:gd name="T31" fmla="*/ 33 h 613"/>
                <a:gd name="T32" fmla="*/ 38 w 566"/>
                <a:gd name="T33" fmla="*/ 38 h 613"/>
                <a:gd name="T34" fmla="*/ 283 w 566"/>
                <a:gd name="T35" fmla="*/ 312 h 613"/>
                <a:gd name="T36" fmla="*/ 283 w 566"/>
                <a:gd name="T37" fmla="*/ 312 h 613"/>
                <a:gd name="T38" fmla="*/ 472 w 566"/>
                <a:gd name="T39" fmla="*/ 312 h 613"/>
                <a:gd name="T40" fmla="*/ 496 w 566"/>
                <a:gd name="T41" fmla="*/ 117 h 613"/>
                <a:gd name="T42" fmla="*/ 407 w 566"/>
                <a:gd name="T43" fmla="*/ 113 h 613"/>
                <a:gd name="T44" fmla="*/ 283 w 566"/>
                <a:gd name="T45" fmla="*/ 81 h 613"/>
                <a:gd name="T46" fmla="*/ 283 w 566"/>
                <a:gd name="T47" fmla="*/ 312 h 613"/>
                <a:gd name="T48" fmla="*/ 283 w 566"/>
                <a:gd name="T49" fmla="*/ 535 h 613"/>
                <a:gd name="T50" fmla="*/ 283 w 566"/>
                <a:gd name="T51" fmla="*/ 535 h 613"/>
                <a:gd name="T52" fmla="*/ 283 w 566"/>
                <a:gd name="T53" fmla="*/ 312 h 613"/>
                <a:gd name="T54" fmla="*/ 94 w 566"/>
                <a:gd name="T55" fmla="*/ 312 h 613"/>
                <a:gd name="T56" fmla="*/ 137 w 566"/>
                <a:gd name="T57" fmla="*/ 423 h 613"/>
                <a:gd name="T58" fmla="*/ 283 w 566"/>
                <a:gd name="T59" fmla="*/ 53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6" h="613">
                  <a:moveTo>
                    <a:pt x="38" y="38"/>
                  </a:moveTo>
                  <a:cubicBezTo>
                    <a:pt x="74" y="43"/>
                    <a:pt x="112" y="42"/>
                    <a:pt x="151" y="37"/>
                  </a:cubicBezTo>
                  <a:cubicBezTo>
                    <a:pt x="190" y="32"/>
                    <a:pt x="230" y="21"/>
                    <a:pt x="271" y="5"/>
                  </a:cubicBezTo>
                  <a:lnTo>
                    <a:pt x="283" y="0"/>
                  </a:lnTo>
                  <a:lnTo>
                    <a:pt x="294" y="5"/>
                  </a:lnTo>
                  <a:cubicBezTo>
                    <a:pt x="336" y="21"/>
                    <a:pt x="376" y="32"/>
                    <a:pt x="415" y="37"/>
                  </a:cubicBezTo>
                  <a:cubicBezTo>
                    <a:pt x="454" y="42"/>
                    <a:pt x="491" y="43"/>
                    <a:pt x="528" y="38"/>
                  </a:cubicBezTo>
                  <a:lnTo>
                    <a:pt x="566" y="33"/>
                  </a:lnTo>
                  <a:lnTo>
                    <a:pt x="566" y="77"/>
                  </a:lnTo>
                  <a:cubicBezTo>
                    <a:pt x="564" y="260"/>
                    <a:pt x="534" y="382"/>
                    <a:pt x="486" y="464"/>
                  </a:cubicBezTo>
                  <a:cubicBezTo>
                    <a:pt x="436" y="550"/>
                    <a:pt x="368" y="591"/>
                    <a:pt x="291" y="611"/>
                  </a:cubicBezTo>
                  <a:lnTo>
                    <a:pt x="283" y="613"/>
                  </a:lnTo>
                  <a:lnTo>
                    <a:pt x="275" y="611"/>
                  </a:lnTo>
                  <a:cubicBezTo>
                    <a:pt x="198" y="591"/>
                    <a:pt x="130" y="550"/>
                    <a:pt x="80" y="464"/>
                  </a:cubicBezTo>
                  <a:cubicBezTo>
                    <a:pt x="32" y="382"/>
                    <a:pt x="2" y="260"/>
                    <a:pt x="0" y="77"/>
                  </a:cubicBezTo>
                  <a:lnTo>
                    <a:pt x="0" y="33"/>
                  </a:lnTo>
                  <a:lnTo>
                    <a:pt x="38" y="38"/>
                  </a:lnTo>
                  <a:close/>
                  <a:moveTo>
                    <a:pt x="283" y="312"/>
                  </a:moveTo>
                  <a:lnTo>
                    <a:pt x="283" y="312"/>
                  </a:lnTo>
                  <a:lnTo>
                    <a:pt x="472" y="312"/>
                  </a:lnTo>
                  <a:cubicBezTo>
                    <a:pt x="485" y="259"/>
                    <a:pt x="493" y="195"/>
                    <a:pt x="496" y="117"/>
                  </a:cubicBezTo>
                  <a:cubicBezTo>
                    <a:pt x="467" y="119"/>
                    <a:pt x="437" y="117"/>
                    <a:pt x="407" y="113"/>
                  </a:cubicBezTo>
                  <a:cubicBezTo>
                    <a:pt x="367" y="108"/>
                    <a:pt x="325" y="97"/>
                    <a:pt x="283" y="81"/>
                  </a:cubicBezTo>
                  <a:lnTo>
                    <a:pt x="283" y="312"/>
                  </a:lnTo>
                  <a:close/>
                  <a:moveTo>
                    <a:pt x="283" y="535"/>
                  </a:moveTo>
                  <a:lnTo>
                    <a:pt x="283" y="535"/>
                  </a:lnTo>
                  <a:lnTo>
                    <a:pt x="283" y="312"/>
                  </a:lnTo>
                  <a:lnTo>
                    <a:pt x="94" y="312"/>
                  </a:lnTo>
                  <a:cubicBezTo>
                    <a:pt x="105" y="357"/>
                    <a:pt x="120" y="393"/>
                    <a:pt x="137" y="423"/>
                  </a:cubicBezTo>
                  <a:cubicBezTo>
                    <a:pt x="174" y="486"/>
                    <a:pt x="225" y="518"/>
                    <a:pt x="283" y="5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17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339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509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678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5848" algn="l" defTabSz="91433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016" algn="l" defTabSz="91433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187" algn="l" defTabSz="91433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355" algn="l" defTabSz="91433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70112" y="2505604"/>
              <a:ext cx="47192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CN" altLang="en-US" sz="1600" b="1" dirty="0" smtClean="0">
                  <a:ea typeface="微软雅黑" panose="020B0503020204020204" pitchFamily="34" charset="-122"/>
                </a:rPr>
                <a:t>增强退</a:t>
              </a:r>
              <a:r>
                <a:rPr kumimoji="1" lang="zh-CN" altLang="en-US" sz="1600" b="1" dirty="0">
                  <a:ea typeface="微软雅黑" panose="020B0503020204020204" pitchFamily="34" charset="-122"/>
                </a:rPr>
                <a:t>款风控策略，实时监控异</a:t>
              </a:r>
              <a:r>
                <a:rPr kumimoji="1" lang="zh-CN" altLang="en-US" sz="1600" b="1" dirty="0" smtClean="0">
                  <a:ea typeface="微软雅黑" panose="020B0503020204020204" pitchFamily="34" charset="-122"/>
                </a:rPr>
                <a:t>常支付订单</a:t>
              </a:r>
              <a:r>
                <a:rPr kumimoji="1" lang="zh-CN" altLang="en-US" sz="1600" b="1" dirty="0">
                  <a:ea typeface="微软雅黑" panose="020B0503020204020204" pitchFamily="34" charset="-122"/>
                </a:rPr>
                <a:t>及时</a:t>
              </a:r>
              <a:r>
                <a:rPr kumimoji="1" lang="zh-CN" altLang="en-US" sz="1600" b="1" dirty="0" smtClean="0">
                  <a:ea typeface="微软雅黑" panose="020B0503020204020204" pitchFamily="34" charset="-122"/>
                </a:rPr>
                <a:t>告警</a:t>
              </a:r>
              <a:endParaRPr kumimoji="1" lang="en-US" altLang="zh-CN" sz="1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395844" y="2399671"/>
              <a:ext cx="4814525" cy="45808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06153" y="4324200"/>
            <a:ext cx="5512403" cy="458086"/>
            <a:chOff x="884538" y="3694639"/>
            <a:chExt cx="5325831" cy="458086"/>
          </a:xfrm>
        </p:grpSpPr>
        <p:sp>
          <p:nvSpPr>
            <p:cNvPr id="39" name="Freeform 118"/>
            <p:cNvSpPr>
              <a:spLocks noEditPoints="1"/>
            </p:cNvSpPr>
            <p:nvPr/>
          </p:nvSpPr>
          <p:spPr bwMode="auto">
            <a:xfrm>
              <a:off x="884538" y="3751708"/>
              <a:ext cx="353436" cy="343948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395844" y="3694639"/>
              <a:ext cx="4814525" cy="45808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70112" y="3800572"/>
              <a:ext cx="34881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CN" altLang="en-US" sz="1600" b="1" dirty="0" smtClean="0">
                  <a:ea typeface="微软雅黑" panose="020B0503020204020204" pitchFamily="34" charset="-122"/>
                </a:rPr>
                <a:t>统一规划管理线上线下全渠道支付数据</a:t>
              </a:r>
              <a:endParaRPr kumimoji="1" lang="en-US" altLang="zh-CN" sz="1600" b="1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21887" y="3651870"/>
            <a:ext cx="5520057" cy="458086"/>
            <a:chOff x="876885" y="3047155"/>
            <a:chExt cx="5333484" cy="458086"/>
          </a:xfrm>
        </p:grpSpPr>
        <p:sp>
          <p:nvSpPr>
            <p:cNvPr id="43" name="Freeform 983"/>
            <p:cNvSpPr>
              <a:spLocks noEditPoints="1"/>
            </p:cNvSpPr>
            <p:nvPr/>
          </p:nvSpPr>
          <p:spPr bwMode="auto">
            <a:xfrm>
              <a:off x="876885" y="3087099"/>
              <a:ext cx="368742" cy="378198"/>
            </a:xfrm>
            <a:custGeom>
              <a:avLst/>
              <a:gdLst>
                <a:gd name="T0" fmla="*/ 116 w 232"/>
                <a:gd name="T1" fmla="*/ 88 h 239"/>
                <a:gd name="T2" fmla="*/ 84 w 232"/>
                <a:gd name="T3" fmla="*/ 119 h 239"/>
                <a:gd name="T4" fmla="*/ 116 w 232"/>
                <a:gd name="T5" fmla="*/ 151 h 239"/>
                <a:gd name="T6" fmla="*/ 148 w 232"/>
                <a:gd name="T7" fmla="*/ 119 h 239"/>
                <a:gd name="T8" fmla="*/ 116 w 232"/>
                <a:gd name="T9" fmla="*/ 88 h 239"/>
                <a:gd name="T10" fmla="*/ 49 w 232"/>
                <a:gd name="T11" fmla="*/ 197 h 239"/>
                <a:gd name="T12" fmla="*/ 44 w 232"/>
                <a:gd name="T13" fmla="*/ 191 h 239"/>
                <a:gd name="T14" fmla="*/ 14 w 232"/>
                <a:gd name="T15" fmla="*/ 119 h 239"/>
                <a:gd name="T16" fmla="*/ 93 w 232"/>
                <a:gd name="T17" fmla="*/ 20 h 239"/>
                <a:gd name="T18" fmla="*/ 90 w 232"/>
                <a:gd name="T19" fmla="*/ 7 h 239"/>
                <a:gd name="T20" fmla="*/ 0 w 232"/>
                <a:gd name="T21" fmla="*/ 119 h 239"/>
                <a:gd name="T22" fmla="*/ 34 w 232"/>
                <a:gd name="T23" fmla="*/ 201 h 239"/>
                <a:gd name="T24" fmla="*/ 44 w 232"/>
                <a:gd name="T25" fmla="*/ 210 h 239"/>
                <a:gd name="T26" fmla="*/ 34 w 232"/>
                <a:gd name="T27" fmla="*/ 239 h 239"/>
                <a:gd name="T28" fmla="*/ 116 w 232"/>
                <a:gd name="T29" fmla="*/ 228 h 239"/>
                <a:gd name="T30" fmla="*/ 60 w 232"/>
                <a:gd name="T31" fmla="*/ 167 h 239"/>
                <a:gd name="T32" fmla="*/ 49 w 232"/>
                <a:gd name="T33" fmla="*/ 197 h 239"/>
                <a:gd name="T34" fmla="*/ 188 w 232"/>
                <a:gd name="T35" fmla="*/ 29 h 239"/>
                <a:gd name="T36" fmla="*/ 198 w 232"/>
                <a:gd name="T37" fmla="*/ 0 h 239"/>
                <a:gd name="T38" fmla="*/ 116 w 232"/>
                <a:gd name="T39" fmla="*/ 10 h 239"/>
                <a:gd name="T40" fmla="*/ 172 w 232"/>
                <a:gd name="T41" fmla="*/ 72 h 239"/>
                <a:gd name="T42" fmla="*/ 183 w 232"/>
                <a:gd name="T43" fmla="*/ 42 h 239"/>
                <a:gd name="T44" fmla="*/ 218 w 232"/>
                <a:gd name="T45" fmla="*/ 119 h 239"/>
                <a:gd name="T46" fmla="*/ 188 w 232"/>
                <a:gd name="T47" fmla="*/ 191 h 239"/>
                <a:gd name="T48" fmla="*/ 139 w 232"/>
                <a:gd name="T49" fmla="*/ 219 h 239"/>
                <a:gd name="T50" fmla="*/ 142 w 232"/>
                <a:gd name="T51" fmla="*/ 232 h 239"/>
                <a:gd name="T52" fmla="*/ 198 w 232"/>
                <a:gd name="T53" fmla="*/ 201 h 239"/>
                <a:gd name="T54" fmla="*/ 232 w 232"/>
                <a:gd name="T55" fmla="*/ 119 h 239"/>
                <a:gd name="T56" fmla="*/ 188 w 232"/>
                <a:gd name="T57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239">
                  <a:moveTo>
                    <a:pt x="116" y="88"/>
                  </a:moveTo>
                  <a:cubicBezTo>
                    <a:pt x="98" y="88"/>
                    <a:pt x="84" y="102"/>
                    <a:pt x="84" y="119"/>
                  </a:cubicBezTo>
                  <a:cubicBezTo>
                    <a:pt x="84" y="137"/>
                    <a:pt x="98" y="151"/>
                    <a:pt x="116" y="151"/>
                  </a:cubicBezTo>
                  <a:cubicBezTo>
                    <a:pt x="134" y="151"/>
                    <a:pt x="148" y="137"/>
                    <a:pt x="148" y="119"/>
                  </a:cubicBezTo>
                  <a:cubicBezTo>
                    <a:pt x="148" y="102"/>
                    <a:pt x="134" y="88"/>
                    <a:pt x="116" y="88"/>
                  </a:cubicBezTo>
                  <a:close/>
                  <a:moveTo>
                    <a:pt x="49" y="197"/>
                  </a:moveTo>
                  <a:cubicBezTo>
                    <a:pt x="47" y="195"/>
                    <a:pt x="46" y="193"/>
                    <a:pt x="44" y="191"/>
                  </a:cubicBezTo>
                  <a:cubicBezTo>
                    <a:pt x="25" y="172"/>
                    <a:pt x="14" y="147"/>
                    <a:pt x="14" y="119"/>
                  </a:cubicBezTo>
                  <a:cubicBezTo>
                    <a:pt x="14" y="71"/>
                    <a:pt x="48" y="30"/>
                    <a:pt x="93" y="2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39" y="19"/>
                    <a:pt x="0" y="65"/>
                    <a:pt x="0" y="119"/>
                  </a:cubicBezTo>
                  <a:cubicBezTo>
                    <a:pt x="0" y="150"/>
                    <a:pt x="12" y="179"/>
                    <a:pt x="34" y="201"/>
                  </a:cubicBezTo>
                  <a:cubicBezTo>
                    <a:pt x="37" y="204"/>
                    <a:pt x="41" y="207"/>
                    <a:pt x="44" y="210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116" y="228"/>
                    <a:pt x="116" y="228"/>
                    <a:pt x="116" y="228"/>
                  </a:cubicBezTo>
                  <a:cubicBezTo>
                    <a:pt x="60" y="167"/>
                    <a:pt x="60" y="167"/>
                    <a:pt x="60" y="167"/>
                  </a:cubicBezTo>
                  <a:lnTo>
                    <a:pt x="49" y="197"/>
                  </a:lnTo>
                  <a:close/>
                  <a:moveTo>
                    <a:pt x="188" y="29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72" y="72"/>
                    <a:pt x="172" y="72"/>
                    <a:pt x="172" y="72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204" y="61"/>
                    <a:pt x="218" y="89"/>
                    <a:pt x="218" y="119"/>
                  </a:cubicBezTo>
                  <a:cubicBezTo>
                    <a:pt x="218" y="147"/>
                    <a:pt x="207" y="172"/>
                    <a:pt x="188" y="191"/>
                  </a:cubicBezTo>
                  <a:cubicBezTo>
                    <a:pt x="174" y="205"/>
                    <a:pt x="157" y="214"/>
                    <a:pt x="139" y="219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63" y="227"/>
                    <a:pt x="182" y="217"/>
                    <a:pt x="198" y="201"/>
                  </a:cubicBezTo>
                  <a:cubicBezTo>
                    <a:pt x="220" y="179"/>
                    <a:pt x="232" y="150"/>
                    <a:pt x="232" y="119"/>
                  </a:cubicBezTo>
                  <a:cubicBezTo>
                    <a:pt x="232" y="83"/>
                    <a:pt x="214" y="50"/>
                    <a:pt x="188" y="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70112" y="3153088"/>
              <a:ext cx="41632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CN" altLang="en-US" sz="1600" b="1" dirty="0" smtClean="0">
                  <a:ea typeface="微软雅黑" panose="020B0503020204020204" pitchFamily="34" charset="-122"/>
                </a:rPr>
                <a:t>提供准确的支付握手数据，协同完成“业财信”</a:t>
              </a:r>
              <a:endParaRPr kumimoji="1" lang="en-US" altLang="zh-CN" sz="1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395844" y="3047155"/>
              <a:ext cx="4814525" cy="45808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99133" y="1707654"/>
            <a:ext cx="5531648" cy="458086"/>
            <a:chOff x="865294" y="1752187"/>
            <a:chExt cx="5345075" cy="458086"/>
          </a:xfrm>
        </p:grpSpPr>
        <p:sp>
          <p:nvSpPr>
            <p:cNvPr id="12" name="圆角矩形 11"/>
            <p:cNvSpPr/>
            <p:nvPr/>
          </p:nvSpPr>
          <p:spPr>
            <a:xfrm>
              <a:off x="1395844" y="1752187"/>
              <a:ext cx="4814525" cy="45808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70112" y="1858120"/>
              <a:ext cx="266739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CN" altLang="en-US" sz="1600" b="1" dirty="0" smtClean="0">
                  <a:ea typeface="微软雅黑" panose="020B0503020204020204" pitchFamily="34" charset="-122"/>
                </a:rPr>
                <a:t>构建正向支付标准和支付模型</a:t>
              </a:r>
              <a:endParaRPr kumimoji="1" lang="en-US" altLang="zh-CN" sz="1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Shape 3408"/>
            <p:cNvSpPr/>
            <p:nvPr/>
          </p:nvSpPr>
          <p:spPr>
            <a:xfrm>
              <a:off x="865294" y="1823111"/>
              <a:ext cx="391925" cy="316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600" extrusionOk="0">
                  <a:moveTo>
                    <a:pt x="10553" y="0"/>
                  </a:moveTo>
                  <a:cubicBezTo>
                    <a:pt x="9652" y="0"/>
                    <a:pt x="8808" y="510"/>
                    <a:pt x="8170" y="1424"/>
                  </a:cubicBezTo>
                  <a:cubicBezTo>
                    <a:pt x="7533" y="2339"/>
                    <a:pt x="7183" y="3552"/>
                    <a:pt x="7183" y="4845"/>
                  </a:cubicBezTo>
                  <a:cubicBezTo>
                    <a:pt x="7183" y="5893"/>
                    <a:pt x="7420" y="6881"/>
                    <a:pt x="7846" y="7708"/>
                  </a:cubicBezTo>
                  <a:lnTo>
                    <a:pt x="5259" y="12747"/>
                  </a:lnTo>
                  <a:cubicBezTo>
                    <a:pt x="4706" y="12208"/>
                    <a:pt x="4057" y="11909"/>
                    <a:pt x="3374" y="11909"/>
                  </a:cubicBezTo>
                  <a:cubicBezTo>
                    <a:pt x="2473" y="11909"/>
                    <a:pt x="1624" y="12418"/>
                    <a:pt x="986" y="13334"/>
                  </a:cubicBezTo>
                  <a:cubicBezTo>
                    <a:pt x="-329" y="15221"/>
                    <a:pt x="-329" y="18295"/>
                    <a:pt x="986" y="20183"/>
                  </a:cubicBezTo>
                  <a:cubicBezTo>
                    <a:pt x="1624" y="21098"/>
                    <a:pt x="2473" y="21600"/>
                    <a:pt x="3374" y="21600"/>
                  </a:cubicBezTo>
                  <a:cubicBezTo>
                    <a:pt x="4275" y="21600"/>
                    <a:pt x="5120" y="21098"/>
                    <a:pt x="5757" y="20183"/>
                  </a:cubicBezTo>
                  <a:cubicBezTo>
                    <a:pt x="6927" y="18504"/>
                    <a:pt x="7052" y="15893"/>
                    <a:pt x="6141" y="14006"/>
                  </a:cubicBezTo>
                  <a:lnTo>
                    <a:pt x="8749" y="8925"/>
                  </a:lnTo>
                  <a:cubicBezTo>
                    <a:pt x="9284" y="9415"/>
                    <a:pt x="9903" y="9691"/>
                    <a:pt x="10553" y="9691"/>
                  </a:cubicBezTo>
                  <a:cubicBezTo>
                    <a:pt x="11177" y="9691"/>
                    <a:pt x="11768" y="9427"/>
                    <a:pt x="12288" y="8975"/>
                  </a:cubicBezTo>
                  <a:lnTo>
                    <a:pt x="14841" y="13942"/>
                  </a:lnTo>
                  <a:cubicBezTo>
                    <a:pt x="13895" y="15833"/>
                    <a:pt x="14002" y="18484"/>
                    <a:pt x="15185" y="20183"/>
                  </a:cubicBezTo>
                  <a:cubicBezTo>
                    <a:pt x="15822" y="21098"/>
                    <a:pt x="16672" y="21600"/>
                    <a:pt x="17573" y="21600"/>
                  </a:cubicBezTo>
                  <a:cubicBezTo>
                    <a:pt x="18474" y="21600"/>
                    <a:pt x="19319" y="21098"/>
                    <a:pt x="19956" y="20183"/>
                  </a:cubicBezTo>
                  <a:cubicBezTo>
                    <a:pt x="21271" y="18295"/>
                    <a:pt x="21271" y="15221"/>
                    <a:pt x="19956" y="13334"/>
                  </a:cubicBezTo>
                  <a:cubicBezTo>
                    <a:pt x="19319" y="12418"/>
                    <a:pt x="18474" y="11909"/>
                    <a:pt x="17573" y="11909"/>
                  </a:cubicBezTo>
                  <a:cubicBezTo>
                    <a:pt x="16911" y="11909"/>
                    <a:pt x="16280" y="12189"/>
                    <a:pt x="15738" y="12697"/>
                  </a:cubicBezTo>
                  <a:lnTo>
                    <a:pt x="13211" y="7801"/>
                  </a:lnTo>
                  <a:cubicBezTo>
                    <a:pt x="13669" y="6956"/>
                    <a:pt x="13929" y="5934"/>
                    <a:pt x="13929" y="4845"/>
                  </a:cubicBezTo>
                  <a:cubicBezTo>
                    <a:pt x="13929" y="3552"/>
                    <a:pt x="13578" y="2339"/>
                    <a:pt x="12941" y="1424"/>
                  </a:cubicBezTo>
                  <a:cubicBezTo>
                    <a:pt x="12304" y="510"/>
                    <a:pt x="11454" y="0"/>
                    <a:pt x="10553" y="0"/>
                  </a:cubicBezTo>
                  <a:close/>
                  <a:moveTo>
                    <a:pt x="10553" y="1768"/>
                  </a:moveTo>
                  <a:cubicBezTo>
                    <a:pt x="11125" y="1768"/>
                    <a:pt x="11664" y="2089"/>
                    <a:pt x="12069" y="2670"/>
                  </a:cubicBezTo>
                  <a:cubicBezTo>
                    <a:pt x="12474" y="3251"/>
                    <a:pt x="12697" y="4024"/>
                    <a:pt x="12697" y="4845"/>
                  </a:cubicBezTo>
                  <a:cubicBezTo>
                    <a:pt x="12697" y="5667"/>
                    <a:pt x="12474" y="6440"/>
                    <a:pt x="12069" y="7021"/>
                  </a:cubicBezTo>
                  <a:cubicBezTo>
                    <a:pt x="11664" y="7602"/>
                    <a:pt x="11125" y="7923"/>
                    <a:pt x="10553" y="7923"/>
                  </a:cubicBezTo>
                  <a:cubicBezTo>
                    <a:pt x="9981" y="7923"/>
                    <a:pt x="9442" y="7602"/>
                    <a:pt x="9038" y="7021"/>
                  </a:cubicBezTo>
                  <a:cubicBezTo>
                    <a:pt x="8633" y="6440"/>
                    <a:pt x="8410" y="5667"/>
                    <a:pt x="8410" y="4845"/>
                  </a:cubicBezTo>
                  <a:cubicBezTo>
                    <a:pt x="8410" y="4024"/>
                    <a:pt x="8633" y="3251"/>
                    <a:pt x="9038" y="2670"/>
                  </a:cubicBezTo>
                  <a:cubicBezTo>
                    <a:pt x="9442" y="2089"/>
                    <a:pt x="9981" y="1768"/>
                    <a:pt x="10553" y="1768"/>
                  </a:cubicBezTo>
                  <a:close/>
                  <a:moveTo>
                    <a:pt x="3374" y="13677"/>
                  </a:moveTo>
                  <a:cubicBezTo>
                    <a:pt x="3947" y="13677"/>
                    <a:pt x="4485" y="13998"/>
                    <a:pt x="4890" y="14579"/>
                  </a:cubicBezTo>
                  <a:cubicBezTo>
                    <a:pt x="5725" y="15778"/>
                    <a:pt x="5725" y="17731"/>
                    <a:pt x="4890" y="18930"/>
                  </a:cubicBezTo>
                  <a:cubicBezTo>
                    <a:pt x="4485" y="19511"/>
                    <a:pt x="3947" y="19832"/>
                    <a:pt x="3374" y="19832"/>
                  </a:cubicBezTo>
                  <a:cubicBezTo>
                    <a:pt x="2802" y="19832"/>
                    <a:pt x="2263" y="19511"/>
                    <a:pt x="1859" y="18930"/>
                  </a:cubicBezTo>
                  <a:cubicBezTo>
                    <a:pt x="1023" y="17731"/>
                    <a:pt x="1023" y="15778"/>
                    <a:pt x="1859" y="14579"/>
                  </a:cubicBezTo>
                  <a:cubicBezTo>
                    <a:pt x="2263" y="13998"/>
                    <a:pt x="2802" y="13677"/>
                    <a:pt x="3374" y="13677"/>
                  </a:cubicBezTo>
                  <a:close/>
                  <a:moveTo>
                    <a:pt x="17573" y="13677"/>
                  </a:moveTo>
                  <a:cubicBezTo>
                    <a:pt x="18145" y="13677"/>
                    <a:pt x="18684" y="13998"/>
                    <a:pt x="19089" y="14579"/>
                  </a:cubicBezTo>
                  <a:cubicBezTo>
                    <a:pt x="19924" y="15778"/>
                    <a:pt x="19924" y="17731"/>
                    <a:pt x="19089" y="18930"/>
                  </a:cubicBezTo>
                  <a:cubicBezTo>
                    <a:pt x="18684" y="19511"/>
                    <a:pt x="18145" y="19832"/>
                    <a:pt x="17573" y="19832"/>
                  </a:cubicBezTo>
                  <a:cubicBezTo>
                    <a:pt x="17000" y="19832"/>
                    <a:pt x="16462" y="19511"/>
                    <a:pt x="16057" y="18930"/>
                  </a:cubicBezTo>
                  <a:cubicBezTo>
                    <a:pt x="15222" y="17731"/>
                    <a:pt x="15222" y="15778"/>
                    <a:pt x="16057" y="14579"/>
                  </a:cubicBezTo>
                  <a:cubicBezTo>
                    <a:pt x="16462" y="13998"/>
                    <a:pt x="17000" y="13677"/>
                    <a:pt x="17573" y="1367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1313180" rtl="0" eaLnBrk="1" latinLnBrk="0" hangingPunct="1"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56590" algn="l" defTabSz="1313180" rtl="0" eaLnBrk="1" latinLnBrk="0" hangingPunct="1"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13180" algn="l" defTabSz="1313180" rtl="0" eaLnBrk="1" latinLnBrk="0" hangingPunct="1"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69770" algn="l" defTabSz="1313180" rtl="0" eaLnBrk="1" latinLnBrk="0" hangingPunct="1"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26360" algn="l" defTabSz="1313180" rtl="0" eaLnBrk="1" latinLnBrk="0" hangingPunct="1"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82950" algn="l" defTabSz="1313180" rtl="0" eaLnBrk="1" latinLnBrk="0" hangingPunct="1"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40175" algn="l" defTabSz="1313180" rtl="0" eaLnBrk="1" latinLnBrk="0" hangingPunct="1"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96765" algn="l" defTabSz="1313180" rtl="0" eaLnBrk="1" latinLnBrk="0" hangingPunct="1"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253355" algn="l" defTabSz="1313180" rtl="0" eaLnBrk="1" latinLnBrk="0" hangingPunct="1"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476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56918" y="3003798"/>
            <a:ext cx="5573863" cy="458086"/>
            <a:chOff x="823078" y="4342122"/>
            <a:chExt cx="5387291" cy="458086"/>
          </a:xfrm>
        </p:grpSpPr>
        <p:sp>
          <p:nvSpPr>
            <p:cNvPr id="49" name="圆角矩形 37"/>
            <p:cNvSpPr/>
            <p:nvPr/>
          </p:nvSpPr>
          <p:spPr>
            <a:xfrm>
              <a:off x="1395844" y="4342122"/>
              <a:ext cx="4814525" cy="45808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39"/>
            <p:cNvSpPr txBox="1"/>
            <p:nvPr/>
          </p:nvSpPr>
          <p:spPr>
            <a:xfrm>
              <a:off x="1570112" y="4448055"/>
              <a:ext cx="257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CN" altLang="en-US" sz="1600" b="1" dirty="0" smtClean="0">
                  <a:ea typeface="微软雅黑" panose="020B0503020204020204" pitchFamily="34" charset="-122"/>
                </a:rPr>
                <a:t>全面管控百胜数字资产的使用</a:t>
              </a:r>
              <a:endParaRPr kumimoji="1" lang="en-US" altLang="zh-CN" sz="1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8"/>
            <p:cNvSpPr>
              <a:spLocks noEditPoints="1"/>
            </p:cNvSpPr>
            <p:nvPr/>
          </p:nvSpPr>
          <p:spPr bwMode="auto">
            <a:xfrm>
              <a:off x="823078" y="4373829"/>
              <a:ext cx="476357" cy="394673"/>
            </a:xfrm>
            <a:custGeom>
              <a:avLst/>
              <a:gdLst/>
              <a:ahLst/>
              <a:cxnLst>
                <a:cxn ang="0">
                  <a:pos x="1000" y="335"/>
                </a:cxn>
                <a:cxn ang="0">
                  <a:pos x="1130" y="44"/>
                </a:cxn>
                <a:cxn ang="0">
                  <a:pos x="892" y="91"/>
                </a:cxn>
                <a:cxn ang="0">
                  <a:pos x="664" y="57"/>
                </a:cxn>
                <a:cxn ang="0">
                  <a:pos x="807" y="343"/>
                </a:cxn>
                <a:cxn ang="0">
                  <a:pos x="822" y="1394"/>
                </a:cxn>
                <a:cxn ang="0">
                  <a:pos x="1000" y="335"/>
                </a:cxn>
                <a:cxn ang="0">
                  <a:pos x="1098" y="988"/>
                </a:cxn>
                <a:cxn ang="0">
                  <a:pos x="1052" y="1069"/>
                </a:cxn>
                <a:cxn ang="0">
                  <a:pos x="957" y="1102"/>
                </a:cxn>
                <a:cxn ang="0">
                  <a:pos x="957" y="1138"/>
                </a:cxn>
                <a:cxn ang="0">
                  <a:pos x="946" y="1163"/>
                </a:cxn>
                <a:cxn ang="0">
                  <a:pos x="910" y="1168"/>
                </a:cxn>
                <a:cxn ang="0">
                  <a:pos x="890" y="1138"/>
                </a:cxn>
                <a:cxn ang="0">
                  <a:pos x="890" y="1099"/>
                </a:cxn>
                <a:cxn ang="0">
                  <a:pos x="873" y="1095"/>
                </a:cxn>
                <a:cxn ang="0">
                  <a:pos x="792" y="1045"/>
                </a:cxn>
                <a:cxn ang="0">
                  <a:pos x="766" y="1003"/>
                </a:cxn>
                <a:cxn ang="0">
                  <a:pos x="762" y="991"/>
                </a:cxn>
                <a:cxn ang="0">
                  <a:pos x="759" y="979"/>
                </a:cxn>
                <a:cxn ang="0">
                  <a:pos x="763" y="961"/>
                </a:cxn>
                <a:cxn ang="0">
                  <a:pos x="796" y="943"/>
                </a:cxn>
                <a:cxn ang="0">
                  <a:pos x="825" y="966"/>
                </a:cxn>
                <a:cxn ang="0">
                  <a:pos x="828" y="977"/>
                </a:cxn>
                <a:cxn ang="0">
                  <a:pos x="833" y="988"/>
                </a:cxn>
                <a:cxn ang="0">
                  <a:pos x="848" y="1007"/>
                </a:cxn>
                <a:cxn ang="0">
                  <a:pos x="890" y="1030"/>
                </a:cxn>
                <a:cxn ang="0">
                  <a:pos x="890" y="898"/>
                </a:cxn>
                <a:cxn ang="0">
                  <a:pos x="803" y="860"/>
                </a:cxn>
                <a:cxn ang="0">
                  <a:pos x="773" y="824"/>
                </a:cxn>
                <a:cxn ang="0">
                  <a:pos x="763" y="776"/>
                </a:cxn>
                <a:cxn ang="0">
                  <a:pos x="773" y="728"/>
                </a:cxn>
                <a:cxn ang="0">
                  <a:pos x="800" y="690"/>
                </a:cxn>
                <a:cxn ang="0">
                  <a:pos x="890" y="650"/>
                </a:cxn>
                <a:cxn ang="0">
                  <a:pos x="890" y="613"/>
                </a:cxn>
                <a:cxn ang="0">
                  <a:pos x="902" y="588"/>
                </a:cxn>
                <a:cxn ang="0">
                  <a:pos x="938" y="583"/>
                </a:cxn>
                <a:cxn ang="0">
                  <a:pos x="957" y="613"/>
                </a:cxn>
                <a:cxn ang="0">
                  <a:pos x="957" y="650"/>
                </a:cxn>
                <a:cxn ang="0">
                  <a:pos x="970" y="652"/>
                </a:cxn>
                <a:cxn ang="0">
                  <a:pos x="1058" y="694"/>
                </a:cxn>
                <a:cxn ang="0">
                  <a:pos x="1085" y="733"/>
                </a:cxn>
                <a:cxn ang="0">
                  <a:pos x="1089" y="745"/>
                </a:cxn>
                <a:cxn ang="0">
                  <a:pos x="1092" y="757"/>
                </a:cxn>
                <a:cxn ang="0">
                  <a:pos x="1090" y="776"/>
                </a:cxn>
                <a:cxn ang="0">
                  <a:pos x="1058" y="795"/>
                </a:cxn>
                <a:cxn ang="0">
                  <a:pos x="1028" y="774"/>
                </a:cxn>
                <a:cxn ang="0">
                  <a:pos x="1025" y="763"/>
                </a:cxn>
                <a:cxn ang="0">
                  <a:pos x="1019" y="752"/>
                </a:cxn>
                <a:cxn ang="0">
                  <a:pos x="1003" y="736"/>
                </a:cxn>
                <a:cxn ang="0">
                  <a:pos x="957" y="718"/>
                </a:cxn>
                <a:cxn ang="0">
                  <a:pos x="957" y="844"/>
                </a:cxn>
                <a:cxn ang="0">
                  <a:pos x="1015" y="861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98" y="988"/>
                </a:cxn>
                <a:cxn ang="0">
                  <a:pos x="1098" y="988"/>
                </a:cxn>
                <a:cxn ang="0">
                  <a:pos x="1098" y="988"/>
                </a:cxn>
              </a:cxnLst>
              <a:rect l="0" t="0" r="r" b="b"/>
              <a:pathLst>
                <a:path w="1960" h="1477">
                  <a:moveTo>
                    <a:pt x="1000" y="335"/>
                  </a:moveTo>
                  <a:cubicBezTo>
                    <a:pt x="1104" y="248"/>
                    <a:pt x="1173" y="53"/>
                    <a:pt x="1130" y="44"/>
                  </a:cubicBezTo>
                  <a:cubicBezTo>
                    <a:pt x="1074" y="33"/>
                    <a:pt x="951" y="83"/>
                    <a:pt x="892" y="91"/>
                  </a:cubicBezTo>
                  <a:cubicBezTo>
                    <a:pt x="808" y="102"/>
                    <a:pt x="716" y="0"/>
                    <a:pt x="664" y="57"/>
                  </a:cubicBezTo>
                  <a:cubicBezTo>
                    <a:pt x="623" y="103"/>
                    <a:pt x="694" y="270"/>
                    <a:pt x="807" y="343"/>
                  </a:cubicBezTo>
                  <a:cubicBezTo>
                    <a:pt x="472" y="507"/>
                    <a:pt x="0" y="1334"/>
                    <a:pt x="822" y="1394"/>
                  </a:cubicBezTo>
                  <a:cubicBezTo>
                    <a:pt x="1960" y="1477"/>
                    <a:pt x="1390" y="496"/>
                    <a:pt x="1000" y="335"/>
                  </a:cubicBezTo>
                  <a:close/>
                  <a:moveTo>
                    <a:pt x="1098" y="988"/>
                  </a:moveTo>
                  <a:cubicBezTo>
                    <a:pt x="1094" y="1020"/>
                    <a:pt x="1077" y="1049"/>
                    <a:pt x="1052" y="1069"/>
                  </a:cubicBezTo>
                  <a:cubicBezTo>
                    <a:pt x="1025" y="1090"/>
                    <a:pt x="991" y="1099"/>
                    <a:pt x="957" y="1102"/>
                  </a:cubicBezTo>
                  <a:cubicBezTo>
                    <a:pt x="957" y="1138"/>
                    <a:pt x="957" y="1138"/>
                    <a:pt x="957" y="1138"/>
                  </a:cubicBezTo>
                  <a:cubicBezTo>
                    <a:pt x="957" y="1147"/>
                    <a:pt x="953" y="1156"/>
                    <a:pt x="946" y="1163"/>
                  </a:cubicBezTo>
                  <a:cubicBezTo>
                    <a:pt x="936" y="1171"/>
                    <a:pt x="922" y="1174"/>
                    <a:pt x="910" y="1168"/>
                  </a:cubicBezTo>
                  <a:cubicBezTo>
                    <a:pt x="898" y="1163"/>
                    <a:pt x="890" y="1151"/>
                    <a:pt x="890" y="1138"/>
                  </a:cubicBezTo>
                  <a:cubicBezTo>
                    <a:pt x="890" y="1099"/>
                    <a:pt x="890" y="1099"/>
                    <a:pt x="890" y="1099"/>
                  </a:cubicBezTo>
                  <a:cubicBezTo>
                    <a:pt x="885" y="1098"/>
                    <a:pt x="879" y="1096"/>
                    <a:pt x="873" y="1095"/>
                  </a:cubicBezTo>
                  <a:cubicBezTo>
                    <a:pt x="842" y="1086"/>
                    <a:pt x="813" y="1069"/>
                    <a:pt x="792" y="1045"/>
                  </a:cubicBezTo>
                  <a:cubicBezTo>
                    <a:pt x="781" y="1032"/>
                    <a:pt x="772" y="1018"/>
                    <a:pt x="766" y="1003"/>
                  </a:cubicBezTo>
                  <a:cubicBezTo>
                    <a:pt x="765" y="999"/>
                    <a:pt x="763" y="995"/>
                    <a:pt x="762" y="991"/>
                  </a:cubicBezTo>
                  <a:cubicBezTo>
                    <a:pt x="761" y="987"/>
                    <a:pt x="760" y="983"/>
                    <a:pt x="759" y="979"/>
                  </a:cubicBezTo>
                  <a:cubicBezTo>
                    <a:pt x="759" y="973"/>
                    <a:pt x="760" y="966"/>
                    <a:pt x="763" y="961"/>
                  </a:cubicBezTo>
                  <a:cubicBezTo>
                    <a:pt x="769" y="949"/>
                    <a:pt x="782" y="942"/>
                    <a:pt x="796" y="943"/>
                  </a:cubicBezTo>
                  <a:cubicBezTo>
                    <a:pt x="809" y="944"/>
                    <a:pt x="820" y="953"/>
                    <a:pt x="825" y="966"/>
                  </a:cubicBezTo>
                  <a:cubicBezTo>
                    <a:pt x="826" y="969"/>
                    <a:pt x="827" y="973"/>
                    <a:pt x="828" y="977"/>
                  </a:cubicBezTo>
                  <a:cubicBezTo>
                    <a:pt x="830" y="981"/>
                    <a:pt x="831" y="985"/>
                    <a:pt x="833" y="988"/>
                  </a:cubicBezTo>
                  <a:cubicBezTo>
                    <a:pt x="837" y="995"/>
                    <a:pt x="842" y="1001"/>
                    <a:pt x="848" y="1007"/>
                  </a:cubicBezTo>
                  <a:cubicBezTo>
                    <a:pt x="860" y="1018"/>
                    <a:pt x="875" y="1026"/>
                    <a:pt x="890" y="1030"/>
                  </a:cubicBezTo>
                  <a:cubicBezTo>
                    <a:pt x="890" y="898"/>
                    <a:pt x="890" y="898"/>
                    <a:pt x="890" y="898"/>
                  </a:cubicBezTo>
                  <a:cubicBezTo>
                    <a:pt x="860" y="890"/>
                    <a:pt x="828" y="880"/>
                    <a:pt x="803" y="860"/>
                  </a:cubicBezTo>
                  <a:cubicBezTo>
                    <a:pt x="790" y="850"/>
                    <a:pt x="780" y="838"/>
                    <a:pt x="773" y="824"/>
                  </a:cubicBezTo>
                  <a:cubicBezTo>
                    <a:pt x="766" y="809"/>
                    <a:pt x="763" y="793"/>
                    <a:pt x="763" y="776"/>
                  </a:cubicBezTo>
                  <a:cubicBezTo>
                    <a:pt x="763" y="760"/>
                    <a:pt x="766" y="743"/>
                    <a:pt x="773" y="728"/>
                  </a:cubicBezTo>
                  <a:cubicBezTo>
                    <a:pt x="779" y="714"/>
                    <a:pt x="789" y="701"/>
                    <a:pt x="800" y="690"/>
                  </a:cubicBezTo>
                  <a:cubicBezTo>
                    <a:pt x="825" y="668"/>
                    <a:pt x="858" y="655"/>
                    <a:pt x="890" y="650"/>
                  </a:cubicBezTo>
                  <a:cubicBezTo>
                    <a:pt x="890" y="613"/>
                    <a:pt x="890" y="613"/>
                    <a:pt x="890" y="613"/>
                  </a:cubicBezTo>
                  <a:cubicBezTo>
                    <a:pt x="890" y="604"/>
                    <a:pt x="895" y="595"/>
                    <a:pt x="902" y="588"/>
                  </a:cubicBezTo>
                  <a:cubicBezTo>
                    <a:pt x="912" y="580"/>
                    <a:pt x="926" y="577"/>
                    <a:pt x="938" y="583"/>
                  </a:cubicBezTo>
                  <a:cubicBezTo>
                    <a:pt x="950" y="588"/>
                    <a:pt x="957" y="600"/>
                    <a:pt x="957" y="613"/>
                  </a:cubicBezTo>
                  <a:cubicBezTo>
                    <a:pt x="957" y="650"/>
                    <a:pt x="957" y="650"/>
                    <a:pt x="957" y="650"/>
                  </a:cubicBezTo>
                  <a:cubicBezTo>
                    <a:pt x="962" y="651"/>
                    <a:pt x="966" y="651"/>
                    <a:pt x="970" y="652"/>
                  </a:cubicBezTo>
                  <a:cubicBezTo>
                    <a:pt x="1003" y="658"/>
                    <a:pt x="1034" y="671"/>
                    <a:pt x="1058" y="694"/>
                  </a:cubicBezTo>
                  <a:cubicBezTo>
                    <a:pt x="1069" y="705"/>
                    <a:pt x="1078" y="719"/>
                    <a:pt x="1085" y="733"/>
                  </a:cubicBezTo>
                  <a:cubicBezTo>
                    <a:pt x="1086" y="737"/>
                    <a:pt x="1088" y="741"/>
                    <a:pt x="1089" y="745"/>
                  </a:cubicBezTo>
                  <a:cubicBezTo>
                    <a:pt x="1091" y="749"/>
                    <a:pt x="1092" y="753"/>
                    <a:pt x="1092" y="757"/>
                  </a:cubicBezTo>
                  <a:cubicBezTo>
                    <a:pt x="1093" y="763"/>
                    <a:pt x="1092" y="770"/>
                    <a:pt x="1090" y="776"/>
                  </a:cubicBezTo>
                  <a:cubicBezTo>
                    <a:pt x="1084" y="788"/>
                    <a:pt x="1071" y="796"/>
                    <a:pt x="1058" y="795"/>
                  </a:cubicBezTo>
                  <a:cubicBezTo>
                    <a:pt x="1045" y="795"/>
                    <a:pt x="1033" y="786"/>
                    <a:pt x="1028" y="774"/>
                  </a:cubicBezTo>
                  <a:cubicBezTo>
                    <a:pt x="1027" y="770"/>
                    <a:pt x="1026" y="766"/>
                    <a:pt x="1025" y="763"/>
                  </a:cubicBezTo>
                  <a:cubicBezTo>
                    <a:pt x="1023" y="759"/>
                    <a:pt x="1021" y="756"/>
                    <a:pt x="1019" y="752"/>
                  </a:cubicBezTo>
                  <a:cubicBezTo>
                    <a:pt x="1015" y="746"/>
                    <a:pt x="1010" y="740"/>
                    <a:pt x="1003" y="736"/>
                  </a:cubicBezTo>
                  <a:cubicBezTo>
                    <a:pt x="990" y="726"/>
                    <a:pt x="974" y="721"/>
                    <a:pt x="957" y="718"/>
                  </a:cubicBezTo>
                  <a:cubicBezTo>
                    <a:pt x="957" y="844"/>
                    <a:pt x="957" y="844"/>
                    <a:pt x="957" y="844"/>
                  </a:cubicBezTo>
                  <a:cubicBezTo>
                    <a:pt x="977" y="849"/>
                    <a:pt x="996" y="854"/>
                    <a:pt x="1015" y="861"/>
                  </a:cubicBezTo>
                  <a:cubicBezTo>
                    <a:pt x="1043" y="872"/>
                    <a:pt x="1069" y="889"/>
                    <a:pt x="1084" y="916"/>
                  </a:cubicBezTo>
                  <a:cubicBezTo>
                    <a:pt x="1082" y="912"/>
                    <a:pt x="1080" y="908"/>
                    <a:pt x="1084" y="916"/>
                  </a:cubicBezTo>
                  <a:cubicBezTo>
                    <a:pt x="1089" y="924"/>
                    <a:pt x="1087" y="920"/>
                    <a:pt x="1084" y="916"/>
                  </a:cubicBezTo>
                  <a:cubicBezTo>
                    <a:pt x="1097" y="938"/>
                    <a:pt x="1101" y="963"/>
                    <a:pt x="1098" y="988"/>
                  </a:cubicBezTo>
                  <a:close/>
                  <a:moveTo>
                    <a:pt x="1098" y="988"/>
                  </a:moveTo>
                  <a:cubicBezTo>
                    <a:pt x="1098" y="988"/>
                    <a:pt x="1098" y="988"/>
                    <a:pt x="1098" y="988"/>
                  </a:cubicBezTo>
                </a:path>
              </a:pathLst>
            </a:custGeom>
            <a:solidFill>
              <a:srgbClr val="D9D9D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8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0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</a:rPr>
              <a:t>支付中心建设现状</a:t>
            </a:r>
            <a:endParaRPr lang="zh-CN" altLang="en-US" sz="2000" b="1" dirty="0"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C4C498-D556-449F-B55E-4D19053FB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94802"/>
              </p:ext>
            </p:extLst>
          </p:nvPr>
        </p:nvGraphicFramePr>
        <p:xfrm>
          <a:off x="395536" y="987572"/>
          <a:ext cx="8064893" cy="3744418"/>
        </p:xfrm>
        <a:graphic>
          <a:graphicData uri="http://schemas.openxmlformats.org/drawingml/2006/table">
            <a:tbl>
              <a:tblPr/>
              <a:tblGrid>
                <a:gridCol w="524072">
                  <a:extLst>
                    <a:ext uri="{9D8B030D-6E8A-4147-A177-3AD203B41FA5}">
                      <a16:colId xmlns:a16="http://schemas.microsoft.com/office/drawing/2014/main" val="3005535534"/>
                    </a:ext>
                  </a:extLst>
                </a:gridCol>
                <a:gridCol w="484040">
                  <a:extLst>
                    <a:ext uri="{9D8B030D-6E8A-4147-A177-3AD203B41FA5}">
                      <a16:colId xmlns:a16="http://schemas.microsoft.com/office/drawing/2014/main" val="253015892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1061990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9036297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87427268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4180651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71248964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44502391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6656066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69552605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9916568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6406144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3264982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7562032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8620271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6253105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4990290"/>
                    </a:ext>
                  </a:extLst>
                </a:gridCol>
                <a:gridCol w="504053">
                  <a:extLst>
                    <a:ext uri="{9D8B030D-6E8A-4147-A177-3AD203B41FA5}">
                      <a16:colId xmlns:a16="http://schemas.microsoft.com/office/drawing/2014/main" val="1751527953"/>
                    </a:ext>
                  </a:extLst>
                </a:gridCol>
              </a:tblGrid>
              <a:tr h="1807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业务类别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订单类型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品牌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渠道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第三方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退单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数据归属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41407"/>
                  </a:ext>
                </a:extLst>
              </a:tr>
              <a:tr h="2204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支付宝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微信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券</a:t>
                      </a:r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权益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余额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神钱包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美团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饿了么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钱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积分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券</a:t>
                      </a:r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权益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发票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prime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卡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98199"/>
                  </a:ext>
                </a:extLst>
              </a:tr>
              <a:tr h="330433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点餐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线上订单 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KFC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KFC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自助点餐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684567"/>
                  </a:ext>
                </a:extLst>
              </a:tr>
              <a:tr h="330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KFC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宅急送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19683"/>
                  </a:ext>
                </a:extLst>
              </a:tr>
              <a:tr h="330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扫码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外带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118313"/>
                  </a:ext>
                </a:extLst>
              </a:tr>
              <a:tr h="330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宅急送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858218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TACO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TACOBELL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50671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CJ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CJ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自取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407353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CJ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外送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641491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15862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线下订单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kiosk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986922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cpos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48621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银二代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044997"/>
                  </a:ext>
                </a:extLst>
              </a:tr>
              <a:tr h="2526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商城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线上订单 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KFC/PH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vmall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79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5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直接箭头连接符 70">
            <a:extLst>
              <a:ext uri="{FF2B5EF4-FFF2-40B4-BE49-F238E27FC236}">
                <a16:creationId xmlns:a16="http://schemas.microsoft.com/office/drawing/2014/main" id="{85D6E642-978E-E049-884B-29DDA5FFF490}"/>
              </a:ext>
            </a:extLst>
          </p:cNvPr>
          <p:cNvCxnSpPr>
            <a:cxnSpLocks/>
          </p:cNvCxnSpPr>
          <p:nvPr/>
        </p:nvCxnSpPr>
        <p:spPr>
          <a:xfrm>
            <a:off x="7884408" y="1484466"/>
            <a:ext cx="360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83">
            <a:extLst>
              <a:ext uri="{FF2B5EF4-FFF2-40B4-BE49-F238E27FC236}">
                <a16:creationId xmlns:a16="http://schemas.microsoft.com/office/drawing/2014/main" id="{B1C470C7-5BAC-4745-B5CE-B5D96213BEAE}"/>
              </a:ext>
            </a:extLst>
          </p:cNvPr>
          <p:cNvCxnSpPr>
            <a:cxnSpLocks/>
          </p:cNvCxnSpPr>
          <p:nvPr/>
        </p:nvCxnSpPr>
        <p:spPr>
          <a:xfrm>
            <a:off x="7884408" y="1214093"/>
            <a:ext cx="36000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29D6F212-B8EA-BB48-B118-EC37F22B8335}"/>
              </a:ext>
            </a:extLst>
          </p:cNvPr>
          <p:cNvSpPr txBox="1"/>
          <p:nvPr/>
        </p:nvSpPr>
        <p:spPr>
          <a:xfrm>
            <a:off x="8307511" y="1147351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付款路线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C909907-1DED-D94C-9A7B-F1C4E180CD0D}"/>
              </a:ext>
            </a:extLst>
          </p:cNvPr>
          <p:cNvSpPr txBox="1"/>
          <p:nvPr/>
        </p:nvSpPr>
        <p:spPr>
          <a:xfrm>
            <a:off x="8307511" y="1407522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退款路线</a:t>
            </a:r>
          </a:p>
        </p:txBody>
      </p:sp>
      <p:cxnSp>
        <p:nvCxnSpPr>
          <p:cNvPr id="96" name="直接箭头连接符 101">
            <a:extLst>
              <a:ext uri="{FF2B5EF4-FFF2-40B4-BE49-F238E27FC236}">
                <a16:creationId xmlns:a16="http://schemas.microsoft.com/office/drawing/2014/main" id="{A763501D-BBE0-D74E-9A39-A3B0B06726B9}"/>
              </a:ext>
            </a:extLst>
          </p:cNvPr>
          <p:cNvCxnSpPr>
            <a:cxnSpLocks/>
          </p:cNvCxnSpPr>
          <p:nvPr/>
        </p:nvCxnSpPr>
        <p:spPr>
          <a:xfrm>
            <a:off x="7884408" y="1754838"/>
            <a:ext cx="360000" cy="0"/>
          </a:xfrm>
          <a:prstGeom prst="straightConnector1">
            <a:avLst/>
          </a:prstGeom>
          <a:ln w="19050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D6D15AB8-1876-D54D-AC4E-6C89FFCF0412}"/>
              </a:ext>
            </a:extLst>
          </p:cNvPr>
          <p:cNvSpPr txBox="1"/>
          <p:nvPr/>
        </p:nvSpPr>
        <p:spPr>
          <a:xfrm>
            <a:off x="8307511" y="1667693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对账路线</a:t>
            </a:r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4CB8EC92-675C-664D-ABAE-11895DA843F2}"/>
              </a:ext>
            </a:extLst>
          </p:cNvPr>
          <p:cNvSpPr/>
          <p:nvPr/>
        </p:nvSpPr>
        <p:spPr>
          <a:xfrm>
            <a:off x="0" y="3216126"/>
            <a:ext cx="9144000" cy="192736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1" name="Text Box 18">
            <a:extLst>
              <a:ext uri="{FF2B5EF4-FFF2-40B4-BE49-F238E27FC236}">
                <a16:creationId xmlns:a16="http://schemas.microsoft.com/office/drawing/2014/main" id="{7D4DD098-C326-B944-BEC5-2E68FF917E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191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en-US" altLang="zh-CN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IT Solution</a:t>
            </a: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：支付中</a:t>
            </a:r>
            <a:r>
              <a:rPr lang="zh-CN" altLang="en-US" sz="2000" b="1" dirty="0" smtClean="0">
                <a:latin typeface="+mj-ea"/>
                <a:ea typeface="+mj-ea"/>
                <a:cs typeface="微软雅黑" panose="020B0503020204020204" charset="-122"/>
                <a:sym typeface="+mn-ea"/>
              </a:rPr>
              <a:t>心系统现状</a:t>
            </a:r>
            <a:endParaRPr lang="zh-CN" altLang="en-US" sz="2000" b="1" dirty="0"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3569" y="841622"/>
            <a:ext cx="6627192" cy="2234184"/>
            <a:chOff x="683569" y="841622"/>
            <a:chExt cx="6627192" cy="2234184"/>
          </a:xfrm>
        </p:grpSpPr>
        <p:sp>
          <p:nvSpPr>
            <p:cNvPr id="2" name="圆角矩形 46">
              <a:extLst>
                <a:ext uri="{FF2B5EF4-FFF2-40B4-BE49-F238E27FC236}">
                  <a16:creationId xmlns:a16="http://schemas.microsoft.com/office/drawing/2014/main" id="{054B4FBF-2AD6-0B42-B11B-E9C82C42BB8E}"/>
                </a:ext>
              </a:extLst>
            </p:cNvPr>
            <p:cNvSpPr/>
            <p:nvPr/>
          </p:nvSpPr>
          <p:spPr>
            <a:xfrm rot="16200000">
              <a:off x="629514" y="1124834"/>
              <a:ext cx="1188110" cy="1080000"/>
            </a:xfrm>
            <a:prstGeom prst="roundRect">
              <a:avLst>
                <a:gd name="adj" fmla="val 5612"/>
              </a:avLst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业务系统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96376FA5-3B8C-C24B-A2E5-C4AF18DB0D1C}"/>
                </a:ext>
              </a:extLst>
            </p:cNvPr>
            <p:cNvSpPr/>
            <p:nvPr/>
          </p:nvSpPr>
          <p:spPr>
            <a:xfrm rot="16200000">
              <a:off x="3486644" y="80640"/>
              <a:ext cx="540000" cy="2520279"/>
            </a:xfrm>
            <a:prstGeom prst="roundRect">
              <a:avLst>
                <a:gd name="adj" fmla="val 7171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EC-Pay</a:t>
              </a:r>
              <a:endPara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4A5A21C-656A-0D48-A705-BDE234E4D75D}"/>
                </a:ext>
              </a:extLst>
            </p:cNvPr>
            <p:cNvSpPr/>
            <p:nvPr/>
          </p:nvSpPr>
          <p:spPr>
            <a:xfrm rot="16200000">
              <a:off x="2886201" y="1509195"/>
              <a:ext cx="360000" cy="1139397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OCC</a:t>
              </a:r>
              <a:endPara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974EBC32-FB2B-D84A-9CD3-416F12B714AA}"/>
                </a:ext>
              </a:extLst>
            </p:cNvPr>
            <p:cNvSpPr/>
            <p:nvPr/>
          </p:nvSpPr>
          <p:spPr>
            <a:xfrm rot="16200000">
              <a:off x="4267084" y="1509195"/>
              <a:ext cx="360000" cy="1139398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BC</a:t>
              </a:r>
              <a:endPara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接箭头连接符 3">
              <a:extLst>
                <a:ext uri="{FF2B5EF4-FFF2-40B4-BE49-F238E27FC236}">
                  <a16:creationId xmlns:a16="http://schemas.microsoft.com/office/drawing/2014/main" id="{76E5EE44-3AEE-7D4F-A939-6E23A249ADFE}"/>
                </a:ext>
              </a:extLst>
            </p:cNvPr>
            <p:cNvCxnSpPr>
              <a:cxnSpLocks/>
            </p:cNvCxnSpPr>
            <p:nvPr/>
          </p:nvCxnSpPr>
          <p:spPr>
            <a:xfrm>
              <a:off x="1772118" y="1340749"/>
              <a:ext cx="652377" cy="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箭头连接符 3">
              <a:extLst>
                <a:ext uri="{FF2B5EF4-FFF2-40B4-BE49-F238E27FC236}">
                  <a16:creationId xmlns:a16="http://schemas.microsoft.com/office/drawing/2014/main" id="{7CE13F5C-3057-3A49-B446-4D1E7A209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569" y="2078893"/>
              <a:ext cx="660926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B6DD30AC-A1ED-A84A-82B2-65A60EE616E0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4447084" y="1645982"/>
              <a:ext cx="0" cy="25291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3">
              <a:extLst>
                <a:ext uri="{FF2B5EF4-FFF2-40B4-BE49-F238E27FC236}">
                  <a16:creationId xmlns:a16="http://schemas.microsoft.com/office/drawing/2014/main" id="{584D3D31-26F5-C242-9614-608EC256CE1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3635900" y="2078893"/>
              <a:ext cx="241485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B1B2561D-196E-AE40-846B-2EBA7559DDEA}"/>
                </a:ext>
              </a:extLst>
            </p:cNvPr>
            <p:cNvSpPr/>
            <p:nvPr/>
          </p:nvSpPr>
          <p:spPr>
            <a:xfrm rot="16200000">
              <a:off x="2789189" y="2204272"/>
              <a:ext cx="554023" cy="1139397"/>
            </a:xfrm>
            <a:prstGeom prst="roundRect">
              <a:avLst>
                <a:gd name="adj" fmla="val 8635"/>
              </a:avLst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百胜数字资产</a:t>
              </a:r>
              <a:endParaRPr lang="en-US" altLang="zh-CN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 sz="8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（券、权益）</a:t>
              </a:r>
            </a:p>
          </p:txBody>
        </p:sp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CB20ED7D-EF7C-DE41-95E2-B121E3581652}"/>
                </a:ext>
              </a:extLst>
            </p:cNvPr>
            <p:cNvSpPr/>
            <p:nvPr/>
          </p:nvSpPr>
          <p:spPr>
            <a:xfrm rot="16200000">
              <a:off x="4170073" y="2204271"/>
              <a:ext cx="554023" cy="1139397"/>
            </a:xfrm>
            <a:prstGeom prst="roundRect">
              <a:avLst>
                <a:gd name="adj" fmla="val 8635"/>
              </a:avLst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财务系统</a:t>
              </a:r>
              <a:endParaRPr lang="zh-CN" altLang="en-US" sz="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D06A2CE5-FE61-A54E-9EF3-120606C2C792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rot="16200000" flipH="1">
              <a:off x="1566492" y="1915966"/>
              <a:ext cx="515080" cy="1200926"/>
            </a:xfrm>
            <a:prstGeom prst="bentConnector2">
              <a:avLst/>
            </a:prstGeom>
            <a:ln w="19050">
              <a:tailEnd type="triangl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44A9D57F-BD8C-514C-9750-D16276548C65}"/>
                </a:ext>
              </a:extLst>
            </p:cNvPr>
            <p:cNvCxnSpPr>
              <a:cxnSpLocks/>
              <a:stCxn id="11" idx="1"/>
              <a:endCxn id="35" idx="3"/>
            </p:cNvCxnSpPr>
            <p:nvPr/>
          </p:nvCxnSpPr>
          <p:spPr>
            <a:xfrm flipH="1">
              <a:off x="3066201" y="2258894"/>
              <a:ext cx="1" cy="23806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CF39EEE6-2D5D-A846-8721-381D59E2063A}"/>
                </a:ext>
              </a:extLst>
            </p:cNvPr>
            <p:cNvCxnSpPr>
              <a:cxnSpLocks/>
            </p:cNvCxnSpPr>
            <p:nvPr/>
          </p:nvCxnSpPr>
          <p:spPr>
            <a:xfrm>
              <a:off x="5016784" y="1466806"/>
              <a:ext cx="241485" cy="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>
              <a:extLst>
                <a:ext uri="{FF2B5EF4-FFF2-40B4-BE49-F238E27FC236}">
                  <a16:creationId xmlns:a16="http://schemas.microsoft.com/office/drawing/2014/main" id="{49B1BF80-5AFA-2142-8A12-F67C8C4C15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57087" y="1927239"/>
              <a:ext cx="1167369" cy="234994"/>
            </a:xfrm>
            <a:prstGeom prst="bentConnector3">
              <a:avLst>
                <a:gd name="adj1" fmla="val 99780"/>
              </a:avLst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圆角矩形 46">
              <a:extLst>
                <a:ext uri="{FF2B5EF4-FFF2-40B4-BE49-F238E27FC236}">
                  <a16:creationId xmlns:a16="http://schemas.microsoft.com/office/drawing/2014/main" id="{72609AFA-D4C0-E243-AF06-46594595AA72}"/>
                </a:ext>
              </a:extLst>
            </p:cNvPr>
            <p:cNvSpPr/>
            <p:nvPr/>
          </p:nvSpPr>
          <p:spPr>
            <a:xfrm rot="16200000">
              <a:off x="5625557" y="1390601"/>
              <a:ext cx="1973632" cy="1396777"/>
            </a:xfrm>
            <a:prstGeom prst="roundRect">
              <a:avLst>
                <a:gd name="adj" fmla="val 3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58D39BFA-1DC5-B04B-BEFE-AE93590C183F}"/>
                </a:ext>
              </a:extLst>
            </p:cNvPr>
            <p:cNvSpPr/>
            <p:nvPr/>
          </p:nvSpPr>
          <p:spPr>
            <a:xfrm rot="16200000">
              <a:off x="6442650" y="885907"/>
              <a:ext cx="360000" cy="11393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支付公司</a:t>
              </a:r>
            </a:p>
          </p:txBody>
        </p:sp>
        <p:sp>
          <p:nvSpPr>
            <p:cNvPr id="71" name="圆角矩形 70">
              <a:extLst>
                <a:ext uri="{FF2B5EF4-FFF2-40B4-BE49-F238E27FC236}">
                  <a16:creationId xmlns:a16="http://schemas.microsoft.com/office/drawing/2014/main" id="{A89F9AD4-A7F4-FB41-8C20-9558B94D5A5D}"/>
                </a:ext>
              </a:extLst>
            </p:cNvPr>
            <p:cNvSpPr/>
            <p:nvPr/>
          </p:nvSpPr>
          <p:spPr>
            <a:xfrm rot="16200000">
              <a:off x="6442650" y="1496482"/>
              <a:ext cx="360000" cy="11393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0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美团，饿了么</a:t>
              </a:r>
            </a:p>
          </p:txBody>
        </p:sp>
        <p:sp>
          <p:nvSpPr>
            <p:cNvPr id="72" name="圆角矩形 71">
              <a:extLst>
                <a:ext uri="{FF2B5EF4-FFF2-40B4-BE49-F238E27FC236}">
                  <a16:creationId xmlns:a16="http://schemas.microsoft.com/office/drawing/2014/main" id="{83B02231-1932-4B43-856A-28223734A961}"/>
                </a:ext>
              </a:extLst>
            </p:cNvPr>
            <p:cNvSpPr/>
            <p:nvPr/>
          </p:nvSpPr>
          <p:spPr>
            <a:xfrm rot="16200000">
              <a:off x="6442650" y="2110083"/>
              <a:ext cx="360000" cy="11393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00" b="1" kern="0" dirty="0">
                  <a:solidFill>
                    <a:schemeClr val="bg1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百胜数字资产</a:t>
              </a:r>
              <a:endParaRPr lang="en-US" altLang="zh-CN" sz="1000" b="1" kern="0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  <a:p>
              <a:pPr algn="ctr"/>
              <a:r>
                <a:rPr lang="zh-CN" altLang="en-US" sz="800" b="1" kern="0" dirty="0">
                  <a:solidFill>
                    <a:schemeClr val="bg1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（余额、神钱包、</a:t>
              </a:r>
              <a:r>
                <a:rPr lang="en-US" altLang="zh-CN" sz="800" b="1" kern="0" dirty="0">
                  <a:solidFill>
                    <a:schemeClr val="bg1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V</a:t>
              </a:r>
              <a:r>
                <a:rPr lang="zh-CN" altLang="en-US" sz="800" b="1" kern="0" dirty="0">
                  <a:solidFill>
                    <a:schemeClr val="bg1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金）</a:t>
              </a:r>
            </a:p>
          </p:txBody>
        </p: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C756E7F1-2312-2D46-8608-E56CC9AD6272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016783" y="2773969"/>
              <a:ext cx="81909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E3A6E08A-FAAA-5547-9470-4736A29A51CD}"/>
                </a:ext>
              </a:extLst>
            </p:cNvPr>
            <p:cNvCxnSpPr>
              <a:cxnSpLocks/>
            </p:cNvCxnSpPr>
            <p:nvPr/>
          </p:nvCxnSpPr>
          <p:spPr>
            <a:xfrm>
              <a:off x="5016783" y="1250782"/>
              <a:ext cx="81909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79D9D3A3-F29B-3340-B68C-378590CF3B5A}"/>
                </a:ext>
              </a:extLst>
            </p:cNvPr>
            <p:cNvCxnSpPr>
              <a:cxnSpLocks/>
            </p:cNvCxnSpPr>
            <p:nvPr/>
          </p:nvCxnSpPr>
          <p:spPr>
            <a:xfrm>
              <a:off x="5008237" y="1372279"/>
              <a:ext cx="827641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6FD9734-32AB-124E-ADD4-764F47948725}"/>
                </a:ext>
              </a:extLst>
            </p:cNvPr>
            <p:cNvSpPr txBox="1"/>
            <p:nvPr/>
          </p:nvSpPr>
          <p:spPr>
            <a:xfrm>
              <a:off x="5184158" y="2825366"/>
              <a:ext cx="6517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4F81BD"/>
                  </a:solidFill>
                  <a:latin typeface="微软雅黑" pitchFamily="34" charset="-122"/>
                  <a:ea typeface="微软雅黑" pitchFamily="34" charset="-122"/>
                </a:rPr>
                <a:t>非微信对账</a:t>
              </a:r>
              <a:endParaRPr lang="en-US" altLang="zh-CN" sz="9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5E920C4A-53D7-8349-9EF3-699EA985918E}"/>
                </a:ext>
              </a:extLst>
            </p:cNvPr>
            <p:cNvSpPr txBox="1"/>
            <p:nvPr/>
          </p:nvSpPr>
          <p:spPr>
            <a:xfrm>
              <a:off x="5315558" y="1458507"/>
              <a:ext cx="163356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4F81BD"/>
                  </a:solidFill>
                  <a:latin typeface="微软雅黑" pitchFamily="34" charset="-122"/>
                  <a:ea typeface="微软雅黑" pitchFamily="34" charset="-122"/>
                </a:rPr>
                <a:t>店天级别</a:t>
              </a:r>
              <a:endParaRPr lang="en-US" altLang="zh-CN" sz="9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>
                  <a:solidFill>
                    <a:srgbClr val="4F81BD"/>
                  </a:solidFill>
                  <a:latin typeface="微软雅黑" pitchFamily="34" charset="-122"/>
                  <a:ea typeface="微软雅黑" pitchFamily="34" charset="-122"/>
                </a:rPr>
                <a:t>账单</a:t>
              </a:r>
              <a:endParaRPr lang="en-US" altLang="zh-CN" sz="9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9" name="直线箭头连接符 75">
              <a:extLst>
                <a:ext uri="{FF2B5EF4-FFF2-40B4-BE49-F238E27FC236}">
                  <a16:creationId xmlns:a16="http://schemas.microsoft.com/office/drawing/2014/main" id="{C756E7F1-2312-2D46-8608-E56CC9AD6272}"/>
                </a:ext>
              </a:extLst>
            </p:cNvPr>
            <p:cNvCxnSpPr>
              <a:cxnSpLocks/>
            </p:cNvCxnSpPr>
            <p:nvPr/>
          </p:nvCxnSpPr>
          <p:spPr>
            <a:xfrm>
              <a:off x="4609918" y="2258888"/>
              <a:ext cx="0" cy="23807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4047155" y="2340126"/>
              <a:ext cx="46166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4F81BD"/>
                  </a:solidFill>
                  <a:latin typeface="微软雅黑" pitchFamily="34" charset="-122"/>
                  <a:ea typeface="微软雅黑" pitchFamily="34" charset="-122"/>
                </a:rPr>
                <a:t>支付账单</a:t>
              </a:r>
            </a:p>
          </p:txBody>
        </p:sp>
        <p:cxnSp>
          <p:nvCxnSpPr>
            <p:cNvPr id="61" name="直接箭头连接符 3">
              <a:extLst>
                <a:ext uri="{FF2B5EF4-FFF2-40B4-BE49-F238E27FC236}">
                  <a16:creationId xmlns:a16="http://schemas.microsoft.com/office/drawing/2014/main" id="{76E5EE44-3AEE-7D4F-A939-6E23A249A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4601" y="1610780"/>
              <a:ext cx="3423" cy="290909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E6FA37A-BCDE-1548-AA7E-39B7231EEB53}"/>
                </a:ext>
              </a:extLst>
            </p:cNvPr>
            <p:cNvSpPr txBox="1"/>
            <p:nvPr/>
          </p:nvSpPr>
          <p:spPr>
            <a:xfrm>
              <a:off x="1846476" y="1181224"/>
              <a:ext cx="46166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线上订单</a:t>
              </a:r>
              <a:endParaRPr lang="en-US" altLang="zh-CN" sz="9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Rounded Rectangle 14">
              <a:extLst>
                <a:ext uri="{FF2B5EF4-FFF2-40B4-BE49-F238E27FC236}">
                  <a16:creationId xmlns:a16="http://schemas.microsoft.com/office/drawing/2014/main" id="{6BFC500F-3186-624F-8633-F7F6CA662358}"/>
                </a:ext>
              </a:extLst>
            </p:cNvPr>
            <p:cNvSpPr/>
            <p:nvPr/>
          </p:nvSpPr>
          <p:spPr>
            <a:xfrm>
              <a:off x="2448949" y="937526"/>
              <a:ext cx="2609180" cy="1388641"/>
            </a:xfrm>
            <a:prstGeom prst="roundRect">
              <a:avLst>
                <a:gd name="adj" fmla="val 1158"/>
              </a:avLst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3D6B1BE-B79F-CD47-8AB5-9B9C491475D8}"/>
                </a:ext>
              </a:extLst>
            </p:cNvPr>
            <p:cNvSpPr txBox="1"/>
            <p:nvPr/>
          </p:nvSpPr>
          <p:spPr>
            <a:xfrm>
              <a:off x="3381642" y="841622"/>
              <a:ext cx="743793" cy="1398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  支付中心  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17507" y="3607269"/>
            <a:ext cx="1850582" cy="357312"/>
            <a:chOff x="1116560" y="3595687"/>
            <a:chExt cx="1850582" cy="357312"/>
          </a:xfrm>
        </p:grpSpPr>
        <p:sp>
          <p:nvSpPr>
            <p:cNvPr id="105" name="TextBox 98">
              <a:extLst>
                <a:ext uri="{FF2B5EF4-FFF2-40B4-BE49-F238E27FC236}">
                  <a16:creationId xmlns:a16="http://schemas.microsoft.com/office/drawing/2014/main" id="{10E36488-7CD2-A641-B178-5D5619D6AE34}"/>
                </a:ext>
              </a:extLst>
            </p:cNvPr>
            <p:cNvSpPr txBox="1"/>
            <p:nvPr/>
          </p:nvSpPr>
          <p:spPr>
            <a:xfrm>
              <a:off x="1582147" y="3635844"/>
              <a:ext cx="138499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支付模型单薄</a:t>
              </a:r>
              <a:endPara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5" name="图片 119">
              <a:extLst>
                <a:ext uri="{FF2B5EF4-FFF2-40B4-BE49-F238E27FC236}">
                  <a16:creationId xmlns:a16="http://schemas.microsoft.com/office/drawing/2014/main" id="{D30A2415-6821-C74A-B8A6-2D11D1BE7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60" y="3595687"/>
              <a:ext cx="357312" cy="35731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096118" y="3607269"/>
            <a:ext cx="2081414" cy="357312"/>
            <a:chOff x="4791179" y="3463399"/>
            <a:chExt cx="2081414" cy="357312"/>
          </a:xfrm>
        </p:grpSpPr>
        <p:sp>
          <p:nvSpPr>
            <p:cNvPr id="107" name="TextBox 157">
              <a:extLst>
                <a:ext uri="{FF2B5EF4-FFF2-40B4-BE49-F238E27FC236}">
                  <a16:creationId xmlns:a16="http://schemas.microsoft.com/office/drawing/2014/main" id="{DAD0743D-26CE-D84B-BF71-ADDB71F8811C}"/>
                </a:ext>
              </a:extLst>
            </p:cNvPr>
            <p:cNvSpPr txBox="1"/>
            <p:nvPr/>
          </p:nvSpPr>
          <p:spPr>
            <a:xfrm>
              <a:off x="5256766" y="3503556"/>
              <a:ext cx="161582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风险控制能力弱</a:t>
              </a:r>
              <a:endPara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3" name="图片 119">
              <a:extLst>
                <a:ext uri="{FF2B5EF4-FFF2-40B4-BE49-F238E27FC236}">
                  <a16:creationId xmlns:a16="http://schemas.microsoft.com/office/drawing/2014/main" id="{D30A2415-6821-C74A-B8A6-2D11D1BE7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3463399"/>
              <a:ext cx="357312" cy="35731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092126" y="4284990"/>
            <a:ext cx="2792242" cy="357312"/>
            <a:chOff x="4791179" y="4200590"/>
            <a:chExt cx="2792242" cy="357312"/>
          </a:xfrm>
        </p:grpSpPr>
        <p:sp>
          <p:nvSpPr>
            <p:cNvPr id="53" name="文本框 118">
              <a:extLst>
                <a:ext uri="{FF2B5EF4-FFF2-40B4-BE49-F238E27FC236}">
                  <a16:creationId xmlns:a16="http://schemas.microsoft.com/office/drawing/2014/main" id="{02084EA0-9C6E-BF47-92AB-6E1F6535573C}"/>
                </a:ext>
              </a:extLst>
            </p:cNvPr>
            <p:cNvSpPr txBox="1"/>
            <p:nvPr/>
          </p:nvSpPr>
          <p:spPr>
            <a:xfrm>
              <a:off x="5256766" y="4256136"/>
              <a:ext cx="232665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系统协调能力差</a:t>
              </a:r>
              <a:endPara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6" name="图片 119">
              <a:extLst>
                <a:ext uri="{FF2B5EF4-FFF2-40B4-BE49-F238E27FC236}">
                  <a16:creationId xmlns:a16="http://schemas.microsoft.com/office/drawing/2014/main" id="{D30A2415-6821-C74A-B8A6-2D11D1BE7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4200590"/>
              <a:ext cx="357312" cy="35731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417507" y="4284990"/>
            <a:ext cx="3165197" cy="357312"/>
            <a:chOff x="4791179" y="4630453"/>
            <a:chExt cx="3165197" cy="357312"/>
          </a:xfrm>
        </p:grpSpPr>
        <p:sp>
          <p:nvSpPr>
            <p:cNvPr id="47" name="文本框 45">
              <a:extLst>
                <a:ext uri="{FF2B5EF4-FFF2-40B4-BE49-F238E27FC236}">
                  <a16:creationId xmlns:a16="http://schemas.microsoft.com/office/drawing/2014/main" id="{6240D8E9-CB17-CD48-BDE9-BA34BB2581FE}"/>
                </a:ext>
              </a:extLst>
            </p:cNvPr>
            <p:cNvSpPr txBox="1"/>
            <p:nvPr/>
          </p:nvSpPr>
          <p:spPr>
            <a:xfrm>
              <a:off x="5256766" y="4685999"/>
              <a:ext cx="269961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百胜数字资产入口分散</a:t>
              </a:r>
              <a:endPara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7" name="图片 119">
              <a:extLst>
                <a:ext uri="{FF2B5EF4-FFF2-40B4-BE49-F238E27FC236}">
                  <a16:creationId xmlns:a16="http://schemas.microsoft.com/office/drawing/2014/main" id="{D30A2415-6821-C74A-B8A6-2D11D1BE7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4630453"/>
              <a:ext cx="357312" cy="35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3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接箭头连接符 5"/>
          <p:cNvCxnSpPr/>
          <p:nvPr/>
        </p:nvCxnSpPr>
        <p:spPr>
          <a:xfrm flipH="1">
            <a:off x="2158101" y="1265809"/>
            <a:ext cx="123666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46">
            <a:extLst>
              <a:ext uri="{FF2B5EF4-FFF2-40B4-BE49-F238E27FC236}">
                <a16:creationId xmlns:a16="http://schemas.microsoft.com/office/drawing/2014/main" id="{72609AFA-D4C0-E243-AF06-46594595AA72}"/>
              </a:ext>
            </a:extLst>
          </p:cNvPr>
          <p:cNvSpPr/>
          <p:nvPr/>
        </p:nvSpPr>
        <p:spPr>
          <a:xfrm rot="16200000">
            <a:off x="3656314" y="607116"/>
            <a:ext cx="3680774" cy="4153658"/>
          </a:xfrm>
          <a:prstGeom prst="roundRect">
            <a:avLst>
              <a:gd name="adj" fmla="val 82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35496" y="206342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 smtClean="0">
                <a:latin typeface="+mj-ea"/>
                <a:ea typeface="+mj-ea"/>
                <a:cs typeface="微软雅黑" panose="020B0503020204020204" charset="-122"/>
              </a:rPr>
              <a:t>支付</a:t>
            </a:r>
            <a:r>
              <a:rPr lang="en-US" altLang="zh-CN" sz="2000" b="1" dirty="0" smtClean="0">
                <a:latin typeface="+mj-ea"/>
                <a:ea typeface="+mj-ea"/>
                <a:cs typeface="微软雅黑" panose="020B0503020204020204" charset="-122"/>
              </a:rPr>
              <a:t>Life Cycle</a:t>
            </a:r>
            <a:endParaRPr lang="zh-CN" altLang="en-US" sz="2000" b="1" dirty="0"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4529445" y="1147886"/>
            <a:ext cx="1008112" cy="360040"/>
          </a:xfrm>
          <a:prstGeom prst="flowChartTerminator">
            <a:avLst/>
          </a:prstGeom>
          <a:solidFill>
            <a:srgbClr val="D4E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待支付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流程图: 终止 40"/>
          <p:cNvSpPr/>
          <p:nvPr/>
        </p:nvSpPr>
        <p:spPr>
          <a:xfrm>
            <a:off x="4529445" y="2266364"/>
            <a:ext cx="1008112" cy="360040"/>
          </a:xfrm>
          <a:prstGeom prst="flowChartTerminator">
            <a:avLst/>
          </a:prstGeom>
          <a:solidFill>
            <a:srgbClr val="D4E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已支付</a:t>
            </a:r>
          </a:p>
        </p:txBody>
      </p:sp>
      <p:sp>
        <p:nvSpPr>
          <p:cNvPr id="42" name="流程图: 终止 41"/>
          <p:cNvSpPr/>
          <p:nvPr/>
        </p:nvSpPr>
        <p:spPr>
          <a:xfrm>
            <a:off x="5847159" y="1650825"/>
            <a:ext cx="1008112" cy="360040"/>
          </a:xfrm>
          <a:prstGeom prst="flowChartTerminator">
            <a:avLst/>
          </a:prstGeom>
          <a:solidFill>
            <a:srgbClr val="D4E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部分支付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流程图: 终止 42"/>
          <p:cNvSpPr/>
          <p:nvPr/>
        </p:nvSpPr>
        <p:spPr>
          <a:xfrm>
            <a:off x="3613896" y="3127383"/>
            <a:ext cx="1008112" cy="360040"/>
          </a:xfrm>
          <a:prstGeom prst="flowChartTerminator">
            <a:avLst/>
          </a:prstGeom>
          <a:solidFill>
            <a:srgbClr val="D4E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已服务</a:t>
            </a:r>
          </a:p>
        </p:txBody>
      </p:sp>
      <p:sp>
        <p:nvSpPr>
          <p:cNvPr id="44" name="流程图: 终止 43"/>
          <p:cNvSpPr/>
          <p:nvPr/>
        </p:nvSpPr>
        <p:spPr>
          <a:xfrm>
            <a:off x="4529445" y="4057600"/>
            <a:ext cx="1008112" cy="360040"/>
          </a:xfrm>
          <a:prstGeom prst="flowChartTerminator">
            <a:avLst/>
          </a:prstGeom>
          <a:solidFill>
            <a:srgbClr val="D4E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已退款</a:t>
            </a: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58D39BFA-1DC5-B04B-BEFE-AE93590C183F}"/>
              </a:ext>
            </a:extLst>
          </p:cNvPr>
          <p:cNvSpPr/>
          <p:nvPr/>
        </p:nvSpPr>
        <p:spPr>
          <a:xfrm rot="16200000">
            <a:off x="1501175" y="863075"/>
            <a:ext cx="468000" cy="83315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kern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业务系统</a:t>
            </a:r>
            <a:endParaRPr lang="zh-CN" altLang="en-US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0033" y="967803"/>
            <a:ext cx="84638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交支付订单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8D39BFA-1DC5-B04B-BEFE-AE93590C183F}"/>
              </a:ext>
            </a:extLst>
          </p:cNvPr>
          <p:cNvSpPr/>
          <p:nvPr/>
        </p:nvSpPr>
        <p:spPr>
          <a:xfrm rot="16200000">
            <a:off x="1537176" y="1501212"/>
            <a:ext cx="396000" cy="83315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 kern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OH</a:t>
            </a:r>
            <a:endParaRPr lang="zh-CN" altLang="en-US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98724" y="2692388"/>
            <a:ext cx="918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关单</a:t>
            </a:r>
            <a:endParaRPr lang="zh-CN" altLang="en-US" sz="11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3" idx="2"/>
            <a:endCxn id="41" idx="0"/>
          </p:cNvCxnSpPr>
          <p:nvPr/>
        </p:nvCxnSpPr>
        <p:spPr>
          <a:xfrm>
            <a:off x="5033501" y="1507926"/>
            <a:ext cx="0" cy="7584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" idx="3"/>
            <a:endCxn id="42" idx="0"/>
          </p:cNvCxnSpPr>
          <p:nvPr/>
        </p:nvCxnSpPr>
        <p:spPr>
          <a:xfrm>
            <a:off x="5537557" y="1327906"/>
            <a:ext cx="813658" cy="322919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2" idx="2"/>
            <a:endCxn id="41" idx="3"/>
          </p:cNvCxnSpPr>
          <p:nvPr/>
        </p:nvCxnSpPr>
        <p:spPr>
          <a:xfrm rot="5400000">
            <a:off x="5726627" y="1821795"/>
            <a:ext cx="435519" cy="813658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3" idx="2"/>
            <a:endCxn id="44" idx="1"/>
          </p:cNvCxnSpPr>
          <p:nvPr/>
        </p:nvCxnSpPr>
        <p:spPr>
          <a:xfrm rot="16200000" flipH="1">
            <a:off x="3948600" y="3656774"/>
            <a:ext cx="750197" cy="41149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701966" y="1145910"/>
            <a:ext cx="18715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组合支付</a:t>
            </a:r>
            <a:r>
              <a:rPr lang="en-US" altLang="zh-CN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卡券</a:t>
            </a:r>
            <a:r>
              <a:rPr lang="en-US" altLang="zh-CN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</a:t>
            </a:r>
            <a:r>
              <a:rPr lang="zh-CN" altLang="en-US" sz="11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余</a:t>
            </a:r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额支付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5823041" y="2468167"/>
            <a:ext cx="147050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组合支付</a:t>
            </a:r>
            <a:r>
              <a:rPr lang="en-US" altLang="zh-CN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lang="en-US" altLang="zh-CN" sz="11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剩余金额支付</a:t>
            </a:r>
            <a:endParaRPr lang="en-US" altLang="zh-CN" sz="11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444737" y="1778250"/>
            <a:ext cx="5642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户支付</a:t>
            </a: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58D39BFA-1DC5-B04B-BEFE-AE93590C183F}"/>
              </a:ext>
            </a:extLst>
          </p:cNvPr>
          <p:cNvSpPr/>
          <p:nvPr/>
        </p:nvSpPr>
        <p:spPr>
          <a:xfrm rot="16200000">
            <a:off x="1537175" y="2103349"/>
            <a:ext cx="396000" cy="83315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 kern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endParaRPr lang="zh-CN" altLang="en-US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接箭头连接符 12"/>
          <p:cNvCxnSpPr>
            <a:stCxn id="41" idx="1"/>
            <a:endCxn id="43" idx="0"/>
          </p:cNvCxnSpPr>
          <p:nvPr/>
        </p:nvCxnSpPr>
        <p:spPr>
          <a:xfrm rot="10800000" flipV="1">
            <a:off x="4117953" y="2446383"/>
            <a:ext cx="411493" cy="6809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44">
            <a:extLst>
              <a:ext uri="{FF2B5EF4-FFF2-40B4-BE49-F238E27FC236}">
                <a16:creationId xmlns:a16="http://schemas.microsoft.com/office/drawing/2014/main" id="{58D39BFA-1DC5-B04B-BEFE-AE93590C183F}"/>
              </a:ext>
            </a:extLst>
          </p:cNvPr>
          <p:cNvSpPr/>
          <p:nvPr/>
        </p:nvSpPr>
        <p:spPr>
          <a:xfrm rot="16200000">
            <a:off x="3704244" y="608643"/>
            <a:ext cx="327273" cy="8331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支付</a:t>
            </a:r>
            <a:r>
              <a:rPr lang="zh-CN" altLang="en-US" sz="1000" kern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endParaRPr lang="zh-CN" altLang="en-US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圆角矩形 114">
            <a:extLst>
              <a:ext uri="{FF2B5EF4-FFF2-40B4-BE49-F238E27FC236}">
                <a16:creationId xmlns:a16="http://schemas.microsoft.com/office/drawing/2014/main" id="{58D39BFA-1DC5-B04B-BEFE-AE93590C183F}"/>
              </a:ext>
            </a:extLst>
          </p:cNvPr>
          <p:cNvSpPr/>
          <p:nvPr/>
        </p:nvSpPr>
        <p:spPr>
          <a:xfrm rot="16200000">
            <a:off x="1537175" y="2705486"/>
            <a:ext cx="396000" cy="83315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 kern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BOH</a:t>
            </a:r>
            <a:endParaRPr lang="zh-CN" altLang="en-US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圆角矩形 114">
            <a:extLst>
              <a:ext uri="{FF2B5EF4-FFF2-40B4-BE49-F238E27FC236}">
                <a16:creationId xmlns:a16="http://schemas.microsoft.com/office/drawing/2014/main" id="{58D39BFA-1DC5-B04B-BEFE-AE93590C183F}"/>
              </a:ext>
            </a:extLst>
          </p:cNvPr>
          <p:cNvSpPr/>
          <p:nvPr/>
        </p:nvSpPr>
        <p:spPr>
          <a:xfrm rot="16200000">
            <a:off x="1537175" y="3307623"/>
            <a:ext cx="396000" cy="83315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 kern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FSC</a:t>
            </a:r>
            <a:endParaRPr lang="zh-CN" altLang="en-US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9" name="直接箭头连接符 5"/>
          <p:cNvCxnSpPr>
            <a:stCxn id="45" idx="1"/>
            <a:endCxn id="51" idx="3"/>
          </p:cNvCxnSpPr>
          <p:nvPr/>
        </p:nvCxnSpPr>
        <p:spPr>
          <a:xfrm>
            <a:off x="1735175" y="1513650"/>
            <a:ext cx="1" cy="20613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5"/>
          <p:cNvCxnSpPr>
            <a:stCxn id="51" idx="1"/>
            <a:endCxn id="115" idx="3"/>
          </p:cNvCxnSpPr>
          <p:nvPr/>
        </p:nvCxnSpPr>
        <p:spPr>
          <a:xfrm flipH="1">
            <a:off x="1735175" y="2115787"/>
            <a:ext cx="1" cy="20613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5"/>
          <p:cNvCxnSpPr>
            <a:stCxn id="115" idx="1"/>
            <a:endCxn id="60" idx="3"/>
          </p:cNvCxnSpPr>
          <p:nvPr/>
        </p:nvCxnSpPr>
        <p:spPr>
          <a:xfrm>
            <a:off x="1735175" y="2717924"/>
            <a:ext cx="0" cy="20613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5"/>
          <p:cNvCxnSpPr>
            <a:stCxn id="60" idx="1"/>
            <a:endCxn id="61" idx="3"/>
          </p:cNvCxnSpPr>
          <p:nvPr/>
        </p:nvCxnSpPr>
        <p:spPr>
          <a:xfrm>
            <a:off x="1735175" y="3320061"/>
            <a:ext cx="0" cy="20613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53"/>
          <p:cNvSpPr txBox="1"/>
          <p:nvPr/>
        </p:nvSpPr>
        <p:spPr>
          <a:xfrm>
            <a:off x="5041848" y="3108008"/>
            <a:ext cx="12587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OH</a:t>
            </a:r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失败系统删单</a:t>
            </a:r>
          </a:p>
        </p:txBody>
      </p:sp>
      <p:cxnSp>
        <p:nvCxnSpPr>
          <p:cNvPr id="110" name="直接箭头连接符 12"/>
          <p:cNvCxnSpPr>
            <a:stCxn id="41" idx="2"/>
            <a:endCxn id="44" idx="0"/>
          </p:cNvCxnSpPr>
          <p:nvPr/>
        </p:nvCxnSpPr>
        <p:spPr>
          <a:xfrm>
            <a:off x="5033501" y="2626404"/>
            <a:ext cx="0" cy="14311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53"/>
          <p:cNvSpPr txBox="1"/>
          <p:nvPr/>
        </p:nvSpPr>
        <p:spPr>
          <a:xfrm>
            <a:off x="3538985" y="3777883"/>
            <a:ext cx="918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zh-CN" altLang="en-US" sz="11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删单</a:t>
            </a:r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退款</a:t>
            </a:r>
          </a:p>
        </p:txBody>
      </p:sp>
      <p:cxnSp>
        <p:nvCxnSpPr>
          <p:cNvPr id="125" name="直接箭头连接符 16"/>
          <p:cNvCxnSpPr>
            <a:stCxn id="42" idx="3"/>
            <a:endCxn id="44" idx="3"/>
          </p:cNvCxnSpPr>
          <p:nvPr/>
        </p:nvCxnSpPr>
        <p:spPr>
          <a:xfrm flipH="1">
            <a:off x="5537557" y="1830845"/>
            <a:ext cx="1317714" cy="2406775"/>
          </a:xfrm>
          <a:prstGeom prst="bentConnector3">
            <a:avLst>
              <a:gd name="adj1" fmla="val -187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53"/>
          <p:cNvSpPr txBox="1"/>
          <p:nvPr/>
        </p:nvSpPr>
        <p:spPr>
          <a:xfrm>
            <a:off x="5727909" y="4042615"/>
            <a:ext cx="14864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待支付超</a:t>
            </a:r>
            <a:r>
              <a:rPr lang="zh-CN" altLang="en-US" sz="11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系统删单</a:t>
            </a:r>
          </a:p>
        </p:txBody>
      </p:sp>
      <p:sp>
        <p:nvSpPr>
          <p:cNvPr id="156" name="文本框 6"/>
          <p:cNvSpPr txBox="1"/>
          <p:nvPr/>
        </p:nvSpPr>
        <p:spPr>
          <a:xfrm>
            <a:off x="2350033" y="1180988"/>
            <a:ext cx="579857" cy="169277"/>
          </a:xfrm>
          <a:prstGeom prst="rect">
            <a:avLst/>
          </a:prstGeom>
          <a:solidFill>
            <a:srgbClr val="FCFCFC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系统删</a:t>
            </a:r>
            <a:r>
              <a:rPr lang="zh-CN" altLang="en-US" sz="11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endParaRPr lang="zh-CN" altLang="en-US" sz="11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文本框 6"/>
          <p:cNvSpPr txBox="1"/>
          <p:nvPr/>
        </p:nvSpPr>
        <p:spPr>
          <a:xfrm>
            <a:off x="2313246" y="2899796"/>
            <a:ext cx="66835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z="11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endParaRPr lang="zh-CN" altLang="en-US" sz="11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文本框 6"/>
          <p:cNvSpPr txBox="1"/>
          <p:nvPr/>
        </p:nvSpPr>
        <p:spPr>
          <a:xfrm>
            <a:off x="2350033" y="1385994"/>
            <a:ext cx="2798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关单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979620" y="1105221"/>
            <a:ext cx="0" cy="33128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6"/>
          <p:cNvSpPr txBox="1"/>
          <p:nvPr/>
        </p:nvSpPr>
        <p:spPr>
          <a:xfrm>
            <a:off x="910076" y="1499997"/>
            <a:ext cx="154329" cy="507831"/>
          </a:xfrm>
          <a:prstGeom prst="rect">
            <a:avLst/>
          </a:prstGeom>
          <a:solidFill>
            <a:srgbClr val="FCFCFC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业务流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7964396" y="1105221"/>
            <a:ext cx="0" cy="33128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6"/>
          <p:cNvSpPr txBox="1"/>
          <p:nvPr/>
        </p:nvSpPr>
        <p:spPr>
          <a:xfrm>
            <a:off x="7894852" y="1499997"/>
            <a:ext cx="154329" cy="677108"/>
          </a:xfrm>
          <a:prstGeom prst="rect">
            <a:avLst/>
          </a:prstGeom>
          <a:solidFill>
            <a:srgbClr val="FCFCFC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</a:t>
            </a:r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态变化</a:t>
            </a:r>
          </a:p>
        </p:txBody>
      </p:sp>
      <p:cxnSp>
        <p:nvCxnSpPr>
          <p:cNvPr id="46" name="直接箭头连接符 5"/>
          <p:cNvCxnSpPr/>
          <p:nvPr/>
        </p:nvCxnSpPr>
        <p:spPr>
          <a:xfrm flipV="1">
            <a:off x="2145624" y="1939720"/>
            <a:ext cx="1265901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6"/>
          <p:cNvSpPr txBox="1"/>
          <p:nvPr/>
        </p:nvSpPr>
        <p:spPr>
          <a:xfrm>
            <a:off x="2350033" y="1766930"/>
            <a:ext cx="8492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zh-CN" altLang="en-US" sz="11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订单状态</a:t>
            </a:r>
          </a:p>
        </p:txBody>
      </p:sp>
      <p:cxnSp>
        <p:nvCxnSpPr>
          <p:cNvPr id="48" name="直接箭头连接符 5"/>
          <p:cNvCxnSpPr>
            <a:endCxn id="61" idx="2"/>
          </p:cNvCxnSpPr>
          <p:nvPr/>
        </p:nvCxnSpPr>
        <p:spPr>
          <a:xfrm flipH="1">
            <a:off x="2151750" y="3724198"/>
            <a:ext cx="123666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6"/>
          <p:cNvSpPr txBox="1"/>
          <p:nvPr/>
        </p:nvSpPr>
        <p:spPr>
          <a:xfrm>
            <a:off x="2272726" y="3595352"/>
            <a:ext cx="114297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</a:t>
            </a:r>
            <a:r>
              <a:rPr lang="zh-CN" altLang="en-US" sz="9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确的支付握手数据</a:t>
            </a:r>
          </a:p>
        </p:txBody>
      </p:sp>
      <p:sp>
        <p:nvSpPr>
          <p:cNvPr id="73" name="圆角矩形 114">
            <a:extLst>
              <a:ext uri="{FF2B5EF4-FFF2-40B4-BE49-F238E27FC236}">
                <a16:creationId xmlns:a16="http://schemas.microsoft.com/office/drawing/2014/main" id="{58D39BFA-1DC5-B04B-BEFE-AE93590C183F}"/>
              </a:ext>
            </a:extLst>
          </p:cNvPr>
          <p:cNvSpPr/>
          <p:nvPr/>
        </p:nvSpPr>
        <p:spPr>
          <a:xfrm rot="16200000">
            <a:off x="1537176" y="3909758"/>
            <a:ext cx="396000" cy="83315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kern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风控系统</a:t>
            </a:r>
            <a:endParaRPr lang="zh-CN" altLang="en-US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3" name="直接箭头连接符 5"/>
          <p:cNvCxnSpPr/>
          <p:nvPr/>
        </p:nvCxnSpPr>
        <p:spPr>
          <a:xfrm flipH="1">
            <a:off x="2157877" y="3104756"/>
            <a:ext cx="1236669" cy="0"/>
          </a:xfrm>
          <a:prstGeom prst="straightConnector1">
            <a:avLst/>
          </a:prstGeom>
          <a:ln>
            <a:solidFill>
              <a:srgbClr val="7F7F7F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5"/>
          <p:cNvCxnSpPr>
            <a:endCxn id="73" idx="2"/>
          </p:cNvCxnSpPr>
          <p:nvPr/>
        </p:nvCxnSpPr>
        <p:spPr>
          <a:xfrm flipH="1">
            <a:off x="2151751" y="4326332"/>
            <a:ext cx="1260000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6"/>
          <p:cNvSpPr txBox="1"/>
          <p:nvPr/>
        </p:nvSpPr>
        <p:spPr>
          <a:xfrm>
            <a:off x="2358404" y="4177898"/>
            <a:ext cx="114297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z="105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单校验</a:t>
            </a:r>
          </a:p>
        </p:txBody>
      </p:sp>
      <p:cxnSp>
        <p:nvCxnSpPr>
          <p:cNvPr id="88" name="直接箭头连接符 5"/>
          <p:cNvCxnSpPr/>
          <p:nvPr/>
        </p:nvCxnSpPr>
        <p:spPr>
          <a:xfrm flipH="1">
            <a:off x="2158101" y="1392058"/>
            <a:ext cx="1236669" cy="0"/>
          </a:xfrm>
          <a:prstGeom prst="straightConnector1">
            <a:avLst/>
          </a:prstGeom>
          <a:ln>
            <a:solidFill>
              <a:srgbClr val="7F7F7F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5"/>
          <p:cNvCxnSpPr/>
          <p:nvPr/>
        </p:nvCxnSpPr>
        <p:spPr>
          <a:xfrm flipH="1">
            <a:off x="2158101" y="1139560"/>
            <a:ext cx="1236669" cy="0"/>
          </a:xfrm>
          <a:prstGeom prst="straightConnector1">
            <a:avLst/>
          </a:prstGeom>
          <a:ln>
            <a:solidFill>
              <a:srgbClr val="D9D9D9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 Box 18"/>
          <p:cNvSpPr txBox="1">
            <a:spLocks noChangeArrowheads="1"/>
          </p:cNvSpPr>
          <p:nvPr/>
        </p:nvSpPr>
        <p:spPr bwMode="gray">
          <a:xfrm>
            <a:off x="0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en-US" altLang="zh-CN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IT Solution</a:t>
            </a: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：支付中心标准及系统规</a:t>
            </a:r>
            <a:r>
              <a:rPr lang="zh-CN" altLang="en-US" sz="2000" b="1" dirty="0" smtClean="0">
                <a:latin typeface="+mj-ea"/>
                <a:ea typeface="+mj-ea"/>
                <a:cs typeface="微软雅黑" panose="020B0503020204020204" charset="-122"/>
                <a:sym typeface="+mn-ea"/>
              </a:rPr>
              <a:t>划</a:t>
            </a:r>
            <a:endParaRPr lang="zh-CN" altLang="en-US" sz="2000" b="1" dirty="0">
              <a:latin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50B459-48E2-854D-A7E4-51EC87A1AF74}"/>
              </a:ext>
            </a:extLst>
          </p:cNvPr>
          <p:cNvSpPr/>
          <p:nvPr/>
        </p:nvSpPr>
        <p:spPr>
          <a:xfrm>
            <a:off x="899592" y="894058"/>
            <a:ext cx="3611602" cy="5740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3A653A-779E-D548-9525-113B0EC6774F}"/>
              </a:ext>
            </a:extLst>
          </p:cNvPr>
          <p:cNvSpPr/>
          <p:nvPr/>
        </p:nvSpPr>
        <p:spPr>
          <a:xfrm>
            <a:off x="4616293" y="900761"/>
            <a:ext cx="3650321" cy="5665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C8E2D41-AC7F-AA44-BCA5-02A0F587D886}"/>
              </a:ext>
            </a:extLst>
          </p:cNvPr>
          <p:cNvSpPr txBox="1"/>
          <p:nvPr/>
        </p:nvSpPr>
        <p:spPr>
          <a:xfrm>
            <a:off x="2371969" y="793626"/>
            <a:ext cx="666849" cy="1862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业务标准  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02C1161-FC39-404E-B25E-F7BDC9D7BD3B}"/>
              </a:ext>
            </a:extLst>
          </p:cNvPr>
          <p:cNvSpPr txBox="1"/>
          <p:nvPr/>
        </p:nvSpPr>
        <p:spPr>
          <a:xfrm>
            <a:off x="6069557" y="793626"/>
            <a:ext cx="743793" cy="1862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技术标准   </a:t>
            </a:r>
          </a:p>
        </p:txBody>
      </p:sp>
      <p:sp>
        <p:nvSpPr>
          <p:cNvPr id="172" name="圆角矩形 171">
            <a:extLst>
              <a:ext uri="{FF2B5EF4-FFF2-40B4-BE49-F238E27FC236}">
                <a16:creationId xmlns:a16="http://schemas.microsoft.com/office/drawing/2014/main" id="{A5561357-A6CB-F041-A147-27030E63683F}"/>
              </a:ext>
            </a:extLst>
          </p:cNvPr>
          <p:cNvSpPr/>
          <p:nvPr/>
        </p:nvSpPr>
        <p:spPr>
          <a:xfrm>
            <a:off x="1073522" y="1052863"/>
            <a:ext cx="756000" cy="283626"/>
          </a:xfrm>
          <a:prstGeom prst="roundRect">
            <a:avLst>
              <a:gd name="adj" fmla="val 9312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自动冲销</a:t>
            </a:r>
          </a:p>
        </p:txBody>
      </p:sp>
      <p:sp>
        <p:nvSpPr>
          <p:cNvPr id="173" name="圆角矩形 172">
            <a:extLst>
              <a:ext uri="{FF2B5EF4-FFF2-40B4-BE49-F238E27FC236}">
                <a16:creationId xmlns:a16="http://schemas.microsoft.com/office/drawing/2014/main" id="{07FF4999-358A-6E41-8C72-7B4C9480346A}"/>
              </a:ext>
            </a:extLst>
          </p:cNvPr>
          <p:cNvSpPr/>
          <p:nvPr/>
        </p:nvSpPr>
        <p:spPr>
          <a:xfrm>
            <a:off x="1910816" y="1059868"/>
            <a:ext cx="756000" cy="283626"/>
          </a:xfrm>
          <a:prstGeom prst="roundRect">
            <a:avLst>
              <a:gd name="adj" fmla="val 9312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关单</a:t>
            </a:r>
          </a:p>
        </p:txBody>
      </p:sp>
      <p:sp>
        <p:nvSpPr>
          <p:cNvPr id="174" name="圆角矩形 173">
            <a:extLst>
              <a:ext uri="{FF2B5EF4-FFF2-40B4-BE49-F238E27FC236}">
                <a16:creationId xmlns:a16="http://schemas.microsoft.com/office/drawing/2014/main" id="{2089CA8D-F42F-EC4E-BE84-5BAEC8D2316E}"/>
              </a:ext>
            </a:extLst>
          </p:cNvPr>
          <p:cNvSpPr/>
          <p:nvPr/>
        </p:nvSpPr>
        <p:spPr>
          <a:xfrm>
            <a:off x="2748110" y="1059868"/>
            <a:ext cx="756000" cy="283626"/>
          </a:xfrm>
          <a:prstGeom prst="roundRect">
            <a:avLst>
              <a:gd name="adj" fmla="val 9312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风控</a:t>
            </a:r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3CDD7F88-5FF4-DE4A-BD8D-CF138C9DB630}"/>
              </a:ext>
            </a:extLst>
          </p:cNvPr>
          <p:cNvSpPr/>
          <p:nvPr/>
        </p:nvSpPr>
        <p:spPr>
          <a:xfrm>
            <a:off x="3585403" y="1059868"/>
            <a:ext cx="756000" cy="283626"/>
          </a:xfrm>
          <a:prstGeom prst="roundRect">
            <a:avLst>
              <a:gd name="adj" fmla="val 6714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对账</a:t>
            </a:r>
          </a:p>
        </p:txBody>
      </p: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44615DAA-EAD2-D84C-A804-506C5479C30C}"/>
              </a:ext>
            </a:extLst>
          </p:cNvPr>
          <p:cNvSpPr/>
          <p:nvPr/>
        </p:nvSpPr>
        <p:spPr>
          <a:xfrm>
            <a:off x="4785443" y="1061917"/>
            <a:ext cx="756000" cy="283626"/>
          </a:xfrm>
          <a:prstGeom prst="roundRect">
            <a:avLst>
              <a:gd name="adj" fmla="val 9312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业务接入</a:t>
            </a:r>
          </a:p>
        </p:txBody>
      </p:sp>
      <p:sp>
        <p:nvSpPr>
          <p:cNvPr id="192" name="圆角矩形 191">
            <a:extLst>
              <a:ext uri="{FF2B5EF4-FFF2-40B4-BE49-F238E27FC236}">
                <a16:creationId xmlns:a16="http://schemas.microsoft.com/office/drawing/2014/main" id="{B718D848-76C9-554E-82E1-FE7901C42758}"/>
              </a:ext>
            </a:extLst>
          </p:cNvPr>
          <p:cNvSpPr/>
          <p:nvPr/>
        </p:nvSpPr>
        <p:spPr>
          <a:xfrm>
            <a:off x="5622737" y="1068922"/>
            <a:ext cx="756000" cy="283626"/>
          </a:xfrm>
          <a:prstGeom prst="roundRect">
            <a:avLst>
              <a:gd name="adj" fmla="val 9312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渠道接入</a:t>
            </a:r>
          </a:p>
        </p:txBody>
      </p:sp>
      <p:sp>
        <p:nvSpPr>
          <p:cNvPr id="197" name="圆角矩形 196">
            <a:extLst>
              <a:ext uri="{FF2B5EF4-FFF2-40B4-BE49-F238E27FC236}">
                <a16:creationId xmlns:a16="http://schemas.microsoft.com/office/drawing/2014/main" id="{33FB30F8-7BF6-0747-9D47-C7667D484BDF}"/>
              </a:ext>
            </a:extLst>
          </p:cNvPr>
          <p:cNvSpPr/>
          <p:nvPr/>
        </p:nvSpPr>
        <p:spPr>
          <a:xfrm>
            <a:off x="6460031" y="1068922"/>
            <a:ext cx="756000" cy="283626"/>
          </a:xfrm>
          <a:prstGeom prst="roundRect">
            <a:avLst>
              <a:gd name="adj" fmla="val 9312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支付标识</a:t>
            </a:r>
          </a:p>
        </p:txBody>
      </p:sp>
      <p:sp>
        <p:nvSpPr>
          <p:cNvPr id="198" name="圆角矩形 197">
            <a:extLst>
              <a:ext uri="{FF2B5EF4-FFF2-40B4-BE49-F238E27FC236}">
                <a16:creationId xmlns:a16="http://schemas.microsoft.com/office/drawing/2014/main" id="{4C1F2E71-A952-AA43-9823-EA03E4E4E71E}"/>
              </a:ext>
            </a:extLst>
          </p:cNvPr>
          <p:cNvSpPr/>
          <p:nvPr/>
        </p:nvSpPr>
        <p:spPr>
          <a:xfrm>
            <a:off x="7297324" y="1068922"/>
            <a:ext cx="756000" cy="283626"/>
          </a:xfrm>
          <a:prstGeom prst="roundRect">
            <a:avLst>
              <a:gd name="adj" fmla="val 6714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数据模型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" y="3929320"/>
            <a:ext cx="9143999" cy="12483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3" name="组合 2"/>
          <p:cNvGrpSpPr/>
          <p:nvPr/>
        </p:nvGrpSpPr>
        <p:grpSpPr>
          <a:xfrm>
            <a:off x="911274" y="1635646"/>
            <a:ext cx="7442224" cy="2265160"/>
            <a:chOff x="911274" y="1621381"/>
            <a:chExt cx="7442224" cy="2740842"/>
          </a:xfrm>
        </p:grpSpPr>
        <p:sp>
          <p:nvSpPr>
            <p:cNvPr id="103" name="Rounded Rectangle 14">
              <a:extLst>
                <a:ext uri="{FF2B5EF4-FFF2-40B4-BE49-F238E27FC236}">
                  <a16:creationId xmlns:a16="http://schemas.microsoft.com/office/drawing/2014/main" id="{6BFC500F-3186-624F-8633-F7F6CA662358}"/>
                </a:ext>
              </a:extLst>
            </p:cNvPr>
            <p:cNvSpPr/>
            <p:nvPr/>
          </p:nvSpPr>
          <p:spPr>
            <a:xfrm>
              <a:off x="2471520" y="1849970"/>
              <a:ext cx="4060114" cy="2204973"/>
            </a:xfrm>
            <a:prstGeom prst="roundRect">
              <a:avLst>
                <a:gd name="adj" fmla="val 1158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>
              <a:extLst>
                <a:ext uri="{FF2B5EF4-FFF2-40B4-BE49-F238E27FC236}">
                  <a16:creationId xmlns:a16="http://schemas.microsoft.com/office/drawing/2014/main" id="{75CF627D-3A9E-EE46-87BE-9A91EB38CD50}"/>
                </a:ext>
              </a:extLst>
            </p:cNvPr>
            <p:cNvSpPr/>
            <p:nvPr/>
          </p:nvSpPr>
          <p:spPr>
            <a:xfrm>
              <a:off x="911853" y="1828799"/>
              <a:ext cx="1027078" cy="1289511"/>
            </a:xfrm>
            <a:prstGeom prst="roundRect">
              <a:avLst>
                <a:gd name="adj" fmla="val 327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D03E5DC9-15DD-FF45-AEF8-DA2030C4BF46}"/>
                </a:ext>
              </a:extLst>
            </p:cNvPr>
            <p:cNvSpPr/>
            <p:nvPr/>
          </p:nvSpPr>
          <p:spPr>
            <a:xfrm rot="16200000">
              <a:off x="4406388" y="316689"/>
              <a:ext cx="261818" cy="3578373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Portal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子系统</a:t>
              </a:r>
            </a:p>
          </p:txBody>
        </p:sp>
        <p:sp>
          <p:nvSpPr>
            <p:cNvPr id="80" name="圆角矩形 46">
              <a:extLst>
                <a:ext uri="{FF2B5EF4-FFF2-40B4-BE49-F238E27FC236}">
                  <a16:creationId xmlns:a16="http://schemas.microsoft.com/office/drawing/2014/main" id="{79A81369-6984-3049-926A-08C56DE869BF}"/>
                </a:ext>
              </a:extLst>
            </p:cNvPr>
            <p:cNvSpPr/>
            <p:nvPr/>
          </p:nvSpPr>
          <p:spPr>
            <a:xfrm rot="16200000">
              <a:off x="3415915" y="1680545"/>
              <a:ext cx="261818" cy="1586710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OCC 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子系统</a:t>
              </a:r>
            </a:p>
          </p:txBody>
        </p:sp>
        <p:sp>
          <p:nvSpPr>
            <p:cNvPr id="81" name="圆角矩形 46">
              <a:extLst>
                <a:ext uri="{FF2B5EF4-FFF2-40B4-BE49-F238E27FC236}">
                  <a16:creationId xmlns:a16="http://schemas.microsoft.com/office/drawing/2014/main" id="{4D177952-FB86-BC48-8A7F-73D1574FD9FF}"/>
                </a:ext>
              </a:extLst>
            </p:cNvPr>
            <p:cNvSpPr/>
            <p:nvPr/>
          </p:nvSpPr>
          <p:spPr>
            <a:xfrm rot="16200000">
              <a:off x="3394923" y="2127661"/>
              <a:ext cx="305026" cy="1587934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交易核心子系统</a:t>
              </a:r>
            </a:p>
          </p:txBody>
        </p:sp>
        <p:sp>
          <p:nvSpPr>
            <p:cNvPr id="83" name="圆角矩形 46">
              <a:extLst>
                <a:ext uri="{FF2B5EF4-FFF2-40B4-BE49-F238E27FC236}">
                  <a16:creationId xmlns:a16="http://schemas.microsoft.com/office/drawing/2014/main" id="{15576E87-0B1C-FC42-B24E-D88E6237809B}"/>
                </a:ext>
              </a:extLst>
            </p:cNvPr>
            <p:cNvSpPr/>
            <p:nvPr/>
          </p:nvSpPr>
          <p:spPr>
            <a:xfrm rot="16200000">
              <a:off x="4403930" y="3335830"/>
              <a:ext cx="240846" cy="1079013"/>
            </a:xfrm>
            <a:prstGeom prst="roundRect">
              <a:avLst>
                <a:gd name="adj" fmla="val 9226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营销管理子系统</a:t>
              </a:r>
              <a:endPara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圆角矩形 46">
              <a:extLst>
                <a:ext uri="{FF2B5EF4-FFF2-40B4-BE49-F238E27FC236}">
                  <a16:creationId xmlns:a16="http://schemas.microsoft.com/office/drawing/2014/main" id="{9BEF406A-D3A2-7C45-B707-B14F6F943354}"/>
                </a:ext>
              </a:extLst>
            </p:cNvPr>
            <p:cNvSpPr/>
            <p:nvPr/>
          </p:nvSpPr>
          <p:spPr>
            <a:xfrm rot="16200000">
              <a:off x="3206620" y="3301742"/>
              <a:ext cx="240846" cy="114719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商户管理子系统</a:t>
              </a:r>
              <a:endPara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圆角矩形 46">
              <a:extLst>
                <a:ext uri="{FF2B5EF4-FFF2-40B4-BE49-F238E27FC236}">
                  <a16:creationId xmlns:a16="http://schemas.microsoft.com/office/drawing/2014/main" id="{CD4D04AF-96D1-1641-B8DC-82E25568FABC}"/>
                </a:ext>
              </a:extLst>
            </p:cNvPr>
            <p:cNvSpPr/>
            <p:nvPr/>
          </p:nvSpPr>
          <p:spPr>
            <a:xfrm rot="16200000">
              <a:off x="5238853" y="2552965"/>
              <a:ext cx="412069" cy="1745776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kern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收银台子系统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263115" y="3839937"/>
              <a:ext cx="790209" cy="473849"/>
              <a:chOff x="7236296" y="1563638"/>
              <a:chExt cx="790209" cy="473849"/>
            </a:xfrm>
          </p:grpSpPr>
          <p:sp>
            <p:nvSpPr>
              <p:cNvPr id="88" name="圆角矩形 46">
                <a:extLst>
                  <a:ext uri="{FF2B5EF4-FFF2-40B4-BE49-F238E27FC236}">
                    <a16:creationId xmlns:a16="http://schemas.microsoft.com/office/drawing/2014/main" id="{742C677C-824F-A64C-868C-70C59F736E43}"/>
                  </a:ext>
                </a:extLst>
              </p:cNvPr>
              <p:cNvSpPr/>
              <p:nvPr/>
            </p:nvSpPr>
            <p:spPr>
              <a:xfrm rot="16200000">
                <a:off x="7358163" y="1464943"/>
                <a:ext cx="93161" cy="336893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US" altLang="zh-CN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9" name="圆角矩形 46">
                <a:extLst>
                  <a:ext uri="{FF2B5EF4-FFF2-40B4-BE49-F238E27FC236}">
                    <a16:creationId xmlns:a16="http://schemas.microsoft.com/office/drawing/2014/main" id="{CC885B29-A48D-F74C-AE65-05ECD171140D}"/>
                  </a:ext>
                </a:extLst>
              </p:cNvPr>
              <p:cNvSpPr/>
              <p:nvPr/>
            </p:nvSpPr>
            <p:spPr>
              <a:xfrm rot="16200000">
                <a:off x="7358162" y="1640723"/>
                <a:ext cx="93162" cy="336893"/>
              </a:xfrm>
              <a:prstGeom prst="roundRect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US" altLang="zh-CN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ECF136-559E-4440-A8CF-4B07874769E3}"/>
                  </a:ext>
                </a:extLst>
              </p:cNvPr>
              <p:cNvSpPr txBox="1"/>
              <p:nvPr/>
            </p:nvSpPr>
            <p:spPr>
              <a:xfrm>
                <a:off x="7616136" y="1563638"/>
                <a:ext cx="410369" cy="111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>
                    <a:latin typeface="微软雅黑" pitchFamily="34" charset="-122"/>
                    <a:ea typeface="微软雅黑" pitchFamily="34" charset="-122"/>
                  </a:rPr>
                  <a:t>部分完成</a:t>
                </a: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E76D4DE-5B3A-3B4E-B77B-0980A434E6CE}"/>
                  </a:ext>
                </a:extLst>
              </p:cNvPr>
              <p:cNvSpPr txBox="1"/>
              <p:nvPr/>
            </p:nvSpPr>
            <p:spPr>
              <a:xfrm>
                <a:off x="7616136" y="1751004"/>
                <a:ext cx="410369" cy="111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>
                    <a:latin typeface="微软雅黑" pitchFamily="34" charset="-122"/>
                    <a:ea typeface="微软雅黑" pitchFamily="34" charset="-122"/>
                  </a:rPr>
                  <a:t>二期实现</a:t>
                </a:r>
              </a:p>
            </p:txBody>
          </p:sp>
          <p:sp>
            <p:nvSpPr>
              <p:cNvPr id="92" name="圆角矩形 46">
                <a:extLst>
                  <a:ext uri="{FF2B5EF4-FFF2-40B4-BE49-F238E27FC236}">
                    <a16:creationId xmlns:a16="http://schemas.microsoft.com/office/drawing/2014/main" id="{164F22D2-4C26-3E4A-976B-18552FBDAD38}"/>
                  </a:ext>
                </a:extLst>
              </p:cNvPr>
              <p:cNvSpPr/>
              <p:nvPr/>
            </p:nvSpPr>
            <p:spPr>
              <a:xfrm rot="16200000">
                <a:off x="7358162" y="1803703"/>
                <a:ext cx="93162" cy="336893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US" altLang="zh-CN" sz="900" kern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D5E1DB0C-2110-174D-B598-F0B2A5855079}"/>
                  </a:ext>
                </a:extLst>
              </p:cNvPr>
              <p:cNvSpPr txBox="1"/>
              <p:nvPr/>
            </p:nvSpPr>
            <p:spPr>
              <a:xfrm>
                <a:off x="7616136" y="1925568"/>
                <a:ext cx="410369" cy="111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>
                    <a:latin typeface="微软雅黑" pitchFamily="34" charset="-122"/>
                    <a:ea typeface="微软雅黑" pitchFamily="34" charset="-122"/>
                  </a:rPr>
                  <a:t>三期实现</a:t>
                </a: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3D6B1BE-B79F-CD47-8AB5-9B9C491475D8}"/>
                </a:ext>
              </a:extLst>
            </p:cNvPr>
            <p:cNvSpPr txBox="1"/>
            <p:nvPr/>
          </p:nvSpPr>
          <p:spPr>
            <a:xfrm>
              <a:off x="4111424" y="1788136"/>
              <a:ext cx="743793" cy="1398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  支付中心   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C6208F9-71EA-2F43-A30D-92E43060E6A2}"/>
                </a:ext>
              </a:extLst>
            </p:cNvPr>
            <p:cNvSpPr txBox="1"/>
            <p:nvPr/>
          </p:nvSpPr>
          <p:spPr>
            <a:xfrm>
              <a:off x="1501583" y="2974604"/>
              <a:ext cx="205184" cy="1119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商城</a:t>
              </a:r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5BCD4EC-9CDB-F84F-819A-6FA618B18F08}"/>
                </a:ext>
              </a:extLst>
            </p:cNvPr>
            <p:cNvGrpSpPr/>
            <p:nvPr/>
          </p:nvGrpSpPr>
          <p:grpSpPr>
            <a:xfrm>
              <a:off x="1482189" y="2737497"/>
              <a:ext cx="255245" cy="231666"/>
              <a:chOff x="338558" y="1176298"/>
              <a:chExt cx="567434" cy="486647"/>
            </a:xfrm>
          </p:grpSpPr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F7F085BC-61B5-274D-BF69-C451FC5274C4}"/>
                  </a:ext>
                </a:extLst>
              </p:cNvPr>
              <p:cNvSpPr/>
              <p:nvPr/>
            </p:nvSpPr>
            <p:spPr>
              <a:xfrm>
                <a:off x="338558" y="1176298"/>
                <a:ext cx="567434" cy="486647"/>
              </a:xfrm>
              <a:prstGeom prst="ellipse">
                <a:avLst/>
              </a:prstGeom>
              <a:solidFill>
                <a:srgbClr val="FFE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5659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31318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6977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62636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8295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940175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596765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253355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/>
              </a:p>
            </p:txBody>
          </p:sp>
          <p:sp>
            <p:nvSpPr>
              <p:cNvPr id="110" name="Freeform 23">
                <a:extLst>
                  <a:ext uri="{FF2B5EF4-FFF2-40B4-BE49-F238E27FC236}">
                    <a16:creationId xmlns:a16="http://schemas.microsoft.com/office/drawing/2014/main" id="{FE02225C-98AC-0442-89B7-5D168DC11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92" y="1289378"/>
                <a:ext cx="265507" cy="260490"/>
              </a:xfrm>
              <a:custGeom>
                <a:avLst/>
                <a:gdLst>
                  <a:gd name="T0" fmla="*/ 498453 w 427"/>
                  <a:gd name="T1" fmla="*/ 63687 h 417"/>
                  <a:gd name="T2" fmla="*/ 498453 w 427"/>
                  <a:gd name="T3" fmla="*/ 63687 h 417"/>
                  <a:gd name="T4" fmla="*/ 424164 w 427"/>
                  <a:gd name="T5" fmla="*/ 10815 h 417"/>
                  <a:gd name="T6" fmla="*/ 393011 w 427"/>
                  <a:gd name="T7" fmla="*/ 0 h 417"/>
                  <a:gd name="T8" fmla="*/ 106640 w 427"/>
                  <a:gd name="T9" fmla="*/ 0 h 417"/>
                  <a:gd name="T10" fmla="*/ 74289 w 427"/>
                  <a:gd name="T11" fmla="*/ 10815 h 417"/>
                  <a:gd name="T12" fmla="*/ 10784 w 427"/>
                  <a:gd name="T13" fmla="*/ 63687 h 417"/>
                  <a:gd name="T14" fmla="*/ 0 w 427"/>
                  <a:gd name="T15" fmla="*/ 96132 h 417"/>
                  <a:gd name="T16" fmla="*/ 52721 w 427"/>
                  <a:gd name="T17" fmla="*/ 479457 h 417"/>
                  <a:gd name="T18" fmla="*/ 86271 w 427"/>
                  <a:gd name="T19" fmla="*/ 499885 h 417"/>
                  <a:gd name="T20" fmla="*/ 424164 w 427"/>
                  <a:gd name="T21" fmla="*/ 499885 h 417"/>
                  <a:gd name="T22" fmla="*/ 456516 w 427"/>
                  <a:gd name="T23" fmla="*/ 479457 h 417"/>
                  <a:gd name="T24" fmla="*/ 510435 w 427"/>
                  <a:gd name="T25" fmla="*/ 96132 h 417"/>
                  <a:gd name="T26" fmla="*/ 498453 w 427"/>
                  <a:gd name="T27" fmla="*/ 63687 h 417"/>
                  <a:gd name="T28" fmla="*/ 255217 w 427"/>
                  <a:gd name="T29" fmla="*/ 319638 h 417"/>
                  <a:gd name="T30" fmla="*/ 255217 w 427"/>
                  <a:gd name="T31" fmla="*/ 319638 h 417"/>
                  <a:gd name="T32" fmla="*/ 128208 w 427"/>
                  <a:gd name="T33" fmla="*/ 149004 h 417"/>
                  <a:gd name="T34" fmla="*/ 191713 w 427"/>
                  <a:gd name="T35" fmla="*/ 149004 h 417"/>
                  <a:gd name="T36" fmla="*/ 255217 w 427"/>
                  <a:gd name="T37" fmla="*/ 266766 h 417"/>
                  <a:gd name="T38" fmla="*/ 318722 w 427"/>
                  <a:gd name="T39" fmla="*/ 149004 h 417"/>
                  <a:gd name="T40" fmla="*/ 371443 w 427"/>
                  <a:gd name="T41" fmla="*/ 149004 h 417"/>
                  <a:gd name="T42" fmla="*/ 255217 w 427"/>
                  <a:gd name="T43" fmla="*/ 319638 h 417"/>
                  <a:gd name="T44" fmla="*/ 43135 w 427"/>
                  <a:gd name="T45" fmla="*/ 96132 h 417"/>
                  <a:gd name="T46" fmla="*/ 43135 w 427"/>
                  <a:gd name="T47" fmla="*/ 96132 h 417"/>
                  <a:gd name="T48" fmla="*/ 106640 w 427"/>
                  <a:gd name="T49" fmla="*/ 32444 h 417"/>
                  <a:gd name="T50" fmla="*/ 393011 w 427"/>
                  <a:gd name="T51" fmla="*/ 32444 h 417"/>
                  <a:gd name="T52" fmla="*/ 468498 w 427"/>
                  <a:gd name="T53" fmla="*/ 96132 h 417"/>
                  <a:gd name="T54" fmla="*/ 43135 w 427"/>
                  <a:gd name="T55" fmla="*/ 96132 h 41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27" h="417">
                    <a:moveTo>
                      <a:pt x="416" y="53"/>
                    </a:moveTo>
                    <a:lnTo>
                      <a:pt x="416" y="53"/>
                    </a:lnTo>
                    <a:cubicBezTo>
                      <a:pt x="408" y="44"/>
                      <a:pt x="363" y="9"/>
                      <a:pt x="354" y="9"/>
                    </a:cubicBezTo>
                    <a:cubicBezTo>
                      <a:pt x="354" y="0"/>
                      <a:pt x="337" y="0"/>
                      <a:pt x="32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72" y="0"/>
                      <a:pt x="62" y="9"/>
                    </a:cubicBezTo>
                    <a:cubicBezTo>
                      <a:pt x="62" y="9"/>
                      <a:pt x="18" y="44"/>
                      <a:pt x="9" y="53"/>
                    </a:cubicBezTo>
                    <a:cubicBezTo>
                      <a:pt x="0" y="53"/>
                      <a:pt x="0" y="62"/>
                      <a:pt x="0" y="80"/>
                    </a:cubicBezTo>
                    <a:cubicBezTo>
                      <a:pt x="0" y="88"/>
                      <a:pt x="44" y="399"/>
                      <a:pt x="44" y="399"/>
                    </a:cubicBezTo>
                    <a:cubicBezTo>
                      <a:pt x="53" y="407"/>
                      <a:pt x="62" y="416"/>
                      <a:pt x="72" y="416"/>
                    </a:cubicBezTo>
                    <a:cubicBezTo>
                      <a:pt x="354" y="416"/>
                      <a:pt x="354" y="416"/>
                      <a:pt x="354" y="416"/>
                    </a:cubicBezTo>
                    <a:cubicBezTo>
                      <a:pt x="363" y="416"/>
                      <a:pt x="372" y="407"/>
                      <a:pt x="381" y="399"/>
                    </a:cubicBezTo>
                    <a:cubicBezTo>
                      <a:pt x="381" y="399"/>
                      <a:pt x="426" y="88"/>
                      <a:pt x="426" y="80"/>
                    </a:cubicBezTo>
                    <a:cubicBezTo>
                      <a:pt x="426" y="62"/>
                      <a:pt x="416" y="53"/>
                      <a:pt x="416" y="53"/>
                    </a:cubicBezTo>
                    <a:close/>
                    <a:moveTo>
                      <a:pt x="213" y="266"/>
                    </a:moveTo>
                    <a:lnTo>
                      <a:pt x="213" y="266"/>
                    </a:lnTo>
                    <a:cubicBezTo>
                      <a:pt x="133" y="266"/>
                      <a:pt x="116" y="150"/>
                      <a:pt x="107" y="124"/>
                    </a:cubicBezTo>
                    <a:cubicBezTo>
                      <a:pt x="160" y="124"/>
                      <a:pt x="160" y="124"/>
                      <a:pt x="160" y="124"/>
                    </a:cubicBezTo>
                    <a:cubicBezTo>
                      <a:pt x="160" y="159"/>
                      <a:pt x="178" y="222"/>
                      <a:pt x="213" y="222"/>
                    </a:cubicBezTo>
                    <a:cubicBezTo>
                      <a:pt x="248" y="222"/>
                      <a:pt x="257" y="159"/>
                      <a:pt x="266" y="124"/>
                    </a:cubicBezTo>
                    <a:cubicBezTo>
                      <a:pt x="310" y="124"/>
                      <a:pt x="310" y="124"/>
                      <a:pt x="310" y="124"/>
                    </a:cubicBezTo>
                    <a:cubicBezTo>
                      <a:pt x="310" y="150"/>
                      <a:pt x="293" y="266"/>
                      <a:pt x="213" y="266"/>
                    </a:cubicBezTo>
                    <a:close/>
                    <a:moveTo>
                      <a:pt x="36" y="80"/>
                    </a:moveTo>
                    <a:lnTo>
                      <a:pt x="36" y="80"/>
                    </a:lnTo>
                    <a:cubicBezTo>
                      <a:pt x="89" y="27"/>
                      <a:pt x="89" y="27"/>
                      <a:pt x="89" y="27"/>
                    </a:cubicBezTo>
                    <a:cubicBezTo>
                      <a:pt x="328" y="27"/>
                      <a:pt x="328" y="27"/>
                      <a:pt x="328" y="27"/>
                    </a:cubicBezTo>
                    <a:cubicBezTo>
                      <a:pt x="391" y="80"/>
                      <a:pt x="391" y="80"/>
                      <a:pt x="391" y="80"/>
                    </a:cubicBezTo>
                    <a:lnTo>
                      <a:pt x="36" y="80"/>
                    </a:lnTo>
                    <a:close/>
                  </a:path>
                </a:pathLst>
              </a:custGeom>
              <a:solidFill>
                <a:srgbClr val="BD392F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pPr>
                  <a:defRPr/>
                </a:pPr>
                <a:endParaRPr lang="zh-CN" altLang="en-US" sz="1000"/>
              </a:p>
            </p:txBody>
          </p: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56B387A-2B97-2546-9640-124982D400C7}"/>
                </a:ext>
              </a:extLst>
            </p:cNvPr>
            <p:cNvSpPr txBox="1"/>
            <p:nvPr/>
          </p:nvSpPr>
          <p:spPr>
            <a:xfrm>
              <a:off x="1506600" y="2232689"/>
              <a:ext cx="205184" cy="1119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线下</a:t>
              </a: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F3CB637-DA1C-564E-BEC3-10614F01470A}"/>
                </a:ext>
              </a:extLst>
            </p:cNvPr>
            <p:cNvSpPr/>
            <p:nvPr/>
          </p:nvSpPr>
          <p:spPr>
            <a:xfrm>
              <a:off x="1496781" y="2000145"/>
              <a:ext cx="243873" cy="2148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5659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1318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6977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62636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8295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940175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96765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253355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/>
            </a:p>
          </p:txBody>
        </p:sp>
        <p:pic>
          <p:nvPicPr>
            <p:cNvPr id="112" name="Picture 4" descr="商店">
              <a:extLst>
                <a:ext uri="{FF2B5EF4-FFF2-40B4-BE49-F238E27FC236}">
                  <a16:creationId xmlns:a16="http://schemas.microsoft.com/office/drawing/2014/main" id="{DDD038EF-AC6B-7340-8CEB-81267376F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149" y="2057799"/>
              <a:ext cx="177136" cy="9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EB7E4C5-85BE-874D-97DC-4079B9F16BE3}"/>
                </a:ext>
              </a:extLst>
            </p:cNvPr>
            <p:cNvGrpSpPr/>
            <p:nvPr/>
          </p:nvGrpSpPr>
          <p:grpSpPr>
            <a:xfrm>
              <a:off x="1039272" y="1972318"/>
              <a:ext cx="264713" cy="348089"/>
              <a:chOff x="1689906" y="2214871"/>
              <a:chExt cx="264713" cy="382898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F089360-3B9D-D643-8656-CE988C901B63}"/>
                  </a:ext>
                </a:extLst>
              </p:cNvPr>
              <p:cNvSpPr/>
              <p:nvPr/>
            </p:nvSpPr>
            <p:spPr>
              <a:xfrm>
                <a:off x="1689906" y="2214871"/>
                <a:ext cx="264713" cy="249726"/>
              </a:xfrm>
              <a:prstGeom prst="ellipse">
                <a:avLst/>
              </a:prstGeom>
              <a:solidFill>
                <a:srgbClr val="FFE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5659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31318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6977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62636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8295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940175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596765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253355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4" name="KSO_Shape">
                <a:extLst>
                  <a:ext uri="{FF2B5EF4-FFF2-40B4-BE49-F238E27FC236}">
                    <a16:creationId xmlns:a16="http://schemas.microsoft.com/office/drawing/2014/main" id="{5312C747-3136-5D46-B3C2-D1045C60A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137" y="2292818"/>
                <a:ext cx="128250" cy="110208"/>
              </a:xfrm>
              <a:custGeom>
                <a:avLst/>
                <a:gdLst>
                  <a:gd name="T0" fmla="*/ 332222 w 2301876"/>
                  <a:gd name="T1" fmla="*/ 1410232 h 1941513"/>
                  <a:gd name="T2" fmla="*/ 321717 w 2301876"/>
                  <a:gd name="T3" fmla="*/ 1470415 h 1941513"/>
                  <a:gd name="T4" fmla="*/ 382384 w 2301876"/>
                  <a:gd name="T5" fmla="*/ 1525343 h 1941513"/>
                  <a:gd name="T6" fmla="*/ 696485 w 2301876"/>
                  <a:gd name="T7" fmla="*/ 1509573 h 1941513"/>
                  <a:gd name="T8" fmla="*/ 723010 w 2301876"/>
                  <a:gd name="T9" fmla="*/ 1444398 h 1941513"/>
                  <a:gd name="T10" fmla="*/ 671273 w 2301876"/>
                  <a:gd name="T11" fmla="*/ 1380797 h 1941513"/>
                  <a:gd name="T12" fmla="*/ 1348867 w 2301876"/>
                  <a:gd name="T13" fmla="*/ 1247408 h 1941513"/>
                  <a:gd name="T14" fmla="*/ 1327043 w 2301876"/>
                  <a:gd name="T15" fmla="*/ 1320445 h 1941513"/>
                  <a:gd name="T16" fmla="*/ 1593934 w 2301876"/>
                  <a:gd name="T17" fmla="*/ 1356438 h 1941513"/>
                  <a:gd name="T18" fmla="*/ 1647838 w 2301876"/>
                  <a:gd name="T19" fmla="*/ 1303105 h 1941513"/>
                  <a:gd name="T20" fmla="*/ 1606030 w 2301876"/>
                  <a:gd name="T21" fmla="*/ 1239789 h 1941513"/>
                  <a:gd name="T22" fmla="*/ 1529191 w 2301876"/>
                  <a:gd name="T23" fmla="*/ 516517 h 1941513"/>
                  <a:gd name="T24" fmla="*/ 1584982 w 2301876"/>
                  <a:gd name="T25" fmla="*/ 576970 h 1941513"/>
                  <a:gd name="T26" fmla="*/ 1601035 w 2301876"/>
                  <a:gd name="T27" fmla="*/ 667649 h 1941513"/>
                  <a:gd name="T28" fmla="*/ 1640510 w 2301876"/>
                  <a:gd name="T29" fmla="*/ 716799 h 1941513"/>
                  <a:gd name="T30" fmla="*/ 1583140 w 2301876"/>
                  <a:gd name="T31" fmla="*/ 840071 h 1941513"/>
                  <a:gd name="T32" fmla="*/ 1691827 w 2301876"/>
                  <a:gd name="T33" fmla="*/ 916820 h 1941513"/>
                  <a:gd name="T34" fmla="*/ 1229710 w 2301876"/>
                  <a:gd name="T35" fmla="*/ 1106063 h 1941513"/>
                  <a:gd name="T36" fmla="*/ 1284448 w 2301876"/>
                  <a:gd name="T37" fmla="*/ 909460 h 1941513"/>
                  <a:gd name="T38" fmla="*/ 1396556 w 2301876"/>
                  <a:gd name="T39" fmla="*/ 836654 h 1941513"/>
                  <a:gd name="T40" fmla="*/ 1335239 w 2301876"/>
                  <a:gd name="T41" fmla="*/ 712857 h 1941513"/>
                  <a:gd name="T42" fmla="*/ 1370240 w 2301876"/>
                  <a:gd name="T43" fmla="*/ 660815 h 1941513"/>
                  <a:gd name="T44" fmla="*/ 1388398 w 2301876"/>
                  <a:gd name="T45" fmla="*/ 571451 h 1941513"/>
                  <a:gd name="T46" fmla="*/ 1446031 w 2301876"/>
                  <a:gd name="T47" fmla="*/ 514152 h 1941513"/>
                  <a:gd name="T48" fmla="*/ 570227 w 2301876"/>
                  <a:gd name="T49" fmla="*/ 477627 h 1941513"/>
                  <a:gd name="T50" fmla="*/ 641756 w 2301876"/>
                  <a:gd name="T51" fmla="*/ 549062 h 1941513"/>
                  <a:gd name="T52" fmla="*/ 661216 w 2301876"/>
                  <a:gd name="T53" fmla="*/ 657005 h 1941513"/>
                  <a:gd name="T54" fmla="*/ 633078 w 2301876"/>
                  <a:gd name="T55" fmla="*/ 739471 h 1941513"/>
                  <a:gd name="T56" fmla="*/ 574697 w 2301876"/>
                  <a:gd name="T57" fmla="*/ 792786 h 1941513"/>
                  <a:gd name="T58" fmla="*/ 708552 w 2301876"/>
                  <a:gd name="T59" fmla="*/ 915697 h 1941513"/>
                  <a:gd name="T60" fmla="*/ 815320 w 2301876"/>
                  <a:gd name="T61" fmla="*/ 1036508 h 1941513"/>
                  <a:gd name="T62" fmla="*/ 222836 w 2301876"/>
                  <a:gd name="T63" fmla="*/ 1047276 h 1941513"/>
                  <a:gd name="T64" fmla="*/ 324870 w 2301876"/>
                  <a:gd name="T65" fmla="*/ 922526 h 1941513"/>
                  <a:gd name="T66" fmla="*/ 473189 w 2301876"/>
                  <a:gd name="T67" fmla="*/ 794886 h 1941513"/>
                  <a:gd name="T68" fmla="*/ 413493 w 2301876"/>
                  <a:gd name="T69" fmla="*/ 744461 h 1941513"/>
                  <a:gd name="T70" fmla="*/ 382462 w 2301876"/>
                  <a:gd name="T71" fmla="*/ 663570 h 1941513"/>
                  <a:gd name="T72" fmla="*/ 397978 w 2301876"/>
                  <a:gd name="T73" fmla="*/ 556154 h 1941513"/>
                  <a:gd name="T74" fmla="*/ 466878 w 2301876"/>
                  <a:gd name="T75" fmla="*/ 480778 h 1941513"/>
                  <a:gd name="T76" fmla="*/ 140242 w 2301876"/>
                  <a:gd name="T77" fmla="*/ 134558 h 1941513"/>
                  <a:gd name="T78" fmla="*/ 133677 w 2301876"/>
                  <a:gd name="T79" fmla="*/ 1210760 h 1941513"/>
                  <a:gd name="T80" fmla="*/ 198545 w 2301876"/>
                  <a:gd name="T81" fmla="*/ 1290654 h 1941513"/>
                  <a:gd name="T82" fmla="*/ 905010 w 2301876"/>
                  <a:gd name="T83" fmla="*/ 1223901 h 1941513"/>
                  <a:gd name="T84" fmla="*/ 906061 w 2301876"/>
                  <a:gd name="T85" fmla="*/ 137186 h 1941513"/>
                  <a:gd name="T86" fmla="*/ 1795088 w 2301876"/>
                  <a:gd name="T87" fmla="*/ 130835 h 1941513"/>
                  <a:gd name="T88" fmla="*/ 1869239 w 2301876"/>
                  <a:gd name="T89" fmla="*/ 166040 h 1941513"/>
                  <a:gd name="T90" fmla="*/ 1904211 w 2301876"/>
                  <a:gd name="T91" fmla="*/ 240391 h 1941513"/>
                  <a:gd name="T92" fmla="*/ 1879757 w 2301876"/>
                  <a:gd name="T93" fmla="*/ 1330166 h 1941513"/>
                  <a:gd name="T94" fmla="*/ 1769057 w 2301876"/>
                  <a:gd name="T95" fmla="*/ 1410033 h 1941513"/>
                  <a:gd name="T96" fmla="*/ 1237904 w 2301876"/>
                  <a:gd name="T97" fmla="*/ 1415550 h 1941513"/>
                  <a:gd name="T98" fmla="*/ 1189785 w 2301876"/>
                  <a:gd name="T99" fmla="*/ 1139429 h 1941513"/>
                  <a:gd name="T100" fmla="*/ 1756435 w 2301876"/>
                  <a:gd name="T101" fmla="*/ 1159921 h 1941513"/>
                  <a:gd name="T102" fmla="*/ 1799821 w 2301876"/>
                  <a:gd name="T103" fmla="*/ 1088198 h 1941513"/>
                  <a:gd name="T104" fmla="*/ 898445 w 2301876"/>
                  <a:gd name="T105" fmla="*/ 262 h 1941513"/>
                  <a:gd name="T106" fmla="*/ 992990 w 2301876"/>
                  <a:gd name="T107" fmla="*/ 39421 h 1941513"/>
                  <a:gd name="T108" fmla="*/ 1041313 w 2301876"/>
                  <a:gd name="T109" fmla="*/ 129302 h 1941513"/>
                  <a:gd name="T110" fmla="*/ 1017414 w 2301876"/>
                  <a:gd name="T111" fmla="*/ 1483030 h 1941513"/>
                  <a:gd name="T112" fmla="*/ 887939 w 2301876"/>
                  <a:gd name="T113" fmla="*/ 1588417 h 1941513"/>
                  <a:gd name="T114" fmla="*/ 200909 w 2301876"/>
                  <a:gd name="T115" fmla="*/ 1599454 h 1941513"/>
                  <a:gd name="T116" fmla="*/ 45959 w 2301876"/>
                  <a:gd name="T117" fmla="*/ 1513779 h 1941513"/>
                  <a:gd name="T118" fmla="*/ 0 w 2301876"/>
                  <a:gd name="T119" fmla="*/ 152429 h 1941513"/>
                  <a:gd name="T120" fmla="*/ 34667 w 2301876"/>
                  <a:gd name="T121" fmla="*/ 55452 h 1941513"/>
                  <a:gd name="T122" fmla="*/ 121596 w 2301876"/>
                  <a:gd name="T123" fmla="*/ 2891 h 194151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301876" h="1941513">
                    <a:moveTo>
                      <a:pt x="475693" y="1664563"/>
                    </a:moveTo>
                    <a:lnTo>
                      <a:pt x="471250" y="1664880"/>
                    </a:lnTo>
                    <a:lnTo>
                      <a:pt x="466490" y="1665198"/>
                    </a:lnTo>
                    <a:lnTo>
                      <a:pt x="462047" y="1665515"/>
                    </a:lnTo>
                    <a:lnTo>
                      <a:pt x="457605" y="1666468"/>
                    </a:lnTo>
                    <a:lnTo>
                      <a:pt x="453162" y="1667421"/>
                    </a:lnTo>
                    <a:lnTo>
                      <a:pt x="449354" y="1668691"/>
                    </a:lnTo>
                    <a:lnTo>
                      <a:pt x="440786" y="1671550"/>
                    </a:lnTo>
                    <a:lnTo>
                      <a:pt x="433170" y="1675679"/>
                    </a:lnTo>
                    <a:lnTo>
                      <a:pt x="425553" y="1680125"/>
                    </a:lnTo>
                    <a:lnTo>
                      <a:pt x="418572" y="1685207"/>
                    </a:lnTo>
                    <a:lnTo>
                      <a:pt x="412542" y="1691241"/>
                    </a:lnTo>
                    <a:lnTo>
                      <a:pt x="406513" y="1697276"/>
                    </a:lnTo>
                    <a:lnTo>
                      <a:pt x="401435" y="1704263"/>
                    </a:lnTo>
                    <a:lnTo>
                      <a:pt x="396993" y="1711886"/>
                    </a:lnTo>
                    <a:lnTo>
                      <a:pt x="392867" y="1719508"/>
                    </a:lnTo>
                    <a:lnTo>
                      <a:pt x="390011" y="1728083"/>
                    </a:lnTo>
                    <a:lnTo>
                      <a:pt x="388742" y="1732212"/>
                    </a:lnTo>
                    <a:lnTo>
                      <a:pt x="387790" y="1736341"/>
                    </a:lnTo>
                    <a:lnTo>
                      <a:pt x="386838" y="1740787"/>
                    </a:lnTo>
                    <a:lnTo>
                      <a:pt x="386203" y="1745552"/>
                    </a:lnTo>
                    <a:lnTo>
                      <a:pt x="385886" y="1749998"/>
                    </a:lnTo>
                    <a:lnTo>
                      <a:pt x="385886" y="1754444"/>
                    </a:lnTo>
                    <a:lnTo>
                      <a:pt x="385886" y="1759209"/>
                    </a:lnTo>
                    <a:lnTo>
                      <a:pt x="386203" y="1763655"/>
                    </a:lnTo>
                    <a:lnTo>
                      <a:pt x="386838" y="1768419"/>
                    </a:lnTo>
                    <a:lnTo>
                      <a:pt x="387790" y="1772865"/>
                    </a:lnTo>
                    <a:lnTo>
                      <a:pt x="388742" y="1776994"/>
                    </a:lnTo>
                    <a:lnTo>
                      <a:pt x="390011" y="1781441"/>
                    </a:lnTo>
                    <a:lnTo>
                      <a:pt x="392867" y="1789698"/>
                    </a:lnTo>
                    <a:lnTo>
                      <a:pt x="396993" y="1797639"/>
                    </a:lnTo>
                    <a:lnTo>
                      <a:pt x="401435" y="1804943"/>
                    </a:lnTo>
                    <a:lnTo>
                      <a:pt x="406513" y="1812248"/>
                    </a:lnTo>
                    <a:lnTo>
                      <a:pt x="412542" y="1818283"/>
                    </a:lnTo>
                    <a:lnTo>
                      <a:pt x="418572" y="1824317"/>
                    </a:lnTo>
                    <a:lnTo>
                      <a:pt x="425553" y="1829399"/>
                    </a:lnTo>
                    <a:lnTo>
                      <a:pt x="433170" y="1833845"/>
                    </a:lnTo>
                    <a:lnTo>
                      <a:pt x="440786" y="1837657"/>
                    </a:lnTo>
                    <a:lnTo>
                      <a:pt x="449354" y="1840515"/>
                    </a:lnTo>
                    <a:lnTo>
                      <a:pt x="453162" y="1842103"/>
                    </a:lnTo>
                    <a:lnTo>
                      <a:pt x="457605" y="1842738"/>
                    </a:lnTo>
                    <a:lnTo>
                      <a:pt x="462047" y="1843374"/>
                    </a:lnTo>
                    <a:lnTo>
                      <a:pt x="466490" y="1844326"/>
                    </a:lnTo>
                    <a:lnTo>
                      <a:pt x="471250" y="1844644"/>
                    </a:lnTo>
                    <a:lnTo>
                      <a:pt x="475693" y="1844644"/>
                    </a:lnTo>
                    <a:lnTo>
                      <a:pt x="784465" y="1844644"/>
                    </a:lnTo>
                    <a:lnTo>
                      <a:pt x="788908" y="1844644"/>
                    </a:lnTo>
                    <a:lnTo>
                      <a:pt x="793668" y="1844326"/>
                    </a:lnTo>
                    <a:lnTo>
                      <a:pt x="798111" y="1843374"/>
                    </a:lnTo>
                    <a:lnTo>
                      <a:pt x="802553" y="1842738"/>
                    </a:lnTo>
                    <a:lnTo>
                      <a:pt x="806996" y="1842103"/>
                    </a:lnTo>
                    <a:lnTo>
                      <a:pt x="811122" y="1840515"/>
                    </a:lnTo>
                    <a:lnTo>
                      <a:pt x="819690" y="1837657"/>
                    </a:lnTo>
                    <a:lnTo>
                      <a:pt x="827306" y="1833845"/>
                    </a:lnTo>
                    <a:lnTo>
                      <a:pt x="834605" y="1829399"/>
                    </a:lnTo>
                    <a:lnTo>
                      <a:pt x="841586" y="1824317"/>
                    </a:lnTo>
                    <a:lnTo>
                      <a:pt x="847933" y="1818283"/>
                    </a:lnTo>
                    <a:lnTo>
                      <a:pt x="853963" y="1812248"/>
                    </a:lnTo>
                    <a:lnTo>
                      <a:pt x="859040" y="1804943"/>
                    </a:lnTo>
                    <a:lnTo>
                      <a:pt x="863483" y="1797639"/>
                    </a:lnTo>
                    <a:lnTo>
                      <a:pt x="867608" y="1789698"/>
                    </a:lnTo>
                    <a:lnTo>
                      <a:pt x="870464" y="1781441"/>
                    </a:lnTo>
                    <a:lnTo>
                      <a:pt x="871734" y="1776994"/>
                    </a:lnTo>
                    <a:lnTo>
                      <a:pt x="872686" y="1772865"/>
                    </a:lnTo>
                    <a:lnTo>
                      <a:pt x="873320" y="1768419"/>
                    </a:lnTo>
                    <a:lnTo>
                      <a:pt x="873638" y="1763655"/>
                    </a:lnTo>
                    <a:lnTo>
                      <a:pt x="874272" y="1759209"/>
                    </a:lnTo>
                    <a:lnTo>
                      <a:pt x="874590" y="1754444"/>
                    </a:lnTo>
                    <a:lnTo>
                      <a:pt x="874272" y="1749998"/>
                    </a:lnTo>
                    <a:lnTo>
                      <a:pt x="873638" y="1745552"/>
                    </a:lnTo>
                    <a:lnTo>
                      <a:pt x="873320" y="1740787"/>
                    </a:lnTo>
                    <a:lnTo>
                      <a:pt x="872686" y="1736341"/>
                    </a:lnTo>
                    <a:lnTo>
                      <a:pt x="871734" y="1732212"/>
                    </a:lnTo>
                    <a:lnTo>
                      <a:pt x="870464" y="1728083"/>
                    </a:lnTo>
                    <a:lnTo>
                      <a:pt x="867608" y="1719508"/>
                    </a:lnTo>
                    <a:lnTo>
                      <a:pt x="863483" y="1711886"/>
                    </a:lnTo>
                    <a:lnTo>
                      <a:pt x="859040" y="1704263"/>
                    </a:lnTo>
                    <a:lnTo>
                      <a:pt x="853963" y="1697276"/>
                    </a:lnTo>
                    <a:lnTo>
                      <a:pt x="847933" y="1691241"/>
                    </a:lnTo>
                    <a:lnTo>
                      <a:pt x="841586" y="1685207"/>
                    </a:lnTo>
                    <a:lnTo>
                      <a:pt x="834605" y="1680125"/>
                    </a:lnTo>
                    <a:lnTo>
                      <a:pt x="827306" y="1675679"/>
                    </a:lnTo>
                    <a:lnTo>
                      <a:pt x="819690" y="1671550"/>
                    </a:lnTo>
                    <a:lnTo>
                      <a:pt x="811122" y="1668691"/>
                    </a:lnTo>
                    <a:lnTo>
                      <a:pt x="806996" y="1667421"/>
                    </a:lnTo>
                    <a:lnTo>
                      <a:pt x="802553" y="1666468"/>
                    </a:lnTo>
                    <a:lnTo>
                      <a:pt x="798111" y="1665515"/>
                    </a:lnTo>
                    <a:lnTo>
                      <a:pt x="793668" y="1665198"/>
                    </a:lnTo>
                    <a:lnTo>
                      <a:pt x="788908" y="1664880"/>
                    </a:lnTo>
                    <a:lnTo>
                      <a:pt x="784465" y="1664563"/>
                    </a:lnTo>
                    <a:lnTo>
                      <a:pt x="475693" y="1664563"/>
                    </a:lnTo>
                    <a:close/>
                    <a:moveTo>
                      <a:pt x="1670551" y="1495108"/>
                    </a:moveTo>
                    <a:lnTo>
                      <a:pt x="1662926" y="1495425"/>
                    </a:lnTo>
                    <a:lnTo>
                      <a:pt x="1655936" y="1496695"/>
                    </a:lnTo>
                    <a:lnTo>
                      <a:pt x="1648946" y="1498283"/>
                    </a:lnTo>
                    <a:lnTo>
                      <a:pt x="1642274" y="1500823"/>
                    </a:lnTo>
                    <a:lnTo>
                      <a:pt x="1636237" y="1503998"/>
                    </a:lnTo>
                    <a:lnTo>
                      <a:pt x="1629882" y="1507490"/>
                    </a:lnTo>
                    <a:lnTo>
                      <a:pt x="1624481" y="1511618"/>
                    </a:lnTo>
                    <a:lnTo>
                      <a:pt x="1619080" y="1516380"/>
                    </a:lnTo>
                    <a:lnTo>
                      <a:pt x="1614631" y="1521778"/>
                    </a:lnTo>
                    <a:lnTo>
                      <a:pt x="1610183" y="1527175"/>
                    </a:lnTo>
                    <a:lnTo>
                      <a:pt x="1606688" y="1533208"/>
                    </a:lnTo>
                    <a:lnTo>
                      <a:pt x="1603511" y="1539240"/>
                    </a:lnTo>
                    <a:lnTo>
                      <a:pt x="1601605" y="1545908"/>
                    </a:lnTo>
                    <a:lnTo>
                      <a:pt x="1599698" y="1552893"/>
                    </a:lnTo>
                    <a:lnTo>
                      <a:pt x="1598427" y="1559878"/>
                    </a:lnTo>
                    <a:lnTo>
                      <a:pt x="1598110" y="1567498"/>
                    </a:lnTo>
                    <a:lnTo>
                      <a:pt x="1598427" y="1574800"/>
                    </a:lnTo>
                    <a:lnTo>
                      <a:pt x="1599698" y="1582103"/>
                    </a:lnTo>
                    <a:lnTo>
                      <a:pt x="1601605" y="1589088"/>
                    </a:lnTo>
                    <a:lnTo>
                      <a:pt x="1603511" y="1595755"/>
                    </a:lnTo>
                    <a:lnTo>
                      <a:pt x="1606688" y="1602105"/>
                    </a:lnTo>
                    <a:lnTo>
                      <a:pt x="1610183" y="1607820"/>
                    </a:lnTo>
                    <a:lnTo>
                      <a:pt x="1614631" y="1613535"/>
                    </a:lnTo>
                    <a:lnTo>
                      <a:pt x="1619080" y="1618615"/>
                    </a:lnTo>
                    <a:lnTo>
                      <a:pt x="1624481" y="1623378"/>
                    </a:lnTo>
                    <a:lnTo>
                      <a:pt x="1629882" y="1627505"/>
                    </a:lnTo>
                    <a:lnTo>
                      <a:pt x="1636237" y="1630998"/>
                    </a:lnTo>
                    <a:lnTo>
                      <a:pt x="1642274" y="1634173"/>
                    </a:lnTo>
                    <a:lnTo>
                      <a:pt x="1648946" y="1636713"/>
                    </a:lnTo>
                    <a:lnTo>
                      <a:pt x="1655936" y="1638300"/>
                    </a:lnTo>
                    <a:lnTo>
                      <a:pt x="1662926" y="1639253"/>
                    </a:lnTo>
                    <a:lnTo>
                      <a:pt x="1670551" y="1639570"/>
                    </a:lnTo>
                    <a:lnTo>
                      <a:pt x="1918697" y="1639570"/>
                    </a:lnTo>
                    <a:lnTo>
                      <a:pt x="1926004" y="1639253"/>
                    </a:lnTo>
                    <a:lnTo>
                      <a:pt x="1933630" y="1638300"/>
                    </a:lnTo>
                    <a:lnTo>
                      <a:pt x="1940620" y="1636713"/>
                    </a:lnTo>
                    <a:lnTo>
                      <a:pt x="1947292" y="1634173"/>
                    </a:lnTo>
                    <a:lnTo>
                      <a:pt x="1953329" y="1630998"/>
                    </a:lnTo>
                    <a:lnTo>
                      <a:pt x="1959366" y="1627505"/>
                    </a:lnTo>
                    <a:lnTo>
                      <a:pt x="1964767" y="1623378"/>
                    </a:lnTo>
                    <a:lnTo>
                      <a:pt x="1970168" y="1618615"/>
                    </a:lnTo>
                    <a:lnTo>
                      <a:pt x="1974934" y="1613535"/>
                    </a:lnTo>
                    <a:lnTo>
                      <a:pt x="1979065" y="1607820"/>
                    </a:lnTo>
                    <a:lnTo>
                      <a:pt x="1982560" y="1602105"/>
                    </a:lnTo>
                    <a:lnTo>
                      <a:pt x="1985419" y="1595755"/>
                    </a:lnTo>
                    <a:lnTo>
                      <a:pt x="1988279" y="1589088"/>
                    </a:lnTo>
                    <a:lnTo>
                      <a:pt x="1989868" y="1582103"/>
                    </a:lnTo>
                    <a:lnTo>
                      <a:pt x="1991138" y="1574800"/>
                    </a:lnTo>
                    <a:lnTo>
                      <a:pt x="1991456" y="1567498"/>
                    </a:lnTo>
                    <a:lnTo>
                      <a:pt x="1991138" y="1559878"/>
                    </a:lnTo>
                    <a:lnTo>
                      <a:pt x="1989868" y="1552893"/>
                    </a:lnTo>
                    <a:lnTo>
                      <a:pt x="1988279" y="1545908"/>
                    </a:lnTo>
                    <a:lnTo>
                      <a:pt x="1985419" y="1539240"/>
                    </a:lnTo>
                    <a:lnTo>
                      <a:pt x="1982560" y="1533208"/>
                    </a:lnTo>
                    <a:lnTo>
                      <a:pt x="1979065" y="1527175"/>
                    </a:lnTo>
                    <a:lnTo>
                      <a:pt x="1974934" y="1521778"/>
                    </a:lnTo>
                    <a:lnTo>
                      <a:pt x="1970168" y="1516380"/>
                    </a:lnTo>
                    <a:lnTo>
                      <a:pt x="1964767" y="1511618"/>
                    </a:lnTo>
                    <a:lnTo>
                      <a:pt x="1959366" y="1507490"/>
                    </a:lnTo>
                    <a:lnTo>
                      <a:pt x="1953329" y="1503998"/>
                    </a:lnTo>
                    <a:lnTo>
                      <a:pt x="1947292" y="1500823"/>
                    </a:lnTo>
                    <a:lnTo>
                      <a:pt x="1940620" y="1498283"/>
                    </a:lnTo>
                    <a:lnTo>
                      <a:pt x="1933630" y="1496695"/>
                    </a:lnTo>
                    <a:lnTo>
                      <a:pt x="1926004" y="1495425"/>
                    </a:lnTo>
                    <a:lnTo>
                      <a:pt x="1918697" y="1495108"/>
                    </a:lnTo>
                    <a:lnTo>
                      <a:pt x="1670551" y="1495108"/>
                    </a:lnTo>
                    <a:close/>
                    <a:moveTo>
                      <a:pt x="1787673" y="611187"/>
                    </a:moveTo>
                    <a:lnTo>
                      <a:pt x="1794669" y="611187"/>
                    </a:lnTo>
                    <a:lnTo>
                      <a:pt x="1801665" y="611187"/>
                    </a:lnTo>
                    <a:lnTo>
                      <a:pt x="1808661" y="612140"/>
                    </a:lnTo>
                    <a:lnTo>
                      <a:pt x="1815338" y="613093"/>
                    </a:lnTo>
                    <a:lnTo>
                      <a:pt x="1822016" y="614681"/>
                    </a:lnTo>
                    <a:lnTo>
                      <a:pt x="1828694" y="616587"/>
                    </a:lnTo>
                    <a:lnTo>
                      <a:pt x="1835372" y="618810"/>
                    </a:lnTo>
                    <a:lnTo>
                      <a:pt x="1841732" y="621352"/>
                    </a:lnTo>
                    <a:lnTo>
                      <a:pt x="1847773" y="624210"/>
                    </a:lnTo>
                    <a:lnTo>
                      <a:pt x="1853815" y="627387"/>
                    </a:lnTo>
                    <a:lnTo>
                      <a:pt x="1859539" y="631198"/>
                    </a:lnTo>
                    <a:lnTo>
                      <a:pt x="1865581" y="635010"/>
                    </a:lnTo>
                    <a:lnTo>
                      <a:pt x="1870987" y="639457"/>
                    </a:lnTo>
                    <a:lnTo>
                      <a:pt x="1876393" y="643904"/>
                    </a:lnTo>
                    <a:lnTo>
                      <a:pt x="1881480" y="648986"/>
                    </a:lnTo>
                    <a:lnTo>
                      <a:pt x="1886568" y="654068"/>
                    </a:lnTo>
                    <a:lnTo>
                      <a:pt x="1891338" y="659151"/>
                    </a:lnTo>
                    <a:lnTo>
                      <a:pt x="1895790" y="665186"/>
                    </a:lnTo>
                    <a:lnTo>
                      <a:pt x="1900242" y="670903"/>
                    </a:lnTo>
                    <a:lnTo>
                      <a:pt x="1904376" y="677256"/>
                    </a:lnTo>
                    <a:lnTo>
                      <a:pt x="1908192" y="683609"/>
                    </a:lnTo>
                    <a:lnTo>
                      <a:pt x="1911690" y="690597"/>
                    </a:lnTo>
                    <a:lnTo>
                      <a:pt x="1915188" y="697267"/>
                    </a:lnTo>
                    <a:lnTo>
                      <a:pt x="1918049" y="704255"/>
                    </a:lnTo>
                    <a:lnTo>
                      <a:pt x="1920593" y="711561"/>
                    </a:lnTo>
                    <a:lnTo>
                      <a:pt x="1923137" y="718867"/>
                    </a:lnTo>
                    <a:lnTo>
                      <a:pt x="1925363" y="726808"/>
                    </a:lnTo>
                    <a:lnTo>
                      <a:pt x="1927271" y="734431"/>
                    </a:lnTo>
                    <a:lnTo>
                      <a:pt x="1928861" y="742690"/>
                    </a:lnTo>
                    <a:lnTo>
                      <a:pt x="1929815" y="750631"/>
                    </a:lnTo>
                    <a:lnTo>
                      <a:pt x="1930451" y="758889"/>
                    </a:lnTo>
                    <a:lnTo>
                      <a:pt x="1931405" y="767466"/>
                    </a:lnTo>
                    <a:lnTo>
                      <a:pt x="1931405" y="775724"/>
                    </a:lnTo>
                    <a:lnTo>
                      <a:pt x="1931723" y="784301"/>
                    </a:lnTo>
                    <a:lnTo>
                      <a:pt x="1932359" y="791924"/>
                    </a:lnTo>
                    <a:lnTo>
                      <a:pt x="1933313" y="799865"/>
                    </a:lnTo>
                    <a:lnTo>
                      <a:pt x="1934585" y="806853"/>
                    </a:lnTo>
                    <a:lnTo>
                      <a:pt x="1936175" y="813206"/>
                    </a:lnTo>
                    <a:lnTo>
                      <a:pt x="1938401" y="819241"/>
                    </a:lnTo>
                    <a:lnTo>
                      <a:pt x="1940627" y="824958"/>
                    </a:lnTo>
                    <a:lnTo>
                      <a:pt x="1943171" y="830041"/>
                    </a:lnTo>
                    <a:lnTo>
                      <a:pt x="1945715" y="834805"/>
                    </a:lnTo>
                    <a:lnTo>
                      <a:pt x="1948576" y="839252"/>
                    </a:lnTo>
                    <a:lnTo>
                      <a:pt x="1951756" y="843381"/>
                    </a:lnTo>
                    <a:lnTo>
                      <a:pt x="1954936" y="846875"/>
                    </a:lnTo>
                    <a:lnTo>
                      <a:pt x="1958116" y="850687"/>
                    </a:lnTo>
                    <a:lnTo>
                      <a:pt x="1961614" y="853546"/>
                    </a:lnTo>
                    <a:lnTo>
                      <a:pt x="1965430" y="856087"/>
                    </a:lnTo>
                    <a:lnTo>
                      <a:pt x="1968610" y="858946"/>
                    </a:lnTo>
                    <a:lnTo>
                      <a:pt x="1975606" y="862757"/>
                    </a:lnTo>
                    <a:lnTo>
                      <a:pt x="1982284" y="866251"/>
                    </a:lnTo>
                    <a:lnTo>
                      <a:pt x="1988643" y="868475"/>
                    </a:lnTo>
                    <a:lnTo>
                      <a:pt x="1994049" y="869745"/>
                    </a:lnTo>
                    <a:lnTo>
                      <a:pt x="1998819" y="871016"/>
                    </a:lnTo>
                    <a:lnTo>
                      <a:pt x="2002635" y="871334"/>
                    </a:lnTo>
                    <a:lnTo>
                      <a:pt x="2005815" y="871651"/>
                    </a:lnTo>
                    <a:lnTo>
                      <a:pt x="2005815" y="932320"/>
                    </a:lnTo>
                    <a:lnTo>
                      <a:pt x="1841096" y="932320"/>
                    </a:lnTo>
                    <a:lnTo>
                      <a:pt x="1841096" y="997119"/>
                    </a:lnTo>
                    <a:lnTo>
                      <a:pt x="1853815" y="999025"/>
                    </a:lnTo>
                    <a:lnTo>
                      <a:pt x="1865899" y="1001566"/>
                    </a:lnTo>
                    <a:lnTo>
                      <a:pt x="1877983" y="1004107"/>
                    </a:lnTo>
                    <a:lnTo>
                      <a:pt x="1890066" y="1007601"/>
                    </a:lnTo>
                    <a:lnTo>
                      <a:pt x="1901514" y="1011095"/>
                    </a:lnTo>
                    <a:lnTo>
                      <a:pt x="1912962" y="1015224"/>
                    </a:lnTo>
                    <a:lnTo>
                      <a:pt x="1923773" y="1019354"/>
                    </a:lnTo>
                    <a:lnTo>
                      <a:pt x="1934903" y="1024118"/>
                    </a:lnTo>
                    <a:lnTo>
                      <a:pt x="1945715" y="1029200"/>
                    </a:lnTo>
                    <a:lnTo>
                      <a:pt x="1956208" y="1034918"/>
                    </a:lnTo>
                    <a:lnTo>
                      <a:pt x="1966384" y="1040635"/>
                    </a:lnTo>
                    <a:lnTo>
                      <a:pt x="1976242" y="1046988"/>
                    </a:lnTo>
                    <a:lnTo>
                      <a:pt x="1986099" y="1053659"/>
                    </a:lnTo>
                    <a:lnTo>
                      <a:pt x="1995321" y="1060329"/>
                    </a:lnTo>
                    <a:lnTo>
                      <a:pt x="2003907" y="1067635"/>
                    </a:lnTo>
                    <a:lnTo>
                      <a:pt x="2012811" y="1074940"/>
                    </a:lnTo>
                    <a:lnTo>
                      <a:pt x="2021396" y="1082881"/>
                    </a:lnTo>
                    <a:lnTo>
                      <a:pt x="2029028" y="1090822"/>
                    </a:lnTo>
                    <a:lnTo>
                      <a:pt x="2036978" y="1099081"/>
                    </a:lnTo>
                    <a:lnTo>
                      <a:pt x="2044292" y="1107975"/>
                    </a:lnTo>
                    <a:lnTo>
                      <a:pt x="2051288" y="1116551"/>
                    </a:lnTo>
                    <a:lnTo>
                      <a:pt x="2057965" y="1125445"/>
                    </a:lnTo>
                    <a:lnTo>
                      <a:pt x="2064325" y="1135292"/>
                    </a:lnTo>
                    <a:lnTo>
                      <a:pt x="2069731" y="1144821"/>
                    </a:lnTo>
                    <a:lnTo>
                      <a:pt x="2075455" y="1154350"/>
                    </a:lnTo>
                    <a:lnTo>
                      <a:pt x="2080225" y="1164515"/>
                    </a:lnTo>
                    <a:lnTo>
                      <a:pt x="2084995" y="1174679"/>
                    </a:lnTo>
                    <a:lnTo>
                      <a:pt x="2089128" y="1185161"/>
                    </a:lnTo>
                    <a:lnTo>
                      <a:pt x="2092626" y="1195643"/>
                    </a:lnTo>
                    <a:lnTo>
                      <a:pt x="2095488" y="1206761"/>
                    </a:lnTo>
                    <a:lnTo>
                      <a:pt x="2098668" y="1217560"/>
                    </a:lnTo>
                    <a:lnTo>
                      <a:pt x="2100894" y="1228995"/>
                    </a:lnTo>
                    <a:lnTo>
                      <a:pt x="2103438" y="1336675"/>
                    </a:lnTo>
                    <a:lnTo>
                      <a:pt x="1485900" y="1336675"/>
                    </a:lnTo>
                    <a:lnTo>
                      <a:pt x="1488444" y="1228995"/>
                    </a:lnTo>
                    <a:lnTo>
                      <a:pt x="1490670" y="1217560"/>
                    </a:lnTo>
                    <a:lnTo>
                      <a:pt x="1493214" y="1206761"/>
                    </a:lnTo>
                    <a:lnTo>
                      <a:pt x="1496712" y="1195643"/>
                    </a:lnTo>
                    <a:lnTo>
                      <a:pt x="1500210" y="1185161"/>
                    </a:lnTo>
                    <a:lnTo>
                      <a:pt x="1504343" y="1174679"/>
                    </a:lnTo>
                    <a:lnTo>
                      <a:pt x="1508795" y="1164515"/>
                    </a:lnTo>
                    <a:lnTo>
                      <a:pt x="1513565" y="1154350"/>
                    </a:lnTo>
                    <a:lnTo>
                      <a:pt x="1519289" y="1144821"/>
                    </a:lnTo>
                    <a:lnTo>
                      <a:pt x="1525013" y="1135292"/>
                    </a:lnTo>
                    <a:lnTo>
                      <a:pt x="1531055" y="1125763"/>
                    </a:lnTo>
                    <a:lnTo>
                      <a:pt x="1537732" y="1116551"/>
                    </a:lnTo>
                    <a:lnTo>
                      <a:pt x="1544728" y="1107975"/>
                    </a:lnTo>
                    <a:lnTo>
                      <a:pt x="1552042" y="1099081"/>
                    </a:lnTo>
                    <a:lnTo>
                      <a:pt x="1559674" y="1090822"/>
                    </a:lnTo>
                    <a:lnTo>
                      <a:pt x="1567942" y="1082881"/>
                    </a:lnTo>
                    <a:lnTo>
                      <a:pt x="1576209" y="1074940"/>
                    </a:lnTo>
                    <a:lnTo>
                      <a:pt x="1584795" y="1067635"/>
                    </a:lnTo>
                    <a:lnTo>
                      <a:pt x="1593699" y="1060329"/>
                    </a:lnTo>
                    <a:lnTo>
                      <a:pt x="1603239" y="1053659"/>
                    </a:lnTo>
                    <a:lnTo>
                      <a:pt x="1613096" y="1046988"/>
                    </a:lnTo>
                    <a:lnTo>
                      <a:pt x="1622954" y="1040635"/>
                    </a:lnTo>
                    <a:lnTo>
                      <a:pt x="1632812" y="1034918"/>
                    </a:lnTo>
                    <a:lnTo>
                      <a:pt x="1643305" y="1029200"/>
                    </a:lnTo>
                    <a:lnTo>
                      <a:pt x="1654117" y="1024118"/>
                    </a:lnTo>
                    <a:lnTo>
                      <a:pt x="1664929" y="1019671"/>
                    </a:lnTo>
                    <a:lnTo>
                      <a:pt x="1676058" y="1015224"/>
                    </a:lnTo>
                    <a:lnTo>
                      <a:pt x="1687506" y="1011095"/>
                    </a:lnTo>
                    <a:lnTo>
                      <a:pt x="1699272" y="1007601"/>
                    </a:lnTo>
                    <a:lnTo>
                      <a:pt x="1711355" y="1004107"/>
                    </a:lnTo>
                    <a:lnTo>
                      <a:pt x="1723439" y="1001566"/>
                    </a:lnTo>
                    <a:lnTo>
                      <a:pt x="1735523" y="999025"/>
                    </a:lnTo>
                    <a:lnTo>
                      <a:pt x="1747924" y="997119"/>
                    </a:lnTo>
                    <a:lnTo>
                      <a:pt x="1747924" y="932320"/>
                    </a:lnTo>
                    <a:lnTo>
                      <a:pt x="1583205" y="932320"/>
                    </a:lnTo>
                    <a:lnTo>
                      <a:pt x="1583205" y="871651"/>
                    </a:lnTo>
                    <a:lnTo>
                      <a:pt x="1586385" y="871334"/>
                    </a:lnTo>
                    <a:lnTo>
                      <a:pt x="1590201" y="870698"/>
                    </a:lnTo>
                    <a:lnTo>
                      <a:pt x="1594971" y="869110"/>
                    </a:lnTo>
                    <a:lnTo>
                      <a:pt x="1600377" y="867204"/>
                    </a:lnTo>
                    <a:lnTo>
                      <a:pt x="1606736" y="864663"/>
                    </a:lnTo>
                    <a:lnTo>
                      <a:pt x="1613414" y="861487"/>
                    </a:lnTo>
                    <a:lnTo>
                      <a:pt x="1620410" y="857358"/>
                    </a:lnTo>
                    <a:lnTo>
                      <a:pt x="1624226" y="854816"/>
                    </a:lnTo>
                    <a:lnTo>
                      <a:pt x="1627406" y="851958"/>
                    </a:lnTo>
                    <a:lnTo>
                      <a:pt x="1630586" y="848464"/>
                    </a:lnTo>
                    <a:lnTo>
                      <a:pt x="1634084" y="845287"/>
                    </a:lnTo>
                    <a:lnTo>
                      <a:pt x="1637264" y="841476"/>
                    </a:lnTo>
                    <a:lnTo>
                      <a:pt x="1640444" y="837346"/>
                    </a:lnTo>
                    <a:lnTo>
                      <a:pt x="1643305" y="832899"/>
                    </a:lnTo>
                    <a:lnTo>
                      <a:pt x="1646167" y="828135"/>
                    </a:lnTo>
                    <a:lnTo>
                      <a:pt x="1648393" y="823052"/>
                    </a:lnTo>
                    <a:lnTo>
                      <a:pt x="1650619" y="817653"/>
                    </a:lnTo>
                    <a:lnTo>
                      <a:pt x="1652845" y="811617"/>
                    </a:lnTo>
                    <a:lnTo>
                      <a:pt x="1654435" y="805265"/>
                    </a:lnTo>
                    <a:lnTo>
                      <a:pt x="1655707" y="798594"/>
                    </a:lnTo>
                    <a:lnTo>
                      <a:pt x="1656979" y="791289"/>
                    </a:lnTo>
                    <a:lnTo>
                      <a:pt x="1657297" y="783983"/>
                    </a:lnTo>
                    <a:lnTo>
                      <a:pt x="1657615" y="775724"/>
                    </a:lnTo>
                    <a:lnTo>
                      <a:pt x="1657933" y="767466"/>
                    </a:lnTo>
                    <a:lnTo>
                      <a:pt x="1658569" y="758889"/>
                    </a:lnTo>
                    <a:lnTo>
                      <a:pt x="1659205" y="750631"/>
                    </a:lnTo>
                    <a:lnTo>
                      <a:pt x="1660477" y="742690"/>
                    </a:lnTo>
                    <a:lnTo>
                      <a:pt x="1662067" y="734431"/>
                    </a:lnTo>
                    <a:lnTo>
                      <a:pt x="1663975" y="726808"/>
                    </a:lnTo>
                    <a:lnTo>
                      <a:pt x="1666201" y="718867"/>
                    </a:lnTo>
                    <a:lnTo>
                      <a:pt x="1668427" y="711561"/>
                    </a:lnTo>
                    <a:lnTo>
                      <a:pt x="1671289" y="704255"/>
                    </a:lnTo>
                    <a:lnTo>
                      <a:pt x="1674151" y="697267"/>
                    </a:lnTo>
                    <a:lnTo>
                      <a:pt x="1677648" y="690597"/>
                    </a:lnTo>
                    <a:lnTo>
                      <a:pt x="1680828" y="683609"/>
                    </a:lnTo>
                    <a:lnTo>
                      <a:pt x="1684962" y="677256"/>
                    </a:lnTo>
                    <a:lnTo>
                      <a:pt x="1689096" y="670903"/>
                    </a:lnTo>
                    <a:lnTo>
                      <a:pt x="1693230" y="665186"/>
                    </a:lnTo>
                    <a:lnTo>
                      <a:pt x="1698000" y="659151"/>
                    </a:lnTo>
                    <a:lnTo>
                      <a:pt x="1702770" y="654068"/>
                    </a:lnTo>
                    <a:lnTo>
                      <a:pt x="1707540" y="648986"/>
                    </a:lnTo>
                    <a:lnTo>
                      <a:pt x="1712627" y="643904"/>
                    </a:lnTo>
                    <a:lnTo>
                      <a:pt x="1718351" y="639457"/>
                    </a:lnTo>
                    <a:lnTo>
                      <a:pt x="1723757" y="635010"/>
                    </a:lnTo>
                    <a:lnTo>
                      <a:pt x="1729163" y="631198"/>
                    </a:lnTo>
                    <a:lnTo>
                      <a:pt x="1735205" y="627387"/>
                    </a:lnTo>
                    <a:lnTo>
                      <a:pt x="1741565" y="624210"/>
                    </a:lnTo>
                    <a:lnTo>
                      <a:pt x="1747288" y="621352"/>
                    </a:lnTo>
                    <a:lnTo>
                      <a:pt x="1753966" y="618810"/>
                    </a:lnTo>
                    <a:lnTo>
                      <a:pt x="1760326" y="616587"/>
                    </a:lnTo>
                    <a:lnTo>
                      <a:pt x="1767004" y="614681"/>
                    </a:lnTo>
                    <a:lnTo>
                      <a:pt x="1773682" y="613093"/>
                    </a:lnTo>
                    <a:lnTo>
                      <a:pt x="1780677" y="612140"/>
                    </a:lnTo>
                    <a:lnTo>
                      <a:pt x="1787673" y="611187"/>
                    </a:lnTo>
                    <a:close/>
                    <a:moveTo>
                      <a:pt x="630238" y="565150"/>
                    </a:moveTo>
                    <a:lnTo>
                      <a:pt x="639136" y="565468"/>
                    </a:lnTo>
                    <a:lnTo>
                      <a:pt x="647397" y="566420"/>
                    </a:lnTo>
                    <a:lnTo>
                      <a:pt x="655977" y="567372"/>
                    </a:lnTo>
                    <a:lnTo>
                      <a:pt x="664557" y="569276"/>
                    </a:lnTo>
                    <a:lnTo>
                      <a:pt x="672501" y="571498"/>
                    </a:lnTo>
                    <a:lnTo>
                      <a:pt x="680762" y="574354"/>
                    </a:lnTo>
                    <a:lnTo>
                      <a:pt x="689024" y="577211"/>
                    </a:lnTo>
                    <a:lnTo>
                      <a:pt x="696333" y="581020"/>
                    </a:lnTo>
                    <a:lnTo>
                      <a:pt x="703959" y="585463"/>
                    </a:lnTo>
                    <a:lnTo>
                      <a:pt x="711268" y="589907"/>
                    </a:lnTo>
                    <a:lnTo>
                      <a:pt x="718258" y="594667"/>
                    </a:lnTo>
                    <a:lnTo>
                      <a:pt x="725249" y="600063"/>
                    </a:lnTo>
                    <a:lnTo>
                      <a:pt x="731922" y="605776"/>
                    </a:lnTo>
                    <a:lnTo>
                      <a:pt x="738278" y="611489"/>
                    </a:lnTo>
                    <a:lnTo>
                      <a:pt x="744633" y="618154"/>
                    </a:lnTo>
                    <a:lnTo>
                      <a:pt x="750353" y="624820"/>
                    </a:lnTo>
                    <a:lnTo>
                      <a:pt x="756072" y="632437"/>
                    </a:lnTo>
                    <a:lnTo>
                      <a:pt x="761474" y="639737"/>
                    </a:lnTo>
                    <a:lnTo>
                      <a:pt x="766241" y="647354"/>
                    </a:lnTo>
                    <a:lnTo>
                      <a:pt x="771007" y="655289"/>
                    </a:lnTo>
                    <a:lnTo>
                      <a:pt x="775456" y="663541"/>
                    </a:lnTo>
                    <a:lnTo>
                      <a:pt x="779587" y="672111"/>
                    </a:lnTo>
                    <a:lnTo>
                      <a:pt x="783400" y="680998"/>
                    </a:lnTo>
                    <a:lnTo>
                      <a:pt x="786895" y="690202"/>
                    </a:lnTo>
                    <a:lnTo>
                      <a:pt x="790073" y="699406"/>
                    </a:lnTo>
                    <a:lnTo>
                      <a:pt x="792615" y="708611"/>
                    </a:lnTo>
                    <a:lnTo>
                      <a:pt x="794839" y="718450"/>
                    </a:lnTo>
                    <a:lnTo>
                      <a:pt x="796746" y="728606"/>
                    </a:lnTo>
                    <a:lnTo>
                      <a:pt x="798017" y="738445"/>
                    </a:lnTo>
                    <a:lnTo>
                      <a:pt x="799288" y="748919"/>
                    </a:lnTo>
                    <a:lnTo>
                      <a:pt x="799923" y="759076"/>
                    </a:lnTo>
                    <a:lnTo>
                      <a:pt x="800241" y="769550"/>
                    </a:lnTo>
                    <a:lnTo>
                      <a:pt x="799923" y="777802"/>
                    </a:lnTo>
                    <a:lnTo>
                      <a:pt x="799606" y="786054"/>
                    </a:lnTo>
                    <a:lnTo>
                      <a:pt x="798970" y="793989"/>
                    </a:lnTo>
                    <a:lnTo>
                      <a:pt x="798017" y="801923"/>
                    </a:lnTo>
                    <a:lnTo>
                      <a:pt x="797064" y="809541"/>
                    </a:lnTo>
                    <a:lnTo>
                      <a:pt x="795475" y="817476"/>
                    </a:lnTo>
                    <a:lnTo>
                      <a:pt x="793568" y="825093"/>
                    </a:lnTo>
                    <a:lnTo>
                      <a:pt x="791979" y="832710"/>
                    </a:lnTo>
                    <a:lnTo>
                      <a:pt x="789755" y="840328"/>
                    </a:lnTo>
                    <a:lnTo>
                      <a:pt x="787531" y="847310"/>
                    </a:lnTo>
                    <a:lnTo>
                      <a:pt x="784671" y="854293"/>
                    </a:lnTo>
                    <a:lnTo>
                      <a:pt x="781811" y="861276"/>
                    </a:lnTo>
                    <a:lnTo>
                      <a:pt x="778951" y="868258"/>
                    </a:lnTo>
                    <a:lnTo>
                      <a:pt x="775456" y="874923"/>
                    </a:lnTo>
                    <a:lnTo>
                      <a:pt x="772278" y="880954"/>
                    </a:lnTo>
                    <a:lnTo>
                      <a:pt x="768465" y="887619"/>
                    </a:lnTo>
                    <a:lnTo>
                      <a:pt x="764970" y="893649"/>
                    </a:lnTo>
                    <a:lnTo>
                      <a:pt x="760839" y="899680"/>
                    </a:lnTo>
                    <a:lnTo>
                      <a:pt x="756708" y="905393"/>
                    </a:lnTo>
                    <a:lnTo>
                      <a:pt x="752259" y="911106"/>
                    </a:lnTo>
                    <a:lnTo>
                      <a:pt x="747810" y="916501"/>
                    </a:lnTo>
                    <a:lnTo>
                      <a:pt x="743044" y="921580"/>
                    </a:lnTo>
                    <a:lnTo>
                      <a:pt x="738278" y="926341"/>
                    </a:lnTo>
                    <a:lnTo>
                      <a:pt x="733193" y="931101"/>
                    </a:lnTo>
                    <a:lnTo>
                      <a:pt x="728109" y="936180"/>
                    </a:lnTo>
                    <a:lnTo>
                      <a:pt x="722707" y="939988"/>
                    </a:lnTo>
                    <a:lnTo>
                      <a:pt x="717305" y="944114"/>
                    </a:lnTo>
                    <a:lnTo>
                      <a:pt x="711903" y="948241"/>
                    </a:lnTo>
                    <a:lnTo>
                      <a:pt x="706183" y="951414"/>
                    </a:lnTo>
                    <a:lnTo>
                      <a:pt x="700464" y="954906"/>
                    </a:lnTo>
                    <a:lnTo>
                      <a:pt x="694426" y="958080"/>
                    </a:lnTo>
                    <a:lnTo>
                      <a:pt x="688071" y="960619"/>
                    </a:lnTo>
                    <a:lnTo>
                      <a:pt x="688071" y="1044727"/>
                    </a:lnTo>
                    <a:lnTo>
                      <a:pt x="703641" y="1047266"/>
                    </a:lnTo>
                    <a:lnTo>
                      <a:pt x="718894" y="1050440"/>
                    </a:lnTo>
                    <a:lnTo>
                      <a:pt x="733829" y="1053614"/>
                    </a:lnTo>
                    <a:lnTo>
                      <a:pt x="748764" y="1057740"/>
                    </a:lnTo>
                    <a:lnTo>
                      <a:pt x="763063" y="1062184"/>
                    </a:lnTo>
                    <a:lnTo>
                      <a:pt x="777045" y="1066945"/>
                    </a:lnTo>
                    <a:lnTo>
                      <a:pt x="791026" y="1072340"/>
                    </a:lnTo>
                    <a:lnTo>
                      <a:pt x="804690" y="1078371"/>
                    </a:lnTo>
                    <a:lnTo>
                      <a:pt x="818036" y="1085036"/>
                    </a:lnTo>
                    <a:lnTo>
                      <a:pt x="831064" y="1091701"/>
                    </a:lnTo>
                    <a:lnTo>
                      <a:pt x="843775" y="1099001"/>
                    </a:lnTo>
                    <a:lnTo>
                      <a:pt x="856167" y="1106618"/>
                    </a:lnTo>
                    <a:lnTo>
                      <a:pt x="867925" y="1114871"/>
                    </a:lnTo>
                    <a:lnTo>
                      <a:pt x="879682" y="1123440"/>
                    </a:lnTo>
                    <a:lnTo>
                      <a:pt x="890804" y="1132010"/>
                    </a:lnTo>
                    <a:lnTo>
                      <a:pt x="901925" y="1141214"/>
                    </a:lnTo>
                    <a:lnTo>
                      <a:pt x="912094" y="1151370"/>
                    </a:lnTo>
                    <a:lnTo>
                      <a:pt x="921944" y="1161210"/>
                    </a:lnTo>
                    <a:lnTo>
                      <a:pt x="931795" y="1171683"/>
                    </a:lnTo>
                    <a:lnTo>
                      <a:pt x="940692" y="1182157"/>
                    </a:lnTo>
                    <a:lnTo>
                      <a:pt x="949272" y="1193266"/>
                    </a:lnTo>
                    <a:lnTo>
                      <a:pt x="957534" y="1204692"/>
                    </a:lnTo>
                    <a:lnTo>
                      <a:pt x="965160" y="1216118"/>
                    </a:lnTo>
                    <a:lnTo>
                      <a:pt x="972151" y="1227862"/>
                    </a:lnTo>
                    <a:lnTo>
                      <a:pt x="979142" y="1240557"/>
                    </a:lnTo>
                    <a:lnTo>
                      <a:pt x="985179" y="1252618"/>
                    </a:lnTo>
                    <a:lnTo>
                      <a:pt x="991217" y="1265631"/>
                    </a:lnTo>
                    <a:lnTo>
                      <a:pt x="995983" y="1278327"/>
                    </a:lnTo>
                    <a:lnTo>
                      <a:pt x="1000749" y="1291657"/>
                    </a:lnTo>
                    <a:lnTo>
                      <a:pt x="1004880" y="1304988"/>
                    </a:lnTo>
                    <a:lnTo>
                      <a:pt x="1008058" y="1318635"/>
                    </a:lnTo>
                    <a:lnTo>
                      <a:pt x="1010600" y="1332600"/>
                    </a:lnTo>
                    <a:lnTo>
                      <a:pt x="1014413" y="1484313"/>
                    </a:lnTo>
                    <a:lnTo>
                      <a:pt x="246063" y="1484313"/>
                    </a:lnTo>
                    <a:lnTo>
                      <a:pt x="249876" y="1332600"/>
                    </a:lnTo>
                    <a:lnTo>
                      <a:pt x="252419" y="1318635"/>
                    </a:lnTo>
                    <a:lnTo>
                      <a:pt x="255596" y="1304988"/>
                    </a:lnTo>
                    <a:lnTo>
                      <a:pt x="259727" y="1291657"/>
                    </a:lnTo>
                    <a:lnTo>
                      <a:pt x="264176" y="1278327"/>
                    </a:lnTo>
                    <a:lnTo>
                      <a:pt x="269260" y="1265631"/>
                    </a:lnTo>
                    <a:lnTo>
                      <a:pt x="275297" y="1252618"/>
                    </a:lnTo>
                    <a:lnTo>
                      <a:pt x="281017" y="1240557"/>
                    </a:lnTo>
                    <a:lnTo>
                      <a:pt x="288008" y="1227862"/>
                    </a:lnTo>
                    <a:lnTo>
                      <a:pt x="294999" y="1216118"/>
                    </a:lnTo>
                    <a:lnTo>
                      <a:pt x="302943" y="1204692"/>
                    </a:lnTo>
                    <a:lnTo>
                      <a:pt x="310887" y="1193266"/>
                    </a:lnTo>
                    <a:lnTo>
                      <a:pt x="319784" y="1182157"/>
                    </a:lnTo>
                    <a:lnTo>
                      <a:pt x="328682" y="1171683"/>
                    </a:lnTo>
                    <a:lnTo>
                      <a:pt x="338214" y="1161210"/>
                    </a:lnTo>
                    <a:lnTo>
                      <a:pt x="348383" y="1151370"/>
                    </a:lnTo>
                    <a:lnTo>
                      <a:pt x="358869" y="1141214"/>
                    </a:lnTo>
                    <a:lnTo>
                      <a:pt x="369673" y="1132010"/>
                    </a:lnTo>
                    <a:lnTo>
                      <a:pt x="380795" y="1123440"/>
                    </a:lnTo>
                    <a:lnTo>
                      <a:pt x="392552" y="1114871"/>
                    </a:lnTo>
                    <a:lnTo>
                      <a:pt x="404309" y="1106618"/>
                    </a:lnTo>
                    <a:lnTo>
                      <a:pt x="417020" y="1099001"/>
                    </a:lnTo>
                    <a:lnTo>
                      <a:pt x="429412" y="1091701"/>
                    </a:lnTo>
                    <a:lnTo>
                      <a:pt x="442441" y="1085036"/>
                    </a:lnTo>
                    <a:lnTo>
                      <a:pt x="455787" y="1078371"/>
                    </a:lnTo>
                    <a:lnTo>
                      <a:pt x="469450" y="1072340"/>
                    </a:lnTo>
                    <a:lnTo>
                      <a:pt x="483432" y="1066945"/>
                    </a:lnTo>
                    <a:lnTo>
                      <a:pt x="497413" y="1062184"/>
                    </a:lnTo>
                    <a:lnTo>
                      <a:pt x="511713" y="1057740"/>
                    </a:lnTo>
                    <a:lnTo>
                      <a:pt x="526648" y="1053614"/>
                    </a:lnTo>
                    <a:lnTo>
                      <a:pt x="541582" y="1050440"/>
                    </a:lnTo>
                    <a:lnTo>
                      <a:pt x="556835" y="1047266"/>
                    </a:lnTo>
                    <a:lnTo>
                      <a:pt x="571770" y="1044727"/>
                    </a:lnTo>
                    <a:lnTo>
                      <a:pt x="571770" y="960619"/>
                    </a:lnTo>
                    <a:lnTo>
                      <a:pt x="566050" y="958080"/>
                    </a:lnTo>
                    <a:lnTo>
                      <a:pt x="560013" y="954906"/>
                    </a:lnTo>
                    <a:lnTo>
                      <a:pt x="554293" y="951414"/>
                    </a:lnTo>
                    <a:lnTo>
                      <a:pt x="548573" y="948241"/>
                    </a:lnTo>
                    <a:lnTo>
                      <a:pt x="543171" y="944114"/>
                    </a:lnTo>
                    <a:lnTo>
                      <a:pt x="537452" y="939988"/>
                    </a:lnTo>
                    <a:lnTo>
                      <a:pt x="532367" y="935545"/>
                    </a:lnTo>
                    <a:lnTo>
                      <a:pt x="527283" y="931101"/>
                    </a:lnTo>
                    <a:lnTo>
                      <a:pt x="522199" y="926341"/>
                    </a:lnTo>
                    <a:lnTo>
                      <a:pt x="517433" y="921580"/>
                    </a:lnTo>
                    <a:lnTo>
                      <a:pt x="512348" y="916501"/>
                    </a:lnTo>
                    <a:lnTo>
                      <a:pt x="507900" y="911106"/>
                    </a:lnTo>
                    <a:lnTo>
                      <a:pt x="503769" y="905393"/>
                    </a:lnTo>
                    <a:lnTo>
                      <a:pt x="499638" y="899680"/>
                    </a:lnTo>
                    <a:lnTo>
                      <a:pt x="495507" y="893649"/>
                    </a:lnTo>
                    <a:lnTo>
                      <a:pt x="491694" y="887302"/>
                    </a:lnTo>
                    <a:lnTo>
                      <a:pt x="488198" y="880954"/>
                    </a:lnTo>
                    <a:lnTo>
                      <a:pt x="484385" y="874923"/>
                    </a:lnTo>
                    <a:lnTo>
                      <a:pt x="481525" y="868258"/>
                    </a:lnTo>
                    <a:lnTo>
                      <a:pt x="478665" y="861276"/>
                    </a:lnTo>
                    <a:lnTo>
                      <a:pt x="475488" y="854293"/>
                    </a:lnTo>
                    <a:lnTo>
                      <a:pt x="472946" y="847310"/>
                    </a:lnTo>
                    <a:lnTo>
                      <a:pt x="470404" y="839693"/>
                    </a:lnTo>
                    <a:lnTo>
                      <a:pt x="468497" y="832393"/>
                    </a:lnTo>
                    <a:lnTo>
                      <a:pt x="466273" y="825093"/>
                    </a:lnTo>
                    <a:lnTo>
                      <a:pt x="465002" y="817476"/>
                    </a:lnTo>
                    <a:lnTo>
                      <a:pt x="463413" y="809541"/>
                    </a:lnTo>
                    <a:lnTo>
                      <a:pt x="462142" y="801923"/>
                    </a:lnTo>
                    <a:lnTo>
                      <a:pt x="461189" y="793989"/>
                    </a:lnTo>
                    <a:lnTo>
                      <a:pt x="460871" y="786054"/>
                    </a:lnTo>
                    <a:lnTo>
                      <a:pt x="460235" y="777802"/>
                    </a:lnTo>
                    <a:lnTo>
                      <a:pt x="460235" y="769550"/>
                    </a:lnTo>
                    <a:lnTo>
                      <a:pt x="460553" y="759076"/>
                    </a:lnTo>
                    <a:lnTo>
                      <a:pt x="460871" y="748919"/>
                    </a:lnTo>
                    <a:lnTo>
                      <a:pt x="461824" y="738445"/>
                    </a:lnTo>
                    <a:lnTo>
                      <a:pt x="463413" y="728606"/>
                    </a:lnTo>
                    <a:lnTo>
                      <a:pt x="465637" y="718450"/>
                    </a:lnTo>
                    <a:lnTo>
                      <a:pt x="467862" y="708611"/>
                    </a:lnTo>
                    <a:lnTo>
                      <a:pt x="470404" y="699406"/>
                    </a:lnTo>
                    <a:lnTo>
                      <a:pt x="473264" y="690202"/>
                    </a:lnTo>
                    <a:lnTo>
                      <a:pt x="477077" y="680998"/>
                    </a:lnTo>
                    <a:lnTo>
                      <a:pt x="480890" y="672111"/>
                    </a:lnTo>
                    <a:lnTo>
                      <a:pt x="484703" y="663541"/>
                    </a:lnTo>
                    <a:lnTo>
                      <a:pt x="489152" y="655289"/>
                    </a:lnTo>
                    <a:lnTo>
                      <a:pt x="493918" y="647354"/>
                    </a:lnTo>
                    <a:lnTo>
                      <a:pt x="498685" y="639737"/>
                    </a:lnTo>
                    <a:lnTo>
                      <a:pt x="504404" y="632437"/>
                    </a:lnTo>
                    <a:lnTo>
                      <a:pt x="509806" y="624820"/>
                    </a:lnTo>
                    <a:lnTo>
                      <a:pt x="515844" y="618154"/>
                    </a:lnTo>
                    <a:lnTo>
                      <a:pt x="522199" y="611489"/>
                    </a:lnTo>
                    <a:lnTo>
                      <a:pt x="528236" y="605776"/>
                    </a:lnTo>
                    <a:lnTo>
                      <a:pt x="534909" y="600063"/>
                    </a:lnTo>
                    <a:lnTo>
                      <a:pt x="541900" y="594667"/>
                    </a:lnTo>
                    <a:lnTo>
                      <a:pt x="548891" y="589907"/>
                    </a:lnTo>
                    <a:lnTo>
                      <a:pt x="556517" y="585463"/>
                    </a:lnTo>
                    <a:lnTo>
                      <a:pt x="564144" y="581020"/>
                    </a:lnTo>
                    <a:lnTo>
                      <a:pt x="571770" y="577211"/>
                    </a:lnTo>
                    <a:lnTo>
                      <a:pt x="579714" y="574354"/>
                    </a:lnTo>
                    <a:lnTo>
                      <a:pt x="587658" y="571498"/>
                    </a:lnTo>
                    <a:lnTo>
                      <a:pt x="595920" y="569276"/>
                    </a:lnTo>
                    <a:lnTo>
                      <a:pt x="604499" y="567372"/>
                    </a:lnTo>
                    <a:lnTo>
                      <a:pt x="612761" y="566420"/>
                    </a:lnTo>
                    <a:lnTo>
                      <a:pt x="621659" y="565468"/>
                    </a:lnTo>
                    <a:lnTo>
                      <a:pt x="630238" y="565150"/>
                    </a:lnTo>
                    <a:close/>
                    <a:moveTo>
                      <a:pt x="181836" y="158167"/>
                    </a:moveTo>
                    <a:lnTo>
                      <a:pt x="178980" y="158484"/>
                    </a:lnTo>
                    <a:lnTo>
                      <a:pt x="176441" y="159119"/>
                    </a:lnTo>
                    <a:lnTo>
                      <a:pt x="173902" y="160390"/>
                    </a:lnTo>
                    <a:lnTo>
                      <a:pt x="171681" y="161343"/>
                    </a:lnTo>
                    <a:lnTo>
                      <a:pt x="169459" y="162613"/>
                    </a:lnTo>
                    <a:lnTo>
                      <a:pt x="167238" y="163884"/>
                    </a:lnTo>
                    <a:lnTo>
                      <a:pt x="165651" y="165789"/>
                    </a:lnTo>
                    <a:lnTo>
                      <a:pt x="164065" y="167695"/>
                    </a:lnTo>
                    <a:lnTo>
                      <a:pt x="162478" y="169918"/>
                    </a:lnTo>
                    <a:lnTo>
                      <a:pt x="161209" y="171824"/>
                    </a:lnTo>
                    <a:lnTo>
                      <a:pt x="159939" y="174364"/>
                    </a:lnTo>
                    <a:lnTo>
                      <a:pt x="159305" y="176588"/>
                    </a:lnTo>
                    <a:lnTo>
                      <a:pt x="158352" y="179128"/>
                    </a:lnTo>
                    <a:lnTo>
                      <a:pt x="158035" y="181669"/>
                    </a:lnTo>
                    <a:lnTo>
                      <a:pt x="157718" y="184210"/>
                    </a:lnTo>
                    <a:lnTo>
                      <a:pt x="157718" y="1440334"/>
                    </a:lnTo>
                    <a:lnTo>
                      <a:pt x="158352" y="1447639"/>
                    </a:lnTo>
                    <a:lnTo>
                      <a:pt x="159622" y="1454944"/>
                    </a:lnTo>
                    <a:lnTo>
                      <a:pt x="161526" y="1463202"/>
                    </a:lnTo>
                    <a:lnTo>
                      <a:pt x="164065" y="1471142"/>
                    </a:lnTo>
                    <a:lnTo>
                      <a:pt x="167238" y="1479717"/>
                    </a:lnTo>
                    <a:lnTo>
                      <a:pt x="171363" y="1488610"/>
                    </a:lnTo>
                    <a:lnTo>
                      <a:pt x="175806" y="1497185"/>
                    </a:lnTo>
                    <a:lnTo>
                      <a:pt x="181201" y="1506078"/>
                    </a:lnTo>
                    <a:lnTo>
                      <a:pt x="187230" y="1514336"/>
                    </a:lnTo>
                    <a:lnTo>
                      <a:pt x="193577" y="1522594"/>
                    </a:lnTo>
                    <a:lnTo>
                      <a:pt x="200876" y="1530534"/>
                    </a:lnTo>
                    <a:lnTo>
                      <a:pt x="208492" y="1538156"/>
                    </a:lnTo>
                    <a:lnTo>
                      <a:pt x="216743" y="1545143"/>
                    </a:lnTo>
                    <a:lnTo>
                      <a:pt x="225629" y="1551178"/>
                    </a:lnTo>
                    <a:lnTo>
                      <a:pt x="230389" y="1554354"/>
                    </a:lnTo>
                    <a:lnTo>
                      <a:pt x="235149" y="1557212"/>
                    </a:lnTo>
                    <a:lnTo>
                      <a:pt x="239909" y="1559753"/>
                    </a:lnTo>
                    <a:lnTo>
                      <a:pt x="244669" y="1561976"/>
                    </a:lnTo>
                    <a:lnTo>
                      <a:pt x="1018979" y="1561976"/>
                    </a:lnTo>
                    <a:lnTo>
                      <a:pt x="1018979" y="1559436"/>
                    </a:lnTo>
                    <a:lnTo>
                      <a:pt x="1028182" y="1554354"/>
                    </a:lnTo>
                    <a:lnTo>
                      <a:pt x="1037068" y="1548637"/>
                    </a:lnTo>
                    <a:lnTo>
                      <a:pt x="1045636" y="1542603"/>
                    </a:lnTo>
                    <a:lnTo>
                      <a:pt x="1053252" y="1535298"/>
                    </a:lnTo>
                    <a:lnTo>
                      <a:pt x="1060551" y="1527993"/>
                    </a:lnTo>
                    <a:lnTo>
                      <a:pt x="1067532" y="1520370"/>
                    </a:lnTo>
                    <a:lnTo>
                      <a:pt x="1073879" y="1512113"/>
                    </a:lnTo>
                    <a:lnTo>
                      <a:pt x="1079908" y="1504173"/>
                    </a:lnTo>
                    <a:lnTo>
                      <a:pt x="1084986" y="1495597"/>
                    </a:lnTo>
                    <a:lnTo>
                      <a:pt x="1089429" y="1487022"/>
                    </a:lnTo>
                    <a:lnTo>
                      <a:pt x="1093554" y="1479082"/>
                    </a:lnTo>
                    <a:lnTo>
                      <a:pt x="1096728" y="1470507"/>
                    </a:lnTo>
                    <a:lnTo>
                      <a:pt x="1099266" y="1462884"/>
                    </a:lnTo>
                    <a:lnTo>
                      <a:pt x="1101170" y="1454626"/>
                    </a:lnTo>
                    <a:lnTo>
                      <a:pt x="1102122" y="1447321"/>
                    </a:lnTo>
                    <a:lnTo>
                      <a:pt x="1102757" y="1440334"/>
                    </a:lnTo>
                    <a:lnTo>
                      <a:pt x="1102757" y="184210"/>
                    </a:lnTo>
                    <a:lnTo>
                      <a:pt x="1102122" y="181669"/>
                    </a:lnTo>
                    <a:lnTo>
                      <a:pt x="1101805" y="179128"/>
                    </a:lnTo>
                    <a:lnTo>
                      <a:pt x="1101170" y="176588"/>
                    </a:lnTo>
                    <a:lnTo>
                      <a:pt x="1100536" y="174364"/>
                    </a:lnTo>
                    <a:lnTo>
                      <a:pt x="1099266" y="171824"/>
                    </a:lnTo>
                    <a:lnTo>
                      <a:pt x="1097997" y="169918"/>
                    </a:lnTo>
                    <a:lnTo>
                      <a:pt x="1096410" y="167695"/>
                    </a:lnTo>
                    <a:lnTo>
                      <a:pt x="1094824" y="165789"/>
                    </a:lnTo>
                    <a:lnTo>
                      <a:pt x="1092919" y="163884"/>
                    </a:lnTo>
                    <a:lnTo>
                      <a:pt x="1090698" y="162613"/>
                    </a:lnTo>
                    <a:lnTo>
                      <a:pt x="1088794" y="161343"/>
                    </a:lnTo>
                    <a:lnTo>
                      <a:pt x="1086573" y="160390"/>
                    </a:lnTo>
                    <a:lnTo>
                      <a:pt x="1083716" y="159119"/>
                    </a:lnTo>
                    <a:lnTo>
                      <a:pt x="1081178" y="158484"/>
                    </a:lnTo>
                    <a:lnTo>
                      <a:pt x="1078639" y="158167"/>
                    </a:lnTo>
                    <a:lnTo>
                      <a:pt x="1076100" y="158167"/>
                    </a:lnTo>
                    <a:lnTo>
                      <a:pt x="184374" y="158167"/>
                    </a:lnTo>
                    <a:lnTo>
                      <a:pt x="181836" y="158167"/>
                    </a:lnTo>
                    <a:close/>
                    <a:moveTo>
                      <a:pt x="1414463" y="157162"/>
                    </a:moveTo>
                    <a:lnTo>
                      <a:pt x="2153497" y="157162"/>
                    </a:lnTo>
                    <a:lnTo>
                      <a:pt x="2161123" y="157162"/>
                    </a:lnTo>
                    <a:lnTo>
                      <a:pt x="2169066" y="158114"/>
                    </a:lnTo>
                    <a:lnTo>
                      <a:pt x="2176374" y="158749"/>
                    </a:lnTo>
                    <a:lnTo>
                      <a:pt x="2183364" y="160337"/>
                    </a:lnTo>
                    <a:lnTo>
                      <a:pt x="2190671" y="161924"/>
                    </a:lnTo>
                    <a:lnTo>
                      <a:pt x="2197661" y="163829"/>
                    </a:lnTo>
                    <a:lnTo>
                      <a:pt x="2204651" y="166052"/>
                    </a:lnTo>
                    <a:lnTo>
                      <a:pt x="2211324" y="168909"/>
                    </a:lnTo>
                    <a:lnTo>
                      <a:pt x="2217996" y="172084"/>
                    </a:lnTo>
                    <a:lnTo>
                      <a:pt x="2224350" y="174942"/>
                    </a:lnTo>
                    <a:lnTo>
                      <a:pt x="2230387" y="178752"/>
                    </a:lnTo>
                    <a:lnTo>
                      <a:pt x="2236424" y="182562"/>
                    </a:lnTo>
                    <a:lnTo>
                      <a:pt x="2242461" y="186689"/>
                    </a:lnTo>
                    <a:lnTo>
                      <a:pt x="2247862" y="191134"/>
                    </a:lnTo>
                    <a:lnTo>
                      <a:pt x="2253264" y="195579"/>
                    </a:lnTo>
                    <a:lnTo>
                      <a:pt x="2258665" y="200659"/>
                    </a:lnTo>
                    <a:lnTo>
                      <a:pt x="2263431" y="206057"/>
                    </a:lnTo>
                    <a:lnTo>
                      <a:pt x="2268197" y="211137"/>
                    </a:lnTo>
                    <a:lnTo>
                      <a:pt x="2272645" y="216852"/>
                    </a:lnTo>
                    <a:lnTo>
                      <a:pt x="2276776" y="222567"/>
                    </a:lnTo>
                    <a:lnTo>
                      <a:pt x="2280270" y="228917"/>
                    </a:lnTo>
                    <a:lnTo>
                      <a:pt x="2284083" y="234949"/>
                    </a:lnTo>
                    <a:lnTo>
                      <a:pt x="2287261" y="241299"/>
                    </a:lnTo>
                    <a:lnTo>
                      <a:pt x="2290438" y="247967"/>
                    </a:lnTo>
                    <a:lnTo>
                      <a:pt x="2292980" y="254634"/>
                    </a:lnTo>
                    <a:lnTo>
                      <a:pt x="2295204" y="261619"/>
                    </a:lnTo>
                    <a:lnTo>
                      <a:pt x="2297428" y="268604"/>
                    </a:lnTo>
                    <a:lnTo>
                      <a:pt x="2298699" y="275589"/>
                    </a:lnTo>
                    <a:lnTo>
                      <a:pt x="2300287" y="282892"/>
                    </a:lnTo>
                    <a:lnTo>
                      <a:pt x="2300923" y="290512"/>
                    </a:lnTo>
                    <a:lnTo>
                      <a:pt x="2301876" y="297814"/>
                    </a:lnTo>
                    <a:lnTo>
                      <a:pt x="2301876" y="305434"/>
                    </a:lnTo>
                    <a:lnTo>
                      <a:pt x="2301876" y="1484630"/>
                    </a:lnTo>
                    <a:lnTo>
                      <a:pt x="2301876" y="1497013"/>
                    </a:lnTo>
                    <a:lnTo>
                      <a:pt x="2300923" y="1509078"/>
                    </a:lnTo>
                    <a:lnTo>
                      <a:pt x="2299652" y="1521143"/>
                    </a:lnTo>
                    <a:lnTo>
                      <a:pt x="2298063" y="1533208"/>
                    </a:lnTo>
                    <a:lnTo>
                      <a:pt x="2295839" y="1544638"/>
                    </a:lnTo>
                    <a:lnTo>
                      <a:pt x="2292980" y="1555433"/>
                    </a:lnTo>
                    <a:lnTo>
                      <a:pt x="2289802" y="1566545"/>
                    </a:lnTo>
                    <a:lnTo>
                      <a:pt x="2285990" y="1577340"/>
                    </a:lnTo>
                    <a:lnTo>
                      <a:pt x="2281859" y="1587500"/>
                    </a:lnTo>
                    <a:lnTo>
                      <a:pt x="2277093" y="1597660"/>
                    </a:lnTo>
                    <a:lnTo>
                      <a:pt x="2271374" y="1607503"/>
                    </a:lnTo>
                    <a:lnTo>
                      <a:pt x="2265655" y="1616710"/>
                    </a:lnTo>
                    <a:lnTo>
                      <a:pt x="2259300" y="1625918"/>
                    </a:lnTo>
                    <a:lnTo>
                      <a:pt x="2252310" y="1634808"/>
                    </a:lnTo>
                    <a:lnTo>
                      <a:pt x="2244685" y="1643063"/>
                    </a:lnTo>
                    <a:lnTo>
                      <a:pt x="2236424" y="1651000"/>
                    </a:lnTo>
                    <a:lnTo>
                      <a:pt x="2227846" y="1658938"/>
                    </a:lnTo>
                    <a:lnTo>
                      <a:pt x="2218631" y="1665923"/>
                    </a:lnTo>
                    <a:lnTo>
                      <a:pt x="2208782" y="1672908"/>
                    </a:lnTo>
                    <a:lnTo>
                      <a:pt x="2198297" y="1678940"/>
                    </a:lnTo>
                    <a:lnTo>
                      <a:pt x="2187494" y="1684973"/>
                    </a:lnTo>
                    <a:lnTo>
                      <a:pt x="2176056" y="1690370"/>
                    </a:lnTo>
                    <a:lnTo>
                      <a:pt x="2163664" y="1695450"/>
                    </a:lnTo>
                    <a:lnTo>
                      <a:pt x="2150955" y="1700213"/>
                    </a:lnTo>
                    <a:lnTo>
                      <a:pt x="2137611" y="1704023"/>
                    </a:lnTo>
                    <a:lnTo>
                      <a:pt x="2123631" y="1707515"/>
                    </a:lnTo>
                    <a:lnTo>
                      <a:pt x="2108698" y="1710373"/>
                    </a:lnTo>
                    <a:lnTo>
                      <a:pt x="2093764" y="1712913"/>
                    </a:lnTo>
                    <a:lnTo>
                      <a:pt x="2077878" y="1715135"/>
                    </a:lnTo>
                    <a:lnTo>
                      <a:pt x="2061038" y="1716405"/>
                    </a:lnTo>
                    <a:lnTo>
                      <a:pt x="2044199" y="1717358"/>
                    </a:lnTo>
                    <a:lnTo>
                      <a:pt x="2026406" y="1717675"/>
                    </a:lnTo>
                    <a:lnTo>
                      <a:pt x="1563159" y="1717675"/>
                    </a:lnTo>
                    <a:lnTo>
                      <a:pt x="1551721" y="1717358"/>
                    </a:lnTo>
                    <a:lnTo>
                      <a:pt x="1540601" y="1716723"/>
                    </a:lnTo>
                    <a:lnTo>
                      <a:pt x="1529163" y="1715453"/>
                    </a:lnTo>
                    <a:lnTo>
                      <a:pt x="1518042" y="1714500"/>
                    </a:lnTo>
                    <a:lnTo>
                      <a:pt x="1506922" y="1712913"/>
                    </a:lnTo>
                    <a:lnTo>
                      <a:pt x="1495801" y="1710690"/>
                    </a:lnTo>
                    <a:lnTo>
                      <a:pt x="1485634" y="1709103"/>
                    </a:lnTo>
                    <a:lnTo>
                      <a:pt x="1475149" y="1706880"/>
                    </a:lnTo>
                    <a:lnTo>
                      <a:pt x="1456085" y="1701800"/>
                    </a:lnTo>
                    <a:lnTo>
                      <a:pt x="1439246" y="1697038"/>
                    </a:lnTo>
                    <a:lnTo>
                      <a:pt x="1424948" y="1692593"/>
                    </a:lnTo>
                    <a:lnTo>
                      <a:pt x="1414463" y="1688783"/>
                    </a:lnTo>
                    <a:lnTo>
                      <a:pt x="1414463" y="1342708"/>
                    </a:lnTo>
                    <a:lnTo>
                      <a:pt x="1416687" y="1347470"/>
                    </a:lnTo>
                    <a:lnTo>
                      <a:pt x="1419229" y="1352233"/>
                    </a:lnTo>
                    <a:lnTo>
                      <a:pt x="1422088" y="1357630"/>
                    </a:lnTo>
                    <a:lnTo>
                      <a:pt x="1425583" y="1362393"/>
                    </a:lnTo>
                    <a:lnTo>
                      <a:pt x="1429078" y="1367473"/>
                    </a:lnTo>
                    <a:lnTo>
                      <a:pt x="1433209" y="1372235"/>
                    </a:lnTo>
                    <a:lnTo>
                      <a:pt x="1437657" y="1376998"/>
                    </a:lnTo>
                    <a:lnTo>
                      <a:pt x="1442105" y="1381760"/>
                    </a:lnTo>
                    <a:lnTo>
                      <a:pt x="1446871" y="1386523"/>
                    </a:lnTo>
                    <a:lnTo>
                      <a:pt x="1451637" y="1390968"/>
                    </a:lnTo>
                    <a:lnTo>
                      <a:pt x="1456721" y="1395413"/>
                    </a:lnTo>
                    <a:lnTo>
                      <a:pt x="1462440" y="1399540"/>
                    </a:lnTo>
                    <a:lnTo>
                      <a:pt x="1467523" y="1403350"/>
                    </a:lnTo>
                    <a:lnTo>
                      <a:pt x="1472925" y="1406525"/>
                    </a:lnTo>
                    <a:lnTo>
                      <a:pt x="1478644" y="1410018"/>
                    </a:lnTo>
                    <a:lnTo>
                      <a:pt x="1484045" y="1412558"/>
                    </a:lnTo>
                    <a:lnTo>
                      <a:pt x="1484045" y="1413510"/>
                    </a:lnTo>
                    <a:lnTo>
                      <a:pt x="2108062" y="1413510"/>
                    </a:lnTo>
                    <a:lnTo>
                      <a:pt x="2108062" y="1410335"/>
                    </a:lnTo>
                    <a:lnTo>
                      <a:pt x="2115370" y="1406208"/>
                    </a:lnTo>
                    <a:lnTo>
                      <a:pt x="2122360" y="1401763"/>
                    </a:lnTo>
                    <a:lnTo>
                      <a:pt x="2129032" y="1396683"/>
                    </a:lnTo>
                    <a:lnTo>
                      <a:pt x="2135387" y="1390968"/>
                    </a:lnTo>
                    <a:lnTo>
                      <a:pt x="2141106" y="1385253"/>
                    </a:lnTo>
                    <a:lnTo>
                      <a:pt x="2146825" y="1378903"/>
                    </a:lnTo>
                    <a:lnTo>
                      <a:pt x="2151909" y="1372235"/>
                    </a:lnTo>
                    <a:lnTo>
                      <a:pt x="2156357" y="1365568"/>
                    </a:lnTo>
                    <a:lnTo>
                      <a:pt x="2160805" y="1358900"/>
                    </a:lnTo>
                    <a:lnTo>
                      <a:pt x="2163982" y="1352233"/>
                    </a:lnTo>
                    <a:lnTo>
                      <a:pt x="2167477" y="1345883"/>
                    </a:lnTo>
                    <a:lnTo>
                      <a:pt x="2170019" y="1339215"/>
                    </a:lnTo>
                    <a:lnTo>
                      <a:pt x="2172243" y="1332865"/>
                    </a:lnTo>
                    <a:lnTo>
                      <a:pt x="2173832" y="1326515"/>
                    </a:lnTo>
                    <a:lnTo>
                      <a:pt x="2174467" y="1320800"/>
                    </a:lnTo>
                    <a:lnTo>
                      <a:pt x="2174785" y="1315085"/>
                    </a:lnTo>
                    <a:lnTo>
                      <a:pt x="2174785" y="305434"/>
                    </a:lnTo>
                    <a:lnTo>
                      <a:pt x="2174467" y="301307"/>
                    </a:lnTo>
                    <a:lnTo>
                      <a:pt x="2172879" y="297497"/>
                    </a:lnTo>
                    <a:lnTo>
                      <a:pt x="2171290" y="293687"/>
                    </a:lnTo>
                    <a:lnTo>
                      <a:pt x="2168430" y="290829"/>
                    </a:lnTo>
                    <a:lnTo>
                      <a:pt x="2165571" y="288289"/>
                    </a:lnTo>
                    <a:lnTo>
                      <a:pt x="2162076" y="286067"/>
                    </a:lnTo>
                    <a:lnTo>
                      <a:pt x="2157945" y="284797"/>
                    </a:lnTo>
                    <a:lnTo>
                      <a:pt x="2153497" y="284479"/>
                    </a:lnTo>
                    <a:lnTo>
                      <a:pt x="1414463" y="284479"/>
                    </a:lnTo>
                    <a:lnTo>
                      <a:pt x="1414463" y="157162"/>
                    </a:lnTo>
                    <a:close/>
                    <a:moveTo>
                      <a:pt x="184374" y="0"/>
                    </a:moveTo>
                    <a:lnTo>
                      <a:pt x="1076100" y="0"/>
                    </a:lnTo>
                    <a:lnTo>
                      <a:pt x="1085621" y="317"/>
                    </a:lnTo>
                    <a:lnTo>
                      <a:pt x="1094824" y="953"/>
                    </a:lnTo>
                    <a:lnTo>
                      <a:pt x="1104026" y="1905"/>
                    </a:lnTo>
                    <a:lnTo>
                      <a:pt x="1113229" y="3494"/>
                    </a:lnTo>
                    <a:lnTo>
                      <a:pt x="1122115" y="5717"/>
                    </a:lnTo>
                    <a:lnTo>
                      <a:pt x="1131000" y="8258"/>
                    </a:lnTo>
                    <a:lnTo>
                      <a:pt x="1139568" y="11434"/>
                    </a:lnTo>
                    <a:lnTo>
                      <a:pt x="1147502" y="14610"/>
                    </a:lnTo>
                    <a:lnTo>
                      <a:pt x="1156070" y="18421"/>
                    </a:lnTo>
                    <a:lnTo>
                      <a:pt x="1163686" y="22232"/>
                    </a:lnTo>
                    <a:lnTo>
                      <a:pt x="1171620" y="26679"/>
                    </a:lnTo>
                    <a:lnTo>
                      <a:pt x="1178919" y="31443"/>
                    </a:lnTo>
                    <a:lnTo>
                      <a:pt x="1186217" y="36842"/>
                    </a:lnTo>
                    <a:lnTo>
                      <a:pt x="1193199" y="42241"/>
                    </a:lnTo>
                    <a:lnTo>
                      <a:pt x="1199863" y="47640"/>
                    </a:lnTo>
                    <a:lnTo>
                      <a:pt x="1206210" y="53993"/>
                    </a:lnTo>
                    <a:lnTo>
                      <a:pt x="1212557" y="60345"/>
                    </a:lnTo>
                    <a:lnTo>
                      <a:pt x="1218269" y="67014"/>
                    </a:lnTo>
                    <a:lnTo>
                      <a:pt x="1223981" y="74002"/>
                    </a:lnTo>
                    <a:lnTo>
                      <a:pt x="1229058" y="81306"/>
                    </a:lnTo>
                    <a:lnTo>
                      <a:pt x="1233818" y="88611"/>
                    </a:lnTo>
                    <a:lnTo>
                      <a:pt x="1238261" y="96551"/>
                    </a:lnTo>
                    <a:lnTo>
                      <a:pt x="1242387" y="104492"/>
                    </a:lnTo>
                    <a:lnTo>
                      <a:pt x="1245877" y="112749"/>
                    </a:lnTo>
                    <a:lnTo>
                      <a:pt x="1249368" y="121325"/>
                    </a:lnTo>
                    <a:lnTo>
                      <a:pt x="1252224" y="129582"/>
                    </a:lnTo>
                    <a:lnTo>
                      <a:pt x="1254446" y="138475"/>
                    </a:lnTo>
                    <a:lnTo>
                      <a:pt x="1256667" y="147368"/>
                    </a:lnTo>
                    <a:lnTo>
                      <a:pt x="1258254" y="156261"/>
                    </a:lnTo>
                    <a:lnTo>
                      <a:pt x="1259523" y="165472"/>
                    </a:lnTo>
                    <a:lnTo>
                      <a:pt x="1259840" y="175000"/>
                    </a:lnTo>
                    <a:lnTo>
                      <a:pt x="1260475" y="184210"/>
                    </a:lnTo>
                    <a:lnTo>
                      <a:pt x="1260475" y="1651541"/>
                    </a:lnTo>
                    <a:lnTo>
                      <a:pt x="1259840" y="1667103"/>
                    </a:lnTo>
                    <a:lnTo>
                      <a:pt x="1259206" y="1682348"/>
                    </a:lnTo>
                    <a:lnTo>
                      <a:pt x="1257936" y="1696958"/>
                    </a:lnTo>
                    <a:lnTo>
                      <a:pt x="1255715" y="1711886"/>
                    </a:lnTo>
                    <a:lnTo>
                      <a:pt x="1252542" y="1725860"/>
                    </a:lnTo>
                    <a:lnTo>
                      <a:pt x="1249368" y="1739835"/>
                    </a:lnTo>
                    <a:lnTo>
                      <a:pt x="1245243" y="1753492"/>
                    </a:lnTo>
                    <a:lnTo>
                      <a:pt x="1240483" y="1766831"/>
                    </a:lnTo>
                    <a:lnTo>
                      <a:pt x="1235405" y="1779535"/>
                    </a:lnTo>
                    <a:lnTo>
                      <a:pt x="1229376" y="1792239"/>
                    </a:lnTo>
                    <a:lnTo>
                      <a:pt x="1222712" y="1804308"/>
                    </a:lnTo>
                    <a:lnTo>
                      <a:pt x="1215413" y="1816060"/>
                    </a:lnTo>
                    <a:lnTo>
                      <a:pt x="1207162" y="1827493"/>
                    </a:lnTo>
                    <a:lnTo>
                      <a:pt x="1198594" y="1838292"/>
                    </a:lnTo>
                    <a:lnTo>
                      <a:pt x="1189391" y="1848773"/>
                    </a:lnTo>
                    <a:lnTo>
                      <a:pt x="1179236" y="1858619"/>
                    </a:lnTo>
                    <a:lnTo>
                      <a:pt x="1168129" y="1868147"/>
                    </a:lnTo>
                    <a:lnTo>
                      <a:pt x="1156705" y="1877040"/>
                    </a:lnTo>
                    <a:lnTo>
                      <a:pt x="1144646" y="1885615"/>
                    </a:lnTo>
                    <a:lnTo>
                      <a:pt x="1131635" y="1893555"/>
                    </a:lnTo>
                    <a:lnTo>
                      <a:pt x="1117989" y="1900860"/>
                    </a:lnTo>
                    <a:lnTo>
                      <a:pt x="1103709" y="1907530"/>
                    </a:lnTo>
                    <a:lnTo>
                      <a:pt x="1088794" y="1913882"/>
                    </a:lnTo>
                    <a:lnTo>
                      <a:pt x="1072927" y="1919599"/>
                    </a:lnTo>
                    <a:lnTo>
                      <a:pt x="1056108" y="1924680"/>
                    </a:lnTo>
                    <a:lnTo>
                      <a:pt x="1038654" y="1929127"/>
                    </a:lnTo>
                    <a:lnTo>
                      <a:pt x="1020566" y="1932620"/>
                    </a:lnTo>
                    <a:lnTo>
                      <a:pt x="1001526" y="1936114"/>
                    </a:lnTo>
                    <a:lnTo>
                      <a:pt x="981851" y="1938337"/>
                    </a:lnTo>
                    <a:lnTo>
                      <a:pt x="961541" y="1940243"/>
                    </a:lnTo>
                    <a:lnTo>
                      <a:pt x="940279" y="1941196"/>
                    </a:lnTo>
                    <a:lnTo>
                      <a:pt x="918065" y="1941513"/>
                    </a:lnTo>
                    <a:lnTo>
                      <a:pt x="342410" y="1941513"/>
                    </a:lnTo>
                    <a:lnTo>
                      <a:pt x="321148" y="1941196"/>
                    </a:lnTo>
                    <a:lnTo>
                      <a:pt x="300839" y="1940243"/>
                    </a:lnTo>
                    <a:lnTo>
                      <a:pt x="280846" y="1938337"/>
                    </a:lnTo>
                    <a:lnTo>
                      <a:pt x="261806" y="1936114"/>
                    </a:lnTo>
                    <a:lnTo>
                      <a:pt x="242765" y="1932938"/>
                    </a:lnTo>
                    <a:lnTo>
                      <a:pt x="225311" y="1929444"/>
                    </a:lnTo>
                    <a:lnTo>
                      <a:pt x="208175" y="1924998"/>
                    </a:lnTo>
                    <a:lnTo>
                      <a:pt x="191673" y="1920234"/>
                    </a:lnTo>
                    <a:lnTo>
                      <a:pt x="175806" y="1914517"/>
                    </a:lnTo>
                    <a:lnTo>
                      <a:pt x="160574" y="1908800"/>
                    </a:lnTo>
                    <a:lnTo>
                      <a:pt x="146294" y="1902130"/>
                    </a:lnTo>
                    <a:lnTo>
                      <a:pt x="132648" y="1894825"/>
                    </a:lnTo>
                    <a:lnTo>
                      <a:pt x="119954" y="1886885"/>
                    </a:lnTo>
                    <a:lnTo>
                      <a:pt x="107261" y="1878628"/>
                    </a:lnTo>
                    <a:lnTo>
                      <a:pt x="95836" y="1869735"/>
                    </a:lnTo>
                    <a:lnTo>
                      <a:pt x="84730" y="1860524"/>
                    </a:lnTo>
                    <a:lnTo>
                      <a:pt x="74575" y="1850361"/>
                    </a:lnTo>
                    <a:lnTo>
                      <a:pt x="64737" y="1840198"/>
                    </a:lnTo>
                    <a:lnTo>
                      <a:pt x="55534" y="1829399"/>
                    </a:lnTo>
                    <a:lnTo>
                      <a:pt x="47601" y="1817965"/>
                    </a:lnTo>
                    <a:lnTo>
                      <a:pt x="39985" y="1806532"/>
                    </a:lnTo>
                    <a:lnTo>
                      <a:pt x="32686" y="1794463"/>
                    </a:lnTo>
                    <a:lnTo>
                      <a:pt x="26656" y="1781758"/>
                    </a:lnTo>
                    <a:lnTo>
                      <a:pt x="20944" y="1768419"/>
                    </a:lnTo>
                    <a:lnTo>
                      <a:pt x="16184" y="1755397"/>
                    </a:lnTo>
                    <a:lnTo>
                      <a:pt x="11741" y="1741740"/>
                    </a:lnTo>
                    <a:lnTo>
                      <a:pt x="8251" y="1727131"/>
                    </a:lnTo>
                    <a:lnTo>
                      <a:pt x="5077" y="1712838"/>
                    </a:lnTo>
                    <a:lnTo>
                      <a:pt x="2856" y="1698229"/>
                    </a:lnTo>
                    <a:lnTo>
                      <a:pt x="1269" y="1682984"/>
                    </a:lnTo>
                    <a:lnTo>
                      <a:pt x="317" y="1667421"/>
                    </a:lnTo>
                    <a:lnTo>
                      <a:pt x="0" y="1651541"/>
                    </a:lnTo>
                    <a:lnTo>
                      <a:pt x="0" y="184210"/>
                    </a:lnTo>
                    <a:lnTo>
                      <a:pt x="0" y="175000"/>
                    </a:lnTo>
                    <a:lnTo>
                      <a:pt x="634" y="165472"/>
                    </a:lnTo>
                    <a:lnTo>
                      <a:pt x="1904" y="156261"/>
                    </a:lnTo>
                    <a:lnTo>
                      <a:pt x="3808" y="147368"/>
                    </a:lnTo>
                    <a:lnTo>
                      <a:pt x="6029" y="138475"/>
                    </a:lnTo>
                    <a:lnTo>
                      <a:pt x="8251" y="129582"/>
                    </a:lnTo>
                    <a:lnTo>
                      <a:pt x="11107" y="121325"/>
                    </a:lnTo>
                    <a:lnTo>
                      <a:pt x="14280" y="112749"/>
                    </a:lnTo>
                    <a:lnTo>
                      <a:pt x="18088" y="104492"/>
                    </a:lnTo>
                    <a:lnTo>
                      <a:pt x="22214" y="96551"/>
                    </a:lnTo>
                    <a:lnTo>
                      <a:pt x="26656" y="88611"/>
                    </a:lnTo>
                    <a:lnTo>
                      <a:pt x="31416" y="81306"/>
                    </a:lnTo>
                    <a:lnTo>
                      <a:pt x="36494" y="74002"/>
                    </a:lnTo>
                    <a:lnTo>
                      <a:pt x="41889" y="67014"/>
                    </a:lnTo>
                    <a:lnTo>
                      <a:pt x="47918" y="60345"/>
                    </a:lnTo>
                    <a:lnTo>
                      <a:pt x="53948" y="53993"/>
                    </a:lnTo>
                    <a:lnTo>
                      <a:pt x="60612" y="47640"/>
                    </a:lnTo>
                    <a:lnTo>
                      <a:pt x="66959" y="42241"/>
                    </a:lnTo>
                    <a:lnTo>
                      <a:pt x="74257" y="36842"/>
                    </a:lnTo>
                    <a:lnTo>
                      <a:pt x="81556" y="31443"/>
                    </a:lnTo>
                    <a:lnTo>
                      <a:pt x="88855" y="26679"/>
                    </a:lnTo>
                    <a:lnTo>
                      <a:pt x="96471" y="22232"/>
                    </a:lnTo>
                    <a:lnTo>
                      <a:pt x="104405" y="18421"/>
                    </a:lnTo>
                    <a:lnTo>
                      <a:pt x="112338" y="14610"/>
                    </a:lnTo>
                    <a:lnTo>
                      <a:pt x="120906" y="11434"/>
                    </a:lnTo>
                    <a:lnTo>
                      <a:pt x="129475" y="8258"/>
                    </a:lnTo>
                    <a:lnTo>
                      <a:pt x="138360" y="5717"/>
                    </a:lnTo>
                    <a:lnTo>
                      <a:pt x="146928" y="3494"/>
                    </a:lnTo>
                    <a:lnTo>
                      <a:pt x="156131" y="1905"/>
                    </a:lnTo>
                    <a:lnTo>
                      <a:pt x="165651" y="953"/>
                    </a:lnTo>
                    <a:lnTo>
                      <a:pt x="174854" y="317"/>
                    </a:lnTo>
                    <a:lnTo>
                      <a:pt x="18437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13A9C2A-8DB0-204D-974D-E4B9DF6CBADC}"/>
                  </a:ext>
                </a:extLst>
              </p:cNvPr>
              <p:cNvSpPr txBox="1"/>
              <p:nvPr/>
            </p:nvSpPr>
            <p:spPr>
              <a:xfrm>
                <a:off x="1729195" y="2474658"/>
                <a:ext cx="20518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线上</a:t>
                </a:r>
              </a:p>
            </p:txBody>
          </p:sp>
        </p:grpSp>
        <p:sp>
          <p:nvSpPr>
            <p:cNvPr id="117" name="圆角矩形 48">
              <a:extLst>
                <a:ext uri="{FF2B5EF4-FFF2-40B4-BE49-F238E27FC236}">
                  <a16:creationId xmlns:a16="http://schemas.microsoft.com/office/drawing/2014/main" id="{5423E4FE-988D-D543-A817-118D6CFD391E}"/>
                </a:ext>
              </a:extLst>
            </p:cNvPr>
            <p:cNvSpPr/>
            <p:nvPr/>
          </p:nvSpPr>
          <p:spPr>
            <a:xfrm rot="16200000">
              <a:off x="5615755" y="3287766"/>
              <a:ext cx="234331" cy="1169710"/>
            </a:xfrm>
            <a:prstGeom prst="roundRect">
              <a:avLst>
                <a:gd name="adj" fmla="val 16245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支付网关子系统</a:t>
              </a:r>
              <a:endParaRPr 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462EA5B3-F642-6140-AB53-FB03161B5CD3}"/>
                </a:ext>
              </a:extLst>
            </p:cNvPr>
            <p:cNvSpPr txBox="1"/>
            <p:nvPr/>
          </p:nvSpPr>
          <p:spPr>
            <a:xfrm>
              <a:off x="1207178" y="1820331"/>
              <a:ext cx="46166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业务系统</a:t>
              </a:r>
            </a:p>
          </p:txBody>
        </p:sp>
        <p:sp>
          <p:nvSpPr>
            <p:cNvPr id="124" name="圆角矩形 46">
              <a:extLst>
                <a:ext uri="{FF2B5EF4-FFF2-40B4-BE49-F238E27FC236}">
                  <a16:creationId xmlns:a16="http://schemas.microsoft.com/office/drawing/2014/main" id="{486274DF-2086-D147-983C-7DAC4D9ED71F}"/>
                </a:ext>
              </a:extLst>
            </p:cNvPr>
            <p:cNvSpPr/>
            <p:nvPr/>
          </p:nvSpPr>
          <p:spPr>
            <a:xfrm rot="16200000">
              <a:off x="1294688" y="2843121"/>
              <a:ext cx="261818" cy="102748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FSC</a:t>
              </a:r>
              <a:endPara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5AB9D372-A1C3-F94C-938D-CE9394690371}"/>
                </a:ext>
              </a:extLst>
            </p:cNvPr>
            <p:cNvSpPr txBox="1"/>
            <p:nvPr/>
          </p:nvSpPr>
          <p:spPr>
            <a:xfrm>
              <a:off x="2075954" y="3248854"/>
              <a:ext cx="30777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支付流水</a:t>
              </a: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A7D9B30-FBC9-B84C-BCC7-F85D43CD17E9}"/>
                </a:ext>
              </a:extLst>
            </p:cNvPr>
            <p:cNvSpPr txBox="1"/>
            <p:nvPr/>
          </p:nvSpPr>
          <p:spPr>
            <a:xfrm>
              <a:off x="2060920" y="3442366"/>
              <a:ext cx="36749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线下支付</a:t>
              </a:r>
              <a:endPara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数据收集</a:t>
              </a:r>
            </a:p>
          </p:txBody>
        </p:sp>
        <p:sp>
          <p:nvSpPr>
            <p:cNvPr id="161" name="圆角矩形 160">
              <a:extLst>
                <a:ext uri="{FF2B5EF4-FFF2-40B4-BE49-F238E27FC236}">
                  <a16:creationId xmlns:a16="http://schemas.microsoft.com/office/drawing/2014/main" id="{3C8923D0-CEB9-8F44-A4EA-DE64E2ED6F47}"/>
                </a:ext>
              </a:extLst>
            </p:cNvPr>
            <p:cNvSpPr/>
            <p:nvPr/>
          </p:nvSpPr>
          <p:spPr>
            <a:xfrm>
              <a:off x="7181105" y="1826479"/>
              <a:ext cx="1172393" cy="1883057"/>
            </a:xfrm>
            <a:prstGeom prst="roundRect">
              <a:avLst>
                <a:gd name="adj" fmla="val 3112"/>
              </a:avLst>
            </a:prstGeom>
            <a:noFill/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下箭头 163">
              <a:extLst>
                <a:ext uri="{FF2B5EF4-FFF2-40B4-BE49-F238E27FC236}">
                  <a16:creationId xmlns:a16="http://schemas.microsoft.com/office/drawing/2014/main" id="{A7D18955-5B5F-DF40-B2EE-E83BB0BD6690}"/>
                </a:ext>
              </a:extLst>
            </p:cNvPr>
            <p:cNvSpPr/>
            <p:nvPr/>
          </p:nvSpPr>
          <p:spPr>
            <a:xfrm>
              <a:off x="3577966" y="1621381"/>
              <a:ext cx="262966" cy="20509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下箭头 164">
              <a:extLst>
                <a:ext uri="{FF2B5EF4-FFF2-40B4-BE49-F238E27FC236}">
                  <a16:creationId xmlns:a16="http://schemas.microsoft.com/office/drawing/2014/main" id="{D06ADD2A-A962-BB47-B262-18C738900992}"/>
                </a:ext>
              </a:extLst>
            </p:cNvPr>
            <p:cNvSpPr/>
            <p:nvPr/>
          </p:nvSpPr>
          <p:spPr>
            <a:xfrm>
              <a:off x="5345561" y="1621381"/>
              <a:ext cx="262966" cy="20509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DB408DD2-7EBB-C141-AF7B-4D3B685A0151}"/>
                </a:ext>
              </a:extLst>
            </p:cNvPr>
            <p:cNvSpPr txBox="1"/>
            <p:nvPr/>
          </p:nvSpPr>
          <p:spPr>
            <a:xfrm>
              <a:off x="6649751" y="3224450"/>
              <a:ext cx="51864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支付中心对账</a:t>
              </a:r>
            </a:p>
          </p:txBody>
        </p:sp>
        <p:cxnSp>
          <p:nvCxnSpPr>
            <p:cNvPr id="185" name="直接箭头连接符 24">
              <a:extLst>
                <a:ext uri="{FF2B5EF4-FFF2-40B4-BE49-F238E27FC236}">
                  <a16:creationId xmlns:a16="http://schemas.microsoft.com/office/drawing/2014/main" id="{79786EF3-9525-1048-969F-D19BE02ACC9E}"/>
                </a:ext>
              </a:extLst>
            </p:cNvPr>
            <p:cNvCxnSpPr>
              <a:stCxn id="80" idx="1"/>
              <a:endCxn id="81" idx="3"/>
            </p:cNvCxnSpPr>
            <p:nvPr/>
          </p:nvCxnSpPr>
          <p:spPr>
            <a:xfrm>
              <a:off x="3546824" y="2604809"/>
              <a:ext cx="612" cy="16430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468036" y="2377046"/>
              <a:ext cx="307777" cy="324805"/>
              <a:chOff x="-260896" y="2749517"/>
              <a:chExt cx="372410" cy="432314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-226109" y="2749517"/>
                <a:ext cx="291184" cy="274699"/>
              </a:xfrm>
              <a:prstGeom prst="ellipse">
                <a:avLst/>
              </a:prstGeom>
              <a:solidFill>
                <a:srgbClr val="FFC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5659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31318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6977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62636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82950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940175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596765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253355" algn="l" defTabSz="1313180" rtl="0" eaLnBrk="1" latinLnBrk="0" hangingPunct="1">
                  <a:defRPr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-260896" y="3032867"/>
                <a:ext cx="372410" cy="148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800" b="1">
                    <a:solidFill>
                      <a:srgbClr val="7030A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第三方</a:t>
                </a:r>
              </a:p>
            </p:txBody>
          </p:sp>
          <p:sp>
            <p:nvSpPr>
              <p:cNvPr id="95" name="Freeform 145"/>
              <p:cNvSpPr>
                <a:spLocks noChangeArrowheads="1"/>
              </p:cNvSpPr>
              <p:nvPr/>
            </p:nvSpPr>
            <p:spPr bwMode="auto">
              <a:xfrm>
                <a:off x="-154005" y="2831525"/>
                <a:ext cx="129810" cy="110682"/>
              </a:xfrm>
              <a:custGeom>
                <a:avLst/>
                <a:gdLst>
                  <a:gd name="T0" fmla="*/ 83990 w 444"/>
                  <a:gd name="T1" fmla="*/ 478860 h 445"/>
                  <a:gd name="T2" fmla="*/ 83990 w 444"/>
                  <a:gd name="T3" fmla="*/ 478860 h 445"/>
                  <a:gd name="T4" fmla="*/ 148782 w 444"/>
                  <a:gd name="T5" fmla="*/ 531535 h 445"/>
                  <a:gd name="T6" fmla="*/ 201576 w 444"/>
                  <a:gd name="T7" fmla="*/ 478860 h 445"/>
                  <a:gd name="T8" fmla="*/ 148782 w 444"/>
                  <a:gd name="T9" fmla="*/ 414214 h 445"/>
                  <a:gd name="T10" fmla="*/ 83990 w 444"/>
                  <a:gd name="T11" fmla="*/ 478860 h 445"/>
                  <a:gd name="T12" fmla="*/ 382754 w 444"/>
                  <a:gd name="T13" fmla="*/ 478860 h 445"/>
                  <a:gd name="T14" fmla="*/ 382754 w 444"/>
                  <a:gd name="T15" fmla="*/ 478860 h 445"/>
                  <a:gd name="T16" fmla="*/ 446346 w 444"/>
                  <a:gd name="T17" fmla="*/ 531535 h 445"/>
                  <a:gd name="T18" fmla="*/ 500340 w 444"/>
                  <a:gd name="T19" fmla="*/ 478860 h 445"/>
                  <a:gd name="T20" fmla="*/ 446346 w 444"/>
                  <a:gd name="T21" fmla="*/ 414214 h 445"/>
                  <a:gd name="T22" fmla="*/ 382754 w 444"/>
                  <a:gd name="T23" fmla="*/ 478860 h 445"/>
                  <a:gd name="T24" fmla="*/ 190777 w 444"/>
                  <a:gd name="T25" fmla="*/ 339991 h 445"/>
                  <a:gd name="T26" fmla="*/ 190777 w 444"/>
                  <a:gd name="T27" fmla="*/ 339991 h 445"/>
                  <a:gd name="T28" fmla="*/ 520737 w 444"/>
                  <a:gd name="T29" fmla="*/ 244219 h 445"/>
                  <a:gd name="T30" fmla="*/ 531536 w 444"/>
                  <a:gd name="T31" fmla="*/ 223867 h 445"/>
                  <a:gd name="T32" fmla="*/ 531536 w 444"/>
                  <a:gd name="T33" fmla="*/ 64646 h 445"/>
                  <a:gd name="T34" fmla="*/ 117586 w 444"/>
                  <a:gd name="T35" fmla="*/ 64646 h 445"/>
                  <a:gd name="T36" fmla="*/ 117586 w 444"/>
                  <a:gd name="T37" fmla="*/ 11972 h 445"/>
                  <a:gd name="T38" fmla="*/ 106787 w 444"/>
                  <a:gd name="T39" fmla="*/ 0 h 445"/>
                  <a:gd name="T40" fmla="*/ 10799 w 444"/>
                  <a:gd name="T41" fmla="*/ 0 h 445"/>
                  <a:gd name="T42" fmla="*/ 0 w 444"/>
                  <a:gd name="T43" fmla="*/ 11972 h 445"/>
                  <a:gd name="T44" fmla="*/ 0 w 444"/>
                  <a:gd name="T45" fmla="*/ 64646 h 445"/>
                  <a:gd name="T46" fmla="*/ 53994 w 444"/>
                  <a:gd name="T47" fmla="*/ 64646 h 445"/>
                  <a:gd name="T48" fmla="*/ 117586 w 444"/>
                  <a:gd name="T49" fmla="*/ 329216 h 445"/>
                  <a:gd name="T50" fmla="*/ 117586 w 444"/>
                  <a:gd name="T51" fmla="*/ 361539 h 445"/>
                  <a:gd name="T52" fmla="*/ 117586 w 444"/>
                  <a:gd name="T53" fmla="*/ 404637 h 445"/>
                  <a:gd name="T54" fmla="*/ 127185 w 444"/>
                  <a:gd name="T55" fmla="*/ 414214 h 445"/>
                  <a:gd name="T56" fmla="*/ 148782 w 444"/>
                  <a:gd name="T57" fmla="*/ 414214 h 445"/>
                  <a:gd name="T58" fmla="*/ 446346 w 444"/>
                  <a:gd name="T59" fmla="*/ 414214 h 445"/>
                  <a:gd name="T60" fmla="*/ 520737 w 444"/>
                  <a:gd name="T61" fmla="*/ 414214 h 445"/>
                  <a:gd name="T62" fmla="*/ 531536 w 444"/>
                  <a:gd name="T63" fmla="*/ 404637 h 445"/>
                  <a:gd name="T64" fmla="*/ 531536 w 444"/>
                  <a:gd name="T65" fmla="*/ 361539 h 445"/>
                  <a:gd name="T66" fmla="*/ 201576 w 444"/>
                  <a:gd name="T67" fmla="*/ 361539 h 445"/>
                  <a:gd name="T68" fmla="*/ 190777 w 444"/>
                  <a:gd name="T69" fmla="*/ 339991 h 44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44" h="445">
                    <a:moveTo>
                      <a:pt x="70" y="400"/>
                    </a:moveTo>
                    <a:lnTo>
                      <a:pt x="70" y="400"/>
                    </a:lnTo>
                    <a:cubicBezTo>
                      <a:pt x="70" y="426"/>
                      <a:pt x="98" y="444"/>
                      <a:pt x="124" y="444"/>
                    </a:cubicBezTo>
                    <a:cubicBezTo>
                      <a:pt x="151" y="444"/>
                      <a:pt x="168" y="426"/>
                      <a:pt x="168" y="400"/>
                    </a:cubicBezTo>
                    <a:cubicBezTo>
                      <a:pt x="168" y="373"/>
                      <a:pt x="151" y="346"/>
                      <a:pt x="124" y="346"/>
                    </a:cubicBezTo>
                    <a:cubicBezTo>
                      <a:pt x="98" y="346"/>
                      <a:pt x="70" y="373"/>
                      <a:pt x="70" y="400"/>
                    </a:cubicBezTo>
                    <a:close/>
                    <a:moveTo>
                      <a:pt x="319" y="400"/>
                    </a:moveTo>
                    <a:lnTo>
                      <a:pt x="319" y="400"/>
                    </a:lnTo>
                    <a:cubicBezTo>
                      <a:pt x="319" y="426"/>
                      <a:pt x="345" y="444"/>
                      <a:pt x="372" y="444"/>
                    </a:cubicBezTo>
                    <a:cubicBezTo>
                      <a:pt x="399" y="444"/>
                      <a:pt x="417" y="426"/>
                      <a:pt x="417" y="400"/>
                    </a:cubicBezTo>
                    <a:cubicBezTo>
                      <a:pt x="417" y="373"/>
                      <a:pt x="399" y="346"/>
                      <a:pt x="372" y="346"/>
                    </a:cubicBezTo>
                    <a:cubicBezTo>
                      <a:pt x="345" y="346"/>
                      <a:pt x="319" y="373"/>
                      <a:pt x="319" y="400"/>
                    </a:cubicBezTo>
                    <a:close/>
                    <a:moveTo>
                      <a:pt x="159" y="284"/>
                    </a:moveTo>
                    <a:lnTo>
                      <a:pt x="159" y="284"/>
                    </a:lnTo>
                    <a:cubicBezTo>
                      <a:pt x="434" y="204"/>
                      <a:pt x="434" y="204"/>
                      <a:pt x="434" y="204"/>
                    </a:cubicBezTo>
                    <a:cubicBezTo>
                      <a:pt x="443" y="204"/>
                      <a:pt x="443" y="195"/>
                      <a:pt x="443" y="187"/>
                    </a:cubicBezTo>
                    <a:cubicBezTo>
                      <a:pt x="443" y="54"/>
                      <a:pt x="443" y="54"/>
                      <a:pt x="443" y="54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98" y="10"/>
                      <a:pt x="98" y="10"/>
                      <a:pt x="98" y="10"/>
                    </a:cubicBezTo>
                    <a:lnTo>
                      <a:pt x="89" y="0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10"/>
                      <a:pt x="0" y="1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98" y="275"/>
                      <a:pt x="98" y="275"/>
                      <a:pt x="98" y="275"/>
                    </a:cubicBezTo>
                    <a:cubicBezTo>
                      <a:pt x="98" y="302"/>
                      <a:pt x="98" y="302"/>
                      <a:pt x="98" y="302"/>
                    </a:cubicBezTo>
                    <a:cubicBezTo>
                      <a:pt x="98" y="338"/>
                      <a:pt x="98" y="338"/>
                      <a:pt x="98" y="338"/>
                    </a:cubicBezTo>
                    <a:cubicBezTo>
                      <a:pt x="98" y="346"/>
                      <a:pt x="106" y="346"/>
                      <a:pt x="106" y="346"/>
                    </a:cubicBezTo>
                    <a:cubicBezTo>
                      <a:pt x="124" y="346"/>
                      <a:pt x="124" y="346"/>
                      <a:pt x="124" y="346"/>
                    </a:cubicBezTo>
                    <a:cubicBezTo>
                      <a:pt x="372" y="346"/>
                      <a:pt x="372" y="346"/>
                      <a:pt x="372" y="346"/>
                    </a:cubicBezTo>
                    <a:cubicBezTo>
                      <a:pt x="434" y="346"/>
                      <a:pt x="434" y="346"/>
                      <a:pt x="434" y="346"/>
                    </a:cubicBezTo>
                    <a:cubicBezTo>
                      <a:pt x="443" y="346"/>
                      <a:pt x="443" y="346"/>
                      <a:pt x="443" y="338"/>
                    </a:cubicBezTo>
                    <a:cubicBezTo>
                      <a:pt x="443" y="302"/>
                      <a:pt x="443" y="302"/>
                      <a:pt x="443" y="302"/>
                    </a:cubicBezTo>
                    <a:cubicBezTo>
                      <a:pt x="168" y="302"/>
                      <a:pt x="168" y="302"/>
                      <a:pt x="168" y="302"/>
                    </a:cubicBezTo>
                    <a:cubicBezTo>
                      <a:pt x="133" y="302"/>
                      <a:pt x="133" y="284"/>
                      <a:pt x="159" y="284"/>
                    </a:cubicBezTo>
                    <a:close/>
                  </a:path>
                </a:pathLst>
              </a:custGeom>
              <a:solidFill>
                <a:srgbClr val="BD392F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7" name="椭圆 96"/>
            <p:cNvSpPr/>
            <p:nvPr/>
          </p:nvSpPr>
          <p:spPr>
            <a:xfrm>
              <a:off x="1040003" y="2374578"/>
              <a:ext cx="240648" cy="2063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5659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1318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6977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62636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8295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940175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96765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253355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063611" y="2586502"/>
              <a:ext cx="205184" cy="1119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defRPr sz="800" b="1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自营</a:t>
              </a:r>
            </a:p>
          </p:txBody>
        </p:sp>
        <p:pic>
          <p:nvPicPr>
            <p:cNvPr id="100" name="图片 4">
              <a:extLst>
                <a:ext uri="{FF2B5EF4-FFF2-40B4-BE49-F238E27FC236}">
                  <a16:creationId xmlns:a16="http://schemas.microsoft.com/office/drawing/2014/main" id="{4FFC1586-2507-43BC-869C-438B9AB01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17" r="15415" b="24538"/>
            <a:stretch/>
          </p:blipFill>
          <p:spPr>
            <a:xfrm>
              <a:off x="1100488" y="2421280"/>
              <a:ext cx="116971" cy="112983"/>
            </a:xfrm>
            <a:prstGeom prst="rect">
              <a:avLst/>
            </a:prstGeom>
          </p:spPr>
        </p:pic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C00F3564-958C-5444-ADAB-8B601B3BBD36}"/>
                </a:ext>
              </a:extLst>
            </p:cNvPr>
            <p:cNvCxnSpPr/>
            <p:nvPr/>
          </p:nvCxnSpPr>
          <p:spPr>
            <a:xfrm>
              <a:off x="1973089" y="3388543"/>
              <a:ext cx="448703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26D8771C-B340-AD44-A8FE-5376BCC0CBD9}"/>
                </a:ext>
              </a:extLst>
            </p:cNvPr>
            <p:cNvCxnSpPr/>
            <p:nvPr/>
          </p:nvCxnSpPr>
          <p:spPr>
            <a:xfrm flipH="1">
              <a:off x="6565966" y="3381706"/>
              <a:ext cx="593125" cy="89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198">
              <a:extLst>
                <a:ext uri="{FF2B5EF4-FFF2-40B4-BE49-F238E27FC236}">
                  <a16:creationId xmlns:a16="http://schemas.microsoft.com/office/drawing/2014/main" id="{4D80CEB1-6A6B-864C-9E85-936F95AD8A52}"/>
                </a:ext>
              </a:extLst>
            </p:cNvPr>
            <p:cNvCxnSpPr>
              <a:cxnSpLocks/>
            </p:cNvCxnSpPr>
            <p:nvPr/>
          </p:nvCxnSpPr>
          <p:spPr>
            <a:xfrm>
              <a:off x="1967922" y="2580240"/>
              <a:ext cx="45387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/>
            <p:cNvSpPr/>
            <p:nvPr/>
          </p:nvSpPr>
          <p:spPr>
            <a:xfrm>
              <a:off x="1042732" y="2741568"/>
              <a:ext cx="240648" cy="2063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5659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1318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6977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62636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82950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940175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96765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253355" algn="l" defTabSz="1313180" rtl="0" eaLnBrk="1" latinLnBrk="0" hangingPunct="1">
                <a:def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C6208F9-71EA-2F43-A30D-92E43060E6A2}"/>
                </a:ext>
              </a:extLst>
            </p:cNvPr>
            <p:cNvSpPr txBox="1"/>
            <p:nvPr/>
          </p:nvSpPr>
          <p:spPr>
            <a:xfrm>
              <a:off x="1055701" y="2974603"/>
              <a:ext cx="205184" cy="1119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点餐</a:t>
              </a:r>
            </a:p>
          </p:txBody>
        </p:sp>
        <p:sp>
          <p:nvSpPr>
            <p:cNvPr id="151" name="下箭头 150">
              <a:extLst>
                <a:ext uri="{FF2B5EF4-FFF2-40B4-BE49-F238E27FC236}">
                  <a16:creationId xmlns:a16="http://schemas.microsoft.com/office/drawing/2014/main" id="{A7D18955-5B5F-DF40-B2EE-E83BB0BD6690}"/>
                </a:ext>
              </a:extLst>
            </p:cNvPr>
            <p:cNvSpPr/>
            <p:nvPr/>
          </p:nvSpPr>
          <p:spPr>
            <a:xfrm>
              <a:off x="3577966" y="4175771"/>
              <a:ext cx="262966" cy="186452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下箭头 151">
              <a:extLst>
                <a:ext uri="{FF2B5EF4-FFF2-40B4-BE49-F238E27FC236}">
                  <a16:creationId xmlns:a16="http://schemas.microsoft.com/office/drawing/2014/main" id="{D06ADD2A-A962-BB47-B262-18C738900992}"/>
                </a:ext>
              </a:extLst>
            </p:cNvPr>
            <p:cNvSpPr/>
            <p:nvPr/>
          </p:nvSpPr>
          <p:spPr>
            <a:xfrm>
              <a:off x="5345561" y="4175769"/>
              <a:ext cx="262966" cy="186452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8" name="组合 167"/>
            <p:cNvGrpSpPr/>
            <p:nvPr/>
          </p:nvGrpSpPr>
          <p:grpSpPr>
            <a:xfrm>
              <a:off x="1102230" y="2785296"/>
              <a:ext cx="135524" cy="102037"/>
              <a:chOff x="958851" y="1020763"/>
              <a:chExt cx="750888" cy="75247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71" name="Freeform 5"/>
              <p:cNvSpPr>
                <a:spLocks noEditPoints="1"/>
              </p:cNvSpPr>
              <p:nvPr/>
            </p:nvSpPr>
            <p:spPr bwMode="auto">
              <a:xfrm>
                <a:off x="958851" y="1020763"/>
                <a:ext cx="750888" cy="398463"/>
              </a:xfrm>
              <a:custGeom>
                <a:avLst/>
                <a:gdLst>
                  <a:gd name="T0" fmla="*/ 236 w 473"/>
                  <a:gd name="T1" fmla="*/ 0 h 251"/>
                  <a:gd name="T2" fmla="*/ 142 w 473"/>
                  <a:gd name="T3" fmla="*/ 95 h 251"/>
                  <a:gd name="T4" fmla="*/ 142 w 473"/>
                  <a:gd name="T5" fmla="*/ 57 h 251"/>
                  <a:gd name="T6" fmla="*/ 66 w 473"/>
                  <a:gd name="T7" fmla="*/ 57 h 251"/>
                  <a:gd name="T8" fmla="*/ 66 w 473"/>
                  <a:gd name="T9" fmla="*/ 171 h 251"/>
                  <a:gd name="T10" fmla="*/ 0 w 473"/>
                  <a:gd name="T11" fmla="*/ 237 h 251"/>
                  <a:gd name="T12" fmla="*/ 11 w 473"/>
                  <a:gd name="T13" fmla="*/ 251 h 251"/>
                  <a:gd name="T14" fmla="*/ 236 w 473"/>
                  <a:gd name="T15" fmla="*/ 26 h 251"/>
                  <a:gd name="T16" fmla="*/ 458 w 473"/>
                  <a:gd name="T17" fmla="*/ 251 h 251"/>
                  <a:gd name="T18" fmla="*/ 473 w 473"/>
                  <a:gd name="T19" fmla="*/ 237 h 251"/>
                  <a:gd name="T20" fmla="*/ 236 w 473"/>
                  <a:gd name="T21" fmla="*/ 0 h 251"/>
                  <a:gd name="T22" fmla="*/ 85 w 473"/>
                  <a:gd name="T23" fmla="*/ 76 h 251"/>
                  <a:gd name="T24" fmla="*/ 123 w 473"/>
                  <a:gd name="T25" fmla="*/ 76 h 251"/>
                  <a:gd name="T26" fmla="*/ 123 w 473"/>
                  <a:gd name="T27" fmla="*/ 114 h 251"/>
                  <a:gd name="T28" fmla="*/ 85 w 473"/>
                  <a:gd name="T29" fmla="*/ 152 h 251"/>
                  <a:gd name="T30" fmla="*/ 85 w 473"/>
                  <a:gd name="T31" fmla="*/ 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3" h="251">
                    <a:moveTo>
                      <a:pt x="236" y="0"/>
                    </a:moveTo>
                    <a:lnTo>
                      <a:pt x="142" y="95"/>
                    </a:lnTo>
                    <a:lnTo>
                      <a:pt x="142" y="57"/>
                    </a:lnTo>
                    <a:lnTo>
                      <a:pt x="66" y="57"/>
                    </a:lnTo>
                    <a:lnTo>
                      <a:pt x="66" y="171"/>
                    </a:lnTo>
                    <a:lnTo>
                      <a:pt x="0" y="237"/>
                    </a:lnTo>
                    <a:lnTo>
                      <a:pt x="11" y="251"/>
                    </a:lnTo>
                    <a:lnTo>
                      <a:pt x="236" y="26"/>
                    </a:lnTo>
                    <a:lnTo>
                      <a:pt x="458" y="251"/>
                    </a:lnTo>
                    <a:lnTo>
                      <a:pt x="473" y="237"/>
                    </a:lnTo>
                    <a:lnTo>
                      <a:pt x="236" y="0"/>
                    </a:lnTo>
                    <a:close/>
                    <a:moveTo>
                      <a:pt x="85" y="76"/>
                    </a:moveTo>
                    <a:lnTo>
                      <a:pt x="123" y="76"/>
                    </a:lnTo>
                    <a:lnTo>
                      <a:pt x="123" y="114"/>
                    </a:lnTo>
                    <a:lnTo>
                      <a:pt x="85" y="152"/>
                    </a:lnTo>
                    <a:lnTo>
                      <a:pt x="8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6"/>
              <p:cNvSpPr>
                <a:spLocks noEditPoints="1"/>
              </p:cNvSpPr>
              <p:nvPr/>
            </p:nvSpPr>
            <p:spPr bwMode="auto">
              <a:xfrm>
                <a:off x="1063626" y="1141413"/>
                <a:ext cx="539750" cy="631825"/>
              </a:xfrm>
              <a:custGeom>
                <a:avLst/>
                <a:gdLst>
                  <a:gd name="T0" fmla="*/ 0 w 340"/>
                  <a:gd name="T1" fmla="*/ 171 h 398"/>
                  <a:gd name="T2" fmla="*/ 0 w 340"/>
                  <a:gd name="T3" fmla="*/ 398 h 398"/>
                  <a:gd name="T4" fmla="*/ 132 w 340"/>
                  <a:gd name="T5" fmla="*/ 398 h 398"/>
                  <a:gd name="T6" fmla="*/ 132 w 340"/>
                  <a:gd name="T7" fmla="*/ 265 h 398"/>
                  <a:gd name="T8" fmla="*/ 208 w 340"/>
                  <a:gd name="T9" fmla="*/ 265 h 398"/>
                  <a:gd name="T10" fmla="*/ 208 w 340"/>
                  <a:gd name="T11" fmla="*/ 398 h 398"/>
                  <a:gd name="T12" fmla="*/ 340 w 340"/>
                  <a:gd name="T13" fmla="*/ 398 h 398"/>
                  <a:gd name="T14" fmla="*/ 340 w 340"/>
                  <a:gd name="T15" fmla="*/ 171 h 398"/>
                  <a:gd name="T16" fmla="*/ 170 w 340"/>
                  <a:gd name="T17" fmla="*/ 0 h 398"/>
                  <a:gd name="T18" fmla="*/ 0 w 340"/>
                  <a:gd name="T19" fmla="*/ 171 h 398"/>
                  <a:gd name="T20" fmla="*/ 321 w 340"/>
                  <a:gd name="T21" fmla="*/ 379 h 398"/>
                  <a:gd name="T22" fmla="*/ 227 w 340"/>
                  <a:gd name="T23" fmla="*/ 379 h 398"/>
                  <a:gd name="T24" fmla="*/ 227 w 340"/>
                  <a:gd name="T25" fmla="*/ 265 h 398"/>
                  <a:gd name="T26" fmla="*/ 227 w 340"/>
                  <a:gd name="T27" fmla="*/ 246 h 398"/>
                  <a:gd name="T28" fmla="*/ 208 w 340"/>
                  <a:gd name="T29" fmla="*/ 246 h 398"/>
                  <a:gd name="T30" fmla="*/ 132 w 340"/>
                  <a:gd name="T31" fmla="*/ 246 h 398"/>
                  <a:gd name="T32" fmla="*/ 113 w 340"/>
                  <a:gd name="T33" fmla="*/ 246 h 398"/>
                  <a:gd name="T34" fmla="*/ 113 w 340"/>
                  <a:gd name="T35" fmla="*/ 265 h 398"/>
                  <a:gd name="T36" fmla="*/ 113 w 340"/>
                  <a:gd name="T37" fmla="*/ 379 h 398"/>
                  <a:gd name="T38" fmla="*/ 19 w 340"/>
                  <a:gd name="T39" fmla="*/ 379 h 398"/>
                  <a:gd name="T40" fmla="*/ 19 w 340"/>
                  <a:gd name="T41" fmla="*/ 178 h 398"/>
                  <a:gd name="T42" fmla="*/ 170 w 340"/>
                  <a:gd name="T43" fmla="*/ 26 h 398"/>
                  <a:gd name="T44" fmla="*/ 321 w 340"/>
                  <a:gd name="T45" fmla="*/ 178 h 398"/>
                  <a:gd name="T46" fmla="*/ 321 w 340"/>
                  <a:gd name="T47" fmla="*/ 379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0" h="398">
                    <a:moveTo>
                      <a:pt x="0" y="171"/>
                    </a:moveTo>
                    <a:lnTo>
                      <a:pt x="0" y="398"/>
                    </a:lnTo>
                    <a:lnTo>
                      <a:pt x="132" y="398"/>
                    </a:lnTo>
                    <a:lnTo>
                      <a:pt x="132" y="265"/>
                    </a:lnTo>
                    <a:lnTo>
                      <a:pt x="208" y="265"/>
                    </a:lnTo>
                    <a:lnTo>
                      <a:pt x="208" y="398"/>
                    </a:lnTo>
                    <a:lnTo>
                      <a:pt x="340" y="398"/>
                    </a:lnTo>
                    <a:lnTo>
                      <a:pt x="340" y="171"/>
                    </a:lnTo>
                    <a:lnTo>
                      <a:pt x="170" y="0"/>
                    </a:lnTo>
                    <a:lnTo>
                      <a:pt x="0" y="171"/>
                    </a:lnTo>
                    <a:close/>
                    <a:moveTo>
                      <a:pt x="321" y="379"/>
                    </a:moveTo>
                    <a:lnTo>
                      <a:pt x="227" y="379"/>
                    </a:lnTo>
                    <a:lnTo>
                      <a:pt x="227" y="265"/>
                    </a:lnTo>
                    <a:lnTo>
                      <a:pt x="227" y="246"/>
                    </a:lnTo>
                    <a:lnTo>
                      <a:pt x="208" y="246"/>
                    </a:lnTo>
                    <a:lnTo>
                      <a:pt x="132" y="246"/>
                    </a:lnTo>
                    <a:lnTo>
                      <a:pt x="113" y="246"/>
                    </a:lnTo>
                    <a:lnTo>
                      <a:pt x="113" y="265"/>
                    </a:lnTo>
                    <a:lnTo>
                      <a:pt x="113" y="379"/>
                    </a:lnTo>
                    <a:lnTo>
                      <a:pt x="19" y="379"/>
                    </a:lnTo>
                    <a:lnTo>
                      <a:pt x="19" y="178"/>
                    </a:lnTo>
                    <a:lnTo>
                      <a:pt x="170" y="26"/>
                    </a:lnTo>
                    <a:lnTo>
                      <a:pt x="321" y="178"/>
                    </a:lnTo>
                    <a:lnTo>
                      <a:pt x="321" y="3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4" name="圆角矩形 46">
              <a:extLst>
                <a:ext uri="{FF2B5EF4-FFF2-40B4-BE49-F238E27FC236}">
                  <a16:creationId xmlns:a16="http://schemas.microsoft.com/office/drawing/2014/main" id="{F6372848-6521-6D43-8AC6-4C1ED421D832}"/>
                </a:ext>
              </a:extLst>
            </p:cNvPr>
            <p:cNvSpPr/>
            <p:nvPr/>
          </p:nvSpPr>
          <p:spPr>
            <a:xfrm rot="16200000">
              <a:off x="3306148" y="2650682"/>
              <a:ext cx="446849" cy="1585124"/>
            </a:xfrm>
            <a:prstGeom prst="roundRect">
              <a:avLst>
                <a:gd name="adj" fmla="val 8186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账务核心子系统</a:t>
              </a:r>
            </a:p>
          </p:txBody>
        </p:sp>
        <p:cxnSp>
          <p:nvCxnSpPr>
            <p:cNvPr id="116" name="直线箭头连接符 16">
              <a:extLst>
                <a:ext uri="{FF2B5EF4-FFF2-40B4-BE49-F238E27FC236}">
                  <a16:creationId xmlns:a16="http://schemas.microsoft.com/office/drawing/2014/main" id="{C00F3564-958C-5444-ADAB-8B601B3BBD36}"/>
                </a:ext>
              </a:extLst>
            </p:cNvPr>
            <p:cNvCxnSpPr/>
            <p:nvPr/>
          </p:nvCxnSpPr>
          <p:spPr>
            <a:xfrm>
              <a:off x="1979712" y="3693167"/>
              <a:ext cx="448703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圆角矩形 46">
              <a:extLst>
                <a:ext uri="{FF2B5EF4-FFF2-40B4-BE49-F238E27FC236}">
                  <a16:creationId xmlns:a16="http://schemas.microsoft.com/office/drawing/2014/main" id="{486274DF-2086-D147-983C-7DAC4D9ED71F}"/>
                </a:ext>
              </a:extLst>
            </p:cNvPr>
            <p:cNvSpPr/>
            <p:nvPr/>
          </p:nvSpPr>
          <p:spPr>
            <a:xfrm rot="16200000">
              <a:off x="1294108" y="3151234"/>
              <a:ext cx="261818" cy="10274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OH</a:t>
              </a:r>
              <a:endPara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圆角矩形 46">
              <a:extLst>
                <a:ext uri="{FF2B5EF4-FFF2-40B4-BE49-F238E27FC236}">
                  <a16:creationId xmlns:a16="http://schemas.microsoft.com/office/drawing/2014/main" id="{4D177952-FB86-BC48-8A7F-73D1574FD9FF}"/>
                </a:ext>
              </a:extLst>
            </p:cNvPr>
            <p:cNvSpPr/>
            <p:nvPr/>
          </p:nvSpPr>
          <p:spPr>
            <a:xfrm rot="16200000">
              <a:off x="5292373" y="2048739"/>
              <a:ext cx="305026" cy="1745775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支付核心子系统</a:t>
              </a:r>
            </a:p>
          </p:txBody>
        </p:sp>
        <p:sp>
          <p:nvSpPr>
            <p:cNvPr id="126" name="圆角矩形 46">
              <a:extLst>
                <a:ext uri="{FF2B5EF4-FFF2-40B4-BE49-F238E27FC236}">
                  <a16:creationId xmlns:a16="http://schemas.microsoft.com/office/drawing/2014/main" id="{4D177952-FB86-BC48-8A7F-73D1574FD9FF}"/>
                </a:ext>
              </a:extLst>
            </p:cNvPr>
            <p:cNvSpPr/>
            <p:nvPr/>
          </p:nvSpPr>
          <p:spPr>
            <a:xfrm rot="16200000">
              <a:off x="5292373" y="1599507"/>
              <a:ext cx="305026" cy="1745775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支付异常处理子系统</a:t>
              </a:r>
            </a:p>
          </p:txBody>
        </p:sp>
        <p:cxnSp>
          <p:nvCxnSpPr>
            <p:cNvPr id="21" name="直接箭头连接符 20"/>
            <p:cNvCxnSpPr>
              <a:stCxn id="81" idx="2"/>
              <a:endCxn id="125" idx="0"/>
            </p:cNvCxnSpPr>
            <p:nvPr/>
          </p:nvCxnSpPr>
          <p:spPr>
            <a:xfrm flipV="1">
              <a:off x="4341403" y="2921627"/>
              <a:ext cx="230596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 rot="16200000">
              <a:off x="7305469" y="1829633"/>
              <a:ext cx="923509" cy="10535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 rot="16200000">
              <a:off x="7604311" y="2533732"/>
              <a:ext cx="330183" cy="10535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6" name="Picture 2" descr="chatting, internet, messages, social media, weechat icon">
              <a:extLst>
                <a:ext uri="{FF2B5EF4-FFF2-40B4-BE49-F238E27FC236}">
                  <a16:creationId xmlns:a16="http://schemas.microsoft.com/office/drawing/2014/main" id="{C74079BC-65AF-C245-91DB-31B27EFB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226" y="2979035"/>
              <a:ext cx="184923" cy="15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image 20014">
              <a:extLst>
                <a:ext uri="{FF2B5EF4-FFF2-40B4-BE49-F238E27FC236}">
                  <a16:creationId xmlns:a16="http://schemas.microsoft.com/office/drawing/2014/main" id="{8354A40F-EA96-E443-82DE-61E586E70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7554159" y="2974551"/>
              <a:ext cx="185429" cy="168572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7A77CDAD-6706-984D-9CD7-3FEF4B898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4691" t="1" b="11974"/>
            <a:stretch/>
          </p:blipFill>
          <p:spPr>
            <a:xfrm>
              <a:off x="7767224" y="2959618"/>
              <a:ext cx="248924" cy="198439"/>
            </a:xfrm>
            <a:prstGeom prst="rect">
              <a:avLst/>
            </a:prstGeom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53E5108E-380C-D640-A10A-CF44FF951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1937" b="-1"/>
            <a:stretch/>
          </p:blipFill>
          <p:spPr>
            <a:xfrm>
              <a:off x="8020416" y="2967257"/>
              <a:ext cx="235888" cy="183161"/>
            </a:xfrm>
            <a:prstGeom prst="rect">
              <a:avLst/>
            </a:prstGeom>
          </p:spPr>
        </p:pic>
        <p:sp>
          <p:nvSpPr>
            <p:cNvPr id="131" name="矩形 130"/>
            <p:cNvSpPr/>
            <p:nvPr/>
          </p:nvSpPr>
          <p:spPr>
            <a:xfrm rot="16200000">
              <a:off x="7605630" y="2958773"/>
              <a:ext cx="327548" cy="10535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圆角矩形 46">
              <a:extLst>
                <a:ext uri="{FF2B5EF4-FFF2-40B4-BE49-F238E27FC236}">
                  <a16:creationId xmlns:a16="http://schemas.microsoft.com/office/drawing/2014/main" id="{5B411578-D2A0-564B-88E1-A97CA8702987}"/>
                </a:ext>
              </a:extLst>
            </p:cNvPr>
            <p:cNvSpPr/>
            <p:nvPr/>
          </p:nvSpPr>
          <p:spPr>
            <a:xfrm rot="16200000">
              <a:off x="7447742" y="2047396"/>
              <a:ext cx="600429" cy="77204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800" b="1" kern="0" dirty="0">
                  <a:solidFill>
                    <a:srgbClr val="C00000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余额</a:t>
              </a:r>
              <a:endParaRPr lang="en-US" altLang="zh-CN" sz="800" b="1" kern="0" dirty="0">
                <a:solidFill>
                  <a:srgbClr val="C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800" b="1" kern="0" dirty="0">
                  <a:solidFill>
                    <a:srgbClr val="C00000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神钱包</a:t>
              </a:r>
              <a:endParaRPr lang="en-US" altLang="zh-CN" sz="800" b="1" kern="0" dirty="0">
                <a:solidFill>
                  <a:srgbClr val="C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800" b="1" kern="0" dirty="0">
                  <a:solidFill>
                    <a:srgbClr val="C00000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V</a:t>
              </a:r>
              <a:r>
                <a:rPr lang="zh-CN" altLang="en-US" sz="800" b="1" kern="0" dirty="0">
                  <a:solidFill>
                    <a:srgbClr val="C00000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金</a:t>
              </a:r>
              <a:endParaRPr lang="en-US" altLang="zh-CN" sz="800" b="1" kern="0" dirty="0">
                <a:solidFill>
                  <a:srgbClr val="C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800" b="1" kern="0" dirty="0">
                  <a:solidFill>
                    <a:srgbClr val="C00000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券</a:t>
              </a:r>
              <a:endParaRPr lang="en-US" altLang="zh-CN" sz="800" b="1" kern="0" dirty="0">
                <a:solidFill>
                  <a:srgbClr val="C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800" b="1" kern="0" dirty="0">
                  <a:solidFill>
                    <a:srgbClr val="C00000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权益</a:t>
              </a:r>
              <a:endPara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414624" y="1917699"/>
              <a:ext cx="69249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900" dirty="0">
                  <a:latin typeface="微软雅黑" pitchFamily="34" charset="-122"/>
                  <a:ea typeface="微软雅黑" pitchFamily="34" charset="-122"/>
                </a:rPr>
                <a:t>百胜数字资产</a:t>
              </a:r>
            </a:p>
          </p:txBody>
        </p:sp>
        <p:pic>
          <p:nvPicPr>
            <p:cNvPr id="132" name="Picture 2" descr="https://dss0.bdstatic.com/70cFuHSh_Q1YnxGkpoWK1HF6hhy/it/u=3139208205,3125773799&amp;fm=26&amp;gp=0.jpg">
              <a:extLst>
                <a:ext uri="{FF2B5EF4-FFF2-40B4-BE49-F238E27FC236}">
                  <a16:creationId xmlns:a16="http://schemas.microsoft.com/office/drawing/2014/main" id="{6ECEFFC4-D28C-314B-85D8-55BC0ED5F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0837" y="3360661"/>
              <a:ext cx="505323" cy="23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美团">
              <a:extLst>
                <a:ext uri="{FF2B5EF4-FFF2-40B4-BE49-F238E27FC236}">
                  <a16:creationId xmlns:a16="http://schemas.microsoft.com/office/drawing/2014/main" id="{EFFCEFF4-B707-A042-B014-AB855CC7CD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920" y="3399132"/>
              <a:ext cx="366895" cy="178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4" name="直线箭头连接符 95">
              <a:extLst>
                <a:ext uri="{FF2B5EF4-FFF2-40B4-BE49-F238E27FC236}">
                  <a16:creationId xmlns:a16="http://schemas.microsoft.com/office/drawing/2014/main" id="{26D8771C-B340-AD44-A8FE-5376BCC0CBD9}"/>
                </a:ext>
              </a:extLst>
            </p:cNvPr>
            <p:cNvCxnSpPr/>
            <p:nvPr/>
          </p:nvCxnSpPr>
          <p:spPr>
            <a:xfrm flipH="1">
              <a:off x="6539859" y="2515872"/>
              <a:ext cx="593125" cy="89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DB408DD2-7EBB-C141-AF7B-4D3B685A0151}"/>
                </a:ext>
              </a:extLst>
            </p:cNvPr>
            <p:cNvSpPr txBox="1"/>
            <p:nvPr/>
          </p:nvSpPr>
          <p:spPr>
            <a:xfrm>
              <a:off x="6616212" y="2162599"/>
              <a:ext cx="51864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支付、退款</a:t>
              </a:r>
              <a:endParaRPr lang="en-US" altLang="zh-CN" dirty="0"/>
            </a:p>
            <a:p>
              <a:r>
                <a:rPr lang="zh-CN" altLang="en-US" dirty="0"/>
                <a:t>核销、反核销</a:t>
              </a:r>
              <a:endParaRPr lang="en-US" altLang="zh-CN" dirty="0"/>
            </a:p>
            <a:p>
              <a:r>
                <a:rPr lang="zh-CN" altLang="en-US" dirty="0"/>
                <a:t>签约、解约</a:t>
              </a:r>
              <a:endParaRPr lang="en-US" altLang="zh-CN" dirty="0"/>
            </a:p>
          </p:txBody>
        </p:sp>
      </p:grpSp>
      <p:sp>
        <p:nvSpPr>
          <p:cNvPr id="120" name="文本框 158"/>
          <p:cNvSpPr txBox="1"/>
          <p:nvPr/>
        </p:nvSpPr>
        <p:spPr>
          <a:xfrm>
            <a:off x="3504519" y="4388500"/>
            <a:ext cx="2308324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Clr>
                <a:srgbClr val="00B050"/>
              </a:buClr>
              <a:buSzPct val="120000"/>
              <a:buNone/>
            </a:pPr>
            <a:r>
              <a:rPr lang="zh-CN" altLang="en-US" sz="1800" b="1" dirty="0" smtClean="0"/>
              <a:t>统一</a:t>
            </a:r>
            <a:r>
              <a:rPr lang="zh-CN" altLang="en-US" sz="1800" b="1" dirty="0"/>
              <a:t>管理百胜数字</a:t>
            </a:r>
            <a:r>
              <a:rPr lang="zh-CN" altLang="en-US" sz="1800" b="1" dirty="0" smtClean="0"/>
              <a:t>资产</a:t>
            </a:r>
            <a:endParaRPr lang="en-US" altLang="zh-CN" sz="1800" b="1" dirty="0" smtClean="0"/>
          </a:p>
        </p:txBody>
      </p:sp>
      <p:sp>
        <p:nvSpPr>
          <p:cNvPr id="127" name="文本框 158"/>
          <p:cNvSpPr txBox="1"/>
          <p:nvPr/>
        </p:nvSpPr>
        <p:spPr>
          <a:xfrm>
            <a:off x="6649751" y="4412962"/>
            <a:ext cx="2308324" cy="3665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Clr>
                <a:srgbClr val="00B050"/>
              </a:buClr>
              <a:buSzPct val="120000"/>
              <a:buNone/>
            </a:pPr>
            <a:r>
              <a:rPr lang="zh-CN" altLang="en-US" sz="1800" b="1" dirty="0"/>
              <a:t>新渠</a:t>
            </a:r>
            <a:r>
              <a:rPr lang="zh-CN" altLang="en-US" sz="1800" b="1" dirty="0" smtClean="0"/>
              <a:t>道新业务快速接入</a:t>
            </a:r>
            <a:endParaRPr lang="en-US" altLang="zh-CN" sz="1800" b="1" dirty="0" smtClean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49" y="4444117"/>
            <a:ext cx="304265" cy="3042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87" y="4444117"/>
            <a:ext cx="304265" cy="3042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8" name="文本框 158"/>
          <p:cNvSpPr txBox="1"/>
          <p:nvPr/>
        </p:nvSpPr>
        <p:spPr>
          <a:xfrm>
            <a:off x="612900" y="4388500"/>
            <a:ext cx="2077492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Clr>
                <a:srgbClr val="00B050"/>
              </a:buClr>
              <a:buSzPct val="120000"/>
              <a:buNone/>
            </a:pPr>
            <a:r>
              <a:rPr lang="zh-CN" altLang="en-US" sz="1800" b="1" dirty="0"/>
              <a:t>及</a:t>
            </a:r>
            <a:r>
              <a:rPr lang="zh-CN" altLang="en-US" sz="1800" b="1" dirty="0" smtClean="0"/>
              <a:t>时有效的风险管控</a:t>
            </a:r>
            <a:endParaRPr lang="en-US" altLang="zh-CN" sz="1800" b="1" dirty="0" smtClean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0" y="4444117"/>
            <a:ext cx="304265" cy="3042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73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18">
            <a:extLst>
              <a:ext uri="{FF2B5EF4-FFF2-40B4-BE49-F238E27FC236}">
                <a16:creationId xmlns:a16="http://schemas.microsoft.com/office/drawing/2014/main" id="{45964E87-9848-2E4B-AAD5-BDB12290A6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82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风险管控 </a:t>
            </a:r>
            <a:r>
              <a:rPr lang="en-US" altLang="zh-CN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  <a:sym typeface="+mn-ea"/>
              </a:rPr>
              <a:t>识别并控制风险</a:t>
            </a:r>
          </a:p>
        </p:txBody>
      </p:sp>
      <p:graphicFrame>
        <p:nvGraphicFramePr>
          <p:cNvPr id="7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50079"/>
              </p:ext>
            </p:extLst>
          </p:nvPr>
        </p:nvGraphicFramePr>
        <p:xfrm>
          <a:off x="615462" y="2196716"/>
          <a:ext cx="7087999" cy="269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3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7115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+mn-ea"/>
                          <a:ea typeface="+mn-ea"/>
                        </a:rPr>
                        <a:t>异常</a:t>
                      </a:r>
                      <a:r>
                        <a:rPr lang="en-US" altLang="zh-CN" sz="900" dirty="0" smtClean="0">
                          <a:latin typeface="+mn-ea"/>
                          <a:ea typeface="+mn-ea"/>
                        </a:rPr>
                        <a:t>KPI</a:t>
                      </a:r>
                      <a:endParaRPr lang="zh-CN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+mn-ea"/>
                          <a:ea typeface="+mn-ea"/>
                        </a:rPr>
                        <a:t>流量级别</a:t>
                      </a:r>
                      <a:endParaRPr 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风控手段</a:t>
                      </a:r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53">
                <a:tc vMerge="1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系统延迟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9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（时间限流</a:t>
                      </a:r>
                      <a:r>
                        <a:rPr lang="en-US" altLang="zh-CN" sz="9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9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随机延时）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增加校验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系统阻断</a:t>
                      </a:r>
                      <a:r>
                        <a:rPr lang="en-US" altLang="zh-CN" sz="9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9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人工介入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37"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1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高风险的退单</a:t>
                      </a:r>
                      <a:r>
                        <a:rPr lang="en-US" altLang="zh-CN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撤销核销</a:t>
                      </a:r>
                      <a:endParaRPr lang="zh-CN" altLang="en-US" sz="8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（短时间内大批量）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渠道级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37"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2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T+X</a:t>
                      </a: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分钟内集中发生同一类券码的撤销核销申请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渠道级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51"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3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按支付渠道每日退款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撤销核销笔数超过正向支付流量的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X%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渠道级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37"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4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同一券码号反复核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销及撤</a:t>
                      </a: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销核销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交易级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37"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5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同一会员号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支付账户下的高频退款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撤销核销支付申请等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交易级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37"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smtClean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dirty="0" smtClean="0">
                          <a:effectLst/>
                          <a:latin typeface="+mn-ea"/>
                          <a:ea typeface="+mn-ea"/>
                        </a:rPr>
                        <a:t>系统退单</a:t>
                      </a:r>
                      <a:r>
                        <a:rPr lang="en-US" altLang="zh-CN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撤销核销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交易级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V</a:t>
                      </a:r>
                      <a:endParaRPr lang="en-US" altLang="zh-CN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marR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186205791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396092" y="913871"/>
            <a:ext cx="1940483" cy="1032628"/>
            <a:chOff x="6396092" y="914487"/>
            <a:chExt cx="1940483" cy="1032628"/>
          </a:xfrm>
        </p:grpSpPr>
        <p:sp>
          <p:nvSpPr>
            <p:cNvPr id="46" name="矩形 76">
              <a:extLst>
                <a:ext uri="{FF2B5EF4-FFF2-40B4-BE49-F238E27FC236}">
                  <a16:creationId xmlns:a16="http://schemas.microsoft.com/office/drawing/2014/main" id="{F850B459-48E2-854D-A7E4-51EC87A1AF74}"/>
                </a:ext>
              </a:extLst>
            </p:cNvPr>
            <p:cNvSpPr/>
            <p:nvPr/>
          </p:nvSpPr>
          <p:spPr>
            <a:xfrm>
              <a:off x="6396092" y="914487"/>
              <a:ext cx="1940483" cy="10326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77"/>
            <p:cNvSpPr/>
            <p:nvPr/>
          </p:nvSpPr>
          <p:spPr>
            <a:xfrm>
              <a:off x="6396092" y="925156"/>
              <a:ext cx="1937109" cy="230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解决办法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8" name="文本框 80"/>
            <p:cNvSpPr txBox="1"/>
            <p:nvPr/>
          </p:nvSpPr>
          <p:spPr>
            <a:xfrm>
              <a:off x="6871119" y="1323012"/>
              <a:ext cx="9233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内</a:t>
              </a:r>
              <a:r>
                <a:rPr lang="zh-CN" altLang="en-US" sz="12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部风控规则</a:t>
              </a:r>
              <a:endPara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文本框 80"/>
            <p:cNvSpPr txBox="1"/>
            <p:nvPr/>
          </p:nvSpPr>
          <p:spPr>
            <a:xfrm>
              <a:off x="6871119" y="1624213"/>
              <a:ext cx="9233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对接风控系统</a:t>
              </a:r>
              <a:endPara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0638" y="909680"/>
            <a:ext cx="1944000" cy="1032628"/>
            <a:chOff x="640638" y="904874"/>
            <a:chExt cx="1944000" cy="103262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850B459-48E2-854D-A7E4-51EC87A1AF74}"/>
                </a:ext>
              </a:extLst>
            </p:cNvPr>
            <p:cNvSpPr/>
            <p:nvPr/>
          </p:nvSpPr>
          <p:spPr>
            <a:xfrm>
              <a:off x="640638" y="904874"/>
              <a:ext cx="1944000" cy="10326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259633" y="1263135"/>
              <a:ext cx="819301" cy="1526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黑产攻击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48258" y="912495"/>
              <a:ext cx="1926350" cy="2319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</a:rPr>
                <a:t>风险来源</a:t>
              </a:r>
            </a:p>
          </p:txBody>
        </p:sp>
        <p:sp>
          <p:nvSpPr>
            <p:cNvPr id="50" name="文本框 80"/>
            <p:cNvSpPr txBox="1"/>
            <p:nvPr/>
          </p:nvSpPr>
          <p:spPr>
            <a:xfrm>
              <a:off x="1259632" y="1589044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</a:t>
              </a:r>
              <a:r>
                <a:rPr lang="zh-CN" altLang="en-US" sz="12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统故障</a:t>
              </a:r>
              <a:endPara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3691365" y="978798"/>
            <a:ext cx="1584176" cy="8943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</a:t>
            </a:r>
            <a:r>
              <a:rPr lang="zh-CN" altLang="en-US" dirty="0" smtClean="0"/>
              <a:t>胜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财务风险</a:t>
            </a:r>
            <a:endParaRPr lang="zh-CN" altLang="en-US" dirty="0"/>
          </a:p>
        </p:txBody>
      </p:sp>
      <p:sp>
        <p:nvSpPr>
          <p:cNvPr id="56" name="iŝḻiḓè">
            <a:extLst>
              <a:ext uri="{FF2B5EF4-FFF2-40B4-BE49-F238E27FC236}">
                <a16:creationId xmlns:a16="http://schemas.microsoft.com/office/drawing/2014/main" id="{B27B2860-8192-40B6-8A63-9B135CBB73A0}"/>
              </a:ext>
            </a:extLst>
          </p:cNvPr>
          <p:cNvSpPr/>
          <p:nvPr/>
        </p:nvSpPr>
        <p:spPr>
          <a:xfrm rot="10800000" flipH="1" flipV="1">
            <a:off x="2822694" y="1311435"/>
            <a:ext cx="753582" cy="229119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iŝḻiḓè">
            <a:extLst>
              <a:ext uri="{FF2B5EF4-FFF2-40B4-BE49-F238E27FC236}">
                <a16:creationId xmlns:a16="http://schemas.microsoft.com/office/drawing/2014/main" id="{B27B2860-8192-40B6-8A63-9B135CBB73A0}"/>
              </a:ext>
            </a:extLst>
          </p:cNvPr>
          <p:cNvSpPr/>
          <p:nvPr/>
        </p:nvSpPr>
        <p:spPr>
          <a:xfrm flipH="1" flipV="1">
            <a:off x="5373777" y="1311435"/>
            <a:ext cx="753582" cy="229119"/>
          </a:xfrm>
          <a:prstGeom prst="rightArrow">
            <a:avLst/>
          </a:prstGeom>
          <a:gradFill>
            <a:gsLst>
              <a:gs pos="100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0" scaled="0"/>
          </a:gra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6385" y="1159583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309" y="1175608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降低</a:t>
            </a:r>
            <a:endParaRPr lang="zh-CN" altLang="en-US" sz="1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72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0" y="195486"/>
            <a:ext cx="823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anose="020B0503020204020204" charset="-122"/>
              </a:rPr>
              <a:t>支付中心建设现状</a:t>
            </a:r>
            <a:endParaRPr lang="zh-CN" altLang="en-US" sz="2000" b="1" dirty="0"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C4C498-D556-449F-B55E-4D19053FB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10701"/>
              </p:ext>
            </p:extLst>
          </p:nvPr>
        </p:nvGraphicFramePr>
        <p:xfrm>
          <a:off x="395538" y="987574"/>
          <a:ext cx="8064894" cy="3773036"/>
        </p:xfrm>
        <a:graphic>
          <a:graphicData uri="http://schemas.openxmlformats.org/drawingml/2006/table">
            <a:tbl>
              <a:tblPr/>
              <a:tblGrid>
                <a:gridCol w="493244">
                  <a:extLst>
                    <a:ext uri="{9D8B030D-6E8A-4147-A177-3AD203B41FA5}">
                      <a16:colId xmlns:a16="http://schemas.microsoft.com/office/drawing/2014/main" val="3005535534"/>
                    </a:ext>
                  </a:extLst>
                </a:gridCol>
                <a:gridCol w="455567">
                  <a:extLst>
                    <a:ext uri="{9D8B030D-6E8A-4147-A177-3AD203B41FA5}">
                      <a16:colId xmlns:a16="http://schemas.microsoft.com/office/drawing/2014/main" val="2530158929"/>
                    </a:ext>
                  </a:extLst>
                </a:gridCol>
                <a:gridCol w="474406">
                  <a:extLst>
                    <a:ext uri="{9D8B030D-6E8A-4147-A177-3AD203B41FA5}">
                      <a16:colId xmlns:a16="http://schemas.microsoft.com/office/drawing/2014/main" val="3106199013"/>
                    </a:ext>
                  </a:extLst>
                </a:gridCol>
                <a:gridCol w="677723">
                  <a:extLst>
                    <a:ext uri="{9D8B030D-6E8A-4147-A177-3AD203B41FA5}">
                      <a16:colId xmlns:a16="http://schemas.microsoft.com/office/drawing/2014/main" val="4090362974"/>
                    </a:ext>
                  </a:extLst>
                </a:gridCol>
                <a:gridCol w="338861">
                  <a:extLst>
                    <a:ext uri="{9D8B030D-6E8A-4147-A177-3AD203B41FA5}">
                      <a16:colId xmlns:a16="http://schemas.microsoft.com/office/drawing/2014/main" val="1874272689"/>
                    </a:ext>
                  </a:extLst>
                </a:gridCol>
                <a:gridCol w="474406">
                  <a:extLst>
                    <a:ext uri="{9D8B030D-6E8A-4147-A177-3AD203B41FA5}">
                      <a16:colId xmlns:a16="http://schemas.microsoft.com/office/drawing/2014/main" val="3041806519"/>
                    </a:ext>
                  </a:extLst>
                </a:gridCol>
                <a:gridCol w="338861">
                  <a:extLst>
                    <a:ext uri="{9D8B030D-6E8A-4147-A177-3AD203B41FA5}">
                      <a16:colId xmlns:a16="http://schemas.microsoft.com/office/drawing/2014/main" val="2712489645"/>
                    </a:ext>
                  </a:extLst>
                </a:gridCol>
                <a:gridCol w="474406">
                  <a:extLst>
                    <a:ext uri="{9D8B030D-6E8A-4147-A177-3AD203B41FA5}">
                      <a16:colId xmlns:a16="http://schemas.microsoft.com/office/drawing/2014/main" val="3445023918"/>
                    </a:ext>
                  </a:extLst>
                </a:gridCol>
                <a:gridCol w="406634">
                  <a:extLst>
                    <a:ext uri="{9D8B030D-6E8A-4147-A177-3AD203B41FA5}">
                      <a16:colId xmlns:a16="http://schemas.microsoft.com/office/drawing/2014/main" val="2866560668"/>
                    </a:ext>
                  </a:extLst>
                </a:gridCol>
                <a:gridCol w="338861">
                  <a:extLst>
                    <a:ext uri="{9D8B030D-6E8A-4147-A177-3AD203B41FA5}">
                      <a16:colId xmlns:a16="http://schemas.microsoft.com/office/drawing/2014/main" val="3695526050"/>
                    </a:ext>
                  </a:extLst>
                </a:gridCol>
                <a:gridCol w="338861">
                  <a:extLst>
                    <a:ext uri="{9D8B030D-6E8A-4147-A177-3AD203B41FA5}">
                      <a16:colId xmlns:a16="http://schemas.microsoft.com/office/drawing/2014/main" val="299165680"/>
                    </a:ext>
                  </a:extLst>
                </a:gridCol>
                <a:gridCol w="406634">
                  <a:extLst>
                    <a:ext uri="{9D8B030D-6E8A-4147-A177-3AD203B41FA5}">
                      <a16:colId xmlns:a16="http://schemas.microsoft.com/office/drawing/2014/main" val="1264061443"/>
                    </a:ext>
                  </a:extLst>
                </a:gridCol>
                <a:gridCol w="338861">
                  <a:extLst>
                    <a:ext uri="{9D8B030D-6E8A-4147-A177-3AD203B41FA5}">
                      <a16:colId xmlns:a16="http://schemas.microsoft.com/office/drawing/2014/main" val="3232649821"/>
                    </a:ext>
                  </a:extLst>
                </a:gridCol>
                <a:gridCol w="338861">
                  <a:extLst>
                    <a:ext uri="{9D8B030D-6E8A-4147-A177-3AD203B41FA5}">
                      <a16:colId xmlns:a16="http://schemas.microsoft.com/office/drawing/2014/main" val="2075620327"/>
                    </a:ext>
                  </a:extLst>
                </a:gridCol>
                <a:gridCol w="406634">
                  <a:extLst>
                    <a:ext uri="{9D8B030D-6E8A-4147-A177-3AD203B41FA5}">
                      <a16:colId xmlns:a16="http://schemas.microsoft.com/office/drawing/2014/main" val="2986202719"/>
                    </a:ext>
                  </a:extLst>
                </a:gridCol>
                <a:gridCol w="406634">
                  <a:extLst>
                    <a:ext uri="{9D8B030D-6E8A-4147-A177-3AD203B41FA5}">
                      <a16:colId xmlns:a16="http://schemas.microsoft.com/office/drawing/2014/main" val="1625310510"/>
                    </a:ext>
                  </a:extLst>
                </a:gridCol>
                <a:gridCol w="406634">
                  <a:extLst>
                    <a:ext uri="{9D8B030D-6E8A-4147-A177-3AD203B41FA5}">
                      <a16:colId xmlns:a16="http://schemas.microsoft.com/office/drawing/2014/main" val="224990290"/>
                    </a:ext>
                  </a:extLst>
                </a:gridCol>
                <a:gridCol w="474403">
                  <a:extLst>
                    <a:ext uri="{9D8B030D-6E8A-4147-A177-3AD203B41FA5}">
                      <a16:colId xmlns:a16="http://schemas.microsoft.com/office/drawing/2014/main" val="1751527953"/>
                    </a:ext>
                  </a:extLst>
                </a:gridCol>
                <a:gridCol w="474403">
                  <a:extLst>
                    <a:ext uri="{9D8B030D-6E8A-4147-A177-3AD203B41FA5}">
                      <a16:colId xmlns:a16="http://schemas.microsoft.com/office/drawing/2014/main" val="3281432997"/>
                    </a:ext>
                  </a:extLst>
                </a:gridCol>
              </a:tblGrid>
              <a:tr h="1807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业务类别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订单类型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品牌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渠道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第三方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退单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数据归属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风控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41407"/>
                  </a:ext>
                </a:extLst>
              </a:tr>
              <a:tr h="2204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支付宝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微信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券</a:t>
                      </a:r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权益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余额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神钱包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美团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饿了么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钱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积分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券</a:t>
                      </a:r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权益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发票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prime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卡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98199"/>
                  </a:ext>
                </a:extLst>
              </a:tr>
              <a:tr h="330433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点餐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线上订单 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KFC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KFC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自助点餐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684567"/>
                  </a:ext>
                </a:extLst>
              </a:tr>
              <a:tr h="330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KFC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宅急送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19683"/>
                  </a:ext>
                </a:extLst>
              </a:tr>
              <a:tr h="330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扫码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外带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118313"/>
                  </a:ext>
                </a:extLst>
              </a:tr>
              <a:tr h="330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宅急送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858218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TACO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TACOBELL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50671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CJ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CJ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自取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407353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CJ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外送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641491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15862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线下订单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kiosk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986922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counter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48621"/>
                  </a:ext>
                </a:extLst>
              </a:tr>
              <a:tr h="252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银二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/MPOS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√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044997"/>
                  </a:ext>
                </a:extLst>
              </a:tr>
              <a:tr h="2526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商城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线上订单 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KFC/PH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vmall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3" marR="6983" marT="69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79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29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xNn7bpFUaJ7NSCFzVS3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xNn7bpFUaJ7NSCFzVS3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TR.nywBUODTRis1QIA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H_nwH1rUys7yxKEXxJ_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xNn7bpFUaJ7NSCFzVS3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xNn7bpFUaJ7NSCFzVS3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xNn7bpFUaJ7NSCFzVS3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xNn7bpFUaJ7NSCFzVS3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xNn7bpFUaJ7NSCFzVS3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xNn7bpFUaJ7NSCFzVS3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xNn7bpFUaJ7NSCFzVS3g"/>
</p:tagLst>
</file>

<file path=ppt/theme/theme1.xml><?xml version="1.0" encoding="utf-8"?>
<a:theme xmlns:a="http://schemas.openxmlformats.org/drawingml/2006/main" name="Office 主题​​">
  <a:themeElements>
    <a:clrScheme name="自定义 276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C00002"/>
      </a:accent1>
      <a:accent2>
        <a:srgbClr val="C00002"/>
      </a:accent2>
      <a:accent3>
        <a:srgbClr val="C00002"/>
      </a:accent3>
      <a:accent4>
        <a:srgbClr val="C00002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35413</TotalTime>
  <Words>3459</Words>
  <Application>Microsoft Office PowerPoint</Application>
  <PresentationFormat>On-screen Show (16:9)</PresentationFormat>
  <Paragraphs>1006</Paragraphs>
  <Slides>17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Gill Sans</vt:lpstr>
      <vt:lpstr>Helvetica Neue</vt:lpstr>
      <vt:lpstr>Lantinghei SC Demibold</vt:lpstr>
      <vt:lpstr>Microsoft YaHei Light</vt:lpstr>
      <vt:lpstr>等线</vt:lpstr>
      <vt:lpstr>宋体</vt:lpstr>
      <vt:lpstr>微软雅黑</vt:lpstr>
      <vt:lpstr>微软雅黑</vt:lpstr>
      <vt:lpstr>Arial</vt:lpstr>
      <vt:lpstr>Calibri</vt:lpstr>
      <vt:lpstr>Impact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王华耀 / Wang Huayao</cp:lastModifiedBy>
  <cp:revision>5364</cp:revision>
  <dcterms:created xsi:type="dcterms:W3CDTF">2015-04-24T01:01:13Z</dcterms:created>
  <dcterms:modified xsi:type="dcterms:W3CDTF">2020-09-16T10:45:57Z</dcterms:modified>
</cp:coreProperties>
</file>