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22" r:id="rId5"/>
  </p:sldIdLst>
  <p:sldSz cx="9144000" cy="5143500" type="screen16x9"/>
  <p:notesSz cx="7077075" cy="905192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797B80-A7DF-43B9-8C0D-4C49FAE3869F}">
          <p14:sldIdLst>
            <p14:sldId id="8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pos="288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>
    <p:extLst>
      <p:ext uri="{19B8F6BF-5375-455C-9EA6-DF929625EA0E}">
        <p15:presenceInfo xmlns:p15="http://schemas.microsoft.com/office/powerpoint/2012/main" userId="S-1-5-21-1538030363-2816329316-3209690318-1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3416" autoAdjust="0"/>
  </p:normalViewPr>
  <p:slideViewPr>
    <p:cSldViewPr snapToGrid="0" showGuides="1">
      <p:cViewPr varScale="1">
        <p:scale>
          <a:sx n="103" d="100"/>
          <a:sy n="103" d="100"/>
        </p:scale>
        <p:origin x="1018" y="72"/>
      </p:cViewPr>
      <p:guideLst>
        <p:guide orient="horz" pos="60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3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架构优化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链路跟踪</a:t>
            </a:r>
            <a:endParaRPr lang="en-US" sz="2400" dirty="0"/>
          </a:p>
        </p:txBody>
      </p:sp>
      <p:cxnSp>
        <p:nvCxnSpPr>
          <p:cNvPr id="9" name="肘形连接符 225">
            <a:extLst>
              <a:ext uri="{FF2B5EF4-FFF2-40B4-BE49-F238E27FC236}">
                <a16:creationId xmlns:a16="http://schemas.microsoft.com/office/drawing/2014/main" id="{1762FE1F-1829-44E9-8FC4-91217123B18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961684" y="2122218"/>
            <a:ext cx="632920" cy="77388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69">
            <a:extLst>
              <a:ext uri="{FF2B5EF4-FFF2-40B4-BE49-F238E27FC236}">
                <a16:creationId xmlns:a16="http://schemas.microsoft.com/office/drawing/2014/main" id="{A0C79BB3-4EEC-4FD2-8DE7-F34578702361}"/>
              </a:ext>
            </a:extLst>
          </p:cNvPr>
          <p:cNvSpPr/>
          <p:nvPr/>
        </p:nvSpPr>
        <p:spPr>
          <a:xfrm>
            <a:off x="4074477" y="1960218"/>
            <a:ext cx="82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 ClientJs</a:t>
            </a:r>
          </a:p>
        </p:txBody>
      </p:sp>
      <p:sp>
        <p:nvSpPr>
          <p:cNvPr id="13" name="Rounded Rectangle 69">
            <a:extLst>
              <a:ext uri="{FF2B5EF4-FFF2-40B4-BE49-F238E27FC236}">
                <a16:creationId xmlns:a16="http://schemas.microsoft.com/office/drawing/2014/main" id="{BD94E118-2857-437A-B44F-4CB52199AC22}"/>
              </a:ext>
            </a:extLst>
          </p:cNvPr>
          <p:cNvSpPr/>
          <p:nvPr/>
        </p:nvSpPr>
        <p:spPr>
          <a:xfrm>
            <a:off x="1133684" y="1960218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Metrics Sys</a:t>
            </a:r>
          </a:p>
        </p:txBody>
      </p:sp>
      <p:sp>
        <p:nvSpPr>
          <p:cNvPr id="15" name="Rounded Rectangle 69">
            <a:extLst>
              <a:ext uri="{FF2B5EF4-FFF2-40B4-BE49-F238E27FC236}">
                <a16:creationId xmlns:a16="http://schemas.microsoft.com/office/drawing/2014/main" id="{C821627D-FF1B-4723-BC31-EF725658F4C8}"/>
              </a:ext>
            </a:extLst>
          </p:cNvPr>
          <p:cNvSpPr/>
          <p:nvPr/>
        </p:nvSpPr>
        <p:spPr>
          <a:xfrm>
            <a:off x="1139399" y="2479162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gRPC</a:t>
            </a:r>
          </a:p>
        </p:txBody>
      </p:sp>
      <p:sp>
        <p:nvSpPr>
          <p:cNvPr id="17" name="Rounded Rectangle 69">
            <a:extLst>
              <a:ext uri="{FF2B5EF4-FFF2-40B4-BE49-F238E27FC236}">
                <a16:creationId xmlns:a16="http://schemas.microsoft.com/office/drawing/2014/main" id="{EA66A5C8-0091-4621-8B56-C24EAB8AC539}"/>
              </a:ext>
            </a:extLst>
          </p:cNvPr>
          <p:cNvSpPr/>
          <p:nvPr/>
        </p:nvSpPr>
        <p:spPr>
          <a:xfrm>
            <a:off x="2594604" y="2734101"/>
            <a:ext cx="1080000" cy="3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 Cluster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225">
            <a:extLst>
              <a:ext uri="{FF2B5EF4-FFF2-40B4-BE49-F238E27FC236}">
                <a16:creationId xmlns:a16="http://schemas.microsoft.com/office/drawing/2014/main" id="{E5C34A10-00AB-470C-9AC1-18F4CCC024F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67399" y="2641162"/>
            <a:ext cx="627205" cy="25493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69">
            <a:extLst>
              <a:ext uri="{FF2B5EF4-FFF2-40B4-BE49-F238E27FC236}">
                <a16:creationId xmlns:a16="http://schemas.microsoft.com/office/drawing/2014/main" id="{08CC32C1-50F1-48A4-BEB9-AC2A541B52E7}"/>
              </a:ext>
            </a:extLst>
          </p:cNvPr>
          <p:cNvSpPr/>
          <p:nvPr/>
        </p:nvSpPr>
        <p:spPr>
          <a:xfrm>
            <a:off x="4074477" y="2734101"/>
            <a:ext cx="2164406" cy="3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zh-CN" sz="9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Aggregator Cluster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1A8F63-EA86-42AA-93AE-7038F4E7D0A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674604" y="2896101"/>
            <a:ext cx="39987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69">
            <a:extLst>
              <a:ext uri="{FF2B5EF4-FFF2-40B4-BE49-F238E27FC236}">
                <a16:creationId xmlns:a16="http://schemas.microsoft.com/office/drawing/2014/main" id="{F9E04AC9-2C17-4660-877A-F533C72074B2}"/>
              </a:ext>
            </a:extLst>
          </p:cNvPr>
          <p:cNvSpPr/>
          <p:nvPr/>
        </p:nvSpPr>
        <p:spPr>
          <a:xfrm>
            <a:off x="5374883" y="1960218"/>
            <a:ext cx="864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 Notification</a:t>
            </a:r>
          </a:p>
        </p:txBody>
      </p:sp>
      <p:sp>
        <p:nvSpPr>
          <p:cNvPr id="28" name="Rounded Rectangle 69">
            <a:extLst>
              <a:ext uri="{FF2B5EF4-FFF2-40B4-BE49-F238E27FC236}">
                <a16:creationId xmlns:a16="http://schemas.microsoft.com/office/drawing/2014/main" id="{02B73B6D-1C26-4A24-8ED2-C23839560DEC}"/>
              </a:ext>
            </a:extLst>
          </p:cNvPr>
          <p:cNvSpPr/>
          <p:nvPr/>
        </p:nvSpPr>
        <p:spPr>
          <a:xfrm>
            <a:off x="1132414" y="2998106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HTTP</a:t>
            </a:r>
            <a:endParaRPr lang="zh-CN" altLang="en-US" sz="10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0" name="Rounded Rectangle 69">
            <a:extLst>
              <a:ext uri="{FF2B5EF4-FFF2-40B4-BE49-F238E27FC236}">
                <a16:creationId xmlns:a16="http://schemas.microsoft.com/office/drawing/2014/main" id="{0656F725-69E7-49D4-8724-B9CA56B554EE}"/>
              </a:ext>
            </a:extLst>
          </p:cNvPr>
          <p:cNvSpPr/>
          <p:nvPr/>
        </p:nvSpPr>
        <p:spPr>
          <a:xfrm>
            <a:off x="1138129" y="3517050"/>
            <a:ext cx="828000" cy="324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/>
            <a:r>
              <a:rPr lang="en-US" altLang="zh-CN" sz="1000" kern="0" dirty="0">
                <a:solidFill>
                  <a:prstClr val="white"/>
                </a:solidFill>
                <a:latin typeface="+mj-ea"/>
                <a:ea typeface="+mj-ea"/>
              </a:rPr>
              <a:t>Dubbo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2089BC8-3DBF-4004-A737-E09FBC1069EA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960414" y="2896101"/>
            <a:ext cx="634190" cy="26400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D21E2B5-3893-4A02-9066-0C7B1E0E8F80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 flipV="1">
            <a:off x="1966129" y="2896101"/>
            <a:ext cx="628475" cy="7829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8746B7D-8229-46F4-A818-DAD2D11233AE}"/>
              </a:ext>
            </a:extLst>
          </p:cNvPr>
          <p:cNvGrpSpPr/>
          <p:nvPr/>
        </p:nvGrpSpPr>
        <p:grpSpPr>
          <a:xfrm>
            <a:off x="6678816" y="2492241"/>
            <a:ext cx="1156967" cy="807720"/>
            <a:chOff x="6734802" y="2744812"/>
            <a:chExt cx="1709212" cy="85087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61CA58-8533-4A25-A399-B4BB0C1E6CB9}"/>
                </a:ext>
              </a:extLst>
            </p:cNvPr>
            <p:cNvSpPr/>
            <p:nvPr/>
          </p:nvSpPr>
          <p:spPr>
            <a:xfrm>
              <a:off x="6734802" y="2744812"/>
              <a:ext cx="1667002" cy="8508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BA81E58-5201-4D12-80E1-E1B2777044B4}"/>
                </a:ext>
              </a:extLst>
            </p:cNvPr>
            <p:cNvSpPr/>
            <p:nvPr/>
          </p:nvSpPr>
          <p:spPr>
            <a:xfrm>
              <a:off x="6875515" y="2940727"/>
              <a:ext cx="1430601" cy="4488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043DCD4-6354-4499-9038-F80E3BF79081}"/>
                </a:ext>
              </a:extLst>
            </p:cNvPr>
            <p:cNvSpPr txBox="1"/>
            <p:nvPr/>
          </p:nvSpPr>
          <p:spPr>
            <a:xfrm>
              <a:off x="6862379" y="3029694"/>
              <a:ext cx="1581635" cy="29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charset="-122"/>
                  <a:ea typeface="微软雅黑" panose="020B0503020204020204" charset="-122"/>
                </a:rPr>
                <a:t>Dashboard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68CC116-0740-4DFF-9BDF-62AE204D6323}"/>
              </a:ext>
            </a:extLst>
          </p:cNvPr>
          <p:cNvSpPr txBox="1"/>
          <p:nvPr/>
        </p:nvSpPr>
        <p:spPr>
          <a:xfrm>
            <a:off x="1923191" y="2416717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Push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7D950B-5AB6-482E-9F7B-09A221EBAD46}"/>
              </a:ext>
            </a:extLst>
          </p:cNvPr>
          <p:cNvSpPr txBox="1"/>
          <p:nvPr/>
        </p:nvSpPr>
        <p:spPr>
          <a:xfrm>
            <a:off x="4902477" y="30751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zh-CN" altLang="en-US" dirty="0"/>
              <a:t>聚合</a:t>
            </a:r>
          </a:p>
        </p:txBody>
      </p:sp>
      <p:sp>
        <p:nvSpPr>
          <p:cNvPr id="40" name="Rounded Rectangle 69">
            <a:extLst>
              <a:ext uri="{FF2B5EF4-FFF2-40B4-BE49-F238E27FC236}">
                <a16:creationId xmlns:a16="http://schemas.microsoft.com/office/drawing/2014/main" id="{9CA3DB35-18DA-4FB9-8074-36835F3E467F}"/>
              </a:ext>
            </a:extLst>
          </p:cNvPr>
          <p:cNvSpPr/>
          <p:nvPr/>
        </p:nvSpPr>
        <p:spPr>
          <a:xfrm>
            <a:off x="5374883" y="3517050"/>
            <a:ext cx="864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2BB6F2-01EF-4687-B2FF-2B1113B20D4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806883" y="3069451"/>
            <a:ext cx="0" cy="44759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8F6CDE4-9929-4916-846C-B74A2011A18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806883" y="2284218"/>
            <a:ext cx="0" cy="44958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C34A926-6F80-4ABF-AE66-F53356114B52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6238883" y="2896101"/>
            <a:ext cx="43993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FE5B0AB-1949-4382-9C0E-60C0B7FD8A2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88477" y="2284218"/>
            <a:ext cx="0" cy="44117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69">
            <a:extLst>
              <a:ext uri="{FF2B5EF4-FFF2-40B4-BE49-F238E27FC236}">
                <a16:creationId xmlns:a16="http://schemas.microsoft.com/office/drawing/2014/main" id="{DEEC0374-B591-4B59-BA2B-EFF8B063294F}"/>
              </a:ext>
            </a:extLst>
          </p:cNvPr>
          <p:cNvSpPr/>
          <p:nvPr/>
        </p:nvSpPr>
        <p:spPr>
          <a:xfrm>
            <a:off x="4074477" y="3517050"/>
            <a:ext cx="82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Envoy/Istio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3FFA54-3099-453E-8AB9-DE1ADE6DB99D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488477" y="3052786"/>
            <a:ext cx="0" cy="4642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64A3F0B-EB34-4624-A923-6CD90E6F4348}"/>
              </a:ext>
            </a:extLst>
          </p:cNvPr>
          <p:cNvSpPr txBox="1"/>
          <p:nvPr/>
        </p:nvSpPr>
        <p:spPr>
          <a:xfrm>
            <a:off x="1925483" y="3114351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Push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FAB2B4F-5442-47DD-8287-2BDFF4ED7E91}"/>
              </a:ext>
            </a:extLst>
          </p:cNvPr>
          <p:cNvSpPr/>
          <p:nvPr/>
        </p:nvSpPr>
        <p:spPr>
          <a:xfrm>
            <a:off x="3134421" y="1174168"/>
            <a:ext cx="2798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使用</a:t>
            </a:r>
            <a:r>
              <a:rPr lang="en-US" altLang="zh-CN" sz="1400" b="1" dirty="0" err="1">
                <a:latin typeface="+mj-ea"/>
                <a:ea typeface="+mj-ea"/>
              </a:rPr>
              <a:t>Skywalking</a:t>
            </a:r>
            <a:r>
              <a:rPr lang="zh-CN" altLang="en-US" sz="1400" dirty="0">
                <a:latin typeface="+mj-ea"/>
                <a:ea typeface="+mj-ea"/>
              </a:rPr>
              <a:t>，进行链路跟踪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0DF28-AAE2-4A08-B474-A12D01200662}"/>
              </a:ext>
            </a:extLst>
          </p:cNvPr>
          <p:cNvSpPr/>
          <p:nvPr/>
        </p:nvSpPr>
        <p:spPr>
          <a:xfrm>
            <a:off x="954665" y="4124680"/>
            <a:ext cx="7646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+mj-ea"/>
                <a:ea typeface="+mj-ea"/>
              </a:rPr>
              <a:t>自动收集所需的指标，并进行分布式追踪。通过这些调用链路以及指标，</a:t>
            </a:r>
            <a:r>
              <a:rPr lang="en-US" altLang="zh-CN" sz="1200" dirty="0" err="1">
                <a:latin typeface="+mj-ea"/>
                <a:ea typeface="+mj-ea"/>
              </a:rPr>
              <a:t>Skywalking</a:t>
            </a:r>
            <a:r>
              <a:rPr lang="en-US" altLang="zh-CN" sz="1200" dirty="0">
                <a:latin typeface="+mj-ea"/>
                <a:ea typeface="+mj-ea"/>
              </a:rPr>
              <a:t> APM</a:t>
            </a:r>
            <a:r>
              <a:rPr lang="zh-CN" altLang="en-US" sz="1200" dirty="0">
                <a:latin typeface="+mj-ea"/>
                <a:ea typeface="+mj-ea"/>
              </a:rPr>
              <a:t>会感知应用间关系和服务间关系，并进行相应的指标统计。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 err="1">
                <a:latin typeface="+mj-ea"/>
                <a:ea typeface="+mj-ea"/>
              </a:rPr>
              <a:t>Skywalking</a:t>
            </a:r>
            <a:r>
              <a:rPr lang="zh-CN" altLang="en-US" sz="1200" dirty="0">
                <a:latin typeface="+mj-ea"/>
                <a:ea typeface="+mj-ea"/>
              </a:rPr>
              <a:t>支持链路追踪和监控应用组件基本涵盖主流框架和容器，如国产</a:t>
            </a:r>
            <a:r>
              <a:rPr lang="en-US" altLang="zh-CN" sz="1200" dirty="0">
                <a:latin typeface="+mj-ea"/>
                <a:ea typeface="+mj-ea"/>
              </a:rPr>
              <a:t>RPC Dubbo</a:t>
            </a:r>
            <a:r>
              <a:rPr lang="zh-CN" altLang="en-US" sz="1200" dirty="0">
                <a:latin typeface="+mj-ea"/>
                <a:ea typeface="+mj-ea"/>
              </a:rPr>
              <a:t>和</a:t>
            </a:r>
            <a:r>
              <a:rPr lang="en-US" altLang="zh-CN" sz="1200" dirty="0" err="1">
                <a:latin typeface="+mj-ea"/>
                <a:ea typeface="+mj-ea"/>
              </a:rPr>
              <a:t>motan</a:t>
            </a:r>
            <a:r>
              <a:rPr lang="zh-CN" altLang="en-US" sz="1200" dirty="0">
                <a:latin typeface="+mj-ea"/>
                <a:ea typeface="+mj-ea"/>
              </a:rPr>
              <a:t>等，国际化的</a:t>
            </a:r>
            <a:r>
              <a:rPr lang="en-US" altLang="zh-CN" sz="1200" dirty="0">
                <a:latin typeface="+mj-ea"/>
                <a:ea typeface="+mj-ea"/>
              </a:rPr>
              <a:t>spring boot</a:t>
            </a:r>
            <a:r>
              <a:rPr lang="zh-CN" altLang="en-US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39861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microsoft.com/sharepoint/v3/field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55955</TotalTime>
  <Words>103</Words>
  <Application>Microsoft Office PowerPoint</Application>
  <PresentationFormat>全屏显示(16:9)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HelveticaNeueLT Std</vt:lpstr>
      <vt:lpstr>微软雅黑</vt:lpstr>
      <vt:lpstr>Arial</vt:lpstr>
      <vt:lpstr>Arial Black</vt:lpstr>
      <vt:lpstr>Wingdings</vt:lpstr>
      <vt:lpstr>2016 HDS Corporate</vt:lpstr>
      <vt:lpstr>架构优化 – 链路跟踪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刘隽 / Liu，Michael</cp:lastModifiedBy>
  <cp:revision>5942</cp:revision>
  <cp:lastPrinted>2016-01-12T17:49:27Z</cp:lastPrinted>
  <dcterms:created xsi:type="dcterms:W3CDTF">2011-02-10T00:52:49Z</dcterms:created>
  <dcterms:modified xsi:type="dcterms:W3CDTF">2020-11-11T13:12:46Z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