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340" r:id="rId3"/>
    <p:sldId id="784" r:id="rId5"/>
    <p:sldId id="798" r:id="rId6"/>
    <p:sldId id="785" r:id="rId7"/>
    <p:sldId id="786" r:id="rId8"/>
    <p:sldId id="787" r:id="rId9"/>
    <p:sldId id="800" r:id="rId10"/>
    <p:sldId id="788" r:id="rId11"/>
    <p:sldId id="810" r:id="rId12"/>
    <p:sldId id="813" r:id="rId13"/>
    <p:sldId id="818" r:id="rId14"/>
    <p:sldId id="811" r:id="rId15"/>
    <p:sldId id="819" r:id="rId16"/>
    <p:sldId id="820" r:id="rId17"/>
    <p:sldId id="814" r:id="rId18"/>
    <p:sldId id="816" r:id="rId19"/>
    <p:sldId id="815" r:id="rId20"/>
    <p:sldId id="817" r:id="rId21"/>
    <p:sldId id="828" r:id="rId22"/>
    <p:sldId id="449" r:id="rId23"/>
    <p:sldId id="808" r:id="rId24"/>
    <p:sldId id="821" r:id="rId25"/>
    <p:sldId id="804" r:id="rId26"/>
    <p:sldId id="822" r:id="rId27"/>
    <p:sldId id="826" r:id="rId28"/>
    <p:sldId id="843" r:id="rId29"/>
    <p:sldId id="342" r:id="rId30"/>
    <p:sldId id="806" r:id="rId31"/>
    <p:sldId id="807" r:id="rId32"/>
    <p:sldId id="812" r:id="rId33"/>
    <p:sldId id="823" r:id="rId34"/>
    <p:sldId id="824" r:id="rId35"/>
    <p:sldId id="825" r:id="rId3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797B80-A7DF-43B9-8C0D-4C49FAE3869F}">
          <p14:sldIdLst>
            <p14:sldId id="340"/>
            <p14:sldId id="784"/>
            <p14:sldId id="798"/>
            <p14:sldId id="785"/>
            <p14:sldId id="786"/>
            <p14:sldId id="787"/>
            <p14:sldId id="800"/>
            <p14:sldId id="788"/>
            <p14:sldId id="810"/>
            <p14:sldId id="813"/>
            <p14:sldId id="818"/>
            <p14:sldId id="811"/>
            <p14:sldId id="819"/>
            <p14:sldId id="820"/>
            <p14:sldId id="814"/>
            <p14:sldId id="816"/>
            <p14:sldId id="815"/>
            <p14:sldId id="817"/>
            <p14:sldId id="828"/>
            <p14:sldId id="449"/>
            <p14:sldId id="808"/>
            <p14:sldId id="821"/>
            <p14:sldId id="804"/>
            <p14:sldId id="822"/>
            <p14:sldId id="826"/>
            <p14:sldId id="843"/>
            <p14:sldId id="342"/>
            <p14:sldId id="806"/>
            <p14:sldId id="807"/>
            <p14:sldId id="812"/>
            <p14:sldId id="823"/>
            <p14:sldId id="824"/>
            <p14:sldId id="82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Sijing Liao" initials="SL" lastIdx="1" clrIdx="1"/>
  <p:cmAuthor id="3" name="Changjuan Feng" initials="C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82"/>
    <a:srgbClr val="0070C0"/>
    <a:srgbClr val="C90007"/>
    <a:srgbClr val="DA6B6B"/>
    <a:srgbClr val="ECCBCB"/>
    <a:srgbClr val="F6E7E7"/>
    <a:srgbClr val="6984A3"/>
    <a:srgbClr val="011739"/>
    <a:srgbClr val="133361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3416" autoAdjust="0"/>
  </p:normalViewPr>
  <p:slideViewPr>
    <p:cSldViewPr snapToGrid="0" showGuides="1">
      <p:cViewPr varScale="1">
        <p:scale>
          <a:sx n="103" d="100"/>
          <a:sy n="103" d="100"/>
        </p:scale>
        <p:origin x="1018" y="72"/>
      </p:cViewPr>
      <p:guideLst>
        <p:guide orient="horz" pos="77"/>
        <p:guide pos="68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54"/>
        <p:guide pos="2204"/>
        <p:guide pos="204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6.xml"/><Relationship Id="rId2" Type="http://schemas.openxmlformats.org/officeDocument/2006/relationships/hyperlink" Target="https://pilotorder.pizzahut.com.cn/phdi_mos/welcome?storecode=PSH012&amp;p=93b88421342fe626aab0b4dee5e1dbdf425ecf98714f2bc8dc5d2c9250be2f55" TargetMode="External"/><Relationship Id="rId1" Type="http://schemas.openxmlformats.org/officeDocument/2006/relationships/hyperlink" Target="https://qaorder.pizzahut.com.cn/phdi_takeout?storecode=PSH160&amp;env=de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8.xml"/><Relationship Id="rId17" Type="http://schemas.openxmlformats.org/officeDocument/2006/relationships/slideLayout" Target="../slideLayouts/slideLayout16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6.xml"/><Relationship Id="rId2" Type="http://schemas.openxmlformats.org/officeDocument/2006/relationships/hyperlink" Target="https://pilotorder.pizzahut.com.cn/phdi_mos/welcome?storecode=PSH012&amp;p=93b88421342fe626aab0b4dee5e1dbdf425ecf98714f2bc8dc5d2c9250be2f55" TargetMode="External"/><Relationship Id="rId1" Type="http://schemas.openxmlformats.org/officeDocument/2006/relationships/hyperlink" Target="https://qaorder.pizzahut.com.cn/phdi_takeout?storecode=PSH160&amp;env=dev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架构改造</a:t>
            </a:r>
            <a:r>
              <a:rPr lang="en-US" altLang="zh-CN" dirty="0"/>
              <a:t>——</a:t>
            </a:r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/>
              <a:t>扫码点餐项目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6999"/>
          </a:xfrm>
        </p:spPr>
        <p:txBody>
          <a:bodyPr/>
          <a:lstStyle/>
          <a:p>
            <a:r>
              <a:rPr lang="zh-CN" altLang="en-US" sz="1200" dirty="0"/>
              <a:t>日立解决方案  </a:t>
            </a:r>
            <a:r>
              <a:rPr lang="en-US" altLang="zh-CN" sz="1200" b="0" dirty="0"/>
              <a:t>Nov, 2020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中台分层设计步骤</a:t>
            </a:r>
            <a:endParaRPr lang="en-US" sz="2400" dirty="0"/>
          </a:p>
        </p:txBody>
      </p:sp>
      <p:sp>
        <p:nvSpPr>
          <p:cNvPr id="11" name="圆角矩形 36"/>
          <p:cNvSpPr/>
          <p:nvPr/>
        </p:nvSpPr>
        <p:spPr>
          <a:xfrm>
            <a:off x="6860752" y="3090838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noProof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" name="圆角矩形 36"/>
          <p:cNvSpPr/>
          <p:nvPr/>
        </p:nvSpPr>
        <p:spPr>
          <a:xfrm>
            <a:off x="6860752" y="4044736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中台服务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Down Arrow 47"/>
          <p:cNvSpPr/>
          <p:nvPr/>
        </p:nvSpPr>
        <p:spPr>
          <a:xfrm>
            <a:off x="7457497" y="2686915"/>
            <a:ext cx="191885" cy="37852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Down Arrow 49"/>
          <p:cNvSpPr/>
          <p:nvPr/>
        </p:nvSpPr>
        <p:spPr>
          <a:xfrm>
            <a:off x="7457497" y="3539609"/>
            <a:ext cx="191885" cy="46066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36"/>
          <p:cNvSpPr/>
          <p:nvPr/>
        </p:nvSpPr>
        <p:spPr>
          <a:xfrm>
            <a:off x="6860752" y="2263544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" name="圆角矩形 36"/>
          <p:cNvSpPr/>
          <p:nvPr/>
        </p:nvSpPr>
        <p:spPr>
          <a:xfrm>
            <a:off x="6860752" y="1426381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" name="Down Arrow 47"/>
          <p:cNvSpPr/>
          <p:nvPr/>
        </p:nvSpPr>
        <p:spPr>
          <a:xfrm>
            <a:off x="7457497" y="1855704"/>
            <a:ext cx="191885" cy="37852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36"/>
          <p:cNvSpPr/>
          <p:nvPr/>
        </p:nvSpPr>
        <p:spPr>
          <a:xfrm>
            <a:off x="539781" y="1373788"/>
            <a:ext cx="1767991" cy="481916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针对扫码点餐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既有流程梳理，画流程图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圆角矩形 36"/>
          <p:cNvSpPr/>
          <p:nvPr/>
        </p:nvSpPr>
        <p:spPr>
          <a:xfrm>
            <a:off x="1687785" y="2271845"/>
            <a:ext cx="1767991" cy="481916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流程图分析，业务识别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圆角矩形 36"/>
          <p:cNvSpPr/>
          <p:nvPr/>
        </p:nvSpPr>
        <p:spPr>
          <a:xfrm>
            <a:off x="2905684" y="3116318"/>
            <a:ext cx="1767991" cy="481916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易变性和不变性分析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9" name="圆角矩形 36"/>
          <p:cNvSpPr/>
          <p:nvPr/>
        </p:nvSpPr>
        <p:spPr>
          <a:xfrm>
            <a:off x="4136573" y="3960791"/>
            <a:ext cx="1767991" cy="481916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业务归属层次划分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及接口标准定义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" name="连接符: 肘形 2"/>
          <p:cNvCxnSpPr>
            <a:stCxn id="16" idx="2"/>
            <a:endCxn id="17" idx="1"/>
          </p:cNvCxnSpPr>
          <p:nvPr/>
        </p:nvCxnSpPr>
        <p:spPr>
          <a:xfrm rot="16200000" flipH="1">
            <a:off x="1227232" y="2052249"/>
            <a:ext cx="657099" cy="26400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>
            <a:stCxn id="17" idx="2"/>
            <a:endCxn id="18" idx="1"/>
          </p:cNvCxnSpPr>
          <p:nvPr/>
        </p:nvCxnSpPr>
        <p:spPr>
          <a:xfrm rot="16200000" flipH="1">
            <a:off x="2436975" y="2888566"/>
            <a:ext cx="603515" cy="33390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8" idx="2"/>
            <a:endCxn id="19" idx="1"/>
          </p:cNvCxnSpPr>
          <p:nvPr/>
        </p:nvCxnSpPr>
        <p:spPr>
          <a:xfrm rot="16200000" flipH="1">
            <a:off x="3661369" y="3726544"/>
            <a:ext cx="603515" cy="34689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 flipV="1">
            <a:off x="5904564" y="2462530"/>
            <a:ext cx="956188" cy="17392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3"/>
            <a:endCxn id="11" idx="1"/>
          </p:cNvCxnSpPr>
          <p:nvPr/>
        </p:nvCxnSpPr>
        <p:spPr>
          <a:xfrm flipV="1">
            <a:off x="5904564" y="3289824"/>
            <a:ext cx="956188" cy="9119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3"/>
            <a:endCxn id="12" idx="1"/>
          </p:cNvCxnSpPr>
          <p:nvPr/>
        </p:nvCxnSpPr>
        <p:spPr>
          <a:xfrm>
            <a:off x="5904564" y="4201749"/>
            <a:ext cx="956188" cy="4197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By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服务中台建设事项</a:t>
            </a:r>
            <a:endParaRPr lang="en-US" sz="2400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689427" y="1088390"/>
          <a:ext cx="791754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973"/>
                <a:gridCol w="2463799"/>
                <a:gridCol w="1979386"/>
                <a:gridCol w="19793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事项说明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详细事项说明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成果物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成果物作用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扫码业务流程梳理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从</a:t>
                      </a:r>
                      <a:r>
                        <a:rPr lang="en-US" altLang="zh-CN" sz="1200" dirty="0">
                          <a:latin typeface="+mj-ea"/>
                          <a:ea typeface="+mj-ea"/>
                        </a:rPr>
                        <a:t>UI</a:t>
                      </a:r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到后端全部服务，梳理业务流程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业务流程图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后续业务划分及接口标准定义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业务流程分析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业务流程可变性分析及接口分析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接口标准定义（接口数，出入参）</a:t>
                      </a:r>
                      <a:endParaRPr lang="en-US" altLang="zh-CN" sz="12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每层新的业务流程图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定义和规范接口标准</a:t>
                      </a:r>
                      <a:endParaRPr lang="en-US" altLang="zh-CN" sz="12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定义和规范每层业务，指导开发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中台设计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依据业务流程图设计类图、代码流程图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+mj-ea"/>
                          <a:ea typeface="+mj-ea"/>
                        </a:rPr>
                        <a:t>Portal</a:t>
                      </a:r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层、平台层、中台层设计文档、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考虑未来多品牌扩展，指导代码开发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规范</a:t>
                      </a:r>
                      <a:r>
                        <a:rPr lang="en-US" altLang="zh-CN" sz="1200" dirty="0">
                          <a:latin typeface="+mj-ea"/>
                          <a:ea typeface="+mj-ea"/>
                        </a:rPr>
                        <a:t>Redis</a:t>
                      </a:r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使用、分配设计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ea"/>
                          <a:ea typeface="+mj-ea"/>
                        </a:rPr>
                        <a:t>R</a:t>
                      </a:r>
                      <a:r>
                        <a:rPr lang="en-US" altLang="zh-CN" sz="1200" dirty="0">
                          <a:latin typeface="+mj-ea"/>
                          <a:ea typeface="+mj-ea"/>
                        </a:rPr>
                        <a:t>edis</a:t>
                      </a:r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等缓存设计文档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考虑未来多品牌扩展，指导代码开发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直接访问</a:t>
                      </a:r>
                      <a:r>
                        <a:rPr lang="en-US" altLang="zh-CN" sz="12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接口优化，优先访问</a:t>
                      </a:r>
                      <a:r>
                        <a:rPr lang="en-US" altLang="zh-CN" sz="1200" dirty="0" err="1">
                          <a:latin typeface="+mj-ea"/>
                          <a:ea typeface="+mj-ea"/>
                        </a:rPr>
                        <a:t>redis</a:t>
                      </a:r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，不存在访问</a:t>
                      </a:r>
                      <a:r>
                        <a:rPr lang="en-US" altLang="zh-CN" sz="1200" dirty="0">
                          <a:latin typeface="+mj-ea"/>
                          <a:ea typeface="+mj-ea"/>
                        </a:rPr>
                        <a:t>DB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中台开发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代码编码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代码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+mj-ea"/>
                          <a:ea typeface="+mj-ea"/>
                        </a:rPr>
                        <a:t>-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中台层接口设计原则及规范</a:t>
            </a:r>
            <a:endParaRPr lang="en-US" sz="2400" dirty="0"/>
          </a:p>
        </p:txBody>
      </p:sp>
      <p:sp>
        <p:nvSpPr>
          <p:cNvPr id="43" name="文本框 26"/>
          <p:cNvSpPr txBox="1"/>
          <p:nvPr/>
        </p:nvSpPr>
        <p:spPr>
          <a:xfrm>
            <a:off x="7315200" y="1051002"/>
            <a:ext cx="1431715" cy="1995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开闭原则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里氏替换原则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依赖倒置原则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单一职责原则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接口隔离原则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迪米特法则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合成复用原则</a:t>
            </a:r>
            <a:endParaRPr kumimoji="1" lang="en-US" altLang="zh-CN" sz="1200" dirty="0"/>
          </a:p>
        </p:txBody>
      </p:sp>
      <p:sp>
        <p:nvSpPr>
          <p:cNvPr id="44" name="文本框 26"/>
          <p:cNvSpPr txBox="1"/>
          <p:nvPr/>
        </p:nvSpPr>
        <p:spPr>
          <a:xfrm>
            <a:off x="638914" y="1326799"/>
            <a:ext cx="4743055" cy="6104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/>
              <a:t>设计目的及目标：定义一套标准、稳定接口，支持扫码、堂食多渠道线下业务，提供接入方便，维护方便的中台服务</a:t>
            </a:r>
            <a:endParaRPr kumimoji="1" lang="en-US" altLang="zh-CN" sz="1200" dirty="0"/>
          </a:p>
        </p:txBody>
      </p:sp>
      <p:sp>
        <p:nvSpPr>
          <p:cNvPr id="45" name="Rectangle 112"/>
          <p:cNvSpPr/>
          <p:nvPr/>
        </p:nvSpPr>
        <p:spPr>
          <a:xfrm>
            <a:off x="638914" y="987160"/>
            <a:ext cx="1968644" cy="360000"/>
          </a:xfrm>
          <a:prstGeom prst="rect">
            <a:avLst/>
          </a:prstGeom>
          <a:solidFill>
            <a:srgbClr val="DA291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建设目标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1815" y="2110015"/>
            <a:ext cx="1497054" cy="303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标准接口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68628" y="3569538"/>
            <a:ext cx="439007" cy="995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品牌及渠道差异化实现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68628" y="2842077"/>
            <a:ext cx="3483429" cy="2974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标准接口共通实现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36"/>
          <p:cNvSpPr/>
          <p:nvPr/>
        </p:nvSpPr>
        <p:spPr>
          <a:xfrm>
            <a:off x="638914" y="3314693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noProof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服务中台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1" name="圆角矩形 36"/>
          <p:cNvSpPr/>
          <p:nvPr/>
        </p:nvSpPr>
        <p:spPr>
          <a:xfrm>
            <a:off x="638914" y="4119097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外围服务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2" name="Down Arrow 47"/>
          <p:cNvSpPr/>
          <p:nvPr/>
        </p:nvSpPr>
        <p:spPr>
          <a:xfrm>
            <a:off x="1243513" y="3087100"/>
            <a:ext cx="191885" cy="1821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Down Arrow 49"/>
          <p:cNvSpPr/>
          <p:nvPr/>
        </p:nvSpPr>
        <p:spPr>
          <a:xfrm>
            <a:off x="1243514" y="3824815"/>
            <a:ext cx="191885" cy="1821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圆角矩形 36"/>
          <p:cNvSpPr/>
          <p:nvPr/>
        </p:nvSpPr>
        <p:spPr>
          <a:xfrm>
            <a:off x="638915" y="2495770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点餐平台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299055" y="3569538"/>
            <a:ext cx="439007" cy="995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品牌及渠道差异化实现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96391" y="3562280"/>
            <a:ext cx="439007" cy="995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品牌及渠道差异化实现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413050" y="3568103"/>
            <a:ext cx="439007" cy="995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品牌及渠道差异化实现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>
            <a:stCxn id="49" idx="0"/>
            <a:endCxn id="2" idx="2"/>
          </p:cNvCxnSpPr>
          <p:nvPr/>
        </p:nvCxnSpPr>
        <p:spPr>
          <a:xfrm flipH="1" flipV="1">
            <a:off x="5110342" y="2413546"/>
            <a:ext cx="1" cy="42853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/>
          <p:cNvCxnSpPr>
            <a:stCxn id="48" idx="0"/>
            <a:endCxn id="49" idx="2"/>
          </p:cNvCxnSpPr>
          <p:nvPr/>
        </p:nvCxnSpPr>
        <p:spPr>
          <a:xfrm rot="5400000" flipH="1" flipV="1">
            <a:off x="4134254" y="2593450"/>
            <a:ext cx="429966" cy="1522211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/>
          <p:cNvCxnSpPr>
            <a:stCxn id="59" idx="0"/>
            <a:endCxn id="49" idx="2"/>
          </p:cNvCxnSpPr>
          <p:nvPr/>
        </p:nvCxnSpPr>
        <p:spPr>
          <a:xfrm rot="5400000" flipH="1" flipV="1">
            <a:off x="4599468" y="3058663"/>
            <a:ext cx="429966" cy="591784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/>
          <p:cNvCxnSpPr>
            <a:stCxn id="60" idx="0"/>
            <a:endCxn id="49" idx="2"/>
          </p:cNvCxnSpPr>
          <p:nvPr/>
        </p:nvCxnSpPr>
        <p:spPr>
          <a:xfrm rot="16200000" flipV="1">
            <a:off x="5101765" y="3148150"/>
            <a:ext cx="422708" cy="405552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62" idx="0"/>
            <a:endCxn id="49" idx="2"/>
          </p:cNvCxnSpPr>
          <p:nvPr/>
        </p:nvCxnSpPr>
        <p:spPr>
          <a:xfrm rot="16200000" flipV="1">
            <a:off x="5657184" y="2592732"/>
            <a:ext cx="428531" cy="152221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70946" y="2592412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抽象及共通实现</a:t>
            </a:r>
            <a:endParaRPr 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08361" y="3304478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差异化实现类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中台层接口设计原则及规范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71714" y="1066801"/>
            <a:ext cx="1407885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标准入参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9657" y="1836764"/>
            <a:ext cx="1074058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共通入参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4256" y="3990211"/>
            <a:ext cx="1074058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业务入参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9656" y="2909360"/>
            <a:ext cx="1074058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校验入参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连接符: 肘形 7"/>
          <p:cNvCxnSpPr>
            <a:stCxn id="2" idx="2"/>
            <a:endCxn id="5" idx="1"/>
          </p:cNvCxnSpPr>
          <p:nvPr/>
        </p:nvCxnSpPr>
        <p:spPr>
          <a:xfrm rot="16200000" flipH="1">
            <a:off x="1006576" y="1591482"/>
            <a:ext cx="592163" cy="25400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2" idx="2"/>
            <a:endCxn id="6" idx="1"/>
          </p:cNvCxnSpPr>
          <p:nvPr/>
        </p:nvCxnSpPr>
        <p:spPr>
          <a:xfrm rot="16200000" flipH="1">
            <a:off x="-82849" y="2680906"/>
            <a:ext cx="2745610" cy="2285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stCxn id="2" idx="2"/>
            <a:endCxn id="7" idx="1"/>
          </p:cNvCxnSpPr>
          <p:nvPr/>
        </p:nvCxnSpPr>
        <p:spPr>
          <a:xfrm rot="16200000" flipH="1">
            <a:off x="470277" y="2127780"/>
            <a:ext cx="1664759" cy="2539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/>
        </p:nvSpPr>
        <p:spPr>
          <a:xfrm>
            <a:off x="2529114" y="1498399"/>
            <a:ext cx="304800" cy="950685"/>
          </a:xfrm>
          <a:prstGeom prst="lef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33914" y="1486008"/>
            <a:ext cx="21082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品牌、渠道、业务标识、接入标识</a:t>
            </a:r>
            <a:endParaRPr lang="en-US" sz="1000" u="sng" dirty="0"/>
          </a:p>
        </p:txBody>
      </p:sp>
      <p:sp>
        <p:nvSpPr>
          <p:cNvPr id="20" name="文本框 19"/>
          <p:cNvSpPr txBox="1"/>
          <p:nvPr/>
        </p:nvSpPr>
        <p:spPr>
          <a:xfrm>
            <a:off x="2833914" y="1762969"/>
            <a:ext cx="146706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作用：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进行业务流程分支判断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流量控制、流量路由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权限校验、参数校验</a:t>
            </a:r>
            <a:endParaRPr lang="en-US" sz="1000" u="sng" dirty="0"/>
          </a:p>
        </p:txBody>
      </p:sp>
      <p:sp>
        <p:nvSpPr>
          <p:cNvPr id="21" name="左大括号 20"/>
          <p:cNvSpPr/>
          <p:nvPr/>
        </p:nvSpPr>
        <p:spPr>
          <a:xfrm>
            <a:off x="2529114" y="2584401"/>
            <a:ext cx="304800" cy="950685"/>
          </a:xfrm>
          <a:prstGeom prst="lef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2833914" y="2848971"/>
            <a:ext cx="146706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作用：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进行业务流程分支判断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流量控制、流量路由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权限校验、参数校验</a:t>
            </a:r>
            <a:endParaRPr lang="en-US" sz="1000" u="sng" dirty="0"/>
          </a:p>
        </p:txBody>
      </p:sp>
      <p:sp>
        <p:nvSpPr>
          <p:cNvPr id="23" name="左大括号 22"/>
          <p:cNvSpPr/>
          <p:nvPr/>
        </p:nvSpPr>
        <p:spPr>
          <a:xfrm>
            <a:off x="2529114" y="3716417"/>
            <a:ext cx="304800" cy="950685"/>
          </a:xfrm>
          <a:prstGeom prst="lef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11670" y="4192269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作用：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业务数据</a:t>
            </a:r>
            <a:endParaRPr lang="en-US" sz="1000" u="sng" dirty="0"/>
          </a:p>
        </p:txBody>
      </p:sp>
      <p:sp>
        <p:nvSpPr>
          <p:cNvPr id="27" name="文本框 26"/>
          <p:cNvSpPr txBox="1"/>
          <p:nvPr/>
        </p:nvSpPr>
        <p:spPr>
          <a:xfrm>
            <a:off x="2833913" y="2571750"/>
            <a:ext cx="223651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签名数据字段，暂时不用，未来保留</a:t>
            </a:r>
            <a:endParaRPr lang="en-US" sz="1000" u="sng" dirty="0"/>
          </a:p>
        </p:txBody>
      </p:sp>
      <p:sp>
        <p:nvSpPr>
          <p:cNvPr id="28" name="文本框 27"/>
          <p:cNvSpPr txBox="1"/>
          <p:nvPr/>
        </p:nvSpPr>
        <p:spPr>
          <a:xfrm>
            <a:off x="2833913" y="3697714"/>
            <a:ext cx="15087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业务数据，</a:t>
            </a:r>
            <a:r>
              <a:rPr lang="en-US" altLang="zh-CN" sz="1000" u="sng" dirty="0"/>
              <a:t>BY</a:t>
            </a:r>
            <a:r>
              <a:rPr lang="zh-CN" altLang="en-US" sz="1000" u="sng" dirty="0"/>
              <a:t>接口定义</a:t>
            </a:r>
            <a:endParaRPr lang="en-US" sz="1000" u="sng" dirty="0"/>
          </a:p>
        </p:txBody>
      </p:sp>
      <p:sp>
        <p:nvSpPr>
          <p:cNvPr id="51" name="矩形 50"/>
          <p:cNvSpPr/>
          <p:nvPr/>
        </p:nvSpPr>
        <p:spPr>
          <a:xfrm>
            <a:off x="4572000" y="1066801"/>
            <a:ext cx="1407885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标准出参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29943" y="1836764"/>
            <a:ext cx="1074058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共通出参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04542" y="3990211"/>
            <a:ext cx="1074058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HttpStatus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9942" y="2909360"/>
            <a:ext cx="1074058" cy="35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业务出参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连接符: 肘形 54"/>
          <p:cNvCxnSpPr>
            <a:stCxn id="51" idx="2"/>
            <a:endCxn id="52" idx="1"/>
          </p:cNvCxnSpPr>
          <p:nvPr/>
        </p:nvCxnSpPr>
        <p:spPr>
          <a:xfrm rot="16200000" flipH="1">
            <a:off x="5106862" y="1591482"/>
            <a:ext cx="592163" cy="25400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51" idx="2"/>
            <a:endCxn id="53" idx="1"/>
          </p:cNvCxnSpPr>
          <p:nvPr/>
        </p:nvCxnSpPr>
        <p:spPr>
          <a:xfrm rot="16200000" flipH="1">
            <a:off x="4017437" y="2680906"/>
            <a:ext cx="2745610" cy="2285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stCxn id="51" idx="2"/>
            <a:endCxn id="54" idx="1"/>
          </p:cNvCxnSpPr>
          <p:nvPr/>
        </p:nvCxnSpPr>
        <p:spPr>
          <a:xfrm rot="16200000" flipH="1">
            <a:off x="4570563" y="2127780"/>
            <a:ext cx="1664759" cy="2539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左大括号 57"/>
          <p:cNvSpPr/>
          <p:nvPr/>
        </p:nvSpPr>
        <p:spPr>
          <a:xfrm>
            <a:off x="6629400" y="1498399"/>
            <a:ext cx="304800" cy="950685"/>
          </a:xfrm>
          <a:prstGeom prst="lef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58"/>
          <p:cNvSpPr txBox="1"/>
          <p:nvPr/>
        </p:nvSpPr>
        <p:spPr>
          <a:xfrm>
            <a:off x="6934200" y="1486008"/>
            <a:ext cx="148470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u="sng" dirty="0" err="1"/>
              <a:t>resultCode</a:t>
            </a:r>
            <a:r>
              <a:rPr lang="zh-CN" altLang="en-US" sz="1000" u="sng" dirty="0"/>
              <a:t>、</a:t>
            </a:r>
            <a:r>
              <a:rPr lang="en-US" altLang="zh-CN" sz="1000" u="sng" dirty="0" err="1"/>
              <a:t>resultMsg</a:t>
            </a:r>
            <a:endParaRPr lang="en-US" sz="1000" u="sng" dirty="0"/>
          </a:p>
        </p:txBody>
      </p:sp>
      <p:sp>
        <p:nvSpPr>
          <p:cNvPr id="60" name="文本框 59"/>
          <p:cNvSpPr txBox="1"/>
          <p:nvPr/>
        </p:nvSpPr>
        <p:spPr>
          <a:xfrm>
            <a:off x="6914208" y="1901157"/>
            <a:ext cx="210826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作用：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结果标识，统一定义，维护错误码</a:t>
            </a:r>
            <a:endParaRPr lang="en-US" sz="1000" u="sng" dirty="0"/>
          </a:p>
        </p:txBody>
      </p:sp>
      <p:sp>
        <p:nvSpPr>
          <p:cNvPr id="61" name="左大括号 60"/>
          <p:cNvSpPr/>
          <p:nvPr/>
        </p:nvSpPr>
        <p:spPr>
          <a:xfrm>
            <a:off x="6629400" y="2584401"/>
            <a:ext cx="304800" cy="950685"/>
          </a:xfrm>
          <a:prstGeom prst="lef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左大括号 62"/>
          <p:cNvSpPr/>
          <p:nvPr/>
        </p:nvSpPr>
        <p:spPr>
          <a:xfrm>
            <a:off x="6629400" y="3716417"/>
            <a:ext cx="304800" cy="950685"/>
          </a:xfrm>
          <a:prstGeom prst="lef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34200" y="2916566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作用：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业务数据</a:t>
            </a:r>
            <a:endParaRPr lang="en-US" sz="1000" u="sng" dirty="0"/>
          </a:p>
        </p:txBody>
      </p:sp>
      <p:sp>
        <p:nvSpPr>
          <p:cNvPr id="66" name="文本框 65"/>
          <p:cNvSpPr txBox="1"/>
          <p:nvPr/>
        </p:nvSpPr>
        <p:spPr>
          <a:xfrm>
            <a:off x="6935979" y="2513262"/>
            <a:ext cx="15087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业务数据，</a:t>
            </a:r>
            <a:r>
              <a:rPr lang="en-US" altLang="zh-CN" sz="1000" u="sng" dirty="0"/>
              <a:t>BY</a:t>
            </a:r>
            <a:r>
              <a:rPr lang="zh-CN" altLang="en-US" sz="1000" u="sng" dirty="0"/>
              <a:t>接口定义</a:t>
            </a:r>
            <a:endParaRPr lang="en-US" sz="1000" u="sng" dirty="0"/>
          </a:p>
        </p:txBody>
      </p:sp>
      <p:sp>
        <p:nvSpPr>
          <p:cNvPr id="67" name="文本框 66"/>
          <p:cNvSpPr txBox="1"/>
          <p:nvPr/>
        </p:nvSpPr>
        <p:spPr>
          <a:xfrm>
            <a:off x="6950492" y="3743990"/>
            <a:ext cx="2063385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正常返回，</a:t>
            </a:r>
            <a:r>
              <a:rPr lang="en-US" altLang="zh-CN" sz="1000" u="sng" dirty="0"/>
              <a:t>200</a:t>
            </a:r>
            <a:endParaRPr lang="en-US" altLang="zh-CN" sz="1000" u="sng" dirty="0"/>
          </a:p>
          <a:p>
            <a:pPr algn="l"/>
            <a:endParaRPr lang="en-US" altLang="zh-CN" sz="1000" u="sng" dirty="0"/>
          </a:p>
          <a:p>
            <a:pPr algn="l"/>
            <a:r>
              <a:rPr lang="zh-CN" altLang="en-US" sz="1000" u="sng" dirty="0"/>
              <a:t>业务异常返回，不需要</a:t>
            </a:r>
            <a:r>
              <a:rPr lang="en-US" altLang="zh-CN" sz="1000" u="sng" dirty="0"/>
              <a:t>retry</a:t>
            </a:r>
            <a:r>
              <a:rPr lang="zh-CN" altLang="en-US" sz="1000" u="sng" dirty="0"/>
              <a:t>：</a:t>
            </a:r>
            <a:r>
              <a:rPr lang="en-US" altLang="zh-CN" sz="1000" u="sng" dirty="0"/>
              <a:t>200</a:t>
            </a:r>
            <a:endParaRPr lang="en-US" altLang="zh-CN" sz="1000" u="sng" dirty="0"/>
          </a:p>
          <a:p>
            <a:pPr algn="l"/>
            <a:endParaRPr lang="en-US" sz="1000" u="sng" dirty="0"/>
          </a:p>
          <a:p>
            <a:pPr algn="l"/>
            <a:r>
              <a:rPr lang="zh-CN" altLang="en-US" sz="1000" u="sng" dirty="0"/>
              <a:t>业务异常返回，可</a:t>
            </a:r>
            <a:r>
              <a:rPr lang="en-US" altLang="zh-CN" sz="1000" u="sng" dirty="0"/>
              <a:t>retry</a:t>
            </a:r>
            <a:r>
              <a:rPr lang="zh-CN" altLang="en-US" sz="1000" u="sng" dirty="0"/>
              <a:t>：</a:t>
            </a:r>
            <a:r>
              <a:rPr lang="en-US" altLang="zh-CN" sz="1000" u="sng" dirty="0"/>
              <a:t>510</a:t>
            </a:r>
            <a:endParaRPr lang="en-US" sz="10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中台日志规范及全链路跟踪</a:t>
            </a:r>
            <a:endParaRPr lang="en-US" sz="2400" dirty="0"/>
          </a:p>
        </p:txBody>
      </p:sp>
      <p:sp>
        <p:nvSpPr>
          <p:cNvPr id="39" name="圆角矩形 36"/>
          <p:cNvSpPr/>
          <p:nvPr/>
        </p:nvSpPr>
        <p:spPr>
          <a:xfrm>
            <a:off x="949033" y="3175241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noProof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" name="圆角矩形 36"/>
          <p:cNvSpPr/>
          <p:nvPr/>
        </p:nvSpPr>
        <p:spPr>
          <a:xfrm>
            <a:off x="949034" y="4194456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中台服务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1" name="Down Arrow 47"/>
          <p:cNvSpPr/>
          <p:nvPr/>
        </p:nvSpPr>
        <p:spPr>
          <a:xfrm>
            <a:off x="1545779" y="2755656"/>
            <a:ext cx="191885" cy="37852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Down Arrow 49"/>
          <p:cNvSpPr/>
          <p:nvPr/>
        </p:nvSpPr>
        <p:spPr>
          <a:xfrm>
            <a:off x="1545779" y="3689329"/>
            <a:ext cx="191885" cy="46066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圆角矩形 36"/>
          <p:cNvSpPr/>
          <p:nvPr/>
        </p:nvSpPr>
        <p:spPr>
          <a:xfrm>
            <a:off x="949034" y="2251306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4" name="圆角矩形 36"/>
          <p:cNvSpPr/>
          <p:nvPr/>
        </p:nvSpPr>
        <p:spPr>
          <a:xfrm>
            <a:off x="961735" y="1308975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5" name="Down Arrow 47"/>
          <p:cNvSpPr/>
          <p:nvPr/>
        </p:nvSpPr>
        <p:spPr>
          <a:xfrm>
            <a:off x="1532871" y="1822891"/>
            <a:ext cx="191885" cy="37852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948" y="2099424"/>
            <a:ext cx="3042293" cy="122560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48" y="3362758"/>
            <a:ext cx="3042293" cy="142988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378943" y="4077702"/>
            <a:ext cx="1322168" cy="46066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etrics</a:t>
            </a:r>
            <a:endParaRPr lang="en-US" altLang="zh-CN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en-US" altLang="zh-CN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Metrics</a:t>
            </a:r>
            <a:endParaRPr lang="en-US" altLang="zh-CN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r>
              <a:rPr lang="en-US" altLang="zh-CN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Metrics</a:t>
            </a:r>
            <a:endParaRPr lang="en-US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95614" y="1689062"/>
            <a:ext cx="1322168" cy="6630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日志标准及规范</a:t>
            </a:r>
            <a:endParaRPr lang="en-US" altLang="zh-CN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Moniter</a:t>
            </a:r>
            <a:r>
              <a:rPr lang="zh-CN" alt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en-US" altLang="zh-CN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业务日志</a:t>
            </a:r>
            <a:endParaRPr lang="en-US" altLang="zh-CN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错误日志</a:t>
            </a:r>
            <a:endParaRPr lang="en-US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14949" y="1155845"/>
            <a:ext cx="3042292" cy="53321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统一定义错误码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业务错误码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系统错误码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箭头: 下 30"/>
          <p:cNvSpPr/>
          <p:nvPr/>
        </p:nvSpPr>
        <p:spPr>
          <a:xfrm>
            <a:off x="6678894" y="1775086"/>
            <a:ext cx="914400" cy="238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箭头: 下 67"/>
          <p:cNvSpPr/>
          <p:nvPr/>
        </p:nvSpPr>
        <p:spPr>
          <a:xfrm rot="18214352">
            <a:off x="4924053" y="2358422"/>
            <a:ext cx="484624" cy="50765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78943" y="3080496"/>
            <a:ext cx="1322168" cy="3979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全链路跟踪</a:t>
            </a:r>
            <a:endParaRPr lang="en-US" sz="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箭头: 下 69"/>
          <p:cNvSpPr/>
          <p:nvPr/>
        </p:nvSpPr>
        <p:spPr>
          <a:xfrm rot="16200000">
            <a:off x="4924053" y="4042224"/>
            <a:ext cx="484624" cy="50765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箭头: 下 70"/>
          <p:cNvSpPr/>
          <p:nvPr/>
        </p:nvSpPr>
        <p:spPr>
          <a:xfrm rot="14787331">
            <a:off x="4956894" y="2862185"/>
            <a:ext cx="484624" cy="50765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连接符: 曲线 47"/>
          <p:cNvCxnSpPr>
            <a:stCxn id="43" idx="1"/>
            <a:endCxn id="39" idx="1"/>
          </p:cNvCxnSpPr>
          <p:nvPr/>
        </p:nvCxnSpPr>
        <p:spPr>
          <a:xfrm rot="10800000" flipV="1">
            <a:off x="949034" y="2450291"/>
            <a:ext cx="1" cy="923935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/>
          <p:cNvCxnSpPr>
            <a:stCxn id="39" idx="3"/>
            <a:endCxn id="40" idx="3"/>
          </p:cNvCxnSpPr>
          <p:nvPr/>
        </p:nvCxnSpPr>
        <p:spPr>
          <a:xfrm>
            <a:off x="2465106" y="3374227"/>
            <a:ext cx="1" cy="1019215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/>
          <p:cNvCxnSpPr>
            <a:stCxn id="40" idx="3"/>
            <a:endCxn id="69" idx="1"/>
          </p:cNvCxnSpPr>
          <p:nvPr/>
        </p:nvCxnSpPr>
        <p:spPr>
          <a:xfrm flipV="1">
            <a:off x="2465107" y="3279482"/>
            <a:ext cx="913836" cy="111396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84496" y="2124461"/>
            <a:ext cx="712988" cy="253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TraceId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827877" y="3789648"/>
            <a:ext cx="712988" cy="253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TraceId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panId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01001" y="2225223"/>
            <a:ext cx="712988" cy="253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ELK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801001" y="4169204"/>
            <a:ext cx="712988" cy="253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监控大屏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中台层接口对外标准</a:t>
            </a:r>
            <a:endParaRPr lang="en-US" sz="2400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689428" y="1088390"/>
          <a:ext cx="79320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014"/>
                <a:gridCol w="1983014"/>
                <a:gridCol w="1983014"/>
                <a:gridCol w="198301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菜单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拉取菜单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拉取售罄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/>
                        <a:t>订单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创建订单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新增菜品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订单支付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订单取消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订单详情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订单列表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中台建设并行期方案</a:t>
            </a:r>
            <a:endParaRPr lang="en-US" sz="2400" dirty="0"/>
          </a:p>
        </p:txBody>
      </p:sp>
      <p:sp>
        <p:nvSpPr>
          <p:cNvPr id="5" name="Rounded Rectangle 64"/>
          <p:cNvSpPr/>
          <p:nvPr/>
        </p:nvSpPr>
        <p:spPr>
          <a:xfrm>
            <a:off x="1885024" y="2562872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MiddleCenter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64"/>
          <p:cNvSpPr/>
          <p:nvPr/>
        </p:nvSpPr>
        <p:spPr>
          <a:xfrm>
            <a:off x="667211" y="1731595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PHDIDigtal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le 64"/>
          <p:cNvSpPr/>
          <p:nvPr/>
        </p:nvSpPr>
        <p:spPr>
          <a:xfrm>
            <a:off x="1885024" y="1731594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MP-WEB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4"/>
          <p:cNvSpPr/>
          <p:nvPr/>
        </p:nvSpPr>
        <p:spPr>
          <a:xfrm>
            <a:off x="3112450" y="1731593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service.web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ounded Rectangle 64"/>
          <p:cNvSpPr/>
          <p:nvPr/>
        </p:nvSpPr>
        <p:spPr>
          <a:xfrm>
            <a:off x="878280" y="3804128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Promotion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4"/>
          <p:cNvSpPr/>
          <p:nvPr/>
        </p:nvSpPr>
        <p:spPr>
          <a:xfrm>
            <a:off x="878280" y="4343113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Prime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64"/>
          <p:cNvSpPr/>
          <p:nvPr/>
        </p:nvSpPr>
        <p:spPr>
          <a:xfrm>
            <a:off x="2474835" y="3804128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CposOrder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08331" y="1259076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7212" y="3618735"/>
            <a:ext cx="3542594" cy="112485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8331" y="2208682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8331" y="3038614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stCxn id="5" idx="2"/>
            <a:endCxn id="25" idx="0"/>
          </p:cNvCxnSpPr>
          <p:nvPr/>
        </p:nvCxnSpPr>
        <p:spPr>
          <a:xfrm>
            <a:off x="2421754" y="2865915"/>
            <a:ext cx="0" cy="1726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5" idx="0"/>
          </p:cNvCxnSpPr>
          <p:nvPr/>
        </p:nvCxnSpPr>
        <p:spPr>
          <a:xfrm>
            <a:off x="2421754" y="2401339"/>
            <a:ext cx="0" cy="1615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24" idx="0"/>
          </p:cNvCxnSpPr>
          <p:nvPr/>
        </p:nvCxnSpPr>
        <p:spPr>
          <a:xfrm>
            <a:off x="2421754" y="2034637"/>
            <a:ext cx="0" cy="17404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7" idx="0"/>
          </p:cNvCxnSpPr>
          <p:nvPr/>
        </p:nvCxnSpPr>
        <p:spPr>
          <a:xfrm>
            <a:off x="2421754" y="1451733"/>
            <a:ext cx="0" cy="27986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1" idx="0"/>
          </p:cNvCxnSpPr>
          <p:nvPr/>
        </p:nvCxnSpPr>
        <p:spPr>
          <a:xfrm>
            <a:off x="2421754" y="958681"/>
            <a:ext cx="0" cy="3003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53216" y="961920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hlinkClick r:id="rId1"/>
              </a:rPr>
              <a:t>https://</a:t>
            </a:r>
            <a:r>
              <a:rPr lang="en-US" sz="1000" u="sng" dirty="0">
                <a:hlinkClick r:id="rId2"/>
              </a:rPr>
              <a:t>order</a:t>
            </a:r>
            <a:r>
              <a:rPr lang="en-US" sz="1000" u="sng" dirty="0">
                <a:hlinkClick r:id="rId1"/>
              </a:rPr>
              <a:t>.pizzahut.com.cn/</a:t>
            </a:r>
            <a:endParaRPr lang="en-US" sz="1000" dirty="0"/>
          </a:p>
        </p:txBody>
      </p:sp>
      <p:cxnSp>
        <p:nvCxnSpPr>
          <p:cNvPr id="32" name="连接符: 肘形 31"/>
          <p:cNvCxnSpPr>
            <a:stCxn id="21" idx="2"/>
            <a:endCxn id="8" idx="0"/>
          </p:cNvCxnSpPr>
          <p:nvPr/>
        </p:nvCxnSpPr>
        <p:spPr>
          <a:xfrm rot="16200000" flipH="1">
            <a:off x="2895537" y="977950"/>
            <a:ext cx="279860" cy="1227426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stCxn id="21" idx="2"/>
            <a:endCxn id="6" idx="0"/>
          </p:cNvCxnSpPr>
          <p:nvPr/>
        </p:nvCxnSpPr>
        <p:spPr>
          <a:xfrm rot="5400000">
            <a:off x="1672917" y="982758"/>
            <a:ext cx="279862" cy="121781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>
            <a:stCxn id="25" idx="2"/>
            <a:endCxn id="22" idx="0"/>
          </p:cNvCxnSpPr>
          <p:nvPr/>
        </p:nvCxnSpPr>
        <p:spPr>
          <a:xfrm rot="16200000" flipH="1">
            <a:off x="2236399" y="3416625"/>
            <a:ext cx="387464" cy="167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695371" y="958681"/>
            <a:ext cx="0" cy="38963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64"/>
          <p:cNvSpPr/>
          <p:nvPr/>
        </p:nvSpPr>
        <p:spPr>
          <a:xfrm>
            <a:off x="2474835" y="4324392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ounded Rectangle 64"/>
          <p:cNvSpPr/>
          <p:nvPr/>
        </p:nvSpPr>
        <p:spPr>
          <a:xfrm>
            <a:off x="6332008" y="2559633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Plateform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ounded Rectangle 64"/>
          <p:cNvSpPr/>
          <p:nvPr/>
        </p:nvSpPr>
        <p:spPr>
          <a:xfrm>
            <a:off x="6332008" y="1728355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ounded Rectangle 64"/>
          <p:cNvSpPr/>
          <p:nvPr/>
        </p:nvSpPr>
        <p:spPr>
          <a:xfrm>
            <a:off x="5325264" y="3800889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4"/>
          <p:cNvSpPr/>
          <p:nvPr/>
        </p:nvSpPr>
        <p:spPr>
          <a:xfrm>
            <a:off x="6921819" y="3800889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Menu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55315" y="1255837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114196" y="3615496"/>
            <a:ext cx="3542594" cy="112485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55315" y="2205443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55315" y="3035375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直接箭头连接符 67"/>
          <p:cNvCxnSpPr>
            <a:stCxn id="57" idx="2"/>
            <a:endCxn id="67" idx="0"/>
          </p:cNvCxnSpPr>
          <p:nvPr/>
        </p:nvCxnSpPr>
        <p:spPr>
          <a:xfrm>
            <a:off x="6868738" y="2862676"/>
            <a:ext cx="0" cy="1726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2"/>
            <a:endCxn id="57" idx="0"/>
          </p:cNvCxnSpPr>
          <p:nvPr/>
        </p:nvCxnSpPr>
        <p:spPr>
          <a:xfrm>
            <a:off x="6868738" y="2398100"/>
            <a:ext cx="0" cy="1615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2"/>
            <a:endCxn id="66" idx="0"/>
          </p:cNvCxnSpPr>
          <p:nvPr/>
        </p:nvCxnSpPr>
        <p:spPr>
          <a:xfrm>
            <a:off x="6868738" y="2031398"/>
            <a:ext cx="0" cy="17404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4" idx="2"/>
            <a:endCxn id="59" idx="0"/>
          </p:cNvCxnSpPr>
          <p:nvPr/>
        </p:nvCxnSpPr>
        <p:spPr>
          <a:xfrm>
            <a:off x="6868738" y="1448494"/>
            <a:ext cx="0" cy="27986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64" idx="0"/>
          </p:cNvCxnSpPr>
          <p:nvPr/>
        </p:nvCxnSpPr>
        <p:spPr>
          <a:xfrm>
            <a:off x="6868738" y="955442"/>
            <a:ext cx="0" cy="3003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800200" y="958681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hlinkClick r:id="rId1"/>
              </a:rPr>
              <a:t>https://</a:t>
            </a:r>
            <a:r>
              <a:rPr lang="en-US" sz="1000" u="sng" dirty="0">
                <a:hlinkClick r:id="rId2"/>
              </a:rPr>
              <a:t>order</a:t>
            </a:r>
            <a:r>
              <a:rPr lang="en-US" sz="1000" u="sng" dirty="0">
                <a:hlinkClick r:id="rId1"/>
              </a:rPr>
              <a:t>.pizzahut.com.cn/</a:t>
            </a:r>
            <a:endParaRPr lang="en-US" sz="1000" dirty="0"/>
          </a:p>
        </p:txBody>
      </p:sp>
      <p:cxnSp>
        <p:nvCxnSpPr>
          <p:cNvPr id="76" name="连接符: 肘形 75"/>
          <p:cNvCxnSpPr>
            <a:stCxn id="67" idx="2"/>
            <a:endCxn id="65" idx="0"/>
          </p:cNvCxnSpPr>
          <p:nvPr/>
        </p:nvCxnSpPr>
        <p:spPr>
          <a:xfrm rot="16200000" flipH="1">
            <a:off x="6683383" y="3413386"/>
            <a:ext cx="387464" cy="167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5" idx="1"/>
            <a:endCxn id="22" idx="3"/>
          </p:cNvCxnSpPr>
          <p:nvPr/>
        </p:nvCxnSpPr>
        <p:spPr>
          <a:xfrm flipH="1">
            <a:off x="4209806" y="4177925"/>
            <a:ext cx="904390" cy="323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137382" y="3907260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调用未改造服务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中台实施步骤</a:t>
            </a:r>
            <a:endParaRPr lang="en-US" sz="2400" dirty="0"/>
          </a:p>
        </p:txBody>
      </p:sp>
      <p:sp>
        <p:nvSpPr>
          <p:cNvPr id="10" name="圆角矩形 36"/>
          <p:cNvSpPr/>
          <p:nvPr/>
        </p:nvSpPr>
        <p:spPr>
          <a:xfrm>
            <a:off x="728466" y="1126747"/>
            <a:ext cx="1659133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架构设计及搭建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" name="圆角矩形 36"/>
          <p:cNvSpPr/>
          <p:nvPr/>
        </p:nvSpPr>
        <p:spPr>
          <a:xfrm>
            <a:off x="728466" y="1503106"/>
            <a:ext cx="1659133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工具</a:t>
            </a: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JAR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包开发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" name="圆角矩形 36"/>
          <p:cNvSpPr/>
          <p:nvPr/>
        </p:nvSpPr>
        <p:spPr>
          <a:xfrm>
            <a:off x="728466" y="2431359"/>
            <a:ext cx="1659133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寄存流程梳理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圆角矩形 36"/>
          <p:cNvSpPr/>
          <p:nvPr/>
        </p:nvSpPr>
        <p:spPr>
          <a:xfrm>
            <a:off x="728463" y="2817579"/>
            <a:ext cx="2871071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业务分层划分及接口标准定义（</a:t>
            </a: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menu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、</a:t>
            </a: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order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）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圆角矩形 36"/>
          <p:cNvSpPr/>
          <p:nvPr/>
        </p:nvSpPr>
        <p:spPr>
          <a:xfrm>
            <a:off x="728464" y="3203799"/>
            <a:ext cx="4743410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Menu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模块（</a:t>
            </a: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层）流程设计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728463" y="4654447"/>
            <a:ext cx="7747878" cy="725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28463" y="965655"/>
            <a:ext cx="2" cy="37250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36"/>
          <p:cNvSpPr/>
          <p:nvPr/>
        </p:nvSpPr>
        <p:spPr>
          <a:xfrm>
            <a:off x="728464" y="1896634"/>
            <a:ext cx="3052503" cy="30160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Portal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层、</a:t>
            </a:r>
            <a:r>
              <a:rPr kumimoji="0" lang="en-US" altLang="zh-CN" sz="1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Plateform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层、核心层框架搭建及开发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2" name="圆角矩形 36"/>
          <p:cNvSpPr/>
          <p:nvPr/>
        </p:nvSpPr>
        <p:spPr>
          <a:xfrm>
            <a:off x="728464" y="3559037"/>
            <a:ext cx="4743410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模块（</a:t>
            </a: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层）流程设计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" name="圆角矩形 36"/>
          <p:cNvSpPr/>
          <p:nvPr/>
        </p:nvSpPr>
        <p:spPr>
          <a:xfrm>
            <a:off x="728462" y="4333051"/>
            <a:ext cx="7472102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模块（</a:t>
            </a: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层）开发及测试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4" name="圆角矩形 36"/>
          <p:cNvSpPr/>
          <p:nvPr/>
        </p:nvSpPr>
        <p:spPr>
          <a:xfrm>
            <a:off x="728462" y="3995069"/>
            <a:ext cx="7472102" cy="254243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Menu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模块（</a:t>
            </a:r>
            <a:r>
              <a:rPr kumimoji="0" lang="en-US" altLang="zh-CN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层）开发及测试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/>
          <p:cNvGraphicFramePr>
            <a:graphicFrameLocks noGrp="1"/>
          </p:cNvGraphicFramePr>
          <p:nvPr/>
        </p:nvGraphicFramePr>
        <p:xfrm>
          <a:off x="395828" y="968898"/>
          <a:ext cx="8540556" cy="3793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713"/>
                <a:gridCol w="711713"/>
                <a:gridCol w="711713"/>
                <a:gridCol w="711713"/>
                <a:gridCol w="711713"/>
                <a:gridCol w="711713"/>
                <a:gridCol w="711713"/>
                <a:gridCol w="711713"/>
                <a:gridCol w="711713"/>
                <a:gridCol w="711713"/>
                <a:gridCol w="711713"/>
                <a:gridCol w="711713"/>
              </a:tblGrid>
              <a:tr h="37930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Store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中台实施步骤</a:t>
            </a:r>
            <a:endParaRPr lang="en-US" sz="2400" dirty="0"/>
          </a:p>
        </p:txBody>
      </p:sp>
      <p:sp>
        <p:nvSpPr>
          <p:cNvPr id="98" name="Rectangle 64"/>
          <p:cNvSpPr/>
          <p:nvPr>
            <p:custDataLst>
              <p:tags r:id="rId1"/>
            </p:custDataLst>
          </p:nvPr>
        </p:nvSpPr>
        <p:spPr bwMode="auto">
          <a:xfrm>
            <a:off x="8379595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10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99" name="Rectangle 75"/>
          <p:cNvSpPr/>
          <p:nvPr>
            <p:custDataLst>
              <p:tags r:id="rId2"/>
            </p:custDataLst>
          </p:nvPr>
        </p:nvSpPr>
        <p:spPr bwMode="auto">
          <a:xfrm>
            <a:off x="555578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11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00" name="Rectangle 77"/>
          <p:cNvSpPr/>
          <p:nvPr>
            <p:custDataLst>
              <p:tags r:id="rId3"/>
            </p:custDataLst>
          </p:nvPr>
        </p:nvSpPr>
        <p:spPr bwMode="auto">
          <a:xfrm>
            <a:off x="1264665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12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01" name="Rectangle 79"/>
          <p:cNvSpPr/>
          <p:nvPr>
            <p:custDataLst>
              <p:tags r:id="rId4"/>
            </p:custDataLst>
          </p:nvPr>
        </p:nvSpPr>
        <p:spPr bwMode="auto">
          <a:xfrm>
            <a:off x="1973752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1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02" name="Rectangle 149"/>
          <p:cNvSpPr/>
          <p:nvPr>
            <p:custDataLst>
              <p:tags r:id="rId5"/>
            </p:custDataLst>
          </p:nvPr>
        </p:nvSpPr>
        <p:spPr bwMode="auto">
          <a:xfrm>
            <a:off x="2682839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2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03" name="Rectangle 159"/>
          <p:cNvSpPr/>
          <p:nvPr>
            <p:custDataLst>
              <p:tags r:id="rId6"/>
            </p:custDataLst>
          </p:nvPr>
        </p:nvSpPr>
        <p:spPr bwMode="auto">
          <a:xfrm>
            <a:off x="3391926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3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04" name="Rectangle 79"/>
          <p:cNvSpPr/>
          <p:nvPr>
            <p:custDataLst>
              <p:tags r:id="rId7"/>
            </p:custDataLst>
          </p:nvPr>
        </p:nvSpPr>
        <p:spPr bwMode="auto">
          <a:xfrm>
            <a:off x="4101013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4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05" name="Rectangle 149"/>
          <p:cNvSpPr/>
          <p:nvPr>
            <p:custDataLst>
              <p:tags r:id="rId8"/>
            </p:custDataLst>
          </p:nvPr>
        </p:nvSpPr>
        <p:spPr bwMode="auto">
          <a:xfrm>
            <a:off x="4810100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5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06" name="Rectangle 159"/>
          <p:cNvSpPr/>
          <p:nvPr>
            <p:custDataLst>
              <p:tags r:id="rId9"/>
            </p:custDataLst>
          </p:nvPr>
        </p:nvSpPr>
        <p:spPr bwMode="auto">
          <a:xfrm>
            <a:off x="5519187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6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cxnSp>
        <p:nvCxnSpPr>
          <p:cNvPr id="108" name="Straight Arrow Connector 4"/>
          <p:cNvCxnSpPr/>
          <p:nvPr>
            <p:custDataLst>
              <p:tags r:id="rId10"/>
            </p:custDataLst>
          </p:nvPr>
        </p:nvCxnSpPr>
        <p:spPr bwMode="auto">
          <a:xfrm>
            <a:off x="216229" y="968898"/>
            <a:ext cx="8856000" cy="0"/>
          </a:xfrm>
          <a:prstGeom prst="straightConnector1">
            <a:avLst/>
          </a:prstGeom>
          <a:solidFill>
            <a:srgbClr val="4066B2"/>
          </a:solidFill>
          <a:ln w="28575" cap="flat" cmpd="sng" algn="ctr">
            <a:solidFill>
              <a:srgbClr val="6D6E6D">
                <a:lumMod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9" name="Rectangle 39"/>
          <p:cNvSpPr/>
          <p:nvPr/>
        </p:nvSpPr>
        <p:spPr>
          <a:xfrm>
            <a:off x="3953033" y="4917764"/>
            <a:ext cx="936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中台服务建设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Rectangle 40"/>
          <p:cNvSpPr/>
          <p:nvPr/>
        </p:nvSpPr>
        <p:spPr>
          <a:xfrm>
            <a:off x="4976589" y="4917764"/>
            <a:ext cx="936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业务渠道接入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Rectangle 60"/>
          <p:cNvSpPr/>
          <p:nvPr>
            <p:custDataLst>
              <p:tags r:id="rId11"/>
            </p:custDataLst>
          </p:nvPr>
        </p:nvSpPr>
        <p:spPr bwMode="auto">
          <a:xfrm>
            <a:off x="6922077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8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12" name="Rectangle 62"/>
          <p:cNvSpPr/>
          <p:nvPr>
            <p:custDataLst>
              <p:tags r:id="rId12"/>
            </p:custDataLst>
          </p:nvPr>
        </p:nvSpPr>
        <p:spPr bwMode="auto">
          <a:xfrm>
            <a:off x="7631164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9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13" name="Rectangle 60"/>
          <p:cNvSpPr/>
          <p:nvPr>
            <p:custDataLst>
              <p:tags r:id="rId13"/>
            </p:custDataLst>
          </p:nvPr>
        </p:nvSpPr>
        <p:spPr bwMode="auto">
          <a:xfrm>
            <a:off x="6212990" y="927893"/>
            <a:ext cx="468000" cy="32163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7</a:t>
            </a:r>
            <a:r>
              <a:rPr lang="zh-CN" altLang="en-US" sz="1200" b="1" dirty="0">
                <a:solidFill>
                  <a:srgbClr val="6D6E6D">
                    <a:lumMod val="75000"/>
                  </a:srgbClr>
                </a:solidFill>
                <a:ea typeface="微软雅黑" panose="020B0503020204020204" charset="-122"/>
              </a:rPr>
              <a:t>月</a:t>
            </a:r>
            <a:endParaRPr lang="en-US" sz="1200" b="1" dirty="0">
              <a:solidFill>
                <a:srgbClr val="6D6E6D">
                  <a:lumMod val="7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114" name="TextBox 100"/>
          <p:cNvSpPr txBox="1"/>
          <p:nvPr/>
        </p:nvSpPr>
        <p:spPr>
          <a:xfrm>
            <a:off x="3284700" y="4892348"/>
            <a:ext cx="665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图例说明：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Rectangle 35"/>
          <p:cNvSpPr/>
          <p:nvPr>
            <p:custDataLst>
              <p:tags r:id="rId14"/>
            </p:custDataLst>
          </p:nvPr>
        </p:nvSpPr>
        <p:spPr bwMode="auto">
          <a:xfrm>
            <a:off x="4667986" y="2726937"/>
            <a:ext cx="3564000" cy="204559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</a:rPr>
              <a:t>二期</a:t>
            </a:r>
            <a:endParaRPr lang="en-US" altLang="zh-CN" sz="1000" b="1" dirty="0">
              <a:solidFill>
                <a:prstClr val="white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3" name="Rectangle 39"/>
          <p:cNvSpPr/>
          <p:nvPr/>
        </p:nvSpPr>
        <p:spPr>
          <a:xfrm>
            <a:off x="1139245" y="1509634"/>
            <a:ext cx="1800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菜单服务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ectangle 39"/>
          <p:cNvSpPr/>
          <p:nvPr/>
        </p:nvSpPr>
        <p:spPr>
          <a:xfrm>
            <a:off x="1138734" y="1751654"/>
            <a:ext cx="1800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订单服务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Rectangle 40"/>
          <p:cNvSpPr/>
          <p:nvPr/>
        </p:nvSpPr>
        <p:spPr>
          <a:xfrm>
            <a:off x="6128772" y="3890838"/>
            <a:ext cx="1368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Kiosk</a:t>
            </a:r>
            <a:r>
              <a:rPr lang="en-US" altLang="zh-CN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菜单接入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Rectangle 40"/>
          <p:cNvSpPr/>
          <p:nvPr/>
        </p:nvSpPr>
        <p:spPr>
          <a:xfrm>
            <a:off x="3105396" y="2345907"/>
            <a:ext cx="1152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r>
              <a:rPr lang="en-US" altLang="zh-CN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订单接入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ectangle 39"/>
          <p:cNvSpPr/>
          <p:nvPr/>
        </p:nvSpPr>
        <p:spPr>
          <a:xfrm>
            <a:off x="7136384" y="4125607"/>
            <a:ext cx="10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Kiosk</a:t>
            </a:r>
            <a:r>
              <a:rPr lang="en-US" altLang="zh-CN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订单接入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Rectangle 35"/>
          <p:cNvSpPr/>
          <p:nvPr>
            <p:custDataLst>
              <p:tags r:id="rId15"/>
            </p:custDataLst>
          </p:nvPr>
        </p:nvSpPr>
        <p:spPr bwMode="auto">
          <a:xfrm>
            <a:off x="1112965" y="1249526"/>
            <a:ext cx="3564000" cy="204559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</a:rPr>
              <a:t>一期</a:t>
            </a:r>
            <a:endParaRPr lang="en-US" sz="1000" b="1" dirty="0">
              <a:solidFill>
                <a:prstClr val="white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1" name="Rectangle 39"/>
          <p:cNvSpPr/>
          <p:nvPr/>
        </p:nvSpPr>
        <p:spPr>
          <a:xfrm>
            <a:off x="2927107" y="2130537"/>
            <a:ext cx="1152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r>
              <a:rPr lang="en-US" altLang="zh-CN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菜单接入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Rectangle 35"/>
          <p:cNvSpPr/>
          <p:nvPr>
            <p:custDataLst>
              <p:tags r:id="rId16"/>
            </p:custDataLst>
          </p:nvPr>
        </p:nvSpPr>
        <p:spPr bwMode="auto">
          <a:xfrm>
            <a:off x="8227773" y="3712575"/>
            <a:ext cx="720000" cy="204559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</a:rPr>
              <a:t>三期</a:t>
            </a:r>
            <a:endParaRPr lang="en-US" altLang="zh-CN" sz="1000" b="1" dirty="0">
              <a:solidFill>
                <a:prstClr val="white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Rectangle 39"/>
          <p:cNvSpPr/>
          <p:nvPr/>
        </p:nvSpPr>
        <p:spPr>
          <a:xfrm>
            <a:off x="4666617" y="3048571"/>
            <a:ext cx="936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菜单服务优化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ectangle 39"/>
          <p:cNvSpPr/>
          <p:nvPr/>
        </p:nvSpPr>
        <p:spPr>
          <a:xfrm>
            <a:off x="4666106" y="3290591"/>
            <a:ext cx="1260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订单服务优化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ectangle 39"/>
          <p:cNvSpPr/>
          <p:nvPr/>
        </p:nvSpPr>
        <p:spPr>
          <a:xfrm>
            <a:off x="8227773" y="4018720"/>
            <a:ext cx="648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服务优化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39"/>
          <p:cNvSpPr/>
          <p:nvPr/>
        </p:nvSpPr>
        <p:spPr>
          <a:xfrm>
            <a:off x="8227773" y="4315089"/>
            <a:ext cx="828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黄记煌</a:t>
            </a:r>
            <a:r>
              <a:rPr lang="en-US" altLang="zh-CN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接入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工作量评估</a:t>
            </a:r>
            <a:endParaRPr lang="en-US" sz="2400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689428" y="1088390"/>
          <a:ext cx="7932056" cy="330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94"/>
                <a:gridCol w="2930734"/>
                <a:gridCol w="1983014"/>
                <a:gridCol w="1983014"/>
              </a:tblGrid>
              <a:tr h="2754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模块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子模块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工作量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备注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菜单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拉取菜单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拉取售罄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订单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创建订单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新增菜品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订单支付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订单取消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订单详情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订单列表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监控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5466"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200" b="1" dirty="0">
                          <a:latin typeface="+mj-ea"/>
                          <a:ea typeface="+mj-ea"/>
                        </a:rPr>
                        <a:t>合计：</a:t>
                      </a:r>
                      <a:endParaRPr lang="en-US" sz="1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逻辑架构</a:t>
            </a:r>
            <a:endParaRPr lang="en-US" sz="2400" dirty="0"/>
          </a:p>
        </p:txBody>
      </p:sp>
      <p:sp>
        <p:nvSpPr>
          <p:cNvPr id="7" name="圆角矩形 32"/>
          <p:cNvSpPr/>
          <p:nvPr/>
        </p:nvSpPr>
        <p:spPr>
          <a:xfrm>
            <a:off x="761645" y="964550"/>
            <a:ext cx="1628310" cy="345627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文本框 117"/>
          <p:cNvSpPr txBox="1"/>
          <p:nvPr/>
        </p:nvSpPr>
        <p:spPr>
          <a:xfrm>
            <a:off x="109240" y="1044754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前端渠道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117"/>
          <p:cNvSpPr txBox="1"/>
          <p:nvPr/>
        </p:nvSpPr>
        <p:spPr>
          <a:xfrm>
            <a:off x="742763" y="1038464"/>
            <a:ext cx="566296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000" dirty="0"/>
              <a:t>PH</a:t>
            </a:r>
            <a:endParaRPr lang="zh-CN" altLang="en-US" sz="1000" dirty="0"/>
          </a:p>
        </p:txBody>
      </p:sp>
      <p:sp>
        <p:nvSpPr>
          <p:cNvPr id="10" name="圆角矩形 36"/>
          <p:cNvSpPr/>
          <p:nvPr/>
        </p:nvSpPr>
        <p:spPr>
          <a:xfrm>
            <a:off x="1246944" y="1039358"/>
            <a:ext cx="967055" cy="230005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Supper APP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圆角矩形 32"/>
          <p:cNvSpPr/>
          <p:nvPr/>
        </p:nvSpPr>
        <p:spPr>
          <a:xfrm>
            <a:off x="2619432" y="964549"/>
            <a:ext cx="1171995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" name="文本框 117"/>
          <p:cNvSpPr txBox="1"/>
          <p:nvPr/>
        </p:nvSpPr>
        <p:spPr>
          <a:xfrm>
            <a:off x="2640715" y="1055167"/>
            <a:ext cx="502279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微信</a:t>
            </a:r>
            <a:endParaRPr lang="zh-CN" altLang="en-US" sz="1000" dirty="0"/>
          </a:p>
        </p:txBody>
      </p:sp>
      <p:sp>
        <p:nvSpPr>
          <p:cNvPr id="13" name="圆角矩形 36"/>
          <p:cNvSpPr/>
          <p:nvPr/>
        </p:nvSpPr>
        <p:spPr>
          <a:xfrm>
            <a:off x="3113809" y="1039358"/>
            <a:ext cx="576149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" name="圆角矩形 32"/>
          <p:cNvSpPr/>
          <p:nvPr/>
        </p:nvSpPr>
        <p:spPr>
          <a:xfrm>
            <a:off x="3952973" y="964550"/>
            <a:ext cx="3056584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" name="文本框 117"/>
          <p:cNvSpPr txBox="1"/>
          <p:nvPr/>
        </p:nvSpPr>
        <p:spPr>
          <a:xfrm>
            <a:off x="3961919" y="1045720"/>
            <a:ext cx="614202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支付宝</a:t>
            </a:r>
            <a:endParaRPr lang="zh-CN" altLang="en-US" sz="1000" dirty="0"/>
          </a:p>
        </p:txBody>
      </p:sp>
      <p:sp>
        <p:nvSpPr>
          <p:cNvPr id="16" name="圆角矩形 36"/>
          <p:cNvSpPr/>
          <p:nvPr/>
        </p:nvSpPr>
        <p:spPr>
          <a:xfrm>
            <a:off x="4557017" y="1039358"/>
            <a:ext cx="614202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36"/>
          <p:cNvSpPr/>
          <p:nvPr/>
        </p:nvSpPr>
        <p:spPr>
          <a:xfrm>
            <a:off x="5279014" y="1039358"/>
            <a:ext cx="794115" cy="227868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生活号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H5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文本框 117"/>
          <p:cNvSpPr txBox="1"/>
          <p:nvPr/>
        </p:nvSpPr>
        <p:spPr>
          <a:xfrm>
            <a:off x="109240" y="1554684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前端应用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圆角矩形 36"/>
          <p:cNvSpPr/>
          <p:nvPr/>
        </p:nvSpPr>
        <p:spPr>
          <a:xfrm>
            <a:off x="1817807" y="1545119"/>
            <a:ext cx="720000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36"/>
          <p:cNvSpPr/>
          <p:nvPr/>
        </p:nvSpPr>
        <p:spPr>
          <a:xfrm>
            <a:off x="2743935" y="1545119"/>
            <a:ext cx="1459155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微信小程序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原生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36"/>
          <p:cNvSpPr/>
          <p:nvPr/>
        </p:nvSpPr>
        <p:spPr>
          <a:xfrm>
            <a:off x="6147515" y="1545119"/>
            <a:ext cx="1336571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支付宝小程序（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Straight Connector 2"/>
          <p:cNvCxnSpPr/>
          <p:nvPr/>
        </p:nvCxnSpPr>
        <p:spPr>
          <a:xfrm>
            <a:off x="168983" y="1459015"/>
            <a:ext cx="8856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23" name="Straight Connector 120"/>
          <p:cNvCxnSpPr/>
          <p:nvPr/>
        </p:nvCxnSpPr>
        <p:spPr>
          <a:xfrm>
            <a:off x="168983" y="1971460"/>
            <a:ext cx="8856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24" name="圆角矩形 32"/>
          <p:cNvSpPr/>
          <p:nvPr/>
        </p:nvSpPr>
        <p:spPr>
          <a:xfrm>
            <a:off x="7315200" y="979104"/>
            <a:ext cx="1641175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文本框 117"/>
          <p:cNvSpPr txBox="1"/>
          <p:nvPr/>
        </p:nvSpPr>
        <p:spPr>
          <a:xfrm>
            <a:off x="7307790" y="1053017"/>
            <a:ext cx="486321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其他</a:t>
            </a:r>
            <a:endParaRPr lang="zh-CN" altLang="en-US" sz="1000" dirty="0"/>
          </a:p>
        </p:txBody>
      </p:sp>
      <p:sp>
        <p:nvSpPr>
          <p:cNvPr id="26" name="圆角矩形 36"/>
          <p:cNvSpPr/>
          <p:nvPr/>
        </p:nvSpPr>
        <p:spPr>
          <a:xfrm>
            <a:off x="7777752" y="1039358"/>
            <a:ext cx="720362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KIOSK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" name="Rounded Rectangle 64"/>
          <p:cNvSpPr/>
          <p:nvPr/>
        </p:nvSpPr>
        <p:spPr>
          <a:xfrm>
            <a:off x="1655858" y="2091287"/>
            <a:ext cx="1599594" cy="3030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PHDIDigtal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4"/>
          <p:cNvSpPr/>
          <p:nvPr/>
        </p:nvSpPr>
        <p:spPr>
          <a:xfrm>
            <a:off x="6346177" y="2084740"/>
            <a:ext cx="1769547" cy="3030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外带（</a:t>
            </a: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-web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4"/>
          <p:cNvSpPr/>
          <p:nvPr/>
        </p:nvSpPr>
        <p:spPr>
          <a:xfrm>
            <a:off x="6591745" y="2981376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Rounded Rectangle 64"/>
          <p:cNvSpPr/>
          <p:nvPr/>
        </p:nvSpPr>
        <p:spPr>
          <a:xfrm>
            <a:off x="2302933" y="2981376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service.ios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Rounded Rectangle 64"/>
          <p:cNvSpPr/>
          <p:nvPr/>
        </p:nvSpPr>
        <p:spPr>
          <a:xfrm>
            <a:off x="873329" y="2981376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Promotion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17"/>
          <p:cNvSpPr txBox="1"/>
          <p:nvPr/>
        </p:nvSpPr>
        <p:spPr>
          <a:xfrm>
            <a:off x="109240" y="3434951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Straight Connector 171"/>
          <p:cNvCxnSpPr/>
          <p:nvPr/>
        </p:nvCxnSpPr>
        <p:spPr>
          <a:xfrm>
            <a:off x="178759" y="4357676"/>
            <a:ext cx="8856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34" name="文本框 117"/>
          <p:cNvSpPr txBox="1"/>
          <p:nvPr/>
        </p:nvSpPr>
        <p:spPr>
          <a:xfrm>
            <a:off x="109240" y="4487683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后端服务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圆角矩形 43"/>
          <p:cNvSpPr/>
          <p:nvPr/>
        </p:nvSpPr>
        <p:spPr>
          <a:xfrm>
            <a:off x="948086" y="4467986"/>
            <a:ext cx="1097280" cy="30175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6" name="Straight Connector 93"/>
          <p:cNvCxnSpPr/>
          <p:nvPr/>
        </p:nvCxnSpPr>
        <p:spPr>
          <a:xfrm flipH="1">
            <a:off x="3549415" y="4356841"/>
            <a:ext cx="3596" cy="5142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37" name="圆角矩形 43"/>
          <p:cNvSpPr/>
          <p:nvPr/>
        </p:nvSpPr>
        <p:spPr>
          <a:xfrm>
            <a:off x="2158172" y="4467986"/>
            <a:ext cx="1097280" cy="30175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断货系统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Rounded Rectangle 64"/>
          <p:cNvSpPr/>
          <p:nvPr/>
        </p:nvSpPr>
        <p:spPr>
          <a:xfrm>
            <a:off x="860044" y="3428278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Prime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ounded Rectangle 64"/>
          <p:cNvSpPr/>
          <p:nvPr/>
        </p:nvSpPr>
        <p:spPr>
          <a:xfrm>
            <a:off x="5162141" y="3861800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Pos_ios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Rounded Rectangle 64"/>
          <p:cNvSpPr/>
          <p:nvPr/>
        </p:nvSpPr>
        <p:spPr>
          <a:xfrm>
            <a:off x="5156827" y="3428278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Posstore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Rounded Rectangle 64"/>
          <p:cNvSpPr/>
          <p:nvPr/>
        </p:nvSpPr>
        <p:spPr>
          <a:xfrm>
            <a:off x="873329" y="3861800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Misc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4"/>
          <p:cNvSpPr/>
          <p:nvPr/>
        </p:nvSpPr>
        <p:spPr>
          <a:xfrm>
            <a:off x="3724566" y="3428278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Rounded Rectangle 64"/>
          <p:cNvSpPr/>
          <p:nvPr/>
        </p:nvSpPr>
        <p:spPr>
          <a:xfrm>
            <a:off x="5162141" y="2981376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Store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Rounded Rectangle 64"/>
          <p:cNvSpPr/>
          <p:nvPr/>
        </p:nvSpPr>
        <p:spPr>
          <a:xfrm>
            <a:off x="3732537" y="2981376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service.web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Rounded Rectangle 64"/>
          <p:cNvSpPr/>
          <p:nvPr/>
        </p:nvSpPr>
        <p:spPr>
          <a:xfrm>
            <a:off x="4003987" y="2394332"/>
            <a:ext cx="1769547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MiddleCenter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圆角矩形 36"/>
          <p:cNvSpPr/>
          <p:nvPr/>
        </p:nvSpPr>
        <p:spPr>
          <a:xfrm>
            <a:off x="4409219" y="1545119"/>
            <a:ext cx="1499022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微信小程序（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圆角矩形 36"/>
          <p:cNvSpPr/>
          <p:nvPr/>
        </p:nvSpPr>
        <p:spPr>
          <a:xfrm>
            <a:off x="7670895" y="1545119"/>
            <a:ext cx="1273119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外带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支付宝小程序（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圆角矩形 36"/>
          <p:cNvSpPr/>
          <p:nvPr/>
        </p:nvSpPr>
        <p:spPr>
          <a:xfrm>
            <a:off x="963751" y="1545119"/>
            <a:ext cx="720000" cy="324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扫码点餐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4"/>
          <p:cNvSpPr/>
          <p:nvPr/>
        </p:nvSpPr>
        <p:spPr>
          <a:xfrm>
            <a:off x="5486792" y="4419172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PAY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Rounded Rectangle 64"/>
          <p:cNvSpPr/>
          <p:nvPr/>
        </p:nvSpPr>
        <p:spPr>
          <a:xfrm>
            <a:off x="6658106" y="4419172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COUPON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文本框 117"/>
          <p:cNvSpPr txBox="1"/>
          <p:nvPr/>
        </p:nvSpPr>
        <p:spPr>
          <a:xfrm>
            <a:off x="3545557" y="4487682"/>
            <a:ext cx="769921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外围服务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Rounded Rectangle 64"/>
          <p:cNvSpPr/>
          <p:nvPr/>
        </p:nvSpPr>
        <p:spPr>
          <a:xfrm>
            <a:off x="4321637" y="4678613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Rounded Rectangle 64"/>
          <p:cNvSpPr/>
          <p:nvPr/>
        </p:nvSpPr>
        <p:spPr>
          <a:xfrm>
            <a:off x="4315478" y="4419172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Rounded Rectangle 64"/>
          <p:cNvSpPr/>
          <p:nvPr/>
        </p:nvSpPr>
        <p:spPr>
          <a:xfrm>
            <a:off x="6660159" y="4678613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PRIME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Rounded Rectangle 64"/>
          <p:cNvSpPr/>
          <p:nvPr/>
        </p:nvSpPr>
        <p:spPr>
          <a:xfrm>
            <a:off x="7829421" y="4419172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Rounded Rectangle 64"/>
          <p:cNvSpPr/>
          <p:nvPr/>
        </p:nvSpPr>
        <p:spPr>
          <a:xfrm>
            <a:off x="7829421" y="4678613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VGLOD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圆角矩形 43"/>
          <p:cNvSpPr/>
          <p:nvPr/>
        </p:nvSpPr>
        <p:spPr>
          <a:xfrm>
            <a:off x="8021349" y="3844356"/>
            <a:ext cx="905350" cy="32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二维码生成器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圆角矩形 36"/>
          <p:cNvSpPr/>
          <p:nvPr/>
        </p:nvSpPr>
        <p:spPr>
          <a:xfrm>
            <a:off x="6246394" y="1039358"/>
            <a:ext cx="526928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口碑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Rounded Rectangle 64"/>
          <p:cNvSpPr/>
          <p:nvPr/>
        </p:nvSpPr>
        <p:spPr>
          <a:xfrm>
            <a:off x="2292305" y="3428278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service.ios.task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64"/>
          <p:cNvSpPr/>
          <p:nvPr/>
        </p:nvSpPr>
        <p:spPr>
          <a:xfrm>
            <a:off x="2302933" y="3861800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service.pos.task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ounded Rectangle 64"/>
          <p:cNvSpPr/>
          <p:nvPr/>
        </p:nvSpPr>
        <p:spPr>
          <a:xfrm>
            <a:off x="3732537" y="3861800"/>
            <a:ext cx="1097280" cy="32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CposOrder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ectangle 1"/>
          <p:cNvSpPr/>
          <p:nvPr/>
        </p:nvSpPr>
        <p:spPr>
          <a:xfrm>
            <a:off x="742763" y="2849314"/>
            <a:ext cx="8291996" cy="14130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3" name="Straight Arrow Connector 5"/>
          <p:cNvCxnSpPr>
            <a:stCxn id="45" idx="2"/>
            <a:endCxn id="62" idx="0"/>
          </p:cNvCxnSpPr>
          <p:nvPr/>
        </p:nvCxnSpPr>
        <p:spPr>
          <a:xfrm>
            <a:off x="4888761" y="2697375"/>
            <a:ext cx="0" cy="151939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18"/>
          <p:cNvCxnSpPr>
            <a:stCxn id="27" idx="2"/>
            <a:endCxn id="45" idx="1"/>
          </p:cNvCxnSpPr>
          <p:nvPr/>
        </p:nvCxnSpPr>
        <p:spPr>
          <a:xfrm rot="16200000" flipH="1">
            <a:off x="3154060" y="1695927"/>
            <a:ext cx="151522" cy="1548332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86"/>
          <p:cNvCxnSpPr>
            <a:stCxn id="28" idx="2"/>
            <a:endCxn id="45" idx="3"/>
          </p:cNvCxnSpPr>
          <p:nvPr/>
        </p:nvCxnSpPr>
        <p:spPr>
          <a:xfrm rot="5400000">
            <a:off x="6423208" y="1738111"/>
            <a:ext cx="158070" cy="1457417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4"/>
          <p:cNvSpPr/>
          <p:nvPr/>
        </p:nvSpPr>
        <p:spPr>
          <a:xfrm>
            <a:off x="5490898" y="4678613"/>
            <a:ext cx="1097280" cy="2011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Rounded Rectangle 64"/>
          <p:cNvSpPr/>
          <p:nvPr/>
        </p:nvSpPr>
        <p:spPr>
          <a:xfrm>
            <a:off x="6589088" y="3428278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listener.service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Rounded Rectangle 64"/>
          <p:cNvSpPr/>
          <p:nvPr/>
        </p:nvSpPr>
        <p:spPr>
          <a:xfrm>
            <a:off x="6591745" y="3861800"/>
            <a:ext cx="1097280" cy="32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5800" y="285599"/>
            <a:ext cx="1631576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圆角矩形 43"/>
          <p:cNvSpPr/>
          <p:nvPr/>
        </p:nvSpPr>
        <p:spPr>
          <a:xfrm>
            <a:off x="7408523" y="2685406"/>
            <a:ext cx="760432" cy="2379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Eureka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3" name="圆角矩形 43"/>
          <p:cNvSpPr/>
          <p:nvPr/>
        </p:nvSpPr>
        <p:spPr>
          <a:xfrm>
            <a:off x="8221641" y="2682718"/>
            <a:ext cx="760432" cy="2379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Apollo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3" name="Rounded Rectangle 115"/>
          <p:cNvSpPr/>
          <p:nvPr/>
        </p:nvSpPr>
        <p:spPr>
          <a:xfrm>
            <a:off x="861368" y="2382476"/>
            <a:ext cx="5383255" cy="88340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16"/>
          <p:cNvSpPr txBox="1"/>
          <p:nvPr/>
        </p:nvSpPr>
        <p:spPr>
          <a:xfrm>
            <a:off x="863551" y="2490119"/>
            <a:ext cx="32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服务接入层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117"/>
          <p:cNvSpPr/>
          <p:nvPr/>
        </p:nvSpPr>
        <p:spPr>
          <a:xfrm>
            <a:off x="6791401" y="2901021"/>
            <a:ext cx="1311592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风控管理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Spring Interceptor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le 120"/>
          <p:cNvSpPr/>
          <p:nvPr/>
        </p:nvSpPr>
        <p:spPr>
          <a:xfrm>
            <a:off x="2704822" y="2679602"/>
            <a:ext cx="1307242" cy="3612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安全授权及访问控制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(Apache Shiro)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122"/>
          <p:cNvSpPr/>
          <p:nvPr/>
        </p:nvSpPr>
        <p:spPr>
          <a:xfrm>
            <a:off x="1154899" y="2679603"/>
            <a:ext cx="1459616" cy="3612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智能路由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Spring 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/Kong(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125"/>
          <p:cNvSpPr/>
          <p:nvPr/>
        </p:nvSpPr>
        <p:spPr>
          <a:xfrm>
            <a:off x="6791575" y="1454491"/>
            <a:ext cx="1222591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(Elk)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 rot="16200000">
            <a:off x="5306368" y="2108200"/>
            <a:ext cx="4042410" cy="18415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75"/>
          <p:cNvSpPr/>
          <p:nvPr/>
        </p:nvSpPr>
        <p:spPr>
          <a:xfrm rot="16200000">
            <a:off x="3495054" y="1916768"/>
            <a:ext cx="281609" cy="49272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服务注册及发现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Eureka /Consul(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87"/>
          <p:cNvSpPr/>
          <p:nvPr/>
        </p:nvSpPr>
        <p:spPr>
          <a:xfrm rot="16200000">
            <a:off x="7289558" y="3822061"/>
            <a:ext cx="307975" cy="13042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配置中心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ounded Rectangle 88"/>
          <p:cNvSpPr/>
          <p:nvPr/>
        </p:nvSpPr>
        <p:spPr>
          <a:xfrm rot="16200000">
            <a:off x="2174315" y="3450272"/>
            <a:ext cx="288925" cy="11804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(Feign)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00"/>
          <p:cNvSpPr/>
          <p:nvPr/>
        </p:nvSpPr>
        <p:spPr>
          <a:xfrm>
            <a:off x="868151" y="1016241"/>
            <a:ext cx="5407082" cy="127083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02"/>
          <p:cNvSpPr txBox="1"/>
          <p:nvPr/>
        </p:nvSpPr>
        <p:spPr>
          <a:xfrm>
            <a:off x="812897" y="1431594"/>
            <a:ext cx="32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ounded Rectangle 129"/>
          <p:cNvSpPr/>
          <p:nvPr/>
        </p:nvSpPr>
        <p:spPr>
          <a:xfrm>
            <a:off x="891267" y="3356747"/>
            <a:ext cx="5353356" cy="127144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30"/>
          <p:cNvSpPr txBox="1"/>
          <p:nvPr/>
        </p:nvSpPr>
        <p:spPr>
          <a:xfrm>
            <a:off x="852519" y="3522850"/>
            <a:ext cx="34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核心业务层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33"/>
          <p:cNvSpPr/>
          <p:nvPr/>
        </p:nvSpPr>
        <p:spPr>
          <a:xfrm>
            <a:off x="3392200" y="3858747"/>
            <a:ext cx="1000760" cy="2978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(xxl-job)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168"/>
          <p:cNvSpPr/>
          <p:nvPr/>
        </p:nvSpPr>
        <p:spPr>
          <a:xfrm>
            <a:off x="2509922" y="145402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基础功能组件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169"/>
          <p:cNvSpPr/>
          <p:nvPr/>
        </p:nvSpPr>
        <p:spPr>
          <a:xfrm>
            <a:off x="3819400" y="145402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基础业务组件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170"/>
          <p:cNvSpPr/>
          <p:nvPr/>
        </p:nvSpPr>
        <p:spPr>
          <a:xfrm>
            <a:off x="1072243" y="1770018"/>
            <a:ext cx="4999300" cy="1990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Taro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多端复用开发框架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172"/>
          <p:cNvSpPr/>
          <p:nvPr/>
        </p:nvSpPr>
        <p:spPr>
          <a:xfrm>
            <a:off x="5128878" y="1454593"/>
            <a:ext cx="97060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定制化业务组件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173"/>
          <p:cNvSpPr/>
          <p:nvPr/>
        </p:nvSpPr>
        <p:spPr>
          <a:xfrm>
            <a:off x="1100183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174"/>
          <p:cNvSpPr/>
          <p:nvPr/>
        </p:nvSpPr>
        <p:spPr>
          <a:xfrm>
            <a:off x="1954219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选店页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175"/>
          <p:cNvSpPr/>
          <p:nvPr/>
        </p:nvSpPr>
        <p:spPr>
          <a:xfrm>
            <a:off x="2808255" y="1118277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菜单页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176"/>
          <p:cNvSpPr/>
          <p:nvPr/>
        </p:nvSpPr>
        <p:spPr>
          <a:xfrm>
            <a:off x="3662291" y="1110700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结算页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177"/>
          <p:cNvSpPr/>
          <p:nvPr/>
        </p:nvSpPr>
        <p:spPr>
          <a:xfrm>
            <a:off x="4516327" y="1110700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完成页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ounded Rectangle 178"/>
          <p:cNvSpPr/>
          <p:nvPr/>
        </p:nvSpPr>
        <p:spPr>
          <a:xfrm>
            <a:off x="5370364" y="1101746"/>
            <a:ext cx="729119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详情页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..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179"/>
          <p:cNvSpPr/>
          <p:nvPr/>
        </p:nvSpPr>
        <p:spPr>
          <a:xfrm>
            <a:off x="1100183" y="1450153"/>
            <a:ext cx="107086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平台化架构组件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180"/>
          <p:cNvSpPr/>
          <p:nvPr/>
        </p:nvSpPr>
        <p:spPr>
          <a:xfrm>
            <a:off x="4102372" y="2679603"/>
            <a:ext cx="1230189" cy="3612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流量管理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Alibaba Sentinel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181"/>
          <p:cNvSpPr/>
          <p:nvPr/>
        </p:nvSpPr>
        <p:spPr>
          <a:xfrm>
            <a:off x="6791633" y="2230755"/>
            <a:ext cx="1304290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监控数据采集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Prometheus exporter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187"/>
          <p:cNvSpPr/>
          <p:nvPr/>
        </p:nvSpPr>
        <p:spPr>
          <a:xfrm>
            <a:off x="6798618" y="3747770"/>
            <a:ext cx="1304290" cy="29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监控展示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191"/>
          <p:cNvSpPr/>
          <p:nvPr/>
        </p:nvSpPr>
        <p:spPr>
          <a:xfrm>
            <a:off x="1760258" y="3467670"/>
            <a:ext cx="111704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缓存管理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RedisTemplate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194"/>
          <p:cNvSpPr/>
          <p:nvPr/>
        </p:nvSpPr>
        <p:spPr>
          <a:xfrm>
            <a:off x="3392200" y="3445191"/>
            <a:ext cx="100004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</a:rPr>
              <a:t>消息中间件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1954219" y="4757202"/>
            <a:ext cx="1238367" cy="353018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lowchart: Magnetic Disk 45"/>
          <p:cNvSpPr/>
          <p:nvPr/>
        </p:nvSpPr>
        <p:spPr>
          <a:xfrm>
            <a:off x="4007079" y="4759550"/>
            <a:ext cx="1238367" cy="3506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47"/>
          <p:cNvSpPr/>
          <p:nvPr/>
        </p:nvSpPr>
        <p:spPr>
          <a:xfrm>
            <a:off x="891267" y="4709417"/>
            <a:ext cx="5353356" cy="43408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852519" y="4686147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存储层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49"/>
          <p:cNvSpPr/>
          <p:nvPr/>
        </p:nvSpPr>
        <p:spPr>
          <a:xfrm>
            <a:off x="1100183" y="2032110"/>
            <a:ext cx="4999300" cy="199068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ounded Rectangle 194"/>
          <p:cNvSpPr/>
          <p:nvPr/>
        </p:nvSpPr>
        <p:spPr>
          <a:xfrm>
            <a:off x="4717466" y="3445590"/>
            <a:ext cx="1000046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</a:rPr>
              <a:t>链路跟踪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800" b="1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r>
              <a:rPr lang="en-US" altLang="zh-CN" sz="8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8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错误信息管理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220973" y="1389443"/>
            <a:ext cx="6048000" cy="540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855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 sz="1000" dirty="0">
              <a:solidFill>
                <a:srgbClr val="44444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1593" y="1389444"/>
            <a:ext cx="1512000" cy="540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错误信息管理目标</a:t>
            </a:r>
            <a:endParaRPr lang="en-US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0973" y="2023086"/>
            <a:ext cx="6048000" cy="1500695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855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44444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593" y="2023086"/>
            <a:ext cx="1512000" cy="150069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错误码管理</a:t>
            </a:r>
            <a:endParaRPr lang="en-US" altLang="zh-CN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20973" y="3623166"/>
            <a:ext cx="6048000" cy="666333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855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44444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593" y="3623166"/>
            <a:ext cx="1512000" cy="6663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错误信息查看</a:t>
            </a:r>
            <a:endParaRPr lang="en-US" altLang="zh-CN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40"/>
          <p:cNvSpPr txBox="1"/>
          <p:nvPr/>
        </p:nvSpPr>
        <p:spPr>
          <a:xfrm>
            <a:off x="2229039" y="1486955"/>
            <a:ext cx="3584462" cy="3366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问题描述清晰，容易定位问题，方便数据统计</a:t>
            </a:r>
            <a:endParaRPr lang="en-US" altLang="zh-CN" sz="1200" dirty="0"/>
          </a:p>
        </p:txBody>
      </p:sp>
      <p:sp>
        <p:nvSpPr>
          <p:cNvPr id="24" name="TextBox 40"/>
          <p:cNvSpPr txBox="1"/>
          <p:nvPr/>
        </p:nvSpPr>
        <p:spPr>
          <a:xfrm>
            <a:off x="2229038" y="2024703"/>
            <a:ext cx="5963390" cy="14446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/>
              <a:t>外部错误：</a:t>
            </a:r>
            <a:endParaRPr lang="zh-CN" altLang="en-US" sz="1200" b="1" dirty="0"/>
          </a:p>
          <a:p>
            <a:pPr marL="685800" lvl="1" indent="-228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透传第三方的错误码和错误提示</a:t>
            </a:r>
            <a:endParaRPr lang="zh-CN" altLang="en-US" sz="1200" dirty="0"/>
          </a:p>
          <a:p>
            <a:pPr marL="685800" lvl="1" indent="-228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必要情况下可以转换错误码</a:t>
            </a:r>
            <a:endParaRPr lang="zh-CN" altLang="en-US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/>
              <a:t>内部错误：</a:t>
            </a:r>
            <a:endParaRPr lang="zh-CN" altLang="en-US" sz="1200" b="1" dirty="0"/>
          </a:p>
          <a:p>
            <a:pPr marL="685800" lvl="1" indent="-228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使用枚举值管理内部错误码</a:t>
            </a:r>
            <a:r>
              <a:rPr lang="en-US" altLang="zh-CN" sz="1200" dirty="0"/>
              <a:t>,</a:t>
            </a:r>
            <a:r>
              <a:rPr lang="zh-CN" altLang="en-US" sz="1200" dirty="0"/>
              <a:t>展示错误应用模块</a:t>
            </a:r>
            <a:r>
              <a:rPr lang="en-US" altLang="zh-CN" sz="1200" dirty="0"/>
              <a:t>,</a:t>
            </a:r>
            <a:r>
              <a:rPr lang="zh-CN" altLang="en-US" sz="1200" dirty="0"/>
              <a:t>错误</a:t>
            </a:r>
            <a:r>
              <a:rPr lang="en-US" altLang="zh-CN" sz="1200" dirty="0"/>
              <a:t>code</a:t>
            </a:r>
            <a:r>
              <a:rPr lang="zh-CN" altLang="en-US" sz="1200" dirty="0"/>
              <a:t>以及错误描述</a:t>
            </a:r>
            <a:endParaRPr lang="en-US" altLang="zh-CN" sz="1200" dirty="0"/>
          </a:p>
        </p:txBody>
      </p:sp>
      <p:sp>
        <p:nvSpPr>
          <p:cNvPr id="25" name="TextBox 40"/>
          <p:cNvSpPr txBox="1"/>
          <p:nvPr/>
        </p:nvSpPr>
        <p:spPr>
          <a:xfrm>
            <a:off x="2229037" y="3627359"/>
            <a:ext cx="5851879" cy="6136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通过</a:t>
            </a:r>
            <a:r>
              <a:rPr lang="en-US" altLang="zh-CN" sz="1200" dirty="0"/>
              <a:t>ELK</a:t>
            </a:r>
            <a:r>
              <a:rPr lang="zh-CN" altLang="en-US" sz="1200" dirty="0"/>
              <a:t>作日志归集，在</a:t>
            </a:r>
            <a:r>
              <a:rPr lang="en-US" altLang="zh-CN" sz="1200" dirty="0" err="1"/>
              <a:t>kibana</a:t>
            </a:r>
            <a:r>
              <a:rPr lang="zh-CN" altLang="en-US" sz="1200" dirty="0"/>
              <a:t>中可以对日志进行搜索和过滤。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常用日志查看维度：按服务名、按日志级别、按主机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、按调用链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熔断、降级</a:t>
            </a:r>
            <a:endParaRPr lang="en-US" sz="2400" dirty="0"/>
          </a:p>
        </p:txBody>
      </p:sp>
      <p:pic>
        <p:nvPicPr>
          <p:cNvPr id="1026" name="Picture 2" descr="Sentinel-features-overview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0" y="1790749"/>
            <a:ext cx="4253574" cy="198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443044" y="1196470"/>
            <a:ext cx="4468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采用阿里开源的</a:t>
            </a:r>
            <a:r>
              <a:rPr lang="en-US" altLang="zh-CN" sz="1400" b="1" dirty="0">
                <a:latin typeface="+mj-ea"/>
                <a:ea typeface="+mj-ea"/>
              </a:rPr>
              <a:t>Sentinel</a:t>
            </a:r>
            <a:r>
              <a:rPr lang="zh-CN" altLang="en-US" sz="1400" dirty="0">
                <a:latin typeface="+mj-ea"/>
                <a:ea typeface="+mj-ea"/>
              </a:rPr>
              <a:t>，作为高可用流量管理框架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55" y="1791111"/>
            <a:ext cx="3185284" cy="199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79966" y="3924727"/>
            <a:ext cx="414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+mj-ea"/>
                <a:ea typeface="+mj-ea"/>
              </a:rPr>
              <a:t>熔断：</a:t>
            </a:r>
            <a:r>
              <a:rPr lang="en-US" altLang="zh-CN" sz="1200" dirty="0">
                <a:latin typeface="+mj-ea"/>
                <a:ea typeface="+mj-ea"/>
              </a:rPr>
              <a:t>Sentinel</a:t>
            </a:r>
            <a:r>
              <a:rPr lang="zh-CN" altLang="en-US" sz="1200" dirty="0">
                <a:latin typeface="+mj-ea"/>
                <a:ea typeface="+mj-ea"/>
              </a:rPr>
              <a:t>集成在</a:t>
            </a:r>
            <a:r>
              <a:rPr lang="en-US" altLang="zh-CN" sz="1200" dirty="0">
                <a:latin typeface="+mj-ea"/>
                <a:ea typeface="+mj-ea"/>
              </a:rPr>
              <a:t>spring cloud</a:t>
            </a:r>
            <a:r>
              <a:rPr lang="zh-CN" altLang="en-US" sz="1200" dirty="0">
                <a:latin typeface="+mj-ea"/>
                <a:ea typeface="+mj-ea"/>
              </a:rPr>
              <a:t>中，围绕资源的实时状态设定的规则，可以包括流量控制规则、熔断降级规则以及系统保护规则。所有规则可以动态实时调整。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10617" y="3924727"/>
            <a:ext cx="36352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+mj-ea"/>
                <a:ea typeface="+mj-ea"/>
              </a:rPr>
              <a:t>降级：当检测到调用链路中某个资源出现不稳定的表现，例如请求响应时间长或异常比例升高的时候，则对这个资源的调用进行限制，让请求快速失败，避免影响到其它的资源而导致级联故障。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链路跟踪</a:t>
            </a:r>
            <a:endParaRPr 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3134421" y="1174168"/>
            <a:ext cx="2798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使用</a:t>
            </a:r>
            <a:r>
              <a:rPr lang="en-US" altLang="zh-CN" sz="1400" b="1" dirty="0" err="1">
                <a:latin typeface="+mj-ea"/>
                <a:ea typeface="+mj-ea"/>
              </a:rPr>
              <a:t>Skywalking</a:t>
            </a:r>
            <a:r>
              <a:rPr lang="zh-CN" altLang="en-US" sz="1400" dirty="0">
                <a:latin typeface="+mj-ea"/>
                <a:ea typeface="+mj-ea"/>
              </a:rPr>
              <a:t>，进行链路跟踪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54665" y="4124680"/>
            <a:ext cx="7646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+mj-ea"/>
                <a:ea typeface="+mj-ea"/>
              </a:rPr>
              <a:t>自动收集所需的指标，并进行分布式追踪。通过这些调用链路以及指标，</a:t>
            </a:r>
            <a:r>
              <a:rPr lang="en-US" altLang="zh-CN" sz="1200" dirty="0" err="1">
                <a:latin typeface="+mj-ea"/>
                <a:ea typeface="+mj-ea"/>
              </a:rPr>
              <a:t>Skywalking</a:t>
            </a:r>
            <a:r>
              <a:rPr lang="en-US" altLang="zh-CN" sz="1200" dirty="0">
                <a:latin typeface="+mj-ea"/>
                <a:ea typeface="+mj-ea"/>
              </a:rPr>
              <a:t> APM</a:t>
            </a:r>
            <a:r>
              <a:rPr lang="zh-CN" altLang="en-US" sz="1200" dirty="0">
                <a:latin typeface="+mj-ea"/>
                <a:ea typeface="+mj-ea"/>
              </a:rPr>
              <a:t>会感知应用间关系和服务间关系，并进行相应的指标统计。</a:t>
            </a:r>
            <a:endParaRPr lang="zh-CN" altLang="en-US" sz="1200" dirty="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 err="1">
                <a:latin typeface="+mj-ea"/>
                <a:ea typeface="+mj-ea"/>
              </a:rPr>
              <a:t>Skywalking</a:t>
            </a:r>
            <a:r>
              <a:rPr lang="zh-CN" altLang="en-US" sz="1200" dirty="0">
                <a:latin typeface="+mj-ea"/>
                <a:ea typeface="+mj-ea"/>
              </a:rPr>
              <a:t>支持链路追踪和监控应用组件基本涵盖主流框架和容器，如国产</a:t>
            </a:r>
            <a:r>
              <a:rPr lang="en-US" altLang="zh-CN" sz="1200" dirty="0">
                <a:latin typeface="+mj-ea"/>
                <a:ea typeface="+mj-ea"/>
              </a:rPr>
              <a:t>RPC Dubbo</a:t>
            </a:r>
            <a:r>
              <a:rPr lang="zh-CN" altLang="en-US" sz="1200" dirty="0">
                <a:latin typeface="+mj-ea"/>
                <a:ea typeface="+mj-ea"/>
              </a:rPr>
              <a:t>和</a:t>
            </a:r>
            <a:r>
              <a:rPr lang="en-US" altLang="zh-CN" sz="1200" dirty="0" err="1">
                <a:latin typeface="+mj-ea"/>
                <a:ea typeface="+mj-ea"/>
              </a:rPr>
              <a:t>motan</a:t>
            </a:r>
            <a:r>
              <a:rPr lang="zh-CN" altLang="en-US" sz="1200" dirty="0">
                <a:latin typeface="+mj-ea"/>
                <a:ea typeface="+mj-ea"/>
              </a:rPr>
              <a:t>等，国际化的</a:t>
            </a:r>
            <a:r>
              <a:rPr lang="en-US" altLang="zh-CN" sz="1200" dirty="0">
                <a:latin typeface="+mj-ea"/>
                <a:ea typeface="+mj-ea"/>
              </a:rPr>
              <a:t>spring boot</a:t>
            </a:r>
            <a:r>
              <a:rPr lang="zh-CN" altLang="en-US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spring cloud</a:t>
            </a:r>
            <a:endParaRPr lang="en-US" altLang="zh-CN" sz="1200" dirty="0">
              <a:latin typeface="+mj-ea"/>
              <a:ea typeface="+mj-ea"/>
            </a:endParaRPr>
          </a:p>
        </p:txBody>
      </p:sp>
      <p:cxnSp>
        <p:nvCxnSpPr>
          <p:cNvPr id="39" name="肘形连接符 225"/>
          <p:cNvCxnSpPr>
            <a:stCxn id="48" idx="3"/>
            <a:endCxn id="50" idx="1"/>
          </p:cNvCxnSpPr>
          <p:nvPr/>
        </p:nvCxnSpPr>
        <p:spPr>
          <a:xfrm>
            <a:off x="1961684" y="2122218"/>
            <a:ext cx="946519" cy="77388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69"/>
          <p:cNvSpPr/>
          <p:nvPr/>
        </p:nvSpPr>
        <p:spPr>
          <a:xfrm>
            <a:off x="3106203" y="1960218"/>
            <a:ext cx="82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Browser ClientJs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69"/>
          <p:cNvSpPr/>
          <p:nvPr/>
        </p:nvSpPr>
        <p:spPr>
          <a:xfrm>
            <a:off x="1133684" y="1960218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Metrics Sys</a:t>
            </a:r>
            <a:endParaRPr lang="en-US" altLang="zh-CN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1139399" y="2479162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gRPC</a:t>
            </a:r>
            <a:endParaRPr lang="en-US" altLang="zh-CN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0" name="Rounded Rectangle 69"/>
          <p:cNvSpPr/>
          <p:nvPr/>
        </p:nvSpPr>
        <p:spPr>
          <a:xfrm>
            <a:off x="2908203" y="2716101"/>
            <a:ext cx="1224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Receiver Cluster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肘形连接符 225"/>
          <p:cNvCxnSpPr>
            <a:stCxn id="49" idx="3"/>
            <a:endCxn id="50" idx="1"/>
          </p:cNvCxnSpPr>
          <p:nvPr/>
        </p:nvCxnSpPr>
        <p:spPr>
          <a:xfrm>
            <a:off x="1967399" y="2641162"/>
            <a:ext cx="940804" cy="25493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9"/>
          <p:cNvSpPr/>
          <p:nvPr/>
        </p:nvSpPr>
        <p:spPr>
          <a:xfrm>
            <a:off x="4793509" y="2716101"/>
            <a:ext cx="1224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Aggregator Cluster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箭头连接符 52"/>
          <p:cNvCxnSpPr>
            <a:stCxn id="50" idx="3"/>
            <a:endCxn id="52" idx="1"/>
          </p:cNvCxnSpPr>
          <p:nvPr/>
        </p:nvCxnSpPr>
        <p:spPr>
          <a:xfrm>
            <a:off x="4132203" y="2896101"/>
            <a:ext cx="6613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69"/>
          <p:cNvSpPr/>
          <p:nvPr/>
        </p:nvSpPr>
        <p:spPr>
          <a:xfrm>
            <a:off x="4973509" y="1960218"/>
            <a:ext cx="864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Alarm Notification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/>
          <p:cNvSpPr/>
          <p:nvPr/>
        </p:nvSpPr>
        <p:spPr>
          <a:xfrm>
            <a:off x="1132414" y="2998106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HTTP</a:t>
            </a:r>
            <a:endParaRPr lang="zh-CN" altLang="en-US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6" name="Rounded Rectangle 69"/>
          <p:cNvSpPr/>
          <p:nvPr/>
        </p:nvSpPr>
        <p:spPr>
          <a:xfrm>
            <a:off x="1138129" y="3517050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Dubbo</a:t>
            </a:r>
            <a:endParaRPr lang="en-US" altLang="zh-CN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cxnSp>
        <p:nvCxnSpPr>
          <p:cNvPr id="57" name="直接箭头连接符 56"/>
          <p:cNvCxnSpPr>
            <a:stCxn id="55" idx="3"/>
            <a:endCxn id="50" idx="1"/>
          </p:cNvCxnSpPr>
          <p:nvPr/>
        </p:nvCxnSpPr>
        <p:spPr>
          <a:xfrm flipV="1">
            <a:off x="1960414" y="2896101"/>
            <a:ext cx="947789" cy="26400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3"/>
            <a:endCxn id="50" idx="1"/>
          </p:cNvCxnSpPr>
          <p:nvPr/>
        </p:nvCxnSpPr>
        <p:spPr>
          <a:xfrm flipV="1">
            <a:off x="1966129" y="2896101"/>
            <a:ext cx="942074" cy="7829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678816" y="2492241"/>
            <a:ext cx="1156967" cy="807720"/>
            <a:chOff x="6734802" y="2744812"/>
            <a:chExt cx="1709212" cy="850876"/>
          </a:xfrm>
        </p:grpSpPr>
        <p:sp>
          <p:nvSpPr>
            <p:cNvPr id="60" name="矩形 59"/>
            <p:cNvSpPr/>
            <p:nvPr/>
          </p:nvSpPr>
          <p:spPr>
            <a:xfrm>
              <a:off x="6734802" y="2744812"/>
              <a:ext cx="1667002" cy="8508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875515" y="2940727"/>
              <a:ext cx="1430601" cy="4488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862379" y="3029694"/>
              <a:ext cx="1581635" cy="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charset="-122"/>
                  <a:ea typeface="微软雅黑" panose="020B0503020204020204" charset="-122"/>
                </a:rPr>
                <a:t>Dashboard</a:t>
              </a:r>
              <a:endParaRPr lang="en-US" altLang="zh-CN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923191" y="2416717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Push</a:t>
            </a:r>
            <a:endParaRPr lang="en-US" altLang="zh-CN" sz="900" dirty="0"/>
          </a:p>
        </p:txBody>
      </p:sp>
      <p:sp>
        <p:nvSpPr>
          <p:cNvPr id="64" name="文本框 63"/>
          <p:cNvSpPr txBox="1"/>
          <p:nvPr/>
        </p:nvSpPr>
        <p:spPr>
          <a:xfrm>
            <a:off x="4803653" y="249909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zh-CN" altLang="en-US" dirty="0"/>
              <a:t>聚合</a:t>
            </a:r>
            <a:endParaRPr lang="zh-CN" altLang="en-US" dirty="0"/>
          </a:p>
        </p:txBody>
      </p:sp>
      <p:sp>
        <p:nvSpPr>
          <p:cNvPr id="65" name="Rounded Rectangle 69"/>
          <p:cNvSpPr/>
          <p:nvPr/>
        </p:nvSpPr>
        <p:spPr>
          <a:xfrm>
            <a:off x="4973509" y="3551975"/>
            <a:ext cx="864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数据库存储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65"/>
          <p:cNvCxnSpPr>
            <a:stCxn id="52" idx="2"/>
            <a:endCxn id="65" idx="0"/>
          </p:cNvCxnSpPr>
          <p:nvPr/>
        </p:nvCxnSpPr>
        <p:spPr>
          <a:xfrm>
            <a:off x="5405509" y="3076101"/>
            <a:ext cx="0" cy="4758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2" idx="0"/>
            <a:endCxn id="54" idx="2"/>
          </p:cNvCxnSpPr>
          <p:nvPr/>
        </p:nvCxnSpPr>
        <p:spPr>
          <a:xfrm flipV="1">
            <a:off x="5405509" y="2284218"/>
            <a:ext cx="0" cy="43188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2" idx="3"/>
            <a:endCxn id="60" idx="1"/>
          </p:cNvCxnSpPr>
          <p:nvPr/>
        </p:nvCxnSpPr>
        <p:spPr>
          <a:xfrm>
            <a:off x="6017509" y="2896101"/>
            <a:ext cx="661307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2"/>
            <a:endCxn id="50" idx="0"/>
          </p:cNvCxnSpPr>
          <p:nvPr/>
        </p:nvCxnSpPr>
        <p:spPr>
          <a:xfrm>
            <a:off x="3520203" y="2284218"/>
            <a:ext cx="0" cy="43188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106203" y="3517050"/>
            <a:ext cx="82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Envoy/Istio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1" name="直接箭头连接符 70"/>
          <p:cNvCxnSpPr>
            <a:stCxn id="70" idx="0"/>
            <a:endCxn id="50" idx="2"/>
          </p:cNvCxnSpPr>
          <p:nvPr/>
        </p:nvCxnSpPr>
        <p:spPr>
          <a:xfrm flipV="1">
            <a:off x="3520203" y="3076101"/>
            <a:ext cx="0" cy="4409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925483" y="3114351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Push</a:t>
            </a:r>
            <a:endParaRPr lang="en-US" altLang="zh-CN" sz="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监控内容</a:t>
            </a:r>
            <a:endParaRPr lang="en-US" sz="2400" dirty="0"/>
          </a:p>
        </p:txBody>
      </p:sp>
      <p:sp>
        <p:nvSpPr>
          <p:cNvPr id="39" name="Rectangle 4"/>
          <p:cNvSpPr/>
          <p:nvPr/>
        </p:nvSpPr>
        <p:spPr>
          <a:xfrm>
            <a:off x="1473726" y="2085998"/>
            <a:ext cx="1908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业务功能模块监控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45" name="Rectangle 13"/>
          <p:cNvSpPr/>
          <p:nvPr/>
        </p:nvSpPr>
        <p:spPr>
          <a:xfrm>
            <a:off x="3462452" y="2085998"/>
            <a:ext cx="1908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服务</a:t>
            </a:r>
            <a:r>
              <a:rPr lang="en-US" altLang="zh-CN" sz="1200" dirty="0">
                <a:latin typeface="+mj-ea"/>
                <a:ea typeface="+mj-ea"/>
              </a:rPr>
              <a:t>/</a:t>
            </a:r>
            <a:r>
              <a:rPr lang="zh-CN" altLang="en-US" sz="1200" dirty="0">
                <a:latin typeface="+mj-ea"/>
                <a:ea typeface="+mj-ea"/>
              </a:rPr>
              <a:t>接口监控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48" name="Rectangle 14"/>
          <p:cNvSpPr/>
          <p:nvPr/>
        </p:nvSpPr>
        <p:spPr>
          <a:xfrm>
            <a:off x="5466045" y="2085998"/>
            <a:ext cx="1908000" cy="5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前端监控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50" name="Rectangle 25"/>
          <p:cNvSpPr/>
          <p:nvPr/>
        </p:nvSpPr>
        <p:spPr>
          <a:xfrm>
            <a:off x="1473724" y="1653369"/>
            <a:ext cx="5900321" cy="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系统监控展现</a:t>
            </a:r>
            <a:endParaRPr 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Freeform 16"/>
          <p:cNvSpPr/>
          <p:nvPr/>
        </p:nvSpPr>
        <p:spPr>
          <a:xfrm>
            <a:off x="1473724" y="3411628"/>
            <a:ext cx="2916000" cy="360000"/>
          </a:xfrm>
          <a:custGeom>
            <a:avLst/>
            <a:gdLst>
              <a:gd name="connsiteX0" fmla="*/ 0 w 935122"/>
              <a:gd name="connsiteY0" fmla="*/ 0 h 561073"/>
              <a:gd name="connsiteX1" fmla="*/ 935122 w 935122"/>
              <a:gd name="connsiteY1" fmla="*/ 0 h 561073"/>
              <a:gd name="connsiteX2" fmla="*/ 935122 w 935122"/>
              <a:gd name="connsiteY2" fmla="*/ 561073 h 561073"/>
              <a:gd name="connsiteX3" fmla="*/ 0 w 935122"/>
              <a:gd name="connsiteY3" fmla="*/ 561073 h 561073"/>
              <a:gd name="connsiteX4" fmla="*/ 0 w 935122"/>
              <a:gd name="connsiteY4" fmla="*/ 0 h 56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122" h="561073">
                <a:moveTo>
                  <a:pt x="0" y="0"/>
                </a:moveTo>
                <a:lnTo>
                  <a:pt x="935122" y="0"/>
                </a:lnTo>
                <a:lnTo>
                  <a:pt x="935122" y="561073"/>
                </a:lnTo>
                <a:lnTo>
                  <a:pt x="0" y="561073"/>
                </a:lnTo>
                <a:lnTo>
                  <a:pt x="0" y="0"/>
                </a:lnTo>
                <a:close/>
              </a:path>
            </a:pathLst>
          </a:custGeom>
          <a:solidFill>
            <a:srgbClr val="414141">
              <a:hueOff val="0"/>
              <a:satOff val="0"/>
              <a:lumOff val="0"/>
              <a:alphaOff val="0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kern="1200" dirty="0">
                <a:solidFill>
                  <a:sysClr val="window" lastClr="FFFFFF"/>
                </a:solidFill>
                <a:latin typeface="+mj-ea"/>
                <a:ea typeface="+mj-ea"/>
                <a:cs typeface="+mn-cs"/>
              </a:rPr>
              <a:t>ELK</a:t>
            </a:r>
            <a:r>
              <a:rPr lang="zh-CN" altLang="en-US" sz="1200" kern="1200" dirty="0">
                <a:solidFill>
                  <a:sysClr val="window" lastClr="FFFFFF"/>
                </a:solidFill>
                <a:latin typeface="+mj-ea"/>
                <a:ea typeface="+mj-ea"/>
                <a:cs typeface="+mn-cs"/>
              </a:rPr>
              <a:t>日志</a:t>
            </a:r>
            <a:endParaRPr lang="en-US" sz="1200" kern="1200" dirty="0">
              <a:solidFill>
                <a:sysClr val="window" lastClr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1473724" y="2772979"/>
            <a:ext cx="1908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</a:rPr>
              <a:t>业务功能点监控</a:t>
            </a:r>
            <a:endParaRPr lang="en-US" altLang="zh-CN" sz="1200" dirty="0">
              <a:latin typeface="+mj-ea"/>
            </a:endParaRPr>
          </a:p>
        </p:txBody>
      </p:sp>
      <p:sp>
        <p:nvSpPr>
          <p:cNvPr id="55" name="Freeform 16"/>
          <p:cNvSpPr/>
          <p:nvPr/>
        </p:nvSpPr>
        <p:spPr>
          <a:xfrm>
            <a:off x="4458045" y="3408918"/>
            <a:ext cx="2916000" cy="360000"/>
          </a:xfrm>
          <a:custGeom>
            <a:avLst/>
            <a:gdLst>
              <a:gd name="connsiteX0" fmla="*/ 0 w 935122"/>
              <a:gd name="connsiteY0" fmla="*/ 0 h 561073"/>
              <a:gd name="connsiteX1" fmla="*/ 935122 w 935122"/>
              <a:gd name="connsiteY1" fmla="*/ 0 h 561073"/>
              <a:gd name="connsiteX2" fmla="*/ 935122 w 935122"/>
              <a:gd name="connsiteY2" fmla="*/ 561073 h 561073"/>
              <a:gd name="connsiteX3" fmla="*/ 0 w 935122"/>
              <a:gd name="connsiteY3" fmla="*/ 561073 h 561073"/>
              <a:gd name="connsiteX4" fmla="*/ 0 w 935122"/>
              <a:gd name="connsiteY4" fmla="*/ 0 h 56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122" h="561073">
                <a:moveTo>
                  <a:pt x="0" y="0"/>
                </a:moveTo>
                <a:lnTo>
                  <a:pt x="935122" y="0"/>
                </a:lnTo>
                <a:lnTo>
                  <a:pt x="935122" y="561073"/>
                </a:lnTo>
                <a:lnTo>
                  <a:pt x="0" y="561073"/>
                </a:lnTo>
                <a:lnTo>
                  <a:pt x="0" y="0"/>
                </a:lnTo>
                <a:close/>
              </a:path>
            </a:pathLst>
          </a:custGeom>
          <a:solidFill>
            <a:srgbClr val="414141">
              <a:hueOff val="0"/>
              <a:satOff val="0"/>
              <a:lumOff val="0"/>
              <a:alphaOff val="0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ysClr val="window" lastClr="FFFFFF"/>
                </a:solidFill>
                <a:latin typeface="+mj-ea"/>
                <a:ea typeface="+mj-ea"/>
              </a:rPr>
              <a:t>Prometheus</a:t>
            </a:r>
            <a:r>
              <a:rPr lang="zh-CN" altLang="en-US" sz="1200" dirty="0">
                <a:solidFill>
                  <a:sysClr val="window" lastClr="FFFFFF"/>
                </a:solidFill>
                <a:latin typeface="+mj-ea"/>
                <a:ea typeface="+mj-ea"/>
              </a:rPr>
              <a:t>埋点</a:t>
            </a:r>
            <a:endParaRPr lang="zh-CN" altLang="en-US" sz="120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56" name="Rectangle 13"/>
          <p:cNvSpPr/>
          <p:nvPr/>
        </p:nvSpPr>
        <p:spPr>
          <a:xfrm>
            <a:off x="3462452" y="2537488"/>
            <a:ext cx="1908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中间件监控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57" name="Rectangle 13"/>
          <p:cNvSpPr/>
          <p:nvPr/>
        </p:nvSpPr>
        <p:spPr>
          <a:xfrm>
            <a:off x="3462452" y="2988979"/>
            <a:ext cx="1908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服务器监控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58" name="Rectangle 14"/>
          <p:cNvSpPr/>
          <p:nvPr/>
        </p:nvSpPr>
        <p:spPr>
          <a:xfrm>
            <a:off x="5466045" y="2772979"/>
            <a:ext cx="1908000" cy="5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后端监控</a:t>
            </a:r>
            <a:endParaRPr 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637030" y="1347470"/>
            <a:ext cx="5407025" cy="3395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监控实现方案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18465" y="1517650"/>
            <a:ext cx="966470" cy="26015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ounded Rectangle 69"/>
          <p:cNvSpPr/>
          <p:nvPr/>
        </p:nvSpPr>
        <p:spPr>
          <a:xfrm>
            <a:off x="509905" y="2015490"/>
            <a:ext cx="802640" cy="3479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订单</a:t>
            </a:r>
            <a:endParaRPr lang="zh-CN" altLang="en-US" sz="900" dirty="0"/>
          </a:p>
        </p:txBody>
      </p:sp>
      <p:cxnSp>
        <p:nvCxnSpPr>
          <p:cNvPr id="48" name="直接箭头连接符 47"/>
          <p:cNvCxnSpPr>
            <a:stCxn id="35" idx="3"/>
          </p:cNvCxnSpPr>
          <p:nvPr/>
        </p:nvCxnSpPr>
        <p:spPr>
          <a:xfrm>
            <a:off x="2575560" y="2827020"/>
            <a:ext cx="466725" cy="25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77" idx="3"/>
            <a:endCxn id="35" idx="1"/>
          </p:cNvCxnSpPr>
          <p:nvPr/>
        </p:nvCxnSpPr>
        <p:spPr>
          <a:xfrm>
            <a:off x="1384935" y="2818765"/>
            <a:ext cx="509270" cy="82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69"/>
          <p:cNvSpPr/>
          <p:nvPr/>
        </p:nvSpPr>
        <p:spPr>
          <a:xfrm>
            <a:off x="4601210" y="2284095"/>
            <a:ext cx="919480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指标计算存储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en-US" altLang="zh-CN" sz="900" dirty="0">
                <a:ea typeface="宋体" charset="0"/>
              </a:rPr>
              <a:t>rocksdb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110" name="直接箭头连接符 109"/>
          <p:cNvCxnSpPr>
            <a:endCxn id="109" idx="1"/>
          </p:cNvCxnSpPr>
          <p:nvPr/>
        </p:nvCxnSpPr>
        <p:spPr>
          <a:xfrm flipV="1">
            <a:off x="4080510" y="2468880"/>
            <a:ext cx="520700" cy="82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33" idx="3"/>
          </p:cNvCxnSpPr>
          <p:nvPr/>
        </p:nvCxnSpPr>
        <p:spPr>
          <a:xfrm>
            <a:off x="2627630" y="3898900"/>
            <a:ext cx="394970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9" idx="2"/>
          </p:cNvCxnSpPr>
          <p:nvPr/>
        </p:nvCxnSpPr>
        <p:spPr>
          <a:xfrm flipH="1">
            <a:off x="5055870" y="2653030"/>
            <a:ext cx="5080" cy="6870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7442200" y="1590040"/>
            <a:ext cx="1112520" cy="29102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566660" y="18307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统计分析</a:t>
            </a:r>
            <a:endParaRPr lang="zh-CN" altLang="en-US" sz="1400">
              <a:ea typeface="宋体" charset="0"/>
            </a:endParaRPr>
          </a:p>
        </p:txBody>
      </p:sp>
      <p:sp>
        <p:nvSpPr>
          <p:cNvPr id="131" name="Rounded Rectangle 69"/>
          <p:cNvSpPr/>
          <p:nvPr/>
        </p:nvSpPr>
        <p:spPr>
          <a:xfrm>
            <a:off x="7566660" y="2363470"/>
            <a:ext cx="894715" cy="3517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风险分析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136" name="直接箭头连接符 135"/>
          <p:cNvCxnSpPr>
            <a:stCxn id="16" idx="3"/>
            <a:endCxn id="135" idx="1"/>
          </p:cNvCxnSpPr>
          <p:nvPr/>
        </p:nvCxnSpPr>
        <p:spPr>
          <a:xfrm flipV="1">
            <a:off x="5570220" y="3502025"/>
            <a:ext cx="421640" cy="13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35" idx="3"/>
          </p:cNvCxnSpPr>
          <p:nvPr/>
        </p:nvCxnSpPr>
        <p:spPr>
          <a:xfrm>
            <a:off x="6812915" y="3502025"/>
            <a:ext cx="608330" cy="101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69"/>
          <p:cNvSpPr/>
          <p:nvPr/>
        </p:nvSpPr>
        <p:spPr>
          <a:xfrm>
            <a:off x="5991860" y="2287905"/>
            <a:ext cx="919480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ES</a:t>
            </a:r>
            <a:endParaRPr lang="en-US" altLang="zh-CN" sz="900" dirty="0"/>
          </a:p>
        </p:txBody>
      </p:sp>
      <p:cxnSp>
        <p:nvCxnSpPr>
          <p:cNvPr id="142" name="直接箭头连接符 141"/>
          <p:cNvCxnSpPr>
            <a:stCxn id="109" idx="3"/>
            <a:endCxn id="141" idx="1"/>
          </p:cNvCxnSpPr>
          <p:nvPr/>
        </p:nvCxnSpPr>
        <p:spPr>
          <a:xfrm>
            <a:off x="5520690" y="2468880"/>
            <a:ext cx="471170" cy="3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41" idx="3"/>
          </p:cNvCxnSpPr>
          <p:nvPr/>
        </p:nvCxnSpPr>
        <p:spPr>
          <a:xfrm>
            <a:off x="6911340" y="2472690"/>
            <a:ext cx="509905" cy="12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533071" y="1010116"/>
            <a:ext cx="0" cy="38963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6735" y="160528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ea typeface="宋体" charset="0"/>
              </a:rPr>
              <a:t>扫码点餐</a:t>
            </a:r>
            <a:endParaRPr lang="zh-CN" altLang="en-US" sz="1000">
              <a:ea typeface="宋体" charset="0"/>
            </a:endParaRPr>
          </a:p>
        </p:txBody>
      </p:sp>
      <p:sp>
        <p:nvSpPr>
          <p:cNvPr id="6" name="Rounded Rectangle 69"/>
          <p:cNvSpPr/>
          <p:nvPr/>
        </p:nvSpPr>
        <p:spPr>
          <a:xfrm>
            <a:off x="504190" y="2536825"/>
            <a:ext cx="802640" cy="3479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优惠</a:t>
            </a:r>
            <a:endParaRPr lang="zh-CN" altLang="en-US" sz="900" dirty="0"/>
          </a:p>
        </p:txBody>
      </p:sp>
      <p:sp>
        <p:nvSpPr>
          <p:cNvPr id="7" name="Rounded Rectangle 69"/>
          <p:cNvSpPr/>
          <p:nvPr/>
        </p:nvSpPr>
        <p:spPr>
          <a:xfrm>
            <a:off x="500380" y="3075305"/>
            <a:ext cx="802640" cy="3479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卡券</a:t>
            </a:r>
            <a:endParaRPr lang="zh-CN" altLang="en-US" sz="900" dirty="0"/>
          </a:p>
        </p:txBody>
      </p:sp>
      <p:sp>
        <p:nvSpPr>
          <p:cNvPr id="10" name="矩形 9"/>
          <p:cNvSpPr/>
          <p:nvPr/>
        </p:nvSpPr>
        <p:spPr>
          <a:xfrm>
            <a:off x="3014980" y="1843405"/>
            <a:ext cx="1073785" cy="2441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9"/>
          <p:cNvSpPr/>
          <p:nvPr/>
        </p:nvSpPr>
        <p:spPr>
          <a:xfrm>
            <a:off x="509905" y="3604895"/>
            <a:ext cx="802640" cy="3479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支付</a:t>
            </a:r>
            <a:endParaRPr lang="zh-CN" altLang="en-US" sz="900" dirty="0"/>
          </a:p>
        </p:txBody>
      </p:sp>
      <p:sp>
        <p:nvSpPr>
          <p:cNvPr id="44" name="Rounded Rectangle 69"/>
          <p:cNvSpPr/>
          <p:nvPr/>
        </p:nvSpPr>
        <p:spPr>
          <a:xfrm>
            <a:off x="3203575" y="236347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Flink</a:t>
            </a:r>
            <a:endParaRPr lang="en-US" altLang="zh-CN" sz="900" dirty="0"/>
          </a:p>
        </p:txBody>
      </p:sp>
      <p:sp>
        <p:nvSpPr>
          <p:cNvPr id="12" name="Rounded Rectangle 69"/>
          <p:cNvSpPr/>
          <p:nvPr/>
        </p:nvSpPr>
        <p:spPr>
          <a:xfrm>
            <a:off x="3215005" y="307213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Flink</a:t>
            </a:r>
            <a:endParaRPr lang="en-US" altLang="zh-CN" sz="900" dirty="0"/>
          </a:p>
        </p:txBody>
      </p:sp>
      <p:sp>
        <p:nvSpPr>
          <p:cNvPr id="18" name="Rounded Rectangle 69"/>
          <p:cNvSpPr/>
          <p:nvPr/>
        </p:nvSpPr>
        <p:spPr>
          <a:xfrm>
            <a:off x="3215005" y="372300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Flink</a:t>
            </a:r>
            <a:endParaRPr lang="en-US" altLang="zh-CN" sz="900" dirty="0"/>
          </a:p>
        </p:txBody>
      </p:sp>
      <p:sp>
        <p:nvSpPr>
          <p:cNvPr id="28" name="Rounded Rectangle 69"/>
          <p:cNvSpPr/>
          <p:nvPr/>
        </p:nvSpPr>
        <p:spPr>
          <a:xfrm>
            <a:off x="7566025" y="2988310"/>
            <a:ext cx="894715" cy="3517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报表分析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30" name="Rounded Rectangle 69"/>
          <p:cNvSpPr/>
          <p:nvPr/>
        </p:nvSpPr>
        <p:spPr>
          <a:xfrm>
            <a:off x="7566660" y="3699510"/>
            <a:ext cx="894715" cy="3517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prometheus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31" name="直接箭头连接符 30"/>
          <p:cNvCxnSpPr>
            <a:endCxn id="16" idx="1"/>
          </p:cNvCxnSpPr>
          <p:nvPr/>
        </p:nvCxnSpPr>
        <p:spPr>
          <a:xfrm flipV="1">
            <a:off x="4080510" y="3515360"/>
            <a:ext cx="570230" cy="4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69"/>
          <p:cNvSpPr/>
          <p:nvPr/>
        </p:nvSpPr>
        <p:spPr>
          <a:xfrm>
            <a:off x="1946275" y="3723005"/>
            <a:ext cx="681355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规则配置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en-US" altLang="zh-CN" sz="900" dirty="0">
                <a:ea typeface="宋体" charset="0"/>
              </a:rPr>
              <a:t>drools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35" name="Rounded Rectangle 69"/>
          <p:cNvSpPr/>
          <p:nvPr/>
        </p:nvSpPr>
        <p:spPr>
          <a:xfrm>
            <a:off x="1894205" y="2651125"/>
            <a:ext cx="681355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Kafka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04515" y="191198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ea typeface="宋体" charset="0"/>
              </a:rPr>
              <a:t>实时计算</a:t>
            </a:r>
            <a:endParaRPr lang="zh-CN" altLang="en-US" sz="1000">
              <a:ea typeface="宋体" charset="0"/>
            </a:endParaRPr>
          </a:p>
        </p:txBody>
      </p:sp>
      <p:sp>
        <p:nvSpPr>
          <p:cNvPr id="14" name="Rounded Rectangle 69"/>
          <p:cNvSpPr/>
          <p:nvPr/>
        </p:nvSpPr>
        <p:spPr>
          <a:xfrm>
            <a:off x="5991860" y="3322320"/>
            <a:ext cx="919480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Kafka</a:t>
            </a:r>
            <a:endParaRPr lang="en-US" altLang="zh-CN" sz="900" dirty="0"/>
          </a:p>
        </p:txBody>
      </p:sp>
      <p:sp>
        <p:nvSpPr>
          <p:cNvPr id="16" name="Rounded Rectangle 69"/>
          <p:cNvSpPr/>
          <p:nvPr/>
        </p:nvSpPr>
        <p:spPr>
          <a:xfrm>
            <a:off x="4650740" y="3330575"/>
            <a:ext cx="919480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风险评估</a:t>
            </a:r>
            <a:endParaRPr lang="zh-CN" altLang="en-US" sz="9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>
            <a:spLocks noChangeArrowheads="1"/>
          </p:cNvSpPr>
          <p:nvPr/>
        </p:nvSpPr>
        <p:spPr>
          <a:xfrm>
            <a:off x="68262" y="171997"/>
            <a:ext cx="7616825" cy="4587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rgbClr val="DA291C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网关</a:t>
            </a:r>
            <a:r>
              <a:rPr lang="en-US" altLang="zh-CN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路由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418963" y="2011658"/>
            <a:ext cx="1908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Authentication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27" name="Rectangle 13"/>
          <p:cNvSpPr/>
          <p:nvPr/>
        </p:nvSpPr>
        <p:spPr>
          <a:xfrm>
            <a:off x="2407689" y="2444834"/>
            <a:ext cx="1908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Security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28" name="Rectangle 14"/>
          <p:cNvSpPr/>
          <p:nvPr/>
        </p:nvSpPr>
        <p:spPr>
          <a:xfrm>
            <a:off x="418961" y="2471664"/>
            <a:ext cx="1908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Logging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407689" y="2883081"/>
            <a:ext cx="1908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</a:rPr>
              <a:t>Caching</a:t>
            </a:r>
            <a:endParaRPr lang="en-US" altLang="zh-CN" sz="1200" dirty="0">
              <a:latin typeface="+mj-ea"/>
            </a:endParaRPr>
          </a:p>
        </p:txBody>
      </p:sp>
      <p:sp>
        <p:nvSpPr>
          <p:cNvPr id="33" name="Rectangle 13"/>
          <p:cNvSpPr/>
          <p:nvPr/>
        </p:nvSpPr>
        <p:spPr>
          <a:xfrm>
            <a:off x="418961" y="2904293"/>
            <a:ext cx="1908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ACL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2407689" y="3321328"/>
            <a:ext cx="1908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……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35" name="Rectangle 14"/>
          <p:cNvSpPr/>
          <p:nvPr/>
        </p:nvSpPr>
        <p:spPr>
          <a:xfrm>
            <a:off x="2407689" y="2005435"/>
            <a:ext cx="1908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Monitoring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418961" y="3336922"/>
            <a:ext cx="1908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Rate-Limiting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29" name="Rectangle 25"/>
          <p:cNvSpPr/>
          <p:nvPr/>
        </p:nvSpPr>
        <p:spPr>
          <a:xfrm>
            <a:off x="1815405" y="2617092"/>
            <a:ext cx="1023111" cy="52074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ea"/>
                <a:ea typeface="+mj-ea"/>
              </a:rPr>
              <a:t>Kong</a:t>
            </a:r>
            <a:endParaRPr 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Rectangle 25"/>
          <p:cNvSpPr/>
          <p:nvPr/>
        </p:nvSpPr>
        <p:spPr>
          <a:xfrm>
            <a:off x="356847" y="1933318"/>
            <a:ext cx="4014439" cy="1820927"/>
          </a:xfrm>
          <a:prstGeom prst="rect">
            <a:avLst/>
          </a:prstGeom>
          <a:noFill/>
          <a:ln>
            <a:solidFill>
              <a:srgbClr val="003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连接符: 肘形 3"/>
          <p:cNvCxnSpPr>
            <a:stCxn id="40" idx="2"/>
            <a:endCxn id="6" idx="0"/>
          </p:cNvCxnSpPr>
          <p:nvPr/>
        </p:nvCxnSpPr>
        <p:spPr>
          <a:xfrm rot="5400000">
            <a:off x="1457416" y="3296730"/>
            <a:ext cx="449137" cy="136416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64281" y="4203382"/>
            <a:ext cx="1271239" cy="360000"/>
          </a:xfrm>
          <a:prstGeom prst="rect">
            <a:avLst/>
          </a:prstGeom>
          <a:solidFill>
            <a:srgbClr val="414141">
              <a:hueOff val="0"/>
              <a:satOff val="0"/>
              <a:lumOff val="0"/>
              <a:alphaOff val="0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 err="1">
                <a:solidFill>
                  <a:sysClr val="window" lastClr="FFFFFF"/>
                </a:solidFill>
                <a:latin typeface="+mj-ea"/>
              </a:rPr>
              <a:t>MicroService</a:t>
            </a:r>
            <a:endParaRPr lang="en-US" altLang="zh-CN" sz="1200" dirty="0">
              <a:solidFill>
                <a:sysClr val="window" lastClr="FFFFFF"/>
              </a:solidFill>
              <a:latin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5881" y="4203382"/>
            <a:ext cx="1271239" cy="360000"/>
          </a:xfrm>
          <a:prstGeom prst="rect">
            <a:avLst/>
          </a:prstGeom>
          <a:solidFill>
            <a:srgbClr val="414141">
              <a:hueOff val="0"/>
              <a:satOff val="0"/>
              <a:lumOff val="0"/>
              <a:alphaOff val="0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 err="1">
                <a:solidFill>
                  <a:sysClr val="window" lastClr="FFFFFF"/>
                </a:solidFill>
                <a:latin typeface="+mj-ea"/>
              </a:rPr>
              <a:t>MicroService</a:t>
            </a:r>
            <a:endParaRPr lang="en-US" altLang="zh-CN" sz="1200" dirty="0">
              <a:solidFill>
                <a:sysClr val="window" lastClr="FFFFFF"/>
              </a:solidFill>
              <a:latin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07481" y="4203382"/>
            <a:ext cx="1271239" cy="360000"/>
          </a:xfrm>
          <a:prstGeom prst="rect">
            <a:avLst/>
          </a:prstGeom>
          <a:solidFill>
            <a:srgbClr val="414141">
              <a:hueOff val="0"/>
              <a:satOff val="0"/>
              <a:lumOff val="0"/>
              <a:alphaOff val="0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 err="1">
                <a:solidFill>
                  <a:sysClr val="window" lastClr="FFFFFF"/>
                </a:solidFill>
                <a:latin typeface="+mj-ea"/>
              </a:rPr>
              <a:t>MicroService</a:t>
            </a:r>
            <a:endParaRPr lang="en-US" altLang="zh-CN" sz="1200" dirty="0">
              <a:solidFill>
                <a:sysClr val="window" lastClr="FFFFFF"/>
              </a:solidFill>
              <a:latin typeface="+mj-ea"/>
            </a:endParaRPr>
          </a:p>
        </p:txBody>
      </p:sp>
      <p:cxnSp>
        <p:nvCxnSpPr>
          <p:cNvPr id="55" name="连接符: 肘形 54"/>
          <p:cNvCxnSpPr>
            <a:stCxn id="40" idx="2"/>
            <a:endCxn id="50" idx="0"/>
          </p:cNvCxnSpPr>
          <p:nvPr/>
        </p:nvCxnSpPr>
        <p:spPr>
          <a:xfrm rot="16200000" flipH="1">
            <a:off x="2143216" y="3975096"/>
            <a:ext cx="449137" cy="74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40" idx="2"/>
            <a:endCxn id="51" idx="0"/>
          </p:cNvCxnSpPr>
          <p:nvPr/>
        </p:nvCxnSpPr>
        <p:spPr>
          <a:xfrm rot="16200000" flipH="1">
            <a:off x="2829016" y="3289296"/>
            <a:ext cx="449137" cy="13790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/>
          <p:cNvCxnSpPr>
            <a:stCxn id="65" idx="2"/>
            <a:endCxn id="40" idx="0"/>
          </p:cNvCxnSpPr>
          <p:nvPr/>
        </p:nvCxnSpPr>
        <p:spPr>
          <a:xfrm rot="5400000">
            <a:off x="2223338" y="1792526"/>
            <a:ext cx="281522" cy="6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728510" y="1291796"/>
            <a:ext cx="1271239" cy="360000"/>
          </a:xfrm>
          <a:prstGeom prst="rect">
            <a:avLst/>
          </a:prstGeom>
          <a:solidFill>
            <a:srgbClr val="414141">
              <a:hueOff val="0"/>
              <a:satOff val="0"/>
              <a:lumOff val="0"/>
              <a:alphaOff val="0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ysClr val="window" lastClr="FFFFFF"/>
                </a:solidFill>
                <a:latin typeface="+mj-ea"/>
              </a:rPr>
              <a:t>Client</a:t>
            </a:r>
            <a:endParaRPr lang="en-US" altLang="zh-CN" sz="1200" dirty="0">
              <a:solidFill>
                <a:sysClr val="window" lastClr="FFFFFF"/>
              </a:solidFill>
              <a:latin typeface="+mj-ea"/>
            </a:endParaRPr>
          </a:p>
        </p:txBody>
      </p:sp>
      <p:graphicFrame>
        <p:nvGraphicFramePr>
          <p:cNvPr id="23" name="表格 23"/>
          <p:cNvGraphicFramePr>
            <a:graphicFrameLocks noGrp="1"/>
          </p:cNvGraphicFramePr>
          <p:nvPr/>
        </p:nvGraphicFramePr>
        <p:xfrm>
          <a:off x="4875470" y="1957449"/>
          <a:ext cx="40144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4"/>
                <a:gridCol w="1568605"/>
                <a:gridCol w="1827469"/>
              </a:tblGrid>
              <a:tr h="247817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Spring cloud </a:t>
                      </a:r>
                      <a:r>
                        <a:rPr lang="en-US" altLang="zh-CN" sz="1200" b="1" kern="1200" dirty="0" err="1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GateWay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Kong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2478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优点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+mj-ea"/>
                          <a:ea typeface="宋体" charset="0"/>
                        </a:rPr>
                        <a:t>集成微服务</a:t>
                      </a:r>
                      <a:endParaRPr lang="en-US" altLang="zh-CN" sz="1200" dirty="0"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宋体" charset="0"/>
                          <a:cs typeface="+mn-cs"/>
                        </a:rPr>
                        <a:t>基于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j-ea"/>
                          <a:ea typeface="宋体" charset="0"/>
                          <a:cs typeface="+mn-cs"/>
                        </a:rPr>
                        <a:t>openresty(nginx+lua)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宋体" charset="0"/>
                          <a:cs typeface="+mn-cs"/>
                        </a:rPr>
                        <a:t>前端直接调用（限流负载均衡，日志记录，身份验证，速率限制）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并发高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缺点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宋体" charset="0"/>
                          <a:cs typeface="+mn-cs"/>
                        </a:rPr>
                        <a:t>前端调用需要增加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j-ea"/>
                          <a:ea typeface="宋体" charset="0"/>
                          <a:cs typeface="+mn-cs"/>
                        </a:rPr>
                        <a:t>nginx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宋体" charset="0"/>
                          <a:cs typeface="+mn-cs"/>
                        </a:rPr>
                        <a:t>服务代理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j-ea"/>
                        <a:ea typeface="宋体" charset="0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宋体" charset="0"/>
                          <a:cs typeface="+mn-cs"/>
                        </a:rPr>
                        <a:t>运维复杂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j-ea"/>
                        <a:ea typeface="宋体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缺乏运维经验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247817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推荐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6344344" y="1607081"/>
            <a:ext cx="132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+mj-ea"/>
                <a:ea typeface="+mj-ea"/>
              </a:rPr>
              <a:t>网关工具比较</a:t>
            </a:r>
            <a:endParaRPr lang="zh-CN" altLang="en-US" sz="12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sz="2400" dirty="0"/>
              <a:t>HA</a:t>
            </a:r>
            <a:endParaRPr lang="en-US" sz="2400" dirty="0"/>
          </a:p>
        </p:txBody>
      </p:sp>
      <p:sp>
        <p:nvSpPr>
          <p:cNvPr id="5" name="矩形 4"/>
          <p:cNvSpPr/>
          <p:nvPr/>
        </p:nvSpPr>
        <p:spPr bwMode="auto">
          <a:xfrm>
            <a:off x="250190" y="899856"/>
            <a:ext cx="4115130" cy="2829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28490" y="899795"/>
            <a:ext cx="4465320" cy="2748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" name="圆角矩形 5"/>
          <p:cNvSpPr>
            <a:spLocks noChangeArrowheads="1"/>
          </p:cNvSpPr>
          <p:nvPr/>
        </p:nvSpPr>
        <p:spPr bwMode="auto">
          <a:xfrm>
            <a:off x="358775" y="1080135"/>
            <a:ext cx="3867150" cy="6146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chemeClr val="accent6">
                <a:lumMod val="25000"/>
                <a:lumOff val="75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7"/>
          <p:cNvSpPr>
            <a:spLocks noChangeArrowheads="1"/>
          </p:cNvSpPr>
          <p:nvPr/>
        </p:nvSpPr>
        <p:spPr bwMode="auto">
          <a:xfrm>
            <a:off x="396240" y="2393315"/>
            <a:ext cx="3829050" cy="125412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57"/>
          <p:cNvSpPr>
            <a:spLocks noChangeArrowheads="1"/>
          </p:cNvSpPr>
          <p:nvPr/>
        </p:nvSpPr>
        <p:spPr bwMode="auto">
          <a:xfrm>
            <a:off x="250191" y="3764280"/>
            <a:ext cx="8643620" cy="115062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5">
                <a:lumMod val="60000"/>
                <a:lumOff val="4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803400" y="170451"/>
            <a:ext cx="977900" cy="327009"/>
          </a:xfrm>
          <a:prstGeom prst="rect">
            <a:avLst/>
          </a:prstGeom>
          <a:solidFill>
            <a:srgbClr val="E9E6FE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38200" y="2499360"/>
            <a:ext cx="1320800" cy="1078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53453" y="2662590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menu 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53453" y="2951515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Menu 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53453" y="3232502"/>
            <a:ext cx="1095375" cy="2365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Menu 3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5363" y="3877477"/>
            <a:ext cx="1393825" cy="1001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92835" y="4273550"/>
            <a:ext cx="1165225" cy="241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Mysql1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092200" y="4598670"/>
            <a:ext cx="1165860" cy="236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Mysql2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05075" y="3877477"/>
            <a:ext cx="1393825" cy="1001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606675" y="4232275"/>
            <a:ext cx="117856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hbase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606675" y="4563110"/>
            <a:ext cx="1177925" cy="2305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hbase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" name="组合 98"/>
          <p:cNvGrpSpPr/>
          <p:nvPr/>
        </p:nvGrpSpPr>
        <p:grpSpPr bwMode="auto">
          <a:xfrm>
            <a:off x="4006850" y="3876675"/>
            <a:ext cx="1532255" cy="1001395"/>
            <a:chOff x="995458" y="5089465"/>
            <a:chExt cx="1137549" cy="1138708"/>
          </a:xfrm>
        </p:grpSpPr>
        <p:sp>
          <p:nvSpPr>
            <p:cNvPr id="26" name="矩形 25"/>
            <p:cNvSpPr/>
            <p:nvPr/>
          </p:nvSpPr>
          <p:spPr bwMode="auto">
            <a:xfrm>
              <a:off x="995458" y="5089465"/>
              <a:ext cx="1137549" cy="11387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099171" y="5533539"/>
              <a:ext cx="888636" cy="259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  <a:sym typeface="Myriad Pro" pitchFamily="34" charset="0"/>
                </a:rPr>
                <a:t>redis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102000" y="5861360"/>
              <a:ext cx="879208" cy="270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  <a:sym typeface="Myriad Pro" pitchFamily="34" charset="0"/>
                </a:rPr>
                <a:t>redis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5922645" y="3862070"/>
            <a:ext cx="1983105" cy="1016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271895" y="4288155"/>
            <a:ext cx="1426845" cy="220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Conf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Mysql1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71895" y="4570095"/>
            <a:ext cx="1426845" cy="2647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Conf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Mysql2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113"/>
          <p:cNvSpPr txBox="1">
            <a:spLocks noChangeArrowheads="1"/>
          </p:cNvSpPr>
          <p:nvPr/>
        </p:nvSpPr>
        <p:spPr bwMode="auto">
          <a:xfrm>
            <a:off x="476250" y="1295400"/>
            <a:ext cx="67881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6"/>
          <p:cNvSpPr>
            <a:spLocks noChangeArrowheads="1"/>
          </p:cNvSpPr>
          <p:nvPr/>
        </p:nvSpPr>
        <p:spPr bwMode="auto">
          <a:xfrm>
            <a:off x="395605" y="1799590"/>
            <a:ext cx="3829685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56085" y="1923333"/>
            <a:ext cx="1707356" cy="271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117"/>
          <p:cNvSpPr txBox="1">
            <a:spLocks noChangeArrowheads="1"/>
          </p:cNvSpPr>
          <p:nvPr/>
        </p:nvSpPr>
        <p:spPr bwMode="auto">
          <a:xfrm>
            <a:off x="346103" y="1901229"/>
            <a:ext cx="11768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118"/>
          <p:cNvSpPr txBox="1">
            <a:spLocks noChangeArrowheads="1"/>
          </p:cNvSpPr>
          <p:nvPr/>
        </p:nvSpPr>
        <p:spPr bwMode="auto">
          <a:xfrm>
            <a:off x="334963" y="2788115"/>
            <a:ext cx="55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22"/>
          <p:cNvSpPr txBox="1">
            <a:spLocks noChangeArrowheads="1"/>
          </p:cNvSpPr>
          <p:nvPr/>
        </p:nvSpPr>
        <p:spPr bwMode="auto">
          <a:xfrm>
            <a:off x="957763" y="2452777"/>
            <a:ext cx="966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126"/>
          <p:cNvSpPr txBox="1">
            <a:spLocks noChangeArrowheads="1"/>
          </p:cNvSpPr>
          <p:nvPr/>
        </p:nvSpPr>
        <p:spPr bwMode="auto">
          <a:xfrm>
            <a:off x="385763" y="4108679"/>
            <a:ext cx="554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底层数据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1"/>
          <p:cNvSpPr txBox="1">
            <a:spLocks noChangeArrowheads="1"/>
          </p:cNvSpPr>
          <p:nvPr/>
        </p:nvSpPr>
        <p:spPr bwMode="auto">
          <a:xfrm>
            <a:off x="1092835" y="3950970"/>
            <a:ext cx="1165225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集群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  <p:sp>
        <p:nvSpPr>
          <p:cNvPr id="42" name="文本框 121"/>
          <p:cNvSpPr txBox="1">
            <a:spLocks noChangeArrowheads="1"/>
          </p:cNvSpPr>
          <p:nvPr/>
        </p:nvSpPr>
        <p:spPr bwMode="auto">
          <a:xfrm>
            <a:off x="4131310" y="3950970"/>
            <a:ext cx="1211580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redis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数据库集群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  <p:sp>
        <p:nvSpPr>
          <p:cNvPr id="43" name="文本框 121"/>
          <p:cNvSpPr txBox="1">
            <a:spLocks noChangeArrowheads="1"/>
          </p:cNvSpPr>
          <p:nvPr/>
        </p:nvSpPr>
        <p:spPr bwMode="auto">
          <a:xfrm>
            <a:off x="6271260" y="3971290"/>
            <a:ext cx="1427480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新增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配置集群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*2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426845" y="1226185"/>
            <a:ext cx="2628265" cy="3676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36700" y="1271905"/>
            <a:ext cx="2369820" cy="254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sential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163310" y="1668145"/>
            <a:ext cx="967105" cy="1724025"/>
            <a:chOff x="5994868" y="1856070"/>
            <a:chExt cx="864000" cy="1476000"/>
          </a:xfrm>
        </p:grpSpPr>
        <p:sp>
          <p:nvSpPr>
            <p:cNvPr id="48" name="圆角矩形 6"/>
            <p:cNvSpPr>
              <a:spLocks noChangeArrowheads="1"/>
            </p:cNvSpPr>
            <p:nvPr/>
          </p:nvSpPr>
          <p:spPr bwMode="auto">
            <a:xfrm>
              <a:off x="5994868" y="1856070"/>
              <a:ext cx="864000" cy="1476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文本框 117"/>
            <p:cNvSpPr txBox="1">
              <a:spLocks noChangeArrowheads="1"/>
            </p:cNvSpPr>
            <p:nvPr/>
          </p:nvSpPr>
          <p:spPr bwMode="auto">
            <a:xfrm>
              <a:off x="6099903" y="1901143"/>
              <a:ext cx="756000" cy="209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charset="-122"/>
                  <a:ea typeface="微软雅黑" panose="020B0503020204020204" charset="-122"/>
                </a:rPr>
                <a:t>配置中心</a:t>
              </a:r>
              <a:endParaRPr lang="zh-CN" altLang="en-US" sz="1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6091877" y="2167036"/>
              <a:ext cx="655800" cy="9345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Apollo</a:t>
              </a: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配置集群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*3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2" name="圆角矩形 7"/>
          <p:cNvSpPr>
            <a:spLocks noChangeArrowheads="1"/>
          </p:cNvSpPr>
          <p:nvPr/>
        </p:nvSpPr>
        <p:spPr bwMode="auto">
          <a:xfrm>
            <a:off x="4664710" y="1668780"/>
            <a:ext cx="1325880" cy="172339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744720" y="1934845"/>
            <a:ext cx="1163320" cy="1186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892040" y="2332990"/>
            <a:ext cx="890905" cy="231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904740" y="2670810"/>
            <a:ext cx="877570" cy="222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granfanna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122"/>
          <p:cNvSpPr txBox="1">
            <a:spLocks noChangeArrowheads="1"/>
          </p:cNvSpPr>
          <p:nvPr/>
        </p:nvSpPr>
        <p:spPr bwMode="auto">
          <a:xfrm>
            <a:off x="4869815" y="1990725"/>
            <a:ext cx="96964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微服务监控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圆角矩形 6"/>
          <p:cNvSpPr>
            <a:spLocks noChangeArrowheads="1"/>
          </p:cNvSpPr>
          <p:nvPr/>
        </p:nvSpPr>
        <p:spPr bwMode="auto">
          <a:xfrm>
            <a:off x="4664075" y="1041400"/>
            <a:ext cx="3993515" cy="49911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907152" y="1173741"/>
            <a:ext cx="1707356" cy="271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Jenkins*1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117"/>
          <p:cNvSpPr txBox="1">
            <a:spLocks noChangeArrowheads="1"/>
          </p:cNvSpPr>
          <p:nvPr/>
        </p:nvSpPr>
        <p:spPr bwMode="auto">
          <a:xfrm>
            <a:off x="4813870" y="1173517"/>
            <a:ext cx="11768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服务部署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直接箭头连接符 60"/>
          <p:cNvCxnSpPr>
            <a:stCxn id="50" idx="2"/>
            <a:endCxn id="43" idx="0"/>
          </p:cNvCxnSpPr>
          <p:nvPr/>
        </p:nvCxnSpPr>
        <p:spPr bwMode="auto">
          <a:xfrm>
            <a:off x="6638925" y="3122930"/>
            <a:ext cx="346075" cy="848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62" name="直接箭头连接符 61"/>
          <p:cNvCxnSpPr>
            <a:stCxn id="11" idx="2"/>
            <a:endCxn id="8" idx="0"/>
          </p:cNvCxnSpPr>
          <p:nvPr/>
        </p:nvCxnSpPr>
        <p:spPr bwMode="auto">
          <a:xfrm>
            <a:off x="2292350" y="497460"/>
            <a:ext cx="0" cy="582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</p:spPr>
      </p:cxnSp>
      <p:grpSp>
        <p:nvGrpSpPr>
          <p:cNvPr id="63" name="组合 62"/>
          <p:cNvGrpSpPr/>
          <p:nvPr/>
        </p:nvGrpSpPr>
        <p:grpSpPr>
          <a:xfrm>
            <a:off x="7215573" y="1668275"/>
            <a:ext cx="1452880" cy="1723390"/>
            <a:chOff x="7215573" y="1292273"/>
            <a:chExt cx="1452880" cy="1723390"/>
          </a:xfrm>
        </p:grpSpPr>
        <p:sp>
          <p:nvSpPr>
            <p:cNvPr id="64" name="圆角矩形 6"/>
            <p:cNvSpPr>
              <a:spLocks noChangeArrowheads="1"/>
            </p:cNvSpPr>
            <p:nvPr/>
          </p:nvSpPr>
          <p:spPr bwMode="auto">
            <a:xfrm>
              <a:off x="7215573" y="1292273"/>
              <a:ext cx="1452880" cy="17233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文本框 117"/>
            <p:cNvSpPr txBox="1">
              <a:spLocks noChangeArrowheads="1"/>
            </p:cNvSpPr>
            <p:nvPr/>
          </p:nvSpPr>
          <p:spPr bwMode="auto">
            <a:xfrm>
              <a:off x="7287318" y="1374333"/>
              <a:ext cx="11768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charset="-122"/>
                  <a:ea typeface="微软雅黑" panose="020B0503020204020204" charset="-122"/>
                </a:rPr>
                <a:t>日志采集</a:t>
              </a:r>
              <a:endParaRPr lang="zh-CN" altLang="en-US" sz="1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298758" y="1653588"/>
              <a:ext cx="1303655" cy="12776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399469" y="2072223"/>
              <a:ext cx="1095375" cy="21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Elastic Search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7399469" y="2334960"/>
              <a:ext cx="1095375" cy="2365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 err="1">
                  <a:latin typeface="微软雅黑" panose="020B0503020204020204" charset="-122"/>
                  <a:ea typeface="微软雅黑" panose="020B0503020204020204" charset="-122"/>
                </a:rPr>
                <a:t>logstash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7399469" y="2631703"/>
              <a:ext cx="1095375" cy="236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900" dirty="0" err="1">
                  <a:latin typeface="微软雅黑" panose="020B0503020204020204" charset="-122"/>
                  <a:ea typeface="微软雅黑" panose="020B0503020204020204" charset="-122"/>
                </a:rPr>
                <a:t>kibana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文本框 122"/>
            <p:cNvSpPr txBox="1">
              <a:spLocks noChangeArrowheads="1"/>
            </p:cNvSpPr>
            <p:nvPr/>
          </p:nvSpPr>
          <p:spPr bwMode="auto">
            <a:xfrm>
              <a:off x="7268823" y="1770878"/>
              <a:ext cx="1333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charset="-122"/>
                  <a:ea typeface="微软雅黑" panose="020B0503020204020204" charset="-122"/>
                </a:rPr>
                <a:t>日志采集集群</a:t>
              </a:r>
              <a:r>
                <a:rPr lang="en-US" altLang="zh-CN" sz="1000" dirty="0">
                  <a:latin typeface="微软雅黑" panose="020B0503020204020204" charset="-122"/>
                  <a:ea typeface="微软雅黑" panose="020B0503020204020204" charset="-122"/>
                </a:rPr>
                <a:t>*</a:t>
              </a:r>
              <a:endParaRPr lang="zh-CN" altLang="en-US" sz="1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21"/>
          <p:cNvSpPr txBox="1">
            <a:spLocks noChangeArrowheads="1"/>
          </p:cNvSpPr>
          <p:nvPr/>
        </p:nvSpPr>
        <p:spPr bwMode="auto">
          <a:xfrm>
            <a:off x="2620010" y="3931920"/>
            <a:ext cx="1165225" cy="245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Hbase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Myriad Pro" pitchFamily="34" charset="0"/>
              </a:rPr>
              <a:t>集群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sym typeface="Myriad Pro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448773" y="2499360"/>
            <a:ext cx="1320800" cy="1078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564026" y="2662590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Order  1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564026" y="2951515"/>
            <a:ext cx="1095375" cy="23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Order 2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564026" y="3232502"/>
            <a:ext cx="1095375" cy="2365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Order  3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122"/>
          <p:cNvSpPr txBox="1">
            <a:spLocks noChangeArrowheads="1"/>
          </p:cNvSpPr>
          <p:nvPr/>
        </p:nvSpPr>
        <p:spPr bwMode="auto">
          <a:xfrm>
            <a:off x="2568336" y="2452777"/>
            <a:ext cx="966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微服务集群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sz="2400" dirty="0"/>
              <a:t>HA</a:t>
            </a:r>
            <a:endParaRPr lang="en-US" sz="2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所有微服务可横向扩展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通过监控手段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Prometheus exporter</a:t>
            </a:r>
            <a:r>
              <a:rPr lang="en-US" altLang="zh-CN" sz="1200" dirty="0"/>
              <a:t>)</a:t>
            </a:r>
            <a:r>
              <a:rPr lang="zh-CN" altLang="en-US" sz="1200" dirty="0"/>
              <a:t>可以及时获取服务器状态和应用状态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所有数据库都作集群</a:t>
            </a:r>
            <a:r>
              <a:rPr lang="en-US" altLang="zh-CN" sz="1200" dirty="0"/>
              <a:t>,</a:t>
            </a:r>
            <a:r>
              <a:rPr lang="zh-CN" altLang="en-US" sz="1200" dirty="0"/>
              <a:t>当出现异常时可灵活切换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将来可扩展容器化服务</a:t>
            </a:r>
            <a:r>
              <a:rPr lang="en-US" altLang="zh-CN" sz="1200" dirty="0"/>
              <a:t>(docker,k8s)</a:t>
            </a:r>
            <a:r>
              <a:rPr lang="zh-CN" altLang="en-US" sz="1200" dirty="0"/>
              <a:t>动态调配</a:t>
            </a:r>
            <a:r>
              <a:rPr lang="en-US" altLang="zh-CN" sz="1200" dirty="0"/>
              <a:t>(</a:t>
            </a:r>
            <a:r>
              <a:rPr lang="zh-CN" altLang="en-US" sz="1200" dirty="0"/>
              <a:t>暂时不考虑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将来可考虑多云多活的场景</a:t>
            </a:r>
            <a:r>
              <a:rPr lang="en-US" altLang="zh-CN" sz="1200" dirty="0"/>
              <a:t>(</a:t>
            </a:r>
            <a:r>
              <a:rPr lang="zh-CN" altLang="en-US" sz="1200" dirty="0"/>
              <a:t>暂时不考虑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缓存跨机房同步</a:t>
            </a:r>
            <a:r>
              <a:rPr lang="en-US" altLang="zh-CN" sz="1200" dirty="0"/>
              <a:t>,</a:t>
            </a:r>
            <a:r>
              <a:rPr lang="zh-CN" altLang="en-US" sz="1200" dirty="0"/>
              <a:t>数据库共享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部署架构</a:t>
            </a:r>
            <a:endParaRPr lang="en-US" sz="2400" dirty="0"/>
          </a:p>
        </p:txBody>
      </p:sp>
      <p:sp>
        <p:nvSpPr>
          <p:cNvPr id="69" name="Rounded Rectangle 64"/>
          <p:cNvSpPr/>
          <p:nvPr/>
        </p:nvSpPr>
        <p:spPr>
          <a:xfrm>
            <a:off x="3343709" y="2642700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MiddleCenter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4"/>
          <p:cNvSpPr/>
          <p:nvPr/>
        </p:nvSpPr>
        <p:spPr>
          <a:xfrm>
            <a:off x="1718109" y="1811423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PHDIDigtal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64"/>
          <p:cNvSpPr/>
          <p:nvPr/>
        </p:nvSpPr>
        <p:spPr>
          <a:xfrm>
            <a:off x="3343709" y="1811422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MP-WEB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64"/>
          <p:cNvSpPr/>
          <p:nvPr/>
        </p:nvSpPr>
        <p:spPr>
          <a:xfrm>
            <a:off x="5324909" y="1811421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service.web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3" name="Rounded Rectangle 64"/>
          <p:cNvSpPr/>
          <p:nvPr/>
        </p:nvSpPr>
        <p:spPr>
          <a:xfrm>
            <a:off x="366678" y="3889701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Promotion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64"/>
          <p:cNvSpPr/>
          <p:nvPr/>
        </p:nvSpPr>
        <p:spPr>
          <a:xfrm>
            <a:off x="366678" y="4337028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Prime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4"/>
          <p:cNvSpPr/>
          <p:nvPr/>
        </p:nvSpPr>
        <p:spPr>
          <a:xfrm>
            <a:off x="1497894" y="3901049"/>
            <a:ext cx="1073460" cy="303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CposOrder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ounded Rectangle 64"/>
          <p:cNvSpPr/>
          <p:nvPr/>
        </p:nvSpPr>
        <p:spPr>
          <a:xfrm>
            <a:off x="3058584" y="3888355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Misc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ounded Rectangle 64"/>
          <p:cNvSpPr/>
          <p:nvPr/>
        </p:nvSpPr>
        <p:spPr>
          <a:xfrm>
            <a:off x="3058584" y="4335682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Store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9" name="Rounded Rectangle 64"/>
          <p:cNvSpPr/>
          <p:nvPr/>
        </p:nvSpPr>
        <p:spPr>
          <a:xfrm>
            <a:off x="4229921" y="3889701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Rounded Rectangle 64"/>
          <p:cNvSpPr/>
          <p:nvPr/>
        </p:nvSpPr>
        <p:spPr>
          <a:xfrm>
            <a:off x="4210669" y="4337028"/>
            <a:ext cx="1131216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service.pos.task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Rounded Rectangle 64"/>
          <p:cNvSpPr/>
          <p:nvPr/>
        </p:nvSpPr>
        <p:spPr>
          <a:xfrm>
            <a:off x="5420510" y="4351607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service.ios.task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4"/>
          <p:cNvSpPr/>
          <p:nvPr/>
        </p:nvSpPr>
        <p:spPr>
          <a:xfrm>
            <a:off x="5401258" y="3904280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service.ios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Rounded Rectangle 64"/>
          <p:cNvSpPr/>
          <p:nvPr/>
        </p:nvSpPr>
        <p:spPr>
          <a:xfrm>
            <a:off x="6572595" y="4366550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9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900" dirty="0" err="1">
                <a:latin typeface="微软雅黑" panose="020B0503020204020204" charset="-122"/>
                <a:ea typeface="微软雅黑" panose="020B0503020204020204" charset="-122"/>
              </a:rPr>
              <a:t>service.ios.task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64"/>
          <p:cNvSpPr/>
          <p:nvPr/>
        </p:nvSpPr>
        <p:spPr>
          <a:xfrm>
            <a:off x="6572595" y="3904280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Rounded Rectangle 64"/>
          <p:cNvSpPr/>
          <p:nvPr/>
        </p:nvSpPr>
        <p:spPr>
          <a:xfrm>
            <a:off x="7743931" y="3904280"/>
            <a:ext cx="1073460" cy="3030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Menu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defRPr/>
            </a:pPr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task.service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67016" y="1338904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058" y="3715656"/>
            <a:ext cx="2303510" cy="112485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004457" y="3715656"/>
            <a:ext cx="5943600" cy="112485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67016" y="2288510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67016" y="3118442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>
            <a:stCxn id="69" idx="2"/>
            <a:endCxn id="96" idx="0"/>
          </p:cNvCxnSpPr>
          <p:nvPr/>
        </p:nvCxnSpPr>
        <p:spPr>
          <a:xfrm>
            <a:off x="3880439" y="2945743"/>
            <a:ext cx="0" cy="1726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5" idx="2"/>
            <a:endCxn id="69" idx="0"/>
          </p:cNvCxnSpPr>
          <p:nvPr/>
        </p:nvCxnSpPr>
        <p:spPr>
          <a:xfrm>
            <a:off x="3880439" y="2481167"/>
            <a:ext cx="0" cy="1615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1" idx="2"/>
            <a:endCxn id="95" idx="0"/>
          </p:cNvCxnSpPr>
          <p:nvPr/>
        </p:nvCxnSpPr>
        <p:spPr>
          <a:xfrm>
            <a:off x="3880439" y="2114465"/>
            <a:ext cx="0" cy="17404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5" idx="2"/>
            <a:endCxn id="71" idx="0"/>
          </p:cNvCxnSpPr>
          <p:nvPr/>
        </p:nvCxnSpPr>
        <p:spPr>
          <a:xfrm>
            <a:off x="3880439" y="1531561"/>
            <a:ext cx="0" cy="27986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endCxn id="5" idx="0"/>
          </p:cNvCxnSpPr>
          <p:nvPr/>
        </p:nvCxnSpPr>
        <p:spPr>
          <a:xfrm>
            <a:off x="3880439" y="1038509"/>
            <a:ext cx="0" cy="3003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3811901" y="1041748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hlinkClick r:id="rId1"/>
              </a:rPr>
              <a:t>https://</a:t>
            </a:r>
            <a:r>
              <a:rPr lang="en-US" sz="1000" u="sng" dirty="0">
                <a:hlinkClick r:id="rId2"/>
              </a:rPr>
              <a:t>order</a:t>
            </a:r>
            <a:r>
              <a:rPr lang="en-US" sz="1000" u="sng" dirty="0">
                <a:hlinkClick r:id="rId1"/>
              </a:rPr>
              <a:t>.pizzahut.com.cn/</a:t>
            </a:r>
            <a:endParaRPr lang="en-US" sz="1000" dirty="0"/>
          </a:p>
        </p:txBody>
      </p:sp>
      <p:cxnSp>
        <p:nvCxnSpPr>
          <p:cNvPr id="141" name="连接符: 肘形 140"/>
          <p:cNvCxnSpPr>
            <a:stCxn id="5" idx="2"/>
            <a:endCxn id="72" idx="0"/>
          </p:cNvCxnSpPr>
          <p:nvPr/>
        </p:nvCxnSpPr>
        <p:spPr>
          <a:xfrm rot="16200000" flipH="1">
            <a:off x="4731109" y="680891"/>
            <a:ext cx="279860" cy="198120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肘形 141"/>
          <p:cNvCxnSpPr>
            <a:stCxn id="5" idx="2"/>
            <a:endCxn id="70" idx="0"/>
          </p:cNvCxnSpPr>
          <p:nvPr/>
        </p:nvCxnSpPr>
        <p:spPr>
          <a:xfrm rot="5400000">
            <a:off x="2927708" y="858692"/>
            <a:ext cx="279862" cy="16256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/>
          <p:cNvCxnSpPr>
            <a:stCxn id="96" idx="2"/>
            <a:endCxn id="92" idx="0"/>
          </p:cNvCxnSpPr>
          <p:nvPr/>
        </p:nvCxnSpPr>
        <p:spPr>
          <a:xfrm rot="16200000" flipH="1">
            <a:off x="4726070" y="2465468"/>
            <a:ext cx="404557" cy="209581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/>
          <p:cNvCxnSpPr>
            <a:stCxn id="96" idx="2"/>
            <a:endCxn id="6" idx="0"/>
          </p:cNvCxnSpPr>
          <p:nvPr/>
        </p:nvCxnSpPr>
        <p:spPr>
          <a:xfrm rot="5400000">
            <a:off x="2460348" y="2295564"/>
            <a:ext cx="404557" cy="243562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17"/>
          <p:cNvSpPr txBox="1"/>
          <p:nvPr/>
        </p:nvSpPr>
        <p:spPr>
          <a:xfrm>
            <a:off x="226997" y="1565200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DMZ</a:t>
            </a: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17"/>
          <p:cNvSpPr txBox="1"/>
          <p:nvPr/>
        </p:nvSpPr>
        <p:spPr>
          <a:xfrm>
            <a:off x="183408" y="2347720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IDC</a:t>
            </a:r>
            <a:r>
              <a:rPr kumimoji="1" lang="zh-CN" altLang="en-US" sz="1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6" name="Straight Connector 120"/>
          <p:cNvCxnSpPr/>
          <p:nvPr/>
        </p:nvCxnSpPr>
        <p:spPr>
          <a:xfrm>
            <a:off x="144000" y="2210946"/>
            <a:ext cx="8856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7071150" y="2753086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ureka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820530" y="2739897"/>
            <a:ext cx="626846" cy="192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pollo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3" name="直接箭头连接符 162"/>
          <p:cNvCxnSpPr>
            <a:endCxn id="160" idx="2"/>
          </p:cNvCxnSpPr>
          <p:nvPr/>
        </p:nvCxnSpPr>
        <p:spPr>
          <a:xfrm flipV="1">
            <a:off x="6930571" y="2945743"/>
            <a:ext cx="454002" cy="7145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endCxn id="160" idx="2"/>
          </p:cNvCxnSpPr>
          <p:nvPr/>
        </p:nvCxnSpPr>
        <p:spPr>
          <a:xfrm flipH="1" flipV="1">
            <a:off x="7384573" y="2945743"/>
            <a:ext cx="536729" cy="70155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949270" y="3649259"/>
            <a:ext cx="1016931" cy="1318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6735954" y="3187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注册</a:t>
            </a:r>
            <a:endParaRPr lang="en-US" sz="1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743931" y="3187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发现</a:t>
            </a:r>
            <a:endParaRPr 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7196572" y="34433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调用</a:t>
            </a:r>
            <a:endParaRPr lang="en-US" sz="1000" dirty="0"/>
          </a:p>
        </p:txBody>
      </p:sp>
      <p:cxnSp>
        <p:nvCxnSpPr>
          <p:cNvPr id="179" name="直接箭头连接符 178"/>
          <p:cNvCxnSpPr>
            <a:stCxn id="6" idx="3"/>
            <a:endCxn id="92" idx="1"/>
          </p:cNvCxnSpPr>
          <p:nvPr/>
        </p:nvCxnSpPr>
        <p:spPr>
          <a:xfrm>
            <a:off x="2596568" y="4278085"/>
            <a:ext cx="407889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2535729" y="429072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基于</a:t>
            </a:r>
            <a:endParaRPr lang="en-US" altLang="zh-CN" sz="800" dirty="0"/>
          </a:p>
          <a:p>
            <a:pPr algn="l"/>
            <a:r>
              <a:rPr lang="en-US" altLang="zh-CN" sz="800" dirty="0"/>
              <a:t>Nginx</a:t>
            </a:r>
            <a:endParaRPr lang="en-US" altLang="zh-CN" sz="800" dirty="0"/>
          </a:p>
          <a:p>
            <a:pPr algn="l"/>
            <a:r>
              <a:rPr lang="zh-CN" altLang="en-US" sz="800" dirty="0"/>
              <a:t>调用</a:t>
            </a:r>
            <a:endParaRPr lang="en-US" sz="800" dirty="0"/>
          </a:p>
        </p:txBody>
      </p:sp>
      <p:sp>
        <p:nvSpPr>
          <p:cNvPr id="181" name="椭圆 180"/>
          <p:cNvSpPr/>
          <p:nvPr/>
        </p:nvSpPr>
        <p:spPr>
          <a:xfrm>
            <a:off x="6815800" y="285599"/>
            <a:ext cx="1631576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6720746" y="1310670"/>
            <a:ext cx="222208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说明：</a:t>
            </a:r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r>
              <a:rPr lang="zh-CN" altLang="en-US" sz="1000" dirty="0"/>
              <a:t>红色服务：</a:t>
            </a:r>
            <a:r>
              <a:rPr lang="en-US" altLang="zh-CN" sz="1000" dirty="0"/>
              <a:t>war</a:t>
            </a:r>
            <a:r>
              <a:rPr lang="zh-CN" altLang="en-US" sz="1000" dirty="0"/>
              <a:t>包，使用</a:t>
            </a:r>
            <a:r>
              <a:rPr lang="en-US" altLang="zh-CN" sz="1000" dirty="0" err="1"/>
              <a:t>Widefly</a:t>
            </a:r>
            <a:r>
              <a:rPr lang="zh-CN" altLang="en-US" sz="1000" dirty="0"/>
              <a:t>部署</a:t>
            </a:r>
            <a:endParaRPr lang="en-US" altLang="zh-CN" sz="1000" dirty="0"/>
          </a:p>
          <a:p>
            <a:pPr algn="l"/>
            <a:r>
              <a:rPr lang="zh-CN" altLang="en-US" sz="1000" dirty="0"/>
              <a:t>蓝色服务：</a:t>
            </a:r>
            <a:r>
              <a:rPr lang="en-US" altLang="zh-CN" sz="1000" dirty="0"/>
              <a:t>jar</a:t>
            </a:r>
            <a:r>
              <a:rPr lang="zh-CN" altLang="en-US" sz="1000" dirty="0"/>
              <a:t>包，微服务部署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ea typeface="宋体" charset="0"/>
              </a:rPr>
              <a:t>Skywalking</a:t>
            </a:r>
            <a:r>
              <a:rPr lang="en-US" altLang="zh-CN" sz="2400" dirty="0">
                <a:ea typeface="宋体" charset="0"/>
              </a:rPr>
              <a:t> - </a:t>
            </a:r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639445"/>
            <a:ext cx="8890000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a typeface="宋体" charset="0"/>
              </a:rPr>
              <a:t>Skywalking</a:t>
            </a:r>
            <a:r>
              <a:rPr lang="en-US" altLang="zh-CN" dirty="0">
                <a:ea typeface="宋体" charset="0"/>
              </a:rPr>
              <a:t> - </a:t>
            </a:r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833120"/>
            <a:ext cx="8337550" cy="4081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a typeface="宋体" charset="0"/>
              </a:rPr>
              <a:t>Skywalking</a:t>
            </a:r>
            <a:r>
              <a:rPr lang="en-US" altLang="zh-CN" dirty="0">
                <a:ea typeface="宋体" charset="0"/>
              </a:rPr>
              <a:t> - </a:t>
            </a:r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22655"/>
            <a:ext cx="8168640" cy="408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a typeface="宋体" charset="0"/>
              </a:rPr>
              <a:t>Skywalking</a:t>
            </a:r>
            <a:r>
              <a:rPr lang="en-US" altLang="zh-CN" dirty="0">
                <a:ea typeface="宋体" charset="0"/>
              </a:rPr>
              <a:t> - </a:t>
            </a:r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955040"/>
            <a:ext cx="8131810" cy="409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47" name="椭圆 46"/>
          <p:cNvSpPr/>
          <p:nvPr/>
        </p:nvSpPr>
        <p:spPr>
          <a:xfrm>
            <a:off x="7060835" y="191406"/>
            <a:ext cx="1631576" cy="816147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系统现状及问题分析</a:t>
            </a:r>
            <a:endParaRPr 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6815800" y="285599"/>
            <a:ext cx="1631576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112"/>
          <p:cNvSpPr/>
          <p:nvPr/>
        </p:nvSpPr>
        <p:spPr>
          <a:xfrm>
            <a:off x="796828" y="1175287"/>
            <a:ext cx="3037753" cy="360000"/>
          </a:xfrm>
          <a:prstGeom prst="rect">
            <a:avLst/>
          </a:prstGeom>
          <a:solidFill>
            <a:srgbClr val="DA291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代码层面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组合 10"/>
          <p:cNvGrpSpPr/>
          <p:nvPr/>
        </p:nvGrpSpPr>
        <p:grpSpPr>
          <a:xfrm>
            <a:off x="778928" y="1592535"/>
            <a:ext cx="3073551" cy="3048291"/>
            <a:chOff x="3447614" y="1497303"/>
            <a:chExt cx="2064470" cy="3048291"/>
          </a:xfrm>
        </p:grpSpPr>
        <p:sp>
          <p:nvSpPr>
            <p:cNvPr id="8" name="矩形 25"/>
            <p:cNvSpPr/>
            <p:nvPr/>
          </p:nvSpPr>
          <p:spPr>
            <a:xfrm>
              <a:off x="3447614" y="1497303"/>
              <a:ext cx="2064470" cy="304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26"/>
            <p:cNvSpPr txBox="1"/>
            <p:nvPr/>
          </p:nvSpPr>
          <p:spPr>
            <a:xfrm>
              <a:off x="3530339" y="1575945"/>
              <a:ext cx="1943306" cy="2618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业务逻辑，充斥在前、中、后端</a:t>
              </a:r>
              <a:endParaRPr lang="en-US" altLang="zh-CN" sz="1200" dirty="0"/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代码耦合，不同业务代码交织在一起</a:t>
              </a:r>
              <a:endParaRPr lang="en-US" altLang="zh-CN" sz="1200" dirty="0"/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重复代码，存在功能相同及相似接口</a:t>
              </a:r>
              <a:endParaRPr lang="zh-CN" altLang="en-US" sz="1200" dirty="0"/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充斥过时开关，废弃的业务逻辑代码</a:t>
              </a:r>
              <a:endParaRPr lang="zh-CN" altLang="en-US" sz="1200" dirty="0"/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对外订单接口，有直接查询</a:t>
              </a:r>
              <a:r>
                <a:rPr lang="en-US" altLang="zh-CN" sz="1200" dirty="0"/>
                <a:t>DB</a:t>
              </a:r>
              <a:r>
                <a:rPr lang="zh-CN" altLang="en-US" sz="1200" dirty="0"/>
                <a:t>处理</a:t>
              </a:r>
              <a:endParaRPr lang="en-US" altLang="zh-CN" sz="1200" dirty="0"/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日志不规范，</a:t>
              </a:r>
              <a:r>
                <a:rPr lang="en-US" altLang="zh-CN" sz="1200" dirty="0"/>
                <a:t>ELK</a:t>
              </a:r>
              <a:r>
                <a:rPr lang="zh-CN" altLang="en-US" sz="1200" dirty="0"/>
                <a:t>难还原运行轨迹</a:t>
              </a:r>
              <a:endParaRPr lang="en-US" altLang="zh-CN" sz="1200" dirty="0"/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/>
                <a:t>Redis</a:t>
              </a:r>
              <a:r>
                <a:rPr lang="zh-CN" altLang="en-US" sz="1200" dirty="0"/>
                <a:t>及内部接口存在多次重复调用</a:t>
              </a:r>
              <a:endParaRPr lang="zh-CN" altLang="en-US" sz="1200" dirty="0"/>
            </a:p>
          </p:txBody>
        </p:sp>
      </p:grpSp>
      <p:sp>
        <p:nvSpPr>
          <p:cNvPr id="10" name="Rectangle 112"/>
          <p:cNvSpPr/>
          <p:nvPr/>
        </p:nvSpPr>
        <p:spPr>
          <a:xfrm>
            <a:off x="4100287" y="1175287"/>
            <a:ext cx="1968644" cy="360000"/>
          </a:xfrm>
          <a:prstGeom prst="rect">
            <a:avLst/>
          </a:prstGeom>
          <a:solidFill>
            <a:srgbClr val="DA291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系统层面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82386" y="1592535"/>
            <a:ext cx="1991843" cy="3048291"/>
            <a:chOff x="3447614" y="1497303"/>
            <a:chExt cx="2064470" cy="3048291"/>
          </a:xfrm>
        </p:grpSpPr>
        <p:sp>
          <p:nvSpPr>
            <p:cNvPr id="12" name="矩形 25"/>
            <p:cNvSpPr/>
            <p:nvPr/>
          </p:nvSpPr>
          <p:spPr>
            <a:xfrm>
              <a:off x="3447614" y="1497303"/>
              <a:ext cx="2064470" cy="304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26"/>
            <p:cNvSpPr txBox="1"/>
            <p:nvPr/>
          </p:nvSpPr>
          <p:spPr>
            <a:xfrm>
              <a:off x="3530339" y="1575945"/>
              <a:ext cx="1943306" cy="27572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需求迭代周期长</a:t>
              </a:r>
              <a:endParaRPr kumimoji="1" lang="en-US" altLang="zh-CN" sz="1200" dirty="0"/>
            </a:p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既存代码质量不高</a:t>
              </a:r>
              <a:endParaRPr kumimoji="1" lang="en-US" altLang="zh-CN" sz="1200" dirty="0"/>
            </a:p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维护成本增加</a:t>
              </a:r>
              <a:endParaRPr kumimoji="1" lang="en-US" altLang="zh-CN" sz="1200" dirty="0"/>
            </a:p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线上系统稳定性差</a:t>
              </a:r>
              <a:endParaRPr kumimoji="1" lang="en-US" altLang="zh-CN" sz="1200" dirty="0"/>
            </a:p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线上问题调查时间长</a:t>
              </a:r>
              <a:endParaRPr kumimoji="1" lang="en-US" altLang="zh-CN" sz="1200" dirty="0"/>
            </a:p>
          </p:txBody>
        </p:sp>
      </p:grpSp>
      <p:sp>
        <p:nvSpPr>
          <p:cNvPr id="14" name="Rectangle 112"/>
          <p:cNvSpPr/>
          <p:nvPr/>
        </p:nvSpPr>
        <p:spPr>
          <a:xfrm>
            <a:off x="7315200" y="1175287"/>
            <a:ext cx="1477761" cy="360000"/>
          </a:xfrm>
          <a:prstGeom prst="rect">
            <a:avLst/>
          </a:prstGeom>
          <a:solidFill>
            <a:srgbClr val="DA291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icrosoft YaHei"/>
              </a:rPr>
              <a:t>问题原因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Microsoft YaHei"/>
            </a:endParaRPr>
          </a:p>
        </p:txBody>
      </p:sp>
      <p:grpSp>
        <p:nvGrpSpPr>
          <p:cNvPr id="15" name="组合 10"/>
          <p:cNvGrpSpPr/>
          <p:nvPr/>
        </p:nvGrpSpPr>
        <p:grpSpPr>
          <a:xfrm>
            <a:off x="7315200" y="1592535"/>
            <a:ext cx="1477761" cy="3048291"/>
            <a:chOff x="3447614" y="1497303"/>
            <a:chExt cx="2064470" cy="3048291"/>
          </a:xfrm>
        </p:grpSpPr>
        <p:sp>
          <p:nvSpPr>
            <p:cNvPr id="16" name="矩形 25"/>
            <p:cNvSpPr/>
            <p:nvPr/>
          </p:nvSpPr>
          <p:spPr>
            <a:xfrm>
              <a:off x="3447614" y="1497303"/>
              <a:ext cx="2064470" cy="30482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26"/>
            <p:cNvSpPr txBox="1"/>
            <p:nvPr/>
          </p:nvSpPr>
          <p:spPr>
            <a:xfrm>
              <a:off x="3530339" y="1575945"/>
              <a:ext cx="1943306" cy="19971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垂直建设</a:t>
              </a:r>
              <a:endParaRPr kumimoji="1" lang="en-US" altLang="zh-CN" sz="1200" dirty="0"/>
            </a:p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面向</a:t>
              </a:r>
              <a:r>
                <a:rPr kumimoji="1" lang="en-US" altLang="zh-CN" sz="1200" dirty="0"/>
                <a:t>UI</a:t>
              </a:r>
              <a:r>
                <a:rPr kumimoji="1" lang="zh-CN" altLang="en-US" sz="1200" dirty="0"/>
                <a:t>设计</a:t>
              </a:r>
              <a:endParaRPr kumimoji="1" lang="en-US" altLang="zh-CN" sz="1200" dirty="0"/>
            </a:p>
            <a:p>
              <a:pPr marL="171450" indent="-171450">
                <a:lnSpc>
                  <a:spcPct val="30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业务耦合</a:t>
              </a:r>
              <a:endParaRPr kumimoji="1"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kumimoji="1" lang="en-US" altLang="zh-CN" sz="1200" dirty="0"/>
            </a:p>
          </p:txBody>
        </p:sp>
      </p:grpSp>
      <p:sp>
        <p:nvSpPr>
          <p:cNvPr id="2" name="箭头: 右 1"/>
          <p:cNvSpPr/>
          <p:nvPr/>
        </p:nvSpPr>
        <p:spPr>
          <a:xfrm>
            <a:off x="6226629" y="2980542"/>
            <a:ext cx="979714" cy="537028"/>
          </a:xfrm>
          <a:prstGeom prst="rightArrow">
            <a:avLst/>
          </a:prstGeom>
          <a:solidFill>
            <a:srgbClr val="C0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2051" y="2836258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原因分析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未来展望、建设目标</a:t>
            </a:r>
            <a:endParaRPr 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6633882" y="141315"/>
            <a:ext cx="2034623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客户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25"/>
          <p:cNvSpPr>
            <a:spLocks noChangeArrowheads="1"/>
          </p:cNvSpPr>
          <p:nvPr/>
        </p:nvSpPr>
        <p:spPr bwMode="auto">
          <a:xfrm>
            <a:off x="1553350" y="2722287"/>
            <a:ext cx="1091868" cy="1044479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DA2416"/>
            </a:solidFill>
            <a:round/>
          </a:ln>
          <a:effectLst/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点餐系统</a:t>
            </a:r>
            <a:endParaRPr kumimoji="1"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20"/>
          <p:cNvGrpSpPr/>
          <p:nvPr/>
        </p:nvGrpSpPr>
        <p:grpSpPr>
          <a:xfrm>
            <a:off x="264160" y="3766766"/>
            <a:ext cx="991263" cy="720000"/>
            <a:chOff x="2551605" y="3403495"/>
            <a:chExt cx="991263" cy="720000"/>
          </a:xfrm>
        </p:grpSpPr>
        <p:sp>
          <p:nvSpPr>
            <p:cNvPr id="8" name="椭圆 26"/>
            <p:cNvSpPr>
              <a:spLocks noChangeArrowheads="1"/>
            </p:cNvSpPr>
            <p:nvPr/>
          </p:nvSpPr>
          <p:spPr bwMode="auto">
            <a:xfrm>
              <a:off x="2667760" y="3403495"/>
              <a:ext cx="720000" cy="720000"/>
            </a:xfrm>
            <a:prstGeom prst="ellipse">
              <a:avLst/>
            </a:prstGeom>
            <a:solidFill>
              <a:srgbClr val="F3A7A1"/>
            </a:solidFill>
            <a:ln w="9525">
              <a:solidFill>
                <a:srgbClr val="F3A7A1"/>
              </a:solidFill>
              <a:round/>
            </a:ln>
            <a:effectLst/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 sz="1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9"/>
            <p:cNvSpPr txBox="1">
              <a:spLocks noChangeArrowheads="1"/>
            </p:cNvSpPr>
            <p:nvPr/>
          </p:nvSpPr>
          <p:spPr bwMode="auto">
            <a:xfrm>
              <a:off x="2551605" y="3636757"/>
              <a:ext cx="991263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中台化</a:t>
              </a:r>
              <a:endPara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48"/>
          <p:cNvGrpSpPr/>
          <p:nvPr/>
        </p:nvGrpSpPr>
        <p:grpSpPr>
          <a:xfrm>
            <a:off x="1684547" y="1404587"/>
            <a:ext cx="829474" cy="720000"/>
            <a:chOff x="3920877" y="1214805"/>
            <a:chExt cx="829474" cy="720000"/>
          </a:xfrm>
        </p:grpSpPr>
        <p:sp>
          <p:nvSpPr>
            <p:cNvPr id="11" name="椭圆 28"/>
            <p:cNvSpPr>
              <a:spLocks noChangeArrowheads="1"/>
            </p:cNvSpPr>
            <p:nvPr/>
          </p:nvSpPr>
          <p:spPr bwMode="auto">
            <a:xfrm>
              <a:off x="3964855" y="1214805"/>
              <a:ext cx="720000" cy="720000"/>
            </a:xfrm>
            <a:prstGeom prst="ellipse">
              <a:avLst/>
            </a:prstGeom>
            <a:solidFill>
              <a:srgbClr val="F3A7A1"/>
            </a:solidFill>
            <a:ln w="9525">
              <a:solidFill>
                <a:srgbClr val="F3A7A1"/>
              </a:solidFill>
              <a:round/>
            </a:ln>
            <a:effectLst/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 sz="1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9"/>
            <p:cNvSpPr txBox="1">
              <a:spLocks noChangeArrowheads="1"/>
            </p:cNvSpPr>
            <p:nvPr/>
          </p:nvSpPr>
          <p:spPr bwMode="auto">
            <a:xfrm>
              <a:off x="3920877" y="1436305"/>
              <a:ext cx="82947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多品牌化</a:t>
              </a:r>
              <a:endPara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47"/>
          <p:cNvGrpSpPr/>
          <p:nvPr/>
        </p:nvGrpSpPr>
        <p:grpSpPr>
          <a:xfrm>
            <a:off x="2966804" y="3766766"/>
            <a:ext cx="893007" cy="720000"/>
            <a:chOff x="5474819" y="3515849"/>
            <a:chExt cx="893007" cy="720000"/>
          </a:xfrm>
        </p:grpSpPr>
        <p:sp>
          <p:nvSpPr>
            <p:cNvPr id="14" name="椭圆 30"/>
            <p:cNvSpPr>
              <a:spLocks noChangeArrowheads="1"/>
            </p:cNvSpPr>
            <p:nvPr/>
          </p:nvSpPr>
          <p:spPr bwMode="auto">
            <a:xfrm>
              <a:off x="5564442" y="3515849"/>
              <a:ext cx="720000" cy="720000"/>
            </a:xfrm>
            <a:prstGeom prst="ellipse">
              <a:avLst/>
            </a:prstGeom>
            <a:solidFill>
              <a:srgbClr val="F3A7A1"/>
            </a:solidFill>
            <a:ln w="9525">
              <a:solidFill>
                <a:srgbClr val="F3A7A1"/>
              </a:solidFill>
              <a:round/>
            </a:ln>
            <a:effectLst/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 sz="1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9"/>
            <p:cNvSpPr txBox="1">
              <a:spLocks noChangeArrowheads="1"/>
            </p:cNvSpPr>
            <p:nvPr/>
          </p:nvSpPr>
          <p:spPr bwMode="auto">
            <a:xfrm>
              <a:off x="5474819" y="3737350"/>
              <a:ext cx="893007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高稳定性</a:t>
              </a:r>
              <a:endPara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6" name="直线箭头连接符 91"/>
          <p:cNvCxnSpPr>
            <a:cxnSpLocks noChangeShapeType="1"/>
          </p:cNvCxnSpPr>
          <p:nvPr/>
        </p:nvCxnSpPr>
        <p:spPr bwMode="auto">
          <a:xfrm>
            <a:off x="2693016" y="3508915"/>
            <a:ext cx="407617" cy="368601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tailEnd type="arrow" w="med" len="med"/>
          </a:ln>
          <a:effectLst/>
        </p:spPr>
      </p:cxnSp>
      <p:cxnSp>
        <p:nvCxnSpPr>
          <p:cNvPr id="17" name="直线箭头连接符 91"/>
          <p:cNvCxnSpPr>
            <a:cxnSpLocks noChangeShapeType="1"/>
          </p:cNvCxnSpPr>
          <p:nvPr/>
        </p:nvCxnSpPr>
        <p:spPr bwMode="auto">
          <a:xfrm flipH="1">
            <a:off x="1047121" y="3542713"/>
            <a:ext cx="416605" cy="33480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tailEnd type="arrow" w="med" len="med"/>
          </a:ln>
          <a:effectLst/>
        </p:spPr>
      </p:cxnSp>
      <p:cxnSp>
        <p:nvCxnSpPr>
          <p:cNvPr id="18" name="直线箭头连接符 91"/>
          <p:cNvCxnSpPr>
            <a:cxnSpLocks noChangeShapeType="1"/>
          </p:cNvCxnSpPr>
          <p:nvPr/>
        </p:nvCxnSpPr>
        <p:spPr bwMode="auto">
          <a:xfrm flipV="1">
            <a:off x="2116693" y="2189437"/>
            <a:ext cx="174" cy="468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tailEnd type="arrow" w="med" len="med"/>
          </a:ln>
          <a:effectLst/>
        </p:spPr>
      </p:cxnSp>
      <p:sp>
        <p:nvSpPr>
          <p:cNvPr id="19" name="文本框 26"/>
          <p:cNvSpPr txBox="1"/>
          <p:nvPr/>
        </p:nvSpPr>
        <p:spPr>
          <a:xfrm>
            <a:off x="4127256" y="1319516"/>
            <a:ext cx="4743055" cy="171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支持多品牌、多渠道等线下门店接入，例如：</a:t>
            </a:r>
            <a:r>
              <a:rPr kumimoji="1" lang="en-US" altLang="zh-CN" sz="1200" dirty="0"/>
              <a:t>KFC KIOS</a:t>
            </a:r>
            <a:r>
              <a:rPr kumimoji="1" lang="zh-CN" altLang="en-US" sz="1200" dirty="0"/>
              <a:t>、黄记煌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支持扫码点餐、</a:t>
            </a:r>
            <a:r>
              <a:rPr kumimoji="1" lang="en-US" altLang="zh-CN" sz="1200" dirty="0"/>
              <a:t>KIOSK</a:t>
            </a:r>
            <a:r>
              <a:rPr kumimoji="1" lang="zh-CN" altLang="en-US" sz="1200" dirty="0"/>
              <a:t>快餐模式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打造</a:t>
            </a:r>
            <a:r>
              <a:rPr kumimoji="1" lang="en-US" altLang="zh-CN" sz="1200" dirty="0"/>
              <a:t>STORE</a:t>
            </a:r>
            <a:r>
              <a:rPr kumimoji="1" lang="zh-CN" altLang="en-US" sz="1200" dirty="0"/>
              <a:t>部门小中台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高可用、高稳定性，全年达到</a:t>
            </a:r>
            <a:r>
              <a:rPr kumimoji="1" lang="en-US" altLang="zh-CN" sz="1200" dirty="0"/>
              <a:t>99.99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可扩展，日单量支持：</a:t>
            </a:r>
            <a:r>
              <a:rPr kumimoji="1" lang="en-US" altLang="zh-CN" sz="1200" dirty="0"/>
              <a:t>100</a:t>
            </a:r>
            <a:r>
              <a:rPr kumimoji="1" lang="zh-CN" altLang="en-US" sz="1200" dirty="0"/>
              <a:t>万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扫码：</a:t>
            </a:r>
            <a:r>
              <a:rPr kumimoji="1" lang="en-US" altLang="zh-CN" sz="1200" dirty="0"/>
              <a:t>20</a:t>
            </a:r>
            <a:r>
              <a:rPr kumimoji="1" lang="zh-CN" altLang="en-US" sz="1200" dirty="0"/>
              <a:t>万，</a:t>
            </a:r>
            <a:r>
              <a:rPr kumimoji="1" lang="en-US" altLang="zh-CN" sz="1200" dirty="0"/>
              <a:t>KFC KIOSK</a:t>
            </a:r>
            <a:r>
              <a:rPr kumimoji="1" lang="zh-CN" altLang="en-US" sz="1200" dirty="0"/>
              <a:t>：</a:t>
            </a:r>
            <a:r>
              <a:rPr kumimoji="1" lang="en-US" altLang="zh-CN" sz="1200" dirty="0"/>
              <a:t>50</a:t>
            </a:r>
            <a:r>
              <a:rPr kumimoji="1" lang="zh-CN" altLang="en-US" sz="1200" dirty="0"/>
              <a:t>万，</a:t>
            </a:r>
            <a:r>
              <a:rPr kumimoji="1" lang="en-US" altLang="zh-CN" sz="1200" dirty="0"/>
              <a:t>PH KIOSK</a:t>
            </a:r>
            <a:r>
              <a:rPr kumimoji="1" lang="zh-CN" altLang="en-US" sz="1200" dirty="0"/>
              <a:t>及其他品牌：</a:t>
            </a:r>
            <a:r>
              <a:rPr kumimoji="1" lang="en-US" altLang="zh-CN" sz="1200" dirty="0"/>
              <a:t>30</a:t>
            </a:r>
            <a:r>
              <a:rPr kumimoji="1" lang="zh-CN" altLang="en-US" sz="1200" dirty="0"/>
              <a:t>万</a:t>
            </a:r>
            <a:r>
              <a:rPr kumimoji="1" lang="en-US" altLang="zh-CN" sz="1200" dirty="0"/>
              <a:t>)</a:t>
            </a:r>
            <a:endParaRPr kumimoji="1" lang="en-US" altLang="zh-CN" sz="1200" dirty="0"/>
          </a:p>
        </p:txBody>
      </p:sp>
      <p:sp>
        <p:nvSpPr>
          <p:cNvPr id="20" name="Rectangle 112"/>
          <p:cNvSpPr/>
          <p:nvPr/>
        </p:nvSpPr>
        <p:spPr>
          <a:xfrm>
            <a:off x="4127256" y="979877"/>
            <a:ext cx="1968644" cy="360000"/>
          </a:xfrm>
          <a:prstGeom prst="rect">
            <a:avLst/>
          </a:prstGeom>
          <a:solidFill>
            <a:srgbClr val="DA291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建设目标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文本框 26"/>
          <p:cNvSpPr txBox="1"/>
          <p:nvPr/>
        </p:nvSpPr>
        <p:spPr>
          <a:xfrm>
            <a:off x="4127256" y="3508915"/>
            <a:ext cx="4743054" cy="11644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设计和架构中台基础框架，层次划分，模块划分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以扫码点餐业务为基础，梳理和定义各层、各模块标准接口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扫码点餐业务先期接入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/>
              <a:t>其他品牌陆续接入，接入原则：各品牌优先匹配标准接口</a:t>
            </a:r>
            <a:endParaRPr kumimoji="1" lang="en-US" altLang="zh-CN" sz="1200" dirty="0"/>
          </a:p>
        </p:txBody>
      </p:sp>
      <p:sp>
        <p:nvSpPr>
          <p:cNvPr id="22" name="Rectangle 112"/>
          <p:cNvSpPr/>
          <p:nvPr/>
        </p:nvSpPr>
        <p:spPr>
          <a:xfrm>
            <a:off x="4127256" y="3137213"/>
            <a:ext cx="1968644" cy="360000"/>
          </a:xfrm>
          <a:prstGeom prst="rect">
            <a:avLst/>
          </a:prstGeom>
          <a:solidFill>
            <a:srgbClr val="DA291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建设步骤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架构改造整体思路</a:t>
            </a:r>
            <a:endParaRPr 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6815800" y="285599"/>
            <a:ext cx="1631576" cy="620333"/>
          </a:xfrm>
          <a:prstGeom prst="ellipse">
            <a:avLst/>
          </a:prstGeom>
          <a:solidFill>
            <a:srgbClr val="C9000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王江坡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112"/>
          <p:cNvSpPr/>
          <p:nvPr/>
        </p:nvSpPr>
        <p:spPr>
          <a:xfrm>
            <a:off x="653427" y="1107556"/>
            <a:ext cx="3330057" cy="360000"/>
          </a:xfrm>
          <a:prstGeom prst="rect">
            <a:avLst/>
          </a:prstGeom>
          <a:solidFill>
            <a:srgbClr val="DA291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6858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Tx/>
              <a:buFontTx/>
              <a:buNone/>
              <a:defRPr/>
            </a:pPr>
            <a:r>
              <a:rPr lang="zh-CN" altLang="en-US" sz="1400" b="1" kern="0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Microsoft YaHei"/>
              </a:rPr>
              <a:t>方案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Microsoft YaHei"/>
            </a:endParaRPr>
          </a:p>
        </p:txBody>
      </p:sp>
      <p:grpSp>
        <p:nvGrpSpPr>
          <p:cNvPr id="37" name="组合 10"/>
          <p:cNvGrpSpPr/>
          <p:nvPr/>
        </p:nvGrpSpPr>
        <p:grpSpPr>
          <a:xfrm>
            <a:off x="653427" y="1467556"/>
            <a:ext cx="3330057" cy="3314901"/>
            <a:chOff x="3447614" y="1497303"/>
            <a:chExt cx="2064470" cy="3314901"/>
          </a:xfrm>
        </p:grpSpPr>
        <p:sp>
          <p:nvSpPr>
            <p:cNvPr id="38" name="矩形 37"/>
            <p:cNvSpPr/>
            <p:nvPr/>
          </p:nvSpPr>
          <p:spPr>
            <a:xfrm>
              <a:off x="3447614" y="1497303"/>
              <a:ext cx="2064470" cy="3314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26"/>
            <p:cNvSpPr txBox="1"/>
            <p:nvPr/>
          </p:nvSpPr>
          <p:spPr>
            <a:xfrm>
              <a:off x="3530339" y="1566420"/>
              <a:ext cx="1943306" cy="3103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前端</a:t>
              </a:r>
              <a:r>
                <a:rPr kumimoji="1" lang="en-US" altLang="zh-CN" sz="1200" dirty="0"/>
                <a:t>UI</a:t>
              </a:r>
              <a:r>
                <a:rPr kumimoji="1" lang="zh-CN" altLang="en-US" sz="1200" dirty="0"/>
                <a:t>及</a:t>
              </a:r>
              <a:r>
                <a:rPr kumimoji="1" lang="en-US" altLang="zh-CN" sz="1200" dirty="0"/>
                <a:t>Portal</a:t>
              </a:r>
              <a:r>
                <a:rPr kumimoji="1" lang="zh-CN" altLang="en-US" sz="1200" dirty="0"/>
                <a:t>层</a:t>
              </a:r>
              <a:endParaRPr kumimoji="1" lang="en-US" altLang="zh-CN" sz="1200" dirty="0"/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适应前端快速迭代</a:t>
              </a:r>
              <a:endParaRPr kumimoji="1" lang="en-US" altLang="zh-CN" sz="1200" dirty="0"/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200" dirty="0"/>
                <a:t>By</a:t>
              </a:r>
              <a:r>
                <a:rPr kumimoji="1" lang="zh-CN" altLang="en-US" sz="1200" dirty="0"/>
                <a:t>品牌、业务线建设</a:t>
              </a:r>
              <a:endParaRPr kumimoji="1"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优化前后端交互及灵活性，构建平台能力</a:t>
              </a:r>
              <a:endParaRPr kumimoji="1" lang="en-US" altLang="zh-CN" sz="1200" dirty="0"/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业务层服务</a:t>
              </a:r>
              <a:endParaRPr kumimoji="1" lang="en-US" altLang="zh-CN" sz="1200" dirty="0"/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接入层服务，流量及路由管理</a:t>
              </a:r>
              <a:endParaRPr kumimoji="1"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业务沉淀及标准化，构建通用服务中台</a:t>
              </a:r>
              <a:endParaRPr kumimoji="1" lang="en-US" altLang="zh-CN" sz="1200" dirty="0"/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标准化接口</a:t>
              </a:r>
              <a:endParaRPr kumimoji="1" lang="en-US" altLang="zh-CN" sz="1200" dirty="0"/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完善优化业务逻辑，重构既存流程</a:t>
              </a:r>
              <a:endParaRPr kumimoji="1" lang="en-US" altLang="zh-CN" sz="1200" dirty="0"/>
            </a:p>
            <a:p>
              <a:pPr lvl="1">
                <a:lnSpc>
                  <a:spcPct val="150000"/>
                </a:lnSpc>
              </a:pPr>
              <a:endParaRPr kumimoji="1"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/>
                <a:t>完善监控体系，服务透明化</a:t>
              </a:r>
              <a:endParaRPr kumimoji="1" lang="en-US" altLang="zh-CN" sz="1200" dirty="0"/>
            </a:p>
          </p:txBody>
        </p:sp>
      </p:grpSp>
      <p:sp>
        <p:nvSpPr>
          <p:cNvPr id="43" name="圆角矩形 36"/>
          <p:cNvSpPr/>
          <p:nvPr/>
        </p:nvSpPr>
        <p:spPr>
          <a:xfrm>
            <a:off x="6618573" y="1202271"/>
            <a:ext cx="1516072" cy="346232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4" name="圆角矩形 36"/>
          <p:cNvSpPr/>
          <p:nvPr/>
        </p:nvSpPr>
        <p:spPr>
          <a:xfrm>
            <a:off x="6642888" y="2487747"/>
            <a:ext cx="1516073" cy="840425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点餐平台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5" name="圆角矩形 36"/>
          <p:cNvSpPr/>
          <p:nvPr/>
        </p:nvSpPr>
        <p:spPr>
          <a:xfrm>
            <a:off x="6683921" y="3605536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noProof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服务中台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圆角矩形 36"/>
          <p:cNvSpPr/>
          <p:nvPr/>
        </p:nvSpPr>
        <p:spPr>
          <a:xfrm>
            <a:off x="6683921" y="4199597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外围服务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7241140" y="1548503"/>
            <a:ext cx="191885" cy="1821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7280666" y="3409446"/>
            <a:ext cx="191885" cy="1821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Down Arrow 49"/>
          <p:cNvSpPr/>
          <p:nvPr/>
        </p:nvSpPr>
        <p:spPr>
          <a:xfrm>
            <a:off x="7288520" y="4010486"/>
            <a:ext cx="191885" cy="1821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36"/>
          <p:cNvSpPr/>
          <p:nvPr/>
        </p:nvSpPr>
        <p:spPr>
          <a:xfrm>
            <a:off x="6618573" y="1741096"/>
            <a:ext cx="1516073" cy="397971"/>
          </a:xfrm>
          <a:prstGeom prst="roundRect">
            <a:avLst>
              <a:gd name="adj" fmla="val 6081"/>
            </a:avLst>
          </a:prstGeom>
          <a:solidFill>
            <a:schemeClr val="accent1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noProof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1" name="Down Arrow 53"/>
          <p:cNvSpPr/>
          <p:nvPr/>
        </p:nvSpPr>
        <p:spPr>
          <a:xfrm>
            <a:off x="7241140" y="2221141"/>
            <a:ext cx="191885" cy="1821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圆角矩形 36"/>
          <p:cNvSpPr/>
          <p:nvPr/>
        </p:nvSpPr>
        <p:spPr>
          <a:xfrm>
            <a:off x="6716739" y="2816282"/>
            <a:ext cx="588799" cy="362225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接入层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3" name="圆角矩形 36"/>
          <p:cNvSpPr/>
          <p:nvPr/>
        </p:nvSpPr>
        <p:spPr>
          <a:xfrm>
            <a:off x="7458571" y="2816281"/>
            <a:ext cx="588799" cy="362225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260083" y="1399512"/>
            <a:ext cx="0" cy="31434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280146" y="1599199"/>
            <a:ext cx="553998" cy="30676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200" dirty="0"/>
              <a:t>前端差异化，支持前端快速迭代</a:t>
            </a:r>
            <a:endParaRPr lang="en-US" sz="1200" dirty="0"/>
          </a:p>
          <a:p>
            <a:pPr algn="l"/>
            <a:r>
              <a:rPr lang="zh-CN" altLang="en-US" sz="1200" dirty="0"/>
              <a:t>后端沉淀化，中台化，提高稳定性</a:t>
            </a:r>
            <a:endParaRPr 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4322495" y="4256320"/>
            <a:ext cx="1595309" cy="525044"/>
          </a:xfrm>
          <a:prstGeom prst="rect">
            <a:avLst/>
          </a:prstGeom>
          <a:solidFill>
            <a:srgbClr val="00B0F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前后端分离，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合理分层原则</a:t>
            </a:r>
            <a:endParaRPr 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6427788" y="1314914"/>
            <a:ext cx="170722" cy="745873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344799" y="1564739"/>
            <a:ext cx="1907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适应前端需求，</a:t>
            </a:r>
            <a:r>
              <a:rPr lang="en-US" altLang="zh-CN" sz="1000" u="sng" dirty="0"/>
              <a:t>By UI</a:t>
            </a:r>
            <a:r>
              <a:rPr lang="zh-CN" altLang="en-US" sz="1000" u="sng" dirty="0"/>
              <a:t>快速迭代</a:t>
            </a:r>
            <a:endParaRPr lang="en-US" sz="1000" u="sng" dirty="0"/>
          </a:p>
        </p:txBody>
      </p:sp>
      <p:sp>
        <p:nvSpPr>
          <p:cNvPr id="24" name="左大括号 23"/>
          <p:cNvSpPr/>
          <p:nvPr/>
        </p:nvSpPr>
        <p:spPr>
          <a:xfrm>
            <a:off x="6420580" y="2554102"/>
            <a:ext cx="170722" cy="745873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37479" y="2656495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组合服务中台接口，提供业务能力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提供共同化业务接口标准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提供差异化业务接口标准</a:t>
            </a:r>
            <a:endParaRPr lang="en-US" altLang="zh-CN" sz="1000" u="sng" dirty="0"/>
          </a:p>
        </p:txBody>
      </p:sp>
      <p:sp>
        <p:nvSpPr>
          <p:cNvPr id="26" name="左大括号 25"/>
          <p:cNvSpPr/>
          <p:nvPr/>
        </p:nvSpPr>
        <p:spPr>
          <a:xfrm>
            <a:off x="6420385" y="3728614"/>
            <a:ext cx="170722" cy="745873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/>
          <p:cNvSpPr txBox="1"/>
          <p:nvPr/>
        </p:nvSpPr>
        <p:spPr>
          <a:xfrm>
            <a:off x="4337479" y="379250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u="sng" dirty="0"/>
              <a:t>提供细粒度原子业务能力</a:t>
            </a:r>
            <a:endParaRPr lang="en-US" altLang="zh-CN" sz="1000" u="sng" dirty="0"/>
          </a:p>
          <a:p>
            <a:pPr algn="l"/>
            <a:r>
              <a:rPr lang="zh-CN" altLang="en-US" sz="1000" u="sng" dirty="0"/>
              <a:t>业务沉淀，保证稳定性</a:t>
            </a:r>
            <a:endParaRPr lang="en-US" altLang="zh-CN" sz="10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8"/>
          <p:cNvSpPr/>
          <p:nvPr/>
        </p:nvSpPr>
        <p:spPr>
          <a:xfrm>
            <a:off x="1148331" y="3838204"/>
            <a:ext cx="7865028" cy="778423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逻辑架构及分层设计</a:t>
            </a:r>
            <a:endParaRPr lang="en-US" sz="2400" dirty="0"/>
          </a:p>
        </p:txBody>
      </p:sp>
      <p:sp>
        <p:nvSpPr>
          <p:cNvPr id="6" name="Rounded Rectangle 71"/>
          <p:cNvSpPr/>
          <p:nvPr/>
        </p:nvSpPr>
        <p:spPr>
          <a:xfrm>
            <a:off x="1176450" y="2793056"/>
            <a:ext cx="7824342" cy="823267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2"/>
          <p:cNvSpPr/>
          <p:nvPr/>
        </p:nvSpPr>
        <p:spPr>
          <a:xfrm>
            <a:off x="1178515" y="1779292"/>
            <a:ext cx="7834844" cy="783410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026" y="1781917"/>
            <a:ext cx="879145" cy="78078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前端</a:t>
            </a:r>
            <a:endParaRPr lang="zh-CN" altLang="en-US" dirty="0">
              <a:latin typeface="+mj-lt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3208" y="2784581"/>
            <a:ext cx="884259" cy="831743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平台层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168128" y="3872524"/>
            <a:ext cx="884259" cy="750821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中台层</a:t>
            </a:r>
            <a:endParaRPr lang="zh-CN" altLang="en-US" dirty="0">
              <a:latin typeface="+mj-lt"/>
            </a:endParaRPr>
          </a:p>
        </p:txBody>
      </p:sp>
      <p:sp>
        <p:nvSpPr>
          <p:cNvPr id="27" name="矩形 30"/>
          <p:cNvSpPr/>
          <p:nvPr/>
        </p:nvSpPr>
        <p:spPr>
          <a:xfrm>
            <a:off x="140739" y="1168037"/>
            <a:ext cx="881614" cy="3901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渠道</a:t>
            </a:r>
            <a:endParaRPr lang="zh-CN" altLang="en-US" dirty="0">
              <a:latin typeface="+mj-lt"/>
            </a:endParaRPr>
          </a:p>
        </p:txBody>
      </p:sp>
      <p:sp>
        <p:nvSpPr>
          <p:cNvPr id="28" name="圆角矩形 36"/>
          <p:cNvSpPr/>
          <p:nvPr/>
        </p:nvSpPr>
        <p:spPr>
          <a:xfrm>
            <a:off x="1288562" y="287438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路由管理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圆角矩形 36"/>
          <p:cNvSpPr/>
          <p:nvPr/>
        </p:nvSpPr>
        <p:spPr>
          <a:xfrm>
            <a:off x="2590916" y="287438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流量管理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圆角矩形 36"/>
          <p:cNvSpPr/>
          <p:nvPr/>
        </p:nvSpPr>
        <p:spPr>
          <a:xfrm>
            <a:off x="1293608" y="1858748"/>
            <a:ext cx="800743" cy="27625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PH 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支付宝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5" name="圆角矩形 36"/>
          <p:cNvSpPr/>
          <p:nvPr/>
        </p:nvSpPr>
        <p:spPr>
          <a:xfrm>
            <a:off x="3133250" y="1857787"/>
            <a:ext cx="811229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PH 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微信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6" name="圆角矩形 36"/>
          <p:cNvSpPr/>
          <p:nvPr/>
        </p:nvSpPr>
        <p:spPr>
          <a:xfrm>
            <a:off x="4063174" y="1857787"/>
            <a:ext cx="669914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H5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862224" y="1858031"/>
            <a:ext cx="701338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早餐车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" name="圆角矩形 36"/>
          <p:cNvSpPr/>
          <p:nvPr/>
        </p:nvSpPr>
        <p:spPr>
          <a:xfrm>
            <a:off x="7999138" y="1866121"/>
            <a:ext cx="814452" cy="277262"/>
          </a:xfrm>
          <a:prstGeom prst="roundRect">
            <a:avLst>
              <a:gd name="adj" fmla="val 6081"/>
            </a:avLst>
          </a:prstGeom>
          <a:solidFill>
            <a:schemeClr val="bg2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其他品牌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圆角矩形 36"/>
          <p:cNvSpPr/>
          <p:nvPr/>
        </p:nvSpPr>
        <p:spPr>
          <a:xfrm>
            <a:off x="1293608" y="2245577"/>
            <a:ext cx="2509519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扫码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2" name="圆角矩形 36"/>
          <p:cNvSpPr/>
          <p:nvPr/>
        </p:nvSpPr>
        <p:spPr>
          <a:xfrm>
            <a:off x="3918220" y="2245577"/>
            <a:ext cx="1563986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外带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3" name="圆角矩形 36"/>
          <p:cNvSpPr/>
          <p:nvPr/>
        </p:nvSpPr>
        <p:spPr>
          <a:xfrm>
            <a:off x="5592113" y="2245577"/>
            <a:ext cx="1548092" cy="277262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早餐车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Portal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圆角矩形 36"/>
          <p:cNvSpPr/>
          <p:nvPr/>
        </p:nvSpPr>
        <p:spPr>
          <a:xfrm>
            <a:off x="1353091" y="4079890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misc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圆角矩形 36"/>
          <p:cNvSpPr/>
          <p:nvPr/>
        </p:nvSpPr>
        <p:spPr>
          <a:xfrm>
            <a:off x="1297790" y="3243704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餐厅接口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圆角矩形 36"/>
          <p:cNvSpPr/>
          <p:nvPr/>
        </p:nvSpPr>
        <p:spPr>
          <a:xfrm>
            <a:off x="2590916" y="3236524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菜单接口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圆角矩形 36"/>
          <p:cNvSpPr/>
          <p:nvPr/>
        </p:nvSpPr>
        <p:spPr>
          <a:xfrm>
            <a:off x="3893270" y="3251897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订单接口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圆角矩形 36"/>
          <p:cNvSpPr/>
          <p:nvPr/>
        </p:nvSpPr>
        <p:spPr>
          <a:xfrm>
            <a:off x="5195624" y="3247525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优惠接口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圆角矩形 32"/>
          <p:cNvSpPr/>
          <p:nvPr/>
        </p:nvSpPr>
        <p:spPr>
          <a:xfrm>
            <a:off x="1167213" y="1188605"/>
            <a:ext cx="1628310" cy="345627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7" name="文本框 117"/>
          <p:cNvSpPr txBox="1"/>
          <p:nvPr/>
        </p:nvSpPr>
        <p:spPr>
          <a:xfrm>
            <a:off x="1148331" y="1262519"/>
            <a:ext cx="566296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000" dirty="0"/>
              <a:t>PH</a:t>
            </a:r>
            <a:endParaRPr lang="zh-CN" altLang="en-US" sz="1000" dirty="0"/>
          </a:p>
        </p:txBody>
      </p:sp>
      <p:sp>
        <p:nvSpPr>
          <p:cNvPr id="68" name="圆角矩形 36"/>
          <p:cNvSpPr/>
          <p:nvPr/>
        </p:nvSpPr>
        <p:spPr>
          <a:xfrm>
            <a:off x="1652512" y="1263413"/>
            <a:ext cx="967055" cy="230005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Supper APP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9" name="圆角矩形 32"/>
          <p:cNvSpPr/>
          <p:nvPr/>
        </p:nvSpPr>
        <p:spPr>
          <a:xfrm>
            <a:off x="2905275" y="1195516"/>
            <a:ext cx="1171995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0" name="文本框 117"/>
          <p:cNvSpPr txBox="1"/>
          <p:nvPr/>
        </p:nvSpPr>
        <p:spPr>
          <a:xfrm>
            <a:off x="2926558" y="1286134"/>
            <a:ext cx="502279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微信</a:t>
            </a:r>
            <a:endParaRPr lang="zh-CN" altLang="en-US" sz="1000" dirty="0"/>
          </a:p>
        </p:txBody>
      </p:sp>
      <p:sp>
        <p:nvSpPr>
          <p:cNvPr id="71" name="圆角矩形 36"/>
          <p:cNvSpPr/>
          <p:nvPr/>
        </p:nvSpPr>
        <p:spPr>
          <a:xfrm>
            <a:off x="3399652" y="1270325"/>
            <a:ext cx="576149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2" name="圆角矩形 32"/>
          <p:cNvSpPr/>
          <p:nvPr/>
        </p:nvSpPr>
        <p:spPr>
          <a:xfrm>
            <a:off x="4140598" y="1203160"/>
            <a:ext cx="2920602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3" name="文本框 117"/>
          <p:cNvSpPr txBox="1"/>
          <p:nvPr/>
        </p:nvSpPr>
        <p:spPr>
          <a:xfrm>
            <a:off x="4149544" y="1284330"/>
            <a:ext cx="614202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支付宝</a:t>
            </a:r>
            <a:endParaRPr lang="zh-CN" altLang="en-US" sz="1000" dirty="0"/>
          </a:p>
        </p:txBody>
      </p:sp>
      <p:sp>
        <p:nvSpPr>
          <p:cNvPr id="74" name="圆角矩形 36"/>
          <p:cNvSpPr/>
          <p:nvPr/>
        </p:nvSpPr>
        <p:spPr>
          <a:xfrm>
            <a:off x="4744642" y="1277968"/>
            <a:ext cx="614202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圆角矩形 36"/>
          <p:cNvSpPr/>
          <p:nvPr/>
        </p:nvSpPr>
        <p:spPr>
          <a:xfrm>
            <a:off x="5466639" y="1277968"/>
            <a:ext cx="794115" cy="227868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生活号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H5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6" name="圆角矩形 32"/>
          <p:cNvSpPr/>
          <p:nvPr/>
        </p:nvSpPr>
        <p:spPr>
          <a:xfrm>
            <a:off x="7176405" y="1210764"/>
            <a:ext cx="1826856" cy="347472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7" name="文本框 117"/>
          <p:cNvSpPr txBox="1"/>
          <p:nvPr/>
        </p:nvSpPr>
        <p:spPr>
          <a:xfrm>
            <a:off x="7168995" y="1284677"/>
            <a:ext cx="486321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000" dirty="0"/>
              <a:t>其他</a:t>
            </a:r>
            <a:endParaRPr lang="zh-CN" altLang="en-US" sz="1000" dirty="0"/>
          </a:p>
        </p:txBody>
      </p:sp>
      <p:sp>
        <p:nvSpPr>
          <p:cNvPr id="78" name="圆角矩形 36"/>
          <p:cNvSpPr/>
          <p:nvPr/>
        </p:nvSpPr>
        <p:spPr>
          <a:xfrm>
            <a:off x="7638957" y="1271018"/>
            <a:ext cx="720362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KIOSK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9" name="圆角矩形 36"/>
          <p:cNvSpPr/>
          <p:nvPr/>
        </p:nvSpPr>
        <p:spPr>
          <a:xfrm>
            <a:off x="6434019" y="1277968"/>
            <a:ext cx="526928" cy="2286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口碑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0" name="圆角矩形 36"/>
          <p:cNvSpPr/>
          <p:nvPr/>
        </p:nvSpPr>
        <p:spPr>
          <a:xfrm>
            <a:off x="8413438" y="1277968"/>
            <a:ext cx="536137" cy="227868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i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他品牌</a:t>
            </a:r>
            <a:endParaRPr kumimoji="0" lang="en-US" altLang="zh-CN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1" name="圆角矩形 36"/>
          <p:cNvSpPr/>
          <p:nvPr/>
        </p:nvSpPr>
        <p:spPr>
          <a:xfrm>
            <a:off x="7291155" y="2245577"/>
            <a:ext cx="1548092" cy="277262"/>
          </a:xfrm>
          <a:prstGeom prst="roundRect">
            <a:avLst>
              <a:gd name="adj" fmla="val 6081"/>
            </a:avLst>
          </a:prstGeom>
          <a:solidFill>
            <a:schemeClr val="bg2"/>
          </a:solidFill>
          <a:ln w="952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他品牌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Portal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圆角矩形 36"/>
          <p:cNvSpPr/>
          <p:nvPr/>
        </p:nvSpPr>
        <p:spPr>
          <a:xfrm>
            <a:off x="2207302" y="1858748"/>
            <a:ext cx="800743" cy="27625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PN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3" name="圆角矩形 36"/>
          <p:cNvSpPr/>
          <p:nvPr/>
        </p:nvSpPr>
        <p:spPr>
          <a:xfrm>
            <a:off x="3893270" y="2884987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活动接口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圆角矩形 36"/>
          <p:cNvSpPr/>
          <p:nvPr/>
        </p:nvSpPr>
        <p:spPr>
          <a:xfrm>
            <a:off x="5190477" y="2873171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会员接口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圆角矩形 36"/>
          <p:cNvSpPr/>
          <p:nvPr/>
        </p:nvSpPr>
        <p:spPr>
          <a:xfrm>
            <a:off x="6488648" y="2866517"/>
            <a:ext cx="1084668" cy="288000"/>
          </a:xfrm>
          <a:prstGeom prst="roundRect">
            <a:avLst>
              <a:gd name="adj" fmla="val 6081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扫码差异化接口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圆角矩形 36"/>
          <p:cNvSpPr/>
          <p:nvPr/>
        </p:nvSpPr>
        <p:spPr>
          <a:xfrm>
            <a:off x="6503512" y="3259699"/>
            <a:ext cx="1084668" cy="288000"/>
          </a:xfrm>
          <a:prstGeom prst="roundRect">
            <a:avLst>
              <a:gd name="adj" fmla="val 6081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外带差异化接口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圆角矩形 36"/>
          <p:cNvSpPr/>
          <p:nvPr/>
        </p:nvSpPr>
        <p:spPr>
          <a:xfrm>
            <a:off x="7786819" y="2874467"/>
            <a:ext cx="1084668" cy="288000"/>
          </a:xfrm>
          <a:prstGeom prst="roundRect">
            <a:avLst>
              <a:gd name="adj" fmla="val 6081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餐车差异化接口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圆角矩形 36"/>
          <p:cNvSpPr/>
          <p:nvPr/>
        </p:nvSpPr>
        <p:spPr>
          <a:xfrm>
            <a:off x="7789633" y="3259158"/>
            <a:ext cx="1084668" cy="288000"/>
          </a:xfrm>
          <a:prstGeom prst="roundRect">
            <a:avLst>
              <a:gd name="adj" fmla="val 6081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其他差异化接口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圆角矩形 36"/>
          <p:cNvSpPr/>
          <p:nvPr/>
        </p:nvSpPr>
        <p:spPr>
          <a:xfrm>
            <a:off x="2577469" y="4079890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0" name="圆角矩形 36"/>
          <p:cNvSpPr/>
          <p:nvPr/>
        </p:nvSpPr>
        <p:spPr>
          <a:xfrm>
            <a:off x="3902612" y="4058360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promotion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1" name="圆角矩形 36"/>
          <p:cNvSpPr/>
          <p:nvPr/>
        </p:nvSpPr>
        <p:spPr>
          <a:xfrm>
            <a:off x="5219579" y="4050797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prime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2" name="圆角矩形 36"/>
          <p:cNvSpPr/>
          <p:nvPr/>
        </p:nvSpPr>
        <p:spPr>
          <a:xfrm>
            <a:off x="6532614" y="4050756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pay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3" name="圆角矩形 36"/>
          <p:cNvSpPr/>
          <p:nvPr/>
        </p:nvSpPr>
        <p:spPr>
          <a:xfrm>
            <a:off x="7863800" y="4050756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menu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对话气泡: 圆角矩形 1"/>
          <p:cNvSpPr/>
          <p:nvPr/>
        </p:nvSpPr>
        <p:spPr>
          <a:xfrm>
            <a:off x="6190343" y="3176947"/>
            <a:ext cx="1992504" cy="554879"/>
          </a:xfrm>
          <a:prstGeom prst="wedgeRoundRectCallout">
            <a:avLst>
              <a:gd name="adj1" fmla="val -98667"/>
              <a:gd name="adj2" fmla="val 886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共通化品牌，渠道无关业务</a:t>
            </a:r>
            <a:endParaRPr lang="en-US" altLang="zh-CN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提供原子接口服务</a:t>
            </a:r>
            <a:endParaRPr lang="en-US" altLang="zh-CN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特点：不变性，稳定性</a:t>
            </a:r>
            <a:endParaRPr lang="en-US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对话气泡: 圆角矩形 53"/>
          <p:cNvSpPr/>
          <p:nvPr/>
        </p:nvSpPr>
        <p:spPr>
          <a:xfrm>
            <a:off x="6659064" y="2391714"/>
            <a:ext cx="1992504" cy="554879"/>
          </a:xfrm>
          <a:prstGeom prst="wedgeRoundRectCallout">
            <a:avLst>
              <a:gd name="adj1" fmla="val -98667"/>
              <a:gd name="adj2" fmla="val 886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组装原子接口，提供标准业务接口</a:t>
            </a:r>
            <a:endParaRPr lang="en-US" altLang="zh-CN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特点：相对共通，基本稳定，</a:t>
            </a:r>
            <a:endParaRPr lang="en-US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对话气泡: 圆角矩形 54"/>
          <p:cNvSpPr/>
          <p:nvPr/>
        </p:nvSpPr>
        <p:spPr>
          <a:xfrm>
            <a:off x="6965528" y="1426242"/>
            <a:ext cx="1992504" cy="554879"/>
          </a:xfrm>
          <a:prstGeom prst="wedgeRoundRectCallout">
            <a:avLst>
              <a:gd name="adj1" fmla="val -98667"/>
              <a:gd name="adj2" fmla="val 886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随前端业务需求，配合页面变化</a:t>
            </a:r>
            <a:endParaRPr lang="en-US" altLang="zh-CN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特点：易变，提供足够灵活度</a:t>
            </a:r>
            <a:endParaRPr lang="en-US" sz="9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逻辑架构及模块划分</a:t>
            </a:r>
            <a:endParaRPr lang="en-US" sz="2400" dirty="0"/>
          </a:p>
        </p:txBody>
      </p:sp>
      <p:sp>
        <p:nvSpPr>
          <p:cNvPr id="53" name="Rounded Rectangle 78"/>
          <p:cNvSpPr/>
          <p:nvPr/>
        </p:nvSpPr>
        <p:spPr>
          <a:xfrm>
            <a:off x="1148331" y="2968172"/>
            <a:ext cx="7865028" cy="1226457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ounded Rectangle 71"/>
          <p:cNvSpPr/>
          <p:nvPr/>
        </p:nvSpPr>
        <p:spPr>
          <a:xfrm>
            <a:off x="1148331" y="1489580"/>
            <a:ext cx="7824342" cy="1304420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115089" y="1481105"/>
            <a:ext cx="884259" cy="1304420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平台层</a:t>
            </a:r>
            <a:endParaRPr lang="zh-CN" altLang="en-US" dirty="0">
              <a:latin typeface="+mj-lt"/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130641" y="3033486"/>
            <a:ext cx="868708" cy="1161143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中台层</a:t>
            </a:r>
            <a:endParaRPr lang="zh-CN" altLang="en-US" dirty="0">
              <a:latin typeface="+mj-lt"/>
            </a:endParaRPr>
          </a:p>
        </p:txBody>
      </p:sp>
      <p:sp>
        <p:nvSpPr>
          <p:cNvPr id="61" name="圆角矩形 36"/>
          <p:cNvSpPr/>
          <p:nvPr/>
        </p:nvSpPr>
        <p:spPr>
          <a:xfrm>
            <a:off x="7298060" y="1765195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流量管理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圆角矩形 36"/>
          <p:cNvSpPr/>
          <p:nvPr/>
        </p:nvSpPr>
        <p:spPr>
          <a:xfrm>
            <a:off x="1467582" y="326069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misc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9" name="圆角矩形 36"/>
          <p:cNvSpPr/>
          <p:nvPr/>
        </p:nvSpPr>
        <p:spPr>
          <a:xfrm>
            <a:off x="1467582" y="1768022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餐厅接口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圆角矩形 36"/>
          <p:cNvSpPr/>
          <p:nvPr/>
        </p:nvSpPr>
        <p:spPr>
          <a:xfrm>
            <a:off x="4134911" y="1765195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菜单接口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圆角矩形 36"/>
          <p:cNvSpPr/>
          <p:nvPr/>
        </p:nvSpPr>
        <p:spPr>
          <a:xfrm>
            <a:off x="2774428" y="228375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订单接口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圆角矩形 36"/>
          <p:cNvSpPr/>
          <p:nvPr/>
        </p:nvSpPr>
        <p:spPr>
          <a:xfrm>
            <a:off x="1467582" y="2283750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优惠接口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圆角矩形 36"/>
          <p:cNvSpPr/>
          <p:nvPr/>
        </p:nvSpPr>
        <p:spPr>
          <a:xfrm>
            <a:off x="7298060" y="2279078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圆角矩形 36"/>
          <p:cNvSpPr/>
          <p:nvPr/>
        </p:nvSpPr>
        <p:spPr>
          <a:xfrm>
            <a:off x="2774428" y="1765195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会员接口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圆角矩形 36"/>
          <p:cNvSpPr/>
          <p:nvPr/>
        </p:nvSpPr>
        <p:spPr>
          <a:xfrm>
            <a:off x="7773742" y="326069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7" name="圆角矩形 36"/>
          <p:cNvSpPr/>
          <p:nvPr/>
        </p:nvSpPr>
        <p:spPr>
          <a:xfrm>
            <a:off x="2728814" y="326069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8" name="圆角矩形 36"/>
          <p:cNvSpPr/>
          <p:nvPr/>
        </p:nvSpPr>
        <p:spPr>
          <a:xfrm>
            <a:off x="1458775" y="381445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sz="1000" kern="0" baseline="30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rd</a:t>
            </a: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.service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9" name="圆角矩形 36"/>
          <p:cNvSpPr/>
          <p:nvPr/>
        </p:nvSpPr>
        <p:spPr>
          <a:xfrm>
            <a:off x="6512510" y="326069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pay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0" name="圆角矩形 36"/>
          <p:cNvSpPr/>
          <p:nvPr/>
        </p:nvSpPr>
        <p:spPr>
          <a:xfrm>
            <a:off x="3990046" y="326069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menu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515429" y="1489580"/>
            <a:ext cx="0" cy="13044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36"/>
          <p:cNvSpPr/>
          <p:nvPr/>
        </p:nvSpPr>
        <p:spPr>
          <a:xfrm>
            <a:off x="4144928" y="2279078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支付接口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圆角矩形 36"/>
          <p:cNvSpPr/>
          <p:nvPr/>
        </p:nvSpPr>
        <p:spPr>
          <a:xfrm>
            <a:off x="5728488" y="1770476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接入管理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圆角矩形 36"/>
          <p:cNvSpPr/>
          <p:nvPr/>
        </p:nvSpPr>
        <p:spPr>
          <a:xfrm>
            <a:off x="5726486" y="2279078"/>
            <a:ext cx="1084668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路由管理</a:t>
            </a:r>
            <a:endParaRPr lang="en-US" altLang="zh-CN" sz="100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圆角矩形 36"/>
          <p:cNvSpPr/>
          <p:nvPr/>
        </p:nvSpPr>
        <p:spPr>
          <a:xfrm>
            <a:off x="1467583" y="1024390"/>
            <a:ext cx="1084668" cy="277262"/>
          </a:xfrm>
          <a:prstGeom prst="roundRect">
            <a:avLst>
              <a:gd name="adj" fmla="val 6081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扫码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8" name="圆角矩形 36"/>
          <p:cNvSpPr/>
          <p:nvPr/>
        </p:nvSpPr>
        <p:spPr>
          <a:xfrm>
            <a:off x="3505674" y="1015840"/>
            <a:ext cx="1084668" cy="277262"/>
          </a:xfrm>
          <a:prstGeom prst="roundRect">
            <a:avLst>
              <a:gd name="adj" fmla="val 6081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外带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9" name="圆角矩形 36"/>
          <p:cNvSpPr/>
          <p:nvPr/>
        </p:nvSpPr>
        <p:spPr>
          <a:xfrm>
            <a:off x="5543765" y="1015840"/>
            <a:ext cx="1084668" cy="277262"/>
          </a:xfrm>
          <a:prstGeom prst="roundRect">
            <a:avLst>
              <a:gd name="adj" fmla="val 6081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KIOSK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0" name="圆角矩形 36"/>
          <p:cNvSpPr/>
          <p:nvPr/>
        </p:nvSpPr>
        <p:spPr>
          <a:xfrm>
            <a:off x="7581855" y="1015840"/>
            <a:ext cx="1084668" cy="277262"/>
          </a:xfrm>
          <a:prstGeom prst="roundRect">
            <a:avLst>
              <a:gd name="adj" fmla="val 6081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KIOSK Portal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1" name="圆角矩形 36"/>
          <p:cNvSpPr/>
          <p:nvPr/>
        </p:nvSpPr>
        <p:spPr>
          <a:xfrm>
            <a:off x="5251278" y="326069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promotion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142" name="直接连接符 141"/>
          <p:cNvCxnSpPr>
            <a:stCxn id="53" idx="1"/>
            <a:endCxn id="53" idx="3"/>
          </p:cNvCxnSpPr>
          <p:nvPr/>
        </p:nvCxnSpPr>
        <p:spPr>
          <a:xfrm>
            <a:off x="1148331" y="3581401"/>
            <a:ext cx="78650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36"/>
          <p:cNvSpPr/>
          <p:nvPr/>
        </p:nvSpPr>
        <p:spPr>
          <a:xfrm>
            <a:off x="3037517" y="381445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 err="1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Mail.service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4" name="圆角矩形 36"/>
          <p:cNvSpPr/>
          <p:nvPr/>
        </p:nvSpPr>
        <p:spPr>
          <a:xfrm>
            <a:off x="4616259" y="381445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 err="1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file.service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5" name="圆角矩形 36"/>
          <p:cNvSpPr/>
          <p:nvPr/>
        </p:nvSpPr>
        <p:spPr>
          <a:xfrm>
            <a:off x="6195001" y="381445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 err="1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push.service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6" name="圆角矩形 36"/>
          <p:cNvSpPr/>
          <p:nvPr/>
        </p:nvSpPr>
        <p:spPr>
          <a:xfrm>
            <a:off x="7773742" y="3814452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o.</a:t>
            </a:r>
            <a:r>
              <a:rPr lang="en-US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Rounded Rectangle 78"/>
          <p:cNvSpPr/>
          <p:nvPr/>
        </p:nvSpPr>
        <p:spPr>
          <a:xfrm>
            <a:off x="1148331" y="4363172"/>
            <a:ext cx="7865028" cy="444686"/>
          </a:xfrm>
          <a:prstGeom prst="roundRect">
            <a:avLst>
              <a:gd name="adj" fmla="val 66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圆角矩形 36"/>
          <p:cNvSpPr/>
          <p:nvPr/>
        </p:nvSpPr>
        <p:spPr>
          <a:xfrm>
            <a:off x="1467582" y="4475859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Redis.jar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9" name="圆角矩形 36"/>
          <p:cNvSpPr/>
          <p:nvPr/>
        </p:nvSpPr>
        <p:spPr>
          <a:xfrm>
            <a:off x="7773742" y="4475859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 …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0" name="圆角矩形 36"/>
          <p:cNvSpPr/>
          <p:nvPr/>
        </p:nvSpPr>
        <p:spPr>
          <a:xfrm>
            <a:off x="2728814" y="4475859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Mq.jar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2" name="圆角矩形 36"/>
          <p:cNvSpPr/>
          <p:nvPr/>
        </p:nvSpPr>
        <p:spPr>
          <a:xfrm>
            <a:off x="6512510" y="4475859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Metrics.jar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3" name="圆角矩形 36"/>
          <p:cNvSpPr/>
          <p:nvPr/>
        </p:nvSpPr>
        <p:spPr>
          <a:xfrm>
            <a:off x="3990046" y="4475859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Db.jar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54" name="圆角矩形 36"/>
          <p:cNvSpPr/>
          <p:nvPr/>
        </p:nvSpPr>
        <p:spPr>
          <a:xfrm>
            <a:off x="5251278" y="4475859"/>
            <a:ext cx="1049241" cy="26124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Log.jar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0" name="流程图: 过程 159"/>
          <p:cNvSpPr/>
          <p:nvPr/>
        </p:nvSpPr>
        <p:spPr>
          <a:xfrm>
            <a:off x="130641" y="4363172"/>
            <a:ext cx="868708" cy="444686"/>
          </a:xfrm>
          <a:prstGeom prst="flowChartProcess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工具层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27600" y="121194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en-US" sz="1000" dirty="0"/>
          </a:p>
        </p:txBody>
      </p:sp>
      <p:sp>
        <p:nvSpPr>
          <p:cNvPr id="43" name="椭圆 42"/>
          <p:cNvSpPr/>
          <p:nvPr/>
        </p:nvSpPr>
        <p:spPr>
          <a:xfrm>
            <a:off x="6811154" y="162457"/>
            <a:ext cx="1631576" cy="620333"/>
          </a:xfrm>
          <a:prstGeom prst="ellipse">
            <a:avLst/>
          </a:prstGeom>
          <a:solidFill>
            <a:srgbClr val="C9000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是否可以和第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页合并？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HINKCELLSHAPEDONOTDELETE" val="p8HJEd33nZUawS0aAT4cVTg"/>
</p:tagLst>
</file>

<file path=ppt/tags/tag10.xml><?xml version="1.0" encoding="utf-8"?>
<p:tagLst xmlns:p="http://schemas.openxmlformats.org/presentationml/2006/main">
  <p:tag name="THINKCELLSHAPEDONOTDELETE" val="p7CdO3F_u1UektkYIAOB4sA"/>
</p:tagLst>
</file>

<file path=ppt/tags/tag11.xml><?xml version="1.0" encoding="utf-8"?>
<p:tagLst xmlns:p="http://schemas.openxmlformats.org/presentationml/2006/main">
  <p:tag name="THINKCELLSHAPEDONOTDELETE" val="p8KmIEQPm4EOCsT45TJNt7Q"/>
</p:tagLst>
</file>

<file path=ppt/tags/tag12.xml><?xml version="1.0" encoding="utf-8"?>
<p:tagLst xmlns:p="http://schemas.openxmlformats.org/presentationml/2006/main">
  <p:tag name="THINKCELLSHAPEDONOTDELETE" val="p6N9OFZFOgUCItAs1RF.yNw"/>
</p:tagLst>
</file>

<file path=ppt/tags/tag13.xml><?xml version="1.0" encoding="utf-8"?>
<p:tagLst xmlns:p="http://schemas.openxmlformats.org/presentationml/2006/main">
  <p:tag name="THINKCELLSHAPEDONOTDELETE" val="p8KmIEQPm4EOCsT45TJNt7Q"/>
</p:tagLst>
</file>

<file path=ppt/tags/tag14.xml><?xml version="1.0" encoding="utf-8"?>
<p:tagLst xmlns:p="http://schemas.openxmlformats.org/presentationml/2006/main">
  <p:tag name="THINKCELLSHAPEDONOTDELETE" val="pPixNn7bpFUaJ7NSCFzVS3g"/>
</p:tagLst>
</file>

<file path=ppt/tags/tag15.xml><?xml version="1.0" encoding="utf-8"?>
<p:tagLst xmlns:p="http://schemas.openxmlformats.org/presentationml/2006/main">
  <p:tag name="THINKCELLSHAPEDONOTDELETE" val="pPixNn7bpFUaJ7NSCFzVS3g"/>
</p:tagLst>
</file>

<file path=ppt/tags/tag16.xml><?xml version="1.0" encoding="utf-8"?>
<p:tagLst xmlns:p="http://schemas.openxmlformats.org/presentationml/2006/main">
  <p:tag name="THINKCELLSHAPEDONOTDELETE" val="pPixNn7bpFUaJ7NSCFzVS3g"/>
</p:tagLst>
</file>

<file path=ppt/tags/tag2.xml><?xml version="1.0" encoding="utf-8"?>
<p:tagLst xmlns:p="http://schemas.openxmlformats.org/presentationml/2006/main">
  <p:tag name="THINKCELLSHAPEDONOTDELETE" val="pDs8I5q.6kEit64gxSto.pA"/>
</p:tagLst>
</file>

<file path=ppt/tags/tag3.xml><?xml version="1.0" encoding="utf-8"?>
<p:tagLst xmlns:p="http://schemas.openxmlformats.org/presentationml/2006/main">
  <p:tag name="THINKCELLSHAPEDONOTDELETE" val="pC.7bzAgTjUCm_577fGsvOg"/>
</p:tagLst>
</file>

<file path=ppt/tags/tag4.xml><?xml version="1.0" encoding="utf-8"?>
<p:tagLst xmlns:p="http://schemas.openxmlformats.org/presentationml/2006/main">
  <p:tag name="THINKCELLSHAPEDONOTDELETE" val="p4ytjM82VZki4KDKbrJrzkw"/>
</p:tagLst>
</file>

<file path=ppt/tags/tag5.xml><?xml version="1.0" encoding="utf-8"?>
<p:tagLst xmlns:p="http://schemas.openxmlformats.org/presentationml/2006/main">
  <p:tag name="THINKCELLSHAPEDONOTDELETE" val="pIUyq0waDVUK8vEFvfPyovg"/>
</p:tagLst>
</file>

<file path=ppt/tags/tag6.xml><?xml version="1.0" encoding="utf-8"?>
<p:tagLst xmlns:p="http://schemas.openxmlformats.org/presentationml/2006/main">
  <p:tag name="THINKCELLSHAPEDONOTDELETE" val="pIUyq0waDVUK8vEFvfPyovg"/>
</p:tagLst>
</file>

<file path=ppt/tags/tag7.xml><?xml version="1.0" encoding="utf-8"?>
<p:tagLst xmlns:p="http://schemas.openxmlformats.org/presentationml/2006/main">
  <p:tag name="THINKCELLSHAPEDONOTDELETE" val="p4ytjM82VZki4KDKbrJrzkw"/>
</p:tagLst>
</file>

<file path=ppt/tags/tag8.xml><?xml version="1.0" encoding="utf-8"?>
<p:tagLst xmlns:p="http://schemas.openxmlformats.org/presentationml/2006/main">
  <p:tag name="THINKCELLSHAPEDONOTDELETE" val="pIUyq0waDVUK8vEFvfPyovg"/>
</p:tagLst>
</file>

<file path=ppt/tags/tag9.xml><?xml version="1.0" encoding="utf-8"?>
<p:tagLst xmlns:p="http://schemas.openxmlformats.org/presentationml/2006/main">
  <p:tag name="THINKCELLSHAPEDONOTDELETE" val="pIUyq0waDVUK8vEFvfPyovg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5725</Words>
  <Application>WPS 演示</Application>
  <PresentationFormat>全屏显示(16:9)</PresentationFormat>
  <Paragraphs>1271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Microsoft YaHei</vt:lpstr>
      <vt:lpstr>Microsoft YaHei</vt:lpstr>
      <vt:lpstr>宋体</vt:lpstr>
      <vt:lpstr>Myriad Pro</vt:lpstr>
      <vt:lpstr>Droid Sans Fallback</vt:lpstr>
      <vt:lpstr>Arial Black</vt:lpstr>
      <vt:lpstr>黑体</vt:lpstr>
      <vt:lpstr>Arial Unicode MS</vt:lpstr>
      <vt:lpstr>Abyssinica SIL</vt:lpstr>
      <vt:lpstr>Gubbi</vt:lpstr>
      <vt:lpstr>2016 HDS Corporate</vt:lpstr>
      <vt:lpstr>扫码点餐项目</vt:lpstr>
      <vt:lpstr>现状 – 逻辑架构</vt:lpstr>
      <vt:lpstr>现状 – 部署架构</vt:lpstr>
      <vt:lpstr>现状 – 技术架构</vt:lpstr>
      <vt:lpstr>现状 – 系统现状及问题分析</vt:lpstr>
      <vt:lpstr>未来展望、建设目标</vt:lpstr>
      <vt:lpstr>架构改造整体思路</vt:lpstr>
      <vt:lpstr>未来 – 逻辑架构及分层设计</vt:lpstr>
      <vt:lpstr>未来 – 逻辑架构及模块划分</vt:lpstr>
      <vt:lpstr>未来 – 中台分层设计步骤</vt:lpstr>
      <vt:lpstr>未来 – By服务中台建设事项</vt:lpstr>
      <vt:lpstr>未来 – 中台层接口设计原则及规范</vt:lpstr>
      <vt:lpstr>未来 – 中台层接口设计原则及规范</vt:lpstr>
      <vt:lpstr>未来 – 中台日志规范及全链路跟踪</vt:lpstr>
      <vt:lpstr>未来 – 中台层接口对外标准</vt:lpstr>
      <vt:lpstr>未来 – 中台建设并行期方案</vt:lpstr>
      <vt:lpstr>未来 – 中台实施步骤</vt:lpstr>
      <vt:lpstr>Store中台实施步骤</vt:lpstr>
      <vt:lpstr>工作量评估</vt:lpstr>
      <vt:lpstr>PowerPoint 演示文稿</vt:lpstr>
      <vt:lpstr>未来 – 技术架构</vt:lpstr>
      <vt:lpstr>架构优化 – 错误信息管理</vt:lpstr>
      <vt:lpstr>架构优化 – 熔断、降级</vt:lpstr>
      <vt:lpstr>架构优化 – 链路跟踪</vt:lpstr>
      <vt:lpstr>架构优化 – 监控内容</vt:lpstr>
      <vt:lpstr>架构优化 – 监控实现方案</vt:lpstr>
      <vt:lpstr>PowerPoint 演示文稿</vt:lpstr>
      <vt:lpstr>HA</vt:lpstr>
      <vt:lpstr>HA</vt:lpstr>
      <vt:lpstr>Skywalking - 样例</vt:lpstr>
      <vt:lpstr>Skywalking - 样例</vt:lpstr>
      <vt:lpstr>Skywalking - 样例</vt:lpstr>
      <vt:lpstr>Skywalking - 样例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6002</cp:revision>
  <cp:lastPrinted>2020-11-12T08:00:17Z</cp:lastPrinted>
  <dcterms:created xsi:type="dcterms:W3CDTF">2020-11-12T08:00:17Z</dcterms:created>
  <dcterms:modified xsi:type="dcterms:W3CDTF">2020-11-12T08:00:17Z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