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92"/>
  </p:handoutMasterIdLst>
  <p:sldIdLst>
    <p:sldId id="256" r:id="rId3"/>
    <p:sldId id="257" r:id="rId4"/>
    <p:sldId id="335" r:id="rId5"/>
    <p:sldId id="470" r:id="rId6"/>
    <p:sldId id="521" r:id="rId8"/>
    <p:sldId id="259" r:id="rId9"/>
    <p:sldId id="583" r:id="rId10"/>
    <p:sldId id="585" r:id="rId11"/>
    <p:sldId id="871" r:id="rId12"/>
    <p:sldId id="724" r:id="rId13"/>
    <p:sldId id="796" r:id="rId14"/>
    <p:sldId id="653" r:id="rId15"/>
    <p:sldId id="797" r:id="rId16"/>
    <p:sldId id="798" r:id="rId17"/>
    <p:sldId id="799" r:id="rId18"/>
    <p:sldId id="646" r:id="rId19"/>
    <p:sldId id="581" r:id="rId20"/>
    <p:sldId id="647" r:id="rId21"/>
    <p:sldId id="648" r:id="rId22"/>
    <p:sldId id="649" r:id="rId23"/>
    <p:sldId id="650" r:id="rId24"/>
    <p:sldId id="651" r:id="rId25"/>
    <p:sldId id="654" r:id="rId26"/>
    <p:sldId id="1010" r:id="rId27"/>
    <p:sldId id="721" r:id="rId28"/>
    <p:sldId id="948" r:id="rId29"/>
    <p:sldId id="722" r:id="rId30"/>
    <p:sldId id="723" r:id="rId31"/>
    <p:sldId id="584" r:id="rId32"/>
    <p:sldId id="582" r:id="rId33"/>
    <p:sldId id="580" r:id="rId34"/>
    <p:sldId id="579" r:id="rId35"/>
    <p:sldId id="578" r:id="rId36"/>
    <p:sldId id="415" r:id="rId37"/>
    <p:sldId id="417" r:id="rId38"/>
    <p:sldId id="418" r:id="rId39"/>
    <p:sldId id="419" r:id="rId40"/>
    <p:sldId id="466" r:id="rId41"/>
    <p:sldId id="467" r:id="rId42"/>
    <p:sldId id="471" r:id="rId43"/>
    <p:sldId id="468" r:id="rId44"/>
    <p:sldId id="262" r:id="rId45"/>
    <p:sldId id="337" r:id="rId46"/>
    <p:sldId id="258" r:id="rId47"/>
    <p:sldId id="292" r:id="rId48"/>
    <p:sldId id="416" r:id="rId49"/>
    <p:sldId id="260" r:id="rId50"/>
    <p:sldId id="261" r:id="rId51"/>
    <p:sldId id="290" r:id="rId52"/>
    <p:sldId id="304" r:id="rId53"/>
    <p:sldId id="305" r:id="rId54"/>
    <p:sldId id="307" r:id="rId55"/>
    <p:sldId id="306" r:id="rId56"/>
    <p:sldId id="308" r:id="rId57"/>
    <p:sldId id="263" r:id="rId58"/>
    <p:sldId id="310" r:id="rId59"/>
    <p:sldId id="311" r:id="rId60"/>
    <p:sldId id="312" r:id="rId61"/>
    <p:sldId id="313" r:id="rId62"/>
    <p:sldId id="314" r:id="rId63"/>
    <p:sldId id="316" r:id="rId64"/>
    <p:sldId id="317" r:id="rId65"/>
    <p:sldId id="315" r:id="rId66"/>
    <p:sldId id="375" r:id="rId67"/>
    <p:sldId id="266" r:id="rId68"/>
    <p:sldId id="319" r:id="rId69"/>
    <p:sldId id="325" r:id="rId70"/>
    <p:sldId id="326" r:id="rId71"/>
    <p:sldId id="327" r:id="rId72"/>
    <p:sldId id="328" r:id="rId73"/>
    <p:sldId id="329" r:id="rId74"/>
    <p:sldId id="330" r:id="rId75"/>
    <p:sldId id="318" r:id="rId76"/>
    <p:sldId id="394" r:id="rId77"/>
    <p:sldId id="339" r:id="rId78"/>
    <p:sldId id="340" r:id="rId79"/>
    <p:sldId id="341" r:id="rId80"/>
    <p:sldId id="267" r:id="rId81"/>
    <p:sldId id="405" r:id="rId82"/>
    <p:sldId id="393" r:id="rId83"/>
    <p:sldId id="395" r:id="rId84"/>
    <p:sldId id="406" r:id="rId85"/>
    <p:sldId id="407" r:id="rId86"/>
    <p:sldId id="408" r:id="rId87"/>
    <p:sldId id="268" r:id="rId88"/>
    <p:sldId id="1074" r:id="rId89"/>
    <p:sldId id="338" r:id="rId90"/>
    <p:sldId id="336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handoutMaster" Target="handoutMasters/handoutMaster1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8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tags" Target="../tags/tag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tags" Target="../tags/tag10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正式服务器部署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813435"/>
          </a:xfrm>
        </p:spPr>
        <p:txBody>
          <a:bodyPr/>
          <a:p>
            <a:r>
              <a:rPr lang="en-US" altLang="zh-CN"/>
              <a:t>2020-11-4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，主要问题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>
                <a:solidFill>
                  <a:srgbClr val="FF0000"/>
                </a:solidFill>
              </a:rPr>
              <a:t>重启 应用服务器</a:t>
            </a:r>
            <a:endParaRPr lang="zh-CN" altLang="en-US" sz="1200">
              <a:solidFill>
                <a:srgbClr val="FF0000"/>
              </a:solidFill>
            </a:endParaRPr>
          </a:p>
          <a:p>
            <a:pPr lvl="1"/>
            <a:r>
              <a:rPr lang="en-US" altLang="zh-CN" sz="1025">
                <a:solidFill>
                  <a:srgbClr val="FF0000"/>
                </a:solidFill>
              </a:rPr>
              <a:t>reboot</a:t>
            </a:r>
            <a:endParaRPr lang="en-US" altLang="zh-CN" sz="1025">
              <a:solidFill>
                <a:srgbClr val="FF0000"/>
              </a:solidFill>
            </a:endParaRPr>
          </a:p>
          <a:p>
            <a:pPr lvl="0"/>
            <a:r>
              <a:rPr lang="zh-CN" altLang="en-US" sz="1195">
                <a:solidFill>
                  <a:srgbClr val="FF0000"/>
                </a:solidFill>
              </a:rPr>
              <a:t>进入</a:t>
            </a:r>
            <a:r>
              <a:rPr lang="en-US" altLang="zh-CN" sz="1195">
                <a:solidFill>
                  <a:srgbClr val="FF0000"/>
                </a:solidFill>
              </a:rPr>
              <a:t>phpstudy </a:t>
            </a:r>
            <a:r>
              <a:rPr lang="zh-CN" altLang="en-US" sz="1195">
                <a:solidFill>
                  <a:srgbClr val="FF0000"/>
                </a:solidFill>
              </a:rPr>
              <a:t>重启</a:t>
            </a:r>
            <a:r>
              <a:rPr lang="en-US" altLang="zh-CN" sz="1195">
                <a:solidFill>
                  <a:srgbClr val="FF0000"/>
                </a:solidFill>
              </a:rPr>
              <a:t>nginx</a:t>
            </a:r>
            <a:endParaRPr lang="en-US" altLang="zh-CN" sz="1195">
              <a:solidFill>
                <a:srgbClr val="FF0000"/>
              </a:solidFill>
            </a:endParaRPr>
          </a:p>
          <a:p>
            <a:pPr lvl="0"/>
            <a:r>
              <a:rPr lang="zh-CN" altLang="en-US" sz="1195">
                <a:solidFill>
                  <a:srgbClr val="FF0000"/>
                </a:solidFill>
              </a:rPr>
              <a:t>测试</a:t>
            </a:r>
            <a:endParaRPr lang="zh-CN" altLang="en-US" sz="1195">
              <a:solidFill>
                <a:srgbClr val="FF0000"/>
              </a:solidFill>
            </a:endParaRPr>
          </a:p>
          <a:p>
            <a:pPr lvl="1"/>
            <a:r>
              <a:rPr lang="zh-CN" altLang="en-US" sz="1020">
                <a:solidFill>
                  <a:srgbClr val="FF0000"/>
                </a:solidFill>
              </a:rPr>
              <a:t>http://prod-static-1.yibailiclass.com/subject/images/play.png</a:t>
            </a:r>
            <a:endParaRPr lang="zh-CN" altLang="en-US" sz="1020">
              <a:solidFill>
                <a:srgbClr val="FF0000"/>
              </a:solidFill>
            </a:endParaRPr>
          </a:p>
          <a:p>
            <a:pPr lvl="1"/>
            <a:r>
              <a:rPr lang="zh-CN" altLang="en-US" sz="1020">
                <a:solidFill>
                  <a:srgbClr val="FF0000"/>
                </a:solidFill>
              </a:rPr>
              <a:t>http://prod-static-</a:t>
            </a:r>
            <a:r>
              <a:rPr lang="en-US" altLang="zh-CN" sz="1020">
                <a:solidFill>
                  <a:srgbClr val="FF0000"/>
                </a:solidFill>
              </a:rPr>
              <a:t>2</a:t>
            </a:r>
            <a:r>
              <a:rPr lang="zh-CN" altLang="en-US" sz="1020">
                <a:solidFill>
                  <a:srgbClr val="FF0000"/>
                </a:solidFill>
              </a:rPr>
              <a:t>.yibailiclass.com/subject/images/play.png</a:t>
            </a:r>
            <a:endParaRPr lang="zh-CN" altLang="en-US" sz="1020">
              <a:solidFill>
                <a:srgbClr val="FF0000"/>
              </a:solidFill>
            </a:endParaRPr>
          </a:p>
          <a:p>
            <a:pPr lvl="1"/>
            <a:r>
              <a:rPr lang="zh-CN" altLang="en-US" sz="1020">
                <a:solidFill>
                  <a:srgbClr val="FF0000"/>
                </a:solidFill>
              </a:rPr>
              <a:t>https://prod-static.yibailiclass.com/subject/images/play.png</a:t>
            </a:r>
            <a:endParaRPr lang="zh-CN" altLang="en-US" sz="102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，主要问题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不要挂载到 系统的 </a:t>
            </a:r>
            <a:r>
              <a:rPr lang="en-US" altLang="zh-CN"/>
              <a:t>/mnt </a:t>
            </a:r>
            <a:r>
              <a:rPr lang="zh-CN" altLang="en-US"/>
              <a:t>目录下，建立新目录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/mnt3 </a:t>
            </a:r>
            <a:r>
              <a:rPr lang="zh-CN" altLang="en-US"/>
              <a:t>进行挂载</a:t>
            </a:r>
            <a:endParaRPr lang="zh-CN" altLang="en-US"/>
          </a:p>
          <a:p>
            <a:r>
              <a:rPr lang="zh-CN" altLang="en-US"/>
              <a:t>每次启动机器都要把伪静态挂一下，否则启动不起来</a:t>
            </a:r>
            <a:endParaRPr lang="zh-CN" altLang="en-US"/>
          </a:p>
          <a:p>
            <a:pPr lvl="1"/>
            <a:r>
              <a:rPr lang="zh-CN" altLang="en-US" sz="1200"/>
              <a:t>nginx: [emerg] open() "/mnt2/admin/php_yinji/php_yinji/public/</a:t>
            </a:r>
            <a:r>
              <a:rPr lang="zh-CN" altLang="en-US" sz="1200">
                <a:solidFill>
                  <a:srgbClr val="FF0000"/>
                </a:solidFill>
              </a:rPr>
              <a:t>.rewrite.conf</a:t>
            </a:r>
            <a:r>
              <a:rPr lang="zh-CN" altLang="en-US" sz="1200"/>
              <a:t>" failed (2: No such file or directory) in /usr/local/phpstudy/vhost/nginx/1prod-static-1.yibailiclass.com_80.conf:18</a:t>
            </a:r>
            <a:endParaRPr lang="zh-CN" altLang="en-US" sz="1200"/>
          </a:p>
          <a:p>
            <a:pPr lvl="1"/>
            <a:endParaRPr lang="zh-CN" altLang="en-US" sz="1400"/>
          </a:p>
          <a:p>
            <a:r>
              <a:rPr lang="zh-CN" altLang="en-US" sz="1200"/>
              <a:t>每次重启服务器后，登陆 </a:t>
            </a:r>
            <a:r>
              <a:rPr lang="en-US" altLang="zh-CN" sz="1200"/>
              <a:t>phpstudy</a:t>
            </a:r>
            <a:r>
              <a:rPr lang="zh-CN" altLang="en-US" sz="1200"/>
              <a:t>， 看 【设置】菜单，【用户数据目录】指定的目录，查看这个目录是不是被 </a:t>
            </a:r>
            <a:r>
              <a:rPr lang="en-US" altLang="zh-CN" sz="1200"/>
              <a:t>phpstudy </a:t>
            </a:r>
            <a:r>
              <a:rPr lang="zh-CN" altLang="en-US" sz="1200"/>
              <a:t>自动卸载。如果没有自动卸载，再启动</a:t>
            </a:r>
            <a:r>
              <a:rPr lang="en-US" altLang="zh-CN" sz="1200"/>
              <a:t>nginx,  </a:t>
            </a:r>
            <a:r>
              <a:rPr lang="zh-CN" altLang="en-US" sz="1200"/>
              <a:t>如果无法启动，则重新挂载</a:t>
            </a:r>
            <a:r>
              <a:rPr lang="en-US" altLang="zh-CN" sz="1200"/>
              <a:t>“</a:t>
            </a:r>
            <a:r>
              <a:rPr lang="zh-CN" altLang="en-US" sz="1200"/>
              <a:t>伪静态</a:t>
            </a:r>
            <a:r>
              <a:rPr lang="en-US" altLang="zh-CN" sz="1200"/>
              <a:t>”</a:t>
            </a:r>
            <a:r>
              <a:rPr lang="zh-CN" altLang="en-US" sz="1200"/>
              <a:t>，挂完伪静态，再次验证</a:t>
            </a:r>
            <a:r>
              <a:rPr lang="en-US" altLang="zh-CN" sz="1200"/>
              <a:t> </a:t>
            </a:r>
            <a:r>
              <a:rPr lang="zh-CN" altLang="en-US" sz="1200">
                <a:sym typeface="+mn-ea"/>
              </a:rPr>
              <a:t>这个目录是不是被 </a:t>
            </a:r>
            <a:r>
              <a:rPr lang="en-US" altLang="zh-CN" sz="1200">
                <a:sym typeface="+mn-ea"/>
              </a:rPr>
              <a:t>phpstudy </a:t>
            </a:r>
            <a:r>
              <a:rPr lang="zh-CN" altLang="en-US" sz="1200">
                <a:sym typeface="+mn-ea"/>
              </a:rPr>
              <a:t>自动卸载。</a:t>
            </a:r>
            <a:endParaRPr lang="zh-CN" altLang="en-US" sz="1200">
              <a:sym typeface="+mn-ea"/>
            </a:endParaRPr>
          </a:p>
          <a:p>
            <a:endParaRPr lang="en-US" altLang="zh-CN" sz="1200"/>
          </a:p>
          <a:p>
            <a:r>
              <a:rPr lang="zh-CN" altLang="en-US" sz="1200"/>
              <a:t>最好在 </a:t>
            </a:r>
            <a:r>
              <a:rPr lang="en-US" altLang="zh-CN" sz="1200"/>
              <a:t>phpstudy</a:t>
            </a:r>
            <a:r>
              <a:rPr lang="zh-CN" altLang="en-US" sz="1200"/>
              <a:t> 上的默认站点【localhost】上，加 域名</a:t>
            </a:r>
            <a:r>
              <a:rPr lang="en-US" altLang="zh-CN" sz="1200"/>
              <a:t>, </a:t>
            </a:r>
            <a:r>
              <a:rPr lang="zh-CN" altLang="en-US" sz="1200"/>
              <a:t>不要另外添加 行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配置完后，一定要</a:t>
            </a:r>
            <a:r>
              <a:rPr lang="en-US" altLang="zh-CN" sz="1200"/>
              <a:t>reboot</a:t>
            </a:r>
            <a:r>
              <a:rPr lang="zh-CN" altLang="en-US" sz="1200"/>
              <a:t>机器，判断重启后，所有设置</a:t>
            </a:r>
            <a:r>
              <a:rPr lang="en-US" altLang="zh-CN" sz="1200"/>
              <a:t>nginx</a:t>
            </a:r>
            <a:r>
              <a:rPr lang="zh-CN" altLang="en-US" sz="1200"/>
              <a:t>是否自动启动起来。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伪静态，对于【</a:t>
            </a:r>
            <a:r>
              <a:rPr lang="en-US" altLang="zh-CN" sz="1200"/>
              <a:t>API</a:t>
            </a:r>
            <a:r>
              <a:rPr lang="zh-CN" altLang="en-US" sz="1200"/>
              <a:t>服务器</a:t>
            </a:r>
            <a:r>
              <a:rPr lang="zh-CN" altLang="en-US" sz="1200"/>
              <a:t>】，必须选择  【</a:t>
            </a:r>
            <a:r>
              <a:rPr lang="en-US" altLang="zh-CN" sz="1200"/>
              <a:t>thinkphp</a:t>
            </a:r>
            <a:r>
              <a:rPr lang="zh-CN" altLang="en-US" sz="1200"/>
              <a:t>】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伪静态，对于【静态服务器】，</a:t>
            </a:r>
            <a:r>
              <a:rPr lang="zh-CN" altLang="en-US" sz="1200"/>
              <a:t>允许选择【不设置】</a:t>
            </a:r>
            <a:endParaRPr lang="zh-CN" altLang="en-US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，配置代理 </a:t>
            </a:r>
            <a:r>
              <a:rPr lang="en-US" altLang="zh-CN">
                <a:sym typeface="+mn-ea"/>
              </a:rPr>
              <a:t>Step 1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924560" y="1501775"/>
            <a:ext cx="5118735" cy="511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检测缓存是否生成，请求的资源是否在缓存中命中</a:t>
            </a:r>
            <a:endParaRPr lang="zh-CN" altLang="en-US" sz="1200"/>
          </a:p>
          <a:p>
            <a:r>
              <a:rPr lang="zh-CN" altLang="en-US" sz="1200"/>
              <a:t>三个配置文件</a:t>
            </a:r>
            <a:endParaRPr lang="zh-CN" altLang="en-US" sz="1200"/>
          </a:p>
          <a:p>
            <a:pPr lvl="1"/>
            <a:r>
              <a:rPr lang="zh-CN" altLang="en-US" sz="1025"/>
              <a:t>/usr/local/phpstudy/soft/nginx/nginx-1.15/nginx/conf/nginx.conf</a:t>
            </a:r>
            <a:endParaRPr lang="zh-CN" altLang="en-US" sz="1025"/>
          </a:p>
          <a:p>
            <a:pPr lvl="1"/>
            <a:r>
              <a:rPr lang="zh-CN" altLang="en-US" sz="1025"/>
              <a:t>/usr/local/phpstudy/vhost/sys/nginx/*.conf;</a:t>
            </a:r>
            <a:endParaRPr lang="zh-CN" altLang="en-US" sz="1025"/>
          </a:p>
          <a:p>
            <a:pPr lvl="1"/>
            <a:r>
              <a:rPr lang="zh-CN" altLang="en-US" sz="1025"/>
              <a:t>/usr/local/phpstudy/vhost/nginx/*.conf;</a:t>
            </a:r>
            <a:endParaRPr lang="zh-CN" altLang="en-US" sz="1025"/>
          </a:p>
          <a:p>
            <a:pPr marL="0" lvl="1"/>
            <a:r>
              <a:rPr lang="zh-CN" altLang="en-US" sz="1025">
                <a:solidFill>
                  <a:srgbClr val="FF0000"/>
                </a:solidFill>
                <a:sym typeface="+mn-ea"/>
              </a:rPr>
              <a:t>/usr/local/phpstudy/soft/nginx/nginx-1.15/nginx/conf/nginx.conf</a:t>
            </a:r>
            <a:endParaRPr lang="zh-CN" altLang="en-US" sz="1025">
              <a:solidFill>
                <a:srgbClr val="FF0000"/>
              </a:solidFill>
            </a:endParaRPr>
          </a:p>
          <a:p>
            <a:pPr lvl="1"/>
            <a:r>
              <a:rPr lang="zh-CN" altLang="en-US" sz="1000">
                <a:solidFill>
                  <a:srgbClr val="FF0000"/>
                </a:solidFill>
                <a:uFillTx/>
              </a:rPr>
              <a:t>user  root; </a:t>
            </a:r>
            <a:endParaRPr lang="zh-CN" altLang="en-US" sz="1000">
              <a:solidFill>
                <a:srgbClr val="FF0000"/>
              </a:solidFill>
              <a:uFillTx/>
            </a:endParaRPr>
          </a:p>
          <a:p>
            <a:pPr lvl="1"/>
            <a:r>
              <a:rPr lang="zh-CN" altLang="en-US" sz="1000">
                <a:solidFill>
                  <a:srgbClr val="FF0000"/>
                </a:solidFill>
                <a:uFillTx/>
              </a:rPr>
              <a:t>一定要要设置，发现志亮在苹果机上上传 的代码，权限为 </a:t>
            </a:r>
            <a:r>
              <a:rPr lang="en-US" altLang="zh-CN" sz="1000">
                <a:solidFill>
                  <a:srgbClr val="FF0000"/>
                </a:solidFill>
                <a:uFillTx/>
              </a:rPr>
              <a:t>rwx------</a:t>
            </a:r>
            <a:r>
              <a:rPr lang="zh-CN" altLang="en-US" sz="1000">
                <a:solidFill>
                  <a:srgbClr val="FF0000"/>
                </a:solidFill>
                <a:uFillTx/>
              </a:rPr>
              <a:t>，需要手工改变权限后才能访问</a:t>
            </a:r>
            <a:endParaRPr lang="zh-CN" altLang="en-US" sz="1000">
              <a:solidFill>
                <a:srgbClr val="FF0000"/>
              </a:solidFill>
              <a:uFillTx/>
            </a:endParaRPr>
          </a:p>
          <a:p>
            <a:pPr lvl="0"/>
            <a:r>
              <a:rPr lang="zh-CN" altLang="en-US" sz="1190">
                <a:sym typeface="+mn-ea"/>
              </a:rPr>
              <a:t>/usr/local/phpstudy/vhost/sys/nginx/</a:t>
            </a:r>
            <a:endParaRPr lang="zh-CN" altLang="en-US" sz="1195">
              <a:solidFill>
                <a:srgbClr val="FF0000"/>
              </a:solidFill>
            </a:endParaRPr>
          </a:p>
          <a:p>
            <a:pPr lvl="1"/>
            <a:r>
              <a:rPr lang="en-US" altLang="zh-CN" sz="1000">
                <a:solidFill>
                  <a:srgbClr val="FF0000"/>
                </a:solidFill>
                <a:uFillTx/>
              </a:rPr>
              <a:t>proxy_cache_path proxy_cache  levels=1:2  keys_zone=cache_one:100m inactive=2d  max_size=1g   </a:t>
            </a:r>
            <a:r>
              <a:rPr lang="en-US" altLang="zh-CN" sz="1000" b="1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use_temp_path=off; </a:t>
            </a:r>
            <a:endParaRPr lang="en-US" altLang="zh-CN" sz="1000" b="1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pPr lvl="1"/>
            <a:r>
              <a:rPr lang="zh-CN" altLang="en-US" sz="1000">
                <a:solidFill>
                  <a:srgbClr val="FF0000"/>
                </a:solidFill>
                <a:uFillTx/>
              </a:rPr>
              <a:t>如果为off，则nginx会将缓存文件直接写入指定的cache文件中，而不是使用temp_path存储，official建议为off，避免文件在不同文件系统中不必要的拷贝</a:t>
            </a:r>
            <a:endParaRPr lang="zh-CN" altLang="en-US" sz="1000">
              <a:solidFill>
                <a:srgbClr val="FF0000"/>
              </a:solidFill>
              <a:uFillTx/>
            </a:endParaRPr>
          </a:p>
          <a:p>
            <a:pPr lvl="0"/>
            <a:r>
              <a:rPr lang="zh-CN" altLang="en-US" sz="1100">
                <a:solidFill>
                  <a:srgbClr val="FF0000"/>
                </a:solidFill>
                <a:uFillTx/>
              </a:rPr>
              <a:t>建立 </a:t>
            </a:r>
            <a:r>
              <a:rPr lang="en-US" altLang="zh-CN" sz="1100">
                <a:solidFill>
                  <a:srgbClr val="FF0000"/>
                </a:solidFill>
                <a:uFillTx/>
              </a:rPr>
              <a:t>81</a:t>
            </a:r>
            <a:r>
              <a:rPr lang="zh-CN" altLang="en-US" sz="1100">
                <a:solidFill>
                  <a:srgbClr val="FF0000"/>
                </a:solidFill>
                <a:uFillTx/>
              </a:rPr>
              <a:t>站点，实际提供服务的站点</a:t>
            </a:r>
            <a:endParaRPr lang="zh-CN" altLang="en-US" sz="1100">
              <a:solidFill>
                <a:srgbClr val="FF0000"/>
              </a:solidFill>
              <a:uFillTx/>
            </a:endParaRPr>
          </a:p>
          <a:p>
            <a:pPr lvl="1"/>
            <a:r>
              <a:rPr lang="zh-CN" altLang="en-US" sz="995" strike="dblStrike">
                <a:solidFill>
                  <a:srgbClr val="FF0000"/>
                </a:solidFill>
                <a:uFillTx/>
              </a:rPr>
              <a:t>伪静态，端口</a:t>
            </a:r>
            <a:r>
              <a:rPr lang="en-US" altLang="zh-CN" sz="995" strike="dblStrike">
                <a:solidFill>
                  <a:srgbClr val="FF0000"/>
                </a:solidFill>
                <a:uFillTx/>
              </a:rPr>
              <a:t>80</a:t>
            </a:r>
            <a:endParaRPr lang="en-US" altLang="zh-CN" sz="995" strike="dblStrike">
              <a:solidFill>
                <a:srgbClr val="FF0000"/>
              </a:solidFill>
              <a:uFillTx/>
            </a:endParaRPr>
          </a:p>
          <a:p>
            <a:pPr lvl="1"/>
            <a:r>
              <a:rPr lang="zh-CN" altLang="en-US" sz="995">
                <a:solidFill>
                  <a:srgbClr val="FF0000"/>
                </a:solidFill>
                <a:uFillTx/>
              </a:rPr>
              <a:t>放开 </a:t>
            </a:r>
            <a:r>
              <a:rPr lang="en-US" altLang="zh-CN" sz="995">
                <a:solidFill>
                  <a:srgbClr val="FF0000"/>
                </a:solidFill>
                <a:uFillTx/>
              </a:rPr>
              <a:t>phpstudy</a:t>
            </a:r>
            <a:r>
              <a:rPr lang="zh-CN" altLang="en-US" sz="995">
                <a:solidFill>
                  <a:srgbClr val="FF0000"/>
                </a:solidFill>
                <a:uFillTx/>
              </a:rPr>
              <a:t>对</a:t>
            </a:r>
            <a:r>
              <a:rPr lang="en-US" altLang="zh-CN" sz="995">
                <a:solidFill>
                  <a:srgbClr val="FF0000"/>
                </a:solidFill>
                <a:uFillTx/>
              </a:rPr>
              <a:t>81</a:t>
            </a:r>
            <a:r>
              <a:rPr lang="zh-CN" altLang="en-US" sz="995">
                <a:solidFill>
                  <a:srgbClr val="FF0000"/>
                </a:solidFill>
                <a:uFillTx/>
              </a:rPr>
              <a:t>端口的限制</a:t>
            </a:r>
            <a:endParaRPr lang="zh-CN" altLang="en-US" sz="995">
              <a:solidFill>
                <a:srgbClr val="FF0000"/>
              </a:solidFill>
              <a:uFillTx/>
            </a:endParaRPr>
          </a:p>
          <a:p>
            <a:pPr lvl="0"/>
            <a:r>
              <a:rPr lang="zh-CN" altLang="en-US" sz="1165">
                <a:solidFill>
                  <a:srgbClr val="FF0000"/>
                </a:solidFill>
                <a:uFillTx/>
              </a:rPr>
              <a:t>配置  </a:t>
            </a:r>
            <a:r>
              <a:rPr lang="zh-CN" altLang="en-US" sz="1160">
                <a:sym typeface="+mn-ea"/>
              </a:rPr>
              <a:t>/usr/local/phpstudy/vhost/nginx/</a:t>
            </a:r>
            <a:r>
              <a:rPr lang="zh-CN" altLang="en-US" sz="1165">
                <a:solidFill>
                  <a:srgbClr val="FF0000"/>
                </a:solidFill>
                <a:uFillTx/>
              </a:rPr>
              <a:t>0localhost_80.conf</a:t>
            </a:r>
            <a:endParaRPr lang="zh-CN" altLang="en-US" sz="1165">
              <a:solidFill>
                <a:srgbClr val="FF0000"/>
              </a:solidFill>
              <a:uFillTx/>
            </a:endParaRPr>
          </a:p>
          <a:p>
            <a:pPr lvl="1"/>
            <a:r>
              <a:rPr lang="zh-CN" altLang="en-US" sz="995">
                <a:solidFill>
                  <a:srgbClr val="FF0000"/>
                </a:solidFill>
                <a:uFillTx/>
              </a:rPr>
              <a:t>按照</a:t>
            </a:r>
            <a:endParaRPr lang="en-US" altLang="zh-CN" sz="995">
              <a:solidFill>
                <a:srgbClr val="FF0000"/>
              </a:solidFill>
              <a:uFillTx/>
            </a:endParaRPr>
          </a:p>
          <a:p>
            <a:pPr marL="457200" lvl="1" indent="0">
              <a:buNone/>
            </a:pPr>
            <a:endParaRPr lang="en-US" altLang="zh-CN" sz="995">
              <a:solidFill>
                <a:srgbClr val="FF0000"/>
              </a:solidFill>
              <a:uFillTx/>
            </a:endParaRPr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6515735" y="-122555"/>
            <a:ext cx="6700520" cy="7049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/>
              <a:t>server{</a:t>
            </a:r>
            <a:endParaRPr lang="zh-CN" altLang="en-US" sz="800"/>
          </a:p>
          <a:p>
            <a:r>
              <a:rPr lang="zh-CN" altLang="en-US" sz="800"/>
              <a:t>	listen 80 ;</a:t>
            </a:r>
            <a:endParaRPr lang="zh-CN" altLang="en-US" sz="800"/>
          </a:p>
          <a:p>
            <a:r>
              <a:rPr lang="zh-CN" altLang="en-US" sz="800"/>
              <a:t>	server_name localhost ;</a:t>
            </a:r>
            <a:endParaRPr lang="zh-CN" altLang="en-US" sz="800"/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root /mnt/admin/php_yinji/php_yinji/public/ ;</a:t>
            </a:r>
            <a:endParaRPr lang="zh-CN" altLang="en-US" sz="800"/>
          </a:p>
          <a:p>
            <a:pPr algn="l">
              <a:buClrTx/>
              <a:buSzTx/>
            </a:pPr>
            <a:r>
              <a:rPr lang="zh-CN" altLang="en-US" sz="800" strike="dblStrike">
                <a:uFillTx/>
              </a:rPr>
              <a:t>	#301重定向</a:t>
            </a:r>
            <a:endParaRPr lang="zh-CN" altLang="en-US" sz="800" strike="dblStrike">
              <a:uFillTx/>
            </a:endParaRPr>
          </a:p>
          <a:p>
            <a:pPr algn="l">
              <a:buClrTx/>
              <a:buSzTx/>
            </a:pPr>
            <a:r>
              <a:rPr lang="zh-CN" altLang="en-US" sz="800" strike="dblStrike">
                <a:uFillTx/>
              </a:rPr>
              <a:t>	#rewrite ^(.*)$ $1 permanent;</a:t>
            </a:r>
            <a:endParaRPr lang="zh-CN" altLang="en-US" sz="800" strike="dblStrike">
              <a:uFillTx/>
            </a:endParaRPr>
          </a:p>
          <a:p>
            <a:pPr algn="l">
              <a:buClrTx/>
              <a:buSzTx/>
            </a:pPr>
            <a:r>
              <a:rPr lang="zh-CN" altLang="en-US" sz="800" strike="dblStrike">
                <a:uFillTx/>
              </a:rPr>
              <a:t>	#强制SSL</a:t>
            </a:r>
            <a:endParaRPr lang="zh-CN" altLang="en-US" sz="800" strike="dblStrike">
              <a:uFillTx/>
            </a:endParaRPr>
          </a:p>
          <a:p>
            <a:pPr algn="l">
              <a:buClrTx/>
              <a:buSzTx/>
            </a:pPr>
            <a:r>
              <a:rPr lang="zh-CN" altLang="en-US" sz="800" strike="dblStrike">
                <a:uFillTx/>
              </a:rPr>
              <a:t>	#rewrite ^(.*)$  https://$host$1 permanent;</a:t>
            </a:r>
            <a:endParaRPr lang="zh-CN" altLang="en-US" sz="800" strike="dblStrike">
              <a:uFillTx/>
            </a:endParaRPr>
          </a:p>
          <a:p>
            <a:pPr algn="l">
              <a:buClrTx/>
              <a:buSzTx/>
            </a:pPr>
            <a:r>
              <a:rPr lang="zh-CN" altLang="en-US" sz="800" strike="dblStrike">
                <a:uFillTx/>
              </a:rPr>
              <a:t>	#防盗链</a:t>
            </a:r>
            <a:endParaRPr lang="zh-CN" altLang="en-US" sz="800" strike="dblStrike">
              <a:uFillTx/>
            </a:endParaRPr>
          </a:p>
          <a:p>
            <a:r>
              <a:rPr lang="zh-CN" altLang="en-US" sz="800"/>
              <a:t>	location / {</a:t>
            </a:r>
            <a:endParaRPr lang="zh-CN" altLang="en-US" sz="800"/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	#伪静态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pPr algn="l">
              <a:buClrTx/>
              <a:buSzTx/>
            </a:pPr>
            <a:r>
              <a:rPr lang="zh-CN" altLang="en-US" sz="800" strike="dblStrike">
                <a:solidFill>
                  <a:schemeClr val="tx1"/>
                </a:solidFill>
                <a:uFillTx/>
              </a:rPr>
              <a:t>		include /mnt/admin/php_yinji/php_yinji/public/.rewrite.conf;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	#首页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	root /mnt/admin/php_yinji/php_yinji/public/;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	index index.php index.html error/index.html;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/>
              <a:t>	}</a:t>
            </a:r>
            <a:endParaRPr lang="zh-CN" altLang="en-US" sz="800"/>
          </a:p>
          <a:p>
            <a:r>
              <a:rPr lang="zh-CN" altLang="en-US" sz="800"/>
              <a:t>	# 监控代码不缓存</a:t>
            </a:r>
            <a:endParaRPr lang="zh-CN" altLang="en-US" sz="800"/>
          </a:p>
          <a:p>
            <a:r>
              <a:rPr lang="zh-CN" altLang="en-US" sz="800">
                <a:solidFill>
                  <a:srgbClr val="FF0000"/>
                </a:solidFill>
              </a:rPr>
              <a:t>	# /api/monitor/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olidFill>
                  <a:srgbClr val="FF0000"/>
                </a:solidFill>
              </a:rPr>
              <a:t>	location /api/monitor/ {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olidFill>
                  <a:srgbClr val="FF0000"/>
                </a:solidFill>
              </a:rPr>
              <a:t>		proxy_cache off;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olidFill>
                  <a:srgbClr val="FF0000"/>
                </a:solidFill>
              </a:rPr>
              <a:t>		proxy_pass http://127.0.0.1:81;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olidFill>
                  <a:srgbClr val="FF0000"/>
                </a:solidFill>
              </a:rPr>
              <a:t>	}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#处理PHP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#location  ~ [^/]\.php(/|$) {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#	root /www/admin/temp/;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#	fastcgi_pass 127.0.0.1:7221;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#	fastcgi_split_path_info  ^(.+\.php)(.*)$;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#	fastcgi_param  SCRIPT_FILENAME $document_root$fastcgi_script_name;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#	fastcgi_param  PATH_INFO $fastcgi_path_info;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#	include fastcgi.conf;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	#}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，配置代理 </a:t>
            </a:r>
            <a:r>
              <a:rPr lang="en-US" altLang="zh-CN">
                <a:sym typeface="+mn-ea"/>
              </a:rPr>
              <a:t>Step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" y="1894205"/>
            <a:ext cx="5678170" cy="4351655"/>
          </a:xfrm>
        </p:spPr>
        <p:txBody>
          <a:bodyPr>
            <a:normAutofit fontScale="35000"/>
          </a:bodyPr>
          <a:p>
            <a:r>
              <a:rPr lang="zh-CN" altLang="en-US" sz="3200"/>
              <a:t>	location / {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		# 德音科技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		proxy_cache cache_one;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		proxy_pass http://127.0.0.1:81;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		proxy_cache_key "$host$request$cookie_user";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		proxy_cache_valid 200 206 304 301 302 7d;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		proxy_cache_valid any 5m;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		expires 7d;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		add_header X-proxy-Cache $upstream_cache_status;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/>
              <a:t>		proxy_set_header Host  $host;</a:t>
            </a:r>
            <a:endParaRPr lang="zh-CN" altLang="en-US" sz="3200"/>
          </a:p>
          <a:p>
            <a:r>
              <a:rPr lang="zh-CN" altLang="en-US" sz="3200"/>
              <a:t>		proxy_set_header X-Forwarded-For  $remote_addr;</a:t>
            </a:r>
            <a:endParaRPr lang="zh-CN" altLang="en-US" sz="3200"/>
          </a:p>
          <a:p>
            <a:r>
              <a:rPr lang="zh-CN" altLang="en-US" sz="3200"/>
              <a:t>		proxy_ignore_headers X-Accel-Expires Expires Cache-Control Set-Cookie;</a:t>
            </a:r>
            <a:endParaRPr lang="zh-CN" altLang="en-US" sz="3200"/>
          </a:p>
          <a:p>
            <a:r>
              <a:rPr lang="zh-CN" altLang="en-US" sz="3200"/>
              <a:t>	}</a:t>
            </a:r>
            <a:endParaRPr lang="zh-CN" altLang="en-US" sz="3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06135" y="1894205"/>
            <a:ext cx="56781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location ~ /purge(/.*) {</a:t>
            </a:r>
            <a:endParaRPr lang="zh-CN" altLang="en-US" sz="1200"/>
          </a:p>
          <a:p>
            <a:r>
              <a:rPr lang="zh-CN" altLang="en-US" sz="1200"/>
              <a:t>proxy_cache_purge first $1$is_args$args;</a:t>
            </a:r>
            <a:endParaRPr lang="zh-CN" altLang="en-US" sz="1200"/>
          </a:p>
          <a:p>
            <a:r>
              <a:rPr lang="zh-CN" altLang="en-US" sz="1200"/>
              <a:t>allow all;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，配置代理 </a:t>
            </a:r>
            <a:r>
              <a:rPr lang="en-US" altLang="zh-CN">
                <a:sym typeface="+mn-ea"/>
              </a:rPr>
              <a:t>Step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403590" cy="4351655"/>
          </a:xfrm>
        </p:spPr>
        <p:txBody>
          <a:bodyPr>
            <a:normAutofit lnSpcReduction="10000"/>
          </a:bodyPr>
          <a:p>
            <a:r>
              <a:rPr lang="zh-CN" altLang="en-US" sz="3200"/>
              <a:t>测试，</a:t>
            </a:r>
            <a:r>
              <a:rPr lang="en-US" altLang="zh-CN" sz="3200"/>
              <a:t>HIT</a:t>
            </a:r>
            <a:r>
              <a:rPr lang="zh-CN" altLang="en-US" sz="3200"/>
              <a:t>说明缓存成功</a:t>
            </a:r>
            <a:endParaRPr lang="zh-CN" altLang="en-US" sz="3200"/>
          </a:p>
          <a:p>
            <a:pPr lvl="1"/>
            <a:r>
              <a:rPr lang="zh-CN" altLang="en-US" sz="1200"/>
              <a:t>curl  http://</a:t>
            </a:r>
            <a:r>
              <a:rPr lang="en-US" altLang="zh-CN" sz="1200"/>
              <a:t>localhost:80</a:t>
            </a:r>
            <a:r>
              <a:rPr lang="zh-CN" altLang="en-US" sz="1200"/>
              <a:t>/static/admin/images/login.png -I  </a:t>
            </a:r>
            <a:endParaRPr lang="zh-CN" altLang="en-US" sz="1200"/>
          </a:p>
          <a:p>
            <a:pPr lvl="1"/>
            <a:r>
              <a:rPr lang="zh-CN" altLang="en-US" sz="1200"/>
              <a:t>curl  </a:t>
            </a:r>
            <a:r>
              <a:rPr sz="1200"/>
              <a:t>curl  http://</a:t>
            </a:r>
            <a:r>
              <a:rPr lang="en-US" altLang="zh-CN" sz="1200">
                <a:sym typeface="+mn-ea"/>
              </a:rPr>
              <a:t>localhost:80</a:t>
            </a:r>
            <a:r>
              <a:rPr sz="1200"/>
              <a:t>/apk/MusicBasicApp.apk</a:t>
            </a:r>
            <a:r>
              <a:rPr lang="zh-CN" altLang="en-US" sz="1200"/>
              <a:t> -I </a:t>
            </a:r>
            <a:endParaRPr lang="zh-CN" altLang="en-US" sz="1200"/>
          </a:p>
          <a:p>
            <a:pPr lvl="0"/>
            <a:r>
              <a:rPr lang="zh-CN" altLang="en-US" sz="3195"/>
              <a:t>关于时间和空间的设置</a:t>
            </a:r>
            <a:endParaRPr lang="zh-CN" altLang="en-US" sz="3195"/>
          </a:p>
          <a:p>
            <a:pPr lvl="0"/>
            <a:r>
              <a:rPr lang="zh-CN" altLang="en-US" sz="2735">
                <a:sym typeface="+mn-ea"/>
              </a:rPr>
              <a:t>/usr/local/phpstudy/vhost/sys/nginx/</a:t>
            </a:r>
            <a:endParaRPr lang="zh-CN" altLang="en-US" sz="2735">
              <a:solidFill>
                <a:srgbClr val="FF0000"/>
              </a:solidFill>
            </a:endParaRPr>
          </a:p>
          <a:p>
            <a:pPr lvl="1"/>
            <a:r>
              <a:rPr lang="en-US" altLang="zh-CN" sz="1000">
                <a:solidFill>
                  <a:srgbClr val="FF0000"/>
                </a:solidFill>
                <a:uFillTx/>
                <a:sym typeface="+mn-ea"/>
              </a:rPr>
              <a:t>proxy_cache_path proxy_cache </a:t>
            </a:r>
            <a:r>
              <a:rPr lang="en-US" altLang="zh-CN" sz="1000">
                <a:solidFill>
                  <a:schemeClr val="tx1">
                    <a:lumMod val="95000"/>
                    <a:lumOff val="5000"/>
                  </a:schemeClr>
                </a:solidFill>
                <a:uFillTx/>
                <a:sym typeface="+mn-ea"/>
              </a:rPr>
              <a:t> levels=1:2  keys_zone=cache_one:100m inactive=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uFillTx/>
                <a:sym typeface="+mn-ea"/>
              </a:rPr>
              <a:t>7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uFillTx/>
                <a:sym typeface="+mn-ea"/>
              </a:rPr>
              <a:t>d  </a:t>
            </a:r>
            <a:r>
              <a:rPr lang="en-US" altLang="zh-CN" sz="1000">
                <a:solidFill>
                  <a:schemeClr val="tx1">
                    <a:lumMod val="95000"/>
                    <a:lumOff val="5000"/>
                  </a:schemeClr>
                </a:solidFill>
                <a:uFillTx/>
                <a:sym typeface="+mn-ea"/>
              </a:rPr>
              <a:t>max_size=1g </a:t>
            </a:r>
            <a:r>
              <a:rPr lang="en-US" altLang="zh-CN" sz="1000" b="1">
                <a:solidFill>
                  <a:schemeClr val="tx1">
                    <a:lumMod val="95000"/>
                    <a:lumOff val="5000"/>
                  </a:schemeClr>
                </a:solidFill>
                <a:uFillTx/>
                <a:sym typeface="+mn-ea"/>
              </a:rPr>
              <a:t>use_temp_path=off</a:t>
            </a:r>
            <a:r>
              <a:rPr lang="en-US" altLang="zh-CN" sz="1000">
                <a:solidFill>
                  <a:srgbClr val="FF0000"/>
                </a:solidFill>
                <a:uFillTx/>
                <a:sym typeface="+mn-ea"/>
              </a:rPr>
              <a:t>;  </a:t>
            </a:r>
            <a:endParaRPr lang="zh-CN" altLang="en-US" sz="1000">
              <a:solidFill>
                <a:srgbClr val="FF0000"/>
              </a:solidFill>
              <a:uFillTx/>
            </a:endParaRPr>
          </a:p>
          <a:p>
            <a:pPr lvl="1" algn="l">
              <a:buClrTx/>
              <a:buSzTx/>
            </a:pPr>
            <a:r>
              <a:rPr lang="en-US" altLang="zh-CN" sz="1000">
                <a:solidFill>
                  <a:srgbClr val="FF0000"/>
                </a:solidFill>
                <a:uFillTx/>
              </a:rPr>
              <a:t> </a:t>
            </a:r>
            <a:r>
              <a:rPr lang="en-US" altLang="zh-CN" sz="1000">
                <a:solidFill>
                  <a:srgbClr val="FF0000"/>
                </a:solidFill>
                <a:uFillTx/>
                <a:sym typeface="+mn-ea"/>
              </a:rPr>
              <a:t>/usr/local/phpstudy/soft/nginx/nginx-1.15/nginx/</a:t>
            </a:r>
            <a:r>
              <a:rPr lang="en-US" altLang="zh-CN" sz="1000">
                <a:solidFill>
                  <a:srgbClr val="FF0000"/>
                </a:solidFill>
                <a:uFillTx/>
                <a:sym typeface="+mn-ea"/>
              </a:rPr>
              <a:t>proxy_cache  </a:t>
            </a:r>
            <a:r>
              <a:rPr lang="zh-CN" altLang="en-US" sz="1000">
                <a:solidFill>
                  <a:srgbClr val="FF0000"/>
                </a:solidFill>
                <a:uFillTx/>
                <a:sym typeface="+mn-ea"/>
              </a:rPr>
              <a:t>查看该缓存目录下是否有缓存文件</a:t>
            </a:r>
            <a:endParaRPr lang="zh-CN" altLang="en-US" sz="1000">
              <a:solidFill>
                <a:srgbClr val="FF0000"/>
              </a:solidFill>
              <a:uFillTx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2735">
                <a:sym typeface="+mn-ea"/>
              </a:rPr>
              <a:t>/usr/local/phpstudy/vhost/nginx/0localhost_80.conf</a:t>
            </a:r>
            <a:endParaRPr lang="zh-CN" altLang="en-US" sz="2735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995">
                <a:solidFill>
                  <a:srgbClr val="FF0000"/>
                </a:solidFill>
                <a:uFillTx/>
                <a:sym typeface="+mn-ea"/>
              </a:rPr>
              <a:t>proxy_cache_valid 200 206 304 301 302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uFillTx/>
                <a:sym typeface="+mn-ea"/>
              </a:rPr>
              <a:t> 7d</a:t>
            </a:r>
            <a:r>
              <a:rPr lang="en-US" altLang="zh-CN" sz="995">
                <a:solidFill>
                  <a:srgbClr val="FF0000"/>
                </a:solidFill>
                <a:uFillTx/>
                <a:sym typeface="+mn-ea"/>
              </a:rPr>
              <a:t>;</a:t>
            </a:r>
            <a:endParaRPr lang="en-US" altLang="zh-CN" sz="995">
              <a:solidFill>
                <a:srgbClr val="FF0000"/>
              </a:solidFill>
              <a:uFillTx/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995">
                <a:solidFill>
                  <a:srgbClr val="FF0000"/>
                </a:solidFill>
                <a:uFillTx/>
                <a:sym typeface="+mn-ea"/>
              </a:rPr>
              <a:t>proxy_cache_valid any </a:t>
            </a:r>
            <a:r>
              <a:rPr lang="en-US" altLang="zh-CN" sz="2800">
                <a:solidFill>
                  <a:srgbClr val="FF0000"/>
                </a:solidFill>
                <a:uFillTx/>
                <a:sym typeface="+mn-ea"/>
              </a:rPr>
              <a:t>5m</a:t>
            </a:r>
            <a:r>
              <a:rPr lang="en-US" altLang="zh-CN" sz="995">
                <a:solidFill>
                  <a:srgbClr val="FF0000"/>
                </a:solidFill>
                <a:uFillTx/>
                <a:sym typeface="+mn-ea"/>
              </a:rPr>
              <a:t>;</a:t>
            </a:r>
            <a:endParaRPr lang="en-US" altLang="zh-CN" sz="995">
              <a:solidFill>
                <a:srgbClr val="FF0000"/>
              </a:solidFill>
              <a:uFillTx/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995">
                <a:solidFill>
                  <a:srgbClr val="FF0000"/>
                </a:solidFill>
                <a:uFillTx/>
                <a:sym typeface="+mn-ea"/>
              </a:rPr>
              <a:t>expires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uFillTx/>
                <a:sym typeface="+mn-ea"/>
              </a:rPr>
              <a:t>7</a:t>
            </a:r>
            <a:r>
              <a:rPr lang="en-US" altLang="zh-CN" sz="2800">
                <a:solidFill>
                  <a:srgbClr val="FF0000"/>
                </a:solidFill>
                <a:uFillTx/>
                <a:sym typeface="+mn-ea"/>
              </a:rPr>
              <a:t>d</a:t>
            </a:r>
            <a:r>
              <a:rPr lang="en-US" altLang="zh-CN" sz="995">
                <a:solidFill>
                  <a:srgbClr val="FF0000"/>
                </a:solidFill>
                <a:uFillTx/>
                <a:sym typeface="+mn-ea"/>
              </a:rPr>
              <a:t>;</a:t>
            </a:r>
            <a:endParaRPr lang="en-US" altLang="zh-CN" sz="995">
              <a:solidFill>
                <a:srgbClr val="FF0000"/>
              </a:solidFill>
              <a:uFillTx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1790" y="549275"/>
            <a:ext cx="6181725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，配置代理 </a:t>
            </a:r>
            <a:r>
              <a:rPr lang="en-US" altLang="zh-CN">
                <a:sym typeface="+mn-ea"/>
              </a:rPr>
              <a:t>Step </a:t>
            </a:r>
            <a:r>
              <a:rPr lang="en-US">
                <a:sym typeface="+mn-ea"/>
              </a:rPr>
              <a:t>4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28775"/>
            <a:ext cx="104552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测试连接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curl http://47.104.177.112/h5app/download/img/content1.png -I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curl http://47.105.142.185/h5app/download/img/content1.png -I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curl http://47.104.177.112/apk/MusicBasicApp.apk -I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curl http://47.105.142.185/apk/MusicBasicApp.apk -I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zh-CN" altLang="en-US"/>
              <a:t>建立虚拟服务器组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9080" y="1547495"/>
            <a:ext cx="6656705" cy="321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05" y="1547495"/>
            <a:ext cx="6454775" cy="32912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， </a:t>
            </a:r>
            <a:r>
              <a:rPr lang="zh-CN" altLang="en-US"/>
              <a:t>配制转发策略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8920" y="1537335"/>
            <a:ext cx="7464425" cy="2356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5" y="1453515"/>
            <a:ext cx="5652770" cy="430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， 调整权重测试每台服务器的健康状态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544320"/>
            <a:ext cx="99060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，利用</a:t>
            </a:r>
            <a:r>
              <a:rPr lang="en-US" altLang="zh-CN"/>
              <a:t>https</a:t>
            </a:r>
            <a:r>
              <a:rPr lang="zh-CN" altLang="en-US"/>
              <a:t>进行测试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3451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https</a:t>
            </a:r>
            <a:r>
              <a:rPr lang="zh-CN" altLang="en-US"/>
              <a:t>://prod-static.yibailiclass.com/admin/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https</a:t>
            </a:r>
            <a:r>
              <a:rPr lang="zh-CN" altLang="en-US">
                <a:sym typeface="+mn-ea"/>
              </a:rPr>
              <a:t>://prod-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.yibailiclass.com/admin/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35"/>
            <a:ext cx="10515600" cy="4745990"/>
          </a:xfrm>
        </p:spPr>
        <p:txBody>
          <a:bodyPr>
            <a:normAutofit/>
          </a:bodyPr>
          <a:p>
            <a:pPr marL="457200" indent="-457200">
              <a:buAutoNum type="arabicPeriod"/>
            </a:pPr>
            <a:r>
              <a:rPr lang="zh-CN" altLang="en-US" sz="1600">
                <a:sym typeface="+mn-ea"/>
              </a:rPr>
              <a:t>生产环境域名</a:t>
            </a:r>
            <a:endParaRPr lang="zh-CN" altLang="en-US" sz="1600"/>
          </a:p>
          <a:p>
            <a:pPr marL="457200" lvl="0" indent="-457200">
              <a:buAutoNum type="arabicPeriod"/>
            </a:pPr>
            <a:r>
              <a:rPr lang="zh-CN" altLang="en-US" sz="1600">
                <a:sym typeface="+mn-ea"/>
              </a:rPr>
              <a:t>正式环境设计</a:t>
            </a:r>
            <a:endParaRPr lang="zh-CN" altLang="en-US" sz="1600"/>
          </a:p>
          <a:p>
            <a:pPr marL="457200" lvl="0" indent="-457200">
              <a:buAutoNum type="arabicPeriod"/>
            </a:pPr>
            <a:r>
              <a:rPr lang="zh-CN" altLang="en-US" sz="1600">
                <a:sym typeface="+mn-ea"/>
              </a:rPr>
              <a:t>服务器 目录设计</a:t>
            </a:r>
            <a:endParaRPr lang="zh-CN" altLang="en-US" sz="1600"/>
          </a:p>
          <a:p>
            <a:pPr marL="457200" lvl="0" indent="-457200">
              <a:buAutoNum type="arabicPeriod"/>
            </a:pPr>
            <a:r>
              <a:rPr lang="zh-CN" altLang="en-US" sz="1600">
                <a:sym typeface="+mn-ea"/>
              </a:rPr>
              <a:t>部署服务器</a:t>
            </a:r>
            <a:r>
              <a:rPr lang="en-US" altLang="zh-CN" sz="1600">
                <a:sym typeface="+mn-ea"/>
              </a:rPr>
              <a:t>scp</a:t>
            </a:r>
            <a:r>
              <a:rPr lang="zh-CN" altLang="en-US" sz="1600">
                <a:sym typeface="+mn-ea"/>
              </a:rPr>
              <a:t>目标目录</a:t>
            </a:r>
            <a:endParaRPr lang="zh-CN" altLang="en-US" sz="1600">
              <a:solidFill>
                <a:srgbClr val="FF0000"/>
              </a:solidFill>
            </a:endParaRPr>
          </a:p>
          <a:p>
            <a:pPr marL="457200" lvl="0" indent="-457200">
              <a:buAutoNum type="arabicPeriod"/>
            </a:pPr>
            <a:endParaRPr lang="zh-CN" altLang="en-US" sz="1600"/>
          </a:p>
          <a:p>
            <a:pPr marL="457200" lvl="0" indent="-457200">
              <a:buAutoNum type="arabicPeriod"/>
            </a:pPr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，异常问题描述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300" y="2230755"/>
            <a:ext cx="8157845" cy="4351655"/>
          </a:xfrm>
          <a:prstGeom prst="rect">
            <a:avLst/>
          </a:prstGeom>
        </p:spPr>
      </p:pic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由于阿里云误报原因，导致问题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，异常问题描述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由于阿里云误报原因，导致问题，点击验证，使该漏洞失效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2219325"/>
            <a:ext cx="9324975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，其他异常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有时需要重启服务器，登陆</a:t>
            </a:r>
            <a:r>
              <a:rPr lang="en-US" altLang="zh-CN"/>
              <a:t>phpstudy</a:t>
            </a:r>
            <a:r>
              <a:rPr lang="zh-CN" altLang="en-US"/>
              <a:t>后台，看</a:t>
            </a:r>
            <a:r>
              <a:rPr lang="en-US" altLang="zh-CN"/>
              <a:t>nginx</a:t>
            </a:r>
            <a:r>
              <a:rPr lang="zh-CN" altLang="en-US"/>
              <a:t>是否启动，如果没有，则启动，可能需要重新设一下 </a:t>
            </a:r>
            <a:r>
              <a:rPr lang="en-US" altLang="zh-CN"/>
              <a:t>“</a:t>
            </a:r>
            <a:r>
              <a:rPr lang="zh-CN" altLang="en-US"/>
              <a:t>伪静态</a:t>
            </a:r>
            <a:r>
              <a:rPr lang="en-US" altLang="zh-CN"/>
              <a:t>”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，几个重要问题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>
                <a:sym typeface="+mn-ea"/>
              </a:rPr>
              <a:t>缓存数据时间，默认是</a:t>
            </a:r>
            <a:r>
              <a:rPr lang="en-US" altLang="zh-CN" sz="1200">
                <a:sym typeface="+mn-ea"/>
              </a:rPr>
              <a:t>60</a:t>
            </a:r>
            <a:r>
              <a:rPr lang="zh-CN" altLang="en-US" sz="1200">
                <a:sym typeface="+mn-ea"/>
              </a:rPr>
              <a:t>秒，修改为 </a:t>
            </a:r>
            <a:r>
              <a:rPr lang="en-US" altLang="zh-CN" sz="1200">
                <a:sym typeface="+mn-ea"/>
              </a:rPr>
              <a:t>7</a:t>
            </a:r>
            <a:r>
              <a:rPr lang="zh-CN" altLang="en-US" sz="1200">
                <a:sym typeface="+mn-ea"/>
              </a:rPr>
              <a:t>天</a:t>
            </a:r>
            <a:r>
              <a:rPr lang="en-US" altLang="zh-CN" sz="1200">
                <a:sym typeface="+mn-ea"/>
              </a:rPr>
              <a:t>,  7d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每台服务器每天备份一次数据</a:t>
            </a:r>
            <a:endParaRPr lang="zh-CN" altLang="en-US" sz="1200"/>
          </a:p>
          <a:p>
            <a:pPr lvl="1"/>
            <a:r>
              <a:rPr lang="zh-CN" altLang="en-US" sz="1025"/>
              <a:t>多台服务器间隔备份数据，间隔暂时设为 </a:t>
            </a:r>
            <a:r>
              <a:rPr lang="en-US" altLang="zh-CN" sz="1025"/>
              <a:t>10</a:t>
            </a:r>
            <a:r>
              <a:rPr lang="zh-CN" altLang="en-US" sz="1025"/>
              <a:t>分钟。</a:t>
            </a:r>
            <a:endParaRPr lang="zh-CN" altLang="en-US" sz="1025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配置 </a:t>
            </a:r>
            <a:r>
              <a:rPr lang="en-US" altLang="zh-CN">
                <a:sym typeface="+mn-ea"/>
              </a:rPr>
              <a:t>Redis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44564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200">
                <a:sym typeface="+mn-ea"/>
              </a:rPr>
              <a:t>在 </a:t>
            </a:r>
            <a:r>
              <a:rPr lang="en-US" altLang="zh-CN" sz="1200">
                <a:sym typeface="+mn-ea"/>
              </a:rPr>
              <a:t>phpstudy</a:t>
            </a:r>
            <a:r>
              <a:rPr lang="zh-CN" altLang="en-US" sz="1200">
                <a:sym typeface="+mn-ea"/>
              </a:rPr>
              <a:t>中打开 </a:t>
            </a:r>
            <a:r>
              <a:rPr lang="en-US" altLang="zh-CN" sz="1200">
                <a:sym typeface="+mn-ea"/>
              </a:rPr>
              <a:t>redis</a:t>
            </a:r>
            <a:r>
              <a:rPr lang="zh-CN" altLang="en-US" sz="1200">
                <a:sym typeface="+mn-ea"/>
              </a:rPr>
              <a:t>端口，默认为 </a:t>
            </a:r>
            <a:r>
              <a:rPr lang="en-US" altLang="zh-CN" sz="1200">
                <a:sym typeface="+mn-ea"/>
              </a:rPr>
              <a:t>6379</a:t>
            </a:r>
            <a:endParaRPr lang="zh-CN" sz="1200">
              <a:sym typeface="+mn-ea"/>
            </a:endParaRPr>
          </a:p>
          <a:p>
            <a:r>
              <a:rPr lang="zh-CN" sz="1200">
                <a:sym typeface="+mn-ea"/>
              </a:rPr>
              <a:t>在 阿里云的 </a:t>
            </a:r>
            <a:r>
              <a:rPr lang="en-US" altLang="zh-CN" sz="1200">
                <a:sym typeface="+mn-ea"/>
              </a:rPr>
              <a:t>ECS </a:t>
            </a:r>
            <a:r>
              <a:rPr lang="zh-CN" altLang="en-US" sz="1200">
                <a:sym typeface="+mn-ea"/>
              </a:rPr>
              <a:t>所在的</a:t>
            </a:r>
            <a:r>
              <a:rPr lang="zh-CN" sz="1200">
                <a:sym typeface="+mn-ea"/>
              </a:rPr>
              <a:t>安全组里，</a:t>
            </a:r>
            <a:r>
              <a:rPr lang="zh-CN" altLang="en-US" sz="1200">
                <a:sym typeface="+mn-ea"/>
              </a:rPr>
              <a:t>打开 </a:t>
            </a:r>
            <a:r>
              <a:rPr lang="en-US" altLang="zh-CN" sz="1200">
                <a:sym typeface="+mn-ea"/>
              </a:rPr>
              <a:t>redis</a:t>
            </a:r>
            <a:r>
              <a:rPr lang="zh-CN" altLang="en-US" sz="1200">
                <a:sym typeface="+mn-ea"/>
              </a:rPr>
              <a:t>端口，默认为 </a:t>
            </a:r>
            <a:r>
              <a:rPr lang="en-US" altLang="zh-CN" sz="1200">
                <a:sym typeface="+mn-ea"/>
              </a:rPr>
              <a:t>6379</a:t>
            </a:r>
            <a:endParaRPr lang="zh-CN" sz="1200">
              <a:sym typeface="+mn-ea"/>
            </a:endParaRPr>
          </a:p>
          <a:p>
            <a:r>
              <a:rPr lang="zh-CN" sz="1200">
                <a:sym typeface="+mn-ea"/>
              </a:rPr>
              <a:t>先修改配置后，再修改端口，否则在</a:t>
            </a:r>
            <a:r>
              <a:rPr lang="en-US" altLang="zh-CN" sz="1200">
                <a:sym typeface="+mn-ea"/>
              </a:rPr>
              <a:t>phpstudy</a:t>
            </a:r>
            <a:r>
              <a:rPr lang="zh-CN" altLang="en-US" sz="1200">
                <a:sym typeface="+mn-ea"/>
              </a:rPr>
              <a:t>界面中</a:t>
            </a:r>
            <a:r>
              <a:rPr lang="zh-CN" sz="1200">
                <a:sym typeface="+mn-ea"/>
              </a:rPr>
              <a:t>无法重启，有时只有使用 默认的</a:t>
            </a:r>
            <a:r>
              <a:rPr lang="en-US" altLang="zh-CN" sz="1200">
                <a:sym typeface="+mn-ea"/>
              </a:rPr>
              <a:t>6379</a:t>
            </a:r>
            <a:r>
              <a:rPr lang="zh-CN" altLang="en-US" sz="1200">
                <a:sym typeface="+mn-ea"/>
              </a:rPr>
              <a:t>端口才能重启</a:t>
            </a:r>
            <a:endParaRPr sz="1200">
              <a:sym typeface="+mn-ea"/>
            </a:endParaRPr>
          </a:p>
          <a:p>
            <a:endParaRPr sz="1200">
              <a:sym typeface="+mn-ea"/>
            </a:endParaRPr>
          </a:p>
          <a:p>
            <a:r>
              <a:rPr lang="zh-CN" sz="1200">
                <a:sym typeface="+mn-ea"/>
              </a:rPr>
              <a:t>配置文件</a:t>
            </a:r>
            <a:endParaRPr sz="1200">
              <a:sym typeface="+mn-ea"/>
            </a:endParaRPr>
          </a:p>
          <a:p>
            <a:pPr lvl="1"/>
            <a:r>
              <a:rPr sz="1025">
                <a:solidFill>
                  <a:srgbClr val="FF0000"/>
                </a:solidFill>
                <a:sym typeface="+mn-ea"/>
              </a:rPr>
              <a:t>appendonly yes</a:t>
            </a:r>
            <a:r>
              <a:rPr lang="en-US" sz="1025">
                <a:solidFill>
                  <a:srgbClr val="FF0000"/>
                </a:solidFill>
                <a:sym typeface="+mn-ea"/>
              </a:rPr>
              <a:t>		-	</a:t>
            </a:r>
            <a:r>
              <a:rPr lang="zh-CN" altLang="en-US" sz="1025">
                <a:solidFill>
                  <a:srgbClr val="FF0000"/>
                </a:solidFill>
                <a:sym typeface="+mn-ea"/>
              </a:rPr>
              <a:t>持久化操作，</a:t>
            </a:r>
            <a:endParaRPr sz="1025">
              <a:solidFill>
                <a:srgbClr val="FF0000"/>
              </a:solidFill>
              <a:sym typeface="+mn-ea"/>
            </a:endParaRPr>
          </a:p>
          <a:p>
            <a:pPr lvl="1"/>
            <a:r>
              <a:rPr sz="1025">
                <a:solidFill>
                  <a:srgbClr val="FF0000"/>
                </a:solidFill>
                <a:sym typeface="+mn-ea"/>
              </a:rPr>
              <a:t>bind 0.0.0.0</a:t>
            </a:r>
            <a:r>
              <a:rPr lang="en-US" sz="1025">
                <a:solidFill>
                  <a:srgbClr val="FF0000"/>
                </a:solidFill>
                <a:sym typeface="+mn-ea"/>
              </a:rPr>
              <a:t>		-	</a:t>
            </a:r>
            <a:r>
              <a:rPr lang="zh-CN" altLang="en-US" sz="1025">
                <a:solidFill>
                  <a:srgbClr val="FF0000"/>
                </a:solidFill>
                <a:sym typeface="+mn-ea"/>
              </a:rPr>
              <a:t>从 </a:t>
            </a:r>
            <a:r>
              <a:rPr lang="en-US" altLang="zh-CN" sz="1025">
                <a:solidFill>
                  <a:srgbClr val="FF0000"/>
                </a:solidFill>
                <a:sym typeface="+mn-ea"/>
              </a:rPr>
              <a:t>127.0.0.1 </a:t>
            </a:r>
            <a:r>
              <a:rPr lang="zh-CN" altLang="en-US" sz="1025">
                <a:solidFill>
                  <a:srgbClr val="FF0000"/>
                </a:solidFill>
                <a:sym typeface="+mn-ea"/>
              </a:rPr>
              <a:t>改为 </a:t>
            </a:r>
            <a:r>
              <a:rPr lang="en-US" altLang="zh-CN" sz="1025">
                <a:solidFill>
                  <a:srgbClr val="FF0000"/>
                </a:solidFill>
                <a:sym typeface="+mn-ea"/>
              </a:rPr>
              <a:t>0.0.0.0 </a:t>
            </a:r>
            <a:r>
              <a:rPr lang="zh-CN" altLang="en-US" sz="1025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z="1025">
                <a:solidFill>
                  <a:srgbClr val="FF0000"/>
                </a:solidFill>
                <a:sym typeface="+mn-ea"/>
              </a:rPr>
              <a:t>所有</a:t>
            </a:r>
            <a:r>
              <a:rPr lang="en-US" altLang="zh-CN" sz="1025">
                <a:solidFill>
                  <a:srgbClr val="FF0000"/>
                </a:solidFill>
                <a:sym typeface="+mn-ea"/>
              </a:rPr>
              <a:t>IP</a:t>
            </a:r>
            <a:r>
              <a:rPr lang="zh-CN" altLang="en-US" sz="1025">
                <a:solidFill>
                  <a:srgbClr val="FF0000"/>
                </a:solidFill>
                <a:sym typeface="+mn-ea"/>
              </a:rPr>
              <a:t>都能访问</a:t>
            </a:r>
            <a:endParaRPr sz="1025">
              <a:solidFill>
                <a:srgbClr val="FF0000"/>
              </a:solidFill>
              <a:sym typeface="+mn-ea"/>
            </a:endParaRPr>
          </a:p>
          <a:p>
            <a:pPr lvl="1"/>
            <a:r>
              <a:rPr sz="1025">
                <a:sym typeface="+mn-ea"/>
              </a:rPr>
              <a:t>daemonize yes</a:t>
            </a:r>
            <a:endParaRPr sz="1025">
              <a:sym typeface="+mn-ea"/>
            </a:endParaRPr>
          </a:p>
          <a:p>
            <a:pPr lvl="1"/>
            <a:r>
              <a:rPr sz="1025">
                <a:sym typeface="+mn-ea"/>
              </a:rPr>
              <a:t>databases 16</a:t>
            </a:r>
            <a:endParaRPr sz="1025">
              <a:sym typeface="+mn-ea"/>
            </a:endParaRPr>
          </a:p>
          <a:p>
            <a:pPr lvl="1"/>
            <a:r>
              <a:rPr sz="1025">
                <a:sym typeface="+mn-ea"/>
              </a:rPr>
              <a:t>maxclients 64</a:t>
            </a:r>
            <a:endParaRPr sz="1025">
              <a:sym typeface="+mn-ea"/>
            </a:endParaRPr>
          </a:p>
          <a:p>
            <a:pPr lvl="1"/>
            <a:r>
              <a:rPr sz="1025">
                <a:sym typeface="+mn-ea"/>
              </a:rPr>
              <a:t>maxmemory 1073741824</a:t>
            </a:r>
            <a:endParaRPr sz="1025">
              <a:sym typeface="+mn-ea"/>
            </a:endParaRPr>
          </a:p>
          <a:p>
            <a:pPr lvl="1"/>
            <a:r>
              <a:rPr sz="1025">
                <a:sym typeface="+mn-ea"/>
              </a:rPr>
              <a:t>port 36379</a:t>
            </a:r>
            <a:endParaRPr sz="1025">
              <a:sym typeface="+mn-ea"/>
            </a:endParaRPr>
          </a:p>
          <a:p>
            <a:pPr lvl="1"/>
            <a:r>
              <a:rPr sz="1025">
                <a:sym typeface="+mn-ea"/>
              </a:rPr>
              <a:t>requirepass </a:t>
            </a:r>
            <a:r>
              <a:rPr lang="en-US" sz="1025">
                <a:sym typeface="+mn-ea"/>
              </a:rPr>
              <a:t>****</a:t>
            </a:r>
            <a:r>
              <a:rPr lang="en-US" sz="1025">
                <a:sym typeface="+mn-ea"/>
              </a:rPr>
              <a:t>***********    	-	</a:t>
            </a:r>
            <a:r>
              <a:rPr lang="zh-CN" altLang="en-US" sz="1025">
                <a:solidFill>
                  <a:srgbClr val="FF0000"/>
                </a:solidFill>
                <a:sym typeface="+mn-ea"/>
              </a:rPr>
              <a:t>密码</a:t>
            </a:r>
            <a:endParaRPr sz="1025">
              <a:sym typeface="+mn-ea"/>
            </a:endParaRPr>
          </a:p>
          <a:p>
            <a:pPr lvl="1"/>
            <a:r>
              <a:rPr sz="1025">
                <a:sym typeface="+mn-ea"/>
              </a:rPr>
              <a:t>timeout 65</a:t>
            </a:r>
            <a:endParaRPr sz="1025">
              <a:sym typeface="+mn-ea"/>
            </a:endParaRPr>
          </a:p>
          <a:p>
            <a:pPr lvl="0"/>
            <a:r>
              <a:rPr sz="1195">
                <a:solidFill>
                  <a:srgbClr val="FF0000"/>
                </a:solidFill>
                <a:sym typeface="+mn-ea"/>
              </a:rPr>
              <a:t>redis aof文件过大问题</a:t>
            </a:r>
            <a:endParaRPr sz="1195">
              <a:solidFill>
                <a:srgbClr val="FF0000"/>
              </a:solidFill>
              <a:sym typeface="+mn-ea"/>
            </a:endParaRPr>
          </a:p>
          <a:p>
            <a:pPr lvl="1"/>
            <a:r>
              <a:rPr sz="1020">
                <a:sym typeface="+mn-ea"/>
              </a:rPr>
              <a:t>https://www.cnblogs.com/ExMan/p/11264676.html</a:t>
            </a:r>
            <a:endParaRPr sz="1020">
              <a:sym typeface="+mn-ea"/>
            </a:endParaRPr>
          </a:p>
          <a:p>
            <a:pPr lvl="0"/>
            <a:r>
              <a:rPr sz="1190">
                <a:solidFill>
                  <a:srgbClr val="FF0000"/>
                </a:solidFill>
                <a:sym typeface="+mn-ea"/>
              </a:rPr>
              <a:t>redis的持久化之RDB的配置和原理</a:t>
            </a:r>
            <a:endParaRPr sz="1190">
              <a:solidFill>
                <a:srgbClr val="FF0000"/>
              </a:solidFill>
              <a:sym typeface="+mn-ea"/>
            </a:endParaRPr>
          </a:p>
          <a:p>
            <a:pPr lvl="1"/>
            <a:r>
              <a:rPr sz="1020">
                <a:sym typeface="+mn-ea"/>
              </a:rPr>
              <a:t>https://www.cnblogs.com/xiaolovewei/p/9038220.html</a:t>
            </a:r>
            <a:endParaRPr sz="1020">
              <a:sym typeface="+mn-ea"/>
            </a:endParaRPr>
          </a:p>
          <a:p>
            <a:pPr lvl="1"/>
            <a:r>
              <a:rPr sz="1020">
                <a:solidFill>
                  <a:srgbClr val="FF0000"/>
                </a:solidFill>
                <a:sym typeface="+mn-ea"/>
              </a:rPr>
              <a:t>save 900 1</a:t>
            </a:r>
            <a:endParaRPr sz="1020">
              <a:solidFill>
                <a:srgbClr val="FF0000"/>
              </a:solidFill>
              <a:sym typeface="+mn-ea"/>
            </a:endParaRPr>
          </a:p>
          <a:p>
            <a:pPr lvl="1"/>
            <a:r>
              <a:rPr sz="1020">
                <a:solidFill>
                  <a:srgbClr val="FF0000"/>
                </a:solidFill>
                <a:sym typeface="+mn-ea"/>
              </a:rPr>
              <a:t>save 300 10</a:t>
            </a:r>
            <a:endParaRPr sz="1020">
              <a:solidFill>
                <a:srgbClr val="FF0000"/>
              </a:solidFill>
              <a:sym typeface="+mn-ea"/>
            </a:endParaRPr>
          </a:p>
          <a:p>
            <a:pPr lvl="1"/>
            <a:r>
              <a:rPr sz="1020">
                <a:solidFill>
                  <a:srgbClr val="FF0000"/>
                </a:solidFill>
                <a:sym typeface="+mn-ea"/>
              </a:rPr>
              <a:t>save 60 10000</a:t>
            </a:r>
            <a:endParaRPr sz="102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zh-CN">
                <a:sym typeface="+mn-ea"/>
              </a:rPr>
              <a:t>定时任务</a:t>
            </a:r>
            <a:endParaRPr 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49872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200">
                <a:sym typeface="+mn-ea"/>
              </a:rPr>
              <a:t>定时任务：</a:t>
            </a:r>
            <a:r>
              <a:rPr sz="1200">
                <a:sym typeface="+mn-ea"/>
              </a:rPr>
              <a:t>备份全站代码和数据</a:t>
            </a:r>
            <a:endParaRPr sz="1200">
              <a:sym typeface="+mn-ea"/>
            </a:endParaRPr>
          </a:p>
          <a:p>
            <a:pPr lvl="1"/>
            <a:r>
              <a:rPr lang="zh-CN" sz="1025">
                <a:sym typeface="+mn-ea"/>
              </a:rPr>
              <a:t>在每台静态服务器上，</a:t>
            </a:r>
            <a:r>
              <a:rPr sz="1025">
                <a:sym typeface="+mn-ea"/>
              </a:rPr>
              <a:t>phpstudy备份全站代码和数据</a:t>
            </a:r>
            <a:endParaRPr sz="1025">
              <a:sym typeface="+mn-ea"/>
            </a:endParaRPr>
          </a:p>
          <a:p>
            <a:pPr lvl="1"/>
            <a:r>
              <a:rPr sz="1025">
                <a:sym typeface="+mn-ea"/>
              </a:rPr>
              <a:t>凌晨 3：00，3：15</a:t>
            </a:r>
            <a:endParaRPr sz="1025">
              <a:sym typeface="+mn-ea"/>
            </a:endParaRPr>
          </a:p>
          <a:p>
            <a:pPr lvl="1"/>
            <a:r>
              <a:rPr sz="1025">
                <a:sym typeface="+mn-ea"/>
              </a:rPr>
              <a:t>\cp -rf /mnt/admin/php_yinji/* /yibaili_bak/ </a:t>
            </a:r>
            <a:endParaRPr sz="1025">
              <a:sym typeface="+mn-ea"/>
            </a:endParaRPr>
          </a:p>
          <a:p>
            <a:pPr lvl="1"/>
            <a:endParaRPr sz="1025">
              <a:sym typeface="+mn-ea"/>
            </a:endParaRPr>
          </a:p>
          <a:p>
            <a:pPr lvl="0"/>
            <a:r>
              <a:rPr sz="1190">
                <a:sym typeface="+mn-ea"/>
              </a:rPr>
              <a:t>定时任务：</a:t>
            </a:r>
            <a:r>
              <a:rPr sz="1185">
                <a:sym typeface="+mn-ea"/>
              </a:rPr>
              <a:t>每</a:t>
            </a:r>
            <a:r>
              <a:rPr lang="en-US" sz="1185">
                <a:sym typeface="+mn-ea"/>
              </a:rPr>
              <a:t>30</a:t>
            </a:r>
            <a:r>
              <a:rPr sz="1185">
                <a:sym typeface="+mn-ea"/>
              </a:rPr>
              <a:t>分钟设置一次 </a:t>
            </a:r>
            <a:r>
              <a:rPr lang="en-US" sz="1185">
                <a:sym typeface="+mn-ea"/>
              </a:rPr>
              <a:t>/mnt </a:t>
            </a:r>
            <a:r>
              <a:rPr lang="zh-CN" altLang="en-US" sz="1185">
                <a:sym typeface="+mn-ea"/>
              </a:rPr>
              <a:t>的目录</a:t>
            </a:r>
            <a:endParaRPr sz="1190">
              <a:sym typeface="+mn-ea"/>
            </a:endParaRPr>
          </a:p>
          <a:p>
            <a:pPr lvl="1"/>
            <a:r>
              <a:rPr sz="1190">
                <a:sym typeface="+mn-ea"/>
              </a:rPr>
              <a:t>定时任务： 每</a:t>
            </a:r>
            <a:r>
              <a:rPr lang="en-US" sz="1190">
                <a:sym typeface="+mn-ea"/>
              </a:rPr>
              <a:t>30</a:t>
            </a:r>
            <a:r>
              <a:rPr sz="1190">
                <a:sym typeface="+mn-ea"/>
              </a:rPr>
              <a:t>分钟设置一次</a:t>
            </a:r>
            <a:endParaRPr sz="1190">
              <a:sym typeface="+mn-ea"/>
            </a:endParaRPr>
          </a:p>
          <a:p>
            <a:pPr lvl="1"/>
            <a:r>
              <a:rPr lang="zh-CN" sz="1190">
                <a:sym typeface="+mn-ea"/>
              </a:rPr>
              <a:t>修改</a:t>
            </a:r>
            <a:r>
              <a:rPr sz="1190">
                <a:sym typeface="+mn-ea"/>
              </a:rPr>
              <a:t>  /mnt的权限</a:t>
            </a:r>
            <a:endParaRPr sz="1190">
              <a:sym typeface="+mn-ea"/>
            </a:endParaRPr>
          </a:p>
          <a:p>
            <a:pPr lvl="1"/>
            <a:r>
              <a:rPr sz="1190">
                <a:sym typeface="+mn-ea"/>
              </a:rPr>
              <a:t>chmod  777 /mnt</a:t>
            </a:r>
            <a:endParaRPr sz="1190">
              <a:sym typeface="+mn-ea"/>
            </a:endParaRPr>
          </a:p>
          <a:p>
            <a:pPr lvl="1"/>
            <a:r>
              <a:rPr lang="zh-CN" sz="1190">
                <a:sym typeface="+mn-ea"/>
              </a:rPr>
              <a:t>因为 曾经遇到过 按照阿里云的提示进行【安全】升级后， </a:t>
            </a:r>
            <a:r>
              <a:rPr sz="1185">
                <a:sym typeface="+mn-ea"/>
              </a:rPr>
              <a:t>/mnt3 </a:t>
            </a:r>
            <a:r>
              <a:rPr lang="zh-CN" sz="1185">
                <a:sym typeface="+mn-ea"/>
              </a:rPr>
              <a:t>的权限被修改为无法执行的权限，导致</a:t>
            </a:r>
            <a:r>
              <a:rPr lang="en-US" altLang="zh-CN" sz="1185">
                <a:sym typeface="+mn-ea"/>
              </a:rPr>
              <a:t>php</a:t>
            </a:r>
            <a:r>
              <a:rPr lang="zh-CN" altLang="en-US" sz="1185">
                <a:sym typeface="+mn-ea"/>
              </a:rPr>
              <a:t>文件无法执行</a:t>
            </a:r>
            <a:endParaRPr lang="zh-CN" altLang="en-US" sz="1185">
              <a:sym typeface="+mn-ea"/>
            </a:endParaRPr>
          </a:p>
          <a:p>
            <a:pPr lvl="2"/>
            <a:r>
              <a:rPr lang="zh-CN" altLang="en-US" sz="985">
                <a:sym typeface="+mn-ea"/>
              </a:rPr>
              <a:t>如果以后，把</a:t>
            </a:r>
            <a:r>
              <a:rPr lang="en-US" altLang="zh-CN" sz="985">
                <a:sym typeface="+mn-ea"/>
              </a:rPr>
              <a:t>php</a:t>
            </a:r>
            <a:r>
              <a:rPr lang="zh-CN" altLang="en-US" sz="985">
                <a:sym typeface="+mn-ea"/>
              </a:rPr>
              <a:t>放置到各台应用服务器上，则可以取消该定时任务</a:t>
            </a:r>
            <a:endParaRPr lang="zh-CN" altLang="en-US" sz="985">
              <a:sym typeface="+mn-ea"/>
            </a:endParaRPr>
          </a:p>
          <a:p>
            <a:pPr lvl="0"/>
            <a:r>
              <a:rPr lang="zh-CN" altLang="en-US" sz="1375">
                <a:sym typeface="+mn-ea"/>
              </a:rPr>
              <a:t>定时清除较大的文件</a:t>
            </a:r>
            <a:endParaRPr lang="zh-CN" altLang="en-US" sz="1375">
              <a:sym typeface="+mn-ea"/>
            </a:endParaRPr>
          </a:p>
          <a:p>
            <a:pPr lvl="1"/>
            <a:r>
              <a:rPr lang="zh-CN" altLang="en-US" sz="1175">
                <a:sym typeface="+mn-ea"/>
              </a:rPr>
              <a:t>手工定期查找大文件，加到 </a:t>
            </a:r>
            <a:r>
              <a:rPr lang="en-US" altLang="zh-CN" sz="1175">
                <a:sym typeface="+mn-ea"/>
              </a:rPr>
              <a:t>phpstudy </a:t>
            </a:r>
            <a:r>
              <a:rPr lang="zh-CN" altLang="en-US" sz="1175">
                <a:sym typeface="+mn-ea"/>
              </a:rPr>
              <a:t>中进行定期清除</a:t>
            </a:r>
            <a:r>
              <a:rPr lang="zh-CN" altLang="en-US" sz="1175">
                <a:sym typeface="+mn-ea"/>
              </a:rPr>
              <a:t> </a:t>
            </a:r>
            <a:endParaRPr lang="zh-CN" altLang="en-US" sz="1175">
              <a:sym typeface="+mn-ea"/>
            </a:endParaRPr>
          </a:p>
          <a:p>
            <a:pPr lvl="1"/>
            <a:r>
              <a:rPr lang="zh-CN" altLang="en-US" sz="1175">
                <a:sym typeface="+mn-ea"/>
              </a:rPr>
              <a:t>定期查找大文件：</a:t>
            </a:r>
            <a:endParaRPr lang="zh-CN" altLang="en-US" sz="1175">
              <a:sym typeface="+mn-ea"/>
            </a:endParaRPr>
          </a:p>
          <a:p>
            <a:pPr lvl="1"/>
            <a:r>
              <a:rPr lang="zh-CN" altLang="en-US" sz="1175">
                <a:sym typeface="+mn-ea"/>
              </a:rPr>
              <a:t>find / -type f -size +100M</a:t>
            </a:r>
            <a:endParaRPr lang="zh-CN" altLang="en-US" sz="1175">
              <a:sym typeface="+mn-ea"/>
            </a:endParaRPr>
          </a:p>
          <a:p>
            <a:pPr lvl="1"/>
            <a:r>
              <a:rPr lang="zh-CN" altLang="en-US" sz="1175">
                <a:sym typeface="+mn-ea"/>
              </a:rPr>
              <a:t>f 指普通文件</a:t>
            </a:r>
            <a:endParaRPr lang="zh-CN" altLang="en-US" sz="1175">
              <a:sym typeface="+mn-ea"/>
            </a:endParaRPr>
          </a:p>
          <a:p>
            <a:pPr lvl="1"/>
            <a:endParaRPr lang="zh-CN" altLang="en-US" sz="1175">
              <a:sym typeface="+mn-ea"/>
            </a:endParaRPr>
          </a:p>
          <a:p>
            <a:pPr lvl="1"/>
            <a:r>
              <a:rPr lang="zh-CN" altLang="en-US" sz="1175">
                <a:sym typeface="+mn-ea"/>
              </a:rPr>
              <a:t>比较大的文件如下</a:t>
            </a:r>
            <a:endParaRPr lang="zh-CN" altLang="en-US" sz="1175">
              <a:sym typeface="+mn-ea"/>
            </a:endParaRPr>
          </a:p>
          <a:p>
            <a:pPr lvl="1"/>
            <a:r>
              <a:rPr lang="zh-CN" altLang="en-US" sz="1175">
                <a:sym typeface="+mn-ea"/>
              </a:rPr>
              <a:t>/usr/local/phpstudy/soft/nginx/nginx-1.15/nginx/logs/error.log</a:t>
            </a:r>
            <a:endParaRPr lang="zh-CN" altLang="en-US" sz="1175">
              <a:sym typeface="+mn-ea"/>
            </a:endParaRPr>
          </a:p>
          <a:p>
            <a:pPr lvl="1"/>
            <a:r>
              <a:rPr lang="zh-CN" altLang="en-US" sz="1100" strike="dblStrike">
                <a:solidFill>
                  <a:srgbClr val="FF0000"/>
                </a:solidFill>
                <a:uFillTx/>
                <a:sym typeface="+mn-ea"/>
              </a:rPr>
              <a:t>/www/admin/script/extend/workerman.log【分账 】</a:t>
            </a:r>
            <a:endParaRPr lang="zh-CN" altLang="en-US" sz="1100" strike="dblStrike">
              <a:solidFill>
                <a:srgbClr val="FF0000"/>
              </a:solidFill>
              <a:uFillTx/>
              <a:sym typeface="+mn-ea"/>
            </a:endParaRPr>
          </a:p>
          <a:p>
            <a:pPr lvl="1"/>
            <a:r>
              <a:rPr lang="zh-CN" altLang="en-US" sz="1175">
                <a:sym typeface="+mn-ea"/>
              </a:rPr>
              <a:t>每日一点，删除一次</a:t>
            </a:r>
            <a:endParaRPr lang="zh-CN" altLang="en-US" sz="1175">
              <a:sym typeface="+mn-ea"/>
            </a:endParaRPr>
          </a:p>
          <a:p>
            <a:pPr lvl="1"/>
            <a:r>
              <a:rPr lang="zh-CN" altLang="en-US" sz="1100" strike="dblStrike">
                <a:solidFill>
                  <a:srgbClr val="FF0000"/>
                </a:solidFill>
                <a:uFillTx/>
                <a:sym typeface="+mn-ea"/>
              </a:rPr>
              <a:t>cat /dev/null &gt; /www/admin/script/extend/workerman.log【分账 】</a:t>
            </a:r>
            <a:endParaRPr lang="zh-CN" altLang="en-US" sz="1100" strike="dblStrike">
              <a:solidFill>
                <a:srgbClr val="FF0000"/>
              </a:solidFill>
              <a:uFillTx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1175">
                <a:sym typeface="+mn-ea"/>
              </a:rPr>
              <a:t>cat /dev/null &gt; /usr/local/phpstudy/soft/nginx/nginx-1.15/nginx/logs/error.log</a:t>
            </a:r>
            <a:endParaRPr lang="zh-CN" altLang="en-US" sz="1175">
              <a:sym typeface="+mn-ea"/>
            </a:endParaRPr>
          </a:p>
          <a:p>
            <a:pPr lvl="1"/>
            <a:endParaRPr lang="zh-CN" altLang="en-US" sz="1175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阿里云 </a:t>
            </a:r>
            <a:r>
              <a:rPr lang="en-US" altLang="zh-CN">
                <a:sym typeface="+mn-ea"/>
              </a:rPr>
              <a:t>RDS, </a:t>
            </a:r>
            <a:r>
              <a:rPr lang="zh-CN" altLang="en-US">
                <a:sym typeface="+mn-ea"/>
              </a:rPr>
              <a:t>修改配置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348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25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622300" y="1628775"/>
            <a:ext cx="10515600" cy="348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25">
                <a:solidFill>
                  <a:srgbClr val="FF0000"/>
                </a:solidFill>
                <a:sym typeface="+mn-ea"/>
              </a:rPr>
              <a:t>group_concat_max_len =  10240  </a:t>
            </a:r>
            <a:r>
              <a:rPr lang="zh-CN" altLang="en-US" sz="1025">
                <a:solidFill>
                  <a:srgbClr val="FF0000"/>
                </a:solidFill>
                <a:sym typeface="+mn-ea"/>
              </a:rPr>
              <a:t>比默认值放大</a:t>
            </a:r>
            <a:r>
              <a:rPr lang="en-US" altLang="zh-CN" sz="1025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1025">
                <a:solidFill>
                  <a:srgbClr val="FF0000"/>
                </a:solidFill>
                <a:sym typeface="+mn-ea"/>
              </a:rPr>
              <a:t>倍</a:t>
            </a:r>
            <a:endParaRPr lang="zh-CN" altLang="en-US" sz="1025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95830"/>
            <a:ext cx="9178290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zh-CN">
                <a:sym typeface="+mn-ea"/>
              </a:rPr>
              <a:t>修改</a:t>
            </a:r>
            <a:endParaRPr 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495300" y="1501775"/>
            <a:ext cx="10515600" cy="348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200">
                <a:sym typeface="+mn-ea"/>
              </a:rPr>
              <a:t>/usr/local/phpstudy/vhost/nginx</a:t>
            </a:r>
            <a:r>
              <a:rPr lang="en-US" sz="1200">
                <a:sym typeface="+mn-ea"/>
              </a:rPr>
              <a:t>/0localhost_80.conf</a:t>
            </a:r>
            <a:endParaRPr lang="en-US" sz="1200">
              <a:sym typeface="+mn-ea"/>
            </a:endParaRPr>
          </a:p>
          <a:p>
            <a:pPr lvl="1"/>
            <a:r>
              <a:rPr lang="zh-CN" altLang="en-US" sz="1025">
                <a:sym typeface="+mn-ea"/>
              </a:rPr>
              <a:t>注释掉以下代码</a:t>
            </a:r>
            <a:endParaRPr lang="zh-CN" altLang="en-US" sz="1025">
              <a:sym typeface="+mn-ea"/>
            </a:endParaRPr>
          </a:p>
          <a:p>
            <a:pPr lvl="1"/>
            <a:r>
              <a:rPr lang="en-US" sz="1025">
                <a:sym typeface="+mn-ea"/>
              </a:rPr>
              <a:t>#伪静态</a:t>
            </a:r>
            <a:endParaRPr lang="en-US" sz="1025">
              <a:sym typeface="+mn-ea"/>
            </a:endParaRPr>
          </a:p>
          <a:p>
            <a:pPr lvl="1"/>
            <a:r>
              <a:rPr lang="en-US" sz="1025">
                <a:solidFill>
                  <a:srgbClr val="FF0000"/>
                </a:solidFill>
                <a:sym typeface="+mn-ea"/>
              </a:rPr>
              <a:t>#include /mnt4/admin/php_yinji/php_yinji/public/.rewrite.conf;</a:t>
            </a:r>
            <a:endParaRPr lang="en-US" sz="1025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，挂载 云盘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180320" cy="43516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sudo yum install nfs-utils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查看  nfs 版本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nfsstat  -c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 strike="dblStrike">
                <a:solidFill>
                  <a:schemeClr val="tx1"/>
                </a:solidFill>
                <a:uFillTx/>
              </a:rPr>
              <a:t>临时挂载</a:t>
            </a:r>
            <a:endParaRPr lang="zh-CN" altLang="en-US" strike="dblStrike">
              <a:solidFill>
                <a:schemeClr val="tx1"/>
              </a:solidFill>
              <a:uFillTx/>
            </a:endParaRPr>
          </a:p>
          <a:p>
            <a:pPr lvl="1"/>
            <a:r>
              <a:rPr lang="zh-CN" altLang="en-US" sz="1000" strike="dblStrike">
                <a:solidFill>
                  <a:schemeClr val="tx1"/>
                </a:solidFill>
                <a:uFillTx/>
              </a:rPr>
              <a:t>sudo mount -t nfs -o vers=3,nolock,proto=tcp,rsize=1048576,wsize=1048576,hard,timeo=600,retrans=2,noresvport 631094873e-wcj60.cn-qingdao.nas.aliyuncs.com:/ /</a:t>
            </a:r>
            <a:r>
              <a:rPr lang="en-US" altLang="zh-CN" sz="1000" strike="dblStrike">
                <a:solidFill>
                  <a:schemeClr val="tx1"/>
                </a:solidFill>
                <a:uFillTx/>
              </a:rPr>
              <a:t>xxx</a:t>
            </a:r>
            <a:endParaRPr lang="en-US" altLang="zh-CN" sz="1000" strike="dblStrike">
              <a:solidFill>
                <a:schemeClr val="tx1"/>
              </a:solidFill>
              <a:uFillTx/>
            </a:endParaRPr>
          </a:p>
          <a:p>
            <a:r>
              <a:rPr lang="zh-CN" altLang="en-US"/>
              <a:t>开机挂载文档</a:t>
            </a:r>
            <a:endParaRPr lang="zh-CN" altLang="en-US"/>
          </a:p>
          <a:p>
            <a:pPr lvl="1"/>
            <a:r>
              <a:rPr lang="en-US" altLang="zh-CN" sz="1600"/>
              <a:t>https://help.aliyun.com/document_detail/91476.html#title-hx7-gw6-4yp</a:t>
            </a:r>
            <a:endParaRPr lang="en-US" altLang="zh-CN" sz="1600"/>
          </a:p>
          <a:p>
            <a:pPr lvl="0"/>
            <a:r>
              <a:rPr lang="en-US" altLang="zh-CN" sz="1865"/>
              <a:t>方案一（推荐使用）： 打开 /etc/fstab 配置文件，添加挂载命令。</a:t>
            </a:r>
            <a:endParaRPr lang="en-US" altLang="zh-CN" sz="1865"/>
          </a:p>
          <a:p>
            <a:pPr lvl="1"/>
            <a:r>
              <a:rPr lang="en-US" altLang="zh-CN" sz="800"/>
              <a:t>631094873e-wcj60.cn-qingdao.nas.aliyuncs.com:/ /mnt nfs vers=3,nolock,proto=tcp,rsize=1048576,wsize=1048576,hard,timeo=600,retrans=2,_netdev,noresvport 0 0</a:t>
            </a:r>
            <a:endParaRPr lang="en-US" altLang="zh-CN"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2244090" y="2115820"/>
            <a:ext cx="4252595" cy="3268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60655" y="2009140"/>
            <a:ext cx="1923415" cy="3375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35"/>
            <a:ext cx="7358380" cy="1325880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，正式环境重构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第一步：动静分离</a:t>
            </a:r>
            <a:endParaRPr lang="zh-CN" altLang="en-US" sz="3200"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605655" y="100330"/>
            <a:ext cx="3594735" cy="914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prod-api.yibailiclass.com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prod-static.yibailiclass.com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prod-manange.yibailiclass.com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99355" y="1288415"/>
            <a:ext cx="1908175" cy="593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SLB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630" y="3342640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2625" y="3453765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cxnSp>
        <p:nvCxnSpPr>
          <p:cNvPr id="17" name="直接箭头连接符 16"/>
          <p:cNvCxnSpPr>
            <a:endCxn id="8" idx="0"/>
          </p:cNvCxnSpPr>
          <p:nvPr/>
        </p:nvCxnSpPr>
        <p:spPr>
          <a:xfrm>
            <a:off x="5941060" y="866775"/>
            <a:ext cx="4445" cy="421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082800" y="1600200"/>
            <a:ext cx="2867025" cy="4019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9580" y="2553335"/>
            <a:ext cx="134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200">
                <a:sym typeface="+mn-ea"/>
              </a:rPr>
              <a:t>yinjiapp_01</a:t>
            </a:r>
            <a:endParaRPr sz="1200">
              <a:sym typeface="+mn-ea"/>
            </a:endParaRPr>
          </a:p>
          <a:p>
            <a:pPr>
              <a:buNone/>
            </a:pPr>
            <a:r>
              <a:rPr lang="en-US" altLang="zh-CN" sz="1200">
                <a:uFillTx/>
                <a:sym typeface="+mn-ea"/>
              </a:rPr>
              <a:t>47.104.207.64</a:t>
            </a:r>
            <a:endParaRPr lang="en-US" altLang="zh-CN" sz="1200">
              <a:solidFill>
                <a:schemeClr val="tx1"/>
              </a:solidFill>
              <a:uFillTx/>
              <a:sym typeface="+mn-ea"/>
            </a:endParaRPr>
          </a:p>
          <a:p>
            <a:pPr>
              <a:buNone/>
            </a:pPr>
            <a:r>
              <a:rPr lang="zh-CN" altLang="en-US" sz="1200">
                <a:sym typeface="+mn-ea"/>
              </a:rPr>
              <a:t>172.31.227.92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78580" y="1063625"/>
            <a:ext cx="1120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prod-yinji-slb-1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07285" y="2202180"/>
            <a:ext cx="307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prod-yibaili-slb-1-api-server-group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1" name="流程图: 多文档 50"/>
          <p:cNvSpPr/>
          <p:nvPr/>
        </p:nvSpPr>
        <p:spPr>
          <a:xfrm>
            <a:off x="3397885" y="5551805"/>
            <a:ext cx="4345305" cy="120332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/h5app/***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</a:rPr>
              <a:t>/ueditor/***</a:t>
            </a:r>
            <a:endParaRPr lang="en-US" altLang="zh-CN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</a:rPr>
              <a:t>/uploads/***</a:t>
            </a:r>
            <a:endParaRPr lang="en-US" altLang="zh-CN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/runtime/***</a:t>
            </a:r>
            <a:endParaRPr lang="en-US" altLang="zh-CN" sz="1200" b="1">
              <a:solidFill>
                <a:srgbClr val="FF0000"/>
              </a:solidFill>
            </a:endParaRPr>
          </a:p>
          <a:p>
            <a:pPr algn="l"/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3190" y="6417945"/>
            <a:ext cx="166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  <a:sym typeface="+mn-ea"/>
              </a:rPr>
              <a:t>prod-yibaili-nas-1</a:t>
            </a:r>
            <a:endParaRPr lang="en-US" altLang="zh-CN" sz="16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57" name="圆柱形 56"/>
          <p:cNvSpPr/>
          <p:nvPr/>
        </p:nvSpPr>
        <p:spPr>
          <a:xfrm>
            <a:off x="266700" y="5779770"/>
            <a:ext cx="1635760" cy="9105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RDS</a:t>
            </a:r>
            <a:r>
              <a:rPr lang="en-US" altLang="zh-CN">
                <a:sym typeface="+mn-ea"/>
              </a:rPr>
              <a:t>-MySQL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4750" y="339852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0810" y="3453765"/>
            <a:ext cx="106616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628900" y="2747010"/>
            <a:ext cx="1149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000">
                <a:sym typeface="+mn-ea"/>
              </a:rPr>
              <a:t>yinjiapp_02</a:t>
            </a:r>
            <a:endParaRPr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121.42.140.191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172.31.227.93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6460" y="334264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99355" y="3453765"/>
            <a:ext cx="94170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9675" y="2789555"/>
            <a:ext cx="1261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000">
                <a:sym typeface="+mn-ea"/>
              </a:rPr>
              <a:t>yiniapp_03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118.190.158.137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172.31.227.94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0" name="曲线连接符 19"/>
          <p:cNvCxnSpPr>
            <a:stCxn id="12" idx="2"/>
            <a:endCxn id="49" idx="0"/>
          </p:cNvCxnSpPr>
          <p:nvPr/>
        </p:nvCxnSpPr>
        <p:spPr>
          <a:xfrm rot="5400000" flipV="1">
            <a:off x="1355090" y="3698240"/>
            <a:ext cx="2177415" cy="2593975"/>
          </a:xfrm>
          <a:prstGeom prst="curvedConnector3">
            <a:avLst>
              <a:gd name="adj1" fmla="val 5001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2"/>
            <a:endCxn id="49" idx="0"/>
          </p:cNvCxnSpPr>
          <p:nvPr/>
        </p:nvCxnSpPr>
        <p:spPr>
          <a:xfrm rot="5400000" flipV="1">
            <a:off x="2383790" y="4726940"/>
            <a:ext cx="2177415" cy="536575"/>
          </a:xfrm>
          <a:prstGeom prst="curvedConnector3">
            <a:avLst>
              <a:gd name="adj1" fmla="val 5001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83260" y="4726305"/>
            <a:ext cx="927735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7145655" y="2289810"/>
            <a:ext cx="4471035" cy="30943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26630" y="3342640"/>
            <a:ext cx="1560830" cy="1799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51395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/>
              <a:t>使用缓存机制缓存文件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183120" y="3032125"/>
            <a:ext cx="1847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200">
                <a:sym typeface="+mn-ea"/>
              </a:rPr>
              <a:t>prod-yibaili-static-server-1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58760" y="2289810"/>
            <a:ext cx="381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algn="l">
              <a:buNone/>
            </a:pP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10700" y="3338830"/>
            <a:ext cx="1560830" cy="180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959802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使用缓存机制缓存文件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9295765" y="3032125"/>
            <a:ext cx="2000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200">
                <a:sym typeface="+mn-ea"/>
              </a:rPr>
              <a:t>prod-yibaili-static-server-2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81" name="曲线连接符 80"/>
          <p:cNvCxnSpPr>
            <a:stCxn id="51" idx="3"/>
            <a:endCxn id="36" idx="2"/>
          </p:cNvCxnSpPr>
          <p:nvPr/>
        </p:nvCxnSpPr>
        <p:spPr>
          <a:xfrm flipV="1">
            <a:off x="7743190" y="4947285"/>
            <a:ext cx="363855" cy="120650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1" idx="3"/>
            <a:endCxn id="68" idx="2"/>
          </p:cNvCxnSpPr>
          <p:nvPr/>
        </p:nvCxnSpPr>
        <p:spPr>
          <a:xfrm flipV="1">
            <a:off x="7743190" y="4947285"/>
            <a:ext cx="2447925" cy="120650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6861810" y="1856105"/>
            <a:ext cx="2904490" cy="433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354060" y="553720"/>
            <a:ext cx="1243965" cy="734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410700" y="328930"/>
            <a:ext cx="1243965" cy="734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Git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>
            <a:stCxn id="87" idx="1"/>
          </p:cNvCxnSpPr>
          <p:nvPr/>
        </p:nvCxnSpPr>
        <p:spPr>
          <a:xfrm flipH="1">
            <a:off x="6603365" y="921385"/>
            <a:ext cx="1750695" cy="4629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208520" y="1605915"/>
            <a:ext cx="14916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FF0000"/>
                </a:solidFill>
                <a:uFillTx/>
                <a:sym typeface="+mn-ea"/>
              </a:rPr>
              <a:t>git pull origin master</a:t>
            </a:r>
            <a:endParaRPr lang="en-US" sz="1200" b="1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4865" y="1288415"/>
            <a:ext cx="1376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olidFill>
                  <a:srgbClr val="00B0F0"/>
                </a:solidFill>
                <a:sym typeface="+mn-ea"/>
              </a:rPr>
              <a:t>[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音基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App] 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测试环境 </a:t>
            </a:r>
            <a:r>
              <a:rPr sz="1000" b="1">
                <a:solidFill>
                  <a:srgbClr val="00B0F0"/>
                </a:solidFill>
                <a:sym typeface="+mn-ea"/>
              </a:rPr>
              <a:t>139.129.223.181</a:t>
            </a:r>
            <a:endParaRPr sz="1000" b="1">
              <a:solidFill>
                <a:srgbClr val="00B0F0"/>
              </a:solidFill>
              <a:sym typeface="+mn-ea"/>
            </a:endParaRPr>
          </a:p>
        </p:txBody>
      </p:sp>
      <p:cxnSp>
        <p:nvCxnSpPr>
          <p:cNvPr id="33" name="曲线连接符 32"/>
          <p:cNvCxnSpPr>
            <a:stCxn id="49" idx="1"/>
            <a:endCxn id="27" idx="3"/>
          </p:cNvCxnSpPr>
          <p:nvPr/>
        </p:nvCxnSpPr>
        <p:spPr>
          <a:xfrm rot="10800000">
            <a:off x="1610995" y="4895215"/>
            <a:ext cx="1520190" cy="14376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49" idx="1"/>
          </p:cNvCxnSpPr>
          <p:nvPr/>
        </p:nvCxnSpPr>
        <p:spPr>
          <a:xfrm rot="10800000">
            <a:off x="1600835" y="4872355"/>
            <a:ext cx="1529715" cy="1460500"/>
          </a:xfrm>
          <a:prstGeom prst="curvedConnector3">
            <a:avLst>
              <a:gd name="adj1" fmla="val 3931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49" idx="1"/>
            <a:endCxn id="27" idx="3"/>
          </p:cNvCxnSpPr>
          <p:nvPr/>
        </p:nvCxnSpPr>
        <p:spPr>
          <a:xfrm rot="10800000">
            <a:off x="1610995" y="4895215"/>
            <a:ext cx="1520190" cy="1437640"/>
          </a:xfrm>
          <a:prstGeom prst="curvedConnector3">
            <a:avLst>
              <a:gd name="adj1" fmla="val 57936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3" idx="2"/>
            <a:endCxn id="49" idx="0"/>
          </p:cNvCxnSpPr>
          <p:nvPr/>
        </p:nvCxnSpPr>
        <p:spPr>
          <a:xfrm rot="5400000">
            <a:off x="3517265" y="4130675"/>
            <a:ext cx="2177415" cy="172974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49" idx="1"/>
          </p:cNvCxnSpPr>
          <p:nvPr/>
        </p:nvCxnSpPr>
        <p:spPr>
          <a:xfrm rot="10800000" flipV="1">
            <a:off x="1910715" y="6332220"/>
            <a:ext cx="1220470" cy="146685"/>
          </a:xfrm>
          <a:prstGeom prst="curvedConnector3">
            <a:avLst>
              <a:gd name="adj1" fmla="val 49948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49" idx="1"/>
          </p:cNvCxnSpPr>
          <p:nvPr/>
        </p:nvCxnSpPr>
        <p:spPr>
          <a:xfrm rot="10800000">
            <a:off x="1927225" y="5937885"/>
            <a:ext cx="1203325" cy="394970"/>
          </a:xfrm>
          <a:prstGeom prst="curvedConnector3">
            <a:avLst>
              <a:gd name="adj1" fmla="val 49974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49" idx="1"/>
            <a:endCxn id="57" idx="4"/>
          </p:cNvCxnSpPr>
          <p:nvPr/>
        </p:nvCxnSpPr>
        <p:spPr>
          <a:xfrm rot="10800000">
            <a:off x="1902460" y="6235065"/>
            <a:ext cx="1228725" cy="97790"/>
          </a:xfrm>
          <a:prstGeom prst="curvedConnector3">
            <a:avLst>
              <a:gd name="adj1" fmla="val 49974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28905" y="2075180"/>
            <a:ext cx="192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prod-yibaili-slb-1-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manage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-server-group</a:t>
            </a:r>
            <a:endParaRPr lang="en-US" altLang="zh-CN" sz="1000" strike="dbl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44" name="直接箭头连接符 43"/>
          <p:cNvCxnSpPr>
            <a:stCxn id="8" idx="1"/>
            <a:endCxn id="42" idx="0"/>
          </p:cNvCxnSpPr>
          <p:nvPr/>
        </p:nvCxnSpPr>
        <p:spPr>
          <a:xfrm flipH="1">
            <a:off x="4370705" y="1584960"/>
            <a:ext cx="628650" cy="530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282305" y="5384165"/>
            <a:ext cx="3816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/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(apk, h5-player, static, subject, h5app, ueditor, uploads)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775" y="1659890"/>
            <a:ext cx="2084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prod-manange.yibailiclass.com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72080" y="1799590"/>
            <a:ext cx="169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prod-api.yibailiclass.com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641840" y="1935480"/>
            <a:ext cx="197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prod-static.yibailiclass.com</a:t>
            </a: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9" name="流程图: 多文档 48"/>
          <p:cNvSpPr/>
          <p:nvPr/>
        </p:nvSpPr>
        <p:spPr>
          <a:xfrm>
            <a:off x="3131185" y="6084570"/>
            <a:ext cx="1071245" cy="495935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603365" y="6332220"/>
            <a:ext cx="880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chemeClr val="tx1"/>
                </a:solidFill>
                <a:sym typeface="+mn-ea"/>
              </a:rPr>
              <a:t>nas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云盘</a:t>
            </a:r>
            <a:endParaRPr lang="zh-CN" altLang="en-US" sz="1600" b="1" strike="sngStrike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1.1, </a:t>
            </a:r>
            <a:r>
              <a:rPr lang="zh-CN" altLang="en-US"/>
              <a:t>生产环境域名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730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yibailiclass.com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160655" y="2261235"/>
            <a:ext cx="6289675" cy="31229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" y="227965"/>
            <a:ext cx="4339590" cy="1325880"/>
          </a:xfrm>
        </p:spPr>
        <p:txBody>
          <a:bodyPr>
            <a:normAutofit fontScale="90000"/>
          </a:bodyPr>
          <a:p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，正式环境设计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第二步：</a:t>
            </a:r>
            <a:r>
              <a:rPr lang="zh-CN" sz="3200">
                <a:sym typeface="+mn-ea"/>
              </a:rPr>
              <a:t>代码与数据分离</a:t>
            </a:r>
            <a:endParaRPr lang="zh-CN" sz="3200"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605655" y="100330"/>
            <a:ext cx="3594735" cy="914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prod-api.yibailiclass.com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prod-static.yibailiclass.com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prod-upload.yibailiclass.com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prod-manange.yibailiclass.com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99355" y="1288415"/>
            <a:ext cx="1908175" cy="593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SLB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630" y="3342640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2625" y="3453765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cxnSp>
        <p:nvCxnSpPr>
          <p:cNvPr id="17" name="直接箭头连接符 16"/>
          <p:cNvCxnSpPr>
            <a:endCxn id="8" idx="0"/>
          </p:cNvCxnSpPr>
          <p:nvPr/>
        </p:nvCxnSpPr>
        <p:spPr>
          <a:xfrm>
            <a:off x="5941060" y="866775"/>
            <a:ext cx="4445" cy="421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32" idx="0"/>
          </p:cNvCxnSpPr>
          <p:nvPr/>
        </p:nvCxnSpPr>
        <p:spPr>
          <a:xfrm flipH="1">
            <a:off x="3573780" y="1881505"/>
            <a:ext cx="2379980" cy="4076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6700" y="3035935"/>
            <a:ext cx="1948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prod-yibaili-api-server-1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20160" y="1354455"/>
            <a:ext cx="1120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prod-yinji-slb-1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95375" y="2289175"/>
            <a:ext cx="4956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api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manage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7" name="流程图: 多文档 36"/>
          <p:cNvSpPr/>
          <p:nvPr/>
        </p:nvSpPr>
        <p:spPr>
          <a:xfrm>
            <a:off x="586105" y="4051935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流程图: 多文档 50"/>
          <p:cNvSpPr/>
          <p:nvPr/>
        </p:nvSpPr>
        <p:spPr>
          <a:xfrm>
            <a:off x="5179695" y="5715000"/>
            <a:ext cx="2445385" cy="104013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/ueditor/***</a:t>
            </a:r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/uploads/***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625080" y="6309360"/>
            <a:ext cx="166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  <a:sym typeface="+mn-ea"/>
              </a:rPr>
              <a:t>prod-yibaili-nas-1</a:t>
            </a:r>
            <a:endParaRPr lang="en-US" altLang="zh-CN" sz="16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57" name="圆柱形 56"/>
          <p:cNvSpPr/>
          <p:nvPr/>
        </p:nvSpPr>
        <p:spPr>
          <a:xfrm>
            <a:off x="1095375" y="5779770"/>
            <a:ext cx="2057400" cy="9105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RDS</a:t>
            </a:r>
            <a:r>
              <a:rPr lang="en-US" altLang="zh-CN">
                <a:sym typeface="+mn-ea"/>
              </a:rPr>
              <a:t>-MySQL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4750" y="339852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0810" y="3453765"/>
            <a:ext cx="106616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251075" y="3032125"/>
            <a:ext cx="1948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prod-yibaili-api-server-2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流程图: 多文档 9"/>
          <p:cNvSpPr/>
          <p:nvPr/>
        </p:nvSpPr>
        <p:spPr>
          <a:xfrm>
            <a:off x="2670175" y="4006850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6460" y="334264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99355" y="3453765"/>
            <a:ext cx="94170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502785" y="3032125"/>
            <a:ext cx="1948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prod-yibaili-api-server-3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流程图: 多文档 14"/>
          <p:cNvSpPr/>
          <p:nvPr/>
        </p:nvSpPr>
        <p:spPr>
          <a:xfrm>
            <a:off x="4940935" y="4006850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流程图: 文档 15"/>
          <p:cNvSpPr/>
          <p:nvPr/>
        </p:nvSpPr>
        <p:spPr>
          <a:xfrm>
            <a:off x="410845" y="4653280"/>
            <a:ext cx="643890" cy="5676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认证</a:t>
            </a:r>
            <a:r>
              <a:rPr lang="en-US" altLang="zh-CN" sz="1000"/>
              <a:t>token</a:t>
            </a:r>
            <a:endParaRPr lang="en-US" altLang="zh-CN" sz="1000"/>
          </a:p>
          <a:p>
            <a:pPr algn="ctr"/>
            <a:r>
              <a:rPr lang="zh-CN" altLang="en-US" sz="1000"/>
              <a:t>缓存</a:t>
            </a:r>
            <a:endParaRPr lang="zh-CN" altLang="en-US" sz="1000"/>
          </a:p>
        </p:txBody>
      </p:sp>
      <p:sp>
        <p:nvSpPr>
          <p:cNvPr id="18" name="流程图: 文档 17"/>
          <p:cNvSpPr/>
          <p:nvPr/>
        </p:nvSpPr>
        <p:spPr>
          <a:xfrm>
            <a:off x="2550795" y="4642485"/>
            <a:ext cx="617855" cy="5734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认证</a:t>
            </a:r>
            <a:r>
              <a:rPr lang="en-US" altLang="zh-CN" sz="1000"/>
              <a:t>token</a:t>
            </a:r>
            <a:endParaRPr lang="en-US" altLang="zh-CN" sz="1000"/>
          </a:p>
          <a:p>
            <a:pPr algn="ctr"/>
            <a:r>
              <a:rPr lang="zh-CN" altLang="en-US" sz="1000"/>
              <a:t>缓存</a:t>
            </a:r>
            <a:endParaRPr lang="zh-CN" altLang="en-US" sz="1000"/>
          </a:p>
        </p:txBody>
      </p:sp>
      <p:sp>
        <p:nvSpPr>
          <p:cNvPr id="19" name="流程图: 文档 18"/>
          <p:cNvSpPr/>
          <p:nvPr/>
        </p:nvSpPr>
        <p:spPr>
          <a:xfrm>
            <a:off x="4902835" y="4621530"/>
            <a:ext cx="573405" cy="5689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认证</a:t>
            </a:r>
            <a:r>
              <a:rPr lang="en-US" altLang="zh-CN" sz="1000"/>
              <a:t>token</a:t>
            </a:r>
            <a:endParaRPr lang="en-US" altLang="zh-CN" sz="1000"/>
          </a:p>
          <a:p>
            <a:pPr algn="ctr"/>
            <a:r>
              <a:rPr lang="zh-CN" altLang="en-US" sz="1000"/>
              <a:t>缓存</a:t>
            </a:r>
            <a:endParaRPr lang="zh-CN" altLang="en-US" sz="1000"/>
          </a:p>
        </p:txBody>
      </p:sp>
      <p:cxnSp>
        <p:nvCxnSpPr>
          <p:cNvPr id="20" name="曲线连接符 19"/>
          <p:cNvCxnSpPr>
            <a:stCxn id="37" idx="3"/>
            <a:endCxn id="51" idx="1"/>
          </p:cNvCxnSpPr>
          <p:nvPr/>
        </p:nvCxnSpPr>
        <p:spPr>
          <a:xfrm>
            <a:off x="1657350" y="4300220"/>
            <a:ext cx="3522345" cy="1934845"/>
          </a:xfrm>
          <a:prstGeom prst="curvedConnector3">
            <a:avLst>
              <a:gd name="adj1" fmla="val 1927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3"/>
            <a:endCxn id="51" idx="1"/>
          </p:cNvCxnSpPr>
          <p:nvPr/>
        </p:nvCxnSpPr>
        <p:spPr>
          <a:xfrm>
            <a:off x="3741420" y="4255135"/>
            <a:ext cx="1438275" cy="1979930"/>
          </a:xfrm>
          <a:prstGeom prst="curvedConnector3">
            <a:avLst>
              <a:gd name="adj1" fmla="val 50022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3"/>
            <a:endCxn id="51" idx="0"/>
          </p:cNvCxnSpPr>
          <p:nvPr/>
        </p:nvCxnSpPr>
        <p:spPr>
          <a:xfrm>
            <a:off x="6012180" y="4255135"/>
            <a:ext cx="558165" cy="1459865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552440" y="4700905"/>
            <a:ext cx="618490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26" name="圆角矩形 25"/>
          <p:cNvSpPr/>
          <p:nvPr/>
        </p:nvSpPr>
        <p:spPr>
          <a:xfrm>
            <a:off x="3264535" y="4700905"/>
            <a:ext cx="618490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27" name="圆角矩形 26"/>
          <p:cNvSpPr/>
          <p:nvPr/>
        </p:nvSpPr>
        <p:spPr>
          <a:xfrm>
            <a:off x="1167765" y="4700905"/>
            <a:ext cx="618490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7145655" y="2289810"/>
            <a:ext cx="4471035" cy="3094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26630" y="3342640"/>
            <a:ext cx="1560830" cy="1799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51395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/>
              <a:t>使用缓存机制缓存文件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145655" y="3035935"/>
            <a:ext cx="221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prod-yibaili-upload-server-1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58760" y="2289810"/>
            <a:ext cx="3236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upload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10700" y="3338830"/>
            <a:ext cx="1560830" cy="180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959802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使用缓存机制缓存文件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9236075" y="3032125"/>
            <a:ext cx="2275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prod-yibaili-upload-server-2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81" name="曲线连接符 80"/>
          <p:cNvCxnSpPr>
            <a:stCxn id="51" idx="3"/>
            <a:endCxn id="36" idx="2"/>
          </p:cNvCxnSpPr>
          <p:nvPr/>
        </p:nvCxnSpPr>
        <p:spPr>
          <a:xfrm flipV="1">
            <a:off x="7625080" y="4947285"/>
            <a:ext cx="481965" cy="128778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1" idx="3"/>
            <a:endCxn id="68" idx="2"/>
          </p:cNvCxnSpPr>
          <p:nvPr/>
        </p:nvCxnSpPr>
        <p:spPr>
          <a:xfrm flipV="1">
            <a:off x="7625080" y="4947285"/>
            <a:ext cx="2566035" cy="128778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59" idx="0"/>
          </p:cNvCxnSpPr>
          <p:nvPr/>
        </p:nvCxnSpPr>
        <p:spPr>
          <a:xfrm>
            <a:off x="5944870" y="1873250"/>
            <a:ext cx="3532505" cy="4165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354060" y="553720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542905" y="280035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Git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cxnSp>
        <p:nvCxnSpPr>
          <p:cNvPr id="89" name="直接箭头连接符 88"/>
          <p:cNvCxnSpPr>
            <a:stCxn id="88" idx="1"/>
            <a:endCxn id="87" idx="3"/>
          </p:cNvCxnSpPr>
          <p:nvPr/>
        </p:nvCxnSpPr>
        <p:spPr>
          <a:xfrm flipH="1">
            <a:off x="9598025" y="647700"/>
            <a:ext cx="944880" cy="273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295765" y="227965"/>
            <a:ext cx="1232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pull master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91" name="直接箭头连接符 90"/>
          <p:cNvCxnSpPr>
            <a:stCxn id="87" idx="1"/>
            <a:endCxn id="37" idx="3"/>
          </p:cNvCxnSpPr>
          <p:nvPr/>
        </p:nvCxnSpPr>
        <p:spPr>
          <a:xfrm flipH="1">
            <a:off x="1657350" y="921385"/>
            <a:ext cx="6696710" cy="33788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1"/>
            <a:endCxn id="10" idx="3"/>
          </p:cNvCxnSpPr>
          <p:nvPr/>
        </p:nvCxnSpPr>
        <p:spPr>
          <a:xfrm flipH="1">
            <a:off x="3741420" y="921385"/>
            <a:ext cx="4612640" cy="3333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7" idx="1"/>
            <a:endCxn id="15" idx="3"/>
          </p:cNvCxnSpPr>
          <p:nvPr/>
        </p:nvCxnSpPr>
        <p:spPr>
          <a:xfrm flipH="1">
            <a:off x="6012180" y="921385"/>
            <a:ext cx="2341880" cy="3333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288530" y="1524000"/>
            <a:ext cx="1065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scp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复制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4865" y="1288415"/>
            <a:ext cx="1376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olidFill>
                  <a:srgbClr val="00B0F0"/>
                </a:solidFill>
                <a:sym typeface="+mn-ea"/>
              </a:rPr>
              <a:t>[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音基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App2] 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测试环境 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2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47.105.164.65</a:t>
            </a:r>
            <a:endParaRPr lang="zh-CN" altLang="en-US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2244090" y="2115820"/>
            <a:ext cx="4252595" cy="3268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60655" y="2009140"/>
            <a:ext cx="1923415" cy="3375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35"/>
            <a:ext cx="7358380" cy="1325880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，正式环境设计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第二步：代码与数据分离</a:t>
            </a:r>
            <a:endParaRPr lang="zh-CN" altLang="en-US" sz="3200"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605655" y="100330"/>
            <a:ext cx="3594735" cy="914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prod-api.yibailiclass.com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prod-static.yibailiclass.com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prod-manange.yibailiclass.com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99355" y="1288415"/>
            <a:ext cx="1908175" cy="593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SLB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630" y="3342640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2625" y="3453765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cxnSp>
        <p:nvCxnSpPr>
          <p:cNvPr id="17" name="直接箭头连接符 16"/>
          <p:cNvCxnSpPr>
            <a:endCxn id="8" idx="0"/>
          </p:cNvCxnSpPr>
          <p:nvPr/>
        </p:nvCxnSpPr>
        <p:spPr>
          <a:xfrm>
            <a:off x="5941060" y="866775"/>
            <a:ext cx="4445" cy="421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082800" y="1600200"/>
            <a:ext cx="2867025" cy="4019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9580" y="2553335"/>
            <a:ext cx="134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200">
                <a:sym typeface="+mn-ea"/>
              </a:rPr>
              <a:t>yinjiapp_01</a:t>
            </a:r>
            <a:endParaRPr sz="1200">
              <a:sym typeface="+mn-ea"/>
            </a:endParaRPr>
          </a:p>
          <a:p>
            <a:pPr>
              <a:buNone/>
            </a:pPr>
            <a:r>
              <a:rPr lang="en-US" altLang="zh-CN" sz="1200">
                <a:uFillTx/>
                <a:sym typeface="+mn-ea"/>
              </a:rPr>
              <a:t>47.104.207.64</a:t>
            </a:r>
            <a:endParaRPr lang="en-US" altLang="zh-CN" sz="1200">
              <a:solidFill>
                <a:schemeClr val="tx1"/>
              </a:solidFill>
              <a:uFillTx/>
              <a:sym typeface="+mn-ea"/>
            </a:endParaRPr>
          </a:p>
          <a:p>
            <a:pPr>
              <a:buNone/>
            </a:pPr>
            <a:r>
              <a:rPr lang="zh-CN" altLang="en-US" sz="1200">
                <a:sym typeface="+mn-ea"/>
              </a:rPr>
              <a:t>172.31.227.92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78580" y="1063625"/>
            <a:ext cx="1120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prod-yinji-slb-1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07285" y="2202180"/>
            <a:ext cx="307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prod-yibaili-slb-1-api-server-group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1" name="流程图: 多文档 50"/>
          <p:cNvSpPr/>
          <p:nvPr/>
        </p:nvSpPr>
        <p:spPr>
          <a:xfrm>
            <a:off x="3397885" y="5551805"/>
            <a:ext cx="4345305" cy="120332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/h5app/***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</a:rPr>
              <a:t>/ueditor/***</a:t>
            </a:r>
            <a:endParaRPr lang="en-US" altLang="zh-CN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</a:rPr>
              <a:t>/uploads/***</a:t>
            </a:r>
            <a:endParaRPr lang="en-US" altLang="zh-CN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/runtime/***</a:t>
            </a:r>
            <a:endParaRPr lang="en-US" altLang="zh-CN" sz="1200" b="1">
              <a:solidFill>
                <a:srgbClr val="FF0000"/>
              </a:solidFill>
            </a:endParaRPr>
          </a:p>
          <a:p>
            <a:pPr algn="l"/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3190" y="6417945"/>
            <a:ext cx="166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  <a:sym typeface="+mn-ea"/>
              </a:rPr>
              <a:t>prod-yibaili-nas-1</a:t>
            </a:r>
            <a:endParaRPr lang="en-US" altLang="zh-CN" sz="16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57" name="圆柱形 56"/>
          <p:cNvSpPr/>
          <p:nvPr/>
        </p:nvSpPr>
        <p:spPr>
          <a:xfrm>
            <a:off x="266700" y="5779770"/>
            <a:ext cx="1635760" cy="9105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RDS</a:t>
            </a:r>
            <a:r>
              <a:rPr lang="en-US" altLang="zh-CN">
                <a:sym typeface="+mn-ea"/>
              </a:rPr>
              <a:t>-MySQL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4750" y="339852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0810" y="3453765"/>
            <a:ext cx="106616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628900" y="2747010"/>
            <a:ext cx="1149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000">
                <a:sym typeface="+mn-ea"/>
              </a:rPr>
              <a:t>yinjiapp_02</a:t>
            </a:r>
            <a:endParaRPr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121.42.140.191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172.31.227.93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6460" y="334264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99355" y="3453765"/>
            <a:ext cx="94170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9675" y="2789555"/>
            <a:ext cx="1261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000">
                <a:sym typeface="+mn-ea"/>
              </a:rPr>
              <a:t>yiniapp_03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118.190.158.137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172.31.227.94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0" name="曲线连接符 19"/>
          <p:cNvCxnSpPr>
            <a:stCxn id="12" idx="2"/>
            <a:endCxn id="49" idx="0"/>
          </p:cNvCxnSpPr>
          <p:nvPr/>
        </p:nvCxnSpPr>
        <p:spPr>
          <a:xfrm rot="5400000" flipV="1">
            <a:off x="1355090" y="3698240"/>
            <a:ext cx="2177415" cy="2593975"/>
          </a:xfrm>
          <a:prstGeom prst="curvedConnector3">
            <a:avLst>
              <a:gd name="adj1" fmla="val 5001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2"/>
            <a:endCxn id="49" idx="0"/>
          </p:cNvCxnSpPr>
          <p:nvPr/>
        </p:nvCxnSpPr>
        <p:spPr>
          <a:xfrm rot="5400000" flipV="1">
            <a:off x="2383790" y="4726940"/>
            <a:ext cx="2177415" cy="536575"/>
          </a:xfrm>
          <a:prstGeom prst="curvedConnector3">
            <a:avLst>
              <a:gd name="adj1" fmla="val 5001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83260" y="4726305"/>
            <a:ext cx="927735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7145655" y="2289810"/>
            <a:ext cx="4471035" cy="30943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26630" y="3342640"/>
            <a:ext cx="1560830" cy="1799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51395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/>
              <a:t>使用缓存机制缓存文件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183120" y="3032125"/>
            <a:ext cx="1847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200">
                <a:sym typeface="+mn-ea"/>
              </a:rPr>
              <a:t>prod-yibaili-static-server-1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58760" y="2289810"/>
            <a:ext cx="381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algn="l">
              <a:buNone/>
            </a:pP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10700" y="3338830"/>
            <a:ext cx="1560830" cy="180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959802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使用缓存机制缓存文件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9295765" y="3032125"/>
            <a:ext cx="2000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200">
                <a:sym typeface="+mn-ea"/>
              </a:rPr>
              <a:t>prod-yibaili-static-server-2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81" name="曲线连接符 80"/>
          <p:cNvCxnSpPr>
            <a:stCxn id="51" idx="3"/>
            <a:endCxn id="36" idx="2"/>
          </p:cNvCxnSpPr>
          <p:nvPr/>
        </p:nvCxnSpPr>
        <p:spPr>
          <a:xfrm flipV="1">
            <a:off x="7743190" y="4947285"/>
            <a:ext cx="363855" cy="120650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1" idx="3"/>
            <a:endCxn id="68" idx="2"/>
          </p:cNvCxnSpPr>
          <p:nvPr/>
        </p:nvCxnSpPr>
        <p:spPr>
          <a:xfrm flipV="1">
            <a:off x="7743190" y="4947285"/>
            <a:ext cx="2447925" cy="120650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6861810" y="1856105"/>
            <a:ext cx="2904490" cy="433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354060" y="553720"/>
            <a:ext cx="1243965" cy="734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410700" y="328930"/>
            <a:ext cx="1243965" cy="734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Git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>
            <a:stCxn id="87" idx="1"/>
          </p:cNvCxnSpPr>
          <p:nvPr/>
        </p:nvCxnSpPr>
        <p:spPr>
          <a:xfrm flipH="1">
            <a:off x="6603365" y="921385"/>
            <a:ext cx="1750695" cy="4629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208520" y="1605915"/>
            <a:ext cx="14916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FF0000"/>
                </a:solidFill>
                <a:uFillTx/>
                <a:sym typeface="+mn-ea"/>
              </a:rPr>
              <a:t>git pull origin master</a:t>
            </a:r>
            <a:endParaRPr lang="en-US" sz="1200" b="1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4865" y="1288415"/>
            <a:ext cx="1376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olidFill>
                  <a:srgbClr val="00B0F0"/>
                </a:solidFill>
                <a:sym typeface="+mn-ea"/>
              </a:rPr>
              <a:t>[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音基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App] 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测试环境 </a:t>
            </a:r>
            <a:r>
              <a:rPr sz="1000" b="1">
                <a:solidFill>
                  <a:srgbClr val="00B0F0"/>
                </a:solidFill>
                <a:sym typeface="+mn-ea"/>
              </a:rPr>
              <a:t>139.129.223.181</a:t>
            </a:r>
            <a:endParaRPr sz="1000" b="1">
              <a:solidFill>
                <a:srgbClr val="00B0F0"/>
              </a:solidFill>
              <a:sym typeface="+mn-ea"/>
            </a:endParaRPr>
          </a:p>
        </p:txBody>
      </p:sp>
      <p:cxnSp>
        <p:nvCxnSpPr>
          <p:cNvPr id="33" name="曲线连接符 32"/>
          <p:cNvCxnSpPr>
            <a:stCxn id="49" idx="1"/>
            <a:endCxn id="27" idx="3"/>
          </p:cNvCxnSpPr>
          <p:nvPr/>
        </p:nvCxnSpPr>
        <p:spPr>
          <a:xfrm rot="10800000">
            <a:off x="1610995" y="4895215"/>
            <a:ext cx="1520190" cy="14376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49" idx="1"/>
          </p:cNvCxnSpPr>
          <p:nvPr/>
        </p:nvCxnSpPr>
        <p:spPr>
          <a:xfrm rot="10800000">
            <a:off x="1600835" y="4872355"/>
            <a:ext cx="1529715" cy="1460500"/>
          </a:xfrm>
          <a:prstGeom prst="curvedConnector3">
            <a:avLst>
              <a:gd name="adj1" fmla="val 3931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49" idx="1"/>
            <a:endCxn id="27" idx="3"/>
          </p:cNvCxnSpPr>
          <p:nvPr/>
        </p:nvCxnSpPr>
        <p:spPr>
          <a:xfrm rot="10800000">
            <a:off x="1610995" y="4895215"/>
            <a:ext cx="1520190" cy="1437640"/>
          </a:xfrm>
          <a:prstGeom prst="curvedConnector3">
            <a:avLst>
              <a:gd name="adj1" fmla="val 57936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3" idx="2"/>
            <a:endCxn id="49" idx="0"/>
          </p:cNvCxnSpPr>
          <p:nvPr/>
        </p:nvCxnSpPr>
        <p:spPr>
          <a:xfrm rot="5400000">
            <a:off x="3517265" y="4130675"/>
            <a:ext cx="2177415" cy="172974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49" idx="1"/>
          </p:cNvCxnSpPr>
          <p:nvPr/>
        </p:nvCxnSpPr>
        <p:spPr>
          <a:xfrm rot="10800000" flipV="1">
            <a:off x="1910715" y="6332220"/>
            <a:ext cx="1220470" cy="146685"/>
          </a:xfrm>
          <a:prstGeom prst="curvedConnector3">
            <a:avLst>
              <a:gd name="adj1" fmla="val 49948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49" idx="1"/>
          </p:cNvCxnSpPr>
          <p:nvPr/>
        </p:nvCxnSpPr>
        <p:spPr>
          <a:xfrm rot="10800000">
            <a:off x="1927225" y="5937885"/>
            <a:ext cx="1203325" cy="394970"/>
          </a:xfrm>
          <a:prstGeom prst="curvedConnector3">
            <a:avLst>
              <a:gd name="adj1" fmla="val 49974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49" idx="1"/>
            <a:endCxn id="57" idx="4"/>
          </p:cNvCxnSpPr>
          <p:nvPr/>
        </p:nvCxnSpPr>
        <p:spPr>
          <a:xfrm rot="10800000">
            <a:off x="1902460" y="6235065"/>
            <a:ext cx="1228725" cy="97790"/>
          </a:xfrm>
          <a:prstGeom prst="curvedConnector3">
            <a:avLst>
              <a:gd name="adj1" fmla="val 49974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28905" y="2075180"/>
            <a:ext cx="192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prod-yibaili-slb-1-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manage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-server-group</a:t>
            </a:r>
            <a:endParaRPr lang="en-US" altLang="zh-CN" sz="1000" strike="dbl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44" name="直接箭头连接符 43"/>
          <p:cNvCxnSpPr>
            <a:stCxn id="8" idx="1"/>
            <a:endCxn id="42" idx="0"/>
          </p:cNvCxnSpPr>
          <p:nvPr/>
        </p:nvCxnSpPr>
        <p:spPr>
          <a:xfrm flipH="1">
            <a:off x="4370705" y="1584960"/>
            <a:ext cx="628650" cy="530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282305" y="5384165"/>
            <a:ext cx="3816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/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(apk, h5-player, static, subject, h5app, ueditor, uploads)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775" y="1659890"/>
            <a:ext cx="2084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prod-manange.yibailiclass.com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72080" y="1799590"/>
            <a:ext cx="169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prod-api.yibailiclass.com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641840" y="1935480"/>
            <a:ext cx="197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prod-static.yibailiclass.com</a:t>
            </a: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9" name="流程图: 多文档 48"/>
          <p:cNvSpPr/>
          <p:nvPr/>
        </p:nvSpPr>
        <p:spPr>
          <a:xfrm>
            <a:off x="3131185" y="6084570"/>
            <a:ext cx="1071245" cy="495935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2244090" y="2115820"/>
            <a:ext cx="4252595" cy="3268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60655" y="1553845"/>
            <a:ext cx="1923415" cy="3830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35"/>
            <a:ext cx="7358380" cy="1325880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，正式环境设计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第一步：动静分离</a:t>
            </a:r>
            <a:endParaRPr lang="zh-CN" altLang="en-US" sz="3200"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605655" y="100330"/>
            <a:ext cx="3594735" cy="914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prod-api.yibailiclass.com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prod-static.yibailiclass.com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prod-manange.yibailiclass.com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99355" y="1288415"/>
            <a:ext cx="1908175" cy="593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SLB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630" y="3342640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2625" y="3453765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cxnSp>
        <p:nvCxnSpPr>
          <p:cNvPr id="17" name="直接箭头连接符 16"/>
          <p:cNvCxnSpPr>
            <a:endCxn id="8" idx="0"/>
          </p:cNvCxnSpPr>
          <p:nvPr/>
        </p:nvCxnSpPr>
        <p:spPr>
          <a:xfrm>
            <a:off x="5941060" y="866775"/>
            <a:ext cx="4445" cy="421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084070" y="1570355"/>
            <a:ext cx="2865755" cy="298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9580" y="2553335"/>
            <a:ext cx="134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200">
                <a:sym typeface="+mn-ea"/>
              </a:rPr>
              <a:t>yinjiapp_01</a:t>
            </a:r>
            <a:endParaRPr sz="1200">
              <a:sym typeface="+mn-ea"/>
            </a:endParaRPr>
          </a:p>
          <a:p>
            <a:pPr>
              <a:buNone/>
            </a:pPr>
            <a:r>
              <a:rPr lang="en-US" altLang="zh-CN" sz="1200">
                <a:uFillTx/>
                <a:sym typeface="+mn-ea"/>
              </a:rPr>
              <a:t>47.104.207.64</a:t>
            </a:r>
            <a:endParaRPr lang="en-US" altLang="zh-CN" sz="1200">
              <a:solidFill>
                <a:schemeClr val="tx1"/>
              </a:solidFill>
              <a:uFillTx/>
              <a:sym typeface="+mn-ea"/>
            </a:endParaRPr>
          </a:p>
          <a:p>
            <a:pPr>
              <a:buNone/>
            </a:pPr>
            <a:r>
              <a:rPr lang="zh-CN" altLang="en-US" sz="1200">
                <a:sym typeface="+mn-ea"/>
              </a:rPr>
              <a:t>172.31.227.92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78580" y="1063625"/>
            <a:ext cx="1120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prod-yinji-slb-1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07285" y="2202180"/>
            <a:ext cx="307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prod-yibaili-slb-1-api-server-group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流程图: 多文档 36"/>
          <p:cNvSpPr/>
          <p:nvPr/>
        </p:nvSpPr>
        <p:spPr>
          <a:xfrm>
            <a:off x="586105" y="4051935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流程图: 多文档 50"/>
          <p:cNvSpPr/>
          <p:nvPr/>
        </p:nvSpPr>
        <p:spPr>
          <a:xfrm>
            <a:off x="3168650" y="5551805"/>
            <a:ext cx="4799965" cy="120332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/h5app/***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</a:rPr>
              <a:t>/ueditor/***</a:t>
            </a:r>
            <a:endParaRPr lang="en-US" altLang="zh-CN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</a:rPr>
              <a:t>/uploads/***</a:t>
            </a:r>
            <a:endParaRPr lang="en-US" altLang="zh-CN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/runtime/***</a:t>
            </a:r>
            <a:endParaRPr lang="en-US" altLang="zh-CN" sz="1200" b="1">
              <a:solidFill>
                <a:srgbClr val="FF0000"/>
              </a:solidFill>
            </a:endParaRPr>
          </a:p>
          <a:p>
            <a:pPr algn="l"/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3190" y="6417945"/>
            <a:ext cx="166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  <a:sym typeface="+mn-ea"/>
              </a:rPr>
              <a:t>prod-yibaili-nas-1</a:t>
            </a:r>
            <a:endParaRPr lang="en-US" altLang="zh-CN" sz="16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57" name="圆柱形 56"/>
          <p:cNvSpPr/>
          <p:nvPr/>
        </p:nvSpPr>
        <p:spPr>
          <a:xfrm>
            <a:off x="266700" y="5779770"/>
            <a:ext cx="2057400" cy="9105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RDS</a:t>
            </a:r>
            <a:r>
              <a:rPr lang="en-US" altLang="zh-CN">
                <a:sym typeface="+mn-ea"/>
              </a:rPr>
              <a:t>-MySQL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4750" y="339852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0810" y="3453765"/>
            <a:ext cx="106616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587625" y="2553335"/>
            <a:ext cx="1149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000">
                <a:sym typeface="+mn-ea"/>
              </a:rPr>
              <a:t>yinjiapp_02</a:t>
            </a:r>
            <a:endParaRPr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121.42.140.191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172.31.227.93</a:t>
            </a:r>
            <a:endParaRPr lang="zh-CN" altLang="en-US" sz="1000">
              <a:sym typeface="+mn-ea"/>
            </a:endParaRPr>
          </a:p>
          <a:p>
            <a:pPr>
              <a:buNone/>
            </a:pPr>
            <a:endParaRPr lang="en-US" altLang="zh-CN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流程图: 多文档 9"/>
          <p:cNvSpPr/>
          <p:nvPr/>
        </p:nvSpPr>
        <p:spPr>
          <a:xfrm>
            <a:off x="2670175" y="4006850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6460" y="334264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99355" y="3453765"/>
            <a:ext cx="94170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9675" y="2789555"/>
            <a:ext cx="1261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000">
                <a:sym typeface="+mn-ea"/>
              </a:rPr>
              <a:t>yiniapp_03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118.190.158.137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172.31.227.94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流程图: 多文档 14"/>
          <p:cNvSpPr/>
          <p:nvPr/>
        </p:nvSpPr>
        <p:spPr>
          <a:xfrm>
            <a:off x="4940935" y="4006850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37" idx="3"/>
            <a:endCxn id="51" idx="0"/>
          </p:cNvCxnSpPr>
          <p:nvPr/>
        </p:nvCxnSpPr>
        <p:spPr>
          <a:xfrm>
            <a:off x="1657350" y="4300220"/>
            <a:ext cx="4241800" cy="1251585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2"/>
            <a:endCxn id="51" idx="0"/>
          </p:cNvCxnSpPr>
          <p:nvPr/>
        </p:nvCxnSpPr>
        <p:spPr>
          <a:xfrm rot="5400000" flipV="1">
            <a:off x="3981133" y="3633788"/>
            <a:ext cx="1068070" cy="2767965"/>
          </a:xfrm>
          <a:prstGeom prst="curvedConnector3">
            <a:avLst>
              <a:gd name="adj1" fmla="val 50862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83260" y="4726305"/>
            <a:ext cx="927735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7145655" y="2289810"/>
            <a:ext cx="4471035" cy="3094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26630" y="3342640"/>
            <a:ext cx="1560830" cy="1799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51395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/>
              <a:t>使用缓存机制缓存文件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183120" y="3032125"/>
            <a:ext cx="1847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200">
                <a:sym typeface="+mn-ea"/>
              </a:rPr>
              <a:t>prod-yibaili-static-server-1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58760" y="2289810"/>
            <a:ext cx="381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algn="l">
              <a:buNone/>
            </a:pP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10700" y="3338830"/>
            <a:ext cx="1560830" cy="180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959802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使用缓存机制缓存文件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9295765" y="3032125"/>
            <a:ext cx="2000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200">
                <a:sym typeface="+mn-ea"/>
              </a:rPr>
              <a:t>prod-yibaili-static-server-2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81" name="曲线连接符 80"/>
          <p:cNvCxnSpPr>
            <a:stCxn id="51" idx="3"/>
            <a:endCxn id="36" idx="2"/>
          </p:cNvCxnSpPr>
          <p:nvPr/>
        </p:nvCxnSpPr>
        <p:spPr>
          <a:xfrm flipV="1">
            <a:off x="7968615" y="4947285"/>
            <a:ext cx="138430" cy="120650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1" idx="3"/>
            <a:endCxn id="68" idx="2"/>
          </p:cNvCxnSpPr>
          <p:nvPr/>
        </p:nvCxnSpPr>
        <p:spPr>
          <a:xfrm flipV="1">
            <a:off x="7968615" y="4947285"/>
            <a:ext cx="2222500" cy="120650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6861810" y="1856105"/>
            <a:ext cx="2904490" cy="433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354060" y="553720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542905" y="280035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Git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cxnSp>
        <p:nvCxnSpPr>
          <p:cNvPr id="89" name="直接箭头连接符 88"/>
          <p:cNvCxnSpPr>
            <a:stCxn id="88" idx="1"/>
            <a:endCxn id="87" idx="3"/>
          </p:cNvCxnSpPr>
          <p:nvPr/>
        </p:nvCxnSpPr>
        <p:spPr>
          <a:xfrm flipH="1">
            <a:off x="9598025" y="647700"/>
            <a:ext cx="944880" cy="273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295765" y="227965"/>
            <a:ext cx="1232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pull master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91" name="直接箭头连接符 90"/>
          <p:cNvCxnSpPr>
            <a:stCxn id="87" idx="1"/>
          </p:cNvCxnSpPr>
          <p:nvPr/>
        </p:nvCxnSpPr>
        <p:spPr>
          <a:xfrm flipH="1">
            <a:off x="1525270" y="921385"/>
            <a:ext cx="6828790" cy="28987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1"/>
          </p:cNvCxnSpPr>
          <p:nvPr/>
        </p:nvCxnSpPr>
        <p:spPr>
          <a:xfrm flipH="1">
            <a:off x="3651250" y="921385"/>
            <a:ext cx="4702810" cy="2787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7" idx="1"/>
          </p:cNvCxnSpPr>
          <p:nvPr/>
        </p:nvCxnSpPr>
        <p:spPr>
          <a:xfrm flipH="1">
            <a:off x="5926455" y="921385"/>
            <a:ext cx="2427605" cy="2802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288530" y="1524000"/>
            <a:ext cx="1065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scp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复制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4865" y="1288415"/>
            <a:ext cx="1376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olidFill>
                  <a:srgbClr val="00B0F0"/>
                </a:solidFill>
                <a:sym typeface="+mn-ea"/>
              </a:rPr>
              <a:t>[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音基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App2] 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测试环境 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2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47.105.164.65</a:t>
            </a:r>
            <a:endParaRPr lang="zh-CN" altLang="en-US" sz="1000"/>
          </a:p>
        </p:txBody>
      </p:sp>
      <p:cxnSp>
        <p:nvCxnSpPr>
          <p:cNvPr id="33" name="曲线连接符 32"/>
          <p:cNvCxnSpPr>
            <a:stCxn id="37" idx="3"/>
            <a:endCxn id="27" idx="3"/>
          </p:cNvCxnSpPr>
          <p:nvPr/>
        </p:nvCxnSpPr>
        <p:spPr>
          <a:xfrm flipH="1">
            <a:off x="1610995" y="4300220"/>
            <a:ext cx="46355" cy="594995"/>
          </a:xfrm>
          <a:prstGeom prst="curvedConnector3">
            <a:avLst>
              <a:gd name="adj1" fmla="val -513699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0" idx="1"/>
            <a:endCxn id="27" idx="3"/>
          </p:cNvCxnSpPr>
          <p:nvPr/>
        </p:nvCxnSpPr>
        <p:spPr>
          <a:xfrm rot="10800000" flipV="1">
            <a:off x="1610995" y="4255135"/>
            <a:ext cx="1059180" cy="6400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/>
          <p:nvPr/>
        </p:nvCxnSpPr>
        <p:spPr>
          <a:xfrm rot="10800000" flipV="1">
            <a:off x="1610995" y="4255135"/>
            <a:ext cx="3329940" cy="640080"/>
          </a:xfrm>
          <a:prstGeom prst="curvedConnector3">
            <a:avLst>
              <a:gd name="adj1" fmla="val 16437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5" idx="2"/>
            <a:endCxn id="51" idx="0"/>
          </p:cNvCxnSpPr>
          <p:nvPr/>
        </p:nvCxnSpPr>
        <p:spPr>
          <a:xfrm rot="5400000" flipV="1">
            <a:off x="5116513" y="4769168"/>
            <a:ext cx="1068070" cy="497205"/>
          </a:xfrm>
          <a:prstGeom prst="curvedConnector3">
            <a:avLst>
              <a:gd name="adj1" fmla="val 50862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7" idx="2"/>
            <a:endCxn id="57" idx="1"/>
          </p:cNvCxnSpPr>
          <p:nvPr/>
        </p:nvCxnSpPr>
        <p:spPr>
          <a:xfrm rot="5400000" flipV="1">
            <a:off x="545465" y="5029835"/>
            <a:ext cx="1250950" cy="248285"/>
          </a:xfrm>
          <a:prstGeom prst="curvedConnector3">
            <a:avLst>
              <a:gd name="adj1" fmla="val 50736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0" idx="2"/>
            <a:endCxn id="57" idx="1"/>
          </p:cNvCxnSpPr>
          <p:nvPr/>
        </p:nvCxnSpPr>
        <p:spPr>
          <a:xfrm rot="5400000">
            <a:off x="1565275" y="4213225"/>
            <a:ext cx="1296035" cy="1835785"/>
          </a:xfrm>
          <a:prstGeom prst="curvedConnector3">
            <a:avLst>
              <a:gd name="adj1" fmla="val 50759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5" idx="2"/>
            <a:endCxn id="57" idx="1"/>
          </p:cNvCxnSpPr>
          <p:nvPr/>
        </p:nvCxnSpPr>
        <p:spPr>
          <a:xfrm rot="5400000">
            <a:off x="2700655" y="3077845"/>
            <a:ext cx="1296035" cy="4106545"/>
          </a:xfrm>
          <a:prstGeom prst="curvedConnector3">
            <a:avLst>
              <a:gd name="adj1" fmla="val 50759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60020" y="1642745"/>
            <a:ext cx="19234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prod-yibaili-slb-1-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manage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-server-group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endParaRPr lang="en-US" altLang="zh-CN" sz="1000" strike="dblStrike">
              <a:solidFill>
                <a:srgbClr val="FF0000"/>
              </a:solidFill>
              <a:uFillTx/>
              <a:sym typeface="+mn-ea"/>
            </a:endParaRPr>
          </a:p>
          <a:p>
            <a:endParaRPr lang="en-US" altLang="zh-CN" sz="1000" strike="dbl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44" name="直接箭头连接符 43"/>
          <p:cNvCxnSpPr>
            <a:stCxn id="8" idx="1"/>
            <a:endCxn id="42" idx="0"/>
          </p:cNvCxnSpPr>
          <p:nvPr/>
        </p:nvCxnSpPr>
        <p:spPr>
          <a:xfrm flipH="1">
            <a:off x="4370705" y="1584960"/>
            <a:ext cx="628650" cy="530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282305" y="5384165"/>
            <a:ext cx="3816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/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(apk, h5-player, static, subject, h5app, ueditor, uploads)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905" y="1248410"/>
            <a:ext cx="2084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prod-manange.yibailiclass.com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33295" y="1799590"/>
            <a:ext cx="169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prod-api.yibailiclass.com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641840" y="1935480"/>
            <a:ext cx="197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prod-static.yibailiclass.com</a:t>
            </a: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160655" y="2261235"/>
            <a:ext cx="6289675" cy="31229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" y="227965"/>
            <a:ext cx="7358380" cy="1325880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，正式环境设计</a:t>
            </a:r>
            <a:r>
              <a:rPr lang="en-US" altLang="zh-CN" sz="3200">
                <a:sym typeface="+mn-ea"/>
              </a:rPr>
              <a:t>Final</a:t>
            </a:r>
            <a:endParaRPr lang="en-US" altLang="zh-CN" sz="3200"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605655" y="100330"/>
            <a:ext cx="3594735" cy="914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prod-api.yibailiclass.com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prod-static.yibailiclass.com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prod-upload.yibailiclass.com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prod-manange.yibailiclass.com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99355" y="1288415"/>
            <a:ext cx="1908175" cy="593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SLB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630" y="3342640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2625" y="3453765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cxnSp>
        <p:nvCxnSpPr>
          <p:cNvPr id="17" name="直接箭头连接符 16"/>
          <p:cNvCxnSpPr>
            <a:endCxn id="8" idx="0"/>
          </p:cNvCxnSpPr>
          <p:nvPr/>
        </p:nvCxnSpPr>
        <p:spPr>
          <a:xfrm>
            <a:off x="5941060" y="866775"/>
            <a:ext cx="4445" cy="421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32" idx="0"/>
          </p:cNvCxnSpPr>
          <p:nvPr/>
        </p:nvCxnSpPr>
        <p:spPr>
          <a:xfrm flipH="1">
            <a:off x="3573780" y="1881505"/>
            <a:ext cx="2379980" cy="4076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6700" y="3035935"/>
            <a:ext cx="1948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prod-yibaili-api-server-1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20160" y="1354455"/>
            <a:ext cx="1120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prod-yinji-slb-1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95375" y="2289175"/>
            <a:ext cx="4956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api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manage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7" name="流程图: 多文档 36"/>
          <p:cNvSpPr/>
          <p:nvPr/>
        </p:nvSpPr>
        <p:spPr>
          <a:xfrm>
            <a:off x="586105" y="4051935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流程图: 多文档 50"/>
          <p:cNvSpPr/>
          <p:nvPr/>
        </p:nvSpPr>
        <p:spPr>
          <a:xfrm>
            <a:off x="5179695" y="5715000"/>
            <a:ext cx="2445385" cy="104013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/ueditor/***</a:t>
            </a:r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/uploads/***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625080" y="6309360"/>
            <a:ext cx="166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  <a:sym typeface="+mn-ea"/>
              </a:rPr>
              <a:t>prod-yibaili-nas-1</a:t>
            </a:r>
            <a:endParaRPr lang="en-US" altLang="zh-CN" sz="16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57" name="圆柱形 56"/>
          <p:cNvSpPr/>
          <p:nvPr/>
        </p:nvSpPr>
        <p:spPr>
          <a:xfrm>
            <a:off x="1095375" y="5779770"/>
            <a:ext cx="2057400" cy="9105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RDS</a:t>
            </a:r>
            <a:r>
              <a:rPr lang="en-US" altLang="zh-CN">
                <a:sym typeface="+mn-ea"/>
              </a:rPr>
              <a:t>-MySQL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4750" y="339852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0810" y="3453765"/>
            <a:ext cx="106616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251075" y="3032125"/>
            <a:ext cx="1948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prod-yibaili-api-server-2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流程图: 多文档 9"/>
          <p:cNvSpPr/>
          <p:nvPr/>
        </p:nvSpPr>
        <p:spPr>
          <a:xfrm>
            <a:off x="2670175" y="4006850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6460" y="334264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99355" y="3453765"/>
            <a:ext cx="94170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502785" y="3032125"/>
            <a:ext cx="1948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prod-yibaili-api-server-3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流程图: 多文档 14"/>
          <p:cNvSpPr/>
          <p:nvPr/>
        </p:nvSpPr>
        <p:spPr>
          <a:xfrm>
            <a:off x="4940935" y="4006850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流程图: 文档 15"/>
          <p:cNvSpPr/>
          <p:nvPr/>
        </p:nvSpPr>
        <p:spPr>
          <a:xfrm>
            <a:off x="410845" y="4653280"/>
            <a:ext cx="643890" cy="5676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认证</a:t>
            </a:r>
            <a:r>
              <a:rPr lang="en-US" altLang="zh-CN" sz="1000"/>
              <a:t>token</a:t>
            </a:r>
            <a:endParaRPr lang="en-US" altLang="zh-CN" sz="1000"/>
          </a:p>
          <a:p>
            <a:pPr algn="ctr"/>
            <a:r>
              <a:rPr lang="zh-CN" altLang="en-US" sz="1000"/>
              <a:t>缓存</a:t>
            </a:r>
            <a:endParaRPr lang="zh-CN" altLang="en-US" sz="1000"/>
          </a:p>
        </p:txBody>
      </p:sp>
      <p:sp>
        <p:nvSpPr>
          <p:cNvPr id="18" name="流程图: 文档 17"/>
          <p:cNvSpPr/>
          <p:nvPr/>
        </p:nvSpPr>
        <p:spPr>
          <a:xfrm>
            <a:off x="2550795" y="4642485"/>
            <a:ext cx="617855" cy="5734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认证</a:t>
            </a:r>
            <a:r>
              <a:rPr lang="en-US" altLang="zh-CN" sz="1000"/>
              <a:t>token</a:t>
            </a:r>
            <a:endParaRPr lang="en-US" altLang="zh-CN" sz="1000"/>
          </a:p>
          <a:p>
            <a:pPr algn="ctr"/>
            <a:r>
              <a:rPr lang="zh-CN" altLang="en-US" sz="1000"/>
              <a:t>缓存</a:t>
            </a:r>
            <a:endParaRPr lang="zh-CN" altLang="en-US" sz="1000"/>
          </a:p>
        </p:txBody>
      </p:sp>
      <p:sp>
        <p:nvSpPr>
          <p:cNvPr id="19" name="流程图: 文档 18"/>
          <p:cNvSpPr/>
          <p:nvPr/>
        </p:nvSpPr>
        <p:spPr>
          <a:xfrm>
            <a:off x="4902835" y="4621530"/>
            <a:ext cx="573405" cy="5689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认证</a:t>
            </a:r>
            <a:r>
              <a:rPr lang="en-US" altLang="zh-CN" sz="1000"/>
              <a:t>token</a:t>
            </a:r>
            <a:endParaRPr lang="en-US" altLang="zh-CN" sz="1000"/>
          </a:p>
          <a:p>
            <a:pPr algn="ctr"/>
            <a:r>
              <a:rPr lang="zh-CN" altLang="en-US" sz="1000"/>
              <a:t>缓存</a:t>
            </a:r>
            <a:endParaRPr lang="zh-CN" altLang="en-US" sz="1000"/>
          </a:p>
        </p:txBody>
      </p:sp>
      <p:cxnSp>
        <p:nvCxnSpPr>
          <p:cNvPr id="20" name="曲线连接符 19"/>
          <p:cNvCxnSpPr>
            <a:stCxn id="37" idx="3"/>
            <a:endCxn id="51" idx="1"/>
          </p:cNvCxnSpPr>
          <p:nvPr/>
        </p:nvCxnSpPr>
        <p:spPr>
          <a:xfrm>
            <a:off x="1657350" y="4300220"/>
            <a:ext cx="3522345" cy="1934845"/>
          </a:xfrm>
          <a:prstGeom prst="curvedConnector3">
            <a:avLst>
              <a:gd name="adj1" fmla="val 1927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3"/>
            <a:endCxn id="51" idx="1"/>
          </p:cNvCxnSpPr>
          <p:nvPr/>
        </p:nvCxnSpPr>
        <p:spPr>
          <a:xfrm>
            <a:off x="3741420" y="4255135"/>
            <a:ext cx="1438275" cy="1979930"/>
          </a:xfrm>
          <a:prstGeom prst="curvedConnector3">
            <a:avLst>
              <a:gd name="adj1" fmla="val 50022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3"/>
            <a:endCxn id="51" idx="0"/>
          </p:cNvCxnSpPr>
          <p:nvPr/>
        </p:nvCxnSpPr>
        <p:spPr>
          <a:xfrm>
            <a:off x="6012180" y="4255135"/>
            <a:ext cx="558165" cy="1459865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552440" y="4700905"/>
            <a:ext cx="618490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26" name="圆角矩形 25"/>
          <p:cNvSpPr/>
          <p:nvPr/>
        </p:nvSpPr>
        <p:spPr>
          <a:xfrm>
            <a:off x="3264535" y="4700905"/>
            <a:ext cx="618490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27" name="圆角矩形 26"/>
          <p:cNvSpPr/>
          <p:nvPr/>
        </p:nvSpPr>
        <p:spPr>
          <a:xfrm>
            <a:off x="1167765" y="4700905"/>
            <a:ext cx="618490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7145655" y="2289810"/>
            <a:ext cx="4471035" cy="3094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26630" y="3342640"/>
            <a:ext cx="1560830" cy="1799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51395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/>
              <a:t>使用缓存机制缓存文件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145655" y="3035935"/>
            <a:ext cx="221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prod-yibaili-upload-server-1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58760" y="2289810"/>
            <a:ext cx="3236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prod-yibaili-slb-1-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upload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-server-group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10700" y="3338830"/>
            <a:ext cx="1560830" cy="180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959802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使用缓存机制缓存文件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9236075" y="3032125"/>
            <a:ext cx="2275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400">
                <a:sym typeface="+mn-ea"/>
              </a:rPr>
              <a:t>prod-yibaili-upload-server-2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81" name="曲线连接符 80"/>
          <p:cNvCxnSpPr>
            <a:stCxn id="51" idx="3"/>
            <a:endCxn id="36" idx="2"/>
          </p:cNvCxnSpPr>
          <p:nvPr/>
        </p:nvCxnSpPr>
        <p:spPr>
          <a:xfrm flipV="1">
            <a:off x="7625080" y="4947285"/>
            <a:ext cx="481965" cy="128778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1" idx="3"/>
            <a:endCxn id="68" idx="2"/>
          </p:cNvCxnSpPr>
          <p:nvPr/>
        </p:nvCxnSpPr>
        <p:spPr>
          <a:xfrm flipV="1">
            <a:off x="7625080" y="4947285"/>
            <a:ext cx="2566035" cy="1287780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59" idx="0"/>
          </p:cNvCxnSpPr>
          <p:nvPr/>
        </p:nvCxnSpPr>
        <p:spPr>
          <a:xfrm>
            <a:off x="5944870" y="1873250"/>
            <a:ext cx="3532505" cy="4165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354060" y="553720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542905" y="280035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Git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cxnSp>
        <p:nvCxnSpPr>
          <p:cNvPr id="89" name="直接箭头连接符 88"/>
          <p:cNvCxnSpPr>
            <a:stCxn id="88" idx="1"/>
            <a:endCxn id="87" idx="3"/>
          </p:cNvCxnSpPr>
          <p:nvPr/>
        </p:nvCxnSpPr>
        <p:spPr>
          <a:xfrm flipH="1">
            <a:off x="9598025" y="647700"/>
            <a:ext cx="944880" cy="273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295765" y="227965"/>
            <a:ext cx="1232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pull master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91" name="直接箭头连接符 90"/>
          <p:cNvCxnSpPr>
            <a:stCxn id="87" idx="1"/>
          </p:cNvCxnSpPr>
          <p:nvPr/>
        </p:nvCxnSpPr>
        <p:spPr>
          <a:xfrm flipH="1">
            <a:off x="1525270" y="921385"/>
            <a:ext cx="6828790" cy="28987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1"/>
          </p:cNvCxnSpPr>
          <p:nvPr/>
        </p:nvCxnSpPr>
        <p:spPr>
          <a:xfrm flipH="1">
            <a:off x="3651250" y="921385"/>
            <a:ext cx="4702810" cy="2787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7" idx="1"/>
          </p:cNvCxnSpPr>
          <p:nvPr/>
        </p:nvCxnSpPr>
        <p:spPr>
          <a:xfrm flipH="1">
            <a:off x="5926455" y="921385"/>
            <a:ext cx="2427605" cy="2802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288530" y="1524000"/>
            <a:ext cx="1065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scp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复制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4865" y="1288415"/>
            <a:ext cx="1376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olidFill>
                  <a:srgbClr val="00B0F0"/>
                </a:solidFill>
                <a:sym typeface="+mn-ea"/>
              </a:rPr>
              <a:t>[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音基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App2] 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测试环境 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2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47.105.164.65</a:t>
            </a:r>
            <a:endParaRPr lang="zh-CN" altLang="en-US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，服务器 目录设计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35"/>
            <a:ext cx="10515600" cy="4351338"/>
          </a:xfrm>
        </p:spPr>
        <p:txBody>
          <a:bodyPr>
            <a:normAutofit fontScale="60000"/>
          </a:bodyPr>
          <a:p>
            <a:r>
              <a:rPr lang="en-US" altLang="zh-CN" b="1">
                <a:sym typeface="+mn-ea"/>
              </a:rPr>
              <a:t>prod-yibaili-api-server </a:t>
            </a:r>
            <a:r>
              <a:rPr lang="zh-CN" altLang="en-US" b="1">
                <a:sym typeface="+mn-ea"/>
              </a:rPr>
              <a:t>服务器 目录设计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/yibaili_workspace</a:t>
            </a:r>
            <a:r>
              <a:rPr lang="en-US" altLang="zh-CN"/>
              <a:t> -  thinkphp</a:t>
            </a:r>
            <a:r>
              <a:rPr lang="zh-CN" altLang="en-US"/>
              <a:t>框架目录</a:t>
            </a:r>
            <a:endParaRPr lang="zh-CN" altLang="en-US"/>
          </a:p>
          <a:p>
            <a:pPr lvl="2"/>
            <a:r>
              <a:rPr lang="en-US" altLang="zh-CN" sz="2000"/>
              <a:t>app</a:t>
            </a:r>
            <a:endParaRPr lang="en-US" altLang="zh-CN" sz="2000"/>
          </a:p>
          <a:p>
            <a:pPr lvl="2"/>
            <a:r>
              <a:rPr lang="en-US" altLang="zh-CN" sz="2000"/>
              <a:t>extend</a:t>
            </a:r>
            <a:endParaRPr lang="en-US" altLang="zh-CN" sz="2000"/>
          </a:p>
          <a:p>
            <a:pPr lvl="2"/>
            <a:r>
              <a:rPr lang="en-US" altLang="zh-CN" sz="2000"/>
              <a:t>public</a:t>
            </a:r>
            <a:endParaRPr lang="en-US" altLang="zh-CN" sz="2000"/>
          </a:p>
          <a:p>
            <a:pPr lvl="3"/>
            <a:r>
              <a:rPr lang="zh-CN" altLang="en-US" sz="1800"/>
              <a:t>多个子目录</a:t>
            </a:r>
            <a:endParaRPr lang="en-US" altLang="zh-CN" sz="1800"/>
          </a:p>
          <a:p>
            <a:pPr lvl="2"/>
            <a:r>
              <a:rPr lang="en-US" altLang="zh-CN" sz="2000"/>
              <a:t>runtime</a:t>
            </a:r>
            <a:endParaRPr lang="en-US" altLang="zh-CN" sz="2000"/>
          </a:p>
          <a:p>
            <a:pPr lvl="2"/>
            <a:r>
              <a:rPr lang="en-US" altLang="zh-CN" sz="2000"/>
              <a:t>thinkphp</a:t>
            </a:r>
            <a:endParaRPr lang="en-US" altLang="zh-CN" sz="2000"/>
          </a:p>
          <a:p>
            <a:pPr lvl="2"/>
            <a:r>
              <a:rPr lang="en-US" altLang="zh-CN"/>
              <a:t>vendor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/yibaili_mnt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过载外部云盘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/yibaili_mnt2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过载外部云盘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部署服务器 目录设计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/yibaili_scp_source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存放计划</a:t>
            </a:r>
            <a:r>
              <a:rPr lang="en-US" altLang="zh-CN">
                <a:sym typeface="+mn-ea"/>
              </a:rPr>
              <a:t>scp</a:t>
            </a:r>
            <a:r>
              <a:rPr lang="zh-CN" altLang="en-US">
                <a:sym typeface="+mn-ea"/>
              </a:rPr>
              <a:t>部署</a:t>
            </a:r>
            <a:r>
              <a:rPr lang="zh-CN" altLang="en-US">
                <a:sym typeface="+mn-ea"/>
              </a:rPr>
              <a:t>的文件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每次部署以日期建立文件夹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/>
              <a:t>./20201121</a:t>
            </a:r>
            <a:endParaRPr lang="en-US" altLang="zh-CN"/>
          </a:p>
          <a:p>
            <a:pPr lvl="2"/>
            <a:r>
              <a:rPr lang="en-US" altLang="zh-CN"/>
              <a:t>./20201122</a:t>
            </a:r>
            <a:endParaRPr lang="zh-CN" altLang="en-US"/>
          </a:p>
          <a:p>
            <a:pPr lvl="1" algn="l">
              <a:buClrTx/>
              <a:buSzTx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/yibaili_git</a:t>
            </a:r>
            <a:r>
              <a:rPr lang="en-US" altLang="zh-CN" sz="2400">
                <a:sym typeface="+mn-ea"/>
              </a:rPr>
              <a:t> - Git code 根目录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4745" y="1639570"/>
            <a:ext cx="1895475" cy="287655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409950" y="3179445"/>
            <a:ext cx="424561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13725" y="3075940"/>
            <a:ext cx="971550" cy="18097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9380220" y="3028950"/>
            <a:ext cx="231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200" b="1" strike="sngStrike">
                <a:solidFill>
                  <a:srgbClr val="FF0000"/>
                </a:solidFill>
                <a:uFillTx/>
                <a:sym typeface="+mn-ea"/>
              </a:rPr>
              <a:t>现在不用了，原来是播放器线上</a:t>
            </a:r>
            <a:endParaRPr 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，部署服务器</a:t>
            </a:r>
            <a:r>
              <a:rPr lang="en-US" altLang="zh-CN">
                <a:sym typeface="+mn-ea"/>
              </a:rPr>
              <a:t>scp</a:t>
            </a:r>
            <a:r>
              <a:rPr lang="zh-CN" altLang="en-US">
                <a:sym typeface="+mn-ea"/>
              </a:rPr>
              <a:t>目标目录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35"/>
            <a:ext cx="10515600" cy="4351338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</a:rPr>
              <a:t>/yibaili_workspace -  thinkphp</a:t>
            </a:r>
            <a:r>
              <a:rPr lang="zh-CN" altLang="en-US">
                <a:solidFill>
                  <a:schemeClr val="tx1"/>
                </a:solidFill>
              </a:rPr>
              <a:t>框架目</a:t>
            </a:r>
            <a:r>
              <a:rPr lang="zh-CN" altLang="en-US"/>
              <a:t>录</a:t>
            </a:r>
            <a:endParaRPr lang="zh-CN" altLang="en-US"/>
          </a:p>
          <a:p>
            <a:pPr lvl="2"/>
            <a:r>
              <a:rPr lang="en-US" altLang="zh-CN" sz="2000">
                <a:solidFill>
                  <a:srgbClr val="FF0000"/>
                </a:solidFill>
              </a:rPr>
              <a:t>app</a:t>
            </a:r>
            <a:endParaRPr lang="en-US" altLang="zh-CN" sz="2000">
              <a:solidFill>
                <a:srgbClr val="FF0000"/>
              </a:solidFill>
            </a:endParaRPr>
          </a:p>
          <a:p>
            <a:pPr lvl="2"/>
            <a:r>
              <a:rPr lang="en-US" altLang="zh-CN" sz="2000">
                <a:solidFill>
                  <a:srgbClr val="FF0000"/>
                </a:solidFill>
              </a:rPr>
              <a:t>extend</a:t>
            </a:r>
            <a:endParaRPr lang="en-US" altLang="zh-CN" sz="2000">
              <a:solidFill>
                <a:srgbClr val="FF0000"/>
              </a:solidFill>
            </a:endParaRPr>
          </a:p>
          <a:p>
            <a:pPr lvl="2"/>
            <a:r>
              <a:rPr lang="en-US" altLang="zh-CN" sz="2000">
                <a:solidFill>
                  <a:srgbClr val="FF0000"/>
                </a:solidFill>
              </a:rPr>
              <a:t>public</a:t>
            </a:r>
            <a:endParaRPr lang="en-US" altLang="zh-CN" sz="2000">
              <a:solidFill>
                <a:srgbClr val="FF0000"/>
              </a:solidFill>
            </a:endParaRPr>
          </a:p>
          <a:p>
            <a:pPr lvl="3"/>
            <a:r>
              <a:rPr lang="en-US" altLang="zh-CN" sz="1800">
                <a:solidFill>
                  <a:srgbClr val="FF0000"/>
                </a:solidFill>
              </a:rPr>
              <a:t>apk  -  </a:t>
            </a:r>
            <a:r>
              <a:rPr lang="zh-CN" altLang="en-US" sz="1800">
                <a:solidFill>
                  <a:srgbClr val="FF0000"/>
                </a:solidFill>
              </a:rPr>
              <a:t>要尽快移植到 </a:t>
            </a:r>
            <a:r>
              <a:rPr lang="en-US" altLang="zh-CN" sz="1800">
                <a:solidFill>
                  <a:srgbClr val="FF0000"/>
                </a:solidFill>
              </a:rPr>
              <a:t>OSS</a:t>
            </a:r>
            <a:r>
              <a:rPr lang="zh-CN" altLang="en-US" sz="1800">
                <a:solidFill>
                  <a:srgbClr val="FF0000"/>
                </a:solidFill>
              </a:rPr>
              <a:t>上</a:t>
            </a:r>
            <a:endParaRPr lang="en-US" altLang="zh-CN" sz="1800">
              <a:solidFill>
                <a:srgbClr val="FF0000"/>
              </a:solidFill>
            </a:endParaRPr>
          </a:p>
          <a:p>
            <a:pPr lvl="3"/>
            <a:r>
              <a:rPr lang="en-US" altLang="zh-CN" sz="1800">
                <a:solidFill>
                  <a:srgbClr val="FF0000"/>
                </a:solidFill>
              </a:rPr>
              <a:t>h5_player </a:t>
            </a:r>
            <a:endParaRPr lang="en-US" altLang="zh-CN" sz="1800">
              <a:solidFill>
                <a:srgbClr val="FF0000"/>
              </a:solidFill>
            </a:endParaRPr>
          </a:p>
          <a:p>
            <a:pPr lvl="3"/>
            <a:r>
              <a:rPr lang="en-US" altLang="zh-CN" sz="1800">
                <a:solidFill>
                  <a:srgbClr val="FF0000"/>
                </a:solidFill>
              </a:rPr>
              <a:t>h5app</a:t>
            </a:r>
            <a:endParaRPr lang="en-US" altLang="zh-CN" sz="1800">
              <a:solidFill>
                <a:srgbClr val="FF0000"/>
              </a:solidFill>
            </a:endParaRPr>
          </a:p>
          <a:p>
            <a:pPr lvl="3"/>
            <a:r>
              <a:rPr lang="en-US" altLang="zh-CN" sz="1800" strike="dblStrike">
                <a:solidFill>
                  <a:schemeClr val="tx1"/>
                </a:solidFill>
                <a:uFillTx/>
              </a:rPr>
              <a:t>JSPlayer  - </a:t>
            </a:r>
            <a:r>
              <a:rPr lang="zh-CN" altLang="en-US" sz="1800" strike="dblStrike">
                <a:solidFill>
                  <a:schemeClr val="tx1"/>
                </a:solidFill>
                <a:uFillTx/>
              </a:rPr>
              <a:t>删除，已经不用了</a:t>
            </a:r>
            <a:endParaRPr lang="en-US" altLang="zh-CN" sz="1800" strike="dblStrike">
              <a:solidFill>
                <a:schemeClr val="tx1"/>
              </a:solidFill>
              <a:uFillTx/>
            </a:endParaRPr>
          </a:p>
          <a:p>
            <a:pPr lvl="3"/>
            <a:r>
              <a:rPr lang="en-US" altLang="zh-CN" sz="1800">
                <a:solidFill>
                  <a:srgbClr val="FF0000"/>
                </a:solidFill>
              </a:rPr>
              <a:t>static  </a:t>
            </a:r>
            <a:endParaRPr lang="en-US" altLang="zh-CN" sz="1800">
              <a:solidFill>
                <a:srgbClr val="FF0000"/>
              </a:solidFill>
            </a:endParaRPr>
          </a:p>
          <a:p>
            <a:pPr lvl="3"/>
            <a:r>
              <a:rPr lang="en-US" altLang="zh-CN" sz="1800"/>
              <a:t>ueditor -&gt; </a:t>
            </a:r>
            <a:r>
              <a:rPr lang="zh-CN" altLang="en-US" sz="1800"/>
              <a:t>软连接到云盘</a:t>
            </a:r>
            <a:endParaRPr lang="en-US" altLang="zh-CN" sz="1800"/>
          </a:p>
          <a:p>
            <a:pPr lvl="3"/>
            <a:r>
              <a:rPr lang="en-US" altLang="zh-CN" sz="1800"/>
              <a:t>uploads  -&gt;  </a:t>
            </a:r>
            <a:r>
              <a:rPr lang="zh-CN" altLang="en-US" sz="1800"/>
              <a:t>软连接到云盘</a:t>
            </a:r>
            <a:endParaRPr lang="en-US" altLang="zh-CN" sz="1800"/>
          </a:p>
          <a:p>
            <a:pPr lvl="2"/>
            <a:r>
              <a:rPr lang="en-US" altLang="zh-CN" sz="2000">
                <a:solidFill>
                  <a:schemeClr val="tx1"/>
                </a:solidFill>
                <a:uFillTx/>
              </a:rPr>
              <a:t>runtime</a:t>
            </a:r>
            <a:endParaRPr lang="en-US" altLang="zh-CN" sz="2000">
              <a:solidFill>
                <a:schemeClr val="tx1"/>
              </a:solidFill>
              <a:uFillTx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uFillTx/>
              </a:rPr>
              <a:t>thinkphp</a:t>
            </a:r>
            <a:endParaRPr lang="en-US" altLang="zh-CN" sz="2000">
              <a:solidFill>
                <a:schemeClr val="tx1"/>
              </a:solidFill>
              <a:uFillTx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</a:rPr>
              <a:t>vendor</a:t>
            </a:r>
            <a:endParaRPr lang="en-US" altLang="zh-CN">
              <a:solidFill>
                <a:schemeClr val="tx1"/>
              </a:solidFill>
              <a:uFillTx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46745" cy="13258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，认证方案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35"/>
            <a:ext cx="11202670" cy="3638550"/>
          </a:xfrm>
        </p:spPr>
        <p:txBody>
          <a:bodyPr>
            <a:normAutofit lnSpcReduction="20000"/>
          </a:bodyPr>
          <a:p>
            <a:pPr marL="514350" indent="-514350">
              <a:buAutoNum type="arabicPeriod"/>
            </a:pPr>
            <a:r>
              <a:rPr lang="zh-CN" altLang="en-US"/>
              <a:t>利用云盘共享 </a:t>
            </a:r>
            <a:r>
              <a:rPr lang="en-US" altLang="zh-CN"/>
              <a:t>/runtime/cache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利用负载均衡的保持回话，在每台机器保持自己的 </a:t>
            </a:r>
            <a:r>
              <a:rPr lang="en-US" altLang="zh-CN">
                <a:sym typeface="+mn-ea"/>
              </a:rPr>
              <a:t>/runtime/cache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利用 </a:t>
            </a:r>
            <a:r>
              <a:rPr lang="en-US" altLang="zh-CN">
                <a:sym typeface="+mn-ea"/>
              </a:rPr>
              <a:t>Redis Cluster </a:t>
            </a:r>
            <a:r>
              <a:rPr lang="zh-CN" altLang="en-US">
                <a:sym typeface="+mn-ea"/>
              </a:rPr>
              <a:t>共享 </a:t>
            </a:r>
            <a:r>
              <a:rPr lang="en-US" altLang="zh-CN">
                <a:sym typeface="+mn-ea"/>
              </a:rPr>
              <a:t>/runtime/cache</a:t>
            </a:r>
            <a:endParaRPr lang="en-US" altLang="zh-CN"/>
          </a:p>
          <a:p>
            <a:pPr marL="514350" indent="-514350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03930" cy="13258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，部署方案</a:t>
            </a:r>
            <a:endParaRPr lang="en-US" altLang="zh-CN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108575" y="2633980"/>
            <a:ext cx="5298440" cy="15405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108575" y="661035"/>
            <a:ext cx="3004185" cy="1029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89" name="直接箭头连接符 88"/>
          <p:cNvCxnSpPr>
            <a:stCxn id="88" idx="2"/>
            <a:endCxn id="87" idx="0"/>
          </p:cNvCxnSpPr>
          <p:nvPr/>
        </p:nvCxnSpPr>
        <p:spPr>
          <a:xfrm>
            <a:off x="6610985" y="1691005"/>
            <a:ext cx="1146810" cy="942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435090" y="2174240"/>
            <a:ext cx="1232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pull master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121775" y="4366260"/>
            <a:ext cx="1065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scp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复制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530715" y="4667885"/>
            <a:ext cx="19780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app</a:t>
            </a:r>
            <a:endParaRPr lang="en-US" altLang="zh-CN" sz="1200">
              <a:solidFill>
                <a:srgbClr val="FF0000"/>
              </a:solidFill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extend</a:t>
            </a:r>
            <a:endParaRPr lang="en-US" altLang="zh-CN" sz="1200">
              <a:solidFill>
                <a:srgbClr val="FF0000"/>
              </a:solidFill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public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（分目录）</a:t>
            </a:r>
            <a:endParaRPr lang="en-US" altLang="zh-CN" sz="1200">
              <a:solidFill>
                <a:srgbClr val="FF0000"/>
              </a:solidFill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altLang="zh-CN" sz="1200" strike="dblStrike">
                <a:solidFill>
                  <a:schemeClr val="tx1"/>
                </a:solidFill>
                <a:uFillTx/>
                <a:sym typeface="+mn-ea"/>
              </a:rPr>
              <a:t>runtime</a:t>
            </a:r>
            <a:endParaRPr lang="en-US" altLang="zh-CN" sz="1200" strike="dblStrike">
              <a:solidFill>
                <a:schemeClr val="tx1"/>
              </a:solidFill>
              <a:uFillTx/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altLang="zh-CN" sz="1200" strike="dblStrike">
                <a:solidFill>
                  <a:schemeClr val="tx1"/>
                </a:solidFill>
                <a:uFillTx/>
                <a:sym typeface="+mn-ea"/>
              </a:rPr>
              <a:t>thinkphp</a:t>
            </a:r>
            <a:endParaRPr lang="en-US" altLang="zh-CN" sz="1200" strike="dblStrike">
              <a:solidFill>
                <a:schemeClr val="tx1"/>
              </a:solidFill>
              <a:uFillTx/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altLang="zh-CN" sz="1200" strike="dblStrike">
                <a:solidFill>
                  <a:schemeClr val="tx1"/>
                </a:solidFill>
                <a:uFillTx/>
                <a:sym typeface="+mn-ea"/>
              </a:rPr>
              <a:t>vendor</a:t>
            </a:r>
            <a:endParaRPr lang="en-US" altLang="zh-CN" sz="1200" b="1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50560" y="292735"/>
            <a:ext cx="123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Git </a:t>
            </a:r>
            <a:r>
              <a:rPr lang="zh-CN" altLang="en-US">
                <a:sym typeface="+mn-ea"/>
              </a:rPr>
              <a:t>服务器</a:t>
            </a:r>
            <a:endParaRPr lang="en-US" altLang="zh-CN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240655" y="925195"/>
            <a:ext cx="785495" cy="501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744335" y="925195"/>
            <a:ext cx="1071245" cy="501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6121400" y="1014730"/>
            <a:ext cx="489585" cy="3232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75045" y="739140"/>
            <a:ext cx="5829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merge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14" name="流程图: 多文档 13"/>
          <p:cNvSpPr/>
          <p:nvPr/>
        </p:nvSpPr>
        <p:spPr>
          <a:xfrm>
            <a:off x="5358765" y="3169920"/>
            <a:ext cx="1385570" cy="7594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20200901</a:t>
            </a:r>
            <a:endParaRPr lang="en-US" altLang="zh-CN"/>
          </a:p>
        </p:txBody>
      </p:sp>
      <p:sp>
        <p:nvSpPr>
          <p:cNvPr id="15" name="流程图: 多文档 14"/>
          <p:cNvSpPr/>
          <p:nvPr/>
        </p:nvSpPr>
        <p:spPr>
          <a:xfrm>
            <a:off x="6980555" y="3169920"/>
            <a:ext cx="1545590" cy="7594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20201002</a:t>
            </a:r>
            <a:endParaRPr lang="en-US" altLang="zh-CN"/>
          </a:p>
        </p:txBody>
      </p:sp>
      <p:sp>
        <p:nvSpPr>
          <p:cNvPr id="16" name="流程图: 多文档 15"/>
          <p:cNvSpPr/>
          <p:nvPr/>
        </p:nvSpPr>
        <p:spPr>
          <a:xfrm>
            <a:off x="8621395" y="3169920"/>
            <a:ext cx="1385570" cy="7594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20201103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12760" y="2174240"/>
            <a:ext cx="167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部署服务器</a:t>
            </a:r>
            <a:endParaRPr lang="en-US" altLang="zh-CN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518775" y="2704465"/>
            <a:ext cx="167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>
                <a:sym typeface="+mn-ea"/>
              </a:rPr>
              <a:t>每次发布建立一个目录或打一个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，支持回滚到老版本</a:t>
            </a:r>
            <a:endParaRPr lang="zh-CN" altLang="en-US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8300" y="4725035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9295" y="4836160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37" name="流程图: 多文档 36"/>
          <p:cNvSpPr/>
          <p:nvPr/>
        </p:nvSpPr>
        <p:spPr>
          <a:xfrm>
            <a:off x="637540" y="5740400"/>
            <a:ext cx="1071245" cy="4959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20201103</a:t>
            </a:r>
            <a:endParaRPr lang="zh-CN" altLang="en-US" sz="100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31060" y="4725035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472055" y="4836160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25" name="流程图: 多文档 24"/>
          <p:cNvSpPr/>
          <p:nvPr/>
        </p:nvSpPr>
        <p:spPr>
          <a:xfrm>
            <a:off x="2400300" y="5740400"/>
            <a:ext cx="1071245" cy="4959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20201103</a:t>
            </a:r>
            <a:endParaRPr lang="zh-CN" altLang="en-US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10330" y="4725035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227195" y="4836160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30" name="流程图: 多文档 29"/>
          <p:cNvSpPr/>
          <p:nvPr/>
        </p:nvSpPr>
        <p:spPr>
          <a:xfrm>
            <a:off x="4155440" y="5740400"/>
            <a:ext cx="1071245" cy="4959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20201103</a:t>
            </a:r>
            <a:endParaRPr lang="zh-CN" altLang="en-US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81980" y="4725035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98845" y="4836160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33" name="流程图: 多文档 32"/>
          <p:cNvSpPr/>
          <p:nvPr/>
        </p:nvSpPr>
        <p:spPr>
          <a:xfrm>
            <a:off x="5927090" y="5740400"/>
            <a:ext cx="1071245" cy="4959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20201103</a:t>
            </a:r>
            <a:endParaRPr lang="zh-CN" altLang="en-US" sz="1000"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88555" y="4725035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805420" y="4836160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36" name="流程图: 多文档 35"/>
          <p:cNvSpPr/>
          <p:nvPr/>
        </p:nvSpPr>
        <p:spPr>
          <a:xfrm>
            <a:off x="7733665" y="5740400"/>
            <a:ext cx="1071245" cy="4959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20201103</a:t>
            </a:r>
            <a:endParaRPr lang="zh-CN" altLang="en-US" sz="1000">
              <a:sym typeface="+mn-ea"/>
            </a:endParaRPr>
          </a:p>
        </p:txBody>
      </p:sp>
      <p:cxnSp>
        <p:nvCxnSpPr>
          <p:cNvPr id="38" name="直接箭头连接符 37"/>
          <p:cNvCxnSpPr>
            <a:stCxn id="16" idx="2"/>
            <a:endCxn id="37" idx="0"/>
          </p:cNvCxnSpPr>
          <p:nvPr/>
        </p:nvCxnSpPr>
        <p:spPr>
          <a:xfrm flipH="1">
            <a:off x="1247140" y="3900805"/>
            <a:ext cx="7970520" cy="18395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2"/>
          </p:cNvCxnSpPr>
          <p:nvPr/>
        </p:nvCxnSpPr>
        <p:spPr>
          <a:xfrm flipH="1">
            <a:off x="2915920" y="3900805"/>
            <a:ext cx="6301740" cy="1860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2"/>
            <a:endCxn id="30" idx="0"/>
          </p:cNvCxnSpPr>
          <p:nvPr/>
        </p:nvCxnSpPr>
        <p:spPr>
          <a:xfrm flipH="1">
            <a:off x="4765040" y="3900805"/>
            <a:ext cx="4452620" cy="18395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3" idx="0"/>
          </p:cNvCxnSpPr>
          <p:nvPr/>
        </p:nvCxnSpPr>
        <p:spPr>
          <a:xfrm flipH="1">
            <a:off x="6536690" y="3909060"/>
            <a:ext cx="2669540" cy="18313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2"/>
            <a:endCxn id="36" idx="0"/>
          </p:cNvCxnSpPr>
          <p:nvPr/>
        </p:nvCxnSpPr>
        <p:spPr>
          <a:xfrm flipH="1">
            <a:off x="8343265" y="3900805"/>
            <a:ext cx="874395" cy="18395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990"/>
          </a:xfrm>
        </p:spPr>
        <p:txBody>
          <a:bodyPr>
            <a:normAutofit fontScale="90000"/>
          </a:bodyPr>
          <a:p>
            <a:r>
              <a:rPr lang="en-US" altLang="zh-CN"/>
              <a:t>6, </a:t>
            </a:r>
            <a:r>
              <a:rPr lang="zh-CN" altLang="en-US"/>
              <a:t>搭建过程 </a:t>
            </a:r>
            <a:r>
              <a:rPr lang="en-US" altLang="zh-CN"/>
              <a:t>step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3630"/>
            <a:ext cx="10515600" cy="5586730"/>
          </a:xfrm>
        </p:spPr>
        <p:txBody>
          <a:bodyPr>
            <a:normAutofit fontScale="90000" lnSpcReduction="20000"/>
          </a:bodyPr>
          <a:p>
            <a:r>
              <a:rPr lang="zh-CN" altLang="en-US" sz="1600" b="1">
                <a:solidFill>
                  <a:srgbClr val="00B0F0"/>
                </a:solidFill>
              </a:rPr>
              <a:t>在 </a:t>
            </a:r>
            <a:r>
              <a:rPr lang="en-US" altLang="zh-CN" sz="1600" b="1">
                <a:solidFill>
                  <a:srgbClr val="00B0F0"/>
                </a:solidFill>
              </a:rPr>
              <a:t>3 </a:t>
            </a:r>
            <a:r>
              <a:rPr lang="zh-CN" altLang="en-US" sz="1600" b="1">
                <a:solidFill>
                  <a:srgbClr val="00B0F0"/>
                </a:solidFill>
              </a:rPr>
              <a:t>台 生产服务器上执行</a:t>
            </a:r>
            <a:endParaRPr lang="zh-CN" altLang="en-US" sz="1600" b="1">
              <a:solidFill>
                <a:srgbClr val="00B0F0"/>
              </a:solidFill>
            </a:endParaRPr>
          </a:p>
          <a:p>
            <a:r>
              <a:rPr lang="zh-CN" altLang="en-US" sz="1600"/>
              <a:t>准备目录</a:t>
            </a:r>
            <a:endParaRPr lang="zh-CN" altLang="en-US" sz="1600"/>
          </a:p>
          <a:p>
            <a:pPr lvl="1"/>
            <a:r>
              <a:rPr lang="zh-CN" altLang="en-US" sz="1200">
                <a:solidFill>
                  <a:srgbClr val="FF0000"/>
                </a:solidFill>
                <a:sym typeface="+mn-ea"/>
              </a:rPr>
              <a:t>建立 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/yibaili_workspace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【这个目录本能会改变】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200"/>
              <a:t>把 /mnt/admin/php_yinji/php_yinji</a:t>
            </a:r>
            <a:r>
              <a:rPr lang="en-US" altLang="zh-CN" sz="1200"/>
              <a:t>/*</a:t>
            </a:r>
            <a:r>
              <a:rPr lang="zh-CN" altLang="en-US" sz="1200"/>
              <a:t> 下的文件全部拷贝到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/yibaili_workspace/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sz="1000">
                <a:solidFill>
                  <a:srgbClr val="FF0000"/>
                </a:solidFill>
                <a:sym typeface="+mn-ea"/>
              </a:rPr>
              <a:t>cp   -r    </a:t>
            </a:r>
            <a:r>
              <a:rPr lang="zh-CN" altLang="en-US" sz="1000">
                <a:sym typeface="+mn-ea"/>
              </a:rPr>
              <a:t>/mnt/admin/php_yinji/php_yinji</a:t>
            </a:r>
            <a:r>
              <a:rPr lang="en-US" altLang="zh-CN" sz="1000">
                <a:sym typeface="+mn-ea"/>
              </a:rPr>
              <a:t>/*     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/yibaili_workspace/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200"/>
              <a:t>把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/yibaili_workspace/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runtime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目录 改为 runtime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2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1200">
                <a:sym typeface="+mn-ea"/>
              </a:rPr>
              <a:t>把 </a:t>
            </a:r>
            <a:r>
              <a:rPr lang="zh-CN" altLang="en-US" sz="1200">
                <a:sym typeface="+mn-ea"/>
              </a:rPr>
              <a:t>/yibaili_workspace/public</a:t>
            </a:r>
            <a:r>
              <a:rPr lang="en-US" altLang="zh-CN" sz="1200">
                <a:sym typeface="+mn-ea"/>
              </a:rPr>
              <a:t>/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uploads</a:t>
            </a:r>
            <a:r>
              <a:rPr lang="zh-CN" altLang="en-US" sz="1200">
                <a:sym typeface="+mn-ea"/>
              </a:rPr>
              <a:t> 目录 改为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uploads2</a:t>
            </a:r>
            <a:endParaRPr lang="zh-CN" altLang="en-US" sz="1200"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1200">
                <a:sym typeface="+mn-ea"/>
              </a:rPr>
              <a:t>把 /yibaili_workspace/</a:t>
            </a:r>
            <a:r>
              <a:rPr lang="en-US" altLang="zh-CN" sz="1200">
                <a:sym typeface="+mn-ea"/>
              </a:rPr>
              <a:t>public/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ueditor</a:t>
            </a:r>
            <a:r>
              <a:rPr lang="zh-CN" altLang="en-US" sz="1200">
                <a:sym typeface="+mn-ea"/>
              </a:rPr>
              <a:t> 目录 改为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ueditor2</a:t>
            </a:r>
            <a:endParaRPr lang="zh-CN" altLang="en-US" sz="1200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1600">
                <a:sym typeface="+mn-ea"/>
              </a:rPr>
              <a:t>建立软连接</a:t>
            </a:r>
            <a:endParaRPr lang="zh-CN" altLang="en-US" sz="1600">
              <a:sym typeface="+mn-ea"/>
            </a:endParaRPr>
          </a:p>
          <a:p>
            <a:pPr lvl="1"/>
            <a:r>
              <a:rPr lang="zh-CN" altLang="en-US" sz="1200">
                <a:sym typeface="+mn-ea"/>
              </a:rPr>
              <a:t>把 </a:t>
            </a:r>
            <a:r>
              <a:rPr lang="en-US" altLang="zh-CN" sz="1200">
                <a:sym typeface="+mn-ea"/>
              </a:rPr>
              <a:t>/yibaili_workspace/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runtime  -&gt;  </a:t>
            </a:r>
            <a:r>
              <a:rPr lang="zh-CN" altLang="en-US" sz="1200">
                <a:sym typeface="+mn-ea"/>
              </a:rPr>
              <a:t>/mnt/admin/php_yinji/php_yinji</a:t>
            </a:r>
            <a:r>
              <a:rPr lang="en-US" altLang="zh-CN" sz="1200">
                <a:sym typeface="+mn-ea"/>
              </a:rPr>
              <a:t>/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runtime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1200">
                <a:sym typeface="+mn-ea"/>
              </a:rPr>
              <a:t>把 /yibaili_workspace/public</a:t>
            </a:r>
            <a:r>
              <a:rPr lang="en-US" altLang="zh-CN" sz="1200">
                <a:sym typeface="+mn-ea"/>
              </a:rPr>
              <a:t>/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uploads</a:t>
            </a:r>
            <a:r>
              <a:rPr lang="zh-CN" altLang="en-US" sz="1200">
                <a:sym typeface="+mn-ea"/>
              </a:rPr>
              <a:t>  -&gt;  /mnt/admin/php_yinji/php_yinji/public</a:t>
            </a:r>
            <a:r>
              <a:rPr lang="en-US" altLang="zh-CN" sz="1200">
                <a:sym typeface="+mn-ea"/>
              </a:rPr>
              <a:t>/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uploads</a:t>
            </a:r>
            <a:endParaRPr lang="zh-CN" altLang="en-US" sz="1200"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1200">
                <a:sym typeface="+mn-ea"/>
              </a:rPr>
              <a:t>把 /yibaili_workspace/</a:t>
            </a:r>
            <a:r>
              <a:rPr lang="en-US" altLang="zh-CN" sz="1200">
                <a:sym typeface="+mn-ea"/>
              </a:rPr>
              <a:t>public/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ueditor</a:t>
            </a:r>
            <a:r>
              <a:rPr lang="zh-CN" altLang="en-US" sz="1200">
                <a:sym typeface="+mn-ea"/>
              </a:rPr>
              <a:t>  -&gt;  /mnt/admin/php_yinji/php_yinji/public</a:t>
            </a:r>
            <a:r>
              <a:rPr lang="en-US" altLang="zh-CN" sz="1200">
                <a:sym typeface="+mn-ea"/>
              </a:rPr>
              <a:t>/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ueditor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1600">
                <a:sym typeface="+mn-ea"/>
              </a:rPr>
              <a:t>PHPStudy 配置  站点 【音基</a:t>
            </a:r>
            <a:r>
              <a:rPr lang="en-US" altLang="zh-CN" sz="1600">
                <a:sym typeface="+mn-ea"/>
              </a:rPr>
              <a:t>App</a:t>
            </a:r>
            <a:r>
              <a:rPr lang="zh-CN" altLang="en-US" sz="1600">
                <a:sym typeface="+mn-ea"/>
              </a:rPr>
              <a:t>】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200">
                <a:solidFill>
                  <a:srgbClr val="FF0000"/>
                </a:solidFill>
                <a:sym typeface="+mn-ea"/>
              </a:rPr>
              <a:t>prod-api.yibailiclass.com  -&gt;  </a:t>
            </a:r>
            <a:r>
              <a:rPr lang="en-US" altLang="zh-CN" sz="1200">
                <a:sym typeface="+mn-ea"/>
              </a:rPr>
              <a:t>/yibaili_workspace/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200">
                <a:sym typeface="+mn-ea"/>
              </a:rPr>
              <a:t>/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prod-static.yibailiclass.com  -&gt;  </a:t>
            </a:r>
            <a:r>
              <a:rPr lang="en-US" altLang="zh-CN" sz="1200">
                <a:sym typeface="+mn-ea"/>
              </a:rPr>
              <a:t>/yibaili_workspace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/public/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prod-upload.yibailiclass.com  -&gt;  </a:t>
            </a:r>
            <a:r>
              <a:rPr lang="en-US" altLang="zh-CN" sz="1200">
                <a:sym typeface="+mn-ea"/>
              </a:rPr>
              <a:t>/yibaili_workspace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/public/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prod-manage.yibailiclass.com  -&gt;  </a:t>
            </a:r>
            <a:r>
              <a:rPr lang="en-US" altLang="zh-CN" sz="1200">
                <a:sym typeface="+mn-ea"/>
              </a:rPr>
              <a:t>/yibaili_workspace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/public/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1600">
                <a:sym typeface="+mn-ea"/>
              </a:rPr>
              <a:t>阿里云配置二级域名指向 现在的</a:t>
            </a:r>
            <a:r>
              <a:rPr lang="en-US" altLang="zh-CN" sz="1600">
                <a:sym typeface="+mn-ea"/>
              </a:rPr>
              <a:t>SLB IP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330">
                <a:solidFill>
                  <a:srgbClr val="FF0000"/>
                </a:solidFill>
                <a:sym typeface="+mn-ea"/>
              </a:rPr>
              <a:t>prod-api.yibailiclass.com</a:t>
            </a:r>
            <a:endParaRPr lang="en-US" altLang="zh-CN" sz="133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330">
                <a:solidFill>
                  <a:srgbClr val="FF0000"/>
                </a:solidFill>
                <a:sym typeface="+mn-ea"/>
              </a:rPr>
              <a:t>prod-static.yibailiclass.com</a:t>
            </a:r>
            <a:endParaRPr lang="en-US" altLang="zh-CN" sz="133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330">
                <a:solidFill>
                  <a:srgbClr val="FF0000"/>
                </a:solidFill>
                <a:sym typeface="+mn-ea"/>
              </a:rPr>
              <a:t>prod-upload.yibailiclass.com</a:t>
            </a:r>
            <a:endParaRPr lang="en-US" altLang="zh-CN" sz="133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330">
                <a:solidFill>
                  <a:srgbClr val="FF0000"/>
                </a:solidFill>
                <a:sym typeface="+mn-ea"/>
              </a:rPr>
              <a:t>prod-manage.yibailiclass.com</a:t>
            </a:r>
            <a:endParaRPr lang="en-US" altLang="zh-CN" sz="1330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1550">
                <a:solidFill>
                  <a:srgbClr val="FF0000"/>
                </a:solidFill>
                <a:sym typeface="+mn-ea"/>
              </a:rPr>
              <a:t>测试</a:t>
            </a:r>
            <a:endParaRPr lang="zh-CN" altLang="en-US" sz="155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1325">
                <a:solidFill>
                  <a:srgbClr val="FF0000"/>
                </a:solidFill>
                <a:sym typeface="+mn-ea"/>
              </a:rPr>
              <a:t>通过 </a:t>
            </a:r>
            <a:r>
              <a:rPr lang="en-US" altLang="zh-CN" sz="1325">
                <a:solidFill>
                  <a:srgbClr val="FF0000"/>
                </a:solidFill>
                <a:sym typeface="+mn-ea"/>
              </a:rPr>
              <a:t>APK </a:t>
            </a:r>
            <a:r>
              <a:rPr lang="zh-CN" altLang="en-US" sz="1325">
                <a:solidFill>
                  <a:srgbClr val="FF0000"/>
                </a:solidFill>
                <a:sym typeface="+mn-ea"/>
              </a:rPr>
              <a:t>和管理后台进行基本功能的测试</a:t>
            </a:r>
            <a:endParaRPr lang="zh-CN" altLang="en-US" sz="1325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1325">
                <a:solidFill>
                  <a:srgbClr val="FF0000"/>
                </a:solidFill>
                <a:sym typeface="+mn-ea"/>
              </a:rPr>
              <a:t>通过设置 权重，对每个服务器进行测试</a:t>
            </a:r>
            <a:endParaRPr lang="en-US" altLang="zh-CN" sz="1325">
              <a:solidFill>
                <a:srgbClr val="FF0000"/>
              </a:solidFill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endParaRPr lang="zh-CN" altLang="en-US" sz="133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endParaRPr lang="zh-CN" altLang="en-US" sz="1330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990"/>
          </a:xfrm>
        </p:spPr>
        <p:txBody>
          <a:bodyPr>
            <a:normAutofit fontScale="90000"/>
          </a:bodyPr>
          <a:p>
            <a:r>
              <a:rPr lang="en-US" altLang="zh-CN"/>
              <a:t>6, </a:t>
            </a:r>
            <a:r>
              <a:rPr lang="zh-CN" altLang="en-US"/>
              <a:t>搭建过程 </a:t>
            </a:r>
            <a:r>
              <a:rPr lang="en-US" altLang="zh-CN"/>
              <a:t>step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3630"/>
            <a:ext cx="6184265" cy="5400040"/>
          </a:xfrm>
        </p:spPr>
        <p:txBody>
          <a:bodyPr>
            <a:normAutofit fontScale="90000"/>
          </a:bodyPr>
          <a:p>
            <a:r>
              <a:rPr lang="zh-CN" altLang="en-US" sz="1600" b="1">
                <a:solidFill>
                  <a:srgbClr val="00B0F0"/>
                </a:solidFill>
              </a:rPr>
              <a:t>搭建部署服务器</a:t>
            </a:r>
            <a:r>
              <a:rPr lang="en-US" altLang="zh-CN" sz="1600" b="1">
                <a:solidFill>
                  <a:srgbClr val="00B0F0"/>
                </a:solidFill>
              </a:rPr>
              <a:t>, </a:t>
            </a:r>
            <a:r>
              <a:rPr lang="zh-CN" altLang="en-US" sz="1600" b="1">
                <a:solidFill>
                  <a:srgbClr val="00B0F0"/>
                </a:solidFill>
              </a:rPr>
              <a:t>暂时利用  </a:t>
            </a:r>
            <a:endParaRPr lang="zh-CN" altLang="en-US" sz="1600" b="1">
              <a:solidFill>
                <a:srgbClr val="00B0F0"/>
              </a:solidFill>
            </a:endParaRPr>
          </a:p>
          <a:p>
            <a:r>
              <a:rPr lang="zh-CN" altLang="en-US" sz="1330">
                <a:sym typeface="+mn-ea"/>
              </a:rPr>
              <a:t>开发人员 手工 把 代码 </a:t>
            </a:r>
            <a:r>
              <a:rPr lang="en-US" altLang="zh-CN" sz="1330">
                <a:sym typeface="+mn-ea"/>
              </a:rPr>
              <a:t>merge</a:t>
            </a:r>
            <a:r>
              <a:rPr lang="zh-CN" altLang="en-US" sz="1330">
                <a:sym typeface="+mn-ea"/>
              </a:rPr>
              <a:t>到 </a:t>
            </a:r>
            <a:r>
              <a:rPr lang="en-US" altLang="zh-CN" sz="1330">
                <a:sym typeface="+mn-ea"/>
              </a:rPr>
              <a:t>master</a:t>
            </a:r>
            <a:endParaRPr lang="en-US" altLang="zh-CN" sz="1330">
              <a:sym typeface="+mn-ea"/>
            </a:endParaRPr>
          </a:p>
          <a:p>
            <a:r>
              <a:rPr lang="zh-CN" altLang="en-US" sz="1330">
                <a:solidFill>
                  <a:schemeClr val="tx1"/>
                </a:solidFill>
                <a:sym typeface="+mn-ea"/>
              </a:rPr>
              <a:t>建立  </a:t>
            </a:r>
            <a:r>
              <a:rPr lang="en-US" altLang="zh-CN" sz="1330">
                <a:solidFill>
                  <a:schemeClr val="tx1"/>
                </a:solidFill>
                <a:sym typeface="+mn-ea"/>
              </a:rPr>
              <a:t>/yibaili_git </a:t>
            </a:r>
            <a:r>
              <a:rPr lang="zh-CN" altLang="en-US" sz="1330">
                <a:solidFill>
                  <a:schemeClr val="tx1"/>
                </a:solidFill>
                <a:sym typeface="+mn-ea"/>
              </a:rPr>
              <a:t>目录</a:t>
            </a:r>
            <a:endParaRPr lang="zh-CN" altLang="en-US" sz="133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1330">
                <a:solidFill>
                  <a:schemeClr val="tx1"/>
                </a:solidFill>
                <a:sym typeface="+mn-ea"/>
              </a:rPr>
              <a:t>cd </a:t>
            </a:r>
            <a:r>
              <a:rPr lang="en-US" altLang="zh-CN" sz="1330">
                <a:solidFill>
                  <a:schemeClr val="tx1"/>
                </a:solidFill>
                <a:sym typeface="+mn-ea"/>
              </a:rPr>
              <a:t>/yibaili_git</a:t>
            </a:r>
            <a:endParaRPr lang="zh-CN" altLang="en-US" sz="1330">
              <a:solidFill>
                <a:schemeClr val="tx1"/>
              </a:solidFill>
            </a:endParaRPr>
          </a:p>
          <a:p>
            <a:pPr lvl="0"/>
            <a:r>
              <a:rPr lang="zh-CN" altLang="en-US" sz="1330">
                <a:solidFill>
                  <a:schemeClr val="tx1"/>
                </a:solidFill>
                <a:sym typeface="+mn-ea"/>
              </a:rPr>
              <a:t>git </a:t>
            </a:r>
            <a:r>
              <a:rPr lang="en-US" altLang="zh-CN" sz="1330">
                <a:solidFill>
                  <a:schemeClr val="tx1"/>
                </a:solidFill>
                <a:sym typeface="+mn-ea"/>
              </a:rPr>
              <a:t>clone</a:t>
            </a:r>
            <a:r>
              <a:rPr lang="zh-CN" altLang="en-US" sz="1330">
                <a:solidFill>
                  <a:schemeClr val="tx1"/>
                </a:solidFill>
                <a:sym typeface="+mn-ea"/>
              </a:rPr>
              <a:t> http://git.yinjiapp.com/yinji/YinjiProject.git</a:t>
            </a:r>
            <a:endParaRPr lang="zh-CN" altLang="en-US" sz="1330">
              <a:solidFill>
                <a:schemeClr val="tx1"/>
              </a:solidFill>
            </a:endParaRPr>
          </a:p>
          <a:p>
            <a:pPr lvl="0"/>
            <a:r>
              <a:rPr lang="en-US" altLang="zh-CN" sz="1330">
                <a:solidFill>
                  <a:schemeClr val="tx1"/>
                </a:solidFill>
                <a:sym typeface="+mn-ea"/>
              </a:rPr>
              <a:t>cd /yibaili_git/</a:t>
            </a:r>
            <a:r>
              <a:rPr lang="zh-CN" altLang="en-US" sz="1330">
                <a:solidFill>
                  <a:schemeClr val="tx1"/>
                </a:solidFill>
                <a:sym typeface="+mn-ea"/>
              </a:rPr>
              <a:t>YinjiProject</a:t>
            </a:r>
            <a:r>
              <a:rPr lang="en-US" altLang="zh-CN" sz="1330">
                <a:solidFill>
                  <a:schemeClr val="tx1"/>
                </a:solidFill>
                <a:sym typeface="+mn-ea"/>
              </a:rPr>
              <a:t>/</a:t>
            </a:r>
            <a:endParaRPr lang="zh-CN" altLang="en-US" sz="1330">
              <a:solidFill>
                <a:schemeClr val="tx1"/>
              </a:solidFill>
            </a:endParaRPr>
          </a:p>
          <a:p>
            <a:pPr lvl="0"/>
            <a:r>
              <a:rPr lang="zh-CN" altLang="en-US" sz="1330">
                <a:solidFill>
                  <a:schemeClr val="tx1"/>
                </a:solidFill>
                <a:sym typeface="+mn-ea"/>
              </a:rPr>
              <a:t>git config --global credential.helper store</a:t>
            </a:r>
            <a:endParaRPr lang="zh-CN" altLang="en-US" sz="1330">
              <a:solidFill>
                <a:schemeClr val="tx1"/>
              </a:solidFill>
            </a:endParaRPr>
          </a:p>
          <a:p>
            <a:pPr lvl="1"/>
            <a:r>
              <a:rPr lang="zh-CN" altLang="en-US" sz="1330">
                <a:solidFill>
                  <a:schemeClr val="tx1"/>
                </a:solidFill>
                <a:sym typeface="+mn-ea"/>
              </a:rPr>
              <a:t>之后执行</a:t>
            </a:r>
            <a:r>
              <a:rPr lang="zh-CN" altLang="en-US" sz="1330">
                <a:solidFill>
                  <a:schemeClr val="tx1"/>
                </a:solidFill>
                <a:sym typeface="+mn-ea"/>
              </a:rPr>
              <a:t>git pull origin </a:t>
            </a:r>
            <a:r>
              <a:rPr lang="en-US" altLang="zh-CN" sz="1330">
                <a:solidFill>
                  <a:schemeClr val="tx1"/>
                </a:solidFill>
                <a:sym typeface="+mn-ea"/>
              </a:rPr>
              <a:t>master</a:t>
            </a:r>
            <a:r>
              <a:rPr lang="zh-CN" altLang="en-US" sz="1330">
                <a:solidFill>
                  <a:schemeClr val="tx1"/>
                </a:solidFill>
                <a:sym typeface="+mn-ea"/>
              </a:rPr>
              <a:t>，只输入一次用户名和密码</a:t>
            </a:r>
            <a:endParaRPr lang="zh-CN" altLang="en-US" sz="1330">
              <a:solidFill>
                <a:schemeClr val="tx1"/>
              </a:solidFill>
            </a:endParaRPr>
          </a:p>
          <a:p>
            <a:pPr lvl="0"/>
            <a:r>
              <a:rPr lang="zh-CN" altLang="en-US" sz="1330">
                <a:solidFill>
                  <a:schemeClr val="tx1"/>
                </a:solidFill>
                <a:sym typeface="+mn-ea"/>
              </a:rPr>
              <a:t>git pull origin </a:t>
            </a:r>
            <a:r>
              <a:rPr lang="en-US" altLang="zh-CN" sz="1330">
                <a:solidFill>
                  <a:srgbClr val="FF0000"/>
                </a:solidFill>
                <a:sym typeface="+mn-ea"/>
              </a:rPr>
              <a:t>master</a:t>
            </a:r>
            <a:endParaRPr lang="en-US" altLang="zh-CN" sz="133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1330">
                <a:solidFill>
                  <a:schemeClr val="tx1"/>
                </a:solidFill>
              </a:rPr>
              <a:t>执行</a:t>
            </a:r>
            <a:r>
              <a:rPr lang="en-US" altLang="zh-CN" sz="1330">
                <a:solidFill>
                  <a:schemeClr val="tx1"/>
                </a:solidFill>
              </a:rPr>
              <a:t>scp</a:t>
            </a:r>
            <a:r>
              <a:rPr lang="zh-CN" altLang="en-US" sz="1330">
                <a:solidFill>
                  <a:schemeClr val="tx1"/>
                </a:solidFill>
              </a:rPr>
              <a:t>脚本，把文件拷贝到 三台机器的 对应目录中</a:t>
            </a:r>
            <a:endParaRPr lang="zh-CN" altLang="en-US" sz="1330">
              <a:solidFill>
                <a:schemeClr val="tx1"/>
              </a:solidFill>
            </a:endParaRPr>
          </a:p>
          <a:p>
            <a:pPr lvl="1"/>
            <a:r>
              <a:rPr lang="en-US" altLang="zh-CN" sz="1135">
                <a:sym typeface="+mn-ea"/>
              </a:rPr>
              <a:t>/yibaili_git/</a:t>
            </a:r>
            <a:r>
              <a:rPr lang="zh-CN" altLang="en-US" sz="1135">
                <a:sym typeface="+mn-ea"/>
              </a:rPr>
              <a:t>YinjiProject</a:t>
            </a:r>
            <a:r>
              <a:rPr lang="en-US" altLang="zh-CN" sz="1135">
                <a:sym typeface="+mn-ea"/>
              </a:rPr>
              <a:t>/</a:t>
            </a:r>
            <a:r>
              <a:rPr lang="en-US" altLang="zh-CN" sz="1140">
                <a:solidFill>
                  <a:schemeClr val="tx1"/>
                </a:solidFill>
              </a:rPr>
              <a:t>**** =&gt; </a:t>
            </a:r>
            <a:r>
              <a:rPr lang="en-US" altLang="zh-CN" sz="1135">
                <a:sym typeface="+mn-ea"/>
              </a:rPr>
              <a:t>/</a:t>
            </a:r>
            <a:r>
              <a:rPr lang="en-US" altLang="zh-CN" sz="1135">
                <a:solidFill>
                  <a:srgbClr val="FF0000"/>
                </a:solidFill>
                <a:sym typeface="+mn-ea"/>
              </a:rPr>
              <a:t>yibaili_workspace</a:t>
            </a:r>
            <a:r>
              <a:rPr lang="en-US" altLang="zh-CN" sz="1135">
                <a:sym typeface="+mn-ea"/>
              </a:rPr>
              <a:t>/</a:t>
            </a:r>
            <a:r>
              <a:rPr lang="en-US" altLang="zh-CN" sz="1135">
                <a:sym typeface="+mn-ea"/>
              </a:rPr>
              <a:t>****</a:t>
            </a:r>
            <a:endParaRPr lang="en-US" altLang="zh-CN" sz="1135">
              <a:sym typeface="+mn-ea"/>
            </a:endParaRPr>
          </a:p>
          <a:p>
            <a:pPr lvl="0"/>
            <a:r>
              <a:rPr lang="en-US" altLang="zh-CN" sz="1320">
                <a:solidFill>
                  <a:schemeClr val="tx1"/>
                </a:solidFill>
                <a:sym typeface="+mn-ea"/>
              </a:rPr>
              <a:t>scp</a:t>
            </a:r>
            <a:r>
              <a:rPr lang="zh-CN" altLang="en-US" sz="1320">
                <a:solidFill>
                  <a:schemeClr val="tx1"/>
                </a:solidFill>
                <a:sym typeface="+mn-ea"/>
              </a:rPr>
              <a:t>脚本</a:t>
            </a:r>
            <a:endParaRPr lang="zh-CN" altLang="en-US" sz="132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1130">
                <a:solidFill>
                  <a:schemeClr val="tx1"/>
                </a:solidFill>
                <a:sym typeface="+mn-ea"/>
              </a:rPr>
              <a:t>1、拷贝本机  /xxx/  整个目录至远程主机192.168.1.100的 /xxx/ 目录下</a:t>
            </a:r>
            <a:endParaRPr lang="en-US" altLang="zh-CN" sz="113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1130">
                <a:solidFill>
                  <a:schemeClr val="tx1"/>
                </a:solidFill>
                <a:sym typeface="+mn-ea"/>
              </a:rPr>
              <a:t>scp -r /xxx/ root@192.168.1.100:/xxx/</a:t>
            </a:r>
            <a:endParaRPr lang="en-US" altLang="zh-CN" sz="113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1130">
                <a:solidFill>
                  <a:schemeClr val="tx1"/>
                </a:solidFill>
                <a:sym typeface="+mn-ea"/>
              </a:rPr>
              <a:t>或者</a:t>
            </a:r>
            <a:endParaRPr lang="zh-CN" altLang="en-US" sz="113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1130">
                <a:solidFill>
                  <a:srgbClr val="FF0000"/>
                </a:solidFill>
                <a:sym typeface="+mn-ea"/>
              </a:rPr>
              <a:t>rsync -avz --progress /</a:t>
            </a:r>
            <a:r>
              <a:rPr lang="en-US" altLang="zh-CN" sz="1130">
                <a:sym typeface="+mn-ea"/>
              </a:rPr>
              <a:t>xxx</a:t>
            </a:r>
            <a:r>
              <a:rPr lang="zh-CN" altLang="en-US" sz="1130">
                <a:solidFill>
                  <a:srgbClr val="FF0000"/>
                </a:solidFill>
                <a:sym typeface="+mn-ea"/>
              </a:rPr>
              <a:t>/   root@202.112.23.12:/</a:t>
            </a:r>
            <a:r>
              <a:rPr lang="en-US" altLang="zh-CN" sz="1130">
                <a:sym typeface="+mn-ea"/>
              </a:rPr>
              <a:t>xxx</a:t>
            </a:r>
            <a:r>
              <a:rPr lang="zh-CN" altLang="en-US" sz="1130">
                <a:solidFill>
                  <a:srgbClr val="FF0000"/>
                </a:solidFill>
                <a:sym typeface="+mn-ea"/>
              </a:rPr>
              <a:t>/</a:t>
            </a:r>
            <a:endParaRPr lang="en-US" altLang="zh-CN" sz="113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1130">
                <a:solidFill>
                  <a:srgbClr val="FF0000"/>
                </a:solidFill>
                <a:sym typeface="+mn-ea"/>
              </a:rPr>
              <a:t>建议使用目标机器的 内网</a:t>
            </a:r>
            <a:r>
              <a:rPr lang="en-US" altLang="zh-CN" sz="1130">
                <a:solidFill>
                  <a:srgbClr val="FF0000"/>
                </a:solidFill>
                <a:sym typeface="+mn-ea"/>
              </a:rPr>
              <a:t>IP</a:t>
            </a:r>
            <a:r>
              <a:rPr lang="zh-CN" altLang="en-US" sz="1130">
                <a:solidFill>
                  <a:srgbClr val="FF0000"/>
                </a:solidFill>
                <a:sym typeface="+mn-ea"/>
              </a:rPr>
              <a:t>，加快传输速度</a:t>
            </a:r>
            <a:endParaRPr lang="zh-CN" altLang="en-US" sz="1330">
              <a:solidFill>
                <a:schemeClr val="tx1"/>
              </a:solidFill>
            </a:endParaRPr>
          </a:p>
          <a:p>
            <a:r>
              <a:rPr lang="zh-CN" altLang="en-US" sz="1330" strike="sngStrike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拷贝完后，建立本地历史，用于回滚（也可以考虑给</a:t>
            </a:r>
            <a:r>
              <a:rPr lang="en-US" altLang="zh-CN" sz="1330" strike="sngStrike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master</a:t>
            </a:r>
            <a:r>
              <a:rPr lang="zh-CN" altLang="en-US" sz="1330" strike="sngStrike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打标签的方式）</a:t>
            </a:r>
            <a:endParaRPr lang="zh-CN" altLang="en-US" sz="1330" strike="sngStrike">
              <a:solidFill>
                <a:schemeClr val="bg1">
                  <a:lumMod val="50000"/>
                </a:schemeClr>
              </a:solidFill>
              <a:uFillTx/>
              <a:sym typeface="+mn-ea"/>
            </a:endParaRPr>
          </a:p>
          <a:p>
            <a:pPr lvl="1"/>
            <a:r>
              <a:rPr lang="zh-CN" altLang="en-US" sz="1135" strike="sngStrike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建立 </a:t>
            </a:r>
            <a:r>
              <a:rPr lang="en-US" altLang="zh-CN" sz="1135" strike="sngStrike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/yibaili_git/deployed/20201201/</a:t>
            </a:r>
            <a:endParaRPr lang="en-US" altLang="zh-CN" sz="1135" strike="sngStrike">
              <a:solidFill>
                <a:schemeClr val="bg1">
                  <a:lumMod val="50000"/>
                </a:schemeClr>
              </a:solidFill>
              <a:uFillTx/>
              <a:sym typeface="+mn-ea"/>
            </a:endParaRPr>
          </a:p>
          <a:p>
            <a:pPr lvl="1"/>
            <a:r>
              <a:rPr lang="zh-CN" altLang="en-US" sz="1140" strike="sngStrike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把刚发布的文件 拷贝到这个件</a:t>
            </a:r>
            <a:endParaRPr lang="zh-CN" altLang="en-US" sz="1140" strike="sngStrike">
              <a:solidFill>
                <a:schemeClr val="bg1">
                  <a:lumMod val="50000"/>
                </a:schemeClr>
              </a:solidFill>
              <a:uFillTx/>
              <a:sym typeface="+mn-ea"/>
            </a:endParaRPr>
          </a:p>
          <a:p>
            <a:pPr lvl="1"/>
            <a:r>
              <a:rPr lang="zh-CN" altLang="en-US" sz="1140" strike="sngStrike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如果要回滚，可以把 备份的文件夹</a:t>
            </a:r>
            <a:r>
              <a:rPr lang="en-US" altLang="zh-CN" sz="1140" strike="sngStrike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scp</a:t>
            </a:r>
            <a:r>
              <a:rPr lang="zh-CN" altLang="en-US" sz="1140" strike="sngStrike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到目标机器上</a:t>
            </a:r>
            <a:endParaRPr lang="zh-CN" altLang="en-US" sz="1140" strike="sngStrike">
              <a:solidFill>
                <a:schemeClr val="bg1">
                  <a:lumMod val="50000"/>
                </a:schemeClr>
              </a:solidFill>
              <a:uFillTx/>
              <a:sym typeface="+mn-ea"/>
            </a:endParaRPr>
          </a:p>
          <a:p>
            <a:pPr marL="914400" lvl="2" indent="0" algn="l">
              <a:spcBef>
                <a:spcPts val="1000"/>
              </a:spcBef>
              <a:buClrTx/>
              <a:buSzTx/>
              <a:buNone/>
            </a:pPr>
            <a:endParaRPr lang="zh-CN" altLang="en-US" sz="1330">
              <a:sym typeface="+mn-ea"/>
            </a:endParaRPr>
          </a:p>
          <a:p>
            <a:pPr marL="0" lvl="1" indent="0" algn="l">
              <a:spcBef>
                <a:spcPts val="1000"/>
              </a:spcBef>
              <a:buClrTx/>
              <a:buSzTx/>
              <a:buNone/>
            </a:pPr>
            <a:endParaRPr lang="zh-CN" altLang="en-US" sz="16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4150" y="1213485"/>
            <a:ext cx="4441190" cy="32150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600">
                <a:solidFill>
                  <a:srgbClr val="FF0000"/>
                </a:solidFill>
                <a:sym typeface="+mn-ea"/>
              </a:rPr>
              <a:t>app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en-US" altLang="zh-CN" sz="1600">
                <a:solidFill>
                  <a:srgbClr val="FF0000"/>
                </a:solidFill>
                <a:sym typeface="+mn-ea"/>
              </a:rPr>
              <a:t>extend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en-US" altLang="zh-CN" sz="1600">
                <a:solidFill>
                  <a:srgbClr val="FF0000"/>
                </a:solidFill>
                <a:sym typeface="+mn-ea"/>
              </a:rPr>
              <a:t>public</a:t>
            </a:r>
            <a:endParaRPr lang="en-US" altLang="zh-CN" sz="1600">
              <a:solidFill>
                <a:srgbClr val="FF0000"/>
              </a:solidFill>
            </a:endParaRPr>
          </a:p>
          <a:p>
            <a:pPr lvl="3"/>
            <a:r>
              <a:rPr lang="en-US" altLang="zh-CN" sz="1600" strike="dblStrike">
                <a:solidFill>
                  <a:srgbClr val="FF0000"/>
                </a:solidFill>
                <a:uFillTx/>
                <a:sym typeface="+mn-ea"/>
              </a:rPr>
              <a:t>apk  -  </a:t>
            </a:r>
            <a:r>
              <a:rPr lang="zh-CN" altLang="en-US" sz="1600" strike="dblStrike">
                <a:solidFill>
                  <a:srgbClr val="FF0000"/>
                </a:solidFill>
                <a:uFillTx/>
                <a:sym typeface="+mn-ea"/>
              </a:rPr>
              <a:t>要尽快移植到 </a:t>
            </a:r>
            <a:r>
              <a:rPr lang="en-US" altLang="zh-CN" sz="1600" strike="dblStrike">
                <a:solidFill>
                  <a:srgbClr val="FF0000"/>
                </a:solidFill>
                <a:uFillTx/>
                <a:sym typeface="+mn-ea"/>
              </a:rPr>
              <a:t>OSS</a:t>
            </a:r>
            <a:r>
              <a:rPr lang="zh-CN" altLang="en-US" sz="1600" strike="dblStrike">
                <a:solidFill>
                  <a:srgbClr val="FF0000"/>
                </a:solidFill>
                <a:uFillTx/>
                <a:sym typeface="+mn-ea"/>
              </a:rPr>
              <a:t>上</a:t>
            </a:r>
            <a:endParaRPr lang="en-US" altLang="zh-CN" sz="1600" strike="dblStrike">
              <a:solidFill>
                <a:srgbClr val="FF0000"/>
              </a:solidFill>
              <a:uFillTx/>
            </a:endParaRPr>
          </a:p>
          <a:p>
            <a:pPr lvl="3"/>
            <a:r>
              <a:rPr lang="en-US" altLang="zh-CN" sz="1600">
                <a:solidFill>
                  <a:srgbClr val="FF0000"/>
                </a:solidFill>
                <a:sym typeface="+mn-ea"/>
              </a:rPr>
              <a:t>h5_player </a:t>
            </a:r>
            <a:endParaRPr lang="en-US" altLang="zh-CN" sz="1600">
              <a:solidFill>
                <a:srgbClr val="FF0000"/>
              </a:solidFill>
            </a:endParaRPr>
          </a:p>
          <a:p>
            <a:pPr lvl="3"/>
            <a:r>
              <a:rPr lang="en-US" altLang="zh-CN" sz="1600">
                <a:solidFill>
                  <a:srgbClr val="FF0000"/>
                </a:solidFill>
                <a:sym typeface="+mn-ea"/>
              </a:rPr>
              <a:t>h5app</a:t>
            </a:r>
            <a:endParaRPr lang="en-US" altLang="zh-CN" sz="1600">
              <a:solidFill>
                <a:srgbClr val="FF0000"/>
              </a:solidFill>
            </a:endParaRPr>
          </a:p>
          <a:p>
            <a:pPr lvl="3"/>
            <a:r>
              <a:rPr lang="en-US" altLang="zh-CN" sz="1600" strike="dblStrike">
                <a:uFillTx/>
                <a:sym typeface="+mn-ea"/>
              </a:rPr>
              <a:t>JSPlayer  - </a:t>
            </a:r>
            <a:r>
              <a:rPr lang="zh-CN" altLang="en-US" sz="1600" strike="dblStrike">
                <a:uFillTx/>
                <a:sym typeface="+mn-ea"/>
              </a:rPr>
              <a:t>删除，已经不用了</a:t>
            </a:r>
            <a:endParaRPr lang="en-US" altLang="zh-CN" sz="1600" strike="dblStrike">
              <a:solidFill>
                <a:schemeClr val="tx1"/>
              </a:solidFill>
              <a:uFillTx/>
            </a:endParaRPr>
          </a:p>
          <a:p>
            <a:pPr lvl="3"/>
            <a:r>
              <a:rPr lang="en-US" altLang="zh-CN" sz="1600">
                <a:solidFill>
                  <a:srgbClr val="FF0000"/>
                </a:solidFill>
                <a:sym typeface="+mn-ea"/>
              </a:rPr>
              <a:t>static  </a:t>
            </a:r>
            <a:endParaRPr lang="en-US" altLang="zh-CN" sz="1600">
              <a:solidFill>
                <a:srgbClr val="FF0000"/>
              </a:solidFill>
            </a:endParaRPr>
          </a:p>
          <a:p>
            <a:pPr lvl="3"/>
            <a:r>
              <a:rPr lang="en-US" altLang="zh-CN" sz="1600" strike="dblStrike">
                <a:solidFill>
                  <a:schemeClr val="tx1"/>
                </a:solidFill>
                <a:uFillTx/>
                <a:sym typeface="+mn-ea"/>
              </a:rPr>
              <a:t>ueditor -&gt; </a:t>
            </a:r>
            <a:r>
              <a:rPr lang="zh-CN" altLang="en-US" sz="1600" strike="dblStrike">
                <a:solidFill>
                  <a:schemeClr val="tx1"/>
                </a:solidFill>
                <a:uFillTx/>
                <a:sym typeface="+mn-ea"/>
              </a:rPr>
              <a:t>软连接到云盘</a:t>
            </a:r>
            <a:endParaRPr lang="en-US" altLang="zh-CN" sz="1600" strike="dblStrike">
              <a:solidFill>
                <a:schemeClr val="tx1"/>
              </a:solidFill>
              <a:uFillTx/>
            </a:endParaRPr>
          </a:p>
          <a:p>
            <a:pPr lvl="3"/>
            <a:r>
              <a:rPr lang="en-US" altLang="zh-CN" sz="1600" strike="dblStrike">
                <a:solidFill>
                  <a:schemeClr val="tx1"/>
                </a:solidFill>
                <a:uFillTx/>
                <a:sym typeface="+mn-ea"/>
              </a:rPr>
              <a:t>uploads  -&gt;  </a:t>
            </a:r>
            <a:r>
              <a:rPr lang="zh-CN" altLang="en-US" sz="1600" strike="dblStrike">
                <a:solidFill>
                  <a:schemeClr val="tx1"/>
                </a:solidFill>
                <a:uFillTx/>
                <a:sym typeface="+mn-ea"/>
              </a:rPr>
              <a:t>软连接到云盘</a:t>
            </a:r>
            <a:endParaRPr lang="en-US" altLang="zh-CN" sz="1600" strike="dblStrike">
              <a:solidFill>
                <a:schemeClr val="tx1"/>
              </a:solidFill>
              <a:uFillTx/>
            </a:endParaRPr>
          </a:p>
          <a:p>
            <a:pPr lvl="2"/>
            <a:r>
              <a:rPr lang="en-US" altLang="zh-CN" sz="1600" strike="dblStrike">
                <a:solidFill>
                  <a:schemeClr val="tx1"/>
                </a:solidFill>
                <a:uFillTx/>
                <a:sym typeface="+mn-ea"/>
              </a:rPr>
              <a:t>runtime</a:t>
            </a:r>
            <a:endParaRPr lang="en-US" altLang="zh-CN" sz="1600" strike="dblStrike">
              <a:solidFill>
                <a:schemeClr val="tx1"/>
              </a:solidFill>
              <a:uFillTx/>
            </a:endParaRPr>
          </a:p>
          <a:p>
            <a:pPr lvl="2"/>
            <a:r>
              <a:rPr lang="en-US" altLang="zh-CN" sz="1600" strike="dblStrike">
                <a:solidFill>
                  <a:schemeClr val="tx1"/>
                </a:solidFill>
                <a:uFillTx/>
                <a:sym typeface="+mn-ea"/>
              </a:rPr>
              <a:t>thinkphp</a:t>
            </a:r>
            <a:endParaRPr lang="en-US" altLang="zh-CN" sz="1600" strike="dblStrike">
              <a:solidFill>
                <a:schemeClr val="tx1"/>
              </a:solidFill>
              <a:uFillTx/>
            </a:endParaRPr>
          </a:p>
          <a:p>
            <a:pPr lvl="2"/>
            <a:r>
              <a:rPr lang="en-US" altLang="zh-CN" sz="1600" strike="dblStrike">
                <a:solidFill>
                  <a:schemeClr val="tx1"/>
                </a:solidFill>
                <a:uFillTx/>
                <a:sym typeface="+mn-ea"/>
              </a:rPr>
              <a:t>vendor</a:t>
            </a:r>
            <a:endParaRPr lang="en-US" altLang="zh-CN" sz="1600" strike="dblStrike">
              <a:solidFill>
                <a:schemeClr val="tx1"/>
              </a:solidFill>
              <a:uFillTx/>
            </a:endParaRPr>
          </a:p>
          <a:p>
            <a:pPr lvl="3"/>
            <a:endParaRPr lang="en-US" altLang="zh-CN" sz="1600" strike="dblStrike">
              <a:solidFill>
                <a:schemeClr val="tx1"/>
              </a:solidFill>
              <a:uFillTx/>
            </a:endParaRPr>
          </a:p>
          <a:p>
            <a:endParaRPr lang="zh-CN" altLang="en-US" sz="133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endParaRPr lang="zh-CN" altLang="en-US" sz="1330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endParaRPr lang="zh-CN" altLang="en-US" sz="16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6795" y="5859145"/>
            <a:ext cx="686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</a:rPr>
              <a:t>rsync 它比scp更强大 ，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--progress可以查看拷贝的过程</a:t>
            </a:r>
            <a:endParaRPr lang="zh-CN" altLang="en-US" sz="1200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</a:rPr>
              <a:t>例子：rsync -avz --progress /root/client/   root@202.112.23.12:/home/work/      </a:t>
            </a:r>
            <a:endParaRPr lang="zh-CN" altLang="en-US" sz="1200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</a:rPr>
              <a:t> //将本机的/root/client/拷贝至远程的202.112.23.12:/home/work/目录，--progress可以查看拷贝的过程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86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，现在的生产服务器信息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97180" y="707390"/>
          <a:ext cx="11118850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715010"/>
                <a:gridCol w="1323975"/>
                <a:gridCol w="1151255"/>
                <a:gridCol w="1867535"/>
                <a:gridCol w="2791460"/>
                <a:gridCol w="1920875"/>
                <a:gridCol w="916940"/>
              </a:tblGrid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序号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云服务商账号</a:t>
                      </a: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800">
                          <a:sym typeface="+mn-ea"/>
                        </a:rPr>
                        <a:t>名称</a:t>
                      </a: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公网</a:t>
                      </a:r>
                      <a:r>
                        <a:rPr lang="en-US" altLang="zh-CN" sz="800">
                          <a:sym typeface="+mn-ea"/>
                        </a:rPr>
                        <a:t>IP</a:t>
                      </a:r>
                      <a:endParaRPr lang="en-US" altLang="zh-CN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本地</a:t>
                      </a:r>
                      <a:r>
                        <a:rPr lang="en-US" altLang="zh-CN" sz="800">
                          <a:sym typeface="+mn-ea"/>
                        </a:rPr>
                        <a:t>IP</a:t>
                      </a:r>
                      <a:endParaRPr lang="en-US" altLang="zh-CN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用途</a:t>
                      </a: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配置信息</a:t>
                      </a: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 SLB</a:t>
                      </a:r>
                      <a:r>
                        <a:rPr lang="zh-CN" altLang="en-US" sz="800">
                          <a:sym typeface="+mn-ea"/>
                        </a:rPr>
                        <a:t>虚拟服务器组</a:t>
                      </a: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其他</a:t>
                      </a:r>
                      <a:endParaRPr lang="zh-CN" altLang="en-US" sz="8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1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音基app</a:t>
                      </a: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800">
                          <a:sym typeface="+mn-ea"/>
                        </a:rPr>
                        <a:t>yinjiapp_01</a:t>
                      </a:r>
                      <a:endParaRPr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47.104.207.64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172.31.227.92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分账系统，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Redis</a:t>
                      </a:r>
                      <a:r>
                        <a:rPr lang="zh-CN" altLang="en-US" sz="800">
                          <a:sym typeface="+mn-ea"/>
                        </a:rPr>
                        <a:t>实例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prod-manange.yibailiclass.com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prod-api.yibailiclass.com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prod-api-1.yibailiclass.com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地域华北1（青岛）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所在可用区青岛 可用区C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CPU&amp;内存2 核8 GiB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操作系统 CentOS 7.8 64位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实例规格 ecs.g5.large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rgbClr val="FF0000"/>
                          </a:solidFill>
                          <a:sym typeface="+mn-ea"/>
                        </a:rPr>
                        <a:t>当前使用带宽 5Mbps</a:t>
                      </a:r>
                      <a:endParaRPr lang="zh-CN" altLang="en-US" sz="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slb-virtual-server-group-manage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2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音基app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800">
                          <a:sym typeface="+mn-ea"/>
                        </a:rPr>
                        <a:t>yinjiapp_02</a:t>
                      </a:r>
                      <a:endParaRPr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公网IP：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121.42.140.191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172.31.227.93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endParaRPr lang="zh-CN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/>
                        <a:t>php</a:t>
                      </a:r>
                      <a:r>
                        <a:rPr lang="zh-CN" altLang="en-US" sz="800"/>
                        <a:t>应用服务器</a:t>
                      </a:r>
                      <a:endParaRPr lang="en-US" altLang="zh-CN" sz="800"/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prod-api.yibailiclass.com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prod-api-2.yibailiclass.com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地域华北1（青岛）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所在可用区青岛 可用区C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CPU&amp;内存2 核2 GiB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操作系统 CentOS 7.8 64位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实例规格 ecs.t5-c1m1.large(性能约束实例)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rgbClr val="FF0000"/>
                          </a:solidFill>
                        </a:rPr>
                        <a:t>当前使用带宽 1Mbps</a:t>
                      </a:r>
                      <a:endParaRPr lang="zh-CN" altLang="en-US" sz="8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slb-virtual-server-group-api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3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音基app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yiniapp_03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弹性公网IP：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118.190.158.137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172.31.227.94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php</a:t>
                      </a:r>
                      <a:r>
                        <a:rPr lang="zh-CN" altLang="en-US" sz="800">
                          <a:sym typeface="+mn-ea"/>
                        </a:rPr>
                        <a:t>应用服务器</a:t>
                      </a:r>
                      <a:endParaRPr lang="en-US" altLang="zh-CN" sz="800"/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prod-api.yibailiclass.com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prod-api-3.yibailiclass.com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地域华北1（青岛）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所在可用区青岛 可用区C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CPU&amp;内存1 核2 GiB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操作系统 CentOS 7.8 64位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实例规格 ecs.t5-lc1m2.small(性能约束实例)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rgbClr val="FF0000"/>
                          </a:solidFill>
                        </a:rPr>
                        <a:t>当前使用带宽 20Mbps （峰值）</a:t>
                      </a:r>
                      <a:endParaRPr lang="zh-CN" altLang="en-US" sz="8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slb-virtual-server-group-api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4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音基</a:t>
                      </a:r>
                      <a:r>
                        <a:rPr lang="en-US" altLang="zh-CN" sz="800">
                          <a:sym typeface="+mn-ea"/>
                        </a:rPr>
                        <a:t>App</a:t>
                      </a:r>
                      <a:endParaRPr lang="en-US" altLang="zh-CN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prod-yibaili-server-01</a:t>
                      </a:r>
                      <a:endParaRPr lang="en-US" altLang="zh-CN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47.104.177.112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172.31.227.97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静态文件服务器</a:t>
                      </a:r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prod-static.yibailiclass.com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prod-static-1.yibailiclass.com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青岛 可用区C, </a:t>
                      </a:r>
                      <a:r>
                        <a:rPr lang="zh-CN" altLang="en-US" sz="800"/>
                        <a:t>共享计算型 n4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ecs.n4.small</a:t>
                      </a:r>
                      <a:r>
                        <a:rPr lang="en-US" altLang="zh-CN" sz="800"/>
                        <a:t>,  CPU</a:t>
                      </a:r>
                      <a:r>
                        <a:rPr lang="zh-CN" altLang="en-US" sz="800"/>
                        <a:t>： </a:t>
                      </a:r>
                      <a:r>
                        <a:rPr lang="en-US" altLang="zh-CN" sz="800"/>
                        <a:t>1Core, </a:t>
                      </a:r>
                      <a:r>
                        <a:rPr lang="zh-CN" altLang="en-US" sz="800"/>
                        <a:t>内存：</a:t>
                      </a:r>
                      <a:r>
                        <a:rPr lang="en-US" altLang="zh-CN" sz="800"/>
                        <a:t>2GiB</a:t>
                      </a:r>
                      <a:endParaRPr lang="en-US" altLang="zh-CN" sz="800"/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系统盘</a:t>
                      </a:r>
                      <a:r>
                        <a:rPr lang="en-US" altLang="zh-CN" sz="800">
                          <a:sym typeface="+mn-ea"/>
                        </a:rPr>
                        <a:t>:  SSD</a:t>
                      </a:r>
                      <a:r>
                        <a:rPr lang="zh-CN" altLang="en-US" sz="800">
                          <a:sym typeface="+mn-ea"/>
                        </a:rPr>
                        <a:t>云盘 </a:t>
                      </a:r>
                      <a:r>
                        <a:rPr lang="en-US" altLang="zh-CN" sz="800">
                          <a:sym typeface="+mn-ea"/>
                        </a:rPr>
                        <a:t>100GB</a:t>
                      </a:r>
                      <a:endParaRPr lang="zh-CN" altLang="en-US" sz="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操作系统：</a:t>
                      </a:r>
                      <a:r>
                        <a:rPr lang="en-US" altLang="zh-CN" sz="800">
                          <a:sym typeface="+mn-ea"/>
                        </a:rPr>
                        <a:t>CentOS  8.2 64</a:t>
                      </a:r>
                      <a:r>
                        <a:rPr lang="zh-CN" altLang="en-US" sz="800">
                          <a:sym typeface="+mn-ea"/>
                        </a:rPr>
                        <a:t>位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rgbClr val="FF0000"/>
                          </a:solidFill>
                          <a:sym typeface="+mn-ea"/>
                        </a:rPr>
                        <a:t>当前使用带宽 </a:t>
                      </a:r>
                      <a:r>
                        <a:rPr lang="en-US" altLang="zh-CN" sz="800" b="1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r>
                        <a:rPr lang="zh-CN" altLang="en-US" sz="800" b="1">
                          <a:solidFill>
                            <a:srgbClr val="FF0000"/>
                          </a:solidFill>
                          <a:sym typeface="+mn-ea"/>
                        </a:rPr>
                        <a:t>Mbps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</a:rPr>
                        <a:t>slb-virtual-server-group-static</a:t>
                      </a:r>
                      <a:endParaRPr lang="en-US" altLang="zh-CN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购买一个月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204</a:t>
                      </a:r>
                      <a:r>
                        <a:rPr lang="zh-CN" altLang="en-US" sz="800">
                          <a:sym typeface="+mn-ea"/>
                        </a:rPr>
                        <a:t>元</a:t>
                      </a:r>
                      <a:r>
                        <a:rPr lang="en-US" altLang="zh-CN" sz="800">
                          <a:sym typeface="+mn-ea"/>
                        </a:rPr>
                        <a:t>/</a:t>
                      </a:r>
                      <a:r>
                        <a:rPr lang="zh-CN" altLang="en-US" sz="800">
                          <a:sym typeface="+mn-ea"/>
                        </a:rPr>
                        <a:t>月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endParaRPr lang="zh-CN" altLang="en-US" sz="800"/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5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音基</a:t>
                      </a:r>
                      <a:r>
                        <a:rPr lang="en-US" altLang="zh-CN" sz="800">
                          <a:sym typeface="+mn-ea"/>
                        </a:rPr>
                        <a:t>App</a:t>
                      </a:r>
                      <a:endParaRPr lang="en-US" altLang="zh-CN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prod-yibaili-server-02</a:t>
                      </a:r>
                      <a:endParaRPr lang="en-US" altLang="zh-CN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47.105.142.185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172.31.227.98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静态文件服务器</a:t>
                      </a:r>
                      <a:r>
                        <a:rPr lang="en-US" altLang="zh-CN" sz="800">
                          <a:sym typeface="+mn-ea"/>
                        </a:rPr>
                        <a:t>2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prod-static.yibailiclass.com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prod-static-2.yibailiclass.com</a:t>
                      </a:r>
                      <a:endParaRPr lang="en-US" altLang="zh-CN" sz="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青岛 可用区C, </a:t>
                      </a:r>
                      <a:r>
                        <a:rPr lang="zh-CN" altLang="en-US" sz="800">
                          <a:sym typeface="+mn-ea"/>
                        </a:rPr>
                        <a:t>共享计算型 n4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ecs.n4.small   </a:t>
                      </a:r>
                      <a:r>
                        <a:rPr lang="en-US" altLang="zh-CN" sz="800">
                          <a:sym typeface="+mn-ea"/>
                        </a:rPr>
                        <a:t>CPU</a:t>
                      </a:r>
                      <a:r>
                        <a:rPr lang="zh-CN" altLang="en-US" sz="800">
                          <a:sym typeface="+mn-ea"/>
                        </a:rPr>
                        <a:t>： </a:t>
                      </a:r>
                      <a:r>
                        <a:rPr lang="en-US" altLang="zh-CN" sz="800">
                          <a:sym typeface="+mn-ea"/>
                        </a:rPr>
                        <a:t>1Core, </a:t>
                      </a:r>
                      <a:r>
                        <a:rPr lang="zh-CN" altLang="en-US" sz="800">
                          <a:sym typeface="+mn-ea"/>
                        </a:rPr>
                        <a:t>内存：</a:t>
                      </a:r>
                      <a:r>
                        <a:rPr lang="en-US" altLang="zh-CN" sz="800">
                          <a:sym typeface="+mn-ea"/>
                        </a:rPr>
                        <a:t>2GiB</a:t>
                      </a:r>
                      <a:endParaRPr lang="en-US" altLang="zh-CN" sz="800"/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系统盘</a:t>
                      </a:r>
                      <a:r>
                        <a:rPr lang="en-US" altLang="zh-CN" sz="800">
                          <a:sym typeface="+mn-ea"/>
                        </a:rPr>
                        <a:t>:  SSD</a:t>
                      </a:r>
                      <a:r>
                        <a:rPr lang="zh-CN" altLang="en-US" sz="800">
                          <a:sym typeface="+mn-ea"/>
                        </a:rPr>
                        <a:t>云盘 </a:t>
                      </a:r>
                      <a:r>
                        <a:rPr lang="en-US" altLang="zh-CN" sz="800">
                          <a:sym typeface="+mn-ea"/>
                        </a:rPr>
                        <a:t>100GB </a:t>
                      </a:r>
                      <a:endParaRPr lang="zh-CN" altLang="en-US" sz="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操作系统：</a:t>
                      </a:r>
                      <a:r>
                        <a:rPr lang="en-US" altLang="zh-CN" sz="800">
                          <a:sym typeface="+mn-ea"/>
                        </a:rPr>
                        <a:t>CentOS  8.2 64</a:t>
                      </a:r>
                      <a:r>
                        <a:rPr lang="zh-CN" altLang="en-US" sz="800">
                          <a:sym typeface="+mn-ea"/>
                        </a:rPr>
                        <a:t>位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rgbClr val="FF0000"/>
                          </a:solidFill>
                          <a:sym typeface="+mn-ea"/>
                        </a:rPr>
                        <a:t>当前使用带宽 </a:t>
                      </a:r>
                      <a:r>
                        <a:rPr lang="en-US" altLang="zh-CN" sz="800" b="1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r>
                        <a:rPr lang="zh-CN" altLang="en-US" sz="800" b="1">
                          <a:solidFill>
                            <a:srgbClr val="FF0000"/>
                          </a:solidFill>
                          <a:sym typeface="+mn-ea"/>
                        </a:rPr>
                        <a:t>Mbps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</a:rPr>
                        <a:t>slb-virtual-server-group-static</a:t>
                      </a:r>
                      <a:endParaRPr lang="en-US" altLang="zh-CN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购买一周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altLang="zh-CN" sz="8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B0F0"/>
                          </a:solidFill>
                          <a:sym typeface="+mn-ea"/>
                        </a:rPr>
                        <a:t>音基app</a:t>
                      </a: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B0F0"/>
                          </a:solidFill>
                        </a:rPr>
                        <a:t>名称：yinjiapp_test</a:t>
                      </a: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B0F0"/>
                          </a:solidFill>
                        </a:rPr>
                        <a:t>公网IP：</a:t>
                      </a: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B0F0"/>
                          </a:solidFill>
                        </a:rPr>
                        <a:t>139.129.223.181</a:t>
                      </a: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B0F0"/>
                          </a:solidFill>
                          <a:sym typeface="+mn-ea"/>
                        </a:rPr>
                        <a:t>172.31.227.90</a:t>
                      </a: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00B0F0"/>
                          </a:solidFill>
                        </a:rPr>
                        <a:t>Git </a:t>
                      </a:r>
                      <a:r>
                        <a:rPr lang="zh-CN" altLang="en-US" sz="800">
                          <a:solidFill>
                            <a:srgbClr val="00B0F0"/>
                          </a:solidFill>
                        </a:rPr>
                        <a:t>服务器</a:t>
                      </a: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694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chemeClr val="tx1"/>
                          </a:solidFill>
                          <a:sym typeface="+mn-ea"/>
                        </a:rPr>
                        <a:t>音基app</a:t>
                      </a:r>
                      <a:endParaRPr lang="zh-CN" altLang="en-US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chemeClr val="tx1"/>
                          </a:solidFill>
                        </a:rPr>
                        <a:t>prod-offical-website</a:t>
                      </a:r>
                      <a:endParaRPr lang="zh-CN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chemeClr val="tx1"/>
                          </a:solidFill>
                        </a:rPr>
                        <a:t>47.105.86.74（公）</a:t>
                      </a:r>
                      <a:endParaRPr lang="zh-CN" altLang="en-US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chemeClr val="tx1"/>
                          </a:solidFill>
                        </a:rPr>
                        <a:t>172.31.227.99（私有）</a:t>
                      </a:r>
                      <a:endParaRPr lang="zh-CN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chemeClr val="tx1"/>
                          </a:solidFill>
                        </a:rPr>
                        <a:t>官方网站</a:t>
                      </a:r>
                      <a:endParaRPr lang="zh-CN" altLang="en-US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chemeClr val="tx1"/>
                          </a:solidFill>
                        </a:rPr>
                        <a:t>小程序分享下载页面</a:t>
                      </a:r>
                      <a:endParaRPr lang="zh-CN" altLang="en-US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tx1"/>
                          </a:solidFill>
                        </a:rPr>
                        <a:t>APK</a:t>
                      </a: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 b="1">
                          <a:solidFill>
                            <a:schemeClr val="tx1"/>
                          </a:solidFill>
                        </a:rPr>
                        <a:t>青岛 可用区C</a:t>
                      </a:r>
                      <a:r>
                        <a:rPr lang="en-US" altLang="zh-CN" sz="800" b="1">
                          <a:solidFill>
                            <a:schemeClr val="tx1"/>
                          </a:solidFill>
                        </a:rPr>
                        <a:t>, 共享计算型, ecs.n4.small </a:t>
                      </a: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tx1"/>
                          </a:solidFill>
                        </a:rPr>
                        <a:t>1核 2 GiB</a:t>
                      </a: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tx1"/>
                          </a:solidFill>
                        </a:rPr>
                        <a:t>当前使用带宽 1Mbps</a:t>
                      </a: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tx1"/>
                          </a:solidFill>
                        </a:rPr>
                        <a:t>高效云盘  40GiB (2120 IOPS)</a:t>
                      </a: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tx1"/>
                          </a:solidFill>
                        </a:rPr>
                        <a:t>CentOS 8.2 64位</a:t>
                      </a: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tx1"/>
                          </a:solidFill>
                        </a:rPr>
                        <a:t>/www/admin/localhost_80/wwwroot</a:t>
                      </a: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tx1"/>
                          </a:solidFill>
                        </a:rPr>
                        <a:t>http://47.105.86.74/apk/MusicBasicApp.apk</a:t>
                      </a:r>
                      <a:endParaRPr lang="en-US" altLang="zh-CN" sz="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slb-virtual-server-group-website</a:t>
                      </a:r>
                      <a:endParaRPr lang="en-US" altLang="zh-CN" sz="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990"/>
          </a:xfrm>
        </p:spPr>
        <p:txBody>
          <a:bodyPr>
            <a:normAutofit fontScale="90000"/>
          </a:bodyPr>
          <a:p>
            <a:r>
              <a:rPr lang="en-US" altLang="zh-CN"/>
              <a:t>6, </a:t>
            </a:r>
            <a:r>
              <a:rPr lang="zh-CN" altLang="en-US"/>
              <a:t>搭建过程 </a:t>
            </a:r>
            <a:r>
              <a:rPr lang="en-US" altLang="zh-CN"/>
              <a:t>step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3630"/>
            <a:ext cx="7954645" cy="1772285"/>
          </a:xfrm>
        </p:spPr>
        <p:txBody>
          <a:bodyPr>
            <a:normAutofit lnSpcReduction="20000"/>
          </a:bodyPr>
          <a:p>
            <a:r>
              <a:rPr lang="zh-CN" altLang="en-US" sz="1600">
                <a:sym typeface="+mn-ea"/>
              </a:rPr>
              <a:t>调整 </a:t>
            </a:r>
            <a:r>
              <a:rPr lang="en-US" altLang="zh-CN" sz="1600">
                <a:sym typeface="+mn-ea"/>
              </a:rPr>
              <a:t>Ngnix </a:t>
            </a:r>
            <a:r>
              <a:rPr lang="zh-CN" altLang="en-US" sz="1600">
                <a:sym typeface="+mn-ea"/>
              </a:rPr>
              <a:t>的缓存的设置，尽量减少对 硬盘的</a:t>
            </a:r>
            <a:r>
              <a:rPr lang="en-US" altLang="zh-CN" sz="1600">
                <a:sym typeface="+mn-ea"/>
              </a:rPr>
              <a:t>IO</a:t>
            </a:r>
            <a:r>
              <a:rPr lang="zh-CN" altLang="en-US" sz="1600">
                <a:sym typeface="+mn-ea"/>
              </a:rPr>
              <a:t>压力</a:t>
            </a:r>
            <a:endParaRPr lang="zh-CN" altLang="en-US" sz="1600">
              <a:sym typeface="+mn-ea"/>
            </a:endParaRPr>
          </a:p>
          <a:p>
            <a:pPr lvl="1"/>
            <a:r>
              <a:rPr lang="zh-CN" altLang="en-US" sz="1370">
                <a:sym typeface="+mn-ea"/>
              </a:rPr>
              <a:t>比如：缓存时间，每次修改文件上传，修改名称</a:t>
            </a:r>
            <a:endParaRPr lang="zh-CN" altLang="en-US" sz="1370">
              <a:sym typeface="+mn-ea"/>
            </a:endParaRPr>
          </a:p>
          <a:p>
            <a:pPr lvl="0"/>
            <a:r>
              <a:rPr lang="zh-CN" altLang="en-US" sz="1595" strike="dblStrike">
                <a:solidFill>
                  <a:schemeClr val="tx1"/>
                </a:solidFill>
                <a:uFillTx/>
                <a:sym typeface="+mn-ea"/>
              </a:rPr>
              <a:t>把在云盘保存 </a:t>
            </a:r>
            <a:r>
              <a:rPr lang="en-US" altLang="zh-CN" sz="1595" strike="dblStrike">
                <a:solidFill>
                  <a:schemeClr val="tx1"/>
                </a:solidFill>
                <a:uFillTx/>
                <a:sym typeface="+mn-ea"/>
              </a:rPr>
              <a:t>/runtime/cache </a:t>
            </a:r>
            <a:r>
              <a:rPr lang="zh-CN" altLang="en-US" sz="1595" strike="dblStrike">
                <a:solidFill>
                  <a:schemeClr val="tx1"/>
                </a:solidFill>
                <a:uFillTx/>
                <a:sym typeface="+mn-ea"/>
              </a:rPr>
              <a:t>修改为 在本机保存，减少跨网络的</a:t>
            </a:r>
            <a:r>
              <a:rPr lang="en-US" altLang="zh-CN" sz="1595" strike="dblStrike">
                <a:solidFill>
                  <a:schemeClr val="tx1"/>
                </a:solidFill>
                <a:uFillTx/>
                <a:sym typeface="+mn-ea"/>
              </a:rPr>
              <a:t>IO</a:t>
            </a:r>
            <a:endParaRPr lang="en-US" altLang="zh-CN" sz="1595" strike="dblStrike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zh-CN" altLang="en-US" sz="1365">
                <a:solidFill>
                  <a:srgbClr val="FF0000"/>
                </a:solidFill>
                <a:sym typeface="+mn-ea"/>
              </a:rPr>
              <a:t>或者利用  </a:t>
            </a:r>
            <a:r>
              <a:rPr lang="en-US" altLang="zh-CN" sz="1365">
                <a:solidFill>
                  <a:srgbClr val="FF0000"/>
                </a:solidFill>
                <a:sym typeface="+mn-ea"/>
              </a:rPr>
              <a:t>thinkphp</a:t>
            </a:r>
            <a:r>
              <a:rPr lang="zh-CN" altLang="en-US" sz="1365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1365">
                <a:solidFill>
                  <a:srgbClr val="FF0000"/>
                </a:solidFill>
                <a:sym typeface="+mn-ea"/>
              </a:rPr>
              <a:t>Redis</a:t>
            </a:r>
            <a:r>
              <a:rPr lang="zh-CN" altLang="en-US" sz="1365">
                <a:solidFill>
                  <a:srgbClr val="FF0000"/>
                </a:solidFill>
                <a:sym typeface="+mn-ea"/>
              </a:rPr>
              <a:t>机制，先利用集中的</a:t>
            </a:r>
            <a:r>
              <a:rPr lang="en-US" altLang="zh-CN" sz="1365">
                <a:solidFill>
                  <a:srgbClr val="FF0000"/>
                </a:solidFill>
                <a:sym typeface="+mn-ea"/>
              </a:rPr>
              <a:t>redis, </a:t>
            </a:r>
            <a:r>
              <a:rPr lang="zh-CN" altLang="en-US" sz="1365">
                <a:solidFill>
                  <a:srgbClr val="FF0000"/>
                </a:solidFill>
                <a:sym typeface="+mn-ea"/>
              </a:rPr>
              <a:t>以后切换到阿里云的 </a:t>
            </a:r>
            <a:r>
              <a:rPr lang="en-US" altLang="zh-CN" sz="1365">
                <a:solidFill>
                  <a:srgbClr val="FF0000"/>
                </a:solidFill>
                <a:sym typeface="+mn-ea"/>
              </a:rPr>
              <a:t>Redis Cluster</a:t>
            </a:r>
            <a:endParaRPr lang="en-US" altLang="zh-CN" sz="1365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1365">
                <a:solidFill>
                  <a:srgbClr val="FF0000"/>
                </a:solidFill>
                <a:sym typeface="+mn-ea"/>
              </a:rPr>
              <a:t>token</a:t>
            </a:r>
            <a:r>
              <a:rPr lang="zh-CN" altLang="en-US" sz="1365">
                <a:solidFill>
                  <a:srgbClr val="FF0000"/>
                </a:solidFill>
                <a:sym typeface="+mn-ea"/>
              </a:rPr>
              <a:t>机制设置为：只在注册时创建新的</a:t>
            </a:r>
            <a:r>
              <a:rPr lang="en-US" altLang="zh-CN" sz="1365">
                <a:solidFill>
                  <a:srgbClr val="FF0000"/>
                </a:solidFill>
                <a:sym typeface="+mn-ea"/>
              </a:rPr>
              <a:t>token</a:t>
            </a:r>
            <a:r>
              <a:rPr lang="zh-CN" altLang="en-US" sz="1365">
                <a:solidFill>
                  <a:srgbClr val="FF0000"/>
                </a:solidFill>
                <a:sym typeface="+mn-ea"/>
              </a:rPr>
              <a:t>，保存数据库</a:t>
            </a:r>
            <a:r>
              <a:rPr lang="en-US" altLang="zh-CN" sz="1365">
                <a:solidFill>
                  <a:srgbClr val="FF0000"/>
                </a:solidFill>
                <a:sym typeface="+mn-ea"/>
              </a:rPr>
              <a:t>user</a:t>
            </a:r>
            <a:r>
              <a:rPr lang="zh-CN" altLang="en-US" sz="1365">
                <a:solidFill>
                  <a:srgbClr val="FF0000"/>
                </a:solidFill>
                <a:sym typeface="+mn-ea"/>
              </a:rPr>
              <a:t>表行</a:t>
            </a:r>
            <a:endParaRPr lang="en-US" altLang="zh-CN" sz="1365">
              <a:solidFill>
                <a:srgbClr val="FF0000"/>
              </a:solidFill>
              <a:sym typeface="+mn-ea"/>
            </a:endParaRPr>
          </a:p>
          <a:p>
            <a:pPr lvl="0"/>
            <a:r>
              <a:rPr lang="zh-CN" altLang="en-US" sz="1595">
                <a:sym typeface="+mn-ea"/>
              </a:rPr>
              <a:t>对云盘建立镜像机制，如果一块云盘出现问题，可以快速对接到另一块云盘上</a:t>
            </a:r>
            <a:endParaRPr lang="zh-CN" altLang="en-US" sz="1595">
              <a:sym typeface="+mn-ea"/>
            </a:endParaRPr>
          </a:p>
          <a:p>
            <a:pPr lvl="1"/>
            <a:r>
              <a:rPr lang="zh-CN" altLang="en-US" sz="1365">
                <a:sym typeface="+mn-ea"/>
              </a:rPr>
              <a:t>同时对云盘建立</a:t>
            </a:r>
            <a:endParaRPr lang="zh-CN" altLang="en-US" sz="1365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990"/>
          </a:xfrm>
        </p:spPr>
        <p:txBody>
          <a:bodyPr>
            <a:normAutofit fontScale="90000"/>
          </a:bodyPr>
          <a:p>
            <a:r>
              <a:rPr lang="en-US" altLang="zh-CN"/>
              <a:t>9, </a:t>
            </a:r>
            <a:r>
              <a:rPr lang="zh-CN"/>
              <a:t>备忘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3630"/>
            <a:ext cx="5256530" cy="3703955"/>
          </a:xfrm>
        </p:spPr>
        <p:txBody>
          <a:bodyPr>
            <a:normAutofit/>
          </a:bodyPr>
          <a:p>
            <a:r>
              <a:rPr lang="zh-CN" altLang="en-US" sz="1330">
                <a:sym typeface="+mn-ea"/>
              </a:rPr>
              <a:t>自动化建立运行环境</a:t>
            </a:r>
            <a:endParaRPr lang="zh-CN" altLang="en-US" sz="1330">
              <a:sym typeface="+mn-ea"/>
            </a:endParaRPr>
          </a:p>
          <a:p>
            <a:pPr lvl="1"/>
            <a:r>
              <a:rPr lang="zh-CN" altLang="en-US" sz="1140">
                <a:sym typeface="+mn-ea"/>
              </a:rPr>
              <a:t>https://www.cnblogs.com/ilfmonday/p/ShellRemote.html</a:t>
            </a:r>
            <a:endParaRPr lang="zh-CN" altLang="en-US" sz="114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endParaRPr lang="zh-CN" altLang="en-US" sz="1330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2545"/>
            <a:ext cx="10515600" cy="1325563"/>
          </a:xfrm>
        </p:spPr>
        <p:txBody>
          <a:bodyPr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物料清单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51865" y="1660525"/>
          <a:ext cx="10539730" cy="379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95"/>
                <a:gridCol w="1568450"/>
                <a:gridCol w="3425825"/>
                <a:gridCol w="2591435"/>
                <a:gridCol w="2193925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序号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标识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作用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备注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域名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test2.yinjiapp.cn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互联网统一访问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域名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test2-static.yinjiapp.cn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互联网访问静态文件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域名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test2-api.yinjiapp.cn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互联网</a:t>
                      </a:r>
                      <a:r>
                        <a:rPr lang="zh-CN" altLang="en-US" sz="1400"/>
                        <a:t>访问</a:t>
                      </a:r>
                      <a:r>
                        <a:rPr lang="en-US" altLang="zh-CN" sz="1400"/>
                        <a:t> PHP API</a:t>
                      </a:r>
                      <a:r>
                        <a:rPr lang="zh-CN" altLang="en-US" sz="1400"/>
                        <a:t>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SLB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test2-yinjiapp-slb-1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负载均衡服务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服务器管理组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test2-yinjiapp-slb-1-static-server-group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管理静态文件服务器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服务器管理</a:t>
                      </a:r>
                      <a:r>
                        <a:rPr lang="zh-CN" altLang="en-US" sz="1400">
                          <a:sym typeface="+mn-ea"/>
                        </a:rPr>
                        <a:t>组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test2-yinjiapp-slb-1-api-server-group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管理</a:t>
                      </a:r>
                      <a:r>
                        <a:rPr lang="en-US" altLang="zh-CN" sz="1400"/>
                        <a:t>API</a:t>
                      </a:r>
                      <a:r>
                        <a:rPr lang="zh-CN" altLang="en-US" sz="1400"/>
                        <a:t>文件服务器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静态服务器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test2-yinjiapp-static-server-1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存储静态文件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API</a:t>
                      </a:r>
                      <a:r>
                        <a:rPr lang="zh-CN" altLang="en-US" sz="1400">
                          <a:sym typeface="+mn-ea"/>
                        </a:rPr>
                        <a:t>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test2-yinjiapp-api-server-1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存储</a:t>
                      </a:r>
                      <a:r>
                        <a:rPr lang="en-US" altLang="zh-CN" sz="1400"/>
                        <a:t>API</a:t>
                      </a:r>
                      <a:r>
                        <a:rPr lang="zh-CN" altLang="en-US" sz="1400"/>
                        <a:t>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9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test2-yinjiapp-rdb-server-1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MySQL</a:t>
                      </a:r>
                      <a:r>
                        <a:rPr lang="zh-CN" altLang="en-US" sz="1400"/>
                        <a:t>数据库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NAS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dbl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test2-yinjiapp-nas-1</a:t>
                      </a:r>
                      <a:endParaRPr lang="en-US" altLang="zh-CN" sz="1400" strike="dbl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存储共享文件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物料清单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51865" y="1660525"/>
          <a:ext cx="10539730" cy="379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95"/>
                <a:gridCol w="1568450"/>
                <a:gridCol w="3425825"/>
                <a:gridCol w="2591435"/>
                <a:gridCol w="2193925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序号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标识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作用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淘宝账号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域名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test2.yinjiclass.com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互联网统一访问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域名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test2-static.</a:t>
                      </a:r>
                      <a:r>
                        <a:rPr lang="en-US" altLang="zh-CN" sz="1400">
                          <a:sym typeface="+mn-ea"/>
                        </a:rPr>
                        <a:t>yinjiclass.com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互联网访问静态文件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域名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test2-api.</a:t>
                      </a:r>
                      <a:r>
                        <a:rPr lang="en-US" altLang="zh-CN" sz="1400">
                          <a:sym typeface="+mn-ea"/>
                        </a:rPr>
                        <a:t>yinjiclass.com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互联网</a:t>
                      </a:r>
                      <a:r>
                        <a:rPr lang="zh-CN" altLang="en-US" sz="1400"/>
                        <a:t>访问</a:t>
                      </a:r>
                      <a:r>
                        <a:rPr lang="en-US" altLang="zh-CN" sz="1400"/>
                        <a:t> PHP API</a:t>
                      </a:r>
                      <a:r>
                        <a:rPr lang="zh-CN" altLang="en-US" sz="1400"/>
                        <a:t>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SLB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inji-slb-1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负载均衡服务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服务器管理组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inji-slb-1-static-server-group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管理静态文件服务器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服务器管理</a:t>
                      </a:r>
                      <a:r>
                        <a:rPr lang="zh-CN" altLang="en-US" sz="1400">
                          <a:sym typeface="+mn-ea"/>
                        </a:rPr>
                        <a:t>组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inji-slb-1</a:t>
                      </a:r>
                      <a:r>
                        <a:rPr lang="en-US" altLang="zh-CN" sz="1400">
                          <a:sym typeface="+mn-ea"/>
                        </a:rPr>
                        <a:t>-api-server-group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管理</a:t>
                      </a:r>
                      <a:r>
                        <a:rPr lang="en-US" altLang="zh-CN" sz="1400"/>
                        <a:t>API</a:t>
                      </a:r>
                      <a:r>
                        <a:rPr lang="zh-CN" altLang="en-US" sz="1400"/>
                        <a:t>文件服务器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静态服务器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inji-static-server-1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存储静态文件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API</a:t>
                      </a:r>
                      <a:r>
                        <a:rPr lang="zh-CN" altLang="en-US" sz="1400">
                          <a:sym typeface="+mn-ea"/>
                        </a:rPr>
                        <a:t>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inji-api-server-1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存储</a:t>
                      </a:r>
                      <a:r>
                        <a:rPr lang="en-US" altLang="zh-CN" sz="1400"/>
                        <a:t>API</a:t>
                      </a:r>
                      <a:r>
                        <a:rPr lang="zh-CN" altLang="en-US" sz="1400"/>
                        <a:t>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9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inji-rdb-server-1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MySQL</a:t>
                      </a:r>
                      <a:r>
                        <a:rPr lang="zh-CN" altLang="en-US" sz="1400"/>
                        <a:t>数据库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NAS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inji-nas-1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存储共享文件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，物料清单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服务器配置信息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720" y="1921510"/>
            <a:ext cx="1771650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2930525" y="1921510"/>
            <a:ext cx="1771650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4859655" y="1921510"/>
            <a:ext cx="1771650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6971030" y="1921510"/>
            <a:ext cx="1771650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phpstudy</a:t>
            </a:r>
            <a:r>
              <a:rPr lang="zh-CN" altLang="en-US">
                <a:sym typeface="+mn-ea"/>
              </a:rPr>
              <a:t>网站配置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1865" y="2039620"/>
          <a:ext cx="1005205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317240"/>
                <a:gridCol w="4029710"/>
                <a:gridCol w="1013460"/>
                <a:gridCol w="9531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域名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prod-api.yibailiclass.com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/yibaili_workspace/</a:t>
                      </a:r>
                      <a:r>
                        <a:rPr lang="en-US" altLang="zh-CN" sz="1800">
                          <a:sym typeface="+mn-ea"/>
                        </a:rPr>
                        <a:t>public/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prod-static.yibailiclass.com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/yibaili_workspace/</a:t>
                      </a:r>
                      <a:r>
                        <a:rPr lang="en-US" altLang="zh-CN" sz="1800">
                          <a:sym typeface="+mn-ea"/>
                        </a:rPr>
                        <a:t>public/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prod-upload.yibailiclass.com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/yibaili_workspace/</a:t>
                      </a:r>
                      <a:r>
                        <a:rPr lang="en-US" altLang="zh-CN" sz="1800">
                          <a:sym typeface="+mn-ea"/>
                        </a:rPr>
                        <a:t>public/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prod-manange.yibailiclass.com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/yibaili_workspace/</a:t>
                      </a:r>
                      <a:r>
                        <a:rPr lang="en-US" altLang="zh-CN" sz="1800">
                          <a:sym typeface="+mn-ea"/>
                        </a:rPr>
                        <a:t>public/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，域名配置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19580"/>
            <a:ext cx="89820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SLB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1355725"/>
            <a:ext cx="7358380" cy="3174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4435475"/>
            <a:ext cx="8086725" cy="22929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04795" y="5895340"/>
            <a:ext cx="1483995" cy="2717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3930" y="5623560"/>
            <a:ext cx="1483995" cy="2717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，测试域名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解析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2093595"/>
            <a:ext cx="50863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29960" cy="1325880"/>
          </a:xfrm>
        </p:spPr>
        <p:txBody>
          <a:bodyPr>
            <a:normAutofit/>
          </a:bodyPr>
          <a:p>
            <a:r>
              <a:rPr lang="en-US" altLang="zh-CN"/>
              <a:t>1.2, </a:t>
            </a:r>
            <a:r>
              <a:rPr lang="zh-CN" altLang="en-US"/>
              <a:t>其他</a:t>
            </a:r>
            <a:r>
              <a:rPr lang="zh-CN" altLang="en-US"/>
              <a:t>生产环境资源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02590" y="4074160"/>
          <a:ext cx="10540365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85"/>
                <a:gridCol w="1779905"/>
                <a:gridCol w="1633220"/>
                <a:gridCol w="2101215"/>
                <a:gridCol w="2171065"/>
                <a:gridCol w="17811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阿里云账号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标识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公网</a:t>
                      </a:r>
                      <a:r>
                        <a:rPr lang="en-US" altLang="zh-CN" sz="1000"/>
                        <a:t>IP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实例规格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其他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费用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音基</a:t>
                      </a:r>
                      <a:r>
                        <a:rPr lang="en-US" altLang="zh-CN" sz="1000">
                          <a:sym typeface="+mn-ea"/>
                        </a:rPr>
                        <a:t>App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SLB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114.215.27.41(弹性)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172.31.227.95(专有网络)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规格1：简约型I（slb.s1.small）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最大连接数：5000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每秒新建连接数（CPS）：3000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每秒查询数（QPS）</a:t>
                      </a:r>
                      <a:r>
                        <a:rPr lang="zh-CN" altLang="en-US" sz="1000">
                          <a:sym typeface="+mn-ea"/>
                        </a:rPr>
                        <a:t>：</a:t>
                      </a:r>
                      <a:r>
                        <a:rPr lang="zh-CN" altLang="en-US" sz="1000"/>
                        <a:t>1000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规格费（元/月）：54元</a:t>
                      </a:r>
                      <a:endParaRPr lang="zh-CN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音基</a:t>
                      </a:r>
                      <a:r>
                        <a:rPr lang="en-US" altLang="zh-CN" sz="1000">
                          <a:sym typeface="+mn-ea"/>
                        </a:rPr>
                        <a:t>App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域名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yibailiclass.com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音基</a:t>
                      </a:r>
                      <a:r>
                        <a:rPr lang="en-US" altLang="zh-CN" sz="1000">
                          <a:sym typeface="+mn-ea"/>
                        </a:rPr>
                        <a:t>App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NAS</a:t>
                      </a:r>
                      <a:r>
                        <a:rPr lang="zh-CN" altLang="en-US" sz="1000"/>
                        <a:t>盘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-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华北 1 可用区 C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通用型NAS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已使用</a:t>
                      </a:r>
                      <a:r>
                        <a:rPr lang="en-US" altLang="zh-CN" sz="1000"/>
                        <a:t>/</a:t>
                      </a:r>
                      <a:r>
                        <a:rPr lang="zh-CN" altLang="en-US" sz="1000"/>
                        <a:t>总容量：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64.16 GiB 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10 PiB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音基</a:t>
                      </a:r>
                      <a:r>
                        <a:rPr lang="en-US" altLang="zh-CN" sz="1000">
                          <a:sym typeface="+mn-ea"/>
                        </a:rPr>
                        <a:t>App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SSL</a:t>
                      </a:r>
                      <a:r>
                        <a:rPr lang="zh-CN" altLang="en-US" sz="1000"/>
                        <a:t>证书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GeoTrust 普通版通配符 DV SSL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1200</a:t>
                      </a:r>
                      <a:r>
                        <a:rPr lang="zh-CN" altLang="en-US" sz="1000"/>
                        <a:t>元</a:t>
                      </a:r>
                      <a:r>
                        <a:rPr lang="en-US" altLang="zh-CN" sz="1000"/>
                        <a:t>/</a:t>
                      </a:r>
                      <a:r>
                        <a:rPr lang="zh-CN" altLang="en-US" sz="1000"/>
                        <a:t>年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2021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月到期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10210" y="1467485"/>
          <a:ext cx="105283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0"/>
                <a:gridCol w="1003935"/>
                <a:gridCol w="921385"/>
                <a:gridCol w="1412875"/>
                <a:gridCol w="856615"/>
                <a:gridCol w="1145540"/>
                <a:gridCol w="1144905"/>
                <a:gridCol w="1146175"/>
                <a:gridCol w="1145540"/>
                <a:gridCol w="114554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阿里云账号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标识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公网</a:t>
                      </a:r>
                      <a:r>
                        <a:rPr lang="en-US" altLang="zh-CN" sz="1000"/>
                        <a:t>IP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实例规格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其他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费用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072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音基</a:t>
                      </a:r>
                      <a:r>
                        <a:rPr lang="en-US" altLang="zh-CN" sz="1000">
                          <a:sym typeface="+mn-ea"/>
                        </a:rPr>
                        <a:t>App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RDS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rm-m5e72tsq7w4ral776.mysql.rds.aliyuncs.com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实例ID：rm-m5e72tsq7w4ral776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地域可用区：华北1（青岛）可用区C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存储类型：SSD云盘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内网地址：rm-m5e72tsq7w4ral776.mysql.rds.aliyuncs.com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类型及系列：常规实例（基础版）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内网端口：3306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配置信息 规格族：通用型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数据库类型：MySQL 5.7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CPU：2核 数据库内存：8192MB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可维护时间段：13:00-14:00  实例规格：mysql.n4.medium.1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最大连接数：6000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小版本自动升级：自动升级  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，服务器硬件配置 </a:t>
            </a:r>
            <a:r>
              <a:rPr lang="en-US" altLang="zh-CN">
                <a:sym typeface="+mn-ea"/>
              </a:rPr>
              <a:t>- 基础配置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800860"/>
            <a:ext cx="6556375" cy="4427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5" y="1883410"/>
            <a:ext cx="6611620" cy="449834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4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，服务器硬件配置 </a:t>
            </a:r>
            <a:r>
              <a:rPr lang="en-US" altLang="zh-CN">
                <a:sym typeface="+mn-ea"/>
              </a:rPr>
              <a:t>-  网络和安全组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594485"/>
            <a:ext cx="8041640" cy="526351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4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，服务器硬件配置 </a:t>
            </a:r>
            <a:r>
              <a:rPr lang="en-US" altLang="zh-CN">
                <a:sym typeface="+mn-ea"/>
              </a:rPr>
              <a:t>- 系统配置 </a:t>
            </a:r>
            <a:endParaRPr lang="en-US" altLang="zh-CN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用户名：test2-yinji-static-server-1</a:t>
            </a:r>
            <a:endParaRPr lang="zh-CN" altLang="en-US"/>
          </a:p>
          <a:p>
            <a:r>
              <a:rPr lang="zh-CN" altLang="en-US"/>
              <a:t>账号：root</a:t>
            </a:r>
            <a:endParaRPr lang="zh-CN" altLang="en-US"/>
          </a:p>
          <a:p>
            <a:r>
              <a:rPr lang="zh-CN" altLang="en-US"/>
              <a:t>密码：自定义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4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，服务器硬件配置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分组设置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193165"/>
            <a:ext cx="8612505" cy="55848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4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，服务器硬件配置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确认配置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1193165"/>
            <a:ext cx="8631555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，服务器软件配置 </a:t>
            </a:r>
            <a:r>
              <a:rPr lang="en-US" altLang="zh-CN">
                <a:sym typeface="+mn-ea"/>
              </a:rPr>
              <a:t>- 1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安装流程：https://www.xp.cn/linux.html</a:t>
            </a:r>
            <a:endParaRPr lang="zh-CN" altLang="en-US"/>
          </a:p>
          <a:p>
            <a:pPr lvl="1"/>
            <a:r>
              <a:rPr lang="zh-CN" altLang="en-US"/>
              <a:t>Centos安装脚本 </a:t>
            </a:r>
            <a:endParaRPr lang="zh-CN" altLang="en-US"/>
          </a:p>
          <a:p>
            <a:pPr lvl="1"/>
            <a:r>
              <a:rPr lang="zh-CN" altLang="en-US" sz="1400"/>
              <a:t>yum install -y wget &amp;&amp; wget -O install.sh https://download.xp.cn/install.sh &amp;&amp; sh install.sh</a:t>
            </a:r>
            <a:endParaRPr lang="zh-CN" altLang="en-US" sz="1400"/>
          </a:p>
          <a:p>
            <a:pPr lvl="1"/>
            <a:endParaRPr lang="zh-CN" altLang="en-US"/>
          </a:p>
          <a:p>
            <a:r>
              <a:rPr lang="zh-CN" altLang="en-US"/>
              <a:t>管理界面访问地址形式：</a:t>
            </a:r>
            <a:endParaRPr lang="zh-CN" altLang="en-US"/>
          </a:p>
          <a:p>
            <a:pPr lvl="1"/>
            <a:r>
              <a:rPr lang="zh-CN" altLang="en-US"/>
              <a:t>外网:http://</a:t>
            </a:r>
            <a:r>
              <a:rPr lang="en-US" altLang="zh-CN"/>
              <a:t>-</a:t>
            </a:r>
            <a:r>
              <a:rPr lang="zh-CN" altLang="en-US"/>
              <a:t>.</a:t>
            </a:r>
            <a:r>
              <a:rPr lang="en-US" altLang="zh-CN"/>
              <a:t>-</a:t>
            </a:r>
            <a:r>
              <a:rPr lang="zh-CN" altLang="en-US"/>
              <a:t>.</a:t>
            </a:r>
            <a:r>
              <a:rPr lang="en-US" altLang="zh-CN"/>
              <a:t>-</a:t>
            </a:r>
            <a:r>
              <a:rPr lang="zh-CN" altLang="en-US"/>
              <a:t>.</a:t>
            </a:r>
            <a:r>
              <a:rPr lang="en-US" altLang="zh-CN"/>
              <a:t>-</a:t>
            </a:r>
            <a:r>
              <a:rPr lang="zh-CN" altLang="en-US"/>
              <a:t>:</a:t>
            </a:r>
            <a:r>
              <a:rPr lang="zh-CN" altLang="en-US">
                <a:solidFill>
                  <a:srgbClr val="FF0000"/>
                </a:solidFill>
              </a:rPr>
              <a:t>9080</a:t>
            </a:r>
            <a:r>
              <a:rPr lang="zh-CN" altLang="en-US"/>
              <a:t>/333E27</a:t>
            </a:r>
            <a:endParaRPr lang="zh-CN" altLang="en-US"/>
          </a:p>
          <a:p>
            <a:pPr lvl="1"/>
            <a:r>
              <a:rPr lang="zh-CN" altLang="en-US"/>
              <a:t>内网:http://</a:t>
            </a:r>
            <a:r>
              <a:rPr lang="en-US" altLang="zh-CN"/>
              <a:t>-</a:t>
            </a:r>
            <a:r>
              <a:rPr lang="zh-CN" altLang="en-US"/>
              <a:t>.</a:t>
            </a:r>
            <a:r>
              <a:rPr lang="en-US" altLang="zh-CN"/>
              <a:t>-</a:t>
            </a:r>
            <a:r>
              <a:rPr lang="zh-CN" altLang="en-US"/>
              <a:t>.</a:t>
            </a:r>
            <a:r>
              <a:rPr lang="en-US" altLang="zh-CN"/>
              <a:t>-</a:t>
            </a:r>
            <a:r>
              <a:rPr lang="zh-CN" altLang="en-US"/>
              <a:t>.</a:t>
            </a:r>
            <a:r>
              <a:rPr lang="en-US" altLang="zh-CN"/>
              <a:t>-</a:t>
            </a:r>
            <a:r>
              <a:rPr lang="zh-CN" altLang="en-US"/>
              <a:t>:</a:t>
            </a:r>
            <a:r>
              <a:rPr lang="zh-CN" altLang="en-US">
                <a:solidFill>
                  <a:srgbClr val="FF0000"/>
                </a:solidFill>
              </a:rPr>
              <a:t>9080</a:t>
            </a:r>
            <a:r>
              <a:rPr lang="zh-CN" altLang="en-US"/>
              <a:t>/333E27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9080 是默认端口，333E27 是随机部分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，服务器软件配置 </a:t>
            </a:r>
            <a:r>
              <a:rPr lang="en-US" altLang="zh-CN">
                <a:sym typeface="+mn-ea"/>
              </a:rPr>
              <a:t>- 2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1757045"/>
          </a:xfrm>
        </p:spPr>
        <p:txBody>
          <a:bodyPr>
            <a:normAutofit/>
          </a:bodyPr>
          <a:p>
            <a:r>
              <a:rPr lang="zh-CN" altLang="en-US"/>
              <a:t>如果使用的是云服务器，请至安全组开放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XXXX </a:t>
            </a:r>
            <a:r>
              <a:rPr lang="zh-CN" altLang="en-US"/>
              <a:t>端口</a:t>
            </a:r>
            <a:endParaRPr lang="zh-CN" altLang="en-US"/>
          </a:p>
          <a:p>
            <a:pPr lvl="1"/>
            <a:r>
              <a:rPr lang="en-US" altLang="zh-CN"/>
              <a:t>phpstudy</a:t>
            </a:r>
            <a:r>
              <a:rPr lang="zh-CN" altLang="en-US"/>
              <a:t>提示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2529840"/>
            <a:ext cx="4236720" cy="495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0" y="2529840"/>
            <a:ext cx="6699250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，服务器软件配置 </a:t>
            </a:r>
            <a:r>
              <a:rPr lang="en-US" altLang="zh-CN">
                <a:sym typeface="+mn-ea"/>
              </a:rPr>
              <a:t>- 3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9235"/>
            <a:ext cx="10515600" cy="1885315"/>
          </a:xfrm>
        </p:spPr>
        <p:txBody>
          <a:bodyPr>
            <a:normAutofit lnSpcReduction="20000"/>
          </a:bodyPr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更改</a:t>
            </a:r>
            <a:r>
              <a:rPr lang="en-US" altLang="zh-CN"/>
              <a:t>SSH</a:t>
            </a:r>
            <a:r>
              <a:rPr lang="zh-CN" altLang="en-US"/>
              <a:t>登陆端口，安全要求至少四位数，如：</a:t>
            </a:r>
            <a:r>
              <a:rPr lang="en-US" altLang="zh-CN"/>
              <a:t>72401</a:t>
            </a:r>
            <a:endParaRPr lang="zh-CN" altLang="en-US"/>
          </a:p>
          <a:p>
            <a:r>
              <a:rPr lang="zh-CN" altLang="en-US"/>
              <a:t>其他更改参考</a:t>
            </a:r>
            <a:r>
              <a:rPr lang="zh-CN" altLang="en-US">
                <a:sym typeface="+mn-ea"/>
              </a:rPr>
              <a:t>配置手册：https://www.xp.cn/phpstudy-linux/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2796540"/>
            <a:ext cx="5885815" cy="406146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</a:t>
            </a:r>
            <a:r>
              <a:rPr lang="zh-CN" altLang="en-US">
                <a:sym typeface="+mn-ea"/>
              </a:rPr>
              <a:t>软件</a:t>
            </a:r>
            <a:r>
              <a:rPr lang="zh-CN" altLang="en-US">
                <a:sym typeface="+mn-ea"/>
              </a:rPr>
              <a:t>配置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MySQL</a:t>
            </a:r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87170"/>
            <a:ext cx="7467600" cy="5053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95" y="1994535"/>
            <a:ext cx="5800725" cy="454723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</a:t>
            </a:r>
            <a:r>
              <a:rPr lang="zh-CN" altLang="en-US">
                <a:sym typeface="+mn-ea"/>
              </a:rPr>
              <a:t>软件</a:t>
            </a:r>
            <a:r>
              <a:rPr lang="zh-CN" altLang="en-US">
                <a:sym typeface="+mn-ea"/>
              </a:rPr>
              <a:t>配置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启动</a:t>
            </a:r>
            <a:r>
              <a:rPr lang="en-US" altLang="zh-CN">
                <a:sym typeface="+mn-ea"/>
              </a:rPr>
              <a:t>MySQL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1489075"/>
            <a:ext cx="7759700" cy="5271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2244090" y="2115820"/>
            <a:ext cx="4252595" cy="3268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60655" y="2009140"/>
            <a:ext cx="1923415" cy="3375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35"/>
            <a:ext cx="7358380" cy="1325880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，正式环境重构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第一步：动静服务器分离</a:t>
            </a:r>
            <a:endParaRPr lang="zh-CN" altLang="en-US" sz="3200"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605655" y="100330"/>
            <a:ext cx="3594735" cy="914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prod-api.yibailiclass.com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prod-static.yibailiclass.com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prod-manange.yibailiclass.com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99355" y="1288415"/>
            <a:ext cx="1908175" cy="593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SLB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630" y="3342640"/>
            <a:ext cx="1560830" cy="1913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7210" y="3453765"/>
            <a:ext cx="107378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Ngx+PHP</a:t>
            </a:r>
            <a:endParaRPr lang="en-US" altLang="zh-CN"/>
          </a:p>
        </p:txBody>
      </p:sp>
      <p:cxnSp>
        <p:nvCxnSpPr>
          <p:cNvPr id="17" name="直接箭头连接符 16"/>
          <p:cNvCxnSpPr>
            <a:endCxn id="8" idx="0"/>
          </p:cNvCxnSpPr>
          <p:nvPr/>
        </p:nvCxnSpPr>
        <p:spPr>
          <a:xfrm>
            <a:off x="5941060" y="866775"/>
            <a:ext cx="4445" cy="421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082800" y="1600200"/>
            <a:ext cx="2867025" cy="4019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9580" y="2553335"/>
            <a:ext cx="134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200">
                <a:sym typeface="+mn-ea"/>
              </a:rPr>
              <a:t>yinjiapp_01</a:t>
            </a:r>
            <a:endParaRPr sz="1200">
              <a:sym typeface="+mn-ea"/>
            </a:endParaRPr>
          </a:p>
          <a:p>
            <a:pPr>
              <a:buNone/>
            </a:pPr>
            <a:r>
              <a:rPr lang="en-US" altLang="zh-CN" sz="1200">
                <a:uFillTx/>
                <a:sym typeface="+mn-ea"/>
              </a:rPr>
              <a:t>47.104.207.64</a:t>
            </a:r>
            <a:endParaRPr lang="en-US" altLang="zh-CN" sz="1200">
              <a:solidFill>
                <a:schemeClr val="tx1"/>
              </a:solidFill>
              <a:uFillTx/>
              <a:sym typeface="+mn-ea"/>
            </a:endParaRPr>
          </a:p>
          <a:p>
            <a:pPr>
              <a:buNone/>
            </a:pPr>
            <a:r>
              <a:rPr lang="zh-CN" altLang="en-US" sz="1200">
                <a:sym typeface="+mn-ea"/>
              </a:rPr>
              <a:t>172.31.227.92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78580" y="1063625"/>
            <a:ext cx="1120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prod-yinji-slb-1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07285" y="2202180"/>
            <a:ext cx="307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prod-yibaili-slb-1-api-server-group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1" name="流程图: 多文档 50"/>
          <p:cNvSpPr/>
          <p:nvPr/>
        </p:nvSpPr>
        <p:spPr>
          <a:xfrm>
            <a:off x="3397885" y="5449570"/>
            <a:ext cx="4345305" cy="130556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/mnt/admin/php_yinji/php_yinji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/app/***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/mnt/admin/php_yinji/php_yinji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/extend/***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/mnt/admin/php_yinji/php_yinji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/thinkphp/***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/mnt/admin/php_yinji/php_yinji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/vendor/***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/mnt/admin/php_yinji/php_yinji</a:t>
            </a:r>
            <a:r>
              <a:rPr lang="zh-CN" altLang="en-US" sz="1000" b="1">
                <a:solidFill>
                  <a:srgbClr val="FF0000"/>
                </a:solidFill>
                <a:sym typeface="+mn-ea"/>
              </a:rPr>
              <a:t>/public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/uploads/***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/mnt/admin/php_yinji/php_yinji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/runtime/***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3190" y="6417945"/>
            <a:ext cx="166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  <a:sym typeface="+mn-ea"/>
              </a:rPr>
              <a:t>prod-yibaili-nas-1</a:t>
            </a:r>
            <a:endParaRPr lang="en-US" altLang="zh-CN" sz="16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57" name="圆柱形 56"/>
          <p:cNvSpPr/>
          <p:nvPr/>
        </p:nvSpPr>
        <p:spPr>
          <a:xfrm>
            <a:off x="266700" y="5779770"/>
            <a:ext cx="1635760" cy="9105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RDS</a:t>
            </a:r>
            <a:r>
              <a:rPr lang="en-US" altLang="zh-CN">
                <a:sym typeface="+mn-ea"/>
              </a:rPr>
              <a:t>-MySQL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4750" y="339852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0810" y="3453765"/>
            <a:ext cx="120840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Ngx+PHP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628900" y="2747010"/>
            <a:ext cx="11493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000">
                <a:sym typeface="+mn-ea"/>
              </a:rPr>
              <a:t>yinjiapp_02</a:t>
            </a:r>
            <a:endParaRPr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121.42.140.191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172.31.227.93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6460" y="3342640"/>
            <a:ext cx="1560830" cy="1914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36160" y="3453765"/>
            <a:ext cx="130175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Ngx+PHP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9675" y="2789555"/>
            <a:ext cx="1261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000">
                <a:sym typeface="+mn-ea"/>
              </a:rPr>
              <a:t>yiniapp_03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118.190.158.137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172.31.227.94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0" name="曲线连接符 19"/>
          <p:cNvCxnSpPr>
            <a:stCxn id="12" idx="2"/>
            <a:endCxn id="49" idx="0"/>
          </p:cNvCxnSpPr>
          <p:nvPr/>
        </p:nvCxnSpPr>
        <p:spPr>
          <a:xfrm rot="5400000" flipV="1">
            <a:off x="1510983" y="3470593"/>
            <a:ext cx="1937385" cy="28105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2"/>
            <a:endCxn id="49" idx="0"/>
          </p:cNvCxnSpPr>
          <p:nvPr/>
        </p:nvCxnSpPr>
        <p:spPr>
          <a:xfrm rot="5400000" flipV="1">
            <a:off x="2611438" y="4571048"/>
            <a:ext cx="1937385" cy="6096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45655" y="2074545"/>
            <a:ext cx="4471035" cy="33096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26630" y="3342640"/>
            <a:ext cx="1560830" cy="1799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51395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/>
              <a:t>使用缓存机制缓存文件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183120" y="3032125"/>
            <a:ext cx="1847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200">
                <a:sym typeface="+mn-ea"/>
              </a:rPr>
              <a:t>prod-yibaili-static-server-1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58760" y="2144395"/>
            <a:ext cx="381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sym typeface="+mn-ea"/>
              </a:rPr>
              <a:t>prod-yibaili-slb-1-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-server-group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l">
              <a:buNone/>
            </a:pP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10700" y="3338830"/>
            <a:ext cx="1560830" cy="180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9598025" y="3453765"/>
            <a:ext cx="1186180" cy="1493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使用缓存机制缓存文件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9295765" y="3032125"/>
            <a:ext cx="2000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200">
                <a:sym typeface="+mn-ea"/>
              </a:rPr>
              <a:t>prod-yibaili-static-server-2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81" name="曲线连接符 80"/>
          <p:cNvCxnSpPr>
            <a:stCxn id="51" idx="3"/>
            <a:endCxn id="36" idx="2"/>
          </p:cNvCxnSpPr>
          <p:nvPr/>
        </p:nvCxnSpPr>
        <p:spPr>
          <a:xfrm flipV="1">
            <a:off x="7743190" y="4947285"/>
            <a:ext cx="363855" cy="1155065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1" idx="3"/>
            <a:endCxn id="68" idx="2"/>
          </p:cNvCxnSpPr>
          <p:nvPr/>
        </p:nvCxnSpPr>
        <p:spPr>
          <a:xfrm flipV="1">
            <a:off x="7743190" y="4947285"/>
            <a:ext cx="2447925" cy="1155065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29" idx="0"/>
          </p:cNvCxnSpPr>
          <p:nvPr/>
        </p:nvCxnSpPr>
        <p:spPr>
          <a:xfrm>
            <a:off x="6861810" y="1856105"/>
            <a:ext cx="2519680" cy="218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354060" y="553720"/>
            <a:ext cx="1243965" cy="734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410700" y="328930"/>
            <a:ext cx="1243965" cy="734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Git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>
            <a:stCxn id="87" idx="1"/>
            <a:endCxn id="53" idx="1"/>
          </p:cNvCxnSpPr>
          <p:nvPr/>
        </p:nvCxnSpPr>
        <p:spPr>
          <a:xfrm flipH="1">
            <a:off x="6172835" y="921385"/>
            <a:ext cx="2181225" cy="50628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208520" y="1605915"/>
            <a:ext cx="14916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FF0000"/>
                </a:solidFill>
                <a:uFillTx/>
                <a:sym typeface="+mn-ea"/>
              </a:rPr>
              <a:t>git pull origin master</a:t>
            </a:r>
            <a:endParaRPr lang="en-US" sz="1200" b="1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4865" y="1288415"/>
            <a:ext cx="1376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olidFill>
                  <a:srgbClr val="00B0F0"/>
                </a:solidFill>
                <a:sym typeface="+mn-ea"/>
              </a:rPr>
              <a:t>[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音基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App] 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测试环境 </a:t>
            </a:r>
            <a:r>
              <a:rPr sz="1000" b="1">
                <a:solidFill>
                  <a:srgbClr val="00B0F0"/>
                </a:solidFill>
                <a:sym typeface="+mn-ea"/>
              </a:rPr>
              <a:t>139.129.223.181</a:t>
            </a:r>
            <a:endParaRPr sz="1000" b="1">
              <a:solidFill>
                <a:srgbClr val="00B0F0"/>
              </a:solidFill>
              <a:sym typeface="+mn-ea"/>
            </a:endParaRPr>
          </a:p>
        </p:txBody>
      </p:sp>
      <p:cxnSp>
        <p:nvCxnSpPr>
          <p:cNvPr id="38" name="曲线连接符 37"/>
          <p:cNvCxnSpPr>
            <a:stCxn id="13" idx="2"/>
            <a:endCxn id="49" idx="0"/>
          </p:cNvCxnSpPr>
          <p:nvPr/>
        </p:nvCxnSpPr>
        <p:spPr>
          <a:xfrm rot="5400000">
            <a:off x="3717290" y="4074795"/>
            <a:ext cx="1937385" cy="1602105"/>
          </a:xfrm>
          <a:prstGeom prst="curvedConnector3">
            <a:avLst>
              <a:gd name="adj1" fmla="val 5001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49" idx="1"/>
          </p:cNvCxnSpPr>
          <p:nvPr/>
        </p:nvCxnSpPr>
        <p:spPr>
          <a:xfrm rot="10800000" flipV="1">
            <a:off x="1925320" y="6092190"/>
            <a:ext cx="1350010" cy="376555"/>
          </a:xfrm>
          <a:prstGeom prst="curvedConnector3">
            <a:avLst>
              <a:gd name="adj1" fmla="val 49953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49" idx="1"/>
          </p:cNvCxnSpPr>
          <p:nvPr/>
        </p:nvCxnSpPr>
        <p:spPr>
          <a:xfrm rot="10800000">
            <a:off x="1887220" y="5880735"/>
            <a:ext cx="1387475" cy="212090"/>
          </a:xfrm>
          <a:prstGeom prst="curvedConnector3">
            <a:avLst>
              <a:gd name="adj1" fmla="val 49977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49" idx="1"/>
            <a:endCxn id="57" idx="4"/>
          </p:cNvCxnSpPr>
          <p:nvPr/>
        </p:nvCxnSpPr>
        <p:spPr>
          <a:xfrm rot="10800000" flipV="1">
            <a:off x="1902460" y="6092825"/>
            <a:ext cx="1372870" cy="14224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28905" y="2075180"/>
            <a:ext cx="192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prod-yibaili-slb-1-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manage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-server-group</a:t>
            </a:r>
            <a:endParaRPr lang="en-US" altLang="zh-CN" sz="1000" strike="dbl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44" name="直接箭头连接符 43"/>
          <p:cNvCxnSpPr>
            <a:stCxn id="8" idx="1"/>
            <a:endCxn id="42" idx="0"/>
          </p:cNvCxnSpPr>
          <p:nvPr/>
        </p:nvCxnSpPr>
        <p:spPr>
          <a:xfrm flipH="1">
            <a:off x="4370705" y="1584960"/>
            <a:ext cx="628650" cy="530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282305" y="5384165"/>
            <a:ext cx="3816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/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(apk, h5-player, static, subject, h5app, ueditor,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uploads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775" y="1659890"/>
            <a:ext cx="2084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prod-manange.yibailiclass.com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72080" y="1799590"/>
            <a:ext cx="169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prod-api.yibailiclass.com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641840" y="1733550"/>
            <a:ext cx="197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prod-static.yibailiclass.com</a:t>
            </a: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9" name="流程图: 多文档 48"/>
          <p:cNvSpPr/>
          <p:nvPr/>
        </p:nvSpPr>
        <p:spPr>
          <a:xfrm>
            <a:off x="3275330" y="5844540"/>
            <a:ext cx="1071245" cy="4959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793230" y="5844540"/>
            <a:ext cx="880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chemeClr val="tx1"/>
                </a:solidFill>
                <a:sym typeface="+mn-ea"/>
              </a:rPr>
              <a:t>nas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云盘</a:t>
            </a:r>
            <a:endParaRPr lang="zh-CN" altLang="en-US" sz="1600" b="1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53" name="右大括号 52"/>
          <p:cNvSpPr/>
          <p:nvPr/>
        </p:nvSpPr>
        <p:spPr>
          <a:xfrm>
            <a:off x="5944870" y="5636260"/>
            <a:ext cx="227965" cy="695960"/>
          </a:xfrm>
          <a:prstGeom prst="rightBrace">
            <a:avLst>
              <a:gd name="adj1" fmla="val 14814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</a:t>
            </a:r>
            <a:r>
              <a:rPr lang="zh-CN" altLang="en-US">
                <a:sym typeface="+mn-ea"/>
              </a:rPr>
              <a:t>软件</a:t>
            </a:r>
            <a:r>
              <a:rPr lang="zh-CN" altLang="en-US">
                <a:sym typeface="+mn-ea"/>
              </a:rPr>
              <a:t>配置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数据库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518920"/>
            <a:ext cx="7471410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</a:t>
            </a:r>
            <a:r>
              <a:rPr lang="zh-CN" altLang="en-US">
                <a:sym typeface="+mn-ea"/>
              </a:rPr>
              <a:t>软件</a:t>
            </a:r>
            <a:r>
              <a:rPr lang="zh-CN" altLang="en-US">
                <a:sym typeface="+mn-ea"/>
              </a:rPr>
              <a:t>配置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更换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版本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260" y="1485265"/>
            <a:ext cx="7054215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</a:t>
            </a:r>
            <a:r>
              <a:rPr lang="zh-CN" altLang="en-US">
                <a:sym typeface="+mn-ea"/>
              </a:rPr>
              <a:t>软件</a:t>
            </a:r>
            <a:r>
              <a:rPr lang="zh-CN" altLang="en-US">
                <a:sym typeface="+mn-ea"/>
              </a:rPr>
              <a:t>配置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更换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端口和</a:t>
            </a:r>
            <a:r>
              <a:rPr lang="zh-CN" altLang="en-US">
                <a:sym typeface="+mn-ea"/>
              </a:rPr>
              <a:t>密码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" y="1513205"/>
            <a:ext cx="7192645" cy="50107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50790" y="3162300"/>
            <a:ext cx="1489075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36379</a:t>
            </a:r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，服务器</a:t>
            </a:r>
            <a:r>
              <a:rPr lang="zh-CN" altLang="en-US">
                <a:sym typeface="+mn-ea"/>
              </a:rPr>
              <a:t>软件</a:t>
            </a:r>
            <a:r>
              <a:rPr lang="zh-CN" altLang="en-US">
                <a:sym typeface="+mn-ea"/>
              </a:rPr>
              <a:t>配置 </a:t>
            </a:r>
            <a:r>
              <a:rPr lang="en-US" altLang="zh-CN">
                <a:sym typeface="+mn-ea"/>
              </a:rPr>
              <a:t>- </a:t>
            </a:r>
            <a:r>
              <a:rPr lang="zh-CN">
                <a:sym typeface="+mn-ea"/>
              </a:rPr>
              <a:t>安装软件汇总</a:t>
            </a:r>
            <a:endParaRPr lang="zh-CN"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52500" y="1546860"/>
          <a:ext cx="5315585" cy="253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0"/>
                <a:gridCol w="1131570"/>
                <a:gridCol w="1430020"/>
                <a:gridCol w="2157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MySQL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mysql5.7.27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</a:t>
                      </a:r>
                      <a:r>
                        <a:rPr lang="zh-CN" altLang="en-US" sz="1800">
                          <a:sym typeface="+mn-ea"/>
                        </a:rPr>
                        <a:t>数据库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nginx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nginx1.15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nginx防火墙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php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php </a:t>
                      </a:r>
                      <a:r>
                        <a:rPr lang="en-US" altLang="zh-CN"/>
                        <a:t>7.2.21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php程序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redis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redis5.0.5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redis</a:t>
                      </a:r>
                      <a:r>
                        <a:rPr lang="zh-CN" altLang="en-US"/>
                        <a:t>内存数据库</a:t>
                      </a:r>
                      <a:endParaRPr lang="zh-CN" altLang="en-US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nginx_waf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nginx_waf1.0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nginx防火墙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85" y="1546860"/>
            <a:ext cx="6132195" cy="37274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服务器软件配置 </a:t>
            </a:r>
            <a:r>
              <a:rPr lang="en-US" altLang="zh-CN">
                <a:sym typeface="+mn-ea"/>
              </a:rPr>
              <a:t>- phpstudy</a:t>
            </a:r>
            <a:r>
              <a:rPr lang="zh-CN" altLang="en-US">
                <a:sym typeface="+mn-ea"/>
              </a:rPr>
              <a:t>安全组管理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435" y="1773555"/>
            <a:ext cx="5837555" cy="3742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35" y="1773555"/>
            <a:ext cx="5981065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，阿里云安全组管理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1614170"/>
            <a:ext cx="7077075" cy="490156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SLB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- 1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32255"/>
            <a:ext cx="3148965" cy="5039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340" y="1393825"/>
            <a:ext cx="3443605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SLB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- 2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280" y="1508125"/>
            <a:ext cx="10467975" cy="2802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4163695"/>
            <a:ext cx="10525125" cy="245173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SLB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- 3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1695450"/>
            <a:ext cx="10487025" cy="2684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70" y="1480820"/>
            <a:ext cx="2979420" cy="4291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140" y="1480820"/>
            <a:ext cx="380619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SLB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- 4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582420"/>
            <a:ext cx="6623050" cy="4760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15" y="1951355"/>
            <a:ext cx="5570855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2244090" y="2115820"/>
            <a:ext cx="4252595" cy="3602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60655" y="1553845"/>
            <a:ext cx="1923415" cy="4164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35"/>
            <a:ext cx="7358380" cy="132588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US" altLang="zh-CN" sz="3200">
                <a:sym typeface="+mn-ea"/>
              </a:rPr>
              <a:t>2，正式环境重构</a:t>
            </a:r>
            <a:br>
              <a:rPr lang="en-US" altLang="zh-CN" sz="3200">
                <a:sym typeface="+mn-ea"/>
              </a:rPr>
            </a:br>
            <a:r>
              <a:rPr lang="en-US" altLang="zh-CN" sz="3200">
                <a:sym typeface="+mn-ea"/>
              </a:rPr>
              <a:t>第二步：代码与数据分离</a:t>
            </a:r>
            <a:endParaRPr lang="en-US" altLang="zh-CN" sz="3200"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759325" y="100330"/>
            <a:ext cx="3594735" cy="914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prod-api.yibailiclass.com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prod-static.yibailiclass.com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prod-manange.yibailiclass.com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99355" y="1288415"/>
            <a:ext cx="1908175" cy="593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SLB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5120" y="2900680"/>
            <a:ext cx="1560830" cy="273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2625" y="3098800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cxnSp>
        <p:nvCxnSpPr>
          <p:cNvPr id="17" name="直接箭头连接符 16"/>
          <p:cNvCxnSpPr>
            <a:endCxn id="8" idx="0"/>
          </p:cNvCxnSpPr>
          <p:nvPr/>
        </p:nvCxnSpPr>
        <p:spPr>
          <a:xfrm>
            <a:off x="5941060" y="866775"/>
            <a:ext cx="4445" cy="421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084070" y="1570355"/>
            <a:ext cx="2921635" cy="36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0850" y="2070735"/>
            <a:ext cx="134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200">
                <a:sym typeface="+mn-ea"/>
              </a:rPr>
              <a:t>yinjiapp_01</a:t>
            </a:r>
            <a:endParaRPr sz="1200">
              <a:sym typeface="+mn-ea"/>
            </a:endParaRPr>
          </a:p>
          <a:p>
            <a:pPr>
              <a:buNone/>
            </a:pPr>
            <a:r>
              <a:rPr lang="en-US" altLang="zh-CN" sz="1200">
                <a:uFillTx/>
                <a:sym typeface="+mn-ea"/>
              </a:rPr>
              <a:t>47.104.207.64</a:t>
            </a:r>
            <a:endParaRPr lang="en-US" altLang="zh-CN" sz="1200">
              <a:solidFill>
                <a:schemeClr val="tx1"/>
              </a:solidFill>
              <a:uFillTx/>
              <a:sym typeface="+mn-ea"/>
            </a:endParaRPr>
          </a:p>
          <a:p>
            <a:pPr>
              <a:buNone/>
            </a:pPr>
            <a:r>
              <a:rPr lang="zh-CN" altLang="en-US" sz="1200">
                <a:sym typeface="+mn-ea"/>
              </a:rPr>
              <a:t>172.31.227.92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78580" y="1063625"/>
            <a:ext cx="1120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prod-yinji-slb-1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07285" y="2202180"/>
            <a:ext cx="307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prod-yibaili-slb-1-api-server-group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流程图: 多文档 36"/>
          <p:cNvSpPr/>
          <p:nvPr/>
        </p:nvSpPr>
        <p:spPr>
          <a:xfrm>
            <a:off x="586105" y="3696970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流程图: 多文档 50"/>
          <p:cNvSpPr/>
          <p:nvPr/>
        </p:nvSpPr>
        <p:spPr>
          <a:xfrm>
            <a:off x="7144385" y="5550535"/>
            <a:ext cx="3662680" cy="98933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/***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244455" y="6417945"/>
            <a:ext cx="166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  <a:sym typeface="+mn-ea"/>
              </a:rPr>
              <a:t>prod-yibaili-nas-1</a:t>
            </a:r>
            <a:endParaRPr lang="en-US" altLang="zh-CN" sz="16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57" name="圆柱形 56"/>
          <p:cNvSpPr/>
          <p:nvPr/>
        </p:nvSpPr>
        <p:spPr>
          <a:xfrm>
            <a:off x="258445" y="6040755"/>
            <a:ext cx="2057400" cy="584835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RDS</a:t>
            </a:r>
            <a:r>
              <a:rPr lang="en-US" altLang="zh-CN">
                <a:sym typeface="+mn-ea"/>
              </a:rPr>
              <a:t>-MySQL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5700" y="3028315"/>
            <a:ext cx="1741170" cy="26073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0810" y="3098800"/>
            <a:ext cx="106616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587625" y="2484755"/>
            <a:ext cx="1149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000">
                <a:sym typeface="+mn-ea"/>
              </a:rPr>
              <a:t>yinjiapp_02</a:t>
            </a:r>
            <a:endParaRPr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121.42.140.191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172.31.227.93</a:t>
            </a:r>
            <a:endParaRPr lang="zh-CN" altLang="en-US" sz="1000">
              <a:sym typeface="+mn-ea"/>
            </a:endParaRPr>
          </a:p>
          <a:p>
            <a:pPr>
              <a:buNone/>
            </a:pPr>
            <a:endParaRPr lang="en-US" altLang="zh-CN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流程图: 多文档 9"/>
          <p:cNvSpPr/>
          <p:nvPr/>
        </p:nvSpPr>
        <p:spPr>
          <a:xfrm>
            <a:off x="2670175" y="3651885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75480" y="2988310"/>
            <a:ext cx="1774825" cy="2647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99355" y="3098800"/>
            <a:ext cx="94170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05705" y="2484755"/>
            <a:ext cx="1261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000">
                <a:sym typeface="+mn-ea"/>
              </a:rPr>
              <a:t>yiniapp_03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118.190.158.137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172.31.227.94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流程图: 多文档 14"/>
          <p:cNvSpPr/>
          <p:nvPr/>
        </p:nvSpPr>
        <p:spPr>
          <a:xfrm>
            <a:off x="4940935" y="3651885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16" idx="2"/>
            <a:endCxn id="51" idx="0"/>
          </p:cNvCxnSpPr>
          <p:nvPr/>
        </p:nvCxnSpPr>
        <p:spPr>
          <a:xfrm rot="5400000" flipV="1">
            <a:off x="4904105" y="1226185"/>
            <a:ext cx="464185" cy="8183880"/>
          </a:xfrm>
          <a:prstGeom prst="curvedConnector3">
            <a:avLst>
              <a:gd name="adj1" fmla="val 5369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8" idx="2"/>
            <a:endCxn id="51" idx="0"/>
          </p:cNvCxnSpPr>
          <p:nvPr/>
        </p:nvCxnSpPr>
        <p:spPr>
          <a:xfrm rot="5400000" flipV="1">
            <a:off x="5935980" y="2258695"/>
            <a:ext cx="528320" cy="6054725"/>
          </a:xfrm>
          <a:prstGeom prst="curvedConnector3">
            <a:avLst>
              <a:gd name="adj1" fmla="val 533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41985" y="5213350"/>
            <a:ext cx="927735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8354060" y="553720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542905" y="280035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Git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cxnSp>
        <p:nvCxnSpPr>
          <p:cNvPr id="89" name="直接箭头连接符 88"/>
          <p:cNvCxnSpPr>
            <a:stCxn id="88" idx="1"/>
            <a:endCxn id="87" idx="3"/>
          </p:cNvCxnSpPr>
          <p:nvPr/>
        </p:nvCxnSpPr>
        <p:spPr>
          <a:xfrm flipH="1">
            <a:off x="9598025" y="647700"/>
            <a:ext cx="944880" cy="273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295765" y="227965"/>
            <a:ext cx="1232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pull master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91" name="直接箭头连接符 90"/>
          <p:cNvCxnSpPr>
            <a:stCxn id="87" idx="1"/>
            <a:endCxn id="37" idx="3"/>
          </p:cNvCxnSpPr>
          <p:nvPr/>
        </p:nvCxnSpPr>
        <p:spPr>
          <a:xfrm flipH="1">
            <a:off x="1657350" y="921385"/>
            <a:ext cx="6696710" cy="30238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1"/>
            <a:endCxn id="10" idx="3"/>
          </p:cNvCxnSpPr>
          <p:nvPr/>
        </p:nvCxnSpPr>
        <p:spPr>
          <a:xfrm flipH="1">
            <a:off x="3741420" y="921385"/>
            <a:ext cx="4612640" cy="2978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7" idx="1"/>
            <a:endCxn id="15" idx="3"/>
          </p:cNvCxnSpPr>
          <p:nvPr/>
        </p:nvCxnSpPr>
        <p:spPr>
          <a:xfrm flipH="1">
            <a:off x="6012180" y="921385"/>
            <a:ext cx="2341880" cy="2978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288530" y="1524000"/>
            <a:ext cx="1065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scp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复制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4865" y="1288415"/>
            <a:ext cx="1376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olidFill>
                  <a:srgbClr val="00B0F0"/>
                </a:solidFill>
                <a:sym typeface="+mn-ea"/>
              </a:rPr>
              <a:t>[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音基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App2] 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测试环境 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2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47.105.164.65</a:t>
            </a:r>
            <a:endParaRPr lang="zh-CN" altLang="en-US" sz="1000"/>
          </a:p>
        </p:txBody>
      </p:sp>
      <p:cxnSp>
        <p:nvCxnSpPr>
          <p:cNvPr id="33" name="曲线连接符 32"/>
          <p:cNvCxnSpPr>
            <a:stCxn id="37" idx="3"/>
            <a:endCxn id="27" idx="3"/>
          </p:cNvCxnSpPr>
          <p:nvPr/>
        </p:nvCxnSpPr>
        <p:spPr>
          <a:xfrm flipH="1">
            <a:off x="1569720" y="3945255"/>
            <a:ext cx="87630" cy="1437005"/>
          </a:xfrm>
          <a:prstGeom prst="curvedConnector3">
            <a:avLst>
              <a:gd name="adj1" fmla="val -271739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0" idx="1"/>
            <a:endCxn id="27" idx="3"/>
          </p:cNvCxnSpPr>
          <p:nvPr/>
        </p:nvCxnSpPr>
        <p:spPr>
          <a:xfrm rot="10800000" flipV="1">
            <a:off x="1569720" y="3900170"/>
            <a:ext cx="1100455" cy="1482090"/>
          </a:xfrm>
          <a:prstGeom prst="curvedConnector3">
            <a:avLst>
              <a:gd name="adj1" fmla="val 49971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27" idx="3"/>
          </p:cNvCxnSpPr>
          <p:nvPr/>
        </p:nvCxnSpPr>
        <p:spPr>
          <a:xfrm rot="10800000" flipV="1">
            <a:off x="1569085" y="3900170"/>
            <a:ext cx="3371215" cy="1482090"/>
          </a:xfrm>
          <a:prstGeom prst="curvedConnector3">
            <a:avLst>
              <a:gd name="adj1" fmla="val 49991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9" idx="2"/>
            <a:endCxn id="51" idx="0"/>
          </p:cNvCxnSpPr>
          <p:nvPr/>
        </p:nvCxnSpPr>
        <p:spPr>
          <a:xfrm rot="5400000" flipV="1">
            <a:off x="6980555" y="3303270"/>
            <a:ext cx="525780" cy="3968115"/>
          </a:xfrm>
          <a:prstGeom prst="curvedConnector3">
            <a:avLst>
              <a:gd name="adj1" fmla="val 5332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60020" y="1642745"/>
            <a:ext cx="19234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prod-yibaili-slb-1-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manage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-server-group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endParaRPr lang="en-US" altLang="zh-CN" sz="1000" strike="dblStrike">
              <a:solidFill>
                <a:srgbClr val="FF0000"/>
              </a:solidFill>
              <a:uFillTx/>
              <a:sym typeface="+mn-ea"/>
            </a:endParaRPr>
          </a:p>
          <a:p>
            <a:endParaRPr lang="en-US" altLang="zh-CN" sz="1000" strike="dbl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44" name="直接箭头连接符 43"/>
          <p:cNvCxnSpPr>
            <a:stCxn id="8" idx="1"/>
            <a:endCxn id="42" idx="0"/>
          </p:cNvCxnSpPr>
          <p:nvPr/>
        </p:nvCxnSpPr>
        <p:spPr>
          <a:xfrm flipH="1">
            <a:off x="4370705" y="1584960"/>
            <a:ext cx="628650" cy="530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28905" y="1248410"/>
            <a:ext cx="2084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prod-manange.yibailiclass.com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33295" y="1799590"/>
            <a:ext cx="169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prod-api.yibailiclass.com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16" name="流程图: 多文档 15"/>
          <p:cNvSpPr/>
          <p:nvPr/>
        </p:nvSpPr>
        <p:spPr>
          <a:xfrm>
            <a:off x="408940" y="4192905"/>
            <a:ext cx="1475740" cy="92837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/ueditor/***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/uploads/***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en-US" altLang="zh-CN" sz="1000" b="1">
                <a:solidFill>
                  <a:srgbClr val="FF0000"/>
                </a:solidFill>
                <a:sym typeface="+mn-ea"/>
              </a:rPr>
              <a:t>runtime/***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8" name="流程图: 多文档 17"/>
          <p:cNvSpPr/>
          <p:nvPr/>
        </p:nvSpPr>
        <p:spPr>
          <a:xfrm>
            <a:off x="2538095" y="4128770"/>
            <a:ext cx="1475740" cy="92837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/ueditor/***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/uploads/***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en-US" altLang="zh-CN" sz="1000" b="1">
                <a:solidFill>
                  <a:srgbClr val="FF0000"/>
                </a:solidFill>
                <a:sym typeface="+mn-ea"/>
              </a:rPr>
              <a:t>runtime/***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9" name="流程图: 多文档 18"/>
          <p:cNvSpPr/>
          <p:nvPr/>
        </p:nvSpPr>
        <p:spPr>
          <a:xfrm>
            <a:off x="4624705" y="4131310"/>
            <a:ext cx="1475740" cy="92837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/ueditor/***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/uploads/***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en-US" altLang="zh-CN" sz="1000" b="1">
                <a:solidFill>
                  <a:srgbClr val="FF0000"/>
                </a:solidFill>
                <a:sym typeface="+mn-ea"/>
              </a:rPr>
              <a:t>runtime/***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50760" y="4063365"/>
            <a:ext cx="3919855" cy="860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sz="1000" b="1">
                <a:solidFill>
                  <a:srgbClr val="FF0000"/>
                </a:solidFill>
                <a:sym typeface="+mn-ea"/>
              </a:rPr>
              <a:t>对于 </a:t>
            </a:r>
            <a:r>
              <a:rPr lang="zh-CN" sz="1000" b="1">
                <a:solidFill>
                  <a:srgbClr val="FF0000"/>
                </a:solidFill>
                <a:sym typeface="+mn-ea"/>
              </a:rPr>
              <a:t>runtime/ </a:t>
            </a:r>
            <a:r>
              <a:rPr lang="zh-CN" sz="1000" b="1">
                <a:solidFill>
                  <a:srgbClr val="FF0000"/>
                </a:solidFill>
                <a:sym typeface="+mn-ea"/>
              </a:rPr>
              <a:t>目录 中 关于</a:t>
            </a:r>
            <a:r>
              <a:rPr lang="zh-CN" sz="1000" b="1">
                <a:solidFill>
                  <a:srgbClr val="FF0000"/>
                </a:solidFill>
                <a:sym typeface="+mn-ea"/>
              </a:rPr>
              <a:t>session</a:t>
            </a:r>
            <a:r>
              <a:rPr lang="zh-CN" sz="1000" b="1">
                <a:solidFill>
                  <a:srgbClr val="FF0000"/>
                </a:solidFill>
                <a:sym typeface="+mn-ea"/>
              </a:rPr>
              <a:t>的部分：</a:t>
            </a:r>
            <a:endParaRPr lang="zh-CN" sz="1000" b="1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sz="1000" b="1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  <a:buNone/>
            </a:pPr>
            <a:r>
              <a:rPr lang="zh-CN" sz="1000" b="1">
                <a:solidFill>
                  <a:srgbClr val="00B0F0"/>
                </a:solidFill>
                <a:sym typeface="+mn-ea"/>
              </a:rPr>
              <a:t>方案</a:t>
            </a:r>
            <a:r>
              <a:rPr lang="zh-CN" sz="1000" b="1">
                <a:solidFill>
                  <a:srgbClr val="00B0F0"/>
                </a:solidFill>
                <a:sym typeface="+mn-ea"/>
              </a:rPr>
              <a:t>1</a:t>
            </a:r>
            <a:r>
              <a:rPr lang="zh-CN" sz="1000" b="1">
                <a:solidFill>
                  <a:srgbClr val="00B0F0"/>
                </a:solidFill>
                <a:sym typeface="+mn-ea"/>
              </a:rPr>
              <a:t>： 采用一个 </a:t>
            </a:r>
            <a:r>
              <a:rPr lang="zh-CN" sz="1000" b="1">
                <a:solidFill>
                  <a:srgbClr val="00B0F0"/>
                </a:solidFill>
                <a:sym typeface="+mn-ea"/>
              </a:rPr>
              <a:t>redis </a:t>
            </a:r>
            <a:r>
              <a:rPr lang="zh-CN" sz="1000" b="1">
                <a:solidFill>
                  <a:srgbClr val="00B0F0"/>
                </a:solidFill>
                <a:sym typeface="+mn-ea"/>
              </a:rPr>
              <a:t>实例 管理整个应用服务器集群的 </a:t>
            </a:r>
            <a:r>
              <a:rPr lang="zh-CN" sz="1000" b="1">
                <a:solidFill>
                  <a:srgbClr val="00B0F0"/>
                </a:solidFill>
                <a:sym typeface="+mn-ea"/>
              </a:rPr>
              <a:t>session</a:t>
            </a:r>
            <a:endParaRPr lang="zh-CN" sz="1000" b="1">
              <a:solidFill>
                <a:srgbClr val="00B0F0"/>
              </a:solidFill>
              <a:sym typeface="+mn-ea"/>
            </a:endParaRPr>
          </a:p>
          <a:p>
            <a:pPr lvl="0" algn="l">
              <a:buClrTx/>
              <a:buSzTx/>
              <a:buFontTx/>
              <a:buNone/>
            </a:pPr>
            <a:endParaRPr lang="zh-CN" sz="1000" b="1">
              <a:solidFill>
                <a:srgbClr val="00B0F0"/>
              </a:solidFill>
              <a:sym typeface="+mn-ea"/>
            </a:endParaRPr>
          </a:p>
          <a:p>
            <a:pPr lvl="0" algn="l">
              <a:buClrTx/>
              <a:buSzTx/>
              <a:buFontTx/>
              <a:buNone/>
            </a:pPr>
            <a:r>
              <a:rPr lang="zh-CN" sz="1000" b="1">
                <a:solidFill>
                  <a:srgbClr val="00B0F0"/>
                </a:solidFill>
                <a:sym typeface="+mn-ea"/>
              </a:rPr>
              <a:t>方案</a:t>
            </a:r>
            <a:r>
              <a:rPr lang="zh-CN" sz="1000" b="1">
                <a:solidFill>
                  <a:srgbClr val="00B0F0"/>
                </a:solidFill>
                <a:sym typeface="+mn-ea"/>
              </a:rPr>
              <a:t>2</a:t>
            </a:r>
            <a:r>
              <a:rPr lang="zh-CN" sz="1000" b="1">
                <a:solidFill>
                  <a:srgbClr val="00B0F0"/>
                </a:solidFill>
                <a:sym typeface="+mn-ea"/>
              </a:rPr>
              <a:t>：在每台服务器上， 创建</a:t>
            </a:r>
            <a:r>
              <a:rPr lang="zh-CN" sz="1000" b="1">
                <a:solidFill>
                  <a:srgbClr val="00B0F0"/>
                </a:solidFill>
                <a:sym typeface="+mn-ea"/>
              </a:rPr>
              <a:t>redis</a:t>
            </a:r>
            <a:r>
              <a:rPr lang="zh-CN" sz="1000" b="1">
                <a:solidFill>
                  <a:srgbClr val="00B0F0"/>
                </a:solidFill>
                <a:sym typeface="+mn-ea"/>
              </a:rPr>
              <a:t>实例 ，需要业务配合</a:t>
            </a:r>
            <a:endParaRPr lang="zh-CN" sz="10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50760" y="2411095"/>
            <a:ext cx="3456305" cy="11684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sz="1000" b="1">
                <a:solidFill>
                  <a:srgbClr val="FF0000"/>
                </a:solidFill>
                <a:sym typeface="+mn-ea"/>
              </a:rPr>
              <a:t>对于 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uploads</a:t>
            </a:r>
            <a:r>
              <a:rPr lang="zh-CN" altLang="en-US" sz="1000" b="1">
                <a:solidFill>
                  <a:srgbClr val="FF0000"/>
                </a:solidFill>
                <a:sym typeface="+mn-ea"/>
              </a:rPr>
              <a:t>目录和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ueditor</a:t>
            </a:r>
            <a:r>
              <a:rPr lang="zh-CN" altLang="en-US" sz="1000" b="1">
                <a:solidFill>
                  <a:srgbClr val="FF0000"/>
                </a:solidFill>
                <a:sym typeface="+mn-ea"/>
              </a:rPr>
              <a:t>目录中 用户上传的文件：</a:t>
            </a:r>
            <a:endParaRPr lang="zh-CN" altLang="en-US" sz="1000" b="1">
              <a:solidFill>
                <a:srgbClr val="FF0000"/>
              </a:solidFill>
              <a:sym typeface="+mn-ea"/>
            </a:endParaRPr>
          </a:p>
          <a:p>
            <a:endParaRPr lang="zh-CN" sz="1000" b="1">
              <a:solidFill>
                <a:srgbClr val="00B0F0"/>
              </a:solidFill>
              <a:sym typeface="+mn-ea"/>
            </a:endParaRPr>
          </a:p>
          <a:p>
            <a:r>
              <a:rPr lang="zh-CN" sz="1000" b="1">
                <a:solidFill>
                  <a:srgbClr val="00B0F0"/>
                </a:solidFill>
                <a:sym typeface="+mn-ea"/>
              </a:rPr>
              <a:t>方案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1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： 每台应用服务器，对于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uploads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目录，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采用 软连接方式，直接写云盘</a:t>
            </a:r>
            <a:endParaRPr lang="zh-CN" altLang="en-US" sz="1000" b="1">
              <a:solidFill>
                <a:srgbClr val="00B0F0"/>
              </a:solidFill>
              <a:sym typeface="+mn-ea"/>
            </a:endParaRPr>
          </a:p>
          <a:p>
            <a:endParaRPr lang="zh-CN" altLang="en-US" sz="1000" b="1">
              <a:solidFill>
                <a:srgbClr val="00B0F0"/>
              </a:solidFill>
              <a:sym typeface="+mn-ea"/>
            </a:endParaRPr>
          </a:p>
          <a:p>
            <a:r>
              <a:rPr lang="zh-CN" altLang="en-US" sz="1000" b="1">
                <a:solidFill>
                  <a:srgbClr val="00B0F0"/>
                </a:solidFill>
                <a:sym typeface="+mn-ea"/>
              </a:rPr>
              <a:t>方案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2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：每台应用服务器上，先把文件写到本地系统盘，再采用 【inotify+rsync】方式，把文件同步到 云盘 </a:t>
            </a:r>
            <a:endParaRPr lang="zh-CN" altLang="en-US" sz="10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07530" y="6288405"/>
            <a:ext cx="880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chemeClr val="tx1"/>
                </a:solidFill>
                <a:sym typeface="+mn-ea"/>
              </a:rPr>
              <a:t>nas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云盘</a:t>
            </a:r>
            <a:endParaRPr lang="zh-CN" altLang="en-US" sz="1600" b="1" strike="sngStrike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SLB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- 5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1489710"/>
            <a:ext cx="7681595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，</a:t>
            </a:r>
            <a:r>
              <a:rPr lang="en-US">
                <a:sym typeface="+mn-ea"/>
              </a:rPr>
              <a:t>Git - 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8315960" cy="4351655"/>
          </a:xfrm>
        </p:spPr>
        <p:txBody>
          <a:bodyPr/>
          <a:p>
            <a:r>
              <a:rPr lang="zh-CN" altLang="en-US"/>
              <a:t>查看是否安装过git，git --version</a:t>
            </a:r>
            <a:endParaRPr lang="zh-CN" altLang="en-US"/>
          </a:p>
          <a:p>
            <a:r>
              <a:rPr lang="zh-CN" altLang="en-US"/>
              <a:t>使用yum安装git，yum -y install git</a:t>
            </a:r>
            <a:endParaRPr lang="zh-CN" altLang="en-US"/>
          </a:p>
          <a:p>
            <a:r>
              <a:rPr lang="zh-CN" altLang="en-US"/>
              <a:t>如果需要移除git，yum remove git</a:t>
            </a: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Git - </a:t>
            </a:r>
            <a:r>
              <a:rPr lang="zh-CN" altLang="en-US">
                <a:sym typeface="+mn-ea"/>
              </a:rPr>
              <a:t>配置导出文件过程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781040" cy="3914775"/>
          </a:xfrm>
        </p:spPr>
        <p:txBody>
          <a:bodyPr>
            <a:normAutofit/>
          </a:bodyPr>
          <a:p>
            <a:r>
              <a:rPr lang="zh-CN" altLang="en-US"/>
              <a:t>建立文件夹 /www/admin/git_data</a:t>
            </a:r>
            <a:endParaRPr lang="zh-CN" altLang="en-US"/>
          </a:p>
          <a:p>
            <a:pPr lvl="1"/>
            <a:r>
              <a:rPr lang="zh-CN" altLang="en-US"/>
              <a:t>作为</a:t>
            </a:r>
            <a:r>
              <a:rPr lang="en-US" altLang="zh-CN"/>
              <a:t>Git</a:t>
            </a:r>
            <a:r>
              <a:rPr lang="zh-CN" altLang="en-US"/>
              <a:t>导出的文件的根目录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 sz="1200">
                <a:solidFill>
                  <a:srgbClr val="FF0000"/>
                </a:solidFill>
              </a:rPr>
              <a:t>cd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/www/admin/git_data</a:t>
            </a:r>
            <a:endParaRPr lang="zh-CN" altLang="en-US" sz="1200">
              <a:solidFill>
                <a:srgbClr val="FF0000"/>
              </a:solidFill>
            </a:endParaRPr>
          </a:p>
          <a:p>
            <a:pPr lvl="0"/>
            <a:r>
              <a:rPr lang="zh-CN" altLang="en-US" sz="1200"/>
              <a:t>git </a:t>
            </a:r>
            <a:r>
              <a:rPr lang="en-US" altLang="zh-CN" sz="1200"/>
              <a:t>clone</a:t>
            </a:r>
            <a:r>
              <a:rPr lang="zh-CN" altLang="en-US" sz="1200"/>
              <a:t> http://git.yinjiapp.com/yinji/YinjiProject.git</a:t>
            </a:r>
            <a:endParaRPr lang="zh-CN" altLang="en-US" sz="1200"/>
          </a:p>
          <a:p>
            <a:pPr lvl="0"/>
            <a:r>
              <a:rPr lang="en-US" altLang="zh-CN" sz="1200">
                <a:sym typeface="+mn-ea"/>
              </a:rPr>
              <a:t>cd </a:t>
            </a:r>
            <a:r>
              <a:rPr lang="zh-CN" altLang="en-US" sz="1200">
                <a:sym typeface="+mn-ea"/>
              </a:rPr>
              <a:t>/www/admin/git_data</a:t>
            </a:r>
            <a:r>
              <a:rPr lang="en-US" altLang="zh-CN" sz="1200">
                <a:sym typeface="+mn-ea"/>
              </a:rPr>
              <a:t>/</a:t>
            </a:r>
            <a:r>
              <a:rPr lang="zh-CN" altLang="en-US" sz="1200">
                <a:sym typeface="+mn-ea"/>
              </a:rPr>
              <a:t>YinjiProject</a:t>
            </a:r>
            <a:r>
              <a:rPr lang="en-US" altLang="zh-CN" sz="1200">
                <a:sym typeface="+mn-ea"/>
              </a:rPr>
              <a:t>/</a:t>
            </a:r>
            <a:endParaRPr lang="zh-CN" altLang="en-US" sz="1200"/>
          </a:p>
          <a:p>
            <a:pPr lvl="0"/>
            <a:r>
              <a:rPr lang="zh-CN" altLang="en-US" sz="1200">
                <a:solidFill>
                  <a:srgbClr val="FF0000"/>
                </a:solidFill>
              </a:rPr>
              <a:t>git config --global credential.helper store</a:t>
            </a:r>
            <a:endParaRPr lang="zh-CN" altLang="en-US" sz="1200">
              <a:solidFill>
                <a:srgbClr val="FF0000"/>
              </a:solidFill>
            </a:endParaRPr>
          </a:p>
          <a:p>
            <a:pPr lvl="1"/>
            <a:r>
              <a:rPr lang="zh-CN" altLang="en-US" sz="1200"/>
              <a:t>之后执行</a:t>
            </a:r>
            <a:r>
              <a:rPr lang="zh-CN" altLang="en-US" sz="1200">
                <a:sym typeface="+mn-ea"/>
              </a:rPr>
              <a:t>git pull origin dev</a:t>
            </a:r>
            <a:r>
              <a:rPr lang="zh-CN" altLang="en-US" sz="1200"/>
              <a:t>，只输入一次用户名和密码</a:t>
            </a:r>
            <a:endParaRPr lang="zh-CN" altLang="en-US" sz="1200"/>
          </a:p>
          <a:p>
            <a:pPr lvl="0"/>
            <a:r>
              <a:rPr lang="zh-CN" altLang="en-US" sz="1200">
                <a:sym typeface="+mn-ea"/>
              </a:rPr>
              <a:t>git pull origin dev</a:t>
            </a:r>
            <a:endParaRPr lang="zh-CN" altLang="en-US" sz="1200"/>
          </a:p>
          <a:p>
            <a:pPr lvl="0"/>
            <a:endParaRPr lang="zh-CN" altLang="en-US" sz="1110"/>
          </a:p>
          <a:p>
            <a:pPr marL="0" lvl="0" indent="0">
              <a:buNone/>
            </a:pPr>
            <a:endParaRPr lang="zh-CN" altLang="en-US" sz="111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9240" y="1699260"/>
            <a:ext cx="6164580" cy="423227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9</a:t>
            </a:r>
            <a:r>
              <a:rPr lang="zh-CN" altLang="en-US">
                <a:sym typeface="+mn-ea"/>
              </a:rPr>
              <a:t>，建立网站，关联文件目录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9994265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000">
                <a:sym typeface="+mn-ea"/>
              </a:rPr>
              <a:t>9</a:t>
            </a:r>
            <a:r>
              <a:rPr lang="zh-CN" altLang="en-US" sz="2000">
                <a:sym typeface="+mn-ea"/>
              </a:rPr>
              <a:t>，建立网站，</a:t>
            </a:r>
            <a:r>
              <a:rPr lang="en-US" altLang="zh-CN" sz="2000">
                <a:sym typeface="+mn-ea"/>
              </a:rPr>
              <a:t>phpstudy</a:t>
            </a:r>
            <a:r>
              <a:rPr lang="zh-CN" altLang="en-US" sz="2000">
                <a:sym typeface="+mn-ea"/>
              </a:rPr>
              <a:t>启动伪静态，关闭【防跨站攻击】</a:t>
            </a:r>
            <a:endParaRPr lang="zh-CN" altLang="en-US" sz="2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1809750"/>
            <a:ext cx="5299710" cy="4704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0" y="1809750"/>
            <a:ext cx="5500370" cy="482727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10</a:t>
            </a:r>
            <a:r>
              <a:rPr lang="zh-CN" altLang="en-US"/>
              <a:t>，公司</a:t>
            </a:r>
            <a:r>
              <a:rPr lang="en-US" altLang="zh-CN"/>
              <a:t>Git</a:t>
            </a:r>
            <a:r>
              <a:rPr lang="zh-CN" altLang="en-US"/>
              <a:t>服务器相关配置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7018655" cy="2624455"/>
          </a:xfrm>
        </p:spPr>
        <p:txBody>
          <a:bodyPr>
            <a:normAutofit/>
          </a:bodyPr>
          <a:p>
            <a:r>
              <a:rPr lang="zh-CN" altLang="en-US" sz="1335"/>
              <a:t>配置钩子的连接和密码：</a:t>
            </a:r>
            <a:endParaRPr lang="zh-CN" altLang="en-US" sz="1335"/>
          </a:p>
          <a:p>
            <a:r>
              <a:rPr lang="zh-CN" altLang="en-US" sz="1335"/>
              <a:t>推送地址：http://push.yinjiapp.com/index.php/index/index</a:t>
            </a:r>
            <a:endParaRPr lang="zh-CN" altLang="en-US" sz="1335"/>
          </a:p>
          <a:p>
            <a:r>
              <a:rPr lang="zh-CN" altLang="en-US" sz="1335"/>
              <a:t>密码：</a:t>
            </a:r>
            <a:r>
              <a:rPr lang="en-US" altLang="zh-CN" sz="1335"/>
              <a:t>----------</a:t>
            </a:r>
            <a:endParaRPr lang="zh-CN" altLang="en-US" sz="1335"/>
          </a:p>
          <a:p>
            <a:r>
              <a:rPr lang="zh-CN" altLang="en-US" sz="1335"/>
              <a:t>http://git.yinjiapp.com/forest/php_queque/src/master/app/index/controller/Index.php</a:t>
            </a:r>
            <a:endParaRPr lang="zh-CN" altLang="en-US" sz="1335"/>
          </a:p>
          <a:p>
            <a:r>
              <a:rPr lang="zh-CN" altLang="en-US" sz="1335"/>
              <a:t>http://git.yinjiapp.com/yinji/YinjiProject/src/dev/yinjimoney/app/index/controller/Index.php</a:t>
            </a:r>
            <a:endParaRPr lang="zh-CN" altLang="en-US" sz="1335"/>
          </a:p>
          <a:p>
            <a:endParaRPr lang="zh-CN" altLang="en-US" sz="1335"/>
          </a:p>
          <a:p>
            <a:r>
              <a:rPr lang="zh-CN" altLang="en-US" sz="1335"/>
              <a:t>目标机器：http://47.105.148.114/</a:t>
            </a:r>
            <a:endParaRPr lang="zh-CN" altLang="en-US" sz="1335"/>
          </a:p>
          <a:p>
            <a:r>
              <a:rPr lang="zh-CN" altLang="en-US" sz="1335"/>
              <a:t>目标机器的目录：/www/admin/git_data/YinjiProject</a:t>
            </a:r>
            <a:endParaRPr lang="zh-CN" altLang="en-US" sz="1335"/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1495" y="161290"/>
            <a:ext cx="5433060" cy="5166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80" y="4450080"/>
            <a:ext cx="5840730" cy="420179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11</a:t>
            </a:r>
            <a:r>
              <a:rPr lang="zh-CN" altLang="en-US">
                <a:sym typeface="+mn-ea"/>
              </a:rPr>
              <a:t>，从生产环境导入数据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4740275" cy="3990340"/>
          </a:xfrm>
        </p:spPr>
        <p:txBody>
          <a:bodyPr>
            <a:normAutofit fontScale="25000"/>
          </a:bodyPr>
          <a:p>
            <a:r>
              <a:rPr lang="zh-CN" altLang="en-US" sz="5145" b="1"/>
              <a:t>导入数据库数据</a:t>
            </a:r>
            <a:endParaRPr lang="zh-CN" altLang="en-US" sz="5145" b="1"/>
          </a:p>
          <a:p>
            <a:pPr lvl="1"/>
            <a:r>
              <a:rPr lang="zh-CN" altLang="en-US" sz="4110">
                <a:sym typeface="+mn-ea"/>
              </a:rPr>
              <a:t>脚本位置：118.190.158.137  （yiniapp_03）</a:t>
            </a:r>
            <a:endParaRPr lang="zh-CN" altLang="en-US" sz="411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4110">
                <a:sym typeface="+mn-ea"/>
              </a:rPr>
              <a:t>/root/shell/mysql_back.sh</a:t>
            </a:r>
            <a:endParaRPr lang="en-US" altLang="zh-CN" sz="411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4110">
                <a:sym typeface="+mn-ea"/>
              </a:rPr>
              <a:t>脚 本每天运行一次</a:t>
            </a:r>
            <a:endParaRPr lang="zh-CN" altLang="en-US" sz="4110"/>
          </a:p>
          <a:p>
            <a:pPr lvl="1"/>
            <a:r>
              <a:rPr lang="zh-CN" altLang="en-US" sz="4110">
                <a:sym typeface="+mn-ea"/>
              </a:rPr>
              <a:t>定时命令：</a:t>
            </a:r>
            <a:endParaRPr lang="zh-CN" altLang="en-US" sz="4110">
              <a:sym typeface="+mn-ea"/>
            </a:endParaRPr>
          </a:p>
          <a:p>
            <a:pPr lvl="1"/>
            <a:r>
              <a:rPr lang="zh-CN" altLang="en-US" sz="4110">
                <a:sym typeface="+mn-ea"/>
              </a:rPr>
              <a:t># crontab -e</a:t>
            </a:r>
            <a:endParaRPr lang="zh-CN" altLang="en-US" sz="4110">
              <a:sym typeface="+mn-ea"/>
            </a:endParaRPr>
          </a:p>
          <a:p>
            <a:pPr lvl="1"/>
            <a:r>
              <a:rPr lang="zh-CN" altLang="en-US" sz="4110">
                <a:sym typeface="+mn-ea"/>
              </a:rPr>
              <a:t>0 1  * * * sh  /root/shell/mysql_back.sh</a:t>
            </a:r>
            <a:endParaRPr lang="zh-CN" altLang="en-US" sz="4110"/>
          </a:p>
          <a:p>
            <a:pPr lvl="1"/>
            <a:endParaRPr lang="zh-CN" altLang="en-US"/>
          </a:p>
          <a:p>
            <a:r>
              <a:rPr lang="zh-CN" altLang="en-US" sz="6400" b="1"/>
              <a:t>导入素材数据</a:t>
            </a:r>
            <a:endParaRPr lang="zh-CN" altLang="en-US" sz="6400" b="1"/>
          </a:p>
          <a:p>
            <a:pPr lvl="1"/>
            <a:r>
              <a:rPr lang="zh-CN" altLang="en-US" sz="4695">
                <a:sym typeface="+mn-ea"/>
              </a:rPr>
              <a:t>脚本每天自动备份一次</a:t>
            </a:r>
            <a:endParaRPr lang="zh-CN" altLang="en-US" sz="4695"/>
          </a:p>
          <a:p>
            <a:pPr lvl="1"/>
            <a:r>
              <a:rPr lang="zh-CN" altLang="en-US" sz="4695">
                <a:sym typeface="+mn-ea"/>
              </a:rPr>
              <a:t>脚 本每天运行一次</a:t>
            </a:r>
            <a:endParaRPr lang="zh-CN" altLang="en-US" sz="4695"/>
          </a:p>
          <a:p>
            <a:pPr lvl="1"/>
            <a:r>
              <a:rPr lang="zh-CN" altLang="en-US" sz="4695">
                <a:sym typeface="+mn-ea"/>
              </a:rPr>
              <a:t>脚本位置：139.129.223.181（yinjiapp_test）</a:t>
            </a:r>
            <a:endParaRPr lang="zh-CN" altLang="en-US" sz="4695"/>
          </a:p>
          <a:p>
            <a:pPr lvl="1"/>
            <a:r>
              <a:rPr lang="zh-CN" altLang="en-US" sz="4695">
                <a:solidFill>
                  <a:srgbClr val="0070C0"/>
                </a:solidFill>
                <a:sym typeface="+mn-ea"/>
              </a:rPr>
              <a:t>  /root/shell/backup.sh</a:t>
            </a:r>
            <a:endParaRPr lang="zh-CN" altLang="en-US" sz="4695">
              <a:solidFill>
                <a:srgbClr val="0070C0"/>
              </a:solidFill>
              <a:sym typeface="+mn-ea"/>
            </a:endParaRPr>
          </a:p>
          <a:p>
            <a:pPr lvl="1"/>
            <a:r>
              <a:rPr lang="zh-CN" altLang="en-US" sz="4695">
                <a:sym typeface="+mn-ea"/>
              </a:rPr>
              <a:t>定时命令：</a:t>
            </a:r>
            <a:endParaRPr lang="zh-CN" altLang="en-US" sz="4695">
              <a:sym typeface="+mn-ea"/>
            </a:endParaRPr>
          </a:p>
          <a:p>
            <a:pPr lvl="1"/>
            <a:r>
              <a:rPr lang="zh-CN" altLang="en-US" sz="4695">
                <a:sym typeface="+mn-ea"/>
              </a:rPr>
              <a:t># crontab -e</a:t>
            </a:r>
            <a:endParaRPr lang="zh-CN" altLang="en-US" sz="4695">
              <a:sym typeface="+mn-ea"/>
            </a:endParaRPr>
          </a:p>
          <a:p>
            <a:pPr lvl="1"/>
            <a:r>
              <a:rPr lang="zh-CN" altLang="en-US" sz="4695">
                <a:sym typeface="+mn-ea"/>
              </a:rPr>
              <a:t>0 0 */1 * * sh  /root/shell/backup.sh</a:t>
            </a:r>
            <a:endParaRPr lang="zh-CN" altLang="en-US" sz="4695"/>
          </a:p>
          <a:p>
            <a:pPr lvl="2"/>
            <a:endParaRPr lang="zh-CN" altLang="en-US" sz="457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3860" y="1691005"/>
            <a:ext cx="5469890" cy="2065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60" y="4207510"/>
            <a:ext cx="479044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12</a:t>
            </a:r>
            <a:r>
              <a:rPr lang="zh-CN" altLang="en-US">
                <a:sym typeface="+mn-ea"/>
              </a:rPr>
              <a:t>，启动脚本</a:t>
            </a:r>
            <a:endParaRPr lang="zh-CN" altLang="en-US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95045" y="1760855"/>
          <a:ext cx="100457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15"/>
                <a:gridCol w="857250"/>
                <a:gridCol w="1425575"/>
                <a:gridCol w="4536440"/>
                <a:gridCol w="1156335"/>
                <a:gridCol w="753745"/>
                <a:gridCol w="8407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序号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应用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用途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位置</a:t>
                      </a:r>
                      <a:r>
                        <a:rPr lang="en-US" altLang="zh-CN" sz="1000">
                          <a:sym typeface="+mn-ea"/>
                        </a:rPr>
                        <a:t>&amp;</a:t>
                      </a:r>
                      <a:r>
                        <a:rPr lang="zh-CN" altLang="en-US" sz="1000">
                          <a:sym typeface="+mn-ea"/>
                        </a:rPr>
                        <a:t>配置命令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负责人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确认人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备注</a:t>
                      </a:r>
                      <a:endParaRPr lang="zh-CN" altLang="en-US" sz="1000"/>
                    </a:p>
                  </a:txBody>
                  <a:tcPr/>
                </a:tc>
              </a:tr>
              <a:tr h="311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Yinji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启动分账任务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ip 地址：47.104.207.64 （</a:t>
                      </a:r>
                      <a:r>
                        <a:rPr sz="1000">
                          <a:sym typeface="+mn-ea"/>
                        </a:rPr>
                        <a:t>yinjiapp_01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/www/admin/script</a:t>
                      </a:r>
                      <a:r>
                        <a:rPr lang="en-US" altLang="zh-CN" sz="1000"/>
                        <a:t>/app/index/controller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php server.php restart -d &amp;&amp; php delay.php restart -d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1178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zh-CN" altLang="en-US"/>
              <a:t>文件上传到服务器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875655" cy="3990340"/>
          </a:xfrm>
        </p:spPr>
        <p:txBody>
          <a:bodyPr>
            <a:normAutofit lnSpcReduction="20000"/>
          </a:bodyPr>
          <a:p>
            <a:r>
              <a:rPr lang="en-US" altLang="zh-CN" sz="1000" b="1"/>
              <a:t>Git code pull </a:t>
            </a:r>
            <a:r>
              <a:rPr lang="zh-CN" altLang="en-US" sz="1000" b="1"/>
              <a:t>目录</a:t>
            </a:r>
            <a:endParaRPr lang="zh-CN" altLang="en-US" sz="1000" b="1"/>
          </a:p>
          <a:p>
            <a:pPr lvl="1"/>
            <a:r>
              <a:rPr lang="en-US" altLang="zh-CN" sz="1000">
                <a:solidFill>
                  <a:srgbClr val="FF0000"/>
                </a:solidFill>
                <a:sym typeface="+mn-ea"/>
              </a:rPr>
              <a:t>cd 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/www/admin/git_data/YinjiProject</a:t>
            </a:r>
            <a:endParaRPr lang="zh-CN" altLang="en-US" sz="1165">
              <a:solidFill>
                <a:srgbClr val="FF0000"/>
              </a:solidFill>
            </a:endParaRPr>
          </a:p>
          <a:p>
            <a:pPr lvl="0"/>
            <a:r>
              <a:rPr lang="en-US" altLang="zh-CN" sz="1000" b="1">
                <a:sym typeface="+mn-ea"/>
              </a:rPr>
              <a:t>SSH/FTP</a:t>
            </a:r>
            <a:endParaRPr lang="zh-CN" altLang="en-US" sz="710" b="1"/>
          </a:p>
          <a:p>
            <a:pPr lvl="1"/>
            <a:r>
              <a:rPr lang="zh-CN" altLang="en-US" sz="1000"/>
              <a:t>/www/admin/upload_data/</a:t>
            </a:r>
            <a:r>
              <a:rPr lang="en-US" altLang="zh-CN" sz="1000"/>
              <a:t>xxxxxxxxxx.tar.gz</a:t>
            </a:r>
            <a:endParaRPr lang="zh-CN" altLang="en-US" sz="1000"/>
          </a:p>
          <a:p>
            <a:pPr lvl="2"/>
            <a:r>
              <a:rPr lang="en-US" altLang="zh-CN" sz="1000"/>
              <a:t>gz</a:t>
            </a:r>
            <a:r>
              <a:rPr lang="zh-CN" altLang="en-US" sz="1000"/>
              <a:t>文件上传路径</a:t>
            </a:r>
            <a:endParaRPr lang="zh-CN" altLang="en-US" sz="1000"/>
          </a:p>
          <a:p>
            <a:pPr lvl="1" algn="l">
              <a:buClrTx/>
              <a:buSzTx/>
            </a:pPr>
            <a:r>
              <a:rPr lang="zh-CN" altLang="en-US" sz="1000">
                <a:sym typeface="+mn-ea"/>
              </a:rPr>
              <a:t>cd /www/admin/upload_data/</a:t>
            </a:r>
            <a:endParaRPr lang="zh-CN" altLang="en-US" sz="1000">
              <a:sym typeface="+mn-ea"/>
            </a:endParaRPr>
          </a:p>
          <a:p>
            <a:pPr lvl="2" algn="l">
              <a:buClrTx/>
              <a:buSzTx/>
            </a:pPr>
            <a:r>
              <a:rPr lang="zh-CN" altLang="en-US" sz="830">
                <a:sym typeface="+mn-ea"/>
              </a:rPr>
              <a:t>进入目录</a:t>
            </a:r>
            <a:endParaRPr lang="zh-CN" altLang="en-US" sz="830"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1000">
                <a:sym typeface="+mn-ea"/>
              </a:rPr>
              <a:t>tar -zxvf 20201124013508.tar.gz -C /www/admin/upload_data/</a:t>
            </a:r>
            <a:r>
              <a:rPr lang="zh-CN" altLang="en-US" sz="1000">
                <a:sym typeface="+mn-ea"/>
              </a:rPr>
              <a:t>yinji_main</a:t>
            </a:r>
            <a:r>
              <a:rPr lang="zh-CN" altLang="en-US" sz="1000">
                <a:sym typeface="+mn-ea"/>
              </a:rPr>
              <a:t>/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/>
              <a:t>执行解压命令</a:t>
            </a:r>
            <a:endParaRPr lang="zh-CN" altLang="en-US" sz="1000"/>
          </a:p>
          <a:p>
            <a:pPr lvl="1"/>
            <a:r>
              <a:rPr lang="zh-CN" altLang="en-US" sz="1000"/>
              <a:t>/www/admin/upload_data/yinji_main/</a:t>
            </a:r>
            <a:endParaRPr lang="zh-CN" altLang="en-US" sz="1000"/>
          </a:p>
          <a:p>
            <a:pPr lvl="2"/>
            <a:r>
              <a:rPr lang="zh-CN" altLang="en-US" sz="1000"/>
              <a:t>解压到数据主目录</a:t>
            </a:r>
            <a:endParaRPr lang="zh-CN" altLang="en-US" sz="1000"/>
          </a:p>
          <a:p>
            <a:pPr lvl="1"/>
            <a:r>
              <a:rPr lang="zh-CN" altLang="en-US" sz="1000"/>
              <a:t>/www/admin/upload_data/yinji_main/mnt/pub</a:t>
            </a:r>
            <a:endParaRPr lang="zh-CN" altLang="en-US" sz="1000"/>
          </a:p>
          <a:p>
            <a:pPr lvl="2"/>
            <a:endParaRPr lang="zh-CN" altLang="en-US" sz="1000"/>
          </a:p>
          <a:p>
            <a:pPr lvl="1"/>
            <a:r>
              <a:rPr lang="zh-CN" altLang="en-US" sz="1000"/>
              <a:t>把【</a:t>
            </a:r>
            <a:r>
              <a:rPr lang="en-US" altLang="zh-CN" sz="1000"/>
              <a:t>A</a:t>
            </a:r>
            <a:r>
              <a:rPr lang="zh-CN" altLang="en-US" sz="1000"/>
              <a:t>目录】软连接挂载到【</a:t>
            </a:r>
            <a:r>
              <a:rPr lang="en-US" altLang="zh-CN" sz="1000"/>
              <a:t>B</a:t>
            </a:r>
            <a:r>
              <a:rPr lang="zh-CN" altLang="en-US" sz="1000"/>
              <a:t>目录】</a:t>
            </a:r>
            <a:endParaRPr lang="zh-CN" altLang="en-US" sz="1000"/>
          </a:p>
          <a:p>
            <a:pPr lvl="2"/>
            <a:r>
              <a:rPr lang="zh-CN" altLang="en-US" sz="1000"/>
              <a:t>【</a:t>
            </a:r>
            <a:r>
              <a:rPr lang="en-US" altLang="zh-CN" sz="1000"/>
              <a:t>A</a:t>
            </a:r>
            <a:r>
              <a:rPr lang="zh-CN" altLang="en-US" sz="1000"/>
              <a:t>目录】/www/admin/git_data/YinjiProject/yinjiphp/public/uploads</a:t>
            </a:r>
            <a:endParaRPr lang="zh-CN" altLang="en-US" sz="1000"/>
          </a:p>
          <a:p>
            <a:pPr lvl="2"/>
            <a:r>
              <a:rPr lang="zh-CN" altLang="en-US" sz="1000"/>
              <a:t>【</a:t>
            </a:r>
            <a:r>
              <a:rPr lang="en-US" altLang="zh-CN" sz="1000"/>
              <a:t>B</a:t>
            </a:r>
            <a:r>
              <a:rPr lang="zh-CN" altLang="en-US" sz="1000"/>
              <a:t>目录】/www/admin/upload_data/yinji_main/mnt/pub</a:t>
            </a:r>
            <a:endParaRPr lang="zh-CN" altLang="en-US" sz="1000"/>
          </a:p>
          <a:p>
            <a:pPr lvl="0"/>
            <a:r>
              <a:rPr lang="en-US" altLang="zh-CN" sz="1000" b="1">
                <a:sym typeface="+mn-ea"/>
              </a:rPr>
              <a:t>Git </a:t>
            </a:r>
            <a:r>
              <a:rPr lang="zh-CN" altLang="en-US" sz="1000" b="1">
                <a:sym typeface="+mn-ea"/>
              </a:rPr>
              <a:t>忽略三个配置文件和一个软连接目录 【具体命令在下一页】 </a:t>
            </a:r>
            <a:endParaRPr lang="zh-CN" altLang="en-US" sz="1000" b="1"/>
          </a:p>
          <a:p>
            <a:pPr lvl="1"/>
            <a:r>
              <a:rPr lang="zh-CN" altLang="en-US" sz="1000">
                <a:solidFill>
                  <a:srgbClr val="FF0000"/>
                </a:solidFill>
              </a:rPr>
              <a:t>/www/admin/git_data/YinjiProject/yinjiphp/app</a:t>
            </a:r>
            <a:r>
              <a:rPr lang="en-US" altLang="zh-CN" sz="1000">
                <a:solidFill>
                  <a:srgbClr val="FF0000"/>
                </a:solidFill>
              </a:rPr>
              <a:t>/database.php</a:t>
            </a:r>
            <a:endParaRPr lang="en-US" altLang="zh-CN" sz="1000">
              <a:solidFill>
                <a:srgbClr val="FF0000"/>
              </a:solidFill>
            </a:endParaRPr>
          </a:p>
          <a:p>
            <a:pPr lvl="1" algn="l">
              <a:buClrTx/>
              <a:buSzTx/>
            </a:pPr>
            <a:r>
              <a:rPr lang="zh-CN" altLang="en-US" sz="1000">
                <a:solidFill>
                  <a:srgbClr val="FF0000"/>
                </a:solidFill>
              </a:rPr>
              <a:t>/www/admin/git_data/YinjiProject/yinjiphp/app/common/service</a:t>
            </a:r>
            <a:r>
              <a:rPr lang="en-US" altLang="zh-CN" sz="1000">
                <a:solidFill>
                  <a:srgbClr val="FF0000"/>
                </a:solidFill>
              </a:rPr>
              <a:t>/Redis.php</a:t>
            </a:r>
            <a:endParaRPr lang="en-US" altLang="zh-CN" sz="1000">
              <a:solidFill>
                <a:srgbClr val="FF0000"/>
              </a:solidFill>
            </a:endParaRPr>
          </a:p>
          <a:p>
            <a:pPr lvl="1" algn="l">
              <a:buClrTx/>
              <a:buSzTx/>
            </a:pPr>
            <a:r>
              <a:rPr lang="en-US" altLang="zh-CN" sz="1000">
                <a:solidFill>
                  <a:srgbClr val="FF0000"/>
                </a:solidFill>
              </a:rPr>
              <a:t>/www/admin/git_data/YinjiProject/yinjimoney/app/common/service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/Redis.php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1000">
                <a:solidFill>
                  <a:srgbClr val="FF0000"/>
                </a:solidFill>
                <a:sym typeface="+mn-ea"/>
              </a:rPr>
              <a:t>/www/admin/git_data/YinjiProject/yinjiphp/public/uploads</a:t>
            </a:r>
            <a:endParaRPr lang="en-US" altLang="zh-CN" sz="1000">
              <a:solidFill>
                <a:srgbClr val="FF0000"/>
              </a:solidFill>
            </a:endParaRPr>
          </a:p>
          <a:p>
            <a:pPr lvl="1" algn="l">
              <a:buClrTx/>
              <a:buSzTx/>
            </a:pPr>
            <a:endParaRPr lang="zh-CN" altLang="en-US" sz="1000">
              <a:solidFill>
                <a:srgbClr val="FF0000"/>
              </a:solidFill>
            </a:endParaRPr>
          </a:p>
          <a:p>
            <a:pPr lvl="1"/>
            <a:endParaRPr lang="en-US" altLang="zh-CN" sz="1000">
              <a:solidFill>
                <a:srgbClr val="FF0000"/>
              </a:solidFill>
            </a:endParaRPr>
          </a:p>
          <a:p>
            <a:pPr lvl="0"/>
            <a:endParaRPr lang="zh-CN" altLang="en-US" sz="1400"/>
          </a:p>
          <a:p>
            <a:pPr lvl="1"/>
            <a:endParaRPr lang="en-US" altLang="zh-CN" sz="1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5709920"/>
            <a:ext cx="6200775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0" y="631825"/>
            <a:ext cx="5266690" cy="559498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13</a:t>
            </a:r>
            <a:r>
              <a:rPr lang="zh-CN" altLang="en-US"/>
              <a:t>，设置</a:t>
            </a:r>
            <a:r>
              <a:rPr lang="en-US" altLang="zh-CN"/>
              <a:t>gitingore</a:t>
            </a:r>
            <a:r>
              <a:rPr lang="zh-CN" altLang="en-US"/>
              <a:t>，</a:t>
            </a:r>
            <a:r>
              <a:rPr lang="zh-CN" altLang="en-US"/>
              <a:t>建立</a:t>
            </a:r>
            <a:r>
              <a:rPr lang="zh-CN" altLang="en-US">
                <a:sym typeface="+mn-ea"/>
              </a:rPr>
              <a:t>软连接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9570085" cy="2675255"/>
          </a:xfrm>
        </p:spPr>
        <p:txBody>
          <a:bodyPr>
            <a:normAutofit/>
          </a:bodyPr>
          <a:p>
            <a:r>
              <a:rPr lang="zh-CN" altLang="en-US" sz="1000" b="1"/>
              <a:t>设置 </a:t>
            </a:r>
            <a:r>
              <a:rPr lang="en-US" altLang="zh-CN" sz="1000" b="1"/>
              <a:t>gitignore</a:t>
            </a:r>
            <a:endParaRPr lang="zh-CN" altLang="en-US" sz="1000" b="1"/>
          </a:p>
          <a:p>
            <a:pPr lvl="0"/>
            <a:endParaRPr lang="zh-CN" altLang="en-US" sz="1000" b="1">
              <a:sym typeface="+mn-ea"/>
            </a:endParaRPr>
          </a:p>
          <a:p>
            <a:pPr lvl="0"/>
            <a:r>
              <a:rPr lang="zh-CN" altLang="en-US" sz="1000" b="1">
                <a:sym typeface="+mn-ea"/>
              </a:rPr>
              <a:t> 建立软连接</a:t>
            </a:r>
            <a:endParaRPr lang="zh-CN" altLang="en-US" sz="1000" b="1">
              <a:sym typeface="+mn-ea"/>
            </a:endParaRPr>
          </a:p>
          <a:p>
            <a:pPr lvl="1"/>
            <a:r>
              <a:rPr lang="zh-CN" altLang="en-US" sz="1200" b="1"/>
              <a:t>rm -rf /www/admin/git_data/YinjiProject/yinjiphp/public/uploads  首先删除原有的</a:t>
            </a:r>
            <a:r>
              <a:rPr lang="zh-CN" altLang="en-US" sz="1200" b="1">
                <a:solidFill>
                  <a:srgbClr val="FF0000"/>
                </a:solidFill>
              </a:rPr>
              <a:t>uploads</a:t>
            </a:r>
            <a:r>
              <a:rPr lang="zh-CN" altLang="en-US" sz="1200" b="1"/>
              <a:t>目录</a:t>
            </a:r>
            <a:endParaRPr lang="zh-CN" altLang="en-US" sz="1200" b="1"/>
          </a:p>
          <a:p>
            <a:pPr lvl="1"/>
            <a:r>
              <a:rPr lang="zh-CN" altLang="en-US" sz="1200" b="1"/>
              <a:t>cd到 /www/admin/git_data/YinjiProject/yinjiphp/public</a:t>
            </a:r>
            <a:endParaRPr lang="zh-CN" altLang="en-US" sz="1200" b="1"/>
          </a:p>
          <a:p>
            <a:pPr lvl="1"/>
            <a:r>
              <a:rPr lang="zh-CN" altLang="en-US" sz="1200" b="1"/>
              <a:t>执行ln -s /www/admin/upload_data/yinji_main/mnt/pub/</a:t>
            </a:r>
            <a:r>
              <a:rPr lang="zh-CN" altLang="en-US" sz="1200" b="1">
                <a:sym typeface="+mn-ea"/>
              </a:rPr>
              <a:t>uploads</a:t>
            </a:r>
            <a:r>
              <a:rPr lang="zh-CN" altLang="en-US" sz="1200" b="1"/>
              <a:t>(源路径)    ./uploads(目标路径)</a:t>
            </a:r>
            <a:endParaRPr lang="zh-CN" altLang="en-US" sz="1200" b="1"/>
          </a:p>
          <a:p>
            <a:pPr lvl="1" algn="l">
              <a:buClrTx/>
              <a:buSzTx/>
            </a:pPr>
            <a:endParaRPr lang="zh-CN" altLang="en-US" sz="1000">
              <a:solidFill>
                <a:srgbClr val="FF0000"/>
              </a:solidFill>
            </a:endParaRPr>
          </a:p>
          <a:p>
            <a:pPr lvl="1"/>
            <a:r>
              <a:rPr lang="zh-CN" altLang="en-US" sz="1000" b="1">
                <a:sym typeface="+mn-ea"/>
              </a:rPr>
              <a:t>rm -rf /www/admin/git_data/YinjiProject/yinjiphp/public/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ueditor</a:t>
            </a:r>
            <a:r>
              <a:rPr lang="zh-CN" altLang="en-US" sz="1000" b="1">
                <a:sym typeface="+mn-ea"/>
              </a:rPr>
              <a:t>  首先删除原有的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ueditor</a:t>
            </a:r>
            <a:r>
              <a:rPr lang="zh-CN" altLang="en-US" sz="1000" b="1">
                <a:sym typeface="+mn-ea"/>
              </a:rPr>
              <a:t>目录</a:t>
            </a:r>
            <a:endParaRPr lang="zh-CN" altLang="en-US" sz="1000" b="1"/>
          </a:p>
          <a:p>
            <a:pPr lvl="1"/>
            <a:r>
              <a:rPr lang="zh-CN" altLang="en-US" sz="1000" b="1">
                <a:sym typeface="+mn-ea"/>
              </a:rPr>
              <a:t>cd到 /www/admin/git_data/YinjiProject/yinjiphp/public</a:t>
            </a:r>
            <a:endParaRPr lang="zh-CN" altLang="en-US" sz="1000" b="1"/>
          </a:p>
          <a:p>
            <a:pPr lvl="1"/>
            <a:r>
              <a:rPr lang="zh-CN" altLang="en-US" sz="1000" b="1">
                <a:sym typeface="+mn-ea"/>
              </a:rPr>
              <a:t>执行ln -s /www/admin/upload_data/yinji_main/mnt/pub/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ueditor</a:t>
            </a:r>
            <a:r>
              <a:rPr lang="zh-CN" altLang="en-US" sz="1000" b="1">
                <a:sym typeface="+mn-ea"/>
              </a:rPr>
              <a:t>(源路径) ./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ueditor</a:t>
            </a:r>
            <a:r>
              <a:rPr lang="zh-CN" altLang="en-US" sz="1000" b="1">
                <a:sym typeface="+mn-ea"/>
              </a:rPr>
              <a:t>(目标路径)</a:t>
            </a:r>
            <a:endParaRPr lang="zh-CN" altLang="en-US" sz="1000" b="1"/>
          </a:p>
          <a:p>
            <a:pPr lvl="1" algn="l">
              <a:buClrTx/>
              <a:buSzTx/>
            </a:pPr>
            <a:endParaRPr lang="zh-CN" altLang="en-US" sz="1000">
              <a:solidFill>
                <a:srgbClr val="FF0000"/>
              </a:solidFill>
            </a:endParaRPr>
          </a:p>
          <a:p>
            <a:pPr lvl="1"/>
            <a:endParaRPr lang="en-US" altLang="zh-CN" sz="1000">
              <a:solidFill>
                <a:srgbClr val="FF0000"/>
              </a:solidFill>
            </a:endParaRPr>
          </a:p>
          <a:p>
            <a:pPr lvl="0"/>
            <a:endParaRPr lang="zh-CN" altLang="en-US" sz="1400"/>
          </a:p>
          <a:p>
            <a:pPr lvl="1"/>
            <a:endParaRPr lang="en-US" altLang="zh-CN" sz="10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3215" y="1825625"/>
            <a:ext cx="4815840" cy="2909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2244090" y="2115820"/>
            <a:ext cx="4252595" cy="3602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60655" y="1553845"/>
            <a:ext cx="1923415" cy="4164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35"/>
            <a:ext cx="7358380" cy="132588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US" altLang="zh-CN" sz="3200">
                <a:sym typeface="+mn-ea"/>
              </a:rPr>
              <a:t>2，正式环境重构</a:t>
            </a:r>
            <a:br>
              <a:rPr lang="en-US" altLang="zh-CN" sz="3200">
                <a:sym typeface="+mn-ea"/>
              </a:rPr>
            </a:br>
            <a:r>
              <a:rPr lang="en-US" altLang="zh-CN" sz="3200">
                <a:sym typeface="+mn-ea"/>
              </a:rPr>
              <a:t>第</a:t>
            </a:r>
            <a:r>
              <a:rPr lang="zh-CN" altLang="en-US" sz="3200">
                <a:sym typeface="+mn-ea"/>
              </a:rPr>
              <a:t>三</a:t>
            </a:r>
            <a:r>
              <a:rPr lang="en-US" altLang="zh-CN" sz="3200">
                <a:sym typeface="+mn-ea"/>
              </a:rPr>
              <a:t>步：</a:t>
            </a:r>
            <a:r>
              <a:rPr lang="zh-CN" altLang="en-US" sz="3200">
                <a:sym typeface="+mn-ea"/>
              </a:rPr>
              <a:t>云盘</a:t>
            </a:r>
            <a:r>
              <a:rPr lang="en-US" altLang="zh-CN" sz="3200">
                <a:sym typeface="+mn-ea"/>
              </a:rPr>
              <a:t>master-slave</a:t>
            </a:r>
            <a:endParaRPr lang="en-US" altLang="zh-CN" sz="3200"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759325" y="100330"/>
            <a:ext cx="3594735" cy="914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prod-api.yibailiclass.com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prod-static.yibailiclass.com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  <a:p>
            <a:pPr algn="ctr">
              <a:buNone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prod-manange.yibailiclass.com</a:t>
            </a:r>
            <a:endParaRPr lang="en-US" altLang="zh-CN" sz="1200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99355" y="1288415"/>
            <a:ext cx="1908175" cy="593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SLB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5120" y="2900680"/>
            <a:ext cx="1560830" cy="273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2625" y="3098800"/>
            <a:ext cx="928370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cxnSp>
        <p:nvCxnSpPr>
          <p:cNvPr id="17" name="直接箭头连接符 16"/>
          <p:cNvCxnSpPr>
            <a:endCxn id="8" idx="0"/>
          </p:cNvCxnSpPr>
          <p:nvPr/>
        </p:nvCxnSpPr>
        <p:spPr>
          <a:xfrm>
            <a:off x="5941060" y="866775"/>
            <a:ext cx="4445" cy="421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084070" y="1570355"/>
            <a:ext cx="2921635" cy="36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0850" y="2070735"/>
            <a:ext cx="134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200">
                <a:sym typeface="+mn-ea"/>
              </a:rPr>
              <a:t>yinjiapp_01</a:t>
            </a:r>
            <a:endParaRPr sz="1200">
              <a:sym typeface="+mn-ea"/>
            </a:endParaRPr>
          </a:p>
          <a:p>
            <a:pPr>
              <a:buNone/>
            </a:pPr>
            <a:r>
              <a:rPr lang="en-US" altLang="zh-CN" sz="1200">
                <a:uFillTx/>
                <a:sym typeface="+mn-ea"/>
              </a:rPr>
              <a:t>47.104.207.64</a:t>
            </a:r>
            <a:endParaRPr lang="en-US" altLang="zh-CN" sz="1200">
              <a:solidFill>
                <a:schemeClr val="tx1"/>
              </a:solidFill>
              <a:uFillTx/>
              <a:sym typeface="+mn-ea"/>
            </a:endParaRPr>
          </a:p>
          <a:p>
            <a:pPr>
              <a:buNone/>
            </a:pPr>
            <a:r>
              <a:rPr lang="zh-CN" altLang="en-US" sz="1200">
                <a:sym typeface="+mn-ea"/>
              </a:rPr>
              <a:t>172.31.227.92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78580" y="1063625"/>
            <a:ext cx="1120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prod-yinji-slb-1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07285" y="2202180"/>
            <a:ext cx="307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prod-yibaili-slb-1-api-server-group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流程图: 多文档 36"/>
          <p:cNvSpPr/>
          <p:nvPr/>
        </p:nvSpPr>
        <p:spPr>
          <a:xfrm>
            <a:off x="586105" y="3696970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流程图: 多文档 50"/>
          <p:cNvSpPr/>
          <p:nvPr/>
        </p:nvSpPr>
        <p:spPr>
          <a:xfrm>
            <a:off x="7144385" y="5550535"/>
            <a:ext cx="3662680" cy="98933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/***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21545" y="3098800"/>
            <a:ext cx="166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  <a:sym typeface="+mn-ea"/>
              </a:rPr>
              <a:t>prod-yibaili-nas-2</a:t>
            </a:r>
            <a:endParaRPr lang="en-US" altLang="zh-CN" sz="16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57" name="圆柱形 56"/>
          <p:cNvSpPr/>
          <p:nvPr/>
        </p:nvSpPr>
        <p:spPr>
          <a:xfrm>
            <a:off x="258445" y="6040755"/>
            <a:ext cx="2057400" cy="584835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RDS</a:t>
            </a:r>
            <a:r>
              <a:rPr lang="en-US" altLang="zh-CN">
                <a:sym typeface="+mn-ea"/>
              </a:rPr>
              <a:t>-MySQL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5700" y="3028315"/>
            <a:ext cx="1741170" cy="26073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0810" y="3098800"/>
            <a:ext cx="106616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587625" y="2484755"/>
            <a:ext cx="1149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sz="1000">
                <a:sym typeface="+mn-ea"/>
              </a:rPr>
              <a:t>yinjiapp_02</a:t>
            </a:r>
            <a:endParaRPr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121.42.140.191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172.31.227.93</a:t>
            </a:r>
            <a:endParaRPr lang="zh-CN" altLang="en-US" sz="1000">
              <a:sym typeface="+mn-ea"/>
            </a:endParaRPr>
          </a:p>
          <a:p>
            <a:pPr>
              <a:buNone/>
            </a:pPr>
            <a:endParaRPr lang="en-US" altLang="zh-CN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流程图: 多文档 9"/>
          <p:cNvSpPr/>
          <p:nvPr/>
        </p:nvSpPr>
        <p:spPr>
          <a:xfrm>
            <a:off x="2670175" y="3651885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75480" y="2988310"/>
            <a:ext cx="1774825" cy="2647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99355" y="3098800"/>
            <a:ext cx="941705" cy="453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05705" y="2484755"/>
            <a:ext cx="1261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000">
                <a:sym typeface="+mn-ea"/>
              </a:rPr>
              <a:t>yiniapp_03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118.190.158.137</a:t>
            </a:r>
            <a:endParaRPr lang="zh-CN" altLang="en-US" sz="1000">
              <a:sym typeface="+mn-ea"/>
            </a:endParaRPr>
          </a:p>
          <a:p>
            <a:pPr>
              <a:buNone/>
            </a:pPr>
            <a:r>
              <a:rPr lang="zh-CN" altLang="en-US" sz="1000">
                <a:sym typeface="+mn-ea"/>
              </a:rPr>
              <a:t>172.31.227.94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流程图: 多文档 14"/>
          <p:cNvSpPr/>
          <p:nvPr/>
        </p:nvSpPr>
        <p:spPr>
          <a:xfrm>
            <a:off x="4940935" y="3651885"/>
            <a:ext cx="1071245" cy="495935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PHP</a:t>
            </a:r>
            <a:r>
              <a:rPr lang="zh-CN" altLang="en-US" sz="1000">
                <a:solidFill>
                  <a:schemeClr val="tx1"/>
                </a:solidFill>
              </a:rPr>
              <a:t>文件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16" idx="2"/>
            <a:endCxn id="51" idx="0"/>
          </p:cNvCxnSpPr>
          <p:nvPr/>
        </p:nvCxnSpPr>
        <p:spPr>
          <a:xfrm rot="5400000" flipV="1">
            <a:off x="4904105" y="1226185"/>
            <a:ext cx="464185" cy="8183880"/>
          </a:xfrm>
          <a:prstGeom prst="curvedConnector3">
            <a:avLst>
              <a:gd name="adj1" fmla="val 5369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8" idx="2"/>
            <a:endCxn id="51" idx="0"/>
          </p:cNvCxnSpPr>
          <p:nvPr/>
        </p:nvCxnSpPr>
        <p:spPr>
          <a:xfrm rot="5400000" flipV="1">
            <a:off x="5935980" y="2258695"/>
            <a:ext cx="528320" cy="6054725"/>
          </a:xfrm>
          <a:prstGeom prst="curvedConnector3">
            <a:avLst>
              <a:gd name="adj1" fmla="val 533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41985" y="5213350"/>
            <a:ext cx="927735" cy="3371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8354060" y="553720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542905" y="280035"/>
            <a:ext cx="1243965" cy="734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Git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服务器</a:t>
            </a:r>
            <a:endParaRPr lang="zh-CN" altLang="en-US">
              <a:sym typeface="+mn-ea"/>
            </a:endParaRPr>
          </a:p>
        </p:txBody>
      </p:sp>
      <p:cxnSp>
        <p:nvCxnSpPr>
          <p:cNvPr id="89" name="直接箭头连接符 88"/>
          <p:cNvCxnSpPr>
            <a:stCxn id="88" idx="1"/>
            <a:endCxn id="87" idx="3"/>
          </p:cNvCxnSpPr>
          <p:nvPr/>
        </p:nvCxnSpPr>
        <p:spPr>
          <a:xfrm flipH="1">
            <a:off x="9598025" y="647700"/>
            <a:ext cx="944880" cy="273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295765" y="227965"/>
            <a:ext cx="1232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pull master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91" name="直接箭头连接符 90"/>
          <p:cNvCxnSpPr>
            <a:stCxn id="87" idx="1"/>
            <a:endCxn id="37" idx="3"/>
          </p:cNvCxnSpPr>
          <p:nvPr/>
        </p:nvCxnSpPr>
        <p:spPr>
          <a:xfrm flipH="1">
            <a:off x="1657350" y="921385"/>
            <a:ext cx="6696710" cy="30238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1"/>
            <a:endCxn id="10" idx="3"/>
          </p:cNvCxnSpPr>
          <p:nvPr/>
        </p:nvCxnSpPr>
        <p:spPr>
          <a:xfrm flipH="1">
            <a:off x="3741420" y="921385"/>
            <a:ext cx="4612640" cy="2978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7" idx="1"/>
            <a:endCxn id="15" idx="3"/>
          </p:cNvCxnSpPr>
          <p:nvPr/>
        </p:nvCxnSpPr>
        <p:spPr>
          <a:xfrm flipH="1">
            <a:off x="6012180" y="921385"/>
            <a:ext cx="2341880" cy="2978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288530" y="1524000"/>
            <a:ext cx="1065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FF0000"/>
                </a:solidFill>
                <a:sym typeface="+mn-ea"/>
              </a:rPr>
              <a:t>scp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复制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code</a:t>
            </a:r>
            <a:endParaRPr lang="en-US" altLang="zh-CN" sz="12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4865" y="1288415"/>
            <a:ext cx="1376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olidFill>
                  <a:srgbClr val="00B0F0"/>
                </a:solidFill>
                <a:sym typeface="+mn-ea"/>
              </a:rPr>
              <a:t>[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音基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App2] 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测试环境 </a:t>
            </a:r>
            <a:r>
              <a:rPr lang="en-US" altLang="zh-CN" sz="1000" b="1">
                <a:solidFill>
                  <a:srgbClr val="00B0F0"/>
                </a:solidFill>
                <a:sym typeface="+mn-ea"/>
              </a:rPr>
              <a:t>2</a:t>
            </a:r>
            <a:r>
              <a:rPr lang="zh-CN" altLang="en-US" sz="1000" b="1">
                <a:solidFill>
                  <a:srgbClr val="00B0F0"/>
                </a:solidFill>
                <a:sym typeface="+mn-ea"/>
              </a:rPr>
              <a:t>47.105.164.65</a:t>
            </a:r>
            <a:endParaRPr lang="zh-CN" altLang="en-US" sz="1000"/>
          </a:p>
        </p:txBody>
      </p:sp>
      <p:cxnSp>
        <p:nvCxnSpPr>
          <p:cNvPr id="33" name="曲线连接符 32"/>
          <p:cNvCxnSpPr>
            <a:stCxn id="37" idx="3"/>
            <a:endCxn id="27" idx="3"/>
          </p:cNvCxnSpPr>
          <p:nvPr/>
        </p:nvCxnSpPr>
        <p:spPr>
          <a:xfrm flipH="1">
            <a:off x="1569720" y="3945255"/>
            <a:ext cx="87630" cy="1437005"/>
          </a:xfrm>
          <a:prstGeom prst="curvedConnector3">
            <a:avLst>
              <a:gd name="adj1" fmla="val -271739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0" idx="1"/>
            <a:endCxn id="27" idx="3"/>
          </p:cNvCxnSpPr>
          <p:nvPr/>
        </p:nvCxnSpPr>
        <p:spPr>
          <a:xfrm rot="10800000" flipV="1">
            <a:off x="1569720" y="3900170"/>
            <a:ext cx="1100455" cy="1482090"/>
          </a:xfrm>
          <a:prstGeom prst="curvedConnector3">
            <a:avLst>
              <a:gd name="adj1" fmla="val 49971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27" idx="3"/>
          </p:cNvCxnSpPr>
          <p:nvPr/>
        </p:nvCxnSpPr>
        <p:spPr>
          <a:xfrm rot="10800000" flipV="1">
            <a:off x="1569085" y="3900170"/>
            <a:ext cx="3371215" cy="1482090"/>
          </a:xfrm>
          <a:prstGeom prst="curvedConnector3">
            <a:avLst>
              <a:gd name="adj1" fmla="val 49991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9" idx="2"/>
            <a:endCxn id="51" idx="0"/>
          </p:cNvCxnSpPr>
          <p:nvPr/>
        </p:nvCxnSpPr>
        <p:spPr>
          <a:xfrm rot="5400000" flipV="1">
            <a:off x="6980555" y="3303270"/>
            <a:ext cx="525780" cy="3968115"/>
          </a:xfrm>
          <a:prstGeom prst="curvedConnector3">
            <a:avLst>
              <a:gd name="adj1" fmla="val 5332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60020" y="1642745"/>
            <a:ext cx="19234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prod-yibaili-slb-1-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manage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-server-group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endParaRPr lang="en-US" altLang="zh-CN" sz="1000" strike="dblStrike">
              <a:solidFill>
                <a:srgbClr val="FF0000"/>
              </a:solidFill>
              <a:uFillTx/>
              <a:sym typeface="+mn-ea"/>
            </a:endParaRPr>
          </a:p>
          <a:p>
            <a:endParaRPr lang="en-US" altLang="zh-CN" sz="1000" strike="dblStrike">
              <a:solidFill>
                <a:srgbClr val="FF0000"/>
              </a:solidFill>
              <a:uFillTx/>
              <a:sym typeface="+mn-ea"/>
            </a:endParaRPr>
          </a:p>
        </p:txBody>
      </p:sp>
      <p:cxnSp>
        <p:nvCxnSpPr>
          <p:cNvPr id="44" name="直接箭头连接符 43"/>
          <p:cNvCxnSpPr>
            <a:stCxn id="8" idx="1"/>
            <a:endCxn id="42" idx="0"/>
          </p:cNvCxnSpPr>
          <p:nvPr/>
        </p:nvCxnSpPr>
        <p:spPr>
          <a:xfrm flipH="1">
            <a:off x="4370705" y="1584960"/>
            <a:ext cx="628650" cy="530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28905" y="1248410"/>
            <a:ext cx="2084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prod-manange.yibailiclass.com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33295" y="1799590"/>
            <a:ext cx="169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prod-api.yibailiclass.com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16" name="流程图: 多文档 15"/>
          <p:cNvSpPr/>
          <p:nvPr/>
        </p:nvSpPr>
        <p:spPr>
          <a:xfrm>
            <a:off x="408940" y="4192905"/>
            <a:ext cx="1475740" cy="92837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/ueditor/***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/uploads/***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en-US" altLang="zh-CN" sz="1000" b="1">
                <a:solidFill>
                  <a:srgbClr val="FF0000"/>
                </a:solidFill>
                <a:sym typeface="+mn-ea"/>
              </a:rPr>
              <a:t>runtime/***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8" name="流程图: 多文档 17"/>
          <p:cNvSpPr/>
          <p:nvPr/>
        </p:nvSpPr>
        <p:spPr>
          <a:xfrm>
            <a:off x="2538095" y="4128770"/>
            <a:ext cx="1475740" cy="92837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/ueditor/***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/uploads/***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en-US" altLang="zh-CN" sz="1000" b="1">
                <a:solidFill>
                  <a:srgbClr val="FF0000"/>
                </a:solidFill>
                <a:sym typeface="+mn-ea"/>
              </a:rPr>
              <a:t>runtime/***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9" name="流程图: 多文档 18"/>
          <p:cNvSpPr/>
          <p:nvPr/>
        </p:nvSpPr>
        <p:spPr>
          <a:xfrm>
            <a:off x="4624705" y="4131310"/>
            <a:ext cx="1475740" cy="92837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/ueditor/***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public</a:t>
            </a:r>
            <a:r>
              <a:rPr lang="en-US" altLang="zh-CN" sz="1000" b="1">
                <a:solidFill>
                  <a:srgbClr val="FF0000"/>
                </a:solidFill>
              </a:rPr>
              <a:t>/uploads/***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r>
              <a:rPr lang="en-US" altLang="zh-CN" sz="1000" b="1">
                <a:solidFill>
                  <a:srgbClr val="FF0000"/>
                </a:solidFill>
                <a:sym typeface="+mn-ea"/>
              </a:rPr>
              <a:t>runtime/***</a:t>
            </a:r>
            <a:endParaRPr lang="en-US" altLang="zh-CN" sz="1000" b="1">
              <a:solidFill>
                <a:srgbClr val="FF0000"/>
              </a:solidFill>
            </a:endParaRPr>
          </a:p>
          <a:p>
            <a:pPr algn="l"/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07530" y="6288405"/>
            <a:ext cx="159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chemeClr val="tx1"/>
                </a:solidFill>
                <a:sym typeface="+mn-ea"/>
              </a:rPr>
              <a:t>nas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云盘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(master)</a:t>
            </a:r>
            <a:endParaRPr lang="en-US" altLang="zh-CN" sz="1600" b="1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26" name="流程图: 多文档 25"/>
          <p:cNvSpPr/>
          <p:nvPr/>
        </p:nvSpPr>
        <p:spPr>
          <a:xfrm>
            <a:off x="7144385" y="3552190"/>
            <a:ext cx="3662680" cy="98933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/mnt/admin/php_yinji/php_yinji/public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/***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36810" y="6432550"/>
            <a:ext cx="1667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FF0000"/>
                </a:solidFill>
                <a:sym typeface="+mn-ea"/>
              </a:rPr>
              <a:t>prod-yibaili-nas-1</a:t>
            </a:r>
            <a:endParaRPr lang="en-US" altLang="zh-CN" sz="1600" b="1" strike="sngStrike">
              <a:solidFill>
                <a:srgbClr val="FF0000"/>
              </a:solidFill>
              <a:uFillTx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51015" y="4275455"/>
            <a:ext cx="14319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chemeClr val="tx1"/>
                </a:solidFill>
                <a:sym typeface="+mn-ea"/>
              </a:rPr>
              <a:t>nas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云盘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(slave)</a:t>
            </a:r>
            <a:endParaRPr lang="en-US" altLang="zh-CN" sz="1600" b="1" strike="sng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6" name="上箭头 35"/>
          <p:cNvSpPr/>
          <p:nvPr/>
        </p:nvSpPr>
        <p:spPr>
          <a:xfrm>
            <a:off x="9078595" y="4431665"/>
            <a:ext cx="1037590" cy="10502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116185" y="4541520"/>
            <a:ext cx="18326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每小时全量备份一次，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strike="sngStrike">
                <a:solidFill>
                  <a:schemeClr val="tx1"/>
                </a:solidFill>
                <a:uFillTx/>
                <a:sym typeface="+mn-ea"/>
              </a:rPr>
              <a:t>当</a:t>
            </a:r>
            <a:r>
              <a:rPr lang="en-US" altLang="zh-CN" sz="1200" strike="sngStrike">
                <a:solidFill>
                  <a:schemeClr val="tx1"/>
                </a:solidFill>
                <a:uFillTx/>
                <a:sym typeface="+mn-ea"/>
              </a:rPr>
              <a:t>master</a:t>
            </a:r>
            <a:r>
              <a:rPr lang="zh-CN" altLang="en-US" sz="1200" strike="sngStrike">
                <a:solidFill>
                  <a:schemeClr val="tx1"/>
                </a:solidFill>
                <a:uFillTx/>
                <a:sym typeface="+mn-ea"/>
              </a:rPr>
              <a:t>故障时，切换到</a:t>
            </a:r>
            <a:endParaRPr lang="zh-CN" altLang="en-US" sz="1200" strike="sngStrike">
              <a:solidFill>
                <a:schemeClr val="tx1"/>
              </a:solidFill>
              <a:uFillTx/>
              <a:sym typeface="+mn-ea"/>
            </a:endParaRPr>
          </a:p>
          <a:p>
            <a:pPr algn="l"/>
            <a:r>
              <a:rPr lang="en-US" altLang="zh-CN" sz="1200" strike="sngStrike">
                <a:solidFill>
                  <a:schemeClr val="tx1"/>
                </a:solidFill>
                <a:uFillTx/>
                <a:sym typeface="+mn-ea"/>
              </a:rPr>
              <a:t>slave</a:t>
            </a:r>
            <a:endParaRPr lang="zh-CN" altLang="en-US" sz="1200" strike="sngStrike">
              <a:solidFill>
                <a:schemeClr val="tx1"/>
              </a:solidFill>
              <a:uFillTx/>
              <a:sym typeface="+mn-ea"/>
            </a:endParaRPr>
          </a:p>
          <a:p>
            <a:pPr algn="l"/>
            <a:endParaRPr lang="zh-CN" altLang="en-US" sz="1200" strike="sngStrike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555">
                <a:sym typeface="+mn-ea"/>
              </a:rPr>
              <a:t>14</a:t>
            </a:r>
            <a:r>
              <a:rPr lang="zh-CN" altLang="en-US" sz="3555">
                <a:sym typeface="+mn-ea"/>
              </a:rPr>
              <a:t>，配置数据库和</a:t>
            </a:r>
            <a:r>
              <a:rPr lang="en-US" altLang="zh-CN" sz="3555">
                <a:sym typeface="+mn-ea"/>
              </a:rPr>
              <a:t>redis</a:t>
            </a:r>
            <a:r>
              <a:rPr lang="zh-CN" altLang="en-US" sz="3555">
                <a:sym typeface="+mn-ea"/>
              </a:rPr>
              <a:t>连接信息（更新会被覆盖）</a:t>
            </a:r>
            <a:endParaRPr lang="zh-CN" altLang="en-US" sz="3555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1579245"/>
            <a:ext cx="3665220" cy="4763135"/>
          </a:xfrm>
          <a:prstGeom prst="rect">
            <a:avLst/>
          </a:prstGeom>
        </p:spPr>
      </p:pic>
      <p:sp>
        <p:nvSpPr>
          <p:cNvPr id="4" name="内容占位符 3"/>
          <p:cNvSpPr/>
          <p:nvPr>
            <p:ph idx="1"/>
          </p:nvPr>
        </p:nvSpPr>
        <p:spPr>
          <a:xfrm>
            <a:off x="6457950" y="1825625"/>
            <a:ext cx="4474845" cy="4351655"/>
          </a:xfrm>
        </p:spPr>
        <p:txBody>
          <a:bodyPr>
            <a:normAutofit/>
          </a:bodyPr>
          <a:p>
            <a:r>
              <a:rPr lang="zh-CN" altLang="en-US" sz="1110"/>
              <a:t>     'hostname'        =&gt; </a:t>
            </a:r>
            <a:r>
              <a:rPr lang="zh-CN" altLang="en-US" sz="1110" b="1"/>
              <a:t>'localhost'</a:t>
            </a:r>
            <a:r>
              <a:rPr lang="zh-CN" altLang="en-US" sz="1110"/>
              <a:t>,</a:t>
            </a:r>
            <a:endParaRPr lang="zh-CN" altLang="en-US" sz="1110"/>
          </a:p>
          <a:p>
            <a:r>
              <a:rPr lang="zh-CN" altLang="en-US" sz="1110"/>
              <a:t>    // 数据库名</a:t>
            </a:r>
            <a:endParaRPr lang="zh-CN" altLang="en-US" sz="1110"/>
          </a:p>
          <a:p>
            <a:r>
              <a:rPr lang="zh-CN" altLang="en-US" sz="1110"/>
              <a:t>    'database'        =&gt; '</a:t>
            </a:r>
            <a:r>
              <a:rPr lang="zh-CN" altLang="en-US" sz="1110" b="1"/>
              <a:t>yijin_main</a:t>
            </a:r>
            <a:r>
              <a:rPr lang="zh-CN" altLang="en-US" sz="1110"/>
              <a:t>',</a:t>
            </a:r>
            <a:endParaRPr lang="zh-CN" altLang="en-US" sz="1110"/>
          </a:p>
          <a:p>
            <a:endParaRPr lang="zh-CN" altLang="en-US" sz="1110"/>
          </a:p>
          <a:p>
            <a:r>
              <a:rPr lang="zh-CN" altLang="en-US" sz="1110"/>
              <a:t>    // 用户名</a:t>
            </a:r>
            <a:endParaRPr lang="zh-CN" altLang="en-US" sz="1110"/>
          </a:p>
          <a:p>
            <a:r>
              <a:rPr lang="zh-CN" altLang="en-US" sz="1110"/>
              <a:t>    'username'        =&gt; '</a:t>
            </a:r>
            <a:r>
              <a:rPr lang="zh-CN" altLang="en-US" sz="1110" b="1"/>
              <a:t>test2</a:t>
            </a:r>
            <a:r>
              <a:rPr lang="zh-CN" altLang="en-US" sz="1110"/>
              <a:t>',</a:t>
            </a:r>
            <a:endParaRPr lang="zh-CN" altLang="en-US" sz="1110"/>
          </a:p>
          <a:p>
            <a:r>
              <a:rPr lang="zh-CN" altLang="en-US" sz="1110"/>
              <a:t>   </a:t>
            </a:r>
            <a:endParaRPr lang="zh-CN" altLang="en-US" sz="1110"/>
          </a:p>
          <a:p>
            <a:r>
              <a:rPr lang="zh-CN" altLang="en-US" sz="1110"/>
              <a:t>     // 密码</a:t>
            </a:r>
            <a:endParaRPr lang="zh-CN" altLang="en-US" sz="1110"/>
          </a:p>
          <a:p>
            <a:r>
              <a:rPr lang="zh-CN" altLang="en-US" sz="1110"/>
              <a:t>    'password'        =&gt; '</a:t>
            </a:r>
            <a:r>
              <a:rPr lang="en-US" altLang="zh-CN" sz="1110" b="1"/>
              <a:t>xxx</a:t>
            </a:r>
            <a:r>
              <a:rPr lang="zh-CN" altLang="en-US" sz="1110"/>
              <a:t>',</a:t>
            </a:r>
            <a:endParaRPr lang="zh-CN" altLang="en-US" sz="1110"/>
          </a:p>
        </p:txBody>
      </p:sp>
      <p:sp>
        <p:nvSpPr>
          <p:cNvPr id="5" name="文本框 4"/>
          <p:cNvSpPr txBox="1"/>
          <p:nvPr/>
        </p:nvSpPr>
        <p:spPr>
          <a:xfrm>
            <a:off x="3616960" y="4866005"/>
            <a:ext cx="70859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四个位置：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/yinjiphp/app/database.php</a:t>
            </a:r>
            <a:endParaRPr lang="zh-CN" altLang="en-US"/>
          </a:p>
          <a:p>
            <a:r>
              <a:rPr lang="zh-CN" altLang="en-US"/>
              <a:t>/yinjiphp/app/common/service/Redis.php</a:t>
            </a:r>
            <a:endParaRPr lang="zh-CN" altLang="en-US"/>
          </a:p>
          <a:p>
            <a:r>
              <a:rPr lang="zh-CN" altLang="en-US"/>
              <a:t>/yinjimoney/app/database.php</a:t>
            </a:r>
            <a:endParaRPr lang="zh-CN" altLang="en-US"/>
          </a:p>
          <a:p>
            <a:r>
              <a:rPr lang="zh-CN" altLang="en-US"/>
              <a:t>/yinjimoney/app/common/service/Redis.php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14</a:t>
            </a:r>
            <a:r>
              <a:rPr lang="zh-CN" altLang="en-US">
                <a:sym typeface="+mn-ea"/>
              </a:rPr>
              <a:t>，配置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连接信息</a:t>
            </a:r>
            <a:r>
              <a:rPr lang="zh-CN" altLang="en-US">
                <a:sym typeface="+mn-ea"/>
              </a:rPr>
              <a:t>（更新会被覆盖）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317105" y="1825625"/>
            <a:ext cx="3615690" cy="4351655"/>
          </a:xfrm>
        </p:spPr>
        <p:txBody>
          <a:bodyPr>
            <a:normAutofit/>
          </a:bodyPr>
          <a:p>
            <a:r>
              <a:rPr lang="zh-CN" altLang="en-US" sz="1110"/>
              <a:t>    final public static function Redis()</a:t>
            </a:r>
            <a:endParaRPr lang="zh-CN" altLang="en-US" sz="1110"/>
          </a:p>
          <a:p>
            <a:r>
              <a:rPr lang="zh-CN" altLang="en-US" sz="1110"/>
              <a:t>    {</a:t>
            </a:r>
            <a:endParaRPr lang="zh-CN" altLang="en-US" sz="1110"/>
          </a:p>
          <a:p>
            <a:r>
              <a:rPr lang="zh-CN" altLang="en-US" sz="1110"/>
              <a:t>        if (is_null(self::$Redis)) {</a:t>
            </a:r>
            <a:endParaRPr lang="zh-CN" altLang="en-US" sz="1110"/>
          </a:p>
          <a:p>
            <a:r>
              <a:rPr lang="zh-CN" altLang="en-US" sz="1110"/>
              <a:t>            self::$Redis = new \Redis();</a:t>
            </a:r>
            <a:endParaRPr lang="zh-CN" altLang="en-US" sz="1110"/>
          </a:p>
          <a:p>
            <a:r>
              <a:rPr lang="zh-CN" altLang="en-US" sz="1110"/>
              <a:t>            self::$Redis-&gt;connect('127.0.0.1', 36379);</a:t>
            </a:r>
            <a:endParaRPr lang="zh-CN" altLang="en-US" sz="1110"/>
          </a:p>
          <a:p>
            <a:r>
              <a:rPr lang="zh-CN" altLang="en-US" sz="1110"/>
              <a:t>            self::$Redis-&gt;auth('</a:t>
            </a:r>
            <a:r>
              <a:rPr lang="en-US" altLang="zh-CN" sz="1110"/>
              <a:t>xxx</a:t>
            </a:r>
            <a:r>
              <a:rPr lang="zh-CN" altLang="en-US" sz="1110"/>
              <a:t>'); //密码验证</a:t>
            </a:r>
            <a:endParaRPr lang="zh-CN" altLang="en-US" sz="1110"/>
          </a:p>
          <a:p>
            <a:r>
              <a:rPr lang="zh-CN" altLang="en-US" sz="1110"/>
              <a:t>        }</a:t>
            </a:r>
            <a:endParaRPr lang="zh-CN" altLang="en-US" sz="1110"/>
          </a:p>
          <a:p>
            <a:r>
              <a:rPr lang="zh-CN" altLang="en-US" sz="1110"/>
              <a:t>        return self::$Redis;</a:t>
            </a:r>
            <a:endParaRPr lang="zh-CN" altLang="en-US" sz="1110"/>
          </a:p>
          <a:p>
            <a:r>
              <a:rPr lang="zh-CN" altLang="en-US" sz="1110"/>
              <a:t>    }    </a:t>
            </a:r>
            <a:endParaRPr lang="zh-CN" altLang="en-US" sz="111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2162810"/>
            <a:ext cx="3152140" cy="3571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40" y="1825625"/>
            <a:ext cx="3149600" cy="48748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22060" y="4754245"/>
            <a:ext cx="49288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四个位置：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/yinjiphp/app/database.php</a:t>
            </a:r>
            <a:endParaRPr lang="zh-CN" altLang="en-US"/>
          </a:p>
          <a:p>
            <a:r>
              <a:rPr lang="zh-CN" altLang="en-US"/>
              <a:t>/yinjiphp/app/common/service/Redis.php</a:t>
            </a:r>
            <a:endParaRPr lang="zh-CN" altLang="en-US"/>
          </a:p>
          <a:p>
            <a:r>
              <a:rPr lang="zh-CN" altLang="en-US"/>
              <a:t>/yinjimoney/app/database.php</a:t>
            </a:r>
            <a:endParaRPr lang="zh-CN" altLang="en-US"/>
          </a:p>
          <a:p>
            <a:r>
              <a:rPr lang="zh-CN" altLang="en-US"/>
              <a:t>/yinjimoney/app/common/service/Redis.php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15, </a:t>
            </a:r>
            <a:r>
              <a:rPr lang="zh-CN" altLang="en-US"/>
              <a:t>修改 </a:t>
            </a:r>
            <a:r>
              <a:rPr lang="en-US" altLang="zh-CN"/>
              <a:t>.</a:t>
            </a:r>
            <a:r>
              <a:rPr lang="en-US" altLang="zh-CN"/>
              <a:t>gitignore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4115"/>
          </a:xfrm>
        </p:spPr>
        <p:txBody>
          <a:bodyPr/>
          <a:p>
            <a:r>
              <a:rPr lang="zh-CN" altLang="en-US"/>
              <a:t>在以下目录下建立 </a:t>
            </a:r>
            <a:r>
              <a:rPr lang="en-US" altLang="zh-CN"/>
              <a:t>.gitignore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en-US" altLang="zh-CN"/>
              <a:t>/www/admin/git_data/YinjiProject</a:t>
            </a:r>
            <a:endParaRPr lang="en-US" altLang="zh-CN"/>
          </a:p>
          <a:p>
            <a:pPr lvl="0"/>
            <a:r>
              <a:rPr lang="zh-CN" altLang="en-US" sz="2800"/>
              <a:t>插入以下行，忽略</a:t>
            </a:r>
            <a:r>
              <a:rPr lang="en-US" altLang="zh-CN" sz="2800"/>
              <a:t>uploads</a:t>
            </a:r>
            <a:r>
              <a:rPr lang="zh-CN" altLang="en-US" sz="2800"/>
              <a:t>文件夹和之下的所有文件</a:t>
            </a:r>
            <a:endParaRPr lang="zh-CN" altLang="en-US" sz="2800"/>
          </a:p>
          <a:p>
            <a:pPr lvl="1"/>
            <a:r>
              <a:rPr lang="en-US" altLang="zh-CN"/>
              <a:t>/yinjiphp/public/uploads/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16, </a:t>
            </a:r>
            <a:r>
              <a:rPr lang="zh-CN"/>
              <a:t>修改文件夹权限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4115"/>
          </a:xfrm>
        </p:spPr>
        <p:txBody>
          <a:bodyPr/>
          <a:p>
            <a:r>
              <a:rPr lang="zh-CN" altLang="en-US"/>
              <a:t>在以下目录下建立 </a:t>
            </a:r>
            <a:r>
              <a:rPr lang="en-US" altLang="zh-CN"/>
              <a:t>.gitignore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en-US" altLang="zh-CN"/>
              <a:t>/www/admin/git_data/YinjiProject</a:t>
            </a:r>
            <a:endParaRPr lang="en-US" altLang="zh-CN"/>
          </a:p>
          <a:p>
            <a:pPr lvl="0"/>
            <a:r>
              <a:rPr lang="zh-CN" altLang="en-US" sz="2800"/>
              <a:t>插入以下行，忽略</a:t>
            </a:r>
            <a:r>
              <a:rPr lang="en-US" altLang="zh-CN" sz="2800"/>
              <a:t>uploads</a:t>
            </a:r>
            <a:r>
              <a:rPr lang="zh-CN" altLang="en-US" sz="2800"/>
              <a:t>文件夹和之下的所有文件</a:t>
            </a:r>
            <a:endParaRPr lang="zh-CN" altLang="en-US" sz="2800"/>
          </a:p>
          <a:p>
            <a:pPr lvl="1"/>
            <a:r>
              <a:rPr lang="en-US" altLang="zh-CN"/>
              <a:t>/yinjiphp/public/uploads/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15, </a:t>
            </a:r>
            <a:r>
              <a:rPr lang="zh-CN" altLang="en-US"/>
              <a:t>修改 </a:t>
            </a:r>
            <a:r>
              <a:rPr lang="en-US" altLang="zh-CN"/>
              <a:t>.</a:t>
            </a:r>
            <a:r>
              <a:rPr lang="en-US" altLang="zh-CN"/>
              <a:t>gitignore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4115"/>
          </a:xfrm>
        </p:spPr>
        <p:txBody>
          <a:bodyPr/>
          <a:p>
            <a:r>
              <a:rPr lang="en-US" altLang="zh-CN"/>
              <a:t>执行： chmod 777 -R /www/admin/git_data/YinjiProject</a:t>
            </a:r>
            <a:endParaRPr lang="en-US" altLang="zh-CN"/>
          </a:p>
          <a:p>
            <a:pPr lvl="1"/>
            <a:r>
              <a:rPr lang="zh-CN" altLang="en-US"/>
              <a:t>更改程序的 写入</a:t>
            </a:r>
            <a:r>
              <a:rPr lang="en-US" altLang="zh-CN"/>
              <a:t>cache</a:t>
            </a:r>
            <a:r>
              <a:rPr lang="zh-CN" altLang="en-US"/>
              <a:t>的权限</a:t>
            </a:r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16, </a:t>
            </a:r>
            <a:r>
              <a:rPr lang="zh-CN" altLang="en-US">
                <a:solidFill>
                  <a:srgbClr val="FF0000"/>
                </a:solidFill>
              </a:rPr>
              <a:t>暂时不强制更新本地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630"/>
          </a:xfrm>
        </p:spPr>
        <p:txBody>
          <a:bodyPr/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git pull </a:t>
            </a:r>
            <a:r>
              <a:rPr lang="zh-CN" altLang="en-US">
                <a:sym typeface="+mn-ea"/>
              </a:rPr>
              <a:t>强制更新本地</a:t>
            </a: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en-US"/>
              <a:t>git fetch --all</a:t>
            </a: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en-US"/>
              <a:t>git reset --hard origin/</a:t>
            </a:r>
            <a:r>
              <a:rPr lang="en-US" altLang="zh-CN"/>
              <a:t>dev</a:t>
            </a: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en-US"/>
              <a:t>git pull </a:t>
            </a:r>
            <a:r>
              <a:rPr lang="en-US" altLang="zh-CN"/>
              <a:t>origin dev</a:t>
            </a:r>
            <a:endParaRPr lang="en-US" altLang="zh-CN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17, </a:t>
            </a:r>
            <a:r>
              <a:rPr lang="zh-CN" altLang="en-US"/>
              <a:t>官方网站的配置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07330" cy="4351655"/>
          </a:xfrm>
        </p:spPr>
        <p:txBody>
          <a:bodyPr/>
          <a:p>
            <a:r>
              <a:rPr lang="zh-CN" altLang="en-US"/>
              <a:t>更新</a:t>
            </a:r>
            <a:r>
              <a:rPr lang="en-US" altLang="zh-CN"/>
              <a:t>Ngnix</a:t>
            </a:r>
            <a:endParaRPr lang="en-US" altLang="zh-CN"/>
          </a:p>
          <a:p>
            <a:pPr lvl="1"/>
            <a:r>
              <a:rPr lang="en-US" altLang="zh-CN" sz="1200"/>
              <a:t>https://www.codeprj.com/blog/affd9e1.html </a:t>
            </a:r>
            <a:endParaRPr lang="en-US" altLang="zh-CN" sz="1200"/>
          </a:p>
          <a:p>
            <a:pPr lvl="1"/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0" y="510540"/>
            <a:ext cx="4725035" cy="450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" y="2885440"/>
            <a:ext cx="4820920" cy="363474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NAS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8315960" cy="435165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物料清单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51865" y="1660525"/>
          <a:ext cx="10539730" cy="379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95"/>
                <a:gridCol w="1568450"/>
                <a:gridCol w="3425825"/>
                <a:gridCol w="2591435"/>
                <a:gridCol w="2193925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序号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标识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作用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备注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域名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test2.yinjiapp.cn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互联网统一访问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域名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test2-static.</a:t>
                      </a:r>
                      <a:r>
                        <a:rPr lang="en-US" altLang="zh-CN" sz="1400">
                          <a:sym typeface="+mn-ea"/>
                        </a:rPr>
                        <a:t>yinjiapp.cn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互联网访问静态文件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域名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test2-api.</a:t>
                      </a:r>
                      <a:r>
                        <a:rPr lang="en-US" altLang="zh-CN" sz="1400">
                          <a:sym typeface="+mn-ea"/>
                        </a:rPr>
                        <a:t>yinjiapp.cn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互联网</a:t>
                      </a:r>
                      <a:r>
                        <a:rPr lang="zh-CN" altLang="en-US" sz="1400"/>
                        <a:t>访问</a:t>
                      </a:r>
                      <a:r>
                        <a:rPr lang="en-US" altLang="zh-CN" sz="1400"/>
                        <a:t> PHP API</a:t>
                      </a:r>
                      <a:r>
                        <a:rPr lang="zh-CN" altLang="en-US" sz="1400"/>
                        <a:t>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SLB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injiapp-slb-1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负载均衡服务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服务器管理组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injiapp-slb-1-static-server-group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管理静态文件服务器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服务器管理</a:t>
                      </a:r>
                      <a:r>
                        <a:rPr lang="zh-CN" altLang="en-US" sz="1400">
                          <a:sym typeface="+mn-ea"/>
                        </a:rPr>
                        <a:t>组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injiapp-slb-1</a:t>
                      </a:r>
                      <a:r>
                        <a:rPr lang="en-US" altLang="zh-CN" sz="1400">
                          <a:sym typeface="+mn-ea"/>
                        </a:rPr>
                        <a:t>-api-server-group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管理</a:t>
                      </a:r>
                      <a:r>
                        <a:rPr lang="en-US" altLang="zh-CN" sz="1400"/>
                        <a:t>API</a:t>
                      </a:r>
                      <a:r>
                        <a:rPr lang="zh-CN" altLang="en-US" sz="1400"/>
                        <a:t>文件服务器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静态服务器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injiapp-static-server-1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存储静态文件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API</a:t>
                      </a:r>
                      <a:r>
                        <a:rPr lang="zh-CN" altLang="en-US" sz="1400">
                          <a:sym typeface="+mn-ea"/>
                        </a:rPr>
                        <a:t>服务器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injiapp-api-server-1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存储</a:t>
                      </a:r>
                      <a:r>
                        <a:rPr lang="en-US" altLang="zh-CN" sz="1400"/>
                        <a:t>API</a:t>
                      </a:r>
                      <a:r>
                        <a:rPr lang="zh-CN" altLang="en-US" sz="1400"/>
                        <a:t>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9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injiapp-rdb-server-1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MySQL</a:t>
                      </a:r>
                      <a:r>
                        <a:rPr lang="zh-CN" altLang="en-US" sz="1400"/>
                        <a:t>数据库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NAS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test2-</a:t>
                      </a:r>
                      <a:r>
                        <a:rPr lang="en-US" altLang="zh-CN" sz="1400">
                          <a:sym typeface="+mn-ea"/>
                        </a:rPr>
                        <a:t>y</a:t>
                      </a:r>
                      <a:r>
                        <a:rPr lang="en-US" altLang="zh-CN" sz="1400">
                          <a:sym typeface="+mn-ea"/>
                        </a:rPr>
                        <a:t>injiapp-nas-1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存储共享文件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音基app2</a:t>
                      </a:r>
                      <a:endParaRPr lang="zh-CN" altLang="en-US" sz="1400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65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，重启服务器，手工启动脚本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924560" y="1501775"/>
            <a:ext cx="10885170" cy="494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>
                <a:solidFill>
                  <a:srgbClr val="FF0000"/>
                </a:solidFill>
              </a:rPr>
              <a:t>重启 【分账服务器】，手工启动脚本</a:t>
            </a:r>
            <a:endParaRPr lang="zh-CN" altLang="en-US" sz="12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865">
                <a:sym typeface="+mn-ea"/>
              </a:rPr>
              <a:t>	</a:t>
            </a:r>
            <a:r>
              <a:rPr lang="zh-CN" altLang="en-US" sz="865">
                <a:sym typeface="+mn-ea"/>
              </a:rPr>
              <a:t>ip 地址：47.104.207.64 （</a:t>
            </a:r>
            <a:r>
              <a:rPr sz="865">
                <a:sym typeface="+mn-ea"/>
              </a:rPr>
              <a:t>yinjiapp_01</a:t>
            </a:r>
            <a:r>
              <a:rPr lang="zh-CN" altLang="en-US" sz="865">
                <a:sym typeface="+mn-ea"/>
              </a:rPr>
              <a:t>）</a:t>
            </a:r>
            <a:endParaRPr lang="zh-CN" altLang="en-US" sz="865"/>
          </a:p>
          <a:p>
            <a:pPr>
              <a:buNone/>
            </a:pPr>
            <a:r>
              <a:rPr lang="en-US" altLang="zh-CN" sz="865">
                <a:sym typeface="+mn-ea"/>
              </a:rPr>
              <a:t>	cd </a:t>
            </a:r>
            <a:r>
              <a:rPr sz="865">
                <a:sym typeface="+mn-ea"/>
              </a:rPr>
              <a:t>/www/admin/script/public</a:t>
            </a:r>
            <a:endParaRPr lang="zh-CN" altLang="en-US" sz="865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865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865">
                <a:solidFill>
                  <a:srgbClr val="FF0000"/>
                </a:solidFill>
                <a:sym typeface="+mn-ea"/>
              </a:rPr>
              <a:t>php server.php restart -d &amp;&amp; php delay.php restart -d &amp;&amp;  php </a:t>
            </a:r>
            <a:r>
              <a:rPr lang="en-US" altLang="zh-CN" sz="865">
                <a:solidFill>
                  <a:srgbClr val="FF0000"/>
                </a:solidFill>
                <a:sym typeface="+mn-ea"/>
              </a:rPr>
              <a:t>share</a:t>
            </a:r>
            <a:r>
              <a:rPr lang="zh-CN" altLang="en-US" sz="865">
                <a:solidFill>
                  <a:srgbClr val="FF0000"/>
                </a:solidFill>
                <a:sym typeface="+mn-ea"/>
              </a:rPr>
              <a:t>.php restart -d</a:t>
            </a:r>
            <a:endParaRPr lang="zh-CN" altLang="en-US" sz="865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65">
                <a:solidFill>
                  <a:srgbClr val="FF0000"/>
                </a:solidFill>
                <a:sym typeface="+mn-ea"/>
              </a:rPr>
              <a:t>	# </a:t>
            </a:r>
            <a:r>
              <a:rPr lang="zh-CN" altLang="en-US" sz="865">
                <a:solidFill>
                  <a:srgbClr val="FF0000"/>
                </a:solidFill>
                <a:sym typeface="+mn-ea"/>
              </a:rPr>
              <a:t>查看 以上的进程是否已经启动，同时看是否已经重复启动了</a:t>
            </a:r>
            <a:endParaRPr lang="en-US" sz="865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65">
                <a:solidFill>
                  <a:srgbClr val="FF0000"/>
                </a:solidFill>
                <a:sym typeface="+mn-ea"/>
              </a:rPr>
              <a:t>	ps -aux | grep start_file</a:t>
            </a:r>
            <a:endParaRPr lang="en-US" sz="865">
              <a:solidFill>
                <a:srgbClr val="FF0000"/>
              </a:solidFill>
              <a:sym typeface="+mn-ea"/>
            </a:endParaRPr>
          </a:p>
          <a:p>
            <a:pPr>
              <a:buNone/>
            </a:pPr>
            <a:endParaRPr lang="en-US" sz="865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</a:pPr>
            <a:r>
              <a:rPr lang="zh-CN" altLang="en-US" sz="1200" strike="dblStrike">
                <a:solidFill>
                  <a:srgbClr val="FF0000"/>
                </a:solidFill>
                <a:sym typeface="+mn-ea"/>
              </a:rPr>
              <a:t>在  /etc</a:t>
            </a:r>
            <a:r>
              <a:rPr lang="en-US" altLang="zh-CN" sz="1200" strike="dblStrike">
                <a:solidFill>
                  <a:srgbClr val="FF0000"/>
                </a:solidFill>
                <a:sym typeface="+mn-ea"/>
              </a:rPr>
              <a:t>/fstab  </a:t>
            </a:r>
            <a:r>
              <a:rPr lang="zh-CN" altLang="en-US" sz="1200" strike="dblStrike">
                <a:solidFill>
                  <a:srgbClr val="FF0000"/>
                </a:solidFill>
                <a:sym typeface="+mn-ea"/>
              </a:rPr>
              <a:t>中加上以下行，必须测试后才能使用，否则修改  </a:t>
            </a:r>
            <a:r>
              <a:rPr lang="en-US" altLang="zh-CN" sz="1200" strike="dblStrike">
                <a:solidFill>
                  <a:srgbClr val="FF0000"/>
                </a:solidFill>
                <a:sym typeface="+mn-ea"/>
              </a:rPr>
              <a:t>fstab</a:t>
            </a:r>
            <a:r>
              <a:rPr lang="zh-CN" altLang="en-US" sz="1200" strike="dblStrike">
                <a:solidFill>
                  <a:srgbClr val="FF0000"/>
                </a:solidFill>
                <a:sym typeface="+mn-ea"/>
              </a:rPr>
              <a:t>文件会导致服务器启动不起来</a:t>
            </a:r>
            <a:endParaRPr lang="en-US" altLang="zh-CN" sz="1200" strike="dblStrike">
              <a:solidFill>
                <a:srgbClr val="FF0000"/>
              </a:solidFill>
              <a:sym typeface="+mn-ea"/>
            </a:endParaRPr>
          </a:p>
          <a:p>
            <a:pPr>
              <a:buNone/>
            </a:pPr>
            <a:r>
              <a:rPr lang="en-US" altLang="zh-CN" sz="1200" strike="dblStrike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200" strike="dblStrike">
                <a:solidFill>
                  <a:srgbClr val="FF0000"/>
                </a:solidFill>
                <a:sym typeface="+mn-ea"/>
              </a:rPr>
              <a:t>php </a:t>
            </a:r>
            <a:r>
              <a:rPr sz="1200" strike="dblStrike">
                <a:sym typeface="+mn-ea"/>
              </a:rPr>
              <a:t>/www/admin/script/public</a:t>
            </a:r>
            <a:r>
              <a:rPr lang="en-US" sz="1200" strike="dblStrike">
                <a:sym typeface="+mn-ea"/>
              </a:rPr>
              <a:t>/</a:t>
            </a:r>
            <a:r>
              <a:rPr lang="zh-CN" altLang="en-US" sz="1200" strike="dblStrike">
                <a:solidFill>
                  <a:srgbClr val="FF0000"/>
                </a:solidFill>
                <a:sym typeface="+mn-ea"/>
              </a:rPr>
              <a:t>server.php restart -d &amp;&amp; php </a:t>
            </a:r>
            <a:r>
              <a:rPr sz="1200" strike="dblStrike">
                <a:sym typeface="+mn-ea"/>
              </a:rPr>
              <a:t>/www/admin/script/public</a:t>
            </a:r>
            <a:r>
              <a:rPr lang="en-US" sz="1200" strike="dblStrike">
                <a:sym typeface="+mn-ea"/>
              </a:rPr>
              <a:t>/</a:t>
            </a:r>
            <a:r>
              <a:rPr lang="zh-CN" altLang="en-US" sz="1200" strike="dblStrike">
                <a:solidFill>
                  <a:srgbClr val="FF0000"/>
                </a:solidFill>
                <a:sym typeface="+mn-ea"/>
              </a:rPr>
              <a:t>delay.php restart -d &amp;&amp;  php </a:t>
            </a:r>
            <a:r>
              <a:rPr sz="1200" strike="dblStrike">
                <a:sym typeface="+mn-ea"/>
              </a:rPr>
              <a:t>/www/admin/script/public</a:t>
            </a:r>
            <a:r>
              <a:rPr lang="en-US" sz="1200" strike="dblStrike">
                <a:sym typeface="+mn-ea"/>
              </a:rPr>
              <a:t>/</a:t>
            </a:r>
            <a:r>
              <a:rPr lang="en-US" altLang="zh-CN" sz="1200" strike="dblStrike">
                <a:solidFill>
                  <a:srgbClr val="FF0000"/>
                </a:solidFill>
                <a:sym typeface="+mn-ea"/>
              </a:rPr>
              <a:t>share</a:t>
            </a:r>
            <a:r>
              <a:rPr lang="zh-CN" altLang="en-US" sz="1200" strike="dblStrike">
                <a:solidFill>
                  <a:srgbClr val="FF0000"/>
                </a:solidFill>
                <a:sym typeface="+mn-ea"/>
              </a:rPr>
              <a:t>.php restart -d</a:t>
            </a:r>
            <a:endParaRPr lang="zh-CN" altLang="en-US" sz="1200" strike="dblStrike">
              <a:solidFill>
                <a:srgbClr val="FF0000"/>
              </a:solidFill>
            </a:endParaRPr>
          </a:p>
          <a:p>
            <a:pPr>
              <a:buNone/>
            </a:pPr>
            <a:endParaRPr lang="en-US" sz="865">
              <a:solidFill>
                <a:srgbClr val="FF0000"/>
              </a:solidFill>
            </a:endParaRPr>
          </a:p>
          <a:p>
            <a:pPr lvl="1"/>
            <a:endParaRPr lang="zh-CN" altLang="en-US" sz="87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ca19b27-d004-46e3-abdc-fbafc5442741}"/>
  <p:tag name="TABLE_ENDDRAG_ORIGIN_RECT" val="875*413"/>
  <p:tag name="TABLE_ENDDRAG_RECT" val="23*55*875*413"/>
</p:tagLst>
</file>

<file path=ppt/tags/tag10.xml><?xml version="1.0" encoding="utf-8"?>
<p:tagLst xmlns:p="http://schemas.openxmlformats.org/presentationml/2006/main">
  <p:tag name="KSO_WM_UNIT_PLACING_PICTURE_USER_VIEWPORT" val="{&quot;height&quot;:6780,&quot;width&quot;:16485}"/>
</p:tagLst>
</file>

<file path=ppt/tags/tag11.xml><?xml version="1.0" encoding="utf-8"?>
<p:tagLst xmlns:p="http://schemas.openxmlformats.org/presentationml/2006/main">
  <p:tag name="KSO_WM_UNIT_TABLE_BEAUTIFY" val="smartTable{3ca19b27-d004-46e3-abdc-fbafc5442741}"/>
  <p:tag name="TABLE_ENDDRAG_ORIGIN_RECT" val="791*182"/>
  <p:tag name="TABLE_ENDDRAG_RECT" val="78*138*791*182"/>
</p:tagLst>
</file>

<file path=ppt/tags/tag12.xml><?xml version="1.0" encoding="utf-8"?>
<p:tagLst xmlns:p="http://schemas.openxmlformats.org/presentationml/2006/main">
  <p:tag name="KSO_WM_UNIT_PLACING_PICTURE_USER_VIEWPORT" val="{&quot;height&quot;:7005,&quot;width&quot;:11595}"/>
</p:tagLst>
</file>

<file path=ppt/tags/tag13.xml><?xml version="1.0" encoding="utf-8"?>
<p:tagLst xmlns:p="http://schemas.openxmlformats.org/presentationml/2006/main">
  <p:tag name="KSO_WM_UNIT_TABLE_BEAUTIFY" val="smartTable{3d827620-e1ed-4377-a9d8-8d43ca2d785d}"/>
  <p:tag name="TABLE_ENDDRAG_ORIGIN_RECT" val="829*250"/>
  <p:tag name="TABLE_ENDDRAG_RECT" val="74*130*829*250"/>
</p:tagLst>
</file>

<file path=ppt/tags/tag2.xml><?xml version="1.0" encoding="utf-8"?>
<p:tagLst xmlns:p="http://schemas.openxmlformats.org/presentationml/2006/main">
  <p:tag name="KSO_WM_UNIT_TABLE_BEAUTIFY" val="smartTable{ac11abd7-ffd9-4e76-9926-e4cd2a1e498e}"/>
  <p:tag name="TABLE_ENDDRAG_ORIGIN_RECT" val="895*358"/>
  <p:tag name="TABLE_ENDDRAG_RECT" val="39*119*895*358"/>
</p:tagLst>
</file>

<file path=ppt/tags/tag3.xml><?xml version="1.0" encoding="utf-8"?>
<p:tagLst xmlns:p="http://schemas.openxmlformats.org/presentationml/2006/main">
  <p:tag name="KSO_WM_UNIT_TABLE_BEAUTIFY" val="smartTable{d30bcad1-a0b2-41b8-bcdd-f0d10ef15808}"/>
  <p:tag name="TABLE_ENDDRAG_ORIGIN_RECT" val="829*178"/>
  <p:tag name="TABLE_ENDDRAG_RECT" val="32*115*829*178"/>
</p:tagLst>
</file>

<file path=ppt/tags/tag4.xml><?xml version="1.0" encoding="utf-8"?>
<p:tagLst xmlns:p="http://schemas.openxmlformats.org/presentationml/2006/main">
  <p:tag name="KSO_WM_UNIT_PLACING_PICTURE_USER_VIEWPORT" val="{&quot;height&quot;:7305,&quot;width&quot;:15135}"/>
</p:tagLst>
</file>

<file path=ppt/tags/tag5.xml><?xml version="1.0" encoding="utf-8"?>
<p:tagLst xmlns:p="http://schemas.openxmlformats.org/presentationml/2006/main">
  <p:tag name="KSO_WM_UNIT_TABLE_BEAUTIFY" val="smartTable{3d827620-e1ed-4377-a9d8-8d43ca2d785d}"/>
  <p:tag name="TABLE_ENDDRAG_ORIGIN_RECT" val="829*250"/>
  <p:tag name="TABLE_ENDDRAG_RECT" val="74*130*829*250"/>
</p:tagLst>
</file>

<file path=ppt/tags/tag6.xml><?xml version="1.0" encoding="utf-8"?>
<p:tagLst xmlns:p="http://schemas.openxmlformats.org/presentationml/2006/main">
  <p:tag name="KSO_WM_UNIT_TABLE_BEAUTIFY" val="smartTable{3d827620-e1ed-4377-a9d8-8d43ca2d785d}"/>
  <p:tag name="TABLE_ENDDRAG_ORIGIN_RECT" val="829*250"/>
  <p:tag name="TABLE_ENDDRAG_RECT" val="74*130*829*250"/>
</p:tagLst>
</file>

<file path=ppt/tags/tag7.xml><?xml version="1.0" encoding="utf-8"?>
<p:tagLst xmlns:p="http://schemas.openxmlformats.org/presentationml/2006/main">
  <p:tag name="KSO_WM_UNIT_TABLE_BEAUTIFY" val="smartTable{40533511-3fc7-4ba9-9dc2-c75cb633ada8}"/>
  <p:tag name="TABLE_ENDDRAG_ORIGIN_RECT" val="791*120"/>
  <p:tag name="TABLE_ENDDRAG_RECT" val="74*160*791*120"/>
</p:tagLst>
</file>

<file path=ppt/tags/tag8.xml><?xml version="1.0" encoding="utf-8"?>
<p:tagLst xmlns:p="http://schemas.openxmlformats.org/presentationml/2006/main">
  <p:tag name="KSO_WM_UNIT_TABLE_BEAUTIFY" val="smartTable{3ad29fca-d45a-4507-9501-0ffc62277f19}"/>
</p:tagLst>
</file>

<file path=ppt/tags/tag9.xml><?xml version="1.0" encoding="utf-8"?>
<p:tagLst xmlns:p="http://schemas.openxmlformats.org/presentationml/2006/main">
  <p:tag name="KSO_WM_UNIT_PLACING_PICTURE_USER_VIEWPORT" val="{&quot;height&quot;:12075,&quot;width&quot;:188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24001</Words>
  <Application>WPS 演示</Application>
  <PresentationFormat>宽屏</PresentationFormat>
  <Paragraphs>2157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正式服务器部署</vt:lpstr>
      <vt:lpstr>目录</vt:lpstr>
      <vt:lpstr>1.1, 生产环境域名</vt:lpstr>
      <vt:lpstr>1.1，现在的生产服务器信息</vt:lpstr>
      <vt:lpstr>1.2, 其他生产环境资源</vt:lpstr>
      <vt:lpstr>2，正式环境重构 第一步：动静服务器分离</vt:lpstr>
      <vt:lpstr>2，正式环境重构 第二步：代码与数据分离</vt:lpstr>
      <vt:lpstr>2，正式环境重构 第三步：云盘master-slave</vt:lpstr>
      <vt:lpstr>1，重启服务器，手工启动脚本</vt:lpstr>
      <vt:lpstr>1，主要问题</vt:lpstr>
      <vt:lpstr>2，主要问题</vt:lpstr>
      <vt:lpstr>3，配置代理 Step 1</vt:lpstr>
      <vt:lpstr>3，配置代理 Step 2</vt:lpstr>
      <vt:lpstr>3，配置代理 Step 3</vt:lpstr>
      <vt:lpstr>3，配置代理 Step 4</vt:lpstr>
      <vt:lpstr>1，建立虚拟服务器组</vt:lpstr>
      <vt:lpstr>2， 配制转发策略</vt:lpstr>
      <vt:lpstr>3， 调整权重测试每台服务器的健康状态</vt:lpstr>
      <vt:lpstr>4，利用https进行测试</vt:lpstr>
      <vt:lpstr>5，异常问题描述</vt:lpstr>
      <vt:lpstr>6，异常问题描述</vt:lpstr>
      <vt:lpstr>7，其他异常</vt:lpstr>
      <vt:lpstr>10，几个重要问题</vt:lpstr>
      <vt:lpstr>配置 Redis</vt:lpstr>
      <vt:lpstr>定时任务</vt:lpstr>
      <vt:lpstr>阿里云 RDS, 修改配置</vt:lpstr>
      <vt:lpstr>修改</vt:lpstr>
      <vt:lpstr>8，挂载 云盘</vt:lpstr>
      <vt:lpstr>2，正式环境重构 第一步：动静分离</vt:lpstr>
      <vt:lpstr>2，正式环境设计 第二步：代码与数据分离</vt:lpstr>
      <vt:lpstr>2，正式环境设计 第二步：代码与数据分离</vt:lpstr>
      <vt:lpstr>2，正式环境设计 第一步：动静分离</vt:lpstr>
      <vt:lpstr>2，正式环境设计Final</vt:lpstr>
      <vt:lpstr>3，服务器 目录设计</vt:lpstr>
      <vt:lpstr>4，部署服务器scp目标目录</vt:lpstr>
      <vt:lpstr>5，认证方案</vt:lpstr>
      <vt:lpstr>5，部署方案</vt:lpstr>
      <vt:lpstr>6, 搭建过程 step 1</vt:lpstr>
      <vt:lpstr>6, 搭建过程 step 2</vt:lpstr>
      <vt:lpstr>6, 搭建过程 step 3</vt:lpstr>
      <vt:lpstr>9, 备忘</vt:lpstr>
      <vt:lpstr>结束</vt:lpstr>
      <vt:lpstr>1，物料清单</vt:lpstr>
      <vt:lpstr>1，物料清单</vt:lpstr>
      <vt:lpstr>1，物料清单 - 服务器配置信息</vt:lpstr>
      <vt:lpstr>3，phpstudy网站配置</vt:lpstr>
      <vt:lpstr>3，域名配置</vt:lpstr>
      <vt:lpstr>4，SLB配置</vt:lpstr>
      <vt:lpstr>4，测试域名IP解析</vt:lpstr>
      <vt:lpstr>5，服务器硬件配置 - 基础配置</vt:lpstr>
      <vt:lpstr>5，服务器硬件配置 -  网络和安全组</vt:lpstr>
      <vt:lpstr>5，服务器硬件配置 - 系统配置 </vt:lpstr>
      <vt:lpstr>5，服务器硬件配置 - 分组设置 </vt:lpstr>
      <vt:lpstr>5，服务器硬件配置 - 确认配置 </vt:lpstr>
      <vt:lpstr>5，服务器软件配置 - 1</vt:lpstr>
      <vt:lpstr>5，服务器软件配置 - 2</vt:lpstr>
      <vt:lpstr>5，服务器软件配置 - 3</vt:lpstr>
      <vt:lpstr>5，服务器软件配置 - 安装MySQL</vt:lpstr>
      <vt:lpstr>5，服务器软件配置 - 启动MySQL</vt:lpstr>
      <vt:lpstr>5，服务器软件配置 - 创建MySQL数据库</vt:lpstr>
      <vt:lpstr>5，服务器软件配置 - 更换php版本</vt:lpstr>
      <vt:lpstr>5，服务器软件配置 - 更换redis端口和密码</vt:lpstr>
      <vt:lpstr>5，服务器软件配置 - 安装软件汇总</vt:lpstr>
      <vt:lpstr>5，服务器软件配置 - phpstudy安全组管理</vt:lpstr>
      <vt:lpstr>6，阿里云安全组管理</vt:lpstr>
      <vt:lpstr>7，SLB配置 - 1</vt:lpstr>
      <vt:lpstr>7，SLB配置 - 2</vt:lpstr>
      <vt:lpstr>7，SLB配置 - 3</vt:lpstr>
      <vt:lpstr>7，SLB配置 - 4</vt:lpstr>
      <vt:lpstr>7，SLB配置 - 5</vt:lpstr>
      <vt:lpstr>8，Git - 安装</vt:lpstr>
      <vt:lpstr>8，Git - 配置导出文件过程</vt:lpstr>
      <vt:lpstr>9，建立网站，关联文件目录</vt:lpstr>
      <vt:lpstr>9，建立网站，phpstudy启动伪静态，关闭【防跨站攻击】</vt:lpstr>
      <vt:lpstr>10，公司Git服务器相关配置</vt:lpstr>
      <vt:lpstr>11，从生产环境导入数据</vt:lpstr>
      <vt:lpstr>12，启动脚本</vt:lpstr>
      <vt:lpstr>13，文件上传到服务器</vt:lpstr>
      <vt:lpstr>13，设置gitingore，建立软连接</vt:lpstr>
      <vt:lpstr>14，配置数据库和redis连接信息（更新会被覆盖）</vt:lpstr>
      <vt:lpstr>14，配置redis连接信息（更新会被覆盖）</vt:lpstr>
      <vt:lpstr>15, 修改 .gitignore文件</vt:lpstr>
      <vt:lpstr>16, 修改文件夹权限</vt:lpstr>
      <vt:lpstr>15, 修改 .gitignore文件</vt:lpstr>
      <vt:lpstr>16, 暂时不强制更新本地</vt:lpstr>
      <vt:lpstr>17, 官方网站的配置</vt:lpstr>
      <vt:lpstr>NAS配置</vt:lpstr>
      <vt:lpstr>1，物料清单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353</cp:revision>
  <dcterms:created xsi:type="dcterms:W3CDTF">2020-11-03T00:49:00Z</dcterms:created>
  <dcterms:modified xsi:type="dcterms:W3CDTF">2021-04-30T01:37:13Z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A1A40E16DA6D44F799D1B267A7C2315A</vt:lpwstr>
  </property>
</Properties>
</file>