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1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41"/>
  </p:handoutMasterIdLst>
  <p:sldIdLst>
    <p:sldId id="340" r:id="rId3"/>
    <p:sldId id="450" r:id="rId4"/>
    <p:sldId id="747" r:id="rId6"/>
    <p:sldId id="722" r:id="rId7"/>
    <p:sldId id="768" r:id="rId8"/>
    <p:sldId id="767" r:id="rId9"/>
    <p:sldId id="761" r:id="rId10"/>
    <p:sldId id="764" r:id="rId11"/>
    <p:sldId id="765" r:id="rId12"/>
    <p:sldId id="783" r:id="rId13"/>
    <p:sldId id="784" r:id="rId14"/>
    <p:sldId id="785" r:id="rId15"/>
    <p:sldId id="786" r:id="rId16"/>
    <p:sldId id="750" r:id="rId17"/>
    <p:sldId id="769" r:id="rId18"/>
    <p:sldId id="748" r:id="rId19"/>
    <p:sldId id="770" r:id="rId20"/>
    <p:sldId id="752" r:id="rId21"/>
    <p:sldId id="771" r:id="rId22"/>
    <p:sldId id="773" r:id="rId23"/>
    <p:sldId id="772" r:id="rId24"/>
    <p:sldId id="774" r:id="rId25"/>
    <p:sldId id="775" r:id="rId26"/>
    <p:sldId id="776" r:id="rId27"/>
    <p:sldId id="777" r:id="rId28"/>
    <p:sldId id="778" r:id="rId29"/>
    <p:sldId id="779" r:id="rId30"/>
    <p:sldId id="780" r:id="rId31"/>
    <p:sldId id="810" r:id="rId32"/>
    <p:sldId id="758" r:id="rId33"/>
    <p:sldId id="807" r:id="rId34"/>
    <p:sldId id="808" r:id="rId35"/>
    <p:sldId id="809" r:id="rId36"/>
    <p:sldId id="781" r:id="rId37"/>
    <p:sldId id="782" r:id="rId38"/>
    <p:sldId id="757" r:id="rId39"/>
    <p:sldId id="449" r:id="rId40"/>
  </p:sldIdLst>
  <p:sldSz cx="9144000" cy="5143500" type="screen16x9"/>
  <p:notesSz cx="7077075" cy="90519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0007"/>
    <a:srgbClr val="6984A3"/>
    <a:srgbClr val="011739"/>
    <a:srgbClr val="133361"/>
    <a:srgbClr val="737373"/>
    <a:srgbClr val="031B41"/>
    <a:srgbClr val="B50005"/>
    <a:srgbClr val="BADFFC"/>
    <a:srgbClr val="000003"/>
    <a:srgbClr val="34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118" autoAdjust="0"/>
    <p:restoredTop sz="94394" autoAdjust="0"/>
  </p:normalViewPr>
  <p:slideViewPr>
    <p:cSldViewPr snapToGrid="0" showGuides="1">
      <p:cViewPr varScale="1">
        <p:scale>
          <a:sx n="149" d="100"/>
          <a:sy n="149" d="100"/>
        </p:scale>
        <p:origin x="138" y="168"/>
      </p:cViewPr>
      <p:guideLst>
        <p:guide orient="horz" pos="29"/>
        <p:guide pos="8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-7038"/>
    </p:cViewPr>
  </p:sorterViewPr>
  <p:notesViewPr>
    <p:cSldViewPr snapToGrid="0">
      <p:cViewPr varScale="1">
        <p:scale>
          <a:sx n="100" d="100"/>
          <a:sy n="100" d="100"/>
        </p:scale>
        <p:origin x="2968" y="176"/>
      </p:cViewPr>
      <p:guideLst>
        <p:guide orient="horz" pos="2613"/>
        <p:guide pos="2234"/>
        <p:guide pos="156"/>
        <p:guide pos="426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4" Type="http://schemas.openxmlformats.org/officeDocument/2006/relationships/tableStyles" Target="tableStyles.xml"/><Relationship Id="rId43" Type="http://schemas.openxmlformats.org/officeDocument/2006/relationships/viewProps" Target="viewProps.xml"/><Relationship Id="rId42" Type="http://schemas.openxmlformats.org/officeDocument/2006/relationships/presProps" Target="presProps.xml"/><Relationship Id="rId41" Type="http://schemas.openxmlformats.org/officeDocument/2006/relationships/handoutMaster" Target="handoutMasters/handoutMaster1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08705" y="0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B3F974-BB90-4059-9901-8147A3A63439}" type="datetimeFigureOut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597758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08705" y="8597758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55FBB6-509D-433A-BC0A-FC2E7C728BA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23900" y="841375"/>
            <a:ext cx="5629275" cy="31670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59962" y="4193738"/>
            <a:ext cx="6619466" cy="407336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171450" indent="-171450" algn="l" defTabSz="914400" rtl="0" eaLnBrk="1" latinLnBrk="0" hangingPunct="1">
      <a:lnSpc>
        <a:spcPct val="95000"/>
      </a:lnSpc>
      <a:spcBef>
        <a:spcPts val="800"/>
      </a:spcBef>
      <a:spcAft>
        <a:spcPts val="600"/>
      </a:spcAft>
      <a:buClr>
        <a:schemeClr val="accent2"/>
      </a:buClr>
      <a:buFont typeface="Wingdings" panose="05000000000000000000" pitchFamily="2" charset="2"/>
      <a:buChar char="§"/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39725" indent="-165100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457200" indent="-117475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574675" indent="-117475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739775" indent="-165100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建议数据流程，以数据为中心；</a:t>
            </a:r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建议数据流程，以数据为中心；</a:t>
            </a:r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建议数据流程，以数据为中心；</a:t>
            </a:r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建议数据流程，以数据为中心；</a:t>
            </a:r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建议数据流程，以数据为中心；</a:t>
            </a:r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建议数据流程，以数据为中心；</a:t>
            </a:r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建议数据流程，以数据为中心；</a:t>
            </a:r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建议数据流程，以数据为中心；</a:t>
            </a:r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建议数据流程，以数据为中心；</a:t>
            </a:r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建议数据流程，以数据为中心；</a:t>
            </a:r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建议数据流程，以数据为中心；</a:t>
            </a:r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建议数据流程，以数据为中心；</a:t>
            </a:r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5" Type="http://schemas.openxmlformats.org/officeDocument/2006/relationships/image" Target="../media/image1.sv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5" Type="http://schemas.openxmlformats.org/officeDocument/2006/relationships/image" Target="../media/image1.sv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5" Type="http://schemas.openxmlformats.org/officeDocument/2006/relationships/image" Target="../media/image1.sv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5" Type="http://schemas.openxmlformats.org/officeDocument/2006/relationships/image" Target="../media/image1.sv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5" Type="http://schemas.openxmlformats.org/officeDocument/2006/relationships/image" Target="../media/image1.sv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2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54"/>
          <p:cNvPicPr>
            <a:picLocks noChangeAspect="1"/>
          </p:cNvPicPr>
          <p:nvPr userDrawn="1"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-3736" y="1"/>
            <a:ext cx="9151472" cy="2072640"/>
          </a:xfrm>
          <a:prstGeom prst="rect">
            <a:avLst/>
          </a:prstGeom>
        </p:spPr>
      </p:pic>
      <p:sp>
        <p:nvSpPr>
          <p:cNvPr id="56" name="Rectangle 55"/>
          <p:cNvSpPr/>
          <p:nvPr userDrawn="1"/>
        </p:nvSpPr>
        <p:spPr>
          <a:xfrm>
            <a:off x="-7472" y="112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  <p:sp>
        <p:nvSpPr>
          <p:cNvPr id="11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70478"/>
            <a:ext cx="7653702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  <a:endParaRPr lang="en-US" dirty="0"/>
          </a:p>
          <a:p>
            <a:r>
              <a:rPr lang="en-US" dirty="0"/>
              <a:t>Subtitle placeholder</a:t>
            </a:r>
            <a:endParaRPr lang="en-US" dirty="0"/>
          </a:p>
        </p:txBody>
      </p:sp>
      <p:sp>
        <p:nvSpPr>
          <p:cNvPr id="119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7653702" cy="880980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HCC Title Slide Placeholder </a:t>
            </a:r>
            <a:br>
              <a:rPr lang="en-US" dirty="0"/>
            </a:br>
            <a:r>
              <a:rPr lang="en-US" dirty="0"/>
              <a:t>2 Line HCC Title Slide Placeholder</a:t>
            </a:r>
            <a:endParaRPr lang="en-US" dirty="0"/>
          </a:p>
        </p:txBody>
      </p:sp>
      <p:sp>
        <p:nvSpPr>
          <p:cNvPr id="53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8884"/>
            <a:ext cx="5221816" cy="307777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  <a:endParaRPr lang="en-US" dirty="0"/>
          </a:p>
        </p:txBody>
      </p:sp>
      <p:sp>
        <p:nvSpPr>
          <p:cNvPr id="54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8226"/>
            <a:ext cx="5221816" cy="46166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  <a:endParaRPr lang="en-US" dirty="0"/>
          </a:p>
        </p:txBody>
      </p:sp>
      <p:sp>
        <p:nvSpPr>
          <p:cNvPr id="97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pic>
        <p:nvPicPr>
          <p:cNvPr id="5" name="图形 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2891" y="279236"/>
            <a:ext cx="2115878" cy="2167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  <a:endParaRPr lang="en-US" dirty="0"/>
          </a:p>
        </p:txBody>
      </p:sp>
      <p:sp>
        <p:nvSpPr>
          <p:cNvPr id="42" name="Text Placeholder 3"/>
          <p:cNvSpPr>
            <a:spLocks noGrp="1"/>
          </p:cNvSpPr>
          <p:nvPr>
            <p:ph type="body" sz="quarter" idx="99"/>
          </p:nvPr>
        </p:nvSpPr>
        <p:spPr>
          <a:xfrm>
            <a:off x="791214" y="1133087"/>
            <a:ext cx="7643029" cy="369332"/>
          </a:xfrm>
        </p:spPr>
        <p:txBody>
          <a:bodyPr/>
          <a:lstStyle>
            <a:lvl1pPr marL="0" indent="0">
              <a:buNone/>
              <a:defRPr sz="18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3" name="Text Placeholder 3"/>
          <p:cNvSpPr>
            <a:spLocks noGrp="1"/>
          </p:cNvSpPr>
          <p:nvPr>
            <p:ph type="body" sz="quarter" idx="100"/>
          </p:nvPr>
        </p:nvSpPr>
        <p:spPr>
          <a:xfrm>
            <a:off x="791214" y="1497672"/>
            <a:ext cx="7643029" cy="338554"/>
          </a:xfrm>
        </p:spPr>
        <p:txBody>
          <a:bodyPr/>
          <a:lstStyle>
            <a:lvl1pPr marL="0" indent="0">
              <a:buNone/>
              <a:defRPr sz="1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4" name="Text Placeholder 3"/>
          <p:cNvSpPr>
            <a:spLocks noGrp="1"/>
          </p:cNvSpPr>
          <p:nvPr>
            <p:ph type="body" sz="quarter" idx="101"/>
          </p:nvPr>
        </p:nvSpPr>
        <p:spPr>
          <a:xfrm>
            <a:off x="791214" y="2052757"/>
            <a:ext cx="7643029" cy="369332"/>
          </a:xfrm>
        </p:spPr>
        <p:txBody>
          <a:bodyPr/>
          <a:lstStyle>
            <a:lvl1pPr marL="0" indent="0">
              <a:buNone/>
              <a:defRPr sz="18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5" name="Text Placeholder 3"/>
          <p:cNvSpPr>
            <a:spLocks noGrp="1"/>
          </p:cNvSpPr>
          <p:nvPr>
            <p:ph type="body" sz="quarter" idx="102"/>
          </p:nvPr>
        </p:nvSpPr>
        <p:spPr>
          <a:xfrm>
            <a:off x="791214" y="2417342"/>
            <a:ext cx="7643029" cy="338554"/>
          </a:xfrm>
        </p:spPr>
        <p:txBody>
          <a:bodyPr/>
          <a:lstStyle>
            <a:lvl1pPr marL="0" indent="0">
              <a:buNone/>
              <a:defRPr sz="1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6" name="Text Placeholder 3"/>
          <p:cNvSpPr>
            <a:spLocks noGrp="1"/>
          </p:cNvSpPr>
          <p:nvPr>
            <p:ph type="body" sz="quarter" idx="103"/>
          </p:nvPr>
        </p:nvSpPr>
        <p:spPr>
          <a:xfrm>
            <a:off x="791214" y="2972427"/>
            <a:ext cx="7643029" cy="369332"/>
          </a:xfrm>
        </p:spPr>
        <p:txBody>
          <a:bodyPr/>
          <a:lstStyle>
            <a:lvl1pPr marL="0" indent="0">
              <a:buNone/>
              <a:defRPr sz="18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7" name="Text Placeholder 3"/>
          <p:cNvSpPr>
            <a:spLocks noGrp="1"/>
          </p:cNvSpPr>
          <p:nvPr>
            <p:ph type="body" sz="quarter" idx="104"/>
          </p:nvPr>
        </p:nvSpPr>
        <p:spPr>
          <a:xfrm>
            <a:off x="791214" y="3337012"/>
            <a:ext cx="7643029" cy="338554"/>
          </a:xfrm>
        </p:spPr>
        <p:txBody>
          <a:bodyPr/>
          <a:lstStyle>
            <a:lvl1pPr marL="0" indent="0">
              <a:buNone/>
              <a:defRPr sz="1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8" name="Text Placeholder 3"/>
          <p:cNvSpPr>
            <a:spLocks noGrp="1"/>
          </p:cNvSpPr>
          <p:nvPr>
            <p:ph type="body" sz="quarter" idx="105"/>
          </p:nvPr>
        </p:nvSpPr>
        <p:spPr>
          <a:xfrm>
            <a:off x="791214" y="3892097"/>
            <a:ext cx="7643029" cy="369332"/>
          </a:xfrm>
        </p:spPr>
        <p:txBody>
          <a:bodyPr/>
          <a:lstStyle>
            <a:lvl1pPr marL="0" indent="0">
              <a:buNone/>
              <a:defRPr sz="18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9" name="Text Placeholder 3"/>
          <p:cNvSpPr>
            <a:spLocks noGrp="1"/>
          </p:cNvSpPr>
          <p:nvPr>
            <p:ph type="body" sz="quarter" idx="106"/>
          </p:nvPr>
        </p:nvSpPr>
        <p:spPr>
          <a:xfrm>
            <a:off x="791214" y="4256679"/>
            <a:ext cx="7643029" cy="338554"/>
          </a:xfrm>
        </p:spPr>
        <p:txBody>
          <a:bodyPr/>
          <a:lstStyle>
            <a:lvl1pPr marL="0" indent="0">
              <a:buNone/>
              <a:defRPr sz="1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598655" y="1132627"/>
            <a:ext cx="52387" cy="3495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4648200" y="967579"/>
            <a:ext cx="3898900" cy="43088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Drag picture to placeholder or click icon to add</a:t>
            </a:r>
            <a:endParaRPr lang="en-US" dirty="0"/>
          </a:p>
        </p:txBody>
      </p:sp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4130040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57"/>
          <p:cNvPicPr>
            <a:picLocks noChangeAspect="1"/>
          </p:cNvPicPr>
          <p:nvPr userDrawn="1"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-3736" y="1"/>
            <a:ext cx="9151472" cy="2072640"/>
          </a:xfrm>
          <a:prstGeom prst="rect">
            <a:avLst/>
          </a:prstGeom>
        </p:spPr>
      </p:pic>
      <p:sp>
        <p:nvSpPr>
          <p:cNvPr id="59" name="Rectangle 58"/>
          <p:cNvSpPr/>
          <p:nvPr userDrawn="1"/>
        </p:nvSpPr>
        <p:spPr>
          <a:xfrm>
            <a:off x="-7472" y="-1073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 panose="020B0604020202020204"/>
              </a:rPr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 panose="020B0604020202020204"/>
            </a:endParaRPr>
          </a:p>
        </p:txBody>
      </p:sp>
      <p:sp>
        <p:nvSpPr>
          <p:cNvPr id="128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56529"/>
            <a:ext cx="7653702" cy="392669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Thank You</a:t>
            </a:r>
            <a:endParaRPr lang="en-US" dirty="0"/>
          </a:p>
        </p:txBody>
      </p:sp>
      <p:sp>
        <p:nvSpPr>
          <p:cNvPr id="97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pic>
        <p:nvPicPr>
          <p:cNvPr id="51" name="Picture 5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  <p:pic>
        <p:nvPicPr>
          <p:cNvPr id="10" name="图形 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2891" y="279236"/>
            <a:ext cx="2115878" cy="2167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264160" y="877455"/>
            <a:ext cx="8575040" cy="3693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/>
            </a:lvl1pPr>
          </a:lstStyle>
          <a:p>
            <a:r>
              <a:rPr lang="en-US" dirty="0"/>
              <a:t>Slide subtitle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ITACH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pic>
        <p:nvPicPr>
          <p:cNvPr id="3" name="図 2" descr="ea60_010_030_dmac [更新済み].wmf"/>
          <p:cNvPicPr preferRelativeResize="0"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 bwMode="gray">
          <a:xfrm>
            <a:off x="3226005" y="2167156"/>
            <a:ext cx="2691994" cy="7723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4648200" y="967579"/>
            <a:ext cx="3898900" cy="43088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Drag picture to placeholder or click icon to add</a:t>
            </a:r>
            <a:endParaRPr lang="en-US" dirty="0"/>
          </a:p>
        </p:txBody>
      </p:sp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4130040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4648200" y="967579"/>
            <a:ext cx="3898900" cy="43088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Drag picture to placeholder or click icon to add</a:t>
            </a:r>
            <a:endParaRPr lang="en-US" dirty="0"/>
          </a:p>
        </p:txBody>
      </p:sp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4130040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2 line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Box 71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 panose="020B0604020202020204"/>
              </a:rPr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 panose="020B0604020202020204"/>
            </a:endParaRPr>
          </a:p>
        </p:txBody>
      </p:sp>
      <p:sp>
        <p:nvSpPr>
          <p:cNvPr id="7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69689"/>
            <a:ext cx="6212117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  <a:endParaRPr lang="en-US" dirty="0"/>
          </a:p>
          <a:p>
            <a:r>
              <a:rPr lang="en-US" dirty="0"/>
              <a:t>Subtitle placeholder</a:t>
            </a:r>
            <a:endParaRPr lang="en-US" dirty="0"/>
          </a:p>
        </p:txBody>
      </p:sp>
      <p:sp>
        <p:nvSpPr>
          <p:cNvPr id="75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6212117" cy="880191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HCC Title Slide Placeholder </a:t>
            </a:r>
            <a:br>
              <a:rPr lang="en-US" dirty="0"/>
            </a:br>
            <a:r>
              <a:rPr lang="en-US" dirty="0"/>
              <a:t>2 Line HCC Title Slide Placeholder</a:t>
            </a:r>
            <a:endParaRPr lang="en-US" dirty="0"/>
          </a:p>
        </p:txBody>
      </p:sp>
      <p:sp>
        <p:nvSpPr>
          <p:cNvPr id="111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8884"/>
            <a:ext cx="5221816" cy="307777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  <a:endParaRPr lang="en-US" dirty="0"/>
          </a:p>
        </p:txBody>
      </p:sp>
      <p:sp>
        <p:nvSpPr>
          <p:cNvPr id="112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8226"/>
            <a:ext cx="5221816" cy="46166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  <a:endParaRPr lang="en-US" dirty="0"/>
          </a:p>
        </p:txBody>
      </p:sp>
      <p:pic>
        <p:nvPicPr>
          <p:cNvPr id="53" name="Picture 52"/>
          <p:cNvPicPr>
            <a:picLocks noChangeAspect="1"/>
          </p:cNvPicPr>
          <p:nvPr userDrawn="1"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-4572" y="1"/>
            <a:ext cx="9153144" cy="2072640"/>
          </a:xfrm>
          <a:prstGeom prst="rect">
            <a:avLst/>
          </a:prstGeom>
        </p:spPr>
      </p:pic>
      <p:sp>
        <p:nvSpPr>
          <p:cNvPr id="54" name="Rectangle 53"/>
          <p:cNvSpPr/>
          <p:nvPr userDrawn="1"/>
        </p:nvSpPr>
        <p:spPr>
          <a:xfrm>
            <a:off x="-4572" y="-1073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8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pic>
        <p:nvPicPr>
          <p:cNvPr id="56" name="Picture 5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  <p:pic>
        <p:nvPicPr>
          <p:cNvPr id="13" name="图形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2891" y="279236"/>
            <a:ext cx="2115878" cy="2167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- 2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70478"/>
            <a:ext cx="7653702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  <a:endParaRPr lang="en-US" dirty="0"/>
          </a:p>
          <a:p>
            <a:r>
              <a:rPr lang="en-US" dirty="0"/>
              <a:t>Subtitle placeholder</a:t>
            </a:r>
            <a:endParaRPr lang="en-US" dirty="0"/>
          </a:p>
        </p:txBody>
      </p:sp>
      <p:sp>
        <p:nvSpPr>
          <p:cNvPr id="119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7653702" cy="880980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HCC Title Slide Placeholder </a:t>
            </a:r>
            <a:br>
              <a:rPr lang="en-US" dirty="0"/>
            </a:br>
            <a:r>
              <a:rPr lang="en-US" dirty="0"/>
              <a:t>2 Line HCC Title Slide Placeholder</a:t>
            </a:r>
            <a:endParaRPr lang="en-US" dirty="0"/>
          </a:p>
        </p:txBody>
      </p:sp>
      <p:grpSp>
        <p:nvGrpSpPr>
          <p:cNvPr id="53" name="Group 52"/>
          <p:cNvGrpSpPr/>
          <p:nvPr userDrawn="1"/>
        </p:nvGrpSpPr>
        <p:grpSpPr>
          <a:xfrm>
            <a:off x="7346191" y="2350565"/>
            <a:ext cx="1479921" cy="875210"/>
            <a:chOff x="7346191" y="2350565"/>
            <a:chExt cx="1479921" cy="875210"/>
          </a:xfrm>
        </p:grpSpPr>
        <p:sp>
          <p:nvSpPr>
            <p:cNvPr id="54" name="Rectangle 53"/>
            <p:cNvSpPr/>
            <p:nvPr userDrawn="1"/>
          </p:nvSpPr>
          <p:spPr>
            <a:xfrm>
              <a:off x="7346191" y="2350565"/>
              <a:ext cx="1479921" cy="8752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j-lt"/>
              </a:endParaRPr>
            </a:p>
          </p:txBody>
        </p:sp>
        <p:sp>
          <p:nvSpPr>
            <p:cNvPr id="58" name="Rectangle 57"/>
            <p:cNvSpPr/>
            <p:nvPr userDrawn="1"/>
          </p:nvSpPr>
          <p:spPr>
            <a:xfrm>
              <a:off x="7399980" y="2416158"/>
              <a:ext cx="1366270" cy="7232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9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  <a:t>CONFIDENTIAL</a:t>
              </a:r>
              <a:br>
                <a:rPr lang="en-US" sz="9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</a:br>
              <a:r>
                <a:rPr lang="en-US" sz="8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  <a:t>For use by Hitachi Consulting employees and other audiences under NDA only.</a:t>
              </a:r>
              <a:endParaRPr lang="en-US" sz="800" b="1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59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8884"/>
            <a:ext cx="5221816" cy="307777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  <a:endParaRPr lang="en-US" dirty="0"/>
          </a:p>
        </p:txBody>
      </p:sp>
      <p:sp>
        <p:nvSpPr>
          <p:cNvPr id="60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8226"/>
            <a:ext cx="5221816" cy="46166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-7472" y="1"/>
            <a:ext cx="9151472" cy="2072640"/>
          </a:xfrm>
          <a:prstGeom prst="rect">
            <a:avLst/>
          </a:prstGeom>
        </p:spPr>
      </p:pic>
      <p:sp>
        <p:nvSpPr>
          <p:cNvPr id="56" name="Rectangle 55"/>
          <p:cNvSpPr/>
          <p:nvPr userDrawn="1"/>
        </p:nvSpPr>
        <p:spPr>
          <a:xfrm>
            <a:off x="-7472" y="-1073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7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pic>
        <p:nvPicPr>
          <p:cNvPr id="62" name="Picture 6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2891" y="279236"/>
            <a:ext cx="2115878" cy="2167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- 2 line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Box 71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 panose="020B0604020202020204"/>
              </a:rPr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 panose="020B0604020202020204"/>
            </a:endParaRPr>
          </a:p>
        </p:txBody>
      </p:sp>
      <p:sp>
        <p:nvSpPr>
          <p:cNvPr id="7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69689"/>
            <a:ext cx="6212117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  <a:endParaRPr lang="en-US" dirty="0"/>
          </a:p>
          <a:p>
            <a:r>
              <a:rPr lang="en-US" dirty="0"/>
              <a:t>Subtitle placeholder</a:t>
            </a:r>
            <a:endParaRPr lang="en-US" dirty="0"/>
          </a:p>
        </p:txBody>
      </p:sp>
      <p:sp>
        <p:nvSpPr>
          <p:cNvPr id="75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6212117" cy="880191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HCC Title Slide Placeholder </a:t>
            </a:r>
            <a:br>
              <a:rPr lang="en-US" dirty="0"/>
            </a:br>
            <a:r>
              <a:rPr lang="en-US" dirty="0"/>
              <a:t>2 Line HCC Title Slide Placeholder</a:t>
            </a:r>
            <a:endParaRPr lang="en-US" dirty="0"/>
          </a:p>
        </p:txBody>
      </p:sp>
      <p:grpSp>
        <p:nvGrpSpPr>
          <p:cNvPr id="126" name="Group 125"/>
          <p:cNvGrpSpPr/>
          <p:nvPr userDrawn="1"/>
        </p:nvGrpSpPr>
        <p:grpSpPr>
          <a:xfrm>
            <a:off x="7346191" y="2350565"/>
            <a:ext cx="1479921" cy="875210"/>
            <a:chOff x="7346191" y="2350565"/>
            <a:chExt cx="1479921" cy="875210"/>
          </a:xfrm>
        </p:grpSpPr>
        <p:sp>
          <p:nvSpPr>
            <p:cNvPr id="129" name="Rectangle 128"/>
            <p:cNvSpPr/>
            <p:nvPr userDrawn="1"/>
          </p:nvSpPr>
          <p:spPr>
            <a:xfrm>
              <a:off x="7346191" y="2350565"/>
              <a:ext cx="1479921" cy="8752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j-lt"/>
              </a:endParaRPr>
            </a:p>
          </p:txBody>
        </p:sp>
        <p:sp>
          <p:nvSpPr>
            <p:cNvPr id="132" name="Rectangle 131"/>
            <p:cNvSpPr/>
            <p:nvPr userDrawn="1"/>
          </p:nvSpPr>
          <p:spPr>
            <a:xfrm>
              <a:off x="7399980" y="2416158"/>
              <a:ext cx="1366270" cy="7232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9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  <a:t>CONFIDENTIAL</a:t>
              </a:r>
              <a:br>
                <a:rPr lang="en-US" sz="9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</a:br>
              <a:r>
                <a:rPr lang="en-US" sz="8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  <a:t>For use by Hitachi Consulting employees and other audiences under NDA only.</a:t>
              </a:r>
              <a:endParaRPr lang="en-US" sz="800" b="1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111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8884"/>
            <a:ext cx="5221816" cy="307777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  <a:endParaRPr lang="en-US" dirty="0"/>
          </a:p>
        </p:txBody>
      </p:sp>
      <p:sp>
        <p:nvSpPr>
          <p:cNvPr id="112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8226"/>
            <a:ext cx="5221816" cy="46166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  <a:endParaRPr lang="en-US" dirty="0"/>
          </a:p>
        </p:txBody>
      </p:sp>
      <p:pic>
        <p:nvPicPr>
          <p:cNvPr id="58" name="Picture 57"/>
          <p:cNvPicPr>
            <a:picLocks noChangeAspect="1"/>
          </p:cNvPicPr>
          <p:nvPr userDrawn="1"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-4572" y="1"/>
            <a:ext cx="9153144" cy="2072640"/>
          </a:xfrm>
          <a:prstGeom prst="rect">
            <a:avLst/>
          </a:prstGeom>
        </p:spPr>
      </p:pic>
      <p:sp>
        <p:nvSpPr>
          <p:cNvPr id="76" name="Rectangle 75"/>
          <p:cNvSpPr/>
          <p:nvPr userDrawn="1"/>
        </p:nvSpPr>
        <p:spPr>
          <a:xfrm>
            <a:off x="-4572" y="-1073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40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pic>
        <p:nvPicPr>
          <p:cNvPr id="57" name="Picture 5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  <p:pic>
        <p:nvPicPr>
          <p:cNvPr id="16" name="图形 1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2891" y="279236"/>
            <a:ext cx="2115878" cy="2167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-7471"/>
            <a:ext cx="9144000" cy="215491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sp>
        <p:nvSpPr>
          <p:cNvPr id="156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157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19174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Divider Slide</a:t>
            </a:r>
            <a:endParaRPr lang="en-US" dirty="0"/>
          </a:p>
        </p:txBody>
      </p:sp>
      <p:pic>
        <p:nvPicPr>
          <p:cNvPr id="51" name="Picture 5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  <p:pic>
        <p:nvPicPr>
          <p:cNvPr id="9" name="图形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2891" y="279236"/>
            <a:ext cx="2115878" cy="2167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-7471"/>
            <a:ext cx="9144000" cy="2154914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sp>
        <p:nvSpPr>
          <p:cNvPr id="50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51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1187863" y="2319174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Divider Slide</a:t>
            </a:r>
            <a:endParaRPr lang="en-US" dirty="0"/>
          </a:p>
        </p:txBody>
      </p:sp>
      <p:pic>
        <p:nvPicPr>
          <p:cNvPr id="53" name="Picture 5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  <p:pic>
        <p:nvPicPr>
          <p:cNvPr id="9" name="图形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2891" y="279236"/>
            <a:ext cx="2115878" cy="2167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-7471"/>
            <a:ext cx="9144000" cy="2154914"/>
          </a:xfrm>
          <a:prstGeom prst="rect">
            <a:avLst/>
          </a:prstGeom>
          <a:solidFill>
            <a:schemeClr val="tx1"/>
          </a:solidFill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sp>
        <p:nvSpPr>
          <p:cNvPr id="50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51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19174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Divider Slide</a:t>
            </a:r>
            <a:endParaRPr lang="en-US" dirty="0"/>
          </a:p>
        </p:txBody>
      </p:sp>
      <p:pic>
        <p:nvPicPr>
          <p:cNvPr id="53" name="Picture 5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  <p:pic>
        <p:nvPicPr>
          <p:cNvPr id="9" name="图形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2891" y="279236"/>
            <a:ext cx="2115878" cy="2167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identi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8584006" cy="17466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264160" y="4911122"/>
            <a:ext cx="615953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CONFIDENTIAL – For use by </a:t>
            </a: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Hitachi Consulting Corporation </a:t>
            </a:r>
            <a:r>
              <a:rPr lang="en-US" sz="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employees and other audiences under NDA only.</a:t>
            </a:r>
            <a:endParaRPr lang="en-US" sz="800" b="1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g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image" Target="../media/image6.pn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0130" y="229219"/>
            <a:ext cx="1242687" cy="356281"/>
          </a:xfrm>
          <a:prstGeom prst="rect">
            <a:avLst/>
          </a:prstGeom>
        </p:spPr>
      </p:pic>
      <p:sp>
        <p:nvSpPr>
          <p:cNvPr id="13" name="Text Placeholder 53"/>
          <p:cNvSpPr>
            <a:spLocks noGrp="1"/>
          </p:cNvSpPr>
          <p:nvPr>
            <p:ph type="body" idx="1"/>
          </p:nvPr>
        </p:nvSpPr>
        <p:spPr>
          <a:xfrm>
            <a:off x="264160" y="967575"/>
            <a:ext cx="8584006" cy="17466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6" name="Title Placeholder 1"/>
          <p:cNvSpPr>
            <a:spLocks noGrp="1"/>
          </p:cNvSpPr>
          <p:nvPr>
            <p:ph type="title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7" name="TextBox 36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tx1">
                    <a:alpha val="50000"/>
                  </a:schemeClr>
                </a:solidFill>
                <a:latin typeface="+mj-lt"/>
              </a:rPr>
            </a:fld>
            <a:endParaRPr lang="en-US" sz="800" dirty="0">
              <a:solidFill>
                <a:schemeClr val="tx1">
                  <a:alpha val="50000"/>
                </a:schemeClr>
              </a:solidFill>
              <a:latin typeface="+mj-lt"/>
            </a:endParaRPr>
          </a:p>
        </p:txBody>
      </p:sp>
      <p:grpSp>
        <p:nvGrpSpPr>
          <p:cNvPr id="43" name="グループ化 59"/>
          <p:cNvGrpSpPr/>
          <p:nvPr userDrawn="1"/>
        </p:nvGrpSpPr>
        <p:grpSpPr>
          <a:xfrm>
            <a:off x="-4" y="818837"/>
            <a:ext cx="9145616" cy="57656"/>
            <a:chOff x="-4" y="739775"/>
            <a:chExt cx="9145616" cy="76874"/>
          </a:xfrm>
        </p:grpSpPr>
        <p:sp>
          <p:nvSpPr>
            <p:cNvPr id="44" name="正方形/長方形 11"/>
            <p:cNvSpPr>
              <a:spLocks noChangeArrowheads="1"/>
            </p:cNvSpPr>
            <p:nvPr/>
          </p:nvSpPr>
          <p:spPr bwMode="auto">
            <a:xfrm>
              <a:off x="1481331" y="739775"/>
              <a:ext cx="7664281" cy="76874"/>
            </a:xfrm>
            <a:prstGeom prst="rect">
              <a:avLst/>
            </a:prstGeom>
            <a:solidFill>
              <a:srgbClr val="73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ja-JP" altLang="en-US"/>
            </a:p>
          </p:txBody>
        </p:sp>
        <p:grpSp>
          <p:nvGrpSpPr>
            <p:cNvPr id="60" name="グループ化 62"/>
            <p:cNvGrpSpPr/>
            <p:nvPr userDrawn="1"/>
          </p:nvGrpSpPr>
          <p:grpSpPr>
            <a:xfrm>
              <a:off x="-4" y="739775"/>
              <a:ext cx="1481335" cy="74485"/>
              <a:chOff x="312738" y="2747963"/>
              <a:chExt cx="1970086" cy="109537"/>
            </a:xfrm>
          </p:grpSpPr>
          <p:sp>
            <p:nvSpPr>
              <p:cNvPr id="61" name="正方形/長方形 62"/>
              <p:cNvSpPr/>
              <p:nvPr/>
            </p:nvSpPr>
            <p:spPr bwMode="auto">
              <a:xfrm>
                <a:off x="1298574" y="2747963"/>
                <a:ext cx="984250" cy="109537"/>
              </a:xfrm>
              <a:prstGeom prst="rect">
                <a:avLst/>
              </a:prstGeom>
              <a:solidFill>
                <a:srgbClr val="CC0000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 sz="1800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2" name="正方形/長方形 63"/>
              <p:cNvSpPr/>
              <p:nvPr/>
            </p:nvSpPr>
            <p:spPr bwMode="auto">
              <a:xfrm>
                <a:off x="312738" y="2747963"/>
                <a:ext cx="985837" cy="109537"/>
              </a:xfrm>
              <a:prstGeom prst="rect">
                <a:avLst/>
              </a:prstGeom>
              <a:solidFill>
                <a:srgbClr val="B3B3B3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 sz="1800" kern="0" dirty="0">
                  <a:solidFill>
                    <a:sysClr val="windowText" lastClr="000000"/>
                  </a:solidFill>
                </a:endParaRPr>
              </a:p>
            </p:txBody>
          </p:sp>
        </p:grpSp>
      </p:grpSp>
      <p:sp>
        <p:nvSpPr>
          <p:cNvPr id="12" name="TextBox 11"/>
          <p:cNvSpPr txBox="1"/>
          <p:nvPr userDrawn="1"/>
        </p:nvSpPr>
        <p:spPr>
          <a:xfrm>
            <a:off x="6511966" y="4911221"/>
            <a:ext cx="25923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914400"/>
            <a:r>
              <a:rPr lang="en-US" sz="800" dirty="0">
                <a:solidFill>
                  <a:schemeClr val="tx1">
                    <a:alpha val="50000"/>
                  </a:schemeClr>
                </a:solidFill>
              </a:rPr>
              <a:t>© 2020 Hitachi Solutions(China).  All rights reserved.</a:t>
            </a:r>
            <a:endParaRPr lang="en-US" sz="800" dirty="0">
              <a:solidFill>
                <a:schemeClr val="tx1">
                  <a:alpha val="50000"/>
                </a:schemeClr>
              </a:solidFill>
            </a:endParaRPr>
          </a:p>
        </p:txBody>
      </p:sp>
      <p:sp>
        <p:nvSpPr>
          <p:cNvPr id="14" name="Rectangle 35"/>
          <p:cNvSpPr/>
          <p:nvPr userDrawn="1"/>
        </p:nvSpPr>
        <p:spPr>
          <a:xfrm>
            <a:off x="264161" y="4911122"/>
            <a:ext cx="615953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机密文件</a:t>
            </a:r>
            <a:r>
              <a:rPr lang="en-US" sz="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 – </a:t>
            </a:r>
            <a:r>
              <a:rPr lang="zh-CN" altLang="en-US" sz="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日立解决方案内部使用，或需要访问的部分客户使用</a:t>
            </a:r>
            <a:r>
              <a:rPr lang="en-US" sz="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.</a:t>
            </a:r>
            <a:endParaRPr lang="en-US" sz="800" b="1" dirty="0">
              <a:solidFill>
                <a:schemeClr val="accen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lang="en-US" sz="2400" b="1" kern="1200" cap="none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1305" indent="-281305" algn="l" defTabSz="914400" rtl="0" eaLnBrk="1" latinLnBrk="0" hangingPunct="1">
        <a:lnSpc>
          <a:spcPct val="100000"/>
        </a:lnSpc>
        <a:spcBef>
          <a:spcPts val="1200"/>
        </a:spcBef>
        <a:spcAft>
          <a:spcPts val="600"/>
        </a:spcAft>
        <a:buClr>
          <a:schemeClr val="accent2"/>
        </a:buClr>
        <a:buFont typeface="Wingdings" panose="05000000000000000000" pitchFamily="2" charset="2"/>
        <a:buChar char="§"/>
        <a:defRPr 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294005" algn="l" defTabSz="914400" rtl="0" eaLnBrk="1" latinLnBrk="0" hangingPunct="1">
        <a:lnSpc>
          <a:spcPct val="95000"/>
        </a:lnSpc>
        <a:spcBef>
          <a:spcPct val="20000"/>
        </a:spcBef>
        <a:spcAft>
          <a:spcPts val="800"/>
        </a:spcAft>
        <a:buFontTx/>
        <a:buChar char="‒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855980" indent="-281305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6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090930" indent="-234950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4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313180" indent="-222250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4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2.e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13.emf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7.xml"/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6.xml"/><Relationship Id="rId1" Type="http://schemas.openxmlformats.org/officeDocument/2006/relationships/image" Target="../media/image7.jpeg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7.xml"/><Relationship Id="rId4" Type="http://schemas.openxmlformats.org/officeDocument/2006/relationships/image" Target="../media/image17.png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7.xml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7.xml"/><Relationship Id="rId4" Type="http://schemas.openxmlformats.org/officeDocument/2006/relationships/image" Target="../media/image26.png"/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7.xml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7.xml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28.em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29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31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tags" Target="../tags/tag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17.xml"/><Relationship Id="rId3" Type="http://schemas.openxmlformats.org/officeDocument/2006/relationships/image" Target="../media/image10.emf"/><Relationship Id="rId2" Type="http://schemas.openxmlformats.org/officeDocument/2006/relationships/tags" Target="../tags/tag1.xml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187863" y="3170478"/>
            <a:ext cx="7653702" cy="369332"/>
          </a:xfrm>
        </p:spPr>
        <p:txBody>
          <a:bodyPr/>
          <a:lstStyle/>
          <a:p>
            <a:r>
              <a:rPr lang="zh-CN" altLang="en-US" dirty="0"/>
              <a:t>需求设计方案</a:t>
            </a:r>
            <a:endParaRPr lang="zh-CN" altLang="en-US" dirty="0"/>
          </a:p>
        </p:txBody>
      </p:sp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1187863" y="2704593"/>
            <a:ext cx="7653702" cy="465885"/>
          </a:xfrm>
        </p:spPr>
        <p:txBody>
          <a:bodyPr anchor="t"/>
          <a:lstStyle/>
          <a:p>
            <a:r>
              <a:rPr lang="zh-CN" altLang="en-US" dirty="0"/>
              <a:t>产品中心</a:t>
            </a:r>
            <a:r>
              <a:rPr lang="en-US" altLang="zh-CN" dirty="0"/>
              <a:t>-</a:t>
            </a:r>
            <a:r>
              <a:rPr lang="zh-CN" altLang="en-US" dirty="0"/>
              <a:t>产品配置平台</a:t>
            </a:r>
            <a:r>
              <a:rPr lang="en-US" altLang="zh-CN" dirty="0"/>
              <a:t> </a:t>
            </a:r>
            <a:r>
              <a:rPr lang="zh-CN" altLang="en-US" dirty="0"/>
              <a:t>需求名称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1187863" y="4460770"/>
            <a:ext cx="5221816" cy="276999"/>
          </a:xfrm>
        </p:spPr>
        <p:txBody>
          <a:bodyPr/>
          <a:lstStyle/>
          <a:p>
            <a:r>
              <a:rPr lang="zh-CN" altLang="en-US" sz="1200" dirty="0"/>
              <a:t>日立解决方案</a:t>
            </a:r>
            <a:endParaRPr lang="en-US" sz="1200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2"/>
          </p:nvPr>
        </p:nvSpPr>
        <p:spPr>
          <a:xfrm>
            <a:off x="2203863" y="4460770"/>
            <a:ext cx="5221816" cy="276999"/>
          </a:xfrm>
        </p:spPr>
        <p:txBody>
          <a:bodyPr/>
          <a:lstStyle/>
          <a:p>
            <a:r>
              <a:rPr lang="en-US" altLang="zh-CN" dirty="0"/>
              <a:t>Mar, 2020 </a:t>
            </a:r>
            <a:endParaRPr 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7946796" y="5213023"/>
            <a:ext cx="184731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endParaRPr kumimoji="1" lang="zh-CN" altLang="en-US" sz="1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4160" y="122548"/>
            <a:ext cx="7051040" cy="663006"/>
          </a:xfrm>
        </p:spPr>
        <p:txBody>
          <a:bodyPr>
            <a:normAutofit/>
          </a:bodyPr>
          <a:lstStyle/>
          <a:p>
            <a:r>
              <a:rPr lang="zh-CN" altLang="en-US"/>
              <a:t>自定义属性动态扩展</a:t>
            </a:r>
            <a:r>
              <a:rPr lang="en-US" altLang="zh-CN"/>
              <a:t>-</a:t>
            </a:r>
            <a:r>
              <a:rPr lang="zh-CN" altLang="en-US"/>
              <a:t>数据库存储</a:t>
            </a:r>
            <a:endParaRPr lang="zh-CN" altLang="en-US" sz="2400" dirty="0"/>
          </a:p>
        </p:txBody>
      </p:sp>
      <p:sp>
        <p:nvSpPr>
          <p:cNvPr id="28" name="圆角矩形 27"/>
          <p:cNvSpPr/>
          <p:nvPr/>
        </p:nvSpPr>
        <p:spPr>
          <a:xfrm>
            <a:off x="152400" y="1005840"/>
            <a:ext cx="8915400" cy="3952240"/>
          </a:xfrm>
          <a:prstGeom prst="roundRect">
            <a:avLst>
              <a:gd name="adj" fmla="val 2936"/>
            </a:avLst>
          </a:prstGeom>
          <a:noFill/>
          <a:ln w="3175">
            <a:solidFill>
              <a:schemeClr val="tx1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kumimoji="1"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0" name="圆角矩形 49"/>
          <p:cNvSpPr/>
          <p:nvPr/>
        </p:nvSpPr>
        <p:spPr>
          <a:xfrm>
            <a:off x="355600" y="1808479"/>
            <a:ext cx="5775890" cy="2256217"/>
          </a:xfrm>
          <a:prstGeom prst="roundRect">
            <a:avLst>
              <a:gd name="adj" fmla="val 3391"/>
            </a:avLst>
          </a:prstGeom>
          <a:solidFill>
            <a:srgbClr val="B3D7FF">
              <a:alpha val="62745"/>
            </a:srgbClr>
          </a:solidFill>
          <a:ln w="3175">
            <a:solidFill>
              <a:srgbClr val="A3C4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kumimoji="1"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66" name="表格 65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528320" y="1981198"/>
          <a:ext cx="5476241" cy="20092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310"/>
                <a:gridCol w="582848"/>
                <a:gridCol w="711442"/>
                <a:gridCol w="855686"/>
                <a:gridCol w="749594"/>
                <a:gridCol w="863600"/>
                <a:gridCol w="883920"/>
                <a:gridCol w="497841"/>
              </a:tblGrid>
              <a:tr h="27432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id</a:t>
                      </a: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tenantId</a:t>
                      </a: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Link_id</a:t>
                      </a: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Field_key</a:t>
                      </a: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Field_value</a:t>
                      </a: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channel</a:t>
                      </a: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/>
                        <a:t>Mc_attr_name</a:t>
                      </a: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152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1</a:t>
                      </a: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KFC</a:t>
                      </a: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700"/>
                        <a:t>00001</a:t>
                      </a:r>
                      <a:endParaRPr lang="zh-CN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700"/>
                        <a:t>网上显示名</a:t>
                      </a:r>
                      <a:endParaRPr lang="zh-CN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b="1" kern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net</a:t>
                      </a:r>
                      <a:endParaRPr lang="zh-CN" altLang="en-US" sz="600" b="1" kern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3642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2</a:t>
                      </a: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KFC</a:t>
                      </a: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700"/>
                        <a:t>00001</a:t>
                      </a:r>
                      <a:endParaRPr lang="zh-CN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700"/>
                        <a:t>网上显示中文名</a:t>
                      </a:r>
                      <a:endParaRPr lang="zh-CN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600" b="1" kern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网络</a:t>
                      </a:r>
                      <a:endParaRPr lang="zh-CN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7020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3</a:t>
                      </a: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KFC</a:t>
                      </a: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700"/>
                        <a:t>00001</a:t>
                      </a:r>
                      <a:endParaRPr lang="zh-CN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700"/>
                        <a:t>口味</a:t>
                      </a:r>
                      <a:endParaRPr lang="zh-CN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600" b="1" kern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甜酸</a:t>
                      </a:r>
                      <a:endParaRPr lang="zh-CN" altLang="en-US" sz="600" b="1" kern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7020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4</a:t>
                      </a: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KFC</a:t>
                      </a: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700"/>
                        <a:t>00001</a:t>
                      </a:r>
                      <a:endParaRPr lang="zh-CN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700"/>
                        <a:t>价格</a:t>
                      </a:r>
                      <a:endParaRPr lang="zh-CN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b="1" kern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100</a:t>
                      </a:r>
                      <a:endParaRPr lang="zh-CN" altLang="en-US" sz="600" b="1" kern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600" b="1" kern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/>
                </a:tc>
              </a:tr>
              <a:tr h="27020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....</a:t>
                      </a: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....</a:t>
                      </a: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700"/>
                        <a:t>.....</a:t>
                      </a:r>
                      <a:endParaRPr lang="zh-CN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700"/>
                        <a:t>....</a:t>
                      </a:r>
                      <a:endParaRPr lang="zh-CN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b="1" kern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....</a:t>
                      </a:r>
                      <a:endParaRPr lang="zh-CN" altLang="en-US" sz="600" b="1" kern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600" b="1" kern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8" name="TextBox 37"/>
          <p:cNvSpPr txBox="1"/>
          <p:nvPr/>
        </p:nvSpPr>
        <p:spPr>
          <a:xfrm>
            <a:off x="1409146" y="1217552"/>
            <a:ext cx="184731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endParaRPr lang="zh-CN" altLang="en-US" sz="1000" dirty="0"/>
          </a:p>
        </p:txBody>
      </p:sp>
      <p:sp>
        <p:nvSpPr>
          <p:cNvPr id="7" name="TextBox 6"/>
          <p:cNvSpPr txBox="1"/>
          <p:nvPr/>
        </p:nvSpPr>
        <p:spPr>
          <a:xfrm>
            <a:off x="7315199" y="1609594"/>
            <a:ext cx="1734855" cy="116955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zh-CN" sz="1000" dirty="0"/>
              <a:t>1:</a:t>
            </a:r>
            <a:r>
              <a:rPr lang="zh-CN" altLang="en-US" sz="1000" dirty="0"/>
              <a:t>一个键位</a:t>
            </a:r>
            <a:r>
              <a:rPr lang="en-US" altLang="zh-CN" sz="1000" dirty="0"/>
              <a:t>500</a:t>
            </a:r>
            <a:r>
              <a:rPr lang="zh-CN" altLang="en-US" sz="1000" dirty="0"/>
              <a:t>个属性，</a:t>
            </a:r>
            <a:r>
              <a:rPr lang="en-US" altLang="zh-CN" sz="1000" dirty="0"/>
              <a:t>30000</a:t>
            </a:r>
            <a:r>
              <a:rPr lang="zh-CN" altLang="en-US" sz="1000" dirty="0"/>
              <a:t>个键位</a:t>
            </a:r>
            <a:endParaRPr lang="en-US" altLang="zh-CN" sz="1000" dirty="0"/>
          </a:p>
          <a:p>
            <a:r>
              <a:rPr lang="en-US" altLang="zh-CN" sz="1000" dirty="0"/>
              <a:t>2</a:t>
            </a:r>
            <a:r>
              <a:rPr lang="zh-CN" altLang="en-US" sz="1000" dirty="0"/>
              <a:t>：单租户：</a:t>
            </a:r>
            <a:r>
              <a:rPr lang="en-US" altLang="zh-CN" sz="1000" dirty="0"/>
              <a:t>500</a:t>
            </a:r>
            <a:r>
              <a:rPr lang="zh-CN" altLang="en-US" sz="1000" dirty="0"/>
              <a:t>列*</a:t>
            </a:r>
            <a:r>
              <a:rPr lang="en-US" altLang="zh-CN" sz="1000" dirty="0"/>
              <a:t>30000</a:t>
            </a:r>
            <a:r>
              <a:rPr lang="zh-CN" altLang="en-US" sz="1000" dirty="0"/>
              <a:t>行</a:t>
            </a:r>
            <a:r>
              <a:rPr lang="en-US" altLang="zh-CN" sz="1000" dirty="0"/>
              <a:t>=1500</a:t>
            </a:r>
            <a:r>
              <a:rPr lang="zh-CN" altLang="en-US" sz="1000" dirty="0"/>
              <a:t>万</a:t>
            </a:r>
            <a:endParaRPr lang="en-US" altLang="zh-CN" sz="1000" dirty="0"/>
          </a:p>
          <a:p>
            <a:r>
              <a:rPr lang="en-US" altLang="zh-CN" sz="1000" dirty="0"/>
              <a:t>3</a:t>
            </a:r>
            <a:r>
              <a:rPr lang="zh-CN" altLang="en-US" sz="1000" dirty="0"/>
              <a:t>：</a:t>
            </a:r>
            <a:r>
              <a:rPr lang="en-US" altLang="zh-CN" sz="1000" dirty="0"/>
              <a:t>20</a:t>
            </a:r>
            <a:r>
              <a:rPr lang="zh-CN" altLang="en-US" sz="1000" dirty="0"/>
              <a:t>个租户</a:t>
            </a:r>
            <a:endParaRPr lang="en-US" altLang="zh-CN" sz="1000" dirty="0"/>
          </a:p>
          <a:p>
            <a:r>
              <a:rPr lang="en-US" altLang="zh-CN" sz="1000" dirty="0"/>
              <a:t>  1500</a:t>
            </a:r>
            <a:r>
              <a:rPr lang="zh-CN" altLang="en-US" sz="1000" dirty="0"/>
              <a:t>万*</a:t>
            </a:r>
            <a:r>
              <a:rPr lang="en-US" altLang="zh-CN" sz="1000" dirty="0"/>
              <a:t>20= 3</a:t>
            </a:r>
            <a:r>
              <a:rPr lang="zh-CN" altLang="en-US" sz="1000" dirty="0"/>
              <a:t>亿</a:t>
            </a:r>
            <a:endParaRPr lang="zh-CN" altLang="en-US" sz="1000" dirty="0"/>
          </a:p>
          <a:p>
            <a:pPr algn="l"/>
            <a:endParaRPr lang="zh-CN" altLang="en-US" sz="1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圆角矩形 141"/>
          <p:cNvSpPr/>
          <p:nvPr/>
        </p:nvSpPr>
        <p:spPr>
          <a:xfrm>
            <a:off x="2286000" y="3972560"/>
            <a:ext cx="1056640" cy="619760"/>
          </a:xfrm>
          <a:prstGeom prst="roundRect">
            <a:avLst>
              <a:gd name="adj" fmla="val 3391"/>
            </a:avLst>
          </a:prstGeom>
          <a:solidFill>
            <a:srgbClr val="B3D7FF">
              <a:alpha val="62745"/>
            </a:srgbClr>
          </a:solidFill>
          <a:ln w="3175">
            <a:solidFill>
              <a:srgbClr val="A3C4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kumimoji="1"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4160" y="122548"/>
            <a:ext cx="7051040" cy="663006"/>
          </a:xfrm>
        </p:spPr>
        <p:txBody>
          <a:bodyPr>
            <a:normAutofit/>
          </a:bodyPr>
          <a:lstStyle/>
          <a:p>
            <a:r>
              <a:rPr lang="zh-CN" altLang="en-US"/>
              <a:t>版本数据存储文件</a:t>
            </a:r>
            <a:endParaRPr lang="zh-CN" altLang="en-US" sz="2400" dirty="0"/>
          </a:p>
        </p:txBody>
      </p:sp>
      <p:sp>
        <p:nvSpPr>
          <p:cNvPr id="28" name="圆角矩形 27"/>
          <p:cNvSpPr/>
          <p:nvPr/>
        </p:nvSpPr>
        <p:spPr>
          <a:xfrm>
            <a:off x="386080" y="914398"/>
            <a:ext cx="8681720" cy="4043682"/>
          </a:xfrm>
          <a:prstGeom prst="roundRect">
            <a:avLst>
              <a:gd name="adj" fmla="val 2936"/>
            </a:avLst>
          </a:prstGeom>
          <a:noFill/>
          <a:ln w="3175">
            <a:solidFill>
              <a:schemeClr val="tx1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kumimoji="1"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3590814" y="1034826"/>
            <a:ext cx="1590786" cy="1098774"/>
          </a:xfrm>
          <a:prstGeom prst="roundRect">
            <a:avLst>
              <a:gd name="adj" fmla="val 3391"/>
            </a:avLst>
          </a:prstGeom>
          <a:solidFill>
            <a:srgbClr val="B3D7FF">
              <a:alpha val="62745"/>
            </a:srgbClr>
          </a:solidFill>
          <a:ln w="3175">
            <a:solidFill>
              <a:srgbClr val="A3C4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kumimoji="1"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2" name="文本框 12"/>
          <p:cNvSpPr txBox="1"/>
          <p:nvPr/>
        </p:nvSpPr>
        <p:spPr>
          <a:xfrm>
            <a:off x="3992576" y="1022219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800"/>
              <a:t>文件存储</a:t>
            </a:r>
            <a:endParaRPr lang="zh-CN" altLang="en-US" sz="800" dirty="0"/>
          </a:p>
        </p:txBody>
      </p:sp>
      <p:sp>
        <p:nvSpPr>
          <p:cNvPr id="34" name="圆角矩形 33"/>
          <p:cNvSpPr/>
          <p:nvPr/>
        </p:nvSpPr>
        <p:spPr>
          <a:xfrm>
            <a:off x="2275840" y="2418080"/>
            <a:ext cx="1036320" cy="1127760"/>
          </a:xfrm>
          <a:prstGeom prst="roundRect">
            <a:avLst>
              <a:gd name="adj" fmla="val 3391"/>
            </a:avLst>
          </a:prstGeom>
          <a:solidFill>
            <a:srgbClr val="B3D7FF">
              <a:alpha val="62745"/>
            </a:srgbClr>
          </a:solidFill>
          <a:ln w="3175">
            <a:solidFill>
              <a:srgbClr val="A3C4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kumimoji="1"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8" name="Rounded Rectangle 69"/>
          <p:cNvSpPr/>
          <p:nvPr/>
        </p:nvSpPr>
        <p:spPr>
          <a:xfrm>
            <a:off x="2356563" y="2486554"/>
            <a:ext cx="887334" cy="451976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/>
              <a:t>自定义字段</a:t>
            </a:r>
            <a:endParaRPr lang="zh-CN" altLang="en-US" sz="900"/>
          </a:p>
        </p:txBody>
      </p:sp>
      <p:sp>
        <p:nvSpPr>
          <p:cNvPr id="52" name="Rounded Rectangle 69"/>
          <p:cNvSpPr/>
          <p:nvPr/>
        </p:nvSpPr>
        <p:spPr>
          <a:xfrm>
            <a:off x="3657601" y="1273481"/>
            <a:ext cx="1452879" cy="250519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ker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KFC-20200101-v001</a:t>
            </a:r>
            <a:endParaRPr lang="en-US" altLang="zh-CN" sz="9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7" name="Rounded Rectangle 69"/>
          <p:cNvSpPr/>
          <p:nvPr/>
        </p:nvSpPr>
        <p:spPr>
          <a:xfrm>
            <a:off x="3657600" y="1877817"/>
            <a:ext cx="1442720" cy="245623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ker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PH-20200101-v001</a:t>
            </a:r>
            <a:endParaRPr lang="en-US" altLang="zh-CN" sz="900" b="1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9" name="Rounded Rectangle 69"/>
          <p:cNvSpPr/>
          <p:nvPr/>
        </p:nvSpPr>
        <p:spPr>
          <a:xfrm>
            <a:off x="3657600" y="1573017"/>
            <a:ext cx="1442720" cy="245623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ker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KFC-20200101-v002</a:t>
            </a:r>
            <a:endParaRPr lang="en-US" altLang="zh-CN" sz="900" b="1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0" name="圆角矩形 49"/>
          <p:cNvSpPr/>
          <p:nvPr/>
        </p:nvSpPr>
        <p:spPr>
          <a:xfrm>
            <a:off x="3525520" y="2386105"/>
            <a:ext cx="3474720" cy="1352775"/>
          </a:xfrm>
          <a:prstGeom prst="roundRect">
            <a:avLst>
              <a:gd name="adj" fmla="val 3391"/>
            </a:avLst>
          </a:prstGeom>
          <a:solidFill>
            <a:srgbClr val="B3D7FF">
              <a:alpha val="62745"/>
            </a:srgbClr>
          </a:solidFill>
          <a:ln w="3175">
            <a:solidFill>
              <a:srgbClr val="A3C4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kumimoji="1"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2" name="文本框 12"/>
          <p:cNvSpPr txBox="1"/>
          <p:nvPr/>
        </p:nvSpPr>
        <p:spPr>
          <a:xfrm>
            <a:off x="5157206" y="2377570"/>
            <a:ext cx="4523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800"/>
              <a:t>mysql</a:t>
            </a:r>
            <a:endParaRPr lang="zh-CN" altLang="en-US" sz="800" dirty="0"/>
          </a:p>
        </p:txBody>
      </p:sp>
      <p:graphicFrame>
        <p:nvGraphicFramePr>
          <p:cNvPr id="66" name="表格 65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3616960" y="2596727"/>
          <a:ext cx="3342640" cy="10556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889"/>
                <a:gridCol w="515191"/>
                <a:gridCol w="1463040"/>
                <a:gridCol w="548640"/>
                <a:gridCol w="436880"/>
              </a:tblGrid>
              <a:tr h="17695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id</a:t>
                      </a: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tenant</a:t>
                      </a: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/>
                        <a:t>文件位置</a:t>
                      </a: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/>
                        <a:t>图片路径</a:t>
                      </a: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ver</a:t>
                      </a:r>
                      <a:endParaRPr lang="zh-CN" altLang="en-US" sz="800"/>
                    </a:p>
                  </a:txBody>
                  <a:tcPr/>
                </a:tc>
              </a:tr>
              <a:tr h="24011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1</a:t>
                      </a: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KFC</a:t>
                      </a: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b="1" kern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/</a:t>
                      </a:r>
                      <a:r>
                        <a:rPr lang="en-US" altLang="zh-CN" sz="600" b="1" kern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data/KFC-20200101-v001</a:t>
                      </a:r>
                      <a:endParaRPr lang="zh-CN" altLang="en-US" sz="600" b="1" kern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/data/C</a:t>
                      </a: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1.1</a:t>
                      </a:r>
                      <a:endParaRPr lang="zh-CN" altLang="en-US" sz="800"/>
                    </a:p>
                  </a:txBody>
                  <a:tcPr/>
                </a:tc>
              </a:tr>
              <a:tr h="24011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2</a:t>
                      </a: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PH</a:t>
                      </a: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b="1" kern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/data/PH-20200101-v001</a:t>
                      </a:r>
                      <a:endParaRPr lang="zh-CN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800"/>
                        <a:t>/data/B</a:t>
                      </a: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2.1</a:t>
                      </a:r>
                      <a:endParaRPr lang="zh-CN" altLang="en-US" sz="800"/>
                    </a:p>
                  </a:txBody>
                  <a:tcPr/>
                </a:tc>
              </a:tr>
              <a:tr h="24011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3</a:t>
                      </a: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KFC</a:t>
                      </a: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b="1" kern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/</a:t>
                      </a:r>
                      <a:r>
                        <a:rPr lang="en-US" altLang="zh-CN" sz="600" b="1" kern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data/KFC-20200101-v001</a:t>
                      </a:r>
                      <a:endParaRPr lang="zh-CN" altLang="en-US" sz="600" b="1" kern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800"/>
                        <a:t>/data/C</a:t>
                      </a: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1.5</a:t>
                      </a:r>
                      <a:endParaRPr lang="zh-CN" altLang="en-US" sz="8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7" name="圆角矩形 66"/>
          <p:cNvSpPr/>
          <p:nvPr/>
        </p:nvSpPr>
        <p:spPr>
          <a:xfrm>
            <a:off x="5419614" y="1065306"/>
            <a:ext cx="1539986" cy="1047974"/>
          </a:xfrm>
          <a:prstGeom prst="roundRect">
            <a:avLst>
              <a:gd name="adj" fmla="val 3391"/>
            </a:avLst>
          </a:prstGeom>
          <a:solidFill>
            <a:srgbClr val="B3D7FF">
              <a:alpha val="62745"/>
            </a:srgbClr>
          </a:solidFill>
          <a:ln w="3175">
            <a:solidFill>
              <a:srgbClr val="A3C4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kumimoji="1"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7" name="文本框 12"/>
          <p:cNvSpPr txBox="1"/>
          <p:nvPr/>
        </p:nvSpPr>
        <p:spPr>
          <a:xfrm>
            <a:off x="5658816" y="1032379"/>
            <a:ext cx="11079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800"/>
              <a:t>复制图片路径文件夹</a:t>
            </a:r>
            <a:endParaRPr lang="zh-CN" altLang="en-US" sz="800" dirty="0"/>
          </a:p>
        </p:txBody>
      </p:sp>
      <p:sp>
        <p:nvSpPr>
          <p:cNvPr id="78" name="Rounded Rectangle 69"/>
          <p:cNvSpPr/>
          <p:nvPr/>
        </p:nvSpPr>
        <p:spPr>
          <a:xfrm>
            <a:off x="5466081" y="1263321"/>
            <a:ext cx="1452879" cy="250519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ker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29372376.png</a:t>
            </a:r>
            <a:endParaRPr lang="en-US" altLang="zh-CN" sz="9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0" name="Rounded Rectangle 69"/>
          <p:cNvSpPr/>
          <p:nvPr/>
        </p:nvSpPr>
        <p:spPr>
          <a:xfrm>
            <a:off x="5476240" y="1847337"/>
            <a:ext cx="1442720" cy="245623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ker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78653467.png</a:t>
            </a:r>
            <a:endParaRPr lang="en-US" altLang="zh-CN" sz="900" b="1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1" name="Rounded Rectangle 69"/>
          <p:cNvSpPr/>
          <p:nvPr/>
        </p:nvSpPr>
        <p:spPr>
          <a:xfrm>
            <a:off x="5466080" y="1562857"/>
            <a:ext cx="1442720" cy="245623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ker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40983876.png</a:t>
            </a:r>
            <a:endParaRPr lang="en-US" altLang="zh-CN" sz="900" b="1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4" name="Rounded Rectangle 69"/>
          <p:cNvSpPr/>
          <p:nvPr/>
        </p:nvSpPr>
        <p:spPr>
          <a:xfrm>
            <a:off x="2356563" y="3004714"/>
            <a:ext cx="876650" cy="437519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/>
              <a:t>MC</a:t>
            </a:r>
            <a:r>
              <a:rPr lang="zh-CN" altLang="en-US" sz="900"/>
              <a:t>字段</a:t>
            </a:r>
            <a:endParaRPr lang="zh-CN" altLang="en-US" sz="900"/>
          </a:p>
        </p:txBody>
      </p:sp>
      <p:cxnSp>
        <p:nvCxnSpPr>
          <p:cNvPr id="87" name="肘形连接符 86"/>
          <p:cNvCxnSpPr>
            <a:stCxn id="34" idx="0"/>
          </p:cNvCxnSpPr>
          <p:nvPr/>
        </p:nvCxnSpPr>
        <p:spPr>
          <a:xfrm rot="5400000" flipH="1" flipV="1">
            <a:off x="2785634" y="1612900"/>
            <a:ext cx="813547" cy="796814"/>
          </a:xfrm>
          <a:prstGeom prst="bentConnector2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/>
          <p:cNvCxnSpPr/>
          <p:nvPr/>
        </p:nvCxnSpPr>
        <p:spPr>
          <a:xfrm>
            <a:off x="4765040" y="2164080"/>
            <a:ext cx="396240" cy="46736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箭头连接符 96"/>
          <p:cNvCxnSpPr/>
          <p:nvPr/>
        </p:nvCxnSpPr>
        <p:spPr>
          <a:xfrm>
            <a:off x="6169287" y="2123440"/>
            <a:ext cx="89273" cy="49784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圆角矩形 99"/>
          <p:cNvSpPr/>
          <p:nvPr/>
        </p:nvSpPr>
        <p:spPr>
          <a:xfrm>
            <a:off x="762000" y="1209040"/>
            <a:ext cx="1330960" cy="416560"/>
          </a:xfrm>
          <a:prstGeom prst="roundRect">
            <a:avLst>
              <a:gd name="adj" fmla="val 3391"/>
            </a:avLst>
          </a:prstGeom>
          <a:solidFill>
            <a:srgbClr val="B3D7FF">
              <a:alpha val="62745"/>
            </a:srgbClr>
          </a:solidFill>
          <a:ln w="3175">
            <a:solidFill>
              <a:srgbClr val="A3C4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kumimoji="1"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1" name="Rounded Rectangle 69"/>
          <p:cNvSpPr/>
          <p:nvPr/>
        </p:nvSpPr>
        <p:spPr>
          <a:xfrm>
            <a:off x="772160" y="1270000"/>
            <a:ext cx="1259840" cy="304800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ker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自定义产品属性（内存）文件</a:t>
            </a:r>
            <a:endParaRPr lang="en-US" altLang="zh-CN" sz="9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03" name="肘形连接符 102"/>
          <p:cNvCxnSpPr>
            <a:stCxn id="34" idx="0"/>
            <a:endCxn id="100" idx="2"/>
          </p:cNvCxnSpPr>
          <p:nvPr/>
        </p:nvCxnSpPr>
        <p:spPr>
          <a:xfrm rot="16200000" flipV="1">
            <a:off x="1714500" y="1338580"/>
            <a:ext cx="792480" cy="1366520"/>
          </a:xfrm>
          <a:prstGeom prst="bentConnector3">
            <a:avLst>
              <a:gd name="adj1" fmla="val 50000"/>
            </a:avLst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圆角矩形 104"/>
          <p:cNvSpPr/>
          <p:nvPr/>
        </p:nvSpPr>
        <p:spPr>
          <a:xfrm>
            <a:off x="731520" y="2763520"/>
            <a:ext cx="1026160" cy="406400"/>
          </a:xfrm>
          <a:prstGeom prst="roundRect">
            <a:avLst>
              <a:gd name="adj" fmla="val 3391"/>
            </a:avLst>
          </a:prstGeom>
          <a:solidFill>
            <a:srgbClr val="B3D7FF">
              <a:alpha val="62745"/>
            </a:srgbClr>
          </a:solidFill>
          <a:ln w="3175">
            <a:solidFill>
              <a:srgbClr val="A3C4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kumimoji="1"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6" name="Rounded Rectangle 69"/>
          <p:cNvSpPr/>
          <p:nvPr/>
        </p:nvSpPr>
        <p:spPr>
          <a:xfrm>
            <a:off x="792481" y="2827961"/>
            <a:ext cx="914399" cy="30131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ker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MC</a:t>
            </a:r>
            <a:r>
              <a:rPr lang="zh-CN" altLang="en-US" sz="900" ker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产品属性</a:t>
            </a:r>
            <a:endParaRPr lang="en-US" altLang="zh-CN" sz="9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10" name="直接箭头连接符 109"/>
          <p:cNvCxnSpPr>
            <a:stCxn id="34" idx="1"/>
            <a:endCxn id="105" idx="3"/>
          </p:cNvCxnSpPr>
          <p:nvPr/>
        </p:nvCxnSpPr>
        <p:spPr>
          <a:xfrm flipH="1" flipV="1">
            <a:off x="1757680" y="2966720"/>
            <a:ext cx="518160" cy="1524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1686560" y="1727200"/>
            <a:ext cx="697627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lang="zh-CN" altLang="en-US" sz="800"/>
              <a:t>数据库获取</a:t>
            </a:r>
            <a:endParaRPr lang="zh-CN" altLang="en-US" sz="800" dirty="0"/>
          </a:p>
        </p:txBody>
      </p:sp>
      <p:sp>
        <p:nvSpPr>
          <p:cNvPr id="113" name="TextBox 112"/>
          <p:cNvSpPr txBox="1"/>
          <p:nvPr/>
        </p:nvSpPr>
        <p:spPr>
          <a:xfrm>
            <a:off x="1828801" y="2600960"/>
            <a:ext cx="45720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zh-CN" sz="800"/>
              <a:t>Rest</a:t>
            </a:r>
            <a:endParaRPr lang="en-US" altLang="zh-CN" sz="800"/>
          </a:p>
          <a:p>
            <a:pPr algn="l"/>
            <a:r>
              <a:rPr lang="zh-CN" altLang="en-US" sz="800"/>
              <a:t>请求</a:t>
            </a:r>
            <a:endParaRPr lang="zh-CN" altLang="en-US" sz="800" dirty="0"/>
          </a:p>
        </p:txBody>
      </p:sp>
      <p:sp>
        <p:nvSpPr>
          <p:cNvPr id="125" name="圆角矩形 124"/>
          <p:cNvSpPr/>
          <p:nvPr/>
        </p:nvSpPr>
        <p:spPr>
          <a:xfrm>
            <a:off x="3556000" y="985520"/>
            <a:ext cx="3434080" cy="1198880"/>
          </a:xfrm>
          <a:prstGeom prst="roundRect">
            <a:avLst>
              <a:gd name="adj" fmla="val 2936"/>
            </a:avLst>
          </a:prstGeom>
          <a:noFill/>
          <a:ln w="31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kumimoji="1"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7" name="圆角矩形 126"/>
          <p:cNvSpPr/>
          <p:nvPr/>
        </p:nvSpPr>
        <p:spPr>
          <a:xfrm>
            <a:off x="640080" y="4003040"/>
            <a:ext cx="985520" cy="538480"/>
          </a:xfrm>
          <a:prstGeom prst="roundRect">
            <a:avLst>
              <a:gd name="adj" fmla="val 3391"/>
            </a:avLst>
          </a:prstGeom>
          <a:solidFill>
            <a:srgbClr val="B3D7FF">
              <a:alpha val="62745"/>
            </a:srgbClr>
          </a:solidFill>
          <a:ln w="3175">
            <a:solidFill>
              <a:srgbClr val="A3C4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kumimoji="1"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8" name="Rounded Rectangle 69"/>
          <p:cNvSpPr/>
          <p:nvPr/>
        </p:nvSpPr>
        <p:spPr>
          <a:xfrm>
            <a:off x="710643" y="4112154"/>
            <a:ext cx="823517" cy="327766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/>
              <a:t>前端</a:t>
            </a:r>
            <a:r>
              <a:rPr lang="en-US" altLang="zh-CN" sz="900"/>
              <a:t>VUE</a:t>
            </a:r>
            <a:endParaRPr lang="zh-CN" altLang="en-US" sz="900"/>
          </a:p>
        </p:txBody>
      </p:sp>
      <p:sp>
        <p:nvSpPr>
          <p:cNvPr id="129" name="Rounded Rectangle 69"/>
          <p:cNvSpPr/>
          <p:nvPr/>
        </p:nvSpPr>
        <p:spPr>
          <a:xfrm>
            <a:off x="2376883" y="4051194"/>
            <a:ext cx="876650" cy="437519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/>
              <a:t>版本服务</a:t>
            </a:r>
            <a:endParaRPr lang="zh-CN" altLang="en-US" sz="900"/>
          </a:p>
        </p:txBody>
      </p:sp>
      <p:cxnSp>
        <p:nvCxnSpPr>
          <p:cNvPr id="131" name="肘形连接符 130"/>
          <p:cNvCxnSpPr>
            <a:stCxn id="129" idx="3"/>
            <a:endCxn id="50" idx="2"/>
          </p:cNvCxnSpPr>
          <p:nvPr/>
        </p:nvCxnSpPr>
        <p:spPr>
          <a:xfrm flipV="1">
            <a:off x="3253533" y="3738880"/>
            <a:ext cx="2009347" cy="531074"/>
          </a:xfrm>
          <a:prstGeom prst="bentConnector2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箭头连接符 144"/>
          <p:cNvCxnSpPr>
            <a:stCxn id="127" idx="3"/>
            <a:endCxn id="129" idx="1"/>
          </p:cNvCxnSpPr>
          <p:nvPr/>
        </p:nvCxnSpPr>
        <p:spPr>
          <a:xfrm flipV="1">
            <a:off x="1625600" y="4269954"/>
            <a:ext cx="751283" cy="2326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300480" y="944880"/>
            <a:ext cx="2053767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lang="zh-CN" altLang="en-US" sz="1000"/>
              <a:t>单租户：</a:t>
            </a:r>
            <a:r>
              <a:rPr lang="en-US" altLang="zh-CN" sz="1000"/>
              <a:t>500</a:t>
            </a:r>
            <a:r>
              <a:rPr lang="zh-CN" altLang="en-US" sz="1000"/>
              <a:t>列*</a:t>
            </a:r>
            <a:r>
              <a:rPr lang="en-US" altLang="zh-CN" sz="1000"/>
              <a:t>30000</a:t>
            </a:r>
            <a:r>
              <a:rPr lang="zh-CN" altLang="en-US" sz="1000"/>
              <a:t>行</a:t>
            </a:r>
            <a:r>
              <a:rPr lang="en-US" altLang="zh-CN" sz="1000"/>
              <a:t>=1500</a:t>
            </a:r>
            <a:r>
              <a:rPr lang="zh-CN" altLang="en-US" sz="1000"/>
              <a:t>万</a:t>
            </a:r>
            <a:endParaRPr lang="zh-CN" altLang="en-US" sz="1000" dirty="0"/>
          </a:p>
        </p:txBody>
      </p:sp>
      <p:sp>
        <p:nvSpPr>
          <p:cNvPr id="39" name="TextBox 38"/>
          <p:cNvSpPr txBox="1"/>
          <p:nvPr/>
        </p:nvSpPr>
        <p:spPr>
          <a:xfrm>
            <a:off x="944880" y="2519680"/>
            <a:ext cx="595035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lang="zh-CN" altLang="en-US" sz="800"/>
              <a:t>文件接口</a:t>
            </a:r>
            <a:endParaRPr lang="zh-CN" altLang="en-US" sz="8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圆角矩形 141"/>
          <p:cNvSpPr/>
          <p:nvPr/>
        </p:nvSpPr>
        <p:spPr>
          <a:xfrm>
            <a:off x="2286000" y="4236720"/>
            <a:ext cx="1056640" cy="619760"/>
          </a:xfrm>
          <a:prstGeom prst="roundRect">
            <a:avLst>
              <a:gd name="adj" fmla="val 3391"/>
            </a:avLst>
          </a:prstGeom>
          <a:solidFill>
            <a:srgbClr val="B3D7FF">
              <a:alpha val="62745"/>
            </a:srgbClr>
          </a:solidFill>
          <a:ln w="3175">
            <a:solidFill>
              <a:srgbClr val="A3C4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kumimoji="1"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4160" y="122548"/>
            <a:ext cx="7051040" cy="663006"/>
          </a:xfrm>
        </p:spPr>
        <p:txBody>
          <a:bodyPr>
            <a:normAutofit/>
          </a:bodyPr>
          <a:lstStyle/>
          <a:p>
            <a:r>
              <a:rPr lang="zh-CN" altLang="en-US" sz="2400"/>
              <a:t>框架 </a:t>
            </a:r>
            <a:r>
              <a:rPr lang="en-US" altLang="zh-CN"/>
              <a:t>–</a:t>
            </a:r>
            <a:r>
              <a:rPr lang="zh-CN" altLang="en-US"/>
              <a:t>增量（增加</a:t>
            </a:r>
            <a:r>
              <a:rPr lang="en-US" altLang="zh-CN"/>
              <a:t>/</a:t>
            </a:r>
            <a:r>
              <a:rPr lang="zh-CN" altLang="en-US"/>
              <a:t>修改）版本数据存储文件</a:t>
            </a:r>
            <a:endParaRPr lang="zh-CN" altLang="en-US" sz="2400" dirty="0"/>
          </a:p>
        </p:txBody>
      </p:sp>
      <p:sp>
        <p:nvSpPr>
          <p:cNvPr id="28" name="圆角矩形 27"/>
          <p:cNvSpPr/>
          <p:nvPr/>
        </p:nvSpPr>
        <p:spPr>
          <a:xfrm>
            <a:off x="386080" y="914398"/>
            <a:ext cx="8681720" cy="4043682"/>
          </a:xfrm>
          <a:prstGeom prst="roundRect">
            <a:avLst>
              <a:gd name="adj" fmla="val 2936"/>
            </a:avLst>
          </a:prstGeom>
          <a:noFill/>
          <a:ln w="3175">
            <a:solidFill>
              <a:schemeClr val="tx1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kumimoji="1"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3590814" y="1034826"/>
            <a:ext cx="1590786" cy="1098774"/>
          </a:xfrm>
          <a:prstGeom prst="roundRect">
            <a:avLst>
              <a:gd name="adj" fmla="val 3391"/>
            </a:avLst>
          </a:prstGeom>
          <a:solidFill>
            <a:srgbClr val="B3D7FF">
              <a:alpha val="62745"/>
            </a:srgbClr>
          </a:solidFill>
          <a:ln w="3175">
            <a:solidFill>
              <a:srgbClr val="A3C4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kumimoji="1"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2" name="文本框 12"/>
          <p:cNvSpPr txBox="1"/>
          <p:nvPr/>
        </p:nvSpPr>
        <p:spPr>
          <a:xfrm>
            <a:off x="3992576" y="1022219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800"/>
              <a:t>文件存储</a:t>
            </a:r>
            <a:endParaRPr lang="zh-CN" altLang="en-US" sz="800" dirty="0"/>
          </a:p>
        </p:txBody>
      </p:sp>
      <p:sp>
        <p:nvSpPr>
          <p:cNvPr id="34" name="圆角矩形 33"/>
          <p:cNvSpPr/>
          <p:nvPr/>
        </p:nvSpPr>
        <p:spPr>
          <a:xfrm>
            <a:off x="2275840" y="2418080"/>
            <a:ext cx="1036320" cy="1127760"/>
          </a:xfrm>
          <a:prstGeom prst="roundRect">
            <a:avLst>
              <a:gd name="adj" fmla="val 3391"/>
            </a:avLst>
          </a:prstGeom>
          <a:solidFill>
            <a:srgbClr val="B3D7FF">
              <a:alpha val="62745"/>
            </a:srgbClr>
          </a:solidFill>
          <a:ln w="3175">
            <a:solidFill>
              <a:srgbClr val="A3C4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kumimoji="1"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8" name="Rounded Rectangle 69"/>
          <p:cNvSpPr/>
          <p:nvPr/>
        </p:nvSpPr>
        <p:spPr>
          <a:xfrm>
            <a:off x="2356563" y="2486554"/>
            <a:ext cx="887334" cy="451976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/>
              <a:t>自定义字段</a:t>
            </a:r>
            <a:endParaRPr lang="zh-CN" altLang="en-US" sz="900"/>
          </a:p>
        </p:txBody>
      </p:sp>
      <p:sp>
        <p:nvSpPr>
          <p:cNvPr id="52" name="Rounded Rectangle 69"/>
          <p:cNvSpPr/>
          <p:nvPr/>
        </p:nvSpPr>
        <p:spPr>
          <a:xfrm>
            <a:off x="3657601" y="1273481"/>
            <a:ext cx="1452879" cy="250519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ker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增量文件</a:t>
            </a:r>
            <a:endParaRPr lang="en-US" altLang="zh-CN" sz="9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7" name="Rounded Rectangle 69"/>
          <p:cNvSpPr/>
          <p:nvPr/>
        </p:nvSpPr>
        <p:spPr>
          <a:xfrm>
            <a:off x="3667760" y="1867657"/>
            <a:ext cx="1442720" cy="245623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ker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最初生效文件</a:t>
            </a:r>
            <a:endParaRPr lang="en-US" altLang="zh-CN" sz="900" b="1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9" name="Rounded Rectangle 69"/>
          <p:cNvSpPr/>
          <p:nvPr/>
        </p:nvSpPr>
        <p:spPr>
          <a:xfrm>
            <a:off x="3657600" y="1573017"/>
            <a:ext cx="1442720" cy="245623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ker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合并生效后文件</a:t>
            </a:r>
            <a:endParaRPr lang="en-US" altLang="zh-CN" sz="900" b="1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0" name="圆角矩形 49"/>
          <p:cNvSpPr/>
          <p:nvPr/>
        </p:nvSpPr>
        <p:spPr>
          <a:xfrm>
            <a:off x="3535680" y="2386105"/>
            <a:ext cx="3820160" cy="1779495"/>
          </a:xfrm>
          <a:prstGeom prst="roundRect">
            <a:avLst>
              <a:gd name="adj" fmla="val 3391"/>
            </a:avLst>
          </a:prstGeom>
          <a:solidFill>
            <a:srgbClr val="B3D7FF">
              <a:alpha val="62745"/>
            </a:srgbClr>
          </a:solidFill>
          <a:ln w="3175">
            <a:solidFill>
              <a:srgbClr val="A3C4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kumimoji="1"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2" name="文本框 12"/>
          <p:cNvSpPr txBox="1"/>
          <p:nvPr/>
        </p:nvSpPr>
        <p:spPr>
          <a:xfrm>
            <a:off x="5157206" y="2377570"/>
            <a:ext cx="4523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800"/>
              <a:t>mysql</a:t>
            </a:r>
            <a:endParaRPr lang="zh-CN" altLang="en-US" sz="800" dirty="0"/>
          </a:p>
        </p:txBody>
      </p:sp>
      <p:graphicFrame>
        <p:nvGraphicFramePr>
          <p:cNvPr id="66" name="表格 65"/>
          <p:cNvGraphicFramePr>
            <a:graphicFrameLocks noGrp="1"/>
          </p:cNvGraphicFramePr>
          <p:nvPr/>
        </p:nvGraphicFramePr>
        <p:xfrm>
          <a:off x="3662913" y="2611119"/>
          <a:ext cx="3596640" cy="14111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5946"/>
                <a:gridCol w="720587"/>
                <a:gridCol w="520117"/>
                <a:gridCol w="970340"/>
                <a:gridCol w="726877"/>
                <a:gridCol w="352773"/>
              </a:tblGrid>
              <a:tr h="35952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id</a:t>
                      </a: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tenant</a:t>
                      </a: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/>
                        <a:t>增量</a:t>
                      </a:r>
                      <a:r>
                        <a:rPr lang="en-US" altLang="zh-CN" sz="800"/>
                        <a:t>type</a:t>
                      </a: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/>
                        <a:t>文件位置</a:t>
                      </a: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/>
                        <a:t>图片路径</a:t>
                      </a: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ver</a:t>
                      </a:r>
                      <a:endParaRPr lang="zh-CN" altLang="en-US" sz="800"/>
                    </a:p>
                  </a:txBody>
                  <a:tcPr/>
                </a:tc>
              </a:tr>
              <a:tr h="36056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1</a:t>
                      </a: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KFC</a:t>
                      </a: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b="1" kern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0</a:t>
                      </a:r>
                      <a:endParaRPr lang="zh-CN" altLang="en-US" sz="600" b="1" kern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b="1" kern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/</a:t>
                      </a:r>
                      <a:r>
                        <a:rPr lang="en-US" altLang="zh-CN" sz="600" b="1" kern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data/</a:t>
                      </a:r>
                      <a:r>
                        <a:rPr lang="zh-CN" altLang="en-US" sz="600" b="1" kern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合并生效后文件</a:t>
                      </a:r>
                      <a:endParaRPr lang="zh-CN" altLang="en-US" sz="600" b="1" kern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/data/A</a:t>
                      </a: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1.2</a:t>
                      </a:r>
                      <a:endParaRPr lang="zh-CN" altLang="en-US" sz="800"/>
                    </a:p>
                  </a:txBody>
                  <a:tcPr/>
                </a:tc>
              </a:tr>
              <a:tr h="33052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2</a:t>
                      </a: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KFC</a:t>
                      </a: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b="1" kern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1</a:t>
                      </a:r>
                      <a:endParaRPr lang="zh-CN" altLang="en-US" sz="600" b="1" kern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b="1" kern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/</a:t>
                      </a:r>
                      <a:r>
                        <a:rPr lang="en-US" altLang="zh-CN" sz="600" b="1" kern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data/</a:t>
                      </a:r>
                      <a:r>
                        <a:rPr lang="zh-CN" altLang="en-US" sz="600" b="1" kern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增量文件</a:t>
                      </a:r>
                      <a:endParaRPr lang="zh-CN" altLang="en-US" sz="600" b="1" kern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/data/A</a:t>
                      </a: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1.1</a:t>
                      </a:r>
                      <a:endParaRPr lang="zh-CN" altLang="en-US" sz="800"/>
                    </a:p>
                  </a:txBody>
                  <a:tcPr/>
                </a:tc>
              </a:tr>
              <a:tr h="36056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3</a:t>
                      </a: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KFC</a:t>
                      </a: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b="1" kern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0</a:t>
                      </a:r>
                      <a:endParaRPr lang="zh-CN" altLang="en-US" sz="600" b="1" kern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600" b="1" kern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/</a:t>
                      </a:r>
                      <a:r>
                        <a:rPr lang="en-US" altLang="zh-CN" sz="600" b="1" kern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data/</a:t>
                      </a:r>
                      <a:r>
                        <a:rPr lang="zh-CN" altLang="en-US" sz="600" b="1" kern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最初生效文件</a:t>
                      </a:r>
                      <a:endParaRPr lang="en-US" altLang="zh-CN" sz="600" b="1" kern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  <a:p>
                      <a:pPr algn="ctr"/>
                      <a:endParaRPr lang="zh-CN" altLang="en-US" sz="600" b="1" kern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800"/>
                        <a:t>/data/A</a:t>
                      </a: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1.0</a:t>
                      </a:r>
                      <a:endParaRPr lang="zh-CN" altLang="en-US" sz="8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4" name="Rounded Rectangle 69"/>
          <p:cNvSpPr/>
          <p:nvPr/>
        </p:nvSpPr>
        <p:spPr>
          <a:xfrm>
            <a:off x="2356563" y="3004714"/>
            <a:ext cx="876650" cy="437519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/>
              <a:t>MC</a:t>
            </a:r>
            <a:r>
              <a:rPr lang="zh-CN" altLang="en-US" sz="900"/>
              <a:t>字段</a:t>
            </a:r>
            <a:endParaRPr lang="zh-CN" altLang="en-US" sz="900"/>
          </a:p>
        </p:txBody>
      </p:sp>
      <p:cxnSp>
        <p:nvCxnSpPr>
          <p:cNvPr id="87" name="肘形连接符 86"/>
          <p:cNvCxnSpPr>
            <a:stCxn id="34" idx="0"/>
          </p:cNvCxnSpPr>
          <p:nvPr/>
        </p:nvCxnSpPr>
        <p:spPr>
          <a:xfrm rot="5400000" flipH="1" flipV="1">
            <a:off x="2785634" y="1612900"/>
            <a:ext cx="813547" cy="796814"/>
          </a:xfrm>
          <a:prstGeom prst="bentConnector2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/>
          <p:cNvCxnSpPr/>
          <p:nvPr/>
        </p:nvCxnSpPr>
        <p:spPr>
          <a:xfrm>
            <a:off x="4765040" y="2164080"/>
            <a:ext cx="396240" cy="46736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箭头连接符 96"/>
          <p:cNvCxnSpPr/>
          <p:nvPr/>
        </p:nvCxnSpPr>
        <p:spPr>
          <a:xfrm>
            <a:off x="6169287" y="2123440"/>
            <a:ext cx="89273" cy="49784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圆角矩形 99"/>
          <p:cNvSpPr/>
          <p:nvPr/>
        </p:nvSpPr>
        <p:spPr>
          <a:xfrm>
            <a:off x="762000" y="1209040"/>
            <a:ext cx="1330960" cy="416560"/>
          </a:xfrm>
          <a:prstGeom prst="roundRect">
            <a:avLst>
              <a:gd name="adj" fmla="val 3391"/>
            </a:avLst>
          </a:prstGeom>
          <a:solidFill>
            <a:srgbClr val="B3D7FF">
              <a:alpha val="62745"/>
            </a:srgbClr>
          </a:solidFill>
          <a:ln w="3175">
            <a:solidFill>
              <a:srgbClr val="A3C4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kumimoji="1"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1" name="Rounded Rectangle 69"/>
          <p:cNvSpPr/>
          <p:nvPr/>
        </p:nvSpPr>
        <p:spPr>
          <a:xfrm>
            <a:off x="843280" y="1270000"/>
            <a:ext cx="1188720" cy="314960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ker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自定义产品属性表</a:t>
            </a:r>
            <a:endParaRPr lang="en-US" altLang="zh-CN" sz="9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03" name="肘形连接符 102"/>
          <p:cNvCxnSpPr>
            <a:stCxn id="34" idx="0"/>
            <a:endCxn id="100" idx="2"/>
          </p:cNvCxnSpPr>
          <p:nvPr/>
        </p:nvCxnSpPr>
        <p:spPr>
          <a:xfrm rot="16200000" flipV="1">
            <a:off x="1714500" y="1338580"/>
            <a:ext cx="792480" cy="1366520"/>
          </a:xfrm>
          <a:prstGeom prst="bentConnector3">
            <a:avLst>
              <a:gd name="adj1" fmla="val 50000"/>
            </a:avLst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圆角矩形 104"/>
          <p:cNvSpPr/>
          <p:nvPr/>
        </p:nvSpPr>
        <p:spPr>
          <a:xfrm>
            <a:off x="731520" y="2763520"/>
            <a:ext cx="1026160" cy="406400"/>
          </a:xfrm>
          <a:prstGeom prst="roundRect">
            <a:avLst>
              <a:gd name="adj" fmla="val 3391"/>
            </a:avLst>
          </a:prstGeom>
          <a:solidFill>
            <a:srgbClr val="B3D7FF">
              <a:alpha val="62745"/>
            </a:srgbClr>
          </a:solidFill>
          <a:ln w="3175">
            <a:solidFill>
              <a:srgbClr val="A3C4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kumimoji="1"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6" name="Rounded Rectangle 69"/>
          <p:cNvSpPr/>
          <p:nvPr/>
        </p:nvSpPr>
        <p:spPr>
          <a:xfrm>
            <a:off x="792481" y="2827961"/>
            <a:ext cx="914399" cy="30131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ker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MC</a:t>
            </a:r>
            <a:r>
              <a:rPr lang="zh-CN" altLang="en-US" sz="900" ker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产品属性</a:t>
            </a:r>
            <a:endParaRPr lang="en-US" altLang="zh-CN" sz="9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10" name="直接箭头连接符 109"/>
          <p:cNvCxnSpPr>
            <a:stCxn id="34" idx="1"/>
            <a:endCxn id="105" idx="3"/>
          </p:cNvCxnSpPr>
          <p:nvPr/>
        </p:nvCxnSpPr>
        <p:spPr>
          <a:xfrm flipH="1" flipV="1">
            <a:off x="1757680" y="2966720"/>
            <a:ext cx="518160" cy="1524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1686560" y="1727200"/>
            <a:ext cx="697627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lang="zh-CN" altLang="en-US" sz="800"/>
              <a:t>数据库获取</a:t>
            </a:r>
            <a:endParaRPr lang="zh-CN" altLang="en-US" sz="800" dirty="0"/>
          </a:p>
        </p:txBody>
      </p:sp>
      <p:sp>
        <p:nvSpPr>
          <p:cNvPr id="113" name="TextBox 112"/>
          <p:cNvSpPr txBox="1"/>
          <p:nvPr/>
        </p:nvSpPr>
        <p:spPr>
          <a:xfrm>
            <a:off x="1828801" y="2600960"/>
            <a:ext cx="45720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zh-CN" sz="800"/>
              <a:t>Rest</a:t>
            </a:r>
            <a:endParaRPr lang="en-US" altLang="zh-CN" sz="800"/>
          </a:p>
          <a:p>
            <a:pPr algn="l"/>
            <a:r>
              <a:rPr lang="zh-CN" altLang="en-US" sz="800"/>
              <a:t>请求</a:t>
            </a:r>
            <a:endParaRPr lang="zh-CN" altLang="en-US" sz="800" dirty="0"/>
          </a:p>
        </p:txBody>
      </p:sp>
      <p:sp>
        <p:nvSpPr>
          <p:cNvPr id="125" name="圆角矩形 124"/>
          <p:cNvSpPr/>
          <p:nvPr/>
        </p:nvSpPr>
        <p:spPr>
          <a:xfrm>
            <a:off x="3556000" y="985520"/>
            <a:ext cx="3474720" cy="1209040"/>
          </a:xfrm>
          <a:prstGeom prst="roundRect">
            <a:avLst>
              <a:gd name="adj" fmla="val 2936"/>
            </a:avLst>
          </a:prstGeom>
          <a:noFill/>
          <a:ln w="31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kumimoji="1"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7" name="圆角矩形 126"/>
          <p:cNvSpPr/>
          <p:nvPr/>
        </p:nvSpPr>
        <p:spPr>
          <a:xfrm>
            <a:off x="640080" y="4307840"/>
            <a:ext cx="985520" cy="538480"/>
          </a:xfrm>
          <a:prstGeom prst="roundRect">
            <a:avLst>
              <a:gd name="adj" fmla="val 3391"/>
            </a:avLst>
          </a:prstGeom>
          <a:solidFill>
            <a:srgbClr val="B3D7FF">
              <a:alpha val="62745"/>
            </a:srgbClr>
          </a:solidFill>
          <a:ln w="3175">
            <a:solidFill>
              <a:srgbClr val="A3C4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kumimoji="1"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8" name="Rounded Rectangle 69"/>
          <p:cNvSpPr/>
          <p:nvPr/>
        </p:nvSpPr>
        <p:spPr>
          <a:xfrm>
            <a:off x="710643" y="4416954"/>
            <a:ext cx="823517" cy="327766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/>
              <a:t>前端</a:t>
            </a:r>
            <a:r>
              <a:rPr lang="en-US" altLang="zh-CN" sz="900"/>
              <a:t>VUE</a:t>
            </a:r>
            <a:endParaRPr lang="zh-CN" altLang="en-US" sz="900"/>
          </a:p>
        </p:txBody>
      </p:sp>
      <p:sp>
        <p:nvSpPr>
          <p:cNvPr id="129" name="Rounded Rectangle 69"/>
          <p:cNvSpPr/>
          <p:nvPr/>
        </p:nvSpPr>
        <p:spPr>
          <a:xfrm>
            <a:off x="2376883" y="4315354"/>
            <a:ext cx="876650" cy="437519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/>
              <a:t>版本服务</a:t>
            </a:r>
            <a:endParaRPr lang="zh-CN" altLang="en-US" sz="900"/>
          </a:p>
        </p:txBody>
      </p:sp>
      <p:cxnSp>
        <p:nvCxnSpPr>
          <p:cNvPr id="131" name="肘形连接符 130"/>
          <p:cNvCxnSpPr>
            <a:stCxn id="129" idx="3"/>
            <a:endCxn id="50" idx="2"/>
          </p:cNvCxnSpPr>
          <p:nvPr/>
        </p:nvCxnSpPr>
        <p:spPr>
          <a:xfrm flipV="1">
            <a:off x="3253533" y="4165600"/>
            <a:ext cx="2192227" cy="368514"/>
          </a:xfrm>
          <a:prstGeom prst="bentConnector2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箭头连接符 144"/>
          <p:cNvCxnSpPr>
            <a:stCxn id="127" idx="3"/>
            <a:endCxn id="142" idx="1"/>
          </p:cNvCxnSpPr>
          <p:nvPr/>
        </p:nvCxnSpPr>
        <p:spPr>
          <a:xfrm flipV="1">
            <a:off x="1625600" y="4546600"/>
            <a:ext cx="660400" cy="3048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300480" y="944880"/>
            <a:ext cx="2053767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lang="zh-CN" altLang="en-US" sz="1000"/>
              <a:t>单租户：</a:t>
            </a:r>
            <a:r>
              <a:rPr lang="en-US" altLang="zh-CN" sz="1000"/>
              <a:t>500</a:t>
            </a:r>
            <a:r>
              <a:rPr lang="zh-CN" altLang="en-US" sz="1000"/>
              <a:t>列*</a:t>
            </a:r>
            <a:r>
              <a:rPr lang="en-US" altLang="zh-CN" sz="1000"/>
              <a:t>30000</a:t>
            </a:r>
            <a:r>
              <a:rPr lang="zh-CN" altLang="en-US" sz="1000"/>
              <a:t>行</a:t>
            </a:r>
            <a:r>
              <a:rPr lang="en-US" altLang="zh-CN" sz="1000"/>
              <a:t>=1500</a:t>
            </a:r>
            <a:r>
              <a:rPr lang="zh-CN" altLang="en-US" sz="1000"/>
              <a:t>万</a:t>
            </a:r>
            <a:endParaRPr lang="zh-CN" altLang="en-US" sz="1000" dirty="0"/>
          </a:p>
        </p:txBody>
      </p:sp>
      <p:sp>
        <p:nvSpPr>
          <p:cNvPr id="39" name="TextBox 38"/>
          <p:cNvSpPr txBox="1"/>
          <p:nvPr/>
        </p:nvSpPr>
        <p:spPr>
          <a:xfrm>
            <a:off x="944880" y="2519680"/>
            <a:ext cx="595035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lang="zh-CN" altLang="en-US" sz="800"/>
              <a:t>文件接口</a:t>
            </a:r>
            <a:endParaRPr lang="zh-CN" altLang="en-US" sz="800" dirty="0"/>
          </a:p>
        </p:txBody>
      </p:sp>
      <p:sp>
        <p:nvSpPr>
          <p:cNvPr id="40" name="圆角矩形 39"/>
          <p:cNvSpPr/>
          <p:nvPr/>
        </p:nvSpPr>
        <p:spPr>
          <a:xfrm>
            <a:off x="5419614" y="1065306"/>
            <a:ext cx="1539986" cy="1047974"/>
          </a:xfrm>
          <a:prstGeom prst="roundRect">
            <a:avLst>
              <a:gd name="adj" fmla="val 3391"/>
            </a:avLst>
          </a:prstGeom>
          <a:solidFill>
            <a:srgbClr val="B3D7FF">
              <a:alpha val="62745"/>
            </a:srgbClr>
          </a:solidFill>
          <a:ln w="3175">
            <a:solidFill>
              <a:srgbClr val="A3C4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kumimoji="1"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1" name="文本框 12"/>
          <p:cNvSpPr txBox="1"/>
          <p:nvPr/>
        </p:nvSpPr>
        <p:spPr>
          <a:xfrm>
            <a:off x="5658816" y="1032379"/>
            <a:ext cx="11079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800"/>
              <a:t>复制图片路径文件夹</a:t>
            </a:r>
            <a:endParaRPr lang="zh-CN" altLang="en-US" sz="800" dirty="0"/>
          </a:p>
        </p:txBody>
      </p:sp>
      <p:sp>
        <p:nvSpPr>
          <p:cNvPr id="42" name="Rounded Rectangle 69"/>
          <p:cNvSpPr/>
          <p:nvPr/>
        </p:nvSpPr>
        <p:spPr>
          <a:xfrm>
            <a:off x="5466081" y="1263321"/>
            <a:ext cx="1452879" cy="250519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ker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29372376.png</a:t>
            </a:r>
            <a:endParaRPr lang="en-US" altLang="zh-CN" sz="9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3" name="Rounded Rectangle 69"/>
          <p:cNvSpPr/>
          <p:nvPr/>
        </p:nvSpPr>
        <p:spPr>
          <a:xfrm>
            <a:off x="5476240" y="1847337"/>
            <a:ext cx="1442720" cy="245623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ker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78653467.png</a:t>
            </a:r>
            <a:endParaRPr lang="en-US" altLang="zh-CN" sz="900" b="1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4" name="Rounded Rectangle 69"/>
          <p:cNvSpPr/>
          <p:nvPr/>
        </p:nvSpPr>
        <p:spPr>
          <a:xfrm>
            <a:off x="5466080" y="1562857"/>
            <a:ext cx="1442720" cy="245623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ker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40983876.png</a:t>
            </a:r>
            <a:endParaRPr lang="en-US" altLang="zh-CN" sz="900" b="1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矩形 270"/>
          <p:cNvSpPr/>
          <p:nvPr/>
        </p:nvSpPr>
        <p:spPr>
          <a:xfrm>
            <a:off x="2051298" y="1748717"/>
            <a:ext cx="1626622" cy="223400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2" name="圆角矩形 141"/>
          <p:cNvSpPr/>
          <p:nvPr/>
        </p:nvSpPr>
        <p:spPr>
          <a:xfrm>
            <a:off x="457200" y="2946400"/>
            <a:ext cx="1005840" cy="568960"/>
          </a:xfrm>
          <a:prstGeom prst="roundRect">
            <a:avLst>
              <a:gd name="adj" fmla="val 3391"/>
            </a:avLst>
          </a:prstGeom>
          <a:solidFill>
            <a:srgbClr val="B3D7FF">
              <a:alpha val="62745"/>
            </a:srgbClr>
          </a:solidFill>
          <a:ln w="3175">
            <a:solidFill>
              <a:srgbClr val="A3C4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kumimoji="1"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4160" y="122548"/>
            <a:ext cx="7051040" cy="663006"/>
          </a:xfrm>
        </p:spPr>
        <p:txBody>
          <a:bodyPr>
            <a:normAutofit/>
          </a:bodyPr>
          <a:lstStyle/>
          <a:p>
            <a:r>
              <a:rPr lang="zh-CN" altLang="en-US"/>
              <a:t>文件存储服务器</a:t>
            </a:r>
            <a:r>
              <a:rPr lang="en-US" altLang="zh-CN"/>
              <a:t>(</a:t>
            </a:r>
            <a:r>
              <a:rPr lang="zh-CN" altLang="en-US"/>
              <a:t>键位文件和图片</a:t>
            </a:r>
            <a:r>
              <a:rPr lang="en-US" altLang="zh-CN"/>
              <a:t>)</a:t>
            </a:r>
            <a:endParaRPr lang="zh-CN" altLang="en-US" sz="2400" dirty="0"/>
          </a:p>
        </p:txBody>
      </p:sp>
      <p:sp>
        <p:nvSpPr>
          <p:cNvPr id="28" name="圆角矩形 27"/>
          <p:cNvSpPr/>
          <p:nvPr/>
        </p:nvSpPr>
        <p:spPr>
          <a:xfrm>
            <a:off x="314960" y="873758"/>
            <a:ext cx="8681720" cy="4043682"/>
          </a:xfrm>
          <a:prstGeom prst="roundRect">
            <a:avLst>
              <a:gd name="adj" fmla="val 2936"/>
            </a:avLst>
          </a:prstGeom>
          <a:noFill/>
          <a:ln w="3175">
            <a:solidFill>
              <a:schemeClr val="tx1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kumimoji="1"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8" name="Rounded Rectangle 69"/>
          <p:cNvSpPr/>
          <p:nvPr/>
        </p:nvSpPr>
        <p:spPr>
          <a:xfrm>
            <a:off x="2163522" y="1836314"/>
            <a:ext cx="1392478" cy="429366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/>
              <a:t>文件服务</a:t>
            </a:r>
            <a:endParaRPr lang="zh-CN" altLang="en-US" sz="900"/>
          </a:p>
        </p:txBody>
      </p:sp>
      <p:sp>
        <p:nvSpPr>
          <p:cNvPr id="84" name="Rounded Rectangle 69"/>
          <p:cNvSpPr/>
          <p:nvPr/>
        </p:nvSpPr>
        <p:spPr>
          <a:xfrm>
            <a:off x="2143202" y="2334154"/>
            <a:ext cx="1422957" cy="459846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/>
              <a:t>图片服务</a:t>
            </a:r>
            <a:endParaRPr lang="zh-CN" altLang="en-US" sz="900"/>
          </a:p>
        </p:txBody>
      </p:sp>
      <p:sp>
        <p:nvSpPr>
          <p:cNvPr id="129" name="Rounded Rectangle 69"/>
          <p:cNvSpPr/>
          <p:nvPr/>
        </p:nvSpPr>
        <p:spPr>
          <a:xfrm>
            <a:off x="548083" y="3025034"/>
            <a:ext cx="876650" cy="437519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/>
              <a:t>自定义属性</a:t>
            </a:r>
            <a:endParaRPr lang="zh-CN" altLang="en-US" sz="900"/>
          </a:p>
        </p:txBody>
      </p:sp>
      <p:cxnSp>
        <p:nvCxnSpPr>
          <p:cNvPr id="145" name="直接箭头连接符 144"/>
          <p:cNvCxnSpPr>
            <a:stCxn id="271" idx="3"/>
            <a:endCxn id="268" idx="1"/>
          </p:cNvCxnSpPr>
          <p:nvPr/>
        </p:nvCxnSpPr>
        <p:spPr>
          <a:xfrm>
            <a:off x="3677920" y="2865719"/>
            <a:ext cx="670560" cy="9561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/>
          <p:cNvSpPr/>
          <p:nvPr/>
        </p:nvSpPr>
        <p:spPr>
          <a:xfrm>
            <a:off x="4449058" y="1443917"/>
            <a:ext cx="2236222" cy="319920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5" name="圆角矩形 54"/>
          <p:cNvSpPr/>
          <p:nvPr/>
        </p:nvSpPr>
        <p:spPr>
          <a:xfrm>
            <a:off x="4649131" y="1788161"/>
            <a:ext cx="1832949" cy="6638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rtlCol="0" anchor="t"/>
          <a:lstStyle/>
          <a:p>
            <a:endParaRPr lang="zh-CN" altLang="en-US" sz="9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56" name="组合 20"/>
          <p:cNvGrpSpPr/>
          <p:nvPr/>
        </p:nvGrpSpPr>
        <p:grpSpPr>
          <a:xfrm>
            <a:off x="4754660" y="2008924"/>
            <a:ext cx="1675443" cy="371469"/>
            <a:chOff x="5150900" y="1526584"/>
            <a:chExt cx="1675443" cy="371469"/>
          </a:xfrm>
        </p:grpSpPr>
        <p:sp>
          <p:nvSpPr>
            <p:cNvPr id="57" name="矩形 56"/>
            <p:cNvSpPr/>
            <p:nvPr/>
          </p:nvSpPr>
          <p:spPr>
            <a:xfrm>
              <a:off x="5150900" y="1526584"/>
              <a:ext cx="494890" cy="128811"/>
            </a:xfrm>
            <a:prstGeom prst="rect">
              <a:avLst/>
            </a:prstGeom>
            <a:solidFill>
              <a:srgbClr val="97AD6D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>
              <a:off x="5150900" y="1616213"/>
              <a:ext cx="494890" cy="128811"/>
            </a:xfrm>
            <a:prstGeom prst="rect">
              <a:avLst/>
            </a:prstGeom>
            <a:solidFill>
              <a:srgbClr val="97AD6D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5150900" y="1712318"/>
              <a:ext cx="494890" cy="128811"/>
            </a:xfrm>
            <a:prstGeom prst="rect">
              <a:avLst/>
            </a:prstGeom>
            <a:solidFill>
              <a:srgbClr val="97AD6D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>
              <a:off x="5150900" y="1811209"/>
              <a:ext cx="494890" cy="86844"/>
            </a:xfrm>
            <a:prstGeom prst="rect">
              <a:avLst/>
            </a:prstGeom>
            <a:solidFill>
              <a:srgbClr val="97AD6D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>
              <a:off x="5735625" y="1526584"/>
              <a:ext cx="494890" cy="128811"/>
            </a:xfrm>
            <a:prstGeom prst="rect">
              <a:avLst/>
            </a:prstGeom>
            <a:solidFill>
              <a:srgbClr val="97AD6D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3" name="矩形 62"/>
            <p:cNvSpPr/>
            <p:nvPr/>
          </p:nvSpPr>
          <p:spPr>
            <a:xfrm>
              <a:off x="5735625" y="1616213"/>
              <a:ext cx="494890" cy="128811"/>
            </a:xfrm>
            <a:prstGeom prst="rect">
              <a:avLst/>
            </a:prstGeom>
            <a:solidFill>
              <a:srgbClr val="97AD6D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4" name="矩形 63"/>
            <p:cNvSpPr/>
            <p:nvPr/>
          </p:nvSpPr>
          <p:spPr>
            <a:xfrm>
              <a:off x="5735625" y="1712318"/>
              <a:ext cx="494890" cy="128811"/>
            </a:xfrm>
            <a:prstGeom prst="rect">
              <a:avLst/>
            </a:prstGeom>
            <a:solidFill>
              <a:srgbClr val="97AD6D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5" name="矩形 64"/>
            <p:cNvSpPr/>
            <p:nvPr/>
          </p:nvSpPr>
          <p:spPr>
            <a:xfrm>
              <a:off x="5735625" y="1811209"/>
              <a:ext cx="494890" cy="86844"/>
            </a:xfrm>
            <a:prstGeom prst="rect">
              <a:avLst/>
            </a:prstGeom>
            <a:solidFill>
              <a:srgbClr val="97AD6D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8" name="矩形 67"/>
            <p:cNvSpPr/>
            <p:nvPr/>
          </p:nvSpPr>
          <p:spPr>
            <a:xfrm>
              <a:off x="6331453" y="1526584"/>
              <a:ext cx="494890" cy="128811"/>
            </a:xfrm>
            <a:prstGeom prst="rect">
              <a:avLst/>
            </a:prstGeom>
            <a:solidFill>
              <a:srgbClr val="97AD6D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>
              <a:off x="6331453" y="1616213"/>
              <a:ext cx="494890" cy="128811"/>
            </a:xfrm>
            <a:prstGeom prst="rect">
              <a:avLst/>
            </a:prstGeom>
            <a:solidFill>
              <a:srgbClr val="97AD6D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0" name="矩形 69"/>
            <p:cNvSpPr/>
            <p:nvPr/>
          </p:nvSpPr>
          <p:spPr>
            <a:xfrm>
              <a:off x="6331453" y="1712318"/>
              <a:ext cx="494890" cy="128811"/>
            </a:xfrm>
            <a:prstGeom prst="rect">
              <a:avLst/>
            </a:prstGeom>
            <a:solidFill>
              <a:srgbClr val="97AD6D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1" name="矩形 70"/>
            <p:cNvSpPr/>
            <p:nvPr/>
          </p:nvSpPr>
          <p:spPr>
            <a:xfrm>
              <a:off x="6331453" y="1811209"/>
              <a:ext cx="494890" cy="86844"/>
            </a:xfrm>
            <a:prstGeom prst="rect">
              <a:avLst/>
            </a:prstGeom>
            <a:solidFill>
              <a:srgbClr val="97AD6D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cxnSp>
          <p:nvCxnSpPr>
            <p:cNvPr id="72" name="直接连接符 71"/>
            <p:cNvCxnSpPr/>
            <p:nvPr/>
          </p:nvCxnSpPr>
          <p:spPr>
            <a:xfrm>
              <a:off x="5262734" y="1526584"/>
              <a:ext cx="0" cy="371469"/>
            </a:xfrm>
            <a:prstGeom prst="line">
              <a:avLst/>
            </a:prstGeom>
            <a:ln w="6350">
              <a:solidFill>
                <a:schemeClr val="bg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/>
            <p:cNvCxnSpPr/>
            <p:nvPr/>
          </p:nvCxnSpPr>
          <p:spPr>
            <a:xfrm>
              <a:off x="5398345" y="1526584"/>
              <a:ext cx="0" cy="371469"/>
            </a:xfrm>
            <a:prstGeom prst="line">
              <a:avLst/>
            </a:prstGeom>
            <a:ln w="6350">
              <a:solidFill>
                <a:schemeClr val="bg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/>
            <p:cNvCxnSpPr/>
            <p:nvPr/>
          </p:nvCxnSpPr>
          <p:spPr>
            <a:xfrm>
              <a:off x="5516757" y="1526584"/>
              <a:ext cx="0" cy="371469"/>
            </a:xfrm>
            <a:prstGeom prst="line">
              <a:avLst/>
            </a:prstGeom>
            <a:ln w="6350">
              <a:solidFill>
                <a:schemeClr val="bg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/>
            <p:cNvCxnSpPr/>
            <p:nvPr/>
          </p:nvCxnSpPr>
          <p:spPr>
            <a:xfrm>
              <a:off x="5847459" y="1526584"/>
              <a:ext cx="0" cy="371469"/>
            </a:xfrm>
            <a:prstGeom prst="line">
              <a:avLst/>
            </a:prstGeom>
            <a:ln w="6350">
              <a:solidFill>
                <a:schemeClr val="bg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/>
            <p:cNvCxnSpPr/>
            <p:nvPr/>
          </p:nvCxnSpPr>
          <p:spPr>
            <a:xfrm>
              <a:off x="5983070" y="1526584"/>
              <a:ext cx="0" cy="371469"/>
            </a:xfrm>
            <a:prstGeom prst="line">
              <a:avLst/>
            </a:prstGeom>
            <a:ln w="6350">
              <a:solidFill>
                <a:schemeClr val="bg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连接符 78"/>
            <p:cNvCxnSpPr/>
            <p:nvPr/>
          </p:nvCxnSpPr>
          <p:spPr>
            <a:xfrm>
              <a:off x="6101482" y="1526584"/>
              <a:ext cx="0" cy="371469"/>
            </a:xfrm>
            <a:prstGeom prst="line">
              <a:avLst/>
            </a:prstGeom>
            <a:ln w="6350">
              <a:solidFill>
                <a:schemeClr val="bg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/>
            <p:cNvCxnSpPr/>
            <p:nvPr/>
          </p:nvCxnSpPr>
          <p:spPr>
            <a:xfrm>
              <a:off x="6443287" y="1526584"/>
              <a:ext cx="0" cy="371469"/>
            </a:xfrm>
            <a:prstGeom prst="line">
              <a:avLst/>
            </a:prstGeom>
            <a:ln w="6350">
              <a:solidFill>
                <a:schemeClr val="bg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连接符 82"/>
            <p:cNvCxnSpPr/>
            <p:nvPr/>
          </p:nvCxnSpPr>
          <p:spPr>
            <a:xfrm>
              <a:off x="6578898" y="1526584"/>
              <a:ext cx="0" cy="371469"/>
            </a:xfrm>
            <a:prstGeom prst="line">
              <a:avLst/>
            </a:prstGeom>
            <a:ln w="6350">
              <a:solidFill>
                <a:schemeClr val="bg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连接符 84"/>
            <p:cNvCxnSpPr/>
            <p:nvPr/>
          </p:nvCxnSpPr>
          <p:spPr>
            <a:xfrm>
              <a:off x="6697310" y="1526584"/>
              <a:ext cx="0" cy="371469"/>
            </a:xfrm>
            <a:prstGeom prst="line">
              <a:avLst/>
            </a:prstGeom>
            <a:ln w="6350">
              <a:solidFill>
                <a:schemeClr val="bg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6" name="文本框 105"/>
          <p:cNvSpPr txBox="1"/>
          <p:nvPr/>
        </p:nvSpPr>
        <p:spPr>
          <a:xfrm>
            <a:off x="4976796" y="1010330"/>
            <a:ext cx="13740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000" dirty="0"/>
              <a:t>文件</a:t>
            </a:r>
            <a:r>
              <a:rPr lang="en-US" altLang="zh-CN" sz="1000" dirty="0"/>
              <a:t>/</a:t>
            </a:r>
            <a:r>
              <a:rPr lang="zh-CN" altLang="en-US" sz="1000" dirty="0"/>
              <a:t>图片存储服务器</a:t>
            </a:r>
            <a:endParaRPr lang="en-US" altLang="zh-CN" sz="1000" dirty="0"/>
          </a:p>
          <a:p>
            <a:pPr algn="ctr"/>
            <a:r>
              <a:rPr lang="zh-CN" altLang="en-US" sz="1000" dirty="0"/>
              <a:t>↓</a:t>
            </a:r>
            <a:endParaRPr lang="zh-CN" altLang="en-US" sz="1000" dirty="0"/>
          </a:p>
        </p:txBody>
      </p:sp>
      <p:sp>
        <p:nvSpPr>
          <p:cNvPr id="90" name="圆角矩形 89"/>
          <p:cNvSpPr/>
          <p:nvPr/>
        </p:nvSpPr>
        <p:spPr>
          <a:xfrm>
            <a:off x="4649131" y="2794000"/>
            <a:ext cx="1924389" cy="726706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rtlCol="0" anchor="t"/>
          <a:lstStyle/>
          <a:p>
            <a:endParaRPr lang="zh-CN" altLang="en-US" sz="9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91" name="组合 227"/>
          <p:cNvGrpSpPr/>
          <p:nvPr/>
        </p:nvGrpSpPr>
        <p:grpSpPr>
          <a:xfrm>
            <a:off x="4757585" y="3039105"/>
            <a:ext cx="1721878" cy="403756"/>
            <a:chOff x="5150900" y="1526584"/>
            <a:chExt cx="1675443" cy="371469"/>
          </a:xfrm>
        </p:grpSpPr>
        <p:sp>
          <p:nvSpPr>
            <p:cNvPr id="92" name="矩形 91"/>
            <p:cNvSpPr/>
            <p:nvPr/>
          </p:nvSpPr>
          <p:spPr>
            <a:xfrm>
              <a:off x="5150900" y="1526584"/>
              <a:ext cx="494890" cy="128811"/>
            </a:xfrm>
            <a:prstGeom prst="rect">
              <a:avLst/>
            </a:prstGeom>
            <a:solidFill>
              <a:srgbClr val="97AD6D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3" name="矩形 92"/>
            <p:cNvSpPr/>
            <p:nvPr/>
          </p:nvSpPr>
          <p:spPr>
            <a:xfrm>
              <a:off x="5150900" y="1616213"/>
              <a:ext cx="494890" cy="128811"/>
            </a:xfrm>
            <a:prstGeom prst="rect">
              <a:avLst/>
            </a:prstGeom>
            <a:solidFill>
              <a:srgbClr val="97AD6D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5" name="矩形 94"/>
            <p:cNvSpPr/>
            <p:nvPr/>
          </p:nvSpPr>
          <p:spPr>
            <a:xfrm>
              <a:off x="5150900" y="1712318"/>
              <a:ext cx="494890" cy="128811"/>
            </a:xfrm>
            <a:prstGeom prst="rect">
              <a:avLst/>
            </a:prstGeom>
            <a:solidFill>
              <a:srgbClr val="97AD6D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6" name="矩形 95"/>
            <p:cNvSpPr/>
            <p:nvPr/>
          </p:nvSpPr>
          <p:spPr>
            <a:xfrm>
              <a:off x="5150900" y="1811209"/>
              <a:ext cx="494890" cy="86844"/>
            </a:xfrm>
            <a:prstGeom prst="rect">
              <a:avLst/>
            </a:prstGeom>
            <a:solidFill>
              <a:srgbClr val="97AD6D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" name="矩形 98"/>
            <p:cNvSpPr/>
            <p:nvPr/>
          </p:nvSpPr>
          <p:spPr>
            <a:xfrm>
              <a:off x="5735625" y="1526584"/>
              <a:ext cx="494890" cy="128811"/>
            </a:xfrm>
            <a:prstGeom prst="rect">
              <a:avLst/>
            </a:prstGeom>
            <a:solidFill>
              <a:srgbClr val="97AD6D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2" name="矩形 101"/>
            <p:cNvSpPr/>
            <p:nvPr/>
          </p:nvSpPr>
          <p:spPr>
            <a:xfrm>
              <a:off x="5735625" y="1616213"/>
              <a:ext cx="494890" cy="128811"/>
            </a:xfrm>
            <a:prstGeom prst="rect">
              <a:avLst/>
            </a:prstGeom>
            <a:solidFill>
              <a:srgbClr val="97AD6D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4" name="矩形 103"/>
            <p:cNvSpPr/>
            <p:nvPr/>
          </p:nvSpPr>
          <p:spPr>
            <a:xfrm>
              <a:off x="5735625" y="1712318"/>
              <a:ext cx="494890" cy="128811"/>
            </a:xfrm>
            <a:prstGeom prst="rect">
              <a:avLst/>
            </a:prstGeom>
            <a:solidFill>
              <a:srgbClr val="97AD6D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7" name="矩形 106"/>
            <p:cNvSpPr/>
            <p:nvPr/>
          </p:nvSpPr>
          <p:spPr>
            <a:xfrm>
              <a:off x="5735625" y="1811209"/>
              <a:ext cx="494890" cy="86844"/>
            </a:xfrm>
            <a:prstGeom prst="rect">
              <a:avLst/>
            </a:prstGeom>
            <a:solidFill>
              <a:srgbClr val="97AD6D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8" name="矩形 107"/>
            <p:cNvSpPr/>
            <p:nvPr/>
          </p:nvSpPr>
          <p:spPr>
            <a:xfrm>
              <a:off x="6331453" y="1526584"/>
              <a:ext cx="494890" cy="128811"/>
            </a:xfrm>
            <a:prstGeom prst="rect">
              <a:avLst/>
            </a:prstGeom>
            <a:solidFill>
              <a:srgbClr val="97AD6D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9" name="矩形 108"/>
            <p:cNvSpPr/>
            <p:nvPr/>
          </p:nvSpPr>
          <p:spPr>
            <a:xfrm>
              <a:off x="6331453" y="1616213"/>
              <a:ext cx="494890" cy="128811"/>
            </a:xfrm>
            <a:prstGeom prst="rect">
              <a:avLst/>
            </a:prstGeom>
            <a:solidFill>
              <a:srgbClr val="97AD6D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1" name="矩形 110"/>
            <p:cNvSpPr/>
            <p:nvPr/>
          </p:nvSpPr>
          <p:spPr>
            <a:xfrm>
              <a:off x="6331453" y="1712318"/>
              <a:ext cx="494890" cy="128811"/>
            </a:xfrm>
            <a:prstGeom prst="rect">
              <a:avLst/>
            </a:prstGeom>
            <a:solidFill>
              <a:srgbClr val="97AD6D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4" name="矩形 113"/>
            <p:cNvSpPr/>
            <p:nvPr/>
          </p:nvSpPr>
          <p:spPr>
            <a:xfrm>
              <a:off x="6331453" y="1811209"/>
              <a:ext cx="494890" cy="86844"/>
            </a:xfrm>
            <a:prstGeom prst="rect">
              <a:avLst/>
            </a:prstGeom>
            <a:solidFill>
              <a:srgbClr val="97AD6D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cxnSp>
          <p:nvCxnSpPr>
            <p:cNvPr id="115" name="直接连接符 114"/>
            <p:cNvCxnSpPr/>
            <p:nvPr/>
          </p:nvCxnSpPr>
          <p:spPr>
            <a:xfrm>
              <a:off x="5262734" y="1526584"/>
              <a:ext cx="0" cy="371469"/>
            </a:xfrm>
            <a:prstGeom prst="line">
              <a:avLst/>
            </a:prstGeom>
            <a:ln w="6350">
              <a:solidFill>
                <a:schemeClr val="bg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连接符 115"/>
            <p:cNvCxnSpPr/>
            <p:nvPr/>
          </p:nvCxnSpPr>
          <p:spPr>
            <a:xfrm>
              <a:off x="5398345" y="1526584"/>
              <a:ext cx="0" cy="371469"/>
            </a:xfrm>
            <a:prstGeom prst="line">
              <a:avLst/>
            </a:prstGeom>
            <a:ln w="6350">
              <a:solidFill>
                <a:schemeClr val="bg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连接符 116"/>
            <p:cNvCxnSpPr/>
            <p:nvPr/>
          </p:nvCxnSpPr>
          <p:spPr>
            <a:xfrm>
              <a:off x="5516757" y="1526584"/>
              <a:ext cx="0" cy="371469"/>
            </a:xfrm>
            <a:prstGeom prst="line">
              <a:avLst/>
            </a:prstGeom>
            <a:ln w="6350">
              <a:solidFill>
                <a:schemeClr val="bg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连接符 117"/>
            <p:cNvCxnSpPr/>
            <p:nvPr/>
          </p:nvCxnSpPr>
          <p:spPr>
            <a:xfrm>
              <a:off x="5847459" y="1526584"/>
              <a:ext cx="0" cy="371469"/>
            </a:xfrm>
            <a:prstGeom prst="line">
              <a:avLst/>
            </a:prstGeom>
            <a:ln w="6350">
              <a:solidFill>
                <a:schemeClr val="bg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接连接符 118"/>
            <p:cNvCxnSpPr/>
            <p:nvPr/>
          </p:nvCxnSpPr>
          <p:spPr>
            <a:xfrm>
              <a:off x="5983070" y="1526584"/>
              <a:ext cx="0" cy="371469"/>
            </a:xfrm>
            <a:prstGeom prst="line">
              <a:avLst/>
            </a:prstGeom>
            <a:ln w="6350">
              <a:solidFill>
                <a:schemeClr val="bg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接连接符 119"/>
            <p:cNvCxnSpPr/>
            <p:nvPr/>
          </p:nvCxnSpPr>
          <p:spPr>
            <a:xfrm>
              <a:off x="6101482" y="1526584"/>
              <a:ext cx="0" cy="371469"/>
            </a:xfrm>
            <a:prstGeom prst="line">
              <a:avLst/>
            </a:prstGeom>
            <a:ln w="6350">
              <a:solidFill>
                <a:schemeClr val="bg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连接符 120"/>
            <p:cNvCxnSpPr/>
            <p:nvPr/>
          </p:nvCxnSpPr>
          <p:spPr>
            <a:xfrm>
              <a:off x="6443287" y="1526584"/>
              <a:ext cx="0" cy="371469"/>
            </a:xfrm>
            <a:prstGeom prst="line">
              <a:avLst/>
            </a:prstGeom>
            <a:ln w="6350">
              <a:solidFill>
                <a:schemeClr val="bg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接连接符 121"/>
            <p:cNvCxnSpPr/>
            <p:nvPr/>
          </p:nvCxnSpPr>
          <p:spPr>
            <a:xfrm>
              <a:off x="6578898" y="1526584"/>
              <a:ext cx="0" cy="371469"/>
            </a:xfrm>
            <a:prstGeom prst="line">
              <a:avLst/>
            </a:prstGeom>
            <a:ln w="6350">
              <a:solidFill>
                <a:schemeClr val="bg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接连接符 122"/>
            <p:cNvCxnSpPr/>
            <p:nvPr/>
          </p:nvCxnSpPr>
          <p:spPr>
            <a:xfrm>
              <a:off x="6697310" y="1526584"/>
              <a:ext cx="0" cy="371469"/>
            </a:xfrm>
            <a:prstGeom prst="line">
              <a:avLst/>
            </a:prstGeom>
            <a:ln w="6350">
              <a:solidFill>
                <a:schemeClr val="bg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6" name="圆角矩形 125"/>
          <p:cNvSpPr/>
          <p:nvPr/>
        </p:nvSpPr>
        <p:spPr>
          <a:xfrm>
            <a:off x="4598331" y="3854096"/>
            <a:ext cx="2025989" cy="65024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rtlCol="0" anchor="t"/>
          <a:lstStyle/>
          <a:p>
            <a:endParaRPr lang="zh-CN" altLang="en-US" sz="9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0" name="矩形 129"/>
          <p:cNvSpPr/>
          <p:nvPr/>
        </p:nvSpPr>
        <p:spPr>
          <a:xfrm>
            <a:off x="5400345" y="4065624"/>
            <a:ext cx="494890" cy="128811"/>
          </a:xfrm>
          <a:prstGeom prst="rect">
            <a:avLst/>
          </a:prstGeom>
          <a:solidFill>
            <a:srgbClr val="97AD6D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2" name="矩形 131"/>
          <p:cNvSpPr/>
          <p:nvPr/>
        </p:nvSpPr>
        <p:spPr>
          <a:xfrm>
            <a:off x="5400345" y="4155253"/>
            <a:ext cx="494890" cy="128811"/>
          </a:xfrm>
          <a:prstGeom prst="rect">
            <a:avLst/>
          </a:prstGeom>
          <a:solidFill>
            <a:srgbClr val="97AD6D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5400345" y="4251358"/>
            <a:ext cx="494890" cy="128811"/>
          </a:xfrm>
          <a:prstGeom prst="rect">
            <a:avLst/>
          </a:prstGeom>
          <a:solidFill>
            <a:srgbClr val="97AD6D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4" name="矩形 133"/>
          <p:cNvSpPr/>
          <p:nvPr/>
        </p:nvSpPr>
        <p:spPr>
          <a:xfrm>
            <a:off x="5400345" y="4350249"/>
            <a:ext cx="494890" cy="86844"/>
          </a:xfrm>
          <a:prstGeom prst="rect">
            <a:avLst/>
          </a:prstGeom>
          <a:solidFill>
            <a:srgbClr val="97AD6D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5996173" y="4065624"/>
            <a:ext cx="494890" cy="128811"/>
          </a:xfrm>
          <a:prstGeom prst="rect">
            <a:avLst/>
          </a:prstGeom>
          <a:solidFill>
            <a:srgbClr val="97AD6D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5996173" y="4155253"/>
            <a:ext cx="494890" cy="128811"/>
          </a:xfrm>
          <a:prstGeom prst="rect">
            <a:avLst/>
          </a:prstGeom>
          <a:solidFill>
            <a:srgbClr val="97AD6D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7" name="矩形 136"/>
          <p:cNvSpPr/>
          <p:nvPr/>
        </p:nvSpPr>
        <p:spPr>
          <a:xfrm>
            <a:off x="5996173" y="4251358"/>
            <a:ext cx="494890" cy="128811"/>
          </a:xfrm>
          <a:prstGeom prst="rect">
            <a:avLst/>
          </a:prstGeom>
          <a:solidFill>
            <a:srgbClr val="97AD6D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8" name="矩形 137"/>
          <p:cNvSpPr/>
          <p:nvPr/>
        </p:nvSpPr>
        <p:spPr>
          <a:xfrm>
            <a:off x="5996173" y="4350249"/>
            <a:ext cx="494890" cy="86844"/>
          </a:xfrm>
          <a:prstGeom prst="rect">
            <a:avLst/>
          </a:prstGeom>
          <a:solidFill>
            <a:srgbClr val="97AD6D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39" name="直接连接符 138"/>
          <p:cNvCxnSpPr/>
          <p:nvPr/>
        </p:nvCxnSpPr>
        <p:spPr>
          <a:xfrm>
            <a:off x="5512179" y="4065624"/>
            <a:ext cx="0" cy="371469"/>
          </a:xfrm>
          <a:prstGeom prst="line">
            <a:avLst/>
          </a:prstGeom>
          <a:ln w="6350">
            <a:solidFill>
              <a:schemeClr val="bg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连接符 139"/>
          <p:cNvCxnSpPr/>
          <p:nvPr/>
        </p:nvCxnSpPr>
        <p:spPr>
          <a:xfrm>
            <a:off x="5647790" y="4065624"/>
            <a:ext cx="0" cy="371469"/>
          </a:xfrm>
          <a:prstGeom prst="line">
            <a:avLst/>
          </a:prstGeom>
          <a:ln w="6350">
            <a:solidFill>
              <a:schemeClr val="bg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连接符 140"/>
          <p:cNvCxnSpPr/>
          <p:nvPr/>
        </p:nvCxnSpPr>
        <p:spPr>
          <a:xfrm>
            <a:off x="5766202" y="4065624"/>
            <a:ext cx="0" cy="371469"/>
          </a:xfrm>
          <a:prstGeom prst="line">
            <a:avLst/>
          </a:prstGeom>
          <a:ln w="6350">
            <a:solidFill>
              <a:schemeClr val="bg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连接符 142"/>
          <p:cNvCxnSpPr/>
          <p:nvPr/>
        </p:nvCxnSpPr>
        <p:spPr>
          <a:xfrm>
            <a:off x="6108007" y="4065624"/>
            <a:ext cx="0" cy="371469"/>
          </a:xfrm>
          <a:prstGeom prst="line">
            <a:avLst/>
          </a:prstGeom>
          <a:ln w="6350">
            <a:solidFill>
              <a:schemeClr val="bg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连接符 143"/>
          <p:cNvCxnSpPr/>
          <p:nvPr/>
        </p:nvCxnSpPr>
        <p:spPr>
          <a:xfrm>
            <a:off x="6243618" y="4065624"/>
            <a:ext cx="0" cy="371469"/>
          </a:xfrm>
          <a:prstGeom prst="line">
            <a:avLst/>
          </a:prstGeom>
          <a:ln w="6350">
            <a:solidFill>
              <a:schemeClr val="bg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连接符 145"/>
          <p:cNvCxnSpPr/>
          <p:nvPr/>
        </p:nvCxnSpPr>
        <p:spPr>
          <a:xfrm>
            <a:off x="6362030" y="4065624"/>
            <a:ext cx="0" cy="371469"/>
          </a:xfrm>
          <a:prstGeom prst="line">
            <a:avLst/>
          </a:prstGeom>
          <a:ln w="6350">
            <a:solidFill>
              <a:schemeClr val="bg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矩形 162"/>
          <p:cNvSpPr/>
          <p:nvPr/>
        </p:nvSpPr>
        <p:spPr>
          <a:xfrm>
            <a:off x="4800905" y="4065624"/>
            <a:ext cx="494890" cy="128811"/>
          </a:xfrm>
          <a:prstGeom prst="rect">
            <a:avLst/>
          </a:prstGeom>
          <a:solidFill>
            <a:srgbClr val="97AD6D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4" name="矩形 163"/>
          <p:cNvSpPr/>
          <p:nvPr/>
        </p:nvSpPr>
        <p:spPr>
          <a:xfrm>
            <a:off x="4800905" y="4155253"/>
            <a:ext cx="494890" cy="128811"/>
          </a:xfrm>
          <a:prstGeom prst="rect">
            <a:avLst/>
          </a:prstGeom>
          <a:solidFill>
            <a:srgbClr val="97AD6D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5" name="矩形 164"/>
          <p:cNvSpPr/>
          <p:nvPr/>
        </p:nvSpPr>
        <p:spPr>
          <a:xfrm>
            <a:off x="4800905" y="4251358"/>
            <a:ext cx="494890" cy="128811"/>
          </a:xfrm>
          <a:prstGeom prst="rect">
            <a:avLst/>
          </a:prstGeom>
          <a:solidFill>
            <a:srgbClr val="97AD6D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6" name="矩形 165"/>
          <p:cNvSpPr/>
          <p:nvPr/>
        </p:nvSpPr>
        <p:spPr>
          <a:xfrm>
            <a:off x="4800905" y="4350249"/>
            <a:ext cx="494890" cy="86844"/>
          </a:xfrm>
          <a:prstGeom prst="rect">
            <a:avLst/>
          </a:prstGeom>
          <a:solidFill>
            <a:srgbClr val="97AD6D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67" name="直接连接符 166"/>
          <p:cNvCxnSpPr/>
          <p:nvPr/>
        </p:nvCxnSpPr>
        <p:spPr>
          <a:xfrm>
            <a:off x="4912739" y="4065624"/>
            <a:ext cx="0" cy="371469"/>
          </a:xfrm>
          <a:prstGeom prst="line">
            <a:avLst/>
          </a:prstGeom>
          <a:ln w="6350">
            <a:solidFill>
              <a:schemeClr val="bg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接连接符 167"/>
          <p:cNvCxnSpPr/>
          <p:nvPr/>
        </p:nvCxnSpPr>
        <p:spPr>
          <a:xfrm>
            <a:off x="5048350" y="4065624"/>
            <a:ext cx="0" cy="371469"/>
          </a:xfrm>
          <a:prstGeom prst="line">
            <a:avLst/>
          </a:prstGeom>
          <a:ln w="6350">
            <a:solidFill>
              <a:schemeClr val="bg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接连接符 168"/>
          <p:cNvCxnSpPr/>
          <p:nvPr/>
        </p:nvCxnSpPr>
        <p:spPr>
          <a:xfrm>
            <a:off x="5166762" y="4065624"/>
            <a:ext cx="0" cy="371469"/>
          </a:xfrm>
          <a:prstGeom prst="line">
            <a:avLst/>
          </a:prstGeom>
          <a:ln w="6350">
            <a:solidFill>
              <a:schemeClr val="bg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文本框 105"/>
          <p:cNvSpPr txBox="1"/>
          <p:nvPr/>
        </p:nvSpPr>
        <p:spPr>
          <a:xfrm>
            <a:off x="4814236" y="1812970"/>
            <a:ext cx="33855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600"/>
              <a:t>微信</a:t>
            </a:r>
            <a:endParaRPr lang="en-US" altLang="zh-CN" sz="600" dirty="0"/>
          </a:p>
        </p:txBody>
      </p:sp>
      <p:sp>
        <p:nvSpPr>
          <p:cNvPr id="172" name="文本框 105"/>
          <p:cNvSpPr txBox="1"/>
          <p:nvPr/>
        </p:nvSpPr>
        <p:spPr>
          <a:xfrm>
            <a:off x="5393356" y="1812970"/>
            <a:ext cx="41549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600"/>
              <a:t>支付宝</a:t>
            </a:r>
            <a:endParaRPr lang="en-US" altLang="zh-CN" sz="600" dirty="0"/>
          </a:p>
        </p:txBody>
      </p:sp>
      <p:sp>
        <p:nvSpPr>
          <p:cNvPr id="173" name="文本框 105"/>
          <p:cNvSpPr txBox="1"/>
          <p:nvPr/>
        </p:nvSpPr>
        <p:spPr>
          <a:xfrm>
            <a:off x="5992796" y="1812970"/>
            <a:ext cx="33855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600"/>
              <a:t>口碑</a:t>
            </a:r>
            <a:endParaRPr lang="en-US" altLang="zh-CN" sz="600" dirty="0"/>
          </a:p>
        </p:txBody>
      </p:sp>
      <p:sp>
        <p:nvSpPr>
          <p:cNvPr id="174" name="文本框 105"/>
          <p:cNvSpPr txBox="1"/>
          <p:nvPr/>
        </p:nvSpPr>
        <p:spPr>
          <a:xfrm>
            <a:off x="4854876" y="2818810"/>
            <a:ext cx="33855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600"/>
              <a:t>微信</a:t>
            </a:r>
            <a:endParaRPr lang="en-US" altLang="zh-CN" sz="600" dirty="0"/>
          </a:p>
        </p:txBody>
      </p:sp>
      <p:sp>
        <p:nvSpPr>
          <p:cNvPr id="175" name="文本框 105"/>
          <p:cNvSpPr txBox="1"/>
          <p:nvPr/>
        </p:nvSpPr>
        <p:spPr>
          <a:xfrm>
            <a:off x="5433996" y="2818810"/>
            <a:ext cx="41549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600"/>
              <a:t>支付宝</a:t>
            </a:r>
            <a:endParaRPr lang="en-US" altLang="zh-CN" sz="600" dirty="0"/>
          </a:p>
        </p:txBody>
      </p:sp>
      <p:sp>
        <p:nvSpPr>
          <p:cNvPr id="176" name="文本框 105"/>
          <p:cNvSpPr txBox="1"/>
          <p:nvPr/>
        </p:nvSpPr>
        <p:spPr>
          <a:xfrm>
            <a:off x="6033436" y="2818810"/>
            <a:ext cx="33855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600"/>
              <a:t>口碑</a:t>
            </a:r>
            <a:endParaRPr lang="en-US" altLang="zh-CN" sz="600" dirty="0"/>
          </a:p>
        </p:txBody>
      </p:sp>
      <p:sp>
        <p:nvSpPr>
          <p:cNvPr id="177" name="文本框 105"/>
          <p:cNvSpPr txBox="1"/>
          <p:nvPr/>
        </p:nvSpPr>
        <p:spPr>
          <a:xfrm>
            <a:off x="4844716" y="3844970"/>
            <a:ext cx="33855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600"/>
              <a:t>微信</a:t>
            </a:r>
            <a:endParaRPr lang="en-US" altLang="zh-CN" sz="600" dirty="0"/>
          </a:p>
        </p:txBody>
      </p:sp>
      <p:sp>
        <p:nvSpPr>
          <p:cNvPr id="178" name="文本框 105"/>
          <p:cNvSpPr txBox="1"/>
          <p:nvPr/>
        </p:nvSpPr>
        <p:spPr>
          <a:xfrm>
            <a:off x="5423836" y="3844970"/>
            <a:ext cx="41549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600"/>
              <a:t>支付宝</a:t>
            </a:r>
            <a:endParaRPr lang="en-US" altLang="zh-CN" sz="600" dirty="0"/>
          </a:p>
        </p:txBody>
      </p:sp>
      <p:sp>
        <p:nvSpPr>
          <p:cNvPr id="179" name="文本框 105"/>
          <p:cNvSpPr txBox="1"/>
          <p:nvPr/>
        </p:nvSpPr>
        <p:spPr>
          <a:xfrm>
            <a:off x="6023276" y="3844970"/>
            <a:ext cx="33855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600"/>
              <a:t>口碑</a:t>
            </a:r>
            <a:endParaRPr lang="en-US" altLang="zh-CN" sz="600" dirty="0"/>
          </a:p>
        </p:txBody>
      </p:sp>
      <p:sp>
        <p:nvSpPr>
          <p:cNvPr id="180" name="文本框 105"/>
          <p:cNvSpPr txBox="1"/>
          <p:nvPr/>
        </p:nvSpPr>
        <p:spPr>
          <a:xfrm>
            <a:off x="4753276" y="1508170"/>
            <a:ext cx="8980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000"/>
              <a:t>MC</a:t>
            </a:r>
            <a:r>
              <a:rPr lang="zh-CN" altLang="en-US" sz="1000"/>
              <a:t>键位文件</a:t>
            </a:r>
            <a:endParaRPr lang="zh-CN" altLang="en-US" sz="1000"/>
          </a:p>
        </p:txBody>
      </p:sp>
      <p:sp>
        <p:nvSpPr>
          <p:cNvPr id="182" name="文本框 105"/>
          <p:cNvSpPr txBox="1"/>
          <p:nvPr/>
        </p:nvSpPr>
        <p:spPr>
          <a:xfrm>
            <a:off x="4763436" y="2493690"/>
            <a:ext cx="7473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000"/>
              <a:t>租户：</a:t>
            </a:r>
            <a:r>
              <a:rPr lang="en-US" altLang="zh-CN" sz="1000"/>
              <a:t>PH</a:t>
            </a:r>
            <a:endParaRPr lang="zh-CN" altLang="en-US" sz="1000"/>
          </a:p>
        </p:txBody>
      </p:sp>
      <p:sp>
        <p:nvSpPr>
          <p:cNvPr id="183" name="文本框 105"/>
          <p:cNvSpPr txBox="1"/>
          <p:nvPr/>
        </p:nvSpPr>
        <p:spPr>
          <a:xfrm>
            <a:off x="4722796" y="3570650"/>
            <a:ext cx="7104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000"/>
              <a:t>租户：</a:t>
            </a:r>
            <a:r>
              <a:rPr lang="en-US" altLang="zh-CN" sz="1000"/>
              <a:t>....</a:t>
            </a:r>
            <a:endParaRPr lang="zh-CN" altLang="en-US" sz="1000"/>
          </a:p>
        </p:txBody>
      </p:sp>
      <p:sp>
        <p:nvSpPr>
          <p:cNvPr id="268" name="圆角矩形 267"/>
          <p:cNvSpPr/>
          <p:nvPr/>
        </p:nvSpPr>
        <p:spPr>
          <a:xfrm>
            <a:off x="4348480" y="1005840"/>
            <a:ext cx="2468880" cy="3738880"/>
          </a:xfrm>
          <a:prstGeom prst="roundRect">
            <a:avLst>
              <a:gd name="adj" fmla="val 2936"/>
            </a:avLst>
          </a:prstGeom>
          <a:noFill/>
          <a:ln w="3175">
            <a:solidFill>
              <a:schemeClr val="accent1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kumimoji="1" lang="zh-CN" altLang="en-US" sz="900" dirty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73" name="TextBox 272"/>
          <p:cNvSpPr txBox="1"/>
          <p:nvPr/>
        </p:nvSpPr>
        <p:spPr>
          <a:xfrm>
            <a:off x="2377440" y="1473200"/>
            <a:ext cx="825867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lang="zh-CN" altLang="en-US" sz="1000"/>
              <a:t>应用服务器</a:t>
            </a:r>
            <a:endParaRPr lang="zh-CN" altLang="en-US" sz="1000" dirty="0"/>
          </a:p>
        </p:txBody>
      </p:sp>
      <p:sp>
        <p:nvSpPr>
          <p:cNvPr id="274" name="Rounded Rectangle 69"/>
          <p:cNvSpPr/>
          <p:nvPr/>
        </p:nvSpPr>
        <p:spPr>
          <a:xfrm>
            <a:off x="2133042" y="2872634"/>
            <a:ext cx="1422957" cy="459846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/>
              <a:t>文件服务</a:t>
            </a:r>
            <a:endParaRPr lang="zh-CN" altLang="en-US" sz="900"/>
          </a:p>
        </p:txBody>
      </p:sp>
      <p:sp>
        <p:nvSpPr>
          <p:cNvPr id="275" name="Rounded Rectangle 69"/>
          <p:cNvSpPr/>
          <p:nvPr/>
        </p:nvSpPr>
        <p:spPr>
          <a:xfrm>
            <a:off x="2143202" y="3421274"/>
            <a:ext cx="1422957" cy="459846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/>
              <a:t>图片服务</a:t>
            </a:r>
            <a:endParaRPr lang="zh-CN" altLang="en-US" sz="900"/>
          </a:p>
        </p:txBody>
      </p:sp>
      <p:sp>
        <p:nvSpPr>
          <p:cNvPr id="281" name="TextBox 280"/>
          <p:cNvSpPr txBox="1"/>
          <p:nvPr/>
        </p:nvSpPr>
        <p:spPr>
          <a:xfrm>
            <a:off x="3844313" y="2625267"/>
            <a:ext cx="538930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lang="en-US" altLang="zh-CN" sz="1000" dirty="0"/>
              <a:t>mount</a:t>
            </a:r>
            <a:endParaRPr lang="zh-CN" altLang="en-US" sz="1000" dirty="0"/>
          </a:p>
        </p:txBody>
      </p:sp>
      <p:sp>
        <p:nvSpPr>
          <p:cNvPr id="289" name="圆角矩形 288"/>
          <p:cNvSpPr/>
          <p:nvPr/>
        </p:nvSpPr>
        <p:spPr>
          <a:xfrm>
            <a:off x="477520" y="2174240"/>
            <a:ext cx="975360" cy="568960"/>
          </a:xfrm>
          <a:prstGeom prst="roundRect">
            <a:avLst>
              <a:gd name="adj" fmla="val 3391"/>
            </a:avLst>
          </a:prstGeom>
          <a:solidFill>
            <a:srgbClr val="B3D7FF">
              <a:alpha val="62745"/>
            </a:srgbClr>
          </a:solidFill>
          <a:ln w="3175">
            <a:solidFill>
              <a:srgbClr val="A3C4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kumimoji="1"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90" name="Rounded Rectangle 69"/>
          <p:cNvSpPr/>
          <p:nvPr/>
        </p:nvSpPr>
        <p:spPr>
          <a:xfrm>
            <a:off x="538480" y="2252875"/>
            <a:ext cx="812799" cy="41920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900"/>
              <a:t>MC</a:t>
            </a:r>
            <a:endParaRPr lang="zh-CN" altLang="en-US" sz="900"/>
          </a:p>
        </p:txBody>
      </p:sp>
      <p:cxnSp>
        <p:nvCxnSpPr>
          <p:cNvPr id="291" name="直接箭头连接符 290"/>
          <p:cNvCxnSpPr>
            <a:stCxn id="289" idx="3"/>
            <a:endCxn id="271" idx="1"/>
          </p:cNvCxnSpPr>
          <p:nvPr/>
        </p:nvCxnSpPr>
        <p:spPr>
          <a:xfrm>
            <a:off x="1452880" y="2458720"/>
            <a:ext cx="598418" cy="406999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直接箭头连接符 302"/>
          <p:cNvCxnSpPr>
            <a:stCxn id="142" idx="3"/>
            <a:endCxn id="271" idx="1"/>
          </p:cNvCxnSpPr>
          <p:nvPr/>
        </p:nvCxnSpPr>
        <p:spPr>
          <a:xfrm flipV="1">
            <a:off x="1463040" y="2865719"/>
            <a:ext cx="588258" cy="365161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直接箭头连接符 309"/>
          <p:cNvCxnSpPr>
            <a:stCxn id="271" idx="3"/>
          </p:cNvCxnSpPr>
          <p:nvPr/>
        </p:nvCxnSpPr>
        <p:spPr>
          <a:xfrm flipV="1">
            <a:off x="3677920" y="2042161"/>
            <a:ext cx="812800" cy="823558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直接箭头连接符 311"/>
          <p:cNvCxnSpPr>
            <a:stCxn id="271" idx="3"/>
          </p:cNvCxnSpPr>
          <p:nvPr/>
        </p:nvCxnSpPr>
        <p:spPr>
          <a:xfrm>
            <a:off x="3677920" y="2865719"/>
            <a:ext cx="670560" cy="1025561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6" name="文本框 9"/>
          <p:cNvSpPr txBox="1"/>
          <p:nvPr/>
        </p:nvSpPr>
        <p:spPr>
          <a:xfrm>
            <a:off x="6888481" y="985523"/>
            <a:ext cx="2052320" cy="341632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marL="228600" indent="-228600" algn="l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200"/>
              <a:t>前端发起版本保存，文件服务会从</a:t>
            </a:r>
            <a:r>
              <a:rPr lang="en-US" altLang="zh-CN" sz="1200"/>
              <a:t>MC</a:t>
            </a:r>
            <a:r>
              <a:rPr lang="zh-CN" altLang="en-US" sz="1200"/>
              <a:t>拉取键位文件保存到文件服务器</a:t>
            </a:r>
            <a:endParaRPr lang="en-US" altLang="zh-CN" sz="1200" dirty="0"/>
          </a:p>
          <a:p>
            <a:pPr marL="228600" indent="-228600" algn="l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200"/>
              <a:t>拉取自定义属性与</a:t>
            </a:r>
            <a:r>
              <a:rPr lang="en-US" altLang="zh-CN" sz="1200"/>
              <a:t>MC</a:t>
            </a:r>
            <a:r>
              <a:rPr lang="zh-CN" altLang="en-US" sz="1200"/>
              <a:t>的键位属性合并成一个新文件，并把新文件路径保存到数据库</a:t>
            </a:r>
            <a:endParaRPr lang="en-US" altLang="zh-CN" sz="1200" dirty="0"/>
          </a:p>
          <a:p>
            <a:pPr marL="228600" indent="-228600" algn="l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200"/>
              <a:t>图片文件同时会全量拷贝一份目录，保存路径到数据库</a:t>
            </a:r>
            <a:endParaRPr lang="en-US" altLang="zh-CN" sz="1200"/>
          </a:p>
          <a:p>
            <a:pPr marL="228600" indent="-228600" algn="l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200"/>
              <a:t>增量文件</a:t>
            </a:r>
            <a:r>
              <a:rPr lang="en-US" altLang="zh-CN" sz="1200"/>
              <a:t>/</a:t>
            </a:r>
            <a:r>
              <a:rPr lang="zh-CN" altLang="en-US" sz="1200"/>
              <a:t>图片会单独保存。</a:t>
            </a:r>
            <a:endParaRPr lang="en-US" altLang="zh-CN" sz="12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02-3 </a:t>
            </a:r>
            <a:r>
              <a:rPr lang="zh-CN" altLang="en-US" dirty="0"/>
              <a:t>系统架构（服务拆分，接口调用）</a:t>
            </a:r>
            <a:endParaRPr lang="en-US" sz="24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0109" y="888424"/>
            <a:ext cx="7338061" cy="40302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02-3</a:t>
            </a:r>
            <a:r>
              <a:rPr lang="zh-CN" altLang="en-US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核心接口（外部接口）</a:t>
            </a:r>
            <a:endParaRPr lang="en-US" sz="2400" dirty="0"/>
          </a:p>
        </p:txBody>
      </p:sp>
      <p:sp>
        <p:nvSpPr>
          <p:cNvPr id="2" name="矩形 1"/>
          <p:cNvSpPr/>
          <p:nvPr/>
        </p:nvSpPr>
        <p:spPr>
          <a:xfrm>
            <a:off x="3419475" y="1390650"/>
            <a:ext cx="1219200" cy="28575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 flipH="1">
            <a:off x="3857625" y="2244893"/>
            <a:ext cx="342899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/>
            <a:r>
              <a:rPr lang="zh-CN" altLang="en-US" sz="1000" dirty="0"/>
              <a:t>产品配置平台</a:t>
            </a:r>
            <a:endParaRPr lang="zh-CN" altLang="en-US" sz="1000" dirty="0"/>
          </a:p>
        </p:txBody>
      </p:sp>
      <p:sp>
        <p:nvSpPr>
          <p:cNvPr id="5" name="矩形 4"/>
          <p:cNvSpPr/>
          <p:nvPr/>
        </p:nvSpPr>
        <p:spPr>
          <a:xfrm>
            <a:off x="342900" y="1314450"/>
            <a:ext cx="1790700" cy="303847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74650" y="1362075"/>
            <a:ext cx="385042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lang="en-US" altLang="zh-CN" sz="1000" dirty="0"/>
              <a:t>MC</a:t>
            </a:r>
            <a:endParaRPr lang="zh-CN" altLang="en-US" sz="1000" dirty="0"/>
          </a:p>
        </p:txBody>
      </p:sp>
      <p:sp>
        <p:nvSpPr>
          <p:cNvPr id="7" name="文本框 6"/>
          <p:cNvSpPr txBox="1"/>
          <p:nvPr/>
        </p:nvSpPr>
        <p:spPr>
          <a:xfrm>
            <a:off x="746992" y="1852871"/>
            <a:ext cx="697627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lang="zh-CN" altLang="en-US" sz="1000" dirty="0"/>
              <a:t>新增键位</a:t>
            </a:r>
            <a:endParaRPr lang="zh-CN" altLang="en-US" sz="1000" dirty="0"/>
          </a:p>
        </p:txBody>
      </p:sp>
      <p:sp>
        <p:nvSpPr>
          <p:cNvPr id="8" name="文本框 7"/>
          <p:cNvSpPr txBox="1"/>
          <p:nvPr/>
        </p:nvSpPr>
        <p:spPr>
          <a:xfrm>
            <a:off x="746992" y="2135546"/>
            <a:ext cx="954107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lang="zh-CN" altLang="en-US" sz="1000" dirty="0"/>
              <a:t>修改键位名称</a:t>
            </a:r>
            <a:endParaRPr lang="zh-CN" altLang="en-US" sz="1000" dirty="0"/>
          </a:p>
        </p:txBody>
      </p:sp>
      <p:sp>
        <p:nvSpPr>
          <p:cNvPr id="9" name="矩形 8"/>
          <p:cNvSpPr/>
          <p:nvPr/>
        </p:nvSpPr>
        <p:spPr>
          <a:xfrm>
            <a:off x="2378069" y="1896199"/>
            <a:ext cx="704850" cy="40578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475456" y="1975981"/>
            <a:ext cx="5100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000" dirty="0"/>
              <a:t>Kafka</a:t>
            </a:r>
            <a:endParaRPr lang="zh-CN" altLang="en-US" sz="1000" dirty="0"/>
          </a:p>
        </p:txBody>
      </p:sp>
      <p:cxnSp>
        <p:nvCxnSpPr>
          <p:cNvPr id="12" name="直接箭头连接符 11"/>
          <p:cNvCxnSpPr>
            <a:stCxn id="7" idx="3"/>
            <a:endCxn id="9" idx="1"/>
          </p:cNvCxnSpPr>
          <p:nvPr/>
        </p:nvCxnSpPr>
        <p:spPr>
          <a:xfrm>
            <a:off x="1444619" y="1975982"/>
            <a:ext cx="933450" cy="123110"/>
          </a:xfrm>
          <a:prstGeom prst="bentConnector3">
            <a:avLst>
              <a:gd name="adj1" fmla="val 62245"/>
            </a:avLst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8" idx="3"/>
            <a:endCxn id="9" idx="1"/>
          </p:cNvCxnSpPr>
          <p:nvPr/>
        </p:nvCxnSpPr>
        <p:spPr>
          <a:xfrm flipV="1">
            <a:off x="1701099" y="2099092"/>
            <a:ext cx="676970" cy="159565"/>
          </a:xfrm>
          <a:prstGeom prst="bentConnector3">
            <a:avLst>
              <a:gd name="adj1" fmla="val 50000"/>
            </a:avLst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9" idx="3"/>
          </p:cNvCxnSpPr>
          <p:nvPr/>
        </p:nvCxnSpPr>
        <p:spPr>
          <a:xfrm>
            <a:off x="3082919" y="2099092"/>
            <a:ext cx="336556" cy="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746991" y="2587466"/>
            <a:ext cx="569387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lang="zh-CN" altLang="en-US" sz="1000" dirty="0"/>
              <a:t>预计算</a:t>
            </a:r>
            <a:endParaRPr lang="zh-CN" altLang="en-US" sz="1000" dirty="0"/>
          </a:p>
        </p:txBody>
      </p:sp>
      <p:sp>
        <p:nvSpPr>
          <p:cNvPr id="20" name="文本框 19"/>
          <p:cNvSpPr txBox="1"/>
          <p:nvPr/>
        </p:nvSpPr>
        <p:spPr>
          <a:xfrm>
            <a:off x="746990" y="2895164"/>
            <a:ext cx="697627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lang="zh-CN" altLang="en-US" sz="1000" dirty="0"/>
              <a:t>增量计算</a:t>
            </a:r>
            <a:endParaRPr lang="zh-CN" altLang="en-US" sz="1000" dirty="0"/>
          </a:p>
        </p:txBody>
      </p:sp>
      <p:cxnSp>
        <p:nvCxnSpPr>
          <p:cNvPr id="22" name="直接箭头连接符 21"/>
          <p:cNvCxnSpPr/>
          <p:nvPr/>
        </p:nvCxnSpPr>
        <p:spPr>
          <a:xfrm>
            <a:off x="1316378" y="2686050"/>
            <a:ext cx="2036422" cy="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20" idx="3"/>
          </p:cNvCxnSpPr>
          <p:nvPr/>
        </p:nvCxnSpPr>
        <p:spPr>
          <a:xfrm>
            <a:off x="1444617" y="3018275"/>
            <a:ext cx="1974858" cy="115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756737" y="3752869"/>
            <a:ext cx="1314784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lang="zh-CN" altLang="en-US" sz="1000" dirty="0"/>
              <a:t>全量文件</a:t>
            </a:r>
            <a:r>
              <a:rPr lang="en-US" altLang="zh-CN" sz="1000" dirty="0"/>
              <a:t>basic/store</a:t>
            </a:r>
            <a:endParaRPr lang="zh-CN" altLang="en-US" sz="1000" dirty="0"/>
          </a:p>
        </p:txBody>
      </p:sp>
      <p:cxnSp>
        <p:nvCxnSpPr>
          <p:cNvPr id="27" name="直接箭头连接符 26"/>
          <p:cNvCxnSpPr>
            <a:stCxn id="25" idx="3"/>
          </p:cNvCxnSpPr>
          <p:nvPr/>
        </p:nvCxnSpPr>
        <p:spPr>
          <a:xfrm>
            <a:off x="2071521" y="3875980"/>
            <a:ext cx="1281279" cy="695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2450166" y="3600053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000" dirty="0"/>
              <a:t>文件接口</a:t>
            </a:r>
            <a:endParaRPr lang="zh-CN" altLang="en-US" sz="1000" dirty="0"/>
          </a:p>
        </p:txBody>
      </p:sp>
      <p:sp>
        <p:nvSpPr>
          <p:cNvPr id="31" name="矩形 30"/>
          <p:cNvSpPr/>
          <p:nvPr/>
        </p:nvSpPr>
        <p:spPr>
          <a:xfrm>
            <a:off x="6906895" y="1375926"/>
            <a:ext cx="1790700" cy="243470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6982256" y="1390650"/>
            <a:ext cx="697627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lang="zh-CN" altLang="en-US" sz="1000" dirty="0"/>
              <a:t>产品运营</a:t>
            </a:r>
            <a:endParaRPr lang="zh-CN" altLang="en-US" sz="1000" dirty="0"/>
          </a:p>
        </p:txBody>
      </p:sp>
      <p:sp>
        <p:nvSpPr>
          <p:cNvPr id="33" name="矩形 32"/>
          <p:cNvSpPr/>
          <p:nvPr/>
        </p:nvSpPr>
        <p:spPr>
          <a:xfrm>
            <a:off x="5481418" y="2710575"/>
            <a:ext cx="866775" cy="164234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5494506" y="4092504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000" dirty="0"/>
              <a:t>文件服务器</a:t>
            </a:r>
            <a:endParaRPr lang="zh-CN" altLang="en-US" sz="1000" dirty="0"/>
          </a:p>
        </p:txBody>
      </p:sp>
      <p:sp>
        <p:nvSpPr>
          <p:cNvPr id="35" name="流程图: 多文档 34"/>
          <p:cNvSpPr/>
          <p:nvPr/>
        </p:nvSpPr>
        <p:spPr>
          <a:xfrm>
            <a:off x="5600479" y="2777770"/>
            <a:ext cx="628651" cy="339110"/>
          </a:xfrm>
          <a:prstGeom prst="flowChartMultidocumen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8" name="流程图: 多文档 37"/>
          <p:cNvSpPr/>
          <p:nvPr/>
        </p:nvSpPr>
        <p:spPr>
          <a:xfrm>
            <a:off x="5593115" y="3373319"/>
            <a:ext cx="628651" cy="339110"/>
          </a:xfrm>
          <a:prstGeom prst="flowChartMultidocumen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5593115" y="2851924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800" dirty="0">
                <a:solidFill>
                  <a:srgbClr val="FF0000"/>
                </a:solidFill>
              </a:rPr>
              <a:t>版本文件</a:t>
            </a:r>
            <a:endParaRPr lang="zh-CN" altLang="en-US" sz="800" dirty="0">
              <a:solidFill>
                <a:srgbClr val="FF0000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5571903" y="3462833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800" dirty="0">
                <a:solidFill>
                  <a:srgbClr val="FF0000"/>
                </a:solidFill>
              </a:rPr>
              <a:t>全量文件</a:t>
            </a:r>
            <a:endParaRPr lang="zh-CN" altLang="en-US" sz="800" dirty="0">
              <a:solidFill>
                <a:srgbClr val="FF0000"/>
              </a:solidFill>
            </a:endParaRPr>
          </a:p>
        </p:txBody>
      </p:sp>
      <p:cxnSp>
        <p:nvCxnSpPr>
          <p:cNvPr id="42" name="直接箭头连接符 41"/>
          <p:cNvCxnSpPr>
            <a:endCxn id="39" idx="1"/>
          </p:cNvCxnSpPr>
          <p:nvPr/>
        </p:nvCxnSpPr>
        <p:spPr>
          <a:xfrm>
            <a:off x="4705350" y="2959646"/>
            <a:ext cx="887765" cy="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endCxn id="40" idx="1"/>
          </p:cNvCxnSpPr>
          <p:nvPr/>
        </p:nvCxnSpPr>
        <p:spPr>
          <a:xfrm>
            <a:off x="4614645" y="3570555"/>
            <a:ext cx="957258" cy="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>
          <a:xfrm>
            <a:off x="7011670" y="1852930"/>
            <a:ext cx="1405890" cy="31369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5600479" y="1896199"/>
            <a:ext cx="184731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endParaRPr lang="zh-CN" altLang="en-US" sz="1000" dirty="0"/>
          </a:p>
        </p:txBody>
      </p:sp>
      <p:sp>
        <p:nvSpPr>
          <p:cNvPr id="50" name="文本框 49"/>
          <p:cNvSpPr txBox="1"/>
          <p:nvPr/>
        </p:nvSpPr>
        <p:spPr>
          <a:xfrm>
            <a:off x="7001909" y="1921314"/>
            <a:ext cx="1362075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800" dirty="0">
                <a:solidFill>
                  <a:srgbClr val="FF0000"/>
                </a:solidFill>
              </a:rPr>
              <a:t>版本通知接口</a:t>
            </a:r>
            <a:r>
              <a:rPr lang="en-US" altLang="zh-CN" sz="800" dirty="0">
                <a:solidFill>
                  <a:srgbClr val="FF0000"/>
                </a:solidFill>
              </a:rPr>
              <a:t>(</a:t>
            </a:r>
            <a:r>
              <a:rPr lang="zh-CN" altLang="en-US" sz="800" dirty="0">
                <a:solidFill>
                  <a:srgbClr val="FF0000"/>
                </a:solidFill>
                <a:ea typeface="宋体" pitchFamily="2" charset="-122"/>
              </a:rPr>
              <a:t>发布</a:t>
            </a:r>
            <a:r>
              <a:rPr lang="en-US" altLang="zh-CN" sz="800" dirty="0">
                <a:solidFill>
                  <a:srgbClr val="FF0000"/>
                </a:solidFill>
                <a:ea typeface="宋体" pitchFamily="2" charset="-122"/>
              </a:rPr>
              <a:t>/</a:t>
            </a:r>
            <a:r>
              <a:rPr lang="zh-CN" altLang="en-US" sz="800" dirty="0">
                <a:solidFill>
                  <a:srgbClr val="FF0000"/>
                </a:solidFill>
                <a:ea typeface="宋体" pitchFamily="2" charset="-122"/>
              </a:rPr>
              <a:t>撤回）</a:t>
            </a:r>
            <a:endParaRPr lang="zh-CN" altLang="en-US" sz="800" dirty="0">
              <a:solidFill>
                <a:srgbClr val="FF0000"/>
              </a:solidFill>
              <a:ea typeface="宋体" pitchFamily="2" charset="-122"/>
            </a:endParaRPr>
          </a:p>
        </p:txBody>
      </p:sp>
      <p:cxnSp>
        <p:nvCxnSpPr>
          <p:cNvPr id="52" name="直接箭头连接符 51"/>
          <p:cNvCxnSpPr/>
          <p:nvPr/>
        </p:nvCxnSpPr>
        <p:spPr>
          <a:xfrm>
            <a:off x="4705350" y="2009592"/>
            <a:ext cx="2266950" cy="19444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/>
          <p:nvPr/>
        </p:nvCxnSpPr>
        <p:spPr>
          <a:xfrm>
            <a:off x="6257705" y="2923738"/>
            <a:ext cx="714595" cy="1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/>
          <p:nvPr/>
        </p:nvCxnSpPr>
        <p:spPr>
          <a:xfrm>
            <a:off x="6257705" y="3529082"/>
            <a:ext cx="714595" cy="645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>
            <a:off x="2381678" y="2784635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000" dirty="0"/>
              <a:t>文件接口</a:t>
            </a:r>
            <a:endParaRPr lang="zh-CN" altLang="en-US" sz="1000" dirty="0"/>
          </a:p>
        </p:txBody>
      </p:sp>
      <p:sp>
        <p:nvSpPr>
          <p:cNvPr id="43" name="文本框 42"/>
          <p:cNvSpPr txBox="1"/>
          <p:nvPr/>
        </p:nvSpPr>
        <p:spPr>
          <a:xfrm>
            <a:off x="2404439" y="2396828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000" dirty="0"/>
              <a:t>文件接口</a:t>
            </a:r>
            <a:endParaRPr lang="zh-CN" altLang="en-US" sz="1000" dirty="0"/>
          </a:p>
        </p:txBody>
      </p:sp>
      <p:sp>
        <p:nvSpPr>
          <p:cNvPr id="45" name="文本框 44"/>
          <p:cNvSpPr txBox="1"/>
          <p:nvPr/>
        </p:nvSpPr>
        <p:spPr>
          <a:xfrm>
            <a:off x="5593115" y="3810631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800" dirty="0">
                <a:solidFill>
                  <a:srgbClr val="FF0000"/>
                </a:solidFill>
              </a:rPr>
              <a:t>图片文件</a:t>
            </a:r>
            <a:endParaRPr lang="zh-CN" altLang="en-US" sz="800" dirty="0">
              <a:solidFill>
                <a:srgbClr val="FF0000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7449703" y="3995216"/>
            <a:ext cx="704850" cy="52598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7468682" y="4135096"/>
            <a:ext cx="5902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000" dirty="0"/>
              <a:t>NGINX</a:t>
            </a:r>
            <a:endParaRPr lang="zh-CN" altLang="en-US" sz="1000" dirty="0"/>
          </a:p>
        </p:txBody>
      </p:sp>
      <p:cxnSp>
        <p:nvCxnSpPr>
          <p:cNvPr id="16" name="直接箭头连接符 15"/>
          <p:cNvCxnSpPr>
            <a:stCxn id="45" idx="3"/>
            <a:endCxn id="47" idx="1"/>
          </p:cNvCxnSpPr>
          <p:nvPr/>
        </p:nvCxnSpPr>
        <p:spPr>
          <a:xfrm>
            <a:off x="6188150" y="3918353"/>
            <a:ext cx="1280532" cy="339854"/>
          </a:xfrm>
          <a:prstGeom prst="bentConnector3">
            <a:avLst>
              <a:gd name="adj1" fmla="val 43388"/>
            </a:avLst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/>
          <p:cNvSpPr txBox="1"/>
          <p:nvPr/>
        </p:nvSpPr>
        <p:spPr>
          <a:xfrm>
            <a:off x="6596016" y="4292863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000" dirty="0"/>
              <a:t>定时任务</a:t>
            </a:r>
            <a:endParaRPr lang="en-US" altLang="zh-CN" sz="1000" dirty="0"/>
          </a:p>
          <a:p>
            <a:pPr algn="l"/>
            <a:r>
              <a:rPr lang="zh-CN" altLang="en-US" sz="1000" dirty="0"/>
              <a:t>每</a:t>
            </a:r>
            <a:r>
              <a:rPr lang="en-US" altLang="zh-CN" sz="1000" dirty="0"/>
              <a:t>5</a:t>
            </a:r>
            <a:r>
              <a:rPr lang="zh-CN" altLang="en-US" sz="1000" dirty="0"/>
              <a:t>分钟</a:t>
            </a:r>
            <a:endParaRPr lang="zh-CN" altLang="en-US" sz="1000" dirty="0"/>
          </a:p>
        </p:txBody>
      </p:sp>
      <p:sp>
        <p:nvSpPr>
          <p:cNvPr id="11" name="矩形 10"/>
          <p:cNvSpPr/>
          <p:nvPr/>
        </p:nvSpPr>
        <p:spPr>
          <a:xfrm>
            <a:off x="7011670" y="2345055"/>
            <a:ext cx="1419225" cy="31369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002145" y="2413635"/>
            <a:ext cx="124206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800" dirty="0">
                <a:solidFill>
                  <a:srgbClr val="FF0000"/>
                </a:solidFill>
              </a:rPr>
              <a:t>版本号获取接口</a:t>
            </a:r>
            <a:endParaRPr lang="zh-CN" altLang="en-US" sz="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4160" y="122548"/>
            <a:ext cx="7051040" cy="663006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02-2 </a:t>
            </a:r>
            <a:r>
              <a:rPr lang="zh-CN" altLang="en-US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系统架构设计（部署架构）</a:t>
            </a:r>
            <a:endParaRPr lang="en-US" sz="2400" dirty="0"/>
          </a:p>
        </p:txBody>
      </p:sp>
      <p:sp>
        <p:nvSpPr>
          <p:cNvPr id="3" name="矩形 2"/>
          <p:cNvSpPr/>
          <p:nvPr/>
        </p:nvSpPr>
        <p:spPr>
          <a:xfrm>
            <a:off x="908137" y="2830882"/>
            <a:ext cx="713984" cy="42588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0" y="873757"/>
            <a:ext cx="9068844" cy="4061497"/>
          </a:xfrm>
          <a:prstGeom prst="roundRect">
            <a:avLst>
              <a:gd name="adj" fmla="val 2936"/>
            </a:avLst>
          </a:prstGeom>
          <a:noFill/>
          <a:ln w="3175">
            <a:solidFill>
              <a:schemeClr val="tx1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kumimoji="1"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99550" y="2651760"/>
            <a:ext cx="1960880" cy="9245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6266521" y="2854961"/>
            <a:ext cx="1832949" cy="6638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rtlCol="0" anchor="t"/>
          <a:lstStyle/>
          <a:p>
            <a:endParaRPr lang="zh-CN" altLang="en-US" sz="9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8" name="组合 20"/>
          <p:cNvGrpSpPr/>
          <p:nvPr/>
        </p:nvGrpSpPr>
        <p:grpSpPr>
          <a:xfrm>
            <a:off x="6372050" y="3075724"/>
            <a:ext cx="1675443" cy="371469"/>
            <a:chOff x="5150900" y="1526584"/>
            <a:chExt cx="1675443" cy="371469"/>
          </a:xfrm>
        </p:grpSpPr>
        <p:sp>
          <p:nvSpPr>
            <p:cNvPr id="9" name="矩形 8"/>
            <p:cNvSpPr/>
            <p:nvPr/>
          </p:nvSpPr>
          <p:spPr>
            <a:xfrm>
              <a:off x="5150900" y="1526584"/>
              <a:ext cx="494890" cy="128811"/>
            </a:xfrm>
            <a:prstGeom prst="rect">
              <a:avLst/>
            </a:prstGeom>
            <a:solidFill>
              <a:srgbClr val="97AD6D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5150900" y="1616213"/>
              <a:ext cx="494890" cy="128811"/>
            </a:xfrm>
            <a:prstGeom prst="rect">
              <a:avLst/>
            </a:prstGeom>
            <a:solidFill>
              <a:srgbClr val="97AD6D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5150900" y="1712318"/>
              <a:ext cx="494890" cy="128811"/>
            </a:xfrm>
            <a:prstGeom prst="rect">
              <a:avLst/>
            </a:prstGeom>
            <a:solidFill>
              <a:srgbClr val="97AD6D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5150900" y="1811209"/>
              <a:ext cx="494890" cy="86844"/>
            </a:xfrm>
            <a:prstGeom prst="rect">
              <a:avLst/>
            </a:prstGeom>
            <a:solidFill>
              <a:srgbClr val="97AD6D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5735625" y="1526584"/>
              <a:ext cx="494890" cy="128811"/>
            </a:xfrm>
            <a:prstGeom prst="rect">
              <a:avLst/>
            </a:prstGeom>
            <a:solidFill>
              <a:srgbClr val="97AD6D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5735625" y="1616213"/>
              <a:ext cx="494890" cy="128811"/>
            </a:xfrm>
            <a:prstGeom prst="rect">
              <a:avLst/>
            </a:prstGeom>
            <a:solidFill>
              <a:srgbClr val="97AD6D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5735625" y="1712318"/>
              <a:ext cx="494890" cy="128811"/>
            </a:xfrm>
            <a:prstGeom prst="rect">
              <a:avLst/>
            </a:prstGeom>
            <a:solidFill>
              <a:srgbClr val="97AD6D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5735625" y="1811209"/>
              <a:ext cx="494890" cy="86844"/>
            </a:xfrm>
            <a:prstGeom prst="rect">
              <a:avLst/>
            </a:prstGeom>
            <a:solidFill>
              <a:srgbClr val="97AD6D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6331453" y="1526584"/>
              <a:ext cx="494890" cy="128811"/>
            </a:xfrm>
            <a:prstGeom prst="rect">
              <a:avLst/>
            </a:prstGeom>
            <a:solidFill>
              <a:srgbClr val="97AD6D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6331453" y="1616213"/>
              <a:ext cx="494890" cy="128811"/>
            </a:xfrm>
            <a:prstGeom prst="rect">
              <a:avLst/>
            </a:prstGeom>
            <a:solidFill>
              <a:srgbClr val="97AD6D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6331453" y="1712318"/>
              <a:ext cx="494890" cy="128811"/>
            </a:xfrm>
            <a:prstGeom prst="rect">
              <a:avLst/>
            </a:prstGeom>
            <a:solidFill>
              <a:srgbClr val="97AD6D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6331453" y="1811209"/>
              <a:ext cx="494890" cy="86844"/>
            </a:xfrm>
            <a:prstGeom prst="rect">
              <a:avLst/>
            </a:prstGeom>
            <a:solidFill>
              <a:srgbClr val="97AD6D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cxnSp>
          <p:nvCxnSpPr>
            <p:cNvPr id="21" name="直接连接符 20"/>
            <p:cNvCxnSpPr/>
            <p:nvPr/>
          </p:nvCxnSpPr>
          <p:spPr>
            <a:xfrm>
              <a:off x="5262734" y="1526584"/>
              <a:ext cx="0" cy="371469"/>
            </a:xfrm>
            <a:prstGeom prst="line">
              <a:avLst/>
            </a:prstGeom>
            <a:ln w="6350">
              <a:solidFill>
                <a:schemeClr val="bg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5398345" y="1526584"/>
              <a:ext cx="0" cy="371469"/>
            </a:xfrm>
            <a:prstGeom prst="line">
              <a:avLst/>
            </a:prstGeom>
            <a:ln w="6350">
              <a:solidFill>
                <a:schemeClr val="bg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5516757" y="1526584"/>
              <a:ext cx="0" cy="371469"/>
            </a:xfrm>
            <a:prstGeom prst="line">
              <a:avLst/>
            </a:prstGeom>
            <a:ln w="6350">
              <a:solidFill>
                <a:schemeClr val="bg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5847459" y="1526584"/>
              <a:ext cx="0" cy="371469"/>
            </a:xfrm>
            <a:prstGeom prst="line">
              <a:avLst/>
            </a:prstGeom>
            <a:ln w="6350">
              <a:solidFill>
                <a:schemeClr val="bg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5983070" y="1526584"/>
              <a:ext cx="0" cy="371469"/>
            </a:xfrm>
            <a:prstGeom prst="line">
              <a:avLst/>
            </a:prstGeom>
            <a:ln w="6350">
              <a:solidFill>
                <a:schemeClr val="bg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>
              <a:off x="6101482" y="1526584"/>
              <a:ext cx="0" cy="371469"/>
            </a:xfrm>
            <a:prstGeom prst="line">
              <a:avLst/>
            </a:prstGeom>
            <a:ln w="6350">
              <a:solidFill>
                <a:schemeClr val="bg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6443287" y="1526584"/>
              <a:ext cx="0" cy="371469"/>
            </a:xfrm>
            <a:prstGeom prst="line">
              <a:avLst/>
            </a:prstGeom>
            <a:ln w="6350">
              <a:solidFill>
                <a:schemeClr val="bg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>
              <a:off x="6578898" y="1526584"/>
              <a:ext cx="0" cy="371469"/>
            </a:xfrm>
            <a:prstGeom prst="line">
              <a:avLst/>
            </a:prstGeom>
            <a:ln w="6350">
              <a:solidFill>
                <a:schemeClr val="bg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6697310" y="1526584"/>
              <a:ext cx="0" cy="371469"/>
            </a:xfrm>
            <a:prstGeom prst="line">
              <a:avLst/>
            </a:prstGeom>
            <a:ln w="6350">
              <a:solidFill>
                <a:schemeClr val="bg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文本框 105"/>
          <p:cNvSpPr txBox="1"/>
          <p:nvPr/>
        </p:nvSpPr>
        <p:spPr>
          <a:xfrm>
            <a:off x="6624574" y="2392090"/>
            <a:ext cx="11304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000" dirty="0" err="1"/>
              <a:t>nginx</a:t>
            </a:r>
            <a:r>
              <a:rPr lang="zh-CN" altLang="en-US" sz="1000" dirty="0"/>
              <a:t>文件服务器</a:t>
            </a:r>
            <a:endParaRPr lang="zh-CN" altLang="en-US" sz="1000" dirty="0"/>
          </a:p>
        </p:txBody>
      </p:sp>
      <p:sp>
        <p:nvSpPr>
          <p:cNvPr id="31" name="文本框 105"/>
          <p:cNvSpPr txBox="1"/>
          <p:nvPr/>
        </p:nvSpPr>
        <p:spPr>
          <a:xfrm>
            <a:off x="6431626" y="2879770"/>
            <a:ext cx="33855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600"/>
              <a:t>微信</a:t>
            </a:r>
            <a:endParaRPr lang="en-US" altLang="zh-CN" sz="600" dirty="0"/>
          </a:p>
        </p:txBody>
      </p:sp>
      <p:sp>
        <p:nvSpPr>
          <p:cNvPr id="32" name="文本框 105"/>
          <p:cNvSpPr txBox="1"/>
          <p:nvPr/>
        </p:nvSpPr>
        <p:spPr>
          <a:xfrm>
            <a:off x="7010746" y="2879770"/>
            <a:ext cx="41549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600"/>
              <a:t>支付宝</a:t>
            </a:r>
            <a:endParaRPr lang="en-US" altLang="zh-CN" sz="600" dirty="0"/>
          </a:p>
        </p:txBody>
      </p:sp>
      <p:sp>
        <p:nvSpPr>
          <p:cNvPr id="33" name="文本框 105"/>
          <p:cNvSpPr txBox="1"/>
          <p:nvPr/>
        </p:nvSpPr>
        <p:spPr>
          <a:xfrm>
            <a:off x="7610186" y="2879770"/>
            <a:ext cx="33855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600"/>
              <a:t>口碑</a:t>
            </a:r>
            <a:endParaRPr lang="en-US" altLang="zh-CN" sz="600" dirty="0"/>
          </a:p>
        </p:txBody>
      </p:sp>
      <p:sp>
        <p:nvSpPr>
          <p:cNvPr id="34" name="文本框 105"/>
          <p:cNvSpPr txBox="1"/>
          <p:nvPr/>
        </p:nvSpPr>
        <p:spPr>
          <a:xfrm>
            <a:off x="6827866" y="2615610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000"/>
              <a:t>键位文件</a:t>
            </a:r>
            <a:endParaRPr lang="zh-CN" altLang="en-US" sz="1000"/>
          </a:p>
        </p:txBody>
      </p:sp>
      <p:sp>
        <p:nvSpPr>
          <p:cNvPr id="35" name="圆角矩形 34"/>
          <p:cNvSpPr/>
          <p:nvPr/>
        </p:nvSpPr>
        <p:spPr>
          <a:xfrm>
            <a:off x="6118270" y="2418080"/>
            <a:ext cx="2105067" cy="1252046"/>
          </a:xfrm>
          <a:prstGeom prst="roundRect">
            <a:avLst>
              <a:gd name="adj" fmla="val 2936"/>
            </a:avLst>
          </a:prstGeom>
          <a:noFill/>
          <a:ln w="3175">
            <a:solidFill>
              <a:schemeClr val="accent1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kumimoji="1" lang="zh-CN" altLang="en-US" sz="900" dirty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209538" y="1659698"/>
            <a:ext cx="1197092" cy="48406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7" name="Rounded Rectangle 69"/>
          <p:cNvSpPr/>
          <p:nvPr/>
        </p:nvSpPr>
        <p:spPr>
          <a:xfrm>
            <a:off x="3321762" y="1742983"/>
            <a:ext cx="996238" cy="314960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/>
              <a:t>apollo</a:t>
            </a:r>
            <a:endParaRPr lang="zh-CN" altLang="en-US" sz="900"/>
          </a:p>
        </p:txBody>
      </p:sp>
      <p:sp>
        <p:nvSpPr>
          <p:cNvPr id="39" name="矩形 38"/>
          <p:cNvSpPr/>
          <p:nvPr/>
        </p:nvSpPr>
        <p:spPr>
          <a:xfrm>
            <a:off x="0" y="893135"/>
            <a:ext cx="754912" cy="400847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endParaRPr lang="zh-CN" altLang="en-US" sz="28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0" name="Rounded Rectangle 69"/>
          <p:cNvSpPr/>
          <p:nvPr/>
        </p:nvSpPr>
        <p:spPr>
          <a:xfrm>
            <a:off x="944034" y="2907725"/>
            <a:ext cx="653033" cy="292676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/>
              <a:t>Vue</a:t>
            </a:r>
            <a:r>
              <a:rPr lang="zh-CN" altLang="en-US" sz="900"/>
              <a:t>应用</a:t>
            </a:r>
            <a:endParaRPr lang="zh-CN" altLang="en-US" sz="900"/>
          </a:p>
        </p:txBody>
      </p:sp>
      <p:sp>
        <p:nvSpPr>
          <p:cNvPr id="41" name="矩形 40"/>
          <p:cNvSpPr/>
          <p:nvPr/>
        </p:nvSpPr>
        <p:spPr>
          <a:xfrm>
            <a:off x="1970018" y="2798732"/>
            <a:ext cx="929757" cy="48935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2" name="Rounded Rectangle 69"/>
          <p:cNvSpPr/>
          <p:nvPr/>
        </p:nvSpPr>
        <p:spPr>
          <a:xfrm>
            <a:off x="2082242" y="2880011"/>
            <a:ext cx="698536" cy="301599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/>
              <a:t>Nginx</a:t>
            </a:r>
            <a:endParaRPr lang="zh-CN" altLang="en-US" sz="900"/>
          </a:p>
        </p:txBody>
      </p:sp>
      <p:cxnSp>
        <p:nvCxnSpPr>
          <p:cNvPr id="43" name="直接箭头连接符 42"/>
          <p:cNvCxnSpPr>
            <a:stCxn id="44" idx="0"/>
            <a:endCxn id="36" idx="2"/>
          </p:cNvCxnSpPr>
          <p:nvPr/>
        </p:nvCxnSpPr>
        <p:spPr>
          <a:xfrm flipH="1" flipV="1">
            <a:off x="3808084" y="2143759"/>
            <a:ext cx="1470918" cy="629921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>
            <a:off x="4806051" y="2773680"/>
            <a:ext cx="945902" cy="5283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5" name="Rounded Rectangle 69"/>
          <p:cNvSpPr/>
          <p:nvPr/>
        </p:nvSpPr>
        <p:spPr>
          <a:xfrm>
            <a:off x="4918275" y="2854960"/>
            <a:ext cx="752398" cy="355600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/>
              <a:t>文件服务</a:t>
            </a:r>
            <a:endParaRPr lang="zh-CN" altLang="en-US" sz="900"/>
          </a:p>
        </p:txBody>
      </p:sp>
      <p:sp>
        <p:nvSpPr>
          <p:cNvPr id="46" name="矩形 45"/>
          <p:cNvSpPr/>
          <p:nvPr/>
        </p:nvSpPr>
        <p:spPr>
          <a:xfrm>
            <a:off x="3379336" y="2773680"/>
            <a:ext cx="945902" cy="5283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7" name="Rounded Rectangle 69"/>
          <p:cNvSpPr/>
          <p:nvPr/>
        </p:nvSpPr>
        <p:spPr>
          <a:xfrm>
            <a:off x="3491560" y="2854960"/>
            <a:ext cx="752398" cy="355600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/>
              <a:t>应用服务</a:t>
            </a:r>
            <a:endParaRPr lang="zh-CN" altLang="en-US" sz="900"/>
          </a:p>
        </p:txBody>
      </p:sp>
      <p:sp>
        <p:nvSpPr>
          <p:cNvPr id="48" name="矩形 47"/>
          <p:cNvSpPr/>
          <p:nvPr/>
        </p:nvSpPr>
        <p:spPr>
          <a:xfrm>
            <a:off x="3937300" y="3977292"/>
            <a:ext cx="1077982" cy="447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9" name="Rounded Rectangle 69"/>
          <p:cNvSpPr/>
          <p:nvPr/>
        </p:nvSpPr>
        <p:spPr>
          <a:xfrm>
            <a:off x="4049524" y="4058572"/>
            <a:ext cx="853998" cy="284480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/>
              <a:t>mysql</a:t>
            </a:r>
            <a:endParaRPr lang="zh-CN" altLang="en-US" sz="900"/>
          </a:p>
        </p:txBody>
      </p:sp>
      <p:cxnSp>
        <p:nvCxnSpPr>
          <p:cNvPr id="50" name="直接箭头连接符 49"/>
          <p:cNvCxnSpPr>
            <a:stCxn id="46" idx="0"/>
            <a:endCxn id="36" idx="2"/>
          </p:cNvCxnSpPr>
          <p:nvPr/>
        </p:nvCxnSpPr>
        <p:spPr>
          <a:xfrm flipH="1" flipV="1">
            <a:off x="3808084" y="2143759"/>
            <a:ext cx="44203" cy="629921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/>
          <p:cNvSpPr/>
          <p:nvPr/>
        </p:nvSpPr>
        <p:spPr>
          <a:xfrm>
            <a:off x="2667300" y="3977292"/>
            <a:ext cx="1077982" cy="447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2" name="Rounded Rectangle 69"/>
          <p:cNvSpPr/>
          <p:nvPr/>
        </p:nvSpPr>
        <p:spPr>
          <a:xfrm>
            <a:off x="2779524" y="4058572"/>
            <a:ext cx="853998" cy="284480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/>
              <a:t>redis</a:t>
            </a:r>
            <a:endParaRPr lang="zh-CN" altLang="en-US" sz="900"/>
          </a:p>
        </p:txBody>
      </p:sp>
      <p:cxnSp>
        <p:nvCxnSpPr>
          <p:cNvPr id="53" name="直接箭头连接符 52"/>
          <p:cNvCxnSpPr>
            <a:stCxn id="44" idx="3"/>
            <a:endCxn id="35" idx="1"/>
          </p:cNvCxnSpPr>
          <p:nvPr/>
        </p:nvCxnSpPr>
        <p:spPr>
          <a:xfrm>
            <a:off x="5751953" y="3037840"/>
            <a:ext cx="366317" cy="6263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46" idx="2"/>
            <a:endCxn id="51" idx="0"/>
          </p:cNvCxnSpPr>
          <p:nvPr/>
        </p:nvCxnSpPr>
        <p:spPr>
          <a:xfrm flipH="1">
            <a:off x="3206291" y="3302000"/>
            <a:ext cx="645996" cy="675292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stCxn id="41" idx="3"/>
            <a:endCxn id="46" idx="1"/>
          </p:cNvCxnSpPr>
          <p:nvPr/>
        </p:nvCxnSpPr>
        <p:spPr>
          <a:xfrm flipV="1">
            <a:off x="2899775" y="3037840"/>
            <a:ext cx="479561" cy="5567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stCxn id="3" idx="3"/>
            <a:endCxn id="41" idx="1"/>
          </p:cNvCxnSpPr>
          <p:nvPr/>
        </p:nvCxnSpPr>
        <p:spPr>
          <a:xfrm flipV="1">
            <a:off x="1622121" y="3043407"/>
            <a:ext cx="347897" cy="418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stCxn id="46" idx="2"/>
            <a:endCxn id="48" idx="0"/>
          </p:cNvCxnSpPr>
          <p:nvPr/>
        </p:nvCxnSpPr>
        <p:spPr>
          <a:xfrm>
            <a:off x="3852287" y="3302000"/>
            <a:ext cx="624004" cy="675292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stCxn id="46" idx="3"/>
            <a:endCxn id="44" idx="1"/>
          </p:cNvCxnSpPr>
          <p:nvPr/>
        </p:nvCxnSpPr>
        <p:spPr>
          <a:xfrm>
            <a:off x="4325238" y="3037840"/>
            <a:ext cx="480813" cy="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163"/>
          <p:cNvSpPr txBox="1"/>
          <p:nvPr/>
        </p:nvSpPr>
        <p:spPr>
          <a:xfrm>
            <a:off x="81419" y="2273474"/>
            <a:ext cx="615553" cy="81047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algn="l"/>
            <a:r>
              <a:rPr lang="zh-CN" altLang="en-US" sz="2800"/>
              <a:t>部署</a:t>
            </a:r>
            <a:endParaRPr lang="zh-CN" altLang="en-US" sz="2800" dirty="0"/>
          </a:p>
        </p:txBody>
      </p:sp>
      <p:sp>
        <p:nvSpPr>
          <p:cNvPr id="60" name="矩形 59"/>
          <p:cNvSpPr/>
          <p:nvPr/>
        </p:nvSpPr>
        <p:spPr>
          <a:xfrm>
            <a:off x="8263003" y="939064"/>
            <a:ext cx="754912" cy="400847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endParaRPr lang="zh-CN" altLang="en-US" sz="28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1" name="TextBox 165"/>
          <p:cNvSpPr txBox="1"/>
          <p:nvPr/>
        </p:nvSpPr>
        <p:spPr>
          <a:xfrm>
            <a:off x="8331896" y="2363244"/>
            <a:ext cx="615553" cy="81047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algn="l"/>
            <a:r>
              <a:rPr lang="zh-CN" altLang="en-US" sz="2800"/>
              <a:t>监控</a:t>
            </a:r>
            <a:endParaRPr lang="zh-CN" altLang="en-US" sz="2800" dirty="0"/>
          </a:p>
        </p:txBody>
      </p:sp>
      <p:sp>
        <p:nvSpPr>
          <p:cNvPr id="62" name="矩形 61"/>
          <p:cNvSpPr/>
          <p:nvPr/>
        </p:nvSpPr>
        <p:spPr>
          <a:xfrm>
            <a:off x="6651321" y="1416693"/>
            <a:ext cx="1037990" cy="53110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3" name="Rounded Rectangle 69"/>
          <p:cNvSpPr/>
          <p:nvPr/>
        </p:nvSpPr>
        <p:spPr>
          <a:xfrm>
            <a:off x="6726477" y="1497974"/>
            <a:ext cx="881554" cy="380930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/>
              <a:t>prometheus</a:t>
            </a:r>
            <a:endParaRPr lang="zh-CN" altLang="en-US" sz="900"/>
          </a:p>
        </p:txBody>
      </p:sp>
      <p:sp>
        <p:nvSpPr>
          <p:cNvPr id="64" name="矩形 63"/>
          <p:cNvSpPr/>
          <p:nvPr/>
        </p:nvSpPr>
        <p:spPr>
          <a:xfrm>
            <a:off x="6678461" y="3936513"/>
            <a:ext cx="1037990" cy="53110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5" name="Rounded Rectangle 69"/>
          <p:cNvSpPr/>
          <p:nvPr/>
        </p:nvSpPr>
        <p:spPr>
          <a:xfrm>
            <a:off x="6753617" y="4017794"/>
            <a:ext cx="881554" cy="380930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/>
              <a:t>ELK</a:t>
            </a:r>
            <a:endParaRPr lang="zh-CN" altLang="en-US" sz="900"/>
          </a:p>
        </p:txBody>
      </p:sp>
      <p:cxnSp>
        <p:nvCxnSpPr>
          <p:cNvPr id="66" name="直接箭头连接符 65"/>
          <p:cNvCxnSpPr/>
          <p:nvPr/>
        </p:nvCxnSpPr>
        <p:spPr>
          <a:xfrm>
            <a:off x="7716033" y="1659699"/>
            <a:ext cx="526093" cy="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/>
          <p:nvPr/>
        </p:nvCxnSpPr>
        <p:spPr>
          <a:xfrm>
            <a:off x="7730647" y="4217096"/>
            <a:ext cx="526093" cy="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4160" y="122548"/>
            <a:ext cx="7051040" cy="663006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02-2 </a:t>
            </a:r>
            <a:r>
              <a:rPr lang="zh-CN" altLang="en-US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系统架构设计（高可用性方案）</a:t>
            </a:r>
            <a:endParaRPr lang="en-US" sz="2400" dirty="0"/>
          </a:p>
        </p:txBody>
      </p:sp>
      <p:sp>
        <p:nvSpPr>
          <p:cNvPr id="68" name="圆角矩形 67"/>
          <p:cNvSpPr/>
          <p:nvPr/>
        </p:nvSpPr>
        <p:spPr>
          <a:xfrm>
            <a:off x="0" y="873758"/>
            <a:ext cx="8996680" cy="4043682"/>
          </a:xfrm>
          <a:prstGeom prst="roundRect">
            <a:avLst>
              <a:gd name="adj" fmla="val 2936"/>
            </a:avLst>
          </a:prstGeom>
          <a:noFill/>
          <a:ln w="3175">
            <a:solidFill>
              <a:schemeClr val="tx1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kumimoji="1"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4582160" y="1361440"/>
            <a:ext cx="1960880" cy="9245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0" name="圆角矩形 69"/>
          <p:cNvSpPr/>
          <p:nvPr/>
        </p:nvSpPr>
        <p:spPr>
          <a:xfrm>
            <a:off x="4649131" y="1564641"/>
            <a:ext cx="1832949" cy="6638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rtlCol="0" anchor="t"/>
          <a:lstStyle/>
          <a:p>
            <a:endParaRPr lang="zh-CN" altLang="en-US" sz="9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71" name="组合 20"/>
          <p:cNvGrpSpPr/>
          <p:nvPr/>
        </p:nvGrpSpPr>
        <p:grpSpPr>
          <a:xfrm>
            <a:off x="4754660" y="1785404"/>
            <a:ext cx="1675443" cy="371469"/>
            <a:chOff x="5150900" y="1526584"/>
            <a:chExt cx="1675443" cy="371469"/>
          </a:xfrm>
        </p:grpSpPr>
        <p:sp>
          <p:nvSpPr>
            <p:cNvPr id="72" name="矩形 71"/>
            <p:cNvSpPr/>
            <p:nvPr/>
          </p:nvSpPr>
          <p:spPr>
            <a:xfrm>
              <a:off x="5150900" y="1526584"/>
              <a:ext cx="494890" cy="128811"/>
            </a:xfrm>
            <a:prstGeom prst="rect">
              <a:avLst/>
            </a:prstGeom>
            <a:solidFill>
              <a:srgbClr val="97AD6D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3" name="矩形 72"/>
            <p:cNvSpPr/>
            <p:nvPr/>
          </p:nvSpPr>
          <p:spPr>
            <a:xfrm>
              <a:off x="5150900" y="1616213"/>
              <a:ext cx="494890" cy="128811"/>
            </a:xfrm>
            <a:prstGeom prst="rect">
              <a:avLst/>
            </a:prstGeom>
            <a:solidFill>
              <a:srgbClr val="97AD6D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4" name="矩形 73"/>
            <p:cNvSpPr/>
            <p:nvPr/>
          </p:nvSpPr>
          <p:spPr>
            <a:xfrm>
              <a:off x="5150900" y="1712318"/>
              <a:ext cx="494890" cy="128811"/>
            </a:xfrm>
            <a:prstGeom prst="rect">
              <a:avLst/>
            </a:prstGeom>
            <a:solidFill>
              <a:srgbClr val="97AD6D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5" name="矩形 74"/>
            <p:cNvSpPr/>
            <p:nvPr/>
          </p:nvSpPr>
          <p:spPr>
            <a:xfrm>
              <a:off x="5150900" y="1811209"/>
              <a:ext cx="494890" cy="86844"/>
            </a:xfrm>
            <a:prstGeom prst="rect">
              <a:avLst/>
            </a:prstGeom>
            <a:solidFill>
              <a:srgbClr val="97AD6D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6" name="矩形 75"/>
            <p:cNvSpPr/>
            <p:nvPr/>
          </p:nvSpPr>
          <p:spPr>
            <a:xfrm>
              <a:off x="5735625" y="1526584"/>
              <a:ext cx="494890" cy="128811"/>
            </a:xfrm>
            <a:prstGeom prst="rect">
              <a:avLst/>
            </a:prstGeom>
            <a:solidFill>
              <a:srgbClr val="97AD6D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7" name="矩形 76"/>
            <p:cNvSpPr/>
            <p:nvPr/>
          </p:nvSpPr>
          <p:spPr>
            <a:xfrm>
              <a:off x="5735625" y="1616213"/>
              <a:ext cx="494890" cy="128811"/>
            </a:xfrm>
            <a:prstGeom prst="rect">
              <a:avLst/>
            </a:prstGeom>
            <a:solidFill>
              <a:srgbClr val="97AD6D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8" name="矩形 77"/>
            <p:cNvSpPr/>
            <p:nvPr/>
          </p:nvSpPr>
          <p:spPr>
            <a:xfrm>
              <a:off x="5735625" y="1712318"/>
              <a:ext cx="494890" cy="128811"/>
            </a:xfrm>
            <a:prstGeom prst="rect">
              <a:avLst/>
            </a:prstGeom>
            <a:solidFill>
              <a:srgbClr val="97AD6D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9" name="矩形 78"/>
            <p:cNvSpPr/>
            <p:nvPr/>
          </p:nvSpPr>
          <p:spPr>
            <a:xfrm>
              <a:off x="5735625" y="1811209"/>
              <a:ext cx="494890" cy="86844"/>
            </a:xfrm>
            <a:prstGeom prst="rect">
              <a:avLst/>
            </a:prstGeom>
            <a:solidFill>
              <a:srgbClr val="97AD6D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0" name="矩形 79"/>
            <p:cNvSpPr/>
            <p:nvPr/>
          </p:nvSpPr>
          <p:spPr>
            <a:xfrm>
              <a:off x="6331453" y="1526584"/>
              <a:ext cx="494890" cy="128811"/>
            </a:xfrm>
            <a:prstGeom prst="rect">
              <a:avLst/>
            </a:prstGeom>
            <a:solidFill>
              <a:srgbClr val="97AD6D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1" name="矩形 80"/>
            <p:cNvSpPr/>
            <p:nvPr/>
          </p:nvSpPr>
          <p:spPr>
            <a:xfrm>
              <a:off x="6331453" y="1616213"/>
              <a:ext cx="494890" cy="128811"/>
            </a:xfrm>
            <a:prstGeom prst="rect">
              <a:avLst/>
            </a:prstGeom>
            <a:solidFill>
              <a:srgbClr val="97AD6D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2" name="矩形 81"/>
            <p:cNvSpPr/>
            <p:nvPr/>
          </p:nvSpPr>
          <p:spPr>
            <a:xfrm>
              <a:off x="6331453" y="1712318"/>
              <a:ext cx="494890" cy="128811"/>
            </a:xfrm>
            <a:prstGeom prst="rect">
              <a:avLst/>
            </a:prstGeom>
            <a:solidFill>
              <a:srgbClr val="97AD6D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3" name="矩形 82"/>
            <p:cNvSpPr/>
            <p:nvPr/>
          </p:nvSpPr>
          <p:spPr>
            <a:xfrm>
              <a:off x="6331453" y="1811209"/>
              <a:ext cx="494890" cy="86844"/>
            </a:xfrm>
            <a:prstGeom prst="rect">
              <a:avLst/>
            </a:prstGeom>
            <a:solidFill>
              <a:srgbClr val="97AD6D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cxnSp>
          <p:nvCxnSpPr>
            <p:cNvPr id="84" name="直接连接符 83"/>
            <p:cNvCxnSpPr/>
            <p:nvPr/>
          </p:nvCxnSpPr>
          <p:spPr>
            <a:xfrm>
              <a:off x="5262734" y="1526584"/>
              <a:ext cx="0" cy="371469"/>
            </a:xfrm>
            <a:prstGeom prst="line">
              <a:avLst/>
            </a:prstGeom>
            <a:ln w="6350">
              <a:solidFill>
                <a:schemeClr val="bg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连接符 84"/>
            <p:cNvCxnSpPr/>
            <p:nvPr/>
          </p:nvCxnSpPr>
          <p:spPr>
            <a:xfrm>
              <a:off x="5398345" y="1526584"/>
              <a:ext cx="0" cy="371469"/>
            </a:xfrm>
            <a:prstGeom prst="line">
              <a:avLst/>
            </a:prstGeom>
            <a:ln w="6350">
              <a:solidFill>
                <a:schemeClr val="bg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连接符 85"/>
            <p:cNvCxnSpPr/>
            <p:nvPr/>
          </p:nvCxnSpPr>
          <p:spPr>
            <a:xfrm>
              <a:off x="5516757" y="1526584"/>
              <a:ext cx="0" cy="371469"/>
            </a:xfrm>
            <a:prstGeom prst="line">
              <a:avLst/>
            </a:prstGeom>
            <a:ln w="6350">
              <a:solidFill>
                <a:schemeClr val="bg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连接符 86"/>
            <p:cNvCxnSpPr/>
            <p:nvPr/>
          </p:nvCxnSpPr>
          <p:spPr>
            <a:xfrm>
              <a:off x="5847459" y="1526584"/>
              <a:ext cx="0" cy="371469"/>
            </a:xfrm>
            <a:prstGeom prst="line">
              <a:avLst/>
            </a:prstGeom>
            <a:ln w="6350">
              <a:solidFill>
                <a:schemeClr val="bg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连接符 87"/>
            <p:cNvCxnSpPr/>
            <p:nvPr/>
          </p:nvCxnSpPr>
          <p:spPr>
            <a:xfrm>
              <a:off x="5983070" y="1526584"/>
              <a:ext cx="0" cy="371469"/>
            </a:xfrm>
            <a:prstGeom prst="line">
              <a:avLst/>
            </a:prstGeom>
            <a:ln w="6350">
              <a:solidFill>
                <a:schemeClr val="bg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连接符 88"/>
            <p:cNvCxnSpPr/>
            <p:nvPr/>
          </p:nvCxnSpPr>
          <p:spPr>
            <a:xfrm>
              <a:off x="6101482" y="1526584"/>
              <a:ext cx="0" cy="371469"/>
            </a:xfrm>
            <a:prstGeom prst="line">
              <a:avLst/>
            </a:prstGeom>
            <a:ln w="6350">
              <a:solidFill>
                <a:schemeClr val="bg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连接符 89"/>
            <p:cNvCxnSpPr/>
            <p:nvPr/>
          </p:nvCxnSpPr>
          <p:spPr>
            <a:xfrm>
              <a:off x="6443287" y="1526584"/>
              <a:ext cx="0" cy="371469"/>
            </a:xfrm>
            <a:prstGeom prst="line">
              <a:avLst/>
            </a:prstGeom>
            <a:ln w="6350">
              <a:solidFill>
                <a:schemeClr val="bg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连接符 90"/>
            <p:cNvCxnSpPr/>
            <p:nvPr/>
          </p:nvCxnSpPr>
          <p:spPr>
            <a:xfrm>
              <a:off x="6578898" y="1526584"/>
              <a:ext cx="0" cy="371469"/>
            </a:xfrm>
            <a:prstGeom prst="line">
              <a:avLst/>
            </a:prstGeom>
            <a:ln w="6350">
              <a:solidFill>
                <a:schemeClr val="bg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连接符 91"/>
            <p:cNvCxnSpPr/>
            <p:nvPr/>
          </p:nvCxnSpPr>
          <p:spPr>
            <a:xfrm>
              <a:off x="6697310" y="1526584"/>
              <a:ext cx="0" cy="371469"/>
            </a:xfrm>
            <a:prstGeom prst="line">
              <a:avLst/>
            </a:prstGeom>
            <a:ln w="6350">
              <a:solidFill>
                <a:schemeClr val="bg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3" name="文本框 105"/>
          <p:cNvSpPr txBox="1"/>
          <p:nvPr/>
        </p:nvSpPr>
        <p:spPr>
          <a:xfrm>
            <a:off x="5031230" y="1101770"/>
            <a:ext cx="1082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000" dirty="0"/>
              <a:t>腾讯文件服务器</a:t>
            </a:r>
            <a:endParaRPr lang="zh-CN" altLang="en-US" sz="1000" dirty="0"/>
          </a:p>
        </p:txBody>
      </p:sp>
      <p:sp>
        <p:nvSpPr>
          <p:cNvPr id="94" name="文本框 105"/>
          <p:cNvSpPr txBox="1"/>
          <p:nvPr/>
        </p:nvSpPr>
        <p:spPr>
          <a:xfrm>
            <a:off x="4814236" y="1589450"/>
            <a:ext cx="33855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600"/>
              <a:t>微信</a:t>
            </a:r>
            <a:endParaRPr lang="en-US" altLang="zh-CN" sz="600" dirty="0"/>
          </a:p>
        </p:txBody>
      </p:sp>
      <p:sp>
        <p:nvSpPr>
          <p:cNvPr id="95" name="文本框 105"/>
          <p:cNvSpPr txBox="1"/>
          <p:nvPr/>
        </p:nvSpPr>
        <p:spPr>
          <a:xfrm>
            <a:off x="5393356" y="1589450"/>
            <a:ext cx="41549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600"/>
              <a:t>支付宝</a:t>
            </a:r>
            <a:endParaRPr lang="en-US" altLang="zh-CN" sz="600" dirty="0"/>
          </a:p>
        </p:txBody>
      </p:sp>
      <p:sp>
        <p:nvSpPr>
          <p:cNvPr id="96" name="文本框 105"/>
          <p:cNvSpPr txBox="1"/>
          <p:nvPr/>
        </p:nvSpPr>
        <p:spPr>
          <a:xfrm>
            <a:off x="5992796" y="1589450"/>
            <a:ext cx="33855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600"/>
              <a:t>口碑</a:t>
            </a:r>
            <a:endParaRPr lang="en-US" altLang="zh-CN" sz="600" dirty="0"/>
          </a:p>
        </p:txBody>
      </p:sp>
      <p:sp>
        <p:nvSpPr>
          <p:cNvPr id="97" name="文本框 105"/>
          <p:cNvSpPr txBox="1"/>
          <p:nvPr/>
        </p:nvSpPr>
        <p:spPr>
          <a:xfrm>
            <a:off x="5210476" y="1325290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000"/>
              <a:t>键位文件</a:t>
            </a:r>
            <a:endParaRPr lang="zh-CN" altLang="en-US" sz="1000"/>
          </a:p>
        </p:txBody>
      </p:sp>
      <p:sp>
        <p:nvSpPr>
          <p:cNvPr id="98" name="圆角矩形 97"/>
          <p:cNvSpPr/>
          <p:nvPr/>
        </p:nvSpPr>
        <p:spPr>
          <a:xfrm>
            <a:off x="4500880" y="1127760"/>
            <a:ext cx="2123440" cy="1229360"/>
          </a:xfrm>
          <a:prstGeom prst="roundRect">
            <a:avLst>
              <a:gd name="adj" fmla="val 2936"/>
            </a:avLst>
          </a:prstGeom>
          <a:noFill/>
          <a:ln w="3175">
            <a:solidFill>
              <a:schemeClr val="accent1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kumimoji="1" lang="zh-CN" altLang="en-US" sz="900" dirty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9" name="文本框 9"/>
          <p:cNvSpPr txBox="1"/>
          <p:nvPr/>
        </p:nvSpPr>
        <p:spPr>
          <a:xfrm>
            <a:off x="6888481" y="985523"/>
            <a:ext cx="2052320" cy="144148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marL="228600" indent="-228600" algn="l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200" dirty="0"/>
              <a:t>腾讯文件服务实时同步文件到金山服务器</a:t>
            </a:r>
            <a:endParaRPr lang="en-US" altLang="zh-CN" sz="1200" dirty="0"/>
          </a:p>
          <a:p>
            <a:pPr marL="228600" indent="-228600" algn="l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200" dirty="0"/>
              <a:t>产品运营平台通过</a:t>
            </a:r>
            <a:r>
              <a:rPr lang="en-US" altLang="zh-CN" sz="1200" dirty="0" err="1"/>
              <a:t>nginx</a:t>
            </a:r>
            <a:r>
              <a:rPr lang="zh-CN" altLang="en-US" sz="1200" dirty="0"/>
              <a:t>，可以从金山和腾讯拉取文件</a:t>
            </a:r>
            <a:endParaRPr lang="en-US" altLang="zh-CN" sz="1200" dirty="0"/>
          </a:p>
        </p:txBody>
      </p:sp>
      <p:sp>
        <p:nvSpPr>
          <p:cNvPr id="100" name="矩形 99"/>
          <p:cNvSpPr/>
          <p:nvPr/>
        </p:nvSpPr>
        <p:spPr>
          <a:xfrm>
            <a:off x="4582160" y="3393440"/>
            <a:ext cx="1960880" cy="9347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1" name="圆角矩形 100"/>
          <p:cNvSpPr/>
          <p:nvPr/>
        </p:nvSpPr>
        <p:spPr>
          <a:xfrm>
            <a:off x="4649131" y="3606801"/>
            <a:ext cx="1832949" cy="6638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rtlCol="0" anchor="t"/>
          <a:lstStyle/>
          <a:p>
            <a:endParaRPr lang="zh-CN" altLang="en-US" sz="9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02" name="组合 20"/>
          <p:cNvGrpSpPr/>
          <p:nvPr/>
        </p:nvGrpSpPr>
        <p:grpSpPr>
          <a:xfrm>
            <a:off x="4754660" y="3827564"/>
            <a:ext cx="1675443" cy="371469"/>
            <a:chOff x="5150900" y="1526584"/>
            <a:chExt cx="1675443" cy="371469"/>
          </a:xfrm>
        </p:grpSpPr>
        <p:sp>
          <p:nvSpPr>
            <p:cNvPr id="103" name="矩形 102"/>
            <p:cNvSpPr/>
            <p:nvPr/>
          </p:nvSpPr>
          <p:spPr>
            <a:xfrm>
              <a:off x="5150900" y="1526584"/>
              <a:ext cx="494890" cy="128811"/>
            </a:xfrm>
            <a:prstGeom prst="rect">
              <a:avLst/>
            </a:prstGeom>
            <a:solidFill>
              <a:srgbClr val="97AD6D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4" name="矩形 103"/>
            <p:cNvSpPr/>
            <p:nvPr/>
          </p:nvSpPr>
          <p:spPr>
            <a:xfrm>
              <a:off x="5150900" y="1616213"/>
              <a:ext cx="494890" cy="128811"/>
            </a:xfrm>
            <a:prstGeom prst="rect">
              <a:avLst/>
            </a:prstGeom>
            <a:solidFill>
              <a:srgbClr val="97AD6D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5" name="矩形 104"/>
            <p:cNvSpPr/>
            <p:nvPr/>
          </p:nvSpPr>
          <p:spPr>
            <a:xfrm>
              <a:off x="5150900" y="1712318"/>
              <a:ext cx="494890" cy="128811"/>
            </a:xfrm>
            <a:prstGeom prst="rect">
              <a:avLst/>
            </a:prstGeom>
            <a:solidFill>
              <a:srgbClr val="97AD6D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6" name="矩形 105"/>
            <p:cNvSpPr/>
            <p:nvPr/>
          </p:nvSpPr>
          <p:spPr>
            <a:xfrm>
              <a:off x="5150900" y="1811209"/>
              <a:ext cx="494890" cy="86844"/>
            </a:xfrm>
            <a:prstGeom prst="rect">
              <a:avLst/>
            </a:prstGeom>
            <a:solidFill>
              <a:srgbClr val="97AD6D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7" name="矩形 106"/>
            <p:cNvSpPr/>
            <p:nvPr/>
          </p:nvSpPr>
          <p:spPr>
            <a:xfrm>
              <a:off x="5735625" y="1526584"/>
              <a:ext cx="494890" cy="128811"/>
            </a:xfrm>
            <a:prstGeom prst="rect">
              <a:avLst/>
            </a:prstGeom>
            <a:solidFill>
              <a:srgbClr val="97AD6D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8" name="矩形 107"/>
            <p:cNvSpPr/>
            <p:nvPr/>
          </p:nvSpPr>
          <p:spPr>
            <a:xfrm>
              <a:off x="5735625" y="1616213"/>
              <a:ext cx="494890" cy="128811"/>
            </a:xfrm>
            <a:prstGeom prst="rect">
              <a:avLst/>
            </a:prstGeom>
            <a:solidFill>
              <a:srgbClr val="97AD6D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9" name="矩形 108"/>
            <p:cNvSpPr/>
            <p:nvPr/>
          </p:nvSpPr>
          <p:spPr>
            <a:xfrm>
              <a:off x="5735625" y="1712318"/>
              <a:ext cx="494890" cy="128811"/>
            </a:xfrm>
            <a:prstGeom prst="rect">
              <a:avLst/>
            </a:prstGeom>
            <a:solidFill>
              <a:srgbClr val="97AD6D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0" name="矩形 109"/>
            <p:cNvSpPr/>
            <p:nvPr/>
          </p:nvSpPr>
          <p:spPr>
            <a:xfrm>
              <a:off x="5735625" y="1811209"/>
              <a:ext cx="494890" cy="86844"/>
            </a:xfrm>
            <a:prstGeom prst="rect">
              <a:avLst/>
            </a:prstGeom>
            <a:solidFill>
              <a:srgbClr val="97AD6D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1" name="矩形 110"/>
            <p:cNvSpPr/>
            <p:nvPr/>
          </p:nvSpPr>
          <p:spPr>
            <a:xfrm>
              <a:off x="6331453" y="1526584"/>
              <a:ext cx="494890" cy="128811"/>
            </a:xfrm>
            <a:prstGeom prst="rect">
              <a:avLst/>
            </a:prstGeom>
            <a:solidFill>
              <a:srgbClr val="97AD6D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2" name="矩形 111"/>
            <p:cNvSpPr/>
            <p:nvPr/>
          </p:nvSpPr>
          <p:spPr>
            <a:xfrm>
              <a:off x="6331453" y="1616213"/>
              <a:ext cx="494890" cy="128811"/>
            </a:xfrm>
            <a:prstGeom prst="rect">
              <a:avLst/>
            </a:prstGeom>
            <a:solidFill>
              <a:srgbClr val="97AD6D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3" name="矩形 112"/>
            <p:cNvSpPr/>
            <p:nvPr/>
          </p:nvSpPr>
          <p:spPr>
            <a:xfrm>
              <a:off x="6331453" y="1712318"/>
              <a:ext cx="494890" cy="128811"/>
            </a:xfrm>
            <a:prstGeom prst="rect">
              <a:avLst/>
            </a:prstGeom>
            <a:solidFill>
              <a:srgbClr val="97AD6D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4" name="矩形 113"/>
            <p:cNvSpPr/>
            <p:nvPr/>
          </p:nvSpPr>
          <p:spPr>
            <a:xfrm>
              <a:off x="6331453" y="1811209"/>
              <a:ext cx="494890" cy="86844"/>
            </a:xfrm>
            <a:prstGeom prst="rect">
              <a:avLst/>
            </a:prstGeom>
            <a:solidFill>
              <a:srgbClr val="97AD6D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cxnSp>
          <p:nvCxnSpPr>
            <p:cNvPr id="115" name="直接连接符 114"/>
            <p:cNvCxnSpPr/>
            <p:nvPr/>
          </p:nvCxnSpPr>
          <p:spPr>
            <a:xfrm>
              <a:off x="5262734" y="1526584"/>
              <a:ext cx="0" cy="371469"/>
            </a:xfrm>
            <a:prstGeom prst="line">
              <a:avLst/>
            </a:prstGeom>
            <a:ln w="6350">
              <a:solidFill>
                <a:schemeClr val="bg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连接符 115"/>
            <p:cNvCxnSpPr/>
            <p:nvPr/>
          </p:nvCxnSpPr>
          <p:spPr>
            <a:xfrm>
              <a:off x="5398345" y="1526584"/>
              <a:ext cx="0" cy="371469"/>
            </a:xfrm>
            <a:prstGeom prst="line">
              <a:avLst/>
            </a:prstGeom>
            <a:ln w="6350">
              <a:solidFill>
                <a:schemeClr val="bg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连接符 116"/>
            <p:cNvCxnSpPr/>
            <p:nvPr/>
          </p:nvCxnSpPr>
          <p:spPr>
            <a:xfrm>
              <a:off x="5516757" y="1526584"/>
              <a:ext cx="0" cy="371469"/>
            </a:xfrm>
            <a:prstGeom prst="line">
              <a:avLst/>
            </a:prstGeom>
            <a:ln w="6350">
              <a:solidFill>
                <a:schemeClr val="bg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连接符 117"/>
            <p:cNvCxnSpPr/>
            <p:nvPr/>
          </p:nvCxnSpPr>
          <p:spPr>
            <a:xfrm>
              <a:off x="5847459" y="1526584"/>
              <a:ext cx="0" cy="371469"/>
            </a:xfrm>
            <a:prstGeom prst="line">
              <a:avLst/>
            </a:prstGeom>
            <a:ln w="6350">
              <a:solidFill>
                <a:schemeClr val="bg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接连接符 118"/>
            <p:cNvCxnSpPr/>
            <p:nvPr/>
          </p:nvCxnSpPr>
          <p:spPr>
            <a:xfrm>
              <a:off x="5983070" y="1526584"/>
              <a:ext cx="0" cy="371469"/>
            </a:xfrm>
            <a:prstGeom prst="line">
              <a:avLst/>
            </a:prstGeom>
            <a:ln w="6350">
              <a:solidFill>
                <a:schemeClr val="bg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接连接符 119"/>
            <p:cNvCxnSpPr/>
            <p:nvPr/>
          </p:nvCxnSpPr>
          <p:spPr>
            <a:xfrm>
              <a:off x="6101482" y="1526584"/>
              <a:ext cx="0" cy="371469"/>
            </a:xfrm>
            <a:prstGeom prst="line">
              <a:avLst/>
            </a:prstGeom>
            <a:ln w="6350">
              <a:solidFill>
                <a:schemeClr val="bg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连接符 120"/>
            <p:cNvCxnSpPr/>
            <p:nvPr/>
          </p:nvCxnSpPr>
          <p:spPr>
            <a:xfrm>
              <a:off x="6443287" y="1526584"/>
              <a:ext cx="0" cy="371469"/>
            </a:xfrm>
            <a:prstGeom prst="line">
              <a:avLst/>
            </a:prstGeom>
            <a:ln w="6350">
              <a:solidFill>
                <a:schemeClr val="bg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接连接符 121"/>
            <p:cNvCxnSpPr/>
            <p:nvPr/>
          </p:nvCxnSpPr>
          <p:spPr>
            <a:xfrm>
              <a:off x="6578898" y="1526584"/>
              <a:ext cx="0" cy="371469"/>
            </a:xfrm>
            <a:prstGeom prst="line">
              <a:avLst/>
            </a:prstGeom>
            <a:ln w="6350">
              <a:solidFill>
                <a:schemeClr val="bg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接连接符 122"/>
            <p:cNvCxnSpPr/>
            <p:nvPr/>
          </p:nvCxnSpPr>
          <p:spPr>
            <a:xfrm>
              <a:off x="6697310" y="1526584"/>
              <a:ext cx="0" cy="371469"/>
            </a:xfrm>
            <a:prstGeom prst="line">
              <a:avLst/>
            </a:prstGeom>
            <a:ln w="6350">
              <a:solidFill>
                <a:schemeClr val="bg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4" name="文本框 105"/>
          <p:cNvSpPr txBox="1"/>
          <p:nvPr/>
        </p:nvSpPr>
        <p:spPr>
          <a:xfrm>
            <a:off x="5031231" y="3143930"/>
            <a:ext cx="1082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000" dirty="0"/>
              <a:t>金山文件服务器</a:t>
            </a:r>
            <a:endParaRPr lang="zh-CN" altLang="en-US" sz="1000" dirty="0"/>
          </a:p>
        </p:txBody>
      </p:sp>
      <p:sp>
        <p:nvSpPr>
          <p:cNvPr id="125" name="文本框 105"/>
          <p:cNvSpPr txBox="1"/>
          <p:nvPr/>
        </p:nvSpPr>
        <p:spPr>
          <a:xfrm>
            <a:off x="4814236" y="3631610"/>
            <a:ext cx="33855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600"/>
              <a:t>微信</a:t>
            </a:r>
            <a:endParaRPr lang="en-US" altLang="zh-CN" sz="600" dirty="0"/>
          </a:p>
        </p:txBody>
      </p:sp>
      <p:sp>
        <p:nvSpPr>
          <p:cNvPr id="126" name="文本框 105"/>
          <p:cNvSpPr txBox="1"/>
          <p:nvPr/>
        </p:nvSpPr>
        <p:spPr>
          <a:xfrm>
            <a:off x="5393356" y="3631610"/>
            <a:ext cx="41549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600"/>
              <a:t>支付宝</a:t>
            </a:r>
            <a:endParaRPr lang="en-US" altLang="zh-CN" sz="600" dirty="0"/>
          </a:p>
        </p:txBody>
      </p:sp>
      <p:sp>
        <p:nvSpPr>
          <p:cNvPr id="127" name="文本框 105"/>
          <p:cNvSpPr txBox="1"/>
          <p:nvPr/>
        </p:nvSpPr>
        <p:spPr>
          <a:xfrm>
            <a:off x="5992796" y="3631610"/>
            <a:ext cx="33855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600"/>
              <a:t>口碑</a:t>
            </a:r>
            <a:endParaRPr lang="en-US" altLang="zh-CN" sz="600" dirty="0"/>
          </a:p>
        </p:txBody>
      </p:sp>
      <p:sp>
        <p:nvSpPr>
          <p:cNvPr id="128" name="文本框 105"/>
          <p:cNvSpPr txBox="1"/>
          <p:nvPr/>
        </p:nvSpPr>
        <p:spPr>
          <a:xfrm>
            <a:off x="5210476" y="3367450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000"/>
              <a:t>键位文件</a:t>
            </a:r>
            <a:endParaRPr lang="zh-CN" altLang="en-US" sz="1000"/>
          </a:p>
        </p:txBody>
      </p:sp>
      <p:sp>
        <p:nvSpPr>
          <p:cNvPr id="129" name="圆角矩形 128"/>
          <p:cNvSpPr/>
          <p:nvPr/>
        </p:nvSpPr>
        <p:spPr>
          <a:xfrm>
            <a:off x="4490720" y="3169920"/>
            <a:ext cx="2133600" cy="1219200"/>
          </a:xfrm>
          <a:prstGeom prst="roundRect">
            <a:avLst>
              <a:gd name="adj" fmla="val 2936"/>
            </a:avLst>
          </a:prstGeom>
          <a:noFill/>
          <a:ln w="3175">
            <a:solidFill>
              <a:schemeClr val="accent1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kumimoji="1" lang="zh-CN" altLang="en-US" sz="900" dirty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30" name="直接箭头连接符 129"/>
          <p:cNvCxnSpPr/>
          <p:nvPr/>
        </p:nvCxnSpPr>
        <p:spPr>
          <a:xfrm>
            <a:off x="5527040" y="2387600"/>
            <a:ext cx="0" cy="78232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箭头连接符 130"/>
          <p:cNvCxnSpPr/>
          <p:nvPr/>
        </p:nvCxnSpPr>
        <p:spPr>
          <a:xfrm>
            <a:off x="5852160" y="2387600"/>
            <a:ext cx="0" cy="78232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箭头连接符 131"/>
          <p:cNvCxnSpPr/>
          <p:nvPr/>
        </p:nvCxnSpPr>
        <p:spPr>
          <a:xfrm>
            <a:off x="5181600" y="2377440"/>
            <a:ext cx="0" cy="78232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矩形 132"/>
          <p:cNvSpPr/>
          <p:nvPr/>
        </p:nvSpPr>
        <p:spPr>
          <a:xfrm>
            <a:off x="2813298" y="1473200"/>
            <a:ext cx="1199902" cy="812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4" name="Rounded Rectangle 69"/>
          <p:cNvSpPr/>
          <p:nvPr/>
        </p:nvSpPr>
        <p:spPr>
          <a:xfrm>
            <a:off x="2925522" y="1735351"/>
            <a:ext cx="996238" cy="314960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/>
              <a:t>文件服务</a:t>
            </a:r>
            <a:endParaRPr lang="zh-CN" altLang="en-US" sz="900"/>
          </a:p>
        </p:txBody>
      </p:sp>
      <p:sp>
        <p:nvSpPr>
          <p:cNvPr id="135" name="圆角矩形 134"/>
          <p:cNvSpPr/>
          <p:nvPr/>
        </p:nvSpPr>
        <p:spPr>
          <a:xfrm>
            <a:off x="2743200" y="1158240"/>
            <a:ext cx="1412240" cy="1168400"/>
          </a:xfrm>
          <a:prstGeom prst="roundRect">
            <a:avLst>
              <a:gd name="adj" fmla="val 2936"/>
            </a:avLst>
          </a:prstGeom>
          <a:noFill/>
          <a:ln w="3175">
            <a:solidFill>
              <a:schemeClr val="accent1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kumimoji="1" lang="zh-CN" altLang="en-US" sz="900" dirty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6" name="文本框 105"/>
          <p:cNvSpPr txBox="1"/>
          <p:nvPr/>
        </p:nvSpPr>
        <p:spPr>
          <a:xfrm>
            <a:off x="2867150" y="1183050"/>
            <a:ext cx="1082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000" dirty="0"/>
              <a:t>腾讯应用服务器</a:t>
            </a:r>
            <a:endParaRPr lang="zh-CN" altLang="en-US" sz="1000" dirty="0"/>
          </a:p>
        </p:txBody>
      </p:sp>
      <p:sp>
        <p:nvSpPr>
          <p:cNvPr id="137" name="矩形 136"/>
          <p:cNvSpPr/>
          <p:nvPr/>
        </p:nvSpPr>
        <p:spPr>
          <a:xfrm>
            <a:off x="2813298" y="3515360"/>
            <a:ext cx="1199902" cy="812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8" name="Rounded Rectangle 69"/>
          <p:cNvSpPr/>
          <p:nvPr/>
        </p:nvSpPr>
        <p:spPr>
          <a:xfrm>
            <a:off x="2925522" y="3737312"/>
            <a:ext cx="996238" cy="314960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/>
              <a:t>文件服务</a:t>
            </a:r>
            <a:endParaRPr lang="zh-CN" altLang="en-US" sz="900"/>
          </a:p>
        </p:txBody>
      </p:sp>
      <p:sp>
        <p:nvSpPr>
          <p:cNvPr id="139" name="圆角矩形 138"/>
          <p:cNvSpPr/>
          <p:nvPr/>
        </p:nvSpPr>
        <p:spPr>
          <a:xfrm>
            <a:off x="2743200" y="3200400"/>
            <a:ext cx="1412240" cy="1168400"/>
          </a:xfrm>
          <a:prstGeom prst="roundRect">
            <a:avLst>
              <a:gd name="adj" fmla="val 2936"/>
            </a:avLst>
          </a:prstGeom>
          <a:noFill/>
          <a:ln w="3175">
            <a:solidFill>
              <a:schemeClr val="accent1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kumimoji="1" lang="zh-CN" altLang="en-US" sz="900" dirty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0" name="文本框 105"/>
          <p:cNvSpPr txBox="1"/>
          <p:nvPr/>
        </p:nvSpPr>
        <p:spPr>
          <a:xfrm>
            <a:off x="2867151" y="3225210"/>
            <a:ext cx="1082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000" dirty="0"/>
              <a:t>金山应用服务器</a:t>
            </a:r>
            <a:endParaRPr lang="zh-CN" altLang="en-US" sz="1000" dirty="0"/>
          </a:p>
        </p:txBody>
      </p:sp>
      <p:cxnSp>
        <p:nvCxnSpPr>
          <p:cNvPr id="141" name="直接箭头连接符 140"/>
          <p:cNvCxnSpPr>
            <a:stCxn id="135" idx="3"/>
            <a:endCxn id="98" idx="1"/>
          </p:cNvCxnSpPr>
          <p:nvPr/>
        </p:nvCxnSpPr>
        <p:spPr>
          <a:xfrm>
            <a:off x="4155440" y="1742440"/>
            <a:ext cx="345440" cy="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箭头连接符 141"/>
          <p:cNvCxnSpPr>
            <a:stCxn id="139" idx="3"/>
            <a:endCxn id="129" idx="1"/>
          </p:cNvCxnSpPr>
          <p:nvPr/>
        </p:nvCxnSpPr>
        <p:spPr>
          <a:xfrm flipV="1">
            <a:off x="4155440" y="3779520"/>
            <a:ext cx="335280" cy="508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矩形 142"/>
          <p:cNvSpPr/>
          <p:nvPr/>
        </p:nvSpPr>
        <p:spPr>
          <a:xfrm>
            <a:off x="70098" y="2387600"/>
            <a:ext cx="1027182" cy="7823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4" name="Rounded Rectangle 69"/>
          <p:cNvSpPr/>
          <p:nvPr/>
        </p:nvSpPr>
        <p:spPr>
          <a:xfrm>
            <a:off x="246712" y="2590800"/>
            <a:ext cx="701598" cy="314960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/>
              <a:t>产品运营平台</a:t>
            </a:r>
            <a:endParaRPr lang="zh-CN" altLang="en-US" sz="900" dirty="0"/>
          </a:p>
        </p:txBody>
      </p:sp>
      <p:sp>
        <p:nvSpPr>
          <p:cNvPr id="145" name="圆角矩形 144"/>
          <p:cNvSpPr/>
          <p:nvPr/>
        </p:nvSpPr>
        <p:spPr>
          <a:xfrm>
            <a:off x="0" y="2184400"/>
            <a:ext cx="1168400" cy="1107440"/>
          </a:xfrm>
          <a:prstGeom prst="roundRect">
            <a:avLst>
              <a:gd name="adj" fmla="val 2936"/>
            </a:avLst>
          </a:prstGeom>
          <a:noFill/>
          <a:ln w="3175">
            <a:solidFill>
              <a:schemeClr val="accent1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kumimoji="1" lang="zh-CN" altLang="en-US" sz="900" dirty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6" name="文本框 105"/>
          <p:cNvSpPr txBox="1"/>
          <p:nvPr/>
        </p:nvSpPr>
        <p:spPr>
          <a:xfrm>
            <a:off x="254830" y="2158410"/>
            <a:ext cx="7393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000"/>
              <a:t>client</a:t>
            </a:r>
            <a:r>
              <a:rPr lang="zh-CN" altLang="en-US" sz="1000"/>
              <a:t>应用</a:t>
            </a:r>
            <a:endParaRPr lang="zh-CN" altLang="en-US" sz="1000" dirty="0"/>
          </a:p>
        </p:txBody>
      </p:sp>
      <p:sp>
        <p:nvSpPr>
          <p:cNvPr id="147" name="矩形 146"/>
          <p:cNvSpPr/>
          <p:nvPr/>
        </p:nvSpPr>
        <p:spPr>
          <a:xfrm>
            <a:off x="1533138" y="2468880"/>
            <a:ext cx="945902" cy="5283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8" name="Rounded Rectangle 69"/>
          <p:cNvSpPr/>
          <p:nvPr/>
        </p:nvSpPr>
        <p:spPr>
          <a:xfrm>
            <a:off x="1645362" y="2550160"/>
            <a:ext cx="752398" cy="355600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Nginx</a:t>
            </a:r>
            <a:endParaRPr lang="zh-CN" altLang="en-US" sz="900" dirty="0"/>
          </a:p>
        </p:txBody>
      </p:sp>
      <p:cxnSp>
        <p:nvCxnSpPr>
          <p:cNvPr id="149" name="肘形连接符 148"/>
          <p:cNvCxnSpPr>
            <a:stCxn id="147" idx="0"/>
            <a:endCxn id="135" idx="1"/>
          </p:cNvCxnSpPr>
          <p:nvPr/>
        </p:nvCxnSpPr>
        <p:spPr>
          <a:xfrm rot="5400000" flipH="1" flipV="1">
            <a:off x="2011424" y="1737105"/>
            <a:ext cx="726440" cy="737111"/>
          </a:xfrm>
          <a:prstGeom prst="bentConnector2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箭头连接符 149"/>
          <p:cNvCxnSpPr>
            <a:stCxn id="145" idx="3"/>
            <a:endCxn id="147" idx="1"/>
          </p:cNvCxnSpPr>
          <p:nvPr/>
        </p:nvCxnSpPr>
        <p:spPr>
          <a:xfrm flipV="1">
            <a:off x="1168400" y="2733040"/>
            <a:ext cx="364738" cy="508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肘形连接符 225"/>
          <p:cNvCxnSpPr>
            <a:stCxn id="147" idx="2"/>
            <a:endCxn id="139" idx="1"/>
          </p:cNvCxnSpPr>
          <p:nvPr/>
        </p:nvCxnSpPr>
        <p:spPr>
          <a:xfrm rot="16200000" flipH="1">
            <a:off x="1980944" y="3022344"/>
            <a:ext cx="787400" cy="737111"/>
          </a:xfrm>
          <a:prstGeom prst="bentConnector2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3"/>
          <p:cNvSpPr>
            <a:spLocks noGrp="1"/>
          </p:cNvSpPr>
          <p:nvPr>
            <p:ph type="title"/>
          </p:nvPr>
        </p:nvSpPr>
        <p:spPr>
          <a:xfrm>
            <a:off x="264160" y="122548"/>
            <a:ext cx="7051040" cy="663006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03-1 </a:t>
            </a:r>
            <a:r>
              <a:rPr lang="zh-CN" altLang="en-US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功能设计（版本整体接口场景）</a:t>
            </a:r>
            <a:endParaRPr lang="en-US" sz="2400" dirty="0"/>
          </a:p>
        </p:txBody>
      </p:sp>
      <p:sp>
        <p:nvSpPr>
          <p:cNvPr id="7" name="文本框 6"/>
          <p:cNvSpPr txBox="1"/>
          <p:nvPr/>
        </p:nvSpPr>
        <p:spPr>
          <a:xfrm>
            <a:off x="6421483" y="1232980"/>
            <a:ext cx="265442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000" dirty="0">
                <a:solidFill>
                  <a:srgbClr val="FF0000"/>
                </a:solidFill>
              </a:rPr>
              <a:t>规则说明：</a:t>
            </a:r>
            <a:endParaRPr lang="en-US" altLang="zh-CN" sz="1000" dirty="0">
              <a:solidFill>
                <a:srgbClr val="FF0000"/>
              </a:solidFill>
            </a:endParaRPr>
          </a:p>
          <a:p>
            <a:pPr marL="228600" indent="-228600" algn="l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000" dirty="0">
                <a:solidFill>
                  <a:srgbClr val="FF0000"/>
                </a:solidFill>
              </a:rPr>
              <a:t>克隆版本时拷贝除 </a:t>
            </a:r>
            <a:r>
              <a:rPr lang="en-US" altLang="zh-CN" sz="1000" dirty="0">
                <a:solidFill>
                  <a:srgbClr val="FF0000"/>
                </a:solidFill>
              </a:rPr>
              <a:t>store</a:t>
            </a:r>
            <a:r>
              <a:rPr lang="zh-CN" altLang="en-US" sz="1000" dirty="0">
                <a:solidFill>
                  <a:srgbClr val="FF0000"/>
                </a:solidFill>
              </a:rPr>
              <a:t>外的全部文件</a:t>
            </a:r>
            <a:endParaRPr lang="en-US" altLang="zh-CN" sz="1000" dirty="0">
              <a:solidFill>
                <a:srgbClr val="FF0000"/>
              </a:solidFill>
            </a:endParaRPr>
          </a:p>
          <a:p>
            <a:pPr marL="228600" indent="-228600" algn="l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000" dirty="0">
                <a:solidFill>
                  <a:srgbClr val="FF0000"/>
                </a:solidFill>
              </a:rPr>
              <a:t>Basic </a:t>
            </a:r>
            <a:r>
              <a:rPr lang="zh-CN" altLang="en-US" sz="1000" dirty="0">
                <a:solidFill>
                  <a:srgbClr val="FF0000"/>
                </a:solidFill>
              </a:rPr>
              <a:t>中包括键位、产品配置定义的产品组</a:t>
            </a:r>
            <a:endParaRPr lang="en-US" altLang="zh-CN" sz="1000" dirty="0">
              <a:solidFill>
                <a:srgbClr val="FF0000"/>
              </a:solidFill>
            </a:endParaRPr>
          </a:p>
          <a:p>
            <a:pPr marL="228600" indent="-228600" algn="l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000" dirty="0">
                <a:solidFill>
                  <a:srgbClr val="FF0000"/>
                </a:solidFill>
              </a:rPr>
              <a:t>Basic </a:t>
            </a:r>
            <a:r>
              <a:rPr lang="zh-CN" altLang="en-US" sz="1000" dirty="0">
                <a:solidFill>
                  <a:srgbClr val="FF0000"/>
                </a:solidFill>
              </a:rPr>
              <a:t>键位信息包括</a:t>
            </a:r>
            <a:r>
              <a:rPr lang="en-US" altLang="zh-CN" sz="1000" dirty="0">
                <a:solidFill>
                  <a:srgbClr val="FF0000"/>
                </a:solidFill>
              </a:rPr>
              <a:t>MC</a:t>
            </a:r>
            <a:r>
              <a:rPr lang="zh-CN" altLang="en-US" sz="1000" dirty="0">
                <a:solidFill>
                  <a:srgbClr val="FF0000"/>
                </a:solidFill>
              </a:rPr>
              <a:t>基础属性、</a:t>
            </a:r>
            <a:r>
              <a:rPr lang="en-US" altLang="zh-CN" sz="1000" dirty="0">
                <a:solidFill>
                  <a:srgbClr val="FF0000"/>
                </a:solidFill>
              </a:rPr>
              <a:t>MC</a:t>
            </a:r>
            <a:r>
              <a:rPr lang="zh-CN" altLang="en-US" sz="1000" dirty="0">
                <a:solidFill>
                  <a:srgbClr val="FF0000"/>
                </a:solidFill>
              </a:rPr>
              <a:t>扩展属性、自定义属性</a:t>
            </a:r>
            <a:endParaRPr lang="en-US" altLang="zh-CN" sz="1000" dirty="0">
              <a:solidFill>
                <a:srgbClr val="FF0000"/>
              </a:solidFill>
            </a:endParaRPr>
          </a:p>
          <a:p>
            <a:pPr marL="228600" indent="-228600" algn="l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000" dirty="0">
                <a:solidFill>
                  <a:srgbClr val="FF0000"/>
                </a:solidFill>
              </a:rPr>
              <a:t>Store </a:t>
            </a:r>
            <a:r>
              <a:rPr lang="zh-CN" altLang="en-US" sz="1000" dirty="0">
                <a:solidFill>
                  <a:srgbClr val="FF0000"/>
                </a:solidFill>
              </a:rPr>
              <a:t>文件 以</a:t>
            </a:r>
            <a:r>
              <a:rPr lang="en-US" altLang="zh-CN" sz="1000" dirty="0">
                <a:solidFill>
                  <a:srgbClr val="FF0000"/>
                </a:solidFill>
              </a:rPr>
              <a:t>mc</a:t>
            </a:r>
            <a:r>
              <a:rPr lang="zh-CN" altLang="en-US" sz="1000" dirty="0">
                <a:solidFill>
                  <a:srgbClr val="FF0000"/>
                </a:solidFill>
              </a:rPr>
              <a:t>预计算的覆盖版本内的，版本内不存在的新写入版本</a:t>
            </a:r>
            <a:endParaRPr lang="en-US" altLang="zh-CN" sz="1000" dirty="0">
              <a:solidFill>
                <a:srgbClr val="FF0000"/>
              </a:solidFill>
            </a:endParaRPr>
          </a:p>
          <a:p>
            <a:pPr marL="228600" indent="-228600" algn="l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000" dirty="0">
                <a:solidFill>
                  <a:srgbClr val="FF0000"/>
                </a:solidFill>
              </a:rPr>
              <a:t>字典：以</a:t>
            </a:r>
            <a:r>
              <a:rPr lang="en-US" altLang="zh-CN" sz="1000" dirty="0">
                <a:solidFill>
                  <a:srgbClr val="FF0000"/>
                </a:solidFill>
              </a:rPr>
              <a:t>mc</a:t>
            </a:r>
            <a:r>
              <a:rPr lang="zh-CN" altLang="en-US" sz="1000" dirty="0">
                <a:solidFill>
                  <a:srgbClr val="FF0000"/>
                </a:solidFill>
              </a:rPr>
              <a:t>预计算的覆盖版本内的，版本不存在的新写入版本内；添加产品配置平台的产品组、分类、字典</a:t>
            </a:r>
            <a:endParaRPr lang="en-US" altLang="zh-CN" sz="1000" dirty="0">
              <a:solidFill>
                <a:srgbClr val="FF000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684" y="910854"/>
            <a:ext cx="8196889" cy="403079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3"/>
          <p:cNvSpPr>
            <a:spLocks noGrp="1"/>
          </p:cNvSpPr>
          <p:nvPr>
            <p:ph type="title"/>
          </p:nvPr>
        </p:nvSpPr>
        <p:spPr>
          <a:xfrm>
            <a:off x="264160" y="122548"/>
            <a:ext cx="7051040" cy="663006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03-1 </a:t>
            </a:r>
            <a:r>
              <a:rPr lang="zh-CN" altLang="en-US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功能设计（版本存储接口</a:t>
            </a:r>
            <a:r>
              <a:rPr lang="en-US" altLang="zh-CN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</a:t>
            </a:r>
            <a:r>
              <a:rPr lang="zh-CN" altLang="en-US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普通版本）</a:t>
            </a:r>
            <a:endParaRPr lang="en-US" sz="24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1"/>
          <a:srcRect b="17827"/>
          <a:stretch>
            <a:fillRect/>
          </a:stretch>
        </p:blipFill>
        <p:spPr>
          <a:xfrm>
            <a:off x="336212" y="1399972"/>
            <a:ext cx="1428750" cy="1158402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972765" y="1350523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000" dirty="0">
                <a:solidFill>
                  <a:srgbClr val="FF0000"/>
                </a:solidFill>
              </a:rPr>
              <a:t>根目录</a:t>
            </a:r>
            <a:endParaRPr lang="zh-CN" altLang="en-US" sz="1000" dirty="0">
              <a:solidFill>
                <a:srgbClr val="FF0000"/>
              </a:solidFill>
            </a:endParaRPr>
          </a:p>
        </p:txBody>
      </p:sp>
      <p:sp>
        <p:nvSpPr>
          <p:cNvPr id="9" name="左大括号 8"/>
          <p:cNvSpPr/>
          <p:nvPr/>
        </p:nvSpPr>
        <p:spPr>
          <a:xfrm flipH="1">
            <a:off x="942384" y="1717582"/>
            <a:ext cx="216406" cy="493580"/>
          </a:xfrm>
          <a:prstGeom prst="leftBrac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213967" y="1833876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000" dirty="0">
                <a:solidFill>
                  <a:srgbClr val="FF0000"/>
                </a:solidFill>
              </a:rPr>
              <a:t>品牌</a:t>
            </a:r>
            <a:endParaRPr lang="zh-CN" altLang="en-US" sz="1000" dirty="0">
              <a:solidFill>
                <a:srgbClr val="FF000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448842" y="2317229"/>
            <a:ext cx="9893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000" dirty="0">
                <a:solidFill>
                  <a:srgbClr val="FF0000"/>
                </a:solidFill>
              </a:rPr>
              <a:t>全量</a:t>
            </a:r>
            <a:r>
              <a:rPr lang="en-US" altLang="zh-CN" sz="1000" dirty="0">
                <a:solidFill>
                  <a:srgbClr val="FF0000"/>
                </a:solidFill>
              </a:rPr>
              <a:t>/</a:t>
            </a:r>
            <a:r>
              <a:rPr lang="zh-CN" altLang="en-US" sz="1000" dirty="0">
                <a:solidFill>
                  <a:srgbClr val="FF0000"/>
                </a:solidFill>
              </a:rPr>
              <a:t>每日定时</a:t>
            </a:r>
            <a:endParaRPr lang="zh-CN" altLang="en-US" sz="1000" dirty="0">
              <a:solidFill>
                <a:srgbClr val="FF0000"/>
              </a:solidFill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3387" y="1399972"/>
            <a:ext cx="1571625" cy="250507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099199" y="1833875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000" dirty="0">
                <a:solidFill>
                  <a:srgbClr val="FF0000"/>
                </a:solidFill>
              </a:rPr>
              <a:t>租户目录</a:t>
            </a:r>
            <a:endParaRPr lang="zh-CN" altLang="en-US" sz="1000" dirty="0">
              <a:solidFill>
                <a:srgbClr val="FF0000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099199" y="2972011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000" dirty="0">
                <a:solidFill>
                  <a:srgbClr val="FF0000"/>
                </a:solidFill>
              </a:rPr>
              <a:t>租户目录</a:t>
            </a:r>
            <a:endParaRPr lang="zh-CN" altLang="en-US" sz="1000" dirty="0">
              <a:solidFill>
                <a:srgbClr val="FF0000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424526" y="2725790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000" dirty="0">
                <a:solidFill>
                  <a:srgbClr val="FF0000"/>
                </a:solidFill>
              </a:rPr>
              <a:t>普通版本目录</a:t>
            </a:r>
            <a:endParaRPr lang="zh-CN" altLang="en-US" sz="1000" dirty="0">
              <a:solidFill>
                <a:srgbClr val="FF0000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407958" y="2513999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000" dirty="0">
                <a:solidFill>
                  <a:srgbClr val="FF0000"/>
                </a:solidFill>
              </a:rPr>
              <a:t>增量版本目录</a:t>
            </a:r>
            <a:endParaRPr lang="zh-CN" altLang="en-US" sz="1000" dirty="0">
              <a:solidFill>
                <a:srgbClr val="FF0000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391390" y="2279832"/>
            <a:ext cx="13740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000" dirty="0">
                <a:solidFill>
                  <a:srgbClr val="FF0000"/>
                </a:solidFill>
              </a:rPr>
              <a:t>键位</a:t>
            </a:r>
            <a:r>
              <a:rPr lang="en-US" altLang="zh-CN" sz="1000" dirty="0">
                <a:solidFill>
                  <a:srgbClr val="FF0000"/>
                </a:solidFill>
              </a:rPr>
              <a:t>/</a:t>
            </a:r>
            <a:r>
              <a:rPr lang="zh-CN" altLang="en-US" sz="1000" dirty="0">
                <a:solidFill>
                  <a:srgbClr val="FF0000"/>
                </a:solidFill>
              </a:rPr>
              <a:t>产品组图片目录</a:t>
            </a:r>
            <a:endParaRPr lang="zh-CN" altLang="en-US" sz="1000" dirty="0">
              <a:solidFill>
                <a:srgbClr val="FF0000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599838" y="2033611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000" dirty="0">
                <a:solidFill>
                  <a:srgbClr val="FF0000"/>
                </a:solidFill>
              </a:rPr>
              <a:t>分类图片目录</a:t>
            </a:r>
            <a:endParaRPr lang="zh-CN" altLang="en-US" sz="1000" dirty="0">
              <a:solidFill>
                <a:srgbClr val="FF0000"/>
              </a:solidFill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4830" y="2737933"/>
            <a:ext cx="1609725" cy="714375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336212" y="1596744"/>
            <a:ext cx="3233839" cy="237131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692769" y="2716061"/>
            <a:ext cx="2741260" cy="237131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2" name="左大括号 21"/>
          <p:cNvSpPr/>
          <p:nvPr/>
        </p:nvSpPr>
        <p:spPr>
          <a:xfrm>
            <a:off x="5891095" y="2862783"/>
            <a:ext cx="163041" cy="410686"/>
          </a:xfrm>
          <a:prstGeom prst="leftBrac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6186" y="2716272"/>
            <a:ext cx="971550" cy="1028700"/>
          </a:xfrm>
          <a:prstGeom prst="rect">
            <a:avLst/>
          </a:prstGeom>
        </p:spPr>
      </p:pic>
      <p:sp>
        <p:nvSpPr>
          <p:cNvPr id="24" name="文本框 23"/>
          <p:cNvSpPr txBox="1"/>
          <p:nvPr/>
        </p:nvSpPr>
        <p:spPr>
          <a:xfrm>
            <a:off x="7162433" y="2896564"/>
            <a:ext cx="4828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000" dirty="0">
                <a:solidFill>
                  <a:srgbClr val="FF0000"/>
                </a:solidFill>
              </a:rPr>
              <a:t>basic</a:t>
            </a:r>
            <a:endParaRPr lang="zh-CN" altLang="en-US" sz="1000" dirty="0">
              <a:solidFill>
                <a:srgbClr val="FF0000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7129664" y="3329197"/>
            <a:ext cx="4683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000" dirty="0">
                <a:solidFill>
                  <a:srgbClr val="FF0000"/>
                </a:solidFill>
              </a:rPr>
              <a:t>store</a:t>
            </a:r>
            <a:endParaRPr lang="zh-CN" altLang="en-US" sz="1000" dirty="0">
              <a:solidFill>
                <a:srgbClr val="FF0000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7129664" y="2737933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000" dirty="0">
                <a:solidFill>
                  <a:srgbClr val="FF0000"/>
                </a:solidFill>
              </a:rPr>
              <a:t>索引文件</a:t>
            </a:r>
            <a:endParaRPr lang="zh-CN" altLang="en-US" sz="1000" dirty="0">
              <a:solidFill>
                <a:srgbClr val="FF0000"/>
              </a:solidFill>
            </a:endParaRPr>
          </a:p>
        </p:txBody>
      </p:sp>
      <p:sp>
        <p:nvSpPr>
          <p:cNvPr id="27" name="右大括号 26"/>
          <p:cNvSpPr/>
          <p:nvPr/>
        </p:nvSpPr>
        <p:spPr>
          <a:xfrm>
            <a:off x="6867728" y="3218232"/>
            <a:ext cx="155642" cy="526740"/>
          </a:xfrm>
          <a:prstGeom prst="rightBrac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文本框 44"/>
          <p:cNvSpPr txBox="1"/>
          <p:nvPr/>
        </p:nvSpPr>
        <p:spPr>
          <a:xfrm>
            <a:off x="4939480" y="1602559"/>
            <a:ext cx="2709396" cy="43088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sz="2200" dirty="0">
                <a:solidFill>
                  <a:srgbClr val="C00000"/>
                </a:solidFill>
              </a:rPr>
              <a:t>0</a:t>
            </a:r>
            <a:r>
              <a:rPr kumimoji="1" lang="en-US" altLang="en-US" sz="2200" dirty="0">
                <a:solidFill>
                  <a:srgbClr val="C00000"/>
                </a:solidFill>
              </a:rPr>
              <a:t>1</a:t>
            </a:r>
            <a:r>
              <a:rPr kumimoji="1" lang="en-US" altLang="en-US" sz="2200" dirty="0"/>
              <a:t>   </a:t>
            </a:r>
            <a:r>
              <a:rPr kumimoji="1" lang="zh-CN" altLang="en-US" sz="2200" dirty="0"/>
              <a:t>需求和业务场景</a:t>
            </a:r>
            <a:endParaRPr kumimoji="1" lang="zh-CN" altLang="en-US" sz="2200" dirty="0"/>
          </a:p>
        </p:txBody>
      </p:sp>
      <p:sp>
        <p:nvSpPr>
          <p:cNvPr id="46" name="文本框 45"/>
          <p:cNvSpPr txBox="1"/>
          <p:nvPr/>
        </p:nvSpPr>
        <p:spPr>
          <a:xfrm>
            <a:off x="4939480" y="2249866"/>
            <a:ext cx="2427268" cy="43088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sz="2200" dirty="0">
                <a:solidFill>
                  <a:srgbClr val="C00000"/>
                </a:solidFill>
              </a:rPr>
              <a:t>0</a:t>
            </a:r>
            <a:r>
              <a:rPr kumimoji="1" lang="en-US" altLang="en-US" sz="2200" dirty="0">
                <a:solidFill>
                  <a:srgbClr val="C00000"/>
                </a:solidFill>
              </a:rPr>
              <a:t>2</a:t>
            </a:r>
            <a:r>
              <a:rPr kumimoji="1" lang="en-US" altLang="en-US" sz="2200" dirty="0"/>
              <a:t>   </a:t>
            </a:r>
            <a:r>
              <a:rPr kumimoji="1" lang="zh-CN" altLang="en-US" sz="2200" dirty="0"/>
              <a:t>系统架构设计</a:t>
            </a:r>
            <a:endParaRPr kumimoji="1" lang="zh-CN" altLang="en-US" sz="2200" dirty="0"/>
          </a:p>
        </p:txBody>
      </p:sp>
      <p:sp>
        <p:nvSpPr>
          <p:cNvPr id="47" name="文本框 46"/>
          <p:cNvSpPr txBox="1"/>
          <p:nvPr/>
        </p:nvSpPr>
        <p:spPr>
          <a:xfrm>
            <a:off x="4939480" y="2897173"/>
            <a:ext cx="1863011" cy="43088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sz="2200" dirty="0">
                <a:solidFill>
                  <a:srgbClr val="C00000"/>
                </a:solidFill>
              </a:rPr>
              <a:t>0</a:t>
            </a:r>
            <a:r>
              <a:rPr kumimoji="1" lang="en-US" altLang="en-US" sz="2200" dirty="0">
                <a:solidFill>
                  <a:srgbClr val="C00000"/>
                </a:solidFill>
              </a:rPr>
              <a:t>3</a:t>
            </a:r>
            <a:r>
              <a:rPr kumimoji="1" lang="en-US" altLang="en-US" sz="2200" dirty="0"/>
              <a:t>   </a:t>
            </a:r>
            <a:r>
              <a:rPr kumimoji="1" lang="zh-CN" altLang="en-US" sz="2200" dirty="0"/>
              <a:t>功能设计</a:t>
            </a:r>
            <a:endParaRPr kumimoji="1" lang="zh-CN" altLang="en-US" sz="2200" dirty="0"/>
          </a:p>
        </p:txBody>
      </p:sp>
      <p:sp>
        <p:nvSpPr>
          <p:cNvPr id="48" name="文本框 47"/>
          <p:cNvSpPr txBox="1"/>
          <p:nvPr/>
        </p:nvSpPr>
        <p:spPr>
          <a:xfrm>
            <a:off x="4939480" y="3544481"/>
            <a:ext cx="2145139" cy="43088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sz="2200" dirty="0">
                <a:solidFill>
                  <a:srgbClr val="C00000"/>
                </a:solidFill>
              </a:rPr>
              <a:t>0</a:t>
            </a:r>
            <a:r>
              <a:rPr kumimoji="1" lang="en-US" altLang="en-US" sz="2200" dirty="0">
                <a:solidFill>
                  <a:srgbClr val="C00000"/>
                </a:solidFill>
              </a:rPr>
              <a:t>4</a:t>
            </a:r>
            <a:r>
              <a:rPr kumimoji="1" lang="en-US" altLang="en-US" sz="2200" dirty="0"/>
              <a:t>   </a:t>
            </a:r>
            <a:r>
              <a:rPr kumimoji="1" lang="zh-CN" altLang="en-US" sz="2200"/>
              <a:t>非功能设计</a:t>
            </a:r>
            <a:endParaRPr kumimoji="1" lang="zh-CN" altLang="en-US" sz="2200" dirty="0"/>
          </a:p>
        </p:txBody>
      </p:sp>
      <p:pic>
        <p:nvPicPr>
          <p:cNvPr id="12" name="图片 160"/>
          <p:cNvPicPr>
            <a:picLocks noChangeAspect="1"/>
          </p:cNvPicPr>
          <p:nvPr/>
        </p:nvPicPr>
        <p:blipFill rotWithShape="1">
          <a:blip r:embed="rId1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2033446"/>
            <a:ext cx="3037115" cy="1436914"/>
          </a:xfrm>
          <a:prstGeom prst="rect">
            <a:avLst/>
          </a:prstGeom>
        </p:spPr>
      </p:pic>
      <p:sp>
        <p:nvSpPr>
          <p:cNvPr id="13" name="矩形 162"/>
          <p:cNvSpPr/>
          <p:nvPr/>
        </p:nvSpPr>
        <p:spPr>
          <a:xfrm rot="2700000">
            <a:off x="2541740" y="2245968"/>
            <a:ext cx="1026145" cy="1026145"/>
          </a:xfrm>
          <a:prstGeom prst="rect">
            <a:avLst/>
          </a:prstGeom>
          <a:solidFill>
            <a:srgbClr val="DA29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prstClr val="white"/>
              </a:solidFill>
            </a:endParaRPr>
          </a:p>
        </p:txBody>
      </p:sp>
      <p:sp>
        <p:nvSpPr>
          <p:cNvPr id="14" name="矩形 163"/>
          <p:cNvSpPr/>
          <p:nvPr/>
        </p:nvSpPr>
        <p:spPr>
          <a:xfrm rot="2700000">
            <a:off x="3444776" y="3250724"/>
            <a:ext cx="278046" cy="278046"/>
          </a:xfrm>
          <a:prstGeom prst="rect">
            <a:avLst/>
          </a:prstGeom>
          <a:solidFill>
            <a:srgbClr val="DA29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prstClr val="white"/>
              </a:solidFill>
            </a:endParaRPr>
          </a:p>
        </p:txBody>
      </p:sp>
      <p:sp>
        <p:nvSpPr>
          <p:cNvPr id="15" name="矩形 164"/>
          <p:cNvSpPr/>
          <p:nvPr/>
        </p:nvSpPr>
        <p:spPr>
          <a:xfrm rot="2700000">
            <a:off x="3948426" y="3218316"/>
            <a:ext cx="136159" cy="136159"/>
          </a:xfrm>
          <a:prstGeom prst="rect">
            <a:avLst/>
          </a:prstGeom>
          <a:solidFill>
            <a:srgbClr val="DA29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prstClr val="white"/>
              </a:solidFill>
            </a:endParaRPr>
          </a:p>
        </p:txBody>
      </p:sp>
      <p:sp>
        <p:nvSpPr>
          <p:cNvPr id="16" name="文本框 2"/>
          <p:cNvSpPr txBox="1"/>
          <p:nvPr/>
        </p:nvSpPr>
        <p:spPr>
          <a:xfrm>
            <a:off x="2275009" y="2484897"/>
            <a:ext cx="1472619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7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目录</a:t>
            </a:r>
            <a:endParaRPr lang="zh-CN" altLang="en-US" sz="2700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3"/>
          <p:cNvSpPr>
            <a:spLocks noGrp="1"/>
          </p:cNvSpPr>
          <p:nvPr>
            <p:ph type="title"/>
          </p:nvPr>
        </p:nvSpPr>
        <p:spPr>
          <a:xfrm>
            <a:off x="264160" y="122548"/>
            <a:ext cx="7051040" cy="663006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03-1 </a:t>
            </a:r>
            <a:r>
              <a:rPr lang="zh-CN" altLang="en-US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功能设计（版本存储接口</a:t>
            </a:r>
            <a:r>
              <a:rPr lang="en-US" altLang="zh-CN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</a:t>
            </a:r>
            <a:r>
              <a:rPr lang="zh-CN" altLang="en-US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增量版本）</a:t>
            </a:r>
            <a:endParaRPr lang="en-US" sz="2400" dirty="0"/>
          </a:p>
        </p:txBody>
      </p:sp>
      <p:grpSp>
        <p:nvGrpSpPr>
          <p:cNvPr id="28" name="组合 27"/>
          <p:cNvGrpSpPr/>
          <p:nvPr/>
        </p:nvGrpSpPr>
        <p:grpSpPr>
          <a:xfrm>
            <a:off x="6402586" y="1480491"/>
            <a:ext cx="2648343" cy="2224195"/>
            <a:chOff x="6402586" y="1889052"/>
            <a:chExt cx="2648343" cy="2224195"/>
          </a:xfrm>
        </p:grpSpPr>
        <p:sp>
          <p:nvSpPr>
            <p:cNvPr id="29" name="文本框 28"/>
            <p:cNvSpPr txBox="1"/>
            <p:nvPr/>
          </p:nvSpPr>
          <p:spPr>
            <a:xfrm>
              <a:off x="6402586" y="1889052"/>
              <a:ext cx="2648343" cy="216982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FF0000"/>
              </a:solidFill>
              <a:prstDash val="sysDash"/>
            </a:ln>
          </p:spPr>
          <p:txBody>
            <a:bodyPr wrap="square" rtlCol="0">
              <a:spAutoFit/>
            </a:bodyPr>
            <a:lstStyle/>
            <a:p>
              <a:pPr marL="228600" indent="-228600" algn="l">
                <a:lnSpc>
                  <a:spcPct val="150000"/>
                </a:lnSpc>
                <a:buFont typeface="+mj-lt"/>
                <a:buAutoNum type="arabicPeriod"/>
              </a:pPr>
              <a:r>
                <a:rPr lang="zh-CN" altLang="en-US" sz="1000" dirty="0">
                  <a:solidFill>
                    <a:srgbClr val="FF0000"/>
                  </a:solidFill>
                </a:rPr>
                <a:t>增量版本一般是紧急版本发布，</a:t>
              </a:r>
              <a:endParaRPr lang="en-US" altLang="zh-CN" sz="1000" dirty="0">
                <a:solidFill>
                  <a:srgbClr val="FF0000"/>
                </a:solidFill>
              </a:endParaRPr>
            </a:p>
            <a:p>
              <a:pPr marL="228600" indent="-228600" algn="l">
                <a:lnSpc>
                  <a:spcPct val="150000"/>
                </a:lnSpc>
                <a:buFont typeface="+mj-lt"/>
                <a:buAutoNum type="arabicPeriod"/>
              </a:pPr>
              <a:r>
                <a:rPr lang="zh-CN" altLang="en-US" sz="1000" dirty="0">
                  <a:solidFill>
                    <a:srgbClr val="FF0000"/>
                  </a:solidFill>
                </a:rPr>
                <a:t>基于当前生效的版本基础上发布</a:t>
              </a:r>
              <a:endParaRPr lang="en-US" altLang="zh-CN" sz="1000" dirty="0">
                <a:solidFill>
                  <a:srgbClr val="FF0000"/>
                </a:solidFill>
              </a:endParaRPr>
            </a:p>
            <a:p>
              <a:pPr marL="228600" indent="-228600" algn="l">
                <a:lnSpc>
                  <a:spcPct val="150000"/>
                </a:lnSpc>
                <a:buFont typeface="+mj-lt"/>
                <a:buAutoNum type="arabicPeriod"/>
              </a:pPr>
              <a:r>
                <a:rPr lang="zh-CN" altLang="en-US" sz="1000" dirty="0">
                  <a:solidFill>
                    <a:srgbClr val="FF0000"/>
                  </a:solidFill>
                </a:rPr>
                <a:t>同时生成</a:t>
              </a:r>
              <a:r>
                <a:rPr lang="en-US" altLang="zh-CN" sz="1000" dirty="0">
                  <a:solidFill>
                    <a:srgbClr val="FF0000"/>
                  </a:solidFill>
                </a:rPr>
                <a:t>2</a:t>
              </a:r>
              <a:r>
                <a:rPr lang="zh-CN" altLang="en-US" sz="1000" dirty="0">
                  <a:solidFill>
                    <a:srgbClr val="FF0000"/>
                  </a:solidFill>
                </a:rPr>
                <a:t>个同名的文件夹：</a:t>
              </a:r>
              <a:endParaRPr lang="en-US" altLang="zh-CN" sz="1000" dirty="0">
                <a:solidFill>
                  <a:srgbClr val="FF0000"/>
                </a:solidFill>
              </a:endParaRPr>
            </a:p>
            <a:p>
              <a:pPr algn="l"/>
              <a:endParaRPr lang="en-US" altLang="zh-CN" sz="1000" dirty="0">
                <a:solidFill>
                  <a:srgbClr val="FF0000"/>
                </a:solidFill>
              </a:endParaRPr>
            </a:p>
            <a:p>
              <a:pPr algn="l"/>
              <a:endParaRPr lang="en-US" altLang="zh-CN" sz="1000" dirty="0">
                <a:solidFill>
                  <a:srgbClr val="FF0000"/>
                </a:solidFill>
              </a:endParaRPr>
            </a:p>
            <a:p>
              <a:pPr algn="l"/>
              <a:endParaRPr lang="en-US" altLang="zh-CN" sz="1000" dirty="0">
                <a:solidFill>
                  <a:srgbClr val="FF0000"/>
                </a:solidFill>
              </a:endParaRPr>
            </a:p>
            <a:p>
              <a:pPr algn="l"/>
              <a:endParaRPr lang="en-US" altLang="zh-CN" sz="1000" dirty="0">
                <a:solidFill>
                  <a:srgbClr val="FF0000"/>
                </a:solidFill>
              </a:endParaRPr>
            </a:p>
            <a:p>
              <a:pPr algn="l"/>
              <a:endParaRPr lang="en-US" altLang="zh-CN" sz="1000" dirty="0">
                <a:solidFill>
                  <a:srgbClr val="FF0000"/>
                </a:solidFill>
              </a:endParaRPr>
            </a:p>
            <a:p>
              <a:pPr algn="l"/>
              <a:endParaRPr lang="en-US" altLang="zh-CN" sz="1000" dirty="0">
                <a:solidFill>
                  <a:srgbClr val="FF0000"/>
                </a:solidFill>
              </a:endParaRPr>
            </a:p>
            <a:p>
              <a:pPr algn="l"/>
              <a:endParaRPr lang="en-US" altLang="zh-CN" sz="1000" dirty="0">
                <a:solidFill>
                  <a:srgbClr val="FF0000"/>
                </a:solidFill>
              </a:endParaRPr>
            </a:p>
            <a:p>
              <a:pPr algn="l"/>
              <a:endParaRPr lang="en-US" altLang="zh-CN" sz="1000" dirty="0">
                <a:solidFill>
                  <a:srgbClr val="FF0000"/>
                </a:solidFill>
              </a:endParaRPr>
            </a:p>
            <a:p>
              <a:pPr algn="l"/>
              <a:endParaRPr lang="en-US" altLang="zh-CN" sz="1000" dirty="0">
                <a:solidFill>
                  <a:srgbClr val="FF0000"/>
                </a:solidFill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6558615" y="2635919"/>
              <a:ext cx="2468149" cy="1477328"/>
            </a:xfrm>
            <a:prstGeom prst="rect">
              <a:avLst/>
            </a:prstGeom>
            <a:noFill/>
            <a:ln w="12700">
              <a:noFill/>
              <a:prstDash val="sysDash"/>
            </a:ln>
          </p:spPr>
          <p:txBody>
            <a:bodyPr wrap="square" rtlCol="0">
              <a:spAutoFit/>
            </a:bodyPr>
            <a:lstStyle/>
            <a:p>
              <a:pPr marL="228600" indent="-228600" algn="l">
                <a:lnSpc>
                  <a:spcPct val="150000"/>
                </a:lnSpc>
                <a:buFont typeface="+mj-ea"/>
                <a:buAutoNum type="circleNumDbPlain"/>
              </a:pPr>
              <a:r>
                <a:rPr lang="en-US" altLang="zh-CN" sz="1000" dirty="0" err="1">
                  <a:solidFill>
                    <a:srgbClr val="FF0000"/>
                  </a:solidFill>
                </a:rPr>
                <a:t>Inc_ver</a:t>
              </a:r>
              <a:r>
                <a:rPr lang="zh-CN" altLang="en-US" sz="1000" dirty="0">
                  <a:solidFill>
                    <a:srgbClr val="FF0000"/>
                  </a:solidFill>
                </a:rPr>
                <a:t>下</a:t>
              </a:r>
              <a:r>
                <a:rPr lang="en-US" altLang="zh-CN" sz="1000" dirty="0">
                  <a:solidFill>
                    <a:srgbClr val="FF0000"/>
                  </a:solidFill>
                </a:rPr>
                <a:t>basic </a:t>
              </a:r>
              <a:r>
                <a:rPr lang="zh-CN" altLang="en-US" sz="1000" dirty="0">
                  <a:solidFill>
                    <a:srgbClr val="FF0000"/>
                  </a:solidFill>
                </a:rPr>
                <a:t>是只包含增量发布的键位，和 增量的 </a:t>
              </a:r>
              <a:r>
                <a:rPr lang="en-US" altLang="zh-CN" sz="1000" dirty="0">
                  <a:solidFill>
                    <a:srgbClr val="FF0000"/>
                  </a:solidFill>
                </a:rPr>
                <a:t>store</a:t>
              </a:r>
              <a:r>
                <a:rPr lang="zh-CN" altLang="en-US" sz="1000" dirty="0">
                  <a:solidFill>
                    <a:srgbClr val="FF0000"/>
                  </a:solidFill>
                </a:rPr>
                <a:t>文件</a:t>
              </a:r>
              <a:endParaRPr lang="en-US" altLang="zh-CN" sz="1000" dirty="0">
                <a:solidFill>
                  <a:srgbClr val="FF0000"/>
                </a:solidFill>
              </a:endParaRPr>
            </a:p>
            <a:p>
              <a:pPr marL="228600" indent="-228600" algn="l">
                <a:buFont typeface="+mj-ea"/>
                <a:buAutoNum type="circleNumDbPlain"/>
              </a:pPr>
              <a:r>
                <a:rPr lang="en-US" altLang="zh-CN" sz="1000" dirty="0">
                  <a:solidFill>
                    <a:srgbClr val="FF0000"/>
                  </a:solidFill>
                </a:rPr>
                <a:t>Version</a:t>
              </a:r>
              <a:r>
                <a:rPr lang="zh-CN" altLang="en-US" sz="1000" dirty="0">
                  <a:solidFill>
                    <a:srgbClr val="FF0000"/>
                  </a:solidFill>
                </a:rPr>
                <a:t>下同名的文件夹包下：</a:t>
              </a:r>
              <a:r>
                <a:rPr lang="en-US" altLang="zh-CN" sz="1000" dirty="0">
                  <a:solidFill>
                    <a:srgbClr val="FF0000"/>
                  </a:solidFill>
                </a:rPr>
                <a:t>basic</a:t>
              </a:r>
              <a:r>
                <a:rPr lang="zh-CN" altLang="en-US" sz="1000" dirty="0">
                  <a:solidFill>
                    <a:srgbClr val="FF0000"/>
                  </a:solidFill>
                </a:rPr>
                <a:t>括新增发布的键位 </a:t>
              </a:r>
              <a:r>
                <a:rPr lang="en-US" altLang="zh-CN" sz="1000" dirty="0">
                  <a:solidFill>
                    <a:srgbClr val="FF0000"/>
                  </a:solidFill>
                </a:rPr>
                <a:t>+ </a:t>
              </a:r>
              <a:r>
                <a:rPr lang="zh-CN" altLang="en-US" sz="1000" dirty="0">
                  <a:solidFill>
                    <a:srgbClr val="FF0000"/>
                  </a:solidFill>
                </a:rPr>
                <a:t>当前生效版本的键位； </a:t>
              </a:r>
              <a:r>
                <a:rPr lang="en-US" altLang="zh-CN" sz="1000" dirty="0">
                  <a:solidFill>
                    <a:srgbClr val="FF0000"/>
                  </a:solidFill>
                </a:rPr>
                <a:t>store </a:t>
              </a:r>
              <a:r>
                <a:rPr lang="zh-CN" altLang="en-US" sz="1000" dirty="0">
                  <a:solidFill>
                    <a:srgbClr val="FF0000"/>
                  </a:solidFill>
                </a:rPr>
                <a:t>文件是从当前生效版本</a:t>
              </a:r>
              <a:r>
                <a:rPr lang="en-US" altLang="zh-CN" sz="1000" dirty="0">
                  <a:solidFill>
                    <a:srgbClr val="FF0000"/>
                  </a:solidFill>
                </a:rPr>
                <a:t>2020071501 copy</a:t>
              </a:r>
              <a:r>
                <a:rPr lang="zh-CN" altLang="en-US" sz="1000" dirty="0">
                  <a:solidFill>
                    <a:srgbClr val="FF0000"/>
                  </a:solidFill>
                </a:rPr>
                <a:t>过来，不与 增量预计算的</a:t>
              </a:r>
              <a:r>
                <a:rPr lang="en-US" altLang="zh-CN" sz="1000" dirty="0">
                  <a:solidFill>
                    <a:srgbClr val="FF0000"/>
                  </a:solidFill>
                </a:rPr>
                <a:t>store </a:t>
              </a:r>
              <a:r>
                <a:rPr lang="zh-CN" altLang="en-US" sz="1000" dirty="0">
                  <a:solidFill>
                    <a:srgbClr val="FF0000"/>
                  </a:solidFill>
                </a:rPr>
                <a:t>进行合并</a:t>
              </a:r>
              <a:endParaRPr lang="en-US" altLang="zh-CN" sz="1000" dirty="0">
                <a:solidFill>
                  <a:srgbClr val="FF0000"/>
                </a:solidFill>
              </a:endParaRPr>
            </a:p>
            <a:p>
              <a:pPr algn="l"/>
              <a:endParaRPr lang="en-US" altLang="zh-CN" sz="1000" dirty="0">
                <a:solidFill>
                  <a:srgbClr val="FF0000"/>
                </a:solidFill>
              </a:endParaRPr>
            </a:p>
          </p:txBody>
        </p:sp>
      </p:grpSp>
      <p:pic>
        <p:nvPicPr>
          <p:cNvPr id="31" name="图片 3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2208" y="1399972"/>
            <a:ext cx="1571625" cy="2505075"/>
          </a:xfrm>
          <a:prstGeom prst="rect">
            <a:avLst/>
          </a:prstGeom>
        </p:spPr>
      </p:pic>
      <p:sp>
        <p:nvSpPr>
          <p:cNvPr id="32" name="文本框 31"/>
          <p:cNvSpPr txBox="1"/>
          <p:nvPr/>
        </p:nvSpPr>
        <p:spPr>
          <a:xfrm>
            <a:off x="998020" y="1833875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000" dirty="0">
                <a:solidFill>
                  <a:srgbClr val="FF0000"/>
                </a:solidFill>
              </a:rPr>
              <a:t>租户目录</a:t>
            </a:r>
            <a:endParaRPr lang="zh-CN" altLang="en-US" sz="1000" dirty="0">
              <a:solidFill>
                <a:srgbClr val="FF0000"/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998020" y="2972011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000" dirty="0">
                <a:solidFill>
                  <a:srgbClr val="FF0000"/>
                </a:solidFill>
              </a:rPr>
              <a:t>租户目录</a:t>
            </a:r>
            <a:endParaRPr lang="zh-CN" altLang="en-US" sz="1000" dirty="0">
              <a:solidFill>
                <a:srgbClr val="FF0000"/>
              </a:solidFill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1323347" y="2725790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000" dirty="0">
                <a:solidFill>
                  <a:srgbClr val="FF0000"/>
                </a:solidFill>
              </a:rPr>
              <a:t>普通版本目录</a:t>
            </a:r>
            <a:endParaRPr lang="zh-CN" altLang="en-US" sz="1000" dirty="0">
              <a:solidFill>
                <a:srgbClr val="FF0000"/>
              </a:solidFill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306779" y="2513999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000" dirty="0">
                <a:solidFill>
                  <a:srgbClr val="FF0000"/>
                </a:solidFill>
              </a:rPr>
              <a:t>增量版本目录</a:t>
            </a:r>
            <a:endParaRPr lang="zh-CN" altLang="en-US" sz="1000" dirty="0">
              <a:solidFill>
                <a:srgbClr val="FF0000"/>
              </a:solidFill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1290211" y="2279832"/>
            <a:ext cx="13740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000" dirty="0">
                <a:solidFill>
                  <a:srgbClr val="FF0000"/>
                </a:solidFill>
              </a:rPr>
              <a:t>键位</a:t>
            </a:r>
            <a:r>
              <a:rPr lang="en-US" altLang="zh-CN" sz="1000" dirty="0">
                <a:solidFill>
                  <a:srgbClr val="FF0000"/>
                </a:solidFill>
              </a:rPr>
              <a:t>/</a:t>
            </a:r>
            <a:r>
              <a:rPr lang="zh-CN" altLang="en-US" sz="1000" dirty="0">
                <a:solidFill>
                  <a:srgbClr val="FF0000"/>
                </a:solidFill>
              </a:rPr>
              <a:t>产品组图片目录</a:t>
            </a:r>
            <a:endParaRPr lang="zh-CN" altLang="en-US" sz="1000" dirty="0">
              <a:solidFill>
                <a:srgbClr val="FF0000"/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1498659" y="2033611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000" dirty="0">
                <a:solidFill>
                  <a:srgbClr val="FF0000"/>
                </a:solidFill>
              </a:rPr>
              <a:t>分类图片目录</a:t>
            </a:r>
            <a:endParaRPr lang="zh-CN" altLang="en-US" sz="1000" dirty="0">
              <a:solidFill>
                <a:srgbClr val="FF0000"/>
              </a:solidFill>
            </a:endParaRPr>
          </a:p>
        </p:txBody>
      </p:sp>
      <p:pic>
        <p:nvPicPr>
          <p:cNvPr id="39" name="图片 38"/>
          <p:cNvPicPr>
            <a:picLocks noChangeAspect="1"/>
          </p:cNvPicPr>
          <p:nvPr/>
        </p:nvPicPr>
        <p:blipFill rotWithShape="1">
          <a:blip r:embed="rId2"/>
          <a:srcRect t="39023"/>
          <a:stretch>
            <a:fillRect/>
          </a:stretch>
        </p:blipFill>
        <p:spPr>
          <a:xfrm>
            <a:off x="2841683" y="2740695"/>
            <a:ext cx="1819275" cy="749245"/>
          </a:xfrm>
          <a:prstGeom prst="rect">
            <a:avLst/>
          </a:prstGeom>
        </p:spPr>
      </p:pic>
      <p:cxnSp>
        <p:nvCxnSpPr>
          <p:cNvPr id="40" name="直接箭头连接符 39"/>
          <p:cNvCxnSpPr/>
          <p:nvPr/>
        </p:nvCxnSpPr>
        <p:spPr>
          <a:xfrm>
            <a:off x="2148481" y="2848899"/>
            <a:ext cx="974098" cy="472546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6786" y="1889052"/>
            <a:ext cx="1771650" cy="485775"/>
          </a:xfrm>
          <a:prstGeom prst="rect">
            <a:avLst/>
          </a:prstGeom>
        </p:spPr>
      </p:pic>
      <p:cxnSp>
        <p:nvCxnSpPr>
          <p:cNvPr id="42" name="直接箭头连接符 41"/>
          <p:cNvCxnSpPr>
            <a:stCxn id="36" idx="3"/>
          </p:cNvCxnSpPr>
          <p:nvPr/>
        </p:nvCxnSpPr>
        <p:spPr>
          <a:xfrm flipV="1">
            <a:off x="2260886" y="2249024"/>
            <a:ext cx="757549" cy="388086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890544" y="1341433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000" dirty="0">
                <a:solidFill>
                  <a:srgbClr val="FF0000"/>
                </a:solidFill>
              </a:rPr>
              <a:t>根目录</a:t>
            </a:r>
            <a:endParaRPr lang="zh-CN" altLang="en-US" sz="1000" dirty="0">
              <a:solidFill>
                <a:srgbClr val="FF0000"/>
              </a:solidFill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909834" y="1599707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000" dirty="0">
                <a:solidFill>
                  <a:srgbClr val="FF0000"/>
                </a:solidFill>
              </a:rPr>
              <a:t>品牌目录</a:t>
            </a:r>
            <a:endParaRPr lang="zh-CN" altLang="en-US" sz="1000" dirty="0">
              <a:solidFill>
                <a:srgbClr val="FF0000"/>
              </a:solidFill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1353970" y="3652135"/>
            <a:ext cx="9893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000" dirty="0">
                <a:solidFill>
                  <a:srgbClr val="FF0000"/>
                </a:solidFill>
              </a:rPr>
              <a:t>全量</a:t>
            </a:r>
            <a:r>
              <a:rPr lang="en-US" altLang="zh-CN" sz="1000" dirty="0">
                <a:solidFill>
                  <a:srgbClr val="FF0000"/>
                </a:solidFill>
              </a:rPr>
              <a:t>/</a:t>
            </a:r>
            <a:r>
              <a:rPr lang="zh-CN" altLang="en-US" sz="1000" dirty="0">
                <a:solidFill>
                  <a:srgbClr val="FF0000"/>
                </a:solidFill>
              </a:rPr>
              <a:t>每日定时</a:t>
            </a:r>
            <a:endParaRPr lang="zh-CN" altLang="en-US" sz="1000" dirty="0">
              <a:solidFill>
                <a:srgbClr val="FF0000"/>
              </a:solidFill>
            </a:endParaRPr>
          </a:p>
        </p:txBody>
      </p:sp>
      <p:sp>
        <p:nvSpPr>
          <p:cNvPr id="46" name="左大括号 45"/>
          <p:cNvSpPr/>
          <p:nvPr/>
        </p:nvSpPr>
        <p:spPr>
          <a:xfrm>
            <a:off x="4175810" y="1599707"/>
            <a:ext cx="212329" cy="797491"/>
          </a:xfrm>
          <a:prstGeom prst="leftBrac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左大括号 46"/>
          <p:cNvSpPr/>
          <p:nvPr/>
        </p:nvSpPr>
        <p:spPr>
          <a:xfrm>
            <a:off x="4164554" y="2848899"/>
            <a:ext cx="193613" cy="984538"/>
          </a:xfrm>
          <a:prstGeom prst="leftBrac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3028894" y="2101593"/>
            <a:ext cx="1173244" cy="217152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3019369" y="3207591"/>
            <a:ext cx="1173244" cy="217152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50" name="图片 4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9349" y="2827108"/>
            <a:ext cx="971550" cy="1028700"/>
          </a:xfrm>
          <a:prstGeom prst="rect">
            <a:avLst/>
          </a:prstGeom>
        </p:spPr>
      </p:pic>
      <p:sp>
        <p:nvSpPr>
          <p:cNvPr id="51" name="文本框 50"/>
          <p:cNvSpPr txBox="1"/>
          <p:nvPr/>
        </p:nvSpPr>
        <p:spPr>
          <a:xfrm>
            <a:off x="5405596" y="3007400"/>
            <a:ext cx="4828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000" dirty="0">
                <a:solidFill>
                  <a:srgbClr val="FF0000"/>
                </a:solidFill>
              </a:rPr>
              <a:t>basic</a:t>
            </a:r>
            <a:endParaRPr lang="zh-CN" altLang="en-US" sz="1000" dirty="0">
              <a:solidFill>
                <a:srgbClr val="FF0000"/>
              </a:solidFill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5372827" y="3440033"/>
            <a:ext cx="4683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000" dirty="0">
                <a:solidFill>
                  <a:srgbClr val="FF0000"/>
                </a:solidFill>
              </a:rPr>
              <a:t>store</a:t>
            </a:r>
            <a:endParaRPr lang="zh-CN" altLang="en-US" sz="1000" dirty="0">
              <a:solidFill>
                <a:srgbClr val="FF0000"/>
              </a:solidFill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5328489" y="2848899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000" dirty="0">
                <a:solidFill>
                  <a:srgbClr val="FF0000"/>
                </a:solidFill>
              </a:rPr>
              <a:t>索引文件</a:t>
            </a:r>
            <a:endParaRPr lang="zh-CN" altLang="en-US" sz="1000" dirty="0">
              <a:solidFill>
                <a:srgbClr val="FF0000"/>
              </a:solidFill>
            </a:endParaRPr>
          </a:p>
        </p:txBody>
      </p:sp>
      <p:sp>
        <p:nvSpPr>
          <p:cNvPr id="54" name="右大括号 53"/>
          <p:cNvSpPr/>
          <p:nvPr/>
        </p:nvSpPr>
        <p:spPr>
          <a:xfrm>
            <a:off x="5079798" y="3341458"/>
            <a:ext cx="164027" cy="433787"/>
          </a:xfrm>
          <a:prstGeom prst="rightBrac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5" name="图片 54"/>
          <p:cNvPicPr>
            <a:picLocks noChangeAspect="1"/>
          </p:cNvPicPr>
          <p:nvPr/>
        </p:nvPicPr>
        <p:blipFill rotWithShape="1">
          <a:blip r:embed="rId4"/>
          <a:srcRect r="3026" b="38221"/>
          <a:stretch>
            <a:fillRect/>
          </a:stretch>
        </p:blipFill>
        <p:spPr>
          <a:xfrm>
            <a:off x="4406896" y="1638449"/>
            <a:ext cx="942158" cy="635517"/>
          </a:xfrm>
          <a:prstGeom prst="rect">
            <a:avLst/>
          </a:prstGeom>
        </p:spPr>
      </p:pic>
      <p:sp>
        <p:nvSpPr>
          <p:cNvPr id="56" name="文本框 55"/>
          <p:cNvSpPr txBox="1"/>
          <p:nvPr/>
        </p:nvSpPr>
        <p:spPr>
          <a:xfrm>
            <a:off x="5154562" y="1834210"/>
            <a:ext cx="10454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000" dirty="0">
                <a:solidFill>
                  <a:srgbClr val="FF0000"/>
                </a:solidFill>
              </a:rPr>
              <a:t>Basic </a:t>
            </a:r>
            <a:r>
              <a:rPr lang="zh-CN" altLang="en-US" sz="1000" dirty="0">
                <a:solidFill>
                  <a:srgbClr val="FF0000"/>
                </a:solidFill>
              </a:rPr>
              <a:t>增量键位</a:t>
            </a:r>
            <a:endParaRPr lang="zh-CN" altLang="en-US" sz="1000" dirty="0">
              <a:solidFill>
                <a:srgbClr val="FF0000"/>
              </a:solidFill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5143648" y="1642738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000" dirty="0">
                <a:solidFill>
                  <a:srgbClr val="FF0000"/>
                </a:solidFill>
              </a:rPr>
              <a:t>索引文件</a:t>
            </a:r>
            <a:endParaRPr lang="zh-CN" altLang="en-US" sz="1000" dirty="0">
              <a:solidFill>
                <a:srgbClr val="FF0000"/>
              </a:solidFill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5122501" y="2056808"/>
            <a:ext cx="11095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000" dirty="0">
                <a:solidFill>
                  <a:srgbClr val="FF0000"/>
                </a:solidFill>
              </a:rPr>
              <a:t>增量预计算</a:t>
            </a:r>
            <a:r>
              <a:rPr lang="en-US" altLang="zh-CN" sz="1000" dirty="0">
                <a:solidFill>
                  <a:srgbClr val="FF0000"/>
                </a:solidFill>
              </a:rPr>
              <a:t>store</a:t>
            </a:r>
            <a:endParaRPr lang="zh-CN" altLang="en-US" sz="1000" dirty="0">
              <a:solidFill>
                <a:srgbClr val="FF0000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27685" y="4305300"/>
            <a:ext cx="2736850" cy="245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lang="en-US" altLang="zh-CN" sz="1000" dirty="0"/>
              <a:t>/mc_full_data/</a:t>
            </a:r>
            <a:r>
              <a:rPr lang="en-US" altLang="zh-CN" sz="1000" b="1" dirty="0"/>
              <a:t>20201225</a:t>
            </a:r>
            <a:r>
              <a:rPr lang="en-US" altLang="zh-CN" sz="1000" dirty="0"/>
              <a:t>/1/</a:t>
            </a:r>
            <a:r>
              <a:rPr lang="en-US" altLang="zh-CN" sz="1000" b="1" dirty="0"/>
              <a:t>10021</a:t>
            </a:r>
            <a:r>
              <a:rPr lang="en-US" altLang="zh-CN" sz="1000" dirty="0"/>
              <a:t>/202071501/</a:t>
            </a:r>
            <a:endParaRPr lang="zh-CN" altLang="en-US" sz="1000" dirty="0">
              <a:ea typeface="宋体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7164" y="3993603"/>
            <a:ext cx="971550" cy="1028700"/>
          </a:xfrm>
          <a:prstGeom prst="rect">
            <a:avLst/>
          </a:prstGeom>
        </p:spPr>
      </p:pic>
      <p:sp>
        <p:nvSpPr>
          <p:cNvPr id="4" name="左大括号 3"/>
          <p:cNvSpPr/>
          <p:nvPr/>
        </p:nvSpPr>
        <p:spPr>
          <a:xfrm>
            <a:off x="3224119" y="4038889"/>
            <a:ext cx="193613" cy="984538"/>
          </a:xfrm>
          <a:prstGeom prst="leftBrac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602956" y="4218345"/>
            <a:ext cx="4828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000" dirty="0">
                <a:solidFill>
                  <a:srgbClr val="FF0000"/>
                </a:solidFill>
              </a:rPr>
              <a:t>basic</a:t>
            </a:r>
            <a:endParaRPr lang="zh-CN" altLang="en-US" sz="1000" dirty="0">
              <a:solidFill>
                <a:srgbClr val="FF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570187" y="4650978"/>
            <a:ext cx="4683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000" dirty="0">
                <a:solidFill>
                  <a:srgbClr val="FF0000"/>
                </a:solidFill>
              </a:rPr>
              <a:t>store</a:t>
            </a:r>
            <a:endParaRPr lang="zh-CN" altLang="en-US" sz="1000" dirty="0">
              <a:solidFill>
                <a:srgbClr val="FF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525849" y="4059844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000" dirty="0">
                <a:solidFill>
                  <a:srgbClr val="FF0000"/>
                </a:solidFill>
              </a:rPr>
              <a:t>索引文件</a:t>
            </a:r>
            <a:endParaRPr lang="zh-CN" altLang="en-US" sz="1000" dirty="0">
              <a:solidFill>
                <a:srgbClr val="FF0000"/>
              </a:solidFill>
            </a:endParaRPr>
          </a:p>
        </p:txBody>
      </p:sp>
      <p:sp>
        <p:nvSpPr>
          <p:cNvPr id="8" name="右大括号 7"/>
          <p:cNvSpPr/>
          <p:nvPr/>
        </p:nvSpPr>
        <p:spPr>
          <a:xfrm>
            <a:off x="4277158" y="4552403"/>
            <a:ext cx="164027" cy="433787"/>
          </a:xfrm>
          <a:prstGeom prst="rightBrac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3"/>
          <p:cNvSpPr>
            <a:spLocks noGrp="1"/>
          </p:cNvSpPr>
          <p:nvPr>
            <p:ph type="title"/>
          </p:nvPr>
        </p:nvSpPr>
        <p:spPr>
          <a:xfrm>
            <a:off x="264160" y="122548"/>
            <a:ext cx="7051040" cy="663006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03-1 </a:t>
            </a:r>
            <a:r>
              <a:rPr lang="zh-CN" altLang="en-US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版本文件设计（</a:t>
            </a:r>
            <a:r>
              <a:rPr lang="en-US" altLang="zh-CN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basic </a:t>
            </a:r>
            <a:r>
              <a:rPr lang="zh-CN" altLang="en-US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新增键位）</a:t>
            </a:r>
            <a:endParaRPr lang="en-US" sz="24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6137" y="3556226"/>
            <a:ext cx="2634363" cy="1196830"/>
          </a:xfrm>
          <a:prstGeom prst="rect">
            <a:avLst/>
          </a:prstGeom>
        </p:spPr>
      </p:pic>
      <p:sp>
        <p:nvSpPr>
          <p:cNvPr id="6" name="左大括号 5"/>
          <p:cNvSpPr/>
          <p:nvPr/>
        </p:nvSpPr>
        <p:spPr>
          <a:xfrm>
            <a:off x="4768951" y="1290859"/>
            <a:ext cx="183518" cy="1169551"/>
          </a:xfrm>
          <a:prstGeom prst="leftBrac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77821" y="1256692"/>
            <a:ext cx="184731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endParaRPr lang="zh-CN" altLang="en-US" sz="1000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0971" y="1199542"/>
            <a:ext cx="3127662" cy="2625226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5064026" y="1445763"/>
            <a:ext cx="338554" cy="92398"/>
          </a:xfrm>
          <a:prstGeom prst="rect">
            <a:avLst/>
          </a:prstGeom>
          <a:solidFill>
            <a:schemeClr val="bg1"/>
          </a:solidFill>
        </p:spPr>
        <p:txBody>
          <a:bodyPr vert="eaVert" wrap="none" rtlCol="0">
            <a:spAutoFit/>
          </a:bodyPr>
          <a:lstStyle/>
          <a:p>
            <a:pPr algn="l"/>
            <a:endParaRPr lang="zh-CN" altLang="en-US" sz="1000" dirty="0"/>
          </a:p>
        </p:txBody>
      </p:sp>
      <p:sp>
        <p:nvSpPr>
          <p:cNvPr id="12" name="文本框 11"/>
          <p:cNvSpPr txBox="1"/>
          <p:nvPr/>
        </p:nvSpPr>
        <p:spPr>
          <a:xfrm>
            <a:off x="4743986" y="1199542"/>
            <a:ext cx="338554" cy="92398"/>
          </a:xfrm>
          <a:prstGeom prst="rect">
            <a:avLst/>
          </a:prstGeom>
          <a:solidFill>
            <a:schemeClr val="bg1"/>
          </a:solidFill>
        </p:spPr>
        <p:txBody>
          <a:bodyPr vert="eaVert" wrap="none" rtlCol="0">
            <a:spAutoFit/>
          </a:bodyPr>
          <a:lstStyle/>
          <a:p>
            <a:pPr algn="l"/>
            <a:endParaRPr lang="zh-CN" altLang="en-US" sz="1000" dirty="0"/>
          </a:p>
        </p:txBody>
      </p:sp>
      <p:sp>
        <p:nvSpPr>
          <p:cNvPr id="13" name="文本框 12"/>
          <p:cNvSpPr txBox="1"/>
          <p:nvPr/>
        </p:nvSpPr>
        <p:spPr>
          <a:xfrm>
            <a:off x="4513989" y="1276201"/>
            <a:ext cx="312906" cy="116955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lang="zh-CN" altLang="en-US" sz="1000" dirty="0"/>
              <a:t>自</a:t>
            </a:r>
            <a:endParaRPr lang="en-US" altLang="zh-CN" sz="1000" dirty="0"/>
          </a:p>
          <a:p>
            <a:pPr algn="l"/>
            <a:r>
              <a:rPr lang="zh-CN" altLang="en-US" sz="1000" dirty="0"/>
              <a:t>定</a:t>
            </a:r>
            <a:endParaRPr lang="en-US" altLang="zh-CN" sz="1000" dirty="0"/>
          </a:p>
          <a:p>
            <a:pPr algn="l"/>
            <a:r>
              <a:rPr lang="zh-CN" altLang="en-US" sz="1000" dirty="0"/>
              <a:t>义</a:t>
            </a:r>
            <a:endParaRPr lang="en-US" altLang="zh-CN" sz="1000" dirty="0"/>
          </a:p>
          <a:p>
            <a:pPr algn="l"/>
            <a:r>
              <a:rPr lang="zh-CN" altLang="en-US" sz="1000" dirty="0"/>
              <a:t>属</a:t>
            </a:r>
            <a:endParaRPr lang="en-US" altLang="zh-CN" sz="1000" dirty="0"/>
          </a:p>
          <a:p>
            <a:pPr algn="l"/>
            <a:r>
              <a:rPr lang="zh-CN" altLang="en-US" sz="1000" dirty="0"/>
              <a:t>性</a:t>
            </a:r>
            <a:endParaRPr lang="en-US" altLang="zh-CN" sz="1000" dirty="0"/>
          </a:p>
          <a:p>
            <a:pPr algn="l"/>
            <a:r>
              <a:rPr lang="zh-CN" altLang="en-US" sz="1000" dirty="0"/>
              <a:t>写</a:t>
            </a:r>
            <a:endParaRPr lang="en-US" altLang="zh-CN" sz="1000" dirty="0"/>
          </a:p>
          <a:p>
            <a:pPr algn="l"/>
            <a:r>
              <a:rPr lang="zh-CN" altLang="en-US" sz="1000" dirty="0"/>
              <a:t>入</a:t>
            </a:r>
            <a:endParaRPr lang="zh-CN" altLang="en-US" sz="1000" dirty="0"/>
          </a:p>
        </p:txBody>
      </p:sp>
      <p:sp>
        <p:nvSpPr>
          <p:cNvPr id="14" name="左大括号 13"/>
          <p:cNvSpPr/>
          <p:nvPr/>
        </p:nvSpPr>
        <p:spPr>
          <a:xfrm>
            <a:off x="4801720" y="2566732"/>
            <a:ext cx="124651" cy="1083716"/>
          </a:xfrm>
          <a:prstGeom prst="leftBrac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4217167" y="2803332"/>
            <a:ext cx="65594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000" dirty="0"/>
              <a:t>MC</a:t>
            </a:r>
            <a:endParaRPr lang="en-US" altLang="zh-CN" sz="1000" dirty="0"/>
          </a:p>
          <a:p>
            <a:pPr algn="r"/>
            <a:r>
              <a:rPr lang="zh-CN" altLang="en-US" sz="1000" dirty="0"/>
              <a:t>扩展</a:t>
            </a:r>
            <a:endParaRPr lang="en-US" altLang="zh-CN" sz="1000" dirty="0"/>
          </a:p>
          <a:p>
            <a:pPr algn="r"/>
            <a:r>
              <a:rPr lang="zh-CN" altLang="en-US" sz="1000" dirty="0"/>
              <a:t>属性</a:t>
            </a:r>
            <a:endParaRPr lang="en-US" altLang="zh-CN" sz="1000" dirty="0"/>
          </a:p>
          <a:p>
            <a:pPr algn="r"/>
            <a:r>
              <a:rPr lang="zh-CN" altLang="en-US" sz="1000" dirty="0"/>
              <a:t>添加</a:t>
            </a:r>
            <a:endParaRPr lang="en-US" altLang="zh-CN" sz="1000" dirty="0"/>
          </a:p>
          <a:p>
            <a:pPr algn="r"/>
            <a:r>
              <a:rPr lang="en-US" altLang="zh-CN" sz="1000" dirty="0"/>
              <a:t>(</a:t>
            </a:r>
            <a:r>
              <a:rPr lang="zh-CN" altLang="en-US" sz="1000" dirty="0"/>
              <a:t>赋权的</a:t>
            </a:r>
            <a:r>
              <a:rPr lang="en-US" altLang="zh-CN" sz="1000" dirty="0"/>
              <a:t>)</a:t>
            </a:r>
            <a:endParaRPr lang="zh-CN" altLang="en-US" sz="1000" dirty="0"/>
          </a:p>
        </p:txBody>
      </p:sp>
      <p:sp>
        <p:nvSpPr>
          <p:cNvPr id="16" name="左大括号 15"/>
          <p:cNvSpPr/>
          <p:nvPr/>
        </p:nvSpPr>
        <p:spPr>
          <a:xfrm>
            <a:off x="330594" y="1256693"/>
            <a:ext cx="126672" cy="2208172"/>
          </a:xfrm>
          <a:prstGeom prst="leftBrac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900" y="1123207"/>
            <a:ext cx="2823370" cy="2300078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64026" y="3822518"/>
            <a:ext cx="2634363" cy="1196830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7698389" y="1445763"/>
            <a:ext cx="12105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000" dirty="0">
                <a:solidFill>
                  <a:srgbClr val="FF0000"/>
                </a:solidFill>
              </a:rPr>
              <a:t>网上中文显示名称</a:t>
            </a:r>
            <a:endParaRPr lang="zh-CN" altLang="en-US" sz="1000" dirty="0">
              <a:solidFill>
                <a:srgbClr val="FF0000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7965045" y="2009068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000" dirty="0">
                <a:solidFill>
                  <a:srgbClr val="FF0000"/>
                </a:solidFill>
              </a:rPr>
              <a:t>口味</a:t>
            </a:r>
            <a:endParaRPr lang="zh-CN" altLang="en-US" sz="1000" dirty="0">
              <a:solidFill>
                <a:srgbClr val="FF0000"/>
              </a:solidFill>
            </a:endParaRPr>
          </a:p>
        </p:txBody>
      </p:sp>
      <p:cxnSp>
        <p:nvCxnSpPr>
          <p:cNvPr id="21" name="直接箭头连接符 20"/>
          <p:cNvCxnSpPr/>
          <p:nvPr/>
        </p:nvCxnSpPr>
        <p:spPr>
          <a:xfrm>
            <a:off x="3270429" y="1749134"/>
            <a:ext cx="1510748" cy="889574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629484" y="1256692"/>
            <a:ext cx="2640473" cy="1055747"/>
          </a:xfrm>
          <a:prstGeom prst="rect">
            <a:avLst/>
          </a:prstGeom>
          <a:noFill/>
          <a:ln w="19050">
            <a:solidFill>
              <a:schemeClr val="accent3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058391" y="2492197"/>
            <a:ext cx="3347800" cy="1245411"/>
          </a:xfrm>
          <a:prstGeom prst="rect">
            <a:avLst/>
          </a:prstGeom>
          <a:noFill/>
          <a:ln w="19050">
            <a:solidFill>
              <a:schemeClr val="accent3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29484" y="2360064"/>
            <a:ext cx="2640473" cy="1104801"/>
          </a:xfrm>
          <a:prstGeom prst="rect">
            <a:avLst/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4523413" y="3685114"/>
            <a:ext cx="41781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000" dirty="0"/>
              <a:t>基本属性</a:t>
            </a:r>
            <a:endParaRPr lang="en-US" altLang="zh-CN" sz="1000" dirty="0"/>
          </a:p>
          <a:p>
            <a:pPr algn="l"/>
            <a:r>
              <a:rPr lang="zh-CN" altLang="en-US" sz="1000" dirty="0"/>
              <a:t>完全添加</a:t>
            </a:r>
            <a:endParaRPr lang="zh-CN" altLang="en-US" sz="1000" dirty="0"/>
          </a:p>
        </p:txBody>
      </p:sp>
      <p:cxnSp>
        <p:nvCxnSpPr>
          <p:cNvPr id="29" name="直接箭头连接符 28"/>
          <p:cNvCxnSpPr>
            <a:endCxn id="28" idx="1"/>
          </p:cNvCxnSpPr>
          <p:nvPr/>
        </p:nvCxnSpPr>
        <p:spPr>
          <a:xfrm>
            <a:off x="3301110" y="4189638"/>
            <a:ext cx="1223149" cy="268483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629484" y="3520361"/>
            <a:ext cx="2640473" cy="1379147"/>
          </a:xfrm>
          <a:prstGeom prst="rect">
            <a:avLst/>
          </a:prstGeom>
          <a:noFill/>
          <a:ln w="19050">
            <a:solidFill>
              <a:schemeClr val="accent3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5058391" y="3833454"/>
            <a:ext cx="3347800" cy="1175099"/>
          </a:xfrm>
          <a:prstGeom prst="rect">
            <a:avLst/>
          </a:prstGeom>
          <a:noFill/>
          <a:ln w="19050">
            <a:solidFill>
              <a:schemeClr val="accent3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2" name="左大括号 31"/>
          <p:cNvSpPr/>
          <p:nvPr/>
        </p:nvSpPr>
        <p:spPr>
          <a:xfrm>
            <a:off x="4785901" y="3806036"/>
            <a:ext cx="124651" cy="1083716"/>
          </a:xfrm>
          <a:prstGeom prst="leftBrac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左大括号 33"/>
          <p:cNvSpPr/>
          <p:nvPr/>
        </p:nvSpPr>
        <p:spPr>
          <a:xfrm>
            <a:off x="321160" y="3523630"/>
            <a:ext cx="136105" cy="1366122"/>
          </a:xfrm>
          <a:prstGeom prst="leftBrac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59430" y="1673438"/>
            <a:ext cx="4103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000" dirty="0"/>
              <a:t>MC</a:t>
            </a:r>
            <a:r>
              <a:rPr lang="zh-CN" altLang="en-US" sz="1000" dirty="0"/>
              <a:t>预计算扩展属性</a:t>
            </a:r>
            <a:endParaRPr lang="zh-CN" altLang="en-US" sz="1000" dirty="0"/>
          </a:p>
        </p:txBody>
      </p:sp>
      <p:sp>
        <p:nvSpPr>
          <p:cNvPr id="36" name="文本框 35"/>
          <p:cNvSpPr txBox="1"/>
          <p:nvPr/>
        </p:nvSpPr>
        <p:spPr>
          <a:xfrm>
            <a:off x="38215" y="3438731"/>
            <a:ext cx="4103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000" dirty="0"/>
              <a:t>MC</a:t>
            </a:r>
            <a:r>
              <a:rPr lang="zh-CN" altLang="en-US" sz="1000" dirty="0"/>
              <a:t>预计算基本属性</a:t>
            </a:r>
            <a:endParaRPr lang="zh-CN" altLang="en-US" sz="1000" dirty="0"/>
          </a:p>
        </p:txBody>
      </p:sp>
      <p:sp>
        <p:nvSpPr>
          <p:cNvPr id="37" name="左大括号 36"/>
          <p:cNvSpPr/>
          <p:nvPr/>
        </p:nvSpPr>
        <p:spPr>
          <a:xfrm flipH="1">
            <a:off x="3326154" y="2365478"/>
            <a:ext cx="166223" cy="1092097"/>
          </a:xfrm>
          <a:prstGeom prst="leftBrac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3454863" y="2361596"/>
            <a:ext cx="90537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这</a:t>
            </a:r>
            <a:r>
              <a:rPr lang="en-US" altLang="zh-CN" sz="1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  <a:r>
              <a:rPr lang="zh-CN" altLang="en-US" sz="1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个扩展属性由于在产品配置平台</a:t>
            </a:r>
            <a:endParaRPr lang="en-US" altLang="zh-CN" sz="1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algn="l"/>
            <a:r>
              <a:rPr lang="zh-CN" altLang="en-US" sz="1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没有赋权给当前租户</a:t>
            </a:r>
            <a:endParaRPr lang="en-US" altLang="zh-CN" sz="1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algn="l"/>
            <a:r>
              <a:rPr lang="zh-CN" altLang="en-US" sz="1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因此不写入版本文件</a:t>
            </a:r>
            <a:endParaRPr lang="zh-CN" altLang="en-US" sz="1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 rot="16200000">
            <a:off x="1792665" y="-410201"/>
            <a:ext cx="228630" cy="283834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MC </a:t>
            </a:r>
            <a:r>
              <a: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预计算</a:t>
            </a:r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0" name="矩形 39"/>
          <p:cNvSpPr/>
          <p:nvPr/>
        </p:nvSpPr>
        <p:spPr>
          <a:xfrm rot="16200000">
            <a:off x="6618376" y="-946345"/>
            <a:ext cx="228630" cy="394632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产品配置平台版本文件</a:t>
            </a:r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354978" y="1178588"/>
            <a:ext cx="255198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lang="en-US" altLang="zh-CN" sz="1000" dirty="0"/>
              <a:t>1</a:t>
            </a:r>
            <a:endParaRPr lang="zh-CN" altLang="en-US" sz="1000" dirty="0"/>
          </a:p>
        </p:txBody>
      </p:sp>
      <p:sp>
        <p:nvSpPr>
          <p:cNvPr id="41" name="文本框 40"/>
          <p:cNvSpPr txBox="1"/>
          <p:nvPr/>
        </p:nvSpPr>
        <p:spPr>
          <a:xfrm>
            <a:off x="4325780" y="2557111"/>
            <a:ext cx="255198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lang="en-US" altLang="zh-CN" sz="1000" dirty="0"/>
              <a:t>2</a:t>
            </a:r>
            <a:endParaRPr lang="zh-CN" altLang="en-US" sz="1000" dirty="0"/>
          </a:p>
        </p:txBody>
      </p:sp>
      <p:sp>
        <p:nvSpPr>
          <p:cNvPr id="42" name="文本框 41"/>
          <p:cNvSpPr txBox="1"/>
          <p:nvPr/>
        </p:nvSpPr>
        <p:spPr>
          <a:xfrm>
            <a:off x="4277150" y="3665106"/>
            <a:ext cx="255198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lang="en-US" altLang="zh-CN" sz="1000" dirty="0"/>
              <a:t>3</a:t>
            </a:r>
            <a:endParaRPr lang="zh-CN" altLang="en-US" sz="1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3"/>
          <p:cNvSpPr>
            <a:spLocks noGrp="1"/>
          </p:cNvSpPr>
          <p:nvPr>
            <p:ph type="title"/>
          </p:nvPr>
        </p:nvSpPr>
        <p:spPr>
          <a:xfrm>
            <a:off x="264160" y="122548"/>
            <a:ext cx="7051040" cy="663006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03-1 </a:t>
            </a:r>
            <a:r>
              <a:rPr lang="zh-CN" altLang="en-US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版本文件设计（</a:t>
            </a:r>
            <a:r>
              <a:rPr lang="en-US" altLang="zh-CN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basic </a:t>
            </a:r>
            <a:r>
              <a:rPr lang="zh-CN" altLang="en-US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新增产品组）</a:t>
            </a:r>
            <a:endParaRPr lang="en-US" sz="2400" dirty="0"/>
          </a:p>
        </p:txBody>
      </p:sp>
      <p:pic>
        <p:nvPicPr>
          <p:cNvPr id="41" name="图片 4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0632" y="1013702"/>
            <a:ext cx="4498840" cy="1264850"/>
          </a:xfrm>
          <a:prstGeom prst="rect">
            <a:avLst/>
          </a:prstGeom>
        </p:spPr>
      </p:pic>
      <p:pic>
        <p:nvPicPr>
          <p:cNvPr id="42" name="图片 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632" y="2388951"/>
            <a:ext cx="2465759" cy="885536"/>
          </a:xfrm>
          <a:prstGeom prst="rect">
            <a:avLst/>
          </a:prstGeom>
        </p:spPr>
      </p:pic>
      <p:pic>
        <p:nvPicPr>
          <p:cNvPr id="43" name="图片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632" y="3384886"/>
            <a:ext cx="2582744" cy="1333029"/>
          </a:xfrm>
          <a:prstGeom prst="rect">
            <a:avLst/>
          </a:prstGeom>
        </p:spPr>
      </p:pic>
      <p:pic>
        <p:nvPicPr>
          <p:cNvPr id="44" name="图片 4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8490" y="1013702"/>
            <a:ext cx="2053419" cy="1564128"/>
          </a:xfrm>
          <a:prstGeom prst="rect">
            <a:avLst/>
          </a:prstGeom>
        </p:spPr>
      </p:pic>
      <p:sp>
        <p:nvSpPr>
          <p:cNvPr id="45" name="左大括号 44"/>
          <p:cNvSpPr/>
          <p:nvPr/>
        </p:nvSpPr>
        <p:spPr>
          <a:xfrm>
            <a:off x="366503" y="1040004"/>
            <a:ext cx="154129" cy="1194477"/>
          </a:xfrm>
          <a:prstGeom prst="leftBrac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左大括号 45"/>
          <p:cNvSpPr/>
          <p:nvPr/>
        </p:nvSpPr>
        <p:spPr>
          <a:xfrm>
            <a:off x="366502" y="2388952"/>
            <a:ext cx="154130" cy="885536"/>
          </a:xfrm>
          <a:prstGeom prst="leftBrac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左大括号 46"/>
          <p:cNvSpPr/>
          <p:nvPr/>
        </p:nvSpPr>
        <p:spPr>
          <a:xfrm>
            <a:off x="366502" y="3432770"/>
            <a:ext cx="154130" cy="1207324"/>
          </a:xfrm>
          <a:prstGeom prst="leftBrac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左大括号 47"/>
          <p:cNvSpPr/>
          <p:nvPr/>
        </p:nvSpPr>
        <p:spPr>
          <a:xfrm>
            <a:off x="6047456" y="1071228"/>
            <a:ext cx="168518" cy="1506602"/>
          </a:xfrm>
          <a:prstGeom prst="leftBrac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文本框 48"/>
          <p:cNvSpPr txBox="1"/>
          <p:nvPr/>
        </p:nvSpPr>
        <p:spPr>
          <a:xfrm>
            <a:off x="139679" y="971501"/>
            <a:ext cx="36650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000" dirty="0"/>
              <a:t>产品组基本信息</a:t>
            </a:r>
            <a:endParaRPr lang="en-US" altLang="zh-CN" sz="1000" dirty="0"/>
          </a:p>
        </p:txBody>
      </p:sp>
      <p:sp>
        <p:nvSpPr>
          <p:cNvPr id="51" name="文本框 50"/>
          <p:cNvSpPr txBox="1"/>
          <p:nvPr/>
        </p:nvSpPr>
        <p:spPr>
          <a:xfrm>
            <a:off x="1670712" y="1795766"/>
            <a:ext cx="7328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000" dirty="0">
                <a:solidFill>
                  <a:srgbClr val="FF0000"/>
                </a:solidFill>
              </a:rPr>
              <a:t>渠道</a:t>
            </a:r>
            <a:r>
              <a:rPr lang="en-US" altLang="zh-CN" sz="1000" dirty="0">
                <a:solidFill>
                  <a:srgbClr val="FF0000"/>
                </a:solidFill>
              </a:rPr>
              <a:t>/</a:t>
            </a:r>
            <a:r>
              <a:rPr lang="zh-CN" altLang="en-US" sz="1000" dirty="0">
                <a:solidFill>
                  <a:srgbClr val="FF0000"/>
                </a:solidFill>
              </a:rPr>
              <a:t>图片</a:t>
            </a:r>
            <a:endParaRPr lang="zh-CN" altLang="en-US" sz="1000" dirty="0">
              <a:solidFill>
                <a:srgbClr val="FF0000"/>
              </a:solidFill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135210" y="2488931"/>
            <a:ext cx="3665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000" dirty="0"/>
              <a:t>规格信息</a:t>
            </a:r>
            <a:endParaRPr lang="en-US" altLang="zh-CN" sz="1000" dirty="0"/>
          </a:p>
        </p:txBody>
      </p:sp>
      <p:sp>
        <p:nvSpPr>
          <p:cNvPr id="55" name="文本框 54"/>
          <p:cNvSpPr txBox="1"/>
          <p:nvPr/>
        </p:nvSpPr>
        <p:spPr>
          <a:xfrm>
            <a:off x="70362" y="3746314"/>
            <a:ext cx="3665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000" dirty="0"/>
              <a:t>辅料信息</a:t>
            </a:r>
            <a:endParaRPr lang="en-US" altLang="zh-CN" sz="1000" dirty="0"/>
          </a:p>
        </p:txBody>
      </p:sp>
      <p:sp>
        <p:nvSpPr>
          <p:cNvPr id="57" name="文本框 56"/>
          <p:cNvSpPr txBox="1"/>
          <p:nvPr/>
        </p:nvSpPr>
        <p:spPr>
          <a:xfrm>
            <a:off x="5753639" y="1319380"/>
            <a:ext cx="36650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000" dirty="0"/>
              <a:t>产品组键位信息</a:t>
            </a:r>
            <a:endParaRPr lang="en-US" altLang="zh-CN" sz="1000" dirty="0"/>
          </a:p>
        </p:txBody>
      </p:sp>
      <p:sp>
        <p:nvSpPr>
          <p:cNvPr id="61" name="文本框 60"/>
          <p:cNvSpPr txBox="1"/>
          <p:nvPr/>
        </p:nvSpPr>
        <p:spPr>
          <a:xfrm>
            <a:off x="65885" y="878072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000" dirty="0"/>
              <a:t>1</a:t>
            </a:r>
            <a:endParaRPr lang="zh-CN" altLang="en-US" sz="1000" dirty="0"/>
          </a:p>
        </p:txBody>
      </p:sp>
      <p:sp>
        <p:nvSpPr>
          <p:cNvPr id="62" name="文本框 61"/>
          <p:cNvSpPr txBox="1"/>
          <p:nvPr/>
        </p:nvSpPr>
        <p:spPr>
          <a:xfrm>
            <a:off x="92384" y="2315323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000" dirty="0"/>
              <a:t>2</a:t>
            </a:r>
            <a:endParaRPr lang="zh-CN" altLang="en-US" sz="1000" dirty="0"/>
          </a:p>
        </p:txBody>
      </p:sp>
      <p:sp>
        <p:nvSpPr>
          <p:cNvPr id="63" name="文本框 62"/>
          <p:cNvSpPr txBox="1"/>
          <p:nvPr/>
        </p:nvSpPr>
        <p:spPr>
          <a:xfrm>
            <a:off x="27536" y="3511526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000" dirty="0"/>
              <a:t>3</a:t>
            </a:r>
            <a:endParaRPr lang="zh-CN" altLang="en-US" sz="1000" dirty="0"/>
          </a:p>
        </p:txBody>
      </p:sp>
      <p:sp>
        <p:nvSpPr>
          <p:cNvPr id="64" name="文本框 63"/>
          <p:cNvSpPr txBox="1"/>
          <p:nvPr/>
        </p:nvSpPr>
        <p:spPr>
          <a:xfrm>
            <a:off x="5645350" y="1033706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000" dirty="0"/>
              <a:t>4</a:t>
            </a:r>
            <a:endParaRPr lang="zh-CN" altLang="en-US" sz="1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3"/>
          <p:cNvSpPr>
            <a:spLocks noGrp="1"/>
          </p:cNvSpPr>
          <p:nvPr>
            <p:ph type="title"/>
          </p:nvPr>
        </p:nvSpPr>
        <p:spPr>
          <a:xfrm>
            <a:off x="264160" y="122548"/>
            <a:ext cx="7051040" cy="663006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03-1 </a:t>
            </a:r>
            <a:r>
              <a:rPr lang="zh-CN" altLang="en-US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版本文件设计（</a:t>
            </a:r>
            <a:r>
              <a:rPr lang="en-US" altLang="zh-CN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basic </a:t>
            </a:r>
            <a:r>
              <a:rPr lang="zh-CN" altLang="en-US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修改键位）</a:t>
            </a:r>
            <a:endParaRPr lang="en-US" sz="2400" dirty="0"/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6137" y="3556226"/>
            <a:ext cx="2634363" cy="1196830"/>
          </a:xfrm>
          <a:prstGeom prst="rect">
            <a:avLst/>
          </a:prstGeom>
        </p:spPr>
      </p:pic>
      <p:sp>
        <p:nvSpPr>
          <p:cNvPr id="21" name="左大括号 20"/>
          <p:cNvSpPr/>
          <p:nvPr/>
        </p:nvSpPr>
        <p:spPr>
          <a:xfrm>
            <a:off x="4768951" y="1290859"/>
            <a:ext cx="183518" cy="1169551"/>
          </a:xfrm>
          <a:prstGeom prst="leftBrac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77821" y="1256692"/>
            <a:ext cx="184731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endParaRPr lang="zh-CN" altLang="en-US" sz="1000" dirty="0"/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0971" y="1199542"/>
            <a:ext cx="3127662" cy="2625226"/>
          </a:xfrm>
          <a:prstGeom prst="rect">
            <a:avLst/>
          </a:prstGeom>
        </p:spPr>
      </p:pic>
      <p:sp>
        <p:nvSpPr>
          <p:cNvPr id="24" name="文本框 23"/>
          <p:cNvSpPr txBox="1"/>
          <p:nvPr/>
        </p:nvSpPr>
        <p:spPr>
          <a:xfrm>
            <a:off x="5064026" y="1445763"/>
            <a:ext cx="338554" cy="92398"/>
          </a:xfrm>
          <a:prstGeom prst="rect">
            <a:avLst/>
          </a:prstGeom>
          <a:solidFill>
            <a:schemeClr val="bg1"/>
          </a:solidFill>
        </p:spPr>
        <p:txBody>
          <a:bodyPr vert="eaVert" wrap="none" rtlCol="0">
            <a:spAutoFit/>
          </a:bodyPr>
          <a:lstStyle/>
          <a:p>
            <a:pPr algn="l"/>
            <a:endParaRPr lang="zh-CN" altLang="en-US" sz="1000" dirty="0"/>
          </a:p>
        </p:txBody>
      </p:sp>
      <p:sp>
        <p:nvSpPr>
          <p:cNvPr id="25" name="文本框 24"/>
          <p:cNvSpPr txBox="1"/>
          <p:nvPr/>
        </p:nvSpPr>
        <p:spPr>
          <a:xfrm>
            <a:off x="4743986" y="1199542"/>
            <a:ext cx="338554" cy="92398"/>
          </a:xfrm>
          <a:prstGeom prst="rect">
            <a:avLst/>
          </a:prstGeom>
          <a:solidFill>
            <a:schemeClr val="bg1"/>
          </a:solidFill>
        </p:spPr>
        <p:txBody>
          <a:bodyPr vert="eaVert" wrap="none" rtlCol="0">
            <a:spAutoFit/>
          </a:bodyPr>
          <a:lstStyle/>
          <a:p>
            <a:pPr algn="l"/>
            <a:endParaRPr lang="zh-CN" altLang="en-US" sz="1000" dirty="0"/>
          </a:p>
        </p:txBody>
      </p:sp>
      <p:sp>
        <p:nvSpPr>
          <p:cNvPr id="26" name="文本框 25"/>
          <p:cNvSpPr txBox="1"/>
          <p:nvPr/>
        </p:nvSpPr>
        <p:spPr>
          <a:xfrm>
            <a:off x="4480519" y="1232448"/>
            <a:ext cx="312906" cy="116955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lang="zh-CN" altLang="en-US" sz="1000" dirty="0"/>
              <a:t>自</a:t>
            </a:r>
            <a:endParaRPr lang="en-US" altLang="zh-CN" sz="1000" dirty="0"/>
          </a:p>
          <a:p>
            <a:pPr algn="l"/>
            <a:r>
              <a:rPr lang="zh-CN" altLang="en-US" sz="1000" dirty="0"/>
              <a:t>定</a:t>
            </a:r>
            <a:endParaRPr lang="en-US" altLang="zh-CN" sz="1000" dirty="0"/>
          </a:p>
          <a:p>
            <a:pPr algn="l"/>
            <a:r>
              <a:rPr lang="zh-CN" altLang="en-US" sz="1000" dirty="0"/>
              <a:t>义</a:t>
            </a:r>
            <a:endParaRPr lang="en-US" altLang="zh-CN" sz="1000" dirty="0"/>
          </a:p>
          <a:p>
            <a:pPr algn="l"/>
            <a:r>
              <a:rPr lang="zh-CN" altLang="en-US" sz="1000" dirty="0"/>
              <a:t>属</a:t>
            </a:r>
            <a:endParaRPr lang="en-US" altLang="zh-CN" sz="1000" dirty="0"/>
          </a:p>
          <a:p>
            <a:pPr algn="l"/>
            <a:r>
              <a:rPr lang="zh-CN" altLang="en-US" sz="1000" dirty="0"/>
              <a:t>性</a:t>
            </a:r>
            <a:endParaRPr lang="en-US" altLang="zh-CN" sz="1000" dirty="0"/>
          </a:p>
          <a:p>
            <a:pPr algn="l"/>
            <a:r>
              <a:rPr lang="zh-CN" altLang="en-US" sz="1000" dirty="0"/>
              <a:t>修</a:t>
            </a:r>
            <a:endParaRPr lang="en-US" altLang="zh-CN" sz="1000" dirty="0"/>
          </a:p>
          <a:p>
            <a:pPr algn="l"/>
            <a:r>
              <a:rPr lang="zh-CN" altLang="en-US" sz="1000" dirty="0"/>
              <a:t>改</a:t>
            </a:r>
            <a:endParaRPr lang="zh-CN" altLang="en-US" sz="1000" dirty="0"/>
          </a:p>
        </p:txBody>
      </p:sp>
      <p:sp>
        <p:nvSpPr>
          <p:cNvPr id="27" name="左大括号 26"/>
          <p:cNvSpPr/>
          <p:nvPr/>
        </p:nvSpPr>
        <p:spPr>
          <a:xfrm>
            <a:off x="4801720" y="2566732"/>
            <a:ext cx="124651" cy="1083716"/>
          </a:xfrm>
          <a:prstGeom prst="leftBrac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4224766" y="2731750"/>
            <a:ext cx="65594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000" dirty="0"/>
              <a:t>MC</a:t>
            </a:r>
            <a:endParaRPr lang="en-US" altLang="zh-CN" sz="1000" dirty="0"/>
          </a:p>
          <a:p>
            <a:pPr algn="r"/>
            <a:r>
              <a:rPr lang="zh-CN" altLang="en-US" sz="1000" dirty="0"/>
              <a:t>扩展</a:t>
            </a:r>
            <a:endParaRPr lang="en-US" altLang="zh-CN" sz="1000" dirty="0"/>
          </a:p>
          <a:p>
            <a:pPr algn="r"/>
            <a:r>
              <a:rPr lang="zh-CN" altLang="en-US" sz="1000" dirty="0"/>
              <a:t>属性</a:t>
            </a:r>
            <a:endParaRPr lang="en-US" altLang="zh-CN" sz="1000" dirty="0"/>
          </a:p>
          <a:p>
            <a:pPr algn="r"/>
            <a:r>
              <a:rPr lang="zh-CN" altLang="en-US" sz="1000" dirty="0"/>
              <a:t>覆盖</a:t>
            </a:r>
            <a:endParaRPr lang="en-US" altLang="zh-CN" sz="1000" dirty="0"/>
          </a:p>
          <a:p>
            <a:pPr algn="r"/>
            <a:r>
              <a:rPr lang="en-US" altLang="zh-CN" sz="1000" dirty="0"/>
              <a:t>(</a:t>
            </a:r>
            <a:r>
              <a:rPr lang="zh-CN" altLang="en-US" sz="1000" dirty="0"/>
              <a:t>赋权的</a:t>
            </a:r>
            <a:r>
              <a:rPr lang="en-US" altLang="zh-CN" sz="1000" dirty="0"/>
              <a:t>)</a:t>
            </a:r>
            <a:endParaRPr lang="zh-CN" altLang="en-US" sz="1000" dirty="0"/>
          </a:p>
        </p:txBody>
      </p:sp>
      <p:sp>
        <p:nvSpPr>
          <p:cNvPr id="29" name="左大括号 28"/>
          <p:cNvSpPr/>
          <p:nvPr/>
        </p:nvSpPr>
        <p:spPr>
          <a:xfrm>
            <a:off x="330594" y="1256693"/>
            <a:ext cx="126672" cy="2208172"/>
          </a:xfrm>
          <a:prstGeom prst="leftBrac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740" y="1128922"/>
            <a:ext cx="2823370" cy="2300078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64026" y="3811723"/>
            <a:ext cx="2634363" cy="1196830"/>
          </a:xfrm>
          <a:prstGeom prst="rect">
            <a:avLst/>
          </a:prstGeom>
        </p:spPr>
      </p:pic>
      <p:sp>
        <p:nvSpPr>
          <p:cNvPr id="32" name="文本框 31"/>
          <p:cNvSpPr txBox="1"/>
          <p:nvPr/>
        </p:nvSpPr>
        <p:spPr>
          <a:xfrm>
            <a:off x="7698389" y="1445763"/>
            <a:ext cx="12105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000" dirty="0">
                <a:solidFill>
                  <a:srgbClr val="FF0000"/>
                </a:solidFill>
              </a:rPr>
              <a:t>网上中文显示名称</a:t>
            </a:r>
            <a:endParaRPr lang="zh-CN" altLang="en-US" sz="1000" dirty="0">
              <a:solidFill>
                <a:srgbClr val="FF0000"/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7965045" y="2009068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000" dirty="0">
                <a:solidFill>
                  <a:srgbClr val="FF0000"/>
                </a:solidFill>
              </a:rPr>
              <a:t>口味</a:t>
            </a:r>
            <a:endParaRPr lang="zh-CN" altLang="en-US" sz="1000" dirty="0">
              <a:solidFill>
                <a:srgbClr val="FF0000"/>
              </a:solidFill>
            </a:endParaRPr>
          </a:p>
        </p:txBody>
      </p:sp>
      <p:cxnSp>
        <p:nvCxnSpPr>
          <p:cNvPr id="35" name="直接箭头连接符 34"/>
          <p:cNvCxnSpPr/>
          <p:nvPr/>
        </p:nvCxnSpPr>
        <p:spPr>
          <a:xfrm>
            <a:off x="3270429" y="1749134"/>
            <a:ext cx="1510748" cy="889574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629484" y="1256692"/>
            <a:ext cx="2640473" cy="1055747"/>
          </a:xfrm>
          <a:prstGeom prst="rect">
            <a:avLst/>
          </a:prstGeom>
          <a:noFill/>
          <a:ln w="19050">
            <a:solidFill>
              <a:schemeClr val="accent3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5058391" y="2492197"/>
            <a:ext cx="3347800" cy="1245411"/>
          </a:xfrm>
          <a:prstGeom prst="rect">
            <a:avLst/>
          </a:prstGeom>
          <a:noFill/>
          <a:ln w="19050">
            <a:solidFill>
              <a:schemeClr val="accent3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629484" y="2360064"/>
            <a:ext cx="2640473" cy="1104801"/>
          </a:xfrm>
          <a:prstGeom prst="rect">
            <a:avLst/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9" name="流程图: 接点 38"/>
          <p:cNvSpPr/>
          <p:nvPr/>
        </p:nvSpPr>
        <p:spPr>
          <a:xfrm rot="16200000">
            <a:off x="4308479" y="1182750"/>
            <a:ext cx="151047" cy="172183"/>
          </a:xfrm>
          <a:prstGeom prst="flowChartConnector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0" name="流程图: 接点 39"/>
          <p:cNvSpPr/>
          <p:nvPr/>
        </p:nvSpPr>
        <p:spPr>
          <a:xfrm rot="16200000">
            <a:off x="4399782" y="2665750"/>
            <a:ext cx="151047" cy="172183"/>
          </a:xfrm>
          <a:prstGeom prst="flowChartConnector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8" name="流程图: 接点 57"/>
          <p:cNvSpPr/>
          <p:nvPr/>
        </p:nvSpPr>
        <p:spPr>
          <a:xfrm rot="16200000">
            <a:off x="4597914" y="3738676"/>
            <a:ext cx="151047" cy="172183"/>
          </a:xfrm>
          <a:prstGeom prst="flowChartConnector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3</a:t>
            </a:r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4524259" y="3950289"/>
            <a:ext cx="3761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000" dirty="0"/>
              <a:t>基本属性覆盖</a:t>
            </a:r>
            <a:endParaRPr lang="zh-CN" altLang="en-US" sz="1000" dirty="0"/>
          </a:p>
        </p:txBody>
      </p:sp>
      <p:cxnSp>
        <p:nvCxnSpPr>
          <p:cNvPr id="60" name="直接箭头连接符 59"/>
          <p:cNvCxnSpPr>
            <a:endCxn id="59" idx="1"/>
          </p:cNvCxnSpPr>
          <p:nvPr/>
        </p:nvCxnSpPr>
        <p:spPr>
          <a:xfrm>
            <a:off x="3301110" y="4189638"/>
            <a:ext cx="1223149" cy="268483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矩形 60"/>
          <p:cNvSpPr/>
          <p:nvPr/>
        </p:nvSpPr>
        <p:spPr>
          <a:xfrm>
            <a:off x="629484" y="3520361"/>
            <a:ext cx="2640473" cy="1379147"/>
          </a:xfrm>
          <a:prstGeom prst="rect">
            <a:avLst/>
          </a:prstGeom>
          <a:noFill/>
          <a:ln w="19050">
            <a:solidFill>
              <a:schemeClr val="accent3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5058391" y="3833454"/>
            <a:ext cx="3347800" cy="1175099"/>
          </a:xfrm>
          <a:prstGeom prst="rect">
            <a:avLst/>
          </a:prstGeom>
          <a:noFill/>
          <a:ln w="19050">
            <a:solidFill>
              <a:schemeClr val="accent3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3" name="左大括号 62"/>
          <p:cNvSpPr/>
          <p:nvPr/>
        </p:nvSpPr>
        <p:spPr>
          <a:xfrm>
            <a:off x="4785901" y="3806036"/>
            <a:ext cx="124651" cy="1083716"/>
          </a:xfrm>
          <a:prstGeom prst="leftBrac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左大括号 63"/>
          <p:cNvSpPr/>
          <p:nvPr/>
        </p:nvSpPr>
        <p:spPr>
          <a:xfrm>
            <a:off x="321160" y="3523630"/>
            <a:ext cx="136105" cy="1366122"/>
          </a:xfrm>
          <a:prstGeom prst="leftBrac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文本框 64"/>
          <p:cNvSpPr txBox="1"/>
          <p:nvPr/>
        </p:nvSpPr>
        <p:spPr>
          <a:xfrm>
            <a:off x="59430" y="1673438"/>
            <a:ext cx="4103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000" dirty="0"/>
              <a:t>MC</a:t>
            </a:r>
            <a:r>
              <a:rPr lang="zh-CN" altLang="en-US" sz="1000" dirty="0"/>
              <a:t>预计算扩展属性</a:t>
            </a:r>
            <a:endParaRPr lang="zh-CN" altLang="en-US" sz="1000" dirty="0"/>
          </a:p>
        </p:txBody>
      </p:sp>
      <p:sp>
        <p:nvSpPr>
          <p:cNvPr id="66" name="文本框 65"/>
          <p:cNvSpPr txBox="1"/>
          <p:nvPr/>
        </p:nvSpPr>
        <p:spPr>
          <a:xfrm>
            <a:off x="38215" y="3438731"/>
            <a:ext cx="4103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000" dirty="0"/>
              <a:t>MC</a:t>
            </a:r>
            <a:r>
              <a:rPr lang="zh-CN" altLang="en-US" sz="1000" dirty="0"/>
              <a:t>预计算基本属性</a:t>
            </a:r>
            <a:endParaRPr lang="zh-CN" altLang="en-US" sz="1000" dirty="0"/>
          </a:p>
        </p:txBody>
      </p:sp>
      <p:sp>
        <p:nvSpPr>
          <p:cNvPr id="67" name="左大括号 66"/>
          <p:cNvSpPr/>
          <p:nvPr/>
        </p:nvSpPr>
        <p:spPr>
          <a:xfrm flipH="1">
            <a:off x="3326154" y="2365478"/>
            <a:ext cx="166223" cy="1092097"/>
          </a:xfrm>
          <a:prstGeom prst="leftBrac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3454863" y="2361596"/>
            <a:ext cx="90537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这</a:t>
            </a:r>
            <a:r>
              <a:rPr lang="en-US" altLang="zh-CN" sz="1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  <a:r>
              <a:rPr lang="zh-CN" altLang="en-US" sz="1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个扩展属性由于在产品配置平台</a:t>
            </a:r>
            <a:endParaRPr lang="en-US" altLang="zh-CN" sz="1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algn="l"/>
            <a:r>
              <a:rPr lang="zh-CN" altLang="en-US" sz="1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没有赋权给当前租户</a:t>
            </a:r>
            <a:endParaRPr lang="en-US" altLang="zh-CN" sz="1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algn="l"/>
            <a:r>
              <a:rPr lang="zh-CN" altLang="en-US" sz="1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因此不写入版本文件</a:t>
            </a:r>
            <a:endParaRPr lang="zh-CN" altLang="en-US" sz="1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9" name="矩形 68"/>
          <p:cNvSpPr/>
          <p:nvPr/>
        </p:nvSpPr>
        <p:spPr>
          <a:xfrm rot="16200000">
            <a:off x="1792665" y="-410201"/>
            <a:ext cx="228630" cy="283834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MC </a:t>
            </a:r>
            <a:r>
              <a: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预计算</a:t>
            </a:r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0" name="矩形 69"/>
          <p:cNvSpPr/>
          <p:nvPr/>
        </p:nvSpPr>
        <p:spPr>
          <a:xfrm rot="16200000">
            <a:off x="6618376" y="-946345"/>
            <a:ext cx="228630" cy="394632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产品配置平台版本文件</a:t>
            </a:r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3"/>
          <p:cNvSpPr>
            <a:spLocks noGrp="1"/>
          </p:cNvSpPr>
          <p:nvPr>
            <p:ph type="title"/>
          </p:nvPr>
        </p:nvSpPr>
        <p:spPr>
          <a:xfrm>
            <a:off x="264160" y="122548"/>
            <a:ext cx="7051040" cy="663006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03-1 </a:t>
            </a:r>
            <a:r>
              <a:rPr lang="zh-CN" altLang="en-US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版本文件设计（</a:t>
            </a:r>
            <a:r>
              <a:rPr lang="en-US" altLang="zh-CN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basic </a:t>
            </a:r>
            <a:r>
              <a:rPr lang="zh-CN" altLang="en-US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修改键位赋权）</a:t>
            </a:r>
            <a:endParaRPr lang="en-US" sz="2400" dirty="0"/>
          </a:p>
        </p:txBody>
      </p:sp>
      <p:pic>
        <p:nvPicPr>
          <p:cNvPr id="41" name="图片 4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6137" y="3556226"/>
            <a:ext cx="2634363" cy="1196830"/>
          </a:xfrm>
          <a:prstGeom prst="rect">
            <a:avLst/>
          </a:prstGeom>
        </p:spPr>
      </p:pic>
      <p:sp>
        <p:nvSpPr>
          <p:cNvPr id="42" name="左大括号 41"/>
          <p:cNvSpPr/>
          <p:nvPr/>
        </p:nvSpPr>
        <p:spPr>
          <a:xfrm>
            <a:off x="4768950" y="1290859"/>
            <a:ext cx="187529" cy="517767"/>
          </a:xfrm>
          <a:prstGeom prst="leftBrac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/>
          <p:cNvSpPr txBox="1"/>
          <p:nvPr/>
        </p:nvSpPr>
        <p:spPr>
          <a:xfrm>
            <a:off x="77821" y="1256692"/>
            <a:ext cx="184731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endParaRPr lang="zh-CN" altLang="en-US" sz="1000" dirty="0"/>
          </a:p>
        </p:txBody>
      </p:sp>
      <p:pic>
        <p:nvPicPr>
          <p:cNvPr id="44" name="图片 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0971" y="1199542"/>
            <a:ext cx="3127662" cy="2625226"/>
          </a:xfrm>
          <a:prstGeom prst="rect">
            <a:avLst/>
          </a:prstGeom>
        </p:spPr>
      </p:pic>
      <p:sp>
        <p:nvSpPr>
          <p:cNvPr id="45" name="文本框 44"/>
          <p:cNvSpPr txBox="1"/>
          <p:nvPr/>
        </p:nvSpPr>
        <p:spPr>
          <a:xfrm>
            <a:off x="5064026" y="1445763"/>
            <a:ext cx="338554" cy="92398"/>
          </a:xfrm>
          <a:prstGeom prst="rect">
            <a:avLst/>
          </a:prstGeom>
          <a:solidFill>
            <a:schemeClr val="bg1"/>
          </a:solidFill>
        </p:spPr>
        <p:txBody>
          <a:bodyPr vert="eaVert" wrap="none" rtlCol="0">
            <a:spAutoFit/>
          </a:bodyPr>
          <a:lstStyle/>
          <a:p>
            <a:pPr algn="l"/>
            <a:endParaRPr lang="zh-CN" altLang="en-US" sz="1000" dirty="0"/>
          </a:p>
        </p:txBody>
      </p:sp>
      <p:sp>
        <p:nvSpPr>
          <p:cNvPr id="46" name="文本框 45"/>
          <p:cNvSpPr txBox="1"/>
          <p:nvPr/>
        </p:nvSpPr>
        <p:spPr>
          <a:xfrm>
            <a:off x="4743986" y="1199542"/>
            <a:ext cx="338554" cy="92398"/>
          </a:xfrm>
          <a:prstGeom prst="rect">
            <a:avLst/>
          </a:prstGeom>
          <a:solidFill>
            <a:schemeClr val="bg1"/>
          </a:solidFill>
        </p:spPr>
        <p:txBody>
          <a:bodyPr vert="eaVert" wrap="none" rtlCol="0">
            <a:spAutoFit/>
          </a:bodyPr>
          <a:lstStyle/>
          <a:p>
            <a:pPr algn="l"/>
            <a:endParaRPr lang="zh-CN" altLang="en-US" sz="1000" dirty="0"/>
          </a:p>
        </p:txBody>
      </p:sp>
      <p:sp>
        <p:nvSpPr>
          <p:cNvPr id="47" name="文本框 46"/>
          <p:cNvSpPr txBox="1"/>
          <p:nvPr/>
        </p:nvSpPr>
        <p:spPr>
          <a:xfrm>
            <a:off x="4221367" y="1182787"/>
            <a:ext cx="572057" cy="5539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/>
            <a:r>
              <a:rPr lang="zh-CN" altLang="en-US" sz="1000" dirty="0"/>
              <a:t>自定义属性修改</a:t>
            </a:r>
            <a:endParaRPr lang="zh-CN" altLang="en-US" sz="1000" dirty="0"/>
          </a:p>
        </p:txBody>
      </p:sp>
      <p:sp>
        <p:nvSpPr>
          <p:cNvPr id="48" name="左大括号 47"/>
          <p:cNvSpPr/>
          <p:nvPr/>
        </p:nvSpPr>
        <p:spPr>
          <a:xfrm>
            <a:off x="4801720" y="2566732"/>
            <a:ext cx="124651" cy="1083716"/>
          </a:xfrm>
          <a:prstGeom prst="leftBrac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文本框 48"/>
          <p:cNvSpPr txBox="1"/>
          <p:nvPr/>
        </p:nvSpPr>
        <p:spPr>
          <a:xfrm>
            <a:off x="4224766" y="2731750"/>
            <a:ext cx="65594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000" dirty="0"/>
              <a:t>MC</a:t>
            </a:r>
            <a:endParaRPr lang="en-US" altLang="zh-CN" sz="1000" dirty="0"/>
          </a:p>
          <a:p>
            <a:pPr algn="r"/>
            <a:r>
              <a:rPr lang="zh-CN" altLang="en-US" sz="1000" dirty="0"/>
              <a:t>扩展</a:t>
            </a:r>
            <a:endParaRPr lang="en-US" altLang="zh-CN" sz="1000" dirty="0"/>
          </a:p>
          <a:p>
            <a:pPr algn="r"/>
            <a:r>
              <a:rPr lang="zh-CN" altLang="en-US" sz="1000" dirty="0"/>
              <a:t>属性</a:t>
            </a:r>
            <a:endParaRPr lang="en-US" altLang="zh-CN" sz="1000" dirty="0"/>
          </a:p>
          <a:p>
            <a:pPr algn="r"/>
            <a:r>
              <a:rPr lang="zh-CN" altLang="en-US" sz="1000" dirty="0"/>
              <a:t>覆盖</a:t>
            </a:r>
            <a:endParaRPr lang="en-US" altLang="zh-CN" sz="1000" dirty="0"/>
          </a:p>
          <a:p>
            <a:pPr algn="r"/>
            <a:r>
              <a:rPr lang="en-US" altLang="zh-CN" sz="1000" dirty="0"/>
              <a:t>(</a:t>
            </a:r>
            <a:r>
              <a:rPr lang="zh-CN" altLang="en-US" sz="1000" dirty="0"/>
              <a:t>赋权的</a:t>
            </a:r>
            <a:r>
              <a:rPr lang="en-US" altLang="zh-CN" sz="1000" dirty="0"/>
              <a:t>)</a:t>
            </a:r>
            <a:endParaRPr lang="zh-CN" altLang="en-US" sz="1000" dirty="0"/>
          </a:p>
        </p:txBody>
      </p:sp>
      <p:sp>
        <p:nvSpPr>
          <p:cNvPr id="50" name="左大括号 49"/>
          <p:cNvSpPr/>
          <p:nvPr/>
        </p:nvSpPr>
        <p:spPr>
          <a:xfrm>
            <a:off x="330594" y="1256693"/>
            <a:ext cx="126672" cy="2208172"/>
          </a:xfrm>
          <a:prstGeom prst="leftBrac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1" name="图片 5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740" y="1128922"/>
            <a:ext cx="2823370" cy="2300078"/>
          </a:xfrm>
          <a:prstGeom prst="rect">
            <a:avLst/>
          </a:prstGeom>
        </p:spPr>
      </p:pic>
      <p:pic>
        <p:nvPicPr>
          <p:cNvPr id="52" name="图片 5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64026" y="3811723"/>
            <a:ext cx="2634363" cy="1196830"/>
          </a:xfrm>
          <a:prstGeom prst="rect">
            <a:avLst/>
          </a:prstGeom>
        </p:spPr>
      </p:pic>
      <p:sp>
        <p:nvSpPr>
          <p:cNvPr id="53" name="文本框 52"/>
          <p:cNvSpPr txBox="1"/>
          <p:nvPr/>
        </p:nvSpPr>
        <p:spPr>
          <a:xfrm>
            <a:off x="7698389" y="1445763"/>
            <a:ext cx="12105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000" dirty="0">
                <a:solidFill>
                  <a:srgbClr val="FF0000"/>
                </a:solidFill>
              </a:rPr>
              <a:t>网上中文显示名称</a:t>
            </a:r>
            <a:endParaRPr lang="zh-CN" altLang="en-US" sz="1000" dirty="0">
              <a:solidFill>
                <a:srgbClr val="FF0000"/>
              </a:solidFill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7965045" y="2009068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000" dirty="0">
                <a:solidFill>
                  <a:srgbClr val="FF0000"/>
                </a:solidFill>
              </a:rPr>
              <a:t>口味</a:t>
            </a:r>
            <a:endParaRPr lang="zh-CN" altLang="en-US" sz="1000" dirty="0">
              <a:solidFill>
                <a:srgbClr val="FF0000"/>
              </a:solidFill>
            </a:endParaRPr>
          </a:p>
        </p:txBody>
      </p:sp>
      <p:cxnSp>
        <p:nvCxnSpPr>
          <p:cNvPr id="55" name="直接箭头连接符 54"/>
          <p:cNvCxnSpPr/>
          <p:nvPr/>
        </p:nvCxnSpPr>
        <p:spPr>
          <a:xfrm>
            <a:off x="3270429" y="1749134"/>
            <a:ext cx="1510748" cy="889574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/>
          <p:cNvSpPr/>
          <p:nvPr/>
        </p:nvSpPr>
        <p:spPr>
          <a:xfrm>
            <a:off x="629484" y="1256692"/>
            <a:ext cx="2640473" cy="1055747"/>
          </a:xfrm>
          <a:prstGeom prst="rect">
            <a:avLst/>
          </a:prstGeom>
          <a:noFill/>
          <a:ln w="19050">
            <a:solidFill>
              <a:schemeClr val="accent3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5058391" y="2492197"/>
            <a:ext cx="3347800" cy="1245411"/>
          </a:xfrm>
          <a:prstGeom prst="rect">
            <a:avLst/>
          </a:prstGeom>
          <a:noFill/>
          <a:ln w="19050">
            <a:solidFill>
              <a:schemeClr val="accent3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629484" y="2360064"/>
            <a:ext cx="2640473" cy="1104801"/>
          </a:xfrm>
          <a:prstGeom prst="rect">
            <a:avLst/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2" name="流程图: 接点 71"/>
          <p:cNvSpPr/>
          <p:nvPr/>
        </p:nvSpPr>
        <p:spPr>
          <a:xfrm rot="16200000">
            <a:off x="4081114" y="1142452"/>
            <a:ext cx="151047" cy="172183"/>
          </a:xfrm>
          <a:prstGeom prst="flowChartConnector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3" name="流程图: 接点 72"/>
          <p:cNvSpPr/>
          <p:nvPr/>
        </p:nvSpPr>
        <p:spPr>
          <a:xfrm rot="16200000">
            <a:off x="4399782" y="2665750"/>
            <a:ext cx="151047" cy="172183"/>
          </a:xfrm>
          <a:prstGeom prst="flowChartConnector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3</a:t>
            </a:r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4" name="流程图: 接点 73"/>
          <p:cNvSpPr/>
          <p:nvPr/>
        </p:nvSpPr>
        <p:spPr>
          <a:xfrm rot="16200000">
            <a:off x="4597914" y="3738676"/>
            <a:ext cx="151047" cy="172183"/>
          </a:xfrm>
          <a:prstGeom prst="flowChartConnector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4</a:t>
            </a:r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4524259" y="3950289"/>
            <a:ext cx="3761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000" dirty="0"/>
              <a:t>基本属性覆盖</a:t>
            </a:r>
            <a:endParaRPr lang="zh-CN" altLang="en-US" sz="1000" dirty="0"/>
          </a:p>
        </p:txBody>
      </p:sp>
      <p:cxnSp>
        <p:nvCxnSpPr>
          <p:cNvPr id="76" name="直接箭头连接符 75"/>
          <p:cNvCxnSpPr>
            <a:endCxn id="75" idx="1"/>
          </p:cNvCxnSpPr>
          <p:nvPr/>
        </p:nvCxnSpPr>
        <p:spPr>
          <a:xfrm>
            <a:off x="3301110" y="4189638"/>
            <a:ext cx="1223149" cy="268483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矩形 76"/>
          <p:cNvSpPr/>
          <p:nvPr/>
        </p:nvSpPr>
        <p:spPr>
          <a:xfrm>
            <a:off x="629484" y="3520361"/>
            <a:ext cx="2640473" cy="1379147"/>
          </a:xfrm>
          <a:prstGeom prst="rect">
            <a:avLst/>
          </a:prstGeom>
          <a:noFill/>
          <a:ln w="19050">
            <a:solidFill>
              <a:schemeClr val="accent3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5058391" y="3833454"/>
            <a:ext cx="3347800" cy="1175099"/>
          </a:xfrm>
          <a:prstGeom prst="rect">
            <a:avLst/>
          </a:prstGeom>
          <a:noFill/>
          <a:ln w="19050">
            <a:solidFill>
              <a:schemeClr val="accent3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9" name="左大括号 78"/>
          <p:cNvSpPr/>
          <p:nvPr/>
        </p:nvSpPr>
        <p:spPr>
          <a:xfrm>
            <a:off x="4785901" y="3806036"/>
            <a:ext cx="124651" cy="1083716"/>
          </a:xfrm>
          <a:prstGeom prst="leftBrac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左大括号 79"/>
          <p:cNvSpPr/>
          <p:nvPr/>
        </p:nvSpPr>
        <p:spPr>
          <a:xfrm>
            <a:off x="321160" y="3523630"/>
            <a:ext cx="136105" cy="1366122"/>
          </a:xfrm>
          <a:prstGeom prst="leftBrac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文本框 80"/>
          <p:cNvSpPr txBox="1"/>
          <p:nvPr/>
        </p:nvSpPr>
        <p:spPr>
          <a:xfrm>
            <a:off x="59430" y="1673438"/>
            <a:ext cx="4103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000" dirty="0"/>
              <a:t>MC</a:t>
            </a:r>
            <a:r>
              <a:rPr lang="zh-CN" altLang="en-US" sz="1000" dirty="0"/>
              <a:t>预计算扩展属性</a:t>
            </a:r>
            <a:endParaRPr lang="zh-CN" altLang="en-US" sz="1000" dirty="0"/>
          </a:p>
        </p:txBody>
      </p:sp>
      <p:sp>
        <p:nvSpPr>
          <p:cNvPr id="82" name="文本框 81"/>
          <p:cNvSpPr txBox="1"/>
          <p:nvPr/>
        </p:nvSpPr>
        <p:spPr>
          <a:xfrm>
            <a:off x="38215" y="3438731"/>
            <a:ext cx="4103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000" dirty="0"/>
              <a:t>MC</a:t>
            </a:r>
            <a:r>
              <a:rPr lang="zh-CN" altLang="en-US" sz="1000" dirty="0"/>
              <a:t>预计算基本属性</a:t>
            </a:r>
            <a:endParaRPr lang="zh-CN" altLang="en-US" sz="1000" dirty="0"/>
          </a:p>
        </p:txBody>
      </p:sp>
      <p:sp>
        <p:nvSpPr>
          <p:cNvPr id="83" name="左大括号 82"/>
          <p:cNvSpPr/>
          <p:nvPr/>
        </p:nvSpPr>
        <p:spPr>
          <a:xfrm flipH="1">
            <a:off x="3326154" y="2365478"/>
            <a:ext cx="166223" cy="1092097"/>
          </a:xfrm>
          <a:prstGeom prst="leftBrac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84" name="文本框 83"/>
          <p:cNvSpPr txBox="1"/>
          <p:nvPr/>
        </p:nvSpPr>
        <p:spPr>
          <a:xfrm>
            <a:off x="3454863" y="2361596"/>
            <a:ext cx="90537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这</a:t>
            </a:r>
            <a:r>
              <a:rPr lang="en-US" altLang="zh-CN" sz="1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  <a:r>
              <a:rPr lang="zh-CN" altLang="en-US" sz="1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个扩展属性由于在产品配置平台</a:t>
            </a:r>
            <a:endParaRPr lang="en-US" altLang="zh-CN" sz="1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algn="l"/>
            <a:r>
              <a:rPr lang="zh-CN" altLang="en-US" sz="1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没有赋权给当前租户</a:t>
            </a:r>
            <a:endParaRPr lang="en-US" altLang="zh-CN" sz="1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algn="l"/>
            <a:r>
              <a:rPr lang="zh-CN" altLang="en-US" sz="1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因此不写入版本文件</a:t>
            </a:r>
            <a:endParaRPr lang="zh-CN" altLang="en-US" sz="1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5" name="矩形 84"/>
          <p:cNvSpPr/>
          <p:nvPr/>
        </p:nvSpPr>
        <p:spPr>
          <a:xfrm rot="16200000">
            <a:off x="1792665" y="-410201"/>
            <a:ext cx="228630" cy="283834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MC </a:t>
            </a:r>
            <a:r>
              <a: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预计算</a:t>
            </a:r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6" name="矩形 85"/>
          <p:cNvSpPr/>
          <p:nvPr/>
        </p:nvSpPr>
        <p:spPr>
          <a:xfrm rot="16200000">
            <a:off x="6618376" y="-946345"/>
            <a:ext cx="228630" cy="394632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产品配置平台版本文件</a:t>
            </a:r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7" name="流程图: 接点 86"/>
          <p:cNvSpPr/>
          <p:nvPr/>
        </p:nvSpPr>
        <p:spPr>
          <a:xfrm rot="16200000">
            <a:off x="4081114" y="1786845"/>
            <a:ext cx="151047" cy="172183"/>
          </a:xfrm>
          <a:prstGeom prst="flowChartConnector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8" name="左大括号 87"/>
          <p:cNvSpPr/>
          <p:nvPr/>
        </p:nvSpPr>
        <p:spPr>
          <a:xfrm>
            <a:off x="4768950" y="1895452"/>
            <a:ext cx="187529" cy="517767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文本框 88"/>
          <p:cNvSpPr txBox="1"/>
          <p:nvPr/>
        </p:nvSpPr>
        <p:spPr>
          <a:xfrm>
            <a:off x="4308371" y="1730233"/>
            <a:ext cx="5720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000" dirty="0"/>
              <a:t>属性赋权取消</a:t>
            </a:r>
            <a:endParaRPr lang="en-US" altLang="zh-CN" sz="1000" dirty="0"/>
          </a:p>
          <a:p>
            <a:pPr algn="l"/>
            <a:r>
              <a:rPr lang="zh-CN" altLang="en-US" sz="1000" dirty="0"/>
              <a:t>移除这个属性</a:t>
            </a:r>
            <a:endParaRPr lang="zh-CN" altLang="en-US" sz="1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3"/>
          <p:cNvSpPr>
            <a:spLocks noGrp="1"/>
          </p:cNvSpPr>
          <p:nvPr>
            <p:ph type="title"/>
          </p:nvPr>
        </p:nvSpPr>
        <p:spPr>
          <a:xfrm>
            <a:off x="264160" y="122548"/>
            <a:ext cx="7051040" cy="663006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03-1 </a:t>
            </a:r>
            <a:r>
              <a:rPr lang="zh-CN" altLang="en-US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版本文件设计（</a:t>
            </a:r>
            <a:r>
              <a:rPr lang="en-US" altLang="zh-CN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basic</a:t>
            </a:r>
            <a:r>
              <a:rPr lang="zh-CN" altLang="en-US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删除键位</a:t>
            </a:r>
            <a:r>
              <a:rPr lang="en-US" altLang="zh-CN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/</a:t>
            </a:r>
            <a:r>
              <a:rPr lang="zh-CN" altLang="en-US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产品组）</a:t>
            </a:r>
            <a:endParaRPr lang="en-US" sz="2400" dirty="0"/>
          </a:p>
        </p:txBody>
      </p:sp>
      <p:sp>
        <p:nvSpPr>
          <p:cNvPr id="39" name="矩形 38"/>
          <p:cNvSpPr/>
          <p:nvPr/>
        </p:nvSpPr>
        <p:spPr>
          <a:xfrm rot="16200000">
            <a:off x="2809854" y="-922772"/>
            <a:ext cx="228630" cy="394632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产品配置平台版本文件</a:t>
            </a:r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0" name="流程图: 终止 39"/>
          <p:cNvSpPr/>
          <p:nvPr/>
        </p:nvSpPr>
        <p:spPr>
          <a:xfrm>
            <a:off x="1884863" y="1455492"/>
            <a:ext cx="914400" cy="301752"/>
          </a:xfrm>
          <a:prstGeom prst="flowChartTerminator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2121490" y="149093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000" dirty="0"/>
              <a:t>开始</a:t>
            </a:r>
            <a:endParaRPr lang="zh-CN" altLang="en-US" sz="1000" dirty="0"/>
          </a:p>
        </p:txBody>
      </p:sp>
      <p:sp>
        <p:nvSpPr>
          <p:cNvPr id="59" name="流程图: 过程 58"/>
          <p:cNvSpPr/>
          <p:nvPr/>
        </p:nvSpPr>
        <p:spPr>
          <a:xfrm rot="16200000">
            <a:off x="2077227" y="1838542"/>
            <a:ext cx="529671" cy="1063931"/>
          </a:xfrm>
          <a:prstGeom prst="flowChartProcess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根据</a:t>
            </a:r>
            <a:r>
              <a:rPr lang="en-US" altLang="zh-CN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LinkId(</a:t>
            </a:r>
            <a:r>
              <a:rPr lang="en-US" altLang="zh-CN" sz="900" dirty="0" err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keyCode</a:t>
            </a:r>
            <a:r>
              <a:rPr lang="en-US" altLang="zh-CN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)</a:t>
            </a:r>
            <a:endParaRPr lang="en-US" altLang="zh-CN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找到键位所属的整个 结构体</a:t>
            </a:r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0" name="流程图: 过程 59"/>
          <p:cNvSpPr/>
          <p:nvPr/>
        </p:nvSpPr>
        <p:spPr>
          <a:xfrm rot="16200000">
            <a:off x="2077226" y="2906763"/>
            <a:ext cx="529671" cy="1063931"/>
          </a:xfrm>
          <a:prstGeom prst="flowChartProcess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将整个结构体内容</a:t>
            </a:r>
            <a:endParaRPr lang="en-US" altLang="zh-CN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从文件中删除</a:t>
            </a:r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1" name="流程图: 终止 60"/>
          <p:cNvSpPr/>
          <p:nvPr/>
        </p:nvSpPr>
        <p:spPr>
          <a:xfrm>
            <a:off x="1884863" y="4091237"/>
            <a:ext cx="914400" cy="301752"/>
          </a:xfrm>
          <a:prstGeom prst="flowChartTerminator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2121490" y="412668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000" dirty="0"/>
              <a:t>结束</a:t>
            </a:r>
            <a:endParaRPr lang="zh-CN" altLang="en-US" sz="1000" dirty="0"/>
          </a:p>
        </p:txBody>
      </p:sp>
      <p:cxnSp>
        <p:nvCxnSpPr>
          <p:cNvPr id="63" name="直接箭头连接符 62"/>
          <p:cNvCxnSpPr>
            <a:stCxn id="58" idx="2"/>
            <a:endCxn id="59" idx="3"/>
          </p:cNvCxnSpPr>
          <p:nvPr/>
        </p:nvCxnSpPr>
        <p:spPr>
          <a:xfrm>
            <a:off x="2342063" y="1737160"/>
            <a:ext cx="0" cy="368512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>
            <a:stCxn id="59" idx="1"/>
            <a:endCxn id="60" idx="3"/>
          </p:cNvCxnSpPr>
          <p:nvPr/>
        </p:nvCxnSpPr>
        <p:spPr>
          <a:xfrm flipH="1">
            <a:off x="2342062" y="2635343"/>
            <a:ext cx="1" cy="53855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>
            <a:stCxn id="60" idx="1"/>
            <a:endCxn id="61" idx="0"/>
          </p:cNvCxnSpPr>
          <p:nvPr/>
        </p:nvCxnSpPr>
        <p:spPr>
          <a:xfrm>
            <a:off x="2342062" y="3703564"/>
            <a:ext cx="1" cy="387673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3"/>
          <p:cNvSpPr>
            <a:spLocks noGrp="1"/>
          </p:cNvSpPr>
          <p:nvPr>
            <p:ph type="title"/>
          </p:nvPr>
        </p:nvSpPr>
        <p:spPr>
          <a:xfrm>
            <a:off x="264160" y="122548"/>
            <a:ext cx="7051040" cy="663006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03-1 </a:t>
            </a:r>
            <a:r>
              <a:rPr lang="zh-CN" altLang="en-US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版本文件设计（</a:t>
            </a:r>
            <a:r>
              <a:rPr lang="en-US" altLang="zh-CN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basic </a:t>
            </a:r>
            <a:r>
              <a:rPr lang="zh-CN" altLang="en-US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菜单分类）</a:t>
            </a:r>
            <a:endParaRPr lang="en-US" sz="2400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30778" y="986781"/>
            <a:ext cx="6002929" cy="3954870"/>
          </a:xfrm>
          <a:prstGeom prst="rect">
            <a:avLst/>
          </a:prstGeom>
        </p:spPr>
      </p:pic>
      <p:sp>
        <p:nvSpPr>
          <p:cNvPr id="14" name="左大括号 13"/>
          <p:cNvSpPr/>
          <p:nvPr/>
        </p:nvSpPr>
        <p:spPr>
          <a:xfrm>
            <a:off x="1430778" y="1587434"/>
            <a:ext cx="301704" cy="1029307"/>
          </a:xfrm>
          <a:prstGeom prst="leftBrac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左大括号 14"/>
          <p:cNvSpPr/>
          <p:nvPr/>
        </p:nvSpPr>
        <p:spPr>
          <a:xfrm>
            <a:off x="1430778" y="1157313"/>
            <a:ext cx="150852" cy="329507"/>
          </a:xfrm>
          <a:prstGeom prst="leftBrac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左大括号 15"/>
          <p:cNvSpPr/>
          <p:nvPr/>
        </p:nvSpPr>
        <p:spPr>
          <a:xfrm>
            <a:off x="1430778" y="2765999"/>
            <a:ext cx="301704" cy="2026393"/>
          </a:xfrm>
          <a:prstGeom prst="leftBrac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1095896" y="2765999"/>
            <a:ext cx="410308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000" dirty="0"/>
              <a:t>分类中键位</a:t>
            </a:r>
            <a:r>
              <a:rPr lang="en-US" altLang="zh-CN" sz="1000" dirty="0"/>
              <a:t>/</a:t>
            </a:r>
            <a:r>
              <a:rPr lang="zh-CN" altLang="en-US" sz="1000" dirty="0"/>
              <a:t>产品组</a:t>
            </a:r>
            <a:endParaRPr lang="en-US" altLang="zh-CN" sz="1000" dirty="0"/>
          </a:p>
          <a:p>
            <a:pPr algn="l"/>
            <a:r>
              <a:rPr lang="zh-CN" altLang="en-US" sz="1000" dirty="0"/>
              <a:t>及顺序</a:t>
            </a:r>
            <a:endParaRPr lang="zh-CN" altLang="en-US" sz="1000" dirty="0"/>
          </a:p>
        </p:txBody>
      </p:sp>
      <p:sp>
        <p:nvSpPr>
          <p:cNvPr id="18" name="文本框 17"/>
          <p:cNvSpPr txBox="1"/>
          <p:nvPr/>
        </p:nvSpPr>
        <p:spPr>
          <a:xfrm>
            <a:off x="1095896" y="1711214"/>
            <a:ext cx="41030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000" dirty="0"/>
              <a:t>渠道和图片</a:t>
            </a:r>
            <a:endParaRPr lang="zh-CN" altLang="en-US" sz="1000" dirty="0"/>
          </a:p>
        </p:txBody>
      </p:sp>
      <p:sp>
        <p:nvSpPr>
          <p:cNvPr id="19" name="文本框 18"/>
          <p:cNvSpPr txBox="1"/>
          <p:nvPr/>
        </p:nvSpPr>
        <p:spPr>
          <a:xfrm>
            <a:off x="902277" y="1113463"/>
            <a:ext cx="67935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000" dirty="0"/>
              <a:t>分类名称和顺序</a:t>
            </a:r>
            <a:endParaRPr lang="zh-CN" altLang="en-US" sz="1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3"/>
          <p:cNvSpPr>
            <a:spLocks noGrp="1"/>
          </p:cNvSpPr>
          <p:nvPr>
            <p:ph type="title"/>
          </p:nvPr>
        </p:nvSpPr>
        <p:spPr>
          <a:xfrm>
            <a:off x="264160" y="122548"/>
            <a:ext cx="7051040" cy="663006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03-1 </a:t>
            </a:r>
            <a:r>
              <a:rPr lang="zh-CN" altLang="en-US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版本文件设计（版本通知接口）</a:t>
            </a:r>
            <a:endParaRPr lang="en-US" sz="24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7800" y="1028701"/>
            <a:ext cx="8718550" cy="381930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3"/>
          <p:cNvSpPr>
            <a:spLocks noGrp="1"/>
          </p:cNvSpPr>
          <p:nvPr>
            <p:ph type="title"/>
          </p:nvPr>
        </p:nvSpPr>
        <p:spPr>
          <a:xfrm>
            <a:off x="264160" y="122548"/>
            <a:ext cx="7051040" cy="663006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03-1 </a:t>
            </a:r>
            <a:r>
              <a:rPr lang="zh-CN" altLang="en-US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键位</a:t>
            </a:r>
            <a:r>
              <a:rPr lang="en-US" altLang="zh-CN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/</a:t>
            </a:r>
            <a:r>
              <a:rPr lang="zh-CN" altLang="en-US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产品组 图片上传设计</a:t>
            </a:r>
            <a:endParaRPr 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1656" y="881627"/>
            <a:ext cx="7562188" cy="42618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3"/>
          <p:cNvSpPr>
            <a:spLocks noGrp="1"/>
          </p:cNvSpPr>
          <p:nvPr>
            <p:ph type="title"/>
          </p:nvPr>
        </p:nvSpPr>
        <p:spPr>
          <a:xfrm>
            <a:off x="264160" y="122548"/>
            <a:ext cx="7051040" cy="663006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03-1 </a:t>
            </a:r>
            <a:r>
              <a:rPr lang="zh-CN" altLang="en-US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分类图片上传设计</a:t>
            </a:r>
            <a:endParaRPr lang="en-US" sz="24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6721" y="884883"/>
            <a:ext cx="7491319" cy="425861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4160" y="122548"/>
            <a:ext cx="7051040" cy="663006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01-1 </a:t>
            </a:r>
            <a:r>
              <a:rPr kumimoji="1" lang="zh-CN" altLang="en-US" dirty="0"/>
              <a:t>原始需求描述  用户系统架构</a:t>
            </a:r>
            <a:endParaRPr lang="en-US" sz="24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6404" y="974488"/>
            <a:ext cx="7501093" cy="393382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710119" y="4143983"/>
            <a:ext cx="7412477" cy="3696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3"/>
          <p:cNvSpPr>
            <a:spLocks noGrp="1"/>
          </p:cNvSpPr>
          <p:nvPr>
            <p:ph type="title"/>
          </p:nvPr>
        </p:nvSpPr>
        <p:spPr>
          <a:xfrm>
            <a:off x="264160" y="122548"/>
            <a:ext cx="7051040" cy="663006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03-2 </a:t>
            </a:r>
            <a:r>
              <a:rPr lang="zh-CN" altLang="en-US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功能设计（数据库设计）</a:t>
            </a:r>
            <a:endParaRPr lang="en-US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724024" y="966484"/>
            <a:ext cx="5743575" cy="3858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4160" y="122548"/>
            <a:ext cx="7051040" cy="663006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03-2 </a:t>
            </a:r>
            <a:r>
              <a:rPr lang="zh-CN" altLang="en-US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服务器逻辑部署方案</a:t>
            </a:r>
            <a:endParaRPr lang="en-US" sz="2400" dirty="0"/>
          </a:p>
        </p:txBody>
      </p:sp>
      <p:sp>
        <p:nvSpPr>
          <p:cNvPr id="69" name="矩形 68"/>
          <p:cNvSpPr/>
          <p:nvPr/>
        </p:nvSpPr>
        <p:spPr>
          <a:xfrm>
            <a:off x="4582160" y="1361440"/>
            <a:ext cx="1122680" cy="61277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r>
              <a:rPr lang="en-US" altLang="zh-CN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store.service</a:t>
            </a:r>
            <a:endParaRPr lang="en-US" altLang="zh-CN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0" name="圆角矩形 69"/>
          <p:cNvSpPr/>
          <p:nvPr/>
        </p:nvSpPr>
        <p:spPr>
          <a:xfrm>
            <a:off x="4655820" y="1564640"/>
            <a:ext cx="883285" cy="314325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rtlCol="0" anchor="t"/>
          <a:lstStyle/>
          <a:p>
            <a:r>
              <a:rPr lang="en-US" altLang="zh-CN" sz="900">
                <a:sym typeface="+mn-ea"/>
              </a:rPr>
              <a:t>4C/8G</a:t>
            </a:r>
            <a:r>
              <a:rPr lang="zh-CN" altLang="en-US" sz="900">
                <a:sym typeface="+mn-ea"/>
              </a:rPr>
              <a:t>×</a:t>
            </a:r>
            <a:r>
              <a:rPr lang="en-US" altLang="zh-CN" sz="900">
                <a:sym typeface="+mn-ea"/>
              </a:rPr>
              <a:t>4</a:t>
            </a:r>
            <a:r>
              <a:rPr lang="zh-CN" altLang="en-US" sz="900">
                <a:ea typeface="宋体" pitchFamily="2" charset="-122"/>
                <a:sym typeface="+mn-ea"/>
              </a:rPr>
              <a:t>台</a:t>
            </a:r>
            <a:r>
              <a:rPr lang="en-US" altLang="zh-CN" sz="900">
                <a:sym typeface="+mn-ea"/>
              </a:rPr>
              <a:t> </a:t>
            </a:r>
            <a:endParaRPr lang="zh-CN" altLang="en-US" sz="9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3" name="文本框 105"/>
          <p:cNvSpPr txBox="1"/>
          <p:nvPr/>
        </p:nvSpPr>
        <p:spPr>
          <a:xfrm>
            <a:off x="4809490" y="1127760"/>
            <a:ext cx="207708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dirty="0">
                <a:sym typeface="+mn-ea"/>
              </a:rPr>
              <a:t>腾讯</a:t>
            </a:r>
            <a:r>
              <a:rPr lang="zh-CN" altLang="en-US" sz="1000" dirty="0"/>
              <a:t>应用服务器（</a:t>
            </a:r>
            <a:r>
              <a:rPr lang="en-US" altLang="zh-CN" sz="1000" dirty="0"/>
              <a:t>4+2</a:t>
            </a:r>
            <a:r>
              <a:rPr lang="zh-CN" altLang="en-US" sz="1000" dirty="0">
                <a:ea typeface="宋体" pitchFamily="2" charset="-122"/>
              </a:rPr>
              <a:t>）</a:t>
            </a:r>
            <a:endParaRPr lang="zh-CN" altLang="en-US" sz="1000" dirty="0">
              <a:ea typeface="宋体" pitchFamily="2" charset="-122"/>
            </a:endParaRPr>
          </a:p>
        </p:txBody>
      </p:sp>
      <p:sp>
        <p:nvSpPr>
          <p:cNvPr id="98" name="圆角矩形 97"/>
          <p:cNvSpPr/>
          <p:nvPr/>
        </p:nvSpPr>
        <p:spPr>
          <a:xfrm>
            <a:off x="4500880" y="1127760"/>
            <a:ext cx="2731770" cy="1729105"/>
          </a:xfrm>
          <a:prstGeom prst="roundRect">
            <a:avLst>
              <a:gd name="adj" fmla="val 2936"/>
            </a:avLst>
          </a:prstGeom>
          <a:noFill/>
          <a:ln w="3175">
            <a:solidFill>
              <a:schemeClr val="accent1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kumimoji="1" lang="zh-CN" altLang="en-US" sz="900" dirty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30" name="直接箭头连接符 129"/>
          <p:cNvCxnSpPr>
            <a:endCxn id="139" idx="0"/>
          </p:cNvCxnSpPr>
          <p:nvPr/>
        </p:nvCxnSpPr>
        <p:spPr>
          <a:xfrm flipH="1">
            <a:off x="3449320" y="2397760"/>
            <a:ext cx="8890" cy="991870"/>
          </a:xfrm>
          <a:prstGeom prst="straightConnector1">
            <a:avLst/>
          </a:prstGeom>
          <a:ln>
            <a:prstDash val="dash"/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1" name="直接箭头连接符 130"/>
          <p:cNvCxnSpPr/>
          <p:nvPr/>
        </p:nvCxnSpPr>
        <p:spPr>
          <a:xfrm>
            <a:off x="3783330" y="2397760"/>
            <a:ext cx="0" cy="989965"/>
          </a:xfrm>
          <a:prstGeom prst="straightConnector1">
            <a:avLst/>
          </a:prstGeom>
          <a:ln>
            <a:prstDash val="dash"/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2" name="直接箭头连接符 131"/>
          <p:cNvCxnSpPr/>
          <p:nvPr/>
        </p:nvCxnSpPr>
        <p:spPr>
          <a:xfrm>
            <a:off x="3112770" y="2393950"/>
            <a:ext cx="0" cy="986155"/>
          </a:xfrm>
          <a:prstGeom prst="straightConnector1">
            <a:avLst/>
          </a:prstGeom>
          <a:ln>
            <a:prstDash val="dash"/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3" name="矩形 132"/>
          <p:cNvSpPr/>
          <p:nvPr/>
        </p:nvSpPr>
        <p:spPr>
          <a:xfrm>
            <a:off x="2813298" y="1473200"/>
            <a:ext cx="1199902" cy="812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4" name="Rounded Rectangle 69"/>
          <p:cNvSpPr/>
          <p:nvPr/>
        </p:nvSpPr>
        <p:spPr>
          <a:xfrm>
            <a:off x="2889250" y="1541780"/>
            <a:ext cx="1071880" cy="337185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ym typeface="+mn-ea"/>
              </a:rPr>
              <a:t>8C/16G/</a:t>
            </a:r>
            <a:r>
              <a:rPr lang="en-US" altLang="zh-CN" sz="900" b="1">
                <a:solidFill>
                  <a:srgbClr val="FF0000"/>
                </a:solidFill>
                <a:sym typeface="+mn-ea"/>
              </a:rPr>
              <a:t>2T</a:t>
            </a:r>
            <a:r>
              <a:rPr lang="zh-CN" altLang="en-US" sz="900">
                <a:sym typeface="+mn-ea"/>
              </a:rPr>
              <a:t>×</a:t>
            </a:r>
            <a:r>
              <a:rPr lang="en-US" altLang="zh-CN" sz="900">
                <a:sym typeface="+mn-ea"/>
              </a:rPr>
              <a:t>2</a:t>
            </a:r>
            <a:r>
              <a:rPr lang="zh-CN" altLang="en-US" sz="900">
                <a:ea typeface="宋体" pitchFamily="2" charset="-122"/>
                <a:sym typeface="+mn-ea"/>
              </a:rPr>
              <a:t>台</a:t>
            </a:r>
            <a:r>
              <a:rPr lang="en-US" altLang="zh-CN" sz="900">
                <a:sym typeface="+mn-ea"/>
              </a:rPr>
              <a:t> </a:t>
            </a:r>
            <a:endParaRPr lang="en-US" altLang="zh-CN" sz="900"/>
          </a:p>
        </p:txBody>
      </p:sp>
      <p:sp>
        <p:nvSpPr>
          <p:cNvPr id="135" name="圆角矩形 134"/>
          <p:cNvSpPr/>
          <p:nvPr/>
        </p:nvSpPr>
        <p:spPr>
          <a:xfrm>
            <a:off x="2743200" y="1158240"/>
            <a:ext cx="1412240" cy="1168400"/>
          </a:xfrm>
          <a:prstGeom prst="roundRect">
            <a:avLst>
              <a:gd name="adj" fmla="val 2936"/>
            </a:avLst>
          </a:prstGeom>
          <a:noFill/>
          <a:ln w="3175">
            <a:solidFill>
              <a:schemeClr val="accent1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kumimoji="1" lang="zh-CN" altLang="en-US" sz="900" dirty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6" name="文本框 105"/>
          <p:cNvSpPr txBox="1"/>
          <p:nvPr/>
        </p:nvSpPr>
        <p:spPr>
          <a:xfrm>
            <a:off x="2710141" y="1183050"/>
            <a:ext cx="139636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000" dirty="0">
                <a:sym typeface="+mn-ea"/>
              </a:rPr>
              <a:t>腾讯</a:t>
            </a:r>
            <a:r>
              <a:rPr lang="zh-CN" altLang="en-US" sz="1000" dirty="0"/>
              <a:t>文件服务器（</a:t>
            </a:r>
            <a:r>
              <a:rPr lang="en-US" altLang="zh-CN" sz="1000" dirty="0"/>
              <a:t>4</a:t>
            </a:r>
            <a:r>
              <a:rPr lang="zh-CN" altLang="en-US" sz="1000" dirty="0">
                <a:ea typeface="宋体" pitchFamily="2" charset="-122"/>
              </a:rPr>
              <a:t>）</a:t>
            </a:r>
            <a:endParaRPr lang="zh-CN" altLang="en-US" sz="1000" dirty="0">
              <a:ea typeface="宋体" pitchFamily="2" charset="-122"/>
            </a:endParaRPr>
          </a:p>
        </p:txBody>
      </p:sp>
      <p:sp>
        <p:nvSpPr>
          <p:cNvPr id="139" name="圆角矩形 138"/>
          <p:cNvSpPr/>
          <p:nvPr/>
        </p:nvSpPr>
        <p:spPr>
          <a:xfrm>
            <a:off x="2743200" y="3389630"/>
            <a:ext cx="1412240" cy="1168400"/>
          </a:xfrm>
          <a:prstGeom prst="roundRect">
            <a:avLst>
              <a:gd name="adj" fmla="val 2936"/>
            </a:avLst>
          </a:prstGeom>
          <a:noFill/>
          <a:ln w="3175">
            <a:solidFill>
              <a:schemeClr val="accent1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kumimoji="1" lang="zh-CN" altLang="en-US" sz="900" dirty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0" name="文本框 105"/>
          <p:cNvSpPr txBox="1"/>
          <p:nvPr/>
        </p:nvSpPr>
        <p:spPr>
          <a:xfrm>
            <a:off x="2867151" y="3414440"/>
            <a:ext cx="10823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000" dirty="0">
                <a:sym typeface="+mn-ea"/>
              </a:rPr>
              <a:t>万国文件服务器</a:t>
            </a:r>
            <a:endParaRPr lang="zh-CN" altLang="en-US" sz="1000" dirty="0"/>
          </a:p>
        </p:txBody>
      </p:sp>
      <p:cxnSp>
        <p:nvCxnSpPr>
          <p:cNvPr id="141" name="直接箭头连接符 140"/>
          <p:cNvCxnSpPr>
            <a:stCxn id="135" idx="3"/>
          </p:cNvCxnSpPr>
          <p:nvPr/>
        </p:nvCxnSpPr>
        <p:spPr>
          <a:xfrm flipV="1">
            <a:off x="4155440" y="1741805"/>
            <a:ext cx="349885" cy="635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矩形 142"/>
          <p:cNvSpPr/>
          <p:nvPr/>
        </p:nvSpPr>
        <p:spPr>
          <a:xfrm>
            <a:off x="321310" y="2439670"/>
            <a:ext cx="554355" cy="446405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0"/>
          <a:lstStyle/>
          <a:p>
            <a:pPr algn="ctr"/>
            <a:r>
              <a: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产品运营平台</a:t>
            </a:r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7" name="矩形 146"/>
          <p:cNvSpPr/>
          <p:nvPr/>
        </p:nvSpPr>
        <p:spPr>
          <a:xfrm>
            <a:off x="1532890" y="2323465"/>
            <a:ext cx="946150" cy="67373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Nginx</a:t>
            </a:r>
            <a:r>
              <a:rPr lang="zh-CN" altLang="en-US" sz="9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宋体" pitchFamily="2" charset="-122"/>
                <a:sym typeface="+mn-ea"/>
              </a:rPr>
              <a:t>（</a:t>
            </a:r>
            <a:r>
              <a:rPr lang="en-US" altLang="zh-CN" sz="9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宋体" pitchFamily="2" charset="-122"/>
                <a:sym typeface="+mn-ea"/>
              </a:rPr>
              <a:t>2</a:t>
            </a:r>
            <a:r>
              <a:rPr lang="zh-CN" altLang="en-US" sz="9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宋体" pitchFamily="2" charset="-122"/>
                <a:sym typeface="+mn-ea"/>
              </a:rPr>
              <a:t>）</a:t>
            </a:r>
            <a:endParaRPr lang="zh-CN" altLang="en-US" sz="9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zh-CN" altLang="en-US" sz="9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8" name="Rounded Rectangle 69"/>
          <p:cNvSpPr/>
          <p:nvPr/>
        </p:nvSpPr>
        <p:spPr>
          <a:xfrm>
            <a:off x="1569720" y="2584450"/>
            <a:ext cx="871855" cy="296545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t" anchorCtr="0" forceAA="0" compatLnSpc="1">
            <a:no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900">
                <a:sym typeface="+mn-ea"/>
              </a:rPr>
              <a:t>4C/8G×2台</a:t>
            </a:r>
            <a:endParaRPr lang="en-US" altLang="zh-CN" sz="900">
              <a:sym typeface="+mn-ea"/>
            </a:endParaRPr>
          </a:p>
        </p:txBody>
      </p:sp>
      <p:cxnSp>
        <p:nvCxnSpPr>
          <p:cNvPr id="149" name="肘形连接符 148"/>
          <p:cNvCxnSpPr>
            <a:stCxn id="147" idx="0"/>
            <a:endCxn id="135" idx="1"/>
          </p:cNvCxnSpPr>
          <p:nvPr/>
        </p:nvCxnSpPr>
        <p:spPr>
          <a:xfrm rot="16200000">
            <a:off x="2084070" y="1664335"/>
            <a:ext cx="581025" cy="737235"/>
          </a:xfrm>
          <a:prstGeom prst="bentConnector2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肘形连接符 225"/>
          <p:cNvCxnSpPr>
            <a:stCxn id="147" idx="2"/>
            <a:endCxn id="139" idx="1"/>
          </p:cNvCxnSpPr>
          <p:nvPr/>
        </p:nvCxnSpPr>
        <p:spPr>
          <a:xfrm rot="5400000" flipV="1">
            <a:off x="1886268" y="3116898"/>
            <a:ext cx="976630" cy="737235"/>
          </a:xfrm>
          <a:prstGeom prst="bentConnector2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4582795" y="2120265"/>
            <a:ext cx="1122680" cy="61277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r>
              <a:rPr lang="en-US" altLang="zh-CN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basic.service</a:t>
            </a:r>
            <a:endParaRPr lang="en-US" altLang="zh-CN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4656455" y="2323465"/>
            <a:ext cx="883285" cy="314325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rtlCol="0" anchor="t"/>
          <a:lstStyle/>
          <a:p>
            <a:r>
              <a:rPr lang="en-US" altLang="zh-CN" sz="900">
                <a:sym typeface="+mn-ea"/>
              </a:rPr>
              <a:t>4C/8G</a:t>
            </a:r>
            <a:r>
              <a:rPr lang="zh-CN" altLang="en-US" sz="900">
                <a:sym typeface="+mn-ea"/>
              </a:rPr>
              <a:t>×</a:t>
            </a:r>
            <a:r>
              <a:rPr lang="en-US" altLang="zh-CN" sz="900">
                <a:sym typeface="+mn-ea"/>
              </a:rPr>
              <a:t>2</a:t>
            </a:r>
            <a:r>
              <a:rPr lang="zh-CN" altLang="en-US" sz="900">
                <a:ea typeface="宋体" pitchFamily="2" charset="-122"/>
                <a:sym typeface="+mn-ea"/>
              </a:rPr>
              <a:t>台</a:t>
            </a:r>
            <a:r>
              <a:rPr lang="en-US" altLang="zh-CN" sz="900">
                <a:sym typeface="+mn-ea"/>
              </a:rPr>
              <a:t> </a:t>
            </a:r>
            <a:endParaRPr lang="en-US" altLang="zh-CN" sz="900"/>
          </a:p>
          <a:p>
            <a:endParaRPr lang="zh-CN" altLang="en-US" sz="9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988050" y="1436370"/>
            <a:ext cx="1122680" cy="6127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r>
              <a:rPr lang="en-US" altLang="zh-CN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pmpIF.service</a:t>
            </a:r>
            <a:endParaRPr lang="en-US" altLang="zh-CN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6054725" y="1639570"/>
            <a:ext cx="883285" cy="314325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rtlCol="0" anchor="t"/>
          <a:lstStyle/>
          <a:p>
            <a:r>
              <a:rPr lang="en-US" altLang="zh-CN" sz="900">
                <a:sym typeface="+mn-ea"/>
              </a:rPr>
              <a:t>4C/8G</a:t>
            </a:r>
            <a:r>
              <a:rPr lang="zh-CN" altLang="en-US" sz="900">
                <a:sym typeface="+mn-ea"/>
              </a:rPr>
              <a:t>×</a:t>
            </a:r>
            <a:r>
              <a:rPr lang="en-US" altLang="zh-CN" sz="900">
                <a:sym typeface="+mn-ea"/>
              </a:rPr>
              <a:t>2</a:t>
            </a:r>
            <a:r>
              <a:rPr lang="zh-CN" altLang="en-US" sz="900">
                <a:ea typeface="宋体" pitchFamily="2" charset="-122"/>
                <a:sym typeface="+mn-ea"/>
              </a:rPr>
              <a:t>台</a:t>
            </a:r>
            <a:r>
              <a:rPr lang="en-US" altLang="zh-CN" sz="900">
                <a:sym typeface="+mn-ea"/>
              </a:rPr>
              <a:t> </a:t>
            </a:r>
            <a:endParaRPr lang="en-US" altLang="zh-CN" sz="900"/>
          </a:p>
          <a:p>
            <a:endParaRPr lang="zh-CN" altLang="en-US" sz="9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988050" y="2059940"/>
            <a:ext cx="1122680" cy="6127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r>
              <a:rPr lang="en-US" altLang="zh-CN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pmpcms</a:t>
            </a:r>
            <a:r>
              <a:rPr lang="en-US" altLang="zh-CN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.service</a:t>
            </a:r>
            <a:endParaRPr lang="en-US" altLang="zh-CN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6054725" y="2263140"/>
            <a:ext cx="883285" cy="314325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rtlCol="0" anchor="t"/>
          <a:lstStyle/>
          <a:p>
            <a:r>
              <a:rPr lang="en-US" altLang="zh-CN" sz="900">
                <a:sym typeface="+mn-ea"/>
              </a:rPr>
              <a:t>4C/8G</a:t>
            </a:r>
            <a:r>
              <a:rPr lang="zh-CN" altLang="en-US" sz="900">
                <a:sym typeface="+mn-ea"/>
              </a:rPr>
              <a:t>×</a:t>
            </a:r>
            <a:r>
              <a:rPr lang="en-US" altLang="zh-CN" sz="900">
                <a:sym typeface="+mn-ea"/>
              </a:rPr>
              <a:t>2</a:t>
            </a:r>
            <a:r>
              <a:rPr lang="zh-CN" altLang="en-US" sz="900">
                <a:ea typeface="宋体" pitchFamily="2" charset="-122"/>
                <a:sym typeface="+mn-ea"/>
              </a:rPr>
              <a:t>台</a:t>
            </a:r>
            <a:r>
              <a:rPr lang="en-US" altLang="zh-CN" sz="900">
                <a:sym typeface="+mn-ea"/>
              </a:rPr>
              <a:t> </a:t>
            </a:r>
            <a:endParaRPr lang="en-US" altLang="zh-CN" sz="900"/>
          </a:p>
          <a:p>
            <a:endParaRPr lang="zh-CN" altLang="en-US" sz="9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9" name="肘形连接符 8"/>
          <p:cNvCxnSpPr>
            <a:stCxn id="143" idx="1"/>
            <a:endCxn id="5" idx="0"/>
          </p:cNvCxnSpPr>
          <p:nvPr/>
        </p:nvCxnSpPr>
        <p:spPr>
          <a:xfrm rot="10800000" flipH="1">
            <a:off x="321310" y="1436370"/>
            <a:ext cx="6228080" cy="1226820"/>
          </a:xfrm>
          <a:prstGeom prst="bentConnector4">
            <a:avLst>
              <a:gd name="adj1" fmla="val -3823"/>
              <a:gd name="adj2" fmla="val 132246"/>
            </a:avLst>
          </a:prstGeom>
          <a:ln w="12700" cmpd="sng">
            <a:solidFill>
              <a:schemeClr val="accent1">
                <a:shade val="50000"/>
              </a:schemeClr>
            </a:solidFill>
            <a:prstDash val="dash"/>
            <a:headEnd type="arrow" w="med" len="med"/>
            <a:tailEnd type="non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7582535" y="2085975"/>
            <a:ext cx="1200150" cy="164274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r>
              <a:rPr lang="en-US" altLang="zh-CN" sz="900" dirty="0">
                <a:solidFill>
                  <a:schemeClr val="tx1"/>
                </a:solidFill>
                <a:ea typeface="宋体" pitchFamily="2" charset="-122"/>
                <a:sym typeface="+mn-ea"/>
              </a:rPr>
              <a:t>DB</a:t>
            </a:r>
            <a:r>
              <a:rPr lang="zh-CN" altLang="en-US" sz="900" dirty="0">
                <a:solidFill>
                  <a:schemeClr val="tx1"/>
                </a:solidFill>
                <a:sym typeface="+mn-ea"/>
              </a:rPr>
              <a:t>服务器（</a:t>
            </a:r>
            <a:r>
              <a:rPr lang="en-US" altLang="zh-CN" sz="900" dirty="0">
                <a:solidFill>
                  <a:schemeClr val="tx1"/>
                </a:solidFill>
                <a:sym typeface="+mn-ea"/>
              </a:rPr>
              <a:t>2</a:t>
            </a:r>
            <a:r>
              <a:rPr lang="zh-CN" altLang="en-US" sz="900" dirty="0">
                <a:solidFill>
                  <a:schemeClr val="tx1"/>
                </a:solidFill>
                <a:ea typeface="宋体" pitchFamily="2" charset="-122"/>
                <a:sym typeface="+mn-ea"/>
              </a:rPr>
              <a:t>）</a:t>
            </a:r>
            <a:endParaRPr lang="zh-CN" altLang="en-US" sz="900" dirty="0">
              <a:solidFill>
                <a:schemeClr val="tx1"/>
              </a:solidFill>
              <a:ea typeface="宋体" pitchFamily="2" charset="-122"/>
              <a:sym typeface="+mn-ea"/>
            </a:endParaRPr>
          </a:p>
          <a:p>
            <a:r>
              <a:rPr lang="en-US" altLang="zh-CN" sz="900" dirty="0">
                <a:solidFill>
                  <a:schemeClr val="tx1"/>
                </a:solidFill>
                <a:ea typeface="宋体" pitchFamily="2" charset="-122"/>
                <a:sym typeface="+mn-ea"/>
              </a:rPr>
              <a:t>mysql-Uproxy</a:t>
            </a:r>
            <a:endParaRPr lang="zh-CN" altLang="en-US" sz="900" dirty="0">
              <a:solidFill>
                <a:schemeClr val="tx1"/>
              </a:solidFill>
              <a:ea typeface="宋体" pitchFamily="2" charset="-122"/>
            </a:endParaRPr>
          </a:p>
          <a:p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宋体" pitchFamily="2" charset="-122"/>
            </a:endParaRPr>
          </a:p>
        </p:txBody>
      </p:sp>
      <p:sp>
        <p:nvSpPr>
          <p:cNvPr id="12" name="Rounded Rectangle 69"/>
          <p:cNvSpPr/>
          <p:nvPr/>
        </p:nvSpPr>
        <p:spPr>
          <a:xfrm>
            <a:off x="7606030" y="2463800"/>
            <a:ext cx="1169035" cy="393065"/>
          </a:xfrm>
          <a:prstGeom prst="roundRect">
            <a:avLst/>
          </a:prstGeom>
          <a:solidFill>
            <a:schemeClr val="accent6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ym typeface="+mn-ea"/>
              </a:rPr>
              <a:t>16C/32G/50G</a:t>
            </a:r>
            <a:endParaRPr lang="en-US" altLang="zh-CN" sz="900">
              <a:sym typeface="+mn-ea"/>
            </a:endParaRPr>
          </a:p>
          <a:p>
            <a:pPr algn="ctr"/>
            <a:r>
              <a:rPr lang="zh-CN" altLang="en-US" sz="900">
                <a:sym typeface="+mn-ea"/>
              </a:rPr>
              <a:t>×</a:t>
            </a:r>
            <a:r>
              <a:rPr lang="en-US" altLang="zh-CN" sz="900">
                <a:sym typeface="+mn-ea"/>
              </a:rPr>
              <a:t>1</a:t>
            </a:r>
            <a:r>
              <a:rPr lang="zh-CN" altLang="en-US" sz="900">
                <a:ea typeface="宋体" pitchFamily="2" charset="-122"/>
                <a:sym typeface="+mn-ea"/>
              </a:rPr>
              <a:t>台</a:t>
            </a:r>
            <a:r>
              <a:rPr lang="en-US" altLang="zh-CN" sz="900">
                <a:sym typeface="+mn-ea"/>
              </a:rPr>
              <a:t> </a:t>
            </a:r>
            <a:endParaRPr lang="en-US" altLang="zh-CN" sz="900"/>
          </a:p>
        </p:txBody>
      </p:sp>
      <p:cxnSp>
        <p:nvCxnSpPr>
          <p:cNvPr id="17" name="直接箭头连接符 16"/>
          <p:cNvCxnSpPr/>
          <p:nvPr/>
        </p:nvCxnSpPr>
        <p:spPr>
          <a:xfrm flipV="1">
            <a:off x="7232650" y="1741805"/>
            <a:ext cx="349885" cy="635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单圆角矩形 18"/>
          <p:cNvSpPr/>
          <p:nvPr/>
        </p:nvSpPr>
        <p:spPr>
          <a:xfrm>
            <a:off x="69850" y="4125595"/>
            <a:ext cx="1463040" cy="780415"/>
          </a:xfrm>
          <a:prstGeom prst="round1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l"/>
            <a:r>
              <a:rPr lang="zh-CN" altLang="en-US" sz="10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硬件需求：腾讯 × </a:t>
            </a:r>
            <a:r>
              <a:rPr lang="en-US" altLang="zh-CN" sz="10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21</a:t>
            </a:r>
            <a:endParaRPr lang="en-US" altLang="zh-CN" sz="1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en-US" altLang="zh-CN" sz="1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4C/8G     </a:t>
            </a:r>
            <a:r>
              <a:rPr lang="zh-CN" altLang="en-US" sz="1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×</a:t>
            </a:r>
            <a:r>
              <a:rPr lang="en-US" altLang="zh-CN" sz="1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12</a:t>
            </a:r>
            <a:endParaRPr lang="en-US" altLang="zh-CN" sz="1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en-US" altLang="zh-CN" sz="1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8C/16G   </a:t>
            </a:r>
            <a:r>
              <a:rPr lang="zh-CN" altLang="en-US" sz="1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×</a:t>
            </a:r>
            <a:r>
              <a:rPr lang="en-US" altLang="zh-CN" sz="1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7</a:t>
            </a:r>
            <a:endParaRPr lang="en-US" altLang="zh-CN" sz="1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en-US" altLang="zh-CN" sz="1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16C/32G </a:t>
            </a:r>
            <a:r>
              <a:rPr lang="zh-CN" altLang="en-US" sz="1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×</a:t>
            </a:r>
            <a:r>
              <a:rPr lang="en-US" altLang="zh-CN" sz="1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endParaRPr lang="en-US" altLang="zh-CN" sz="1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564120" y="1292860"/>
            <a:ext cx="1200150" cy="72199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r>
              <a:rPr lang="en-US" altLang="zh-CN" sz="900" dirty="0">
                <a:solidFill>
                  <a:schemeClr val="tx1"/>
                </a:solidFill>
                <a:sym typeface="+mn-ea"/>
              </a:rPr>
              <a:t>redis</a:t>
            </a:r>
            <a:r>
              <a:rPr lang="zh-CN" altLang="en-US" sz="900" dirty="0">
                <a:solidFill>
                  <a:schemeClr val="tx1"/>
                </a:solidFill>
                <a:sym typeface="+mn-ea"/>
              </a:rPr>
              <a:t>服务器（</a:t>
            </a:r>
            <a:r>
              <a:rPr lang="en-US" altLang="zh-CN" sz="900" dirty="0">
                <a:solidFill>
                  <a:schemeClr val="tx1"/>
                </a:solidFill>
                <a:sym typeface="+mn-ea"/>
              </a:rPr>
              <a:t>3</a:t>
            </a:r>
            <a:r>
              <a:rPr lang="zh-CN" altLang="en-US" sz="900" dirty="0">
                <a:solidFill>
                  <a:schemeClr val="tx1"/>
                </a:solidFill>
                <a:ea typeface="宋体" pitchFamily="2" charset="-122"/>
                <a:sym typeface="+mn-ea"/>
              </a:rPr>
              <a:t>）</a:t>
            </a:r>
            <a:endParaRPr lang="zh-CN" altLang="en-US" sz="900" dirty="0">
              <a:solidFill>
                <a:schemeClr val="tx1"/>
              </a:solidFill>
              <a:ea typeface="宋体" pitchFamily="2" charset="-122"/>
            </a:endParaRPr>
          </a:p>
          <a:p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宋体" pitchFamily="2" charset="-122"/>
            </a:endParaRPr>
          </a:p>
        </p:txBody>
      </p:sp>
      <p:sp>
        <p:nvSpPr>
          <p:cNvPr id="21" name="Rounded Rectangle 69"/>
          <p:cNvSpPr/>
          <p:nvPr/>
        </p:nvSpPr>
        <p:spPr>
          <a:xfrm>
            <a:off x="7593965" y="1541780"/>
            <a:ext cx="1139825" cy="393065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ym typeface="+mn-ea"/>
              </a:rPr>
              <a:t>8C/16G/50G</a:t>
            </a:r>
            <a:endParaRPr lang="en-US" altLang="zh-CN" sz="900">
              <a:sym typeface="+mn-ea"/>
            </a:endParaRPr>
          </a:p>
          <a:p>
            <a:pPr algn="ctr"/>
            <a:r>
              <a:rPr lang="zh-CN" altLang="en-US" sz="900">
                <a:sym typeface="+mn-ea"/>
              </a:rPr>
              <a:t>×</a:t>
            </a:r>
            <a:r>
              <a:rPr lang="en-US" altLang="zh-CN" sz="900">
                <a:sym typeface="+mn-ea"/>
              </a:rPr>
              <a:t>3</a:t>
            </a:r>
            <a:r>
              <a:rPr lang="zh-CN" altLang="en-US" sz="900">
                <a:ea typeface="宋体" pitchFamily="2" charset="-122"/>
                <a:sym typeface="+mn-ea"/>
              </a:rPr>
              <a:t>台</a:t>
            </a:r>
            <a:r>
              <a:rPr lang="en-US" altLang="zh-CN" sz="900">
                <a:sym typeface="+mn-ea"/>
              </a:rPr>
              <a:t> </a:t>
            </a:r>
            <a:endParaRPr lang="en-US" altLang="zh-CN" sz="900"/>
          </a:p>
        </p:txBody>
      </p:sp>
      <p:cxnSp>
        <p:nvCxnSpPr>
          <p:cNvPr id="22" name="直接箭头连接符 21"/>
          <p:cNvCxnSpPr/>
          <p:nvPr/>
        </p:nvCxnSpPr>
        <p:spPr>
          <a:xfrm flipV="1">
            <a:off x="7232650" y="2418715"/>
            <a:ext cx="349885" cy="635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4594225" y="3534410"/>
            <a:ext cx="1122680" cy="61277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r>
              <a:rPr lang="en-US" altLang="zh-CN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store.service</a:t>
            </a:r>
            <a:endParaRPr lang="en-US" altLang="zh-CN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825363" y="3646170"/>
            <a:ext cx="1199902" cy="812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594860" y="4293235"/>
            <a:ext cx="1122680" cy="61277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r>
              <a:rPr lang="en-US" altLang="zh-CN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basic.service</a:t>
            </a:r>
            <a:endParaRPr lang="en-US" altLang="zh-CN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5988050" y="3545840"/>
            <a:ext cx="1122680" cy="6127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r>
              <a:rPr lang="en-US" altLang="zh-CN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pmpIF.service</a:t>
            </a:r>
            <a:endParaRPr lang="en-US" altLang="zh-CN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7594600" y="4125595"/>
            <a:ext cx="1200150" cy="6388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r>
              <a:rPr lang="en-US" altLang="zh-CN" sz="900" dirty="0">
                <a:solidFill>
                  <a:schemeClr val="tx1"/>
                </a:solidFill>
                <a:sym typeface="+mn-ea"/>
              </a:rPr>
              <a:t>redis</a:t>
            </a:r>
            <a:r>
              <a:rPr lang="zh-CN" altLang="en-US" sz="900" dirty="0">
                <a:solidFill>
                  <a:schemeClr val="tx1"/>
                </a:solidFill>
                <a:sym typeface="+mn-ea"/>
              </a:rPr>
              <a:t>服务器（</a:t>
            </a:r>
            <a:r>
              <a:rPr lang="en-US" altLang="zh-CN" sz="900" dirty="0">
                <a:solidFill>
                  <a:schemeClr val="tx1"/>
                </a:solidFill>
                <a:sym typeface="+mn-ea"/>
              </a:rPr>
              <a:t>3</a:t>
            </a:r>
            <a:r>
              <a:rPr lang="zh-CN" altLang="en-US" sz="900" dirty="0">
                <a:solidFill>
                  <a:schemeClr val="tx1"/>
                </a:solidFill>
                <a:ea typeface="宋体" pitchFamily="2" charset="-122"/>
                <a:sym typeface="+mn-ea"/>
              </a:rPr>
              <a:t>）</a:t>
            </a:r>
            <a:endParaRPr lang="zh-CN" altLang="en-US" sz="900" dirty="0">
              <a:solidFill>
                <a:schemeClr val="tx1"/>
              </a:solidFill>
              <a:ea typeface="宋体" pitchFamily="2" charset="-122"/>
            </a:endParaRPr>
          </a:p>
          <a:p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宋体" pitchFamily="2" charset="-122"/>
            </a:endParaRPr>
          </a:p>
        </p:txBody>
      </p:sp>
      <p:sp>
        <p:nvSpPr>
          <p:cNvPr id="32" name="Rounded Rectangle 69"/>
          <p:cNvSpPr/>
          <p:nvPr/>
        </p:nvSpPr>
        <p:spPr>
          <a:xfrm>
            <a:off x="7606030" y="3222625"/>
            <a:ext cx="1139825" cy="393065"/>
          </a:xfrm>
          <a:prstGeom prst="roundRect">
            <a:avLst/>
          </a:prstGeom>
          <a:solidFill>
            <a:schemeClr val="accent6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ym typeface="+mn-ea"/>
              </a:rPr>
              <a:t>16C/32G/1T</a:t>
            </a:r>
            <a:endParaRPr lang="en-US" altLang="zh-CN" sz="900">
              <a:sym typeface="+mn-ea"/>
            </a:endParaRPr>
          </a:p>
          <a:p>
            <a:pPr algn="ctr"/>
            <a:r>
              <a:rPr lang="zh-CN" altLang="en-US" sz="900">
                <a:sym typeface="+mn-ea"/>
              </a:rPr>
              <a:t>×</a:t>
            </a:r>
            <a:r>
              <a:rPr lang="en-US" altLang="zh-CN" sz="900">
                <a:sym typeface="+mn-ea"/>
              </a:rPr>
              <a:t>1</a:t>
            </a:r>
            <a:r>
              <a:rPr lang="zh-CN" altLang="en-US" sz="900">
                <a:ea typeface="宋体" pitchFamily="2" charset="-122"/>
                <a:sym typeface="+mn-ea"/>
              </a:rPr>
              <a:t>台</a:t>
            </a:r>
            <a:r>
              <a:rPr lang="en-US" altLang="zh-CN" sz="900">
                <a:sym typeface="+mn-ea"/>
              </a:rPr>
              <a:t> </a:t>
            </a:r>
            <a:endParaRPr lang="en-US" altLang="zh-CN" sz="900"/>
          </a:p>
        </p:txBody>
      </p:sp>
      <p:sp>
        <p:nvSpPr>
          <p:cNvPr id="33" name="圆角矩形 32"/>
          <p:cNvSpPr/>
          <p:nvPr/>
        </p:nvSpPr>
        <p:spPr>
          <a:xfrm>
            <a:off x="4481830" y="3255645"/>
            <a:ext cx="2731770" cy="1678305"/>
          </a:xfrm>
          <a:prstGeom prst="roundRect">
            <a:avLst>
              <a:gd name="adj" fmla="val 2936"/>
            </a:avLst>
          </a:prstGeom>
          <a:noFill/>
          <a:ln w="3175">
            <a:solidFill>
              <a:schemeClr val="accent1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zh-CN" altLang="en-US" sz="1000" dirty="0">
                <a:sym typeface="+mn-ea"/>
              </a:rPr>
              <a:t>万国</a:t>
            </a:r>
            <a:r>
              <a:rPr lang="zh-CN" altLang="en-US" sz="1000" dirty="0">
                <a:solidFill>
                  <a:schemeClr val="tx1"/>
                </a:solidFill>
                <a:sym typeface="+mn-ea"/>
              </a:rPr>
              <a:t>应用服务器（</a:t>
            </a:r>
            <a:r>
              <a:rPr lang="en-US" altLang="zh-CN" sz="1000" dirty="0">
                <a:solidFill>
                  <a:schemeClr val="tx1"/>
                </a:solidFill>
                <a:sym typeface="+mn-ea"/>
              </a:rPr>
              <a:t>6+2</a:t>
            </a:r>
            <a:r>
              <a:rPr lang="zh-CN" altLang="en-US" sz="1000" dirty="0">
                <a:solidFill>
                  <a:schemeClr val="tx1"/>
                </a:solidFill>
                <a:ea typeface="宋体" pitchFamily="2" charset="-122"/>
                <a:sym typeface="+mn-ea"/>
              </a:rPr>
              <a:t>）</a:t>
            </a:r>
            <a:endParaRPr lang="zh-CN" altLang="en-US" sz="1000" dirty="0">
              <a:solidFill>
                <a:schemeClr val="tx1"/>
              </a:solidFill>
              <a:ea typeface="宋体" pitchFamily="2" charset="-122"/>
            </a:endParaRPr>
          </a:p>
          <a:p>
            <a:pPr algn="ctr"/>
            <a:endParaRPr kumimoji="1" lang="zh-CN" altLang="en-US" sz="1000" dirty="0">
              <a:solidFill>
                <a:schemeClr val="tx1"/>
              </a:solidFill>
              <a:latin typeface="微软雅黑" panose="020B0503020204020204" charset="-122"/>
              <a:ea typeface="宋体" pitchFamily="2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984240" y="4284980"/>
            <a:ext cx="1122680" cy="6127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r>
              <a:rPr lang="en-US" altLang="zh-CN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pmpcms</a:t>
            </a:r>
            <a:r>
              <a:rPr lang="en-US" altLang="zh-CN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.service</a:t>
            </a:r>
            <a:endParaRPr lang="en-US" altLang="zh-CN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4048125" y="1428115"/>
            <a:ext cx="563880" cy="245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none" rtlCol="0">
            <a:spAutoFit/>
          </a:bodyPr>
          <a:lstStyle/>
          <a:p>
            <a:pPr algn="l"/>
            <a:r>
              <a:rPr lang="en-US" altLang="zh-CN" sz="1000" dirty="0"/>
              <a:t>samba</a:t>
            </a:r>
            <a:endParaRPr lang="en-US" altLang="zh-CN" sz="1000" dirty="0"/>
          </a:p>
        </p:txBody>
      </p:sp>
      <p:sp>
        <p:nvSpPr>
          <p:cNvPr id="37" name="Rounded Rectangle 69"/>
          <p:cNvSpPr/>
          <p:nvPr/>
        </p:nvSpPr>
        <p:spPr>
          <a:xfrm>
            <a:off x="2877185" y="1922145"/>
            <a:ext cx="1071880" cy="337185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900">
                <a:sym typeface="+mn-ea"/>
              </a:rPr>
              <a:t>8C/16G/</a:t>
            </a:r>
            <a:r>
              <a:rPr lang="en-US" altLang="zh-CN" sz="9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1T</a:t>
            </a:r>
            <a:r>
              <a:rPr lang="en-US" altLang="zh-CN" sz="900">
                <a:sym typeface="+mn-ea"/>
              </a:rPr>
              <a:t>×2台 </a:t>
            </a:r>
            <a:endParaRPr lang="en-US" altLang="zh-CN" sz="900">
              <a:sym typeface="+mn-ea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3730625" y="2040890"/>
            <a:ext cx="230505" cy="245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algn="l"/>
            <a:r>
              <a:rPr lang="zh-CN" altLang="en-US" sz="10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宋体" pitchFamily="2" charset="-122"/>
              </a:rPr>
              <a:t>图</a:t>
            </a:r>
            <a:endParaRPr lang="zh-CN" altLang="en-US" sz="10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ea typeface="宋体" pitchFamily="2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41605" y="3255645"/>
            <a:ext cx="1080770" cy="68389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t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9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多租户web服务</a:t>
            </a:r>
            <a:endParaRPr lang="en-US" altLang="zh-CN" sz="9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cxnSp>
        <p:nvCxnSpPr>
          <p:cNvPr id="43" name="肘形连接符 42"/>
          <p:cNvCxnSpPr>
            <a:stCxn id="46" idx="3"/>
            <a:endCxn id="147" idx="1"/>
          </p:cNvCxnSpPr>
          <p:nvPr/>
        </p:nvCxnSpPr>
        <p:spPr>
          <a:xfrm>
            <a:off x="1245870" y="2015490"/>
            <a:ext cx="287020" cy="645160"/>
          </a:xfrm>
          <a:prstGeom prst="bentConnector3">
            <a:avLst>
              <a:gd name="adj1" fmla="val 50000"/>
            </a:avLst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肘形连接符 43"/>
          <p:cNvCxnSpPr>
            <a:stCxn id="147" idx="3"/>
          </p:cNvCxnSpPr>
          <p:nvPr/>
        </p:nvCxnSpPr>
        <p:spPr>
          <a:xfrm>
            <a:off x="2479040" y="2660650"/>
            <a:ext cx="2018665" cy="3175"/>
          </a:xfrm>
          <a:prstGeom prst="bentConnector3">
            <a:avLst>
              <a:gd name="adj1" fmla="val 50016"/>
            </a:avLst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141605" y="1673225"/>
            <a:ext cx="1104265" cy="68389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t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9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多租户web服务(2)</a:t>
            </a:r>
            <a:endParaRPr lang="en-US" altLang="zh-CN" sz="9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47" name="圆角矩形 46"/>
          <p:cNvSpPr/>
          <p:nvPr/>
        </p:nvSpPr>
        <p:spPr>
          <a:xfrm>
            <a:off x="228600" y="1962785"/>
            <a:ext cx="883285" cy="233045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rtlCol="0" anchor="t"/>
          <a:lstStyle/>
          <a:p>
            <a:r>
              <a:rPr lang="en-US" altLang="zh-CN" sz="900">
                <a:sym typeface="+mn-ea"/>
              </a:rPr>
              <a:t>4C/8G</a:t>
            </a:r>
            <a:r>
              <a:rPr lang="zh-CN" altLang="en-US" sz="900">
                <a:sym typeface="+mn-ea"/>
              </a:rPr>
              <a:t>×</a:t>
            </a:r>
            <a:r>
              <a:rPr lang="en-US" altLang="zh-CN" sz="900">
                <a:sym typeface="+mn-ea"/>
              </a:rPr>
              <a:t>2</a:t>
            </a:r>
            <a:r>
              <a:rPr lang="zh-CN" altLang="en-US" sz="900">
                <a:ea typeface="宋体" pitchFamily="2" charset="-122"/>
                <a:sym typeface="+mn-ea"/>
              </a:rPr>
              <a:t>台</a:t>
            </a:r>
            <a:r>
              <a:rPr lang="en-US" altLang="zh-CN" sz="900">
                <a:sym typeface="+mn-ea"/>
              </a:rPr>
              <a:t> </a:t>
            </a:r>
            <a:endParaRPr lang="zh-CN" altLang="en-US" sz="9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48" name="肘形连接符 47"/>
          <p:cNvCxnSpPr>
            <a:stCxn id="39" idx="3"/>
            <a:endCxn id="147" idx="1"/>
          </p:cNvCxnSpPr>
          <p:nvPr/>
        </p:nvCxnSpPr>
        <p:spPr>
          <a:xfrm flipV="1">
            <a:off x="1222375" y="2660650"/>
            <a:ext cx="310515" cy="937260"/>
          </a:xfrm>
          <a:prstGeom prst="bentConnector3">
            <a:avLst>
              <a:gd name="adj1" fmla="val 50102"/>
            </a:avLst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肘形连接符 49"/>
          <p:cNvCxnSpPr>
            <a:stCxn id="143" idx="3"/>
            <a:endCxn id="147" idx="1"/>
          </p:cNvCxnSpPr>
          <p:nvPr/>
        </p:nvCxnSpPr>
        <p:spPr>
          <a:xfrm flipV="1">
            <a:off x="875665" y="2660650"/>
            <a:ext cx="657225" cy="2540"/>
          </a:xfrm>
          <a:prstGeom prst="bentConnector3">
            <a:avLst>
              <a:gd name="adj1" fmla="val 50048"/>
            </a:avLst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stCxn id="12" idx="2"/>
            <a:endCxn id="32" idx="0"/>
          </p:cNvCxnSpPr>
          <p:nvPr/>
        </p:nvCxnSpPr>
        <p:spPr>
          <a:xfrm flipH="1">
            <a:off x="8176260" y="2856865"/>
            <a:ext cx="14605" cy="365760"/>
          </a:xfrm>
          <a:prstGeom prst="straightConnector1">
            <a:avLst/>
          </a:prstGeom>
          <a:ln>
            <a:prstDash val="dash"/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4" name="矩形 53"/>
          <p:cNvSpPr/>
          <p:nvPr/>
        </p:nvSpPr>
        <p:spPr>
          <a:xfrm>
            <a:off x="403225" y="915035"/>
            <a:ext cx="2075815" cy="446405"/>
          </a:xfrm>
          <a:prstGeom prst="rect">
            <a:avLst/>
          </a:prstGeom>
          <a:solidFill>
            <a:srgbClr val="000000">
              <a:alpha val="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0"/>
          <a:lstStyle/>
          <a:p>
            <a:pPr algn="ctr"/>
            <a:r>
              <a: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版本</a:t>
            </a:r>
            <a:r>
              <a: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接口：</a:t>
            </a:r>
            <a:r>
              <a: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发布</a:t>
            </a:r>
            <a:r>
              <a:rPr lang="en-US" altLang="zh-CN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/</a:t>
            </a:r>
            <a:r>
              <a: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撤销</a:t>
            </a:r>
            <a:r>
              <a:rPr lang="en-US" altLang="zh-CN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/</a:t>
            </a:r>
            <a:r>
              <a: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拉取</a:t>
            </a:r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3206115" y="2977515"/>
            <a:ext cx="507365" cy="245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none" rtlCol="0">
            <a:spAutoFit/>
          </a:bodyPr>
          <a:lstStyle/>
          <a:p>
            <a:pPr algn="l"/>
            <a:r>
              <a:rPr lang="en-US" altLang="zh-CN" sz="1000" dirty="0"/>
              <a:t>rSync</a:t>
            </a:r>
            <a:endParaRPr lang="en-US" altLang="zh-CN" sz="1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4160" y="122548"/>
            <a:ext cx="7051040" cy="663006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03-2 </a:t>
            </a:r>
            <a:r>
              <a:rPr lang="zh-CN" altLang="en-US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服务器物理部署方案（生产）</a:t>
            </a:r>
            <a:endParaRPr lang="en-US" sz="2400" dirty="0"/>
          </a:p>
        </p:txBody>
      </p:sp>
      <p:sp>
        <p:nvSpPr>
          <p:cNvPr id="69" name="矩形 68"/>
          <p:cNvSpPr/>
          <p:nvPr/>
        </p:nvSpPr>
        <p:spPr>
          <a:xfrm>
            <a:off x="4582160" y="1361440"/>
            <a:ext cx="1122680" cy="61277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r>
              <a:rPr lang="en-US" altLang="zh-CN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store.service</a:t>
            </a:r>
            <a:endParaRPr lang="en-US" altLang="zh-CN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0" name="圆角矩形 69"/>
          <p:cNvSpPr/>
          <p:nvPr/>
        </p:nvSpPr>
        <p:spPr>
          <a:xfrm>
            <a:off x="4655820" y="1564640"/>
            <a:ext cx="883285" cy="314325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rtlCol="0" anchor="t"/>
          <a:lstStyle/>
          <a:p>
            <a:r>
              <a:rPr lang="en-US" altLang="zh-CN" sz="900">
                <a:sym typeface="+mn-ea"/>
              </a:rPr>
              <a:t>4C/8G</a:t>
            </a:r>
            <a:r>
              <a:rPr lang="zh-CN" altLang="en-US" sz="900">
                <a:sym typeface="+mn-ea"/>
              </a:rPr>
              <a:t>×</a:t>
            </a:r>
            <a:r>
              <a:rPr lang="en-US" altLang="zh-CN" sz="900">
                <a:sym typeface="+mn-ea"/>
              </a:rPr>
              <a:t>4</a:t>
            </a:r>
            <a:r>
              <a:rPr lang="zh-CN" altLang="en-US" sz="900">
                <a:ea typeface="宋体" pitchFamily="2" charset="-122"/>
                <a:sym typeface="+mn-ea"/>
              </a:rPr>
              <a:t>台</a:t>
            </a:r>
            <a:r>
              <a:rPr lang="en-US" altLang="zh-CN" sz="900">
                <a:sym typeface="+mn-ea"/>
              </a:rPr>
              <a:t> </a:t>
            </a:r>
            <a:endParaRPr lang="zh-CN" altLang="en-US" sz="9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3" name="文本框 105"/>
          <p:cNvSpPr txBox="1"/>
          <p:nvPr/>
        </p:nvSpPr>
        <p:spPr>
          <a:xfrm>
            <a:off x="4809490" y="1127760"/>
            <a:ext cx="207708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dirty="0">
                <a:sym typeface="+mn-ea"/>
              </a:rPr>
              <a:t>腾讯</a:t>
            </a:r>
            <a:r>
              <a:rPr lang="zh-CN" altLang="en-US" sz="1000" dirty="0"/>
              <a:t>应用服务器（</a:t>
            </a:r>
            <a:r>
              <a:rPr lang="en-US" altLang="zh-CN" sz="1000" dirty="0"/>
              <a:t>4+2</a:t>
            </a:r>
            <a:r>
              <a:rPr lang="zh-CN" altLang="en-US" sz="1000" dirty="0">
                <a:ea typeface="宋体" pitchFamily="2" charset="-122"/>
              </a:rPr>
              <a:t>）</a:t>
            </a:r>
            <a:endParaRPr lang="zh-CN" altLang="en-US" sz="1000" dirty="0">
              <a:ea typeface="宋体" pitchFamily="2" charset="-122"/>
            </a:endParaRPr>
          </a:p>
        </p:txBody>
      </p:sp>
      <p:sp>
        <p:nvSpPr>
          <p:cNvPr id="98" name="圆角矩形 97"/>
          <p:cNvSpPr/>
          <p:nvPr/>
        </p:nvSpPr>
        <p:spPr>
          <a:xfrm>
            <a:off x="4500880" y="1127760"/>
            <a:ext cx="2731770" cy="1729105"/>
          </a:xfrm>
          <a:prstGeom prst="roundRect">
            <a:avLst>
              <a:gd name="adj" fmla="val 2936"/>
            </a:avLst>
          </a:prstGeom>
          <a:noFill/>
          <a:ln w="3175">
            <a:solidFill>
              <a:schemeClr val="accent1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kumimoji="1" lang="zh-CN" altLang="en-US" sz="900" dirty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30" name="直接箭头连接符 129"/>
          <p:cNvCxnSpPr>
            <a:endCxn id="139" idx="0"/>
          </p:cNvCxnSpPr>
          <p:nvPr/>
        </p:nvCxnSpPr>
        <p:spPr>
          <a:xfrm flipH="1">
            <a:off x="3449320" y="2397760"/>
            <a:ext cx="8890" cy="991870"/>
          </a:xfrm>
          <a:prstGeom prst="straightConnector1">
            <a:avLst/>
          </a:prstGeom>
          <a:ln>
            <a:prstDash val="dash"/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1" name="直接箭头连接符 130"/>
          <p:cNvCxnSpPr/>
          <p:nvPr/>
        </p:nvCxnSpPr>
        <p:spPr>
          <a:xfrm>
            <a:off x="3783330" y="2397760"/>
            <a:ext cx="0" cy="989965"/>
          </a:xfrm>
          <a:prstGeom prst="straightConnector1">
            <a:avLst/>
          </a:prstGeom>
          <a:ln>
            <a:prstDash val="dash"/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2" name="直接箭头连接符 131"/>
          <p:cNvCxnSpPr/>
          <p:nvPr/>
        </p:nvCxnSpPr>
        <p:spPr>
          <a:xfrm>
            <a:off x="3112770" y="2393950"/>
            <a:ext cx="0" cy="986155"/>
          </a:xfrm>
          <a:prstGeom prst="straightConnector1">
            <a:avLst/>
          </a:prstGeom>
          <a:ln>
            <a:prstDash val="dash"/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3" name="矩形 132"/>
          <p:cNvSpPr/>
          <p:nvPr/>
        </p:nvSpPr>
        <p:spPr>
          <a:xfrm>
            <a:off x="2813298" y="1473200"/>
            <a:ext cx="1199902" cy="812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4" name="Rounded Rectangle 69"/>
          <p:cNvSpPr/>
          <p:nvPr/>
        </p:nvSpPr>
        <p:spPr>
          <a:xfrm>
            <a:off x="2889250" y="1541780"/>
            <a:ext cx="1071880" cy="337185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ym typeface="+mn-ea"/>
              </a:rPr>
              <a:t>8C/16G/</a:t>
            </a:r>
            <a:r>
              <a:rPr lang="en-US" altLang="zh-CN" sz="900" b="1" dirty="0">
                <a:solidFill>
                  <a:srgbClr val="FF0000"/>
                </a:solidFill>
                <a:sym typeface="+mn-ea"/>
              </a:rPr>
              <a:t>2T</a:t>
            </a:r>
            <a:r>
              <a:rPr lang="zh-CN" altLang="en-US" sz="900" dirty="0">
                <a:sym typeface="+mn-ea"/>
              </a:rPr>
              <a:t>×</a:t>
            </a:r>
            <a:r>
              <a:rPr lang="en-US" altLang="zh-CN" sz="900" dirty="0">
                <a:sym typeface="+mn-ea"/>
              </a:rPr>
              <a:t>2</a:t>
            </a:r>
            <a:r>
              <a:rPr lang="zh-CN" altLang="en-US" sz="900" dirty="0">
                <a:ea typeface="宋体" pitchFamily="2" charset="-122"/>
                <a:sym typeface="+mn-ea"/>
              </a:rPr>
              <a:t>台</a:t>
            </a:r>
            <a:endParaRPr lang="en-US" altLang="zh-CN" sz="900" dirty="0">
              <a:ea typeface="宋体" pitchFamily="2" charset="-122"/>
              <a:sym typeface="+mn-ea"/>
            </a:endParaRPr>
          </a:p>
        </p:txBody>
      </p:sp>
      <p:sp>
        <p:nvSpPr>
          <p:cNvPr id="135" name="圆角矩形 134"/>
          <p:cNvSpPr/>
          <p:nvPr/>
        </p:nvSpPr>
        <p:spPr>
          <a:xfrm>
            <a:off x="2743200" y="1158240"/>
            <a:ext cx="1412240" cy="1168400"/>
          </a:xfrm>
          <a:prstGeom prst="roundRect">
            <a:avLst>
              <a:gd name="adj" fmla="val 2936"/>
            </a:avLst>
          </a:prstGeom>
          <a:noFill/>
          <a:ln w="3175">
            <a:solidFill>
              <a:schemeClr val="accent1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kumimoji="1" lang="zh-CN" altLang="en-US" sz="900" dirty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6" name="文本框 105"/>
          <p:cNvSpPr txBox="1"/>
          <p:nvPr/>
        </p:nvSpPr>
        <p:spPr>
          <a:xfrm>
            <a:off x="2746123" y="1183050"/>
            <a:ext cx="13244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000" dirty="0">
                <a:sym typeface="+mn-ea"/>
              </a:rPr>
              <a:t>腾讯</a:t>
            </a:r>
            <a:r>
              <a:rPr lang="zh-CN" altLang="en-US" sz="1000" dirty="0"/>
              <a:t>文件服务器（</a:t>
            </a:r>
            <a:r>
              <a:rPr lang="en-US" altLang="zh-CN" sz="1000" dirty="0"/>
              <a:t>4)</a:t>
            </a:r>
            <a:endParaRPr lang="en-US" altLang="zh-CN" sz="1000" dirty="0">
              <a:ea typeface="宋体" pitchFamily="2" charset="-122"/>
            </a:endParaRPr>
          </a:p>
        </p:txBody>
      </p:sp>
      <p:sp>
        <p:nvSpPr>
          <p:cNvPr id="139" name="圆角矩形 138"/>
          <p:cNvSpPr/>
          <p:nvPr/>
        </p:nvSpPr>
        <p:spPr>
          <a:xfrm>
            <a:off x="2743200" y="3389630"/>
            <a:ext cx="1412240" cy="1168400"/>
          </a:xfrm>
          <a:prstGeom prst="roundRect">
            <a:avLst>
              <a:gd name="adj" fmla="val 2936"/>
            </a:avLst>
          </a:prstGeom>
          <a:noFill/>
          <a:ln w="3175">
            <a:solidFill>
              <a:schemeClr val="accent1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kumimoji="1" lang="zh-CN" altLang="en-US" sz="900" dirty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0" name="文本框 105"/>
          <p:cNvSpPr txBox="1"/>
          <p:nvPr/>
        </p:nvSpPr>
        <p:spPr>
          <a:xfrm>
            <a:off x="2867151" y="3414440"/>
            <a:ext cx="10823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000" dirty="0">
                <a:sym typeface="+mn-ea"/>
              </a:rPr>
              <a:t>万国文件服务器</a:t>
            </a:r>
            <a:endParaRPr lang="zh-CN" altLang="en-US" sz="1000" dirty="0"/>
          </a:p>
        </p:txBody>
      </p:sp>
      <p:cxnSp>
        <p:nvCxnSpPr>
          <p:cNvPr id="141" name="直接箭头连接符 140"/>
          <p:cNvCxnSpPr/>
          <p:nvPr/>
        </p:nvCxnSpPr>
        <p:spPr>
          <a:xfrm flipV="1">
            <a:off x="4176395" y="1741805"/>
            <a:ext cx="349885" cy="635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矩形 142"/>
          <p:cNvSpPr/>
          <p:nvPr/>
        </p:nvSpPr>
        <p:spPr>
          <a:xfrm>
            <a:off x="321310" y="2439670"/>
            <a:ext cx="554355" cy="446405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0"/>
          <a:lstStyle/>
          <a:p>
            <a:pPr algn="ctr"/>
            <a:r>
              <a: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产品运营平台</a:t>
            </a:r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7" name="矩形 146"/>
          <p:cNvSpPr/>
          <p:nvPr/>
        </p:nvSpPr>
        <p:spPr>
          <a:xfrm>
            <a:off x="1532889" y="2323465"/>
            <a:ext cx="1018537" cy="67373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Nginx</a:t>
            </a:r>
            <a:r>
              <a:rPr lang="zh-CN" altLang="en-US" sz="9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宋体" pitchFamily="2" charset="-122"/>
                <a:sym typeface="+mn-ea"/>
              </a:rPr>
              <a:t>（</a:t>
            </a:r>
            <a:r>
              <a:rPr lang="en-US" altLang="zh-CN" sz="9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宋体" pitchFamily="2" charset="-122"/>
                <a:sym typeface="+mn-ea"/>
              </a:rPr>
              <a:t>2</a:t>
            </a:r>
            <a:r>
              <a:rPr lang="zh-CN" altLang="en-US" sz="9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宋体" pitchFamily="2" charset="-122"/>
                <a:sym typeface="+mn-ea"/>
              </a:rPr>
              <a:t>）</a:t>
            </a:r>
            <a:endParaRPr lang="zh-CN" altLang="en-US" sz="9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zh-CN" altLang="en-US" sz="9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8" name="Rounded Rectangle 69"/>
          <p:cNvSpPr/>
          <p:nvPr/>
        </p:nvSpPr>
        <p:spPr>
          <a:xfrm>
            <a:off x="1532888" y="2584450"/>
            <a:ext cx="1018537" cy="379096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t" anchorCtr="0" forceAA="0" compatLnSpc="1">
            <a:noAutofit/>
          </a:bodyPr>
          <a:lstStyle/>
          <a:p>
            <a:pPr lvl="0"/>
            <a:r>
              <a:rPr lang="en-US" altLang="zh-CN" sz="900" dirty="0">
                <a:sym typeface="+mn-ea"/>
              </a:rPr>
              <a:t>172.21.135.104</a:t>
            </a:r>
            <a:endParaRPr lang="en-US" altLang="zh-CN" sz="900" dirty="0">
              <a:sym typeface="+mn-ea"/>
            </a:endParaRPr>
          </a:p>
          <a:p>
            <a:r>
              <a:rPr lang="en-US" altLang="zh-CN" sz="900" dirty="0">
                <a:sym typeface="+mn-ea"/>
              </a:rPr>
              <a:t>172.21.135.105</a:t>
            </a:r>
            <a:endParaRPr lang="en-US" altLang="zh-CN" sz="900" dirty="0">
              <a:sym typeface="+mn-ea"/>
            </a:endParaRPr>
          </a:p>
        </p:txBody>
      </p:sp>
      <p:cxnSp>
        <p:nvCxnSpPr>
          <p:cNvPr id="149" name="肘形连接符 148"/>
          <p:cNvCxnSpPr>
            <a:stCxn id="147" idx="0"/>
            <a:endCxn id="135" idx="1"/>
          </p:cNvCxnSpPr>
          <p:nvPr/>
        </p:nvCxnSpPr>
        <p:spPr>
          <a:xfrm rot="5400000" flipH="1" flipV="1">
            <a:off x="2102167" y="1682432"/>
            <a:ext cx="581025" cy="701042"/>
          </a:xfrm>
          <a:prstGeom prst="bentConnector2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肘形连接符 225"/>
          <p:cNvCxnSpPr>
            <a:stCxn id="147" idx="2"/>
            <a:endCxn id="139" idx="1"/>
          </p:cNvCxnSpPr>
          <p:nvPr/>
        </p:nvCxnSpPr>
        <p:spPr>
          <a:xfrm rot="16200000" flipH="1">
            <a:off x="1904364" y="3134994"/>
            <a:ext cx="976630" cy="701042"/>
          </a:xfrm>
          <a:prstGeom prst="bentConnector2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4582795" y="2120265"/>
            <a:ext cx="1122680" cy="61277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r>
              <a:rPr lang="en-US" altLang="zh-CN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basic.service</a:t>
            </a:r>
            <a:endParaRPr lang="en-US" altLang="zh-CN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4656455" y="2323465"/>
            <a:ext cx="883285" cy="314325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rtlCol="0" anchor="t"/>
          <a:lstStyle/>
          <a:p>
            <a:r>
              <a:rPr lang="en-US" altLang="zh-CN" sz="900">
                <a:sym typeface="+mn-ea"/>
              </a:rPr>
              <a:t>4C/8G</a:t>
            </a:r>
            <a:r>
              <a:rPr lang="zh-CN" altLang="en-US" sz="900">
                <a:sym typeface="+mn-ea"/>
              </a:rPr>
              <a:t>×</a:t>
            </a:r>
            <a:r>
              <a:rPr lang="en-US" altLang="zh-CN" sz="900">
                <a:sym typeface="+mn-ea"/>
              </a:rPr>
              <a:t>2</a:t>
            </a:r>
            <a:r>
              <a:rPr lang="zh-CN" altLang="en-US" sz="900">
                <a:ea typeface="宋体" pitchFamily="2" charset="-122"/>
                <a:sym typeface="+mn-ea"/>
              </a:rPr>
              <a:t>台</a:t>
            </a:r>
            <a:r>
              <a:rPr lang="en-US" altLang="zh-CN" sz="900">
                <a:sym typeface="+mn-ea"/>
              </a:rPr>
              <a:t> </a:t>
            </a:r>
            <a:endParaRPr lang="en-US" altLang="zh-CN" sz="900"/>
          </a:p>
          <a:p>
            <a:endParaRPr lang="zh-CN" altLang="en-US" sz="9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988050" y="1436370"/>
            <a:ext cx="1122680" cy="6127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r>
              <a:rPr lang="en-US" altLang="zh-CN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pmpIF.service</a:t>
            </a:r>
            <a:endParaRPr lang="en-US" altLang="zh-CN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6054725" y="1639570"/>
            <a:ext cx="883285" cy="314325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rtlCol="0" anchor="t"/>
          <a:lstStyle/>
          <a:p>
            <a:r>
              <a:rPr lang="en-US" altLang="zh-CN" sz="900">
                <a:sym typeface="+mn-ea"/>
              </a:rPr>
              <a:t>4C/8G</a:t>
            </a:r>
            <a:r>
              <a:rPr lang="zh-CN" altLang="en-US" sz="900">
                <a:sym typeface="+mn-ea"/>
              </a:rPr>
              <a:t>×</a:t>
            </a:r>
            <a:r>
              <a:rPr lang="en-US" altLang="zh-CN" sz="900">
                <a:sym typeface="+mn-ea"/>
              </a:rPr>
              <a:t>2</a:t>
            </a:r>
            <a:r>
              <a:rPr lang="zh-CN" altLang="en-US" sz="900">
                <a:ea typeface="宋体" pitchFamily="2" charset="-122"/>
                <a:sym typeface="+mn-ea"/>
              </a:rPr>
              <a:t>台</a:t>
            </a:r>
            <a:r>
              <a:rPr lang="en-US" altLang="zh-CN" sz="900">
                <a:sym typeface="+mn-ea"/>
              </a:rPr>
              <a:t> </a:t>
            </a:r>
            <a:endParaRPr lang="en-US" altLang="zh-CN" sz="900"/>
          </a:p>
          <a:p>
            <a:endParaRPr lang="zh-CN" altLang="en-US" sz="9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988050" y="2059940"/>
            <a:ext cx="1122680" cy="6127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r>
              <a:rPr lang="en-US" altLang="zh-CN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pmpcms</a:t>
            </a:r>
            <a:r>
              <a:rPr lang="en-US" altLang="zh-CN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.service</a:t>
            </a:r>
            <a:endParaRPr lang="en-US" altLang="zh-CN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6054725" y="2263140"/>
            <a:ext cx="883285" cy="314325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rtlCol="0" anchor="t"/>
          <a:lstStyle/>
          <a:p>
            <a:r>
              <a:rPr lang="en-US" altLang="zh-CN" sz="900" dirty="0">
                <a:sym typeface="+mn-ea"/>
              </a:rPr>
              <a:t>4C/8G</a:t>
            </a:r>
            <a:r>
              <a:rPr lang="zh-CN" altLang="en-US" sz="900" dirty="0">
                <a:sym typeface="+mn-ea"/>
              </a:rPr>
              <a:t>×</a:t>
            </a:r>
            <a:r>
              <a:rPr lang="en-US" altLang="zh-CN" sz="900" dirty="0">
                <a:sym typeface="+mn-ea"/>
              </a:rPr>
              <a:t>2</a:t>
            </a:r>
            <a:r>
              <a:rPr lang="zh-CN" altLang="en-US" sz="900" dirty="0">
                <a:ea typeface="宋体" pitchFamily="2" charset="-122"/>
                <a:sym typeface="+mn-ea"/>
              </a:rPr>
              <a:t>台</a:t>
            </a:r>
            <a:r>
              <a:rPr lang="en-US" altLang="zh-CN" sz="900" dirty="0">
                <a:sym typeface="+mn-ea"/>
              </a:rPr>
              <a:t> </a:t>
            </a:r>
            <a:endParaRPr lang="en-US" altLang="zh-CN" sz="900" dirty="0"/>
          </a:p>
          <a:p>
            <a:endParaRPr lang="zh-CN" altLang="en-US" sz="9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9" name="肘形连接符 8"/>
          <p:cNvCxnSpPr>
            <a:stCxn id="143" idx="1"/>
            <a:endCxn id="5" idx="0"/>
          </p:cNvCxnSpPr>
          <p:nvPr/>
        </p:nvCxnSpPr>
        <p:spPr>
          <a:xfrm rot="10800000" flipH="1">
            <a:off x="321310" y="1436370"/>
            <a:ext cx="6228080" cy="1226820"/>
          </a:xfrm>
          <a:prstGeom prst="bentConnector4">
            <a:avLst>
              <a:gd name="adj1" fmla="val -3823"/>
              <a:gd name="adj2" fmla="val 132246"/>
            </a:avLst>
          </a:prstGeom>
          <a:ln w="12700" cmpd="sng">
            <a:solidFill>
              <a:schemeClr val="accent1">
                <a:shade val="50000"/>
              </a:schemeClr>
            </a:solidFill>
            <a:prstDash val="dash"/>
            <a:headEnd type="arrow" w="med" len="med"/>
            <a:tailEnd type="non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7582535" y="2085975"/>
            <a:ext cx="1200150" cy="164274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r>
              <a:rPr lang="en-US" altLang="zh-CN" sz="900" dirty="0">
                <a:solidFill>
                  <a:schemeClr val="tx1"/>
                </a:solidFill>
                <a:ea typeface="宋体" pitchFamily="2" charset="-122"/>
                <a:sym typeface="+mn-ea"/>
              </a:rPr>
              <a:t>DB</a:t>
            </a:r>
            <a:r>
              <a:rPr lang="zh-CN" altLang="en-US" sz="900" dirty="0">
                <a:solidFill>
                  <a:schemeClr val="tx1"/>
                </a:solidFill>
                <a:sym typeface="+mn-ea"/>
              </a:rPr>
              <a:t>服务器（</a:t>
            </a:r>
            <a:r>
              <a:rPr lang="en-US" altLang="zh-CN" sz="900" dirty="0">
                <a:solidFill>
                  <a:schemeClr val="tx1"/>
                </a:solidFill>
                <a:sym typeface="+mn-ea"/>
              </a:rPr>
              <a:t>2</a:t>
            </a:r>
            <a:r>
              <a:rPr lang="zh-CN" altLang="en-US" sz="900" dirty="0">
                <a:solidFill>
                  <a:schemeClr val="tx1"/>
                </a:solidFill>
                <a:ea typeface="宋体" pitchFamily="2" charset="-122"/>
                <a:sym typeface="+mn-ea"/>
              </a:rPr>
              <a:t>）</a:t>
            </a:r>
            <a:endParaRPr lang="zh-CN" altLang="en-US" sz="900" dirty="0">
              <a:solidFill>
                <a:schemeClr val="tx1"/>
              </a:solidFill>
              <a:ea typeface="宋体" pitchFamily="2" charset="-122"/>
              <a:sym typeface="+mn-ea"/>
            </a:endParaRPr>
          </a:p>
          <a:p>
            <a:r>
              <a:rPr lang="en-US" altLang="zh-CN" sz="900" dirty="0">
                <a:solidFill>
                  <a:schemeClr val="tx1"/>
                </a:solidFill>
                <a:ea typeface="宋体" pitchFamily="2" charset="-122"/>
                <a:sym typeface="+mn-ea"/>
              </a:rPr>
              <a:t>mysql-Uproxy</a:t>
            </a:r>
            <a:endParaRPr lang="zh-CN" altLang="en-US" sz="900" dirty="0">
              <a:solidFill>
                <a:schemeClr val="tx1"/>
              </a:solidFill>
              <a:ea typeface="宋体" pitchFamily="2" charset="-122"/>
            </a:endParaRPr>
          </a:p>
          <a:p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宋体" pitchFamily="2" charset="-122"/>
            </a:endParaRPr>
          </a:p>
        </p:txBody>
      </p:sp>
      <p:sp>
        <p:nvSpPr>
          <p:cNvPr id="12" name="Rounded Rectangle 69"/>
          <p:cNvSpPr/>
          <p:nvPr/>
        </p:nvSpPr>
        <p:spPr>
          <a:xfrm>
            <a:off x="7606030" y="2463800"/>
            <a:ext cx="1169035" cy="393065"/>
          </a:xfrm>
          <a:prstGeom prst="roundRect">
            <a:avLst/>
          </a:prstGeom>
          <a:solidFill>
            <a:schemeClr val="accent6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ym typeface="+mn-ea"/>
              </a:rPr>
              <a:t>16C/32G/50G</a:t>
            </a:r>
            <a:endParaRPr lang="en-US" altLang="zh-CN" sz="900" dirty="0">
              <a:sym typeface="+mn-ea"/>
            </a:endParaRPr>
          </a:p>
          <a:p>
            <a:pPr algn="ctr"/>
            <a:r>
              <a:rPr lang="zh-CN" altLang="en-US" sz="900" dirty="0">
                <a:sym typeface="+mn-ea"/>
              </a:rPr>
              <a:t>×</a:t>
            </a:r>
            <a:r>
              <a:rPr lang="en-US" altLang="zh-CN" sz="900" dirty="0">
                <a:sym typeface="+mn-ea"/>
              </a:rPr>
              <a:t>1</a:t>
            </a:r>
            <a:r>
              <a:rPr lang="zh-CN" altLang="en-US" sz="900" dirty="0">
                <a:ea typeface="宋体" pitchFamily="2" charset="-122"/>
                <a:sym typeface="+mn-ea"/>
              </a:rPr>
              <a:t>台</a:t>
            </a:r>
            <a:r>
              <a:rPr lang="en-US" altLang="zh-CN" sz="900" dirty="0">
                <a:sym typeface="+mn-ea"/>
              </a:rPr>
              <a:t> </a:t>
            </a:r>
            <a:endParaRPr lang="en-US" altLang="zh-CN" sz="900" dirty="0"/>
          </a:p>
        </p:txBody>
      </p:sp>
      <p:cxnSp>
        <p:nvCxnSpPr>
          <p:cNvPr id="17" name="直接箭头连接符 16"/>
          <p:cNvCxnSpPr/>
          <p:nvPr/>
        </p:nvCxnSpPr>
        <p:spPr>
          <a:xfrm flipV="1">
            <a:off x="7232650" y="1741805"/>
            <a:ext cx="349885" cy="635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单圆角矩形 18"/>
          <p:cNvSpPr/>
          <p:nvPr/>
        </p:nvSpPr>
        <p:spPr>
          <a:xfrm>
            <a:off x="61347" y="4158615"/>
            <a:ext cx="2177356" cy="780415"/>
          </a:xfrm>
          <a:prstGeom prst="round1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rtlCol="0" anchor="ctr"/>
          <a:lstStyle/>
          <a:p>
            <a:r>
              <a:rPr lang="zh-CN" altLang="en-US" sz="10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硬件：</a:t>
            </a:r>
            <a:r>
              <a:rPr lang="en-US" altLang="zh-CN" sz="10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13</a:t>
            </a:r>
            <a:r>
              <a:rPr lang="zh-CN" altLang="en-US" sz="10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台</a:t>
            </a:r>
            <a:endParaRPr lang="en-US" altLang="zh-CN" sz="10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10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0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万国</a:t>
            </a:r>
            <a:r>
              <a:rPr lang="en-US" altLang="zh-CN" sz="1000" b="1" dirty="0" err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ip</a:t>
            </a:r>
            <a:r>
              <a:rPr lang="zh-CN" altLang="en-US" sz="10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段：</a:t>
            </a:r>
            <a:r>
              <a:rPr lang="en-US" altLang="zh-CN" sz="10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172.21.132.251~254</a:t>
            </a:r>
            <a:r>
              <a:rPr lang="zh-CN" altLang="en-US" sz="10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en-US" altLang="zh-CN" sz="10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0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万国</a:t>
            </a:r>
            <a:r>
              <a:rPr lang="en-US" altLang="zh-CN" sz="1000" b="1" dirty="0" err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ip</a:t>
            </a:r>
            <a:r>
              <a:rPr lang="zh-CN" altLang="en-US" sz="10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段：</a:t>
            </a:r>
            <a:r>
              <a:rPr lang="en-US" altLang="zh-CN" sz="10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172.21.135.97~105</a:t>
            </a:r>
            <a:r>
              <a:rPr lang="zh-CN" altLang="en-US" sz="10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en-US" altLang="zh-CN" sz="10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564120" y="1292860"/>
            <a:ext cx="1200150" cy="72199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r>
              <a:rPr lang="en-US" altLang="zh-CN" sz="900" dirty="0">
                <a:solidFill>
                  <a:schemeClr val="tx1"/>
                </a:solidFill>
                <a:sym typeface="+mn-ea"/>
              </a:rPr>
              <a:t>redis</a:t>
            </a:r>
            <a:r>
              <a:rPr lang="zh-CN" altLang="en-US" sz="900" dirty="0">
                <a:solidFill>
                  <a:schemeClr val="tx1"/>
                </a:solidFill>
                <a:sym typeface="+mn-ea"/>
              </a:rPr>
              <a:t>服务器（</a:t>
            </a:r>
            <a:r>
              <a:rPr lang="en-US" altLang="zh-CN" sz="900" dirty="0">
                <a:solidFill>
                  <a:schemeClr val="tx1"/>
                </a:solidFill>
                <a:sym typeface="+mn-ea"/>
              </a:rPr>
              <a:t>3</a:t>
            </a:r>
            <a:r>
              <a:rPr lang="zh-CN" altLang="en-US" sz="900" dirty="0">
                <a:solidFill>
                  <a:schemeClr val="tx1"/>
                </a:solidFill>
                <a:ea typeface="宋体" pitchFamily="2" charset="-122"/>
                <a:sym typeface="+mn-ea"/>
              </a:rPr>
              <a:t>）</a:t>
            </a:r>
            <a:endParaRPr lang="zh-CN" altLang="en-US" sz="900" dirty="0">
              <a:solidFill>
                <a:schemeClr val="tx1"/>
              </a:solidFill>
              <a:ea typeface="宋体" pitchFamily="2" charset="-122"/>
            </a:endParaRPr>
          </a:p>
          <a:p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宋体" pitchFamily="2" charset="-122"/>
            </a:endParaRPr>
          </a:p>
        </p:txBody>
      </p:sp>
      <p:sp>
        <p:nvSpPr>
          <p:cNvPr id="21" name="Rounded Rectangle 69"/>
          <p:cNvSpPr/>
          <p:nvPr/>
        </p:nvSpPr>
        <p:spPr>
          <a:xfrm>
            <a:off x="7593965" y="1541780"/>
            <a:ext cx="1139825" cy="393065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ym typeface="+mn-ea"/>
              </a:rPr>
              <a:t>8C/16G/50G</a:t>
            </a:r>
            <a:endParaRPr lang="en-US" altLang="zh-CN" sz="900" dirty="0">
              <a:sym typeface="+mn-ea"/>
            </a:endParaRPr>
          </a:p>
          <a:p>
            <a:pPr algn="ctr"/>
            <a:r>
              <a:rPr lang="zh-CN" altLang="en-US" sz="900" dirty="0">
                <a:sym typeface="+mn-ea"/>
              </a:rPr>
              <a:t>×</a:t>
            </a:r>
            <a:r>
              <a:rPr lang="en-US" altLang="zh-CN" sz="900" dirty="0">
                <a:sym typeface="+mn-ea"/>
              </a:rPr>
              <a:t>3</a:t>
            </a:r>
            <a:r>
              <a:rPr lang="zh-CN" altLang="en-US" sz="900" dirty="0">
                <a:ea typeface="宋体" pitchFamily="2" charset="-122"/>
                <a:sym typeface="+mn-ea"/>
              </a:rPr>
              <a:t>台</a:t>
            </a:r>
            <a:r>
              <a:rPr lang="en-US" altLang="zh-CN" sz="900" dirty="0">
                <a:sym typeface="+mn-ea"/>
              </a:rPr>
              <a:t> </a:t>
            </a:r>
            <a:endParaRPr lang="en-US" altLang="zh-CN" sz="900" dirty="0"/>
          </a:p>
        </p:txBody>
      </p:sp>
      <p:cxnSp>
        <p:nvCxnSpPr>
          <p:cNvPr id="22" name="直接箭头连接符 21"/>
          <p:cNvCxnSpPr/>
          <p:nvPr/>
        </p:nvCxnSpPr>
        <p:spPr>
          <a:xfrm flipV="1">
            <a:off x="7232650" y="2418715"/>
            <a:ext cx="349885" cy="635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4594225" y="3534410"/>
            <a:ext cx="1122680" cy="61277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r>
              <a:rPr lang="en-US" altLang="zh-CN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store.service</a:t>
            </a:r>
            <a:endParaRPr lang="en-US" altLang="zh-CN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825363" y="3646170"/>
            <a:ext cx="1199902" cy="812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594860" y="4293235"/>
            <a:ext cx="1122680" cy="61277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r>
              <a:rPr lang="en-US" altLang="zh-CN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basic.service</a:t>
            </a:r>
            <a:endParaRPr lang="en-US" altLang="zh-CN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5988050" y="3545840"/>
            <a:ext cx="1122680" cy="6127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r>
              <a:rPr lang="en-US" altLang="zh-CN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pmpIF.service</a:t>
            </a:r>
            <a:endParaRPr lang="en-US" altLang="zh-CN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7594600" y="4125595"/>
            <a:ext cx="1200150" cy="6388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r>
              <a:rPr lang="en-US" altLang="zh-CN" sz="900" dirty="0">
                <a:solidFill>
                  <a:schemeClr val="tx1"/>
                </a:solidFill>
                <a:sym typeface="+mn-ea"/>
              </a:rPr>
              <a:t>redis</a:t>
            </a:r>
            <a:r>
              <a:rPr lang="zh-CN" altLang="en-US" sz="900" dirty="0">
                <a:solidFill>
                  <a:schemeClr val="tx1"/>
                </a:solidFill>
                <a:sym typeface="+mn-ea"/>
              </a:rPr>
              <a:t>服务器（</a:t>
            </a:r>
            <a:r>
              <a:rPr lang="en-US" altLang="zh-CN" sz="900" dirty="0">
                <a:solidFill>
                  <a:schemeClr val="tx1"/>
                </a:solidFill>
                <a:sym typeface="+mn-ea"/>
              </a:rPr>
              <a:t>3</a:t>
            </a:r>
            <a:r>
              <a:rPr lang="zh-CN" altLang="en-US" sz="900" dirty="0">
                <a:solidFill>
                  <a:schemeClr val="tx1"/>
                </a:solidFill>
                <a:ea typeface="宋体" pitchFamily="2" charset="-122"/>
                <a:sym typeface="+mn-ea"/>
              </a:rPr>
              <a:t>）</a:t>
            </a:r>
            <a:endParaRPr lang="zh-CN" altLang="en-US" sz="900" dirty="0">
              <a:solidFill>
                <a:schemeClr val="tx1"/>
              </a:solidFill>
              <a:ea typeface="宋体" pitchFamily="2" charset="-122"/>
            </a:endParaRPr>
          </a:p>
          <a:p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宋体" pitchFamily="2" charset="-122"/>
            </a:endParaRPr>
          </a:p>
        </p:txBody>
      </p:sp>
      <p:sp>
        <p:nvSpPr>
          <p:cNvPr id="32" name="Rounded Rectangle 69"/>
          <p:cNvSpPr/>
          <p:nvPr/>
        </p:nvSpPr>
        <p:spPr>
          <a:xfrm>
            <a:off x="7606030" y="3222625"/>
            <a:ext cx="1139825" cy="393065"/>
          </a:xfrm>
          <a:prstGeom prst="roundRect">
            <a:avLst/>
          </a:prstGeom>
          <a:solidFill>
            <a:schemeClr val="accent6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ym typeface="+mn-ea"/>
              </a:rPr>
              <a:t>16C/32G/1T</a:t>
            </a:r>
            <a:endParaRPr lang="en-US" altLang="zh-CN" sz="900">
              <a:sym typeface="+mn-ea"/>
            </a:endParaRPr>
          </a:p>
          <a:p>
            <a:pPr algn="ctr"/>
            <a:r>
              <a:rPr lang="zh-CN" altLang="en-US" sz="900">
                <a:sym typeface="+mn-ea"/>
              </a:rPr>
              <a:t>×</a:t>
            </a:r>
            <a:r>
              <a:rPr lang="en-US" altLang="zh-CN" sz="900">
                <a:sym typeface="+mn-ea"/>
              </a:rPr>
              <a:t>1</a:t>
            </a:r>
            <a:r>
              <a:rPr lang="zh-CN" altLang="en-US" sz="900">
                <a:ea typeface="宋体" pitchFamily="2" charset="-122"/>
                <a:sym typeface="+mn-ea"/>
              </a:rPr>
              <a:t>台</a:t>
            </a:r>
            <a:r>
              <a:rPr lang="en-US" altLang="zh-CN" sz="900">
                <a:sym typeface="+mn-ea"/>
              </a:rPr>
              <a:t> </a:t>
            </a:r>
            <a:endParaRPr lang="en-US" altLang="zh-CN" sz="900"/>
          </a:p>
        </p:txBody>
      </p:sp>
      <p:sp>
        <p:nvSpPr>
          <p:cNvPr id="33" name="圆角矩形 32"/>
          <p:cNvSpPr/>
          <p:nvPr/>
        </p:nvSpPr>
        <p:spPr>
          <a:xfrm>
            <a:off x="4481830" y="3255645"/>
            <a:ext cx="2731770" cy="1678305"/>
          </a:xfrm>
          <a:prstGeom prst="roundRect">
            <a:avLst>
              <a:gd name="adj" fmla="val 2936"/>
            </a:avLst>
          </a:prstGeom>
          <a:noFill/>
          <a:ln w="3175">
            <a:solidFill>
              <a:schemeClr val="accent1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zh-CN" altLang="en-US" sz="1000" dirty="0">
                <a:sym typeface="+mn-ea"/>
              </a:rPr>
              <a:t>万国</a:t>
            </a:r>
            <a:r>
              <a:rPr lang="zh-CN" altLang="en-US" sz="1000" dirty="0">
                <a:solidFill>
                  <a:schemeClr val="tx1"/>
                </a:solidFill>
                <a:sym typeface="+mn-ea"/>
              </a:rPr>
              <a:t>应用服务器（</a:t>
            </a:r>
            <a:r>
              <a:rPr lang="en-US" altLang="zh-CN" sz="1000" dirty="0">
                <a:solidFill>
                  <a:schemeClr val="tx1"/>
                </a:solidFill>
                <a:sym typeface="+mn-ea"/>
              </a:rPr>
              <a:t>6+2</a:t>
            </a:r>
            <a:r>
              <a:rPr lang="zh-CN" altLang="en-US" sz="1000" dirty="0">
                <a:solidFill>
                  <a:schemeClr val="tx1"/>
                </a:solidFill>
                <a:ea typeface="宋体" pitchFamily="2" charset="-122"/>
                <a:sym typeface="+mn-ea"/>
              </a:rPr>
              <a:t>）</a:t>
            </a:r>
            <a:endParaRPr lang="zh-CN" altLang="en-US" sz="1000" dirty="0">
              <a:solidFill>
                <a:schemeClr val="tx1"/>
              </a:solidFill>
              <a:ea typeface="宋体" pitchFamily="2" charset="-122"/>
            </a:endParaRPr>
          </a:p>
          <a:p>
            <a:pPr algn="ctr"/>
            <a:endParaRPr kumimoji="1" lang="zh-CN" altLang="en-US" sz="1000" dirty="0">
              <a:solidFill>
                <a:schemeClr val="tx1"/>
              </a:solidFill>
              <a:latin typeface="微软雅黑" panose="020B0503020204020204" charset="-122"/>
              <a:ea typeface="宋体" pitchFamily="2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984240" y="4284980"/>
            <a:ext cx="1122680" cy="6127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r>
              <a:rPr lang="en-US" altLang="zh-CN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pmpcms</a:t>
            </a:r>
            <a:r>
              <a:rPr lang="en-US" altLang="zh-CN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.service</a:t>
            </a:r>
            <a:endParaRPr lang="en-US" altLang="zh-CN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4048125" y="1428115"/>
            <a:ext cx="563880" cy="245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none" rtlCol="0">
            <a:spAutoFit/>
          </a:bodyPr>
          <a:lstStyle/>
          <a:p>
            <a:pPr algn="l"/>
            <a:r>
              <a:rPr lang="en-US" altLang="zh-CN" sz="1000" dirty="0"/>
              <a:t>samba</a:t>
            </a:r>
            <a:endParaRPr lang="en-US" altLang="zh-CN" sz="1000" dirty="0"/>
          </a:p>
        </p:txBody>
      </p:sp>
      <p:sp>
        <p:nvSpPr>
          <p:cNvPr id="37" name="Rounded Rectangle 69"/>
          <p:cNvSpPr/>
          <p:nvPr/>
        </p:nvSpPr>
        <p:spPr>
          <a:xfrm>
            <a:off x="2877185" y="1922145"/>
            <a:ext cx="1071880" cy="337185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900" dirty="0">
                <a:sym typeface="+mn-ea"/>
              </a:rPr>
              <a:t>8C/16G/</a:t>
            </a:r>
            <a:r>
              <a:rPr lang="en-US" altLang="zh-CN" sz="9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1T</a:t>
            </a:r>
            <a:r>
              <a:rPr lang="en-US" altLang="zh-CN" sz="900" dirty="0">
                <a:sym typeface="+mn-ea"/>
              </a:rPr>
              <a:t>×2台</a:t>
            </a:r>
            <a:endParaRPr lang="en-US" altLang="zh-CN" sz="900" dirty="0">
              <a:sym typeface="+mn-ea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3730625" y="2040890"/>
            <a:ext cx="230505" cy="245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algn="l"/>
            <a:r>
              <a:rPr lang="zh-CN" altLang="en-US" sz="10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宋体" pitchFamily="2" charset="-122"/>
              </a:rPr>
              <a:t>图</a:t>
            </a:r>
            <a:endParaRPr lang="zh-CN" altLang="en-US" sz="10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ea typeface="宋体" pitchFamily="2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41605" y="3255645"/>
            <a:ext cx="1080770" cy="68389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t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9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多租户web服务</a:t>
            </a:r>
            <a:endParaRPr lang="en-US" altLang="zh-CN" sz="9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cxnSp>
        <p:nvCxnSpPr>
          <p:cNvPr id="43" name="肘形连接符 42"/>
          <p:cNvCxnSpPr>
            <a:stCxn id="46" idx="3"/>
            <a:endCxn id="147" idx="1"/>
          </p:cNvCxnSpPr>
          <p:nvPr/>
        </p:nvCxnSpPr>
        <p:spPr>
          <a:xfrm>
            <a:off x="1245870" y="2015173"/>
            <a:ext cx="287019" cy="645160"/>
          </a:xfrm>
          <a:prstGeom prst="bentConnector3">
            <a:avLst>
              <a:gd name="adj1" fmla="val 50000"/>
            </a:avLst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肘形连接符 43"/>
          <p:cNvCxnSpPr/>
          <p:nvPr/>
        </p:nvCxnSpPr>
        <p:spPr>
          <a:xfrm>
            <a:off x="2551426" y="2737168"/>
            <a:ext cx="1946279" cy="3492"/>
          </a:xfrm>
          <a:prstGeom prst="bentConnector3">
            <a:avLst>
              <a:gd name="adj1" fmla="val 50000"/>
            </a:avLst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141605" y="1673225"/>
            <a:ext cx="1104265" cy="68389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t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9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多租户web服务(2)</a:t>
            </a:r>
            <a:endParaRPr lang="en-US" altLang="zh-CN" sz="9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cxnSp>
        <p:nvCxnSpPr>
          <p:cNvPr id="48" name="肘形连接符 47"/>
          <p:cNvCxnSpPr>
            <a:stCxn id="39" idx="3"/>
            <a:endCxn id="147" idx="1"/>
          </p:cNvCxnSpPr>
          <p:nvPr/>
        </p:nvCxnSpPr>
        <p:spPr>
          <a:xfrm flipV="1">
            <a:off x="1222375" y="2660333"/>
            <a:ext cx="310514" cy="937260"/>
          </a:xfrm>
          <a:prstGeom prst="bentConnector3">
            <a:avLst>
              <a:gd name="adj1" fmla="val 50000"/>
            </a:avLst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肘形连接符 49"/>
          <p:cNvCxnSpPr/>
          <p:nvPr/>
        </p:nvCxnSpPr>
        <p:spPr>
          <a:xfrm flipV="1">
            <a:off x="875665" y="2667318"/>
            <a:ext cx="657224" cy="2540"/>
          </a:xfrm>
          <a:prstGeom prst="bentConnector3">
            <a:avLst>
              <a:gd name="adj1" fmla="val 50000"/>
            </a:avLst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stCxn id="12" idx="2"/>
            <a:endCxn id="32" idx="0"/>
          </p:cNvCxnSpPr>
          <p:nvPr/>
        </p:nvCxnSpPr>
        <p:spPr>
          <a:xfrm flipH="1">
            <a:off x="8176260" y="2856865"/>
            <a:ext cx="14605" cy="365760"/>
          </a:xfrm>
          <a:prstGeom prst="straightConnector1">
            <a:avLst/>
          </a:prstGeom>
          <a:ln>
            <a:prstDash val="dash"/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4" name="矩形 53"/>
          <p:cNvSpPr/>
          <p:nvPr/>
        </p:nvSpPr>
        <p:spPr>
          <a:xfrm>
            <a:off x="403225" y="915035"/>
            <a:ext cx="2075815" cy="446405"/>
          </a:xfrm>
          <a:prstGeom prst="rect">
            <a:avLst/>
          </a:prstGeom>
          <a:solidFill>
            <a:srgbClr val="000000">
              <a:alpha val="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0"/>
          <a:lstStyle/>
          <a:p>
            <a:pPr algn="ctr"/>
            <a:r>
              <a: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版本</a:t>
            </a:r>
            <a:r>
              <a: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接口：</a:t>
            </a:r>
            <a:r>
              <a: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发布</a:t>
            </a:r>
            <a:r>
              <a:rPr lang="en-US" altLang="zh-CN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/</a:t>
            </a:r>
            <a:r>
              <a: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撤销</a:t>
            </a:r>
            <a:r>
              <a:rPr lang="en-US" altLang="zh-CN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/</a:t>
            </a:r>
            <a:r>
              <a: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拉取</a:t>
            </a:r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3206115" y="2977515"/>
            <a:ext cx="507365" cy="245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none" rtlCol="0">
            <a:spAutoFit/>
          </a:bodyPr>
          <a:lstStyle/>
          <a:p>
            <a:pPr algn="l"/>
            <a:r>
              <a:rPr lang="en-US" altLang="zh-CN" sz="1000" dirty="0"/>
              <a:t>rSync</a:t>
            </a:r>
            <a:endParaRPr lang="en-US" altLang="zh-CN" sz="1000" dirty="0"/>
          </a:p>
        </p:txBody>
      </p:sp>
      <p:sp>
        <p:nvSpPr>
          <p:cNvPr id="68" name="Rounded Rectangle 69"/>
          <p:cNvSpPr/>
          <p:nvPr/>
        </p:nvSpPr>
        <p:spPr>
          <a:xfrm>
            <a:off x="7624445" y="4352289"/>
            <a:ext cx="1139825" cy="393065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172.21.132.251</a:t>
            </a:r>
            <a:endParaRPr lang="en-US" altLang="zh-CN" sz="9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9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172.21.132.252</a:t>
            </a:r>
            <a:endParaRPr lang="en-US" altLang="zh-CN" sz="9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1" name="Rounded Rectangle 69"/>
          <p:cNvSpPr/>
          <p:nvPr/>
        </p:nvSpPr>
        <p:spPr>
          <a:xfrm>
            <a:off x="2889250" y="3917201"/>
            <a:ext cx="1071880" cy="337185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t" anchorCtr="0" forceAA="0" compatLnSpc="1">
            <a:noAutofit/>
          </a:bodyPr>
          <a:lstStyle/>
          <a:p>
            <a:pPr algn="ctr"/>
            <a:r>
              <a:rPr lang="en-US" altLang="zh-CN" sz="900" dirty="0">
                <a:sym typeface="+mn-ea"/>
              </a:rPr>
              <a:t>172.21.135.97</a:t>
            </a:r>
            <a:endParaRPr lang="en-US" altLang="zh-CN" sz="900" dirty="0">
              <a:sym typeface="+mn-ea"/>
            </a:endParaRPr>
          </a:p>
          <a:p>
            <a:pPr algn="ctr"/>
            <a:r>
              <a:rPr lang="en-US" altLang="zh-CN" sz="900" dirty="0">
                <a:sym typeface="+mn-ea"/>
              </a:rPr>
              <a:t>(1T)</a:t>
            </a:r>
            <a:endParaRPr lang="en-US" altLang="zh-CN" sz="900" dirty="0">
              <a:sym typeface="+mn-ea"/>
            </a:endParaRPr>
          </a:p>
        </p:txBody>
      </p:sp>
      <p:sp>
        <p:nvSpPr>
          <p:cNvPr id="72" name="Rounded Rectangle 69"/>
          <p:cNvSpPr/>
          <p:nvPr/>
        </p:nvSpPr>
        <p:spPr>
          <a:xfrm>
            <a:off x="4634231" y="3728720"/>
            <a:ext cx="1018537" cy="379096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t" anchorCtr="0" forceAA="0" compatLnSpc="1">
            <a:noAutofit/>
          </a:bodyPr>
          <a:lstStyle/>
          <a:p>
            <a:pPr lvl="0"/>
            <a:r>
              <a:rPr lang="en-US" altLang="zh-CN" sz="900" dirty="0">
                <a:sym typeface="+mn-ea"/>
              </a:rPr>
              <a:t>172.21.135.100</a:t>
            </a:r>
            <a:endParaRPr lang="en-US" altLang="zh-CN" sz="900" dirty="0">
              <a:sym typeface="+mn-ea"/>
            </a:endParaRPr>
          </a:p>
          <a:p>
            <a:r>
              <a:rPr lang="en-US" altLang="zh-CN" sz="900" dirty="0">
                <a:sym typeface="+mn-ea"/>
              </a:rPr>
              <a:t>172.21.135.101</a:t>
            </a:r>
            <a:endParaRPr lang="en-US" altLang="zh-CN" sz="900" dirty="0">
              <a:sym typeface="+mn-ea"/>
            </a:endParaRPr>
          </a:p>
        </p:txBody>
      </p:sp>
      <p:sp>
        <p:nvSpPr>
          <p:cNvPr id="73" name="Rounded Rectangle 69"/>
          <p:cNvSpPr/>
          <p:nvPr/>
        </p:nvSpPr>
        <p:spPr>
          <a:xfrm>
            <a:off x="4655820" y="4466787"/>
            <a:ext cx="1018537" cy="379096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t" anchorCtr="0" forceAA="0" compatLnSpc="1">
            <a:noAutofit/>
          </a:bodyPr>
          <a:lstStyle/>
          <a:p>
            <a:pPr lvl="0"/>
            <a:r>
              <a:rPr lang="en-US" altLang="zh-CN" sz="900" dirty="0">
                <a:sym typeface="+mn-ea"/>
              </a:rPr>
              <a:t>172.21.135.101</a:t>
            </a:r>
            <a:endParaRPr lang="en-US" altLang="zh-CN" sz="900" dirty="0">
              <a:sym typeface="+mn-ea"/>
            </a:endParaRPr>
          </a:p>
          <a:p>
            <a:r>
              <a:rPr lang="en-US" altLang="zh-CN" sz="900" dirty="0">
                <a:sym typeface="+mn-ea"/>
              </a:rPr>
              <a:t>172.21.135.100</a:t>
            </a:r>
            <a:endParaRPr lang="en-US" altLang="zh-CN" sz="900" dirty="0">
              <a:sym typeface="+mn-ea"/>
            </a:endParaRPr>
          </a:p>
        </p:txBody>
      </p:sp>
      <p:sp>
        <p:nvSpPr>
          <p:cNvPr id="74" name="Rounded Rectangle 69"/>
          <p:cNvSpPr/>
          <p:nvPr/>
        </p:nvSpPr>
        <p:spPr>
          <a:xfrm>
            <a:off x="6073143" y="3728720"/>
            <a:ext cx="1018537" cy="379096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t" anchorCtr="0" forceAA="0" compatLnSpc="1">
            <a:noAutofit/>
          </a:bodyPr>
          <a:lstStyle/>
          <a:p>
            <a:pPr lvl="0"/>
            <a:r>
              <a:rPr lang="en-US" altLang="zh-CN" sz="900" dirty="0">
                <a:sym typeface="+mn-ea"/>
              </a:rPr>
              <a:t>172.21.135.102</a:t>
            </a:r>
            <a:endParaRPr lang="en-US" altLang="zh-CN" sz="900" dirty="0">
              <a:sym typeface="+mn-ea"/>
            </a:endParaRPr>
          </a:p>
          <a:p>
            <a:r>
              <a:rPr lang="en-US" altLang="zh-CN" sz="900" dirty="0">
                <a:sym typeface="+mn-ea"/>
              </a:rPr>
              <a:t>172.21.135.103</a:t>
            </a:r>
            <a:endParaRPr lang="en-US" altLang="zh-CN" sz="900" dirty="0">
              <a:sym typeface="+mn-ea"/>
            </a:endParaRPr>
          </a:p>
        </p:txBody>
      </p:sp>
      <p:sp>
        <p:nvSpPr>
          <p:cNvPr id="75" name="Rounded Rectangle 69"/>
          <p:cNvSpPr/>
          <p:nvPr/>
        </p:nvSpPr>
        <p:spPr>
          <a:xfrm>
            <a:off x="6038218" y="4473772"/>
            <a:ext cx="1018537" cy="379096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t" anchorCtr="0" forceAA="0" compatLnSpc="1">
            <a:noAutofit/>
          </a:bodyPr>
          <a:lstStyle/>
          <a:p>
            <a:pPr lvl="0"/>
            <a:r>
              <a:rPr lang="en-US" altLang="zh-CN" sz="900" dirty="0">
                <a:sym typeface="+mn-ea"/>
              </a:rPr>
              <a:t>172.21.135.103</a:t>
            </a:r>
            <a:endParaRPr lang="en-US" altLang="zh-CN" sz="900" dirty="0">
              <a:sym typeface="+mn-ea"/>
            </a:endParaRPr>
          </a:p>
          <a:p>
            <a:r>
              <a:rPr lang="en-US" altLang="zh-CN" sz="900" dirty="0">
                <a:sym typeface="+mn-ea"/>
              </a:rPr>
              <a:t>172.21.135.102</a:t>
            </a:r>
            <a:endParaRPr lang="en-US" altLang="zh-CN" sz="900" dirty="0">
              <a:sym typeface="+mn-ea"/>
            </a:endParaRPr>
          </a:p>
        </p:txBody>
      </p:sp>
      <p:sp>
        <p:nvSpPr>
          <p:cNvPr id="76" name="圆角矩形 46"/>
          <p:cNvSpPr/>
          <p:nvPr/>
        </p:nvSpPr>
        <p:spPr>
          <a:xfrm>
            <a:off x="153036" y="3508058"/>
            <a:ext cx="1080770" cy="36068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rtlCol="0" anchor="t"/>
          <a:lstStyle/>
          <a:p>
            <a:pPr lvl="0"/>
            <a:r>
              <a:rPr lang="en-US" altLang="zh-CN" sz="900" dirty="0">
                <a:sym typeface="+mn-ea"/>
              </a:rPr>
              <a:t>172.21.135.98</a:t>
            </a:r>
            <a:endParaRPr lang="en-US" altLang="zh-CN" sz="900" dirty="0">
              <a:sym typeface="+mn-ea"/>
            </a:endParaRPr>
          </a:p>
          <a:p>
            <a:pPr lvl="0"/>
            <a:r>
              <a:rPr lang="en-US" altLang="zh-CN" sz="900" dirty="0">
                <a:sym typeface="+mn-ea"/>
              </a:rPr>
              <a:t>172.21.135.99</a:t>
            </a:r>
            <a:endParaRPr lang="en-US" altLang="zh-CN" sz="900" dirty="0">
              <a:sym typeface="+mn-ea"/>
            </a:endParaRPr>
          </a:p>
        </p:txBody>
      </p:sp>
      <p:sp>
        <p:nvSpPr>
          <p:cNvPr id="77" name="圆角矩形 46"/>
          <p:cNvSpPr/>
          <p:nvPr/>
        </p:nvSpPr>
        <p:spPr>
          <a:xfrm>
            <a:off x="228600" y="1962785"/>
            <a:ext cx="883285" cy="233045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rtlCol="0" anchor="t"/>
          <a:lstStyle/>
          <a:p>
            <a:r>
              <a:rPr lang="en-US" altLang="zh-CN" sz="900">
                <a:sym typeface="+mn-ea"/>
              </a:rPr>
              <a:t>4C/8G</a:t>
            </a:r>
            <a:r>
              <a:rPr lang="zh-CN" altLang="en-US" sz="900">
                <a:sym typeface="+mn-ea"/>
              </a:rPr>
              <a:t>×</a:t>
            </a:r>
            <a:r>
              <a:rPr lang="en-US" altLang="zh-CN" sz="900">
                <a:sym typeface="+mn-ea"/>
              </a:rPr>
              <a:t>2</a:t>
            </a:r>
            <a:r>
              <a:rPr lang="zh-CN" altLang="en-US" sz="900">
                <a:ea typeface="宋体" pitchFamily="2" charset="-122"/>
                <a:sym typeface="+mn-ea"/>
              </a:rPr>
              <a:t>台</a:t>
            </a:r>
            <a:r>
              <a:rPr lang="en-US" altLang="zh-CN" sz="900">
                <a:sym typeface="+mn-ea"/>
              </a:rPr>
              <a:t> </a:t>
            </a:r>
            <a:endParaRPr lang="zh-CN" altLang="en-US" sz="9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4160" y="122548"/>
            <a:ext cx="7051040" cy="663006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03-2 </a:t>
            </a:r>
            <a:r>
              <a:rPr lang="zh-CN" altLang="en-US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服务器物理部署方案（</a:t>
            </a:r>
            <a:r>
              <a:rPr lang="en-US" altLang="zh-CN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SIT/QA</a:t>
            </a:r>
            <a:r>
              <a:rPr lang="zh-CN" altLang="en-US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）</a:t>
            </a:r>
            <a:endParaRPr lang="en-US" sz="2400" dirty="0"/>
          </a:p>
        </p:txBody>
      </p:sp>
      <p:sp>
        <p:nvSpPr>
          <p:cNvPr id="69" name="矩形 68"/>
          <p:cNvSpPr/>
          <p:nvPr/>
        </p:nvSpPr>
        <p:spPr>
          <a:xfrm>
            <a:off x="4582160" y="1361440"/>
            <a:ext cx="1122680" cy="61277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r>
              <a:rPr lang="en-US" altLang="zh-CN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store.service</a:t>
            </a:r>
            <a:endParaRPr lang="en-US" altLang="zh-CN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0" name="圆角矩形 69"/>
          <p:cNvSpPr/>
          <p:nvPr/>
        </p:nvSpPr>
        <p:spPr>
          <a:xfrm>
            <a:off x="4655820" y="1564640"/>
            <a:ext cx="982345" cy="314325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rtlCol="0" anchor="t"/>
          <a:lstStyle/>
          <a:p>
            <a:pPr lvl="0" algn="ctr"/>
            <a:r>
              <a:rPr lang="en-US" altLang="zh-CN" sz="900" dirty="0">
                <a:solidFill>
                  <a:schemeClr val="bg1"/>
                </a:solidFill>
                <a:sym typeface="+mn-ea"/>
              </a:rPr>
              <a:t>172.25.216.24</a:t>
            </a:r>
            <a:endParaRPr lang="en-US" altLang="zh-CN" sz="900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93" name="文本框 105"/>
          <p:cNvSpPr txBox="1"/>
          <p:nvPr/>
        </p:nvSpPr>
        <p:spPr>
          <a:xfrm>
            <a:off x="4809490" y="1127760"/>
            <a:ext cx="20770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dirty="0">
                <a:sym typeface="+mn-ea"/>
              </a:rPr>
              <a:t>应用服务器</a:t>
            </a:r>
            <a:r>
              <a:rPr lang="en-US" altLang="zh-CN" sz="1000" dirty="0">
                <a:ea typeface="宋体" pitchFamily="2" charset="-122"/>
              </a:rPr>
              <a:t>QA</a:t>
            </a:r>
            <a:endParaRPr lang="zh-CN" altLang="en-US" sz="1000" dirty="0">
              <a:ea typeface="宋体" pitchFamily="2" charset="-122"/>
            </a:endParaRPr>
          </a:p>
        </p:txBody>
      </p:sp>
      <p:sp>
        <p:nvSpPr>
          <p:cNvPr id="98" name="圆角矩形 97"/>
          <p:cNvSpPr/>
          <p:nvPr/>
        </p:nvSpPr>
        <p:spPr>
          <a:xfrm>
            <a:off x="4500880" y="1127760"/>
            <a:ext cx="2731770" cy="1729105"/>
          </a:xfrm>
          <a:prstGeom prst="roundRect">
            <a:avLst>
              <a:gd name="adj" fmla="val 2936"/>
            </a:avLst>
          </a:prstGeom>
          <a:noFill/>
          <a:ln w="3175">
            <a:solidFill>
              <a:schemeClr val="accent1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kumimoji="1" lang="zh-CN" altLang="en-US" sz="900" dirty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4" name="Rounded Rectangle 69"/>
          <p:cNvSpPr/>
          <p:nvPr/>
        </p:nvSpPr>
        <p:spPr>
          <a:xfrm>
            <a:off x="1388860" y="1360620"/>
            <a:ext cx="1109422" cy="337185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ym typeface="+mn-ea"/>
              </a:rPr>
              <a:t>Nginx</a:t>
            </a:r>
            <a:endParaRPr lang="en-US" altLang="zh-CN" sz="900" dirty="0">
              <a:sym typeface="+mn-ea"/>
            </a:endParaRPr>
          </a:p>
          <a:p>
            <a:pPr algn="ctr"/>
            <a:r>
              <a:rPr lang="en-US" altLang="zh-CN" sz="700" dirty="0">
                <a:sym typeface="+mn-ea"/>
              </a:rPr>
              <a:t>172.21.218.152 :8077</a:t>
            </a:r>
            <a:endParaRPr lang="en-US" altLang="zh-CN" sz="700" dirty="0">
              <a:sym typeface="+mn-ea"/>
            </a:endParaRPr>
          </a:p>
        </p:txBody>
      </p:sp>
      <p:sp>
        <p:nvSpPr>
          <p:cNvPr id="135" name="圆角矩形 134"/>
          <p:cNvSpPr/>
          <p:nvPr/>
        </p:nvSpPr>
        <p:spPr>
          <a:xfrm>
            <a:off x="1308460" y="1246522"/>
            <a:ext cx="2423699" cy="3409487"/>
          </a:xfrm>
          <a:prstGeom prst="roundRect">
            <a:avLst>
              <a:gd name="adj" fmla="val 2936"/>
            </a:avLst>
          </a:prstGeom>
          <a:noFill/>
          <a:ln w="3175">
            <a:solidFill>
              <a:schemeClr val="accent1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kumimoji="1" lang="zh-CN" altLang="en-US" sz="900" dirty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6" name="文本框 105"/>
          <p:cNvSpPr txBox="1"/>
          <p:nvPr/>
        </p:nvSpPr>
        <p:spPr>
          <a:xfrm>
            <a:off x="3146489" y="1218037"/>
            <a:ext cx="6976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000" dirty="0">
                <a:ea typeface="宋体" pitchFamily="2" charset="-122"/>
              </a:rPr>
              <a:t>公共资源</a:t>
            </a:r>
            <a:endParaRPr lang="en-US" altLang="zh-CN" sz="1000" dirty="0">
              <a:ea typeface="宋体" pitchFamily="2" charset="-122"/>
            </a:endParaRPr>
          </a:p>
        </p:txBody>
      </p:sp>
      <p:sp>
        <p:nvSpPr>
          <p:cNvPr id="143" name="矩形 142"/>
          <p:cNvSpPr/>
          <p:nvPr/>
        </p:nvSpPr>
        <p:spPr>
          <a:xfrm>
            <a:off x="157577" y="1305155"/>
            <a:ext cx="933913" cy="446405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0"/>
          <a:lstStyle/>
          <a:p>
            <a:pPr algn="ctr"/>
            <a:r>
              <a: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产品运营平台</a:t>
            </a:r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582795" y="2120265"/>
            <a:ext cx="1122680" cy="61277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r>
              <a:rPr lang="en-US" altLang="zh-CN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basic.service</a:t>
            </a:r>
            <a:endParaRPr lang="en-US" altLang="zh-CN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4656455" y="2323465"/>
            <a:ext cx="981710" cy="314325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rtlCol="0" anchor="t"/>
          <a:lstStyle/>
          <a:p>
            <a:pPr lvl="0" algn="ctr"/>
            <a:r>
              <a:rPr lang="en-US" altLang="zh-CN" sz="900" dirty="0">
                <a:solidFill>
                  <a:schemeClr val="bg1"/>
                </a:solidFill>
                <a:sym typeface="+mn-ea"/>
              </a:rPr>
              <a:t>172.25.216.24</a:t>
            </a:r>
            <a:endParaRPr lang="en-US" altLang="zh-CN" sz="900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988050" y="1436370"/>
            <a:ext cx="1122680" cy="6127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r>
              <a:rPr lang="en-US" altLang="zh-CN" sz="900" dirty="0" err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pmpcms</a:t>
            </a:r>
            <a:r>
              <a:rPr lang="en-US" altLang="zh-CN" sz="900" dirty="0" err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.service</a:t>
            </a:r>
            <a:endParaRPr lang="en-US" altLang="zh-CN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6054725" y="1639570"/>
            <a:ext cx="1003934" cy="314325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rtlCol="0" anchor="t"/>
          <a:lstStyle/>
          <a:p>
            <a:pPr lvl="0" algn="ctr"/>
            <a:r>
              <a:rPr lang="en-US" altLang="zh-CN" sz="900" dirty="0">
                <a:solidFill>
                  <a:schemeClr val="bg1"/>
                </a:solidFill>
                <a:sym typeface="+mn-ea"/>
              </a:rPr>
              <a:t>172.25.216.24</a:t>
            </a:r>
            <a:endParaRPr lang="en-US" altLang="zh-CN" sz="900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988050" y="2059940"/>
            <a:ext cx="1122680" cy="6127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r>
              <a:rPr lang="en-US" altLang="zh-CN" sz="900" dirty="0" err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pmpIF</a:t>
            </a:r>
            <a:r>
              <a:rPr lang="en-US" altLang="zh-CN" sz="900" dirty="0" err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.service</a:t>
            </a:r>
            <a:endParaRPr lang="en-US" altLang="zh-CN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6054725" y="2263140"/>
            <a:ext cx="971549" cy="314325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rtlCol="0" anchor="t"/>
          <a:lstStyle/>
          <a:p>
            <a:pPr lvl="0" algn="ctr"/>
            <a:r>
              <a:rPr lang="en-US" altLang="zh-CN" sz="900" dirty="0">
                <a:solidFill>
                  <a:schemeClr val="bg1"/>
                </a:solidFill>
                <a:sym typeface="+mn-ea"/>
              </a:rPr>
              <a:t>172.25.216.24</a:t>
            </a:r>
            <a:endParaRPr lang="en-US" altLang="zh-CN" sz="900" dirty="0">
              <a:solidFill>
                <a:schemeClr val="bg1"/>
              </a:solidFill>
              <a:sym typeface="+mn-ea"/>
            </a:endParaRPr>
          </a:p>
        </p:txBody>
      </p:sp>
      <p:cxnSp>
        <p:nvCxnSpPr>
          <p:cNvPr id="9" name="肘形连接符 8"/>
          <p:cNvCxnSpPr>
            <a:stCxn id="143" idx="0"/>
            <a:endCxn id="5" idx="0"/>
          </p:cNvCxnSpPr>
          <p:nvPr/>
        </p:nvCxnSpPr>
        <p:spPr>
          <a:xfrm rot="16200000" flipH="1">
            <a:off x="3521354" y="-1591666"/>
            <a:ext cx="131215" cy="5924856"/>
          </a:xfrm>
          <a:prstGeom prst="bentConnector3">
            <a:avLst>
              <a:gd name="adj1" fmla="val -174218"/>
            </a:avLst>
          </a:prstGeom>
          <a:ln w="12700" cmpd="sng">
            <a:solidFill>
              <a:schemeClr val="accent1">
                <a:shade val="50000"/>
              </a:schemeClr>
            </a:solidFill>
            <a:prstDash val="dash"/>
            <a:headEnd type="arrow" w="med" len="med"/>
            <a:tailEnd type="non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7594732" y="2462099"/>
            <a:ext cx="1283992" cy="125398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宋体" pitchFamily="2" charset="-122"/>
            </a:endParaRPr>
          </a:p>
        </p:txBody>
      </p:sp>
      <p:sp>
        <p:nvSpPr>
          <p:cNvPr id="12" name="Rounded Rectangle 69"/>
          <p:cNvSpPr/>
          <p:nvPr/>
        </p:nvSpPr>
        <p:spPr>
          <a:xfrm>
            <a:off x="7632232" y="2980584"/>
            <a:ext cx="1169035" cy="264182"/>
          </a:xfrm>
          <a:prstGeom prst="roundRect">
            <a:avLst/>
          </a:prstGeom>
          <a:solidFill>
            <a:schemeClr val="accent6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  <a:ea typeface="宋体" pitchFamily="2" charset="-122"/>
                <a:sym typeface="+mn-ea"/>
              </a:rPr>
              <a:t>DB</a:t>
            </a:r>
            <a:r>
              <a:rPr lang="zh-CN" altLang="en-US" sz="900" dirty="0">
                <a:solidFill>
                  <a:schemeClr val="tx1"/>
                </a:solidFill>
                <a:sym typeface="+mn-ea"/>
              </a:rPr>
              <a:t>服务器</a:t>
            </a:r>
            <a:endParaRPr lang="en-US" altLang="zh-CN" sz="900" dirty="0">
              <a:solidFill>
                <a:schemeClr val="tx1"/>
              </a:solidFill>
              <a:sym typeface="+mn-ea"/>
            </a:endParaRPr>
          </a:p>
          <a:p>
            <a:pPr algn="ctr"/>
            <a:r>
              <a:rPr lang="en-US" altLang="zh-CN" sz="900" dirty="0">
                <a:solidFill>
                  <a:schemeClr val="tx1"/>
                </a:solidFill>
                <a:sym typeface="+mn-ea"/>
              </a:rPr>
              <a:t>172.25.218.153</a:t>
            </a:r>
            <a:endParaRPr lang="en-US" altLang="zh-CN" sz="900" dirty="0"/>
          </a:p>
        </p:txBody>
      </p:sp>
      <p:sp>
        <p:nvSpPr>
          <p:cNvPr id="21" name="Rounded Rectangle 69"/>
          <p:cNvSpPr/>
          <p:nvPr/>
        </p:nvSpPr>
        <p:spPr>
          <a:xfrm>
            <a:off x="2482852" y="4003490"/>
            <a:ext cx="1139825" cy="560752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ym typeface="+mn-ea"/>
              </a:rPr>
              <a:t>Redis</a:t>
            </a:r>
            <a:endParaRPr lang="en-US" altLang="zh-CN" sz="900" dirty="0">
              <a:sym typeface="+mn-ea"/>
            </a:endParaRPr>
          </a:p>
          <a:p>
            <a:pPr algn="ctr"/>
            <a:r>
              <a:rPr lang="en-US" altLang="zh-CN" sz="900" dirty="0">
                <a:sym typeface="+mn-ea"/>
              </a:rPr>
              <a:t>172.25.220.20</a:t>
            </a:r>
            <a:endParaRPr lang="en-US" altLang="zh-CN" sz="900" dirty="0"/>
          </a:p>
        </p:txBody>
      </p:sp>
      <p:sp>
        <p:nvSpPr>
          <p:cNvPr id="25" name="矩形 24"/>
          <p:cNvSpPr/>
          <p:nvPr/>
        </p:nvSpPr>
        <p:spPr>
          <a:xfrm>
            <a:off x="4594225" y="3534410"/>
            <a:ext cx="1122680" cy="61277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r>
              <a:rPr lang="en-US" altLang="zh-CN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store.service</a:t>
            </a:r>
            <a:endParaRPr lang="en-US" altLang="zh-CN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7613233" y="1398584"/>
            <a:ext cx="1199902" cy="68389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594860" y="4293235"/>
            <a:ext cx="1122680" cy="61277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r>
              <a:rPr lang="en-US" altLang="zh-CN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basic.service</a:t>
            </a:r>
            <a:endParaRPr lang="en-US" altLang="zh-CN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5988050" y="3545840"/>
            <a:ext cx="1122680" cy="6127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r>
              <a:rPr lang="en-US" altLang="zh-CN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pmpIF.service</a:t>
            </a:r>
            <a:endParaRPr lang="en-US" altLang="zh-CN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3" name="圆角矩形 32"/>
          <p:cNvSpPr/>
          <p:nvPr/>
        </p:nvSpPr>
        <p:spPr>
          <a:xfrm>
            <a:off x="4481830" y="3255645"/>
            <a:ext cx="2731770" cy="1678305"/>
          </a:xfrm>
          <a:prstGeom prst="roundRect">
            <a:avLst>
              <a:gd name="adj" fmla="val 2936"/>
            </a:avLst>
          </a:prstGeom>
          <a:noFill/>
          <a:ln w="3175">
            <a:solidFill>
              <a:schemeClr val="accent1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  <a:sym typeface="+mn-ea"/>
              </a:rPr>
              <a:t>应用服务器</a:t>
            </a:r>
            <a:r>
              <a:rPr lang="en-US" altLang="zh-CN" sz="1000" dirty="0">
                <a:solidFill>
                  <a:schemeClr val="tx1"/>
                </a:solidFill>
                <a:sym typeface="+mn-ea"/>
              </a:rPr>
              <a:t>SIT</a:t>
            </a:r>
            <a:endParaRPr lang="zh-CN" altLang="en-US" sz="1000" dirty="0">
              <a:solidFill>
                <a:schemeClr val="tx1"/>
              </a:solidFill>
              <a:ea typeface="宋体" pitchFamily="2" charset="-122"/>
            </a:endParaRPr>
          </a:p>
          <a:p>
            <a:pPr algn="ctr"/>
            <a:endParaRPr kumimoji="1" lang="zh-CN" altLang="en-US" sz="1000" dirty="0">
              <a:solidFill>
                <a:schemeClr val="tx1"/>
              </a:solidFill>
              <a:latin typeface="微软雅黑" panose="020B0503020204020204" charset="-122"/>
              <a:ea typeface="宋体" pitchFamily="2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984240" y="4284980"/>
            <a:ext cx="1122680" cy="6127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r>
              <a:rPr lang="en-US" altLang="zh-CN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pmpcms</a:t>
            </a:r>
            <a:r>
              <a:rPr lang="en-US" altLang="zh-CN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.service</a:t>
            </a:r>
            <a:endParaRPr lang="en-US" altLang="zh-CN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1906293" y="1703917"/>
            <a:ext cx="56253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l"/>
            <a:r>
              <a:rPr lang="en-US" altLang="zh-CN" sz="1000" dirty="0"/>
              <a:t>samba</a:t>
            </a:r>
            <a:endParaRPr lang="en-US" altLang="zh-CN" sz="1000" dirty="0"/>
          </a:p>
        </p:txBody>
      </p:sp>
      <p:sp>
        <p:nvSpPr>
          <p:cNvPr id="37" name="Rounded Rectangle 69"/>
          <p:cNvSpPr/>
          <p:nvPr/>
        </p:nvSpPr>
        <p:spPr>
          <a:xfrm>
            <a:off x="1388860" y="1982732"/>
            <a:ext cx="1109423" cy="337185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900" dirty="0" err="1">
                <a:sym typeface="+mn-ea"/>
              </a:rPr>
              <a:t>FileServer</a:t>
            </a:r>
            <a:endParaRPr lang="en-US" altLang="zh-CN" sz="900" dirty="0">
              <a:sym typeface="+mn-ea"/>
            </a:endParaRPr>
          </a:p>
          <a:p>
            <a:pPr algn="ctr"/>
            <a:r>
              <a:rPr lang="en-US" altLang="zh-CN" sz="900" dirty="0">
                <a:sym typeface="+mn-ea"/>
              </a:rPr>
              <a:t>172.21.220.22</a:t>
            </a:r>
            <a:endParaRPr lang="en-US" altLang="zh-CN" sz="900" dirty="0">
              <a:sym typeface="+mn-ea"/>
            </a:endParaRPr>
          </a:p>
        </p:txBody>
      </p:sp>
      <p:cxnSp>
        <p:nvCxnSpPr>
          <p:cNvPr id="48" name="肘形连接符 47"/>
          <p:cNvCxnSpPr>
            <a:stCxn id="105" idx="3"/>
            <a:endCxn id="147" idx="1"/>
          </p:cNvCxnSpPr>
          <p:nvPr/>
        </p:nvCxnSpPr>
        <p:spPr>
          <a:xfrm flipV="1">
            <a:off x="1156590" y="3225339"/>
            <a:ext cx="232270" cy="1174"/>
          </a:xfrm>
          <a:prstGeom prst="bentConnector3">
            <a:avLst>
              <a:gd name="adj1" fmla="val 50000"/>
            </a:avLst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肘形连接符 49"/>
          <p:cNvCxnSpPr>
            <a:stCxn id="143" idx="3"/>
            <a:endCxn id="134" idx="1"/>
          </p:cNvCxnSpPr>
          <p:nvPr/>
        </p:nvCxnSpPr>
        <p:spPr>
          <a:xfrm>
            <a:off x="1091490" y="1528358"/>
            <a:ext cx="297370" cy="855"/>
          </a:xfrm>
          <a:prstGeom prst="bentConnector3">
            <a:avLst>
              <a:gd name="adj1" fmla="val 50000"/>
            </a:avLst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 53"/>
          <p:cNvSpPr/>
          <p:nvPr/>
        </p:nvSpPr>
        <p:spPr>
          <a:xfrm>
            <a:off x="1166824" y="791188"/>
            <a:ext cx="2075815" cy="446405"/>
          </a:xfrm>
          <a:prstGeom prst="rect">
            <a:avLst/>
          </a:prstGeom>
          <a:solidFill>
            <a:srgbClr val="000000">
              <a:alpha val="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0"/>
          <a:lstStyle/>
          <a:p>
            <a:pPr algn="ctr"/>
            <a:r>
              <a: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版本</a:t>
            </a:r>
            <a:r>
              <a: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接口：</a:t>
            </a:r>
            <a:r>
              <a: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发布</a:t>
            </a:r>
            <a:r>
              <a:rPr lang="en-US" altLang="zh-CN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/</a:t>
            </a:r>
            <a:r>
              <a: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撤销</a:t>
            </a:r>
            <a:r>
              <a:rPr lang="en-US" altLang="zh-CN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/</a:t>
            </a:r>
            <a:r>
              <a: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拉取</a:t>
            </a:r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1" name="Rounded Rectangle 69"/>
          <p:cNvSpPr/>
          <p:nvPr/>
        </p:nvSpPr>
        <p:spPr>
          <a:xfrm>
            <a:off x="7677120" y="1669615"/>
            <a:ext cx="1071880" cy="337185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t" anchorCtr="0" forceAA="0" compatLnSpc="1">
            <a:noAutofit/>
          </a:bodyPr>
          <a:lstStyle/>
          <a:p>
            <a:pPr lvl="0"/>
            <a:r>
              <a:rPr lang="en-US" altLang="zh-CN" sz="900" dirty="0">
                <a:sym typeface="+mn-ea"/>
              </a:rPr>
              <a:t>172.25.220.23</a:t>
            </a:r>
            <a:endParaRPr lang="en-US" altLang="zh-CN" sz="900" dirty="0">
              <a:sym typeface="+mn-ea"/>
            </a:endParaRPr>
          </a:p>
        </p:txBody>
      </p:sp>
      <p:sp>
        <p:nvSpPr>
          <p:cNvPr id="72" name="Rounded Rectangle 69"/>
          <p:cNvSpPr/>
          <p:nvPr/>
        </p:nvSpPr>
        <p:spPr>
          <a:xfrm>
            <a:off x="4634231" y="3728720"/>
            <a:ext cx="1018537" cy="379096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t" anchorCtr="0" forceAA="0" compatLnSpc="1">
            <a:noAutofit/>
          </a:bodyPr>
          <a:lstStyle/>
          <a:p>
            <a:pPr lvl="0" algn="ctr"/>
            <a:r>
              <a:rPr lang="en-US" altLang="zh-CN" sz="900" dirty="0">
                <a:solidFill>
                  <a:schemeClr val="bg1"/>
                </a:solidFill>
                <a:sym typeface="+mn-ea"/>
              </a:rPr>
              <a:t>172.25.216.23</a:t>
            </a:r>
            <a:endParaRPr lang="en-US" altLang="zh-CN" sz="900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73" name="Rounded Rectangle 69"/>
          <p:cNvSpPr/>
          <p:nvPr/>
        </p:nvSpPr>
        <p:spPr>
          <a:xfrm>
            <a:off x="4655820" y="4466787"/>
            <a:ext cx="1018537" cy="379096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t" anchorCtr="0" forceAA="0" compatLnSpc="1">
            <a:noAutofit/>
          </a:bodyPr>
          <a:lstStyle/>
          <a:p>
            <a:pPr lvl="0" algn="ctr"/>
            <a:r>
              <a:rPr lang="en-US" altLang="zh-CN" sz="900" dirty="0">
                <a:solidFill>
                  <a:schemeClr val="bg1"/>
                </a:solidFill>
                <a:sym typeface="+mn-ea"/>
              </a:rPr>
              <a:t>172.25.216.23</a:t>
            </a:r>
            <a:endParaRPr lang="en-US" altLang="zh-CN" sz="900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74" name="Rounded Rectangle 69"/>
          <p:cNvSpPr/>
          <p:nvPr/>
        </p:nvSpPr>
        <p:spPr>
          <a:xfrm>
            <a:off x="6073143" y="3728720"/>
            <a:ext cx="1018537" cy="379096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t" anchorCtr="0" forceAA="0" compatLnSpc="1">
            <a:noAutofit/>
          </a:bodyPr>
          <a:lstStyle/>
          <a:p>
            <a:pPr lvl="0" algn="ctr"/>
            <a:r>
              <a:rPr lang="en-US" altLang="zh-CN" sz="900" dirty="0">
                <a:solidFill>
                  <a:schemeClr val="bg1"/>
                </a:solidFill>
                <a:sym typeface="+mn-ea"/>
              </a:rPr>
              <a:t>172.25.216.23</a:t>
            </a:r>
            <a:endParaRPr lang="en-US" altLang="zh-CN" sz="900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75" name="Rounded Rectangle 69"/>
          <p:cNvSpPr/>
          <p:nvPr/>
        </p:nvSpPr>
        <p:spPr>
          <a:xfrm>
            <a:off x="6073143" y="4466787"/>
            <a:ext cx="1018537" cy="379096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t" anchorCtr="0" forceAA="0" compatLnSpc="1">
            <a:noAutofit/>
          </a:bodyPr>
          <a:lstStyle/>
          <a:p>
            <a:pPr lvl="0" algn="ctr"/>
            <a:r>
              <a:rPr lang="en-US" altLang="zh-CN" sz="900" dirty="0">
                <a:solidFill>
                  <a:schemeClr val="bg1"/>
                </a:solidFill>
                <a:sym typeface="+mn-ea"/>
              </a:rPr>
              <a:t>172.25.216.23</a:t>
            </a:r>
            <a:endParaRPr lang="en-US" altLang="zh-CN" sz="900" dirty="0">
              <a:solidFill>
                <a:schemeClr val="bg1"/>
              </a:solidFill>
              <a:sym typeface="+mn-ea"/>
            </a:endParaRPr>
          </a:p>
        </p:txBody>
      </p:sp>
      <p:cxnSp>
        <p:nvCxnSpPr>
          <p:cNvPr id="79" name="直接箭头连接符 78"/>
          <p:cNvCxnSpPr>
            <a:stCxn id="134" idx="2"/>
            <a:endCxn id="37" idx="0"/>
          </p:cNvCxnSpPr>
          <p:nvPr/>
        </p:nvCxnSpPr>
        <p:spPr>
          <a:xfrm>
            <a:off x="1943571" y="1697805"/>
            <a:ext cx="1" cy="284927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矩形 104"/>
          <p:cNvSpPr/>
          <p:nvPr/>
        </p:nvSpPr>
        <p:spPr>
          <a:xfrm>
            <a:off x="75820" y="2884565"/>
            <a:ext cx="1080770" cy="683895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t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9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MC</a:t>
            </a:r>
            <a:endParaRPr lang="en-US" altLang="zh-CN" sz="9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106" name="圆角矩形 46"/>
          <p:cNvSpPr/>
          <p:nvPr/>
        </p:nvSpPr>
        <p:spPr>
          <a:xfrm>
            <a:off x="140920" y="3112913"/>
            <a:ext cx="950570" cy="283802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rtlCol="0" anchor="t"/>
          <a:lstStyle/>
          <a:p>
            <a:pPr lvl="0"/>
            <a:r>
              <a:rPr lang="en-US" altLang="zh-CN" sz="9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172.21.216.18</a:t>
            </a:r>
            <a:endParaRPr lang="en-US" altLang="zh-CN" sz="9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140" name="文本框 105"/>
          <p:cNvSpPr txBox="1"/>
          <p:nvPr/>
        </p:nvSpPr>
        <p:spPr>
          <a:xfrm>
            <a:off x="7781415" y="1401955"/>
            <a:ext cx="7457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10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VUE - QA</a:t>
            </a:r>
            <a:endParaRPr lang="en-US" altLang="zh-CN" sz="1000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grpSp>
        <p:nvGrpSpPr>
          <p:cNvPr id="117" name="组合 116"/>
          <p:cNvGrpSpPr/>
          <p:nvPr/>
        </p:nvGrpSpPr>
        <p:grpSpPr>
          <a:xfrm>
            <a:off x="1388860" y="2684161"/>
            <a:ext cx="2173730" cy="1082356"/>
            <a:chOff x="1902934" y="2258594"/>
            <a:chExt cx="2063252" cy="1082356"/>
          </a:xfrm>
        </p:grpSpPr>
        <p:sp>
          <p:nvSpPr>
            <p:cNvPr id="147" name="矩形 146"/>
            <p:cNvSpPr/>
            <p:nvPr/>
          </p:nvSpPr>
          <p:spPr>
            <a:xfrm>
              <a:off x="1902934" y="2258594"/>
              <a:ext cx="2063252" cy="108235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t"/>
            <a:lstStyle/>
            <a:p>
              <a:pPr algn="ctr"/>
              <a:r>
                <a:rPr lang="en-US" altLang="zh-CN" sz="9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sym typeface="+mn-ea"/>
                </a:rPr>
                <a:t>KAFKA</a:t>
              </a:r>
              <a:r>
                <a:rPr lang="zh-CN" altLang="en-US" sz="9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sym typeface="+mn-ea"/>
                </a:rPr>
                <a:t>（</a:t>
              </a:r>
              <a:r>
                <a:rPr lang="en-US" altLang="zh-CN" sz="9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sym typeface="+mn-ea"/>
                </a:rPr>
                <a:t>MC</a:t>
              </a:r>
              <a:r>
                <a:rPr lang="zh-CN" altLang="en-US" sz="9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sym typeface="+mn-ea"/>
                </a:rPr>
                <a:t>）</a:t>
              </a:r>
              <a:endParaRPr lang="en-US" altLang="zh-CN" sz="9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endParaRPr>
            </a:p>
            <a:p>
              <a:pPr algn="ctr"/>
              <a:r>
                <a:rPr lang="en-US" altLang="zh-CN" sz="1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sym typeface="+mn-ea"/>
                </a:rPr>
                <a:t>172.21.216.29/30/31</a:t>
              </a:r>
              <a:endParaRPr lang="en-US" altLang="zh-CN" sz="1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endParaRPr>
            </a:p>
          </p:txBody>
        </p:sp>
        <p:sp>
          <p:nvSpPr>
            <p:cNvPr id="148" name="Rounded Rectangle 69"/>
            <p:cNvSpPr/>
            <p:nvPr/>
          </p:nvSpPr>
          <p:spPr>
            <a:xfrm>
              <a:off x="1978685" y="2602793"/>
              <a:ext cx="845755" cy="652852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t" anchorCtr="0" forceAA="0" compatLnSpc="1">
              <a:noAutofit/>
            </a:bodyPr>
            <a:lstStyle/>
            <a:p>
              <a:r>
                <a:rPr lang="en-US" altLang="zh-CN" sz="900" dirty="0" err="1"/>
                <a:t>tp_make_up_link</a:t>
              </a:r>
              <a:endParaRPr lang="en-US" altLang="zh-CN" sz="900" dirty="0">
                <a:effectLst/>
              </a:endParaRPr>
            </a:p>
          </p:txBody>
        </p:sp>
        <p:sp>
          <p:nvSpPr>
            <p:cNvPr id="85" name="Rounded Rectangle 69"/>
            <p:cNvSpPr/>
            <p:nvPr/>
          </p:nvSpPr>
          <p:spPr>
            <a:xfrm>
              <a:off x="2886448" y="2588737"/>
              <a:ext cx="1042458" cy="304163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t" anchorCtr="0" forceAA="0" compatLnSpc="1">
              <a:noAutofit/>
            </a:bodyPr>
            <a:lstStyle/>
            <a:p>
              <a:pPr lvl="0"/>
              <a:r>
                <a:rPr lang="en-US" altLang="zh-CN" sz="900" dirty="0" err="1">
                  <a:sym typeface="+mn-ea"/>
                </a:rPr>
                <a:t>mcjob_basc</a:t>
              </a:r>
              <a:endParaRPr lang="en-US" altLang="zh-CN" sz="900" dirty="0">
                <a:sym typeface="+mn-ea"/>
              </a:endParaRPr>
            </a:p>
          </p:txBody>
        </p:sp>
        <p:sp>
          <p:nvSpPr>
            <p:cNvPr id="128" name="Rounded Rectangle 69"/>
            <p:cNvSpPr/>
            <p:nvPr/>
          </p:nvSpPr>
          <p:spPr>
            <a:xfrm>
              <a:off x="2878239" y="3013027"/>
              <a:ext cx="1042458" cy="304163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t" anchorCtr="0" forceAA="0" compatLnSpc="1">
              <a:noAutofit/>
            </a:bodyPr>
            <a:lstStyle/>
            <a:p>
              <a:pPr lvl="0"/>
              <a:r>
                <a:rPr lang="en-US" altLang="zh-CN" sz="900" dirty="0" err="1">
                  <a:sym typeface="+mn-ea"/>
                </a:rPr>
                <a:t>mcjob_basc</a:t>
              </a:r>
              <a:r>
                <a:rPr lang="en-US" altLang="zh-CN" sz="900" b="1" dirty="0" err="1">
                  <a:solidFill>
                    <a:schemeClr val="accent5"/>
                  </a:solidFill>
                  <a:sym typeface="+mn-ea"/>
                </a:rPr>
                <a:t>dev</a:t>
              </a:r>
              <a:endParaRPr lang="en-US" altLang="zh-CN" sz="900" b="1" dirty="0">
                <a:solidFill>
                  <a:schemeClr val="accent5"/>
                </a:solidFill>
                <a:sym typeface="+mn-ea"/>
              </a:endParaRPr>
            </a:p>
          </p:txBody>
        </p:sp>
      </p:grpSp>
      <p:sp>
        <p:nvSpPr>
          <p:cNvPr id="137" name="Rounded Rectangle 69"/>
          <p:cNvSpPr/>
          <p:nvPr/>
        </p:nvSpPr>
        <p:spPr>
          <a:xfrm>
            <a:off x="2656666" y="1770375"/>
            <a:ext cx="1044276" cy="172325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r>
              <a:rPr lang="en-US" altLang="zh-CN" sz="900" dirty="0">
                <a:sym typeface="+mn-ea"/>
              </a:rPr>
              <a:t>/data/file/1/…</a:t>
            </a:r>
            <a:endParaRPr lang="en-US" altLang="zh-CN" sz="900" dirty="0">
              <a:sym typeface="+mn-ea"/>
            </a:endParaRPr>
          </a:p>
        </p:txBody>
      </p:sp>
      <p:sp>
        <p:nvSpPr>
          <p:cNvPr id="138" name="Rounded Rectangle 69"/>
          <p:cNvSpPr/>
          <p:nvPr/>
        </p:nvSpPr>
        <p:spPr>
          <a:xfrm>
            <a:off x="2656501" y="2319917"/>
            <a:ext cx="1059375" cy="172325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r>
              <a:rPr lang="en-US" altLang="zh-CN" sz="900" dirty="0">
                <a:sym typeface="+mn-ea"/>
              </a:rPr>
              <a:t>/data</a:t>
            </a:r>
            <a:r>
              <a:rPr lang="en-US" altLang="zh-CN" sz="900" b="1" dirty="0">
                <a:solidFill>
                  <a:schemeClr val="accent5"/>
                </a:solidFill>
                <a:sym typeface="+mn-ea"/>
              </a:rPr>
              <a:t>dev</a:t>
            </a:r>
            <a:r>
              <a:rPr lang="en-US" altLang="zh-CN" sz="900" dirty="0">
                <a:sym typeface="+mn-ea"/>
              </a:rPr>
              <a:t>/file/1…</a:t>
            </a:r>
            <a:endParaRPr lang="en-US" altLang="zh-CN" sz="900" dirty="0">
              <a:sym typeface="+mn-ea"/>
            </a:endParaRPr>
          </a:p>
        </p:txBody>
      </p:sp>
      <p:cxnSp>
        <p:nvCxnSpPr>
          <p:cNvPr id="142" name="肘形连接符 8"/>
          <p:cNvCxnSpPr>
            <a:stCxn id="137" idx="1"/>
            <a:endCxn id="37" idx="3"/>
          </p:cNvCxnSpPr>
          <p:nvPr/>
        </p:nvCxnSpPr>
        <p:spPr>
          <a:xfrm rot="10800000" flipV="1">
            <a:off x="2498284" y="1856537"/>
            <a:ext cx="158383" cy="294787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accent1">
                <a:shade val="50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44" name="肘形连接符 8"/>
          <p:cNvCxnSpPr>
            <a:stCxn id="138" idx="1"/>
            <a:endCxn id="37" idx="3"/>
          </p:cNvCxnSpPr>
          <p:nvPr/>
        </p:nvCxnSpPr>
        <p:spPr>
          <a:xfrm rot="10800000">
            <a:off x="2498283" y="2151326"/>
            <a:ext cx="158218" cy="254755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accent1">
                <a:shade val="50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45" name="肘形连接符 8"/>
          <p:cNvCxnSpPr>
            <a:stCxn id="137" idx="3"/>
            <a:endCxn id="98" idx="1"/>
          </p:cNvCxnSpPr>
          <p:nvPr/>
        </p:nvCxnSpPr>
        <p:spPr>
          <a:xfrm>
            <a:off x="3700942" y="1856538"/>
            <a:ext cx="799938" cy="135775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accent1">
                <a:shade val="50000"/>
              </a:schemeClr>
            </a:solidFill>
            <a:prstDash val="dash"/>
            <a:headEnd type="arrow" w="med" len="med"/>
            <a:tailEnd type="non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52" name="肘形连接符 8"/>
          <p:cNvCxnSpPr>
            <a:stCxn id="98" idx="2"/>
            <a:endCxn id="85" idx="3"/>
          </p:cNvCxnSpPr>
          <p:nvPr/>
        </p:nvCxnSpPr>
        <p:spPr>
          <a:xfrm rot="5400000">
            <a:off x="4540280" y="1839900"/>
            <a:ext cx="309521" cy="2343451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56" name="肘形连接符 8"/>
          <p:cNvCxnSpPr>
            <a:endCxn id="128" idx="3"/>
          </p:cNvCxnSpPr>
          <p:nvPr/>
        </p:nvCxnSpPr>
        <p:spPr>
          <a:xfrm rot="10800000">
            <a:off x="3514665" y="3590676"/>
            <a:ext cx="983454" cy="694308"/>
          </a:xfrm>
          <a:prstGeom prst="bentConnector3">
            <a:avLst>
              <a:gd name="adj1" fmla="val 50000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67" name="肘形连接符 8"/>
          <p:cNvCxnSpPr>
            <a:stCxn id="138" idx="3"/>
            <a:endCxn id="33" idx="1"/>
          </p:cNvCxnSpPr>
          <p:nvPr/>
        </p:nvCxnSpPr>
        <p:spPr>
          <a:xfrm>
            <a:off x="3715876" y="2406080"/>
            <a:ext cx="765954" cy="1688718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accent1">
                <a:shade val="50000"/>
              </a:schemeClr>
            </a:solidFill>
            <a:prstDash val="dash"/>
            <a:headEnd type="arrow" w="med" len="med"/>
            <a:tailEnd type="non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85" name="矩形 184"/>
          <p:cNvSpPr/>
          <p:nvPr/>
        </p:nvSpPr>
        <p:spPr>
          <a:xfrm>
            <a:off x="7595672" y="4312728"/>
            <a:ext cx="1199902" cy="68389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6" name="Rounded Rectangle 69"/>
          <p:cNvSpPr/>
          <p:nvPr/>
        </p:nvSpPr>
        <p:spPr>
          <a:xfrm>
            <a:off x="7659559" y="4583759"/>
            <a:ext cx="1071880" cy="337185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t" anchorCtr="0" forceAA="0" compatLnSpc="1">
            <a:noAutofit/>
          </a:bodyPr>
          <a:lstStyle/>
          <a:p>
            <a:pPr lvl="0"/>
            <a:r>
              <a:rPr lang="en-US" altLang="zh-CN" sz="900" dirty="0">
                <a:sym typeface="+mn-ea"/>
              </a:rPr>
              <a:t>172.25.216.20</a:t>
            </a:r>
            <a:endParaRPr lang="en-US" altLang="zh-CN" sz="900" dirty="0">
              <a:sym typeface="+mn-ea"/>
            </a:endParaRPr>
          </a:p>
          <a:p>
            <a:pPr lvl="0"/>
            <a:r>
              <a:rPr lang="en-US" altLang="zh-CN" sz="900" dirty="0">
                <a:sym typeface="+mn-ea"/>
              </a:rPr>
              <a:t>Port</a:t>
            </a:r>
            <a:r>
              <a:rPr lang="zh-CN" altLang="en-US" sz="900" dirty="0">
                <a:sym typeface="+mn-ea"/>
              </a:rPr>
              <a:t>：</a:t>
            </a:r>
            <a:r>
              <a:rPr lang="en-US" altLang="zh-CN" sz="900" dirty="0">
                <a:sym typeface="+mn-ea"/>
              </a:rPr>
              <a:t>8014</a:t>
            </a:r>
            <a:endParaRPr lang="en-US" altLang="zh-CN" sz="900" dirty="0">
              <a:sym typeface="+mn-ea"/>
            </a:endParaRPr>
          </a:p>
        </p:txBody>
      </p:sp>
      <p:sp>
        <p:nvSpPr>
          <p:cNvPr id="187" name="文本框 105"/>
          <p:cNvSpPr txBox="1"/>
          <p:nvPr/>
        </p:nvSpPr>
        <p:spPr>
          <a:xfrm>
            <a:off x="7756641" y="4316099"/>
            <a:ext cx="7601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10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VUE - SIT</a:t>
            </a:r>
            <a:endParaRPr lang="en-US" altLang="zh-CN" sz="1000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189" name="文本框 105"/>
          <p:cNvSpPr txBox="1"/>
          <p:nvPr/>
        </p:nvSpPr>
        <p:spPr>
          <a:xfrm>
            <a:off x="7613781" y="247378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000" dirty="0">
                <a:ea typeface="宋体" pitchFamily="2" charset="-122"/>
              </a:rPr>
              <a:t>公共</a:t>
            </a:r>
            <a:endParaRPr lang="en-US" altLang="zh-CN" sz="1000" dirty="0">
              <a:ea typeface="宋体" pitchFamily="2" charset="-122"/>
            </a:endParaRPr>
          </a:p>
        </p:txBody>
      </p:sp>
      <p:sp>
        <p:nvSpPr>
          <p:cNvPr id="190" name="Rounded Rectangle 69"/>
          <p:cNvSpPr/>
          <p:nvPr/>
        </p:nvSpPr>
        <p:spPr>
          <a:xfrm>
            <a:off x="7626005" y="2680767"/>
            <a:ext cx="1169035" cy="169604"/>
          </a:xfrm>
          <a:prstGeom prst="roundRect">
            <a:avLst/>
          </a:prstGeom>
          <a:solidFill>
            <a:schemeClr val="accent6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err="1">
                <a:solidFill>
                  <a:schemeClr val="tx1"/>
                </a:solidFill>
                <a:ea typeface="宋体" pitchFamily="2" charset="-122"/>
                <a:sym typeface="+mn-ea"/>
              </a:rPr>
              <a:t>db:pmpcms</a:t>
            </a:r>
            <a:endParaRPr lang="en-US" altLang="zh-CN" sz="900" dirty="0"/>
          </a:p>
        </p:txBody>
      </p:sp>
      <p:sp>
        <p:nvSpPr>
          <p:cNvPr id="192" name="Rounded Rectangle 69"/>
          <p:cNvSpPr/>
          <p:nvPr/>
        </p:nvSpPr>
        <p:spPr>
          <a:xfrm>
            <a:off x="7638617" y="3418796"/>
            <a:ext cx="1169035" cy="169604"/>
          </a:xfrm>
          <a:prstGeom prst="roundRect">
            <a:avLst/>
          </a:prstGeom>
          <a:solidFill>
            <a:schemeClr val="accent6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err="1">
                <a:solidFill>
                  <a:schemeClr val="tx1"/>
                </a:solidFill>
                <a:ea typeface="宋体" pitchFamily="2" charset="-122"/>
                <a:sym typeface="+mn-ea"/>
              </a:rPr>
              <a:t>db:pmpcms</a:t>
            </a:r>
            <a:r>
              <a:rPr lang="en-US" altLang="zh-CN" sz="900" b="1" dirty="0" err="1">
                <a:solidFill>
                  <a:schemeClr val="tx1"/>
                </a:solidFill>
                <a:ea typeface="宋体" pitchFamily="2" charset="-122"/>
                <a:sym typeface="+mn-ea"/>
              </a:rPr>
              <a:t>dev</a:t>
            </a:r>
            <a:endParaRPr lang="en-US" altLang="zh-CN" sz="900" b="1" dirty="0"/>
          </a:p>
        </p:txBody>
      </p:sp>
      <p:cxnSp>
        <p:nvCxnSpPr>
          <p:cNvPr id="194" name="肘形连接符 8"/>
          <p:cNvCxnSpPr>
            <a:endCxn id="12" idx="0"/>
          </p:cNvCxnSpPr>
          <p:nvPr/>
        </p:nvCxnSpPr>
        <p:spPr>
          <a:xfrm rot="5400000">
            <a:off x="8156256" y="2913702"/>
            <a:ext cx="127377" cy="6387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accent1">
                <a:shade val="50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97" name="肘形连接符 8"/>
          <p:cNvCxnSpPr>
            <a:stCxn id="12" idx="2"/>
            <a:endCxn id="192" idx="0"/>
          </p:cNvCxnSpPr>
          <p:nvPr/>
        </p:nvCxnSpPr>
        <p:spPr>
          <a:xfrm rot="16200000" flipH="1">
            <a:off x="8132927" y="3328588"/>
            <a:ext cx="174030" cy="6385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accent1">
                <a:shade val="50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01" name="肘形连接符 8"/>
          <p:cNvCxnSpPr>
            <a:stCxn id="190" idx="1"/>
            <a:endCxn id="98" idx="3"/>
          </p:cNvCxnSpPr>
          <p:nvPr/>
        </p:nvCxnSpPr>
        <p:spPr>
          <a:xfrm rot="10800000">
            <a:off x="7232651" y="1992313"/>
            <a:ext cx="393355" cy="773256"/>
          </a:xfrm>
          <a:prstGeom prst="bentConnector3">
            <a:avLst>
              <a:gd name="adj1" fmla="val 50000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4" name="肘形连接符 8"/>
          <p:cNvCxnSpPr>
            <a:stCxn id="192" idx="1"/>
            <a:endCxn id="33" idx="3"/>
          </p:cNvCxnSpPr>
          <p:nvPr/>
        </p:nvCxnSpPr>
        <p:spPr>
          <a:xfrm rot="10800000" flipV="1">
            <a:off x="7213601" y="3503598"/>
            <a:ext cx="425017" cy="591200"/>
          </a:xfrm>
          <a:prstGeom prst="bentConnector3">
            <a:avLst>
              <a:gd name="adj1" fmla="val 50000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10" name="连接符: 肘形 209"/>
          <p:cNvCxnSpPr>
            <a:stCxn id="185" idx="1"/>
            <a:endCxn id="75" idx="3"/>
          </p:cNvCxnSpPr>
          <p:nvPr/>
        </p:nvCxnSpPr>
        <p:spPr>
          <a:xfrm rot="10800000" flipV="1">
            <a:off x="7091680" y="4654675"/>
            <a:ext cx="503992" cy="1659"/>
          </a:xfrm>
          <a:prstGeom prst="bentConnector3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连接符: 肘形 210"/>
          <p:cNvCxnSpPr>
            <a:stCxn id="26" idx="1"/>
            <a:endCxn id="5" idx="3"/>
          </p:cNvCxnSpPr>
          <p:nvPr/>
        </p:nvCxnSpPr>
        <p:spPr>
          <a:xfrm rot="10800000" flipV="1">
            <a:off x="7110731" y="1740532"/>
            <a:ext cx="502503" cy="2226"/>
          </a:xfrm>
          <a:prstGeom prst="bentConnector3">
            <a:avLst>
              <a:gd name="adj1" fmla="val 50000"/>
            </a:avLst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Rounded Rectangle 69"/>
          <p:cNvSpPr/>
          <p:nvPr/>
        </p:nvSpPr>
        <p:spPr>
          <a:xfrm>
            <a:off x="1388860" y="4222390"/>
            <a:ext cx="959206" cy="33993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Codis</a:t>
            </a:r>
            <a:r>
              <a:rPr lang="en-US" altLang="zh-CN" sz="9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/McJob</a:t>
            </a:r>
            <a:endParaRPr lang="en-US" altLang="zh-CN" sz="9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algn="ctr"/>
            <a:r>
              <a:rPr lang="zh-CN" altLang="en-US" sz="9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（</a:t>
            </a:r>
            <a:r>
              <a:rPr lang="en-US" altLang="zh-CN" sz="9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MC</a:t>
            </a:r>
            <a:r>
              <a:rPr lang="zh-CN" altLang="en-US" sz="9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）</a:t>
            </a:r>
            <a:endParaRPr lang="en-US" altLang="zh-CN" sz="9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7" name="Rounded Rectangle 69"/>
          <p:cNvSpPr/>
          <p:nvPr/>
        </p:nvSpPr>
        <p:spPr>
          <a:xfrm>
            <a:off x="1388861" y="3799900"/>
            <a:ext cx="956770" cy="337185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900" dirty="0" err="1">
                <a:sym typeface="+mn-ea"/>
              </a:rPr>
              <a:t>Xxl</a:t>
            </a:r>
            <a:r>
              <a:rPr lang="en-US" altLang="zh-CN" sz="900" dirty="0">
                <a:sym typeface="+mn-ea"/>
              </a:rPr>
              <a:t>-job</a:t>
            </a:r>
            <a:endParaRPr lang="en-US" altLang="zh-CN" sz="900" dirty="0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3"/>
          <p:cNvSpPr>
            <a:spLocks noGrp="1"/>
          </p:cNvSpPr>
          <p:nvPr>
            <p:ph type="title"/>
          </p:nvPr>
        </p:nvSpPr>
        <p:spPr>
          <a:xfrm>
            <a:off x="264160" y="122548"/>
            <a:ext cx="7051040" cy="663006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03-2   </a:t>
            </a:r>
            <a:r>
              <a:rPr lang="zh-CN" altLang="en-US" dirty="0"/>
              <a:t>服务器列表 </a:t>
            </a:r>
            <a:endParaRPr lang="en-US" sz="2400" dirty="0"/>
          </a:p>
        </p:txBody>
      </p:sp>
      <p:sp>
        <p:nvSpPr>
          <p:cNvPr id="4" name="圆角矩形 3"/>
          <p:cNvSpPr/>
          <p:nvPr/>
        </p:nvSpPr>
        <p:spPr>
          <a:xfrm>
            <a:off x="0" y="873758"/>
            <a:ext cx="8996680" cy="4043682"/>
          </a:xfrm>
          <a:prstGeom prst="roundRect">
            <a:avLst>
              <a:gd name="adj" fmla="val 2936"/>
            </a:avLst>
          </a:prstGeom>
          <a:noFill/>
          <a:ln w="3175">
            <a:solidFill>
              <a:schemeClr val="tx1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kumimoji="1"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6" name="Table 2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264160" y="967800"/>
          <a:ext cx="8519383" cy="3832799"/>
        </p:xfrm>
        <a:graphic>
          <a:graphicData uri="http://schemas.openxmlformats.org/drawingml/2006/table">
            <a:tbl>
              <a:tblPr firstRow="1" bandRow="1"/>
              <a:tblGrid>
                <a:gridCol w="1159268"/>
                <a:gridCol w="1589933"/>
                <a:gridCol w="514048"/>
                <a:gridCol w="694466"/>
                <a:gridCol w="629644"/>
                <a:gridCol w="863664"/>
                <a:gridCol w="1112049"/>
                <a:gridCol w="1956311"/>
              </a:tblGrid>
              <a:tr h="56645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主要平台</a:t>
                      </a:r>
                      <a:endParaRPr kumimoji="0" lang="en-US" altLang="zh-CN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服务器功能</a:t>
                      </a:r>
                      <a:endParaRPr kumimoji="0" lang="en-US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9pPr>
                    </a:lstStyle>
                    <a:p>
                      <a:pPr algn="ctr"/>
                      <a:r>
                        <a:rPr kumimoji="0" lang="zh-CN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数量</a:t>
                      </a:r>
                      <a:endParaRPr kumimoji="0" lang="en-US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CPU</a:t>
                      </a:r>
                      <a:endParaRPr kumimoji="0" lang="zh-CN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50292" marR="50292" marT="25146" marB="25146" anchor="ctr" horzOverflow="overflow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内存</a:t>
                      </a:r>
                      <a:endParaRPr kumimoji="0" lang="en-US" altLang="zh-CN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50292" marR="50292" marT="25146" marB="25146" anchor="ctr" horzOverflow="overflow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硬盘</a:t>
                      </a:r>
                      <a:endParaRPr kumimoji="0" lang="en-US" altLang="zh-CN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50292" marR="50292" marT="25146" marB="25146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是否虚拟机</a:t>
                      </a:r>
                      <a:endParaRPr kumimoji="0" lang="en-US" altLang="zh-CN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50292" marR="50292" marT="25146" marB="25146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部署说明</a:t>
                      </a:r>
                      <a:endParaRPr kumimoji="0" lang="en-US" altLang="zh-CN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50292" marR="50292" marT="25146" marB="25146" anchor="ctr" horzOverflow="overflow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16899"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生产环境</a:t>
                      </a:r>
                      <a:endParaRPr kumimoji="0" lang="zh-CN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50292" marR="50292" marT="25146" marB="25146" anchor="ctr" horzOverflow="overflow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应用服务器</a:t>
                      </a:r>
                      <a:endParaRPr kumimoji="0" lang="zh-CN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50292" marR="50292" marT="25146" marB="25146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4</a:t>
                      </a:r>
                      <a:endParaRPr lang="en-US" sz="1000" b="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4</a:t>
                      </a:r>
                      <a:r>
                        <a:rPr lang="zh-CN" altLang="en-US" sz="1000" b="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核</a:t>
                      </a:r>
                      <a:endParaRPr lang="en-US" sz="1000" b="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8</a:t>
                      </a:r>
                      <a:r>
                        <a:rPr lang="en-US" altLang="zh-CN" sz="1000" b="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G</a:t>
                      </a:r>
                      <a:endParaRPr lang="en-US" sz="1000" b="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100G</a:t>
                      </a:r>
                      <a:endParaRPr lang="en-US" altLang="zh-CN" sz="1000" b="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b="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是</a:t>
                      </a:r>
                      <a:endParaRPr lang="en-US" altLang="zh-CN" sz="1000" b="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endParaRPr lang="en-US" altLang="zh-CN" sz="1000" b="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</a:tr>
              <a:tr h="316899">
                <a:tc vMerge="1"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文件服务器</a:t>
                      </a:r>
                      <a:endParaRPr kumimoji="0" lang="en-US" altLang="zh-CN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50292" marR="50292" marT="25146" marB="25146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4</a:t>
                      </a:r>
                      <a:endParaRPr lang="en-US" sz="1000" b="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8</a:t>
                      </a:r>
                      <a:r>
                        <a:rPr lang="zh-CN" altLang="en-US" sz="1000" b="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核</a:t>
                      </a:r>
                      <a:endParaRPr lang="en-US" sz="1000" b="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b="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16</a:t>
                      </a:r>
                      <a:r>
                        <a:rPr lang="en-US" altLang="zh-CN" sz="1000" b="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G</a:t>
                      </a:r>
                      <a:endParaRPr lang="en-US" sz="1000" b="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1T</a:t>
                      </a:r>
                      <a:endParaRPr lang="en-US" altLang="zh-CN" sz="1000" b="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b="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是</a:t>
                      </a:r>
                      <a:endParaRPr lang="en-US" altLang="zh-CN" sz="1000" b="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endParaRPr lang="zh-CN" altLang="en-US" sz="1000" b="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</a:tr>
              <a:tr h="413793">
                <a:tc vMerge="1"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Redis</a:t>
                      </a:r>
                      <a:endParaRPr kumimoji="0" lang="zh-CN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50292" marR="50292" marT="25146" marB="25146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9pPr>
                    </a:lstStyle>
                    <a:p>
                      <a:pPr algn="ctr"/>
                      <a:r>
                        <a:rPr lang="en-US" sz="1000" b="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3</a:t>
                      </a:r>
                      <a:endParaRPr lang="en-US" sz="1000" b="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9pPr>
                    </a:lstStyle>
                    <a:p>
                      <a:pPr algn="ctr"/>
                      <a:r>
                        <a:rPr lang="en-US" sz="1000" b="0">
                          <a:latin typeface="微软雅黑" panose="020B0503020204020204" charset="-122"/>
                          <a:ea typeface="微软雅黑" panose="020B0503020204020204" charset="-122"/>
                        </a:rPr>
                        <a:t>32</a:t>
                      </a:r>
                      <a:r>
                        <a:rPr lang="zh-CN" altLang="en-US" sz="1000" b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核</a:t>
                      </a:r>
                      <a:endParaRPr lang="en-US" sz="1000" b="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9pPr>
                    </a:lstStyle>
                    <a:p>
                      <a:pPr algn="ctr"/>
                      <a:r>
                        <a:rPr lang="en-US" altLang="zh-CN" sz="1000" b="0">
                          <a:latin typeface="微软雅黑" panose="020B0503020204020204" charset="-122"/>
                          <a:ea typeface="微软雅黑" panose="020B0503020204020204" charset="-122"/>
                        </a:rPr>
                        <a:t>16G</a:t>
                      </a:r>
                      <a:endParaRPr lang="en-US" sz="1000" b="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9pPr>
                    </a:lstStyle>
                    <a:p>
                      <a:pPr algn="ctr"/>
                      <a:r>
                        <a:rPr lang="en-US" altLang="zh-CN" sz="1000" b="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500G</a:t>
                      </a:r>
                      <a:endParaRPr lang="en-US" altLang="zh-CN" sz="1000" b="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b="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是</a:t>
                      </a:r>
                      <a:endParaRPr lang="en-US" altLang="zh-CN" sz="1000" b="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endParaRPr lang="en-US" altLang="zh-CN" sz="1000" b="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endParaRPr lang="en-US" altLang="zh-CN" sz="1000" b="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</a:tr>
              <a:tr h="316976">
                <a:tc vMerge="1">
                  <a:tcPr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nginx</a:t>
                      </a:r>
                      <a:endParaRPr kumimoji="0" lang="en-US" altLang="zh-CN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50292" marR="50292" marT="25146" marB="25146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000" b="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2</a:t>
                      </a:r>
                      <a:endParaRPr lang="en-US" altLang="en-US" sz="1000" b="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4</a:t>
                      </a:r>
                      <a:r>
                        <a:rPr lang="zh-CN" altLang="en-US" sz="1000" b="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核</a:t>
                      </a:r>
                      <a:endParaRPr lang="en-US" sz="1000" b="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8</a:t>
                      </a:r>
                      <a:r>
                        <a:rPr lang="en-US" altLang="zh-CN" sz="1000" b="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G</a:t>
                      </a:r>
                      <a:endParaRPr lang="en-US" sz="1000" b="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100G</a:t>
                      </a:r>
                      <a:endParaRPr lang="en-US" altLang="zh-CN" sz="1000" b="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b="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是</a:t>
                      </a:r>
                      <a:endParaRPr lang="en-US" altLang="zh-CN" sz="1000" b="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endParaRPr lang="en-US" altLang="zh-CN" sz="1000" b="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</a:tr>
              <a:tr h="316976">
                <a:tc vMerge="1">
                  <a:tcPr marL="50292" marR="50292" marT="25146" marB="25146" anchor="ctr" horzOverflow="overflow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Mysql</a:t>
                      </a:r>
                      <a:endParaRPr kumimoji="0" lang="en-US" altLang="zh-CN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50292" marR="50292" marT="25146" marB="25146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000" b="0">
                          <a:latin typeface="微软雅黑" panose="020B0503020204020204" charset="-122"/>
                          <a:ea typeface="微软雅黑" panose="020B0503020204020204" charset="-122"/>
                        </a:rPr>
                        <a:t>2</a:t>
                      </a:r>
                      <a:endParaRPr lang="en-US" altLang="en-US" sz="1000" b="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>
                          <a:latin typeface="微软雅黑" panose="020B0503020204020204" charset="-122"/>
                          <a:ea typeface="微软雅黑" panose="020B0503020204020204" charset="-122"/>
                        </a:rPr>
                        <a:t>16</a:t>
                      </a:r>
                      <a:r>
                        <a:rPr lang="zh-CN" altLang="en-US" sz="1000" b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核</a:t>
                      </a:r>
                      <a:endParaRPr lang="en-US" altLang="zh-CN" sz="1000" b="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b="0">
                          <a:latin typeface="微软雅黑" panose="020B0503020204020204" charset="-122"/>
                          <a:ea typeface="微软雅黑" panose="020B0503020204020204" charset="-122"/>
                        </a:rPr>
                        <a:t>32G</a:t>
                      </a:r>
                      <a:endParaRPr lang="en-US" altLang="zh-CN" sz="1000" b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b="0">
                          <a:latin typeface="微软雅黑" panose="020B0503020204020204" charset="-122"/>
                          <a:ea typeface="微软雅黑" panose="020B0503020204020204" charset="-122"/>
                        </a:rPr>
                        <a:t>1T</a:t>
                      </a:r>
                      <a:endParaRPr lang="en-US" altLang="zh-CN" sz="1000" b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b="0">
                          <a:latin typeface="微软雅黑" panose="020B0503020204020204" charset="-122"/>
                          <a:ea typeface="微软雅黑" panose="020B0503020204020204" charset="-122"/>
                        </a:rPr>
                        <a:t>是</a:t>
                      </a:r>
                      <a:endParaRPr lang="en-US" altLang="zh-CN" sz="1000" b="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endParaRPr lang="en-US" altLang="zh-CN" sz="1000" b="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</a:tr>
              <a:tr h="316976"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测试环境</a:t>
                      </a:r>
                      <a:endParaRPr kumimoji="0" lang="zh-CN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50292" marR="50292" marT="25146" marB="25146" anchor="ctr" horzOverflow="overflow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应用服务器</a:t>
                      </a:r>
                      <a:endParaRPr kumimoji="0" lang="zh-CN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50292" marR="50292" marT="25146" marB="25146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  <a:endParaRPr lang="en-US" sz="1000" b="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8</a:t>
                      </a:r>
                      <a:r>
                        <a:rPr lang="zh-CN" altLang="en-US" sz="1000" b="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核</a:t>
                      </a:r>
                      <a:endParaRPr lang="en-US" sz="1000" b="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b="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16</a:t>
                      </a:r>
                      <a:r>
                        <a:rPr lang="en-US" altLang="zh-CN" sz="1000" b="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G</a:t>
                      </a:r>
                      <a:endParaRPr lang="en-US" sz="1000" b="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100G</a:t>
                      </a:r>
                      <a:endParaRPr lang="en-US" altLang="zh-CN" sz="1000" b="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b="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是</a:t>
                      </a:r>
                      <a:endParaRPr lang="en-US" altLang="zh-CN" sz="1000" b="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50292" marR="50292" marT="25146" marB="25146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</a:tr>
              <a:tr h="316899">
                <a:tc vMerge="1">
                  <a:tcPr marL="50292" marR="50292" marT="25146" marB="25146" anchor="ctr" horzOverflow="overflow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文件服务器</a:t>
                      </a:r>
                      <a:endParaRPr kumimoji="0" lang="en-US" altLang="zh-CN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50292" marR="50292" marT="25146" marB="25146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  <a:endParaRPr lang="en-US" sz="1000" b="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16</a:t>
                      </a:r>
                      <a:r>
                        <a:rPr lang="zh-CN" altLang="en-US" sz="1000" b="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核</a:t>
                      </a:r>
                      <a:endParaRPr lang="en-US" sz="1000" b="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32G</a:t>
                      </a:r>
                      <a:endParaRPr lang="en-US" sz="1000" b="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500G</a:t>
                      </a:r>
                      <a:endParaRPr lang="en-US" altLang="zh-CN" sz="1000" b="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14141"/>
                          </a:solidFill>
                          <a:effectLst/>
                          <a:uLnTx/>
                          <a:uFillTx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是</a:t>
                      </a:r>
                      <a:endParaRPr kumimoji="0" lang="en-US" altLang="zh-CN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14141"/>
                        </a:solidFill>
                        <a:effectLst/>
                        <a:uLnTx/>
                        <a:uFillTx/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endParaRPr lang="en-US" altLang="zh-CN" sz="1000" b="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</a:tr>
              <a:tr h="316976">
                <a:tc vMerge="1"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Redis</a:t>
                      </a:r>
                      <a:endParaRPr kumimoji="0" lang="zh-CN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  <a:endParaRPr lang="en-US" sz="1000" b="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b="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4</a:t>
                      </a:r>
                      <a:r>
                        <a:rPr lang="zh-CN" altLang="en-US" sz="1000" b="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核</a:t>
                      </a:r>
                      <a:endParaRPr lang="en-US" sz="1000" b="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b="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8G</a:t>
                      </a:r>
                      <a:endParaRPr lang="en-US" sz="1000" b="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100G</a:t>
                      </a:r>
                      <a:endParaRPr lang="en-US" altLang="zh-CN" sz="1000" b="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14141"/>
                          </a:solidFill>
                          <a:effectLst/>
                          <a:uLnTx/>
                          <a:uFillTx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是</a:t>
                      </a:r>
                      <a:endParaRPr kumimoji="0" lang="en-US" altLang="zh-CN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14141"/>
                        </a:solidFill>
                        <a:effectLst/>
                        <a:uLnTx/>
                        <a:uFillTx/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endParaRPr lang="en-US" altLang="zh-CN" sz="1000" b="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</a:tr>
              <a:tr h="316976">
                <a:tc vMerge="1">
                  <a:tcPr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nginx</a:t>
                      </a:r>
                      <a:endParaRPr kumimoji="0" lang="en-US" altLang="zh-CN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50292" marR="50292" marT="25146" marB="25146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000" b="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  <a:endParaRPr lang="en-US" altLang="en-US" sz="1000" b="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4</a:t>
                      </a:r>
                      <a:r>
                        <a:rPr lang="zh-CN" altLang="en-US" sz="1000" b="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核</a:t>
                      </a:r>
                      <a:endParaRPr lang="en-US" sz="1000" b="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8</a:t>
                      </a:r>
                      <a:r>
                        <a:rPr lang="en-US" altLang="zh-CN" sz="1000" b="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G</a:t>
                      </a:r>
                      <a:endParaRPr lang="en-US" sz="1000" b="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100G</a:t>
                      </a:r>
                      <a:endParaRPr lang="en-US" altLang="zh-CN" sz="1000" b="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b="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是</a:t>
                      </a:r>
                      <a:endParaRPr lang="en-US" altLang="zh-CN" sz="1000" b="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endParaRPr lang="en-US" altLang="zh-CN" sz="1000" b="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</a:tr>
              <a:tr h="316976">
                <a:tc vMerge="1">
                  <a:tcPr marL="50292" marR="50292" marT="25146" marB="25146" anchor="ctr" horzOverflow="overflow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mysql</a:t>
                      </a:r>
                      <a:endParaRPr kumimoji="0" lang="en-US" altLang="zh-CN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50292" marR="50292" marT="25146" marB="25146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000" b="0"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  <a:endParaRPr lang="en-US" altLang="en-US" sz="1000" b="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b="0">
                          <a:latin typeface="微软雅黑" panose="020B0503020204020204" charset="-122"/>
                          <a:ea typeface="微软雅黑" panose="020B0503020204020204" charset="-122"/>
                        </a:rPr>
                        <a:t>4</a:t>
                      </a:r>
                      <a:r>
                        <a:rPr lang="zh-CN" altLang="en-US" sz="1000" b="0">
                          <a:latin typeface="微软雅黑" panose="020B0503020204020204" charset="-122"/>
                          <a:ea typeface="微软雅黑" panose="020B0503020204020204" charset="-122"/>
                        </a:rPr>
                        <a:t>核</a:t>
                      </a:r>
                      <a:endParaRPr lang="en-US" altLang="zh-CN" sz="1000" b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b="0">
                          <a:latin typeface="微软雅黑" panose="020B0503020204020204" charset="-122"/>
                          <a:ea typeface="微软雅黑" panose="020B0503020204020204" charset="-122"/>
                        </a:rPr>
                        <a:t>8G</a:t>
                      </a:r>
                      <a:endParaRPr lang="en-US" altLang="zh-CN" sz="1000" b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b="0">
                          <a:latin typeface="微软雅黑" panose="020B0503020204020204" charset="-122"/>
                          <a:ea typeface="微软雅黑" panose="020B0503020204020204" charset="-122"/>
                        </a:rPr>
                        <a:t>500G</a:t>
                      </a:r>
                      <a:endParaRPr lang="en-US" altLang="zh-CN" sz="1000" b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b="0">
                          <a:latin typeface="微软雅黑" panose="020B0503020204020204" charset="-122"/>
                          <a:ea typeface="微软雅黑" panose="020B0503020204020204" charset="-122"/>
                        </a:rPr>
                        <a:t>是</a:t>
                      </a:r>
                      <a:endParaRPr lang="en-US" altLang="zh-CN" sz="1000" b="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endParaRPr lang="en-US" altLang="zh-CN" sz="1000" b="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3"/>
          <p:cNvSpPr>
            <a:spLocks noGrp="1"/>
          </p:cNvSpPr>
          <p:nvPr>
            <p:ph type="title"/>
          </p:nvPr>
        </p:nvSpPr>
        <p:spPr>
          <a:xfrm>
            <a:off x="264160" y="122548"/>
            <a:ext cx="7051040" cy="663006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03-2   </a:t>
            </a:r>
            <a:r>
              <a:rPr lang="zh-CN" altLang="en-US" dirty="0"/>
              <a:t>监控</a:t>
            </a:r>
            <a:endParaRPr lang="en-US" sz="2400" dirty="0"/>
          </a:p>
        </p:txBody>
      </p:sp>
      <p:sp>
        <p:nvSpPr>
          <p:cNvPr id="4" name="圆角矩形 3"/>
          <p:cNvSpPr/>
          <p:nvPr/>
        </p:nvSpPr>
        <p:spPr>
          <a:xfrm>
            <a:off x="0" y="873758"/>
            <a:ext cx="8996680" cy="4043682"/>
          </a:xfrm>
          <a:prstGeom prst="roundRect">
            <a:avLst>
              <a:gd name="adj" fmla="val 2936"/>
            </a:avLst>
          </a:prstGeom>
          <a:noFill/>
          <a:ln w="3175">
            <a:solidFill>
              <a:schemeClr val="tx1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kumimoji="1"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5" name="Straight Connector 41"/>
          <p:cNvCxnSpPr>
            <a:stCxn id="10" idx="1"/>
            <a:endCxn id="9" idx="3"/>
          </p:cNvCxnSpPr>
          <p:nvPr/>
        </p:nvCxnSpPr>
        <p:spPr>
          <a:xfrm flipH="1">
            <a:off x="1583690" y="2256024"/>
            <a:ext cx="635" cy="451485"/>
          </a:xfrm>
          <a:prstGeom prst="line">
            <a:avLst/>
          </a:prstGeom>
          <a:noFill/>
          <a:ln w="12700" cap="flat" cmpd="sng" algn="ctr">
            <a:solidFill>
              <a:srgbClr val="141313"/>
            </a:solidFill>
            <a:prstDash val="solid"/>
            <a:head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7" name="圆角矩形 6"/>
          <p:cNvSpPr/>
          <p:nvPr/>
        </p:nvSpPr>
        <p:spPr>
          <a:xfrm>
            <a:off x="3464878" y="1739712"/>
            <a:ext cx="2046223" cy="2105009"/>
          </a:xfrm>
          <a:prstGeom prst="roundRect">
            <a:avLst>
              <a:gd name="adj" fmla="val 4753"/>
            </a:avLst>
          </a:prstGeom>
          <a:noFill/>
          <a:ln w="3175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kumimoji="1"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63"/>
          <p:cNvSpPr txBox="1"/>
          <p:nvPr/>
        </p:nvSpPr>
        <p:spPr>
          <a:xfrm>
            <a:off x="1612795" y="2265948"/>
            <a:ext cx="1325880" cy="245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kumimoji="1" lang="zh-CN" altLang="en-US" sz="1000" dirty="0">
                <a:ea typeface="宋体" pitchFamily="2" charset="-122"/>
              </a:rPr>
              <a:t>获取采集服务的信息</a:t>
            </a:r>
            <a:endParaRPr kumimoji="1" lang="zh-CN" altLang="en-US" sz="1000" dirty="0">
              <a:ea typeface="宋体" pitchFamily="2" charset="-122"/>
            </a:endParaRPr>
          </a:p>
        </p:txBody>
      </p:sp>
      <p:sp>
        <p:nvSpPr>
          <p:cNvPr id="9" name="Rounded Rectangle 106"/>
          <p:cNvSpPr/>
          <p:nvPr/>
        </p:nvSpPr>
        <p:spPr>
          <a:xfrm rot="16200000">
            <a:off x="1325245" y="2351274"/>
            <a:ext cx="516890" cy="1229360"/>
          </a:xfrm>
          <a:prstGeom prst="roundRect">
            <a:avLst>
              <a:gd name="adj" fmla="val 6243"/>
            </a:avLst>
          </a:prstGeom>
          <a:solidFill>
            <a:srgbClr val="F66B2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zh-CN" altLang="en-US" sz="9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监控采集服务器</a:t>
            </a:r>
            <a:endParaRPr kumimoji="1" lang="zh-CN" altLang="en-US" sz="9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ctr"/>
            <a:r>
              <a:rPr lang="en-US" altLang="x-none" sz="9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Prometheus</a:t>
            </a:r>
            <a:endParaRPr lang="en-US" altLang="x-none" sz="9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圆角矩形 9"/>
          <p:cNvSpPr/>
          <p:nvPr/>
        </p:nvSpPr>
        <p:spPr>
          <a:xfrm rot="16200000">
            <a:off x="1397635" y="1489579"/>
            <a:ext cx="372745" cy="1160145"/>
          </a:xfrm>
          <a:prstGeom prst="roundRect">
            <a:avLst/>
          </a:prstGeom>
          <a:solidFill>
            <a:srgbClr val="97AD6D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en-US" altLang="zh-CN" sz="9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Consul</a:t>
            </a:r>
            <a:endParaRPr kumimoji="1" lang="en-US" altLang="zh-CN" sz="9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文本框 16"/>
          <p:cNvSpPr txBox="1"/>
          <p:nvPr/>
        </p:nvSpPr>
        <p:spPr>
          <a:xfrm>
            <a:off x="1100350" y="1538238"/>
            <a:ext cx="944880" cy="245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kumimoji="1" lang="zh-CN" altLang="en-US" sz="1000" dirty="0">
                <a:ea typeface="宋体" pitchFamily="2" charset="-122"/>
              </a:rPr>
              <a:t>采集服务注册</a:t>
            </a:r>
            <a:endParaRPr kumimoji="1" lang="zh-CN" altLang="en-US" sz="1000" dirty="0">
              <a:ea typeface="宋体" pitchFamily="2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4013932" y="2060526"/>
            <a:ext cx="1209675" cy="452120"/>
          </a:xfrm>
          <a:prstGeom prst="roundRect">
            <a:avLst>
              <a:gd name="adj" fmla="val 4753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kumimoji="1"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Rounded Rectangle 69"/>
          <p:cNvSpPr/>
          <p:nvPr/>
        </p:nvSpPr>
        <p:spPr>
          <a:xfrm>
            <a:off x="4174748" y="2186098"/>
            <a:ext cx="900000" cy="288000"/>
          </a:xfrm>
          <a:prstGeom prst="roundRect">
            <a:avLst/>
          </a:prstGeom>
          <a:solidFill>
            <a:srgbClr val="4F6E9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kern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文件服务</a:t>
            </a:r>
            <a:endParaRPr lang="en-US" altLang="zh-CN" sz="9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4" name="Straight Connector 41"/>
          <p:cNvCxnSpPr>
            <a:stCxn id="9" idx="2"/>
            <a:endCxn id="12" idx="1"/>
          </p:cNvCxnSpPr>
          <p:nvPr/>
        </p:nvCxnSpPr>
        <p:spPr>
          <a:xfrm flipV="1">
            <a:off x="2198370" y="2286586"/>
            <a:ext cx="1815562" cy="679368"/>
          </a:xfrm>
          <a:prstGeom prst="line">
            <a:avLst/>
          </a:prstGeom>
          <a:noFill/>
          <a:ln w="12700" cap="flat" cmpd="sng" algn="ctr">
            <a:solidFill>
              <a:srgbClr val="141313"/>
            </a:solidFill>
            <a:prstDash val="solid"/>
            <a:head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5" name="Straight Connector 41"/>
          <p:cNvCxnSpPr>
            <a:stCxn id="9" idx="2"/>
            <a:endCxn id="18" idx="1"/>
          </p:cNvCxnSpPr>
          <p:nvPr/>
        </p:nvCxnSpPr>
        <p:spPr>
          <a:xfrm flipV="1">
            <a:off x="2198370" y="2871421"/>
            <a:ext cx="1804132" cy="94533"/>
          </a:xfrm>
          <a:prstGeom prst="line">
            <a:avLst/>
          </a:prstGeom>
          <a:noFill/>
          <a:ln w="12700" cap="flat" cmpd="sng" algn="ctr">
            <a:solidFill>
              <a:srgbClr val="141313"/>
            </a:solidFill>
            <a:prstDash val="solid"/>
            <a:head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6" name="Straight Connector 41"/>
          <p:cNvCxnSpPr>
            <a:stCxn id="20" idx="0"/>
            <a:endCxn id="7" idx="3"/>
          </p:cNvCxnSpPr>
          <p:nvPr/>
        </p:nvCxnSpPr>
        <p:spPr>
          <a:xfrm flipH="1" flipV="1">
            <a:off x="5511101" y="2792217"/>
            <a:ext cx="1136335" cy="20889"/>
          </a:xfrm>
          <a:prstGeom prst="line">
            <a:avLst/>
          </a:prstGeom>
          <a:noFill/>
          <a:ln w="12700" cap="flat" cmpd="sng" algn="ctr">
            <a:solidFill>
              <a:srgbClr val="141313"/>
            </a:solidFill>
            <a:prstDash val="solid"/>
            <a:head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7" name="Rounded Rectangle 69"/>
          <p:cNvSpPr/>
          <p:nvPr/>
        </p:nvSpPr>
        <p:spPr>
          <a:xfrm>
            <a:off x="5580924" y="2521920"/>
            <a:ext cx="900000" cy="288000"/>
          </a:xfrm>
          <a:prstGeom prst="round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kern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日志</a:t>
            </a:r>
            <a:r>
              <a:rPr lang="en-US" altLang="zh-CN" sz="900" kern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/</a:t>
            </a:r>
            <a:r>
              <a:rPr lang="en-US" altLang="zh-CN" sz="900" kern="0" dirty="0" err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filebeat</a:t>
            </a:r>
            <a:endParaRPr lang="en-US" altLang="zh-CN" sz="900" kern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4002502" y="2645361"/>
            <a:ext cx="1209675" cy="452120"/>
          </a:xfrm>
          <a:prstGeom prst="roundRect">
            <a:avLst>
              <a:gd name="adj" fmla="val 4753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kumimoji="1"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" name="Rounded Rectangle 69"/>
          <p:cNvSpPr/>
          <p:nvPr/>
        </p:nvSpPr>
        <p:spPr>
          <a:xfrm>
            <a:off x="4174748" y="2747438"/>
            <a:ext cx="900000" cy="288000"/>
          </a:xfrm>
          <a:prstGeom prst="roundRect">
            <a:avLst/>
          </a:prstGeom>
          <a:solidFill>
            <a:srgbClr val="4F6E9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kern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应用服务</a:t>
            </a:r>
            <a:endParaRPr lang="zh-CN" altLang="en-US" sz="9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0" name="Rounded Rectangle 106"/>
          <p:cNvSpPr/>
          <p:nvPr/>
        </p:nvSpPr>
        <p:spPr>
          <a:xfrm rot="16200000">
            <a:off x="6847094" y="2378788"/>
            <a:ext cx="469320" cy="868636"/>
          </a:xfrm>
          <a:prstGeom prst="roundRect">
            <a:avLst>
              <a:gd name="adj" fmla="val 6243"/>
            </a:avLst>
          </a:prstGeom>
          <a:solidFill>
            <a:srgbClr val="F66B2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en-US" altLang="zh-CN" sz="9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ELK</a:t>
            </a:r>
            <a:endParaRPr kumimoji="1" lang="zh-CN" altLang="en-US" sz="9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3"/>
          <p:cNvSpPr>
            <a:spLocks noGrp="1"/>
          </p:cNvSpPr>
          <p:nvPr>
            <p:ph type="title"/>
          </p:nvPr>
        </p:nvSpPr>
        <p:spPr>
          <a:xfrm>
            <a:off x="264160" y="122548"/>
            <a:ext cx="7051040" cy="663006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04-5 </a:t>
            </a:r>
            <a:r>
              <a:rPr lang="zh-CN" altLang="en-US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非功能设计（安全设计）</a:t>
            </a:r>
            <a:endParaRPr lang="en-US" sz="2400" dirty="0"/>
          </a:p>
        </p:txBody>
      </p:sp>
      <p:sp>
        <p:nvSpPr>
          <p:cNvPr id="10" name="Rectangle 95"/>
          <p:cNvSpPr/>
          <p:nvPr/>
        </p:nvSpPr>
        <p:spPr>
          <a:xfrm>
            <a:off x="3454972" y="1030013"/>
            <a:ext cx="1836000" cy="1080000"/>
          </a:xfrm>
          <a:prstGeom prst="rect">
            <a:avLst/>
          </a:prstGeom>
          <a:solidFill>
            <a:srgbClr val="B3D7FF">
              <a:alpha val="51373"/>
            </a:srgbClr>
          </a:solidFill>
          <a:ln w="12700">
            <a:solidFill>
              <a:srgbClr val="B3D7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1" name="Rectangle 102"/>
          <p:cNvSpPr/>
          <p:nvPr/>
        </p:nvSpPr>
        <p:spPr>
          <a:xfrm>
            <a:off x="571606" y="1030013"/>
            <a:ext cx="2772000" cy="1080000"/>
          </a:xfrm>
          <a:prstGeom prst="rect">
            <a:avLst/>
          </a:prstGeom>
          <a:solidFill>
            <a:srgbClr val="F8F8F8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" name="TextBox 22"/>
          <p:cNvSpPr txBox="1"/>
          <p:nvPr/>
        </p:nvSpPr>
        <p:spPr>
          <a:xfrm>
            <a:off x="592371" y="1008494"/>
            <a:ext cx="9699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b="1" dirty="0">
                <a:solidFill>
                  <a:schemeClr val="tx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应用安全</a:t>
            </a:r>
            <a:endParaRPr lang="en-US" sz="1000" b="1" dirty="0">
              <a:solidFill>
                <a:schemeClr val="tx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Rectangle 147"/>
          <p:cNvSpPr/>
          <p:nvPr/>
        </p:nvSpPr>
        <p:spPr>
          <a:xfrm>
            <a:off x="571606" y="2164689"/>
            <a:ext cx="2772000" cy="1440000"/>
          </a:xfrm>
          <a:prstGeom prst="rect">
            <a:avLst/>
          </a:prstGeom>
          <a:solidFill>
            <a:srgbClr val="FFC2C2">
              <a:alpha val="31765"/>
            </a:srgbClr>
          </a:solidFill>
          <a:ln w="12700">
            <a:solidFill>
              <a:srgbClr val="C19293">
                <a:alpha val="3882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sz="8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8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8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8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8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8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8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8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8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sz="8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sz="8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sz="8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sz="8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sz="8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sz="8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sz="8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sz="8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sz="8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TextBox 45"/>
          <p:cNvSpPr txBox="1"/>
          <p:nvPr/>
        </p:nvSpPr>
        <p:spPr>
          <a:xfrm>
            <a:off x="3559230" y="1008494"/>
            <a:ext cx="9459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b="1" dirty="0">
                <a:solidFill>
                  <a:schemeClr val="tx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容灾备份</a:t>
            </a:r>
            <a:endParaRPr lang="en-US" sz="1000" b="1" dirty="0">
              <a:solidFill>
                <a:schemeClr val="tx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TextBox 159"/>
          <p:cNvSpPr txBox="1"/>
          <p:nvPr/>
        </p:nvSpPr>
        <p:spPr>
          <a:xfrm>
            <a:off x="710334" y="1251466"/>
            <a:ext cx="27421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900" dirty="0">
                <a:latin typeface="微软雅黑" panose="020B0503020204020204" charset="-122"/>
                <a:ea typeface="微软雅黑" panose="020B0503020204020204" charset="-122"/>
              </a:rPr>
              <a:t>   统一安全规范：</a:t>
            </a:r>
            <a:r>
              <a:rPr lang="en-US" altLang="zh-CN" sz="900" dirty="0">
                <a:latin typeface="微软雅黑" panose="020B0503020204020204" charset="-122"/>
                <a:ea typeface="微软雅黑" panose="020B0503020204020204" charset="-122"/>
              </a:rPr>
              <a:t>XSS</a:t>
            </a:r>
            <a:r>
              <a:rPr lang="zh-CN" altLang="en-US" sz="900" dirty="0">
                <a:latin typeface="微软雅黑" panose="020B0503020204020204" charset="-122"/>
                <a:ea typeface="微软雅黑" panose="020B0503020204020204" charset="-122"/>
              </a:rPr>
              <a:t>漏洞，注入漏洞，</a:t>
            </a:r>
            <a:endParaRPr lang="en-US" altLang="zh-CN" sz="9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900" dirty="0">
                <a:latin typeface="微软雅黑" panose="020B0503020204020204" charset="-122"/>
                <a:ea typeface="微软雅黑" panose="020B0503020204020204" charset="-122"/>
              </a:rPr>
              <a:t>     </a:t>
            </a:r>
            <a:r>
              <a:rPr lang="zh-CN" altLang="en-US" sz="900" dirty="0">
                <a:latin typeface="微软雅黑" panose="020B0503020204020204" charset="-122"/>
                <a:ea typeface="微软雅黑" panose="020B0503020204020204" charset="-122"/>
              </a:rPr>
              <a:t>上传漏洞，身份验证</a:t>
            </a:r>
            <a:endParaRPr lang="en-US" altLang="zh-CN" sz="9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900" dirty="0">
                <a:latin typeface="微软雅黑" panose="020B0503020204020204" charset="-122"/>
                <a:ea typeface="微软雅黑" panose="020B0503020204020204" charset="-122"/>
              </a:rPr>
              <a:t>   统一安全配置规范</a:t>
            </a:r>
            <a:endParaRPr lang="en-US" altLang="zh-CN" sz="9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900" dirty="0">
                <a:latin typeface="微软雅黑" panose="020B0503020204020204" charset="-122"/>
                <a:ea typeface="微软雅黑" panose="020B0503020204020204" charset="-122"/>
              </a:rPr>
              <a:t>   Jenkins</a:t>
            </a:r>
            <a:r>
              <a:rPr lang="zh-CN" altLang="en-US" sz="900" dirty="0">
                <a:latin typeface="微软雅黑" panose="020B0503020204020204" charset="-122"/>
                <a:ea typeface="微软雅黑" panose="020B0503020204020204" charset="-122"/>
              </a:rPr>
              <a:t>集成 </a:t>
            </a:r>
            <a:r>
              <a:rPr lang="en-US" altLang="zh-CN" sz="900" dirty="0"/>
              <a:t>Alibaba Java Coding Guidelines</a:t>
            </a:r>
            <a:endParaRPr lang="en-US" sz="9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TextBox 161"/>
          <p:cNvSpPr txBox="1"/>
          <p:nvPr/>
        </p:nvSpPr>
        <p:spPr>
          <a:xfrm>
            <a:off x="3649414" y="1251466"/>
            <a:ext cx="1529365" cy="691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900" dirty="0">
                <a:latin typeface="微软雅黑" panose="020B0503020204020204" charset="-122"/>
                <a:ea typeface="微软雅黑" panose="020B0503020204020204" charset="-122"/>
              </a:rPr>
              <a:t>   备份策略</a:t>
            </a:r>
            <a:endParaRPr lang="en-US" altLang="zh-CN" sz="9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900" dirty="0">
                <a:latin typeface="微软雅黑" panose="020B0503020204020204" charset="-122"/>
                <a:ea typeface="微软雅黑" panose="020B0503020204020204" charset="-122"/>
              </a:rPr>
              <a:t>   异地备份</a:t>
            </a:r>
            <a:endParaRPr lang="en-US" altLang="zh-CN" sz="9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900" dirty="0">
                <a:latin typeface="微软雅黑" panose="020B0503020204020204" charset="-122"/>
                <a:ea typeface="微软雅黑" panose="020B0503020204020204" charset="-122"/>
              </a:rPr>
              <a:t>   </a:t>
            </a:r>
            <a:r>
              <a:rPr lang="zh-CN" altLang="en-US" sz="900" dirty="0">
                <a:latin typeface="微软雅黑" panose="020B0503020204020204" charset="-122"/>
                <a:ea typeface="微软雅黑" panose="020B0503020204020204" charset="-122"/>
              </a:rPr>
              <a:t>快速恢复</a:t>
            </a:r>
            <a:endParaRPr lang="en-US" sz="9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TextBox 162"/>
          <p:cNvSpPr txBox="1"/>
          <p:nvPr/>
        </p:nvSpPr>
        <p:spPr>
          <a:xfrm>
            <a:off x="592371" y="2238322"/>
            <a:ext cx="9699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b="1" dirty="0">
                <a:solidFill>
                  <a:schemeClr val="tx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数据安全</a:t>
            </a:r>
            <a:endParaRPr lang="en-US" sz="1000" b="1" dirty="0">
              <a:solidFill>
                <a:schemeClr val="tx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TextBox 163"/>
          <p:cNvSpPr txBox="1"/>
          <p:nvPr/>
        </p:nvSpPr>
        <p:spPr>
          <a:xfrm>
            <a:off x="720063" y="2501755"/>
            <a:ext cx="2518672" cy="1106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900" dirty="0">
                <a:latin typeface="微软雅黑" panose="020B0503020204020204" charset="-122"/>
                <a:ea typeface="微软雅黑" panose="020B0503020204020204" charset="-122"/>
              </a:rPr>
              <a:t>   </a:t>
            </a:r>
            <a:r>
              <a:rPr lang="zh-CN" altLang="en-US" sz="900" dirty="0">
                <a:latin typeface="微软雅黑" panose="020B0503020204020204" charset="-122"/>
                <a:ea typeface="微软雅黑" panose="020B0503020204020204" charset="-122"/>
              </a:rPr>
              <a:t>存储安全</a:t>
            </a:r>
            <a:endParaRPr lang="en-US" altLang="zh-CN" sz="9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sz="900" dirty="0">
                <a:latin typeface="微软雅黑" panose="020B0503020204020204" charset="-122"/>
                <a:ea typeface="微软雅黑" panose="020B0503020204020204" charset="-122"/>
              </a:rPr>
              <a:t>   </a:t>
            </a:r>
            <a:r>
              <a:rPr lang="zh-CN" altLang="en-US" sz="900" dirty="0">
                <a:latin typeface="微软雅黑" panose="020B0503020204020204" charset="-122"/>
                <a:ea typeface="微软雅黑" panose="020B0503020204020204" charset="-122"/>
              </a:rPr>
              <a:t>数据隔离</a:t>
            </a:r>
            <a:endParaRPr lang="en-US" altLang="zh-CN" sz="9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sz="900" dirty="0">
                <a:latin typeface="微软雅黑" panose="020B0503020204020204" charset="-122"/>
                <a:ea typeface="微软雅黑" panose="020B0503020204020204" charset="-122"/>
              </a:rPr>
              <a:t>   </a:t>
            </a:r>
            <a:r>
              <a:rPr lang="zh-CN" altLang="en-US" sz="900" dirty="0">
                <a:latin typeface="微软雅黑" panose="020B0503020204020204" charset="-122"/>
                <a:ea typeface="微软雅黑" panose="020B0503020204020204" charset="-122"/>
              </a:rPr>
              <a:t>秘钥保护</a:t>
            </a:r>
            <a:endParaRPr lang="en-US" altLang="zh-CN" sz="9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sz="900" dirty="0">
                <a:latin typeface="微软雅黑" panose="020B0503020204020204" charset="-122"/>
                <a:ea typeface="微软雅黑" panose="020B0503020204020204" charset="-122"/>
              </a:rPr>
              <a:t>   </a:t>
            </a:r>
            <a:r>
              <a:rPr lang="zh-CN" altLang="en-US" sz="900" dirty="0">
                <a:latin typeface="微软雅黑" panose="020B0503020204020204" charset="-122"/>
                <a:ea typeface="微软雅黑" panose="020B0503020204020204" charset="-122"/>
              </a:rPr>
              <a:t>数字签名</a:t>
            </a:r>
            <a:endParaRPr lang="en-US" altLang="zh-CN" sz="9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900" dirty="0">
                <a:latin typeface="微软雅黑" panose="020B0503020204020204" charset="-122"/>
                <a:ea typeface="微软雅黑" panose="020B0503020204020204" charset="-122"/>
              </a:rPr>
              <a:t>   敏感信息脱敏</a:t>
            </a:r>
            <a:endParaRPr lang="en-US" sz="9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" name="Rectangle 147"/>
          <p:cNvSpPr/>
          <p:nvPr/>
        </p:nvSpPr>
        <p:spPr>
          <a:xfrm>
            <a:off x="3454972" y="2164554"/>
            <a:ext cx="1836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sz="8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8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8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8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8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8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8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8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8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sz="8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sz="8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sz="8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sz="8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sz="8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sz="8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sz="8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sz="8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sz="8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0" name="TextBox 165"/>
          <p:cNvSpPr txBox="1"/>
          <p:nvPr/>
        </p:nvSpPr>
        <p:spPr>
          <a:xfrm>
            <a:off x="3559230" y="2254088"/>
            <a:ext cx="9699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b="1" dirty="0">
                <a:solidFill>
                  <a:schemeClr val="tx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身份认证</a:t>
            </a:r>
            <a:endParaRPr lang="en-US" sz="1000" b="1" dirty="0">
              <a:solidFill>
                <a:schemeClr val="tx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1" name="TextBox 166"/>
          <p:cNvSpPr txBox="1"/>
          <p:nvPr/>
        </p:nvSpPr>
        <p:spPr>
          <a:xfrm>
            <a:off x="3649414" y="2501755"/>
            <a:ext cx="1641558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900" dirty="0">
                <a:latin typeface="微软雅黑" panose="020B0503020204020204" charset="-122"/>
                <a:ea typeface="微软雅黑" panose="020B0503020204020204" charset="-122"/>
              </a:rPr>
              <a:t>   单点登录</a:t>
            </a:r>
            <a:endParaRPr lang="en-US" altLang="zh-CN" sz="9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900" dirty="0">
                <a:latin typeface="微软雅黑" panose="020B0503020204020204" charset="-122"/>
                <a:ea typeface="微软雅黑" panose="020B0503020204020204" charset="-122"/>
              </a:rPr>
              <a:t>   接口认证：</a:t>
            </a:r>
            <a:r>
              <a:rPr lang="en-US" altLang="zh-CN" sz="900" dirty="0">
                <a:latin typeface="微软雅黑" panose="020B0503020204020204" charset="-122"/>
                <a:ea typeface="微软雅黑" panose="020B0503020204020204" charset="-122"/>
              </a:rPr>
              <a:t>spring  </a:t>
            </a:r>
            <a:endParaRPr lang="en-US" altLang="zh-CN" sz="9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900" dirty="0">
                <a:latin typeface="微软雅黑" panose="020B0503020204020204" charset="-122"/>
                <a:ea typeface="微软雅黑" panose="020B0503020204020204" charset="-122"/>
              </a:rPr>
              <a:t>      Security</a:t>
            </a:r>
            <a:endParaRPr lang="en-US" altLang="zh-CN" sz="900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sz="9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2" name="Rectangle 147"/>
          <p:cNvSpPr/>
          <p:nvPr/>
        </p:nvSpPr>
        <p:spPr>
          <a:xfrm>
            <a:off x="5393828" y="1030013"/>
            <a:ext cx="3024000" cy="10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rgbClr val="66AE84">
                <a:alpha val="34902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sz="8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8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8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8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8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8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8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8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8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sz="8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sz="8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sz="8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sz="8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sz="8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sz="8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sz="8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sz="8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sz="8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3" name="TextBox 168"/>
          <p:cNvSpPr txBox="1"/>
          <p:nvPr/>
        </p:nvSpPr>
        <p:spPr>
          <a:xfrm>
            <a:off x="5542572" y="1008494"/>
            <a:ext cx="9699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b="1" dirty="0">
                <a:solidFill>
                  <a:schemeClr val="tx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安全审计</a:t>
            </a:r>
            <a:endParaRPr lang="en-US" sz="1000" b="1" dirty="0">
              <a:solidFill>
                <a:schemeClr val="tx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4" name="TextBox 169"/>
          <p:cNvSpPr txBox="1"/>
          <p:nvPr/>
        </p:nvSpPr>
        <p:spPr>
          <a:xfrm>
            <a:off x="5591608" y="1251466"/>
            <a:ext cx="2418431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900" dirty="0">
                <a:latin typeface="微软雅黑" panose="020B0503020204020204" charset="-122"/>
                <a:ea typeface="微软雅黑" panose="020B0503020204020204" charset="-122"/>
              </a:rPr>
              <a:t>   可追溯</a:t>
            </a:r>
            <a:r>
              <a:rPr lang="en-US" altLang="zh-CN" sz="900" dirty="0">
                <a:latin typeface="微软雅黑" panose="020B0503020204020204" charset="-122"/>
                <a:ea typeface="微软雅黑" panose="020B0503020204020204" charset="-122"/>
              </a:rPr>
              <a:t>,</a:t>
            </a:r>
            <a:r>
              <a:rPr lang="zh-CN" altLang="en-US" sz="900" dirty="0">
                <a:latin typeface="微软雅黑" panose="020B0503020204020204" charset="-122"/>
                <a:ea typeface="微软雅黑" panose="020B0503020204020204" charset="-122"/>
              </a:rPr>
              <a:t>确保业务数据的安全</a:t>
            </a:r>
            <a:endParaRPr lang="en-US" altLang="zh-CN" sz="9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900" dirty="0">
                <a:latin typeface="微软雅黑" panose="020B0503020204020204" charset="-122"/>
                <a:ea typeface="微软雅黑" panose="020B0503020204020204" charset="-122"/>
              </a:rPr>
              <a:t>   接口调用监控</a:t>
            </a:r>
            <a:endParaRPr lang="en-US" altLang="zh-CN" sz="9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900" dirty="0">
                <a:latin typeface="微软雅黑" panose="020B0503020204020204" charset="-122"/>
                <a:ea typeface="微软雅黑" panose="020B0503020204020204" charset="-122"/>
              </a:rPr>
              <a:t>   </a:t>
            </a:r>
            <a:r>
              <a:rPr lang="zh-CN" altLang="en-US" sz="900" dirty="0">
                <a:latin typeface="微软雅黑" panose="020B0503020204020204" charset="-122"/>
                <a:ea typeface="微软雅黑" panose="020B0503020204020204" charset="-122"/>
              </a:rPr>
              <a:t>日志保护</a:t>
            </a:r>
            <a:r>
              <a:rPr lang="en-US" altLang="zh-CN" sz="900" dirty="0">
                <a:latin typeface="微软雅黑" panose="020B0503020204020204" charset="-122"/>
                <a:ea typeface="微软雅黑" panose="020B0503020204020204" charset="-122"/>
              </a:rPr>
              <a:t>  </a:t>
            </a:r>
            <a:endParaRPr lang="en-US" altLang="zh-CN" sz="900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sz="9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" name="Rectangle 147"/>
          <p:cNvSpPr/>
          <p:nvPr/>
        </p:nvSpPr>
        <p:spPr>
          <a:xfrm>
            <a:off x="5393828" y="2164554"/>
            <a:ext cx="3024000" cy="1440000"/>
          </a:xfrm>
          <a:prstGeom prst="rect">
            <a:avLst/>
          </a:prstGeom>
          <a:solidFill>
            <a:srgbClr val="BBF4FF">
              <a:alpha val="41176"/>
            </a:srgbClr>
          </a:solidFill>
          <a:ln w="12700">
            <a:solidFill>
              <a:srgbClr val="7EA4AD">
                <a:alpha val="3451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sz="8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8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8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8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8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8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8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8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8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sz="8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sz="8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sz="8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sz="8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sz="8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sz="8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sz="8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sz="8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sz="8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6" name="TextBox 171"/>
          <p:cNvSpPr txBox="1"/>
          <p:nvPr/>
        </p:nvSpPr>
        <p:spPr>
          <a:xfrm>
            <a:off x="5516296" y="2285618"/>
            <a:ext cx="9699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b="1" dirty="0">
                <a:solidFill>
                  <a:schemeClr val="tx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代码安全</a:t>
            </a:r>
            <a:endParaRPr lang="en-US" sz="1000" b="1" dirty="0">
              <a:solidFill>
                <a:schemeClr val="tx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7" name="TextBox 172"/>
          <p:cNvSpPr txBox="1"/>
          <p:nvPr/>
        </p:nvSpPr>
        <p:spPr>
          <a:xfrm>
            <a:off x="5591608" y="2501755"/>
            <a:ext cx="2276191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900" dirty="0">
                <a:latin typeface="微软雅黑" panose="020B0503020204020204" charset="-122"/>
                <a:ea typeface="微软雅黑" panose="020B0503020204020204" charset="-122"/>
              </a:rPr>
              <a:t>   防止</a:t>
            </a:r>
            <a:r>
              <a:rPr lang="en-US" altLang="zh-CN" sz="900" dirty="0" err="1">
                <a:latin typeface="微软雅黑" panose="020B0503020204020204" charset="-122"/>
                <a:ea typeface="微软雅黑" panose="020B0503020204020204" charset="-122"/>
              </a:rPr>
              <a:t>sql</a:t>
            </a:r>
            <a:r>
              <a:rPr lang="zh-CN" altLang="en-US" sz="900" dirty="0">
                <a:latin typeface="微软雅黑" panose="020B0503020204020204" charset="-122"/>
                <a:ea typeface="微软雅黑" panose="020B0503020204020204" charset="-122"/>
              </a:rPr>
              <a:t>注入</a:t>
            </a:r>
            <a:endParaRPr lang="en-US" altLang="zh-CN" sz="9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900" dirty="0">
                <a:latin typeface="微软雅黑" panose="020B0503020204020204" charset="-122"/>
                <a:ea typeface="微软雅黑" panose="020B0503020204020204" charset="-122"/>
              </a:rPr>
              <a:t>   防止内存泄漏</a:t>
            </a:r>
            <a:endParaRPr lang="en-US" altLang="zh-CN" sz="9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900" dirty="0">
                <a:latin typeface="微软雅黑" panose="020B0503020204020204" charset="-122"/>
                <a:ea typeface="微软雅黑" panose="020B0503020204020204" charset="-122"/>
              </a:rPr>
              <a:t>   二开工程不含源码</a:t>
            </a:r>
            <a:endParaRPr lang="en-US" altLang="zh-CN" sz="900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sz="9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8" name="Rectangle 147"/>
          <p:cNvSpPr/>
          <p:nvPr/>
        </p:nvSpPr>
        <p:spPr>
          <a:xfrm>
            <a:off x="571606" y="3655095"/>
            <a:ext cx="2772000" cy="1080000"/>
          </a:xfrm>
          <a:prstGeom prst="rect">
            <a:avLst/>
          </a:prstGeom>
          <a:solidFill>
            <a:srgbClr val="755A91">
              <a:alpha val="12157"/>
            </a:srgbClr>
          </a:solidFill>
          <a:ln w="12700">
            <a:solidFill>
              <a:srgbClr val="755A91">
                <a:alpha val="26275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sz="8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8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8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8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8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8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8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8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8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sz="8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sz="8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sz="8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sz="8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sz="8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sz="8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sz="8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sz="8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sz="8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9" name="TextBox 174"/>
          <p:cNvSpPr txBox="1"/>
          <p:nvPr/>
        </p:nvSpPr>
        <p:spPr>
          <a:xfrm>
            <a:off x="592371" y="3655095"/>
            <a:ext cx="9699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b="1" dirty="0">
                <a:solidFill>
                  <a:schemeClr val="tx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安全措施</a:t>
            </a:r>
            <a:endParaRPr lang="en-US" sz="1000" b="1" dirty="0">
              <a:solidFill>
                <a:schemeClr val="tx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0" name="TextBox 175"/>
          <p:cNvSpPr txBox="1"/>
          <p:nvPr/>
        </p:nvSpPr>
        <p:spPr>
          <a:xfrm>
            <a:off x="720063" y="3836424"/>
            <a:ext cx="2518672" cy="898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900" dirty="0">
                <a:latin typeface="微软雅黑" panose="020B0503020204020204" charset="-122"/>
                <a:ea typeface="微软雅黑" panose="020B0503020204020204" charset="-122"/>
              </a:rPr>
              <a:t>   网络安全：防火墙</a:t>
            </a:r>
            <a:endParaRPr lang="en-US" altLang="zh-CN" sz="9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900" dirty="0">
                <a:latin typeface="微软雅黑" panose="020B0503020204020204" charset="-122"/>
                <a:ea typeface="微软雅黑" panose="020B0503020204020204" charset="-122"/>
              </a:rPr>
              <a:t>   传输安全：</a:t>
            </a:r>
            <a:r>
              <a:rPr lang="en-US" altLang="zh-CN" sz="900" dirty="0">
                <a:latin typeface="微软雅黑" panose="020B0503020204020204" charset="-122"/>
                <a:ea typeface="微软雅黑" panose="020B0503020204020204" charset="-122"/>
              </a:rPr>
              <a:t>HTTP,SSL</a:t>
            </a:r>
            <a:endParaRPr lang="en-US" altLang="zh-CN" sz="9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900" dirty="0">
                <a:latin typeface="微软雅黑" panose="020B0503020204020204" charset="-122"/>
                <a:ea typeface="微软雅黑" panose="020B0503020204020204" charset="-122"/>
              </a:rPr>
              <a:t>    </a:t>
            </a:r>
            <a:r>
              <a:rPr lang="zh-CN" altLang="en-US" sz="900" dirty="0">
                <a:latin typeface="微软雅黑" panose="020B0503020204020204" charset="-122"/>
                <a:ea typeface="微软雅黑" panose="020B0503020204020204" charset="-122"/>
              </a:rPr>
              <a:t>存储安全：主从，灾备</a:t>
            </a:r>
            <a:endParaRPr lang="en-US" altLang="zh-CN" sz="9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sz="900" dirty="0">
                <a:latin typeface="微软雅黑" panose="020B0503020204020204" charset="-122"/>
                <a:ea typeface="微软雅黑" panose="020B0503020204020204" charset="-122"/>
              </a:rPr>
              <a:t>   </a:t>
            </a:r>
            <a:r>
              <a:rPr lang="zh-CN" altLang="en-US" sz="900" dirty="0">
                <a:latin typeface="微软雅黑" panose="020B0503020204020204" charset="-122"/>
                <a:ea typeface="微软雅黑" panose="020B0503020204020204" charset="-122"/>
              </a:rPr>
              <a:t>会话安全：</a:t>
            </a:r>
            <a:r>
              <a:rPr lang="en-US" altLang="zh-CN" sz="900" dirty="0">
                <a:latin typeface="微软雅黑" panose="020B0503020204020204" charset="-122"/>
                <a:ea typeface="微软雅黑" panose="020B0503020204020204" charset="-122"/>
              </a:rPr>
              <a:t>auth2.0</a:t>
            </a:r>
            <a:endParaRPr lang="en-US" altLang="zh-CN" sz="9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1" name="Rectangle 147"/>
          <p:cNvSpPr/>
          <p:nvPr/>
        </p:nvSpPr>
        <p:spPr>
          <a:xfrm>
            <a:off x="3454972" y="3655095"/>
            <a:ext cx="1836000" cy="1080000"/>
          </a:xfrm>
          <a:prstGeom prst="rect">
            <a:avLst/>
          </a:prstGeom>
          <a:solidFill>
            <a:srgbClr val="E2AA42">
              <a:alpha val="10588"/>
            </a:srgbClr>
          </a:solidFill>
          <a:ln w="12700">
            <a:solidFill>
              <a:srgbClr val="B87800">
                <a:alpha val="25098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sz="8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8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8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8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8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8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8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8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8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sz="8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sz="8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sz="8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sz="8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sz="8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sz="8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sz="8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sz="8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sz="8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2" name="TextBox 171"/>
          <p:cNvSpPr txBox="1"/>
          <p:nvPr/>
        </p:nvSpPr>
        <p:spPr>
          <a:xfrm>
            <a:off x="3559230" y="3655095"/>
            <a:ext cx="9699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b="1" dirty="0">
                <a:solidFill>
                  <a:schemeClr val="tx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管理安全</a:t>
            </a:r>
            <a:endParaRPr lang="en-US" sz="1000" b="1" dirty="0">
              <a:solidFill>
                <a:schemeClr val="tx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4" name="TextBox 172"/>
          <p:cNvSpPr txBox="1"/>
          <p:nvPr/>
        </p:nvSpPr>
        <p:spPr>
          <a:xfrm>
            <a:off x="3649414" y="3836424"/>
            <a:ext cx="1427655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900" dirty="0">
                <a:latin typeface="微软雅黑" panose="020B0503020204020204" charset="-122"/>
                <a:ea typeface="微软雅黑" panose="020B0503020204020204" charset="-122"/>
              </a:rPr>
              <a:t>   运维人员操作规范</a:t>
            </a:r>
            <a:endParaRPr lang="en-US" altLang="zh-CN" sz="9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900" dirty="0">
                <a:latin typeface="微软雅黑" panose="020B0503020204020204" charset="-122"/>
                <a:ea typeface="微软雅黑" panose="020B0503020204020204" charset="-122"/>
              </a:rPr>
              <a:t>   中间件的安装规范</a:t>
            </a:r>
            <a:endParaRPr lang="en-US" altLang="zh-CN" sz="9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900" dirty="0">
                <a:latin typeface="微软雅黑" panose="020B0503020204020204" charset="-122"/>
                <a:ea typeface="微软雅黑" panose="020B0503020204020204" charset="-122"/>
              </a:rPr>
              <a:t>   </a:t>
            </a:r>
            <a:r>
              <a:rPr lang="zh-CN" altLang="en-US" sz="900" dirty="0">
                <a:latin typeface="微软雅黑" panose="020B0503020204020204" charset="-122"/>
                <a:ea typeface="微软雅黑" panose="020B0503020204020204" charset="-122"/>
              </a:rPr>
              <a:t>代码提交规范</a:t>
            </a:r>
            <a:endParaRPr lang="en-US" altLang="zh-CN" sz="9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900" dirty="0">
                <a:latin typeface="微软雅黑" panose="020B0503020204020204" charset="-122"/>
                <a:ea typeface="微软雅黑" panose="020B0503020204020204" charset="-122"/>
              </a:rPr>
              <a:t>   </a:t>
            </a:r>
            <a:r>
              <a:rPr lang="zh-CN" altLang="en-US" sz="900" dirty="0">
                <a:latin typeface="微软雅黑" panose="020B0503020204020204" charset="-122"/>
                <a:ea typeface="微软雅黑" panose="020B0503020204020204" charset="-122"/>
              </a:rPr>
              <a:t>定期培训</a:t>
            </a:r>
            <a:endParaRPr lang="en-US" altLang="zh-CN" sz="900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sz="9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矩形 137"/>
          <p:cNvSpPr/>
          <p:nvPr/>
        </p:nvSpPr>
        <p:spPr>
          <a:xfrm>
            <a:off x="4963142" y="2701845"/>
            <a:ext cx="1221120" cy="170823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715125" y="1866899"/>
            <a:ext cx="1752600" cy="182880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4160" y="122548"/>
            <a:ext cx="7051040" cy="663006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01-2 </a:t>
            </a:r>
            <a:r>
              <a:rPr kumimoji="1" lang="zh-CN" altLang="en-US" dirty="0"/>
              <a:t>需求分析  系统关系</a:t>
            </a:r>
            <a:endParaRPr lang="en-US" sz="2400" dirty="0"/>
          </a:p>
        </p:txBody>
      </p:sp>
      <p:sp>
        <p:nvSpPr>
          <p:cNvPr id="109" name="矩形 108"/>
          <p:cNvSpPr/>
          <p:nvPr/>
        </p:nvSpPr>
        <p:spPr>
          <a:xfrm rot="16200000">
            <a:off x="3356623" y="2503209"/>
            <a:ext cx="914400" cy="108153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产品配置平台</a:t>
            </a:r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0" name="矩形 109"/>
          <p:cNvSpPr/>
          <p:nvPr/>
        </p:nvSpPr>
        <p:spPr>
          <a:xfrm rot="16200000">
            <a:off x="1766995" y="3464969"/>
            <a:ext cx="447675" cy="10815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SSO</a:t>
            </a:r>
            <a:endParaRPr lang="en-US" altLang="zh-CN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统一认证平台</a:t>
            </a:r>
            <a:endParaRPr lang="en-US" altLang="zh-CN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11" name="直接箭头连接符 5"/>
          <p:cNvCxnSpPr>
            <a:stCxn id="110" idx="2"/>
            <a:endCxn id="109" idx="1"/>
          </p:cNvCxnSpPr>
          <p:nvPr/>
        </p:nvCxnSpPr>
        <p:spPr>
          <a:xfrm flipV="1">
            <a:off x="2531600" y="3501175"/>
            <a:ext cx="1282224" cy="504560"/>
          </a:xfrm>
          <a:prstGeom prst="bentConnector2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矩形 111"/>
          <p:cNvSpPr/>
          <p:nvPr/>
        </p:nvSpPr>
        <p:spPr>
          <a:xfrm rot="16200000">
            <a:off x="1140447" y="844327"/>
            <a:ext cx="447675" cy="1081533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MC</a:t>
            </a:r>
            <a:endParaRPr lang="en-US" altLang="zh-CN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3" name="矩形 112"/>
          <p:cNvSpPr/>
          <p:nvPr/>
        </p:nvSpPr>
        <p:spPr>
          <a:xfrm rot="16200000">
            <a:off x="1102147" y="2687320"/>
            <a:ext cx="447675" cy="6759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Kafka</a:t>
            </a:r>
            <a:endParaRPr lang="en-US" altLang="zh-CN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14" name="直接箭头连接符 113"/>
          <p:cNvCxnSpPr>
            <a:stCxn id="113" idx="2"/>
            <a:endCxn id="109" idx="0"/>
          </p:cNvCxnSpPr>
          <p:nvPr/>
        </p:nvCxnSpPr>
        <p:spPr>
          <a:xfrm>
            <a:off x="1663964" y="3025299"/>
            <a:ext cx="1608780" cy="1905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矩形 114"/>
          <p:cNvSpPr/>
          <p:nvPr/>
        </p:nvSpPr>
        <p:spPr>
          <a:xfrm rot="16200000">
            <a:off x="7132869" y="2061919"/>
            <a:ext cx="970766" cy="955994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en-US" altLang="zh-CN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en-US" altLang="zh-CN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en-US" altLang="zh-CN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产品运营</a:t>
            </a:r>
            <a:endParaRPr lang="en-US" altLang="zh-CN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6" name="矩形 115"/>
          <p:cNvSpPr/>
          <p:nvPr/>
        </p:nvSpPr>
        <p:spPr>
          <a:xfrm rot="16200000">
            <a:off x="7409178" y="2767013"/>
            <a:ext cx="418148" cy="955994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900" dirty="0">
                <a:solidFill>
                  <a:sysClr val="windowText" lastClr="000000"/>
                </a:solidFill>
              </a:rPr>
              <a:t>EC</a:t>
            </a:r>
            <a:r>
              <a:rPr lang="zh-CN" altLang="en-US" sz="900" dirty="0">
                <a:solidFill>
                  <a:sysClr val="windowText" lastClr="000000"/>
                </a:solidFill>
              </a:rPr>
              <a:t>菜单</a:t>
            </a:r>
            <a:endParaRPr lang="zh-CN" altLang="en-US" sz="900" dirty="0">
              <a:solidFill>
                <a:sysClr val="windowText" lastClr="000000"/>
              </a:solidFill>
            </a:endParaRPr>
          </a:p>
          <a:p>
            <a:pPr algn="ctr"/>
            <a:r>
              <a:rPr lang="zh-CN" altLang="en-US" sz="900" dirty="0">
                <a:solidFill>
                  <a:sysClr val="windowText" lastClr="000000"/>
                </a:solidFill>
              </a:rPr>
              <a:t>系统</a:t>
            </a:r>
            <a:endParaRPr lang="en-US" altLang="zh-CN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7" name="文本框 116"/>
          <p:cNvSpPr txBox="1"/>
          <p:nvPr/>
        </p:nvSpPr>
        <p:spPr>
          <a:xfrm>
            <a:off x="4879239" y="3145430"/>
            <a:ext cx="15120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800" dirty="0"/>
              <a:t>版本文件（</a:t>
            </a:r>
            <a:r>
              <a:rPr lang="en-US" altLang="zh-CN" sz="800" dirty="0"/>
              <a:t>basic</a:t>
            </a:r>
            <a:r>
              <a:rPr lang="zh-CN" altLang="en-US" sz="800" dirty="0"/>
              <a:t>，</a:t>
            </a:r>
            <a:r>
              <a:rPr lang="en-US" altLang="zh-CN" sz="800" dirty="0"/>
              <a:t>Store</a:t>
            </a:r>
            <a:r>
              <a:rPr lang="zh-CN" altLang="en-US" sz="800" dirty="0"/>
              <a:t>）</a:t>
            </a:r>
            <a:endParaRPr lang="en-US" altLang="zh-CN" sz="800" dirty="0"/>
          </a:p>
          <a:p>
            <a:r>
              <a:rPr lang="zh-CN" altLang="en-US" sz="800" dirty="0"/>
              <a:t>图片</a:t>
            </a:r>
            <a:endParaRPr lang="zh-CN" altLang="en-US" sz="800" dirty="0"/>
          </a:p>
          <a:p>
            <a:pPr algn="l"/>
            <a:endParaRPr lang="zh-CN" altLang="en-US" sz="800" dirty="0"/>
          </a:p>
        </p:txBody>
      </p:sp>
      <p:sp>
        <p:nvSpPr>
          <p:cNvPr id="118" name="流程图: 多文档 117"/>
          <p:cNvSpPr/>
          <p:nvPr/>
        </p:nvSpPr>
        <p:spPr>
          <a:xfrm>
            <a:off x="5375352" y="2935256"/>
            <a:ext cx="396510" cy="221986"/>
          </a:xfrm>
          <a:prstGeom prst="flowChartMultidocument">
            <a:avLst/>
          </a:prstGeom>
          <a:solidFill>
            <a:schemeClr val="accent3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9" name="流程图: 多文档 118"/>
          <p:cNvSpPr/>
          <p:nvPr/>
        </p:nvSpPr>
        <p:spPr>
          <a:xfrm>
            <a:off x="3057387" y="1228634"/>
            <a:ext cx="503879" cy="312987"/>
          </a:xfrm>
          <a:prstGeom prst="flowChartMultidocument">
            <a:avLst/>
          </a:prstGeom>
          <a:solidFill>
            <a:schemeClr val="accent3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0" name="文本框 119"/>
          <p:cNvSpPr txBox="1"/>
          <p:nvPr/>
        </p:nvSpPr>
        <p:spPr>
          <a:xfrm>
            <a:off x="2711706" y="1541935"/>
            <a:ext cx="957929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000" dirty="0"/>
              <a:t>增量紧急计算</a:t>
            </a:r>
            <a:endParaRPr lang="zh-CN" altLang="en-US" sz="1000" dirty="0"/>
          </a:p>
        </p:txBody>
      </p:sp>
      <p:cxnSp>
        <p:nvCxnSpPr>
          <p:cNvPr id="121" name="直接箭头连接符 120"/>
          <p:cNvCxnSpPr>
            <a:stCxn id="112" idx="2"/>
            <a:endCxn id="119" idx="1"/>
          </p:cNvCxnSpPr>
          <p:nvPr/>
        </p:nvCxnSpPr>
        <p:spPr>
          <a:xfrm>
            <a:off x="1905052" y="1385093"/>
            <a:ext cx="1152525" cy="635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箭头连接符 93"/>
          <p:cNvCxnSpPr>
            <a:stCxn id="119" idx="3"/>
            <a:endCxn id="109" idx="3"/>
          </p:cNvCxnSpPr>
          <p:nvPr/>
        </p:nvCxnSpPr>
        <p:spPr>
          <a:xfrm>
            <a:off x="3561266" y="1385128"/>
            <a:ext cx="252557" cy="1201647"/>
          </a:xfrm>
          <a:prstGeom prst="bentConnector2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箭头连接符 95"/>
          <p:cNvCxnSpPr>
            <a:stCxn id="109" idx="2"/>
          </p:cNvCxnSpPr>
          <p:nvPr/>
        </p:nvCxnSpPr>
        <p:spPr>
          <a:xfrm>
            <a:off x="4354590" y="3043976"/>
            <a:ext cx="602616" cy="8393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文本框 125"/>
          <p:cNvSpPr txBox="1"/>
          <p:nvPr/>
        </p:nvSpPr>
        <p:spPr>
          <a:xfrm>
            <a:off x="2998098" y="4032179"/>
            <a:ext cx="10322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800" dirty="0"/>
              <a:t>内部用户</a:t>
            </a:r>
            <a:r>
              <a:rPr lang="en-US" altLang="zh-CN" sz="800" dirty="0"/>
              <a:t>SSO</a:t>
            </a:r>
            <a:r>
              <a:rPr lang="zh-CN" altLang="en-US" sz="800" dirty="0"/>
              <a:t>登录</a:t>
            </a:r>
            <a:endParaRPr lang="zh-CN" altLang="en-US" sz="800" dirty="0"/>
          </a:p>
        </p:txBody>
      </p:sp>
      <p:sp>
        <p:nvSpPr>
          <p:cNvPr id="127" name="文本框 126"/>
          <p:cNvSpPr txBox="1"/>
          <p:nvPr/>
        </p:nvSpPr>
        <p:spPr>
          <a:xfrm>
            <a:off x="1815562" y="3052369"/>
            <a:ext cx="8112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800" dirty="0"/>
              <a:t>新增键位</a:t>
            </a:r>
            <a:endParaRPr lang="en-US" altLang="zh-CN" sz="800" dirty="0"/>
          </a:p>
          <a:p>
            <a:pPr algn="l"/>
            <a:r>
              <a:rPr lang="zh-CN" altLang="en-US" sz="800" dirty="0"/>
              <a:t>修改键位名称</a:t>
            </a:r>
            <a:endParaRPr lang="zh-CN" altLang="en-US" sz="800" dirty="0"/>
          </a:p>
        </p:txBody>
      </p:sp>
      <p:sp>
        <p:nvSpPr>
          <p:cNvPr id="128" name="文本框 127"/>
          <p:cNvSpPr txBox="1"/>
          <p:nvPr/>
        </p:nvSpPr>
        <p:spPr>
          <a:xfrm>
            <a:off x="2358583" y="2207861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000" dirty="0"/>
              <a:t>预计算文件接口</a:t>
            </a:r>
            <a:endParaRPr lang="en-US" altLang="zh-CN" sz="1000" dirty="0"/>
          </a:p>
          <a:p>
            <a:pPr algn="l"/>
            <a:r>
              <a:rPr lang="zh-CN" altLang="en-US" sz="1000" dirty="0"/>
              <a:t>紧急计算文件接口</a:t>
            </a:r>
            <a:endParaRPr lang="en-US" altLang="zh-CN" sz="1000" dirty="0"/>
          </a:p>
        </p:txBody>
      </p:sp>
      <p:cxnSp>
        <p:nvCxnSpPr>
          <p:cNvPr id="130" name="直接箭头连接符 129"/>
          <p:cNvCxnSpPr>
            <a:stCxn id="112" idx="1"/>
            <a:endCxn id="113" idx="3"/>
          </p:cNvCxnSpPr>
          <p:nvPr/>
        </p:nvCxnSpPr>
        <p:spPr>
          <a:xfrm flipH="1">
            <a:off x="1326820" y="1608931"/>
            <a:ext cx="38100" cy="119253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文本框 130"/>
          <p:cNvSpPr txBox="1"/>
          <p:nvPr/>
        </p:nvSpPr>
        <p:spPr>
          <a:xfrm>
            <a:off x="2833076" y="983299"/>
            <a:ext cx="690880" cy="245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lang="zh-CN" sz="1000" dirty="0"/>
              <a:t>全量计算</a:t>
            </a:r>
            <a:endParaRPr lang="zh-CN" sz="1000" dirty="0"/>
          </a:p>
        </p:txBody>
      </p:sp>
      <p:cxnSp>
        <p:nvCxnSpPr>
          <p:cNvPr id="132" name="直接箭头连接符 5"/>
          <p:cNvCxnSpPr>
            <a:stCxn id="112" idx="2"/>
          </p:cNvCxnSpPr>
          <p:nvPr/>
        </p:nvCxnSpPr>
        <p:spPr>
          <a:xfrm>
            <a:off x="1905051" y="1385093"/>
            <a:ext cx="1335746" cy="1316751"/>
          </a:xfrm>
          <a:prstGeom prst="bentConnector3">
            <a:avLst>
              <a:gd name="adj1" fmla="val 50000"/>
            </a:avLst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矩形 133"/>
          <p:cNvSpPr/>
          <p:nvPr/>
        </p:nvSpPr>
        <p:spPr>
          <a:xfrm rot="16200000">
            <a:off x="7254397" y="1973269"/>
            <a:ext cx="447675" cy="6759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通知接口</a:t>
            </a:r>
            <a:endParaRPr lang="en-US" altLang="zh-CN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2" name="直接箭头连接符 11"/>
          <p:cNvCxnSpPr>
            <a:endCxn id="134" idx="0"/>
          </p:cNvCxnSpPr>
          <p:nvPr/>
        </p:nvCxnSpPr>
        <p:spPr>
          <a:xfrm flipV="1">
            <a:off x="4354590" y="2311248"/>
            <a:ext cx="2785665" cy="390596"/>
          </a:xfrm>
          <a:prstGeom prst="bentConnector3">
            <a:avLst>
              <a:gd name="adj1" fmla="val 12730"/>
            </a:avLst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箭头连接符 136"/>
          <p:cNvCxnSpPr/>
          <p:nvPr/>
        </p:nvCxnSpPr>
        <p:spPr>
          <a:xfrm flipV="1">
            <a:off x="6196992" y="3157242"/>
            <a:ext cx="518133" cy="5713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文本框 138"/>
          <p:cNvSpPr txBox="1"/>
          <p:nvPr/>
        </p:nvSpPr>
        <p:spPr>
          <a:xfrm>
            <a:off x="4879238" y="4221999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000" dirty="0"/>
              <a:t>文件服务器</a:t>
            </a:r>
            <a:endParaRPr lang="zh-CN" altLang="en-US" sz="1000" dirty="0"/>
          </a:p>
        </p:txBody>
      </p:sp>
      <p:sp>
        <p:nvSpPr>
          <p:cNvPr id="142" name="流程图: 多文档 141"/>
          <p:cNvSpPr/>
          <p:nvPr/>
        </p:nvSpPr>
        <p:spPr>
          <a:xfrm>
            <a:off x="5364089" y="3600827"/>
            <a:ext cx="396510" cy="221986"/>
          </a:xfrm>
          <a:prstGeom prst="flowChartMultidocument">
            <a:avLst/>
          </a:prstGeom>
          <a:solidFill>
            <a:schemeClr val="accent3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3" name="文本框 142"/>
          <p:cNvSpPr txBox="1"/>
          <p:nvPr/>
        </p:nvSpPr>
        <p:spPr>
          <a:xfrm>
            <a:off x="5206940" y="3817269"/>
            <a:ext cx="8566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/>
              <a:t>全量文件图片</a:t>
            </a:r>
            <a:endParaRPr lang="zh-CN" altLang="en-US" sz="800" dirty="0"/>
          </a:p>
        </p:txBody>
      </p:sp>
      <p:sp>
        <p:nvSpPr>
          <p:cNvPr id="35" name="流程图: 多文档 34"/>
          <p:cNvSpPr/>
          <p:nvPr/>
        </p:nvSpPr>
        <p:spPr>
          <a:xfrm>
            <a:off x="2329197" y="1820650"/>
            <a:ext cx="503879" cy="312987"/>
          </a:xfrm>
          <a:prstGeom prst="flowChartMultidocument">
            <a:avLst/>
          </a:prstGeom>
          <a:solidFill>
            <a:schemeClr val="accent3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4160" y="122548"/>
            <a:ext cx="7051040" cy="663006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01-2 </a:t>
            </a:r>
            <a:r>
              <a:rPr kumimoji="1" lang="zh-CN" altLang="en-US" dirty="0"/>
              <a:t>需求分析  功能架构</a:t>
            </a:r>
            <a:endParaRPr lang="en-US" sz="2400" dirty="0"/>
          </a:p>
        </p:txBody>
      </p:sp>
      <p:grpSp>
        <p:nvGrpSpPr>
          <p:cNvPr id="63" name="组合 69"/>
          <p:cNvGrpSpPr/>
          <p:nvPr/>
        </p:nvGrpSpPr>
        <p:grpSpPr>
          <a:xfrm>
            <a:off x="1030237" y="1242345"/>
            <a:ext cx="6576788" cy="3154557"/>
            <a:chOff x="1030237" y="1242345"/>
            <a:chExt cx="6576788" cy="3154557"/>
          </a:xfrm>
        </p:grpSpPr>
        <p:sp>
          <p:nvSpPr>
            <p:cNvPr id="64" name="矩形 63"/>
            <p:cNvSpPr/>
            <p:nvPr/>
          </p:nvSpPr>
          <p:spPr>
            <a:xfrm>
              <a:off x="1092253" y="1776830"/>
              <a:ext cx="6514772" cy="262007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5" name="圆角矩形 64"/>
            <p:cNvSpPr/>
            <p:nvPr/>
          </p:nvSpPr>
          <p:spPr>
            <a:xfrm>
              <a:off x="1304311" y="2003627"/>
              <a:ext cx="1436697" cy="1617852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6" name="矩形 65"/>
            <p:cNvSpPr/>
            <p:nvPr/>
          </p:nvSpPr>
          <p:spPr>
            <a:xfrm>
              <a:off x="1417094" y="2153547"/>
              <a:ext cx="1172179" cy="35089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7" name="文本框 66"/>
            <p:cNvSpPr txBox="1"/>
            <p:nvPr/>
          </p:nvSpPr>
          <p:spPr>
            <a:xfrm>
              <a:off x="1605808" y="2208505"/>
              <a:ext cx="88067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000" dirty="0"/>
                <a:t>租户管理</a:t>
              </a:r>
              <a:endParaRPr lang="zh-CN" altLang="en-US" sz="1000" dirty="0"/>
            </a:p>
          </p:txBody>
        </p:sp>
        <p:sp>
          <p:nvSpPr>
            <p:cNvPr id="68" name="矩形 67"/>
            <p:cNvSpPr/>
            <p:nvPr/>
          </p:nvSpPr>
          <p:spPr>
            <a:xfrm>
              <a:off x="1417094" y="2669237"/>
              <a:ext cx="1172179" cy="35089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1639454" y="2745332"/>
              <a:ext cx="85178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000" dirty="0"/>
                <a:t>属性管理</a:t>
              </a:r>
              <a:endParaRPr lang="zh-CN" altLang="en-US" sz="1000" dirty="0"/>
            </a:p>
          </p:txBody>
        </p:sp>
        <p:sp>
          <p:nvSpPr>
            <p:cNvPr id="70" name="矩形 69"/>
            <p:cNvSpPr/>
            <p:nvPr/>
          </p:nvSpPr>
          <p:spPr>
            <a:xfrm>
              <a:off x="1417094" y="3155425"/>
              <a:ext cx="1172179" cy="35089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1" name="文本框 70"/>
            <p:cNvSpPr txBox="1"/>
            <p:nvPr/>
          </p:nvSpPr>
          <p:spPr>
            <a:xfrm>
              <a:off x="1587365" y="3207762"/>
              <a:ext cx="102091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000" dirty="0"/>
                <a:t>属性赋权</a:t>
              </a:r>
              <a:endParaRPr lang="zh-CN" altLang="en-US" sz="1000" dirty="0"/>
            </a:p>
          </p:txBody>
        </p:sp>
        <p:sp>
          <p:nvSpPr>
            <p:cNvPr id="72" name="矩形 71"/>
            <p:cNvSpPr/>
            <p:nvPr/>
          </p:nvSpPr>
          <p:spPr>
            <a:xfrm>
              <a:off x="2953322" y="3155425"/>
              <a:ext cx="1172179" cy="35089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3" name="文本框 72"/>
            <p:cNvSpPr txBox="1"/>
            <p:nvPr/>
          </p:nvSpPr>
          <p:spPr>
            <a:xfrm>
              <a:off x="3157859" y="3204460"/>
              <a:ext cx="89099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000" dirty="0"/>
                <a:t>渠道管理</a:t>
              </a:r>
              <a:endParaRPr lang="zh-CN" altLang="en-US" sz="1000" dirty="0"/>
            </a:p>
          </p:txBody>
        </p:sp>
        <p:sp>
          <p:nvSpPr>
            <p:cNvPr id="74" name="矩形 73"/>
            <p:cNvSpPr/>
            <p:nvPr/>
          </p:nvSpPr>
          <p:spPr>
            <a:xfrm>
              <a:off x="4244941" y="2153547"/>
              <a:ext cx="1417090" cy="35089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5" name="文本框 74"/>
            <p:cNvSpPr txBox="1"/>
            <p:nvPr/>
          </p:nvSpPr>
          <p:spPr>
            <a:xfrm>
              <a:off x="4585461" y="2221975"/>
              <a:ext cx="949819" cy="245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000" dirty="0"/>
                <a:t>分类管理</a:t>
              </a:r>
              <a:endParaRPr lang="zh-CN" altLang="en-US" sz="1000" dirty="0"/>
            </a:p>
          </p:txBody>
        </p:sp>
        <p:sp>
          <p:nvSpPr>
            <p:cNvPr id="76" name="矩形 75"/>
            <p:cNvSpPr/>
            <p:nvPr/>
          </p:nvSpPr>
          <p:spPr>
            <a:xfrm>
              <a:off x="5738674" y="2153547"/>
              <a:ext cx="1528359" cy="35089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7" name="矩形 76"/>
            <p:cNvSpPr/>
            <p:nvPr/>
          </p:nvSpPr>
          <p:spPr>
            <a:xfrm>
              <a:off x="5738674" y="2669237"/>
              <a:ext cx="1528359" cy="35089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8" name="文本框 77"/>
            <p:cNvSpPr txBox="1"/>
            <p:nvPr/>
          </p:nvSpPr>
          <p:spPr>
            <a:xfrm>
              <a:off x="5968588" y="2146661"/>
              <a:ext cx="1184687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dirty="0"/>
                <a:t>MC</a:t>
              </a:r>
              <a:r>
                <a:rPr lang="zh-CN" altLang="en-US" sz="1000" dirty="0"/>
                <a:t>同步数据</a:t>
              </a:r>
              <a:endParaRPr lang="en-US" altLang="zh-CN" sz="1000" dirty="0"/>
            </a:p>
            <a:p>
              <a:pPr algn="ctr"/>
              <a:r>
                <a:rPr lang="zh-CN" altLang="en-US" sz="1000" dirty="0"/>
                <a:t>（预计算）</a:t>
              </a:r>
              <a:endParaRPr lang="en-US" altLang="zh-CN" sz="1000" dirty="0"/>
            </a:p>
            <a:p>
              <a:pPr algn="l"/>
              <a:endParaRPr lang="zh-CN" altLang="en-US" sz="1000" dirty="0"/>
            </a:p>
          </p:txBody>
        </p:sp>
        <p:sp>
          <p:nvSpPr>
            <p:cNvPr id="79" name="矩形 78"/>
            <p:cNvSpPr/>
            <p:nvPr/>
          </p:nvSpPr>
          <p:spPr>
            <a:xfrm>
              <a:off x="4244941" y="2669237"/>
              <a:ext cx="1417090" cy="35089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0" name="文本框 79"/>
            <p:cNvSpPr txBox="1"/>
            <p:nvPr/>
          </p:nvSpPr>
          <p:spPr>
            <a:xfrm>
              <a:off x="4385219" y="2731238"/>
              <a:ext cx="104655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000" dirty="0"/>
                <a:t>图片批量上传</a:t>
              </a:r>
              <a:endParaRPr lang="zh-CN" altLang="en-US" sz="1000" dirty="0"/>
            </a:p>
          </p:txBody>
        </p:sp>
        <p:sp>
          <p:nvSpPr>
            <p:cNvPr id="81" name="矩形 80"/>
            <p:cNvSpPr/>
            <p:nvPr/>
          </p:nvSpPr>
          <p:spPr>
            <a:xfrm>
              <a:off x="5738674" y="3174672"/>
              <a:ext cx="1523455" cy="35089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2" name="文本框 81"/>
            <p:cNvSpPr txBox="1"/>
            <p:nvPr/>
          </p:nvSpPr>
          <p:spPr>
            <a:xfrm>
              <a:off x="6140618" y="3245111"/>
              <a:ext cx="113720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000" dirty="0"/>
                <a:t>版本下发</a:t>
              </a:r>
              <a:endParaRPr lang="zh-CN" altLang="en-US" sz="1000" dirty="0"/>
            </a:p>
          </p:txBody>
        </p:sp>
        <p:sp>
          <p:nvSpPr>
            <p:cNvPr id="83" name="矩形 82"/>
            <p:cNvSpPr/>
            <p:nvPr/>
          </p:nvSpPr>
          <p:spPr>
            <a:xfrm>
              <a:off x="2953322" y="2153547"/>
              <a:ext cx="1172179" cy="35089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4" name="文本框 83"/>
            <p:cNvSpPr txBox="1"/>
            <p:nvPr/>
          </p:nvSpPr>
          <p:spPr>
            <a:xfrm>
              <a:off x="3043738" y="2221817"/>
              <a:ext cx="102231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00"/>
                <a:t>键位管理</a:t>
              </a:r>
              <a:endParaRPr lang="zh-CN" altLang="en-US" sz="1000"/>
            </a:p>
          </p:txBody>
        </p:sp>
        <p:sp>
          <p:nvSpPr>
            <p:cNvPr id="85" name="圆角矩形 84"/>
            <p:cNvSpPr/>
            <p:nvPr/>
          </p:nvSpPr>
          <p:spPr>
            <a:xfrm>
              <a:off x="2861926" y="2003627"/>
              <a:ext cx="4618638" cy="1617852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6" name="文本框 85"/>
            <p:cNvSpPr txBox="1"/>
            <p:nvPr/>
          </p:nvSpPr>
          <p:spPr>
            <a:xfrm>
              <a:off x="1030237" y="1748264"/>
              <a:ext cx="133838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000" dirty="0">
                  <a:solidFill>
                    <a:srgbClr val="FF0000"/>
                  </a:solidFill>
                </a:rPr>
                <a:t>产品配置</a:t>
              </a:r>
              <a:endParaRPr lang="zh-CN" altLang="en-US" sz="1000" dirty="0">
                <a:solidFill>
                  <a:srgbClr val="FF0000"/>
                </a:solidFill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1458233" y="3849451"/>
              <a:ext cx="1303193" cy="35089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8" name="文本框 87"/>
            <p:cNvSpPr txBox="1"/>
            <p:nvPr/>
          </p:nvSpPr>
          <p:spPr>
            <a:xfrm>
              <a:off x="1750983" y="3898486"/>
              <a:ext cx="99058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000" dirty="0"/>
                <a:t>系统菜单</a:t>
              </a:r>
              <a:endParaRPr lang="zh-CN" altLang="en-US" sz="1000" dirty="0"/>
            </a:p>
          </p:txBody>
        </p:sp>
        <p:sp>
          <p:nvSpPr>
            <p:cNvPr id="89" name="矩形 88"/>
            <p:cNvSpPr/>
            <p:nvPr/>
          </p:nvSpPr>
          <p:spPr>
            <a:xfrm>
              <a:off x="2941957" y="3849451"/>
              <a:ext cx="1303193" cy="35089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0" name="文本框 89"/>
            <p:cNvSpPr txBox="1"/>
            <p:nvPr/>
          </p:nvSpPr>
          <p:spPr>
            <a:xfrm>
              <a:off x="3243770" y="3898486"/>
              <a:ext cx="99058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000" dirty="0"/>
                <a:t>角色管理</a:t>
              </a:r>
              <a:endParaRPr lang="zh-CN" altLang="en-US" sz="1000" dirty="0"/>
            </a:p>
          </p:txBody>
        </p:sp>
        <p:sp>
          <p:nvSpPr>
            <p:cNvPr id="91" name="矩形 90"/>
            <p:cNvSpPr/>
            <p:nvPr/>
          </p:nvSpPr>
          <p:spPr>
            <a:xfrm>
              <a:off x="4450830" y="3849451"/>
              <a:ext cx="1303193" cy="35089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2" name="文本框 91"/>
            <p:cNvSpPr txBox="1"/>
            <p:nvPr/>
          </p:nvSpPr>
          <p:spPr>
            <a:xfrm>
              <a:off x="4811008" y="3898486"/>
              <a:ext cx="99058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000" dirty="0"/>
                <a:t>用户管理</a:t>
              </a:r>
              <a:endParaRPr lang="zh-CN" altLang="en-US" sz="1000" dirty="0"/>
            </a:p>
          </p:txBody>
        </p:sp>
        <p:sp>
          <p:nvSpPr>
            <p:cNvPr id="93" name="矩形 92"/>
            <p:cNvSpPr/>
            <p:nvPr/>
          </p:nvSpPr>
          <p:spPr>
            <a:xfrm>
              <a:off x="5974630" y="3849451"/>
              <a:ext cx="1303193" cy="35089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4" name="文本框 93"/>
            <p:cNvSpPr txBox="1"/>
            <p:nvPr/>
          </p:nvSpPr>
          <p:spPr>
            <a:xfrm>
              <a:off x="6208346" y="3898486"/>
              <a:ext cx="99058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000" dirty="0"/>
                <a:t>日志管理</a:t>
              </a:r>
              <a:endParaRPr lang="zh-CN" altLang="en-US" sz="1000" dirty="0"/>
            </a:p>
          </p:txBody>
        </p:sp>
        <p:sp>
          <p:nvSpPr>
            <p:cNvPr id="95" name="圆角矩形 94"/>
            <p:cNvSpPr/>
            <p:nvPr/>
          </p:nvSpPr>
          <p:spPr>
            <a:xfrm>
              <a:off x="1322941" y="3705659"/>
              <a:ext cx="6157623" cy="619138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6" name="文本框 95"/>
            <p:cNvSpPr txBox="1"/>
            <p:nvPr/>
          </p:nvSpPr>
          <p:spPr>
            <a:xfrm>
              <a:off x="1348821" y="1254872"/>
              <a:ext cx="88067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000" dirty="0"/>
                <a:t>超级管理</a:t>
              </a:r>
              <a:endParaRPr lang="zh-CN" altLang="en-US" sz="1000" dirty="0"/>
            </a:p>
          </p:txBody>
        </p:sp>
        <p:sp>
          <p:nvSpPr>
            <p:cNvPr id="97" name="文本框 96"/>
            <p:cNvSpPr txBox="1"/>
            <p:nvPr/>
          </p:nvSpPr>
          <p:spPr>
            <a:xfrm>
              <a:off x="3113552" y="1242346"/>
              <a:ext cx="129341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000" dirty="0"/>
                <a:t>租户管理</a:t>
              </a:r>
              <a:r>
                <a:rPr lang="en-US" altLang="zh-CN" sz="1000" dirty="0"/>
                <a:t>-</a:t>
              </a:r>
              <a:r>
                <a:rPr lang="zh-CN" altLang="en-US" sz="1000" dirty="0"/>
                <a:t>高级管理</a:t>
              </a:r>
              <a:endParaRPr lang="zh-CN" altLang="en-US" sz="1000" dirty="0"/>
            </a:p>
          </p:txBody>
        </p:sp>
        <p:sp>
          <p:nvSpPr>
            <p:cNvPr id="98" name="文本框 97"/>
            <p:cNvSpPr txBox="1"/>
            <p:nvPr/>
          </p:nvSpPr>
          <p:spPr>
            <a:xfrm>
              <a:off x="4787885" y="1242346"/>
              <a:ext cx="162243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000" dirty="0"/>
                <a:t>租户管理</a:t>
              </a:r>
              <a:r>
                <a:rPr lang="en-US" altLang="zh-CN" sz="1000" dirty="0"/>
                <a:t>-</a:t>
              </a:r>
              <a:r>
                <a:rPr lang="zh-CN" altLang="en-US" sz="1000" dirty="0"/>
                <a:t>普通管理</a:t>
              </a:r>
              <a:endParaRPr lang="zh-CN" altLang="en-US" sz="1000" dirty="0"/>
            </a:p>
          </p:txBody>
        </p:sp>
        <p:sp>
          <p:nvSpPr>
            <p:cNvPr id="99" name="矩形 98"/>
            <p:cNvSpPr/>
            <p:nvPr/>
          </p:nvSpPr>
          <p:spPr>
            <a:xfrm>
              <a:off x="2943504" y="2648236"/>
              <a:ext cx="1172179" cy="35089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0" name="文本框 99"/>
            <p:cNvSpPr txBox="1"/>
            <p:nvPr/>
          </p:nvSpPr>
          <p:spPr>
            <a:xfrm>
              <a:off x="3148041" y="2697271"/>
              <a:ext cx="89099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000" dirty="0"/>
                <a:t>产品组管理</a:t>
              </a:r>
              <a:endParaRPr lang="zh-CN" altLang="en-US" sz="1000" dirty="0"/>
            </a:p>
          </p:txBody>
        </p:sp>
        <p:sp>
          <p:nvSpPr>
            <p:cNvPr id="101" name="文本框 100"/>
            <p:cNvSpPr txBox="1"/>
            <p:nvPr/>
          </p:nvSpPr>
          <p:spPr>
            <a:xfrm>
              <a:off x="2257479" y="1242346"/>
              <a:ext cx="88067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000" dirty="0"/>
                <a:t>品牌管理</a:t>
              </a:r>
              <a:endParaRPr lang="zh-CN" altLang="en-US" sz="1000" dirty="0"/>
            </a:p>
          </p:txBody>
        </p:sp>
        <p:sp>
          <p:nvSpPr>
            <p:cNvPr id="102" name="文本框 101"/>
            <p:cNvSpPr txBox="1"/>
            <p:nvPr/>
          </p:nvSpPr>
          <p:spPr>
            <a:xfrm>
              <a:off x="6032269" y="2654445"/>
              <a:ext cx="112100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000" dirty="0" err="1"/>
                <a:t>LinkId</a:t>
              </a:r>
              <a:r>
                <a:rPr lang="en-US" altLang="zh-CN" sz="1000" dirty="0"/>
                <a:t> </a:t>
              </a:r>
              <a:endParaRPr lang="en-US" altLang="zh-CN" sz="1000" dirty="0"/>
            </a:p>
            <a:p>
              <a:pPr algn="l"/>
              <a:r>
                <a:rPr lang="zh-CN" altLang="en-US" sz="1000" dirty="0"/>
                <a:t>键位名称同步</a:t>
              </a:r>
              <a:endParaRPr lang="zh-CN" altLang="en-US" sz="1000" dirty="0"/>
            </a:p>
          </p:txBody>
        </p:sp>
        <p:sp>
          <p:nvSpPr>
            <p:cNvPr id="103" name="矩形 102"/>
            <p:cNvSpPr/>
            <p:nvPr/>
          </p:nvSpPr>
          <p:spPr>
            <a:xfrm>
              <a:off x="4244941" y="3165031"/>
              <a:ext cx="1417090" cy="35089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4" name="文本框 103"/>
            <p:cNvSpPr txBox="1"/>
            <p:nvPr/>
          </p:nvSpPr>
          <p:spPr>
            <a:xfrm>
              <a:off x="4585244" y="3227032"/>
              <a:ext cx="104655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000" dirty="0"/>
                <a:t>版本管理</a:t>
              </a:r>
              <a:endParaRPr lang="zh-CN" altLang="en-US" sz="1000" dirty="0"/>
            </a:p>
          </p:txBody>
        </p:sp>
        <p:sp>
          <p:nvSpPr>
            <p:cNvPr id="105" name="文本框 104"/>
            <p:cNvSpPr txBox="1"/>
            <p:nvPr/>
          </p:nvSpPr>
          <p:spPr>
            <a:xfrm>
              <a:off x="6265264" y="1242345"/>
              <a:ext cx="88067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000" dirty="0"/>
                <a:t>只读用户</a:t>
              </a:r>
              <a:endParaRPr lang="zh-CN" altLang="en-US" sz="1000" dirty="0"/>
            </a:p>
          </p:txBody>
        </p:sp>
      </p:grpSp>
      <p:sp>
        <p:nvSpPr>
          <p:cNvPr id="106" name="圆角矩形 105"/>
          <p:cNvSpPr/>
          <p:nvPr/>
        </p:nvSpPr>
        <p:spPr>
          <a:xfrm>
            <a:off x="1102290" y="1152395"/>
            <a:ext cx="6450905" cy="501040"/>
          </a:xfrm>
          <a:prstGeom prst="roundRect">
            <a:avLst/>
          </a:prstGeom>
          <a:noFill/>
          <a:ln w="19050"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7" name="文本框 59"/>
          <p:cNvSpPr txBox="1"/>
          <p:nvPr/>
        </p:nvSpPr>
        <p:spPr>
          <a:xfrm>
            <a:off x="4117721" y="1000177"/>
            <a:ext cx="6296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000"/>
              <a:t>角色</a:t>
            </a:r>
            <a:endParaRPr lang="zh-CN" altLang="en-US" sz="1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4160" y="122548"/>
            <a:ext cx="7051040" cy="663006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01-1 </a:t>
            </a:r>
            <a:r>
              <a:rPr kumimoji="1" lang="zh-CN" altLang="en-US" dirty="0"/>
              <a:t>原始需求描述  租户</a:t>
            </a:r>
            <a:r>
              <a:rPr kumimoji="1" lang="en-US" altLang="zh-CN" dirty="0"/>
              <a:t>-</a:t>
            </a:r>
            <a:r>
              <a:rPr kumimoji="1" lang="zh-CN" altLang="en-US" dirty="0"/>
              <a:t>角色</a:t>
            </a:r>
            <a:endParaRPr lang="en-US" sz="24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8112" y="929230"/>
            <a:ext cx="4495800" cy="2457437"/>
          </a:xfrm>
          <a:prstGeom prst="rect">
            <a:avLst/>
          </a:prstGeom>
        </p:spPr>
      </p:pic>
      <p:graphicFrame>
        <p:nvGraphicFramePr>
          <p:cNvPr id="6" name="表格 5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4829175" y="929230"/>
          <a:ext cx="4048125" cy="24574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1225"/>
                <a:gridCol w="1866900"/>
              </a:tblGrid>
              <a:tr h="409573"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角色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归属</a:t>
                      </a:r>
                      <a:endParaRPr lang="zh-CN" altLang="en-US" sz="1600" dirty="0"/>
                    </a:p>
                  </a:txBody>
                  <a:tcPr/>
                </a:tc>
              </a:tr>
              <a:tr h="409573"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超级管理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 </a:t>
                      </a:r>
                      <a:r>
                        <a:rPr lang="zh-CN" altLang="en-US" sz="1600" dirty="0"/>
                        <a:t>产品中台</a:t>
                      </a:r>
                      <a:endParaRPr lang="zh-CN" altLang="en-US" sz="1600" dirty="0"/>
                    </a:p>
                  </a:txBody>
                  <a:tcPr/>
                </a:tc>
              </a:tr>
              <a:tr h="409573"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品牌 管理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品牌</a:t>
                      </a:r>
                      <a:endParaRPr lang="zh-CN" altLang="en-US" sz="1600" dirty="0"/>
                    </a:p>
                  </a:txBody>
                  <a:tcPr/>
                </a:tc>
              </a:tr>
              <a:tr h="409573"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租户管理</a:t>
                      </a:r>
                      <a:r>
                        <a:rPr lang="en-US" altLang="zh-CN" sz="1600" dirty="0"/>
                        <a:t>-</a:t>
                      </a:r>
                      <a:r>
                        <a:rPr lang="zh-CN" altLang="en-US" sz="1600" dirty="0"/>
                        <a:t>高级管理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租户</a:t>
                      </a:r>
                      <a:endParaRPr lang="zh-CN" altLang="en-US" sz="1600" dirty="0"/>
                    </a:p>
                  </a:txBody>
                  <a:tcPr/>
                </a:tc>
              </a:tr>
              <a:tr h="409573"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租户管理</a:t>
                      </a:r>
                      <a:r>
                        <a:rPr lang="en-US" altLang="zh-CN" sz="1600" dirty="0"/>
                        <a:t>-</a:t>
                      </a:r>
                      <a:r>
                        <a:rPr lang="zh-CN" altLang="en-US" sz="1600" dirty="0"/>
                        <a:t>普通管理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租户</a:t>
                      </a:r>
                      <a:endParaRPr lang="zh-CN" altLang="en-US" sz="1600" dirty="0"/>
                    </a:p>
                  </a:txBody>
                  <a:tcPr/>
                </a:tc>
              </a:tr>
              <a:tr h="409573"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只读用户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租户</a:t>
                      </a:r>
                      <a:endParaRPr lang="zh-CN" altLang="en-US" sz="16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112" y="3595944"/>
            <a:ext cx="8739188" cy="108721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4160" y="122548"/>
            <a:ext cx="7051040" cy="663006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01-2 </a:t>
            </a:r>
            <a:r>
              <a:rPr kumimoji="1" lang="zh-CN" altLang="en-US" dirty="0"/>
              <a:t>需求分析  整体业务场景</a:t>
            </a:r>
            <a:endParaRPr lang="en-US" sz="24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160" y="902178"/>
            <a:ext cx="8647889" cy="402960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4160" y="122548"/>
            <a:ext cx="7051040" cy="663006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01-2 </a:t>
            </a:r>
            <a:r>
              <a:rPr kumimoji="1" lang="zh-CN" altLang="en-US" dirty="0"/>
              <a:t>需求分析   非功能性需求</a:t>
            </a:r>
            <a:endParaRPr lang="en-US" sz="2400" dirty="0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161991" y="951572"/>
          <a:ext cx="8553315" cy="354104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656405"/>
                <a:gridCol w="2869660"/>
                <a:gridCol w="2519464"/>
                <a:gridCol w="1507786"/>
              </a:tblGrid>
              <a:tr h="323088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需求项</a:t>
                      </a:r>
                      <a:endParaRPr lang="zh-CN" alt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259" marR="6259" marT="625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指标值</a:t>
                      </a:r>
                      <a:endParaRPr lang="zh-CN" alt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259" marR="6259" marT="625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解决方案</a:t>
                      </a:r>
                      <a:endParaRPr lang="zh-CN" alt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259" marR="6259" marT="625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说明</a:t>
                      </a:r>
                      <a:endParaRPr lang="zh-CN" alt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259" marR="6259" marT="6259" marB="0" anchor="ctr"/>
                </a:tc>
              </a:tr>
              <a:tr h="872924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zh-CN" sz="10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容量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259" marR="6259" marT="6259" marB="0" anchor="ctr"/>
                </a:tc>
                <a:tc>
                  <a:txBody>
                    <a:bodyPr/>
                    <a:lstStyle/>
                    <a:p>
                      <a:pPr marL="228600" indent="-228600" algn="l" fontAlgn="b">
                        <a:buFont typeface="+mj-ea"/>
                        <a:buAutoNum type="circleNumDbPlain"/>
                      </a:pPr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单品牌键位</a:t>
                      </a: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30000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pPr marL="228600" indent="-228600" algn="l" fontAlgn="b">
                        <a:buFont typeface="+mj-ea"/>
                        <a:buAutoNum type="circleNumDbPlain"/>
                      </a:pPr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租户数量</a:t>
                      </a: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100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pPr marL="228600" indent="-228600" algn="l" fontAlgn="b">
                        <a:buFont typeface="+mj-ea"/>
                        <a:buAutoNum type="circleNumDbPlain"/>
                      </a:pPr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单个租户每天平均发版本</a:t>
                      </a: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3</a:t>
                      </a:r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个，版本内键位数量为：品牌*</a:t>
                      </a: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80%=24000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pPr marL="228600" indent="-228600" algn="l" fontAlgn="b">
                        <a:buFont typeface="+mj-ea"/>
                        <a:buAutoNum type="circleNumDbPlain"/>
                      </a:pPr>
                      <a:r>
                        <a:rPr lang="zh-CN" altLang="en-US" sz="1000" b="0" i="0" u="none" strike="noStrike" dirty="0"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版本保留时间期限（待定）</a:t>
                      </a:r>
                      <a:endParaRPr lang="en-US" altLang="zh-CN" sz="1000" b="0" i="0" u="none" strike="noStrike" dirty="0">
                        <a:solidFill>
                          <a:srgbClr val="FF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259" marR="6259" marT="6259" marB="0" anchor="ctr"/>
                </a:tc>
                <a:tc>
                  <a:txBody>
                    <a:bodyPr/>
                    <a:lstStyle/>
                    <a:p>
                      <a:pPr marL="0" indent="0" algn="l" fontAlgn="b">
                        <a:buFont typeface="Arial" panose="020B0604020202020204" pitchFamily="34" charset="0"/>
                        <a:buNone/>
                      </a:pP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、键位属性采用文件存储，动态可扩展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pPr marL="0" indent="0" algn="l" fontAlgn="b">
                        <a:buFont typeface="Arial" panose="020B0604020202020204" pitchFamily="34" charset="0"/>
                        <a:buNone/>
                      </a:pP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2</a:t>
                      </a:r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、版本文件文件方式存储，每个版本保留快照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259" marR="6259" marT="6259" marB="0" anchor="ctr"/>
                </a:tc>
                <a:tc>
                  <a:txBody>
                    <a:bodyPr/>
                    <a:lstStyle/>
                    <a:p>
                      <a:pPr marL="171450" indent="-171450" algn="l" defTabSz="914400" rtl="0" eaLnBrk="1" fontAlgn="b" latinLnBrk="0" hangingPunct="1">
                        <a:buFont typeface="Arial" panose="020B0604020202020204" pitchFamily="34" charset="0"/>
                        <a:buChar char="•"/>
                      </a:pPr>
                      <a:endParaRPr lang="zh-CN" altLang="en-US" sz="1000" u="none" strike="noStrike" kern="1200" dirty="0">
                        <a:solidFill>
                          <a:schemeClr val="dk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6259" marR="6259" marT="6259" marB="0" anchor="ctr"/>
                </a:tc>
              </a:tr>
              <a:tr h="408561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用户数</a:t>
                      </a:r>
                      <a:r>
                        <a:rPr lang="en-US" altLang="zh-CN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/</a:t>
                      </a:r>
                      <a:r>
                        <a:rPr lang="zh-CN" alt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并发量</a:t>
                      </a:r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259" marR="6259" marT="6259" marB="0" anchor="ctr"/>
                </a:tc>
                <a:tc>
                  <a:txBody>
                    <a:bodyPr/>
                    <a:lstStyle/>
                    <a:p>
                      <a:pPr marL="285750" indent="-285750" algn="l" defTabSz="914400" rtl="0" eaLnBrk="1" fontAlgn="b" latinLnBrk="0" hangingPunct="1">
                        <a:buFont typeface="+mj-ea"/>
                        <a:buAutoNum type="circleNumDbPlain"/>
                      </a:pPr>
                      <a:r>
                        <a:rPr lang="zh-CN" altLang="zh-CN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登录系统用户数</a:t>
                      </a:r>
                      <a:r>
                        <a:rPr lang="en-US" altLang="zh-CN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100</a:t>
                      </a:r>
                      <a:r>
                        <a:rPr lang="zh-CN" altLang="zh-CN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以内</a:t>
                      </a:r>
                      <a:endParaRPr lang="en-US" altLang="zh-CN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  <a:p>
                      <a:pPr marL="285750" indent="-285750" algn="l" defTabSz="914400" rtl="0" eaLnBrk="1" fontAlgn="b" latinLnBrk="0" hangingPunct="1">
                        <a:buFont typeface="+mj-ea"/>
                        <a:buAutoNum type="circleNumDbPlain"/>
                      </a:pPr>
                      <a:r>
                        <a:rPr lang="zh-CN" alt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最大在线用户数 </a:t>
                      </a:r>
                      <a:r>
                        <a:rPr lang="en-US" altLang="zh-CN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20</a:t>
                      </a:r>
                      <a:r>
                        <a:rPr lang="zh-CN" alt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以内</a:t>
                      </a:r>
                      <a:endParaRPr lang="zh-CN" alt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6259" marR="6259" marT="6259" marB="0" anchor="ctr"/>
                </a:tc>
                <a:tc>
                  <a:txBody>
                    <a:bodyPr/>
                    <a:lstStyle/>
                    <a:p>
                      <a:pPr marL="0" indent="0" algn="l" defTabSz="914400" rtl="0" eaLnBrk="1" fontAlgn="b" latinLnBrk="0" hangingPunct="1">
                        <a:buFont typeface="Arial" panose="020B0604020202020204" pitchFamily="34" charset="0"/>
                        <a:buNone/>
                      </a:pPr>
                      <a:endParaRPr lang="zh-CN" altLang="en-US" sz="1000" u="none" strike="noStrike" kern="1200" dirty="0">
                        <a:solidFill>
                          <a:schemeClr val="dk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6259" marR="6259" marT="6259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259" marR="6259" marT="6259" marB="0" anchor="ctr"/>
                </a:tc>
              </a:tr>
              <a:tr h="476656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0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可伸缩性</a:t>
                      </a:r>
                      <a:endParaRPr lang="en-US" sz="1000" b="1" u="none" strike="noStrike" kern="1200" dirty="0">
                        <a:solidFill>
                          <a:schemeClr val="lt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6259" marR="6259" marT="6259" marB="0" anchor="ctr"/>
                </a:tc>
                <a:tc>
                  <a:txBody>
                    <a:bodyPr/>
                    <a:lstStyle/>
                    <a:p>
                      <a:pPr marL="285750" indent="-285750" algn="l" defTabSz="914400" rtl="0" eaLnBrk="1" fontAlgn="b" latinLnBrk="0" hangingPunct="1">
                        <a:buFont typeface="+mj-ea"/>
                        <a:buAutoNum type="circleNumDbPlain"/>
                      </a:pPr>
                      <a:r>
                        <a:rPr lang="zh-CN" alt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支持未来</a:t>
                      </a:r>
                      <a:r>
                        <a:rPr lang="en-US" altLang="zh-CN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5</a:t>
                      </a:r>
                      <a:r>
                        <a:rPr lang="zh-CN" alt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年内租户正在到</a:t>
                      </a:r>
                      <a:r>
                        <a:rPr lang="en-US" altLang="zh-CN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50</a:t>
                      </a:r>
                      <a:r>
                        <a:rPr lang="zh-CN" alt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个</a:t>
                      </a:r>
                      <a:endParaRPr lang="en-US" altLang="zh-CN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  <a:p>
                      <a:pPr marL="285750" indent="-285750" algn="l" defTabSz="914400" rtl="0" eaLnBrk="1" fontAlgn="b" latinLnBrk="0" hangingPunct="1">
                        <a:buFont typeface="+mj-ea"/>
                        <a:buAutoNum type="circleNumDbPlain"/>
                      </a:pPr>
                      <a:r>
                        <a:rPr lang="zh-CN" alt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键位增长率每年</a:t>
                      </a:r>
                      <a:r>
                        <a:rPr lang="en-US" altLang="zh-CN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20%</a:t>
                      </a:r>
                      <a:r>
                        <a:rPr lang="zh-CN" alt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增长速度</a:t>
                      </a:r>
                      <a:endParaRPr lang="en-US" altLang="zh-CN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  <a:p>
                      <a:pPr marL="285750" indent="-285750" algn="l" defTabSz="914400" rtl="0" eaLnBrk="1" fontAlgn="b" latinLnBrk="0" hangingPunct="1">
                        <a:buFont typeface="+mj-ea"/>
                        <a:buAutoNum type="circleNumDbPlain"/>
                      </a:pPr>
                      <a:r>
                        <a:rPr lang="zh-CN" alt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属性增长率每年</a:t>
                      </a:r>
                      <a:r>
                        <a:rPr lang="en-US" altLang="zh-CN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20%</a:t>
                      </a:r>
                      <a:r>
                        <a:rPr lang="zh-CN" alt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增长速度</a:t>
                      </a:r>
                      <a:endParaRPr lang="zh-CN" alt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6259" marR="6259" marT="6259" marB="0" anchor="ctr"/>
                </a:tc>
                <a:tc>
                  <a:txBody>
                    <a:bodyPr/>
                    <a:lstStyle/>
                    <a:p>
                      <a:pPr marL="0" indent="0" algn="l" defTabSz="914400" rtl="0" eaLnBrk="1" fontAlgn="b" latinLnBrk="0" hangingPunct="1">
                        <a:buFont typeface="Arial" panose="020B0604020202020204" pitchFamily="34" charset="0"/>
                        <a:buNone/>
                      </a:pPr>
                      <a:endParaRPr lang="zh-CN" altLang="en-US" sz="1000" u="none" strike="noStrike" kern="1200" dirty="0">
                        <a:solidFill>
                          <a:schemeClr val="dk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6259" marR="6259" marT="6259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259" marR="6259" marT="6259" marB="0" anchor="ctr"/>
                </a:tc>
              </a:tr>
              <a:tr h="326610">
                <a:tc>
                  <a:txBody>
                    <a:bodyPr/>
                    <a:lstStyle/>
                    <a:p>
                      <a:pPr marL="0" indent="0" algn="ctr" defTabSz="914400" rtl="0" eaLnBrk="1" fontAlgn="b" latinLnBrk="0" hangingPunct="1">
                        <a:buFont typeface="+mj-ea"/>
                        <a:buNone/>
                      </a:pPr>
                      <a:r>
                        <a:rPr lang="zh-CN" altLang="en-US" sz="10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可维护性</a:t>
                      </a:r>
                      <a:endParaRPr lang="en-US" sz="1000" b="1" u="none" strike="noStrike" kern="1200" dirty="0">
                        <a:solidFill>
                          <a:schemeClr val="lt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6259" marR="6259" marT="6259" marB="0" anchor="ctr"/>
                </a:tc>
                <a:tc>
                  <a:txBody>
                    <a:bodyPr/>
                    <a:lstStyle/>
                    <a:p>
                      <a:pPr marL="285750" indent="-285750" algn="l" defTabSz="914400" rtl="0" eaLnBrk="1" fontAlgn="b" latinLnBrk="0" hangingPunct="1">
                        <a:buFont typeface="+mj-ea"/>
                        <a:buAutoNum type="circleNumDbPlain"/>
                      </a:pPr>
                      <a:r>
                        <a:rPr lang="zh-CN" altLang="zh-CN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代码注释量不低于</a:t>
                      </a:r>
                      <a:r>
                        <a:rPr lang="en-US" altLang="zh-CN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20%</a:t>
                      </a:r>
                      <a:endParaRPr lang="en-US" altLang="zh-CN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  <a:p>
                      <a:pPr marL="285750" indent="-285750" algn="l" defTabSz="914400" rtl="0" eaLnBrk="1" fontAlgn="b" latinLnBrk="0" hangingPunct="1">
                        <a:buFont typeface="+mj-ea"/>
                        <a:buAutoNum type="circleNumDbPlain"/>
                      </a:pPr>
                      <a:r>
                        <a:rPr lang="zh-CN" altLang="zh-CN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严格按照统一的规范编写</a:t>
                      </a:r>
                      <a:endParaRPr lang="en-US" altLang="zh-CN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  <a:p>
                      <a:pPr marL="285750" indent="-285750" algn="l" defTabSz="914400" rtl="0" eaLnBrk="1" fontAlgn="b" latinLnBrk="0" hangingPunct="1">
                        <a:buFont typeface="+mj-ea"/>
                        <a:buAutoNum type="circleNumDbPlain"/>
                      </a:pPr>
                      <a:r>
                        <a:rPr lang="zh-CN" alt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提供远程维护方便性</a:t>
                      </a:r>
                      <a:endParaRPr lang="zh-CN" alt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6259" marR="6259" marT="6259" marB="0" anchor="ctr"/>
                </a:tc>
                <a:tc>
                  <a:txBody>
                    <a:bodyPr/>
                    <a:lstStyle/>
                    <a:p>
                      <a:pPr marL="285750" indent="-285750" algn="l" defTabSz="914400" rtl="0" eaLnBrk="1" fontAlgn="b" latinLnBrk="0" hangingPunct="1">
                        <a:buFont typeface="+mj-ea"/>
                        <a:buAutoNum type="circleNumDbPlain"/>
                      </a:pPr>
                      <a:endParaRPr lang="zh-CN" alt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6259" marR="6259" marT="6259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259" marR="6259" marT="6259" marB="0" anchor="ctr"/>
                </a:tc>
              </a:tr>
              <a:tr h="505838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0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安全性</a:t>
                      </a:r>
                      <a:endParaRPr lang="en-US" sz="1000" b="1" u="none" strike="noStrike" kern="1200" dirty="0">
                        <a:solidFill>
                          <a:schemeClr val="lt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6259" marR="6259" marT="6259" marB="0" anchor="ctr"/>
                </a:tc>
                <a:tc>
                  <a:txBody>
                    <a:bodyPr/>
                    <a:lstStyle/>
                    <a:p>
                      <a:pPr marL="285750" indent="-285750" algn="l" defTabSz="914400" rtl="0" eaLnBrk="1" fontAlgn="b" latinLnBrk="0" hangingPunct="1">
                        <a:buFont typeface="+mj-ea"/>
                        <a:buAutoNum type="circleNumDbPlain"/>
                      </a:pPr>
                      <a:r>
                        <a:rPr lang="zh-CN" alt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内部用户</a:t>
                      </a:r>
                      <a:r>
                        <a:rPr lang="en-US" altLang="zh-CN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SSO</a:t>
                      </a:r>
                      <a:r>
                        <a:rPr lang="zh-CN" alt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登录</a:t>
                      </a:r>
                      <a:endParaRPr lang="en-US" altLang="zh-CN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  <a:p>
                      <a:pPr marL="285750" indent="-285750" algn="l" defTabSz="914400" rtl="0" eaLnBrk="1" fontAlgn="b" latinLnBrk="0" hangingPunct="1">
                        <a:buFont typeface="+mj-ea"/>
                        <a:buAutoNum type="circleNumDbPlain"/>
                      </a:pPr>
                      <a:r>
                        <a:rPr lang="zh-CN" alt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外部通过用户名</a:t>
                      </a:r>
                      <a:r>
                        <a:rPr lang="en-US" altLang="zh-CN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/</a:t>
                      </a:r>
                      <a:r>
                        <a:rPr lang="zh-CN" alt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密码登录</a:t>
                      </a:r>
                      <a:endParaRPr lang="en-US" altLang="zh-CN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  <a:p>
                      <a:pPr marL="285750" indent="-285750" algn="l" defTabSz="914400" rtl="0" eaLnBrk="1" fontAlgn="b" latinLnBrk="0" hangingPunct="1">
                        <a:buFont typeface="+mj-ea"/>
                        <a:buAutoNum type="circleNumDbPlain"/>
                      </a:pPr>
                      <a:r>
                        <a:rPr lang="zh-CN" alt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用户账号统一管理</a:t>
                      </a:r>
                      <a:endParaRPr lang="zh-CN" alt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6259" marR="6259" marT="6259" marB="0" anchor="ctr"/>
                </a:tc>
                <a:tc>
                  <a:txBody>
                    <a:bodyPr/>
                    <a:lstStyle/>
                    <a:p>
                      <a:pPr marL="0" indent="0" algn="l" defTabSz="914400" rtl="0" eaLnBrk="1" fontAlgn="b" latinLnBrk="0" hangingPunct="1">
                        <a:buFont typeface="Arial" panose="020B0604020202020204" pitchFamily="34" charset="0"/>
                        <a:buNone/>
                      </a:pPr>
                      <a:endParaRPr lang="zh-CN" altLang="en-US" sz="1000" u="none" strike="noStrike" kern="1200" dirty="0">
                        <a:solidFill>
                          <a:schemeClr val="dk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6259" marR="6259" marT="6259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259" marR="6259" marT="6259" marB="0" anchor="ctr"/>
                </a:tc>
              </a:tr>
              <a:tr h="490514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0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日志</a:t>
                      </a:r>
                      <a:endParaRPr lang="en-US" sz="1000" b="1" u="none" strike="noStrike" kern="1200" dirty="0">
                        <a:solidFill>
                          <a:schemeClr val="lt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6259" marR="6259" marT="6259" marB="0" anchor="ctr"/>
                </a:tc>
                <a:tc>
                  <a:txBody>
                    <a:bodyPr/>
                    <a:lstStyle/>
                    <a:p>
                      <a:pPr marL="285750" indent="-285750" algn="l" defTabSz="914400" rtl="0" eaLnBrk="1" fontAlgn="b" latinLnBrk="0" hangingPunct="1">
                        <a:buFont typeface="+mj-ea"/>
                        <a:buAutoNum type="circleNumDbPlain"/>
                      </a:pPr>
                      <a:r>
                        <a:rPr lang="zh-CN" alt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日志监控到按钮级，记录用户操作轨迹</a:t>
                      </a:r>
                      <a:endParaRPr lang="en-US" altLang="zh-CN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  <a:p>
                      <a:pPr marL="285750" indent="-285750" algn="l" defTabSz="914400" rtl="0" eaLnBrk="1" fontAlgn="b" latinLnBrk="0" hangingPunct="1">
                        <a:buFont typeface="+mj-ea"/>
                        <a:buAutoNum type="circleNumDbPlain"/>
                      </a:pPr>
                      <a:r>
                        <a:rPr lang="zh-CN" alt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异常日志统计，统计系统异常情况及异常占比</a:t>
                      </a:r>
                      <a:endParaRPr lang="zh-CN" alt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6259" marR="6259" marT="6259" marB="0" anchor="ctr"/>
                </a:tc>
                <a:tc>
                  <a:txBody>
                    <a:bodyPr/>
                    <a:lstStyle/>
                    <a:p>
                      <a:pPr marL="0" indent="0" algn="l" defTabSz="914400" rtl="0" eaLnBrk="1" fontAlgn="b" latinLnBrk="0" hangingPunct="1">
                        <a:buFont typeface="Arial" panose="020B0604020202020204" pitchFamily="34" charset="0"/>
                        <a:buNone/>
                      </a:pPr>
                      <a:endParaRPr lang="zh-CN" altLang="en-US" sz="1000" u="none" strike="noStrike" kern="1200" dirty="0">
                        <a:solidFill>
                          <a:schemeClr val="dk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6259" marR="6259" marT="6259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259" marR="6259" marT="6259" marB="0" anchor="ctr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圆角矩形 44"/>
          <p:cNvSpPr/>
          <p:nvPr/>
        </p:nvSpPr>
        <p:spPr>
          <a:xfrm>
            <a:off x="5502550" y="946306"/>
            <a:ext cx="1119156" cy="3848406"/>
          </a:xfrm>
          <a:prstGeom prst="roundRect">
            <a:avLst>
              <a:gd name="adj" fmla="val 3391"/>
            </a:avLst>
          </a:prstGeom>
          <a:solidFill>
            <a:srgbClr val="B3D7FF">
              <a:alpha val="62745"/>
            </a:srgbClr>
          </a:solidFill>
          <a:ln w="3175">
            <a:solidFill>
              <a:srgbClr val="A3C4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kumimoji="1"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4160" y="122548"/>
            <a:ext cx="7051040" cy="663006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02-1 </a:t>
            </a:r>
            <a:r>
              <a:rPr lang="zh-CN" altLang="en-US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系统架构设计  技术架构</a:t>
            </a:r>
            <a:endParaRPr lang="en-US" sz="2400" dirty="0"/>
          </a:p>
        </p:txBody>
      </p:sp>
      <p:sp>
        <p:nvSpPr>
          <p:cNvPr id="3" name="圆角矩形 2"/>
          <p:cNvSpPr/>
          <p:nvPr/>
        </p:nvSpPr>
        <p:spPr>
          <a:xfrm>
            <a:off x="4447402" y="3948455"/>
            <a:ext cx="970768" cy="855944"/>
          </a:xfrm>
          <a:prstGeom prst="roundRect">
            <a:avLst>
              <a:gd name="adj" fmla="val 4753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kumimoji="1"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1434498" y="3338765"/>
            <a:ext cx="3927305" cy="504535"/>
          </a:xfrm>
          <a:prstGeom prst="roundRect">
            <a:avLst>
              <a:gd name="adj" fmla="val 3391"/>
            </a:avLst>
          </a:prstGeom>
          <a:solidFill>
            <a:srgbClr val="B3D7FF">
              <a:alpha val="62745"/>
            </a:srgbClr>
          </a:solidFill>
          <a:ln w="3175">
            <a:solidFill>
              <a:srgbClr val="A3C4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kumimoji="1"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428134" y="3926910"/>
            <a:ext cx="2411756" cy="895610"/>
          </a:xfrm>
          <a:prstGeom prst="roundRect">
            <a:avLst>
              <a:gd name="adj" fmla="val 4753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kumimoji="1"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264160" y="895795"/>
            <a:ext cx="6659849" cy="4027252"/>
          </a:xfrm>
          <a:prstGeom prst="roundRect">
            <a:avLst>
              <a:gd name="adj" fmla="val 2936"/>
            </a:avLst>
          </a:prstGeom>
          <a:noFill/>
          <a:ln w="3175">
            <a:solidFill>
              <a:schemeClr val="tx1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kumimoji="1"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1441156" y="998346"/>
            <a:ext cx="3920647" cy="846123"/>
          </a:xfrm>
          <a:prstGeom prst="roundRect">
            <a:avLst>
              <a:gd name="adj" fmla="val 3391"/>
            </a:avLst>
          </a:prstGeom>
          <a:solidFill>
            <a:srgbClr val="B3D7FF">
              <a:alpha val="62745"/>
            </a:srgbClr>
          </a:solidFill>
          <a:ln w="3175">
            <a:solidFill>
              <a:srgbClr val="A3C4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kumimoji="1"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Rounded Rectangle 69"/>
          <p:cNvSpPr/>
          <p:nvPr/>
        </p:nvSpPr>
        <p:spPr>
          <a:xfrm>
            <a:off x="1537177" y="1092408"/>
            <a:ext cx="911226" cy="306043"/>
          </a:xfrm>
          <a:prstGeom prst="roundRect">
            <a:avLst/>
          </a:prstGeom>
          <a:solidFill>
            <a:srgbClr val="4F6E9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ker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vue</a:t>
            </a:r>
            <a:endParaRPr lang="en-US" altLang="zh-CN" sz="9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Rounded Rectangle 69"/>
          <p:cNvSpPr/>
          <p:nvPr/>
        </p:nvSpPr>
        <p:spPr>
          <a:xfrm>
            <a:off x="1525756" y="1479712"/>
            <a:ext cx="911226" cy="306043"/>
          </a:xfrm>
          <a:prstGeom prst="roundRect">
            <a:avLst/>
          </a:prstGeom>
          <a:solidFill>
            <a:srgbClr val="4F6E9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kern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bootstrap</a:t>
            </a:r>
            <a:endParaRPr lang="en-US" altLang="zh-CN" sz="9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Rounded Rectangle 69"/>
          <p:cNvSpPr/>
          <p:nvPr/>
        </p:nvSpPr>
        <p:spPr>
          <a:xfrm>
            <a:off x="3565474" y="1492238"/>
            <a:ext cx="832076" cy="277346"/>
          </a:xfrm>
          <a:prstGeom prst="roundRect">
            <a:avLst/>
          </a:prstGeom>
          <a:solidFill>
            <a:srgbClr val="4F6E9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kern="0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webpack</a:t>
            </a:r>
            <a:endParaRPr lang="en-US" altLang="zh-CN" sz="9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66686" y="4284149"/>
            <a:ext cx="7154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000" dirty="0"/>
              <a:t>文件存储</a:t>
            </a:r>
            <a:endParaRPr lang="zh-CN" altLang="en-US" sz="1000" dirty="0"/>
          </a:p>
        </p:txBody>
      </p:sp>
      <p:sp>
        <p:nvSpPr>
          <p:cNvPr id="14" name="文本框 9"/>
          <p:cNvSpPr txBox="1"/>
          <p:nvPr/>
        </p:nvSpPr>
        <p:spPr>
          <a:xfrm>
            <a:off x="7104501" y="920344"/>
            <a:ext cx="1935804" cy="110799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l"/>
            <a:endParaRPr lang="en-US" altLang="zh-CN" sz="1200" dirty="0"/>
          </a:p>
          <a:p>
            <a:pPr marL="228600" indent="-228600" algn="l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200" dirty="0"/>
              <a:t>版本以文件形式存储</a:t>
            </a:r>
            <a:endParaRPr lang="en-US" altLang="zh-CN" sz="1200" dirty="0"/>
          </a:p>
          <a:p>
            <a:pPr marL="228600" indent="-228600" algn="l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200" dirty="0"/>
              <a:t>接入现有的</a:t>
            </a:r>
            <a:r>
              <a:rPr lang="en-US" altLang="zh-CN" sz="1200" dirty="0"/>
              <a:t>elk</a:t>
            </a:r>
            <a:r>
              <a:rPr lang="zh-CN" altLang="en-US" sz="1200" dirty="0"/>
              <a:t>和</a:t>
            </a:r>
            <a:r>
              <a:rPr lang="en-US" altLang="zh-CN" sz="1200" dirty="0" err="1"/>
              <a:t>prometheus</a:t>
            </a:r>
            <a:endParaRPr lang="en-US" altLang="zh-CN" sz="1200" dirty="0"/>
          </a:p>
        </p:txBody>
      </p:sp>
      <p:sp>
        <p:nvSpPr>
          <p:cNvPr id="16" name="圆角矩形 15"/>
          <p:cNvSpPr/>
          <p:nvPr/>
        </p:nvSpPr>
        <p:spPr>
          <a:xfrm>
            <a:off x="1444938" y="1983109"/>
            <a:ext cx="3860974" cy="1230786"/>
          </a:xfrm>
          <a:prstGeom prst="roundRect">
            <a:avLst>
              <a:gd name="adj" fmla="val 3391"/>
            </a:avLst>
          </a:prstGeom>
          <a:solidFill>
            <a:srgbClr val="B3D7FF">
              <a:alpha val="62745"/>
            </a:srgbClr>
          </a:solidFill>
          <a:ln w="3175">
            <a:solidFill>
              <a:srgbClr val="A3C4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kumimoji="1"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Rounded Rectangle 104"/>
          <p:cNvSpPr/>
          <p:nvPr/>
        </p:nvSpPr>
        <p:spPr>
          <a:xfrm rot="16200000">
            <a:off x="2008857" y="3085336"/>
            <a:ext cx="322427" cy="1035374"/>
          </a:xfrm>
          <a:prstGeom prst="roundRect">
            <a:avLst>
              <a:gd name="adj" fmla="val 6243"/>
            </a:avLst>
          </a:prstGeom>
          <a:solidFill>
            <a:srgbClr val="2177DC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9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Redis</a:t>
            </a:r>
            <a:endParaRPr lang="en-US" altLang="x-none" sz="9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0" name="Rounded Rectangle 104"/>
          <p:cNvSpPr/>
          <p:nvPr/>
        </p:nvSpPr>
        <p:spPr>
          <a:xfrm rot="16200000">
            <a:off x="4390297" y="2087438"/>
            <a:ext cx="280505" cy="1055668"/>
          </a:xfrm>
          <a:prstGeom prst="roundRect">
            <a:avLst>
              <a:gd name="adj" fmla="val 6243"/>
            </a:avLst>
          </a:prstGeom>
          <a:solidFill>
            <a:srgbClr val="2177DC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x-none" sz="9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Spring S</a:t>
            </a:r>
            <a:r>
              <a:rPr lang="en-US" altLang="zh-CN" sz="9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ecurity</a:t>
            </a:r>
            <a:endParaRPr lang="en-US" altLang="x-none" sz="9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2" name="文本框 12"/>
          <p:cNvSpPr txBox="1"/>
          <p:nvPr/>
        </p:nvSpPr>
        <p:spPr>
          <a:xfrm>
            <a:off x="515681" y="3451250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000" dirty="0"/>
              <a:t>中间件</a:t>
            </a:r>
            <a:endParaRPr lang="zh-CN" altLang="en-US" sz="1000" dirty="0"/>
          </a:p>
        </p:txBody>
      </p:sp>
      <p:sp>
        <p:nvSpPr>
          <p:cNvPr id="23" name="Rounded Rectangle 69"/>
          <p:cNvSpPr/>
          <p:nvPr/>
        </p:nvSpPr>
        <p:spPr>
          <a:xfrm>
            <a:off x="1652384" y="2063200"/>
            <a:ext cx="3406000" cy="326198"/>
          </a:xfrm>
          <a:prstGeom prst="roundRect">
            <a:avLst/>
          </a:prstGeom>
          <a:solidFill>
            <a:schemeClr val="accent6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kern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Rest</a:t>
            </a:r>
            <a:endParaRPr lang="en-US" altLang="zh-CN" sz="9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4" name="Rounded Rectangle 69"/>
          <p:cNvSpPr/>
          <p:nvPr/>
        </p:nvSpPr>
        <p:spPr>
          <a:xfrm>
            <a:off x="2573322" y="1092408"/>
            <a:ext cx="911226" cy="306043"/>
          </a:xfrm>
          <a:prstGeom prst="roundRect">
            <a:avLst/>
          </a:prstGeom>
          <a:solidFill>
            <a:srgbClr val="4F6E9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kern="0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Vue</a:t>
            </a:r>
            <a:r>
              <a:rPr lang="en-US" altLang="zh-CN" sz="900" kern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-loader</a:t>
            </a:r>
            <a:endParaRPr lang="en-US" altLang="zh-CN" sz="9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" name="Rounded Rectangle 69"/>
          <p:cNvSpPr/>
          <p:nvPr/>
        </p:nvSpPr>
        <p:spPr>
          <a:xfrm>
            <a:off x="2569935" y="1479712"/>
            <a:ext cx="911226" cy="306043"/>
          </a:xfrm>
          <a:prstGeom prst="roundRect">
            <a:avLst/>
          </a:prstGeom>
          <a:solidFill>
            <a:srgbClr val="4F6E9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kern="0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EventBus</a:t>
            </a:r>
            <a:endParaRPr lang="en-US" altLang="zh-CN" sz="9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6" name="Rounded Rectangle 69"/>
          <p:cNvSpPr/>
          <p:nvPr/>
        </p:nvSpPr>
        <p:spPr>
          <a:xfrm>
            <a:off x="3557452" y="1101351"/>
            <a:ext cx="840097" cy="306274"/>
          </a:xfrm>
          <a:prstGeom prst="roundRect">
            <a:avLst/>
          </a:prstGeom>
          <a:solidFill>
            <a:srgbClr val="4F6E9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kern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Less</a:t>
            </a:r>
            <a:r>
              <a:rPr lang="zh-CN" altLang="en-US" sz="900" kern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900" kern="0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css</a:t>
            </a:r>
            <a:r>
              <a:rPr lang="zh-CN" altLang="en-US" sz="900" kern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en-US" altLang="zh-CN" sz="9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7" name="Rounded Rectangle 69"/>
          <p:cNvSpPr/>
          <p:nvPr/>
        </p:nvSpPr>
        <p:spPr>
          <a:xfrm>
            <a:off x="4470453" y="1086145"/>
            <a:ext cx="842709" cy="321480"/>
          </a:xfrm>
          <a:prstGeom prst="roundRect">
            <a:avLst/>
          </a:prstGeom>
          <a:solidFill>
            <a:srgbClr val="4F6E9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kern="0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vuex</a:t>
            </a:r>
            <a:endParaRPr lang="en-US" altLang="zh-CN" sz="9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9" name="Rounded Rectangle 69"/>
          <p:cNvSpPr/>
          <p:nvPr/>
        </p:nvSpPr>
        <p:spPr>
          <a:xfrm>
            <a:off x="1652384" y="4431297"/>
            <a:ext cx="1030026" cy="291015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kern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samba</a:t>
            </a:r>
            <a:endParaRPr lang="en-US" altLang="zh-CN" sz="9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0" name="Rounded Rectangle 69"/>
          <p:cNvSpPr/>
          <p:nvPr/>
        </p:nvSpPr>
        <p:spPr>
          <a:xfrm>
            <a:off x="2799450" y="4433383"/>
            <a:ext cx="939214" cy="288929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ker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rsync</a:t>
            </a:r>
            <a:endParaRPr lang="en-US" altLang="zh-CN" sz="9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1" name="Rounded Rectangle 69"/>
          <p:cNvSpPr/>
          <p:nvPr/>
        </p:nvSpPr>
        <p:spPr>
          <a:xfrm>
            <a:off x="1652384" y="4050110"/>
            <a:ext cx="2086280" cy="280660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kern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mount</a:t>
            </a:r>
            <a:endParaRPr lang="en-US" altLang="zh-CN" sz="9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2" name="文本框 12"/>
          <p:cNvSpPr txBox="1"/>
          <p:nvPr/>
        </p:nvSpPr>
        <p:spPr>
          <a:xfrm>
            <a:off x="628112" y="1351232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000" dirty="0"/>
              <a:t>前端</a:t>
            </a:r>
            <a:endParaRPr lang="zh-CN" altLang="en-US" sz="1000" dirty="0"/>
          </a:p>
        </p:txBody>
      </p:sp>
      <p:sp>
        <p:nvSpPr>
          <p:cNvPr id="33" name="Rounded Rectangle 69"/>
          <p:cNvSpPr/>
          <p:nvPr/>
        </p:nvSpPr>
        <p:spPr>
          <a:xfrm>
            <a:off x="4573089" y="4183244"/>
            <a:ext cx="740073" cy="425381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kern="0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mysql</a:t>
            </a:r>
            <a:endParaRPr lang="en-US" altLang="zh-CN" sz="9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4" name="Rounded Rectangle 104"/>
          <p:cNvSpPr/>
          <p:nvPr/>
        </p:nvSpPr>
        <p:spPr>
          <a:xfrm rot="16200000">
            <a:off x="3266655" y="3077393"/>
            <a:ext cx="322427" cy="1035374"/>
          </a:xfrm>
          <a:prstGeom prst="roundRect">
            <a:avLst>
              <a:gd name="adj" fmla="val 6243"/>
            </a:avLst>
          </a:prstGeom>
          <a:solidFill>
            <a:srgbClr val="2177DC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9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Kafka</a:t>
            </a:r>
            <a:endParaRPr lang="en-US" altLang="x-none" sz="9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5" name="Rounded Rectangle 104"/>
          <p:cNvSpPr/>
          <p:nvPr/>
        </p:nvSpPr>
        <p:spPr>
          <a:xfrm rot="16200000">
            <a:off x="2039969" y="2094483"/>
            <a:ext cx="280505" cy="1055668"/>
          </a:xfrm>
          <a:prstGeom prst="roundRect">
            <a:avLst>
              <a:gd name="adj" fmla="val 6243"/>
            </a:avLst>
          </a:prstGeom>
          <a:solidFill>
            <a:srgbClr val="2177DC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900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Xxl</a:t>
            </a:r>
            <a:r>
              <a:rPr lang="en-US" altLang="zh-CN" sz="9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-job</a:t>
            </a:r>
            <a:endParaRPr lang="en-US" altLang="x-none" sz="9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7" name="文本框 12"/>
          <p:cNvSpPr txBox="1"/>
          <p:nvPr/>
        </p:nvSpPr>
        <p:spPr>
          <a:xfrm>
            <a:off x="5734905" y="1139704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000" dirty="0"/>
              <a:t>运维监控</a:t>
            </a:r>
            <a:endParaRPr lang="zh-CN" altLang="en-US" sz="1000" dirty="0"/>
          </a:p>
        </p:txBody>
      </p:sp>
      <p:sp>
        <p:nvSpPr>
          <p:cNvPr id="39" name="文本框 12"/>
          <p:cNvSpPr txBox="1"/>
          <p:nvPr/>
        </p:nvSpPr>
        <p:spPr>
          <a:xfrm>
            <a:off x="3906118" y="4305226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000" dirty="0"/>
              <a:t>数据库</a:t>
            </a:r>
            <a:endParaRPr lang="en-US" altLang="zh-CN" sz="1000" dirty="0"/>
          </a:p>
        </p:txBody>
      </p:sp>
      <p:sp>
        <p:nvSpPr>
          <p:cNvPr id="40" name="Rounded Rectangle 104"/>
          <p:cNvSpPr/>
          <p:nvPr/>
        </p:nvSpPr>
        <p:spPr>
          <a:xfrm rot="16200000">
            <a:off x="4521346" y="3073217"/>
            <a:ext cx="322427" cy="1035374"/>
          </a:xfrm>
          <a:prstGeom prst="roundRect">
            <a:avLst>
              <a:gd name="adj" fmla="val 6243"/>
            </a:avLst>
          </a:prstGeom>
          <a:solidFill>
            <a:srgbClr val="2177DC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x-none" sz="9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N</a:t>
            </a:r>
            <a:r>
              <a:rPr lang="en-US" altLang="zh-CN" sz="9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ginx</a:t>
            </a:r>
            <a:endParaRPr lang="en-US" altLang="x-none" sz="9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1" name="Rounded Rectangle 104"/>
          <p:cNvSpPr/>
          <p:nvPr/>
        </p:nvSpPr>
        <p:spPr>
          <a:xfrm rot="16200000">
            <a:off x="3213943" y="2094482"/>
            <a:ext cx="280505" cy="1055668"/>
          </a:xfrm>
          <a:prstGeom prst="roundRect">
            <a:avLst>
              <a:gd name="adj" fmla="val 6243"/>
            </a:avLst>
          </a:prstGeom>
          <a:solidFill>
            <a:srgbClr val="2177DC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x-none" sz="9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Shell</a:t>
            </a:r>
            <a:endParaRPr lang="en-US" altLang="x-none" sz="9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2" name="Rounded Rectangle 104"/>
          <p:cNvSpPr/>
          <p:nvPr/>
        </p:nvSpPr>
        <p:spPr>
          <a:xfrm rot="16200000">
            <a:off x="3180048" y="2454884"/>
            <a:ext cx="280505" cy="1055668"/>
          </a:xfrm>
          <a:prstGeom prst="roundRect">
            <a:avLst>
              <a:gd name="adj" fmla="val 6243"/>
            </a:avLst>
          </a:prstGeom>
          <a:solidFill>
            <a:srgbClr val="2177DC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x-none" sz="900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Jpa</a:t>
            </a:r>
            <a:r>
              <a:rPr lang="en-US" altLang="x-none" sz="9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en-US" altLang="x-none" sz="9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3" name="Rounded Rectangle 104"/>
          <p:cNvSpPr/>
          <p:nvPr/>
        </p:nvSpPr>
        <p:spPr>
          <a:xfrm rot="16200000">
            <a:off x="2039970" y="2461927"/>
            <a:ext cx="280505" cy="1055671"/>
          </a:xfrm>
          <a:prstGeom prst="roundRect">
            <a:avLst>
              <a:gd name="adj" fmla="val 6243"/>
            </a:avLst>
          </a:prstGeom>
          <a:solidFill>
            <a:srgbClr val="2177DC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900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Mybatis</a:t>
            </a:r>
            <a:endParaRPr lang="en-US" altLang="x-none" sz="9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4" name="Rounded Rectangle 69"/>
          <p:cNvSpPr/>
          <p:nvPr/>
        </p:nvSpPr>
        <p:spPr>
          <a:xfrm>
            <a:off x="4481086" y="1480595"/>
            <a:ext cx="824826" cy="282121"/>
          </a:xfrm>
          <a:prstGeom prst="roundRect">
            <a:avLst/>
          </a:prstGeom>
          <a:solidFill>
            <a:srgbClr val="4F6E9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kern="0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elementui</a:t>
            </a:r>
            <a:endParaRPr lang="en-US" altLang="zh-CN" sz="9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7" name="Rounded Rectangle 104"/>
          <p:cNvSpPr/>
          <p:nvPr/>
        </p:nvSpPr>
        <p:spPr>
          <a:xfrm rot="16200000">
            <a:off x="5857064" y="1513548"/>
            <a:ext cx="440600" cy="892228"/>
          </a:xfrm>
          <a:prstGeom prst="roundRect">
            <a:avLst>
              <a:gd name="adj" fmla="val 6243"/>
            </a:avLst>
          </a:prstGeom>
          <a:solidFill>
            <a:srgbClr val="2177DC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900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apollo</a:t>
            </a:r>
            <a:endParaRPr lang="en-US" altLang="x-none" sz="9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8" name="Rounded Rectangle 104"/>
          <p:cNvSpPr/>
          <p:nvPr/>
        </p:nvSpPr>
        <p:spPr>
          <a:xfrm rot="16200000">
            <a:off x="5857064" y="2294330"/>
            <a:ext cx="440600" cy="892228"/>
          </a:xfrm>
          <a:prstGeom prst="roundRect">
            <a:avLst>
              <a:gd name="adj" fmla="val 6243"/>
            </a:avLst>
          </a:prstGeom>
          <a:solidFill>
            <a:srgbClr val="2177DC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x-none" sz="9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J</a:t>
            </a:r>
            <a:r>
              <a:rPr lang="en-US" altLang="zh-CN" sz="9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enkins</a:t>
            </a:r>
            <a:endParaRPr lang="en-US" altLang="x-none" sz="9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9" name="文本框 12"/>
          <p:cNvSpPr txBox="1"/>
          <p:nvPr/>
        </p:nvSpPr>
        <p:spPr>
          <a:xfrm>
            <a:off x="515645" y="2358750"/>
            <a:ext cx="7793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000" dirty="0"/>
              <a:t>服务端</a:t>
            </a:r>
            <a:endParaRPr lang="en-US" altLang="zh-CN" sz="1000" dirty="0"/>
          </a:p>
          <a:p>
            <a:pPr algn="l"/>
            <a:r>
              <a:rPr lang="en-US" altLang="zh-CN" sz="1000" dirty="0" err="1"/>
              <a:t>springboot</a:t>
            </a:r>
            <a:endParaRPr lang="zh-CN" altLang="en-US" sz="1000" dirty="0"/>
          </a:p>
        </p:txBody>
      </p:sp>
      <p:sp>
        <p:nvSpPr>
          <p:cNvPr id="50" name="Rounded Rectangle 104"/>
          <p:cNvSpPr/>
          <p:nvPr/>
        </p:nvSpPr>
        <p:spPr>
          <a:xfrm rot="16200000">
            <a:off x="5854022" y="3058394"/>
            <a:ext cx="440600" cy="892228"/>
          </a:xfrm>
          <a:prstGeom prst="roundRect">
            <a:avLst>
              <a:gd name="adj" fmla="val 6243"/>
            </a:avLst>
          </a:prstGeom>
          <a:solidFill>
            <a:schemeClr val="accent1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x-none" sz="9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E</a:t>
            </a:r>
            <a:r>
              <a:rPr lang="en-US" altLang="zh-CN" sz="9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lk</a:t>
            </a:r>
            <a:endParaRPr lang="en-US" altLang="x-none" sz="9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1" name="Rounded Rectangle 104"/>
          <p:cNvSpPr/>
          <p:nvPr/>
        </p:nvSpPr>
        <p:spPr>
          <a:xfrm rot="16200000">
            <a:off x="5863418" y="3838563"/>
            <a:ext cx="440600" cy="892228"/>
          </a:xfrm>
          <a:prstGeom prst="roundRect">
            <a:avLst>
              <a:gd name="adj" fmla="val 6243"/>
            </a:avLst>
          </a:prstGeom>
          <a:solidFill>
            <a:schemeClr val="accent1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900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prometheus</a:t>
            </a:r>
            <a:endParaRPr lang="en-US" altLang="x-none" sz="9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2" name="Rounded Rectangle 104"/>
          <p:cNvSpPr/>
          <p:nvPr/>
        </p:nvSpPr>
        <p:spPr>
          <a:xfrm rot="16200000">
            <a:off x="4367938" y="2441849"/>
            <a:ext cx="280505" cy="1055668"/>
          </a:xfrm>
          <a:prstGeom prst="roundRect">
            <a:avLst>
              <a:gd name="adj" fmla="val 6243"/>
            </a:avLst>
          </a:prstGeom>
          <a:solidFill>
            <a:srgbClr val="2177DC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x-none" sz="9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SSO</a:t>
            </a:r>
            <a:endParaRPr lang="en-US" altLang="x-none" sz="9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ags/tag1.xml><?xml version="1.0" encoding="utf-8"?>
<p:tagLst xmlns:p="http://schemas.openxmlformats.org/presentationml/2006/main">
  <p:tag name="KSO_WM_UNIT_TABLE_BEAUTIFY" val="smartTable{3a11aeb3-08a0-4667-86fa-1c41d0e60528}"/>
</p:tagLst>
</file>

<file path=ppt/tags/tag2.xml><?xml version="1.0" encoding="utf-8"?>
<p:tagLst xmlns:p="http://schemas.openxmlformats.org/presentationml/2006/main">
  <p:tag name="KSO_WM_UNIT_TABLE_BEAUTIFY" val="smartTable{996fb0ae-9f5e-470c-ba47-4e2707b5746c}"/>
</p:tagLst>
</file>

<file path=ppt/tags/tag3.xml><?xml version="1.0" encoding="utf-8"?>
<p:tagLst xmlns:p="http://schemas.openxmlformats.org/presentationml/2006/main">
  <p:tag name="KSO_WM_UNIT_TABLE_BEAUTIFY" val="smartTable{7c1aea1c-cbe2-4963-b3e2-fa74a7427ad1}"/>
</p:tagLst>
</file>

<file path=ppt/tags/tag4.xml><?xml version="1.0" encoding="utf-8"?>
<p:tagLst xmlns:p="http://schemas.openxmlformats.org/presentationml/2006/main">
  <p:tag name="KSO_WM_UNIT_TABLE_BEAUTIFY" val="smartTable{e76645ff-5952-436c-a0b0-033e3dcf35aa}"/>
</p:tagLst>
</file>

<file path=ppt/theme/theme1.xml><?xml version="1.0" encoding="utf-8"?>
<a:theme xmlns:a="http://schemas.openxmlformats.org/drawingml/2006/main" name="2016 HDS Corporate">
  <a:themeElements>
    <a:clrScheme name="Custom 4">
      <a:dk1>
        <a:srgbClr val="414141"/>
      </a:dk1>
      <a:lt1>
        <a:sysClr val="window" lastClr="FFFFFF"/>
      </a:lt1>
      <a:dk2>
        <a:srgbClr val="003E82"/>
      </a:dk2>
      <a:lt2>
        <a:srgbClr val="999999"/>
      </a:lt2>
      <a:accent1>
        <a:srgbClr val="CC0000"/>
      </a:accent1>
      <a:accent2>
        <a:srgbClr val="CC0000"/>
      </a:accent2>
      <a:accent3>
        <a:srgbClr val="55951B"/>
      </a:accent3>
      <a:accent4>
        <a:srgbClr val="008EAA"/>
      </a:accent4>
      <a:accent5>
        <a:srgbClr val="FFC600"/>
      </a:accent5>
      <a:accent6>
        <a:srgbClr val="F78E1E"/>
      </a:accent6>
      <a:hlink>
        <a:srgbClr val="00C8DC"/>
      </a:hlink>
      <a:folHlink>
        <a:srgbClr val="008EAA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>
            <a:lumMod val="20000"/>
            <a:lumOff val="80000"/>
          </a:schemeClr>
        </a:solidFill>
        <a:ln w="3175">
          <a:solidFill>
            <a:schemeClr val="tx1"/>
          </a:solidFill>
        </a:ln>
      </a:spPr>
      <a:bodyPr vert="eaVert" rtlCol="0" anchor="ctr"/>
      <a:lstStyle>
        <a:defPPr algn="ctr">
          <a:defRPr sz="900" dirty="0">
            <a:solidFill>
              <a:schemeClr val="tx1"/>
            </a:solidFill>
            <a:latin typeface="微软雅黑" panose="020B0503020204020204" charset="-122"/>
            <a:ea typeface="微软雅黑" panose="020B050302020402020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bg1">
              <a:lumMod val="6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solidFill>
          <a:schemeClr val="bg1"/>
        </a:solidFill>
      </a:spPr>
      <a:bodyPr wrap="none" rtlCol="0">
        <a:spAutoFit/>
      </a:bodyPr>
      <a:lstStyle>
        <a:defPPr algn="l">
          <a:defRPr sz="1000" dirty="0" smtClean="0"/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HDS 2011">
      <a:dk1>
        <a:sysClr val="windowText" lastClr="000000"/>
      </a:dk1>
      <a:lt1>
        <a:sysClr val="window" lastClr="FFFFFF"/>
      </a:lt1>
      <a:dk2>
        <a:srgbClr val="14AF9F"/>
      </a:dk2>
      <a:lt2>
        <a:srgbClr val="6D6E71"/>
      </a:lt2>
      <a:accent1>
        <a:srgbClr val="FD0014"/>
      </a:accent1>
      <a:accent2>
        <a:srgbClr val="C20014"/>
      </a:accent2>
      <a:accent3>
        <a:srgbClr val="009933"/>
      </a:accent3>
      <a:accent4>
        <a:srgbClr val="0073B2"/>
      </a:accent4>
      <a:accent5>
        <a:srgbClr val="DEB408"/>
      </a:accent5>
      <a:accent6>
        <a:srgbClr val="DC7400"/>
      </a:accent6>
      <a:hlink>
        <a:srgbClr val="FD0014"/>
      </a:hlink>
      <a:folHlink>
        <a:srgbClr val="C20014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HDS 2011">
      <a:dk1>
        <a:sysClr val="windowText" lastClr="000000"/>
      </a:dk1>
      <a:lt1>
        <a:sysClr val="window" lastClr="FFFFFF"/>
      </a:lt1>
      <a:dk2>
        <a:srgbClr val="14AF9F"/>
      </a:dk2>
      <a:lt2>
        <a:srgbClr val="6D6E71"/>
      </a:lt2>
      <a:accent1>
        <a:srgbClr val="FD0014"/>
      </a:accent1>
      <a:accent2>
        <a:srgbClr val="C20014"/>
      </a:accent2>
      <a:accent3>
        <a:srgbClr val="009933"/>
      </a:accent3>
      <a:accent4>
        <a:srgbClr val="0073B2"/>
      </a:accent4>
      <a:accent5>
        <a:srgbClr val="DEB408"/>
      </a:accent5>
      <a:accent6>
        <a:srgbClr val="DC7400"/>
      </a:accent6>
      <a:hlink>
        <a:srgbClr val="FD0014"/>
      </a:hlink>
      <a:folHlink>
        <a:srgbClr val="C20014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5982</Words>
  <Application>WPS 演示</Application>
  <PresentationFormat>全屏显示(16:9)</PresentationFormat>
  <Paragraphs>1569</Paragraphs>
  <Slides>37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51" baseType="lpstr">
      <vt:lpstr>Arial</vt:lpstr>
      <vt:lpstr>宋体</vt:lpstr>
      <vt:lpstr>Wingdings</vt:lpstr>
      <vt:lpstr>微软雅黑</vt:lpstr>
      <vt:lpstr>Standard Symbols PS [URW ]</vt:lpstr>
      <vt:lpstr>Arial</vt:lpstr>
      <vt:lpstr>HelveticaNeueLT Std</vt:lpstr>
      <vt:lpstr>Verdana</vt:lpstr>
      <vt:lpstr>宋体</vt:lpstr>
      <vt:lpstr>Droid Sans Fallback</vt:lpstr>
      <vt:lpstr>Arial Unicode MS</vt:lpstr>
      <vt:lpstr>Abyssinica SIL</vt:lpstr>
      <vt:lpstr>华文中宋</vt:lpstr>
      <vt:lpstr>2016 HDS Corporate</vt:lpstr>
      <vt:lpstr>产品中心-产品配置平台 需求名称</vt:lpstr>
      <vt:lpstr>PowerPoint 演示文稿</vt:lpstr>
      <vt:lpstr>01-1 原始需求描述  用户系统架构</vt:lpstr>
      <vt:lpstr>01-2 需求分析  系统关系</vt:lpstr>
      <vt:lpstr>01-2 需求分析  功能架构</vt:lpstr>
      <vt:lpstr>01-1 原始需求描述  租户-角色</vt:lpstr>
      <vt:lpstr>01-2 需求分析  整体业务场景</vt:lpstr>
      <vt:lpstr>01-2 需求分析   非功能性需求</vt:lpstr>
      <vt:lpstr>02-1 系统架构设计  技术架构</vt:lpstr>
      <vt:lpstr>自定义属性动态扩展-数据库存储</vt:lpstr>
      <vt:lpstr>版本数据存储文件</vt:lpstr>
      <vt:lpstr>框架 –增量（增加/修改）版本数据存储文件</vt:lpstr>
      <vt:lpstr>文件存储服务器(键位文件和图片)</vt:lpstr>
      <vt:lpstr>02-3 系统架构（服务拆分，接口调用）</vt:lpstr>
      <vt:lpstr>02-3 核心接口（外部接口）</vt:lpstr>
      <vt:lpstr>02-2 系统架构设计（部署架构）</vt:lpstr>
      <vt:lpstr>02-2 系统架构设计（高可用性方案）</vt:lpstr>
      <vt:lpstr>03-1 功能设计（版本整体接口场景）</vt:lpstr>
      <vt:lpstr>03-1 功能设计（版本存储接口-普通版本）</vt:lpstr>
      <vt:lpstr>03-1 功能设计（版本存储接口-增量版本）</vt:lpstr>
      <vt:lpstr>03-1 版本文件设计（basic 新增键位）</vt:lpstr>
      <vt:lpstr>03-1 版本文件设计（basic 新增产品组）</vt:lpstr>
      <vt:lpstr>03-1 版本文件设计（basic 修改键位）</vt:lpstr>
      <vt:lpstr>03-1 版本文件设计（basic 修改键位赋权）</vt:lpstr>
      <vt:lpstr>03-1 版本文件设计（basic删除键位/产品组）</vt:lpstr>
      <vt:lpstr>03-1 版本文件设计（basic 菜单分类）</vt:lpstr>
      <vt:lpstr>03-1 版本文件设计（版本通知接口）</vt:lpstr>
      <vt:lpstr>03-1 键位/产品组 图片上传设计</vt:lpstr>
      <vt:lpstr>03-1 分类图片上传设计</vt:lpstr>
      <vt:lpstr>03-2 功能设计（数据库设计）</vt:lpstr>
      <vt:lpstr>03-2 服务器逻辑部署方案</vt:lpstr>
      <vt:lpstr>03-2 服务器物理部署方案（生产）</vt:lpstr>
      <vt:lpstr>03-2 服务器物理部署方案（SIT/QA）</vt:lpstr>
      <vt:lpstr>03-2   服务器列表 </vt:lpstr>
      <vt:lpstr>03-2   监控</vt:lpstr>
      <vt:lpstr>04-5 非功能设计（安全设计）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Derick Murray</dc:creator>
  <cp:lastModifiedBy>muzongcun</cp:lastModifiedBy>
  <cp:revision>4527</cp:revision>
  <cp:lastPrinted>2021-02-24T07:11:45Z</cp:lastPrinted>
  <dcterms:created xsi:type="dcterms:W3CDTF">2021-02-24T07:11:45Z</dcterms:created>
  <dcterms:modified xsi:type="dcterms:W3CDTF">2021-02-24T07:11:45Z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0x010100C88A9FD7B2663E40A584351DC500058E</vt:lpwstr>
  </property>
  <property fmtid="{D5CDD505-2E9C-101B-9397-08002B2CF9AE}" pid="3" name="KSOProductBuildVer">
    <vt:lpwstr>2052-11.1.0.9522</vt:lpwstr>
  </property>
</Properties>
</file>