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883" r:id="rId3"/>
    <p:sldId id="884" r:id="rId5"/>
    <p:sldId id="909" r:id="rId6"/>
    <p:sldId id="886" r:id="rId7"/>
    <p:sldId id="1002" r:id="rId8"/>
    <p:sldId id="1004" r:id="rId9"/>
    <p:sldId id="1006" r:id="rId10"/>
    <p:sldId id="1010" r:id="rId11"/>
    <p:sldId id="1011" r:id="rId12"/>
    <p:sldId id="1003" r:id="rId13"/>
    <p:sldId id="997" r:id="rId14"/>
    <p:sldId id="1009" r:id="rId15"/>
  </p:sldIdLst>
  <p:sldSz cx="9144000" cy="5143500" type="screen16x9"/>
  <p:notesSz cx="7077075" cy="905192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B20"/>
    <a:srgbClr val="C90007"/>
    <a:srgbClr val="DA6B6B"/>
    <a:srgbClr val="ECCBCB"/>
    <a:srgbClr val="F6E7E7"/>
    <a:srgbClr val="6984A3"/>
    <a:srgbClr val="011739"/>
    <a:srgbClr val="133361"/>
    <a:srgbClr val="737373"/>
    <a:srgbClr val="031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5320" autoAdjust="0"/>
  </p:normalViewPr>
  <p:slideViewPr>
    <p:cSldViewPr snapToGrid="0" showGuides="1">
      <p:cViewPr varScale="1">
        <p:scale>
          <a:sx n="94" d="100"/>
          <a:sy n="94" d="100"/>
        </p:scale>
        <p:origin x="-780" y="-96"/>
      </p:cViewPr>
      <p:guideLst>
        <p:guide orient="horz" pos="77"/>
        <p:guide pos="74"/>
        <p:guide pos="27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672"/>
        <p:guide pos="2098"/>
        <p:guide pos="275"/>
        <p:guide pos="4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80"/>
            <a:ext cx="38989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err="1" smtClean="0">
                <a:ea typeface="宋体" charset="0"/>
              </a:rPr>
              <a:t>促销技术方案</a:t>
            </a:r>
            <a:endParaRPr lang="zh-CN" altLang="en-US" dirty="0" err="1" smtClean="0">
              <a:ea typeface="宋体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5590"/>
          </a:xfrm>
        </p:spPr>
        <p:txBody>
          <a:bodyPr/>
          <a:lstStyle/>
          <a:p>
            <a:r>
              <a:rPr lang="zh-CN" altLang="en-US" sz="1200" dirty="0"/>
              <a:t>日立解决</a:t>
            </a:r>
            <a:r>
              <a:rPr lang="zh-CN" altLang="en-US" sz="1200" dirty="0" smtClean="0"/>
              <a:t>方案  </a:t>
            </a:r>
            <a:r>
              <a:rPr altLang="zh-CN" sz="1200" dirty="0" smtClean="0"/>
              <a:t>August</a:t>
            </a:r>
            <a:r>
              <a:rPr lang="en-US" altLang="zh-CN" sz="1200" b="0" dirty="0" smtClean="0"/>
              <a:t>, 2022</a:t>
            </a:r>
            <a:endParaRPr lang="en-US" sz="1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altLang="zh-CN" sz="2400" dirty="0"/>
              <a:t>Rete</a:t>
            </a:r>
            <a:r>
              <a:rPr lang="zh-CN" altLang="en-US" sz="2400" dirty="0">
                <a:ea typeface="宋体" charset="0"/>
              </a:rPr>
              <a:t>算法</a:t>
            </a:r>
            <a:endParaRPr lang="zh-CN" altLang="en-US" sz="2400" dirty="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高并发</a:t>
            </a:r>
            <a:endParaRPr lang="zh-CN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429760" y="1936750"/>
            <a:ext cx="1753870" cy="1459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13628" y="2163097"/>
            <a:ext cx="1007359" cy="33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规则引擎服务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13628" y="2532924"/>
            <a:ext cx="1007359" cy="33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规则引擎服务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3628" y="2912583"/>
            <a:ext cx="1007359" cy="33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规则引擎服务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86881" y="1109056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96292" y="2462755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Straight Arrow Connector 21"/>
          <p:cNvCxnSpPr>
            <a:stCxn id="19" idx="2"/>
            <a:endCxn id="2" idx="0"/>
          </p:cNvCxnSpPr>
          <p:nvPr/>
        </p:nvCxnSpPr>
        <p:spPr>
          <a:xfrm>
            <a:off x="5306695" y="1493520"/>
            <a:ext cx="0" cy="4432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" idx="1"/>
          </p:cNvCxnSpPr>
          <p:nvPr/>
        </p:nvCxnSpPr>
        <p:spPr>
          <a:xfrm>
            <a:off x="3735705" y="2654935"/>
            <a:ext cx="694055" cy="114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1"/>
          <p:cNvCxnSpPr>
            <a:stCxn id="25" idx="3"/>
            <a:endCxn id="21" idx="1"/>
          </p:cNvCxnSpPr>
          <p:nvPr/>
        </p:nvCxnSpPr>
        <p:spPr>
          <a:xfrm flipV="1">
            <a:off x="2364105" y="2654935"/>
            <a:ext cx="532130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8"/>
          <p:cNvSpPr/>
          <p:nvPr/>
        </p:nvSpPr>
        <p:spPr>
          <a:xfrm>
            <a:off x="4852670" y="4101465"/>
            <a:ext cx="916940" cy="407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规则配置服务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6" name="Straight Arrow Connector 23"/>
          <p:cNvCxnSpPr>
            <a:stCxn id="14" idx="0"/>
            <a:endCxn id="2" idx="2"/>
          </p:cNvCxnSpPr>
          <p:nvPr/>
        </p:nvCxnSpPr>
        <p:spPr>
          <a:xfrm flipH="1" flipV="1">
            <a:off x="5306695" y="3395980"/>
            <a:ext cx="4445" cy="7054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452620" y="2040890"/>
            <a:ext cx="33655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1000" dirty="0" smtClean="0"/>
              <a:t>基于内存的规则引擎</a:t>
            </a:r>
            <a:endParaRPr lang="zh-CN" altLang="en-US" sz="1000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6877685" y="1518285"/>
            <a:ext cx="2031365" cy="10147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1</a:t>
            </a:r>
            <a:r>
              <a:rPr lang="zh-CN" altLang="en-US" sz="1000" dirty="0" smtClean="0"/>
              <a:t>：规则配置后，推送到执行引擎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的内存中</a:t>
            </a:r>
            <a:endParaRPr lang="zh-CN" altLang="en-US" sz="1000" dirty="0" smtClean="0"/>
          </a:p>
          <a:p>
            <a:pPr algn="l"/>
            <a:r>
              <a:rPr lang="en-US" altLang="zh-CN" sz="1000" dirty="0" smtClean="0"/>
              <a:t>2</a:t>
            </a:r>
            <a:r>
              <a:rPr lang="zh-CN" altLang="en-US" sz="1000" dirty="0" smtClean="0"/>
              <a:t>：规则引擎服务，可以根据业务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负载，动态增加机器配置</a:t>
            </a:r>
            <a:endParaRPr lang="zh-CN" altLang="en-US" sz="1000" dirty="0" smtClean="0"/>
          </a:p>
          <a:p>
            <a:pPr algn="l"/>
            <a:r>
              <a:rPr lang="en-US" altLang="zh-CN" sz="1000" dirty="0" smtClean="0"/>
              <a:t>3</a:t>
            </a:r>
            <a:r>
              <a:rPr lang="zh-CN" altLang="en-US" sz="1000" dirty="0" smtClean="0"/>
              <a:t>：前端应用服务通过</a:t>
            </a:r>
            <a:r>
              <a:rPr lang="en-US" altLang="zh-CN" sz="1000" dirty="0" smtClean="0"/>
              <a:t>rabbitmq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异步,削峰,负载均衡</a:t>
            </a:r>
            <a:endParaRPr lang="en-US" altLang="zh-CN" sz="1000" dirty="0" smtClean="0"/>
          </a:p>
        </p:txBody>
      </p:sp>
      <p:sp>
        <p:nvSpPr>
          <p:cNvPr id="25" name="Rectangle 20"/>
          <p:cNvSpPr/>
          <p:nvPr/>
        </p:nvSpPr>
        <p:spPr>
          <a:xfrm>
            <a:off x="1524692" y="2469105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业务应用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charset="-122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高可用</a:t>
            </a:r>
            <a:r>
              <a:rPr altLang="zh-CN" sz="2400" dirty="0"/>
              <a:t>-</a:t>
            </a:r>
            <a:r>
              <a:rPr lang="zh-CN" altLang="en-US" sz="2400" dirty="0">
                <a:ea typeface="宋体" charset="0"/>
              </a:rPr>
              <a:t>双活</a:t>
            </a:r>
            <a:endParaRPr lang="zh-CN" altLang="en-US" sz="2400" dirty="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7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9480" y="1602559"/>
            <a:ext cx="184404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</a:t>
            </a:r>
            <a:r>
              <a:rPr kumimoji="1" lang="zh-CN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系统架构</a:t>
            </a:r>
            <a:endParaRPr kumimoji="1" lang="zh-CN" altLang="en-US" sz="2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9480" y="2195761"/>
            <a:ext cx="1844040" cy="4298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defTabSz="914400"/>
            <a:r>
              <a:rPr kumimoji="1"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  </a:t>
            </a:r>
            <a:r>
              <a:rPr kumimoji="1" lang="zh-CN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促销计算</a:t>
            </a:r>
            <a:endParaRPr kumimoji="1" lang="zh-CN" altLang="en-US" sz="2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39480" y="2788963"/>
            <a:ext cx="184404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chemeClr val="tx1"/>
                </a:solidFill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</a:rPr>
              <a:t>3   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部署架构</a:t>
            </a:r>
            <a:endParaRPr kumimoji="1" lang="zh-CN" alt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系统架构图</a:t>
            </a:r>
            <a:endParaRPr lang="zh-CN" altLang="en-US" sz="2400" dirty="0"/>
          </a:p>
        </p:txBody>
      </p:sp>
      <p:sp>
        <p:nvSpPr>
          <p:cNvPr id="77" name="文本框 117"/>
          <p:cNvSpPr txBox="1"/>
          <p:nvPr/>
        </p:nvSpPr>
        <p:spPr>
          <a:xfrm>
            <a:off x="913531" y="1267011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圆角矩形 36"/>
          <p:cNvSpPr/>
          <p:nvPr/>
        </p:nvSpPr>
        <p:spPr>
          <a:xfrm>
            <a:off x="3800875" y="1234698"/>
            <a:ext cx="542245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>
              <a:buClrTx/>
              <a:buSzTx/>
              <a:buFontTx/>
            </a:pPr>
            <a:r>
              <a:rPr lang="en-US" altLang="zh-CN" sz="900" kern="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POS</a:t>
            </a:r>
            <a:endParaRPr lang="en-US" altLang="zh-CN" sz="900" kern="0" dirty="0" smtClean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79" name="圆角矩形 36"/>
          <p:cNvSpPr/>
          <p:nvPr/>
        </p:nvSpPr>
        <p:spPr>
          <a:xfrm>
            <a:off x="1592709" y="1228122"/>
            <a:ext cx="792000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</a:rPr>
              <a:t>微</a:t>
            </a:r>
            <a:r>
              <a:rPr lang="zh-CN" altLang="en-US" sz="900" kern="0" dirty="0">
                <a:solidFill>
                  <a:schemeClr val="bg1"/>
                </a:solidFill>
                <a:latin typeface="+mj-ea"/>
                <a:ea typeface="+mj-ea"/>
              </a:rPr>
              <a:t>信小程序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圆角矩形 36"/>
          <p:cNvSpPr/>
          <p:nvPr/>
        </p:nvSpPr>
        <p:spPr>
          <a:xfrm>
            <a:off x="2575411" y="1228122"/>
            <a:ext cx="1034762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>
              <a:buClrTx/>
              <a:buSzTx/>
              <a:buFontTx/>
            </a:pPr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支付宝</a:t>
            </a:r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小</a:t>
            </a:r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程序</a:t>
            </a:r>
            <a:endParaRPr lang="zh-CN" altLang="en-US" sz="900" kern="0" dirty="0" smtClean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81" name="Straight Connector 120"/>
          <p:cNvCxnSpPr/>
          <p:nvPr/>
        </p:nvCxnSpPr>
        <p:spPr>
          <a:xfrm>
            <a:off x="878430" y="1646341"/>
            <a:ext cx="3852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82" name="文本框 117"/>
          <p:cNvSpPr txBox="1"/>
          <p:nvPr/>
        </p:nvSpPr>
        <p:spPr>
          <a:xfrm>
            <a:off x="924611" y="1957812"/>
            <a:ext cx="47142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Rounded Rectangle 64"/>
          <p:cNvSpPr/>
          <p:nvPr/>
        </p:nvSpPr>
        <p:spPr>
          <a:xfrm>
            <a:off x="3155120" y="1730180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务接入网关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ounded Rectangle 64"/>
          <p:cNvSpPr/>
          <p:nvPr/>
        </p:nvSpPr>
        <p:spPr>
          <a:xfrm>
            <a:off x="1592709" y="2103267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Rounded Rectangle 64"/>
          <p:cNvSpPr/>
          <p:nvPr/>
        </p:nvSpPr>
        <p:spPr>
          <a:xfrm>
            <a:off x="3155120" y="2103267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主动通知服务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Rounded Rectangle 64"/>
          <p:cNvSpPr/>
          <p:nvPr/>
        </p:nvSpPr>
        <p:spPr>
          <a:xfrm>
            <a:off x="1056241" y="3156594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优惠计算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0" name="Rounded Rectangle 64"/>
          <p:cNvSpPr/>
          <p:nvPr/>
        </p:nvSpPr>
        <p:spPr>
          <a:xfrm>
            <a:off x="1056876" y="3682100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优惠最优解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1" name="Rounded Rectangle 64"/>
          <p:cNvSpPr/>
          <p:nvPr/>
        </p:nvSpPr>
        <p:spPr>
          <a:xfrm>
            <a:off x="2171301" y="3683096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计价引擎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2" name="Rounded Rectangle 64"/>
          <p:cNvSpPr/>
          <p:nvPr/>
        </p:nvSpPr>
        <p:spPr>
          <a:xfrm>
            <a:off x="2170666" y="3156868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优惠策略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3" name="Rounded Rectangle 64"/>
          <p:cNvSpPr/>
          <p:nvPr/>
        </p:nvSpPr>
        <p:spPr>
          <a:xfrm>
            <a:off x="1057275" y="4192270"/>
            <a:ext cx="2012950" cy="28829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规则引擎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5" name="圆角矩形 48"/>
          <p:cNvSpPr/>
          <p:nvPr/>
        </p:nvSpPr>
        <p:spPr>
          <a:xfrm>
            <a:off x="878205" y="2786380"/>
            <a:ext cx="2413000" cy="1943735"/>
          </a:xfrm>
          <a:prstGeom prst="roundRect">
            <a:avLst>
              <a:gd name="adj" fmla="val 5718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TextBox 90"/>
          <p:cNvSpPr txBox="1"/>
          <p:nvPr/>
        </p:nvSpPr>
        <p:spPr>
          <a:xfrm>
            <a:off x="1117201" y="2668477"/>
            <a:ext cx="960019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ea typeface="宋体" charset="0"/>
              </a:rPr>
              <a:t>促销</a:t>
            </a:r>
            <a:endParaRPr lang="zh-CN" altLang="en-US" dirty="0">
              <a:ea typeface="宋体" charset="0"/>
            </a:endParaRPr>
          </a:p>
        </p:txBody>
      </p:sp>
      <p:sp>
        <p:nvSpPr>
          <p:cNvPr id="97" name="圆角矩形 48"/>
          <p:cNvSpPr/>
          <p:nvPr/>
        </p:nvSpPr>
        <p:spPr>
          <a:xfrm>
            <a:off x="3549015" y="2786380"/>
            <a:ext cx="4373245" cy="1943735"/>
          </a:xfrm>
          <a:prstGeom prst="roundRect">
            <a:avLst>
              <a:gd name="adj" fmla="val 51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TextBox 90"/>
          <p:cNvSpPr txBox="1"/>
          <p:nvPr/>
        </p:nvSpPr>
        <p:spPr>
          <a:xfrm>
            <a:off x="5075785" y="2723722"/>
            <a:ext cx="892221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公共服</a:t>
            </a:r>
            <a:r>
              <a:rPr lang="zh-CN" altLang="en-US" dirty="0"/>
              <a:t>务</a:t>
            </a:r>
            <a:endParaRPr lang="en-US" altLang="zh-CN" dirty="0"/>
          </a:p>
        </p:txBody>
      </p:sp>
      <p:sp>
        <p:nvSpPr>
          <p:cNvPr id="99" name="圆角矩形 43"/>
          <p:cNvSpPr/>
          <p:nvPr/>
        </p:nvSpPr>
        <p:spPr>
          <a:xfrm>
            <a:off x="3881519" y="3683009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圆角矩形 43"/>
          <p:cNvSpPr/>
          <p:nvPr/>
        </p:nvSpPr>
        <p:spPr>
          <a:xfrm>
            <a:off x="3872206" y="324322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SSO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圆角矩形 43"/>
          <p:cNvSpPr/>
          <p:nvPr/>
        </p:nvSpPr>
        <p:spPr>
          <a:xfrm>
            <a:off x="5341993" y="324322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圆角矩形 43"/>
          <p:cNvSpPr/>
          <p:nvPr/>
        </p:nvSpPr>
        <p:spPr>
          <a:xfrm>
            <a:off x="3873264" y="409993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圆角矩形 43"/>
          <p:cNvSpPr/>
          <p:nvPr/>
        </p:nvSpPr>
        <p:spPr>
          <a:xfrm>
            <a:off x="6749547" y="3683009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</a:rPr>
              <a:t>权益</a:t>
            </a:r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圆角矩形 43"/>
          <p:cNvSpPr/>
          <p:nvPr/>
        </p:nvSpPr>
        <p:spPr>
          <a:xfrm>
            <a:off x="6772818" y="4099843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</a:rPr>
              <a:t>卡券</a:t>
            </a:r>
            <a:endParaRPr lang="zh-CN" altLang="en-US" sz="900" kern="0" dirty="0">
              <a:solidFill>
                <a:srgbClr val="FFFFFF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18" name="圆角矩形 43"/>
          <p:cNvSpPr/>
          <p:nvPr/>
        </p:nvSpPr>
        <p:spPr>
          <a:xfrm>
            <a:off x="6749741" y="324322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  <a:cs typeface="微软雅黑" panose="020B0503020204020204" charset="-122"/>
              </a:rPr>
              <a:t>菜单服务</a:t>
            </a:r>
            <a:endParaRPr lang="zh-CN" altLang="en-US" sz="900" kern="0" dirty="0">
              <a:solidFill>
                <a:srgbClr val="FFFFFF"/>
              </a:solidFill>
              <a:latin typeface="微软雅黑" panose="020B0503020204020204" charset="-122"/>
              <a:ea typeface="宋体" charset="0"/>
              <a:cs typeface="微软雅黑" panose="020B0503020204020204" charset="-122"/>
            </a:endParaRPr>
          </a:p>
        </p:txBody>
      </p:sp>
      <p:sp>
        <p:nvSpPr>
          <p:cNvPr id="120" name="圆角矩形 43"/>
          <p:cNvSpPr/>
          <p:nvPr/>
        </p:nvSpPr>
        <p:spPr>
          <a:xfrm>
            <a:off x="5342400" y="3682735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</a:rPr>
              <a:t>风控</a:t>
            </a:r>
            <a:endParaRPr lang="zh-CN" altLang="en-US" sz="900" kern="0" dirty="0">
              <a:solidFill>
                <a:srgbClr val="FFFFFF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25" name="圆角矩形 43"/>
          <p:cNvSpPr/>
          <p:nvPr/>
        </p:nvSpPr>
        <p:spPr>
          <a:xfrm>
            <a:off x="6786245" y="1968500"/>
            <a:ext cx="999490" cy="2667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cs typeface="微软雅黑" panose="020B0503020204020204" charset="-122"/>
              </a:rPr>
              <a:t>促销配置服务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  <a:cs typeface="微软雅黑" panose="020B0503020204020204" charset="-122"/>
            </a:endParaRPr>
          </a:p>
        </p:txBody>
      </p:sp>
      <p:sp>
        <p:nvSpPr>
          <p:cNvPr id="126" name="圆角矩形 43"/>
          <p:cNvSpPr/>
          <p:nvPr/>
        </p:nvSpPr>
        <p:spPr>
          <a:xfrm>
            <a:off x="5755231" y="1968647"/>
            <a:ext cx="900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cs typeface="微软雅黑" panose="020B0503020204020204" charset="-122"/>
              </a:rPr>
              <a:t>促销引擎服务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  <a:cs typeface="微软雅黑" panose="020B0503020204020204" charset="-122"/>
            </a:endParaRPr>
          </a:p>
        </p:txBody>
      </p:sp>
      <p:sp>
        <p:nvSpPr>
          <p:cNvPr id="127" name="Rounded Rectangle 64"/>
          <p:cNvSpPr/>
          <p:nvPr/>
        </p:nvSpPr>
        <p:spPr>
          <a:xfrm>
            <a:off x="1592709" y="1730180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圆角矩形 43"/>
          <p:cNvSpPr/>
          <p:nvPr/>
        </p:nvSpPr>
        <p:spPr>
          <a:xfrm>
            <a:off x="5341639" y="409965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</a:rPr>
              <a:t>用户中心</a:t>
            </a:r>
            <a:endParaRPr lang="zh-CN" altLang="en-US" sz="900" kern="0" dirty="0">
              <a:solidFill>
                <a:srgbClr val="FFFFFF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29" name="圆角矩形 36"/>
          <p:cNvSpPr/>
          <p:nvPr/>
        </p:nvSpPr>
        <p:spPr>
          <a:xfrm>
            <a:off x="5754370" y="1286510"/>
            <a:ext cx="1979930" cy="27305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" name="圆角矩形 48"/>
          <p:cNvSpPr/>
          <p:nvPr/>
        </p:nvSpPr>
        <p:spPr>
          <a:xfrm>
            <a:off x="878430" y="1072877"/>
            <a:ext cx="3852000" cy="1440000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圆角矩形 48"/>
          <p:cNvSpPr/>
          <p:nvPr/>
        </p:nvSpPr>
        <p:spPr>
          <a:xfrm>
            <a:off x="5133975" y="1073150"/>
            <a:ext cx="2788920" cy="1431290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TextBox 90"/>
          <p:cNvSpPr txBox="1"/>
          <p:nvPr/>
        </p:nvSpPr>
        <p:spPr>
          <a:xfrm>
            <a:off x="2281854" y="961270"/>
            <a:ext cx="11391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各品牌小程序</a:t>
            </a:r>
            <a:endParaRPr lang="en-US" altLang="zh-CN" dirty="0"/>
          </a:p>
        </p:txBody>
      </p:sp>
      <p:sp>
        <p:nvSpPr>
          <p:cNvPr id="134" name="TextBox 90"/>
          <p:cNvSpPr txBox="1"/>
          <p:nvPr/>
        </p:nvSpPr>
        <p:spPr>
          <a:xfrm>
            <a:off x="6092825" y="911860"/>
            <a:ext cx="848995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后台管理</a:t>
            </a:r>
            <a:endParaRPr lang="en-US" altLang="zh-CN" dirty="0"/>
          </a:p>
        </p:txBody>
      </p:sp>
      <p:sp>
        <p:nvSpPr>
          <p:cNvPr id="135" name="文本框 117"/>
          <p:cNvSpPr txBox="1"/>
          <p:nvPr/>
        </p:nvSpPr>
        <p:spPr>
          <a:xfrm>
            <a:off x="5188343" y="1277983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17"/>
          <p:cNvSpPr txBox="1"/>
          <p:nvPr/>
        </p:nvSpPr>
        <p:spPr>
          <a:xfrm>
            <a:off x="5199423" y="1968784"/>
            <a:ext cx="47142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7" name="Straight Connector 120"/>
          <p:cNvCxnSpPr>
            <a:stCxn id="132" idx="1"/>
            <a:endCxn id="132" idx="3"/>
          </p:cNvCxnSpPr>
          <p:nvPr/>
        </p:nvCxnSpPr>
        <p:spPr>
          <a:xfrm>
            <a:off x="5133975" y="1788795"/>
            <a:ext cx="278892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138" name="Straight Connector 120"/>
          <p:cNvCxnSpPr/>
          <p:nvPr/>
        </p:nvCxnSpPr>
        <p:spPr>
          <a:xfrm>
            <a:off x="118745" y="2628265"/>
            <a:ext cx="7829550" cy="2540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139" name="文本框 117"/>
          <p:cNvSpPr txBox="1"/>
          <p:nvPr/>
        </p:nvSpPr>
        <p:spPr>
          <a:xfrm>
            <a:off x="296635" y="1661086"/>
            <a:ext cx="45843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前台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17"/>
          <p:cNvSpPr txBox="1"/>
          <p:nvPr/>
        </p:nvSpPr>
        <p:spPr>
          <a:xfrm>
            <a:off x="304153" y="3580779"/>
            <a:ext cx="458437" cy="24511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中台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57"/>
          <p:cNvSpPr/>
          <p:nvPr/>
        </p:nvSpPr>
        <p:spPr>
          <a:xfrm>
            <a:off x="3559175" y="2730500"/>
            <a:ext cx="1064895" cy="9886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促销计算流程</a:t>
            </a:r>
            <a:endParaRPr lang="zh-CN" altLang="en-US" dirty="0" smtClean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27688" y="5646063"/>
            <a:ext cx="3999763" cy="2707675"/>
          </a:xfrm>
          <a:prstGeom prst="roundRect">
            <a:avLst>
              <a:gd name="adj" fmla="val 13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0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82235" y="2938780"/>
            <a:ext cx="965835" cy="56769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83480" y="1304290"/>
            <a:ext cx="1051560" cy="118808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Straight Connector 97"/>
          <p:cNvCxnSpPr/>
          <p:nvPr/>
        </p:nvCxnSpPr>
        <p:spPr>
          <a:xfrm>
            <a:off x="1589916" y="2082816"/>
            <a:ext cx="0" cy="196174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48"/>
          <p:cNvSpPr/>
          <p:nvPr/>
        </p:nvSpPr>
        <p:spPr>
          <a:xfrm>
            <a:off x="1802074" y="2157373"/>
            <a:ext cx="1489743" cy="1673965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92"/>
          <p:cNvSpPr/>
          <p:nvPr/>
        </p:nvSpPr>
        <p:spPr>
          <a:xfrm>
            <a:off x="8100148" y="2906014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tx1">
                    <a:lumMod val="75000"/>
                  </a:schemeClr>
                </a:solidFill>
              </a:rPr>
              <a:t>美团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01"/>
          <p:cNvCxnSpPr/>
          <p:nvPr/>
        </p:nvCxnSpPr>
        <p:spPr>
          <a:xfrm>
            <a:off x="1040338" y="2653368"/>
            <a:ext cx="0" cy="302246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03"/>
          <p:cNvSpPr/>
          <p:nvPr/>
        </p:nvSpPr>
        <p:spPr>
          <a:xfrm>
            <a:off x="1909238" y="231778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主档</a:t>
            </a:r>
            <a:endParaRPr lang="zh-CN" altLang="en-US" sz="800" b="1" dirty="0"/>
          </a:p>
        </p:txBody>
      </p:sp>
      <p:sp>
        <p:nvSpPr>
          <p:cNvPr id="19" name="Rounded Rectangle 105"/>
          <p:cNvSpPr/>
          <p:nvPr/>
        </p:nvSpPr>
        <p:spPr>
          <a:xfrm>
            <a:off x="1909238" y="270557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err="1"/>
              <a:t>卡券</a:t>
            </a:r>
            <a:endParaRPr lang="zh-CN" altLang="en-US" sz="800" b="1" dirty="0" err="1"/>
          </a:p>
        </p:txBody>
      </p:sp>
      <p:sp>
        <p:nvSpPr>
          <p:cNvPr id="21" name="Rounded Rectangle 107"/>
          <p:cNvSpPr/>
          <p:nvPr/>
        </p:nvSpPr>
        <p:spPr>
          <a:xfrm>
            <a:off x="1904157" y="310098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菜单</a:t>
            </a:r>
            <a:endParaRPr lang="zh-CN" altLang="en-US" sz="800" b="1" dirty="0"/>
          </a:p>
        </p:txBody>
      </p:sp>
      <p:cxnSp>
        <p:nvCxnSpPr>
          <p:cNvPr id="23" name="Straight Arrow Connector 110"/>
          <p:cNvCxnSpPr/>
          <p:nvPr/>
        </p:nvCxnSpPr>
        <p:spPr>
          <a:xfrm flipV="1">
            <a:off x="1348902" y="3131380"/>
            <a:ext cx="453172" cy="92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12"/>
          <p:cNvSpPr txBox="1"/>
          <p:nvPr/>
        </p:nvSpPr>
        <p:spPr>
          <a:xfrm>
            <a:off x="4983480" y="1322070"/>
            <a:ext cx="10515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规则设计器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5" name="Rounded Rectangle 113"/>
          <p:cNvSpPr/>
          <p:nvPr/>
        </p:nvSpPr>
        <p:spPr>
          <a:xfrm>
            <a:off x="5103495" y="1552575"/>
            <a:ext cx="827405" cy="248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规则存储</a:t>
            </a:r>
            <a:endParaRPr lang="zh-CN" altLang="en-US" sz="800" b="1" dirty="0"/>
          </a:p>
        </p:txBody>
      </p:sp>
      <p:sp>
        <p:nvSpPr>
          <p:cNvPr id="27" name="Rounded Rectangle 114"/>
          <p:cNvSpPr/>
          <p:nvPr/>
        </p:nvSpPr>
        <p:spPr>
          <a:xfrm>
            <a:off x="5103495" y="1850390"/>
            <a:ext cx="828040" cy="2400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规则构建</a:t>
            </a:r>
            <a:endParaRPr lang="zh-CN" altLang="en-US" sz="800" b="1" dirty="0"/>
          </a:p>
        </p:txBody>
      </p:sp>
      <p:sp>
        <p:nvSpPr>
          <p:cNvPr id="29" name="TextBox 119"/>
          <p:cNvSpPr txBox="1"/>
          <p:nvPr/>
        </p:nvSpPr>
        <p:spPr>
          <a:xfrm>
            <a:off x="5109210" y="2707640"/>
            <a:ext cx="8007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知识包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30" name="Rounded Rectangle 121"/>
          <p:cNvSpPr/>
          <p:nvPr/>
        </p:nvSpPr>
        <p:spPr>
          <a:xfrm>
            <a:off x="6459598" y="2984449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决策流</a:t>
            </a:r>
            <a:endParaRPr lang="zh-CN" altLang="en-US" sz="800" b="1" dirty="0"/>
          </a:p>
        </p:txBody>
      </p:sp>
      <p:sp>
        <p:nvSpPr>
          <p:cNvPr id="32" name="Rounded Rectangle 123"/>
          <p:cNvSpPr/>
          <p:nvPr/>
        </p:nvSpPr>
        <p:spPr>
          <a:xfrm>
            <a:off x="6459598" y="3300136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决策集</a:t>
            </a:r>
            <a:endParaRPr lang="zh-CN" altLang="en-US" sz="800" b="1" dirty="0"/>
          </a:p>
        </p:txBody>
      </p:sp>
      <p:sp>
        <p:nvSpPr>
          <p:cNvPr id="40" name="TextBox 140"/>
          <p:cNvSpPr txBox="1"/>
          <p:nvPr/>
        </p:nvSpPr>
        <p:spPr>
          <a:xfrm>
            <a:off x="7983855" y="1167130"/>
            <a:ext cx="836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适用渠道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142"/>
          <p:cNvSpPr/>
          <p:nvPr/>
        </p:nvSpPr>
        <p:spPr>
          <a:xfrm>
            <a:off x="8100148" y="155872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>
                    <a:lumMod val="75000"/>
                  </a:schemeClr>
                </a:solidFill>
              </a:rPr>
              <a:t>POS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2" name="Rectangle 143"/>
          <p:cNvSpPr/>
          <p:nvPr/>
        </p:nvSpPr>
        <p:spPr>
          <a:xfrm>
            <a:off x="8100148" y="3355110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抖音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3" name="Rectangle 144"/>
          <p:cNvSpPr/>
          <p:nvPr/>
        </p:nvSpPr>
        <p:spPr>
          <a:xfrm>
            <a:off x="8100148" y="2456918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支付宝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4" name="Rectangle 146"/>
          <p:cNvSpPr/>
          <p:nvPr/>
        </p:nvSpPr>
        <p:spPr>
          <a:xfrm>
            <a:off x="8100148" y="2007822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微信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5" name="TextBox 148"/>
          <p:cNvSpPr txBox="1"/>
          <p:nvPr/>
        </p:nvSpPr>
        <p:spPr>
          <a:xfrm>
            <a:off x="1245357" y="2713541"/>
            <a:ext cx="46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47" name="Elbow Connector 152"/>
          <p:cNvCxnSpPr>
            <a:stCxn id="10" idx="1"/>
            <a:endCxn id="49" idx="0"/>
          </p:cNvCxnSpPr>
          <p:nvPr/>
        </p:nvCxnSpPr>
        <p:spPr>
          <a:xfrm rot="10800000" flipV="1">
            <a:off x="4111625" y="1898650"/>
            <a:ext cx="871855" cy="192405"/>
          </a:xfrm>
          <a:prstGeom prst="bentConnector2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160"/>
          <p:cNvSpPr/>
          <p:nvPr/>
        </p:nvSpPr>
        <p:spPr>
          <a:xfrm>
            <a:off x="3622040" y="2091055"/>
            <a:ext cx="978535" cy="3517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规则引擎服务端</a:t>
            </a:r>
            <a:endParaRPr lang="zh-CN" altLang="en-US" sz="800" b="1" dirty="0"/>
          </a:p>
        </p:txBody>
      </p:sp>
      <p:sp>
        <p:nvSpPr>
          <p:cNvPr id="56" name="Rectangle 175"/>
          <p:cNvSpPr/>
          <p:nvPr/>
        </p:nvSpPr>
        <p:spPr>
          <a:xfrm>
            <a:off x="8100148" y="380420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.....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TextBox 89"/>
          <p:cNvSpPr txBox="1"/>
          <p:nvPr/>
        </p:nvSpPr>
        <p:spPr>
          <a:xfrm>
            <a:off x="3255039" y="2903904"/>
            <a:ext cx="46378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sp>
        <p:nvSpPr>
          <p:cNvPr id="58" name="TextBox 218"/>
          <p:cNvSpPr txBox="1"/>
          <p:nvPr/>
        </p:nvSpPr>
        <p:spPr>
          <a:xfrm>
            <a:off x="618707" y="4021652"/>
            <a:ext cx="2688518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：促销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ounded Rectangle 160"/>
          <p:cNvSpPr/>
          <p:nvPr/>
        </p:nvSpPr>
        <p:spPr>
          <a:xfrm>
            <a:off x="3443605" y="3983355"/>
            <a:ext cx="1301750" cy="3016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800" b="1" dirty="0"/>
              <a:t>业务端</a:t>
            </a:r>
            <a:r>
              <a:rPr lang="en-US" altLang="zh-CN" sz="800" b="1" dirty="0"/>
              <a:t>CMS</a:t>
            </a:r>
            <a:r>
              <a:rPr lang="zh-CN" altLang="en-US" sz="800" b="1" dirty="0"/>
              <a:t>配置</a:t>
            </a:r>
            <a:endParaRPr lang="zh-CN" altLang="en-US" sz="800" b="1" dirty="0"/>
          </a:p>
        </p:txBody>
      </p:sp>
      <p:cxnSp>
        <p:nvCxnSpPr>
          <p:cNvPr id="68" name="Straight Arrow Connector 110"/>
          <p:cNvCxnSpPr/>
          <p:nvPr/>
        </p:nvCxnSpPr>
        <p:spPr>
          <a:xfrm flipV="1">
            <a:off x="3288707" y="3100241"/>
            <a:ext cx="270161" cy="926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7"/>
          <p:cNvCxnSpPr/>
          <p:nvPr/>
        </p:nvCxnSpPr>
        <p:spPr>
          <a:xfrm>
            <a:off x="7672451" y="986655"/>
            <a:ext cx="0" cy="38320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637122" y="2204933"/>
            <a:ext cx="756790" cy="41740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订单数据</a:t>
            </a:r>
            <a:endParaRPr lang="zh-CN" altLang="en-US" sz="800" b="1" dirty="0"/>
          </a:p>
        </p:txBody>
      </p:sp>
      <p:sp>
        <p:nvSpPr>
          <p:cNvPr id="71" name="圆角矩形 70"/>
          <p:cNvSpPr/>
          <p:nvPr/>
        </p:nvSpPr>
        <p:spPr>
          <a:xfrm>
            <a:off x="637122" y="2947659"/>
            <a:ext cx="756790" cy="41740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订单拆解</a:t>
            </a:r>
            <a:endParaRPr lang="zh-CN" altLang="en-US" sz="800" b="1" dirty="0"/>
          </a:p>
        </p:txBody>
      </p:sp>
      <p:sp>
        <p:nvSpPr>
          <p:cNvPr id="4" name="Rounded Rectangle 107"/>
          <p:cNvSpPr/>
          <p:nvPr/>
        </p:nvSpPr>
        <p:spPr>
          <a:xfrm>
            <a:off x="1904157" y="348960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 dirty="0"/>
              <a:t>....</a:t>
            </a:r>
            <a:endParaRPr lang="en-US" altLang="zh-CN" sz="800" b="1" dirty="0"/>
          </a:p>
        </p:txBody>
      </p:sp>
      <p:cxnSp>
        <p:nvCxnSpPr>
          <p:cNvPr id="26" name="Straight Arrow Connector 110"/>
          <p:cNvCxnSpPr>
            <a:stCxn id="5" idx="3"/>
            <a:endCxn id="9" idx="1"/>
          </p:cNvCxnSpPr>
          <p:nvPr/>
        </p:nvCxnSpPr>
        <p:spPr>
          <a:xfrm flipV="1">
            <a:off x="4624070" y="3222625"/>
            <a:ext cx="558165" cy="254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89"/>
          <p:cNvSpPr txBox="1"/>
          <p:nvPr/>
        </p:nvSpPr>
        <p:spPr>
          <a:xfrm>
            <a:off x="3698875" y="2730500"/>
            <a:ext cx="826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/>
              <a:t>规则执行引擎</a:t>
            </a:r>
            <a:endParaRPr lang="zh-CN" altLang="en-US" sz="800" b="1" dirty="0"/>
          </a:p>
        </p:txBody>
      </p:sp>
      <p:sp>
        <p:nvSpPr>
          <p:cNvPr id="75" name="Rounded Rectangle 115"/>
          <p:cNvSpPr/>
          <p:nvPr/>
        </p:nvSpPr>
        <p:spPr>
          <a:xfrm>
            <a:off x="3698240" y="325628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规则执行</a:t>
            </a:r>
            <a:endParaRPr lang="zh-CN" altLang="en-US" sz="800" b="1" dirty="0"/>
          </a:p>
        </p:txBody>
      </p:sp>
      <p:cxnSp>
        <p:nvCxnSpPr>
          <p:cNvPr id="76" name="Straight Arrow Connector 110"/>
          <p:cNvCxnSpPr>
            <a:stCxn id="62" idx="0"/>
          </p:cNvCxnSpPr>
          <p:nvPr/>
        </p:nvCxnSpPr>
        <p:spPr>
          <a:xfrm flipV="1">
            <a:off x="4094480" y="3718560"/>
            <a:ext cx="5715" cy="26479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9" idx="2"/>
            <a:endCxn id="74" idx="0"/>
          </p:cNvCxnSpPr>
          <p:nvPr/>
        </p:nvCxnSpPr>
        <p:spPr>
          <a:xfrm>
            <a:off x="4111625" y="2442845"/>
            <a:ext cx="635" cy="287655"/>
          </a:xfrm>
          <a:prstGeom prst="straightConnector1">
            <a:avLst/>
          </a:prstGeom>
          <a:ln w="19050">
            <a:solidFill>
              <a:srgbClr val="73737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115"/>
          <p:cNvSpPr/>
          <p:nvPr/>
        </p:nvSpPr>
        <p:spPr>
          <a:xfrm>
            <a:off x="3710940" y="2964815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规则加载</a:t>
            </a:r>
            <a:endParaRPr lang="zh-CN" altLang="en-US" sz="800" b="1" dirty="0"/>
          </a:p>
        </p:txBody>
      </p:sp>
      <p:sp>
        <p:nvSpPr>
          <p:cNvPr id="81" name="Rounded Rectangle 121"/>
          <p:cNvSpPr/>
          <p:nvPr/>
        </p:nvSpPr>
        <p:spPr>
          <a:xfrm>
            <a:off x="5316855" y="3027045"/>
            <a:ext cx="638810" cy="2057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版本检查</a:t>
            </a:r>
            <a:endParaRPr lang="zh-CN" altLang="en-US" sz="800" b="1" dirty="0"/>
          </a:p>
        </p:txBody>
      </p:sp>
      <p:sp>
        <p:nvSpPr>
          <p:cNvPr id="83" name="Rounded Rectangle 121"/>
          <p:cNvSpPr/>
          <p:nvPr/>
        </p:nvSpPr>
        <p:spPr>
          <a:xfrm>
            <a:off x="5316855" y="3256280"/>
            <a:ext cx="639445" cy="17081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执行</a:t>
            </a:r>
            <a:endParaRPr lang="zh-CN" altLang="en-US" sz="800" b="1" dirty="0"/>
          </a:p>
        </p:txBody>
      </p:sp>
      <p:cxnSp>
        <p:nvCxnSpPr>
          <p:cNvPr id="84" name="Straight Arrow Connector 110"/>
          <p:cNvCxnSpPr>
            <a:stCxn id="9" idx="3"/>
            <a:endCxn id="30" idx="1"/>
          </p:cNvCxnSpPr>
          <p:nvPr/>
        </p:nvCxnSpPr>
        <p:spPr>
          <a:xfrm flipV="1">
            <a:off x="6148070" y="3110865"/>
            <a:ext cx="311785" cy="11176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10"/>
          <p:cNvCxnSpPr>
            <a:stCxn id="9" idx="3"/>
            <a:endCxn id="32" idx="1"/>
          </p:cNvCxnSpPr>
          <p:nvPr/>
        </p:nvCxnSpPr>
        <p:spPr>
          <a:xfrm>
            <a:off x="6148070" y="3222625"/>
            <a:ext cx="311785" cy="20383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10"/>
          <p:cNvCxnSpPr>
            <a:stCxn id="10" idx="2"/>
            <a:endCxn id="29" idx="0"/>
          </p:cNvCxnSpPr>
          <p:nvPr/>
        </p:nvCxnSpPr>
        <p:spPr>
          <a:xfrm>
            <a:off x="5509260" y="2492375"/>
            <a:ext cx="635" cy="21526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114"/>
          <p:cNvSpPr/>
          <p:nvPr/>
        </p:nvSpPr>
        <p:spPr>
          <a:xfrm>
            <a:off x="5109210" y="2157095"/>
            <a:ext cx="828040" cy="2400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仿真测试</a:t>
            </a:r>
            <a:endParaRPr lang="zh-CN" altLang="en-US" sz="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075" y="99053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促销服务部署架构</a:t>
            </a:r>
            <a:endParaRPr lang="zh-CN" altLang="en-US" sz="2400" dirty="0" smtClean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5445" y="2456815"/>
            <a:ext cx="727710" cy="95821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69"/>
          <p:cNvSpPr/>
          <p:nvPr/>
        </p:nvSpPr>
        <p:spPr>
          <a:xfrm>
            <a:off x="432452" y="251583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432452" y="281417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492250" y="2595245"/>
            <a:ext cx="70485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69"/>
          <p:cNvSpPr/>
          <p:nvPr/>
        </p:nvSpPr>
        <p:spPr>
          <a:xfrm>
            <a:off x="1538785" y="275851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ounded Rectangle 69"/>
          <p:cNvSpPr/>
          <p:nvPr/>
        </p:nvSpPr>
        <p:spPr>
          <a:xfrm>
            <a:off x="1538785" y="304796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598095" y="2424644"/>
            <a:ext cx="843517" cy="104329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69"/>
          <p:cNvSpPr/>
          <p:nvPr/>
        </p:nvSpPr>
        <p:spPr>
          <a:xfrm>
            <a:off x="2713697" y="266525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Gateway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ounded Rectangle 69"/>
          <p:cNvSpPr/>
          <p:nvPr/>
        </p:nvSpPr>
        <p:spPr>
          <a:xfrm>
            <a:off x="2719764" y="3178664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auth2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67405" y="3883869"/>
            <a:ext cx="842144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69"/>
          <p:cNvSpPr/>
          <p:nvPr/>
        </p:nvSpPr>
        <p:spPr>
          <a:xfrm>
            <a:off x="4082477" y="4188483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ounded Rectangle 69"/>
          <p:cNvSpPr/>
          <p:nvPr/>
        </p:nvSpPr>
        <p:spPr>
          <a:xfrm>
            <a:off x="4083006" y="450361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130"/>
          <p:cNvSpPr txBox="1"/>
          <p:nvPr/>
        </p:nvSpPr>
        <p:spPr>
          <a:xfrm>
            <a:off x="3920477" y="3928454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管理器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743325" y="1076325"/>
            <a:ext cx="1351915" cy="6991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Rounded Rectangle 69"/>
          <p:cNvSpPr/>
          <p:nvPr/>
        </p:nvSpPr>
        <p:spPr>
          <a:xfrm>
            <a:off x="3805491" y="1503234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nacos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130"/>
          <p:cNvSpPr txBox="1"/>
          <p:nvPr/>
        </p:nvSpPr>
        <p:spPr>
          <a:xfrm>
            <a:off x="3973182" y="1048446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Rounded Rectangle 69"/>
          <p:cNvSpPr/>
          <p:nvPr/>
        </p:nvSpPr>
        <p:spPr>
          <a:xfrm>
            <a:off x="3805491" y="1250121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ounded Rectangle 69"/>
          <p:cNvSpPr/>
          <p:nvPr/>
        </p:nvSpPr>
        <p:spPr>
          <a:xfrm>
            <a:off x="4449697" y="124604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Straight Connector 41"/>
          <p:cNvCxnSpPr>
            <a:stCxn id="86" idx="2"/>
            <a:endCxn id="113" idx="0"/>
          </p:cNvCxnSpPr>
          <p:nvPr/>
        </p:nvCxnSpPr>
        <p:spPr>
          <a:xfrm flipH="1">
            <a:off x="4401185" y="1775460"/>
            <a:ext cx="18415" cy="65087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2" name="Rounded Rectangle 69"/>
          <p:cNvSpPr/>
          <p:nvPr/>
        </p:nvSpPr>
        <p:spPr>
          <a:xfrm>
            <a:off x="2717422" y="292195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sentinel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TextBox 130"/>
          <p:cNvSpPr txBox="1"/>
          <p:nvPr/>
        </p:nvSpPr>
        <p:spPr>
          <a:xfrm>
            <a:off x="2555642" y="2434958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API Gateway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TextBox 130"/>
          <p:cNvSpPr txBox="1"/>
          <p:nvPr/>
        </p:nvSpPr>
        <p:spPr>
          <a:xfrm>
            <a:off x="1498600" y="2584450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集群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19" name="Straight Connector 41"/>
          <p:cNvCxnSpPr>
            <a:stCxn id="20" idx="1"/>
          </p:cNvCxnSpPr>
          <p:nvPr/>
        </p:nvCxnSpPr>
        <p:spPr>
          <a:xfrm flipH="1" flipV="1">
            <a:off x="1149985" y="2945130"/>
            <a:ext cx="342265" cy="508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6" name="TextBox 130"/>
          <p:cNvSpPr txBox="1"/>
          <p:nvPr/>
        </p:nvSpPr>
        <p:spPr>
          <a:xfrm>
            <a:off x="2127885" y="2614930"/>
            <a:ext cx="520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https</a:t>
            </a:r>
            <a:endParaRPr lang="en-US" sz="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SSL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7" name="Straight Connector 41"/>
          <p:cNvCxnSpPr>
            <a:stCxn id="23" idx="1"/>
            <a:endCxn id="20" idx="3"/>
          </p:cNvCxnSpPr>
          <p:nvPr/>
        </p:nvCxnSpPr>
        <p:spPr>
          <a:xfrm flipH="1">
            <a:off x="2197100" y="2946400"/>
            <a:ext cx="400685" cy="381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34" name="Straight Connector 41"/>
          <p:cNvCxnSpPr>
            <a:stCxn id="95" idx="1"/>
            <a:endCxn id="100" idx="3"/>
          </p:cNvCxnSpPr>
          <p:nvPr/>
        </p:nvCxnSpPr>
        <p:spPr>
          <a:xfrm flipH="1">
            <a:off x="4818380" y="2923540"/>
            <a:ext cx="728345" cy="139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40" name="Straight Connector 41"/>
          <p:cNvCxnSpPr>
            <a:stCxn id="100" idx="2"/>
            <a:endCxn id="26" idx="0"/>
          </p:cNvCxnSpPr>
          <p:nvPr/>
        </p:nvCxnSpPr>
        <p:spPr>
          <a:xfrm flipH="1">
            <a:off x="4388485" y="3458845"/>
            <a:ext cx="8255" cy="42481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" name="Rounded Rectangle 69"/>
          <p:cNvSpPr/>
          <p:nvPr/>
        </p:nvSpPr>
        <p:spPr>
          <a:xfrm>
            <a:off x="432452" y="312977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ounded Rectangle 69"/>
          <p:cNvSpPr/>
          <p:nvPr/>
        </p:nvSpPr>
        <p:spPr>
          <a:xfrm>
            <a:off x="4470400" y="1509395"/>
            <a:ext cx="591185" cy="20383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130"/>
          <p:cNvSpPr txBox="1"/>
          <p:nvPr/>
        </p:nvSpPr>
        <p:spPr>
          <a:xfrm>
            <a:off x="1078865" y="2595880"/>
            <a:ext cx="466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https</a:t>
            </a:r>
            <a:endParaRPr lang="en-US" sz="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SSL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5612765" y="1859915"/>
            <a:ext cx="1338580" cy="2072640"/>
            <a:chOff x="6295" y="4177"/>
            <a:chExt cx="2108" cy="3264"/>
          </a:xfrm>
        </p:grpSpPr>
        <p:sp>
          <p:nvSpPr>
            <p:cNvPr id="31" name="圆角矩形 30"/>
            <p:cNvSpPr/>
            <p:nvPr/>
          </p:nvSpPr>
          <p:spPr>
            <a:xfrm>
              <a:off x="6317" y="4212"/>
              <a:ext cx="2078" cy="1038"/>
            </a:xfrm>
            <a:prstGeom prst="roundRect">
              <a:avLst>
                <a:gd name="adj" fmla="val 3391"/>
              </a:avLst>
            </a:prstGeom>
            <a:solidFill>
              <a:srgbClr val="B3D7FF">
                <a:alpha val="62745"/>
              </a:srgbClr>
            </a:solidFill>
            <a:ln w="3175">
              <a:solidFill>
                <a:srgbClr val="A3C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Rounded Rectangle 69"/>
            <p:cNvSpPr/>
            <p:nvPr/>
          </p:nvSpPr>
          <p:spPr>
            <a:xfrm>
              <a:off x="6352" y="4473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优惠计算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33" name="Rounded Rectangle 69"/>
            <p:cNvSpPr/>
            <p:nvPr/>
          </p:nvSpPr>
          <p:spPr>
            <a:xfrm>
              <a:off x="6353" y="4856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策略配置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TextBox 130"/>
            <p:cNvSpPr txBox="1"/>
            <p:nvPr/>
          </p:nvSpPr>
          <p:spPr>
            <a:xfrm>
              <a:off x="6641" y="4177"/>
              <a:ext cx="165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宋体" charset="0"/>
                </a:rPr>
                <a:t>规则引擎应用服务</a:t>
              </a:r>
              <a:endParaRPr lang="zh-CN" altLang="en-US" sz="800" b="1" dirty="0"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62" name="Rounded Rectangle 69"/>
            <p:cNvSpPr/>
            <p:nvPr/>
          </p:nvSpPr>
          <p:spPr>
            <a:xfrm>
              <a:off x="7352" y="4490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最优计算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63" name="Rounded Rectangle 69"/>
            <p:cNvSpPr/>
            <p:nvPr/>
          </p:nvSpPr>
          <p:spPr>
            <a:xfrm>
              <a:off x="7352" y="4886"/>
              <a:ext cx="964" cy="311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促销引擎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325" y="5310"/>
              <a:ext cx="2078" cy="1038"/>
            </a:xfrm>
            <a:prstGeom prst="roundRect">
              <a:avLst>
                <a:gd name="adj" fmla="val 3391"/>
              </a:avLst>
            </a:prstGeom>
            <a:solidFill>
              <a:srgbClr val="B3D7FF">
                <a:alpha val="62745"/>
              </a:srgbClr>
            </a:solidFill>
            <a:ln w="3175">
              <a:solidFill>
                <a:srgbClr val="A3C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Rounded Rectangle 69"/>
            <p:cNvSpPr/>
            <p:nvPr/>
          </p:nvSpPr>
          <p:spPr>
            <a:xfrm>
              <a:off x="6360" y="5547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优惠计算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45" name="Rounded Rectangle 69"/>
            <p:cNvSpPr/>
            <p:nvPr/>
          </p:nvSpPr>
          <p:spPr>
            <a:xfrm>
              <a:off x="6361" y="5930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zh-CN" altLang="en-US" sz="8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策略配置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TextBox 130"/>
            <p:cNvSpPr txBox="1"/>
            <p:nvPr/>
          </p:nvSpPr>
          <p:spPr>
            <a:xfrm>
              <a:off x="6503" y="5251"/>
              <a:ext cx="16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宋体" charset="0"/>
                  <a:sym typeface="+mn-ea"/>
                </a:rPr>
                <a:t>规则引擎应用服务</a:t>
              </a:r>
              <a:endParaRPr lang="zh-CN" altLang="en-US" sz="800" b="1" dirty="0">
                <a:latin typeface="微软雅黑" panose="020B0503020204020204" charset="-122"/>
                <a:ea typeface="宋体" charset="0"/>
              </a:endParaRPr>
            </a:p>
            <a:p>
              <a:pPr algn="ctr"/>
              <a:endParaRPr 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Rounded Rectangle 69"/>
            <p:cNvSpPr/>
            <p:nvPr/>
          </p:nvSpPr>
          <p:spPr>
            <a:xfrm>
              <a:off x="7360" y="5564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最优计算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48" name="Rounded Rectangle 69"/>
            <p:cNvSpPr/>
            <p:nvPr/>
          </p:nvSpPr>
          <p:spPr>
            <a:xfrm>
              <a:off x="7360" y="5960"/>
              <a:ext cx="964" cy="311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促销引擎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295" y="6403"/>
              <a:ext cx="2078" cy="1038"/>
            </a:xfrm>
            <a:prstGeom prst="roundRect">
              <a:avLst>
                <a:gd name="adj" fmla="val 3391"/>
              </a:avLst>
            </a:prstGeom>
            <a:solidFill>
              <a:srgbClr val="B3D7FF">
                <a:alpha val="62745"/>
              </a:srgbClr>
            </a:solidFill>
            <a:ln w="3175">
              <a:solidFill>
                <a:srgbClr val="A3C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ounded Rectangle 69"/>
            <p:cNvSpPr/>
            <p:nvPr/>
          </p:nvSpPr>
          <p:spPr>
            <a:xfrm>
              <a:off x="6330" y="6640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优惠计算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72" name="Rounded Rectangle 69"/>
            <p:cNvSpPr/>
            <p:nvPr/>
          </p:nvSpPr>
          <p:spPr>
            <a:xfrm>
              <a:off x="6331" y="7023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策略配置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TextBox 130"/>
            <p:cNvSpPr txBox="1"/>
            <p:nvPr/>
          </p:nvSpPr>
          <p:spPr>
            <a:xfrm>
              <a:off x="6503" y="6344"/>
              <a:ext cx="16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宋体" charset="0"/>
                  <a:sym typeface="+mn-ea"/>
                </a:rPr>
                <a:t>规则引擎应用服务</a:t>
              </a:r>
              <a:endParaRPr lang="zh-CN" altLang="en-US" sz="800" b="1" dirty="0">
                <a:latin typeface="微软雅黑" panose="020B0503020204020204" charset="-122"/>
                <a:ea typeface="宋体" charset="0"/>
              </a:endParaRPr>
            </a:p>
            <a:p>
              <a:pPr algn="ctr"/>
              <a:endParaRPr 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ounded Rectangle 69"/>
            <p:cNvSpPr/>
            <p:nvPr/>
          </p:nvSpPr>
          <p:spPr>
            <a:xfrm>
              <a:off x="7330" y="6657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最优计算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84" name="Rounded Rectangle 69"/>
            <p:cNvSpPr/>
            <p:nvPr/>
          </p:nvSpPr>
          <p:spPr>
            <a:xfrm>
              <a:off x="7330" y="7053"/>
              <a:ext cx="964" cy="311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促销引擎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</p:grpSp>
      <p:sp>
        <p:nvSpPr>
          <p:cNvPr id="95" name="圆角矩形 48"/>
          <p:cNvSpPr/>
          <p:nvPr/>
        </p:nvSpPr>
        <p:spPr>
          <a:xfrm>
            <a:off x="5546725" y="1844675"/>
            <a:ext cx="1470660" cy="2157095"/>
          </a:xfrm>
          <a:prstGeom prst="roundRect">
            <a:avLst>
              <a:gd name="adj" fmla="val 7260"/>
            </a:avLst>
          </a:prstGeom>
          <a:noFill/>
          <a:ln w="12700" cap="flat" cmpd="sng" algn="ctr">
            <a:solidFill>
              <a:srgbClr val="011739"/>
            </a:solidFill>
            <a:prstDash val="solid"/>
          </a:ln>
          <a:effectLst/>
        </p:spPr>
        <p:txBody>
          <a:bodyPr anchor="ctr"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975410" y="2415754"/>
            <a:ext cx="843517" cy="104329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Rounded Rectangle 69"/>
          <p:cNvSpPr/>
          <p:nvPr/>
        </p:nvSpPr>
        <p:spPr>
          <a:xfrm>
            <a:off x="4091012" y="265636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11" name="Rounded Rectangle 69"/>
          <p:cNvSpPr/>
          <p:nvPr/>
        </p:nvSpPr>
        <p:spPr>
          <a:xfrm>
            <a:off x="4097079" y="3169774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service</a:t>
            </a:r>
            <a:endParaRPr lang="zh-CN" altLang="en-US" sz="800" kern="0" dirty="0" err="1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12" name="Rounded Rectangle 69"/>
          <p:cNvSpPr/>
          <p:nvPr/>
        </p:nvSpPr>
        <p:spPr>
          <a:xfrm>
            <a:off x="4094737" y="291306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service</a:t>
            </a:r>
            <a:endParaRPr lang="zh-CN" altLang="en-US" sz="800" kern="0" dirty="0" err="1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13" name="TextBox 130"/>
          <p:cNvSpPr txBox="1"/>
          <p:nvPr/>
        </p:nvSpPr>
        <p:spPr>
          <a:xfrm>
            <a:off x="3932957" y="2426068"/>
            <a:ext cx="936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业务应用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20" name="Straight Connector 41"/>
          <p:cNvCxnSpPr>
            <a:stCxn id="100" idx="1"/>
            <a:endCxn id="23" idx="3"/>
          </p:cNvCxnSpPr>
          <p:nvPr/>
        </p:nvCxnSpPr>
        <p:spPr>
          <a:xfrm flipH="1">
            <a:off x="3441065" y="2937510"/>
            <a:ext cx="534035" cy="889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21" name="Straight Connector 41"/>
          <p:cNvCxnSpPr>
            <a:stCxn id="86" idx="3"/>
            <a:endCxn id="95" idx="0"/>
          </p:cNvCxnSpPr>
          <p:nvPr/>
        </p:nvCxnSpPr>
        <p:spPr>
          <a:xfrm>
            <a:off x="5095240" y="1426210"/>
            <a:ext cx="1186815" cy="41846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3" name="圆角矩形 122"/>
          <p:cNvSpPr/>
          <p:nvPr/>
        </p:nvSpPr>
        <p:spPr>
          <a:xfrm>
            <a:off x="7874635" y="2508250"/>
            <a:ext cx="982345" cy="8108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Rounded Rectangle 69"/>
          <p:cNvSpPr/>
          <p:nvPr/>
        </p:nvSpPr>
        <p:spPr>
          <a:xfrm>
            <a:off x="7966710" y="2776220"/>
            <a:ext cx="824230" cy="2159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规则配置服务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28" name="TextBox 130"/>
          <p:cNvSpPr txBox="1"/>
          <p:nvPr/>
        </p:nvSpPr>
        <p:spPr>
          <a:xfrm>
            <a:off x="7920241" y="2579454"/>
            <a:ext cx="936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 smtClean="0">
                <a:latin typeface="微软雅黑" panose="020B0503020204020204" charset="-122"/>
                <a:ea typeface="宋体" charset="0"/>
              </a:rPr>
              <a:t>规则引擎服务端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9" name="直接箭头连接符 128"/>
          <p:cNvCxnSpPr>
            <a:stCxn id="95" idx="3"/>
            <a:endCxn id="123" idx="1"/>
          </p:cNvCxnSpPr>
          <p:nvPr/>
        </p:nvCxnSpPr>
        <p:spPr>
          <a:xfrm flipV="1">
            <a:off x="7017385" y="2914015"/>
            <a:ext cx="857250" cy="95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153275" y="2620645"/>
            <a:ext cx="58991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 dirty="0" smtClean="0"/>
              <a:t>pull/push</a:t>
            </a:r>
            <a:endParaRPr lang="zh-CN" altLang="en-US" sz="800" dirty="0" smtClean="0"/>
          </a:p>
        </p:txBody>
      </p:sp>
      <p:sp>
        <p:nvSpPr>
          <p:cNvPr id="133" name="Rounded Rectangle 69"/>
          <p:cNvSpPr/>
          <p:nvPr/>
        </p:nvSpPr>
        <p:spPr>
          <a:xfrm>
            <a:off x="7973695" y="3051175"/>
            <a:ext cx="824865" cy="21336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React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8"/>
          <p:cNvSpPr/>
          <p:nvPr/>
        </p:nvSpPr>
        <p:spPr>
          <a:xfrm>
            <a:off x="396240" y="2477770"/>
            <a:ext cx="1064260" cy="1098550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157"/>
          <p:cNvSpPr/>
          <p:nvPr/>
        </p:nvSpPr>
        <p:spPr>
          <a:xfrm>
            <a:off x="5540375" y="2524760"/>
            <a:ext cx="1064895" cy="9886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促销最优解流程</a:t>
            </a:r>
            <a:endParaRPr lang="zh-CN" altLang="en-US" dirty="0" smtClean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1" name="Straight Connector 97"/>
          <p:cNvCxnSpPr/>
          <p:nvPr/>
        </p:nvCxnSpPr>
        <p:spPr>
          <a:xfrm>
            <a:off x="1589916" y="2082816"/>
            <a:ext cx="0" cy="196174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48"/>
          <p:cNvSpPr/>
          <p:nvPr/>
        </p:nvSpPr>
        <p:spPr>
          <a:xfrm>
            <a:off x="3318510" y="2160270"/>
            <a:ext cx="1482725" cy="1724025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92"/>
          <p:cNvSpPr/>
          <p:nvPr/>
        </p:nvSpPr>
        <p:spPr>
          <a:xfrm>
            <a:off x="8100148" y="2906014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tx1">
                    <a:lumMod val="75000"/>
                  </a:schemeClr>
                </a:solidFill>
              </a:rPr>
              <a:t>美团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Rounded Rectangle 103"/>
          <p:cNvSpPr/>
          <p:nvPr/>
        </p:nvSpPr>
        <p:spPr>
          <a:xfrm>
            <a:off x="3425618" y="237112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1</a:t>
            </a:r>
            <a:endParaRPr lang="en-US" altLang="zh-CN" sz="800" b="1" dirty="0">
              <a:effectLst/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19" name="Rounded Rectangle 105"/>
          <p:cNvSpPr/>
          <p:nvPr/>
        </p:nvSpPr>
        <p:spPr>
          <a:xfrm>
            <a:off x="3425618" y="265985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2</a:t>
            </a:r>
            <a:endParaRPr lang="en-US" altLang="zh-CN" sz="800" b="1" dirty="0">
              <a:effectLst/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21" name="Rounded Rectangle 107"/>
          <p:cNvSpPr/>
          <p:nvPr/>
        </p:nvSpPr>
        <p:spPr>
          <a:xfrm>
            <a:off x="3420537" y="323814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4</a:t>
            </a:r>
            <a:endParaRPr lang="en-US" altLang="zh-CN" sz="800" b="1" dirty="0">
              <a:effectLst/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40" name="TextBox 140"/>
          <p:cNvSpPr txBox="1"/>
          <p:nvPr/>
        </p:nvSpPr>
        <p:spPr>
          <a:xfrm>
            <a:off x="7983855" y="1167130"/>
            <a:ext cx="836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适用渠道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142"/>
          <p:cNvSpPr/>
          <p:nvPr/>
        </p:nvSpPr>
        <p:spPr>
          <a:xfrm>
            <a:off x="8100148" y="155872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>
                    <a:lumMod val="75000"/>
                  </a:schemeClr>
                </a:solidFill>
              </a:rPr>
              <a:t>POS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2" name="Rectangle 143"/>
          <p:cNvSpPr/>
          <p:nvPr/>
        </p:nvSpPr>
        <p:spPr>
          <a:xfrm>
            <a:off x="8100148" y="3355110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抖音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3" name="Rectangle 144"/>
          <p:cNvSpPr/>
          <p:nvPr/>
        </p:nvSpPr>
        <p:spPr>
          <a:xfrm>
            <a:off x="8100148" y="2456918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支付宝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4" name="Rectangle 146"/>
          <p:cNvSpPr/>
          <p:nvPr/>
        </p:nvSpPr>
        <p:spPr>
          <a:xfrm>
            <a:off x="8100148" y="2007822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微信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9" name="Rounded Rectangle 160"/>
          <p:cNvSpPr/>
          <p:nvPr/>
        </p:nvSpPr>
        <p:spPr>
          <a:xfrm>
            <a:off x="6982460" y="2847340"/>
            <a:ext cx="628015" cy="3441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最优解</a:t>
            </a:r>
            <a:endParaRPr lang="zh-CN" altLang="en-US" sz="800" b="1" dirty="0"/>
          </a:p>
        </p:txBody>
      </p:sp>
      <p:sp>
        <p:nvSpPr>
          <p:cNvPr id="56" name="Rectangle 175"/>
          <p:cNvSpPr/>
          <p:nvPr/>
        </p:nvSpPr>
        <p:spPr>
          <a:xfrm>
            <a:off x="8100148" y="380420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.....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TextBox 89"/>
          <p:cNvSpPr txBox="1"/>
          <p:nvPr/>
        </p:nvSpPr>
        <p:spPr>
          <a:xfrm>
            <a:off x="4976524" y="2813099"/>
            <a:ext cx="46378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68" name="Straight Arrow Connector 110"/>
          <p:cNvCxnSpPr>
            <a:stCxn id="14" idx="3"/>
            <a:endCxn id="5" idx="1"/>
          </p:cNvCxnSpPr>
          <p:nvPr/>
        </p:nvCxnSpPr>
        <p:spPr>
          <a:xfrm flipV="1">
            <a:off x="4801235" y="3019425"/>
            <a:ext cx="739140" cy="317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7"/>
          <p:cNvCxnSpPr/>
          <p:nvPr/>
        </p:nvCxnSpPr>
        <p:spPr>
          <a:xfrm>
            <a:off x="7672451" y="986655"/>
            <a:ext cx="0" cy="38320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65455" y="2566670"/>
            <a:ext cx="930910" cy="41719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餐厅优惠</a:t>
            </a:r>
            <a:endParaRPr lang="zh-CN" altLang="en-US" sz="800" b="1" dirty="0"/>
          </a:p>
        </p:txBody>
      </p:sp>
      <p:sp>
        <p:nvSpPr>
          <p:cNvPr id="71" name="圆角矩形 70"/>
          <p:cNvSpPr/>
          <p:nvPr/>
        </p:nvSpPr>
        <p:spPr>
          <a:xfrm>
            <a:off x="462915" y="3069590"/>
            <a:ext cx="930910" cy="41719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第三方平台优惠</a:t>
            </a:r>
            <a:endParaRPr lang="zh-CN" altLang="en-US" sz="800" b="1" dirty="0"/>
          </a:p>
        </p:txBody>
      </p:sp>
      <p:sp>
        <p:nvSpPr>
          <p:cNvPr id="4" name="Rounded Rectangle 107"/>
          <p:cNvSpPr/>
          <p:nvPr/>
        </p:nvSpPr>
        <p:spPr>
          <a:xfrm>
            <a:off x="3420537" y="354294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 dirty="0"/>
              <a:t>....</a:t>
            </a:r>
            <a:endParaRPr lang="en-US" altLang="zh-CN" sz="800" b="1" dirty="0"/>
          </a:p>
        </p:txBody>
      </p:sp>
      <p:cxnSp>
        <p:nvCxnSpPr>
          <p:cNvPr id="26" name="Straight Arrow Connector 110"/>
          <p:cNvCxnSpPr>
            <a:stCxn id="5" idx="3"/>
            <a:endCxn id="49" idx="1"/>
          </p:cNvCxnSpPr>
          <p:nvPr/>
        </p:nvCxnSpPr>
        <p:spPr>
          <a:xfrm>
            <a:off x="6605270" y="3019425"/>
            <a:ext cx="377190" cy="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89"/>
          <p:cNvSpPr txBox="1"/>
          <p:nvPr/>
        </p:nvSpPr>
        <p:spPr>
          <a:xfrm>
            <a:off x="5680075" y="2524760"/>
            <a:ext cx="826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/>
              <a:t>汇总结果</a:t>
            </a:r>
            <a:endParaRPr lang="zh-CN" altLang="en-US" sz="800" b="1" dirty="0"/>
          </a:p>
        </p:txBody>
      </p:sp>
      <p:sp>
        <p:nvSpPr>
          <p:cNvPr id="75" name="Rounded Rectangle 115"/>
          <p:cNvSpPr/>
          <p:nvPr/>
        </p:nvSpPr>
        <p:spPr>
          <a:xfrm>
            <a:off x="5679440" y="305054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排序</a:t>
            </a:r>
            <a:endParaRPr lang="zh-CN" altLang="en-US" sz="800" b="1" dirty="0"/>
          </a:p>
        </p:txBody>
      </p:sp>
      <p:sp>
        <p:nvSpPr>
          <p:cNvPr id="80" name="Rounded Rectangle 115"/>
          <p:cNvSpPr/>
          <p:nvPr/>
        </p:nvSpPr>
        <p:spPr>
          <a:xfrm>
            <a:off x="5692140" y="2759075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汇总</a:t>
            </a:r>
            <a:endParaRPr lang="zh-CN" altLang="en-US" sz="800" b="1" dirty="0"/>
          </a:p>
        </p:txBody>
      </p:sp>
      <p:sp>
        <p:nvSpPr>
          <p:cNvPr id="3" name="Rounded Rectangle 107"/>
          <p:cNvSpPr/>
          <p:nvPr/>
        </p:nvSpPr>
        <p:spPr>
          <a:xfrm>
            <a:off x="3433237" y="293842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3</a:t>
            </a:r>
            <a:endParaRPr lang="en-US" altLang="zh-CN" sz="800" b="1" dirty="0">
              <a:effectLst/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7" name="Rounded Rectangle 157"/>
          <p:cNvSpPr/>
          <p:nvPr/>
        </p:nvSpPr>
        <p:spPr>
          <a:xfrm>
            <a:off x="1783715" y="2484120"/>
            <a:ext cx="1094105" cy="10902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 b="1" dirty="0"/>
          </a:p>
        </p:txBody>
      </p:sp>
      <p:sp>
        <p:nvSpPr>
          <p:cNvPr id="12" name="TextBox 89"/>
          <p:cNvSpPr txBox="1"/>
          <p:nvPr/>
        </p:nvSpPr>
        <p:spPr>
          <a:xfrm>
            <a:off x="1416714" y="2815639"/>
            <a:ext cx="46378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13" name="Straight Arrow Connector 110"/>
          <p:cNvCxnSpPr>
            <a:stCxn id="2" idx="3"/>
            <a:endCxn id="7" idx="1"/>
          </p:cNvCxnSpPr>
          <p:nvPr/>
        </p:nvCxnSpPr>
        <p:spPr>
          <a:xfrm>
            <a:off x="1460500" y="3027045"/>
            <a:ext cx="323215" cy="254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0"/>
          <p:cNvCxnSpPr>
            <a:stCxn id="7" idx="3"/>
            <a:endCxn id="14" idx="1"/>
          </p:cNvCxnSpPr>
          <p:nvPr/>
        </p:nvCxnSpPr>
        <p:spPr>
          <a:xfrm flipV="1">
            <a:off x="2877820" y="3022600"/>
            <a:ext cx="440690" cy="698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9"/>
          <p:cNvSpPr txBox="1"/>
          <p:nvPr/>
        </p:nvSpPr>
        <p:spPr>
          <a:xfrm>
            <a:off x="1923415" y="2484120"/>
            <a:ext cx="826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/>
              <a:t>促销组合列表</a:t>
            </a:r>
            <a:endParaRPr lang="zh-CN" altLang="en-US" sz="800" b="1" dirty="0"/>
          </a:p>
        </p:txBody>
      </p:sp>
      <p:sp>
        <p:nvSpPr>
          <p:cNvPr id="22" name="Rounded Rectangle 115"/>
          <p:cNvSpPr/>
          <p:nvPr/>
        </p:nvSpPr>
        <p:spPr>
          <a:xfrm>
            <a:off x="1938020" y="296418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促销组别</a:t>
            </a:r>
            <a:endParaRPr lang="zh-CN" altLang="en-US" sz="800" b="1" dirty="0"/>
          </a:p>
        </p:txBody>
      </p:sp>
      <p:sp>
        <p:nvSpPr>
          <p:cNvPr id="28" name="Rounded Rectangle 115"/>
          <p:cNvSpPr/>
          <p:nvPr/>
        </p:nvSpPr>
        <p:spPr>
          <a:xfrm>
            <a:off x="1935480" y="2718435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促销类别</a:t>
            </a:r>
            <a:endParaRPr lang="zh-CN" altLang="en-US" sz="800" b="1" dirty="0"/>
          </a:p>
        </p:txBody>
      </p:sp>
      <p:sp>
        <p:nvSpPr>
          <p:cNvPr id="31" name="Rounded Rectangle 115"/>
          <p:cNvSpPr/>
          <p:nvPr/>
        </p:nvSpPr>
        <p:spPr>
          <a:xfrm>
            <a:off x="1939925" y="321818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商品属性</a:t>
            </a:r>
            <a:endParaRPr lang="zh-CN" altLang="en-US" sz="800" b="1" dirty="0"/>
          </a:p>
        </p:txBody>
      </p:sp>
      <p:sp>
        <p:nvSpPr>
          <p:cNvPr id="33" name="TextBox 89"/>
          <p:cNvSpPr txBox="1"/>
          <p:nvPr/>
        </p:nvSpPr>
        <p:spPr>
          <a:xfrm>
            <a:off x="3662045" y="2160270"/>
            <a:ext cx="10236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/>
              <a:t>决策树并行计算</a:t>
            </a:r>
            <a:endParaRPr lang="zh-CN" altLang="en-US" sz="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68985" y="1039495"/>
            <a:ext cx="308546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构造共现矩阵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A &lt; B &lt; C &lt; D &lt; E </a:t>
            </a:r>
            <a:r>
              <a:rPr lang="zh-CN" altLang="en-US" sz="1000" dirty="0" smtClean="0"/>
              <a:t>顺序排列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371600" y="1535430"/>
          <a:ext cx="4293870" cy="331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45"/>
                <a:gridCol w="715645"/>
                <a:gridCol w="715645"/>
                <a:gridCol w="715645"/>
                <a:gridCol w="715645"/>
                <a:gridCol w="715645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A(10)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B(20)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C(30)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D(40)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E(50)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18585" y="1037590"/>
            <a:ext cx="122682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A,E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680200" y="1750060"/>
            <a:ext cx="2686050" cy="11684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行</a:t>
            </a:r>
            <a:r>
              <a:rPr lang="zh-CN" altLang="en-US" sz="1000" dirty="0" smtClean="0">
                <a:sym typeface="+mn-ea"/>
              </a:rPr>
              <a:t>优惠解：</a:t>
            </a:r>
            <a:r>
              <a:rPr lang="en-US" altLang="zh-CN" sz="1000" dirty="0" smtClean="0"/>
              <a:t>A + C + D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行优惠解：</a:t>
            </a:r>
            <a:r>
              <a:rPr lang="en-US" altLang="zh-CN" sz="1000" dirty="0" smtClean="0"/>
              <a:t>B + C +  D + E(</a:t>
            </a:r>
            <a:r>
              <a:rPr lang="zh-CN" altLang="en-US" sz="1000" dirty="0" smtClean="0"/>
              <a:t>连续空行判断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互斥）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3,4</a:t>
            </a:r>
            <a:r>
              <a:rPr lang="zh-CN" altLang="en-US" sz="1000" dirty="0" smtClean="0"/>
              <a:t>行</a:t>
            </a:r>
            <a:r>
              <a:rPr lang="en-US" altLang="zh-CN" sz="1000" dirty="0" smtClean="0"/>
              <a:t>:</a:t>
            </a:r>
            <a:r>
              <a:rPr lang="zh-CN" altLang="en-US" sz="1000" dirty="0" smtClean="0"/>
              <a:t>没有互斥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不计算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行：</a:t>
            </a:r>
            <a:r>
              <a:rPr lang="en-US" altLang="zh-CN" sz="1000" dirty="0" smtClean="0"/>
              <a:t>B + C + D + E (</a:t>
            </a:r>
            <a:r>
              <a:rPr lang="zh-CN" altLang="en-US" sz="1000" dirty="0" smtClean="0"/>
              <a:t>连续空行，判断互斥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140(B + C + D + E) &gt; 80(A + C + D)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得出最优解是</a:t>
            </a:r>
            <a:r>
              <a:rPr lang="en-US" altLang="zh-CN" sz="1000" dirty="0" smtClean="0"/>
              <a:t>:B + C + D + E</a:t>
            </a:r>
            <a:endParaRPr lang="en-US" altLang="zh-CN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680200" y="1356360"/>
            <a:ext cx="2468880" cy="4603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按行遍历五次：找出每一行的空值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68985" y="1039495"/>
            <a:ext cx="308546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构造共现矩阵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A &lt; B &lt; C &lt; D &lt; E </a:t>
            </a:r>
            <a:r>
              <a:rPr lang="zh-CN" altLang="en-US" sz="1000" dirty="0" smtClean="0"/>
              <a:t>顺序排列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371600" y="1535430"/>
          <a:ext cx="4293870" cy="331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45"/>
                <a:gridCol w="715645"/>
                <a:gridCol w="715645"/>
                <a:gridCol w="715645"/>
                <a:gridCol w="715645"/>
                <a:gridCol w="715645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A(10)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B(20)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C(30)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D(40)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E(50)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41420" y="1048385"/>
            <a:ext cx="178371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B,C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AE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680200" y="1750060"/>
            <a:ext cx="2743200" cy="13220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行</a:t>
            </a:r>
            <a:r>
              <a:rPr lang="zh-CN" altLang="en-US" sz="1000" dirty="0" smtClean="0">
                <a:sym typeface="+mn-ea"/>
              </a:rPr>
              <a:t>优惠解：</a:t>
            </a:r>
            <a:r>
              <a:rPr lang="en-US" altLang="zh-CN" sz="1000" dirty="0" smtClean="0"/>
              <a:t>A + C  + D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行优惠解：</a:t>
            </a:r>
            <a:r>
              <a:rPr lang="en-US" altLang="zh-CN" sz="1000" dirty="0" smtClean="0"/>
              <a:t>B + D + E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行：</a:t>
            </a:r>
            <a:r>
              <a:rPr lang="en-US" altLang="zh-CN" sz="1000" dirty="0" smtClean="0"/>
              <a:t>A + C + D + E </a:t>
            </a:r>
            <a:r>
              <a:rPr lang="zh-CN" altLang="en-US" sz="1000" dirty="0" smtClean="0"/>
              <a:t>；</a:t>
            </a:r>
            <a:r>
              <a:rPr lang="en-US" altLang="zh-CN" sz="1000" dirty="0" smtClean="0"/>
              <a:t> AE </a:t>
            </a:r>
            <a:r>
              <a:rPr lang="zh-CN" altLang="en-US" sz="1000" dirty="0" smtClean="0"/>
              <a:t>互斥排除</a:t>
            </a:r>
            <a:endParaRPr lang="en-US" altLang="zh-CN" sz="1000" dirty="0" smtClean="0"/>
          </a:p>
          <a:p>
            <a:pPr algn="l"/>
            <a:r>
              <a:rPr lang="zh-CN" altLang="en-US" sz="1000" dirty="0" smtClean="0">
                <a:sym typeface="+mn-ea"/>
              </a:rPr>
              <a:t>第</a:t>
            </a:r>
            <a:r>
              <a:rPr lang="en-US" altLang="zh-CN" sz="1000" dirty="0" smtClean="0">
                <a:sym typeface="+mn-ea"/>
              </a:rPr>
              <a:t>4</a:t>
            </a:r>
            <a:r>
              <a:rPr lang="zh-CN" altLang="en-US" sz="1000" dirty="0" smtClean="0">
                <a:sym typeface="+mn-ea"/>
              </a:rPr>
              <a:t>行</a:t>
            </a:r>
            <a:r>
              <a:rPr lang="en-US" altLang="zh-CN" sz="1000" dirty="0" smtClean="0">
                <a:sym typeface="+mn-ea"/>
              </a:rPr>
              <a:t>:</a:t>
            </a:r>
            <a:r>
              <a:rPr lang="zh-CN" altLang="en-US" sz="1000" dirty="0" smtClean="0">
                <a:sym typeface="+mn-ea"/>
              </a:rPr>
              <a:t>没有互斥</a:t>
            </a:r>
            <a:r>
              <a:rPr lang="en-US" altLang="zh-CN" sz="1000" dirty="0" smtClean="0">
                <a:sym typeface="+mn-ea"/>
              </a:rPr>
              <a:t>,</a:t>
            </a:r>
            <a:r>
              <a:rPr lang="zh-CN" altLang="en-US" sz="1000" dirty="0" smtClean="0">
                <a:sym typeface="+mn-ea"/>
              </a:rPr>
              <a:t>不计算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第</a:t>
            </a:r>
            <a:r>
              <a:rPr lang="en-US" altLang="zh-CN" sz="1000" dirty="0" smtClean="0">
                <a:sym typeface="+mn-ea"/>
              </a:rPr>
              <a:t>5</a:t>
            </a:r>
            <a:r>
              <a:rPr lang="zh-CN" altLang="en-US" sz="1000" dirty="0" smtClean="0">
                <a:sym typeface="+mn-ea"/>
              </a:rPr>
              <a:t>行</a:t>
            </a:r>
            <a:r>
              <a:rPr lang="en-US" altLang="zh-CN" sz="1000" dirty="0" smtClean="0">
                <a:sym typeface="+mn-ea"/>
              </a:rPr>
              <a:t>:B + C +  D + E ; B,C</a:t>
            </a:r>
            <a:r>
              <a:rPr lang="zh-CN" altLang="en-US" sz="1000" dirty="0" smtClean="0">
                <a:sym typeface="+mn-ea"/>
              </a:rPr>
              <a:t>互斥排除</a:t>
            </a:r>
            <a:r>
              <a:rPr lang="en-US" altLang="zh-CN" sz="1000" dirty="0" smtClean="0">
                <a:sym typeface="+mn-ea"/>
              </a:rPr>
              <a:t>(</a:t>
            </a:r>
            <a:r>
              <a:rPr lang="zh-CN" altLang="en-US" sz="1000" dirty="0" smtClean="0">
                <a:sym typeface="+mn-ea"/>
              </a:rPr>
              <a:t>连续空值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判断互斥</a:t>
            </a:r>
            <a:r>
              <a:rPr lang="en-US" altLang="zh-CN" sz="1000" dirty="0" smtClean="0">
                <a:sym typeface="+mn-ea"/>
              </a:rPr>
              <a:t>)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110(B + D + E)&gt; 80(A + C + D)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得出最优解是</a:t>
            </a:r>
            <a:r>
              <a:rPr lang="en-US" altLang="zh-CN" sz="1000" dirty="0" smtClean="0"/>
              <a:t>:B + D  + E</a:t>
            </a:r>
            <a:endParaRPr lang="en-US" altLang="zh-CN" sz="10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680200" y="1356360"/>
            <a:ext cx="24688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按行遍历五次：找出每一行的空值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68985" y="1039495"/>
            <a:ext cx="308546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构造共现矩阵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A &lt; B &lt; C &lt; D &lt; E </a:t>
            </a:r>
            <a:r>
              <a:rPr lang="zh-CN" altLang="en-US" sz="1000" dirty="0" smtClean="0"/>
              <a:t>顺序排列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371600" y="1535430"/>
          <a:ext cx="4293870" cy="331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45"/>
                <a:gridCol w="715645"/>
                <a:gridCol w="715645"/>
                <a:gridCol w="715645"/>
                <a:gridCol w="715645"/>
                <a:gridCol w="715645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A(10)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B(20)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C(30)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D(40)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E(50)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41420" y="1048385"/>
            <a:ext cx="289750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B,C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CE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DE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AE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680200" y="1750060"/>
            <a:ext cx="2827655" cy="14763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行</a:t>
            </a:r>
            <a:r>
              <a:rPr lang="zh-CN" altLang="en-US" sz="1000" dirty="0" smtClean="0">
                <a:sym typeface="+mn-ea"/>
              </a:rPr>
              <a:t>优惠解：</a:t>
            </a:r>
            <a:r>
              <a:rPr lang="en-US" altLang="zh-CN" sz="1000" dirty="0" smtClean="0"/>
              <a:t>A + C + D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行优惠解：</a:t>
            </a:r>
            <a:r>
              <a:rPr lang="en-US" altLang="zh-CN" sz="1000" dirty="0" smtClean="0"/>
              <a:t>B  + D + E ; DE</a:t>
            </a:r>
            <a:r>
              <a:rPr lang="zh-CN" altLang="en-US" sz="1000" dirty="0" smtClean="0"/>
              <a:t>互斥排除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连续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排除互斥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行：</a:t>
            </a:r>
            <a:r>
              <a:rPr lang="en-US" altLang="zh-CN" sz="1000" dirty="0" smtClean="0"/>
              <a:t>A + C + D </a:t>
            </a:r>
            <a:endParaRPr lang="en-US" altLang="zh-CN" sz="1000" dirty="0" smtClean="0"/>
          </a:p>
          <a:p>
            <a:pPr algn="l"/>
            <a:r>
              <a:rPr lang="zh-CN" altLang="en-US" sz="1000" dirty="0" smtClean="0">
                <a:sym typeface="+mn-ea"/>
              </a:rPr>
              <a:t>第</a:t>
            </a:r>
            <a:r>
              <a:rPr lang="en-US" altLang="zh-CN" sz="1000" dirty="0" smtClean="0">
                <a:sym typeface="+mn-ea"/>
              </a:rPr>
              <a:t>4</a:t>
            </a:r>
            <a:r>
              <a:rPr lang="zh-CN" altLang="en-US" sz="1000" dirty="0" smtClean="0">
                <a:sym typeface="+mn-ea"/>
              </a:rPr>
              <a:t>行</a:t>
            </a:r>
            <a:r>
              <a:rPr lang="en-US" altLang="zh-CN" sz="1000" dirty="0" smtClean="0">
                <a:sym typeface="+mn-ea"/>
              </a:rPr>
              <a:t>: A + B + C + D ;A,B</a:t>
            </a:r>
            <a:r>
              <a:rPr lang="zh-CN" altLang="en-US" sz="1000" dirty="0" smtClean="0">
                <a:sym typeface="+mn-ea"/>
              </a:rPr>
              <a:t>互斥排除</a:t>
            </a:r>
            <a:r>
              <a:rPr lang="en-US" altLang="zh-CN" sz="1000" dirty="0" smtClean="0">
                <a:sym typeface="+mn-ea"/>
              </a:rPr>
              <a:t>(</a:t>
            </a:r>
            <a:r>
              <a:rPr lang="zh-CN" altLang="en-US" sz="1000" dirty="0" smtClean="0">
                <a:sym typeface="+mn-ea"/>
              </a:rPr>
              <a:t>有连续空行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判断互斥即可</a:t>
            </a:r>
            <a:r>
              <a:rPr lang="en-US" altLang="zh-CN" sz="1000" dirty="0" smtClean="0">
                <a:sym typeface="+mn-ea"/>
              </a:rPr>
              <a:t>)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第</a:t>
            </a:r>
            <a:r>
              <a:rPr lang="en-US" altLang="zh-CN" sz="1000" dirty="0" smtClean="0">
                <a:sym typeface="+mn-ea"/>
              </a:rPr>
              <a:t>5</a:t>
            </a:r>
            <a:r>
              <a:rPr lang="zh-CN" altLang="en-US" sz="1000" dirty="0" smtClean="0">
                <a:sym typeface="+mn-ea"/>
              </a:rPr>
              <a:t>行</a:t>
            </a:r>
            <a:r>
              <a:rPr lang="en-US" altLang="zh-CN" sz="1000" dirty="0" smtClean="0">
                <a:sym typeface="+mn-ea"/>
              </a:rPr>
              <a:t>:B + E ; 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 80(A + C + D) = 70(B + E)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得出最优解是</a:t>
            </a:r>
            <a:r>
              <a:rPr lang="en-US" altLang="zh-CN" sz="1000" dirty="0" smtClean="0"/>
              <a:t>:A + C + D</a:t>
            </a:r>
            <a:endParaRPr lang="en-US" altLang="zh-CN" sz="10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680200" y="1356360"/>
            <a:ext cx="24688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按行遍历五次：找出每一行的空值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1569</Words>
  <Application>WPS 演示</Application>
  <PresentationFormat>全屏显示(16:9)</PresentationFormat>
  <Paragraphs>469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Webdings</vt:lpstr>
      <vt:lpstr>Arial</vt:lpstr>
      <vt:lpstr>HelveticaNeueLT Std</vt:lpstr>
      <vt:lpstr>宋体</vt:lpstr>
      <vt:lpstr>Droid Sans Fallback</vt:lpstr>
      <vt:lpstr>Arial Black</vt:lpstr>
      <vt:lpstr>黑体</vt:lpstr>
      <vt:lpstr>Arial Unicode MS</vt:lpstr>
      <vt:lpstr>Abyssinica SIL</vt:lpstr>
      <vt:lpstr>2016 HDS Corporate</vt:lpstr>
      <vt:lpstr>促销技术方案</vt:lpstr>
      <vt:lpstr>PowerPoint 演示文稿</vt:lpstr>
      <vt:lpstr>系统架构图</vt:lpstr>
      <vt:lpstr>促销计算流程</vt:lpstr>
      <vt:lpstr>促销服务部署架构</vt:lpstr>
      <vt:lpstr>促销最优解流程</vt:lpstr>
      <vt:lpstr>最优解算法</vt:lpstr>
      <vt:lpstr>最优解算法</vt:lpstr>
      <vt:lpstr>最优解算法</vt:lpstr>
      <vt:lpstr>Rete算法</vt:lpstr>
      <vt:lpstr>高并发</vt:lpstr>
      <vt:lpstr>高可用-双活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6555</cp:revision>
  <cp:lastPrinted>2022-08-20T14:22:48Z</cp:lastPrinted>
  <dcterms:created xsi:type="dcterms:W3CDTF">2022-08-20T14:22:48Z</dcterms:created>
  <dcterms:modified xsi:type="dcterms:W3CDTF">2022-08-20T14:22:48Z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2052-11.1.0.11664</vt:lpwstr>
  </property>
  <property fmtid="{D5CDD505-2E9C-101B-9397-08002B2CF9AE}" pid="4" name="ICV">
    <vt:lpwstr/>
  </property>
</Properties>
</file>