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741" r:id="rId5"/>
    <p:sldId id="887" r:id="rId6"/>
    <p:sldId id="857" r:id="rId7"/>
    <p:sldId id="858" r:id="rId8"/>
    <p:sldId id="861" r:id="rId9"/>
    <p:sldId id="862" r:id="rId10"/>
    <p:sldId id="864" r:id="rId11"/>
    <p:sldId id="863" r:id="rId12"/>
    <p:sldId id="865" r:id="rId13"/>
    <p:sldId id="884" r:id="rId14"/>
    <p:sldId id="868" r:id="rId15"/>
    <p:sldId id="875" r:id="rId16"/>
    <p:sldId id="881" r:id="rId17"/>
    <p:sldId id="856" r:id="rId18"/>
    <p:sldId id="860" r:id="rId19"/>
    <p:sldId id="883" r:id="rId20"/>
    <p:sldId id="871" r:id="rId21"/>
    <p:sldId id="867" r:id="rId22"/>
    <p:sldId id="876" r:id="rId23"/>
    <p:sldId id="880" r:id="rId24"/>
    <p:sldId id="869" r:id="rId25"/>
    <p:sldId id="853" r:id="rId26"/>
    <p:sldId id="870" r:id="rId27"/>
    <p:sldId id="873" r:id="rId28"/>
    <p:sldId id="846" r:id="rId29"/>
    <p:sldId id="891" r:id="rId30"/>
    <p:sldId id="885" r:id="rId31"/>
    <p:sldId id="890" r:id="rId32"/>
    <p:sldId id="877" r:id="rId33"/>
    <p:sldId id="874" r:id="rId34"/>
    <p:sldId id="845" r:id="rId35"/>
    <p:sldId id="886" r:id="rId36"/>
    <p:sldId id="758" r:id="rId37"/>
  </p:sldIdLst>
  <p:sldSz cx="9144000" cy="5143500" type="screen16x9"/>
  <p:notesSz cx="7077075" cy="9051925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B20"/>
    <a:srgbClr val="008EAA"/>
    <a:srgbClr val="F38839"/>
    <a:srgbClr val="97AD6D"/>
    <a:srgbClr val="DA4E31"/>
    <a:srgbClr val="4F6E95"/>
    <a:srgbClr val="C00000"/>
    <a:srgbClr val="BFBFBF"/>
    <a:srgbClr val="797A7E"/>
    <a:srgbClr val="C1AF8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6366" autoAdjust="0"/>
  </p:normalViewPr>
  <p:slideViewPr>
    <p:cSldViewPr snapToGrid="0" showGuides="1">
      <p:cViewPr varScale="1">
        <p:scale>
          <a:sx n="151" d="100"/>
          <a:sy n="151" d="100"/>
        </p:scale>
        <p:origin x="552" y="132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6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3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5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0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77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09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1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8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01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07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32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41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4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49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9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9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1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7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1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3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4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5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03550CE-DF33-554E-8F2B-4C3D4B57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" y="0"/>
            <a:ext cx="9144000" cy="5143500"/>
          </a:xfrm>
          <a:prstGeom prst="rect">
            <a:avLst/>
          </a:prstGeom>
        </p:spPr>
      </p:pic>
      <p:sp>
        <p:nvSpPr>
          <p:cNvPr id="15" name="Subtitle 11">
            <a:extLst>
              <a:ext uri="{FF2B5EF4-FFF2-40B4-BE49-F238E27FC236}">
                <a16:creationId xmlns:a16="http://schemas.microsoft.com/office/drawing/2014/main" id="{2F332652-76E0-1841-A2DB-2F05C1DA2E96}"/>
              </a:ext>
            </a:extLst>
          </p:cNvPr>
          <p:cNvSpPr txBox="1">
            <a:spLocks/>
          </p:cNvSpPr>
          <p:nvPr/>
        </p:nvSpPr>
        <p:spPr>
          <a:xfrm>
            <a:off x="676632" y="2700707"/>
            <a:ext cx="76537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YUMC CPOS</a:t>
            </a:r>
            <a:r>
              <a:rPr lang="zh-CN" altLang="en-US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Monitoring Platform Architecture</a:t>
            </a:r>
            <a:endParaRPr lang="en" altLang="zh-CN" sz="18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88D7F6FA-17BE-554F-B37F-403A16EE355F}"/>
              </a:ext>
            </a:extLst>
          </p:cNvPr>
          <p:cNvSpPr txBox="1">
            <a:spLocks/>
          </p:cNvSpPr>
          <p:nvPr/>
        </p:nvSpPr>
        <p:spPr>
          <a:xfrm>
            <a:off x="745149" y="1061426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百胜</a:t>
            </a:r>
            <a:r>
              <a:rPr lang="en-US" altLang="zh-CN" sz="3800" b="0" dirty="0">
                <a:solidFill>
                  <a:schemeClr val="bg1"/>
                </a:solidFill>
              </a:rPr>
              <a:t>CPOS</a:t>
            </a:r>
            <a:r>
              <a:rPr lang="zh-CN" altLang="en-US" sz="3800" b="0" dirty="0">
                <a:solidFill>
                  <a:schemeClr val="bg1"/>
                </a:solidFill>
              </a:rPr>
              <a:t>监控平台项目</a:t>
            </a:r>
            <a:endParaRPr lang="en-US" altLang="zh-CN" sz="3800" b="0" dirty="0">
              <a:solidFill>
                <a:schemeClr val="bg1"/>
              </a:solidFill>
            </a:endParaRPr>
          </a:p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架构设计</a:t>
            </a:r>
            <a:endParaRPr lang="en" sz="3800" b="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AB41C9-4727-7940-860C-76092FB14885}"/>
              </a:ext>
            </a:extLst>
          </p:cNvPr>
          <p:cNvSpPr/>
          <p:nvPr/>
        </p:nvSpPr>
        <p:spPr>
          <a:xfrm>
            <a:off x="4167000" y="207330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F57D2C-5F12-E944-AAD9-AEF305E8D95F}"/>
              </a:ext>
            </a:extLst>
          </p:cNvPr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324DD1A-F7A6-D440-AEA3-A155D4BA9DF4}"/>
              </a:ext>
            </a:extLst>
          </p:cNvPr>
          <p:cNvSpPr txBox="1">
            <a:spLocks/>
          </p:cNvSpPr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zh-Han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Oct</a:t>
            </a:r>
            <a:r>
              <a:rPr lang="zh-Han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</a:t>
            </a:r>
            <a:r>
              <a:rPr lang="en-US" altLang="zh-Han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9AC3274A-F33B-4045-879F-492E3577A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A567CEF1-53B1-AF48-898D-DF2235DF70E4}"/>
              </a:ext>
            </a:extLst>
          </p:cNvPr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7A298E-6F50-A047-AF84-0DC6B6B3FFF5}"/>
              </a:ext>
            </a:extLst>
          </p:cNvPr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69B62B-7D07-6E4E-B844-F390856315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中央端指标采集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766831AC-6A2A-4A5D-9AB8-AC2C2C53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07867"/>
              </p:ext>
            </p:extLst>
          </p:nvPr>
        </p:nvGraphicFramePr>
        <p:xfrm>
          <a:off x="495300" y="991870"/>
          <a:ext cx="8102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916">
                  <a:extLst>
                    <a:ext uri="{9D8B030D-6E8A-4147-A177-3AD203B41FA5}">
                      <a16:colId xmlns:a16="http://schemas.microsoft.com/office/drawing/2014/main" val="4027355931"/>
                    </a:ext>
                  </a:extLst>
                </a:gridCol>
                <a:gridCol w="1750390">
                  <a:extLst>
                    <a:ext uri="{9D8B030D-6E8A-4147-A177-3AD203B41FA5}">
                      <a16:colId xmlns:a16="http://schemas.microsoft.com/office/drawing/2014/main" val="422920908"/>
                    </a:ext>
                  </a:extLst>
                </a:gridCol>
                <a:gridCol w="3091394">
                  <a:extLst>
                    <a:ext uri="{9D8B030D-6E8A-4147-A177-3AD203B41FA5}">
                      <a16:colId xmlns:a16="http://schemas.microsoft.com/office/drawing/2014/main" val="1829714307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60292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采集方法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应用状态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JVM</a:t>
                      </a:r>
                      <a:r>
                        <a:rPr lang="zh-CN" altLang="en-US" sz="1200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应用集成</a:t>
                      </a:r>
                      <a:r>
                        <a:rPr lang="en-US" altLang="zh-CN" sz="1200" dirty="0"/>
                        <a:t>Prometheus</a:t>
                      </a:r>
                      <a:r>
                        <a:rPr lang="zh-CN" altLang="en-US" sz="1200" dirty="0"/>
                        <a:t>客户端，暴露指标采集接口，</a:t>
                      </a:r>
                      <a:r>
                        <a:rPr lang="en-US" altLang="zh-CN" sz="1200" dirty="0"/>
                        <a:t>Prometheus</a:t>
                      </a:r>
                      <a:r>
                        <a:rPr lang="zh-CN" altLang="en-US" sz="1200" dirty="0"/>
                        <a:t>直接采集应用接口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6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MPOS</a:t>
                      </a:r>
                      <a:r>
                        <a:rPr lang="zh-CN" altLang="en-US" sz="1200" dirty="0"/>
                        <a:t>终端外设状态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钱箱状态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打印机状态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联网状态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MPOS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把设备状态上报给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CPOS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中央端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OperationService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OperationService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按餐厅维度聚合指标，并提供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Prometheus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指标获取接口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975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1200" dirty="0"/>
                        <a:t>订单流程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成功订单数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失败订单数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服务集成</a:t>
                      </a:r>
                      <a:r>
                        <a:rPr lang="en-US" altLang="zh-CN" sz="1200" dirty="0"/>
                        <a:t>Prometheus</a:t>
                      </a:r>
                      <a:r>
                        <a:rPr lang="zh-CN" altLang="en-US" sz="1200" dirty="0"/>
                        <a:t>客户端，内部按市场维度做统计，暴露给</a:t>
                      </a:r>
                      <a:r>
                        <a:rPr lang="en-US" altLang="zh-CN" sz="1200" dirty="0"/>
                        <a:t>Prometheus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订单自定义异常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服务内部按市场维度统计，暴露给</a:t>
                      </a:r>
                      <a:r>
                        <a:rPr lang="en-US" altLang="zh-CN" sz="1200" dirty="0"/>
                        <a:t>Prometheus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Nginx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Prometheus</a:t>
                      </a:r>
                      <a:r>
                        <a:rPr lang="zh-CN" altLang="en-US" sz="1200" dirty="0"/>
                        <a:t>采集</a:t>
                      </a:r>
                      <a:r>
                        <a:rPr lang="en-US" altLang="zh-CN" sz="1200" dirty="0" err="1"/>
                        <a:t>nginx_vts_exporter</a:t>
                      </a:r>
                      <a:r>
                        <a:rPr lang="zh-CN" altLang="en-US" sz="1200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Robert/Yao</a:t>
                      </a:r>
                      <a:r>
                        <a:rPr lang="zh-CN" altLang="en-US" sz="1200" dirty="0"/>
                        <a:t>跟运维确认是在本系统监控，还是</a:t>
                      </a:r>
                      <a:r>
                        <a:rPr lang="en-US" altLang="zh-CN" sz="1200" dirty="0" err="1"/>
                        <a:t>cpos</a:t>
                      </a:r>
                      <a:r>
                        <a:rPr lang="zh-CN" altLang="en-US" sz="1200" dirty="0"/>
                        <a:t>运维做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1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Envoy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Prometheus</a:t>
                      </a:r>
                      <a:r>
                        <a:rPr lang="zh-CN" altLang="en-US" sz="1200" dirty="0"/>
                        <a:t>采集</a:t>
                      </a:r>
                      <a:r>
                        <a:rPr lang="en-US" altLang="zh-CN" sz="1200" dirty="0"/>
                        <a:t>Envoy</a:t>
                      </a:r>
                      <a:r>
                        <a:rPr lang="zh-CN" altLang="en-US" sz="1200" dirty="0"/>
                        <a:t>自身提供的接口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Robert/Yao</a:t>
                      </a:r>
                      <a:r>
                        <a:rPr lang="zh-CN" altLang="en-US" sz="1200" dirty="0"/>
                        <a:t>跟运维确认是在本系统监控，还是</a:t>
                      </a:r>
                      <a:r>
                        <a:rPr lang="en-US" altLang="zh-CN" sz="1200" dirty="0" err="1"/>
                        <a:t>cpos</a:t>
                      </a:r>
                      <a:r>
                        <a:rPr lang="zh-CN" altLang="en-US" sz="1200" dirty="0"/>
                        <a:t>运维做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9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6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关于餐厅端</a:t>
            </a:r>
            <a:r>
              <a:rPr lang="en-US" altLang="zh-CN" sz="2400" dirty="0"/>
              <a:t>Agent</a:t>
            </a:r>
            <a:r>
              <a:rPr lang="zh-CN" altLang="en-US" sz="2400" dirty="0"/>
              <a:t>主备</a:t>
            </a:r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9A9AB8-044F-4411-9B17-2BD67CF43456}"/>
              </a:ext>
            </a:extLst>
          </p:cNvPr>
          <p:cNvSpPr txBox="1"/>
          <p:nvPr/>
        </p:nvSpPr>
        <p:spPr>
          <a:xfrm>
            <a:off x="603567" y="939477"/>
            <a:ext cx="711125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餐厅端</a:t>
            </a:r>
            <a:r>
              <a:rPr lang="en-US" altLang="zh-CN" sz="1000" dirty="0"/>
              <a:t>Agent</a:t>
            </a:r>
            <a:r>
              <a:rPr lang="zh-CN" altLang="en-US" sz="1000" dirty="0"/>
              <a:t>启动时，读取</a:t>
            </a:r>
            <a:r>
              <a:rPr lang="en-US" altLang="zh-CN" sz="1000" dirty="0"/>
              <a:t>【/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/</a:t>
            </a:r>
            <a:r>
              <a:rPr lang="en-US" altLang="zh-CN" sz="1000" dirty="0" err="1"/>
              <a:t>cpos</a:t>
            </a:r>
            <a:r>
              <a:rPr lang="en-US" altLang="zh-CN" sz="1000" dirty="0"/>
              <a:t>-monitor-agent/status】</a:t>
            </a:r>
            <a:r>
              <a:rPr lang="zh-CN" altLang="en-US" sz="1000" dirty="0"/>
              <a:t>文件，如果文件内容为</a:t>
            </a:r>
            <a:r>
              <a:rPr lang="en-US" altLang="zh-CN" sz="1000" dirty="0"/>
              <a:t>【active】</a:t>
            </a:r>
            <a:r>
              <a:rPr lang="zh-CN" altLang="en-US" sz="1000" dirty="0"/>
              <a:t>，则该</a:t>
            </a:r>
            <a:r>
              <a:rPr lang="en-US" altLang="zh-CN" sz="1000" dirty="0"/>
              <a:t>agent</a:t>
            </a:r>
            <a:r>
              <a:rPr lang="zh-CN" altLang="en-US" sz="1000" dirty="0"/>
              <a:t>为主，如果文件内容为</a:t>
            </a:r>
            <a:r>
              <a:rPr lang="en-US" altLang="zh-CN" sz="1000" dirty="0"/>
              <a:t>【standby】</a:t>
            </a:r>
            <a:r>
              <a:rPr lang="zh-CN" altLang="en-US" sz="1000" dirty="0"/>
              <a:t>，则该</a:t>
            </a:r>
            <a:r>
              <a:rPr lang="en-US" altLang="zh-CN" sz="1000" dirty="0"/>
              <a:t>agent</a:t>
            </a:r>
            <a:r>
              <a:rPr lang="zh-CN" altLang="en-US" sz="1000" dirty="0"/>
              <a:t>为备；</a:t>
            </a:r>
            <a:r>
              <a:rPr lang="en-US" altLang="zh-CN" sz="1000" dirty="0"/>
              <a:t>active/standby</a:t>
            </a:r>
            <a:r>
              <a:rPr lang="zh-CN" altLang="en-US" sz="1000" dirty="0"/>
              <a:t>之外时，启动失败；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切换脚本在进行主备切换时，更新该文件的内容后，重启</a:t>
            </a:r>
            <a:r>
              <a:rPr lang="en-US" altLang="zh-CN" sz="1000" dirty="0"/>
              <a:t>agent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dirty="0"/>
              <a:t>Agent</a:t>
            </a:r>
            <a:r>
              <a:rPr lang="zh-CN" altLang="en-US" sz="1000" dirty="0"/>
              <a:t>启动时，调用监控管理后台的</a:t>
            </a:r>
            <a:r>
              <a:rPr lang="en-US" altLang="zh-CN" sz="1000" dirty="0"/>
              <a:t>Agent</a:t>
            </a:r>
            <a:r>
              <a:rPr lang="zh-CN" altLang="en-US" sz="1000" dirty="0"/>
              <a:t>状态报告接口，报告自身状态，如果报告失败，则一直重试。</a:t>
            </a:r>
            <a:endParaRPr lang="en-US" altLang="zh-CN" sz="1000" dirty="0"/>
          </a:p>
          <a:p>
            <a:r>
              <a:rPr lang="en-US" altLang="zh-CN" sz="1000" dirty="0"/>
              <a:t>     </a:t>
            </a:r>
            <a:r>
              <a:rPr lang="zh-CN" altLang="en-US" sz="1000" dirty="0"/>
              <a:t>接口字段包含：</a:t>
            </a:r>
            <a:r>
              <a:rPr lang="en-US" altLang="zh-CN" sz="1000" dirty="0" err="1"/>
              <a:t>storeCode</a:t>
            </a:r>
            <a:r>
              <a:rPr lang="zh-CN" altLang="en-US" sz="1000" dirty="0"/>
              <a:t>，</a:t>
            </a:r>
            <a:r>
              <a:rPr lang="en-US" altLang="zh-CN" sz="1000" dirty="0"/>
              <a:t>hostname</a:t>
            </a:r>
            <a:r>
              <a:rPr lang="zh-CN" altLang="en-US" sz="1000" dirty="0"/>
              <a:t>，主</a:t>
            </a:r>
            <a:r>
              <a:rPr lang="en-US" altLang="zh-CN" sz="1000" dirty="0"/>
              <a:t>/</a:t>
            </a:r>
            <a:r>
              <a:rPr lang="zh-CN" altLang="en-US" sz="1000" dirty="0"/>
              <a:t>备状态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1917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</a:t>
            </a:r>
            <a:r>
              <a:rPr lang="en-US" altLang="zh-CN" sz="2400" dirty="0" err="1"/>
              <a:t>MPOS</a:t>
            </a:r>
            <a:r>
              <a:rPr lang="zh-CN" altLang="en-US" sz="2400" dirty="0"/>
              <a:t>状态的上报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9A9AB8-044F-4411-9B17-2BD67CF43456}"/>
              </a:ext>
            </a:extLst>
          </p:cNvPr>
          <p:cNvSpPr txBox="1"/>
          <p:nvPr/>
        </p:nvSpPr>
        <p:spPr>
          <a:xfrm>
            <a:off x="603567" y="939477"/>
            <a:ext cx="733393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MPOS</a:t>
            </a:r>
            <a:r>
              <a:rPr lang="zh-CN" altLang="en-US" sz="1000" dirty="0"/>
              <a:t>状态的上报采取以下方式：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dirty="0"/>
              <a:t>CPOS</a:t>
            </a:r>
            <a:r>
              <a:rPr lang="zh-CN" altLang="en-US" sz="1000" dirty="0"/>
              <a:t>总部端</a:t>
            </a:r>
            <a:r>
              <a:rPr lang="en-US" altLang="zh-CN" sz="1000" dirty="0"/>
              <a:t>Operation</a:t>
            </a:r>
            <a:r>
              <a:rPr lang="zh-CN" altLang="en-US" sz="1000" dirty="0"/>
              <a:t>服务集成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客户端，给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提供指标拉取接口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利用现有的</a:t>
            </a:r>
            <a:r>
              <a:rPr lang="en-US" altLang="zh-CN" sz="1000" dirty="0" err="1"/>
              <a:t>MPOS</a:t>
            </a:r>
            <a:r>
              <a:rPr lang="zh-CN" altLang="en-US" sz="1000" dirty="0"/>
              <a:t>到总部端</a:t>
            </a:r>
            <a:r>
              <a:rPr lang="en-US" altLang="zh-CN" sz="1000" dirty="0"/>
              <a:t>Operation</a:t>
            </a:r>
            <a:r>
              <a:rPr lang="zh-CN" altLang="en-US" sz="1000" dirty="0"/>
              <a:t>服务的</a:t>
            </a:r>
            <a:r>
              <a:rPr lang="en-US" altLang="zh-CN" sz="1000" dirty="0" err="1"/>
              <a:t>GRPC</a:t>
            </a:r>
            <a:r>
              <a:rPr lang="zh-CN" altLang="en-US" sz="1000" dirty="0"/>
              <a:t>通道，由</a:t>
            </a:r>
            <a:r>
              <a:rPr lang="en-US" altLang="zh-CN" sz="1000" dirty="0" err="1"/>
              <a:t>MPOS</a:t>
            </a:r>
            <a:r>
              <a:rPr lang="zh-CN" altLang="en-US" sz="1000" dirty="0"/>
              <a:t>把状态周期推给</a:t>
            </a:r>
            <a:r>
              <a:rPr lang="en-US" altLang="zh-CN" sz="1000" dirty="0"/>
              <a:t>Operation</a:t>
            </a:r>
            <a:r>
              <a:rPr lang="zh-CN" altLang="en-US" sz="1000" dirty="0"/>
              <a:t>服务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dirty="0"/>
              <a:t>Operation</a:t>
            </a:r>
            <a:r>
              <a:rPr lang="zh-CN" altLang="en-US" sz="1000" dirty="0"/>
              <a:t>服务把</a:t>
            </a:r>
            <a:r>
              <a:rPr lang="en-US" altLang="zh-CN" sz="1000" dirty="0" err="1"/>
              <a:t>MPOS</a:t>
            </a:r>
            <a:r>
              <a:rPr lang="zh-CN" altLang="en-US" sz="1000" dirty="0"/>
              <a:t>推送过来的状态保存到内存，等待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拉取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dirty="0" err="1"/>
              <a:t>MPOS</a:t>
            </a:r>
            <a:r>
              <a:rPr lang="zh-CN" altLang="en-US" sz="1000" dirty="0"/>
              <a:t>状态的拉取，由各个市场的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按照餐厅拉取，所以</a:t>
            </a:r>
            <a:r>
              <a:rPr lang="en-US" altLang="zh-CN" sz="1000" dirty="0"/>
              <a:t>Operation</a:t>
            </a:r>
            <a:r>
              <a:rPr lang="zh-CN" altLang="en-US" sz="1000" dirty="0"/>
              <a:t>服务提供给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的接口需要支持按餐厅拉取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指标不做持久化，服务重启时重置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1176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CPOS</a:t>
            </a:r>
            <a:r>
              <a:rPr lang="zh-CN" altLang="en-US" dirty="0"/>
              <a:t>中央端指标的采集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9A9AB8-044F-4411-9B17-2BD67CF43456}"/>
              </a:ext>
            </a:extLst>
          </p:cNvPr>
          <p:cNvSpPr txBox="1"/>
          <p:nvPr/>
        </p:nvSpPr>
        <p:spPr>
          <a:xfrm>
            <a:off x="603566" y="939477"/>
            <a:ext cx="8356283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对于</a:t>
            </a:r>
            <a:r>
              <a:rPr lang="en-US" altLang="zh-CN" sz="1000" dirty="0"/>
              <a:t>CPOS</a:t>
            </a:r>
            <a:r>
              <a:rPr lang="zh-CN" altLang="en-US" sz="1000" dirty="0"/>
              <a:t>中央端指标的采集，采用以下方式：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应用服务</a:t>
            </a:r>
            <a:r>
              <a:rPr lang="en-US" altLang="zh-CN" sz="1000" dirty="0" err="1"/>
              <a:t>JVM</a:t>
            </a:r>
            <a:r>
              <a:rPr lang="zh-CN" altLang="en-US" sz="1000" dirty="0"/>
              <a:t>状态的采集：</a:t>
            </a:r>
            <a:endParaRPr lang="en-US" altLang="zh-CN" sz="1000" dirty="0"/>
          </a:p>
          <a:p>
            <a:r>
              <a:rPr lang="zh-CN" altLang="en-US" sz="1000" dirty="0"/>
              <a:t>各个服务应用集成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客户端，提供</a:t>
            </a:r>
            <a:r>
              <a:rPr lang="en-US" altLang="zh-CN" sz="1000" dirty="0" err="1"/>
              <a:t>jvm</a:t>
            </a:r>
            <a:r>
              <a:rPr lang="zh-CN" altLang="en-US" sz="1000" dirty="0"/>
              <a:t>指标采集的接口</a:t>
            </a:r>
            <a:r>
              <a:rPr lang="en-US" altLang="zh-CN" sz="1000" dirty="0"/>
              <a:t>【/metrics/</a:t>
            </a:r>
            <a:r>
              <a:rPr lang="en-US" altLang="zh-CN" sz="1000" dirty="0" err="1"/>
              <a:t>jvm</a:t>
            </a:r>
            <a:r>
              <a:rPr lang="en-US" altLang="zh-CN" sz="1000" dirty="0"/>
              <a:t>】</a:t>
            </a:r>
            <a:r>
              <a:rPr lang="zh-CN" altLang="en-US" sz="1000" dirty="0"/>
              <a:t>，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从此接口获取数据</a:t>
            </a:r>
            <a:endParaRPr lang="en-US" altLang="zh-CN" sz="1000" dirty="0"/>
          </a:p>
          <a:p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下单成功数</a:t>
            </a:r>
            <a:r>
              <a:rPr lang="en-US" altLang="zh-CN" sz="1000" dirty="0"/>
              <a:t>/</a:t>
            </a:r>
            <a:r>
              <a:rPr lang="zh-CN" altLang="en-US" sz="1000" dirty="0"/>
              <a:t>失败数指标的采集：</a:t>
            </a:r>
            <a:endParaRPr lang="en-US" altLang="zh-CN" sz="1000" dirty="0"/>
          </a:p>
          <a:p>
            <a:r>
              <a:rPr lang="zh-CN" altLang="en-US" sz="1000" dirty="0"/>
              <a:t>中央端下单相关服务集成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客户端，使用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的</a:t>
            </a:r>
            <a:r>
              <a:rPr lang="en-US" altLang="zh-CN" sz="1000" dirty="0"/>
              <a:t>Counter</a:t>
            </a:r>
            <a:r>
              <a:rPr lang="zh-CN" altLang="en-US" sz="1000" dirty="0"/>
              <a:t>类型指标按市场维度对下单成功数</a:t>
            </a:r>
            <a:r>
              <a:rPr lang="en-US" altLang="zh-CN" sz="1000" dirty="0"/>
              <a:t>/</a:t>
            </a:r>
            <a:r>
              <a:rPr lang="zh-CN" altLang="en-US" sz="1000" dirty="0"/>
              <a:t>下单失败数进行计数，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对这些数据进行采集</a:t>
            </a:r>
            <a:endParaRPr lang="en-US" altLang="zh-CN" sz="1000" dirty="0"/>
          </a:p>
          <a:p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订单流程自定义异常：</a:t>
            </a:r>
            <a:endParaRPr lang="en-US" altLang="zh-CN" sz="1000" dirty="0"/>
          </a:p>
          <a:p>
            <a:r>
              <a:rPr lang="zh-CN" altLang="en-US" sz="1000" dirty="0"/>
              <a:t>中央端下单相关服务集成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客户端，使用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的</a:t>
            </a:r>
            <a:r>
              <a:rPr lang="en-US" altLang="zh-CN" sz="1000" dirty="0"/>
              <a:t>Counter</a:t>
            </a:r>
            <a:r>
              <a:rPr lang="zh-CN" altLang="en-US" sz="1000" dirty="0"/>
              <a:t>类型指标按市场</a:t>
            </a:r>
            <a:r>
              <a:rPr lang="en-US" altLang="zh-CN" sz="1000" dirty="0"/>
              <a:t>+</a:t>
            </a:r>
            <a:r>
              <a:rPr lang="zh-CN" altLang="en-US" sz="1000" dirty="0"/>
              <a:t>异常种类维度对异常进行计数，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对这些数据进行采集</a:t>
            </a:r>
            <a:endParaRPr lang="en-US" altLang="zh-CN" sz="1000" dirty="0"/>
          </a:p>
          <a:p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9308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修复脚本版本管理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4655130" y="1131570"/>
            <a:ext cx="404945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）用户在脚本编辑页面编辑脚本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）用户保存时，系统将此脚本的内容保存到文件服务器上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文件服务器上的目录结构如下：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i="1" dirty="0"/>
              <a:t> scripts</a:t>
            </a:r>
          </a:p>
          <a:p>
            <a:r>
              <a:rPr lang="en-US" altLang="zh-CN" sz="1000" i="1" dirty="0"/>
              <a:t>        </a:t>
            </a:r>
            <a:r>
              <a:rPr lang="en-US" altLang="zh-CN" sz="1000" i="1" dirty="0" err="1"/>
              <a:t>A0001</a:t>
            </a:r>
            <a:endParaRPr lang="en-US" altLang="zh-CN" sz="1000" i="1" dirty="0"/>
          </a:p>
          <a:p>
            <a:r>
              <a:rPr lang="en-US" altLang="zh-CN" sz="1000" i="1" dirty="0"/>
              <a:t>            </a:t>
            </a:r>
            <a:r>
              <a:rPr lang="en-US" altLang="zh-CN" sz="1000" i="1" dirty="0" err="1"/>
              <a:t>v0001_yyyyMMddTHHmmss.sh</a:t>
            </a:r>
            <a:endParaRPr lang="en-US" altLang="zh-CN" sz="1000" i="1" dirty="0"/>
          </a:p>
          <a:p>
            <a:r>
              <a:rPr lang="en-US" altLang="zh-CN" sz="1000" i="1" dirty="0"/>
              <a:t>            </a:t>
            </a:r>
            <a:r>
              <a:rPr lang="en-US" altLang="zh-CN" sz="1000" i="1" dirty="0" err="1"/>
              <a:t>v0002_yyyyMMddTHHmmss.sh</a:t>
            </a:r>
            <a:endParaRPr lang="en-US" altLang="zh-CN" sz="1000" i="1" dirty="0"/>
          </a:p>
          <a:p>
            <a:r>
              <a:rPr lang="en-US" altLang="zh-CN" sz="1000" i="1" dirty="0"/>
              <a:t>            </a:t>
            </a:r>
            <a:r>
              <a:rPr lang="en-US" altLang="zh-CN" sz="1000" i="1" dirty="0" err="1"/>
              <a:t>v0003_yyyyMMddTHHmmss.sh</a:t>
            </a:r>
            <a:endParaRPr lang="en-US" altLang="zh-CN" sz="1000" i="1" dirty="0"/>
          </a:p>
          <a:p>
            <a:r>
              <a:rPr lang="en-US" altLang="zh-CN" sz="1000" i="1" dirty="0"/>
              <a:t>       </a:t>
            </a:r>
            <a:r>
              <a:rPr lang="en-US" altLang="zh-CN" sz="1000" i="1" dirty="0" err="1"/>
              <a:t>A0002</a:t>
            </a:r>
            <a:endParaRPr lang="en-US" altLang="zh-CN" sz="1000" i="1" dirty="0"/>
          </a:p>
          <a:p>
            <a:r>
              <a:rPr lang="en-US" altLang="zh-CN" sz="1000" i="1" dirty="0"/>
              <a:t>            </a:t>
            </a:r>
            <a:r>
              <a:rPr lang="en-US" altLang="zh-CN" sz="1000" i="1" dirty="0" err="1"/>
              <a:t>v0001_yyyyMMddTHHmmss.py</a:t>
            </a:r>
            <a:endParaRPr lang="en-US" altLang="zh-CN" sz="1000" i="1" dirty="0"/>
          </a:p>
          <a:p>
            <a:endParaRPr lang="en-US" altLang="zh-CN" sz="1000" i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）数据库中维护脚本的版本与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URI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的对应关系，以及该版本的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base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1000" dirty="0"/>
          </a:p>
        </p:txBody>
      </p:sp>
      <p:cxnSp>
        <p:nvCxnSpPr>
          <p:cNvPr id="7" name="直接箭头连接符 6"/>
          <p:cNvCxnSpPr>
            <a:cxnSpLocks/>
            <a:stCxn id="28" idx="1"/>
            <a:endCxn id="40" idx="0"/>
          </p:cNvCxnSpPr>
          <p:nvPr/>
        </p:nvCxnSpPr>
        <p:spPr>
          <a:xfrm flipH="1">
            <a:off x="1274278" y="2684640"/>
            <a:ext cx="503659" cy="100720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87CA4316-99FD-42B1-BB29-F5EC3BD9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758" y="1286468"/>
            <a:ext cx="332302" cy="671875"/>
          </a:xfrm>
          <a:prstGeom prst="rect">
            <a:avLst/>
          </a:prstGeom>
        </p:spPr>
      </p:pic>
      <p:sp>
        <p:nvSpPr>
          <p:cNvPr id="28" name="圆角矩形 149">
            <a:extLst>
              <a:ext uri="{FF2B5EF4-FFF2-40B4-BE49-F238E27FC236}">
                <a16:creationId xmlns:a16="http://schemas.microsoft.com/office/drawing/2014/main" id="{99A2BCAE-6820-4056-96D6-E84B274E471E}"/>
              </a:ext>
            </a:extLst>
          </p:cNvPr>
          <p:cNvSpPr/>
          <p:nvPr/>
        </p:nvSpPr>
        <p:spPr>
          <a:xfrm rot="16200000">
            <a:off x="1524622" y="1955008"/>
            <a:ext cx="506628" cy="952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脚本编辑页面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BEDFA37-9AA7-493F-A569-B925DD8F92CA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777937" y="1822400"/>
            <a:ext cx="23110" cy="35561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圆柱体 37">
            <a:extLst>
              <a:ext uri="{FF2B5EF4-FFF2-40B4-BE49-F238E27FC236}">
                <a16:creationId xmlns:a16="http://schemas.microsoft.com/office/drawing/2014/main" id="{6F0F8E38-5B54-4BE6-B9CD-B037A2DB4697}"/>
              </a:ext>
            </a:extLst>
          </p:cNvPr>
          <p:cNvSpPr/>
          <p:nvPr/>
        </p:nvSpPr>
        <p:spPr>
          <a:xfrm>
            <a:off x="2312437" y="3691843"/>
            <a:ext cx="615469" cy="46887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多文档 39">
            <a:extLst>
              <a:ext uri="{FF2B5EF4-FFF2-40B4-BE49-F238E27FC236}">
                <a16:creationId xmlns:a16="http://schemas.microsoft.com/office/drawing/2014/main" id="{0FC3E62C-C654-4A45-A11C-53C76D3E19C7}"/>
              </a:ext>
            </a:extLst>
          </p:cNvPr>
          <p:cNvSpPr/>
          <p:nvPr/>
        </p:nvSpPr>
        <p:spPr>
          <a:xfrm>
            <a:off x="882055" y="3691842"/>
            <a:ext cx="689567" cy="506629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文件服务器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DFB5023-AFB1-4E78-A01D-21EE34E83F33}"/>
              </a:ext>
            </a:extLst>
          </p:cNvPr>
          <p:cNvCxnSpPr>
            <a:cxnSpLocks/>
            <a:stCxn id="28" idx="1"/>
            <a:endCxn id="38" idx="1"/>
          </p:cNvCxnSpPr>
          <p:nvPr/>
        </p:nvCxnSpPr>
        <p:spPr>
          <a:xfrm>
            <a:off x="1777937" y="2684640"/>
            <a:ext cx="842235" cy="1007203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7879" y="922240"/>
            <a:ext cx="3755233" cy="2030131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修复脚本下发及执行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22633" y="3026223"/>
            <a:ext cx="3740480" cy="193167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2" name="Flowchart: Multidocument 1"/>
          <p:cNvSpPr/>
          <p:nvPr/>
        </p:nvSpPr>
        <p:spPr>
          <a:xfrm>
            <a:off x="497091" y="4389672"/>
            <a:ext cx="792307" cy="457165"/>
          </a:xfrm>
          <a:prstGeom prst="flowChartMultidocumen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本地文件目录</a:t>
            </a:r>
            <a:endParaRPr lang="en-US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557654" y="2340474"/>
            <a:ext cx="792307" cy="457165"/>
          </a:xfrm>
          <a:prstGeom prst="flowChartMultidocumen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Straight Arrow Connector 16"/>
          <p:cNvCxnSpPr>
            <a:cxnSpLocks/>
            <a:stCxn id="42" idx="3"/>
            <a:endCxn id="30" idx="2"/>
          </p:cNvCxnSpPr>
          <p:nvPr/>
        </p:nvCxnSpPr>
        <p:spPr>
          <a:xfrm flipH="1" flipV="1">
            <a:off x="2356484" y="1334607"/>
            <a:ext cx="482697" cy="41298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55" idx="1"/>
            <a:endCxn id="58" idx="4"/>
          </p:cNvCxnSpPr>
          <p:nvPr/>
        </p:nvCxnSpPr>
        <p:spPr>
          <a:xfrm flipH="1">
            <a:off x="2787676" y="3807190"/>
            <a:ext cx="527088" cy="3562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8549" y="3044881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Box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2632" y="9531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中心端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8652" y="311684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(8)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08075" y="1316322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00250" y="366421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(6)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34354" y="1283026"/>
            <a:ext cx="309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539" y="1571169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Straight Arrow Connector 44">
            <a:extLst>
              <a:ext uri="{FF2B5EF4-FFF2-40B4-BE49-F238E27FC236}">
                <a16:creationId xmlns:a16="http://schemas.microsoft.com/office/drawing/2014/main" id="{B234BD50-29A6-4E42-9107-E85C39EE9DF6}"/>
              </a:ext>
            </a:extLst>
          </p:cNvPr>
          <p:cNvCxnSpPr>
            <a:cxnSpLocks/>
            <a:stCxn id="30" idx="0"/>
            <a:endCxn id="48" idx="3"/>
          </p:cNvCxnSpPr>
          <p:nvPr/>
        </p:nvCxnSpPr>
        <p:spPr>
          <a:xfrm flipH="1">
            <a:off x="1428869" y="1334607"/>
            <a:ext cx="585637" cy="3365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5">
            <a:extLst>
              <a:ext uri="{FF2B5EF4-FFF2-40B4-BE49-F238E27FC236}">
                <a16:creationId xmlns:a16="http://schemas.microsoft.com/office/drawing/2014/main" id="{E9CA3973-48C7-4F0F-A838-B01AE0757944}"/>
              </a:ext>
            </a:extLst>
          </p:cNvPr>
          <p:cNvSpPr txBox="1"/>
          <p:nvPr/>
        </p:nvSpPr>
        <p:spPr>
          <a:xfrm>
            <a:off x="2998574" y="395320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箭头: 左弧形 43">
            <a:extLst>
              <a:ext uri="{FF2B5EF4-FFF2-40B4-BE49-F238E27FC236}">
                <a16:creationId xmlns:a16="http://schemas.microsoft.com/office/drawing/2014/main" id="{BFF6870D-43F6-485C-9255-991C6563D257}"/>
              </a:ext>
            </a:extLst>
          </p:cNvPr>
          <p:cNvSpPr/>
          <p:nvPr/>
        </p:nvSpPr>
        <p:spPr>
          <a:xfrm rot="357048" flipV="1">
            <a:off x="1045351" y="3463358"/>
            <a:ext cx="180763" cy="311832"/>
          </a:xfrm>
          <a:prstGeom prst="curvedRightArrow">
            <a:avLst>
              <a:gd name="adj1" fmla="val 11379"/>
              <a:gd name="adj2" fmla="val 50000"/>
              <a:gd name="adj3" fmla="val 19364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10E1103-2EBF-40D9-A68A-D2D3EBAA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4" y="1437378"/>
            <a:ext cx="308117" cy="622975"/>
          </a:xfrm>
          <a:prstGeom prst="rect">
            <a:avLst/>
          </a:prstGeom>
        </p:spPr>
      </p:pic>
      <p:sp>
        <p:nvSpPr>
          <p:cNvPr id="30" name="流程图: 直接访问存储器 29">
            <a:extLst>
              <a:ext uri="{FF2B5EF4-FFF2-40B4-BE49-F238E27FC236}">
                <a16:creationId xmlns:a16="http://schemas.microsoft.com/office/drawing/2014/main" id="{33E844F3-99CA-4E23-9B64-11BB0BA6247E}"/>
              </a:ext>
            </a:extLst>
          </p:cNvPr>
          <p:cNvSpPr/>
          <p:nvPr/>
        </p:nvSpPr>
        <p:spPr>
          <a:xfrm rot="16200000">
            <a:off x="2034893" y="1163618"/>
            <a:ext cx="301204" cy="341978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Straight Arrow Connector 44">
            <a:extLst>
              <a:ext uri="{FF2B5EF4-FFF2-40B4-BE49-F238E27FC236}">
                <a16:creationId xmlns:a16="http://schemas.microsoft.com/office/drawing/2014/main" id="{5FDE76D6-7F38-4296-B9A0-8642CEC37ACB}"/>
              </a:ext>
            </a:extLst>
          </p:cNvPr>
          <p:cNvCxnSpPr>
            <a:cxnSpLocks/>
            <a:stCxn id="48" idx="0"/>
            <a:endCxn id="29" idx="3"/>
          </p:cNvCxnSpPr>
          <p:nvPr/>
        </p:nvCxnSpPr>
        <p:spPr>
          <a:xfrm flipH="1" flipV="1">
            <a:off x="723471" y="1748866"/>
            <a:ext cx="291139" cy="15510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149">
            <a:extLst>
              <a:ext uri="{FF2B5EF4-FFF2-40B4-BE49-F238E27FC236}">
                <a16:creationId xmlns:a16="http://schemas.microsoft.com/office/drawing/2014/main" id="{09E0FD44-29C1-44EC-822E-97A3CA6AE3C3}"/>
              </a:ext>
            </a:extLst>
          </p:cNvPr>
          <p:cNvSpPr/>
          <p:nvPr/>
        </p:nvSpPr>
        <p:spPr>
          <a:xfrm rot="16200000">
            <a:off x="2606715" y="1565800"/>
            <a:ext cx="464930" cy="82851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任务管理</a:t>
            </a:r>
            <a:endParaRPr lang="en-US" altLang="zh-CN" sz="8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</a:p>
        </p:txBody>
      </p:sp>
      <p:sp>
        <p:nvSpPr>
          <p:cNvPr id="48" name="圆角矩形 149">
            <a:extLst>
              <a:ext uri="{FF2B5EF4-FFF2-40B4-BE49-F238E27FC236}">
                <a16:creationId xmlns:a16="http://schemas.microsoft.com/office/drawing/2014/main" id="{83A4B6F6-1FCE-4B73-863B-58880DC81340}"/>
              </a:ext>
            </a:extLst>
          </p:cNvPr>
          <p:cNvSpPr/>
          <p:nvPr/>
        </p:nvSpPr>
        <p:spPr>
          <a:xfrm rot="16200000">
            <a:off x="1196055" y="1489714"/>
            <a:ext cx="465627" cy="82851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脚本下发</a:t>
            </a:r>
            <a:endParaRPr lang="en-US" altLang="zh-CN" sz="8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页面</a:t>
            </a:r>
          </a:p>
        </p:txBody>
      </p:sp>
      <p:sp>
        <p:nvSpPr>
          <p:cNvPr id="55" name="圆角矩形 149">
            <a:extLst>
              <a:ext uri="{FF2B5EF4-FFF2-40B4-BE49-F238E27FC236}">
                <a16:creationId xmlns:a16="http://schemas.microsoft.com/office/drawing/2014/main" id="{0DC7758C-B269-4B9B-AB46-7E7ED80E8F97}"/>
              </a:ext>
            </a:extLst>
          </p:cNvPr>
          <p:cNvSpPr/>
          <p:nvPr/>
        </p:nvSpPr>
        <p:spPr>
          <a:xfrm rot="16200000">
            <a:off x="3082298" y="3160466"/>
            <a:ext cx="464930" cy="82851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脚本执行</a:t>
            </a:r>
            <a:endParaRPr lang="en-US" altLang="zh-CN" sz="8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</a:p>
        </p:txBody>
      </p:sp>
      <p:sp>
        <p:nvSpPr>
          <p:cNvPr id="57" name="圆角矩形 149">
            <a:extLst>
              <a:ext uri="{FF2B5EF4-FFF2-40B4-BE49-F238E27FC236}">
                <a16:creationId xmlns:a16="http://schemas.microsoft.com/office/drawing/2014/main" id="{DBAADCDF-C580-4190-BFC5-246A590DC59D}"/>
              </a:ext>
            </a:extLst>
          </p:cNvPr>
          <p:cNvSpPr/>
          <p:nvPr/>
        </p:nvSpPr>
        <p:spPr>
          <a:xfrm rot="16200000">
            <a:off x="1427134" y="3216889"/>
            <a:ext cx="464930" cy="82851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脚本执行</a:t>
            </a:r>
            <a:endParaRPr lang="en-US" altLang="zh-CN" sz="8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</a:p>
        </p:txBody>
      </p:sp>
      <p:sp>
        <p:nvSpPr>
          <p:cNvPr id="58" name="流程图: 直接访问存储器 57">
            <a:extLst>
              <a:ext uri="{FF2B5EF4-FFF2-40B4-BE49-F238E27FC236}">
                <a16:creationId xmlns:a16="http://schemas.microsoft.com/office/drawing/2014/main" id="{2F66B53E-6D4A-478E-A509-D519BD83F4E7}"/>
              </a:ext>
            </a:extLst>
          </p:cNvPr>
          <p:cNvSpPr/>
          <p:nvPr/>
        </p:nvSpPr>
        <p:spPr>
          <a:xfrm rot="154082">
            <a:off x="2321341" y="3982001"/>
            <a:ext cx="466569" cy="341978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内存队列</a:t>
            </a:r>
          </a:p>
        </p:txBody>
      </p:sp>
      <p:cxnSp>
        <p:nvCxnSpPr>
          <p:cNvPr id="63" name="Straight Arrow Connector 45">
            <a:extLst>
              <a:ext uri="{FF2B5EF4-FFF2-40B4-BE49-F238E27FC236}">
                <a16:creationId xmlns:a16="http://schemas.microsoft.com/office/drawing/2014/main" id="{8DB367FD-AC44-4547-91BB-BFB343A7A657}"/>
              </a:ext>
            </a:extLst>
          </p:cNvPr>
          <p:cNvCxnSpPr>
            <a:cxnSpLocks/>
            <a:stCxn id="57" idx="2"/>
            <a:endCxn id="58" idx="1"/>
          </p:cNvCxnSpPr>
          <p:nvPr/>
        </p:nvCxnSpPr>
        <p:spPr>
          <a:xfrm>
            <a:off x="2073858" y="3631148"/>
            <a:ext cx="247717" cy="5113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5">
            <a:extLst>
              <a:ext uri="{FF2B5EF4-FFF2-40B4-BE49-F238E27FC236}">
                <a16:creationId xmlns:a16="http://schemas.microsoft.com/office/drawing/2014/main" id="{830ADB3A-DE67-47D4-B465-8A881D8A6D3C}"/>
              </a:ext>
            </a:extLst>
          </p:cNvPr>
          <p:cNvCxnSpPr>
            <a:cxnSpLocks/>
            <a:stCxn id="57" idx="3"/>
            <a:endCxn id="13" idx="3"/>
          </p:cNvCxnSpPr>
          <p:nvPr/>
        </p:nvCxnSpPr>
        <p:spPr>
          <a:xfrm flipH="1" flipV="1">
            <a:off x="1349961" y="2569057"/>
            <a:ext cx="309639" cy="8296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45">
            <a:extLst>
              <a:ext uri="{FF2B5EF4-FFF2-40B4-BE49-F238E27FC236}">
                <a16:creationId xmlns:a16="http://schemas.microsoft.com/office/drawing/2014/main" id="{85BAD762-4BE1-4CFA-8C26-7926E999DA82}"/>
              </a:ext>
            </a:extLst>
          </p:cNvPr>
          <p:cNvCxnSpPr>
            <a:cxnSpLocks/>
            <a:stCxn id="57" idx="1"/>
            <a:endCxn id="2" idx="0"/>
          </p:cNvCxnSpPr>
          <p:nvPr/>
        </p:nvCxnSpPr>
        <p:spPr>
          <a:xfrm flipH="1">
            <a:off x="947752" y="3863613"/>
            <a:ext cx="711848" cy="52605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5">
            <a:extLst>
              <a:ext uri="{FF2B5EF4-FFF2-40B4-BE49-F238E27FC236}">
                <a16:creationId xmlns:a16="http://schemas.microsoft.com/office/drawing/2014/main" id="{17A06B1C-0366-4780-AB1F-D549FFD2779B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>
            <a:off x="2839181" y="2212524"/>
            <a:ext cx="475583" cy="11297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5">
            <a:extLst>
              <a:ext uri="{FF2B5EF4-FFF2-40B4-BE49-F238E27FC236}">
                <a16:creationId xmlns:a16="http://schemas.microsoft.com/office/drawing/2014/main" id="{727AA6F0-3113-45F5-9218-4CEFD132C2F1}"/>
              </a:ext>
            </a:extLst>
          </p:cNvPr>
          <p:cNvCxnSpPr>
            <a:cxnSpLocks/>
            <a:stCxn id="57" idx="3"/>
            <a:endCxn id="42" idx="1"/>
          </p:cNvCxnSpPr>
          <p:nvPr/>
        </p:nvCxnSpPr>
        <p:spPr>
          <a:xfrm flipV="1">
            <a:off x="1659600" y="2212524"/>
            <a:ext cx="1179581" cy="118615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64">
            <a:extLst>
              <a:ext uri="{FF2B5EF4-FFF2-40B4-BE49-F238E27FC236}">
                <a16:creationId xmlns:a16="http://schemas.microsoft.com/office/drawing/2014/main" id="{F56FEECB-5F5A-4D62-9F3C-510FEA2FE116}"/>
              </a:ext>
            </a:extLst>
          </p:cNvPr>
          <p:cNvSpPr txBox="1"/>
          <p:nvPr/>
        </p:nvSpPr>
        <p:spPr>
          <a:xfrm>
            <a:off x="2982969" y="2540723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55">
            <a:extLst>
              <a:ext uri="{FF2B5EF4-FFF2-40B4-BE49-F238E27FC236}">
                <a16:creationId xmlns:a16="http://schemas.microsoft.com/office/drawing/2014/main" id="{0EC89E4F-6682-407A-9108-6B2111D52D23}"/>
              </a:ext>
            </a:extLst>
          </p:cNvPr>
          <p:cNvSpPr txBox="1"/>
          <p:nvPr/>
        </p:nvSpPr>
        <p:spPr>
          <a:xfrm>
            <a:off x="1391100" y="398229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(7)</a:t>
            </a:r>
          </a:p>
        </p:txBody>
      </p:sp>
      <p:sp>
        <p:nvSpPr>
          <p:cNvPr id="91" name="TextBox 55">
            <a:extLst>
              <a:ext uri="{FF2B5EF4-FFF2-40B4-BE49-F238E27FC236}">
                <a16:creationId xmlns:a16="http://schemas.microsoft.com/office/drawing/2014/main" id="{B0AB2EA4-F626-487F-B715-516528D11391}"/>
              </a:ext>
            </a:extLst>
          </p:cNvPr>
          <p:cNvSpPr txBox="1"/>
          <p:nvPr/>
        </p:nvSpPr>
        <p:spPr>
          <a:xfrm>
            <a:off x="695113" y="351215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(10)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55">
            <a:extLst>
              <a:ext uri="{FF2B5EF4-FFF2-40B4-BE49-F238E27FC236}">
                <a16:creationId xmlns:a16="http://schemas.microsoft.com/office/drawing/2014/main" id="{0223A8C0-BFB7-4976-B61C-0EED8C39656F}"/>
              </a:ext>
            </a:extLst>
          </p:cNvPr>
          <p:cNvSpPr txBox="1"/>
          <p:nvPr/>
        </p:nvSpPr>
        <p:spPr>
          <a:xfrm>
            <a:off x="1871206" y="314409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(11)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55">
            <a:extLst>
              <a:ext uri="{FF2B5EF4-FFF2-40B4-BE49-F238E27FC236}">
                <a16:creationId xmlns:a16="http://schemas.microsoft.com/office/drawing/2014/main" id="{20D1A036-33D2-44FD-83CA-347AC32CD712}"/>
              </a:ext>
            </a:extLst>
          </p:cNvPr>
          <p:cNvSpPr txBox="1"/>
          <p:nvPr/>
        </p:nvSpPr>
        <p:spPr>
          <a:xfrm>
            <a:off x="1231274" y="409771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(9)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05864B-E2CC-4491-8593-ED1C24D9110D}"/>
              </a:ext>
            </a:extLst>
          </p:cNvPr>
          <p:cNvSpPr txBox="1"/>
          <p:nvPr/>
        </p:nvSpPr>
        <p:spPr>
          <a:xfrm>
            <a:off x="4768511" y="984241"/>
            <a:ext cx="387163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运维人员在修复脚本管理模块触发文件下发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脚本执行功能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脚本下发服务针对每个下发对象餐厅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Box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，生成一个脚本执行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，并将脚本执行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保存到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任务管理服务每隔一定时间从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查询脚本执行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任务管理服务调用餐厅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box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脚本执行器的脚本执行接口，接口参数包括 脚本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，脚本版本号，脚本下载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、脚本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checksum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，超时时间，重试次数等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脚本执行接口将请求保存到内存队列（</a:t>
            </a:r>
            <a:r>
              <a:rPr lang="en-US" altLang="zh-CN" sz="800" dirty="0"/>
              <a:t> </a:t>
            </a:r>
            <a:r>
              <a:rPr lang="en-US" altLang="zh-CN" sz="800" dirty="0" err="1"/>
              <a:t>ArrayBlockingQueue</a:t>
            </a:r>
            <a:r>
              <a:rPr lang="en-US" altLang="zh-CN" sz="800" dirty="0"/>
              <a:t>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）中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脚本执行服务从内存队列取出脚本执行请求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检查本地目录有无要执行的脚本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如果本地没有脚本，或者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checksum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不一致，则从文件服务器下载脚本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将加载的脚本保存到本地文件目录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执行脚本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调用中心端的脚本执行结果通知接口。通知内容包括：下载次数，开始执行时间，结束执行时间，最终执行结果</a:t>
            </a:r>
            <a:endParaRPr lang="en-US" altLang="zh-CN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8E164D-F754-448A-9B67-8884608C7D91}"/>
              </a:ext>
            </a:extLst>
          </p:cNvPr>
          <p:cNvSpPr txBox="1"/>
          <p:nvPr/>
        </p:nvSpPr>
        <p:spPr>
          <a:xfrm>
            <a:off x="4768511" y="4359575"/>
            <a:ext cx="412402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脚本的执行结果按照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命令的约定，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exitCode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表示正常结束，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以外表示异常结束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4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修复脚本下发及执行（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05864B-E2CC-4491-8593-ED1C24D9110D}"/>
              </a:ext>
            </a:extLst>
          </p:cNvPr>
          <p:cNvSpPr txBox="1"/>
          <p:nvPr/>
        </p:nvSpPr>
        <p:spPr>
          <a:xfrm>
            <a:off x="603251" y="984241"/>
            <a:ext cx="7556500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修复脚本下发时，可指定：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脚本执行参数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下发重试次数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脚本下载重试次数及间隔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脚本超时时间，超时是否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kill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进程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（执行超时或者失败后的）重试次数以及重试间隔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执行策略（立即执行、延时执行）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立即执行时指定：失效时间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延时执行时指定：生效时间，失效时间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8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脚本执行任务状态迁移</a:t>
            </a:r>
            <a:endParaRPr lang="en-US" sz="24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6EFDB48-FED7-4591-B0FC-4F342C6EE53D}"/>
              </a:ext>
            </a:extLst>
          </p:cNvPr>
          <p:cNvSpPr/>
          <p:nvPr/>
        </p:nvSpPr>
        <p:spPr>
          <a:xfrm>
            <a:off x="582868" y="2011280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待下发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58B1A61-060E-48E8-BBA6-350D3066D0B0}"/>
              </a:ext>
            </a:extLst>
          </p:cNvPr>
          <p:cNvSpPr/>
          <p:nvPr/>
        </p:nvSpPr>
        <p:spPr>
          <a:xfrm>
            <a:off x="2232660" y="3124978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执行中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D3654B4-26BC-4FCB-9BD7-846AF5743747}"/>
              </a:ext>
            </a:extLst>
          </p:cNvPr>
          <p:cNvSpPr/>
          <p:nvPr/>
        </p:nvSpPr>
        <p:spPr>
          <a:xfrm>
            <a:off x="3550921" y="1958406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下发失败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30C9B87-CAED-4D5F-BB78-C4F533152244}"/>
              </a:ext>
            </a:extLst>
          </p:cNvPr>
          <p:cNvSpPr/>
          <p:nvPr/>
        </p:nvSpPr>
        <p:spPr>
          <a:xfrm>
            <a:off x="1958340" y="2109897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下发中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DB6AF8E-3E9B-4CF0-9588-054B305B3B13}"/>
              </a:ext>
            </a:extLst>
          </p:cNvPr>
          <p:cNvSpPr/>
          <p:nvPr/>
        </p:nvSpPr>
        <p:spPr>
          <a:xfrm>
            <a:off x="1318021" y="3997445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执行成功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A598731-8923-471A-9E98-2D431D6DD1F9}"/>
              </a:ext>
            </a:extLst>
          </p:cNvPr>
          <p:cNvSpPr/>
          <p:nvPr/>
        </p:nvSpPr>
        <p:spPr>
          <a:xfrm>
            <a:off x="3009900" y="4190913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执行失败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F0871F7-EC8D-4125-A8CB-AA4807C0A556}"/>
              </a:ext>
            </a:extLst>
          </p:cNvPr>
          <p:cNvSpPr/>
          <p:nvPr/>
        </p:nvSpPr>
        <p:spPr>
          <a:xfrm>
            <a:off x="3705102" y="3126043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执行超时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91D2B1D-C9F8-49B2-8D30-5B9FB60E602F}"/>
              </a:ext>
            </a:extLst>
          </p:cNvPr>
          <p:cNvSpPr/>
          <p:nvPr/>
        </p:nvSpPr>
        <p:spPr>
          <a:xfrm>
            <a:off x="514288" y="3118985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下载失败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2257CFE-4A9A-43C8-8095-DC58DBE58C46}"/>
              </a:ext>
            </a:extLst>
          </p:cNvPr>
          <p:cNvCxnSpPr>
            <a:cxnSpLocks/>
            <a:stCxn id="3" idx="6"/>
            <a:endCxn id="43" idx="2"/>
          </p:cNvCxnSpPr>
          <p:nvPr/>
        </p:nvCxnSpPr>
        <p:spPr>
          <a:xfrm>
            <a:off x="1360108" y="2247500"/>
            <a:ext cx="598232" cy="9861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1">
            <a:extLst>
              <a:ext uri="{FF2B5EF4-FFF2-40B4-BE49-F238E27FC236}">
                <a16:creationId xmlns:a16="http://schemas.microsoft.com/office/drawing/2014/main" id="{4AC9956A-0900-475F-8FFB-DB394BBBEFC9}"/>
              </a:ext>
            </a:extLst>
          </p:cNvPr>
          <p:cNvCxnSpPr>
            <a:cxnSpLocks/>
            <a:stCxn id="43" idx="7"/>
            <a:endCxn id="40" idx="0"/>
          </p:cNvCxnSpPr>
          <p:nvPr/>
        </p:nvCxnSpPr>
        <p:spPr>
          <a:xfrm rot="5400000" flipH="1" flipV="1">
            <a:off x="3170309" y="1409853"/>
            <a:ext cx="220678" cy="1317785"/>
          </a:xfrm>
          <a:prstGeom prst="curvedConnector3">
            <a:avLst>
              <a:gd name="adj1" fmla="val 20359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1">
            <a:extLst>
              <a:ext uri="{FF2B5EF4-FFF2-40B4-BE49-F238E27FC236}">
                <a16:creationId xmlns:a16="http://schemas.microsoft.com/office/drawing/2014/main" id="{F6B03C5F-78BF-42EB-B514-981A7CF99CA0}"/>
              </a:ext>
            </a:extLst>
          </p:cNvPr>
          <p:cNvCxnSpPr>
            <a:cxnSpLocks/>
            <a:stCxn id="43" idx="4"/>
            <a:endCxn id="39" idx="0"/>
          </p:cNvCxnSpPr>
          <p:nvPr/>
        </p:nvCxnSpPr>
        <p:spPr>
          <a:xfrm rot="16200000" flipH="1">
            <a:off x="2212800" y="2716497"/>
            <a:ext cx="542641" cy="274320"/>
          </a:xfrm>
          <a:prstGeom prst="curvedConnector3">
            <a:avLst>
              <a:gd name="adj1" fmla="val 44383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51">
            <a:extLst>
              <a:ext uri="{FF2B5EF4-FFF2-40B4-BE49-F238E27FC236}">
                <a16:creationId xmlns:a16="http://schemas.microsoft.com/office/drawing/2014/main" id="{AF7ED69E-AEC7-4246-9746-CEEEA63C0573}"/>
              </a:ext>
            </a:extLst>
          </p:cNvPr>
          <p:cNvCxnSpPr>
            <a:cxnSpLocks/>
            <a:stCxn id="39" idx="2"/>
            <a:endCxn id="50" idx="6"/>
          </p:cNvCxnSpPr>
          <p:nvPr/>
        </p:nvCxnSpPr>
        <p:spPr>
          <a:xfrm rot="10800000">
            <a:off x="1291528" y="3355206"/>
            <a:ext cx="941132" cy="5993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51">
            <a:extLst>
              <a:ext uri="{FF2B5EF4-FFF2-40B4-BE49-F238E27FC236}">
                <a16:creationId xmlns:a16="http://schemas.microsoft.com/office/drawing/2014/main" id="{6C931AA3-EF57-47DB-851A-592A82A863F9}"/>
              </a:ext>
            </a:extLst>
          </p:cNvPr>
          <p:cNvCxnSpPr>
            <a:cxnSpLocks/>
            <a:stCxn id="39" idx="6"/>
            <a:endCxn id="49" idx="2"/>
          </p:cNvCxnSpPr>
          <p:nvPr/>
        </p:nvCxnSpPr>
        <p:spPr>
          <a:xfrm>
            <a:off x="3009900" y="3361198"/>
            <a:ext cx="695202" cy="1065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51">
            <a:extLst>
              <a:ext uri="{FF2B5EF4-FFF2-40B4-BE49-F238E27FC236}">
                <a16:creationId xmlns:a16="http://schemas.microsoft.com/office/drawing/2014/main" id="{FB29BF6F-5F2A-4AB6-95DC-26AF99584A49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 rot="5400000">
            <a:off x="1963948" y="3340112"/>
            <a:ext cx="400027" cy="91463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51">
            <a:extLst>
              <a:ext uri="{FF2B5EF4-FFF2-40B4-BE49-F238E27FC236}">
                <a16:creationId xmlns:a16="http://schemas.microsoft.com/office/drawing/2014/main" id="{6A372740-58F6-4B8A-9700-9104A7E9D2A7}"/>
              </a:ext>
            </a:extLst>
          </p:cNvPr>
          <p:cNvCxnSpPr>
            <a:cxnSpLocks/>
            <a:stCxn id="39" idx="5"/>
            <a:endCxn id="47" idx="1"/>
          </p:cNvCxnSpPr>
          <p:nvPr/>
        </p:nvCxnSpPr>
        <p:spPr>
          <a:xfrm rot="16200000" flipH="1">
            <a:off x="2643966" y="3780341"/>
            <a:ext cx="731869" cy="22764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00E656B9-7A4B-49D5-81D5-DC478AEB0132}"/>
              </a:ext>
            </a:extLst>
          </p:cNvPr>
          <p:cNvSpPr txBox="1"/>
          <p:nvPr/>
        </p:nvSpPr>
        <p:spPr>
          <a:xfrm>
            <a:off x="1399299" y="194062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调用</a:t>
            </a:r>
            <a:r>
              <a:rPr lang="en-US" altLang="zh-CN" sz="800" dirty="0"/>
              <a:t>Agent</a:t>
            </a:r>
          </a:p>
          <a:p>
            <a:pPr algn="l"/>
            <a:r>
              <a:rPr lang="zh-CN" altLang="en-US" sz="800" dirty="0"/>
              <a:t>下发接口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0BE85F1-7D0B-4BA9-BDCC-39C89EFC5CBA}"/>
              </a:ext>
            </a:extLst>
          </p:cNvPr>
          <p:cNvSpPr txBox="1"/>
          <p:nvPr/>
        </p:nvSpPr>
        <p:spPr>
          <a:xfrm>
            <a:off x="2890956" y="149496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接口调用失败</a:t>
            </a:r>
          </a:p>
        </p:txBody>
      </p:sp>
      <p:cxnSp>
        <p:nvCxnSpPr>
          <p:cNvPr id="97" name="直接箭头连接符 51">
            <a:extLst>
              <a:ext uri="{FF2B5EF4-FFF2-40B4-BE49-F238E27FC236}">
                <a16:creationId xmlns:a16="http://schemas.microsoft.com/office/drawing/2014/main" id="{D7674960-158D-42B5-A421-04E08998E7B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4587" y="1603755"/>
            <a:ext cx="546901" cy="407525"/>
          </a:xfrm>
          <a:prstGeom prst="curvedConnector2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09F579C5-0E44-4EB9-A36B-4218BF52F6B6}"/>
              </a:ext>
            </a:extLst>
          </p:cNvPr>
          <p:cNvSpPr txBox="1"/>
          <p:nvPr/>
        </p:nvSpPr>
        <p:spPr>
          <a:xfrm>
            <a:off x="819149" y="149496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/>
              <a:t>Task</a:t>
            </a:r>
            <a:r>
              <a:rPr lang="zh-CN" altLang="en-US" sz="800" dirty="0"/>
              <a:t>保存到</a:t>
            </a:r>
            <a:endParaRPr lang="en-US" altLang="zh-CN" sz="800" dirty="0"/>
          </a:p>
          <a:p>
            <a:pPr algn="l"/>
            <a:r>
              <a:rPr lang="en-US" altLang="zh-CN" sz="800" dirty="0"/>
              <a:t>MySQL</a:t>
            </a:r>
            <a:r>
              <a:rPr lang="zh-CN" altLang="en-US" sz="800" dirty="0"/>
              <a:t>中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037FB20-204E-47ED-B082-575E2437F5DA}"/>
              </a:ext>
            </a:extLst>
          </p:cNvPr>
          <p:cNvSpPr txBox="1"/>
          <p:nvPr/>
        </p:nvSpPr>
        <p:spPr>
          <a:xfrm>
            <a:off x="2480429" y="269258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接口调用成功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D2312B2-4A48-4286-B30F-D1DF4F609836}"/>
              </a:ext>
            </a:extLst>
          </p:cNvPr>
          <p:cNvSpPr txBox="1"/>
          <p:nvPr/>
        </p:nvSpPr>
        <p:spPr>
          <a:xfrm>
            <a:off x="1335256" y="31335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脚本下载失败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60C8290-B44B-499D-A3F6-EB685C3EA5EC}"/>
              </a:ext>
            </a:extLst>
          </p:cNvPr>
          <p:cNvSpPr txBox="1"/>
          <p:nvPr/>
        </p:nvSpPr>
        <p:spPr>
          <a:xfrm>
            <a:off x="2986921" y="314275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脚本执行超时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87FBD5E-6194-4F29-A7E4-2A7C59CABD61}"/>
              </a:ext>
            </a:extLst>
          </p:cNvPr>
          <p:cNvSpPr txBox="1"/>
          <p:nvPr/>
        </p:nvSpPr>
        <p:spPr>
          <a:xfrm>
            <a:off x="1859394" y="38071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执行成功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8C2226B-CCBC-4183-89C0-F476ACB738CC}"/>
              </a:ext>
            </a:extLst>
          </p:cNvPr>
          <p:cNvSpPr txBox="1"/>
          <p:nvPr/>
        </p:nvSpPr>
        <p:spPr>
          <a:xfrm>
            <a:off x="2898736" y="36866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执行失败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B1977E3-EFC1-4576-B789-43C0F3963932}"/>
              </a:ext>
            </a:extLst>
          </p:cNvPr>
          <p:cNvSpPr txBox="1"/>
          <p:nvPr/>
        </p:nvSpPr>
        <p:spPr>
          <a:xfrm>
            <a:off x="489087" y="926792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 dirty="0"/>
              <a:t>管理后台视角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768E69A-4787-4445-8CC3-4DE800EFE552}"/>
              </a:ext>
            </a:extLst>
          </p:cNvPr>
          <p:cNvSpPr/>
          <p:nvPr/>
        </p:nvSpPr>
        <p:spPr>
          <a:xfrm>
            <a:off x="4872990" y="1899164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待下载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FE8C26FC-CE9C-4926-B14E-E323C6466C1A}"/>
              </a:ext>
            </a:extLst>
          </p:cNvPr>
          <p:cNvSpPr/>
          <p:nvPr/>
        </p:nvSpPr>
        <p:spPr>
          <a:xfrm>
            <a:off x="6387933" y="3026361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执行中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71C3D55-7D3A-48D7-BB70-7927DE2A7DCC}"/>
              </a:ext>
            </a:extLst>
          </p:cNvPr>
          <p:cNvSpPr/>
          <p:nvPr/>
        </p:nvSpPr>
        <p:spPr>
          <a:xfrm>
            <a:off x="6349833" y="2011280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下载中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3CBF1DF-CDF0-4DF5-82BF-2096E12B0766}"/>
              </a:ext>
            </a:extLst>
          </p:cNvPr>
          <p:cNvSpPr/>
          <p:nvPr/>
        </p:nvSpPr>
        <p:spPr>
          <a:xfrm>
            <a:off x="6368883" y="3950704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执行成功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4DAA89D-90D6-443E-A641-EDF5387AAF4E}"/>
              </a:ext>
            </a:extLst>
          </p:cNvPr>
          <p:cNvSpPr/>
          <p:nvPr/>
        </p:nvSpPr>
        <p:spPr>
          <a:xfrm>
            <a:off x="4842669" y="3393793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执行失败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8705B58-DD21-47EF-88AD-08D03AE0CEDB}"/>
              </a:ext>
            </a:extLst>
          </p:cNvPr>
          <p:cNvSpPr/>
          <p:nvPr/>
        </p:nvSpPr>
        <p:spPr>
          <a:xfrm>
            <a:off x="8027290" y="3209810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执行超时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8C6DC0B-AB6D-4429-A400-72EFDD39CEEC}"/>
              </a:ext>
            </a:extLst>
          </p:cNvPr>
          <p:cNvSpPr/>
          <p:nvPr/>
        </p:nvSpPr>
        <p:spPr>
          <a:xfrm>
            <a:off x="7692948" y="1288024"/>
            <a:ext cx="777240" cy="472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下载失败</a:t>
            </a:r>
          </a:p>
        </p:txBody>
      </p:sp>
      <p:cxnSp>
        <p:nvCxnSpPr>
          <p:cNvPr id="116" name="直接箭头连接符 51">
            <a:extLst>
              <a:ext uri="{FF2B5EF4-FFF2-40B4-BE49-F238E27FC236}">
                <a16:creationId xmlns:a16="http://schemas.microsoft.com/office/drawing/2014/main" id="{493AFF77-D27C-4084-ACA5-9EA1FCE7FFDE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>
            <a:off x="5650230" y="2135384"/>
            <a:ext cx="699603" cy="112116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51">
            <a:extLst>
              <a:ext uri="{FF2B5EF4-FFF2-40B4-BE49-F238E27FC236}">
                <a16:creationId xmlns:a16="http://schemas.microsoft.com/office/drawing/2014/main" id="{D1A6B6D1-2103-48E7-B178-05D79B1C548D}"/>
              </a:ext>
            </a:extLst>
          </p:cNvPr>
          <p:cNvCxnSpPr>
            <a:cxnSpLocks/>
            <a:stCxn id="111" idx="4"/>
            <a:endCxn id="109" idx="0"/>
          </p:cNvCxnSpPr>
          <p:nvPr/>
        </p:nvCxnSpPr>
        <p:spPr>
          <a:xfrm rot="16200000" flipH="1">
            <a:off x="6486183" y="2735990"/>
            <a:ext cx="542641" cy="38100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51">
            <a:extLst>
              <a:ext uri="{FF2B5EF4-FFF2-40B4-BE49-F238E27FC236}">
                <a16:creationId xmlns:a16="http://schemas.microsoft.com/office/drawing/2014/main" id="{0DBFB55C-F72E-4B5E-B21F-735F337495A4}"/>
              </a:ext>
            </a:extLst>
          </p:cNvPr>
          <p:cNvCxnSpPr>
            <a:cxnSpLocks/>
            <a:stCxn id="111" idx="7"/>
            <a:endCxn id="115" idx="4"/>
          </p:cNvCxnSpPr>
          <p:nvPr/>
        </p:nvCxnSpPr>
        <p:spPr>
          <a:xfrm rot="5400000" flipH="1" flipV="1">
            <a:off x="7387407" y="1386307"/>
            <a:ext cx="320003" cy="106831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51">
            <a:extLst>
              <a:ext uri="{FF2B5EF4-FFF2-40B4-BE49-F238E27FC236}">
                <a16:creationId xmlns:a16="http://schemas.microsoft.com/office/drawing/2014/main" id="{65F88C50-A309-4165-AA85-CD74BCA25CF2}"/>
              </a:ext>
            </a:extLst>
          </p:cNvPr>
          <p:cNvCxnSpPr>
            <a:cxnSpLocks/>
            <a:stCxn id="109" idx="6"/>
            <a:endCxn id="114" idx="2"/>
          </p:cNvCxnSpPr>
          <p:nvPr/>
        </p:nvCxnSpPr>
        <p:spPr>
          <a:xfrm>
            <a:off x="7165173" y="3262581"/>
            <a:ext cx="862117" cy="18344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51">
            <a:extLst>
              <a:ext uri="{FF2B5EF4-FFF2-40B4-BE49-F238E27FC236}">
                <a16:creationId xmlns:a16="http://schemas.microsoft.com/office/drawing/2014/main" id="{EA891087-C7A8-44C5-A570-0FB897C80638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 rot="5400000">
            <a:off x="6541077" y="3715227"/>
            <a:ext cx="451903" cy="19050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51">
            <a:extLst>
              <a:ext uri="{FF2B5EF4-FFF2-40B4-BE49-F238E27FC236}">
                <a16:creationId xmlns:a16="http://schemas.microsoft.com/office/drawing/2014/main" id="{4789BEFD-8A4E-4938-A2A8-2C1290D66DB7}"/>
              </a:ext>
            </a:extLst>
          </p:cNvPr>
          <p:cNvCxnSpPr>
            <a:cxnSpLocks/>
            <a:stCxn id="109" idx="2"/>
            <a:endCxn id="113" idx="7"/>
          </p:cNvCxnSpPr>
          <p:nvPr/>
        </p:nvCxnSpPr>
        <p:spPr>
          <a:xfrm rot="10800000" flipV="1">
            <a:off x="5506085" y="3262580"/>
            <a:ext cx="881848" cy="200399"/>
          </a:xfrm>
          <a:prstGeom prst="curvedConnector2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73482AB-84B6-43BD-B5F4-442A07A49E58}"/>
              </a:ext>
            </a:extLst>
          </p:cNvPr>
          <p:cNvSpPr txBox="1"/>
          <p:nvPr/>
        </p:nvSpPr>
        <p:spPr>
          <a:xfrm>
            <a:off x="5135682" y="13549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执行接口被调用</a:t>
            </a:r>
            <a:endParaRPr lang="en-US" altLang="zh-CN" sz="800" dirty="0"/>
          </a:p>
          <a:p>
            <a:pPr algn="l"/>
            <a:r>
              <a:rPr lang="zh-CN" altLang="en-US" sz="800" dirty="0"/>
              <a:t>任务放到执行队列</a:t>
            </a:r>
          </a:p>
        </p:txBody>
      </p:sp>
      <p:cxnSp>
        <p:nvCxnSpPr>
          <p:cNvPr id="125" name="直接箭头连接符 51">
            <a:extLst>
              <a:ext uri="{FF2B5EF4-FFF2-40B4-BE49-F238E27FC236}">
                <a16:creationId xmlns:a16="http://schemas.microsoft.com/office/drawing/2014/main" id="{B194470A-CD14-4A10-AAB6-EFF44954180B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4714709" y="1491639"/>
            <a:ext cx="546901" cy="407525"/>
          </a:xfrm>
          <a:prstGeom prst="curvedConnector2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0BD25AF-A08C-4CB9-816D-399A250E3ED7}"/>
              </a:ext>
            </a:extLst>
          </p:cNvPr>
          <p:cNvSpPr txBox="1"/>
          <p:nvPr/>
        </p:nvSpPr>
        <p:spPr>
          <a:xfrm>
            <a:off x="6664461" y="25514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下载成功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C38799B-7131-4B2A-89CC-D0733578997C}"/>
              </a:ext>
            </a:extLst>
          </p:cNvPr>
          <p:cNvSpPr txBox="1"/>
          <p:nvPr/>
        </p:nvSpPr>
        <p:spPr>
          <a:xfrm>
            <a:off x="7351829" y="192643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脚本下载失败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72F361E-3A7A-46C1-BD83-0CA21B5EF96D}"/>
              </a:ext>
            </a:extLst>
          </p:cNvPr>
          <p:cNvSpPr txBox="1"/>
          <p:nvPr/>
        </p:nvSpPr>
        <p:spPr>
          <a:xfrm>
            <a:off x="7292409" y="309554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脚本执行超时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5C3DB11-ABF8-4205-A9E3-F0192C5B5EFF}"/>
              </a:ext>
            </a:extLst>
          </p:cNvPr>
          <p:cNvSpPr txBox="1"/>
          <p:nvPr/>
        </p:nvSpPr>
        <p:spPr>
          <a:xfrm>
            <a:off x="6244672" y="36589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执行成功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C44F848-C90E-4B59-B7F7-AE14F1904CF4}"/>
              </a:ext>
            </a:extLst>
          </p:cNvPr>
          <p:cNvSpPr txBox="1"/>
          <p:nvPr/>
        </p:nvSpPr>
        <p:spPr>
          <a:xfrm>
            <a:off x="5697095" y="33383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执行失败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E03070D-40FA-4ECE-B207-3C617EB3A84D}"/>
              </a:ext>
            </a:extLst>
          </p:cNvPr>
          <p:cNvSpPr txBox="1"/>
          <p:nvPr/>
        </p:nvSpPr>
        <p:spPr>
          <a:xfrm>
            <a:off x="4815840" y="909587"/>
            <a:ext cx="14414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 dirty="0"/>
              <a:t>脚本执行器视角</a:t>
            </a: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7D90635-20E6-4F53-9139-466E1D0AA876}"/>
              </a:ext>
            </a:extLst>
          </p:cNvPr>
          <p:cNvCxnSpPr/>
          <p:nvPr/>
        </p:nvCxnSpPr>
        <p:spPr>
          <a:xfrm>
            <a:off x="4572000" y="917165"/>
            <a:ext cx="0" cy="409679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51">
            <a:extLst>
              <a:ext uri="{FF2B5EF4-FFF2-40B4-BE49-F238E27FC236}">
                <a16:creationId xmlns:a16="http://schemas.microsoft.com/office/drawing/2014/main" id="{EC817020-9C49-47CF-80A5-2D22508E9161}"/>
              </a:ext>
            </a:extLst>
          </p:cNvPr>
          <p:cNvCxnSpPr>
            <a:cxnSpLocks/>
            <a:stCxn id="115" idx="1"/>
            <a:endCxn id="111" idx="0"/>
          </p:cNvCxnSpPr>
          <p:nvPr/>
        </p:nvCxnSpPr>
        <p:spPr>
          <a:xfrm rot="16200000" flipH="1" flipV="1">
            <a:off x="6945578" y="1150085"/>
            <a:ext cx="654069" cy="1068319"/>
          </a:xfrm>
          <a:prstGeom prst="curvedConnector3">
            <a:avLst>
              <a:gd name="adj1" fmla="val 2237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8709A2D-6020-4146-9FB9-FDF8FD161871}"/>
              </a:ext>
            </a:extLst>
          </p:cNvPr>
          <p:cNvSpPr txBox="1"/>
          <p:nvPr/>
        </p:nvSpPr>
        <p:spPr>
          <a:xfrm>
            <a:off x="6820784" y="1524516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重试次数</a:t>
            </a:r>
            <a:r>
              <a:rPr lang="en-US" altLang="zh-CN" sz="800" dirty="0"/>
              <a:t>&gt;0</a:t>
            </a:r>
            <a:endParaRPr lang="zh-CN" altLang="en-US" sz="8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6A7F1CA-FD23-4BD8-8334-525BD4CD8CB2}"/>
              </a:ext>
            </a:extLst>
          </p:cNvPr>
          <p:cNvSpPr txBox="1"/>
          <p:nvPr/>
        </p:nvSpPr>
        <p:spPr>
          <a:xfrm>
            <a:off x="5619909" y="182091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从队列取出任务</a:t>
            </a:r>
            <a:endParaRPr lang="en-US" altLang="zh-CN" sz="800" dirty="0"/>
          </a:p>
          <a:p>
            <a:pPr algn="l"/>
            <a:r>
              <a:rPr lang="zh-CN" altLang="en-US" sz="800" dirty="0"/>
              <a:t>开始下载</a:t>
            </a:r>
          </a:p>
        </p:txBody>
      </p:sp>
      <p:cxnSp>
        <p:nvCxnSpPr>
          <p:cNvPr id="173" name="直接箭头连接符 51">
            <a:extLst>
              <a:ext uri="{FF2B5EF4-FFF2-40B4-BE49-F238E27FC236}">
                <a16:creationId xmlns:a16="http://schemas.microsoft.com/office/drawing/2014/main" id="{A7023E55-2655-47CE-AD88-5847BCA6C688}"/>
              </a:ext>
            </a:extLst>
          </p:cNvPr>
          <p:cNvCxnSpPr>
            <a:cxnSpLocks/>
            <a:stCxn id="113" idx="1"/>
            <a:endCxn id="109" idx="1"/>
          </p:cNvCxnSpPr>
          <p:nvPr/>
        </p:nvCxnSpPr>
        <p:spPr>
          <a:xfrm rot="5400000" flipH="1" flipV="1">
            <a:off x="5545409" y="2506632"/>
            <a:ext cx="367432" cy="1545264"/>
          </a:xfrm>
          <a:prstGeom prst="curvedConnector3">
            <a:avLst>
              <a:gd name="adj1" fmla="val 181045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04CFF2B-E7F2-4D30-B635-F06494D9D466}"/>
              </a:ext>
            </a:extLst>
          </p:cNvPr>
          <p:cNvSpPr txBox="1"/>
          <p:nvPr/>
        </p:nvSpPr>
        <p:spPr>
          <a:xfrm>
            <a:off x="5301071" y="2866020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剩余重试次数</a:t>
            </a:r>
            <a:r>
              <a:rPr lang="en-US" altLang="zh-CN" sz="800" dirty="0"/>
              <a:t>&gt;0</a:t>
            </a:r>
            <a:endParaRPr lang="zh-CN" altLang="en-US" sz="800" dirty="0"/>
          </a:p>
        </p:txBody>
      </p:sp>
      <p:cxnSp>
        <p:nvCxnSpPr>
          <p:cNvPr id="184" name="直接箭头连接符 51">
            <a:extLst>
              <a:ext uri="{FF2B5EF4-FFF2-40B4-BE49-F238E27FC236}">
                <a16:creationId xmlns:a16="http://schemas.microsoft.com/office/drawing/2014/main" id="{68489F95-C6AE-45A7-90F6-76989C36D929}"/>
              </a:ext>
            </a:extLst>
          </p:cNvPr>
          <p:cNvCxnSpPr>
            <a:cxnSpLocks/>
            <a:stCxn id="114" idx="0"/>
            <a:endCxn id="109" idx="7"/>
          </p:cNvCxnSpPr>
          <p:nvPr/>
        </p:nvCxnSpPr>
        <p:spPr>
          <a:xfrm rot="16200000" flipV="1">
            <a:off x="7676499" y="2470398"/>
            <a:ext cx="114262" cy="1364561"/>
          </a:xfrm>
          <a:prstGeom prst="curvedConnector3">
            <a:avLst>
              <a:gd name="adj1" fmla="val 360618"/>
            </a:avLst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DA42F76C-9DFE-481C-9F1F-3CEB1210D526}"/>
              </a:ext>
            </a:extLst>
          </p:cNvPr>
          <p:cNvSpPr txBox="1"/>
          <p:nvPr/>
        </p:nvSpPr>
        <p:spPr>
          <a:xfrm>
            <a:off x="7293318" y="2818696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剩余重试次数</a:t>
            </a:r>
            <a:r>
              <a:rPr lang="en-US" altLang="zh-CN" sz="800" dirty="0"/>
              <a:t>&gt;0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303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脚本执行日志查询</a:t>
            </a:r>
            <a:endParaRPr 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05864B-E2CC-4491-8593-ED1C24D9110D}"/>
              </a:ext>
            </a:extLst>
          </p:cNvPr>
          <p:cNvSpPr txBox="1"/>
          <p:nvPr/>
        </p:nvSpPr>
        <p:spPr>
          <a:xfrm>
            <a:off x="4768511" y="984241"/>
            <a:ext cx="3871630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脚本执行器的数据目录格式如左，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base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目录可配置。默认为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【 /opt/logs/】</a:t>
            </a: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脚本的执行日志保存在餐厅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Box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中，不上传到中央端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为了管理后台能够查询脚本执行日志，脚本执行器提供日志查询接口。查询请求大致格式如下：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taskID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：任务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，前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个字符为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yyyyMMdd</a:t>
            </a:r>
            <a:endParaRPr lang="zh-CN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fromLine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：从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log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的哪行开始获取</a:t>
            </a: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lineNum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：获取多少行</a:t>
            </a:r>
          </a:p>
          <a:p>
            <a:pPr marL="201295" indent="-228600">
              <a:spcBef>
                <a:spcPts val="600"/>
              </a:spcBef>
              <a:buFont typeface="+mj-lt"/>
              <a:buAutoNum type="arabicPeriod" startAt="4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为了防止执行历史过多占用过多硬盘空间，可设定执行历史保存期间，超过保存期间会被删除。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A0FBD7-BB9C-4B89-8CA4-3652EBFE86F9}"/>
              </a:ext>
            </a:extLst>
          </p:cNvPr>
          <p:cNvSpPr txBox="1"/>
          <p:nvPr/>
        </p:nvSpPr>
        <p:spPr>
          <a:xfrm>
            <a:off x="619124" y="1213485"/>
            <a:ext cx="3648075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executor-data</a:t>
            </a:r>
          </a:p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  executions  </a:t>
            </a:r>
          </a:p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    </a:t>
            </a:r>
            <a:r>
              <a:rPr lang="en-US" altLang="zh-CN" sz="1100" dirty="0" err="1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yyyyMM</a:t>
            </a:r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	--</a:t>
            </a:r>
            <a:r>
              <a:rPr lang="zh-CN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执行年月（执行</a:t>
            </a:r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ID</a:t>
            </a:r>
            <a:r>
              <a:rPr lang="zh-CN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的前</a:t>
            </a:r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6</a:t>
            </a:r>
            <a:r>
              <a:rPr lang="zh-CN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个字符）</a:t>
            </a:r>
          </a:p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     </a:t>
            </a:r>
            <a:r>
              <a:rPr lang="en-US" altLang="zh-CN" sz="1100" dirty="0" err="1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taskID</a:t>
            </a:r>
            <a:endParaRPr lang="zh-CN" altLang="zh-CN" sz="11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        </a:t>
            </a:r>
            <a:r>
              <a:rPr lang="en-US" altLang="zh-CN" sz="1100" dirty="0" err="1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request.json</a:t>
            </a:r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	--</a:t>
            </a:r>
            <a:r>
              <a:rPr lang="zh-CN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存放请求体</a:t>
            </a:r>
          </a:p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        </a:t>
            </a:r>
            <a:r>
              <a:rPr lang="en-US" altLang="zh-CN" sz="1100" dirty="0" err="1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result.json</a:t>
            </a:r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	--</a:t>
            </a:r>
            <a:r>
              <a:rPr lang="zh-CN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存放执行结果</a:t>
            </a:r>
          </a:p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        </a:t>
            </a:r>
            <a:r>
              <a:rPr lang="en-US" altLang="zh-CN" sz="1100" dirty="0" err="1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execution.log</a:t>
            </a:r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	--</a:t>
            </a:r>
            <a:r>
              <a:rPr lang="zh-CN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存放执行日志</a:t>
            </a:r>
            <a:r>
              <a:rPr lang="zh-CN" altLang="en-US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，包括脚本执行日志和脚本执行时的执行器日志</a:t>
            </a:r>
            <a:endParaRPr lang="en-US" altLang="zh-CN" sz="11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        </a:t>
            </a:r>
            <a:r>
              <a:rPr lang="zh-CN" altLang="en-US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脚本文件</a:t>
            </a:r>
            <a:r>
              <a:rPr lang="en-US" altLang="zh-CN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	--</a:t>
            </a:r>
            <a:r>
              <a:rPr lang="zh-CN" altLang="en-US" sz="11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本次执行的脚本文件</a:t>
            </a:r>
            <a:endParaRPr lang="zh-CN" altLang="zh-CN" sz="11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zh-CN" altLang="en-US" sz="11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用户管理</a:t>
            </a:r>
            <a:endParaRPr lang="en-US" sz="2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59287" y="995201"/>
            <a:ext cx="5290663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本系统的用户在本系统内部管理，不从其他系统同步数据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（初始数据可能会手动导入数据库）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创建用户时，指定用户的登录方式（二选一）：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yum 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SSO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）本地登录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本系统只管理本地登录用户的密码，不管理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SSO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登录用户的密码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1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5748017" cy="732441"/>
          </a:xfrm>
        </p:spPr>
        <p:txBody>
          <a:bodyPr/>
          <a:lstStyle/>
          <a:p>
            <a:r>
              <a:rPr lang="zh-CN" altLang="en-US" dirty="0"/>
              <a:t>整体技术方案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968755" y="949201"/>
            <a:ext cx="3637344" cy="2298704"/>
          </a:xfrm>
          <a:prstGeom prst="roundRect">
            <a:avLst>
              <a:gd name="adj" fmla="val 4406"/>
            </a:avLst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127" name="圆角矩形 126"/>
          <p:cNvSpPr/>
          <p:nvPr/>
        </p:nvSpPr>
        <p:spPr>
          <a:xfrm rot="16200000">
            <a:off x="353999" y="3978004"/>
            <a:ext cx="503555" cy="9988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</a:p>
        </p:txBody>
      </p:sp>
      <p:cxnSp>
        <p:nvCxnSpPr>
          <p:cNvPr id="129" name="Straight Connector 41"/>
          <p:cNvCxnSpPr>
            <a:cxnSpLocks/>
            <a:stCxn id="127" idx="2"/>
            <a:endCxn id="130" idx="1"/>
          </p:cNvCxnSpPr>
          <p:nvPr/>
        </p:nvCxnSpPr>
        <p:spPr>
          <a:xfrm flipV="1">
            <a:off x="1105205" y="3151872"/>
            <a:ext cx="1751620" cy="132556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0" name="Rounded Rectangle 106"/>
          <p:cNvSpPr/>
          <p:nvPr/>
        </p:nvSpPr>
        <p:spPr>
          <a:xfrm rot="16200000">
            <a:off x="2598380" y="2278747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134" name="Rounded Rectangle 104"/>
          <p:cNvSpPr/>
          <p:nvPr/>
        </p:nvSpPr>
        <p:spPr>
          <a:xfrm rot="16200000">
            <a:off x="6112495" y="3715417"/>
            <a:ext cx="413731" cy="1066816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anose="02010600030101010101" pitchFamily="2" charset="-122"/>
              </a:rPr>
              <a:t>Order Service</a:t>
            </a:r>
          </a:p>
          <a:p>
            <a:pPr marL="171450" indent="-171450" algn="ctr">
              <a:buFont typeface="Wingdings" panose="05000000000000000000" pitchFamily="2" charset="2"/>
              <a:buChar char="u"/>
            </a:pPr>
            <a:r>
              <a:rPr kumimoji="1" lang="zh-CN" altLang="en-US" sz="800" dirty="0">
                <a:ea typeface="宋体" panose="02010600030101010101" pitchFamily="2" charset="-122"/>
              </a:rPr>
              <a:t>异常事件</a:t>
            </a:r>
            <a:endParaRPr kumimoji="1" lang="en-US" altLang="zh-CN" sz="800" dirty="0">
              <a:ea typeface="宋体" panose="02010600030101010101" pitchFamily="2" charset="-122"/>
            </a:endParaRPr>
          </a:p>
          <a:p>
            <a:pPr marL="171450" indent="-171450" algn="ctr">
              <a:buFont typeface="Wingdings" panose="05000000000000000000" pitchFamily="2" charset="2"/>
              <a:buChar char="u"/>
            </a:pPr>
            <a:r>
              <a:rPr kumimoji="1" lang="zh-CN" altLang="en-US" sz="800" dirty="0">
                <a:ea typeface="宋体" panose="02010600030101010101" pitchFamily="2" charset="-122"/>
              </a:rPr>
              <a:t>订单事件</a:t>
            </a:r>
          </a:p>
        </p:txBody>
      </p:sp>
      <p:sp>
        <p:nvSpPr>
          <p:cNvPr id="136" name="圆角矩形 135"/>
          <p:cNvSpPr/>
          <p:nvPr/>
        </p:nvSpPr>
        <p:spPr>
          <a:xfrm rot="16200000">
            <a:off x="2598380" y="4301892"/>
            <a:ext cx="516890" cy="1068578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监控管理后台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Rounded Rectangle 104"/>
          <p:cNvSpPr/>
          <p:nvPr/>
        </p:nvSpPr>
        <p:spPr>
          <a:xfrm rot="16200000">
            <a:off x="4034669" y="4071373"/>
            <a:ext cx="233953" cy="79625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ITSM</a:t>
            </a:r>
          </a:p>
        </p:txBody>
      </p:sp>
      <p:sp>
        <p:nvSpPr>
          <p:cNvPr id="139" name="Rounded Rectangle 104"/>
          <p:cNvSpPr/>
          <p:nvPr/>
        </p:nvSpPr>
        <p:spPr>
          <a:xfrm rot="16200000">
            <a:off x="4040362" y="3661141"/>
            <a:ext cx="209328" cy="785081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Email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824577" y="3247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panose="02010600030101010101" pitchFamily="2" charset="-122"/>
              </a:rPr>
              <a:t>报警</a:t>
            </a:r>
          </a:p>
        </p:txBody>
      </p:sp>
      <p:cxnSp>
        <p:nvCxnSpPr>
          <p:cNvPr id="142" name="Straight Connector 41"/>
          <p:cNvCxnSpPr>
            <a:cxnSpLocks/>
            <a:stCxn id="137" idx="0"/>
            <a:endCxn id="136" idx="2"/>
          </p:cNvCxnSpPr>
          <p:nvPr/>
        </p:nvCxnSpPr>
        <p:spPr>
          <a:xfrm flipH="1">
            <a:off x="3391114" y="4469499"/>
            <a:ext cx="362406" cy="36668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Straight Connector 41"/>
          <p:cNvCxnSpPr>
            <a:cxnSpLocks/>
            <a:stCxn id="139" idx="0"/>
            <a:endCxn id="145" idx="2"/>
          </p:cNvCxnSpPr>
          <p:nvPr/>
        </p:nvCxnSpPr>
        <p:spPr>
          <a:xfrm flipH="1" flipV="1">
            <a:off x="3356253" y="3901749"/>
            <a:ext cx="396233" cy="1519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4" name="Straight Connector 41"/>
          <p:cNvCxnSpPr>
            <a:cxnSpLocks/>
            <a:stCxn id="140" idx="0"/>
            <a:endCxn id="145" idx="2"/>
          </p:cNvCxnSpPr>
          <p:nvPr/>
        </p:nvCxnSpPr>
        <p:spPr>
          <a:xfrm flipH="1">
            <a:off x="3356253" y="3700393"/>
            <a:ext cx="394290" cy="20135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6" name="圆角矩形 145"/>
          <p:cNvSpPr/>
          <p:nvPr/>
        </p:nvSpPr>
        <p:spPr>
          <a:xfrm rot="16200000">
            <a:off x="5361448" y="808657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餐厅端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脚本执行器</a:t>
            </a:r>
          </a:p>
        </p:txBody>
      </p:sp>
      <p:sp>
        <p:nvSpPr>
          <p:cNvPr id="151" name="Rounded Rectangle 104"/>
          <p:cNvSpPr/>
          <p:nvPr/>
        </p:nvSpPr>
        <p:spPr>
          <a:xfrm rot="16200000">
            <a:off x="7871636" y="2436088"/>
            <a:ext cx="246221" cy="104149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en-US" sz="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MPOS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endParaRPr lang="x-none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4" name="Straight Connector 41"/>
          <p:cNvCxnSpPr>
            <a:cxnSpLocks/>
            <a:stCxn id="146" idx="0"/>
            <a:endCxn id="69" idx="2"/>
          </p:cNvCxnSpPr>
          <p:nvPr/>
        </p:nvCxnSpPr>
        <p:spPr>
          <a:xfrm flipH="1">
            <a:off x="3356254" y="1308085"/>
            <a:ext cx="1764212" cy="34065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6" name="文本框 155"/>
          <p:cNvSpPr txBox="1"/>
          <p:nvPr/>
        </p:nvSpPr>
        <p:spPr>
          <a:xfrm>
            <a:off x="6793190" y="3119278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>
                <a:ea typeface="宋体" panose="02010600030101010101" pitchFamily="2" charset="-122"/>
              </a:rPr>
              <a:t>Grpc</a:t>
            </a:r>
            <a:r>
              <a:rPr kumimoji="1" lang="zh-CN" altLang="en-US" sz="1000" dirty="0">
                <a:ea typeface="宋体" panose="02010600030101010101" pitchFamily="2" charset="-122"/>
              </a:rPr>
              <a:t>推送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6220942" y="9382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b="1" dirty="0">
                <a:ea typeface="宋体" panose="02010600030101010101" pitchFamily="2" charset="-122"/>
              </a:rPr>
              <a:t>餐厅端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1395851" y="3133009"/>
            <a:ext cx="7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800" dirty="0">
                <a:ea typeface="宋体" panose="02010600030101010101" pitchFamily="2" charset="-122"/>
              </a:rPr>
              <a:t>target</a:t>
            </a:r>
          </a:p>
          <a:p>
            <a:pPr algn="l"/>
            <a:r>
              <a:rPr kumimoji="1" lang="zh-CN" altLang="en-US" sz="800" dirty="0">
                <a:ea typeface="宋体" panose="02010600030101010101" pitchFamily="2" charset="-122"/>
              </a:rPr>
              <a:t>静态配置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1673687" y="34811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000"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指标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734175" y="238110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pull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197945" y="306800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pull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101" name="圆角矩形 130"/>
          <p:cNvSpPr/>
          <p:nvPr/>
        </p:nvSpPr>
        <p:spPr>
          <a:xfrm rot="16200000">
            <a:off x="943721" y="2376050"/>
            <a:ext cx="338554" cy="575201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</a:p>
        </p:txBody>
      </p:sp>
      <p:cxnSp>
        <p:nvCxnSpPr>
          <p:cNvPr id="102" name="Straight Connector 41"/>
          <p:cNvCxnSpPr>
            <a:cxnSpLocks/>
            <a:stCxn id="130" idx="0"/>
            <a:endCxn id="101" idx="2"/>
          </p:cNvCxnSpPr>
          <p:nvPr/>
        </p:nvCxnSpPr>
        <p:spPr>
          <a:xfrm flipH="1" flipV="1">
            <a:off x="1400599" y="2663651"/>
            <a:ext cx="841546" cy="22977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4" name="流程图: 文档 43"/>
          <p:cNvSpPr/>
          <p:nvPr/>
        </p:nvSpPr>
        <p:spPr>
          <a:xfrm>
            <a:off x="825398" y="3042117"/>
            <a:ext cx="559614" cy="293316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Straight Connector 41"/>
          <p:cNvCxnSpPr>
            <a:cxnSpLocks/>
            <a:stCxn id="130" idx="0"/>
            <a:endCxn id="44" idx="3"/>
          </p:cNvCxnSpPr>
          <p:nvPr/>
        </p:nvCxnSpPr>
        <p:spPr>
          <a:xfrm flipH="1">
            <a:off x="1385012" y="2893427"/>
            <a:ext cx="857133" cy="29534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4" name="文本框 113"/>
          <p:cNvSpPr txBox="1"/>
          <p:nvPr/>
        </p:nvSpPr>
        <p:spPr>
          <a:xfrm>
            <a:off x="1581431" y="2458925"/>
            <a:ext cx="72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800" dirty="0">
                <a:ea typeface="宋体" panose="02010600030101010101" pitchFamily="2" charset="-122"/>
              </a:rPr>
              <a:t>target</a:t>
            </a:r>
          </a:p>
          <a:p>
            <a:pPr algn="l"/>
            <a:r>
              <a:rPr kumimoji="1" lang="zh-CN" altLang="en-US" sz="800" dirty="0">
                <a:ea typeface="宋体" panose="02010600030101010101" pitchFamily="2" charset="-122"/>
              </a:rPr>
              <a:t>动态发现</a:t>
            </a:r>
          </a:p>
        </p:txBody>
      </p:sp>
      <p:sp>
        <p:nvSpPr>
          <p:cNvPr id="59" name="圆角矩形 58"/>
          <p:cNvSpPr/>
          <p:nvPr/>
        </p:nvSpPr>
        <p:spPr>
          <a:xfrm rot="16200000">
            <a:off x="5360027" y="1595635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餐厅端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ounded Rectangle 104"/>
          <p:cNvSpPr/>
          <p:nvPr/>
        </p:nvSpPr>
        <p:spPr>
          <a:xfrm rot="16200000">
            <a:off x="7871637" y="598692"/>
            <a:ext cx="246220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anose="02010600030101010101" pitchFamily="2" charset="-122"/>
              </a:rPr>
              <a:t>交换机</a:t>
            </a:r>
            <a:r>
              <a:rPr kumimoji="1" lang="en-US" altLang="zh-CN" sz="800" dirty="0">
                <a:ea typeface="宋体" panose="02010600030101010101" pitchFamily="2" charset="-122"/>
              </a:rPr>
              <a:t>/</a:t>
            </a:r>
            <a:r>
              <a:rPr kumimoji="1" lang="en-US" altLang="zh-CN" sz="800" dirty="0" err="1">
                <a:ea typeface="宋体" panose="02010600030101010101" pitchFamily="2" charset="-122"/>
              </a:rPr>
              <a:t>MQ</a:t>
            </a:r>
            <a:r>
              <a:rPr kumimoji="1" lang="en-US" altLang="zh-CN" sz="800" dirty="0">
                <a:ea typeface="宋体" panose="02010600030101010101" pitchFamily="2" charset="-122"/>
              </a:rPr>
              <a:t>/MySQL</a:t>
            </a:r>
            <a:endParaRPr kumimoji="1"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63" name="Straight Connector 41"/>
          <p:cNvCxnSpPr>
            <a:cxnSpLocks/>
            <a:stCxn id="59" idx="2"/>
            <a:endCxn id="62" idx="0"/>
          </p:cNvCxnSpPr>
          <p:nvPr/>
        </p:nvCxnSpPr>
        <p:spPr>
          <a:xfrm flipV="1">
            <a:off x="6117900" y="1132101"/>
            <a:ext cx="1343439" cy="96296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41"/>
          <p:cNvCxnSpPr>
            <a:stCxn id="59" idx="0"/>
            <a:endCxn id="130" idx="2"/>
          </p:cNvCxnSpPr>
          <p:nvPr/>
        </p:nvCxnSpPr>
        <p:spPr>
          <a:xfrm flipH="1">
            <a:off x="3471505" y="2095063"/>
            <a:ext cx="1647540" cy="79836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0" name="文本框 99"/>
          <p:cNvSpPr txBox="1"/>
          <p:nvPr/>
        </p:nvSpPr>
        <p:spPr>
          <a:xfrm>
            <a:off x="6886123" y="186494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a typeface="宋体" panose="02010600030101010101" pitchFamily="2" charset="-122"/>
              </a:rPr>
              <a:t>pull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58" name="Rounded Rectangle 104">
            <a:extLst>
              <a:ext uri="{FF2B5EF4-FFF2-40B4-BE49-F238E27FC236}">
                <a16:creationId xmlns:a16="http://schemas.microsoft.com/office/drawing/2014/main" id="{8577FEC5-899D-42A8-B8D7-8954308C28FB}"/>
              </a:ext>
            </a:extLst>
          </p:cNvPr>
          <p:cNvSpPr/>
          <p:nvPr/>
        </p:nvSpPr>
        <p:spPr>
          <a:xfrm rot="16200000">
            <a:off x="7843087" y="969280"/>
            <a:ext cx="303320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anose="02010600030101010101" pitchFamily="2" charset="-122"/>
              </a:rPr>
              <a:t>Counter</a:t>
            </a:r>
            <a:r>
              <a:rPr kumimoji="1" lang="zh-CN" altLang="en-US" sz="800" dirty="0">
                <a:ea typeface="宋体" panose="02010600030101010101" pitchFamily="2" charset="-122"/>
              </a:rPr>
              <a:t>状态</a:t>
            </a:r>
            <a:endParaRPr kumimoji="1" lang="en-US" altLang="zh-CN" sz="800" dirty="0">
              <a:ea typeface="宋体" panose="02010600030101010101" pitchFamily="2" charset="-122"/>
            </a:endParaRPr>
          </a:p>
          <a:p>
            <a:pPr algn="ctr"/>
            <a:r>
              <a:rPr kumimoji="1" lang="zh-CN" altLang="en-US" sz="800" dirty="0">
                <a:ea typeface="宋体" panose="02010600030101010101" pitchFamily="2" charset="-122"/>
              </a:rPr>
              <a:t>钱箱</a:t>
            </a:r>
            <a:r>
              <a:rPr kumimoji="1" lang="en-US" altLang="zh-CN" sz="800" dirty="0">
                <a:ea typeface="宋体" panose="02010600030101010101" pitchFamily="2" charset="-122"/>
              </a:rPr>
              <a:t>/</a:t>
            </a:r>
            <a:r>
              <a:rPr kumimoji="1" lang="zh-CN" altLang="en-US" sz="800" dirty="0">
                <a:ea typeface="宋体" panose="02010600030101010101" pitchFamily="2" charset="-122"/>
              </a:rPr>
              <a:t>打印机状态</a:t>
            </a:r>
          </a:p>
        </p:txBody>
      </p:sp>
      <p:cxnSp>
        <p:nvCxnSpPr>
          <p:cNvPr id="64" name="Straight Connector 41">
            <a:extLst>
              <a:ext uri="{FF2B5EF4-FFF2-40B4-BE49-F238E27FC236}">
                <a16:creationId xmlns:a16="http://schemas.microsoft.com/office/drawing/2014/main" id="{B83B155A-6BF8-4857-83D3-0F31DD459B53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flipV="1">
            <a:off x="6117900" y="1502689"/>
            <a:ext cx="1343439" cy="59237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F18E8C7-AFD5-4283-BD75-EBECDC2FE20C}"/>
              </a:ext>
            </a:extLst>
          </p:cNvPr>
          <p:cNvSpPr txBox="1"/>
          <p:nvPr/>
        </p:nvSpPr>
        <p:spPr>
          <a:xfrm>
            <a:off x="6690662" y="13109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pull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69" name="圆角矩形 145">
            <a:extLst>
              <a:ext uri="{FF2B5EF4-FFF2-40B4-BE49-F238E27FC236}">
                <a16:creationId xmlns:a16="http://schemas.microsoft.com/office/drawing/2014/main" id="{CDD39EE8-CFE6-4F62-8121-32069D762068}"/>
              </a:ext>
            </a:extLst>
          </p:cNvPr>
          <p:cNvSpPr/>
          <p:nvPr/>
        </p:nvSpPr>
        <p:spPr>
          <a:xfrm rot="16200000">
            <a:off x="2598381" y="1149314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监控管理后台</a:t>
            </a:r>
          </a:p>
        </p:txBody>
      </p:sp>
      <p:cxnSp>
        <p:nvCxnSpPr>
          <p:cNvPr id="70" name="Straight Connector 41">
            <a:extLst>
              <a:ext uri="{FF2B5EF4-FFF2-40B4-BE49-F238E27FC236}">
                <a16:creationId xmlns:a16="http://schemas.microsoft.com/office/drawing/2014/main" id="{54D4D512-E4AB-44E6-AD7E-1E6A3E8CFC42}"/>
              </a:ext>
            </a:extLst>
          </p:cNvPr>
          <p:cNvCxnSpPr>
            <a:cxnSpLocks/>
            <a:stCxn id="101" idx="3"/>
            <a:endCxn id="69" idx="0"/>
          </p:cNvCxnSpPr>
          <p:nvPr/>
        </p:nvCxnSpPr>
        <p:spPr>
          <a:xfrm flipV="1">
            <a:off x="1112999" y="1648742"/>
            <a:ext cx="1244400" cy="84563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44D77CD-CECE-4558-B5D5-B92D810FAEF5}"/>
              </a:ext>
            </a:extLst>
          </p:cNvPr>
          <p:cNvSpPr txBox="1"/>
          <p:nvPr/>
        </p:nvSpPr>
        <p:spPr>
          <a:xfrm>
            <a:off x="1217391" y="183755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target</a:t>
            </a:r>
            <a:r>
              <a:rPr kumimoji="1" lang="zh-CN" altLang="en-US" sz="900" dirty="0">
                <a:ea typeface="宋体" panose="02010600030101010101" pitchFamily="2" charset="-122"/>
              </a:rPr>
              <a:t>变更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28D69C0-195F-400C-838F-5274E807CA43}"/>
              </a:ext>
            </a:extLst>
          </p:cNvPr>
          <p:cNvSpPr txBox="1"/>
          <p:nvPr/>
        </p:nvSpPr>
        <p:spPr>
          <a:xfrm>
            <a:off x="2291265" y="2122906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rule</a:t>
            </a:r>
            <a:r>
              <a:rPr kumimoji="1" lang="zh-CN" altLang="en-US" sz="900" dirty="0">
                <a:ea typeface="宋体" panose="02010600030101010101" pitchFamily="2" charset="-122"/>
              </a:rPr>
              <a:t>变更</a:t>
            </a:r>
          </a:p>
        </p:txBody>
      </p:sp>
      <p:cxnSp>
        <p:nvCxnSpPr>
          <p:cNvPr id="98" name="Straight Connector 41">
            <a:extLst>
              <a:ext uri="{FF2B5EF4-FFF2-40B4-BE49-F238E27FC236}">
                <a16:creationId xmlns:a16="http://schemas.microsoft.com/office/drawing/2014/main" id="{D1E17096-56DD-484E-93EF-D7AE5DCAD506}"/>
              </a:ext>
            </a:extLst>
          </p:cNvPr>
          <p:cNvCxnSpPr>
            <a:cxnSpLocks/>
            <a:stCxn id="130" idx="3"/>
            <a:endCxn id="69" idx="1"/>
          </p:cNvCxnSpPr>
          <p:nvPr/>
        </p:nvCxnSpPr>
        <p:spPr>
          <a:xfrm flipV="1">
            <a:off x="2856825" y="1907187"/>
            <a:ext cx="2" cy="72779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5" name="圆角矩形 135">
            <a:extLst>
              <a:ext uri="{FF2B5EF4-FFF2-40B4-BE49-F238E27FC236}">
                <a16:creationId xmlns:a16="http://schemas.microsoft.com/office/drawing/2014/main" id="{37DB32F5-6DB3-4ADD-A639-72B8B61A44F9}"/>
              </a:ext>
            </a:extLst>
          </p:cNvPr>
          <p:cNvSpPr/>
          <p:nvPr/>
        </p:nvSpPr>
        <p:spPr>
          <a:xfrm rot="16200000">
            <a:off x="2598380" y="3402321"/>
            <a:ext cx="516890" cy="998855"/>
          </a:xfrm>
          <a:prstGeom prst="roundRect">
            <a:avLst/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AlterManager</a:t>
            </a:r>
          </a:p>
        </p:txBody>
      </p:sp>
      <p:cxnSp>
        <p:nvCxnSpPr>
          <p:cNvPr id="147" name="Straight Connector 41">
            <a:extLst>
              <a:ext uri="{FF2B5EF4-FFF2-40B4-BE49-F238E27FC236}">
                <a16:creationId xmlns:a16="http://schemas.microsoft.com/office/drawing/2014/main" id="{690F20AA-CED0-4B21-90C7-18B9C3981BC1}"/>
              </a:ext>
            </a:extLst>
          </p:cNvPr>
          <p:cNvCxnSpPr>
            <a:cxnSpLocks/>
            <a:stCxn id="145" idx="3"/>
            <a:endCxn id="130" idx="1"/>
          </p:cNvCxnSpPr>
          <p:nvPr/>
        </p:nvCxnSpPr>
        <p:spPr>
          <a:xfrm flipH="1" flipV="1">
            <a:off x="2856825" y="3151872"/>
            <a:ext cx="1" cy="49143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8" name="Straight Connector 41">
            <a:extLst>
              <a:ext uri="{FF2B5EF4-FFF2-40B4-BE49-F238E27FC236}">
                <a16:creationId xmlns:a16="http://schemas.microsoft.com/office/drawing/2014/main" id="{F3666E28-9D0C-4E27-9F24-03706162A4F0}"/>
              </a:ext>
            </a:extLst>
          </p:cNvPr>
          <p:cNvCxnSpPr>
            <a:cxnSpLocks/>
            <a:stCxn id="136" idx="3"/>
            <a:endCxn id="145" idx="1"/>
          </p:cNvCxnSpPr>
          <p:nvPr/>
        </p:nvCxnSpPr>
        <p:spPr>
          <a:xfrm flipV="1">
            <a:off x="2856825" y="4160194"/>
            <a:ext cx="1" cy="41754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1D30BBD-F4F3-4AB4-8DAA-C7DE2BD2AD41}"/>
              </a:ext>
            </a:extLst>
          </p:cNvPr>
          <p:cNvSpPr txBox="1"/>
          <p:nvPr/>
        </p:nvSpPr>
        <p:spPr>
          <a:xfrm>
            <a:off x="3525454" y="307488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pull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0EE8-9FB5-465F-B768-3466C050C3C8}"/>
              </a:ext>
            </a:extLst>
          </p:cNvPr>
          <p:cNvSpPr txBox="1"/>
          <p:nvPr/>
        </p:nvSpPr>
        <p:spPr>
          <a:xfrm>
            <a:off x="2796055" y="4204103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webhook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761597"/>
            <a:ext cx="166471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64715" y="3761597"/>
            <a:ext cx="6096" cy="138190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3777173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范围外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2140" y="2586707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范围内</a:t>
            </a:r>
          </a:p>
        </p:txBody>
      </p:sp>
      <p:sp>
        <p:nvSpPr>
          <p:cNvPr id="68" name="Rounded Rectangle 104">
            <a:extLst>
              <a:ext uri="{FF2B5EF4-FFF2-40B4-BE49-F238E27FC236}">
                <a16:creationId xmlns:a16="http://schemas.microsoft.com/office/drawing/2014/main" id="{8577FEC5-899D-42A8-B8D7-8954308C28FB}"/>
              </a:ext>
            </a:extLst>
          </p:cNvPr>
          <p:cNvSpPr/>
          <p:nvPr/>
        </p:nvSpPr>
        <p:spPr>
          <a:xfrm rot="16200000">
            <a:off x="7883014" y="1272556"/>
            <a:ext cx="223470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anose="02010600030101010101" pitchFamily="2" charset="-122"/>
              </a:rPr>
              <a:t>应用存活状态</a:t>
            </a:r>
          </a:p>
        </p:txBody>
      </p:sp>
      <p:cxnSp>
        <p:nvCxnSpPr>
          <p:cNvPr id="71" name="Straight Connector 41">
            <a:extLst>
              <a:ext uri="{FF2B5EF4-FFF2-40B4-BE49-F238E27FC236}">
                <a16:creationId xmlns:a16="http://schemas.microsoft.com/office/drawing/2014/main" id="{B83B155A-6BF8-4857-83D3-0F31DD459B53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 flipV="1">
            <a:off x="6117900" y="1805965"/>
            <a:ext cx="1343441" cy="28909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圆角矩形 78"/>
          <p:cNvSpPr/>
          <p:nvPr/>
        </p:nvSpPr>
        <p:spPr>
          <a:xfrm rot="16200000">
            <a:off x="404447" y="531019"/>
            <a:ext cx="434828" cy="11910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餐厅基础信息平台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1" name="Straight Connector 41">
            <a:extLst>
              <a:ext uri="{FF2B5EF4-FFF2-40B4-BE49-F238E27FC236}">
                <a16:creationId xmlns:a16="http://schemas.microsoft.com/office/drawing/2014/main" id="{54D4D512-E4AB-44E6-AD7E-1E6A3E8CFC42}"/>
              </a:ext>
            </a:extLst>
          </p:cNvPr>
          <p:cNvCxnSpPr>
            <a:cxnSpLocks/>
            <a:stCxn id="69" idx="0"/>
            <a:endCxn id="79" idx="2"/>
          </p:cNvCxnSpPr>
          <p:nvPr/>
        </p:nvCxnSpPr>
        <p:spPr>
          <a:xfrm flipH="1" flipV="1">
            <a:off x="1217392" y="1126549"/>
            <a:ext cx="1140007" cy="52219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4" name="直接连接符 83"/>
          <p:cNvCxnSpPr/>
          <p:nvPr/>
        </p:nvCxnSpPr>
        <p:spPr>
          <a:xfrm>
            <a:off x="0" y="1743016"/>
            <a:ext cx="173519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690709" y="859213"/>
            <a:ext cx="0" cy="91264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0" y="1480504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范围外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4979788" y="3381251"/>
            <a:ext cx="3637344" cy="1509912"/>
          </a:xfrm>
          <a:prstGeom prst="roundRect">
            <a:avLst>
              <a:gd name="adj" fmla="val 4406"/>
            </a:avLst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75710" y="33524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b="1" dirty="0">
                <a:ea typeface="宋体" panose="02010600030101010101" pitchFamily="2" charset="-122"/>
              </a:rPr>
              <a:t>总部端</a:t>
            </a:r>
          </a:p>
        </p:txBody>
      </p:sp>
      <p:sp>
        <p:nvSpPr>
          <p:cNvPr id="94" name="Rounded Rectangle 104">
            <a:extLst>
              <a:ext uri="{FF2B5EF4-FFF2-40B4-BE49-F238E27FC236}">
                <a16:creationId xmlns:a16="http://schemas.microsoft.com/office/drawing/2014/main" id="{8577FEC5-899D-42A8-B8D7-8954308C28FB}"/>
              </a:ext>
            </a:extLst>
          </p:cNvPr>
          <p:cNvSpPr/>
          <p:nvPr/>
        </p:nvSpPr>
        <p:spPr>
          <a:xfrm rot="16200000">
            <a:off x="7858621" y="1564962"/>
            <a:ext cx="272254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anose="02010600030101010101" pitchFamily="2" charset="-122"/>
              </a:rPr>
              <a:t>Order service </a:t>
            </a:r>
          </a:p>
          <a:p>
            <a:pPr algn="ctr"/>
            <a:r>
              <a:rPr kumimoji="1" lang="en-US" altLang="zh-CN" sz="800" dirty="0" err="1">
                <a:ea typeface="宋体" panose="02010600030101010101" pitchFamily="2" charset="-122"/>
              </a:rPr>
              <a:t>grpc</a:t>
            </a:r>
            <a:r>
              <a:rPr kumimoji="1" lang="zh-CN" altLang="en-US" sz="800" dirty="0">
                <a:ea typeface="宋体" panose="02010600030101010101" pitchFamily="2" charset="-122"/>
              </a:rPr>
              <a:t>连接状态</a:t>
            </a:r>
          </a:p>
        </p:txBody>
      </p:sp>
      <p:cxnSp>
        <p:nvCxnSpPr>
          <p:cNvPr id="95" name="Straight Connector 41"/>
          <p:cNvCxnSpPr>
            <a:cxnSpLocks/>
            <a:stCxn id="59" idx="2"/>
            <a:endCxn id="94" idx="0"/>
          </p:cNvCxnSpPr>
          <p:nvPr/>
        </p:nvCxnSpPr>
        <p:spPr>
          <a:xfrm>
            <a:off x="6117900" y="2095062"/>
            <a:ext cx="1343440" cy="330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9" name="文本框 98"/>
          <p:cNvSpPr txBox="1"/>
          <p:nvPr/>
        </p:nvSpPr>
        <p:spPr>
          <a:xfrm>
            <a:off x="6888962" y="205054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push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78" name="Rounded Rectangle 104">
            <a:extLst>
              <a:ext uri="{FF2B5EF4-FFF2-40B4-BE49-F238E27FC236}">
                <a16:creationId xmlns:a16="http://schemas.microsoft.com/office/drawing/2014/main" id="{8577FEC5-899D-42A8-B8D7-8954308C28FB}"/>
              </a:ext>
            </a:extLst>
          </p:cNvPr>
          <p:cNvSpPr/>
          <p:nvPr/>
        </p:nvSpPr>
        <p:spPr>
          <a:xfrm rot="16200000">
            <a:off x="6206946" y="3351836"/>
            <a:ext cx="224826" cy="10668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anose="02010600030101010101" pitchFamily="2" charset="-122"/>
              </a:rPr>
              <a:t>设备服务</a:t>
            </a:r>
          </a:p>
        </p:txBody>
      </p:sp>
      <p:cxnSp>
        <p:nvCxnSpPr>
          <p:cNvPr id="92" name="Straight Connector 41">
            <a:extLst>
              <a:ext uri="{FF2B5EF4-FFF2-40B4-BE49-F238E27FC236}">
                <a16:creationId xmlns:a16="http://schemas.microsoft.com/office/drawing/2014/main" id="{B83B155A-6BF8-4857-83D3-0F31DD459B53}"/>
              </a:ext>
            </a:extLst>
          </p:cNvPr>
          <p:cNvCxnSpPr>
            <a:cxnSpLocks/>
            <a:stCxn id="130" idx="2"/>
            <a:endCxn id="78" idx="0"/>
          </p:cNvCxnSpPr>
          <p:nvPr/>
        </p:nvCxnSpPr>
        <p:spPr>
          <a:xfrm>
            <a:off x="3471505" y="2893427"/>
            <a:ext cx="2314446" cy="99181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2" name="Rounded Rectangle 104">
            <a:extLst>
              <a:ext uri="{FF2B5EF4-FFF2-40B4-BE49-F238E27FC236}">
                <a16:creationId xmlns:a16="http://schemas.microsoft.com/office/drawing/2014/main" id="{8577FEC5-899D-42A8-B8D7-8954308C28FB}"/>
              </a:ext>
            </a:extLst>
          </p:cNvPr>
          <p:cNvSpPr/>
          <p:nvPr/>
        </p:nvSpPr>
        <p:spPr>
          <a:xfrm rot="16200000">
            <a:off x="6170529" y="3046588"/>
            <a:ext cx="283374" cy="1039135"/>
          </a:xfrm>
          <a:prstGeom prst="roundRect">
            <a:avLst>
              <a:gd name="adj" fmla="val 624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anose="02010600030101010101" pitchFamily="2" charset="-122"/>
              </a:rPr>
              <a:t>Nginx/Envoy</a:t>
            </a:r>
            <a:endParaRPr kumimoji="1"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49" name="Straight Connector 41"/>
          <p:cNvCxnSpPr>
            <a:cxnSpLocks/>
            <a:stCxn id="130" idx="2"/>
            <a:endCxn id="122" idx="0"/>
          </p:cNvCxnSpPr>
          <p:nvPr/>
        </p:nvCxnSpPr>
        <p:spPr>
          <a:xfrm>
            <a:off x="3471505" y="2893427"/>
            <a:ext cx="2321144" cy="67272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4" name="Rounded Rectangle 104"/>
          <p:cNvSpPr/>
          <p:nvPr/>
        </p:nvSpPr>
        <p:spPr>
          <a:xfrm rot="16200000">
            <a:off x="4058466" y="4330042"/>
            <a:ext cx="209327" cy="79625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SMS</a:t>
            </a:r>
          </a:p>
        </p:txBody>
      </p:sp>
      <p:cxnSp>
        <p:nvCxnSpPr>
          <p:cNvPr id="176" name="Straight Connector 41"/>
          <p:cNvCxnSpPr>
            <a:cxnSpLocks/>
            <a:stCxn id="164" idx="0"/>
            <a:endCxn id="136" idx="2"/>
          </p:cNvCxnSpPr>
          <p:nvPr/>
        </p:nvCxnSpPr>
        <p:spPr>
          <a:xfrm flipH="1">
            <a:off x="3391114" y="4728168"/>
            <a:ext cx="373889" cy="10801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F18E8C7-AFD5-4283-BD75-EBECDC2FE20C}"/>
              </a:ext>
            </a:extLst>
          </p:cNvPr>
          <p:cNvSpPr txBox="1"/>
          <p:nvPr/>
        </p:nvSpPr>
        <p:spPr>
          <a:xfrm>
            <a:off x="6821552" y="163604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push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cxnSp>
        <p:nvCxnSpPr>
          <p:cNvPr id="80" name="Straight Connector 41"/>
          <p:cNvCxnSpPr>
            <a:cxnSpLocks/>
            <a:stCxn id="134" idx="0"/>
            <a:endCxn id="130" idx="2"/>
          </p:cNvCxnSpPr>
          <p:nvPr/>
        </p:nvCxnSpPr>
        <p:spPr>
          <a:xfrm flipH="1" flipV="1">
            <a:off x="3471505" y="2893427"/>
            <a:ext cx="2314448" cy="135539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0" name="Rounded Rectangle 104"/>
          <p:cNvSpPr/>
          <p:nvPr/>
        </p:nvSpPr>
        <p:spPr>
          <a:xfrm rot="16200000">
            <a:off x="4030331" y="3312007"/>
            <a:ext cx="217194" cy="776771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企业微信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104"/>
          <p:cNvSpPr/>
          <p:nvPr/>
        </p:nvSpPr>
        <p:spPr>
          <a:xfrm rot="16200000">
            <a:off x="7858618" y="1889177"/>
            <a:ext cx="272255" cy="1041499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anose="02010600030101010101" pitchFamily="2" charset="-122"/>
              </a:rPr>
              <a:t>Order Service</a:t>
            </a:r>
          </a:p>
          <a:p>
            <a:pPr algn="ctr"/>
            <a:r>
              <a:rPr kumimoji="1" lang="zh-CN" altLang="en-US" sz="800" dirty="0">
                <a:ea typeface="宋体" panose="02010600030101010101" pitchFamily="2" charset="-122"/>
              </a:rPr>
              <a:t>异常事件</a:t>
            </a:r>
          </a:p>
        </p:txBody>
      </p:sp>
      <p:cxnSp>
        <p:nvCxnSpPr>
          <p:cNvPr id="96" name="Straight Connector 41"/>
          <p:cNvCxnSpPr>
            <a:cxnSpLocks/>
            <a:stCxn id="59" idx="2"/>
            <a:endCxn id="93" idx="0"/>
          </p:cNvCxnSpPr>
          <p:nvPr/>
        </p:nvCxnSpPr>
        <p:spPr>
          <a:xfrm>
            <a:off x="6117900" y="2095062"/>
            <a:ext cx="1356096" cy="31486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7" name="文本框 106"/>
          <p:cNvSpPr txBox="1"/>
          <p:nvPr/>
        </p:nvSpPr>
        <p:spPr>
          <a:xfrm>
            <a:off x="6925587" y="227045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push</a:t>
            </a:r>
            <a:endParaRPr kumimoji="1" lang="zh-CN" altLang="en-US" sz="900" dirty="0">
              <a:ea typeface="宋体" panose="02010600030101010101" pitchFamily="2" charset="-122"/>
            </a:endParaRPr>
          </a:p>
        </p:txBody>
      </p:sp>
      <p:sp>
        <p:nvSpPr>
          <p:cNvPr id="126" name="Rounded Rectangle 104">
            <a:extLst>
              <a:ext uri="{FF2B5EF4-FFF2-40B4-BE49-F238E27FC236}">
                <a16:creationId xmlns:a16="http://schemas.microsoft.com/office/drawing/2014/main" id="{73C058E8-2A6D-4493-A0B7-0F4FBE5103EB}"/>
              </a:ext>
            </a:extLst>
          </p:cNvPr>
          <p:cNvSpPr/>
          <p:nvPr/>
        </p:nvSpPr>
        <p:spPr>
          <a:xfrm rot="16200000">
            <a:off x="4060080" y="4597846"/>
            <a:ext cx="209327" cy="79625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自定义脚本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8" name="Straight Connector 41">
            <a:extLst>
              <a:ext uri="{FF2B5EF4-FFF2-40B4-BE49-F238E27FC236}">
                <a16:creationId xmlns:a16="http://schemas.microsoft.com/office/drawing/2014/main" id="{B4BA55DF-DA97-4C29-8BD8-C55D8FB9B85B}"/>
              </a:ext>
            </a:extLst>
          </p:cNvPr>
          <p:cNvCxnSpPr>
            <a:cxnSpLocks/>
            <a:stCxn id="126" idx="0"/>
            <a:endCxn id="136" idx="2"/>
          </p:cNvCxnSpPr>
          <p:nvPr/>
        </p:nvCxnSpPr>
        <p:spPr>
          <a:xfrm flipH="1" flipV="1">
            <a:off x="3391114" y="4836181"/>
            <a:ext cx="375503" cy="1597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7" name="Rounded Rectangle 104">
            <a:extLst>
              <a:ext uri="{FF2B5EF4-FFF2-40B4-BE49-F238E27FC236}">
                <a16:creationId xmlns:a16="http://schemas.microsoft.com/office/drawing/2014/main" id="{5746EBE4-6713-4159-BD3F-052BE2A5592F}"/>
              </a:ext>
            </a:extLst>
          </p:cNvPr>
          <p:cNvSpPr/>
          <p:nvPr/>
        </p:nvSpPr>
        <p:spPr>
          <a:xfrm rot="16200000">
            <a:off x="2741654" y="704906"/>
            <a:ext cx="224826" cy="667335"/>
          </a:xfrm>
          <a:prstGeom prst="roundRect">
            <a:avLst>
              <a:gd name="adj" fmla="val 6243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anose="02010600030101010101" pitchFamily="2" charset="-122"/>
              </a:rPr>
              <a:t>ITSM</a:t>
            </a:r>
            <a:endParaRPr kumimoji="1"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05" name="Straight Connector 41">
            <a:extLst>
              <a:ext uri="{FF2B5EF4-FFF2-40B4-BE49-F238E27FC236}">
                <a16:creationId xmlns:a16="http://schemas.microsoft.com/office/drawing/2014/main" id="{3397C2CA-2C44-4AF9-9F85-60E042AEA35B}"/>
              </a:ext>
            </a:extLst>
          </p:cNvPr>
          <p:cNvCxnSpPr>
            <a:cxnSpLocks/>
            <a:stCxn id="97" idx="1"/>
            <a:endCxn id="69" idx="3"/>
          </p:cNvCxnSpPr>
          <p:nvPr/>
        </p:nvCxnSpPr>
        <p:spPr>
          <a:xfrm>
            <a:off x="2854068" y="1150987"/>
            <a:ext cx="2759" cy="23931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Rounded Rectangle 104">
            <a:extLst>
              <a:ext uri="{FF2B5EF4-FFF2-40B4-BE49-F238E27FC236}">
                <a16:creationId xmlns:a16="http://schemas.microsoft.com/office/drawing/2014/main" id="{4C9E3C45-D988-419B-A35B-EE6CAFB27430}"/>
              </a:ext>
            </a:extLst>
          </p:cNvPr>
          <p:cNvSpPr/>
          <p:nvPr/>
        </p:nvSpPr>
        <p:spPr>
          <a:xfrm rot="16200000">
            <a:off x="7893428" y="2165016"/>
            <a:ext cx="202634" cy="1041499"/>
          </a:xfrm>
          <a:prstGeom prst="roundRect">
            <a:avLst>
              <a:gd name="adj" fmla="val 6243"/>
            </a:avLst>
          </a:prstGeom>
          <a:solidFill>
            <a:srgbClr val="008EA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 err="1">
                <a:ea typeface="宋体" panose="02010600030101010101" pitchFamily="2" charset="-122"/>
              </a:rPr>
              <a:t>KDS</a:t>
            </a:r>
            <a:r>
              <a:rPr kumimoji="1" lang="zh-CN" altLang="en-US" sz="800" dirty="0">
                <a:ea typeface="宋体" panose="02010600030101010101" pitchFamily="2" charset="-122"/>
              </a:rPr>
              <a:t>自定义指标</a:t>
            </a:r>
          </a:p>
        </p:txBody>
      </p:sp>
      <p:cxnSp>
        <p:nvCxnSpPr>
          <p:cNvPr id="109" name="Straight Connector 41">
            <a:extLst>
              <a:ext uri="{FF2B5EF4-FFF2-40B4-BE49-F238E27FC236}">
                <a16:creationId xmlns:a16="http://schemas.microsoft.com/office/drawing/2014/main" id="{14372872-EC69-403D-BD59-03FAFAC33F16}"/>
              </a:ext>
            </a:extLst>
          </p:cNvPr>
          <p:cNvCxnSpPr>
            <a:cxnSpLocks/>
            <a:stCxn id="59" idx="2"/>
            <a:endCxn id="108" idx="0"/>
          </p:cNvCxnSpPr>
          <p:nvPr/>
        </p:nvCxnSpPr>
        <p:spPr>
          <a:xfrm>
            <a:off x="6117900" y="2095062"/>
            <a:ext cx="1356096" cy="59070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BE333E7-CA7C-4229-BE68-6515041D70F0}"/>
              </a:ext>
            </a:extLst>
          </p:cNvPr>
          <p:cNvSpPr txBox="1"/>
          <p:nvPr/>
        </p:nvSpPr>
        <p:spPr>
          <a:xfrm>
            <a:off x="6868313" y="250421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push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cxnSp>
        <p:nvCxnSpPr>
          <p:cNvPr id="152" name="Straight Connector 41"/>
          <p:cNvCxnSpPr>
            <a:cxnSpLocks/>
            <a:stCxn id="78" idx="2"/>
            <a:endCxn id="151" idx="0"/>
          </p:cNvCxnSpPr>
          <p:nvPr/>
        </p:nvCxnSpPr>
        <p:spPr>
          <a:xfrm flipV="1">
            <a:off x="6852768" y="2956837"/>
            <a:ext cx="621230" cy="92840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Rounded Rectangle 104">
            <a:extLst>
              <a:ext uri="{FF2B5EF4-FFF2-40B4-BE49-F238E27FC236}">
                <a16:creationId xmlns:a16="http://schemas.microsoft.com/office/drawing/2014/main" id="{FB9E192B-F633-4D24-9837-AA21972C10CA}"/>
              </a:ext>
            </a:extLst>
          </p:cNvPr>
          <p:cNvSpPr/>
          <p:nvPr/>
        </p:nvSpPr>
        <p:spPr>
          <a:xfrm rot="16200000">
            <a:off x="5476798" y="2276139"/>
            <a:ext cx="303321" cy="982459"/>
          </a:xfrm>
          <a:prstGeom prst="roundRect">
            <a:avLst>
              <a:gd name="adj" fmla="val 624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800" dirty="0">
                <a:ea typeface="宋体" panose="02010600030101010101" pitchFamily="2" charset="-122"/>
              </a:rPr>
              <a:t>Box</a:t>
            </a:r>
            <a:r>
              <a:rPr kumimoji="1" lang="zh-CN" altLang="en-US" sz="800" dirty="0">
                <a:ea typeface="宋体" panose="02010600030101010101" pitchFamily="2" charset="-122"/>
              </a:rPr>
              <a:t>硬件监控</a:t>
            </a:r>
            <a:endParaRPr kumimoji="1" lang="en-US" altLang="zh-CN" sz="800" dirty="0">
              <a:ea typeface="宋体" panose="02010600030101010101" pitchFamily="2" charset="-122"/>
            </a:endParaRPr>
          </a:p>
          <a:p>
            <a:pPr algn="ctr"/>
            <a:r>
              <a:rPr kumimoji="1" lang="en-US" altLang="zh-CN" sz="800" dirty="0" err="1">
                <a:ea typeface="宋体" panose="02010600030101010101" pitchFamily="2" charset="-122"/>
              </a:rPr>
              <a:t>NodeExporter</a:t>
            </a:r>
            <a:endParaRPr kumimoji="1"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15" name="Straight Connector 41">
            <a:extLst>
              <a:ext uri="{FF2B5EF4-FFF2-40B4-BE49-F238E27FC236}">
                <a16:creationId xmlns:a16="http://schemas.microsoft.com/office/drawing/2014/main" id="{3620F96E-AE7A-40A5-A1CA-BB3F6D590930}"/>
              </a:ext>
            </a:extLst>
          </p:cNvPr>
          <p:cNvCxnSpPr>
            <a:cxnSpLocks/>
            <a:stCxn id="130" idx="2"/>
            <a:endCxn id="112" idx="0"/>
          </p:cNvCxnSpPr>
          <p:nvPr/>
        </p:nvCxnSpPr>
        <p:spPr>
          <a:xfrm flipV="1">
            <a:off x="3471505" y="2767368"/>
            <a:ext cx="1665724" cy="12605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8C4F604-B222-42C0-B166-E1DAC06BC52A}"/>
              </a:ext>
            </a:extLst>
          </p:cNvPr>
          <p:cNvSpPr txBox="1"/>
          <p:nvPr/>
        </p:nvSpPr>
        <p:spPr>
          <a:xfrm>
            <a:off x="4171424" y="26237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>
                <a:ea typeface="宋体" panose="02010600030101010101" pitchFamily="2" charset="-122"/>
              </a:rPr>
              <a:t>pull</a:t>
            </a:r>
            <a:endParaRPr kumimoji="1"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117" name="Rounded Rectangle 104">
            <a:extLst>
              <a:ext uri="{FF2B5EF4-FFF2-40B4-BE49-F238E27FC236}">
                <a16:creationId xmlns:a16="http://schemas.microsoft.com/office/drawing/2014/main" id="{94E6B4FF-218F-4EC1-8CFC-B439B0C8C92B}"/>
              </a:ext>
            </a:extLst>
          </p:cNvPr>
          <p:cNvSpPr/>
          <p:nvPr/>
        </p:nvSpPr>
        <p:spPr>
          <a:xfrm rot="16200000">
            <a:off x="6178374" y="4119431"/>
            <a:ext cx="281969" cy="1066816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800" dirty="0">
                <a:ea typeface="宋体" panose="02010600030101010101" pitchFamily="2" charset="-122"/>
              </a:rPr>
              <a:t>其他各服务状态</a:t>
            </a:r>
          </a:p>
        </p:txBody>
      </p:sp>
      <p:cxnSp>
        <p:nvCxnSpPr>
          <p:cNvPr id="118" name="Straight Connector 41">
            <a:extLst>
              <a:ext uri="{FF2B5EF4-FFF2-40B4-BE49-F238E27FC236}">
                <a16:creationId xmlns:a16="http://schemas.microsoft.com/office/drawing/2014/main" id="{BF53783B-FB4D-47AD-9573-959BC1EF44CD}"/>
              </a:ext>
            </a:extLst>
          </p:cNvPr>
          <p:cNvCxnSpPr>
            <a:cxnSpLocks/>
            <a:stCxn id="117" idx="0"/>
            <a:endCxn id="130" idx="2"/>
          </p:cNvCxnSpPr>
          <p:nvPr/>
        </p:nvCxnSpPr>
        <p:spPr>
          <a:xfrm flipH="1" flipV="1">
            <a:off x="3471505" y="2893427"/>
            <a:ext cx="2314446" cy="175941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20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角色</a:t>
            </a:r>
            <a:r>
              <a:rPr lang="en-US" altLang="zh-CN" dirty="0"/>
              <a:t>/</a:t>
            </a:r>
            <a:r>
              <a:rPr lang="zh-CN" altLang="en-US" dirty="0"/>
              <a:t>用户组</a:t>
            </a:r>
            <a:r>
              <a:rPr lang="en-US" altLang="zh-CN" dirty="0"/>
              <a:t>/</a:t>
            </a:r>
            <a:r>
              <a:rPr lang="zh-CN" altLang="en-US" dirty="0"/>
              <a:t>权限</a:t>
            </a:r>
            <a:r>
              <a:rPr lang="en-US" altLang="zh-CN" dirty="0"/>
              <a:t>/</a:t>
            </a:r>
            <a:r>
              <a:rPr lang="zh-CN" altLang="en-US" dirty="0"/>
              <a:t>店组管理</a:t>
            </a:r>
            <a:endParaRPr lang="en-US" sz="2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33887" y="931701"/>
            <a:ext cx="6593260" cy="2631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角色和用户组都在本系统内部管理，不从其他系统同步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角色控制功能权限，用户组控制数据权限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角色与用户是多对多管理；用户组与用户也是多对多关系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数据权限控制粒度为品牌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市场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店，一个用户组可授权多个市场，多个店。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权限控制到功能级别，比如是否有脚本下发权限，是否有编写脚本权限等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脚本下发设计权限要足够细，要能够精确到店，支持市场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店组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店的选择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每个市场的人只能配置自己市场的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，如果一个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被多个市场共用，那么这些市场的人都可配置此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（如果赋予了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的管理角色）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每个市场的人只能配置自己市场的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，如果一个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被多个市场共用，那么这些市场的人都可配置此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（如果赋予了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的管理角色）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支持自定义店组的配置，店组与品牌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市场无关，不同品牌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市场的餐厅可添加到同一个店组中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Prometheus</a:t>
            </a:r>
            <a:r>
              <a:rPr lang="zh-CN" altLang="en-US" dirty="0"/>
              <a:t>采集</a:t>
            </a:r>
            <a:r>
              <a:rPr lang="en-US" altLang="zh-CN" dirty="0"/>
              <a:t>Target</a:t>
            </a:r>
            <a:r>
              <a:rPr lang="zh-CN" altLang="en-US" dirty="0"/>
              <a:t>的获取</a:t>
            </a:r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9A9AB8-044F-4411-9B17-2BD67CF43456}"/>
              </a:ext>
            </a:extLst>
          </p:cNvPr>
          <p:cNvSpPr txBox="1"/>
          <p:nvPr/>
        </p:nvSpPr>
        <p:spPr>
          <a:xfrm>
            <a:off x="4391885" y="923205"/>
            <a:ext cx="3804085" cy="3939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管理后台把需要监控的餐厅端的</a:t>
            </a:r>
            <a:r>
              <a:rPr lang="en-US" altLang="zh-CN" sz="1000" dirty="0"/>
              <a:t>endpoint</a:t>
            </a:r>
            <a:r>
              <a:rPr lang="zh-CN" altLang="en-US" sz="1000" dirty="0"/>
              <a:t>以服务的形式注册到</a:t>
            </a:r>
            <a:r>
              <a:rPr lang="en-US" altLang="zh-CN" sz="1000" dirty="0"/>
              <a:t>Consul server</a:t>
            </a:r>
            <a:r>
              <a:rPr lang="zh-CN" altLang="en-US" sz="1000" dirty="0"/>
              <a:t>；注册服务时，带上</a:t>
            </a:r>
            <a:r>
              <a:rPr lang="en-US" altLang="zh-CN" sz="1000" dirty="0"/>
              <a:t>brand</a:t>
            </a:r>
            <a:r>
              <a:rPr lang="zh-CN" altLang="en-US" sz="1000" dirty="0"/>
              <a:t>和</a:t>
            </a:r>
            <a:r>
              <a:rPr lang="en-US" altLang="zh-CN" sz="1000" dirty="0"/>
              <a:t>market</a:t>
            </a:r>
            <a:r>
              <a:rPr lang="zh-CN" altLang="en-US" sz="1000" dirty="0"/>
              <a:t>的</a:t>
            </a:r>
            <a:r>
              <a:rPr lang="en-US" altLang="zh-CN" sz="1000" dirty="0"/>
              <a:t>tag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管理后台从餐厅基础信息平台获知餐厅信息发生变化时，会更新</a:t>
            </a:r>
            <a:r>
              <a:rPr lang="en-US" altLang="zh-CN" sz="1000" dirty="0"/>
              <a:t>Consul</a:t>
            </a:r>
            <a:r>
              <a:rPr lang="zh-CN" altLang="en-US" sz="1000" dirty="0"/>
              <a:t>中的服务信息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本系统使用</a:t>
            </a:r>
            <a:r>
              <a:rPr lang="en-US" altLang="zh-CN" sz="1000" dirty="0"/>
              <a:t>Federation</a:t>
            </a:r>
            <a:r>
              <a:rPr lang="zh-CN" altLang="en-US" sz="1000" dirty="0"/>
              <a:t>模式采集餐厅的指标，如左图。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每个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实例采集一部分餐厅的数据，通过</a:t>
            </a:r>
            <a:r>
              <a:rPr lang="en-US" altLang="zh-CN" sz="1000" dirty="0"/>
              <a:t>tags</a:t>
            </a:r>
            <a:r>
              <a:rPr lang="zh-CN" altLang="en-US" sz="1000" dirty="0"/>
              <a:t>过滤要采集的餐厅的品牌和市场，如下图所示：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dirty="0"/>
              <a:t>如果某个</a:t>
            </a:r>
            <a:r>
              <a:rPr lang="en-US" altLang="zh-CN" sz="1000" dirty="0"/>
              <a:t>Prometheus</a:t>
            </a:r>
            <a:r>
              <a:rPr lang="zh-CN" altLang="en-US" sz="1000" dirty="0"/>
              <a:t>需要采集多个品牌的多个市场：</a:t>
            </a: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1000" dirty="0"/>
          </a:p>
        </p:txBody>
      </p:sp>
      <p:sp>
        <p:nvSpPr>
          <p:cNvPr id="6" name="Rounded Rectangle 106">
            <a:extLst>
              <a:ext uri="{FF2B5EF4-FFF2-40B4-BE49-F238E27FC236}">
                <a16:creationId xmlns:a16="http://schemas.microsoft.com/office/drawing/2014/main" id="{E6BE7DDD-29A2-44CE-99D2-3BE4A2ECB05A}"/>
              </a:ext>
            </a:extLst>
          </p:cNvPr>
          <p:cNvSpPr/>
          <p:nvPr/>
        </p:nvSpPr>
        <p:spPr>
          <a:xfrm rot="16200000">
            <a:off x="616463" y="2809110"/>
            <a:ext cx="516890" cy="911183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brand=KFC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market=BJ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ounded Rectangle 106">
            <a:extLst>
              <a:ext uri="{FF2B5EF4-FFF2-40B4-BE49-F238E27FC236}">
                <a16:creationId xmlns:a16="http://schemas.microsoft.com/office/drawing/2014/main" id="{AD46472B-AF4B-43E0-AE22-82EF5A270512}"/>
              </a:ext>
            </a:extLst>
          </p:cNvPr>
          <p:cNvSpPr/>
          <p:nvPr/>
        </p:nvSpPr>
        <p:spPr>
          <a:xfrm rot="16200000">
            <a:off x="1888792" y="2734451"/>
            <a:ext cx="516890" cy="1017862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brand=PH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market=SH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106">
            <a:extLst>
              <a:ext uri="{FF2B5EF4-FFF2-40B4-BE49-F238E27FC236}">
                <a16:creationId xmlns:a16="http://schemas.microsoft.com/office/drawing/2014/main" id="{5B334FC0-CF6D-4908-B2DE-6C84E99BB602}"/>
              </a:ext>
            </a:extLst>
          </p:cNvPr>
          <p:cNvSpPr/>
          <p:nvPr/>
        </p:nvSpPr>
        <p:spPr>
          <a:xfrm rot="16200000">
            <a:off x="3039410" y="2787788"/>
            <a:ext cx="516890" cy="911185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106">
            <a:extLst>
              <a:ext uri="{FF2B5EF4-FFF2-40B4-BE49-F238E27FC236}">
                <a16:creationId xmlns:a16="http://schemas.microsoft.com/office/drawing/2014/main" id="{F1DCDCF1-C04F-49B7-A47F-A5F6EEA85B29}"/>
              </a:ext>
            </a:extLst>
          </p:cNvPr>
          <p:cNvSpPr/>
          <p:nvPr/>
        </p:nvSpPr>
        <p:spPr>
          <a:xfrm rot="16200000">
            <a:off x="1799642" y="4025457"/>
            <a:ext cx="516892" cy="828715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Center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04ABFD-7F1D-49E2-8E8F-08AD817EA146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H="1" flipV="1">
            <a:off x="874909" y="3523147"/>
            <a:ext cx="1183180" cy="65822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AD160C-7829-4D8A-AC91-FAC93F1C98B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058089" y="3501827"/>
            <a:ext cx="89148" cy="67954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0BDCA1-3745-485D-87E4-FE3415E3D38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058089" y="3501826"/>
            <a:ext cx="1239767" cy="679543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130">
            <a:extLst>
              <a:ext uri="{FF2B5EF4-FFF2-40B4-BE49-F238E27FC236}">
                <a16:creationId xmlns:a16="http://schemas.microsoft.com/office/drawing/2014/main" id="{D9E1C65F-2432-4441-8D05-115087FB58AC}"/>
              </a:ext>
            </a:extLst>
          </p:cNvPr>
          <p:cNvSpPr/>
          <p:nvPr/>
        </p:nvSpPr>
        <p:spPr>
          <a:xfrm rot="16200000">
            <a:off x="1763904" y="1941893"/>
            <a:ext cx="410066" cy="661261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 server</a:t>
            </a:r>
          </a:p>
        </p:txBody>
      </p:sp>
      <p:sp>
        <p:nvSpPr>
          <p:cNvPr id="29" name="圆角矩形 145">
            <a:extLst>
              <a:ext uri="{FF2B5EF4-FFF2-40B4-BE49-F238E27FC236}">
                <a16:creationId xmlns:a16="http://schemas.microsoft.com/office/drawing/2014/main" id="{409BAC31-FEA4-4355-B669-3A6D0DD9ED8B}"/>
              </a:ext>
            </a:extLst>
          </p:cNvPr>
          <p:cNvSpPr/>
          <p:nvPr/>
        </p:nvSpPr>
        <p:spPr>
          <a:xfrm rot="16200000">
            <a:off x="1735045" y="878575"/>
            <a:ext cx="467785" cy="828716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监控管理后台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CFF88FA-12D8-4081-8174-CEA273508DD7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>
            <a:off x="1968938" y="1526826"/>
            <a:ext cx="0" cy="540665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BC4F33-22A8-42EC-9E5A-6DCCE50FC10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74909" y="2477557"/>
            <a:ext cx="1094029" cy="52870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E6E7BB0-CEB1-484C-A098-2B69673F1B26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H="1" flipV="1">
            <a:off x="1968938" y="2477557"/>
            <a:ext cx="178299" cy="50738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BEE2390-C4D4-435C-A05B-1855F40C61C4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H="1" flipV="1">
            <a:off x="1968938" y="2477557"/>
            <a:ext cx="1328918" cy="507379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9">
            <a:extLst>
              <a:ext uri="{FF2B5EF4-FFF2-40B4-BE49-F238E27FC236}">
                <a16:creationId xmlns:a16="http://schemas.microsoft.com/office/drawing/2014/main" id="{E2BEB49F-6D06-4FAF-B6A1-8E45D74EB181}"/>
              </a:ext>
            </a:extLst>
          </p:cNvPr>
          <p:cNvSpPr/>
          <p:nvPr/>
        </p:nvSpPr>
        <p:spPr>
          <a:xfrm>
            <a:off x="269620" y="2837192"/>
            <a:ext cx="3755233" cy="2030131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0C2B62EE-C671-47C3-9C96-9A221E89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07" y="2093519"/>
            <a:ext cx="1740730" cy="680631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11FA1C8F-4E3B-41AD-967E-60D94864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707" y="2984935"/>
            <a:ext cx="1714303" cy="13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餐厅端</a:t>
            </a:r>
            <a:r>
              <a:rPr lang="en-US" altLang="zh-CN" dirty="0"/>
              <a:t>Agent</a:t>
            </a:r>
            <a:r>
              <a:rPr lang="zh-CN" altLang="en-US" dirty="0"/>
              <a:t>配置管理</a:t>
            </a:r>
            <a:endParaRPr lang="zh-CN" altLang="en-US" sz="2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47700" y="1005637"/>
            <a:ext cx="8056880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餐厅端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配置采用默认配置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配置策略的方式管理；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餐厅配置可下发到一个或者多个市场、店组、或者店；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对于每个配置项，可分别设定主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Box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和从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Box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的值；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对每个餐厅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，管理后台维护一个配置版本号。当餐厅的配置一发生变化（无论是哪个级别的配置变更引起的），就更新配置的版本号。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内部也维护当前使用的版本号，内部维护的版本号与管理后台的版本号一致时，说明使用的是同一个版本，无需更新配置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餐厅端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获取配置时，根据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storeCode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和主备作为检索条件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    （主备作为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的启动参数指定）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3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Agent</a:t>
            </a:r>
            <a:r>
              <a:rPr lang="zh-CN" altLang="en-US" dirty="0"/>
              <a:t>配置下发</a:t>
            </a:r>
            <a:endParaRPr lang="zh-CN" altLang="en-US" sz="2400" dirty="0"/>
          </a:p>
        </p:txBody>
      </p:sp>
      <p:sp>
        <p:nvSpPr>
          <p:cNvPr id="24" name="Rounded Rectangle 106"/>
          <p:cNvSpPr/>
          <p:nvPr/>
        </p:nvSpPr>
        <p:spPr>
          <a:xfrm rot="16200000">
            <a:off x="825713" y="2155924"/>
            <a:ext cx="590397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页面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090888" y="1005637"/>
            <a:ext cx="361369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配置推送流程：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）用户在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配置管理页面对配置进行修改并发布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配置管理将受影响的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及配置版本号保存到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配置下发服务周期性的检索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，查询配置下发任务。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）取得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地址等信息，调用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的接口，通知配置发生变化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调用获取配置接口，获取最新配置。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获取到最新的配置之后，更新内部版本号及配置信息，并把配置内容和版本保存到本地缓存</a:t>
            </a:r>
            <a:endParaRPr lang="zh-CN" altLang="en-US" sz="1000" dirty="0"/>
          </a:p>
        </p:txBody>
      </p:sp>
      <p:cxnSp>
        <p:nvCxnSpPr>
          <p:cNvPr id="7" name="直接箭头连接符 6"/>
          <p:cNvCxnSpPr>
            <a:cxnSpLocks/>
            <a:endCxn id="24" idx="3"/>
          </p:cNvCxnSpPr>
          <p:nvPr/>
        </p:nvCxnSpPr>
        <p:spPr>
          <a:xfrm>
            <a:off x="1120911" y="1843914"/>
            <a:ext cx="1" cy="51624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149"/>
          <p:cNvSpPr/>
          <p:nvPr/>
        </p:nvSpPr>
        <p:spPr>
          <a:xfrm rot="16200000">
            <a:off x="3988776" y="2239449"/>
            <a:ext cx="534349" cy="7557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40C6A9-3531-46A2-BA9F-0A4934AF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81" y="1241344"/>
            <a:ext cx="368700" cy="745467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68312C-83C7-4C81-A8B2-6F37842F262C}"/>
              </a:ext>
            </a:extLst>
          </p:cNvPr>
          <p:cNvCxnSpPr>
            <a:cxnSpLocks/>
          </p:cNvCxnSpPr>
          <p:nvPr/>
        </p:nvCxnSpPr>
        <p:spPr>
          <a:xfrm>
            <a:off x="3034665" y="2447315"/>
            <a:ext cx="840226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25060F-A7EF-44C8-B2D2-BDDB5F2C3609}"/>
              </a:ext>
            </a:extLst>
          </p:cNvPr>
          <p:cNvCxnSpPr>
            <a:cxnSpLocks/>
          </p:cNvCxnSpPr>
          <p:nvPr/>
        </p:nvCxnSpPr>
        <p:spPr>
          <a:xfrm flipH="1">
            <a:off x="3030535" y="2823480"/>
            <a:ext cx="844356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40">
            <a:extLst>
              <a:ext uri="{FF2B5EF4-FFF2-40B4-BE49-F238E27FC236}">
                <a16:creationId xmlns:a16="http://schemas.microsoft.com/office/drawing/2014/main" id="{C24272BE-DDCC-41E8-A467-A3E8852837D4}"/>
              </a:ext>
            </a:extLst>
          </p:cNvPr>
          <p:cNvSpPr txBox="1"/>
          <p:nvPr/>
        </p:nvSpPr>
        <p:spPr>
          <a:xfrm>
            <a:off x="1120911" y="196211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40">
            <a:extLst>
              <a:ext uri="{FF2B5EF4-FFF2-40B4-BE49-F238E27FC236}">
                <a16:creationId xmlns:a16="http://schemas.microsoft.com/office/drawing/2014/main" id="{5CE47B01-64C1-4554-B7B1-580FF3719E11}"/>
              </a:ext>
            </a:extLst>
          </p:cNvPr>
          <p:cNvSpPr txBox="1"/>
          <p:nvPr/>
        </p:nvSpPr>
        <p:spPr>
          <a:xfrm>
            <a:off x="2102730" y="3207985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40">
            <a:extLst>
              <a:ext uri="{FF2B5EF4-FFF2-40B4-BE49-F238E27FC236}">
                <a16:creationId xmlns:a16="http://schemas.microsoft.com/office/drawing/2014/main" id="{CE1CA461-3882-4951-A77E-708CD8534870}"/>
              </a:ext>
            </a:extLst>
          </p:cNvPr>
          <p:cNvSpPr txBox="1"/>
          <p:nvPr/>
        </p:nvSpPr>
        <p:spPr>
          <a:xfrm>
            <a:off x="3277972" y="279522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632208-A949-4B3B-931A-6FDF695A5375}"/>
              </a:ext>
            </a:extLst>
          </p:cNvPr>
          <p:cNvCxnSpPr>
            <a:cxnSpLocks/>
            <a:stCxn id="24" idx="1"/>
            <a:endCxn id="5" idx="0"/>
          </p:cNvCxnSpPr>
          <p:nvPr/>
        </p:nvCxnSpPr>
        <p:spPr>
          <a:xfrm>
            <a:off x="1120912" y="2950551"/>
            <a:ext cx="473087" cy="886122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106">
            <a:extLst>
              <a:ext uri="{FF2B5EF4-FFF2-40B4-BE49-F238E27FC236}">
                <a16:creationId xmlns:a16="http://schemas.microsoft.com/office/drawing/2014/main" id="{36AAF084-D58F-45B7-9790-99A1D968B793}"/>
              </a:ext>
            </a:extLst>
          </p:cNvPr>
          <p:cNvSpPr/>
          <p:nvPr/>
        </p:nvSpPr>
        <p:spPr>
          <a:xfrm rot="16200000">
            <a:off x="2235908" y="2155925"/>
            <a:ext cx="590397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Agent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配置下发服务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7E1A6F7C-638B-4B56-9335-C5296A85C857}"/>
              </a:ext>
            </a:extLst>
          </p:cNvPr>
          <p:cNvSpPr txBox="1"/>
          <p:nvPr/>
        </p:nvSpPr>
        <p:spPr>
          <a:xfrm>
            <a:off x="1047814" y="3159393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B981F00-60FB-4A58-B074-5202CEC81161}"/>
              </a:ext>
            </a:extLst>
          </p:cNvPr>
          <p:cNvCxnSpPr>
            <a:cxnSpLocks/>
            <a:stCxn id="5" idx="2"/>
            <a:endCxn id="43" idx="1"/>
          </p:cNvCxnSpPr>
          <p:nvPr/>
        </p:nvCxnSpPr>
        <p:spPr>
          <a:xfrm flipV="1">
            <a:off x="1935977" y="2950552"/>
            <a:ext cx="595130" cy="886787"/>
          </a:xfrm>
          <a:prstGeom prst="straightConnector1">
            <a:avLst/>
          </a:prstGeom>
          <a:ln w="19050"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40">
            <a:extLst>
              <a:ext uri="{FF2B5EF4-FFF2-40B4-BE49-F238E27FC236}">
                <a16:creationId xmlns:a16="http://schemas.microsoft.com/office/drawing/2014/main" id="{1F230040-3074-413E-8057-895E60A68FFE}"/>
              </a:ext>
            </a:extLst>
          </p:cNvPr>
          <p:cNvSpPr txBox="1"/>
          <p:nvPr/>
        </p:nvSpPr>
        <p:spPr>
          <a:xfrm>
            <a:off x="3294428" y="2234722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0004D9-9A57-4E0D-8699-636946DAB3F9}"/>
              </a:ext>
            </a:extLst>
          </p:cNvPr>
          <p:cNvSpPr txBox="1"/>
          <p:nvPr/>
        </p:nvSpPr>
        <p:spPr>
          <a:xfrm>
            <a:off x="5089628" y="3316215"/>
            <a:ext cx="362407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/>
              <a:t>作为配置推送的</a:t>
            </a:r>
            <a:r>
              <a:rPr lang="en-US" altLang="zh-CN" sz="1000" dirty="0"/>
              <a:t>fallback</a:t>
            </a:r>
            <a:r>
              <a:rPr lang="zh-CN" altLang="en-US" sz="1000" dirty="0"/>
              <a:t>机制，</a:t>
            </a:r>
            <a:r>
              <a:rPr lang="en-US" altLang="zh-CN" sz="1000" dirty="0"/>
              <a:t>Agent</a:t>
            </a:r>
            <a:r>
              <a:rPr lang="zh-CN" altLang="en-US" sz="1000" dirty="0"/>
              <a:t>会定时（间隔可通过启动参数配置）调用配置管理的接口拉取最新的配置。</a:t>
            </a:r>
            <a:endParaRPr lang="en-US" altLang="zh-CN" sz="1000" dirty="0"/>
          </a:p>
          <a:p>
            <a:pPr>
              <a:spcBef>
                <a:spcPts val="600"/>
              </a:spcBef>
            </a:pPr>
            <a:r>
              <a:rPr lang="zh-CN" altLang="en-US" sz="1000" dirty="0"/>
              <a:t>拉取配置时，带上本地的配置版本，如果版本没有变化，则直接返回</a:t>
            </a:r>
            <a:r>
              <a:rPr lang="en-US" altLang="zh-CN" sz="1000" dirty="0"/>
              <a:t>304</a:t>
            </a:r>
            <a:r>
              <a:rPr lang="zh-CN" altLang="en-US" sz="1000" dirty="0"/>
              <a:t>（</a:t>
            </a:r>
            <a:r>
              <a:rPr lang="en-US" altLang="zh-CN" sz="1000" dirty="0"/>
              <a:t>Not Modified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>
              <a:spcBef>
                <a:spcPts val="600"/>
              </a:spcBef>
            </a:pPr>
            <a:endParaRPr lang="en-US" altLang="zh-CN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598670-CDC2-4687-B41D-C9C52D9DD4E6}"/>
              </a:ext>
            </a:extLst>
          </p:cNvPr>
          <p:cNvSpPr/>
          <p:nvPr/>
        </p:nvSpPr>
        <p:spPr>
          <a:xfrm>
            <a:off x="264160" y="2077535"/>
            <a:ext cx="3027074" cy="146489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流程图: 文档 52">
            <a:extLst>
              <a:ext uri="{FF2B5EF4-FFF2-40B4-BE49-F238E27FC236}">
                <a16:creationId xmlns:a16="http://schemas.microsoft.com/office/drawing/2014/main" id="{088A3DF4-B13F-403A-962C-5220BEE83DEC}"/>
              </a:ext>
            </a:extLst>
          </p:cNvPr>
          <p:cNvSpPr/>
          <p:nvPr/>
        </p:nvSpPr>
        <p:spPr>
          <a:xfrm>
            <a:off x="4147986" y="3339746"/>
            <a:ext cx="475073" cy="324204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配置文件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7D89D36-0B94-4611-9C54-ADE86FF2EC44}"/>
              </a:ext>
            </a:extLst>
          </p:cNvPr>
          <p:cNvCxnSpPr>
            <a:cxnSpLocks/>
            <a:stCxn id="53" idx="0"/>
            <a:endCxn id="8" idx="1"/>
          </p:cNvCxnSpPr>
          <p:nvPr/>
        </p:nvCxnSpPr>
        <p:spPr>
          <a:xfrm flipH="1" flipV="1">
            <a:off x="4255951" y="2884487"/>
            <a:ext cx="129572" cy="455259"/>
          </a:xfrm>
          <a:prstGeom prst="straightConnector1">
            <a:avLst/>
          </a:prstGeom>
          <a:ln w="19050"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F2A600F9-9261-4E3C-B3A8-EFF0CEC78EE5}"/>
              </a:ext>
            </a:extLst>
          </p:cNvPr>
          <p:cNvSpPr txBox="1"/>
          <p:nvPr/>
        </p:nvSpPr>
        <p:spPr>
          <a:xfrm>
            <a:off x="4312227" y="2977153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D156401-3E1D-47EA-A1DA-44DC22F9D4F5}"/>
              </a:ext>
            </a:extLst>
          </p:cNvPr>
          <p:cNvSpPr txBox="1"/>
          <p:nvPr/>
        </p:nvSpPr>
        <p:spPr>
          <a:xfrm>
            <a:off x="5089628" y="4137863"/>
            <a:ext cx="362407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/>
              <a:t>*上述第</a:t>
            </a:r>
            <a:r>
              <a:rPr lang="en-US" altLang="zh-CN" sz="1000" dirty="0"/>
              <a:t>4</a:t>
            </a:r>
            <a:r>
              <a:rPr lang="zh-CN" altLang="en-US" sz="1000" dirty="0"/>
              <a:t>步的通知，使用</a:t>
            </a:r>
            <a:r>
              <a:rPr lang="en-US" altLang="zh-CN" sz="1000" dirty="0"/>
              <a:t>Reactor</a:t>
            </a:r>
            <a:r>
              <a:rPr lang="zh-CN" altLang="en-US" sz="1000" dirty="0"/>
              <a:t>异步通知，单线程</a:t>
            </a:r>
            <a:r>
              <a:rPr lang="en-US" altLang="zh-CN" sz="1000" dirty="0"/>
              <a:t>100</a:t>
            </a:r>
            <a:r>
              <a:rPr lang="zh-CN" altLang="en-US" sz="1000" dirty="0"/>
              <a:t>连接的配置下，如果接口调用平均耗时</a:t>
            </a:r>
            <a:r>
              <a:rPr lang="en-US" altLang="zh-CN" sz="1000" dirty="0" err="1"/>
              <a:t>200ms</a:t>
            </a:r>
            <a:r>
              <a:rPr lang="zh-CN" altLang="en-US" sz="1000" dirty="0"/>
              <a:t>，通知</a:t>
            </a:r>
            <a:r>
              <a:rPr lang="en-US" altLang="zh-CN" sz="1000" dirty="0"/>
              <a:t>20000</a:t>
            </a:r>
            <a:r>
              <a:rPr lang="zh-CN" altLang="en-US" sz="1000" dirty="0"/>
              <a:t>个</a:t>
            </a:r>
            <a:r>
              <a:rPr lang="en-US" altLang="zh-CN" sz="1000" dirty="0"/>
              <a:t>Agent</a:t>
            </a:r>
            <a:r>
              <a:rPr lang="zh-CN" altLang="en-US" sz="1000" dirty="0"/>
              <a:t>大概需要</a:t>
            </a:r>
            <a:r>
              <a:rPr lang="en-US" altLang="zh-CN" sz="1000" dirty="0"/>
              <a:t>40</a:t>
            </a:r>
            <a:r>
              <a:rPr lang="zh-CN" altLang="en-US" sz="1000" dirty="0"/>
              <a:t>多秒</a:t>
            </a:r>
            <a:endParaRPr lang="en-US" altLang="zh-CN" sz="1000" dirty="0"/>
          </a:p>
        </p:txBody>
      </p:sp>
      <p:sp>
        <p:nvSpPr>
          <p:cNvPr id="5" name="流程图: 直接访问存储器 4">
            <a:extLst>
              <a:ext uri="{FF2B5EF4-FFF2-40B4-BE49-F238E27FC236}">
                <a16:creationId xmlns:a16="http://schemas.microsoft.com/office/drawing/2014/main" id="{E503A550-FAC0-4BF5-92D1-54C215AC9611}"/>
              </a:ext>
            </a:extLst>
          </p:cNvPr>
          <p:cNvSpPr/>
          <p:nvPr/>
        </p:nvSpPr>
        <p:spPr>
          <a:xfrm rot="16206703">
            <a:off x="1603059" y="3666017"/>
            <a:ext cx="323858" cy="341978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3F7F9E03-1FD5-4225-9111-859EC1FA9389}"/>
              </a:ext>
            </a:extLst>
          </p:cNvPr>
          <p:cNvSpPr/>
          <p:nvPr/>
        </p:nvSpPr>
        <p:spPr>
          <a:xfrm>
            <a:off x="3566570" y="3334934"/>
            <a:ext cx="326388" cy="279423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DC08F42-AE71-4B96-8A80-12D107CB6441}"/>
              </a:ext>
            </a:extLst>
          </p:cNvPr>
          <p:cNvCxnSpPr>
            <a:cxnSpLocks/>
            <a:stCxn id="2" idx="1"/>
            <a:endCxn id="8" idx="1"/>
          </p:cNvCxnSpPr>
          <p:nvPr/>
        </p:nvCxnSpPr>
        <p:spPr>
          <a:xfrm flipV="1">
            <a:off x="3729764" y="2884487"/>
            <a:ext cx="526187" cy="450447"/>
          </a:xfrm>
          <a:prstGeom prst="straightConnector1">
            <a:avLst/>
          </a:prstGeom>
          <a:ln w="19050"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40">
            <a:extLst>
              <a:ext uri="{FF2B5EF4-FFF2-40B4-BE49-F238E27FC236}">
                <a16:creationId xmlns:a16="http://schemas.microsoft.com/office/drawing/2014/main" id="{BCF9346E-6DC3-4244-B518-83A4EA119C43}"/>
              </a:ext>
            </a:extLst>
          </p:cNvPr>
          <p:cNvSpPr txBox="1"/>
          <p:nvPr/>
        </p:nvSpPr>
        <p:spPr>
          <a:xfrm>
            <a:off x="3796366" y="2961943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943757-4E35-44CB-9F93-50CC090EECBF}"/>
              </a:ext>
            </a:extLst>
          </p:cNvPr>
          <p:cNvSpPr txBox="1"/>
          <p:nvPr/>
        </p:nvSpPr>
        <p:spPr>
          <a:xfrm>
            <a:off x="291448" y="3252406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管理后台</a:t>
            </a:r>
          </a:p>
        </p:txBody>
      </p:sp>
    </p:spTree>
    <p:extLst>
      <p:ext uri="{BB962C8B-B14F-4D97-AF65-F5344CB8AC3E}">
        <p14:creationId xmlns:p14="http://schemas.microsoft.com/office/powerpoint/2010/main" val="27850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修复脚本中的环境变量</a:t>
            </a:r>
            <a:endParaRPr 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05864B-E2CC-4491-8593-ED1C24D9110D}"/>
              </a:ext>
            </a:extLst>
          </p:cNvPr>
          <p:cNvSpPr txBox="1"/>
          <p:nvPr/>
        </p:nvSpPr>
        <p:spPr>
          <a:xfrm>
            <a:off x="784860" y="986700"/>
            <a:ext cx="604265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修复脚本内容及参数中支持环境变量，按照优先级由高到低如下：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System.getProperties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获取到的系统属性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System.getenv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获取到的环境变量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约定的自定义环境变量：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未定）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759899B-A47B-4FEC-AB23-809990498C73}"/>
              </a:ext>
            </a:extLst>
          </p:cNvPr>
          <p:cNvSpPr txBox="1"/>
          <p:nvPr/>
        </p:nvSpPr>
        <p:spPr>
          <a:xfrm>
            <a:off x="784860" y="2111176"/>
            <a:ext cx="687323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为了防止环境变量与用户的变量名重名，在脚本中使用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${{VAR}}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来引用环境变量。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脚本执行前进行变量的替换；如果环境变量不存在，则替换为空字符串。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8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Prometheus</a:t>
            </a:r>
            <a:r>
              <a:rPr lang="zh-CN" altLang="en-US" dirty="0"/>
              <a:t>和</a:t>
            </a:r>
            <a:r>
              <a:rPr lang="en-US" altLang="zh-CN" dirty="0" err="1"/>
              <a:t>Alertmanager</a:t>
            </a:r>
            <a:r>
              <a:rPr lang="zh-CN" altLang="en-US" sz="2400" dirty="0"/>
              <a:t>管理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634083" y="1022592"/>
            <a:ext cx="7236531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采用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Federation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方式级联，每个市场（或者几个市场）一个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，负责本市场的指标的采集，中央端的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汇总市场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的数据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采用成对管理，即一个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对应一个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构成一个监控实例；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）可对实例进行增删改；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）可在管理后台对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的配置文件进行可视化编辑；</a:t>
            </a:r>
            <a:endParaRPr lang="zh-CN" altLang="en-US" sz="1000" dirty="0"/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）配置不从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获取，以本系统保存的数据为准；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）配置支持一定的版本管理；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）配置的修改可以保存为草稿，草稿对他人不可见；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）同时只能一人编辑同一个实例；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）配置只有发布之后，才能推送到服务器上生效；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）报警支持抑制和静默期；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）报警支持自定义脚本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F737A7-E65B-44AB-995E-D65C2DB68287}"/>
              </a:ext>
            </a:extLst>
          </p:cNvPr>
          <p:cNvSpPr txBox="1"/>
          <p:nvPr/>
        </p:nvSpPr>
        <p:spPr>
          <a:xfrm>
            <a:off x="684424" y="3892320"/>
            <a:ext cx="429736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说明：通过可视化页面修改配置文件并保存后，配置文件中的注释会丢失。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（因为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YAML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库无法保留注释）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5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en-US" altLang="zh-CN" dirty="0"/>
              <a:t>Prometheus</a:t>
            </a:r>
            <a:r>
              <a:rPr lang="zh-CN" altLang="en-US" dirty="0"/>
              <a:t>和</a:t>
            </a:r>
            <a:r>
              <a:rPr lang="en-US" altLang="zh-CN" dirty="0" err="1"/>
              <a:t>Alertmanager</a:t>
            </a:r>
            <a:r>
              <a:rPr lang="zh-CN" altLang="en-US" sz="2400" dirty="0"/>
              <a:t>配置发布</a:t>
            </a:r>
          </a:p>
        </p:txBody>
      </p:sp>
      <p:sp>
        <p:nvSpPr>
          <p:cNvPr id="24" name="Rounded Rectangle 106"/>
          <p:cNvSpPr/>
          <p:nvPr/>
        </p:nvSpPr>
        <p:spPr>
          <a:xfrm rot="16200000">
            <a:off x="1571869" y="2401424"/>
            <a:ext cx="303909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29" name="圆角矩形 149"/>
          <p:cNvSpPr/>
          <p:nvPr/>
        </p:nvSpPr>
        <p:spPr>
          <a:xfrm rot="16200000">
            <a:off x="2068995" y="738321"/>
            <a:ext cx="400109" cy="9988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4706316" y="1123892"/>
            <a:ext cx="4118564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配置发布流程：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）用户在管理后台修改配置，并发布；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）系统把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的配置文件和规则文件保存到临时文件中；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scp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命令，将规则文件复制到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服务器上的临时文件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远程执行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promtool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命令，检查临时配置文件和规则文件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）系统把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的配置文件和规则文件保存到临时文件中；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scp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命令，将规则文件复制到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服务器上的临时文件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远程执行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amtool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命令，检查临时配置文件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）系统通过远程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命令把临时文件复制到正式的配置文件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【/-/reload】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接口，重新加载配置文件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）系统调用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【/-/reload】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接口，重新加载配置文件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流程图: 文档 25">
            <a:extLst>
              <a:ext uri="{FF2B5EF4-FFF2-40B4-BE49-F238E27FC236}">
                <a16:creationId xmlns:a16="http://schemas.microsoft.com/office/drawing/2014/main" id="{9305F87E-19A7-4A87-A2F4-4A338A92EA97}"/>
              </a:ext>
            </a:extLst>
          </p:cNvPr>
          <p:cNvSpPr/>
          <p:nvPr/>
        </p:nvSpPr>
        <p:spPr>
          <a:xfrm>
            <a:off x="568507" y="2923786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配置文件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7C2EBA-8678-4AB2-939C-9BEF51011922}"/>
              </a:ext>
            </a:extLst>
          </p:cNvPr>
          <p:cNvSpPr txBox="1"/>
          <p:nvPr/>
        </p:nvSpPr>
        <p:spPr>
          <a:xfrm>
            <a:off x="264159" y="3335987"/>
            <a:ext cx="120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Prometheus Box</a:t>
            </a:r>
            <a:endParaRPr lang="zh-CN" altLang="en-US" sz="1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E3EC946-455E-4741-96F3-5A544B7D8390}"/>
              </a:ext>
            </a:extLst>
          </p:cNvPr>
          <p:cNvSpPr/>
          <p:nvPr/>
        </p:nvSpPr>
        <p:spPr>
          <a:xfrm>
            <a:off x="264159" y="2293980"/>
            <a:ext cx="2004891" cy="127437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chemeClr val="tx1"/>
                </a:solidFill>
                <a:prstDash val="dash"/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6" name="Straight Connector 41">
            <a:extLst>
              <a:ext uri="{FF2B5EF4-FFF2-40B4-BE49-F238E27FC236}">
                <a16:creationId xmlns:a16="http://schemas.microsoft.com/office/drawing/2014/main" id="{8B1E5581-A639-4390-AC59-2F3A1E253EC5}"/>
              </a:ext>
            </a:extLst>
          </p:cNvPr>
          <p:cNvCxnSpPr>
            <a:cxnSpLocks/>
            <a:stCxn id="26" idx="3"/>
            <a:endCxn id="24" idx="0"/>
          </p:cNvCxnSpPr>
          <p:nvPr/>
        </p:nvCxnSpPr>
        <p:spPr>
          <a:xfrm flipV="1">
            <a:off x="967790" y="2900852"/>
            <a:ext cx="256606" cy="1748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7" name="TextBox 40">
            <a:extLst>
              <a:ext uri="{FF2B5EF4-FFF2-40B4-BE49-F238E27FC236}">
                <a16:creationId xmlns:a16="http://schemas.microsoft.com/office/drawing/2014/main" id="{806D530B-FF86-4E62-9BAE-AFA5ACBCC81B}"/>
              </a:ext>
            </a:extLst>
          </p:cNvPr>
          <p:cNvSpPr txBox="1"/>
          <p:nvPr/>
        </p:nvSpPr>
        <p:spPr>
          <a:xfrm>
            <a:off x="1550837" y="1598935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B552288F-A332-4FD0-A9C5-8FFB2EE3D744}"/>
              </a:ext>
            </a:extLst>
          </p:cNvPr>
          <p:cNvSpPr/>
          <p:nvPr/>
        </p:nvSpPr>
        <p:spPr>
          <a:xfrm>
            <a:off x="563161" y="2364169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956BF939-7A4A-40EC-A9BC-716F6583850E}"/>
              </a:ext>
            </a:extLst>
          </p:cNvPr>
          <p:cNvSpPr txBox="1"/>
          <p:nvPr/>
        </p:nvSpPr>
        <p:spPr>
          <a:xfrm>
            <a:off x="2595055" y="1582451"/>
            <a:ext cx="211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D2F67E7-D4FF-4B11-9E6D-61AF8954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6" y="933461"/>
            <a:ext cx="308117" cy="622975"/>
          </a:xfrm>
          <a:prstGeom prst="rect">
            <a:avLst/>
          </a:prstGeom>
        </p:spPr>
      </p:pic>
      <p:cxnSp>
        <p:nvCxnSpPr>
          <p:cNvPr id="28" name="连接符: 肘形 13">
            <a:extLst>
              <a:ext uri="{FF2B5EF4-FFF2-40B4-BE49-F238E27FC236}">
                <a16:creationId xmlns:a16="http://schemas.microsoft.com/office/drawing/2014/main" id="{11E3C77E-A5BE-4E5D-A988-8E928E5110F8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V="1">
            <a:off x="639323" y="1237748"/>
            <a:ext cx="1130299" cy="720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0">
            <a:extLst>
              <a:ext uri="{FF2B5EF4-FFF2-40B4-BE49-F238E27FC236}">
                <a16:creationId xmlns:a16="http://schemas.microsoft.com/office/drawing/2014/main" id="{88D5BDCD-D17E-404E-A6AE-5B82C3E81AB0}"/>
              </a:ext>
            </a:extLst>
          </p:cNvPr>
          <p:cNvSpPr txBox="1"/>
          <p:nvPr/>
        </p:nvSpPr>
        <p:spPr>
          <a:xfrm>
            <a:off x="902437" y="106049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流程图: 文档 32">
            <a:extLst>
              <a:ext uri="{FF2B5EF4-FFF2-40B4-BE49-F238E27FC236}">
                <a16:creationId xmlns:a16="http://schemas.microsoft.com/office/drawing/2014/main" id="{40E10E89-4BAB-4BEE-9A39-D8E9A4A67078}"/>
              </a:ext>
            </a:extLst>
          </p:cNvPr>
          <p:cNvSpPr/>
          <p:nvPr/>
        </p:nvSpPr>
        <p:spPr>
          <a:xfrm>
            <a:off x="809811" y="1575145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552A83-472E-450E-957B-2EA40BC5A620}"/>
              </a:ext>
            </a:extLst>
          </p:cNvPr>
          <p:cNvSpPr/>
          <p:nvPr/>
        </p:nvSpPr>
        <p:spPr>
          <a:xfrm>
            <a:off x="703275" y="968450"/>
            <a:ext cx="3540887" cy="120820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chemeClr val="tx1"/>
                </a:solidFill>
                <a:prstDash val="dash"/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连接符: 肘形 13">
            <a:extLst>
              <a:ext uri="{FF2B5EF4-FFF2-40B4-BE49-F238E27FC236}">
                <a16:creationId xmlns:a16="http://schemas.microsoft.com/office/drawing/2014/main" id="{9FCE693D-07C8-4FD4-A57F-BD2F625D5539}"/>
              </a:ext>
            </a:extLst>
          </p:cNvPr>
          <p:cNvCxnSpPr>
            <a:cxnSpLocks/>
            <a:stCxn id="29" idx="1"/>
            <a:endCxn id="33" idx="3"/>
          </p:cNvCxnSpPr>
          <p:nvPr/>
        </p:nvCxnSpPr>
        <p:spPr>
          <a:xfrm flipH="1">
            <a:off x="1209094" y="1437803"/>
            <a:ext cx="1059956" cy="28929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13">
            <a:extLst>
              <a:ext uri="{FF2B5EF4-FFF2-40B4-BE49-F238E27FC236}">
                <a16:creationId xmlns:a16="http://schemas.microsoft.com/office/drawing/2014/main" id="{ECA0A80B-EB1B-4FD1-821A-73A89D308B3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 flipH="1">
            <a:off x="762803" y="1858962"/>
            <a:ext cx="246650" cy="50520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左弧形 42">
            <a:extLst>
              <a:ext uri="{FF2B5EF4-FFF2-40B4-BE49-F238E27FC236}">
                <a16:creationId xmlns:a16="http://schemas.microsoft.com/office/drawing/2014/main" id="{5D429E99-3B54-44F8-BE25-F9507DBF7AB9}"/>
              </a:ext>
            </a:extLst>
          </p:cNvPr>
          <p:cNvSpPr/>
          <p:nvPr/>
        </p:nvSpPr>
        <p:spPr>
          <a:xfrm rot="10800000">
            <a:off x="989854" y="2373606"/>
            <a:ext cx="89250" cy="212348"/>
          </a:xfrm>
          <a:prstGeom prst="curvedRightArrow">
            <a:avLst>
              <a:gd name="adj1" fmla="val 6098"/>
              <a:gd name="adj2" fmla="val 50000"/>
              <a:gd name="adj3" fmla="val 25000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连接符: 肘形 13">
            <a:extLst>
              <a:ext uri="{FF2B5EF4-FFF2-40B4-BE49-F238E27FC236}">
                <a16:creationId xmlns:a16="http://schemas.microsoft.com/office/drawing/2014/main" id="{56CE1BC3-F06E-4AF2-B75C-443F3F0202C6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762803" y="2647986"/>
            <a:ext cx="5346" cy="27580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1BE849D-A18E-4E49-97A9-2B02A7474F06}"/>
              </a:ext>
            </a:extLst>
          </p:cNvPr>
          <p:cNvSpPr txBox="1"/>
          <p:nvPr/>
        </p:nvSpPr>
        <p:spPr>
          <a:xfrm>
            <a:off x="157134" y="3770422"/>
            <a:ext cx="385006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前提条件：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预先配置好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rule_files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为某个目录下的所有文件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启动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时，需要指定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【--</a:t>
            </a:r>
            <a:r>
              <a:rPr lang="en-US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web.enable-lifecycle】option</a:t>
            </a:r>
            <a:endParaRPr lang="zh-CN" altLang="en-US" sz="1000" b="1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预先设置好管理后台</a:t>
            </a:r>
            <a:r>
              <a:rPr lang="en-US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无密码登录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的服务器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000" b="1" dirty="0"/>
          </a:p>
        </p:txBody>
      </p:sp>
      <p:sp>
        <p:nvSpPr>
          <p:cNvPr id="49" name="Rounded Rectangle 106">
            <a:extLst>
              <a:ext uri="{FF2B5EF4-FFF2-40B4-BE49-F238E27FC236}">
                <a16:creationId xmlns:a16="http://schemas.microsoft.com/office/drawing/2014/main" id="{614323B9-4B5E-47F8-9AA0-6EA400E2BDEF}"/>
              </a:ext>
            </a:extLst>
          </p:cNvPr>
          <p:cNvSpPr/>
          <p:nvPr/>
        </p:nvSpPr>
        <p:spPr>
          <a:xfrm rot="16200000">
            <a:off x="2827571" y="2412857"/>
            <a:ext cx="303909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F0594383-1C4E-4D4E-AD3B-0B58E07A0DC5}"/>
              </a:ext>
            </a:extLst>
          </p:cNvPr>
          <p:cNvSpPr/>
          <p:nvPr/>
        </p:nvSpPr>
        <p:spPr>
          <a:xfrm>
            <a:off x="3818585" y="3011110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配置文件</a:t>
            </a:r>
          </a:p>
        </p:txBody>
      </p:sp>
      <p:sp>
        <p:nvSpPr>
          <p:cNvPr id="53" name="流程图: 文档 52">
            <a:extLst>
              <a:ext uri="{FF2B5EF4-FFF2-40B4-BE49-F238E27FC236}">
                <a16:creationId xmlns:a16="http://schemas.microsoft.com/office/drawing/2014/main" id="{82FAFCEE-623A-4173-B625-16922887C89E}"/>
              </a:ext>
            </a:extLst>
          </p:cNvPr>
          <p:cNvSpPr/>
          <p:nvPr/>
        </p:nvSpPr>
        <p:spPr>
          <a:xfrm>
            <a:off x="3818586" y="2451493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60A0EE7-36AB-4566-B094-3F49244B64A4}"/>
              </a:ext>
            </a:extLst>
          </p:cNvPr>
          <p:cNvSpPr/>
          <p:nvPr/>
        </p:nvSpPr>
        <p:spPr>
          <a:xfrm>
            <a:off x="2361793" y="2289936"/>
            <a:ext cx="2004891" cy="127437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chemeClr val="tx1"/>
                </a:solidFill>
                <a:prstDash val="dash"/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B7B81B3-042B-4679-86BE-0B40BEB061CA}"/>
              </a:ext>
            </a:extLst>
          </p:cNvPr>
          <p:cNvSpPr txBox="1"/>
          <p:nvPr/>
        </p:nvSpPr>
        <p:spPr>
          <a:xfrm>
            <a:off x="2377783" y="3339365"/>
            <a:ext cx="120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/>
              <a:t>Alertmanager</a:t>
            </a:r>
            <a:r>
              <a:rPr lang="en-US" altLang="zh-CN" sz="1000" dirty="0"/>
              <a:t> Box</a:t>
            </a:r>
            <a:endParaRPr lang="zh-CN" altLang="en-US" sz="1000" dirty="0"/>
          </a:p>
        </p:txBody>
      </p:sp>
      <p:sp>
        <p:nvSpPr>
          <p:cNvPr id="58" name="流程图: 文档 57">
            <a:extLst>
              <a:ext uri="{FF2B5EF4-FFF2-40B4-BE49-F238E27FC236}">
                <a16:creationId xmlns:a16="http://schemas.microsoft.com/office/drawing/2014/main" id="{FF7548F8-AA91-46C7-A970-3042388BC2CC}"/>
              </a:ext>
            </a:extLst>
          </p:cNvPr>
          <p:cNvSpPr/>
          <p:nvPr/>
        </p:nvSpPr>
        <p:spPr>
          <a:xfrm>
            <a:off x="3390397" y="1648470"/>
            <a:ext cx="399283" cy="303909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临时文件</a:t>
            </a:r>
          </a:p>
        </p:txBody>
      </p:sp>
      <p:cxnSp>
        <p:nvCxnSpPr>
          <p:cNvPr id="61" name="连接符: 肘形 13">
            <a:extLst>
              <a:ext uri="{FF2B5EF4-FFF2-40B4-BE49-F238E27FC236}">
                <a16:creationId xmlns:a16="http://schemas.microsoft.com/office/drawing/2014/main" id="{239FACD6-E851-4983-9116-7B788C3B9DC1}"/>
              </a:ext>
            </a:extLst>
          </p:cNvPr>
          <p:cNvCxnSpPr>
            <a:cxnSpLocks/>
            <a:stCxn id="29" idx="1"/>
            <a:endCxn id="58" idx="1"/>
          </p:cNvCxnSpPr>
          <p:nvPr/>
        </p:nvCxnSpPr>
        <p:spPr>
          <a:xfrm>
            <a:off x="2269050" y="1437803"/>
            <a:ext cx="1121347" cy="36262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0">
            <a:extLst>
              <a:ext uri="{FF2B5EF4-FFF2-40B4-BE49-F238E27FC236}">
                <a16:creationId xmlns:a16="http://schemas.microsoft.com/office/drawing/2014/main" id="{9CAF0CDE-9C53-4931-BECF-239BBABA1CA0}"/>
              </a:ext>
            </a:extLst>
          </p:cNvPr>
          <p:cNvSpPr txBox="1"/>
          <p:nvPr/>
        </p:nvSpPr>
        <p:spPr>
          <a:xfrm>
            <a:off x="929170" y="191981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193AC0B7-BA4B-4998-9B13-5C492ED1FCC8}"/>
              </a:ext>
            </a:extLst>
          </p:cNvPr>
          <p:cNvSpPr txBox="1"/>
          <p:nvPr/>
        </p:nvSpPr>
        <p:spPr>
          <a:xfrm>
            <a:off x="1045851" y="237360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连接符: 肘形 13">
            <a:extLst>
              <a:ext uri="{FF2B5EF4-FFF2-40B4-BE49-F238E27FC236}">
                <a16:creationId xmlns:a16="http://schemas.microsoft.com/office/drawing/2014/main" id="{79120346-8358-46B2-BA10-BA594077F82B}"/>
              </a:ext>
            </a:extLst>
          </p:cNvPr>
          <p:cNvCxnSpPr>
            <a:cxnSpLocks/>
            <a:stCxn id="58" idx="2"/>
            <a:endCxn id="53" idx="0"/>
          </p:cNvCxnSpPr>
          <p:nvPr/>
        </p:nvCxnSpPr>
        <p:spPr>
          <a:xfrm>
            <a:off x="3590039" y="1932287"/>
            <a:ext cx="428189" cy="51920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40">
            <a:extLst>
              <a:ext uri="{FF2B5EF4-FFF2-40B4-BE49-F238E27FC236}">
                <a16:creationId xmlns:a16="http://schemas.microsoft.com/office/drawing/2014/main" id="{1368BFBA-EFCA-44CC-8A08-544E9985F044}"/>
              </a:ext>
            </a:extLst>
          </p:cNvPr>
          <p:cNvSpPr txBox="1"/>
          <p:nvPr/>
        </p:nvSpPr>
        <p:spPr>
          <a:xfrm>
            <a:off x="3496647" y="2054166"/>
            <a:ext cx="211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40">
            <a:extLst>
              <a:ext uri="{FF2B5EF4-FFF2-40B4-BE49-F238E27FC236}">
                <a16:creationId xmlns:a16="http://schemas.microsoft.com/office/drawing/2014/main" id="{CE74E9A1-8004-4F72-82BC-6E142C384983}"/>
              </a:ext>
            </a:extLst>
          </p:cNvPr>
          <p:cNvSpPr txBox="1"/>
          <p:nvPr/>
        </p:nvSpPr>
        <p:spPr>
          <a:xfrm>
            <a:off x="3507809" y="2456334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箭头: 左弧形 76">
            <a:extLst>
              <a:ext uri="{FF2B5EF4-FFF2-40B4-BE49-F238E27FC236}">
                <a16:creationId xmlns:a16="http://schemas.microsoft.com/office/drawing/2014/main" id="{7C9F964E-349A-4955-8833-E8AA21350642}"/>
              </a:ext>
            </a:extLst>
          </p:cNvPr>
          <p:cNvSpPr/>
          <p:nvPr/>
        </p:nvSpPr>
        <p:spPr>
          <a:xfrm>
            <a:off x="3708316" y="2493290"/>
            <a:ext cx="89250" cy="212348"/>
          </a:xfrm>
          <a:prstGeom prst="curvedRightArrow">
            <a:avLst>
              <a:gd name="adj1" fmla="val 6098"/>
              <a:gd name="adj2" fmla="val 50000"/>
              <a:gd name="adj3" fmla="val 25000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0" name="连接符: 肘形 13">
            <a:extLst>
              <a:ext uri="{FF2B5EF4-FFF2-40B4-BE49-F238E27FC236}">
                <a16:creationId xmlns:a16="http://schemas.microsoft.com/office/drawing/2014/main" id="{0511E564-F61F-4F7D-8799-CD37F24B93E9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4018227" y="2735310"/>
            <a:ext cx="1" cy="27580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1">
            <a:extLst>
              <a:ext uri="{FF2B5EF4-FFF2-40B4-BE49-F238E27FC236}">
                <a16:creationId xmlns:a16="http://schemas.microsoft.com/office/drawing/2014/main" id="{FC5B95A1-1892-48C6-A619-A6919547EE2C}"/>
              </a:ext>
            </a:extLst>
          </p:cNvPr>
          <p:cNvCxnSpPr>
            <a:cxnSpLocks/>
            <a:stCxn id="52" idx="1"/>
            <a:endCxn id="49" idx="2"/>
          </p:cNvCxnSpPr>
          <p:nvPr/>
        </p:nvCxnSpPr>
        <p:spPr>
          <a:xfrm rot="10800000">
            <a:off x="3478955" y="2912285"/>
            <a:ext cx="339631" cy="25078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141313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TextBox 40">
            <a:extLst>
              <a:ext uri="{FF2B5EF4-FFF2-40B4-BE49-F238E27FC236}">
                <a16:creationId xmlns:a16="http://schemas.microsoft.com/office/drawing/2014/main" id="{99452245-5393-44F8-82F1-07CAFED62BD1}"/>
              </a:ext>
            </a:extLst>
          </p:cNvPr>
          <p:cNvSpPr txBox="1"/>
          <p:nvPr/>
        </p:nvSpPr>
        <p:spPr>
          <a:xfrm>
            <a:off x="710453" y="265838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40">
            <a:extLst>
              <a:ext uri="{FF2B5EF4-FFF2-40B4-BE49-F238E27FC236}">
                <a16:creationId xmlns:a16="http://schemas.microsoft.com/office/drawing/2014/main" id="{3DBCAB46-3475-4F74-B317-80F777940C1B}"/>
              </a:ext>
            </a:extLst>
          </p:cNvPr>
          <p:cNvSpPr txBox="1"/>
          <p:nvPr/>
        </p:nvSpPr>
        <p:spPr>
          <a:xfrm>
            <a:off x="3958642" y="275326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连接符: 肘形 13">
            <a:extLst>
              <a:ext uri="{FF2B5EF4-FFF2-40B4-BE49-F238E27FC236}">
                <a16:creationId xmlns:a16="http://schemas.microsoft.com/office/drawing/2014/main" id="{5D1DB62C-DD87-4160-9CD8-0543DFBEF5C8}"/>
              </a:ext>
            </a:extLst>
          </p:cNvPr>
          <p:cNvCxnSpPr>
            <a:cxnSpLocks/>
            <a:stCxn id="29" idx="1"/>
            <a:endCxn id="24" idx="3"/>
          </p:cNvCxnSpPr>
          <p:nvPr/>
        </p:nvCxnSpPr>
        <p:spPr>
          <a:xfrm flipH="1">
            <a:off x="1723824" y="1437803"/>
            <a:ext cx="545226" cy="131109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13">
            <a:extLst>
              <a:ext uri="{FF2B5EF4-FFF2-40B4-BE49-F238E27FC236}">
                <a16:creationId xmlns:a16="http://schemas.microsoft.com/office/drawing/2014/main" id="{771BD81F-F092-4C93-B658-37FFF2401E09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>
            <a:off x="2269050" y="1437803"/>
            <a:ext cx="710476" cy="132252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40">
            <a:extLst>
              <a:ext uri="{FF2B5EF4-FFF2-40B4-BE49-F238E27FC236}">
                <a16:creationId xmlns:a16="http://schemas.microsoft.com/office/drawing/2014/main" id="{CD1412A2-A908-47BA-8568-7E57BA244B54}"/>
              </a:ext>
            </a:extLst>
          </p:cNvPr>
          <p:cNvSpPr txBox="1"/>
          <p:nvPr/>
        </p:nvSpPr>
        <p:spPr>
          <a:xfrm>
            <a:off x="1771264" y="189195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40">
            <a:extLst>
              <a:ext uri="{FF2B5EF4-FFF2-40B4-BE49-F238E27FC236}">
                <a16:creationId xmlns:a16="http://schemas.microsoft.com/office/drawing/2014/main" id="{22A37796-DFEB-49EE-90C3-C85235E17412}"/>
              </a:ext>
            </a:extLst>
          </p:cNvPr>
          <p:cNvSpPr txBox="1"/>
          <p:nvPr/>
        </p:nvSpPr>
        <p:spPr>
          <a:xfrm>
            <a:off x="2556803" y="192656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40">
            <a:extLst>
              <a:ext uri="{FF2B5EF4-FFF2-40B4-BE49-F238E27FC236}">
                <a16:creationId xmlns:a16="http://schemas.microsoft.com/office/drawing/2014/main" id="{17C1F1DF-7FE5-476E-89F6-8C06D46CCEF0}"/>
              </a:ext>
            </a:extLst>
          </p:cNvPr>
          <p:cNvSpPr txBox="1"/>
          <p:nvPr/>
        </p:nvSpPr>
        <p:spPr>
          <a:xfrm>
            <a:off x="997264" y="303842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40">
            <a:extLst>
              <a:ext uri="{FF2B5EF4-FFF2-40B4-BE49-F238E27FC236}">
                <a16:creationId xmlns:a16="http://schemas.microsoft.com/office/drawing/2014/main" id="{DBC3581C-431E-4BA5-8995-D2C30F716248}"/>
              </a:ext>
            </a:extLst>
          </p:cNvPr>
          <p:cNvSpPr txBox="1"/>
          <p:nvPr/>
        </p:nvSpPr>
        <p:spPr>
          <a:xfrm>
            <a:off x="3339701" y="306747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8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报警的抑制</a:t>
            </a:r>
            <a:endParaRPr lang="en-US" sz="2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61828" y="1040074"/>
            <a:ext cx="7453472" cy="2631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报警的抑制通过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inhibit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规则来实现，通过设定源警报的匹配条件和目标警告的匹配条件，达到如果源警报存在时则目标警报被抑制的功能。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举例说明，如果抑制规则设定为如下：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源警报匹配条件：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警报名称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nginx_down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目标警报匹配条件：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警报名称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orderservice_grpc_disconnect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源警报和目标警报匹配标签：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storeCode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表示的含义如下：如果发生了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nginx_down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的警报，则含有相同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storeCode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标签的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orderservice_grpc_disconnect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的警报会被抑制，不会发送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3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报警的静默</a:t>
            </a:r>
            <a:endParaRPr lang="en-US" sz="2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61828" y="1040074"/>
            <a:ext cx="745347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报警支持静默（维护）期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静默期通过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silence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接口实现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静默周期支持一次性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每天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每周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每月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系统通过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定时，在静默期开始的一小时（可配置）之前，调用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silence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接口设置静默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每个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可设定多个静默期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4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报警途径</a:t>
            </a:r>
            <a:endParaRPr lang="en-US" sz="2400" dirty="0"/>
          </a:p>
        </p:txBody>
      </p:sp>
      <p:sp>
        <p:nvSpPr>
          <p:cNvPr id="9" name="圆角矩形 149"/>
          <p:cNvSpPr/>
          <p:nvPr/>
        </p:nvSpPr>
        <p:spPr>
          <a:xfrm rot="16200000">
            <a:off x="819572" y="2072322"/>
            <a:ext cx="516890" cy="9988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106"/>
          <p:cNvSpPr/>
          <p:nvPr/>
        </p:nvSpPr>
        <p:spPr>
          <a:xfrm rot="16200000">
            <a:off x="819978" y="802382"/>
            <a:ext cx="516890" cy="99885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cxnSp>
        <p:nvCxnSpPr>
          <p:cNvPr id="25" name="连接符: 肘形 13"/>
          <p:cNvCxnSpPr>
            <a:cxnSpLocks/>
            <a:endCxn id="9" idx="3"/>
          </p:cNvCxnSpPr>
          <p:nvPr/>
        </p:nvCxnSpPr>
        <p:spPr>
          <a:xfrm rot="16200000" flipH="1">
            <a:off x="701462" y="1936749"/>
            <a:ext cx="75311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5127148" y="1337254"/>
            <a:ext cx="34163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邮件和企业微信的发送不经过管理后台，直接通过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发出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短信发送、自定义脚本和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WebHook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，通过管理后台提供的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接口进行相应处理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106">
            <a:extLst>
              <a:ext uri="{FF2B5EF4-FFF2-40B4-BE49-F238E27FC236}">
                <a16:creationId xmlns:a16="http://schemas.microsoft.com/office/drawing/2014/main" id="{A60C2A67-250E-4B6E-A387-0EE9B9C6AA46}"/>
              </a:ext>
            </a:extLst>
          </p:cNvPr>
          <p:cNvSpPr/>
          <p:nvPr/>
        </p:nvSpPr>
        <p:spPr>
          <a:xfrm rot="16200000">
            <a:off x="2942141" y="3156043"/>
            <a:ext cx="331945" cy="1304292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邮件服务器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106">
            <a:extLst>
              <a:ext uri="{FF2B5EF4-FFF2-40B4-BE49-F238E27FC236}">
                <a16:creationId xmlns:a16="http://schemas.microsoft.com/office/drawing/2014/main" id="{549766D7-DA3B-48F9-AA0A-1336CABFF2F5}"/>
              </a:ext>
            </a:extLst>
          </p:cNvPr>
          <p:cNvSpPr/>
          <p:nvPr/>
        </p:nvSpPr>
        <p:spPr>
          <a:xfrm rot="16200000">
            <a:off x="2942141" y="3753469"/>
            <a:ext cx="331945" cy="1304291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企业微信服务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连接符: 肘形 13">
            <a:extLst>
              <a:ext uri="{FF2B5EF4-FFF2-40B4-BE49-F238E27FC236}">
                <a16:creationId xmlns:a16="http://schemas.microsoft.com/office/drawing/2014/main" id="{EDC4BCD2-8F1F-4054-ACC7-B52970320F7C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>
            <a:off x="1577445" y="2571750"/>
            <a:ext cx="878523" cy="12364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106">
            <a:extLst>
              <a:ext uri="{FF2B5EF4-FFF2-40B4-BE49-F238E27FC236}">
                <a16:creationId xmlns:a16="http://schemas.microsoft.com/office/drawing/2014/main" id="{D4F570AA-50DE-4BFD-8DB5-4145399BEC2B}"/>
              </a:ext>
            </a:extLst>
          </p:cNvPr>
          <p:cNvSpPr/>
          <p:nvPr/>
        </p:nvSpPr>
        <p:spPr>
          <a:xfrm rot="16200000">
            <a:off x="2963493" y="1429986"/>
            <a:ext cx="331945" cy="1261586"/>
          </a:xfrm>
          <a:prstGeom prst="roundRect">
            <a:avLst>
              <a:gd name="adj" fmla="val 6243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（短信发送接口）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连接符: 肘形 13">
            <a:extLst>
              <a:ext uri="{FF2B5EF4-FFF2-40B4-BE49-F238E27FC236}">
                <a16:creationId xmlns:a16="http://schemas.microsoft.com/office/drawing/2014/main" id="{C6DF7937-B1C4-4E67-9E58-CC2010C192E5}"/>
              </a:ext>
            </a:extLst>
          </p:cNvPr>
          <p:cNvCxnSpPr>
            <a:cxnSpLocks/>
            <a:stCxn id="9" idx="2"/>
            <a:endCxn id="52" idx="0"/>
          </p:cNvCxnSpPr>
          <p:nvPr/>
        </p:nvCxnSpPr>
        <p:spPr>
          <a:xfrm flipV="1">
            <a:off x="1577445" y="2060779"/>
            <a:ext cx="921228" cy="5109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106">
            <a:extLst>
              <a:ext uri="{FF2B5EF4-FFF2-40B4-BE49-F238E27FC236}">
                <a16:creationId xmlns:a16="http://schemas.microsoft.com/office/drawing/2014/main" id="{661F4254-CDF1-4FAC-9CE8-2DC0D9457336}"/>
              </a:ext>
            </a:extLst>
          </p:cNvPr>
          <p:cNvSpPr/>
          <p:nvPr/>
        </p:nvSpPr>
        <p:spPr>
          <a:xfrm rot="16200000">
            <a:off x="2963493" y="1956688"/>
            <a:ext cx="331945" cy="1261588"/>
          </a:xfrm>
          <a:prstGeom prst="roundRect">
            <a:avLst>
              <a:gd name="adj" fmla="val 6243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接口）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106">
            <a:extLst>
              <a:ext uri="{FF2B5EF4-FFF2-40B4-BE49-F238E27FC236}">
                <a16:creationId xmlns:a16="http://schemas.microsoft.com/office/drawing/2014/main" id="{75EDB710-5031-4395-8587-50848976BB95}"/>
              </a:ext>
            </a:extLst>
          </p:cNvPr>
          <p:cNvSpPr/>
          <p:nvPr/>
        </p:nvSpPr>
        <p:spPr>
          <a:xfrm rot="16200000">
            <a:off x="2963493" y="2538751"/>
            <a:ext cx="331945" cy="1261587"/>
          </a:xfrm>
          <a:prstGeom prst="roundRect">
            <a:avLst>
              <a:gd name="adj" fmla="val 6243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（执行自定义脚本接口）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连接符: 肘形 13">
            <a:extLst>
              <a:ext uri="{FF2B5EF4-FFF2-40B4-BE49-F238E27FC236}">
                <a16:creationId xmlns:a16="http://schemas.microsoft.com/office/drawing/2014/main" id="{D193FD0D-B730-4294-9503-B154272FB244}"/>
              </a:ext>
            </a:extLst>
          </p:cNvPr>
          <p:cNvCxnSpPr>
            <a:cxnSpLocks/>
            <a:stCxn id="9" idx="2"/>
            <a:endCxn id="56" idx="0"/>
          </p:cNvCxnSpPr>
          <p:nvPr/>
        </p:nvCxnSpPr>
        <p:spPr>
          <a:xfrm>
            <a:off x="1577445" y="2571750"/>
            <a:ext cx="921227" cy="157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13">
            <a:extLst>
              <a:ext uri="{FF2B5EF4-FFF2-40B4-BE49-F238E27FC236}">
                <a16:creationId xmlns:a16="http://schemas.microsoft.com/office/drawing/2014/main" id="{0743F021-48A5-4EB8-861E-5B9EFB1B36C9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1577445" y="2571750"/>
            <a:ext cx="921227" cy="59779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13">
            <a:extLst>
              <a:ext uri="{FF2B5EF4-FFF2-40B4-BE49-F238E27FC236}">
                <a16:creationId xmlns:a16="http://schemas.microsoft.com/office/drawing/2014/main" id="{067EEC77-5D08-40A6-9E48-48047633E9AB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1577445" y="2571750"/>
            <a:ext cx="878523" cy="183386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106">
            <a:extLst>
              <a:ext uri="{FF2B5EF4-FFF2-40B4-BE49-F238E27FC236}">
                <a16:creationId xmlns:a16="http://schemas.microsoft.com/office/drawing/2014/main" id="{B4FC66A2-4AAB-4E16-8CC5-1FF0C3C96615}"/>
              </a:ext>
            </a:extLst>
          </p:cNvPr>
          <p:cNvSpPr/>
          <p:nvPr/>
        </p:nvSpPr>
        <p:spPr>
          <a:xfrm rot="16200000">
            <a:off x="4382717" y="1701063"/>
            <a:ext cx="331945" cy="709459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短信网关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106">
            <a:extLst>
              <a:ext uri="{FF2B5EF4-FFF2-40B4-BE49-F238E27FC236}">
                <a16:creationId xmlns:a16="http://schemas.microsoft.com/office/drawing/2014/main" id="{CF340EC2-33CB-47BC-885D-B1CF7ED0F64F}"/>
              </a:ext>
            </a:extLst>
          </p:cNvPr>
          <p:cNvSpPr/>
          <p:nvPr/>
        </p:nvSpPr>
        <p:spPr>
          <a:xfrm rot="16200000">
            <a:off x="4382717" y="2232753"/>
            <a:ext cx="331945" cy="709459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ITSM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1" name="连接符: 肘形 13">
            <a:extLst>
              <a:ext uri="{FF2B5EF4-FFF2-40B4-BE49-F238E27FC236}">
                <a16:creationId xmlns:a16="http://schemas.microsoft.com/office/drawing/2014/main" id="{2D9D0863-18D5-4D92-8FA5-A265EB9B460B}"/>
              </a:ext>
            </a:extLst>
          </p:cNvPr>
          <p:cNvCxnSpPr>
            <a:cxnSpLocks/>
            <a:stCxn id="52" idx="2"/>
            <a:endCxn id="79" idx="0"/>
          </p:cNvCxnSpPr>
          <p:nvPr/>
        </p:nvCxnSpPr>
        <p:spPr>
          <a:xfrm flipV="1">
            <a:off x="3760259" y="2055792"/>
            <a:ext cx="433701" cy="49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13">
            <a:extLst>
              <a:ext uri="{FF2B5EF4-FFF2-40B4-BE49-F238E27FC236}">
                <a16:creationId xmlns:a16="http://schemas.microsoft.com/office/drawing/2014/main" id="{395BD30E-7A92-4918-AC0E-B03BB9C38C56}"/>
              </a:ext>
            </a:extLst>
          </p:cNvPr>
          <p:cNvCxnSpPr>
            <a:cxnSpLocks/>
            <a:stCxn id="56" idx="2"/>
            <a:endCxn id="80" idx="0"/>
          </p:cNvCxnSpPr>
          <p:nvPr/>
        </p:nvCxnSpPr>
        <p:spPr>
          <a:xfrm>
            <a:off x="3760260" y="2587482"/>
            <a:ext cx="43370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6">
            <a:extLst>
              <a:ext uri="{FF2B5EF4-FFF2-40B4-BE49-F238E27FC236}">
                <a16:creationId xmlns:a16="http://schemas.microsoft.com/office/drawing/2014/main" id="{2D4E8A03-09CF-4854-83D8-7B50A5EE50AF}"/>
              </a:ext>
            </a:extLst>
          </p:cNvPr>
          <p:cNvSpPr/>
          <p:nvPr/>
        </p:nvSpPr>
        <p:spPr>
          <a:xfrm rot="16200000">
            <a:off x="4389066" y="2814816"/>
            <a:ext cx="331945" cy="709459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脚本执行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连接符: 肘形 13">
            <a:extLst>
              <a:ext uri="{FF2B5EF4-FFF2-40B4-BE49-F238E27FC236}">
                <a16:creationId xmlns:a16="http://schemas.microsoft.com/office/drawing/2014/main" id="{005F9F44-FA4D-4AC7-A370-251B0584CDF2}"/>
              </a:ext>
            </a:extLst>
          </p:cNvPr>
          <p:cNvCxnSpPr>
            <a:cxnSpLocks/>
            <a:stCxn id="60" idx="2"/>
            <a:endCxn id="104" idx="0"/>
          </p:cNvCxnSpPr>
          <p:nvPr/>
        </p:nvCxnSpPr>
        <p:spPr>
          <a:xfrm>
            <a:off x="3760259" y="3169544"/>
            <a:ext cx="440050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93C7C7-94CF-4C24-AECE-0ECD5456F01F}"/>
              </a:ext>
            </a:extLst>
          </p:cNvPr>
          <p:cNvSpPr txBox="1"/>
          <p:nvPr/>
        </p:nvSpPr>
        <p:spPr>
          <a:xfrm>
            <a:off x="1714892" y="20132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webhook</a:t>
            </a:r>
            <a:endParaRPr kumimoji="1" lang="zh-CN" altLang="en-US" sz="900" dirty="0"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0570B2-6E9F-46A6-A309-5D2710AD014B}"/>
              </a:ext>
            </a:extLst>
          </p:cNvPr>
          <p:cNvSpPr txBox="1"/>
          <p:nvPr/>
        </p:nvSpPr>
        <p:spPr>
          <a:xfrm>
            <a:off x="1841201" y="238074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webhook</a:t>
            </a:r>
            <a:endParaRPr kumimoji="1" lang="zh-CN" altLang="en-US" sz="900" dirty="0"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A4151C-E0B9-43BC-A013-4A804EAF25F0}"/>
              </a:ext>
            </a:extLst>
          </p:cNvPr>
          <p:cNvSpPr txBox="1"/>
          <p:nvPr/>
        </p:nvSpPr>
        <p:spPr>
          <a:xfrm>
            <a:off x="1841200" y="2673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webhook</a:t>
            </a:r>
            <a:endParaRPr kumimoji="1" lang="zh-CN" altLang="en-US" sz="9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0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</a:t>
            </a:r>
            <a:r>
              <a:rPr lang="en-US" altLang="zh-CN" dirty="0"/>
              <a:t>Agent</a:t>
            </a:r>
            <a:r>
              <a:rPr lang="zh-CN" altLang="en-US" dirty="0"/>
              <a:t>接口定义（计数</a:t>
            </a:r>
            <a:r>
              <a:rPr lang="en-US" altLang="zh-CN" dirty="0"/>
              <a:t> (Counter)</a:t>
            </a:r>
            <a:r>
              <a:rPr lang="zh-CN" altLang="en-US" dirty="0"/>
              <a:t>类型指标）</a:t>
            </a:r>
            <a:endParaRPr lang="en-US" sz="2400" dirty="0"/>
          </a:p>
        </p:txBody>
      </p:sp>
      <p:graphicFrame>
        <p:nvGraphicFramePr>
          <p:cNvPr id="23" name="Table 1">
            <a:extLst>
              <a:ext uri="{FF2B5EF4-FFF2-40B4-BE49-F238E27FC236}">
                <a16:creationId xmlns:a16="http://schemas.microsoft.com/office/drawing/2014/main" id="{B8CE3B79-0729-40D1-AA85-9B2BC96A6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11625"/>
              </p:ext>
            </p:extLst>
          </p:nvPr>
        </p:nvGraphicFramePr>
        <p:xfrm>
          <a:off x="607404" y="1669937"/>
          <a:ext cx="798414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96">
                  <a:extLst>
                    <a:ext uri="{9D8B030D-6E8A-4147-A177-3AD203B41FA5}">
                      <a16:colId xmlns:a16="http://schemas.microsoft.com/office/drawing/2014/main" val="1822006585"/>
                    </a:ext>
                  </a:extLst>
                </a:gridCol>
                <a:gridCol w="4796316">
                  <a:extLst>
                    <a:ext uri="{9D8B030D-6E8A-4147-A177-3AD203B41FA5}">
                      <a16:colId xmlns:a16="http://schemas.microsoft.com/office/drawing/2014/main" val="193671418"/>
                    </a:ext>
                  </a:extLst>
                </a:gridCol>
                <a:gridCol w="2042635">
                  <a:extLst>
                    <a:ext uri="{9D8B030D-6E8A-4147-A177-3AD203B41FA5}">
                      <a16:colId xmlns:a16="http://schemas.microsoft.com/office/drawing/2014/main" val="290931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45172"/>
                  </a:ext>
                </a:extLst>
              </a:tr>
              <a:tr h="145124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notifyType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通知类型（</a:t>
                      </a:r>
                      <a:r>
                        <a:rPr lang="en-US" altLang="zh-CN" sz="1200" dirty="0"/>
                        <a:t>error/event</a:t>
                      </a:r>
                      <a:r>
                        <a:rPr lang="zh-CN" altLang="en-US" sz="1200" dirty="0"/>
                        <a:t>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event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8529"/>
                  </a:ext>
                </a:extLst>
              </a:tr>
              <a:tr h="14512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事件发生源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Counter/</a:t>
                      </a:r>
                      <a:r>
                        <a:rPr lang="en-US" altLang="zh-CN" sz="1200" dirty="0" err="1"/>
                        <a:t>OrderService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sz="1200" dirty="0" err="1"/>
                        <a:t>KDS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。。。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OrderService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42974"/>
                  </a:ext>
                </a:extLst>
              </a:tr>
              <a:tr h="2319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notifyCode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通知</a:t>
                      </a:r>
                      <a:r>
                        <a:rPr lang="en-US" altLang="zh-CN" sz="1200" dirty="0"/>
                        <a:t>code</a:t>
                      </a:r>
                    </a:p>
                    <a:p>
                      <a:r>
                        <a:rPr lang="zh-CN" altLang="en-US" sz="1200" dirty="0"/>
                        <a:t>通过此</a:t>
                      </a:r>
                      <a:r>
                        <a:rPr lang="en-US" altLang="zh-CN" sz="1200" dirty="0"/>
                        <a:t>code</a:t>
                      </a:r>
                      <a:r>
                        <a:rPr lang="zh-CN" altLang="en-US" sz="1200" dirty="0"/>
                        <a:t>能定位到具体的错误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order_success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30646"/>
                  </a:ext>
                </a:extLst>
              </a:tr>
              <a:tr h="23198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notifyMsg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通知消息内容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下单成功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23099"/>
                  </a:ext>
                </a:extLst>
              </a:tr>
              <a:tr h="231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metricLabels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指标的标签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KEY-VALUE</a:t>
                      </a:r>
                      <a:r>
                        <a:rPr lang="zh-CN" altLang="en-US" sz="1200" dirty="0"/>
                        <a:t>的</a:t>
                      </a:r>
                      <a:r>
                        <a:rPr lang="en-US" altLang="zh-CN" sz="1200" dirty="0"/>
                        <a:t>Map</a:t>
                      </a:r>
                    </a:p>
                    <a:p>
                      <a:r>
                        <a:rPr lang="zh-CN" altLang="en-US" sz="1200" dirty="0"/>
                        <a:t>不同的通知，标签可能不一样，需事先定好，变更标签需重置指标计数值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  <a:r>
                        <a:rPr lang="zh-CN" altLang="en-US" sz="1200" dirty="0"/>
                        <a:t>“</a:t>
                      </a:r>
                      <a:r>
                        <a:rPr lang="en-US" sz="1200" dirty="0" err="1"/>
                        <a:t>store</a:t>
                      </a:r>
                      <a:r>
                        <a:rPr lang="en-US" altLang="zh-CN" sz="1200" dirty="0" err="1"/>
                        <a:t>Code</a:t>
                      </a:r>
                      <a:r>
                        <a:rPr lang="en-US" altLang="zh-CN" sz="1200" dirty="0"/>
                        <a:t>”:”</a:t>
                      </a:r>
                      <a:r>
                        <a:rPr lang="en-US" altLang="zh-CN" sz="1200" dirty="0" err="1"/>
                        <a:t>PSH001</a:t>
                      </a:r>
                      <a:r>
                        <a:rPr lang="en-US" altLang="zh-CN" sz="1200" dirty="0"/>
                        <a:t>”,”</a:t>
                      </a:r>
                      <a:r>
                        <a:rPr lang="en-US" altLang="zh-CN" sz="1200" dirty="0" err="1"/>
                        <a:t>channelId</a:t>
                      </a:r>
                      <a:r>
                        <a:rPr lang="en-US" altLang="zh-CN" sz="1200" dirty="0"/>
                        <a:t>”:1}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32916"/>
                  </a:ext>
                </a:extLst>
              </a:tr>
              <a:tr h="231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事件数量（一般情况应该是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2061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3F877CF-EBEC-42B0-A88B-34DB11225E01}"/>
              </a:ext>
            </a:extLst>
          </p:cNvPr>
          <p:cNvSpPr txBox="1"/>
          <p:nvPr/>
        </p:nvSpPr>
        <p:spPr>
          <a:xfrm>
            <a:off x="607404" y="962051"/>
            <a:ext cx="621676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此接口提供给</a:t>
            </a:r>
            <a:r>
              <a:rPr lang="en-US" altLang="zh-CN" sz="1000" dirty="0" err="1"/>
              <a:t>OrderService</a:t>
            </a:r>
            <a:r>
              <a:rPr lang="en-US" altLang="zh-CN" sz="1000" dirty="0"/>
              <a:t>/Counter/</a:t>
            </a:r>
            <a:r>
              <a:rPr lang="en-US" altLang="zh-CN" sz="1000" dirty="0" err="1"/>
              <a:t>KDS</a:t>
            </a:r>
            <a:r>
              <a:rPr lang="zh-CN" altLang="en-US" sz="1000" dirty="0"/>
              <a:t>等系统调用</a:t>
            </a:r>
            <a:endParaRPr lang="en-US" altLang="zh-CN" sz="1000" dirty="0"/>
          </a:p>
          <a:p>
            <a:r>
              <a:rPr lang="zh-CN" altLang="en-US" sz="1000" dirty="0"/>
              <a:t>当事件</a:t>
            </a:r>
            <a:r>
              <a:rPr lang="en-US" altLang="zh-CN" sz="1000" dirty="0"/>
              <a:t>/</a:t>
            </a:r>
            <a:r>
              <a:rPr lang="zh-CN" altLang="en-US" sz="1000" dirty="0"/>
              <a:t>异常发生时，调用此接口记录事件，</a:t>
            </a:r>
            <a:r>
              <a:rPr lang="en-US" altLang="zh-CN" sz="1000" dirty="0"/>
              <a:t>Agent</a:t>
            </a:r>
            <a:r>
              <a:rPr lang="zh-CN" altLang="en-US" sz="1000" dirty="0"/>
              <a:t>内部把事件</a:t>
            </a:r>
            <a:r>
              <a:rPr lang="en-US" altLang="zh-CN" sz="1000" dirty="0"/>
              <a:t>/</a:t>
            </a:r>
            <a:r>
              <a:rPr lang="zh-CN" altLang="en-US" sz="1000" dirty="0"/>
              <a:t>异常变换为</a:t>
            </a:r>
            <a:r>
              <a:rPr lang="en-US" altLang="zh-CN" sz="1000" dirty="0"/>
              <a:t>Prometheus Counter</a:t>
            </a:r>
            <a:r>
              <a:rPr lang="zh-CN" altLang="en-US" sz="1000" dirty="0"/>
              <a:t>类型的指标</a:t>
            </a:r>
            <a:endParaRPr lang="en-US" altLang="zh-CN" sz="1000" dirty="0"/>
          </a:p>
          <a:p>
            <a:r>
              <a:rPr lang="en-US" altLang="zh-CN" sz="1000" dirty="0"/>
              <a:t>Agent</a:t>
            </a:r>
            <a:r>
              <a:rPr lang="zh-CN" altLang="en-US" sz="1000" dirty="0"/>
              <a:t>内部维护</a:t>
            </a:r>
            <a:r>
              <a:rPr lang="en-US" altLang="zh-CN" sz="1000" dirty="0" err="1"/>
              <a:t>notifyCode</a:t>
            </a:r>
            <a:r>
              <a:rPr lang="zh-CN" altLang="en-US" sz="1000" dirty="0"/>
              <a:t>和</a:t>
            </a:r>
            <a:r>
              <a:rPr lang="en-US" altLang="zh-CN" sz="1000" dirty="0"/>
              <a:t>metric</a:t>
            </a:r>
            <a:r>
              <a:rPr lang="zh-CN" altLang="en-US" sz="1000" dirty="0"/>
              <a:t>的对应关系，以及</a:t>
            </a:r>
            <a:r>
              <a:rPr lang="en-US" altLang="zh-CN" sz="1000" dirty="0"/>
              <a:t>metric</a:t>
            </a:r>
            <a:r>
              <a:rPr lang="zh-CN" altLang="en-US" sz="1000" dirty="0"/>
              <a:t>的标签列表。</a:t>
            </a:r>
            <a:endParaRPr lang="en-US" altLang="zh-CN" sz="1000" dirty="0"/>
          </a:p>
          <a:p>
            <a:r>
              <a:rPr lang="zh-CN" altLang="en-US" sz="1000" dirty="0"/>
              <a:t>如果调用方提供的</a:t>
            </a:r>
            <a:r>
              <a:rPr lang="en-US" altLang="zh-CN" sz="1000" dirty="0"/>
              <a:t>label</a:t>
            </a:r>
            <a:r>
              <a:rPr lang="zh-CN" altLang="en-US" sz="1000" dirty="0"/>
              <a:t>与</a:t>
            </a:r>
            <a:r>
              <a:rPr lang="en-US" altLang="zh-CN" sz="1000" dirty="0"/>
              <a:t>agent</a:t>
            </a:r>
            <a:r>
              <a:rPr lang="zh-CN" altLang="en-US" sz="1000" dirty="0"/>
              <a:t>定义的标签不一致，则调用出错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32190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自定义报警脚本</a:t>
            </a:r>
            <a:endParaRPr lang="en-US" sz="2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78007" y="1001974"/>
            <a:ext cx="8435363" cy="23237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自定义脚本由管理后台进行管理，由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webhook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的方式触发；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定义脚本时确定脚本的参数数量和名称；在指定报警接收方式为自定义脚本时，必须指定参数的值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报警脚本保存在文件服务器上，报警执行时，从文件服务器下载脚本到管理后台服务器上执行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714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自定义脚本支持如下的环境变量，执行脚本之前对这些变量进行替换：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${{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ALERT.NAME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}}	-- Prometheus alerting rule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中定义的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name </a:t>
            </a: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${{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ALERT.STATUS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}}	-- firing/resolved </a:t>
            </a: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${{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ALERT.STARTS_AT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}}	--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警报开始时间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${{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ALERT.ENDS_AT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}}	--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警报结束时间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${{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ALERT.ANNOTATIONS.XXXXX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}}	-- Prometheus alerting rule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中定义的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annotation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，通常有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summary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description</a:t>
            </a:r>
          </a:p>
          <a:p>
            <a:pPr>
              <a:spcBef>
                <a:spcPts val="600"/>
              </a:spcBef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   ${{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ALERT.LABELS.xxxxx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}}	--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指标的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label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和在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alerting rule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中添加的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1649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31521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ITSM</a:t>
            </a:r>
            <a:r>
              <a:rPr kumimoji="1" lang="zh-CN" altLang="en-US" dirty="0"/>
              <a:t>集成方案</a:t>
            </a:r>
            <a:endParaRPr lang="en-US" sz="2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314955" y="950128"/>
            <a:ext cx="342201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根据报警规则产生报警，推送到</a:t>
            </a: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Alertmanager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接收到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Prometheus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告警后，对标签进行分组并处理重复数据后，通过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WebHook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转发给管理后台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管理后台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的报修接口，在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上生成报修信息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运维人员在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上点击执行修复脚本按钮或者连接，跳转到管理后台的修复脚本下发页面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运维人员选择需要执行的脚本，填写必要的参数之后，点击修复按钮，将脚本下发到餐厅脚本执行器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脚本下发之后，页面迁移回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（可选择回迁至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或者保留在管理后台页面。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回迁地址需要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提供）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脚本执行器执行脚本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脚本执行结果返回给管理后台的脚本管理模块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01295" indent="-2286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管理后台调用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的状态更新接口，更新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ITSM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中的脚本执行状态</a:t>
            </a:r>
            <a:endParaRPr lang="zh-CN" altLang="en-US" sz="1000" dirty="0"/>
          </a:p>
        </p:txBody>
      </p:sp>
      <p:sp>
        <p:nvSpPr>
          <p:cNvPr id="3" name="圆角矩形 149"/>
          <p:cNvSpPr/>
          <p:nvPr/>
        </p:nvSpPr>
        <p:spPr>
          <a:xfrm rot="16200000">
            <a:off x="2429183" y="880155"/>
            <a:ext cx="511942" cy="949750"/>
          </a:xfrm>
          <a:prstGeom prst="roundRect">
            <a:avLst/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AlertManager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106"/>
          <p:cNvSpPr/>
          <p:nvPr/>
        </p:nvSpPr>
        <p:spPr>
          <a:xfrm rot="16200000">
            <a:off x="756865" y="880154"/>
            <a:ext cx="511942" cy="949751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6" name="圆角矩形 149"/>
          <p:cNvSpPr/>
          <p:nvPr/>
        </p:nvSpPr>
        <p:spPr>
          <a:xfrm rot="16200000">
            <a:off x="4164338" y="2030224"/>
            <a:ext cx="511942" cy="9497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ITSM</a:t>
            </a:r>
            <a:endParaRPr lang="zh-CN" altLang="en-US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149"/>
          <p:cNvSpPr/>
          <p:nvPr/>
        </p:nvSpPr>
        <p:spPr>
          <a:xfrm rot="16200000">
            <a:off x="2257013" y="3541604"/>
            <a:ext cx="511942" cy="94975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脚本下发模块</a:t>
            </a:r>
          </a:p>
        </p:txBody>
      </p:sp>
      <p:sp>
        <p:nvSpPr>
          <p:cNvPr id="8" name="圆角矩形 149"/>
          <p:cNvSpPr/>
          <p:nvPr/>
        </p:nvSpPr>
        <p:spPr>
          <a:xfrm rot="16200000">
            <a:off x="637476" y="2103177"/>
            <a:ext cx="511942" cy="949750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脚本执行器</a:t>
            </a:r>
          </a:p>
        </p:txBody>
      </p:sp>
      <p:cxnSp>
        <p:nvCxnSpPr>
          <p:cNvPr id="14" name="连接符: 肘形 13"/>
          <p:cNvCxnSpPr>
            <a:cxnSpLocks/>
            <a:stCxn id="5" idx="2"/>
            <a:endCxn id="3" idx="0"/>
          </p:cNvCxnSpPr>
          <p:nvPr/>
        </p:nvCxnSpPr>
        <p:spPr>
          <a:xfrm>
            <a:off x="1487712" y="1355029"/>
            <a:ext cx="7225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  <a:stCxn id="29" idx="1"/>
            <a:endCxn id="6" idx="3"/>
          </p:cNvCxnSpPr>
          <p:nvPr/>
        </p:nvCxnSpPr>
        <p:spPr>
          <a:xfrm>
            <a:off x="4418387" y="1595445"/>
            <a:ext cx="1922" cy="6536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6" idx="1"/>
            <a:endCxn id="7" idx="2"/>
          </p:cNvCxnSpPr>
          <p:nvPr/>
        </p:nvCxnSpPr>
        <p:spPr>
          <a:xfrm flipH="1">
            <a:off x="2987860" y="2761071"/>
            <a:ext cx="1432451" cy="125540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>
            <a:stCxn id="7" idx="0"/>
            <a:endCxn id="8" idx="1"/>
          </p:cNvCxnSpPr>
          <p:nvPr/>
        </p:nvCxnSpPr>
        <p:spPr>
          <a:xfrm rot="10800000">
            <a:off x="893449" y="2834024"/>
            <a:ext cx="1144662" cy="1182456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/>
          <p:cNvCxnSpPr>
            <a:stCxn id="8" idx="2"/>
            <a:endCxn id="7" idx="3"/>
          </p:cNvCxnSpPr>
          <p:nvPr/>
        </p:nvCxnSpPr>
        <p:spPr>
          <a:xfrm>
            <a:off x="1368322" y="2578053"/>
            <a:ext cx="1144663" cy="11824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6" idx="0"/>
          </p:cNvCxnSpPr>
          <p:nvPr/>
        </p:nvCxnSpPr>
        <p:spPr>
          <a:xfrm flipV="1">
            <a:off x="2512985" y="2505100"/>
            <a:ext cx="1432450" cy="125540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445455" y="1352781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1.</a:t>
            </a:r>
            <a:r>
              <a:rPr kumimoji="1" lang="zh-CN" altLang="en-US" sz="900" dirty="0">
                <a:ea typeface="宋体" panose="02010600030101010101" pitchFamily="2" charset="-122"/>
              </a:rPr>
              <a:t>产生报警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784415" y="1752956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3.</a:t>
            </a:r>
            <a:r>
              <a:rPr kumimoji="1" lang="zh-CN" altLang="en-US" sz="900" dirty="0">
                <a:ea typeface="宋体" panose="02010600030101010101" pitchFamily="2" charset="-122"/>
              </a:rPr>
              <a:t>开</a:t>
            </a:r>
            <a:r>
              <a:rPr kumimoji="1" lang="en-US" altLang="zh-CN" sz="900" dirty="0">
                <a:ea typeface="宋体" panose="02010600030101010101" pitchFamily="2" charset="-122"/>
              </a:rPr>
              <a:t>CASE</a:t>
            </a:r>
            <a:endParaRPr kumimoji="1" lang="zh-CN" altLang="en-US" sz="900" dirty="0"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445899" y="350169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4.</a:t>
            </a:r>
            <a:r>
              <a:rPr kumimoji="1" lang="zh-CN" altLang="en-US" sz="900" dirty="0">
                <a:ea typeface="宋体" panose="02010600030101010101" pitchFamily="2" charset="-122"/>
              </a:rPr>
              <a:t>页面迁移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99297" y="3782597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5.</a:t>
            </a:r>
            <a:r>
              <a:rPr kumimoji="1" lang="zh-CN" altLang="en-US" sz="900" dirty="0">
                <a:ea typeface="宋体" panose="02010600030101010101" pitchFamily="2" charset="-122"/>
              </a:rPr>
              <a:t>下发脚本</a:t>
            </a:r>
          </a:p>
        </p:txBody>
      </p:sp>
      <p:sp>
        <p:nvSpPr>
          <p:cNvPr id="66" name="文本框 65"/>
          <p:cNvSpPr txBox="1"/>
          <p:nvPr/>
        </p:nvSpPr>
        <p:spPr>
          <a:xfrm rot="2631610">
            <a:off x="1249931" y="3064948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8.</a:t>
            </a:r>
            <a:r>
              <a:rPr kumimoji="1" lang="zh-CN" altLang="en-US" sz="900" dirty="0">
                <a:ea typeface="宋体" panose="02010600030101010101" pitchFamily="2" charset="-122"/>
              </a:rPr>
              <a:t>返回执行结果</a:t>
            </a:r>
          </a:p>
        </p:txBody>
      </p:sp>
      <p:sp>
        <p:nvSpPr>
          <p:cNvPr id="67" name="文本框 66"/>
          <p:cNvSpPr txBox="1"/>
          <p:nvPr/>
        </p:nvSpPr>
        <p:spPr>
          <a:xfrm rot="19269661">
            <a:off x="2631295" y="2943256"/>
            <a:ext cx="9989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9.</a:t>
            </a:r>
            <a:r>
              <a:rPr kumimoji="1" lang="zh-CN" altLang="en-US" sz="900" dirty="0">
                <a:ea typeface="宋体" panose="02010600030101010101" pitchFamily="2" charset="-122"/>
              </a:rPr>
              <a:t>通知执行结果</a:t>
            </a:r>
          </a:p>
        </p:txBody>
      </p:sp>
      <p:sp>
        <p:nvSpPr>
          <p:cNvPr id="74" name="箭头: 左弧形 73"/>
          <p:cNvSpPr/>
          <p:nvPr/>
        </p:nvSpPr>
        <p:spPr>
          <a:xfrm>
            <a:off x="177057" y="2442527"/>
            <a:ext cx="241513" cy="318544"/>
          </a:xfrm>
          <a:prstGeom prst="curvedRightArrow">
            <a:avLst>
              <a:gd name="adj1" fmla="val 6098"/>
              <a:gd name="adj2" fmla="val 50000"/>
              <a:gd name="adj3" fmla="val 25000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1231" y="2832537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7.</a:t>
            </a:r>
            <a:r>
              <a:rPr kumimoji="1" lang="zh-CN" altLang="en-US" sz="900" dirty="0">
                <a:ea typeface="宋体" panose="02010600030101010101" pitchFamily="2" charset="-122"/>
              </a:rPr>
              <a:t>执行脚本</a:t>
            </a:r>
          </a:p>
        </p:txBody>
      </p:sp>
      <p:sp>
        <p:nvSpPr>
          <p:cNvPr id="29" name="圆角矩形 149"/>
          <p:cNvSpPr/>
          <p:nvPr/>
        </p:nvSpPr>
        <p:spPr>
          <a:xfrm rot="16200000">
            <a:off x="4177824" y="923178"/>
            <a:ext cx="481125" cy="863409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en-US" altLang="zh-CN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Webhook</a:t>
            </a:r>
            <a:r>
              <a:rPr lang="zh-CN" altLang="en-US" sz="9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  <p:cxnSp>
        <p:nvCxnSpPr>
          <p:cNvPr id="2" name="连接符: 肘形 13"/>
          <p:cNvCxnSpPr>
            <a:cxnSpLocks/>
            <a:stCxn id="3" idx="2"/>
            <a:endCxn id="29" idx="0"/>
          </p:cNvCxnSpPr>
          <p:nvPr/>
        </p:nvCxnSpPr>
        <p:spPr>
          <a:xfrm flipV="1">
            <a:off x="3160029" y="1354882"/>
            <a:ext cx="826653" cy="14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88463" y="1368237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2.</a:t>
            </a:r>
            <a:r>
              <a:rPr kumimoji="1" lang="zh-CN" altLang="en-US" sz="900" dirty="0">
                <a:ea typeface="宋体" panose="02010600030101010101" pitchFamily="2" charset="-122"/>
              </a:rPr>
              <a:t> 通知报警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998EAE8-F4DB-4C96-9221-C4EE0D163F06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 flipV="1">
            <a:off x="2987860" y="2761071"/>
            <a:ext cx="1432451" cy="1255409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7DEA6F5-F16F-4074-9CC9-4A2DDE7AB191}"/>
              </a:ext>
            </a:extLst>
          </p:cNvPr>
          <p:cNvSpPr txBox="1"/>
          <p:nvPr/>
        </p:nvSpPr>
        <p:spPr>
          <a:xfrm>
            <a:off x="3642716" y="4029687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900" dirty="0">
                <a:ea typeface="宋体" panose="02010600030101010101" pitchFamily="2" charset="-122"/>
              </a:rPr>
              <a:t>6.</a:t>
            </a:r>
            <a:r>
              <a:rPr kumimoji="1" lang="zh-CN" altLang="en-US" sz="900" dirty="0">
                <a:ea typeface="宋体" panose="02010600030101010101" pitchFamily="2" charset="-122"/>
              </a:rPr>
              <a:t>页面回迁</a:t>
            </a:r>
          </a:p>
        </p:txBody>
      </p:sp>
    </p:spTree>
    <p:extLst>
      <p:ext uri="{BB962C8B-B14F-4D97-AF65-F5344CB8AC3E}">
        <p14:creationId xmlns:p14="http://schemas.microsoft.com/office/powerpoint/2010/main" val="9839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315214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开发技术框架</a:t>
            </a:r>
            <a:endParaRPr lang="en-US" sz="2400" dirty="0"/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D7568CCF-14CE-40F7-8795-AA193F8A9463}"/>
              </a:ext>
            </a:extLst>
          </p:cNvPr>
          <p:cNvSpPr/>
          <p:nvPr/>
        </p:nvSpPr>
        <p:spPr>
          <a:xfrm>
            <a:off x="1775550" y="1798079"/>
            <a:ext cx="5478690" cy="108990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3780C360-7082-4AE1-B708-7BC02DF2DF2F}"/>
              </a:ext>
            </a:extLst>
          </p:cNvPr>
          <p:cNvSpPr txBox="1"/>
          <p:nvPr/>
        </p:nvSpPr>
        <p:spPr>
          <a:xfrm>
            <a:off x="1811563" y="2055398"/>
            <a:ext cx="3714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基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务层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72">
            <a:extLst>
              <a:ext uri="{FF2B5EF4-FFF2-40B4-BE49-F238E27FC236}">
                <a16:creationId xmlns:a16="http://schemas.microsoft.com/office/drawing/2014/main" id="{BE082AF9-F980-4FA1-9E69-8C1D957EB12C}"/>
              </a:ext>
            </a:extLst>
          </p:cNvPr>
          <p:cNvSpPr/>
          <p:nvPr/>
        </p:nvSpPr>
        <p:spPr>
          <a:xfrm>
            <a:off x="5499067" y="2363626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misc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74">
            <a:extLst>
              <a:ext uri="{FF2B5EF4-FFF2-40B4-BE49-F238E27FC236}">
                <a16:creationId xmlns:a16="http://schemas.microsoft.com/office/drawing/2014/main" id="{87C5B607-1DC9-4EAB-A412-9C61EC842B05}"/>
              </a:ext>
            </a:extLst>
          </p:cNvPr>
          <p:cNvSpPr/>
          <p:nvPr/>
        </p:nvSpPr>
        <p:spPr>
          <a:xfrm>
            <a:off x="1779494" y="3076886"/>
            <a:ext cx="5385897" cy="5478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34531ED2-47B7-4CD2-BD87-E138D5702769}"/>
              </a:ext>
            </a:extLst>
          </p:cNvPr>
          <p:cNvSpPr txBox="1"/>
          <p:nvPr/>
        </p:nvSpPr>
        <p:spPr>
          <a:xfrm>
            <a:off x="1795047" y="3075128"/>
            <a:ext cx="557817" cy="606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ounded Rectangle 82">
            <a:extLst>
              <a:ext uri="{FF2B5EF4-FFF2-40B4-BE49-F238E27FC236}">
                <a16:creationId xmlns:a16="http://schemas.microsoft.com/office/drawing/2014/main" id="{9D3E13CA-DE2D-44D7-BD3D-D8F03286FE2B}"/>
              </a:ext>
            </a:extLst>
          </p:cNvPr>
          <p:cNvSpPr/>
          <p:nvPr/>
        </p:nvSpPr>
        <p:spPr>
          <a:xfrm>
            <a:off x="4614010" y="3190993"/>
            <a:ext cx="1664115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</a:p>
        </p:txBody>
      </p:sp>
      <p:sp>
        <p:nvSpPr>
          <p:cNvPr id="40" name="Rounded Rectangle 84">
            <a:extLst>
              <a:ext uri="{FF2B5EF4-FFF2-40B4-BE49-F238E27FC236}">
                <a16:creationId xmlns:a16="http://schemas.microsoft.com/office/drawing/2014/main" id="{8FC09298-0BDF-4CF4-92DC-14F913302BB9}"/>
              </a:ext>
            </a:extLst>
          </p:cNvPr>
          <p:cNvSpPr/>
          <p:nvPr/>
        </p:nvSpPr>
        <p:spPr>
          <a:xfrm>
            <a:off x="2834748" y="3186445"/>
            <a:ext cx="98348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MyBatisPlus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Flowchart: Magnetic Disk 93">
            <a:extLst>
              <a:ext uri="{FF2B5EF4-FFF2-40B4-BE49-F238E27FC236}">
                <a16:creationId xmlns:a16="http://schemas.microsoft.com/office/drawing/2014/main" id="{CAABB11E-2380-4B95-BA55-F6A2975507B9}"/>
              </a:ext>
            </a:extLst>
          </p:cNvPr>
          <p:cNvSpPr/>
          <p:nvPr/>
        </p:nvSpPr>
        <p:spPr>
          <a:xfrm>
            <a:off x="2907640" y="3956638"/>
            <a:ext cx="767363" cy="584642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Flowchart: Magnetic Disk 94">
            <a:extLst>
              <a:ext uri="{FF2B5EF4-FFF2-40B4-BE49-F238E27FC236}">
                <a16:creationId xmlns:a16="http://schemas.microsoft.com/office/drawing/2014/main" id="{2BE34E40-D862-481F-B8A7-CCB4EABDD261}"/>
              </a:ext>
            </a:extLst>
          </p:cNvPr>
          <p:cNvSpPr/>
          <p:nvPr/>
        </p:nvSpPr>
        <p:spPr>
          <a:xfrm>
            <a:off x="5070801" y="3953093"/>
            <a:ext cx="767363" cy="584642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ight Arrow 98">
            <a:extLst>
              <a:ext uri="{FF2B5EF4-FFF2-40B4-BE49-F238E27FC236}">
                <a16:creationId xmlns:a16="http://schemas.microsoft.com/office/drawing/2014/main" id="{5DCA4672-D5CF-403D-A97F-E4131975F877}"/>
              </a:ext>
            </a:extLst>
          </p:cNvPr>
          <p:cNvSpPr/>
          <p:nvPr/>
        </p:nvSpPr>
        <p:spPr>
          <a:xfrm rot="5400000">
            <a:off x="3168865" y="3594886"/>
            <a:ext cx="274429" cy="381259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ight Arrow 99">
            <a:extLst>
              <a:ext uri="{FF2B5EF4-FFF2-40B4-BE49-F238E27FC236}">
                <a16:creationId xmlns:a16="http://schemas.microsoft.com/office/drawing/2014/main" id="{44D620ED-1C75-4BF7-8F63-4F7C33BF129E}"/>
              </a:ext>
            </a:extLst>
          </p:cNvPr>
          <p:cNvSpPr/>
          <p:nvPr/>
        </p:nvSpPr>
        <p:spPr>
          <a:xfrm rot="5400000">
            <a:off x="5321404" y="3585133"/>
            <a:ext cx="286326" cy="381259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74">
            <a:extLst>
              <a:ext uri="{FF2B5EF4-FFF2-40B4-BE49-F238E27FC236}">
                <a16:creationId xmlns:a16="http://schemas.microsoft.com/office/drawing/2014/main" id="{5AFEA67D-DE8B-4EB8-BC3C-7F04F87D01D1}"/>
              </a:ext>
            </a:extLst>
          </p:cNvPr>
          <p:cNvSpPr/>
          <p:nvPr/>
        </p:nvSpPr>
        <p:spPr>
          <a:xfrm>
            <a:off x="1793690" y="3940935"/>
            <a:ext cx="5344097" cy="62871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5D8AECCF-F733-4374-B9C4-D7081A57B711}"/>
              </a:ext>
            </a:extLst>
          </p:cNvPr>
          <p:cNvSpPr txBox="1"/>
          <p:nvPr/>
        </p:nvSpPr>
        <p:spPr>
          <a:xfrm>
            <a:off x="1775550" y="3957295"/>
            <a:ext cx="397495" cy="537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存储层</a:t>
            </a:r>
          </a:p>
        </p:txBody>
      </p:sp>
      <p:sp>
        <p:nvSpPr>
          <p:cNvPr id="48" name="Rounded Rectangle 55">
            <a:extLst>
              <a:ext uri="{FF2B5EF4-FFF2-40B4-BE49-F238E27FC236}">
                <a16:creationId xmlns:a16="http://schemas.microsoft.com/office/drawing/2014/main" id="{F855EE73-1A7E-456E-B121-AAF830B477EB}"/>
              </a:ext>
            </a:extLst>
          </p:cNvPr>
          <p:cNvSpPr/>
          <p:nvPr/>
        </p:nvSpPr>
        <p:spPr>
          <a:xfrm>
            <a:off x="1760343" y="980845"/>
            <a:ext cx="5413501" cy="626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89DBFDDC-D349-4C90-9506-9EDDA7DD286F}"/>
              </a:ext>
            </a:extLst>
          </p:cNvPr>
          <p:cNvSpPr txBox="1"/>
          <p:nvPr/>
        </p:nvSpPr>
        <p:spPr>
          <a:xfrm>
            <a:off x="1825231" y="1072177"/>
            <a:ext cx="399093" cy="44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UI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层</a:t>
            </a:r>
          </a:p>
        </p:txBody>
      </p:sp>
      <p:sp>
        <p:nvSpPr>
          <p:cNvPr id="50" name="Rounded Rectangle 59">
            <a:extLst>
              <a:ext uri="{FF2B5EF4-FFF2-40B4-BE49-F238E27FC236}">
                <a16:creationId xmlns:a16="http://schemas.microsoft.com/office/drawing/2014/main" id="{4C4CFF37-34CD-464F-A34F-2B8ECB3AEE9E}"/>
              </a:ext>
            </a:extLst>
          </p:cNvPr>
          <p:cNvSpPr/>
          <p:nvPr/>
        </p:nvSpPr>
        <p:spPr>
          <a:xfrm>
            <a:off x="3570390" y="1097783"/>
            <a:ext cx="803740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Vue.js</a:t>
            </a:r>
          </a:p>
        </p:txBody>
      </p:sp>
      <p:sp>
        <p:nvSpPr>
          <p:cNvPr id="51" name="Rounded Rectangle 109">
            <a:extLst>
              <a:ext uri="{FF2B5EF4-FFF2-40B4-BE49-F238E27FC236}">
                <a16:creationId xmlns:a16="http://schemas.microsoft.com/office/drawing/2014/main" id="{DA9DB4D5-9970-467E-80F8-567BA07A1E13}"/>
              </a:ext>
            </a:extLst>
          </p:cNvPr>
          <p:cNvSpPr/>
          <p:nvPr/>
        </p:nvSpPr>
        <p:spPr>
          <a:xfrm>
            <a:off x="2245334" y="1111424"/>
            <a:ext cx="1028389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ElementUI</a:t>
            </a:r>
          </a:p>
        </p:txBody>
      </p:sp>
      <p:sp>
        <p:nvSpPr>
          <p:cNvPr id="52" name="Rounded Rectangle 110">
            <a:extLst>
              <a:ext uri="{FF2B5EF4-FFF2-40B4-BE49-F238E27FC236}">
                <a16:creationId xmlns:a16="http://schemas.microsoft.com/office/drawing/2014/main" id="{E7AACBA1-846B-4324-B877-A1F412BDB8D7}"/>
              </a:ext>
            </a:extLst>
          </p:cNvPr>
          <p:cNvSpPr/>
          <p:nvPr/>
        </p:nvSpPr>
        <p:spPr>
          <a:xfrm>
            <a:off x="4664992" y="1097783"/>
            <a:ext cx="803740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ounded Rectangle 111">
            <a:extLst>
              <a:ext uri="{FF2B5EF4-FFF2-40B4-BE49-F238E27FC236}">
                <a16:creationId xmlns:a16="http://schemas.microsoft.com/office/drawing/2014/main" id="{66CE88F2-858A-4CAF-A994-5D6DFF0F2259}"/>
              </a:ext>
            </a:extLst>
          </p:cNvPr>
          <p:cNvSpPr/>
          <p:nvPr/>
        </p:nvSpPr>
        <p:spPr>
          <a:xfrm>
            <a:off x="5756157" y="1097783"/>
            <a:ext cx="1164606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ounded Rectangle 69">
            <a:extLst>
              <a:ext uri="{FF2B5EF4-FFF2-40B4-BE49-F238E27FC236}">
                <a16:creationId xmlns:a16="http://schemas.microsoft.com/office/drawing/2014/main" id="{E3FC938C-4A87-4ADC-93FB-1E8BCDD46DA1}"/>
              </a:ext>
            </a:extLst>
          </p:cNvPr>
          <p:cNvSpPr/>
          <p:nvPr/>
        </p:nvSpPr>
        <p:spPr>
          <a:xfrm>
            <a:off x="2218525" y="1925795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x-none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>
            <a:extLst>
              <a:ext uri="{FF2B5EF4-FFF2-40B4-BE49-F238E27FC236}">
                <a16:creationId xmlns:a16="http://schemas.microsoft.com/office/drawing/2014/main" id="{6AD5ACB1-9595-47AF-B211-04C48CC864A4}"/>
              </a:ext>
            </a:extLst>
          </p:cNvPr>
          <p:cNvSpPr/>
          <p:nvPr/>
        </p:nvSpPr>
        <p:spPr>
          <a:xfrm>
            <a:off x="5487592" y="1905792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FeignClient</a:t>
            </a:r>
            <a:endParaRPr lang="x-none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9F75EF68-3496-40B2-9943-650BF22CF58D}"/>
              </a:ext>
            </a:extLst>
          </p:cNvPr>
          <p:cNvSpPr/>
          <p:nvPr/>
        </p:nvSpPr>
        <p:spPr>
          <a:xfrm>
            <a:off x="3904880" y="2363033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熔断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ounded Rectangle 69">
            <a:extLst>
              <a:ext uri="{FF2B5EF4-FFF2-40B4-BE49-F238E27FC236}">
                <a16:creationId xmlns:a16="http://schemas.microsoft.com/office/drawing/2014/main" id="{4B841CB1-11F6-4788-ABAA-F1659FB58B08}"/>
              </a:ext>
            </a:extLst>
          </p:cNvPr>
          <p:cNvSpPr/>
          <p:nvPr/>
        </p:nvSpPr>
        <p:spPr>
          <a:xfrm>
            <a:off x="2215326" y="2367100"/>
            <a:ext cx="1117813" cy="3355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Reactor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ounded Rectangle 69">
            <a:extLst>
              <a:ext uri="{FF2B5EF4-FFF2-40B4-BE49-F238E27FC236}">
                <a16:creationId xmlns:a16="http://schemas.microsoft.com/office/drawing/2014/main" id="{C3026530-0ECF-4256-BB9C-07F8D64BD9BF}"/>
              </a:ext>
            </a:extLst>
          </p:cNvPr>
          <p:cNvSpPr/>
          <p:nvPr/>
        </p:nvSpPr>
        <p:spPr>
          <a:xfrm>
            <a:off x="3906831" y="1922903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lang="x-none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0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7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</a:t>
            </a:r>
            <a:r>
              <a:rPr lang="en-US" altLang="zh-CN" dirty="0"/>
              <a:t>Agent</a:t>
            </a:r>
            <a:r>
              <a:rPr lang="zh-CN" altLang="en-US" dirty="0"/>
              <a:t>接口定义（度量</a:t>
            </a:r>
            <a:r>
              <a:rPr lang="en-US" altLang="zh-CN" dirty="0"/>
              <a:t> (Gauge)</a:t>
            </a:r>
            <a:r>
              <a:rPr lang="zh-CN" altLang="en-US" dirty="0"/>
              <a:t>类型指标）</a:t>
            </a:r>
            <a:endParaRPr lang="en-US" sz="2400" dirty="0"/>
          </a:p>
        </p:txBody>
      </p:sp>
      <p:graphicFrame>
        <p:nvGraphicFramePr>
          <p:cNvPr id="23" name="Table 1">
            <a:extLst>
              <a:ext uri="{FF2B5EF4-FFF2-40B4-BE49-F238E27FC236}">
                <a16:creationId xmlns:a16="http://schemas.microsoft.com/office/drawing/2014/main" id="{B8CE3B79-0729-40D1-AA85-9B2BC96A6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2784"/>
              </p:ext>
            </p:extLst>
          </p:nvPr>
        </p:nvGraphicFramePr>
        <p:xfrm>
          <a:off x="603567" y="1749230"/>
          <a:ext cx="721411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83">
                  <a:extLst>
                    <a:ext uri="{9D8B030D-6E8A-4147-A177-3AD203B41FA5}">
                      <a16:colId xmlns:a16="http://schemas.microsoft.com/office/drawing/2014/main" val="1822006585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93671418"/>
                    </a:ext>
                  </a:extLst>
                </a:gridCol>
                <a:gridCol w="2705933">
                  <a:extLst>
                    <a:ext uri="{9D8B030D-6E8A-4147-A177-3AD203B41FA5}">
                      <a16:colId xmlns:a16="http://schemas.microsoft.com/office/drawing/2014/main" val="333868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45172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事件发生源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Counter/</a:t>
                      </a:r>
                      <a:r>
                        <a:rPr lang="en-US" altLang="zh-CN" sz="1200" dirty="0" err="1"/>
                        <a:t>OrderService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sz="1200" dirty="0" err="1"/>
                        <a:t>KDS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。。。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Counter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1237"/>
                  </a:ext>
                </a:extLst>
              </a:tr>
              <a:tr h="145124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metricCode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指标编码（与业务协商确定）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Counter_printer_status</a:t>
                      </a:r>
                      <a:endParaRPr lang="en-US" sz="1200" dirty="0"/>
                    </a:p>
                    <a:p>
                      <a:r>
                        <a:rPr lang="zh-CN" altLang="en-US" sz="1200" dirty="0"/>
                        <a:t>（代表打印机状态）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8529"/>
                  </a:ext>
                </a:extLst>
              </a:tr>
              <a:tr h="145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metricLabels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指标的标签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KEY-VALUE</a:t>
                      </a:r>
                      <a:r>
                        <a:rPr lang="zh-CN" altLang="en-US" sz="1200" dirty="0"/>
                        <a:t>的</a:t>
                      </a:r>
                      <a:r>
                        <a:rPr lang="en-US" altLang="zh-CN" sz="1200" dirty="0"/>
                        <a:t>Map</a:t>
                      </a:r>
                    </a:p>
                    <a:p>
                      <a:r>
                        <a:rPr lang="zh-CN" altLang="en-US" sz="1200" dirty="0"/>
                        <a:t>不同的通知，标签可能不一样，需事先定好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{</a:t>
                      </a:r>
                      <a:r>
                        <a:rPr lang="zh-CN" altLang="en-US" sz="1200" dirty="0"/>
                        <a:t>“</a:t>
                      </a:r>
                      <a:r>
                        <a:rPr lang="en-US" altLang="zh-CN" sz="1200" dirty="0" err="1"/>
                        <a:t>storeCode</a:t>
                      </a:r>
                      <a:r>
                        <a:rPr lang="en-US" altLang="zh-CN" sz="1200" dirty="0"/>
                        <a:t>”:”</a:t>
                      </a:r>
                      <a:r>
                        <a:rPr lang="en-US" altLang="zh-CN" sz="1200" dirty="0" err="1"/>
                        <a:t>PSH001</a:t>
                      </a:r>
                      <a:r>
                        <a:rPr lang="en-US" altLang="zh-CN" sz="1200" dirty="0"/>
                        <a:t>”,”</a:t>
                      </a:r>
                      <a:r>
                        <a:rPr lang="en-US" altLang="zh-CN" sz="1200" dirty="0" err="1"/>
                        <a:t>deviceId</a:t>
                      </a:r>
                      <a:r>
                        <a:rPr lang="en-US" altLang="zh-CN" sz="1200" dirty="0"/>
                        <a:t>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00585"/>
                  </a:ext>
                </a:extLst>
              </a:tr>
              <a:tr h="25061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指标值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zh-CN" altLang="en-US" sz="1200" dirty="0"/>
                        <a:t>（表示在线）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8539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69A9AB8-044F-4411-9B17-2BD67CF43456}"/>
              </a:ext>
            </a:extLst>
          </p:cNvPr>
          <p:cNvSpPr txBox="1"/>
          <p:nvPr/>
        </p:nvSpPr>
        <p:spPr>
          <a:xfrm>
            <a:off x="603567" y="939477"/>
            <a:ext cx="576472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此接口提供给</a:t>
            </a:r>
            <a:r>
              <a:rPr lang="en-US" altLang="zh-CN" sz="1000" dirty="0" err="1"/>
              <a:t>OrderService</a:t>
            </a:r>
            <a:r>
              <a:rPr lang="en-US" altLang="zh-CN" sz="1000" dirty="0"/>
              <a:t>/Counter/</a:t>
            </a:r>
            <a:r>
              <a:rPr lang="en-US" altLang="zh-CN" sz="1000" dirty="0" err="1"/>
              <a:t>KDS</a:t>
            </a:r>
            <a:r>
              <a:rPr lang="zh-CN" altLang="en-US" sz="1000" dirty="0"/>
              <a:t>等系统调用，推送这些系统内部维护的状态、指标等</a:t>
            </a:r>
            <a:endParaRPr lang="en-US" altLang="zh-CN" sz="1000" dirty="0"/>
          </a:p>
          <a:p>
            <a:r>
              <a:rPr lang="zh-CN" altLang="en-US" sz="1000" dirty="0"/>
              <a:t>比如</a:t>
            </a:r>
            <a:r>
              <a:rPr lang="en-US" altLang="zh-CN" sz="1000" dirty="0"/>
              <a:t>Counter</a:t>
            </a:r>
            <a:r>
              <a:rPr lang="zh-CN" altLang="en-US" sz="1000" dirty="0"/>
              <a:t>调用此接口报告外设状态</a:t>
            </a:r>
            <a:endParaRPr lang="en-US" altLang="zh-CN" sz="1000" dirty="0"/>
          </a:p>
          <a:p>
            <a:r>
              <a:rPr lang="en-US" altLang="zh-CN" sz="1000" dirty="0"/>
              <a:t>Agent</a:t>
            </a:r>
            <a:r>
              <a:rPr lang="zh-CN" altLang="en-US" sz="1000" dirty="0"/>
              <a:t>配置</a:t>
            </a:r>
            <a:r>
              <a:rPr lang="en-US" altLang="zh-CN" sz="1000" dirty="0" err="1"/>
              <a:t>metricCode</a:t>
            </a:r>
            <a:r>
              <a:rPr lang="zh-CN" altLang="en-US" sz="1000" dirty="0"/>
              <a:t>与</a:t>
            </a:r>
            <a:r>
              <a:rPr lang="en-US" altLang="zh-CN" sz="1000" dirty="0"/>
              <a:t>metric</a:t>
            </a:r>
            <a:r>
              <a:rPr lang="zh-CN" altLang="en-US" sz="1000" dirty="0"/>
              <a:t>的对应关系（</a:t>
            </a:r>
            <a:r>
              <a:rPr lang="en-US" altLang="zh-CN" sz="1000" dirty="0" err="1"/>
              <a:t>metricName</a:t>
            </a:r>
            <a:r>
              <a:rPr lang="zh-CN" altLang="en-US" sz="1000" dirty="0"/>
              <a:t>，</a:t>
            </a:r>
            <a:r>
              <a:rPr lang="en-US" altLang="zh-CN" sz="1000" dirty="0" err="1"/>
              <a:t>metricType</a:t>
            </a:r>
            <a:r>
              <a:rPr lang="zh-CN" altLang="en-US" sz="1000" dirty="0"/>
              <a:t>，</a:t>
            </a:r>
            <a:r>
              <a:rPr lang="en-US" altLang="zh-CN" sz="1000" dirty="0" err="1"/>
              <a:t>metricHelp</a:t>
            </a:r>
            <a:r>
              <a:rPr lang="zh-CN" altLang="en-US" sz="1000" dirty="0"/>
              <a:t>，标签列表等）</a:t>
            </a:r>
            <a:endParaRPr lang="en-US" altLang="zh-CN" sz="1000" dirty="0"/>
          </a:p>
          <a:p>
            <a:r>
              <a:rPr lang="zh-CN" altLang="en-US" sz="1000" dirty="0"/>
              <a:t>如果调用方提供的标签与</a:t>
            </a:r>
            <a:r>
              <a:rPr lang="en-US" altLang="zh-CN" sz="1000" dirty="0"/>
              <a:t>agent</a:t>
            </a:r>
            <a:r>
              <a:rPr lang="zh-CN" altLang="en-US" sz="1000" dirty="0"/>
              <a:t>定义的标签不一致，则调用失败</a:t>
            </a:r>
            <a:endParaRPr lang="en-US" altLang="zh-CN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A37DEF-457F-4AE9-B728-9EBCD5CC2465}"/>
              </a:ext>
            </a:extLst>
          </p:cNvPr>
          <p:cNvSpPr txBox="1"/>
          <p:nvPr/>
        </p:nvSpPr>
        <p:spPr>
          <a:xfrm>
            <a:off x="603567" y="4204023"/>
            <a:ext cx="32912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对于直方图</a:t>
            </a:r>
            <a:r>
              <a:rPr lang="en-US" altLang="zh-CN" sz="1000" dirty="0"/>
              <a:t>(Histogram)</a:t>
            </a:r>
            <a:r>
              <a:rPr lang="zh-CN" altLang="en-US" sz="1000" dirty="0"/>
              <a:t>类型的指标，也是调用此接口。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35550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餐厅端指标采集</a:t>
            </a:r>
            <a:endParaRPr lang="zh-CN" altLang="en-US" sz="24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766831AC-6A2A-4A5D-9AB8-AC2C2C53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90436"/>
              </p:ext>
            </p:extLst>
          </p:nvPr>
        </p:nvGraphicFramePr>
        <p:xfrm>
          <a:off x="495300" y="1045210"/>
          <a:ext cx="80467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645">
                  <a:extLst>
                    <a:ext uri="{9D8B030D-6E8A-4147-A177-3AD203B41FA5}">
                      <a16:colId xmlns:a16="http://schemas.microsoft.com/office/drawing/2014/main" val="4027355931"/>
                    </a:ext>
                  </a:extLst>
                </a:gridCol>
                <a:gridCol w="1905683">
                  <a:extLst>
                    <a:ext uri="{9D8B030D-6E8A-4147-A177-3AD203B41FA5}">
                      <a16:colId xmlns:a16="http://schemas.microsoft.com/office/drawing/2014/main" val="422920908"/>
                    </a:ext>
                  </a:extLst>
                </a:gridCol>
                <a:gridCol w="2469128">
                  <a:extLst>
                    <a:ext uri="{9D8B030D-6E8A-4147-A177-3AD203B41FA5}">
                      <a16:colId xmlns:a16="http://schemas.microsoft.com/office/drawing/2014/main" val="1829714307"/>
                    </a:ext>
                  </a:extLst>
                </a:gridCol>
                <a:gridCol w="958604">
                  <a:extLst>
                    <a:ext uri="{9D8B030D-6E8A-4147-A177-3AD203B41FA5}">
                      <a16:colId xmlns:a16="http://schemas.microsoft.com/office/drawing/2014/main" val="3601329386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60292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采集方法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交换机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snmp4j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配置</a:t>
                      </a:r>
                      <a:r>
                        <a:rPr lang="en-US" altLang="zh-CN" sz="1200" dirty="0" err="1"/>
                        <a:t>oid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96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200" dirty="0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UP/DOWN</a:t>
                      </a:r>
                    </a:p>
                    <a:p>
                      <a:r>
                        <a:rPr lang="zh-CN" altLang="en-US" sz="1200" dirty="0"/>
                        <a:t>连接数</a:t>
                      </a:r>
                    </a:p>
                    <a:p>
                      <a:r>
                        <a:rPr lang="zh-CN" altLang="en-US" sz="1200" dirty="0"/>
                        <a:t>数据库大小</a:t>
                      </a:r>
                    </a:p>
                    <a:p>
                      <a:r>
                        <a:rPr lang="zh-CN" altLang="en-US" sz="1200" dirty="0"/>
                        <a:t>慢查询数</a:t>
                      </a:r>
                    </a:p>
                    <a:p>
                      <a:r>
                        <a:rPr lang="zh-CN" altLang="en-US" sz="1200" dirty="0"/>
                        <a:t>每秒</a:t>
                      </a:r>
                      <a:r>
                        <a:rPr lang="en-US" altLang="zh-CN" sz="1200" dirty="0"/>
                        <a:t>select</a:t>
                      </a:r>
                      <a:r>
                        <a:rPr lang="zh-CN" altLang="en-US" sz="1200" dirty="0"/>
                        <a:t>数</a:t>
                      </a:r>
                    </a:p>
                    <a:p>
                      <a:r>
                        <a:rPr lang="en-US" altLang="zh-CN" sz="1200" dirty="0" err="1"/>
                        <a:t>qps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 err="1"/>
                        <a:t>tps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Query Cache</a:t>
                      </a:r>
                      <a:r>
                        <a:rPr lang="zh-CN" altLang="en-US" sz="1200" dirty="0"/>
                        <a:t>命中率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</a:t>
                      </a:r>
                      <a:r>
                        <a:rPr lang="en-US" altLang="zh-CN" sz="1200" dirty="0"/>
                        <a:t>SQL</a:t>
                      </a:r>
                      <a:r>
                        <a:rPr lang="zh-CN" altLang="en-US" sz="1200" dirty="0"/>
                        <a:t>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进程存在为</a:t>
                      </a:r>
                      <a:r>
                        <a:rPr lang="en-US" altLang="zh-CN" sz="1200" dirty="0"/>
                        <a:t>UP</a:t>
                      </a:r>
                      <a:r>
                        <a:rPr lang="zh-CN" altLang="en-US" sz="1200" dirty="0"/>
                        <a:t>，不存在为</a:t>
                      </a:r>
                      <a:r>
                        <a:rPr lang="en-US" altLang="zh-CN" sz="1200" dirty="0"/>
                        <a:t>DOWN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45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自定义</a:t>
                      </a:r>
                      <a:r>
                        <a:rPr lang="en-US" altLang="zh-CN" sz="1200" dirty="0"/>
                        <a:t>SQL</a:t>
                      </a:r>
                      <a:r>
                        <a:rPr lang="zh-CN" altLang="en-US" sz="1200" dirty="0"/>
                        <a:t>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</a:t>
                      </a:r>
                      <a:r>
                        <a:rPr lang="en-US" altLang="zh-CN" sz="1200" dirty="0"/>
                        <a:t>SQL</a:t>
                      </a:r>
                      <a:r>
                        <a:rPr lang="zh-CN" altLang="en-US" sz="1200" dirty="0"/>
                        <a:t>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54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餐厅端指标采集</a:t>
            </a:r>
            <a:endParaRPr lang="zh-CN" altLang="en-US" sz="24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766831AC-6A2A-4A5D-9AB8-AC2C2C53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02242"/>
              </p:ext>
            </p:extLst>
          </p:nvPr>
        </p:nvGraphicFramePr>
        <p:xfrm>
          <a:off x="495300" y="1045210"/>
          <a:ext cx="804672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645">
                  <a:extLst>
                    <a:ext uri="{9D8B030D-6E8A-4147-A177-3AD203B41FA5}">
                      <a16:colId xmlns:a16="http://schemas.microsoft.com/office/drawing/2014/main" val="4027355931"/>
                    </a:ext>
                  </a:extLst>
                </a:gridCol>
                <a:gridCol w="1905683">
                  <a:extLst>
                    <a:ext uri="{9D8B030D-6E8A-4147-A177-3AD203B41FA5}">
                      <a16:colId xmlns:a16="http://schemas.microsoft.com/office/drawing/2014/main" val="422920908"/>
                    </a:ext>
                  </a:extLst>
                </a:gridCol>
                <a:gridCol w="2193292">
                  <a:extLst>
                    <a:ext uri="{9D8B030D-6E8A-4147-A177-3AD203B41FA5}">
                      <a16:colId xmlns:a16="http://schemas.microsoft.com/office/drawing/2014/main" val="18297143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27585961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260292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采集方法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RabbitMQ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UP/DOWN</a:t>
                      </a:r>
                    </a:p>
                    <a:p>
                      <a:r>
                        <a:rPr lang="zh-CN" altLang="en-US" sz="1200" dirty="0"/>
                        <a:t>集群总结点数</a:t>
                      </a:r>
                    </a:p>
                    <a:p>
                      <a:r>
                        <a:rPr lang="zh-CN" altLang="en-US" sz="1200" dirty="0"/>
                        <a:t>集群</a:t>
                      </a:r>
                      <a:r>
                        <a:rPr lang="en-US" altLang="zh-CN" sz="1200" dirty="0"/>
                        <a:t>running</a:t>
                      </a:r>
                      <a:r>
                        <a:rPr lang="zh-CN" altLang="en-US" sz="1200" dirty="0"/>
                        <a:t>节点数</a:t>
                      </a:r>
                    </a:p>
                    <a:p>
                      <a:r>
                        <a:rPr lang="zh-CN" altLang="en-US" sz="1200" dirty="0"/>
                        <a:t>总连接数</a:t>
                      </a:r>
                    </a:p>
                    <a:p>
                      <a:r>
                        <a:rPr lang="zh-CN" altLang="en-US" sz="1200" dirty="0"/>
                        <a:t>总</a:t>
                      </a:r>
                      <a:r>
                        <a:rPr lang="en-US" altLang="zh-CN" sz="1200" dirty="0"/>
                        <a:t>channel</a:t>
                      </a:r>
                      <a:r>
                        <a:rPr lang="zh-CN" altLang="en-US" sz="1200" dirty="0"/>
                        <a:t>数</a:t>
                      </a:r>
                    </a:p>
                    <a:p>
                      <a:r>
                        <a:rPr lang="zh-CN" altLang="en-US" sz="1200" dirty="0"/>
                        <a:t>总消费者数</a:t>
                      </a:r>
                    </a:p>
                    <a:p>
                      <a:r>
                        <a:rPr lang="zh-CN" altLang="en-US" sz="1200" dirty="0"/>
                        <a:t>总</a:t>
                      </a:r>
                      <a:r>
                        <a:rPr lang="en-US" altLang="zh-CN" sz="1200" dirty="0"/>
                        <a:t>exchange</a:t>
                      </a:r>
                      <a:r>
                        <a:rPr lang="zh-CN" altLang="en-US" sz="1200" dirty="0"/>
                        <a:t>数</a:t>
                      </a:r>
                    </a:p>
                    <a:p>
                      <a:r>
                        <a:rPr lang="zh-CN" altLang="en-US" sz="1200" dirty="0"/>
                        <a:t>总队列数</a:t>
                      </a:r>
                    </a:p>
                    <a:p>
                      <a:r>
                        <a:rPr lang="zh-CN" altLang="en-US" sz="1200" dirty="0"/>
                        <a:t>每个队列深度</a:t>
                      </a:r>
                    </a:p>
                    <a:p>
                      <a:r>
                        <a:rPr lang="zh-CN" altLang="en-US" sz="1200" dirty="0"/>
                        <a:t>每个队列消费者数</a:t>
                      </a:r>
                    </a:p>
                    <a:p>
                      <a:r>
                        <a:rPr lang="zh-CN" altLang="en-US" sz="1200" dirty="0"/>
                        <a:t>每个队列占用内存数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</a:t>
                      </a:r>
                      <a:r>
                        <a:rPr lang="en-US" altLang="zh-CN" sz="1200" dirty="0"/>
                        <a:t>RabbitMQ</a:t>
                      </a:r>
                      <a:r>
                        <a:rPr lang="zh-CN" altLang="en-US" sz="1200" dirty="0"/>
                        <a:t>的</a:t>
                      </a:r>
                      <a:r>
                        <a:rPr lang="en-US" altLang="zh-CN" sz="1200" dirty="0"/>
                        <a:t>admin API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进程存在为</a:t>
                      </a:r>
                      <a:r>
                        <a:rPr lang="en-US" altLang="zh-CN" sz="1200" dirty="0"/>
                        <a:t>UP</a:t>
                      </a:r>
                      <a:r>
                        <a:rPr lang="zh-CN" altLang="en-US" sz="1200" dirty="0"/>
                        <a:t>，不存在为</a:t>
                      </a:r>
                      <a:r>
                        <a:rPr lang="en-US" altLang="zh-CN" sz="1200" dirty="0"/>
                        <a:t>DOWN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6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餐厅端指标采集</a:t>
            </a:r>
            <a:endParaRPr lang="zh-CN" altLang="en-US" sz="24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766831AC-6A2A-4A5D-9AB8-AC2C2C53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42892"/>
              </p:ext>
            </p:extLst>
          </p:nvPr>
        </p:nvGraphicFramePr>
        <p:xfrm>
          <a:off x="495300" y="1045210"/>
          <a:ext cx="804672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082">
                  <a:extLst>
                    <a:ext uri="{9D8B030D-6E8A-4147-A177-3AD203B41FA5}">
                      <a16:colId xmlns:a16="http://schemas.microsoft.com/office/drawing/2014/main" val="4027355931"/>
                    </a:ext>
                  </a:extLst>
                </a:gridCol>
                <a:gridCol w="1723079">
                  <a:extLst>
                    <a:ext uri="{9D8B030D-6E8A-4147-A177-3AD203B41FA5}">
                      <a16:colId xmlns:a16="http://schemas.microsoft.com/office/drawing/2014/main" val="422920908"/>
                    </a:ext>
                  </a:extLst>
                </a:gridCol>
                <a:gridCol w="2458459">
                  <a:extLst>
                    <a:ext uri="{9D8B030D-6E8A-4147-A177-3AD203B41FA5}">
                      <a16:colId xmlns:a16="http://schemas.microsoft.com/office/drawing/2014/main" val="1829714307"/>
                    </a:ext>
                  </a:extLst>
                </a:gridCol>
                <a:gridCol w="1044565">
                  <a:extLst>
                    <a:ext uri="{9D8B030D-6E8A-4147-A177-3AD203B41FA5}">
                      <a16:colId xmlns:a16="http://schemas.microsoft.com/office/drawing/2014/main" val="3242262804"/>
                    </a:ext>
                  </a:extLst>
                </a:gridCol>
                <a:gridCol w="2041535">
                  <a:extLst>
                    <a:ext uri="{9D8B030D-6E8A-4147-A177-3AD203B41FA5}">
                      <a16:colId xmlns:a16="http://schemas.microsoft.com/office/drawing/2014/main" val="260292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采集方法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主动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35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sz="1200" dirty="0"/>
                        <a:t>硬件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 err="1"/>
                        <a:t>node_exporter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CPU.idle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 err="1"/>
                        <a:t>CPU.usertime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 err="1"/>
                        <a:t>CPU.iowaittime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分析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/proc/stat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采集</a:t>
                      </a:r>
                      <a:r>
                        <a:rPr lang="en-US" altLang="zh-CN" sz="1200" dirty="0" err="1"/>
                        <a:t>cpu</a:t>
                      </a:r>
                      <a:r>
                        <a:rPr lang="zh-CN" altLang="en-US" sz="1200" dirty="0"/>
                        <a:t>时间，</a:t>
                      </a:r>
                      <a:r>
                        <a:rPr lang="en-US" altLang="zh-CN" sz="1200" dirty="0" err="1"/>
                        <a:t>cpu</a:t>
                      </a:r>
                      <a:r>
                        <a:rPr lang="zh-CN" altLang="en-US" sz="1200" dirty="0"/>
                        <a:t>使用率在</a:t>
                      </a:r>
                      <a:r>
                        <a:rPr lang="en-US" altLang="zh-CN" sz="1200" dirty="0" err="1"/>
                        <a:t>prometheus</a:t>
                      </a:r>
                      <a:r>
                        <a:rPr lang="zh-CN" altLang="en-US" sz="1200" dirty="0"/>
                        <a:t>计算取得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67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内存总量</a:t>
                      </a:r>
                    </a:p>
                    <a:p>
                      <a:r>
                        <a:rPr lang="zh-CN" altLang="en-US" sz="1200" dirty="0"/>
                        <a:t>剩余内存量</a:t>
                      </a:r>
                    </a:p>
                    <a:p>
                      <a:r>
                        <a:rPr lang="zh-CN" altLang="en-US" sz="1200" dirty="0"/>
                        <a:t>已用内存量</a:t>
                      </a:r>
                    </a:p>
                    <a:p>
                      <a:r>
                        <a:rPr lang="zh-CN" altLang="en-US" sz="1200" dirty="0"/>
                        <a:t>用户实际使用的内存</a:t>
                      </a:r>
                    </a:p>
                    <a:p>
                      <a:r>
                        <a:rPr lang="zh-CN" altLang="en-US" sz="1200" dirty="0"/>
                        <a:t>剩余内存百分比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分析</a:t>
                      </a:r>
                      <a:r>
                        <a:rPr lang="en-US" altLang="zh-CN" sz="1200" dirty="0"/>
                        <a:t>/proc/</a:t>
                      </a:r>
                      <a:r>
                        <a:rPr lang="en-US" altLang="zh-CN" sz="1200" dirty="0" err="1"/>
                        <a:t>meminfo</a:t>
                      </a:r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899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磁盘容量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fdisk</a:t>
                      </a:r>
                      <a:r>
                        <a:rPr lang="en-US" altLang="zh-CN" sz="1200" dirty="0"/>
                        <a:t> -l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个人感觉获取磁盘容量意义不是很大。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 err="1"/>
                        <a:t>node_exporter</a:t>
                      </a:r>
                      <a:r>
                        <a:rPr lang="zh-CN" altLang="en-US" sz="1200" dirty="0"/>
                        <a:t>也没有这个指标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28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文件系统总大小</a:t>
                      </a:r>
                    </a:p>
                    <a:p>
                      <a:r>
                        <a:rPr lang="zh-CN" altLang="en-US" sz="1200" dirty="0"/>
                        <a:t>文件系统已使用空间</a:t>
                      </a:r>
                    </a:p>
                    <a:p>
                      <a:r>
                        <a:rPr lang="zh-CN" altLang="en-US" sz="1200" dirty="0"/>
                        <a:t>文件系统剩余空间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分析</a:t>
                      </a:r>
                      <a:r>
                        <a:rPr lang="en-US" altLang="zh-CN" sz="1200" dirty="0"/>
                        <a:t>/proc/1/mount </a:t>
                      </a:r>
                      <a:r>
                        <a:rPr lang="zh-CN" altLang="en-US" sz="1200" dirty="0"/>
                        <a:t>文件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 err="1"/>
                        <a:t>File.getFreeSpace</a:t>
                      </a:r>
                      <a:r>
                        <a:rPr lang="en-US" altLang="zh-CN" sz="12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File.getTotalSpace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File.getUsableSpace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餐厅端指标采集</a:t>
            </a:r>
            <a:endParaRPr lang="zh-CN" altLang="en-US" sz="24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766831AC-6A2A-4A5D-9AB8-AC2C2C53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81034"/>
              </p:ext>
            </p:extLst>
          </p:nvPr>
        </p:nvGraphicFramePr>
        <p:xfrm>
          <a:off x="495300" y="1045210"/>
          <a:ext cx="804672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082">
                  <a:extLst>
                    <a:ext uri="{9D8B030D-6E8A-4147-A177-3AD203B41FA5}">
                      <a16:colId xmlns:a16="http://schemas.microsoft.com/office/drawing/2014/main" val="4027355931"/>
                    </a:ext>
                  </a:extLst>
                </a:gridCol>
                <a:gridCol w="1913318">
                  <a:extLst>
                    <a:ext uri="{9D8B030D-6E8A-4147-A177-3AD203B41FA5}">
                      <a16:colId xmlns:a16="http://schemas.microsoft.com/office/drawing/2014/main" val="422920908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1829714307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947384964"/>
                    </a:ext>
                  </a:extLst>
                </a:gridCol>
                <a:gridCol w="2141220">
                  <a:extLst>
                    <a:ext uri="{9D8B030D-6E8A-4147-A177-3AD203B41FA5}">
                      <a16:colId xmlns:a16="http://schemas.microsoft.com/office/drawing/2014/main" val="260292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采集方法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35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1200" dirty="0"/>
                        <a:t>硬件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每个网卡</a:t>
                      </a:r>
                      <a:r>
                        <a:rPr lang="en-US" altLang="zh-CN" sz="1200" dirty="0"/>
                        <a:t>UP/DOWN</a:t>
                      </a:r>
                    </a:p>
                    <a:p>
                      <a:r>
                        <a:rPr lang="zh-CN" altLang="en-US" sz="1200" dirty="0"/>
                        <a:t>每个网卡</a:t>
                      </a:r>
                      <a:r>
                        <a:rPr lang="en-US" altLang="zh-CN" sz="1200" dirty="0"/>
                        <a:t>IP</a:t>
                      </a:r>
                    </a:p>
                    <a:p>
                      <a:r>
                        <a:rPr lang="zh-CN" altLang="en-US" sz="1200" dirty="0"/>
                        <a:t>每个网卡</a:t>
                      </a:r>
                      <a:r>
                        <a:rPr lang="en-US" altLang="zh-CN" sz="1200" dirty="0"/>
                        <a:t>incoming/outgoing</a:t>
                      </a:r>
                      <a:r>
                        <a:rPr lang="zh-CN" altLang="en-US" sz="1200" dirty="0"/>
                        <a:t>的</a:t>
                      </a:r>
                      <a:r>
                        <a:rPr lang="en-US" altLang="zh-CN" sz="1200" dirty="0"/>
                        <a:t>bytes/packets/errs/drop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分析</a:t>
                      </a:r>
                      <a:r>
                        <a:rPr lang="en-US" altLang="zh-CN" sz="1200" dirty="0"/>
                        <a:t>/proc/net/dev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/sys/class/net/</a:t>
                      </a:r>
                      <a:r>
                        <a:rPr lang="en-US" altLang="zh-CN" sz="1200" dirty="0" err="1"/>
                        <a:t>ethX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altLang="zh-CN" sz="1200" dirty="0" err="1"/>
                        <a:t>operstate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67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当前系统</a:t>
                      </a:r>
                      <a:r>
                        <a:rPr lang="en-US" altLang="zh-CN" sz="1200" dirty="0"/>
                        <a:t>LISTEN</a:t>
                      </a:r>
                      <a:r>
                        <a:rPr lang="zh-CN" altLang="en-US" sz="1200" dirty="0"/>
                        <a:t>端口数</a:t>
                      </a:r>
                    </a:p>
                    <a:p>
                      <a:r>
                        <a:rPr lang="en-US" altLang="zh-CN" sz="1200" dirty="0"/>
                        <a:t>TCP</a:t>
                      </a:r>
                      <a:r>
                        <a:rPr lang="zh-CN" altLang="en-US" sz="1200" dirty="0"/>
                        <a:t>连接总数</a:t>
                      </a:r>
                    </a:p>
                    <a:p>
                      <a:r>
                        <a:rPr lang="zh-CN" altLang="en-US" sz="1200" dirty="0"/>
                        <a:t>每种状态的</a:t>
                      </a:r>
                      <a:r>
                        <a:rPr lang="en-US" altLang="zh-CN" sz="1200" dirty="0"/>
                        <a:t>TCP</a:t>
                      </a:r>
                      <a:r>
                        <a:rPr lang="zh-CN" altLang="en-US" sz="1200" dirty="0"/>
                        <a:t>的连接数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分析</a:t>
                      </a:r>
                      <a:r>
                        <a:rPr lang="en-US" altLang="zh-CN" sz="1200" dirty="0"/>
                        <a:t>/proc/net/</a:t>
                      </a:r>
                      <a:r>
                        <a:rPr lang="en-US" altLang="zh-CN" sz="1200" dirty="0" err="1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899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1200" dirty="0"/>
                        <a:t>应用状态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UP/DOWN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分析</a:t>
                      </a:r>
                      <a:r>
                        <a:rPr lang="en-US" altLang="zh-CN" sz="1200" dirty="0"/>
                        <a:t>/proc/&lt;</a:t>
                      </a:r>
                      <a:r>
                        <a:rPr lang="en-US" altLang="zh-CN" sz="1200" dirty="0" err="1"/>
                        <a:t>PID</a:t>
                      </a:r>
                      <a:r>
                        <a:rPr lang="en-US" altLang="zh-CN" sz="1200" dirty="0"/>
                        <a:t>&gt;/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进程存在为</a:t>
                      </a:r>
                      <a:r>
                        <a:rPr lang="en-US" altLang="zh-CN" sz="1200" dirty="0"/>
                        <a:t>UP</a:t>
                      </a:r>
                      <a:r>
                        <a:rPr lang="zh-CN" altLang="en-US" sz="1200" dirty="0"/>
                        <a:t>，不存在为</a:t>
                      </a:r>
                      <a:r>
                        <a:rPr lang="en-US" altLang="zh-CN" sz="1200" dirty="0"/>
                        <a:t>DOWN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28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JVM</a:t>
                      </a:r>
                      <a:r>
                        <a:rPr lang="zh-CN" altLang="en-US" sz="1200" dirty="0"/>
                        <a:t>内存使用状态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</a:t>
                      </a:r>
                      <a:r>
                        <a:rPr lang="en-US" altLang="zh-CN" sz="1200" dirty="0" err="1"/>
                        <a:t>JMX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需要应用启动时指定</a:t>
                      </a:r>
                      <a:r>
                        <a:rPr lang="en-US" altLang="zh-CN" sz="1200" dirty="0" err="1"/>
                        <a:t>JMX</a:t>
                      </a:r>
                      <a:r>
                        <a:rPr lang="en-US" altLang="zh-CN" sz="1200" dirty="0"/>
                        <a:t> option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51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CPU</a:t>
                      </a:r>
                      <a:r>
                        <a:rPr lang="zh-CN" altLang="en-US" sz="1200" dirty="0"/>
                        <a:t>使用率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分析 </a:t>
                      </a:r>
                      <a:r>
                        <a:rPr lang="en-US" altLang="zh-CN" sz="1200" dirty="0"/>
                        <a:t>/proc/&lt;</a:t>
                      </a:r>
                      <a:r>
                        <a:rPr lang="en-US" altLang="zh-CN" sz="1200" dirty="0" err="1"/>
                        <a:t>PID</a:t>
                      </a:r>
                      <a:r>
                        <a:rPr lang="en-US" altLang="zh-CN" sz="1200" dirty="0"/>
                        <a:t>&gt;/stat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获取</a:t>
                      </a:r>
                      <a:r>
                        <a:rPr lang="en-US" altLang="zh-CN" sz="1200" dirty="0" err="1"/>
                        <a:t>cpu</a:t>
                      </a:r>
                      <a:r>
                        <a:rPr lang="zh-CN" altLang="en-US" sz="1200" dirty="0"/>
                        <a:t>使用时间，</a:t>
                      </a:r>
                      <a:r>
                        <a:rPr lang="en-US" altLang="zh-CN" sz="1200" dirty="0" err="1"/>
                        <a:t>cpu</a:t>
                      </a:r>
                      <a:r>
                        <a:rPr lang="zh-CN" altLang="en-US" sz="1200" dirty="0"/>
                        <a:t>使用率在</a:t>
                      </a:r>
                      <a:r>
                        <a:rPr lang="en-US" altLang="zh-CN" sz="1200" dirty="0" err="1"/>
                        <a:t>prometheus</a:t>
                      </a:r>
                      <a:r>
                        <a:rPr lang="zh-CN" altLang="en-US" sz="1200" dirty="0"/>
                        <a:t>计算取得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7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2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47398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餐厅端指标采集</a:t>
            </a:r>
            <a:endParaRPr lang="zh-CN" altLang="en-US" sz="24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766831AC-6A2A-4A5D-9AB8-AC2C2C53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54413"/>
              </p:ext>
            </p:extLst>
          </p:nvPr>
        </p:nvGraphicFramePr>
        <p:xfrm>
          <a:off x="495300" y="1045210"/>
          <a:ext cx="804672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4027355931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2920908"/>
                    </a:ext>
                  </a:extLst>
                </a:gridCol>
                <a:gridCol w="3398520">
                  <a:extLst>
                    <a:ext uri="{9D8B030D-6E8A-4147-A177-3AD203B41FA5}">
                      <a16:colId xmlns:a16="http://schemas.microsoft.com/office/drawing/2014/main" val="182971430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23949591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60292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采集方法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Counter</a:t>
                      </a:r>
                      <a:r>
                        <a:rPr lang="zh-CN" altLang="en-US" sz="1200" dirty="0"/>
                        <a:t>外设状态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钱箱状态</a:t>
                      </a:r>
                    </a:p>
                    <a:p>
                      <a:r>
                        <a:rPr lang="zh-CN" altLang="en-US" sz="1200" dirty="0"/>
                        <a:t>打印机状态</a:t>
                      </a:r>
                    </a:p>
                    <a:p>
                      <a:r>
                        <a:rPr lang="zh-CN" altLang="en-US" sz="1200" dirty="0"/>
                        <a:t>联网状态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周期调用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的度量</a:t>
                      </a:r>
                      <a:r>
                        <a:rPr lang="zh-CN" altLang="en-US" sz="1200" dirty="0"/>
                        <a:t>指标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接口，汇报外设状态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6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grpc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连接状态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当前的连接模式（长连接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短连接）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长连接状态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OrderService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周期调用</a:t>
                      </a: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度量指标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接口，汇报连接状态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2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订单流程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订单自定义异常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OrderService</a:t>
                      </a:r>
                      <a:r>
                        <a:rPr lang="en-US" altLang="zh-CN" sz="1200" dirty="0"/>
                        <a:t>/Counter</a:t>
                      </a:r>
                      <a:r>
                        <a:rPr lang="zh-CN" altLang="en-US" sz="1200" dirty="0"/>
                        <a:t>发生异常时，调用</a:t>
                      </a:r>
                      <a:r>
                        <a:rPr lang="en-US" altLang="zh-CN" sz="1200" dirty="0"/>
                        <a:t>Agent</a:t>
                      </a:r>
                      <a:r>
                        <a:rPr lang="zh-CN" altLang="en-US" sz="1200" dirty="0"/>
                        <a:t>的计数指标接口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51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200" dirty="0" err="1"/>
                        <a:t>KDS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KDS</a:t>
                      </a:r>
                      <a:r>
                        <a:rPr lang="zh-CN" altLang="en-US" sz="1200" dirty="0"/>
                        <a:t> 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KDS</a:t>
                      </a:r>
                      <a:r>
                        <a:rPr lang="zh-CN" altLang="en-US" sz="1200" dirty="0"/>
                        <a:t>发生异常时，调用</a:t>
                      </a:r>
                      <a:r>
                        <a:rPr lang="en-US" altLang="zh-CN" sz="1200" dirty="0"/>
                        <a:t>Agent</a:t>
                      </a:r>
                      <a:r>
                        <a:rPr lang="zh-CN" altLang="en-US" sz="1200" dirty="0"/>
                        <a:t>的计数指标接口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第三方服务商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64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KDS</a:t>
                      </a:r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自定义指标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KDS</a:t>
                      </a:r>
                      <a:r>
                        <a:rPr lang="zh-CN" altLang="en-US" sz="1200" dirty="0"/>
                        <a:t>周期调用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1200" dirty="0"/>
                        <a:t>度量指标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第三方服务商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1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9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E16F8D9C52734E8AE150065BA35B65" ma:contentTypeVersion="2" ma:contentTypeDescription="新しいドキュメントを作成します。" ma:contentTypeScope="" ma:versionID="8444ec71fd6c62d9ce61e2199cd84d73">
  <xsd:schema xmlns:xsd="http://www.w3.org/2001/XMLSchema" xmlns:xs="http://www.w3.org/2001/XMLSchema" xmlns:p="http://schemas.microsoft.com/office/2006/metadata/properties" xmlns:ns2="c9e1d8e8-5abc-4adf-a859-86b2b4d451eb" targetNamespace="http://schemas.microsoft.com/office/2006/metadata/properties" ma:root="true" ma:fieldsID="42acda77677a76aa0314a573a0338570" ns2:_="">
    <xsd:import namespace="c9e1d8e8-5abc-4adf-a859-86b2b4d451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8e8-5abc-4adf-a859-86b2b4d451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078A3A-94DD-49F8-842C-D9667EFA3673}"/>
</file>

<file path=customXml/itemProps3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78539</TotalTime>
  <Words>4057</Words>
  <Application>Microsoft Office PowerPoint</Application>
  <PresentationFormat>全屏显示(16:9)</PresentationFormat>
  <Paragraphs>673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HelveticaNeueLT Std</vt:lpstr>
      <vt:lpstr>MS Gothic</vt:lpstr>
      <vt:lpstr>PingFang SC Light</vt:lpstr>
      <vt:lpstr>微软雅黑</vt:lpstr>
      <vt:lpstr>Arial</vt:lpstr>
      <vt:lpstr>Wingdings</vt:lpstr>
      <vt:lpstr>2016 HDS Corporate</vt:lpstr>
      <vt:lpstr>PowerPoint 演示文稿</vt:lpstr>
      <vt:lpstr>整体技术方案</vt:lpstr>
      <vt:lpstr>餐厅Agent接口定义（计数 (Counter)类型指标）</vt:lpstr>
      <vt:lpstr>餐厅Agent接口定义（度量 (Gauge)类型指标）</vt:lpstr>
      <vt:lpstr>餐厅端指标采集</vt:lpstr>
      <vt:lpstr>餐厅端指标采集</vt:lpstr>
      <vt:lpstr>餐厅端指标采集</vt:lpstr>
      <vt:lpstr>餐厅端指标采集</vt:lpstr>
      <vt:lpstr>餐厅端指标采集</vt:lpstr>
      <vt:lpstr>中央端指标采集</vt:lpstr>
      <vt:lpstr>关于餐厅端Agent主备</vt:lpstr>
      <vt:lpstr>关于MPOS状态的上报</vt:lpstr>
      <vt:lpstr>CPOS中央端指标的采集</vt:lpstr>
      <vt:lpstr>修复脚本版本管理</vt:lpstr>
      <vt:lpstr>修复脚本下发及执行</vt:lpstr>
      <vt:lpstr>修复脚本下发及执行（2）</vt:lpstr>
      <vt:lpstr>脚本执行任务状态迁移</vt:lpstr>
      <vt:lpstr>脚本执行日志查询</vt:lpstr>
      <vt:lpstr>用户管理</vt:lpstr>
      <vt:lpstr>角色/用户组/权限/店组管理</vt:lpstr>
      <vt:lpstr>Prometheus采集Target的获取</vt:lpstr>
      <vt:lpstr>餐厅端Agent配置管理</vt:lpstr>
      <vt:lpstr>Agent配置下发</vt:lpstr>
      <vt:lpstr>修复脚本中的环境变量</vt:lpstr>
      <vt:lpstr>Prometheus和Alertmanager管理</vt:lpstr>
      <vt:lpstr>Prometheus和Alertmanager配置发布</vt:lpstr>
      <vt:lpstr>报警的抑制</vt:lpstr>
      <vt:lpstr>报警的静默</vt:lpstr>
      <vt:lpstr>报警途径</vt:lpstr>
      <vt:lpstr>自定义报警脚本</vt:lpstr>
      <vt:lpstr>ITSM集成方案</vt:lpstr>
      <vt:lpstr>开发技术框架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liu feng</cp:lastModifiedBy>
  <cp:revision>5467</cp:revision>
  <cp:lastPrinted>2016-01-12T17:49:27Z</cp:lastPrinted>
  <dcterms:created xsi:type="dcterms:W3CDTF">2011-02-10T00:52:49Z</dcterms:created>
  <dcterms:modified xsi:type="dcterms:W3CDTF">2019-11-04T13:25:29Z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</Properties>
</file>