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883" r:id="rId3"/>
    <p:sldId id="884" r:id="rId5"/>
    <p:sldId id="997" r:id="rId6"/>
    <p:sldId id="908" r:id="rId7"/>
    <p:sldId id="909" r:id="rId8"/>
    <p:sldId id="886" r:id="rId9"/>
    <p:sldId id="960" r:id="rId10"/>
    <p:sldId id="994" r:id="rId11"/>
    <p:sldId id="992" r:id="rId12"/>
    <p:sldId id="993" r:id="rId13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孝峰 / Zhu, Xiaofeng" initials="朱孝峰" lastIdx="1" clrIdx="0"/>
  <p:cmAuthor id="2" name="刘隽 / Liu, Jun" initials="刘隽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007"/>
    <a:srgbClr val="DA6B6B"/>
    <a:srgbClr val="ECCBCB"/>
    <a:srgbClr val="F6E7E7"/>
    <a:srgbClr val="6984A3"/>
    <a:srgbClr val="011739"/>
    <a:srgbClr val="133361"/>
    <a:srgbClr val="737373"/>
    <a:srgbClr val="031B41"/>
    <a:srgbClr val="B5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5320" autoAdjust="0"/>
  </p:normalViewPr>
  <p:slideViewPr>
    <p:cSldViewPr snapToGrid="0" showGuides="1">
      <p:cViewPr varScale="1">
        <p:scale>
          <a:sx n="92" d="100"/>
          <a:sy n="92" d="100"/>
        </p:scale>
        <p:origin x="108" y="162"/>
      </p:cViewPr>
      <p:guideLst>
        <p:guide orient="horz" pos="33"/>
        <p:guide pos="94"/>
        <p:guide pos="28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34" y="67"/>
      </p:cViewPr>
      <p:guideLst>
        <p:guide orient="horz" pos="2672"/>
        <p:guide pos="2182"/>
        <p:guide pos="268"/>
        <p:guide pos="4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80"/>
            <a:ext cx="3898900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4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6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</a:t>
            </a:r>
            <a:r>
              <a:rPr lang="en-US" sz="800" dirty="0" smtClean="0">
                <a:solidFill>
                  <a:schemeClr val="tx1">
                    <a:alpha val="50000"/>
                  </a:schemeClr>
                </a:solidFill>
              </a:rPr>
              <a:t>2020 </a:t>
            </a:r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Hitachi Solutions(China).  All rights reserved.</a:t>
            </a:r>
            <a:endParaRPr lang="en-US" sz="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4" name="Rectangle 35"/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8300"/>
          </a:xfrm>
        </p:spPr>
        <p:txBody>
          <a:bodyPr/>
          <a:lstStyle/>
          <a:p>
            <a:r>
              <a:rPr lang="zh-CN" altLang="en-US" dirty="0" smtClean="0"/>
              <a:t>建议草案</a:t>
            </a:r>
            <a:endParaRPr lang="zh-CN" alt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7863" y="2704593"/>
            <a:ext cx="7653702" cy="465885"/>
          </a:xfrm>
        </p:spPr>
        <p:txBody>
          <a:bodyPr anchor="t"/>
          <a:lstStyle/>
          <a:p>
            <a:r>
              <a:rPr altLang="zh-CN" dirty="0" err="1" smtClean="0"/>
              <a:t>Strapi </a:t>
            </a:r>
            <a:r>
              <a:rPr lang="zh-CN" altLang="en-US" dirty="0" err="1" smtClean="0"/>
              <a:t>技术架构</a:t>
            </a:r>
            <a:endParaRPr lang="zh-CN" altLang="en-US" dirty="0" err="1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187863" y="4460770"/>
            <a:ext cx="2252990" cy="275590"/>
          </a:xfrm>
        </p:spPr>
        <p:txBody>
          <a:bodyPr/>
          <a:lstStyle/>
          <a:p>
            <a:r>
              <a:rPr lang="zh-CN" altLang="en-US" sz="1200" dirty="0"/>
              <a:t>日立解决</a:t>
            </a:r>
            <a:r>
              <a:rPr lang="zh-CN" altLang="en-US" sz="1200" dirty="0" smtClean="0"/>
              <a:t>方案  </a:t>
            </a:r>
            <a:r>
              <a:rPr altLang="zh-CN" sz="1200" dirty="0" smtClean="0"/>
              <a:t>May</a:t>
            </a:r>
            <a:r>
              <a:rPr lang="en-US" altLang="zh-CN" sz="1200" b="0" dirty="0" smtClean="0"/>
              <a:t>, 2020</a:t>
            </a:r>
            <a:endParaRPr lang="en-US" sz="1200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内容管理（牟大）</a:t>
            </a:r>
            <a:endParaRPr lang="zh-CN" altLang="en-US" sz="2400" dirty="0"/>
          </a:p>
        </p:txBody>
      </p:sp>
      <p:sp>
        <p:nvSpPr>
          <p:cNvPr id="26" name="Rectangle 17"/>
          <p:cNvSpPr/>
          <p:nvPr/>
        </p:nvSpPr>
        <p:spPr>
          <a:xfrm>
            <a:off x="357505" y="1096645"/>
            <a:ext cx="2543175" cy="1633855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r>
              <a:rPr lang="zh-CN" sz="11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灵活如</a:t>
            </a:r>
            <a:r>
              <a:rPr lang="en-US" altLang="zh-CN" sz="11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strapi</a:t>
            </a:r>
            <a:endParaRPr lang="en-US" altLang="zh-CN" sz="11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0"/>
          <p:cNvPicPr>
            <a:picLocks noChangeAspect="1"/>
          </p:cNvPicPr>
          <p:nvPr/>
        </p:nvPicPr>
        <p:blipFill rotWithShape="1">
          <a:blip r:embed="rId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033446"/>
            <a:ext cx="3037115" cy="1436914"/>
          </a:xfrm>
          <a:prstGeom prst="rect">
            <a:avLst/>
          </a:prstGeom>
        </p:spPr>
      </p:pic>
      <p:sp>
        <p:nvSpPr>
          <p:cNvPr id="18" name="矩形 162"/>
          <p:cNvSpPr/>
          <p:nvPr/>
        </p:nvSpPr>
        <p:spPr>
          <a:xfrm rot="2700000">
            <a:off x="2541740" y="2245968"/>
            <a:ext cx="1026145" cy="10261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9" name="矩形 163"/>
          <p:cNvSpPr/>
          <p:nvPr/>
        </p:nvSpPr>
        <p:spPr>
          <a:xfrm rot="2700000">
            <a:off x="3444776" y="3250724"/>
            <a:ext cx="278046" cy="278046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0" name="矩形 164"/>
          <p:cNvSpPr/>
          <p:nvPr/>
        </p:nvSpPr>
        <p:spPr>
          <a:xfrm rot="2700000">
            <a:off x="3948426" y="321831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1" name="文本框 2"/>
          <p:cNvSpPr txBox="1"/>
          <p:nvPr/>
        </p:nvSpPr>
        <p:spPr>
          <a:xfrm>
            <a:off x="2275009" y="2484897"/>
            <a:ext cx="147261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7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39480" y="1602559"/>
            <a:ext cx="2202180" cy="429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>
                <a:solidFill>
                  <a:srgbClr val="C00000"/>
                </a:solidFill>
              </a:rPr>
              <a:t>0</a:t>
            </a:r>
            <a:r>
              <a:rPr kumimoji="1" lang="en-US" altLang="en-US" sz="2200" dirty="0" smtClean="0">
                <a:solidFill>
                  <a:srgbClr val="C00000"/>
                </a:solidFill>
              </a:rPr>
              <a:t>1   </a:t>
            </a:r>
            <a:r>
              <a:rPr kumimoji="1" lang="zh-CN" altLang="en-US" sz="2200" dirty="0" smtClean="0">
                <a:solidFill>
                  <a:srgbClr val="C00000"/>
                </a:solidFill>
              </a:rPr>
              <a:t>前后端技术</a:t>
            </a:r>
            <a:endParaRPr kumimoji="1" lang="zh-CN" altLang="en-US" sz="2200" b="1" dirty="0" smtClean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39480" y="2195761"/>
            <a:ext cx="1363980" cy="429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defTabSz="914400"/>
            <a:r>
              <a:rPr kumimoji="1" lang="en-US" altLang="zh-CN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kumimoji="1" lang="en-US" altLang="en-US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  </a:t>
            </a:r>
            <a:r>
              <a:rPr kumimoji="1" lang="zh-CN" altLang="en-US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功能</a:t>
            </a:r>
            <a:endParaRPr kumimoji="1" lang="zh-CN" altLang="en-US" sz="2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39480" y="2788963"/>
            <a:ext cx="1922780" cy="429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>
                <a:solidFill>
                  <a:schemeClr val="tx1"/>
                </a:solidFill>
              </a:rPr>
              <a:t>0</a:t>
            </a:r>
            <a:r>
              <a:rPr kumimoji="1" lang="en-US" altLang="en-US" sz="2200" dirty="0" smtClean="0">
                <a:solidFill>
                  <a:schemeClr val="tx1"/>
                </a:solidFill>
              </a:rPr>
              <a:t>3   </a:t>
            </a:r>
            <a:r>
              <a:rPr kumimoji="1" lang="zh-CN" altLang="en-US" sz="2200" dirty="0" smtClean="0">
                <a:solidFill>
                  <a:schemeClr val="tx1"/>
                </a:solidFill>
              </a:rPr>
              <a:t>业务对比</a:t>
            </a:r>
            <a:endParaRPr kumimoji="1" lang="zh-CN" altLang="en-US" sz="2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endParaRPr lang="zh-CN" altLang="en-US" sz="2400" dirty="0"/>
          </a:p>
        </p:txBody>
      </p:sp>
      <p:sp>
        <p:nvSpPr>
          <p:cNvPr id="41" name="圆角矩形 43"/>
          <p:cNvSpPr/>
          <p:nvPr/>
        </p:nvSpPr>
        <p:spPr>
          <a:xfrm>
            <a:off x="3555365" y="1096645"/>
            <a:ext cx="1475105" cy="503555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p>
            <a:pPr algn="ctr" defTabSz="685800"/>
            <a:r>
              <a:rPr lang="zh-CN" altLang="en-US" sz="10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r>
              <a:rPr lang="en-US" altLang="zh-CN" sz="10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-react</a:t>
            </a:r>
            <a:endParaRPr lang="en-US" altLang="zh-CN" sz="10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圆角矩形 43"/>
          <p:cNvSpPr/>
          <p:nvPr/>
        </p:nvSpPr>
        <p:spPr>
          <a:xfrm>
            <a:off x="3429000" y="2319655"/>
            <a:ext cx="1475105" cy="503555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p>
            <a:pPr algn="ctr" defTabSz="685800"/>
            <a:r>
              <a:rPr lang="zh-CN" altLang="en-US" sz="10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后端</a:t>
            </a:r>
            <a:r>
              <a:rPr lang="en-US" altLang="zh-CN" sz="10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-nodejs</a:t>
            </a:r>
            <a:endParaRPr lang="en-US" altLang="zh-CN" sz="10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64"/>
          <p:cNvSpPr/>
          <p:nvPr/>
        </p:nvSpPr>
        <p:spPr>
          <a:xfrm>
            <a:off x="1240790" y="2809240"/>
            <a:ext cx="6075045" cy="14351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defTabSz="685800"/>
            <a:endParaRPr lang="en-US" altLang="zh-CN" sz="1000" kern="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 defTabSz="685800"/>
            <a:r>
              <a:rPr lang="en-US" altLang="zh-CN" sz="10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产品配置</a:t>
            </a:r>
            <a:endParaRPr lang="en-US" altLang="zh-CN" sz="1000" kern="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 defTabSz="685800"/>
            <a:endParaRPr lang="en-US" altLang="zh-CN" sz="1000" kern="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系统关系图</a:t>
            </a:r>
            <a:r>
              <a:rPr lang="zh-CN" altLang="en-US">
                <a:sym typeface="+mn-ea"/>
              </a:rPr>
              <a:t>（</a:t>
            </a:r>
            <a:r>
              <a:rPr altLang="zh-CN">
                <a:sym typeface="+mn-ea"/>
              </a:rPr>
              <a:t>Michael/</a:t>
            </a:r>
            <a:r>
              <a:rPr lang="zh-CN" altLang="en-US">
                <a:sym typeface="+mn-ea"/>
              </a:rPr>
              <a:t>大千）</a:t>
            </a:r>
            <a:endParaRPr lang="zh-CN" altLang="en-US" dirty="0" smtClean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圆角矩形 43"/>
          <p:cNvSpPr/>
          <p:nvPr/>
        </p:nvSpPr>
        <p:spPr>
          <a:xfrm>
            <a:off x="1896110" y="3295650"/>
            <a:ext cx="913130" cy="588645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10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一键屏蔽</a:t>
            </a:r>
            <a:endParaRPr lang="zh-CN" altLang="en-US" sz="1000" kern="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85800"/>
            <a:r>
              <a:rPr lang="zh-CN" altLang="en-US" sz="10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（一键停单？）</a:t>
            </a:r>
            <a:endParaRPr lang="zh-CN" altLang="en-US" sz="1000" kern="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圆角矩形 43"/>
          <p:cNvSpPr/>
          <p:nvPr/>
        </p:nvSpPr>
        <p:spPr>
          <a:xfrm>
            <a:off x="1240790" y="1509395"/>
            <a:ext cx="6074410" cy="49657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10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产品运营</a:t>
            </a:r>
            <a:endParaRPr lang="zh-CN" altLang="en-US" sz="10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标注 39"/>
          <p:cNvSpPr/>
          <p:nvPr/>
        </p:nvSpPr>
        <p:spPr>
          <a:xfrm>
            <a:off x="5569867" y="234045"/>
            <a:ext cx="1307254" cy="389484"/>
          </a:xfrm>
          <a:prstGeom prst="wedgeRectCallout">
            <a:avLst>
              <a:gd name="adj1" fmla="val -46221"/>
              <a:gd name="adj2" fmla="val 162883"/>
            </a:avLst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类似这样的图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（大千）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圆角矩形 43"/>
          <p:cNvSpPr/>
          <p:nvPr/>
        </p:nvSpPr>
        <p:spPr>
          <a:xfrm>
            <a:off x="3502660" y="2227580"/>
            <a:ext cx="1559560" cy="360045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10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统一接口服务</a:t>
            </a:r>
            <a:endParaRPr lang="zh-CN" altLang="en-US" sz="10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742634" y="3770279"/>
            <a:ext cx="1080000" cy="360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10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  <a:r>
              <a:rPr lang="zh-CN" altLang="en-US" sz="10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基础配置</a:t>
            </a:r>
            <a:endParaRPr lang="zh-CN" altLang="en-US" sz="1000" kern="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368869" y="3410234"/>
            <a:ext cx="1080000" cy="360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10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菜单计算</a:t>
            </a:r>
            <a:endParaRPr lang="zh-CN" altLang="en-US" sz="1000" kern="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1" name="直接连接符 50"/>
          <p:cNvCxnSpPr>
            <a:stCxn id="32" idx="0"/>
            <a:endCxn id="41" idx="2"/>
          </p:cNvCxnSpPr>
          <p:nvPr/>
        </p:nvCxnSpPr>
        <p:spPr>
          <a:xfrm flipV="1">
            <a:off x="4278630" y="2587625"/>
            <a:ext cx="3810" cy="22161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4278630" y="2016125"/>
            <a:ext cx="3810" cy="22161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1296614" y="4464334"/>
            <a:ext cx="1080000" cy="360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sz="10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BOH</a:t>
            </a:r>
            <a:endParaRPr lang="en-US" sz="1000" kern="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614874" y="4464969"/>
            <a:ext cx="1080000" cy="360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sz="10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AI/EPS/FBI.....</a:t>
            </a:r>
            <a:endParaRPr lang="en-US" sz="1000" kern="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3925514" y="4465604"/>
            <a:ext cx="1080000" cy="360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10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第三方开店</a:t>
            </a:r>
            <a:endParaRPr lang="zh-CN" altLang="en-US" sz="1000" kern="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系统架构图</a:t>
            </a:r>
            <a:r>
              <a:rPr lang="zh-CN" altLang="en-US">
                <a:sym typeface="+mn-ea"/>
              </a:rPr>
              <a:t>（牟大）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984375" y="1546860"/>
            <a:ext cx="3857625" cy="11684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000" dirty="0" smtClean="0"/>
              <a:t>包括但不限于：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1.产品运营对接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2.图片服务器的搭建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3.菜单计算优化 + 一键停单（即售罄，重新设计存储，考虑单表操作）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4.CMS灵活管理（strapi）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5.文件传输</a:t>
            </a:r>
            <a:endParaRPr lang="zh-CN" altLang="en-US" sz="1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产品运营对接架构（牟大）</a:t>
            </a:r>
            <a:endParaRPr lang="zh-CN" altLang="en-US" dirty="0" smtClean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" name="Rectangle 17"/>
          <p:cNvSpPr/>
          <p:nvPr/>
        </p:nvSpPr>
        <p:spPr>
          <a:xfrm>
            <a:off x="365125" y="1096645"/>
            <a:ext cx="2543175" cy="1633855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r>
              <a:rPr lang="zh-CN" sz="11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如果需要单独说明</a:t>
            </a:r>
            <a:endParaRPr lang="zh-CN" sz="11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图片服务器架构（牟大）</a:t>
            </a:r>
            <a:endParaRPr lang="zh-CN" alt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602660" y="1936956"/>
            <a:ext cx="1441876" cy="1429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18968" y="2163097"/>
            <a:ext cx="1007359" cy="334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图片微服务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8968" y="2532924"/>
            <a:ext cx="1007359" cy="334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图片微服务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18968" y="2912583"/>
            <a:ext cx="1007359" cy="334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图片微服务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4083627" y="2175949"/>
            <a:ext cx="758537" cy="59596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4236027" y="2328349"/>
            <a:ext cx="758537" cy="59596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4388427" y="2480749"/>
            <a:ext cx="758537" cy="59596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44536" y="2480749"/>
            <a:ext cx="1039091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044536" y="2867221"/>
            <a:ext cx="1039091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69227" y="2100751"/>
            <a:ext cx="69619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/>
              <a:t>写</a:t>
            </a:r>
            <a:r>
              <a:rPr lang="zh-CN" altLang="en-US" sz="1000" dirty="0" smtClean="0"/>
              <a:t>入</a:t>
            </a:r>
            <a:r>
              <a:rPr lang="zh-CN" altLang="en-US" sz="1000" dirty="0"/>
              <a:t>图片</a:t>
            </a:r>
            <a:endParaRPr lang="en-US" sz="1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196935" y="2533708"/>
            <a:ext cx="69619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/>
              <a:t>读取</a:t>
            </a:r>
            <a:r>
              <a:rPr lang="zh-CN" altLang="en-US" sz="1000" dirty="0" smtClean="0"/>
              <a:t>图</a:t>
            </a:r>
            <a:r>
              <a:rPr lang="zh-CN" altLang="en-US" sz="1000" dirty="0"/>
              <a:t>片</a:t>
            </a:r>
            <a:endParaRPr lang="en-US" sz="1000" dirty="0" smtClean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852055" y="1693718"/>
            <a:ext cx="665018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602661" y="1101436"/>
            <a:ext cx="839204" cy="3844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74372" y="1098140"/>
            <a:ext cx="839204" cy="3844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endParaRPr lang="en-US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138798" y="1507968"/>
            <a:ext cx="301335" cy="45105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</p:cNvCxnSpPr>
          <p:nvPr/>
        </p:nvCxnSpPr>
        <p:spPr>
          <a:xfrm flipH="1">
            <a:off x="2440133" y="1482604"/>
            <a:ext cx="753841" cy="43787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5573" y="3688773"/>
            <a:ext cx="684760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 indent="-228600" algn="l">
              <a:buAutoNum type="arabicParenR"/>
            </a:pPr>
            <a:r>
              <a:rPr lang="zh-CN" altLang="en-US" sz="1000" dirty="0" smtClean="0"/>
              <a:t>图片微服务向外提供图片访问地址，能根据具体的图片属性进行查询</a:t>
            </a:r>
            <a:endParaRPr lang="en-US" altLang="zh-CN" sz="1000" dirty="0" smtClean="0"/>
          </a:p>
          <a:p>
            <a:pPr marL="228600" indent="-228600" algn="l">
              <a:buAutoNum type="arabicParenR"/>
            </a:pPr>
            <a:r>
              <a:rPr lang="en-US" altLang="zh-CN" sz="1000" dirty="0" smtClean="0"/>
              <a:t>MongoDB</a:t>
            </a:r>
            <a:r>
              <a:rPr lang="zh-CN" altLang="en-US" sz="1000" dirty="0" smtClean="0"/>
              <a:t>可以存储大文件和小文件，数据保存在内存中可以提高访问的速度</a:t>
            </a:r>
            <a:endParaRPr lang="en-US" altLang="zh-CN" sz="1000" dirty="0" smtClean="0"/>
          </a:p>
          <a:p>
            <a:pPr marL="228600" indent="-228600" algn="l">
              <a:buAutoNum type="arabicParenR"/>
            </a:pPr>
            <a:r>
              <a:rPr lang="zh-CN" altLang="en-US" sz="1000" dirty="0"/>
              <a:t>可</a:t>
            </a:r>
            <a:r>
              <a:rPr lang="zh-CN" altLang="en-US" sz="1000" dirty="0" smtClean="0"/>
              <a:t>以横向进行扩展，满足大量图片的存储。</a:t>
            </a:r>
            <a:endParaRPr lang="en-US" altLang="zh-CN" sz="1000" dirty="0" smtClean="0"/>
          </a:p>
          <a:p>
            <a:pPr marL="228600" indent="-228600" algn="l">
              <a:buAutoNum type="arabicParenR"/>
            </a:pPr>
            <a:r>
              <a:rPr lang="en-US" altLang="zh-CN" sz="1000" dirty="0" smtClean="0"/>
              <a:t>MongoDB</a:t>
            </a:r>
            <a:r>
              <a:rPr lang="zh-CN" altLang="en-US" sz="1000" dirty="0" smtClean="0"/>
              <a:t>的集群环境，可以很好的提供容错机制。</a:t>
            </a:r>
            <a:endParaRPr lang="en-US" sz="1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18"/>
          <p:cNvSpPr/>
          <p:nvPr/>
        </p:nvSpPr>
        <p:spPr>
          <a:xfrm>
            <a:off x="1683385" y="1195070"/>
            <a:ext cx="6233795" cy="36245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b="1" dirty="0"/>
              <a:t>Azkaban/oozie</a:t>
            </a:r>
            <a:r>
              <a:rPr lang="zh-CN" altLang="en-US" sz="800" b="1" dirty="0"/>
              <a:t>任务调度</a:t>
            </a:r>
            <a:endParaRPr lang="zh-CN" altLang="en-US" sz="800" b="1" dirty="0"/>
          </a:p>
        </p:txBody>
      </p:sp>
      <p:sp>
        <p:nvSpPr>
          <p:cNvPr id="43" name="矩形 18"/>
          <p:cNvSpPr/>
          <p:nvPr/>
        </p:nvSpPr>
        <p:spPr>
          <a:xfrm>
            <a:off x="3738245" y="4187190"/>
            <a:ext cx="3392170" cy="5911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b="1" dirty="0"/>
              <a:t>JVM</a:t>
            </a:r>
            <a:endParaRPr lang="en-US" altLang="zh-CN" sz="800" b="1" dirty="0"/>
          </a:p>
        </p:txBody>
      </p:sp>
      <p:sp>
        <p:nvSpPr>
          <p:cNvPr id="310" name="流程图: 磁盘 309"/>
          <p:cNvSpPr/>
          <p:nvPr/>
        </p:nvSpPr>
        <p:spPr>
          <a:xfrm>
            <a:off x="4700299" y="3013322"/>
            <a:ext cx="498968" cy="365885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zh-CN" altLang="en-US" sz="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1683385" y="1095375"/>
            <a:ext cx="0" cy="380809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48918" y="948905"/>
            <a:ext cx="163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charset="-122"/>
                <a:ea typeface="微软雅黑" panose="020B0503020204020204" charset="-122"/>
              </a:rPr>
              <a:t>MC</a:t>
            </a:r>
            <a:endParaRPr lang="en-US" sz="1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520577" y="948905"/>
            <a:ext cx="163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charset="-122"/>
                <a:ea typeface="微软雅黑" panose="020B0503020204020204" charset="-122"/>
              </a:rPr>
              <a:t>大数据处理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平台</a:t>
            </a:r>
            <a:endParaRPr lang="en-US" sz="1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4" name="矩形 18"/>
          <p:cNvSpPr/>
          <p:nvPr/>
        </p:nvSpPr>
        <p:spPr>
          <a:xfrm>
            <a:off x="3737610" y="1299845"/>
            <a:ext cx="3392170" cy="26009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b="1" dirty="0" smtClean="0"/>
              <a:t>HDFS</a:t>
            </a:r>
            <a:endParaRPr lang="en-US" altLang="zh-CN" sz="800" b="1" dirty="0"/>
          </a:p>
        </p:txBody>
      </p:sp>
      <p:sp>
        <p:nvSpPr>
          <p:cNvPr id="190" name="Title 3"/>
          <p:cNvSpPr>
            <a:spLocks noGrp="1"/>
          </p:cNvSpPr>
          <p:nvPr>
            <p:ph type="title"/>
          </p:nvPr>
        </p:nvSpPr>
        <p:spPr>
          <a:xfrm>
            <a:off x="264160" y="53340"/>
            <a:ext cx="4436110" cy="73215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菜单计算</a:t>
            </a:r>
            <a:r>
              <a:rPr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增量（大千）</a:t>
            </a:r>
            <a:endParaRPr lang="zh-CN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87" name="Elbow Connector 170"/>
          <p:cNvCxnSpPr>
            <a:stCxn id="101" idx="3"/>
          </p:cNvCxnSpPr>
          <p:nvPr/>
        </p:nvCxnSpPr>
        <p:spPr>
          <a:xfrm flipV="1">
            <a:off x="976630" y="1611630"/>
            <a:ext cx="2748915" cy="3175"/>
          </a:xfrm>
          <a:prstGeom prst="bentConnector3">
            <a:avLst>
              <a:gd name="adj1" fmla="val 5001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550545" y="1297940"/>
            <a:ext cx="492760" cy="632460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DB</a:t>
            </a:r>
            <a:endParaRPr lang="en-US" altLang="zh-CN" sz="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SQL SERVER</a:t>
            </a:r>
            <a:endParaRPr lang="en-US" altLang="zh-CN" sz="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063209" y="2484732"/>
            <a:ext cx="999473" cy="341011"/>
            <a:chOff x="5911048" y="3546066"/>
            <a:chExt cx="999473" cy="341011"/>
          </a:xfrm>
        </p:grpSpPr>
        <p:sp>
          <p:nvSpPr>
            <p:cNvPr id="292" name="Rounded Rectangle 131"/>
            <p:cNvSpPr/>
            <p:nvPr/>
          </p:nvSpPr>
          <p:spPr>
            <a:xfrm>
              <a:off x="5911048" y="3546066"/>
              <a:ext cx="747280" cy="2187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/>
                <a:t>Redis</a:t>
              </a:r>
              <a:endParaRPr lang="en-US" sz="800" dirty="0"/>
            </a:p>
          </p:txBody>
        </p:sp>
        <p:sp>
          <p:nvSpPr>
            <p:cNvPr id="293" name="Rounded Rectangle 132"/>
            <p:cNvSpPr/>
            <p:nvPr/>
          </p:nvSpPr>
          <p:spPr>
            <a:xfrm>
              <a:off x="6051937" y="3598517"/>
              <a:ext cx="747280" cy="2187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/>
                <a:t>Redis</a:t>
              </a:r>
              <a:endParaRPr lang="en-US" sz="800" dirty="0"/>
            </a:p>
          </p:txBody>
        </p:sp>
        <p:sp>
          <p:nvSpPr>
            <p:cNvPr id="315" name="Rounded Rectangle 132"/>
            <p:cNvSpPr/>
            <p:nvPr/>
          </p:nvSpPr>
          <p:spPr>
            <a:xfrm>
              <a:off x="6163241" y="3668279"/>
              <a:ext cx="747280" cy="2187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/>
                <a:t>Redis</a:t>
              </a:r>
              <a:r>
                <a:rPr lang="zh-CN" altLang="en-US" sz="800" dirty="0" smtClean="0"/>
                <a:t>集群</a:t>
              </a:r>
              <a:endParaRPr lang="en-US" sz="800" dirty="0"/>
            </a:p>
          </p:txBody>
        </p:sp>
      </p:grpSp>
      <p:cxnSp>
        <p:nvCxnSpPr>
          <p:cNvPr id="390" name="肘形连接符 389"/>
          <p:cNvCxnSpPr>
            <a:stCxn id="154" idx="3"/>
            <a:endCxn id="292" idx="1"/>
          </p:cNvCxnSpPr>
          <p:nvPr/>
        </p:nvCxnSpPr>
        <p:spPr>
          <a:xfrm flipV="1">
            <a:off x="7129780" y="2594610"/>
            <a:ext cx="933450" cy="5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3792220" y="1553210"/>
            <a:ext cx="3277234" cy="3151505"/>
            <a:chOff x="4119630" y="2491902"/>
            <a:chExt cx="2659326" cy="2174209"/>
          </a:xfrm>
        </p:grpSpPr>
        <p:sp>
          <p:nvSpPr>
            <p:cNvPr id="165" name="Rounded Rectangle 115"/>
            <p:cNvSpPr/>
            <p:nvPr/>
          </p:nvSpPr>
          <p:spPr>
            <a:xfrm>
              <a:off x="4320072" y="2491902"/>
              <a:ext cx="2402205" cy="1509198"/>
            </a:xfrm>
            <a:prstGeom prst="roundRect">
              <a:avLst>
                <a:gd name="adj" fmla="val 73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>
                <a:lnSpc>
                  <a:spcPct val="60000"/>
                </a:lnSpc>
              </a:pPr>
              <a:r>
                <a:rPr lang="en-US" altLang="zh-CN" sz="800" dirty="0" smtClean="0"/>
                <a:t>HiveSQL/FlinkSQL</a:t>
              </a:r>
              <a:endParaRPr lang="zh-CN" altLang="en-US" sz="800" dirty="0" smtClean="0"/>
            </a:p>
          </p:txBody>
        </p:sp>
        <p:sp>
          <p:nvSpPr>
            <p:cNvPr id="6" name="Rounded Rectangle 115"/>
            <p:cNvSpPr/>
            <p:nvPr/>
          </p:nvSpPr>
          <p:spPr>
            <a:xfrm>
              <a:off x="4528758" y="3719412"/>
              <a:ext cx="578652" cy="2440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餐厅</a:t>
              </a:r>
              <a:r>
                <a:rPr lang="en-US" altLang="zh-CN" sz="800" dirty="0"/>
                <a:t>-</a:t>
              </a:r>
              <a:r>
                <a:rPr lang="zh-CN" altLang="en-US" sz="800" dirty="0"/>
                <a:t>菜单</a:t>
              </a:r>
              <a:r>
                <a:rPr lang="en-US" sz="800" dirty="0"/>
                <a:t>Mapping</a:t>
              </a:r>
              <a:endParaRPr lang="en-US" sz="800" dirty="0"/>
            </a:p>
          </p:txBody>
        </p:sp>
        <p:sp>
          <p:nvSpPr>
            <p:cNvPr id="20" name="Rounded Rectangle 115"/>
            <p:cNvSpPr/>
            <p:nvPr/>
          </p:nvSpPr>
          <p:spPr>
            <a:xfrm>
              <a:off x="5256324" y="2998327"/>
              <a:ext cx="390577" cy="2124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餐厅</a:t>
              </a:r>
              <a:endParaRPr lang="en-US" altLang="zh-CN" sz="800" dirty="0"/>
            </a:p>
          </p:txBody>
        </p:sp>
        <p:sp>
          <p:nvSpPr>
            <p:cNvPr id="22" name="Rounded Rectangle 115"/>
            <p:cNvSpPr/>
            <p:nvPr/>
          </p:nvSpPr>
          <p:spPr>
            <a:xfrm>
              <a:off x="4603988" y="2835360"/>
              <a:ext cx="390577" cy="2124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AD</a:t>
              </a:r>
              <a:endParaRPr lang="en-US" altLang="zh-CN" sz="800" dirty="0"/>
            </a:p>
          </p:txBody>
        </p:sp>
        <p:sp>
          <p:nvSpPr>
            <p:cNvPr id="23" name="Rounded Rectangle 115"/>
            <p:cNvSpPr/>
            <p:nvPr/>
          </p:nvSpPr>
          <p:spPr>
            <a:xfrm>
              <a:off x="4604503" y="3235330"/>
              <a:ext cx="390577" cy="2124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C1</a:t>
              </a:r>
              <a:endParaRPr lang="en-US" altLang="zh-CN" sz="800" dirty="0"/>
            </a:p>
          </p:txBody>
        </p:sp>
        <p:sp>
          <p:nvSpPr>
            <p:cNvPr id="24" name="Rounded Rectangle 115"/>
            <p:cNvSpPr/>
            <p:nvPr/>
          </p:nvSpPr>
          <p:spPr>
            <a:xfrm>
              <a:off x="5256839" y="3367193"/>
              <a:ext cx="390577" cy="2124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C2</a:t>
              </a:r>
              <a:endParaRPr lang="en-US" altLang="zh-CN" sz="800" dirty="0"/>
            </a:p>
          </p:txBody>
        </p:sp>
        <p:sp>
          <p:nvSpPr>
            <p:cNvPr id="25" name="Rounded Rectangle 115"/>
            <p:cNvSpPr/>
            <p:nvPr/>
          </p:nvSpPr>
          <p:spPr>
            <a:xfrm>
              <a:off x="5986982" y="3240587"/>
              <a:ext cx="390577" cy="2124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ES</a:t>
              </a:r>
              <a:endParaRPr lang="en-US" sz="800" dirty="0"/>
            </a:p>
          </p:txBody>
        </p:sp>
        <p:sp>
          <p:nvSpPr>
            <p:cNvPr id="26" name="Rounded Rectangle 115"/>
            <p:cNvSpPr/>
            <p:nvPr/>
          </p:nvSpPr>
          <p:spPr>
            <a:xfrm>
              <a:off x="5956581" y="2835798"/>
              <a:ext cx="390577" cy="2124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S</a:t>
              </a:r>
              <a:endParaRPr lang="en-US" altLang="zh-CN" sz="800" dirty="0"/>
            </a:p>
          </p:txBody>
        </p:sp>
        <p:sp>
          <p:nvSpPr>
            <p:cNvPr id="27" name="Rounded Rectangle 115"/>
            <p:cNvSpPr/>
            <p:nvPr/>
          </p:nvSpPr>
          <p:spPr>
            <a:xfrm>
              <a:off x="5256840" y="2595728"/>
              <a:ext cx="390577" cy="2124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MD</a:t>
              </a:r>
              <a:endParaRPr lang="en-US" altLang="zh-CN" sz="800" dirty="0"/>
            </a:p>
          </p:txBody>
        </p:sp>
        <p:sp>
          <p:nvSpPr>
            <p:cNvPr id="34" name="Rounded Rectangle 115"/>
            <p:cNvSpPr/>
            <p:nvPr/>
          </p:nvSpPr>
          <p:spPr>
            <a:xfrm>
              <a:off x="5201190" y="3727736"/>
              <a:ext cx="547220" cy="2440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800" dirty="0"/>
                <a:t>餐期</a:t>
              </a:r>
              <a:endParaRPr lang="zh-CN" sz="800" dirty="0"/>
            </a:p>
          </p:txBody>
        </p:sp>
        <p:sp>
          <p:nvSpPr>
            <p:cNvPr id="35" name="Rounded Rectangle 115"/>
            <p:cNvSpPr/>
            <p:nvPr/>
          </p:nvSpPr>
          <p:spPr>
            <a:xfrm>
              <a:off x="5878258" y="3727736"/>
              <a:ext cx="547220" cy="2440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价格</a:t>
              </a:r>
              <a:endParaRPr lang="zh-CN" altLang="en-US" sz="800" dirty="0"/>
            </a:p>
          </p:txBody>
        </p:sp>
        <p:sp>
          <p:nvSpPr>
            <p:cNvPr id="36" name="Rounded Rectangle 115"/>
            <p:cNvSpPr/>
            <p:nvPr/>
          </p:nvSpPr>
          <p:spPr>
            <a:xfrm>
              <a:off x="5529418" y="4514972"/>
              <a:ext cx="1249538" cy="1511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MC</a:t>
              </a:r>
              <a:r>
                <a:rPr lang="zh-CN" altLang="en-US" sz="800" dirty="0"/>
                <a:t>码表信息</a:t>
              </a:r>
              <a:endParaRPr lang="zh-CN" altLang="en-US" sz="800" dirty="0"/>
            </a:p>
          </p:txBody>
        </p:sp>
        <p:sp>
          <p:nvSpPr>
            <p:cNvPr id="39" name="Rounded Rectangle 115"/>
            <p:cNvSpPr/>
            <p:nvPr/>
          </p:nvSpPr>
          <p:spPr>
            <a:xfrm>
              <a:off x="4119630" y="4478173"/>
              <a:ext cx="1331982" cy="151139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品项关联</a:t>
              </a:r>
              <a:endParaRPr lang="zh-CN" altLang="en-US" sz="800" dirty="0"/>
            </a:p>
          </p:txBody>
        </p:sp>
        <p:sp>
          <p:nvSpPr>
            <p:cNvPr id="50" name="Rounded Rectangle 115"/>
            <p:cNvSpPr/>
            <p:nvPr/>
          </p:nvSpPr>
          <p:spPr>
            <a:xfrm>
              <a:off x="5529418" y="4330539"/>
              <a:ext cx="1249538" cy="1511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basic</a:t>
              </a:r>
              <a:r>
                <a:rPr lang="zh-CN" altLang="en-US" sz="800" dirty="0"/>
                <a:t>菜单字典</a:t>
              </a:r>
              <a:endParaRPr lang="zh-CN" altLang="en-US" sz="800" dirty="0"/>
            </a:p>
          </p:txBody>
        </p:sp>
      </p:grpSp>
      <p:cxnSp>
        <p:nvCxnSpPr>
          <p:cNvPr id="28" name="直接箭头连接符 27"/>
          <p:cNvCxnSpPr/>
          <p:nvPr/>
        </p:nvCxnSpPr>
        <p:spPr>
          <a:xfrm flipV="1">
            <a:off x="5424805" y="2011680"/>
            <a:ext cx="9525" cy="2667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4870450" y="2205355"/>
            <a:ext cx="318135" cy="1187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676265" y="2205990"/>
            <a:ext cx="379730" cy="1333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871085" y="2590800"/>
            <a:ext cx="317500" cy="1943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433695" y="2595245"/>
            <a:ext cx="635" cy="22669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653405" y="2567940"/>
            <a:ext cx="440055" cy="2247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36" idx="3"/>
            <a:endCxn id="315" idx="2"/>
          </p:cNvCxnSpPr>
          <p:nvPr/>
        </p:nvCxnSpPr>
        <p:spPr>
          <a:xfrm flipV="1">
            <a:off x="7069455" y="2825750"/>
            <a:ext cx="1619885" cy="17697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9" idx="1"/>
            <a:endCxn id="64" idx="3"/>
          </p:cNvCxnSpPr>
          <p:nvPr/>
        </p:nvCxnSpPr>
        <p:spPr>
          <a:xfrm rot="10800000">
            <a:off x="796925" y="1930400"/>
            <a:ext cx="2995295" cy="2611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下箭头 43"/>
          <p:cNvSpPr/>
          <p:nvPr/>
        </p:nvSpPr>
        <p:spPr>
          <a:xfrm>
            <a:off x="5171440" y="3924300"/>
            <a:ext cx="506730" cy="22860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TextBox 109"/>
          <p:cNvSpPr txBox="1"/>
          <p:nvPr/>
        </p:nvSpPr>
        <p:spPr>
          <a:xfrm>
            <a:off x="7129780" y="2359025"/>
            <a:ext cx="10744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微软雅黑" panose="020B0503020204020204" charset="-122"/>
                <a:ea typeface="微软雅黑" panose="020B0503020204020204" charset="-122"/>
              </a:rPr>
              <a:t>4.by</a:t>
            </a:r>
            <a:r>
              <a:rPr lang="zh-CN" altLang="en-US" sz="800" b="1" dirty="0">
                <a:latin typeface="微软雅黑" panose="020B0503020204020204" charset="-122"/>
                <a:ea typeface="微软雅黑" panose="020B0503020204020204" charset="-122"/>
              </a:rPr>
              <a:t>餐厅菜单缓存</a:t>
            </a:r>
            <a:endParaRPr lang="zh-CN" alt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TextBox 109"/>
          <p:cNvSpPr txBox="1"/>
          <p:nvPr/>
        </p:nvSpPr>
        <p:spPr>
          <a:xfrm>
            <a:off x="7129780" y="4328160"/>
            <a:ext cx="1046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en-US" sz="800" b="1" dirty="0">
                <a:latin typeface="微软雅黑" panose="020B0503020204020204" charset="-122"/>
                <a:ea typeface="微软雅黑" panose="020B0503020204020204" charset="-122"/>
              </a:rPr>
              <a:t>基础菜单缓存</a:t>
            </a:r>
            <a:endParaRPr lang="zh-CN" alt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7" name="肘形连接符 46"/>
          <p:cNvCxnSpPr>
            <a:endCxn id="64" idx="3"/>
          </p:cNvCxnSpPr>
          <p:nvPr/>
        </p:nvCxnSpPr>
        <p:spPr>
          <a:xfrm rot="10800000">
            <a:off x="796925" y="1930400"/>
            <a:ext cx="3154680" cy="12954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TextBox 109"/>
          <p:cNvSpPr txBox="1"/>
          <p:nvPr/>
        </p:nvSpPr>
        <p:spPr>
          <a:xfrm>
            <a:off x="2076450" y="2938780"/>
            <a:ext cx="11703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微软雅黑" panose="020B0503020204020204" charset="-122"/>
                <a:ea typeface="微软雅黑" panose="020B0503020204020204" charset="-122"/>
              </a:rPr>
              <a:t>6.Flink sink DB</a:t>
            </a:r>
            <a:endParaRPr lang="en-US" altLang="zh-CN" sz="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800" b="1" dirty="0"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800" b="1" dirty="0">
                <a:latin typeface="微软雅黑" panose="020B0503020204020204" charset="-122"/>
                <a:ea typeface="微软雅黑" panose="020B0503020204020204" charset="-122"/>
              </a:rPr>
              <a:t>餐厅在售菜单入库</a:t>
            </a:r>
            <a:endParaRPr lang="zh-CN" alt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TextBox 109"/>
          <p:cNvSpPr txBox="1"/>
          <p:nvPr/>
        </p:nvSpPr>
        <p:spPr>
          <a:xfrm>
            <a:off x="2220595" y="4328160"/>
            <a:ext cx="10947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微软雅黑" panose="020B0503020204020204" charset="-122"/>
                <a:ea typeface="微软雅黑" panose="020B0503020204020204" charset="-122"/>
              </a:rPr>
              <a:t>7.</a:t>
            </a:r>
            <a:r>
              <a:rPr lang="zh-CN" altLang="en-US" sz="800" b="1" dirty="0">
                <a:latin typeface="微软雅黑" panose="020B0503020204020204" charset="-122"/>
                <a:ea typeface="微软雅黑" panose="020B0503020204020204" charset="-122"/>
              </a:rPr>
              <a:t>关联品项入库</a:t>
            </a:r>
            <a:endParaRPr lang="zh-CN" alt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下箭头 51"/>
          <p:cNvSpPr/>
          <p:nvPr/>
        </p:nvSpPr>
        <p:spPr>
          <a:xfrm>
            <a:off x="5169535" y="3122295"/>
            <a:ext cx="506730" cy="22860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TextBox 109"/>
          <p:cNvSpPr txBox="1"/>
          <p:nvPr/>
        </p:nvSpPr>
        <p:spPr>
          <a:xfrm>
            <a:off x="5959475" y="1716405"/>
            <a:ext cx="10401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重建数据模型</a:t>
            </a:r>
            <a:endParaRPr lang="zh-CN" altLang="en-US" sz="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TextBox 109"/>
          <p:cNvSpPr txBox="1"/>
          <p:nvPr/>
        </p:nvSpPr>
        <p:spPr>
          <a:xfrm>
            <a:off x="5579110" y="3100070"/>
            <a:ext cx="10401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结构化关联查询</a:t>
            </a:r>
            <a:endParaRPr lang="zh-CN" altLang="en-US" sz="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TextBox 109"/>
          <p:cNvSpPr txBox="1"/>
          <p:nvPr/>
        </p:nvSpPr>
        <p:spPr>
          <a:xfrm>
            <a:off x="1929765" y="1400810"/>
            <a:ext cx="1808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800" b="1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800" b="1" dirty="0" smtClean="0">
                <a:latin typeface="微软雅黑" panose="020B0503020204020204" charset="-122"/>
                <a:ea typeface="微软雅黑" panose="020B0503020204020204" charset="-122"/>
              </a:rPr>
              <a:t>Flink JDBC source</a:t>
            </a:r>
            <a:endParaRPr lang="en-US" altLang="zh-CN" sz="8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Rectangle 17"/>
          <p:cNvSpPr/>
          <p:nvPr/>
        </p:nvSpPr>
        <p:spPr>
          <a:xfrm>
            <a:off x="5169535" y="313055"/>
            <a:ext cx="2543175" cy="589915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r>
              <a:rPr lang="zh-CN" sz="11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菜单计算优化大数据增量计算</a:t>
            </a:r>
            <a:endParaRPr lang="zh-CN" sz="11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sz="11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文件传输机制</a:t>
            </a:r>
            <a:endParaRPr lang="zh-CN" sz="11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sz="11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售罄数据独立存储</a:t>
            </a:r>
            <a:endParaRPr lang="zh-CN" sz="11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一键屏蔽（售罄）永程</a:t>
            </a:r>
            <a:endParaRPr lang="zh-CN" alt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164409" y="1155266"/>
            <a:ext cx="800100" cy="2830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71369" y="1140541"/>
            <a:ext cx="699194" cy="2830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40327" y="1704109"/>
            <a:ext cx="74710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995056" y="1891143"/>
            <a:ext cx="1478966" cy="14339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09355" y="2047006"/>
            <a:ext cx="1267690" cy="332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售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罄微服务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07853" y="2901139"/>
            <a:ext cx="1267690" cy="332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售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罄微服务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09355" y="2456410"/>
            <a:ext cx="1267690" cy="332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售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罄微服务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Flowchart: Magnetic Disk 16"/>
          <p:cNvSpPr/>
          <p:nvPr/>
        </p:nvSpPr>
        <p:spPr>
          <a:xfrm>
            <a:off x="765459" y="1911928"/>
            <a:ext cx="574970" cy="43641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Flowchart: Magnetic Disk 18"/>
          <p:cNvSpPr/>
          <p:nvPr/>
        </p:nvSpPr>
        <p:spPr>
          <a:xfrm>
            <a:off x="1085852" y="2041811"/>
            <a:ext cx="581890" cy="46758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Flowchart: Magnetic Disk 17"/>
          <p:cNvSpPr/>
          <p:nvPr/>
        </p:nvSpPr>
        <p:spPr>
          <a:xfrm>
            <a:off x="732561" y="2603955"/>
            <a:ext cx="498762" cy="361607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023506" y="2775062"/>
            <a:ext cx="547253" cy="42256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546392" y="2785796"/>
            <a:ext cx="498762" cy="361607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653888" y="2197675"/>
            <a:ext cx="278822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85061" y="2383673"/>
            <a:ext cx="27882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567295" y="2901137"/>
            <a:ext cx="396588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556904" y="3077438"/>
            <a:ext cx="37580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10" idx="0"/>
          </p:cNvCxnSpPr>
          <p:nvPr/>
        </p:nvCxnSpPr>
        <p:spPr>
          <a:xfrm flipH="1">
            <a:off x="2734539" y="1438279"/>
            <a:ext cx="1829920" cy="45286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2"/>
          </p:cNvCxnSpPr>
          <p:nvPr/>
        </p:nvCxnSpPr>
        <p:spPr>
          <a:xfrm flipH="1">
            <a:off x="2714218" y="1423554"/>
            <a:ext cx="406748" cy="49564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270665" y="1984665"/>
            <a:ext cx="1007918" cy="285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kafka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77591" y="2303321"/>
            <a:ext cx="1007918" cy="285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kafka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94908" y="2642759"/>
            <a:ext cx="1007918" cy="285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kafka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70216" y="1924051"/>
            <a:ext cx="1201883" cy="10581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530309" y="2260469"/>
            <a:ext cx="58795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78381" y="1817122"/>
            <a:ext cx="4779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通知消息</a:t>
            </a:r>
            <a:endParaRPr lang="en-US" sz="1000" dirty="0" smtClean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3540700" y="2785632"/>
            <a:ext cx="58795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654134" y="2350076"/>
            <a:ext cx="4779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/>
              <a:t>消费</a:t>
            </a:r>
            <a:r>
              <a:rPr lang="zh-CN" altLang="en-US" sz="1000" dirty="0" smtClean="0"/>
              <a:t>消息</a:t>
            </a:r>
            <a:endParaRPr lang="en-US" sz="1000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5921949" y="1840918"/>
            <a:ext cx="1299734" cy="13220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36480" y="1924043"/>
            <a:ext cx="1007685" cy="332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售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罄报表微服务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5372101" y="2456410"/>
            <a:ext cx="54984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419720" y="1949966"/>
            <a:ext cx="4779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消费消息</a:t>
            </a:r>
            <a:endParaRPr lang="en-US" sz="1000" dirty="0" smtClean="0"/>
          </a:p>
        </p:txBody>
      </p:sp>
      <p:cxnSp>
        <p:nvCxnSpPr>
          <p:cNvPr id="61" name="Straight Arrow Connector 60"/>
          <p:cNvCxnSpPr>
            <a:endCxn id="53" idx="0"/>
          </p:cNvCxnSpPr>
          <p:nvPr/>
        </p:nvCxnSpPr>
        <p:spPr>
          <a:xfrm>
            <a:off x="4478455" y="1441142"/>
            <a:ext cx="2093361" cy="39977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05245" y="3688772"/>
            <a:ext cx="7606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043406" y="2294654"/>
            <a:ext cx="1007685" cy="332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售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罄报表微服务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50332" y="2696438"/>
            <a:ext cx="1007685" cy="332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售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罄报表微服务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Flowchart: Magnetic Disk 73"/>
          <p:cNvSpPr/>
          <p:nvPr/>
        </p:nvSpPr>
        <p:spPr>
          <a:xfrm>
            <a:off x="7616536" y="1984665"/>
            <a:ext cx="394855" cy="39485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Flowchart: Magnetic Disk 74"/>
          <p:cNvSpPr/>
          <p:nvPr/>
        </p:nvSpPr>
        <p:spPr>
          <a:xfrm>
            <a:off x="7768936" y="2137065"/>
            <a:ext cx="394855" cy="39485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Flowchart: Magnetic Disk 75"/>
          <p:cNvSpPr/>
          <p:nvPr/>
        </p:nvSpPr>
        <p:spPr>
          <a:xfrm>
            <a:off x="7557651" y="2237510"/>
            <a:ext cx="394855" cy="39485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ES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7243330" y="2270412"/>
            <a:ext cx="278822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274503" y="2456410"/>
            <a:ext cx="27882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12171" y="4142511"/>
            <a:ext cx="7606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42946" y="3761449"/>
            <a:ext cx="876530" cy="2806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CPOS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896337" y="3768437"/>
            <a:ext cx="876530" cy="2806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Delivery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956906" y="3765034"/>
            <a:ext cx="876530" cy="2806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SelfOrder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64458" y="3761449"/>
            <a:ext cx="876530" cy="2806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PreOrder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3" name="Straight Arrow Connector 92"/>
          <p:cNvCxnSpPr>
            <a:stCxn id="10" idx="2"/>
          </p:cNvCxnSpPr>
          <p:nvPr/>
        </p:nvCxnSpPr>
        <p:spPr>
          <a:xfrm>
            <a:off x="2734539" y="3325088"/>
            <a:ext cx="0" cy="43642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771369" y="3418609"/>
            <a:ext cx="69919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通知下游</a:t>
            </a:r>
            <a:endParaRPr lang="en-US" sz="1000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412171" y="4208317"/>
            <a:ext cx="754033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smtClean="0"/>
              <a:t>1) </a:t>
            </a:r>
            <a:r>
              <a:rPr lang="zh-CN" altLang="en-US" sz="1000" dirty="0"/>
              <a:t>售</a:t>
            </a:r>
            <a:r>
              <a:rPr lang="zh-CN" altLang="en-US" sz="1000" dirty="0" smtClean="0"/>
              <a:t>罄的基础数据由菜单计算结果通过</a:t>
            </a:r>
            <a:r>
              <a:rPr lang="en-US" altLang="zh-CN" sz="1000" dirty="0" err="1" smtClean="0"/>
              <a:t>sqoop</a:t>
            </a:r>
            <a:r>
              <a:rPr lang="zh-CN" altLang="en-US" sz="1000" dirty="0"/>
              <a:t>同</a:t>
            </a:r>
            <a:r>
              <a:rPr lang="zh-CN" altLang="en-US" sz="1000" dirty="0" smtClean="0"/>
              <a:t>步到</a:t>
            </a:r>
            <a:r>
              <a:rPr lang="en-US" altLang="zh-CN" sz="1000" dirty="0" smtClean="0"/>
              <a:t>MySQL</a:t>
            </a:r>
            <a:r>
              <a:rPr lang="zh-CN" altLang="en-US" sz="1000" dirty="0" smtClean="0"/>
              <a:t>，可考虑按品牌进行分表或者分库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2) </a:t>
            </a:r>
            <a:r>
              <a:rPr lang="zh-CN" altLang="en-US" sz="1000" dirty="0" smtClean="0"/>
              <a:t>售罄的实时状态数据保存在数据库中。通知下游的数据和报表用数据放入</a:t>
            </a:r>
            <a:r>
              <a:rPr lang="en-US" altLang="zh-CN" sz="1000" dirty="0" err="1" smtClean="0"/>
              <a:t>kafka</a:t>
            </a:r>
            <a:r>
              <a:rPr lang="zh-CN" altLang="en-US" sz="1000" dirty="0" smtClean="0"/>
              <a:t>，由通知消费者和报表消费者进行消费。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3</a:t>
            </a:r>
            <a:r>
              <a:rPr lang="zh-CN" altLang="en-US" sz="1000" dirty="0" smtClean="0"/>
              <a:t>）通知下游的微服务消费通知消息，通知下游系统，把通知结果反写入</a:t>
            </a:r>
            <a:r>
              <a:rPr lang="en-US" altLang="zh-CN" sz="1000" dirty="0" err="1" smtClean="0"/>
              <a:t>kafka</a:t>
            </a:r>
            <a:r>
              <a:rPr lang="zh-CN" altLang="en-US" sz="1000" dirty="0" smtClean="0"/>
              <a:t>进行状态跟踪。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4</a:t>
            </a:r>
            <a:r>
              <a:rPr lang="zh-CN" altLang="en-US" sz="1000" dirty="0" smtClean="0"/>
              <a:t>）报表消费者和通知状态消费者消费消息写入</a:t>
            </a:r>
            <a:r>
              <a:rPr lang="en-US" altLang="zh-CN" sz="1000" dirty="0" smtClean="0"/>
              <a:t>ES</a:t>
            </a:r>
            <a:r>
              <a:rPr lang="zh-CN" altLang="en-US" sz="1000" dirty="0" smtClean="0"/>
              <a:t>，</a:t>
            </a:r>
            <a:r>
              <a:rPr lang="en-US" altLang="zh-CN" sz="1000" dirty="0" smtClean="0"/>
              <a:t>WEB</a:t>
            </a:r>
            <a:r>
              <a:rPr lang="zh-CN" altLang="en-US" sz="1000" dirty="0" smtClean="0"/>
              <a:t>，</a:t>
            </a:r>
            <a:r>
              <a:rPr lang="en-US" altLang="zh-CN" sz="1000" dirty="0" smtClean="0"/>
              <a:t>App</a:t>
            </a:r>
            <a:r>
              <a:rPr lang="zh-CN" altLang="en-US" sz="1000" dirty="0" smtClean="0"/>
              <a:t>通过售罄报表微服务查询</a:t>
            </a:r>
            <a:r>
              <a:rPr lang="en-US" altLang="zh-CN" sz="1000" dirty="0" smtClean="0"/>
              <a:t>ES</a:t>
            </a:r>
            <a:r>
              <a:rPr lang="zh-CN" altLang="en-US" sz="1000" dirty="0" smtClean="0"/>
              <a:t>中的内容提供相应信息。</a:t>
            </a:r>
            <a:endParaRPr lang="en-US" sz="1000" dirty="0" smtClean="0"/>
          </a:p>
        </p:txBody>
      </p:sp>
      <p:cxnSp>
        <p:nvCxnSpPr>
          <p:cNvPr id="3" name="Elbow Connector 2"/>
          <p:cNvCxnSpPr>
            <a:endCxn id="42" idx="2"/>
          </p:cNvCxnSpPr>
          <p:nvPr/>
        </p:nvCxnSpPr>
        <p:spPr>
          <a:xfrm flipV="1">
            <a:off x="3498266" y="2982197"/>
            <a:ext cx="1272892" cy="261665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93056" y="2989918"/>
            <a:ext cx="99602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通知下游结果</a:t>
            </a:r>
            <a:endParaRPr lang="en-US" sz="1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1041</Words>
  <Application>WPS 演示</Application>
  <PresentationFormat>On-screen Show (16:9)</PresentationFormat>
  <Paragraphs>205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思源黑体 CN</vt:lpstr>
      <vt:lpstr>MT Extra</vt:lpstr>
      <vt:lpstr>DejaVu Sans</vt:lpstr>
      <vt:lpstr>Arial</vt:lpstr>
      <vt:lpstr>HelveticaNeueLT Std</vt:lpstr>
      <vt:lpstr>Gubbi</vt:lpstr>
      <vt:lpstr>Arial Black</vt:lpstr>
      <vt:lpstr>黑体</vt:lpstr>
      <vt:lpstr>宋体</vt:lpstr>
      <vt:lpstr>Arial Unicode MS</vt:lpstr>
      <vt:lpstr>微软雅黑</vt:lpstr>
      <vt:lpstr>2016 HDS Corporate</vt:lpstr>
      <vt:lpstr>产品中台-产品配置架构</vt:lpstr>
      <vt:lpstr>PowerPoint 演示文稿</vt:lpstr>
      <vt:lpstr>内容管理（牟大）</vt:lpstr>
      <vt:lpstr>系统关系图（Michael/大千）</vt:lpstr>
      <vt:lpstr>系统架构图（牟大）</vt:lpstr>
      <vt:lpstr>产品运营对接架构（牟大）</vt:lpstr>
      <vt:lpstr>图片服务器架构（牟大）</vt:lpstr>
      <vt:lpstr>菜单计算-增量（大千）</vt:lpstr>
      <vt:lpstr>一键屏蔽（售罄）永程</vt:lpstr>
      <vt:lpstr>内容管理（牟大）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muzongcun</cp:lastModifiedBy>
  <cp:revision>6484</cp:revision>
  <cp:lastPrinted>2020-05-14T06:47:34Z</cp:lastPrinted>
  <dcterms:created xsi:type="dcterms:W3CDTF">2020-05-14T06:47:34Z</dcterms:created>
  <dcterms:modified xsi:type="dcterms:W3CDTF">2020-05-14T06:47:34Z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2052-11.1.0.8865</vt:lpwstr>
  </property>
</Properties>
</file>