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0" r:id="rId8"/>
    <p:sldId id="266" r:id="rId9"/>
    <p:sldId id="267" r:id="rId10"/>
    <p:sldId id="268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3D711-2971-024A-8ED8-D11E7CAC3285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A5ED1E-E560-DD48-9CAB-692AB878F025}">
      <dgm:prSet phldrT="[文本]"/>
      <dgm:spPr/>
      <dgm:t>
        <a:bodyPr/>
        <a:lstStyle/>
        <a:p>
          <a:r>
            <a:rPr lang="zh-CN" altLang="en-US" dirty="0"/>
            <a:t>问题搜索空间大</a:t>
          </a:r>
        </a:p>
      </dgm:t>
    </dgm:pt>
    <dgm:pt modelId="{A1863463-80E1-4F47-8223-FF0B0B1D1BDF}" type="parTrans" cxnId="{3782BE88-E55F-FE49-B41E-A9D15633AE5F}">
      <dgm:prSet/>
      <dgm:spPr/>
      <dgm:t>
        <a:bodyPr/>
        <a:lstStyle/>
        <a:p>
          <a:endParaRPr lang="zh-CN" altLang="en-US"/>
        </a:p>
      </dgm:t>
    </dgm:pt>
    <dgm:pt modelId="{096CAD56-ABE7-2F4C-8672-F1BC9FAD9006}" type="sibTrans" cxnId="{3782BE88-E55F-FE49-B41E-A9D15633AE5F}">
      <dgm:prSet/>
      <dgm:spPr/>
      <dgm:t>
        <a:bodyPr/>
        <a:lstStyle/>
        <a:p>
          <a:endParaRPr lang="zh-CN" altLang="en-US"/>
        </a:p>
      </dgm:t>
    </dgm:pt>
    <dgm:pt modelId="{15D5A4A4-9FA0-4E48-B8B5-BF9973E9B24D}">
      <dgm:prSet phldrT="[文本]"/>
      <dgm:spPr/>
      <dgm:t>
        <a:bodyPr/>
        <a:lstStyle/>
        <a:p>
          <a:r>
            <a:rPr lang="zh-CN" altLang="en-US" dirty="0"/>
            <a:t>频繁项集</a:t>
          </a:r>
          <a:r>
            <a:rPr lang="zh-CN" altLang="en-US" dirty="0">
              <a:solidFill>
                <a:srgbClr val="FF0000"/>
              </a:solidFill>
            </a:rPr>
            <a:t>挖掘</a:t>
          </a:r>
        </a:p>
      </dgm:t>
    </dgm:pt>
    <dgm:pt modelId="{19F60F4B-FFDC-7340-BC2E-3414E6D7FE8F}" type="parTrans" cxnId="{C94240B2-A675-9F48-9771-F57E17B03F6F}">
      <dgm:prSet/>
      <dgm:spPr/>
      <dgm:t>
        <a:bodyPr/>
        <a:lstStyle/>
        <a:p>
          <a:endParaRPr lang="zh-CN" altLang="en-US"/>
        </a:p>
      </dgm:t>
    </dgm:pt>
    <dgm:pt modelId="{E1A088BF-6D47-F141-A579-F8C7578220F1}" type="sibTrans" cxnId="{C94240B2-A675-9F48-9771-F57E17B03F6F}">
      <dgm:prSet/>
      <dgm:spPr/>
      <dgm:t>
        <a:bodyPr/>
        <a:lstStyle/>
        <a:p>
          <a:endParaRPr lang="zh-CN" altLang="en-US"/>
        </a:p>
      </dgm:t>
    </dgm:pt>
    <dgm:pt modelId="{C291B31C-BD83-5748-B6A2-AE5D341131FE}">
      <dgm:prSet phldrT="[文本]"/>
      <dgm:spPr/>
      <dgm:t>
        <a:bodyPr/>
        <a:lstStyle/>
        <a:p>
          <a:r>
            <a:rPr lang="zh-CN" altLang="en-US" dirty="0"/>
            <a:t>根因异常传播满足 </a:t>
          </a:r>
          <a:r>
            <a:rPr lang="en-US" altLang="zh-CN" dirty="0"/>
            <a:t>ripple</a:t>
          </a:r>
          <a:r>
            <a:rPr lang="zh-CN" altLang="en-US" dirty="0"/>
            <a:t> </a:t>
          </a:r>
          <a:r>
            <a:rPr lang="en-US" altLang="zh-CN" dirty="0"/>
            <a:t>effect</a:t>
          </a:r>
          <a:r>
            <a:rPr lang="zh-CN" altLang="en-US" dirty="0"/>
            <a:t> 原则</a:t>
          </a:r>
        </a:p>
      </dgm:t>
    </dgm:pt>
    <dgm:pt modelId="{DB68F1FD-1D4E-5C4D-B409-8F9B2278F340}" type="parTrans" cxnId="{583BD645-99B7-F848-BA32-D81F1B39494B}">
      <dgm:prSet/>
      <dgm:spPr/>
      <dgm:t>
        <a:bodyPr/>
        <a:lstStyle/>
        <a:p>
          <a:endParaRPr lang="zh-CN" altLang="en-US"/>
        </a:p>
      </dgm:t>
    </dgm:pt>
    <dgm:pt modelId="{FDFC6EFD-5F40-5B42-8A29-AE9D781B9D95}" type="sibTrans" cxnId="{583BD645-99B7-F848-BA32-D81F1B39494B}">
      <dgm:prSet/>
      <dgm:spPr/>
      <dgm:t>
        <a:bodyPr/>
        <a:lstStyle/>
        <a:p>
          <a:endParaRPr lang="zh-CN" altLang="en-US"/>
        </a:p>
      </dgm:t>
    </dgm:pt>
    <dgm:pt modelId="{AEBDB5B6-F0A8-5344-8863-2C435E91DEAC}">
      <dgm:prSet phldrT="[文本]"/>
      <dgm:spPr/>
      <dgm:t>
        <a:bodyPr/>
        <a:lstStyle/>
        <a:p>
          <a:r>
            <a:rPr lang="zh-CN" altLang="en-US" dirty="0"/>
            <a:t>类 </a:t>
          </a:r>
          <a:r>
            <a:rPr lang="en-US" altLang="zh-CN" dirty="0"/>
            <a:t>Potential</a:t>
          </a:r>
          <a:r>
            <a:rPr lang="zh-CN" altLang="en-US" dirty="0"/>
            <a:t> </a:t>
          </a:r>
          <a:r>
            <a:rPr lang="en-US" altLang="zh-CN" dirty="0"/>
            <a:t>Score</a:t>
          </a:r>
          <a:r>
            <a:rPr lang="zh-CN" altLang="en-US" dirty="0"/>
            <a:t> </a:t>
          </a:r>
          <a:r>
            <a:rPr lang="zh-CN" altLang="en-US" dirty="0">
              <a:solidFill>
                <a:srgbClr val="FF0000"/>
              </a:solidFill>
            </a:rPr>
            <a:t>评估</a:t>
          </a:r>
          <a:r>
            <a:rPr lang="zh-CN" altLang="en-US" dirty="0"/>
            <a:t>方式</a:t>
          </a:r>
        </a:p>
      </dgm:t>
    </dgm:pt>
    <dgm:pt modelId="{E2F27C59-F5CC-104A-A565-4A71217FD390}" type="parTrans" cxnId="{9EF8ABC9-A1AC-AC49-A803-3D06C5DAAFE5}">
      <dgm:prSet/>
      <dgm:spPr/>
      <dgm:t>
        <a:bodyPr/>
        <a:lstStyle/>
        <a:p>
          <a:endParaRPr lang="zh-CN" altLang="en-US"/>
        </a:p>
      </dgm:t>
    </dgm:pt>
    <dgm:pt modelId="{3378CE75-161B-914D-BCAC-AA8F1DA778F3}" type="sibTrans" cxnId="{9EF8ABC9-A1AC-AC49-A803-3D06C5DAAFE5}">
      <dgm:prSet/>
      <dgm:spPr/>
      <dgm:t>
        <a:bodyPr/>
        <a:lstStyle/>
        <a:p>
          <a:endParaRPr lang="zh-CN" altLang="en-US"/>
        </a:p>
      </dgm:t>
    </dgm:pt>
    <dgm:pt modelId="{9AC6F20C-698B-404B-9F43-4891E6C475A8}">
      <dgm:prSet phldrT="[文本]"/>
      <dgm:spPr/>
      <dgm:t>
        <a:bodyPr/>
        <a:lstStyle/>
        <a:p>
          <a:r>
            <a:rPr lang="en-US" altLang="zh-CN" dirty="0"/>
            <a:t>Potential</a:t>
          </a:r>
          <a:r>
            <a:rPr lang="zh-CN" altLang="en-US" dirty="0"/>
            <a:t> </a:t>
          </a:r>
          <a:r>
            <a:rPr lang="en-US" altLang="zh-CN" dirty="0"/>
            <a:t>Score</a:t>
          </a:r>
          <a:r>
            <a:rPr lang="zh-CN" altLang="en-US" dirty="0"/>
            <a:t> 并不完全准确（预测值不准，噪声）、存在相似的上下层节点</a:t>
          </a:r>
        </a:p>
      </dgm:t>
    </dgm:pt>
    <dgm:pt modelId="{3864242C-617C-3149-B01F-A4DDDE1DC647}" type="parTrans" cxnId="{A6E952E9-510C-B543-B6A0-9E8D261A8B21}">
      <dgm:prSet/>
      <dgm:spPr/>
      <dgm:t>
        <a:bodyPr/>
        <a:lstStyle/>
        <a:p>
          <a:endParaRPr lang="zh-CN" altLang="en-US"/>
        </a:p>
      </dgm:t>
    </dgm:pt>
    <dgm:pt modelId="{C790F4EA-5761-004D-A0F3-19DBCA2ABC31}" type="sibTrans" cxnId="{A6E952E9-510C-B543-B6A0-9E8D261A8B21}">
      <dgm:prSet/>
      <dgm:spPr/>
      <dgm:t>
        <a:bodyPr/>
        <a:lstStyle/>
        <a:p>
          <a:endParaRPr lang="zh-CN" altLang="en-US"/>
        </a:p>
      </dgm:t>
    </dgm:pt>
    <dgm:pt modelId="{986B6CD4-E791-2844-B93C-696CC043FB28}">
      <dgm:prSet phldrT="[文本]" custT="1"/>
      <dgm:spPr/>
      <dgm:t>
        <a:bodyPr/>
        <a:lstStyle/>
        <a:p>
          <a:r>
            <a:rPr lang="zh-CN" altLang="en-US" sz="1200" dirty="0"/>
            <a:t>奥卡姆剃刀</a:t>
          </a:r>
          <a:r>
            <a:rPr lang="zh-CN" altLang="en-US" sz="1200" dirty="0">
              <a:solidFill>
                <a:srgbClr val="FF0000"/>
              </a:solidFill>
            </a:rPr>
            <a:t>修正</a:t>
          </a:r>
        </a:p>
      </dgm:t>
    </dgm:pt>
    <dgm:pt modelId="{3A32C3C9-CF45-EA4E-91A4-CFEF381D59E7}" type="parTrans" cxnId="{9CD65095-D2EA-2248-9525-C88857CE912C}">
      <dgm:prSet/>
      <dgm:spPr/>
      <dgm:t>
        <a:bodyPr/>
        <a:lstStyle/>
        <a:p>
          <a:endParaRPr lang="zh-CN" altLang="en-US"/>
        </a:p>
      </dgm:t>
    </dgm:pt>
    <dgm:pt modelId="{D7316529-D5E6-2543-9FC9-CBB1B5C9D747}" type="sibTrans" cxnId="{9CD65095-D2EA-2248-9525-C88857CE912C}">
      <dgm:prSet/>
      <dgm:spPr/>
      <dgm:t>
        <a:bodyPr/>
        <a:lstStyle/>
        <a:p>
          <a:endParaRPr lang="zh-CN" altLang="en-US"/>
        </a:p>
      </dgm:t>
    </dgm:pt>
    <dgm:pt modelId="{0188495F-9BDB-914A-8230-D1D4FF3A2612}" type="pres">
      <dgm:prSet presAssocID="{E703D711-2971-024A-8ED8-D11E7CAC3285}" presName="linearFlow" presStyleCnt="0">
        <dgm:presLayoutVars>
          <dgm:dir/>
          <dgm:animLvl val="lvl"/>
          <dgm:resizeHandles val="exact"/>
        </dgm:presLayoutVars>
      </dgm:prSet>
      <dgm:spPr/>
    </dgm:pt>
    <dgm:pt modelId="{2BCC0A71-90CC-3840-AB26-410F65DA9670}" type="pres">
      <dgm:prSet presAssocID="{A9A5ED1E-E560-DD48-9CAB-692AB878F025}" presName="composite" presStyleCnt="0"/>
      <dgm:spPr/>
    </dgm:pt>
    <dgm:pt modelId="{D9FD6EDA-B0BA-6243-9C76-6B8F9E395A39}" type="pres">
      <dgm:prSet presAssocID="{A9A5ED1E-E560-DD48-9CAB-692AB878F02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62B8FA-EE70-E746-B8CF-6B2866888F23}" type="pres">
      <dgm:prSet presAssocID="{A9A5ED1E-E560-DD48-9CAB-692AB878F025}" presName="parSh" presStyleLbl="node1" presStyleIdx="0" presStyleCnt="3"/>
      <dgm:spPr/>
    </dgm:pt>
    <dgm:pt modelId="{52439F03-5C5F-4644-9E46-971F1ECFFFF8}" type="pres">
      <dgm:prSet presAssocID="{A9A5ED1E-E560-DD48-9CAB-692AB878F025}" presName="desTx" presStyleLbl="fgAcc1" presStyleIdx="0" presStyleCnt="3">
        <dgm:presLayoutVars>
          <dgm:bulletEnabled val="1"/>
        </dgm:presLayoutVars>
      </dgm:prSet>
      <dgm:spPr/>
    </dgm:pt>
    <dgm:pt modelId="{545A554F-725F-3544-A087-7F3E7C0EC075}" type="pres">
      <dgm:prSet presAssocID="{096CAD56-ABE7-2F4C-8672-F1BC9FAD9006}" presName="sibTrans" presStyleLbl="sibTrans2D1" presStyleIdx="0" presStyleCnt="2"/>
      <dgm:spPr/>
    </dgm:pt>
    <dgm:pt modelId="{469412D4-B6FA-4C44-8D7E-548032446559}" type="pres">
      <dgm:prSet presAssocID="{096CAD56-ABE7-2F4C-8672-F1BC9FAD9006}" presName="connTx" presStyleLbl="sibTrans2D1" presStyleIdx="0" presStyleCnt="2"/>
      <dgm:spPr/>
    </dgm:pt>
    <dgm:pt modelId="{AD4F5DED-94A4-C440-9A42-3E4005F95B5C}" type="pres">
      <dgm:prSet presAssocID="{C291B31C-BD83-5748-B6A2-AE5D341131FE}" presName="composite" presStyleCnt="0"/>
      <dgm:spPr/>
    </dgm:pt>
    <dgm:pt modelId="{FC6070F2-78E1-D543-8AC2-72D446542D45}" type="pres">
      <dgm:prSet presAssocID="{C291B31C-BD83-5748-B6A2-AE5D341131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7E909BC-6200-5947-B4DE-3720124033BB}" type="pres">
      <dgm:prSet presAssocID="{C291B31C-BD83-5748-B6A2-AE5D341131FE}" presName="parSh" presStyleLbl="node1" presStyleIdx="1" presStyleCnt="3"/>
      <dgm:spPr/>
    </dgm:pt>
    <dgm:pt modelId="{A1AD263D-5FD9-0847-ADC5-631861694A25}" type="pres">
      <dgm:prSet presAssocID="{C291B31C-BD83-5748-B6A2-AE5D341131FE}" presName="desTx" presStyleLbl="fgAcc1" presStyleIdx="1" presStyleCnt="3">
        <dgm:presLayoutVars>
          <dgm:bulletEnabled val="1"/>
        </dgm:presLayoutVars>
      </dgm:prSet>
      <dgm:spPr/>
    </dgm:pt>
    <dgm:pt modelId="{7997A983-8BCE-354A-A9E4-21EAD24F7B2C}" type="pres">
      <dgm:prSet presAssocID="{FDFC6EFD-5F40-5B42-8A29-AE9D781B9D95}" presName="sibTrans" presStyleLbl="sibTrans2D1" presStyleIdx="1" presStyleCnt="2"/>
      <dgm:spPr/>
    </dgm:pt>
    <dgm:pt modelId="{C4573A13-B4D5-514B-8680-82C64DCC9A65}" type="pres">
      <dgm:prSet presAssocID="{FDFC6EFD-5F40-5B42-8A29-AE9D781B9D95}" presName="connTx" presStyleLbl="sibTrans2D1" presStyleIdx="1" presStyleCnt="2"/>
      <dgm:spPr/>
    </dgm:pt>
    <dgm:pt modelId="{D69AC36D-AE02-4340-97C9-52197F6DC068}" type="pres">
      <dgm:prSet presAssocID="{9AC6F20C-698B-404B-9F43-4891E6C475A8}" presName="composite" presStyleCnt="0"/>
      <dgm:spPr/>
    </dgm:pt>
    <dgm:pt modelId="{A17393CD-1C83-DB47-876B-9291B321151B}" type="pres">
      <dgm:prSet presAssocID="{9AC6F20C-698B-404B-9F43-4891E6C475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72BD67-1EF9-A44D-A9E9-0E2859490B0D}" type="pres">
      <dgm:prSet presAssocID="{9AC6F20C-698B-404B-9F43-4891E6C475A8}" presName="parSh" presStyleLbl="node1" presStyleIdx="2" presStyleCnt="3"/>
      <dgm:spPr/>
    </dgm:pt>
    <dgm:pt modelId="{6350D462-4933-3D45-9A7C-5AA731C2C36A}" type="pres">
      <dgm:prSet presAssocID="{9AC6F20C-698B-404B-9F43-4891E6C475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C1DF90D-BA34-CB4F-8C67-4E632E691D6A}" type="presOf" srcId="{986B6CD4-E791-2844-B93C-696CC043FB28}" destId="{6350D462-4933-3D45-9A7C-5AA731C2C36A}" srcOrd="0" destOrd="0" presId="urn:microsoft.com/office/officeart/2005/8/layout/process3"/>
    <dgm:cxn modelId="{F0FC4011-D86B-9A43-A71F-6EC8591EDB1E}" type="presOf" srcId="{AEBDB5B6-F0A8-5344-8863-2C435E91DEAC}" destId="{A1AD263D-5FD9-0847-ADC5-631861694A25}" srcOrd="0" destOrd="0" presId="urn:microsoft.com/office/officeart/2005/8/layout/process3"/>
    <dgm:cxn modelId="{D961A45F-3E19-DE45-B3FC-6E8BA8B872D9}" type="presOf" srcId="{FDFC6EFD-5F40-5B42-8A29-AE9D781B9D95}" destId="{C4573A13-B4D5-514B-8680-82C64DCC9A65}" srcOrd="1" destOrd="0" presId="urn:microsoft.com/office/officeart/2005/8/layout/process3"/>
    <dgm:cxn modelId="{583BD645-99B7-F848-BA32-D81F1B39494B}" srcId="{E703D711-2971-024A-8ED8-D11E7CAC3285}" destId="{C291B31C-BD83-5748-B6A2-AE5D341131FE}" srcOrd="1" destOrd="0" parTransId="{DB68F1FD-1D4E-5C4D-B409-8F9B2278F340}" sibTransId="{FDFC6EFD-5F40-5B42-8A29-AE9D781B9D95}"/>
    <dgm:cxn modelId="{2410FC76-57BB-0A4F-87E1-68AA931B4EC6}" type="presOf" srcId="{C291B31C-BD83-5748-B6A2-AE5D341131FE}" destId="{D7E909BC-6200-5947-B4DE-3720124033BB}" srcOrd="1" destOrd="0" presId="urn:microsoft.com/office/officeart/2005/8/layout/process3"/>
    <dgm:cxn modelId="{2623A186-D10C-1D48-A8F1-8825242FFA21}" type="presOf" srcId="{096CAD56-ABE7-2F4C-8672-F1BC9FAD9006}" destId="{469412D4-B6FA-4C44-8D7E-548032446559}" srcOrd="1" destOrd="0" presId="urn:microsoft.com/office/officeart/2005/8/layout/process3"/>
    <dgm:cxn modelId="{3782BE88-E55F-FE49-B41E-A9D15633AE5F}" srcId="{E703D711-2971-024A-8ED8-D11E7CAC3285}" destId="{A9A5ED1E-E560-DD48-9CAB-692AB878F025}" srcOrd="0" destOrd="0" parTransId="{A1863463-80E1-4F47-8223-FF0B0B1D1BDF}" sibTransId="{096CAD56-ABE7-2F4C-8672-F1BC9FAD9006}"/>
    <dgm:cxn modelId="{9CD65095-D2EA-2248-9525-C88857CE912C}" srcId="{9AC6F20C-698B-404B-9F43-4891E6C475A8}" destId="{986B6CD4-E791-2844-B93C-696CC043FB28}" srcOrd="0" destOrd="0" parTransId="{3A32C3C9-CF45-EA4E-91A4-CFEF381D59E7}" sibTransId="{D7316529-D5E6-2543-9FC9-CBB1B5C9D747}"/>
    <dgm:cxn modelId="{4F9123A8-D71B-5B43-93A3-09E76B383C2C}" type="presOf" srcId="{9AC6F20C-698B-404B-9F43-4891E6C475A8}" destId="{4972BD67-1EF9-A44D-A9E9-0E2859490B0D}" srcOrd="1" destOrd="0" presId="urn:microsoft.com/office/officeart/2005/8/layout/process3"/>
    <dgm:cxn modelId="{A5E76EAD-C4AD-1142-87F9-8F3CB5D3EED1}" type="presOf" srcId="{A9A5ED1E-E560-DD48-9CAB-692AB878F025}" destId="{D9FD6EDA-B0BA-6243-9C76-6B8F9E395A39}" srcOrd="0" destOrd="0" presId="urn:microsoft.com/office/officeart/2005/8/layout/process3"/>
    <dgm:cxn modelId="{C94240B2-A675-9F48-9771-F57E17B03F6F}" srcId="{A9A5ED1E-E560-DD48-9CAB-692AB878F025}" destId="{15D5A4A4-9FA0-4E48-B8B5-BF9973E9B24D}" srcOrd="0" destOrd="0" parTransId="{19F60F4B-FFDC-7340-BC2E-3414E6D7FE8F}" sibTransId="{E1A088BF-6D47-F141-A579-F8C7578220F1}"/>
    <dgm:cxn modelId="{6FEDB1B5-E8B3-E649-9583-DEA1A1F0C40D}" type="presOf" srcId="{A9A5ED1E-E560-DD48-9CAB-692AB878F025}" destId="{7262B8FA-EE70-E746-B8CF-6B2866888F23}" srcOrd="1" destOrd="0" presId="urn:microsoft.com/office/officeart/2005/8/layout/process3"/>
    <dgm:cxn modelId="{5A6362BA-1782-3442-8FF0-656E58CAB048}" type="presOf" srcId="{15D5A4A4-9FA0-4E48-B8B5-BF9973E9B24D}" destId="{52439F03-5C5F-4644-9E46-971F1ECFFFF8}" srcOrd="0" destOrd="0" presId="urn:microsoft.com/office/officeart/2005/8/layout/process3"/>
    <dgm:cxn modelId="{DB454DBE-C16A-BD44-B5F2-C278DCEF08D7}" type="presOf" srcId="{096CAD56-ABE7-2F4C-8672-F1BC9FAD9006}" destId="{545A554F-725F-3544-A087-7F3E7C0EC075}" srcOrd="0" destOrd="0" presId="urn:microsoft.com/office/officeart/2005/8/layout/process3"/>
    <dgm:cxn modelId="{9EF8ABC9-A1AC-AC49-A803-3D06C5DAAFE5}" srcId="{C291B31C-BD83-5748-B6A2-AE5D341131FE}" destId="{AEBDB5B6-F0A8-5344-8863-2C435E91DEAC}" srcOrd="0" destOrd="0" parTransId="{E2F27C59-F5CC-104A-A565-4A71217FD390}" sibTransId="{3378CE75-161B-914D-BCAC-AA8F1DA778F3}"/>
    <dgm:cxn modelId="{14EE39CB-4557-1A40-85EB-5F3DF22148F7}" type="presOf" srcId="{E703D711-2971-024A-8ED8-D11E7CAC3285}" destId="{0188495F-9BDB-914A-8230-D1D4FF3A2612}" srcOrd="0" destOrd="0" presId="urn:microsoft.com/office/officeart/2005/8/layout/process3"/>
    <dgm:cxn modelId="{4AC037D8-3992-0C40-8101-82384CA09C4D}" type="presOf" srcId="{FDFC6EFD-5F40-5B42-8A29-AE9D781B9D95}" destId="{7997A983-8BCE-354A-A9E4-21EAD24F7B2C}" srcOrd="0" destOrd="0" presId="urn:microsoft.com/office/officeart/2005/8/layout/process3"/>
    <dgm:cxn modelId="{A6E952E9-510C-B543-B6A0-9E8D261A8B21}" srcId="{E703D711-2971-024A-8ED8-D11E7CAC3285}" destId="{9AC6F20C-698B-404B-9F43-4891E6C475A8}" srcOrd="2" destOrd="0" parTransId="{3864242C-617C-3149-B01F-A4DDDE1DC647}" sibTransId="{C790F4EA-5761-004D-A0F3-19DBCA2ABC31}"/>
    <dgm:cxn modelId="{A705DBF4-6EA2-1F4A-82A8-14D6E1D3D038}" type="presOf" srcId="{C291B31C-BD83-5748-B6A2-AE5D341131FE}" destId="{FC6070F2-78E1-D543-8AC2-72D446542D45}" srcOrd="0" destOrd="0" presId="urn:microsoft.com/office/officeart/2005/8/layout/process3"/>
    <dgm:cxn modelId="{D027E5FE-6138-A747-B317-59D20614DB85}" type="presOf" srcId="{9AC6F20C-698B-404B-9F43-4891E6C475A8}" destId="{A17393CD-1C83-DB47-876B-9291B321151B}" srcOrd="0" destOrd="0" presId="urn:microsoft.com/office/officeart/2005/8/layout/process3"/>
    <dgm:cxn modelId="{157321D4-E7D8-C940-8356-5BB0D5322668}" type="presParOf" srcId="{0188495F-9BDB-914A-8230-D1D4FF3A2612}" destId="{2BCC0A71-90CC-3840-AB26-410F65DA9670}" srcOrd="0" destOrd="0" presId="urn:microsoft.com/office/officeart/2005/8/layout/process3"/>
    <dgm:cxn modelId="{7F422B0F-DEC7-5B42-9EE2-D9FDFA100543}" type="presParOf" srcId="{2BCC0A71-90CC-3840-AB26-410F65DA9670}" destId="{D9FD6EDA-B0BA-6243-9C76-6B8F9E395A39}" srcOrd="0" destOrd="0" presId="urn:microsoft.com/office/officeart/2005/8/layout/process3"/>
    <dgm:cxn modelId="{50732243-81A5-354A-BF98-96547E6A887F}" type="presParOf" srcId="{2BCC0A71-90CC-3840-AB26-410F65DA9670}" destId="{7262B8FA-EE70-E746-B8CF-6B2866888F23}" srcOrd="1" destOrd="0" presId="urn:microsoft.com/office/officeart/2005/8/layout/process3"/>
    <dgm:cxn modelId="{EADB4A69-972E-F341-B241-4A1D37BBD8C9}" type="presParOf" srcId="{2BCC0A71-90CC-3840-AB26-410F65DA9670}" destId="{52439F03-5C5F-4644-9E46-971F1ECFFFF8}" srcOrd="2" destOrd="0" presId="urn:microsoft.com/office/officeart/2005/8/layout/process3"/>
    <dgm:cxn modelId="{17C9481E-E20B-9B47-B5EA-319BBD26177D}" type="presParOf" srcId="{0188495F-9BDB-914A-8230-D1D4FF3A2612}" destId="{545A554F-725F-3544-A087-7F3E7C0EC075}" srcOrd="1" destOrd="0" presId="urn:microsoft.com/office/officeart/2005/8/layout/process3"/>
    <dgm:cxn modelId="{F94C62AE-8DBC-AB46-BC3F-137D876CB8DE}" type="presParOf" srcId="{545A554F-725F-3544-A087-7F3E7C0EC075}" destId="{469412D4-B6FA-4C44-8D7E-548032446559}" srcOrd="0" destOrd="0" presId="urn:microsoft.com/office/officeart/2005/8/layout/process3"/>
    <dgm:cxn modelId="{7EE49F40-BD3E-104D-A426-BEA40086EB1E}" type="presParOf" srcId="{0188495F-9BDB-914A-8230-D1D4FF3A2612}" destId="{AD4F5DED-94A4-C440-9A42-3E4005F95B5C}" srcOrd="2" destOrd="0" presId="urn:microsoft.com/office/officeart/2005/8/layout/process3"/>
    <dgm:cxn modelId="{60F92043-4586-3E4F-8885-1B8D859543D4}" type="presParOf" srcId="{AD4F5DED-94A4-C440-9A42-3E4005F95B5C}" destId="{FC6070F2-78E1-D543-8AC2-72D446542D45}" srcOrd="0" destOrd="0" presId="urn:microsoft.com/office/officeart/2005/8/layout/process3"/>
    <dgm:cxn modelId="{820CCA3B-3333-CA41-B27D-0FCF709356D8}" type="presParOf" srcId="{AD4F5DED-94A4-C440-9A42-3E4005F95B5C}" destId="{D7E909BC-6200-5947-B4DE-3720124033BB}" srcOrd="1" destOrd="0" presId="urn:microsoft.com/office/officeart/2005/8/layout/process3"/>
    <dgm:cxn modelId="{1DF2C384-C2CF-2245-A595-40F652D12BB4}" type="presParOf" srcId="{AD4F5DED-94A4-C440-9A42-3E4005F95B5C}" destId="{A1AD263D-5FD9-0847-ADC5-631861694A25}" srcOrd="2" destOrd="0" presId="urn:microsoft.com/office/officeart/2005/8/layout/process3"/>
    <dgm:cxn modelId="{F2D0A350-80B1-6141-9916-6C8AD19DD982}" type="presParOf" srcId="{0188495F-9BDB-914A-8230-D1D4FF3A2612}" destId="{7997A983-8BCE-354A-A9E4-21EAD24F7B2C}" srcOrd="3" destOrd="0" presId="urn:microsoft.com/office/officeart/2005/8/layout/process3"/>
    <dgm:cxn modelId="{29389AB5-FAC1-2B40-B11C-4B132E344A97}" type="presParOf" srcId="{7997A983-8BCE-354A-A9E4-21EAD24F7B2C}" destId="{C4573A13-B4D5-514B-8680-82C64DCC9A65}" srcOrd="0" destOrd="0" presId="urn:microsoft.com/office/officeart/2005/8/layout/process3"/>
    <dgm:cxn modelId="{0E6EBB33-BABE-CF46-85CF-9E98210F7E86}" type="presParOf" srcId="{0188495F-9BDB-914A-8230-D1D4FF3A2612}" destId="{D69AC36D-AE02-4340-97C9-52197F6DC068}" srcOrd="4" destOrd="0" presId="urn:microsoft.com/office/officeart/2005/8/layout/process3"/>
    <dgm:cxn modelId="{62D05928-04EB-FA49-8C03-8687F288BADC}" type="presParOf" srcId="{D69AC36D-AE02-4340-97C9-52197F6DC068}" destId="{A17393CD-1C83-DB47-876B-9291B321151B}" srcOrd="0" destOrd="0" presId="urn:microsoft.com/office/officeart/2005/8/layout/process3"/>
    <dgm:cxn modelId="{4A21E93E-03EF-FE4C-B349-83C68172443E}" type="presParOf" srcId="{D69AC36D-AE02-4340-97C9-52197F6DC068}" destId="{4972BD67-1EF9-A44D-A9E9-0E2859490B0D}" srcOrd="1" destOrd="0" presId="urn:microsoft.com/office/officeart/2005/8/layout/process3"/>
    <dgm:cxn modelId="{62309DB9-2A81-3246-8CA2-E56DCDC5076D}" type="presParOf" srcId="{D69AC36D-AE02-4340-97C9-52197F6DC068}" destId="{6350D462-4933-3D45-9A7C-5AA731C2C36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2B8FA-EE70-E746-B8CF-6B2866888F23}">
      <dsp:nvSpPr>
        <dsp:cNvPr id="0" name=""/>
        <dsp:cNvSpPr/>
      </dsp:nvSpPr>
      <dsp:spPr>
        <a:xfrm>
          <a:off x="4635" y="2236997"/>
          <a:ext cx="2107635" cy="100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问题搜索空间大</a:t>
          </a:r>
        </a:p>
      </dsp:txBody>
      <dsp:txXfrm>
        <a:off x="4635" y="2236997"/>
        <a:ext cx="2107635" cy="672054"/>
      </dsp:txXfrm>
    </dsp:sp>
    <dsp:sp modelId="{52439F03-5C5F-4644-9E46-971F1ECFFFF8}">
      <dsp:nvSpPr>
        <dsp:cNvPr id="0" name=""/>
        <dsp:cNvSpPr/>
      </dsp:nvSpPr>
      <dsp:spPr>
        <a:xfrm>
          <a:off x="436319" y="2909052"/>
          <a:ext cx="2107635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频繁项集</a:t>
          </a:r>
          <a:r>
            <a:rPr lang="zh-CN" altLang="en-US" sz="1200" kern="1200" dirty="0">
              <a:solidFill>
                <a:srgbClr val="FF0000"/>
              </a:solidFill>
            </a:rPr>
            <a:t>挖掘</a:t>
          </a:r>
        </a:p>
      </dsp:txBody>
      <dsp:txXfrm>
        <a:off x="456564" y="2929297"/>
        <a:ext cx="2067145" cy="650710"/>
      </dsp:txXfrm>
    </dsp:sp>
    <dsp:sp modelId="{545A554F-725F-3544-A087-7F3E7C0EC075}">
      <dsp:nvSpPr>
        <dsp:cNvPr id="0" name=""/>
        <dsp:cNvSpPr/>
      </dsp:nvSpPr>
      <dsp:spPr>
        <a:xfrm>
          <a:off x="2431780" y="2310654"/>
          <a:ext cx="677361" cy="524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431780" y="2415602"/>
        <a:ext cx="519939" cy="314844"/>
      </dsp:txXfrm>
    </dsp:sp>
    <dsp:sp modelId="{D7E909BC-6200-5947-B4DE-3720124033BB}">
      <dsp:nvSpPr>
        <dsp:cNvPr id="0" name=""/>
        <dsp:cNvSpPr/>
      </dsp:nvSpPr>
      <dsp:spPr>
        <a:xfrm>
          <a:off x="3390310" y="2236997"/>
          <a:ext cx="2107635" cy="100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根因异常传播满足 </a:t>
          </a:r>
          <a:r>
            <a:rPr lang="en-US" altLang="zh-CN" sz="1200" kern="1200" dirty="0"/>
            <a:t>ripple</a:t>
          </a:r>
          <a:r>
            <a:rPr lang="zh-CN" altLang="en-US" sz="1200" kern="1200" dirty="0"/>
            <a:t> </a:t>
          </a:r>
          <a:r>
            <a:rPr lang="en-US" altLang="zh-CN" sz="1200" kern="1200" dirty="0"/>
            <a:t>effect</a:t>
          </a:r>
          <a:r>
            <a:rPr lang="zh-CN" altLang="en-US" sz="1200" kern="1200" dirty="0"/>
            <a:t> 原则</a:t>
          </a:r>
        </a:p>
      </dsp:txBody>
      <dsp:txXfrm>
        <a:off x="3390310" y="2236997"/>
        <a:ext cx="2107635" cy="672054"/>
      </dsp:txXfrm>
    </dsp:sp>
    <dsp:sp modelId="{A1AD263D-5FD9-0847-ADC5-631861694A25}">
      <dsp:nvSpPr>
        <dsp:cNvPr id="0" name=""/>
        <dsp:cNvSpPr/>
      </dsp:nvSpPr>
      <dsp:spPr>
        <a:xfrm>
          <a:off x="3821994" y="2909052"/>
          <a:ext cx="2107635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类 </a:t>
          </a:r>
          <a:r>
            <a:rPr lang="en-US" altLang="zh-CN" sz="1200" kern="1200" dirty="0"/>
            <a:t>Potential</a:t>
          </a:r>
          <a:r>
            <a:rPr lang="zh-CN" altLang="en-US" sz="1200" kern="1200" dirty="0"/>
            <a:t> </a:t>
          </a:r>
          <a:r>
            <a:rPr lang="en-US" altLang="zh-CN" sz="1200" kern="1200" dirty="0"/>
            <a:t>Score</a:t>
          </a:r>
          <a:r>
            <a:rPr lang="zh-CN" altLang="en-US" sz="1200" kern="1200" dirty="0"/>
            <a:t> </a:t>
          </a:r>
          <a:r>
            <a:rPr lang="zh-CN" altLang="en-US" sz="1200" kern="1200" dirty="0">
              <a:solidFill>
                <a:srgbClr val="FF0000"/>
              </a:solidFill>
            </a:rPr>
            <a:t>评估</a:t>
          </a:r>
          <a:r>
            <a:rPr lang="zh-CN" altLang="en-US" sz="1200" kern="1200" dirty="0"/>
            <a:t>方式</a:t>
          </a:r>
        </a:p>
      </dsp:txBody>
      <dsp:txXfrm>
        <a:off x="3842239" y="2929297"/>
        <a:ext cx="2067145" cy="650710"/>
      </dsp:txXfrm>
    </dsp:sp>
    <dsp:sp modelId="{7997A983-8BCE-354A-A9E4-21EAD24F7B2C}">
      <dsp:nvSpPr>
        <dsp:cNvPr id="0" name=""/>
        <dsp:cNvSpPr/>
      </dsp:nvSpPr>
      <dsp:spPr>
        <a:xfrm>
          <a:off x="5817455" y="2310654"/>
          <a:ext cx="677361" cy="524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817455" y="2415602"/>
        <a:ext cx="519939" cy="314844"/>
      </dsp:txXfrm>
    </dsp:sp>
    <dsp:sp modelId="{4972BD67-1EF9-A44D-A9E9-0E2859490B0D}">
      <dsp:nvSpPr>
        <dsp:cNvPr id="0" name=""/>
        <dsp:cNvSpPr/>
      </dsp:nvSpPr>
      <dsp:spPr>
        <a:xfrm>
          <a:off x="6775985" y="2236997"/>
          <a:ext cx="2107635" cy="100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Potential</a:t>
          </a:r>
          <a:r>
            <a:rPr lang="zh-CN" altLang="en-US" sz="1200" kern="1200" dirty="0"/>
            <a:t> </a:t>
          </a:r>
          <a:r>
            <a:rPr lang="en-US" altLang="zh-CN" sz="1200" kern="1200" dirty="0"/>
            <a:t>Score</a:t>
          </a:r>
          <a:r>
            <a:rPr lang="zh-CN" altLang="en-US" sz="1200" kern="1200" dirty="0"/>
            <a:t> 并不完全准确（预测值不准，噪声）、存在相似的上下层节点</a:t>
          </a:r>
        </a:p>
      </dsp:txBody>
      <dsp:txXfrm>
        <a:off x="6775985" y="2236997"/>
        <a:ext cx="2107635" cy="672054"/>
      </dsp:txXfrm>
    </dsp:sp>
    <dsp:sp modelId="{6350D462-4933-3D45-9A7C-5AA731C2C36A}">
      <dsp:nvSpPr>
        <dsp:cNvPr id="0" name=""/>
        <dsp:cNvSpPr/>
      </dsp:nvSpPr>
      <dsp:spPr>
        <a:xfrm>
          <a:off x="7207670" y="2909052"/>
          <a:ext cx="2107635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奥卡姆剃刀</a:t>
          </a:r>
          <a:r>
            <a:rPr lang="zh-CN" altLang="en-US" sz="1200" kern="1200" dirty="0">
              <a:solidFill>
                <a:srgbClr val="FF0000"/>
              </a:solidFill>
            </a:rPr>
            <a:t>修正</a:t>
          </a:r>
        </a:p>
      </dsp:txBody>
      <dsp:txXfrm>
        <a:off x="7227915" y="2929297"/>
        <a:ext cx="2067145" cy="650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582DE-5A4E-4526-871E-7441A4C27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28725"/>
            <a:ext cx="9517063" cy="1352550"/>
          </a:xfrm>
        </p:spPr>
        <p:txBody>
          <a:bodyPr/>
          <a:lstStyle/>
          <a:p>
            <a:r>
              <a:rPr lang="zh-CN" altLang="en-US" dirty="0"/>
              <a:t>多维度指标的异常定位算法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B703E3-0E83-4A74-812D-89A29910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840" y="3638550"/>
            <a:ext cx="6400800" cy="1076325"/>
          </a:xfrm>
        </p:spPr>
        <p:txBody>
          <a:bodyPr/>
          <a:lstStyle/>
          <a:p>
            <a:r>
              <a:rPr lang="zh-CN" altLang="en-US" dirty="0"/>
              <a:t>赵淮毅              </a:t>
            </a:r>
            <a:r>
              <a:rPr lang="en-US" altLang="zh-CN" dirty="0"/>
              <a:t>2019/07/13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A28A58-DD20-4EA2-BBB1-5DB5642E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14624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1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6" y="1584960"/>
            <a:ext cx="1024160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奥卡姆剃刀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简约之法则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在该问题中的具体应用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由于预测值不完全准确，注入的异常含有噪声，</a:t>
            </a:r>
            <a:r>
              <a:rPr lang="en-US" altLang="zh-CN" sz="2000" dirty="0"/>
              <a:t>Potential</a:t>
            </a:r>
            <a:r>
              <a:rPr lang="zh-CN" altLang="en-US" sz="2000" dirty="0"/>
              <a:t> </a:t>
            </a:r>
            <a:r>
              <a:rPr lang="en-US" altLang="zh-CN" sz="2000" dirty="0"/>
              <a:t>Score</a:t>
            </a:r>
            <a:r>
              <a:rPr lang="zh-CN" altLang="en-US" sz="2000" dirty="0"/>
              <a:t> 的结果需要进行修正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考察 </a:t>
            </a:r>
            <a:r>
              <a:rPr lang="en-US" altLang="zh-CN" sz="2000" dirty="0" err="1"/>
              <a:t>Pscore</a:t>
            </a:r>
            <a:r>
              <a:rPr lang="zh-CN" altLang="en-US" sz="2000" dirty="0"/>
              <a:t>（</a:t>
            </a:r>
            <a:r>
              <a:rPr lang="en-US" altLang="zh-CN" sz="2000" dirty="0"/>
              <a:t>Potential</a:t>
            </a:r>
            <a:r>
              <a:rPr lang="zh-CN" altLang="en-US" sz="2000" dirty="0"/>
              <a:t> </a:t>
            </a:r>
            <a:r>
              <a:rPr lang="en-US" altLang="zh-CN" sz="2000" dirty="0"/>
              <a:t>Score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较高且接近的这部分根因集合，我们更倾向于选择简单的结果。例如，若存在维度更低，或相同维度下属性值更少的根因集合，我们认为这类集合为根因而非 </a:t>
            </a:r>
            <a:r>
              <a:rPr lang="en-US" altLang="zh-CN" sz="2000" dirty="0" err="1"/>
              <a:t>Pscore</a:t>
            </a:r>
            <a:r>
              <a:rPr lang="en-US" altLang="zh-CN" sz="2000" dirty="0"/>
              <a:t> </a:t>
            </a:r>
            <a:r>
              <a:rPr lang="zh-CN" altLang="en-US" sz="2000" dirty="0"/>
              <a:t>最高的集合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P1 = {'i38’}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</a:rPr>
              <a:t>Pscore</a:t>
            </a:r>
            <a:r>
              <a:rPr lang="en-US" altLang="zh-CN" sz="2000" dirty="0">
                <a:solidFill>
                  <a:srgbClr val="FF0000"/>
                </a:solidFill>
              </a:rPr>
              <a:t> = 0.991</a:t>
            </a:r>
          </a:p>
          <a:p>
            <a:r>
              <a:rPr lang="en-US" altLang="zh-CN" sz="2000" dirty="0"/>
              <a:t>P2 = {'i01', 'i38'}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Pscore</a:t>
            </a:r>
            <a:r>
              <a:rPr lang="en-US" altLang="zh-CN" sz="2000" dirty="0"/>
              <a:t> = 0.993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82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7" y="158496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赛题分析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算法设计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59671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96955" y="4619853"/>
            <a:ext cx="1017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后续工作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考虑到叶子结点时间序列数据的非线性特点，后续拟采用神经网络模型对异常时刻的值进行预测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我们发现 </a:t>
            </a:r>
            <a:r>
              <a:rPr lang="en-US" altLang="zh-CN" sz="2000" dirty="0" err="1">
                <a:solidFill>
                  <a:schemeClr val="tx1">
                    <a:lumMod val="95000"/>
                  </a:schemeClr>
                </a:solidFill>
              </a:rPr>
              <a:t>Pscore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 计算过程中，距离函数对结果也有一定影响。后续可研究不同距离函数在数据上的不同表现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目前我们根据简洁性特点对结果进行修正。后续可加入不同属性的统计特性（如变化量，变化比例）等，对 </a:t>
            </a:r>
            <a:r>
              <a:rPr lang="en-US" altLang="zh-CN" sz="2000" dirty="0" err="1">
                <a:solidFill>
                  <a:schemeClr val="tx1">
                    <a:lumMod val="95000"/>
                  </a:schemeClr>
                </a:solidFill>
              </a:rPr>
              <a:t>Pscore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得到的结果进一步调整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7A0AD1-9AB5-4250-99DE-B93C301F9C96}"/>
              </a:ext>
            </a:extLst>
          </p:cNvPr>
          <p:cNvSpPr txBox="1"/>
          <p:nvPr/>
        </p:nvSpPr>
        <p:spPr>
          <a:xfrm>
            <a:off x="1096956" y="1554480"/>
            <a:ext cx="10170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算法结果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预赛    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</a:rPr>
              <a:t>F1-score </a:t>
            </a:r>
            <a:r>
              <a:rPr lang="en-US" altLang="zh-CN" sz="2000" dirty="0">
                <a:solidFill>
                  <a:srgbClr val="FF0000"/>
                </a:solidFill>
              </a:rPr>
              <a:t>0.9086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排名第</a:t>
            </a:r>
            <a:r>
              <a:rPr lang="zh-CN" altLang="en-US" sz="2000" dirty="0">
                <a:solidFill>
                  <a:srgbClr val="FF0000"/>
                </a:solidFill>
              </a:rPr>
              <a:t>五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决赛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</a:rPr>
              <a:t>    F1-score </a:t>
            </a:r>
            <a:r>
              <a:rPr lang="en-US" altLang="zh-CN" sz="2000" dirty="0">
                <a:solidFill>
                  <a:srgbClr val="FF0000"/>
                </a:solidFill>
              </a:rPr>
              <a:t>0.9512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排名第</a:t>
            </a:r>
            <a:r>
              <a:rPr lang="zh-CN" altLang="en-US" sz="2000" dirty="0">
                <a:solidFill>
                  <a:srgbClr val="FF0000"/>
                </a:solidFill>
              </a:rPr>
              <a:t>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316DE6-38A5-5141-B7E2-65EEE658278E}"/>
              </a:ext>
            </a:extLst>
          </p:cNvPr>
          <p:cNvSpPr txBox="1"/>
          <p:nvPr/>
        </p:nvSpPr>
        <p:spPr>
          <a:xfrm>
            <a:off x="1096956" y="2619305"/>
            <a:ext cx="101704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主要贡献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解决了搜索空间过大，时间开销过大的问题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Pscore</a:t>
            </a:r>
            <a:r>
              <a:rPr lang="zh-CN" altLang="en-US" sz="2000" dirty="0"/>
              <a:t> 的计算中根据实际数据特点，取</a:t>
            </a:r>
            <a:r>
              <a:rPr lang="en-US" altLang="zh-CN" sz="2000" dirty="0"/>
              <a:t>JS</a:t>
            </a:r>
            <a:r>
              <a:rPr lang="zh-CN" altLang="en-US" sz="2000" dirty="0"/>
              <a:t>散度作为距离函数，取异常时刻的前三时刻平均作为异常时刻预测值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考虑到预测值不可能完全准确，且异常中含有噪声，根据异常根因的简洁性等特点，对 </a:t>
            </a:r>
            <a:r>
              <a:rPr lang="en-US" altLang="zh-CN" sz="2000" dirty="0" err="1"/>
              <a:t>Pscore</a:t>
            </a:r>
            <a:r>
              <a:rPr lang="zh-CN" altLang="en-US" sz="2000" dirty="0"/>
              <a:t> 给出的结果进行修正</a:t>
            </a:r>
          </a:p>
        </p:txBody>
      </p:sp>
    </p:spTree>
    <p:extLst>
      <p:ext uri="{BB962C8B-B14F-4D97-AF65-F5344CB8AC3E}">
        <p14:creationId xmlns:p14="http://schemas.microsoft.com/office/powerpoint/2010/main" val="6270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200F9A-FC6C-470D-BFC6-2294CFBA56DC}"/>
              </a:ext>
            </a:extLst>
          </p:cNvPr>
          <p:cNvSpPr/>
          <p:nvPr/>
        </p:nvSpPr>
        <p:spPr>
          <a:xfrm>
            <a:off x="3791522" y="1788775"/>
            <a:ext cx="46089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谢谢！</a:t>
            </a:r>
            <a:endParaRPr lang="zh-CN" altLang="en-US" sz="11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8222A0-9920-4AAC-A1AF-CB24F0B9B83B}"/>
              </a:ext>
            </a:extLst>
          </p:cNvPr>
          <p:cNvSpPr/>
          <p:nvPr/>
        </p:nvSpPr>
        <p:spPr>
          <a:xfrm>
            <a:off x="5026636" y="3650823"/>
            <a:ext cx="2138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62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团队介绍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7" y="158496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中国科学院计算技术研究所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Institute Of Computing Technology Chinese Academy Of Sciences</a:t>
            </a:r>
          </a:p>
          <a:p>
            <a:r>
              <a:rPr lang="zh-CN" altLang="en-US" dirty="0"/>
              <a:t>中国科学院计算技术研究所（简称计算所）创建于</a:t>
            </a:r>
            <a:r>
              <a:rPr lang="en-US" altLang="zh-CN" dirty="0"/>
              <a:t>1956</a:t>
            </a:r>
            <a:r>
              <a:rPr lang="zh-CN" altLang="en-US" dirty="0"/>
              <a:t>年，是中国第一个专门从事计算机科学技术综合性研究的学术机构。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赵淮毅</a:t>
            </a:r>
            <a:r>
              <a:rPr lang="en-US" altLang="zh-CN" dirty="0"/>
              <a:t>    </a:t>
            </a:r>
            <a:r>
              <a:rPr lang="zh-CN" altLang="en-US" dirty="0"/>
              <a:t>中国科学院大学</a:t>
            </a:r>
            <a:r>
              <a:rPr lang="en-US" altLang="zh-CN" dirty="0"/>
              <a:t>    </a:t>
            </a:r>
            <a:r>
              <a:rPr lang="zh-CN" altLang="en-US" dirty="0"/>
              <a:t>学士</a:t>
            </a:r>
            <a:r>
              <a:rPr lang="en-US" altLang="zh-CN" dirty="0"/>
              <a:t>    </a:t>
            </a:r>
            <a:r>
              <a:rPr lang="zh-CN" altLang="en-US" dirty="0"/>
              <a:t>中国科学院计算技术研究所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吴嘉皓  </a:t>
            </a:r>
            <a:r>
              <a:rPr lang="zh-CN" altLang="en-US" dirty="0"/>
              <a:t>  中国科学院大学</a:t>
            </a:r>
            <a:r>
              <a:rPr lang="en-US" altLang="zh-CN" dirty="0"/>
              <a:t>    </a:t>
            </a:r>
            <a:r>
              <a:rPr lang="zh-CN" altLang="en-US" dirty="0"/>
              <a:t>学士</a:t>
            </a:r>
            <a:r>
              <a:rPr lang="en-US" altLang="zh-CN" dirty="0"/>
              <a:t>    </a:t>
            </a:r>
            <a:r>
              <a:rPr lang="zh-CN" altLang="en-US" dirty="0"/>
              <a:t>中国科学院计算技术研究所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刁祖龙</a:t>
            </a:r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中国科学院计算技术研究所</a:t>
            </a:r>
            <a:r>
              <a:rPr lang="en-US" altLang="zh-CN" dirty="0"/>
              <a:t>    </a:t>
            </a:r>
            <a:r>
              <a:rPr lang="zh-CN" altLang="en-US" dirty="0"/>
              <a:t>助理研究员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71BDEBB-2AE1-44D4-906C-1D12357F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671" y="2790091"/>
            <a:ext cx="4522329" cy="2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4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7" y="158496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赛题分析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算法设计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40483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D65F17-64E3-4B69-AD27-789285CE7609}"/>
              </a:ext>
            </a:extLst>
          </p:cNvPr>
          <p:cNvSpPr/>
          <p:nvPr/>
        </p:nvSpPr>
        <p:spPr>
          <a:xfrm>
            <a:off x="3535680" y="975975"/>
            <a:ext cx="7109639" cy="1015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赛题分析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D6F097-032A-41EA-A783-C4860C37A302}"/>
              </a:ext>
            </a:extLst>
          </p:cNvPr>
          <p:cNvSpPr/>
          <p:nvPr/>
        </p:nvSpPr>
        <p:spPr>
          <a:xfrm>
            <a:off x="3445427" y="975975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多维度指标</a:t>
            </a:r>
            <a:r>
              <a:rPr lang="zh-CN" altLang="en-US" sz="54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异常定位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11AE2C-C884-4470-8CD7-D7BC94509A3B}"/>
              </a:ext>
            </a:extLst>
          </p:cNvPr>
          <p:cNvSpPr/>
          <p:nvPr/>
        </p:nvSpPr>
        <p:spPr>
          <a:xfrm>
            <a:off x="3535681" y="2417465"/>
            <a:ext cx="3464566" cy="174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具有多个不同维度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每个维度有多个不同属性值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不同层级属性值存在可加和性质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观测值为叶子节点</a:t>
            </a:r>
            <a:r>
              <a:rPr lang="en-US" altLang="zh-CN" dirty="0"/>
              <a:t>KPI</a:t>
            </a:r>
            <a:r>
              <a:rPr lang="zh-CN" altLang="en-US" dirty="0"/>
              <a:t>取值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6026E-BE87-4D0E-A2D6-1C28A77A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62" y="2417465"/>
            <a:ext cx="2346808" cy="2731958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DA13F0A8-1D32-4F67-8302-D7CAD2468BDD}"/>
              </a:ext>
            </a:extLst>
          </p:cNvPr>
          <p:cNvSpPr/>
          <p:nvPr/>
        </p:nvSpPr>
        <p:spPr>
          <a:xfrm>
            <a:off x="5130800" y="1991360"/>
            <a:ext cx="254000" cy="42610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91D963-2679-4FAC-ACC7-DB644FBE9EB4}"/>
              </a:ext>
            </a:extLst>
          </p:cNvPr>
          <p:cNvSpPr/>
          <p:nvPr/>
        </p:nvSpPr>
        <p:spPr>
          <a:xfrm>
            <a:off x="7701280" y="2417465"/>
            <a:ext cx="2944039" cy="174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当总指标发生异常时，需要定位到交叉维度的细粒度指标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假设一个时刻的异常根因只存在于同一个维度（或交叉维度中）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82C120B-2492-439A-B51C-4B05D6F98252}"/>
              </a:ext>
            </a:extLst>
          </p:cNvPr>
          <p:cNvSpPr/>
          <p:nvPr/>
        </p:nvSpPr>
        <p:spPr>
          <a:xfrm>
            <a:off x="9001760" y="1991360"/>
            <a:ext cx="254000" cy="42610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7CE73CD-908C-4BEF-8B66-F3DAFB816A88}"/>
              </a:ext>
            </a:extLst>
          </p:cNvPr>
          <p:cNvSpPr/>
          <p:nvPr/>
        </p:nvSpPr>
        <p:spPr>
          <a:xfrm>
            <a:off x="5130800" y="4165600"/>
            <a:ext cx="254000" cy="42610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2C9FD85-5017-4D04-B48D-318C9D868770}"/>
              </a:ext>
            </a:extLst>
          </p:cNvPr>
          <p:cNvSpPr/>
          <p:nvPr/>
        </p:nvSpPr>
        <p:spPr>
          <a:xfrm>
            <a:off x="9001760" y="4165600"/>
            <a:ext cx="254000" cy="42610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0DFB37-45A3-4BF8-A315-3B6366E3A29E}"/>
              </a:ext>
            </a:extLst>
          </p:cNvPr>
          <p:cNvSpPr/>
          <p:nvPr/>
        </p:nvSpPr>
        <p:spPr>
          <a:xfrm>
            <a:off x="3535680" y="4591705"/>
            <a:ext cx="7109639" cy="1555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注入的异常满足等比例传播条件（</a:t>
            </a:r>
            <a:r>
              <a:rPr lang="en-US" altLang="zh-CN" dirty="0"/>
              <a:t>ripple effect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可能为根因的元素组合非常多，搜索空间大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根因的某些下层节点也表现出类似根因的“特性”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76FC5-4F59-6248-8E50-11C1A77FD3CB}"/>
              </a:ext>
            </a:extLst>
          </p:cNvPr>
          <p:cNvSpPr txBox="1"/>
          <p:nvPr/>
        </p:nvSpPr>
        <p:spPr>
          <a:xfrm>
            <a:off x="1097461" y="5285026"/>
            <a:ext cx="2346809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Sun Y, Zhao Y, Su Y, et al. Hotspot: Anomaly localization for additive </a:t>
            </a:r>
            <a:r>
              <a:rPr lang="en-US" altLang="zh-CN" sz="1000" dirty="0" err="1"/>
              <a:t>kpis</a:t>
            </a:r>
            <a:r>
              <a:rPr lang="en-US" altLang="zh-CN" sz="1000" dirty="0"/>
              <a:t> with multi-dimensional attributes[J]. IEEE Access, 2018, 6: 10909-10923.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870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7" y="158496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赛题分析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算法设计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12238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1F5441C-0AC9-0E4E-A5C2-EFD803C17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851056"/>
              </p:ext>
            </p:extLst>
          </p:nvPr>
        </p:nvGraphicFramePr>
        <p:xfrm>
          <a:off x="1362926" y="579865"/>
          <a:ext cx="9319941" cy="583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346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6" y="1584960"/>
            <a:ext cx="1024160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频繁项集挖掘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叶子节点异常时刻较前一时刻变化量的绝对值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根据 </a:t>
            </a:r>
            <a:r>
              <a:rPr lang="en-US" altLang="zh-CN" sz="2000" dirty="0"/>
              <a:t>1. </a:t>
            </a:r>
            <a:r>
              <a:rPr lang="zh-CN" altLang="en-US" sz="2000" dirty="0"/>
              <a:t>中计算得到的值对该叶子节点</a:t>
            </a:r>
            <a:r>
              <a:rPr lang="en-US" altLang="zh-CN" sz="2000" dirty="0"/>
              <a:t>KPI</a:t>
            </a:r>
            <a:r>
              <a:rPr lang="zh-CN" altLang="en-US" sz="2000" dirty="0"/>
              <a:t>进行扩充（对于 </a:t>
            </a:r>
            <a:r>
              <a:rPr lang="en-US" altLang="zh-CN" sz="2000" dirty="0"/>
              <a:t>1.  </a:t>
            </a:r>
            <a:r>
              <a:rPr lang="zh-CN" altLang="en-US" sz="2000" dirty="0"/>
              <a:t>中的值同时缩小一定比例，减少所需时间）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根据最小支持度，得到不同元素数目对应的频繁项集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254437-173C-410B-B376-101D0F0B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17" y="3233129"/>
            <a:ext cx="6152648" cy="20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0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7" y="158496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合理的元素组合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F88E6C-50C3-485C-9B88-73D05DB6B4BA}"/>
              </a:ext>
            </a:extLst>
          </p:cNvPr>
          <p:cNvSpPr txBox="1"/>
          <p:nvPr/>
        </p:nvSpPr>
        <p:spPr>
          <a:xfrm>
            <a:off x="1298089" y="1973762"/>
            <a:ext cx="602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CB1C-9BF5-4497-86C5-5FEC94B9DFFE}"/>
              </a:ext>
            </a:extLst>
          </p:cNvPr>
          <p:cNvSpPr txBox="1"/>
          <p:nvPr/>
        </p:nvSpPr>
        <p:spPr>
          <a:xfrm>
            <a:off x="1170062" y="1985070"/>
            <a:ext cx="10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{'i01'}</a:t>
            </a:r>
            <a:r>
              <a:rPr lang="zh-CN" altLang="en-US" dirty="0"/>
              <a:t>，</a:t>
            </a:r>
            <a:r>
              <a:rPr lang="en-US" altLang="zh-CN" dirty="0"/>
              <a:t>{'i06'}</a:t>
            </a:r>
            <a:r>
              <a:rPr lang="zh-CN" altLang="en-US" dirty="0"/>
              <a:t>，</a:t>
            </a:r>
            <a:r>
              <a:rPr lang="en-US" altLang="zh-CN" dirty="0"/>
              <a:t>{'i38'}</a:t>
            </a:r>
            <a:r>
              <a:rPr lang="zh-CN" altLang="en-US" dirty="0"/>
              <a:t>，</a:t>
            </a:r>
            <a:r>
              <a:rPr lang="en-US" altLang="zh-CN" dirty="0"/>
              <a:t>{'e08'}</a:t>
            </a:r>
            <a:r>
              <a:rPr lang="zh-CN" altLang="en-US" dirty="0"/>
              <a:t>， </a:t>
            </a:r>
            <a:r>
              <a:rPr lang="en-US" altLang="zh-CN" dirty="0"/>
              <a:t>{'c1'}</a:t>
            </a:r>
            <a:r>
              <a:rPr lang="zh-CN" altLang="en-US" dirty="0"/>
              <a:t>，</a:t>
            </a:r>
            <a:r>
              <a:rPr lang="en-US" altLang="zh-CN" dirty="0"/>
              <a:t>{'c1','e08'}</a:t>
            </a:r>
            <a:r>
              <a:rPr lang="zh-CN" altLang="en-US" dirty="0"/>
              <a:t>，</a:t>
            </a:r>
            <a:r>
              <a:rPr lang="en-US" altLang="zh-CN" dirty="0"/>
              <a:t>{'i01','e08'}</a:t>
            </a:r>
            <a:r>
              <a:rPr lang="zh-CN" altLang="en-US" dirty="0"/>
              <a:t>，</a:t>
            </a:r>
            <a:r>
              <a:rPr lang="en-US" altLang="zh-CN" dirty="0"/>
              <a:t>{'i06','e08'}</a:t>
            </a:r>
            <a:r>
              <a:rPr lang="zh-CN" altLang="en-US" dirty="0"/>
              <a:t>，</a:t>
            </a:r>
            <a:r>
              <a:rPr lang="en-US" altLang="zh-CN" dirty="0"/>
              <a:t>{'i38','e08'}</a:t>
            </a:r>
          </a:p>
        </p:txBody>
      </p:sp>
      <p:cxnSp>
        <p:nvCxnSpPr>
          <p:cNvPr id="9" name="直线箭头连接符 5">
            <a:extLst>
              <a:ext uri="{FF2B5EF4-FFF2-40B4-BE49-F238E27FC236}">
                <a16:creationId xmlns:a16="http://schemas.microsoft.com/office/drawing/2014/main" id="{4D7FC6C9-3164-4220-B14E-D9FB9EDB035F}"/>
              </a:ext>
            </a:extLst>
          </p:cNvPr>
          <p:cNvCxnSpPr>
            <a:cxnSpLocks/>
          </p:cNvCxnSpPr>
          <p:nvPr/>
        </p:nvCxnSpPr>
        <p:spPr>
          <a:xfrm>
            <a:off x="2199642" y="2350287"/>
            <a:ext cx="0" cy="283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D54EAFF-0738-4C61-A8D8-B2469C8F8C23}"/>
              </a:ext>
            </a:extLst>
          </p:cNvPr>
          <p:cNvSpPr txBox="1"/>
          <p:nvPr/>
        </p:nvSpPr>
        <p:spPr>
          <a:xfrm>
            <a:off x="2386898" y="2350287"/>
            <a:ext cx="42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先按照所属维度或交叉维度进行划分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F65CDD-CA89-40A9-8221-87790529C49A}"/>
              </a:ext>
            </a:extLst>
          </p:cNvPr>
          <p:cNvSpPr txBox="1"/>
          <p:nvPr/>
        </p:nvSpPr>
        <p:spPr>
          <a:xfrm>
            <a:off x="1170062" y="2737199"/>
            <a:ext cx="866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M1 =</a:t>
            </a:r>
            <a:r>
              <a:rPr lang="zh-CN" altLang="en-US" dirty="0"/>
              <a:t> </a:t>
            </a:r>
            <a:r>
              <a:rPr lang="en-US" altLang="zh-CN" dirty="0"/>
              <a:t>{'e08'}</a:t>
            </a:r>
          </a:p>
          <a:p>
            <a:r>
              <a:rPr lang="en-US" altLang="zh-CN" dirty="0"/>
              <a:t>M2 =</a:t>
            </a:r>
            <a:r>
              <a:rPr lang="zh-CN" altLang="en-US" dirty="0"/>
              <a:t> </a:t>
            </a:r>
            <a:r>
              <a:rPr lang="en-US" altLang="zh-CN" dirty="0"/>
              <a:t>{'c1'}</a:t>
            </a:r>
          </a:p>
          <a:p>
            <a:r>
              <a:rPr lang="en-US" altLang="zh-CN" dirty="0"/>
              <a:t>M3 =</a:t>
            </a:r>
            <a:r>
              <a:rPr lang="zh-CN" altLang="en-US" dirty="0"/>
              <a:t> </a:t>
            </a:r>
            <a:r>
              <a:rPr lang="en-US" altLang="zh-CN" dirty="0"/>
              <a:t>{'i01'}</a:t>
            </a:r>
            <a:r>
              <a:rPr lang="zh-CN" altLang="en-US" dirty="0"/>
              <a:t>，</a:t>
            </a:r>
            <a:r>
              <a:rPr lang="en-US" altLang="zh-CN" dirty="0"/>
              <a:t>{'i06'}</a:t>
            </a:r>
            <a:r>
              <a:rPr lang="zh-CN" altLang="en-US" dirty="0"/>
              <a:t>，</a:t>
            </a:r>
            <a:r>
              <a:rPr lang="en-US" altLang="zh-CN" dirty="0"/>
              <a:t>{'i38'}</a:t>
            </a:r>
          </a:p>
          <a:p>
            <a:r>
              <a:rPr lang="en-US" altLang="zh-CN" dirty="0"/>
              <a:t>M4 =</a:t>
            </a:r>
            <a:r>
              <a:rPr lang="zh-CN" altLang="en-US" dirty="0"/>
              <a:t> </a:t>
            </a:r>
            <a:r>
              <a:rPr lang="en-US" altLang="zh-CN" dirty="0"/>
              <a:t>{'c1','e08'}</a:t>
            </a:r>
          </a:p>
          <a:p>
            <a:r>
              <a:rPr lang="en-US" altLang="zh-CN" dirty="0"/>
              <a:t>M5 =</a:t>
            </a:r>
            <a:r>
              <a:rPr lang="zh-CN" altLang="en-US" dirty="0"/>
              <a:t> </a:t>
            </a:r>
            <a:r>
              <a:rPr lang="en-US" altLang="zh-CN" dirty="0"/>
              <a:t>{'i01','e08'}</a:t>
            </a:r>
            <a:r>
              <a:rPr lang="zh-CN" altLang="en-US" dirty="0"/>
              <a:t>， </a:t>
            </a:r>
            <a:r>
              <a:rPr lang="en-US" altLang="zh-CN" dirty="0"/>
              <a:t>{'i06','e08'}</a:t>
            </a:r>
            <a:r>
              <a:rPr lang="zh-CN" altLang="en-US" dirty="0"/>
              <a:t>，</a:t>
            </a:r>
            <a:r>
              <a:rPr lang="en-US" altLang="zh-CN" dirty="0"/>
              <a:t>{'i38','e08'} </a:t>
            </a: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13DEDC-85D4-450B-9C4A-FD00B2010DDA}"/>
              </a:ext>
            </a:extLst>
          </p:cNvPr>
          <p:cNvSpPr txBox="1"/>
          <p:nvPr/>
        </p:nvSpPr>
        <p:spPr>
          <a:xfrm>
            <a:off x="2386898" y="4174054"/>
            <a:ext cx="42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对上述划分中的元素进行组合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437A7A-2F93-449B-A27E-81C3D617C6C0}"/>
              </a:ext>
            </a:extLst>
          </p:cNvPr>
          <p:cNvSpPr txBox="1"/>
          <p:nvPr/>
        </p:nvSpPr>
        <p:spPr>
          <a:xfrm>
            <a:off x="1108868" y="4483279"/>
            <a:ext cx="10250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M1′ =</a:t>
            </a:r>
            <a:r>
              <a:rPr lang="zh-CN" altLang="en-US" dirty="0"/>
              <a:t> </a:t>
            </a:r>
            <a:r>
              <a:rPr lang="en-US" altLang="zh-CN" dirty="0"/>
              <a:t>{'e08'}</a:t>
            </a:r>
          </a:p>
          <a:p>
            <a:r>
              <a:rPr lang="en-US" altLang="zh-CN" dirty="0"/>
              <a:t>M2′ =</a:t>
            </a:r>
            <a:r>
              <a:rPr lang="zh-CN" altLang="en-US" dirty="0"/>
              <a:t> </a:t>
            </a:r>
            <a:r>
              <a:rPr lang="en-US" altLang="zh-CN" dirty="0"/>
              <a:t>{'c1’}</a:t>
            </a:r>
          </a:p>
          <a:p>
            <a:r>
              <a:rPr lang="en-US" altLang="zh-CN" dirty="0"/>
              <a:t>M3′ =</a:t>
            </a:r>
            <a:r>
              <a:rPr lang="zh-CN" altLang="en-US" dirty="0"/>
              <a:t> </a:t>
            </a:r>
            <a:r>
              <a:rPr lang="en-US" altLang="zh-CN" dirty="0"/>
              <a:t>{'i01'}</a:t>
            </a:r>
            <a:r>
              <a:rPr lang="zh-CN" altLang="en-US" dirty="0"/>
              <a:t>，</a:t>
            </a:r>
            <a:r>
              <a:rPr lang="en-US" altLang="zh-CN" dirty="0"/>
              <a:t>{'i06'}</a:t>
            </a:r>
            <a:r>
              <a:rPr lang="zh-CN" altLang="en-US" dirty="0"/>
              <a:t>，</a:t>
            </a:r>
            <a:r>
              <a:rPr lang="en-US" altLang="zh-CN" dirty="0"/>
              <a:t>{'i38'}</a:t>
            </a:r>
            <a:r>
              <a:rPr lang="zh-CN" altLang="en-US" dirty="0"/>
              <a:t>，</a:t>
            </a:r>
            <a:r>
              <a:rPr lang="en-US" altLang="zh-CN" dirty="0"/>
              <a:t>{'i01','i06'}</a:t>
            </a:r>
            <a:r>
              <a:rPr lang="zh-CN" altLang="en-US" dirty="0"/>
              <a:t>， </a:t>
            </a:r>
            <a:r>
              <a:rPr lang="en-US" altLang="zh-CN" dirty="0"/>
              <a:t>{'i01','i38'}</a:t>
            </a:r>
            <a:r>
              <a:rPr lang="zh-CN" altLang="en-US" dirty="0"/>
              <a:t>，</a:t>
            </a:r>
            <a:r>
              <a:rPr lang="en-US" altLang="zh-CN" dirty="0"/>
              <a:t>{'i06','i38'}</a:t>
            </a:r>
            <a:r>
              <a:rPr lang="zh-CN" altLang="en-US" dirty="0"/>
              <a:t>，</a:t>
            </a:r>
            <a:r>
              <a:rPr lang="en-US" altLang="zh-CN" dirty="0"/>
              <a:t>{'i01','i06','i38’}</a:t>
            </a:r>
          </a:p>
          <a:p>
            <a:r>
              <a:rPr lang="en-US" altLang="zh-CN" dirty="0"/>
              <a:t>M4′ =</a:t>
            </a:r>
            <a:r>
              <a:rPr lang="zh-CN" altLang="en-US" dirty="0"/>
              <a:t> </a:t>
            </a:r>
            <a:r>
              <a:rPr lang="en-US" altLang="zh-CN" dirty="0"/>
              <a:t>{'c1','e08'}</a:t>
            </a:r>
          </a:p>
          <a:p>
            <a:r>
              <a:rPr lang="en-US" altLang="zh-CN" dirty="0"/>
              <a:t>M5′ =</a:t>
            </a:r>
            <a:r>
              <a:rPr lang="zh-CN" altLang="en-US" dirty="0"/>
              <a:t> </a:t>
            </a:r>
            <a:r>
              <a:rPr lang="en-US" altLang="zh-CN" dirty="0"/>
              <a:t>{'i01', 'e08'}</a:t>
            </a:r>
            <a:r>
              <a:rPr lang="zh-CN" altLang="en-US" dirty="0"/>
              <a:t>， </a:t>
            </a:r>
            <a:r>
              <a:rPr lang="en-US" altLang="zh-CN" dirty="0"/>
              <a:t>{'i06’, 'e08'}</a:t>
            </a:r>
            <a:r>
              <a:rPr lang="zh-CN" altLang="en-US" dirty="0"/>
              <a:t>，</a:t>
            </a:r>
            <a:r>
              <a:rPr lang="en-US" altLang="zh-CN" dirty="0"/>
              <a:t>{'i38', 'e08'}</a:t>
            </a:r>
            <a:r>
              <a:rPr lang="zh-CN" altLang="en-US" dirty="0"/>
              <a:t>，</a:t>
            </a:r>
            <a:r>
              <a:rPr lang="en-US" altLang="zh-CN" dirty="0"/>
              <a:t>{{'i01','e08'}</a:t>
            </a:r>
            <a:r>
              <a:rPr lang="zh-CN" altLang="en-US" dirty="0"/>
              <a:t>，</a:t>
            </a:r>
            <a:r>
              <a:rPr lang="en-US" altLang="zh-CN" dirty="0"/>
              <a:t>{'i06','e08’}}</a:t>
            </a:r>
            <a:r>
              <a:rPr lang="zh-CN" altLang="en-US" dirty="0"/>
              <a:t>，</a:t>
            </a:r>
            <a:r>
              <a:rPr lang="en-US" altLang="zh-CN" dirty="0"/>
              <a:t>{{'i01','e08'}</a:t>
            </a:r>
            <a:r>
              <a:rPr lang="zh-CN" altLang="en-US" dirty="0"/>
              <a:t>， </a:t>
            </a:r>
            <a:r>
              <a:rPr lang="en-US" altLang="zh-CN" dirty="0"/>
              <a:t>{'i38','e08’}}</a:t>
            </a:r>
            <a:r>
              <a:rPr lang="zh-CN" altLang="en-US" dirty="0"/>
              <a:t>，</a:t>
            </a:r>
            <a:r>
              <a:rPr lang="en-US" altLang="zh-CN" dirty="0"/>
              <a:t>{{'i06','e08'}</a:t>
            </a:r>
            <a:r>
              <a:rPr lang="zh-CN" altLang="en-US" dirty="0"/>
              <a:t>，</a:t>
            </a:r>
            <a:r>
              <a:rPr lang="en-US" altLang="zh-CN" dirty="0"/>
              <a:t>{'i38','e08’}}</a:t>
            </a:r>
            <a:r>
              <a:rPr lang="zh-CN" altLang="en-US" dirty="0"/>
              <a:t>，</a:t>
            </a:r>
            <a:r>
              <a:rPr lang="en-US" altLang="zh-CN" dirty="0"/>
              <a:t>{{'i01','e08'}</a:t>
            </a:r>
            <a:r>
              <a:rPr lang="zh-CN" altLang="en-US" dirty="0"/>
              <a:t>，</a:t>
            </a:r>
            <a:r>
              <a:rPr lang="en-US" altLang="zh-CN" dirty="0"/>
              <a:t>{'i06','e08'}</a:t>
            </a:r>
            <a:r>
              <a:rPr lang="zh-CN" altLang="en-US" dirty="0"/>
              <a:t>， </a:t>
            </a:r>
            <a:r>
              <a:rPr lang="en-US" altLang="zh-CN" dirty="0"/>
              <a:t>{'i38','e08’}}</a:t>
            </a:r>
          </a:p>
        </p:txBody>
      </p:sp>
      <p:cxnSp>
        <p:nvCxnSpPr>
          <p:cNvPr id="15" name="直线箭头连接符 5">
            <a:extLst>
              <a:ext uri="{FF2B5EF4-FFF2-40B4-BE49-F238E27FC236}">
                <a16:creationId xmlns:a16="http://schemas.microsoft.com/office/drawing/2014/main" id="{61B1677B-894A-4AA2-AA99-636B59C1254E}"/>
              </a:ext>
            </a:extLst>
          </p:cNvPr>
          <p:cNvCxnSpPr>
            <a:cxnSpLocks/>
          </p:cNvCxnSpPr>
          <p:nvPr/>
        </p:nvCxnSpPr>
        <p:spPr>
          <a:xfrm>
            <a:off x="2199642" y="4207915"/>
            <a:ext cx="0" cy="283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8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FA9B-67DC-4B0C-814C-F4D6455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7" y="0"/>
            <a:ext cx="8534400" cy="810000"/>
          </a:xfrm>
        </p:spPr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FA8AE9-5257-40D7-9BF0-B7B88837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9" b="-69"/>
          <a:stretch/>
        </p:blipFill>
        <p:spPr>
          <a:xfrm>
            <a:off x="0" y="0"/>
            <a:ext cx="1005517" cy="81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60F0F8-8631-4C63-ACA4-E6EDD8ACBA18}"/>
              </a:ext>
            </a:extLst>
          </p:cNvPr>
          <p:cNvSpPr txBox="1"/>
          <p:nvPr/>
        </p:nvSpPr>
        <p:spPr>
          <a:xfrm>
            <a:off x="1005516" y="1584960"/>
            <a:ext cx="100079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Potential Score</a:t>
            </a:r>
            <a:r>
              <a:rPr lang="zh-CN" altLang="en-US" sz="2400" b="1" dirty="0">
                <a:solidFill>
                  <a:srgbClr val="FF0000"/>
                </a:solidFill>
              </a:rPr>
              <a:t>原理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假设集合</a:t>
            </a:r>
            <a:r>
              <a:rPr lang="en-US" altLang="zh-CN" sz="2000" dirty="0"/>
              <a:t>S</a:t>
            </a:r>
            <a:r>
              <a:rPr lang="zh-CN" altLang="en-US" sz="2000" dirty="0"/>
              <a:t>为根因集合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基于 </a:t>
            </a:r>
            <a:r>
              <a:rPr lang="en-US" altLang="zh-CN" sz="2000" dirty="0"/>
              <a:t>ripple effect </a:t>
            </a:r>
            <a:r>
              <a:rPr lang="zh-CN" altLang="en-US" sz="2000" dirty="0"/>
              <a:t>推导出</a:t>
            </a:r>
            <a:r>
              <a:rPr lang="en-US" altLang="zh-CN" sz="2000" dirty="0"/>
              <a:t>S</a:t>
            </a:r>
            <a:r>
              <a:rPr lang="zh-CN" altLang="en-US" sz="2000" dirty="0"/>
              <a:t>下的叶子节点的值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叶子节点的实际值与假设条件下推导出的值越接近则该集合</a:t>
            </a:r>
            <a:r>
              <a:rPr lang="en-US" altLang="zh-CN" sz="2000" dirty="0"/>
              <a:t>S</a:t>
            </a:r>
            <a:r>
              <a:rPr lang="zh-CN" altLang="en-US" sz="2000" dirty="0"/>
              <a:t>越有可能是根因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BDB0B-37B5-4151-ADDA-31E721FBF375}"/>
              </a:ext>
            </a:extLst>
          </p:cNvPr>
          <p:cNvSpPr txBox="1"/>
          <p:nvPr/>
        </p:nvSpPr>
        <p:spPr>
          <a:xfrm>
            <a:off x="1005515" y="4988560"/>
            <a:ext cx="10343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</a:rPr>
              <a:t>Potential Score</a:t>
            </a:r>
            <a:r>
              <a:rPr lang="zh-CN" altLang="en-US" sz="2400" b="1" dirty="0">
                <a:solidFill>
                  <a:srgbClr val="FF0000"/>
                </a:solidFill>
              </a:rPr>
              <a:t>的改进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根据对异常时刻附近的值的分析，选取异常时刻前三个时刻的平均值作为异常时刻的预测值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经过多次实验，选择</a:t>
            </a:r>
            <a:r>
              <a:rPr lang="en-US" altLang="zh-CN" sz="2000" dirty="0"/>
              <a:t>JS</a:t>
            </a:r>
            <a:r>
              <a:rPr lang="zh-CN" altLang="en-US" sz="2000" dirty="0"/>
              <a:t>散度作为距离函数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78E58-A501-A14E-920A-D8DE1456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67" y="2958526"/>
            <a:ext cx="5651500" cy="1041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9CAF24-13ED-854A-AE01-86477C969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67" y="3999926"/>
            <a:ext cx="5651500" cy="1041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96FE21-BF83-8A4A-8CEE-C35047C846E9}"/>
              </a:ext>
            </a:extLst>
          </p:cNvPr>
          <p:cNvSpPr txBox="1"/>
          <p:nvPr/>
        </p:nvSpPr>
        <p:spPr>
          <a:xfrm>
            <a:off x="8251951" y="4333440"/>
            <a:ext cx="2575932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Sun Y, Zhao Y, Su Y, et al. Hotspot: Anomaly localization for additive </a:t>
            </a:r>
            <a:r>
              <a:rPr lang="en-US" altLang="zh-CN" sz="1000" dirty="0" err="1"/>
              <a:t>kpis</a:t>
            </a:r>
            <a:r>
              <a:rPr lang="en-US" altLang="zh-CN" sz="1000" dirty="0"/>
              <a:t> with multi-dimensional attributes[J]. IEEE Access, 2018, 6: 10909-10923.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761587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D341A49-75F2-4003-8201-7790ACB9B41B}" vid="{50CDA7FC-8A16-467A-86F8-D9A8305B09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1012</Words>
  <Application>Microsoft Office PowerPoint</Application>
  <PresentationFormat>宽屏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切片</vt:lpstr>
      <vt:lpstr>多维度指标的异常定位算法</vt:lpstr>
      <vt:lpstr>团队介绍</vt:lpstr>
      <vt:lpstr>目录</vt:lpstr>
      <vt:lpstr>赛题分析</vt:lpstr>
      <vt:lpstr>目录</vt:lpstr>
      <vt:lpstr>算法设计</vt:lpstr>
      <vt:lpstr>算法设计</vt:lpstr>
      <vt:lpstr>算法设计</vt:lpstr>
      <vt:lpstr>算法设计</vt:lpstr>
      <vt:lpstr>算法设计</vt:lpstr>
      <vt:lpstr>目录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huaiyi</dc:creator>
  <cp:lastModifiedBy>Taylor Sun</cp:lastModifiedBy>
  <cp:revision>44</cp:revision>
  <dcterms:created xsi:type="dcterms:W3CDTF">2019-07-09T06:47:05Z</dcterms:created>
  <dcterms:modified xsi:type="dcterms:W3CDTF">2019-07-14T03:25:55Z</dcterms:modified>
</cp:coreProperties>
</file>