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88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10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10:58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10:58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6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-N-R-wnRH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-N-R-wnRH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31E0C0-97E9-F144-977C-CCA2CB56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4571" y="440163"/>
            <a:ext cx="4794220" cy="4099883"/>
            <a:chOff x="554571" y="440163"/>
            <a:chExt cx="4794220" cy="40998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4E921A-45CD-4C58-92BA-FB96D5AB3D7B}"/>
                </a:ext>
              </a:extLst>
            </p:cNvPr>
            <p:cNvGrpSpPr/>
            <p:nvPr/>
          </p:nvGrpSpPr>
          <p:grpSpPr>
            <a:xfrm>
              <a:off x="554571" y="440163"/>
              <a:ext cx="3191932" cy="686412"/>
              <a:chOff x="554571" y="440163"/>
              <a:chExt cx="3191932" cy="68641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4E2BA2B-5110-4F0B-BC23-E6CF7267B7FB}"/>
                  </a:ext>
                </a:extLst>
              </p:cNvPr>
              <p:cNvSpPr/>
              <p:nvPr/>
            </p:nvSpPr>
            <p:spPr bwMode="auto">
              <a:xfrm>
                <a:off x="554571" y="440163"/>
                <a:ext cx="686887" cy="686412"/>
              </a:xfrm>
              <a:prstGeom prst="ellipse">
                <a:avLst/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4C38301-77AA-4BFC-9B44-6A780D23C735}"/>
                  </a:ext>
                </a:extLst>
              </p:cNvPr>
              <p:cNvGrpSpPr/>
              <p:nvPr/>
            </p:nvGrpSpPr>
            <p:grpSpPr>
              <a:xfrm>
                <a:off x="596717" y="484715"/>
                <a:ext cx="3149786" cy="597308"/>
                <a:chOff x="596717" y="484715"/>
                <a:chExt cx="3149786" cy="5973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1DB5E67-013B-466C-A79F-9B3ED188E848}"/>
                    </a:ext>
                  </a:extLst>
                </p:cNvPr>
                <p:cNvSpPr/>
                <p:nvPr/>
              </p:nvSpPr>
              <p:spPr bwMode="auto">
                <a:xfrm>
                  <a:off x="596717" y="484715"/>
                  <a:ext cx="597722" cy="597308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6350" cap="flat" cmpd="sng" algn="ctr">
                  <a:noFill/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Text Placeholder 1">
                  <a:extLst>
                    <a:ext uri="{FF2B5EF4-FFF2-40B4-BE49-F238E27FC236}">
                      <a16:creationId xmlns:a16="http://schemas.microsoft.com/office/drawing/2014/main" id="{BC1E8A37-48A2-4F87-9103-1CEA66C075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24867" y="537148"/>
                  <a:ext cx="2421636" cy="492443"/>
                </a:xfrm>
                <a:prstGeom prst="rect">
                  <a:avLst/>
                </a:prstGeom>
              </p:spPr>
              <p:txBody>
                <a:bodyPr vert="horz" wrap="square" lIns="0" tIns="0" rIns="146304" bIns="0" rtlCol="0" anchor="ctr">
                  <a:spAutoFit/>
                </a:bodyPr>
                <a:lstStyle>
                  <a:lvl1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kern="1200" spc="0" baseline="0">
                      <a:solidFill>
                        <a:schemeClr val="tx2"/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731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558" kern="1200" spc="0" baseline="0">
                      <a:solidFill>
                        <a:schemeClr val="tx2"/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558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038" b="1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018076" indent="0" algn="l" defTabSz="807231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73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0" indent="0" algn="l" defTabSz="807231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itchFamily="34" charset="0"/>
                    <a:buNone/>
                    <a:defRPr sz="103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027116" indent="-201808" algn="l" defTabSz="807231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73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430733" indent="-201808" algn="l" defTabSz="807231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73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TECHNOLOGY UNIFICATION</a:t>
                  </a:r>
                </a:p>
              </p:txBody>
            </p:sp>
            <p:grpSp>
              <p:nvGrpSpPr>
                <p:cNvPr id="33" name="Group 34">
                  <a:extLst>
                    <a:ext uri="{FF2B5EF4-FFF2-40B4-BE49-F238E27FC236}">
                      <a16:creationId xmlns:a16="http://schemas.microsoft.com/office/drawing/2014/main" id="{1BD8981B-0353-493A-89E6-0030B3F66B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2138" y="556716"/>
                  <a:ext cx="451752" cy="453306"/>
                  <a:chOff x="4185" y="1385"/>
                  <a:chExt cx="291" cy="292"/>
                </a:xfrm>
                <a:solidFill>
                  <a:srgbClr val="30E5D0"/>
                </a:solidFill>
              </p:grpSpPr>
              <p:sp>
                <p:nvSpPr>
                  <p:cNvPr id="34" name="Freeform 35">
                    <a:extLst>
                      <a:ext uri="{FF2B5EF4-FFF2-40B4-BE49-F238E27FC236}">
                        <a16:creationId xmlns:a16="http://schemas.microsoft.com/office/drawing/2014/main" id="{6C8FE336-3B7E-4D1B-A8CA-6DCFEF2125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206" y="1404"/>
                    <a:ext cx="252" cy="253"/>
                  </a:xfrm>
                  <a:custGeom>
                    <a:avLst/>
                    <a:gdLst>
                      <a:gd name="T0" fmla="*/ 252 w 252"/>
                      <a:gd name="T1" fmla="*/ 161 h 253"/>
                      <a:gd name="T2" fmla="*/ 208 w 252"/>
                      <a:gd name="T3" fmla="*/ 6 h 253"/>
                      <a:gd name="T4" fmla="*/ 196 w 252"/>
                      <a:gd name="T5" fmla="*/ 0 h 253"/>
                      <a:gd name="T6" fmla="*/ 32 w 252"/>
                      <a:gd name="T7" fmla="*/ 27 h 253"/>
                      <a:gd name="T8" fmla="*/ 25 w 252"/>
                      <a:gd name="T9" fmla="*/ 39 h 253"/>
                      <a:gd name="T10" fmla="*/ 60 w 252"/>
                      <a:gd name="T11" fmla="*/ 133 h 253"/>
                      <a:gd name="T12" fmla="*/ 3 w 252"/>
                      <a:gd name="T13" fmla="*/ 155 h 253"/>
                      <a:gd name="T14" fmla="*/ 0 w 252"/>
                      <a:gd name="T15" fmla="*/ 171 h 253"/>
                      <a:gd name="T16" fmla="*/ 101 w 252"/>
                      <a:gd name="T17" fmla="*/ 253 h 253"/>
                      <a:gd name="T18" fmla="*/ 122 w 252"/>
                      <a:gd name="T19" fmla="*/ 247 h 253"/>
                      <a:gd name="T20" fmla="*/ 248 w 252"/>
                      <a:gd name="T21" fmla="*/ 171 h 253"/>
                      <a:gd name="T22" fmla="*/ 252 w 252"/>
                      <a:gd name="T23" fmla="*/ 161 h 253"/>
                      <a:gd name="T24" fmla="*/ 229 w 252"/>
                      <a:gd name="T25" fmla="*/ 148 h 253"/>
                      <a:gd name="T26" fmla="*/ 139 w 252"/>
                      <a:gd name="T27" fmla="*/ 113 h 253"/>
                      <a:gd name="T28" fmla="*/ 195 w 252"/>
                      <a:gd name="T29" fmla="*/ 30 h 253"/>
                      <a:gd name="T30" fmla="*/ 229 w 252"/>
                      <a:gd name="T31" fmla="*/ 148 h 253"/>
                      <a:gd name="T32" fmla="*/ 180 w 252"/>
                      <a:gd name="T33" fmla="*/ 21 h 253"/>
                      <a:gd name="T34" fmla="*/ 123 w 252"/>
                      <a:gd name="T35" fmla="*/ 104 h 253"/>
                      <a:gd name="T36" fmla="*/ 54 w 252"/>
                      <a:gd name="T37" fmla="*/ 42 h 253"/>
                      <a:gd name="T38" fmla="*/ 180 w 252"/>
                      <a:gd name="T39" fmla="*/ 21 h 253"/>
                      <a:gd name="T40" fmla="*/ 55 w 252"/>
                      <a:gd name="T41" fmla="*/ 67 h 253"/>
                      <a:gd name="T42" fmla="*/ 108 w 252"/>
                      <a:gd name="T43" fmla="*/ 115 h 253"/>
                      <a:gd name="T44" fmla="*/ 77 w 252"/>
                      <a:gd name="T45" fmla="*/ 126 h 253"/>
                      <a:gd name="T46" fmla="*/ 55 w 252"/>
                      <a:gd name="T47" fmla="*/ 67 h 253"/>
                      <a:gd name="T48" fmla="*/ 24 w 252"/>
                      <a:gd name="T49" fmla="*/ 166 h 253"/>
                      <a:gd name="T50" fmla="*/ 67 w 252"/>
                      <a:gd name="T51" fmla="*/ 150 h 253"/>
                      <a:gd name="T52" fmla="*/ 94 w 252"/>
                      <a:gd name="T53" fmla="*/ 224 h 253"/>
                      <a:gd name="T54" fmla="*/ 24 w 252"/>
                      <a:gd name="T55" fmla="*/ 166 h 253"/>
                      <a:gd name="T56" fmla="*/ 104 w 252"/>
                      <a:gd name="T57" fmla="*/ 198 h 253"/>
                      <a:gd name="T58" fmla="*/ 84 w 252"/>
                      <a:gd name="T59" fmla="*/ 143 h 253"/>
                      <a:gd name="T60" fmla="*/ 114 w 252"/>
                      <a:gd name="T61" fmla="*/ 132 h 253"/>
                      <a:gd name="T62" fmla="*/ 104 w 252"/>
                      <a:gd name="T63" fmla="*/ 198 h 253"/>
                      <a:gd name="T64" fmla="*/ 118 w 252"/>
                      <a:gd name="T65" fmla="*/ 228 h 253"/>
                      <a:gd name="T66" fmla="*/ 132 w 252"/>
                      <a:gd name="T67" fmla="*/ 130 h 253"/>
                      <a:gd name="T68" fmla="*/ 222 w 252"/>
                      <a:gd name="T69" fmla="*/ 165 h 253"/>
                      <a:gd name="T70" fmla="*/ 118 w 252"/>
                      <a:gd name="T71" fmla="*/ 228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252" h="253">
                        <a:moveTo>
                          <a:pt x="252" y="161"/>
                        </a:moveTo>
                        <a:lnTo>
                          <a:pt x="208" y="6"/>
                        </a:lnTo>
                        <a:lnTo>
                          <a:pt x="196" y="0"/>
                        </a:lnTo>
                        <a:lnTo>
                          <a:pt x="32" y="27"/>
                        </a:lnTo>
                        <a:lnTo>
                          <a:pt x="25" y="39"/>
                        </a:lnTo>
                        <a:lnTo>
                          <a:pt x="60" y="133"/>
                        </a:lnTo>
                        <a:lnTo>
                          <a:pt x="3" y="155"/>
                        </a:lnTo>
                        <a:lnTo>
                          <a:pt x="0" y="171"/>
                        </a:lnTo>
                        <a:lnTo>
                          <a:pt x="101" y="253"/>
                        </a:lnTo>
                        <a:lnTo>
                          <a:pt x="122" y="247"/>
                        </a:lnTo>
                        <a:lnTo>
                          <a:pt x="248" y="171"/>
                        </a:lnTo>
                        <a:lnTo>
                          <a:pt x="252" y="161"/>
                        </a:lnTo>
                        <a:close/>
                        <a:moveTo>
                          <a:pt x="229" y="148"/>
                        </a:moveTo>
                        <a:lnTo>
                          <a:pt x="139" y="113"/>
                        </a:lnTo>
                        <a:lnTo>
                          <a:pt x="195" y="30"/>
                        </a:lnTo>
                        <a:lnTo>
                          <a:pt x="229" y="148"/>
                        </a:lnTo>
                        <a:close/>
                        <a:moveTo>
                          <a:pt x="180" y="21"/>
                        </a:moveTo>
                        <a:lnTo>
                          <a:pt x="123" y="104"/>
                        </a:lnTo>
                        <a:lnTo>
                          <a:pt x="54" y="42"/>
                        </a:lnTo>
                        <a:lnTo>
                          <a:pt x="180" y="21"/>
                        </a:lnTo>
                        <a:close/>
                        <a:moveTo>
                          <a:pt x="55" y="67"/>
                        </a:moveTo>
                        <a:lnTo>
                          <a:pt x="108" y="115"/>
                        </a:lnTo>
                        <a:lnTo>
                          <a:pt x="77" y="126"/>
                        </a:lnTo>
                        <a:lnTo>
                          <a:pt x="55" y="67"/>
                        </a:lnTo>
                        <a:close/>
                        <a:moveTo>
                          <a:pt x="24" y="166"/>
                        </a:moveTo>
                        <a:lnTo>
                          <a:pt x="67" y="150"/>
                        </a:lnTo>
                        <a:lnTo>
                          <a:pt x="94" y="224"/>
                        </a:lnTo>
                        <a:lnTo>
                          <a:pt x="24" y="166"/>
                        </a:lnTo>
                        <a:close/>
                        <a:moveTo>
                          <a:pt x="104" y="198"/>
                        </a:moveTo>
                        <a:lnTo>
                          <a:pt x="84" y="143"/>
                        </a:lnTo>
                        <a:lnTo>
                          <a:pt x="114" y="132"/>
                        </a:lnTo>
                        <a:lnTo>
                          <a:pt x="104" y="198"/>
                        </a:lnTo>
                        <a:close/>
                        <a:moveTo>
                          <a:pt x="118" y="228"/>
                        </a:moveTo>
                        <a:lnTo>
                          <a:pt x="132" y="130"/>
                        </a:lnTo>
                        <a:lnTo>
                          <a:pt x="222" y="165"/>
                        </a:lnTo>
                        <a:lnTo>
                          <a:pt x="118" y="228"/>
                        </a:lnTo>
                        <a:close/>
                      </a:path>
                    </a:pathLst>
                  </a:custGeom>
                  <a:solidFill>
                    <a:srgbClr val="D49D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Oval 36">
                    <a:extLst>
                      <a:ext uri="{FF2B5EF4-FFF2-40B4-BE49-F238E27FC236}">
                        <a16:creationId xmlns:a16="http://schemas.microsoft.com/office/drawing/2014/main" id="{184ACE9A-7935-4E14-A860-7E51AD804E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5" y="1622"/>
                    <a:ext cx="54" cy="55"/>
                  </a:xfrm>
                  <a:prstGeom prst="ellipse">
                    <a:avLst/>
                  </a:prstGeom>
                  <a:solidFill>
                    <a:srgbClr val="737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Oval 37">
                    <a:extLst>
                      <a:ext uri="{FF2B5EF4-FFF2-40B4-BE49-F238E27FC236}">
                        <a16:creationId xmlns:a16="http://schemas.microsoft.com/office/drawing/2014/main" id="{F62AC066-B828-4DA5-9342-C5FFBA710D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1" y="1540"/>
                    <a:ext cx="55" cy="55"/>
                  </a:xfrm>
                  <a:prstGeom prst="ellipse">
                    <a:avLst/>
                  </a:prstGeom>
                  <a:solidFill>
                    <a:srgbClr val="D49D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Oval 38">
                    <a:extLst>
                      <a:ext uri="{FF2B5EF4-FFF2-40B4-BE49-F238E27FC236}">
                        <a16:creationId xmlns:a16="http://schemas.microsoft.com/office/drawing/2014/main" id="{71F193B4-04E0-4C2E-83CC-C087296A8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2" y="1412"/>
                    <a:ext cx="55" cy="55"/>
                  </a:xfrm>
                  <a:prstGeom prst="ellipse">
                    <a:avLst/>
                  </a:prstGeom>
                  <a:solidFill>
                    <a:srgbClr val="737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Oval 39">
                    <a:extLst>
                      <a:ext uri="{FF2B5EF4-FFF2-40B4-BE49-F238E27FC236}">
                        <a16:creationId xmlns:a16="http://schemas.microsoft.com/office/drawing/2014/main" id="{39152F5D-D15B-4E26-958A-615AF92426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4" y="1494"/>
                    <a:ext cx="54" cy="55"/>
                  </a:xfrm>
                  <a:prstGeom prst="ellipse">
                    <a:avLst/>
                  </a:pr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Oval 40">
                    <a:extLst>
                      <a:ext uri="{FF2B5EF4-FFF2-40B4-BE49-F238E27FC236}">
                        <a16:creationId xmlns:a16="http://schemas.microsoft.com/office/drawing/2014/main" id="{E5BC4CDD-BE5D-46CC-A33E-F72DC52765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77" y="1385"/>
                    <a:ext cx="55" cy="55"/>
                  </a:xfrm>
                  <a:prstGeom prst="ellipse">
                    <a:avLst/>
                  </a:prstGeom>
                  <a:solidFill>
                    <a:srgbClr val="737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" name="Oval 41">
                    <a:extLst>
                      <a:ext uri="{FF2B5EF4-FFF2-40B4-BE49-F238E27FC236}">
                        <a16:creationId xmlns:a16="http://schemas.microsoft.com/office/drawing/2014/main" id="{B9F28D5A-4F7B-456C-A8BC-2014CABA8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85" y="1540"/>
                    <a:ext cx="55" cy="55"/>
                  </a:xfrm>
                  <a:prstGeom prst="ellipse">
                    <a:avLst/>
                  </a:prstGeom>
                  <a:solidFill>
                    <a:srgbClr val="D49D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30" name="Text Placeholder 4">
              <a:extLst>
                <a:ext uri="{FF2B5EF4-FFF2-40B4-BE49-F238E27FC236}">
                  <a16:creationId xmlns:a16="http://schemas.microsoft.com/office/drawing/2014/main" id="{E1886E02-65DE-42F7-A3CA-AF7BCAC00009}"/>
                </a:ext>
              </a:extLst>
            </p:cNvPr>
            <p:cNvSpPr txBox="1">
              <a:spLocks/>
            </p:cNvSpPr>
            <p:nvPr/>
          </p:nvSpPr>
          <p:spPr>
            <a:xfrm>
              <a:off x="584201" y="1265643"/>
              <a:ext cx="3963970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Segoe UI Semibold"/>
                  <a:ea typeface="Segoe UI" pitchFamily="34" charset="0"/>
                  <a:cs typeface="Segoe UI"/>
                </a:rPr>
                <a:t>Embed Resources as Standard Workspaces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/>
              </a:endParaRPr>
            </a:p>
          </p:txBody>
        </p:sp>
        <p:sp>
          <p:nvSpPr>
            <p:cNvPr id="20" name="Text Placeholder 6">
              <a:extLst>
                <a:ext uri="{FF2B5EF4-FFF2-40B4-BE49-F238E27FC236}">
                  <a16:creationId xmlns:a16="http://schemas.microsoft.com/office/drawing/2014/main" id="{3EAE8C08-AEE8-4A0D-9985-C290EED81926}"/>
                </a:ext>
              </a:extLst>
            </p:cNvPr>
            <p:cNvSpPr txBox="1">
              <a:spLocks/>
            </p:cNvSpPr>
            <p:nvPr/>
          </p:nvSpPr>
          <p:spPr>
            <a:xfrm>
              <a:off x="596717" y="3739827"/>
              <a:ext cx="4752074" cy="800219"/>
            </a:xfrm>
            <a:prstGeom prst="rect">
              <a:avLst/>
            </a:prstGeom>
          </p:spPr>
          <p:txBody>
            <a:bodyPr vert="horz" wrap="square" lIns="0" tIns="0" rIns="146304" bIns="91440" rtlCol="0">
              <a:spAutoFit/>
            </a:bodyPr>
            <a:lstStyle>
              <a:lvl1pPr marL="171450" marR="0" indent="-17145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Incorporate commonly used web sites into the user’s workspaces</a:t>
              </a:r>
            </a:p>
            <a:p>
              <a:pPr marL="171450" marR="0" lvl="0" indent="-17145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Consolidate applications into one central dashboard</a:t>
              </a:r>
            </a:p>
            <a:p>
              <a:pPr marL="171450" marR="0" lvl="0" indent="-17145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Can add Power Platform Apps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as well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AEEF19-1150-4F36-8080-71489F439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32004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51BBDB-9751-4852-B7CC-D74D5EC0B610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rgbClr val="73737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Placeholder 6" descr="Adding a Website as a Workspace">
              <a:extLst>
                <a:ext uri="{FF2B5EF4-FFF2-40B4-BE49-F238E27FC236}">
                  <a16:creationId xmlns:a16="http://schemas.microsoft.com/office/drawing/2014/main" id="{1A904115-A1D9-449C-B685-59663E53E289}"/>
                </a:ext>
              </a:extLst>
            </p:cNvPr>
            <p:cNvSpPr txBox="1">
              <a:spLocks/>
            </p:cNvSpPr>
            <p:nvPr/>
          </p:nvSpPr>
          <p:spPr>
            <a:xfrm>
              <a:off x="584202" y="2244979"/>
              <a:ext cx="3659422" cy="1046440"/>
            </a:xfrm>
            <a:prstGeom prst="rect">
              <a:avLst/>
            </a:prstGeom>
          </p:spPr>
          <p:txBody>
            <a:bodyPr vert="horz" wrap="square" lIns="0" tIns="91440" rIns="146304" bIns="9144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Segoe UI Semibold"/>
                </a:rPr>
                <a:t>Adding a Website as a Workspace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2021EC3-FABA-4620-8342-0328FB67B02E}"/>
              </a:ext>
            </a:extLst>
          </p:cNvPr>
          <p:cNvSpPr txBox="1">
            <a:spLocks/>
          </p:cNvSpPr>
          <p:nvPr/>
        </p:nvSpPr>
        <p:spPr>
          <a:xfrm>
            <a:off x="6934200" y="5627420"/>
            <a:ext cx="4419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Dynamics 365</a:t>
            </a:r>
          </a:p>
        </p:txBody>
      </p:sp>
      <p:pic>
        <p:nvPicPr>
          <p:cNvPr id="2" name="Picture 2" descr="Image result for laptop transparent">
            <a:extLst>
              <a:ext uri="{FF2B5EF4-FFF2-40B4-BE49-F238E27FC236}">
                <a16:creationId xmlns:a16="http://schemas.microsoft.com/office/drawing/2014/main" id="{3F13F547-2E23-4AD5-9686-906845DB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nline Media 4" title="Dynamics 365 Art of the WOW - #1 Adding a Website as a Workspace">
            <a:hlinkClick r:id="" action="ppaction://media"/>
            <a:extLst>
              <a:ext uri="{FF2B5EF4-FFF2-40B4-BE49-F238E27FC236}">
                <a16:creationId xmlns:a16="http://schemas.microsoft.com/office/drawing/2014/main" id="{F7D24EF7-1C41-CCF4-4B0E-816CC573AD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81847" y="1806941"/>
            <a:ext cx="5745053" cy="32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62"/>
    </mc:Choice>
    <mc:Fallback xmlns="">
      <p:transition advTm="4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4" title="Dynamics 365 Art of the WOW - #1 Adding a Website as a Workspace">
            <a:hlinkClick r:id="" action="ppaction://media"/>
            <a:extLst>
              <a:ext uri="{FF2B5EF4-FFF2-40B4-BE49-F238E27FC236}">
                <a16:creationId xmlns:a16="http://schemas.microsoft.com/office/drawing/2014/main" id="{5A2E979F-E5A5-5BCF-115C-8DFBB23105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4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38</Words>
  <Application>Microsoft Office PowerPoint</Application>
  <PresentationFormat>Widescreen</PresentationFormat>
  <Paragraphs>8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2023-04-11T15:05:31Z</dcterms:modified>
</cp:coreProperties>
</file>