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271" r:id="rId4"/>
    <p:sldId id="274" r:id="rId5"/>
    <p:sldId id="273" r:id="rId6"/>
    <p:sldId id="283" r:id="rId7"/>
    <p:sldId id="281" r:id="rId8"/>
    <p:sldId id="257" r:id="rId9"/>
    <p:sldId id="276" r:id="rId10"/>
    <p:sldId id="284" r:id="rId11"/>
    <p:sldId id="285" r:id="rId12"/>
    <p:sldId id="275" r:id="rId13"/>
    <p:sldId id="278" r:id="rId14"/>
    <p:sldId id="258" r:id="rId15"/>
    <p:sldId id="277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82" r:id="rId24"/>
    <p:sldId id="267" r:id="rId25"/>
    <p:sldId id="266" r:id="rId26"/>
    <p:sldId id="279" r:id="rId27"/>
    <p:sldId id="268" r:id="rId28"/>
    <p:sldId id="269" r:id="rId29"/>
    <p:sldId id="286" r:id="rId30"/>
    <p:sldId id="270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57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7"/>
    <p:restoredTop sz="94647"/>
  </p:normalViewPr>
  <p:slideViewPr>
    <p:cSldViewPr snapToGrid="0" snapToObjects="1">
      <p:cViewPr varScale="1">
        <p:scale>
          <a:sx n="49" d="100"/>
          <a:sy n="49" d="100"/>
        </p:scale>
        <p:origin x="72" y="228"/>
      </p:cViewPr>
      <p:guideLst>
        <p:guide pos="7657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1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6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  <p:extLst/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3 Images Sma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rag in here, then fill space with image."/>
          <p:cNvSpPr>
            <a:spLocks noGrp="1"/>
          </p:cNvSpPr>
          <p:nvPr>
            <p:ph type="body" sz="half" idx="13" hasCustomPrompt="1"/>
          </p:nvPr>
        </p:nvSpPr>
        <p:spPr>
          <a:xfrm>
            <a:off x="-12006" y="3311"/>
            <a:ext cx="7987969" cy="10743854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33" name="Drag in here, then fill space with image."/>
          <p:cNvSpPr>
            <a:spLocks noGrp="1"/>
          </p:cNvSpPr>
          <p:nvPr>
            <p:ph type="body" sz="half" idx="16" hasCustomPrompt="1"/>
          </p:nvPr>
        </p:nvSpPr>
        <p:spPr>
          <a:xfrm>
            <a:off x="8213934" y="93"/>
            <a:ext cx="7987968" cy="10738077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34" name="Drag in here, then fill space with image."/>
          <p:cNvSpPr>
            <a:spLocks noGrp="1"/>
          </p:cNvSpPr>
          <p:nvPr>
            <p:ph type="body" sz="half" idx="17" hasCustomPrompt="1"/>
          </p:nvPr>
        </p:nvSpPr>
        <p:spPr>
          <a:xfrm>
            <a:off x="16416469" y="3311"/>
            <a:ext cx="7987968" cy="10743854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Private &amp; Confidential. All rights reserved by ARRIVAL LTD."/>
          <p:cNvSpPr txBox="1">
            <a:spLocks noGrp="1"/>
          </p:cNvSpPr>
          <p:nvPr>
            <p:ph type="body" sz="quarter" idx="18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Paragraph Slide Lef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troducing our Four tonne truck"/>
          <p:cNvSpPr txBox="1">
            <a:spLocks noGrp="1"/>
          </p:cNvSpPr>
          <p:nvPr>
            <p:ph type="body" sz="quarter" idx="13"/>
          </p:nvPr>
        </p:nvSpPr>
        <p:spPr>
          <a:xfrm>
            <a:off x="1694894" y="3354387"/>
            <a:ext cx="20994212" cy="1514476"/>
          </a:xfrm>
          <a:prstGeom prst="rect">
            <a:avLst/>
          </a:prstGeom>
        </p:spPr>
        <p:txBody>
          <a:bodyPr anchor="b">
            <a:spAutoFit/>
          </a:bodyPr>
          <a:lstStyle>
            <a:lvl1pPr algn="l">
              <a:defRPr sz="90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Introducing our Four tonne truck</a:t>
            </a:r>
          </a:p>
        </p:txBody>
      </p:sp>
      <p:sp>
        <p:nvSpPr>
          <p:cNvPr id="245" name="Beautifully efficient design, modular hardware, intelligent software, and 100% designed to be built by robots — our vehicles are autonomous ready whenever legislation allows. Modular design means a single person can build one of our trucks in four hours and allows any part to be changed in 15 minutes."/>
          <p:cNvSpPr txBox="1">
            <a:spLocks noGrp="1"/>
          </p:cNvSpPr>
          <p:nvPr>
            <p:ph type="body" sz="half" idx="14"/>
          </p:nvPr>
        </p:nvSpPr>
        <p:spPr>
          <a:xfrm>
            <a:off x="1706451" y="5189537"/>
            <a:ext cx="14093453" cy="6010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5500">
                <a:solidFill>
                  <a:srgbClr val="000000"/>
                </a:solidFill>
              </a:defRPr>
            </a:lvl1pPr>
          </a:lstStyle>
          <a:p>
            <a:r>
              <a:rPr dirty="0"/>
              <a:t>Beautifully efficient design, modular hardware, intelligent software, and 100% designed to be built by robots — our vehicles are autonomous ready whenever legislation allows. Modular design means a single person can build one of our trucks in four hours and allows any part to be changed in 15 minutes.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Bullet Points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Join us to help design the future of mobility."/>
          <p:cNvSpPr txBox="1">
            <a:spLocks noGrp="1"/>
          </p:cNvSpPr>
          <p:nvPr>
            <p:ph type="body" sz="quarter" idx="13"/>
          </p:nvPr>
        </p:nvSpPr>
        <p:spPr>
          <a:xfrm>
            <a:off x="1714918" y="3073400"/>
            <a:ext cx="9873910" cy="1793875"/>
          </a:xfrm>
          <a:prstGeom prst="rect">
            <a:avLst/>
          </a:prstGeom>
        </p:spPr>
        <p:txBody>
          <a:bodyPr>
            <a:spAutoFit/>
          </a:bodyPr>
          <a:lstStyle>
            <a:lvl1pPr marL="750093" indent="-750093" algn="l">
              <a:buSzPct val="145000"/>
              <a:buChar char="•"/>
              <a:defRPr sz="5400">
                <a:solidFill>
                  <a:srgbClr val="000000"/>
                </a:solidFill>
              </a:defRPr>
            </a:lvl1pPr>
          </a:lstStyle>
          <a:p>
            <a:r>
              <a:t>Join us to help design the future of mobility.</a:t>
            </a:r>
          </a:p>
        </p:txBody>
      </p:sp>
      <p:sp>
        <p:nvSpPr>
          <p:cNvPr id="274" name="Join us to help design the future of mobility."/>
          <p:cNvSpPr txBox="1">
            <a:spLocks noGrp="1"/>
          </p:cNvSpPr>
          <p:nvPr>
            <p:ph type="body" sz="quarter" idx="14"/>
          </p:nvPr>
        </p:nvSpPr>
        <p:spPr>
          <a:xfrm>
            <a:off x="12806376" y="3071238"/>
            <a:ext cx="9873910" cy="1793876"/>
          </a:xfrm>
          <a:prstGeom prst="rect">
            <a:avLst/>
          </a:prstGeom>
        </p:spPr>
        <p:txBody>
          <a:bodyPr>
            <a:spAutoFit/>
          </a:bodyPr>
          <a:lstStyle>
            <a:lvl1pPr marL="750093" indent="-750093" algn="l">
              <a:buSzPct val="145000"/>
              <a:buChar char="•"/>
              <a:defRPr sz="5400">
                <a:solidFill>
                  <a:srgbClr val="000000"/>
                </a:solidFill>
              </a:defRPr>
            </a:lvl1pPr>
          </a:lstStyle>
          <a:p>
            <a:r>
              <a:t>Join us to help design the future of mobility.</a:t>
            </a:r>
          </a:p>
        </p:txBody>
      </p:sp>
      <p:sp>
        <p:nvSpPr>
          <p:cNvPr id="275" name="Join us to help design the future of mobility."/>
          <p:cNvSpPr txBox="1">
            <a:spLocks noGrp="1"/>
          </p:cNvSpPr>
          <p:nvPr>
            <p:ph type="body" sz="quarter" idx="15"/>
          </p:nvPr>
        </p:nvSpPr>
        <p:spPr>
          <a:xfrm>
            <a:off x="1716033" y="5295296"/>
            <a:ext cx="9871681" cy="1793876"/>
          </a:xfrm>
          <a:prstGeom prst="rect">
            <a:avLst/>
          </a:prstGeom>
        </p:spPr>
        <p:txBody>
          <a:bodyPr>
            <a:spAutoFit/>
          </a:bodyPr>
          <a:lstStyle>
            <a:lvl1pPr marL="750093" indent="-750093" algn="l">
              <a:buSzPct val="145000"/>
              <a:buChar char="•"/>
              <a:defRPr sz="5400">
                <a:solidFill>
                  <a:srgbClr val="000000"/>
                </a:solidFill>
              </a:defRPr>
            </a:lvl1pPr>
          </a:lstStyle>
          <a:p>
            <a:r>
              <a:t>Join us to help design the future of mobility.</a:t>
            </a:r>
          </a:p>
        </p:txBody>
      </p:sp>
      <p:sp>
        <p:nvSpPr>
          <p:cNvPr id="276" name="Join us to help design the future of mobility."/>
          <p:cNvSpPr txBox="1">
            <a:spLocks noGrp="1"/>
          </p:cNvSpPr>
          <p:nvPr>
            <p:ph type="body" sz="quarter" idx="16"/>
          </p:nvPr>
        </p:nvSpPr>
        <p:spPr>
          <a:xfrm>
            <a:off x="12806376" y="5297987"/>
            <a:ext cx="9873910" cy="1793876"/>
          </a:xfrm>
          <a:prstGeom prst="rect">
            <a:avLst/>
          </a:prstGeom>
        </p:spPr>
        <p:txBody>
          <a:bodyPr>
            <a:spAutoFit/>
          </a:bodyPr>
          <a:lstStyle>
            <a:lvl1pPr marL="750093" indent="-750093" algn="l">
              <a:buSzPct val="145000"/>
              <a:buChar char="•"/>
              <a:defRPr sz="5400">
                <a:solidFill>
                  <a:srgbClr val="000000"/>
                </a:solidFill>
              </a:defRPr>
            </a:lvl1pPr>
          </a:lstStyle>
          <a:p>
            <a:r>
              <a:t>Join us to help design the future of mobility.</a:t>
            </a:r>
          </a:p>
        </p:txBody>
      </p:sp>
      <p:sp>
        <p:nvSpPr>
          <p:cNvPr id="277" name="Join us to help design the future of mobility."/>
          <p:cNvSpPr txBox="1">
            <a:spLocks noGrp="1"/>
          </p:cNvSpPr>
          <p:nvPr>
            <p:ph type="body" sz="quarter" idx="17"/>
          </p:nvPr>
        </p:nvSpPr>
        <p:spPr>
          <a:xfrm>
            <a:off x="1713804" y="7519581"/>
            <a:ext cx="9873910" cy="1793876"/>
          </a:xfrm>
          <a:prstGeom prst="rect">
            <a:avLst/>
          </a:prstGeom>
        </p:spPr>
        <p:txBody>
          <a:bodyPr>
            <a:spAutoFit/>
          </a:bodyPr>
          <a:lstStyle>
            <a:lvl1pPr marL="750093" indent="-750093" algn="l">
              <a:buSzPct val="145000"/>
              <a:buChar char="•"/>
              <a:defRPr sz="5400">
                <a:solidFill>
                  <a:srgbClr val="000000"/>
                </a:solidFill>
              </a:defRPr>
            </a:lvl1pPr>
          </a:lstStyle>
          <a:p>
            <a:r>
              <a:t>Join us to help design the future of mobility.</a:t>
            </a:r>
          </a:p>
        </p:txBody>
      </p:sp>
      <p:sp>
        <p:nvSpPr>
          <p:cNvPr id="278" name="Join us to help design the future of mobility."/>
          <p:cNvSpPr txBox="1">
            <a:spLocks noGrp="1"/>
          </p:cNvSpPr>
          <p:nvPr>
            <p:ph type="body" sz="quarter" idx="18"/>
          </p:nvPr>
        </p:nvSpPr>
        <p:spPr>
          <a:xfrm>
            <a:off x="12806376" y="7522633"/>
            <a:ext cx="9873910" cy="1793876"/>
          </a:xfrm>
          <a:prstGeom prst="rect">
            <a:avLst/>
          </a:prstGeom>
        </p:spPr>
        <p:txBody>
          <a:bodyPr>
            <a:spAutoFit/>
          </a:bodyPr>
          <a:lstStyle>
            <a:lvl1pPr marL="750093" indent="-750093" algn="l">
              <a:buSzPct val="145000"/>
              <a:buChar char="•"/>
              <a:defRPr sz="5400">
                <a:solidFill>
                  <a:srgbClr val="000000"/>
                </a:solidFill>
              </a:defRPr>
            </a:lvl1pPr>
          </a:lstStyle>
          <a:p>
            <a:r>
              <a:t>Join us to help design the future of mobility.</a:t>
            </a:r>
          </a:p>
        </p:txBody>
      </p:sp>
      <p:sp>
        <p:nvSpPr>
          <p:cNvPr id="279" name="Join us to help design the future of mobility."/>
          <p:cNvSpPr txBox="1">
            <a:spLocks noGrp="1"/>
          </p:cNvSpPr>
          <p:nvPr>
            <p:ph type="body" sz="quarter" idx="19"/>
          </p:nvPr>
        </p:nvSpPr>
        <p:spPr>
          <a:xfrm>
            <a:off x="1714919" y="9746853"/>
            <a:ext cx="9873909" cy="1793876"/>
          </a:xfrm>
          <a:prstGeom prst="rect">
            <a:avLst/>
          </a:prstGeom>
        </p:spPr>
        <p:txBody>
          <a:bodyPr>
            <a:spAutoFit/>
          </a:bodyPr>
          <a:lstStyle>
            <a:lvl1pPr marL="750093" indent="-750093" algn="l">
              <a:buSzPct val="145000"/>
              <a:buChar char="•"/>
              <a:defRPr sz="5400">
                <a:solidFill>
                  <a:srgbClr val="000000"/>
                </a:solidFill>
              </a:defRPr>
            </a:lvl1pPr>
          </a:lstStyle>
          <a:p>
            <a:r>
              <a:t>Join us to help design the future of mobility.</a:t>
            </a:r>
          </a:p>
        </p:txBody>
      </p:sp>
      <p:sp>
        <p:nvSpPr>
          <p:cNvPr id="280" name="Join us to help design the future of mobility."/>
          <p:cNvSpPr txBox="1">
            <a:spLocks noGrp="1"/>
          </p:cNvSpPr>
          <p:nvPr>
            <p:ph type="body" sz="quarter" idx="20"/>
          </p:nvPr>
        </p:nvSpPr>
        <p:spPr>
          <a:xfrm>
            <a:off x="12807079" y="9746853"/>
            <a:ext cx="9873910" cy="1793876"/>
          </a:xfrm>
          <a:prstGeom prst="rect">
            <a:avLst/>
          </a:prstGeom>
        </p:spPr>
        <p:txBody>
          <a:bodyPr>
            <a:spAutoFit/>
          </a:bodyPr>
          <a:lstStyle>
            <a:lvl1pPr marL="750093" indent="-750093" algn="l">
              <a:buSzPct val="145000"/>
              <a:buChar char="•"/>
              <a:defRPr sz="5400">
                <a:solidFill>
                  <a:srgbClr val="000000"/>
                </a:solidFill>
              </a:defRPr>
            </a:lvl1pPr>
          </a:lstStyle>
          <a:p>
            <a:r>
              <a:t>Join us to help design the future of mobility.</a:t>
            </a:r>
          </a:p>
        </p:txBody>
      </p:sp>
      <p:sp>
        <p:nvSpPr>
          <p:cNvPr id="282" name="Slide Title Here"/>
          <p:cNvSpPr txBox="1">
            <a:spLocks noGrp="1"/>
          </p:cNvSpPr>
          <p:nvPr>
            <p:ph type="body" sz="quarter" idx="21"/>
          </p:nvPr>
        </p:nvSpPr>
        <p:spPr>
          <a:xfrm>
            <a:off x="1653566" y="1100891"/>
            <a:ext cx="18079668" cy="9048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Slide 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24999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7" name="Private &amp; Confidential. All rights reserved by ARRIVAL LTD."/>
          <p:cNvSpPr txBox="1">
            <a:spLocks noGrp="1"/>
          </p:cNvSpPr>
          <p:nvPr>
            <p:ph type="body" sz="quarter" idx="22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Bullet Point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ompletely emission free"/>
          <p:cNvSpPr txBox="1">
            <a:spLocks noGrp="1"/>
          </p:cNvSpPr>
          <p:nvPr>
            <p:ph type="body" sz="quarter" idx="13"/>
          </p:nvPr>
        </p:nvSpPr>
        <p:spPr>
          <a:xfrm>
            <a:off x="1713639" y="3090862"/>
            <a:ext cx="9876092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3" name="Slide Title Here"/>
          <p:cNvSpPr txBox="1">
            <a:spLocks noGrp="1"/>
          </p:cNvSpPr>
          <p:nvPr>
            <p:ph type="body" sz="quarter" idx="14"/>
          </p:nvPr>
        </p:nvSpPr>
        <p:spPr>
          <a:xfrm>
            <a:off x="1653566" y="1100891"/>
            <a:ext cx="18079668" cy="9048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Slide Title Here</a:t>
            </a:r>
          </a:p>
        </p:txBody>
      </p:sp>
      <p:sp>
        <p:nvSpPr>
          <p:cNvPr id="295" name="Completely emission free"/>
          <p:cNvSpPr txBox="1">
            <a:spLocks noGrp="1"/>
          </p:cNvSpPr>
          <p:nvPr>
            <p:ph type="body" sz="quarter" idx="15"/>
          </p:nvPr>
        </p:nvSpPr>
        <p:spPr>
          <a:xfrm>
            <a:off x="1713639" y="6101751"/>
            <a:ext cx="9876092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6" name="Completely emission free"/>
          <p:cNvSpPr txBox="1">
            <a:spLocks noGrp="1"/>
          </p:cNvSpPr>
          <p:nvPr>
            <p:ph type="body" sz="quarter" idx="16"/>
          </p:nvPr>
        </p:nvSpPr>
        <p:spPr>
          <a:xfrm>
            <a:off x="1713639" y="9125341"/>
            <a:ext cx="9876092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7" name="Completely emission free"/>
          <p:cNvSpPr txBox="1">
            <a:spLocks noGrp="1"/>
          </p:cNvSpPr>
          <p:nvPr>
            <p:ph type="body" sz="quarter" idx="17"/>
          </p:nvPr>
        </p:nvSpPr>
        <p:spPr>
          <a:xfrm>
            <a:off x="12800739" y="3090862"/>
            <a:ext cx="9876093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8" name="Completely emission free"/>
          <p:cNvSpPr txBox="1">
            <a:spLocks noGrp="1"/>
          </p:cNvSpPr>
          <p:nvPr>
            <p:ph type="body" sz="quarter" idx="18"/>
          </p:nvPr>
        </p:nvSpPr>
        <p:spPr>
          <a:xfrm>
            <a:off x="12800739" y="6089051"/>
            <a:ext cx="9876093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sp>
        <p:nvSpPr>
          <p:cNvPr id="299" name="Completely emission free"/>
          <p:cNvSpPr txBox="1">
            <a:spLocks noGrp="1"/>
          </p:cNvSpPr>
          <p:nvPr>
            <p:ph type="body" sz="quarter" idx="19"/>
          </p:nvPr>
        </p:nvSpPr>
        <p:spPr>
          <a:xfrm>
            <a:off x="12800739" y="9125341"/>
            <a:ext cx="9876093" cy="258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250" indent="-1111250" algn="l">
              <a:buSzPct val="145000"/>
              <a:buChar char="•"/>
              <a:defRPr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Completely</a:t>
            </a:r>
            <a:br/>
            <a:r>
              <a:t>emission free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24999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Private &amp; Confidential. All rights reserved by ARRIVAL LTD."/>
          <p:cNvSpPr txBox="1">
            <a:spLocks noGrp="1"/>
          </p:cNvSpPr>
          <p:nvPr>
            <p:ph type="body" sz="quarter" idx="20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Mobility the way it should be"/>
          <p:cNvSpPr txBox="1">
            <a:spLocks noGrp="1"/>
          </p:cNvSpPr>
          <p:nvPr>
            <p:ph type="body" sz="quarter" idx="13"/>
          </p:nvPr>
        </p:nvSpPr>
        <p:spPr>
          <a:xfrm>
            <a:off x="1721218" y="4139895"/>
            <a:ext cx="8460589" cy="676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lvl1pPr>
          </a:lstStyle>
          <a:p>
            <a:r>
              <a:t>Mobility the way it should be</a:t>
            </a:r>
          </a:p>
        </p:txBody>
      </p:sp>
      <p:sp>
        <p:nvSpPr>
          <p:cNvPr id="308" name="Designed from the core"/>
          <p:cNvSpPr txBox="1">
            <a:spLocks noGrp="1"/>
          </p:cNvSpPr>
          <p:nvPr>
            <p:ph type="body" sz="quarter" idx="14"/>
          </p:nvPr>
        </p:nvSpPr>
        <p:spPr>
          <a:xfrm>
            <a:off x="1721218" y="3141589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09" name="Mobility the way it should be"/>
          <p:cNvSpPr txBox="1">
            <a:spLocks noGrp="1"/>
          </p:cNvSpPr>
          <p:nvPr>
            <p:ph type="body" sz="quarter" idx="15"/>
          </p:nvPr>
        </p:nvSpPr>
        <p:spPr>
          <a:xfrm>
            <a:off x="12795618" y="4139895"/>
            <a:ext cx="8460589" cy="676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lvl1pPr>
          </a:lstStyle>
          <a:p>
            <a:r>
              <a:t>Mobility the way it should be</a:t>
            </a:r>
          </a:p>
        </p:txBody>
      </p:sp>
      <p:sp>
        <p:nvSpPr>
          <p:cNvPr id="310" name="Designed from the core"/>
          <p:cNvSpPr txBox="1">
            <a:spLocks noGrp="1"/>
          </p:cNvSpPr>
          <p:nvPr>
            <p:ph type="body" sz="quarter" idx="16"/>
          </p:nvPr>
        </p:nvSpPr>
        <p:spPr>
          <a:xfrm>
            <a:off x="12795618" y="3141589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11" name="Mobility the way it should be"/>
          <p:cNvSpPr txBox="1">
            <a:spLocks noGrp="1"/>
          </p:cNvSpPr>
          <p:nvPr>
            <p:ph type="body" sz="quarter" idx="17"/>
          </p:nvPr>
        </p:nvSpPr>
        <p:spPr>
          <a:xfrm>
            <a:off x="12795618" y="6438595"/>
            <a:ext cx="8460589" cy="676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lvl1pPr>
          </a:lstStyle>
          <a:p>
            <a:r>
              <a:t>Mobility the way it should be</a:t>
            </a:r>
          </a:p>
        </p:txBody>
      </p:sp>
      <p:sp>
        <p:nvSpPr>
          <p:cNvPr id="312" name="Designed from the core"/>
          <p:cNvSpPr txBox="1">
            <a:spLocks noGrp="1"/>
          </p:cNvSpPr>
          <p:nvPr>
            <p:ph type="body" sz="quarter" idx="18"/>
          </p:nvPr>
        </p:nvSpPr>
        <p:spPr>
          <a:xfrm>
            <a:off x="12795618" y="5440289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13" name="Mobility the way it should be"/>
          <p:cNvSpPr txBox="1">
            <a:spLocks noGrp="1"/>
          </p:cNvSpPr>
          <p:nvPr>
            <p:ph type="body" sz="quarter" idx="19"/>
          </p:nvPr>
        </p:nvSpPr>
        <p:spPr>
          <a:xfrm>
            <a:off x="1721218" y="6425896"/>
            <a:ext cx="8460589" cy="676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lvl1pPr>
          </a:lstStyle>
          <a:p>
            <a:r>
              <a:t>Mobility the way it should be</a:t>
            </a:r>
          </a:p>
        </p:txBody>
      </p:sp>
      <p:sp>
        <p:nvSpPr>
          <p:cNvPr id="314" name="Designed from the core"/>
          <p:cNvSpPr txBox="1">
            <a:spLocks noGrp="1"/>
          </p:cNvSpPr>
          <p:nvPr>
            <p:ph type="body" sz="quarter" idx="20"/>
          </p:nvPr>
        </p:nvSpPr>
        <p:spPr>
          <a:xfrm>
            <a:off x="1721218" y="5427589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15" name="Mobility the way it should be"/>
          <p:cNvSpPr txBox="1">
            <a:spLocks noGrp="1"/>
          </p:cNvSpPr>
          <p:nvPr>
            <p:ph type="body" sz="quarter" idx="21"/>
          </p:nvPr>
        </p:nvSpPr>
        <p:spPr>
          <a:xfrm>
            <a:off x="1721218" y="8721708"/>
            <a:ext cx="8460589" cy="676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lvl1pPr>
          </a:lstStyle>
          <a:p>
            <a:r>
              <a:t>Mobility the way it should be</a:t>
            </a:r>
          </a:p>
        </p:txBody>
      </p:sp>
      <p:sp>
        <p:nvSpPr>
          <p:cNvPr id="316" name="Designed from the core"/>
          <p:cNvSpPr txBox="1">
            <a:spLocks noGrp="1"/>
          </p:cNvSpPr>
          <p:nvPr>
            <p:ph type="body" sz="quarter" idx="22"/>
          </p:nvPr>
        </p:nvSpPr>
        <p:spPr>
          <a:xfrm>
            <a:off x="1721218" y="7723402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17" name="Mobility the way it should be"/>
          <p:cNvSpPr txBox="1">
            <a:spLocks noGrp="1"/>
          </p:cNvSpPr>
          <p:nvPr>
            <p:ph type="body" sz="quarter" idx="23"/>
          </p:nvPr>
        </p:nvSpPr>
        <p:spPr>
          <a:xfrm>
            <a:off x="12795618" y="8721708"/>
            <a:ext cx="8460589" cy="676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lvl1pPr>
          </a:lstStyle>
          <a:p>
            <a:r>
              <a:t>Mobility the way it should be</a:t>
            </a:r>
          </a:p>
        </p:txBody>
      </p:sp>
      <p:sp>
        <p:nvSpPr>
          <p:cNvPr id="318" name="Designed from the core"/>
          <p:cNvSpPr txBox="1">
            <a:spLocks noGrp="1"/>
          </p:cNvSpPr>
          <p:nvPr>
            <p:ph type="body" sz="quarter" idx="24"/>
          </p:nvPr>
        </p:nvSpPr>
        <p:spPr>
          <a:xfrm>
            <a:off x="12795618" y="7723402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19" name="Mobility the way it should be"/>
          <p:cNvSpPr txBox="1">
            <a:spLocks noGrp="1"/>
          </p:cNvSpPr>
          <p:nvPr>
            <p:ph type="body" sz="quarter" idx="25"/>
          </p:nvPr>
        </p:nvSpPr>
        <p:spPr>
          <a:xfrm>
            <a:off x="12795618" y="11030221"/>
            <a:ext cx="8460589" cy="676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lvl1pPr>
          </a:lstStyle>
          <a:p>
            <a:r>
              <a:t>Mobility the way it should be</a:t>
            </a:r>
          </a:p>
        </p:txBody>
      </p:sp>
      <p:sp>
        <p:nvSpPr>
          <p:cNvPr id="320" name="Designed from the core"/>
          <p:cNvSpPr txBox="1">
            <a:spLocks noGrp="1"/>
          </p:cNvSpPr>
          <p:nvPr>
            <p:ph type="body" sz="quarter" idx="26"/>
          </p:nvPr>
        </p:nvSpPr>
        <p:spPr>
          <a:xfrm>
            <a:off x="12795618" y="10031914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21" name="Mobility the way it should be"/>
          <p:cNvSpPr txBox="1">
            <a:spLocks noGrp="1"/>
          </p:cNvSpPr>
          <p:nvPr>
            <p:ph type="body" sz="quarter" idx="27"/>
          </p:nvPr>
        </p:nvSpPr>
        <p:spPr>
          <a:xfrm>
            <a:off x="1721218" y="11030221"/>
            <a:ext cx="8460589" cy="676276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lvl1pPr>
          </a:lstStyle>
          <a:p>
            <a:r>
              <a:t>Mobility the way it should be</a:t>
            </a:r>
          </a:p>
        </p:txBody>
      </p:sp>
      <p:sp>
        <p:nvSpPr>
          <p:cNvPr id="322" name="Designed from the core"/>
          <p:cNvSpPr txBox="1">
            <a:spLocks noGrp="1"/>
          </p:cNvSpPr>
          <p:nvPr>
            <p:ph type="body" sz="quarter" idx="28"/>
          </p:nvPr>
        </p:nvSpPr>
        <p:spPr>
          <a:xfrm>
            <a:off x="1721218" y="10031914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26" name="Slide Title Here"/>
          <p:cNvSpPr txBox="1">
            <a:spLocks noGrp="1"/>
          </p:cNvSpPr>
          <p:nvPr>
            <p:ph type="body" sz="quarter" idx="30"/>
          </p:nvPr>
        </p:nvSpPr>
        <p:spPr>
          <a:xfrm>
            <a:off x="1653566" y="1100891"/>
            <a:ext cx="18079668" cy="9048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Slide Title Here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24999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5" name="Private &amp; Confidential. All rights reserved by ARRIVAL LTD."/>
          <p:cNvSpPr txBox="1">
            <a:spLocks noGrp="1"/>
          </p:cNvSpPr>
          <p:nvPr>
            <p:ph type="body" sz="quarter" idx="31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Headings mo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he vehicles will be used to transport packages between mail and distribution centres in the city and surrounding area.…"/>
          <p:cNvSpPr txBox="1">
            <a:spLocks noGrp="1"/>
          </p:cNvSpPr>
          <p:nvPr>
            <p:ph type="body" sz="quarter" idx="13"/>
          </p:nvPr>
        </p:nvSpPr>
        <p:spPr>
          <a:xfrm>
            <a:off x="1721218" y="4139895"/>
            <a:ext cx="8460589" cy="28098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rPr dirty="0"/>
              <a:t>The vehicles will be used to transport packages between mail and distribution centres in the city and surrounding area.</a:t>
            </a:r>
          </a:p>
          <a:p>
            <a: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rPr dirty="0"/>
              <a:t>The co-branded red Royal Mail electric trucks are the first to be produced.</a:t>
            </a:r>
          </a:p>
        </p:txBody>
      </p:sp>
      <p:sp>
        <p:nvSpPr>
          <p:cNvPr id="334" name="Designed from the core"/>
          <p:cNvSpPr txBox="1">
            <a:spLocks noGrp="1"/>
          </p:cNvSpPr>
          <p:nvPr>
            <p:ph type="body" sz="quarter" idx="14"/>
          </p:nvPr>
        </p:nvSpPr>
        <p:spPr>
          <a:xfrm>
            <a:off x="1721218" y="3141589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35" name="The vehicles will be used to transport packages between mail and distribution centres in the city and surrounding area.…"/>
          <p:cNvSpPr txBox="1">
            <a:spLocks noGrp="1"/>
          </p:cNvSpPr>
          <p:nvPr>
            <p:ph type="body" sz="quarter" idx="15"/>
          </p:nvPr>
        </p:nvSpPr>
        <p:spPr>
          <a:xfrm>
            <a:off x="12795618" y="4139895"/>
            <a:ext cx="8460589" cy="28098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The vehicles will be used to transport packages between mail and distribution centres in the city and surrounding area.</a:t>
            </a:r>
          </a:p>
          <a:p>
            <a: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The co-branded red Royal Mail electric trucks are the first to be produced.</a:t>
            </a:r>
          </a:p>
        </p:txBody>
      </p:sp>
      <p:sp>
        <p:nvSpPr>
          <p:cNvPr id="336" name="Designed from the core"/>
          <p:cNvSpPr txBox="1">
            <a:spLocks noGrp="1"/>
          </p:cNvSpPr>
          <p:nvPr>
            <p:ph type="body" sz="quarter" idx="16"/>
          </p:nvPr>
        </p:nvSpPr>
        <p:spPr>
          <a:xfrm>
            <a:off x="12795618" y="3141589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37" name="The vehicles will be used to transport packages between mail and distribution centres in the city and surrounding area.…"/>
          <p:cNvSpPr txBox="1">
            <a:spLocks noGrp="1"/>
          </p:cNvSpPr>
          <p:nvPr>
            <p:ph type="body" sz="quarter" idx="17"/>
          </p:nvPr>
        </p:nvSpPr>
        <p:spPr>
          <a:xfrm>
            <a:off x="1721218" y="8721708"/>
            <a:ext cx="8460589" cy="28098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rPr dirty="0"/>
              <a:t>The vehicles will be used to transport packages between mail and distribution centres in the city and surrounding area.</a:t>
            </a:r>
          </a:p>
          <a:p>
            <a: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rPr dirty="0"/>
              <a:t>The co-branded red Royal Mail electric trucks are the first to be produced.</a:t>
            </a:r>
          </a:p>
        </p:txBody>
      </p:sp>
      <p:sp>
        <p:nvSpPr>
          <p:cNvPr id="338" name="Designed from the core"/>
          <p:cNvSpPr txBox="1">
            <a:spLocks noGrp="1"/>
          </p:cNvSpPr>
          <p:nvPr>
            <p:ph type="body" sz="quarter" idx="18"/>
          </p:nvPr>
        </p:nvSpPr>
        <p:spPr>
          <a:xfrm>
            <a:off x="1721218" y="7723402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39" name="The vehicles will be used to transport packages between mail and distribution centres in the city and surrounding area.…"/>
          <p:cNvSpPr txBox="1">
            <a:spLocks noGrp="1"/>
          </p:cNvSpPr>
          <p:nvPr>
            <p:ph type="body" sz="quarter" idx="19"/>
          </p:nvPr>
        </p:nvSpPr>
        <p:spPr>
          <a:xfrm>
            <a:off x="12795618" y="8721708"/>
            <a:ext cx="8460589" cy="28098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The vehicles will be used to transport packages between mail and distribution centres in the city and surrounding area.</a:t>
            </a:r>
          </a:p>
          <a:p>
            <a:pPr algn="l">
              <a:defRPr sz="3500">
                <a:solidFill>
                  <a:srgbClr val="000000"/>
                </a:solidFill>
                <a:latin typeface="ARRIVAL Apercu Light"/>
                <a:ea typeface="ARRIVAL Apercu Light"/>
                <a:cs typeface="ARRIVAL Apercu Light"/>
                <a:sym typeface="ARRIVAL Apercu Light"/>
              </a:defRPr>
            </a:pPr>
            <a:r>
              <a:t>The co-branded red Royal Mail electric trucks are the first to be produced.</a:t>
            </a:r>
          </a:p>
        </p:txBody>
      </p:sp>
      <p:sp>
        <p:nvSpPr>
          <p:cNvPr id="340" name="Designed from the core"/>
          <p:cNvSpPr txBox="1">
            <a:spLocks noGrp="1"/>
          </p:cNvSpPr>
          <p:nvPr>
            <p:ph type="body" sz="quarter" idx="20"/>
          </p:nvPr>
        </p:nvSpPr>
        <p:spPr>
          <a:xfrm>
            <a:off x="12795618" y="7723402"/>
            <a:ext cx="8460589" cy="9810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Designed from the core</a:t>
            </a:r>
          </a:p>
        </p:txBody>
      </p:sp>
      <p:sp>
        <p:nvSpPr>
          <p:cNvPr id="344" name="Slide Title Here"/>
          <p:cNvSpPr txBox="1">
            <a:spLocks noGrp="1"/>
          </p:cNvSpPr>
          <p:nvPr>
            <p:ph type="body" sz="quarter" idx="22"/>
          </p:nvPr>
        </p:nvSpPr>
        <p:spPr>
          <a:xfrm>
            <a:off x="1653566" y="1100891"/>
            <a:ext cx="18079668" cy="90487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Slide Title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24999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7" name="Private &amp; Confidential. All rights reserved by ARRIVAL LTD."/>
          <p:cNvSpPr txBox="1">
            <a:spLocks noGrp="1"/>
          </p:cNvSpPr>
          <p:nvPr>
            <p:ph type="body" sz="quarter" idx="23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289" y="5471108"/>
            <a:ext cx="2563422" cy="2774640"/>
          </a:xfrm>
          <a:prstGeom prst="rect">
            <a:avLst/>
          </a:prstGeom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solidFill>
                  <a:schemeClr val="bg1"/>
                </a:solidFill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41" y="6405226"/>
            <a:ext cx="9015254" cy="889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405125" y="947880"/>
            <a:ext cx="1117732" cy="1209832"/>
          </a:xfrm>
          <a:prstGeom prst="rect">
            <a:avLst/>
          </a:prstGeom>
          <a:noFill/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  <p:extLst>
      <p:ext uri="{BB962C8B-B14F-4D97-AF65-F5344CB8AC3E}">
        <p14:creationId xmlns:p14="http://schemas.microsoft.com/office/powerpoint/2010/main" val="15051371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creen — 1 Image Block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rag in here, then fill space with image."/>
          <p:cNvSpPr>
            <a:spLocks noGrp="1"/>
          </p:cNvSpPr>
          <p:nvPr>
            <p:ph type="body" idx="13" hasCustomPrompt="1"/>
          </p:nvPr>
        </p:nvSpPr>
        <p:spPr>
          <a:xfrm>
            <a:off x="9614634" y="0"/>
            <a:ext cx="14769366" cy="13716001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53" y="12744721"/>
            <a:ext cx="418292" cy="452758"/>
          </a:xfrm>
          <a:prstGeom prst="rect">
            <a:avLst/>
          </a:prstGeom>
        </p:spPr>
      </p:pic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2900" y="5118894"/>
            <a:ext cx="6854825" cy="3478212"/>
          </a:xfrm>
          <a:prstGeom prst="rect">
            <a:avLst/>
          </a:prstGeom>
        </p:spPr>
        <p:txBody>
          <a:bodyPr/>
          <a:lstStyle/>
          <a:p>
            <a:pPr algn="l">
              <a:defRPr sz="5400">
                <a:solidFill>
                  <a:srgbClr val="000000"/>
                </a:solidFill>
              </a:defRPr>
            </a:pPr>
            <a:r>
              <a:rPr lang="en-US" b="0" dirty="0">
                <a:latin typeface="ARRIVAL Apercu" charset="0"/>
                <a:ea typeface="ARRIVAL Apercu" charset="0"/>
                <a:cs typeface="ARRIVAL Apercu" charset="0"/>
              </a:rPr>
              <a:t>Our vehicles are autonomous </a:t>
            </a:r>
          </a:p>
          <a:p>
            <a:pPr algn="l">
              <a:defRPr sz="5400">
                <a:solidFill>
                  <a:srgbClr val="000000"/>
                </a:solidFill>
              </a:defRPr>
            </a:pPr>
            <a:r>
              <a:rPr lang="en-US" b="0" dirty="0">
                <a:latin typeface="ARRIVAL Apercu" charset="0"/>
                <a:ea typeface="ARRIVAL Apercu" charset="0"/>
                <a:cs typeface="ARRIVAL Apercu" charset="0"/>
              </a:rPr>
              <a:t>ready whenever legislation allows.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Full Bleed w/ Title Lef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rag in here, then fill space with image."/>
          <p:cNvSpPr>
            <a:spLocks noGrp="1"/>
          </p:cNvSpPr>
          <p:nvPr>
            <p:ph type="body" idx="13" hasCustomPrompt="1"/>
          </p:nvPr>
        </p:nvSpPr>
        <p:spPr>
          <a:xfrm>
            <a:off x="-22733" y="198"/>
            <a:ext cx="24429466" cy="13715604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sp>
        <p:nvSpPr>
          <p:cNvPr id="149" name="Rectangle"/>
          <p:cNvSpPr>
            <a:spLocks noGrp="1"/>
          </p:cNvSpPr>
          <p:nvPr>
            <p:ph type="body" sz="quarter" idx="14"/>
          </p:nvPr>
        </p:nvSpPr>
        <p:spPr>
          <a:xfrm rot="5400000">
            <a:off x="19504383" y="-2636368"/>
            <a:ext cx="1415158" cy="8378329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0" name="Slide Title Here"/>
          <p:cNvSpPr txBox="1">
            <a:spLocks noGrp="1"/>
          </p:cNvSpPr>
          <p:nvPr>
            <p:ph type="body" sz="quarter" idx="15"/>
          </p:nvPr>
        </p:nvSpPr>
        <p:spPr>
          <a:xfrm>
            <a:off x="18182395" y="1100359"/>
            <a:ext cx="4596766" cy="904876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indent="38100" algn="r">
              <a:defRPr sz="5000">
                <a:solidFill>
                  <a:srgbClr val="000000"/>
                </a:solidFill>
                <a:latin typeface="+mn-lt"/>
                <a:ea typeface="+mn-ea"/>
                <a:cs typeface="+mn-cs"/>
                <a:sym typeface="ARRIVAL Apercu Bold"/>
              </a:defRPr>
            </a:lvl1pPr>
          </a:lstStyle>
          <a:p>
            <a:r>
              <a:t>Slide 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53" y="12744721"/>
            <a:ext cx="418292" cy="452758"/>
          </a:xfrm>
          <a:prstGeom prst="rect">
            <a:avLst/>
          </a:prstGeom>
        </p:spPr>
      </p:pic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Private &amp; Confidential. All rights reserved by ARRIVAL LTD."/>
          <p:cNvSpPr txBox="1">
            <a:spLocks noGrp="1"/>
          </p:cNvSpPr>
          <p:nvPr>
            <p:ph type="body" sz="quarter" idx="16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rag in here, then fill space with image."/>
          <p:cNvSpPr>
            <a:spLocks noGrp="1"/>
          </p:cNvSpPr>
          <p:nvPr>
            <p:ph type="body" idx="13" hasCustomPrompt="1"/>
          </p:nvPr>
        </p:nvSpPr>
        <p:spPr>
          <a:xfrm>
            <a:off x="0" y="0"/>
            <a:ext cx="12100779" cy="13716000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sp>
        <p:nvSpPr>
          <p:cNvPr id="171" name="Drag in here, then fill space with image."/>
          <p:cNvSpPr>
            <a:spLocks noGrp="1"/>
          </p:cNvSpPr>
          <p:nvPr>
            <p:ph type="body" idx="14" hasCustomPrompt="1"/>
          </p:nvPr>
        </p:nvSpPr>
        <p:spPr>
          <a:xfrm>
            <a:off x="12293600" y="0"/>
            <a:ext cx="12100779" cy="13716000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53" y="12744721"/>
            <a:ext cx="418292" cy="452758"/>
          </a:xfrm>
          <a:prstGeom prst="rect">
            <a:avLst/>
          </a:prstGeom>
        </p:spPr>
      </p:pic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2 Images Smaller No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rag in here, then fill space with image."/>
          <p:cNvSpPr>
            <a:spLocks noGrp="1"/>
          </p:cNvSpPr>
          <p:nvPr>
            <p:ph type="body" idx="13" hasCustomPrompt="1"/>
          </p:nvPr>
        </p:nvSpPr>
        <p:spPr>
          <a:xfrm>
            <a:off x="8036" y="198"/>
            <a:ext cx="12079697" cy="12299356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sp>
        <p:nvSpPr>
          <p:cNvPr id="183" name="Drag in here, then fill space with image."/>
          <p:cNvSpPr>
            <a:spLocks noGrp="1"/>
          </p:cNvSpPr>
          <p:nvPr>
            <p:ph type="body" idx="14" hasCustomPrompt="1"/>
          </p:nvPr>
        </p:nvSpPr>
        <p:spPr>
          <a:xfrm>
            <a:off x="12327036" y="198"/>
            <a:ext cx="12079697" cy="12299356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2 Images Smaller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rag in here, then fill space with image."/>
          <p:cNvSpPr>
            <a:spLocks noGrp="1"/>
          </p:cNvSpPr>
          <p:nvPr>
            <p:ph type="body" sz="half" idx="14" hasCustomPrompt="1"/>
          </p:nvPr>
        </p:nvSpPr>
        <p:spPr>
          <a:xfrm>
            <a:off x="8036" y="198"/>
            <a:ext cx="12079697" cy="10699281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sp>
        <p:nvSpPr>
          <p:cNvPr id="195" name="Drag in here, then fill space with image."/>
          <p:cNvSpPr>
            <a:spLocks noGrp="1"/>
          </p:cNvSpPr>
          <p:nvPr>
            <p:ph type="body" sz="half" idx="15" hasCustomPrompt="1"/>
          </p:nvPr>
        </p:nvSpPr>
        <p:spPr>
          <a:xfrm>
            <a:off x="12327036" y="198"/>
            <a:ext cx="12079697" cy="10699281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Picture Fill to drop in images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2" name="Private &amp; Confidential. All rights reserved by ARRIVAL LTD."/>
          <p:cNvSpPr txBox="1">
            <a:spLocks noGrp="1"/>
          </p:cNvSpPr>
          <p:nvPr>
            <p:ph type="body" sz="quarter" idx="16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rag in here, then fill space with image."/>
          <p:cNvSpPr>
            <a:spLocks noGrp="1"/>
          </p:cNvSpPr>
          <p:nvPr>
            <p:ph type="body" sz="half" idx="13" hasCustomPrompt="1"/>
          </p:nvPr>
        </p:nvSpPr>
        <p:spPr>
          <a:xfrm>
            <a:off x="0" y="0"/>
            <a:ext cx="8042564" cy="13716000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06" name="Drag in here, then fill space with image."/>
          <p:cNvSpPr>
            <a:spLocks noGrp="1"/>
          </p:cNvSpPr>
          <p:nvPr>
            <p:ph type="body" sz="half" idx="14" hasCustomPrompt="1"/>
          </p:nvPr>
        </p:nvSpPr>
        <p:spPr>
          <a:xfrm>
            <a:off x="8170718" y="0"/>
            <a:ext cx="8042564" cy="13716000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07" name="Drag in here, then fill space with image."/>
          <p:cNvSpPr>
            <a:spLocks noGrp="1"/>
          </p:cNvSpPr>
          <p:nvPr>
            <p:ph type="body" sz="half" idx="15" hasCustomPrompt="1"/>
          </p:nvPr>
        </p:nvSpPr>
        <p:spPr>
          <a:xfrm>
            <a:off x="16341436" y="0"/>
            <a:ext cx="8042564" cy="13716000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53" y="12744721"/>
            <a:ext cx="418292" cy="452758"/>
          </a:xfrm>
          <a:prstGeom prst="rect">
            <a:avLst/>
          </a:prstGeom>
        </p:spPr>
      </p:pic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Private &amp; Confidential. All rights reserved by ARRIVAL LTD."/>
          <p:cNvSpPr txBox="1">
            <a:spLocks noGrp="1"/>
          </p:cNvSpPr>
          <p:nvPr>
            <p:ph type="body" sz="quarter" idx="16"/>
          </p:nvPr>
        </p:nvSpPr>
        <p:spPr>
          <a:xfrm>
            <a:off x="1612513" y="12568301"/>
            <a:ext cx="515725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Screen — 3 Images Smaller No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rag in here, then fill space with image."/>
          <p:cNvSpPr>
            <a:spLocks noGrp="1"/>
          </p:cNvSpPr>
          <p:nvPr>
            <p:ph type="body" sz="half" idx="13" hasCustomPrompt="1"/>
          </p:nvPr>
        </p:nvSpPr>
        <p:spPr>
          <a:xfrm>
            <a:off x="-12006" y="3311"/>
            <a:ext cx="7987969" cy="12306550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19" name="Drag in here, then fill space with image."/>
          <p:cNvSpPr>
            <a:spLocks noGrp="1"/>
          </p:cNvSpPr>
          <p:nvPr>
            <p:ph type="body" sz="half" idx="14" hasCustomPrompt="1"/>
          </p:nvPr>
        </p:nvSpPr>
        <p:spPr>
          <a:xfrm>
            <a:off x="8204894" y="3311"/>
            <a:ext cx="7987968" cy="12306550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sp>
        <p:nvSpPr>
          <p:cNvPr id="220" name="Drag in here, then fill space with image."/>
          <p:cNvSpPr>
            <a:spLocks noGrp="1"/>
          </p:cNvSpPr>
          <p:nvPr>
            <p:ph type="body" sz="half" idx="15" hasCustomPrompt="1"/>
          </p:nvPr>
        </p:nvSpPr>
        <p:spPr>
          <a:xfrm>
            <a:off x="16421792" y="3311"/>
            <a:ext cx="7987969" cy="12306550"/>
          </a:xfrm>
          <a:prstGeom prst="rect">
            <a:avLst/>
          </a:prstGeom>
          <a:solidFill>
            <a:srgbClr val="929292"/>
          </a:solidFill>
        </p:spPr>
        <p:txBody>
          <a:bodyPr anchor="ctr">
            <a:no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Click grey box &amp; select </a:t>
            </a:r>
          </a:p>
          <a:p>
            <a:r>
              <a:rPr lang="en-GB" dirty="0"/>
              <a:t>Picture Fill to drop in images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600" y="1346635"/>
            <a:ext cx="635000" cy="412322"/>
          </a:xfrm>
          <a:prstGeom prst="rect">
            <a:avLst/>
          </a:prstGeom>
        </p:spPr>
        <p:txBody>
          <a:bodyPr/>
          <a:lstStyle>
            <a:lvl1pPr>
              <a:defRPr sz="2300" b="0" i="0">
                <a:latin typeface="ARRIVAL Apercu" charset="0"/>
                <a:ea typeface="ARRIVAL Apercu" charset="0"/>
                <a:cs typeface="ARRIVAL Apercu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Private &amp; Confidential. All rights reserved by ARRIVAL LTD."/>
          <p:cNvSpPr txBox="1">
            <a:spLocks noGrp="1"/>
          </p:cNvSpPr>
          <p:nvPr>
            <p:ph type="body" sz="quarter" idx="16"/>
          </p:nvPr>
        </p:nvSpPr>
        <p:spPr>
          <a:xfrm>
            <a:off x="1612513" y="12752967"/>
            <a:ext cx="8055410" cy="46166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24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78" r:id="rId3"/>
    <p:sldLayoutId id="2147483661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ransition spd="med"/>
  <p:hf hdr="0" ftr="0" dt="0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Bold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RIVAL Apercu Bold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ARRIVAL Apercu Regular"/>
          <a:ea typeface="ARRIVAL Apercu Regular"/>
          <a:cs typeface="ARRIVAL Apercu Regular"/>
          <a:sym typeface="ARRIVAL Apercu Regular"/>
        </a:defRPr>
      </a:lvl9pPr>
    </p:bodyStyle>
    <p:other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RIVAL Apercu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://www.arriva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arriva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122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>
          <a:xfrm>
            <a:off x="13030200" y="0"/>
            <a:ext cx="11353800" cy="137160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713639" y="3090862"/>
            <a:ext cx="9876092" cy="170816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marL="457200" indent="-457200" algn="l" hangingPunct="1">
              <a:buFont typeface="Arial" charset="0"/>
              <a:buChar char="•"/>
            </a:pPr>
            <a:r>
              <a:rPr lang="en-US" sz="3500">
                <a:solidFill>
                  <a:schemeClr val="tx1"/>
                </a:solidFill>
                <a:latin typeface="ARRIVAL Apercu" charset="0"/>
                <a:ea typeface="ARRIVAL Apercu" charset="0"/>
                <a:cs typeface="ARRIVAL Apercu" charset="0"/>
              </a:rPr>
              <a:t>Modular design means a single person can build one of our trucks in four hours and allows any part to be changed in 15 minutes.</a:t>
            </a:r>
            <a:endParaRPr lang="en-US" sz="3500" dirty="0">
              <a:solidFill>
                <a:schemeClr val="tx1"/>
              </a:solidFill>
              <a:latin typeface="ARRIVAL Apercu" charset="0"/>
              <a:ea typeface="ARRIVAL Apercu" charset="0"/>
              <a:cs typeface="ARRIVAL Apercu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713639" y="5478006"/>
            <a:ext cx="9876092" cy="170816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marL="457200" indent="-457200" algn="l" hangingPunct="1">
              <a:buFont typeface="Arial" charset="0"/>
              <a:buChar char="•"/>
            </a:pPr>
            <a:r>
              <a:rPr lang="en-US" sz="3500">
                <a:solidFill>
                  <a:schemeClr val="tx1"/>
                </a:solidFill>
                <a:latin typeface="ARRIVAL Apercu" charset="0"/>
                <a:ea typeface="ARRIVAL Apercu" charset="0"/>
                <a:cs typeface="ARRIVAL Apercu" charset="0"/>
              </a:rPr>
              <a:t>Modular design means a single person can build one of our trucks in four hours and allows any part to be changed in 15 minutes.</a:t>
            </a:r>
            <a:endParaRPr lang="en-US" sz="3500" dirty="0">
              <a:solidFill>
                <a:schemeClr val="tx1"/>
              </a:solidFill>
              <a:latin typeface="ARRIVAL Apercu" charset="0"/>
              <a:ea typeface="ARRIVAL Apercu" charset="0"/>
              <a:cs typeface="ARRIVAL Apercu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713639" y="7865150"/>
            <a:ext cx="9876092" cy="170816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marL="457200" indent="-457200" algn="l" hangingPunct="1">
              <a:buFont typeface="Arial" charset="0"/>
              <a:buChar char="•"/>
            </a:pPr>
            <a:r>
              <a:rPr lang="en-US" sz="3500">
                <a:solidFill>
                  <a:schemeClr val="tx1"/>
                </a:solidFill>
                <a:latin typeface="ARRIVAL Apercu" charset="0"/>
                <a:ea typeface="ARRIVAL Apercu" charset="0"/>
                <a:cs typeface="ARRIVAL Apercu" charset="0"/>
              </a:rPr>
              <a:t>Modular design means a single person can build one of our trucks in four hours and allows any part to be changed in 15 minutes.</a:t>
            </a:r>
            <a:endParaRPr lang="en-US" sz="3500" dirty="0">
              <a:solidFill>
                <a:schemeClr val="tx1"/>
              </a:solidFill>
              <a:latin typeface="ARRIVAL Apercu" charset="0"/>
              <a:ea typeface="ARRIVAL Apercu" charset="0"/>
              <a:cs typeface="ARRIVAL Apercu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713639" y="10252294"/>
            <a:ext cx="9876092" cy="170816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marL="457200" indent="-457200" algn="l" hangingPunct="1">
              <a:buFont typeface="Arial" charset="0"/>
              <a:buChar char="•"/>
            </a:pPr>
            <a:r>
              <a:rPr lang="en-US" sz="3500">
                <a:solidFill>
                  <a:schemeClr val="tx1"/>
                </a:solidFill>
                <a:latin typeface="ARRIVAL Apercu" charset="0"/>
                <a:ea typeface="ARRIVAL Apercu" charset="0"/>
                <a:cs typeface="ARRIVAL Apercu" charset="0"/>
              </a:rPr>
              <a:t>Modular design means a single person can build one of our trucks in four hours and allows any part to be changed in 15 minutes.</a:t>
            </a:r>
            <a:endParaRPr lang="en-US" sz="3500" dirty="0">
              <a:solidFill>
                <a:schemeClr val="tx1"/>
              </a:solidFill>
              <a:latin typeface="ARRIVAL Apercu" charset="0"/>
              <a:ea typeface="ARRIVAL Apercu" charset="0"/>
              <a:cs typeface="ARRIVAL Aperc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171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>
          <a:xfrm>
            <a:off x="0" y="0"/>
            <a:ext cx="11353800" cy="13716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11</a:t>
            </a:fld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2875489" y="3090862"/>
            <a:ext cx="9876092" cy="170816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marL="457200" indent="-457200" algn="l" hangingPunct="1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ARRIVAL Apercu" charset="0"/>
                <a:ea typeface="ARRIVAL Apercu" charset="0"/>
                <a:cs typeface="ARRIVAL Apercu" charset="0"/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2875489" y="5478006"/>
            <a:ext cx="9876092" cy="170816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marL="457200" indent="-457200" algn="l" hangingPunct="1">
              <a:buFont typeface="Arial" charset="0"/>
              <a:buChar char="•"/>
            </a:pPr>
            <a:r>
              <a:rPr lang="en-US" sz="3500">
                <a:solidFill>
                  <a:schemeClr val="tx1"/>
                </a:solidFill>
                <a:latin typeface="ARRIVAL Apercu" charset="0"/>
                <a:ea typeface="ARRIVAL Apercu" charset="0"/>
                <a:cs typeface="ARRIVAL Apercu" charset="0"/>
              </a:rPr>
              <a:t>Modular design means a single person can build one of our trucks in four hours and allows any part to be changed in 15 minutes.</a:t>
            </a:r>
            <a:endParaRPr lang="en-US" sz="3500" dirty="0">
              <a:solidFill>
                <a:schemeClr val="tx1"/>
              </a:solidFill>
              <a:latin typeface="ARRIVAL Apercu" charset="0"/>
              <a:ea typeface="ARRIVAL Apercu" charset="0"/>
              <a:cs typeface="ARRIVAL Apercu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2875489" y="7865150"/>
            <a:ext cx="9876092" cy="170816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marL="457200" indent="-457200" algn="l" hangingPunct="1">
              <a:buFont typeface="Arial" charset="0"/>
              <a:buChar char="•"/>
            </a:pPr>
            <a:r>
              <a:rPr lang="en-US" sz="3500">
                <a:solidFill>
                  <a:schemeClr val="tx1"/>
                </a:solidFill>
                <a:latin typeface="ARRIVAL Apercu" charset="0"/>
                <a:ea typeface="ARRIVAL Apercu" charset="0"/>
                <a:cs typeface="ARRIVAL Apercu" charset="0"/>
              </a:rPr>
              <a:t>Modular design means a single person can build one of our trucks in four hours and allows any part to be changed in 15 minutes.</a:t>
            </a:r>
            <a:endParaRPr lang="en-US" sz="3500" dirty="0">
              <a:solidFill>
                <a:schemeClr val="tx1"/>
              </a:solidFill>
              <a:latin typeface="ARRIVAL Apercu" charset="0"/>
              <a:ea typeface="ARRIVAL Apercu" charset="0"/>
              <a:cs typeface="ARRIVAL Apercu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2875489" y="10252294"/>
            <a:ext cx="9876092" cy="170816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marL="457200" indent="-457200" algn="l" hangingPunct="1">
              <a:buFont typeface="Arial" charset="0"/>
              <a:buChar char="•"/>
            </a:pPr>
            <a:r>
              <a:rPr lang="en-US" sz="3500">
                <a:solidFill>
                  <a:schemeClr val="tx1"/>
                </a:solidFill>
                <a:latin typeface="ARRIVAL Apercu" charset="0"/>
                <a:ea typeface="ARRIVAL Apercu" charset="0"/>
                <a:cs typeface="ARRIVAL Apercu" charset="0"/>
              </a:rPr>
              <a:t>Modular design means a single person can build one of our trucks in four hours and allows any part to be changed in 15 minutes.</a:t>
            </a:r>
            <a:endParaRPr lang="en-US" sz="3500" dirty="0">
              <a:solidFill>
                <a:schemeClr val="tx1"/>
              </a:solidFill>
              <a:latin typeface="ARRIVAL Apercu" charset="0"/>
              <a:ea typeface="ARRIVAL Apercu" charset="0"/>
              <a:cs typeface="ARRIVAL Apercu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3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12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6141700" y="5118894"/>
            <a:ext cx="6854825" cy="347821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Our vehicles are autonomous 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</a:rPr>
              <a:t>ready whenever legislation allows.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5445699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13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612900" y="5118894"/>
            <a:ext cx="6854825" cy="347821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Our vehicles are autonomous </a:t>
            </a:r>
          </a:p>
          <a:p>
            <a:pPr algn="l"/>
            <a:r>
              <a:rPr lang="en-US" sz="5400" dirty="0">
                <a:solidFill>
                  <a:schemeClr val="bg1"/>
                </a:solidFill>
              </a:rPr>
              <a:t>ready whenever legislation allows.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470650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9681839" y="1121910"/>
            <a:ext cx="3097322" cy="861774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14</a:t>
            </a:fld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341573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3"/>
          </p:nvPr>
        </p:nvSpPr>
        <p:spPr>
          <a:xfrm>
            <a:off x="-22733" y="198"/>
            <a:ext cx="24429466" cy="1371560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 rot="5400000">
            <a:off x="3624456" y="-2801971"/>
            <a:ext cx="1415158" cy="87095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12513" y="1121909"/>
            <a:ext cx="3097323" cy="861774"/>
          </a:xfrm>
        </p:spPr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22795950" y="1346635"/>
            <a:ext cx="635000" cy="412322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15</a:t>
            </a:fld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5859110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16</a:t>
            </a:fld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5127605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>
          <a:xfrm>
            <a:off x="12327037" y="198"/>
            <a:ext cx="12056964" cy="122993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17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1401615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94091" y="10990262"/>
            <a:ext cx="10493642" cy="151447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000" dirty="0">
                <a:solidFill>
                  <a:schemeClr val="tx1"/>
                </a:solidFill>
              </a:rPr>
              <a:t>Modular design means a single person can build one of 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our trucks in four hours and allows any part to be 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changed in 15 minutes.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18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2327036" y="10990262"/>
            <a:ext cx="10493642" cy="1514476"/>
          </a:xfrm>
          <a:prstGeom prst="rect">
            <a:avLst/>
          </a:prstGeom>
        </p:spPr>
        <p:txBody>
          <a:bodyPr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algn="l" hangingPunct="1"/>
            <a:r>
              <a:rPr lang="en-US" sz="3000">
                <a:solidFill>
                  <a:schemeClr val="tx1"/>
                </a:solidFill>
              </a:rPr>
              <a:t>Modular design means a single person can build one of </a:t>
            </a:r>
          </a:p>
          <a:p>
            <a:pPr algn="l" hangingPunct="1"/>
            <a:r>
              <a:rPr lang="en-US" sz="3000">
                <a:solidFill>
                  <a:schemeClr val="tx1"/>
                </a:solidFill>
              </a:rPr>
              <a:t>our trucks in four hours and allows any part to be </a:t>
            </a:r>
          </a:p>
          <a:p>
            <a:pPr algn="l" hangingPunct="1"/>
            <a:r>
              <a:rPr lang="en-US" sz="3000">
                <a:solidFill>
                  <a:schemeClr val="tx1"/>
                </a:solidFill>
              </a:rPr>
              <a:t>changed in 15 minutes.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  <a:noFill/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141711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19</a:t>
            </a:fld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890704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12513" y="12814522"/>
            <a:ext cx="3643946" cy="338554"/>
          </a:xfrm>
        </p:spPr>
        <p:txBody>
          <a:bodyPr/>
          <a:lstStyle/>
          <a:p>
            <a:r>
              <a:rPr lang="en-US" sz="1600" dirty="0"/>
              <a:t>ARRIVAL LTD — Private &amp; Confidential.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5901008"/>
            <a:ext cx="16916400" cy="1913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rPr>
              <a:t>Your 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218" y="949546"/>
            <a:ext cx="1117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029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20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  <a:noFill/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1953648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21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60842" y="10990262"/>
            <a:ext cx="7108358" cy="1514476"/>
          </a:xfrm>
          <a:prstGeom prst="rect">
            <a:avLst/>
          </a:prstGeom>
        </p:spPr>
        <p:txBody>
          <a:bodyPr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algn="l" hangingPunct="1"/>
            <a:r>
              <a:rPr lang="en-US" sz="3000">
                <a:solidFill>
                  <a:schemeClr val="tx1"/>
                </a:solidFill>
              </a:rPr>
              <a:t>Our smart electric trucks remove all barriers to entry, and are priced the same as diesel vehicles.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8213934" y="10990262"/>
            <a:ext cx="7987968" cy="1514476"/>
          </a:xfrm>
          <a:prstGeom prst="rect">
            <a:avLst/>
          </a:prstGeom>
        </p:spPr>
        <p:txBody>
          <a:bodyPr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algn="l" hangingPunct="1"/>
            <a:r>
              <a:rPr lang="en-US" sz="3000">
                <a:solidFill>
                  <a:schemeClr val="tx1"/>
                </a:solidFill>
              </a:rPr>
              <a:t>Our smart electric trucks remove all barriers to entry, and are priced the same as diesel vehicles.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6416468" y="10990262"/>
            <a:ext cx="7154731" cy="1514476"/>
          </a:xfrm>
          <a:prstGeom prst="rect">
            <a:avLst/>
          </a:prstGeom>
        </p:spPr>
        <p:txBody>
          <a:bodyPr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algn="l" hangingPunct="1"/>
            <a:r>
              <a:rPr lang="en-US" sz="3000">
                <a:solidFill>
                  <a:schemeClr val="tx1"/>
                </a:solidFill>
              </a:rPr>
              <a:t>Our smart electric trucks remove all barriers to entry, and are priced the same as diesel vehicles.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0842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876003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Introducing our Four </a:t>
            </a:r>
            <a:r>
              <a:rPr lang="en-US" dirty="0" err="1"/>
              <a:t>tonne</a:t>
            </a:r>
            <a:r>
              <a:rPr lang="en-US" dirty="0"/>
              <a:t> truck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Beautifully efficient design, modular hardware, intelligent software, and 100% designed to be built by robots — our vehicles are autonomous ready whenever legislation allows. Modular design means a single person can build one of our trucks in four hours and allows any part to be changed in 15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090419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1666025" y="2917031"/>
            <a:ext cx="21051949" cy="7881938"/>
          </a:xfrm>
        </p:spPr>
        <p:txBody>
          <a:bodyPr numCol="2" spcCol="468000"/>
          <a:lstStyle/>
          <a:p>
            <a:r>
              <a:rPr lang="en-US" dirty="0"/>
              <a:t>Royal Mail are currently </a:t>
            </a:r>
            <a:r>
              <a:rPr lang="en-US" dirty="0" err="1"/>
              <a:t>trialling</a:t>
            </a:r>
            <a:r>
              <a:rPr lang="en-US" dirty="0"/>
              <a:t> our fully electric commercial vehicles from their Mount Pleasant depot in central London, UK. The vehicles will be used to transport packages between mail and distribution </a:t>
            </a:r>
            <a:r>
              <a:rPr lang="en-US" dirty="0" err="1"/>
              <a:t>centres</a:t>
            </a:r>
            <a:r>
              <a:rPr lang="en-US" dirty="0"/>
              <a:t> in the city and surrounding area.</a:t>
            </a:r>
          </a:p>
          <a:p>
            <a:r>
              <a:rPr lang="en-US" dirty="0"/>
              <a:t>The co-branded red Royal Mail electric trucks are the first to be produced at our new factory in </a:t>
            </a:r>
            <a:r>
              <a:rPr lang="en-US" dirty="0" err="1"/>
              <a:t>Banbury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508015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3090862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53566" y="1122442"/>
            <a:ext cx="18079668" cy="861774"/>
          </a:xfrm>
        </p:spPr>
        <p:txBody>
          <a:bodyPr/>
          <a:lstStyle/>
          <a:p>
            <a:r>
              <a:rPr lang="en-US" dirty="0"/>
              <a:t>Slide Title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3090862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5478006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5478006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7865150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7865150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10252294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10252294"/>
            <a:ext cx="9876092" cy="1708160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3500" dirty="0">
                <a:solidFill>
                  <a:schemeClr val="tx1"/>
                </a:solidFill>
              </a:rPr>
              <a:t>Modular design means a single person can build one of our trucks in four hours and allows any part to be changed in 15 minutes.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95005713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4918" y="3073400"/>
            <a:ext cx="9873910" cy="1754326"/>
          </a:xfrm>
        </p:spPr>
        <p:txBody>
          <a:bodyPr/>
          <a:lstStyle/>
          <a:p>
            <a:r>
              <a:rPr lang="en-US" dirty="0"/>
              <a:t>Join us to help design the future of mobility.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806376" y="3071238"/>
            <a:ext cx="9873910" cy="1754326"/>
          </a:xfrm>
        </p:spPr>
        <p:txBody>
          <a:bodyPr/>
          <a:lstStyle/>
          <a:p>
            <a:r>
              <a:rPr lang="en-US" dirty="0"/>
              <a:t>Join us to help design the future of mobility.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Join us to help design the future of mobility.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2806376" y="5297987"/>
            <a:ext cx="9873910" cy="1754326"/>
          </a:xfrm>
        </p:spPr>
        <p:txBody>
          <a:bodyPr/>
          <a:lstStyle/>
          <a:p>
            <a:r>
              <a:rPr lang="en-US" dirty="0"/>
              <a:t>Join us to help design the future of mobility.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13804" y="7519581"/>
            <a:ext cx="9873910" cy="1754326"/>
          </a:xfrm>
        </p:spPr>
        <p:txBody>
          <a:bodyPr/>
          <a:lstStyle/>
          <a:p>
            <a:r>
              <a:rPr lang="en-US" dirty="0"/>
              <a:t>Join us to help design the future of mobility.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2806376" y="7522633"/>
            <a:ext cx="9873910" cy="1754326"/>
          </a:xfrm>
        </p:spPr>
        <p:txBody>
          <a:bodyPr/>
          <a:lstStyle/>
          <a:p>
            <a:r>
              <a:rPr lang="en-US" dirty="0"/>
              <a:t>Join us to help design the future of mobility.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714919" y="9746853"/>
            <a:ext cx="9873909" cy="1754326"/>
          </a:xfrm>
        </p:spPr>
        <p:txBody>
          <a:bodyPr/>
          <a:lstStyle/>
          <a:p>
            <a:r>
              <a:rPr lang="en-US" dirty="0"/>
              <a:t>Join us to help design the future of mobility.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2807079" y="9746853"/>
            <a:ext cx="9873910" cy="1754326"/>
          </a:xfrm>
        </p:spPr>
        <p:txBody>
          <a:bodyPr/>
          <a:lstStyle/>
          <a:p>
            <a:r>
              <a:rPr lang="en-US" dirty="0"/>
              <a:t>Join us to help design the future of mobility.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1653566" y="1122442"/>
            <a:ext cx="18079668" cy="861774"/>
          </a:xfrm>
        </p:spPr>
        <p:txBody>
          <a:bodyPr/>
          <a:lstStyle/>
          <a:p>
            <a:r>
              <a:rPr lang="en-US" dirty="0"/>
              <a:t>Slide Title Here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8652086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3090862"/>
            <a:ext cx="9876092" cy="2554545"/>
          </a:xfrm>
        </p:spPr>
        <p:txBody>
          <a:bodyPr/>
          <a:lstStyle/>
          <a:p>
            <a:pPr marL="1143000" indent="-1143000" algn="l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Completely emission free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53566" y="1122442"/>
            <a:ext cx="18079668" cy="861774"/>
          </a:xfrm>
        </p:spPr>
        <p:txBody>
          <a:bodyPr/>
          <a:lstStyle/>
          <a:p>
            <a:r>
              <a:rPr lang="en-US" dirty="0"/>
              <a:t>Slide Title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6089051"/>
            <a:ext cx="9876092" cy="2554545"/>
          </a:xfrm>
        </p:spPr>
        <p:txBody>
          <a:bodyPr/>
          <a:lstStyle/>
          <a:p>
            <a:pPr marL="1143000" indent="-1143000" algn="l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Completely emission free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13639" y="9125341"/>
            <a:ext cx="9876092" cy="2554545"/>
          </a:xfrm>
        </p:spPr>
        <p:txBody>
          <a:bodyPr/>
          <a:lstStyle/>
          <a:p>
            <a:pPr marL="1143000" indent="-1143000" algn="l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Completely emission free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3090861"/>
            <a:ext cx="9876092" cy="2554545"/>
          </a:xfrm>
        </p:spPr>
        <p:txBody>
          <a:bodyPr/>
          <a:lstStyle/>
          <a:p>
            <a:pPr marL="1143000" indent="-1143000" algn="l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Completely emission free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6089050"/>
            <a:ext cx="9876092" cy="2554545"/>
          </a:xfrm>
        </p:spPr>
        <p:txBody>
          <a:bodyPr/>
          <a:lstStyle/>
          <a:p>
            <a:pPr marL="1143000" indent="-1143000" algn="l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Completely emission free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00739" y="9125340"/>
            <a:ext cx="9876092" cy="2554545"/>
          </a:xfrm>
        </p:spPr>
        <p:txBody>
          <a:bodyPr/>
          <a:lstStyle/>
          <a:p>
            <a:pPr marL="1143000" indent="-1143000" algn="l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Completely emission free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6387529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21218" y="4139895"/>
            <a:ext cx="8460589" cy="630942"/>
          </a:xfrm>
        </p:spPr>
        <p:txBody>
          <a:bodyPr/>
          <a:lstStyle/>
          <a:p>
            <a:r>
              <a:rPr lang="en-US" dirty="0"/>
              <a:t>Mobility the way it should be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21218" y="3162767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2795618" y="4139895"/>
            <a:ext cx="8460589" cy="630942"/>
          </a:xfrm>
        </p:spPr>
        <p:txBody>
          <a:bodyPr/>
          <a:lstStyle/>
          <a:p>
            <a:r>
              <a:rPr lang="en-US" dirty="0"/>
              <a:t>Mobility the way it should be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2795618" y="3162767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795618" y="6438595"/>
            <a:ext cx="8460589" cy="630942"/>
          </a:xfrm>
        </p:spPr>
        <p:txBody>
          <a:bodyPr/>
          <a:lstStyle/>
          <a:p>
            <a:r>
              <a:rPr lang="en-US" dirty="0"/>
              <a:t>Mobility the way it should be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2795618" y="5461467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721218" y="6425896"/>
            <a:ext cx="8460589" cy="630942"/>
          </a:xfrm>
        </p:spPr>
        <p:txBody>
          <a:bodyPr/>
          <a:lstStyle/>
          <a:p>
            <a:r>
              <a:rPr lang="en-US" dirty="0"/>
              <a:t>Mobility the way it should be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721218" y="5448767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1721218" y="8721708"/>
            <a:ext cx="8460589" cy="630942"/>
          </a:xfrm>
        </p:spPr>
        <p:txBody>
          <a:bodyPr/>
          <a:lstStyle/>
          <a:p>
            <a:r>
              <a:rPr lang="en-US" dirty="0"/>
              <a:t>Mobility the way it should be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721218" y="7744580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12795618" y="8721708"/>
            <a:ext cx="8460589" cy="630942"/>
          </a:xfrm>
        </p:spPr>
        <p:txBody>
          <a:bodyPr/>
          <a:lstStyle/>
          <a:p>
            <a:r>
              <a:rPr lang="en-US" dirty="0"/>
              <a:t>Mobility the way it should be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12795618" y="7744580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2795618" y="11030221"/>
            <a:ext cx="8460589" cy="630942"/>
          </a:xfrm>
        </p:spPr>
        <p:txBody>
          <a:bodyPr/>
          <a:lstStyle/>
          <a:p>
            <a:r>
              <a:rPr lang="en-US"/>
              <a:t>Mobility the way it should be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12795618" y="10053092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1721218" y="11030221"/>
            <a:ext cx="8460589" cy="630942"/>
          </a:xfrm>
        </p:spPr>
        <p:txBody>
          <a:bodyPr/>
          <a:lstStyle/>
          <a:p>
            <a:r>
              <a:rPr lang="en-US" dirty="0"/>
              <a:t>Mobility the way it should be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8"/>
          </p:nvPr>
        </p:nvSpPr>
        <p:spPr>
          <a:xfrm>
            <a:off x="1721218" y="10053092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653566" y="1122442"/>
            <a:ext cx="18079668" cy="861774"/>
          </a:xfrm>
        </p:spPr>
        <p:txBody>
          <a:bodyPr/>
          <a:lstStyle/>
          <a:p>
            <a:r>
              <a:rPr lang="en-US" dirty="0"/>
              <a:t>Slide Title Here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06933569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21218" y="4139895"/>
            <a:ext cx="8460589" cy="2785378"/>
          </a:xfrm>
        </p:spPr>
        <p:txBody>
          <a:bodyPr/>
          <a:lstStyle/>
          <a:p>
            <a:pPr algn="l"/>
            <a:r>
              <a:rPr lang="en-US" sz="3500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The vehicles will be used to transport packages between mail and distribution </a:t>
            </a:r>
            <a:r>
              <a:rPr lang="en-US" sz="3500" dirty="0" err="1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centres</a:t>
            </a:r>
            <a:r>
              <a:rPr lang="en-US" sz="3500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 in the city and surrounding area. The co-branded red Royal Mail electric trucks are the first to be produced.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21218" y="3162767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2795618" y="3162767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721218" y="7744580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2795618" y="7744580"/>
            <a:ext cx="8460589" cy="938719"/>
          </a:xfrm>
        </p:spPr>
        <p:txBody>
          <a:bodyPr/>
          <a:lstStyle/>
          <a:p>
            <a:r>
              <a:rPr lang="en-US" b="1" dirty="0"/>
              <a:t>Designed from the core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1653566" y="1122442"/>
            <a:ext cx="18079668" cy="861774"/>
          </a:xfrm>
        </p:spPr>
        <p:txBody>
          <a:bodyPr/>
          <a:lstStyle/>
          <a:p>
            <a:r>
              <a:rPr lang="en-US" dirty="0"/>
              <a:t>Slide Title Here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795618" y="4139895"/>
            <a:ext cx="8460589" cy="2785378"/>
          </a:xfrm>
        </p:spPr>
        <p:txBody>
          <a:bodyPr/>
          <a:lstStyle/>
          <a:p>
            <a:pPr algn="l"/>
            <a:r>
              <a:rPr lang="en-US" sz="3500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The vehicles will be used to transport packages between mail and distribution </a:t>
            </a:r>
            <a:r>
              <a:rPr lang="en-US" sz="3500" dirty="0" err="1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centres</a:t>
            </a:r>
            <a:r>
              <a:rPr lang="en-US" sz="3500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 in the city and surrounding area. The co-branded red Royal Mail electric trucks are the first to be produced.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21218" y="8704478"/>
            <a:ext cx="8460589" cy="2785378"/>
          </a:xfrm>
        </p:spPr>
        <p:txBody>
          <a:bodyPr/>
          <a:lstStyle/>
          <a:p>
            <a:pPr algn="l"/>
            <a:r>
              <a:rPr lang="en-US" sz="3500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The vehicles will be used to transport packages between mail and distribution </a:t>
            </a:r>
            <a:r>
              <a:rPr lang="en-US" sz="3500" dirty="0" err="1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centres</a:t>
            </a:r>
            <a:r>
              <a:rPr lang="en-US" sz="3500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 in the city and surrounding area. The co-branded red Royal Mail electric trucks are the first to be produced.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795618" y="8704478"/>
            <a:ext cx="8460589" cy="2785378"/>
          </a:xfrm>
        </p:spPr>
        <p:txBody>
          <a:bodyPr/>
          <a:lstStyle/>
          <a:p>
            <a:pPr algn="l"/>
            <a:r>
              <a:rPr lang="en-US" sz="3500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The vehicles will be used to transport packages between mail and distribution </a:t>
            </a:r>
            <a:r>
              <a:rPr lang="en-US" sz="3500" dirty="0" err="1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centres</a:t>
            </a:r>
            <a:r>
              <a:rPr lang="en-US" sz="3500" dirty="0">
                <a:solidFill>
                  <a:schemeClr val="tx1"/>
                </a:solidFill>
                <a:latin typeface="ARRIVAL Apercu Light" charset="0"/>
                <a:ea typeface="ARRIVAL Apercu Light" charset="0"/>
                <a:cs typeface="ARRIVAL Apercu Light" charset="0"/>
              </a:rPr>
              <a:t> in the city and surrounding area. The co-branded red Royal Mail electric trucks are the first to be produced.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435050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29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103039"/>
            <a:ext cx="16916400" cy="1913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rPr>
              <a:t>Contact</a:t>
            </a: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9475788" y="7429945"/>
            <a:ext cx="5410200" cy="990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500" b="0" u="sng" dirty="0" err="1">
                <a:solidFill>
                  <a:schemeClr val="bg1"/>
                </a:solidFill>
                <a:latin typeface="ARRIVAL Apercu" charset="0"/>
                <a:ea typeface="ARRIVAL Apercu" charset="0"/>
                <a:cs typeface="ARRIVAL Apercu" charset="0"/>
              </a:rPr>
              <a:t>a</a:t>
            </a:r>
            <a:r>
              <a:rPr kumimoji="0" lang="en-US" sz="5500" b="0" u="sng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rPr>
              <a:t>rrival.com</a:t>
            </a:r>
            <a:endParaRPr kumimoji="0" lang="en-US" sz="5500" b="0" u="sng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RIVAL Apercu" charset="0"/>
              <a:ea typeface="ARRIVAL Apercu" charset="0"/>
              <a:cs typeface="ARRIVAL Apercu" charset="0"/>
              <a:sym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218" y="949546"/>
            <a:ext cx="1117600" cy="1206500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12513" y="12814522"/>
            <a:ext cx="3643946" cy="338554"/>
          </a:xfrm>
        </p:spPr>
        <p:txBody>
          <a:bodyPr/>
          <a:lstStyle/>
          <a:p>
            <a:r>
              <a:rPr lang="en-US" sz="1600" dirty="0"/>
              <a:t>ARRIVAL LTD — Private &amp; Confidential.</a:t>
            </a:r>
          </a:p>
        </p:txBody>
      </p:sp>
      <p:sp>
        <p:nvSpPr>
          <p:cNvPr id="10" name="TextBox 9">
            <a:hlinkClick r:id="rId4"/>
          </p:cNvPr>
          <p:cNvSpPr txBox="1"/>
          <p:nvPr/>
        </p:nvSpPr>
        <p:spPr>
          <a:xfrm>
            <a:off x="9475788" y="8531390"/>
            <a:ext cx="5410200" cy="990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500" b="0" u="sng" dirty="0" err="1">
                <a:solidFill>
                  <a:schemeClr val="bg1"/>
                </a:solidFill>
                <a:latin typeface="ARRIVAL Apercu" charset="0"/>
                <a:ea typeface="ARRIVAL Apercu" charset="0"/>
                <a:cs typeface="ARRIVAL Apercu" charset="0"/>
              </a:rPr>
              <a:t>info@a</a:t>
            </a:r>
            <a:r>
              <a:rPr kumimoji="0" lang="en-US" sz="5500" b="0" u="sng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rPr>
              <a:t>rrival.com</a:t>
            </a:r>
            <a:endParaRPr kumimoji="0" lang="en-US" sz="5500" b="0" u="sng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RIVAL Apercu" charset="0"/>
              <a:ea typeface="ARRIVAL Apercu" charset="0"/>
              <a:cs typeface="ARRIVAL Apercu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5596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3</a:t>
            </a:fld>
            <a:endParaRPr lang="uk-UA" dirty="0"/>
          </a:p>
        </p:txBody>
      </p:sp>
      <p:grpSp>
        <p:nvGrpSpPr>
          <p:cNvPr id="9" name="Group 8"/>
          <p:cNvGrpSpPr/>
          <p:nvPr/>
        </p:nvGrpSpPr>
        <p:grpSpPr>
          <a:xfrm>
            <a:off x="3733800" y="5103039"/>
            <a:ext cx="16916400" cy="3509922"/>
            <a:chOff x="3251200" y="5341978"/>
            <a:chExt cx="16916400" cy="3509922"/>
          </a:xfrm>
        </p:grpSpPr>
        <p:sp>
          <p:nvSpPr>
            <p:cNvPr id="7" name="TextBox 6"/>
            <p:cNvSpPr txBox="1"/>
            <p:nvPr/>
          </p:nvSpPr>
          <p:spPr>
            <a:xfrm>
              <a:off x="3251200" y="5341978"/>
              <a:ext cx="16916400" cy="1913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5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RIVAL Apercu" charset="0"/>
                  <a:ea typeface="ARRIVAL Apercu" charset="0"/>
                  <a:cs typeface="ARRIVAL Apercu" charset="0"/>
                  <a:sym typeface="Helvetica Neue"/>
                </a:rPr>
                <a:t>Your title goes here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1200" y="7476524"/>
              <a:ext cx="16916400" cy="137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RIVAL Apercu" charset="0"/>
                  <a:ea typeface="ARRIVAL Apercu" charset="0"/>
                  <a:cs typeface="ARRIVAL Apercu" charset="0"/>
                  <a:sym typeface="Helvetica Neue"/>
                </a:rPr>
                <a:t>Your subheading goes here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218" y="949546"/>
            <a:ext cx="1117600" cy="1206500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12513" y="12814522"/>
            <a:ext cx="3643946" cy="338554"/>
          </a:xfrm>
        </p:spPr>
        <p:txBody>
          <a:bodyPr/>
          <a:lstStyle/>
          <a:p>
            <a:r>
              <a:rPr lang="en-US" sz="1600" dirty="0"/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5178226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8033705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4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01008"/>
            <a:ext cx="16916400" cy="1913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rPr>
              <a:t>Your 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218" y="949546"/>
            <a:ext cx="1117600" cy="1206500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12513" y="12814522"/>
            <a:ext cx="3643946" cy="338554"/>
          </a:xfrm>
        </p:spPr>
        <p:txBody>
          <a:bodyPr/>
          <a:lstStyle/>
          <a:p>
            <a:r>
              <a:rPr lang="en-US" sz="1600" dirty="0"/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6929092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5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103039"/>
            <a:ext cx="16916400" cy="1913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rPr>
              <a:t>Your title goes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7237585"/>
            <a:ext cx="1691640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RIVAL Apercu" charset="0"/>
                <a:ea typeface="ARRIVAL Apercu" charset="0"/>
                <a:cs typeface="ARRIVAL Apercu" charset="0"/>
                <a:sym typeface="Helvetica Neue"/>
              </a:rPr>
              <a:t>Your subheading goes here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218" y="949546"/>
            <a:ext cx="1117600" cy="1206500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12513" y="12814522"/>
            <a:ext cx="3643946" cy="338554"/>
          </a:xfrm>
        </p:spPr>
        <p:txBody>
          <a:bodyPr/>
          <a:lstStyle/>
          <a:p>
            <a:r>
              <a:rPr lang="en-US" sz="1600" dirty="0"/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601287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>
          <a:xfrm>
            <a:off x="-22733" y="198"/>
            <a:ext cx="24429466" cy="122426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7</a:t>
            </a:fld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9782069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Our vehicles are autonomous </a:t>
            </a:r>
          </a:p>
          <a:p>
            <a:pPr algn="l"/>
            <a:r>
              <a:rPr lang="en-US" sz="5400" dirty="0">
                <a:solidFill>
                  <a:schemeClr val="tx1"/>
                </a:solidFill>
              </a:rPr>
              <a:t>ready whenever legislation allows.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417" y="12745317"/>
            <a:ext cx="418164" cy="451428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574041" y="12814522"/>
            <a:ext cx="3682418" cy="338554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B1B2B4"/>
                </a:solidFill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6247029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>
          <a:xfrm>
            <a:off x="0" y="0"/>
            <a:ext cx="14769366" cy="13716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>
                <a:solidFill>
                  <a:schemeClr val="bg1"/>
                </a:solidFill>
              </a:rPr>
              <a:pPr/>
              <a:t>9</a:t>
            </a:fld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6141700" y="5118894"/>
            <a:ext cx="6854825" cy="3478212"/>
          </a:xfrm>
        </p:spPr>
        <p:txBody>
          <a:bodyPr/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Our vehicles are autonomous </a:t>
            </a:r>
          </a:p>
          <a:p>
            <a:pPr algn="r"/>
            <a:r>
              <a:rPr lang="en-US" sz="5400" dirty="0">
                <a:solidFill>
                  <a:schemeClr val="tx1"/>
                </a:solidFill>
              </a:rPr>
              <a:t>ready whenever legislation allows.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2333417" y="12744721"/>
            <a:ext cx="418164" cy="452620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574041" y="12814522"/>
            <a:ext cx="3682418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B1B2B4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RIVAL Apercu Regular"/>
                <a:ea typeface="ARRIVAL Apercu Regular"/>
                <a:cs typeface="ARRIVAL Apercu Regular"/>
                <a:sym typeface="ARRIVAL Apercu Regular"/>
              </a:defRPr>
            </a:lvl9pPr>
          </a:lstStyle>
          <a:p>
            <a:pPr hangingPunct="1"/>
            <a:r>
              <a:rPr lang="en-US" sz="1600" dirty="0">
                <a:latin typeface="ARRIVAL Apercu" charset="0"/>
                <a:ea typeface="ARRIVAL Apercu" charset="0"/>
                <a:cs typeface="ARRIVAL Apercu" charset="0"/>
              </a:rPr>
              <a:t>ARRIVAL LTD — 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5516203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RIVAL Apercu Bold"/>
        <a:ea typeface="ARRIVAL Apercu Bold"/>
        <a:cs typeface="ARRIVAL Apercu Bold"/>
      </a:majorFont>
      <a:minorFont>
        <a:latin typeface="ARRIVAL Apercu Bold"/>
        <a:ea typeface="ARRIVAL Apercu Bold"/>
        <a:cs typeface="ARRIVAL Apercu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RIVAL Apercu Bold"/>
        <a:ea typeface="ARRIVAL Apercu Bold"/>
        <a:cs typeface="ARRIVAL Apercu Bold"/>
      </a:majorFont>
      <a:minorFont>
        <a:latin typeface="ARRIVAL Apercu Bold"/>
        <a:ea typeface="ARRIVAL Apercu Bold"/>
        <a:cs typeface="ARRIVAL Apercu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1277</Words>
  <Application>Microsoft Office PowerPoint</Application>
  <PresentationFormat>Custom</PresentationFormat>
  <Paragraphs>150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ARRIVAL Apercu</vt:lpstr>
      <vt:lpstr>ARRIVAL Apercu Bold</vt:lpstr>
      <vt:lpstr>ARRIVAL Apercu Light</vt:lpstr>
      <vt:lpstr>ARRIVAL Apercu Regular</vt:lpstr>
      <vt:lpstr>Helvetica Neue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Schofield</dc:creator>
  <cp:lastModifiedBy>Murray Schofield</cp:lastModifiedBy>
  <cp:revision>40</cp:revision>
  <dcterms:modified xsi:type="dcterms:W3CDTF">2018-03-15T22:47:24Z</dcterms:modified>
</cp:coreProperties>
</file>