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83" r:id="rId4"/>
    <p:sldId id="284" r:id="rId5"/>
    <p:sldId id="267" r:id="rId6"/>
    <p:sldId id="270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7657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07"/>
    <p:restoredTop sz="94647"/>
  </p:normalViewPr>
  <p:slideViewPr>
    <p:cSldViewPr snapToGrid="0" snapToObjects="1">
      <p:cViewPr varScale="1">
        <p:scale>
          <a:sx n="49" d="100"/>
          <a:sy n="49" d="100"/>
        </p:scale>
        <p:origin x="72" y="228"/>
      </p:cViewPr>
      <p:guideLst>
        <p:guide pos="7657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0" name="Shape 3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Private &amp; Confidential. All rights reserved by ARRIVAL LTD."/>
          <p:cNvSpPr txBox="1">
            <a:spLocks noGrp="1"/>
          </p:cNvSpPr>
          <p:nvPr>
            <p:ph type="body" sz="quarter" idx="15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  <p:extLst/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341" y="6405226"/>
            <a:ext cx="9015254" cy="8892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2405125" y="947880"/>
            <a:ext cx="1117732" cy="1209832"/>
          </a:xfrm>
          <a:prstGeom prst="rect">
            <a:avLst/>
          </a:prstGeom>
          <a:noFill/>
        </p:spPr>
      </p:pic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Private &amp; Confidential. All rights reserved by ARRIVAL LTD."/>
          <p:cNvSpPr txBox="1">
            <a:spLocks noGrp="1"/>
          </p:cNvSpPr>
          <p:nvPr>
            <p:ph type="body" sz="quarter" idx="15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  <p:extLst>
      <p:ext uri="{BB962C8B-B14F-4D97-AF65-F5344CB8AC3E}">
        <p14:creationId xmlns:p14="http://schemas.microsoft.com/office/powerpoint/2010/main" val="150513718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creen — 1 Image Block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rag in here, then fill space with image."/>
          <p:cNvSpPr>
            <a:spLocks noGrp="1"/>
          </p:cNvSpPr>
          <p:nvPr>
            <p:ph type="body" idx="13" hasCustomPrompt="1"/>
          </p:nvPr>
        </p:nvSpPr>
        <p:spPr>
          <a:xfrm>
            <a:off x="9614634" y="0"/>
            <a:ext cx="14769366" cy="13716001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Picture Fill to drop in images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353" y="12744721"/>
            <a:ext cx="418292" cy="452758"/>
          </a:xfrm>
          <a:prstGeom prst="rect">
            <a:avLst/>
          </a:prstGeom>
        </p:spPr>
      </p:pic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Private &amp; Confidential. All rights reserved by ARRIVAL LTD."/>
          <p:cNvSpPr txBox="1">
            <a:spLocks noGrp="1"/>
          </p:cNvSpPr>
          <p:nvPr>
            <p:ph type="body" sz="quarter" idx="15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2900" y="5118894"/>
            <a:ext cx="6854825" cy="3478212"/>
          </a:xfrm>
          <a:prstGeom prst="rect">
            <a:avLst/>
          </a:prstGeom>
        </p:spPr>
        <p:txBody>
          <a:bodyPr/>
          <a:lstStyle/>
          <a:p>
            <a:pPr algn="l">
              <a:defRPr sz="5400">
                <a:solidFill>
                  <a:srgbClr val="000000"/>
                </a:solidFill>
              </a:defRPr>
            </a:pPr>
            <a:r>
              <a:rPr lang="en-US" b="0" dirty="0">
                <a:latin typeface="ARRIVAL Apercu" charset="0"/>
                <a:ea typeface="ARRIVAL Apercu" charset="0"/>
                <a:cs typeface="ARRIVAL Apercu" charset="0"/>
              </a:rPr>
              <a:t>Our vehicles are autonomous </a:t>
            </a:r>
          </a:p>
          <a:p>
            <a:pPr algn="l">
              <a:defRPr sz="5400">
                <a:solidFill>
                  <a:srgbClr val="000000"/>
                </a:solidFill>
              </a:defRPr>
            </a:pPr>
            <a:r>
              <a:rPr lang="en-US" b="0" dirty="0">
                <a:latin typeface="ARRIVAL Apercu" charset="0"/>
                <a:ea typeface="ARRIVAL Apercu" charset="0"/>
                <a:cs typeface="ARRIVAL Apercu" charset="0"/>
              </a:rPr>
              <a:t>ready whenever legislation allows.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Screen — 3 Images Smal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rag in here, then fill space with image."/>
          <p:cNvSpPr>
            <a:spLocks noGrp="1"/>
          </p:cNvSpPr>
          <p:nvPr>
            <p:ph type="body" sz="half" idx="13" hasCustomPrompt="1"/>
          </p:nvPr>
        </p:nvSpPr>
        <p:spPr>
          <a:xfrm>
            <a:off x="-12006" y="3311"/>
            <a:ext cx="7987969" cy="10743854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</a:t>
            </a:r>
          </a:p>
          <a:p>
            <a:r>
              <a:rPr lang="en-GB" dirty="0"/>
              <a:t>Picture Fill to drop in images</a:t>
            </a:r>
          </a:p>
        </p:txBody>
      </p:sp>
      <p:sp>
        <p:nvSpPr>
          <p:cNvPr id="233" name="Drag in here, then fill space with image."/>
          <p:cNvSpPr>
            <a:spLocks noGrp="1"/>
          </p:cNvSpPr>
          <p:nvPr>
            <p:ph type="body" sz="half" idx="16" hasCustomPrompt="1"/>
          </p:nvPr>
        </p:nvSpPr>
        <p:spPr>
          <a:xfrm>
            <a:off x="8213934" y="93"/>
            <a:ext cx="7987968" cy="10738077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</a:t>
            </a:r>
          </a:p>
          <a:p>
            <a:r>
              <a:rPr lang="en-GB" dirty="0"/>
              <a:t>Picture Fill to drop in images</a:t>
            </a:r>
          </a:p>
        </p:txBody>
      </p:sp>
      <p:sp>
        <p:nvSpPr>
          <p:cNvPr id="234" name="Drag in here, then fill space with image."/>
          <p:cNvSpPr>
            <a:spLocks noGrp="1"/>
          </p:cNvSpPr>
          <p:nvPr>
            <p:ph type="body" sz="half" idx="17" hasCustomPrompt="1"/>
          </p:nvPr>
        </p:nvSpPr>
        <p:spPr>
          <a:xfrm>
            <a:off x="16416469" y="3311"/>
            <a:ext cx="7987968" cy="10743854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</a:t>
            </a:r>
          </a:p>
          <a:p>
            <a:r>
              <a:rPr lang="en-GB" dirty="0"/>
              <a:t>Picture Fill to drop in images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2333417" y="12744721"/>
            <a:ext cx="418164" cy="452620"/>
          </a:xfrm>
          <a:prstGeom prst="rect">
            <a:avLst/>
          </a:prstGeom>
        </p:spPr>
      </p:pic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Private &amp; Confidential. All rights reserved by ARRIVAL LTD."/>
          <p:cNvSpPr txBox="1">
            <a:spLocks noGrp="1"/>
          </p:cNvSpPr>
          <p:nvPr>
            <p:ph type="body" sz="quarter" idx="18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Screen — Bullet Points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ompletely emission free"/>
          <p:cNvSpPr txBox="1">
            <a:spLocks noGrp="1"/>
          </p:cNvSpPr>
          <p:nvPr>
            <p:ph type="body" sz="quarter" idx="13"/>
          </p:nvPr>
        </p:nvSpPr>
        <p:spPr>
          <a:xfrm>
            <a:off x="1713639" y="3090862"/>
            <a:ext cx="9876092" cy="25812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11250" indent="-1111250" algn="l">
              <a:buSzPct val="145000"/>
              <a:buChar char="•"/>
              <a:defRPr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t>Completely</a:t>
            </a:r>
            <a:br/>
            <a:r>
              <a:t>emission free</a:t>
            </a:r>
          </a:p>
        </p:txBody>
      </p:sp>
      <p:sp>
        <p:nvSpPr>
          <p:cNvPr id="293" name="Slide Title Here"/>
          <p:cNvSpPr txBox="1">
            <a:spLocks noGrp="1"/>
          </p:cNvSpPr>
          <p:nvPr>
            <p:ph type="body" sz="quarter" idx="14"/>
          </p:nvPr>
        </p:nvSpPr>
        <p:spPr>
          <a:xfrm>
            <a:off x="1653566" y="1100891"/>
            <a:ext cx="18079668" cy="90487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5000">
                <a:solidFill>
                  <a:srgbClr val="000000"/>
                </a:solidFill>
                <a:latin typeface="+mn-lt"/>
                <a:ea typeface="+mn-ea"/>
                <a:cs typeface="+mn-cs"/>
                <a:sym typeface="ARRIVAL Apercu Bold"/>
              </a:defRPr>
            </a:lvl1pPr>
          </a:lstStyle>
          <a:p>
            <a:r>
              <a:t>Slide Title Here</a:t>
            </a:r>
          </a:p>
        </p:txBody>
      </p:sp>
      <p:sp>
        <p:nvSpPr>
          <p:cNvPr id="295" name="Completely emission free"/>
          <p:cNvSpPr txBox="1">
            <a:spLocks noGrp="1"/>
          </p:cNvSpPr>
          <p:nvPr>
            <p:ph type="body" sz="quarter" idx="15"/>
          </p:nvPr>
        </p:nvSpPr>
        <p:spPr>
          <a:xfrm>
            <a:off x="1713639" y="6101751"/>
            <a:ext cx="9876092" cy="25812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11250" indent="-1111250" algn="l">
              <a:buSzPct val="145000"/>
              <a:buChar char="•"/>
              <a:defRPr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t>Completely</a:t>
            </a:r>
            <a:br/>
            <a:r>
              <a:t>emission free</a:t>
            </a:r>
          </a:p>
        </p:txBody>
      </p:sp>
      <p:sp>
        <p:nvSpPr>
          <p:cNvPr id="296" name="Completely emission free"/>
          <p:cNvSpPr txBox="1">
            <a:spLocks noGrp="1"/>
          </p:cNvSpPr>
          <p:nvPr>
            <p:ph type="body" sz="quarter" idx="16"/>
          </p:nvPr>
        </p:nvSpPr>
        <p:spPr>
          <a:xfrm>
            <a:off x="1713639" y="9125341"/>
            <a:ext cx="9876092" cy="25812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11250" indent="-1111250" algn="l">
              <a:buSzPct val="145000"/>
              <a:buChar char="•"/>
              <a:defRPr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t>Completely</a:t>
            </a:r>
            <a:br/>
            <a:r>
              <a:t>emission free</a:t>
            </a:r>
          </a:p>
        </p:txBody>
      </p:sp>
      <p:sp>
        <p:nvSpPr>
          <p:cNvPr id="297" name="Completely emission free"/>
          <p:cNvSpPr txBox="1">
            <a:spLocks noGrp="1"/>
          </p:cNvSpPr>
          <p:nvPr>
            <p:ph type="body" sz="quarter" idx="17"/>
          </p:nvPr>
        </p:nvSpPr>
        <p:spPr>
          <a:xfrm>
            <a:off x="12800739" y="3090862"/>
            <a:ext cx="9876093" cy="25812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11250" indent="-1111250" algn="l">
              <a:buSzPct val="145000"/>
              <a:buChar char="•"/>
              <a:defRPr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t>Completely</a:t>
            </a:r>
            <a:br/>
            <a:r>
              <a:t>emission free</a:t>
            </a:r>
          </a:p>
        </p:txBody>
      </p:sp>
      <p:sp>
        <p:nvSpPr>
          <p:cNvPr id="298" name="Completely emission free"/>
          <p:cNvSpPr txBox="1">
            <a:spLocks noGrp="1"/>
          </p:cNvSpPr>
          <p:nvPr>
            <p:ph type="body" sz="quarter" idx="18"/>
          </p:nvPr>
        </p:nvSpPr>
        <p:spPr>
          <a:xfrm>
            <a:off x="12800739" y="6089051"/>
            <a:ext cx="9876093" cy="25812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11250" indent="-1111250" algn="l">
              <a:buSzPct val="145000"/>
              <a:buChar char="•"/>
              <a:defRPr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t>Completely</a:t>
            </a:r>
            <a:br/>
            <a:r>
              <a:t>emission free</a:t>
            </a:r>
          </a:p>
        </p:txBody>
      </p:sp>
      <p:sp>
        <p:nvSpPr>
          <p:cNvPr id="299" name="Completely emission free"/>
          <p:cNvSpPr txBox="1">
            <a:spLocks noGrp="1"/>
          </p:cNvSpPr>
          <p:nvPr>
            <p:ph type="body" sz="quarter" idx="19"/>
          </p:nvPr>
        </p:nvSpPr>
        <p:spPr>
          <a:xfrm>
            <a:off x="12800739" y="9125341"/>
            <a:ext cx="9876093" cy="25812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11250" indent="-1111250" algn="l">
              <a:buSzPct val="145000"/>
              <a:buChar char="•"/>
              <a:defRPr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t>Completely</a:t>
            </a:r>
            <a:br/>
            <a:r>
              <a:t>emission free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2333417" y="12744721"/>
            <a:ext cx="418164" cy="452620"/>
          </a:xfrm>
          <a:prstGeom prst="rect">
            <a:avLst/>
          </a:prstGeom>
        </p:spPr>
      </p:pic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24999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Private &amp; Confidential. All rights reserved by ARRIVAL LTD."/>
          <p:cNvSpPr txBox="1">
            <a:spLocks noGrp="1"/>
          </p:cNvSpPr>
          <p:nvPr>
            <p:ph type="body" sz="quarter" idx="20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289" y="5471108"/>
            <a:ext cx="2563422" cy="2774640"/>
          </a:xfrm>
          <a:prstGeom prst="rect">
            <a:avLst/>
          </a:prstGeom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solidFill>
                  <a:schemeClr val="bg1"/>
                </a:solidFill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Private &amp; Confidential. All rights reserved by ARRIVAL LTD."/>
          <p:cNvSpPr txBox="1">
            <a:spLocks noGrp="1"/>
          </p:cNvSpPr>
          <p:nvPr>
            <p:ph type="body" sz="quarter" idx="15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7" r:id="rId2"/>
    <p:sldLayoutId id="2147483678" r:id="rId3"/>
    <p:sldLayoutId id="2147483668" r:id="rId4"/>
    <p:sldLayoutId id="2147483672" r:id="rId5"/>
    <p:sldLayoutId id="2147483675" r:id="rId6"/>
  </p:sldLayoutIdLst>
  <p:transition spd="med"/>
  <p:hf hdr="0" ftr="0" dt="0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Bold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9pPr>
    </p:titleStyle>
    <p:body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9pPr>
    </p:bodyStyle>
    <p:other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1pPr>
      <a:lvl2pPr marL="0" marR="0" indent="228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2pPr>
      <a:lvl3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3pPr>
      <a:lvl4pPr marL="0" marR="0" indent="685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4pPr>
      <a:lvl5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5pPr>
      <a:lvl6pPr marL="0" marR="0" indent="1143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6pPr>
      <a:lvl7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7pPr>
      <a:lvl8pPr marL="0" marR="0" indent="1600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8pPr>
      <a:lvl9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712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2</a:t>
            </a:fld>
            <a:endParaRPr lang="uk-UA" dirty="0"/>
          </a:p>
        </p:txBody>
      </p:sp>
      <p:grpSp>
        <p:nvGrpSpPr>
          <p:cNvPr id="9" name="Group 8"/>
          <p:cNvGrpSpPr/>
          <p:nvPr/>
        </p:nvGrpSpPr>
        <p:grpSpPr>
          <a:xfrm>
            <a:off x="3733800" y="5426623"/>
            <a:ext cx="16916400" cy="3186338"/>
            <a:chOff x="3251200" y="5665562"/>
            <a:chExt cx="16916400" cy="3186338"/>
          </a:xfrm>
        </p:grpSpPr>
        <p:sp>
          <p:nvSpPr>
            <p:cNvPr id="7" name="TextBox 6"/>
            <p:cNvSpPr txBox="1"/>
            <p:nvPr/>
          </p:nvSpPr>
          <p:spPr>
            <a:xfrm>
              <a:off x="3251200" y="5665562"/>
              <a:ext cx="16916400" cy="1913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5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RIVAL Apercu" charset="0"/>
                  <a:ea typeface="ARRIVAL Apercu" charset="0"/>
                  <a:cs typeface="ARRIVAL Apercu" charset="0"/>
                  <a:sym typeface="Helvetica Neue"/>
                </a:rPr>
                <a:t>Vehicle Range Tool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1200" y="7476524"/>
              <a:ext cx="16916400" cy="137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RIVAL Apercu" charset="0"/>
                <a:ea typeface="ARRIVAL Apercu" charset="0"/>
                <a:cs typeface="ARRIVAL Apercu" charset="0"/>
                <a:sym typeface="Helvetica Neue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4218" y="949546"/>
            <a:ext cx="1117600" cy="1206500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12513" y="12814522"/>
            <a:ext cx="3643946" cy="338554"/>
          </a:xfrm>
        </p:spPr>
        <p:txBody>
          <a:bodyPr/>
          <a:lstStyle/>
          <a:p>
            <a:r>
              <a:rPr lang="en-US" sz="1600" dirty="0"/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5178226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74041" y="12814522"/>
            <a:ext cx="3682418" cy="33855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4EBA3-3725-4374-A8DE-9360E04B4D96}"/>
              </a:ext>
            </a:extLst>
          </p:cNvPr>
          <p:cNvSpPr txBox="1"/>
          <p:nvPr/>
        </p:nvSpPr>
        <p:spPr>
          <a:xfrm>
            <a:off x="1904782" y="2153334"/>
            <a:ext cx="17879438" cy="26372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5400" b="0" dirty="0">
                <a:latin typeface="ARRIVAL Apercu" panose="020B0503050601040103" pitchFamily="34" charset="0"/>
              </a:rPr>
              <a:t>What is our Vehicle Range?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RIVAL Apercu" panose="020B0503050601040103" pitchFamily="34" charset="0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5400" b="0" dirty="0">
                <a:latin typeface="ARRIVAL Apercu" panose="020B0503050601040103" pitchFamily="34" charset="0"/>
              </a:rPr>
              <a:t>No simple answer</a:t>
            </a:r>
            <a:endParaRPr kumimoji="0" lang="en-GB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RIVAL Apercu" panose="020B0503050601040103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193558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74041" y="12814522"/>
            <a:ext cx="3682418" cy="33855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4EBA3-3725-4374-A8DE-9360E04B4D96}"/>
              </a:ext>
            </a:extLst>
          </p:cNvPr>
          <p:cNvSpPr txBox="1"/>
          <p:nvPr/>
        </p:nvSpPr>
        <p:spPr>
          <a:xfrm>
            <a:off x="2060424" y="2037331"/>
            <a:ext cx="17879438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5400" b="0" dirty="0">
                <a:latin typeface="ARRIVAL Apercu" panose="020B0503050601040103" pitchFamily="34" charset="0"/>
              </a:rPr>
              <a:t>Current Status: Preview Only</a:t>
            </a:r>
            <a:endParaRPr kumimoji="0" lang="en-GB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RIVAL Apercu" panose="020B0503050601040103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219006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13639" y="3090862"/>
            <a:ext cx="9876092" cy="1708160"/>
          </a:xfrm>
        </p:spPr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lang="en-US" sz="3500" dirty="0">
                <a:solidFill>
                  <a:schemeClr val="tx1"/>
                </a:solidFill>
              </a:rPr>
              <a:t>Modular design means a single person can build one of our trucks in four hours and allows any part to be changed in 15 minutes.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653566" y="1122442"/>
            <a:ext cx="18079668" cy="861774"/>
          </a:xfrm>
        </p:spPr>
        <p:txBody>
          <a:bodyPr/>
          <a:lstStyle/>
          <a:p>
            <a:r>
              <a:rPr lang="en-US" dirty="0"/>
              <a:t>Slide Title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800739" y="3090862"/>
            <a:ext cx="9876092" cy="1708160"/>
          </a:xfrm>
        </p:spPr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lang="en-US" sz="3500" dirty="0">
                <a:solidFill>
                  <a:schemeClr val="tx1"/>
                </a:solidFill>
              </a:rPr>
              <a:t>Modular design means a single person can build one of our trucks in four hours and allows any part to be changed in 15 minutes.</a:t>
            </a:r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13639" y="5478006"/>
            <a:ext cx="9876092" cy="1708160"/>
          </a:xfrm>
        </p:spPr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lang="en-US" sz="3500" dirty="0">
                <a:solidFill>
                  <a:schemeClr val="tx1"/>
                </a:solidFill>
              </a:rPr>
              <a:t>Modular design means a single person can build one of our trucks in four hours and allows any part to be changed in 15 minutes.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800739" y="5478006"/>
            <a:ext cx="9876092" cy="1708160"/>
          </a:xfrm>
        </p:spPr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lang="en-US" sz="3500" dirty="0">
                <a:solidFill>
                  <a:schemeClr val="tx1"/>
                </a:solidFill>
              </a:rPr>
              <a:t>Modular design means a single person can build one of our trucks in four hours and allows any part to be changed in 15 minutes.</a:t>
            </a:r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13639" y="7865150"/>
            <a:ext cx="9876092" cy="1708160"/>
          </a:xfrm>
        </p:spPr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lang="en-US" sz="3500" dirty="0">
                <a:solidFill>
                  <a:schemeClr val="tx1"/>
                </a:solidFill>
              </a:rPr>
              <a:t>Modular design means a single person can build one of our trucks in four hours and allows any part to be changed in 15 minutes.</a:t>
            </a:r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800739" y="7865150"/>
            <a:ext cx="9876092" cy="1708160"/>
          </a:xfrm>
        </p:spPr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lang="en-US" sz="3500" dirty="0">
                <a:solidFill>
                  <a:schemeClr val="tx1"/>
                </a:solidFill>
              </a:rPr>
              <a:t>Modular design means a single person can build one of our trucks in four hours and allows any part to be changed in 15 minutes.</a:t>
            </a:r>
          </a:p>
        </p:txBody>
      </p:sp>
      <p:sp>
        <p:nvSpPr>
          <p:cNvPr id="1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13639" y="10252294"/>
            <a:ext cx="9876092" cy="1708160"/>
          </a:xfrm>
        </p:spPr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lang="en-US" sz="3500" dirty="0">
                <a:solidFill>
                  <a:schemeClr val="tx1"/>
                </a:solidFill>
              </a:rPr>
              <a:t>Modular design means a single person can build one of our trucks in four hours and allows any part to be changed in 15 minutes.</a:t>
            </a:r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800739" y="10252294"/>
            <a:ext cx="9876092" cy="1708160"/>
          </a:xfrm>
        </p:spPr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lang="en-US" sz="3500" dirty="0">
                <a:solidFill>
                  <a:schemeClr val="tx1"/>
                </a:solidFill>
              </a:rPr>
              <a:t>Modular design means a single person can build one of our trucks in four hours and allows any part to be changed in 15 minutes.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9500571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8033705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RRIVAL Apercu Bold"/>
        <a:ea typeface="ARRIVAL Apercu Bold"/>
        <a:cs typeface="ARRIVAL Apercu Bold"/>
      </a:majorFont>
      <a:minorFont>
        <a:latin typeface="ARRIVAL Apercu Bold"/>
        <a:ea typeface="ARRIVAL Apercu Bold"/>
        <a:cs typeface="ARRIVAL Apercu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RRIVAL Apercu Bold"/>
        <a:ea typeface="ARRIVAL Apercu Bold"/>
        <a:cs typeface="ARRIVAL Apercu Bold"/>
      </a:majorFont>
      <a:minorFont>
        <a:latin typeface="ARRIVAL Apercu Bold"/>
        <a:ea typeface="ARRIVAL Apercu Bold"/>
        <a:cs typeface="ARRIVAL Apercu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267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ARRIVAL Apercu</vt:lpstr>
      <vt:lpstr>ARRIVAL Apercu Bold</vt:lpstr>
      <vt:lpstr>ARRIVAL Apercu Light</vt:lpstr>
      <vt:lpstr>ARRIVAL Apercu Regular</vt:lpstr>
      <vt:lpstr>Helvetica Neue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 Schofield</dc:creator>
  <cp:lastModifiedBy>Murray Schofield</cp:lastModifiedBy>
  <cp:revision>41</cp:revision>
  <dcterms:modified xsi:type="dcterms:W3CDTF">2018-03-15T22:52:27Z</dcterms:modified>
</cp:coreProperties>
</file>