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84" r:id="rId4"/>
    <p:sldId id="291" r:id="rId5"/>
    <p:sldId id="292" r:id="rId6"/>
    <p:sldId id="290" r:id="rId7"/>
    <p:sldId id="287" r:id="rId8"/>
    <p:sldId id="283" r:id="rId9"/>
    <p:sldId id="288" r:id="rId10"/>
    <p:sldId id="289" r:id="rId11"/>
    <p:sldId id="286" r:id="rId12"/>
    <p:sldId id="285" r:id="rId13"/>
    <p:sldId id="293" r:id="rId14"/>
    <p:sldId id="270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pos="7657" userDrawn="1">
          <p15:clr>
            <a:srgbClr val="A4A3A4"/>
          </p15:clr>
        </p15:guide>
        <p15:guide id="2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07"/>
    <p:restoredTop sz="94647"/>
  </p:normalViewPr>
  <p:slideViewPr>
    <p:cSldViewPr snapToGrid="0" snapToObjects="1">
      <p:cViewPr varScale="1">
        <p:scale>
          <a:sx n="49" d="100"/>
          <a:sy n="49" d="100"/>
        </p:scale>
        <p:origin x="72" y="228"/>
      </p:cViewPr>
      <p:guideLst>
        <p:guide pos="7657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0" name="Shape 3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Private &amp; Confidential. All rights reserved by ARRIVAL LTD."/>
          <p:cNvSpPr txBox="1">
            <a:spLocks noGrp="1"/>
          </p:cNvSpPr>
          <p:nvPr>
            <p:ph type="body" sz="quarter" idx="15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  <p:extLst/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341" y="6405226"/>
            <a:ext cx="9015254" cy="8892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2405125" y="947880"/>
            <a:ext cx="1117732" cy="1209832"/>
          </a:xfrm>
          <a:prstGeom prst="rect">
            <a:avLst/>
          </a:prstGeom>
          <a:noFill/>
        </p:spPr>
      </p:pic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Private &amp; Confidential. All rights reserved by ARRIVAL LTD."/>
          <p:cNvSpPr txBox="1">
            <a:spLocks noGrp="1"/>
          </p:cNvSpPr>
          <p:nvPr>
            <p:ph type="body" sz="quarter" idx="15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  <p:extLst>
      <p:ext uri="{BB962C8B-B14F-4D97-AF65-F5344CB8AC3E}">
        <p14:creationId xmlns:p14="http://schemas.microsoft.com/office/powerpoint/2010/main" val="150513718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Screen — 1 Image Block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rag in here, then fill space with image."/>
          <p:cNvSpPr>
            <a:spLocks noGrp="1"/>
          </p:cNvSpPr>
          <p:nvPr>
            <p:ph type="body" idx="13" hasCustomPrompt="1"/>
          </p:nvPr>
        </p:nvSpPr>
        <p:spPr>
          <a:xfrm>
            <a:off x="9614634" y="0"/>
            <a:ext cx="14769366" cy="13716001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Picture Fill to drop in images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353" y="12744721"/>
            <a:ext cx="418292" cy="452758"/>
          </a:xfrm>
          <a:prstGeom prst="rect">
            <a:avLst/>
          </a:prstGeom>
        </p:spPr>
      </p:pic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Private &amp; Confidential. All rights reserved by ARRIVAL LTD."/>
          <p:cNvSpPr txBox="1">
            <a:spLocks noGrp="1"/>
          </p:cNvSpPr>
          <p:nvPr>
            <p:ph type="body" sz="quarter" idx="15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2900" y="5118894"/>
            <a:ext cx="6854825" cy="3478212"/>
          </a:xfrm>
          <a:prstGeom prst="rect">
            <a:avLst/>
          </a:prstGeom>
        </p:spPr>
        <p:txBody>
          <a:bodyPr/>
          <a:lstStyle/>
          <a:p>
            <a:pPr algn="l">
              <a:defRPr sz="5400">
                <a:solidFill>
                  <a:srgbClr val="000000"/>
                </a:solidFill>
              </a:defRPr>
            </a:pPr>
            <a:r>
              <a:rPr lang="en-US" b="0" dirty="0">
                <a:latin typeface="ARRIVAL Apercu" charset="0"/>
                <a:ea typeface="ARRIVAL Apercu" charset="0"/>
                <a:cs typeface="ARRIVAL Apercu" charset="0"/>
              </a:rPr>
              <a:t>Our vehicles are autonomous </a:t>
            </a:r>
          </a:p>
          <a:p>
            <a:pPr algn="l">
              <a:defRPr sz="5400">
                <a:solidFill>
                  <a:srgbClr val="000000"/>
                </a:solidFill>
              </a:defRPr>
            </a:pPr>
            <a:r>
              <a:rPr lang="en-US" b="0" dirty="0">
                <a:latin typeface="ARRIVAL Apercu" charset="0"/>
                <a:ea typeface="ARRIVAL Apercu" charset="0"/>
                <a:cs typeface="ARRIVAL Apercu" charset="0"/>
              </a:rPr>
              <a:t>ready whenever legislation allows.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Screen — 3 Images Smal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rag in here, then fill space with image."/>
          <p:cNvSpPr>
            <a:spLocks noGrp="1"/>
          </p:cNvSpPr>
          <p:nvPr>
            <p:ph type="body" sz="half" idx="13" hasCustomPrompt="1"/>
          </p:nvPr>
        </p:nvSpPr>
        <p:spPr>
          <a:xfrm>
            <a:off x="-12006" y="3311"/>
            <a:ext cx="7987969" cy="10743854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</a:t>
            </a:r>
          </a:p>
          <a:p>
            <a:r>
              <a:rPr lang="en-GB" dirty="0"/>
              <a:t>Picture Fill to drop in images</a:t>
            </a:r>
          </a:p>
        </p:txBody>
      </p:sp>
      <p:sp>
        <p:nvSpPr>
          <p:cNvPr id="233" name="Drag in here, then fill space with image."/>
          <p:cNvSpPr>
            <a:spLocks noGrp="1"/>
          </p:cNvSpPr>
          <p:nvPr>
            <p:ph type="body" sz="half" idx="16" hasCustomPrompt="1"/>
          </p:nvPr>
        </p:nvSpPr>
        <p:spPr>
          <a:xfrm>
            <a:off x="8213934" y="93"/>
            <a:ext cx="7987968" cy="10738077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</a:t>
            </a:r>
          </a:p>
          <a:p>
            <a:r>
              <a:rPr lang="en-GB" dirty="0"/>
              <a:t>Picture Fill to drop in images</a:t>
            </a:r>
          </a:p>
        </p:txBody>
      </p:sp>
      <p:sp>
        <p:nvSpPr>
          <p:cNvPr id="234" name="Drag in here, then fill space with image."/>
          <p:cNvSpPr>
            <a:spLocks noGrp="1"/>
          </p:cNvSpPr>
          <p:nvPr>
            <p:ph type="body" sz="half" idx="17" hasCustomPrompt="1"/>
          </p:nvPr>
        </p:nvSpPr>
        <p:spPr>
          <a:xfrm>
            <a:off x="16416469" y="3311"/>
            <a:ext cx="7987968" cy="10743854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</a:t>
            </a:r>
          </a:p>
          <a:p>
            <a:r>
              <a:rPr lang="en-GB" dirty="0"/>
              <a:t>Picture Fill to drop in images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2333417" y="12744721"/>
            <a:ext cx="418164" cy="452620"/>
          </a:xfrm>
          <a:prstGeom prst="rect">
            <a:avLst/>
          </a:prstGeom>
        </p:spPr>
      </p:pic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Private &amp; Confidential. All rights reserved by ARRIVAL LTD."/>
          <p:cNvSpPr txBox="1">
            <a:spLocks noGrp="1"/>
          </p:cNvSpPr>
          <p:nvPr>
            <p:ph type="body" sz="quarter" idx="18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289" y="5471108"/>
            <a:ext cx="2563422" cy="2774640"/>
          </a:xfrm>
          <a:prstGeom prst="rect">
            <a:avLst/>
          </a:prstGeom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solidFill>
                  <a:schemeClr val="bg1"/>
                </a:solidFill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Private &amp; Confidential. All rights reserved by ARRIVAL LTD."/>
          <p:cNvSpPr txBox="1">
            <a:spLocks noGrp="1"/>
          </p:cNvSpPr>
          <p:nvPr>
            <p:ph type="body" sz="quarter" idx="15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7" r:id="rId2"/>
    <p:sldLayoutId id="2147483678" r:id="rId3"/>
    <p:sldLayoutId id="2147483668" r:id="rId4"/>
    <p:sldLayoutId id="2147483675" r:id="rId5"/>
  </p:sldLayoutIdLst>
  <p:transition spd="med"/>
  <p:hf hdr="0" ftr="0" dt="0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Bold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9pPr>
    </p:titleStyle>
    <p:body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9pPr>
    </p:bodyStyle>
    <p:other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1pPr>
      <a:lvl2pPr marL="0" marR="0" indent="228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2pPr>
      <a:lvl3pPr marL="0" marR="0" indent="457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3pPr>
      <a:lvl4pPr marL="0" marR="0" indent="685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4pPr>
      <a:lvl5pPr marL="0" marR="0" indent="914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5pPr>
      <a:lvl6pPr marL="0" marR="0" indent="1143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6pPr>
      <a:lvl7pPr marL="0" marR="0" indent="1371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7pPr>
      <a:lvl8pPr marL="0" marR="0" indent="1600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8pPr>
      <a:lvl9pPr marL="0" marR="0" indent="1828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612513" y="12752967"/>
            <a:ext cx="2467342" cy="461665"/>
          </a:xfrm>
        </p:spPr>
        <p:txBody>
          <a:bodyPr/>
          <a:lstStyle/>
          <a:p>
            <a:r>
              <a:rPr lang="en-US" dirty="0"/>
              <a:t>Murray Schofield</a:t>
            </a:r>
          </a:p>
        </p:txBody>
      </p:sp>
    </p:spTree>
    <p:extLst>
      <p:ext uri="{BB962C8B-B14F-4D97-AF65-F5344CB8AC3E}">
        <p14:creationId xmlns:p14="http://schemas.microsoft.com/office/powerpoint/2010/main" val="192407122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74041" y="12814522"/>
            <a:ext cx="3682418" cy="33855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08D278-95AE-4ED8-BF98-6FF12BBA6D71}"/>
              </a:ext>
            </a:extLst>
          </p:cNvPr>
          <p:cNvSpPr txBox="1"/>
          <p:nvPr/>
        </p:nvSpPr>
        <p:spPr>
          <a:xfrm>
            <a:off x="1496218" y="2184343"/>
            <a:ext cx="21915336" cy="70692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GB" sz="6000" dirty="0">
                <a:latin typeface="ARRIVAL Apercu" panose="020B0503050601040103" pitchFamily="34" charset="0"/>
              </a:rPr>
              <a:t>When should you NOT use it?</a:t>
            </a:r>
          </a:p>
          <a:p>
            <a:pPr algn="l"/>
            <a:endParaRPr lang="en-GB" sz="6000" dirty="0">
              <a:latin typeface="ARRIVAL Apercu" panose="020B05030506010401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GB" sz="4400" b="0" dirty="0">
                <a:latin typeface="ARRIVAL Apercu" panose="020B0503050601040103" pitchFamily="34" charset="0"/>
              </a:rPr>
              <a:t>When you need to make final range or attribute predictions.</a:t>
            </a:r>
          </a:p>
          <a:p>
            <a:pPr algn="l">
              <a:lnSpc>
                <a:spcPct val="150000"/>
              </a:lnSpc>
            </a:pPr>
            <a:endParaRPr lang="en-GB" sz="4400" b="0" dirty="0">
              <a:latin typeface="ARRIVAL Apercu" panose="020B05030506010401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GB" sz="4400" dirty="0">
                <a:latin typeface="ARRIVAL Apercu" panose="020B0503050601040103" pitchFamily="34" charset="0"/>
              </a:rPr>
              <a:t>Recommended process: </a:t>
            </a:r>
            <a:r>
              <a:rPr lang="en-GB" sz="4400" b="0" dirty="0">
                <a:latin typeface="ARRIVAL Apercu" panose="020B0503050601040103" pitchFamily="34" charset="0"/>
              </a:rPr>
              <a:t>use the range tool to understand what you need simulated and make first estimates. Then ask a simulation expert in the company to confirm predictions based on the variables you have chosen.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B399CE0F-DEEA-4821-B7E5-91BDC5D536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</p:spPr>
        <p:txBody>
          <a:bodyPr/>
          <a:lstStyle/>
          <a:p>
            <a:fld id="{86CB4B4D-7CA3-9044-876B-883B54F8677D}" type="slidenum">
              <a:rPr lang="uk-UA" smtClean="0"/>
              <a:pPr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425944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74041" y="12814522"/>
            <a:ext cx="3682418" cy="33855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08D278-95AE-4ED8-BF98-6FF12BBA6D71}"/>
              </a:ext>
            </a:extLst>
          </p:cNvPr>
          <p:cNvSpPr txBox="1"/>
          <p:nvPr/>
        </p:nvSpPr>
        <p:spPr>
          <a:xfrm>
            <a:off x="2260600" y="2090656"/>
            <a:ext cx="20758826" cy="9008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4800" dirty="0">
                <a:latin typeface="ARRIVAL Apercu" panose="020B0503050601040103" pitchFamily="34" charset="0"/>
              </a:rPr>
              <a:t>Sections to the tool: 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RIVAL Apercu" panose="020B0503050601040103" pitchFamily="34" charset="0"/>
              <a:sym typeface="Helvetica Neue"/>
            </a:endParaRP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4800" b="0" dirty="0">
                <a:latin typeface="ARRIVAL Apercu" panose="020B0503050601040103" pitchFamily="34" charset="0"/>
              </a:rPr>
              <a:t>Vehicle Inputs</a:t>
            </a: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4800" b="0" dirty="0">
                <a:latin typeface="ARRIVAL Apercu" panose="020B0503050601040103" pitchFamily="34" charset="0"/>
              </a:rPr>
              <a:t>Drive Cycle inputs</a:t>
            </a: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4800" b="0" dirty="0">
                <a:latin typeface="ARRIVAL Apercu" panose="020B0503050601040103" pitchFamily="34" charset="0"/>
              </a:rPr>
              <a:t>Energy breakdown per kilometre</a:t>
            </a: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4800" b="0" dirty="0">
                <a:latin typeface="ARRIVAL Apercu" panose="020B0503050601040103" pitchFamily="34" charset="0"/>
              </a:rPr>
              <a:t>Energy breakdown (percentages)</a:t>
            </a: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4800" b="0" dirty="0">
                <a:latin typeface="ARRIVAL Apercu" panose="020B0503050601040103" pitchFamily="34" charset="0"/>
              </a:rPr>
              <a:t>Range Prediction Screen</a:t>
            </a: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4800" b="0" dirty="0">
                <a:latin typeface="ARRIVAL Apercu" panose="020B0503050601040103" pitchFamily="34" charset="0"/>
              </a:rPr>
              <a:t>Results Plots for further analysis of variables through the drive cycle</a:t>
            </a: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4800" b="0" dirty="0">
                <a:latin typeface="ARRIVAL Apercu" panose="020B0503050601040103" pitchFamily="34" charset="0"/>
              </a:rPr>
              <a:t>Saving results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018DF5C-87BF-4168-B08F-367F347D657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</p:spPr>
        <p:txBody>
          <a:bodyPr/>
          <a:lstStyle/>
          <a:p>
            <a:fld id="{86CB4B4D-7CA3-9044-876B-883B54F8677D}" type="slidenum">
              <a:rPr lang="uk-UA" smtClean="0"/>
              <a:pPr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814888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74041" y="12814522"/>
            <a:ext cx="3682418" cy="33855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08D278-95AE-4ED8-BF98-6FF12BBA6D71}"/>
              </a:ext>
            </a:extLst>
          </p:cNvPr>
          <p:cNvSpPr txBox="1"/>
          <p:nvPr/>
        </p:nvSpPr>
        <p:spPr>
          <a:xfrm>
            <a:off x="2435698" y="2376593"/>
            <a:ext cx="20758826" cy="9008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4800" dirty="0">
                <a:latin typeface="ARRIVAL Apercu" panose="020B0503050601040103" pitchFamily="34" charset="0"/>
              </a:rPr>
              <a:t>Sections coming soon: 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RIVAL Apercu" panose="020B0503050601040103" pitchFamily="34" charset="0"/>
              <a:sym typeface="Helvetica Neue"/>
            </a:endParaRP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RIVAL Apercu" panose="020B0503050601040103" pitchFamily="34" charset="0"/>
                <a:sym typeface="Helvetica Neue"/>
              </a:rPr>
              <a:t>Regenerative Braking</a:t>
            </a: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4800" b="0" dirty="0">
                <a:latin typeface="ARRIVAL Apercu" panose="020B0503050601040103" pitchFamily="34" charset="0"/>
              </a:rPr>
              <a:t>Battery SOC estimation</a:t>
            </a: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4800" b="0" dirty="0">
                <a:latin typeface="ARRIVAL Apercu" panose="020B0503050601040103" pitchFamily="34" charset="0"/>
              </a:rPr>
              <a:t>Battery Temperature Estimation (charge and discharge)</a:t>
            </a: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4800" b="0" dirty="0">
                <a:latin typeface="ARRIVAL Apercu" panose="020B0503050601040103" pitchFamily="34" charset="0"/>
              </a:rPr>
              <a:t>Battery Configuration Output (Max Current, Capacity etc)</a:t>
            </a: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4800" b="0" dirty="0">
                <a:latin typeface="ARRIVAL Apercu" panose="020B0503050601040103" pitchFamily="34" charset="0"/>
              </a:rPr>
              <a:t>Use the tool on your phone</a:t>
            </a: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4800" b="0" dirty="0">
                <a:latin typeface="ARRIVAL Apercu" panose="020B0503050601040103" pitchFamily="34" charset="0"/>
              </a:rPr>
              <a:t>CSV Import of drive cycles and recorded CAN data</a:t>
            </a: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4800" b="0" dirty="0">
                <a:latin typeface="ARRIVAL Apercu" panose="020B0503050601040103" pitchFamily="34" charset="0"/>
              </a:rPr>
              <a:t>CSV export of simulated values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AF11E55-A695-4BA1-ABE3-914A5183604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</p:spPr>
        <p:txBody>
          <a:bodyPr/>
          <a:lstStyle/>
          <a:p>
            <a:fld id="{86CB4B4D-7CA3-9044-876B-883B54F8677D}" type="slidenum">
              <a:rPr lang="uk-UA" smtClean="0"/>
              <a:pPr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008157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74041" y="12814522"/>
            <a:ext cx="3682418" cy="33855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08D278-95AE-4ED8-BF98-6FF12BBA6D71}"/>
              </a:ext>
            </a:extLst>
          </p:cNvPr>
          <p:cNvSpPr txBox="1"/>
          <p:nvPr/>
        </p:nvSpPr>
        <p:spPr>
          <a:xfrm>
            <a:off x="2435698" y="3309491"/>
            <a:ext cx="20758826" cy="6792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4800" dirty="0">
                <a:latin typeface="ARRIVAL Apercu" panose="020B0503050601040103" pitchFamily="34" charset="0"/>
              </a:rPr>
              <a:t>Where I need your help: 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RIVAL Apercu" panose="020B0503050601040103" pitchFamily="34" charset="0"/>
              <a:sym typeface="Helvetica Neue"/>
            </a:endParaRP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RIVAL Apercu" panose="020B0503050601040103" pitchFamily="34" charset="0"/>
                <a:sym typeface="Helvetica Neue"/>
              </a:rPr>
              <a:t>Feedback on what is easy to use and what is not</a:t>
            </a: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RIVAL Apercu" panose="020B0503050601040103" pitchFamily="34" charset="0"/>
                <a:sym typeface="Helvetica Neue"/>
              </a:rPr>
              <a:t>Extra feature requests</a:t>
            </a: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RIVAL Apercu" panose="020B0503050601040103" pitchFamily="34" charset="0"/>
                <a:sym typeface="Helvetica Neue"/>
              </a:rPr>
              <a:t>Drive cycle details</a:t>
            </a: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RIVAL Apercu" panose="020B0503050601040103" pitchFamily="34" charset="0"/>
                <a:sym typeface="Helvetica Neue"/>
              </a:rPr>
              <a:t>More vehicle details to add to auto load menu (B12, POD, </a:t>
            </a:r>
            <a:r>
              <a:rPr kumimoji="0" lang="en-GB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RIVAL Apercu" panose="020B0503050601040103" pitchFamily="34" charset="0"/>
                <a:sym typeface="Helvetica Neue"/>
              </a:rPr>
              <a:t>Kamaz</a:t>
            </a:r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RIVAL Apercu" panose="020B0503050601040103" pitchFamily="34" charset="0"/>
                <a:sym typeface="Helvetica Neue"/>
              </a:rPr>
              <a:t>)</a:t>
            </a: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4800" b="0" dirty="0">
              <a:latin typeface="ARRIVAL Apercu" panose="020B0503050601040103" pitchFamily="34" charset="0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AF11E55-A695-4BA1-ABE3-914A5183604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</p:spPr>
        <p:txBody>
          <a:bodyPr/>
          <a:lstStyle/>
          <a:p>
            <a:fld id="{86CB4B4D-7CA3-9044-876B-883B54F8677D}" type="slidenum">
              <a:rPr lang="uk-UA" smtClean="0"/>
              <a:pPr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87580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14</a:t>
            </a:fld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8033705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2</a:t>
            </a:fld>
            <a:endParaRPr lang="uk-UA" dirty="0"/>
          </a:p>
        </p:txBody>
      </p:sp>
      <p:grpSp>
        <p:nvGrpSpPr>
          <p:cNvPr id="9" name="Group 8"/>
          <p:cNvGrpSpPr/>
          <p:nvPr/>
        </p:nvGrpSpPr>
        <p:grpSpPr>
          <a:xfrm>
            <a:off x="3733800" y="5426623"/>
            <a:ext cx="16916400" cy="3186338"/>
            <a:chOff x="3251200" y="5665562"/>
            <a:chExt cx="16916400" cy="3186338"/>
          </a:xfrm>
        </p:grpSpPr>
        <p:sp>
          <p:nvSpPr>
            <p:cNvPr id="7" name="TextBox 6"/>
            <p:cNvSpPr txBox="1"/>
            <p:nvPr/>
          </p:nvSpPr>
          <p:spPr>
            <a:xfrm>
              <a:off x="3251200" y="5665562"/>
              <a:ext cx="16916400" cy="1913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5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RIVAL Apercu" charset="0"/>
                  <a:ea typeface="ARRIVAL Apercu" charset="0"/>
                  <a:cs typeface="ARRIVAL Apercu" charset="0"/>
                  <a:sym typeface="Helvetica Neue"/>
                </a:rPr>
                <a:t>Vehicle Range Tool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1200" y="7476524"/>
              <a:ext cx="16916400" cy="137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RIVAL Apercu" charset="0"/>
                <a:ea typeface="ARRIVAL Apercu" charset="0"/>
                <a:cs typeface="ARRIVAL Apercu" charset="0"/>
                <a:sym typeface="Helvetica Neue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4218" y="949546"/>
            <a:ext cx="1117600" cy="1206500"/>
          </a:xfrm>
          <a:prstGeom prst="rect">
            <a:avLst/>
          </a:prstGeom>
        </p:spPr>
      </p:pic>
      <p:sp>
        <p:nvSpPr>
          <p:cNvPr id="10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12513" y="12814522"/>
            <a:ext cx="3643946" cy="338554"/>
          </a:xfrm>
        </p:spPr>
        <p:txBody>
          <a:bodyPr/>
          <a:lstStyle/>
          <a:p>
            <a:r>
              <a:rPr lang="en-US" sz="1600" dirty="0"/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5178226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74041" y="12814522"/>
            <a:ext cx="3682418" cy="33855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08D278-95AE-4ED8-BF98-6FF12BBA6D71}"/>
              </a:ext>
            </a:extLst>
          </p:cNvPr>
          <p:cNvSpPr txBox="1"/>
          <p:nvPr/>
        </p:nvSpPr>
        <p:spPr>
          <a:xfrm>
            <a:off x="2727528" y="2677620"/>
            <a:ext cx="17647815" cy="7715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GB" sz="4800" dirty="0">
                <a:latin typeface="ARRIVAL Apercu" panose="020B0503050601040103" pitchFamily="34" charset="0"/>
              </a:rPr>
              <a:t>Simulation Today</a:t>
            </a:r>
          </a:p>
          <a:p>
            <a:endParaRPr lang="en-GB" sz="4800" b="0" dirty="0">
              <a:latin typeface="ARRIVAL Apercu" panose="020B0503050601040103" pitchFamily="34" charset="0"/>
            </a:endParaRPr>
          </a:p>
          <a:p>
            <a:r>
              <a:rPr lang="en-GB" sz="4800" b="0" dirty="0">
                <a:latin typeface="ARRIVAL Apercu" panose="020B0503050601040103" pitchFamily="34" charset="0"/>
              </a:rPr>
              <a:t>We have many advanced simulation tools within Arrival.</a:t>
            </a:r>
          </a:p>
          <a:p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RIVAL Apercu" panose="020B0503050601040103" pitchFamily="34" charset="0"/>
              <a:ea typeface="Helvetica Neue"/>
              <a:cs typeface="Helvetica Neue"/>
              <a:sym typeface="Helvetica Neue"/>
            </a:endParaRPr>
          </a:p>
          <a:p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RIVAL Apercu" panose="020B0503050601040103" pitchFamily="34" charset="0"/>
                <a:ea typeface="Helvetica Neue"/>
                <a:cs typeface="Helvetica Neue"/>
                <a:sym typeface="Helvetica Neue"/>
              </a:rPr>
              <a:t>We have collected huge amounts of real test data.</a:t>
            </a:r>
          </a:p>
          <a:p>
            <a:endParaRPr lang="en-GB" sz="4800" b="0" dirty="0">
              <a:latin typeface="ARRIVAL Apercu" panose="020B0503050601040103" pitchFamily="34" charset="0"/>
            </a:endParaRPr>
          </a:p>
          <a:p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RIVAL Apercu" panose="020B0503050601040103" pitchFamily="34" charset="0"/>
                <a:ea typeface="Helvetica Neue"/>
                <a:cs typeface="Helvetica Neue"/>
                <a:sym typeface="Helvetica Neue"/>
              </a:rPr>
              <a:t>We are using these tools and </a:t>
            </a:r>
            <a:r>
              <a:rPr lang="en-GB" sz="4800" b="0" dirty="0">
                <a:latin typeface="ARRIVAL Apercu" panose="020B0503050601040103" pitchFamily="34" charset="0"/>
              </a:rPr>
              <a:t>data to predict and optimise the performance of our vehicles.</a:t>
            </a:r>
          </a:p>
          <a:p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RIVAL Apercu" panose="020B0503050601040103" pitchFamily="34" charset="0"/>
              <a:ea typeface="Helvetica Neue"/>
              <a:cs typeface="Helvetica Neue"/>
              <a:sym typeface="Helvetica Neue"/>
            </a:endParaRPr>
          </a:p>
          <a:p>
            <a:r>
              <a:rPr lang="en-GB" sz="4800" b="0" dirty="0">
                <a:latin typeface="ARRIVAL Apercu" panose="020B0503050601040103" pitchFamily="34" charset="0"/>
              </a:rPr>
              <a:t>This is great!</a:t>
            </a:r>
            <a:endParaRPr kumimoji="0" lang="en-GB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B399CE0F-DEEA-4821-B7E5-91BDC5D536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</p:spPr>
        <p:txBody>
          <a:bodyPr/>
          <a:lstStyle/>
          <a:p>
            <a:fld id="{86CB4B4D-7CA3-9044-876B-883B54F8677D}" type="slidenum">
              <a:rPr lang="uk-UA" smtClean="0"/>
              <a:pPr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219006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74041" y="12814522"/>
            <a:ext cx="3682418" cy="33855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08D278-95AE-4ED8-BF98-6FF12BBA6D71}"/>
              </a:ext>
            </a:extLst>
          </p:cNvPr>
          <p:cNvSpPr txBox="1"/>
          <p:nvPr/>
        </p:nvSpPr>
        <p:spPr>
          <a:xfrm>
            <a:off x="1774218" y="2705913"/>
            <a:ext cx="20268659" cy="6792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GB" sz="4800" dirty="0">
                <a:latin typeface="ARRIVAL Apercu" panose="020B0503050601040103" pitchFamily="34" charset="0"/>
              </a:rPr>
              <a:t>The Problem</a:t>
            </a:r>
          </a:p>
          <a:p>
            <a:endParaRPr lang="en-GB" sz="4800" b="0" dirty="0">
              <a:latin typeface="ARRIVAL Apercu" panose="020B0503050601040103" pitchFamily="34" charset="0"/>
            </a:endParaRPr>
          </a:p>
          <a:p>
            <a:r>
              <a:rPr lang="en-GB" sz="4800" b="0" dirty="0">
                <a:latin typeface="ARRIVAL Apercu" panose="020B0503050601040103" pitchFamily="34" charset="0"/>
              </a:rPr>
              <a:t>Simulation is difficult, and time consuming.</a:t>
            </a:r>
          </a:p>
          <a:p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RIVAL Apercu" panose="020B0503050601040103" pitchFamily="34" charset="0"/>
              <a:ea typeface="Helvetica Neue"/>
              <a:cs typeface="Helvetica Neue"/>
              <a:sym typeface="Helvetica Neue"/>
            </a:endParaRPr>
          </a:p>
          <a:p>
            <a:r>
              <a:rPr lang="en-GB" sz="4800" b="0" dirty="0">
                <a:latin typeface="ARRIVAL Apercu" panose="020B0503050601040103" pitchFamily="34" charset="0"/>
              </a:rPr>
              <a:t>Only a few people in the company can run detailed simulations.</a:t>
            </a:r>
          </a:p>
          <a:p>
            <a:endParaRPr lang="en-GB" sz="4800" b="0" dirty="0">
              <a:latin typeface="ARRIVAL Apercu" panose="020B0503050601040103" pitchFamily="34" charset="0"/>
            </a:endParaRPr>
          </a:p>
          <a:p>
            <a:r>
              <a:rPr lang="en-GB" sz="4800" b="0" dirty="0">
                <a:latin typeface="ARRIVAL Apercu" panose="020B0503050601040103" pitchFamily="34" charset="0"/>
              </a:rPr>
              <a:t>You often only need approximate answers - not precision calculations.</a:t>
            </a:r>
          </a:p>
          <a:p>
            <a:r>
              <a:rPr lang="en-GB" sz="4800" b="0" dirty="0">
                <a:latin typeface="ARRIVAL Apercu" panose="020B0503050601040103" pitchFamily="34" charset="0"/>
              </a:rPr>
              <a:t>And you want the answer in seconds.</a:t>
            </a:r>
            <a:endParaRPr lang="en-GB" sz="6000" b="0" dirty="0"/>
          </a:p>
          <a:p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RIVAL Apercu" panose="020B05030506010401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B399CE0F-DEEA-4821-B7E5-91BDC5D536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</p:spPr>
        <p:txBody>
          <a:bodyPr/>
          <a:lstStyle/>
          <a:p>
            <a:fld id="{86CB4B4D-7CA3-9044-876B-883B54F8677D}" type="slidenum">
              <a:rPr lang="uk-UA" smtClean="0"/>
              <a:pPr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489453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74041" y="12814522"/>
            <a:ext cx="3682418" cy="33855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08D278-95AE-4ED8-BF98-6FF12BBA6D71}"/>
              </a:ext>
            </a:extLst>
          </p:cNvPr>
          <p:cNvSpPr txBox="1"/>
          <p:nvPr/>
        </p:nvSpPr>
        <p:spPr>
          <a:xfrm>
            <a:off x="1774218" y="2069789"/>
            <a:ext cx="20268659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GB" sz="4800" dirty="0">
                <a:latin typeface="ARRIVAL Apercu" panose="020B0503050601040103" pitchFamily="34" charset="0"/>
              </a:rPr>
              <a:t>The Solution</a:t>
            </a:r>
          </a:p>
          <a:p>
            <a:endParaRPr lang="en-GB" sz="4800" b="0" dirty="0">
              <a:latin typeface="ARRIVAL Apercu" panose="020B0503050601040103" pitchFamily="34" charset="0"/>
            </a:endParaRPr>
          </a:p>
          <a:p>
            <a:r>
              <a:rPr lang="en-GB" sz="4800" b="0" dirty="0">
                <a:latin typeface="ARRIVAL Apercu" panose="020B0503050601040103" pitchFamily="34" charset="0"/>
              </a:rPr>
              <a:t>A browser based simulation tool for everyone in Arrival.</a:t>
            </a:r>
          </a:p>
          <a:p>
            <a:endParaRPr lang="en-GB" sz="4800" b="0" dirty="0">
              <a:latin typeface="ARRIVAL Apercu" panose="020B0503050601040103" pitchFamily="34" charset="0"/>
            </a:endParaRPr>
          </a:p>
          <a:p>
            <a:r>
              <a:rPr lang="en-GB" sz="4800" b="0" dirty="0">
                <a:latin typeface="ARRIVAL Apercu" panose="020B0503050601040103" pitchFamily="34" charset="0"/>
              </a:rPr>
              <a:t>You can answer questions straight away such as: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b="0" dirty="0">
                <a:latin typeface="ARRIVAL Apercu" panose="020B0503050601040103" pitchFamily="34" charset="0"/>
              </a:rPr>
              <a:t>What happens if we lighten our vehicle by 100kg?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b="0" dirty="0">
                <a:latin typeface="ARRIVAL Apercu" panose="020B0503050601040103" pitchFamily="34" charset="0"/>
              </a:rPr>
              <a:t>What is the maximum velocity of our vehicle?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b="0" dirty="0">
                <a:latin typeface="ARRIVAL Apercu" panose="020B0503050601040103" pitchFamily="34" charset="0"/>
              </a:rPr>
              <a:t>How much torque do we have available at 73kmph?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b="0" dirty="0">
                <a:latin typeface="ARRIVAL Apercu" panose="020B0503050601040103" pitchFamily="34" charset="0"/>
              </a:rPr>
              <a:t>How does payload effect our range?</a:t>
            </a:r>
          </a:p>
          <a:p>
            <a:pPr>
              <a:lnSpc>
                <a:spcPct val="150000"/>
              </a:lnSpc>
            </a:pPr>
            <a:endParaRPr lang="en-GB" sz="4000" b="0" dirty="0">
              <a:latin typeface="ARRIVAL Apercu" panose="020B0503050601040103" pitchFamily="34" charset="0"/>
            </a:endParaRPr>
          </a:p>
          <a:p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RIVAL Apercu" panose="020B05030506010401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B399CE0F-DEEA-4821-B7E5-91BDC5D536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</p:spPr>
        <p:txBody>
          <a:bodyPr/>
          <a:lstStyle/>
          <a:p>
            <a:fld id="{86CB4B4D-7CA3-9044-876B-883B54F8677D}" type="slidenum">
              <a:rPr lang="uk-UA" smtClean="0"/>
              <a:pPr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02659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74041" y="12814522"/>
            <a:ext cx="3682418" cy="33855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08D278-95AE-4ED8-BF98-6FF12BBA6D71}"/>
              </a:ext>
            </a:extLst>
          </p:cNvPr>
          <p:cNvSpPr txBox="1"/>
          <p:nvPr/>
        </p:nvSpPr>
        <p:spPr>
          <a:xfrm>
            <a:off x="2111983" y="3509380"/>
            <a:ext cx="20758826" cy="7715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GB" sz="4800" dirty="0">
                <a:latin typeface="ARRIVAL Apercu" panose="020B0503050601040103" pitchFamily="34" charset="0"/>
              </a:rPr>
              <a:t>Idea: </a:t>
            </a:r>
            <a:r>
              <a:rPr lang="en-GB" sz="4800" b="0" dirty="0">
                <a:latin typeface="ARRIVAL Apercu" panose="020B0503050601040103" pitchFamily="34" charset="0"/>
              </a:rPr>
              <a:t>Develop an online page where Arrival employees can input values for a vehicle and see the range and performance of that vehicle.</a:t>
            </a:r>
          </a:p>
          <a:p>
            <a:endParaRPr lang="en-GB" sz="4800" b="0" dirty="0">
              <a:latin typeface="ARRIVAL Apercu" panose="020B0503050601040103" pitchFamily="34" charset="0"/>
            </a:endParaRPr>
          </a:p>
          <a:p>
            <a:pPr algn="l"/>
            <a:r>
              <a:rPr lang="en-GB" sz="4800" dirty="0">
                <a:latin typeface="ARRIVAL Apercu" panose="020B0503050601040103" pitchFamily="34" charset="0"/>
              </a:rPr>
              <a:t>Problem solved: </a:t>
            </a:r>
            <a:r>
              <a:rPr lang="en-GB" sz="4800" b="0" dirty="0">
                <a:latin typeface="ARRIVAL Apercu" panose="020B0503050601040103" pitchFamily="34" charset="0"/>
              </a:rPr>
              <a:t>People need fast answers to vehicle attribute questions.</a:t>
            </a:r>
          </a:p>
          <a:p>
            <a:pPr algn="l"/>
            <a:endParaRPr lang="en-GB" sz="4800" b="0" dirty="0">
              <a:latin typeface="ARRIVAL Apercu" panose="020B0503050601040103" pitchFamily="34" charset="0"/>
            </a:endParaRPr>
          </a:p>
          <a:p>
            <a:pPr algn="l"/>
            <a:r>
              <a:rPr lang="en-GB" sz="4800" dirty="0">
                <a:latin typeface="ARRIVAL Apercu" panose="020B0503050601040103" pitchFamily="34" charset="0"/>
              </a:rPr>
              <a:t>Extra Benefit: </a:t>
            </a:r>
            <a:r>
              <a:rPr lang="en-GB" sz="4800" b="0" dirty="0">
                <a:latin typeface="ARRIVAL Apercu" panose="020B0503050601040103" pitchFamily="34" charset="0"/>
              </a:rPr>
              <a:t>People can freely “play” with the tool to gain an understanding of what variables are most important and learn about the powertrain setups.</a:t>
            </a:r>
          </a:p>
          <a:p>
            <a:endParaRPr lang="en-GB" sz="4800" b="0" dirty="0">
              <a:latin typeface="ARRIVAL Apercu" panose="020B0503050601040103" pitchFamily="34" charset="0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B399CE0F-DEEA-4821-B7E5-91BDC5D536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</p:spPr>
        <p:txBody>
          <a:bodyPr/>
          <a:lstStyle/>
          <a:p>
            <a:fld id="{86CB4B4D-7CA3-9044-876B-883B54F8677D}" type="slidenum">
              <a:rPr lang="uk-UA" smtClean="0"/>
              <a:pPr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431546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74041" y="12814522"/>
            <a:ext cx="3682418" cy="33855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08D278-95AE-4ED8-BF98-6FF12BBA6D71}"/>
              </a:ext>
            </a:extLst>
          </p:cNvPr>
          <p:cNvSpPr txBox="1"/>
          <p:nvPr/>
        </p:nvSpPr>
        <p:spPr>
          <a:xfrm>
            <a:off x="1625600" y="3125619"/>
            <a:ext cx="20758826" cy="3191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GB" sz="6600" dirty="0">
                <a:latin typeface="ARRIVAL Apercu" panose="020B0503050601040103" pitchFamily="34" charset="0"/>
              </a:rPr>
              <a:t>My Most Important Goal:</a:t>
            </a:r>
          </a:p>
          <a:p>
            <a:endParaRPr lang="en-GB" sz="6600" dirty="0">
              <a:latin typeface="ARRIVAL Apercu" panose="020B0503050601040103" pitchFamily="34" charset="0"/>
            </a:endParaRPr>
          </a:p>
          <a:p>
            <a:r>
              <a:rPr lang="en-GB" sz="6600" b="0" dirty="0">
                <a:latin typeface="ARRIVAL Apercu" panose="020B0503050601040103" pitchFamily="34" charset="0"/>
              </a:rPr>
              <a:t>Keep the tool easy to use, with clear, fast results.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B399CE0F-DEEA-4821-B7E5-91BDC5D536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</p:spPr>
        <p:txBody>
          <a:bodyPr/>
          <a:lstStyle/>
          <a:p>
            <a:fld id="{86CB4B4D-7CA3-9044-876B-883B54F8677D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E07811-16BB-48B7-B463-7C51F51B6C30}"/>
              </a:ext>
            </a:extLst>
          </p:cNvPr>
          <p:cNvSpPr/>
          <p:nvPr/>
        </p:nvSpPr>
        <p:spPr>
          <a:xfrm>
            <a:off x="4636852" y="7700719"/>
            <a:ext cx="147211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b="0" dirty="0">
                <a:latin typeface="ARRIVAL Apercu" panose="020B0503050601040103" pitchFamily="34" charset="0"/>
              </a:rPr>
              <a:t>“Give them a fish and they’ll last a day…</a:t>
            </a:r>
          </a:p>
          <a:p>
            <a:r>
              <a:rPr lang="en-GB" sz="4800" b="0" dirty="0">
                <a:latin typeface="ARRIVAL Apercu" panose="020B0503050601040103" pitchFamily="34" charset="0"/>
              </a:rPr>
              <a:t>Give them a rod and they’ll feed themselves!”</a:t>
            </a:r>
          </a:p>
        </p:txBody>
      </p:sp>
    </p:spTree>
    <p:extLst>
      <p:ext uri="{BB962C8B-B14F-4D97-AF65-F5344CB8AC3E}">
        <p14:creationId xmlns:p14="http://schemas.microsoft.com/office/powerpoint/2010/main" val="39784624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74041" y="12814522"/>
            <a:ext cx="3682418" cy="33855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DB815-042A-460B-93D7-84FF04E171E5}"/>
              </a:ext>
            </a:extLst>
          </p:cNvPr>
          <p:cNvSpPr txBox="1"/>
          <p:nvPr/>
        </p:nvSpPr>
        <p:spPr>
          <a:xfrm>
            <a:off x="2861615" y="5705658"/>
            <a:ext cx="17879438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0" b="0" dirty="0">
                <a:latin typeface="ARRIVAL Apercu" panose="020B0503050601040103" pitchFamily="34" charset="0"/>
              </a:rPr>
              <a:t>Current Status: </a:t>
            </a:r>
            <a:r>
              <a:rPr lang="en-GB" sz="8000" dirty="0">
                <a:latin typeface="ARRIVAL Apercu" panose="020B0503050601040103" pitchFamily="34" charset="0"/>
              </a:rPr>
              <a:t>Preview Only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9EFF7AC-307A-4C6B-B761-39807CAE916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</p:spPr>
        <p:txBody>
          <a:bodyPr/>
          <a:lstStyle/>
          <a:p>
            <a:fld id="{86CB4B4D-7CA3-9044-876B-883B54F8677D}" type="slidenum">
              <a:rPr lang="uk-UA" smtClean="0"/>
              <a:pPr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193558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74041" y="12814522"/>
            <a:ext cx="3682418" cy="33855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08D278-95AE-4ED8-BF98-6FF12BBA6D71}"/>
              </a:ext>
            </a:extLst>
          </p:cNvPr>
          <p:cNvSpPr txBox="1"/>
          <p:nvPr/>
        </p:nvSpPr>
        <p:spPr>
          <a:xfrm>
            <a:off x="2468664" y="2205983"/>
            <a:ext cx="21915336" cy="5037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GB" sz="6000" dirty="0">
                <a:latin typeface="ARRIVAL Apercu" panose="020B0503050601040103" pitchFamily="34" charset="0"/>
              </a:rPr>
              <a:t>When should you use it?</a:t>
            </a:r>
          </a:p>
          <a:p>
            <a:pPr algn="l"/>
            <a:endParaRPr lang="en-GB" sz="6000" dirty="0">
              <a:latin typeface="ARRIVAL Apercu" panose="020B0503050601040103" pitchFamily="34" charset="0"/>
            </a:endParaRP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b="0" dirty="0">
                <a:latin typeface="ARRIVAL Apercu" panose="020B0503050601040103" pitchFamily="34" charset="0"/>
              </a:rPr>
              <a:t>When you need to initially explore vehicle attributes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b="0" dirty="0">
                <a:latin typeface="ARRIVAL Apercu" panose="020B0503050601040103" pitchFamily="34" charset="0"/>
              </a:rPr>
              <a:t>To play with vehicle variables to understand how range is effected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b="0" dirty="0">
                <a:latin typeface="ARRIVAL Apercu" panose="020B0503050601040103" pitchFamily="34" charset="0"/>
              </a:rPr>
              <a:t>When there is questions in meetings such as: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B399CE0F-DEEA-4821-B7E5-91BDC5D536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</p:spPr>
        <p:txBody>
          <a:bodyPr/>
          <a:lstStyle/>
          <a:p>
            <a:fld id="{86CB4B4D-7CA3-9044-876B-883B54F8677D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48473-6C7E-4349-8F58-80131551EFA6}"/>
              </a:ext>
            </a:extLst>
          </p:cNvPr>
          <p:cNvSpPr/>
          <p:nvPr/>
        </p:nvSpPr>
        <p:spPr>
          <a:xfrm>
            <a:off x="4403387" y="7221633"/>
            <a:ext cx="1448772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4000" b="0" dirty="0">
                <a:latin typeface="ARRIVAL Apercu" panose="020B0503050601040103" pitchFamily="34" charset="0"/>
              </a:rPr>
              <a:t>What power do we need at 60kmph?</a:t>
            </a:r>
          </a:p>
          <a:p>
            <a:pPr marL="857250" lvl="6" indent="-8572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4000" b="0" dirty="0">
                <a:latin typeface="ARRIVAL Apercu" panose="020B0503050601040103" pitchFamily="34" charset="0"/>
              </a:rPr>
              <a:t>What is the 0-120kmph time?</a:t>
            </a:r>
          </a:p>
          <a:p>
            <a:pPr marL="857250" lvl="6" indent="-8572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4000" b="0" dirty="0">
                <a:latin typeface="ARRIVAL Apercu" panose="020B0503050601040103" pitchFamily="34" charset="0"/>
              </a:rPr>
              <a:t>Can our vehicle go 136kmph?</a:t>
            </a:r>
          </a:p>
          <a:p>
            <a:pPr marL="857250" lvl="6" indent="-8572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4000" b="0" dirty="0">
                <a:latin typeface="ARRIVAL Apercu" panose="020B0503050601040103" pitchFamily="34" charset="0"/>
              </a:rPr>
              <a:t>How does gear ratio effect the vehicle acceleration?</a:t>
            </a:r>
          </a:p>
          <a:p>
            <a:pPr marL="857250" lvl="6" indent="-8572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4000" b="0" dirty="0">
                <a:latin typeface="ARRIVAL Apercu" panose="020B0503050601040103" pitchFamily="34" charset="0"/>
              </a:rPr>
              <a:t>How does changing the motor effect performance?</a:t>
            </a:r>
          </a:p>
        </p:txBody>
      </p:sp>
    </p:spTree>
    <p:extLst>
      <p:ext uri="{BB962C8B-B14F-4D97-AF65-F5344CB8AC3E}">
        <p14:creationId xmlns:p14="http://schemas.microsoft.com/office/powerpoint/2010/main" val="29217176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RRIVAL Apercu Bold"/>
        <a:ea typeface="ARRIVAL Apercu Bold"/>
        <a:cs typeface="ARRIVAL Apercu Bold"/>
      </a:majorFont>
      <a:minorFont>
        <a:latin typeface="ARRIVAL Apercu Bold"/>
        <a:ea typeface="ARRIVAL Apercu Bold"/>
        <a:cs typeface="ARRIVAL Apercu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RRIVAL Apercu Bold"/>
        <a:ea typeface="ARRIVAL Apercu Bold"/>
        <a:cs typeface="ARRIVAL Apercu Bold"/>
      </a:majorFont>
      <a:minorFont>
        <a:latin typeface="ARRIVAL Apercu Bold"/>
        <a:ea typeface="ARRIVAL Apercu Bold"/>
        <a:cs typeface="ARRIVAL Apercu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606</Words>
  <Application>Microsoft Office PowerPoint</Application>
  <PresentationFormat>Custom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ARRIVAL Apercu</vt:lpstr>
      <vt:lpstr>ARRIVAL Apercu Bold</vt:lpstr>
      <vt:lpstr>ARRIVAL Apercu Regular</vt:lpstr>
      <vt:lpstr>Helvetica Neue</vt:lpstr>
      <vt:lpstr>Helvetica Neue Medium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 Schofield</dc:creator>
  <cp:lastModifiedBy>Murray Schofield</cp:lastModifiedBy>
  <cp:revision>49</cp:revision>
  <dcterms:modified xsi:type="dcterms:W3CDTF">2018-03-15T23:53:37Z</dcterms:modified>
</cp:coreProperties>
</file>