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5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16C63-D0DD-6D47-A6F0-842AF5B1CCBD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6BE8C-83A9-5C44-A314-0B51497D1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0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5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24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4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6651" eaLnBrk="1" fontAlgn="auto" hangingPunct="1">
              <a:spcBef>
                <a:spcPts val="1199"/>
              </a:spcBef>
              <a:spcAft>
                <a:spcPts val="0"/>
              </a:spcAft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6651" eaLnBrk="1" fontAlgn="auto" hangingPunct="1">
              <a:spcBef>
                <a:spcPts val="1199"/>
              </a:spcBef>
              <a:spcAft>
                <a:spcPts val="0"/>
              </a:spcAft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3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6651" eaLnBrk="1" fontAlgn="auto" hangingPunct="1">
              <a:spcBef>
                <a:spcPts val="1199"/>
              </a:spcBef>
              <a:spcAft>
                <a:spcPts val="0"/>
              </a:spcAft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13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C532-AB7C-0743-81EE-A84CFEF7DC1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AD54-DE1F-1E46-AEA3-F9897DEC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C532-AB7C-0743-81EE-A84CFEF7DC1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AD54-DE1F-1E46-AEA3-F9897DEC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3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C532-AB7C-0743-81EE-A84CFEF7DC1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AD54-DE1F-1E46-AEA3-F9897DEC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2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4461" cy="687063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59" y="387111"/>
            <a:ext cx="6934388" cy="2215991"/>
          </a:xfrm>
          <a:prstGeom prst="rect">
            <a:avLst/>
          </a:prstGeom>
        </p:spPr>
        <p:txBody>
          <a:bodyPr wrap="square" lIns="0" tIns="45719" rIns="0" bIns="45719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2" y="3002845"/>
            <a:ext cx="6934388" cy="369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179" y="5832092"/>
            <a:ext cx="2174205" cy="3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74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7"/>
            <a:ext cx="10607040" cy="630103"/>
          </a:xfrm>
          <a:prstGeom prst="rect">
            <a:avLst/>
          </a:prstGeom>
        </p:spPr>
        <p:txBody>
          <a:bodyPr lIns="0" tIns="45719" rIns="0" bIns="45719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478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9"/>
            <a:ext cx="10607040" cy="886396"/>
          </a:xfrm>
          <a:prstGeom prst="rect">
            <a:avLst/>
          </a:prstGeom>
        </p:spPr>
        <p:txBody>
          <a:bodyPr lIns="0" tIns="34289" rIns="0" bIns="34289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099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tIns="45719" rIns="0" bIns="45719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3" y="1703919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61" indent="-22647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33" indent="-306903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5214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6941"/>
            <a:ext cx="10562591" cy="648443"/>
          </a:xfrm>
          <a:prstGeom prst="rect">
            <a:avLst/>
          </a:prstGeom>
        </p:spPr>
        <p:txBody>
          <a:bodyPr lIns="0" tIns="45719" rIns="0" bIns="45719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599" y="1023214"/>
            <a:ext cx="10572751" cy="417689"/>
          </a:xfrm>
          <a:prstGeom prst="rect">
            <a:avLst/>
          </a:prstGeom>
        </p:spPr>
        <p:txBody>
          <a:bodyPr lIns="0" tIns="45719" rIns="0" bIns="45719" anchor="t" anchorCtr="0"/>
          <a:lstStyle>
            <a:lvl1pPr marL="304784" indent="-304784">
              <a:buNone/>
              <a:defRPr lang="en-US" b="1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854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05884" y="304800"/>
            <a:ext cx="11277600" cy="6096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3733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886" y="937335"/>
            <a:ext cx="11266311" cy="40322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133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C532-AB7C-0743-81EE-A84CFEF7DC1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AD54-DE1F-1E46-AEA3-F9897DEC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C532-AB7C-0743-81EE-A84CFEF7DC1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AD54-DE1F-1E46-AEA3-F9897DEC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C532-AB7C-0743-81EE-A84CFEF7DC1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AD54-DE1F-1E46-AEA3-F9897DEC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C532-AB7C-0743-81EE-A84CFEF7DC1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AD54-DE1F-1E46-AEA3-F9897DEC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C532-AB7C-0743-81EE-A84CFEF7DC1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AD54-DE1F-1E46-AEA3-F9897DEC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C532-AB7C-0743-81EE-A84CFEF7DC1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AD54-DE1F-1E46-AEA3-F9897DEC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4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C532-AB7C-0743-81EE-A84CFEF7DC1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AD54-DE1F-1E46-AEA3-F9897DEC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C532-AB7C-0743-81EE-A84CFEF7DC1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2AD54-DE1F-1E46-AEA3-F9897DEC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C532-AB7C-0743-81EE-A84CFEF7DC14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2AD54-DE1F-1E46-AEA3-F9897DEC1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jpeg"/><Relationship Id="rId13" Type="http://schemas.microsoft.com/office/2007/relationships/hdphoto" Target="../media/hdphoto1.wdp"/><Relationship Id="rId14" Type="http://schemas.openxmlformats.org/officeDocument/2006/relationships/image" Target="../media/image21.emf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em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emf"/><Relationship Id="rId10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solidFill>
                  <a:schemeClr val="bg1"/>
                </a:solidFill>
              </a:rPr>
              <a:t>Introducing Pravega Streams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A New Log Primitive Designed Specifically For Streaming Architectures</a:t>
            </a:r>
            <a:endParaRPr lang="en-US" cap="none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05884" y="1727201"/>
            <a:ext cx="11277600" cy="4313767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+mj-lt"/>
                <a:ea typeface="Museo Sans For Dell" pitchFamily="2" charset="0"/>
                <a:cs typeface="+mn-cs"/>
              </a:defRPr>
            </a:lvl1pPr>
            <a:lvl2pPr marL="574661" indent="-233357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2pPr>
            <a:lvl3pPr marL="909615" indent="-22065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0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3pPr>
            <a:lvl4pPr marL="1246157" indent="-222245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0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4pPr>
            <a:lvl5pPr marL="1608098" indent="-236532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18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065286" indent="-236532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6pPr>
            <a:lvl7pPr marL="2522475" indent="-236532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7pPr>
            <a:lvl8pPr marL="2979664" indent="-236532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8pPr>
            <a:lvl9pPr marL="3436852" indent="-236532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6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sz="2400" dirty="0">
                <a:solidFill>
                  <a:srgbClr val="444444"/>
                </a:solidFill>
                <a:latin typeface="Arial"/>
                <a:cs typeface="Arial"/>
              </a:rPr>
              <a:t>Pravega is an open source distributed storage service offering a new storage abstraction called a </a:t>
            </a:r>
            <a:r>
              <a:rPr lang="en-US" sz="2400" dirty="0">
                <a:solidFill>
                  <a:srgbClr val="007DB8"/>
                </a:solidFill>
                <a:latin typeface="Arial"/>
                <a:cs typeface="Arial"/>
              </a:rPr>
              <a:t>stream</a:t>
            </a:r>
          </a:p>
          <a:p>
            <a:r>
              <a:rPr lang="en-US" sz="2400" dirty="0">
                <a:solidFill>
                  <a:srgbClr val="444444"/>
                </a:solidFill>
                <a:latin typeface="Arial"/>
                <a:cs typeface="Arial"/>
              </a:rPr>
              <a:t>A stream is the foundation for building reliable streaming systems: a </a:t>
            </a:r>
            <a:r>
              <a:rPr lang="en-US" sz="2400" dirty="0">
                <a:solidFill>
                  <a:srgbClr val="007DB8"/>
                </a:solidFill>
                <a:latin typeface="Arial"/>
                <a:cs typeface="Arial"/>
              </a:rPr>
              <a:t>high-performance</a:t>
            </a:r>
            <a:r>
              <a:rPr lang="en-US" sz="24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lang="en-US" sz="2400" dirty="0">
                <a:solidFill>
                  <a:srgbClr val="007DB8"/>
                </a:solidFill>
                <a:latin typeface="Arial"/>
                <a:cs typeface="Arial"/>
              </a:rPr>
              <a:t> durable</a:t>
            </a:r>
            <a:r>
              <a:rPr lang="en-US" sz="24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lang="en-US" sz="2400" dirty="0">
                <a:solidFill>
                  <a:srgbClr val="007DB8"/>
                </a:solidFill>
                <a:latin typeface="Arial"/>
                <a:cs typeface="Arial"/>
              </a:rPr>
              <a:t> elastic</a:t>
            </a:r>
            <a:r>
              <a:rPr lang="en-US" sz="2400" dirty="0">
                <a:solidFill>
                  <a:srgbClr val="444444"/>
                </a:solidFill>
                <a:latin typeface="Arial"/>
                <a:cs typeface="Arial"/>
              </a:rPr>
              <a:t>,</a:t>
            </a:r>
            <a:r>
              <a:rPr lang="en-US" sz="2400" dirty="0">
                <a:solidFill>
                  <a:srgbClr val="007DB8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lang="en-US" sz="2400" dirty="0">
                <a:solidFill>
                  <a:srgbClr val="007DB8"/>
                </a:solidFill>
                <a:latin typeface="Arial"/>
                <a:cs typeface="Arial"/>
              </a:rPr>
              <a:t> infinite </a:t>
            </a:r>
            <a:r>
              <a:rPr lang="en-US" sz="2400" dirty="0">
                <a:solidFill>
                  <a:srgbClr val="444444"/>
                </a:solidFill>
                <a:latin typeface="Arial"/>
                <a:cs typeface="Arial"/>
              </a:rPr>
              <a:t>append-only log with </a:t>
            </a:r>
            <a:r>
              <a:rPr lang="en-US" sz="2400" dirty="0">
                <a:solidFill>
                  <a:srgbClr val="007DB8"/>
                </a:solidFill>
                <a:latin typeface="Arial"/>
                <a:cs typeface="Arial"/>
              </a:rPr>
              <a:t>strict ordering </a:t>
            </a:r>
            <a:r>
              <a:rPr lang="en-US" sz="24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lang="en-US" sz="2400" dirty="0">
                <a:solidFill>
                  <a:srgbClr val="007DB8"/>
                </a:solidFill>
                <a:latin typeface="Arial"/>
                <a:cs typeface="Arial"/>
              </a:rPr>
              <a:t> consistency</a:t>
            </a:r>
          </a:p>
          <a:p>
            <a:r>
              <a:rPr lang="en-US" sz="2400" dirty="0">
                <a:solidFill>
                  <a:srgbClr val="444444"/>
                </a:solidFill>
                <a:latin typeface="Arial"/>
                <a:cs typeface="Arial"/>
              </a:rPr>
              <a:t>A stream is as </a:t>
            </a:r>
            <a:r>
              <a:rPr lang="en-US" sz="2400" dirty="0">
                <a:solidFill>
                  <a:srgbClr val="007DB8"/>
                </a:solidFill>
                <a:latin typeface="Arial"/>
                <a:cs typeface="Arial"/>
              </a:rPr>
              <a:t>lightweight as a file</a:t>
            </a:r>
            <a:r>
              <a:rPr lang="en-US" sz="2400" dirty="0">
                <a:solidFill>
                  <a:srgbClr val="444444"/>
                </a:solidFill>
                <a:latin typeface="Arial"/>
                <a:cs typeface="Arial"/>
              </a:rPr>
              <a:t> – you can create millions of them in a single cluster</a:t>
            </a:r>
          </a:p>
          <a:p>
            <a:r>
              <a:rPr lang="en-US" sz="2400" dirty="0">
                <a:solidFill>
                  <a:srgbClr val="444444"/>
                </a:solidFill>
                <a:latin typeface="Arial"/>
                <a:cs typeface="Arial"/>
              </a:rPr>
              <a:t>Streams greatly </a:t>
            </a:r>
            <a:r>
              <a:rPr lang="en-US" sz="2400" dirty="0">
                <a:solidFill>
                  <a:srgbClr val="007DB8"/>
                </a:solidFill>
                <a:latin typeface="Arial"/>
                <a:cs typeface="Arial"/>
              </a:rPr>
              <a:t>simplify</a:t>
            </a:r>
            <a:r>
              <a:rPr lang="en-US" sz="2400" dirty="0">
                <a:solidFill>
                  <a:srgbClr val="444444"/>
                </a:solidFill>
                <a:latin typeface="Arial"/>
                <a:cs typeface="Arial"/>
              </a:rPr>
              <a:t> the development and operation of a variety of distributed systems: messaging, databases, analytic engines, search engines, and so on</a:t>
            </a:r>
          </a:p>
        </p:txBody>
      </p:sp>
    </p:spTree>
    <p:extLst>
      <p:ext uri="{BB962C8B-B14F-4D97-AF65-F5344CB8AC3E}">
        <p14:creationId xmlns:p14="http://schemas.microsoft.com/office/powerpoint/2010/main" val="5202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Pravega Architecture Goals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data is </a:t>
            </a:r>
            <a:r>
              <a:rPr lang="en-US" sz="2400" dirty="0"/>
              <a:t>durable</a:t>
            </a:r>
          </a:p>
          <a:p>
            <a:pPr lvl="1"/>
            <a:r>
              <a:rPr lang="en-US" sz="1867" dirty="0"/>
              <a:t>Data is replicated </a:t>
            </a:r>
            <a:r>
              <a:rPr lang="en-US" sz="1867" dirty="0"/>
              <a:t>and persisted to </a:t>
            </a:r>
            <a:r>
              <a:rPr lang="en-US" sz="1867" dirty="0"/>
              <a:t>disk </a:t>
            </a:r>
            <a:r>
              <a:rPr lang="en-US" sz="1867" dirty="0"/>
              <a:t>before being </a:t>
            </a:r>
            <a:r>
              <a:rPr lang="en-US" sz="1867" dirty="0"/>
              <a:t>acknowledged</a:t>
            </a:r>
            <a:endParaRPr lang="en-US" sz="1867" dirty="0"/>
          </a:p>
          <a:p>
            <a:r>
              <a:rPr lang="en-US" sz="2400" dirty="0"/>
              <a:t>Strict </a:t>
            </a:r>
            <a:r>
              <a:rPr lang="en-US" sz="2400" dirty="0"/>
              <a:t>ordering guarantees and exactly once semantics</a:t>
            </a:r>
          </a:p>
          <a:p>
            <a:pPr lvl="1"/>
            <a:r>
              <a:rPr lang="en-US" sz="1867" dirty="0"/>
              <a:t>Across both tail and catch-up reads</a:t>
            </a:r>
            <a:endParaRPr lang="en-US" sz="1867" dirty="0"/>
          </a:p>
          <a:p>
            <a:pPr lvl="1"/>
            <a:r>
              <a:rPr lang="en-US" sz="1867" dirty="0"/>
              <a:t>Client </a:t>
            </a:r>
            <a:r>
              <a:rPr lang="en-US" sz="1867" dirty="0"/>
              <a:t>tracks read </a:t>
            </a:r>
            <a:r>
              <a:rPr lang="en-US" sz="1867" dirty="0"/>
              <a:t>offset, Producers </a:t>
            </a:r>
            <a:r>
              <a:rPr lang="en-US" sz="1867" dirty="0"/>
              <a:t>use transactions</a:t>
            </a:r>
          </a:p>
          <a:p>
            <a:r>
              <a:rPr lang="en-US" sz="2400" dirty="0"/>
              <a:t>L</a:t>
            </a:r>
            <a:r>
              <a:rPr lang="en-US" sz="2400" dirty="0"/>
              <a:t>ightweight, elastic, infinite, high performance</a:t>
            </a:r>
          </a:p>
          <a:p>
            <a:pPr lvl="1"/>
            <a:r>
              <a:rPr lang="en-US" sz="1867" dirty="0"/>
              <a:t>Support tens of millions of streams</a:t>
            </a:r>
          </a:p>
          <a:p>
            <a:pPr lvl="1"/>
            <a:r>
              <a:rPr lang="en-US" sz="1867" dirty="0"/>
              <a:t>Dynamic partitioning of streams based on load and throughput SLO</a:t>
            </a:r>
          </a:p>
          <a:p>
            <a:pPr lvl="1"/>
            <a:r>
              <a:rPr lang="en-US" sz="1867" dirty="0"/>
              <a:t>Size is not bounded by the capacity of a single node</a:t>
            </a:r>
          </a:p>
          <a:p>
            <a:pPr lvl="1"/>
            <a:r>
              <a:rPr lang="en-US" sz="1867" dirty="0"/>
              <a:t>Low </a:t>
            </a:r>
            <a:r>
              <a:rPr lang="en-US" sz="1867" dirty="0"/>
              <a:t>(&lt;10ms) latency </a:t>
            </a:r>
            <a:r>
              <a:rPr lang="en-US" sz="1867" dirty="0"/>
              <a:t>writes; throughput bounded </a:t>
            </a:r>
            <a:r>
              <a:rPr lang="en-US" sz="1867" dirty="0"/>
              <a:t>by network </a:t>
            </a:r>
            <a:r>
              <a:rPr lang="en-US" sz="1867" dirty="0"/>
              <a:t>bandwidth</a:t>
            </a:r>
          </a:p>
          <a:p>
            <a:pPr lvl="1"/>
            <a:r>
              <a:rPr lang="en-US" sz="1867" dirty="0"/>
              <a:t>Read pattern (e.g. many catch-up reads) doesn’t affect write performance</a:t>
            </a:r>
            <a:endParaRPr lang="en-US" sz="1867" dirty="0"/>
          </a:p>
          <a:p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69295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2119" y="2244017"/>
            <a:ext cx="8103700" cy="4103720"/>
          </a:xfrm>
          <a:prstGeom prst="rect">
            <a:avLst/>
          </a:prstGeom>
          <a:solidFill>
            <a:schemeClr val="bg1">
              <a:lumMod val="20000"/>
              <a:lumOff val="80000"/>
              <a:alpha val="75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18288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33" dirty="0">
                <a:solidFill>
                  <a:srgbClr val="444444"/>
                </a:solidFill>
              </a:rPr>
              <a:t>Streaming Storage System</a:t>
            </a:r>
            <a:endParaRPr lang="en-US" sz="2133" dirty="0">
              <a:solidFill>
                <a:srgbClr val="44444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745506" y="2506336"/>
            <a:ext cx="5839295" cy="328313"/>
            <a:chOff x="1643161" y="1774807"/>
            <a:chExt cx="4855534" cy="246235"/>
          </a:xfrm>
        </p:grpSpPr>
        <p:sp>
          <p:nvSpPr>
            <p:cNvPr id="10" name="Rectangle 9"/>
            <p:cNvSpPr/>
            <p:nvPr/>
          </p:nvSpPr>
          <p:spPr>
            <a:xfrm>
              <a:off x="1643161" y="1774807"/>
              <a:ext cx="249149" cy="24623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94322" y="1774807"/>
              <a:ext cx="128446" cy="24623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90742" y="1774807"/>
              <a:ext cx="128446" cy="24623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24779" y="1774807"/>
              <a:ext cx="1051877" cy="24623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21199" y="1774807"/>
              <a:ext cx="128446" cy="24623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78667" y="1774807"/>
              <a:ext cx="249149" cy="24623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1656" y="1774807"/>
              <a:ext cx="734053" cy="24623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60285" y="1774807"/>
              <a:ext cx="128446" cy="24623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29828" y="1774807"/>
              <a:ext cx="128446" cy="24623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87720" y="1774807"/>
              <a:ext cx="198902" cy="24623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88633" y="1774807"/>
              <a:ext cx="249149" cy="24623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39794" y="1774807"/>
              <a:ext cx="128446" cy="24623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70249" y="1774807"/>
              <a:ext cx="128446" cy="24623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47398" y="2393492"/>
            <a:ext cx="1024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Stream</a:t>
            </a:r>
          </a:p>
          <a:p>
            <a:pPr algn="ctr"/>
            <a:r>
              <a:rPr lang="en-US" sz="1400" dirty="0"/>
              <a:t>Abstraction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08285" y="3479405"/>
            <a:ext cx="0" cy="204489"/>
          </a:xfrm>
          <a:prstGeom prst="line">
            <a:avLst/>
          </a:prstGeom>
          <a:ln w="285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350938" y="3092636"/>
            <a:ext cx="6628431" cy="1003280"/>
          </a:xfrm>
          <a:prstGeom prst="roundRect">
            <a:avLst/>
          </a:prstGeom>
          <a:solidFill>
            <a:schemeClr val="tx2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60960" rIns="0" rtlCol="0" anchor="ctr"/>
          <a:lstStyle/>
          <a:p>
            <a:pPr algn="ctr"/>
            <a:r>
              <a:rPr lang="en-US" sz="2133" dirty="0">
                <a:solidFill>
                  <a:srgbClr val="2C95DD"/>
                </a:solidFill>
                <a:latin typeface="Calibri"/>
                <a:cs typeface="Calibri"/>
              </a:rPr>
              <a:t>Pravega Streaming </a:t>
            </a:r>
            <a:r>
              <a:rPr lang="en-US" sz="2133" dirty="0">
                <a:solidFill>
                  <a:srgbClr val="2C95DD"/>
                </a:solidFill>
                <a:latin typeface="Calibri"/>
                <a:cs typeface="Calibri"/>
              </a:rPr>
              <a:t>Service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343845" y="4163781"/>
            <a:ext cx="3310139" cy="1553659"/>
          </a:xfrm>
          <a:prstGeom prst="roundRect">
            <a:avLst>
              <a:gd name="adj" fmla="val 5303"/>
            </a:avLst>
          </a:prstGeom>
          <a:solidFill>
            <a:schemeClr val="tx2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60960" rIns="0" rtlCol="0" anchor="ctr"/>
          <a:lstStyle/>
          <a:p>
            <a:pPr algn="ctr"/>
            <a:r>
              <a:rPr lang="en-US" sz="2133" dirty="0">
                <a:solidFill>
                  <a:srgbClr val="2C95DD"/>
                </a:solidFill>
                <a:latin typeface="Calibri"/>
                <a:cs typeface="Calibri"/>
              </a:rPr>
              <a:t>Cloud Scale Storage</a:t>
            </a:r>
          </a:p>
          <a:p>
            <a:pPr algn="ctr"/>
            <a:r>
              <a:rPr lang="en-US" sz="2133" dirty="0">
                <a:solidFill>
                  <a:srgbClr val="2C95DD"/>
                </a:solidFill>
                <a:latin typeface="Calibri"/>
                <a:cs typeface="Calibri"/>
              </a:rPr>
              <a:t>(Isilon or ECS)</a:t>
            </a:r>
            <a:endParaRPr lang="en-US" sz="1467" i="1" dirty="0">
              <a:solidFill>
                <a:srgbClr val="2C95DD"/>
              </a:solidFill>
              <a:latin typeface="Calibri"/>
              <a:cs typeface="Calibri"/>
            </a:endParaRPr>
          </a:p>
          <a:p>
            <a:pPr marL="838179" lvl="1" indent="-228594">
              <a:lnSpc>
                <a:spcPct val="50000"/>
              </a:lnSpc>
              <a:buFont typeface="Arial"/>
              <a:buChar char="•"/>
            </a:pPr>
            <a:endParaRPr lang="en-US" sz="1467" i="1" dirty="0">
              <a:solidFill>
                <a:srgbClr val="2C95DD"/>
              </a:solidFill>
              <a:latin typeface="Calibri"/>
              <a:cs typeface="Calibri"/>
            </a:endParaRPr>
          </a:p>
          <a:p>
            <a:pPr marL="838179" lvl="1" indent="-228594">
              <a:buFont typeface="Arial"/>
              <a:buChar char="•"/>
            </a:pPr>
            <a:r>
              <a:rPr lang="en-US" sz="1467" i="1" dirty="0">
                <a:solidFill>
                  <a:srgbClr val="2C95DD"/>
                </a:solidFill>
                <a:latin typeface="Calibri"/>
                <a:cs typeface="Calibri"/>
              </a:rPr>
              <a:t>High-Throughput</a:t>
            </a:r>
          </a:p>
          <a:p>
            <a:pPr marL="838179" lvl="1" indent="-228594">
              <a:buFont typeface="Arial"/>
              <a:buChar char="•"/>
            </a:pPr>
            <a:r>
              <a:rPr lang="en-US" sz="1467" i="1" dirty="0">
                <a:solidFill>
                  <a:srgbClr val="2C95DD"/>
                </a:solidFill>
                <a:latin typeface="Calibri"/>
                <a:cs typeface="Calibri"/>
              </a:rPr>
              <a:t>High-Scale, Low-Cost</a:t>
            </a:r>
          </a:p>
          <a:p>
            <a:pPr marL="838179" lvl="1" indent="-228594">
              <a:buFont typeface="Arial"/>
              <a:buChar char="•"/>
            </a:pPr>
            <a:endParaRPr lang="en-US" sz="1467" i="1" dirty="0">
              <a:solidFill>
                <a:srgbClr val="2C95DD"/>
              </a:solidFill>
              <a:latin typeface="Calibri"/>
              <a:cs typeface="Calibri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26613" y="4160567"/>
            <a:ext cx="3257483" cy="1555411"/>
          </a:xfrm>
          <a:prstGeom prst="roundRect">
            <a:avLst>
              <a:gd name="adj" fmla="val 5303"/>
            </a:avLst>
          </a:prstGeom>
          <a:solidFill>
            <a:schemeClr val="tx2"/>
          </a:solidFill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60960" rIns="0" rtlCol="0" anchor="t" anchorCtr="0"/>
          <a:lstStyle/>
          <a:p>
            <a:pPr algn="ctr"/>
            <a:r>
              <a:rPr lang="en-US" sz="2133" dirty="0">
                <a:solidFill>
                  <a:srgbClr val="2C95DD"/>
                </a:solidFill>
                <a:latin typeface="Calibri"/>
                <a:cs typeface="Calibri"/>
              </a:rPr>
              <a:t>Low-Latency Storage</a:t>
            </a:r>
          </a:p>
          <a:p>
            <a:pPr algn="ctr"/>
            <a:endParaRPr lang="en-US" sz="2133" dirty="0">
              <a:solidFill>
                <a:srgbClr val="2C95DD"/>
              </a:solidFill>
              <a:latin typeface="Calibri"/>
              <a:cs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61357" y="4924224"/>
            <a:ext cx="3002176" cy="60515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2"/>
                </a:solidFill>
              </a:rPr>
              <a:t>Apache Bookkeeper</a:t>
            </a:r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3" name="Left-Right Arrow 32"/>
          <p:cNvSpPr/>
          <p:nvPr/>
        </p:nvSpPr>
        <p:spPr>
          <a:xfrm>
            <a:off x="4056251" y="4430448"/>
            <a:ext cx="1215435" cy="937204"/>
          </a:xfrm>
          <a:prstGeom prst="leftRightArrow">
            <a:avLst/>
          </a:prstGeom>
          <a:solidFill>
            <a:srgbClr val="FFFFFF"/>
          </a:solidFill>
          <a:ln>
            <a:solidFill>
              <a:srgbClr val="717074"/>
            </a:solidFill>
          </a:ln>
        </p:spPr>
        <p:txBody>
          <a:bodyPr wrap="square" lIns="0" tIns="0" rIns="0" bIns="60960" rtlCol="0">
            <a:spAutoFit/>
          </a:bodyPr>
          <a:lstStyle/>
          <a:p>
            <a:pPr algn="ctr"/>
            <a:r>
              <a:rPr lang="en-US" sz="1333" i="1" dirty="0">
                <a:solidFill>
                  <a:srgbClr val="444444"/>
                </a:solidFill>
                <a:latin typeface="Calibri"/>
                <a:cs typeface="Calibri"/>
              </a:rPr>
              <a:t>Auto-</a:t>
            </a:r>
            <a:r>
              <a:rPr lang="en-US" sz="1333" i="1" dirty="0">
                <a:solidFill>
                  <a:srgbClr val="444444"/>
                </a:solidFill>
                <a:latin typeface="Calibri"/>
                <a:cs typeface="Calibri"/>
              </a:rPr>
              <a:t>Tiering</a:t>
            </a:r>
            <a:endParaRPr lang="en-US" sz="1333" i="1" dirty="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57188" y="3299366"/>
            <a:ext cx="1230781" cy="58982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2"/>
                </a:solidFill>
              </a:rPr>
              <a:t>Cache</a:t>
            </a:r>
          </a:p>
          <a:p>
            <a:pPr algn="ctr"/>
            <a:r>
              <a:rPr lang="en-US" sz="1467" dirty="0">
                <a:solidFill>
                  <a:schemeClr val="tx2"/>
                </a:solidFill>
              </a:rPr>
              <a:t>(Rocks)</a:t>
            </a:r>
            <a:endParaRPr lang="en-US" sz="1467" dirty="0">
              <a:solidFill>
                <a:schemeClr val="tx2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3315" y="1246680"/>
            <a:ext cx="8092504" cy="913721"/>
            <a:chOff x="1210874" y="825921"/>
            <a:chExt cx="4693555" cy="685291"/>
          </a:xfrm>
        </p:grpSpPr>
        <p:sp>
          <p:nvSpPr>
            <p:cNvPr id="36" name="Rounded Rectangle 35"/>
            <p:cNvSpPr/>
            <p:nvPr/>
          </p:nvSpPr>
          <p:spPr>
            <a:xfrm>
              <a:off x="1210874" y="1184246"/>
              <a:ext cx="1159977" cy="32027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rgbClr val="444444"/>
                  </a:solidFill>
                </a:rPr>
                <a:t>Messaging Apps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210876" y="825921"/>
              <a:ext cx="2041740" cy="32027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rgbClr val="444444"/>
                  </a:solidFill>
                </a:rPr>
                <a:t>Real-Time </a:t>
              </a:r>
              <a:r>
                <a:rPr lang="en-US" sz="1333" dirty="0">
                  <a:solidFill>
                    <a:srgbClr val="444444"/>
                  </a:solidFill>
                </a:rPr>
                <a:t>/ Batch / Interactive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317294" y="825921"/>
              <a:ext cx="1194716" cy="32027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rgbClr val="444444"/>
                  </a:solidFill>
                </a:rPr>
                <a:t>Predictive Analytics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429713" y="1186125"/>
              <a:ext cx="2082297" cy="320278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rgbClr val="444444"/>
                  </a:solidFill>
                </a:rPr>
                <a:t>Stream Processors: Spark, Flink, …</a:t>
              </a:r>
              <a:endParaRPr lang="en-US" sz="1333" dirty="0">
                <a:solidFill>
                  <a:srgbClr val="444444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576688" y="827209"/>
              <a:ext cx="1327741" cy="684003"/>
            </a:xfrm>
            <a:prstGeom prst="roundRect">
              <a:avLst>
                <a:gd name="adj" fmla="val 967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rgbClr val="444444"/>
                  </a:solidFill>
                </a:rPr>
                <a:t>Other Apps</a:t>
              </a:r>
              <a:r>
                <a:rPr lang="en-US" sz="1333" dirty="0">
                  <a:solidFill>
                    <a:srgbClr val="444444"/>
                  </a:solidFill>
                </a:rPr>
                <a:t> </a:t>
              </a:r>
              <a:r>
                <a:rPr lang="en-US" sz="1333" dirty="0">
                  <a:solidFill>
                    <a:srgbClr val="444444"/>
                  </a:solidFill>
                </a:rPr>
                <a:t>&amp; Middleware</a:t>
              </a:r>
              <a:endParaRPr lang="en-US" sz="1333" dirty="0">
                <a:solidFill>
                  <a:srgbClr val="444444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8206779" y="2284717"/>
            <a:ext cx="3859795" cy="4022320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1920" tIns="121920" rIns="0" bIns="121920" anchor="ctr" anchorCtr="0">
            <a:spAutoFit/>
          </a:bodyPr>
          <a:lstStyle/>
          <a:p>
            <a:r>
              <a:rPr lang="en-US" sz="1467" b="1" u="sng" dirty="0"/>
              <a:t>Pravega Design Innovations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467" dirty="0"/>
              <a:t>Zero-Touch Dynamic </a:t>
            </a:r>
            <a:r>
              <a:rPr lang="en-US" sz="1467" dirty="0"/>
              <a:t>Scaling</a:t>
            </a:r>
          </a:p>
          <a:p>
            <a:pPr marL="853419" lvl="1" indent="-243834">
              <a:buFont typeface="Lucida Grande"/>
              <a:buChar char="-"/>
            </a:pPr>
            <a:r>
              <a:rPr lang="en-US" sz="1400" dirty="0"/>
              <a:t>Automatically </a:t>
            </a:r>
            <a:r>
              <a:rPr lang="en-US" sz="1400" dirty="0"/>
              <a:t>scale read/write parallelism based on load and </a:t>
            </a:r>
            <a:r>
              <a:rPr lang="en-US" sz="1400" dirty="0"/>
              <a:t>SLO</a:t>
            </a:r>
          </a:p>
          <a:p>
            <a:pPr marL="853419" lvl="1" indent="-243834">
              <a:buFont typeface="Lucida Grande"/>
              <a:buChar char="-"/>
            </a:pPr>
            <a:r>
              <a:rPr lang="en-US" sz="1400" dirty="0"/>
              <a:t>No </a:t>
            </a:r>
            <a:r>
              <a:rPr lang="en-US" sz="1400" dirty="0"/>
              <a:t>service </a:t>
            </a:r>
            <a:r>
              <a:rPr lang="en-US" sz="1400" dirty="0"/>
              <a:t>interruptions</a:t>
            </a:r>
          </a:p>
          <a:p>
            <a:pPr marL="853419" lvl="1" indent="-243834">
              <a:buFont typeface="Lucida Grande"/>
              <a:buChar char="-"/>
            </a:pPr>
            <a:r>
              <a:rPr lang="en-US" sz="1400" dirty="0"/>
              <a:t>No </a:t>
            </a:r>
            <a:r>
              <a:rPr lang="en-US" sz="1400" dirty="0"/>
              <a:t>manual reconfiguration of </a:t>
            </a:r>
            <a:r>
              <a:rPr lang="en-US" sz="1400" dirty="0"/>
              <a:t>clients</a:t>
            </a:r>
          </a:p>
          <a:p>
            <a:pPr marL="853419" lvl="1" indent="-243834">
              <a:buFont typeface="Lucida Grande"/>
              <a:buChar char="-"/>
            </a:pPr>
            <a:r>
              <a:rPr lang="en-US" sz="1400" dirty="0"/>
              <a:t>No </a:t>
            </a:r>
            <a:r>
              <a:rPr lang="en-US" sz="1400" dirty="0"/>
              <a:t>manual reconfiguration of service resources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467" dirty="0"/>
              <a:t>Smart Workload Distribution</a:t>
            </a:r>
          </a:p>
          <a:p>
            <a:pPr marL="853419" lvl="1" indent="-243834">
              <a:buFont typeface="Lucida Grande"/>
              <a:buChar char="-"/>
            </a:pPr>
            <a:r>
              <a:rPr lang="en-US" sz="1467" dirty="0"/>
              <a:t>No need to over-provision servers for peak load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467" dirty="0"/>
              <a:t>I</a:t>
            </a:r>
            <a:r>
              <a:rPr lang="en-US" sz="1467" dirty="0"/>
              <a:t>/O P</a:t>
            </a:r>
            <a:r>
              <a:rPr lang="en-US" sz="1467" dirty="0"/>
              <a:t>ath </a:t>
            </a:r>
            <a:r>
              <a:rPr lang="en-US" sz="1467" dirty="0"/>
              <a:t>I</a:t>
            </a:r>
            <a:r>
              <a:rPr lang="en-US" sz="1467" dirty="0"/>
              <a:t>solation</a:t>
            </a:r>
            <a:endParaRPr lang="en-US" sz="1467" dirty="0"/>
          </a:p>
          <a:p>
            <a:pPr marL="853404" lvl="1" indent="-243834">
              <a:buFont typeface="Lucida Grande"/>
              <a:buChar char="-"/>
            </a:pPr>
            <a:r>
              <a:rPr lang="en-US" sz="1467" dirty="0"/>
              <a:t>For tail </a:t>
            </a:r>
            <a:r>
              <a:rPr lang="en-US" sz="1467" dirty="0"/>
              <a:t>writes</a:t>
            </a:r>
            <a:endParaRPr lang="en-US" sz="1467" dirty="0"/>
          </a:p>
          <a:p>
            <a:pPr marL="853404" lvl="1" indent="-243834">
              <a:buFont typeface="Lucida Grande"/>
              <a:buChar char="-"/>
            </a:pPr>
            <a:r>
              <a:rPr lang="en-US" sz="1467" dirty="0"/>
              <a:t>For tail </a:t>
            </a:r>
            <a:r>
              <a:rPr lang="en-US" sz="1467" dirty="0"/>
              <a:t>reads</a:t>
            </a:r>
            <a:endParaRPr lang="en-US" sz="1467" dirty="0"/>
          </a:p>
          <a:p>
            <a:pPr marL="853404" lvl="1" indent="-243834">
              <a:buFont typeface="Lucida Grande"/>
              <a:buChar char="-"/>
            </a:pPr>
            <a:r>
              <a:rPr lang="en-US" sz="1467" dirty="0"/>
              <a:t>For catch-up </a:t>
            </a:r>
            <a:r>
              <a:rPr lang="en-US" sz="1467" dirty="0"/>
              <a:t>reads</a:t>
            </a:r>
            <a:endParaRPr lang="en-US" sz="1467" dirty="0"/>
          </a:p>
          <a:p>
            <a:pPr marL="304792" indent="-304792">
              <a:buFont typeface="+mj-lt"/>
              <a:buAutoNum type="arabicPeriod"/>
            </a:pPr>
            <a:r>
              <a:rPr lang="en-US" sz="1467" dirty="0"/>
              <a:t>Tiering for </a:t>
            </a:r>
            <a:r>
              <a:rPr lang="en-US" sz="1467" dirty="0"/>
              <a:t>“</a:t>
            </a:r>
            <a:r>
              <a:rPr lang="en-US" sz="1467" dirty="0"/>
              <a:t>I</a:t>
            </a:r>
            <a:r>
              <a:rPr lang="en-US" sz="1467" dirty="0"/>
              <a:t>nfinite Streams</a:t>
            </a:r>
            <a:r>
              <a:rPr lang="en-US" sz="1467" dirty="0"/>
              <a:t>”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467" dirty="0"/>
              <a:t>Transactions For “Exactly </a:t>
            </a:r>
            <a:r>
              <a:rPr lang="en-US" sz="1467" dirty="0"/>
              <a:t>O</a:t>
            </a:r>
            <a:r>
              <a:rPr lang="en-US" sz="1467" dirty="0"/>
              <a:t>nce”</a:t>
            </a:r>
          </a:p>
        </p:txBody>
      </p:sp>
    </p:spTree>
    <p:extLst>
      <p:ext uri="{BB962C8B-B14F-4D97-AF65-F5344CB8AC3E}">
        <p14:creationId xmlns:p14="http://schemas.microsoft.com/office/powerpoint/2010/main" val="66839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620578" y="1225902"/>
            <a:ext cx="8705420" cy="44026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noFill/>
          </a:ln>
          <a:effectLst/>
        </p:spPr>
        <p:txBody>
          <a:bodyPr wrap="square" lIns="243840" tIns="182880" rIns="182880" bIns="182880" rtlCol="0" anchor="b" anchorCtr="0">
            <a:no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8" y="353699"/>
            <a:ext cx="10947129" cy="8863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Zero-Touch Scaling: Segment Splitting &amp; Merging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63214" y="3062586"/>
            <a:ext cx="1490461" cy="17289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2"/>
                </a:solidFill>
              </a:rPr>
              <a:t>Segment </a:t>
            </a:r>
            <a:r>
              <a:rPr lang="en-US" sz="1867" dirty="0">
                <a:solidFill>
                  <a:schemeClr val="tx2"/>
                </a:solidFill>
              </a:rPr>
              <a:t>7</a:t>
            </a:r>
            <a:endParaRPr lang="en-US" sz="1867" dirty="0">
              <a:solidFill>
                <a:schemeClr val="tx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95839" y="3921210"/>
            <a:ext cx="4457836" cy="1683271"/>
            <a:chOff x="3446879" y="2940907"/>
            <a:chExt cx="3343377" cy="1262453"/>
          </a:xfrm>
        </p:grpSpPr>
        <p:sp>
          <p:nvSpPr>
            <p:cNvPr id="4" name="Rectangle 3"/>
            <p:cNvSpPr/>
            <p:nvPr/>
          </p:nvSpPr>
          <p:spPr>
            <a:xfrm>
              <a:off x="3446879" y="3598068"/>
              <a:ext cx="3343377" cy="6052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solidFill>
                    <a:schemeClr val="tx2"/>
                  </a:solidFill>
                </a:rPr>
                <a:t>Segment </a:t>
              </a:r>
              <a:r>
                <a:rPr lang="en-US" sz="1867" dirty="0">
                  <a:solidFill>
                    <a:schemeClr val="tx2"/>
                  </a:solidFill>
                </a:rPr>
                <a:t>4</a:t>
              </a:r>
              <a:endParaRPr lang="en-US" sz="1867" dirty="0">
                <a:solidFill>
                  <a:schemeClr val="tx2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46879" y="2940907"/>
              <a:ext cx="2225531" cy="657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solidFill>
                    <a:schemeClr val="tx2"/>
                  </a:solidFill>
                </a:rPr>
                <a:t>Segment </a:t>
              </a:r>
              <a:r>
                <a:rPr lang="en-US" sz="1867" dirty="0">
                  <a:solidFill>
                    <a:schemeClr val="tx2"/>
                  </a:solidFill>
                </a:rPr>
                <a:t>3</a:t>
              </a:r>
              <a:endParaRPr lang="en-US" sz="1867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32472" y="2191369"/>
            <a:ext cx="2940280" cy="3419035"/>
            <a:chOff x="2349354" y="1643527"/>
            <a:chExt cx="2205210" cy="2564276"/>
          </a:xfrm>
        </p:grpSpPr>
        <p:sp>
          <p:nvSpPr>
            <p:cNvPr id="6" name="Rectangle 5"/>
            <p:cNvSpPr/>
            <p:nvPr/>
          </p:nvSpPr>
          <p:spPr>
            <a:xfrm>
              <a:off x="2349354" y="1643527"/>
              <a:ext cx="2205210" cy="13018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solidFill>
                    <a:schemeClr val="tx2"/>
                  </a:solidFill>
                </a:rPr>
                <a:t>Segment 1</a:t>
              </a:r>
              <a:endParaRPr lang="en-US" sz="1867" dirty="0">
                <a:solidFill>
                  <a:schemeClr val="tx2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49354" y="2940907"/>
              <a:ext cx="1097525" cy="12668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solidFill>
                    <a:schemeClr val="tx2"/>
                  </a:solidFill>
                </a:rPr>
                <a:t>Segment 2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1655559" y="2191369"/>
            <a:ext cx="1476912" cy="3419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tx2"/>
                </a:solidFill>
              </a:rPr>
              <a:t>Segment 0</a:t>
            </a:r>
            <a:endParaRPr lang="en-US" sz="1867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42012" y="5610404"/>
            <a:ext cx="8373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628462" y="1410002"/>
            <a:ext cx="13549" cy="422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15715" y="5637505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628461" y="4797424"/>
            <a:ext cx="86446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42011" y="3921211"/>
            <a:ext cx="86446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42011" y="3054031"/>
            <a:ext cx="86446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42011" y="2200400"/>
            <a:ext cx="86446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7555" y="2289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3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57556" y="32016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7555" y="41140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7555" y="4945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00758" y="5699470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91216" y="5699470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4584" y="5699470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31498" y="56745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072753" y="2200401"/>
            <a:ext cx="2980921" cy="1720809"/>
            <a:chOff x="4554564" y="1650300"/>
            <a:chExt cx="2235691" cy="1290607"/>
          </a:xfrm>
        </p:grpSpPr>
        <p:sp>
          <p:nvSpPr>
            <p:cNvPr id="26" name="Rectangle 25"/>
            <p:cNvSpPr/>
            <p:nvPr/>
          </p:nvSpPr>
          <p:spPr>
            <a:xfrm>
              <a:off x="4554565" y="2294268"/>
              <a:ext cx="1117846" cy="6466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solidFill>
                    <a:schemeClr val="tx2"/>
                  </a:solidFill>
                </a:rPr>
                <a:t>Segment </a:t>
              </a:r>
              <a:r>
                <a:rPr lang="en-US" sz="1867" dirty="0">
                  <a:solidFill>
                    <a:schemeClr val="tx2"/>
                  </a:solidFill>
                </a:rPr>
                <a:t>6</a:t>
              </a:r>
              <a:endParaRPr lang="en-US" sz="1867" dirty="0">
                <a:solidFill>
                  <a:schemeClr val="tx2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54564" y="1650300"/>
              <a:ext cx="2235691" cy="6466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7" dirty="0">
                  <a:solidFill>
                    <a:schemeClr val="tx2"/>
                  </a:solidFill>
                </a:rPr>
                <a:t>Segment </a:t>
              </a:r>
              <a:r>
                <a:rPr lang="en-US" sz="1867" dirty="0">
                  <a:solidFill>
                    <a:schemeClr val="tx2"/>
                  </a:solidFill>
                </a:rPr>
                <a:t>5</a:t>
              </a:r>
              <a:endParaRPr lang="en-US" sz="1867" dirty="0">
                <a:solidFill>
                  <a:schemeClr val="tx2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294864" y="56745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9688" y="1446185"/>
            <a:ext cx="764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Data</a:t>
            </a:r>
          </a:p>
          <a:p>
            <a:pPr algn="r"/>
            <a:r>
              <a:rPr lang="en-US" sz="2400" dirty="0"/>
              <a:t>Keys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63105" y="1211808"/>
            <a:ext cx="1286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Stream </a:t>
            </a:r>
            <a:r>
              <a:rPr lang="en-US" sz="2400" i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506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387111"/>
            <a:ext cx="11487323" cy="22159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DB8"/>
                </a:solidFill>
              </a:rPr>
              <a:t>Project Nautilus</a:t>
            </a:r>
            <a:endParaRPr lang="en-US" dirty="0">
              <a:solidFill>
                <a:srgbClr val="007DB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2" y="3002845"/>
            <a:ext cx="6934388" cy="1640514"/>
          </a:xfrm>
        </p:spPr>
        <p:txBody>
          <a:bodyPr/>
          <a:lstStyle/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r>
              <a:rPr lang="en-US" sz="1867" b="0" dirty="0"/>
              <a:t>Dell Internal &amp; Confidential</a:t>
            </a:r>
            <a:endParaRPr lang="en-US" sz="1867" b="0" dirty="0"/>
          </a:p>
        </p:txBody>
      </p:sp>
    </p:spTree>
    <p:extLst>
      <p:ext uri="{BB962C8B-B14F-4D97-AF65-F5344CB8AC3E}">
        <p14:creationId xmlns:p14="http://schemas.microsoft.com/office/powerpoint/2010/main" val="14306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8493219" y="3832175"/>
            <a:ext cx="2093973" cy="2093973"/>
            <a:chOff x="4666821" y="3551415"/>
            <a:chExt cx="1224754" cy="1224754"/>
          </a:xfrm>
        </p:grpSpPr>
        <p:sp>
          <p:nvSpPr>
            <p:cNvPr id="7" name="TextBox 6"/>
            <p:cNvSpPr txBox="1"/>
            <p:nvPr/>
          </p:nvSpPr>
          <p:spPr>
            <a:xfrm>
              <a:off x="4666821" y="3551415"/>
              <a:ext cx="1224754" cy="1224754"/>
            </a:xfrm>
            <a:prstGeom prst="rect">
              <a:avLst/>
            </a:prstGeom>
            <a:solidFill>
              <a:srgbClr val="5482AB"/>
            </a:solidFill>
            <a:ln w="12700" cmpd="sng">
              <a:noFill/>
            </a:ln>
          </p:spPr>
          <p:txBody>
            <a:bodyPr wrap="square" lIns="0" tIns="85344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1100"/>
              </a:lvl1pPr>
            </a:lstStyle>
            <a:p>
              <a:endParaRPr lang="en-US" sz="1600" dirty="0">
                <a:solidFill>
                  <a:schemeClr val="tx2"/>
                </a:solidFill>
              </a:endParaRPr>
            </a:p>
            <a:p>
              <a:r>
                <a:rPr lang="en-US" sz="1600" dirty="0">
                  <a:solidFill>
                    <a:schemeClr val="tx2"/>
                  </a:solidFill>
                </a:rPr>
                <a:t>Open </a:t>
              </a:r>
              <a:r>
                <a:rPr lang="en-US" sz="1600" dirty="0">
                  <a:solidFill>
                    <a:schemeClr val="tx2"/>
                  </a:solidFill>
                </a:rPr>
                <a:t>Source</a:t>
              </a:r>
            </a:p>
            <a:p>
              <a:r>
                <a:rPr lang="en-US" sz="1600" dirty="0">
                  <a:solidFill>
                    <a:schemeClr val="tx2"/>
                  </a:solidFill>
                </a:rPr>
                <a:t>Community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pic>
          <p:nvPicPr>
            <p:cNvPr id="4" name="Picture 3" descr="open source bk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7031" y="3730036"/>
              <a:ext cx="544335" cy="544335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719958" y="1583062"/>
            <a:ext cx="2093973" cy="2093973"/>
            <a:chOff x="3277809" y="965822"/>
            <a:chExt cx="1224754" cy="1224754"/>
          </a:xfrm>
        </p:grpSpPr>
        <p:sp>
          <p:nvSpPr>
            <p:cNvPr id="12" name="TextBox 11"/>
            <p:cNvSpPr txBox="1"/>
            <p:nvPr/>
          </p:nvSpPr>
          <p:spPr>
            <a:xfrm>
              <a:off x="3277809" y="965822"/>
              <a:ext cx="1224754" cy="1224754"/>
            </a:xfrm>
            <a:prstGeom prst="rect">
              <a:avLst/>
            </a:prstGeom>
            <a:solidFill>
              <a:schemeClr val="accent5"/>
            </a:solidFill>
            <a:ln w="12700" cmpd="sng">
              <a:noFill/>
            </a:ln>
          </p:spPr>
          <p:txBody>
            <a:bodyPr wrap="square" lIns="0" tIns="85344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1100"/>
              </a:lvl1pPr>
            </a:lstStyle>
            <a:p>
              <a:r>
                <a:rPr lang="en-US" sz="1600" dirty="0">
                  <a:solidFill>
                    <a:schemeClr val="tx2"/>
                  </a:solidFill>
                </a:rPr>
                <a:t>Massive</a:t>
              </a:r>
            </a:p>
            <a:p>
              <a:r>
                <a:rPr lang="en-US" sz="1600" dirty="0">
                  <a:solidFill>
                    <a:schemeClr val="tx2"/>
                  </a:solidFill>
                </a:rPr>
                <a:t>Data </a:t>
              </a:r>
              <a:r>
                <a:rPr lang="en-US" sz="1600" dirty="0">
                  <a:solidFill>
                    <a:schemeClr val="tx2"/>
                  </a:solidFill>
                </a:rPr>
                <a:t>Growth</a:t>
              </a:r>
            </a:p>
          </p:txBody>
        </p:sp>
        <p:pic>
          <p:nvPicPr>
            <p:cNvPr id="16" name="Picture 15" descr="data growth bk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74956" y="1101906"/>
              <a:ext cx="430461" cy="51441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009643" y="1583062"/>
            <a:ext cx="2093973" cy="2093973"/>
          </a:xfrm>
          <a:prstGeom prst="rect">
            <a:avLst/>
          </a:prstGeom>
          <a:solidFill>
            <a:srgbClr val="5482AB"/>
          </a:solidFill>
          <a:ln w="38100" cmpd="sng">
            <a:solidFill>
              <a:srgbClr val="FF0000"/>
            </a:solidFill>
          </a:ln>
        </p:spPr>
        <p:txBody>
          <a:bodyPr wrap="square" lIns="0" tIns="85344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600" dirty="0">
                <a:solidFill>
                  <a:schemeClr val="tx2"/>
                </a:solidFill>
              </a:rPr>
              <a:t>Emergence </a:t>
            </a:r>
            <a:r>
              <a:rPr lang="en-US" sz="1600" dirty="0">
                <a:solidFill>
                  <a:schemeClr val="tx2"/>
                </a:solidFill>
              </a:rPr>
              <a:t>of</a:t>
            </a:r>
          </a:p>
          <a:p>
            <a:r>
              <a:rPr lang="en-US" sz="1600" dirty="0">
                <a:solidFill>
                  <a:schemeClr val="tx2"/>
                </a:solidFill>
              </a:rPr>
              <a:t>Real</a:t>
            </a:r>
            <a:r>
              <a:rPr lang="en-US" sz="1600" dirty="0">
                <a:solidFill>
                  <a:schemeClr val="tx2"/>
                </a:solidFill>
              </a:rPr>
              <a:t>-Time </a:t>
            </a:r>
            <a:r>
              <a:rPr lang="en-US" sz="1600" dirty="0">
                <a:solidFill>
                  <a:schemeClr val="tx2"/>
                </a:solidFill>
              </a:rPr>
              <a:t>Apps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38" name="Picture 37" descr="speedometer-icon-bla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4899" y="1797064"/>
            <a:ext cx="869360" cy="86936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6197082" y="3832175"/>
            <a:ext cx="2093973" cy="2093973"/>
            <a:chOff x="3305983" y="3551415"/>
            <a:chExt cx="1224754" cy="1224754"/>
          </a:xfrm>
        </p:grpSpPr>
        <p:sp>
          <p:nvSpPr>
            <p:cNvPr id="8" name="TextBox 7"/>
            <p:cNvSpPr txBox="1"/>
            <p:nvPr/>
          </p:nvSpPr>
          <p:spPr>
            <a:xfrm>
              <a:off x="3305983" y="3551415"/>
              <a:ext cx="1224754" cy="1224754"/>
            </a:xfrm>
            <a:prstGeom prst="rect">
              <a:avLst/>
            </a:prstGeom>
            <a:solidFill>
              <a:srgbClr val="5482AB"/>
            </a:solidFill>
            <a:ln w="12700" cmpd="sng">
              <a:noFill/>
            </a:ln>
          </p:spPr>
          <p:txBody>
            <a:bodyPr wrap="square" lIns="0" tIns="85344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1100"/>
              </a:lvl1pPr>
            </a:lstStyle>
            <a:p>
              <a:r>
                <a:rPr lang="en-US" sz="1600" dirty="0">
                  <a:solidFill>
                    <a:schemeClr val="tx2"/>
                  </a:solidFill>
                </a:rPr>
                <a:t>Infrastructure Commoditization</a:t>
              </a:r>
            </a:p>
            <a:p>
              <a:r>
                <a:rPr lang="en-US" sz="1600" dirty="0">
                  <a:solidFill>
                    <a:schemeClr val="tx2"/>
                  </a:solidFill>
                </a:rPr>
                <a:t>and Scale-Out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  <p:pic>
          <p:nvPicPr>
            <p:cNvPr id="43" name="Picture 42" descr="server bk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73296" y="3660966"/>
              <a:ext cx="266710" cy="228608"/>
            </a:xfrm>
            <a:prstGeom prst="rect">
              <a:avLst/>
            </a:prstGeom>
          </p:spPr>
        </p:pic>
        <p:pic>
          <p:nvPicPr>
            <p:cNvPr id="49" name="Picture 48" descr="server bk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44263" y="3917416"/>
              <a:ext cx="266710" cy="228608"/>
            </a:xfrm>
            <a:prstGeom prst="rect">
              <a:avLst/>
            </a:prstGeom>
          </p:spPr>
        </p:pic>
        <p:pic>
          <p:nvPicPr>
            <p:cNvPr id="50" name="Picture 49" descr="server bk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2330" y="3917416"/>
              <a:ext cx="266710" cy="22860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604808" y="3824639"/>
            <a:ext cx="2093973" cy="2093973"/>
          </a:xfrm>
          <a:prstGeom prst="rect">
            <a:avLst/>
          </a:prstGeom>
          <a:solidFill>
            <a:srgbClr val="5482AB"/>
          </a:solidFill>
          <a:ln w="38100" cmpd="sng">
            <a:solidFill>
              <a:srgbClr val="FF0000"/>
            </a:solidFill>
          </a:ln>
        </p:spPr>
        <p:txBody>
          <a:bodyPr wrap="square" lIns="0" tIns="85344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sz="1600" dirty="0">
                <a:solidFill>
                  <a:schemeClr val="tx2"/>
                </a:solidFill>
              </a:rPr>
              <a:t>Rapid </a:t>
            </a:r>
            <a:r>
              <a:rPr lang="en-US" sz="1600" dirty="0">
                <a:solidFill>
                  <a:schemeClr val="tx2"/>
                </a:solidFill>
              </a:rPr>
              <a:t>Dissemination</a:t>
            </a:r>
          </a:p>
          <a:p>
            <a:r>
              <a:rPr lang="en-US" sz="1600" dirty="0">
                <a:solidFill>
                  <a:schemeClr val="tx2"/>
                </a:solidFill>
              </a:rPr>
              <a:t>of </a:t>
            </a:r>
            <a:r>
              <a:rPr lang="en-US" sz="1600" dirty="0">
                <a:solidFill>
                  <a:schemeClr val="tx2"/>
                </a:solidFill>
              </a:rPr>
              <a:t>Data to Apps</a:t>
            </a:r>
          </a:p>
        </p:txBody>
      </p:sp>
      <p:pic>
        <p:nvPicPr>
          <p:cNvPr id="20" name="Picture 19" descr="converged apps bk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5696" y="4048114"/>
            <a:ext cx="712201" cy="7122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99332" y="1572218"/>
            <a:ext cx="2093973" cy="2093973"/>
          </a:xfrm>
          <a:prstGeom prst="rect">
            <a:avLst/>
          </a:prstGeom>
          <a:solidFill>
            <a:srgbClr val="5482AB"/>
          </a:solidFill>
          <a:ln w="38100" cmpd="sng">
            <a:noFill/>
          </a:ln>
        </p:spPr>
        <p:txBody>
          <a:bodyPr wrap="square" lIns="0" tIns="85344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sz="1600" dirty="0">
                <a:solidFill>
                  <a:schemeClr val="tx2"/>
                </a:solidFill>
              </a:rPr>
              <a:t>Monetize </a:t>
            </a:r>
            <a:r>
              <a:rPr lang="en-US" sz="1600" dirty="0">
                <a:solidFill>
                  <a:schemeClr val="tx2"/>
                </a:solidFill>
              </a:rPr>
              <a:t>Data</a:t>
            </a:r>
          </a:p>
          <a:p>
            <a:r>
              <a:rPr lang="en-US" sz="1600" dirty="0">
                <a:solidFill>
                  <a:schemeClr val="tx2"/>
                </a:solidFill>
              </a:rPr>
              <a:t>with Analytics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8098958" y="1707827"/>
            <a:ext cx="597684" cy="930655"/>
            <a:chOff x="3363141" y="2950878"/>
            <a:chExt cx="936980" cy="1458975"/>
          </a:xfrm>
        </p:grpSpPr>
        <p:pic>
          <p:nvPicPr>
            <p:cNvPr id="32" name="Picture 31" descr="Analytics bk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63141" y="2950878"/>
              <a:ext cx="936980" cy="1458975"/>
            </a:xfrm>
            <a:prstGeom prst="rect">
              <a:avLst/>
            </a:prstGeom>
          </p:spPr>
        </p:pic>
        <p:pic>
          <p:nvPicPr>
            <p:cNvPr id="33" name="Picture 32" descr="dollar-icon-black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88261" y="3954368"/>
              <a:ext cx="283871" cy="43915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900946" y="3824639"/>
            <a:ext cx="2093973" cy="2093973"/>
          </a:xfrm>
          <a:prstGeom prst="rect">
            <a:avLst/>
          </a:prstGeom>
          <a:solidFill>
            <a:srgbClr val="5482AB"/>
          </a:solidFill>
          <a:ln w="38100" cmpd="sng">
            <a:solidFill>
              <a:srgbClr val="FF0000"/>
            </a:solidFill>
          </a:ln>
        </p:spPr>
        <p:txBody>
          <a:bodyPr wrap="square" lIns="0" tIns="85344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sz="1600" dirty="0">
                <a:solidFill>
                  <a:schemeClr val="tx2"/>
                </a:solidFill>
              </a:rPr>
              <a:t>Data Velocity</a:t>
            </a:r>
          </a:p>
          <a:p>
            <a:r>
              <a:rPr lang="en-US" sz="1600" dirty="0">
                <a:solidFill>
                  <a:schemeClr val="tx2"/>
                </a:solidFill>
              </a:rPr>
              <a:t>and Variety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34" name="Picture 33" descr="column bk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836" y="4217062"/>
            <a:ext cx="621845" cy="50266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 Drivers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>
                <a:solidFill>
                  <a:srgbClr val="007DB8"/>
                </a:solidFill>
              </a:rPr>
              <a:t>Today’s “Accidental Architecture”</a:t>
            </a:r>
            <a:endParaRPr lang="en-US" sz="2667" dirty="0">
              <a:solidFill>
                <a:srgbClr val="007DB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257" y="1164704"/>
            <a:ext cx="1040653" cy="461663"/>
          </a:xfrm>
          <a:prstGeom prst="rect">
            <a:avLst/>
          </a:prstGeom>
          <a:noFill/>
        </p:spPr>
        <p:txBody>
          <a:bodyPr wrap="none" lIns="91432" tIns="45719" rIns="91432" bIns="45719" rtlCol="0">
            <a:spAutoFit/>
          </a:bodyPr>
          <a:lstStyle>
            <a:defPPr>
              <a:defRPr lang="en-US"/>
            </a:defPPr>
            <a:lvl1pPr defTabSz="685732"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7AB800">
                    <a:lumMod val="75000"/>
                  </a:srgbClr>
                </a:solidFill>
                <a:latin typeface="Arial"/>
              </a:defRPr>
            </a:lvl1pPr>
          </a:lstStyle>
          <a:p>
            <a:r>
              <a:rPr lang="en-US" sz="2400" dirty="0"/>
              <a:t>Batch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01256" y="5852831"/>
            <a:ext cx="1650692" cy="461663"/>
          </a:xfrm>
          <a:prstGeom prst="rect">
            <a:avLst/>
          </a:prstGeom>
          <a:noFill/>
        </p:spPr>
        <p:txBody>
          <a:bodyPr wrap="none" lIns="91432" tIns="45719" rIns="91432" bIns="45719" rtlCol="0">
            <a:spAutoFit/>
          </a:bodyPr>
          <a:lstStyle/>
          <a:p>
            <a:pPr defTabSz="914286"/>
            <a:r>
              <a:rPr lang="en-US" sz="2400" b="1" dirty="0">
                <a:solidFill>
                  <a:srgbClr val="7AB800">
                    <a:lumMod val="75000"/>
                  </a:srgbClr>
                </a:solidFill>
                <a:latin typeface="Arial"/>
              </a:rPr>
              <a:t>Real-Time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819" y="3792748"/>
            <a:ext cx="1282941" cy="671837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5609266" y="5618529"/>
            <a:ext cx="3765065" cy="276999"/>
          </a:xfrm>
          <a:prstGeom prst="rightArrow">
            <a:avLst/>
          </a:prstGeom>
          <a:gradFill flip="none" rotWithShape="1">
            <a:gsLst>
              <a:gs pos="100000">
                <a:schemeClr val="accent2">
                  <a:lumMod val="75000"/>
                  <a:alpha val="0"/>
                </a:schemeClr>
              </a:gs>
              <a:gs pos="0">
                <a:schemeClr val="accent2"/>
              </a:gs>
            </a:gsLst>
            <a:lin ang="10800000" scaled="1"/>
            <a:tileRect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9" rIns="91432" bIns="45719" rtlCol="0" anchor="ctr"/>
          <a:lstStyle/>
          <a:p>
            <a:pPr algn="ctr" defTabSz="914286"/>
            <a:endParaRPr lang="en-US" sz="2400">
              <a:solidFill>
                <a:srgbClr val="444444"/>
              </a:solidFill>
            </a:endParaRPr>
          </a:p>
        </p:txBody>
      </p:sp>
      <p:sp>
        <p:nvSpPr>
          <p:cNvPr id="77" name="Right Arrow 76"/>
          <p:cNvSpPr/>
          <p:nvPr/>
        </p:nvSpPr>
        <p:spPr>
          <a:xfrm flipV="1">
            <a:off x="1579367" y="4034018"/>
            <a:ext cx="761476" cy="259807"/>
          </a:xfrm>
          <a:prstGeom prst="rightArrow">
            <a:avLst/>
          </a:prstGeom>
          <a:gradFill flip="none" rotWithShape="1">
            <a:gsLst>
              <a:gs pos="100000">
                <a:schemeClr val="accent2">
                  <a:lumMod val="75000"/>
                  <a:alpha val="0"/>
                </a:schemeClr>
              </a:gs>
              <a:gs pos="0">
                <a:schemeClr val="accent2"/>
              </a:gs>
            </a:gsLst>
            <a:lin ang="10800000" scaled="1"/>
            <a:tileRect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9" rIns="91432" bIns="45719" rtlCol="0" anchor="ctr"/>
          <a:lstStyle/>
          <a:p>
            <a:pPr algn="ctr" defTabSz="914286"/>
            <a:endParaRPr lang="en-US" sz="2400">
              <a:solidFill>
                <a:srgbClr val="444444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 rot="18100867">
            <a:off x="2974517" y="3251176"/>
            <a:ext cx="928351" cy="313067"/>
          </a:xfrm>
          <a:prstGeom prst="rightArrow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9" rIns="91432" bIns="45719" rtlCol="0" anchor="ctr"/>
          <a:lstStyle/>
          <a:p>
            <a:pPr algn="ctr" defTabSz="914286"/>
            <a:endParaRPr lang="en-US" sz="2400">
              <a:solidFill>
                <a:srgbClr val="007DB8"/>
              </a:solidFill>
            </a:endParaRPr>
          </a:p>
        </p:txBody>
      </p:sp>
      <p:sp>
        <p:nvSpPr>
          <p:cNvPr id="79" name="Right Arrow 78"/>
          <p:cNvSpPr/>
          <p:nvPr/>
        </p:nvSpPr>
        <p:spPr>
          <a:xfrm rot="2309913">
            <a:off x="3034411" y="5184503"/>
            <a:ext cx="1156696" cy="276999"/>
          </a:xfrm>
          <a:prstGeom prst="rightArrow">
            <a:avLst/>
          </a:prstGeom>
          <a:gradFill flip="none" rotWithShape="1">
            <a:gsLst>
              <a:gs pos="100000">
                <a:schemeClr val="accent2">
                  <a:lumMod val="75000"/>
                  <a:alpha val="0"/>
                </a:schemeClr>
              </a:gs>
              <a:gs pos="0">
                <a:schemeClr val="accent2"/>
              </a:gs>
            </a:gsLst>
            <a:lin ang="10800000" scaled="1"/>
            <a:tileRect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9" rIns="91432" bIns="45719" rtlCol="0" anchor="ctr"/>
          <a:lstStyle/>
          <a:p>
            <a:pPr algn="ctr" defTabSz="914286"/>
            <a:endParaRPr lang="en-US" sz="2400">
              <a:solidFill>
                <a:srgbClr val="444444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996" y="2636725"/>
            <a:ext cx="1577760" cy="1016251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9604593" y="3720509"/>
            <a:ext cx="1956353" cy="502571"/>
          </a:xfrm>
          <a:prstGeom prst="rect">
            <a:avLst/>
          </a:prstGeom>
          <a:noFill/>
        </p:spPr>
        <p:txBody>
          <a:bodyPr wrap="square" lIns="91432" tIns="45719" rIns="91432" bIns="45719" rtlCol="0">
            <a:spAutoFit/>
          </a:bodyPr>
          <a:lstStyle/>
          <a:p>
            <a:pPr defTabSz="914286"/>
            <a:r>
              <a:rPr lang="en-US" sz="1333" b="1" dirty="0">
                <a:solidFill>
                  <a:srgbClr val="717074"/>
                </a:solidFill>
                <a:latin typeface="Calibri"/>
                <a:cs typeface="Calibri"/>
              </a:rPr>
              <a:t>Interactive exploration by Data Scientists</a:t>
            </a:r>
          </a:p>
        </p:txBody>
      </p:sp>
      <p:sp>
        <p:nvSpPr>
          <p:cNvPr id="84" name="Right Arrow 83"/>
          <p:cNvSpPr/>
          <p:nvPr/>
        </p:nvSpPr>
        <p:spPr>
          <a:xfrm rot="1263519">
            <a:off x="8798108" y="2760797"/>
            <a:ext cx="870133" cy="286587"/>
          </a:xfrm>
          <a:prstGeom prst="rightArrow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9" rIns="91432" bIns="45719" rtlCol="0" anchor="ctr"/>
          <a:lstStyle/>
          <a:p>
            <a:pPr algn="ctr" defTabSz="914286"/>
            <a:endParaRPr lang="en-US" sz="2400">
              <a:solidFill>
                <a:srgbClr val="007DB8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040" y="4732598"/>
            <a:ext cx="1735237" cy="1162929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9604593" y="5837065"/>
            <a:ext cx="1956353" cy="502571"/>
          </a:xfrm>
          <a:prstGeom prst="rect">
            <a:avLst/>
          </a:prstGeom>
          <a:noFill/>
        </p:spPr>
        <p:txBody>
          <a:bodyPr wrap="square" lIns="91432" tIns="45719" rIns="91432" bIns="45719" rtlCol="0">
            <a:spAutoFit/>
          </a:bodyPr>
          <a:lstStyle/>
          <a:p>
            <a:pPr defTabSz="914286"/>
            <a:r>
              <a:rPr lang="en-US" sz="1333" b="1" dirty="0">
                <a:solidFill>
                  <a:srgbClr val="717074"/>
                </a:solidFill>
                <a:latin typeface="Calibri"/>
                <a:cs typeface="Calibri"/>
              </a:rPr>
              <a:t>Real-time intelligence at the NOC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77102" y="3244945"/>
            <a:ext cx="966481" cy="297452"/>
          </a:xfrm>
          <a:prstGeom prst="rect">
            <a:avLst/>
          </a:prstGeom>
          <a:noFill/>
        </p:spPr>
        <p:txBody>
          <a:bodyPr wrap="square" lIns="91432" tIns="45719" rIns="91432" bIns="45719" rtlCol="0">
            <a:spAutoFit/>
          </a:bodyPr>
          <a:lstStyle/>
          <a:p>
            <a:pPr algn="ctr" defTabSz="914286"/>
            <a:r>
              <a:rPr lang="en-US" sz="1333" b="1" dirty="0">
                <a:solidFill>
                  <a:srgbClr val="717074"/>
                </a:solidFill>
                <a:latin typeface="Calibri"/>
                <a:cs typeface="Calibri"/>
              </a:rPr>
              <a:t>Sensors</a:t>
            </a:r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68" y="3787951"/>
            <a:ext cx="1073221" cy="5620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76151" y="3583039"/>
            <a:ext cx="3053804" cy="1236836"/>
          </a:xfrm>
          <a:prstGeom prst="rect">
            <a:avLst/>
          </a:prstGeom>
          <a:noFill/>
          <a:ln w="28575" cmpd="sng">
            <a:solidFill>
              <a:schemeClr val="bg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9" rIns="91432" bIns="45719" rtlCol="0" anchor="ctr"/>
          <a:lstStyle/>
          <a:p>
            <a:pPr algn="ctr" defTabSz="914286"/>
            <a:endParaRPr lang="en-US" sz="2400">
              <a:solidFill>
                <a:srgbClr val="444444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3784953" y="3835047"/>
            <a:ext cx="1956353" cy="297452"/>
          </a:xfrm>
          <a:prstGeom prst="rect">
            <a:avLst/>
          </a:prstGeom>
          <a:noFill/>
        </p:spPr>
        <p:txBody>
          <a:bodyPr wrap="square" lIns="91432" tIns="45719" rIns="91432" bIns="45719" rtlCol="0">
            <a:spAutoFit/>
          </a:bodyPr>
          <a:lstStyle/>
          <a:p>
            <a:pPr defTabSz="914286"/>
            <a:r>
              <a:rPr lang="en-US" sz="1333" b="1" dirty="0" err="1">
                <a:solidFill>
                  <a:srgbClr val="717074"/>
                </a:solidFill>
                <a:latin typeface="Calibri"/>
                <a:cs typeface="Calibri"/>
              </a:rPr>
              <a:t>MirrorMaker</a:t>
            </a:r>
            <a:r>
              <a:rPr lang="en-US" sz="1333" b="1" dirty="0">
                <a:solidFill>
                  <a:srgbClr val="717074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6104850" y="3244945"/>
            <a:ext cx="1956353" cy="297452"/>
          </a:xfrm>
          <a:prstGeom prst="rect">
            <a:avLst/>
          </a:prstGeom>
          <a:noFill/>
        </p:spPr>
        <p:txBody>
          <a:bodyPr wrap="square" lIns="91432" tIns="45719" rIns="91432" bIns="45719" rtlCol="0">
            <a:spAutoFit/>
          </a:bodyPr>
          <a:lstStyle/>
          <a:p>
            <a:pPr defTabSz="914286"/>
            <a:r>
              <a:rPr lang="en-US" sz="1333" b="1" dirty="0">
                <a:solidFill>
                  <a:srgbClr val="717074"/>
                </a:solidFill>
                <a:latin typeface="Calibri"/>
                <a:cs typeface="Calibri"/>
              </a:rPr>
              <a:t>DR Site</a:t>
            </a:r>
          </a:p>
        </p:txBody>
      </p:sp>
      <p:sp>
        <p:nvSpPr>
          <p:cNvPr id="225" name="Right Arrow 224"/>
          <p:cNvSpPr/>
          <p:nvPr/>
        </p:nvSpPr>
        <p:spPr>
          <a:xfrm rot="2736015">
            <a:off x="5279855" y="3059355"/>
            <a:ext cx="658820" cy="276999"/>
          </a:xfrm>
          <a:prstGeom prst="rightArrow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9" rIns="91432" bIns="45719" rtlCol="0" anchor="ctr"/>
          <a:lstStyle/>
          <a:p>
            <a:pPr algn="ctr" defTabSz="914286"/>
            <a:endParaRPr lang="en-US" sz="2400">
              <a:solidFill>
                <a:srgbClr val="007DB8"/>
              </a:solidFill>
            </a:endParaRPr>
          </a:p>
        </p:txBody>
      </p:sp>
      <p:pic>
        <p:nvPicPr>
          <p:cNvPr id="10" name="Picture 2" descr="Image result for senso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803772"/>
            <a:ext cx="517283" cy="51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8" descr="Image result for mobile icon"/>
          <p:cNvSpPr>
            <a:spLocks noChangeAspect="1" noChangeArrowheads="1"/>
          </p:cNvSpPr>
          <p:nvPr/>
        </p:nvSpPr>
        <p:spPr bwMode="auto">
          <a:xfrm>
            <a:off x="613835" y="-1401233"/>
            <a:ext cx="2146300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9" rIns="121917" bIns="60959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67" y="3703205"/>
            <a:ext cx="336349" cy="59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27" y="4814805"/>
            <a:ext cx="504631" cy="49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" name="TextBox 223"/>
          <p:cNvSpPr txBox="1"/>
          <p:nvPr/>
        </p:nvSpPr>
        <p:spPr>
          <a:xfrm>
            <a:off x="520254" y="4296856"/>
            <a:ext cx="1280177" cy="297452"/>
          </a:xfrm>
          <a:prstGeom prst="rect">
            <a:avLst/>
          </a:prstGeom>
          <a:noFill/>
        </p:spPr>
        <p:txBody>
          <a:bodyPr wrap="square" lIns="91432" tIns="45719" rIns="91432" bIns="45719" rtlCol="0">
            <a:spAutoFit/>
          </a:bodyPr>
          <a:lstStyle/>
          <a:p>
            <a:pPr algn="ctr" defTabSz="914286"/>
            <a:r>
              <a:rPr lang="en-US" sz="1333" b="1" dirty="0">
                <a:solidFill>
                  <a:srgbClr val="717074"/>
                </a:solidFill>
                <a:latin typeface="Calibri"/>
                <a:cs typeface="Calibri"/>
              </a:rPr>
              <a:t>Mobile Devices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20254" y="5266605"/>
            <a:ext cx="1280177" cy="297452"/>
          </a:xfrm>
          <a:prstGeom prst="rect">
            <a:avLst/>
          </a:prstGeom>
          <a:noFill/>
        </p:spPr>
        <p:txBody>
          <a:bodyPr wrap="square" lIns="91432" tIns="45719" rIns="91432" bIns="45719" rtlCol="0">
            <a:spAutoFit/>
          </a:bodyPr>
          <a:lstStyle/>
          <a:p>
            <a:pPr algn="ctr" defTabSz="914286"/>
            <a:r>
              <a:rPr lang="en-US" sz="1333" b="1" dirty="0">
                <a:solidFill>
                  <a:srgbClr val="717074"/>
                </a:solidFill>
                <a:latin typeface="Calibri"/>
                <a:cs typeface="Calibri"/>
              </a:rPr>
              <a:t>App Logs</a:t>
            </a:r>
          </a:p>
        </p:txBody>
      </p:sp>
      <p:sp>
        <p:nvSpPr>
          <p:cNvPr id="286" name="Right Arrow 285"/>
          <p:cNvSpPr/>
          <p:nvPr/>
        </p:nvSpPr>
        <p:spPr>
          <a:xfrm rot="19604524" flipV="1">
            <a:off x="1646891" y="4757426"/>
            <a:ext cx="761476" cy="259807"/>
          </a:xfrm>
          <a:prstGeom prst="rightArrow">
            <a:avLst/>
          </a:prstGeom>
          <a:gradFill flip="none" rotWithShape="1">
            <a:gsLst>
              <a:gs pos="100000">
                <a:schemeClr val="accent2">
                  <a:lumMod val="75000"/>
                  <a:alpha val="0"/>
                </a:schemeClr>
              </a:gs>
              <a:gs pos="0">
                <a:schemeClr val="accent2"/>
              </a:gs>
            </a:gsLst>
            <a:lin ang="10800000" scaled="1"/>
            <a:tileRect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9" rIns="91432" bIns="45719" rtlCol="0" anchor="ctr"/>
          <a:lstStyle/>
          <a:p>
            <a:pPr algn="ctr" defTabSz="914286"/>
            <a:endParaRPr lang="en-US" sz="2400">
              <a:solidFill>
                <a:srgbClr val="444444"/>
              </a:solidFill>
            </a:endParaRPr>
          </a:p>
        </p:txBody>
      </p:sp>
      <p:sp>
        <p:nvSpPr>
          <p:cNvPr id="287" name="Right Arrow 286"/>
          <p:cNvSpPr/>
          <p:nvPr/>
        </p:nvSpPr>
        <p:spPr>
          <a:xfrm rot="1578194" flipV="1">
            <a:off x="1597510" y="3400209"/>
            <a:ext cx="761476" cy="259807"/>
          </a:xfrm>
          <a:prstGeom prst="rightArrow">
            <a:avLst/>
          </a:prstGeom>
          <a:gradFill flip="none" rotWithShape="1">
            <a:gsLst>
              <a:gs pos="100000">
                <a:schemeClr val="accent2">
                  <a:lumMod val="75000"/>
                  <a:alpha val="0"/>
                </a:schemeClr>
              </a:gs>
              <a:gs pos="0">
                <a:schemeClr val="accent2"/>
              </a:gs>
            </a:gsLst>
            <a:lin ang="10800000" scaled="1"/>
            <a:tileRect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9" rIns="91432" bIns="45719" rtlCol="0" anchor="ctr"/>
          <a:lstStyle/>
          <a:p>
            <a:pPr algn="ctr" defTabSz="914286"/>
            <a:endParaRPr lang="en-US" sz="2400">
              <a:solidFill>
                <a:srgbClr val="444444"/>
              </a:solidFill>
            </a:endParaRPr>
          </a:p>
        </p:txBody>
      </p:sp>
      <p:pic>
        <p:nvPicPr>
          <p:cNvPr id="305" name="Picture 3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0345" y="1797511"/>
            <a:ext cx="1760425" cy="544540"/>
          </a:xfrm>
          <a:prstGeom prst="rect">
            <a:avLst/>
          </a:prstGeom>
        </p:spPr>
      </p:pic>
      <p:pic>
        <p:nvPicPr>
          <p:cNvPr id="306" name="Picture 4" descr="https://www.mapr.com/sites/default/files/otherpageimages/spark-streaming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1" t="10167" r="4990" b="9303"/>
          <a:stretch/>
        </p:blipFill>
        <p:spPr bwMode="auto">
          <a:xfrm>
            <a:off x="4151604" y="5204755"/>
            <a:ext cx="1253549" cy="80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4859" y="3810972"/>
            <a:ext cx="1454788" cy="450000"/>
          </a:xfrm>
          <a:prstGeom prst="rect">
            <a:avLst/>
          </a:prstGeom>
        </p:spPr>
      </p:pic>
      <p:sp>
        <p:nvSpPr>
          <p:cNvPr id="359" name="Right Arrow 358"/>
          <p:cNvSpPr/>
          <p:nvPr/>
        </p:nvSpPr>
        <p:spPr>
          <a:xfrm flipV="1">
            <a:off x="3970299" y="4176058"/>
            <a:ext cx="761476" cy="259807"/>
          </a:xfrm>
          <a:prstGeom prst="rightArrow">
            <a:avLst/>
          </a:prstGeom>
          <a:gradFill flip="none" rotWithShape="1">
            <a:gsLst>
              <a:gs pos="100000">
                <a:schemeClr val="accent2">
                  <a:lumMod val="75000"/>
                  <a:alpha val="0"/>
                </a:schemeClr>
              </a:gs>
              <a:gs pos="0">
                <a:schemeClr val="accent2"/>
              </a:gs>
            </a:gsLst>
            <a:lin ang="10800000" scaled="1"/>
            <a:tileRect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9" rIns="91432" bIns="45719" rtlCol="0" anchor="ctr"/>
          <a:lstStyle/>
          <a:p>
            <a:pPr algn="ctr" defTabSz="914286"/>
            <a:endParaRPr lang="en-US" sz="2400">
              <a:solidFill>
                <a:srgbClr val="444444"/>
              </a:solidFill>
            </a:endParaRPr>
          </a:p>
        </p:txBody>
      </p:sp>
      <p:pic>
        <p:nvPicPr>
          <p:cNvPr id="377" name="Picture 14" descr="http://s3lab.deusto.es/wp-content/uploads/2014/09/Cassandra-300x2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266" y="1720966"/>
            <a:ext cx="1041241" cy="69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0" name="Picture 379"/>
          <p:cNvPicPr>
            <a:picLocks noChangeAspect="1"/>
          </p:cNvPicPr>
          <p:nvPr/>
        </p:nvPicPr>
        <p:blipFill>
          <a:blip r:embed="rId12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0656" y="1386752"/>
            <a:ext cx="1355933" cy="212065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2107" y="1798901"/>
            <a:ext cx="1014371" cy="513091"/>
          </a:xfrm>
          <a:prstGeom prst="rect">
            <a:avLst/>
          </a:prstGeom>
        </p:spPr>
      </p:pic>
      <p:sp>
        <p:nvSpPr>
          <p:cNvPr id="383" name="Right Arrow 382"/>
          <p:cNvSpPr/>
          <p:nvPr/>
        </p:nvSpPr>
        <p:spPr>
          <a:xfrm rot="3559775">
            <a:off x="8110433" y="3717006"/>
            <a:ext cx="2001747" cy="313796"/>
          </a:xfrm>
          <a:prstGeom prst="rightArrow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9" rIns="91432" bIns="45719" rtlCol="0" anchor="ctr"/>
          <a:lstStyle/>
          <a:p>
            <a:pPr algn="ctr" defTabSz="914286"/>
            <a:endParaRPr lang="en-US" sz="2400">
              <a:solidFill>
                <a:srgbClr val="007DB8"/>
              </a:solidFill>
            </a:endParaRPr>
          </a:p>
        </p:txBody>
      </p:sp>
      <p:grpSp>
        <p:nvGrpSpPr>
          <p:cNvPr id="384" name="Group 383"/>
          <p:cNvGrpSpPr/>
          <p:nvPr/>
        </p:nvGrpSpPr>
        <p:grpSpPr>
          <a:xfrm>
            <a:off x="3616593" y="1804063"/>
            <a:ext cx="511665" cy="531435"/>
            <a:chOff x="4719929" y="754262"/>
            <a:chExt cx="690271" cy="849441"/>
          </a:xfrm>
        </p:grpSpPr>
        <p:pic>
          <p:nvPicPr>
            <p:cNvPr id="385" name="Picture 11" descr="https://upload.wikimedia.org/wikipedia/commons/thumb/e/ed/AWS_Simple_Icons_Storage_Amazon_S3_Bucket_with_Objects.svg/1024px-AWS_Simple_Icons_Storage_Amazon_S3_Bucket_with_Objects.svg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929" y="754262"/>
              <a:ext cx="690271" cy="690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6" name="Picture 13" descr="http://www.signiant.com/wp-content/uploads/2015/06/S3-.pn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072"/>
            <a:stretch/>
          </p:blipFill>
          <p:spPr bwMode="auto">
            <a:xfrm>
              <a:off x="4911414" y="1373235"/>
              <a:ext cx="284402" cy="230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4" name="Picture 1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4295" y="1848679"/>
            <a:ext cx="1137093" cy="44220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571739" y="2467989"/>
            <a:ext cx="544760" cy="421367"/>
            <a:chOff x="8348790" y="756719"/>
            <a:chExt cx="447526" cy="291727"/>
          </a:xfrm>
        </p:grpSpPr>
        <p:sp>
          <p:nvSpPr>
            <p:cNvPr id="3" name="Can 2"/>
            <p:cNvSpPr/>
            <p:nvPr/>
          </p:nvSpPr>
          <p:spPr>
            <a:xfrm>
              <a:off x="8578161" y="841504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183" name="Can 182"/>
            <p:cNvSpPr/>
            <p:nvPr/>
          </p:nvSpPr>
          <p:spPr>
            <a:xfrm>
              <a:off x="8348790" y="845861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184" name="Can 183"/>
            <p:cNvSpPr/>
            <p:nvPr/>
          </p:nvSpPr>
          <p:spPr>
            <a:xfrm>
              <a:off x="8470025" y="756719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595617" y="2467989"/>
            <a:ext cx="544760" cy="421367"/>
            <a:chOff x="8348790" y="756719"/>
            <a:chExt cx="447526" cy="291727"/>
          </a:xfrm>
        </p:grpSpPr>
        <p:sp>
          <p:nvSpPr>
            <p:cNvPr id="187" name="Can 186"/>
            <p:cNvSpPr/>
            <p:nvPr/>
          </p:nvSpPr>
          <p:spPr>
            <a:xfrm>
              <a:off x="8578161" y="841504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188" name="Can 187"/>
            <p:cNvSpPr/>
            <p:nvPr/>
          </p:nvSpPr>
          <p:spPr>
            <a:xfrm>
              <a:off x="8348790" y="845861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189" name="Can 188"/>
            <p:cNvSpPr/>
            <p:nvPr/>
          </p:nvSpPr>
          <p:spPr>
            <a:xfrm>
              <a:off x="8470025" y="756719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5138912" y="2467989"/>
            <a:ext cx="544760" cy="421367"/>
            <a:chOff x="8348790" y="756719"/>
            <a:chExt cx="447526" cy="291727"/>
          </a:xfrm>
        </p:grpSpPr>
        <p:sp>
          <p:nvSpPr>
            <p:cNvPr id="191" name="Can 190"/>
            <p:cNvSpPr/>
            <p:nvPr/>
          </p:nvSpPr>
          <p:spPr>
            <a:xfrm>
              <a:off x="8578161" y="841504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192" name="Can 191"/>
            <p:cNvSpPr/>
            <p:nvPr/>
          </p:nvSpPr>
          <p:spPr>
            <a:xfrm>
              <a:off x="8348790" y="845861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193" name="Can 192"/>
            <p:cNvSpPr/>
            <p:nvPr/>
          </p:nvSpPr>
          <p:spPr>
            <a:xfrm>
              <a:off x="8470025" y="756719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6479005" y="2467989"/>
            <a:ext cx="544760" cy="421367"/>
            <a:chOff x="8348790" y="756719"/>
            <a:chExt cx="447526" cy="291727"/>
          </a:xfrm>
        </p:grpSpPr>
        <p:sp>
          <p:nvSpPr>
            <p:cNvPr id="195" name="Can 194"/>
            <p:cNvSpPr/>
            <p:nvPr/>
          </p:nvSpPr>
          <p:spPr>
            <a:xfrm>
              <a:off x="8578161" y="841504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196" name="Can 195"/>
            <p:cNvSpPr/>
            <p:nvPr/>
          </p:nvSpPr>
          <p:spPr>
            <a:xfrm>
              <a:off x="8348790" y="845861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197" name="Can 196"/>
            <p:cNvSpPr/>
            <p:nvPr/>
          </p:nvSpPr>
          <p:spPr>
            <a:xfrm>
              <a:off x="8470025" y="756719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601820" y="4291862"/>
            <a:ext cx="544760" cy="421367"/>
            <a:chOff x="8348790" y="756719"/>
            <a:chExt cx="447526" cy="291727"/>
          </a:xfrm>
        </p:grpSpPr>
        <p:sp>
          <p:nvSpPr>
            <p:cNvPr id="199" name="Can 198"/>
            <p:cNvSpPr/>
            <p:nvPr/>
          </p:nvSpPr>
          <p:spPr>
            <a:xfrm>
              <a:off x="8578161" y="841504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200" name="Can 199"/>
            <p:cNvSpPr/>
            <p:nvPr/>
          </p:nvSpPr>
          <p:spPr>
            <a:xfrm>
              <a:off x="8348790" y="845861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201" name="Can 200"/>
            <p:cNvSpPr/>
            <p:nvPr/>
          </p:nvSpPr>
          <p:spPr>
            <a:xfrm>
              <a:off x="8470025" y="756719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6941913" y="4291862"/>
            <a:ext cx="544760" cy="421367"/>
            <a:chOff x="8348790" y="756719"/>
            <a:chExt cx="447526" cy="291727"/>
          </a:xfrm>
        </p:grpSpPr>
        <p:sp>
          <p:nvSpPr>
            <p:cNvPr id="203" name="Can 202"/>
            <p:cNvSpPr/>
            <p:nvPr/>
          </p:nvSpPr>
          <p:spPr>
            <a:xfrm>
              <a:off x="8578161" y="841504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204" name="Can 203"/>
            <p:cNvSpPr/>
            <p:nvPr/>
          </p:nvSpPr>
          <p:spPr>
            <a:xfrm>
              <a:off x="8348790" y="845861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205" name="Can 204"/>
            <p:cNvSpPr/>
            <p:nvPr/>
          </p:nvSpPr>
          <p:spPr>
            <a:xfrm>
              <a:off x="8470025" y="756719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2722997" y="4291865"/>
            <a:ext cx="544760" cy="421367"/>
            <a:chOff x="8348790" y="756719"/>
            <a:chExt cx="447526" cy="291727"/>
          </a:xfrm>
        </p:grpSpPr>
        <p:sp>
          <p:nvSpPr>
            <p:cNvPr id="207" name="Can 206"/>
            <p:cNvSpPr/>
            <p:nvPr/>
          </p:nvSpPr>
          <p:spPr>
            <a:xfrm>
              <a:off x="8578161" y="841504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208" name="Can 207"/>
            <p:cNvSpPr/>
            <p:nvPr/>
          </p:nvSpPr>
          <p:spPr>
            <a:xfrm>
              <a:off x="8348790" y="845861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  <p:sp>
          <p:nvSpPr>
            <p:cNvPr id="209" name="Can 208"/>
            <p:cNvSpPr/>
            <p:nvPr/>
          </p:nvSpPr>
          <p:spPr>
            <a:xfrm>
              <a:off x="8470025" y="756719"/>
              <a:ext cx="218155" cy="202585"/>
            </a:xfrm>
            <a:prstGeom prst="can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  <a:effectLst/>
          </p:spPr>
          <p:txBody>
            <a:bodyPr wrap="square" lIns="243840" tIns="182880" rIns="182880" bIns="18288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endParaRPr lang="en-US" sz="2667" dirty="0" err="1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42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4" grpId="0" animBg="1"/>
      <p:bldP spid="77" grpId="0" animBg="1"/>
      <p:bldP spid="78" grpId="0" animBg="1"/>
      <p:bldP spid="79" grpId="0" animBg="1"/>
      <p:bldP spid="83" grpId="0"/>
      <p:bldP spid="84" grpId="0" animBg="1"/>
      <p:bldP spid="85" grpId="0"/>
      <p:bldP spid="9" grpId="0" animBg="1"/>
      <p:bldP spid="222" grpId="0"/>
      <p:bldP spid="223" grpId="0"/>
      <p:bldP spid="225" grpId="0" animBg="1"/>
      <p:bldP spid="286" grpId="0" animBg="1"/>
      <p:bldP spid="287" grpId="0" animBg="1"/>
      <p:bldP spid="359" grpId="0" animBg="1"/>
      <p:bldP spid="3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New Architecture Emerges: Streaming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sz="quarter" idx="10"/>
          </p:nvPr>
        </p:nvSpPr>
        <p:spPr>
          <a:xfrm>
            <a:off x="361953" y="1516911"/>
            <a:ext cx="10610849" cy="4256615"/>
          </a:xfrm>
        </p:spPr>
        <p:txBody>
          <a:bodyPr/>
          <a:lstStyle/>
          <a:p>
            <a:r>
              <a:rPr lang="en-US" sz="2400" dirty="0"/>
              <a:t>A new class of </a:t>
            </a:r>
            <a:r>
              <a:rPr lang="en-US" sz="2400" dirty="0">
                <a:solidFill>
                  <a:schemeClr val="bg1"/>
                </a:solidFill>
              </a:rPr>
              <a:t>streaming systems</a:t>
            </a:r>
            <a:r>
              <a:rPr lang="en-US" sz="2400" dirty="0"/>
              <a:t> is emerging to </a:t>
            </a:r>
            <a:r>
              <a:rPr lang="en-US" sz="2400" dirty="0"/>
              <a:t>address the accidental architecture’s problems and enable new applications not possible before</a:t>
            </a:r>
            <a:endParaRPr lang="en-US" sz="2400" dirty="0"/>
          </a:p>
          <a:p>
            <a:r>
              <a:rPr lang="en-US" sz="2400" dirty="0"/>
              <a:t>Some of the unique characteristics of streaming applications</a:t>
            </a:r>
          </a:p>
          <a:p>
            <a:pPr lvl="1"/>
            <a:r>
              <a:rPr lang="en-US" sz="2133" dirty="0"/>
              <a:t>Treat </a:t>
            </a:r>
            <a:r>
              <a:rPr lang="en-US" sz="2133" dirty="0"/>
              <a:t>data </a:t>
            </a:r>
            <a:r>
              <a:rPr lang="en-US" sz="2133" dirty="0"/>
              <a:t>as </a:t>
            </a:r>
            <a:r>
              <a:rPr lang="en-US" sz="2133" dirty="0">
                <a:solidFill>
                  <a:srgbClr val="007DB8"/>
                </a:solidFill>
              </a:rPr>
              <a:t>continuous </a:t>
            </a:r>
            <a:r>
              <a:rPr lang="en-US" sz="2133" dirty="0"/>
              <a:t>and</a:t>
            </a:r>
            <a:r>
              <a:rPr lang="en-US" sz="2133" dirty="0">
                <a:solidFill>
                  <a:srgbClr val="007DB8"/>
                </a:solidFill>
              </a:rPr>
              <a:t> infinite</a:t>
            </a:r>
            <a:endParaRPr lang="en-US" sz="2133" dirty="0"/>
          </a:p>
          <a:p>
            <a:pPr lvl="1"/>
            <a:r>
              <a:rPr lang="en-US" sz="2133" dirty="0"/>
              <a:t>Compute </a:t>
            </a:r>
            <a:r>
              <a:rPr lang="en-US" sz="2133" dirty="0">
                <a:solidFill>
                  <a:srgbClr val="007DB8"/>
                </a:solidFill>
              </a:rPr>
              <a:t>correc</a:t>
            </a:r>
            <a:r>
              <a:rPr lang="en-US" sz="2133" dirty="0">
                <a:solidFill>
                  <a:srgbClr val="007DB8"/>
                </a:solidFill>
              </a:rPr>
              <a:t>t</a:t>
            </a:r>
            <a:r>
              <a:rPr lang="en-US" sz="2133" dirty="0">
                <a:solidFill>
                  <a:srgbClr val="007DB8"/>
                </a:solidFill>
              </a:rPr>
              <a:t> results</a:t>
            </a:r>
            <a:r>
              <a:rPr lang="en-US" sz="2133" dirty="0"/>
              <a:t> in </a:t>
            </a:r>
            <a:r>
              <a:rPr lang="en-US" sz="2133" dirty="0">
                <a:solidFill>
                  <a:srgbClr val="007DB8"/>
                </a:solidFill>
              </a:rPr>
              <a:t>real-time</a:t>
            </a:r>
            <a:r>
              <a:rPr lang="en-US" sz="2133" dirty="0"/>
              <a:t> with stateful, exactly-once processing</a:t>
            </a:r>
          </a:p>
          <a:p>
            <a:r>
              <a:rPr lang="en-US" sz="2400" dirty="0"/>
              <a:t>These </a:t>
            </a:r>
            <a:r>
              <a:rPr lang="en-US" sz="2400" dirty="0"/>
              <a:t>systems are applicable </a:t>
            </a:r>
            <a:r>
              <a:rPr lang="en-US" sz="2400" dirty="0"/>
              <a:t>for real</a:t>
            </a:r>
            <a:r>
              <a:rPr lang="en-US" sz="2400" dirty="0"/>
              <a:t>-time </a:t>
            </a:r>
            <a:r>
              <a:rPr lang="en-US" sz="2400" dirty="0"/>
              <a:t>applications, batch applications, and interactive applications</a:t>
            </a:r>
            <a:endParaRPr lang="en-US" sz="2400" dirty="0"/>
          </a:p>
          <a:p>
            <a:r>
              <a:rPr lang="en-US" sz="2400" dirty="0"/>
              <a:t>Web-scale companies (Google, Twitter) are beginning to demonstrate the disruptive value of streaming </a:t>
            </a:r>
            <a:r>
              <a:rPr lang="en-US" sz="2400" dirty="0"/>
              <a:t>systems</a:t>
            </a:r>
          </a:p>
          <a:p>
            <a:r>
              <a:rPr lang="en-US" sz="2400" dirty="0"/>
              <a:t>What are the </a:t>
            </a:r>
            <a:r>
              <a:rPr lang="en-US" sz="2400" dirty="0">
                <a:solidFill>
                  <a:srgbClr val="007DB8"/>
                </a:solidFill>
              </a:rPr>
              <a:t>implications for storage</a:t>
            </a:r>
            <a:r>
              <a:rPr lang="en-US" sz="2400" dirty="0"/>
              <a:t> in a streaming world?</a:t>
            </a:r>
          </a:p>
        </p:txBody>
      </p:sp>
    </p:spTree>
    <p:extLst>
      <p:ext uri="{BB962C8B-B14F-4D97-AF65-F5344CB8AC3E}">
        <p14:creationId xmlns:p14="http://schemas.microsoft.com/office/powerpoint/2010/main" val="141594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Streaming Case Study at Twitter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65931" y="1204111"/>
            <a:ext cx="11277600" cy="1183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solidFill>
                  <a:srgbClr val="828381"/>
                </a:solidFill>
              </a:rPr>
              <a:t>Problem Statement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28381"/>
                </a:solidFill>
              </a:rPr>
              <a:t>For an incoming Tweet rate of 1.5 million Tweets/second, implement sentiment analysis queries over live tweets as well as historical ones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020" y="1"/>
            <a:ext cx="1759465" cy="1759465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51" idx="6"/>
            <a:endCxn id="53" idx="2"/>
          </p:cNvCxnSpPr>
          <p:nvPr/>
        </p:nvCxnSpPr>
        <p:spPr>
          <a:xfrm flipV="1">
            <a:off x="8280595" y="4933619"/>
            <a:ext cx="773605" cy="430044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0" idx="6"/>
            <a:endCxn id="54" idx="0"/>
          </p:cNvCxnSpPr>
          <p:nvPr/>
        </p:nvCxnSpPr>
        <p:spPr>
          <a:xfrm>
            <a:off x="8280595" y="4933619"/>
            <a:ext cx="798787" cy="42785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1" idx="6"/>
            <a:endCxn id="55" idx="2"/>
          </p:cNvCxnSpPr>
          <p:nvPr/>
        </p:nvCxnSpPr>
        <p:spPr>
          <a:xfrm>
            <a:off x="8280595" y="5363663"/>
            <a:ext cx="773605" cy="43862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0" idx="6"/>
            <a:endCxn id="55" idx="2"/>
          </p:cNvCxnSpPr>
          <p:nvPr/>
        </p:nvCxnSpPr>
        <p:spPr>
          <a:xfrm>
            <a:off x="8280595" y="4933619"/>
            <a:ext cx="773605" cy="86866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3"/>
            <a:endCxn id="49" idx="2"/>
          </p:cNvCxnSpPr>
          <p:nvPr/>
        </p:nvCxnSpPr>
        <p:spPr>
          <a:xfrm>
            <a:off x="4666312" y="4685844"/>
            <a:ext cx="1143065" cy="69334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8" idx="4"/>
          </p:cNvCxnSpPr>
          <p:nvPr/>
        </p:nvCxnSpPr>
        <p:spPr>
          <a:xfrm flipH="1">
            <a:off x="10696833" y="4658159"/>
            <a:ext cx="801408" cy="79033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028729" y="2558408"/>
            <a:ext cx="284823" cy="441016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847975" y="4382029"/>
            <a:ext cx="818336" cy="607631"/>
          </a:xfrm>
          <a:prstGeom prst="roundRect">
            <a:avLst/>
          </a:prstGeom>
          <a:solidFill>
            <a:schemeClr val="accent1">
              <a:alpha val="27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rgbClr val="2C95DD"/>
                </a:solidFill>
                <a:latin typeface="Calibri"/>
                <a:cs typeface="Calibri"/>
              </a:rPr>
              <a:t>Event Logger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50320" y="3029743"/>
            <a:ext cx="1668443" cy="307203"/>
          </a:xfrm>
          <a:prstGeom prst="roundRect">
            <a:avLst/>
          </a:prstGeom>
          <a:solidFill>
            <a:schemeClr val="accent1">
              <a:alpha val="27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rgbClr val="2C95DD"/>
                </a:solidFill>
                <a:latin typeface="Calibri"/>
                <a:cs typeface="Calibri"/>
              </a:rPr>
              <a:t>Kafka Partition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250320" y="3463508"/>
            <a:ext cx="1668443" cy="307203"/>
          </a:xfrm>
          <a:prstGeom prst="roundRect">
            <a:avLst/>
          </a:prstGeom>
          <a:solidFill>
            <a:schemeClr val="accent1">
              <a:alpha val="27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rgbClr val="2C95DD"/>
                </a:solidFill>
                <a:latin typeface="Calibri"/>
                <a:cs typeface="Calibri"/>
              </a:rPr>
              <a:t>Kafka Partition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250320" y="3897273"/>
            <a:ext cx="1668443" cy="307203"/>
          </a:xfrm>
          <a:prstGeom prst="roundRect">
            <a:avLst/>
          </a:prstGeom>
          <a:solidFill>
            <a:schemeClr val="accent1">
              <a:alpha val="27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rgbClr val="2C95DD"/>
                </a:solidFill>
                <a:latin typeface="Calibri"/>
                <a:cs typeface="Calibri"/>
              </a:rPr>
              <a:t>Kafka Partition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712794" y="2677326"/>
            <a:ext cx="1814924" cy="1834337"/>
          </a:xfrm>
          <a:prstGeom prst="roundRect">
            <a:avLst/>
          </a:prstGeom>
          <a:noFill/>
          <a:ln w="12700" cmpd="sng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972067" y="3037175"/>
            <a:ext cx="291684" cy="29168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972067" y="3467219"/>
            <a:ext cx="291684" cy="29168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6" name="Oval 25"/>
          <p:cNvSpPr/>
          <p:nvPr/>
        </p:nvSpPr>
        <p:spPr>
          <a:xfrm rot="21415113">
            <a:off x="7979697" y="3913469"/>
            <a:ext cx="291684" cy="29168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037357" y="3037175"/>
            <a:ext cx="291684" cy="29168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8" name="Oval 27"/>
          <p:cNvSpPr/>
          <p:nvPr/>
        </p:nvSpPr>
        <p:spPr>
          <a:xfrm rot="16796522">
            <a:off x="9060347" y="3490210"/>
            <a:ext cx="291684" cy="29168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037357" y="3905839"/>
            <a:ext cx="291684" cy="29168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68657" y="4690557"/>
            <a:ext cx="4391467" cy="1482592"/>
          </a:xfrm>
          <a:prstGeom prst="roundRect">
            <a:avLst/>
          </a:prstGeom>
          <a:noFill/>
          <a:ln w="12700" cmpd="sng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144350" y="2677325"/>
            <a:ext cx="1895948" cy="1842440"/>
          </a:xfrm>
          <a:prstGeom prst="roundRect">
            <a:avLst/>
          </a:prstGeom>
          <a:noFill/>
          <a:ln w="12700" cmpd="sng">
            <a:solidFill>
              <a:schemeClr val="tx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cxnSp>
        <p:nvCxnSpPr>
          <p:cNvPr id="32" name="Straight Connector 31"/>
          <p:cNvCxnSpPr>
            <a:stCxn id="24" idx="6"/>
            <a:endCxn id="27" idx="2"/>
          </p:cNvCxnSpPr>
          <p:nvPr/>
        </p:nvCxnSpPr>
        <p:spPr>
          <a:xfrm>
            <a:off x="8263751" y="3183017"/>
            <a:ext cx="77360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5" idx="6"/>
            <a:endCxn id="28" idx="0"/>
          </p:cNvCxnSpPr>
          <p:nvPr/>
        </p:nvCxnSpPr>
        <p:spPr>
          <a:xfrm flipV="1">
            <a:off x="8263751" y="3610871"/>
            <a:ext cx="798787" cy="219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6"/>
            <a:endCxn id="29" idx="2"/>
          </p:cNvCxnSpPr>
          <p:nvPr/>
        </p:nvCxnSpPr>
        <p:spPr>
          <a:xfrm>
            <a:off x="8271169" y="4051471"/>
            <a:ext cx="766187" cy="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6"/>
            <a:endCxn id="28" idx="0"/>
          </p:cNvCxnSpPr>
          <p:nvPr/>
        </p:nvCxnSpPr>
        <p:spPr>
          <a:xfrm flipV="1">
            <a:off x="8271169" y="3610871"/>
            <a:ext cx="791368" cy="4406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6"/>
            <a:endCxn id="27" idx="2"/>
          </p:cNvCxnSpPr>
          <p:nvPr/>
        </p:nvCxnSpPr>
        <p:spPr>
          <a:xfrm flipV="1">
            <a:off x="8263751" y="3183018"/>
            <a:ext cx="773605" cy="430044"/>
          </a:xfrm>
          <a:prstGeom prst="line">
            <a:avLst/>
          </a:prstGeom>
          <a:ln w="12700" cmpd="sng"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6"/>
            <a:endCxn id="28" idx="0"/>
          </p:cNvCxnSpPr>
          <p:nvPr/>
        </p:nvCxnSpPr>
        <p:spPr>
          <a:xfrm>
            <a:off x="8263751" y="3183018"/>
            <a:ext cx="798787" cy="427853"/>
          </a:xfrm>
          <a:prstGeom prst="line">
            <a:avLst/>
          </a:prstGeom>
          <a:ln w="12700" cmpd="sng"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" idx="6"/>
            <a:endCxn id="29" idx="2"/>
          </p:cNvCxnSpPr>
          <p:nvPr/>
        </p:nvCxnSpPr>
        <p:spPr>
          <a:xfrm>
            <a:off x="8263751" y="3613062"/>
            <a:ext cx="773605" cy="43862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6" idx="6"/>
            <a:endCxn id="27" idx="2"/>
          </p:cNvCxnSpPr>
          <p:nvPr/>
        </p:nvCxnSpPr>
        <p:spPr>
          <a:xfrm flipV="1">
            <a:off x="8271169" y="3183018"/>
            <a:ext cx="766187" cy="86845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6"/>
            <a:endCxn id="29" idx="2"/>
          </p:cNvCxnSpPr>
          <p:nvPr/>
        </p:nvCxnSpPr>
        <p:spPr>
          <a:xfrm>
            <a:off x="8263751" y="3183017"/>
            <a:ext cx="773605" cy="86866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3"/>
            <a:endCxn id="24" idx="2"/>
          </p:cNvCxnSpPr>
          <p:nvPr/>
        </p:nvCxnSpPr>
        <p:spPr>
          <a:xfrm flipV="1">
            <a:off x="6918763" y="3183018"/>
            <a:ext cx="1053304" cy="32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3"/>
            <a:endCxn id="25" idx="2"/>
          </p:cNvCxnSpPr>
          <p:nvPr/>
        </p:nvCxnSpPr>
        <p:spPr>
          <a:xfrm flipV="1">
            <a:off x="6918763" y="3613061"/>
            <a:ext cx="1053304" cy="404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2" idx="3"/>
            <a:endCxn id="26" idx="2"/>
          </p:cNvCxnSpPr>
          <p:nvPr/>
        </p:nvCxnSpPr>
        <p:spPr>
          <a:xfrm>
            <a:off x="6918763" y="4050875"/>
            <a:ext cx="1061144" cy="162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3"/>
            <a:endCxn id="20" idx="1"/>
          </p:cNvCxnSpPr>
          <p:nvPr/>
        </p:nvCxnSpPr>
        <p:spPr>
          <a:xfrm flipV="1">
            <a:off x="4666312" y="3183345"/>
            <a:ext cx="584009" cy="15025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3"/>
            <a:endCxn id="22" idx="1"/>
          </p:cNvCxnSpPr>
          <p:nvPr/>
        </p:nvCxnSpPr>
        <p:spPr>
          <a:xfrm flipV="1">
            <a:off x="4666312" y="4050876"/>
            <a:ext cx="584009" cy="63496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9" idx="3"/>
            <a:endCxn id="21" idx="1"/>
          </p:cNvCxnSpPr>
          <p:nvPr/>
        </p:nvCxnSpPr>
        <p:spPr>
          <a:xfrm flipV="1">
            <a:off x="4666312" y="3617110"/>
            <a:ext cx="584009" cy="106873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Magnetic Disk 49"/>
          <p:cNvSpPr/>
          <p:nvPr/>
        </p:nvSpPr>
        <p:spPr>
          <a:xfrm>
            <a:off x="9965193" y="4933603"/>
            <a:ext cx="731641" cy="1029780"/>
          </a:xfrm>
          <a:prstGeom prst="flowChartMagneticDisk">
            <a:avLst/>
          </a:prstGeom>
          <a:noFill/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rgbClr val="2C95DD"/>
                </a:solidFill>
                <a:latin typeface="Calibri"/>
                <a:cs typeface="Calibri"/>
              </a:rPr>
              <a:t>Time</a:t>
            </a:r>
          </a:p>
          <a:p>
            <a:pPr algn="ctr"/>
            <a:r>
              <a:rPr lang="en-US" sz="1333" dirty="0">
                <a:solidFill>
                  <a:srgbClr val="2C95DD"/>
                </a:solidFill>
                <a:latin typeface="Calibri"/>
                <a:cs typeface="Calibri"/>
              </a:rPr>
              <a:t>Series</a:t>
            </a:r>
          </a:p>
          <a:p>
            <a:pPr algn="ctr"/>
            <a:r>
              <a:rPr lang="en-US" sz="1333" dirty="0">
                <a:solidFill>
                  <a:srgbClr val="2C95DD"/>
                </a:solidFill>
                <a:latin typeface="Calibri"/>
                <a:cs typeface="Calibri"/>
              </a:rPr>
              <a:t>DB</a:t>
            </a:r>
            <a:endParaRPr lang="en-US" sz="1333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9" name="Magnetic Disk 50"/>
          <p:cNvSpPr/>
          <p:nvPr/>
        </p:nvSpPr>
        <p:spPr>
          <a:xfrm>
            <a:off x="5809377" y="4941705"/>
            <a:ext cx="656289" cy="874972"/>
          </a:xfrm>
          <a:prstGeom prst="flowChartMagneticDisk">
            <a:avLst/>
          </a:prstGeom>
          <a:noFill/>
          <a:ln w="127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solidFill>
                  <a:srgbClr val="2C95DD"/>
                </a:solidFill>
                <a:latin typeface="Calibri"/>
                <a:cs typeface="Calibri"/>
              </a:rPr>
              <a:t>HDFS</a:t>
            </a:r>
          </a:p>
        </p:txBody>
      </p:sp>
      <p:sp>
        <p:nvSpPr>
          <p:cNvPr id="50" name="Oval 49"/>
          <p:cNvSpPr/>
          <p:nvPr/>
        </p:nvSpPr>
        <p:spPr>
          <a:xfrm>
            <a:off x="7988911" y="4787777"/>
            <a:ext cx="291684" cy="29168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988911" y="5217821"/>
            <a:ext cx="291684" cy="29168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2" name="Oval 51"/>
          <p:cNvSpPr/>
          <p:nvPr/>
        </p:nvSpPr>
        <p:spPr>
          <a:xfrm rot="21415113">
            <a:off x="7996541" y="5664070"/>
            <a:ext cx="291684" cy="29168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9054201" y="4787777"/>
            <a:ext cx="291684" cy="29168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4" name="Oval 53"/>
          <p:cNvSpPr/>
          <p:nvPr/>
        </p:nvSpPr>
        <p:spPr>
          <a:xfrm rot="16796522">
            <a:off x="9077191" y="5240811"/>
            <a:ext cx="291684" cy="29168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9054201" y="5656441"/>
            <a:ext cx="291684" cy="29168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cxnSp>
        <p:nvCxnSpPr>
          <p:cNvPr id="56" name="Straight Connector 55"/>
          <p:cNvCxnSpPr>
            <a:stCxn id="50" idx="6"/>
            <a:endCxn id="53" idx="2"/>
          </p:cNvCxnSpPr>
          <p:nvPr/>
        </p:nvCxnSpPr>
        <p:spPr>
          <a:xfrm>
            <a:off x="8280595" y="4933619"/>
            <a:ext cx="77360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6"/>
            <a:endCxn id="54" idx="0"/>
          </p:cNvCxnSpPr>
          <p:nvPr/>
        </p:nvCxnSpPr>
        <p:spPr>
          <a:xfrm flipV="1">
            <a:off x="8280595" y="5361473"/>
            <a:ext cx="798787" cy="2191"/>
          </a:xfrm>
          <a:prstGeom prst="line">
            <a:avLst/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2" idx="6"/>
            <a:endCxn id="55" idx="2"/>
          </p:cNvCxnSpPr>
          <p:nvPr/>
        </p:nvCxnSpPr>
        <p:spPr>
          <a:xfrm>
            <a:off x="8288013" y="5802072"/>
            <a:ext cx="766187" cy="21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6"/>
            <a:endCxn id="54" idx="0"/>
          </p:cNvCxnSpPr>
          <p:nvPr/>
        </p:nvCxnSpPr>
        <p:spPr>
          <a:xfrm flipV="1">
            <a:off x="8288013" y="5361472"/>
            <a:ext cx="791368" cy="4406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6"/>
            <a:endCxn id="53" idx="2"/>
          </p:cNvCxnSpPr>
          <p:nvPr/>
        </p:nvCxnSpPr>
        <p:spPr>
          <a:xfrm flipV="1">
            <a:off x="8288013" y="4933619"/>
            <a:ext cx="766187" cy="86845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9" idx="4"/>
            <a:endCxn id="50" idx="2"/>
          </p:cNvCxnSpPr>
          <p:nvPr/>
        </p:nvCxnSpPr>
        <p:spPr>
          <a:xfrm flipV="1">
            <a:off x="6465666" y="4933619"/>
            <a:ext cx="1523245" cy="44557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9" idx="4"/>
            <a:endCxn id="52" idx="2"/>
          </p:cNvCxnSpPr>
          <p:nvPr/>
        </p:nvCxnSpPr>
        <p:spPr>
          <a:xfrm>
            <a:off x="6465666" y="5379192"/>
            <a:ext cx="1531085" cy="43856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4"/>
            <a:endCxn id="51" idx="2"/>
          </p:cNvCxnSpPr>
          <p:nvPr/>
        </p:nvCxnSpPr>
        <p:spPr>
          <a:xfrm flipV="1">
            <a:off x="6465666" y="5363663"/>
            <a:ext cx="1523245" cy="1552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50108" y="4261175"/>
            <a:ext cx="107761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000000"/>
                </a:solidFill>
                <a:latin typeface="Calibri"/>
                <a:cs typeface="Calibri"/>
              </a:rPr>
              <a:t>Pub-Sub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24306" y="4253061"/>
            <a:ext cx="203304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rgbClr val="000000"/>
                </a:solidFill>
                <a:latin typeface="Calibri"/>
                <a:cs typeface="Calibri"/>
              </a:rPr>
              <a:t>Parse/Transform/Filter</a:t>
            </a:r>
          </a:p>
        </p:txBody>
      </p:sp>
      <p:cxnSp>
        <p:nvCxnSpPr>
          <p:cNvPr id="69" name="Straight Arrow Connector 68"/>
          <p:cNvCxnSpPr>
            <a:stCxn id="53" idx="6"/>
            <a:endCxn id="48" idx="2"/>
          </p:cNvCxnSpPr>
          <p:nvPr/>
        </p:nvCxnSpPr>
        <p:spPr>
          <a:xfrm>
            <a:off x="9345885" y="4933619"/>
            <a:ext cx="619308" cy="51487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4" idx="4"/>
            <a:endCxn id="48" idx="2"/>
          </p:cNvCxnSpPr>
          <p:nvPr/>
        </p:nvCxnSpPr>
        <p:spPr>
          <a:xfrm>
            <a:off x="9366685" y="5411832"/>
            <a:ext cx="598508" cy="3666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6"/>
            <a:endCxn id="48" idx="2"/>
          </p:cNvCxnSpPr>
          <p:nvPr/>
        </p:nvCxnSpPr>
        <p:spPr>
          <a:xfrm flipV="1">
            <a:off x="9345885" y="5448494"/>
            <a:ext cx="619308" cy="35378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4136" y="4203804"/>
            <a:ext cx="419977" cy="53919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9329041" y="3183018"/>
            <a:ext cx="2185095" cy="1290383"/>
            <a:chOff x="6996780" y="2387263"/>
            <a:chExt cx="1638821" cy="967787"/>
          </a:xfrm>
        </p:grpSpPr>
        <p:sp>
          <p:nvSpPr>
            <p:cNvPr id="47" name="Magnetic Disk 48"/>
            <p:cNvSpPr/>
            <p:nvPr/>
          </p:nvSpPr>
          <p:spPr>
            <a:xfrm>
              <a:off x="7498202" y="2393328"/>
              <a:ext cx="524423" cy="657035"/>
            </a:xfrm>
            <a:prstGeom prst="flowChartMagneticDisk">
              <a:avLst/>
            </a:prstGeom>
            <a:noFill/>
            <a:ln w="127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333" dirty="0">
                <a:solidFill>
                  <a:srgbClr val="2C95DD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1333" dirty="0">
                  <a:solidFill>
                    <a:srgbClr val="2C95DD"/>
                  </a:solidFill>
                  <a:latin typeface="Calibri"/>
                  <a:cs typeface="Calibri"/>
                </a:rPr>
                <a:t>K/V</a:t>
              </a:r>
              <a:endParaRPr lang="en-US" sz="1333" dirty="0">
                <a:solidFill>
                  <a:srgbClr val="FFFFFF"/>
                </a:solidFill>
                <a:latin typeface="Verdana"/>
              </a:endParaRPr>
            </a:p>
          </p:txBody>
        </p:sp>
        <p:cxnSp>
          <p:nvCxnSpPr>
            <p:cNvPr id="66" name="Straight Arrow Connector 65"/>
            <p:cNvCxnSpPr>
              <a:stCxn id="27" idx="6"/>
              <a:endCxn id="47" idx="2"/>
            </p:cNvCxnSpPr>
            <p:nvPr/>
          </p:nvCxnSpPr>
          <p:spPr>
            <a:xfrm>
              <a:off x="6996780" y="2387263"/>
              <a:ext cx="501422" cy="334583"/>
            </a:xfrm>
            <a:prstGeom prst="straightConnector1">
              <a:avLst/>
            </a:prstGeom>
            <a:ln w="12700" cmpd="sng">
              <a:solidFill>
                <a:srgbClr val="444444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8" idx="4"/>
              <a:endCxn id="47" idx="2"/>
            </p:cNvCxnSpPr>
            <p:nvPr/>
          </p:nvCxnSpPr>
          <p:spPr>
            <a:xfrm flipV="1">
              <a:off x="7012380" y="2721846"/>
              <a:ext cx="485822" cy="24077"/>
            </a:xfrm>
            <a:prstGeom prst="straightConnector1">
              <a:avLst/>
            </a:prstGeom>
            <a:ln w="12700" cmpd="sng">
              <a:solidFill>
                <a:srgbClr val="444444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9" idx="6"/>
              <a:endCxn id="47" idx="2"/>
            </p:cNvCxnSpPr>
            <p:nvPr/>
          </p:nvCxnSpPr>
          <p:spPr>
            <a:xfrm flipV="1">
              <a:off x="6996780" y="2721846"/>
              <a:ext cx="501422" cy="316915"/>
            </a:xfrm>
            <a:prstGeom prst="straightConnector1">
              <a:avLst/>
            </a:prstGeom>
            <a:ln w="12700" cmpd="sng">
              <a:solidFill>
                <a:srgbClr val="444444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4"/>
              <a:endCxn id="72" idx="1"/>
            </p:cNvCxnSpPr>
            <p:nvPr/>
          </p:nvCxnSpPr>
          <p:spPr>
            <a:xfrm>
              <a:off x="8022625" y="2721846"/>
              <a:ext cx="612976" cy="633204"/>
            </a:xfrm>
            <a:prstGeom prst="straightConnector1">
              <a:avLst/>
            </a:prstGeom>
            <a:ln w="12700" cmpd="sng">
              <a:solidFill>
                <a:srgbClr val="444444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3877479" y="3419257"/>
            <a:ext cx="107761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b="1" dirty="0">
                <a:latin typeface="Calibri"/>
                <a:cs typeface="Calibri"/>
              </a:rPr>
              <a:t>Real-Time</a:t>
            </a:r>
            <a:endParaRPr lang="en-US" sz="1333" b="1" dirty="0">
              <a:latin typeface="Calibri"/>
              <a:cs typeface="Calibri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8188" y="4714584"/>
            <a:ext cx="988393" cy="233192"/>
          </a:xfrm>
          <a:prstGeom prst="rect">
            <a:avLst/>
          </a:prstGeom>
        </p:spPr>
      </p:pic>
      <p:sp>
        <p:nvSpPr>
          <p:cNvPr id="78" name="Can 77"/>
          <p:cNvSpPr/>
          <p:nvPr/>
        </p:nvSpPr>
        <p:spPr>
          <a:xfrm>
            <a:off x="8191527" y="3225016"/>
            <a:ext cx="137740" cy="153929"/>
          </a:xfrm>
          <a:prstGeom prst="can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9" name="Can 78"/>
          <p:cNvSpPr/>
          <p:nvPr/>
        </p:nvSpPr>
        <p:spPr>
          <a:xfrm>
            <a:off x="8191527" y="3638857"/>
            <a:ext cx="137740" cy="153929"/>
          </a:xfrm>
          <a:prstGeom prst="can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0" name="Can 79"/>
          <p:cNvSpPr/>
          <p:nvPr/>
        </p:nvSpPr>
        <p:spPr>
          <a:xfrm>
            <a:off x="8191527" y="4068241"/>
            <a:ext cx="137740" cy="153929"/>
          </a:xfrm>
          <a:prstGeom prst="can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1" name="Can 80"/>
          <p:cNvSpPr/>
          <p:nvPr/>
        </p:nvSpPr>
        <p:spPr>
          <a:xfrm>
            <a:off x="9229269" y="3225676"/>
            <a:ext cx="137740" cy="153929"/>
          </a:xfrm>
          <a:prstGeom prst="can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2" name="Can 81"/>
          <p:cNvSpPr/>
          <p:nvPr/>
        </p:nvSpPr>
        <p:spPr>
          <a:xfrm>
            <a:off x="9229269" y="3639517"/>
            <a:ext cx="137740" cy="153929"/>
          </a:xfrm>
          <a:prstGeom prst="can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83" name="Can 82"/>
          <p:cNvSpPr/>
          <p:nvPr/>
        </p:nvSpPr>
        <p:spPr>
          <a:xfrm>
            <a:off x="9229269" y="4068901"/>
            <a:ext cx="137740" cy="153929"/>
          </a:xfrm>
          <a:prstGeom prst="can">
            <a:avLst/>
          </a:prstGeom>
          <a:solidFill>
            <a:schemeClr val="accent1"/>
          </a:solidFill>
          <a:ln w="127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3701" y="2582161"/>
            <a:ext cx="432529" cy="432529"/>
          </a:xfrm>
          <a:prstGeom prst="rect">
            <a:avLst/>
          </a:prstGeom>
        </p:spPr>
      </p:pic>
      <p:cxnSp>
        <p:nvCxnSpPr>
          <p:cNvPr id="93" name="Straight Arrow Connector 92"/>
          <p:cNvCxnSpPr/>
          <p:nvPr/>
        </p:nvCxnSpPr>
        <p:spPr>
          <a:xfrm flipH="1" flipV="1">
            <a:off x="9484449" y="4212782"/>
            <a:ext cx="1944027" cy="44537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www.elastic.co/assets/blta5b150940f0d07e4/storm_logo-300x10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191" y="2657920"/>
            <a:ext cx="1086159" cy="3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Content Placeholder 2"/>
          <p:cNvSpPr txBox="1">
            <a:spLocks/>
          </p:cNvSpPr>
          <p:nvPr/>
        </p:nvSpPr>
        <p:spPr>
          <a:xfrm>
            <a:off x="303292" y="2677407"/>
            <a:ext cx="3449241" cy="12631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b="1" u="sng" dirty="0">
                <a:solidFill>
                  <a:srgbClr val="828381"/>
                </a:solidFill>
              </a:rPr>
              <a:t>Solution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600" dirty="0">
                <a:solidFill>
                  <a:srgbClr val="828381"/>
                </a:solidFill>
              </a:rPr>
              <a:t>Replace STORM w/ Flink to get </a:t>
            </a:r>
            <a:r>
              <a:rPr lang="en-US" sz="1600" i="1" dirty="0">
                <a:solidFill>
                  <a:srgbClr val="828381"/>
                </a:solidFill>
              </a:rPr>
              <a:t>correct</a:t>
            </a:r>
            <a:r>
              <a:rPr lang="en-US" sz="1600" dirty="0">
                <a:solidFill>
                  <a:srgbClr val="828381"/>
                </a:solidFill>
              </a:rPr>
              <a:t> real-time results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64876" y="4407362"/>
            <a:ext cx="866134" cy="526244"/>
            <a:chOff x="7098659" y="3305519"/>
            <a:chExt cx="649601" cy="394683"/>
          </a:xfrm>
        </p:grpSpPr>
        <p:cxnSp>
          <p:nvCxnSpPr>
            <p:cNvPr id="86" name="Straight Arrow Connector 85"/>
            <p:cNvCxnSpPr>
              <a:endCxn id="48" idx="1"/>
            </p:cNvCxnSpPr>
            <p:nvPr/>
          </p:nvCxnSpPr>
          <p:spPr>
            <a:xfrm>
              <a:off x="7098659" y="3305519"/>
              <a:ext cx="649601" cy="394683"/>
            </a:xfrm>
            <a:prstGeom prst="straightConnector1">
              <a:avLst/>
            </a:prstGeom>
            <a:ln w="12700" cmpd="sng">
              <a:solidFill>
                <a:srgbClr val="444444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1868196">
              <a:off x="7217399" y="3317082"/>
              <a:ext cx="471524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solidFill>
                    <a:schemeClr val="bg2"/>
                  </a:solidFill>
                </a:rPr>
                <a:t>hourly</a:t>
              </a:r>
            </a:p>
          </p:txBody>
        </p:sp>
      </p:grpSp>
      <p:sp>
        <p:nvSpPr>
          <p:cNvPr id="89" name="Content Placeholder 2"/>
          <p:cNvSpPr txBox="1">
            <a:spLocks/>
          </p:cNvSpPr>
          <p:nvPr/>
        </p:nvSpPr>
        <p:spPr>
          <a:xfrm>
            <a:off x="303292" y="3597072"/>
            <a:ext cx="3449241" cy="7885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indent="-304792">
              <a:buFont typeface="+mj-lt"/>
              <a:buAutoNum type="arabicPeriod" startAt="2"/>
            </a:pPr>
            <a:r>
              <a:rPr lang="en-US" sz="1600" dirty="0">
                <a:solidFill>
                  <a:srgbClr val="828381"/>
                </a:solidFill>
              </a:rPr>
              <a:t>Persist </a:t>
            </a:r>
            <a:r>
              <a:rPr lang="en-US" sz="1600" i="1" dirty="0">
                <a:solidFill>
                  <a:srgbClr val="828381"/>
                </a:solidFill>
              </a:rPr>
              <a:t>correct</a:t>
            </a:r>
            <a:r>
              <a:rPr lang="en-US" sz="1600" dirty="0">
                <a:solidFill>
                  <a:srgbClr val="828381"/>
                </a:solidFill>
              </a:rPr>
              <a:t> hourly aggregates into Time Series DB directly from Flink eliminating the need for the Hadoop batch infrastructure</a:t>
            </a: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303292" y="4874972"/>
            <a:ext cx="3449241" cy="7885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indent="-304792">
              <a:buFont typeface="+mj-lt"/>
              <a:buAutoNum type="arabicPeriod" startAt="3"/>
            </a:pPr>
            <a:r>
              <a:rPr lang="en-US" sz="1600" dirty="0">
                <a:solidFill>
                  <a:srgbClr val="828381"/>
                </a:solidFill>
              </a:rPr>
              <a:t>Utilize stateful properties of Flink to eliminate large external K/V store</a:t>
            </a:r>
          </a:p>
        </p:txBody>
      </p:sp>
      <p:sp>
        <p:nvSpPr>
          <p:cNvPr id="91" name="Content Placeholder 2"/>
          <p:cNvSpPr txBox="1">
            <a:spLocks/>
          </p:cNvSpPr>
          <p:nvPr/>
        </p:nvSpPr>
        <p:spPr>
          <a:xfrm>
            <a:off x="303292" y="5642664"/>
            <a:ext cx="3449241" cy="7885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2" indent="-304792">
              <a:buFont typeface="+mj-lt"/>
              <a:buAutoNum type="arabicPeriod" startAt="4"/>
            </a:pPr>
            <a:r>
              <a:rPr lang="en-US" sz="1600" dirty="0">
                <a:solidFill>
                  <a:srgbClr val="828381"/>
                </a:solidFill>
              </a:rPr>
              <a:t>Implement recent queries directly against Flink’s internal state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77479" y="5435334"/>
            <a:ext cx="107761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b="1" dirty="0">
                <a:latin typeface="Calibri"/>
                <a:cs typeface="Calibri"/>
              </a:rPr>
              <a:t>Batch</a:t>
            </a:r>
            <a:endParaRPr lang="en-US" sz="1333" b="1" dirty="0">
              <a:latin typeface="Calibri"/>
              <a:cs typeface="Calibri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3920286" y="3946925"/>
            <a:ext cx="7810103" cy="1219200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99.5% reduction in the hardware when deploying 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unified architecture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0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/>
      <p:bldP spid="89" grpId="0"/>
      <p:bldP spid="90" grpId="0"/>
      <p:bldP spid="91" grpId="0"/>
      <p:bldP spid="88" grpId="0"/>
      <p:bldP spid="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03" y="3948778"/>
            <a:ext cx="2357781" cy="23577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759" y="353698"/>
            <a:ext cx="11423960" cy="886396"/>
          </a:xfrm>
        </p:spPr>
        <p:txBody>
          <a:bodyPr/>
          <a:lstStyle/>
          <a:p>
            <a:r>
              <a:rPr lang="en-US" dirty="0" smtClean="0"/>
              <a:t>Let’s Rewind A Bit: The Importance of Log Storage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444750" y="1213018"/>
            <a:ext cx="11302503" cy="1074031"/>
          </a:xfrm>
          <a:prstGeom prst="leftRightArrow">
            <a:avLst/>
          </a:prstGeom>
          <a:gradFill flip="none" rotWithShape="1">
            <a:gsLst>
              <a:gs pos="100000">
                <a:schemeClr val="accent1"/>
              </a:gs>
              <a:gs pos="23000">
                <a:schemeClr val="accent5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1057105" y="1524329"/>
            <a:ext cx="342048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chemeClr val="tx2"/>
                </a:solidFill>
              </a:rPr>
              <a:t>Traditional Apps/Middleware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90078" y="1524329"/>
            <a:ext cx="336880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33" dirty="0">
                <a:solidFill>
                  <a:schemeClr val="tx2"/>
                </a:solidFill>
              </a:rPr>
              <a:t>Streaming Apps/Middleware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792770" y="4469871"/>
            <a:ext cx="1715809" cy="1315596"/>
            <a:chOff x="618680" y="3526270"/>
            <a:chExt cx="1384530" cy="1061588"/>
          </a:xfrm>
        </p:grpSpPr>
        <p:sp>
          <p:nvSpPr>
            <p:cNvPr id="15" name="Rectangle 14"/>
            <p:cNvSpPr/>
            <p:nvPr/>
          </p:nvSpPr>
          <p:spPr>
            <a:xfrm>
              <a:off x="618680" y="3526270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2637" y="3526852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66595" y="3526270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40552" y="3526852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14510" y="3526852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88468" y="3527435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9246" y="3703871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3203" y="3704454"/>
              <a:ext cx="171647" cy="171647"/>
            </a:xfrm>
            <a:prstGeom prst="rect">
              <a:avLst/>
            </a:prstGeom>
            <a:solidFill>
              <a:srgbClr val="E9F3FF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67161" y="3703871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1118" y="3704454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15076" y="3704454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489034" y="3705036"/>
              <a:ext cx="171647" cy="171647"/>
            </a:xfrm>
            <a:prstGeom prst="rect">
              <a:avLst/>
            </a:prstGeom>
            <a:solidFill>
              <a:srgbClr val="E9F3FF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9246" y="3881472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93203" y="3882055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7161" y="3881472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41118" y="3882055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15076" y="3882055"/>
              <a:ext cx="171647" cy="171647"/>
            </a:xfrm>
            <a:prstGeom prst="rect">
              <a:avLst/>
            </a:prstGeom>
            <a:solidFill>
              <a:srgbClr val="E9F3FF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89034" y="3882637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9812" y="4059073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93769" y="4059656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67727" y="4059073"/>
              <a:ext cx="171647" cy="171647"/>
            </a:xfrm>
            <a:prstGeom prst="rect">
              <a:avLst/>
            </a:prstGeom>
            <a:solidFill>
              <a:srgbClr val="E9F3FF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141684" y="4059656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15642" y="4059656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89600" y="4060238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19247" y="4236674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93204" y="4237257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67162" y="4236674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141119" y="4237257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315077" y="4237257"/>
              <a:ext cx="171647" cy="171647"/>
            </a:xfrm>
            <a:prstGeom prst="rect">
              <a:avLst/>
            </a:prstGeom>
            <a:solidFill>
              <a:srgbClr val="E9F3FF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489035" y="4237839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19813" y="4414274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93770" y="4414857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967728" y="4414274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41685" y="4414857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315643" y="4414857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89601" y="4415439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656472" y="3527624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830430" y="3528207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657038" y="3705226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30996" y="3705808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657038" y="3882827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30996" y="3883409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657604" y="4060428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31562" y="4061010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657039" y="4238029"/>
              <a:ext cx="171647" cy="171647"/>
            </a:xfrm>
            <a:prstGeom prst="rect">
              <a:avLst/>
            </a:prstGeom>
            <a:solidFill>
              <a:srgbClr val="E9F3FF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30997" y="4238611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657605" y="4415629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831563" y="4416211"/>
              <a:ext cx="171647" cy="171647"/>
            </a:xfrm>
            <a:prstGeom prst="rect">
              <a:avLst/>
            </a:prstGeom>
            <a:solidFill>
              <a:schemeClr val="accent1"/>
            </a:solidFill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450346" y="2522450"/>
            <a:ext cx="1967975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BLOCKS</a:t>
            </a:r>
            <a:endParaRPr lang="en-US" sz="2133" dirty="0"/>
          </a:p>
          <a:p>
            <a:pPr marL="243834" indent="-243834">
              <a:buFont typeface="Arial"/>
              <a:buChar char="•"/>
            </a:pPr>
            <a:r>
              <a:rPr lang="en-US" sz="1867" dirty="0"/>
              <a:t>Structured Data</a:t>
            </a:r>
          </a:p>
          <a:p>
            <a:pPr marL="243834" indent="-243834">
              <a:buFont typeface="Arial"/>
              <a:buChar char="•"/>
            </a:pPr>
            <a:r>
              <a:rPr lang="en-US" sz="1867" dirty="0"/>
              <a:t>Relational DBs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113686" y="2509522"/>
            <a:ext cx="2226635" cy="1282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FILES</a:t>
            </a:r>
            <a:endParaRPr lang="en-US" sz="2133" dirty="0"/>
          </a:p>
          <a:p>
            <a:pPr marL="243834" indent="-243834">
              <a:buFont typeface="Arial"/>
              <a:buChar char="•"/>
            </a:pPr>
            <a:r>
              <a:rPr lang="en-US" sz="1867" dirty="0"/>
              <a:t>Unstructured Data</a:t>
            </a:r>
          </a:p>
          <a:p>
            <a:pPr marL="243834" indent="-243834">
              <a:buFont typeface="Arial"/>
              <a:buChar char="•"/>
            </a:pPr>
            <a:r>
              <a:rPr lang="en-US" sz="1867" dirty="0"/>
              <a:t>Pub/Sub</a:t>
            </a:r>
          </a:p>
          <a:p>
            <a:pPr marL="243834" indent="-243834">
              <a:buFont typeface="Arial"/>
              <a:buChar char="•"/>
            </a:pPr>
            <a:r>
              <a:rPr lang="en-US" sz="1867" dirty="0"/>
              <a:t>NoSQL DBs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197" y="4345175"/>
            <a:ext cx="2125215" cy="1564987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6050605" y="2523477"/>
            <a:ext cx="2721835" cy="1569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OBJECTS</a:t>
            </a:r>
            <a:endParaRPr lang="en-US" sz="2133" dirty="0"/>
          </a:p>
          <a:p>
            <a:pPr marL="243834" indent="-243834">
              <a:buFont typeface="Arial"/>
              <a:buChar char="•"/>
            </a:pPr>
            <a:r>
              <a:rPr lang="en-US" sz="1867" dirty="0"/>
              <a:t>Unstructured Data</a:t>
            </a:r>
          </a:p>
          <a:p>
            <a:pPr marL="243834" indent="-243834">
              <a:buFont typeface="Arial"/>
              <a:buChar char="•"/>
            </a:pPr>
            <a:r>
              <a:rPr lang="en-US" sz="1867" dirty="0"/>
              <a:t>Internet Friendly (REST)</a:t>
            </a:r>
          </a:p>
          <a:p>
            <a:pPr marL="243834" indent="-243834">
              <a:buFont typeface="Arial"/>
              <a:buChar char="•"/>
            </a:pPr>
            <a:r>
              <a:rPr lang="en-US" sz="1867" dirty="0"/>
              <a:t>Scale over Semantics</a:t>
            </a:r>
          </a:p>
          <a:p>
            <a:pPr marL="243834" indent="-243834">
              <a:buFont typeface="Arial"/>
              <a:buChar char="•"/>
            </a:pPr>
            <a:r>
              <a:rPr lang="en-US" sz="1867" dirty="0"/>
              <a:t>G</a:t>
            </a:r>
            <a:r>
              <a:rPr lang="en-US" sz="1867" dirty="0"/>
              <a:t>eo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9890542" y="4527412"/>
            <a:ext cx="1706036" cy="1200512"/>
            <a:chOff x="7606149" y="3392579"/>
            <a:chExt cx="747603" cy="526077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56" name="Group 155"/>
            <p:cNvGrpSpPr/>
            <p:nvPr/>
          </p:nvGrpSpPr>
          <p:grpSpPr>
            <a:xfrm>
              <a:off x="7606149" y="3392579"/>
              <a:ext cx="442803" cy="221277"/>
              <a:chOff x="6888970" y="1633231"/>
              <a:chExt cx="611144" cy="221277"/>
            </a:xfrm>
            <a:grpFill/>
          </p:grpSpPr>
          <p:sp>
            <p:nvSpPr>
              <p:cNvPr id="157" name="Rectangle 156"/>
              <p:cNvSpPr/>
              <p:nvPr/>
            </p:nvSpPr>
            <p:spPr>
              <a:xfrm>
                <a:off x="688897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696528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04159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11790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719421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727052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734683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7423143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7758549" y="3544979"/>
              <a:ext cx="442803" cy="221277"/>
              <a:chOff x="6888970" y="1633231"/>
              <a:chExt cx="611144" cy="221277"/>
            </a:xfrm>
            <a:grpFill/>
          </p:grpSpPr>
          <p:sp>
            <p:nvSpPr>
              <p:cNvPr id="166" name="Rectangle 165"/>
              <p:cNvSpPr/>
              <p:nvPr/>
            </p:nvSpPr>
            <p:spPr>
              <a:xfrm>
                <a:off x="688897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696528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704159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711790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719421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727052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734683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7423143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910949" y="3697379"/>
              <a:ext cx="442803" cy="221277"/>
              <a:chOff x="6888970" y="1633231"/>
              <a:chExt cx="611144" cy="221277"/>
            </a:xfrm>
            <a:grpFill/>
          </p:grpSpPr>
          <p:sp>
            <p:nvSpPr>
              <p:cNvPr id="175" name="Rectangle 174"/>
              <p:cNvSpPr/>
              <p:nvPr/>
            </p:nvSpPr>
            <p:spPr>
              <a:xfrm>
                <a:off x="688897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696528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704159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11790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719421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727052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7346830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7423143" y="1633231"/>
                <a:ext cx="76971" cy="221277"/>
              </a:xfrm>
              <a:prstGeom prst="rect">
                <a:avLst/>
              </a:prstGeom>
              <a:grpFill/>
              <a:ln w="127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33"/>
              </a:p>
            </p:txBody>
          </p:sp>
        </p:grpSp>
      </p:grpSp>
      <p:sp>
        <p:nvSpPr>
          <p:cNvPr id="184" name="TextBox 183"/>
          <p:cNvSpPr txBox="1"/>
          <p:nvPr/>
        </p:nvSpPr>
        <p:spPr>
          <a:xfrm>
            <a:off x="9739866" y="2511869"/>
            <a:ext cx="1926553" cy="1282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LOGS</a:t>
            </a:r>
            <a:endParaRPr lang="en-US" sz="2133" dirty="0"/>
          </a:p>
          <a:p>
            <a:pPr marL="243834" indent="-243834">
              <a:buFont typeface="Arial"/>
              <a:buChar char="•"/>
            </a:pPr>
            <a:r>
              <a:rPr lang="en-US" sz="1867" dirty="0"/>
              <a:t>Append-only </a:t>
            </a:r>
          </a:p>
          <a:p>
            <a:pPr marL="243834" indent="-243834">
              <a:buFont typeface="Arial"/>
              <a:buChar char="•"/>
            </a:pPr>
            <a:r>
              <a:rPr lang="en-US" sz="1867" dirty="0"/>
              <a:t>Low-latency</a:t>
            </a:r>
          </a:p>
          <a:p>
            <a:pPr marL="243834" indent="-243834">
              <a:buFont typeface="Arial"/>
              <a:buChar char="•"/>
            </a:pPr>
            <a:r>
              <a:rPr lang="en-US" sz="1867" dirty="0"/>
              <a:t>Tail Read/Write</a:t>
            </a:r>
          </a:p>
        </p:txBody>
      </p:sp>
    </p:spTree>
    <p:extLst>
      <p:ext uri="{BB962C8B-B14F-4D97-AF65-F5344CB8AC3E}">
        <p14:creationId xmlns:p14="http://schemas.microsoft.com/office/powerpoint/2010/main" val="4820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Log Storage</a:t>
            </a: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The Fundamental Data Structure for Scale-out Distributed Systems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648157" y="3937473"/>
            <a:ext cx="6742892" cy="1925769"/>
            <a:chOff x="2703564" y="2737076"/>
            <a:chExt cx="3388780" cy="85038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703564" y="3397077"/>
              <a:ext cx="3371792" cy="0"/>
            </a:xfrm>
            <a:prstGeom prst="straightConnector1">
              <a:avLst/>
            </a:prstGeom>
            <a:ln w="28575" cmpd="sng">
              <a:solidFill>
                <a:srgbClr val="D5AB3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14145" y="2737076"/>
              <a:ext cx="1154263" cy="1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>
                  <a:solidFill>
                    <a:srgbClr val="444444"/>
                  </a:solidFill>
                </a:rPr>
                <a:t>APPEND-ONLY LOG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705381" y="2971550"/>
              <a:ext cx="3371792" cy="278002"/>
              <a:chOff x="2705381" y="2971550"/>
              <a:chExt cx="3371792" cy="27800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009418" y="2972313"/>
                <a:ext cx="2763718" cy="277239"/>
                <a:chOff x="4916276" y="2766979"/>
                <a:chExt cx="3339961" cy="33504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916276" y="2766979"/>
                  <a:ext cx="553178" cy="33504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 cmpd="sng">
                  <a:solidFill>
                    <a:schemeClr val="bg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x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=5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473633" y="2766979"/>
                  <a:ext cx="553178" cy="33504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 cmpd="sng">
                  <a:solidFill>
                    <a:schemeClr val="bg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z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030990" y="2766979"/>
                  <a:ext cx="553178" cy="33504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 cmpd="sng">
                  <a:solidFill>
                    <a:schemeClr val="bg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y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588347" y="2766979"/>
                  <a:ext cx="553178" cy="33504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 cmpd="sng">
                  <a:solidFill>
                    <a:schemeClr val="bg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x=4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7145704" y="2766979"/>
                  <a:ext cx="553178" cy="33504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 cmpd="sng">
                  <a:solidFill>
                    <a:schemeClr val="bg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a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=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7703059" y="2766979"/>
                  <a:ext cx="553178" cy="33504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 cmpd="sng">
                  <a:solidFill>
                    <a:schemeClr val="bg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y=5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>
                <a:off x="2705381" y="2971550"/>
                <a:ext cx="3371792" cy="0"/>
              </a:xfrm>
              <a:prstGeom prst="line">
                <a:avLst/>
              </a:prstGeom>
              <a:ln w="19050" cmpd="sng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705381" y="3249552"/>
                <a:ext cx="3371792" cy="0"/>
              </a:xfrm>
              <a:prstGeom prst="line">
                <a:avLst/>
              </a:prstGeom>
              <a:ln w="19050" cmpd="sng">
                <a:solidFill>
                  <a:schemeClr val="bg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2703999" y="2980098"/>
              <a:ext cx="300580" cy="18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/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38631" y="2964950"/>
              <a:ext cx="353713" cy="185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/>
                <a:t>…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6445" y="3437964"/>
              <a:ext cx="312742" cy="149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2"/>
                  </a:solidFill>
                </a:defRPr>
              </a:lvl1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older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7050" y="3437964"/>
              <a:ext cx="359017" cy="149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2"/>
                  </a:solidFill>
                </a:defRPr>
              </a:lvl1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newer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55554" y="1957498"/>
            <a:ext cx="1588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High Throughput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57059" y="2596442"/>
            <a:ext cx="1407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>
                <a:solidFill>
                  <a:schemeClr val="tx1"/>
                </a:solidFill>
              </a:rPr>
              <a:t>atch-up reads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 rot="5400000">
            <a:off x="1616837" y="1600151"/>
            <a:ext cx="287560" cy="1714653"/>
          </a:xfrm>
          <a:prstGeom prst="leftBrace">
            <a:avLst>
              <a:gd name="adj1" fmla="val 50589"/>
              <a:gd name="adj2" fmla="val 50000"/>
            </a:avLst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Curved Connector 29"/>
          <p:cNvCxnSpPr>
            <a:stCxn id="27" idx="2"/>
            <a:endCxn id="12" idx="1"/>
          </p:cNvCxnSpPr>
          <p:nvPr/>
        </p:nvCxnSpPr>
        <p:spPr>
          <a:xfrm rot="16200000" flipH="1">
            <a:off x="1323270" y="3372343"/>
            <a:ext cx="1763101" cy="888406"/>
          </a:xfrm>
          <a:prstGeom prst="curvedConnector2">
            <a:avLst/>
          </a:prstGeom>
          <a:ln w="19050" cmpd="sng">
            <a:solidFill>
              <a:schemeClr val="accent4">
                <a:lumMod val="75000"/>
              </a:schemeClr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46298" y="1957498"/>
            <a:ext cx="121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Low Latency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5193" y="2628390"/>
            <a:ext cx="1195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tailing reads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Left Brace 34"/>
          <p:cNvSpPr/>
          <p:nvPr/>
        </p:nvSpPr>
        <p:spPr>
          <a:xfrm rot="5400000">
            <a:off x="8435095" y="334745"/>
            <a:ext cx="287560" cy="4245465"/>
          </a:xfrm>
          <a:prstGeom prst="leftBrace">
            <a:avLst>
              <a:gd name="adj1" fmla="val 50589"/>
              <a:gd name="adj2" fmla="val 50000"/>
            </a:avLst>
          </a:prstGeom>
          <a:ln w="12700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Curved Connector 35"/>
          <p:cNvCxnSpPr>
            <a:stCxn id="34" idx="2"/>
            <a:endCxn id="13" idx="0"/>
          </p:cNvCxnSpPr>
          <p:nvPr/>
        </p:nvCxnSpPr>
        <p:spPr>
          <a:xfrm rot="16200000" flipH="1">
            <a:off x="7117846" y="2532210"/>
            <a:ext cx="1486567" cy="2356033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accent4">
                <a:lumMod val="75000"/>
              </a:schemeClr>
            </a:solidFill>
            <a:prstDash val="dashDot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295697" y="2694020"/>
            <a:ext cx="700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writes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Curved Connector 39"/>
          <p:cNvCxnSpPr>
            <a:stCxn id="39" idx="2"/>
            <a:endCxn id="13" idx="3"/>
          </p:cNvCxnSpPr>
          <p:nvPr/>
        </p:nvCxnSpPr>
        <p:spPr>
          <a:xfrm rot="5400000">
            <a:off x="9202860" y="3220763"/>
            <a:ext cx="1631219" cy="1254840"/>
          </a:xfrm>
          <a:prstGeom prst="curvedConnector2">
            <a:avLst/>
          </a:prstGeom>
          <a:ln w="19050" cmpd="sng">
            <a:solidFill>
              <a:schemeClr val="accent5">
                <a:lumMod val="75000"/>
              </a:schemeClr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2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58" y="353699"/>
            <a:ext cx="11549652" cy="886396"/>
          </a:xfrm>
        </p:spPr>
        <p:txBody>
          <a:bodyPr/>
          <a:lstStyle/>
          <a:p>
            <a:r>
              <a:rPr lang="en-US" dirty="0" smtClean="0"/>
              <a:t>Our Goal: Refactor the “Accidental Storage Stack”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271468" y="3537984"/>
            <a:ext cx="1428032" cy="808681"/>
          </a:xfrm>
          <a:prstGeom prst="rightArrow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rgbClr val="FFFFFF"/>
              </a:gs>
            </a:gsLst>
            <a:lin ang="0" scaled="0"/>
            <a:tileRect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826876" y="1451444"/>
            <a:ext cx="6053347" cy="4389315"/>
            <a:chOff x="4370157" y="1088583"/>
            <a:chExt cx="4540010" cy="3291986"/>
          </a:xfrm>
        </p:grpSpPr>
        <p:sp>
          <p:nvSpPr>
            <p:cNvPr id="9" name="Rectangle 8"/>
            <p:cNvSpPr/>
            <p:nvPr/>
          </p:nvSpPr>
          <p:spPr>
            <a:xfrm>
              <a:off x="4370157" y="1564433"/>
              <a:ext cx="852278" cy="964311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595959"/>
                  </a:solidFill>
                </a:rPr>
                <a:t>Ingest Buffer &amp; Pub/Sub</a:t>
              </a:r>
              <a:endParaRPr lang="en-US" sz="1600" dirty="0">
                <a:solidFill>
                  <a:srgbClr val="595959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70907" y="2596626"/>
              <a:ext cx="4538510" cy="9761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2400" i="1" dirty="0">
                  <a:solidFill>
                    <a:srgbClr val="007DB8"/>
                  </a:solidFill>
                </a:rPr>
                <a:t>“Pravega Streams”</a:t>
              </a:r>
              <a:endParaRPr lang="en-US" sz="2400" i="1" dirty="0">
                <a:solidFill>
                  <a:srgbClr val="007DB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71657" y="3639068"/>
              <a:ext cx="4538510" cy="741501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595959"/>
                  </a:solidFill>
                </a:rPr>
                <a:t>Scale-out SDS</a:t>
              </a:r>
              <a:endParaRPr lang="en-US" sz="2400" dirty="0">
                <a:solidFill>
                  <a:srgbClr val="595959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90288" y="1565205"/>
              <a:ext cx="1429691" cy="964311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595959"/>
                  </a:solidFill>
                </a:rPr>
                <a:t>NoSQL DB</a:t>
              </a:r>
              <a:endParaRPr lang="en-US" sz="1600" dirty="0">
                <a:solidFill>
                  <a:srgbClr val="595959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79100" y="1565977"/>
              <a:ext cx="926597" cy="964311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595959"/>
                  </a:solidFill>
                </a:rPr>
                <a:t>Search</a:t>
              </a:r>
              <a:endParaRPr lang="en-US" sz="1600" dirty="0">
                <a:solidFill>
                  <a:srgbClr val="595959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65574" y="1566749"/>
              <a:ext cx="1143844" cy="964311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595959"/>
                  </a:solidFill>
                </a:rPr>
                <a:t>Analytics Engines</a:t>
              </a:r>
              <a:endParaRPr lang="en-US" sz="1600" dirty="0">
                <a:solidFill>
                  <a:srgbClr val="595959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670322" y="2762821"/>
              <a:ext cx="166308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07508" y="2762821"/>
              <a:ext cx="322591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72499" y="2762821"/>
              <a:ext cx="950431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8145" y="2762821"/>
              <a:ext cx="166308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65968" y="2762821"/>
              <a:ext cx="166308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058799" y="2762821"/>
              <a:ext cx="257532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54377" y="2762821"/>
              <a:ext cx="322591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12837" y="2762821"/>
              <a:ext cx="166308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15015" y="2762821"/>
              <a:ext cx="166308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52200" y="2762821"/>
              <a:ext cx="166308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01412" y="1088583"/>
              <a:ext cx="3484367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>
                  <a:solidFill>
                    <a:srgbClr val="444444"/>
                  </a:solidFill>
                </a:rPr>
                <a:t>Using Logs as a Shared Storage Primitive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366487" y="2084883"/>
            <a:ext cx="1832435" cy="2362867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304800" rtlCol="0" anchor="ctr"/>
          <a:lstStyle/>
          <a:p>
            <a:pPr algn="ctr"/>
            <a:r>
              <a:rPr lang="en-US" sz="2133" dirty="0">
                <a:solidFill>
                  <a:srgbClr val="595959"/>
                </a:solidFill>
              </a:rPr>
              <a:t>Ingest Buffer &amp; Pub/Sub</a:t>
            </a:r>
          </a:p>
          <a:p>
            <a:pPr algn="ctr"/>
            <a:endParaRPr lang="en-US" sz="1333" dirty="0">
              <a:solidFill>
                <a:srgbClr val="595959"/>
              </a:solidFill>
            </a:endParaRPr>
          </a:p>
          <a:p>
            <a:pPr algn="ctr"/>
            <a:r>
              <a:rPr lang="en-US" sz="1333" dirty="0">
                <a:solidFill>
                  <a:srgbClr val="595959"/>
                </a:solidFill>
              </a:rPr>
              <a:t>Proprietary</a:t>
            </a:r>
          </a:p>
          <a:p>
            <a:pPr algn="ctr"/>
            <a:r>
              <a:rPr lang="en-US" sz="1333" dirty="0">
                <a:solidFill>
                  <a:srgbClr val="595959"/>
                </a:solidFill>
              </a:rPr>
              <a:t>Log Storage</a:t>
            </a:r>
            <a:endParaRPr lang="en-US" sz="1333" dirty="0">
              <a:solidFill>
                <a:srgbClr val="59595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488" y="4536201"/>
            <a:ext cx="1832435" cy="607540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rgbClr val="595959"/>
                </a:solidFill>
              </a:rPr>
              <a:t>Local Files</a:t>
            </a:r>
            <a:endParaRPr lang="en-US" sz="2133" dirty="0">
              <a:solidFill>
                <a:srgbClr val="59595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488" y="5232190"/>
            <a:ext cx="1832435" cy="607540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rgbClr val="595959"/>
                </a:solidFill>
              </a:rPr>
              <a:t>DAS</a:t>
            </a:r>
            <a:endParaRPr lang="en-US" sz="2133" dirty="0">
              <a:solidFill>
                <a:srgbClr val="59595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3153" y="1474656"/>
            <a:ext cx="714170" cy="379656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rgbClr val="444444"/>
                </a:solidFill>
              </a:rPr>
              <a:t>Kafka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26295" y="2084883"/>
            <a:ext cx="1832435" cy="2362867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rgbClr val="595959"/>
                </a:solidFill>
              </a:rPr>
              <a:t>NoSQL DB</a:t>
            </a:r>
          </a:p>
          <a:p>
            <a:pPr algn="ctr"/>
            <a:endParaRPr lang="en-US" sz="1333" dirty="0">
              <a:solidFill>
                <a:srgbClr val="595959"/>
              </a:solidFill>
            </a:endParaRPr>
          </a:p>
          <a:p>
            <a:pPr algn="ctr"/>
            <a:r>
              <a:rPr lang="en-US" sz="1333" dirty="0">
                <a:solidFill>
                  <a:srgbClr val="595959"/>
                </a:solidFill>
              </a:rPr>
              <a:t>Proprietary</a:t>
            </a:r>
          </a:p>
          <a:p>
            <a:pPr algn="ctr"/>
            <a:r>
              <a:rPr lang="en-US" sz="1333" dirty="0">
                <a:solidFill>
                  <a:srgbClr val="595959"/>
                </a:solidFill>
              </a:rPr>
              <a:t>Log Storage</a:t>
            </a:r>
            <a:endParaRPr lang="en-US" sz="1333" dirty="0">
              <a:solidFill>
                <a:srgbClr val="595959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27296" y="4536201"/>
            <a:ext cx="1832435" cy="607540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rgbClr val="595959"/>
                </a:solidFill>
              </a:rPr>
              <a:t>Local Files</a:t>
            </a:r>
            <a:endParaRPr lang="en-US" sz="2133" dirty="0">
              <a:solidFill>
                <a:srgbClr val="595959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28296" y="5232190"/>
            <a:ext cx="1832435" cy="607540"/>
          </a:xfrm>
          <a:prstGeom prst="rect">
            <a:avLst/>
          </a:prstGeom>
          <a:solidFill>
            <a:schemeClr val="tx2"/>
          </a:solidFill>
          <a:ln w="12700" cmpd="sng"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rgbClr val="595959"/>
                </a:solidFill>
              </a:rPr>
              <a:t>DAS</a:t>
            </a:r>
            <a:endParaRPr lang="en-US" sz="2133" dirty="0">
              <a:solidFill>
                <a:srgbClr val="59595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17575" y="1499928"/>
            <a:ext cx="1650195" cy="379656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444444"/>
                </a:solidFill>
              </a:rPr>
              <a:t>Cassandra et 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22735" y="3875077"/>
            <a:ext cx="1039556" cy="326932"/>
            <a:chOff x="3326319" y="4582646"/>
            <a:chExt cx="2315422" cy="384327"/>
          </a:xfrm>
        </p:grpSpPr>
        <p:sp>
          <p:nvSpPr>
            <p:cNvPr id="56" name="Rectangle 55"/>
            <p:cNvSpPr/>
            <p:nvPr/>
          </p:nvSpPr>
          <p:spPr>
            <a:xfrm>
              <a:off x="4389133" y="4582646"/>
              <a:ext cx="166308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26319" y="4582646"/>
              <a:ext cx="322591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91310" y="4582646"/>
              <a:ext cx="950431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86956" y="4582646"/>
              <a:ext cx="166308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84779" y="4582646"/>
              <a:ext cx="166308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62927" y="3875077"/>
            <a:ext cx="1039556" cy="326932"/>
            <a:chOff x="3326319" y="4582646"/>
            <a:chExt cx="2315422" cy="384327"/>
          </a:xfrm>
        </p:grpSpPr>
        <p:sp>
          <p:nvSpPr>
            <p:cNvPr id="64" name="Rectangle 63"/>
            <p:cNvSpPr/>
            <p:nvPr/>
          </p:nvSpPr>
          <p:spPr>
            <a:xfrm>
              <a:off x="4389133" y="4582646"/>
              <a:ext cx="166308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326319" y="4582646"/>
              <a:ext cx="322591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91310" y="4582646"/>
              <a:ext cx="950431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86956" y="4582646"/>
              <a:ext cx="166308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84779" y="4582646"/>
              <a:ext cx="166308" cy="384327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62970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Macintosh PowerPoint</Application>
  <PresentationFormat>Widescreen</PresentationFormat>
  <Paragraphs>197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Lucida Grande</vt:lpstr>
      <vt:lpstr>Museo Sans For Dell</vt:lpstr>
      <vt:lpstr>Verdana</vt:lpstr>
      <vt:lpstr>Wingdings</vt:lpstr>
      <vt:lpstr>Arial</vt:lpstr>
      <vt:lpstr>Office Theme</vt:lpstr>
      <vt:lpstr>PowerPoint Presentation</vt:lpstr>
      <vt:lpstr>Project Nautilus</vt:lpstr>
      <vt:lpstr>Market Drivers</vt:lpstr>
      <vt:lpstr>Today’s “Accidental Architecture”</vt:lpstr>
      <vt:lpstr>A New Architecture Emerges: Streaming</vt:lpstr>
      <vt:lpstr>A Streaming Case Study at Twitter </vt:lpstr>
      <vt:lpstr>Let’s Rewind A Bit: The Importance of Log Storage</vt:lpstr>
      <vt:lpstr>The Importance of Log Storage</vt:lpstr>
      <vt:lpstr>Our Goal: Refactor the “Accidental Storage Stack”</vt:lpstr>
      <vt:lpstr>Introducing Pravega Streams</vt:lpstr>
      <vt:lpstr>Pravega Architecture Goals</vt:lpstr>
      <vt:lpstr>Architecture</vt:lpstr>
      <vt:lpstr>Zero-Touch Scaling: Segment Splitting &amp; Merging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2017-09-29T22:50:09Z</dcterms:created>
  <dcterms:modified xsi:type="dcterms:W3CDTF">2017-09-29T22:50:30Z</dcterms:modified>
</cp:coreProperties>
</file>