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73" r:id="rId8"/>
    <p:sldId id="274" r:id="rId9"/>
    <p:sldId id="276" r:id="rId10"/>
    <p:sldId id="269" r:id="rId11"/>
    <p:sldId id="264" r:id="rId12"/>
    <p:sldId id="275" r:id="rId13"/>
    <p:sldId id="277" r:id="rId14"/>
    <p:sldId id="278" r:id="rId15"/>
    <p:sldId id="279" r:id="rId16"/>
    <p:sldId id="260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694" y="4495225"/>
            <a:ext cx="11317857" cy="1122202"/>
          </a:xfrm>
        </p:spPr>
        <p:txBody>
          <a:bodyPr/>
          <a:lstStyle/>
          <a:p>
            <a:r>
              <a:rPr lang="en-US" sz="6000" b="1" dirty="0"/>
              <a:t>U</a:t>
            </a:r>
            <a:r>
              <a:rPr lang="en-US" dirty="0"/>
              <a:t>nusually </a:t>
            </a:r>
            <a:r>
              <a:rPr lang="en-US" sz="6000" b="1" dirty="0"/>
              <a:t>F</a:t>
            </a:r>
            <a:r>
              <a:rPr lang="en-US" dirty="0"/>
              <a:t>ormal </a:t>
            </a:r>
            <a:r>
              <a:rPr lang="en-US" sz="6000" b="1" dirty="0"/>
              <a:t>M</a:t>
            </a:r>
            <a:r>
              <a:rPr lang="en-US" dirty="0"/>
              <a:t>ethod:</a:t>
            </a:r>
            <a:r>
              <a:rPr lang="en-US" sz="2000" dirty="0"/>
              <a:t> </a:t>
            </a:r>
            <a:r>
              <a:rPr lang="en-US" sz="1850" dirty="0"/>
              <a:t>a Verilog program verifier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6941" y="5522536"/>
            <a:ext cx="1339106" cy="396660"/>
          </a:xfrm>
        </p:spPr>
        <p:txBody>
          <a:bodyPr>
            <a:normAutofit fontScale="92500"/>
          </a:bodyPr>
          <a:lstStyle/>
          <a:p>
            <a:r>
              <a:rPr lang="en-US" dirty="0"/>
              <a:t>Sophia Zhang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Example: 2-Bit adder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CF25B-B012-86AC-DB2B-56025E884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71" y="2324567"/>
            <a:ext cx="4579478" cy="2653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8A81D-591D-86BD-5D93-06059DAC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236" y="2071666"/>
            <a:ext cx="3091813" cy="384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Example: 2-Bit adder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81B06-9016-9E00-7E36-3E7E2A17A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9" y="2596115"/>
            <a:ext cx="3861451" cy="209861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3D4C4D6-A69A-3885-B55E-6697A63B3B90}"/>
              </a:ext>
            </a:extLst>
          </p:cNvPr>
          <p:cNvSpPr/>
          <p:nvPr/>
        </p:nvSpPr>
        <p:spPr>
          <a:xfrm>
            <a:off x="4094020" y="3429000"/>
            <a:ext cx="1235364" cy="5195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25B717-6892-6A4F-3E3C-0618E1226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384" y="1788191"/>
            <a:ext cx="3091813" cy="384203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9A11108-F7BE-25B6-FD5B-09D6F5564363}"/>
              </a:ext>
            </a:extLst>
          </p:cNvPr>
          <p:cNvSpPr/>
          <p:nvPr/>
        </p:nvSpPr>
        <p:spPr>
          <a:xfrm>
            <a:off x="8421197" y="3449433"/>
            <a:ext cx="1235364" cy="5195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E748F5-0825-6870-944F-303410B67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561" y="3428999"/>
            <a:ext cx="2357931" cy="51954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B1AAEF9-BD0A-8191-C146-FB693FF6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418" y="1568220"/>
            <a:ext cx="1840345" cy="184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2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Example: 2-Bit adder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3D4C4D6-A69A-3885-B55E-6697A63B3B90}"/>
              </a:ext>
            </a:extLst>
          </p:cNvPr>
          <p:cNvSpPr/>
          <p:nvPr/>
        </p:nvSpPr>
        <p:spPr>
          <a:xfrm>
            <a:off x="4094020" y="3429000"/>
            <a:ext cx="1235364" cy="5195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9A11108-F7BE-25B6-FD5B-09D6F5564363}"/>
              </a:ext>
            </a:extLst>
          </p:cNvPr>
          <p:cNvSpPr/>
          <p:nvPr/>
        </p:nvSpPr>
        <p:spPr>
          <a:xfrm>
            <a:off x="8421197" y="3449433"/>
            <a:ext cx="1235364" cy="5195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5B27C-E849-7E11-AF6C-C41C830B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61" y="3524602"/>
            <a:ext cx="2363622" cy="476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ED07F4-D4D0-1090-7F5C-B0F300595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88" y="2585801"/>
            <a:ext cx="3898542" cy="2039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F9252-AE1D-FC29-5C08-E5389470B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383" y="2027303"/>
            <a:ext cx="3080861" cy="3699241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F035E56-D3CF-3C4E-1123-94619B7A1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475" y="2388384"/>
            <a:ext cx="1061049" cy="106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86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5700" y="2486817"/>
            <a:ext cx="3924300" cy="823912"/>
          </a:xfrm>
        </p:spPr>
        <p:txBody>
          <a:bodyPr/>
          <a:lstStyle/>
          <a:p>
            <a:r>
              <a:rPr lang="en-US" dirty="0"/>
              <a:t>Must Accomplish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25700" y="3547272"/>
            <a:ext cx="3924300" cy="1997867"/>
          </a:xfrm>
        </p:spPr>
        <p:txBody>
          <a:bodyPr>
            <a:normAutofit/>
          </a:bodyPr>
          <a:lstStyle/>
          <a:p>
            <a:r>
              <a:rPr lang="en-US" dirty="0"/>
              <a:t>Automate the ensures clause in verification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44544" y="2486817"/>
            <a:ext cx="3943627" cy="823912"/>
          </a:xfrm>
        </p:spPr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44543" y="3429000"/>
            <a:ext cx="3943627" cy="1997867"/>
          </a:xfrm>
        </p:spPr>
        <p:txBody>
          <a:bodyPr>
            <a:normAutofit/>
          </a:bodyPr>
          <a:lstStyle/>
          <a:p>
            <a:r>
              <a:rPr lang="en-US" dirty="0"/>
              <a:t>Expand to sequential logic</a:t>
            </a:r>
          </a:p>
          <a:p>
            <a:r>
              <a:rPr lang="en-US" dirty="0"/>
              <a:t>Expand the abstraction to beyond gate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UFM: Unusually formal method a formal program verifier for a subset of the Verilog language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Project Goals</a:t>
            </a:r>
          </a:p>
          <a:p>
            <a:r>
              <a:rPr lang="en-US" dirty="0"/>
              <a:t>Implementation Details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Summary and 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231028"/>
            <a:ext cx="5111750" cy="1204912"/>
          </a:xfrm>
        </p:spPr>
        <p:txBody>
          <a:bodyPr/>
          <a:lstStyle/>
          <a:p>
            <a:r>
              <a:rPr lang="en-US" dirty="0"/>
              <a:t>INTRODUCTION: HDLs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49" y="1719830"/>
            <a:ext cx="6606995" cy="39390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Hardware Description Language: language used to describe digital logic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Gate level and higher-level abstractions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simple logic and complex designs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C7BE54-E246-C632-DA0A-D571B6AAE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18" y="3563439"/>
            <a:ext cx="4765964" cy="2111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6A8932-B159-A2C1-46E0-539844339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28" y="3563439"/>
            <a:ext cx="3553218" cy="20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231028"/>
            <a:ext cx="5111750" cy="120491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76009-34DD-0AD5-6DBC-21C27525E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98" y="1719830"/>
            <a:ext cx="6220693" cy="2114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37ECD-E76A-8E79-AB5C-126839E07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8" y="4118565"/>
            <a:ext cx="6742982" cy="1762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0411EF-BC24-64FA-40BC-DDEDD01F2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160" y="1291437"/>
            <a:ext cx="4936840" cy="47420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E9B32E-933C-7D57-584E-EECBCDD10BB1}"/>
              </a:ext>
            </a:extLst>
          </p:cNvPr>
          <p:cNvSpPr/>
          <p:nvPr/>
        </p:nvSpPr>
        <p:spPr>
          <a:xfrm>
            <a:off x="5299144" y="5094642"/>
            <a:ext cx="1956016" cy="94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231028"/>
            <a:ext cx="5111750" cy="1204912"/>
          </a:xfrm>
        </p:spPr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E9B32E-933C-7D57-584E-EECBCDD10BB1}"/>
              </a:ext>
            </a:extLst>
          </p:cNvPr>
          <p:cNvSpPr/>
          <p:nvPr/>
        </p:nvSpPr>
        <p:spPr>
          <a:xfrm>
            <a:off x="5299144" y="5094642"/>
            <a:ext cx="1956016" cy="94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28EB8-E126-8BBE-2A64-A661D4868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49" y="1719830"/>
            <a:ext cx="6606995" cy="39390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program verifier similar to </a:t>
            </a:r>
            <a:r>
              <a:rPr lang="en-US" sz="1800" dirty="0" err="1">
                <a:solidFill>
                  <a:schemeClr val="tx1"/>
                </a:solidFill>
              </a:rPr>
              <a:t>Dafny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Supports formal verification through annotated post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Supports formal verification of combinational logic</a:t>
            </a:r>
          </a:p>
        </p:txBody>
      </p:sp>
    </p:spTree>
    <p:extLst>
      <p:ext uri="{BB962C8B-B14F-4D97-AF65-F5344CB8AC3E}">
        <p14:creationId xmlns:p14="http://schemas.microsoft.com/office/powerpoint/2010/main" val="369201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231028"/>
            <a:ext cx="5111750" cy="120491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E9B32E-933C-7D57-584E-EECBCDD10BB1}"/>
              </a:ext>
            </a:extLst>
          </p:cNvPr>
          <p:cNvSpPr/>
          <p:nvPr/>
        </p:nvSpPr>
        <p:spPr>
          <a:xfrm>
            <a:off x="5299144" y="5094642"/>
            <a:ext cx="1956016" cy="94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28EB8-E126-8BBE-2A64-A661D4868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49" y="1719830"/>
            <a:ext cx="6606995" cy="39390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Writing unit and coverage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Lots of programming effort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May not cover all test cases!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Formal verification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Model checking and program abstraction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Lots of programmer effort + knowledge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Lots of resources + time </a:t>
            </a:r>
          </a:p>
        </p:txBody>
      </p:sp>
    </p:spTree>
    <p:extLst>
      <p:ext uri="{BB962C8B-B14F-4D97-AF65-F5344CB8AC3E}">
        <p14:creationId xmlns:p14="http://schemas.microsoft.com/office/powerpoint/2010/main" val="381231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41DD79-266E-7A41-4C5A-E80CCD232D49}"/>
              </a:ext>
            </a:extLst>
          </p:cNvPr>
          <p:cNvSpPr/>
          <p:nvPr/>
        </p:nvSpPr>
        <p:spPr>
          <a:xfrm>
            <a:off x="1742226" y="3353136"/>
            <a:ext cx="1714655" cy="5195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C970D-109A-2A09-B32D-619CFF0E4E53}"/>
              </a:ext>
            </a:extLst>
          </p:cNvPr>
          <p:cNvSpPr txBox="1"/>
          <p:nvPr/>
        </p:nvSpPr>
        <p:spPr>
          <a:xfrm>
            <a:off x="354169" y="4286856"/>
            <a:ext cx="216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11418-0D7E-B51F-92BD-9A0B7C325FE1}"/>
              </a:ext>
            </a:extLst>
          </p:cNvPr>
          <p:cNvSpPr txBox="1"/>
          <p:nvPr/>
        </p:nvSpPr>
        <p:spPr>
          <a:xfrm>
            <a:off x="3975964" y="4257025"/>
            <a:ext cx="15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05FC1E-818B-554F-3739-4D6114F9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13" y="2969574"/>
            <a:ext cx="1348509" cy="4459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23BA41-5E77-6972-4896-272C6BF98EC8}"/>
              </a:ext>
            </a:extLst>
          </p:cNvPr>
          <p:cNvSpPr txBox="1"/>
          <p:nvPr/>
        </p:nvSpPr>
        <p:spPr>
          <a:xfrm>
            <a:off x="1724660" y="3765491"/>
            <a:ext cx="17146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Language Parser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6E75A8-7E0F-3C0F-019B-9F530EF9AD73}"/>
              </a:ext>
            </a:extLst>
          </p:cNvPr>
          <p:cNvSpPr txBox="1"/>
          <p:nvPr/>
        </p:nvSpPr>
        <p:spPr>
          <a:xfrm>
            <a:off x="6095199" y="3698144"/>
            <a:ext cx="1404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Z3 Boolean Converter </a:t>
            </a:r>
          </a:p>
        </p:txBody>
      </p:sp>
      <p:pic>
        <p:nvPicPr>
          <p:cNvPr id="1026" name="Picture 2" descr="sample3">
            <a:extLst>
              <a:ext uri="{FF2B5EF4-FFF2-40B4-BE49-F238E27FC236}">
                <a16:creationId xmlns:a16="http://schemas.microsoft.com/office/drawing/2014/main" id="{A5D8917C-12CE-D7E2-07ED-2F601D5D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669" y="2025016"/>
            <a:ext cx="2253894" cy="222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360F1D-1844-7960-6BD4-B4524568283C}"/>
              </a:ext>
            </a:extLst>
          </p:cNvPr>
          <p:cNvSpPr txBox="1"/>
          <p:nvPr/>
        </p:nvSpPr>
        <p:spPr>
          <a:xfrm>
            <a:off x="579365" y="3415538"/>
            <a:ext cx="146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10+20*30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135DBE-B17B-B5C4-C5E2-F80850682867}"/>
              </a:ext>
            </a:extLst>
          </p:cNvPr>
          <p:cNvSpPr/>
          <p:nvPr/>
        </p:nvSpPr>
        <p:spPr>
          <a:xfrm>
            <a:off x="5989391" y="3340431"/>
            <a:ext cx="1714655" cy="5195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Z3 - Microsoft Research">
            <a:extLst>
              <a:ext uri="{FF2B5EF4-FFF2-40B4-BE49-F238E27FC236}">
                <a16:creationId xmlns:a16="http://schemas.microsoft.com/office/drawing/2014/main" id="{F74165BC-12A8-C4DB-E7E9-6EF6D51C4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7694"/>
            <a:ext cx="1301070" cy="73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DCE0A17-2742-EB5C-0A8F-C78D809204EB}"/>
              </a:ext>
            </a:extLst>
          </p:cNvPr>
          <p:cNvSpPr/>
          <p:nvPr/>
        </p:nvSpPr>
        <p:spPr>
          <a:xfrm>
            <a:off x="7737263" y="2431908"/>
            <a:ext cx="1544500" cy="1857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880166-CF5E-AE0E-56CB-7A151A21B80D}"/>
              </a:ext>
            </a:extLst>
          </p:cNvPr>
          <p:cNvSpPr txBox="1"/>
          <p:nvPr/>
        </p:nvSpPr>
        <p:spPr>
          <a:xfrm>
            <a:off x="7707549" y="4257025"/>
            <a:ext cx="15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Z3 equivalent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90B809E-3DBB-B697-2322-F035D2B4DC93}"/>
              </a:ext>
            </a:extLst>
          </p:cNvPr>
          <p:cNvSpPr/>
          <p:nvPr/>
        </p:nvSpPr>
        <p:spPr>
          <a:xfrm rot="18961805">
            <a:off x="9182739" y="2776531"/>
            <a:ext cx="1122444" cy="5195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02172CB-2B18-D2EA-A22D-FEF252BAEE16}"/>
              </a:ext>
            </a:extLst>
          </p:cNvPr>
          <p:cNvSpPr/>
          <p:nvPr/>
        </p:nvSpPr>
        <p:spPr>
          <a:xfrm rot="2565009">
            <a:off x="9190593" y="3624835"/>
            <a:ext cx="1122444" cy="5195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D0DBEBD-8850-5815-75C2-52DDE24EA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20" y="2022504"/>
            <a:ext cx="1191678" cy="119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umbs Down Emoji&quot; Magnet for Sale by OllieeeillO | Redbubble">
            <a:extLst>
              <a:ext uri="{FF2B5EF4-FFF2-40B4-BE49-F238E27FC236}">
                <a16:creationId xmlns:a16="http://schemas.microsoft.com/office/drawing/2014/main" id="{821CD3B3-B08C-F104-A01C-5C5B51D3F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516" y="3360805"/>
            <a:ext cx="1348509" cy="179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2C61BE7-FD28-FD80-E6F3-42D7DF3B331B}"/>
              </a:ext>
            </a:extLst>
          </p:cNvPr>
          <p:cNvSpPr txBox="1"/>
          <p:nvPr/>
        </p:nvSpPr>
        <p:spPr>
          <a:xfrm>
            <a:off x="7297819" y="2946335"/>
            <a:ext cx="2484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mkAdd</a:t>
            </a:r>
            <a:r>
              <a:rPr lang="en-US" sz="1000" dirty="0"/>
              <a:t>(10, </a:t>
            </a:r>
            <a:r>
              <a:rPr lang="en-US" sz="1000" dirty="0" err="1"/>
              <a:t>mkMul</a:t>
            </a:r>
            <a:r>
              <a:rPr lang="en-US" sz="1000" dirty="0"/>
              <a:t>(20,30))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1284B2-84AF-1C9F-AB79-0B4721C6A26C}"/>
              </a:ext>
            </a:extLst>
          </p:cNvPr>
          <p:cNvSpPr txBox="1"/>
          <p:nvPr/>
        </p:nvSpPr>
        <p:spPr>
          <a:xfrm>
            <a:off x="7732838" y="3181220"/>
            <a:ext cx="1548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5DE5EF-BBEE-D77F-7470-9D3623CA6AB3}"/>
              </a:ext>
            </a:extLst>
          </p:cNvPr>
          <p:cNvSpPr txBox="1"/>
          <p:nvPr/>
        </p:nvSpPr>
        <p:spPr>
          <a:xfrm>
            <a:off x="7670309" y="3485950"/>
            <a:ext cx="1714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#ensures(10+20*30==610)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Example: 2-Bit adder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487006D-B211-8FE6-F700-94EFC7EE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053" y="2982154"/>
            <a:ext cx="4374625" cy="193788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AF012B-7BB0-6BDD-53CE-3D8B881E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80" y="2903351"/>
            <a:ext cx="3553218" cy="2095488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931EBADE-AB1C-36EB-F6FE-FCC6AD95858E}"/>
              </a:ext>
            </a:extLst>
          </p:cNvPr>
          <p:cNvSpPr/>
          <p:nvPr/>
        </p:nvSpPr>
        <p:spPr>
          <a:xfrm>
            <a:off x="4829398" y="3575251"/>
            <a:ext cx="1714655" cy="5195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Example: 2-Bit adder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26A60-EF03-F278-89D5-AE600F7C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909" y="2778766"/>
            <a:ext cx="4436182" cy="23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5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{A59A0426-1092-4049-B63D-AFFC44AF8D8C}tf67328976_win32</Template>
  <TotalTime>401</TotalTime>
  <Words>272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Office Theme</vt:lpstr>
      <vt:lpstr>Unusually Formal Method: a Verilog program verifier</vt:lpstr>
      <vt:lpstr>Outline</vt:lpstr>
      <vt:lpstr>INTRODUCTION: HDLs</vt:lpstr>
      <vt:lpstr>Motivation</vt:lpstr>
      <vt:lpstr>Project Goals</vt:lpstr>
      <vt:lpstr>Motivation</vt:lpstr>
      <vt:lpstr>Implementation</vt:lpstr>
      <vt:lpstr>Example: 2-Bit adder</vt:lpstr>
      <vt:lpstr>Example: 2-Bit adder</vt:lpstr>
      <vt:lpstr>Example: 2-Bit adder</vt:lpstr>
      <vt:lpstr>Example: 2-Bit adder</vt:lpstr>
      <vt:lpstr>Example: 2-Bit adder</vt:lpstr>
      <vt:lpstr>Next Steps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Unusually Formal Method</dc:title>
  <dc:creator>Sophia Zi-Qi Zhang</dc:creator>
  <cp:lastModifiedBy>Sophia Zi-Qi Zhang</cp:lastModifiedBy>
  <cp:revision>5</cp:revision>
  <dcterms:created xsi:type="dcterms:W3CDTF">2023-12-02T19:57:22Z</dcterms:created>
  <dcterms:modified xsi:type="dcterms:W3CDTF">2023-12-03T02:38:51Z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