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73" r:id="rId8"/>
    <p:sldId id="274" r:id="rId9"/>
    <p:sldId id="262" r:id="rId10"/>
    <p:sldId id="269" r:id="rId11"/>
    <p:sldId id="265" r:id="rId12"/>
    <p:sldId id="264" r:id="rId13"/>
    <p:sldId id="263" r:id="rId14"/>
    <p:sldId id="270" r:id="rId15"/>
    <p:sldId id="259" r:id="rId16"/>
    <p:sldId id="260" r:id="rId17"/>
    <p:sldId id="261" r:id="rId18"/>
    <p:sldId id="266"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0704"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image" Target="../media/image27.jpg"/><Relationship Id="rId7" Type="http://schemas.openxmlformats.org/officeDocument/2006/relationships/image" Target="../media/image31.jpg"/><Relationship Id="rId2" Type="http://schemas.openxmlformats.org/officeDocument/2006/relationships/image" Target="../media/image26.jpg"/><Relationship Id="rId1" Type="http://schemas.openxmlformats.org/officeDocument/2006/relationships/slideLayout" Target="../slideLayouts/slideLayout9.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 Id="rId9" Type="http://schemas.openxmlformats.org/officeDocument/2006/relationships/image" Target="../media/image33.jp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8.xml"/><Relationship Id="rId5" Type="http://schemas.openxmlformats.org/officeDocument/2006/relationships/image" Target="../media/image25.jpeg"/><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192439" y="4495225"/>
            <a:ext cx="7375584" cy="1122202"/>
          </a:xfrm>
        </p:spPr>
        <p:txBody>
          <a:bodyPr/>
          <a:lstStyle/>
          <a:p>
            <a:r>
              <a:rPr lang="en-US" sz="6000" b="1" dirty="0"/>
              <a:t>U</a:t>
            </a:r>
            <a:r>
              <a:rPr lang="en-US" dirty="0"/>
              <a:t>nusually </a:t>
            </a:r>
            <a:r>
              <a:rPr lang="en-US" sz="6000" b="1" dirty="0"/>
              <a:t>F</a:t>
            </a:r>
            <a:r>
              <a:rPr lang="en-US" dirty="0"/>
              <a:t>ormal </a:t>
            </a:r>
            <a:r>
              <a:rPr lang="en-US" sz="6000" b="1" dirty="0"/>
              <a:t>M</a:t>
            </a:r>
            <a:r>
              <a:rPr lang="en-US" dirty="0"/>
              <a:t>ethod</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9996003" y="5617427"/>
            <a:ext cx="1339106" cy="396660"/>
          </a:xfrm>
        </p:spPr>
        <p:txBody>
          <a:bodyPr>
            <a:normAutofit fontScale="92500"/>
          </a:bodyPr>
          <a:lstStyle/>
          <a:p>
            <a:r>
              <a:rPr lang="en-US" dirty="0"/>
              <a:t>Sophia Zhang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Outline</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lnSpcReduction="10000"/>
          </a:bodyPr>
          <a:lstStyle/>
          <a:p>
            <a:r>
              <a:rPr lang="en-US" dirty="0"/>
              <a:t>Introduction</a:t>
            </a:r>
          </a:p>
          <a:p>
            <a:r>
              <a:rPr lang="en-US" dirty="0"/>
              <a:t>Motivation</a:t>
            </a:r>
          </a:p>
          <a:p>
            <a:r>
              <a:rPr lang="en-US" dirty="0"/>
              <a:t>Project Goals</a:t>
            </a:r>
          </a:p>
          <a:p>
            <a:r>
              <a:rPr lang="en-US" dirty="0"/>
              <a:t>Implementation Details</a:t>
            </a:r>
          </a:p>
          <a:p>
            <a:r>
              <a:rPr lang="en-US" dirty="0"/>
              <a:t>Examples</a:t>
            </a:r>
          </a:p>
          <a:p>
            <a:r>
              <a:rPr lang="en-US" dirty="0"/>
              <a:t>Summary and Next Steps</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UFM: Unusually Formal Method</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84250" y="231028"/>
            <a:ext cx="5111750" cy="1204912"/>
          </a:xfrm>
        </p:spPr>
        <p:txBody>
          <a:bodyPr/>
          <a:lstStyle/>
          <a:p>
            <a:r>
              <a:rPr lang="en-US" dirty="0"/>
              <a:t>INTRODUCTION: HDLs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84249" y="1719830"/>
            <a:ext cx="6606995" cy="3939097"/>
          </a:xfrm>
        </p:spPr>
        <p:txBody>
          <a:bodyPr>
            <a:normAutofit/>
          </a:bodyPr>
          <a:lstStyle/>
          <a:p>
            <a:pPr marL="285750" indent="-285750">
              <a:buFont typeface="Arial" panose="020B0604020202020204" pitchFamily="34" charset="0"/>
              <a:buChar char="•"/>
            </a:pPr>
            <a:r>
              <a:rPr lang="en-US" sz="1800" dirty="0"/>
              <a:t>Hardware Description Language: language used to describe digital logic circuits</a:t>
            </a:r>
          </a:p>
          <a:p>
            <a:pPr marL="285750" indent="-285750">
              <a:buFont typeface="Arial" panose="020B0604020202020204" pitchFamily="34" charset="0"/>
              <a:buChar char="•"/>
            </a:pPr>
            <a:r>
              <a:rPr lang="en-US" sz="1800" dirty="0"/>
              <a:t>Gate level and higher-level abstractions</a:t>
            </a:r>
            <a:endParaRPr lang="en-US" sz="2400" dirty="0"/>
          </a:p>
          <a:p>
            <a:pPr marL="742950" lvl="1" indent="-285750">
              <a:buFont typeface="Arial" panose="020B0604020202020204" pitchFamily="34" charset="0"/>
              <a:buChar char="•"/>
            </a:pPr>
            <a:endParaRPr lang="en-US" sz="2400" dirty="0"/>
          </a:p>
          <a:p>
            <a:endParaRPr lang="en-US" sz="1800"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UFM: Unusually Formal Method</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7" name="Picture 6">
            <a:extLst>
              <a:ext uri="{FF2B5EF4-FFF2-40B4-BE49-F238E27FC236}">
                <a16:creationId xmlns:a16="http://schemas.microsoft.com/office/drawing/2014/main" id="{75C7BE54-E246-C632-DA0A-D571B6AAE895}"/>
              </a:ext>
            </a:extLst>
          </p:cNvPr>
          <p:cNvPicPr>
            <a:picLocks noChangeAspect="1"/>
          </p:cNvPicPr>
          <p:nvPr/>
        </p:nvPicPr>
        <p:blipFill>
          <a:blip r:embed="rId2"/>
          <a:stretch>
            <a:fillRect/>
          </a:stretch>
        </p:blipFill>
        <p:spPr>
          <a:xfrm>
            <a:off x="6227618" y="3260639"/>
            <a:ext cx="4765964" cy="2111238"/>
          </a:xfrm>
          <a:prstGeom prst="rect">
            <a:avLst/>
          </a:prstGeom>
        </p:spPr>
      </p:pic>
      <p:pic>
        <p:nvPicPr>
          <p:cNvPr id="9" name="Picture 8">
            <a:extLst>
              <a:ext uri="{FF2B5EF4-FFF2-40B4-BE49-F238E27FC236}">
                <a16:creationId xmlns:a16="http://schemas.microsoft.com/office/drawing/2014/main" id="{916A8932-B159-A2C1-46E0-539844339CCD}"/>
              </a:ext>
            </a:extLst>
          </p:cNvPr>
          <p:cNvPicPr>
            <a:picLocks noChangeAspect="1"/>
          </p:cNvPicPr>
          <p:nvPr/>
        </p:nvPicPr>
        <p:blipFill>
          <a:blip r:embed="rId3"/>
          <a:stretch>
            <a:fillRect/>
          </a:stretch>
        </p:blipFill>
        <p:spPr>
          <a:xfrm>
            <a:off x="1258928" y="3276389"/>
            <a:ext cx="3553218" cy="2095488"/>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84250" y="231028"/>
            <a:ext cx="5111750" cy="1204912"/>
          </a:xfrm>
        </p:spPr>
        <p:txBody>
          <a:bodyPr/>
          <a:lstStyle/>
          <a:p>
            <a:r>
              <a:rPr lang="en-US" dirty="0"/>
              <a:t>Motivation</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UFM: Unusually Formal Method</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4" name="Picture 3">
            <a:extLst>
              <a:ext uri="{FF2B5EF4-FFF2-40B4-BE49-F238E27FC236}">
                <a16:creationId xmlns:a16="http://schemas.microsoft.com/office/drawing/2014/main" id="{40D76009-34DD-0AD5-6DBC-21C27525E433}"/>
              </a:ext>
            </a:extLst>
          </p:cNvPr>
          <p:cNvPicPr>
            <a:picLocks noChangeAspect="1"/>
          </p:cNvPicPr>
          <p:nvPr/>
        </p:nvPicPr>
        <p:blipFill>
          <a:blip r:embed="rId2"/>
          <a:stretch>
            <a:fillRect/>
          </a:stretch>
        </p:blipFill>
        <p:spPr>
          <a:xfrm>
            <a:off x="648198" y="1719830"/>
            <a:ext cx="6220693" cy="2114845"/>
          </a:xfrm>
          <a:prstGeom prst="rect">
            <a:avLst/>
          </a:prstGeom>
        </p:spPr>
      </p:pic>
      <p:pic>
        <p:nvPicPr>
          <p:cNvPr id="8" name="Picture 7">
            <a:extLst>
              <a:ext uri="{FF2B5EF4-FFF2-40B4-BE49-F238E27FC236}">
                <a16:creationId xmlns:a16="http://schemas.microsoft.com/office/drawing/2014/main" id="{B7437ECD-E76A-8E79-AB5C-126839E07C68}"/>
              </a:ext>
            </a:extLst>
          </p:cNvPr>
          <p:cNvPicPr>
            <a:picLocks noChangeAspect="1"/>
          </p:cNvPicPr>
          <p:nvPr/>
        </p:nvPicPr>
        <p:blipFill>
          <a:blip r:embed="rId3"/>
          <a:stretch>
            <a:fillRect/>
          </a:stretch>
        </p:blipFill>
        <p:spPr>
          <a:xfrm>
            <a:off x="648198" y="4118565"/>
            <a:ext cx="6742982" cy="1762734"/>
          </a:xfrm>
          <a:prstGeom prst="rect">
            <a:avLst/>
          </a:prstGeom>
        </p:spPr>
      </p:pic>
      <p:pic>
        <p:nvPicPr>
          <p:cNvPr id="10" name="Picture 9">
            <a:extLst>
              <a:ext uri="{FF2B5EF4-FFF2-40B4-BE49-F238E27FC236}">
                <a16:creationId xmlns:a16="http://schemas.microsoft.com/office/drawing/2014/main" id="{6C0411EF-BC24-64FA-40BC-DDEDD01F23D1}"/>
              </a:ext>
            </a:extLst>
          </p:cNvPr>
          <p:cNvPicPr>
            <a:picLocks noChangeAspect="1"/>
          </p:cNvPicPr>
          <p:nvPr/>
        </p:nvPicPr>
        <p:blipFill>
          <a:blip r:embed="rId4"/>
          <a:stretch>
            <a:fillRect/>
          </a:stretch>
        </p:blipFill>
        <p:spPr>
          <a:xfrm>
            <a:off x="7255160" y="1291437"/>
            <a:ext cx="4936840" cy="4742045"/>
          </a:xfrm>
          <a:prstGeom prst="rect">
            <a:avLst/>
          </a:prstGeom>
        </p:spPr>
      </p:pic>
      <p:sp>
        <p:nvSpPr>
          <p:cNvPr id="11" name="Rectangle 10">
            <a:extLst>
              <a:ext uri="{FF2B5EF4-FFF2-40B4-BE49-F238E27FC236}">
                <a16:creationId xmlns:a16="http://schemas.microsoft.com/office/drawing/2014/main" id="{35E9B32E-933C-7D57-584E-EECBCDD10BB1}"/>
              </a:ext>
            </a:extLst>
          </p:cNvPr>
          <p:cNvSpPr/>
          <p:nvPr/>
        </p:nvSpPr>
        <p:spPr>
          <a:xfrm>
            <a:off x="5299144" y="5094642"/>
            <a:ext cx="1956016" cy="94384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824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84250" y="231028"/>
            <a:ext cx="5111750" cy="1204912"/>
          </a:xfrm>
        </p:spPr>
        <p:txBody>
          <a:bodyPr/>
          <a:lstStyle/>
          <a:p>
            <a:r>
              <a:rPr lang="en-US" dirty="0"/>
              <a:t>Motivation</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UFM: Unusually Formal Method</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11" name="Rectangle 10">
            <a:extLst>
              <a:ext uri="{FF2B5EF4-FFF2-40B4-BE49-F238E27FC236}">
                <a16:creationId xmlns:a16="http://schemas.microsoft.com/office/drawing/2014/main" id="{35E9B32E-933C-7D57-584E-EECBCDD10BB1}"/>
              </a:ext>
            </a:extLst>
          </p:cNvPr>
          <p:cNvSpPr/>
          <p:nvPr/>
        </p:nvSpPr>
        <p:spPr>
          <a:xfrm>
            <a:off x="5299144" y="5094642"/>
            <a:ext cx="1956016" cy="94384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0028EB8-E126-8BBE-2A64-A661D4868CFD}"/>
              </a:ext>
            </a:extLst>
          </p:cNvPr>
          <p:cNvSpPr>
            <a:spLocks noGrp="1"/>
          </p:cNvSpPr>
          <p:nvPr>
            <p:ph type="body" idx="1"/>
          </p:nvPr>
        </p:nvSpPr>
        <p:spPr>
          <a:xfrm>
            <a:off x="984249" y="1719830"/>
            <a:ext cx="6606995" cy="3939097"/>
          </a:xfrm>
        </p:spPr>
        <p:txBody>
          <a:bodyPr>
            <a:normAutofit/>
          </a:bodyPr>
          <a:lstStyle/>
          <a:p>
            <a:pPr marL="285750" indent="-285750">
              <a:buFont typeface="Arial" panose="020B0604020202020204" pitchFamily="34" charset="0"/>
              <a:buChar char="•"/>
            </a:pPr>
            <a:r>
              <a:rPr lang="en-US" sz="1800" dirty="0"/>
              <a:t>Writing unit and coverage tests</a:t>
            </a:r>
          </a:p>
          <a:p>
            <a:pPr marL="742950" lvl="1" indent="-285750">
              <a:buFont typeface="Arial" panose="020B0604020202020204" pitchFamily="34" charset="0"/>
              <a:buChar char="•"/>
            </a:pPr>
            <a:r>
              <a:rPr lang="en-US" sz="1800" dirty="0">
                <a:solidFill>
                  <a:schemeClr val="tx1"/>
                </a:solidFill>
              </a:rPr>
              <a:t>May not cover all test cases!</a:t>
            </a:r>
          </a:p>
          <a:p>
            <a:pPr marL="285750" indent="-285750">
              <a:buFont typeface="Arial" panose="020B0604020202020204" pitchFamily="34" charset="0"/>
              <a:buChar char="•"/>
            </a:pPr>
            <a:r>
              <a:rPr lang="en-US" sz="1800" dirty="0"/>
              <a:t>Formal verification through model checking</a:t>
            </a:r>
          </a:p>
          <a:p>
            <a:pPr marL="742950" lvl="1" indent="-285750">
              <a:buFont typeface="Arial" panose="020B0604020202020204" pitchFamily="34" charset="0"/>
              <a:buChar char="•"/>
            </a:pPr>
            <a:r>
              <a:rPr lang="en-US" sz="1800" dirty="0">
                <a:solidFill>
                  <a:schemeClr val="tx1"/>
                </a:solidFill>
              </a:rPr>
              <a:t>Lots of programmer effort + lots of </a:t>
            </a:r>
            <a:r>
              <a:rPr lang="en-US" sz="1800">
                <a:solidFill>
                  <a:schemeClr val="tx1"/>
                </a:solidFill>
              </a:rPr>
              <a:t>knowledge needed</a:t>
            </a:r>
            <a:endParaRPr lang="en-US" sz="1800" dirty="0">
              <a:solidFill>
                <a:schemeClr val="tx1"/>
              </a:solidFill>
            </a:endParaRPr>
          </a:p>
        </p:txBody>
      </p:sp>
    </p:spTree>
    <p:extLst>
      <p:ext uri="{BB962C8B-B14F-4D97-AF65-F5344CB8AC3E}">
        <p14:creationId xmlns:p14="http://schemas.microsoft.com/office/powerpoint/2010/main" val="3692017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619301236"/>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{A59A0426-1092-4049-B63D-AFFC44AF8D8C}tf67328976_win32</Template>
  <TotalTime>272</TotalTime>
  <Words>472</Words>
  <Application>Microsoft Office PowerPoint</Application>
  <PresentationFormat>Widescreen</PresentationFormat>
  <Paragraphs>146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Office Theme</vt:lpstr>
      <vt:lpstr>Unusually Formal Method</vt:lpstr>
      <vt:lpstr>Outline</vt:lpstr>
      <vt:lpstr>INTRODUCTION: HDLs</vt:lpstr>
      <vt:lpstr>Motivation</vt:lpstr>
      <vt:lpstr>Motivation</vt:lpstr>
      <vt:lpstr>PRIMARY GOALS</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Unusually Formal Method</dc:title>
  <dc:creator>Sophia Zi-Qi Zhang</dc:creator>
  <cp:lastModifiedBy>Sophia Zi-Qi Zhang</cp:lastModifiedBy>
  <cp:revision>1</cp:revision>
  <dcterms:created xsi:type="dcterms:W3CDTF">2023-12-02T19:57:22Z</dcterms:created>
  <dcterms:modified xsi:type="dcterms:W3CDTF">2023-12-03T00:30:04Z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