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80" r:id="rId7"/>
    <p:sldId id="273" r:id="rId8"/>
    <p:sldId id="276" r:id="rId9"/>
    <p:sldId id="274" r:id="rId10"/>
    <p:sldId id="269" r:id="rId11"/>
    <p:sldId id="275" r:id="rId12"/>
    <p:sldId id="277" r:id="rId13"/>
    <p:sldId id="278" r:id="rId14"/>
    <p:sldId id="281" r:id="rId15"/>
    <p:sldId id="26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was unable to find a suitable Verilog parser so had to somewhat implement 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5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694" y="4495225"/>
            <a:ext cx="11317857" cy="1122202"/>
          </a:xfrm>
        </p:spPr>
        <p:txBody>
          <a:bodyPr/>
          <a:lstStyle/>
          <a:p>
            <a:r>
              <a:rPr lang="en-US" sz="6000" b="1" dirty="0"/>
              <a:t>U</a:t>
            </a:r>
            <a:r>
              <a:rPr lang="en-US" dirty="0"/>
              <a:t>nusually </a:t>
            </a:r>
            <a:r>
              <a:rPr lang="en-US" sz="6000" b="1" dirty="0"/>
              <a:t>F</a:t>
            </a:r>
            <a:r>
              <a:rPr lang="en-US" dirty="0"/>
              <a:t>ormal </a:t>
            </a:r>
            <a:r>
              <a:rPr lang="en-US" sz="6000" b="1" dirty="0"/>
              <a:t>M</a:t>
            </a:r>
            <a:r>
              <a:rPr lang="en-US" dirty="0"/>
              <a:t>ethod:</a:t>
            </a:r>
            <a:r>
              <a:rPr lang="en-US" sz="2000" dirty="0"/>
              <a:t> </a:t>
            </a:r>
            <a:r>
              <a:rPr lang="en-US" sz="1850" dirty="0"/>
              <a:t>a Verilog program verifier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6941" y="5522536"/>
            <a:ext cx="1339106" cy="396660"/>
          </a:xfrm>
        </p:spPr>
        <p:txBody>
          <a:bodyPr>
            <a:normAutofit fontScale="92500"/>
          </a:bodyPr>
          <a:lstStyle/>
          <a:p>
            <a:r>
              <a:rPr lang="en-US" dirty="0"/>
              <a:t>Sophia Zhang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Example: 2-Bit adder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3D4C4D6-A69A-3885-B55E-6697A63B3B90}"/>
              </a:ext>
            </a:extLst>
          </p:cNvPr>
          <p:cNvSpPr/>
          <p:nvPr/>
        </p:nvSpPr>
        <p:spPr>
          <a:xfrm>
            <a:off x="3859764" y="3169226"/>
            <a:ext cx="887727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1AAEF9-BD0A-8191-C146-FB693FF6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055" y="1328881"/>
            <a:ext cx="1840345" cy="18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97EB7F-CED9-EC5F-661F-92A48A5E6CC8}"/>
              </a:ext>
            </a:extLst>
          </p:cNvPr>
          <p:cNvSpPr txBox="1"/>
          <p:nvPr/>
        </p:nvSpPr>
        <p:spPr>
          <a:xfrm>
            <a:off x="222502" y="2537817"/>
            <a:ext cx="3693661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(a0, a1, b0, b1,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      cout0, cout1);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a0, a1, b0, b1;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cout0, cout1;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cout0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a0 ^ b0;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cout1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(a1 ^ b1)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(a0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b0);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//@ensures cout0 == a0 ^ b0</a:t>
            </a: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28D150-EACB-F8C6-B7F5-551C2717EAC2}"/>
              </a:ext>
            </a:extLst>
          </p:cNvPr>
          <p:cNvSpPr txBox="1"/>
          <p:nvPr/>
        </p:nvSpPr>
        <p:spPr>
          <a:xfrm>
            <a:off x="4747491" y="1778719"/>
            <a:ext cx="4315689" cy="43396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a0 ,a1 ,b0 ,b1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Bools(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'a0 a1 b0 b1'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cout0 ,cout1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Bools(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'cout0 cout1'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cout0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((a0),(b0),)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cout1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((a1),(b1),)),(And((a0),(b0),)),)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ensures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Not(cout0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((a0),(b0)))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Solver()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s.add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(cout0)</a:t>
            </a:r>
          </a:p>
          <a:p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s.add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(cout1)</a:t>
            </a:r>
          </a:p>
          <a:p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s.add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(ensures)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s.check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sat: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m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s.model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"SAT, exists a counterexample!"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"UNSAT so satisfied"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0BCDA38-9FC3-2DEF-AB0F-DA9F29AD00C0}"/>
              </a:ext>
            </a:extLst>
          </p:cNvPr>
          <p:cNvSpPr/>
          <p:nvPr/>
        </p:nvSpPr>
        <p:spPr>
          <a:xfrm>
            <a:off x="9063180" y="3247540"/>
            <a:ext cx="887727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E921A5-3DE5-69BB-3F6F-C7F07902B4B3}"/>
              </a:ext>
            </a:extLst>
          </p:cNvPr>
          <p:cNvSpPr txBox="1"/>
          <p:nvPr/>
        </p:nvSpPr>
        <p:spPr>
          <a:xfrm>
            <a:off x="9982201" y="3169226"/>
            <a:ext cx="1987298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$python adder_v1.v.py 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UNSAT so satisfied</a:t>
            </a:r>
          </a:p>
        </p:txBody>
      </p:sp>
    </p:spTree>
    <p:extLst>
      <p:ext uri="{BB962C8B-B14F-4D97-AF65-F5344CB8AC3E}">
        <p14:creationId xmlns:p14="http://schemas.microsoft.com/office/powerpoint/2010/main" val="404992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Example: 2-Bit adder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3D4C4D6-A69A-3885-B55E-6697A63B3B90}"/>
              </a:ext>
            </a:extLst>
          </p:cNvPr>
          <p:cNvSpPr/>
          <p:nvPr/>
        </p:nvSpPr>
        <p:spPr>
          <a:xfrm>
            <a:off x="3859764" y="3169226"/>
            <a:ext cx="887727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7EB7F-CED9-EC5F-661F-92A48A5E6CC8}"/>
              </a:ext>
            </a:extLst>
          </p:cNvPr>
          <p:cNvSpPr txBox="1"/>
          <p:nvPr/>
        </p:nvSpPr>
        <p:spPr>
          <a:xfrm>
            <a:off x="222502" y="2537817"/>
            <a:ext cx="3693661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(a0, a1, b0, b1,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      cout0, cout1);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a0, a1, b0, b1;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cout0, cout1;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cout0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a0 &amp; b0;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cout1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(a1 ^ b1)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(a0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b0);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//@ensures cout0 == a0 ^ a1</a:t>
            </a: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28D150-EACB-F8C6-B7F5-551C2717EAC2}"/>
              </a:ext>
            </a:extLst>
          </p:cNvPr>
          <p:cNvSpPr txBox="1"/>
          <p:nvPr/>
        </p:nvSpPr>
        <p:spPr>
          <a:xfrm>
            <a:off x="4747491" y="1778719"/>
            <a:ext cx="4315689" cy="43396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a0 ,a1 ,b0 ,b1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Bools(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'a0 a1 b0 b1'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cout0 ,cout1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Bools(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'cout0 cout1'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cout0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And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((a0),(b0),)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cout1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((a1),(b1),)),(And((a0),(b0),)),)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ensures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Not(cout0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((a0),(b0)))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Solver()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s.add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(cout0)</a:t>
            </a:r>
          </a:p>
          <a:p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s.add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(cout1)</a:t>
            </a:r>
          </a:p>
          <a:p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s.add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(ensures)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s.check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sat: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m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s.model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“SAT, exists a counterexample!"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"UNSAT so satisfied"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0BCDA38-9FC3-2DEF-AB0F-DA9F29AD00C0}"/>
              </a:ext>
            </a:extLst>
          </p:cNvPr>
          <p:cNvSpPr/>
          <p:nvPr/>
        </p:nvSpPr>
        <p:spPr>
          <a:xfrm>
            <a:off x="9063180" y="3247540"/>
            <a:ext cx="887727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E921A5-3DE5-69BB-3F6F-C7F07902B4B3}"/>
              </a:ext>
            </a:extLst>
          </p:cNvPr>
          <p:cNvSpPr txBox="1"/>
          <p:nvPr/>
        </p:nvSpPr>
        <p:spPr>
          <a:xfrm>
            <a:off x="9982201" y="3169226"/>
            <a:ext cx="1987298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$ python adder_v1.v.py </a:t>
            </a:r>
          </a:p>
          <a:p>
            <a:r>
              <a:rPr lang="en-US" sz="1400" dirty="0">
                <a:solidFill>
                  <a:schemeClr val="bg1"/>
                </a:solidFill>
              </a:rPr>
              <a:t>SAT, exists a counterexample!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C0824C4-F82A-0387-F207-2E97A322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30" y="2007292"/>
            <a:ext cx="1061049" cy="106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5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5700" y="2486817"/>
            <a:ext cx="3924300" cy="823912"/>
          </a:xfrm>
        </p:spPr>
        <p:txBody>
          <a:bodyPr/>
          <a:lstStyle/>
          <a:p>
            <a:r>
              <a:rPr lang="en-US" dirty="0"/>
              <a:t>Must Accomplish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25700" y="3547272"/>
            <a:ext cx="3924300" cy="1997867"/>
          </a:xfrm>
        </p:spPr>
        <p:txBody>
          <a:bodyPr>
            <a:normAutofit/>
          </a:bodyPr>
          <a:lstStyle/>
          <a:p>
            <a:r>
              <a:rPr lang="en-US" dirty="0"/>
              <a:t>Automate the ensures clause in verification</a:t>
            </a:r>
          </a:p>
          <a:p>
            <a:r>
              <a:rPr lang="en-US" dirty="0"/>
              <a:t>Allow for multiple ensures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44544" y="2486817"/>
            <a:ext cx="3943627" cy="823912"/>
          </a:xfrm>
        </p:spPr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44543" y="3429000"/>
            <a:ext cx="3943627" cy="1997867"/>
          </a:xfrm>
        </p:spPr>
        <p:txBody>
          <a:bodyPr>
            <a:normAutofit/>
          </a:bodyPr>
          <a:lstStyle/>
          <a:p>
            <a:r>
              <a:rPr lang="en-US" dirty="0"/>
              <a:t>Expand beyond single bit abstraction</a:t>
            </a:r>
          </a:p>
          <a:p>
            <a:r>
              <a:rPr lang="en-US" dirty="0"/>
              <a:t>Expand to sequential logic</a:t>
            </a:r>
          </a:p>
          <a:p>
            <a:r>
              <a:rPr lang="en-US" dirty="0"/>
              <a:t>Expand the abstraction to beyond gate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UFM: Unusually formal method a formal program verifier for a subset of the Verilog language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231028"/>
            <a:ext cx="5111750" cy="1204912"/>
          </a:xfrm>
        </p:spPr>
        <p:txBody>
          <a:bodyPr/>
          <a:lstStyle/>
          <a:p>
            <a:r>
              <a:rPr lang="en-US" dirty="0"/>
              <a:t>INTRODUCTION: HDLs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49" y="1719830"/>
            <a:ext cx="6606995" cy="39390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Hardware Description Language: language used to describe digital logic circuits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Gate level and higher-level 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simple and complex designs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A2546-0CD2-AFF0-834A-2AD97415677A}"/>
              </a:ext>
            </a:extLst>
          </p:cNvPr>
          <p:cNvSpPr txBox="1"/>
          <p:nvPr/>
        </p:nvSpPr>
        <p:spPr>
          <a:xfrm>
            <a:off x="6060532" y="3429000"/>
            <a:ext cx="54979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(a0, a1, b0, b1,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      cout0, cout1);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a0, a1, b0, b1;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cout0, cout1;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cout0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a0 ^ b0;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cout1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(a1 ^ b1)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(a0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b0);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10096-39B8-8C38-3EE1-E22372244E57}"/>
              </a:ext>
            </a:extLst>
          </p:cNvPr>
          <p:cNvSpPr txBox="1"/>
          <p:nvPr/>
        </p:nvSpPr>
        <p:spPr>
          <a:xfrm>
            <a:off x="984249" y="3457518"/>
            <a:ext cx="34798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(a, b, out);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a, b;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b;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231028"/>
            <a:ext cx="5564468" cy="1204912"/>
          </a:xfrm>
        </p:spPr>
        <p:txBody>
          <a:bodyPr/>
          <a:lstStyle/>
          <a:p>
            <a:r>
              <a:rPr lang="en-US" dirty="0"/>
              <a:t>INTRODUCTION: Verification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49" y="1719830"/>
            <a:ext cx="6606995" cy="39390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Pre-silicon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Unit tests through UVM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Coverage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Formal methods like model checking</a:t>
            </a:r>
          </a:p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231028"/>
            <a:ext cx="5111750" cy="120491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76009-34DD-0AD5-6DBC-21C27525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98" y="1719830"/>
            <a:ext cx="6220693" cy="2114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37ECD-E76A-8E79-AB5C-126839E07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8" y="4118565"/>
            <a:ext cx="6742982" cy="1762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0411EF-BC24-64FA-40BC-DDEDD01F23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307"/>
          <a:stretch/>
        </p:blipFill>
        <p:spPr>
          <a:xfrm>
            <a:off x="6868891" y="1506694"/>
            <a:ext cx="4936840" cy="13132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E9B32E-933C-7D57-584E-EECBCDD10BB1}"/>
              </a:ext>
            </a:extLst>
          </p:cNvPr>
          <p:cNvSpPr/>
          <p:nvPr/>
        </p:nvSpPr>
        <p:spPr>
          <a:xfrm>
            <a:off x="5299144" y="5094642"/>
            <a:ext cx="1956016" cy="94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No description available.">
            <a:extLst>
              <a:ext uri="{FF2B5EF4-FFF2-40B4-BE49-F238E27FC236}">
                <a16:creationId xmlns:a16="http://schemas.microsoft.com/office/drawing/2014/main" id="{62705847-E558-1CC6-543B-D0C491B1E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91" y="2961857"/>
            <a:ext cx="5046663" cy="353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2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231028"/>
            <a:ext cx="5111750" cy="120491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9B32E-933C-7D57-584E-EECBCDD10BB1}"/>
              </a:ext>
            </a:extLst>
          </p:cNvPr>
          <p:cNvSpPr/>
          <p:nvPr/>
        </p:nvSpPr>
        <p:spPr>
          <a:xfrm>
            <a:off x="5299144" y="5094642"/>
            <a:ext cx="1956016" cy="94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28EB8-E126-8BBE-2A64-A661D4868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49" y="1719830"/>
            <a:ext cx="6606995" cy="39390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Writing unit and coverage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Lots of programming effort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May not cover all test cases!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Formal verification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Model checking and program abstraction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Lots of programmer effort + knowledge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Lots of resources + time </a:t>
            </a:r>
          </a:p>
        </p:txBody>
      </p:sp>
    </p:spTree>
    <p:extLst>
      <p:ext uri="{BB962C8B-B14F-4D97-AF65-F5344CB8AC3E}">
        <p14:creationId xmlns:p14="http://schemas.microsoft.com/office/powerpoint/2010/main" val="381231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231028"/>
            <a:ext cx="5111750" cy="1204912"/>
          </a:xfrm>
        </p:spPr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9B32E-933C-7D57-584E-EECBCDD10BB1}"/>
              </a:ext>
            </a:extLst>
          </p:cNvPr>
          <p:cNvSpPr/>
          <p:nvPr/>
        </p:nvSpPr>
        <p:spPr>
          <a:xfrm>
            <a:off x="5299144" y="5094642"/>
            <a:ext cx="1956016" cy="94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28EB8-E126-8BBE-2A64-A661D4868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49" y="1719830"/>
            <a:ext cx="6606995" cy="39390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program verifier similar to </a:t>
            </a:r>
            <a:r>
              <a:rPr lang="en-US" sz="1800" dirty="0" err="1">
                <a:solidFill>
                  <a:schemeClr val="tx1"/>
                </a:solidFill>
              </a:rPr>
              <a:t>Dafny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Supports formal verification through annotated post conditions within the Verilog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Supports formal verification of bit-level combinational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Outputs only involve the inputs no concept of state</a:t>
            </a:r>
          </a:p>
        </p:txBody>
      </p:sp>
    </p:spTree>
    <p:extLst>
      <p:ext uri="{BB962C8B-B14F-4D97-AF65-F5344CB8AC3E}">
        <p14:creationId xmlns:p14="http://schemas.microsoft.com/office/powerpoint/2010/main" val="369201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41DD79-266E-7A41-4C5A-E80CCD232D49}"/>
              </a:ext>
            </a:extLst>
          </p:cNvPr>
          <p:cNvSpPr/>
          <p:nvPr/>
        </p:nvSpPr>
        <p:spPr>
          <a:xfrm>
            <a:off x="1742226" y="3353136"/>
            <a:ext cx="1714655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C970D-109A-2A09-B32D-619CFF0E4E53}"/>
              </a:ext>
            </a:extLst>
          </p:cNvPr>
          <p:cNvSpPr txBox="1"/>
          <p:nvPr/>
        </p:nvSpPr>
        <p:spPr>
          <a:xfrm>
            <a:off x="354169" y="4286856"/>
            <a:ext cx="216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11418-0D7E-B51F-92BD-9A0B7C325FE1}"/>
              </a:ext>
            </a:extLst>
          </p:cNvPr>
          <p:cNvSpPr txBox="1"/>
          <p:nvPr/>
        </p:nvSpPr>
        <p:spPr>
          <a:xfrm>
            <a:off x="3975964" y="4257025"/>
            <a:ext cx="15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05FC1E-818B-554F-3739-4D6114F90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13" y="2969574"/>
            <a:ext cx="1348509" cy="4459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23BA41-5E77-6972-4896-272C6BF98EC8}"/>
              </a:ext>
            </a:extLst>
          </p:cNvPr>
          <p:cNvSpPr txBox="1"/>
          <p:nvPr/>
        </p:nvSpPr>
        <p:spPr>
          <a:xfrm>
            <a:off x="1724660" y="3765491"/>
            <a:ext cx="1714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Language Parser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E75A8-7E0F-3C0F-019B-9F530EF9AD73}"/>
              </a:ext>
            </a:extLst>
          </p:cNvPr>
          <p:cNvSpPr txBox="1"/>
          <p:nvPr/>
        </p:nvSpPr>
        <p:spPr>
          <a:xfrm>
            <a:off x="6095199" y="3698144"/>
            <a:ext cx="14046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Custom Z3 Boolean Converter </a:t>
            </a:r>
          </a:p>
        </p:txBody>
      </p:sp>
      <p:pic>
        <p:nvPicPr>
          <p:cNvPr id="1026" name="Picture 2" descr="sample3">
            <a:extLst>
              <a:ext uri="{FF2B5EF4-FFF2-40B4-BE49-F238E27FC236}">
                <a16:creationId xmlns:a16="http://schemas.microsoft.com/office/drawing/2014/main" id="{A5D8917C-12CE-D7E2-07ED-2F601D5D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69" y="2025016"/>
            <a:ext cx="2253894" cy="222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360F1D-1844-7960-6BD4-B4524568283C}"/>
              </a:ext>
            </a:extLst>
          </p:cNvPr>
          <p:cNvSpPr txBox="1"/>
          <p:nvPr/>
        </p:nvSpPr>
        <p:spPr>
          <a:xfrm>
            <a:off x="579365" y="3415538"/>
            <a:ext cx="14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10+20*30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135DBE-B17B-B5C4-C5E2-F80850682867}"/>
              </a:ext>
            </a:extLst>
          </p:cNvPr>
          <p:cNvSpPr/>
          <p:nvPr/>
        </p:nvSpPr>
        <p:spPr>
          <a:xfrm>
            <a:off x="5989391" y="3340431"/>
            <a:ext cx="1714655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Z3 - Microsoft Research">
            <a:extLst>
              <a:ext uri="{FF2B5EF4-FFF2-40B4-BE49-F238E27FC236}">
                <a16:creationId xmlns:a16="http://schemas.microsoft.com/office/drawing/2014/main" id="{F74165BC-12A8-C4DB-E7E9-6EF6D51C4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7694"/>
            <a:ext cx="1301070" cy="73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DCE0A17-2742-EB5C-0A8F-C78D809204EB}"/>
              </a:ext>
            </a:extLst>
          </p:cNvPr>
          <p:cNvSpPr/>
          <p:nvPr/>
        </p:nvSpPr>
        <p:spPr>
          <a:xfrm>
            <a:off x="7737263" y="2431908"/>
            <a:ext cx="1544500" cy="1857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880166-CF5E-AE0E-56CB-7A151A21B80D}"/>
              </a:ext>
            </a:extLst>
          </p:cNvPr>
          <p:cNvSpPr txBox="1"/>
          <p:nvPr/>
        </p:nvSpPr>
        <p:spPr>
          <a:xfrm>
            <a:off x="7707549" y="4257025"/>
            <a:ext cx="15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Z3 equivalent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90B809E-3DBB-B697-2322-F035D2B4DC93}"/>
              </a:ext>
            </a:extLst>
          </p:cNvPr>
          <p:cNvSpPr/>
          <p:nvPr/>
        </p:nvSpPr>
        <p:spPr>
          <a:xfrm rot="18961805">
            <a:off x="9182739" y="2776531"/>
            <a:ext cx="1122444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02172CB-2B18-D2EA-A22D-FEF252BAEE16}"/>
              </a:ext>
            </a:extLst>
          </p:cNvPr>
          <p:cNvSpPr/>
          <p:nvPr/>
        </p:nvSpPr>
        <p:spPr>
          <a:xfrm rot="2565009">
            <a:off x="9190593" y="3624835"/>
            <a:ext cx="1122444" cy="5195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D0DBEBD-8850-5815-75C2-52DDE24EA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20" y="2022504"/>
            <a:ext cx="1191678" cy="119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umbs Down Emoji&quot; Magnet for Sale by OllieeeillO | Redbubble">
            <a:extLst>
              <a:ext uri="{FF2B5EF4-FFF2-40B4-BE49-F238E27FC236}">
                <a16:creationId xmlns:a16="http://schemas.microsoft.com/office/drawing/2014/main" id="{821CD3B3-B08C-F104-A01C-5C5B51D3F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516" y="3360805"/>
            <a:ext cx="1348509" cy="17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2C61BE7-FD28-FD80-E6F3-42D7DF3B331B}"/>
              </a:ext>
            </a:extLst>
          </p:cNvPr>
          <p:cNvSpPr txBox="1"/>
          <p:nvPr/>
        </p:nvSpPr>
        <p:spPr>
          <a:xfrm>
            <a:off x="7297819" y="2946335"/>
            <a:ext cx="2484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mkAdd</a:t>
            </a:r>
            <a:r>
              <a:rPr lang="en-US" sz="1000" dirty="0"/>
              <a:t>(10, </a:t>
            </a:r>
            <a:r>
              <a:rPr lang="en-US" sz="1000" dirty="0" err="1"/>
              <a:t>mkMul</a:t>
            </a:r>
            <a:r>
              <a:rPr lang="en-US" sz="1000" dirty="0"/>
              <a:t>(20,30))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284B2-84AF-1C9F-AB79-0B4721C6A26C}"/>
              </a:ext>
            </a:extLst>
          </p:cNvPr>
          <p:cNvSpPr txBox="1"/>
          <p:nvPr/>
        </p:nvSpPr>
        <p:spPr>
          <a:xfrm>
            <a:off x="7732838" y="3181220"/>
            <a:ext cx="1548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5DE5EF-BBEE-D77F-7470-9D3623CA6AB3}"/>
              </a:ext>
            </a:extLst>
          </p:cNvPr>
          <p:cNvSpPr txBox="1"/>
          <p:nvPr/>
        </p:nvSpPr>
        <p:spPr>
          <a:xfrm>
            <a:off x="7670309" y="3485950"/>
            <a:ext cx="1714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#ensures(10+20*30==610)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0F46F-EE2E-179D-F29F-E1EC3CE2D147}"/>
              </a:ext>
            </a:extLst>
          </p:cNvPr>
          <p:cNvSpPr txBox="1"/>
          <p:nvPr/>
        </p:nvSpPr>
        <p:spPr>
          <a:xfrm>
            <a:off x="1777313" y="1860921"/>
            <a:ext cx="10691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Verilog.g4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A910EAD-2DC1-D750-E52A-00E6AC73B24D}"/>
              </a:ext>
            </a:extLst>
          </p:cNvPr>
          <p:cNvSpPr/>
          <p:nvPr/>
        </p:nvSpPr>
        <p:spPr>
          <a:xfrm rot="5400000">
            <a:off x="1929429" y="2307251"/>
            <a:ext cx="822614" cy="55706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Example: 2-Bit adder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5E19F1-9C8B-5B40-2086-350884D63E2B}"/>
              </a:ext>
            </a:extLst>
          </p:cNvPr>
          <p:cNvSpPr txBox="1"/>
          <p:nvPr/>
        </p:nvSpPr>
        <p:spPr>
          <a:xfrm>
            <a:off x="3347049" y="2606963"/>
            <a:ext cx="549790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(a0, a1, b0, b1,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      cout0, cout1);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a0, a1, b0, b1;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cout0, cout1;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cout0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a0 ^ b0;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cout1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(a1 ^ b1)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(a0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b0);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//@ensures cout0 == a0 ^ b0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5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Example: 2-Bit adder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UFM: Unusually Formal Method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87E96-F2AB-3049-E3EA-55ED015E8789}"/>
              </a:ext>
            </a:extLst>
          </p:cNvPr>
          <p:cNvSpPr txBox="1"/>
          <p:nvPr/>
        </p:nvSpPr>
        <p:spPr>
          <a:xfrm>
            <a:off x="651162" y="3028151"/>
            <a:ext cx="5684983" cy="20621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a0 ,a1 ,b0 ,b1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Bools(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'a0 a1 b0 b1'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cout0 ,cout1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Bools(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'cout0 cout1'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cout0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((a0),(b0),)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cout1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((a1),(b1),)),(And((a0),(b0),)),)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CFFD9-F5F4-41F8-FC5B-A0ABE2BF9C2C}"/>
              </a:ext>
            </a:extLst>
          </p:cNvPr>
          <p:cNvSpPr txBox="1"/>
          <p:nvPr/>
        </p:nvSpPr>
        <p:spPr>
          <a:xfrm>
            <a:off x="6675584" y="1856509"/>
            <a:ext cx="4315689" cy="43396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a0 ,a1 ,b0 ,b1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Bools(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'a0 a1 b0 b1'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cout0 ,cout1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Bools(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'cout0 cout1'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cout0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((a0),(b0),)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cout1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((a1),(b1),)),(And((a0),(b0),)),)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ensures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Not(cout0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((a0),(b0)))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Solver()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s.add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(cout0)</a:t>
            </a:r>
          </a:p>
          <a:p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s.add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(cout1)</a:t>
            </a:r>
          </a:p>
          <a:p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s.add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(ensures)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s.check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sat: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m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s.model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 a counter example!"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"UNSAT so satisfied"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{A59A0426-1092-4049-B63D-AFFC44AF8D8C}tf67328976_win32</Template>
  <TotalTime>2041</TotalTime>
  <Words>1065</Words>
  <Application>Microsoft Office PowerPoint</Application>
  <PresentationFormat>Widescreen</PresentationFormat>
  <Paragraphs>169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Tenorite</vt:lpstr>
      <vt:lpstr>Office Theme</vt:lpstr>
      <vt:lpstr>Unusually Formal Method: a Verilog program verifier</vt:lpstr>
      <vt:lpstr>INTRODUCTION: HDLs</vt:lpstr>
      <vt:lpstr>INTRODUCTION: Verification</vt:lpstr>
      <vt:lpstr>Motivation</vt:lpstr>
      <vt:lpstr>Motivation</vt:lpstr>
      <vt:lpstr>Project Goals</vt:lpstr>
      <vt:lpstr>Implementation</vt:lpstr>
      <vt:lpstr>Example: 2-Bit adder</vt:lpstr>
      <vt:lpstr>Example: 2-Bit adder</vt:lpstr>
      <vt:lpstr>Example: 2-Bit adder</vt:lpstr>
      <vt:lpstr>Example: 2-Bit adder</vt:lpstr>
      <vt:lpstr>Next Steps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Unusually Formal Method</dc:title>
  <dc:creator>Sophia Zi-Qi Zhang</dc:creator>
  <cp:lastModifiedBy>Sophia Zi-Qi Zhang</cp:lastModifiedBy>
  <cp:revision>19</cp:revision>
  <dcterms:created xsi:type="dcterms:W3CDTF">2023-12-02T19:57:22Z</dcterms:created>
  <dcterms:modified xsi:type="dcterms:W3CDTF">2023-12-04T05:59:17Z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