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84" r:id="rId5"/>
    <p:sldId id="259" r:id="rId6"/>
    <p:sldId id="288" r:id="rId7"/>
    <p:sldId id="28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6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Source Sans Pro Light" panose="020B0403030403020204" pitchFamily="34" charset="0"/>
      <p:regular r:id="rId51"/>
      <p:bold r:id="rId52"/>
      <p:italic r:id="rId53"/>
      <p:boldItalic r:id="rId54"/>
    </p:embeddedFont>
    <p:embeddedFont>
      <p:font typeface="Times" panose="02020603050405020304" pitchFamily="18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8e803ea5c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8e803ea5c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bbf542c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bbf542ca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bbf542ca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bbf542ca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bbf542ca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bbf542ca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bf542ca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bf542ca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bbf542ca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bbf542ca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8e803ea5c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8e803ea5c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bbf542ca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bbf542ca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bf542ca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bbf542ca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8e803ea5c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8e803ea5c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e803e6a2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e803e6a2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bbf542caa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bbf542caa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bbf542ca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bbf542ca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bbf542ca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bbf542ca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bbf542ca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bbf542ca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bbf542ca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bbf542ca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bbf542ca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bbf542ca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bbf542ca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bbf542ca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bbf542ca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bbf542ca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265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8e803ea5c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8e803ea5c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8e803ea5c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8e803ea5c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e803e6a2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e803e6a2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8e803ea5c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8e803ea5c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8e803ea5c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8e803ea5c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e803e6a2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e803e6a2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21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e803e6a2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8e803e6a2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8e803e6a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8e803e6a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16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8e803e6a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8e803e6a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517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8e803ea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8e803ea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8e803ea5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8e803ea5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urshedatasnim.github.io/OA-App-Doctors-Sid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firebase.google.com/docs?gclid=CjwKCAjw9-KTBhBcEiwAr19igxdzkOss8fAQFgY0g1x9r_aSb3GJh0hmz1-j6OVn6h67mbCuU5JIihoCt5kQAvD_BwE&amp;gclsrc=aw.ds" TargetMode="External"/><Relationship Id="rId3" Type="http://schemas.openxmlformats.org/officeDocument/2006/relationships/hyperlink" Target="https://orthoinfo.aaos.org/en/diseases--conditions/arthritis-of-the-knee/" TargetMode="External"/><Relationship Id="rId7" Type="http://schemas.openxmlformats.org/officeDocument/2006/relationships/hyperlink" Target="https://www.apta.org/patient-care/evidence-based-practice-resources/test-measures/knee-injury-and-osteoarthritis-outcome-score-koo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koos.nu/KOOSscoring2012.pdf" TargetMode="External"/><Relationship Id="rId5" Type="http://schemas.openxmlformats.org/officeDocument/2006/relationships/hyperlink" Target="https://www.mayoclinic.org/diseases-conditions/osteoarthritis/symptoms-causes/syc-20351925" TargetMode="External"/><Relationship Id="rId4" Type="http://schemas.openxmlformats.org/officeDocument/2006/relationships/hyperlink" Target="https://developer.android.com/doc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44868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KOOS Calculator for Detecting Osteoarthritis</a:t>
            </a:r>
            <a:br>
              <a:rPr lang="en" dirty="0"/>
            </a:br>
            <a:r>
              <a:rPr lang="en" dirty="0"/>
              <a:t> Level </a:t>
            </a:r>
            <a:endParaRPr dirty="0"/>
          </a:p>
        </p:txBody>
      </p:sp>
      <p:sp>
        <p:nvSpPr>
          <p:cNvPr id="93" name="Google Shape;93;p14"/>
          <p:cNvSpPr/>
          <p:nvPr/>
        </p:nvSpPr>
        <p:spPr>
          <a:xfrm>
            <a:off x="2758818" y="3734419"/>
            <a:ext cx="2515441" cy="110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800" b="1" i="1" u="none" strike="noStrike" cap="none" dirty="0">
                <a:solidFill>
                  <a:schemeClr val="accent6">
                    <a:lumMod val="50000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Presented by -</a:t>
            </a:r>
            <a:endParaRPr sz="1800" b="1" i="1" u="none" strike="noStrike" cap="none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>
                    <a:lumMod val="50000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Mursheda Tasnim</a:t>
            </a:r>
            <a:endParaRPr sz="1800" b="1" i="1" u="none" strike="noStrike" cap="none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800" b="1" i="1" u="none" strike="noStrike" cap="none" dirty="0">
                <a:solidFill>
                  <a:schemeClr val="accent6">
                    <a:lumMod val="50000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ID : 1</a:t>
            </a:r>
            <a:r>
              <a:rPr lang="en" sz="1800" b="1" i="1" dirty="0">
                <a:solidFill>
                  <a:schemeClr val="accent6">
                    <a:lumMod val="50000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6</a:t>
            </a:r>
            <a:r>
              <a:rPr lang="en" sz="1800" b="1" i="1" u="none" strike="noStrike" cap="none" dirty="0">
                <a:solidFill>
                  <a:schemeClr val="accent6">
                    <a:lumMod val="50000"/>
                  </a:schemeClr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05095</a:t>
            </a:r>
            <a:endParaRPr sz="1800" b="1" i="1" u="none" strike="noStrike" cap="none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003434" y="1234667"/>
            <a:ext cx="3725700" cy="3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9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Supervised by-</a:t>
            </a:r>
            <a:endParaRPr sz="1900" b="1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9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Dr. Mahmuda Naznin</a:t>
            </a:r>
            <a:endParaRPr sz="1900" b="1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9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 sz="1900" b="1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9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CSE, BUET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  <a:sym typeface="Calibri"/>
              </a:rPr>
              <a:t>(A part of </a:t>
            </a:r>
            <a:r>
              <a:rPr lang="en" sz="1900" b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  <a:sym typeface="Calibri"/>
              </a:rPr>
              <a:t>collaborative research with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  <a:sym typeface="Calibri"/>
              </a:rPr>
              <a:t>Dr</a:t>
            </a:r>
            <a:r>
              <a:rPr lang="en" sz="1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cs typeface="Calibri"/>
                <a:sym typeface="Calibri"/>
              </a:rPr>
              <a:t>. Ahmed Suparna Bahar Moni, University of Science, Malaysia   </a:t>
            </a:r>
            <a:r>
              <a:rPr lang="en" sz="1900" b="1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  <a:sym typeface="Calibri"/>
              </a:rPr>
              <a:t>&amp;</a:t>
            </a:r>
            <a:endParaRPr lang="en" sz="1900" b="1" dirty="0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" sz="1900" b="1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  <a:ea typeface="Arial"/>
                <a:cs typeface="Calibri"/>
                <a:sym typeface="Calibri"/>
              </a:rPr>
              <a:t>Dr. Tanvir Rahman Faisal, University of Louisiana, USA)</a:t>
            </a:r>
            <a:endParaRPr sz="1900" b="1" i="0" u="none" strike="noStrike" cap="none">
              <a:solidFill>
                <a:schemeClr val="accent5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151" name="Google Shape;151;p21"/>
          <p:cNvGrpSpPr/>
          <p:nvPr/>
        </p:nvGrpSpPr>
        <p:grpSpPr>
          <a:xfrm>
            <a:off x="3541569" y="1188207"/>
            <a:ext cx="2128528" cy="2081093"/>
            <a:chOff x="3619861" y="407378"/>
            <a:chExt cx="2166000" cy="2166000"/>
          </a:xfrm>
        </p:grpSpPr>
        <p:sp>
          <p:nvSpPr>
            <p:cNvPr id="152" name="Google Shape;152;p21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KOOS Calculator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4552030" y="1895033"/>
            <a:ext cx="2128528" cy="2081093"/>
            <a:chOff x="4648111" y="1143043"/>
            <a:chExt cx="2166000" cy="2166000"/>
          </a:xfrm>
        </p:grpSpPr>
        <p:sp>
          <p:nvSpPr>
            <p:cNvPr id="155" name="Google Shape;155;p21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Clinical Information Collection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4149812" y="3062066"/>
            <a:ext cx="2324140" cy="2081093"/>
            <a:chOff x="4238812" y="2357689"/>
            <a:chExt cx="2166000" cy="2166000"/>
          </a:xfrm>
        </p:grpSpPr>
        <p:sp>
          <p:nvSpPr>
            <p:cNvPr id="158" name="Google Shape;158;p21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5213054" y="3185186"/>
              <a:ext cx="11631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Socio-demographic Information Collection</a:t>
              </a:r>
              <a:r>
                <a:rPr lang="en"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21"/>
          <p:cNvGrpSpPr/>
          <p:nvPr/>
        </p:nvGrpSpPr>
        <p:grpSpPr>
          <a:xfrm>
            <a:off x="2915923" y="3062162"/>
            <a:ext cx="2128528" cy="2081093"/>
            <a:chOff x="2983201" y="2357790"/>
            <a:chExt cx="2166000" cy="2166000"/>
          </a:xfrm>
        </p:grpSpPr>
        <p:sp>
          <p:nvSpPr>
            <p:cNvPr id="161" name="Google Shape;161;p21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3059396" y="3169106"/>
              <a:ext cx="1858200" cy="66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Well-formed Database to store data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1"/>
          <p:cNvGrpSpPr/>
          <p:nvPr/>
        </p:nvGrpSpPr>
        <p:grpSpPr>
          <a:xfrm>
            <a:off x="2543322" y="1895029"/>
            <a:ext cx="2128528" cy="2081093"/>
            <a:chOff x="2591728" y="1143012"/>
            <a:chExt cx="2166000" cy="2166000"/>
          </a:xfrm>
        </p:grpSpPr>
        <p:sp>
          <p:nvSpPr>
            <p:cNvPr id="164" name="Google Shape;164;p21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2830556" y="16662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Patient Profile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6" name="Google Shape;166;p21"/>
          <p:cNvSpPr/>
          <p:nvPr/>
        </p:nvSpPr>
        <p:spPr>
          <a:xfrm>
            <a:off x="3998569" y="2663880"/>
            <a:ext cx="1304952" cy="1177800"/>
          </a:xfrm>
          <a:prstGeom prst="ellipse">
            <a:avLst/>
          </a:prstGeom>
          <a:solidFill>
            <a:srgbClr val="65F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OA APP</a:t>
            </a:r>
            <a:endParaRPr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 : User Profile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1149725" y="1633825"/>
            <a:ext cx="6002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Mobile  Number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PID  (At present based on Malaysian Health Record System, can be customized for any country)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 : KOOS Calculator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1149725" y="1633825"/>
            <a:ext cx="6002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Pain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Symptoms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ADLs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Sports and recreation function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Quality of life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 : Clinical Information Collection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1149725" y="1633825"/>
            <a:ext cx="6002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Height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Weight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Waist circumference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Which knee is affected?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What are the symptoms of the affected knee?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Do you have pain in other joints?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Menstrual history (for female)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Smoking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Alcohol intake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Sports activity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Recent injury to knee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00200" y="580900"/>
            <a:ext cx="89436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 : Socio-demographic Information Collection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1149725" y="1633825"/>
            <a:ext cx="6002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Occupation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Activity associated with work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House type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Floor number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Frequent use of staircase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House toilet type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Prayer position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 : Well-formed database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1149725" y="1633825"/>
            <a:ext cx="6002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User authentication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Storing other information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11465"/>
          <a:stretch/>
        </p:blipFill>
        <p:spPr>
          <a:xfrm>
            <a:off x="1023750" y="2464625"/>
            <a:ext cx="2392896" cy="22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00" y="25356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: OA APP</a:t>
            </a: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00" y="19094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950" y="2180888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725" y="2303525"/>
            <a:ext cx="2841024" cy="13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626" y="202488"/>
            <a:ext cx="6488582" cy="455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158850" y="641400"/>
            <a:ext cx="3060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: Database Management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524" y="1922268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04" y="1980913"/>
            <a:ext cx="31718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2884" y="1745673"/>
            <a:ext cx="3208790" cy="203625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600895" y="3386199"/>
            <a:ext cx="279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For user profile authentication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307640" y="4066331"/>
            <a:ext cx="270775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For storing other information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36" name="Google Shape;236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992400" y="1670125"/>
            <a:ext cx="6934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Test Environment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App tested in android devices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Data is displayed in a web page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No pilot study is performed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616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16553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Introduction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Background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Problem Domain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Method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Results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Conclusion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Future work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References</a:t>
            </a:r>
            <a:endParaRPr sz="1600" b="1"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850" y="1328525"/>
            <a:ext cx="1859106" cy="365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056" y="1328525"/>
            <a:ext cx="1846629" cy="365047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>
            <a:off x="4024050" y="2759350"/>
            <a:ext cx="1161900" cy="5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09" y="1340625"/>
            <a:ext cx="1848411" cy="365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745" y="1340625"/>
            <a:ext cx="1853758" cy="365047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/>
          <p:nvPr/>
        </p:nvSpPr>
        <p:spPr>
          <a:xfrm>
            <a:off x="4284225" y="2856150"/>
            <a:ext cx="1161900" cy="5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75" y="1389025"/>
            <a:ext cx="1857323" cy="365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325" y="1389025"/>
            <a:ext cx="1818109" cy="365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40625"/>
            <a:ext cx="1853758" cy="3650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3"/>
          <p:cNvCxnSpPr/>
          <p:nvPr/>
        </p:nvCxnSpPr>
        <p:spPr>
          <a:xfrm>
            <a:off x="1730625" y="1960575"/>
            <a:ext cx="1755000" cy="1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3"/>
          <p:cNvCxnSpPr/>
          <p:nvPr/>
        </p:nvCxnSpPr>
        <p:spPr>
          <a:xfrm>
            <a:off x="5264525" y="1984775"/>
            <a:ext cx="1645800" cy="5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513" y="1432450"/>
            <a:ext cx="1853758" cy="365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789" y="1432450"/>
            <a:ext cx="1846629" cy="3650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4"/>
          <p:cNvCxnSpPr>
            <a:cxnSpLocks/>
          </p:cNvCxnSpPr>
          <p:nvPr/>
        </p:nvCxnSpPr>
        <p:spPr>
          <a:xfrm flipV="1">
            <a:off x="3134500" y="1591733"/>
            <a:ext cx="1524289" cy="9497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81" name="Google Shape;281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513" y="1432450"/>
            <a:ext cx="1853758" cy="365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900" y="1340625"/>
            <a:ext cx="1846629" cy="3650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5"/>
          <p:cNvCxnSpPr/>
          <p:nvPr/>
        </p:nvCxnSpPr>
        <p:spPr>
          <a:xfrm rot="10800000" flipH="1">
            <a:off x="3134500" y="1549100"/>
            <a:ext cx="1549200" cy="14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513" y="1432450"/>
            <a:ext cx="1853758" cy="3650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6"/>
          <p:cNvCxnSpPr>
            <a:cxnSpLocks/>
          </p:cNvCxnSpPr>
          <p:nvPr/>
        </p:nvCxnSpPr>
        <p:spPr>
          <a:xfrm flipV="1">
            <a:off x="3098200" y="1512711"/>
            <a:ext cx="1737900" cy="19848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3" name="Google Shape;2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100" y="1340625"/>
            <a:ext cx="1828804" cy="365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 t="4472" b="5177"/>
          <a:stretch/>
        </p:blipFill>
        <p:spPr>
          <a:xfrm>
            <a:off x="1134251" y="1372075"/>
            <a:ext cx="1969198" cy="37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 rotWithShape="1">
          <a:blip r:embed="rId4">
            <a:alphaModFix/>
          </a:blip>
          <a:srcRect t="4002" b="7650"/>
          <a:stretch/>
        </p:blipFill>
        <p:spPr>
          <a:xfrm>
            <a:off x="4835275" y="1372075"/>
            <a:ext cx="1969200" cy="3770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7"/>
          <p:cNvCxnSpPr>
            <a:cxnSpLocks/>
          </p:cNvCxnSpPr>
          <p:nvPr/>
        </p:nvCxnSpPr>
        <p:spPr>
          <a:xfrm flipV="1">
            <a:off x="1828800" y="1524000"/>
            <a:ext cx="3006475" cy="32258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:  Doctor’s Side View of Collected Data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21115-F982-0BEA-7195-CCD69D0E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66" y="1356656"/>
            <a:ext cx="6425280" cy="2995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42E44-480B-EA49-83B6-E6D10CA6371F}"/>
              </a:ext>
            </a:extLst>
          </p:cNvPr>
          <p:cNvSpPr txBox="1"/>
          <p:nvPr/>
        </p:nvSpPr>
        <p:spPr>
          <a:xfrm>
            <a:off x="727649" y="4638874"/>
            <a:ext cx="611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Site Link : </a:t>
            </a:r>
            <a:r>
              <a:rPr lang="en-US" sz="1200" dirty="0">
                <a:hlinkClick r:id="rId4"/>
              </a:rPr>
              <a:t>https://murshedatasnim.github.io/OA-App-Doctors-Side/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312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919775" y="1742750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943975" y="1706425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895575" y="1730625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24925"/>
            <a:ext cx="946550" cy="9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697475"/>
            <a:ext cx="946550" cy="9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725" y="4029125"/>
            <a:ext cx="960396" cy="9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/>
        </p:nvSpPr>
        <p:spPr>
          <a:xfrm>
            <a:off x="2142125" y="3016963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Easy to use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2142125" y="1902500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Beneficial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2142125" y="4235825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friendly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1052900" y="1924275"/>
            <a:ext cx="6971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database will be deployed in AWS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App will be available in Google Play Store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data collected from this application will be used to train a machine learning model to predict future  OA level of a patient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 Osteoarthritis</a:t>
            </a:r>
            <a:endParaRPr/>
          </a:p>
        </p:txBody>
      </p:sp>
      <p:pic>
        <p:nvPicPr>
          <p:cNvPr id="107" name="Google Shape;107;p16" descr="Biomechanics of Knee Osteoarthritis and how a Knee Brace help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00" y="1500673"/>
            <a:ext cx="6259750" cy="34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331" name="Google Shape;331;p40"/>
          <p:cNvSpPr txBox="1"/>
          <p:nvPr/>
        </p:nvSpPr>
        <p:spPr>
          <a:xfrm>
            <a:off x="399375" y="1658025"/>
            <a:ext cx="6971100" cy="234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 dirty="0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https://orthoinfo.aaos.org/en/diseases--conditions/arthritis-of-the-knee/</a:t>
            </a:r>
            <a:endParaRPr sz="1100" u="sng" dirty="0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https://developer.android.com/docs</a:t>
            </a:r>
            <a:endParaRPr sz="1100" u="sng" dirty="0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 u="sng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https://www.mayoclinic.org/diseases-conditions/osteoarthritis/symptoms-causes/syc-20351925</a:t>
            </a:r>
            <a:endParaRPr sz="1100" u="sng" dirty="0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http://www.koos.nu/KOOSscoring2012.pdf</a:t>
            </a:r>
            <a:endParaRPr sz="1100" u="sng" dirty="0">
              <a:solidFill>
                <a:schemeClr val="hlink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 u="sng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https://www.apta.org/patient-care/evidence-based-practice-resources/test-measures/knee-injury-and-osteoarthritis-outcome-score-koos</a:t>
            </a:r>
            <a:endParaRPr sz="1100" u="sng" dirty="0">
              <a:solidFill>
                <a:schemeClr val="hlink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" sz="1100" u="sng" dirty="0">
                <a:solidFill>
                  <a:schemeClr val="hlink"/>
                </a:solidFill>
                <a:hlinkClick r:id="rId8"/>
              </a:rPr>
              <a:t>https://firebase.google.com/docs?gclid=CjwKCAjw9-KTBhBcEiwAr19igxdzkOss8fAQFgY0g1x9r_aSb3GJh0hmz1-j6OVn6h67mbCuU5JIihoCt5kQAvD_BwE&amp;gclsrc=aw.ds</a:t>
            </a:r>
            <a:endParaRPr lang="en" sz="1100" u="sng" dirty="0">
              <a:solidFill>
                <a:schemeClr val="hlink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Char char="●"/>
            </a:pPr>
            <a:r>
              <a:rPr lang="en-US" sz="1100" u="sng" dirty="0">
                <a:solidFill>
                  <a:schemeClr val="hlink"/>
                </a:solidFill>
              </a:rPr>
              <a:t>https://teachmesurgery.com/orthopaedic/principles/osteoarthritis/</a:t>
            </a:r>
            <a:endParaRPr sz="110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7" name="Google Shape;337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: Stages of Osteoarthritis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8EFBF58-1305-9807-D2F5-4A11F473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90" y="1422059"/>
            <a:ext cx="5971365" cy="33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8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 KOOS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847175" y="1670125"/>
            <a:ext cx="65715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800" b="1" i="1" dirty="0">
                <a:latin typeface="Lato"/>
                <a:ea typeface="Lato"/>
                <a:cs typeface="Lato"/>
                <a:sym typeface="Lato"/>
              </a:rPr>
              <a:t>self-reported outcome measure 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assessing the patient's opinion about the health, symptoms, and functionality of their knee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42</a:t>
            </a:r>
            <a:r>
              <a:rPr lang="en" sz="1800" b="1" i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-item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questionnaire, including </a:t>
            </a:r>
            <a:r>
              <a:rPr lang="en" sz="1800" b="1" dirty="0"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en" sz="1800" b="1" i="1" dirty="0">
                <a:latin typeface="Lato"/>
                <a:ea typeface="Lato"/>
                <a:cs typeface="Lato"/>
                <a:sym typeface="Lato"/>
              </a:rPr>
              <a:t>subscales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800" b="1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symptoms, pain, ADLs, sports/recreation, and quality of life</a:t>
            </a:r>
            <a:endParaRPr sz="1800" b="1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The maximum score a patient can achieve is 100, indicating no knee problems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The minimum score is zero, indicating severe knee problems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: KOOS Calculation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961CB-E456-B7F4-C7B2-30A4D746A439}"/>
                  </a:ext>
                </a:extLst>
              </p:cNvPr>
              <p:cNvSpPr txBox="1"/>
              <p:nvPr/>
            </p:nvSpPr>
            <p:spPr>
              <a:xfrm>
                <a:off x="516224" y="1524000"/>
                <a:ext cx="8568777" cy="3713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82600" lvl="0" indent="-342900">
                  <a:lnSpc>
                    <a:spcPct val="150000"/>
                  </a:lnSpc>
                  <a:buSzPts val="1400"/>
                  <a:buAutoNum type="arabicPeriod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Times" panose="02020603050405020304" pitchFamily="18" charset="0"/>
                  </a:rPr>
                  <a:t>PAIN		</a:t>
                </a:r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100 -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Score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9)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100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    = KOOS Pain</a:t>
                </a:r>
              </a:p>
              <a:p>
                <a:pPr marL="482600" indent="-342900">
                  <a:lnSpc>
                    <a:spcPct val="150000"/>
                  </a:lnSpc>
                  <a:buSzPts val="1400"/>
                  <a:buFont typeface="Arial"/>
                  <a:buAutoNum type="arabicPeriod"/>
                </a:pPr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SYMPTOMS		100 -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Score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1-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7)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100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      = KOOS Symptoms</a:t>
                </a:r>
              </a:p>
              <a:p>
                <a:pPr marL="482600" indent="-342900">
                  <a:lnSpc>
                    <a:spcPct val="150000"/>
                  </a:lnSpc>
                  <a:buSzPts val="1400"/>
                  <a:buFont typeface="Arial"/>
                  <a:buAutoNum type="arabicPeriod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Lato"/>
                    <a:ea typeface="Lato"/>
                    <a:cs typeface="Lato"/>
                    <a:sym typeface="Lato"/>
                  </a:rPr>
                  <a:t>ADL		</a:t>
                </a:r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100 -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Score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17)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100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  = KOOS ADL</a:t>
                </a:r>
              </a:p>
              <a:p>
                <a:pPr marL="482600" indent="-342900">
                  <a:lnSpc>
                    <a:spcPct val="150000"/>
                  </a:lnSpc>
                  <a:buSzPts val="1400"/>
                  <a:buFont typeface="Arial"/>
                  <a:buAutoNum type="arabicPeriod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Lato"/>
                    <a:ea typeface="Lato"/>
                    <a:cs typeface="Lato"/>
                    <a:sym typeface="Lato"/>
                  </a:rPr>
                  <a:t>SPORT/REC		</a:t>
                </a:r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100 -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Score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SP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1-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SP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5)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100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  = KOOS Sport/Rec</a:t>
                </a:r>
              </a:p>
              <a:p>
                <a:pPr marL="482600" indent="-342900">
                  <a:lnSpc>
                    <a:spcPct val="150000"/>
                  </a:lnSpc>
                  <a:buSzPts val="1400"/>
                  <a:buFont typeface="Arial"/>
                  <a:buAutoNum type="arabicPeriod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CambriaMath"/>
                  </a:rPr>
                  <a:t>QOL			</a:t>
                </a:r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100 -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Score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Math"/>
                          </a:rPr>
                          <m:t>4)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Math"/>
                          </a:rPr>
                          <m:t>100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   = KOOS QOL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961CB-E456-B7F4-C7B2-30A4D746A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4" y="1524000"/>
                <a:ext cx="8568777" cy="3713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82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: KOOS Calculation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173;p22">
                <a:extLst>
                  <a:ext uri="{FF2B5EF4-FFF2-40B4-BE49-F238E27FC236}">
                    <a16:creationId xmlns:a16="http://schemas.microsoft.com/office/drawing/2014/main" id="{924E8F97-A5C8-C2E1-0415-F5CF7F0AEDB9}"/>
                  </a:ext>
                </a:extLst>
              </p:cNvPr>
              <p:cNvSpPr txBox="1"/>
              <p:nvPr/>
            </p:nvSpPr>
            <p:spPr>
              <a:xfrm>
                <a:off x="1149724" y="1633825"/>
                <a:ext cx="7266625" cy="2434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Final  KOOS is the average of the KOOS of the five subscales  </a:t>
                </a: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dirty="0">
                  <a:latin typeface="Lato"/>
                  <a:ea typeface="Lato"/>
                  <a:cs typeface="Lato"/>
                  <a:sym typeface="Lato"/>
                </a:endParaRP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dirty="0">
                  <a:latin typeface="Lato"/>
                  <a:ea typeface="Lato"/>
                  <a:cs typeface="Lato"/>
                  <a:sym typeface="Lato"/>
                </a:endParaRP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dirty="0">
                  <a:latin typeface="Lato"/>
                  <a:ea typeface="Lato"/>
                  <a:cs typeface="Lato"/>
                  <a:sym typeface="Lato"/>
                </a:endParaRP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en-US" sz="1800" dirty="0">
                    <a:latin typeface="Lato"/>
                    <a:ea typeface="Lato"/>
                    <a:cs typeface="Lato"/>
                    <a:sym typeface="Lato"/>
                  </a:rPr>
                  <a:t>KOOS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𝐾𝑂𝑂𝑆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𝑃𝑎𝑖𝑛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𝐾𝑂𝑂𝑆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𝑆𝑦𝑚𝑝𝑡𝑜𝑚𝑠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𝐾𝑂𝑂𝑆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𝐴𝐷𝐿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𝐾𝑂𝑂𝑆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𝑆𝑝𝑜𝑟𝑡𝑠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𝐾𝑂𝑂𝑆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𝑄𝑂𝐿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 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5</m:t>
                        </m:r>
                      </m:den>
                    </m:f>
                  </m:oMath>
                </a14:m>
                <a:endParaRPr lang="en-US" sz="1800" dirty="0">
                  <a:latin typeface="Lato"/>
                  <a:ea typeface="Lato"/>
                  <a:cs typeface="Lato"/>
                  <a:sym typeface="Lato"/>
                </a:endParaRP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sz="1800" dirty="0">
                  <a:latin typeface="Lato"/>
                  <a:ea typeface="Lato"/>
                  <a:cs typeface="Lato"/>
                  <a:sym typeface="Lato"/>
                </a:endParaRP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dirty="0">
                  <a:latin typeface="Lato"/>
                  <a:ea typeface="Lato"/>
                  <a:cs typeface="Lato"/>
                  <a:sym typeface="Lato"/>
                </a:endParaRP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dirty="0">
                  <a:latin typeface="Lato"/>
                  <a:ea typeface="Lato"/>
                  <a:cs typeface="Lato"/>
                  <a:sym typeface="Lato"/>
                </a:endParaRP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7" name="Google Shape;173;p22">
                <a:extLst>
                  <a:ext uri="{FF2B5EF4-FFF2-40B4-BE49-F238E27FC236}">
                    <a16:creationId xmlns:a16="http://schemas.microsoft.com/office/drawing/2014/main" id="{924E8F97-A5C8-C2E1-0415-F5CF7F0AE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24" y="1633825"/>
                <a:ext cx="7266625" cy="2434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02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: Current Practice of OA Evaluation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863750"/>
            <a:ext cx="2223225" cy="14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641425" y="3533875"/>
            <a:ext cx="2343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Manually clinical and sociodemographic data collection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275" y="1863750"/>
            <a:ext cx="2343659" cy="14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3456275" y="3641575"/>
            <a:ext cx="23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Third Party software for KOOS calculation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r="-2427" b="8941"/>
          <a:stretch/>
        </p:blipFill>
        <p:spPr>
          <a:xfrm>
            <a:off x="6502200" y="1691202"/>
            <a:ext cx="1914139" cy="18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486850" y="3703325"/>
            <a:ext cx="697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well-organized database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 storing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7650" y="653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: Our Goals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00" y="1800500"/>
            <a:ext cx="24288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568800" y="4223725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Ease of both patients and doctors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4">
            <a:alphaModFix/>
          </a:blip>
          <a:srcRect b="10889"/>
          <a:stretch/>
        </p:blipFill>
        <p:spPr>
          <a:xfrm>
            <a:off x="4572000" y="1601075"/>
            <a:ext cx="2066925" cy="19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5010400" y="4223725"/>
            <a:ext cx="69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Efficiency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644</Words>
  <Application>Microsoft Office PowerPoint</Application>
  <PresentationFormat>On-screen Show (16:9)</PresentationFormat>
  <Paragraphs>160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Lato</vt:lpstr>
      <vt:lpstr>Cambria Math</vt:lpstr>
      <vt:lpstr>Raleway</vt:lpstr>
      <vt:lpstr>Arial</vt:lpstr>
      <vt:lpstr>Times</vt:lpstr>
      <vt:lpstr>CambriaMath</vt:lpstr>
      <vt:lpstr>Source Sans Pro Light</vt:lpstr>
      <vt:lpstr>Calibri</vt:lpstr>
      <vt:lpstr>Roboto</vt:lpstr>
      <vt:lpstr>Streamline</vt:lpstr>
      <vt:lpstr>A KOOS Calculator for Detecting Osteoarthritis  Level </vt:lpstr>
      <vt:lpstr>Outline</vt:lpstr>
      <vt:lpstr>Introduction : Osteoarthritis</vt:lpstr>
      <vt:lpstr>Introduction : Stages of Osteoarthritis</vt:lpstr>
      <vt:lpstr>Introduction : KOOS</vt:lpstr>
      <vt:lpstr>Introduction : KOOS Calculation</vt:lpstr>
      <vt:lpstr>Introduction : KOOS Calculation</vt:lpstr>
      <vt:lpstr>Background : Current Practice of OA Evaluation</vt:lpstr>
      <vt:lpstr>Background : Our Goals</vt:lpstr>
      <vt:lpstr>Problem Domain</vt:lpstr>
      <vt:lpstr>Problem Domain : User Profile</vt:lpstr>
      <vt:lpstr>Problem Domain : KOOS Calculator</vt:lpstr>
      <vt:lpstr>Problem Domain : Clinical Information Collection</vt:lpstr>
      <vt:lpstr>Problem Domain : Socio-demographic Information Collection</vt:lpstr>
      <vt:lpstr>Problem Domain : Well-formed database</vt:lpstr>
      <vt:lpstr>Method : OA APP</vt:lpstr>
      <vt:lpstr>Flow Chart</vt:lpstr>
      <vt:lpstr>Method : Database Management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 :  Doctor’s Side View of Collected Data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KOOS Calculator for Detecting Osteoarthritis Level </dc:title>
  <cp:lastModifiedBy>Mursheda Tasnim</cp:lastModifiedBy>
  <cp:revision>16</cp:revision>
  <dcterms:modified xsi:type="dcterms:W3CDTF">2022-05-10T19:55:50Z</dcterms:modified>
</cp:coreProperties>
</file>