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3"/>
  </p:sldMasterIdLst>
  <p:notesMasterIdLst>
    <p:notesMasterId r:id="rId21"/>
  </p:notesMasterIdLst>
  <p:handoutMasterIdLst>
    <p:handoutMasterId r:id="rId22"/>
  </p:handoutMasterIdLst>
  <p:sldIdLst>
    <p:sldId id="269" r:id="rId4"/>
    <p:sldId id="268" r:id="rId5"/>
    <p:sldId id="280" r:id="rId6"/>
    <p:sldId id="281" r:id="rId7"/>
    <p:sldId id="282" r:id="rId8"/>
    <p:sldId id="283" r:id="rId9"/>
    <p:sldId id="284" r:id="rId10"/>
    <p:sldId id="285" r:id="rId11"/>
    <p:sldId id="286" r:id="rId12"/>
    <p:sldId id="294" r:id="rId13"/>
    <p:sldId id="287" r:id="rId14"/>
    <p:sldId id="288" r:id="rId15"/>
    <p:sldId id="293" r:id="rId16"/>
    <p:sldId id="289" r:id="rId17"/>
    <p:sldId id="290" r:id="rId18"/>
    <p:sldId id="291" r:id="rId19"/>
    <p:sldId id="292" r:id="rId20"/>
  </p:sldIdLst>
  <p:sldSz cx="12192000" cy="6858000"/>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3333CC"/>
    <a:srgbClr val="6600FF"/>
    <a:srgbClr val="FF3300"/>
    <a:srgbClr val="990000"/>
    <a:srgbClr val="FFFFCC"/>
    <a:srgbClr val="FF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9FF4BB-01E5-C58D-6C9B-C7F4F10A26E4}" v="1761" dt="2023-12-18T23:00:58.460"/>
    <p1510:client id="{5B247596-01AC-4DD7-EEC6-F3E99F90D465}" v="411" dt="2023-12-18T20:23:16.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81" autoAdjust="0"/>
  </p:normalViewPr>
  <p:slideViewPr>
    <p:cSldViewPr>
      <p:cViewPr varScale="1">
        <p:scale>
          <a:sx n="79" d="100"/>
          <a:sy n="79" d="100"/>
        </p:scale>
        <p:origin x="96" y="456"/>
      </p:cViewPr>
      <p:guideLst>
        <p:guide orient="horz" pos="2160"/>
        <p:guide pos="3840"/>
      </p:guideLst>
    </p:cSldViewPr>
  </p:slideViewPr>
  <p:notesTextViewPr>
    <p:cViewPr>
      <p:scale>
        <a:sx n="100" d="100"/>
        <a:sy n="100" d="100"/>
      </p:scale>
      <p:origin x="0" y="0"/>
    </p:cViewPr>
  </p:notesTextViewPr>
  <p:notesViewPr>
    <p:cSldViewPr>
      <p:cViewPr>
        <p:scale>
          <a:sx n="100" d="100"/>
          <a:sy n="100" d="100"/>
        </p:scale>
        <p:origin x="-1188" y="24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2A6C05A-6292-613A-A1F1-C1CA35B27541}"/>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95559" tIns="47780" rIns="95559" bIns="47780" numCol="1" anchor="t" anchorCtr="0" compatLnSpc="1">
            <a:prstTxWarp prst="textNoShape">
              <a:avLst/>
            </a:prstTxWarp>
          </a:bodyPr>
          <a:lstStyle>
            <a:lvl1pPr defTabSz="955533" eaLnBrk="1" fontAlgn="auto" hangingPunct="1">
              <a:spcBef>
                <a:spcPts val="0"/>
              </a:spcBef>
              <a:spcAft>
                <a:spcPts val="0"/>
              </a:spcAft>
              <a:defRPr sz="1300">
                <a:latin typeface="+mn-lt"/>
              </a:defRPr>
            </a:lvl1pPr>
          </a:lstStyle>
          <a:p>
            <a:pPr>
              <a:defRPr/>
            </a:pPr>
            <a:endParaRPr lang="en-US" altLang="en-US"/>
          </a:p>
        </p:txBody>
      </p:sp>
      <p:sp>
        <p:nvSpPr>
          <p:cNvPr id="121859" name="Rectangle 3">
            <a:extLst>
              <a:ext uri="{FF2B5EF4-FFF2-40B4-BE49-F238E27FC236}">
                <a16:creationId xmlns:a16="http://schemas.microsoft.com/office/drawing/2014/main" id="{4B78D3BC-CEDA-94D6-249A-42A875852344}"/>
              </a:ext>
            </a:extLst>
          </p:cNvPr>
          <p:cNvSpPr>
            <a:spLocks noGrp="1" noChangeArrowheads="1"/>
          </p:cNvSpPr>
          <p:nvPr>
            <p:ph type="dt" sz="quarter" idx="1"/>
          </p:nvPr>
        </p:nvSpPr>
        <p:spPr bwMode="auto">
          <a:xfrm>
            <a:off x="3849688" y="0"/>
            <a:ext cx="2946400" cy="495300"/>
          </a:xfrm>
          <a:prstGeom prst="rect">
            <a:avLst/>
          </a:prstGeom>
          <a:noFill/>
          <a:ln>
            <a:noFill/>
          </a:ln>
          <a:effectLst/>
        </p:spPr>
        <p:txBody>
          <a:bodyPr vert="horz" wrap="square" lIns="95559" tIns="47780" rIns="95559" bIns="47780" numCol="1" anchor="t" anchorCtr="0" compatLnSpc="1">
            <a:prstTxWarp prst="textNoShape">
              <a:avLst/>
            </a:prstTxWarp>
          </a:bodyPr>
          <a:lstStyle>
            <a:lvl1pPr algn="r" defTabSz="955533" eaLnBrk="1" fontAlgn="auto" hangingPunct="1">
              <a:spcBef>
                <a:spcPts val="0"/>
              </a:spcBef>
              <a:spcAft>
                <a:spcPts val="0"/>
              </a:spcAft>
              <a:defRPr sz="1300" smtClean="0">
                <a:latin typeface="+mn-lt"/>
              </a:defRPr>
            </a:lvl1pPr>
          </a:lstStyle>
          <a:p>
            <a:pPr>
              <a:defRPr/>
            </a:pPr>
            <a:fld id="{0F0CD77D-ACB9-4F9F-8AE8-BAEB0E4E2203}" type="datetime1">
              <a:rPr lang="en-GB" altLang="en-US"/>
              <a:pPr>
                <a:defRPr/>
              </a:pPr>
              <a:t>18/12/2023</a:t>
            </a:fld>
            <a:endParaRPr lang="en-US" altLang="en-US"/>
          </a:p>
        </p:txBody>
      </p:sp>
      <p:sp>
        <p:nvSpPr>
          <p:cNvPr id="121860" name="Rectangle 4">
            <a:extLst>
              <a:ext uri="{FF2B5EF4-FFF2-40B4-BE49-F238E27FC236}">
                <a16:creationId xmlns:a16="http://schemas.microsoft.com/office/drawing/2014/main" id="{241FF2E8-5A6B-28ED-873B-28380C5693C8}"/>
              </a:ext>
            </a:extLst>
          </p:cNvPr>
          <p:cNvSpPr>
            <a:spLocks noGrp="1" noChangeArrowheads="1"/>
          </p:cNvSpPr>
          <p:nvPr>
            <p:ph type="ftr" sz="quarter" idx="2"/>
          </p:nvPr>
        </p:nvSpPr>
        <p:spPr bwMode="auto">
          <a:xfrm>
            <a:off x="0" y="9429750"/>
            <a:ext cx="2946400" cy="495300"/>
          </a:xfrm>
          <a:prstGeom prst="rect">
            <a:avLst/>
          </a:prstGeom>
          <a:noFill/>
          <a:ln>
            <a:noFill/>
          </a:ln>
          <a:effectLst/>
        </p:spPr>
        <p:txBody>
          <a:bodyPr vert="horz" wrap="square" lIns="95559" tIns="47780" rIns="95559" bIns="47780" numCol="1" anchor="b" anchorCtr="0" compatLnSpc="1">
            <a:prstTxWarp prst="textNoShape">
              <a:avLst/>
            </a:prstTxWarp>
          </a:bodyPr>
          <a:lstStyle>
            <a:lvl1pPr defTabSz="955533" eaLnBrk="1" fontAlgn="auto" hangingPunct="1">
              <a:spcBef>
                <a:spcPts val="0"/>
              </a:spcBef>
              <a:spcAft>
                <a:spcPts val="0"/>
              </a:spcAft>
              <a:defRPr sz="1300">
                <a:latin typeface="+mn-lt"/>
              </a:defRPr>
            </a:lvl1pPr>
          </a:lstStyle>
          <a:p>
            <a:pPr>
              <a:defRPr/>
            </a:pPr>
            <a:r>
              <a:rPr lang="en-US" altLang="en-US"/>
              <a:t>EL3251 Lecture 1</a:t>
            </a:r>
          </a:p>
        </p:txBody>
      </p:sp>
      <p:sp>
        <p:nvSpPr>
          <p:cNvPr id="121861" name="Rectangle 5">
            <a:extLst>
              <a:ext uri="{FF2B5EF4-FFF2-40B4-BE49-F238E27FC236}">
                <a16:creationId xmlns:a16="http://schemas.microsoft.com/office/drawing/2014/main" id="{C37C5AF0-A2F2-7D16-687E-F046A07A4E13}"/>
              </a:ext>
            </a:extLst>
          </p:cNvPr>
          <p:cNvSpPr>
            <a:spLocks noGrp="1" noChangeArrowheads="1"/>
          </p:cNvSpPr>
          <p:nvPr>
            <p:ph type="sldNum" sz="quarter" idx="3"/>
          </p:nvPr>
        </p:nvSpPr>
        <p:spPr bwMode="auto">
          <a:xfrm>
            <a:off x="3849688" y="9429750"/>
            <a:ext cx="2946400" cy="495300"/>
          </a:xfrm>
          <a:prstGeom prst="rect">
            <a:avLst/>
          </a:prstGeom>
          <a:noFill/>
          <a:ln>
            <a:noFill/>
          </a:ln>
          <a:effectLst/>
        </p:spPr>
        <p:txBody>
          <a:bodyPr vert="horz" wrap="square" lIns="95559" tIns="47780" rIns="95559" bIns="47780" numCol="1" anchor="b" anchorCtr="0" compatLnSpc="1">
            <a:prstTxWarp prst="textNoShape">
              <a:avLst/>
            </a:prstTxWarp>
          </a:bodyPr>
          <a:lstStyle>
            <a:lvl1pPr algn="r" defTabSz="954088" eaLnBrk="1" fontAlgn="auto" hangingPunct="1">
              <a:spcBef>
                <a:spcPts val="0"/>
              </a:spcBef>
              <a:spcAft>
                <a:spcPts val="0"/>
              </a:spcAft>
              <a:defRPr sz="1300">
                <a:latin typeface="+mn-lt"/>
              </a:defRPr>
            </a:lvl1pPr>
          </a:lstStyle>
          <a:p>
            <a:pPr>
              <a:defRPr/>
            </a:pPr>
            <a:fld id="{B8D6CDC6-2984-41CD-AC6C-FB5559691C3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1FD2A48-5A91-8ECB-372D-BDF1A1683E52}"/>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95559" tIns="47780" rIns="95559" bIns="47780" numCol="1" anchor="t" anchorCtr="0" compatLnSpc="1">
            <a:prstTxWarp prst="textNoShape">
              <a:avLst/>
            </a:prstTxWarp>
          </a:bodyPr>
          <a:lstStyle>
            <a:lvl1pPr defTabSz="955533" eaLnBrk="1" fontAlgn="auto" hangingPunct="1">
              <a:spcBef>
                <a:spcPts val="0"/>
              </a:spcBef>
              <a:spcAft>
                <a:spcPts val="0"/>
              </a:spcAft>
              <a:defRPr sz="1300">
                <a:latin typeface="+mn-lt"/>
              </a:defRPr>
            </a:lvl1pPr>
          </a:lstStyle>
          <a:p>
            <a:pPr>
              <a:defRPr/>
            </a:pPr>
            <a:endParaRPr lang="en-GB" altLang="en-US"/>
          </a:p>
        </p:txBody>
      </p:sp>
      <p:sp>
        <p:nvSpPr>
          <p:cNvPr id="19459" name="Rectangle 3">
            <a:extLst>
              <a:ext uri="{FF2B5EF4-FFF2-40B4-BE49-F238E27FC236}">
                <a16:creationId xmlns:a16="http://schemas.microsoft.com/office/drawing/2014/main" id="{33D690F3-7356-36DA-083C-66F86BC75518}"/>
              </a:ext>
            </a:extLst>
          </p:cNvPr>
          <p:cNvSpPr>
            <a:spLocks noGrp="1" noChangeArrowheads="1"/>
          </p:cNvSpPr>
          <p:nvPr>
            <p:ph type="dt" idx="1"/>
          </p:nvPr>
        </p:nvSpPr>
        <p:spPr bwMode="auto">
          <a:xfrm>
            <a:off x="3849688" y="0"/>
            <a:ext cx="2946400" cy="495300"/>
          </a:xfrm>
          <a:prstGeom prst="rect">
            <a:avLst/>
          </a:prstGeom>
          <a:noFill/>
          <a:ln>
            <a:noFill/>
          </a:ln>
          <a:effectLst/>
        </p:spPr>
        <p:txBody>
          <a:bodyPr vert="horz" wrap="square" lIns="95559" tIns="47780" rIns="95559" bIns="47780" numCol="1" anchor="t" anchorCtr="0" compatLnSpc="1">
            <a:prstTxWarp prst="textNoShape">
              <a:avLst/>
            </a:prstTxWarp>
          </a:bodyPr>
          <a:lstStyle>
            <a:lvl1pPr algn="r" defTabSz="955533" eaLnBrk="1" fontAlgn="auto" hangingPunct="1">
              <a:spcBef>
                <a:spcPts val="0"/>
              </a:spcBef>
              <a:spcAft>
                <a:spcPts val="0"/>
              </a:spcAft>
              <a:defRPr sz="1300" smtClean="0">
                <a:latin typeface="+mn-lt"/>
              </a:defRPr>
            </a:lvl1pPr>
          </a:lstStyle>
          <a:p>
            <a:pPr>
              <a:defRPr/>
            </a:pPr>
            <a:fld id="{7560E209-8C97-4F05-A9F3-983E0821C49F}" type="datetime1">
              <a:rPr lang="en-GB" altLang="en-US"/>
              <a:pPr>
                <a:defRPr/>
              </a:pPr>
              <a:t>18/12/2023</a:t>
            </a:fld>
            <a:endParaRPr lang="en-GB" altLang="en-US"/>
          </a:p>
        </p:txBody>
      </p:sp>
      <p:sp>
        <p:nvSpPr>
          <p:cNvPr id="2052" name="Rectangle 4">
            <a:extLst>
              <a:ext uri="{FF2B5EF4-FFF2-40B4-BE49-F238E27FC236}">
                <a16:creationId xmlns:a16="http://schemas.microsoft.com/office/drawing/2014/main" id="{A27EA136-65C9-34C1-30AE-9AA877736182}"/>
              </a:ext>
            </a:extLst>
          </p:cNvPr>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a:extLst>
              <a:ext uri="{FF2B5EF4-FFF2-40B4-BE49-F238E27FC236}">
                <a16:creationId xmlns:a16="http://schemas.microsoft.com/office/drawing/2014/main" id="{2E682A0C-8CA7-89FB-7CD4-3B28C4DB85FE}"/>
              </a:ext>
            </a:extLst>
          </p:cNvPr>
          <p:cNvSpPr>
            <a:spLocks noGrp="1" noChangeArrowheads="1"/>
          </p:cNvSpPr>
          <p:nvPr>
            <p:ph type="body" sz="quarter" idx="3"/>
          </p:nvPr>
        </p:nvSpPr>
        <p:spPr bwMode="auto">
          <a:xfrm>
            <a:off x="679450" y="4714875"/>
            <a:ext cx="5438775" cy="4467225"/>
          </a:xfrm>
          <a:prstGeom prst="rect">
            <a:avLst/>
          </a:prstGeom>
          <a:noFill/>
          <a:ln>
            <a:noFill/>
          </a:ln>
          <a:effectLst/>
        </p:spPr>
        <p:txBody>
          <a:bodyPr vert="horz" wrap="square" lIns="95559" tIns="47780" rIns="95559" bIns="4778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19462" name="Rectangle 6">
            <a:extLst>
              <a:ext uri="{FF2B5EF4-FFF2-40B4-BE49-F238E27FC236}">
                <a16:creationId xmlns:a16="http://schemas.microsoft.com/office/drawing/2014/main" id="{5D34311F-044D-DD94-247D-BB25C5574C80}"/>
              </a:ext>
            </a:extLst>
          </p:cNvPr>
          <p:cNvSpPr>
            <a:spLocks noGrp="1" noChangeArrowheads="1"/>
          </p:cNvSpPr>
          <p:nvPr>
            <p:ph type="ftr" sz="quarter" idx="4"/>
          </p:nvPr>
        </p:nvSpPr>
        <p:spPr bwMode="auto">
          <a:xfrm>
            <a:off x="0" y="9429750"/>
            <a:ext cx="2946400" cy="495300"/>
          </a:xfrm>
          <a:prstGeom prst="rect">
            <a:avLst/>
          </a:prstGeom>
          <a:noFill/>
          <a:ln>
            <a:noFill/>
          </a:ln>
          <a:effectLst/>
        </p:spPr>
        <p:txBody>
          <a:bodyPr vert="horz" wrap="square" lIns="95559" tIns="47780" rIns="95559" bIns="47780" numCol="1" anchor="b" anchorCtr="0" compatLnSpc="1">
            <a:prstTxWarp prst="textNoShape">
              <a:avLst/>
            </a:prstTxWarp>
          </a:bodyPr>
          <a:lstStyle>
            <a:lvl1pPr defTabSz="955533" eaLnBrk="1" fontAlgn="auto" hangingPunct="1">
              <a:spcBef>
                <a:spcPts val="0"/>
              </a:spcBef>
              <a:spcAft>
                <a:spcPts val="0"/>
              </a:spcAft>
              <a:defRPr sz="1300">
                <a:latin typeface="+mn-lt"/>
              </a:defRPr>
            </a:lvl1pPr>
          </a:lstStyle>
          <a:p>
            <a:pPr>
              <a:defRPr/>
            </a:pPr>
            <a:r>
              <a:rPr lang="en-GB" altLang="en-US"/>
              <a:t>EL3251 Lecture 1</a:t>
            </a:r>
          </a:p>
        </p:txBody>
      </p:sp>
      <p:sp>
        <p:nvSpPr>
          <p:cNvPr id="19463" name="Rectangle 7">
            <a:extLst>
              <a:ext uri="{FF2B5EF4-FFF2-40B4-BE49-F238E27FC236}">
                <a16:creationId xmlns:a16="http://schemas.microsoft.com/office/drawing/2014/main" id="{03AA68BC-692A-E45E-AE98-8F2A7403CB53}"/>
              </a:ext>
            </a:extLst>
          </p:cNvPr>
          <p:cNvSpPr>
            <a:spLocks noGrp="1" noChangeArrowheads="1"/>
          </p:cNvSpPr>
          <p:nvPr>
            <p:ph type="sldNum" sz="quarter" idx="5"/>
          </p:nvPr>
        </p:nvSpPr>
        <p:spPr bwMode="auto">
          <a:xfrm>
            <a:off x="3849688" y="9429750"/>
            <a:ext cx="2946400" cy="495300"/>
          </a:xfrm>
          <a:prstGeom prst="rect">
            <a:avLst/>
          </a:prstGeom>
          <a:noFill/>
          <a:ln>
            <a:noFill/>
          </a:ln>
          <a:effectLst/>
        </p:spPr>
        <p:txBody>
          <a:bodyPr vert="horz" wrap="square" lIns="95559" tIns="47780" rIns="95559" bIns="47780" numCol="1" anchor="b" anchorCtr="0" compatLnSpc="1">
            <a:prstTxWarp prst="textNoShape">
              <a:avLst/>
            </a:prstTxWarp>
          </a:bodyPr>
          <a:lstStyle>
            <a:lvl1pPr algn="r" defTabSz="954088" eaLnBrk="1" fontAlgn="auto" hangingPunct="1">
              <a:spcBef>
                <a:spcPts val="0"/>
              </a:spcBef>
              <a:spcAft>
                <a:spcPts val="0"/>
              </a:spcAft>
              <a:defRPr sz="1300">
                <a:latin typeface="+mn-lt"/>
              </a:defRPr>
            </a:lvl1pPr>
          </a:lstStyle>
          <a:p>
            <a:pPr>
              <a:defRPr/>
            </a:pPr>
            <a:fld id="{9A6D2FBB-F26F-4320-95F2-9B317AAFC6AF}"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E1202FC-1A3E-D504-539B-0E510EBD48DF}"/>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5" name="Footer Placeholder 4">
            <a:extLst>
              <a:ext uri="{FF2B5EF4-FFF2-40B4-BE49-F238E27FC236}">
                <a16:creationId xmlns:a16="http://schemas.microsoft.com/office/drawing/2014/main" id="{5F4110C6-4DC6-712B-B4DC-AB3DE92AD894}"/>
              </a:ext>
            </a:extLst>
          </p:cNvPr>
          <p:cNvSpPr>
            <a:spLocks noGrp="1"/>
          </p:cNvSpPr>
          <p:nvPr>
            <p:ph type="ftr" sz="quarter" idx="11"/>
          </p:nvPr>
        </p:nvSpPr>
        <p:spPr/>
        <p:txBody>
          <a:bodyPr/>
          <a:lstStyle>
            <a:lvl1pPr>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E6C4D8E5-D8F4-A2D2-1268-0434A1643F2A}"/>
              </a:ext>
            </a:extLst>
          </p:cNvPr>
          <p:cNvSpPr>
            <a:spLocks noGrp="1"/>
          </p:cNvSpPr>
          <p:nvPr>
            <p:ph type="sldNum" sz="quarter" idx="12"/>
          </p:nvPr>
        </p:nvSpPr>
        <p:spPr/>
        <p:txBody>
          <a:bodyPr/>
          <a:lstStyle>
            <a:lvl1pPr>
              <a:defRPr/>
            </a:lvl1pPr>
          </a:lstStyle>
          <a:p>
            <a:pPr>
              <a:defRPr/>
            </a:pPr>
            <a:fld id="{CFAB461D-5DF6-4CE5-9D8E-160E5158A67B}"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65373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726B401-09EF-959E-0C12-05DA90683F79}"/>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5" name="Footer Placeholder 4">
            <a:extLst>
              <a:ext uri="{FF2B5EF4-FFF2-40B4-BE49-F238E27FC236}">
                <a16:creationId xmlns:a16="http://schemas.microsoft.com/office/drawing/2014/main" id="{A9D021B7-3582-CF3B-6DFF-F1B08C2DC943}"/>
              </a:ext>
            </a:extLst>
          </p:cNvPr>
          <p:cNvSpPr>
            <a:spLocks noGrp="1"/>
          </p:cNvSpPr>
          <p:nvPr>
            <p:ph type="ftr" sz="quarter" idx="11"/>
          </p:nvPr>
        </p:nvSpPr>
        <p:spPr/>
        <p:txBody>
          <a:bodyPr/>
          <a:lstStyle>
            <a:lvl1pPr>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633657FC-EE24-3D97-125E-029893ECEF87}"/>
              </a:ext>
            </a:extLst>
          </p:cNvPr>
          <p:cNvSpPr>
            <a:spLocks noGrp="1"/>
          </p:cNvSpPr>
          <p:nvPr>
            <p:ph type="sldNum" sz="quarter" idx="12"/>
          </p:nvPr>
        </p:nvSpPr>
        <p:spPr/>
        <p:txBody>
          <a:bodyPr/>
          <a:lstStyle>
            <a:lvl1pPr>
              <a:defRPr/>
            </a:lvl1pPr>
          </a:lstStyle>
          <a:p>
            <a:pPr>
              <a:defRPr/>
            </a:pPr>
            <a:fld id="{27AE5C7C-80E7-4A67-A00B-754C436B4128}"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2948592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86DACCC-3042-1C8A-B2EB-C1DD66F75E9E}"/>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5" name="Footer Placeholder 4">
            <a:extLst>
              <a:ext uri="{FF2B5EF4-FFF2-40B4-BE49-F238E27FC236}">
                <a16:creationId xmlns:a16="http://schemas.microsoft.com/office/drawing/2014/main" id="{C495982A-C6F7-E6D9-6702-CC37A2D4C9C7}"/>
              </a:ext>
            </a:extLst>
          </p:cNvPr>
          <p:cNvSpPr>
            <a:spLocks noGrp="1"/>
          </p:cNvSpPr>
          <p:nvPr>
            <p:ph type="ftr" sz="quarter" idx="11"/>
          </p:nvPr>
        </p:nvSpPr>
        <p:spPr/>
        <p:txBody>
          <a:bodyPr/>
          <a:lstStyle>
            <a:lvl1pPr>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AC9B390E-4DE6-4CCB-73FC-10609E1D2CD8}"/>
              </a:ext>
            </a:extLst>
          </p:cNvPr>
          <p:cNvSpPr>
            <a:spLocks noGrp="1"/>
          </p:cNvSpPr>
          <p:nvPr>
            <p:ph type="sldNum" sz="quarter" idx="12"/>
          </p:nvPr>
        </p:nvSpPr>
        <p:spPr/>
        <p:txBody>
          <a:bodyPr/>
          <a:lstStyle>
            <a:lvl1pPr>
              <a:defRPr/>
            </a:lvl1pPr>
          </a:lstStyle>
          <a:p>
            <a:pPr>
              <a:defRPr/>
            </a:pPr>
            <a:fld id="{7F192221-6CE8-4BBB-BDE5-422AD5B5D31B}"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251124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FF58EF4-EF23-7BF6-747F-0435DCBB4F70}"/>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3" name="Footer Placeholder 4">
            <a:extLst>
              <a:ext uri="{FF2B5EF4-FFF2-40B4-BE49-F238E27FC236}">
                <a16:creationId xmlns:a16="http://schemas.microsoft.com/office/drawing/2014/main" id="{6D1F41FC-539D-6A90-D5F0-CEA578BCFA51}"/>
              </a:ext>
            </a:extLst>
          </p:cNvPr>
          <p:cNvSpPr>
            <a:spLocks noGrp="1"/>
          </p:cNvSpPr>
          <p:nvPr>
            <p:ph type="ftr" sz="quarter" idx="11"/>
          </p:nvPr>
        </p:nvSpPr>
        <p:spPr/>
        <p:txBody>
          <a:bodyPr/>
          <a:lstStyle>
            <a:lvl1pPr>
              <a:defRPr/>
            </a:lvl1pPr>
          </a:lstStyle>
          <a:p>
            <a:pPr>
              <a:defRPr/>
            </a:pPr>
            <a:r>
              <a:rPr lang="en-GB" altLang="en-US"/>
              <a:t>Project </a:t>
            </a:r>
          </a:p>
        </p:txBody>
      </p:sp>
      <p:sp>
        <p:nvSpPr>
          <p:cNvPr id="4" name="Slide Number Placeholder 5">
            <a:extLst>
              <a:ext uri="{FF2B5EF4-FFF2-40B4-BE49-F238E27FC236}">
                <a16:creationId xmlns:a16="http://schemas.microsoft.com/office/drawing/2014/main" id="{44CE13C3-C3CA-E701-5F36-BF90CD508C0A}"/>
              </a:ext>
            </a:extLst>
          </p:cNvPr>
          <p:cNvSpPr>
            <a:spLocks noGrp="1"/>
          </p:cNvSpPr>
          <p:nvPr>
            <p:ph type="sldNum" sz="quarter" idx="12"/>
          </p:nvPr>
        </p:nvSpPr>
        <p:spPr/>
        <p:txBody>
          <a:bodyPr/>
          <a:lstStyle>
            <a:lvl1pPr>
              <a:defRPr/>
            </a:lvl1pPr>
          </a:lstStyle>
          <a:p>
            <a:pPr>
              <a:defRPr/>
            </a:pPr>
            <a:fld id="{661343B5-4AD5-41D9-B1A3-8C9878941AF1}"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4200860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16FEBB3-1678-A1A4-929B-9BBC7E151DDC}"/>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3" name="Footer Placeholder 4">
            <a:extLst>
              <a:ext uri="{FF2B5EF4-FFF2-40B4-BE49-F238E27FC236}">
                <a16:creationId xmlns:a16="http://schemas.microsoft.com/office/drawing/2014/main" id="{3D0DD883-E895-32DA-935E-D96CB6F2A454}"/>
              </a:ext>
            </a:extLst>
          </p:cNvPr>
          <p:cNvSpPr>
            <a:spLocks noGrp="1"/>
          </p:cNvSpPr>
          <p:nvPr>
            <p:ph type="ftr" sz="quarter" idx="11"/>
          </p:nvPr>
        </p:nvSpPr>
        <p:spPr/>
        <p:txBody>
          <a:bodyPr/>
          <a:lstStyle>
            <a:lvl1pPr>
              <a:defRPr/>
            </a:lvl1pPr>
          </a:lstStyle>
          <a:p>
            <a:pPr>
              <a:defRPr/>
            </a:pPr>
            <a:r>
              <a:rPr lang="en-GB" altLang="en-US"/>
              <a:t>Project </a:t>
            </a:r>
          </a:p>
        </p:txBody>
      </p:sp>
      <p:sp>
        <p:nvSpPr>
          <p:cNvPr id="4" name="Slide Number Placeholder 5">
            <a:extLst>
              <a:ext uri="{FF2B5EF4-FFF2-40B4-BE49-F238E27FC236}">
                <a16:creationId xmlns:a16="http://schemas.microsoft.com/office/drawing/2014/main" id="{6BB21B99-FC95-B734-B623-15026FA1C6AE}"/>
              </a:ext>
            </a:extLst>
          </p:cNvPr>
          <p:cNvSpPr>
            <a:spLocks noGrp="1"/>
          </p:cNvSpPr>
          <p:nvPr>
            <p:ph type="sldNum" sz="quarter" idx="12"/>
          </p:nvPr>
        </p:nvSpPr>
        <p:spPr/>
        <p:txBody>
          <a:bodyPr/>
          <a:lstStyle>
            <a:lvl1pPr>
              <a:defRPr/>
            </a:lvl1pPr>
          </a:lstStyle>
          <a:p>
            <a:pPr>
              <a:defRPr/>
            </a:pPr>
            <a:fld id="{CF1B13CD-6905-459C-A068-6B5AC5C0905E}"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20103963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5382B81-86E0-2AC7-BDF9-2BE815B239EF}"/>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3" name="Footer Placeholder 4">
            <a:extLst>
              <a:ext uri="{FF2B5EF4-FFF2-40B4-BE49-F238E27FC236}">
                <a16:creationId xmlns:a16="http://schemas.microsoft.com/office/drawing/2014/main" id="{5DA26105-8E79-94DE-F35C-AE458E5A3A88}"/>
              </a:ext>
            </a:extLst>
          </p:cNvPr>
          <p:cNvSpPr>
            <a:spLocks noGrp="1"/>
          </p:cNvSpPr>
          <p:nvPr>
            <p:ph type="ftr" sz="quarter" idx="11"/>
          </p:nvPr>
        </p:nvSpPr>
        <p:spPr/>
        <p:txBody>
          <a:bodyPr/>
          <a:lstStyle>
            <a:lvl1pPr>
              <a:defRPr/>
            </a:lvl1pPr>
          </a:lstStyle>
          <a:p>
            <a:pPr>
              <a:defRPr/>
            </a:pPr>
            <a:r>
              <a:rPr lang="en-GB" altLang="en-US"/>
              <a:t>Project </a:t>
            </a:r>
          </a:p>
        </p:txBody>
      </p:sp>
      <p:sp>
        <p:nvSpPr>
          <p:cNvPr id="4" name="Slide Number Placeholder 5">
            <a:extLst>
              <a:ext uri="{FF2B5EF4-FFF2-40B4-BE49-F238E27FC236}">
                <a16:creationId xmlns:a16="http://schemas.microsoft.com/office/drawing/2014/main" id="{6ABA4A11-E82E-3EAD-D9B8-221A291E9A72}"/>
              </a:ext>
            </a:extLst>
          </p:cNvPr>
          <p:cNvSpPr>
            <a:spLocks noGrp="1"/>
          </p:cNvSpPr>
          <p:nvPr>
            <p:ph type="sldNum" sz="quarter" idx="12"/>
          </p:nvPr>
        </p:nvSpPr>
        <p:spPr/>
        <p:txBody>
          <a:bodyPr/>
          <a:lstStyle>
            <a:lvl1pPr>
              <a:defRPr/>
            </a:lvl1pPr>
          </a:lstStyle>
          <a:p>
            <a:pPr>
              <a:defRPr/>
            </a:pPr>
            <a:fld id="{FEF4B425-2228-4060-87D9-CAB8D1916AB3}"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07163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EC74CD6-B9BB-6058-0284-07D8B865D665}"/>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3" name="Footer Placeholder 4">
            <a:extLst>
              <a:ext uri="{FF2B5EF4-FFF2-40B4-BE49-F238E27FC236}">
                <a16:creationId xmlns:a16="http://schemas.microsoft.com/office/drawing/2014/main" id="{945DFCEF-0EF5-E8FC-936D-473FEEFAE705}"/>
              </a:ext>
            </a:extLst>
          </p:cNvPr>
          <p:cNvSpPr>
            <a:spLocks noGrp="1"/>
          </p:cNvSpPr>
          <p:nvPr>
            <p:ph type="ftr" sz="quarter" idx="11"/>
          </p:nvPr>
        </p:nvSpPr>
        <p:spPr/>
        <p:txBody>
          <a:bodyPr/>
          <a:lstStyle>
            <a:lvl1pPr>
              <a:defRPr/>
            </a:lvl1pPr>
          </a:lstStyle>
          <a:p>
            <a:pPr>
              <a:defRPr/>
            </a:pPr>
            <a:r>
              <a:rPr lang="en-GB" altLang="en-US"/>
              <a:t>Project </a:t>
            </a:r>
          </a:p>
        </p:txBody>
      </p:sp>
      <p:sp>
        <p:nvSpPr>
          <p:cNvPr id="4" name="Slide Number Placeholder 5">
            <a:extLst>
              <a:ext uri="{FF2B5EF4-FFF2-40B4-BE49-F238E27FC236}">
                <a16:creationId xmlns:a16="http://schemas.microsoft.com/office/drawing/2014/main" id="{92042A53-D716-3C03-15ED-22DDE11A6990}"/>
              </a:ext>
            </a:extLst>
          </p:cNvPr>
          <p:cNvSpPr>
            <a:spLocks noGrp="1"/>
          </p:cNvSpPr>
          <p:nvPr>
            <p:ph type="sldNum" sz="quarter" idx="12"/>
          </p:nvPr>
        </p:nvSpPr>
        <p:spPr/>
        <p:txBody>
          <a:bodyPr/>
          <a:lstStyle>
            <a:lvl1pPr>
              <a:defRPr/>
            </a:lvl1pPr>
          </a:lstStyle>
          <a:p>
            <a:pPr>
              <a:defRPr/>
            </a:pPr>
            <a:fld id="{7C40993F-63F3-4E41-B581-B0ACF1F0918D}"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330111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F1439-B1F7-B871-2BB3-D903CD5AD7A4}"/>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5" name="Footer Placeholder 4">
            <a:extLst>
              <a:ext uri="{FF2B5EF4-FFF2-40B4-BE49-F238E27FC236}">
                <a16:creationId xmlns:a16="http://schemas.microsoft.com/office/drawing/2014/main" id="{B61B4D8C-870C-6E38-D676-AB8C927E1393}"/>
              </a:ext>
            </a:extLst>
          </p:cNvPr>
          <p:cNvSpPr>
            <a:spLocks noGrp="1"/>
          </p:cNvSpPr>
          <p:nvPr>
            <p:ph type="ftr" sz="quarter" idx="11"/>
          </p:nvPr>
        </p:nvSpPr>
        <p:spPr/>
        <p:txBody>
          <a:bodyPr/>
          <a:lstStyle>
            <a:lvl1pPr>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68BE7D20-8B69-8AF4-61B7-BD85030B10B0}"/>
              </a:ext>
            </a:extLst>
          </p:cNvPr>
          <p:cNvSpPr>
            <a:spLocks noGrp="1"/>
          </p:cNvSpPr>
          <p:nvPr>
            <p:ph type="sldNum" sz="quarter" idx="12"/>
          </p:nvPr>
        </p:nvSpPr>
        <p:spPr/>
        <p:txBody>
          <a:bodyPr/>
          <a:lstStyle>
            <a:lvl1pPr>
              <a:defRPr/>
            </a:lvl1pPr>
          </a:lstStyle>
          <a:p>
            <a:pPr>
              <a:defRPr/>
            </a:pPr>
            <a:fld id="{703F243F-AECD-4D1A-897C-F146AD3B7766}"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372480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ACC71E-13B0-D058-762F-9AF8659C1DBF}"/>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5" name="Footer Placeholder 4">
            <a:extLst>
              <a:ext uri="{FF2B5EF4-FFF2-40B4-BE49-F238E27FC236}">
                <a16:creationId xmlns:a16="http://schemas.microsoft.com/office/drawing/2014/main" id="{E560F1C8-FBDE-B6FA-3DCD-BF5A93B8EE90}"/>
              </a:ext>
            </a:extLst>
          </p:cNvPr>
          <p:cNvSpPr>
            <a:spLocks noGrp="1"/>
          </p:cNvSpPr>
          <p:nvPr>
            <p:ph type="ftr" sz="quarter" idx="11"/>
          </p:nvPr>
        </p:nvSpPr>
        <p:spPr/>
        <p:txBody>
          <a:bodyPr/>
          <a:lstStyle>
            <a:lvl1pPr>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686D0114-0FFD-9A8D-A787-0D11A2A26E8F}"/>
              </a:ext>
            </a:extLst>
          </p:cNvPr>
          <p:cNvSpPr>
            <a:spLocks noGrp="1"/>
          </p:cNvSpPr>
          <p:nvPr>
            <p:ph type="sldNum" sz="quarter" idx="12"/>
          </p:nvPr>
        </p:nvSpPr>
        <p:spPr/>
        <p:txBody>
          <a:bodyPr/>
          <a:lstStyle>
            <a:lvl1pPr>
              <a:defRPr/>
            </a:lvl1pPr>
          </a:lstStyle>
          <a:p>
            <a:pPr>
              <a:defRPr/>
            </a:pPr>
            <a:fld id="{9C657F57-7D79-4DB3-B479-B2EA70AE425C}"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96600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5B1CDEC-5FB7-07ED-1DD8-0C2498186123}"/>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6" name="Footer Placeholder 4">
            <a:extLst>
              <a:ext uri="{FF2B5EF4-FFF2-40B4-BE49-F238E27FC236}">
                <a16:creationId xmlns:a16="http://schemas.microsoft.com/office/drawing/2014/main" id="{D72C5181-6DBC-E55D-C43E-E8AB0685806A}"/>
              </a:ext>
            </a:extLst>
          </p:cNvPr>
          <p:cNvSpPr>
            <a:spLocks noGrp="1"/>
          </p:cNvSpPr>
          <p:nvPr>
            <p:ph type="ftr" sz="quarter" idx="11"/>
          </p:nvPr>
        </p:nvSpPr>
        <p:spPr/>
        <p:txBody>
          <a:bodyPr/>
          <a:lstStyle>
            <a:lvl1pPr>
              <a:defRPr/>
            </a:lvl1pPr>
          </a:lstStyle>
          <a:p>
            <a:pPr>
              <a:defRPr/>
            </a:pPr>
            <a:r>
              <a:rPr lang="en-GB" altLang="en-US"/>
              <a:t>Project </a:t>
            </a:r>
          </a:p>
        </p:txBody>
      </p:sp>
      <p:sp>
        <p:nvSpPr>
          <p:cNvPr id="7" name="Slide Number Placeholder 5">
            <a:extLst>
              <a:ext uri="{FF2B5EF4-FFF2-40B4-BE49-F238E27FC236}">
                <a16:creationId xmlns:a16="http://schemas.microsoft.com/office/drawing/2014/main" id="{64C9E618-5C5C-8D50-A904-B47A66BD7E04}"/>
              </a:ext>
            </a:extLst>
          </p:cNvPr>
          <p:cNvSpPr>
            <a:spLocks noGrp="1"/>
          </p:cNvSpPr>
          <p:nvPr>
            <p:ph type="sldNum" sz="quarter" idx="12"/>
          </p:nvPr>
        </p:nvSpPr>
        <p:spPr/>
        <p:txBody>
          <a:bodyPr/>
          <a:lstStyle>
            <a:lvl1pPr>
              <a:defRPr/>
            </a:lvl1pPr>
          </a:lstStyle>
          <a:p>
            <a:pPr>
              <a:defRPr/>
            </a:pPr>
            <a:fld id="{9D30635E-67FE-45E8-B534-BF9028ABA381}"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369679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BB121E1-8484-ED0C-E3B5-1232DBDE5F0F}"/>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8" name="Footer Placeholder 4">
            <a:extLst>
              <a:ext uri="{FF2B5EF4-FFF2-40B4-BE49-F238E27FC236}">
                <a16:creationId xmlns:a16="http://schemas.microsoft.com/office/drawing/2014/main" id="{4F8B2E46-93A2-AFB7-E5FD-CF532A15C0AE}"/>
              </a:ext>
            </a:extLst>
          </p:cNvPr>
          <p:cNvSpPr>
            <a:spLocks noGrp="1"/>
          </p:cNvSpPr>
          <p:nvPr>
            <p:ph type="ftr" sz="quarter" idx="11"/>
          </p:nvPr>
        </p:nvSpPr>
        <p:spPr/>
        <p:txBody>
          <a:bodyPr/>
          <a:lstStyle>
            <a:lvl1pPr>
              <a:defRPr/>
            </a:lvl1pPr>
          </a:lstStyle>
          <a:p>
            <a:pPr>
              <a:defRPr/>
            </a:pPr>
            <a:r>
              <a:rPr lang="en-GB" altLang="en-US"/>
              <a:t>Project </a:t>
            </a:r>
          </a:p>
        </p:txBody>
      </p:sp>
      <p:sp>
        <p:nvSpPr>
          <p:cNvPr id="9" name="Slide Number Placeholder 5">
            <a:extLst>
              <a:ext uri="{FF2B5EF4-FFF2-40B4-BE49-F238E27FC236}">
                <a16:creationId xmlns:a16="http://schemas.microsoft.com/office/drawing/2014/main" id="{B553ABAF-73A2-C662-B43F-020E8C7E3956}"/>
              </a:ext>
            </a:extLst>
          </p:cNvPr>
          <p:cNvSpPr>
            <a:spLocks noGrp="1"/>
          </p:cNvSpPr>
          <p:nvPr>
            <p:ph type="sldNum" sz="quarter" idx="12"/>
          </p:nvPr>
        </p:nvSpPr>
        <p:spPr/>
        <p:txBody>
          <a:bodyPr/>
          <a:lstStyle>
            <a:lvl1pPr>
              <a:defRPr/>
            </a:lvl1pPr>
          </a:lstStyle>
          <a:p>
            <a:pPr>
              <a:defRPr/>
            </a:pPr>
            <a:fld id="{2A4B1BFD-A99A-45F4-893D-EE00BD29E48C}"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413882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64DBC68-0A35-5CDA-FF26-92F7515BDFE2}"/>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4" name="Footer Placeholder 4">
            <a:extLst>
              <a:ext uri="{FF2B5EF4-FFF2-40B4-BE49-F238E27FC236}">
                <a16:creationId xmlns:a16="http://schemas.microsoft.com/office/drawing/2014/main" id="{C3D30BE2-0F18-DDD6-8735-E28799BF0D3F}"/>
              </a:ext>
            </a:extLst>
          </p:cNvPr>
          <p:cNvSpPr>
            <a:spLocks noGrp="1"/>
          </p:cNvSpPr>
          <p:nvPr>
            <p:ph type="ftr" sz="quarter" idx="11"/>
          </p:nvPr>
        </p:nvSpPr>
        <p:spPr/>
        <p:txBody>
          <a:bodyPr/>
          <a:lstStyle>
            <a:lvl1pPr>
              <a:defRPr/>
            </a:lvl1pPr>
          </a:lstStyle>
          <a:p>
            <a:pPr>
              <a:defRPr/>
            </a:pPr>
            <a:r>
              <a:rPr lang="en-GB" altLang="en-US"/>
              <a:t>Project </a:t>
            </a:r>
          </a:p>
        </p:txBody>
      </p:sp>
      <p:sp>
        <p:nvSpPr>
          <p:cNvPr id="5" name="Slide Number Placeholder 5">
            <a:extLst>
              <a:ext uri="{FF2B5EF4-FFF2-40B4-BE49-F238E27FC236}">
                <a16:creationId xmlns:a16="http://schemas.microsoft.com/office/drawing/2014/main" id="{3648D6D9-2F8E-ED85-E3AD-533C4B4061CE}"/>
              </a:ext>
            </a:extLst>
          </p:cNvPr>
          <p:cNvSpPr>
            <a:spLocks noGrp="1"/>
          </p:cNvSpPr>
          <p:nvPr>
            <p:ph type="sldNum" sz="quarter" idx="12"/>
          </p:nvPr>
        </p:nvSpPr>
        <p:spPr/>
        <p:txBody>
          <a:bodyPr/>
          <a:lstStyle>
            <a:lvl1pPr>
              <a:defRPr/>
            </a:lvl1pPr>
          </a:lstStyle>
          <a:p>
            <a:pPr>
              <a:defRPr/>
            </a:pPr>
            <a:fld id="{EC2DA488-E008-4F2B-9A4D-5449A32ED875}"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55779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DE54CE-9472-8040-C169-6D41D0326B60}"/>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3" name="Footer Placeholder 4">
            <a:extLst>
              <a:ext uri="{FF2B5EF4-FFF2-40B4-BE49-F238E27FC236}">
                <a16:creationId xmlns:a16="http://schemas.microsoft.com/office/drawing/2014/main" id="{11272913-B3D3-EDF8-B9B7-57CCE98EB2BB}"/>
              </a:ext>
            </a:extLst>
          </p:cNvPr>
          <p:cNvSpPr>
            <a:spLocks noGrp="1"/>
          </p:cNvSpPr>
          <p:nvPr>
            <p:ph type="ftr" sz="quarter" idx="11"/>
          </p:nvPr>
        </p:nvSpPr>
        <p:spPr/>
        <p:txBody>
          <a:bodyPr/>
          <a:lstStyle>
            <a:lvl1pPr>
              <a:defRPr/>
            </a:lvl1pPr>
          </a:lstStyle>
          <a:p>
            <a:pPr>
              <a:defRPr/>
            </a:pPr>
            <a:r>
              <a:rPr lang="en-GB" altLang="en-US"/>
              <a:t>Project </a:t>
            </a:r>
          </a:p>
        </p:txBody>
      </p:sp>
      <p:sp>
        <p:nvSpPr>
          <p:cNvPr id="4" name="Slide Number Placeholder 5">
            <a:extLst>
              <a:ext uri="{FF2B5EF4-FFF2-40B4-BE49-F238E27FC236}">
                <a16:creationId xmlns:a16="http://schemas.microsoft.com/office/drawing/2014/main" id="{18E68A20-29DA-A40C-A780-1FFA486B9326}"/>
              </a:ext>
            </a:extLst>
          </p:cNvPr>
          <p:cNvSpPr>
            <a:spLocks noGrp="1"/>
          </p:cNvSpPr>
          <p:nvPr>
            <p:ph type="sldNum" sz="quarter" idx="12"/>
          </p:nvPr>
        </p:nvSpPr>
        <p:spPr/>
        <p:txBody>
          <a:bodyPr/>
          <a:lstStyle>
            <a:lvl1pPr>
              <a:defRPr/>
            </a:lvl1pPr>
          </a:lstStyle>
          <a:p>
            <a:pPr>
              <a:defRPr/>
            </a:pPr>
            <a:fld id="{5B096C7E-6745-4399-AF03-33D6CADB5771}"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363368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8F49A378-59A9-812B-47D3-A2E15FB4C671}"/>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6" name="Footer Placeholder 4">
            <a:extLst>
              <a:ext uri="{FF2B5EF4-FFF2-40B4-BE49-F238E27FC236}">
                <a16:creationId xmlns:a16="http://schemas.microsoft.com/office/drawing/2014/main" id="{FA353DEE-E979-91DD-DE67-0AB537BC9930}"/>
              </a:ext>
            </a:extLst>
          </p:cNvPr>
          <p:cNvSpPr>
            <a:spLocks noGrp="1"/>
          </p:cNvSpPr>
          <p:nvPr>
            <p:ph type="ftr" sz="quarter" idx="11"/>
          </p:nvPr>
        </p:nvSpPr>
        <p:spPr/>
        <p:txBody>
          <a:bodyPr/>
          <a:lstStyle>
            <a:lvl1pPr>
              <a:defRPr/>
            </a:lvl1pPr>
          </a:lstStyle>
          <a:p>
            <a:pPr>
              <a:defRPr/>
            </a:pPr>
            <a:r>
              <a:rPr lang="en-GB" altLang="en-US"/>
              <a:t>Project </a:t>
            </a:r>
          </a:p>
        </p:txBody>
      </p:sp>
      <p:sp>
        <p:nvSpPr>
          <p:cNvPr id="7" name="Slide Number Placeholder 5">
            <a:extLst>
              <a:ext uri="{FF2B5EF4-FFF2-40B4-BE49-F238E27FC236}">
                <a16:creationId xmlns:a16="http://schemas.microsoft.com/office/drawing/2014/main" id="{244D6278-2D59-6BFB-6121-EC47D80C6EB0}"/>
              </a:ext>
            </a:extLst>
          </p:cNvPr>
          <p:cNvSpPr>
            <a:spLocks noGrp="1"/>
          </p:cNvSpPr>
          <p:nvPr>
            <p:ph type="sldNum" sz="quarter" idx="12"/>
          </p:nvPr>
        </p:nvSpPr>
        <p:spPr/>
        <p:txBody>
          <a:bodyPr/>
          <a:lstStyle>
            <a:lvl1pPr>
              <a:defRPr/>
            </a:lvl1pPr>
          </a:lstStyle>
          <a:p>
            <a:pPr>
              <a:defRPr/>
            </a:pPr>
            <a:fld id="{8F6D60EB-7778-44C0-9124-CE9738A122D7}"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238874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513AE7A-3E6C-B860-19D3-39835DAB388A}"/>
              </a:ext>
            </a:extLst>
          </p:cNvPr>
          <p:cNvSpPr>
            <a:spLocks noGrp="1"/>
          </p:cNvSpPr>
          <p:nvPr>
            <p:ph type="dt" sz="half" idx="10"/>
          </p:nvPr>
        </p:nvSpPr>
        <p:spPr/>
        <p:txBody>
          <a:bodyPr/>
          <a:lstStyle>
            <a:lvl1pPr>
              <a:defRPr/>
            </a:lvl1pPr>
          </a:lstStyle>
          <a:p>
            <a:pPr>
              <a:defRPr/>
            </a:pPr>
            <a:r>
              <a:rPr lang="en-US" altLang="en-US"/>
              <a:t>EL4013: 2023-24 </a:t>
            </a:r>
            <a:endParaRPr lang="en-GB" altLang="en-US" dirty="0"/>
          </a:p>
        </p:txBody>
      </p:sp>
      <p:sp>
        <p:nvSpPr>
          <p:cNvPr id="6" name="Footer Placeholder 4">
            <a:extLst>
              <a:ext uri="{FF2B5EF4-FFF2-40B4-BE49-F238E27FC236}">
                <a16:creationId xmlns:a16="http://schemas.microsoft.com/office/drawing/2014/main" id="{966673C0-818B-17C8-20FC-666961005D84}"/>
              </a:ext>
            </a:extLst>
          </p:cNvPr>
          <p:cNvSpPr>
            <a:spLocks noGrp="1"/>
          </p:cNvSpPr>
          <p:nvPr>
            <p:ph type="ftr" sz="quarter" idx="11"/>
          </p:nvPr>
        </p:nvSpPr>
        <p:spPr/>
        <p:txBody>
          <a:bodyPr/>
          <a:lstStyle>
            <a:lvl1pPr>
              <a:defRPr/>
            </a:lvl1pPr>
          </a:lstStyle>
          <a:p>
            <a:pPr>
              <a:defRPr/>
            </a:pPr>
            <a:r>
              <a:rPr lang="en-GB" altLang="en-US"/>
              <a:t>Project </a:t>
            </a:r>
          </a:p>
        </p:txBody>
      </p:sp>
      <p:sp>
        <p:nvSpPr>
          <p:cNvPr id="7" name="Slide Number Placeholder 5">
            <a:extLst>
              <a:ext uri="{FF2B5EF4-FFF2-40B4-BE49-F238E27FC236}">
                <a16:creationId xmlns:a16="http://schemas.microsoft.com/office/drawing/2014/main" id="{935F3E49-EC6C-9E3B-376B-9FA48EEB8B1E}"/>
              </a:ext>
            </a:extLst>
          </p:cNvPr>
          <p:cNvSpPr>
            <a:spLocks noGrp="1"/>
          </p:cNvSpPr>
          <p:nvPr>
            <p:ph type="sldNum" sz="quarter" idx="12"/>
          </p:nvPr>
        </p:nvSpPr>
        <p:spPr/>
        <p:txBody>
          <a:bodyPr/>
          <a:lstStyle>
            <a:lvl1pPr>
              <a:defRPr/>
            </a:lvl1pPr>
          </a:lstStyle>
          <a:p>
            <a:pPr>
              <a:defRPr/>
            </a:pPr>
            <a:fld id="{E210CD79-2450-47ED-A6D3-A72B2571211A}" type="slidenum">
              <a:rPr lang="en-GB" altLang="en-US"/>
              <a:pPr>
                <a:defRPr/>
              </a:pPr>
              <a:t>‹#›</a:t>
            </a:fld>
            <a:endParaRPr lang="en-GB" altLang="en-US"/>
          </a:p>
          <a:p>
            <a:pPr>
              <a:defRPr/>
            </a:pPr>
            <a:endParaRPr lang="en-GB" altLang="en-US"/>
          </a:p>
        </p:txBody>
      </p:sp>
    </p:spTree>
    <p:extLst>
      <p:ext uri="{BB962C8B-B14F-4D97-AF65-F5344CB8AC3E}">
        <p14:creationId xmlns:p14="http://schemas.microsoft.com/office/powerpoint/2010/main" val="160712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AA2CBC4-EF2D-DC97-11F8-C344D7FCCEE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2156B0B-6573-9373-6851-61BF7AFA747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74FBFB4-4BD3-48F5-3F06-CC9B75411A76}"/>
              </a:ext>
            </a:extLst>
          </p:cNvPr>
          <p:cNvSpPr>
            <a:spLocks noGrp="1"/>
          </p:cNvSpPr>
          <p:nvPr>
            <p:ph type="dt" sz="half" idx="2"/>
          </p:nvPr>
        </p:nvSpPr>
        <p:spPr>
          <a:xfrm>
            <a:off x="34925" y="6472238"/>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r>
              <a:rPr lang="en-US" altLang="en-US"/>
              <a:t>EL4013: 2023-24 </a:t>
            </a:r>
            <a:endParaRPr lang="en-GB" altLang="en-US" dirty="0"/>
          </a:p>
        </p:txBody>
      </p:sp>
      <p:sp>
        <p:nvSpPr>
          <p:cNvPr id="5" name="Footer Placeholder 4">
            <a:extLst>
              <a:ext uri="{FF2B5EF4-FFF2-40B4-BE49-F238E27FC236}">
                <a16:creationId xmlns:a16="http://schemas.microsoft.com/office/drawing/2014/main" id="{2FB87B7A-91BA-365A-4C6F-3BC16AF3B424}"/>
              </a:ext>
            </a:extLst>
          </p:cNvPr>
          <p:cNvSpPr>
            <a:spLocks noGrp="1"/>
          </p:cNvSpPr>
          <p:nvPr>
            <p:ph type="ftr" sz="quarter" idx="3"/>
          </p:nvPr>
        </p:nvSpPr>
        <p:spPr>
          <a:xfrm>
            <a:off x="3792538" y="6492875"/>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GB" altLang="en-US"/>
              <a:t>Project </a:t>
            </a:r>
          </a:p>
        </p:txBody>
      </p:sp>
      <p:sp>
        <p:nvSpPr>
          <p:cNvPr id="6" name="Slide Number Placeholder 5">
            <a:extLst>
              <a:ext uri="{FF2B5EF4-FFF2-40B4-BE49-F238E27FC236}">
                <a16:creationId xmlns:a16="http://schemas.microsoft.com/office/drawing/2014/main" id="{4AF0D732-4AA2-55C4-F440-BF7A617B4798}"/>
              </a:ext>
            </a:extLst>
          </p:cNvPr>
          <p:cNvSpPr>
            <a:spLocks noGrp="1"/>
          </p:cNvSpPr>
          <p:nvPr>
            <p:ph type="sldNum" sz="quarter" idx="4"/>
          </p:nvPr>
        </p:nvSpPr>
        <p:spPr>
          <a:xfrm>
            <a:off x="9390063" y="6462713"/>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9B76CFB8-B935-4749-AC10-D8C99A0EF5B7}" type="slidenum">
              <a:rPr lang="en-GB" altLang="en-US"/>
              <a:pPr>
                <a:defRPr/>
              </a:pPr>
              <a:t>‹#›</a:t>
            </a:fld>
            <a:endParaRPr lang="en-GB" altLang="en-US"/>
          </a:p>
          <a:p>
            <a:pPr>
              <a:defRPr/>
            </a:pPr>
            <a:endParaRPr lang="en-GB" altLang="en-US"/>
          </a:p>
        </p:txBody>
      </p:sp>
      <p:pic>
        <p:nvPicPr>
          <p:cNvPr id="1031" name="Picture 7">
            <a:extLst>
              <a:ext uri="{FF2B5EF4-FFF2-40B4-BE49-F238E27FC236}">
                <a16:creationId xmlns:a16="http://schemas.microsoft.com/office/drawing/2014/main" id="{D96586C5-3E4F-834B-0682-A052F5BE31D0}"/>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46050" y="80963"/>
            <a:ext cx="23495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nyc.gov/site/tlc/about/tlc-trip-record-data.page" TargetMode="External"/><Relationship Id="rId2" Type="http://schemas.openxmlformats.org/officeDocument/2006/relationships/hyperlink" Target="http://www.nyc.gov" TargetMode="External"/><Relationship Id="rId1" Type="http://schemas.openxmlformats.org/officeDocument/2006/relationships/slideLayout" Target="../slideLayouts/slideLayout13.xml"/><Relationship Id="rId5" Type="http://schemas.openxmlformats.org/officeDocument/2006/relationships/hyperlink" Target="https://www.kaggle.com/code/nitin194/nyc-taxi-trip-duration-prediction#Univariate-Analysis" TargetMode="External"/><Relationship Id="rId4" Type="http://schemas.openxmlformats.org/officeDocument/2006/relationships/hyperlink" Target="https://scikit-learn.org/stable/modules/generated/sklearn.linear_model.LinearRegression.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nyc.gov"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102AC-0E56-E5C6-0FE7-DC97331D5848}"/>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7F72E964-07EA-9F11-7407-A6CC6B45386B}"/>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7D566DF0-DA9D-CA76-630E-EF242D8F7E40}"/>
              </a:ext>
            </a:extLst>
          </p:cNvPr>
          <p:cNvSpPr>
            <a:spLocks noGrp="1"/>
          </p:cNvSpPr>
          <p:nvPr>
            <p:ph type="sldNum" sz="quarter" idx="12"/>
          </p:nvPr>
        </p:nvSpPr>
        <p:spPr/>
        <p:txBody>
          <a:bodyPr/>
          <a:lstStyle/>
          <a:p>
            <a:pPr>
              <a:defRPr/>
            </a:pPr>
            <a:fld id="{062BA63D-AE15-4C4E-808C-A6C27980F21A}" type="slidenum">
              <a:rPr lang="en-GB" altLang="en-US" smtClean="0"/>
              <a:pPr>
                <a:defRPr/>
              </a:pPr>
              <a:t>1</a:t>
            </a:fld>
            <a:endParaRPr lang="en-GB" altLang="en-US"/>
          </a:p>
          <a:p>
            <a:pPr>
              <a:defRPr/>
            </a:pPr>
            <a:endParaRPr lang="en-GB" altLang="en-US"/>
          </a:p>
        </p:txBody>
      </p:sp>
      <p:sp>
        <p:nvSpPr>
          <p:cNvPr id="4101" name="Rectangle 2">
            <a:extLst>
              <a:ext uri="{FF2B5EF4-FFF2-40B4-BE49-F238E27FC236}">
                <a16:creationId xmlns:a16="http://schemas.microsoft.com/office/drawing/2014/main" id="{D87A7D91-E662-7A9A-47E3-4A4F9737E94D}"/>
              </a:ext>
            </a:extLst>
          </p:cNvPr>
          <p:cNvSpPr txBox="1">
            <a:spLocks noChangeArrowheads="1"/>
          </p:cNvSpPr>
          <p:nvPr/>
        </p:nvSpPr>
        <p:spPr bwMode="auto">
          <a:xfrm>
            <a:off x="1631950" y="1071563"/>
            <a:ext cx="8424863" cy="3889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spcBef>
                <a:spcPct val="0"/>
              </a:spcBef>
              <a:buNone/>
            </a:pPr>
            <a:r>
              <a:rPr lang="en-US" altLang="zh-TW" sz="1600" dirty="0">
                <a:solidFill>
                  <a:srgbClr val="990000"/>
                </a:solidFill>
                <a:latin typeface="Calibri Light"/>
                <a:ea typeface="新細明體"/>
                <a:cs typeface="Calibri Light"/>
              </a:rPr>
              <a:t>School of Engineering </a:t>
            </a:r>
            <a:br>
              <a:rPr lang="en-US" altLang="zh-TW" sz="1600" dirty="0">
                <a:latin typeface="Calibri Light" panose="020F0302020204030204" pitchFamily="34" charset="0"/>
              </a:rPr>
            </a:br>
            <a:br>
              <a:rPr lang="en-US" altLang="zh-TW" sz="1600" dirty="0">
                <a:latin typeface="Calibri Light" panose="020F0302020204030204" pitchFamily="34" charset="0"/>
              </a:rPr>
            </a:br>
            <a:r>
              <a:rPr lang="en-US" altLang="zh-TW" sz="1600" dirty="0">
                <a:solidFill>
                  <a:srgbClr val="990000"/>
                </a:solidFill>
                <a:latin typeface="Calibri Light"/>
                <a:ea typeface="新細明體"/>
                <a:cs typeface="Calibri Light"/>
              </a:rPr>
              <a:t>Year 4: 2023-24</a:t>
            </a:r>
            <a:br>
              <a:rPr lang="en-US" altLang="zh-TW" sz="1400" dirty="0">
                <a:latin typeface="Calibri Light" panose="020F0302020204030204" pitchFamily="34" charset="0"/>
              </a:rPr>
            </a:br>
            <a:br>
              <a:rPr lang="en-US" altLang="zh-TW" sz="1400" dirty="0">
                <a:latin typeface="Calibri Light" panose="020F0302020204030204" pitchFamily="34" charset="0"/>
              </a:rPr>
            </a:br>
            <a:r>
              <a:rPr lang="en-US" altLang="zh-TW" sz="2400" b="1" dirty="0">
                <a:solidFill>
                  <a:srgbClr val="990000"/>
                </a:solidFill>
                <a:latin typeface="Calibri Light"/>
                <a:ea typeface="新細明體"/>
                <a:cs typeface="Calibri Light"/>
              </a:rPr>
              <a:t>Programming with Data</a:t>
            </a:r>
            <a:br>
              <a:rPr lang="en-US" altLang="zh-TW" sz="2400" b="1" dirty="0">
                <a:latin typeface="Calibri Light" panose="020F0302020204030204" pitchFamily="34" charset="0"/>
              </a:rPr>
            </a:br>
            <a:r>
              <a:rPr lang="en-US" altLang="zh-TW" sz="1600" dirty="0">
                <a:solidFill>
                  <a:srgbClr val="990000"/>
                </a:solidFill>
                <a:latin typeface="Calibri Light"/>
                <a:ea typeface="新細明體"/>
                <a:cs typeface="Calibri Light"/>
              </a:rPr>
              <a:t>EL4013</a:t>
            </a:r>
            <a:r>
              <a:rPr lang="en-US" altLang="en-US" sz="2000" dirty="0">
                <a:solidFill>
                  <a:srgbClr val="990000"/>
                </a:solidFill>
                <a:latin typeface="Calibri Light"/>
                <a:cs typeface="Calibri Light"/>
              </a:rPr>
              <a:t> </a:t>
            </a:r>
            <a:br>
              <a:rPr lang="en-US" altLang="en-US" sz="3600" dirty="0">
                <a:latin typeface="Calibri Light" panose="020F0302020204030204" pitchFamily="34" charset="0"/>
              </a:rPr>
            </a:br>
            <a:br>
              <a:rPr lang="en-GB" altLang="en-US" sz="1600" dirty="0">
                <a:latin typeface="Calibri Light" panose="020F0302020204030204" pitchFamily="34" charset="0"/>
              </a:rPr>
            </a:br>
            <a:br>
              <a:rPr lang="en-GB" altLang="en-US" sz="1600" dirty="0">
                <a:latin typeface="Calibri Light" panose="020F0302020204030204" pitchFamily="34" charset="0"/>
              </a:rPr>
            </a:br>
            <a:br>
              <a:rPr lang="en-GB" altLang="en-US" sz="1600" dirty="0">
                <a:latin typeface="Calibri Light" panose="020F0302020204030204" pitchFamily="34" charset="0"/>
              </a:rPr>
            </a:br>
            <a:r>
              <a:rPr lang="en-GB" altLang="en-US" sz="3600" dirty="0">
                <a:solidFill>
                  <a:srgbClr val="000099"/>
                </a:solidFill>
                <a:latin typeface="Calibri Light"/>
                <a:cs typeface="Calibri Light"/>
              </a:rPr>
              <a:t>NYC TAXI DATA ANALYSIS AND TRIP DURATION PREDICTION</a:t>
            </a:r>
            <a:br>
              <a:rPr lang="en-GB" altLang="en-US" sz="3200" dirty="0">
                <a:latin typeface="Calibri Light" panose="020F0302020204030204" pitchFamily="34" charset="0"/>
              </a:rPr>
            </a:br>
            <a:endParaRPr lang="en-GB" altLang="en-US" sz="3200">
              <a:solidFill>
                <a:srgbClr val="000099"/>
              </a:solidFill>
              <a:latin typeface="Calibri Light" panose="020F0302020204030204" pitchFamily="34" charset="0"/>
            </a:endParaRPr>
          </a:p>
        </p:txBody>
      </p:sp>
      <p:sp>
        <p:nvSpPr>
          <p:cNvPr id="4102" name="Rectangle 3">
            <a:extLst>
              <a:ext uri="{FF2B5EF4-FFF2-40B4-BE49-F238E27FC236}">
                <a16:creationId xmlns:a16="http://schemas.microsoft.com/office/drawing/2014/main" id="{D3A30B4E-C793-3EA9-4949-12FD5F42BE9A}"/>
              </a:ext>
            </a:extLst>
          </p:cNvPr>
          <p:cNvSpPr txBox="1">
            <a:spLocks noChangeArrowheads="1"/>
          </p:cNvSpPr>
          <p:nvPr/>
        </p:nvSpPr>
        <p:spPr bwMode="auto">
          <a:xfrm>
            <a:off x="2778125" y="4652963"/>
            <a:ext cx="640080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buFont typeface="Arial" panose="020B0604020202020204" pitchFamily="34" charset="0"/>
              <a:buNone/>
            </a:pPr>
            <a:endParaRPr lang="en-GB" altLang="en-US">
              <a:solidFill>
                <a:srgbClr val="CC0066"/>
              </a:solidFill>
            </a:endParaRPr>
          </a:p>
          <a:p>
            <a:pPr algn="ctr" defTabSz="914400" eaLnBrk="1" hangingPunct="1">
              <a:buNone/>
            </a:pPr>
            <a:r>
              <a:rPr lang="en-GB" altLang="en-US" dirty="0">
                <a:solidFill>
                  <a:srgbClr val="CC0066"/>
                </a:solidFill>
                <a:latin typeface="Calibri"/>
                <a:cs typeface="Calibri"/>
              </a:rPr>
              <a:t>Muhammed Murshid PP</a:t>
            </a:r>
            <a:endParaRPr lang="en-GB" altLang="en-US" dirty="0">
              <a:solidFill>
                <a:srgbClr val="CC0066"/>
              </a:solidFill>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AA76D-0874-D42E-EB87-52656DBE22C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078BB81-7D3D-9F85-9162-F75C2121981B}"/>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FA5604EA-56ED-1746-B640-AAB43B696CBE}"/>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F316268D-BD15-A492-9473-0796D49B8487}"/>
              </a:ext>
            </a:extLst>
          </p:cNvPr>
          <p:cNvSpPr>
            <a:spLocks noGrp="1"/>
          </p:cNvSpPr>
          <p:nvPr>
            <p:ph type="sldNum" sz="quarter" idx="12"/>
          </p:nvPr>
        </p:nvSpPr>
        <p:spPr/>
        <p:txBody>
          <a:bodyPr/>
          <a:lstStyle/>
          <a:p>
            <a:pPr>
              <a:defRPr/>
            </a:pPr>
            <a:fld id="{2444A1B5-4A3C-4E27-B05D-4791C608F0B6}" type="slidenum">
              <a:rPr lang="en-GB" altLang="en-US" smtClean="0"/>
              <a:pPr>
                <a:defRPr/>
              </a:pPr>
              <a:t>10</a:t>
            </a:fld>
            <a:endParaRPr lang="en-GB" altLang="en-US"/>
          </a:p>
          <a:p>
            <a:pPr>
              <a:defRPr/>
            </a:pPr>
            <a:endParaRPr lang="en-GB" altLang="en-US"/>
          </a:p>
        </p:txBody>
      </p:sp>
      <p:sp>
        <p:nvSpPr>
          <p:cNvPr id="5125" name="TextBox 4">
            <a:extLst>
              <a:ext uri="{FF2B5EF4-FFF2-40B4-BE49-F238E27FC236}">
                <a16:creationId xmlns:a16="http://schemas.microsoft.com/office/drawing/2014/main" id="{17E96F47-71BF-1566-4FE5-FC3426892003}"/>
              </a:ext>
            </a:extLst>
          </p:cNvPr>
          <p:cNvSpPr txBox="1">
            <a:spLocks noChangeArrowheads="1"/>
          </p:cNvSpPr>
          <p:nvPr/>
        </p:nvSpPr>
        <p:spPr bwMode="auto">
          <a:xfrm>
            <a:off x="619578" y="1125538"/>
            <a:ext cx="10777765" cy="5668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GB" sz="2000" b="1" dirty="0">
                <a:latin typeface="Arial"/>
                <a:cs typeface="Arial"/>
              </a:rPr>
              <a:t>Methods</a:t>
            </a:r>
            <a:endParaRPr lang="en-US" dirty="0"/>
          </a:p>
          <a:p>
            <a:pPr>
              <a:buNone/>
            </a:pPr>
            <a:endParaRPr lang="en-GB" sz="2000" b="1" dirty="0">
              <a:latin typeface="Arial"/>
              <a:cs typeface="Arial"/>
            </a:endParaRPr>
          </a:p>
          <a:p>
            <a:pPr>
              <a:buNone/>
            </a:pPr>
            <a:r>
              <a:rPr lang="en-GB" sz="1800" b="1" dirty="0">
                <a:latin typeface="Calibri"/>
                <a:cs typeface="Calibri"/>
              </a:rPr>
              <a:t>Machine learning Models:</a:t>
            </a:r>
            <a:endParaRPr lang="en-GB" dirty="0">
              <a:cs typeface="Calibri"/>
            </a:endParaRPr>
          </a:p>
          <a:p>
            <a:pPr>
              <a:buNone/>
            </a:pPr>
            <a:r>
              <a:rPr lang="en-GB" sz="1800" dirty="0">
                <a:latin typeface="Calibri"/>
                <a:cs typeface="Calibri"/>
              </a:rPr>
              <a:t>Explaining Random Forest Regressor, </a:t>
            </a:r>
            <a:r>
              <a:rPr lang="en-GB" sz="1800" err="1">
                <a:latin typeface="Calibri"/>
                <a:cs typeface="Calibri"/>
              </a:rPr>
              <a:t>XGBoost</a:t>
            </a:r>
            <a:r>
              <a:rPr lang="en-GB" sz="1800" dirty="0">
                <a:latin typeface="Calibri"/>
                <a:cs typeface="Calibri"/>
              </a:rPr>
              <a:t> Regressor, and Multiple Linear Regression To forecast the length of cab trips, three different regression models were used: </a:t>
            </a:r>
            <a:endParaRPr lang="en-GB" sz="1800">
              <a:cs typeface="Calibri"/>
            </a:endParaRPr>
          </a:p>
          <a:p>
            <a:pPr>
              <a:buNone/>
            </a:pPr>
            <a:r>
              <a:rPr lang="en-GB" sz="1800" dirty="0">
                <a:latin typeface="Calibri"/>
                <a:cs typeface="Calibri"/>
              </a:rPr>
              <a:t>Multiple Linear Regression, Random Forest Regressor, and </a:t>
            </a:r>
            <a:r>
              <a:rPr lang="en-GB" sz="1800" dirty="0" err="1">
                <a:latin typeface="Calibri"/>
                <a:cs typeface="Calibri"/>
              </a:rPr>
              <a:t>XGBoost</a:t>
            </a:r>
            <a:r>
              <a:rPr lang="en-GB" sz="1800" dirty="0">
                <a:latin typeface="Calibri"/>
                <a:cs typeface="Calibri"/>
              </a:rPr>
              <a:t> Regressor. </a:t>
            </a:r>
            <a:endParaRPr lang="en-GB" sz="1800" dirty="0">
              <a:cs typeface="Calibri"/>
            </a:endParaRPr>
          </a:p>
          <a:p>
            <a:pPr>
              <a:buNone/>
            </a:pPr>
            <a:r>
              <a:rPr lang="en-GB" sz="1800" b="1" dirty="0">
                <a:latin typeface="Calibri"/>
                <a:cs typeface="Calibri"/>
              </a:rPr>
              <a:t> Models Evaluation:</a:t>
            </a:r>
            <a:endParaRPr lang="en-GB" sz="1800" dirty="0">
              <a:latin typeface="Calibri"/>
              <a:cs typeface="Calibri"/>
            </a:endParaRPr>
          </a:p>
          <a:p>
            <a:pPr>
              <a:buNone/>
            </a:pPr>
            <a:r>
              <a:rPr lang="en-GB" sz="1800" dirty="0">
                <a:latin typeface="Calibri"/>
                <a:cs typeface="Calibri"/>
              </a:rPr>
              <a:t>Various facets of the dataset's patterns are catered to by the distinct strengths and complexities offered by each model.</a:t>
            </a:r>
            <a:endParaRPr lang="en-GB" sz="1800" dirty="0">
              <a:cs typeface="Calibri"/>
            </a:endParaRPr>
          </a:p>
          <a:p>
            <a:pPr>
              <a:buNone/>
            </a:pPr>
            <a:r>
              <a:rPr lang="en-GB" sz="1800" dirty="0">
                <a:latin typeface="Calibri"/>
                <a:cs typeface="Calibri"/>
              </a:rPr>
              <a:t>Values closer to 1 indicate a better fit. R2, also known as the coefficient of determination, measures the percentage of variance in the dependent variable explained by the regression </a:t>
            </a:r>
            <a:r>
              <a:rPr lang="en-GB" sz="1800" dirty="0" err="1">
                <a:latin typeface="Calibri"/>
                <a:cs typeface="Calibri"/>
              </a:rPr>
              <a:t>model.Lower</a:t>
            </a:r>
            <a:r>
              <a:rPr lang="en-GB" sz="1800" dirty="0">
                <a:latin typeface="Calibri"/>
                <a:cs typeface="Calibri"/>
              </a:rPr>
              <a:t> values indicate better predictive performance. </a:t>
            </a:r>
            <a:endParaRPr lang="en-GB" dirty="0">
              <a:latin typeface="Calibri"/>
              <a:cs typeface="Calibri"/>
            </a:endParaRPr>
          </a:p>
          <a:p>
            <a:pPr>
              <a:buNone/>
            </a:pPr>
            <a:r>
              <a:rPr lang="en-GB" sz="1800" dirty="0">
                <a:latin typeface="Calibri"/>
                <a:cs typeface="Calibri"/>
              </a:rPr>
              <a:t>RMSE, or Root Mean Squared Error, measures the average magnitude of prediction mistakes and offers a succinct indicator of model accuracy. </a:t>
            </a:r>
            <a:endParaRPr lang="en-GB">
              <a:latin typeface="Calibri"/>
              <a:cs typeface="Calibri"/>
            </a:endParaRPr>
          </a:p>
          <a:p>
            <a:pPr>
              <a:buNone/>
            </a:pPr>
            <a:r>
              <a:rPr lang="en-GB" sz="1800" dirty="0">
                <a:latin typeface="Calibri"/>
                <a:cs typeface="Calibri"/>
              </a:rPr>
              <a:t>When taken as a whole, these metrics provide a clear and insightful assessment of how well a regression model captures and predicts the underlying patterns in the data.</a:t>
            </a:r>
            <a:endParaRPr lang="en-GB">
              <a:latin typeface="Calibri"/>
              <a:cs typeface="Calibri"/>
            </a:endParaRPr>
          </a:p>
          <a:p>
            <a:pPr>
              <a:buNone/>
            </a:pPr>
            <a:endParaRPr lang="en-GB" sz="1800" dirty="0">
              <a:cs typeface="Calibri"/>
            </a:endParaRPr>
          </a:p>
        </p:txBody>
      </p:sp>
    </p:spTree>
    <p:extLst>
      <p:ext uri="{BB962C8B-B14F-4D97-AF65-F5344CB8AC3E}">
        <p14:creationId xmlns:p14="http://schemas.microsoft.com/office/powerpoint/2010/main" val="294596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59A76-09D7-18CB-73F1-1AC0AC5445B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FCAD3AA-B724-942F-081C-4CC4ACA4A730}"/>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7BFC5CBD-A360-F665-622B-953B15F8536C}"/>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A0492434-A7F3-75E8-CB69-20B1778A8FFB}"/>
              </a:ext>
            </a:extLst>
          </p:cNvPr>
          <p:cNvSpPr>
            <a:spLocks noGrp="1"/>
          </p:cNvSpPr>
          <p:nvPr>
            <p:ph type="sldNum" sz="quarter" idx="12"/>
          </p:nvPr>
        </p:nvSpPr>
        <p:spPr/>
        <p:txBody>
          <a:bodyPr/>
          <a:lstStyle/>
          <a:p>
            <a:pPr>
              <a:defRPr/>
            </a:pPr>
            <a:fld id="{2444A1B5-4A3C-4E27-B05D-4791C608F0B6}" type="slidenum">
              <a:rPr lang="en-GB" altLang="en-US" smtClean="0"/>
              <a:pPr>
                <a:defRPr/>
              </a:pPr>
              <a:t>11</a:t>
            </a:fld>
            <a:endParaRPr lang="en-GB" altLang="en-US"/>
          </a:p>
          <a:p>
            <a:pPr>
              <a:defRPr/>
            </a:pPr>
            <a:endParaRPr lang="en-GB" altLang="en-US"/>
          </a:p>
        </p:txBody>
      </p:sp>
      <p:sp>
        <p:nvSpPr>
          <p:cNvPr id="5125" name="TextBox 4">
            <a:extLst>
              <a:ext uri="{FF2B5EF4-FFF2-40B4-BE49-F238E27FC236}">
                <a16:creationId xmlns:a16="http://schemas.microsoft.com/office/drawing/2014/main" id="{20EA394A-6DA4-29C9-A0A2-2704A354720A}"/>
              </a:ext>
            </a:extLst>
          </p:cNvPr>
          <p:cNvSpPr txBox="1">
            <a:spLocks noChangeArrowheads="1"/>
          </p:cNvSpPr>
          <p:nvPr/>
        </p:nvSpPr>
        <p:spPr bwMode="auto">
          <a:xfrm>
            <a:off x="619578" y="1125538"/>
            <a:ext cx="10777765" cy="254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GB" sz="2000" b="1" dirty="0">
                <a:latin typeface="Arial"/>
                <a:cs typeface="Arial"/>
              </a:rPr>
              <a:t>Findings</a:t>
            </a:r>
            <a:endParaRPr lang="en-US" dirty="0"/>
          </a:p>
          <a:p>
            <a:pPr>
              <a:buNone/>
            </a:pPr>
            <a:endParaRPr lang="en-GB" sz="2000" b="1" dirty="0">
              <a:latin typeface="Arial"/>
              <a:cs typeface="Arial"/>
            </a:endParaRPr>
          </a:p>
          <a:p>
            <a:pPr>
              <a:buNone/>
            </a:pPr>
            <a:r>
              <a:rPr lang="en-GB" sz="1800" dirty="0">
                <a:latin typeface="Calibri"/>
                <a:cs typeface="Calibri"/>
              </a:rPr>
              <a:t>The travel duration by hour is represented by a line graph that shows a steady decline starting at 5 am, peaking at 6 am, and then a noticeable rise from 6 am to 8 am. The line graph showing the length of trips by weekday shows that Tuesdays have the longest trips, which gradually get shorter from Thursday to Sunday.</a:t>
            </a:r>
            <a:endParaRPr lang="en-US" sz="1800">
              <a:cs typeface="Calibri"/>
            </a:endParaRPr>
          </a:p>
          <a:p>
            <a:pPr>
              <a:buNone/>
            </a:pPr>
            <a:endParaRPr lang="en-GB" sz="1800" dirty="0">
              <a:cs typeface="Calibri"/>
            </a:endParaRPr>
          </a:p>
          <a:p>
            <a:pPr>
              <a:buNone/>
            </a:pPr>
            <a:endParaRPr lang="en-GB" dirty="0">
              <a:cs typeface="Calibri" panose="020F0502020204030204" pitchFamily="34" charset="0"/>
            </a:endParaRPr>
          </a:p>
        </p:txBody>
      </p:sp>
      <p:pic>
        <p:nvPicPr>
          <p:cNvPr id="5" name="Picture 4" descr="A graph with blue lines and numbers&#10;&#10;Description automatically generated">
            <a:extLst>
              <a:ext uri="{FF2B5EF4-FFF2-40B4-BE49-F238E27FC236}">
                <a16:creationId xmlns:a16="http://schemas.microsoft.com/office/drawing/2014/main" id="{F2A01DA7-2812-9DF6-12D4-7C2A4DB8CFE1}"/>
              </a:ext>
            </a:extLst>
          </p:cNvPr>
          <p:cNvPicPr>
            <a:picLocks noChangeAspect="1"/>
          </p:cNvPicPr>
          <p:nvPr/>
        </p:nvPicPr>
        <p:blipFill>
          <a:blip r:embed="rId2"/>
          <a:stretch>
            <a:fillRect/>
          </a:stretch>
        </p:blipFill>
        <p:spPr>
          <a:xfrm>
            <a:off x="447480" y="3267767"/>
            <a:ext cx="5474250" cy="2943575"/>
          </a:xfrm>
          <a:prstGeom prst="rect">
            <a:avLst/>
          </a:prstGeom>
        </p:spPr>
      </p:pic>
      <p:pic>
        <p:nvPicPr>
          <p:cNvPr id="6" name="Picture 5" descr="A graph with a line&#10;&#10;Description automatically generated">
            <a:extLst>
              <a:ext uri="{FF2B5EF4-FFF2-40B4-BE49-F238E27FC236}">
                <a16:creationId xmlns:a16="http://schemas.microsoft.com/office/drawing/2014/main" id="{D1107082-4FB6-531F-BCA3-21BF49D5DCD5}"/>
              </a:ext>
            </a:extLst>
          </p:cNvPr>
          <p:cNvPicPr>
            <a:picLocks noChangeAspect="1"/>
          </p:cNvPicPr>
          <p:nvPr/>
        </p:nvPicPr>
        <p:blipFill>
          <a:blip r:embed="rId3"/>
          <a:stretch>
            <a:fillRect/>
          </a:stretch>
        </p:blipFill>
        <p:spPr>
          <a:xfrm>
            <a:off x="6372411" y="3264839"/>
            <a:ext cx="5513295" cy="2916348"/>
          </a:xfrm>
          <a:prstGeom prst="rect">
            <a:avLst/>
          </a:prstGeom>
        </p:spPr>
      </p:pic>
    </p:spTree>
    <p:extLst>
      <p:ext uri="{BB962C8B-B14F-4D97-AF65-F5344CB8AC3E}">
        <p14:creationId xmlns:p14="http://schemas.microsoft.com/office/powerpoint/2010/main" val="138669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3B5EE-5111-6AB1-2F0B-052890BC887D}"/>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513ADC8-855C-9C91-E2C5-FEE705A5018B}"/>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180ECBE3-3231-CFF3-4A5C-EDC0AE402937}"/>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DC598BF6-5CFA-8D8F-778E-6CF0F580D56A}"/>
              </a:ext>
            </a:extLst>
          </p:cNvPr>
          <p:cNvSpPr>
            <a:spLocks noGrp="1"/>
          </p:cNvSpPr>
          <p:nvPr>
            <p:ph type="sldNum" sz="quarter" idx="12"/>
          </p:nvPr>
        </p:nvSpPr>
        <p:spPr/>
        <p:txBody>
          <a:bodyPr/>
          <a:lstStyle/>
          <a:p>
            <a:pPr>
              <a:defRPr/>
            </a:pPr>
            <a:fld id="{2444A1B5-4A3C-4E27-B05D-4791C608F0B6}" type="slidenum">
              <a:rPr lang="en-GB" altLang="en-US" dirty="0" smtClean="0"/>
              <a:pPr>
                <a:defRPr/>
              </a:pPr>
              <a:t>12</a:t>
            </a:fld>
            <a:endParaRPr lang="en-GB" altLang="en-US" dirty="0"/>
          </a:p>
          <a:p>
            <a:pPr>
              <a:defRPr/>
            </a:pPr>
            <a:endParaRPr lang="en-GB" altLang="en-US"/>
          </a:p>
        </p:txBody>
      </p:sp>
      <p:sp>
        <p:nvSpPr>
          <p:cNvPr id="5125" name="TextBox 4">
            <a:extLst>
              <a:ext uri="{FF2B5EF4-FFF2-40B4-BE49-F238E27FC236}">
                <a16:creationId xmlns:a16="http://schemas.microsoft.com/office/drawing/2014/main" id="{D2021376-C618-5CDD-4873-31857E7F95AA}"/>
              </a:ext>
            </a:extLst>
          </p:cNvPr>
          <p:cNvSpPr txBox="1">
            <a:spLocks noChangeArrowheads="1"/>
          </p:cNvSpPr>
          <p:nvPr/>
        </p:nvSpPr>
        <p:spPr bwMode="auto">
          <a:xfrm>
            <a:off x="619578" y="1125538"/>
            <a:ext cx="10777765" cy="553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GB" sz="2000" b="1" dirty="0">
                <a:latin typeface="Arial"/>
                <a:cs typeface="Arial"/>
              </a:rPr>
              <a:t>Findings</a:t>
            </a:r>
            <a:endParaRPr lang="en-US" dirty="0"/>
          </a:p>
          <a:p>
            <a:pPr>
              <a:buNone/>
            </a:pPr>
            <a:endParaRPr lang="en-GB" sz="2000" b="1" dirty="0">
              <a:latin typeface="Arial"/>
              <a:cs typeface="Arial"/>
            </a:endParaRPr>
          </a:p>
          <a:p>
            <a:pPr>
              <a:buNone/>
            </a:pPr>
            <a:r>
              <a:rPr lang="en-GB" sz="1800" dirty="0">
                <a:latin typeface="Calibri"/>
                <a:cs typeface="Calibri"/>
              </a:rPr>
              <a:t>According to the bar chart, Friday has the most travels, indicating a high level of demand that may be related to the end of the workweek and an increase in social events. In addition, the bar chart showing the number of trips per hour shows a sharp surge in demand during the evening rush hours at 4 and 5 a.m. and a sharp decline in rides at 6 and 7 p.m.</a:t>
            </a:r>
            <a:endParaRPr lang="en-GB" sz="1800">
              <a:cs typeface="Calibri"/>
            </a:endParaRPr>
          </a:p>
          <a:p>
            <a:pPr>
              <a:buNone/>
            </a:pPr>
            <a:br>
              <a:rPr lang="en-US" dirty="0"/>
            </a:br>
            <a:endParaRPr lang="en-US" dirty="0"/>
          </a:p>
          <a:p>
            <a:pPr>
              <a:buNone/>
            </a:pPr>
            <a:br>
              <a:rPr lang="en-US" dirty="0"/>
            </a:br>
            <a:endParaRPr lang="en-US" dirty="0"/>
          </a:p>
          <a:p>
            <a:pPr>
              <a:buNone/>
            </a:pPr>
            <a:br>
              <a:rPr lang="en-US" dirty="0"/>
            </a:br>
            <a:endParaRPr lang="en-US" dirty="0"/>
          </a:p>
          <a:p>
            <a:pPr>
              <a:buNone/>
            </a:pPr>
            <a:endParaRPr lang="en-GB" sz="2000" b="1" dirty="0">
              <a:latin typeface="Arial"/>
              <a:cs typeface="Arial"/>
            </a:endParaRPr>
          </a:p>
          <a:p>
            <a:pPr>
              <a:buNone/>
            </a:pPr>
            <a:endParaRPr lang="en-GB" dirty="0">
              <a:cs typeface="Calibri" panose="020F0502020204030204" pitchFamily="34" charset="0"/>
            </a:endParaRPr>
          </a:p>
        </p:txBody>
      </p:sp>
      <p:pic>
        <p:nvPicPr>
          <p:cNvPr id="5" name="Picture 4" descr="A graph of a number of trips&#10;&#10;Description automatically generated">
            <a:extLst>
              <a:ext uri="{FF2B5EF4-FFF2-40B4-BE49-F238E27FC236}">
                <a16:creationId xmlns:a16="http://schemas.microsoft.com/office/drawing/2014/main" id="{DF405B9C-7A21-6C75-47F8-1000E91E3AB4}"/>
              </a:ext>
            </a:extLst>
          </p:cNvPr>
          <p:cNvPicPr>
            <a:picLocks noChangeAspect="1"/>
          </p:cNvPicPr>
          <p:nvPr/>
        </p:nvPicPr>
        <p:blipFill>
          <a:blip r:embed="rId2"/>
          <a:stretch>
            <a:fillRect/>
          </a:stretch>
        </p:blipFill>
        <p:spPr>
          <a:xfrm>
            <a:off x="394874" y="3866653"/>
            <a:ext cx="5617883" cy="2462981"/>
          </a:xfrm>
          <a:prstGeom prst="rect">
            <a:avLst/>
          </a:prstGeom>
        </p:spPr>
      </p:pic>
      <p:pic>
        <p:nvPicPr>
          <p:cNvPr id="6" name="Picture 5" descr="A graph of a number of trips&#10;&#10;Description automatically generated">
            <a:extLst>
              <a:ext uri="{FF2B5EF4-FFF2-40B4-BE49-F238E27FC236}">
                <a16:creationId xmlns:a16="http://schemas.microsoft.com/office/drawing/2014/main" id="{F6C82F24-D25C-7D29-E745-29B87A605A19}"/>
              </a:ext>
            </a:extLst>
          </p:cNvPr>
          <p:cNvPicPr>
            <a:picLocks noChangeAspect="1"/>
          </p:cNvPicPr>
          <p:nvPr/>
        </p:nvPicPr>
        <p:blipFill>
          <a:blip r:embed="rId3"/>
          <a:stretch>
            <a:fillRect/>
          </a:stretch>
        </p:blipFill>
        <p:spPr>
          <a:xfrm>
            <a:off x="6098134" y="3869280"/>
            <a:ext cx="5864412" cy="2612473"/>
          </a:xfrm>
          <a:prstGeom prst="rect">
            <a:avLst/>
          </a:prstGeom>
        </p:spPr>
      </p:pic>
    </p:spTree>
    <p:extLst>
      <p:ext uri="{BB962C8B-B14F-4D97-AF65-F5344CB8AC3E}">
        <p14:creationId xmlns:p14="http://schemas.microsoft.com/office/powerpoint/2010/main" val="87345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C3592-631E-9A19-E6DC-26089CC7562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0AC2DA2-2212-F678-4231-0D044532A944}"/>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F29F80E6-1862-4E7A-313C-D241AAEC6840}"/>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916C4D60-6645-2DFE-7784-019A6953081A}"/>
              </a:ext>
            </a:extLst>
          </p:cNvPr>
          <p:cNvSpPr>
            <a:spLocks noGrp="1"/>
          </p:cNvSpPr>
          <p:nvPr>
            <p:ph type="sldNum" sz="quarter" idx="12"/>
          </p:nvPr>
        </p:nvSpPr>
        <p:spPr/>
        <p:txBody>
          <a:bodyPr/>
          <a:lstStyle/>
          <a:p>
            <a:pPr>
              <a:defRPr/>
            </a:pPr>
            <a:fld id="{2444A1B5-4A3C-4E27-B05D-4791C608F0B6}" type="slidenum">
              <a:rPr lang="en-GB" altLang="en-US" smtClean="0"/>
              <a:pPr>
                <a:defRPr/>
              </a:pPr>
              <a:t>13</a:t>
            </a:fld>
            <a:endParaRPr lang="en-GB" altLang="en-US"/>
          </a:p>
          <a:p>
            <a:pPr>
              <a:defRPr/>
            </a:pPr>
            <a:endParaRPr lang="en-GB" altLang="en-US"/>
          </a:p>
        </p:txBody>
      </p:sp>
      <p:sp>
        <p:nvSpPr>
          <p:cNvPr id="5125" name="TextBox 4">
            <a:extLst>
              <a:ext uri="{FF2B5EF4-FFF2-40B4-BE49-F238E27FC236}">
                <a16:creationId xmlns:a16="http://schemas.microsoft.com/office/drawing/2014/main" id="{AAD3E9A3-B6D8-2D0F-CEE5-2FCB6408E9F3}"/>
              </a:ext>
            </a:extLst>
          </p:cNvPr>
          <p:cNvSpPr txBox="1">
            <a:spLocks noChangeArrowheads="1"/>
          </p:cNvSpPr>
          <p:nvPr/>
        </p:nvSpPr>
        <p:spPr bwMode="auto">
          <a:xfrm>
            <a:off x="619578" y="1125538"/>
            <a:ext cx="10777765"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buNone/>
            </a:pPr>
            <a:r>
              <a:rPr lang="en-GB" sz="2000" b="1" dirty="0">
                <a:latin typeface="Arial"/>
                <a:cs typeface="Arial"/>
              </a:rPr>
              <a:t>Findings</a:t>
            </a:r>
            <a:endParaRPr lang="en-US" dirty="0">
              <a:cs typeface="Calibri" panose="020F0502020204030204" pitchFamily="34" charset="0"/>
            </a:endParaRPr>
          </a:p>
          <a:p>
            <a:pPr algn="just">
              <a:buNone/>
            </a:pPr>
            <a:endParaRPr lang="en-GB" sz="2000" b="1" dirty="0">
              <a:latin typeface="Arial"/>
              <a:cs typeface="Arial"/>
            </a:endParaRPr>
          </a:p>
          <a:p>
            <a:pPr algn="just">
              <a:buNone/>
            </a:pPr>
            <a:r>
              <a:rPr lang="en-GB" sz="1800" dirty="0">
                <a:latin typeface="Calibri"/>
                <a:cs typeface="Calibri"/>
              </a:rPr>
              <a:t>Travel times follow a unique pattern during the day. Interestingly, durations start to progressively decline around 5 am and peak at 6 am. </a:t>
            </a:r>
          </a:p>
          <a:p>
            <a:pPr algn="just">
              <a:buNone/>
            </a:pPr>
            <a:r>
              <a:rPr lang="en-GB" sz="1800" dirty="0">
                <a:latin typeface="Calibri"/>
                <a:cs typeface="Calibri"/>
              </a:rPr>
              <a:t>Then there's a big spike between 6 and 8 am, indicating that there's more demand in the morning.</a:t>
            </a:r>
            <a:endParaRPr lang="en-GB" dirty="0">
              <a:cs typeface="Calibri" panose="020F0502020204030204" pitchFamily="34" charset="0"/>
            </a:endParaRPr>
          </a:p>
          <a:p>
            <a:pPr algn="just">
              <a:buNone/>
            </a:pPr>
            <a:r>
              <a:rPr lang="en-GB" sz="1800" dirty="0">
                <a:latin typeface="Calibri"/>
                <a:cs typeface="Calibri"/>
              </a:rPr>
              <a:t>Trip times begin to gradually decrease around 7 p.m. and peak late at night.</a:t>
            </a:r>
            <a:endParaRPr lang="en-GB" dirty="0">
              <a:cs typeface="Calibri"/>
            </a:endParaRPr>
          </a:p>
          <a:p>
            <a:pPr algn="just">
              <a:buNone/>
            </a:pPr>
            <a:r>
              <a:rPr lang="en-GB" sz="1800" dirty="0">
                <a:latin typeface="Calibri"/>
                <a:cs typeface="Calibri"/>
              </a:rPr>
              <a:t>stronger journey durations on Tuesdays stand out, suggesting either unusual patterns or possibly stronger demand on this particular day. </a:t>
            </a:r>
            <a:endParaRPr lang="en-GB">
              <a:cs typeface="Calibri"/>
            </a:endParaRPr>
          </a:p>
          <a:p>
            <a:pPr algn="just">
              <a:buNone/>
            </a:pPr>
            <a:r>
              <a:rPr lang="en-GB" sz="1800" dirty="0">
                <a:latin typeface="Calibri"/>
                <a:cs typeface="Calibri"/>
              </a:rPr>
              <a:t>Travel times taper off from Thursday to Sunday, in line with usual differences in travel patterns on weekdays and weekends.</a:t>
            </a:r>
            <a:endParaRPr lang="en-GB">
              <a:cs typeface="Calibri"/>
            </a:endParaRPr>
          </a:p>
          <a:p>
            <a:pPr algn="just">
              <a:buNone/>
            </a:pPr>
            <a:r>
              <a:rPr lang="en-GB" sz="1800" dirty="0">
                <a:latin typeface="Calibri"/>
                <a:cs typeface="Calibri"/>
              </a:rPr>
              <a:t>The number of rides peaks on Fridays, indicating a possible correlation between the conclusion of the workweek and increased demand. </a:t>
            </a:r>
            <a:endParaRPr lang="en-GB" dirty="0">
              <a:cs typeface="Calibri" panose="020F0502020204030204" pitchFamily="34" charset="0"/>
            </a:endParaRPr>
          </a:p>
          <a:p>
            <a:pPr algn="just">
              <a:buNone/>
            </a:pPr>
            <a:r>
              <a:rPr lang="en-GB" sz="1800" dirty="0">
                <a:latin typeface="Calibri"/>
                <a:cs typeface="Calibri"/>
              </a:rPr>
              <a:t>Weekend ride counts may be a sign of more people engaging in leisure or recreational activities.</a:t>
            </a:r>
            <a:endParaRPr lang="en-GB">
              <a:cs typeface="Calibri" panose="020F0502020204030204" pitchFamily="34" charset="0"/>
            </a:endParaRPr>
          </a:p>
          <a:p>
            <a:pPr algn="just">
              <a:buNone/>
            </a:pPr>
            <a:endParaRPr lang="en-GB" dirty="0">
              <a:cs typeface="Calibri" panose="020F0502020204030204" pitchFamily="34" charset="0"/>
            </a:endParaRPr>
          </a:p>
        </p:txBody>
      </p:sp>
    </p:spTree>
    <p:extLst>
      <p:ext uri="{BB962C8B-B14F-4D97-AF65-F5344CB8AC3E}">
        <p14:creationId xmlns:p14="http://schemas.microsoft.com/office/powerpoint/2010/main" val="94085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B048A-9BD0-5FD9-755D-646E8F04907E}"/>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53F0D13-150A-04FC-949E-2237ECC0DE6B}"/>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382FCD24-BCDC-38C5-CFD6-CBCDBA9C9072}"/>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9A7F6D4B-64EA-1190-2FAC-9E9D4198AEDA}"/>
              </a:ext>
            </a:extLst>
          </p:cNvPr>
          <p:cNvSpPr>
            <a:spLocks noGrp="1"/>
          </p:cNvSpPr>
          <p:nvPr>
            <p:ph type="sldNum" sz="quarter" idx="12"/>
          </p:nvPr>
        </p:nvSpPr>
        <p:spPr/>
        <p:txBody>
          <a:bodyPr/>
          <a:lstStyle/>
          <a:p>
            <a:pPr>
              <a:defRPr/>
            </a:pPr>
            <a:fld id="{2444A1B5-4A3C-4E27-B05D-4791C608F0B6}" type="slidenum">
              <a:rPr lang="en-GB" altLang="en-US" smtClean="0"/>
              <a:pPr>
                <a:defRPr/>
              </a:pPr>
              <a:t>14</a:t>
            </a:fld>
            <a:endParaRPr lang="en-GB" altLang="en-US"/>
          </a:p>
          <a:p>
            <a:pPr>
              <a:defRPr/>
            </a:pPr>
            <a:endParaRPr lang="en-GB" altLang="en-US"/>
          </a:p>
        </p:txBody>
      </p:sp>
      <p:sp>
        <p:nvSpPr>
          <p:cNvPr id="5125" name="TextBox 4">
            <a:extLst>
              <a:ext uri="{FF2B5EF4-FFF2-40B4-BE49-F238E27FC236}">
                <a16:creationId xmlns:a16="http://schemas.microsoft.com/office/drawing/2014/main" id="{D887BB96-C14A-B339-001C-3E98AE10575A}"/>
              </a:ext>
            </a:extLst>
          </p:cNvPr>
          <p:cNvSpPr txBox="1">
            <a:spLocks noChangeArrowheads="1"/>
          </p:cNvSpPr>
          <p:nvPr/>
        </p:nvSpPr>
        <p:spPr bwMode="auto">
          <a:xfrm>
            <a:off x="619578" y="1125538"/>
            <a:ext cx="10777765" cy="413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GB" sz="2000" b="1" dirty="0">
                <a:latin typeface="Arial"/>
                <a:cs typeface="Arial"/>
              </a:rPr>
              <a:t>Conclusions</a:t>
            </a:r>
          </a:p>
          <a:p>
            <a:pPr>
              <a:buNone/>
            </a:pPr>
            <a:endParaRPr lang="en-GB" sz="1800" dirty="0">
              <a:latin typeface="Arial"/>
              <a:cs typeface="Arial"/>
            </a:endParaRPr>
          </a:p>
          <a:p>
            <a:pPr>
              <a:buNone/>
            </a:pPr>
            <a:r>
              <a:rPr lang="en-GB" sz="1800" b="1" dirty="0">
                <a:latin typeface="Calibri"/>
                <a:cs typeface="Calibri"/>
              </a:rPr>
              <a:t>Research Question: Is it possible to Predict the duration of a taxi ride using a variety of factors?</a:t>
            </a:r>
            <a:endParaRPr lang="en-GB" sz="1800" b="1" dirty="0">
              <a:cs typeface="Calibri"/>
            </a:endParaRPr>
          </a:p>
          <a:p>
            <a:pPr>
              <a:buNone/>
            </a:pPr>
            <a:r>
              <a:rPr lang="en-GB" sz="1800" dirty="0">
                <a:latin typeface="Calibri"/>
                <a:cs typeface="Calibri"/>
              </a:rPr>
              <a:t>In conclusion, different machine learning models showed differing degrees of effectiveness in forecasting the length of taxi trips. These models included Multiple Linear Regression, Random Forest Regressor, and </a:t>
            </a:r>
            <a:r>
              <a:rPr lang="en-GB" sz="1800" err="1">
                <a:latin typeface="Calibri"/>
                <a:cs typeface="Calibri"/>
              </a:rPr>
              <a:t>XGBoost</a:t>
            </a:r>
            <a:r>
              <a:rPr lang="en-GB" sz="1800" dirty="0">
                <a:latin typeface="Calibri"/>
                <a:cs typeface="Calibri"/>
              </a:rPr>
              <a:t> Regressor. The model that performed the best was the Random Forest Regressor, which demonstrated exceptional accuracy and resilience in capturing the intricacies of travel time.</a:t>
            </a:r>
            <a:endParaRPr lang="en-GB" sz="1800">
              <a:cs typeface="Calibri"/>
            </a:endParaRPr>
          </a:p>
          <a:p>
            <a:pPr>
              <a:buNone/>
            </a:pPr>
            <a:r>
              <a:rPr lang="en-GB" sz="1800" b="1" dirty="0">
                <a:latin typeface="Calibri"/>
                <a:cs typeface="Calibri"/>
              </a:rPr>
              <a:t>For the optimal model, what is the difference in durations between real and predicted?</a:t>
            </a:r>
            <a:endParaRPr lang="en-GB" sz="1800" b="1">
              <a:cs typeface="Calibri"/>
            </a:endParaRPr>
          </a:p>
          <a:p>
            <a:pPr>
              <a:buNone/>
            </a:pPr>
            <a:r>
              <a:rPr lang="en-GB" sz="1800" dirty="0">
                <a:latin typeface="Calibri"/>
                <a:cs typeface="Calibri"/>
              </a:rPr>
              <a:t>In conclusion, a thorough analysis was conducted on the discrepancy between the actual and projected durations for the Random Forest Regressor, the model that performed the best. The knowledge gathered from this analysis helps to clarify how well the model represents the nuances of travel times, setting the stage for future adjustments and advancements in predictive modelling.</a:t>
            </a:r>
            <a:endParaRPr lang="en-GB" sz="1800">
              <a:cs typeface="Calibri"/>
            </a:endParaRPr>
          </a:p>
          <a:p>
            <a:pPr>
              <a:buNone/>
            </a:pPr>
            <a:endParaRPr lang="en-GB" sz="1800" dirty="0">
              <a:cs typeface="Calibri" panose="020F0502020204030204" pitchFamily="34" charset="0"/>
            </a:endParaRPr>
          </a:p>
        </p:txBody>
      </p:sp>
    </p:spTree>
    <p:extLst>
      <p:ext uri="{BB962C8B-B14F-4D97-AF65-F5344CB8AC3E}">
        <p14:creationId xmlns:p14="http://schemas.microsoft.com/office/powerpoint/2010/main" val="1960963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50FA8-C9CA-035A-D231-5FF22D99D72C}"/>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8D4428A-ABB3-8A4B-B621-F9A7D4AB98CB}"/>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A346B739-AB52-7216-2285-964850D85B76}"/>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CF1B5234-EC93-7777-F849-2499B068EBB0}"/>
              </a:ext>
            </a:extLst>
          </p:cNvPr>
          <p:cNvSpPr>
            <a:spLocks noGrp="1"/>
          </p:cNvSpPr>
          <p:nvPr>
            <p:ph type="sldNum" sz="quarter" idx="12"/>
          </p:nvPr>
        </p:nvSpPr>
        <p:spPr/>
        <p:txBody>
          <a:bodyPr/>
          <a:lstStyle/>
          <a:p>
            <a:pPr>
              <a:defRPr/>
            </a:pPr>
            <a:fld id="{2444A1B5-4A3C-4E27-B05D-4791C608F0B6}" type="slidenum">
              <a:rPr lang="en-GB" altLang="en-US" smtClean="0"/>
              <a:pPr>
                <a:defRPr/>
              </a:pPr>
              <a:t>15</a:t>
            </a:fld>
            <a:endParaRPr lang="en-GB" altLang="en-US"/>
          </a:p>
          <a:p>
            <a:pPr>
              <a:defRPr/>
            </a:pPr>
            <a:endParaRPr lang="en-GB" altLang="en-US"/>
          </a:p>
        </p:txBody>
      </p:sp>
      <p:sp>
        <p:nvSpPr>
          <p:cNvPr id="5125" name="TextBox 4">
            <a:extLst>
              <a:ext uri="{FF2B5EF4-FFF2-40B4-BE49-F238E27FC236}">
                <a16:creationId xmlns:a16="http://schemas.microsoft.com/office/drawing/2014/main" id="{C04DAF4A-2C9E-BBEB-8B03-7C8037DE2C68}"/>
              </a:ext>
            </a:extLst>
          </p:cNvPr>
          <p:cNvSpPr txBox="1">
            <a:spLocks noChangeArrowheads="1"/>
          </p:cNvSpPr>
          <p:nvPr/>
        </p:nvSpPr>
        <p:spPr bwMode="auto">
          <a:xfrm>
            <a:off x="619578" y="1125538"/>
            <a:ext cx="10777765" cy="378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GB" sz="2000" b="1" dirty="0">
                <a:latin typeface="Arial"/>
                <a:cs typeface="Arial"/>
              </a:rPr>
              <a:t>Limitations</a:t>
            </a:r>
            <a:endParaRPr lang="en-US" dirty="0"/>
          </a:p>
          <a:p>
            <a:pPr>
              <a:buNone/>
            </a:pPr>
            <a:endParaRPr lang="en-GB" sz="2000" b="1" dirty="0">
              <a:latin typeface="Arial"/>
              <a:cs typeface="Arial"/>
            </a:endParaRPr>
          </a:p>
          <a:p>
            <a:pPr algn="just">
              <a:buNone/>
            </a:pPr>
            <a:r>
              <a:rPr lang="en-GB" sz="1800" dirty="0">
                <a:latin typeface="Calibri"/>
                <a:cs typeface="Calibri"/>
              </a:rPr>
              <a:t>The analysis was limited to yellow taxi data for January 2016, which means it might not apply to other months or years. Additionally, the focus was solely on yellow taxi data without incorporating trip data from other taxi sources or Green Taxi Trip, For-Hire Vehicle Trip Records from New York City. </a:t>
            </a:r>
            <a:endParaRPr lang="en-GB">
              <a:cs typeface="Calibri" panose="020F0502020204030204" pitchFamily="34" charset="0"/>
            </a:endParaRPr>
          </a:p>
          <a:p>
            <a:pPr algn="just">
              <a:buNone/>
            </a:pPr>
            <a:r>
              <a:rPr lang="en-GB" sz="1800" dirty="0">
                <a:latin typeface="Calibri"/>
                <a:cs typeface="Calibri"/>
              </a:rPr>
              <a:t>Finally, there was a possibility of bias resulting from differences in the quality and completeness of the data. </a:t>
            </a:r>
            <a:endParaRPr lang="en-GB" dirty="0">
              <a:cs typeface="Calibri" panose="020F0502020204030204" pitchFamily="34" charset="0"/>
            </a:endParaRPr>
          </a:p>
          <a:p>
            <a:pPr algn="just">
              <a:buNone/>
            </a:pPr>
            <a:r>
              <a:rPr lang="en-GB" sz="1800" dirty="0">
                <a:latin typeface="Calibri"/>
                <a:cs typeface="Calibri"/>
              </a:rPr>
              <a:t>Adding historical years to the study and taking other influences into account could make the results more reliable and useful.</a:t>
            </a:r>
            <a:endParaRPr lang="en-GB">
              <a:cs typeface="Calibri" panose="020F0502020204030204" pitchFamily="34" charset="0"/>
            </a:endParaRPr>
          </a:p>
          <a:p>
            <a:pPr algn="just">
              <a:buNone/>
            </a:pPr>
            <a:endParaRPr lang="en-GB" sz="1800" dirty="0">
              <a:latin typeface="Arial"/>
              <a:cs typeface="Arial"/>
            </a:endParaRPr>
          </a:p>
          <a:p>
            <a:pPr algn="just">
              <a:buNone/>
            </a:pPr>
            <a:endParaRPr lang="en-GB" sz="1800" b="1" dirty="0">
              <a:cs typeface="Calibri" panose="020F0502020204030204" pitchFamily="34" charset="0"/>
            </a:endParaRPr>
          </a:p>
          <a:p>
            <a:pPr>
              <a:buNone/>
            </a:pPr>
            <a:endParaRPr lang="en-GB" sz="1800" dirty="0">
              <a:cs typeface="Calibri" panose="020F0502020204030204" pitchFamily="34" charset="0"/>
            </a:endParaRPr>
          </a:p>
        </p:txBody>
      </p:sp>
    </p:spTree>
    <p:extLst>
      <p:ext uri="{BB962C8B-B14F-4D97-AF65-F5344CB8AC3E}">
        <p14:creationId xmlns:p14="http://schemas.microsoft.com/office/powerpoint/2010/main" val="237717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0A9AF-457A-5BBA-8EC8-27F304EBBAAE}"/>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3760ADA-6917-5E4C-3C15-0F0BCC4FE0DA}"/>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36C95A94-D30E-CC09-D960-E3D6853A896D}"/>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BB6AFA0A-2A28-E7F9-17CB-473DDB682148}"/>
              </a:ext>
            </a:extLst>
          </p:cNvPr>
          <p:cNvSpPr>
            <a:spLocks noGrp="1"/>
          </p:cNvSpPr>
          <p:nvPr>
            <p:ph type="sldNum" sz="quarter" idx="12"/>
          </p:nvPr>
        </p:nvSpPr>
        <p:spPr/>
        <p:txBody>
          <a:bodyPr/>
          <a:lstStyle/>
          <a:p>
            <a:pPr>
              <a:defRPr/>
            </a:pPr>
            <a:fld id="{2444A1B5-4A3C-4E27-B05D-4791C608F0B6}" type="slidenum">
              <a:rPr lang="en-GB" altLang="en-US" smtClean="0"/>
              <a:pPr>
                <a:defRPr/>
              </a:pPr>
              <a:t>16</a:t>
            </a:fld>
            <a:endParaRPr lang="en-GB" altLang="en-US"/>
          </a:p>
          <a:p>
            <a:pPr>
              <a:defRPr/>
            </a:pPr>
            <a:endParaRPr lang="en-GB" altLang="en-US"/>
          </a:p>
        </p:txBody>
      </p:sp>
      <p:sp>
        <p:nvSpPr>
          <p:cNvPr id="5125" name="TextBox 4">
            <a:extLst>
              <a:ext uri="{FF2B5EF4-FFF2-40B4-BE49-F238E27FC236}">
                <a16:creationId xmlns:a16="http://schemas.microsoft.com/office/drawing/2014/main" id="{655448F4-509A-7B00-88A0-A28ADD4E90F2}"/>
              </a:ext>
            </a:extLst>
          </p:cNvPr>
          <p:cNvSpPr txBox="1">
            <a:spLocks noChangeArrowheads="1"/>
          </p:cNvSpPr>
          <p:nvPr/>
        </p:nvSpPr>
        <p:spPr bwMode="auto">
          <a:xfrm>
            <a:off x="619578" y="1125538"/>
            <a:ext cx="10777765" cy="6644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buNone/>
            </a:pPr>
            <a:r>
              <a:rPr lang="en-GB" sz="2000" b="1" dirty="0">
                <a:latin typeface="Arial"/>
                <a:cs typeface="Arial"/>
              </a:rPr>
              <a:t>Future Works</a:t>
            </a:r>
          </a:p>
          <a:p>
            <a:pPr algn="just">
              <a:buNone/>
            </a:pPr>
            <a:endParaRPr lang="en-GB" sz="1800" b="1" dirty="0">
              <a:latin typeface="Calibri"/>
              <a:cs typeface="Calibri"/>
            </a:endParaRPr>
          </a:p>
          <a:p>
            <a:pPr algn="just">
              <a:buNone/>
            </a:pPr>
            <a:r>
              <a:rPr lang="en-GB" sz="1800" b="1" dirty="0">
                <a:latin typeface="Calibri"/>
                <a:cs typeface="Calibri"/>
              </a:rPr>
              <a:t>Extending Temporal Scope</a:t>
            </a:r>
            <a:r>
              <a:rPr lang="en-GB" sz="1800" dirty="0">
                <a:latin typeface="Calibri"/>
                <a:cs typeface="Calibri"/>
              </a:rPr>
              <a:t>: Yearly data should be taken into account for a more thorough examination and comprehension of long-term changes in taxi riding patterns.</a:t>
            </a:r>
            <a:endParaRPr lang="en-GB" sz="1800">
              <a:cs typeface="Calibri"/>
            </a:endParaRPr>
          </a:p>
          <a:p>
            <a:pPr algn="just">
              <a:buNone/>
            </a:pPr>
            <a:r>
              <a:rPr lang="en-GB" sz="1800" b="1" dirty="0">
                <a:latin typeface="Calibri"/>
                <a:cs typeface="Calibri"/>
              </a:rPr>
              <a:t>Advanced Feature Selection</a:t>
            </a:r>
            <a:r>
              <a:rPr lang="en-GB" sz="1800" dirty="0">
                <a:latin typeface="Calibri"/>
                <a:cs typeface="Calibri"/>
              </a:rPr>
              <a:t>: Using strict feature selection techniques to find and include just the most significant variables in the predictive models, such as hypothesis testing (p-value analysis).</a:t>
            </a:r>
            <a:endParaRPr lang="en-GB" sz="1800">
              <a:cs typeface="Calibri"/>
            </a:endParaRPr>
          </a:p>
          <a:p>
            <a:pPr algn="just">
              <a:buNone/>
            </a:pPr>
            <a:r>
              <a:rPr lang="en-GB" sz="1800" b="1" dirty="0">
                <a:latin typeface="Calibri"/>
                <a:cs typeface="Calibri"/>
              </a:rPr>
              <a:t>Time Series Analysis</a:t>
            </a:r>
            <a:r>
              <a:rPr lang="en-GB" sz="1800" dirty="0">
                <a:latin typeface="Calibri"/>
                <a:cs typeface="Calibri"/>
              </a:rPr>
              <a:t>: Using time series analysis methods to better forecast outcomes and shed light on changing patterns by capturing and modelling temporal interdependence in the data.</a:t>
            </a:r>
            <a:endParaRPr lang="en-GB" sz="1800">
              <a:cs typeface="Calibri"/>
            </a:endParaRPr>
          </a:p>
          <a:p>
            <a:pPr algn="just">
              <a:buNone/>
            </a:pPr>
            <a:r>
              <a:rPr lang="en-GB" sz="1800" b="1" dirty="0">
                <a:latin typeface="Calibri"/>
                <a:cs typeface="Calibri"/>
              </a:rPr>
              <a:t>Hyperparameter tuning</a:t>
            </a:r>
            <a:r>
              <a:rPr lang="en-GB" sz="1800" dirty="0">
                <a:latin typeface="Calibri"/>
                <a:cs typeface="Calibri"/>
              </a:rPr>
              <a:t>: Using strategies for optimising model parameters to improve generalizability and predictive performance.</a:t>
            </a:r>
            <a:endParaRPr lang="en-GB" sz="1800">
              <a:cs typeface="Calibri"/>
            </a:endParaRPr>
          </a:p>
          <a:p>
            <a:pPr algn="just">
              <a:buNone/>
            </a:pPr>
            <a:r>
              <a:rPr lang="en-GB" sz="1800" b="1" dirty="0">
                <a:latin typeface="Calibri"/>
                <a:cs typeface="Calibri"/>
              </a:rPr>
              <a:t>Predictive Extensions</a:t>
            </a:r>
            <a:r>
              <a:rPr lang="en-GB" sz="1800" dirty="0">
                <a:latin typeface="Calibri"/>
                <a:cs typeface="Calibri"/>
              </a:rPr>
              <a:t>: Increasing the scope of predictive skills to encompass new goals, such projecting the number of possible trips and trip totals, which can offer important information for business scalability.</a:t>
            </a:r>
            <a:endParaRPr lang="en-GB" sz="1800" dirty="0">
              <a:cs typeface="Calibri"/>
            </a:endParaRPr>
          </a:p>
          <a:p>
            <a:pPr algn="just">
              <a:buNone/>
            </a:pPr>
            <a:r>
              <a:rPr lang="en-GB" sz="1800" b="1" dirty="0">
                <a:latin typeface="Calibri"/>
                <a:cs typeface="Calibri"/>
              </a:rPr>
              <a:t>Including External </a:t>
            </a:r>
            <a:r>
              <a:rPr lang="en-GB" sz="1800" b="1" dirty="0" err="1">
                <a:latin typeface="Calibri"/>
                <a:cs typeface="Calibri"/>
              </a:rPr>
              <a:t>Elements:</a:t>
            </a:r>
            <a:r>
              <a:rPr lang="en-GB" sz="1800" dirty="0" err="1">
                <a:latin typeface="Calibri"/>
                <a:cs typeface="Calibri"/>
              </a:rPr>
              <a:t>Weather</a:t>
            </a:r>
            <a:r>
              <a:rPr lang="en-GB" sz="1800" dirty="0">
                <a:latin typeface="Calibri"/>
                <a:cs typeface="Calibri"/>
              </a:rPr>
              <a:t> data for particular places is included to improve prediction realism and provide more detailed insights for taxi service operators to adjust to changing conditions.</a:t>
            </a:r>
            <a:endParaRPr lang="en-GB" sz="1800">
              <a:cs typeface="Calibri"/>
            </a:endParaRPr>
          </a:p>
          <a:p>
            <a:pPr algn="just">
              <a:buNone/>
            </a:pPr>
            <a:r>
              <a:rPr lang="en-GB" sz="1800" b="1" dirty="0">
                <a:latin typeface="Calibri"/>
                <a:cs typeface="Calibri"/>
              </a:rPr>
              <a:t>Business Impact:</a:t>
            </a:r>
            <a:r>
              <a:rPr lang="en-GB" sz="1800" dirty="0">
                <a:latin typeface="Calibri"/>
                <a:cs typeface="Calibri"/>
              </a:rPr>
              <a:t> Stressing how these study extensions may benefit taxi vendors and businesses by facilitating improved planning, scalability, and strategic decision-making.</a:t>
            </a:r>
            <a:endParaRPr lang="en-GB" sz="1800">
              <a:cs typeface="Calibri"/>
            </a:endParaRPr>
          </a:p>
          <a:p>
            <a:pPr algn="just">
              <a:buNone/>
            </a:pPr>
            <a:endParaRPr lang="en-GB" sz="1800" dirty="0">
              <a:latin typeface="Calibri"/>
              <a:cs typeface="Calibri"/>
            </a:endParaRPr>
          </a:p>
          <a:p>
            <a:pPr algn="just">
              <a:buNone/>
            </a:pPr>
            <a:endParaRPr lang="en-GB" sz="1800" dirty="0">
              <a:cs typeface="Calibri" panose="020F0502020204030204" pitchFamily="34" charset="0"/>
            </a:endParaRPr>
          </a:p>
          <a:p>
            <a:pPr algn="just">
              <a:buNone/>
            </a:pPr>
            <a:endParaRPr lang="en-GB" sz="1800" b="1" dirty="0">
              <a:cs typeface="Calibri" panose="020F0502020204030204" pitchFamily="34" charset="0"/>
            </a:endParaRPr>
          </a:p>
          <a:p>
            <a:pPr algn="just">
              <a:buNone/>
            </a:pPr>
            <a:endParaRPr lang="en-GB" sz="1800" dirty="0">
              <a:cs typeface="Calibri" panose="020F0502020204030204" pitchFamily="34" charset="0"/>
            </a:endParaRPr>
          </a:p>
        </p:txBody>
      </p:sp>
    </p:spTree>
    <p:extLst>
      <p:ext uri="{BB962C8B-B14F-4D97-AF65-F5344CB8AC3E}">
        <p14:creationId xmlns:p14="http://schemas.microsoft.com/office/powerpoint/2010/main" val="3176115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51D6B-0246-F49D-D511-E59B76ACA2B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D6C56731-7E51-6814-6ED7-F0F474A91A87}"/>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80BA600A-7370-FE64-09BD-6F06CF7BA6EE}"/>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BC07BE58-E85B-ADCA-011C-04B80A95C58C}"/>
              </a:ext>
            </a:extLst>
          </p:cNvPr>
          <p:cNvSpPr>
            <a:spLocks noGrp="1"/>
          </p:cNvSpPr>
          <p:nvPr>
            <p:ph type="sldNum" sz="quarter" idx="12"/>
          </p:nvPr>
        </p:nvSpPr>
        <p:spPr/>
        <p:txBody>
          <a:bodyPr/>
          <a:lstStyle/>
          <a:p>
            <a:pPr>
              <a:defRPr/>
            </a:pPr>
            <a:fld id="{2444A1B5-4A3C-4E27-B05D-4791C608F0B6}" type="slidenum">
              <a:rPr lang="en-GB" altLang="en-US" smtClean="0"/>
              <a:pPr>
                <a:defRPr/>
              </a:pPr>
              <a:t>17</a:t>
            </a:fld>
            <a:endParaRPr lang="en-GB" altLang="en-US"/>
          </a:p>
          <a:p>
            <a:pPr>
              <a:defRPr/>
            </a:pPr>
            <a:endParaRPr lang="en-GB" altLang="en-US"/>
          </a:p>
        </p:txBody>
      </p:sp>
      <p:sp>
        <p:nvSpPr>
          <p:cNvPr id="5125" name="TextBox 4">
            <a:extLst>
              <a:ext uri="{FF2B5EF4-FFF2-40B4-BE49-F238E27FC236}">
                <a16:creationId xmlns:a16="http://schemas.microsoft.com/office/drawing/2014/main" id="{8C30581D-56A4-3598-2FD5-6C15C51F9B89}"/>
              </a:ext>
            </a:extLst>
          </p:cNvPr>
          <p:cNvSpPr txBox="1">
            <a:spLocks noChangeArrowheads="1"/>
          </p:cNvSpPr>
          <p:nvPr/>
        </p:nvSpPr>
        <p:spPr bwMode="auto">
          <a:xfrm>
            <a:off x="619578" y="1125538"/>
            <a:ext cx="10777765" cy="730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GB" sz="2000" b="1" dirty="0">
                <a:latin typeface="Arial"/>
                <a:cs typeface="Arial"/>
              </a:rPr>
              <a:t>References</a:t>
            </a:r>
            <a:endParaRPr lang="en-US" dirty="0"/>
          </a:p>
          <a:p>
            <a:pPr algn="just">
              <a:buNone/>
            </a:pPr>
            <a:endParaRPr lang="en-GB" sz="2000" b="1" dirty="0">
              <a:latin typeface="Arial"/>
              <a:cs typeface="Arial"/>
            </a:endParaRPr>
          </a:p>
          <a:p>
            <a:pPr algn="just">
              <a:buNone/>
            </a:pPr>
            <a:r>
              <a:rPr lang="en-GB" sz="1800" b="1" i="1" dirty="0">
                <a:latin typeface="Calibri"/>
                <a:cs typeface="Calibri"/>
              </a:rPr>
              <a:t>TLC Trip Record Data </a:t>
            </a:r>
            <a:r>
              <a:rPr lang="en-GB" sz="1800" i="1" dirty="0">
                <a:latin typeface="Calibri"/>
                <a:cs typeface="Calibri"/>
              </a:rPr>
              <a:t>:</a:t>
            </a:r>
            <a:endParaRPr lang="en-GB" dirty="0"/>
          </a:p>
          <a:p>
            <a:pPr algn="just">
              <a:buNone/>
            </a:pPr>
            <a:r>
              <a:rPr lang="en-GB" sz="1800" dirty="0">
                <a:latin typeface="Calibri"/>
                <a:cs typeface="Calibri"/>
                <a:hlinkClick r:id="rId2"/>
              </a:rPr>
              <a:t>www.nyc.gov</a:t>
            </a:r>
            <a:r>
              <a:rPr lang="en-GB" sz="1800" dirty="0">
                <a:latin typeface="Calibri"/>
                <a:cs typeface="Calibri"/>
              </a:rPr>
              <a:t>. (n.d.). </a:t>
            </a:r>
            <a:r>
              <a:rPr lang="en-GB" sz="1800" i="1" dirty="0">
                <a:latin typeface="Calibri"/>
                <a:cs typeface="Calibri"/>
              </a:rPr>
              <a:t>TLC Trip Record Data - TLC</a:t>
            </a:r>
            <a:r>
              <a:rPr lang="en-GB" sz="1800" dirty="0">
                <a:latin typeface="Calibri"/>
                <a:cs typeface="Calibri"/>
              </a:rPr>
              <a:t>. [online] Available at: </a:t>
            </a:r>
            <a:r>
              <a:rPr lang="en-GB" sz="1800" dirty="0">
                <a:latin typeface="Calibri"/>
                <a:cs typeface="Calibri"/>
                <a:hlinkClick r:id="rId3"/>
              </a:rPr>
              <a:t>https://www.nyc.gov/site/tlc/about/tlc-trip-record-data.page</a:t>
            </a:r>
            <a:r>
              <a:rPr lang="en-GB" sz="1800" dirty="0">
                <a:latin typeface="Calibri"/>
                <a:cs typeface="Calibri"/>
              </a:rPr>
              <a:t>.</a:t>
            </a:r>
            <a:endParaRPr lang="en-GB">
              <a:cs typeface="Calibri" panose="020F0502020204030204" pitchFamily="34" charset="0"/>
            </a:endParaRPr>
          </a:p>
          <a:p>
            <a:pPr algn="just">
              <a:buNone/>
            </a:pPr>
            <a:endParaRPr lang="en-GB" sz="1800" dirty="0">
              <a:latin typeface="Calibri"/>
              <a:cs typeface="Calibri"/>
            </a:endParaRPr>
          </a:p>
          <a:p>
            <a:pPr algn="just">
              <a:buNone/>
            </a:pPr>
            <a:r>
              <a:rPr lang="en-GB" sz="1800" b="1" dirty="0">
                <a:latin typeface="Calibri"/>
                <a:cs typeface="Calibri"/>
              </a:rPr>
              <a:t>scikit-learn documentations:</a:t>
            </a:r>
            <a:endParaRPr lang="en-GB" b="1" dirty="0">
              <a:cs typeface="Calibri"/>
            </a:endParaRPr>
          </a:p>
          <a:p>
            <a:pPr algn="just">
              <a:buNone/>
            </a:pPr>
            <a:r>
              <a:rPr lang="en-GB" sz="1800" dirty="0">
                <a:latin typeface="Calibri"/>
                <a:cs typeface="Calibri"/>
              </a:rPr>
              <a:t>scikit-learn developers (2019). </a:t>
            </a:r>
            <a:r>
              <a:rPr lang="en-GB" sz="1800" i="1" dirty="0" err="1">
                <a:latin typeface="Calibri"/>
                <a:cs typeface="Calibri"/>
              </a:rPr>
              <a:t>sklearn.linear_model.LinearRegression</a:t>
            </a:r>
            <a:r>
              <a:rPr lang="en-GB" sz="1800" i="1" dirty="0">
                <a:latin typeface="Calibri"/>
                <a:cs typeface="Calibri"/>
              </a:rPr>
              <a:t> — scikit-learn 0.22 documentation</a:t>
            </a:r>
            <a:r>
              <a:rPr lang="en-GB" sz="1800" dirty="0">
                <a:latin typeface="Calibri"/>
                <a:cs typeface="Calibri"/>
              </a:rPr>
              <a:t>. [online] Scikit-learn.org. Available at: </a:t>
            </a:r>
            <a:r>
              <a:rPr lang="en-GB" sz="1800" dirty="0">
                <a:latin typeface="Calibri"/>
                <a:cs typeface="Calibri"/>
                <a:hlinkClick r:id="rId4"/>
              </a:rPr>
              <a:t>https://scikit-learn.org/stable/modules/generated/sklearn.linear_model.LinearRegression.html</a:t>
            </a:r>
            <a:r>
              <a:rPr lang="en-GB" sz="1800" dirty="0">
                <a:latin typeface="Calibri"/>
                <a:cs typeface="Calibri"/>
              </a:rPr>
              <a:t>.</a:t>
            </a:r>
            <a:endParaRPr lang="en-GB"/>
          </a:p>
          <a:p>
            <a:pPr algn="just">
              <a:buNone/>
            </a:pPr>
            <a:endParaRPr lang="en-GB" sz="1800" dirty="0">
              <a:cs typeface="Calibri"/>
            </a:endParaRPr>
          </a:p>
          <a:p>
            <a:pPr algn="just">
              <a:buNone/>
            </a:pPr>
            <a:r>
              <a:rPr lang="en-GB" sz="1800" dirty="0">
                <a:latin typeface="Calibri"/>
                <a:cs typeface="Calibri"/>
              </a:rPr>
              <a:t>kaggle.com. (n.d.). </a:t>
            </a:r>
            <a:r>
              <a:rPr lang="en-GB" sz="1800" i="1" dirty="0">
                <a:latin typeface="Calibri"/>
                <a:cs typeface="Calibri"/>
              </a:rPr>
              <a:t>NYC Taxi Trip Duration Prediction</a:t>
            </a:r>
            <a:r>
              <a:rPr lang="en-GB" sz="1800" dirty="0">
                <a:latin typeface="Calibri"/>
                <a:cs typeface="Calibri"/>
              </a:rPr>
              <a:t>. [online] Available at: </a:t>
            </a:r>
            <a:r>
              <a:rPr lang="en-GB" sz="1800" dirty="0">
                <a:latin typeface="Calibri"/>
                <a:cs typeface="Calibri"/>
                <a:hlinkClick r:id="rId5"/>
              </a:rPr>
              <a:t>https://www.kaggle.com/code/nitin194/nyc-taxi-trip-duration-prediction#Univariate-Analysis</a:t>
            </a:r>
            <a:r>
              <a:rPr lang="en-GB" sz="1800" dirty="0">
                <a:latin typeface="Calibri"/>
                <a:cs typeface="Calibri"/>
              </a:rPr>
              <a:t> [Accessed 18 Dec. 2023].</a:t>
            </a:r>
          </a:p>
          <a:p>
            <a:pPr algn="just">
              <a:buNone/>
            </a:pPr>
            <a:r>
              <a:rPr lang="en-GB" sz="1800" dirty="0">
                <a:latin typeface="Calibri"/>
                <a:cs typeface="Calibri"/>
              </a:rPr>
              <a:t>‌</a:t>
            </a:r>
            <a:endParaRPr lang="en-GB" dirty="0">
              <a:latin typeface="Calibri"/>
            </a:endParaRPr>
          </a:p>
          <a:p>
            <a:pPr algn="just">
              <a:buNone/>
            </a:pPr>
            <a:endParaRPr lang="en-GB" sz="1800" b="1" dirty="0">
              <a:cs typeface="Calibri"/>
            </a:endParaRPr>
          </a:p>
          <a:p>
            <a:pPr algn="just">
              <a:buNone/>
            </a:pPr>
            <a:endParaRPr lang="en-GB" sz="1800" dirty="0">
              <a:cs typeface="Calibri"/>
            </a:endParaRPr>
          </a:p>
          <a:p>
            <a:pPr algn="just">
              <a:buNone/>
            </a:pPr>
            <a:endParaRPr lang="en-GB" sz="1800" dirty="0">
              <a:cs typeface="Calibri" panose="020F0502020204030204" pitchFamily="34" charset="0"/>
            </a:endParaRPr>
          </a:p>
          <a:p>
            <a:pPr algn="just">
              <a:buNone/>
            </a:pPr>
            <a:endParaRPr lang="en-GB" sz="1800" dirty="0">
              <a:cs typeface="Calibri" panose="020F0502020204030204" pitchFamily="34" charset="0"/>
            </a:endParaRPr>
          </a:p>
          <a:p>
            <a:pPr algn="just">
              <a:buNone/>
            </a:pPr>
            <a:endParaRPr lang="en-GB" sz="1800" b="1" dirty="0">
              <a:cs typeface="Calibri" panose="020F0502020204030204" pitchFamily="34" charset="0"/>
            </a:endParaRPr>
          </a:p>
          <a:p>
            <a:pPr algn="just">
              <a:buNone/>
            </a:pPr>
            <a:endParaRPr lang="en-GB" sz="1800" dirty="0">
              <a:cs typeface="Calibri" panose="020F0502020204030204" pitchFamily="34" charset="0"/>
            </a:endParaRPr>
          </a:p>
        </p:txBody>
      </p:sp>
    </p:spTree>
    <p:extLst>
      <p:ext uri="{BB962C8B-B14F-4D97-AF65-F5344CB8AC3E}">
        <p14:creationId xmlns:p14="http://schemas.microsoft.com/office/powerpoint/2010/main" val="183727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23871-DB1B-C0EF-1BF0-23E458AD7EBF}"/>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56C89DA6-273C-FFF9-5827-7067DDC45721}"/>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FF0541BD-AE96-C7BC-F0F7-5AE91F87BD9A}"/>
              </a:ext>
            </a:extLst>
          </p:cNvPr>
          <p:cNvSpPr>
            <a:spLocks noGrp="1"/>
          </p:cNvSpPr>
          <p:nvPr>
            <p:ph type="sldNum" sz="quarter" idx="12"/>
          </p:nvPr>
        </p:nvSpPr>
        <p:spPr/>
        <p:txBody>
          <a:bodyPr/>
          <a:lstStyle/>
          <a:p>
            <a:pPr>
              <a:defRPr/>
            </a:pPr>
            <a:fld id="{2444A1B5-4A3C-4E27-B05D-4791C608F0B6}" type="slidenum">
              <a:rPr lang="en-GB" altLang="en-US" smtClean="0"/>
              <a:pPr>
                <a:defRPr/>
              </a:pPr>
              <a:t>2</a:t>
            </a:fld>
            <a:endParaRPr lang="en-GB" altLang="en-US"/>
          </a:p>
          <a:p>
            <a:pPr>
              <a:defRPr/>
            </a:pPr>
            <a:endParaRPr lang="en-GB" altLang="en-US"/>
          </a:p>
        </p:txBody>
      </p:sp>
      <p:sp>
        <p:nvSpPr>
          <p:cNvPr id="5125" name="TextBox 4">
            <a:extLst>
              <a:ext uri="{FF2B5EF4-FFF2-40B4-BE49-F238E27FC236}">
                <a16:creationId xmlns:a16="http://schemas.microsoft.com/office/drawing/2014/main" id="{55A1794F-91C1-C45B-E5E5-CE717B6F5669}"/>
              </a:ext>
            </a:extLst>
          </p:cNvPr>
          <p:cNvSpPr txBox="1">
            <a:spLocks noChangeArrowheads="1"/>
          </p:cNvSpPr>
          <p:nvPr/>
        </p:nvSpPr>
        <p:spPr bwMode="auto">
          <a:xfrm>
            <a:off x="619578" y="1125538"/>
            <a:ext cx="10777765" cy="589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GB" altLang="en-US" sz="2000" b="1" dirty="0">
                <a:latin typeface="Arial"/>
                <a:cs typeface="Arial"/>
              </a:rPr>
              <a:t>Abstract</a:t>
            </a:r>
          </a:p>
          <a:p>
            <a:pPr eaLnBrk="1" hangingPunct="1">
              <a:lnSpc>
                <a:spcPct val="100000"/>
              </a:lnSpc>
              <a:spcBef>
                <a:spcPct val="0"/>
              </a:spcBef>
              <a:buFontTx/>
              <a:buNone/>
            </a:pPr>
            <a:endParaRPr lang="en-GB" altLang="en-US" sz="1800">
              <a:latin typeface="Arial" panose="020B0604020202020204" pitchFamily="34" charset="0"/>
              <a:cs typeface="Arial" panose="020B0604020202020204" pitchFamily="34" charset="0"/>
            </a:endParaRPr>
          </a:p>
          <a:p>
            <a:pPr algn="just">
              <a:buNone/>
            </a:pPr>
            <a:r>
              <a:rPr lang="en-GB" sz="1800" dirty="0">
                <a:latin typeface="Calibri"/>
                <a:cs typeface="Calibri"/>
              </a:rPr>
              <a:t>In order to forecast journey times, I examined the NYC Yellow Taxi Ride Data for January 2016 that I downloaded from NYC.gov for this research. </a:t>
            </a:r>
            <a:endParaRPr lang="en-GB" dirty="0">
              <a:latin typeface="Calibri"/>
              <a:cs typeface="Calibri"/>
            </a:endParaRPr>
          </a:p>
          <a:p>
            <a:pPr algn="just">
              <a:buNone/>
            </a:pPr>
            <a:r>
              <a:rPr lang="en-GB" sz="1800" dirty="0">
                <a:latin typeface="Calibri"/>
                <a:cs typeface="Calibri"/>
              </a:rPr>
              <a:t>The data used in the attached datasets were collected and provided to the NYC Taxi and Limousine Commission (TLC) by technology providers authorized under the Taxicab &amp; Livery Passenger Enhancement Programs (TPEP/LPEP)(</a:t>
            </a:r>
            <a:r>
              <a:rPr lang="en-GB" sz="1800" dirty="0">
                <a:latin typeface="Calibri"/>
                <a:cs typeface="Calibri"/>
                <a:hlinkClick r:id="rId2"/>
              </a:rPr>
              <a:t>www.nyc.gov</a:t>
            </a:r>
            <a:r>
              <a:rPr lang="en-GB" sz="1800" dirty="0">
                <a:latin typeface="Calibri"/>
                <a:cs typeface="Calibri"/>
              </a:rPr>
              <a:t>, n.d.).</a:t>
            </a:r>
            <a:endParaRPr lang="en-GB" dirty="0">
              <a:latin typeface="Calibri"/>
              <a:cs typeface="Calibri"/>
            </a:endParaRPr>
          </a:p>
          <a:p>
            <a:pPr algn="just">
              <a:buNone/>
            </a:pPr>
            <a:r>
              <a:rPr lang="en-GB" sz="1800" dirty="0">
                <a:latin typeface="Calibri"/>
                <a:cs typeface="Calibri"/>
              </a:rPr>
              <a:t>The preprocessing of the dataset involved utilising </a:t>
            </a:r>
            <a:r>
              <a:rPr lang="en-GB" sz="1800" err="1">
                <a:latin typeface="Calibri"/>
                <a:cs typeface="Calibri"/>
              </a:rPr>
              <a:t>winsorization</a:t>
            </a:r>
            <a:r>
              <a:rPr lang="en-GB" sz="1800" dirty="0">
                <a:latin typeface="Calibri"/>
                <a:cs typeface="Calibri"/>
              </a:rPr>
              <a:t> percentiles to remove outliers and dummy encoding for categorical characteristics. </a:t>
            </a:r>
            <a:endParaRPr lang="en-GB">
              <a:latin typeface="Calibri"/>
              <a:cs typeface="Calibri"/>
            </a:endParaRPr>
          </a:p>
          <a:p>
            <a:pPr algn="just">
              <a:buNone/>
            </a:pPr>
            <a:r>
              <a:rPr lang="en-GB" sz="1800" dirty="0">
                <a:latin typeface="Calibri"/>
                <a:cs typeface="Calibri"/>
              </a:rPr>
              <a:t>For prediction, three machine learning models were used: </a:t>
            </a:r>
            <a:r>
              <a:rPr lang="en-GB" sz="1800" dirty="0" err="1">
                <a:latin typeface="Calibri"/>
                <a:cs typeface="Calibri"/>
              </a:rPr>
              <a:t>XGBoost</a:t>
            </a:r>
            <a:r>
              <a:rPr lang="en-GB" sz="1800" dirty="0">
                <a:latin typeface="Calibri"/>
                <a:cs typeface="Calibri"/>
              </a:rPr>
              <a:t> Regressor, Random Forest Regressor, and Multiple Linear Regression. </a:t>
            </a:r>
            <a:endParaRPr lang="en-GB">
              <a:latin typeface="Calibri"/>
              <a:cs typeface="Calibri"/>
            </a:endParaRPr>
          </a:p>
          <a:p>
            <a:pPr algn="just">
              <a:buNone/>
            </a:pPr>
            <a:r>
              <a:rPr lang="en-GB" sz="1800" dirty="0">
                <a:latin typeface="Calibri"/>
                <a:cs typeface="Calibri"/>
              </a:rPr>
              <a:t>The models were compared using performance indicators such as Variance, RMS Log Error, and RMS Error. </a:t>
            </a:r>
            <a:endParaRPr lang="en-GB">
              <a:latin typeface="Calibri"/>
              <a:cs typeface="Calibri"/>
            </a:endParaRPr>
          </a:p>
          <a:p>
            <a:pPr algn="just">
              <a:buNone/>
            </a:pPr>
            <a:r>
              <a:rPr lang="en-GB" sz="1800" dirty="0">
                <a:latin typeface="Calibri"/>
                <a:cs typeface="Calibri"/>
              </a:rPr>
              <a:t>The results of the investigation showed that the </a:t>
            </a:r>
            <a:r>
              <a:rPr lang="en-GB" sz="1800" dirty="0" err="1">
                <a:latin typeface="Calibri"/>
                <a:cs typeface="Calibri"/>
              </a:rPr>
              <a:t>XGBoost</a:t>
            </a:r>
            <a:r>
              <a:rPr lang="en-GB" sz="1800" dirty="0">
                <a:latin typeface="Calibri"/>
                <a:cs typeface="Calibri"/>
              </a:rPr>
              <a:t> Regressor performed better in terms of resilience and accuracy than the other models. </a:t>
            </a:r>
            <a:endParaRPr lang="en-GB">
              <a:latin typeface="Calibri"/>
              <a:cs typeface="Calibri"/>
            </a:endParaRPr>
          </a:p>
          <a:p>
            <a:pPr algn="just">
              <a:buNone/>
            </a:pPr>
            <a:r>
              <a:rPr lang="en-GB" sz="1800" dirty="0">
                <a:latin typeface="Calibri"/>
                <a:cs typeface="Calibri"/>
              </a:rPr>
              <a:t>The results demonstrate the usefulness of ensemble models in this forecasting job and advance our understanding of the factors determining the length of taxi trips.</a:t>
            </a:r>
            <a:endParaRPr lang="en-GB">
              <a:latin typeface="Calibri"/>
              <a:cs typeface="Calibri"/>
            </a:endParaRPr>
          </a:p>
          <a:p>
            <a:pPr algn="just">
              <a:lnSpc>
                <a:spcPct val="100000"/>
              </a:lnSpc>
              <a:spcBef>
                <a:spcPct val="0"/>
              </a:spcBef>
              <a:buFontTx/>
              <a:buNone/>
            </a:pPr>
            <a:endParaRPr lang="en-GB" altLang="en-US" sz="1800" dirty="0">
              <a:latin typeface="Arial" panose="020B0604020202020204" pitchFamily="34" charset="0"/>
              <a:cs typeface="Arial" panose="020B0604020202020204" pitchFamily="34" charset="0"/>
            </a:endParaRPr>
          </a:p>
          <a:p>
            <a:pPr algn="just" eaLnBrk="1" hangingPunct="1">
              <a:lnSpc>
                <a:spcPct val="100000"/>
              </a:lnSpc>
              <a:spcBef>
                <a:spcPct val="0"/>
              </a:spcBef>
              <a:buFontTx/>
              <a:buNone/>
            </a:pPr>
            <a:endParaRPr lang="en-GB" altLang="en-US" sz="1800">
              <a:latin typeface="Arial" panose="020B0604020202020204" pitchFamily="34" charset="0"/>
              <a:cs typeface="Arial" panose="020B0604020202020204" pitchFamily="34" charset="0"/>
            </a:endParaRPr>
          </a:p>
          <a:p>
            <a:pPr eaLnBrk="1" hangingPunct="1">
              <a:lnSpc>
                <a:spcPct val="100000"/>
              </a:lnSpc>
              <a:spcBef>
                <a:spcPct val="0"/>
              </a:spcBef>
              <a:buFontTx/>
              <a:buNone/>
            </a:pPr>
            <a:endParaRPr lang="en-GB" altLang="en-US" sz="18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3BA2D-4E55-36DB-D07D-AE91992BA3F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B187644-C78A-3549-A780-3B1630C5CDE5}"/>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032D1A53-F33A-9528-E2EA-7C1ADEF423D0}"/>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D76F926B-81C8-4DFA-0710-13793B796F98}"/>
              </a:ext>
            </a:extLst>
          </p:cNvPr>
          <p:cNvSpPr>
            <a:spLocks noGrp="1"/>
          </p:cNvSpPr>
          <p:nvPr>
            <p:ph type="sldNum" sz="quarter" idx="12"/>
          </p:nvPr>
        </p:nvSpPr>
        <p:spPr/>
        <p:txBody>
          <a:bodyPr/>
          <a:lstStyle/>
          <a:p>
            <a:pPr>
              <a:defRPr/>
            </a:pPr>
            <a:fld id="{2444A1B5-4A3C-4E27-B05D-4791C608F0B6}" type="slidenum">
              <a:rPr lang="en-GB" altLang="en-US" smtClean="0"/>
              <a:pPr>
                <a:defRPr/>
              </a:pPr>
              <a:t>3</a:t>
            </a:fld>
            <a:endParaRPr lang="en-GB" altLang="en-US"/>
          </a:p>
          <a:p>
            <a:pPr>
              <a:defRPr/>
            </a:pPr>
            <a:endParaRPr lang="en-GB" altLang="en-US"/>
          </a:p>
        </p:txBody>
      </p:sp>
      <p:sp>
        <p:nvSpPr>
          <p:cNvPr id="5125" name="TextBox 4">
            <a:extLst>
              <a:ext uri="{FF2B5EF4-FFF2-40B4-BE49-F238E27FC236}">
                <a16:creationId xmlns:a16="http://schemas.microsoft.com/office/drawing/2014/main" id="{283A22EC-00A0-6685-A84D-3A32DEFC19B2}"/>
              </a:ext>
            </a:extLst>
          </p:cNvPr>
          <p:cNvSpPr txBox="1">
            <a:spLocks noChangeArrowheads="1"/>
          </p:cNvSpPr>
          <p:nvPr/>
        </p:nvSpPr>
        <p:spPr bwMode="auto">
          <a:xfrm>
            <a:off x="619578" y="1125538"/>
            <a:ext cx="10777765" cy="560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None/>
            </a:pPr>
            <a:r>
              <a:rPr lang="en-GB" sz="2000" b="1" dirty="0">
                <a:latin typeface="Arial"/>
                <a:cs typeface="Arial"/>
              </a:rPr>
              <a:t>Dataset</a:t>
            </a:r>
            <a:endParaRPr lang="en-GB" sz="2000" b="1">
              <a:latin typeface="Arial"/>
              <a:cs typeface="Arial"/>
            </a:endParaRPr>
          </a:p>
          <a:p>
            <a:pPr algn="just">
              <a:lnSpc>
                <a:spcPct val="100000"/>
              </a:lnSpc>
              <a:spcBef>
                <a:spcPct val="0"/>
              </a:spcBef>
              <a:buNone/>
            </a:pPr>
            <a:endParaRPr lang="en-GB" sz="2000" b="1" dirty="0">
              <a:latin typeface="Arial"/>
              <a:cs typeface="Arial"/>
            </a:endParaRPr>
          </a:p>
          <a:p>
            <a:pPr algn="just">
              <a:buNone/>
            </a:pPr>
            <a:r>
              <a:rPr lang="en-GB" sz="1800" dirty="0">
                <a:latin typeface="Calibri"/>
                <a:cs typeface="Calibri"/>
              </a:rPr>
              <a:t>In this notebook, I have utilised Yellow Taxi Trip Record Data from January of 2016, gathered by TLC Trip Record Data.</a:t>
            </a:r>
            <a:endParaRPr lang="en-GB" dirty="0">
              <a:cs typeface="Calibri" panose="020F0502020204030204" pitchFamily="34" charset="0"/>
            </a:endParaRPr>
          </a:p>
          <a:p>
            <a:pPr algn="just">
              <a:buNone/>
            </a:pPr>
            <a:r>
              <a:rPr lang="en-GB" sz="1800" dirty="0">
                <a:latin typeface="Calibri"/>
                <a:cs typeface="Calibri"/>
              </a:rPr>
              <a:t>The data set is a parquet file format.</a:t>
            </a:r>
            <a:endParaRPr lang="en-GB" dirty="0">
              <a:cs typeface="Calibri" panose="020F0502020204030204" pitchFamily="34" charset="0"/>
            </a:endParaRPr>
          </a:p>
          <a:p>
            <a:pPr algn="just">
              <a:buNone/>
            </a:pPr>
            <a:r>
              <a:rPr lang="en-GB" sz="1800" b="1" dirty="0" err="1">
                <a:latin typeface="Calibri"/>
                <a:cs typeface="Calibri"/>
              </a:rPr>
              <a:t>VendorID</a:t>
            </a:r>
            <a:r>
              <a:rPr lang="en-GB" sz="1800" dirty="0">
                <a:latin typeface="Calibri"/>
                <a:cs typeface="Calibri"/>
              </a:rPr>
              <a:t>: A code designating the supplier of the document. 1 = Innovative Mobile Technologies, Inc. 2 = VeriFone Inc.</a:t>
            </a:r>
            <a:endParaRPr lang="en-GB" dirty="0">
              <a:cs typeface="Calibri" panose="020F0502020204030204" pitchFamily="34" charset="0"/>
            </a:endParaRPr>
          </a:p>
          <a:p>
            <a:pPr algn="just">
              <a:buNone/>
            </a:pPr>
            <a:r>
              <a:rPr lang="en-GB" sz="1800" b="1" err="1">
                <a:latin typeface="Calibri"/>
                <a:cs typeface="Calibri"/>
              </a:rPr>
              <a:t>tpep_pickup_datetime</a:t>
            </a:r>
            <a:r>
              <a:rPr lang="en-GB" sz="1800" dirty="0">
                <a:latin typeface="Calibri"/>
                <a:cs typeface="Calibri"/>
              </a:rPr>
              <a:t> : The time and date that the journey was first recorded by the metre.</a:t>
            </a:r>
            <a:endParaRPr lang="en-GB" dirty="0">
              <a:cs typeface="Calibri"/>
            </a:endParaRPr>
          </a:p>
          <a:p>
            <a:pPr algn="just">
              <a:buNone/>
            </a:pPr>
            <a:r>
              <a:rPr lang="en-GB" sz="1800" b="1" err="1">
                <a:latin typeface="Calibri"/>
                <a:cs typeface="Calibri"/>
              </a:rPr>
              <a:t>tpep_dropoff_datetime</a:t>
            </a:r>
            <a:r>
              <a:rPr lang="en-GB" sz="1800" b="1" dirty="0">
                <a:latin typeface="Calibri"/>
                <a:cs typeface="Calibri"/>
              </a:rPr>
              <a:t> </a:t>
            </a:r>
            <a:r>
              <a:rPr lang="en-GB" sz="1800" dirty="0">
                <a:latin typeface="Calibri"/>
                <a:cs typeface="Calibri"/>
              </a:rPr>
              <a:t>: The time and date when the trip was stopped by the metre.</a:t>
            </a:r>
            <a:endParaRPr lang="en-GB" dirty="0">
              <a:cs typeface="Calibri" panose="020F0502020204030204" pitchFamily="34" charset="0"/>
            </a:endParaRPr>
          </a:p>
          <a:p>
            <a:pPr algn="just">
              <a:buNone/>
            </a:pPr>
            <a:r>
              <a:rPr lang="en-GB" sz="1800" b="1" err="1">
                <a:latin typeface="Calibri"/>
                <a:cs typeface="Calibri"/>
              </a:rPr>
              <a:t>passenger_count</a:t>
            </a:r>
            <a:r>
              <a:rPr lang="en-GB" sz="1800" dirty="0">
                <a:latin typeface="Calibri"/>
                <a:cs typeface="Calibri"/>
              </a:rPr>
              <a:t> : The number of people the taxi drivers reported being in the car.</a:t>
            </a:r>
            <a:endParaRPr lang="en-GB" dirty="0">
              <a:cs typeface="Calibri" panose="020F0502020204030204" pitchFamily="34" charset="0"/>
            </a:endParaRPr>
          </a:p>
          <a:p>
            <a:pPr algn="just">
              <a:buNone/>
            </a:pPr>
            <a:r>
              <a:rPr lang="en-GB" sz="1800" b="1" err="1">
                <a:latin typeface="Calibri"/>
                <a:cs typeface="Calibri"/>
              </a:rPr>
              <a:t>trip_distance</a:t>
            </a:r>
            <a:r>
              <a:rPr lang="en-GB" sz="1800" dirty="0">
                <a:latin typeface="Calibri"/>
                <a:cs typeface="Calibri"/>
              </a:rPr>
              <a:t> : The taximeter's recorded elapsed trip distance in miles.</a:t>
            </a:r>
            <a:endParaRPr lang="en-GB" dirty="0">
              <a:cs typeface="Calibri" panose="020F0502020204030204" pitchFamily="34" charset="0"/>
            </a:endParaRPr>
          </a:p>
          <a:p>
            <a:pPr algn="just">
              <a:buNone/>
            </a:pPr>
            <a:r>
              <a:rPr lang="en-GB" sz="1800" b="1" dirty="0" err="1">
                <a:latin typeface="Calibri"/>
                <a:cs typeface="Calibri"/>
              </a:rPr>
              <a:t>RatecodeID</a:t>
            </a:r>
            <a:r>
              <a:rPr lang="en-GB" sz="1800" dirty="0">
                <a:latin typeface="Calibri"/>
                <a:cs typeface="Calibri"/>
              </a:rPr>
              <a:t> : The last rate code in use at the conclusion of the journey. 1= Standard rate, 2=JFK,  3=Newark,   4=Nassau or Westchester,  5=Negotiated fare, 6=Group ride.</a:t>
            </a:r>
            <a:endParaRPr lang="en-GB" dirty="0">
              <a:cs typeface="Calibri" panose="020F0502020204030204" pitchFamily="34" charset="0"/>
            </a:endParaRPr>
          </a:p>
          <a:p>
            <a:pPr algn="just">
              <a:buNone/>
            </a:pPr>
            <a:endParaRPr lang="en-GB" sz="1800" dirty="0">
              <a:latin typeface="Calibri"/>
              <a:cs typeface="Calibri"/>
            </a:endParaRPr>
          </a:p>
          <a:p>
            <a:pPr algn="just">
              <a:buNone/>
            </a:pPr>
            <a:endParaRPr lang="en-GB" sz="1800" dirty="0">
              <a:cs typeface="Calibri"/>
            </a:endParaRPr>
          </a:p>
          <a:p>
            <a:pPr algn="just">
              <a:buNone/>
            </a:pPr>
            <a:endParaRPr lang="en-GB" sz="1800" dirty="0">
              <a:latin typeface="Calibri"/>
              <a:cs typeface="Calibri"/>
            </a:endParaRPr>
          </a:p>
        </p:txBody>
      </p:sp>
    </p:spTree>
    <p:extLst>
      <p:ext uri="{BB962C8B-B14F-4D97-AF65-F5344CB8AC3E}">
        <p14:creationId xmlns:p14="http://schemas.microsoft.com/office/powerpoint/2010/main" val="99304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F97DB-1330-F3FE-660F-A072A60045A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0344BBC-2224-4940-6106-DB092CC0661D}"/>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1393DE41-C5FB-2E97-42C8-4734ECA53D86}"/>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313A60F4-649D-1CB9-0436-D68628956E96}"/>
              </a:ext>
            </a:extLst>
          </p:cNvPr>
          <p:cNvSpPr>
            <a:spLocks noGrp="1"/>
          </p:cNvSpPr>
          <p:nvPr>
            <p:ph type="sldNum" sz="quarter" idx="12"/>
          </p:nvPr>
        </p:nvSpPr>
        <p:spPr/>
        <p:txBody>
          <a:bodyPr/>
          <a:lstStyle/>
          <a:p>
            <a:pPr>
              <a:defRPr/>
            </a:pPr>
            <a:fld id="{2444A1B5-4A3C-4E27-B05D-4791C608F0B6}" type="slidenum">
              <a:rPr lang="en-GB" altLang="en-US" smtClean="0"/>
              <a:pPr>
                <a:defRPr/>
              </a:pPr>
              <a:t>4</a:t>
            </a:fld>
            <a:endParaRPr lang="en-GB" altLang="en-US"/>
          </a:p>
          <a:p>
            <a:pPr>
              <a:defRPr/>
            </a:pPr>
            <a:endParaRPr lang="en-GB" altLang="en-US"/>
          </a:p>
        </p:txBody>
      </p:sp>
      <p:sp>
        <p:nvSpPr>
          <p:cNvPr id="5125" name="TextBox 4">
            <a:extLst>
              <a:ext uri="{FF2B5EF4-FFF2-40B4-BE49-F238E27FC236}">
                <a16:creationId xmlns:a16="http://schemas.microsoft.com/office/drawing/2014/main" id="{5419BE39-D7C0-6CF3-1341-E9DE4217C956}"/>
              </a:ext>
            </a:extLst>
          </p:cNvPr>
          <p:cNvSpPr txBox="1">
            <a:spLocks noChangeArrowheads="1"/>
          </p:cNvSpPr>
          <p:nvPr/>
        </p:nvSpPr>
        <p:spPr bwMode="auto">
          <a:xfrm>
            <a:off x="619578" y="1125538"/>
            <a:ext cx="10777765" cy="648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None/>
            </a:pPr>
            <a:r>
              <a:rPr lang="en-GB" sz="2000" b="1" dirty="0">
                <a:latin typeface="Arial"/>
                <a:cs typeface="Arial"/>
              </a:rPr>
              <a:t>Dataset</a:t>
            </a:r>
            <a:endParaRPr lang="en-GB" sz="2000" b="1">
              <a:latin typeface="Arial"/>
              <a:cs typeface="Arial"/>
            </a:endParaRPr>
          </a:p>
          <a:p>
            <a:pPr algn="just">
              <a:lnSpc>
                <a:spcPct val="100000"/>
              </a:lnSpc>
              <a:spcBef>
                <a:spcPct val="0"/>
              </a:spcBef>
              <a:buNone/>
            </a:pPr>
            <a:endParaRPr lang="en-GB" sz="1800" dirty="0">
              <a:latin typeface="Calibri"/>
              <a:cs typeface="Calibri"/>
            </a:endParaRPr>
          </a:p>
          <a:p>
            <a:pPr algn="just">
              <a:lnSpc>
                <a:spcPct val="100000"/>
              </a:lnSpc>
              <a:spcBef>
                <a:spcPct val="0"/>
              </a:spcBef>
              <a:buNone/>
            </a:pPr>
            <a:r>
              <a:rPr lang="en-GB" sz="1800" b="1" err="1">
                <a:latin typeface="Calibri"/>
                <a:cs typeface="Calibri"/>
              </a:rPr>
              <a:t>store_and_fwd_flag</a:t>
            </a:r>
            <a:r>
              <a:rPr lang="en-GB" sz="1800" dirty="0">
                <a:latin typeface="Calibri"/>
                <a:cs typeface="Calibri"/>
              </a:rPr>
              <a:t> : This function offers a flag that is kept in the cab memory prior to transmitting the provided information in case of any problems. Y = sent to the provider after being saved in the system. N = not kept in the memory of the taxi</a:t>
            </a:r>
            <a:endParaRPr lang="en-GB" dirty="0">
              <a:cs typeface="Calibri" panose="020F0502020204030204" pitchFamily="34" charset="0"/>
            </a:endParaRPr>
          </a:p>
          <a:p>
            <a:pPr algn="just">
              <a:lnSpc>
                <a:spcPct val="100000"/>
              </a:lnSpc>
              <a:spcBef>
                <a:spcPct val="0"/>
              </a:spcBef>
              <a:buNone/>
            </a:pPr>
            <a:endParaRPr lang="en-GB" sz="1800" dirty="0">
              <a:latin typeface="Calibri"/>
              <a:cs typeface="Calibri"/>
            </a:endParaRPr>
          </a:p>
          <a:p>
            <a:pPr algn="just">
              <a:lnSpc>
                <a:spcPct val="100000"/>
              </a:lnSpc>
              <a:spcBef>
                <a:spcPct val="0"/>
              </a:spcBef>
              <a:buNone/>
            </a:pPr>
            <a:r>
              <a:rPr lang="en-GB" sz="1800" b="1" dirty="0" err="1">
                <a:latin typeface="Calibri"/>
                <a:cs typeface="Calibri"/>
              </a:rPr>
              <a:t>PULocationID</a:t>
            </a:r>
            <a:r>
              <a:rPr lang="en-GB" sz="1800" dirty="0">
                <a:latin typeface="Calibri"/>
                <a:cs typeface="Calibri"/>
              </a:rPr>
              <a:t> : The location ID for pickup. The mentioned </a:t>
            </a:r>
            <a:r>
              <a:rPr lang="en-GB" sz="1800" dirty="0" err="1">
                <a:latin typeface="Calibri"/>
                <a:cs typeface="Calibri"/>
              </a:rPr>
              <a:t>nyc</a:t>
            </a:r>
            <a:r>
              <a:rPr lang="en-GB" sz="1800" dirty="0">
                <a:latin typeface="Calibri"/>
                <a:cs typeface="Calibri"/>
              </a:rPr>
              <a:t> website has the dictionaries for each of the 256 places.</a:t>
            </a:r>
            <a:endParaRPr lang="en-GB">
              <a:cs typeface="Calibri"/>
            </a:endParaRPr>
          </a:p>
          <a:p>
            <a:pPr algn="just">
              <a:buNone/>
            </a:pPr>
            <a:r>
              <a:rPr lang="en-GB" sz="1800" b="1" dirty="0" err="1">
                <a:latin typeface="Calibri"/>
                <a:cs typeface="Calibri"/>
              </a:rPr>
              <a:t>DOLocationID</a:t>
            </a:r>
            <a:r>
              <a:rPr lang="en-GB" sz="1800" b="1" dirty="0">
                <a:latin typeface="Calibri"/>
                <a:cs typeface="Calibri"/>
              </a:rPr>
              <a:t> </a:t>
            </a:r>
            <a:r>
              <a:rPr lang="en-GB" sz="1800" dirty="0">
                <a:latin typeface="Calibri"/>
                <a:cs typeface="Calibri"/>
              </a:rPr>
              <a:t>: The mentioned </a:t>
            </a:r>
            <a:r>
              <a:rPr lang="en-GB" sz="1800" dirty="0" err="1">
                <a:latin typeface="Calibri"/>
                <a:cs typeface="Calibri"/>
              </a:rPr>
              <a:t>nyc</a:t>
            </a:r>
            <a:r>
              <a:rPr lang="en-GB" sz="1800" dirty="0">
                <a:latin typeface="Calibri"/>
                <a:cs typeface="Calibri"/>
              </a:rPr>
              <a:t> website has the dictionaries for each of the 256 places.</a:t>
            </a:r>
            <a:endParaRPr lang="en-GB" dirty="0">
              <a:cs typeface="Calibri" panose="020F0502020204030204" pitchFamily="34" charset="0"/>
            </a:endParaRPr>
          </a:p>
          <a:p>
            <a:pPr algn="just">
              <a:buNone/>
            </a:pPr>
            <a:r>
              <a:rPr lang="en-GB" sz="1800" b="1" dirty="0" err="1">
                <a:latin typeface="Calibri"/>
                <a:cs typeface="Calibri"/>
              </a:rPr>
              <a:t>payment_type</a:t>
            </a:r>
            <a:r>
              <a:rPr lang="en-GB" sz="1800" b="1" dirty="0">
                <a:latin typeface="Calibri"/>
                <a:cs typeface="Calibri"/>
              </a:rPr>
              <a:t> </a:t>
            </a:r>
            <a:r>
              <a:rPr lang="en-GB" sz="1800" dirty="0">
                <a:latin typeface="Calibri"/>
                <a:cs typeface="Calibri"/>
              </a:rPr>
              <a:t>: A number that indicates the mode of </a:t>
            </a:r>
            <a:r>
              <a:rPr lang="en-GB" sz="1800" dirty="0" err="1">
                <a:latin typeface="Calibri"/>
                <a:cs typeface="Calibri"/>
              </a:rPr>
              <a:t>payment.Credit</a:t>
            </a:r>
            <a:r>
              <a:rPr lang="en-GB" sz="1800" dirty="0">
                <a:latin typeface="Calibri"/>
                <a:cs typeface="Calibri"/>
              </a:rPr>
              <a:t> card(1), cash(2), no fee(3), dispute(4), unknown(5), and cancelled trip(6).</a:t>
            </a:r>
            <a:endParaRPr lang="en-GB" dirty="0">
              <a:cs typeface="Calibri" panose="020F0502020204030204" pitchFamily="34" charset="0"/>
            </a:endParaRPr>
          </a:p>
          <a:p>
            <a:pPr algn="just">
              <a:buNone/>
            </a:pPr>
            <a:r>
              <a:rPr lang="en-GB" sz="1800" b="1" dirty="0" err="1">
                <a:latin typeface="Calibri"/>
                <a:cs typeface="Calibri"/>
              </a:rPr>
              <a:t>fare_amount</a:t>
            </a:r>
            <a:r>
              <a:rPr lang="en-GB" sz="1800" dirty="0">
                <a:latin typeface="Calibri"/>
                <a:cs typeface="Calibri"/>
              </a:rPr>
              <a:t> : The meter's computation of the fare based on time and distance.</a:t>
            </a:r>
            <a:endParaRPr lang="en-GB">
              <a:cs typeface="Calibri" panose="020F0502020204030204" pitchFamily="34" charset="0"/>
            </a:endParaRPr>
          </a:p>
          <a:p>
            <a:pPr algn="just">
              <a:buNone/>
            </a:pPr>
            <a:r>
              <a:rPr lang="en-GB" sz="1800" b="1" dirty="0">
                <a:latin typeface="Calibri"/>
                <a:cs typeface="Calibri"/>
              </a:rPr>
              <a:t>extra </a:t>
            </a:r>
            <a:r>
              <a:rPr lang="en-GB" sz="1800" dirty="0">
                <a:latin typeface="Calibri"/>
                <a:cs typeface="Calibri"/>
              </a:rPr>
              <a:t>: Unspecified additional costs and fees. As of right now, this only applies to the nighttime and rush hour fees of $1 and 0.5.</a:t>
            </a:r>
            <a:endParaRPr lang="en-GB">
              <a:cs typeface="Calibri" panose="020F0502020204030204" pitchFamily="34" charset="0"/>
            </a:endParaRPr>
          </a:p>
          <a:p>
            <a:pPr algn="just">
              <a:buNone/>
            </a:pPr>
            <a:r>
              <a:rPr lang="en-GB" sz="1800" b="1" dirty="0" err="1">
                <a:latin typeface="Calibri"/>
                <a:cs typeface="Calibri"/>
              </a:rPr>
              <a:t>tip_amount</a:t>
            </a:r>
            <a:r>
              <a:rPr lang="en-GB" sz="1800" b="1" dirty="0">
                <a:latin typeface="Calibri"/>
                <a:cs typeface="Calibri"/>
              </a:rPr>
              <a:t> </a:t>
            </a:r>
            <a:r>
              <a:rPr lang="en-GB" sz="1800" dirty="0">
                <a:latin typeface="Calibri"/>
                <a:cs typeface="Calibri"/>
              </a:rPr>
              <a:t>: immediately added upon credit card payment; </a:t>
            </a:r>
            <a:r>
              <a:rPr lang="en-GB" sz="1800" dirty="0" err="1">
                <a:latin typeface="Calibri"/>
                <a:cs typeface="Calibri"/>
              </a:rPr>
              <a:t>mta_tax</a:t>
            </a:r>
            <a:r>
              <a:rPr lang="en-GB" sz="1800" dirty="0">
                <a:latin typeface="Calibri"/>
                <a:cs typeface="Calibri"/>
              </a:rPr>
              <a:t>: a $0.50 automatically charged based on the metered rate.</a:t>
            </a:r>
            <a:endParaRPr lang="en-GB" dirty="0">
              <a:cs typeface="Calibri" panose="020F0502020204030204" pitchFamily="34" charset="0"/>
            </a:endParaRPr>
          </a:p>
          <a:p>
            <a:pPr algn="just">
              <a:buNone/>
            </a:pPr>
            <a:endParaRPr lang="en-GB" sz="1800" dirty="0">
              <a:cs typeface="Calibri"/>
            </a:endParaRPr>
          </a:p>
          <a:p>
            <a:pPr algn="just">
              <a:buNone/>
            </a:pPr>
            <a:endParaRPr lang="en-GB" sz="1800" dirty="0">
              <a:cs typeface="Calibri"/>
            </a:endParaRPr>
          </a:p>
          <a:p>
            <a:pPr algn="just">
              <a:buNone/>
            </a:pPr>
            <a:endParaRPr lang="en-GB" sz="1800" dirty="0">
              <a:latin typeface="Calibri"/>
              <a:cs typeface="Calibri"/>
            </a:endParaRPr>
          </a:p>
          <a:p>
            <a:pPr algn="just">
              <a:buNone/>
            </a:pPr>
            <a:endParaRPr lang="en-GB" sz="1800" dirty="0">
              <a:latin typeface="Calibri"/>
              <a:cs typeface="Calibri"/>
            </a:endParaRPr>
          </a:p>
        </p:txBody>
      </p:sp>
    </p:spTree>
    <p:extLst>
      <p:ext uri="{BB962C8B-B14F-4D97-AF65-F5344CB8AC3E}">
        <p14:creationId xmlns:p14="http://schemas.microsoft.com/office/powerpoint/2010/main" val="214609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D2A59-87F4-FF24-F8A5-06123EBCD904}"/>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FBDE52AC-D1ED-2F80-DB47-80FC7C181B20}"/>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90ECF114-0B68-D953-6FEA-0ED2723C7EC3}"/>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19FEB490-2402-820D-146B-8E4BF177452C}"/>
              </a:ext>
            </a:extLst>
          </p:cNvPr>
          <p:cNvSpPr>
            <a:spLocks noGrp="1"/>
          </p:cNvSpPr>
          <p:nvPr>
            <p:ph type="sldNum" sz="quarter" idx="12"/>
          </p:nvPr>
        </p:nvSpPr>
        <p:spPr/>
        <p:txBody>
          <a:bodyPr/>
          <a:lstStyle/>
          <a:p>
            <a:pPr>
              <a:defRPr/>
            </a:pPr>
            <a:fld id="{2444A1B5-4A3C-4E27-B05D-4791C608F0B6}" type="slidenum">
              <a:rPr lang="en-GB" altLang="en-US" smtClean="0"/>
              <a:pPr>
                <a:defRPr/>
              </a:pPr>
              <a:t>5</a:t>
            </a:fld>
            <a:endParaRPr lang="en-GB" altLang="en-US"/>
          </a:p>
          <a:p>
            <a:pPr>
              <a:defRPr/>
            </a:pPr>
            <a:endParaRPr lang="en-GB" altLang="en-US"/>
          </a:p>
        </p:txBody>
      </p:sp>
      <p:sp>
        <p:nvSpPr>
          <p:cNvPr id="5125" name="TextBox 4">
            <a:extLst>
              <a:ext uri="{FF2B5EF4-FFF2-40B4-BE49-F238E27FC236}">
                <a16:creationId xmlns:a16="http://schemas.microsoft.com/office/drawing/2014/main" id="{6EE3759C-A1B1-B4F7-C997-0D14CF3C5275}"/>
              </a:ext>
            </a:extLst>
          </p:cNvPr>
          <p:cNvSpPr txBox="1">
            <a:spLocks noChangeArrowheads="1"/>
          </p:cNvSpPr>
          <p:nvPr/>
        </p:nvSpPr>
        <p:spPr bwMode="auto">
          <a:xfrm>
            <a:off x="619578" y="1125538"/>
            <a:ext cx="10777765" cy="3596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None/>
            </a:pPr>
            <a:r>
              <a:rPr lang="en-GB" sz="2000" b="1" dirty="0">
                <a:latin typeface="Arial"/>
                <a:cs typeface="Arial"/>
              </a:rPr>
              <a:t>Dataset</a:t>
            </a:r>
            <a:endParaRPr lang="en-GB" sz="2000" b="1">
              <a:latin typeface="Arial"/>
              <a:cs typeface="Arial"/>
            </a:endParaRPr>
          </a:p>
          <a:p>
            <a:pPr algn="just">
              <a:lnSpc>
                <a:spcPct val="100000"/>
              </a:lnSpc>
              <a:spcBef>
                <a:spcPct val="0"/>
              </a:spcBef>
              <a:buNone/>
            </a:pPr>
            <a:endParaRPr lang="en-GB" sz="1800" dirty="0">
              <a:latin typeface="Calibri"/>
              <a:cs typeface="Calibri"/>
            </a:endParaRPr>
          </a:p>
          <a:p>
            <a:pPr algn="just">
              <a:buNone/>
            </a:pPr>
            <a:r>
              <a:rPr lang="en-GB" sz="1800" b="1" dirty="0" err="1">
                <a:latin typeface="Calibri"/>
                <a:cs typeface="Calibri"/>
              </a:rPr>
              <a:t>tolls_amount</a:t>
            </a:r>
            <a:r>
              <a:rPr lang="en-GB" sz="1800" dirty="0">
                <a:latin typeface="Calibri"/>
                <a:cs typeface="Calibri"/>
              </a:rPr>
              <a:t> : The total tolls paid for the journey.</a:t>
            </a:r>
            <a:endParaRPr lang="en-GB">
              <a:latin typeface="Calibri"/>
              <a:cs typeface="Calibri"/>
            </a:endParaRPr>
          </a:p>
          <a:p>
            <a:pPr algn="just">
              <a:buNone/>
            </a:pPr>
            <a:r>
              <a:rPr lang="en-GB" sz="1800" dirty="0">
                <a:latin typeface="Calibri"/>
                <a:cs typeface="Calibri"/>
              </a:rPr>
              <a:t>Improvement surcharge : An assessed trip fee of $0.30 at the flag drop.</a:t>
            </a:r>
            <a:endParaRPr lang="en-GB" dirty="0">
              <a:latin typeface="Calibri"/>
              <a:cs typeface="Calibri"/>
            </a:endParaRPr>
          </a:p>
          <a:p>
            <a:pPr algn="just">
              <a:buNone/>
            </a:pPr>
            <a:r>
              <a:rPr lang="en-GB" sz="1800" b="1" dirty="0" err="1">
                <a:latin typeface="Calibri"/>
                <a:cs typeface="Calibri"/>
              </a:rPr>
              <a:t>total_amount</a:t>
            </a:r>
            <a:r>
              <a:rPr lang="en-GB" sz="1800" dirty="0">
                <a:latin typeface="Calibri"/>
                <a:cs typeface="Calibri"/>
              </a:rPr>
              <a:t> : The total amount that the traveller will be charged.</a:t>
            </a:r>
            <a:endParaRPr lang="en-GB" dirty="0">
              <a:latin typeface="Calibri"/>
              <a:cs typeface="Calibri"/>
            </a:endParaRPr>
          </a:p>
          <a:p>
            <a:pPr algn="just">
              <a:buNone/>
            </a:pPr>
            <a:r>
              <a:rPr lang="en-GB" sz="1800" b="1" dirty="0" err="1">
                <a:latin typeface="Calibri"/>
                <a:cs typeface="Calibri"/>
              </a:rPr>
              <a:t>congestion_surcharge</a:t>
            </a:r>
            <a:r>
              <a:rPr lang="en-GB" sz="1800" dirty="0">
                <a:latin typeface="Calibri"/>
                <a:cs typeface="Calibri"/>
              </a:rPr>
              <a:t> : The total amount collected for the New York State congestion surcharge during a trip.</a:t>
            </a:r>
            <a:endParaRPr lang="en-GB" dirty="0">
              <a:latin typeface="Calibri"/>
              <a:cs typeface="Calibri"/>
            </a:endParaRPr>
          </a:p>
          <a:p>
            <a:pPr algn="just">
              <a:buNone/>
            </a:pPr>
            <a:r>
              <a:rPr lang="en-GB" sz="1800" b="1" dirty="0">
                <a:latin typeface="Calibri"/>
                <a:cs typeface="Calibri"/>
              </a:rPr>
              <a:t>airport fee</a:t>
            </a:r>
            <a:r>
              <a:rPr lang="en-GB" sz="1800" dirty="0">
                <a:latin typeface="Calibri"/>
                <a:cs typeface="Calibri"/>
              </a:rPr>
              <a:t> : Only at LaGuardia and John F. Kennedy Airports is there a $1.25 pickup cost.</a:t>
            </a:r>
            <a:endParaRPr lang="en-GB" dirty="0">
              <a:latin typeface="Calibri"/>
              <a:cs typeface="Calibri"/>
            </a:endParaRPr>
          </a:p>
          <a:p>
            <a:pPr algn="just">
              <a:lnSpc>
                <a:spcPct val="100000"/>
              </a:lnSpc>
              <a:spcBef>
                <a:spcPct val="0"/>
              </a:spcBef>
              <a:buNone/>
            </a:pPr>
            <a:endParaRPr lang="en-GB" sz="1800" dirty="0">
              <a:cs typeface="Calibri"/>
            </a:endParaRPr>
          </a:p>
          <a:p>
            <a:pPr algn="just">
              <a:buNone/>
            </a:pPr>
            <a:endParaRPr lang="en-GB" sz="1800" b="1" dirty="0">
              <a:latin typeface="Calibri"/>
              <a:cs typeface="Calibri"/>
            </a:endParaRPr>
          </a:p>
          <a:p>
            <a:pPr algn="just">
              <a:buNone/>
            </a:pPr>
            <a:endParaRPr lang="en-GB" sz="1800" dirty="0">
              <a:latin typeface="Calibri"/>
              <a:cs typeface="Calibri"/>
            </a:endParaRPr>
          </a:p>
        </p:txBody>
      </p:sp>
    </p:spTree>
    <p:extLst>
      <p:ext uri="{BB962C8B-B14F-4D97-AF65-F5344CB8AC3E}">
        <p14:creationId xmlns:p14="http://schemas.microsoft.com/office/powerpoint/2010/main" val="235491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315CC-EED5-8688-4C46-1495030E8FE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A7F75F7-DD5F-EAA1-6CCE-7036588798F2}"/>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CD8EEEF2-32C8-5241-2AD4-EE736E0AAC85}"/>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EED90B1F-E2EF-ABE3-AFAB-CD1C211BB6E6}"/>
              </a:ext>
            </a:extLst>
          </p:cNvPr>
          <p:cNvSpPr>
            <a:spLocks noGrp="1"/>
          </p:cNvSpPr>
          <p:nvPr>
            <p:ph type="sldNum" sz="quarter" idx="12"/>
          </p:nvPr>
        </p:nvSpPr>
        <p:spPr/>
        <p:txBody>
          <a:bodyPr/>
          <a:lstStyle/>
          <a:p>
            <a:pPr>
              <a:defRPr/>
            </a:pPr>
            <a:fld id="{2444A1B5-4A3C-4E27-B05D-4791C608F0B6}" type="slidenum">
              <a:rPr lang="en-GB" altLang="en-US" smtClean="0"/>
              <a:pPr>
                <a:defRPr/>
              </a:pPr>
              <a:t>6</a:t>
            </a:fld>
            <a:endParaRPr lang="en-GB" altLang="en-US"/>
          </a:p>
          <a:p>
            <a:pPr>
              <a:defRPr/>
            </a:pPr>
            <a:endParaRPr lang="en-GB" altLang="en-US"/>
          </a:p>
        </p:txBody>
      </p:sp>
      <p:sp>
        <p:nvSpPr>
          <p:cNvPr id="5125" name="TextBox 4">
            <a:extLst>
              <a:ext uri="{FF2B5EF4-FFF2-40B4-BE49-F238E27FC236}">
                <a16:creationId xmlns:a16="http://schemas.microsoft.com/office/drawing/2014/main" id="{1C05D637-C8F4-0F33-01EE-95607FD8F3FC}"/>
              </a:ext>
            </a:extLst>
          </p:cNvPr>
          <p:cNvSpPr txBox="1">
            <a:spLocks noChangeArrowheads="1"/>
          </p:cNvSpPr>
          <p:nvPr/>
        </p:nvSpPr>
        <p:spPr bwMode="auto">
          <a:xfrm>
            <a:off x="619578" y="1125538"/>
            <a:ext cx="10777765" cy="501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buNone/>
            </a:pPr>
            <a:r>
              <a:rPr lang="en-GB" sz="2000" b="1" dirty="0">
                <a:latin typeface="Arial"/>
                <a:cs typeface="Arial"/>
              </a:rPr>
              <a:t>Data Preparation and Cleaning</a:t>
            </a:r>
            <a:endParaRPr lang="en-GB" dirty="0">
              <a:cs typeface="Calibri"/>
            </a:endParaRPr>
          </a:p>
          <a:p>
            <a:pPr algn="just">
              <a:buNone/>
            </a:pPr>
            <a:endParaRPr lang="en-GB" sz="1800" dirty="0">
              <a:latin typeface="Calibri"/>
              <a:cs typeface="Calibri"/>
            </a:endParaRPr>
          </a:p>
          <a:p>
            <a:pPr algn="just">
              <a:buNone/>
            </a:pPr>
            <a:r>
              <a:rPr lang="en-GB" sz="1800" b="1" dirty="0">
                <a:latin typeface="Calibri"/>
                <a:cs typeface="Calibri"/>
              </a:rPr>
              <a:t>Elimination of Duplicates</a:t>
            </a:r>
            <a:r>
              <a:rPr lang="en-GB" sz="1800" dirty="0">
                <a:latin typeface="Calibri"/>
                <a:cs typeface="Calibri"/>
              </a:rPr>
              <a:t>: Duplicate records were found in the dataset and eliminated to protect data integrity and prevent skewing analysis results.</a:t>
            </a:r>
            <a:endParaRPr lang="en-GB">
              <a:cs typeface="Calibri"/>
            </a:endParaRPr>
          </a:p>
          <a:p>
            <a:pPr algn="just">
              <a:buNone/>
            </a:pPr>
            <a:r>
              <a:rPr lang="en-GB" sz="1800" b="1" dirty="0">
                <a:latin typeface="Calibri"/>
                <a:cs typeface="Calibri"/>
              </a:rPr>
              <a:t>Dealing with Null Values</a:t>
            </a:r>
            <a:r>
              <a:rPr lang="en-GB" sz="1800" dirty="0">
                <a:latin typeface="Calibri"/>
                <a:cs typeface="Calibri"/>
              </a:rPr>
              <a:t> : '</a:t>
            </a:r>
            <a:r>
              <a:rPr lang="en-GB" sz="1800" dirty="0" err="1">
                <a:latin typeface="Calibri"/>
                <a:cs typeface="Calibri"/>
              </a:rPr>
              <a:t>congestion_surcharge</a:t>
            </a:r>
            <a:r>
              <a:rPr lang="en-GB" sz="1800" dirty="0">
                <a:latin typeface="Calibri"/>
                <a:cs typeface="Calibri"/>
              </a:rPr>
              <a:t>' and '</a:t>
            </a:r>
            <a:r>
              <a:rPr lang="en-GB" sz="1800" dirty="0" err="1">
                <a:latin typeface="Calibri"/>
                <a:cs typeface="Calibri"/>
              </a:rPr>
              <a:t>airport_fee</a:t>
            </a:r>
            <a:r>
              <a:rPr lang="en-GB" sz="1800" dirty="0">
                <a:latin typeface="Calibri"/>
                <a:cs typeface="Calibri"/>
              </a:rPr>
              <a:t>' columns had no records, according to an investigation into the existence of null values. These columns were eliminated because they provided no useful data for analysis.</a:t>
            </a:r>
            <a:endParaRPr lang="en-GB">
              <a:cs typeface="Calibri"/>
            </a:endParaRPr>
          </a:p>
          <a:p>
            <a:pPr algn="just">
              <a:buNone/>
            </a:pPr>
            <a:r>
              <a:rPr lang="en-GB" sz="1800" b="1" dirty="0">
                <a:latin typeface="Calibri"/>
                <a:cs typeface="Calibri"/>
              </a:rPr>
              <a:t>Date Conversion</a:t>
            </a:r>
            <a:r>
              <a:rPr lang="en-GB" sz="1800" dirty="0">
                <a:latin typeface="Calibri"/>
                <a:cs typeface="Calibri"/>
              </a:rPr>
              <a:t>: Date columns were converted to datetime format for handling and analytical uniformity.</a:t>
            </a:r>
            <a:endParaRPr lang="en-GB" dirty="0">
              <a:cs typeface="Calibri"/>
            </a:endParaRPr>
          </a:p>
          <a:p>
            <a:pPr algn="just">
              <a:buNone/>
            </a:pPr>
            <a:r>
              <a:rPr lang="en-GB" sz="1800" b="1" dirty="0">
                <a:latin typeface="Calibri"/>
                <a:cs typeface="Calibri"/>
              </a:rPr>
              <a:t>Feature Deletion</a:t>
            </a:r>
            <a:r>
              <a:rPr lang="en-GB" sz="1800" dirty="0">
                <a:latin typeface="Calibri"/>
                <a:cs typeface="Calibri"/>
              </a:rPr>
              <a:t> : From the datetime columns, pertinent temporal information like month, weekday, and hour were extracted. To improve the dataset, more features were derived, such as average speed and trip duration.</a:t>
            </a:r>
          </a:p>
          <a:p>
            <a:pPr algn="just">
              <a:buNone/>
            </a:pPr>
            <a:r>
              <a:rPr lang="en-GB" sz="1800" b="1" dirty="0">
                <a:latin typeface="Calibri"/>
                <a:cs typeface="Calibri"/>
              </a:rPr>
              <a:t>Analysis of Outliers</a:t>
            </a:r>
            <a:r>
              <a:rPr lang="en-GB" sz="1800" dirty="0">
                <a:latin typeface="Calibri"/>
                <a:cs typeface="Calibri"/>
              </a:rPr>
              <a:t>: To handle outliers in pertinent features and ensure robustness in further analysis, </a:t>
            </a:r>
            <a:r>
              <a:rPr lang="en-GB" sz="1800" err="1">
                <a:latin typeface="Calibri"/>
                <a:cs typeface="Calibri"/>
              </a:rPr>
              <a:t>winsorization</a:t>
            </a:r>
            <a:r>
              <a:rPr lang="en-GB" sz="1800" dirty="0">
                <a:latin typeface="Calibri"/>
                <a:cs typeface="Calibri"/>
              </a:rPr>
              <a:t> percentiles were applied.</a:t>
            </a:r>
            <a:endParaRPr lang="en-GB" dirty="0">
              <a:cs typeface="Calibri"/>
            </a:endParaRPr>
          </a:p>
          <a:p>
            <a:pPr algn="just">
              <a:buNone/>
            </a:pPr>
            <a:r>
              <a:rPr lang="en-GB" sz="1800" b="1" dirty="0">
                <a:latin typeface="Calibri"/>
                <a:cs typeface="Calibri"/>
              </a:rPr>
              <a:t>Data Coherence Verification</a:t>
            </a:r>
            <a:r>
              <a:rPr lang="en-GB" sz="1800" dirty="0">
                <a:latin typeface="Calibri"/>
                <a:cs typeface="Calibri"/>
              </a:rPr>
              <a:t>: examined for overall consistency in data in order to spot any deviations or abnormalities.</a:t>
            </a:r>
            <a:endParaRPr lang="en-GB">
              <a:cs typeface="Calibri"/>
            </a:endParaRPr>
          </a:p>
          <a:p>
            <a:pPr algn="just">
              <a:buNone/>
            </a:pPr>
            <a:endParaRPr lang="en-GB" sz="1800" dirty="0">
              <a:cs typeface="Calibri"/>
            </a:endParaRPr>
          </a:p>
        </p:txBody>
      </p:sp>
    </p:spTree>
    <p:extLst>
      <p:ext uri="{BB962C8B-B14F-4D97-AF65-F5344CB8AC3E}">
        <p14:creationId xmlns:p14="http://schemas.microsoft.com/office/powerpoint/2010/main" val="8916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A505A-D840-7F67-6D93-3B059252797C}"/>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88C7481-EB21-E4AE-1A64-77052647F9B6}"/>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ECD8011D-EC78-D390-238D-BB60D613F832}"/>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529DD541-255B-FB6C-A251-1755B32894B7}"/>
              </a:ext>
            </a:extLst>
          </p:cNvPr>
          <p:cNvSpPr>
            <a:spLocks noGrp="1"/>
          </p:cNvSpPr>
          <p:nvPr>
            <p:ph type="sldNum" sz="quarter" idx="12"/>
          </p:nvPr>
        </p:nvSpPr>
        <p:spPr/>
        <p:txBody>
          <a:bodyPr/>
          <a:lstStyle/>
          <a:p>
            <a:pPr>
              <a:defRPr/>
            </a:pPr>
            <a:fld id="{2444A1B5-4A3C-4E27-B05D-4791C608F0B6}" type="slidenum">
              <a:rPr lang="en-GB" altLang="en-US" smtClean="0"/>
              <a:pPr>
                <a:defRPr/>
              </a:pPr>
              <a:t>7</a:t>
            </a:fld>
            <a:endParaRPr lang="en-GB" altLang="en-US"/>
          </a:p>
          <a:p>
            <a:pPr>
              <a:defRPr/>
            </a:pPr>
            <a:endParaRPr lang="en-GB" altLang="en-US"/>
          </a:p>
        </p:txBody>
      </p:sp>
      <p:sp>
        <p:nvSpPr>
          <p:cNvPr id="5125" name="TextBox 4">
            <a:extLst>
              <a:ext uri="{FF2B5EF4-FFF2-40B4-BE49-F238E27FC236}">
                <a16:creationId xmlns:a16="http://schemas.microsoft.com/office/drawing/2014/main" id="{3788B664-55F7-47AA-DDC5-C0928A80C32F}"/>
              </a:ext>
            </a:extLst>
          </p:cNvPr>
          <p:cNvSpPr txBox="1">
            <a:spLocks noChangeArrowheads="1"/>
          </p:cNvSpPr>
          <p:nvPr/>
        </p:nvSpPr>
        <p:spPr bwMode="auto">
          <a:xfrm>
            <a:off x="619578" y="1125538"/>
            <a:ext cx="10777765" cy="388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buNone/>
            </a:pPr>
            <a:r>
              <a:rPr lang="en-GB" sz="2000" b="1" dirty="0">
                <a:latin typeface="Arial"/>
                <a:cs typeface="Arial"/>
              </a:rPr>
              <a:t>Data Preparation and Cleaning</a:t>
            </a:r>
            <a:endParaRPr lang="en-GB" dirty="0">
              <a:cs typeface="Calibri"/>
            </a:endParaRPr>
          </a:p>
          <a:p>
            <a:pPr algn="just">
              <a:buNone/>
            </a:pPr>
            <a:endParaRPr lang="en-GB" sz="1800" dirty="0">
              <a:latin typeface="Calibri"/>
              <a:cs typeface="Calibri"/>
            </a:endParaRPr>
          </a:p>
          <a:p>
            <a:pPr algn="just">
              <a:buNone/>
            </a:pPr>
            <a:r>
              <a:rPr lang="en-GB" sz="1800" b="1" dirty="0">
                <a:latin typeface="Calibri"/>
                <a:cs typeface="Calibri"/>
              </a:rPr>
              <a:t>Encountered Problems:</a:t>
            </a:r>
            <a:endParaRPr lang="en-GB" b="1" dirty="0">
              <a:cs typeface="Calibri"/>
            </a:endParaRPr>
          </a:p>
          <a:p>
            <a:pPr algn="just">
              <a:buNone/>
            </a:pPr>
            <a:r>
              <a:rPr lang="en-GB" sz="1800" dirty="0">
                <a:latin typeface="Calibri"/>
                <a:cs typeface="Calibri"/>
              </a:rPr>
              <a:t>Duplicate records in the dataset required to be removed in order to avoid inaccurate analysis.</a:t>
            </a:r>
            <a:endParaRPr lang="en-GB">
              <a:cs typeface="Calibri"/>
            </a:endParaRPr>
          </a:p>
          <a:p>
            <a:pPr algn="just">
              <a:buNone/>
            </a:pPr>
            <a:r>
              <a:rPr lang="en-GB" sz="1800" dirty="0">
                <a:latin typeface="Calibri"/>
                <a:cs typeface="Calibri"/>
              </a:rPr>
              <a:t>A few columns ('</a:t>
            </a:r>
            <a:r>
              <a:rPr lang="en-GB" sz="1800" err="1">
                <a:latin typeface="Calibri"/>
                <a:cs typeface="Calibri"/>
              </a:rPr>
              <a:t>congestion_surcharge</a:t>
            </a:r>
            <a:r>
              <a:rPr lang="en-GB" sz="1800" dirty="0">
                <a:latin typeface="Calibri"/>
                <a:cs typeface="Calibri"/>
              </a:rPr>
              <a:t>' and '</a:t>
            </a:r>
            <a:r>
              <a:rPr lang="en-GB" sz="1800" err="1">
                <a:latin typeface="Calibri"/>
                <a:cs typeface="Calibri"/>
              </a:rPr>
              <a:t>airport_fee</a:t>
            </a:r>
            <a:r>
              <a:rPr lang="en-GB" sz="1800" dirty="0">
                <a:latin typeface="Calibri"/>
                <a:cs typeface="Calibri"/>
              </a:rPr>
              <a:t>') were dropped for simplicity because no values were recorded for them.</a:t>
            </a:r>
            <a:endParaRPr lang="en-GB" dirty="0">
              <a:cs typeface="Calibri" panose="020F0502020204030204" pitchFamily="34" charset="0"/>
            </a:endParaRPr>
          </a:p>
          <a:p>
            <a:pPr algn="just">
              <a:buNone/>
            </a:pPr>
            <a:r>
              <a:rPr lang="en-GB" sz="1800" err="1">
                <a:latin typeface="Calibri"/>
                <a:cs typeface="Calibri"/>
              </a:rPr>
              <a:t>Winsorization</a:t>
            </a:r>
            <a:r>
              <a:rPr lang="en-GB" sz="1800" dirty="0">
                <a:latin typeface="Calibri"/>
                <a:cs typeface="Calibri"/>
              </a:rPr>
              <a:t> may be required for robust outlier handling if preliminary analysis identified possible outliers.</a:t>
            </a:r>
            <a:endParaRPr lang="en-GB" dirty="0">
              <a:cs typeface="Calibri" panose="020F0502020204030204" pitchFamily="34" charset="0"/>
            </a:endParaRPr>
          </a:p>
          <a:p>
            <a:pPr algn="just">
              <a:buNone/>
            </a:pPr>
            <a:r>
              <a:rPr lang="en-GB" sz="1800" dirty="0">
                <a:latin typeface="Calibri"/>
                <a:cs typeface="Calibri"/>
              </a:rPr>
              <a:t>Together, these actions attempted to clean the data, deal with any incorrect or missing values, and guarantee that the dataset was ready for further analysis and modelling.</a:t>
            </a:r>
            <a:endParaRPr lang="en-GB" dirty="0">
              <a:cs typeface="Calibri" panose="020F0502020204030204" pitchFamily="34" charset="0"/>
            </a:endParaRPr>
          </a:p>
          <a:p>
            <a:pPr algn="just">
              <a:buNone/>
            </a:pPr>
            <a:endParaRPr lang="en-GB" sz="1800" dirty="0">
              <a:cs typeface="Calibri"/>
            </a:endParaRPr>
          </a:p>
          <a:p>
            <a:pPr algn="just">
              <a:buNone/>
            </a:pPr>
            <a:endParaRPr lang="en-GB" sz="1800" dirty="0">
              <a:cs typeface="Calibri"/>
            </a:endParaRPr>
          </a:p>
        </p:txBody>
      </p:sp>
    </p:spTree>
    <p:extLst>
      <p:ext uri="{BB962C8B-B14F-4D97-AF65-F5344CB8AC3E}">
        <p14:creationId xmlns:p14="http://schemas.microsoft.com/office/powerpoint/2010/main" val="396469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B5E5D-56F0-76A0-82C7-C8ED4047F85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6EBDF87-4952-D769-7644-9DFADF1F9A21}"/>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9A2CFD0C-C3CC-D093-7138-EDD5E9AC926F}"/>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DC665C8C-6046-F41C-C71F-381C400BD259}"/>
              </a:ext>
            </a:extLst>
          </p:cNvPr>
          <p:cNvSpPr>
            <a:spLocks noGrp="1"/>
          </p:cNvSpPr>
          <p:nvPr>
            <p:ph type="sldNum" sz="quarter" idx="12"/>
          </p:nvPr>
        </p:nvSpPr>
        <p:spPr/>
        <p:txBody>
          <a:bodyPr/>
          <a:lstStyle/>
          <a:p>
            <a:pPr>
              <a:defRPr/>
            </a:pPr>
            <a:fld id="{2444A1B5-4A3C-4E27-B05D-4791C608F0B6}" type="slidenum">
              <a:rPr lang="en-GB" altLang="en-US" smtClean="0"/>
              <a:pPr>
                <a:defRPr/>
              </a:pPr>
              <a:t>8</a:t>
            </a:fld>
            <a:endParaRPr lang="en-GB" altLang="en-US"/>
          </a:p>
          <a:p>
            <a:pPr>
              <a:defRPr/>
            </a:pPr>
            <a:endParaRPr lang="en-GB" altLang="en-US"/>
          </a:p>
        </p:txBody>
      </p:sp>
      <p:sp>
        <p:nvSpPr>
          <p:cNvPr id="5125" name="TextBox 4">
            <a:extLst>
              <a:ext uri="{FF2B5EF4-FFF2-40B4-BE49-F238E27FC236}">
                <a16:creationId xmlns:a16="http://schemas.microsoft.com/office/drawing/2014/main" id="{BA523C87-1425-BDF3-9A2A-18BCC0AE8996}"/>
              </a:ext>
            </a:extLst>
          </p:cNvPr>
          <p:cNvSpPr txBox="1">
            <a:spLocks noChangeArrowheads="1"/>
          </p:cNvSpPr>
          <p:nvPr/>
        </p:nvSpPr>
        <p:spPr bwMode="auto">
          <a:xfrm>
            <a:off x="619578" y="1125538"/>
            <a:ext cx="10777765" cy="552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buNone/>
            </a:pPr>
            <a:r>
              <a:rPr lang="en-GB" sz="2000" b="1" dirty="0">
                <a:latin typeface="Arial"/>
                <a:cs typeface="Arial"/>
              </a:rPr>
              <a:t>Research Questions</a:t>
            </a:r>
            <a:endParaRPr lang="en-US" dirty="0">
              <a:cs typeface="Calibri" panose="020F0502020204030204" pitchFamily="34" charset="0"/>
            </a:endParaRPr>
          </a:p>
          <a:p>
            <a:pPr algn="just">
              <a:buNone/>
            </a:pPr>
            <a:endParaRPr lang="en-GB" sz="1800" dirty="0">
              <a:cs typeface="Calibri"/>
            </a:endParaRPr>
          </a:p>
          <a:p>
            <a:pPr algn="just">
              <a:buNone/>
            </a:pPr>
            <a:r>
              <a:rPr lang="en-GB" sz="1800" dirty="0">
                <a:latin typeface="Calibri"/>
                <a:cs typeface="Calibri"/>
              </a:rPr>
              <a:t>Is it possible to forecast how long a taxi ride will take in New York City depending on the time of speed, Distance, day, day of the week, month, and other pertinent details? </a:t>
            </a:r>
            <a:endParaRPr lang="en-GB" dirty="0">
              <a:latin typeface="Calibri"/>
              <a:cs typeface="Calibri" panose="020F0502020204030204" pitchFamily="34" charset="0"/>
            </a:endParaRPr>
          </a:p>
          <a:p>
            <a:pPr algn="just">
              <a:buNone/>
            </a:pPr>
            <a:r>
              <a:rPr lang="en-GB" sz="1800" dirty="0">
                <a:latin typeface="Calibri"/>
                <a:cs typeface="Calibri"/>
              </a:rPr>
              <a:t>Furthermore, for the top-performing model with the highest predictive accuracy, what is the difference between the actual and </a:t>
            </a:r>
            <a:r>
              <a:rPr lang="en-GB" sz="1800" dirty="0" err="1">
                <a:latin typeface="Calibri"/>
                <a:cs typeface="Calibri"/>
              </a:rPr>
              <a:t>predictesd</a:t>
            </a:r>
            <a:r>
              <a:rPr lang="en-GB" sz="1800" dirty="0">
                <a:latin typeface="Calibri"/>
                <a:cs typeface="Calibri"/>
              </a:rPr>
              <a:t> durations?"</a:t>
            </a:r>
            <a:endParaRPr lang="en-GB" dirty="0">
              <a:latin typeface="Calibri"/>
            </a:endParaRPr>
          </a:p>
          <a:p>
            <a:pPr algn="just">
              <a:buNone/>
            </a:pPr>
            <a:endParaRPr lang="en-GB" sz="1800" dirty="0">
              <a:latin typeface="Calibri"/>
              <a:cs typeface="Calibri"/>
            </a:endParaRPr>
          </a:p>
          <a:p>
            <a:pPr algn="just">
              <a:buNone/>
            </a:pPr>
            <a:r>
              <a:rPr lang="en-GB" sz="1800" dirty="0">
                <a:latin typeface="Calibri"/>
                <a:cs typeface="Calibri"/>
              </a:rPr>
              <a:t>These inquiries are undoubtedly presented from a business standpoint, demonstrating a pragmatic and strategic interest in maximising taxi services.</a:t>
            </a:r>
            <a:endParaRPr lang="en-GB" dirty="0"/>
          </a:p>
          <a:p>
            <a:pPr algn="just">
              <a:buNone/>
            </a:pPr>
            <a:r>
              <a:rPr lang="en-GB" sz="1800" dirty="0">
                <a:latin typeface="Calibri"/>
                <a:cs typeface="Calibri"/>
              </a:rPr>
              <a:t>Businesses can increase operational efficiency and adjust to changing demand patterns thanks to this knowledge.</a:t>
            </a:r>
            <a:endParaRPr lang="en-GB" dirty="0">
              <a:cs typeface="Calibri" panose="020F0502020204030204" pitchFamily="34" charset="0"/>
            </a:endParaRPr>
          </a:p>
          <a:p>
            <a:pPr algn="just">
              <a:buNone/>
            </a:pPr>
            <a:r>
              <a:rPr lang="en-GB" sz="1800" dirty="0">
                <a:latin typeface="Calibri"/>
                <a:cs typeface="Calibri"/>
              </a:rPr>
              <a:t>Taxi businesses may improve overall service quality, cut down on waiting times, and optimise operations by having the capacity to estimate journey durations based on important </a:t>
            </a:r>
            <a:r>
              <a:rPr lang="en-GB" sz="1800" dirty="0" err="1">
                <a:latin typeface="Calibri"/>
                <a:cs typeface="Calibri"/>
              </a:rPr>
              <a:t>characteristics.Improved</a:t>
            </a:r>
            <a:r>
              <a:rPr lang="en-GB" sz="1800" dirty="0">
                <a:latin typeface="Calibri"/>
                <a:cs typeface="Calibri"/>
              </a:rPr>
              <a:t> resource management and customer service are positively impacted by more precise predictions.</a:t>
            </a:r>
            <a:endParaRPr lang="en-GB" dirty="0">
              <a:cs typeface="Calibri" panose="020F0502020204030204" pitchFamily="34" charset="0"/>
            </a:endParaRPr>
          </a:p>
          <a:p>
            <a:pPr algn="just">
              <a:buNone/>
            </a:pPr>
            <a:endParaRPr lang="en-GB" sz="1800" dirty="0">
              <a:cs typeface="Calibri" panose="020F0502020204030204" pitchFamily="34" charset="0"/>
            </a:endParaRPr>
          </a:p>
          <a:p>
            <a:pPr algn="just">
              <a:buNone/>
            </a:pPr>
            <a:endParaRPr lang="en-GB" sz="1800" dirty="0">
              <a:cs typeface="Calibri" panose="020F0502020204030204" pitchFamily="34" charset="0"/>
            </a:endParaRPr>
          </a:p>
          <a:p>
            <a:pPr algn="just">
              <a:buNone/>
            </a:pPr>
            <a:endParaRPr lang="en-GB" dirty="0">
              <a:cs typeface="Calibri" panose="020F0502020204030204" pitchFamily="34" charset="0"/>
            </a:endParaRPr>
          </a:p>
        </p:txBody>
      </p:sp>
    </p:spTree>
    <p:extLst>
      <p:ext uri="{BB962C8B-B14F-4D97-AF65-F5344CB8AC3E}">
        <p14:creationId xmlns:p14="http://schemas.microsoft.com/office/powerpoint/2010/main" val="564267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24957-B633-FD63-5CAE-425193A5BBD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CFBB49C5-072B-18A3-63FE-D743A864CC90}"/>
              </a:ext>
            </a:extLst>
          </p:cNvPr>
          <p:cNvSpPr>
            <a:spLocks noGrp="1"/>
          </p:cNvSpPr>
          <p:nvPr>
            <p:ph type="dt" sz="quarter" idx="10"/>
          </p:nvPr>
        </p:nvSpPr>
        <p:spPr/>
        <p:txBody>
          <a:bodyPr/>
          <a:lstStyle/>
          <a:p>
            <a:pPr>
              <a:defRPr/>
            </a:pPr>
            <a:r>
              <a:rPr lang="en-US" altLang="en-US"/>
              <a:t>EL4013: 2023-24 </a:t>
            </a:r>
            <a:endParaRPr lang="en-GB" altLang="en-US"/>
          </a:p>
        </p:txBody>
      </p:sp>
      <p:sp>
        <p:nvSpPr>
          <p:cNvPr id="3" name="Footer Placeholder 2">
            <a:extLst>
              <a:ext uri="{FF2B5EF4-FFF2-40B4-BE49-F238E27FC236}">
                <a16:creationId xmlns:a16="http://schemas.microsoft.com/office/drawing/2014/main" id="{9A392675-6B57-730E-C732-B1629D21E5B9}"/>
              </a:ext>
            </a:extLst>
          </p:cNvPr>
          <p:cNvSpPr>
            <a:spLocks noGrp="1"/>
          </p:cNvSpPr>
          <p:nvPr>
            <p:ph type="ftr" sz="quarter" idx="11"/>
          </p:nvPr>
        </p:nvSpPr>
        <p:spPr/>
        <p:txBody>
          <a:bodyPr/>
          <a:lstStyle/>
          <a:p>
            <a:pPr>
              <a:defRPr/>
            </a:pPr>
            <a:r>
              <a:rPr lang="en-GB" altLang="en-US"/>
              <a:t>Project </a:t>
            </a:r>
          </a:p>
        </p:txBody>
      </p:sp>
      <p:sp>
        <p:nvSpPr>
          <p:cNvPr id="4" name="Slide Number Placeholder 3">
            <a:extLst>
              <a:ext uri="{FF2B5EF4-FFF2-40B4-BE49-F238E27FC236}">
                <a16:creationId xmlns:a16="http://schemas.microsoft.com/office/drawing/2014/main" id="{78E1035F-4E8F-8DE8-BEEA-691367A4EEE0}"/>
              </a:ext>
            </a:extLst>
          </p:cNvPr>
          <p:cNvSpPr>
            <a:spLocks noGrp="1"/>
          </p:cNvSpPr>
          <p:nvPr>
            <p:ph type="sldNum" sz="quarter" idx="12"/>
          </p:nvPr>
        </p:nvSpPr>
        <p:spPr/>
        <p:txBody>
          <a:bodyPr/>
          <a:lstStyle/>
          <a:p>
            <a:pPr>
              <a:defRPr/>
            </a:pPr>
            <a:fld id="{2444A1B5-4A3C-4E27-B05D-4791C608F0B6}" type="slidenum">
              <a:rPr lang="en-GB" altLang="en-US" smtClean="0"/>
              <a:pPr>
                <a:defRPr/>
              </a:pPr>
              <a:t>9</a:t>
            </a:fld>
            <a:endParaRPr lang="en-GB" altLang="en-US"/>
          </a:p>
          <a:p>
            <a:pPr>
              <a:defRPr/>
            </a:pPr>
            <a:endParaRPr lang="en-GB" altLang="en-US"/>
          </a:p>
        </p:txBody>
      </p:sp>
      <p:sp>
        <p:nvSpPr>
          <p:cNvPr id="5125" name="TextBox 4">
            <a:extLst>
              <a:ext uri="{FF2B5EF4-FFF2-40B4-BE49-F238E27FC236}">
                <a16:creationId xmlns:a16="http://schemas.microsoft.com/office/drawing/2014/main" id="{88A41CBB-78F1-6A85-F44A-2F2288DAA2BC}"/>
              </a:ext>
            </a:extLst>
          </p:cNvPr>
          <p:cNvSpPr txBox="1">
            <a:spLocks noChangeArrowheads="1"/>
          </p:cNvSpPr>
          <p:nvPr/>
        </p:nvSpPr>
        <p:spPr bwMode="auto">
          <a:xfrm>
            <a:off x="619578" y="1125538"/>
            <a:ext cx="10777765" cy="552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GB" sz="2000" b="1" dirty="0">
                <a:latin typeface="Arial"/>
                <a:cs typeface="Arial"/>
              </a:rPr>
              <a:t>Methods</a:t>
            </a:r>
            <a:endParaRPr lang="en-US" dirty="0"/>
          </a:p>
          <a:p>
            <a:pPr>
              <a:buNone/>
            </a:pPr>
            <a:endParaRPr lang="en-GB" sz="1800" dirty="0">
              <a:cs typeface="Calibri"/>
            </a:endParaRPr>
          </a:p>
          <a:p>
            <a:pPr>
              <a:buNone/>
            </a:pPr>
            <a:r>
              <a:rPr lang="en-GB" sz="1800" b="1" dirty="0">
                <a:latin typeface="Calibri"/>
                <a:cs typeface="Calibri"/>
              </a:rPr>
              <a:t>Data analysis:</a:t>
            </a:r>
          </a:p>
          <a:p>
            <a:pPr>
              <a:buNone/>
            </a:pPr>
            <a:r>
              <a:rPr lang="en-GB" sz="1800" dirty="0">
                <a:latin typeface="Calibri"/>
                <a:cs typeface="Calibri"/>
              </a:rPr>
              <a:t>The data was analysed using the boxplot(), describe(), and unique() methods to provide insights into its distribution and highlight any problems. </a:t>
            </a:r>
            <a:endParaRPr lang="en-GB" dirty="0">
              <a:latin typeface="Calibri"/>
              <a:cs typeface="Calibri"/>
            </a:endParaRPr>
          </a:p>
          <a:p>
            <a:pPr>
              <a:buNone/>
            </a:pPr>
            <a:r>
              <a:rPr lang="en-GB" sz="1800" dirty="0">
                <a:latin typeface="Calibri"/>
                <a:cs typeface="Calibri"/>
              </a:rPr>
              <a:t>In order to ensure data quality and reliability in subsequent analysis and modelling, boxplots were used to visualise the spread and identify outliers, </a:t>
            </a:r>
            <a:endParaRPr lang="en-GB">
              <a:latin typeface="Calibri"/>
              <a:cs typeface="Calibri"/>
            </a:endParaRPr>
          </a:p>
          <a:p>
            <a:pPr>
              <a:buNone/>
            </a:pPr>
            <a:r>
              <a:rPr lang="en-GB" sz="1800" dirty="0">
                <a:latin typeface="Calibri"/>
                <a:cs typeface="Calibri"/>
              </a:rPr>
              <a:t>describe() provided summary statistics for key features, and unique() helped detect unrealistic and invalid values, such as incorrect </a:t>
            </a:r>
            <a:r>
              <a:rPr lang="en-GB" sz="1800" dirty="0" err="1">
                <a:latin typeface="Calibri"/>
                <a:cs typeface="Calibri"/>
              </a:rPr>
              <a:t>Ratecode</a:t>
            </a:r>
            <a:r>
              <a:rPr lang="en-GB" sz="1800" dirty="0">
                <a:latin typeface="Calibri"/>
                <a:cs typeface="Calibri"/>
              </a:rPr>
              <a:t> ID and passenger count.</a:t>
            </a:r>
            <a:endParaRPr lang="en-GB">
              <a:latin typeface="Calibri"/>
              <a:cs typeface="Calibri"/>
            </a:endParaRPr>
          </a:p>
          <a:p>
            <a:pPr>
              <a:buNone/>
            </a:pPr>
            <a:r>
              <a:rPr lang="en-GB" sz="1800" b="1" dirty="0" err="1">
                <a:latin typeface="Calibri"/>
                <a:cs typeface="Calibri"/>
              </a:rPr>
              <a:t>Winzorization</a:t>
            </a:r>
            <a:r>
              <a:rPr lang="en-GB" sz="1800" b="1" dirty="0">
                <a:latin typeface="Calibri"/>
                <a:cs typeface="Calibri"/>
              </a:rPr>
              <a:t> for Managing Outliers and Dummy Encoding for Categorical Data</a:t>
            </a:r>
            <a:r>
              <a:rPr lang="en-GB" sz="1800" dirty="0">
                <a:latin typeface="Calibri"/>
                <a:cs typeface="Calibri"/>
              </a:rPr>
              <a:t>: </a:t>
            </a:r>
            <a:endParaRPr lang="en-US" dirty="0">
              <a:cs typeface="Calibri" panose="020F0502020204030204" pitchFamily="34" charset="0"/>
            </a:endParaRPr>
          </a:p>
          <a:p>
            <a:pPr algn="just">
              <a:buNone/>
            </a:pPr>
            <a:r>
              <a:rPr lang="en-GB" sz="1800" dirty="0">
                <a:latin typeface="Calibri"/>
                <a:cs typeface="Calibri"/>
              </a:rPr>
              <a:t>By capping extreme outliers, </a:t>
            </a:r>
            <a:r>
              <a:rPr lang="en-GB" sz="1800" err="1">
                <a:latin typeface="Calibri"/>
                <a:cs typeface="Calibri"/>
              </a:rPr>
              <a:t>winzorization</a:t>
            </a:r>
            <a:r>
              <a:rPr lang="en-GB" sz="1800" dirty="0">
                <a:latin typeface="Calibri"/>
                <a:cs typeface="Calibri"/>
              </a:rPr>
              <a:t> ensures a more robust analysis by addressing the problem of unusually large trip distance numbers. </a:t>
            </a:r>
          </a:p>
          <a:p>
            <a:pPr algn="just">
              <a:buNone/>
            </a:pPr>
            <a:r>
              <a:rPr lang="en-GB" sz="1800" dirty="0">
                <a:latin typeface="Calibri"/>
                <a:cs typeface="Calibri"/>
              </a:rPr>
              <a:t>In the absence of a natural ordinal relationship, dummy encoding was used to effectively represent categorical data, such as pickup time and day of the week, without introducing artificial ordering.</a:t>
            </a:r>
            <a:endParaRPr lang="en-GB"/>
          </a:p>
          <a:p>
            <a:pPr algn="just">
              <a:buNone/>
            </a:pPr>
            <a:endParaRPr lang="en-GB" sz="1800" dirty="0">
              <a:cs typeface="Calibri"/>
            </a:endParaRPr>
          </a:p>
          <a:p>
            <a:pPr>
              <a:buNone/>
            </a:pPr>
            <a:endParaRPr lang="en-GB" dirty="0">
              <a:cs typeface="Calibri" panose="020F0502020204030204" pitchFamily="34" charset="0"/>
            </a:endParaRPr>
          </a:p>
        </p:txBody>
      </p:sp>
    </p:spTree>
    <p:extLst>
      <p:ext uri="{BB962C8B-B14F-4D97-AF65-F5344CB8AC3E}">
        <p14:creationId xmlns:p14="http://schemas.microsoft.com/office/powerpoint/2010/main" val="4123803465"/>
      </p:ext>
    </p:extLst>
  </p:cSld>
  <p:clrMapOvr>
    <a:masterClrMapping/>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6F8A291765EE41AE5BA9A0A57FD1AD" ma:contentTypeVersion="11" ma:contentTypeDescription="Create a new document." ma:contentTypeScope="" ma:versionID="468cbf437ce5d9ffcfb83dde62814821">
  <xsd:schema xmlns:xsd="http://www.w3.org/2001/XMLSchema" xmlns:xs="http://www.w3.org/2001/XMLSchema" xmlns:p="http://schemas.microsoft.com/office/2006/metadata/properties" xmlns:ns3="ae4d13be-f64c-4df4-a4de-2efb18a0fb69" xmlns:ns4="caee8e14-9e7b-414c-82d2-a5c9f9aac7ca" targetNamespace="http://schemas.microsoft.com/office/2006/metadata/properties" ma:root="true" ma:fieldsID="4409479f433070f4feae2c5ffadb3daa" ns3:_="" ns4:_="">
    <xsd:import namespace="ae4d13be-f64c-4df4-a4de-2efb18a0fb69"/>
    <xsd:import namespace="caee8e14-9e7b-414c-82d2-a5c9f9aac7c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4:SharedWithUsers" minOccurs="0"/>
                <xsd:element ref="ns4:SharedWithDetails" minOccurs="0"/>
                <xsd:element ref="ns4:SharingHintHash" minOccurs="0"/>
                <xsd:element ref="ns3:MediaServiceOCR"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4d13be-f64c-4df4-a4de-2efb18a0fb6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ee8e14-9e7b-414c-82d2-a5c9f9aac7c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6E748F-AC1A-4273-B2BA-AEEED12BE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4d13be-f64c-4df4-a4de-2efb18a0fb69"/>
    <ds:schemaRef ds:uri="caee8e14-9e7b-414c-82d2-a5c9f9aac7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D44E33-1A93-4305-9CBD-62D0036ED6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8040</TotalTime>
  <Words>527</Words>
  <Application>Microsoft Office PowerPoint</Application>
  <PresentationFormat>Widescreen</PresentationFormat>
  <Paragraphs>85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uclan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on Prog Chip EL3251</dc:title>
  <dc:subject>System on Programmable Chip</dc:subject>
  <dc:creator>ZHENG XIE</dc:creator>
  <cp:lastModifiedBy>Zheng Xie (School of Engineering and Computing)</cp:lastModifiedBy>
  <cp:revision>949</cp:revision>
  <cp:lastPrinted>2016-10-05T16:51:48Z</cp:lastPrinted>
  <dcterms:created xsi:type="dcterms:W3CDTF">2014-03-05T16:58:46Z</dcterms:created>
  <dcterms:modified xsi:type="dcterms:W3CDTF">2023-12-18T23:01:21Z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0x010100846F8A291765EE41AE5BA9A0A57FD1AD</vt:lpwstr>
  </property>
</Properties>
</file>