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917" r:id="rId1"/>
    <p:sldMasterId id="2147483929" r:id="rId2"/>
  </p:sldMasterIdLst>
  <p:notesMasterIdLst>
    <p:notesMasterId r:id="rId13"/>
  </p:notesMasterIdLst>
  <p:sldIdLst>
    <p:sldId id="256" r:id="rId3"/>
    <p:sldId id="343" r:id="rId4"/>
    <p:sldId id="382" r:id="rId5"/>
    <p:sldId id="383" r:id="rId6"/>
    <p:sldId id="384" r:id="rId7"/>
    <p:sldId id="387" r:id="rId8"/>
    <p:sldId id="388" r:id="rId9"/>
    <p:sldId id="389" r:id="rId10"/>
    <p:sldId id="390" r:id="rId11"/>
    <p:sldId id="3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F46591-C328-1848-9910-219373DDA7B6}" v="16" dt="2024-09-30T05:32:44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0"/>
    <p:restoredTop sz="94571"/>
  </p:normalViewPr>
  <p:slideViewPr>
    <p:cSldViewPr snapToGrid="0">
      <p:cViewPr varScale="1">
        <p:scale>
          <a:sx n="110" d="100"/>
          <a:sy n="110" d="100"/>
        </p:scale>
        <p:origin x="3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Feng" userId="cd3a2e97-65a2-4e52-ba48-353cd9c8cfc8" providerId="ADAL" clId="{0AF46591-C328-1848-9910-219373DDA7B6}"/>
    <pc:docChg chg="modSld">
      <pc:chgData name="Chen, Feng" userId="cd3a2e97-65a2-4e52-ba48-353cd9c8cfc8" providerId="ADAL" clId="{0AF46591-C328-1848-9910-219373DDA7B6}" dt="2024-10-01T17:28:11.624" v="0" actId="1076"/>
      <pc:docMkLst>
        <pc:docMk/>
      </pc:docMkLst>
      <pc:sldChg chg="modSp mod">
        <pc:chgData name="Chen, Feng" userId="cd3a2e97-65a2-4e52-ba48-353cd9c8cfc8" providerId="ADAL" clId="{0AF46591-C328-1848-9910-219373DDA7B6}" dt="2024-10-01T17:28:11.624" v="0" actId="1076"/>
        <pc:sldMkLst>
          <pc:docMk/>
          <pc:sldMk cId="2292042325" sldId="359"/>
        </pc:sldMkLst>
        <pc:picChg chg="mod">
          <ac:chgData name="Chen, Feng" userId="cd3a2e97-65a2-4e52-ba48-353cd9c8cfc8" providerId="ADAL" clId="{0AF46591-C328-1848-9910-219373DDA7B6}" dt="2024-10-01T17:28:11.624" v="0" actId="1076"/>
          <ac:picMkLst>
            <pc:docMk/>
            <pc:sldMk cId="2292042325" sldId="359"/>
            <ac:picMk id="7" creationId="{060320DE-FD17-6BBA-A769-5F85C9B120C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E276C-BB07-45CF-9C31-D5CA85C5897C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8307D-EB6D-476D-862D-4667F0A04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4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8307D-EB6D-476D-862D-4667F0A044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8307D-EB6D-476D-862D-4667F0A044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10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8307D-EB6D-476D-862D-4667F0A044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2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8FBB-323E-4CD1-8050-CB08676B4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D6168-3B6F-438A-882C-388C6394C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23BC-19A4-489C-93FB-02A1C71E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5C18-DF62-4DDD-8E0A-2C2841228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BC9CD-2090-4A41-823B-D2F8009E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1CE6-B76F-4CB0-AD36-38162A2F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5E618-C6D6-4BEE-A308-55CA02F9A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099C7-57FB-4493-A42E-5D80F5CC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5A19A-6BF6-4158-B3EF-69879FCE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5799C-CA93-4A47-BC05-643256C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7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309E2B-AA35-4C18-B82C-889788284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EA855-2651-4522-96CE-AA0DA9AA8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B526-3C12-4754-976A-5CA471A9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6285-E027-4D34-BFF6-C5329B46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C66D9-40E4-458E-BABF-437B75994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2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 algn="ctr">
              <a:defRPr sz="3600" cap="none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8264" y="3534398"/>
            <a:ext cx="8534400" cy="1752600"/>
          </a:xfrm>
        </p:spPr>
        <p:txBody>
          <a:bodyPr/>
          <a:lstStyle>
            <a:lvl1pPr marL="0" indent="0" algn="ctr">
              <a:buNone/>
              <a:defRPr b="1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5803900"/>
            <a:ext cx="12192000" cy="1052718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 userDrawn="1"/>
        </p:nvSpPr>
        <p:spPr>
          <a:xfrm flipV="1">
            <a:off x="0" y="577850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16" descr="1-lineWordmark_GoldOnCard_NoBG.ep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30267" y="6457797"/>
            <a:ext cx="2429501" cy="154821"/>
          </a:xfrm>
          <a:prstGeom prst="rect">
            <a:avLst/>
          </a:prstGeom>
        </p:spPr>
      </p:pic>
      <p:pic>
        <p:nvPicPr>
          <p:cNvPr id="18" name="Picture 17" descr="Formal_Marshall_GoldOnCard_NoBG.eps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0306" y="6138496"/>
            <a:ext cx="2455957" cy="43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6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9568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8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20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8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rgbClr val="99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 marL="18288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400"/>
            </a:lvl1pPr>
            <a:lvl2pPr marL="45720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 sz="2000"/>
            </a:lvl2pPr>
            <a:lvl3pPr marL="73152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 sz="1800"/>
            </a:lvl3pPr>
            <a:lvl4pPr marL="1005840" marR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 sz="1600"/>
            </a:lvl4pPr>
            <a:lvl5pPr marL="1188720" marR="0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457200" marR="0" lvl="1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731520" marR="0" lvl="2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005840" marR="0" lvl="3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188720" marR="0" lvl="4" indent="-13716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95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66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0312-B108-404A-B8EA-03C306C3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E507-8C8C-47B6-AE3F-04C9B3FF3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7311B-ABA2-42A7-9038-3FBCB5AA8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4CE7-0CBD-4CB0-8D79-CC44F7FD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D2A5B-B3B7-4D4E-8B43-CE414B27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85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61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76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9F2B-ED2C-4066-B9CC-80BB0CD7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91AA-D4F1-46E3-A95A-5CED36FB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8115B-CC73-4995-86A9-E598AC4E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78CC2-17DE-459C-B41F-D36565FD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DEE99-91DB-4CBA-AE13-2AB9B05A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78D2-303C-48BB-B075-FCAF90B5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EEA2-DF2F-4C43-AA92-60639A7B0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5AD1E-F261-4817-A9CB-2F4A6742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96139-546C-459A-8778-40E631DC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595EE-7BE9-47F2-B72B-BA3E4475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AA631-9A65-46F4-8ACE-00557F27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C79C-FD9A-48EC-B55F-1C5EB9FD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4B1BF-AA93-4039-AE8B-8F68EED74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DB39B-54D2-423E-A8BC-8FB55A610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9044B3-580F-494B-B51F-F0345871E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FCC1E-123A-4FD1-AECA-508454303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E3EAD3-7EED-44EF-9D6E-1E8E03B9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E4E62-F1A4-49F7-BB57-519EB9C84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9BB33-56A7-4B00-BE12-3AF0EECC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9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82D2-E94F-4233-946A-04C50564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BB360F-DAB2-40A9-B256-43DC6F200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4BF94-7B16-4BE4-9A57-FCDF88BE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4B59A-ECEC-43D9-B858-FF7F8B07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5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D7B21-3347-4A96-A559-FEA7BD28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9CF96-CBE6-465C-AAD7-40730565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48691-EC3C-4B46-AE87-8F82A1C4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5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1785-1A35-40A8-B655-55CF5F09B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5F04-8E0D-498E-9685-474D6BA9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2494A-0B8E-4B9E-A25C-46A650522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78B80-E42A-4361-BFFE-AFAA0C0A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645DD-978E-4D64-AB2D-7EE842BC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88103-0658-459B-9D23-B2180CF3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6F2B-ACC8-42E7-8A8D-B863BF20F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CA786F-3452-4F62-B7E0-FDFF58D39E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A383B-74A3-4BA0-9007-F43998B02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FFD86-5C36-43AD-8ACD-0849895E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6D37-010B-40D1-AE90-25C1D6A6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170F7-1A66-4B67-92F3-088BF9EA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6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BBBE8-894C-4570-853C-E31DDE60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5967F-7492-4AE2-9E39-84EDC0048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D5602-846D-435E-8652-248EE049C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DSO528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10DA8-9D26-4199-BB04-5D29B0C67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DA08B-D921-4C56-90EA-6E24624D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5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DSO528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D73B0E4-6178-BC41-B99F-4921FB75C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4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600" kern="1200" spc="-100" baseline="0">
          <a:solidFill>
            <a:srgbClr val="990000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eter_Rousseeuw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CDF0-8FE8-47D1-B537-933242891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128" y="0"/>
            <a:ext cx="6935872" cy="168265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DSO528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Blended Data Business Analytics for Efficient Decisions </a:t>
            </a:r>
          </a:p>
        </p:txBody>
      </p:sp>
      <p:pic>
        <p:nvPicPr>
          <p:cNvPr id="4" name="Picture 3" descr="Abstract particle graph background">
            <a:extLst>
              <a:ext uri="{FF2B5EF4-FFF2-40B4-BE49-F238E27FC236}">
                <a16:creationId xmlns:a16="http://schemas.microsoft.com/office/drawing/2014/main" id="{411C9D18-37AB-4EC9-967E-29995ABF9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44" r="20026" b="-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FE68D-CB6E-4F18-8F31-709191EBEFE3}"/>
              </a:ext>
            </a:extLst>
          </p:cNvPr>
          <p:cNvSpPr txBox="1"/>
          <p:nvPr/>
        </p:nvSpPr>
        <p:spPr>
          <a:xfrm>
            <a:off x="6807416" y="5749425"/>
            <a:ext cx="5130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Feng Chen</a:t>
            </a:r>
          </a:p>
        </p:txBody>
      </p:sp>
      <p:pic>
        <p:nvPicPr>
          <p:cNvPr id="7" name="Picture 6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E8D8C58A-49FA-4A62-9BD1-4B7DD9A77BF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97" y="5687290"/>
            <a:ext cx="3344888" cy="11707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CE1AB2-AE4D-0A73-CF7E-807D615D78C7}"/>
              </a:ext>
            </a:extLst>
          </p:cNvPr>
          <p:cNvSpPr txBox="1"/>
          <p:nvPr/>
        </p:nvSpPr>
        <p:spPr>
          <a:xfrm>
            <a:off x="5766356" y="3238407"/>
            <a:ext cx="58981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on Clustering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849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FD727-DDF3-562E-345A-0B6E527E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CD0C-71E7-9FFA-FFA0-E5B5E108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8FF29-167A-2DF8-35EB-DE7F21E68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10</a:t>
            </a:fld>
            <a:endParaRPr lang="en-US"/>
          </a:p>
        </p:txBody>
      </p:sp>
      <p:pic>
        <p:nvPicPr>
          <p:cNvPr id="7" name="Google Shape;263;p38">
            <a:extLst>
              <a:ext uri="{FF2B5EF4-FFF2-40B4-BE49-F238E27FC236}">
                <a16:creationId xmlns:a16="http://schemas.microsoft.com/office/drawing/2014/main" id="{060320DE-FD17-6BBA-A769-5F85C9B120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04184" y="5433125"/>
            <a:ext cx="1068092" cy="12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91FF3A1-4FE1-2269-3041-4F2ED0BBCDA1}"/>
              </a:ext>
            </a:extLst>
          </p:cNvPr>
          <p:cNvSpPr txBox="1">
            <a:spLocks/>
          </p:cNvSpPr>
          <p:nvPr/>
        </p:nvSpPr>
        <p:spPr>
          <a:xfrm>
            <a:off x="953770" y="1676400"/>
            <a:ext cx="1078103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788" indent="-458788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en-US" sz="2400" dirty="0"/>
              <a:t>Recognize the importance of selecting an appropriate number of clusters.</a:t>
            </a:r>
          </a:p>
          <a:p>
            <a:pPr marL="458788" indent="-458788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en-US" sz="2400" dirty="0"/>
              <a:t>Perform Silhouette analysis on K-means clustering.</a:t>
            </a:r>
          </a:p>
          <a:p>
            <a:pPr marL="458788" indent="-458788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en-US" sz="2400" dirty="0"/>
              <a:t>Analyze the visuals from the Silhouette analysis and make a recommendation on the optimal number of clusters.</a:t>
            </a:r>
          </a:p>
          <a:p>
            <a:pPr marL="458788" indent="-458788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ü"/>
            </a:pPr>
            <a:r>
              <a:rPr lang="en-US" sz="2400" dirty="0"/>
              <a:t>Compare clusters formed using different values of K (number of clusters), identify the key differences, and propose the most suitable K based on the business context.</a:t>
            </a:r>
          </a:p>
        </p:txBody>
      </p:sp>
    </p:spTree>
    <p:extLst>
      <p:ext uri="{BB962C8B-B14F-4D97-AF65-F5344CB8AC3E}">
        <p14:creationId xmlns:p14="http://schemas.microsoft.com/office/powerpoint/2010/main" val="229204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02A92-6F9C-61DC-9886-C59B7B1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8731B-2451-9E2D-0CC9-AF397352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1B8748-E3EF-9D19-EC86-696124775FE3}"/>
              </a:ext>
            </a:extLst>
          </p:cNvPr>
          <p:cNvSpPr txBox="1">
            <a:spLocks/>
          </p:cNvSpPr>
          <p:nvPr/>
        </p:nvSpPr>
        <p:spPr>
          <a:xfrm>
            <a:off x="762000" y="6858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spc="-100" baseline="0">
                <a:solidFill>
                  <a:srgbClr val="99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FB4C6F-22B4-B3BF-3688-0DD5E6DAF1EA}"/>
              </a:ext>
            </a:extLst>
          </p:cNvPr>
          <p:cNvSpPr txBox="1">
            <a:spLocks/>
          </p:cNvSpPr>
          <p:nvPr/>
        </p:nvSpPr>
        <p:spPr>
          <a:xfrm>
            <a:off x="953770" y="1676400"/>
            <a:ext cx="1078103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4675" indent="-574675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q"/>
            </a:pPr>
            <a:r>
              <a:rPr lang="en-US" sz="2400" dirty="0"/>
              <a:t>Recognize the importance of selecting an appropriate number of clusters.</a:t>
            </a:r>
          </a:p>
          <a:p>
            <a:pPr marL="574675" indent="-574675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q"/>
            </a:pPr>
            <a:r>
              <a:rPr lang="en-US" sz="2400" dirty="0"/>
              <a:t>Perform Silhouette analysis on K-means clustering.</a:t>
            </a:r>
          </a:p>
          <a:p>
            <a:pPr marL="574675" indent="-574675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q"/>
            </a:pPr>
            <a:r>
              <a:rPr lang="en-US" sz="2400" dirty="0"/>
              <a:t>Analyze the visuals from the Silhouette analysis and make a recommendation on the optimal number of clusters.</a:t>
            </a:r>
          </a:p>
          <a:p>
            <a:pPr marL="574675" indent="-574675">
              <a:lnSpc>
                <a:spcPct val="150000"/>
              </a:lnSpc>
              <a:buClr>
                <a:srgbClr val="990000"/>
              </a:buClr>
              <a:buFont typeface="Wingdings" pitchFamily="2" charset="2"/>
              <a:buChar char="q"/>
            </a:pPr>
            <a:r>
              <a:rPr lang="en-US" sz="2400" dirty="0"/>
              <a:t>Compare clusters formed using different values of K (number of clusters), identify the key differences, and propose the most suitable K based on the business context.</a:t>
            </a:r>
          </a:p>
        </p:txBody>
      </p:sp>
    </p:spTree>
    <p:extLst>
      <p:ext uri="{BB962C8B-B14F-4D97-AF65-F5344CB8AC3E}">
        <p14:creationId xmlns:p14="http://schemas.microsoft.com/office/powerpoint/2010/main" val="3982184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F31E5B-B087-331C-F742-9B479AC3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424160" cy="4876800"/>
          </a:xfrm>
        </p:spPr>
        <p:txBody>
          <a:bodyPr>
            <a:normAutofit/>
          </a:bodyPr>
          <a:lstStyle/>
          <a:p>
            <a:pPr marL="274320" lvl="1" indent="0">
              <a:buClr>
                <a:srgbClr val="C00000"/>
              </a:buClr>
              <a:buNone/>
            </a:pPr>
            <a:endParaRPr lang="en-US" sz="2000" dirty="0"/>
          </a:p>
          <a:p>
            <a:pPr marL="463550" indent="-46355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How do we decide “best”?</a:t>
            </a:r>
          </a:p>
          <a:p>
            <a:pPr marL="463550" lvl="1" indent="-188913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Silhouette analysis</a:t>
            </a:r>
          </a:p>
          <a:p>
            <a:pPr marL="463550" lvl="1" indent="-188913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Cubic Clustering Criterion (CCC)</a:t>
            </a:r>
          </a:p>
          <a:p>
            <a:pPr marL="463550" lvl="1" indent="-188913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“Elbow criteria”</a:t>
            </a:r>
          </a:p>
          <a:p>
            <a:pPr lvl="2"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Plot total sum of square errors as a function of k</a:t>
            </a:r>
          </a:p>
          <a:p>
            <a:pPr lvl="2">
              <a:buClr>
                <a:srgbClr val="C00000"/>
              </a:buClr>
              <a:buFont typeface="Courier New" panose="02070309020205020404" pitchFamily="49" charset="0"/>
              <a:buChar char="o"/>
            </a:pPr>
            <a:r>
              <a:rPr lang="en-US" sz="1800" dirty="0"/>
              <a:t>Choose the point where the plot has a kink or “elbow”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endParaRPr lang="en-US" sz="3200" dirty="0"/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3200" dirty="0"/>
              <a:t>The most important criteria: business application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A9C88-4EFB-55FB-A617-025E90572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7BF5A-138D-AC55-D1AE-4882D255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393FEE-5E9B-1BD1-57CA-9380FED5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2361"/>
            <a:ext cx="9162288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 we choose the right number of clusters?</a:t>
            </a:r>
          </a:p>
        </p:txBody>
      </p:sp>
    </p:spTree>
    <p:extLst>
      <p:ext uri="{BB962C8B-B14F-4D97-AF65-F5344CB8AC3E}">
        <p14:creationId xmlns:p14="http://schemas.microsoft.com/office/powerpoint/2010/main" val="2416246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17B8B-DB98-F307-1FA6-4DFE4717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EEC06-8175-73AB-4081-681ECC00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E0506F-954D-6AA7-3C6A-418510C56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52"/>
          <a:stretch/>
        </p:blipFill>
        <p:spPr>
          <a:xfrm>
            <a:off x="793601" y="2526323"/>
            <a:ext cx="4881196" cy="3910054"/>
          </a:xfrm>
          <a:prstGeom prst="rect">
            <a:avLst/>
          </a:prstGeo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B93FD936-9A70-C69D-9A69-F046F9154ABF}"/>
              </a:ext>
            </a:extLst>
          </p:cNvPr>
          <p:cNvSpPr txBox="1">
            <a:spLocks/>
          </p:cNvSpPr>
          <p:nvPr/>
        </p:nvSpPr>
        <p:spPr>
          <a:xfrm>
            <a:off x="1141186" y="1763731"/>
            <a:ext cx="5554001" cy="577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rgbClr val="292934"/>
                </a:solidFill>
              </a:rPr>
              <a:t>Theory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6333DC5-16A4-68C4-B92E-8C5F8C47F56C}"/>
              </a:ext>
            </a:extLst>
          </p:cNvPr>
          <p:cNvSpPr txBox="1">
            <a:spLocks/>
          </p:cNvSpPr>
          <p:nvPr/>
        </p:nvSpPr>
        <p:spPr>
          <a:xfrm>
            <a:off x="6986015" y="1857954"/>
            <a:ext cx="4064799" cy="57772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>
                <a:solidFill>
                  <a:srgbClr val="292934"/>
                </a:solidFill>
              </a:rPr>
              <a:t>Practice</a:t>
            </a:r>
          </a:p>
        </p:txBody>
      </p:sp>
      <p:pic>
        <p:nvPicPr>
          <p:cNvPr id="10" name="Content Placeholder 12">
            <a:extLst>
              <a:ext uri="{FF2B5EF4-FFF2-40B4-BE49-F238E27FC236}">
                <a16:creationId xmlns:a16="http://schemas.microsoft.com/office/drawing/2014/main" id="{9A3EB40B-6F18-9D1A-09C2-9081D834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" r="241"/>
          <a:stretch>
            <a:fillRect/>
          </a:stretch>
        </p:blipFill>
        <p:spPr>
          <a:xfrm>
            <a:off x="6746538" y="2536739"/>
            <a:ext cx="3880523" cy="3899638"/>
          </a:xfrm>
          <a:prstGeom prst="rect">
            <a:avLst/>
          </a:prstGeom>
        </p:spPr>
      </p:pic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2EEBE21F-90CD-98C0-D1E7-A8E3A73E5B9E}"/>
              </a:ext>
            </a:extLst>
          </p:cNvPr>
          <p:cNvSpPr/>
          <p:nvPr/>
        </p:nvSpPr>
        <p:spPr>
          <a:xfrm>
            <a:off x="2500647" y="4075904"/>
            <a:ext cx="2835081" cy="810891"/>
          </a:xfrm>
          <a:prstGeom prst="wedgeRectCallout">
            <a:avLst>
              <a:gd name="adj1" fmla="val -46581"/>
              <a:gd name="adj2" fmla="val 1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After the elbow, very little reduction in Total sum of Squares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5A36C9-BB87-97D7-3E11-9EAB08C8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Elbow method in practice…</a:t>
            </a:r>
          </a:p>
        </p:txBody>
      </p:sp>
    </p:spTree>
    <p:extLst>
      <p:ext uri="{BB962C8B-B14F-4D97-AF65-F5344CB8AC3E}">
        <p14:creationId xmlns:p14="http://schemas.microsoft.com/office/powerpoint/2010/main" val="161413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AE3C9-8D5A-7FB6-9FC0-A6313DC7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C56E5-880A-C123-7EDF-598E2D59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CB74E225-B6F8-C898-FCC8-4325C20F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600200"/>
            <a:ext cx="10311318" cy="4876800"/>
          </a:xfrm>
        </p:spPr>
        <p:txBody>
          <a:bodyPr>
            <a:normAutofit/>
          </a:bodyPr>
          <a:lstStyle/>
          <a:p>
            <a:pPr marL="692150" indent="-69215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Again, I argue a better approach is to think about the application</a:t>
            </a:r>
          </a:p>
          <a:p>
            <a:pPr marL="692150" indent="-692150">
              <a:buClr>
                <a:srgbClr val="C00000"/>
              </a:buClr>
              <a:buFont typeface="Wingdings" pitchFamily="2" charset="2"/>
              <a:buChar char="Ø"/>
            </a:pPr>
            <a:endParaRPr lang="en-US" sz="2800" dirty="0"/>
          </a:p>
          <a:p>
            <a:pPr marL="692150" indent="-69215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Interpret the clusters</a:t>
            </a:r>
          </a:p>
          <a:p>
            <a:pPr marL="692150" indent="-69215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Provide an intuitive explanation of each cluster</a:t>
            </a:r>
          </a:p>
          <a:p>
            <a:pPr marL="692150" indent="-692150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Choose the number based on what’s appropriate to the business application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BC1F6B39-6FE5-8921-5BED-5D5C6AE2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 dirty="0"/>
              <a:t>Choosing number of clusters</a:t>
            </a:r>
          </a:p>
        </p:txBody>
      </p:sp>
    </p:spTree>
    <p:extLst>
      <p:ext uri="{BB962C8B-B14F-4D97-AF65-F5344CB8AC3E}">
        <p14:creationId xmlns:p14="http://schemas.microsoft.com/office/powerpoint/2010/main" val="95267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8E0A-B28E-F3A8-91CB-73C97E0DA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76" y="218647"/>
            <a:ext cx="10972800" cy="990600"/>
          </a:xfrm>
        </p:spPr>
        <p:txBody>
          <a:bodyPr/>
          <a:lstStyle/>
          <a:p>
            <a:r>
              <a:rPr lang="en-US" dirty="0"/>
              <a:t>Silhouette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152DF-322D-EEA7-08F6-3897AEA9C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6367"/>
            <a:ext cx="10972800" cy="5612986"/>
          </a:xfrm>
        </p:spPr>
        <p:txBody>
          <a:bodyPr>
            <a:normAutofit fontScale="85000" lnSpcReduction="20000"/>
          </a:bodyPr>
          <a:lstStyle/>
          <a:p>
            <a:pPr marL="458788" indent="-458788">
              <a:lnSpc>
                <a:spcPct val="16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P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roposed by Belgian statistician </a:t>
            </a:r>
            <a:r>
              <a:rPr lang="en-US" sz="2800" b="0" i="0" u="none" strike="noStrike" dirty="0">
                <a:effectLst/>
                <a:latin typeface="Arial" panose="020B0604020202020204" pitchFamily="34" charset="0"/>
                <a:hlinkClick r:id="rId2" tooltip="Peter Rousseeuw"/>
              </a:rPr>
              <a:t>Peter Rousseeuw</a:t>
            </a:r>
            <a:r>
              <a:rPr lang="en-US" sz="2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in 1987</a:t>
            </a:r>
            <a:endParaRPr lang="en-US" sz="2800" dirty="0"/>
          </a:p>
          <a:p>
            <a:pPr marL="458788" indent="-458788">
              <a:lnSpc>
                <a:spcPct val="16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A technique used to evaluate the quality of clustering by measuring how similar each point is to its own cluster (cohesion) compared to other clusters (separation).</a:t>
            </a:r>
          </a:p>
          <a:p>
            <a:pPr marL="458788" indent="-458788">
              <a:lnSpc>
                <a:spcPct val="16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Helps determine number of clusters (K) to apply. </a:t>
            </a:r>
          </a:p>
          <a:p>
            <a:pPr marL="458788" indent="-458788">
              <a:lnSpc>
                <a:spcPct val="16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Each data point has its Silhouette coefficient</a:t>
            </a:r>
          </a:p>
          <a:p>
            <a:pPr marL="458788" indent="-458788">
              <a:lnSpc>
                <a:spcPct val="16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Silhouette value ranges from -1 to +1</a:t>
            </a:r>
          </a:p>
          <a:p>
            <a:pPr marL="642938" lvl="1" indent="-368300">
              <a:lnSpc>
                <a:spcPct val="16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High value indicates data point well matched to its own cluster.</a:t>
            </a:r>
          </a:p>
          <a:p>
            <a:pPr marL="642938" lvl="1" indent="-368300">
              <a:lnSpc>
                <a:spcPct val="16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Value of 0 denotes that the data point is close to the boundary between two clusters.</a:t>
            </a:r>
          </a:p>
          <a:p>
            <a:pPr marL="642938" lvl="1" indent="-368300">
              <a:lnSpc>
                <a:spcPct val="160000"/>
              </a:lnSpc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400" dirty="0"/>
              <a:t>Negative value means that the data point is assigned to the wrong cluster.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03B7B-C0DE-FF14-61AD-94E9D9E5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2C4FF-CE0A-0165-78BA-029515C8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16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BDF8-28F2-E494-9758-3954FB751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020" y="440436"/>
            <a:ext cx="10972800" cy="990600"/>
          </a:xfrm>
        </p:spPr>
        <p:txBody>
          <a:bodyPr/>
          <a:lstStyle/>
          <a:p>
            <a:r>
              <a:rPr lang="en-US" dirty="0"/>
              <a:t>Silhouette value of a single data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5111-729E-DD61-B216-DF6D84DE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876800"/>
          </a:xfrm>
        </p:spPr>
        <p:txBody>
          <a:bodyPr>
            <a:normAutofit lnSpcReduction="10000"/>
          </a:bodyPr>
          <a:lstStyle/>
          <a:p>
            <a:pPr marL="458788" indent="-441325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0" i="0" dirty="0">
                <a:solidFill>
                  <a:srgbClr val="001D35"/>
                </a:solidFill>
                <a:effectLst/>
              </a:rPr>
              <a:t>The silhouette value combines information about both the cohesion and separation of the data point</a:t>
            </a:r>
          </a:p>
          <a:p>
            <a:pPr marL="458788" indent="-441325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Cohesion</a:t>
            </a:r>
            <a:r>
              <a:rPr lang="en-US" sz="2800" dirty="0"/>
              <a:t> measures the similarity of the data point in the same cluster</a:t>
            </a:r>
          </a:p>
          <a:p>
            <a:pPr marL="458788" indent="-441325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</a:rPr>
              <a:t>Separation</a:t>
            </a:r>
            <a:r>
              <a:rPr lang="en-US" sz="2800" dirty="0"/>
              <a:t> measures the dissimilarity of the data point and other clusters</a:t>
            </a:r>
          </a:p>
          <a:p>
            <a:pPr marL="458788" indent="-441325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For a data point</a:t>
            </a:r>
          </a:p>
          <a:p>
            <a:pPr marL="1214438" indent="0">
              <a:spcAft>
                <a:spcPts val="1200"/>
              </a:spcAft>
              <a:buClr>
                <a:srgbClr val="C00000"/>
              </a:buClr>
              <a:buNone/>
            </a:pPr>
            <a:r>
              <a:rPr lang="en-US" sz="2800" i="1" dirty="0">
                <a:solidFill>
                  <a:srgbClr val="7030A0"/>
                </a:solidFill>
              </a:rPr>
              <a:t>Silhouette value </a:t>
            </a:r>
            <a:br>
              <a:rPr lang="en-US" sz="2800" i="1" dirty="0">
                <a:solidFill>
                  <a:srgbClr val="7030A0"/>
                </a:solidFill>
              </a:rPr>
            </a:br>
            <a:r>
              <a:rPr lang="en-US" sz="2800" i="1" dirty="0">
                <a:solidFill>
                  <a:srgbClr val="7030A0"/>
                </a:solidFill>
              </a:rPr>
              <a:t>= (Separation - Cohesion) / Max (Separation, Cohesion)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3AD3B-04CE-0266-C154-8580F823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1DB09-7E73-ACCB-D238-C09F72F5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4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6760-A459-953C-E5EC-999FFE38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82" y="468086"/>
            <a:ext cx="10972800" cy="990600"/>
          </a:xfrm>
        </p:spPr>
        <p:txBody>
          <a:bodyPr/>
          <a:lstStyle/>
          <a:p>
            <a:r>
              <a:rPr lang="en-US" dirty="0"/>
              <a:t>Silhouette coefficient for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1EEA9-4F28-8292-0E38-CB678F9B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10972800" cy="4876800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Overall average silhouette values for a clustering</a:t>
            </a:r>
          </a:p>
          <a:p>
            <a:pPr marL="863600" lvl="1" indent="-588963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/>
              <a:t>Over 0.7, considered ”strong”</a:t>
            </a:r>
          </a:p>
          <a:p>
            <a:pPr marL="863600" lvl="1" indent="-588963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/>
              <a:t>Over 0.5, considered “reasonable”</a:t>
            </a:r>
          </a:p>
          <a:p>
            <a:pPr marL="863600" lvl="1" indent="-588963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600" dirty="0"/>
              <a:t>Over 0.25, considered “poor”</a:t>
            </a:r>
          </a:p>
          <a:p>
            <a:pPr marL="589280" indent="-588963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In general, values decrease with increasing number of features applied in clustering</a:t>
            </a:r>
          </a:p>
          <a:p>
            <a:pPr marL="589280" indent="-588963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May not perform well</a:t>
            </a:r>
          </a:p>
          <a:p>
            <a:pPr marL="589280" indent="-588963">
              <a:spcAft>
                <a:spcPts val="1200"/>
              </a:spcAft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dirty="0"/>
              <a:t>Again, it is more important to consider the business application!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503C-ED8E-B10A-621B-B7D039AA0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452D3-1B1D-DE6E-6072-AAC705D4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00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D760-9E0E-3D71-C0A5-C5EB55C0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16149"/>
            <a:ext cx="10972800" cy="990600"/>
          </a:xfrm>
        </p:spPr>
        <p:txBody>
          <a:bodyPr/>
          <a:lstStyle/>
          <a:p>
            <a:r>
              <a:rPr lang="en-US" dirty="0"/>
              <a:t>Visuals in silhouette analysis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1AFE3-BE29-EEDD-36FE-8CDE0112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DSO528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E6F9-004C-29B7-AD75-D9B5E4AA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3B0E4-6178-BC41-B99F-4921FB75C09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9BF80C8-9C2D-7632-0885-5438C8599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3919339"/>
            <a:ext cx="7368540" cy="27825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403BEB-1DDE-EF0A-5707-D3FB8E5C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01" y="874774"/>
            <a:ext cx="4934429" cy="359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7820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25671</TotalTime>
  <Words>529</Words>
  <Application>Microsoft Macintosh PowerPoint</Application>
  <PresentationFormat>Widescreen</PresentationFormat>
  <Paragraphs>78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Calibri</vt:lpstr>
      <vt:lpstr>Wingdings</vt:lpstr>
      <vt:lpstr>Courier New</vt:lpstr>
      <vt:lpstr>Calibri Light</vt:lpstr>
      <vt:lpstr>Arial</vt:lpstr>
      <vt:lpstr>Office Theme</vt:lpstr>
      <vt:lpstr>Clarity</vt:lpstr>
      <vt:lpstr>DSO528   Blended Data Business Analytics for Efficient Decisions </vt:lpstr>
      <vt:lpstr>PowerPoint Presentation</vt:lpstr>
      <vt:lpstr>How do we choose the right number of clusters?</vt:lpstr>
      <vt:lpstr>Elbow method in practice…</vt:lpstr>
      <vt:lpstr>Choosing number of clusters</vt:lpstr>
      <vt:lpstr>Silhouette analysis</vt:lpstr>
      <vt:lpstr>Silhouette value of a single data point</vt:lpstr>
      <vt:lpstr>Silhouette coefficient for clusters</vt:lpstr>
      <vt:lpstr>Visuals in silhouette analysis</vt:lpstr>
      <vt:lpstr>Wrapping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BUAD312g   Statistics and Data Science for Business</dc:title>
  <dc:creator>Feng Chen</dc:creator>
  <cp:lastModifiedBy>Feng Chen</cp:lastModifiedBy>
  <cp:revision>15</cp:revision>
  <cp:lastPrinted>2024-01-08T18:52:36Z</cp:lastPrinted>
  <dcterms:created xsi:type="dcterms:W3CDTF">2021-08-10T21:02:53Z</dcterms:created>
  <dcterms:modified xsi:type="dcterms:W3CDTF">2024-10-01T17:28:14Z</dcterms:modified>
</cp:coreProperties>
</file>