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 PROJECT BY BILYAMINU SULEIMAN </a:t>
            </a:r>
          </a:p>
          <a:p>
            <a:r>
              <a:rPr lang="en-US" dirty="0" smtClean="0"/>
              <a:t>(161203003)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770" y="1151682"/>
            <a:ext cx="5425116" cy="1441048"/>
          </a:xfrm>
          <a:prstGeom prst="rect">
            <a:avLst/>
          </a:prstGeom>
        </p:spPr>
      </p:pic>
      <p:sp>
        <p:nvSpPr>
          <p:cNvPr id="6" name="Rectangle 5"/>
          <p:cNvSpPr/>
          <p:nvPr/>
        </p:nvSpPr>
        <p:spPr>
          <a:xfrm>
            <a:off x="1100051" y="3888296"/>
            <a:ext cx="6325899" cy="461665"/>
          </a:xfrm>
          <a:prstGeom prst="rect">
            <a:avLst/>
          </a:prstGeom>
        </p:spPr>
        <p:txBody>
          <a:bodyPr wrap="none">
            <a:spAutoFit/>
          </a:bodyPr>
          <a:lstStyle/>
          <a:p>
            <a:r>
              <a:rPr lang="en-US" sz="2400" dirty="0"/>
              <a:t>A FIVE A SIDE FOOTBALL MANAGEMENT SYSTEM </a:t>
            </a:r>
          </a:p>
        </p:txBody>
      </p:sp>
    </p:spTree>
    <p:extLst>
      <p:ext uri="{BB962C8B-B14F-4D97-AF65-F5344CB8AC3E}">
        <p14:creationId xmlns:p14="http://schemas.microsoft.com/office/powerpoint/2010/main" val="2389485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a:latin typeface="Times New Roman" panose="02020603050405020304" pitchFamily="18" charset="0"/>
                <a:ea typeface="Times New Roman" panose="02020603050405020304" pitchFamily="18" charset="0"/>
              </a:rPr>
              <a:t>Five A side a football management </a:t>
            </a:r>
            <a:r>
              <a:rPr lang="en-US" b="1" dirty="0" smtClean="0">
                <a:latin typeface="Times New Roman" panose="02020603050405020304" pitchFamily="18" charset="0"/>
                <a:ea typeface="Times New Roman" panose="02020603050405020304" pitchFamily="18" charset="0"/>
              </a:rPr>
              <a:t>system: </a:t>
            </a:r>
            <a:r>
              <a:rPr lang="en-US" dirty="0">
                <a:latin typeface="Times New Roman" panose="02020603050405020304" pitchFamily="18" charset="0"/>
                <a:ea typeface="Times New Roman" panose="02020603050405020304" pitchFamily="18" charset="0"/>
              </a:rPr>
              <a:t>A</a:t>
            </a:r>
            <a:r>
              <a:rPr lang="en-US" dirty="0" smtClean="0">
                <a:latin typeface="Times New Roman" panose="02020603050405020304" pitchFamily="18" charset="0"/>
                <a:ea typeface="Times New Roman" panose="02020603050405020304" pitchFamily="18" charset="0"/>
              </a:rPr>
              <a:t> system </a:t>
            </a:r>
            <a:r>
              <a:rPr lang="en-US" dirty="0">
                <a:latin typeface="Times New Roman" panose="02020603050405020304" pitchFamily="18" charset="0"/>
                <a:ea typeface="Times New Roman" panose="02020603050405020304" pitchFamily="18" charset="0"/>
              </a:rPr>
              <a:t>designed by Jovan </a:t>
            </a:r>
            <a:r>
              <a:rPr lang="en-US" dirty="0" err="1">
                <a:latin typeface="Times New Roman" panose="02020603050405020304" pitchFamily="18" charset="0"/>
                <a:ea typeface="Times New Roman" panose="02020603050405020304" pitchFamily="18" charset="0"/>
              </a:rPr>
              <a:t>Marinkovic</a:t>
            </a:r>
            <a:r>
              <a:rPr lang="en-US" dirty="0">
                <a:latin typeface="Times New Roman" panose="02020603050405020304" pitchFamily="18" charset="0"/>
                <a:ea typeface="Times New Roman" panose="02020603050405020304" pitchFamily="18" charset="0"/>
              </a:rPr>
              <a:t> in 2020 was besieged with some challenges such as not providing a satisfactory user experience, thus, leading to lack of interest from users. This however suggested that a methodology not allowing for revisiting of previous stages was used, such as waterfall. This project looks at making more than just a five-A-side game but rather a live web app that helps find locations of various football pitches round the globe, a methodology that allows for flexibility and addition of user inputs will be implemented. </a:t>
            </a:r>
            <a:endParaRPr lang="en-US" dirty="0" smtClean="0">
              <a:latin typeface="Times New Roman" panose="02020603050405020304" pitchFamily="18" charset="0"/>
              <a:ea typeface="Times New Roman" panose="02020603050405020304" pitchFamily="18" charset="0"/>
            </a:endParaRPr>
          </a:p>
          <a:p>
            <a:pPr marL="457200" indent="-457200">
              <a:buFont typeface="+mj-lt"/>
              <a:buAutoNum type="arabicPeriod"/>
            </a:pPr>
            <a:r>
              <a:rPr lang="en-US" b="1" dirty="0" err="1" smtClean="0">
                <a:latin typeface="Times New Roman" panose="02020603050405020304" pitchFamily="18" charset="0"/>
                <a:cs typeface="Times New Roman" panose="02020603050405020304" pitchFamily="18" charset="0"/>
              </a:rPr>
              <a:t>Ezfacility</a:t>
            </a: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sports management system in the U.K with the aim of providing rich management software for the sports and fitness industries within the UK, they’ve provided clients with a responsive design and secure platform where they can manage five-a-side centers anywhere from any device, create leagues and manage user membership and attendance</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3736433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r>
              <a:rPr lang="en-US" dirty="0" smtClean="0"/>
              <a:t>WATERFALL WITH BACKTRACKING.</a:t>
            </a:r>
          </a:p>
          <a:p>
            <a:pPr marL="342900" marR="0" lvl="0" indent="-3429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Before the next phase of development, each phase must be completed.</a:t>
            </a:r>
            <a:endParaRPr lang="en-US" sz="1800" dirty="0">
              <a:latin typeface="Arial" panose="020B0604020202020204" pitchFamily="34" charset="0"/>
              <a:ea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Best used for smaller projects where requirements are well defined.</a:t>
            </a:r>
            <a:endParaRPr lang="en-US" sz="1800" dirty="0">
              <a:latin typeface="Arial" panose="020B0604020202020204" pitchFamily="34" charset="0"/>
              <a:ea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Performs quality assurance test (verification and validation) before completing each stage.</a:t>
            </a:r>
            <a:endParaRPr lang="en-US" sz="1800" dirty="0">
              <a:latin typeface="Arial" panose="020B0604020202020204" pitchFamily="34" charset="0"/>
              <a:ea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Elaborate documentation is done at every stage of the software’s development cycle.</a:t>
            </a:r>
            <a:endParaRPr lang="en-US" sz="1800" dirty="0">
              <a:latin typeface="Arial" panose="020B0604020202020204" pitchFamily="34" charset="0"/>
              <a:ea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Project is completely dependent on the project team with minimum user intervention.</a:t>
            </a:r>
            <a:endParaRPr lang="en-US" sz="1800" dirty="0">
              <a:latin typeface="Arial" panose="020B0604020202020204" pitchFamily="34" charset="0"/>
              <a:ea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Any changes required are done during the software development.</a:t>
            </a:r>
            <a:endParaRPr lang="en-US" sz="1800" dirty="0">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30646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097280" y="1845733"/>
            <a:ext cx="10685748" cy="4057355"/>
          </a:xfrm>
        </p:spPr>
        <p:txBody>
          <a:bodyPr/>
          <a:lstStyle/>
          <a:p>
            <a:r>
              <a:rPr lang="en-US" dirty="0" smtClean="0">
                <a:latin typeface="Times New Roman" panose="02020603050405020304" pitchFamily="18" charset="0"/>
                <a:cs typeface="Times New Roman" panose="02020603050405020304" pitchFamily="18" charset="0"/>
              </a:rPr>
              <a:t>TEAM OWNER REQUIREMENTS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Register.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Login.</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Register team and players.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See available tournaments.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See fixtures and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547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SYSTEM REQUIREMENTS</a:t>
            </a:r>
          </a:p>
          <a:p>
            <a:pPr marL="457200" marR="0" lvl="0" indent="-4572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A PC with a windows operating system from 7 to 10.</a:t>
            </a:r>
            <a:endParaRPr lang="en-US" sz="1800" dirty="0">
              <a:latin typeface="Arial" panose="020B0604020202020204" pitchFamily="34" charset="0"/>
              <a:ea typeface="Arial" panose="020B0604020202020204" pitchFamily="34" charset="0"/>
            </a:endParaRPr>
          </a:p>
          <a:p>
            <a:pPr marL="457200" marR="0" lvl="0" indent="-4572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A windows or Unix based computer with at least 2gb RAM.</a:t>
            </a:r>
            <a:endParaRPr lang="en-US" sz="1800" dirty="0">
              <a:latin typeface="Arial" panose="020B0604020202020204" pitchFamily="34" charset="0"/>
              <a:ea typeface="Arial" panose="020B0604020202020204" pitchFamily="34" charset="0"/>
            </a:endParaRPr>
          </a:p>
          <a:p>
            <a:pPr marL="457200" marR="0" lvl="0" indent="-4572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A web browser, preferably chrome.</a:t>
            </a:r>
            <a:endParaRPr lang="en-US" sz="1800" dirty="0">
              <a:latin typeface="Arial" panose="020B0604020202020204" pitchFamily="34" charset="0"/>
              <a:ea typeface="Arial" panose="020B0604020202020204" pitchFamily="34" charset="0"/>
            </a:endParaRPr>
          </a:p>
          <a:p>
            <a:pPr marL="457200" marR="0" lvl="0" indent="-457200">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An active internet connection.</a:t>
            </a:r>
            <a:endParaRPr lang="en-US" sz="1800" dirty="0">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68614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LANGUAGES USED</a:t>
            </a:r>
            <a:endParaRPr lang="en-US" dirty="0"/>
          </a:p>
        </p:txBody>
      </p:sp>
      <p:sp>
        <p:nvSpPr>
          <p:cNvPr id="3" name="Content Placeholder 2"/>
          <p:cNvSpPr>
            <a:spLocks noGrp="1"/>
          </p:cNvSpPr>
          <p:nvPr>
            <p:ph idx="1"/>
          </p:nvPr>
        </p:nvSpPr>
        <p:spPr/>
        <p:txBody>
          <a:bodyPr>
            <a:normAutofit fontScale="92500" lnSpcReduction="10000"/>
          </a:bodyPr>
          <a:lstStyle/>
          <a:p>
            <a:pPr marL="342900" marR="0" lvl="0" indent="-342900" algn="just">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Bootstrap CSS (cascading style sheet)</a:t>
            </a:r>
            <a:endParaRPr lang="en-US" sz="1800" dirty="0">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JavaScript</a:t>
            </a:r>
            <a:endParaRPr lang="en-US" sz="1800" dirty="0">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PHP (hypertext-preprocessor)</a:t>
            </a:r>
            <a:endParaRPr lang="en-US" sz="1800" dirty="0">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dirty="0" err="1">
                <a:latin typeface="Times New Roman" panose="02020603050405020304" pitchFamily="18" charset="0"/>
                <a:ea typeface="Arial" panose="020B0604020202020204" pitchFamily="34" charset="0"/>
              </a:rPr>
              <a:t>Xampp</a:t>
            </a:r>
            <a:r>
              <a:rPr lang="en-US" dirty="0">
                <a:latin typeface="Times New Roman" panose="02020603050405020304" pitchFamily="18" charset="0"/>
                <a:ea typeface="Arial" panose="020B0604020202020204" pitchFamily="34" charset="0"/>
              </a:rPr>
              <a:t> local web server </a:t>
            </a:r>
            <a:endParaRPr lang="en-US" sz="1800" dirty="0">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MySQL database </a:t>
            </a:r>
            <a:r>
              <a:rPr lang="en-US" dirty="0" smtClean="0">
                <a:latin typeface="Times New Roman" panose="02020603050405020304" pitchFamily="18" charset="0"/>
                <a:ea typeface="Arial" panose="020B0604020202020204" pitchFamily="34" charset="0"/>
              </a:rPr>
              <a:t>sever</a:t>
            </a:r>
          </a:p>
          <a:p>
            <a:pPr marL="342900" marR="0" lvl="0" indent="-342900" algn="just">
              <a:lnSpc>
                <a:spcPct val="200000"/>
              </a:lnSpc>
              <a:spcBef>
                <a:spcPts val="0"/>
              </a:spcBef>
              <a:spcAft>
                <a:spcPts val="0"/>
              </a:spcAft>
              <a:buFont typeface="+mj-lt"/>
              <a:buAutoNum type="arabicPeriod"/>
            </a:pPr>
            <a:r>
              <a:rPr lang="en-US" sz="1800" dirty="0" err="1" smtClean="0">
                <a:latin typeface="Times New Roman" panose="02020603050405020304" pitchFamily="18" charset="0"/>
                <a:ea typeface="Arial" panose="020B0604020202020204" pitchFamily="34" charset="0"/>
              </a:rPr>
              <a:t>Laravel</a:t>
            </a:r>
            <a:endParaRPr lang="en-US" sz="1800" dirty="0">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dirty="0">
                <a:latin typeface="Times New Roman" panose="02020603050405020304" pitchFamily="18" charset="0"/>
                <a:ea typeface="Arial" panose="020B0604020202020204" pitchFamily="34" charset="0"/>
              </a:rPr>
              <a:t>Visual studio code</a:t>
            </a:r>
            <a:endParaRPr lang="en-US" sz="1800" dirty="0">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343316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sp>
        <p:nvSpPr>
          <p:cNvPr id="5" name="Content Placeholder 4"/>
          <p:cNvSpPr>
            <a:spLocks noGrp="1"/>
          </p:cNvSpPr>
          <p:nvPr>
            <p:ph idx="1"/>
          </p:nvPr>
        </p:nvSpPr>
        <p:spPr/>
        <p:txBody>
          <a:bodyPr/>
          <a:lstStyle/>
          <a:p>
            <a:r>
              <a:rPr lang="en-US" dirty="0" smtClean="0"/>
              <a:t>USECASE DIAGRAM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726" y="1765068"/>
            <a:ext cx="4690937" cy="4462111"/>
          </a:xfrm>
          <a:prstGeom prst="rect">
            <a:avLst/>
          </a:prstGeom>
        </p:spPr>
      </p:pic>
    </p:spTree>
    <p:extLst>
      <p:ext uri="{BB962C8B-B14F-4D97-AF65-F5344CB8AC3E}">
        <p14:creationId xmlns:p14="http://schemas.microsoft.com/office/powerpoint/2010/main" val="2274376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sp>
        <p:nvSpPr>
          <p:cNvPr id="3" name="Content Placeholder 2"/>
          <p:cNvSpPr>
            <a:spLocks noGrp="1"/>
          </p:cNvSpPr>
          <p:nvPr>
            <p:ph idx="1"/>
          </p:nvPr>
        </p:nvSpPr>
        <p:spPr/>
        <p:txBody>
          <a:bodyPr/>
          <a:lstStyle/>
          <a:p>
            <a:r>
              <a:rPr lang="en-US" dirty="0" smtClean="0"/>
              <a:t>ACTIVITY DIAGRAMS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55" y="2100804"/>
            <a:ext cx="3845110" cy="42536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950" y="2100804"/>
            <a:ext cx="3872696" cy="420836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7784" y="2100804"/>
            <a:ext cx="4045351" cy="4166406"/>
          </a:xfrm>
          <a:prstGeom prst="rect">
            <a:avLst/>
          </a:prstGeom>
        </p:spPr>
      </p:pic>
    </p:spTree>
    <p:extLst>
      <p:ext uri="{BB962C8B-B14F-4D97-AF65-F5344CB8AC3E}">
        <p14:creationId xmlns:p14="http://schemas.microsoft.com/office/powerpoint/2010/main" val="2481984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OF CORE  FUNCTION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core functions of the system which was implemented include the following:</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Admin and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eam manager registration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Admin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Team </a:t>
            </a:r>
            <a:r>
              <a:rPr lang="en-US" dirty="0" err="1" smtClean="0">
                <a:latin typeface="Times New Roman" panose="02020603050405020304" pitchFamily="18" charset="0"/>
                <a:cs typeface="Times New Roman" panose="02020603050405020304" pitchFamily="18" charset="0"/>
              </a:rPr>
              <a:t>maanager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login/logout function</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Creating tournaments and updating match results.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Viewing team and player details.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6938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pPr marL="0" marR="0" algn="just">
              <a:lnSpc>
                <a:spcPct val="150000"/>
              </a:lnSpc>
              <a:spcBef>
                <a:spcPts val="0"/>
              </a:spcBef>
              <a:spcAft>
                <a:spcPts val="0"/>
              </a:spcAft>
            </a:pPr>
            <a:r>
              <a:rPr lang="en-US" dirty="0">
                <a:latin typeface="Times New Roman" panose="02020603050405020304" pitchFamily="18" charset="0"/>
                <a:ea typeface="Arial" panose="020B0604020202020204" pitchFamily="34" charset="0"/>
              </a:rPr>
              <a:t>Future works can endeavor to add a method of helping players start leagues or tournaments and help keep track of score lines and player stats, as well as a means of inputting suggestions and communications between player to player.</a:t>
            </a:r>
            <a:endParaRPr lang="en-US" sz="1800" dirty="0">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911179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dirty="0"/>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ea typeface="Arial" panose="020B0604020202020204" pitchFamily="34" charset="0"/>
              </a:rPr>
              <a:t>In conclusion we sincerely hope that Nigerians will find the web app beneficial in helping them get conducive locations to meet other people and play football, and would have made the method of searching for a five-a-side pitch easier while also reducing stress and </a:t>
            </a:r>
            <a:r>
              <a:rPr lang="en-US" dirty="0" smtClean="0">
                <a:latin typeface="Times New Roman" panose="02020603050405020304" pitchFamily="18" charset="0"/>
                <a:ea typeface="Arial" panose="020B0604020202020204" pitchFamily="34" charset="0"/>
              </a:rPr>
              <a:t>cost.</a:t>
            </a:r>
            <a:endParaRPr lang="en-US" dirty="0"/>
          </a:p>
        </p:txBody>
      </p:sp>
    </p:spTree>
    <p:extLst>
      <p:ext uri="{BB962C8B-B14F-4D97-AF65-F5344CB8AC3E}">
        <p14:creationId xmlns:p14="http://schemas.microsoft.com/office/powerpoint/2010/main" val="1451774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sport industry is one of the fastest growing industries around the globe with football at the heart of the industry. Football happens to be the most popular sport in the world, with more than 3 billion people investing their time and money to view the sport. The sport is also enjoyed by individuals who physically play it, it serves as a form of escape and leisure to billions of people around the </a:t>
            </a:r>
            <a:r>
              <a:rPr lang="en-US" dirty="0" smtClean="0">
                <a:latin typeface="Times New Roman" panose="02020603050405020304" pitchFamily="18" charset="0"/>
                <a:ea typeface="Times New Roman" panose="02020603050405020304" pitchFamily="18" charset="0"/>
              </a:rPr>
              <a:t>world.</a:t>
            </a:r>
          </a:p>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football industry however like every other industry has taken advantage of the provision of technology to further spread its </a:t>
            </a:r>
            <a:r>
              <a:rPr lang="en-US" dirty="0" smtClean="0">
                <a:latin typeface="Times New Roman" panose="02020603050405020304" pitchFamily="18" charset="0"/>
                <a:ea typeface="Times New Roman" panose="02020603050405020304" pitchFamily="18" charset="0"/>
              </a:rPr>
              <a:t>wings.</a:t>
            </a:r>
          </a:p>
          <a:p>
            <a:pPr marL="0" indent="0">
              <a:buNone/>
            </a:pPr>
            <a:endParaRPr lang="en-US" dirty="0" smtClean="0">
              <a:latin typeface="Times New Roman" panose="02020603050405020304" pitchFamily="18" charset="0"/>
              <a:ea typeface="Times New Roman" panose="02020603050405020304" pitchFamily="18" charset="0"/>
            </a:endParaRPr>
          </a:p>
          <a:p>
            <a:pPr marR="0">
              <a:lnSpc>
                <a:spcPct val="10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It is however obvious though that technology has not been able to touch every aspect of </a:t>
            </a:r>
            <a:r>
              <a:rPr lang="en-US" dirty="0" smtClean="0">
                <a:latin typeface="Times New Roman" panose="02020603050405020304" pitchFamily="18" charset="0"/>
                <a:ea typeface="Times New Roman" panose="02020603050405020304" pitchFamily="18" charset="0"/>
              </a:rPr>
              <a:t>the</a:t>
            </a:r>
          </a:p>
          <a:p>
            <a:pPr marL="0" marR="0" indent="0">
              <a:lnSpc>
                <a:spcPct val="100000"/>
              </a:lnSpc>
              <a:spcBef>
                <a:spcPts val="0"/>
              </a:spcBef>
              <a:spcAft>
                <a:spcPts val="0"/>
              </a:spcAft>
              <a:buNone/>
            </a:pPr>
            <a:r>
              <a:rPr lang="en-US" dirty="0" smtClean="0">
                <a:latin typeface="Times New Roman" panose="02020603050405020304" pitchFamily="18" charset="0"/>
                <a:ea typeface="Times New Roman" panose="02020603050405020304" pitchFamily="18" charset="0"/>
              </a:rPr>
              <a:t>sport</a:t>
            </a:r>
            <a:r>
              <a:rPr lang="en-US" dirty="0">
                <a:latin typeface="Times New Roman" panose="02020603050405020304" pitchFamily="18" charset="0"/>
                <a:ea typeface="Times New Roman" panose="02020603050405020304" pitchFamily="18" charset="0"/>
              </a:rPr>
              <a:t>, and still presents limitations and more room for improvements. This project will focus on one of such limitations and provide a key solution for lovers of the sport, who prefer to engage in it physically </a:t>
            </a:r>
            <a:endParaRPr lang="en-US" sz="1800" dirty="0">
              <a:latin typeface="Arial" panose="020B0604020202020204" pitchFamily="34" charset="0"/>
              <a:ea typeface="Arial" panose="020B060402020202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76519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69172955"/>
              </p:ext>
            </p:extLst>
          </p:nvPr>
        </p:nvGraphicFramePr>
        <p:xfrm>
          <a:off x="1096962" y="1805655"/>
          <a:ext cx="10058717" cy="3929600"/>
        </p:xfrm>
        <a:graphic>
          <a:graphicData uri="http://schemas.openxmlformats.org/drawingml/2006/table">
            <a:tbl>
              <a:tblPr firstRow="1" firstCol="1" bandRow="1">
                <a:tableStyleId>{5C22544A-7EE6-4342-B048-85BDC9FD1C3A}</a:tableStyleId>
              </a:tblPr>
              <a:tblGrid>
                <a:gridCol w="10058717">
                  <a:extLst>
                    <a:ext uri="{9D8B030D-6E8A-4147-A177-3AD203B41FA5}">
                      <a16:colId xmlns:a16="http://schemas.microsoft.com/office/drawing/2014/main" val="1573744764"/>
                    </a:ext>
                  </a:extLst>
                </a:gridCol>
              </a:tblGrid>
              <a:tr h="392960">
                <a:tc>
                  <a:txBody>
                    <a:bodyPr/>
                    <a:lstStyle/>
                    <a:p>
                      <a:pPr marL="0" marR="0">
                        <a:lnSpc>
                          <a:spcPct val="200000"/>
                        </a:lnSpc>
                        <a:spcBef>
                          <a:spcPts val="0"/>
                        </a:spcBef>
                        <a:spcAft>
                          <a:spcPts val="0"/>
                        </a:spcAft>
                      </a:pPr>
                      <a:r>
                        <a:rPr lang="en-US" sz="1200" b="0" dirty="0">
                          <a:solidFill>
                            <a:schemeClr val="tx1"/>
                          </a:solidFill>
                          <a:effectLst/>
                        </a:rPr>
                        <a:t>u. games, "</a:t>
                      </a:r>
                      <a:r>
                        <a:rPr lang="en-US" sz="1200" b="0" dirty="0" err="1">
                          <a:solidFill>
                            <a:schemeClr val="tx1"/>
                          </a:solidFill>
                          <a:effectLst/>
                        </a:rPr>
                        <a:t>uber</a:t>
                      </a:r>
                      <a:r>
                        <a:rPr lang="en-US" sz="1200" b="0" dirty="0">
                          <a:solidFill>
                            <a:schemeClr val="tx1"/>
                          </a:solidFill>
                          <a:effectLst/>
                        </a:rPr>
                        <a:t> games (quality garden games and indoor games).," [Online]. Available: http://www.ubergames.co.uk.</a:t>
                      </a:r>
                      <a:endParaRPr lang="en-US" sz="1200" b="0" dirty="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2855979477"/>
                  </a:ext>
                </a:extLst>
              </a:tr>
              <a:tr h="392960">
                <a:tc>
                  <a:txBody>
                    <a:bodyPr/>
                    <a:lstStyle/>
                    <a:p>
                      <a:pPr marL="0" marR="0">
                        <a:lnSpc>
                          <a:spcPct val="200000"/>
                        </a:lnSpc>
                        <a:spcBef>
                          <a:spcPts val="0"/>
                        </a:spcBef>
                        <a:spcAft>
                          <a:spcPts val="0"/>
                        </a:spcAft>
                      </a:pPr>
                      <a:r>
                        <a:rPr lang="en-US" sz="1200" b="0">
                          <a:solidFill>
                            <a:schemeClr val="tx1"/>
                          </a:solidFill>
                          <a:effectLst/>
                        </a:rPr>
                        <a:t>j. marinkovic, "Football Game Management System Redesign," [Online]. Available: http://www.jovanmarinkovic.com/fiveaside.</a:t>
                      </a:r>
                      <a:endParaRPr lang="en-US" sz="1200" b="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2423687808"/>
                  </a:ext>
                </a:extLst>
              </a:tr>
              <a:tr h="392960">
                <a:tc>
                  <a:txBody>
                    <a:bodyPr/>
                    <a:lstStyle/>
                    <a:p>
                      <a:pPr marL="0" marR="0">
                        <a:lnSpc>
                          <a:spcPct val="200000"/>
                        </a:lnSpc>
                        <a:spcBef>
                          <a:spcPts val="0"/>
                        </a:spcBef>
                        <a:spcAft>
                          <a:spcPts val="0"/>
                        </a:spcAft>
                      </a:pPr>
                      <a:r>
                        <a:rPr lang="en-US" sz="1200" b="0">
                          <a:solidFill>
                            <a:schemeClr val="tx1"/>
                          </a:solidFill>
                          <a:effectLst/>
                        </a:rPr>
                        <a:t>toepoke, "toepoke," [Online]. Available: https://toepoke.co.uk/home.aspx.</a:t>
                      </a:r>
                      <a:endParaRPr lang="en-US" sz="1200" b="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1992995287"/>
                  </a:ext>
                </a:extLst>
              </a:tr>
              <a:tr h="392960">
                <a:tc>
                  <a:txBody>
                    <a:bodyPr/>
                    <a:lstStyle/>
                    <a:p>
                      <a:pPr marL="0" marR="0">
                        <a:lnSpc>
                          <a:spcPct val="200000"/>
                        </a:lnSpc>
                        <a:spcBef>
                          <a:spcPts val="0"/>
                        </a:spcBef>
                        <a:spcAft>
                          <a:spcPts val="0"/>
                        </a:spcAft>
                      </a:pPr>
                      <a:r>
                        <a:rPr lang="en-US" sz="1200" b="0">
                          <a:solidFill>
                            <a:schemeClr val="tx1"/>
                          </a:solidFill>
                          <a:effectLst/>
                        </a:rPr>
                        <a:t>j. t. point, "javatpoint," [Online]. Available: https://www.javatpoint.com/jira-waterfall-model.</a:t>
                      </a:r>
                      <a:endParaRPr lang="en-US" sz="1200" b="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525756711"/>
                  </a:ext>
                </a:extLst>
              </a:tr>
              <a:tr h="392960">
                <a:tc>
                  <a:txBody>
                    <a:bodyPr/>
                    <a:lstStyle/>
                    <a:p>
                      <a:pPr marL="0" marR="0">
                        <a:lnSpc>
                          <a:spcPct val="200000"/>
                        </a:lnSpc>
                        <a:spcBef>
                          <a:spcPts val="0"/>
                        </a:spcBef>
                        <a:spcAft>
                          <a:spcPts val="0"/>
                        </a:spcAft>
                      </a:pPr>
                      <a:r>
                        <a:rPr lang="en-US" sz="1200" b="0">
                          <a:solidFill>
                            <a:schemeClr val="tx1"/>
                          </a:solidFill>
                          <a:effectLst/>
                        </a:rPr>
                        <a:t>p. manager, "project manager," [Online]. Available: https://www.projectmanager.com/waterfall-methodology.</a:t>
                      </a:r>
                      <a:endParaRPr lang="en-US" sz="1200" b="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1536355406"/>
                  </a:ext>
                </a:extLst>
              </a:tr>
              <a:tr h="392960">
                <a:tc>
                  <a:txBody>
                    <a:bodyPr/>
                    <a:lstStyle/>
                    <a:p>
                      <a:pPr marL="0" marR="0">
                        <a:lnSpc>
                          <a:spcPct val="200000"/>
                        </a:lnSpc>
                        <a:spcBef>
                          <a:spcPts val="0"/>
                        </a:spcBef>
                        <a:spcAft>
                          <a:spcPts val="0"/>
                        </a:spcAft>
                      </a:pPr>
                      <a:r>
                        <a:rPr lang="en-US" sz="1200" b="0">
                          <a:solidFill>
                            <a:schemeClr val="tx1"/>
                          </a:solidFill>
                          <a:effectLst/>
                        </a:rPr>
                        <a:t>s. reddy, "medium," [Online]. Available: https://medium.com/@sudarhtc/waterfall-methodology-in-project-management-phases-benefits-85393be2f1d.</a:t>
                      </a:r>
                      <a:endParaRPr lang="en-US" sz="1200" b="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691018450"/>
                  </a:ext>
                </a:extLst>
              </a:tr>
              <a:tr h="392960">
                <a:tc>
                  <a:txBody>
                    <a:bodyPr/>
                    <a:lstStyle/>
                    <a:p>
                      <a:pPr marL="0" marR="0">
                        <a:lnSpc>
                          <a:spcPct val="200000"/>
                        </a:lnSpc>
                        <a:spcBef>
                          <a:spcPts val="0"/>
                        </a:spcBef>
                        <a:spcAft>
                          <a:spcPts val="0"/>
                        </a:spcAft>
                      </a:pPr>
                      <a:r>
                        <a:rPr lang="en-US" sz="1200" b="0">
                          <a:solidFill>
                            <a:schemeClr val="tx1"/>
                          </a:solidFill>
                          <a:effectLst/>
                        </a:rPr>
                        <a:t>tutorialspoint, "tutorials point," [Online]. Available: https://www.tutorialspoint.com/sdlc/sdlc_software_prototyping.htm.</a:t>
                      </a:r>
                      <a:endParaRPr lang="en-US" sz="1200" b="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2828558367"/>
                  </a:ext>
                </a:extLst>
              </a:tr>
              <a:tr h="392960">
                <a:tc>
                  <a:txBody>
                    <a:bodyPr/>
                    <a:lstStyle/>
                    <a:p>
                      <a:pPr marL="0" marR="0">
                        <a:lnSpc>
                          <a:spcPct val="200000"/>
                        </a:lnSpc>
                        <a:spcBef>
                          <a:spcPts val="0"/>
                        </a:spcBef>
                        <a:spcAft>
                          <a:spcPts val="0"/>
                        </a:spcAft>
                      </a:pPr>
                      <a:r>
                        <a:rPr lang="en-US" sz="1200" b="0" dirty="0">
                          <a:solidFill>
                            <a:schemeClr val="tx1"/>
                          </a:solidFill>
                          <a:effectLst/>
                        </a:rPr>
                        <a:t>guru99, "guru99," [Online]. Available: https://www.guru99.com/software-engineering-prototyping-model.html.</a:t>
                      </a:r>
                      <a:endParaRPr lang="en-US" sz="1200" b="0" dirty="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1064551654"/>
                  </a:ext>
                </a:extLst>
              </a:tr>
              <a:tr h="392960">
                <a:tc>
                  <a:txBody>
                    <a:bodyPr/>
                    <a:lstStyle/>
                    <a:p>
                      <a:pPr marL="0" marR="0">
                        <a:lnSpc>
                          <a:spcPct val="200000"/>
                        </a:lnSpc>
                        <a:spcBef>
                          <a:spcPts val="0"/>
                        </a:spcBef>
                        <a:spcAft>
                          <a:spcPts val="0"/>
                        </a:spcAft>
                      </a:pPr>
                      <a:r>
                        <a:rPr lang="en-US" sz="1200" b="0" dirty="0">
                          <a:solidFill>
                            <a:schemeClr val="tx1"/>
                          </a:solidFill>
                          <a:effectLst/>
                        </a:rPr>
                        <a:t>project community, "project community," [Online]. Available: http://projectcommunityonline.com/waterfall-project-management-an-overview.html.</a:t>
                      </a:r>
                      <a:endParaRPr lang="en-US" sz="1200" b="0" dirty="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2554799865"/>
                  </a:ext>
                </a:extLst>
              </a:tr>
              <a:tr h="392960">
                <a:tc>
                  <a:txBody>
                    <a:bodyPr/>
                    <a:lstStyle/>
                    <a:p>
                      <a:pPr marL="0" marR="0">
                        <a:lnSpc>
                          <a:spcPct val="200000"/>
                        </a:lnSpc>
                        <a:spcBef>
                          <a:spcPts val="0"/>
                        </a:spcBef>
                        <a:spcAft>
                          <a:spcPts val="0"/>
                        </a:spcAft>
                      </a:pPr>
                      <a:r>
                        <a:rPr lang="en-US" sz="1200" b="0" dirty="0" err="1">
                          <a:solidFill>
                            <a:schemeClr val="tx1"/>
                          </a:solidFill>
                          <a:effectLst/>
                        </a:rPr>
                        <a:t>tallyfy</a:t>
                      </a:r>
                      <a:r>
                        <a:rPr lang="en-US" sz="1200" b="0" dirty="0">
                          <a:solidFill>
                            <a:schemeClr val="tx1"/>
                          </a:solidFill>
                          <a:effectLst/>
                        </a:rPr>
                        <a:t>, "</a:t>
                      </a:r>
                      <a:r>
                        <a:rPr lang="en-US" sz="1200" b="0" dirty="0" err="1">
                          <a:solidFill>
                            <a:schemeClr val="tx1"/>
                          </a:solidFill>
                          <a:effectLst/>
                        </a:rPr>
                        <a:t>tallyfy</a:t>
                      </a:r>
                      <a:r>
                        <a:rPr lang="en-US" sz="1200" b="0" dirty="0">
                          <a:solidFill>
                            <a:schemeClr val="tx1"/>
                          </a:solidFill>
                          <a:effectLst/>
                        </a:rPr>
                        <a:t>," [Online]. Available: https://tallyfy.com/uml-diagram/.</a:t>
                      </a:r>
                      <a:endParaRPr lang="en-US" sz="1200" b="0" dirty="0">
                        <a:solidFill>
                          <a:schemeClr val="tx1"/>
                        </a:solidFill>
                        <a:effectLst/>
                        <a:latin typeface="Arial" panose="020B0604020202020204" pitchFamily="34" charset="0"/>
                        <a:ea typeface="Arial" panose="020B0604020202020204" pitchFamily="34" charset="0"/>
                      </a:endParaRPr>
                    </a:p>
                  </a:txBody>
                  <a:tcPr marL="9525" marR="9525" marT="9525" marB="9525">
                    <a:solidFill>
                      <a:schemeClr val="bg1"/>
                    </a:solidFill>
                  </a:tcPr>
                </a:tc>
                <a:extLst>
                  <a:ext uri="{0D108BD9-81ED-4DB2-BD59-A6C34878D82A}">
                    <a16:rowId xmlns:a16="http://schemas.microsoft.com/office/drawing/2014/main" val="4162037671"/>
                  </a:ext>
                </a:extLst>
              </a:tr>
            </a:tbl>
          </a:graphicData>
        </a:graphic>
      </p:graphicFrame>
    </p:spTree>
    <p:extLst>
      <p:ext uri="{BB962C8B-B14F-4D97-AF65-F5344CB8AC3E}">
        <p14:creationId xmlns:p14="http://schemas.microsoft.com/office/powerpoint/2010/main" val="1121727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dirty="0" smtClean="0">
                <a:latin typeface="Times New Roman" panose="02020603050405020304" pitchFamily="18" charset="0"/>
                <a:cs typeface="Times New Roman" panose="02020603050405020304" pitchFamily="18" charset="0"/>
              </a:rPr>
              <a:t> THANK YOU!!</a:t>
            </a:r>
          </a:p>
          <a:p>
            <a:pPr algn="ctr"/>
            <a:r>
              <a:rPr lang="en-US" dirty="0" smtClean="0">
                <a:latin typeface="Times New Roman" panose="02020603050405020304" pitchFamily="18" charset="0"/>
                <a:cs typeface="Times New Roman" panose="02020603050405020304" pitchFamily="18" charset="0"/>
              </a:rPr>
              <a:t>AND GOD BLESS NIGERIA!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76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OF STUDY </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Football has a long history. Football in its current form started in England in the 19</a:t>
            </a:r>
            <a:r>
              <a:rPr lang="en-US" baseline="30000" dirty="0">
                <a:latin typeface="Times New Roman" panose="02020603050405020304" pitchFamily="18" charset="0"/>
                <a:ea typeface="Times New Roman" panose="02020603050405020304" pitchFamily="18" charset="0"/>
              </a:rPr>
              <a:t>th</a:t>
            </a:r>
            <a:r>
              <a:rPr lang="en-US" dirty="0">
                <a:latin typeface="Times New Roman" panose="02020603050405020304" pitchFamily="18" charset="0"/>
                <a:ea typeface="Times New Roman" panose="02020603050405020304" pitchFamily="18" charset="0"/>
              </a:rPr>
              <a:t> century. but alternative forms of the sport existed earlier and are a major part of the sport history. </a:t>
            </a:r>
            <a:endParaRPr lang="en-US" dirty="0" smtClean="0">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Five-a-side </a:t>
            </a:r>
            <a:r>
              <a:rPr lang="en-US" dirty="0">
                <a:latin typeface="Times New Roman" panose="02020603050405020304" pitchFamily="18" charset="0"/>
                <a:ea typeface="Times New Roman" panose="02020603050405020304" pitchFamily="18" charset="0"/>
              </a:rPr>
              <a:t>football is a fast moving game that is often played amongst friends, partly because of the ease of finding five players for a team. Pub teams, work colleagues and </a:t>
            </a:r>
            <a:r>
              <a:rPr lang="en-US" dirty="0" smtClean="0">
                <a:latin typeface="Times New Roman" panose="02020603050405020304" pitchFamily="18" charset="0"/>
                <a:ea typeface="Times New Roman" panose="02020603050405020304" pitchFamily="18" charset="0"/>
              </a:rPr>
              <a:t>friends.</a:t>
            </a:r>
          </a:p>
          <a:p>
            <a:pPr marL="0" indent="0">
              <a:buNone/>
            </a:pPr>
            <a:endParaRPr lang="en-US" dirty="0" smtClean="0">
              <a:latin typeface="Times New Roman" panose="02020603050405020304" pitchFamily="18" charset="0"/>
              <a:ea typeface="Times New Roman" panose="02020603050405020304" pitchFamily="18" charset="0"/>
            </a:endParaRPr>
          </a:p>
          <a:p>
            <a:pPr>
              <a:lnSpc>
                <a:spcPct val="10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This project seeks to leverage on </a:t>
            </a:r>
            <a:r>
              <a:rPr lang="en-US" dirty="0" smtClean="0">
                <a:latin typeface="Times New Roman" panose="02020603050405020304" pitchFamily="18" charset="0"/>
                <a:ea typeface="Times New Roman" panose="02020603050405020304" pitchFamily="18" charset="0"/>
              </a:rPr>
              <a:t>some </a:t>
            </a:r>
            <a:r>
              <a:rPr lang="en-US" dirty="0">
                <a:latin typeface="Times New Roman" panose="02020603050405020304" pitchFamily="18" charset="0"/>
                <a:ea typeface="Times New Roman" panose="02020603050405020304" pitchFamily="18" charset="0"/>
              </a:rPr>
              <a:t>technological advancements to offer a more suitable means for football lovers in creating an enabling environment in the management system of five-a-side </a:t>
            </a:r>
            <a:r>
              <a:rPr lang="en-US" dirty="0" smtClean="0">
                <a:latin typeface="Times New Roman" panose="02020603050405020304" pitchFamily="18" charset="0"/>
                <a:ea typeface="Times New Roman" panose="02020603050405020304" pitchFamily="18" charset="0"/>
              </a:rPr>
              <a:t>Football pitch </a:t>
            </a:r>
            <a:r>
              <a:rPr lang="en-US" dirty="0">
                <a:latin typeface="Times New Roman" panose="02020603050405020304" pitchFamily="18" charset="0"/>
                <a:ea typeface="Times New Roman" panose="02020603050405020304" pitchFamily="18" charset="0"/>
              </a:rPr>
              <a:t>without the need to search endlessly for a five-a-side pitch</a:t>
            </a:r>
            <a:r>
              <a:rPr lang="en-US" dirty="0" smtClean="0">
                <a:latin typeface="Times New Roman" panose="02020603050405020304" pitchFamily="18" charset="0"/>
                <a:ea typeface="Times New Roman" panose="02020603050405020304" pitchFamily="18" charset="0"/>
              </a:rPr>
              <a:t>.</a:t>
            </a:r>
          </a:p>
          <a:p>
            <a:pPr marL="0" indent="0">
              <a:lnSpc>
                <a:spcPct val="100000"/>
              </a:lnSpc>
              <a:spcBef>
                <a:spcPts val="0"/>
              </a:spcBef>
              <a:spcAft>
                <a:spcPts val="0"/>
              </a:spcAft>
              <a:buNone/>
            </a:pPr>
            <a:endParaRPr lang="en-US" sz="1800" dirty="0">
              <a:latin typeface="Arial" panose="020B0604020202020204" pitchFamily="34" charset="0"/>
              <a:ea typeface="Arial" panose="020B0604020202020204" pitchFamily="34"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aim of this web app is to ensure that individuals have an effective and organized way of managing their football affairs while at the same time achieving the objective of making information about five-a-side football activities always available.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900525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PROBLEM</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Football could sometimes be tedious when it comes to rallying individuals and searching for a pitch to be used, which often most times results in loss of interest. </a:t>
            </a:r>
            <a:endParaRPr lang="en-US" dirty="0" smtClean="0">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ea typeface="Times New Roman" panose="02020603050405020304" pitchFamily="18" charset="0"/>
            </a:endParaRPr>
          </a:p>
          <a:p>
            <a:pPr marR="0" algn="just">
              <a:lnSpc>
                <a:spcPct val="10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This project looks at using a series of research of the sport and reviews of people to offer an improved and convenient means of selecting and finding </a:t>
            </a:r>
            <a:r>
              <a:rPr lang="en-US" dirty="0" smtClean="0">
                <a:latin typeface="Times New Roman" panose="02020603050405020304" pitchFamily="18" charset="0"/>
                <a:ea typeface="Times New Roman" panose="02020603050405020304" pitchFamily="18" charset="0"/>
              </a:rPr>
              <a:t>players, creating and organizing tournaments </a:t>
            </a:r>
            <a:r>
              <a:rPr lang="en-US" dirty="0">
                <a:latin typeface="Times New Roman" panose="02020603050405020304" pitchFamily="18" charset="0"/>
                <a:ea typeface="Times New Roman" panose="02020603050405020304" pitchFamily="18" charset="0"/>
              </a:rPr>
              <a:t>as well as locating a pitch nearest to football in a specific region, town, state, or country.  </a:t>
            </a:r>
            <a:endParaRPr lang="en-US" sz="1800" dirty="0">
              <a:latin typeface="Arial" panose="020B0604020202020204" pitchFamily="34" charset="0"/>
              <a:ea typeface="Arial" panose="020B060402020202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274599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lstStyle/>
          <a:p>
            <a:pPr marL="251460" marR="0" indent="-342900" algn="just">
              <a:lnSpc>
                <a:spcPct val="100000"/>
              </a:lnSpc>
              <a:spcBef>
                <a:spcPts val="0"/>
              </a:spcBef>
              <a:spcAft>
                <a:spcPts val="60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aim of this research is to develop a suitable web app that will be focused on providing support to individuals in need of a location/pitch to play </a:t>
            </a:r>
            <a:r>
              <a:rPr lang="en-US" dirty="0" smtClean="0">
                <a:latin typeface="Times New Roman" panose="02020603050405020304" pitchFamily="18" charset="0"/>
                <a:ea typeface="Times New Roman" panose="02020603050405020304" pitchFamily="18" charset="0"/>
              </a:rPr>
              <a:t>football, </a:t>
            </a:r>
            <a:r>
              <a:rPr lang="en-US" dirty="0">
                <a:latin typeface="Times New Roman" panose="02020603050405020304" pitchFamily="18" charset="0"/>
                <a:ea typeface="Times New Roman" panose="02020603050405020304" pitchFamily="18" charset="0"/>
              </a:rPr>
              <a:t>as well as an easier way to manage the gathering of </a:t>
            </a:r>
            <a:r>
              <a:rPr lang="en-US" dirty="0" smtClean="0">
                <a:latin typeface="Times New Roman" panose="02020603050405020304" pitchFamily="18" charset="0"/>
                <a:ea typeface="Times New Roman" panose="02020603050405020304" pitchFamily="18" charset="0"/>
              </a:rPr>
              <a:t>teams ready to play local tournaments in their location.</a:t>
            </a:r>
            <a:endParaRPr lang="en-US" sz="1800" dirty="0">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49913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create </a:t>
            </a:r>
            <a:r>
              <a:rPr lang="en-US" dirty="0">
                <a:latin typeface="Times New Roman" panose="02020603050405020304" pitchFamily="18" charset="0"/>
                <a:cs typeface="Times New Roman" panose="02020603050405020304" pitchFamily="18" charset="0"/>
              </a:rPr>
              <a:t>a system that provides footballers with the nearest five-a-side pitch in their location.</a:t>
            </a:r>
          </a:p>
          <a:p>
            <a:pPr lvl="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provide </a:t>
            </a:r>
            <a:r>
              <a:rPr lang="en-US" dirty="0">
                <a:latin typeface="Times New Roman" panose="02020603050405020304" pitchFamily="18" charset="0"/>
                <a:cs typeface="Times New Roman" panose="02020603050405020304" pitchFamily="18" charset="0"/>
              </a:rPr>
              <a:t>an improved and convenient means of </a:t>
            </a:r>
            <a:r>
              <a:rPr lang="en-US" dirty="0" smtClean="0">
                <a:latin typeface="Times New Roman" panose="02020603050405020304" pitchFamily="18" charset="0"/>
                <a:cs typeface="Times New Roman" panose="02020603050405020304" pitchFamily="18" charset="0"/>
              </a:rPr>
              <a:t>registering teams and player details.</a:t>
            </a:r>
          </a:p>
          <a:p>
            <a:pPr lvl="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create a system where team owners can view match stats and fixtures.</a:t>
            </a:r>
            <a:endParaRPr lang="en-US"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establish </a:t>
            </a:r>
            <a:r>
              <a:rPr lang="en-US" dirty="0">
                <a:latin typeface="Times New Roman" panose="02020603050405020304" pitchFamily="18" charset="0"/>
                <a:cs typeface="Times New Roman" panose="02020603050405020304" pitchFamily="18" charset="0"/>
              </a:rPr>
              <a:t>an online system which will be available anytime and anywhere.</a:t>
            </a:r>
          </a:p>
          <a:p>
            <a:endParaRPr lang="en-US" dirty="0"/>
          </a:p>
        </p:txBody>
      </p:sp>
    </p:spTree>
    <p:extLst>
      <p:ext uri="{BB962C8B-B14F-4D97-AF65-F5344CB8AC3E}">
        <p14:creationId xmlns:p14="http://schemas.microsoft.com/office/powerpoint/2010/main" val="403393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251460" marR="0" indent="-342900" algn="just">
              <a:lnSpc>
                <a:spcPct val="100000"/>
              </a:lnSpc>
              <a:spcBef>
                <a:spcPts val="0"/>
              </a:spcBef>
              <a:spcAft>
                <a:spcPts val="60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This project will be focused on the development of a web-based app centered around helping footballers in Abuja, and consequently Nigeria to locate five-a-side pitches. </a:t>
            </a:r>
            <a:endParaRPr lang="en-US" sz="1800" dirty="0">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83083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pPr marR="0" lvl="0" algn="just">
              <a:lnSpc>
                <a:spcPct val="100000"/>
              </a:lnSpc>
              <a:spcBef>
                <a:spcPts val="0"/>
              </a:spcBef>
              <a:spcAft>
                <a:spcPts val="60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This system however will not implement a method of selecting and matchmaking of the individuals into various teams of fives during the match.</a:t>
            </a:r>
            <a:endParaRPr lang="en-US" sz="1800" dirty="0">
              <a:latin typeface="Arial" panose="020B0604020202020204" pitchFamily="34" charset="0"/>
              <a:ea typeface="Arial" panose="020B0604020202020204" pitchFamily="34" charset="0"/>
            </a:endParaRPr>
          </a:p>
          <a:p>
            <a:pPr marR="0" lvl="0" algn="just">
              <a:lnSpc>
                <a:spcPct val="100000"/>
              </a:lnSpc>
              <a:spcBef>
                <a:spcPts val="0"/>
              </a:spcBef>
              <a:spcAft>
                <a:spcPts val="60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This system is also going to be limited to people that have access to computers, internet devices and smart phones.</a:t>
            </a:r>
            <a:endParaRPr lang="en-US" sz="1800" dirty="0">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915779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BENEFITS OF FIVE-A-SIDE TO GO</a:t>
            </a:r>
            <a:r>
              <a:rPr lang="en-US" dirty="0" smtClean="0"/>
              <a: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Ease of finding suitable venues(pitch).</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Ease of finding players with interest.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Ease of managing league or tournament activities.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3662677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321</TotalTime>
  <Words>1281</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Retrospect</vt:lpstr>
      <vt:lpstr>PowerPoint Presentation</vt:lpstr>
      <vt:lpstr>ABSTRACT</vt:lpstr>
      <vt:lpstr>BACKGROUND OF STUDY </vt:lpstr>
      <vt:lpstr>STATEMENT OF PROBLEM</vt:lpstr>
      <vt:lpstr>AIM</vt:lpstr>
      <vt:lpstr>OBJECTIVES</vt:lpstr>
      <vt:lpstr>SCOPE</vt:lpstr>
      <vt:lpstr>LIMITATION</vt:lpstr>
      <vt:lpstr>BENEFITS OF FIVE-A-SIDE TO GO.</vt:lpstr>
      <vt:lpstr>LITERATURE REVIEW</vt:lpstr>
      <vt:lpstr>METHODOLOGY</vt:lpstr>
      <vt:lpstr>REQUIREMENTS</vt:lpstr>
      <vt:lpstr>REQUIREMENTS(CONT’D)</vt:lpstr>
      <vt:lpstr>TOOLS AND LANGUAGES USED</vt:lpstr>
      <vt:lpstr>UML DIAGRAMS</vt:lpstr>
      <vt:lpstr>UML DIAGRAMS</vt:lpstr>
      <vt:lpstr>INPUT OF CORE  FUNCTION</vt:lpstr>
      <vt:lpstr>RECOMMENDATION</vt:lpstr>
      <vt:lpstr>CONCLUSION</vt:lpstr>
      <vt:lpstr>REFERENCES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FIVE-A-SIDE TO GO</dc:title>
  <dc:creator>bilyaminu</dc:creator>
  <cp:lastModifiedBy>bilyaminu</cp:lastModifiedBy>
  <cp:revision>20</cp:revision>
  <dcterms:created xsi:type="dcterms:W3CDTF">2021-06-20T17:34:34Z</dcterms:created>
  <dcterms:modified xsi:type="dcterms:W3CDTF">2021-08-05T08:24:02Z</dcterms:modified>
</cp:coreProperties>
</file>