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1.xml" ContentType="application/vnd.openxmlformats-officedocument.themeOverr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8" r:id="rId2"/>
    <p:sldId id="275" r:id="rId3"/>
    <p:sldId id="276" r:id="rId4"/>
    <p:sldId id="277" r:id="rId5"/>
    <p:sldId id="284" r:id="rId6"/>
    <p:sldId id="285" r:id="rId7"/>
    <p:sldId id="286" r:id="rId8"/>
    <p:sldId id="287" r:id="rId9"/>
    <p:sldId id="288" r:id="rId10"/>
    <p:sldId id="289" r:id="rId11"/>
    <p:sldId id="29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5294" autoAdjust="0"/>
  </p:normalViewPr>
  <p:slideViewPr>
    <p:cSldViewPr snapToGrid="0">
      <p:cViewPr varScale="1">
        <p:scale>
          <a:sx n="119" d="100"/>
          <a:sy n="119" d="100"/>
        </p:scale>
        <p:origin x="96" y="40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2808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c\Downloads\pak%20eco%20policy%20(1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c\Downloads\pak%20eco%20policy%20(1)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oleObject" Target="file:///C:\Users\pc\Downloads\pak%20eco%20policy%20(1).xlsx" TargetMode="Externa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c\Downloads\pak%20eco%20policy%20(1)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c\Downloads\pak%20eco%20policy%20(1)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aseline="0"/>
              <a:t>Labour Force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Pakistan!$B$93</c:f>
              <c:strCache>
                <c:ptCount val="1"/>
                <c:pt idx="0">
                  <c:v>Pakistan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Bangladesh!$G$41:$G$51</c:f>
              <c:numCache>
                <c:formatCode>General</c:formatCode>
                <c:ptCount val="11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  <c:pt idx="5">
                  <c:v>2014</c:v>
                </c:pt>
                <c:pt idx="6">
                  <c:v>2015</c:v>
                </c:pt>
                <c:pt idx="7">
                  <c:v>2016</c:v>
                </c:pt>
                <c:pt idx="8">
                  <c:v>2017</c:v>
                </c:pt>
                <c:pt idx="9">
                  <c:v>2018</c:v>
                </c:pt>
                <c:pt idx="10">
                  <c:v>2019</c:v>
                </c:pt>
              </c:numCache>
            </c:numRef>
          </c:cat>
          <c:val>
            <c:numRef>
              <c:f>Pakistan!$C$95:$C$105</c:f>
              <c:numCache>
                <c:formatCode>_(* #,##0_);_(* \(#,##0\);_(* "-"??_);_(@_)</c:formatCode>
                <c:ptCount val="11"/>
                <c:pt idx="0">
                  <c:v>55582917</c:v>
                </c:pt>
                <c:pt idx="1">
                  <c:v>57628028</c:v>
                </c:pt>
                <c:pt idx="2">
                  <c:v>59218227</c:v>
                </c:pt>
                <c:pt idx="3">
                  <c:v>61250812</c:v>
                </c:pt>
                <c:pt idx="4">
                  <c:v>63322046</c:v>
                </c:pt>
                <c:pt idx="5">
                  <c:v>64831970</c:v>
                </c:pt>
                <c:pt idx="6">
                  <c:v>67750895</c:v>
                </c:pt>
                <c:pt idx="7">
                  <c:v>69173463</c:v>
                </c:pt>
                <c:pt idx="8">
                  <c:v>70596730</c:v>
                </c:pt>
                <c:pt idx="9">
                  <c:v>72035348</c:v>
                </c:pt>
                <c:pt idx="10">
                  <c:v>73855151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AA99-4ACC-9AF7-55BFABAF022F}"/>
            </c:ext>
          </c:extLst>
        </c:ser>
        <c:ser>
          <c:idx val="1"/>
          <c:order val="1"/>
          <c:tx>
            <c:strRef>
              <c:f>Bangladesh!$G$39</c:f>
              <c:strCache>
                <c:ptCount val="1"/>
                <c:pt idx="0">
                  <c:v>Bangladesh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Bangladesh!$G$41:$G$51</c:f>
              <c:numCache>
                <c:formatCode>General</c:formatCode>
                <c:ptCount val="11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  <c:pt idx="5">
                  <c:v>2014</c:v>
                </c:pt>
                <c:pt idx="6">
                  <c:v>2015</c:v>
                </c:pt>
                <c:pt idx="7">
                  <c:v>2016</c:v>
                </c:pt>
                <c:pt idx="8">
                  <c:v>2017</c:v>
                </c:pt>
                <c:pt idx="9">
                  <c:v>2018</c:v>
                </c:pt>
                <c:pt idx="10">
                  <c:v>2019</c:v>
                </c:pt>
              </c:numCache>
            </c:numRef>
          </c:cat>
          <c:val>
            <c:numRef>
              <c:f>Bangladesh!$H$41:$H$51</c:f>
              <c:numCache>
                <c:formatCode>_(* #,##0_);_(* \(#,##0\);_(* "-"??_);_(@_)</c:formatCode>
                <c:ptCount val="11"/>
                <c:pt idx="0">
                  <c:v>56177973</c:v>
                </c:pt>
                <c:pt idx="1">
                  <c:v>57130924</c:v>
                </c:pt>
                <c:pt idx="2">
                  <c:v>58198712</c:v>
                </c:pt>
                <c:pt idx="3">
                  <c:v>59279630</c:v>
                </c:pt>
                <c:pt idx="4">
                  <c:v>60366480</c:v>
                </c:pt>
                <c:pt idx="5">
                  <c:v>61482433</c:v>
                </c:pt>
                <c:pt idx="6">
                  <c:v>62591424</c:v>
                </c:pt>
                <c:pt idx="7">
                  <c:v>63702950</c:v>
                </c:pt>
                <c:pt idx="8">
                  <c:v>67456048</c:v>
                </c:pt>
                <c:pt idx="9">
                  <c:v>68835576</c:v>
                </c:pt>
                <c:pt idx="10">
                  <c:v>70160176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AA99-4ACC-9AF7-55BFABAF022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56327392"/>
        <c:axId val="256327776"/>
      </c:lineChart>
      <c:catAx>
        <c:axId val="2563273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6327776"/>
        <c:crosses val="autoZero"/>
        <c:auto val="1"/>
        <c:lblAlgn val="ctr"/>
        <c:lblOffset val="100"/>
        <c:noMultiLvlLbl val="0"/>
      </c:catAx>
      <c:valAx>
        <c:axId val="2563277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_);_(* \(#,##0\);_(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6327392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0" i="0" baseline="0">
                <a:effectLst/>
              </a:rPr>
              <a:t>Literacy Rate region wise 2018-2019</a:t>
            </a:r>
            <a:endParaRPr lang="en-US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Pakistan!$O$61</c:f>
              <c:strCache>
                <c:ptCount val="1"/>
                <c:pt idx="0">
                  <c:v>Male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Pakistan!$N$62:$N$82</c:f>
              <c:strCache>
                <c:ptCount val="21"/>
                <c:pt idx="0">
                  <c:v>Pakistan</c:v>
                </c:pt>
                <c:pt idx="1">
                  <c:v>Rural</c:v>
                </c:pt>
                <c:pt idx="2">
                  <c:v>Urban</c:v>
                </c:pt>
                <c:pt idx="3">
                  <c:v>Punjab</c:v>
                </c:pt>
                <c:pt idx="4">
                  <c:v>Rural</c:v>
                </c:pt>
                <c:pt idx="5">
                  <c:v>Urban</c:v>
                </c:pt>
                <c:pt idx="6">
                  <c:v>Sindh</c:v>
                </c:pt>
                <c:pt idx="7">
                  <c:v>Rural</c:v>
                </c:pt>
                <c:pt idx="8">
                  <c:v>Urban</c:v>
                </c:pt>
                <c:pt idx="9">
                  <c:v>KPK</c:v>
                </c:pt>
                <c:pt idx="10">
                  <c:v>Rural</c:v>
                </c:pt>
                <c:pt idx="11">
                  <c:v>Urban</c:v>
                </c:pt>
                <c:pt idx="12">
                  <c:v>KPK including merged area</c:v>
                </c:pt>
                <c:pt idx="13">
                  <c:v>Rural</c:v>
                </c:pt>
                <c:pt idx="14">
                  <c:v>Urban</c:v>
                </c:pt>
                <c:pt idx="15">
                  <c:v>KPK excluding merged area</c:v>
                </c:pt>
                <c:pt idx="16">
                  <c:v>Rural</c:v>
                </c:pt>
                <c:pt idx="17">
                  <c:v>Urban</c:v>
                </c:pt>
                <c:pt idx="18">
                  <c:v>Balochistan</c:v>
                </c:pt>
                <c:pt idx="19">
                  <c:v>Rural</c:v>
                </c:pt>
                <c:pt idx="20">
                  <c:v>Urban</c:v>
                </c:pt>
              </c:strCache>
            </c:strRef>
          </c:cat>
          <c:val>
            <c:numRef>
              <c:f>Pakistan!$O$62:$O$82</c:f>
              <c:numCache>
                <c:formatCode>General</c:formatCode>
                <c:ptCount val="21"/>
                <c:pt idx="0">
                  <c:v>71</c:v>
                </c:pt>
                <c:pt idx="1">
                  <c:v>65</c:v>
                </c:pt>
                <c:pt idx="2">
                  <c:v>80</c:v>
                </c:pt>
                <c:pt idx="3">
                  <c:v>73</c:v>
                </c:pt>
                <c:pt idx="4">
                  <c:v>67</c:v>
                </c:pt>
                <c:pt idx="5">
                  <c:v>82</c:v>
                </c:pt>
                <c:pt idx="6">
                  <c:v>68</c:v>
                </c:pt>
                <c:pt idx="7">
                  <c:v>55</c:v>
                </c:pt>
                <c:pt idx="8">
                  <c:v>79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75</c:v>
                </c:pt>
                <c:pt idx="13">
                  <c:v>74</c:v>
                </c:pt>
                <c:pt idx="14">
                  <c:v>82</c:v>
                </c:pt>
                <c:pt idx="15">
                  <c:v>76</c:v>
                </c:pt>
                <c:pt idx="16">
                  <c:v>81</c:v>
                </c:pt>
                <c:pt idx="17">
                  <c:v>74</c:v>
                </c:pt>
                <c:pt idx="18">
                  <c:v>54</c:v>
                </c:pt>
                <c:pt idx="19">
                  <c:v>48</c:v>
                </c:pt>
                <c:pt idx="20">
                  <c:v>70</c:v>
                </c:pt>
              </c:numCache>
            </c:numRef>
          </c:val>
        </c:ser>
        <c:ser>
          <c:idx val="1"/>
          <c:order val="1"/>
          <c:tx>
            <c:strRef>
              <c:f>Pakistan!$P$61</c:f>
              <c:strCache>
                <c:ptCount val="1"/>
                <c:pt idx="0">
                  <c:v>Female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Pakistan!$N$62:$N$82</c:f>
              <c:strCache>
                <c:ptCount val="21"/>
                <c:pt idx="0">
                  <c:v>Pakistan</c:v>
                </c:pt>
                <c:pt idx="1">
                  <c:v>Rural</c:v>
                </c:pt>
                <c:pt idx="2">
                  <c:v>Urban</c:v>
                </c:pt>
                <c:pt idx="3">
                  <c:v>Punjab</c:v>
                </c:pt>
                <c:pt idx="4">
                  <c:v>Rural</c:v>
                </c:pt>
                <c:pt idx="5">
                  <c:v>Urban</c:v>
                </c:pt>
                <c:pt idx="6">
                  <c:v>Sindh</c:v>
                </c:pt>
                <c:pt idx="7">
                  <c:v>Rural</c:v>
                </c:pt>
                <c:pt idx="8">
                  <c:v>Urban</c:v>
                </c:pt>
                <c:pt idx="9">
                  <c:v>KPK</c:v>
                </c:pt>
                <c:pt idx="10">
                  <c:v>Rural</c:v>
                </c:pt>
                <c:pt idx="11">
                  <c:v>Urban</c:v>
                </c:pt>
                <c:pt idx="12">
                  <c:v>KPK including merged area</c:v>
                </c:pt>
                <c:pt idx="13">
                  <c:v>Rural</c:v>
                </c:pt>
                <c:pt idx="14">
                  <c:v>Urban</c:v>
                </c:pt>
                <c:pt idx="15">
                  <c:v>KPK excluding merged area</c:v>
                </c:pt>
                <c:pt idx="16">
                  <c:v>Rural</c:v>
                </c:pt>
                <c:pt idx="17">
                  <c:v>Urban</c:v>
                </c:pt>
                <c:pt idx="18">
                  <c:v>Balochistan</c:v>
                </c:pt>
                <c:pt idx="19">
                  <c:v>Rural</c:v>
                </c:pt>
                <c:pt idx="20">
                  <c:v>Urban</c:v>
                </c:pt>
              </c:strCache>
            </c:strRef>
          </c:cat>
          <c:val>
            <c:numRef>
              <c:f>Pakistan!$P$62:$P$82</c:f>
              <c:numCache>
                <c:formatCode>General</c:formatCode>
                <c:ptCount val="21"/>
                <c:pt idx="0">
                  <c:v>49</c:v>
                </c:pt>
                <c:pt idx="1">
                  <c:v>38</c:v>
                </c:pt>
                <c:pt idx="2">
                  <c:v>67</c:v>
                </c:pt>
                <c:pt idx="3">
                  <c:v>57</c:v>
                </c:pt>
                <c:pt idx="4">
                  <c:v>47</c:v>
                </c:pt>
                <c:pt idx="5">
                  <c:v>73</c:v>
                </c:pt>
                <c:pt idx="6">
                  <c:v>44</c:v>
                </c:pt>
                <c:pt idx="7">
                  <c:v>21</c:v>
                </c:pt>
                <c:pt idx="8">
                  <c:v>64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36</c:v>
                </c:pt>
                <c:pt idx="13">
                  <c:v>33</c:v>
                </c:pt>
                <c:pt idx="14">
                  <c:v>51</c:v>
                </c:pt>
                <c:pt idx="15">
                  <c:v>40</c:v>
                </c:pt>
                <c:pt idx="16">
                  <c:v>54</c:v>
                </c:pt>
                <c:pt idx="17">
                  <c:v>37</c:v>
                </c:pt>
                <c:pt idx="18">
                  <c:v>24</c:v>
                </c:pt>
                <c:pt idx="19">
                  <c:v>17</c:v>
                </c:pt>
                <c:pt idx="20">
                  <c:v>41</c:v>
                </c:pt>
              </c:numCache>
            </c:numRef>
          </c:val>
        </c:ser>
        <c:ser>
          <c:idx val="2"/>
          <c:order val="2"/>
          <c:tx>
            <c:strRef>
              <c:f>Pakistan!$Q$61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Pakistan!$N$62:$N$82</c:f>
              <c:strCache>
                <c:ptCount val="21"/>
                <c:pt idx="0">
                  <c:v>Pakistan</c:v>
                </c:pt>
                <c:pt idx="1">
                  <c:v>Rural</c:v>
                </c:pt>
                <c:pt idx="2">
                  <c:v>Urban</c:v>
                </c:pt>
                <c:pt idx="3">
                  <c:v>Punjab</c:v>
                </c:pt>
                <c:pt idx="4">
                  <c:v>Rural</c:v>
                </c:pt>
                <c:pt idx="5">
                  <c:v>Urban</c:v>
                </c:pt>
                <c:pt idx="6">
                  <c:v>Sindh</c:v>
                </c:pt>
                <c:pt idx="7">
                  <c:v>Rural</c:v>
                </c:pt>
                <c:pt idx="8">
                  <c:v>Urban</c:v>
                </c:pt>
                <c:pt idx="9">
                  <c:v>KPK</c:v>
                </c:pt>
                <c:pt idx="10">
                  <c:v>Rural</c:v>
                </c:pt>
                <c:pt idx="11">
                  <c:v>Urban</c:v>
                </c:pt>
                <c:pt idx="12">
                  <c:v>KPK including merged area</c:v>
                </c:pt>
                <c:pt idx="13">
                  <c:v>Rural</c:v>
                </c:pt>
                <c:pt idx="14">
                  <c:v>Urban</c:v>
                </c:pt>
                <c:pt idx="15">
                  <c:v>KPK excluding merged area</c:v>
                </c:pt>
                <c:pt idx="16">
                  <c:v>Rural</c:v>
                </c:pt>
                <c:pt idx="17">
                  <c:v>Urban</c:v>
                </c:pt>
                <c:pt idx="18">
                  <c:v>Balochistan</c:v>
                </c:pt>
                <c:pt idx="19">
                  <c:v>Rural</c:v>
                </c:pt>
                <c:pt idx="20">
                  <c:v>Urban</c:v>
                </c:pt>
              </c:strCache>
            </c:strRef>
          </c:cat>
          <c:val>
            <c:numRef>
              <c:f>Pakistan!$Q$62:$Q$82</c:f>
              <c:numCache>
                <c:formatCode>General</c:formatCode>
                <c:ptCount val="21"/>
                <c:pt idx="0">
                  <c:v>60</c:v>
                </c:pt>
                <c:pt idx="1">
                  <c:v>51</c:v>
                </c:pt>
                <c:pt idx="2">
                  <c:v>74</c:v>
                </c:pt>
                <c:pt idx="3">
                  <c:v>64</c:v>
                </c:pt>
                <c:pt idx="4">
                  <c:v>57</c:v>
                </c:pt>
                <c:pt idx="5">
                  <c:v>77</c:v>
                </c:pt>
                <c:pt idx="6">
                  <c:v>57</c:v>
                </c:pt>
                <c:pt idx="7">
                  <c:v>39</c:v>
                </c:pt>
                <c:pt idx="8">
                  <c:v>72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55</c:v>
                </c:pt>
                <c:pt idx="13">
                  <c:v>52</c:v>
                </c:pt>
                <c:pt idx="14">
                  <c:v>66</c:v>
                </c:pt>
                <c:pt idx="15">
                  <c:v>57</c:v>
                </c:pt>
                <c:pt idx="16">
                  <c:v>67</c:v>
                </c:pt>
                <c:pt idx="17">
                  <c:v>55</c:v>
                </c:pt>
                <c:pt idx="18">
                  <c:v>40</c:v>
                </c:pt>
                <c:pt idx="19">
                  <c:v>34</c:v>
                </c:pt>
                <c:pt idx="20">
                  <c:v>36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81385184"/>
        <c:axId val="281382440"/>
      </c:barChart>
      <c:catAx>
        <c:axId val="2813851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1382440"/>
        <c:crosses val="autoZero"/>
        <c:auto val="1"/>
        <c:lblAlgn val="ctr"/>
        <c:lblOffset val="100"/>
        <c:noMultiLvlLbl val="0"/>
      </c:catAx>
      <c:valAx>
        <c:axId val="2813824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1385184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0" i="0" baseline="0">
                <a:effectLst/>
              </a:rPr>
              <a:t>Literacy Assessment Survey 2011 Bangladesh</a:t>
            </a:r>
            <a:endParaRPr lang="en-US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Bangladesh!$H$15</c:f>
              <c:strCache>
                <c:ptCount val="1"/>
                <c:pt idx="0">
                  <c:v>Bangladesh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multiLvlStrRef>
              <c:f>Bangladesh!$I$13:$Q$14</c:f>
              <c:multiLvlStrCache>
                <c:ptCount val="9"/>
                <c:lvl>
                  <c:pt idx="0">
                    <c:v>Male </c:v>
                  </c:pt>
                  <c:pt idx="1">
                    <c:v>Female </c:v>
                  </c:pt>
                  <c:pt idx="2">
                    <c:v>Both</c:v>
                  </c:pt>
                  <c:pt idx="3">
                    <c:v>Male </c:v>
                  </c:pt>
                  <c:pt idx="4">
                    <c:v>Female </c:v>
                  </c:pt>
                  <c:pt idx="5">
                    <c:v>Both</c:v>
                  </c:pt>
                  <c:pt idx="6">
                    <c:v>Male </c:v>
                  </c:pt>
                  <c:pt idx="7">
                    <c:v>Female </c:v>
                  </c:pt>
                  <c:pt idx="8">
                    <c:v>Both</c:v>
                  </c:pt>
                </c:lvl>
                <c:lvl>
                  <c:pt idx="0">
                    <c:v>Rular</c:v>
                  </c:pt>
                  <c:pt idx="3">
                    <c:v>Urban</c:v>
                  </c:pt>
                  <c:pt idx="6">
                    <c:v>Total</c:v>
                  </c:pt>
                </c:lvl>
              </c:multiLvlStrCache>
            </c:multiLvlStrRef>
          </c:cat>
          <c:val>
            <c:numRef>
              <c:f>Bangladesh!$I$15:$Q$15</c:f>
              <c:numCache>
                <c:formatCode>General</c:formatCode>
                <c:ptCount val="9"/>
                <c:pt idx="0">
                  <c:v>53.8</c:v>
                </c:pt>
                <c:pt idx="1">
                  <c:v>47</c:v>
                </c:pt>
                <c:pt idx="2">
                  <c:v>50.5</c:v>
                </c:pt>
                <c:pt idx="3">
                  <c:v>68.7</c:v>
                </c:pt>
                <c:pt idx="4">
                  <c:v>68.7</c:v>
                </c:pt>
                <c:pt idx="5">
                  <c:v>65.599999999999994</c:v>
                </c:pt>
                <c:pt idx="6">
                  <c:v>56.9</c:v>
                </c:pt>
                <c:pt idx="7">
                  <c:v>50.2</c:v>
                </c:pt>
                <c:pt idx="8">
                  <c:v>53.7</c:v>
                </c:pt>
              </c:numCache>
            </c:numRef>
          </c:val>
        </c:ser>
        <c:ser>
          <c:idx val="1"/>
          <c:order val="1"/>
          <c:tx>
            <c:strRef>
              <c:f>Bangladesh!$H$16</c:f>
              <c:strCache>
                <c:ptCount val="1"/>
                <c:pt idx="0">
                  <c:v>Barisal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multiLvlStrRef>
              <c:f>Bangladesh!$I$13:$Q$14</c:f>
              <c:multiLvlStrCache>
                <c:ptCount val="9"/>
                <c:lvl>
                  <c:pt idx="0">
                    <c:v>Male </c:v>
                  </c:pt>
                  <c:pt idx="1">
                    <c:v>Female </c:v>
                  </c:pt>
                  <c:pt idx="2">
                    <c:v>Both</c:v>
                  </c:pt>
                  <c:pt idx="3">
                    <c:v>Male </c:v>
                  </c:pt>
                  <c:pt idx="4">
                    <c:v>Female </c:v>
                  </c:pt>
                  <c:pt idx="5">
                    <c:v>Both</c:v>
                  </c:pt>
                  <c:pt idx="6">
                    <c:v>Male </c:v>
                  </c:pt>
                  <c:pt idx="7">
                    <c:v>Female </c:v>
                  </c:pt>
                  <c:pt idx="8">
                    <c:v>Both</c:v>
                  </c:pt>
                </c:lvl>
                <c:lvl>
                  <c:pt idx="0">
                    <c:v>Rular</c:v>
                  </c:pt>
                  <c:pt idx="3">
                    <c:v>Urban</c:v>
                  </c:pt>
                  <c:pt idx="6">
                    <c:v>Total</c:v>
                  </c:pt>
                </c:lvl>
              </c:multiLvlStrCache>
            </c:multiLvlStrRef>
          </c:cat>
          <c:val>
            <c:numRef>
              <c:f>Bangladesh!$I$16:$Q$16</c:f>
              <c:numCache>
                <c:formatCode>General</c:formatCode>
                <c:ptCount val="9"/>
                <c:pt idx="0">
                  <c:v>59.8</c:v>
                </c:pt>
                <c:pt idx="1">
                  <c:v>55.7</c:v>
                </c:pt>
                <c:pt idx="2">
                  <c:v>57.8</c:v>
                </c:pt>
                <c:pt idx="3">
                  <c:v>76.2</c:v>
                </c:pt>
                <c:pt idx="4">
                  <c:v>76.2</c:v>
                </c:pt>
                <c:pt idx="5">
                  <c:v>74.900000000000006</c:v>
                </c:pt>
                <c:pt idx="6">
                  <c:v>63.8</c:v>
                </c:pt>
                <c:pt idx="7">
                  <c:v>59.9</c:v>
                </c:pt>
                <c:pt idx="8">
                  <c:v>61.9</c:v>
                </c:pt>
              </c:numCache>
            </c:numRef>
          </c:val>
        </c:ser>
        <c:ser>
          <c:idx val="2"/>
          <c:order val="2"/>
          <c:tx>
            <c:strRef>
              <c:f>Bangladesh!$H$17</c:f>
              <c:strCache>
                <c:ptCount val="1"/>
                <c:pt idx="0">
                  <c:v>Chittagong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multiLvlStrRef>
              <c:f>Bangladesh!$I$13:$Q$14</c:f>
              <c:multiLvlStrCache>
                <c:ptCount val="9"/>
                <c:lvl>
                  <c:pt idx="0">
                    <c:v>Male </c:v>
                  </c:pt>
                  <c:pt idx="1">
                    <c:v>Female </c:v>
                  </c:pt>
                  <c:pt idx="2">
                    <c:v>Both</c:v>
                  </c:pt>
                  <c:pt idx="3">
                    <c:v>Male </c:v>
                  </c:pt>
                  <c:pt idx="4">
                    <c:v>Female </c:v>
                  </c:pt>
                  <c:pt idx="5">
                    <c:v>Both</c:v>
                  </c:pt>
                  <c:pt idx="6">
                    <c:v>Male </c:v>
                  </c:pt>
                  <c:pt idx="7">
                    <c:v>Female </c:v>
                  </c:pt>
                  <c:pt idx="8">
                    <c:v>Both</c:v>
                  </c:pt>
                </c:lvl>
                <c:lvl>
                  <c:pt idx="0">
                    <c:v>Rular</c:v>
                  </c:pt>
                  <c:pt idx="3">
                    <c:v>Urban</c:v>
                  </c:pt>
                  <c:pt idx="6">
                    <c:v>Total</c:v>
                  </c:pt>
                </c:lvl>
              </c:multiLvlStrCache>
            </c:multiLvlStrRef>
          </c:cat>
          <c:val>
            <c:numRef>
              <c:f>Bangladesh!$I$17:$Q$17</c:f>
              <c:numCache>
                <c:formatCode>General</c:formatCode>
                <c:ptCount val="9"/>
                <c:pt idx="0">
                  <c:v>54.4</c:v>
                </c:pt>
                <c:pt idx="1">
                  <c:v>48.5</c:v>
                </c:pt>
                <c:pt idx="2">
                  <c:v>51.5</c:v>
                </c:pt>
                <c:pt idx="3">
                  <c:v>66.3</c:v>
                </c:pt>
                <c:pt idx="4">
                  <c:v>66.3</c:v>
                </c:pt>
                <c:pt idx="5">
                  <c:v>64.400000000000006</c:v>
                </c:pt>
                <c:pt idx="6">
                  <c:v>57.1</c:v>
                </c:pt>
                <c:pt idx="7">
                  <c:v>51.6</c:v>
                </c:pt>
                <c:pt idx="8">
                  <c:v>54.3</c:v>
                </c:pt>
              </c:numCache>
            </c:numRef>
          </c:val>
        </c:ser>
        <c:ser>
          <c:idx val="3"/>
          <c:order val="3"/>
          <c:tx>
            <c:strRef>
              <c:f>Bangladesh!$H$18</c:f>
              <c:strCache>
                <c:ptCount val="1"/>
                <c:pt idx="0">
                  <c:v>Dhaka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multiLvlStrRef>
              <c:f>Bangladesh!$I$13:$Q$14</c:f>
              <c:multiLvlStrCache>
                <c:ptCount val="9"/>
                <c:lvl>
                  <c:pt idx="0">
                    <c:v>Male </c:v>
                  </c:pt>
                  <c:pt idx="1">
                    <c:v>Female </c:v>
                  </c:pt>
                  <c:pt idx="2">
                    <c:v>Both</c:v>
                  </c:pt>
                  <c:pt idx="3">
                    <c:v>Male </c:v>
                  </c:pt>
                  <c:pt idx="4">
                    <c:v>Female </c:v>
                  </c:pt>
                  <c:pt idx="5">
                    <c:v>Both</c:v>
                  </c:pt>
                  <c:pt idx="6">
                    <c:v>Male </c:v>
                  </c:pt>
                  <c:pt idx="7">
                    <c:v>Female </c:v>
                  </c:pt>
                  <c:pt idx="8">
                    <c:v>Both</c:v>
                  </c:pt>
                </c:lvl>
                <c:lvl>
                  <c:pt idx="0">
                    <c:v>Rular</c:v>
                  </c:pt>
                  <c:pt idx="3">
                    <c:v>Urban</c:v>
                  </c:pt>
                  <c:pt idx="6">
                    <c:v>Total</c:v>
                  </c:pt>
                </c:lvl>
              </c:multiLvlStrCache>
            </c:multiLvlStrRef>
          </c:cat>
          <c:val>
            <c:numRef>
              <c:f>Bangladesh!$I$18:$Q$18</c:f>
              <c:numCache>
                <c:formatCode>General</c:formatCode>
                <c:ptCount val="9"/>
                <c:pt idx="0">
                  <c:v>51.5</c:v>
                </c:pt>
                <c:pt idx="1">
                  <c:v>45.6</c:v>
                </c:pt>
                <c:pt idx="2">
                  <c:v>48.6</c:v>
                </c:pt>
                <c:pt idx="3">
                  <c:v>66.5</c:v>
                </c:pt>
                <c:pt idx="4">
                  <c:v>66.5</c:v>
                </c:pt>
                <c:pt idx="5">
                  <c:v>62.3</c:v>
                </c:pt>
                <c:pt idx="6">
                  <c:v>54.8</c:v>
                </c:pt>
                <c:pt idx="7">
                  <c:v>48.2</c:v>
                </c:pt>
                <c:pt idx="8">
                  <c:v>51.5</c:v>
                </c:pt>
              </c:numCache>
            </c:numRef>
          </c:val>
        </c:ser>
        <c:ser>
          <c:idx val="4"/>
          <c:order val="4"/>
          <c:tx>
            <c:strRef>
              <c:f>Bangladesh!$H$19</c:f>
              <c:strCache>
                <c:ptCount val="1"/>
                <c:pt idx="0">
                  <c:v>Khulna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multiLvlStrRef>
              <c:f>Bangladesh!$I$13:$Q$14</c:f>
              <c:multiLvlStrCache>
                <c:ptCount val="9"/>
                <c:lvl>
                  <c:pt idx="0">
                    <c:v>Male </c:v>
                  </c:pt>
                  <c:pt idx="1">
                    <c:v>Female </c:v>
                  </c:pt>
                  <c:pt idx="2">
                    <c:v>Both</c:v>
                  </c:pt>
                  <c:pt idx="3">
                    <c:v>Male </c:v>
                  </c:pt>
                  <c:pt idx="4">
                    <c:v>Female </c:v>
                  </c:pt>
                  <c:pt idx="5">
                    <c:v>Both</c:v>
                  </c:pt>
                  <c:pt idx="6">
                    <c:v>Male </c:v>
                  </c:pt>
                  <c:pt idx="7">
                    <c:v>Female </c:v>
                  </c:pt>
                  <c:pt idx="8">
                    <c:v>Both</c:v>
                  </c:pt>
                </c:lvl>
                <c:lvl>
                  <c:pt idx="0">
                    <c:v>Rular</c:v>
                  </c:pt>
                  <c:pt idx="3">
                    <c:v>Urban</c:v>
                  </c:pt>
                  <c:pt idx="6">
                    <c:v>Total</c:v>
                  </c:pt>
                </c:lvl>
              </c:multiLvlStrCache>
            </c:multiLvlStrRef>
          </c:cat>
          <c:val>
            <c:numRef>
              <c:f>Bangladesh!$I$19:$Q$19</c:f>
              <c:numCache>
                <c:formatCode>General</c:formatCode>
                <c:ptCount val="9"/>
                <c:pt idx="0">
                  <c:v>56.3</c:v>
                </c:pt>
                <c:pt idx="1">
                  <c:v>50</c:v>
                </c:pt>
                <c:pt idx="2">
                  <c:v>53.3</c:v>
                </c:pt>
                <c:pt idx="3">
                  <c:v>72.099999999999994</c:v>
                </c:pt>
                <c:pt idx="4">
                  <c:v>72.099999999999994</c:v>
                </c:pt>
                <c:pt idx="5">
                  <c:v>68.7</c:v>
                </c:pt>
                <c:pt idx="6">
                  <c:v>59.2</c:v>
                </c:pt>
                <c:pt idx="7">
                  <c:v>52.8</c:v>
                </c:pt>
                <c:pt idx="8">
                  <c:v>56.2</c:v>
                </c:pt>
              </c:numCache>
            </c:numRef>
          </c:val>
        </c:ser>
        <c:ser>
          <c:idx val="5"/>
          <c:order val="5"/>
          <c:tx>
            <c:strRef>
              <c:f>Bangladesh!$H$20</c:f>
              <c:strCache>
                <c:ptCount val="1"/>
                <c:pt idx="0">
                  <c:v>Rajshahi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multiLvlStrRef>
              <c:f>Bangladesh!$I$13:$Q$14</c:f>
              <c:multiLvlStrCache>
                <c:ptCount val="9"/>
                <c:lvl>
                  <c:pt idx="0">
                    <c:v>Male </c:v>
                  </c:pt>
                  <c:pt idx="1">
                    <c:v>Female </c:v>
                  </c:pt>
                  <c:pt idx="2">
                    <c:v>Both</c:v>
                  </c:pt>
                  <c:pt idx="3">
                    <c:v>Male </c:v>
                  </c:pt>
                  <c:pt idx="4">
                    <c:v>Female </c:v>
                  </c:pt>
                  <c:pt idx="5">
                    <c:v>Both</c:v>
                  </c:pt>
                  <c:pt idx="6">
                    <c:v>Male </c:v>
                  </c:pt>
                  <c:pt idx="7">
                    <c:v>Female </c:v>
                  </c:pt>
                  <c:pt idx="8">
                    <c:v>Both</c:v>
                  </c:pt>
                </c:lvl>
                <c:lvl>
                  <c:pt idx="0">
                    <c:v>Rular</c:v>
                  </c:pt>
                  <c:pt idx="3">
                    <c:v>Urban</c:v>
                  </c:pt>
                  <c:pt idx="6">
                    <c:v>Total</c:v>
                  </c:pt>
                </c:lvl>
              </c:multiLvlStrCache>
            </c:multiLvlStrRef>
          </c:cat>
          <c:val>
            <c:numRef>
              <c:f>Bangladesh!$I$20:$Q$20</c:f>
              <c:numCache>
                <c:formatCode>General</c:formatCode>
                <c:ptCount val="9"/>
                <c:pt idx="0">
                  <c:v>54.5</c:v>
                </c:pt>
                <c:pt idx="1">
                  <c:v>45.5</c:v>
                </c:pt>
                <c:pt idx="2">
                  <c:v>50.3</c:v>
                </c:pt>
                <c:pt idx="3">
                  <c:v>68.7</c:v>
                </c:pt>
                <c:pt idx="4">
                  <c:v>68.7</c:v>
                </c:pt>
                <c:pt idx="5">
                  <c:v>65.5</c:v>
                </c:pt>
                <c:pt idx="6">
                  <c:v>56.9</c:v>
                </c:pt>
                <c:pt idx="7">
                  <c:v>48.6</c:v>
                </c:pt>
                <c:pt idx="8">
                  <c:v>53.1</c:v>
                </c:pt>
              </c:numCache>
            </c:numRef>
          </c:val>
        </c:ser>
        <c:ser>
          <c:idx val="6"/>
          <c:order val="6"/>
          <c:tx>
            <c:strRef>
              <c:f>Bangladesh!$H$21</c:f>
              <c:strCache>
                <c:ptCount val="1"/>
                <c:pt idx="0">
                  <c:v>Sylhet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multiLvlStrRef>
              <c:f>Bangladesh!$I$13:$Q$14</c:f>
              <c:multiLvlStrCache>
                <c:ptCount val="9"/>
                <c:lvl>
                  <c:pt idx="0">
                    <c:v>Male </c:v>
                  </c:pt>
                  <c:pt idx="1">
                    <c:v>Female </c:v>
                  </c:pt>
                  <c:pt idx="2">
                    <c:v>Both</c:v>
                  </c:pt>
                  <c:pt idx="3">
                    <c:v>Male </c:v>
                  </c:pt>
                  <c:pt idx="4">
                    <c:v>Female </c:v>
                  </c:pt>
                  <c:pt idx="5">
                    <c:v>Both</c:v>
                  </c:pt>
                  <c:pt idx="6">
                    <c:v>Male </c:v>
                  </c:pt>
                  <c:pt idx="7">
                    <c:v>Female </c:v>
                  </c:pt>
                  <c:pt idx="8">
                    <c:v>Both</c:v>
                  </c:pt>
                </c:lvl>
                <c:lvl>
                  <c:pt idx="0">
                    <c:v>Rular</c:v>
                  </c:pt>
                  <c:pt idx="3">
                    <c:v>Urban</c:v>
                  </c:pt>
                  <c:pt idx="6">
                    <c:v>Total</c:v>
                  </c:pt>
                </c:lvl>
              </c:multiLvlStrCache>
            </c:multiLvlStrRef>
          </c:cat>
          <c:val>
            <c:numRef>
              <c:f>Bangladesh!$I$21:$Q$21</c:f>
              <c:numCache>
                <c:formatCode>General</c:formatCode>
                <c:ptCount val="9"/>
                <c:pt idx="0">
                  <c:v>43.4</c:v>
                </c:pt>
                <c:pt idx="1">
                  <c:v>36.5</c:v>
                </c:pt>
                <c:pt idx="2">
                  <c:v>39.9</c:v>
                </c:pt>
                <c:pt idx="3">
                  <c:v>65.900000000000006</c:v>
                </c:pt>
                <c:pt idx="4">
                  <c:v>65.900000000000006</c:v>
                </c:pt>
                <c:pt idx="5">
                  <c:v>62</c:v>
                </c:pt>
                <c:pt idx="6">
                  <c:v>49.1</c:v>
                </c:pt>
                <c:pt idx="7">
                  <c:v>41.1</c:v>
                </c:pt>
                <c:pt idx="8">
                  <c:v>45.2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56635416"/>
        <c:axId val="256635808"/>
      </c:barChart>
      <c:catAx>
        <c:axId val="2566354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6635808"/>
        <c:crosses val="autoZero"/>
        <c:auto val="1"/>
        <c:lblAlgn val="ctr"/>
        <c:lblOffset val="100"/>
        <c:noMultiLvlLbl val="0"/>
      </c:catAx>
      <c:valAx>
        <c:axId val="2566358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6635416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Pakistan!$C$124</c:f>
              <c:strCache>
                <c:ptCount val="1"/>
                <c:pt idx="0">
                  <c:v>2009-10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Pakistan!$B$125:$B$145</c:f>
              <c:strCache>
                <c:ptCount val="21"/>
                <c:pt idx="0">
                  <c:v>Population</c:v>
                </c:pt>
                <c:pt idx="1">
                  <c:v>Rural</c:v>
                </c:pt>
                <c:pt idx="2">
                  <c:v>Urban</c:v>
                </c:pt>
                <c:pt idx="3">
                  <c:v>Working Age Population</c:v>
                </c:pt>
                <c:pt idx="4">
                  <c:v>Rural</c:v>
                </c:pt>
                <c:pt idx="5">
                  <c:v>Urban</c:v>
                </c:pt>
                <c:pt idx="6">
                  <c:v>Labour Force</c:v>
                </c:pt>
                <c:pt idx="7">
                  <c:v>Rural</c:v>
                </c:pt>
                <c:pt idx="8">
                  <c:v>Urban</c:v>
                </c:pt>
                <c:pt idx="9">
                  <c:v>Employed Labour Force</c:v>
                </c:pt>
                <c:pt idx="10">
                  <c:v>Rural</c:v>
                </c:pt>
                <c:pt idx="11">
                  <c:v>Urban</c:v>
                </c:pt>
                <c:pt idx="12">
                  <c:v>Unemployed Labour Force</c:v>
                </c:pt>
                <c:pt idx="13">
                  <c:v>Rural</c:v>
                </c:pt>
                <c:pt idx="14">
                  <c:v>Urban</c:v>
                </c:pt>
                <c:pt idx="15">
                  <c:v>Unemployment Rate %</c:v>
                </c:pt>
                <c:pt idx="16">
                  <c:v>Rural</c:v>
                </c:pt>
                <c:pt idx="17">
                  <c:v>Urban</c:v>
                </c:pt>
                <c:pt idx="18">
                  <c:v>Labour participation rate %</c:v>
                </c:pt>
                <c:pt idx="19">
                  <c:v>Rural</c:v>
                </c:pt>
                <c:pt idx="20">
                  <c:v>Urban</c:v>
                </c:pt>
              </c:strCache>
            </c:strRef>
          </c:cat>
          <c:val>
            <c:numRef>
              <c:f>Pakistan!$C$125:$C$145</c:f>
              <c:numCache>
                <c:formatCode>General</c:formatCode>
                <c:ptCount val="21"/>
                <c:pt idx="0">
                  <c:v>172.57</c:v>
                </c:pt>
                <c:pt idx="1">
                  <c:v>105.7</c:v>
                </c:pt>
                <c:pt idx="2">
                  <c:v>66.87</c:v>
                </c:pt>
                <c:pt idx="3">
                  <c:v>124.06</c:v>
                </c:pt>
                <c:pt idx="4">
                  <c:v>80.08</c:v>
                </c:pt>
                <c:pt idx="5">
                  <c:v>43.98</c:v>
                </c:pt>
                <c:pt idx="6">
                  <c:v>56.92</c:v>
                </c:pt>
                <c:pt idx="7">
                  <c:v>39.56</c:v>
                </c:pt>
                <c:pt idx="8">
                  <c:v>17.36</c:v>
                </c:pt>
                <c:pt idx="9">
                  <c:v>53.76</c:v>
                </c:pt>
                <c:pt idx="10">
                  <c:v>37.659999999999997</c:v>
                </c:pt>
                <c:pt idx="11">
                  <c:v>16.100000000000001</c:v>
                </c:pt>
                <c:pt idx="12">
                  <c:v>3.16</c:v>
                </c:pt>
                <c:pt idx="13">
                  <c:v>1.9</c:v>
                </c:pt>
                <c:pt idx="14">
                  <c:v>1.26</c:v>
                </c:pt>
                <c:pt idx="15">
                  <c:v>5.55</c:v>
                </c:pt>
                <c:pt idx="16">
                  <c:v>4.82</c:v>
                </c:pt>
                <c:pt idx="17">
                  <c:v>7.21</c:v>
                </c:pt>
                <c:pt idx="18">
                  <c:v>32.979999999999997</c:v>
                </c:pt>
                <c:pt idx="19">
                  <c:v>34.5</c:v>
                </c:pt>
                <c:pt idx="20">
                  <c:v>29.99</c:v>
                </c:pt>
              </c:numCache>
            </c:numRef>
          </c:val>
        </c:ser>
        <c:ser>
          <c:idx val="1"/>
          <c:order val="1"/>
          <c:tx>
            <c:strRef>
              <c:f>Pakistan!$D$124</c:f>
              <c:strCache>
                <c:ptCount val="1"/>
                <c:pt idx="0">
                  <c:v>2010-11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Pakistan!$B$125:$B$145</c:f>
              <c:strCache>
                <c:ptCount val="21"/>
                <c:pt idx="0">
                  <c:v>Population</c:v>
                </c:pt>
                <c:pt idx="1">
                  <c:v>Rural</c:v>
                </c:pt>
                <c:pt idx="2">
                  <c:v>Urban</c:v>
                </c:pt>
                <c:pt idx="3">
                  <c:v>Working Age Population</c:v>
                </c:pt>
                <c:pt idx="4">
                  <c:v>Rural</c:v>
                </c:pt>
                <c:pt idx="5">
                  <c:v>Urban</c:v>
                </c:pt>
                <c:pt idx="6">
                  <c:v>Labour Force</c:v>
                </c:pt>
                <c:pt idx="7">
                  <c:v>Rural</c:v>
                </c:pt>
                <c:pt idx="8">
                  <c:v>Urban</c:v>
                </c:pt>
                <c:pt idx="9">
                  <c:v>Employed Labour Force</c:v>
                </c:pt>
                <c:pt idx="10">
                  <c:v>Rural</c:v>
                </c:pt>
                <c:pt idx="11">
                  <c:v>Urban</c:v>
                </c:pt>
                <c:pt idx="12">
                  <c:v>Unemployed Labour Force</c:v>
                </c:pt>
                <c:pt idx="13">
                  <c:v>Rural</c:v>
                </c:pt>
                <c:pt idx="14">
                  <c:v>Urban</c:v>
                </c:pt>
                <c:pt idx="15">
                  <c:v>Unemployment Rate %</c:v>
                </c:pt>
                <c:pt idx="16">
                  <c:v>Rural</c:v>
                </c:pt>
                <c:pt idx="17">
                  <c:v>Urban</c:v>
                </c:pt>
                <c:pt idx="18">
                  <c:v>Labour participation rate %</c:v>
                </c:pt>
                <c:pt idx="19">
                  <c:v>Rural</c:v>
                </c:pt>
                <c:pt idx="20">
                  <c:v>Urban</c:v>
                </c:pt>
              </c:strCache>
            </c:strRef>
          </c:cat>
          <c:val>
            <c:numRef>
              <c:f>Pakistan!$D$125:$D$145</c:f>
              <c:numCache>
                <c:formatCode>General</c:formatCode>
                <c:ptCount val="21"/>
                <c:pt idx="0">
                  <c:v>176.2</c:v>
                </c:pt>
                <c:pt idx="1">
                  <c:v>107</c:v>
                </c:pt>
                <c:pt idx="2">
                  <c:v>69.2</c:v>
                </c:pt>
                <c:pt idx="3">
                  <c:v>126.6</c:v>
                </c:pt>
                <c:pt idx="4">
                  <c:v>81.77</c:v>
                </c:pt>
                <c:pt idx="5">
                  <c:v>44.83</c:v>
                </c:pt>
                <c:pt idx="6">
                  <c:v>57.84</c:v>
                </c:pt>
                <c:pt idx="7">
                  <c:v>40.119999999999997</c:v>
                </c:pt>
                <c:pt idx="8">
                  <c:v>17.72</c:v>
                </c:pt>
                <c:pt idx="9">
                  <c:v>54.4</c:v>
                </c:pt>
                <c:pt idx="10">
                  <c:v>38.24</c:v>
                </c:pt>
                <c:pt idx="11">
                  <c:v>16.16</c:v>
                </c:pt>
                <c:pt idx="12">
                  <c:v>3.44</c:v>
                </c:pt>
                <c:pt idx="13">
                  <c:v>1.88</c:v>
                </c:pt>
                <c:pt idx="14">
                  <c:v>1.56</c:v>
                </c:pt>
                <c:pt idx="15">
                  <c:v>5.95</c:v>
                </c:pt>
                <c:pt idx="16">
                  <c:v>4.68</c:v>
                </c:pt>
                <c:pt idx="17">
                  <c:v>8.84</c:v>
                </c:pt>
                <c:pt idx="18">
                  <c:v>32.83</c:v>
                </c:pt>
                <c:pt idx="19">
                  <c:v>34.26</c:v>
                </c:pt>
                <c:pt idx="20">
                  <c:v>29.99</c:v>
                </c:pt>
              </c:numCache>
            </c:numRef>
          </c:val>
        </c:ser>
        <c:ser>
          <c:idx val="2"/>
          <c:order val="2"/>
          <c:tx>
            <c:strRef>
              <c:f>Pakistan!$E$124</c:f>
              <c:strCache>
                <c:ptCount val="1"/>
                <c:pt idx="0">
                  <c:v>2011-12*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Pakistan!$B$125:$B$145</c:f>
              <c:strCache>
                <c:ptCount val="21"/>
                <c:pt idx="0">
                  <c:v>Population</c:v>
                </c:pt>
                <c:pt idx="1">
                  <c:v>Rural</c:v>
                </c:pt>
                <c:pt idx="2">
                  <c:v>Urban</c:v>
                </c:pt>
                <c:pt idx="3">
                  <c:v>Working Age Population</c:v>
                </c:pt>
                <c:pt idx="4">
                  <c:v>Rural</c:v>
                </c:pt>
                <c:pt idx="5">
                  <c:v>Urban</c:v>
                </c:pt>
                <c:pt idx="6">
                  <c:v>Labour Force</c:v>
                </c:pt>
                <c:pt idx="7">
                  <c:v>Rural</c:v>
                </c:pt>
                <c:pt idx="8">
                  <c:v>Urban</c:v>
                </c:pt>
                <c:pt idx="9">
                  <c:v>Employed Labour Force</c:v>
                </c:pt>
                <c:pt idx="10">
                  <c:v>Rural</c:v>
                </c:pt>
                <c:pt idx="11">
                  <c:v>Urban</c:v>
                </c:pt>
                <c:pt idx="12">
                  <c:v>Unemployed Labour Force</c:v>
                </c:pt>
                <c:pt idx="13">
                  <c:v>Rural</c:v>
                </c:pt>
                <c:pt idx="14">
                  <c:v>Urban</c:v>
                </c:pt>
                <c:pt idx="15">
                  <c:v>Unemployment Rate %</c:v>
                </c:pt>
                <c:pt idx="16">
                  <c:v>Rural</c:v>
                </c:pt>
                <c:pt idx="17">
                  <c:v>Urban</c:v>
                </c:pt>
                <c:pt idx="18">
                  <c:v>Labour participation rate %</c:v>
                </c:pt>
                <c:pt idx="19">
                  <c:v>Rural</c:v>
                </c:pt>
                <c:pt idx="20">
                  <c:v>Urban</c:v>
                </c:pt>
              </c:strCache>
            </c:strRef>
          </c:cat>
          <c:val>
            <c:numRef>
              <c:f>Pakistan!$E$125:$E$145</c:f>
              <c:numCache>
                <c:formatCode>General</c:formatCode>
                <c:ptCount val="21"/>
                <c:pt idx="0">
                  <c:v>180.71</c:v>
                </c:pt>
                <c:pt idx="1">
                  <c:v>120.1</c:v>
                </c:pt>
                <c:pt idx="2">
                  <c:v>60.61</c:v>
                </c:pt>
                <c:pt idx="3">
                  <c:v>129.84</c:v>
                </c:pt>
                <c:pt idx="4">
                  <c:v>83.87</c:v>
                </c:pt>
                <c:pt idx="5">
                  <c:v>45.97</c:v>
                </c:pt>
                <c:pt idx="6">
                  <c:v>59.33</c:v>
                </c:pt>
                <c:pt idx="7">
                  <c:v>41.15</c:v>
                </c:pt>
                <c:pt idx="8">
                  <c:v>18.18</c:v>
                </c:pt>
                <c:pt idx="9">
                  <c:v>55.8</c:v>
                </c:pt>
                <c:pt idx="10">
                  <c:v>39.22</c:v>
                </c:pt>
                <c:pt idx="11">
                  <c:v>16.579999999999998</c:v>
                </c:pt>
                <c:pt idx="12">
                  <c:v>3.53</c:v>
                </c:pt>
                <c:pt idx="13">
                  <c:v>1.93</c:v>
                </c:pt>
                <c:pt idx="14">
                  <c:v>1.6</c:v>
                </c:pt>
                <c:pt idx="15">
                  <c:v>5.95</c:v>
                </c:pt>
                <c:pt idx="16">
                  <c:v>4.68</c:v>
                </c:pt>
                <c:pt idx="17">
                  <c:v>8.84</c:v>
                </c:pt>
                <c:pt idx="18">
                  <c:v>32.83</c:v>
                </c:pt>
                <c:pt idx="19">
                  <c:v>34.26</c:v>
                </c:pt>
                <c:pt idx="20">
                  <c:v>29.99</c:v>
                </c:pt>
              </c:numCache>
            </c:numRef>
          </c:val>
        </c:ser>
        <c:ser>
          <c:idx val="3"/>
          <c:order val="3"/>
          <c:tx>
            <c:strRef>
              <c:f>Pakistan!$F$124</c:f>
              <c:strCache>
                <c:ptCount val="1"/>
                <c:pt idx="0">
                  <c:v>2012-13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Pakistan!$B$125:$B$145</c:f>
              <c:strCache>
                <c:ptCount val="21"/>
                <c:pt idx="0">
                  <c:v>Population</c:v>
                </c:pt>
                <c:pt idx="1">
                  <c:v>Rural</c:v>
                </c:pt>
                <c:pt idx="2">
                  <c:v>Urban</c:v>
                </c:pt>
                <c:pt idx="3">
                  <c:v>Working Age Population</c:v>
                </c:pt>
                <c:pt idx="4">
                  <c:v>Rural</c:v>
                </c:pt>
                <c:pt idx="5">
                  <c:v>Urban</c:v>
                </c:pt>
                <c:pt idx="6">
                  <c:v>Labour Force</c:v>
                </c:pt>
                <c:pt idx="7">
                  <c:v>Rural</c:v>
                </c:pt>
                <c:pt idx="8">
                  <c:v>Urban</c:v>
                </c:pt>
                <c:pt idx="9">
                  <c:v>Employed Labour Force</c:v>
                </c:pt>
                <c:pt idx="10">
                  <c:v>Rural</c:v>
                </c:pt>
                <c:pt idx="11">
                  <c:v>Urban</c:v>
                </c:pt>
                <c:pt idx="12">
                  <c:v>Unemployed Labour Force</c:v>
                </c:pt>
                <c:pt idx="13">
                  <c:v>Rural</c:v>
                </c:pt>
                <c:pt idx="14">
                  <c:v>Urban</c:v>
                </c:pt>
                <c:pt idx="15">
                  <c:v>Unemployment Rate %</c:v>
                </c:pt>
                <c:pt idx="16">
                  <c:v>Rural</c:v>
                </c:pt>
                <c:pt idx="17">
                  <c:v>Urban</c:v>
                </c:pt>
                <c:pt idx="18">
                  <c:v>Labour participation rate %</c:v>
                </c:pt>
                <c:pt idx="19">
                  <c:v>Rural</c:v>
                </c:pt>
                <c:pt idx="20">
                  <c:v>Urban</c:v>
                </c:pt>
              </c:strCache>
            </c:strRef>
          </c:cat>
          <c:val>
            <c:numRef>
              <c:f>Pakistan!$F$125:$F$145</c:f>
              <c:numCache>
                <c:formatCode>General</c:formatCode>
                <c:ptCount val="21"/>
                <c:pt idx="0">
                  <c:v>183.57</c:v>
                </c:pt>
                <c:pt idx="1">
                  <c:v>121.66</c:v>
                </c:pt>
                <c:pt idx="2">
                  <c:v>61.91</c:v>
                </c:pt>
                <c:pt idx="3">
                  <c:v>132.07</c:v>
                </c:pt>
                <c:pt idx="4">
                  <c:v>84.96</c:v>
                </c:pt>
                <c:pt idx="5">
                  <c:v>47.11</c:v>
                </c:pt>
                <c:pt idx="6">
                  <c:v>59.74</c:v>
                </c:pt>
                <c:pt idx="7">
                  <c:v>41.23</c:v>
                </c:pt>
                <c:pt idx="8">
                  <c:v>18.149999999999999</c:v>
                </c:pt>
                <c:pt idx="9">
                  <c:v>56.01</c:v>
                </c:pt>
                <c:pt idx="10">
                  <c:v>39.14</c:v>
                </c:pt>
                <c:pt idx="11">
                  <c:v>16.87</c:v>
                </c:pt>
                <c:pt idx="12">
                  <c:v>3.73</c:v>
                </c:pt>
                <c:pt idx="13">
                  <c:v>2.09</c:v>
                </c:pt>
                <c:pt idx="14">
                  <c:v>1.64</c:v>
                </c:pt>
                <c:pt idx="15">
                  <c:v>6.24</c:v>
                </c:pt>
                <c:pt idx="16">
                  <c:v>5.08</c:v>
                </c:pt>
                <c:pt idx="17">
                  <c:v>8.83</c:v>
                </c:pt>
                <c:pt idx="18">
                  <c:v>32.880000000000003</c:v>
                </c:pt>
                <c:pt idx="19">
                  <c:v>34.229999999999997</c:v>
                </c:pt>
                <c:pt idx="20">
                  <c:v>30.21</c:v>
                </c:pt>
              </c:numCache>
            </c:numRef>
          </c:val>
        </c:ser>
        <c:ser>
          <c:idx val="4"/>
          <c:order val="4"/>
          <c:tx>
            <c:strRef>
              <c:f>Pakistan!$G$124</c:f>
              <c:strCache>
                <c:ptCount val="1"/>
                <c:pt idx="0">
                  <c:v>2013-14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Pakistan!$B$125:$B$145</c:f>
              <c:strCache>
                <c:ptCount val="21"/>
                <c:pt idx="0">
                  <c:v>Population</c:v>
                </c:pt>
                <c:pt idx="1">
                  <c:v>Rural</c:v>
                </c:pt>
                <c:pt idx="2">
                  <c:v>Urban</c:v>
                </c:pt>
                <c:pt idx="3">
                  <c:v>Working Age Population</c:v>
                </c:pt>
                <c:pt idx="4">
                  <c:v>Rural</c:v>
                </c:pt>
                <c:pt idx="5">
                  <c:v>Urban</c:v>
                </c:pt>
                <c:pt idx="6">
                  <c:v>Labour Force</c:v>
                </c:pt>
                <c:pt idx="7">
                  <c:v>Rural</c:v>
                </c:pt>
                <c:pt idx="8">
                  <c:v>Urban</c:v>
                </c:pt>
                <c:pt idx="9">
                  <c:v>Employed Labour Force</c:v>
                </c:pt>
                <c:pt idx="10">
                  <c:v>Rural</c:v>
                </c:pt>
                <c:pt idx="11">
                  <c:v>Urban</c:v>
                </c:pt>
                <c:pt idx="12">
                  <c:v>Unemployed Labour Force</c:v>
                </c:pt>
                <c:pt idx="13">
                  <c:v>Rural</c:v>
                </c:pt>
                <c:pt idx="14">
                  <c:v>Urban</c:v>
                </c:pt>
                <c:pt idx="15">
                  <c:v>Unemployment Rate %</c:v>
                </c:pt>
                <c:pt idx="16">
                  <c:v>Rural</c:v>
                </c:pt>
                <c:pt idx="17">
                  <c:v>Urban</c:v>
                </c:pt>
                <c:pt idx="18">
                  <c:v>Labour participation rate %</c:v>
                </c:pt>
                <c:pt idx="19">
                  <c:v>Rural</c:v>
                </c:pt>
                <c:pt idx="20">
                  <c:v>Urban</c:v>
                </c:pt>
              </c:strCache>
            </c:strRef>
          </c:cat>
          <c:val>
            <c:numRef>
              <c:f>Pakistan!$G$125:$G$145</c:f>
              <c:numCache>
                <c:formatCode>General</c:formatCode>
                <c:ptCount val="21"/>
                <c:pt idx="0">
                  <c:v>186.19</c:v>
                </c:pt>
                <c:pt idx="1">
                  <c:v>121.56</c:v>
                </c:pt>
                <c:pt idx="2">
                  <c:v>64.63</c:v>
                </c:pt>
                <c:pt idx="3">
                  <c:v>132.24</c:v>
                </c:pt>
                <c:pt idx="4">
                  <c:v>83.62</c:v>
                </c:pt>
                <c:pt idx="5">
                  <c:v>48.62</c:v>
                </c:pt>
                <c:pt idx="6">
                  <c:v>60.1</c:v>
                </c:pt>
                <c:pt idx="7">
                  <c:v>41.14</c:v>
                </c:pt>
                <c:pt idx="8">
                  <c:v>18.96</c:v>
                </c:pt>
                <c:pt idx="9">
                  <c:v>56.52</c:v>
                </c:pt>
                <c:pt idx="10">
                  <c:v>39.07</c:v>
                </c:pt>
                <c:pt idx="11">
                  <c:v>17.45</c:v>
                </c:pt>
                <c:pt idx="12">
                  <c:v>3.58</c:v>
                </c:pt>
                <c:pt idx="13">
                  <c:v>2.06</c:v>
                </c:pt>
                <c:pt idx="14">
                  <c:v>1.52</c:v>
                </c:pt>
                <c:pt idx="15">
                  <c:v>6</c:v>
                </c:pt>
                <c:pt idx="16">
                  <c:v>5.01</c:v>
                </c:pt>
                <c:pt idx="17">
                  <c:v>8.02</c:v>
                </c:pt>
                <c:pt idx="18">
                  <c:v>32.28</c:v>
                </c:pt>
                <c:pt idx="19">
                  <c:v>33.840000000000003</c:v>
                </c:pt>
                <c:pt idx="20">
                  <c:v>29.35</c:v>
                </c:pt>
              </c:numCache>
            </c:numRef>
          </c:val>
        </c:ser>
        <c:ser>
          <c:idx val="5"/>
          <c:order val="5"/>
          <c:tx>
            <c:strRef>
              <c:f>Pakistan!$H$124</c:f>
              <c:strCache>
                <c:ptCount val="1"/>
                <c:pt idx="0">
                  <c:v>2014-15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Pakistan!$B$125:$B$145</c:f>
              <c:strCache>
                <c:ptCount val="21"/>
                <c:pt idx="0">
                  <c:v>Population</c:v>
                </c:pt>
                <c:pt idx="1">
                  <c:v>Rural</c:v>
                </c:pt>
                <c:pt idx="2">
                  <c:v>Urban</c:v>
                </c:pt>
                <c:pt idx="3">
                  <c:v>Working Age Population</c:v>
                </c:pt>
                <c:pt idx="4">
                  <c:v>Rural</c:v>
                </c:pt>
                <c:pt idx="5">
                  <c:v>Urban</c:v>
                </c:pt>
                <c:pt idx="6">
                  <c:v>Labour Force</c:v>
                </c:pt>
                <c:pt idx="7">
                  <c:v>Rural</c:v>
                </c:pt>
                <c:pt idx="8">
                  <c:v>Urban</c:v>
                </c:pt>
                <c:pt idx="9">
                  <c:v>Employed Labour Force</c:v>
                </c:pt>
                <c:pt idx="10">
                  <c:v>Rural</c:v>
                </c:pt>
                <c:pt idx="11">
                  <c:v>Urban</c:v>
                </c:pt>
                <c:pt idx="12">
                  <c:v>Unemployed Labour Force</c:v>
                </c:pt>
                <c:pt idx="13">
                  <c:v>Rural</c:v>
                </c:pt>
                <c:pt idx="14">
                  <c:v>Urban</c:v>
                </c:pt>
                <c:pt idx="15">
                  <c:v>Unemployment Rate %</c:v>
                </c:pt>
                <c:pt idx="16">
                  <c:v>Rural</c:v>
                </c:pt>
                <c:pt idx="17">
                  <c:v>Urban</c:v>
                </c:pt>
                <c:pt idx="18">
                  <c:v>Labour participation rate %</c:v>
                </c:pt>
                <c:pt idx="19">
                  <c:v>Rural</c:v>
                </c:pt>
                <c:pt idx="20">
                  <c:v>Urban</c:v>
                </c:pt>
              </c:strCache>
            </c:strRef>
          </c:cat>
          <c:val>
            <c:numRef>
              <c:f>Pakistan!$H$125:$H$145</c:f>
              <c:numCache>
                <c:formatCode>General</c:formatCode>
                <c:ptCount val="21"/>
                <c:pt idx="0">
                  <c:v>189.19</c:v>
                </c:pt>
                <c:pt idx="1">
                  <c:v>123.36</c:v>
                </c:pt>
                <c:pt idx="2">
                  <c:v>65.83</c:v>
                </c:pt>
                <c:pt idx="3">
                  <c:v>134.99</c:v>
                </c:pt>
                <c:pt idx="4">
                  <c:v>85.6</c:v>
                </c:pt>
                <c:pt idx="5">
                  <c:v>49.39</c:v>
                </c:pt>
                <c:pt idx="6">
                  <c:v>61.04</c:v>
                </c:pt>
                <c:pt idx="7">
                  <c:v>41.95</c:v>
                </c:pt>
                <c:pt idx="8">
                  <c:v>19.09</c:v>
                </c:pt>
                <c:pt idx="9">
                  <c:v>57.42</c:v>
                </c:pt>
                <c:pt idx="10">
                  <c:v>39.85</c:v>
                </c:pt>
                <c:pt idx="11">
                  <c:v>17.57</c:v>
                </c:pt>
                <c:pt idx="12">
                  <c:v>3.62</c:v>
                </c:pt>
                <c:pt idx="13">
                  <c:v>2.1</c:v>
                </c:pt>
                <c:pt idx="14">
                  <c:v>1.52</c:v>
                </c:pt>
                <c:pt idx="15">
                  <c:v>5.9</c:v>
                </c:pt>
                <c:pt idx="16">
                  <c:v>5</c:v>
                </c:pt>
                <c:pt idx="17">
                  <c:v>8</c:v>
                </c:pt>
                <c:pt idx="18">
                  <c:v>32.299999999999997</c:v>
                </c:pt>
                <c:pt idx="19">
                  <c:v>34</c:v>
                </c:pt>
                <c:pt idx="20">
                  <c:v>29</c:v>
                </c:pt>
              </c:numCache>
            </c:numRef>
          </c:val>
        </c:ser>
        <c:ser>
          <c:idx val="6"/>
          <c:order val="6"/>
          <c:tx>
            <c:strRef>
              <c:f>Pakistan!$I$124</c:f>
              <c:strCache>
                <c:ptCount val="1"/>
                <c:pt idx="0">
                  <c:v>2017-18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Pakistan!$B$125:$B$145</c:f>
              <c:strCache>
                <c:ptCount val="21"/>
                <c:pt idx="0">
                  <c:v>Population</c:v>
                </c:pt>
                <c:pt idx="1">
                  <c:v>Rural</c:v>
                </c:pt>
                <c:pt idx="2">
                  <c:v>Urban</c:v>
                </c:pt>
                <c:pt idx="3">
                  <c:v>Working Age Population</c:v>
                </c:pt>
                <c:pt idx="4">
                  <c:v>Rural</c:v>
                </c:pt>
                <c:pt idx="5">
                  <c:v>Urban</c:v>
                </c:pt>
                <c:pt idx="6">
                  <c:v>Labour Force</c:v>
                </c:pt>
                <c:pt idx="7">
                  <c:v>Rural</c:v>
                </c:pt>
                <c:pt idx="8">
                  <c:v>Urban</c:v>
                </c:pt>
                <c:pt idx="9">
                  <c:v>Employed Labour Force</c:v>
                </c:pt>
                <c:pt idx="10">
                  <c:v>Rural</c:v>
                </c:pt>
                <c:pt idx="11">
                  <c:v>Urban</c:v>
                </c:pt>
                <c:pt idx="12">
                  <c:v>Unemployed Labour Force</c:v>
                </c:pt>
                <c:pt idx="13">
                  <c:v>Rural</c:v>
                </c:pt>
                <c:pt idx="14">
                  <c:v>Urban</c:v>
                </c:pt>
                <c:pt idx="15">
                  <c:v>Unemployment Rate %</c:v>
                </c:pt>
                <c:pt idx="16">
                  <c:v>Rural</c:v>
                </c:pt>
                <c:pt idx="17">
                  <c:v>Urban</c:v>
                </c:pt>
                <c:pt idx="18">
                  <c:v>Labour participation rate %</c:v>
                </c:pt>
                <c:pt idx="19">
                  <c:v>Rural</c:v>
                </c:pt>
                <c:pt idx="20">
                  <c:v>Urban</c:v>
                </c:pt>
              </c:strCache>
            </c:strRef>
          </c:cat>
          <c:val>
            <c:numRef>
              <c:f>Pakistan!$I$125:$I$145</c:f>
              <c:numCache>
                <c:formatCode>General</c:formatCode>
                <c:ptCount val="21"/>
                <c:pt idx="0">
                  <c:v>206.62</c:v>
                </c:pt>
                <c:pt idx="1">
                  <c:v>131.19</c:v>
                </c:pt>
                <c:pt idx="2">
                  <c:v>75.430000000000007</c:v>
                </c:pt>
                <c:pt idx="3">
                  <c:v>147.91</c:v>
                </c:pt>
                <c:pt idx="4">
                  <c:v>91.02</c:v>
                </c:pt>
                <c:pt idx="5">
                  <c:v>56.89</c:v>
                </c:pt>
                <c:pt idx="6">
                  <c:v>65.5</c:v>
                </c:pt>
                <c:pt idx="7">
                  <c:v>42.91</c:v>
                </c:pt>
                <c:pt idx="8">
                  <c:v>22.59</c:v>
                </c:pt>
                <c:pt idx="9">
                  <c:v>61.71</c:v>
                </c:pt>
                <c:pt idx="10">
                  <c:v>40.75</c:v>
                </c:pt>
                <c:pt idx="11">
                  <c:v>20.96</c:v>
                </c:pt>
                <c:pt idx="12">
                  <c:v>3.79</c:v>
                </c:pt>
                <c:pt idx="13">
                  <c:v>2.15</c:v>
                </c:pt>
                <c:pt idx="14">
                  <c:v>1.64</c:v>
                </c:pt>
                <c:pt idx="15">
                  <c:v>5.8</c:v>
                </c:pt>
                <c:pt idx="16">
                  <c:v>5</c:v>
                </c:pt>
                <c:pt idx="17">
                  <c:v>7.2</c:v>
                </c:pt>
                <c:pt idx="18">
                  <c:v>31.7</c:v>
                </c:pt>
                <c:pt idx="19">
                  <c:v>32.700000000000003</c:v>
                </c:pt>
                <c:pt idx="20">
                  <c:v>30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56633848"/>
        <c:axId val="256637376"/>
      </c:barChart>
      <c:catAx>
        <c:axId val="2566338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6637376"/>
        <c:crosses val="autoZero"/>
        <c:auto val="1"/>
        <c:lblAlgn val="ctr"/>
        <c:lblOffset val="100"/>
        <c:noMultiLvlLbl val="0"/>
      </c:catAx>
      <c:valAx>
        <c:axId val="2566373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6633848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Bangladesh Labour force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Bangladesh!$I$55</c:f>
              <c:strCache>
                <c:ptCount val="1"/>
                <c:pt idx="0">
                  <c:v>Employed Labour force total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Bangladesh!$G$56:$G$66</c:f>
              <c:numCache>
                <c:formatCode>General</c:formatCode>
                <c:ptCount val="11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  <c:pt idx="5">
                  <c:v>2014</c:v>
                </c:pt>
                <c:pt idx="6">
                  <c:v>2015</c:v>
                </c:pt>
                <c:pt idx="7">
                  <c:v>2016</c:v>
                </c:pt>
                <c:pt idx="8">
                  <c:v>2017</c:v>
                </c:pt>
                <c:pt idx="9">
                  <c:v>2018</c:v>
                </c:pt>
                <c:pt idx="10">
                  <c:v>2019</c:v>
                </c:pt>
              </c:numCache>
            </c:numRef>
          </c:cat>
          <c:val>
            <c:numRef>
              <c:f>Bangladesh!$I$56:$I$66</c:f>
              <c:numCache>
                <c:formatCode>_(* #,##0_);_(* \(#,##0\);_(* "-"??_);_(@_)</c:formatCode>
                <c:ptCount val="11"/>
                <c:pt idx="0">
                  <c:v>53369074.349999994</c:v>
                </c:pt>
                <c:pt idx="1">
                  <c:v>55199898.768799998</c:v>
                </c:pt>
                <c:pt idx="2">
                  <c:v>56039539.7848</c:v>
                </c:pt>
                <c:pt idx="3">
                  <c:v>56872877.022</c:v>
                </c:pt>
                <c:pt idx="4">
                  <c:v>57692244.935999997</c:v>
                </c:pt>
                <c:pt idx="5">
                  <c:v>58783354.191299997</c:v>
                </c:pt>
                <c:pt idx="6">
                  <c:v>59849919.628800005</c:v>
                </c:pt>
                <c:pt idx="7">
                  <c:v>60931871.675000004</c:v>
                </c:pt>
                <c:pt idx="8">
                  <c:v>64508218.702399999</c:v>
                </c:pt>
                <c:pt idx="9">
                  <c:v>65882529.7896</c:v>
                </c:pt>
                <c:pt idx="10">
                  <c:v>67199416.572799996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C6C0-43D0-94FA-6053A8096400}"/>
            </c:ext>
          </c:extLst>
        </c:ser>
        <c:ser>
          <c:idx val="1"/>
          <c:order val="1"/>
          <c:tx>
            <c:strRef>
              <c:f>Bangladesh!$I$71</c:f>
              <c:strCache>
                <c:ptCount val="1"/>
                <c:pt idx="0">
                  <c:v>Umemployed Labour force total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Bangladesh!$G$56:$G$66</c:f>
              <c:numCache>
                <c:formatCode>General</c:formatCode>
                <c:ptCount val="11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  <c:pt idx="5">
                  <c:v>2014</c:v>
                </c:pt>
                <c:pt idx="6">
                  <c:v>2015</c:v>
                </c:pt>
                <c:pt idx="7">
                  <c:v>2016</c:v>
                </c:pt>
                <c:pt idx="8">
                  <c:v>2017</c:v>
                </c:pt>
                <c:pt idx="9">
                  <c:v>2018</c:v>
                </c:pt>
                <c:pt idx="10">
                  <c:v>2019</c:v>
                </c:pt>
              </c:numCache>
            </c:numRef>
          </c:cat>
          <c:val>
            <c:numRef>
              <c:f>Bangladesh!$I$72:$I$82</c:f>
              <c:numCache>
                <c:formatCode>_(* #,##0_);_(* \(#,##0\);_(* "-"??_);_(@_)</c:formatCode>
                <c:ptCount val="11"/>
                <c:pt idx="0">
                  <c:v>2808898.6500000004</c:v>
                </c:pt>
                <c:pt idx="1">
                  <c:v>1931025.2311999998</c:v>
                </c:pt>
                <c:pt idx="2">
                  <c:v>2159172.2152</c:v>
                </c:pt>
                <c:pt idx="3">
                  <c:v>2406752.9779999997</c:v>
                </c:pt>
                <c:pt idx="4">
                  <c:v>2674235.0639999998</c:v>
                </c:pt>
                <c:pt idx="5">
                  <c:v>2699078.8086999999</c:v>
                </c:pt>
                <c:pt idx="6">
                  <c:v>2741504.3711999999</c:v>
                </c:pt>
                <c:pt idx="7">
                  <c:v>2771078.3249999997</c:v>
                </c:pt>
                <c:pt idx="8">
                  <c:v>2947829.2976000002</c:v>
                </c:pt>
                <c:pt idx="9">
                  <c:v>2953046.2104000002</c:v>
                </c:pt>
                <c:pt idx="10">
                  <c:v>2960759.4272000003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C6C0-43D0-94FA-6053A8096400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256194056"/>
        <c:axId val="256196800"/>
      </c:lineChart>
      <c:catAx>
        <c:axId val="2561940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6196800"/>
        <c:crosses val="autoZero"/>
        <c:auto val="1"/>
        <c:lblAlgn val="ctr"/>
        <c:lblOffset val="100"/>
        <c:noMultiLvlLbl val="0"/>
      </c:catAx>
      <c:valAx>
        <c:axId val="2561968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_);_(* \(#,##0\);_(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6194056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8F38531-2E53-44A3-B37F-A16DF8BA296C}" type="doc">
      <dgm:prSet loTypeId="urn:microsoft.com/office/officeart/2005/8/layout/arrow6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4843DB1-FC46-4484-ABB6-4D3316473801}">
      <dgm:prSet phldrT="[Text]"/>
      <dgm:spPr/>
      <dgm:t>
        <a:bodyPr/>
        <a:lstStyle/>
        <a:p>
          <a:r>
            <a:rPr lang="en-US" dirty="0" smtClean="0"/>
            <a:t>Bangladesh Average growth </a:t>
          </a:r>
          <a:r>
            <a:rPr lang="en-US" b="1" dirty="0" smtClean="0"/>
            <a:t>1.12%</a:t>
          </a:r>
          <a:endParaRPr lang="en-US" b="1" dirty="0"/>
        </a:p>
      </dgm:t>
    </dgm:pt>
    <dgm:pt modelId="{D84CC7B4-D9C6-452A-8C27-700DC7A85B4F}" type="parTrans" cxnId="{8D2C399D-0475-4B29-A28B-71BE026301D7}">
      <dgm:prSet/>
      <dgm:spPr/>
      <dgm:t>
        <a:bodyPr/>
        <a:lstStyle/>
        <a:p>
          <a:endParaRPr lang="en-US"/>
        </a:p>
      </dgm:t>
    </dgm:pt>
    <dgm:pt modelId="{BD84828F-2BEC-41C6-9398-5767E587C00C}" type="sibTrans" cxnId="{8D2C399D-0475-4B29-A28B-71BE026301D7}">
      <dgm:prSet/>
      <dgm:spPr/>
      <dgm:t>
        <a:bodyPr/>
        <a:lstStyle/>
        <a:p>
          <a:endParaRPr lang="en-US"/>
        </a:p>
      </dgm:t>
    </dgm:pt>
    <dgm:pt modelId="{855FCAEA-A712-4B1E-BDDA-D1DD1D9324D4}">
      <dgm:prSet phldrT="[Text]"/>
      <dgm:spPr/>
      <dgm:t>
        <a:bodyPr/>
        <a:lstStyle/>
        <a:p>
          <a:r>
            <a:rPr lang="en-US" dirty="0" smtClean="0"/>
            <a:t>Pakistan Average growth </a:t>
          </a:r>
          <a:r>
            <a:rPr lang="en-US" b="1" dirty="0" smtClean="0"/>
            <a:t>2.12%</a:t>
          </a:r>
          <a:endParaRPr lang="en-US" b="1" dirty="0"/>
        </a:p>
      </dgm:t>
    </dgm:pt>
    <dgm:pt modelId="{B791918B-67E3-48EE-B265-C9CAD55E087E}" type="parTrans" cxnId="{F4E643E7-8A58-46A5-A9C9-A0AEAA600C3E}">
      <dgm:prSet/>
      <dgm:spPr/>
      <dgm:t>
        <a:bodyPr/>
        <a:lstStyle/>
        <a:p>
          <a:endParaRPr lang="en-US"/>
        </a:p>
      </dgm:t>
    </dgm:pt>
    <dgm:pt modelId="{8BF56C8E-6311-41A4-9686-0973A87EB5F4}" type="sibTrans" cxnId="{F4E643E7-8A58-46A5-A9C9-A0AEAA600C3E}">
      <dgm:prSet/>
      <dgm:spPr/>
      <dgm:t>
        <a:bodyPr/>
        <a:lstStyle/>
        <a:p>
          <a:endParaRPr lang="en-US"/>
        </a:p>
      </dgm:t>
    </dgm:pt>
    <dgm:pt modelId="{70C601B1-A0C5-472A-82B3-74A35830193F}">
      <dgm:prSet phldrT="[Text]"/>
      <dgm:spPr/>
      <dgm:t>
        <a:bodyPr/>
        <a:lstStyle/>
        <a:p>
          <a:endParaRPr lang="en-US" b="1" dirty="0"/>
        </a:p>
      </dgm:t>
    </dgm:pt>
    <dgm:pt modelId="{C76E6369-52FF-4436-A5E2-EF22690350E3}" type="parTrans" cxnId="{0313773C-2B12-44A5-BA3C-2F62526B419D}">
      <dgm:prSet/>
      <dgm:spPr/>
    </dgm:pt>
    <dgm:pt modelId="{9ED6620A-B20A-46CA-B106-5F8AB2FC666E}" type="sibTrans" cxnId="{0313773C-2B12-44A5-BA3C-2F62526B419D}">
      <dgm:prSet/>
      <dgm:spPr/>
    </dgm:pt>
    <dgm:pt modelId="{3D1D4EA2-6780-46C7-9EFD-9A368324E92B}" type="pres">
      <dgm:prSet presAssocID="{E8F38531-2E53-44A3-B37F-A16DF8BA296C}" presName="compositeShape" presStyleCnt="0">
        <dgm:presLayoutVars>
          <dgm:chMax val="2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CACE7FB-6901-4358-A7E1-E13694B2631D}" type="pres">
      <dgm:prSet presAssocID="{E8F38531-2E53-44A3-B37F-A16DF8BA296C}" presName="ribbon" presStyleLbl="node1" presStyleIdx="0" presStyleCnt="1" custLinFactNeighborX="-3" custLinFactNeighborY="-3209"/>
      <dgm:spPr/>
    </dgm:pt>
    <dgm:pt modelId="{532CECF5-F6A4-4F93-A524-C5A5874AA90D}" type="pres">
      <dgm:prSet presAssocID="{E8F38531-2E53-44A3-B37F-A16DF8BA296C}" presName="leftArrow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A9FF8A-4EB5-423D-87DD-F5F87CA41439}" type="pres">
      <dgm:prSet presAssocID="{E8F38531-2E53-44A3-B37F-A16DF8BA296C}" presName="rightArrow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BD42D02-8CB1-4548-81D4-6912D42260C7}" type="presOf" srcId="{74843DB1-FC46-4484-ABB6-4D3316473801}" destId="{532CECF5-F6A4-4F93-A524-C5A5874AA90D}" srcOrd="0" destOrd="0" presId="urn:microsoft.com/office/officeart/2005/8/layout/arrow6"/>
    <dgm:cxn modelId="{CD6A589E-A188-4697-A679-7B99C9752B58}" type="presOf" srcId="{855FCAEA-A712-4B1E-BDDA-D1DD1D9324D4}" destId="{70A9FF8A-4EB5-423D-87DD-F5F87CA41439}" srcOrd="0" destOrd="0" presId="urn:microsoft.com/office/officeart/2005/8/layout/arrow6"/>
    <dgm:cxn modelId="{358BD859-78D0-45CD-B02A-F91C31523388}" type="presOf" srcId="{E8F38531-2E53-44A3-B37F-A16DF8BA296C}" destId="{3D1D4EA2-6780-46C7-9EFD-9A368324E92B}" srcOrd="0" destOrd="0" presId="urn:microsoft.com/office/officeart/2005/8/layout/arrow6"/>
    <dgm:cxn modelId="{0313773C-2B12-44A5-BA3C-2F62526B419D}" srcId="{E8F38531-2E53-44A3-B37F-A16DF8BA296C}" destId="{70C601B1-A0C5-472A-82B3-74A35830193F}" srcOrd="2" destOrd="0" parTransId="{C76E6369-52FF-4436-A5E2-EF22690350E3}" sibTransId="{9ED6620A-B20A-46CA-B106-5F8AB2FC666E}"/>
    <dgm:cxn modelId="{8D2C399D-0475-4B29-A28B-71BE026301D7}" srcId="{E8F38531-2E53-44A3-B37F-A16DF8BA296C}" destId="{74843DB1-FC46-4484-ABB6-4D3316473801}" srcOrd="0" destOrd="0" parTransId="{D84CC7B4-D9C6-452A-8C27-700DC7A85B4F}" sibTransId="{BD84828F-2BEC-41C6-9398-5767E587C00C}"/>
    <dgm:cxn modelId="{F4E643E7-8A58-46A5-A9C9-A0AEAA600C3E}" srcId="{E8F38531-2E53-44A3-B37F-A16DF8BA296C}" destId="{855FCAEA-A712-4B1E-BDDA-D1DD1D9324D4}" srcOrd="1" destOrd="0" parTransId="{B791918B-67E3-48EE-B265-C9CAD55E087E}" sibTransId="{8BF56C8E-6311-41A4-9686-0973A87EB5F4}"/>
    <dgm:cxn modelId="{8AA0D259-C35F-401B-82F5-BFA3E518B3BE}" type="presParOf" srcId="{3D1D4EA2-6780-46C7-9EFD-9A368324E92B}" destId="{9CACE7FB-6901-4358-A7E1-E13694B2631D}" srcOrd="0" destOrd="0" presId="urn:microsoft.com/office/officeart/2005/8/layout/arrow6"/>
    <dgm:cxn modelId="{21228D02-9190-409F-9DA3-CAC47F8DF547}" type="presParOf" srcId="{3D1D4EA2-6780-46C7-9EFD-9A368324E92B}" destId="{532CECF5-F6A4-4F93-A524-C5A5874AA90D}" srcOrd="1" destOrd="0" presId="urn:microsoft.com/office/officeart/2005/8/layout/arrow6"/>
    <dgm:cxn modelId="{C01ECFCE-8898-459B-B80A-FDEEE1C32923}" type="presParOf" srcId="{3D1D4EA2-6780-46C7-9EFD-9A368324E92B}" destId="{70A9FF8A-4EB5-423D-87DD-F5F87CA41439}" srcOrd="2" destOrd="0" presId="urn:microsoft.com/office/officeart/2005/8/layout/arrow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B3ACDD6-D7A6-4DB3-857C-4E4428F35A37}" type="doc">
      <dgm:prSet loTypeId="urn:microsoft.com/office/officeart/2005/8/layout/pyramid2" loCatId="pyramid" qsTypeId="urn:microsoft.com/office/officeart/2005/8/quickstyle/simple1" qsCatId="simple" csTypeId="urn:microsoft.com/office/officeart/2005/8/colors/accent1_2" csCatId="accent1" phldr="1"/>
      <dgm:spPr/>
    </dgm:pt>
    <dgm:pt modelId="{429C8F61-E095-4B59-B868-7E40C4DB0D9D}">
      <dgm:prSet phldrT="[Text]" custT="1"/>
      <dgm:spPr/>
      <dgm:t>
        <a:bodyPr/>
        <a:lstStyle/>
        <a:p>
          <a:r>
            <a:rPr lang="en-US" sz="1800" dirty="0" smtClean="0"/>
            <a:t>Less influence of women in labor market.</a:t>
          </a:r>
          <a:endParaRPr lang="en-US" sz="1800" dirty="0"/>
        </a:p>
      </dgm:t>
    </dgm:pt>
    <dgm:pt modelId="{EC106A85-052E-49A1-B204-B75C72AD1222}" type="parTrans" cxnId="{4AB250D7-B54B-477C-B840-289B4DFAC870}">
      <dgm:prSet/>
      <dgm:spPr/>
      <dgm:t>
        <a:bodyPr/>
        <a:lstStyle/>
        <a:p>
          <a:endParaRPr lang="en-US"/>
        </a:p>
      </dgm:t>
    </dgm:pt>
    <dgm:pt modelId="{95B90EA2-0192-4BC2-B37A-147B4DECA502}" type="sibTrans" cxnId="{4AB250D7-B54B-477C-B840-289B4DFAC870}">
      <dgm:prSet/>
      <dgm:spPr/>
      <dgm:t>
        <a:bodyPr/>
        <a:lstStyle/>
        <a:p>
          <a:endParaRPr lang="en-US"/>
        </a:p>
      </dgm:t>
    </dgm:pt>
    <dgm:pt modelId="{522157D0-7F01-42FB-87B5-EAD5A14E4656}">
      <dgm:prSet phldrT="[Text]" custT="1"/>
      <dgm:spPr/>
      <dgm:t>
        <a:bodyPr/>
        <a:lstStyle/>
        <a:p>
          <a:r>
            <a:rPr lang="en-US" sz="1800" dirty="0" smtClean="0"/>
            <a:t>Very low industrial growth.</a:t>
          </a:r>
          <a:endParaRPr lang="en-US" sz="1800" dirty="0"/>
        </a:p>
      </dgm:t>
    </dgm:pt>
    <dgm:pt modelId="{36659B6B-B973-4B10-9BC6-678FBF49835F}" type="parTrans" cxnId="{EE8B9D2C-D7B1-4E4A-8E03-9D54B6603783}">
      <dgm:prSet/>
      <dgm:spPr/>
      <dgm:t>
        <a:bodyPr/>
        <a:lstStyle/>
        <a:p>
          <a:endParaRPr lang="en-US"/>
        </a:p>
      </dgm:t>
    </dgm:pt>
    <dgm:pt modelId="{AE592E7D-68E5-4A84-A5A9-ABBC52E53802}" type="sibTrans" cxnId="{EE8B9D2C-D7B1-4E4A-8E03-9D54B6603783}">
      <dgm:prSet/>
      <dgm:spPr/>
      <dgm:t>
        <a:bodyPr/>
        <a:lstStyle/>
        <a:p>
          <a:endParaRPr lang="en-US"/>
        </a:p>
      </dgm:t>
    </dgm:pt>
    <dgm:pt modelId="{855C7CE4-D0E1-4D21-B5D5-8FC1909AB595}">
      <dgm:prSet phldrT="[Text]" custT="1"/>
      <dgm:spPr/>
      <dgm:t>
        <a:bodyPr/>
        <a:lstStyle/>
        <a:p>
          <a:r>
            <a:rPr lang="en-US" sz="1800" dirty="0" smtClean="0"/>
            <a:t>High Population Growth.</a:t>
          </a:r>
          <a:endParaRPr lang="en-US" sz="1800" dirty="0"/>
        </a:p>
      </dgm:t>
    </dgm:pt>
    <dgm:pt modelId="{800F08A7-30AB-403F-8912-B8CF60E47604}" type="parTrans" cxnId="{DB4107E2-FD6D-4097-B98E-4B801CA73141}">
      <dgm:prSet/>
      <dgm:spPr/>
      <dgm:t>
        <a:bodyPr/>
        <a:lstStyle/>
        <a:p>
          <a:endParaRPr lang="en-US"/>
        </a:p>
      </dgm:t>
    </dgm:pt>
    <dgm:pt modelId="{3C73D94B-A081-4C93-99B8-03E99ACC5980}" type="sibTrans" cxnId="{DB4107E2-FD6D-4097-B98E-4B801CA73141}">
      <dgm:prSet/>
      <dgm:spPr/>
      <dgm:t>
        <a:bodyPr/>
        <a:lstStyle/>
        <a:p>
          <a:endParaRPr lang="en-US"/>
        </a:p>
      </dgm:t>
    </dgm:pt>
    <dgm:pt modelId="{F64F4709-1BEE-4377-ABEF-60EA8379131B}" type="pres">
      <dgm:prSet presAssocID="{7B3ACDD6-D7A6-4DB3-857C-4E4428F35A37}" presName="compositeShape" presStyleCnt="0">
        <dgm:presLayoutVars>
          <dgm:dir/>
          <dgm:resizeHandles/>
        </dgm:presLayoutVars>
      </dgm:prSet>
      <dgm:spPr/>
    </dgm:pt>
    <dgm:pt modelId="{623596A2-74C8-459C-8195-A987E4AD3FFF}" type="pres">
      <dgm:prSet presAssocID="{7B3ACDD6-D7A6-4DB3-857C-4E4428F35A37}" presName="pyramid" presStyleLbl="node1" presStyleIdx="0" presStyleCnt="1"/>
      <dgm:spPr/>
    </dgm:pt>
    <dgm:pt modelId="{295C3771-1A34-4B81-87B5-C2D90C8787A3}" type="pres">
      <dgm:prSet presAssocID="{7B3ACDD6-D7A6-4DB3-857C-4E4428F35A37}" presName="theList" presStyleCnt="0"/>
      <dgm:spPr/>
    </dgm:pt>
    <dgm:pt modelId="{272CEC3D-F136-4C3E-AE2E-8780D0D654D0}" type="pres">
      <dgm:prSet presAssocID="{429C8F61-E095-4B59-B868-7E40C4DB0D9D}" presName="aNode" presStyleLbl="fgAcc1" presStyleIdx="0" presStyleCnt="3" custScaleX="70268" custScaleY="229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FDAC5B-35F7-4934-8623-76A9B6F14AEB}" type="pres">
      <dgm:prSet presAssocID="{429C8F61-E095-4B59-B868-7E40C4DB0D9D}" presName="aSpace" presStyleCnt="0"/>
      <dgm:spPr/>
    </dgm:pt>
    <dgm:pt modelId="{20418C07-F4FA-40D0-9376-F3C8B578DE41}" type="pres">
      <dgm:prSet presAssocID="{522157D0-7F01-42FB-87B5-EAD5A14E4656}" presName="aNode" presStyleLbl="fgAcc1" presStyleIdx="1" presStyleCnt="3" custScaleX="66738" custScaleY="256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2A5358-3D29-4BAD-9262-169E344AE013}" type="pres">
      <dgm:prSet presAssocID="{522157D0-7F01-42FB-87B5-EAD5A14E4656}" presName="aSpace" presStyleCnt="0"/>
      <dgm:spPr/>
    </dgm:pt>
    <dgm:pt modelId="{CAB7E91F-3FBD-4EE5-9C59-81F2B39A8946}" type="pres">
      <dgm:prSet presAssocID="{855C7CE4-D0E1-4D21-B5D5-8FC1909AB595}" presName="aNode" presStyleLbl="fgAcc1" presStyleIdx="2" presStyleCnt="3" custScaleX="70154" custScaleY="2932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C9815F2-5672-45D8-B7C6-16015AE0E2F9}" type="pres">
      <dgm:prSet presAssocID="{855C7CE4-D0E1-4D21-B5D5-8FC1909AB595}" presName="aSpace" presStyleCnt="0"/>
      <dgm:spPr/>
    </dgm:pt>
  </dgm:ptLst>
  <dgm:cxnLst>
    <dgm:cxn modelId="{93EB5C54-C652-4276-A513-F96062BC4596}" type="presOf" srcId="{522157D0-7F01-42FB-87B5-EAD5A14E4656}" destId="{20418C07-F4FA-40D0-9376-F3C8B578DE41}" srcOrd="0" destOrd="0" presId="urn:microsoft.com/office/officeart/2005/8/layout/pyramid2"/>
    <dgm:cxn modelId="{4AB250D7-B54B-477C-B840-289B4DFAC870}" srcId="{7B3ACDD6-D7A6-4DB3-857C-4E4428F35A37}" destId="{429C8F61-E095-4B59-B868-7E40C4DB0D9D}" srcOrd="0" destOrd="0" parTransId="{EC106A85-052E-49A1-B204-B75C72AD1222}" sibTransId="{95B90EA2-0192-4BC2-B37A-147B4DECA502}"/>
    <dgm:cxn modelId="{9989E710-0B84-457B-A1B8-AC34F2A3CA13}" type="presOf" srcId="{855C7CE4-D0E1-4D21-B5D5-8FC1909AB595}" destId="{CAB7E91F-3FBD-4EE5-9C59-81F2B39A8946}" srcOrd="0" destOrd="0" presId="urn:microsoft.com/office/officeart/2005/8/layout/pyramid2"/>
    <dgm:cxn modelId="{5D83A964-C686-42CA-8BBA-C7C93D7FE6D2}" type="presOf" srcId="{7B3ACDD6-D7A6-4DB3-857C-4E4428F35A37}" destId="{F64F4709-1BEE-4377-ABEF-60EA8379131B}" srcOrd="0" destOrd="0" presId="urn:microsoft.com/office/officeart/2005/8/layout/pyramid2"/>
    <dgm:cxn modelId="{EE8B9D2C-D7B1-4E4A-8E03-9D54B6603783}" srcId="{7B3ACDD6-D7A6-4DB3-857C-4E4428F35A37}" destId="{522157D0-7F01-42FB-87B5-EAD5A14E4656}" srcOrd="1" destOrd="0" parTransId="{36659B6B-B973-4B10-9BC6-678FBF49835F}" sibTransId="{AE592E7D-68E5-4A84-A5A9-ABBC52E53802}"/>
    <dgm:cxn modelId="{DB4107E2-FD6D-4097-B98E-4B801CA73141}" srcId="{7B3ACDD6-D7A6-4DB3-857C-4E4428F35A37}" destId="{855C7CE4-D0E1-4D21-B5D5-8FC1909AB595}" srcOrd="2" destOrd="0" parTransId="{800F08A7-30AB-403F-8912-B8CF60E47604}" sibTransId="{3C73D94B-A081-4C93-99B8-03E99ACC5980}"/>
    <dgm:cxn modelId="{03E21840-737D-4776-8A5A-3E5229CC9F5C}" type="presOf" srcId="{429C8F61-E095-4B59-B868-7E40C4DB0D9D}" destId="{272CEC3D-F136-4C3E-AE2E-8780D0D654D0}" srcOrd="0" destOrd="0" presId="urn:microsoft.com/office/officeart/2005/8/layout/pyramid2"/>
    <dgm:cxn modelId="{2B38F0C3-F3C2-480E-ABDF-7F1E074AAD5E}" type="presParOf" srcId="{F64F4709-1BEE-4377-ABEF-60EA8379131B}" destId="{623596A2-74C8-459C-8195-A987E4AD3FFF}" srcOrd="0" destOrd="0" presId="urn:microsoft.com/office/officeart/2005/8/layout/pyramid2"/>
    <dgm:cxn modelId="{4324DD54-63D9-4340-907E-9A1508B15009}" type="presParOf" srcId="{F64F4709-1BEE-4377-ABEF-60EA8379131B}" destId="{295C3771-1A34-4B81-87B5-C2D90C8787A3}" srcOrd="1" destOrd="0" presId="urn:microsoft.com/office/officeart/2005/8/layout/pyramid2"/>
    <dgm:cxn modelId="{EF78203A-DFAC-47C6-A4F7-1ADB45131776}" type="presParOf" srcId="{295C3771-1A34-4B81-87B5-C2D90C8787A3}" destId="{272CEC3D-F136-4C3E-AE2E-8780D0D654D0}" srcOrd="0" destOrd="0" presId="urn:microsoft.com/office/officeart/2005/8/layout/pyramid2"/>
    <dgm:cxn modelId="{5CF04434-9553-4D15-BDC4-EEE7AC062EA0}" type="presParOf" srcId="{295C3771-1A34-4B81-87B5-C2D90C8787A3}" destId="{68FDAC5B-35F7-4934-8623-76A9B6F14AEB}" srcOrd="1" destOrd="0" presId="urn:microsoft.com/office/officeart/2005/8/layout/pyramid2"/>
    <dgm:cxn modelId="{07739BED-7E74-4428-BEFE-6771595E2A54}" type="presParOf" srcId="{295C3771-1A34-4B81-87B5-C2D90C8787A3}" destId="{20418C07-F4FA-40D0-9376-F3C8B578DE41}" srcOrd="2" destOrd="0" presId="urn:microsoft.com/office/officeart/2005/8/layout/pyramid2"/>
    <dgm:cxn modelId="{4AB034BB-5805-4B46-954F-0A160DAA8EC9}" type="presParOf" srcId="{295C3771-1A34-4B81-87B5-C2D90C8787A3}" destId="{732A5358-3D29-4BAD-9262-169E344AE013}" srcOrd="3" destOrd="0" presId="urn:microsoft.com/office/officeart/2005/8/layout/pyramid2"/>
    <dgm:cxn modelId="{FA48A518-5EB6-4220-AAF6-09C344F0F731}" type="presParOf" srcId="{295C3771-1A34-4B81-87B5-C2D90C8787A3}" destId="{CAB7E91F-3FBD-4EE5-9C59-81F2B39A8946}" srcOrd="4" destOrd="0" presId="urn:microsoft.com/office/officeart/2005/8/layout/pyramid2"/>
    <dgm:cxn modelId="{F5156D6A-19DC-4BA3-96F2-FC43CE2BAF98}" type="presParOf" srcId="{295C3771-1A34-4B81-87B5-C2D90C8787A3}" destId="{6C9815F2-5672-45D8-B7C6-16015AE0E2F9}" srcOrd="5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5A1ACF3-BDB3-47A4-8435-07F3BAA9D07A}" type="doc">
      <dgm:prSet loTypeId="urn:microsoft.com/office/officeart/2005/8/layout/cycle8" loCatId="cycle" qsTypeId="urn:microsoft.com/office/officeart/2005/8/quickstyle/simple1" qsCatId="simple" csTypeId="urn:microsoft.com/office/officeart/2005/8/colors/accent1_2" csCatId="accent1" phldr="1"/>
      <dgm:spPr/>
    </dgm:pt>
    <dgm:pt modelId="{D65AFD97-A179-47AC-8C57-085D2DEDD55B}">
      <dgm:prSet phldrT="[Text]"/>
      <dgm:spPr/>
      <dgm:t>
        <a:bodyPr/>
        <a:lstStyle/>
        <a:p>
          <a:r>
            <a:rPr lang="en-US" dirty="0" smtClean="0"/>
            <a:t>8.1% Growth rate in 2019</a:t>
          </a:r>
          <a:endParaRPr lang="en-US" dirty="0"/>
        </a:p>
      </dgm:t>
    </dgm:pt>
    <dgm:pt modelId="{034C6CDA-A38A-48D6-92A0-2A6ACFF98B5A}" type="parTrans" cxnId="{8B59221B-DAD2-4B77-8883-78AC28D8649C}">
      <dgm:prSet/>
      <dgm:spPr/>
      <dgm:t>
        <a:bodyPr/>
        <a:lstStyle/>
        <a:p>
          <a:endParaRPr lang="en-US"/>
        </a:p>
      </dgm:t>
    </dgm:pt>
    <dgm:pt modelId="{4FEB61DE-EBD0-4432-B30A-386D6D3B05A3}" type="sibTrans" cxnId="{8B59221B-DAD2-4B77-8883-78AC28D8649C}">
      <dgm:prSet/>
      <dgm:spPr/>
      <dgm:t>
        <a:bodyPr/>
        <a:lstStyle/>
        <a:p>
          <a:endParaRPr lang="en-US"/>
        </a:p>
      </dgm:t>
    </dgm:pt>
    <dgm:pt modelId="{CA933DCF-F524-4D2F-8FD7-3FB4CA91BDA9}">
      <dgm:prSet phldrT="[Text]"/>
      <dgm:spPr/>
      <dgm:t>
        <a:bodyPr/>
        <a:lstStyle/>
        <a:p>
          <a:r>
            <a:rPr lang="en-US" dirty="0" smtClean="0"/>
            <a:t>Tertiary sector contributing 52.8% in GDP</a:t>
          </a:r>
          <a:endParaRPr lang="en-US" dirty="0"/>
        </a:p>
      </dgm:t>
    </dgm:pt>
    <dgm:pt modelId="{C11DE657-CCB2-46C4-8716-48AAF968A7CA}" type="parTrans" cxnId="{086CDBA1-4EED-4733-B1B7-7ACF9F5EA80D}">
      <dgm:prSet/>
      <dgm:spPr/>
      <dgm:t>
        <a:bodyPr/>
        <a:lstStyle/>
        <a:p>
          <a:endParaRPr lang="en-US"/>
        </a:p>
      </dgm:t>
    </dgm:pt>
    <dgm:pt modelId="{4DE2541E-EBE4-48E1-88F9-D3A0F8D7E66E}" type="sibTrans" cxnId="{086CDBA1-4EED-4733-B1B7-7ACF9F5EA80D}">
      <dgm:prSet/>
      <dgm:spPr/>
      <dgm:t>
        <a:bodyPr/>
        <a:lstStyle/>
        <a:p>
          <a:endParaRPr lang="en-US"/>
        </a:p>
      </dgm:t>
    </dgm:pt>
    <dgm:pt modelId="{44DDEAC9-3620-4807-A3B9-79556C63E3F1}">
      <dgm:prSet phldrT="[Text]"/>
      <dgm:spPr/>
      <dgm:t>
        <a:bodyPr/>
        <a:lstStyle/>
        <a:p>
          <a:r>
            <a:rPr lang="en-US" dirty="0" smtClean="0"/>
            <a:t>Skilled Labor Force</a:t>
          </a:r>
          <a:endParaRPr lang="en-US" dirty="0"/>
        </a:p>
      </dgm:t>
    </dgm:pt>
    <dgm:pt modelId="{C48CC9BA-5F0E-4269-83C8-B3C9E515176B}" type="parTrans" cxnId="{63E78999-9F5F-44D8-936B-0DA1860791A5}">
      <dgm:prSet/>
      <dgm:spPr/>
      <dgm:t>
        <a:bodyPr/>
        <a:lstStyle/>
        <a:p>
          <a:endParaRPr lang="en-US"/>
        </a:p>
      </dgm:t>
    </dgm:pt>
    <dgm:pt modelId="{78EF4741-2D54-4975-8DA5-071103FBC97B}" type="sibTrans" cxnId="{63E78999-9F5F-44D8-936B-0DA1860791A5}">
      <dgm:prSet/>
      <dgm:spPr/>
      <dgm:t>
        <a:bodyPr/>
        <a:lstStyle/>
        <a:p>
          <a:endParaRPr lang="en-US"/>
        </a:p>
      </dgm:t>
    </dgm:pt>
    <dgm:pt modelId="{F745404C-71CB-4C7A-8DCC-1C9DE3C538D3}" type="pres">
      <dgm:prSet presAssocID="{95A1ACF3-BDB3-47A4-8435-07F3BAA9D07A}" presName="compositeShape" presStyleCnt="0">
        <dgm:presLayoutVars>
          <dgm:chMax val="7"/>
          <dgm:dir/>
          <dgm:resizeHandles val="exact"/>
        </dgm:presLayoutVars>
      </dgm:prSet>
      <dgm:spPr/>
    </dgm:pt>
    <dgm:pt modelId="{257BFEC6-A626-4C5D-A35F-8F98862D0F3F}" type="pres">
      <dgm:prSet presAssocID="{95A1ACF3-BDB3-47A4-8435-07F3BAA9D07A}" presName="wedge1" presStyleLbl="node1" presStyleIdx="0" presStyleCnt="3"/>
      <dgm:spPr/>
      <dgm:t>
        <a:bodyPr/>
        <a:lstStyle/>
        <a:p>
          <a:endParaRPr lang="en-US"/>
        </a:p>
      </dgm:t>
    </dgm:pt>
    <dgm:pt modelId="{32509C46-00D8-4878-9DE6-12ED622E9069}" type="pres">
      <dgm:prSet presAssocID="{95A1ACF3-BDB3-47A4-8435-07F3BAA9D07A}" presName="dummy1a" presStyleCnt="0"/>
      <dgm:spPr/>
    </dgm:pt>
    <dgm:pt modelId="{E3FB1AA6-D8F0-4F45-ABD6-2C378179B039}" type="pres">
      <dgm:prSet presAssocID="{95A1ACF3-BDB3-47A4-8435-07F3BAA9D07A}" presName="dummy1b" presStyleCnt="0"/>
      <dgm:spPr/>
    </dgm:pt>
    <dgm:pt modelId="{72BA14E3-537E-4AE1-90B1-B6121DD90F15}" type="pres">
      <dgm:prSet presAssocID="{95A1ACF3-BDB3-47A4-8435-07F3BAA9D07A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526279-ACBE-4719-9925-CC7E64972A36}" type="pres">
      <dgm:prSet presAssocID="{95A1ACF3-BDB3-47A4-8435-07F3BAA9D07A}" presName="wedge2" presStyleLbl="node1" presStyleIdx="1" presStyleCnt="3" custLinFactNeighborY="352"/>
      <dgm:spPr/>
      <dgm:t>
        <a:bodyPr/>
        <a:lstStyle/>
        <a:p>
          <a:endParaRPr lang="en-US"/>
        </a:p>
      </dgm:t>
    </dgm:pt>
    <dgm:pt modelId="{5BC32DA6-7D48-49CF-84B4-1828ADD3F08A}" type="pres">
      <dgm:prSet presAssocID="{95A1ACF3-BDB3-47A4-8435-07F3BAA9D07A}" presName="dummy2a" presStyleCnt="0"/>
      <dgm:spPr/>
    </dgm:pt>
    <dgm:pt modelId="{545D8A1F-0220-43BA-A881-8430528CBE2A}" type="pres">
      <dgm:prSet presAssocID="{95A1ACF3-BDB3-47A4-8435-07F3BAA9D07A}" presName="dummy2b" presStyleCnt="0"/>
      <dgm:spPr/>
    </dgm:pt>
    <dgm:pt modelId="{4CE96A18-1397-4DE6-9C02-B21DAA119C07}" type="pres">
      <dgm:prSet presAssocID="{95A1ACF3-BDB3-47A4-8435-07F3BAA9D07A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A68D14-8A72-434B-BFFC-3E5D635932D9}" type="pres">
      <dgm:prSet presAssocID="{95A1ACF3-BDB3-47A4-8435-07F3BAA9D07A}" presName="wedge3" presStyleLbl="node1" presStyleIdx="2" presStyleCnt="3" custScaleX="92803" custScaleY="94937"/>
      <dgm:spPr/>
      <dgm:t>
        <a:bodyPr/>
        <a:lstStyle/>
        <a:p>
          <a:endParaRPr lang="en-US"/>
        </a:p>
      </dgm:t>
    </dgm:pt>
    <dgm:pt modelId="{07CEC0B8-D1F4-45DE-89EA-B4CD4B298A0D}" type="pres">
      <dgm:prSet presAssocID="{95A1ACF3-BDB3-47A4-8435-07F3BAA9D07A}" presName="dummy3a" presStyleCnt="0"/>
      <dgm:spPr/>
    </dgm:pt>
    <dgm:pt modelId="{037A7E25-7C6E-4D6F-8D1B-DD202CABBC1F}" type="pres">
      <dgm:prSet presAssocID="{95A1ACF3-BDB3-47A4-8435-07F3BAA9D07A}" presName="dummy3b" presStyleCnt="0"/>
      <dgm:spPr/>
    </dgm:pt>
    <dgm:pt modelId="{17D0A9BA-4985-4687-B702-D1891012EE91}" type="pres">
      <dgm:prSet presAssocID="{95A1ACF3-BDB3-47A4-8435-07F3BAA9D07A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5C3B58-A6E0-450A-B134-DE18B09019C9}" type="pres">
      <dgm:prSet presAssocID="{4FEB61DE-EBD0-4432-B30A-386D6D3B05A3}" presName="arrowWedge1" presStyleLbl="fgSibTrans2D1" presStyleIdx="0" presStyleCnt="3"/>
      <dgm:spPr/>
    </dgm:pt>
    <dgm:pt modelId="{FE605D21-6493-4542-A099-D66825254AE2}" type="pres">
      <dgm:prSet presAssocID="{4DE2541E-EBE4-48E1-88F9-D3A0F8D7E66E}" presName="arrowWedge2" presStyleLbl="fgSibTrans2D1" presStyleIdx="1" presStyleCnt="3"/>
      <dgm:spPr/>
    </dgm:pt>
    <dgm:pt modelId="{434B086E-19B8-4316-A639-B1DCDB0449D0}" type="pres">
      <dgm:prSet presAssocID="{78EF4741-2D54-4975-8DA5-071103FBC97B}" presName="arrowWedge3" presStyleLbl="fgSibTrans2D1" presStyleIdx="2" presStyleCnt="3"/>
      <dgm:spPr/>
    </dgm:pt>
  </dgm:ptLst>
  <dgm:cxnLst>
    <dgm:cxn modelId="{98CCD308-3DDE-4C57-A6DC-09D9AD126CA9}" type="presOf" srcId="{44DDEAC9-3620-4807-A3B9-79556C63E3F1}" destId="{C7A68D14-8A72-434B-BFFC-3E5D635932D9}" srcOrd="0" destOrd="0" presId="urn:microsoft.com/office/officeart/2005/8/layout/cycle8"/>
    <dgm:cxn modelId="{086CDBA1-4EED-4733-B1B7-7ACF9F5EA80D}" srcId="{95A1ACF3-BDB3-47A4-8435-07F3BAA9D07A}" destId="{CA933DCF-F524-4D2F-8FD7-3FB4CA91BDA9}" srcOrd="1" destOrd="0" parTransId="{C11DE657-CCB2-46C4-8716-48AAF968A7CA}" sibTransId="{4DE2541E-EBE4-48E1-88F9-D3A0F8D7E66E}"/>
    <dgm:cxn modelId="{63E78999-9F5F-44D8-936B-0DA1860791A5}" srcId="{95A1ACF3-BDB3-47A4-8435-07F3BAA9D07A}" destId="{44DDEAC9-3620-4807-A3B9-79556C63E3F1}" srcOrd="2" destOrd="0" parTransId="{C48CC9BA-5F0E-4269-83C8-B3C9E515176B}" sibTransId="{78EF4741-2D54-4975-8DA5-071103FBC97B}"/>
    <dgm:cxn modelId="{347667D0-C9B0-440B-8D28-13EC08B29D7D}" type="presOf" srcId="{D65AFD97-A179-47AC-8C57-085D2DEDD55B}" destId="{72BA14E3-537E-4AE1-90B1-B6121DD90F15}" srcOrd="1" destOrd="0" presId="urn:microsoft.com/office/officeart/2005/8/layout/cycle8"/>
    <dgm:cxn modelId="{A3C06D2B-C73E-4BBA-A67D-C89319AD8A30}" type="presOf" srcId="{D65AFD97-A179-47AC-8C57-085D2DEDD55B}" destId="{257BFEC6-A626-4C5D-A35F-8F98862D0F3F}" srcOrd="0" destOrd="0" presId="urn:microsoft.com/office/officeart/2005/8/layout/cycle8"/>
    <dgm:cxn modelId="{8B59221B-DAD2-4B77-8883-78AC28D8649C}" srcId="{95A1ACF3-BDB3-47A4-8435-07F3BAA9D07A}" destId="{D65AFD97-A179-47AC-8C57-085D2DEDD55B}" srcOrd="0" destOrd="0" parTransId="{034C6CDA-A38A-48D6-92A0-2A6ACFF98B5A}" sibTransId="{4FEB61DE-EBD0-4432-B30A-386D6D3B05A3}"/>
    <dgm:cxn modelId="{6282D041-A15E-4C5A-ACF0-2D467F223310}" type="presOf" srcId="{95A1ACF3-BDB3-47A4-8435-07F3BAA9D07A}" destId="{F745404C-71CB-4C7A-8DCC-1C9DE3C538D3}" srcOrd="0" destOrd="0" presId="urn:microsoft.com/office/officeart/2005/8/layout/cycle8"/>
    <dgm:cxn modelId="{B01F6563-DB59-4C11-8EAA-59B4F207DD8B}" type="presOf" srcId="{CA933DCF-F524-4D2F-8FD7-3FB4CA91BDA9}" destId="{07526279-ACBE-4719-9925-CC7E64972A36}" srcOrd="0" destOrd="0" presId="urn:microsoft.com/office/officeart/2005/8/layout/cycle8"/>
    <dgm:cxn modelId="{6005A67B-6153-4784-9148-4EEC19E479AB}" type="presOf" srcId="{CA933DCF-F524-4D2F-8FD7-3FB4CA91BDA9}" destId="{4CE96A18-1397-4DE6-9C02-B21DAA119C07}" srcOrd="1" destOrd="0" presId="urn:microsoft.com/office/officeart/2005/8/layout/cycle8"/>
    <dgm:cxn modelId="{17C704CB-31F6-480E-9C13-6FC7D5F1729A}" type="presOf" srcId="{44DDEAC9-3620-4807-A3B9-79556C63E3F1}" destId="{17D0A9BA-4985-4687-B702-D1891012EE91}" srcOrd="1" destOrd="0" presId="urn:microsoft.com/office/officeart/2005/8/layout/cycle8"/>
    <dgm:cxn modelId="{9E8F2ADA-E8AD-4816-BB2B-C31CA90A6845}" type="presParOf" srcId="{F745404C-71CB-4C7A-8DCC-1C9DE3C538D3}" destId="{257BFEC6-A626-4C5D-A35F-8F98862D0F3F}" srcOrd="0" destOrd="0" presId="urn:microsoft.com/office/officeart/2005/8/layout/cycle8"/>
    <dgm:cxn modelId="{49583612-B29D-4E44-94C9-062F18B89D51}" type="presParOf" srcId="{F745404C-71CB-4C7A-8DCC-1C9DE3C538D3}" destId="{32509C46-00D8-4878-9DE6-12ED622E9069}" srcOrd="1" destOrd="0" presId="urn:microsoft.com/office/officeart/2005/8/layout/cycle8"/>
    <dgm:cxn modelId="{D74B58CA-3B7A-4E36-9668-49B726725952}" type="presParOf" srcId="{F745404C-71CB-4C7A-8DCC-1C9DE3C538D3}" destId="{E3FB1AA6-D8F0-4F45-ABD6-2C378179B039}" srcOrd="2" destOrd="0" presId="urn:microsoft.com/office/officeart/2005/8/layout/cycle8"/>
    <dgm:cxn modelId="{B4D6828F-AEE8-464A-A8C4-14CCF686BCD0}" type="presParOf" srcId="{F745404C-71CB-4C7A-8DCC-1C9DE3C538D3}" destId="{72BA14E3-537E-4AE1-90B1-B6121DD90F15}" srcOrd="3" destOrd="0" presId="urn:microsoft.com/office/officeart/2005/8/layout/cycle8"/>
    <dgm:cxn modelId="{59C59F45-B912-45AC-A873-571E608199D3}" type="presParOf" srcId="{F745404C-71CB-4C7A-8DCC-1C9DE3C538D3}" destId="{07526279-ACBE-4719-9925-CC7E64972A36}" srcOrd="4" destOrd="0" presId="urn:microsoft.com/office/officeart/2005/8/layout/cycle8"/>
    <dgm:cxn modelId="{CCDC67A1-0078-4BE9-9E38-7F9C2C201229}" type="presParOf" srcId="{F745404C-71CB-4C7A-8DCC-1C9DE3C538D3}" destId="{5BC32DA6-7D48-49CF-84B4-1828ADD3F08A}" srcOrd="5" destOrd="0" presId="urn:microsoft.com/office/officeart/2005/8/layout/cycle8"/>
    <dgm:cxn modelId="{BFCC6958-C799-4310-88D2-1EEA29CA2739}" type="presParOf" srcId="{F745404C-71CB-4C7A-8DCC-1C9DE3C538D3}" destId="{545D8A1F-0220-43BA-A881-8430528CBE2A}" srcOrd="6" destOrd="0" presId="urn:microsoft.com/office/officeart/2005/8/layout/cycle8"/>
    <dgm:cxn modelId="{722C33FB-E459-40DA-B355-9EAFE1F862D5}" type="presParOf" srcId="{F745404C-71CB-4C7A-8DCC-1C9DE3C538D3}" destId="{4CE96A18-1397-4DE6-9C02-B21DAA119C07}" srcOrd="7" destOrd="0" presId="urn:microsoft.com/office/officeart/2005/8/layout/cycle8"/>
    <dgm:cxn modelId="{DFFAEC7A-6EBD-412C-BAC4-8E8DFE42C57D}" type="presParOf" srcId="{F745404C-71CB-4C7A-8DCC-1C9DE3C538D3}" destId="{C7A68D14-8A72-434B-BFFC-3E5D635932D9}" srcOrd="8" destOrd="0" presId="urn:microsoft.com/office/officeart/2005/8/layout/cycle8"/>
    <dgm:cxn modelId="{529809DF-5776-47A2-BA50-EE07BFC8287D}" type="presParOf" srcId="{F745404C-71CB-4C7A-8DCC-1C9DE3C538D3}" destId="{07CEC0B8-D1F4-45DE-89EA-B4CD4B298A0D}" srcOrd="9" destOrd="0" presId="urn:microsoft.com/office/officeart/2005/8/layout/cycle8"/>
    <dgm:cxn modelId="{229C7CCA-F072-43DE-8C1A-18058A95A832}" type="presParOf" srcId="{F745404C-71CB-4C7A-8DCC-1C9DE3C538D3}" destId="{037A7E25-7C6E-4D6F-8D1B-DD202CABBC1F}" srcOrd="10" destOrd="0" presId="urn:microsoft.com/office/officeart/2005/8/layout/cycle8"/>
    <dgm:cxn modelId="{ED4CB059-8082-455E-84FE-77E6DE8F6C4F}" type="presParOf" srcId="{F745404C-71CB-4C7A-8DCC-1C9DE3C538D3}" destId="{17D0A9BA-4985-4687-B702-D1891012EE91}" srcOrd="11" destOrd="0" presId="urn:microsoft.com/office/officeart/2005/8/layout/cycle8"/>
    <dgm:cxn modelId="{6AE9A2A7-6455-4B8E-AC48-7446502C7009}" type="presParOf" srcId="{F745404C-71CB-4C7A-8DCC-1C9DE3C538D3}" destId="{F85C3B58-A6E0-450A-B134-DE18B09019C9}" srcOrd="12" destOrd="0" presId="urn:microsoft.com/office/officeart/2005/8/layout/cycle8"/>
    <dgm:cxn modelId="{2F280E59-3AF8-4207-BC80-FF55663468D9}" type="presParOf" srcId="{F745404C-71CB-4C7A-8DCC-1C9DE3C538D3}" destId="{FE605D21-6493-4542-A099-D66825254AE2}" srcOrd="13" destOrd="0" presId="urn:microsoft.com/office/officeart/2005/8/layout/cycle8"/>
    <dgm:cxn modelId="{AEEA5727-2672-4F5F-8E2D-00612206E267}" type="presParOf" srcId="{F745404C-71CB-4C7A-8DCC-1C9DE3C538D3}" destId="{434B086E-19B8-4316-A639-B1DCDB0449D0}" srcOrd="1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06420BB-A237-447A-8CFE-548364BB3AAA}" type="doc">
      <dgm:prSet loTypeId="urn:microsoft.com/office/officeart/2005/8/layout/matrix1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035B1ED-7D47-48AE-B086-941394F96326}">
      <dgm:prSet phldrT="[Text]"/>
      <dgm:spPr/>
      <dgm:t>
        <a:bodyPr/>
        <a:lstStyle/>
        <a:p>
          <a:r>
            <a:rPr lang="en-US" dirty="0" smtClean="0"/>
            <a:t>Literacy</a:t>
          </a:r>
          <a:endParaRPr lang="en-US" dirty="0"/>
        </a:p>
      </dgm:t>
    </dgm:pt>
    <dgm:pt modelId="{6727EE79-D817-4071-B226-C8209C1AE157}" type="parTrans" cxnId="{456C823A-BC50-4B66-A0AB-56A7045E2B3D}">
      <dgm:prSet/>
      <dgm:spPr/>
      <dgm:t>
        <a:bodyPr/>
        <a:lstStyle/>
        <a:p>
          <a:endParaRPr lang="en-US"/>
        </a:p>
      </dgm:t>
    </dgm:pt>
    <dgm:pt modelId="{CEDF3E3E-962F-493D-9DEB-542CF186D050}" type="sibTrans" cxnId="{456C823A-BC50-4B66-A0AB-56A7045E2B3D}">
      <dgm:prSet/>
      <dgm:spPr/>
      <dgm:t>
        <a:bodyPr/>
        <a:lstStyle/>
        <a:p>
          <a:endParaRPr lang="en-US"/>
        </a:p>
      </dgm:t>
    </dgm:pt>
    <dgm:pt modelId="{D62B6050-8712-4091-8B2D-D82EB3B104B7}">
      <dgm:prSet phldrT="[Text]"/>
      <dgm:spPr/>
      <dgm:t>
        <a:bodyPr/>
        <a:lstStyle/>
        <a:p>
          <a:r>
            <a:rPr lang="en-US" dirty="0" smtClean="0"/>
            <a:t>Meaning of literacy in Pakistan</a:t>
          </a:r>
          <a:endParaRPr lang="en-US" dirty="0"/>
        </a:p>
      </dgm:t>
    </dgm:pt>
    <dgm:pt modelId="{E587AF71-9F35-4238-B7F0-B5481D6B4DFF}" type="parTrans" cxnId="{4F27E209-148B-495F-9AFE-5075A70689BA}">
      <dgm:prSet/>
      <dgm:spPr/>
      <dgm:t>
        <a:bodyPr/>
        <a:lstStyle/>
        <a:p>
          <a:endParaRPr lang="en-US"/>
        </a:p>
      </dgm:t>
    </dgm:pt>
    <dgm:pt modelId="{237CE321-E034-4F3D-AE6F-AD0D55A75EE7}" type="sibTrans" cxnId="{4F27E209-148B-495F-9AFE-5075A70689BA}">
      <dgm:prSet/>
      <dgm:spPr/>
      <dgm:t>
        <a:bodyPr/>
        <a:lstStyle/>
        <a:p>
          <a:endParaRPr lang="en-US"/>
        </a:p>
      </dgm:t>
    </dgm:pt>
    <dgm:pt modelId="{DABEE25E-7B6A-43DA-8D91-4158A8AF6B04}">
      <dgm:prSet phldrT="[Text]"/>
      <dgm:spPr/>
      <dgm:t>
        <a:bodyPr/>
        <a:lstStyle/>
        <a:p>
          <a:r>
            <a:rPr lang="en-US" dirty="0" smtClean="0"/>
            <a:t>Perception of Male in the family is </a:t>
          </a:r>
          <a:r>
            <a:rPr lang="en-US" dirty="0" smtClean="0"/>
            <a:t>to be the breadwinner</a:t>
          </a:r>
          <a:r>
            <a:rPr lang="en-US" dirty="0" smtClean="0"/>
            <a:t>.</a:t>
          </a:r>
          <a:endParaRPr lang="en-US" dirty="0"/>
        </a:p>
      </dgm:t>
    </dgm:pt>
    <dgm:pt modelId="{B3535CDF-D0E3-4C32-92F1-24F656F75289}" type="parTrans" cxnId="{832B39C0-903A-4573-AE24-EF02B00B9D61}">
      <dgm:prSet/>
      <dgm:spPr/>
      <dgm:t>
        <a:bodyPr/>
        <a:lstStyle/>
        <a:p>
          <a:endParaRPr lang="en-US"/>
        </a:p>
      </dgm:t>
    </dgm:pt>
    <dgm:pt modelId="{92FB98DC-EA67-4A2A-ADAE-74776EF53B03}" type="sibTrans" cxnId="{832B39C0-903A-4573-AE24-EF02B00B9D61}">
      <dgm:prSet/>
      <dgm:spPr/>
      <dgm:t>
        <a:bodyPr/>
        <a:lstStyle/>
        <a:p>
          <a:endParaRPr lang="en-US"/>
        </a:p>
      </dgm:t>
    </dgm:pt>
    <dgm:pt modelId="{7B157B7B-6288-4E70-BC11-F1246415174B}">
      <dgm:prSet phldrT="[Text]"/>
      <dgm:spPr/>
      <dgm:t>
        <a:bodyPr/>
        <a:lstStyle/>
        <a:p>
          <a:r>
            <a:rPr lang="en-US" dirty="0" smtClean="0"/>
            <a:t>People living below poverty line. </a:t>
          </a:r>
          <a:endParaRPr lang="en-US" dirty="0"/>
        </a:p>
      </dgm:t>
    </dgm:pt>
    <dgm:pt modelId="{00BF0D2F-B218-4F7C-BA76-627AD8033C00}" type="parTrans" cxnId="{A1B40168-13B7-43F5-8868-321A2FF0D373}">
      <dgm:prSet/>
      <dgm:spPr/>
      <dgm:t>
        <a:bodyPr/>
        <a:lstStyle/>
        <a:p>
          <a:endParaRPr lang="en-US"/>
        </a:p>
      </dgm:t>
    </dgm:pt>
    <dgm:pt modelId="{127E6899-7F9F-45E0-9086-724001B7B615}" type="sibTrans" cxnId="{A1B40168-13B7-43F5-8868-321A2FF0D373}">
      <dgm:prSet/>
      <dgm:spPr/>
      <dgm:t>
        <a:bodyPr/>
        <a:lstStyle/>
        <a:p>
          <a:endParaRPr lang="en-US"/>
        </a:p>
      </dgm:t>
    </dgm:pt>
    <dgm:pt modelId="{E3E93561-1D73-4455-ACEB-70C9DFEFCE45}">
      <dgm:prSet phldrT="[Text]"/>
      <dgm:spPr/>
      <dgm:t>
        <a:bodyPr/>
        <a:lstStyle/>
        <a:p>
          <a:r>
            <a:rPr lang="en-US" dirty="0" smtClean="0"/>
            <a:t>Poor Education in Public Sector and Expensive quality of education in private sector. </a:t>
          </a:r>
          <a:endParaRPr lang="en-US" dirty="0"/>
        </a:p>
      </dgm:t>
    </dgm:pt>
    <dgm:pt modelId="{BF375116-46A9-4CFE-B548-83C39377D5B7}" type="parTrans" cxnId="{393C1A8A-86F8-454B-8328-229CB73766ED}">
      <dgm:prSet/>
      <dgm:spPr/>
      <dgm:t>
        <a:bodyPr/>
        <a:lstStyle/>
        <a:p>
          <a:endParaRPr lang="en-US"/>
        </a:p>
      </dgm:t>
    </dgm:pt>
    <dgm:pt modelId="{43D17EB5-EF1A-4F68-8E6E-E380B6210794}" type="sibTrans" cxnId="{393C1A8A-86F8-454B-8328-229CB73766ED}">
      <dgm:prSet/>
      <dgm:spPr/>
      <dgm:t>
        <a:bodyPr/>
        <a:lstStyle/>
        <a:p>
          <a:endParaRPr lang="en-US"/>
        </a:p>
      </dgm:t>
    </dgm:pt>
    <dgm:pt modelId="{B574799C-8622-45FD-BD56-EEA3C6A4AC76}" type="pres">
      <dgm:prSet presAssocID="{D06420BB-A237-447A-8CFE-548364BB3AAA}" presName="diagram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BF84F99-128D-41C0-99F5-4D98FB08D5D8}" type="pres">
      <dgm:prSet presAssocID="{D06420BB-A237-447A-8CFE-548364BB3AAA}" presName="matrix" presStyleCnt="0"/>
      <dgm:spPr/>
    </dgm:pt>
    <dgm:pt modelId="{A991D99B-80B9-46DD-8731-65AF2CB1B356}" type="pres">
      <dgm:prSet presAssocID="{D06420BB-A237-447A-8CFE-548364BB3AAA}" presName="tile1" presStyleLbl="node1" presStyleIdx="0" presStyleCnt="4"/>
      <dgm:spPr/>
      <dgm:t>
        <a:bodyPr/>
        <a:lstStyle/>
        <a:p>
          <a:endParaRPr lang="en-US"/>
        </a:p>
      </dgm:t>
    </dgm:pt>
    <dgm:pt modelId="{F47A4A00-2AD1-4A91-AFC5-D967631BEB2B}" type="pres">
      <dgm:prSet presAssocID="{D06420BB-A237-447A-8CFE-548364BB3AAA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E1A3440-9009-4940-B718-EAE69CD23053}" type="pres">
      <dgm:prSet presAssocID="{D06420BB-A237-447A-8CFE-548364BB3AAA}" presName="tile2" presStyleLbl="node1" presStyleIdx="1" presStyleCnt="4"/>
      <dgm:spPr/>
      <dgm:t>
        <a:bodyPr/>
        <a:lstStyle/>
        <a:p>
          <a:endParaRPr lang="en-US"/>
        </a:p>
      </dgm:t>
    </dgm:pt>
    <dgm:pt modelId="{133B1BBA-049F-4043-BB5E-2B474E016A15}" type="pres">
      <dgm:prSet presAssocID="{D06420BB-A237-447A-8CFE-548364BB3AAA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50C3BB-0F55-48F4-953B-2B0CF7902EEF}" type="pres">
      <dgm:prSet presAssocID="{D06420BB-A237-447A-8CFE-548364BB3AAA}" presName="tile3" presStyleLbl="node1" presStyleIdx="2" presStyleCnt="4"/>
      <dgm:spPr/>
      <dgm:t>
        <a:bodyPr/>
        <a:lstStyle/>
        <a:p>
          <a:endParaRPr lang="en-US"/>
        </a:p>
      </dgm:t>
    </dgm:pt>
    <dgm:pt modelId="{AEAF0316-1BD3-400C-997C-86A9FFDC3AD0}" type="pres">
      <dgm:prSet presAssocID="{D06420BB-A237-447A-8CFE-548364BB3AAA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187B18-1D6D-4A24-8885-5DA4E3E941A3}" type="pres">
      <dgm:prSet presAssocID="{D06420BB-A237-447A-8CFE-548364BB3AAA}" presName="tile4" presStyleLbl="node1" presStyleIdx="3" presStyleCnt="4"/>
      <dgm:spPr/>
      <dgm:t>
        <a:bodyPr/>
        <a:lstStyle/>
        <a:p>
          <a:endParaRPr lang="en-US"/>
        </a:p>
      </dgm:t>
    </dgm:pt>
    <dgm:pt modelId="{F9E87F90-BBC1-452E-8B14-241CDA50438B}" type="pres">
      <dgm:prSet presAssocID="{D06420BB-A237-447A-8CFE-548364BB3AAA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86E1F06-B3A7-4B34-AB54-D0991AAAF648}" type="pres">
      <dgm:prSet presAssocID="{D06420BB-A237-447A-8CFE-548364BB3AAA}" presName="centerTile" presStyleLbl="fgShp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</dgm:ptLst>
  <dgm:cxnLst>
    <dgm:cxn modelId="{456C823A-BC50-4B66-A0AB-56A7045E2B3D}" srcId="{D06420BB-A237-447A-8CFE-548364BB3AAA}" destId="{2035B1ED-7D47-48AE-B086-941394F96326}" srcOrd="0" destOrd="0" parTransId="{6727EE79-D817-4071-B226-C8209C1AE157}" sibTransId="{CEDF3E3E-962F-493D-9DEB-542CF186D050}"/>
    <dgm:cxn modelId="{EBB974B1-E0F8-465D-A143-FB36AE21C1B8}" type="presOf" srcId="{DABEE25E-7B6A-43DA-8D91-4158A8AF6B04}" destId="{133B1BBA-049F-4043-BB5E-2B474E016A15}" srcOrd="1" destOrd="0" presId="urn:microsoft.com/office/officeart/2005/8/layout/matrix1"/>
    <dgm:cxn modelId="{E414E89C-0A77-487C-A22F-70D2EDD97997}" type="presOf" srcId="{E3E93561-1D73-4455-ACEB-70C9DFEFCE45}" destId="{F9E87F90-BBC1-452E-8B14-241CDA50438B}" srcOrd="1" destOrd="0" presId="urn:microsoft.com/office/officeart/2005/8/layout/matrix1"/>
    <dgm:cxn modelId="{4708C0DF-A269-42D5-9905-248EBEE47494}" type="presOf" srcId="{7B157B7B-6288-4E70-BC11-F1246415174B}" destId="{AEAF0316-1BD3-400C-997C-86A9FFDC3AD0}" srcOrd="1" destOrd="0" presId="urn:microsoft.com/office/officeart/2005/8/layout/matrix1"/>
    <dgm:cxn modelId="{46B3F825-D69D-4FB6-9E40-728E3EAA6775}" type="presOf" srcId="{2035B1ED-7D47-48AE-B086-941394F96326}" destId="{186E1F06-B3A7-4B34-AB54-D0991AAAF648}" srcOrd="0" destOrd="0" presId="urn:microsoft.com/office/officeart/2005/8/layout/matrix1"/>
    <dgm:cxn modelId="{A1B40168-13B7-43F5-8868-321A2FF0D373}" srcId="{2035B1ED-7D47-48AE-B086-941394F96326}" destId="{7B157B7B-6288-4E70-BC11-F1246415174B}" srcOrd="2" destOrd="0" parTransId="{00BF0D2F-B218-4F7C-BA76-627AD8033C00}" sibTransId="{127E6899-7F9F-45E0-9086-724001B7B615}"/>
    <dgm:cxn modelId="{25620F3F-68E0-4EBD-8403-6E50729E27F7}" type="presOf" srcId="{E3E93561-1D73-4455-ACEB-70C9DFEFCE45}" destId="{EF187B18-1D6D-4A24-8885-5DA4E3E941A3}" srcOrd="0" destOrd="0" presId="urn:microsoft.com/office/officeart/2005/8/layout/matrix1"/>
    <dgm:cxn modelId="{6EFC50D3-552C-476D-AC85-E4E2FE3B8BE1}" type="presOf" srcId="{7B157B7B-6288-4E70-BC11-F1246415174B}" destId="{AC50C3BB-0F55-48F4-953B-2B0CF7902EEF}" srcOrd="0" destOrd="0" presId="urn:microsoft.com/office/officeart/2005/8/layout/matrix1"/>
    <dgm:cxn modelId="{B7B9CB50-E790-4846-BE02-6AFFBE99CEDD}" type="presOf" srcId="{D62B6050-8712-4091-8B2D-D82EB3B104B7}" destId="{F47A4A00-2AD1-4A91-AFC5-D967631BEB2B}" srcOrd="1" destOrd="0" presId="urn:microsoft.com/office/officeart/2005/8/layout/matrix1"/>
    <dgm:cxn modelId="{C50F1FFC-DC36-4793-9499-B75A6A44E996}" type="presOf" srcId="{D62B6050-8712-4091-8B2D-D82EB3B104B7}" destId="{A991D99B-80B9-46DD-8731-65AF2CB1B356}" srcOrd="0" destOrd="0" presId="urn:microsoft.com/office/officeart/2005/8/layout/matrix1"/>
    <dgm:cxn modelId="{4F27E209-148B-495F-9AFE-5075A70689BA}" srcId="{2035B1ED-7D47-48AE-B086-941394F96326}" destId="{D62B6050-8712-4091-8B2D-D82EB3B104B7}" srcOrd="0" destOrd="0" parTransId="{E587AF71-9F35-4238-B7F0-B5481D6B4DFF}" sibTransId="{237CE321-E034-4F3D-AE6F-AD0D55A75EE7}"/>
    <dgm:cxn modelId="{832B39C0-903A-4573-AE24-EF02B00B9D61}" srcId="{2035B1ED-7D47-48AE-B086-941394F96326}" destId="{DABEE25E-7B6A-43DA-8D91-4158A8AF6B04}" srcOrd="1" destOrd="0" parTransId="{B3535CDF-D0E3-4C32-92F1-24F656F75289}" sibTransId="{92FB98DC-EA67-4A2A-ADAE-74776EF53B03}"/>
    <dgm:cxn modelId="{1A2C4BD3-E6F9-4EE5-B582-F19275E723BB}" type="presOf" srcId="{DABEE25E-7B6A-43DA-8D91-4158A8AF6B04}" destId="{EE1A3440-9009-4940-B718-EAE69CD23053}" srcOrd="0" destOrd="0" presId="urn:microsoft.com/office/officeart/2005/8/layout/matrix1"/>
    <dgm:cxn modelId="{393C1A8A-86F8-454B-8328-229CB73766ED}" srcId="{2035B1ED-7D47-48AE-B086-941394F96326}" destId="{E3E93561-1D73-4455-ACEB-70C9DFEFCE45}" srcOrd="3" destOrd="0" parTransId="{BF375116-46A9-4CFE-B548-83C39377D5B7}" sibTransId="{43D17EB5-EF1A-4F68-8E6E-E380B6210794}"/>
    <dgm:cxn modelId="{F2A30CF0-2EF1-4136-BF04-F7AF95D74DC0}" type="presOf" srcId="{D06420BB-A237-447A-8CFE-548364BB3AAA}" destId="{B574799C-8622-45FD-BD56-EEA3C6A4AC76}" srcOrd="0" destOrd="0" presId="urn:microsoft.com/office/officeart/2005/8/layout/matrix1"/>
    <dgm:cxn modelId="{5FD1EF91-AD39-4B49-8D75-2EFEC7128676}" type="presParOf" srcId="{B574799C-8622-45FD-BD56-EEA3C6A4AC76}" destId="{ABF84F99-128D-41C0-99F5-4D98FB08D5D8}" srcOrd="0" destOrd="0" presId="urn:microsoft.com/office/officeart/2005/8/layout/matrix1"/>
    <dgm:cxn modelId="{9260ED08-503A-4392-B0AD-961AF0F09E8E}" type="presParOf" srcId="{ABF84F99-128D-41C0-99F5-4D98FB08D5D8}" destId="{A991D99B-80B9-46DD-8731-65AF2CB1B356}" srcOrd="0" destOrd="0" presId="urn:microsoft.com/office/officeart/2005/8/layout/matrix1"/>
    <dgm:cxn modelId="{B0501225-EF49-40F8-B8D4-CF686ED773FB}" type="presParOf" srcId="{ABF84F99-128D-41C0-99F5-4D98FB08D5D8}" destId="{F47A4A00-2AD1-4A91-AFC5-D967631BEB2B}" srcOrd="1" destOrd="0" presId="urn:microsoft.com/office/officeart/2005/8/layout/matrix1"/>
    <dgm:cxn modelId="{D993B63D-89A3-4717-B1FF-D39812FACA6D}" type="presParOf" srcId="{ABF84F99-128D-41C0-99F5-4D98FB08D5D8}" destId="{EE1A3440-9009-4940-B718-EAE69CD23053}" srcOrd="2" destOrd="0" presId="urn:microsoft.com/office/officeart/2005/8/layout/matrix1"/>
    <dgm:cxn modelId="{67DA005E-0313-40FD-8070-1F9FD6D07C95}" type="presParOf" srcId="{ABF84F99-128D-41C0-99F5-4D98FB08D5D8}" destId="{133B1BBA-049F-4043-BB5E-2B474E016A15}" srcOrd="3" destOrd="0" presId="urn:microsoft.com/office/officeart/2005/8/layout/matrix1"/>
    <dgm:cxn modelId="{0CA8066A-B5DD-4165-B882-AD6CD1DA4051}" type="presParOf" srcId="{ABF84F99-128D-41C0-99F5-4D98FB08D5D8}" destId="{AC50C3BB-0F55-48F4-953B-2B0CF7902EEF}" srcOrd="4" destOrd="0" presId="urn:microsoft.com/office/officeart/2005/8/layout/matrix1"/>
    <dgm:cxn modelId="{3D2CE729-A7B3-4385-9614-95D64216DF5F}" type="presParOf" srcId="{ABF84F99-128D-41C0-99F5-4D98FB08D5D8}" destId="{AEAF0316-1BD3-400C-997C-86A9FFDC3AD0}" srcOrd="5" destOrd="0" presId="urn:microsoft.com/office/officeart/2005/8/layout/matrix1"/>
    <dgm:cxn modelId="{5FB35C25-C333-4D34-8B1A-508BD1FFAD60}" type="presParOf" srcId="{ABF84F99-128D-41C0-99F5-4D98FB08D5D8}" destId="{EF187B18-1D6D-4A24-8885-5DA4E3E941A3}" srcOrd="6" destOrd="0" presId="urn:microsoft.com/office/officeart/2005/8/layout/matrix1"/>
    <dgm:cxn modelId="{D58AD593-7EB3-48F8-B183-C677702636E7}" type="presParOf" srcId="{ABF84F99-128D-41C0-99F5-4D98FB08D5D8}" destId="{F9E87F90-BBC1-452E-8B14-241CDA50438B}" srcOrd="7" destOrd="0" presId="urn:microsoft.com/office/officeart/2005/8/layout/matrix1"/>
    <dgm:cxn modelId="{A780F26D-968F-4605-89CA-EBB643DBFB52}" type="presParOf" srcId="{B574799C-8622-45FD-BD56-EEA3C6A4AC76}" destId="{186E1F06-B3A7-4B34-AB54-D0991AAAF648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FD75B79-AACB-421A-A3CF-E380613DAF0F}" type="doc">
      <dgm:prSet loTypeId="urn:microsoft.com/office/officeart/2005/8/layout/matrix1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D09C463-891B-4D17-B2E2-9A6CA760B970}">
      <dgm:prSet phldrT="[Text]"/>
      <dgm:spPr/>
      <dgm:t>
        <a:bodyPr/>
        <a:lstStyle/>
        <a:p>
          <a:r>
            <a:rPr lang="en-US" dirty="0" smtClean="0"/>
            <a:t>Literacy</a:t>
          </a:r>
          <a:endParaRPr lang="en-US" dirty="0"/>
        </a:p>
      </dgm:t>
    </dgm:pt>
    <dgm:pt modelId="{D0B42F64-90BF-45B2-8013-496627C04C4B}" type="parTrans" cxnId="{F0132AFE-0C39-42F1-B48D-E503C95E9C85}">
      <dgm:prSet/>
      <dgm:spPr/>
      <dgm:t>
        <a:bodyPr/>
        <a:lstStyle/>
        <a:p>
          <a:endParaRPr lang="en-US"/>
        </a:p>
      </dgm:t>
    </dgm:pt>
    <dgm:pt modelId="{4FD79D89-E97A-4239-8E10-4F9B85B0427F}" type="sibTrans" cxnId="{F0132AFE-0C39-42F1-B48D-E503C95E9C85}">
      <dgm:prSet/>
      <dgm:spPr/>
      <dgm:t>
        <a:bodyPr/>
        <a:lstStyle/>
        <a:p>
          <a:endParaRPr lang="en-US"/>
        </a:p>
      </dgm:t>
    </dgm:pt>
    <dgm:pt modelId="{4D74FEE7-C2A8-4D1D-B878-D51F8A0870D3}">
      <dgm:prSet phldrT="[Text]"/>
      <dgm:spPr/>
      <dgm:t>
        <a:bodyPr/>
        <a:lstStyle/>
        <a:p>
          <a:r>
            <a:rPr lang="en-US" dirty="0" smtClean="0"/>
            <a:t>High Budget allocation in education sector.</a:t>
          </a:r>
          <a:endParaRPr lang="en-US" dirty="0"/>
        </a:p>
      </dgm:t>
    </dgm:pt>
    <dgm:pt modelId="{0C0C719E-6B46-42CD-A08D-4F87F195E96F}" type="parTrans" cxnId="{02E427B3-4E33-4DB7-8003-C89B6CD70077}">
      <dgm:prSet/>
      <dgm:spPr/>
      <dgm:t>
        <a:bodyPr/>
        <a:lstStyle/>
        <a:p>
          <a:endParaRPr lang="en-US"/>
        </a:p>
      </dgm:t>
    </dgm:pt>
    <dgm:pt modelId="{5F35D568-F0FE-40CE-8671-9C200ECB931C}" type="sibTrans" cxnId="{02E427B3-4E33-4DB7-8003-C89B6CD70077}">
      <dgm:prSet/>
      <dgm:spPr/>
      <dgm:t>
        <a:bodyPr/>
        <a:lstStyle/>
        <a:p>
          <a:endParaRPr lang="en-US"/>
        </a:p>
      </dgm:t>
    </dgm:pt>
    <dgm:pt modelId="{A329BA8F-17AA-4EDE-815E-38EFDD698D22}">
      <dgm:prSet phldrT="[Text]"/>
      <dgm:spPr/>
      <dgm:t>
        <a:bodyPr/>
        <a:lstStyle/>
        <a:p>
          <a:r>
            <a:rPr lang="en-US" dirty="0" smtClean="0"/>
            <a:t>Ensure good quality of education is being provided</a:t>
          </a:r>
          <a:endParaRPr lang="en-US" dirty="0"/>
        </a:p>
      </dgm:t>
    </dgm:pt>
    <dgm:pt modelId="{698869DB-53BE-4DDB-BA1D-B9B26024137B}" type="parTrans" cxnId="{0183515B-1E17-457E-A352-37EABFBD46BC}">
      <dgm:prSet/>
      <dgm:spPr/>
      <dgm:t>
        <a:bodyPr/>
        <a:lstStyle/>
        <a:p>
          <a:endParaRPr lang="en-US"/>
        </a:p>
      </dgm:t>
    </dgm:pt>
    <dgm:pt modelId="{8F6A0DEB-B3FC-4AB9-9825-A2C2A9A7A7E8}" type="sibTrans" cxnId="{0183515B-1E17-457E-A352-37EABFBD46BC}">
      <dgm:prSet/>
      <dgm:spPr/>
      <dgm:t>
        <a:bodyPr/>
        <a:lstStyle/>
        <a:p>
          <a:endParaRPr lang="en-US"/>
        </a:p>
      </dgm:t>
    </dgm:pt>
    <dgm:pt modelId="{306464CD-1CFA-4392-9804-C7938032E544}">
      <dgm:prSet phldrT="[Text]"/>
      <dgm:spPr/>
      <dgm:t>
        <a:bodyPr/>
        <a:lstStyle/>
        <a:p>
          <a:r>
            <a:rPr lang="en-US" dirty="0" smtClean="0"/>
            <a:t>Meaning of literacy in Bangladesh</a:t>
          </a:r>
          <a:endParaRPr lang="en-US" dirty="0"/>
        </a:p>
      </dgm:t>
    </dgm:pt>
    <dgm:pt modelId="{2A08238E-3104-47E9-B620-7E89C73C1398}" type="parTrans" cxnId="{E975AEA1-79F2-4192-813C-F71557930A04}">
      <dgm:prSet/>
      <dgm:spPr/>
      <dgm:t>
        <a:bodyPr/>
        <a:lstStyle/>
        <a:p>
          <a:endParaRPr lang="en-US"/>
        </a:p>
      </dgm:t>
    </dgm:pt>
    <dgm:pt modelId="{ED761FFE-FCAD-4E79-BA82-9C7A7D149AC1}" type="sibTrans" cxnId="{E975AEA1-79F2-4192-813C-F71557930A04}">
      <dgm:prSet/>
      <dgm:spPr/>
      <dgm:t>
        <a:bodyPr/>
        <a:lstStyle/>
        <a:p>
          <a:endParaRPr lang="en-US"/>
        </a:p>
      </dgm:t>
    </dgm:pt>
    <dgm:pt modelId="{CAE508A9-FEAE-4834-820E-5ABCC644D7CE}">
      <dgm:prSet phldrT="[Text]"/>
      <dgm:spPr/>
      <dgm:t>
        <a:bodyPr/>
        <a:lstStyle/>
        <a:p>
          <a:r>
            <a:rPr lang="en-US" dirty="0" smtClean="0"/>
            <a:t>73.9% literate Population in 2020. </a:t>
          </a:r>
          <a:endParaRPr lang="en-US" dirty="0"/>
        </a:p>
      </dgm:t>
    </dgm:pt>
    <dgm:pt modelId="{8899F403-02A7-4F04-A257-6D32745572ED}" type="parTrans" cxnId="{14C9A6A2-6401-4137-A532-C33EFEA2D002}">
      <dgm:prSet/>
      <dgm:spPr/>
      <dgm:t>
        <a:bodyPr/>
        <a:lstStyle/>
        <a:p>
          <a:endParaRPr lang="en-US"/>
        </a:p>
      </dgm:t>
    </dgm:pt>
    <dgm:pt modelId="{9167C32D-560C-4F36-BEAF-5DA304403C18}" type="sibTrans" cxnId="{14C9A6A2-6401-4137-A532-C33EFEA2D002}">
      <dgm:prSet/>
      <dgm:spPr/>
      <dgm:t>
        <a:bodyPr/>
        <a:lstStyle/>
        <a:p>
          <a:endParaRPr lang="en-US"/>
        </a:p>
      </dgm:t>
    </dgm:pt>
    <dgm:pt modelId="{9B11F8FF-DBF3-420D-BDF3-EC6AEC0993EC}" type="pres">
      <dgm:prSet presAssocID="{EFD75B79-AACB-421A-A3CF-E380613DAF0F}" presName="diagram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FC9A368-89F1-4FB8-BE04-A6133985AC79}" type="pres">
      <dgm:prSet presAssocID="{EFD75B79-AACB-421A-A3CF-E380613DAF0F}" presName="matrix" presStyleCnt="0"/>
      <dgm:spPr/>
    </dgm:pt>
    <dgm:pt modelId="{69CEA3D0-609F-4F94-BA98-F301D4A394E4}" type="pres">
      <dgm:prSet presAssocID="{EFD75B79-AACB-421A-A3CF-E380613DAF0F}" presName="tile1" presStyleLbl="node1" presStyleIdx="0" presStyleCnt="4"/>
      <dgm:spPr/>
      <dgm:t>
        <a:bodyPr/>
        <a:lstStyle/>
        <a:p>
          <a:endParaRPr lang="en-US"/>
        </a:p>
      </dgm:t>
    </dgm:pt>
    <dgm:pt modelId="{61114099-A97F-451B-AA0A-C4476795CBB3}" type="pres">
      <dgm:prSet presAssocID="{EFD75B79-AACB-421A-A3CF-E380613DAF0F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4411AE-F8B1-4BA7-ACE9-CDC66FCFCBA2}" type="pres">
      <dgm:prSet presAssocID="{EFD75B79-AACB-421A-A3CF-E380613DAF0F}" presName="tile2" presStyleLbl="node1" presStyleIdx="1" presStyleCnt="4"/>
      <dgm:spPr/>
      <dgm:t>
        <a:bodyPr/>
        <a:lstStyle/>
        <a:p>
          <a:endParaRPr lang="en-US"/>
        </a:p>
      </dgm:t>
    </dgm:pt>
    <dgm:pt modelId="{AA1BCA23-6147-4448-8DF4-60E4328992F8}" type="pres">
      <dgm:prSet presAssocID="{EFD75B79-AACB-421A-A3CF-E380613DAF0F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A20837-BA47-492E-B49A-E9DE94D7A131}" type="pres">
      <dgm:prSet presAssocID="{EFD75B79-AACB-421A-A3CF-E380613DAF0F}" presName="tile3" presStyleLbl="node1" presStyleIdx="2" presStyleCnt="4"/>
      <dgm:spPr/>
      <dgm:t>
        <a:bodyPr/>
        <a:lstStyle/>
        <a:p>
          <a:endParaRPr lang="en-US"/>
        </a:p>
      </dgm:t>
    </dgm:pt>
    <dgm:pt modelId="{B9E79BD9-85CD-4E39-BDC0-573FC9119B67}" type="pres">
      <dgm:prSet presAssocID="{EFD75B79-AACB-421A-A3CF-E380613DAF0F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FEA0AF-C53F-4087-8FF7-9A929E8442F7}" type="pres">
      <dgm:prSet presAssocID="{EFD75B79-AACB-421A-A3CF-E380613DAF0F}" presName="tile4" presStyleLbl="node1" presStyleIdx="3" presStyleCnt="4"/>
      <dgm:spPr/>
      <dgm:t>
        <a:bodyPr/>
        <a:lstStyle/>
        <a:p>
          <a:endParaRPr lang="en-US"/>
        </a:p>
      </dgm:t>
    </dgm:pt>
    <dgm:pt modelId="{72E35B28-8D31-43DB-AEE4-1BFAAFCDB940}" type="pres">
      <dgm:prSet presAssocID="{EFD75B79-AACB-421A-A3CF-E380613DAF0F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316184-B40D-4E3B-892F-1D1E50B8B6F1}" type="pres">
      <dgm:prSet presAssocID="{EFD75B79-AACB-421A-A3CF-E380613DAF0F}" presName="centerTile" presStyleLbl="fgShp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</dgm:ptLst>
  <dgm:cxnLst>
    <dgm:cxn modelId="{14C9A6A2-6401-4137-A532-C33EFEA2D002}" srcId="{DD09C463-891B-4D17-B2E2-9A6CA760B970}" destId="{CAE508A9-FEAE-4834-820E-5ABCC644D7CE}" srcOrd="3" destOrd="0" parTransId="{8899F403-02A7-4F04-A257-6D32745572ED}" sibTransId="{9167C32D-560C-4F36-BEAF-5DA304403C18}"/>
    <dgm:cxn modelId="{F0132AFE-0C39-42F1-B48D-E503C95E9C85}" srcId="{EFD75B79-AACB-421A-A3CF-E380613DAF0F}" destId="{DD09C463-891B-4D17-B2E2-9A6CA760B970}" srcOrd="0" destOrd="0" parTransId="{D0B42F64-90BF-45B2-8013-496627C04C4B}" sibTransId="{4FD79D89-E97A-4239-8E10-4F9B85B0427F}"/>
    <dgm:cxn modelId="{4C218107-B377-4741-9493-6AF4AF334FC2}" type="presOf" srcId="{DD09C463-891B-4D17-B2E2-9A6CA760B970}" destId="{4D316184-B40D-4E3B-892F-1D1E50B8B6F1}" srcOrd="0" destOrd="0" presId="urn:microsoft.com/office/officeart/2005/8/layout/matrix1"/>
    <dgm:cxn modelId="{6200902D-3F55-4BAB-9DC6-A54188E00819}" type="presOf" srcId="{EFD75B79-AACB-421A-A3CF-E380613DAF0F}" destId="{9B11F8FF-DBF3-420D-BDF3-EC6AEC0993EC}" srcOrd="0" destOrd="0" presId="urn:microsoft.com/office/officeart/2005/8/layout/matrix1"/>
    <dgm:cxn modelId="{907669FC-219C-4A49-9D56-FDC67FCA96F6}" type="presOf" srcId="{4D74FEE7-C2A8-4D1D-B878-D51F8A0870D3}" destId="{69CEA3D0-609F-4F94-BA98-F301D4A394E4}" srcOrd="0" destOrd="0" presId="urn:microsoft.com/office/officeart/2005/8/layout/matrix1"/>
    <dgm:cxn modelId="{E975AEA1-79F2-4192-813C-F71557930A04}" srcId="{DD09C463-891B-4D17-B2E2-9A6CA760B970}" destId="{306464CD-1CFA-4392-9804-C7938032E544}" srcOrd="2" destOrd="0" parTransId="{2A08238E-3104-47E9-B620-7E89C73C1398}" sibTransId="{ED761FFE-FCAD-4E79-BA82-9C7A7D149AC1}"/>
    <dgm:cxn modelId="{02E427B3-4E33-4DB7-8003-C89B6CD70077}" srcId="{DD09C463-891B-4D17-B2E2-9A6CA760B970}" destId="{4D74FEE7-C2A8-4D1D-B878-D51F8A0870D3}" srcOrd="0" destOrd="0" parTransId="{0C0C719E-6B46-42CD-A08D-4F87F195E96F}" sibTransId="{5F35D568-F0FE-40CE-8671-9C200ECB931C}"/>
    <dgm:cxn modelId="{E17E6709-1AA3-42DF-8CCB-CDD53A00ECE0}" type="presOf" srcId="{A329BA8F-17AA-4EDE-815E-38EFDD698D22}" destId="{CC4411AE-F8B1-4BA7-ACE9-CDC66FCFCBA2}" srcOrd="0" destOrd="0" presId="urn:microsoft.com/office/officeart/2005/8/layout/matrix1"/>
    <dgm:cxn modelId="{CC7B24EB-66A8-4A27-93A4-8442D4E3C422}" type="presOf" srcId="{CAE508A9-FEAE-4834-820E-5ABCC644D7CE}" destId="{D6FEA0AF-C53F-4087-8FF7-9A929E8442F7}" srcOrd="0" destOrd="0" presId="urn:microsoft.com/office/officeart/2005/8/layout/matrix1"/>
    <dgm:cxn modelId="{D3474B3F-3617-49D1-80D9-040C7258948F}" type="presOf" srcId="{306464CD-1CFA-4392-9804-C7938032E544}" destId="{B9E79BD9-85CD-4E39-BDC0-573FC9119B67}" srcOrd="1" destOrd="0" presId="urn:microsoft.com/office/officeart/2005/8/layout/matrix1"/>
    <dgm:cxn modelId="{0183515B-1E17-457E-A352-37EABFBD46BC}" srcId="{DD09C463-891B-4D17-B2E2-9A6CA760B970}" destId="{A329BA8F-17AA-4EDE-815E-38EFDD698D22}" srcOrd="1" destOrd="0" parTransId="{698869DB-53BE-4DDB-BA1D-B9B26024137B}" sibTransId="{8F6A0DEB-B3FC-4AB9-9825-A2C2A9A7A7E8}"/>
    <dgm:cxn modelId="{4888314A-1926-45D8-B951-258F766A2A25}" type="presOf" srcId="{A329BA8F-17AA-4EDE-815E-38EFDD698D22}" destId="{AA1BCA23-6147-4448-8DF4-60E4328992F8}" srcOrd="1" destOrd="0" presId="urn:microsoft.com/office/officeart/2005/8/layout/matrix1"/>
    <dgm:cxn modelId="{C549169B-CDCE-4B87-9FFD-DE2BA7220A93}" type="presOf" srcId="{4D74FEE7-C2A8-4D1D-B878-D51F8A0870D3}" destId="{61114099-A97F-451B-AA0A-C4476795CBB3}" srcOrd="1" destOrd="0" presId="urn:microsoft.com/office/officeart/2005/8/layout/matrix1"/>
    <dgm:cxn modelId="{0CE57508-0F5D-48B7-B2AF-D08E9CB11B0F}" type="presOf" srcId="{306464CD-1CFA-4392-9804-C7938032E544}" destId="{8AA20837-BA47-492E-B49A-E9DE94D7A131}" srcOrd="0" destOrd="0" presId="urn:microsoft.com/office/officeart/2005/8/layout/matrix1"/>
    <dgm:cxn modelId="{A495AEF3-E0DA-463B-A832-D511ED2657CB}" type="presOf" srcId="{CAE508A9-FEAE-4834-820E-5ABCC644D7CE}" destId="{72E35B28-8D31-43DB-AEE4-1BFAAFCDB940}" srcOrd="1" destOrd="0" presId="urn:microsoft.com/office/officeart/2005/8/layout/matrix1"/>
    <dgm:cxn modelId="{D21D5A1E-E343-45F0-9A02-D5557DAE343E}" type="presParOf" srcId="{9B11F8FF-DBF3-420D-BDF3-EC6AEC0993EC}" destId="{BFC9A368-89F1-4FB8-BE04-A6133985AC79}" srcOrd="0" destOrd="0" presId="urn:microsoft.com/office/officeart/2005/8/layout/matrix1"/>
    <dgm:cxn modelId="{9BFAF1D6-6267-46D6-9557-89EA3E4612F0}" type="presParOf" srcId="{BFC9A368-89F1-4FB8-BE04-A6133985AC79}" destId="{69CEA3D0-609F-4F94-BA98-F301D4A394E4}" srcOrd="0" destOrd="0" presId="urn:microsoft.com/office/officeart/2005/8/layout/matrix1"/>
    <dgm:cxn modelId="{3FD02A56-1D58-4596-8DEC-5EA68E4DDB76}" type="presParOf" srcId="{BFC9A368-89F1-4FB8-BE04-A6133985AC79}" destId="{61114099-A97F-451B-AA0A-C4476795CBB3}" srcOrd="1" destOrd="0" presId="urn:microsoft.com/office/officeart/2005/8/layout/matrix1"/>
    <dgm:cxn modelId="{206B04C4-0C33-4CF8-89AB-A2151B2480A7}" type="presParOf" srcId="{BFC9A368-89F1-4FB8-BE04-A6133985AC79}" destId="{CC4411AE-F8B1-4BA7-ACE9-CDC66FCFCBA2}" srcOrd="2" destOrd="0" presId="urn:microsoft.com/office/officeart/2005/8/layout/matrix1"/>
    <dgm:cxn modelId="{B27A2BF6-BAAF-420F-B768-908BEA51B5D9}" type="presParOf" srcId="{BFC9A368-89F1-4FB8-BE04-A6133985AC79}" destId="{AA1BCA23-6147-4448-8DF4-60E4328992F8}" srcOrd="3" destOrd="0" presId="urn:microsoft.com/office/officeart/2005/8/layout/matrix1"/>
    <dgm:cxn modelId="{39D4D720-F8B5-400E-8E90-B28CEA666A03}" type="presParOf" srcId="{BFC9A368-89F1-4FB8-BE04-A6133985AC79}" destId="{8AA20837-BA47-492E-B49A-E9DE94D7A131}" srcOrd="4" destOrd="0" presId="urn:microsoft.com/office/officeart/2005/8/layout/matrix1"/>
    <dgm:cxn modelId="{60C51AAB-0581-488C-B7FF-3A9C1FB496C8}" type="presParOf" srcId="{BFC9A368-89F1-4FB8-BE04-A6133985AC79}" destId="{B9E79BD9-85CD-4E39-BDC0-573FC9119B67}" srcOrd="5" destOrd="0" presId="urn:microsoft.com/office/officeart/2005/8/layout/matrix1"/>
    <dgm:cxn modelId="{F2469D19-E187-4AE4-BA85-2E3B40E61E28}" type="presParOf" srcId="{BFC9A368-89F1-4FB8-BE04-A6133985AC79}" destId="{D6FEA0AF-C53F-4087-8FF7-9A929E8442F7}" srcOrd="6" destOrd="0" presId="urn:microsoft.com/office/officeart/2005/8/layout/matrix1"/>
    <dgm:cxn modelId="{9825CE7A-CEC9-4150-9D54-1FEE899E72E5}" type="presParOf" srcId="{BFC9A368-89F1-4FB8-BE04-A6133985AC79}" destId="{72E35B28-8D31-43DB-AEE4-1BFAAFCDB940}" srcOrd="7" destOrd="0" presId="urn:microsoft.com/office/officeart/2005/8/layout/matrix1"/>
    <dgm:cxn modelId="{95257DED-1F3E-4545-944E-CAFBBAC40683}" type="presParOf" srcId="{9B11F8FF-DBF3-420D-BDF3-EC6AEC0993EC}" destId="{4D316184-B40D-4E3B-892F-1D1E50B8B6F1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6DEA5E4-6EE1-4E77-A4A1-CA9F90F5DBFB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C998B49-3ED5-41A0-9F2C-4E5E289C68CB}">
      <dgm:prSet phldrT="[Text]"/>
      <dgm:spPr/>
      <dgm:t>
        <a:bodyPr/>
        <a:lstStyle/>
        <a:p>
          <a:r>
            <a:rPr lang="en-US" dirty="0" smtClean="0"/>
            <a:t>Bangladesh </a:t>
          </a:r>
        </a:p>
        <a:p>
          <a:r>
            <a:rPr lang="en-US" dirty="0" smtClean="0"/>
            <a:t>vs </a:t>
          </a:r>
        </a:p>
        <a:p>
          <a:r>
            <a:rPr lang="en-US" dirty="0" smtClean="0"/>
            <a:t>Pakistan</a:t>
          </a:r>
          <a:endParaRPr lang="en-US" dirty="0"/>
        </a:p>
      </dgm:t>
    </dgm:pt>
    <dgm:pt modelId="{D24F95D5-8058-4772-8D02-4219D4C72B44}" type="parTrans" cxnId="{0A433E3F-E991-4093-B19B-E3EC733CC26A}">
      <dgm:prSet/>
      <dgm:spPr/>
      <dgm:t>
        <a:bodyPr/>
        <a:lstStyle/>
        <a:p>
          <a:endParaRPr lang="en-US"/>
        </a:p>
      </dgm:t>
    </dgm:pt>
    <dgm:pt modelId="{F8DBD9D7-1FAC-4918-B276-F47295D9159A}" type="sibTrans" cxnId="{0A433E3F-E991-4093-B19B-E3EC733CC26A}">
      <dgm:prSet/>
      <dgm:spPr/>
      <dgm:t>
        <a:bodyPr/>
        <a:lstStyle/>
        <a:p>
          <a:endParaRPr lang="en-US"/>
        </a:p>
      </dgm:t>
    </dgm:pt>
    <dgm:pt modelId="{13D4D294-51AD-4F07-BFE5-BEB5A97E37A8}">
      <dgm:prSet phldrT="[Text]"/>
      <dgm:spPr/>
      <dgm:t>
        <a:bodyPr/>
        <a:lstStyle/>
        <a:p>
          <a:r>
            <a:rPr lang="en-US" dirty="0" smtClean="0"/>
            <a:t>Future Job opportunities</a:t>
          </a:r>
          <a:endParaRPr lang="en-US" dirty="0"/>
        </a:p>
      </dgm:t>
    </dgm:pt>
    <dgm:pt modelId="{D38FCF4A-7751-423C-9750-E67FEF3A9028}" type="parTrans" cxnId="{E6B81E70-3C96-43BF-8B9C-CFC96982CA51}">
      <dgm:prSet/>
      <dgm:spPr/>
      <dgm:t>
        <a:bodyPr/>
        <a:lstStyle/>
        <a:p>
          <a:endParaRPr lang="en-US"/>
        </a:p>
      </dgm:t>
    </dgm:pt>
    <dgm:pt modelId="{9EFF4D50-8DDB-4C1A-8DF1-FDCC9A77AC87}" type="sibTrans" cxnId="{E6B81E70-3C96-43BF-8B9C-CFC96982CA51}">
      <dgm:prSet/>
      <dgm:spPr/>
      <dgm:t>
        <a:bodyPr/>
        <a:lstStyle/>
        <a:p>
          <a:endParaRPr lang="en-US"/>
        </a:p>
      </dgm:t>
    </dgm:pt>
    <dgm:pt modelId="{02BC19FB-EC5C-40BF-9D4C-19FE28D1DB72}">
      <dgm:prSet phldrT="[Text]"/>
      <dgm:spPr/>
      <dgm:t>
        <a:bodyPr/>
        <a:lstStyle/>
        <a:p>
          <a:r>
            <a:rPr lang="en-US" dirty="0" smtClean="0"/>
            <a:t>Industrial Growth</a:t>
          </a:r>
          <a:endParaRPr lang="en-US" dirty="0"/>
        </a:p>
      </dgm:t>
    </dgm:pt>
    <dgm:pt modelId="{E06D256D-42EC-4651-A10A-534B275F1825}" type="parTrans" cxnId="{EFB78077-7336-4255-9DF4-A8F5BC1FE35D}">
      <dgm:prSet/>
      <dgm:spPr/>
      <dgm:t>
        <a:bodyPr/>
        <a:lstStyle/>
        <a:p>
          <a:endParaRPr lang="en-US"/>
        </a:p>
      </dgm:t>
    </dgm:pt>
    <dgm:pt modelId="{6E871DC7-B2A5-4C33-B930-14471290D613}" type="sibTrans" cxnId="{EFB78077-7336-4255-9DF4-A8F5BC1FE35D}">
      <dgm:prSet/>
      <dgm:spPr/>
      <dgm:t>
        <a:bodyPr/>
        <a:lstStyle/>
        <a:p>
          <a:endParaRPr lang="en-US"/>
        </a:p>
      </dgm:t>
    </dgm:pt>
    <dgm:pt modelId="{2D1591DE-23E6-4193-8B59-70CA19B8BD73}">
      <dgm:prSet phldrT="[Text]"/>
      <dgm:spPr/>
      <dgm:t>
        <a:bodyPr/>
        <a:lstStyle/>
        <a:p>
          <a:r>
            <a:rPr lang="en-US" dirty="0" smtClean="0"/>
            <a:t>UNESCO and the Government of Pakistan </a:t>
          </a:r>
          <a:endParaRPr lang="en-US" dirty="0"/>
        </a:p>
      </dgm:t>
    </dgm:pt>
    <dgm:pt modelId="{5EC61C32-ECC8-4CAC-AD12-116CDA32727A}" type="parTrans" cxnId="{171CD7B1-2EDD-4E61-A913-47CC70A1A74A}">
      <dgm:prSet/>
      <dgm:spPr/>
      <dgm:t>
        <a:bodyPr/>
        <a:lstStyle/>
        <a:p>
          <a:endParaRPr lang="en-US"/>
        </a:p>
      </dgm:t>
    </dgm:pt>
    <dgm:pt modelId="{EEBBD978-522D-4B19-8235-7278725FCDAC}" type="sibTrans" cxnId="{171CD7B1-2EDD-4E61-A913-47CC70A1A74A}">
      <dgm:prSet/>
      <dgm:spPr/>
      <dgm:t>
        <a:bodyPr/>
        <a:lstStyle/>
        <a:p>
          <a:endParaRPr lang="en-US"/>
        </a:p>
      </dgm:t>
    </dgm:pt>
    <dgm:pt modelId="{394DD1F3-0F1A-4886-96D9-8C7248A3D3E0}">
      <dgm:prSet phldrT="[Text]"/>
      <dgm:spPr/>
      <dgm:t>
        <a:bodyPr/>
        <a:lstStyle/>
        <a:p>
          <a:r>
            <a:rPr lang="en-US" dirty="0" smtClean="0"/>
            <a:t>The prime minster educational portal </a:t>
          </a:r>
          <a:endParaRPr lang="en-US" dirty="0"/>
        </a:p>
      </dgm:t>
    </dgm:pt>
    <dgm:pt modelId="{9E02C7B8-65AD-4DE2-AB89-45EAECEB6931}" type="parTrans" cxnId="{CA49FB71-0881-429D-9D4F-220861E5A381}">
      <dgm:prSet/>
      <dgm:spPr/>
      <dgm:t>
        <a:bodyPr/>
        <a:lstStyle/>
        <a:p>
          <a:endParaRPr lang="en-US"/>
        </a:p>
      </dgm:t>
    </dgm:pt>
    <dgm:pt modelId="{C4A76385-D7A6-4033-AC73-7AFFBEDB16FE}" type="sibTrans" cxnId="{CA49FB71-0881-429D-9D4F-220861E5A381}">
      <dgm:prSet/>
      <dgm:spPr/>
      <dgm:t>
        <a:bodyPr/>
        <a:lstStyle/>
        <a:p>
          <a:endParaRPr lang="en-US"/>
        </a:p>
      </dgm:t>
    </dgm:pt>
    <dgm:pt modelId="{0A9EF3C4-7BF9-4E5D-A455-BEE80D2386EC}" type="pres">
      <dgm:prSet presAssocID="{B6DEA5E4-6EE1-4E77-A4A1-CA9F90F5DBFB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44D2007-CD15-469A-8068-D81AB6B20F7D}" type="pres">
      <dgm:prSet presAssocID="{0C998B49-3ED5-41A0-9F2C-4E5E289C68CB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5DFA28-0E65-4555-9827-CA313B267EE1}" type="pres">
      <dgm:prSet presAssocID="{F8DBD9D7-1FAC-4918-B276-F47295D9159A}" presName="sibTrans" presStyleCnt="0"/>
      <dgm:spPr/>
    </dgm:pt>
    <dgm:pt modelId="{C6A29FC1-0CEC-416D-96A2-92CD693B4465}" type="pres">
      <dgm:prSet presAssocID="{13D4D294-51AD-4F07-BFE5-BEB5A97E37A8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04F9B5-CE0D-43FE-B5AF-1CEF8A565A14}" type="pres">
      <dgm:prSet presAssocID="{9EFF4D50-8DDB-4C1A-8DF1-FDCC9A77AC87}" presName="sibTrans" presStyleCnt="0"/>
      <dgm:spPr/>
    </dgm:pt>
    <dgm:pt modelId="{83310AA6-02FA-47CC-A361-7B52A88E2612}" type="pres">
      <dgm:prSet presAssocID="{02BC19FB-EC5C-40BF-9D4C-19FE28D1DB72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8180E9-E809-47A9-B127-C1AFD669F531}" type="pres">
      <dgm:prSet presAssocID="{6E871DC7-B2A5-4C33-B930-14471290D613}" presName="sibTrans" presStyleCnt="0"/>
      <dgm:spPr/>
    </dgm:pt>
    <dgm:pt modelId="{5C47E0BD-29B5-4537-87FE-AAC86DA7436D}" type="pres">
      <dgm:prSet presAssocID="{2D1591DE-23E6-4193-8B59-70CA19B8BD73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012055-82D8-4770-BE63-C4D3DC74E43C}" type="pres">
      <dgm:prSet presAssocID="{EEBBD978-522D-4B19-8235-7278725FCDAC}" presName="sibTrans" presStyleCnt="0"/>
      <dgm:spPr/>
    </dgm:pt>
    <dgm:pt modelId="{94BF5A94-0889-49B4-8419-2C2F28324B9D}" type="pres">
      <dgm:prSet presAssocID="{394DD1F3-0F1A-4886-96D9-8C7248A3D3E0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EFDE671-96DB-40D4-9D4C-8AE0A88915E6}" type="presOf" srcId="{394DD1F3-0F1A-4886-96D9-8C7248A3D3E0}" destId="{94BF5A94-0889-49B4-8419-2C2F28324B9D}" srcOrd="0" destOrd="0" presId="urn:microsoft.com/office/officeart/2005/8/layout/default"/>
    <dgm:cxn modelId="{171CD7B1-2EDD-4E61-A913-47CC70A1A74A}" srcId="{B6DEA5E4-6EE1-4E77-A4A1-CA9F90F5DBFB}" destId="{2D1591DE-23E6-4193-8B59-70CA19B8BD73}" srcOrd="3" destOrd="0" parTransId="{5EC61C32-ECC8-4CAC-AD12-116CDA32727A}" sibTransId="{EEBBD978-522D-4B19-8235-7278725FCDAC}"/>
    <dgm:cxn modelId="{0A433E3F-E991-4093-B19B-E3EC733CC26A}" srcId="{B6DEA5E4-6EE1-4E77-A4A1-CA9F90F5DBFB}" destId="{0C998B49-3ED5-41A0-9F2C-4E5E289C68CB}" srcOrd="0" destOrd="0" parTransId="{D24F95D5-8058-4772-8D02-4219D4C72B44}" sibTransId="{F8DBD9D7-1FAC-4918-B276-F47295D9159A}"/>
    <dgm:cxn modelId="{6BCCFFC1-06EA-47D2-9546-3E65EDC2410A}" type="presOf" srcId="{2D1591DE-23E6-4193-8B59-70CA19B8BD73}" destId="{5C47E0BD-29B5-4537-87FE-AAC86DA7436D}" srcOrd="0" destOrd="0" presId="urn:microsoft.com/office/officeart/2005/8/layout/default"/>
    <dgm:cxn modelId="{38268D45-1671-4EE3-94CD-80E5D913DA31}" type="presOf" srcId="{B6DEA5E4-6EE1-4E77-A4A1-CA9F90F5DBFB}" destId="{0A9EF3C4-7BF9-4E5D-A455-BEE80D2386EC}" srcOrd="0" destOrd="0" presId="urn:microsoft.com/office/officeart/2005/8/layout/default"/>
    <dgm:cxn modelId="{E70DC34F-8E1C-48A1-B091-D1AAF1F1E432}" type="presOf" srcId="{0C998B49-3ED5-41A0-9F2C-4E5E289C68CB}" destId="{944D2007-CD15-469A-8068-D81AB6B20F7D}" srcOrd="0" destOrd="0" presId="urn:microsoft.com/office/officeart/2005/8/layout/default"/>
    <dgm:cxn modelId="{0881B82F-6A0C-4D9E-B26B-95BC75023DFF}" type="presOf" srcId="{13D4D294-51AD-4F07-BFE5-BEB5A97E37A8}" destId="{C6A29FC1-0CEC-416D-96A2-92CD693B4465}" srcOrd="0" destOrd="0" presId="urn:microsoft.com/office/officeart/2005/8/layout/default"/>
    <dgm:cxn modelId="{EFB78077-7336-4255-9DF4-A8F5BC1FE35D}" srcId="{B6DEA5E4-6EE1-4E77-A4A1-CA9F90F5DBFB}" destId="{02BC19FB-EC5C-40BF-9D4C-19FE28D1DB72}" srcOrd="2" destOrd="0" parTransId="{E06D256D-42EC-4651-A10A-534B275F1825}" sibTransId="{6E871DC7-B2A5-4C33-B930-14471290D613}"/>
    <dgm:cxn modelId="{0D4C2586-D73B-4E7C-9912-33B55E6C1619}" type="presOf" srcId="{02BC19FB-EC5C-40BF-9D4C-19FE28D1DB72}" destId="{83310AA6-02FA-47CC-A361-7B52A88E2612}" srcOrd="0" destOrd="0" presId="urn:microsoft.com/office/officeart/2005/8/layout/default"/>
    <dgm:cxn modelId="{CA49FB71-0881-429D-9D4F-220861E5A381}" srcId="{B6DEA5E4-6EE1-4E77-A4A1-CA9F90F5DBFB}" destId="{394DD1F3-0F1A-4886-96D9-8C7248A3D3E0}" srcOrd="4" destOrd="0" parTransId="{9E02C7B8-65AD-4DE2-AB89-45EAECEB6931}" sibTransId="{C4A76385-D7A6-4033-AC73-7AFFBEDB16FE}"/>
    <dgm:cxn modelId="{E6B81E70-3C96-43BF-8B9C-CFC96982CA51}" srcId="{B6DEA5E4-6EE1-4E77-A4A1-CA9F90F5DBFB}" destId="{13D4D294-51AD-4F07-BFE5-BEB5A97E37A8}" srcOrd="1" destOrd="0" parTransId="{D38FCF4A-7751-423C-9750-E67FEF3A9028}" sibTransId="{9EFF4D50-8DDB-4C1A-8DF1-FDCC9A77AC87}"/>
    <dgm:cxn modelId="{0C367F7B-1D0F-46FB-A5F1-42621E4EFA67}" type="presParOf" srcId="{0A9EF3C4-7BF9-4E5D-A455-BEE80D2386EC}" destId="{944D2007-CD15-469A-8068-D81AB6B20F7D}" srcOrd="0" destOrd="0" presId="urn:microsoft.com/office/officeart/2005/8/layout/default"/>
    <dgm:cxn modelId="{D3B154AB-60ED-4EAF-B81D-3CBE2F0483B6}" type="presParOf" srcId="{0A9EF3C4-7BF9-4E5D-A455-BEE80D2386EC}" destId="{C05DFA28-0E65-4555-9827-CA313B267EE1}" srcOrd="1" destOrd="0" presId="urn:microsoft.com/office/officeart/2005/8/layout/default"/>
    <dgm:cxn modelId="{B9041A50-F032-43C6-85C4-C17125075F80}" type="presParOf" srcId="{0A9EF3C4-7BF9-4E5D-A455-BEE80D2386EC}" destId="{C6A29FC1-0CEC-416D-96A2-92CD693B4465}" srcOrd="2" destOrd="0" presId="urn:microsoft.com/office/officeart/2005/8/layout/default"/>
    <dgm:cxn modelId="{E170708F-0030-426D-8906-4F24BEB7F41E}" type="presParOf" srcId="{0A9EF3C4-7BF9-4E5D-A455-BEE80D2386EC}" destId="{C904F9B5-CE0D-43FE-B5AF-1CEF8A565A14}" srcOrd="3" destOrd="0" presId="urn:microsoft.com/office/officeart/2005/8/layout/default"/>
    <dgm:cxn modelId="{D9A124E8-B652-4E4E-BBD1-44C65E99C304}" type="presParOf" srcId="{0A9EF3C4-7BF9-4E5D-A455-BEE80D2386EC}" destId="{83310AA6-02FA-47CC-A361-7B52A88E2612}" srcOrd="4" destOrd="0" presId="urn:microsoft.com/office/officeart/2005/8/layout/default"/>
    <dgm:cxn modelId="{437B64CC-BB86-435E-9F08-89A43A3955E5}" type="presParOf" srcId="{0A9EF3C4-7BF9-4E5D-A455-BEE80D2386EC}" destId="{DA8180E9-E809-47A9-B127-C1AFD669F531}" srcOrd="5" destOrd="0" presId="urn:microsoft.com/office/officeart/2005/8/layout/default"/>
    <dgm:cxn modelId="{9FBD1222-4918-45F4-BA0F-AA5E358B8A87}" type="presParOf" srcId="{0A9EF3C4-7BF9-4E5D-A455-BEE80D2386EC}" destId="{5C47E0BD-29B5-4537-87FE-AAC86DA7436D}" srcOrd="6" destOrd="0" presId="urn:microsoft.com/office/officeart/2005/8/layout/default"/>
    <dgm:cxn modelId="{CD1C8F63-C87A-4089-838D-482D9AFE90A0}" type="presParOf" srcId="{0A9EF3C4-7BF9-4E5D-A455-BEE80D2386EC}" destId="{5E012055-82D8-4770-BE63-C4D3DC74E43C}" srcOrd="7" destOrd="0" presId="urn:microsoft.com/office/officeart/2005/8/layout/default"/>
    <dgm:cxn modelId="{A5229DB0-6EB4-44D3-ACA6-9BD854C3AD97}" type="presParOf" srcId="{0A9EF3C4-7BF9-4E5D-A455-BEE80D2386EC}" destId="{94BF5A94-0889-49B4-8419-2C2F28324B9D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499F782-7882-4CED-98BA-8EEE957BE1E3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9A60EB3E-E345-4022-A406-542AEEDA148B}">
      <dgm:prSet phldrT="[Text]"/>
      <dgm:spPr/>
      <dgm:t>
        <a:bodyPr/>
        <a:lstStyle/>
        <a:p>
          <a:r>
            <a:rPr lang="en-US" dirty="0" smtClean="0"/>
            <a:t>Promote women education</a:t>
          </a:r>
          <a:endParaRPr lang="en-US" dirty="0"/>
        </a:p>
      </dgm:t>
    </dgm:pt>
    <dgm:pt modelId="{D94D974E-D7AA-44B8-9B52-E3D52FCA3863}" type="parTrans" cxnId="{833B7C58-2B35-4979-A49A-A2384FADEA54}">
      <dgm:prSet/>
      <dgm:spPr/>
      <dgm:t>
        <a:bodyPr/>
        <a:lstStyle/>
        <a:p>
          <a:endParaRPr lang="en-US"/>
        </a:p>
      </dgm:t>
    </dgm:pt>
    <dgm:pt modelId="{A02BDCAF-ABEE-44F9-AAF9-99EAE2431E9F}" type="sibTrans" cxnId="{833B7C58-2B35-4979-A49A-A2384FADEA54}">
      <dgm:prSet/>
      <dgm:spPr/>
      <dgm:t>
        <a:bodyPr/>
        <a:lstStyle/>
        <a:p>
          <a:endParaRPr lang="en-US"/>
        </a:p>
      </dgm:t>
    </dgm:pt>
    <dgm:pt modelId="{17064B57-A13B-406C-A4A0-89BE1D7050F7}">
      <dgm:prSet phldrT="[Text]"/>
      <dgm:spPr/>
      <dgm:t>
        <a:bodyPr/>
        <a:lstStyle/>
        <a:p>
          <a:r>
            <a:rPr lang="en-US" dirty="0" smtClean="0"/>
            <a:t>Introduce awareness campaigns to control population</a:t>
          </a:r>
          <a:endParaRPr lang="en-US" dirty="0"/>
        </a:p>
      </dgm:t>
    </dgm:pt>
    <dgm:pt modelId="{B170A81B-5775-4BF4-A37B-FA878E6B216A}" type="parTrans" cxnId="{DB214B06-D508-4CC1-8366-8D435802BCB3}">
      <dgm:prSet/>
      <dgm:spPr/>
      <dgm:t>
        <a:bodyPr/>
        <a:lstStyle/>
        <a:p>
          <a:endParaRPr lang="en-US"/>
        </a:p>
      </dgm:t>
    </dgm:pt>
    <dgm:pt modelId="{04AFA14A-530A-4195-850A-7C2B43860145}" type="sibTrans" cxnId="{DB214B06-D508-4CC1-8366-8D435802BCB3}">
      <dgm:prSet/>
      <dgm:spPr/>
      <dgm:t>
        <a:bodyPr/>
        <a:lstStyle/>
        <a:p>
          <a:endParaRPr lang="en-US"/>
        </a:p>
      </dgm:t>
    </dgm:pt>
    <dgm:pt modelId="{4CAD6DF3-7646-4BAB-B1B4-AECF885F83E3}">
      <dgm:prSet phldrT="[Text]"/>
      <dgm:spPr/>
      <dgm:t>
        <a:bodyPr/>
        <a:lstStyle/>
        <a:p>
          <a:r>
            <a:rPr lang="en-US" dirty="0" smtClean="0"/>
            <a:t>Incentives to different sector to sustain educated Population.</a:t>
          </a:r>
          <a:endParaRPr lang="en-US" dirty="0"/>
        </a:p>
      </dgm:t>
    </dgm:pt>
    <dgm:pt modelId="{C82339AC-2564-4B04-A81C-17CFF9C97D74}" type="parTrans" cxnId="{A84DC2DB-C96D-4905-A9B6-08727DA92772}">
      <dgm:prSet/>
      <dgm:spPr/>
      <dgm:t>
        <a:bodyPr/>
        <a:lstStyle/>
        <a:p>
          <a:endParaRPr lang="en-US"/>
        </a:p>
      </dgm:t>
    </dgm:pt>
    <dgm:pt modelId="{1BAD3451-354D-4B35-98F3-73A018FC827C}" type="sibTrans" cxnId="{A84DC2DB-C96D-4905-A9B6-08727DA92772}">
      <dgm:prSet/>
      <dgm:spPr/>
      <dgm:t>
        <a:bodyPr/>
        <a:lstStyle/>
        <a:p>
          <a:endParaRPr lang="en-US"/>
        </a:p>
      </dgm:t>
    </dgm:pt>
    <dgm:pt modelId="{6EDFF7AC-17FF-45D8-B258-16688ACCFF9C}" type="pres">
      <dgm:prSet presAssocID="{5499F782-7882-4CED-98BA-8EEE957BE1E3}" presName="Name0" presStyleCnt="0">
        <dgm:presLayoutVars>
          <dgm:dir/>
          <dgm:resizeHandles val="exact"/>
        </dgm:presLayoutVars>
      </dgm:prSet>
      <dgm:spPr/>
    </dgm:pt>
    <dgm:pt modelId="{CEB1AB09-70EA-449F-9DB5-A13BA02084F6}" type="pres">
      <dgm:prSet presAssocID="{9A60EB3E-E345-4022-A406-542AEEDA148B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9F314C-90C0-46FD-8C80-2226D8067A36}" type="pres">
      <dgm:prSet presAssocID="{A02BDCAF-ABEE-44F9-AAF9-99EAE2431E9F}" presName="sibTrans" presStyleLbl="sibTrans2D1" presStyleIdx="0" presStyleCnt="2"/>
      <dgm:spPr/>
      <dgm:t>
        <a:bodyPr/>
        <a:lstStyle/>
        <a:p>
          <a:endParaRPr lang="en-US"/>
        </a:p>
      </dgm:t>
    </dgm:pt>
    <dgm:pt modelId="{F895CF85-2E6B-47B1-8F7B-7E421B0EA650}" type="pres">
      <dgm:prSet presAssocID="{A02BDCAF-ABEE-44F9-AAF9-99EAE2431E9F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8D736324-CC79-47C6-A444-A2FA4FB44741}" type="pres">
      <dgm:prSet presAssocID="{17064B57-A13B-406C-A4A0-89BE1D7050F7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F4F923-882C-4D22-89AF-6ABBB62D0321}" type="pres">
      <dgm:prSet presAssocID="{04AFA14A-530A-4195-850A-7C2B43860145}" presName="sibTrans" presStyleLbl="sibTrans2D1" presStyleIdx="1" presStyleCnt="2"/>
      <dgm:spPr/>
      <dgm:t>
        <a:bodyPr/>
        <a:lstStyle/>
        <a:p>
          <a:endParaRPr lang="en-US"/>
        </a:p>
      </dgm:t>
    </dgm:pt>
    <dgm:pt modelId="{B4E0CD50-BBFD-4EAA-B258-53A867DA38BB}" type="pres">
      <dgm:prSet presAssocID="{04AFA14A-530A-4195-850A-7C2B43860145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4FB387CA-7EA0-4C2E-B1C3-EEC182FDA4DB}" type="pres">
      <dgm:prSet presAssocID="{4CAD6DF3-7646-4BAB-B1B4-AECF885F83E3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E271579-204D-476B-ABA4-7061EDBC674F}" type="presOf" srcId="{A02BDCAF-ABEE-44F9-AAF9-99EAE2431E9F}" destId="{F895CF85-2E6B-47B1-8F7B-7E421B0EA650}" srcOrd="1" destOrd="0" presId="urn:microsoft.com/office/officeart/2005/8/layout/process1"/>
    <dgm:cxn modelId="{4989FC9D-C64A-4922-A050-F695923321FB}" type="presOf" srcId="{04AFA14A-530A-4195-850A-7C2B43860145}" destId="{F3F4F923-882C-4D22-89AF-6ABBB62D0321}" srcOrd="0" destOrd="0" presId="urn:microsoft.com/office/officeart/2005/8/layout/process1"/>
    <dgm:cxn modelId="{833B7C58-2B35-4979-A49A-A2384FADEA54}" srcId="{5499F782-7882-4CED-98BA-8EEE957BE1E3}" destId="{9A60EB3E-E345-4022-A406-542AEEDA148B}" srcOrd="0" destOrd="0" parTransId="{D94D974E-D7AA-44B8-9B52-E3D52FCA3863}" sibTransId="{A02BDCAF-ABEE-44F9-AAF9-99EAE2431E9F}"/>
    <dgm:cxn modelId="{7B6814EF-C865-4A2C-95DC-FD199134042B}" type="presOf" srcId="{17064B57-A13B-406C-A4A0-89BE1D7050F7}" destId="{8D736324-CC79-47C6-A444-A2FA4FB44741}" srcOrd="0" destOrd="0" presId="urn:microsoft.com/office/officeart/2005/8/layout/process1"/>
    <dgm:cxn modelId="{899C7F95-BFCF-45CB-9A03-B33E043FF80C}" type="presOf" srcId="{A02BDCAF-ABEE-44F9-AAF9-99EAE2431E9F}" destId="{D99F314C-90C0-46FD-8C80-2226D8067A36}" srcOrd="0" destOrd="0" presId="urn:microsoft.com/office/officeart/2005/8/layout/process1"/>
    <dgm:cxn modelId="{41B14CA7-7CD1-43B7-821F-C195B37FAE6A}" type="presOf" srcId="{4CAD6DF3-7646-4BAB-B1B4-AECF885F83E3}" destId="{4FB387CA-7EA0-4C2E-B1C3-EEC182FDA4DB}" srcOrd="0" destOrd="0" presId="urn:microsoft.com/office/officeart/2005/8/layout/process1"/>
    <dgm:cxn modelId="{2EA50DEE-7BC2-40F9-B8CD-9E6794925BB8}" type="presOf" srcId="{04AFA14A-530A-4195-850A-7C2B43860145}" destId="{B4E0CD50-BBFD-4EAA-B258-53A867DA38BB}" srcOrd="1" destOrd="0" presId="urn:microsoft.com/office/officeart/2005/8/layout/process1"/>
    <dgm:cxn modelId="{0E3E06D0-2937-42DA-823C-F982F2D70DD5}" type="presOf" srcId="{9A60EB3E-E345-4022-A406-542AEEDA148B}" destId="{CEB1AB09-70EA-449F-9DB5-A13BA02084F6}" srcOrd="0" destOrd="0" presId="urn:microsoft.com/office/officeart/2005/8/layout/process1"/>
    <dgm:cxn modelId="{5D29D634-C672-44B8-88AC-D1CCA52AF098}" type="presOf" srcId="{5499F782-7882-4CED-98BA-8EEE957BE1E3}" destId="{6EDFF7AC-17FF-45D8-B258-16688ACCFF9C}" srcOrd="0" destOrd="0" presId="urn:microsoft.com/office/officeart/2005/8/layout/process1"/>
    <dgm:cxn modelId="{A84DC2DB-C96D-4905-A9B6-08727DA92772}" srcId="{5499F782-7882-4CED-98BA-8EEE957BE1E3}" destId="{4CAD6DF3-7646-4BAB-B1B4-AECF885F83E3}" srcOrd="2" destOrd="0" parTransId="{C82339AC-2564-4B04-A81C-17CFF9C97D74}" sibTransId="{1BAD3451-354D-4B35-98F3-73A018FC827C}"/>
    <dgm:cxn modelId="{DB214B06-D508-4CC1-8366-8D435802BCB3}" srcId="{5499F782-7882-4CED-98BA-8EEE957BE1E3}" destId="{17064B57-A13B-406C-A4A0-89BE1D7050F7}" srcOrd="1" destOrd="0" parTransId="{B170A81B-5775-4BF4-A37B-FA878E6B216A}" sibTransId="{04AFA14A-530A-4195-850A-7C2B43860145}"/>
    <dgm:cxn modelId="{144DCCB6-885C-4AEE-84B6-29F7138CEA2B}" type="presParOf" srcId="{6EDFF7AC-17FF-45D8-B258-16688ACCFF9C}" destId="{CEB1AB09-70EA-449F-9DB5-A13BA02084F6}" srcOrd="0" destOrd="0" presId="urn:microsoft.com/office/officeart/2005/8/layout/process1"/>
    <dgm:cxn modelId="{0CA0C4BD-EF8C-4FD9-99FB-61F2BD842D01}" type="presParOf" srcId="{6EDFF7AC-17FF-45D8-B258-16688ACCFF9C}" destId="{D99F314C-90C0-46FD-8C80-2226D8067A36}" srcOrd="1" destOrd="0" presId="urn:microsoft.com/office/officeart/2005/8/layout/process1"/>
    <dgm:cxn modelId="{C51068A6-AE55-4C4D-972A-57A69203E035}" type="presParOf" srcId="{D99F314C-90C0-46FD-8C80-2226D8067A36}" destId="{F895CF85-2E6B-47B1-8F7B-7E421B0EA650}" srcOrd="0" destOrd="0" presId="urn:microsoft.com/office/officeart/2005/8/layout/process1"/>
    <dgm:cxn modelId="{B957CA7B-419B-4D13-A1C8-451C84735D7F}" type="presParOf" srcId="{6EDFF7AC-17FF-45D8-B258-16688ACCFF9C}" destId="{8D736324-CC79-47C6-A444-A2FA4FB44741}" srcOrd="2" destOrd="0" presId="urn:microsoft.com/office/officeart/2005/8/layout/process1"/>
    <dgm:cxn modelId="{85B4D120-E55F-4E09-B2C2-143733A78E8B}" type="presParOf" srcId="{6EDFF7AC-17FF-45D8-B258-16688ACCFF9C}" destId="{F3F4F923-882C-4D22-89AF-6ABBB62D0321}" srcOrd="3" destOrd="0" presId="urn:microsoft.com/office/officeart/2005/8/layout/process1"/>
    <dgm:cxn modelId="{9C2003C7-26A8-4D60-A29B-ACB10E25D5C4}" type="presParOf" srcId="{F3F4F923-882C-4D22-89AF-6ABBB62D0321}" destId="{B4E0CD50-BBFD-4EAA-B258-53A867DA38BB}" srcOrd="0" destOrd="0" presId="urn:microsoft.com/office/officeart/2005/8/layout/process1"/>
    <dgm:cxn modelId="{274E9E65-09EC-453C-BEC3-9C6B6B821065}" type="presParOf" srcId="{6EDFF7AC-17FF-45D8-B258-16688ACCFF9C}" destId="{4FB387CA-7EA0-4C2E-B1C3-EEC182FDA4DB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ACE7FB-6901-4358-A7E1-E13694B2631D}">
      <dsp:nvSpPr>
        <dsp:cNvPr id="0" name=""/>
        <dsp:cNvSpPr/>
      </dsp:nvSpPr>
      <dsp:spPr>
        <a:xfrm>
          <a:off x="0" y="315779"/>
          <a:ext cx="9372600" cy="3749040"/>
        </a:xfrm>
        <a:prstGeom prst="leftRightRibb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2CECF5-F6A4-4F93-A524-C5A5874AA90D}">
      <dsp:nvSpPr>
        <dsp:cNvPr id="0" name=""/>
        <dsp:cNvSpPr/>
      </dsp:nvSpPr>
      <dsp:spPr>
        <a:xfrm>
          <a:off x="1124712" y="1092168"/>
          <a:ext cx="3092958" cy="1837029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31572" rIns="0" bIns="14097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/>
            <a:t>Bangladesh Average growth </a:t>
          </a:r>
          <a:r>
            <a:rPr lang="en-US" sz="3700" b="1" kern="1200" dirty="0" smtClean="0"/>
            <a:t>1.12%</a:t>
          </a:r>
          <a:endParaRPr lang="en-US" sz="3700" b="1" kern="1200" dirty="0"/>
        </a:p>
      </dsp:txBody>
      <dsp:txXfrm>
        <a:off x="1124712" y="1092168"/>
        <a:ext cx="3092958" cy="1837029"/>
      </dsp:txXfrm>
    </dsp:sp>
    <dsp:sp modelId="{70A9FF8A-4EB5-423D-87DD-F5F87CA41439}">
      <dsp:nvSpPr>
        <dsp:cNvPr id="0" name=""/>
        <dsp:cNvSpPr/>
      </dsp:nvSpPr>
      <dsp:spPr>
        <a:xfrm>
          <a:off x="4686300" y="1692014"/>
          <a:ext cx="3655314" cy="1837029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31572" rIns="0" bIns="14097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/>
            <a:t>Pakistan Average growth </a:t>
          </a:r>
          <a:r>
            <a:rPr lang="en-US" sz="3700" b="1" kern="1200" dirty="0" smtClean="0"/>
            <a:t>2.12%</a:t>
          </a:r>
          <a:endParaRPr lang="en-US" sz="3700" b="1" kern="1200" dirty="0"/>
        </a:p>
      </dsp:txBody>
      <dsp:txXfrm>
        <a:off x="4686300" y="1692014"/>
        <a:ext cx="3655314" cy="183702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3596A2-74C8-459C-8195-A987E4AD3FFF}">
      <dsp:nvSpPr>
        <dsp:cNvPr id="0" name=""/>
        <dsp:cNvSpPr/>
      </dsp:nvSpPr>
      <dsp:spPr>
        <a:xfrm>
          <a:off x="1210066" y="0"/>
          <a:ext cx="5418667" cy="5418667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2CEC3D-F136-4C3E-AE2E-8780D0D654D0}">
      <dsp:nvSpPr>
        <dsp:cNvPr id="0" name=""/>
        <dsp:cNvSpPr/>
      </dsp:nvSpPr>
      <dsp:spPr>
        <a:xfrm>
          <a:off x="4443000" y="543600"/>
          <a:ext cx="2474932" cy="860450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Less influence of women in labor market.</a:t>
          </a:r>
          <a:endParaRPr lang="en-US" sz="1800" kern="1200" dirty="0"/>
        </a:p>
      </dsp:txBody>
      <dsp:txXfrm>
        <a:off x="4485004" y="585604"/>
        <a:ext cx="2390924" cy="776442"/>
      </dsp:txXfrm>
    </dsp:sp>
    <dsp:sp modelId="{20418C07-F4FA-40D0-9376-F3C8B578DE41}">
      <dsp:nvSpPr>
        <dsp:cNvPr id="0" name=""/>
        <dsp:cNvSpPr/>
      </dsp:nvSpPr>
      <dsp:spPr>
        <a:xfrm>
          <a:off x="4505166" y="1873421"/>
          <a:ext cx="2350601" cy="961797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Very low industrial growth.</a:t>
          </a:r>
          <a:endParaRPr lang="en-US" sz="1800" kern="1200" dirty="0"/>
        </a:p>
      </dsp:txBody>
      <dsp:txXfrm>
        <a:off x="4552117" y="1920372"/>
        <a:ext cx="2256699" cy="867895"/>
      </dsp:txXfrm>
    </dsp:sp>
    <dsp:sp modelId="{CAB7E91F-3FBD-4EE5-9C59-81F2B39A8946}">
      <dsp:nvSpPr>
        <dsp:cNvPr id="0" name=""/>
        <dsp:cNvSpPr/>
      </dsp:nvSpPr>
      <dsp:spPr>
        <a:xfrm>
          <a:off x="4445008" y="3304589"/>
          <a:ext cx="2470917" cy="1101106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High Population Growth.</a:t>
          </a:r>
          <a:endParaRPr lang="en-US" sz="1800" kern="1200" dirty="0"/>
        </a:p>
      </dsp:txBody>
      <dsp:txXfrm>
        <a:off x="4498760" y="3358341"/>
        <a:ext cx="2363413" cy="99360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7BFEC6-A626-4C5D-A35F-8F98862D0F3F}">
      <dsp:nvSpPr>
        <dsp:cNvPr id="0" name=""/>
        <dsp:cNvSpPr/>
      </dsp:nvSpPr>
      <dsp:spPr>
        <a:xfrm>
          <a:off x="1835031" y="352213"/>
          <a:ext cx="4551680" cy="4551680"/>
        </a:xfrm>
        <a:prstGeom prst="pie">
          <a:avLst>
            <a:gd name="adj1" fmla="val 16200000"/>
            <a:gd name="adj2" fmla="val 18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8.1% Growth rate in 2019</a:t>
          </a:r>
          <a:endParaRPr lang="en-US" sz="2500" kern="1200" dirty="0"/>
        </a:p>
      </dsp:txBody>
      <dsp:txXfrm>
        <a:off x="4233875" y="1316736"/>
        <a:ext cx="1625600" cy="1354666"/>
      </dsp:txXfrm>
    </dsp:sp>
    <dsp:sp modelId="{07526279-ACBE-4719-9925-CC7E64972A36}">
      <dsp:nvSpPr>
        <dsp:cNvPr id="0" name=""/>
        <dsp:cNvSpPr/>
      </dsp:nvSpPr>
      <dsp:spPr>
        <a:xfrm>
          <a:off x="1741288" y="530795"/>
          <a:ext cx="4551680" cy="4551680"/>
        </a:xfrm>
        <a:prstGeom prst="pie">
          <a:avLst>
            <a:gd name="adj1" fmla="val 1800000"/>
            <a:gd name="adj2" fmla="val 90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Tertiary sector contributing 52.8% in GDP</a:t>
          </a:r>
          <a:endParaRPr lang="en-US" sz="2500" kern="1200" dirty="0"/>
        </a:p>
      </dsp:txBody>
      <dsp:txXfrm>
        <a:off x="2825021" y="3483968"/>
        <a:ext cx="2438400" cy="1192106"/>
      </dsp:txXfrm>
    </dsp:sp>
    <dsp:sp modelId="{C7A68D14-8A72-434B-BFFC-3E5D635932D9}">
      <dsp:nvSpPr>
        <dsp:cNvPr id="0" name=""/>
        <dsp:cNvSpPr/>
      </dsp:nvSpPr>
      <dsp:spPr>
        <a:xfrm>
          <a:off x="1811337" y="467439"/>
          <a:ext cx="4224095" cy="4321228"/>
        </a:xfrm>
        <a:prstGeom prst="pie">
          <a:avLst>
            <a:gd name="adj1" fmla="val 90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Skilled Labor Force</a:t>
          </a:r>
          <a:endParaRPr lang="en-US" sz="2500" kern="1200" dirty="0"/>
        </a:p>
      </dsp:txBody>
      <dsp:txXfrm>
        <a:off x="2300628" y="1383128"/>
        <a:ext cx="1508605" cy="1286079"/>
      </dsp:txXfrm>
    </dsp:sp>
    <dsp:sp modelId="{F85C3B58-A6E0-450A-B134-DE18B09019C9}">
      <dsp:nvSpPr>
        <dsp:cNvPr id="0" name=""/>
        <dsp:cNvSpPr/>
      </dsp:nvSpPr>
      <dsp:spPr>
        <a:xfrm>
          <a:off x="1553636" y="70442"/>
          <a:ext cx="5115221" cy="5115221"/>
        </a:xfrm>
        <a:prstGeom prst="circularArrow">
          <a:avLst>
            <a:gd name="adj1" fmla="val 5085"/>
            <a:gd name="adj2" fmla="val 327528"/>
            <a:gd name="adj3" fmla="val 1472472"/>
            <a:gd name="adj4" fmla="val 16199432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605D21-6493-4542-A099-D66825254AE2}">
      <dsp:nvSpPr>
        <dsp:cNvPr id="0" name=""/>
        <dsp:cNvSpPr/>
      </dsp:nvSpPr>
      <dsp:spPr>
        <a:xfrm>
          <a:off x="1459517" y="248736"/>
          <a:ext cx="5115221" cy="5115221"/>
        </a:xfrm>
        <a:prstGeom prst="circularArrow">
          <a:avLst>
            <a:gd name="adj1" fmla="val 5085"/>
            <a:gd name="adj2" fmla="val 327528"/>
            <a:gd name="adj3" fmla="val 8671970"/>
            <a:gd name="adj4" fmla="val 1800502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4B086E-19B8-4316-A639-B1DCDB0449D0}">
      <dsp:nvSpPr>
        <dsp:cNvPr id="0" name=""/>
        <dsp:cNvSpPr/>
      </dsp:nvSpPr>
      <dsp:spPr>
        <a:xfrm>
          <a:off x="1366694" y="71353"/>
          <a:ext cx="5115221" cy="5115221"/>
        </a:xfrm>
        <a:prstGeom prst="circularArrow">
          <a:avLst>
            <a:gd name="adj1" fmla="val 5085"/>
            <a:gd name="adj2" fmla="val 327528"/>
            <a:gd name="adj3" fmla="val 15873039"/>
            <a:gd name="adj4" fmla="val 90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91D99B-80B9-46DD-8731-65AF2CB1B356}">
      <dsp:nvSpPr>
        <dsp:cNvPr id="0" name=""/>
        <dsp:cNvSpPr/>
      </dsp:nvSpPr>
      <dsp:spPr>
        <a:xfrm rot="16200000">
          <a:off x="754090" y="-754090"/>
          <a:ext cx="2555818" cy="4064000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Meaning of literacy in Pakistan</a:t>
          </a:r>
          <a:endParaRPr lang="en-US" sz="2700" kern="1200" dirty="0"/>
        </a:p>
      </dsp:txBody>
      <dsp:txXfrm rot="5400000">
        <a:off x="-1" y="1"/>
        <a:ext cx="4064000" cy="1916864"/>
      </dsp:txXfrm>
    </dsp:sp>
    <dsp:sp modelId="{EE1A3440-9009-4940-B718-EAE69CD23053}">
      <dsp:nvSpPr>
        <dsp:cNvPr id="0" name=""/>
        <dsp:cNvSpPr/>
      </dsp:nvSpPr>
      <dsp:spPr>
        <a:xfrm>
          <a:off x="4064000" y="0"/>
          <a:ext cx="4064000" cy="2555818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Perception of Male in the family is </a:t>
          </a:r>
          <a:r>
            <a:rPr lang="en-US" sz="2700" kern="1200" dirty="0" smtClean="0"/>
            <a:t>to be the breadwinner</a:t>
          </a:r>
          <a:r>
            <a:rPr lang="en-US" sz="2700" kern="1200" dirty="0" smtClean="0"/>
            <a:t>.</a:t>
          </a:r>
          <a:endParaRPr lang="en-US" sz="2700" kern="1200" dirty="0"/>
        </a:p>
      </dsp:txBody>
      <dsp:txXfrm>
        <a:off x="4064000" y="0"/>
        <a:ext cx="4064000" cy="1916864"/>
      </dsp:txXfrm>
    </dsp:sp>
    <dsp:sp modelId="{AC50C3BB-0F55-48F4-953B-2B0CF7902EEF}">
      <dsp:nvSpPr>
        <dsp:cNvPr id="0" name=""/>
        <dsp:cNvSpPr/>
      </dsp:nvSpPr>
      <dsp:spPr>
        <a:xfrm rot="10800000">
          <a:off x="0" y="2555818"/>
          <a:ext cx="4064000" cy="2555818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People living below poverty line. </a:t>
          </a:r>
          <a:endParaRPr lang="en-US" sz="2700" kern="1200" dirty="0"/>
        </a:p>
      </dsp:txBody>
      <dsp:txXfrm rot="10800000">
        <a:off x="0" y="3194773"/>
        <a:ext cx="4064000" cy="1916864"/>
      </dsp:txXfrm>
    </dsp:sp>
    <dsp:sp modelId="{EF187B18-1D6D-4A24-8885-5DA4E3E941A3}">
      <dsp:nvSpPr>
        <dsp:cNvPr id="0" name=""/>
        <dsp:cNvSpPr/>
      </dsp:nvSpPr>
      <dsp:spPr>
        <a:xfrm rot="5400000">
          <a:off x="4818090" y="1801728"/>
          <a:ext cx="2555818" cy="4064000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Poor Education in Public Sector and Expensive quality of education in private sector. </a:t>
          </a:r>
          <a:endParaRPr lang="en-US" sz="2700" kern="1200" dirty="0"/>
        </a:p>
      </dsp:txBody>
      <dsp:txXfrm rot="-5400000">
        <a:off x="4063999" y="3194773"/>
        <a:ext cx="4064000" cy="1916864"/>
      </dsp:txXfrm>
    </dsp:sp>
    <dsp:sp modelId="{186E1F06-B3A7-4B34-AB54-D0991AAAF648}">
      <dsp:nvSpPr>
        <dsp:cNvPr id="0" name=""/>
        <dsp:cNvSpPr/>
      </dsp:nvSpPr>
      <dsp:spPr>
        <a:xfrm>
          <a:off x="2844799" y="1916864"/>
          <a:ext cx="2438400" cy="1277909"/>
        </a:xfrm>
        <a:prstGeom prst="round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Literacy</a:t>
          </a:r>
          <a:endParaRPr lang="en-US" sz="2700" kern="1200" dirty="0"/>
        </a:p>
      </dsp:txBody>
      <dsp:txXfrm>
        <a:off x="2907181" y="1979246"/>
        <a:ext cx="2313636" cy="115314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CEA3D0-609F-4F94-BA98-F301D4A394E4}">
      <dsp:nvSpPr>
        <dsp:cNvPr id="0" name=""/>
        <dsp:cNvSpPr/>
      </dsp:nvSpPr>
      <dsp:spPr>
        <a:xfrm rot="16200000">
          <a:off x="669660" y="-669660"/>
          <a:ext cx="2731029" cy="4070350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808" tIns="241808" rIns="241808" bIns="241808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High Budget allocation in education sector.</a:t>
          </a:r>
          <a:endParaRPr lang="en-US" sz="3400" kern="1200" dirty="0"/>
        </a:p>
      </dsp:txBody>
      <dsp:txXfrm rot="5400000">
        <a:off x="0" y="0"/>
        <a:ext cx="4070350" cy="2048271"/>
      </dsp:txXfrm>
    </dsp:sp>
    <dsp:sp modelId="{CC4411AE-F8B1-4BA7-ACE9-CDC66FCFCBA2}">
      <dsp:nvSpPr>
        <dsp:cNvPr id="0" name=""/>
        <dsp:cNvSpPr/>
      </dsp:nvSpPr>
      <dsp:spPr>
        <a:xfrm>
          <a:off x="4070350" y="0"/>
          <a:ext cx="4070350" cy="2731029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808" tIns="241808" rIns="241808" bIns="241808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Ensure good quality of education is being provided</a:t>
          </a:r>
          <a:endParaRPr lang="en-US" sz="3400" kern="1200" dirty="0"/>
        </a:p>
      </dsp:txBody>
      <dsp:txXfrm>
        <a:off x="4070350" y="0"/>
        <a:ext cx="4070350" cy="2048271"/>
      </dsp:txXfrm>
    </dsp:sp>
    <dsp:sp modelId="{8AA20837-BA47-492E-B49A-E9DE94D7A131}">
      <dsp:nvSpPr>
        <dsp:cNvPr id="0" name=""/>
        <dsp:cNvSpPr/>
      </dsp:nvSpPr>
      <dsp:spPr>
        <a:xfrm rot="10800000">
          <a:off x="0" y="2731029"/>
          <a:ext cx="4070350" cy="2731029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808" tIns="241808" rIns="241808" bIns="241808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Meaning of literacy in Bangladesh</a:t>
          </a:r>
          <a:endParaRPr lang="en-US" sz="3400" kern="1200" dirty="0"/>
        </a:p>
      </dsp:txBody>
      <dsp:txXfrm rot="10800000">
        <a:off x="0" y="3413786"/>
        <a:ext cx="4070350" cy="2048271"/>
      </dsp:txXfrm>
    </dsp:sp>
    <dsp:sp modelId="{D6FEA0AF-C53F-4087-8FF7-9A929E8442F7}">
      <dsp:nvSpPr>
        <dsp:cNvPr id="0" name=""/>
        <dsp:cNvSpPr/>
      </dsp:nvSpPr>
      <dsp:spPr>
        <a:xfrm rot="5400000">
          <a:off x="4740010" y="2061368"/>
          <a:ext cx="2731029" cy="4070350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808" tIns="241808" rIns="241808" bIns="241808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73.9% literate Population in 2020. </a:t>
          </a:r>
          <a:endParaRPr lang="en-US" sz="3400" kern="1200" dirty="0"/>
        </a:p>
      </dsp:txBody>
      <dsp:txXfrm rot="-5400000">
        <a:off x="4070350" y="3413786"/>
        <a:ext cx="4070350" cy="2048271"/>
      </dsp:txXfrm>
    </dsp:sp>
    <dsp:sp modelId="{4D316184-B40D-4E3B-892F-1D1E50B8B6F1}">
      <dsp:nvSpPr>
        <dsp:cNvPr id="0" name=""/>
        <dsp:cNvSpPr/>
      </dsp:nvSpPr>
      <dsp:spPr>
        <a:xfrm>
          <a:off x="2849245" y="2048271"/>
          <a:ext cx="2442210" cy="1365514"/>
        </a:xfrm>
        <a:prstGeom prst="round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Literacy</a:t>
          </a:r>
          <a:endParaRPr lang="en-US" sz="3400" kern="1200" dirty="0"/>
        </a:p>
      </dsp:txBody>
      <dsp:txXfrm>
        <a:off x="2915904" y="2114930"/>
        <a:ext cx="2308892" cy="123219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4D2007-CD15-469A-8068-D81AB6B20F7D}">
      <dsp:nvSpPr>
        <dsp:cNvPr id="0" name=""/>
        <dsp:cNvSpPr/>
      </dsp:nvSpPr>
      <dsp:spPr>
        <a:xfrm>
          <a:off x="1221978" y="2645"/>
          <a:ext cx="2706687" cy="16240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Bangladesh </a:t>
          </a:r>
        </a:p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vs </a:t>
          </a:r>
        </a:p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Pakistan</a:t>
          </a:r>
          <a:endParaRPr lang="en-US" sz="2600" kern="1200" dirty="0"/>
        </a:p>
      </dsp:txBody>
      <dsp:txXfrm>
        <a:off x="1221978" y="2645"/>
        <a:ext cx="2706687" cy="1624012"/>
      </dsp:txXfrm>
    </dsp:sp>
    <dsp:sp modelId="{C6A29FC1-0CEC-416D-96A2-92CD693B4465}">
      <dsp:nvSpPr>
        <dsp:cNvPr id="0" name=""/>
        <dsp:cNvSpPr/>
      </dsp:nvSpPr>
      <dsp:spPr>
        <a:xfrm>
          <a:off x="4199334" y="2645"/>
          <a:ext cx="2706687" cy="16240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Future Job opportunities</a:t>
          </a:r>
          <a:endParaRPr lang="en-US" sz="2600" kern="1200" dirty="0"/>
        </a:p>
      </dsp:txBody>
      <dsp:txXfrm>
        <a:off x="4199334" y="2645"/>
        <a:ext cx="2706687" cy="1624012"/>
      </dsp:txXfrm>
    </dsp:sp>
    <dsp:sp modelId="{83310AA6-02FA-47CC-A361-7B52A88E2612}">
      <dsp:nvSpPr>
        <dsp:cNvPr id="0" name=""/>
        <dsp:cNvSpPr/>
      </dsp:nvSpPr>
      <dsp:spPr>
        <a:xfrm>
          <a:off x="1221978" y="1897327"/>
          <a:ext cx="2706687" cy="16240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Industrial Growth</a:t>
          </a:r>
          <a:endParaRPr lang="en-US" sz="2600" kern="1200" dirty="0"/>
        </a:p>
      </dsp:txBody>
      <dsp:txXfrm>
        <a:off x="1221978" y="1897327"/>
        <a:ext cx="2706687" cy="1624012"/>
      </dsp:txXfrm>
    </dsp:sp>
    <dsp:sp modelId="{5C47E0BD-29B5-4537-87FE-AAC86DA7436D}">
      <dsp:nvSpPr>
        <dsp:cNvPr id="0" name=""/>
        <dsp:cNvSpPr/>
      </dsp:nvSpPr>
      <dsp:spPr>
        <a:xfrm>
          <a:off x="4199334" y="1897327"/>
          <a:ext cx="2706687" cy="16240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UNESCO and the Government of Pakistan </a:t>
          </a:r>
          <a:endParaRPr lang="en-US" sz="2600" kern="1200" dirty="0"/>
        </a:p>
      </dsp:txBody>
      <dsp:txXfrm>
        <a:off x="4199334" y="1897327"/>
        <a:ext cx="2706687" cy="1624012"/>
      </dsp:txXfrm>
    </dsp:sp>
    <dsp:sp modelId="{94BF5A94-0889-49B4-8419-2C2F28324B9D}">
      <dsp:nvSpPr>
        <dsp:cNvPr id="0" name=""/>
        <dsp:cNvSpPr/>
      </dsp:nvSpPr>
      <dsp:spPr>
        <a:xfrm>
          <a:off x="2710656" y="3792008"/>
          <a:ext cx="2706687" cy="16240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The prime minster educational portal </a:t>
          </a:r>
          <a:endParaRPr lang="en-US" sz="2600" kern="1200" dirty="0"/>
        </a:p>
      </dsp:txBody>
      <dsp:txXfrm>
        <a:off x="2710656" y="3792008"/>
        <a:ext cx="2706687" cy="162401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B1AB09-70EA-449F-9DB5-A13BA02084F6}">
      <dsp:nvSpPr>
        <dsp:cNvPr id="0" name=""/>
        <dsp:cNvSpPr/>
      </dsp:nvSpPr>
      <dsp:spPr>
        <a:xfrm>
          <a:off x="7143" y="2068777"/>
          <a:ext cx="2135187" cy="1281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Promote women education</a:t>
          </a:r>
          <a:endParaRPr lang="en-US" sz="1900" kern="1200" dirty="0"/>
        </a:p>
      </dsp:txBody>
      <dsp:txXfrm>
        <a:off x="44665" y="2106299"/>
        <a:ext cx="2060143" cy="1206068"/>
      </dsp:txXfrm>
    </dsp:sp>
    <dsp:sp modelId="{D99F314C-90C0-46FD-8C80-2226D8067A36}">
      <dsp:nvSpPr>
        <dsp:cNvPr id="0" name=""/>
        <dsp:cNvSpPr/>
      </dsp:nvSpPr>
      <dsp:spPr>
        <a:xfrm>
          <a:off x="2355850" y="2444570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2355850" y="2550475"/>
        <a:ext cx="316861" cy="317716"/>
      </dsp:txXfrm>
    </dsp:sp>
    <dsp:sp modelId="{8D736324-CC79-47C6-A444-A2FA4FB44741}">
      <dsp:nvSpPr>
        <dsp:cNvPr id="0" name=""/>
        <dsp:cNvSpPr/>
      </dsp:nvSpPr>
      <dsp:spPr>
        <a:xfrm>
          <a:off x="2996406" y="2068777"/>
          <a:ext cx="2135187" cy="1281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Introduce awareness campaigns to control population</a:t>
          </a:r>
          <a:endParaRPr lang="en-US" sz="1900" kern="1200" dirty="0"/>
        </a:p>
      </dsp:txBody>
      <dsp:txXfrm>
        <a:off x="3033928" y="2106299"/>
        <a:ext cx="2060143" cy="1206068"/>
      </dsp:txXfrm>
    </dsp:sp>
    <dsp:sp modelId="{F3F4F923-882C-4D22-89AF-6ABBB62D0321}">
      <dsp:nvSpPr>
        <dsp:cNvPr id="0" name=""/>
        <dsp:cNvSpPr/>
      </dsp:nvSpPr>
      <dsp:spPr>
        <a:xfrm>
          <a:off x="5345112" y="2444570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5345112" y="2550475"/>
        <a:ext cx="316861" cy="317716"/>
      </dsp:txXfrm>
    </dsp:sp>
    <dsp:sp modelId="{4FB387CA-7EA0-4C2E-B1C3-EEC182FDA4DB}">
      <dsp:nvSpPr>
        <dsp:cNvPr id="0" name=""/>
        <dsp:cNvSpPr/>
      </dsp:nvSpPr>
      <dsp:spPr>
        <a:xfrm>
          <a:off x="5985668" y="2068777"/>
          <a:ext cx="2135187" cy="1281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Incentives to different sector to sustain educated Population.</a:t>
          </a:r>
          <a:endParaRPr lang="en-US" sz="1900" kern="1200" dirty="0"/>
        </a:p>
      </dsp:txBody>
      <dsp:txXfrm>
        <a:off x="6023190" y="2106299"/>
        <a:ext cx="2060143" cy="12060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6">
  <dgm:title val=""/>
  <dgm:desc val=""/>
  <dgm:catLst>
    <dgm:cat type="relationship" pri="4000"/>
    <dgm:cat type="process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ctr"/>
      <dgm:param type="vertAlign" val="mid"/>
      <dgm:param type="ar" val="2.5"/>
    </dgm:alg>
    <dgm:shape xmlns:r="http://schemas.openxmlformats.org/officeDocument/2006/relationships" r:blip="">
      <dgm:adjLst/>
    </dgm:shape>
    <dgm:presOf/>
    <dgm:constrLst>
      <dgm:constr type="primFontSz" for="des" ptType="node" op="equ"/>
      <dgm:constr type="w" for="ch" forName="ribbon" refType="h" refFor="ch" refForName="ribbon" fact="2.5"/>
      <dgm:constr type="h" for="ch" forName="leftArrowText" refType="h" fact="0.49"/>
      <dgm:constr type="ctrY" for="ch" forName="leftArrowText" refType="ctrY" refFor="ch" refForName="ribbon"/>
      <dgm:constr type="ctrYOff" for="ch" forName="leftArrowText" refType="h" refFor="ch" refForName="ribbon" fact="-0.08"/>
      <dgm:constr type="l" for="ch" forName="leftArrowText" refType="w" refFor="ch" refForName="ribbon" fact="0.12"/>
      <dgm:constr type="r" for="ch" forName="leftArrowText" refType="w" refFor="ch" refForName="ribbon" fact="0.45"/>
      <dgm:constr type="h" for="ch" forName="rightArrowText" refType="h" fact="0.49"/>
      <dgm:constr type="ctrY" for="ch" forName="rightArrowText" refType="ctrY" refFor="ch" refForName="ribbon"/>
      <dgm:constr type="ctrYOff" for="ch" forName="rightArrowText" refType="h" refFor="ch" refForName="ribbon" fact="0.08"/>
      <dgm:constr type="l" for="ch" forName="rightArrowText" refType="w" refFor="ch" refForName="ribbon" fact="0.5"/>
      <dgm:constr type="r" for="ch" forName="rightArrowText" refType="w" refFor="ch" refForName="ribbon" fact="0.89"/>
    </dgm:constrLst>
    <dgm:ruleLst/>
    <dgm:choose name="Name0">
      <dgm:if name="Name1" axis="ch" ptType="node" func="cnt" op="gte" val="1">
        <dgm:layoutNode name="ribbon" styleLbl="node1">
          <dgm:alg type="sp"/>
          <dgm:shape xmlns:r="http://schemas.openxmlformats.org/officeDocument/2006/relationships" type="leftRightRibbon" r:blip="">
            <dgm:adjLst/>
          </dgm:shape>
          <dgm:presOf/>
          <dgm:constrLst/>
          <dgm:ruleLst/>
        </dgm:layoutNode>
        <dgm:layoutNode name="lef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2">
            <dgm:if name="Name3" func="var" arg="dir" op="equ" val="norm">
              <dgm:presOf axis="ch desOrSelf" ptType="node node" st="1 1" cnt="1 0"/>
            </dgm:if>
            <dgm:else name="Name4">
              <dgm:presOf axis="ch desOrSelf" ptType="node node" st="2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  <dgm:layoutNode name="righ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5">
            <dgm:if name="Name6" func="var" arg="dir" op="equ" val="norm">
              <dgm:presOf axis="ch desOrSelf" ptType="node node" st="2 1" cnt="1 0"/>
            </dgm:if>
            <dgm:else name="Name7">
              <dgm:presOf axis="ch desOrSelf" ptType="node node" st="1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</dgm:if>
      <dgm:else name="Name8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E08F2E-5F06-4CE2-A139-452A1382A6F0}" type="datetimeFigureOut">
              <a:rPr lang="en-US"/>
              <a:t>5/17/2021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28588A-5C4E-401A-AECC-B6F63A9DE965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599797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4C5DC6-1594-414D-9341-ABA08739246C}" type="datetimeFigureOut">
              <a:rPr lang="en-US"/>
              <a:t>5/17/2021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542409-6A04-4DC6-AC3A-D3758287A8F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1150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542409-6A04-4DC6-AC3A-D3758287A8F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82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600200" y="0"/>
            <a:ext cx="5029200" cy="5943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777" y="3019706"/>
            <a:ext cx="4846320" cy="23876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777" y="5381894"/>
            <a:ext cx="4846320" cy="448056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pic>
        <p:nvPicPr>
          <p:cNvPr id="8" name="Picture 7" descr="Puffy white clouds in deep blue sky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057400"/>
            <a:ext cx="1490472" cy="3886200"/>
          </a:xfrm>
          <a:prstGeom prst="rect">
            <a:avLst/>
          </a:prstGeom>
        </p:spPr>
      </p:pic>
      <p:pic>
        <p:nvPicPr>
          <p:cNvPr id="10" name="Picture 9" descr="Closeup of plant shoot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39128" y="2057400"/>
            <a:ext cx="2060767" cy="3886200"/>
          </a:xfrm>
          <a:prstGeom prst="rect">
            <a:avLst/>
          </a:prstGeom>
        </p:spPr>
      </p:pic>
      <p:pic>
        <p:nvPicPr>
          <p:cNvPr id="11" name="Picture 10" descr="Waves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09623" y="2057400"/>
            <a:ext cx="3282696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731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/>
              <a:t>‹#›</a:t>
            </a:fld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5A74-0919-413E-865C-E0E8D1722ED7}" type="datetime1">
              <a:rPr lang="en-US" smtClean="0"/>
              <a:pPr/>
              <a:t>5/17/2021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720709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190500"/>
            <a:ext cx="2057400" cy="59864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90500"/>
            <a:ext cx="7734300" cy="59864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/>
              <a:t>‹#›</a:t>
            </a:fld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FE46A-5893-4F80-829A-F37AF8AAC03B}" type="datetime1">
              <a:rPr lang="en-US" smtClean="0"/>
              <a:pPr/>
              <a:t>5/17/2021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1021014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/>
              <a:t>‹#›</a:t>
            </a:fld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1B487-36FD-4CED-B07A-1A81FC6540B1}" type="datetime1">
              <a:rPr lang="en-US" smtClean="0"/>
              <a:pPr/>
              <a:t>5/17/2021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3405116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00199" y="2059146"/>
            <a:ext cx="7199696" cy="3886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777" y="2263913"/>
            <a:ext cx="6949440" cy="3143393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777" y="5381893"/>
            <a:ext cx="6949440" cy="449523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1" name="Picture 10" descr="Closeup of green plants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059146"/>
            <a:ext cx="1490472" cy="3886200"/>
          </a:xfrm>
          <a:prstGeom prst="rect">
            <a:avLst/>
          </a:prstGeom>
        </p:spPr>
      </p:pic>
      <p:pic>
        <p:nvPicPr>
          <p:cNvPr id="9" name="Picture 8" descr="Waves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09623" y="2059146"/>
            <a:ext cx="3282696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894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3768">
          <p15:clr>
            <a:srgbClr val="FDE53C"/>
          </p15:clr>
        </p15:guide>
        <p15:guide id="2" orient="horz" pos="1296">
          <p15:clr>
            <a:srgbClr val="FDE53C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09700" y="1556281"/>
            <a:ext cx="4610099" cy="4620682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556281"/>
            <a:ext cx="4609775" cy="4620682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/>
              <a:t>‹#›</a:t>
            </a:fld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66BA0-BF77-43AC-894A-20AD8220B887}" type="datetime1">
              <a:rPr lang="en-US" smtClean="0"/>
              <a:pPr/>
              <a:t>5/17/2021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2781687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09699" y="1554480"/>
            <a:ext cx="4608576" cy="823912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09699" y="2434147"/>
            <a:ext cx="4608576" cy="3811271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554480"/>
            <a:ext cx="4610100" cy="823912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434147"/>
            <a:ext cx="4610100" cy="3811271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/>
              <a:t>‹#›</a:t>
            </a:fld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81B4D-F060-418E-A958-B2BDC1A258F8}" type="datetime1">
              <a:rPr lang="en-US" smtClean="0"/>
              <a:pPr/>
              <a:t>5/17/2021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2827180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/>
              <a:t>‹#›</a:t>
            </a:fld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6AC23-C97B-41FB-9B89-C7FE0FB631CA}" type="datetime1">
              <a:rPr lang="en-US" smtClean="0"/>
              <a:pPr/>
              <a:t>5/17/2021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2465877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/>
              <a:t>‹#›</a:t>
            </a:fld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B9673-AC7F-4F1F-84E4-F0E5EAAE106D}" type="datetime1">
              <a:rPr lang="en-US" smtClean="0"/>
              <a:pPr/>
              <a:t>5/17/2021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1107393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82434" y="919616"/>
            <a:ext cx="4155622" cy="25328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9699" y="915923"/>
            <a:ext cx="5216979" cy="5065776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82434" y="3502152"/>
            <a:ext cx="4155622" cy="2479548"/>
          </a:xfrm>
        </p:spPr>
        <p:txBody>
          <a:bodyPr>
            <a:normAutofit/>
          </a:bodyPr>
          <a:lstStyle>
            <a:lvl1pPr marL="0" indent="0">
              <a:spcBef>
                <a:spcPts val="9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/>
              <a:t>‹#›</a:t>
            </a:fld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A3310-D664-4933-9402-AB5DB0887727}" type="datetime1">
              <a:rPr lang="en-US" smtClean="0"/>
              <a:pPr/>
              <a:t>5/17/2021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3023549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82435" y="919616"/>
            <a:ext cx="4155622" cy="25328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0" y="915923"/>
            <a:ext cx="6626677" cy="5065776"/>
          </a:xfrm>
        </p:spPr>
        <p:txBody>
          <a:bodyPr tIns="1371600">
            <a:normAutofit/>
          </a:bodyPr>
          <a:lstStyle>
            <a:lvl1pPr marL="0" indent="0" algn="ctr">
              <a:spcBef>
                <a:spcPts val="0"/>
              </a:spcBef>
              <a:buNone/>
              <a:defRPr sz="2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82435" y="3502152"/>
            <a:ext cx="4155622" cy="2479547"/>
          </a:xfrm>
        </p:spPr>
        <p:txBody>
          <a:bodyPr>
            <a:normAutofit/>
          </a:bodyPr>
          <a:lstStyle>
            <a:lvl1pPr marL="0" indent="0">
              <a:spcBef>
                <a:spcPts val="9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/>
              <a:t>‹#›</a:t>
            </a:fld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47A63-5E3D-469C-A0D1-119323F4F95E}" type="datetime1">
              <a:rPr lang="en-US" smtClean="0"/>
              <a:pPr/>
              <a:t>5/17/2021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216422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6629400"/>
            <a:ext cx="1499616" cy="228600"/>
          </a:xfrm>
          <a:prstGeom prst="rect">
            <a:avLst/>
          </a:prstGeom>
          <a:gradFill>
            <a:gsLst>
              <a:gs pos="0">
                <a:schemeClr val="accent1">
                  <a:lumMod val="15000"/>
                  <a:lumOff val="85000"/>
                </a:schemeClr>
              </a:gs>
              <a:gs pos="100000">
                <a:schemeClr val="accent1">
                  <a:lumMod val="15000"/>
                  <a:lumOff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1609344" y="6629400"/>
            <a:ext cx="10582656" cy="228600"/>
          </a:xfrm>
          <a:prstGeom prst="rect">
            <a:avLst/>
          </a:prstGeom>
          <a:gradFill>
            <a:gsLst>
              <a:gs pos="0">
                <a:schemeClr val="accent1">
                  <a:lumMod val="35000"/>
                  <a:lumOff val="65000"/>
                </a:schemeClr>
              </a:gs>
              <a:gs pos="100000">
                <a:schemeClr val="accent1">
                  <a:lumMod val="35000"/>
                  <a:lumOff val="6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10026" y="276087"/>
            <a:ext cx="9371949" cy="11835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0027" y="1566001"/>
            <a:ext cx="9371948" cy="46206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</a:t>
            </a:r>
            <a:r>
              <a:rPr dirty="0"/>
              <a:t>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6629400"/>
            <a:ext cx="410402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CD8D479-8942-46E8-A226-A4E01F7A105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3403" y="6629400"/>
            <a:ext cx="1000662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E56E745-E731-42F7-BC46-83DD513FC98F}" type="datetime1">
              <a:rPr lang="en-US" smtClean="0"/>
              <a:pPr/>
              <a:t>5/17/2021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37716" y="6629400"/>
            <a:ext cx="9144259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046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400" rtl="0" eaLnBrk="1" latinLnBrk="0" hangingPunct="1">
        <a:spcBef>
          <a:spcPct val="0"/>
        </a:spcBef>
        <a:buNone/>
        <a:defRPr sz="34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10312" indent="-210312" algn="l" defTabSz="91440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38912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766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052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338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3624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5910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196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0482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7.xml"/><Relationship Id="rId3" Type="http://schemas.openxmlformats.org/officeDocument/2006/relationships/diagramLayout" Target="../diagrams/layout6.xml"/><Relationship Id="rId7" Type="http://schemas.openxmlformats.org/officeDocument/2006/relationships/diagramData" Target="../diagrams/data7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6.xml"/><Relationship Id="rId11" Type="http://schemas.microsoft.com/office/2007/relationships/diagramDrawing" Target="../diagrams/drawing7.xml"/><Relationship Id="rId5" Type="http://schemas.openxmlformats.org/officeDocument/2006/relationships/diagramColors" Target="../diagrams/colors6.xml"/><Relationship Id="rId10" Type="http://schemas.openxmlformats.org/officeDocument/2006/relationships/diagramColors" Target="../diagrams/colors7.xml"/><Relationship Id="rId4" Type="http://schemas.openxmlformats.org/officeDocument/2006/relationships/diagramQuickStyle" Target="../diagrams/quickStyle6.xml"/><Relationship Id="rId9" Type="http://schemas.openxmlformats.org/officeDocument/2006/relationships/diagramQuickStyle" Target="../diagrams/quickStyle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Unemployment: Pakistan vs Bangladesh  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777" y="5210175"/>
            <a:ext cx="4846320" cy="619775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Muhammad </a:t>
            </a:r>
            <a:r>
              <a:rPr lang="en-US" dirty="0" err="1" smtClean="0"/>
              <a:t>Taha</a:t>
            </a:r>
            <a:r>
              <a:rPr lang="en-US" dirty="0" smtClean="0"/>
              <a:t> Khan 1747180</a:t>
            </a:r>
          </a:p>
          <a:p>
            <a:r>
              <a:rPr lang="en-US" dirty="0" err="1" smtClean="0"/>
              <a:t>Murtaza</a:t>
            </a:r>
            <a:r>
              <a:rPr lang="en-US" dirty="0" smtClean="0"/>
              <a:t> Ahmed Butt 1747185</a:t>
            </a:r>
          </a:p>
          <a:p>
            <a:r>
              <a:rPr lang="en-US" dirty="0" smtClean="0"/>
              <a:t>Hamza </a:t>
            </a:r>
            <a:r>
              <a:rPr lang="en-US" dirty="0" err="1" smtClean="0"/>
              <a:t>Sabahat</a:t>
            </a:r>
            <a:r>
              <a:rPr lang="en-US" dirty="0" smtClean="0"/>
              <a:t> 1747164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546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54065" y="1619249"/>
            <a:ext cx="9327910" cy="4557713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Conclusion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 Recommendation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en-US" smtClean="0"/>
              <a:t>10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66BA0-BF77-43AC-894A-20AD8220B887}" type="datetime1">
              <a:rPr lang="en-US" smtClean="0"/>
              <a:pPr/>
              <a:t>5/17/2021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935129796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1332385301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475650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  <p:bldGraphic spid="3" grpId="1">
        <p:bldAsOne/>
      </p:bldGraphic>
      <p:bldGraphic spid="8" grpId="0">
        <p:bldAsOne/>
      </p:bldGraphic>
      <p:bldGraphic spid="8" grpId="1">
        <p:bldAsOne/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en-US" smtClean="0"/>
              <a:t>11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66BA0-BF77-43AC-894A-20AD8220B887}" type="datetime1">
              <a:rPr lang="en-US" smtClean="0"/>
              <a:pPr/>
              <a:t>5/17/2021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866775"/>
            <a:ext cx="9753600" cy="512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80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Introduction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Pakistan</a:t>
            </a:r>
          </a:p>
          <a:p>
            <a:endParaRPr lang="en-US" dirty="0"/>
          </a:p>
          <a:p>
            <a:r>
              <a:rPr lang="en-US" dirty="0" smtClean="0"/>
              <a:t> Bangladesh</a:t>
            </a:r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dirty="0" smtClean="0"/>
              <a:t>Unemployment</a:t>
            </a:r>
          </a:p>
          <a:p>
            <a:endParaRPr lang="en-US" dirty="0"/>
          </a:p>
          <a:p>
            <a:r>
              <a:rPr lang="en-US" b="1" dirty="0" smtClean="0"/>
              <a:t> </a:t>
            </a:r>
            <a:r>
              <a:rPr lang="en-US" dirty="0"/>
              <a:t>Type of unemployment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en-US" smtClean="0"/>
              <a:t>2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1B487-36FD-4CED-B07A-1A81FC6540B1}" type="datetime1">
              <a:rPr lang="en-US" smtClean="0"/>
              <a:pPr/>
              <a:t>5/17/2021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619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Total Population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en-US" smtClean="0"/>
              <a:t>3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1B487-36FD-4CED-B07A-1A81FC6540B1}" type="datetime1">
              <a:rPr lang="en-US" smtClean="0"/>
              <a:pPr/>
              <a:t>5/17/2021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0025" y="1566001"/>
            <a:ext cx="9371949" cy="4620682"/>
          </a:xfrm>
          <a:prstGeom prst="rect">
            <a:avLst/>
          </a:prstGeom>
        </p:spPr>
      </p:pic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6288580"/>
              </p:ext>
            </p:extLst>
          </p:nvPr>
        </p:nvGraphicFramePr>
        <p:xfrm>
          <a:off x="1409700" y="1565275"/>
          <a:ext cx="9372600" cy="46212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32695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>
        <p:bldAsOne/>
      </p:bldGraphic>
      <p:bldGraphic spid="10" grpId="1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Population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Reasons for high population in </a:t>
            </a:r>
            <a:r>
              <a:rPr lang="en-US" dirty="0" smtClean="0"/>
              <a:t>Rural   </a:t>
            </a:r>
            <a:r>
              <a:rPr lang="en-US" dirty="0" smtClean="0"/>
              <a:t>areas.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Agriculture based countries.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Second highest source of </a:t>
            </a:r>
            <a:r>
              <a:rPr lang="en-US" dirty="0" smtClean="0"/>
              <a:t>income is from Agriculture.</a:t>
            </a: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L</a:t>
            </a:r>
            <a:r>
              <a:rPr lang="en-US" dirty="0" smtClean="0"/>
              <a:t>ack of family planning .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en-US" smtClean="0"/>
              <a:t>4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66BA0-BF77-43AC-894A-20AD8220B887}" type="datetime1">
              <a:rPr lang="en-US" smtClean="0"/>
              <a:pPr/>
              <a:t>5/17/2021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523870" y="6918158"/>
            <a:ext cx="9144259" cy="228600"/>
          </a:xfrm>
        </p:spPr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413219495"/>
              </p:ext>
            </p:extLst>
          </p:nvPr>
        </p:nvGraphicFramePr>
        <p:xfrm>
          <a:off x="6172198" y="1555750"/>
          <a:ext cx="4808622" cy="2063439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60287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60287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60287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518205"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Ruler(2019)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Urban(2019)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08824">
                <a:tc>
                  <a:txBody>
                    <a:bodyPr/>
                    <a:lstStyle/>
                    <a:p>
                      <a:r>
                        <a:rPr lang="en-US" dirty="0" smtClean="0"/>
                        <a:t>Pakistan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63.09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36.91%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18205">
                <a:tc>
                  <a:txBody>
                    <a:bodyPr/>
                    <a:lstStyle/>
                    <a:p>
                      <a:r>
                        <a:rPr lang="en-US" dirty="0" smtClean="0"/>
                        <a:t>Bangladesh 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62.595%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37.405%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1820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5598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Labor Force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en-US" smtClean="0"/>
              <a:t>5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66BA0-BF77-43AC-894A-20AD8220B887}" type="datetime1">
              <a:rPr lang="en-US" smtClean="0"/>
              <a:pPr/>
              <a:t>5/17/2021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graphicFrame>
        <p:nvGraphicFramePr>
          <p:cNvPr id="8" name="Chart 7">
            <a:extLst>
              <a:ext uri="{FF2B5EF4-FFF2-40B4-BE49-F238E27FC236}">
                <a16:creationId xmlns:lc="http://schemas.openxmlformats.org/drawingml/2006/lockedCanvas" xmlns="" xmlns:a16="http://schemas.microsoft.com/office/drawing/2014/main" xmlns:xdr="http://schemas.openxmlformats.org/drawingml/2006/spreadsheetDrawing" id="{2426E75A-433B-4431-9342-E4839A38D65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97540621"/>
              </p:ext>
            </p:extLst>
          </p:nvPr>
        </p:nvGraphicFramePr>
        <p:xfrm>
          <a:off x="1328236" y="1532021"/>
          <a:ext cx="9572375" cy="39516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2719300030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275950112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2426720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AsOne/>
      </p:bldGraphic>
      <p:bldGraphic spid="9" grpId="1">
        <p:bldAsOne/>
      </p:bldGraphic>
      <p:bldGraphic spid="3" grpId="0">
        <p:bldAsOne/>
      </p:bldGraphic>
      <p:bldGraphic spid="3" grpId="1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Literacy Rate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en-US" smtClean="0"/>
              <a:t>6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66BA0-BF77-43AC-894A-20AD8220B887}" type="datetime1">
              <a:rPr lang="en-US" smtClean="0"/>
              <a:pPr/>
              <a:t>5/17/2021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090487989"/>
              </p:ext>
            </p:extLst>
          </p:nvPr>
        </p:nvGraphicFramePr>
        <p:xfrm>
          <a:off x="1422400" y="1579563"/>
          <a:ext cx="9359900" cy="46212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1697566892"/>
              </p:ext>
            </p:extLst>
          </p:nvPr>
        </p:nvGraphicFramePr>
        <p:xfrm>
          <a:off x="2032000" y="1026696"/>
          <a:ext cx="8128000" cy="5111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69681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AsOne/>
      </p:bldGraphic>
      <p:bldGraphic spid="9" grpId="1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Literacy Rate 2011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en-US" smtClean="0"/>
              <a:t>7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66BA0-BF77-43AC-894A-20AD8220B887}" type="datetime1">
              <a:rPr lang="en-US" smtClean="0"/>
              <a:pPr/>
              <a:t>5/17/2021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573482423"/>
              </p:ext>
            </p:extLst>
          </p:nvPr>
        </p:nvGraphicFramePr>
        <p:xfrm>
          <a:off x="1409700" y="1555750"/>
          <a:ext cx="9372600" cy="46212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2258881261"/>
              </p:ext>
            </p:extLst>
          </p:nvPr>
        </p:nvGraphicFramePr>
        <p:xfrm>
          <a:off x="2019300" y="676276"/>
          <a:ext cx="8140700" cy="54620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07740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AsOne/>
      </p:bldGraphic>
      <p:bldGraphic spid="9" grpId="1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700" y="284108"/>
            <a:ext cx="9371949" cy="1183566"/>
          </a:xfrm>
        </p:spPr>
        <p:txBody>
          <a:bodyPr/>
          <a:lstStyle/>
          <a:p>
            <a:r>
              <a:rPr lang="en-US" dirty="0" smtClean="0"/>
              <a:t>Employed and Unemployed Labor force in Pakistan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en-US" smtClean="0"/>
              <a:t>8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66BA0-BF77-43AC-894A-20AD8220B887}" type="datetime1">
              <a:rPr lang="en-US" smtClean="0"/>
              <a:pPr/>
              <a:t>5/17/2021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35392490"/>
              </p:ext>
            </p:extLst>
          </p:nvPr>
        </p:nvGraphicFramePr>
        <p:xfrm>
          <a:off x="1409700" y="1467674"/>
          <a:ext cx="9371949" cy="47092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10375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Employed and Unemployed Labor force in </a:t>
            </a:r>
            <a:r>
              <a:rPr lang="en-US" dirty="0" smtClean="0"/>
              <a:t>Bangladesh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en-US" smtClean="0"/>
              <a:t>9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66BA0-BF77-43AC-894A-20AD8220B887}" type="datetime1">
              <a:rPr lang="en-US" smtClean="0"/>
              <a:pPr/>
              <a:t>5/17/2021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graphicFrame>
        <p:nvGraphicFramePr>
          <p:cNvPr id="8" name="Chart 7">
            <a:extLst>
              <a:ext uri="{FF2B5EF4-FFF2-40B4-BE49-F238E27FC236}">
                <a16:creationId xmlns:xdr="http://schemas.openxmlformats.org/drawingml/2006/spreadsheetDrawing" xmlns="" xmlns:a16="http://schemas.microsoft.com/office/drawing/2014/main" xmlns:lc="http://schemas.openxmlformats.org/drawingml/2006/lockedCanvas" id="{115C5B0D-14E4-4E2C-B84F-08CFBB4C97C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17571564"/>
              </p:ext>
            </p:extLst>
          </p:nvPr>
        </p:nvGraphicFramePr>
        <p:xfrm>
          <a:off x="1410027" y="1459653"/>
          <a:ext cx="9371948" cy="39410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95715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cology 16x9">
  <a:themeElements>
    <a:clrScheme name="Ecology">
      <a:dk1>
        <a:srgbClr val="4D3E2F"/>
      </a:dk1>
      <a:lt1>
        <a:sysClr val="window" lastClr="FFFFFF"/>
      </a:lt1>
      <a:dk2>
        <a:srgbClr val="000000"/>
      </a:dk2>
      <a:lt2>
        <a:srgbClr val="DDDDDD"/>
      </a:lt2>
      <a:accent1>
        <a:srgbClr val="8BAA00"/>
      </a:accent1>
      <a:accent2>
        <a:srgbClr val="2A6CB2"/>
      </a:accent2>
      <a:accent3>
        <a:srgbClr val="795837"/>
      </a:accent3>
      <a:accent4>
        <a:srgbClr val="D18316"/>
      </a:accent4>
      <a:accent5>
        <a:srgbClr val="79B4F0"/>
      </a:accent5>
      <a:accent6>
        <a:srgbClr val="CDC80F"/>
      </a:accent6>
      <a:hlink>
        <a:srgbClr val="2A6CB2"/>
      </a:hlink>
      <a:folHlink>
        <a:srgbClr val="808080"/>
      </a:folHlink>
    </a:clrScheme>
    <a:fontScheme name="Corbel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ature ecology education photo presentation.potx" id="{C2041BFC-79DD-469A-9C9C-CE3A45FF64F3}" vid="{F6D325B2-35D9-40C5-B4CD-C0A8483D5659}"/>
    </a:ext>
  </a:extLst>
</a:theme>
</file>

<file path=ppt/theme/theme2.xml><?xml version="1.0" encoding="utf-8"?>
<a:theme xmlns:a="http://schemas.openxmlformats.org/drawingml/2006/main" name="Office Theme">
  <a:themeElements>
    <a:clrScheme name="Ecology">
      <a:dk1>
        <a:srgbClr val="4D3E2F"/>
      </a:dk1>
      <a:lt1>
        <a:sysClr val="window" lastClr="FFFFFF"/>
      </a:lt1>
      <a:dk2>
        <a:srgbClr val="000000"/>
      </a:dk2>
      <a:lt2>
        <a:srgbClr val="DDDDDD"/>
      </a:lt2>
      <a:accent1>
        <a:srgbClr val="8BAA00"/>
      </a:accent1>
      <a:accent2>
        <a:srgbClr val="2A6CB2"/>
      </a:accent2>
      <a:accent3>
        <a:srgbClr val="795837"/>
      </a:accent3>
      <a:accent4>
        <a:srgbClr val="D18316"/>
      </a:accent4>
      <a:accent5>
        <a:srgbClr val="79B4F0"/>
      </a:accent5>
      <a:accent6>
        <a:srgbClr val="CDC80F"/>
      </a:accent6>
      <a:hlink>
        <a:srgbClr val="2A6CB2"/>
      </a:hlink>
      <a:folHlink>
        <a:srgbClr val="808080"/>
      </a:folHlink>
    </a:clrScheme>
    <a:fontScheme name="Corbel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Ecology">
      <a:dk1>
        <a:srgbClr val="4D3E2F"/>
      </a:dk1>
      <a:lt1>
        <a:sysClr val="window" lastClr="FFFFFF"/>
      </a:lt1>
      <a:dk2>
        <a:srgbClr val="000000"/>
      </a:dk2>
      <a:lt2>
        <a:srgbClr val="DDDDDD"/>
      </a:lt2>
      <a:accent1>
        <a:srgbClr val="8BAA00"/>
      </a:accent1>
      <a:accent2>
        <a:srgbClr val="2A6CB2"/>
      </a:accent2>
      <a:accent3>
        <a:srgbClr val="795837"/>
      </a:accent3>
      <a:accent4>
        <a:srgbClr val="D18316"/>
      </a:accent4>
      <a:accent5>
        <a:srgbClr val="79B4F0"/>
      </a:accent5>
      <a:accent6>
        <a:srgbClr val="CDC80F"/>
      </a:accent6>
      <a:hlink>
        <a:srgbClr val="2A6CB2"/>
      </a:hlink>
      <a:folHlink>
        <a:srgbClr val="808080"/>
      </a:folHlink>
    </a:clrScheme>
    <a:fontScheme name="Corbel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Nature ecology education photo presentation</Template>
  <TotalTime>247</TotalTime>
  <Words>312</Words>
  <Application>Microsoft Office PowerPoint</Application>
  <PresentationFormat>Widescreen</PresentationFormat>
  <Paragraphs>103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Corbel</vt:lpstr>
      <vt:lpstr>Wingdings</vt:lpstr>
      <vt:lpstr>Ecology 16x9</vt:lpstr>
      <vt:lpstr>Unemployment: Pakistan vs Bangladesh   </vt:lpstr>
      <vt:lpstr>Introduction </vt:lpstr>
      <vt:lpstr>Total Population</vt:lpstr>
      <vt:lpstr>Population distribution</vt:lpstr>
      <vt:lpstr>Labor Force</vt:lpstr>
      <vt:lpstr>Literacy Rate 2019</vt:lpstr>
      <vt:lpstr>Literacy Rate 2011</vt:lpstr>
      <vt:lpstr>Employed and Unemployed Labor force in Pakistan</vt:lpstr>
      <vt:lpstr>Employed and Unemployed Labor force in Bangladesh</vt:lpstr>
      <vt:lpstr>Summary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14</cp:revision>
  <dcterms:created xsi:type="dcterms:W3CDTF">2021-05-16T20:40:14Z</dcterms:created>
  <dcterms:modified xsi:type="dcterms:W3CDTF">2021-05-17T16:56:31Z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