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8" r:id="rId3"/>
    <p:sldId id="259"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p:scale>
          <a:sx n="66" d="100"/>
          <a:sy n="66" d="100"/>
        </p:scale>
        <p:origin x="602"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0E27678-F459-47EA-BF6A-E8B807F0195B}"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3D54C-D380-4244-8EAC-6C12BCF10CFC}" type="slidenum">
              <a:rPr lang="en-US" smtClean="0"/>
              <a:t>‹#›</a:t>
            </a:fld>
            <a:endParaRPr lang="en-US"/>
          </a:p>
        </p:txBody>
      </p:sp>
    </p:spTree>
    <p:extLst>
      <p:ext uri="{BB962C8B-B14F-4D97-AF65-F5344CB8AC3E}">
        <p14:creationId xmlns:p14="http://schemas.microsoft.com/office/powerpoint/2010/main" val="1454298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E27678-F459-47EA-BF6A-E8B807F0195B}"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3D54C-D380-4244-8EAC-6C12BCF10CFC}" type="slidenum">
              <a:rPr lang="en-US" smtClean="0"/>
              <a:t>‹#›</a:t>
            </a:fld>
            <a:endParaRPr lang="en-US"/>
          </a:p>
        </p:txBody>
      </p:sp>
    </p:spTree>
    <p:extLst>
      <p:ext uri="{BB962C8B-B14F-4D97-AF65-F5344CB8AC3E}">
        <p14:creationId xmlns:p14="http://schemas.microsoft.com/office/powerpoint/2010/main" val="4198930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E27678-F459-47EA-BF6A-E8B807F0195B}"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3D54C-D380-4244-8EAC-6C12BCF10CFC}" type="slidenum">
              <a:rPr lang="en-US" smtClean="0"/>
              <a:t>‹#›</a:t>
            </a:fld>
            <a:endParaRPr lang="en-US"/>
          </a:p>
        </p:txBody>
      </p:sp>
    </p:spTree>
    <p:extLst>
      <p:ext uri="{BB962C8B-B14F-4D97-AF65-F5344CB8AC3E}">
        <p14:creationId xmlns:p14="http://schemas.microsoft.com/office/powerpoint/2010/main" val="3279539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E27678-F459-47EA-BF6A-E8B807F0195B}"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3D54C-D380-4244-8EAC-6C12BCF10CFC}" type="slidenum">
              <a:rPr lang="en-US" smtClean="0"/>
              <a:t>‹#›</a:t>
            </a:fld>
            <a:endParaRPr lang="en-US"/>
          </a:p>
        </p:txBody>
      </p:sp>
    </p:spTree>
    <p:extLst>
      <p:ext uri="{BB962C8B-B14F-4D97-AF65-F5344CB8AC3E}">
        <p14:creationId xmlns:p14="http://schemas.microsoft.com/office/powerpoint/2010/main" val="1149743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E27678-F459-47EA-BF6A-E8B807F0195B}"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3D54C-D380-4244-8EAC-6C12BCF10CFC}" type="slidenum">
              <a:rPr lang="en-US" smtClean="0"/>
              <a:t>‹#›</a:t>
            </a:fld>
            <a:endParaRPr lang="en-US"/>
          </a:p>
        </p:txBody>
      </p:sp>
    </p:spTree>
    <p:extLst>
      <p:ext uri="{BB962C8B-B14F-4D97-AF65-F5344CB8AC3E}">
        <p14:creationId xmlns:p14="http://schemas.microsoft.com/office/powerpoint/2010/main" val="1142975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E27678-F459-47EA-BF6A-E8B807F0195B}"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03D54C-D380-4244-8EAC-6C12BCF10CFC}" type="slidenum">
              <a:rPr lang="en-US" smtClean="0"/>
              <a:t>‹#›</a:t>
            </a:fld>
            <a:endParaRPr lang="en-US"/>
          </a:p>
        </p:txBody>
      </p:sp>
    </p:spTree>
    <p:extLst>
      <p:ext uri="{BB962C8B-B14F-4D97-AF65-F5344CB8AC3E}">
        <p14:creationId xmlns:p14="http://schemas.microsoft.com/office/powerpoint/2010/main" val="312475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E27678-F459-47EA-BF6A-E8B807F0195B}" type="datetimeFigureOut">
              <a:rPr lang="en-US" smtClean="0"/>
              <a:t>10/1/2023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03D54C-D380-4244-8EAC-6C12BCF10CFC}" type="slidenum">
              <a:rPr lang="en-US" smtClean="0"/>
              <a:t>‹#›</a:t>
            </a:fld>
            <a:endParaRPr lang="en-US"/>
          </a:p>
        </p:txBody>
      </p:sp>
    </p:spTree>
    <p:extLst>
      <p:ext uri="{BB962C8B-B14F-4D97-AF65-F5344CB8AC3E}">
        <p14:creationId xmlns:p14="http://schemas.microsoft.com/office/powerpoint/2010/main" val="2227753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E27678-F459-47EA-BF6A-E8B807F0195B}" type="datetimeFigureOut">
              <a:rPr lang="en-US" smtClean="0"/>
              <a:t>10/1/2023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03D54C-D380-4244-8EAC-6C12BCF10CFC}" type="slidenum">
              <a:rPr lang="en-US" smtClean="0"/>
              <a:t>‹#›</a:t>
            </a:fld>
            <a:endParaRPr lang="en-US"/>
          </a:p>
        </p:txBody>
      </p:sp>
    </p:spTree>
    <p:extLst>
      <p:ext uri="{BB962C8B-B14F-4D97-AF65-F5344CB8AC3E}">
        <p14:creationId xmlns:p14="http://schemas.microsoft.com/office/powerpoint/2010/main" val="4067316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E27678-F459-47EA-BF6A-E8B807F0195B}" type="datetimeFigureOut">
              <a:rPr lang="en-US" smtClean="0"/>
              <a:t>10/1/2023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03D54C-D380-4244-8EAC-6C12BCF10CFC}" type="slidenum">
              <a:rPr lang="en-US" smtClean="0"/>
              <a:t>‹#›</a:t>
            </a:fld>
            <a:endParaRPr lang="en-US"/>
          </a:p>
        </p:txBody>
      </p:sp>
    </p:spTree>
    <p:extLst>
      <p:ext uri="{BB962C8B-B14F-4D97-AF65-F5344CB8AC3E}">
        <p14:creationId xmlns:p14="http://schemas.microsoft.com/office/powerpoint/2010/main" val="817659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E27678-F459-47EA-BF6A-E8B807F0195B}"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03D54C-D380-4244-8EAC-6C12BCF10CFC}" type="slidenum">
              <a:rPr lang="en-US" smtClean="0"/>
              <a:t>‹#›</a:t>
            </a:fld>
            <a:endParaRPr lang="en-US"/>
          </a:p>
        </p:txBody>
      </p:sp>
    </p:spTree>
    <p:extLst>
      <p:ext uri="{BB962C8B-B14F-4D97-AF65-F5344CB8AC3E}">
        <p14:creationId xmlns:p14="http://schemas.microsoft.com/office/powerpoint/2010/main" val="571746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E27678-F459-47EA-BF6A-E8B807F0195B}"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03D54C-D380-4244-8EAC-6C12BCF10CFC}" type="slidenum">
              <a:rPr lang="en-US" smtClean="0"/>
              <a:t>‹#›</a:t>
            </a:fld>
            <a:endParaRPr lang="en-US"/>
          </a:p>
        </p:txBody>
      </p:sp>
    </p:spTree>
    <p:extLst>
      <p:ext uri="{BB962C8B-B14F-4D97-AF65-F5344CB8AC3E}">
        <p14:creationId xmlns:p14="http://schemas.microsoft.com/office/powerpoint/2010/main" val="3347619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E27678-F459-47EA-BF6A-E8B807F0195B}" type="datetimeFigureOut">
              <a:rPr lang="en-US" smtClean="0"/>
              <a:t>10/1/2023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03D54C-D380-4244-8EAC-6C12BCF10CFC}" type="slidenum">
              <a:rPr lang="en-US" smtClean="0"/>
              <a:t>‹#›</a:t>
            </a:fld>
            <a:endParaRPr lang="en-US"/>
          </a:p>
        </p:txBody>
      </p:sp>
    </p:spTree>
    <p:extLst>
      <p:ext uri="{BB962C8B-B14F-4D97-AF65-F5344CB8AC3E}">
        <p14:creationId xmlns:p14="http://schemas.microsoft.com/office/powerpoint/2010/main" val="1439484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Pepsi Max</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                            Murtaza Ahmed Butt (1747185)</a:t>
            </a:r>
          </a:p>
          <a:p>
            <a:r>
              <a:rPr lang="en-US" dirty="0"/>
              <a:t>                                             </a:t>
            </a:r>
          </a:p>
        </p:txBody>
      </p:sp>
    </p:spTree>
    <p:extLst>
      <p:ext uri="{BB962C8B-B14F-4D97-AF65-F5344CB8AC3E}">
        <p14:creationId xmlns:p14="http://schemas.microsoft.com/office/powerpoint/2010/main" val="923595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p>
        </p:txBody>
      </p:sp>
      <p:sp>
        <p:nvSpPr>
          <p:cNvPr id="3" name="Content Placeholder 2"/>
          <p:cNvSpPr>
            <a:spLocks noGrp="1"/>
          </p:cNvSpPr>
          <p:nvPr>
            <p:ph idx="1"/>
          </p:nvPr>
        </p:nvSpPr>
        <p:spPr/>
        <p:txBody>
          <a:bodyPr>
            <a:normAutofit/>
          </a:bodyPr>
          <a:lstStyle/>
          <a:p>
            <a:r>
              <a:rPr lang="en-US" sz="1400" b="1" dirty="0"/>
              <a:t>Weaknesses:</a:t>
            </a:r>
            <a:endParaRPr lang="en-US" sz="1400" dirty="0"/>
          </a:p>
          <a:p>
            <a:pPr lvl="0"/>
            <a:r>
              <a:rPr lang="en-US" sz="1400" b="1" dirty="0"/>
              <a:t>Taste </a:t>
            </a:r>
            <a:r>
              <a:rPr lang="en-US" sz="1400" dirty="0"/>
              <a:t>consumers find it too strong </a:t>
            </a:r>
          </a:p>
          <a:p>
            <a:pPr lvl="0"/>
            <a:r>
              <a:rPr lang="en-US" sz="1400" dirty="0"/>
              <a:t>Please paraphrase this text in a very professional way and use marketing jargons </a:t>
            </a:r>
          </a:p>
          <a:p>
            <a:pPr lvl="0"/>
            <a:r>
              <a:rPr lang="en-US" sz="1400" dirty="0" smtClean="0"/>
              <a:t> </a:t>
            </a:r>
            <a:r>
              <a:rPr lang="en-US" sz="1400" dirty="0"/>
              <a:t>Television advertisements proved to be the least effective channel for disseminating the brand message to the target audience. The campaign replicated the Pepsi Max UK advertising without any localization strategies, neglecting to incorporate linguistic adaptations into Urdu—a pivotal communication medium in the Pakistani market. Furthermore, the underlying messaging of the advertisement was ambiguous. The portrayal of a monkey as a reckless taxi driver inadvertently created negative brand associations for Pepsi Max.</a:t>
            </a:r>
            <a:endParaRPr lang="en-US" sz="1400" dirty="0"/>
          </a:p>
          <a:p>
            <a:r>
              <a:rPr lang="en-US" sz="1400" dirty="0"/>
              <a:t>The campaign failed to capitalize on brand synergy by not aligning Pepsi Max's brand persona with a complementary partner brand, nor did it leverage thought leadership or celebrity endorsement—strategies commonly employed in traditional Pepsi advertisements.</a:t>
            </a:r>
            <a:endParaRPr lang="en-US" sz="1400" dirty="0"/>
          </a:p>
        </p:txBody>
      </p:sp>
    </p:spTree>
    <p:extLst>
      <p:ext uri="{BB962C8B-B14F-4D97-AF65-F5344CB8AC3E}">
        <p14:creationId xmlns:p14="http://schemas.microsoft.com/office/powerpoint/2010/main" val="2134748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normAutofit/>
          </a:bodyPr>
          <a:lstStyle/>
          <a:p>
            <a:endParaRPr lang="en-US" sz="1400" dirty="0"/>
          </a:p>
          <a:p>
            <a:r>
              <a:rPr lang="en-US" sz="1400" b="1" dirty="0"/>
              <a:t>Strengths </a:t>
            </a:r>
            <a:endParaRPr lang="en-US" sz="1400" dirty="0"/>
          </a:p>
          <a:p>
            <a:pPr lvl="0"/>
            <a:r>
              <a:rPr lang="en-US" sz="1400" dirty="0"/>
              <a:t>Pepsi brand name </a:t>
            </a:r>
          </a:p>
          <a:p>
            <a:pPr lvl="0"/>
            <a:r>
              <a:rPr lang="en-US" sz="1400" b="1" dirty="0"/>
              <a:t>Pepsi distribution system:</a:t>
            </a:r>
            <a:r>
              <a:rPr lang="en-US" sz="1400" dirty="0"/>
              <a:t> is one of the most organized distribution systems in Pakistan </a:t>
            </a:r>
          </a:p>
          <a:p>
            <a:pPr lvl="0"/>
            <a:r>
              <a:rPr lang="en-US" sz="1400" b="1" dirty="0"/>
              <a:t>New product: </a:t>
            </a:r>
            <a:r>
              <a:rPr lang="en-US" sz="1400" dirty="0"/>
              <a:t>customers are always curios and ready to try and experience new products.</a:t>
            </a:r>
          </a:p>
          <a:p>
            <a:endParaRPr lang="en-US" sz="1400" dirty="0"/>
          </a:p>
          <a:p>
            <a:endParaRPr lang="en-US" sz="1400" dirty="0"/>
          </a:p>
          <a:p>
            <a:r>
              <a:rPr lang="en-US" sz="1400" dirty="0"/>
              <a:t>Pepsi Max reinvigorated its brand equity by diversifying its media touchpoints through a revamped advertising campaign and a packaging redesign. The promotional content effectively utilized humor to resonate with the target demographic. Our team has developed a multifaceted marketing mix for Pepsi Max, which includes the orchestration of an e-sports tournament, vehicular branding initiatives, deployment of brand-specific refrigeration units, interactive 'drinkable' advertisements in collaboration with </a:t>
            </a:r>
            <a:r>
              <a:rPr lang="en-US" sz="1400" dirty="0" err="1"/>
              <a:t>Shazam</a:t>
            </a:r>
            <a:r>
              <a:rPr lang="en-US" sz="1400"/>
              <a:t>, seasonal flavor rollouts coinciding with the New Year, targeted brand awareness campaigns, and strategic partnerships with food service providers within the Pakistani market.</a:t>
            </a:r>
            <a:endParaRPr lang="en-US" sz="1400" dirty="0"/>
          </a:p>
        </p:txBody>
      </p:sp>
    </p:spTree>
    <p:extLst>
      <p:ext uri="{BB962C8B-B14F-4D97-AF65-F5344CB8AC3E}">
        <p14:creationId xmlns:p14="http://schemas.microsoft.com/office/powerpoint/2010/main" val="2977888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3088505" cy="1632857"/>
          </a:xfrm>
          <a:prstGeom prst="rect">
            <a:avLst/>
          </a:prstGeom>
        </p:spPr>
      </p:pic>
      <p:pic>
        <p:nvPicPr>
          <p:cNvPr id="5" name="Picture 4"/>
          <p:cNvPicPr>
            <a:picLocks noChangeAspect="1"/>
          </p:cNvPicPr>
          <p:nvPr/>
        </p:nvPicPr>
        <p:blipFill>
          <a:blip r:embed="rId3"/>
          <a:stretch>
            <a:fillRect/>
          </a:stretch>
        </p:blipFill>
        <p:spPr>
          <a:xfrm>
            <a:off x="2902404" y="0"/>
            <a:ext cx="3525693" cy="1899557"/>
          </a:xfrm>
          <a:prstGeom prst="rect">
            <a:avLst/>
          </a:prstGeom>
        </p:spPr>
      </p:pic>
      <p:pic>
        <p:nvPicPr>
          <p:cNvPr id="6" name="Picture 5"/>
          <p:cNvPicPr>
            <a:picLocks noChangeAspect="1"/>
          </p:cNvPicPr>
          <p:nvPr/>
        </p:nvPicPr>
        <p:blipFill>
          <a:blip r:embed="rId4"/>
          <a:stretch>
            <a:fillRect/>
          </a:stretch>
        </p:blipFill>
        <p:spPr>
          <a:xfrm>
            <a:off x="6428097" y="72799"/>
            <a:ext cx="3748129" cy="1826758"/>
          </a:xfrm>
          <a:prstGeom prst="rect">
            <a:avLst/>
          </a:prstGeom>
        </p:spPr>
      </p:pic>
      <p:pic>
        <p:nvPicPr>
          <p:cNvPr id="7" name="Picture 6"/>
          <p:cNvPicPr>
            <a:picLocks noChangeAspect="1"/>
          </p:cNvPicPr>
          <p:nvPr/>
        </p:nvPicPr>
        <p:blipFill>
          <a:blip r:embed="rId5"/>
          <a:stretch>
            <a:fillRect/>
          </a:stretch>
        </p:blipFill>
        <p:spPr>
          <a:xfrm>
            <a:off x="146957" y="1899557"/>
            <a:ext cx="3806257" cy="1817914"/>
          </a:xfrm>
          <a:prstGeom prst="rect">
            <a:avLst/>
          </a:prstGeom>
        </p:spPr>
      </p:pic>
      <p:pic>
        <p:nvPicPr>
          <p:cNvPr id="8" name="Picture 7"/>
          <p:cNvPicPr>
            <a:picLocks noChangeAspect="1"/>
          </p:cNvPicPr>
          <p:nvPr/>
        </p:nvPicPr>
        <p:blipFill>
          <a:blip r:embed="rId6"/>
          <a:stretch>
            <a:fillRect/>
          </a:stretch>
        </p:blipFill>
        <p:spPr>
          <a:xfrm>
            <a:off x="3873273" y="1899557"/>
            <a:ext cx="3529013" cy="1913671"/>
          </a:xfrm>
          <a:prstGeom prst="rect">
            <a:avLst/>
          </a:prstGeom>
        </p:spPr>
      </p:pic>
      <p:pic>
        <p:nvPicPr>
          <p:cNvPr id="9" name="Picture 8"/>
          <p:cNvPicPr>
            <a:picLocks noChangeAspect="1"/>
          </p:cNvPicPr>
          <p:nvPr/>
        </p:nvPicPr>
        <p:blipFill>
          <a:blip r:embed="rId7"/>
          <a:stretch>
            <a:fillRect/>
          </a:stretch>
        </p:blipFill>
        <p:spPr>
          <a:xfrm>
            <a:off x="7311799" y="2160641"/>
            <a:ext cx="3421516" cy="1652587"/>
          </a:xfrm>
          <a:prstGeom prst="rect">
            <a:avLst/>
          </a:prstGeom>
        </p:spPr>
      </p:pic>
      <p:pic>
        <p:nvPicPr>
          <p:cNvPr id="10" name="Picture 9"/>
          <p:cNvPicPr>
            <a:picLocks noChangeAspect="1"/>
          </p:cNvPicPr>
          <p:nvPr/>
        </p:nvPicPr>
        <p:blipFill>
          <a:blip r:embed="rId8"/>
          <a:stretch>
            <a:fillRect/>
          </a:stretch>
        </p:blipFill>
        <p:spPr>
          <a:xfrm>
            <a:off x="253603" y="3813228"/>
            <a:ext cx="3321045" cy="1754641"/>
          </a:xfrm>
          <a:prstGeom prst="rect">
            <a:avLst/>
          </a:prstGeom>
        </p:spPr>
      </p:pic>
      <p:pic>
        <p:nvPicPr>
          <p:cNvPr id="12" name="Picture 11"/>
          <p:cNvPicPr>
            <a:picLocks noChangeAspect="1"/>
          </p:cNvPicPr>
          <p:nvPr/>
        </p:nvPicPr>
        <p:blipFill>
          <a:blip r:embed="rId9"/>
          <a:stretch>
            <a:fillRect/>
          </a:stretch>
        </p:blipFill>
        <p:spPr>
          <a:xfrm>
            <a:off x="3432061" y="4016655"/>
            <a:ext cx="4411436" cy="1806524"/>
          </a:xfrm>
          <a:prstGeom prst="rect">
            <a:avLst/>
          </a:prstGeom>
        </p:spPr>
      </p:pic>
      <p:pic>
        <p:nvPicPr>
          <p:cNvPr id="13" name="Picture 12"/>
          <p:cNvPicPr>
            <a:picLocks noChangeAspect="1"/>
          </p:cNvPicPr>
          <p:nvPr/>
        </p:nvPicPr>
        <p:blipFill>
          <a:blip r:embed="rId10"/>
          <a:stretch>
            <a:fillRect/>
          </a:stretch>
        </p:blipFill>
        <p:spPr>
          <a:xfrm>
            <a:off x="7767297" y="4294826"/>
            <a:ext cx="3444989" cy="1528353"/>
          </a:xfrm>
          <a:prstGeom prst="rect">
            <a:avLst/>
          </a:prstGeom>
        </p:spPr>
      </p:pic>
    </p:spTree>
    <p:extLst>
      <p:ext uri="{BB962C8B-B14F-4D97-AF65-F5344CB8AC3E}">
        <p14:creationId xmlns:p14="http://schemas.microsoft.com/office/powerpoint/2010/main" val="3529460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274</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Pepsi Max</vt:lpstr>
      <vt:lpstr>Problems</vt:lpstr>
      <vt:lpstr>Solutions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Personal</dc:creator>
  <cp:lastModifiedBy>Moorche</cp:lastModifiedBy>
  <cp:revision>9</cp:revision>
  <dcterms:created xsi:type="dcterms:W3CDTF">2018-12-10T18:35:50Z</dcterms:created>
  <dcterms:modified xsi:type="dcterms:W3CDTF">2023-10-01T04:18:03Z</dcterms:modified>
</cp:coreProperties>
</file>