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9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9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1" autoAdjust="0"/>
    <p:restoredTop sz="94660"/>
  </p:normalViewPr>
  <p:slideViewPr>
    <p:cSldViewPr snapToGrid="0">
      <p:cViewPr varScale="1">
        <p:scale>
          <a:sx n="68" d="100"/>
          <a:sy n="68" d="100"/>
        </p:scale>
        <p:origin x="6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0DE11-886D-47A1-983C-A323F8ADDFB9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38A6F-C172-4DD3-9266-F379D413F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811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0DE11-886D-47A1-983C-A323F8ADDFB9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38A6F-C172-4DD3-9266-F379D413F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63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0DE11-886D-47A1-983C-A323F8ADDFB9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38A6F-C172-4DD3-9266-F379D413F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323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0DE11-886D-47A1-983C-A323F8ADDFB9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38A6F-C172-4DD3-9266-F379D413F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568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0DE11-886D-47A1-983C-A323F8ADDFB9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38A6F-C172-4DD3-9266-F379D413F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647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0DE11-886D-47A1-983C-A323F8ADDFB9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38A6F-C172-4DD3-9266-F379D413F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609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0DE11-886D-47A1-983C-A323F8ADDFB9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38A6F-C172-4DD3-9266-F379D413F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86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0DE11-886D-47A1-983C-A323F8ADDFB9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38A6F-C172-4DD3-9266-F379D413F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261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0DE11-886D-47A1-983C-A323F8ADDFB9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38A6F-C172-4DD3-9266-F379D413F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0DE11-886D-47A1-983C-A323F8ADDFB9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38A6F-C172-4DD3-9266-F379D413F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23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0DE11-886D-47A1-983C-A323F8ADDFB9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38A6F-C172-4DD3-9266-F379D413F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939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50DE11-886D-47A1-983C-A323F8ADDFB9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438A6F-C172-4DD3-9266-F379D413F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15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73455" y="1618229"/>
            <a:ext cx="1035865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b="1" dirty="0" smtClean="0">
                <a:latin typeface="Times New Roman" panose="02020603050405020304" pitchFamily="18" charset="0"/>
              </a:rPr>
              <a:t>MOV Instruction</a:t>
            </a:r>
          </a:p>
          <a:p>
            <a:pPr algn="just"/>
            <a:r>
              <a:rPr lang="en-US" sz="2400" dirty="0" smtClean="0">
                <a:latin typeface="Times New Roman" panose="02020603050405020304" pitchFamily="18" charset="0"/>
              </a:rPr>
              <a:t>MOV RD, op2		; op2 can be a register or 8 bit constant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</a:rPr>
              <a:t>MOVT </a:t>
            </a:r>
            <a:r>
              <a:rPr lang="en-US" sz="2400" dirty="0">
                <a:latin typeface="Times New Roman" panose="02020603050405020304" pitchFamily="18" charset="0"/>
              </a:rPr>
              <a:t>instruction that can load any value in the range 0x0000 to 0xFFFF into </a:t>
            </a:r>
            <a:r>
              <a:rPr lang="en-US" sz="2400" dirty="0" smtClean="0">
                <a:latin typeface="Times New Roman" panose="02020603050405020304" pitchFamily="18" charset="0"/>
              </a:rPr>
              <a:t>the most </a:t>
            </a:r>
            <a:r>
              <a:rPr lang="en-US" sz="2400" dirty="0">
                <a:latin typeface="Times New Roman" panose="02020603050405020304" pitchFamily="18" charset="0"/>
              </a:rPr>
              <a:t>significant half of a register, without altering the contents of the least </a:t>
            </a:r>
            <a:r>
              <a:rPr lang="en-US" sz="2400" dirty="0" smtClean="0">
                <a:latin typeface="Times New Roman" panose="02020603050405020304" pitchFamily="18" charset="0"/>
              </a:rPr>
              <a:t>significant half</a:t>
            </a:r>
            <a:r>
              <a:rPr lang="en-US" sz="2400" dirty="0">
                <a:latin typeface="Times New Roman" panose="02020603050405020304" pitchFamily="18" charset="0"/>
              </a:rPr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</a:rPr>
              <a:t>The </a:t>
            </a:r>
            <a:r>
              <a:rPr lang="en-US" sz="2400" dirty="0">
                <a:latin typeface="Times New Roman" panose="02020603050405020304" pitchFamily="18" charset="0"/>
              </a:rPr>
              <a:t>LDR Rd,=</a:t>
            </a:r>
            <a:r>
              <a:rPr lang="en-US" sz="2400" dirty="0" err="1">
                <a:latin typeface="Times New Roman" panose="02020603050405020304" pitchFamily="18" charset="0"/>
              </a:rPr>
              <a:t>const</a:t>
            </a:r>
            <a:r>
              <a:rPr lang="en-US" sz="2400" dirty="0">
                <a:latin typeface="Times New Roman" panose="02020603050405020304" pitchFamily="18" charset="0"/>
              </a:rPr>
              <a:t> pseudo-instruction generates the most efficient single </a:t>
            </a:r>
            <a:r>
              <a:rPr lang="en-US" sz="2400" dirty="0" smtClean="0">
                <a:latin typeface="Times New Roman" panose="02020603050405020304" pitchFamily="18" charset="0"/>
              </a:rPr>
              <a:t>instruction to </a:t>
            </a:r>
            <a:r>
              <a:rPr lang="en-US" sz="2400" dirty="0">
                <a:latin typeface="Times New Roman" panose="02020603050405020304" pitchFamily="18" charset="0"/>
              </a:rPr>
              <a:t>load any 32-bit </a:t>
            </a:r>
            <a:r>
              <a:rPr lang="en-US" sz="2400" dirty="0" smtClean="0">
                <a:latin typeface="Times New Roman" panose="02020603050405020304" pitchFamily="18" charset="0"/>
              </a:rPr>
              <a:t>number.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</a:rPr>
              <a:t>MOV32 instruction can also be used </a:t>
            </a:r>
            <a:r>
              <a:rPr lang="en-US" sz="2400" dirty="0">
                <a:latin typeface="Times New Roman" panose="02020603050405020304" pitchFamily="18" charset="0"/>
              </a:rPr>
              <a:t>to load any 32-bit number.</a:t>
            </a:r>
          </a:p>
          <a:p>
            <a:pPr algn="just"/>
            <a:r>
              <a:rPr lang="en-US" sz="2400" dirty="0" smtClean="0">
                <a:latin typeface="Times New Roman" panose="02020603050405020304" pitchFamily="18" charset="0"/>
              </a:rPr>
              <a:t>  MOV32 R2, #5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905767" y="6124339"/>
            <a:ext cx="4741459" cy="365125"/>
          </a:xfrm>
        </p:spPr>
        <p:txBody>
          <a:bodyPr/>
          <a:lstStyle/>
          <a:p>
            <a:r>
              <a:rPr lang="en-US" dirty="0" smtClean="0"/>
              <a:t>ARM Assembly Language Programming &amp; Architecture by </a:t>
            </a:r>
            <a:r>
              <a:rPr lang="en-US" dirty="0" err="1" smtClean="0"/>
              <a:t>Mazidi</a:t>
            </a:r>
            <a:r>
              <a:rPr lang="en-US" dirty="0" smtClean="0"/>
              <a:t>, et al.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5213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6864824" y="6137986"/>
            <a:ext cx="4782403" cy="365125"/>
          </a:xfrm>
        </p:spPr>
        <p:txBody>
          <a:bodyPr/>
          <a:lstStyle/>
          <a:p>
            <a:r>
              <a:rPr lang="en-US" dirty="0" smtClean="0"/>
              <a:t>ARM Assembly Language Programming &amp; Architecture by </a:t>
            </a:r>
            <a:r>
              <a:rPr lang="en-US" dirty="0" err="1" smtClean="0"/>
              <a:t>Mazidi</a:t>
            </a:r>
            <a:r>
              <a:rPr lang="en-US" dirty="0" smtClean="0"/>
              <a:t>, et al.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72007" y="364657"/>
            <a:ext cx="65083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atin typeface="LiberationSerif-Bold"/>
              </a:rPr>
              <a:t>Multiplication of unsigned numbers in ARM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176" y="1236768"/>
            <a:ext cx="9838385" cy="275318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066176" y="4400397"/>
            <a:ext cx="983838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LiberationSerif"/>
              </a:rPr>
              <a:t>MUL Rd,Rn,Op2 </a:t>
            </a:r>
            <a:r>
              <a:rPr lang="en-US" sz="2400" dirty="0" smtClean="0">
                <a:latin typeface="LiberationSerif"/>
              </a:rPr>
              <a:t>		;</a:t>
            </a:r>
            <a:r>
              <a:rPr lang="en-US" sz="2400" dirty="0">
                <a:latin typeface="LiberationSerif"/>
              </a:rPr>
              <a:t>Rd = Rn × </a:t>
            </a:r>
            <a:r>
              <a:rPr lang="en-US" sz="2400" dirty="0" smtClean="0">
                <a:latin typeface="LiberationSerif"/>
              </a:rPr>
              <a:t>Op2</a:t>
            </a:r>
          </a:p>
          <a:p>
            <a:endParaRPr lang="en-US" sz="2400" dirty="0">
              <a:latin typeface="LiberationSerif"/>
            </a:endParaRPr>
          </a:p>
          <a:p>
            <a:r>
              <a:rPr lang="en-US" sz="2400" dirty="0" smtClean="0">
                <a:latin typeface="LiberationSerif"/>
              </a:rPr>
              <a:t>All the operands must be in registers. Immediate value is not allowed as an operand.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78943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7028597" y="6245448"/>
            <a:ext cx="4577686" cy="365125"/>
          </a:xfrm>
        </p:spPr>
        <p:txBody>
          <a:bodyPr/>
          <a:lstStyle/>
          <a:p>
            <a:r>
              <a:rPr lang="en-US" dirty="0" smtClean="0"/>
              <a:t>ARM Assembly Language Programming &amp; Architecture by </a:t>
            </a:r>
            <a:r>
              <a:rPr lang="en-US" dirty="0" err="1" smtClean="0"/>
              <a:t>Mazidi</a:t>
            </a:r>
            <a:r>
              <a:rPr lang="en-US" dirty="0" smtClean="0"/>
              <a:t>, et al.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232848" y="557629"/>
            <a:ext cx="972630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LiberationSerif-Bold"/>
              </a:rPr>
              <a:t>UMULL (unsigned multiply long)</a:t>
            </a:r>
          </a:p>
          <a:p>
            <a:r>
              <a:rPr lang="en-US" sz="2400" dirty="0">
                <a:latin typeface="LiberationSerif"/>
              </a:rPr>
              <a:t>UMULL </a:t>
            </a:r>
            <a:r>
              <a:rPr lang="en-US" sz="2400" dirty="0" smtClean="0">
                <a:latin typeface="LiberationSerif"/>
              </a:rPr>
              <a:t>RdLo,RdHi,Rn,Op2		;</a:t>
            </a:r>
            <a:r>
              <a:rPr lang="en-US" sz="2400" dirty="0" err="1" smtClean="0">
                <a:latin typeface="LiberationSerif"/>
              </a:rPr>
              <a:t>RdHi:RdLo</a:t>
            </a:r>
            <a:r>
              <a:rPr lang="en-US" sz="2400" dirty="0" smtClean="0">
                <a:latin typeface="LiberationSerif"/>
              </a:rPr>
              <a:t> </a:t>
            </a:r>
            <a:r>
              <a:rPr lang="en-US" sz="2400" dirty="0">
                <a:latin typeface="LiberationSerif"/>
              </a:rPr>
              <a:t>= Rn × Op2</a:t>
            </a:r>
          </a:p>
          <a:p>
            <a:r>
              <a:rPr lang="en-US" sz="2400" dirty="0">
                <a:latin typeface="LiberationSerif"/>
              </a:rPr>
              <a:t>In unsigned long multiplication, the operands must be in registers. After </a:t>
            </a:r>
            <a:r>
              <a:rPr lang="en-US" sz="2400" dirty="0" smtClean="0">
                <a:latin typeface="LiberationSerif"/>
              </a:rPr>
              <a:t>the multiplication</a:t>
            </a:r>
            <a:r>
              <a:rPr lang="en-US" sz="2400" dirty="0">
                <a:latin typeface="LiberationSerif"/>
              </a:rPr>
              <a:t>, the destination registers will contain the result. Notice that the left </a:t>
            </a:r>
            <a:r>
              <a:rPr lang="en-US" sz="2400" dirty="0" smtClean="0">
                <a:latin typeface="LiberationSerif"/>
              </a:rPr>
              <a:t>most </a:t>
            </a:r>
            <a:r>
              <a:rPr lang="en-US" sz="2400" dirty="0">
                <a:latin typeface="LiberationSerif"/>
              </a:rPr>
              <a:t>register, </a:t>
            </a:r>
            <a:r>
              <a:rPr lang="en-US" sz="2400" dirty="0" err="1" smtClean="0">
                <a:latin typeface="LiberationSerif"/>
              </a:rPr>
              <a:t>RdLo</a:t>
            </a:r>
            <a:r>
              <a:rPr lang="en-US" sz="2400" dirty="0" smtClean="0">
                <a:latin typeface="LiberationSerif"/>
              </a:rPr>
              <a:t>, </a:t>
            </a:r>
            <a:r>
              <a:rPr lang="en-US" sz="2400" dirty="0">
                <a:latin typeface="LiberationSerif"/>
              </a:rPr>
              <a:t>will hold the lower word and the higher portion beyond </a:t>
            </a:r>
            <a:r>
              <a:rPr lang="en-US" sz="2400" dirty="0" smtClean="0">
                <a:latin typeface="LiberationSerif"/>
              </a:rPr>
              <a:t>32-bit is </a:t>
            </a:r>
            <a:r>
              <a:rPr lang="en-US" sz="2400" dirty="0">
                <a:latin typeface="LiberationSerif"/>
              </a:rPr>
              <a:t>saved in the second register, </a:t>
            </a:r>
            <a:r>
              <a:rPr lang="en-US" sz="2400" dirty="0" err="1">
                <a:latin typeface="LiberationSerif"/>
              </a:rPr>
              <a:t>RdHi</a:t>
            </a:r>
            <a:r>
              <a:rPr lang="en-US" sz="2400" dirty="0">
                <a:latin typeface="LiberationSerif"/>
              </a:rPr>
              <a:t>.</a:t>
            </a:r>
          </a:p>
        </p:txBody>
      </p:sp>
      <p:sp>
        <p:nvSpPr>
          <p:cNvPr id="4" name="Rectangle 3"/>
          <p:cNvSpPr/>
          <p:nvPr/>
        </p:nvSpPr>
        <p:spPr>
          <a:xfrm>
            <a:off x="1232848" y="2995226"/>
            <a:ext cx="66027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atin typeface="LiberationSerif-Bold"/>
              </a:rPr>
              <a:t>Multiply and Accumulate </a:t>
            </a:r>
            <a:r>
              <a:rPr lang="en-US" sz="2400" b="1" dirty="0" smtClean="0">
                <a:latin typeface="LiberationSerif-Bold"/>
              </a:rPr>
              <a:t>Instruction </a:t>
            </a:r>
            <a:r>
              <a:rPr lang="en-US" sz="2400" b="1" dirty="0">
                <a:latin typeface="LiberationSerif-Bold"/>
              </a:rPr>
              <a:t>in ARM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1232848" y="3567792"/>
            <a:ext cx="972630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LiberationSerif"/>
              </a:rPr>
              <a:t>MLA </a:t>
            </a:r>
            <a:r>
              <a:rPr lang="en-US" sz="2400" dirty="0" err="1">
                <a:latin typeface="LiberationSerif"/>
              </a:rPr>
              <a:t>Rd,Rm,Rs,Rn</a:t>
            </a:r>
            <a:r>
              <a:rPr lang="en-US" sz="2400" dirty="0">
                <a:latin typeface="LiberationSerif"/>
              </a:rPr>
              <a:t> </a:t>
            </a:r>
            <a:r>
              <a:rPr lang="en-US" sz="2400" dirty="0" smtClean="0">
                <a:latin typeface="LiberationSerif"/>
              </a:rPr>
              <a:t>		;</a:t>
            </a:r>
            <a:r>
              <a:rPr lang="en-US" sz="2400" dirty="0">
                <a:latin typeface="LiberationSerif"/>
              </a:rPr>
              <a:t>Rd = Rm × </a:t>
            </a:r>
            <a:r>
              <a:rPr lang="en-US" sz="2400" dirty="0" err="1">
                <a:latin typeface="LiberationSerif"/>
              </a:rPr>
              <a:t>Rs</a:t>
            </a:r>
            <a:r>
              <a:rPr lang="en-US" sz="2400" dirty="0">
                <a:latin typeface="LiberationSerif"/>
              </a:rPr>
              <a:t> + Rn</a:t>
            </a:r>
          </a:p>
          <a:p>
            <a:r>
              <a:rPr lang="en-US" sz="2400" dirty="0">
                <a:latin typeface="LiberationSerif"/>
              </a:rPr>
              <a:t>In multiplication and add, the operands must be in registers. After the </a:t>
            </a:r>
            <a:r>
              <a:rPr lang="en-US" sz="2400" dirty="0" smtClean="0">
                <a:latin typeface="LiberationSerif"/>
              </a:rPr>
              <a:t>multiplication and </a:t>
            </a:r>
            <a:r>
              <a:rPr lang="en-US" sz="2400" dirty="0">
                <a:latin typeface="LiberationSerif"/>
              </a:rPr>
              <a:t>add, the destination register will contain the result</a:t>
            </a:r>
            <a:r>
              <a:rPr lang="en-US" sz="2400" dirty="0" smtClean="0">
                <a:latin typeface="LiberationSerif"/>
              </a:rPr>
              <a:t>.</a:t>
            </a:r>
          </a:p>
          <a:p>
            <a:endParaRPr lang="en-US" sz="2400" dirty="0">
              <a:latin typeface="LiberationSerif"/>
            </a:endParaRPr>
          </a:p>
          <a:p>
            <a:r>
              <a:rPr lang="en-US" sz="2400" dirty="0">
                <a:latin typeface="LiberationSerif"/>
              </a:rPr>
              <a:t>Notice that multiply and add can produce a result greater than 32-bit, if the </a:t>
            </a:r>
            <a:r>
              <a:rPr lang="en-US" sz="2400" dirty="0" smtClean="0">
                <a:latin typeface="LiberationSerif"/>
              </a:rPr>
              <a:t>MLA instruction </a:t>
            </a:r>
            <a:r>
              <a:rPr lang="en-US" sz="2400" dirty="0">
                <a:latin typeface="LiberationSerif"/>
              </a:rPr>
              <a:t>is used, the destination register will hold the lower word (32-bit) and </a:t>
            </a:r>
            <a:r>
              <a:rPr lang="en-US" sz="2400" dirty="0" smtClean="0">
                <a:latin typeface="LiberationSerif"/>
              </a:rPr>
              <a:t>the portion </a:t>
            </a:r>
            <a:r>
              <a:rPr lang="en-US" sz="2400" dirty="0">
                <a:latin typeface="LiberationSerif"/>
              </a:rPr>
              <a:t>beyond 32-bit is dropped.</a:t>
            </a:r>
          </a:p>
        </p:txBody>
      </p:sp>
    </p:spTree>
    <p:extLst>
      <p:ext uri="{BB962C8B-B14F-4D97-AF65-F5344CB8AC3E}">
        <p14:creationId xmlns:p14="http://schemas.microsoft.com/office/powerpoint/2010/main" val="1936268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ARM Assembly Language Programming &amp; Architecture by Mazidi, et al.</a:t>
            </a:r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123665" y="594142"/>
            <a:ext cx="1024492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a-DK" sz="2400" dirty="0">
                <a:latin typeface="LiberationSerif"/>
              </a:rPr>
              <a:t>UMLAL RdLo,RdHi,Rn,Op2 </a:t>
            </a:r>
            <a:r>
              <a:rPr lang="da-DK" sz="2400" dirty="0" smtClean="0">
                <a:latin typeface="LiberationSerif"/>
              </a:rPr>
              <a:t>	;</a:t>
            </a:r>
            <a:r>
              <a:rPr lang="da-DK" sz="2400" dirty="0">
                <a:latin typeface="LiberationSerif"/>
              </a:rPr>
              <a:t>RdHi:RdLo = Rn × Op2 + RdHi:RdLo</a:t>
            </a:r>
          </a:p>
          <a:p>
            <a:r>
              <a:rPr lang="en-US" sz="2400" dirty="0">
                <a:latin typeface="LiberationSerif"/>
              </a:rPr>
              <a:t>In multiplication and add, the operands must be in registers. Notice that the </a:t>
            </a:r>
            <a:r>
              <a:rPr lang="en-US" sz="2400" dirty="0" smtClean="0">
                <a:latin typeface="LiberationSerif"/>
              </a:rPr>
              <a:t>addend and </a:t>
            </a:r>
            <a:r>
              <a:rPr lang="en-US" sz="2400" dirty="0">
                <a:latin typeface="LiberationSerif"/>
              </a:rPr>
              <a:t>the high word of the destination use the same registers, the two left most registers </a:t>
            </a:r>
            <a:r>
              <a:rPr lang="en-US" sz="2400" dirty="0" smtClean="0">
                <a:latin typeface="LiberationSerif"/>
              </a:rPr>
              <a:t>in the </a:t>
            </a:r>
            <a:r>
              <a:rPr lang="en-US" sz="2400" dirty="0">
                <a:latin typeface="LiberationSerif"/>
              </a:rPr>
              <a:t>instruction. It means that the contents of the registers which have the addend will </a:t>
            </a:r>
            <a:r>
              <a:rPr lang="en-US" sz="2400" dirty="0" smtClean="0">
                <a:latin typeface="LiberationSerif"/>
              </a:rPr>
              <a:t>be changed </a:t>
            </a:r>
            <a:r>
              <a:rPr lang="en-US" sz="2400" dirty="0">
                <a:latin typeface="LiberationSerif"/>
              </a:rPr>
              <a:t>after execution of UMLAL instruction.</a:t>
            </a: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1123665" y="3288816"/>
            <a:ext cx="1002655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LiberationSerif-Bold"/>
              </a:rPr>
              <a:t>Division of unsigned numbers in ARM</a:t>
            </a:r>
          </a:p>
          <a:p>
            <a:r>
              <a:rPr lang="en-US" sz="2400" dirty="0" smtClean="0">
                <a:latin typeface="LiberationSerif"/>
              </a:rPr>
              <a:t> It is done using repeated subtraction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47162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ARM Assembly Language Programming &amp; Architecture by Mazidi, et al.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1228" y="1215892"/>
            <a:ext cx="8029537" cy="108766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389489" y="2555371"/>
            <a:ext cx="62666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1000"/>
              </a:spcAft>
            </a:pPr>
            <a:r>
              <a:rPr lang="en-US" b="1" dirty="0" smtClean="0">
                <a:solidFill>
                  <a:srgbClr val="5B9BD5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General </a:t>
            </a:r>
            <a:r>
              <a:rPr lang="en-US" b="1" dirty="0">
                <a:solidFill>
                  <a:srgbClr val="5B9BD5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Formation of Data Processing Instructions</a:t>
            </a:r>
            <a:endParaRPr lang="en-US" b="1" dirty="0">
              <a:solidFill>
                <a:srgbClr val="5B9BD5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1227" y="3495931"/>
            <a:ext cx="8213775" cy="971189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608915" y="4741967"/>
            <a:ext cx="28427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1000"/>
              </a:spcAft>
            </a:pPr>
            <a:r>
              <a:rPr lang="en-US" b="1" dirty="0" smtClean="0">
                <a:solidFill>
                  <a:srgbClr val="5B9BD5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ADD </a:t>
            </a:r>
            <a:r>
              <a:rPr lang="en-US" b="1" dirty="0">
                <a:solidFill>
                  <a:srgbClr val="5B9BD5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Instruction Formation</a:t>
            </a:r>
            <a:endParaRPr lang="en-US" b="1" dirty="0">
              <a:solidFill>
                <a:srgbClr val="5B9BD5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169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ARM Assembly Language Programming &amp; Architecture by Mazidi, et al.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9283" y="886060"/>
            <a:ext cx="8022071" cy="92362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801969" y="2000469"/>
            <a:ext cx="27612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1000"/>
              </a:spcAft>
            </a:pPr>
            <a:r>
              <a:rPr lang="en-US" b="1" dirty="0" smtClean="0">
                <a:solidFill>
                  <a:srgbClr val="5B9BD5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solidFill>
                  <a:srgbClr val="5B9BD5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SUB Instruction Formation</a:t>
            </a:r>
            <a:endParaRPr lang="en-US" b="1" dirty="0">
              <a:solidFill>
                <a:srgbClr val="5B9BD5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4440" y="2934269"/>
            <a:ext cx="7934003" cy="1016127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5193463" y="4330198"/>
            <a:ext cx="30879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1000"/>
              </a:spcAft>
            </a:pPr>
            <a:r>
              <a:rPr lang="en-US" b="1" dirty="0" smtClean="0">
                <a:solidFill>
                  <a:srgbClr val="5B9BD5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Branch </a:t>
            </a:r>
            <a:r>
              <a:rPr lang="en-US" b="1" dirty="0">
                <a:solidFill>
                  <a:srgbClr val="5B9BD5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Instruction Formation</a:t>
            </a:r>
            <a:endParaRPr lang="en-US" b="1" dirty="0">
              <a:solidFill>
                <a:srgbClr val="5B9BD5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4541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728346" y="6274464"/>
            <a:ext cx="4714165" cy="365125"/>
          </a:xfrm>
        </p:spPr>
        <p:txBody>
          <a:bodyPr/>
          <a:lstStyle/>
          <a:p>
            <a:r>
              <a:rPr lang="en-US" dirty="0" smtClean="0"/>
              <a:t>ARM Assembly Language Programming &amp; Architecture by </a:t>
            </a:r>
            <a:r>
              <a:rPr lang="en-US" dirty="0" err="1" smtClean="0"/>
              <a:t>Mazidi</a:t>
            </a:r>
            <a:r>
              <a:rPr lang="en-US" dirty="0" smtClean="0"/>
              <a:t>, et al.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031894" y="473839"/>
            <a:ext cx="330090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latin typeface="LiberationSerif-Bold"/>
              </a:rPr>
              <a:t>Logic Instructions</a:t>
            </a:r>
            <a:endParaRPr lang="en-US" sz="2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205" y="1726065"/>
            <a:ext cx="10016423" cy="216354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03192" y="4168242"/>
            <a:ext cx="1119293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Rd, Rn, Op2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;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Rd = Rn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ANDed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Op2</a:t>
            </a:r>
          </a:p>
          <a:p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ORR Rd, Rn, </a:t>
            </a:r>
            <a:r>
              <a:rPr lang="da-DK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Op2		;</a:t>
            </a: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Rd = Rn ORed </a:t>
            </a:r>
            <a:r>
              <a:rPr lang="da-DK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Op2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EOR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Rd,Rn,Op2			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;Rd = Rn Ex-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ORed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Op2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BIC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Rd,Rn,Op2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 		;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clear certain bits of Rn specified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 the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Op2 and place the result in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Rd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all these instructions Op2 can be register or immediate value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9918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6878472" y="6329054"/>
            <a:ext cx="4823345" cy="365125"/>
          </a:xfrm>
        </p:spPr>
        <p:txBody>
          <a:bodyPr/>
          <a:lstStyle/>
          <a:p>
            <a:r>
              <a:rPr lang="en-US" dirty="0" smtClean="0"/>
              <a:t>ARM Assembly Language Programming &amp; Architecture by </a:t>
            </a:r>
            <a:r>
              <a:rPr lang="en-US" dirty="0" err="1" smtClean="0"/>
              <a:t>Mazidi</a:t>
            </a:r>
            <a:r>
              <a:rPr lang="en-US" dirty="0" smtClean="0"/>
              <a:t>, et al.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05051" y="313107"/>
            <a:ext cx="1006749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LiberationSerif"/>
              </a:rPr>
              <a:t>The BIC (bit clear) instruction is used to clear the selected bits of the Rn </a:t>
            </a:r>
            <a:r>
              <a:rPr lang="en-US" sz="2400" dirty="0" smtClean="0">
                <a:latin typeface="LiberationSerif"/>
              </a:rPr>
              <a:t>register. The </a:t>
            </a:r>
            <a:r>
              <a:rPr lang="en-US" sz="2400" dirty="0">
                <a:latin typeface="LiberationSerif"/>
              </a:rPr>
              <a:t>selected bits are held by Op2. The bits that are HIGH in Op2 will be cleared and </a:t>
            </a:r>
            <a:r>
              <a:rPr lang="en-US" sz="2400" dirty="0" smtClean="0">
                <a:latin typeface="LiberationSerif"/>
              </a:rPr>
              <a:t>bits with </a:t>
            </a:r>
            <a:r>
              <a:rPr lang="en-US" sz="2400" dirty="0">
                <a:latin typeface="LiberationSerif"/>
              </a:rPr>
              <a:t>LOW will be left unchanged</a:t>
            </a:r>
            <a:r>
              <a:rPr lang="en-US" sz="2400" dirty="0" smtClean="0">
                <a:latin typeface="LiberationSerif"/>
              </a:rPr>
              <a:t>. </a:t>
            </a:r>
            <a:r>
              <a:rPr lang="en-US" sz="2400" dirty="0">
                <a:latin typeface="LiberationSerif"/>
              </a:rPr>
              <a:t>In reality, the BIC instruction performs AND operation on Rn register with </a:t>
            </a:r>
            <a:r>
              <a:rPr lang="en-US" sz="2400" dirty="0" smtClean="0">
                <a:latin typeface="LiberationSerif"/>
              </a:rPr>
              <a:t>the complement </a:t>
            </a:r>
            <a:r>
              <a:rPr lang="en-US" sz="2400" dirty="0">
                <a:latin typeface="LiberationSerif"/>
              </a:rPr>
              <a:t>of Op2 and places the result in destination register</a:t>
            </a:r>
          </a:p>
        </p:txBody>
      </p:sp>
      <p:sp>
        <p:nvSpPr>
          <p:cNvPr id="4" name="Rectangle 3"/>
          <p:cNvSpPr/>
          <p:nvPr/>
        </p:nvSpPr>
        <p:spPr>
          <a:xfrm>
            <a:off x="605051" y="2252099"/>
            <a:ext cx="971265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LiberationSerif"/>
              </a:rPr>
              <a:t>MOV R1,#0x0F</a:t>
            </a:r>
          </a:p>
          <a:p>
            <a:r>
              <a:rPr lang="en-US" sz="2400" dirty="0">
                <a:latin typeface="LiberationSerif"/>
              </a:rPr>
              <a:t>MOV R2,#0xAA</a:t>
            </a:r>
          </a:p>
          <a:p>
            <a:r>
              <a:rPr lang="pt-BR" sz="2400" dirty="0">
                <a:latin typeface="LiberationSerif"/>
              </a:rPr>
              <a:t>BIC R3,R2,R1 </a:t>
            </a:r>
            <a:r>
              <a:rPr lang="pt-BR" sz="2400" dirty="0" smtClean="0">
                <a:latin typeface="LiberationSerif"/>
              </a:rPr>
              <a:t>		;</a:t>
            </a:r>
            <a:r>
              <a:rPr lang="pt-BR" sz="2400" dirty="0">
                <a:latin typeface="LiberationSerif"/>
              </a:rPr>
              <a:t>now R3 = 0xAA ANDed with 0xF0 = 0xA0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605051" y="3464628"/>
            <a:ext cx="1006749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LiberationSerif"/>
              </a:rPr>
              <a:t>MVN Rd, Rn </a:t>
            </a:r>
            <a:r>
              <a:rPr lang="en-US" sz="2400" dirty="0" smtClean="0">
                <a:latin typeface="LiberationSerif"/>
              </a:rPr>
              <a:t>		;</a:t>
            </a:r>
            <a:r>
              <a:rPr lang="en-US" sz="2400" dirty="0">
                <a:latin typeface="LiberationSerif"/>
              </a:rPr>
              <a:t>move negative of Rn to Rd</a:t>
            </a:r>
          </a:p>
          <a:p>
            <a:r>
              <a:rPr lang="en-US" sz="2400" dirty="0">
                <a:latin typeface="LiberationSerif"/>
              </a:rPr>
              <a:t>The MVN (move negative) instruction is used to generate one’s complement of </a:t>
            </a:r>
            <a:r>
              <a:rPr lang="en-US" sz="2400" dirty="0" smtClean="0">
                <a:latin typeface="LiberationSerif"/>
              </a:rPr>
              <a:t>an operand</a:t>
            </a:r>
            <a:r>
              <a:rPr lang="en-US" sz="2400" dirty="0">
                <a:latin typeface="LiberationSerif"/>
              </a:rPr>
              <a:t>. For example, the instruction “MVN R2,#0” will make R2=0xFFFFFFFF. Look </a:t>
            </a:r>
            <a:r>
              <a:rPr lang="en-US" sz="2400" dirty="0" smtClean="0">
                <a:latin typeface="LiberationSerif"/>
              </a:rPr>
              <a:t>at the </a:t>
            </a:r>
            <a:r>
              <a:rPr lang="en-US" sz="2400" dirty="0">
                <a:latin typeface="LiberationSerif"/>
              </a:rPr>
              <a:t>following example:</a:t>
            </a:r>
          </a:p>
          <a:p>
            <a:r>
              <a:rPr lang="pt-BR" sz="2400" dirty="0">
                <a:latin typeface="LiberationSerif"/>
              </a:rPr>
              <a:t>LDR R2,=0xAAAAAAAA </a:t>
            </a:r>
            <a:r>
              <a:rPr lang="pt-BR" sz="2400" dirty="0" smtClean="0">
                <a:latin typeface="LiberationSerif"/>
              </a:rPr>
              <a:t>		;</a:t>
            </a:r>
            <a:r>
              <a:rPr lang="pt-BR" sz="2400" dirty="0">
                <a:latin typeface="LiberationSerif"/>
              </a:rPr>
              <a:t>R2 = 0xAAAAAAAA</a:t>
            </a:r>
          </a:p>
          <a:p>
            <a:r>
              <a:rPr lang="en-US" sz="2400" dirty="0">
                <a:latin typeface="LiberationSerif"/>
              </a:rPr>
              <a:t>MVN R2,R2 </a:t>
            </a:r>
            <a:r>
              <a:rPr lang="en-US" sz="2400" dirty="0" smtClean="0">
                <a:latin typeface="LiberationSerif"/>
              </a:rPr>
              <a:t>				;</a:t>
            </a:r>
            <a:r>
              <a:rPr lang="en-US" sz="2400" dirty="0">
                <a:latin typeface="LiberationSerif"/>
              </a:rPr>
              <a:t>R2 = </a:t>
            </a:r>
            <a:r>
              <a:rPr lang="en-US" sz="2400" dirty="0" smtClean="0">
                <a:latin typeface="LiberationSerif"/>
              </a:rPr>
              <a:t>0x55555555</a:t>
            </a:r>
          </a:p>
          <a:p>
            <a:r>
              <a:rPr lang="en-US" sz="2400" dirty="0">
                <a:latin typeface="LiberationSerif"/>
              </a:rPr>
              <a:t>It must be noted that the instruction “MVN Rd,#0” is widely used to load the </a:t>
            </a:r>
            <a:r>
              <a:rPr lang="en-US" sz="2400" dirty="0" smtClean="0">
                <a:latin typeface="LiberationSerif"/>
              </a:rPr>
              <a:t>fixed value </a:t>
            </a:r>
            <a:r>
              <a:rPr lang="en-US" sz="2400" dirty="0">
                <a:latin typeface="LiberationSerif"/>
              </a:rPr>
              <a:t>of 0xFFFFFFFF into destination register.</a:t>
            </a:r>
          </a:p>
        </p:txBody>
      </p:sp>
    </p:spTree>
    <p:extLst>
      <p:ext uri="{BB962C8B-B14F-4D97-AF65-F5344CB8AC3E}">
        <p14:creationId xmlns:p14="http://schemas.microsoft.com/office/powerpoint/2010/main" val="1626402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37230" y="1100120"/>
            <a:ext cx="10072047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i="1" dirty="0">
                <a:latin typeface="LiberationSerif-BoldItalic"/>
              </a:rPr>
              <a:t>Comparison of unsigned </a:t>
            </a:r>
            <a:r>
              <a:rPr lang="en-US" b="1" i="1" dirty="0" smtClean="0">
                <a:latin typeface="LiberationSerif-BoldItalic"/>
              </a:rPr>
              <a:t>numbers</a:t>
            </a:r>
          </a:p>
          <a:p>
            <a:pPr algn="just"/>
            <a:endParaRPr lang="en-US" b="1" i="1" dirty="0">
              <a:latin typeface="LiberationSerif-BoldItalic"/>
            </a:endParaRPr>
          </a:p>
          <a:p>
            <a:pPr algn="just"/>
            <a:r>
              <a:rPr lang="en-US" dirty="0">
                <a:latin typeface="LiberationSerif"/>
              </a:rPr>
              <a:t>CMP Rn,Op2 ;compare Rn with Op2 and set the </a:t>
            </a:r>
            <a:r>
              <a:rPr lang="en-US" dirty="0" smtClean="0">
                <a:latin typeface="LiberationSerif"/>
              </a:rPr>
              <a:t>flags</a:t>
            </a:r>
          </a:p>
          <a:p>
            <a:pPr algn="just"/>
            <a:endParaRPr lang="en-US" dirty="0">
              <a:latin typeface="LiberationSerif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LiberationSerif"/>
              </a:rPr>
              <a:t>The CMP instruction compares two operands and changes the flags according to </a:t>
            </a:r>
            <a:r>
              <a:rPr lang="en-US" dirty="0" smtClean="0">
                <a:latin typeface="LiberationSerif"/>
              </a:rPr>
              <a:t>the result </a:t>
            </a:r>
            <a:r>
              <a:rPr lang="en-US" dirty="0">
                <a:latin typeface="LiberationSerif"/>
              </a:rPr>
              <a:t>of the comparison. The operands themselves remain unchanged. </a:t>
            </a:r>
            <a:r>
              <a:rPr lang="en-US" dirty="0" smtClean="0">
                <a:latin typeface="LiberationSerif"/>
              </a:rPr>
              <a:t> The </a:t>
            </a:r>
            <a:r>
              <a:rPr lang="en-US" dirty="0">
                <a:latin typeface="LiberationSerif"/>
              </a:rPr>
              <a:t>second source operands can be a register or an </a:t>
            </a:r>
            <a:r>
              <a:rPr lang="en-US" dirty="0" smtClean="0">
                <a:latin typeface="LiberationSerif"/>
              </a:rPr>
              <a:t>immediate value </a:t>
            </a:r>
            <a:r>
              <a:rPr lang="en-US" dirty="0">
                <a:latin typeface="LiberationSerif"/>
              </a:rPr>
              <a:t>not larger than 0xFF. </a:t>
            </a:r>
            <a:endParaRPr lang="en-US" dirty="0" smtClean="0">
              <a:latin typeface="LiberationSerif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>
                <a:latin typeface="LiberationSerif"/>
              </a:rPr>
              <a:t>It </a:t>
            </a:r>
            <a:r>
              <a:rPr lang="en-US" dirty="0">
                <a:latin typeface="LiberationSerif"/>
              </a:rPr>
              <a:t>must be emphasized that “CMP Rn,Op2” instruction is </a:t>
            </a:r>
            <a:r>
              <a:rPr lang="en-US" dirty="0" smtClean="0">
                <a:latin typeface="LiberationSerif"/>
              </a:rPr>
              <a:t>really a </a:t>
            </a:r>
            <a:r>
              <a:rPr lang="en-US" dirty="0">
                <a:latin typeface="LiberationSerif"/>
              </a:rPr>
              <a:t>subtract operation. Op2 is subtracted from Rn (Rn – Op2) and the result is discarded </a:t>
            </a:r>
            <a:r>
              <a:rPr lang="en-US" dirty="0" smtClean="0">
                <a:latin typeface="LiberationSerif"/>
              </a:rPr>
              <a:t>and flags </a:t>
            </a:r>
            <a:r>
              <a:rPr lang="en-US" dirty="0">
                <a:latin typeface="LiberationSerif"/>
              </a:rPr>
              <a:t>are set accordingly. </a:t>
            </a:r>
            <a:endParaRPr lang="en-US" dirty="0" smtClean="0">
              <a:latin typeface="LiberationSerif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>
                <a:latin typeface="LiberationSerif"/>
              </a:rPr>
              <a:t>Although </a:t>
            </a:r>
            <a:r>
              <a:rPr lang="en-US" dirty="0">
                <a:latin typeface="LiberationSerif"/>
              </a:rPr>
              <a:t>all the C, S, Z, and V flags reflect the result of </a:t>
            </a:r>
            <a:r>
              <a:rPr lang="en-US" dirty="0" smtClean="0">
                <a:latin typeface="LiberationSerif"/>
              </a:rPr>
              <a:t>the comparison</a:t>
            </a:r>
            <a:r>
              <a:rPr lang="en-US" dirty="0">
                <a:latin typeface="LiberationSerif"/>
              </a:rPr>
              <a:t>, only C and Z are used for unsigned numbers, as </a:t>
            </a:r>
            <a:r>
              <a:rPr lang="en-US" dirty="0" smtClean="0">
                <a:latin typeface="LiberationSerif"/>
              </a:rPr>
              <a:t>shown below:</a:t>
            </a:r>
            <a:endParaRPr lang="en-US" dirty="0">
              <a:latin typeface="LiberationSerif"/>
            </a:endParaRPr>
          </a:p>
          <a:p>
            <a:pPr algn="just"/>
            <a:r>
              <a:rPr lang="en-US" dirty="0" smtClean="0">
                <a:latin typeface="LiberationSerif"/>
              </a:rPr>
              <a:t> 				            	            C            Z</a:t>
            </a:r>
            <a:endParaRPr lang="en-US" dirty="0">
              <a:latin typeface="LiberationSerif"/>
            </a:endParaRPr>
          </a:p>
          <a:p>
            <a:pPr algn="ctr"/>
            <a:r>
              <a:rPr lang="en-US" b="1" dirty="0" smtClean="0">
                <a:latin typeface="LiberationSerif-Bold"/>
              </a:rPr>
              <a:t>Rn </a:t>
            </a:r>
            <a:r>
              <a:rPr lang="en-US" b="1" dirty="0">
                <a:latin typeface="LiberationSerif-Bold"/>
              </a:rPr>
              <a:t>&gt; Op2 </a:t>
            </a:r>
            <a:r>
              <a:rPr lang="en-US" b="1" dirty="0" smtClean="0">
                <a:latin typeface="LiberationSerif-Bold"/>
              </a:rPr>
              <a:t>            </a:t>
            </a:r>
            <a:r>
              <a:rPr lang="en-US" dirty="0" smtClean="0">
                <a:latin typeface="LiberationSerif"/>
              </a:rPr>
              <a:t>1 	0</a:t>
            </a:r>
            <a:endParaRPr lang="en-US" dirty="0">
              <a:latin typeface="LiberationSerif"/>
            </a:endParaRPr>
          </a:p>
          <a:p>
            <a:pPr algn="ctr"/>
            <a:r>
              <a:rPr lang="en-US" b="1" dirty="0">
                <a:latin typeface="LiberationSerif-Bold"/>
              </a:rPr>
              <a:t>Rn = Op2 </a:t>
            </a:r>
            <a:r>
              <a:rPr lang="en-US" b="1" dirty="0" smtClean="0">
                <a:latin typeface="LiberationSerif-Bold"/>
              </a:rPr>
              <a:t>	</a:t>
            </a:r>
            <a:r>
              <a:rPr lang="en-US" dirty="0" smtClean="0">
                <a:latin typeface="LiberationSerif"/>
              </a:rPr>
              <a:t>1 	1</a:t>
            </a:r>
            <a:endParaRPr lang="en-US" dirty="0">
              <a:latin typeface="LiberationSerif"/>
            </a:endParaRPr>
          </a:p>
          <a:p>
            <a:pPr algn="ctr"/>
            <a:r>
              <a:rPr lang="en-US" b="1" dirty="0">
                <a:latin typeface="LiberationSerif-Bold"/>
              </a:rPr>
              <a:t>Rn &lt; Op2 </a:t>
            </a:r>
            <a:r>
              <a:rPr lang="en-US" b="1" dirty="0" smtClean="0">
                <a:latin typeface="LiberationSerif-Bold"/>
              </a:rPr>
              <a:t>	</a:t>
            </a:r>
            <a:r>
              <a:rPr lang="en-US" dirty="0" smtClean="0">
                <a:latin typeface="LiberationSerif"/>
              </a:rPr>
              <a:t>0 	0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014949" y="6260816"/>
            <a:ext cx="4645926" cy="365125"/>
          </a:xfrm>
        </p:spPr>
        <p:txBody>
          <a:bodyPr/>
          <a:lstStyle/>
          <a:p>
            <a:r>
              <a:rPr lang="en-US" dirty="0" smtClean="0"/>
              <a:t>ARM Assembly Language Programming &amp; Architecture by </a:t>
            </a:r>
            <a:r>
              <a:rPr lang="en-US" dirty="0" err="1" smtClean="0"/>
              <a:t>Mazidi</a:t>
            </a:r>
            <a:r>
              <a:rPr lang="en-US" dirty="0" smtClean="0"/>
              <a:t>, et al.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493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37313" y="1485290"/>
            <a:ext cx="979454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>
                <a:latin typeface="LiberationSerif"/>
              </a:rPr>
              <a:t>	LDR </a:t>
            </a:r>
            <a:r>
              <a:rPr lang="pt-BR" dirty="0">
                <a:latin typeface="LiberationSerif"/>
              </a:rPr>
              <a:t>R1,=0x35F </a:t>
            </a:r>
            <a:r>
              <a:rPr lang="pt-BR" dirty="0" smtClean="0">
                <a:latin typeface="LiberationSerif"/>
              </a:rPr>
              <a:t>		;</a:t>
            </a:r>
            <a:r>
              <a:rPr lang="pt-BR" dirty="0">
                <a:latin typeface="LiberationSerif"/>
              </a:rPr>
              <a:t>R1 = </a:t>
            </a:r>
            <a:r>
              <a:rPr lang="pt-BR" dirty="0" smtClean="0">
                <a:latin typeface="LiberationSerif"/>
              </a:rPr>
              <a:t>0x35F</a:t>
            </a:r>
          </a:p>
          <a:p>
            <a:endParaRPr lang="pt-BR" dirty="0">
              <a:latin typeface="LiberationSerif"/>
            </a:endParaRPr>
          </a:p>
          <a:p>
            <a:r>
              <a:rPr lang="pt-BR" dirty="0" smtClean="0">
                <a:latin typeface="LiberationSerif"/>
              </a:rPr>
              <a:t>	LDR </a:t>
            </a:r>
            <a:r>
              <a:rPr lang="pt-BR" dirty="0">
                <a:latin typeface="LiberationSerif"/>
              </a:rPr>
              <a:t>R2,=0xCCC </a:t>
            </a:r>
            <a:r>
              <a:rPr lang="pt-BR" dirty="0" smtClean="0">
                <a:latin typeface="LiberationSerif"/>
              </a:rPr>
              <a:t>		;</a:t>
            </a:r>
            <a:r>
              <a:rPr lang="pt-BR" dirty="0">
                <a:latin typeface="LiberationSerif"/>
              </a:rPr>
              <a:t>R2 = 0xCCC</a:t>
            </a:r>
          </a:p>
          <a:p>
            <a:r>
              <a:rPr lang="pt-BR" dirty="0" smtClean="0">
                <a:latin typeface="LiberationSerif"/>
              </a:rPr>
              <a:t>	CMP </a:t>
            </a:r>
            <a:r>
              <a:rPr lang="pt-BR" dirty="0">
                <a:latin typeface="LiberationSerif"/>
              </a:rPr>
              <a:t>R1,R2 </a:t>
            </a:r>
            <a:r>
              <a:rPr lang="pt-BR" dirty="0" smtClean="0">
                <a:latin typeface="LiberationSerif"/>
              </a:rPr>
              <a:t>		;</a:t>
            </a:r>
            <a:r>
              <a:rPr lang="pt-BR" dirty="0">
                <a:latin typeface="LiberationSerif"/>
              </a:rPr>
              <a:t>compare 0x35F with 0xCCC</a:t>
            </a:r>
          </a:p>
          <a:p>
            <a:r>
              <a:rPr lang="en-US" dirty="0" smtClean="0">
                <a:latin typeface="LiberationSerif"/>
              </a:rPr>
              <a:t>	BCC </a:t>
            </a:r>
            <a:r>
              <a:rPr lang="en-US" dirty="0">
                <a:latin typeface="LiberationSerif"/>
              </a:rPr>
              <a:t>OVER </a:t>
            </a:r>
            <a:r>
              <a:rPr lang="en-US" dirty="0" smtClean="0">
                <a:latin typeface="LiberationSerif"/>
              </a:rPr>
              <a:t>		;</a:t>
            </a:r>
            <a:r>
              <a:rPr lang="en-US" dirty="0">
                <a:latin typeface="LiberationSerif"/>
              </a:rPr>
              <a:t>branch if C = 0</a:t>
            </a:r>
          </a:p>
          <a:p>
            <a:r>
              <a:rPr lang="en-US" dirty="0" smtClean="0">
                <a:latin typeface="LiberationSerif"/>
              </a:rPr>
              <a:t>	MOV </a:t>
            </a:r>
            <a:r>
              <a:rPr lang="en-US" dirty="0">
                <a:latin typeface="LiberationSerif"/>
              </a:rPr>
              <a:t>R1,#0 </a:t>
            </a:r>
            <a:r>
              <a:rPr lang="en-US" dirty="0" smtClean="0">
                <a:latin typeface="LiberationSerif"/>
              </a:rPr>
              <a:t>		;</a:t>
            </a:r>
            <a:r>
              <a:rPr lang="en-US" dirty="0">
                <a:latin typeface="LiberationSerif"/>
              </a:rPr>
              <a:t>if C = 1, then clear R1</a:t>
            </a:r>
          </a:p>
          <a:p>
            <a:r>
              <a:rPr lang="pt-BR" dirty="0">
                <a:latin typeface="LiberationSerif"/>
              </a:rPr>
              <a:t>OVER </a:t>
            </a:r>
            <a:r>
              <a:rPr lang="pt-BR" dirty="0" smtClean="0">
                <a:latin typeface="LiberationSerif"/>
              </a:rPr>
              <a:t>	ADD </a:t>
            </a:r>
            <a:r>
              <a:rPr lang="pt-BR" dirty="0">
                <a:latin typeface="LiberationSerif"/>
              </a:rPr>
              <a:t>R2,R2,#1 </a:t>
            </a:r>
            <a:r>
              <a:rPr lang="pt-BR" dirty="0" smtClean="0">
                <a:latin typeface="LiberationSerif"/>
              </a:rPr>
              <a:t>		;</a:t>
            </a:r>
            <a:r>
              <a:rPr lang="pt-BR" dirty="0">
                <a:latin typeface="LiberationSerif"/>
              </a:rPr>
              <a:t>R2 = R2 + 1 = 0xCCC + 1 = 0xCCD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933063" y="6301759"/>
            <a:ext cx="4727812" cy="365125"/>
          </a:xfrm>
        </p:spPr>
        <p:txBody>
          <a:bodyPr/>
          <a:lstStyle/>
          <a:p>
            <a:r>
              <a:rPr lang="en-US" dirty="0" smtClean="0"/>
              <a:t>ARM Assembly Language Programming &amp; Architecture by </a:t>
            </a:r>
            <a:r>
              <a:rPr lang="en-US" dirty="0" err="1" smtClean="0"/>
              <a:t>Mazidi</a:t>
            </a:r>
            <a:r>
              <a:rPr lang="en-US" dirty="0" smtClean="0"/>
              <a:t>, et al.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219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9928" y="531508"/>
            <a:ext cx="5868537" cy="400619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782258" y="4804485"/>
            <a:ext cx="43331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Flag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Bits Affected by Different Instructions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782937" y="6288111"/>
            <a:ext cx="4918880" cy="365125"/>
          </a:xfrm>
        </p:spPr>
        <p:txBody>
          <a:bodyPr/>
          <a:lstStyle/>
          <a:p>
            <a:r>
              <a:rPr lang="en-US" dirty="0" smtClean="0"/>
              <a:t>ARM Assembly Language Programming &amp; Architecture by </a:t>
            </a:r>
            <a:r>
              <a:rPr lang="en-US" dirty="0" err="1" smtClean="0"/>
              <a:t>Mazidi</a:t>
            </a:r>
            <a:r>
              <a:rPr lang="en-US" dirty="0" smtClean="0"/>
              <a:t>, et al.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743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179087" y="250205"/>
            <a:ext cx="61686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Arithmetic and Logic Instructions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062" y="853850"/>
            <a:ext cx="10439400" cy="4171950"/>
          </a:xfrm>
          <a:prstGeom prst="rect">
            <a:avLst/>
          </a:prstGeom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6823881" y="6315407"/>
            <a:ext cx="5069006" cy="365125"/>
          </a:xfrm>
        </p:spPr>
        <p:txBody>
          <a:bodyPr/>
          <a:lstStyle/>
          <a:p>
            <a:r>
              <a:rPr lang="en-US" dirty="0" smtClean="0"/>
              <a:t>ARM Assembly Language Programming &amp; Architecture by </a:t>
            </a:r>
            <a:r>
              <a:rPr lang="en-US" dirty="0" err="1" smtClean="0"/>
              <a:t>Mazidi</a:t>
            </a:r>
            <a:r>
              <a:rPr lang="en-US" dirty="0" smtClean="0"/>
              <a:t>, et al.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93573" y="5392077"/>
            <a:ext cx="103148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suffix S is used after the opcode, CPSR register will be effected by the result. Instructions without S executes without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having any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effect on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flags</a:t>
            </a:r>
          </a:p>
        </p:txBody>
      </p:sp>
      <p:sp>
        <p:nvSpPr>
          <p:cNvPr id="9" name="Rectangle 8"/>
          <p:cNvSpPr/>
          <p:nvPr/>
        </p:nvSpPr>
        <p:spPr>
          <a:xfrm>
            <a:off x="3047999" y="5022745"/>
            <a:ext cx="64308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Arithmetic Instructions and Flag Bits for Unsigned Data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5B9BD5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848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6782937" y="6165281"/>
            <a:ext cx="4659574" cy="365125"/>
          </a:xfrm>
        </p:spPr>
        <p:txBody>
          <a:bodyPr/>
          <a:lstStyle/>
          <a:p>
            <a:r>
              <a:rPr lang="en-US" dirty="0" smtClean="0"/>
              <a:t>ARM Assembly Language Programming &amp; Architecture by </a:t>
            </a:r>
            <a:r>
              <a:rPr lang="en-US" dirty="0" err="1" smtClean="0"/>
              <a:t>Mazidi</a:t>
            </a:r>
            <a:r>
              <a:rPr lang="en-US" dirty="0" smtClean="0"/>
              <a:t>, et al.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191437" y="514781"/>
            <a:ext cx="38106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atin typeface="LiberationSerif-Bold"/>
              </a:rPr>
              <a:t>Rotate and Barrel Shifter</a:t>
            </a: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1319954" y="1943753"/>
            <a:ext cx="10122557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latin typeface="LiberationSerif"/>
              </a:rPr>
              <a:t>we </a:t>
            </a:r>
            <a:r>
              <a:rPr lang="en-US" sz="2400" dirty="0" smtClean="0">
                <a:latin typeface="LiberationSerif"/>
              </a:rPr>
              <a:t>can perform </a:t>
            </a:r>
            <a:r>
              <a:rPr lang="en-US" sz="2400" dirty="0">
                <a:latin typeface="LiberationSerif"/>
              </a:rPr>
              <a:t>the shift and rotate operations as part of </a:t>
            </a:r>
            <a:r>
              <a:rPr lang="en-US" sz="2400" dirty="0" smtClean="0">
                <a:latin typeface="LiberationSerif"/>
              </a:rPr>
              <a:t>other instructions </a:t>
            </a:r>
            <a:r>
              <a:rPr lang="en-US" sz="2400" dirty="0">
                <a:latin typeface="LiberationSerif"/>
              </a:rPr>
              <a:t>such as </a:t>
            </a:r>
            <a:r>
              <a:rPr lang="en-US" sz="2400" dirty="0" smtClean="0">
                <a:latin typeface="LiberationSerif"/>
              </a:rPr>
              <a:t>MOV</a:t>
            </a:r>
          </a:p>
          <a:p>
            <a:pPr algn="just"/>
            <a:endParaRPr lang="en-US" sz="2400" dirty="0">
              <a:latin typeface="LiberationSerif"/>
            </a:endParaRPr>
          </a:p>
          <a:p>
            <a:pPr algn="just"/>
            <a:r>
              <a:rPr lang="en-US" sz="2400" dirty="0">
                <a:latin typeface="LiberationSerif"/>
              </a:rPr>
              <a:t>The process instructions can be used in one of the following forms:</a:t>
            </a:r>
          </a:p>
          <a:p>
            <a:pPr algn="just"/>
            <a:r>
              <a:rPr lang="pt-BR" sz="2400" dirty="0">
                <a:latin typeface="LiberationSerif"/>
              </a:rPr>
              <a:t>1. opcode Rd, Rn, Rs (e.g. ADD R1,R2,R3)</a:t>
            </a:r>
          </a:p>
          <a:p>
            <a:pPr algn="just"/>
            <a:r>
              <a:rPr lang="en-US" sz="2400" dirty="0">
                <a:latin typeface="LiberationSerif"/>
              </a:rPr>
              <a:t>2. opcode Rd, Rn, </a:t>
            </a:r>
            <a:r>
              <a:rPr lang="en-US" sz="2400" dirty="0" smtClean="0">
                <a:latin typeface="LiberationSerif"/>
              </a:rPr>
              <a:t>immediate Value </a:t>
            </a:r>
            <a:r>
              <a:rPr lang="en-US" sz="2400" dirty="0">
                <a:latin typeface="LiberationSerif"/>
              </a:rPr>
              <a:t>(e.g. ADD R2,R3,#5)</a:t>
            </a:r>
          </a:p>
          <a:p>
            <a:pPr algn="just"/>
            <a:r>
              <a:rPr lang="en-US" sz="2400" dirty="0">
                <a:latin typeface="LiberationSerif"/>
              </a:rPr>
              <a:t>ARM is able to shift or rotate the second argument before using it as the argument</a:t>
            </a:r>
            <a:r>
              <a:rPr lang="en-US" sz="2400" dirty="0" smtClean="0">
                <a:latin typeface="LiberationSerif"/>
              </a:rPr>
              <a:t>.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1191436" y="2131621"/>
            <a:ext cx="99860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81345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ARM Assembly Language Programming &amp; Architecture by Mazidi, et al.</a:t>
            </a:r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845993" y="514782"/>
            <a:ext cx="38218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i="1" dirty="0" smtClean="0">
                <a:latin typeface="LiberationSerif-BoldItalic"/>
              </a:rPr>
              <a:t>LSR	Logical Shift Right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8282" y="1133808"/>
            <a:ext cx="3997732" cy="93804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990600" y="2339538"/>
            <a:ext cx="101050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400" dirty="0">
                <a:latin typeface="LiberationSerif"/>
              </a:rPr>
              <a:t>MOV R0,#0x9A </a:t>
            </a:r>
            <a:r>
              <a:rPr lang="pt-BR" sz="2400" dirty="0" smtClean="0">
                <a:latin typeface="LiberationSerif"/>
              </a:rPr>
              <a:t>		;</a:t>
            </a:r>
            <a:r>
              <a:rPr lang="pt-BR" sz="2400" dirty="0">
                <a:latin typeface="LiberationSerif"/>
              </a:rPr>
              <a:t>R0 = 0x9A</a:t>
            </a:r>
          </a:p>
          <a:p>
            <a:pPr algn="just"/>
            <a:r>
              <a:rPr lang="en-US" sz="2400" dirty="0">
                <a:latin typeface="LiberationSerif"/>
              </a:rPr>
              <a:t>MOVS R1,R0,LSR #3 </a:t>
            </a:r>
            <a:r>
              <a:rPr lang="en-US" sz="2400" dirty="0" smtClean="0">
                <a:latin typeface="LiberationSerif"/>
              </a:rPr>
              <a:t>	;</a:t>
            </a:r>
            <a:r>
              <a:rPr lang="en-US" sz="2400" dirty="0">
                <a:latin typeface="LiberationSerif"/>
              </a:rPr>
              <a:t>shift R0 to right 3 times</a:t>
            </a:r>
          </a:p>
          <a:p>
            <a:pPr algn="just"/>
            <a:r>
              <a:rPr lang="en-US" sz="2400" dirty="0" smtClean="0">
                <a:latin typeface="LiberationSerif"/>
              </a:rPr>
              <a:t>				;</a:t>
            </a:r>
            <a:r>
              <a:rPr lang="en-US" sz="2400" dirty="0">
                <a:latin typeface="LiberationSerif"/>
              </a:rPr>
              <a:t>and then move (copy) the result to R1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666465" y="3807548"/>
            <a:ext cx="1085907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LiberationSerif"/>
              </a:rPr>
              <a:t>MOV R0,#0x9A</a:t>
            </a:r>
          </a:p>
          <a:p>
            <a:r>
              <a:rPr lang="en-US" sz="2400" dirty="0">
                <a:latin typeface="LiberationSerif"/>
              </a:rPr>
              <a:t>MOV R2,#0x03</a:t>
            </a:r>
          </a:p>
          <a:p>
            <a:r>
              <a:rPr lang="pt-BR" sz="2400" dirty="0">
                <a:latin typeface="LiberationSerif"/>
              </a:rPr>
              <a:t>MOV R1,R0,LSR R2 </a:t>
            </a:r>
            <a:r>
              <a:rPr lang="pt-BR" sz="2400" dirty="0" smtClean="0">
                <a:latin typeface="LiberationSerif"/>
              </a:rPr>
              <a:t>	;</a:t>
            </a:r>
            <a:r>
              <a:rPr lang="pt-BR" sz="2400" dirty="0">
                <a:latin typeface="LiberationSerif"/>
              </a:rPr>
              <a:t>shift R0 to right R2 </a:t>
            </a:r>
            <a:r>
              <a:rPr lang="pt-BR" sz="2400" dirty="0" smtClean="0">
                <a:latin typeface="LiberationSerif"/>
              </a:rPr>
              <a:t>times </a:t>
            </a:r>
            <a:r>
              <a:rPr lang="en-US" sz="2400" dirty="0" smtClean="0">
                <a:latin typeface="LiberationSerif"/>
              </a:rPr>
              <a:t>and </a:t>
            </a:r>
            <a:r>
              <a:rPr lang="en-US" sz="2400" dirty="0">
                <a:latin typeface="LiberationSerif"/>
              </a:rPr>
              <a:t>move the result to R1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87474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6537278" y="6069747"/>
            <a:ext cx="4877937" cy="365125"/>
          </a:xfrm>
        </p:spPr>
        <p:txBody>
          <a:bodyPr/>
          <a:lstStyle/>
          <a:p>
            <a:r>
              <a:rPr lang="en-US" smtClean="0"/>
              <a:t>ARM Assembly Language Programming &amp; Architecture by Mazidi, et al.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0924" y="1146412"/>
            <a:ext cx="4423609" cy="913553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845993" y="514782"/>
            <a:ext cx="36006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i="1" dirty="0" smtClean="0">
                <a:latin typeface="LiberationSerif-BoldItalic"/>
              </a:rPr>
              <a:t>LSL	Logical Shift Left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845993" y="2478308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n-US" sz="2400" dirty="0">
                <a:latin typeface="LiberationSerif"/>
              </a:rPr>
              <a:t>LDR R1,=0x0F000006</a:t>
            </a:r>
          </a:p>
          <a:p>
            <a:pPr algn="just"/>
            <a:r>
              <a:rPr lang="en-US" sz="2400" dirty="0">
                <a:latin typeface="LiberationSerif"/>
              </a:rPr>
              <a:t>MOVS R2,R1,LSL #8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845993" y="3561827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>
                <a:latin typeface="LiberationSerif"/>
              </a:rPr>
              <a:t>LDR R1,=0x0F000006</a:t>
            </a:r>
          </a:p>
          <a:p>
            <a:r>
              <a:rPr lang="en-US" sz="2400" dirty="0">
                <a:latin typeface="LiberationSerif"/>
              </a:rPr>
              <a:t>MOV R0,#0x08</a:t>
            </a:r>
          </a:p>
          <a:p>
            <a:r>
              <a:rPr lang="en-US" sz="2400" dirty="0">
                <a:latin typeface="LiberationSerif"/>
              </a:rPr>
              <a:t>MOV R2,R1,LSL R0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14457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6755642" y="6124338"/>
            <a:ext cx="4864289" cy="365125"/>
          </a:xfrm>
        </p:spPr>
        <p:txBody>
          <a:bodyPr/>
          <a:lstStyle/>
          <a:p>
            <a:r>
              <a:rPr lang="en-US" dirty="0" smtClean="0"/>
              <a:t>ARM Assembly Language Programming &amp; Architecture by </a:t>
            </a:r>
            <a:r>
              <a:rPr lang="en-US" dirty="0" err="1" smtClean="0"/>
              <a:t>Mazidi</a:t>
            </a:r>
            <a:r>
              <a:rPr lang="en-US" dirty="0" smtClean="0"/>
              <a:t>, et al.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951" y="1037231"/>
            <a:ext cx="11272097" cy="2425072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694491" y="3722006"/>
            <a:ext cx="68030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1000"/>
              </a:spcAft>
            </a:pP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Logic Shift operations for unsigned numbers in ARM</a:t>
            </a:r>
          </a:p>
        </p:txBody>
      </p:sp>
    </p:spTree>
    <p:extLst>
      <p:ext uri="{BB962C8B-B14F-4D97-AF65-F5344CB8AC3E}">
        <p14:creationId xmlns:p14="http://schemas.microsoft.com/office/powerpoint/2010/main" val="714848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6400800" y="6196831"/>
            <a:ext cx="5082653" cy="365125"/>
          </a:xfrm>
        </p:spPr>
        <p:txBody>
          <a:bodyPr/>
          <a:lstStyle/>
          <a:p>
            <a:r>
              <a:rPr lang="en-US" dirty="0" smtClean="0"/>
              <a:t>ARM Assembly Language Programming &amp; Architecture by </a:t>
            </a:r>
            <a:r>
              <a:rPr lang="en-US" dirty="0" err="1" smtClean="0"/>
              <a:t>Mazidi</a:t>
            </a:r>
            <a:r>
              <a:rPr lang="en-US" dirty="0" smtClean="0"/>
              <a:t>, et al.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990600" y="662886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1" i="1" dirty="0">
                <a:latin typeface="LiberationSerif-BoldItalic"/>
              </a:rPr>
              <a:t>ASR (arithmetic shift right</a:t>
            </a:r>
            <a:r>
              <a:rPr lang="en-US" sz="2400" b="1" i="1" dirty="0" smtClean="0">
                <a:latin typeface="LiberationSerif-BoldItalic"/>
              </a:rPr>
              <a:t>)</a:t>
            </a:r>
          </a:p>
          <a:p>
            <a:endParaRPr lang="en-US" sz="2400" b="1" i="1" dirty="0">
              <a:latin typeface="LiberationSerif-BoldItalic"/>
            </a:endParaRPr>
          </a:p>
          <a:p>
            <a:r>
              <a:rPr lang="en-US" sz="2400" dirty="0">
                <a:latin typeface="LiberationSerif"/>
              </a:rPr>
              <a:t>MOV Rn,Op2, ASR count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4858" y="2051836"/>
            <a:ext cx="7093291" cy="137196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990600" y="3612421"/>
            <a:ext cx="999584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>
                <a:latin typeface="LiberationSerif"/>
              </a:rPr>
              <a:t>MOV R0,#-10 </a:t>
            </a:r>
            <a:r>
              <a:rPr lang="pt-BR" sz="2400" dirty="0" smtClean="0">
                <a:latin typeface="LiberationSerif"/>
              </a:rPr>
              <a:t>		;</a:t>
            </a:r>
            <a:r>
              <a:rPr lang="pt-BR" sz="2400" dirty="0">
                <a:latin typeface="LiberationSerif"/>
              </a:rPr>
              <a:t>R0 = -10 = 0xFFFFFFF6</a:t>
            </a:r>
          </a:p>
          <a:p>
            <a:r>
              <a:rPr lang="en-US" sz="2400" dirty="0">
                <a:latin typeface="LiberationSerif"/>
              </a:rPr>
              <a:t>MOV R3,R0,ASR #1 </a:t>
            </a:r>
            <a:r>
              <a:rPr lang="en-US" sz="2400" dirty="0" smtClean="0">
                <a:latin typeface="LiberationSerif"/>
              </a:rPr>
              <a:t>	;</a:t>
            </a:r>
            <a:r>
              <a:rPr lang="en-US" sz="2400" dirty="0">
                <a:latin typeface="LiberationSerif"/>
              </a:rPr>
              <a:t>R0 is arithmetic shifted right once</a:t>
            </a:r>
          </a:p>
          <a:p>
            <a:r>
              <a:rPr lang="en-US" sz="2400" dirty="0" smtClean="0">
                <a:latin typeface="LiberationSerif"/>
              </a:rPr>
              <a:t>				;</a:t>
            </a:r>
            <a:r>
              <a:rPr lang="en-US" sz="2400" dirty="0">
                <a:latin typeface="LiberationSerif"/>
              </a:rPr>
              <a:t>R3 = 0xFFFFFFFB = -5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24696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ARM Assembly Language Programming &amp; Architecture by Mazidi, et al.</a:t>
            </a:r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948361" y="501134"/>
            <a:ext cx="27831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atin typeface="LiberationSerif-Bold"/>
              </a:rPr>
              <a:t>ROR (rotate right)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9781" y="1160060"/>
            <a:ext cx="4664035" cy="142692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81781" y="2926392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n-US" sz="2400" dirty="0">
                <a:latin typeface="LiberationSerif"/>
              </a:rPr>
              <a:t>MOV R1,#</a:t>
            </a:r>
            <a:r>
              <a:rPr lang="en-US" sz="2400" dirty="0" smtClean="0">
                <a:latin typeface="LiberationSerif"/>
              </a:rPr>
              <a:t>0x36</a:t>
            </a:r>
            <a:endParaRPr lang="pt-BR" sz="2400" dirty="0">
              <a:latin typeface="LiberationSerif"/>
            </a:endParaRPr>
          </a:p>
          <a:p>
            <a:pPr algn="just"/>
            <a:r>
              <a:rPr lang="en-US" sz="2400" dirty="0">
                <a:latin typeface="LiberationSerif"/>
              </a:rPr>
              <a:t>MOVS R1,R1,ROR #1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948361" y="4096797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>
                <a:latin typeface="LiberationSerif"/>
              </a:rPr>
              <a:t>MOV R1,#</a:t>
            </a:r>
            <a:r>
              <a:rPr lang="en-US" sz="2400" dirty="0" smtClean="0">
                <a:latin typeface="LiberationSerif"/>
              </a:rPr>
              <a:t>0x36</a:t>
            </a:r>
            <a:endParaRPr lang="pt-BR" sz="2400" dirty="0">
              <a:latin typeface="LiberationSerif"/>
            </a:endParaRPr>
          </a:p>
          <a:p>
            <a:r>
              <a:rPr lang="en-US" sz="2400" dirty="0">
                <a:latin typeface="LiberationSerif"/>
              </a:rPr>
              <a:t>MOV R0,#</a:t>
            </a:r>
            <a:r>
              <a:rPr lang="en-US" sz="2400" dirty="0" smtClean="0">
                <a:latin typeface="LiberationSerif"/>
              </a:rPr>
              <a:t>3</a:t>
            </a:r>
            <a:endParaRPr lang="en-US" sz="2400" dirty="0">
              <a:latin typeface="LiberationSerif"/>
            </a:endParaRPr>
          </a:p>
          <a:p>
            <a:r>
              <a:rPr lang="en-US" sz="2400" dirty="0">
                <a:latin typeface="LiberationSerif"/>
              </a:rPr>
              <a:t>MOVS R1,R1,ROR R0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51597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6810233" y="6178929"/>
            <a:ext cx="4891585" cy="365125"/>
          </a:xfrm>
        </p:spPr>
        <p:txBody>
          <a:bodyPr/>
          <a:lstStyle/>
          <a:p>
            <a:r>
              <a:rPr lang="en-US" dirty="0" smtClean="0"/>
              <a:t>ARM Assembly Language Programming &amp; Architecture by </a:t>
            </a:r>
            <a:r>
              <a:rPr lang="en-US" dirty="0" err="1" smtClean="0"/>
              <a:t>Mazidi</a:t>
            </a:r>
            <a:r>
              <a:rPr lang="en-US" dirty="0" smtClean="0"/>
              <a:t>, et al.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208604" y="528429"/>
            <a:ext cx="16898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atin typeface="LiberationSerif-Bold"/>
              </a:rPr>
              <a:t>Rotate left</a:t>
            </a: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1342029" y="1471642"/>
            <a:ext cx="991737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LiberationSerif"/>
              </a:rPr>
              <a:t>There is no rotate left option in </a:t>
            </a:r>
            <a:r>
              <a:rPr lang="en-US" sz="2400" dirty="0" smtClean="0">
                <a:latin typeface="LiberationSerif"/>
              </a:rPr>
              <a:t>ARM </a:t>
            </a:r>
            <a:r>
              <a:rPr lang="en-US" sz="2400" dirty="0">
                <a:latin typeface="LiberationSerif"/>
              </a:rPr>
              <a:t>since one can use the rotate right (ROR) </a:t>
            </a:r>
            <a:r>
              <a:rPr lang="en-US" sz="2400" dirty="0" smtClean="0">
                <a:latin typeface="LiberationSerif"/>
              </a:rPr>
              <a:t>to do </a:t>
            </a:r>
            <a:r>
              <a:rPr lang="en-US" sz="2400" dirty="0">
                <a:latin typeface="LiberationSerif"/>
              </a:rPr>
              <a:t>the job. That means instead of rotating left n bits we can use rotate right 32–n bits to </a:t>
            </a:r>
            <a:r>
              <a:rPr lang="en-US" sz="2400" dirty="0" smtClean="0">
                <a:latin typeface="LiberationSerif"/>
              </a:rPr>
              <a:t>do the </a:t>
            </a:r>
            <a:r>
              <a:rPr lang="en-US" sz="2400" dirty="0">
                <a:latin typeface="LiberationSerif"/>
              </a:rPr>
              <a:t>job of rotate left. Using this method does not give us the proper carry if </a:t>
            </a:r>
            <a:r>
              <a:rPr lang="en-US" sz="2400" dirty="0" smtClean="0">
                <a:latin typeface="LiberationSerif"/>
              </a:rPr>
              <a:t>actual instruction </a:t>
            </a:r>
            <a:r>
              <a:rPr lang="en-US" sz="2400" dirty="0">
                <a:latin typeface="LiberationSerif"/>
              </a:rPr>
              <a:t>of ROL was available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1342029" y="3594452"/>
            <a:ext cx="971265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LiberationSerif"/>
              </a:rPr>
              <a:t>LDR R0,=0x00000072</a:t>
            </a:r>
          </a:p>
          <a:p>
            <a:r>
              <a:rPr lang="pt-BR" sz="2400" dirty="0">
                <a:latin typeface="LiberationSerif"/>
              </a:rPr>
              <a:t>;R0 = 0000 0000 0000 0000 0000 0000 0111 0010</a:t>
            </a:r>
          </a:p>
          <a:p>
            <a:r>
              <a:rPr lang="en-US" sz="2400" dirty="0">
                <a:latin typeface="LiberationSerif"/>
              </a:rPr>
              <a:t>MOVS R0,R0,ROR #31</a:t>
            </a:r>
          </a:p>
          <a:p>
            <a:r>
              <a:rPr lang="pt-BR" sz="2400" dirty="0">
                <a:latin typeface="LiberationSerif"/>
              </a:rPr>
              <a:t>;R0 = 0000 0000 0000 0000 0000 0000 1110 0100 C=0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6387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6987654" y="6379468"/>
            <a:ext cx="4768755" cy="365125"/>
          </a:xfrm>
        </p:spPr>
        <p:txBody>
          <a:bodyPr/>
          <a:lstStyle/>
          <a:p>
            <a:r>
              <a:rPr lang="en-US" dirty="0" smtClean="0"/>
              <a:t>ARM Assembly Language Programming &amp; Architecture by </a:t>
            </a:r>
            <a:r>
              <a:rPr lang="en-US" dirty="0" err="1" smtClean="0"/>
              <a:t>Mazidi</a:t>
            </a:r>
            <a:r>
              <a:rPr lang="en-US" dirty="0" smtClean="0"/>
              <a:t>, et al.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29069" y="569373"/>
            <a:ext cx="46297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atin typeface="LiberationSerif-Bold"/>
              </a:rPr>
              <a:t>RRX rotate right through carry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1442" y="1337480"/>
            <a:ext cx="5031470" cy="131922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29069" y="2963148"/>
            <a:ext cx="1004020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 smtClean="0">
                <a:latin typeface="LiberationSerif"/>
              </a:rPr>
              <a:t>In </a:t>
            </a:r>
            <a:r>
              <a:rPr lang="en-US" sz="2400" dirty="0">
                <a:latin typeface="LiberationSerif"/>
              </a:rPr>
              <a:t>RRX </a:t>
            </a:r>
            <a:r>
              <a:rPr lang="en-US" sz="2400" dirty="0" smtClean="0">
                <a:latin typeface="LiberationSerif"/>
              </a:rPr>
              <a:t>the LSB </a:t>
            </a:r>
            <a:r>
              <a:rPr lang="en-US" sz="2400" dirty="0">
                <a:latin typeface="LiberationSerif"/>
              </a:rPr>
              <a:t>is moved to C and C is moved to the MSB. In reality, C flag acts as if it is part of </a:t>
            </a:r>
            <a:r>
              <a:rPr lang="en-US" sz="2400" dirty="0" smtClean="0">
                <a:latin typeface="LiberationSerif"/>
              </a:rPr>
              <a:t>the operand</a:t>
            </a:r>
            <a:r>
              <a:rPr lang="en-US" sz="2400" dirty="0">
                <a:latin typeface="LiberationSerif"/>
              </a:rPr>
              <a:t>. That means the RRX is like 33-bit register since the C flag is </a:t>
            </a:r>
            <a:r>
              <a:rPr lang="en-US" sz="2400" dirty="0" smtClean="0">
                <a:latin typeface="LiberationSerif"/>
              </a:rPr>
              <a:t>33rd </a:t>
            </a:r>
            <a:r>
              <a:rPr lang="en-US" sz="2400" dirty="0">
                <a:latin typeface="LiberationSerif"/>
              </a:rPr>
              <a:t>bit. The </a:t>
            </a:r>
            <a:r>
              <a:rPr lang="en-US" sz="2400" dirty="0" smtClean="0">
                <a:latin typeface="LiberationSerif"/>
              </a:rPr>
              <a:t>RRX takes </a:t>
            </a:r>
            <a:r>
              <a:rPr lang="en-US" sz="2400" dirty="0">
                <a:latin typeface="LiberationSerif"/>
              </a:rPr>
              <a:t>no arguments and the number of times an operand to be rotated is fixed at one.</a:t>
            </a:r>
          </a:p>
          <a:p>
            <a:pPr algn="just"/>
            <a:r>
              <a:rPr lang="en-US" sz="2400" dirty="0">
                <a:latin typeface="LiberationSerif"/>
              </a:rPr>
              <a:t>;assume C=0</a:t>
            </a:r>
          </a:p>
          <a:p>
            <a:pPr algn="just"/>
            <a:r>
              <a:rPr lang="en-US" sz="2400" dirty="0">
                <a:latin typeface="LiberationSerif"/>
              </a:rPr>
              <a:t>MOV R2,#0x26</a:t>
            </a:r>
          </a:p>
          <a:p>
            <a:pPr algn="just"/>
            <a:r>
              <a:rPr lang="pt-BR" sz="2400" dirty="0">
                <a:latin typeface="LiberationSerif"/>
              </a:rPr>
              <a:t>;R2 = 0000 0000 0000 0000 0000 0000 0010 0110</a:t>
            </a:r>
          </a:p>
          <a:p>
            <a:pPr algn="just"/>
            <a:r>
              <a:rPr lang="en-US" sz="2400" dirty="0">
                <a:latin typeface="LiberationSerif"/>
              </a:rPr>
              <a:t>MOVS R2,R2,RRX</a:t>
            </a:r>
          </a:p>
          <a:p>
            <a:pPr algn="just"/>
            <a:r>
              <a:rPr lang="pt-BR" sz="2400" dirty="0">
                <a:latin typeface="LiberationSerif"/>
              </a:rPr>
              <a:t>;R2 = 0000 0000 0000 0000 0000 0000 0001 0011 C=0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09390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ARM Assembly Language Programming &amp; Architecture by Mazidi, et al.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358" y="1091821"/>
            <a:ext cx="10435283" cy="1556261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562392" y="2793958"/>
            <a:ext cx="47942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1000"/>
              </a:spcAft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Rotate operations for unsigned numbers in ARM</a:t>
            </a:r>
          </a:p>
        </p:txBody>
      </p:sp>
    </p:spTree>
    <p:extLst>
      <p:ext uri="{BB962C8B-B14F-4D97-AF65-F5344CB8AC3E}">
        <p14:creationId xmlns:p14="http://schemas.microsoft.com/office/powerpoint/2010/main" val="2877287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6714699" y="6233520"/>
            <a:ext cx="4864289" cy="365125"/>
          </a:xfrm>
        </p:spPr>
        <p:txBody>
          <a:bodyPr/>
          <a:lstStyle/>
          <a:p>
            <a:r>
              <a:rPr lang="en-US" dirty="0" smtClean="0"/>
              <a:t>ARM Assembly Language Programming &amp; Architecture by </a:t>
            </a:r>
            <a:r>
              <a:rPr lang="en-US" dirty="0" err="1" smtClean="0"/>
              <a:t>Mazidi</a:t>
            </a:r>
            <a:r>
              <a:rPr lang="en-US" dirty="0" smtClean="0"/>
              <a:t>, et al.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91542" y="501134"/>
            <a:ext cx="509947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latin typeface="LiberationSerif-Bold"/>
              </a:rPr>
              <a:t>Shift and Rotate Instructions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891542" y="1310185"/>
            <a:ext cx="99720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 ARM Cortex M all the above shift and rotate instructions can be used as independent instructions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1073661" y="2427013"/>
            <a:ext cx="2414251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LiberationSerif"/>
              </a:rPr>
              <a:t>LSL Rd, Rm, </a:t>
            </a:r>
            <a:r>
              <a:rPr lang="en-US" sz="2400" dirty="0" smtClean="0">
                <a:latin typeface="LiberationSerif"/>
              </a:rPr>
              <a:t>Rn</a:t>
            </a:r>
          </a:p>
          <a:p>
            <a:r>
              <a:rPr lang="en-US" sz="2400" dirty="0"/>
              <a:t>LSL R0,R2,#</a:t>
            </a:r>
            <a:r>
              <a:rPr lang="en-US" sz="2400" dirty="0" smtClean="0"/>
              <a:t>8</a:t>
            </a:r>
          </a:p>
          <a:p>
            <a:r>
              <a:rPr lang="en-US" sz="2400" dirty="0"/>
              <a:t>LSL </a:t>
            </a:r>
            <a:r>
              <a:rPr lang="en-US" sz="2400" dirty="0" smtClean="0"/>
              <a:t>R2,R0,R1</a:t>
            </a:r>
          </a:p>
        </p:txBody>
      </p:sp>
      <p:sp>
        <p:nvSpPr>
          <p:cNvPr id="6" name="Rectangle 5"/>
          <p:cNvSpPr/>
          <p:nvPr/>
        </p:nvSpPr>
        <p:spPr>
          <a:xfrm>
            <a:off x="1073661" y="3818019"/>
            <a:ext cx="2630848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LiberationSerif"/>
              </a:rPr>
              <a:t>LSLS Rd, Rm, </a:t>
            </a:r>
            <a:r>
              <a:rPr lang="en-US" sz="2400" dirty="0" smtClean="0">
                <a:latin typeface="LiberationSerif"/>
              </a:rPr>
              <a:t>Rn</a:t>
            </a:r>
          </a:p>
          <a:p>
            <a:r>
              <a:rPr lang="en-US" sz="2400" dirty="0" smtClean="0"/>
              <a:t>LSLS </a:t>
            </a:r>
            <a:r>
              <a:rPr lang="en-US" sz="2400" dirty="0"/>
              <a:t>R0,R2,#8</a:t>
            </a:r>
          </a:p>
          <a:p>
            <a:r>
              <a:rPr lang="en-US" sz="2400" dirty="0" smtClean="0"/>
              <a:t>LSLS R2,R0,R1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4926036" y="2610268"/>
            <a:ext cx="398595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LiberationSerif"/>
              </a:rPr>
              <a:t>Similarly, LSR and ROR</a:t>
            </a:r>
          </a:p>
          <a:p>
            <a:endParaRPr lang="en-US" sz="2400" dirty="0" smtClean="0">
              <a:latin typeface="LiberationSerif"/>
            </a:endParaRPr>
          </a:p>
          <a:p>
            <a:r>
              <a:rPr lang="en-US" sz="2400" dirty="0" smtClean="0">
                <a:latin typeface="LiberationSerif"/>
              </a:rPr>
              <a:t>LSR </a:t>
            </a:r>
            <a:r>
              <a:rPr lang="en-US" sz="2400" dirty="0">
                <a:latin typeface="LiberationSerif"/>
              </a:rPr>
              <a:t>Rd, Rm, </a:t>
            </a:r>
            <a:r>
              <a:rPr lang="en-US" sz="2400" dirty="0" smtClean="0">
                <a:latin typeface="LiberationSerif"/>
              </a:rPr>
              <a:t>Rn</a:t>
            </a:r>
          </a:p>
          <a:p>
            <a:r>
              <a:rPr lang="en-US" sz="2400" dirty="0">
                <a:latin typeface="LiberationSerif"/>
              </a:rPr>
              <a:t>LSRS Rd, Rm, Rn</a:t>
            </a:r>
          </a:p>
          <a:p>
            <a:r>
              <a:rPr lang="en-US" sz="2400" dirty="0">
                <a:latin typeface="LiberationSerif"/>
              </a:rPr>
              <a:t>ROR Rd, Rm, Rn</a:t>
            </a:r>
          </a:p>
          <a:p>
            <a:r>
              <a:rPr lang="en-US" sz="2400" dirty="0">
                <a:latin typeface="LiberationSerif"/>
              </a:rPr>
              <a:t>RORS Rd, Rm, Rn</a:t>
            </a:r>
          </a:p>
        </p:txBody>
      </p:sp>
    </p:spTree>
    <p:extLst>
      <p:ext uri="{BB962C8B-B14F-4D97-AF65-F5344CB8AC3E}">
        <p14:creationId xmlns:p14="http://schemas.microsoft.com/office/powerpoint/2010/main" val="1617339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ARM Assembly Language Programming &amp; Architecture by Mazidi, et al.</a:t>
            </a:r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950794" y="1174929"/>
            <a:ext cx="10290411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b="1" dirty="0">
                <a:latin typeface="LiberationSerif"/>
              </a:rPr>
              <a:t>ADD Rd,Rn,Op2 </a:t>
            </a:r>
            <a:r>
              <a:rPr lang="en-US" sz="2400" b="1" dirty="0" smtClean="0">
                <a:latin typeface="LiberationSerif"/>
              </a:rPr>
              <a:t>	;</a:t>
            </a:r>
            <a:r>
              <a:rPr lang="en-US" sz="2400" b="1" dirty="0">
                <a:latin typeface="LiberationSerif"/>
              </a:rPr>
              <a:t>Rd = Rn + </a:t>
            </a:r>
            <a:r>
              <a:rPr lang="en-US" sz="2400" b="1" dirty="0" smtClean="0">
                <a:latin typeface="LiberationSerif"/>
              </a:rPr>
              <a:t>Op2</a:t>
            </a:r>
          </a:p>
          <a:p>
            <a:pPr algn="just"/>
            <a:r>
              <a:rPr lang="en-US" sz="2400" b="1" dirty="0">
                <a:latin typeface="LiberationSerif"/>
              </a:rPr>
              <a:t>ADC Rd,Rn,Op2 </a:t>
            </a:r>
            <a:r>
              <a:rPr lang="en-US" sz="2400" b="1" dirty="0" smtClean="0">
                <a:latin typeface="LiberationSerif"/>
              </a:rPr>
              <a:t>	;</a:t>
            </a:r>
            <a:r>
              <a:rPr lang="en-US" sz="2400" b="1" dirty="0">
                <a:latin typeface="LiberationSerif"/>
              </a:rPr>
              <a:t>Rd = Rn + Op2 + </a:t>
            </a:r>
            <a:r>
              <a:rPr lang="en-US" sz="2400" b="1" dirty="0" smtClean="0">
                <a:latin typeface="LiberationSerif"/>
              </a:rPr>
              <a:t>C</a:t>
            </a:r>
          </a:p>
          <a:p>
            <a:pPr algn="just"/>
            <a:endParaRPr lang="en-US" sz="2400" b="1" dirty="0">
              <a:latin typeface="LiberationSerif"/>
            </a:endParaRPr>
          </a:p>
          <a:p>
            <a:pPr algn="just"/>
            <a:r>
              <a:rPr lang="en-US" sz="2400" dirty="0">
                <a:latin typeface="LiberationSerif"/>
              </a:rPr>
              <a:t>The instructions ADD and ADC are used to add two operands. The </a:t>
            </a:r>
            <a:r>
              <a:rPr lang="en-US" sz="2400" dirty="0" smtClean="0">
                <a:latin typeface="LiberationSerif"/>
              </a:rPr>
              <a:t>destination operand </a:t>
            </a:r>
            <a:r>
              <a:rPr lang="en-US" sz="2400" dirty="0">
                <a:latin typeface="LiberationSerif"/>
              </a:rPr>
              <a:t>must be a register. The Op2 operand can be a register or immediate. </a:t>
            </a:r>
            <a:r>
              <a:rPr lang="en-US" sz="2400" dirty="0" smtClean="0">
                <a:latin typeface="LiberationSerif"/>
              </a:rPr>
              <a:t>Remember that </a:t>
            </a:r>
            <a:r>
              <a:rPr lang="en-US" sz="2400" dirty="0">
                <a:latin typeface="LiberationSerif"/>
              </a:rPr>
              <a:t>memory-to-register or memory-to-memory arithmetic and logic operations are </a:t>
            </a:r>
            <a:r>
              <a:rPr lang="en-US" sz="2400" dirty="0" smtClean="0">
                <a:latin typeface="LiberationSerif"/>
              </a:rPr>
              <a:t>never allowed </a:t>
            </a:r>
            <a:r>
              <a:rPr lang="en-US" sz="2400" dirty="0">
                <a:latin typeface="LiberationSerif"/>
              </a:rPr>
              <a:t>in ARM Assembly language since it is a RISC processor. The instruction </a:t>
            </a:r>
            <a:r>
              <a:rPr lang="en-US" sz="2400" dirty="0" smtClean="0">
                <a:latin typeface="LiberationSerif"/>
              </a:rPr>
              <a:t>could change </a:t>
            </a:r>
            <a:r>
              <a:rPr lang="en-US" sz="2400" dirty="0">
                <a:latin typeface="LiberationSerif"/>
              </a:rPr>
              <a:t>any of the Z, C, N, or V bits of the status flag register, as long as we use the </a:t>
            </a:r>
            <a:r>
              <a:rPr lang="en-US" sz="2400" dirty="0" smtClean="0">
                <a:latin typeface="LiberationSerif"/>
              </a:rPr>
              <a:t>ADDS or ADCS instead </a:t>
            </a:r>
            <a:r>
              <a:rPr lang="en-US" sz="2400" dirty="0">
                <a:latin typeface="LiberationSerif"/>
              </a:rPr>
              <a:t>of </a:t>
            </a:r>
            <a:r>
              <a:rPr lang="en-US" sz="2400" dirty="0" smtClean="0">
                <a:latin typeface="LiberationSerif"/>
              </a:rPr>
              <a:t>ADD or ADC. ADC is used in the addition of multiword data.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0835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ARM Assembly Language Programming &amp; Architecture by Mazidi, et al.</a:t>
            </a:r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150961" y="604251"/>
            <a:ext cx="1023127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LiberationSerif"/>
              </a:rPr>
              <a:t>RRX </a:t>
            </a:r>
            <a:r>
              <a:rPr lang="en-US" sz="2400" dirty="0" err="1">
                <a:latin typeface="LiberationSerif"/>
              </a:rPr>
              <a:t>Rd,Rm</a:t>
            </a:r>
            <a:r>
              <a:rPr lang="en-US" sz="2400" dirty="0">
                <a:latin typeface="LiberationSerif"/>
              </a:rPr>
              <a:t> </a:t>
            </a:r>
            <a:r>
              <a:rPr lang="en-US" sz="2400" dirty="0" smtClean="0">
                <a:latin typeface="LiberationSerif"/>
              </a:rPr>
              <a:t>		;</a:t>
            </a:r>
            <a:r>
              <a:rPr lang="en-US" sz="2400" dirty="0">
                <a:latin typeface="LiberationSerif"/>
              </a:rPr>
              <a:t>Rd=rotate Rm right 1 bit position</a:t>
            </a:r>
          </a:p>
          <a:p>
            <a:r>
              <a:rPr lang="en-US" sz="2400" b="1" i="1" dirty="0">
                <a:latin typeface="LiberationSerif-BoldItalic"/>
              </a:rPr>
              <a:t>Function: </a:t>
            </a:r>
            <a:r>
              <a:rPr lang="en-US" sz="2400" dirty="0">
                <a:latin typeface="LiberationSerif"/>
              </a:rPr>
              <a:t>Each bit of Rm register is shifted from left to right one bit. The RRX does </a:t>
            </a:r>
            <a:r>
              <a:rPr lang="en-US" sz="2400" dirty="0" smtClean="0">
                <a:latin typeface="LiberationSerif"/>
              </a:rPr>
              <a:t>not update </a:t>
            </a:r>
            <a:r>
              <a:rPr lang="en-US" sz="2400" dirty="0">
                <a:latin typeface="LiberationSerif"/>
              </a:rPr>
              <a:t>the flags.</a:t>
            </a: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1150961" y="2141472"/>
            <a:ext cx="9985612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LiberationSerif"/>
              </a:rPr>
              <a:t>LDR R2,=0x00000002</a:t>
            </a:r>
          </a:p>
          <a:p>
            <a:r>
              <a:rPr lang="en-US" sz="2400" dirty="0">
                <a:latin typeface="LiberationSerif"/>
              </a:rPr>
              <a:t>RRX R0,R2 </a:t>
            </a:r>
            <a:r>
              <a:rPr lang="en-US" sz="2400" dirty="0" smtClean="0">
                <a:latin typeface="LiberationSerif"/>
              </a:rPr>
              <a:t>			;</a:t>
            </a:r>
            <a:r>
              <a:rPr lang="en-US" sz="2400" dirty="0">
                <a:latin typeface="LiberationSerif"/>
              </a:rPr>
              <a:t>R0=R2 is shifted right one bit</a:t>
            </a:r>
          </a:p>
          <a:p>
            <a:r>
              <a:rPr lang="en-US" sz="2400" dirty="0" smtClean="0">
                <a:latin typeface="LiberationSerif"/>
              </a:rPr>
              <a:t>				;</a:t>
            </a:r>
            <a:r>
              <a:rPr lang="en-US" sz="2400" dirty="0">
                <a:latin typeface="LiberationSerif"/>
              </a:rPr>
              <a:t>now, R0=0x00000001</a:t>
            </a:r>
          </a:p>
          <a:p>
            <a:r>
              <a:rPr lang="en-US" sz="2400" b="1" dirty="0">
                <a:latin typeface="LiberationSerif-Bold"/>
              </a:rPr>
              <a:t>RRXS Rotate Right with extend (update the flags)</a:t>
            </a:r>
          </a:p>
          <a:p>
            <a:r>
              <a:rPr lang="en-US" sz="2400" dirty="0">
                <a:latin typeface="LiberationSerif"/>
              </a:rPr>
              <a:t>RRXS </a:t>
            </a:r>
            <a:r>
              <a:rPr lang="en-US" sz="2400" dirty="0" err="1">
                <a:latin typeface="LiberationSerif"/>
              </a:rPr>
              <a:t>Rd,Rm</a:t>
            </a:r>
            <a:r>
              <a:rPr lang="en-US" sz="2400" dirty="0">
                <a:latin typeface="LiberationSerif"/>
              </a:rPr>
              <a:t> </a:t>
            </a:r>
            <a:r>
              <a:rPr lang="en-US" sz="2400" dirty="0" smtClean="0">
                <a:latin typeface="LiberationSerif"/>
              </a:rPr>
              <a:t>		;</a:t>
            </a:r>
            <a:r>
              <a:rPr lang="en-US" sz="2400" dirty="0">
                <a:latin typeface="LiberationSerif"/>
              </a:rPr>
              <a:t>Rd=rotate Rm right 1 bit position</a:t>
            </a:r>
          </a:p>
          <a:p>
            <a:r>
              <a:rPr lang="en-US" sz="2400" b="1" i="1" dirty="0">
                <a:latin typeface="LiberationSerif-BoldItalic"/>
              </a:rPr>
              <a:t>Function: </a:t>
            </a:r>
            <a:r>
              <a:rPr lang="en-US" sz="2400" dirty="0">
                <a:latin typeface="LiberationSerif"/>
              </a:rPr>
              <a:t>Each bit of Rm register is shifted from left to right one bit. The </a:t>
            </a:r>
            <a:r>
              <a:rPr lang="en-US" sz="2400" dirty="0" smtClean="0">
                <a:latin typeface="LiberationSerif"/>
              </a:rPr>
              <a:t>RRXS updates </a:t>
            </a:r>
            <a:r>
              <a:rPr lang="en-US" sz="2400" dirty="0">
                <a:latin typeface="LiberationSerif"/>
              </a:rPr>
              <a:t>the flags</a:t>
            </a:r>
            <a:r>
              <a:rPr lang="en-US" sz="2400" dirty="0" smtClean="0">
                <a:latin typeface="LiberationSerif"/>
              </a:rPr>
              <a:t>.</a:t>
            </a:r>
          </a:p>
          <a:p>
            <a:endParaRPr lang="en-US" sz="2400" dirty="0">
              <a:latin typeface="LiberationSerif"/>
            </a:endParaRPr>
          </a:p>
          <a:p>
            <a:r>
              <a:rPr lang="en-US" sz="2400" dirty="0">
                <a:latin typeface="LiberationSerif"/>
              </a:rPr>
              <a:t>LDR R2,=0x00000002</a:t>
            </a:r>
          </a:p>
          <a:p>
            <a:r>
              <a:rPr lang="en-US" sz="2400" dirty="0">
                <a:latin typeface="LiberationSerif"/>
              </a:rPr>
              <a:t>RRXS R0,R2 </a:t>
            </a:r>
            <a:r>
              <a:rPr lang="en-US" sz="2400" dirty="0" smtClean="0">
                <a:latin typeface="LiberationSerif"/>
              </a:rPr>
              <a:t>		;</a:t>
            </a:r>
            <a:r>
              <a:rPr lang="en-US" sz="2400" dirty="0">
                <a:latin typeface="LiberationSerif"/>
              </a:rPr>
              <a:t>R0=R2 is shifted right one bit</a:t>
            </a:r>
          </a:p>
          <a:p>
            <a:r>
              <a:rPr lang="en-US" sz="2400" dirty="0" smtClean="0">
                <a:latin typeface="LiberationSerif"/>
              </a:rPr>
              <a:t>				;</a:t>
            </a:r>
            <a:r>
              <a:rPr lang="en-US" sz="2400" dirty="0">
                <a:latin typeface="LiberationSerif"/>
              </a:rPr>
              <a:t>now, R0=0x00000001</a:t>
            </a:r>
          </a:p>
        </p:txBody>
      </p:sp>
    </p:spTree>
    <p:extLst>
      <p:ext uri="{BB962C8B-B14F-4D97-AF65-F5344CB8AC3E}">
        <p14:creationId xmlns:p14="http://schemas.microsoft.com/office/powerpoint/2010/main" val="501893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0" y="1166843"/>
            <a:ext cx="6096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EQ           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Z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set 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		equal</a:t>
            </a:r>
            <a:endParaRPr 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NE </a:t>
            </a:r>
            <a:r>
              <a:rPr lang="en-US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Z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clear 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		not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equal</a:t>
            </a:r>
          </a:p>
          <a:p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CS/HS </a:t>
            </a:r>
            <a:r>
              <a:rPr lang="en-US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C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set 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		unsigned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higher or same</a:t>
            </a:r>
          </a:p>
          <a:p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CC/LO </a:t>
            </a:r>
            <a:r>
              <a:rPr lang="en-US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C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clear 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		unsigned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lower</a:t>
            </a:r>
          </a:p>
          <a:p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MI </a:t>
            </a:r>
            <a:r>
              <a:rPr lang="en-US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N set 		negative</a:t>
            </a:r>
            <a:endParaRPr 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PL </a:t>
            </a:r>
            <a:r>
              <a:rPr lang="en-US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N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clear 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		positive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or zero</a:t>
            </a:r>
          </a:p>
          <a:p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VS </a:t>
            </a:r>
            <a:r>
              <a:rPr lang="en-US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V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set 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		overflow</a:t>
            </a:r>
            <a:endParaRPr 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VC </a:t>
            </a:r>
            <a:r>
              <a:rPr lang="en-US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V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clear 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		no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overflow</a:t>
            </a:r>
          </a:p>
          <a:p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HI </a:t>
            </a:r>
            <a:r>
              <a:rPr lang="en-US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C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set and Z clear 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	unsigned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higher</a:t>
            </a:r>
          </a:p>
          <a:p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LS </a:t>
            </a:r>
            <a:r>
              <a:rPr lang="en-US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C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clear or Z set 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	unsigned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lower or same</a:t>
            </a:r>
          </a:p>
          <a:p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GE </a:t>
            </a:r>
            <a:r>
              <a:rPr lang="en-US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N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equals V 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	signed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greater or equal</a:t>
            </a:r>
          </a:p>
          <a:p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LT </a:t>
            </a:r>
            <a:r>
              <a:rPr lang="en-US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N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not equal to V 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	signed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less than</a:t>
            </a:r>
          </a:p>
          <a:p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GT </a:t>
            </a:r>
            <a:r>
              <a:rPr lang="en-US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Z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clear AND (N equals V) 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	signed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greater than</a:t>
            </a:r>
          </a:p>
          <a:p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LE </a:t>
            </a:r>
            <a:r>
              <a:rPr lang="en-US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Z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set OR (N not equal to V) 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	signed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less than or equal</a:t>
            </a:r>
          </a:p>
          <a:p>
            <a:r>
              <a:rPr 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AL </a:t>
            </a:r>
            <a:r>
              <a:rPr lang="en-US" b="1" smtClean="0">
                <a:solidFill>
                  <a:srgbClr val="000000"/>
                </a:solidFill>
                <a:latin typeface="Times New Roman" panose="02020603050405020304" pitchFamily="18" charset="0"/>
              </a:rPr>
              <a:t>	</a:t>
            </a:r>
            <a:r>
              <a:rPr lang="en-US" smtClean="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ignored</a:t>
            </a:r>
            <a:r>
              <a:rPr lang="en-US">
                <a:solidFill>
                  <a:srgbClr val="000000"/>
                </a:solidFill>
                <a:latin typeface="Times New Roman" panose="02020603050405020304" pitchFamily="18" charset="0"/>
              </a:rPr>
              <a:t>) </a:t>
            </a:r>
            <a:r>
              <a:rPr lang="en-US" smtClean="0">
                <a:solidFill>
                  <a:srgbClr val="000000"/>
                </a:solidFill>
                <a:latin typeface="Times New Roman" panose="02020603050405020304" pitchFamily="18" charset="0"/>
              </a:rPr>
              <a:t>		always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(usually omitted)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837528" y="6301759"/>
            <a:ext cx="4823347" cy="365125"/>
          </a:xfrm>
        </p:spPr>
        <p:txBody>
          <a:bodyPr/>
          <a:lstStyle/>
          <a:p>
            <a:r>
              <a:rPr lang="en-US" dirty="0" smtClean="0"/>
              <a:t>ARM Assembly Language Programming &amp; Architecture by </a:t>
            </a:r>
            <a:r>
              <a:rPr lang="en-US" dirty="0" err="1" smtClean="0"/>
              <a:t>Mazidi</a:t>
            </a:r>
            <a:r>
              <a:rPr lang="en-US" dirty="0" smtClean="0"/>
              <a:t>, et al.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6911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0700" y="350511"/>
            <a:ext cx="6679106" cy="41643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619128" y="5049652"/>
            <a:ext cx="47899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ARM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Branch (Jump) Instructions Using Flag Bits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905767" y="6301759"/>
            <a:ext cx="4796051" cy="365125"/>
          </a:xfrm>
        </p:spPr>
        <p:txBody>
          <a:bodyPr/>
          <a:lstStyle/>
          <a:p>
            <a:r>
              <a:rPr lang="en-US" dirty="0" smtClean="0"/>
              <a:t>ARM Assembly Language Programming &amp; Architecture by </a:t>
            </a:r>
            <a:r>
              <a:rPr lang="en-US" dirty="0" err="1" smtClean="0"/>
              <a:t>Mazidi</a:t>
            </a:r>
            <a:r>
              <a:rPr lang="en-US" dirty="0" smtClean="0"/>
              <a:t>, et al.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8218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74618" y="1025236"/>
            <a:ext cx="879763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Add 10 32-bit numbers available in the code memory and store the result in data memory.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8974348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ARM Assembly Language Programming &amp; Architecture by Mazidi, et al.</a:t>
            </a:r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155080" y="1982450"/>
            <a:ext cx="1008569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LiberationSerif"/>
              </a:rPr>
              <a:t>If we do not add a condition after an instruction, it will be </a:t>
            </a:r>
            <a:r>
              <a:rPr lang="en-US" sz="2400" dirty="0" smtClean="0">
                <a:latin typeface="LiberationSerif"/>
              </a:rPr>
              <a:t>executed unconditionally </a:t>
            </a:r>
            <a:r>
              <a:rPr lang="en-US" sz="2400" dirty="0">
                <a:latin typeface="LiberationSerif"/>
              </a:rPr>
              <a:t>because the default is not to check the flags and execute unconditionally.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LiberationSerif"/>
              </a:rPr>
              <a:t>If we want an instruction to be executed only when a condition is met, we put </a:t>
            </a:r>
            <a:r>
              <a:rPr lang="en-US" sz="2400" dirty="0" smtClean="0">
                <a:latin typeface="LiberationSerif"/>
              </a:rPr>
              <a:t>the condition </a:t>
            </a:r>
            <a:r>
              <a:rPr lang="en-US" sz="2400" dirty="0">
                <a:latin typeface="LiberationSerif"/>
              </a:rPr>
              <a:t>syntax right after the instruction.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LiberationSerif"/>
              </a:rPr>
              <a:t>This feature of ARM allows the execution of an instruction conditionally based </a:t>
            </a:r>
            <a:r>
              <a:rPr lang="en-US" sz="2400" dirty="0" smtClean="0">
                <a:latin typeface="LiberationSerif"/>
              </a:rPr>
              <a:t>on the </a:t>
            </a:r>
            <a:r>
              <a:rPr lang="en-US" sz="2400" dirty="0">
                <a:latin typeface="LiberationSerif"/>
              </a:rPr>
              <a:t>status of Z, C, V and N flags. To do that, the ARM instructions have set aside the </a:t>
            </a:r>
            <a:r>
              <a:rPr lang="en-US" sz="2400" dirty="0" smtClean="0">
                <a:latin typeface="LiberationSerif"/>
              </a:rPr>
              <a:t>most significant </a:t>
            </a:r>
            <a:r>
              <a:rPr lang="en-US" sz="2400" dirty="0">
                <a:latin typeface="LiberationSerif"/>
              </a:rPr>
              <a:t>4 bits of the instruction field for the conditions. </a:t>
            </a:r>
            <a:r>
              <a:rPr lang="en-US" sz="2400" dirty="0" smtClean="0">
                <a:latin typeface="LiberationSerif"/>
              </a:rPr>
              <a:t> The </a:t>
            </a:r>
            <a:r>
              <a:rPr lang="en-US" sz="2400" dirty="0">
                <a:latin typeface="LiberationSerif"/>
              </a:rPr>
              <a:t>4 </a:t>
            </a:r>
            <a:r>
              <a:rPr lang="en-US" sz="2400" dirty="0" smtClean="0">
                <a:latin typeface="LiberationSerif"/>
              </a:rPr>
              <a:t>bits gives </a:t>
            </a:r>
            <a:r>
              <a:rPr lang="en-US" sz="2400" dirty="0">
                <a:latin typeface="LiberationSerif"/>
              </a:rPr>
              <a:t>us 16 possible conditions. </a:t>
            </a:r>
            <a:r>
              <a:rPr lang="en-US" sz="2400" dirty="0" smtClean="0">
                <a:latin typeface="LiberationSerif"/>
              </a:rPr>
              <a:t> </a:t>
            </a:r>
          </a:p>
        </p:txBody>
      </p:sp>
      <p:sp>
        <p:nvSpPr>
          <p:cNvPr id="4" name="Rectangle 3"/>
          <p:cNvSpPr/>
          <p:nvPr/>
        </p:nvSpPr>
        <p:spPr>
          <a:xfrm>
            <a:off x="950364" y="501651"/>
            <a:ext cx="397897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latin typeface="LiberationSerif-Bold"/>
              </a:rPr>
              <a:t>Conditional Execution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25222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6714699" y="6288111"/>
            <a:ext cx="4686868" cy="365125"/>
          </a:xfrm>
        </p:spPr>
        <p:txBody>
          <a:bodyPr/>
          <a:lstStyle/>
          <a:p>
            <a:r>
              <a:rPr lang="en-US" dirty="0" smtClean="0"/>
              <a:t>ARM Assembly Language Programming &amp; Architecture by </a:t>
            </a:r>
            <a:r>
              <a:rPr lang="en-US" dirty="0" err="1" smtClean="0"/>
              <a:t>Mazidi</a:t>
            </a:r>
            <a:r>
              <a:rPr lang="en-US" dirty="0" smtClean="0"/>
              <a:t>, et al.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43719" y="548650"/>
            <a:ext cx="10904561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LiberationSerif"/>
              </a:rPr>
              <a:t>To make an instruction conditional, simply we put the condition </a:t>
            </a:r>
            <a:r>
              <a:rPr lang="en-US" sz="2400" dirty="0" smtClean="0">
                <a:latin typeface="LiberationSerif"/>
              </a:rPr>
              <a:t>syntax in </a:t>
            </a:r>
            <a:r>
              <a:rPr lang="en-US" sz="2400" dirty="0">
                <a:latin typeface="LiberationSerif"/>
              </a:rPr>
              <a:t>front of it. </a:t>
            </a:r>
            <a:r>
              <a:rPr lang="en-US" sz="2400" dirty="0" smtClean="0">
                <a:latin typeface="LiberationSerif"/>
              </a:rPr>
              <a:t> </a:t>
            </a:r>
          </a:p>
          <a:p>
            <a:endParaRPr lang="en-US" sz="2400" dirty="0">
              <a:latin typeface="LiberationSerif"/>
            </a:endParaRPr>
          </a:p>
          <a:p>
            <a:r>
              <a:rPr lang="pt-BR" sz="2400" dirty="0">
                <a:latin typeface="LiberationSerif"/>
              </a:rPr>
              <a:t>MOV R1,#10 </a:t>
            </a:r>
            <a:r>
              <a:rPr lang="pt-BR" sz="2400" dirty="0" smtClean="0">
                <a:latin typeface="LiberationSerif"/>
              </a:rPr>
              <a:t>	;</a:t>
            </a:r>
            <a:r>
              <a:rPr lang="pt-BR" sz="2400" dirty="0">
                <a:latin typeface="LiberationSerif"/>
              </a:rPr>
              <a:t>R1 = 10</a:t>
            </a:r>
          </a:p>
          <a:p>
            <a:r>
              <a:rPr lang="pt-BR" sz="2400" dirty="0">
                <a:latin typeface="LiberationSerif"/>
              </a:rPr>
              <a:t>MOV R2,#12 </a:t>
            </a:r>
            <a:r>
              <a:rPr lang="pt-BR" sz="2400" dirty="0" smtClean="0">
                <a:latin typeface="LiberationSerif"/>
              </a:rPr>
              <a:t>	;</a:t>
            </a:r>
            <a:r>
              <a:rPr lang="pt-BR" sz="2400" dirty="0">
                <a:latin typeface="LiberationSerif"/>
              </a:rPr>
              <a:t>R2 = 12</a:t>
            </a:r>
          </a:p>
          <a:p>
            <a:r>
              <a:rPr lang="en-US" sz="2400" dirty="0">
                <a:latin typeface="LiberationSerif"/>
              </a:rPr>
              <a:t>CMP R2,R1 </a:t>
            </a:r>
            <a:r>
              <a:rPr lang="en-US" sz="2400" dirty="0" smtClean="0">
                <a:latin typeface="LiberationSerif"/>
              </a:rPr>
              <a:t>	;</a:t>
            </a:r>
            <a:r>
              <a:rPr lang="en-US" sz="2400" dirty="0">
                <a:latin typeface="LiberationSerif"/>
              </a:rPr>
              <a:t>compare 12 with 10, Z = 0 because they are not equal</a:t>
            </a:r>
          </a:p>
          <a:p>
            <a:r>
              <a:rPr lang="en-US" sz="2400" dirty="0">
                <a:latin typeface="LiberationSerif"/>
              </a:rPr>
              <a:t>MOVEQ R4,#20 </a:t>
            </a:r>
            <a:r>
              <a:rPr lang="en-US" sz="2400" dirty="0" smtClean="0">
                <a:latin typeface="LiberationSerif"/>
              </a:rPr>
              <a:t>;</a:t>
            </a:r>
            <a:r>
              <a:rPr lang="en-US" sz="2400" dirty="0">
                <a:latin typeface="LiberationSerif"/>
              </a:rPr>
              <a:t>this line is not executed </a:t>
            </a:r>
            <a:r>
              <a:rPr lang="en-US" sz="2400" dirty="0" smtClean="0">
                <a:latin typeface="LiberationSerif"/>
              </a:rPr>
              <a:t>because the </a:t>
            </a:r>
            <a:r>
              <a:rPr lang="en-US" sz="2400" dirty="0">
                <a:latin typeface="LiberationSerif"/>
              </a:rPr>
              <a:t>condition EQ is not </a:t>
            </a:r>
            <a:r>
              <a:rPr lang="en-US" sz="2400" dirty="0" smtClean="0">
                <a:latin typeface="LiberationSerif"/>
              </a:rPr>
              <a:t>met</a:t>
            </a:r>
          </a:p>
          <a:p>
            <a:endParaRPr lang="en-US" sz="2400" dirty="0">
              <a:latin typeface="LiberationSerif"/>
            </a:endParaRPr>
          </a:p>
          <a:p>
            <a:r>
              <a:rPr lang="pt-BR" sz="2400" dirty="0">
                <a:latin typeface="LiberationSerif"/>
              </a:rPr>
              <a:t>CMP R1,#0 </a:t>
            </a:r>
            <a:r>
              <a:rPr lang="pt-BR" sz="2400" dirty="0" smtClean="0">
                <a:latin typeface="LiberationSerif"/>
              </a:rPr>
              <a:t>	;</a:t>
            </a:r>
            <a:r>
              <a:rPr lang="pt-BR" sz="2400" dirty="0">
                <a:latin typeface="LiberationSerif"/>
              </a:rPr>
              <a:t>compare R1 with 0</a:t>
            </a:r>
          </a:p>
          <a:p>
            <a:r>
              <a:rPr lang="en-US" sz="2400" dirty="0">
                <a:latin typeface="LiberationSerif"/>
              </a:rPr>
              <a:t>ADDNE R1,R1,#10 </a:t>
            </a:r>
            <a:r>
              <a:rPr lang="en-US" sz="2400" dirty="0" smtClean="0">
                <a:latin typeface="LiberationSerif"/>
              </a:rPr>
              <a:t>		;</a:t>
            </a:r>
            <a:r>
              <a:rPr lang="en-US" sz="2400" dirty="0">
                <a:latin typeface="LiberationSerif"/>
              </a:rPr>
              <a:t>this line is executed if Z = </a:t>
            </a:r>
            <a:r>
              <a:rPr lang="en-US" sz="2400" dirty="0" smtClean="0">
                <a:latin typeface="LiberationSerif"/>
              </a:rPr>
              <a:t>0 (if </a:t>
            </a:r>
            <a:r>
              <a:rPr lang="en-US" sz="2400" dirty="0">
                <a:latin typeface="LiberationSerif"/>
              </a:rPr>
              <a:t>in the last CMP </a:t>
            </a:r>
            <a:r>
              <a:rPr lang="en-US" sz="2400" dirty="0" smtClean="0">
                <a:latin typeface="LiberationSerif"/>
              </a:rPr>
              <a:t>  </a:t>
            </a:r>
          </a:p>
          <a:p>
            <a:r>
              <a:rPr lang="en-US" sz="2400" dirty="0">
                <a:latin typeface="LiberationSerif"/>
              </a:rPr>
              <a:t> </a:t>
            </a:r>
            <a:r>
              <a:rPr lang="en-US" sz="2400" dirty="0" smtClean="0">
                <a:latin typeface="LiberationSerif"/>
              </a:rPr>
              <a:t>                                           ;operands </a:t>
            </a:r>
            <a:r>
              <a:rPr lang="en-US" sz="2400" dirty="0">
                <a:latin typeface="LiberationSerif"/>
              </a:rPr>
              <a:t>were not equal)</a:t>
            </a:r>
          </a:p>
          <a:p>
            <a:r>
              <a:rPr lang="en-US" sz="2400" dirty="0">
                <a:latin typeface="LiberationSerif"/>
              </a:rPr>
              <a:t>Note that we can add both S and condition to syntax of an instruction. It is </a:t>
            </a:r>
            <a:r>
              <a:rPr lang="en-US" sz="2400" dirty="0" smtClean="0">
                <a:latin typeface="LiberationSerif"/>
              </a:rPr>
              <a:t>common to </a:t>
            </a:r>
            <a:r>
              <a:rPr lang="en-US" sz="2400" dirty="0">
                <a:latin typeface="LiberationSerif"/>
              </a:rPr>
              <a:t>put S after the condition. See the following examples:</a:t>
            </a:r>
          </a:p>
          <a:p>
            <a:r>
              <a:rPr lang="en-US" sz="2400" dirty="0">
                <a:latin typeface="LiberationSerif"/>
              </a:rPr>
              <a:t>ADDNES R1,R1,#10</a:t>
            </a:r>
          </a:p>
          <a:p>
            <a:r>
              <a:rPr lang="en-US" sz="2400" dirty="0">
                <a:latin typeface="LiberationSerif"/>
              </a:rPr>
              <a:t>;this line is executed and set the flags if Z = 0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79311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27361" y="705850"/>
            <a:ext cx="31640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LiberationSerif-Bold"/>
              </a:rPr>
              <a:t>BCD and ASCII Conversion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306628" y="1606603"/>
            <a:ext cx="2082621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rabicParenBoth"/>
            </a:pPr>
            <a:r>
              <a:rPr lang="en-US" dirty="0" smtClean="0">
                <a:latin typeface="LiberationSerif"/>
              </a:rPr>
              <a:t>unpacked BCD</a:t>
            </a:r>
          </a:p>
          <a:p>
            <a:r>
              <a:rPr lang="en-US" dirty="0" smtClean="0">
                <a:latin typeface="LiberationSerif"/>
              </a:rPr>
              <a:t> </a:t>
            </a:r>
          </a:p>
          <a:p>
            <a:r>
              <a:rPr lang="en-US" dirty="0" smtClean="0">
                <a:latin typeface="LiberationSerif"/>
              </a:rPr>
              <a:t>(2) packed </a:t>
            </a:r>
            <a:r>
              <a:rPr lang="en-US" dirty="0">
                <a:latin typeface="LiberationSerif"/>
              </a:rPr>
              <a:t>BCD</a:t>
            </a:r>
            <a:r>
              <a:rPr lang="en-US" dirty="0" smtClean="0">
                <a:latin typeface="LiberationSerif"/>
              </a:rPr>
              <a:t>.</a:t>
            </a:r>
          </a:p>
          <a:p>
            <a:endParaRPr lang="en-US" dirty="0">
              <a:latin typeface="LiberationSerif"/>
            </a:endParaRPr>
          </a:p>
          <a:p>
            <a:r>
              <a:rPr lang="en-US" dirty="0" smtClean="0">
                <a:latin typeface="LiberationSerif"/>
              </a:rPr>
              <a:t>(3) </a:t>
            </a:r>
            <a:r>
              <a:rPr lang="en-US" dirty="0"/>
              <a:t>ASCII numbers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083188" y="6301759"/>
            <a:ext cx="4891585" cy="365125"/>
          </a:xfrm>
        </p:spPr>
        <p:txBody>
          <a:bodyPr/>
          <a:lstStyle/>
          <a:p>
            <a:r>
              <a:rPr lang="en-US" dirty="0" smtClean="0"/>
              <a:t>ARM Assembly Language Programming &amp; Architecture by </a:t>
            </a:r>
            <a:r>
              <a:rPr lang="en-US" dirty="0" err="1" smtClean="0"/>
              <a:t>Mazidi</a:t>
            </a:r>
            <a:r>
              <a:rPr lang="en-US" dirty="0" smtClean="0"/>
              <a:t>, et al.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696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40357" y="473839"/>
            <a:ext cx="413664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latin typeface="LiberationSerif"/>
              </a:rPr>
              <a:t>BL (branch and link)</a:t>
            </a:r>
            <a:endParaRPr lang="en-US" sz="3200" b="1" dirty="0"/>
          </a:p>
        </p:txBody>
      </p:sp>
      <p:sp>
        <p:nvSpPr>
          <p:cNvPr id="3" name="Rectangle 2"/>
          <p:cNvSpPr/>
          <p:nvPr/>
        </p:nvSpPr>
        <p:spPr>
          <a:xfrm>
            <a:off x="731175" y="1463554"/>
            <a:ext cx="1008114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LiberationSerif"/>
              </a:rPr>
              <a:t>Subroutines are often used to perform tasks that need to </a:t>
            </a:r>
            <a:r>
              <a:rPr lang="en-US" sz="2400" dirty="0" smtClean="0">
                <a:latin typeface="LiberationSerif"/>
              </a:rPr>
              <a:t>be performed </a:t>
            </a:r>
            <a:r>
              <a:rPr lang="en-US" sz="2400" dirty="0">
                <a:latin typeface="LiberationSerif"/>
              </a:rPr>
              <a:t>frequently. </a:t>
            </a:r>
            <a:r>
              <a:rPr lang="en-US" sz="2400" dirty="0" smtClean="0">
                <a:latin typeface="LiberationSerif"/>
              </a:rPr>
              <a:t>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 smtClean="0">
              <a:latin typeface="LiberationSerif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LiberationSerif"/>
              </a:rPr>
              <a:t>In </a:t>
            </a:r>
            <a:r>
              <a:rPr lang="en-US" sz="2400" dirty="0">
                <a:latin typeface="LiberationSerif"/>
              </a:rPr>
              <a:t>the ARM there is only one instruction for call and that is BL (</a:t>
            </a:r>
            <a:r>
              <a:rPr lang="en-US" sz="2400" dirty="0" smtClean="0">
                <a:latin typeface="LiberationSerif"/>
              </a:rPr>
              <a:t>branch and </a:t>
            </a:r>
            <a:r>
              <a:rPr lang="en-US" sz="2400" dirty="0">
                <a:latin typeface="LiberationSerif"/>
              </a:rPr>
              <a:t>link). </a:t>
            </a:r>
            <a:endParaRPr lang="en-US" sz="2400" dirty="0" smtClean="0">
              <a:latin typeface="LiberationSerif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 smtClean="0">
              <a:latin typeface="LiberationSerif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LiberationSerif"/>
              </a:rPr>
              <a:t>To </a:t>
            </a:r>
            <a:r>
              <a:rPr lang="en-US" sz="2400" dirty="0">
                <a:latin typeface="LiberationSerif"/>
              </a:rPr>
              <a:t>use BL instruction for call, we must leave the R14 register unused since </a:t>
            </a:r>
            <a:r>
              <a:rPr lang="en-US" sz="2400" dirty="0" smtClean="0">
                <a:latin typeface="LiberationSerif"/>
              </a:rPr>
              <a:t>that is </a:t>
            </a:r>
            <a:r>
              <a:rPr lang="en-US" sz="2400" dirty="0">
                <a:latin typeface="LiberationSerif"/>
              </a:rPr>
              <a:t>where the ARM CPU stores the address of the </a:t>
            </a:r>
            <a:r>
              <a:rPr lang="en-US" sz="2400" dirty="0" smtClean="0">
                <a:latin typeface="LiberationSerif"/>
              </a:rPr>
              <a:t>next instruction </a:t>
            </a:r>
            <a:r>
              <a:rPr lang="en-US" sz="2400" dirty="0">
                <a:latin typeface="LiberationSerif"/>
              </a:rPr>
              <a:t>where it returns </a:t>
            </a:r>
            <a:r>
              <a:rPr lang="en-US" sz="2400" dirty="0" smtClean="0">
                <a:latin typeface="LiberationSerif"/>
              </a:rPr>
              <a:t>to resume </a:t>
            </a:r>
            <a:r>
              <a:rPr lang="en-US" sz="2400" dirty="0">
                <a:latin typeface="LiberationSerif"/>
              </a:rPr>
              <a:t>executing the </a:t>
            </a:r>
            <a:r>
              <a:rPr lang="en-US" sz="2400" dirty="0" smtClean="0">
                <a:latin typeface="LiberationSerif"/>
              </a:rPr>
              <a:t>program.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 smtClean="0">
              <a:latin typeface="LiberationSerif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LiberationSerif"/>
              </a:rPr>
              <a:t>ARM automatically saves in the link register (LR), the R14, </a:t>
            </a:r>
            <a:r>
              <a:rPr lang="en-US" sz="2400" dirty="0" smtClean="0">
                <a:latin typeface="LiberationSerif"/>
              </a:rPr>
              <a:t>the address </a:t>
            </a:r>
            <a:r>
              <a:rPr lang="en-US" sz="2400" dirty="0">
                <a:latin typeface="LiberationSerif"/>
              </a:rPr>
              <a:t>of the instruction immediately below the BL.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741994" y="6210246"/>
            <a:ext cx="4946176" cy="365125"/>
          </a:xfrm>
        </p:spPr>
        <p:txBody>
          <a:bodyPr/>
          <a:lstStyle/>
          <a:p>
            <a:r>
              <a:rPr lang="en-US" dirty="0" smtClean="0"/>
              <a:t>ARM Assembly Language Programming &amp; Architecture by </a:t>
            </a:r>
            <a:r>
              <a:rPr lang="en-US" dirty="0" err="1" smtClean="0"/>
              <a:t>Mazidi</a:t>
            </a:r>
            <a:r>
              <a:rPr lang="en-US" dirty="0" smtClean="0"/>
              <a:t>, et al.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903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09934" y="1410985"/>
            <a:ext cx="10317708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dirty="0"/>
              <a:t>When a subroutine is called by </a:t>
            </a:r>
            <a:r>
              <a:rPr lang="en-US" sz="2800" dirty="0" smtClean="0"/>
              <a:t>the BL </a:t>
            </a:r>
            <a:r>
              <a:rPr lang="en-US" sz="2800" dirty="0"/>
              <a:t>instruction, control is transferred to that subroutine, and the processor saves the </a:t>
            </a:r>
            <a:r>
              <a:rPr lang="en-US" sz="2800" dirty="0" smtClean="0"/>
              <a:t>PC (program </a:t>
            </a:r>
            <a:r>
              <a:rPr lang="en-US" sz="2800" dirty="0"/>
              <a:t>counter) in the R14 register and begins to fetch instructions from the </a:t>
            </a:r>
            <a:r>
              <a:rPr lang="en-US" sz="2800" dirty="0" smtClean="0"/>
              <a:t>new location</a:t>
            </a:r>
            <a:r>
              <a:rPr lang="en-US" sz="2800" dirty="0"/>
              <a:t>. </a:t>
            </a:r>
            <a:endParaRPr lang="en-US" sz="2800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dirty="0" smtClean="0"/>
              <a:t>After </a:t>
            </a:r>
            <a:r>
              <a:rPr lang="en-US" sz="2800" dirty="0"/>
              <a:t>finishing execution of the subroutine, we must use “BX LR“ instruction </a:t>
            </a:r>
            <a:r>
              <a:rPr lang="en-US" sz="2800" dirty="0" smtClean="0"/>
              <a:t>to transfer </a:t>
            </a:r>
            <a:r>
              <a:rPr lang="en-US" sz="2800" dirty="0"/>
              <a:t>control back to the caller. Every subroutine needs “BX LR” as the last </a:t>
            </a:r>
            <a:r>
              <a:rPr lang="en-US" sz="2800" dirty="0" smtClean="0"/>
              <a:t>instruction for </a:t>
            </a:r>
            <a:r>
              <a:rPr lang="en-US" sz="2800" dirty="0"/>
              <a:t>return address.</a:t>
            </a:r>
            <a:endParaRPr lang="en-US" sz="3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632812" y="6165281"/>
            <a:ext cx="4694830" cy="365125"/>
          </a:xfrm>
        </p:spPr>
        <p:txBody>
          <a:bodyPr/>
          <a:lstStyle/>
          <a:p>
            <a:r>
              <a:rPr lang="en-US" dirty="0" smtClean="0"/>
              <a:t>ARM Assembly Language Programming &amp; Architecture by </a:t>
            </a:r>
            <a:r>
              <a:rPr lang="en-US" dirty="0" err="1" smtClean="0"/>
              <a:t>Mazidi</a:t>
            </a:r>
            <a:r>
              <a:rPr lang="en-US" dirty="0" smtClean="0"/>
              <a:t>, et al.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282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68991" y="1235082"/>
            <a:ext cx="10167582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b="1" dirty="0">
                <a:latin typeface="LiberationSerif-Bold"/>
              </a:rPr>
              <a:t>Branching beyond 32M byte </a:t>
            </a:r>
            <a:r>
              <a:rPr lang="en-US" sz="2400" b="1" dirty="0" smtClean="0">
                <a:latin typeface="LiberationSerif-Bold"/>
              </a:rPr>
              <a:t>limit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b="1" dirty="0">
              <a:latin typeface="LiberationSerif-Bold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LiberationSerif"/>
              </a:rPr>
              <a:t>To branch beyond the address space of 32M bytes, we use BX (branch </a:t>
            </a:r>
            <a:r>
              <a:rPr lang="en-US" sz="2400" dirty="0" smtClean="0">
                <a:latin typeface="LiberationSerif"/>
              </a:rPr>
              <a:t>and exchange</a:t>
            </a:r>
            <a:r>
              <a:rPr lang="en-US" sz="2400" dirty="0">
                <a:latin typeface="LiberationSerif"/>
              </a:rPr>
              <a:t>) instruction. </a:t>
            </a:r>
            <a:endParaRPr lang="en-US" sz="2400" dirty="0" smtClean="0">
              <a:latin typeface="LiberationSerif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 smtClean="0">
              <a:latin typeface="LiberationSerif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LiberationSerif"/>
              </a:rPr>
              <a:t>The </a:t>
            </a:r>
            <a:r>
              <a:rPr lang="en-US" sz="2400" dirty="0">
                <a:latin typeface="LiberationSerif"/>
              </a:rPr>
              <a:t>“BX Rn” instruction uses register Rn to hold target </a:t>
            </a:r>
            <a:r>
              <a:rPr lang="en-US" sz="2400" dirty="0" smtClean="0">
                <a:latin typeface="LiberationSerif"/>
              </a:rPr>
              <a:t>address. Since </a:t>
            </a:r>
            <a:r>
              <a:rPr lang="en-US" sz="2400" dirty="0">
                <a:latin typeface="LiberationSerif"/>
              </a:rPr>
              <a:t>Rn can be any of the R0–R14 registers and they are 32-bit registers, the “BX </a:t>
            </a:r>
            <a:r>
              <a:rPr lang="en-US" sz="2400" dirty="0" smtClean="0">
                <a:latin typeface="LiberationSerif"/>
              </a:rPr>
              <a:t>Rn” instruction </a:t>
            </a:r>
            <a:r>
              <a:rPr lang="en-US" sz="2400" dirty="0">
                <a:latin typeface="LiberationSerif"/>
              </a:rPr>
              <a:t>can land anywhere in the 4G bytes address space of the ARM. </a:t>
            </a:r>
            <a:endParaRPr lang="en-US" sz="2400" dirty="0" smtClean="0">
              <a:latin typeface="LiberationSerif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 smtClean="0">
              <a:latin typeface="LiberationSerif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LiberationSerif"/>
              </a:rPr>
              <a:t>In the instruction </a:t>
            </a:r>
            <a:r>
              <a:rPr lang="en-US" sz="2400" dirty="0">
                <a:latin typeface="LiberationSerif"/>
              </a:rPr>
              <a:t>“BX R2” the R2 is loaded into the program counter (R15) and CPU starts </a:t>
            </a:r>
            <a:r>
              <a:rPr lang="en-US" sz="2400" dirty="0" smtClean="0">
                <a:latin typeface="LiberationSerif"/>
              </a:rPr>
              <a:t>to fetch </a:t>
            </a:r>
            <a:r>
              <a:rPr lang="en-US" sz="2400" dirty="0">
                <a:latin typeface="LiberationSerif"/>
              </a:rPr>
              <a:t>instructions from the target address pointed to by R15, the program counter. </a:t>
            </a:r>
            <a:r>
              <a:rPr lang="en-US" sz="2400" dirty="0" smtClean="0">
                <a:latin typeface="LiberationSerif"/>
              </a:rPr>
              <a:t> 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987654" y="6260816"/>
            <a:ext cx="4932528" cy="365125"/>
          </a:xfrm>
        </p:spPr>
        <p:txBody>
          <a:bodyPr/>
          <a:lstStyle/>
          <a:p>
            <a:r>
              <a:rPr lang="en-US" dirty="0" smtClean="0"/>
              <a:t>ARM Assembly Language Programming &amp; Architecture by </a:t>
            </a:r>
            <a:r>
              <a:rPr lang="en-US" dirty="0" err="1" smtClean="0"/>
              <a:t>Mazidi</a:t>
            </a:r>
            <a:r>
              <a:rPr lang="en-US" dirty="0" smtClean="0"/>
              <a:t>, et al.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8647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6769290" y="6165282"/>
            <a:ext cx="4823346" cy="365125"/>
          </a:xfrm>
        </p:spPr>
        <p:txBody>
          <a:bodyPr/>
          <a:lstStyle/>
          <a:p>
            <a:r>
              <a:rPr lang="en-US" dirty="0" smtClean="0"/>
              <a:t>ARM Assembly Language Programming &amp; Architecture by </a:t>
            </a:r>
            <a:r>
              <a:rPr lang="en-US" dirty="0" err="1" smtClean="0"/>
              <a:t>Mazidi</a:t>
            </a:r>
            <a:r>
              <a:rPr lang="en-US" dirty="0" smtClean="0"/>
              <a:t>, et al.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759725" y="524893"/>
            <a:ext cx="10945504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b="1" dirty="0">
                <a:latin typeface="LiberationSerif"/>
              </a:rPr>
              <a:t>SUB Rd,Rn,Op2 </a:t>
            </a:r>
            <a:r>
              <a:rPr lang="en-US" sz="2400" b="1" dirty="0" smtClean="0">
                <a:latin typeface="LiberationSerif"/>
              </a:rPr>
              <a:t>	;</a:t>
            </a:r>
            <a:r>
              <a:rPr lang="en-US" sz="2400" b="1" dirty="0">
                <a:latin typeface="LiberationSerif"/>
              </a:rPr>
              <a:t>Rd = Rn - Op2</a:t>
            </a:r>
          </a:p>
          <a:p>
            <a:pPr algn="just"/>
            <a:endParaRPr lang="en-US" sz="2400" dirty="0" smtClean="0">
              <a:latin typeface="LiberationSerif"/>
            </a:endParaRPr>
          </a:p>
          <a:p>
            <a:pPr algn="just"/>
            <a:r>
              <a:rPr lang="en-US" sz="2400" dirty="0" smtClean="0">
                <a:latin typeface="LiberationSerif"/>
              </a:rPr>
              <a:t>In ARM SUB instruction is executed as follows:</a:t>
            </a:r>
            <a:endParaRPr lang="en-US" sz="2400" dirty="0">
              <a:latin typeface="LiberationSerif"/>
            </a:endParaRPr>
          </a:p>
          <a:p>
            <a:pPr algn="just"/>
            <a:r>
              <a:rPr lang="en-US" sz="2400" dirty="0" smtClean="0">
                <a:latin typeface="LiberationSerif"/>
              </a:rPr>
              <a:t> </a:t>
            </a:r>
            <a:endParaRPr lang="en-US" sz="2400" dirty="0">
              <a:latin typeface="LiberationSerif"/>
            </a:endParaRPr>
          </a:p>
          <a:p>
            <a:pPr algn="just"/>
            <a:r>
              <a:rPr lang="en-US" sz="2400" dirty="0">
                <a:latin typeface="LiberationSerif"/>
              </a:rPr>
              <a:t>1. Take the 2’s complement of the subtrahend (Op2 operand).</a:t>
            </a:r>
          </a:p>
          <a:p>
            <a:pPr algn="just"/>
            <a:r>
              <a:rPr lang="en-US" sz="2400" dirty="0">
                <a:latin typeface="LiberationSerif"/>
              </a:rPr>
              <a:t>2. Add it to the minuend (Rn operand).</a:t>
            </a:r>
          </a:p>
          <a:p>
            <a:pPr algn="just"/>
            <a:r>
              <a:rPr lang="en-US" sz="2400" dirty="0">
                <a:latin typeface="LiberationSerif"/>
              </a:rPr>
              <a:t>3. Place the result in destination Rd.</a:t>
            </a:r>
          </a:p>
          <a:p>
            <a:pPr algn="just"/>
            <a:r>
              <a:rPr lang="en-US" sz="2400" dirty="0">
                <a:latin typeface="LiberationSerif"/>
              </a:rPr>
              <a:t>4. Set the carry flag if there is a carry.</a:t>
            </a:r>
          </a:p>
          <a:p>
            <a:r>
              <a:rPr lang="en-US" sz="2400" dirty="0">
                <a:latin typeface="LiberationSerif"/>
              </a:rPr>
              <a:t>These four steps are performed for every SUBS instruction by the internal </a:t>
            </a:r>
            <a:r>
              <a:rPr lang="en-US" sz="2400" dirty="0" smtClean="0">
                <a:latin typeface="LiberationSerif"/>
              </a:rPr>
              <a:t>hardware of </a:t>
            </a:r>
            <a:r>
              <a:rPr lang="en-US" sz="2400" dirty="0">
                <a:latin typeface="LiberationSerif"/>
              </a:rPr>
              <a:t>the ARM CPU. It is after these four steps that the result is obtained and the flags are set</a:t>
            </a:r>
            <a:r>
              <a:rPr lang="en-US" sz="2400" dirty="0" smtClean="0">
                <a:latin typeface="LiberationSerif"/>
              </a:rPr>
              <a:t>. We must </a:t>
            </a:r>
            <a:r>
              <a:rPr lang="en-US" sz="2400" dirty="0">
                <a:latin typeface="LiberationSerif"/>
              </a:rPr>
              <a:t>look at </a:t>
            </a:r>
            <a:r>
              <a:rPr lang="en-US" sz="2400" dirty="0" smtClean="0">
                <a:latin typeface="LiberationSerif"/>
              </a:rPr>
              <a:t>the carry </a:t>
            </a:r>
            <a:r>
              <a:rPr lang="en-US" sz="2400" dirty="0">
                <a:latin typeface="LiberationSerif"/>
              </a:rPr>
              <a:t>flag (not the sign flag) to determine if the result is positive or negative</a:t>
            </a:r>
            <a:r>
              <a:rPr lang="en-US" sz="2400" dirty="0" smtClean="0">
                <a:latin typeface="LiberationSerif"/>
              </a:rPr>
              <a:t>. </a:t>
            </a:r>
            <a:r>
              <a:rPr lang="en-US" sz="2400" dirty="0">
                <a:latin typeface="LiberationSerif"/>
              </a:rPr>
              <a:t>A</a:t>
            </a:r>
            <a:r>
              <a:rPr lang="en-US" sz="2400" dirty="0" smtClean="0">
                <a:latin typeface="LiberationSerif"/>
              </a:rPr>
              <a:t>fter the execution </a:t>
            </a:r>
            <a:r>
              <a:rPr lang="en-US" sz="2400" dirty="0">
                <a:latin typeface="LiberationSerif"/>
              </a:rPr>
              <a:t>of SUBS, if C=1, the result is positive; if C = 0, the result is negative and </a:t>
            </a:r>
            <a:r>
              <a:rPr lang="en-US" sz="2400" dirty="0" smtClean="0">
                <a:latin typeface="LiberationSerif"/>
              </a:rPr>
              <a:t>the destination </a:t>
            </a:r>
            <a:r>
              <a:rPr lang="en-US" sz="2400" dirty="0">
                <a:latin typeface="LiberationSerif"/>
              </a:rPr>
              <a:t>has the 2’s complement of the result.</a:t>
            </a:r>
          </a:p>
        </p:txBody>
      </p:sp>
    </p:spTree>
    <p:extLst>
      <p:ext uri="{BB962C8B-B14F-4D97-AF65-F5344CB8AC3E}">
        <p14:creationId xmlns:p14="http://schemas.microsoft.com/office/powerpoint/2010/main" val="1976635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18866" y="556736"/>
            <a:ext cx="981274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LiberationSerif-Bold"/>
              </a:rPr>
              <a:t>TST (Test)</a:t>
            </a:r>
          </a:p>
          <a:p>
            <a:endParaRPr lang="en-US" sz="2400" dirty="0" smtClean="0">
              <a:latin typeface="LiberationSerif"/>
            </a:endParaRPr>
          </a:p>
          <a:p>
            <a:r>
              <a:rPr lang="en-US" sz="2400" dirty="0" smtClean="0">
                <a:latin typeface="LiberationSerif"/>
              </a:rPr>
              <a:t>TST </a:t>
            </a:r>
            <a:r>
              <a:rPr lang="en-US" sz="2400" dirty="0">
                <a:latin typeface="LiberationSerif"/>
              </a:rPr>
              <a:t>Rn,Op2 </a:t>
            </a:r>
            <a:r>
              <a:rPr lang="en-US" sz="2400" dirty="0" smtClean="0">
                <a:latin typeface="LiberationSerif"/>
              </a:rPr>
              <a:t>		;</a:t>
            </a:r>
            <a:r>
              <a:rPr lang="en-US" sz="2400" dirty="0">
                <a:latin typeface="LiberationSerif"/>
              </a:rPr>
              <a:t>Rn AND with Op2 and flag bits are updated</a:t>
            </a:r>
          </a:p>
          <a:p>
            <a:endParaRPr lang="en-US" sz="2400" dirty="0" smtClean="0">
              <a:latin typeface="LiberationSerif"/>
            </a:endParaRPr>
          </a:p>
          <a:p>
            <a:r>
              <a:rPr lang="en-US" sz="2400" dirty="0" smtClean="0">
                <a:latin typeface="LiberationSerif"/>
              </a:rPr>
              <a:t>The </a:t>
            </a:r>
            <a:r>
              <a:rPr lang="en-US" sz="2400" dirty="0">
                <a:latin typeface="LiberationSerif"/>
              </a:rPr>
              <a:t>TST instruction is used to test the contents of register to see if any bit is set </a:t>
            </a:r>
            <a:r>
              <a:rPr lang="en-US" sz="2400" dirty="0" smtClean="0">
                <a:latin typeface="LiberationSerif"/>
              </a:rPr>
              <a:t>to HIGH</a:t>
            </a:r>
            <a:r>
              <a:rPr lang="en-US" sz="2400" dirty="0">
                <a:latin typeface="LiberationSerif"/>
              </a:rPr>
              <a:t>. </a:t>
            </a:r>
            <a:endParaRPr lang="en-US" sz="2400" dirty="0" smtClean="0">
              <a:latin typeface="LiberationSerif"/>
            </a:endParaRPr>
          </a:p>
          <a:p>
            <a:r>
              <a:rPr lang="en-US" sz="2400" dirty="0" smtClean="0">
                <a:latin typeface="LiberationSerif"/>
              </a:rPr>
              <a:t>After </a:t>
            </a:r>
            <a:r>
              <a:rPr lang="en-US" sz="2400" dirty="0">
                <a:latin typeface="LiberationSerif"/>
              </a:rPr>
              <a:t>the operands are </a:t>
            </a:r>
            <a:r>
              <a:rPr lang="en-US" sz="2400" dirty="0" err="1">
                <a:latin typeface="LiberationSerif"/>
              </a:rPr>
              <a:t>ANDed</a:t>
            </a:r>
            <a:r>
              <a:rPr lang="en-US" sz="2400" dirty="0">
                <a:latin typeface="LiberationSerif"/>
              </a:rPr>
              <a:t> together the flags are updated. </a:t>
            </a:r>
            <a:endParaRPr lang="en-US" sz="2400" dirty="0" smtClean="0">
              <a:latin typeface="LiberationSerif"/>
            </a:endParaRPr>
          </a:p>
          <a:p>
            <a:r>
              <a:rPr lang="en-US" sz="2400" dirty="0" smtClean="0">
                <a:latin typeface="LiberationSerif"/>
              </a:rPr>
              <a:t>After </a:t>
            </a:r>
            <a:r>
              <a:rPr lang="en-US" sz="2400" dirty="0">
                <a:latin typeface="LiberationSerif"/>
              </a:rPr>
              <a:t>the </a:t>
            </a:r>
            <a:r>
              <a:rPr lang="en-US" sz="2400" dirty="0" smtClean="0">
                <a:latin typeface="LiberationSerif"/>
              </a:rPr>
              <a:t>TST instruction </a:t>
            </a:r>
            <a:r>
              <a:rPr lang="en-US" sz="2400" dirty="0">
                <a:latin typeface="LiberationSerif"/>
              </a:rPr>
              <a:t>if result is zero, then Z flag is raised and one can use BEQ (branch equal) </a:t>
            </a:r>
            <a:r>
              <a:rPr lang="en-US" sz="2400" dirty="0" smtClean="0">
                <a:latin typeface="LiberationSerif"/>
              </a:rPr>
              <a:t>to make </a:t>
            </a:r>
            <a:r>
              <a:rPr lang="en-US" sz="2400" dirty="0">
                <a:latin typeface="LiberationSerif"/>
              </a:rPr>
              <a:t>decision. </a:t>
            </a:r>
            <a:r>
              <a:rPr lang="en-US" sz="2400" dirty="0" smtClean="0">
                <a:latin typeface="LiberationSerif"/>
              </a:rPr>
              <a:t> </a:t>
            </a:r>
          </a:p>
          <a:p>
            <a:r>
              <a:rPr lang="en-US" sz="2400" dirty="0" smtClean="0">
                <a:latin typeface="LiberationSerif"/>
              </a:rPr>
              <a:t>example</a:t>
            </a:r>
            <a:r>
              <a:rPr lang="en-US" sz="2400" dirty="0">
                <a:latin typeface="LiberationSerif"/>
              </a:rPr>
              <a:t>:</a:t>
            </a:r>
          </a:p>
          <a:p>
            <a:r>
              <a:rPr lang="pt-BR" sz="2400" dirty="0" smtClean="0">
                <a:latin typeface="LiberationSerif"/>
              </a:rPr>
              <a:t>		MOV </a:t>
            </a:r>
            <a:r>
              <a:rPr lang="pt-BR" sz="2400" dirty="0">
                <a:latin typeface="LiberationSerif"/>
              </a:rPr>
              <a:t>R0,#0x04 </a:t>
            </a:r>
            <a:r>
              <a:rPr lang="pt-BR" sz="2400" dirty="0" smtClean="0">
                <a:latin typeface="LiberationSerif"/>
              </a:rPr>
              <a:t>	;</a:t>
            </a:r>
            <a:r>
              <a:rPr lang="pt-BR" sz="2400" dirty="0">
                <a:latin typeface="LiberationSerif"/>
              </a:rPr>
              <a:t>R0=00000100 in binary</a:t>
            </a:r>
          </a:p>
          <a:p>
            <a:r>
              <a:rPr lang="en-US" sz="2400" dirty="0" smtClean="0">
                <a:latin typeface="LiberationSerif"/>
              </a:rPr>
              <a:t>		LDR </a:t>
            </a:r>
            <a:r>
              <a:rPr lang="en-US" sz="2400" dirty="0">
                <a:latin typeface="LiberationSerif"/>
              </a:rPr>
              <a:t>R1,=</a:t>
            </a:r>
            <a:r>
              <a:rPr lang="en-US" sz="2400" dirty="0" err="1">
                <a:latin typeface="LiberationSerif"/>
              </a:rPr>
              <a:t>myport</a:t>
            </a:r>
            <a:r>
              <a:rPr lang="en-US" sz="2400" dirty="0">
                <a:latin typeface="LiberationSerif"/>
              </a:rPr>
              <a:t> </a:t>
            </a:r>
            <a:r>
              <a:rPr lang="en-US" sz="2400" dirty="0" smtClean="0">
                <a:latin typeface="LiberationSerif"/>
              </a:rPr>
              <a:t>	;</a:t>
            </a:r>
            <a:r>
              <a:rPr lang="en-US" sz="2400" dirty="0">
                <a:latin typeface="LiberationSerif"/>
              </a:rPr>
              <a:t>port address</a:t>
            </a:r>
          </a:p>
          <a:p>
            <a:r>
              <a:rPr lang="en-US" sz="2400" dirty="0">
                <a:latin typeface="LiberationSerif"/>
              </a:rPr>
              <a:t>OVER </a:t>
            </a:r>
            <a:r>
              <a:rPr lang="en-US" sz="2400" dirty="0" smtClean="0">
                <a:latin typeface="LiberationSerif"/>
              </a:rPr>
              <a:t>	LDRB </a:t>
            </a:r>
            <a:r>
              <a:rPr lang="en-US" sz="2400" dirty="0">
                <a:latin typeface="LiberationSerif"/>
              </a:rPr>
              <a:t>R2,[R1] </a:t>
            </a:r>
            <a:r>
              <a:rPr lang="en-US" sz="2400" dirty="0" smtClean="0">
                <a:latin typeface="LiberationSerif"/>
              </a:rPr>
              <a:t>	;</a:t>
            </a:r>
            <a:r>
              <a:rPr lang="en-US" sz="2400" dirty="0">
                <a:latin typeface="LiberationSerif"/>
              </a:rPr>
              <a:t>load R2 from </a:t>
            </a:r>
            <a:r>
              <a:rPr lang="en-US" sz="2400" dirty="0" err="1">
                <a:latin typeface="LiberationSerif"/>
              </a:rPr>
              <a:t>myport</a:t>
            </a:r>
            <a:endParaRPr lang="en-US" sz="2400" dirty="0">
              <a:latin typeface="LiberationSerif"/>
            </a:endParaRPr>
          </a:p>
          <a:p>
            <a:r>
              <a:rPr lang="en-US" sz="2400" dirty="0" smtClean="0">
                <a:latin typeface="LiberationSerif"/>
              </a:rPr>
              <a:t>		TST </a:t>
            </a:r>
            <a:r>
              <a:rPr lang="en-US" sz="2400" dirty="0">
                <a:latin typeface="LiberationSerif"/>
              </a:rPr>
              <a:t>R2,R0 </a:t>
            </a:r>
            <a:r>
              <a:rPr lang="en-US" sz="2400" dirty="0" smtClean="0">
                <a:latin typeface="LiberationSerif"/>
              </a:rPr>
              <a:t>		;</a:t>
            </a:r>
            <a:r>
              <a:rPr lang="en-US" sz="2400" dirty="0">
                <a:latin typeface="LiberationSerif"/>
              </a:rPr>
              <a:t>is bit 2 HIGH?</a:t>
            </a:r>
          </a:p>
          <a:p>
            <a:r>
              <a:rPr lang="en-US" sz="2400" dirty="0" smtClean="0">
                <a:latin typeface="LiberationSerif"/>
              </a:rPr>
              <a:t>		BEQ </a:t>
            </a:r>
            <a:r>
              <a:rPr lang="en-US" sz="2400" dirty="0">
                <a:latin typeface="LiberationSerif"/>
              </a:rPr>
              <a:t>OVER </a:t>
            </a:r>
            <a:r>
              <a:rPr lang="en-US" sz="2400" dirty="0" smtClean="0">
                <a:latin typeface="LiberationSerif"/>
              </a:rPr>
              <a:t>		;</a:t>
            </a:r>
            <a:r>
              <a:rPr lang="en-US" sz="2400" dirty="0">
                <a:latin typeface="LiberationSerif"/>
              </a:rPr>
              <a:t>keep checking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728346" y="6329055"/>
            <a:ext cx="4836995" cy="365125"/>
          </a:xfrm>
        </p:spPr>
        <p:txBody>
          <a:bodyPr/>
          <a:lstStyle/>
          <a:p>
            <a:r>
              <a:rPr lang="en-US" dirty="0" smtClean="0"/>
              <a:t>ARM Assembly Language Programming &amp; Architecture by </a:t>
            </a:r>
            <a:r>
              <a:rPr lang="en-US" dirty="0" err="1" smtClean="0"/>
              <a:t>Mazidi</a:t>
            </a:r>
            <a:r>
              <a:rPr lang="en-US" dirty="0" smtClean="0"/>
              <a:t>, et al.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755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82889" y="1387733"/>
            <a:ext cx="9321421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dirty="0">
                <a:latin typeface="LiberationSerif"/>
              </a:rPr>
              <a:t>In TST, </a:t>
            </a:r>
            <a:r>
              <a:rPr lang="en-US" sz="2800" dirty="0" smtClean="0">
                <a:latin typeface="LiberationSerif"/>
              </a:rPr>
              <a:t> the </a:t>
            </a:r>
            <a:r>
              <a:rPr lang="en-US" sz="2800" dirty="0">
                <a:latin typeface="LiberationSerif"/>
              </a:rPr>
              <a:t>Op2 can be </a:t>
            </a:r>
            <a:r>
              <a:rPr lang="en-US" sz="2800" dirty="0" smtClean="0">
                <a:latin typeface="LiberationSerif"/>
              </a:rPr>
              <a:t>an immediate </a:t>
            </a:r>
            <a:r>
              <a:rPr lang="en-US" sz="2800" dirty="0">
                <a:latin typeface="LiberationSerif"/>
              </a:rPr>
              <a:t>value of less than 0xFF. </a:t>
            </a:r>
            <a:r>
              <a:rPr lang="en-US" sz="2800" dirty="0" smtClean="0">
                <a:latin typeface="LiberationSerif"/>
              </a:rPr>
              <a:t> </a:t>
            </a:r>
          </a:p>
          <a:p>
            <a:pPr algn="just"/>
            <a:r>
              <a:rPr lang="en-US" sz="2800" dirty="0" smtClean="0">
                <a:latin typeface="LiberationSerif"/>
              </a:rPr>
              <a:t>example</a:t>
            </a:r>
            <a:r>
              <a:rPr lang="en-US" sz="2800" dirty="0">
                <a:latin typeface="LiberationSerif"/>
              </a:rPr>
              <a:t>:</a:t>
            </a:r>
          </a:p>
          <a:p>
            <a:pPr algn="just"/>
            <a:r>
              <a:rPr lang="en-US" sz="2800" dirty="0" smtClean="0">
                <a:latin typeface="LiberationSerif"/>
              </a:rPr>
              <a:t>		LDR </a:t>
            </a:r>
            <a:r>
              <a:rPr lang="en-US" sz="2800" dirty="0">
                <a:latin typeface="LiberationSerif"/>
              </a:rPr>
              <a:t>R1,=</a:t>
            </a:r>
            <a:r>
              <a:rPr lang="en-US" sz="2800" dirty="0" err="1">
                <a:latin typeface="LiberationSerif"/>
              </a:rPr>
              <a:t>myport</a:t>
            </a:r>
            <a:r>
              <a:rPr lang="en-US" sz="2800" dirty="0">
                <a:latin typeface="LiberationSerif"/>
              </a:rPr>
              <a:t> </a:t>
            </a:r>
            <a:r>
              <a:rPr lang="en-US" sz="2800" dirty="0" smtClean="0">
                <a:latin typeface="LiberationSerif"/>
              </a:rPr>
              <a:t>	;</a:t>
            </a:r>
            <a:r>
              <a:rPr lang="en-US" sz="2800" dirty="0">
                <a:latin typeface="LiberationSerif"/>
              </a:rPr>
              <a:t>port address</a:t>
            </a:r>
          </a:p>
          <a:p>
            <a:pPr algn="just"/>
            <a:r>
              <a:rPr lang="en-US" sz="2800" dirty="0">
                <a:latin typeface="LiberationSerif"/>
              </a:rPr>
              <a:t>OVER </a:t>
            </a:r>
            <a:r>
              <a:rPr lang="en-US" sz="2800" dirty="0" smtClean="0">
                <a:latin typeface="LiberationSerif"/>
              </a:rPr>
              <a:t>	LDRB </a:t>
            </a:r>
            <a:r>
              <a:rPr lang="en-US" sz="2800" dirty="0">
                <a:latin typeface="LiberationSerif"/>
              </a:rPr>
              <a:t>R2,[R1</a:t>
            </a:r>
            <a:r>
              <a:rPr lang="en-US" sz="2800" dirty="0" smtClean="0">
                <a:latin typeface="LiberationSerif"/>
              </a:rPr>
              <a:t>]		;</a:t>
            </a:r>
            <a:r>
              <a:rPr lang="en-US" sz="2800" dirty="0">
                <a:latin typeface="LiberationSerif"/>
              </a:rPr>
              <a:t>load R2 from </a:t>
            </a:r>
            <a:r>
              <a:rPr lang="en-US" sz="2800" dirty="0" err="1">
                <a:latin typeface="LiberationSerif"/>
              </a:rPr>
              <a:t>myport</a:t>
            </a:r>
            <a:endParaRPr lang="en-US" sz="2800" dirty="0">
              <a:latin typeface="LiberationSerif"/>
            </a:endParaRPr>
          </a:p>
          <a:p>
            <a:pPr algn="just"/>
            <a:r>
              <a:rPr lang="en-US" sz="2800" dirty="0" smtClean="0">
                <a:latin typeface="LiberationSerif"/>
              </a:rPr>
              <a:t>		TST </a:t>
            </a:r>
            <a:r>
              <a:rPr lang="en-US" sz="2800" dirty="0">
                <a:latin typeface="LiberationSerif"/>
              </a:rPr>
              <a:t>R2,#0x04 </a:t>
            </a:r>
            <a:r>
              <a:rPr lang="en-US" sz="2800" dirty="0" smtClean="0">
                <a:latin typeface="LiberationSerif"/>
              </a:rPr>
              <a:t>		;</a:t>
            </a:r>
            <a:r>
              <a:rPr lang="en-US" sz="2800" dirty="0">
                <a:latin typeface="LiberationSerif"/>
              </a:rPr>
              <a:t>is bit 2 HIGH?</a:t>
            </a:r>
          </a:p>
          <a:p>
            <a:pPr algn="just"/>
            <a:r>
              <a:rPr lang="en-US" sz="2800" dirty="0" smtClean="0">
                <a:latin typeface="LiberationSerif"/>
              </a:rPr>
              <a:t>		BEQ </a:t>
            </a:r>
            <a:r>
              <a:rPr lang="en-US" sz="2800" dirty="0">
                <a:latin typeface="LiberationSerif"/>
              </a:rPr>
              <a:t>OVER </a:t>
            </a:r>
            <a:r>
              <a:rPr lang="en-US" sz="2800" dirty="0" smtClean="0">
                <a:latin typeface="LiberationSerif"/>
              </a:rPr>
              <a:t>		;</a:t>
            </a:r>
            <a:r>
              <a:rPr lang="en-US" sz="2800" dirty="0">
                <a:latin typeface="LiberationSerif"/>
              </a:rPr>
              <a:t>keep checking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496334" y="6247168"/>
            <a:ext cx="5055359" cy="365125"/>
          </a:xfrm>
        </p:spPr>
        <p:txBody>
          <a:bodyPr/>
          <a:lstStyle/>
          <a:p>
            <a:r>
              <a:rPr lang="en-US" dirty="0" smtClean="0"/>
              <a:t>ARM Assembly Language Programming &amp; Architecture by </a:t>
            </a:r>
            <a:r>
              <a:rPr lang="en-US" dirty="0" err="1" smtClean="0"/>
              <a:t>Mazidi</a:t>
            </a:r>
            <a:r>
              <a:rPr lang="en-US" dirty="0" smtClean="0"/>
              <a:t>, et al.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77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59809" y="117693"/>
            <a:ext cx="10385946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b="1" dirty="0">
                <a:latin typeface="LiberationSerif-Bold"/>
              </a:rPr>
              <a:t>TEQ (test equal</a:t>
            </a:r>
            <a:r>
              <a:rPr lang="en-US" sz="2400" b="1" dirty="0" smtClean="0">
                <a:latin typeface="LiberationSerif-Bold"/>
              </a:rPr>
              <a:t>)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LiberationSerif"/>
              </a:rPr>
              <a:t>TEQ </a:t>
            </a:r>
            <a:r>
              <a:rPr lang="en-US" sz="2400" dirty="0">
                <a:latin typeface="LiberationSerif"/>
              </a:rPr>
              <a:t>Rn,Op2 </a:t>
            </a:r>
            <a:r>
              <a:rPr lang="en-US" sz="2400" dirty="0" smtClean="0">
                <a:latin typeface="LiberationSerif"/>
              </a:rPr>
              <a:t>		;</a:t>
            </a:r>
            <a:r>
              <a:rPr lang="en-US" sz="2400" dirty="0">
                <a:latin typeface="LiberationSerif"/>
              </a:rPr>
              <a:t>Rn EX-</a:t>
            </a:r>
            <a:r>
              <a:rPr lang="en-US" sz="2400" dirty="0" err="1">
                <a:latin typeface="LiberationSerif"/>
              </a:rPr>
              <a:t>ORed</a:t>
            </a:r>
            <a:r>
              <a:rPr lang="en-US" sz="2400" dirty="0">
                <a:latin typeface="LiberationSerif"/>
              </a:rPr>
              <a:t> with Op2 and flag bits are </a:t>
            </a:r>
            <a:r>
              <a:rPr lang="en-US" sz="2400" dirty="0" smtClean="0">
                <a:latin typeface="LiberationSerif"/>
              </a:rPr>
              <a:t>set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>
              <a:latin typeface="LiberationSerif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LiberationSerif"/>
              </a:rPr>
              <a:t>The TEQ instruction is used to test to see if the contents of two registers are equal</a:t>
            </a:r>
            <a:r>
              <a:rPr lang="en-US" sz="2400" dirty="0" smtClean="0">
                <a:latin typeface="LiberationSerif"/>
              </a:rPr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>
              <a:latin typeface="LiberationSerif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LiberationSerif"/>
              </a:rPr>
              <a:t>After the source operands are Ex-</a:t>
            </a:r>
            <a:r>
              <a:rPr lang="en-US" sz="2400" dirty="0" err="1">
                <a:latin typeface="LiberationSerif"/>
              </a:rPr>
              <a:t>ORed</a:t>
            </a:r>
            <a:r>
              <a:rPr lang="en-US" sz="2400" dirty="0">
                <a:latin typeface="LiberationSerif"/>
              </a:rPr>
              <a:t> together the flag bits are set according to </a:t>
            </a:r>
            <a:r>
              <a:rPr lang="en-US" sz="2400" dirty="0" smtClean="0">
                <a:latin typeface="LiberationSerif"/>
              </a:rPr>
              <a:t>the result</a:t>
            </a:r>
            <a:r>
              <a:rPr lang="en-US" sz="2400" dirty="0">
                <a:latin typeface="LiberationSerif"/>
              </a:rPr>
              <a:t>. </a:t>
            </a:r>
            <a:endParaRPr lang="en-US" sz="2400" dirty="0" smtClean="0">
              <a:latin typeface="LiberationSerif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>
              <a:latin typeface="LiberationSerif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LiberationSerif"/>
              </a:rPr>
              <a:t>After </a:t>
            </a:r>
            <a:r>
              <a:rPr lang="en-US" sz="2400" dirty="0">
                <a:latin typeface="LiberationSerif"/>
              </a:rPr>
              <a:t>the TEQ instruction if result is 0, then Z flag is raised and one can use </a:t>
            </a:r>
            <a:r>
              <a:rPr lang="en-US" sz="2400" dirty="0" smtClean="0">
                <a:latin typeface="LiberationSerif"/>
              </a:rPr>
              <a:t>BEQ (branch </a:t>
            </a:r>
            <a:r>
              <a:rPr lang="en-US" sz="2400" dirty="0">
                <a:latin typeface="LiberationSerif"/>
              </a:rPr>
              <a:t>zero) to make decision. </a:t>
            </a:r>
            <a:r>
              <a:rPr lang="en-US" sz="2400" dirty="0" smtClean="0">
                <a:latin typeface="LiberationSerif"/>
              </a:rPr>
              <a:t>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>
              <a:latin typeface="LiberationSerif"/>
            </a:endParaRPr>
          </a:p>
          <a:p>
            <a:pPr lvl="4" algn="just"/>
            <a:r>
              <a:rPr lang="en-US" sz="2400" dirty="0">
                <a:latin typeface="LiberationSerif"/>
              </a:rPr>
              <a:t>TEMP EQU 100</a:t>
            </a:r>
          </a:p>
          <a:p>
            <a:pPr lvl="4" algn="just"/>
            <a:r>
              <a:rPr lang="pt-BR" sz="2400" dirty="0">
                <a:latin typeface="LiberationSerif"/>
              </a:rPr>
              <a:t>MOV R0,#TEMP </a:t>
            </a:r>
            <a:r>
              <a:rPr lang="pt-BR" sz="2400" dirty="0" smtClean="0">
                <a:latin typeface="LiberationSerif"/>
              </a:rPr>
              <a:t>		;</a:t>
            </a:r>
            <a:r>
              <a:rPr lang="pt-BR" sz="2400" dirty="0">
                <a:latin typeface="LiberationSerif"/>
              </a:rPr>
              <a:t>R0 = Temp</a:t>
            </a:r>
          </a:p>
          <a:p>
            <a:pPr algn="just"/>
            <a:r>
              <a:rPr lang="en-US" sz="2400" dirty="0" smtClean="0">
                <a:latin typeface="LiberationSerif"/>
              </a:rPr>
              <a:t>		LDR </a:t>
            </a:r>
            <a:r>
              <a:rPr lang="en-US" sz="2400" dirty="0">
                <a:latin typeface="LiberationSerif"/>
              </a:rPr>
              <a:t>R1,=</a:t>
            </a:r>
            <a:r>
              <a:rPr lang="en-US" sz="2400" dirty="0" err="1">
                <a:latin typeface="LiberationSerif"/>
              </a:rPr>
              <a:t>myport</a:t>
            </a:r>
            <a:r>
              <a:rPr lang="en-US" sz="2400" dirty="0">
                <a:latin typeface="LiberationSerif"/>
              </a:rPr>
              <a:t> </a:t>
            </a:r>
            <a:r>
              <a:rPr lang="en-US" sz="2400" dirty="0" smtClean="0">
                <a:latin typeface="LiberationSerif"/>
              </a:rPr>
              <a:t>		;</a:t>
            </a:r>
            <a:r>
              <a:rPr lang="en-US" sz="2400" dirty="0">
                <a:latin typeface="LiberationSerif"/>
              </a:rPr>
              <a:t>port address</a:t>
            </a:r>
          </a:p>
          <a:p>
            <a:pPr algn="just"/>
            <a:r>
              <a:rPr lang="en-US" sz="2400" dirty="0">
                <a:latin typeface="LiberationSerif"/>
              </a:rPr>
              <a:t>OVER </a:t>
            </a:r>
            <a:r>
              <a:rPr lang="en-US" sz="2400" dirty="0" smtClean="0">
                <a:latin typeface="LiberationSerif"/>
              </a:rPr>
              <a:t>	LDRB </a:t>
            </a:r>
            <a:r>
              <a:rPr lang="en-US" sz="2400" dirty="0">
                <a:latin typeface="LiberationSerif"/>
              </a:rPr>
              <a:t>R2,[R1] </a:t>
            </a:r>
            <a:r>
              <a:rPr lang="en-US" sz="2400" dirty="0" smtClean="0">
                <a:latin typeface="LiberationSerif"/>
              </a:rPr>
              <a:t>		;</a:t>
            </a:r>
            <a:r>
              <a:rPr lang="en-US" sz="2400" dirty="0">
                <a:latin typeface="LiberationSerif"/>
              </a:rPr>
              <a:t>load R2 from </a:t>
            </a:r>
            <a:r>
              <a:rPr lang="en-US" sz="2400" dirty="0" err="1">
                <a:latin typeface="LiberationSerif"/>
              </a:rPr>
              <a:t>myport</a:t>
            </a:r>
            <a:endParaRPr lang="en-US" sz="2400" dirty="0">
              <a:latin typeface="LiberationSerif"/>
            </a:endParaRPr>
          </a:p>
          <a:p>
            <a:pPr algn="just"/>
            <a:r>
              <a:rPr lang="pt-BR" sz="2400" dirty="0" smtClean="0">
                <a:latin typeface="LiberationSerif"/>
              </a:rPr>
              <a:t>		TEQ </a:t>
            </a:r>
            <a:r>
              <a:rPr lang="pt-BR" sz="2400" dirty="0">
                <a:latin typeface="LiberationSerif"/>
              </a:rPr>
              <a:t>R2,R0 </a:t>
            </a:r>
            <a:r>
              <a:rPr lang="pt-BR" sz="2400" dirty="0" smtClean="0">
                <a:latin typeface="LiberationSerif"/>
              </a:rPr>
              <a:t>			;</a:t>
            </a:r>
            <a:r>
              <a:rPr lang="pt-BR" sz="2400" dirty="0">
                <a:latin typeface="LiberationSerif"/>
              </a:rPr>
              <a:t>is it 100?</a:t>
            </a:r>
          </a:p>
          <a:p>
            <a:pPr algn="just"/>
            <a:r>
              <a:rPr lang="en-US" sz="2400" dirty="0" smtClean="0">
                <a:latin typeface="LiberationSerif"/>
              </a:rPr>
              <a:t>		BNE </a:t>
            </a:r>
            <a:r>
              <a:rPr lang="en-US" sz="2400" dirty="0">
                <a:latin typeface="LiberationSerif"/>
              </a:rPr>
              <a:t>OVER </a:t>
            </a:r>
            <a:r>
              <a:rPr lang="en-US" sz="2400" dirty="0" smtClean="0">
                <a:latin typeface="LiberationSerif"/>
              </a:rPr>
              <a:t>			;</a:t>
            </a:r>
            <a:r>
              <a:rPr lang="en-US" sz="2400" dirty="0">
                <a:latin typeface="LiberationSerif"/>
              </a:rPr>
              <a:t>keep checking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851176" y="117693"/>
            <a:ext cx="4872251" cy="365125"/>
          </a:xfrm>
        </p:spPr>
        <p:txBody>
          <a:bodyPr/>
          <a:lstStyle/>
          <a:p>
            <a:r>
              <a:rPr lang="en-US" dirty="0" smtClean="0"/>
              <a:t>ARM Assembly Language Programming &amp; Architecture by </a:t>
            </a:r>
            <a:r>
              <a:rPr lang="en-US" dirty="0" err="1" smtClean="0"/>
              <a:t>Mazidi</a:t>
            </a:r>
            <a:r>
              <a:rPr lang="en-US" dirty="0" smtClean="0"/>
              <a:t>, et al.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8626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80655" y="1083163"/>
            <a:ext cx="103632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Home Work: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0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Convert </a:t>
            </a:r>
            <a:r>
              <a:rPr lang="en-US" sz="4000" dirty="0">
                <a:solidFill>
                  <a:srgbClr val="000000"/>
                </a:solidFill>
                <a:latin typeface="Times New Roman" panose="02020603050405020304" pitchFamily="18" charset="0"/>
              </a:rPr>
              <a:t>8 digit ASCII into unpacked </a:t>
            </a:r>
            <a:r>
              <a:rPr lang="en-US" sz="40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BCD </a:t>
            </a:r>
          </a:p>
          <a:p>
            <a:r>
              <a:rPr lang="en-US" sz="40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Input: 0x31323334, Output: 0x01020304</a:t>
            </a:r>
            <a:endParaRPr lang="en-US" sz="40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rgbClr val="000000"/>
                </a:solidFill>
                <a:latin typeface="Times New Roman" panose="02020603050405020304" pitchFamily="18" charset="0"/>
              </a:rPr>
              <a:t>Unpack 8 digit packed </a:t>
            </a:r>
            <a:r>
              <a:rPr lang="en-US" sz="40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BCD</a:t>
            </a:r>
          </a:p>
          <a:p>
            <a:r>
              <a:rPr lang="en-US" sz="40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Input: 0x12345678 Output: 0102030405060708</a:t>
            </a:r>
            <a:endParaRPr lang="en-US" sz="40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rgbClr val="000000"/>
                </a:solidFill>
                <a:latin typeface="Times New Roman" panose="02020603050405020304" pitchFamily="18" charset="0"/>
              </a:rPr>
              <a:t>Pack 8 digit unpacked </a:t>
            </a:r>
            <a:r>
              <a:rPr lang="en-US" sz="40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BCD</a:t>
            </a:r>
          </a:p>
          <a:p>
            <a:r>
              <a:rPr lang="en-US" sz="40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Input: 0x01020304, Output: 0x1234</a:t>
            </a:r>
            <a:r>
              <a:rPr lang="en-US" sz="4000" dirty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rgbClr val="000000"/>
                </a:solidFill>
                <a:latin typeface="Times New Roman" panose="02020603050405020304" pitchFamily="18" charset="0"/>
              </a:rPr>
              <a:t>GCD and </a:t>
            </a:r>
            <a:r>
              <a:rPr lang="en-US" sz="4000">
                <a:solidFill>
                  <a:srgbClr val="000000"/>
                </a:solidFill>
                <a:latin typeface="Times New Roman" panose="02020603050405020304" pitchFamily="18" charset="0"/>
              </a:rPr>
              <a:t>LCM </a:t>
            </a:r>
            <a:r>
              <a:rPr lang="en-US" sz="4000" smtClean="0">
                <a:solidFill>
                  <a:srgbClr val="000000"/>
                </a:solidFill>
                <a:latin typeface="Times New Roman" panose="02020603050405020304" pitchFamily="18" charset="0"/>
              </a:rPr>
              <a:t>   </a:t>
            </a:r>
            <a:r>
              <a:rPr lang="en-US" sz="4000" dirty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en-US" sz="4000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55870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6632812" y="6151634"/>
            <a:ext cx="4659573" cy="365125"/>
          </a:xfrm>
        </p:spPr>
        <p:txBody>
          <a:bodyPr/>
          <a:lstStyle/>
          <a:p>
            <a:r>
              <a:rPr lang="en-US" dirty="0" smtClean="0"/>
              <a:t>ARM Assembly Language Programming &amp; Architecture by </a:t>
            </a:r>
            <a:r>
              <a:rPr lang="en-US" dirty="0" err="1" smtClean="0"/>
              <a:t>Mazidi</a:t>
            </a:r>
            <a:r>
              <a:rPr lang="en-US" dirty="0" smtClean="0"/>
              <a:t>, et al.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446661" y="946960"/>
            <a:ext cx="8952931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dirty="0">
                <a:solidFill>
                  <a:srgbClr val="000000"/>
                </a:solidFill>
                <a:latin typeface="LiberationSerif"/>
              </a:rPr>
              <a:t>Analyze the following instructions:</a:t>
            </a:r>
          </a:p>
          <a:p>
            <a:pPr algn="just"/>
            <a:r>
              <a:rPr lang="pt-BR" sz="2800" dirty="0">
                <a:solidFill>
                  <a:srgbClr val="008100"/>
                </a:solidFill>
                <a:latin typeface="LiberationSerif"/>
              </a:rPr>
              <a:t>MOV R1,#0x4C ;R1 = 0x4C</a:t>
            </a:r>
          </a:p>
          <a:p>
            <a:pPr algn="just"/>
            <a:r>
              <a:rPr lang="pt-BR" sz="2800" dirty="0">
                <a:solidFill>
                  <a:srgbClr val="008100"/>
                </a:solidFill>
                <a:latin typeface="LiberationSerif"/>
              </a:rPr>
              <a:t>MOV R2,#0x6E ;R2 = 0x6E</a:t>
            </a:r>
          </a:p>
          <a:p>
            <a:pPr algn="just"/>
            <a:r>
              <a:rPr lang="pt-BR" sz="2800" dirty="0">
                <a:solidFill>
                  <a:srgbClr val="008100"/>
                </a:solidFill>
                <a:latin typeface="LiberationSerif"/>
              </a:rPr>
              <a:t>SUBS R0,R1,R2 ;R0 = R1 – R2</a:t>
            </a:r>
          </a:p>
          <a:p>
            <a:pPr algn="just"/>
            <a:r>
              <a:rPr lang="en-US" sz="2800" b="1" dirty="0">
                <a:solidFill>
                  <a:srgbClr val="000000"/>
                </a:solidFill>
                <a:latin typeface="LiberationSerif-Bold"/>
              </a:rPr>
              <a:t>Solution:</a:t>
            </a:r>
          </a:p>
          <a:p>
            <a:pPr algn="just"/>
            <a:r>
              <a:rPr lang="en-US" sz="2800" dirty="0">
                <a:solidFill>
                  <a:srgbClr val="000000"/>
                </a:solidFill>
                <a:latin typeface="LiberationSerif"/>
              </a:rPr>
              <a:t>Following are the steps for “SUB R0,R1,R2”:</a:t>
            </a:r>
          </a:p>
          <a:p>
            <a:pPr algn="just"/>
            <a:r>
              <a:rPr lang="en-US" sz="2800" dirty="0" smtClean="0">
                <a:solidFill>
                  <a:srgbClr val="000000"/>
                </a:solidFill>
                <a:latin typeface="LiberationSerif"/>
              </a:rPr>
              <a:t>  4C 		0000004C</a:t>
            </a:r>
            <a:endParaRPr lang="en-US" sz="2800" dirty="0">
              <a:solidFill>
                <a:srgbClr val="000000"/>
              </a:solidFill>
              <a:latin typeface="LiberationSerif"/>
            </a:endParaRPr>
          </a:p>
          <a:p>
            <a:pPr algn="just"/>
            <a:r>
              <a:rPr lang="en-US" sz="2800" dirty="0">
                <a:solidFill>
                  <a:srgbClr val="000000"/>
                </a:solidFill>
                <a:latin typeface="LiberationSerif"/>
              </a:rPr>
              <a:t>–6E </a:t>
            </a:r>
            <a:r>
              <a:rPr lang="en-US" sz="2800" dirty="0" smtClean="0">
                <a:solidFill>
                  <a:srgbClr val="000000"/>
                </a:solidFill>
                <a:latin typeface="LiberationSerif"/>
              </a:rPr>
              <a:t>	       + </a:t>
            </a:r>
            <a:r>
              <a:rPr lang="en-US" sz="2800" dirty="0">
                <a:solidFill>
                  <a:srgbClr val="000000"/>
                </a:solidFill>
                <a:latin typeface="LiberationSerif"/>
              </a:rPr>
              <a:t>FFFFFF92 (2’s complement of 0x6E)</a:t>
            </a:r>
          </a:p>
          <a:p>
            <a:pPr algn="just"/>
            <a:r>
              <a:rPr lang="en-US" sz="2800" dirty="0">
                <a:solidFill>
                  <a:srgbClr val="000000"/>
                </a:solidFill>
                <a:latin typeface="LiberationSerif"/>
              </a:rPr>
              <a:t>– 22 </a:t>
            </a:r>
            <a:r>
              <a:rPr lang="en-US" sz="2800" dirty="0" smtClean="0">
                <a:solidFill>
                  <a:srgbClr val="000000"/>
                </a:solidFill>
                <a:latin typeface="LiberationSerif"/>
              </a:rPr>
              <a:t>	       0 </a:t>
            </a:r>
            <a:r>
              <a:rPr lang="en-US" sz="2800" dirty="0">
                <a:solidFill>
                  <a:srgbClr val="000000"/>
                </a:solidFill>
                <a:latin typeface="LiberationSerif"/>
              </a:rPr>
              <a:t>FFFFFFDE (C = 0 step 4) result </a:t>
            </a:r>
            <a:r>
              <a:rPr lang="en-US" sz="2800" dirty="0" smtClean="0">
                <a:solidFill>
                  <a:srgbClr val="000000"/>
                </a:solidFill>
                <a:latin typeface="LiberationSerif"/>
              </a:rPr>
              <a:t>is negative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85354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6864824" y="6247168"/>
            <a:ext cx="4659573" cy="365125"/>
          </a:xfrm>
        </p:spPr>
        <p:txBody>
          <a:bodyPr/>
          <a:lstStyle/>
          <a:p>
            <a:r>
              <a:rPr lang="en-US" dirty="0" smtClean="0"/>
              <a:t>ARM Assembly Language Programming &amp; Architecture by </a:t>
            </a:r>
            <a:r>
              <a:rPr lang="en-US" dirty="0" err="1" smtClean="0"/>
              <a:t>Mazidi</a:t>
            </a:r>
            <a:r>
              <a:rPr lang="en-US" dirty="0" smtClean="0"/>
              <a:t>, et al.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201003" y="2126229"/>
            <a:ext cx="996286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b="1" dirty="0">
                <a:latin typeface="LiberationSerif"/>
              </a:rPr>
              <a:t>SBC Rd,Rn,Op2 </a:t>
            </a:r>
            <a:r>
              <a:rPr lang="en-US" sz="2400" b="1" dirty="0" smtClean="0">
                <a:latin typeface="LiberationSerif"/>
              </a:rPr>
              <a:t>	;</a:t>
            </a:r>
            <a:r>
              <a:rPr lang="en-US" sz="2400" b="1" dirty="0">
                <a:latin typeface="LiberationSerif"/>
              </a:rPr>
              <a:t>Rd = Rn – Op2 – 1 + C</a:t>
            </a:r>
          </a:p>
          <a:p>
            <a:pPr algn="just"/>
            <a:r>
              <a:rPr lang="en-US" sz="2400" dirty="0">
                <a:latin typeface="LiberationSerif"/>
              </a:rPr>
              <a:t>This instruction is used for subtraction of multiword (data larger than </a:t>
            </a:r>
            <a:r>
              <a:rPr lang="en-US" sz="2400" dirty="0" smtClean="0">
                <a:latin typeface="LiberationSerif"/>
              </a:rPr>
              <a:t>32-bit) numbers. In ARM </a:t>
            </a:r>
            <a:r>
              <a:rPr lang="en-US" sz="2400" dirty="0">
                <a:latin typeface="LiberationSerif"/>
              </a:rPr>
              <a:t>the carry flag is not inverted after subtraction and carry flag is invert of borrow. </a:t>
            </a:r>
            <a:r>
              <a:rPr lang="en-US" sz="2400" dirty="0" smtClean="0">
                <a:latin typeface="LiberationSerif"/>
              </a:rPr>
              <a:t>To invert </a:t>
            </a:r>
            <a:r>
              <a:rPr lang="en-US" sz="2400" dirty="0">
                <a:latin typeface="LiberationSerif"/>
              </a:rPr>
              <a:t>the carry flag while running the subtract with borrow instruction it is implemented</a:t>
            </a:r>
          </a:p>
          <a:p>
            <a:pPr algn="just"/>
            <a:r>
              <a:rPr lang="en-US" sz="2400" dirty="0">
                <a:latin typeface="LiberationSerif"/>
              </a:rPr>
              <a:t>as “Rd = Rn – Op2 – 1 + C”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40573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7137779" y="6325548"/>
            <a:ext cx="4632278" cy="365125"/>
          </a:xfrm>
        </p:spPr>
        <p:txBody>
          <a:bodyPr/>
          <a:lstStyle/>
          <a:p>
            <a:r>
              <a:rPr lang="en-US" dirty="0" smtClean="0"/>
              <a:t>ARM Assembly Language Programming &amp; Architecture by </a:t>
            </a:r>
            <a:r>
              <a:rPr lang="en-US" dirty="0" err="1" smtClean="0"/>
              <a:t>Mazidi</a:t>
            </a:r>
            <a:r>
              <a:rPr lang="en-US" dirty="0" smtClean="0"/>
              <a:t>, et al.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561845" y="456590"/>
            <a:ext cx="9485193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>
                <a:latin typeface="LiberationSerif"/>
              </a:rPr>
              <a:t>LDR R0,=0xF62562FA </a:t>
            </a:r>
            <a:r>
              <a:rPr lang="en-US" sz="2000" dirty="0" smtClean="0">
                <a:latin typeface="LiberationSerif"/>
              </a:rPr>
              <a:t>		;</a:t>
            </a:r>
            <a:r>
              <a:rPr lang="en-US" sz="2000" dirty="0">
                <a:latin typeface="LiberationSerif"/>
              </a:rPr>
              <a:t>R0 = 0xF62562FA</a:t>
            </a:r>
            <a:r>
              <a:rPr lang="en-US" sz="2000" dirty="0" smtClean="0">
                <a:latin typeface="LiberationSerif"/>
              </a:rPr>
              <a:t>,</a:t>
            </a:r>
            <a:endParaRPr lang="en-US" sz="2000" dirty="0">
              <a:latin typeface="LiberationSerif"/>
            </a:endParaRPr>
          </a:p>
          <a:p>
            <a:pPr algn="just"/>
            <a:r>
              <a:rPr lang="pt-BR" sz="2000" dirty="0">
                <a:latin typeface="LiberationSerif"/>
              </a:rPr>
              <a:t>LDR R1,=0xF412963B </a:t>
            </a:r>
            <a:r>
              <a:rPr lang="pt-BR" sz="2000" dirty="0" smtClean="0">
                <a:latin typeface="LiberationSerif"/>
              </a:rPr>
              <a:t>		;</a:t>
            </a:r>
            <a:r>
              <a:rPr lang="pt-BR" sz="2000" dirty="0">
                <a:latin typeface="LiberationSerif"/>
              </a:rPr>
              <a:t>R1 = 0xF412963B</a:t>
            </a:r>
          </a:p>
          <a:p>
            <a:pPr algn="just"/>
            <a:r>
              <a:rPr lang="pt-BR" sz="2000" dirty="0">
                <a:latin typeface="LiberationSerif"/>
              </a:rPr>
              <a:t>MOV R2,#0x21 </a:t>
            </a:r>
            <a:r>
              <a:rPr lang="pt-BR" sz="2000" dirty="0" smtClean="0">
                <a:latin typeface="LiberationSerif"/>
              </a:rPr>
              <a:t>			;</a:t>
            </a:r>
            <a:r>
              <a:rPr lang="pt-BR" sz="2000" dirty="0">
                <a:latin typeface="LiberationSerif"/>
              </a:rPr>
              <a:t>R2 = 0x21</a:t>
            </a:r>
          </a:p>
          <a:p>
            <a:pPr algn="just"/>
            <a:r>
              <a:rPr lang="pt-BR" sz="2000" dirty="0">
                <a:latin typeface="LiberationSerif"/>
              </a:rPr>
              <a:t>MOV R3,#0x35 </a:t>
            </a:r>
            <a:r>
              <a:rPr lang="pt-BR" sz="2000" dirty="0" smtClean="0">
                <a:latin typeface="LiberationSerif"/>
              </a:rPr>
              <a:t>			;</a:t>
            </a:r>
            <a:r>
              <a:rPr lang="pt-BR" sz="2000" dirty="0">
                <a:latin typeface="LiberationSerif"/>
              </a:rPr>
              <a:t>R3 = 0x35</a:t>
            </a:r>
          </a:p>
          <a:p>
            <a:pPr algn="just"/>
            <a:r>
              <a:rPr lang="pt-BR" sz="2000" dirty="0">
                <a:latin typeface="LiberationSerif"/>
              </a:rPr>
              <a:t>SUBS R5,R1,R0 </a:t>
            </a:r>
            <a:r>
              <a:rPr lang="pt-BR" sz="2000" dirty="0" smtClean="0">
                <a:latin typeface="LiberationSerif"/>
              </a:rPr>
              <a:t>		;</a:t>
            </a:r>
            <a:r>
              <a:rPr lang="pt-BR" sz="2000" dirty="0">
                <a:latin typeface="LiberationSerif"/>
              </a:rPr>
              <a:t>R5 = R1 – R0</a:t>
            </a:r>
          </a:p>
          <a:p>
            <a:pPr algn="just"/>
            <a:r>
              <a:rPr lang="en-US" sz="2000" dirty="0" smtClean="0">
                <a:latin typeface="LiberationSerif"/>
              </a:rPr>
              <a:t>		; =0xF412963B </a:t>
            </a:r>
            <a:r>
              <a:rPr lang="en-US" sz="2000" dirty="0">
                <a:latin typeface="LiberationSerif"/>
              </a:rPr>
              <a:t>– 0xF62562FA, and C = 0</a:t>
            </a:r>
          </a:p>
          <a:p>
            <a:pPr algn="just"/>
            <a:r>
              <a:rPr lang="pt-BR" sz="2000" dirty="0">
                <a:latin typeface="LiberationSerif"/>
              </a:rPr>
              <a:t>SBC R6,R3,R2 </a:t>
            </a:r>
            <a:r>
              <a:rPr lang="pt-BR" sz="2000" dirty="0" smtClean="0">
                <a:latin typeface="LiberationSerif"/>
              </a:rPr>
              <a:t>			;</a:t>
            </a:r>
            <a:r>
              <a:rPr lang="pt-BR" sz="2000" dirty="0">
                <a:latin typeface="LiberationSerif"/>
              </a:rPr>
              <a:t>R6 = R3 – R2 – 1 + C</a:t>
            </a:r>
          </a:p>
          <a:p>
            <a:pPr algn="just"/>
            <a:r>
              <a:rPr lang="en-US" sz="2000" dirty="0" smtClean="0">
                <a:latin typeface="LiberationSerif"/>
              </a:rPr>
              <a:t>		; </a:t>
            </a:r>
            <a:r>
              <a:rPr lang="en-US" sz="2000" dirty="0">
                <a:latin typeface="LiberationSerif"/>
              </a:rPr>
              <a:t>= 0x35 – 0x21 – 1 + 0 = 0x13</a:t>
            </a:r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539" y="3425588"/>
            <a:ext cx="10773950" cy="3016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096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ARM Assembly Language Programming &amp; Architecture by Mazidi, et al.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96036" y="682093"/>
            <a:ext cx="1039959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LiberationSerif"/>
              </a:rPr>
              <a:t>RSB Rd,Rn,Op2 </a:t>
            </a:r>
            <a:r>
              <a:rPr lang="en-US" sz="2400" b="1" dirty="0" smtClean="0">
                <a:latin typeface="LiberationSerif"/>
              </a:rPr>
              <a:t>		;</a:t>
            </a:r>
            <a:r>
              <a:rPr lang="en-US" sz="2400" b="1" dirty="0">
                <a:latin typeface="LiberationSerif"/>
              </a:rPr>
              <a:t>Rd = Op2 – Rn</a:t>
            </a:r>
          </a:p>
          <a:p>
            <a:endParaRPr lang="en-US" sz="2400" dirty="0" smtClean="0">
              <a:latin typeface="LiberationSerif"/>
            </a:endParaRPr>
          </a:p>
          <a:p>
            <a:r>
              <a:rPr lang="en-US" sz="2400" dirty="0" smtClean="0">
                <a:latin typeface="LiberationSerif"/>
              </a:rPr>
              <a:t>This instruction can </a:t>
            </a:r>
            <a:r>
              <a:rPr lang="en-US" sz="2400" dirty="0">
                <a:latin typeface="LiberationSerif"/>
              </a:rPr>
              <a:t>be used to get 2’s complement of a 32-bit operand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696036" y="2191435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>
                <a:latin typeface="LiberationSerif"/>
              </a:rPr>
              <a:t>MOV R1,#0x1 </a:t>
            </a:r>
            <a:r>
              <a:rPr lang="en-US" sz="2400" dirty="0" smtClean="0">
                <a:latin typeface="LiberationSerif"/>
              </a:rPr>
              <a:t>	;</a:t>
            </a:r>
            <a:r>
              <a:rPr lang="en-US" sz="2400" dirty="0">
                <a:latin typeface="LiberationSerif"/>
              </a:rPr>
              <a:t>R1=1</a:t>
            </a:r>
          </a:p>
          <a:p>
            <a:r>
              <a:rPr lang="pt-BR" sz="2400" dirty="0">
                <a:latin typeface="LiberationSerif"/>
              </a:rPr>
              <a:t>RSB R0,R1,#0 </a:t>
            </a:r>
            <a:r>
              <a:rPr lang="pt-BR" sz="2400" dirty="0" smtClean="0">
                <a:latin typeface="LiberationSerif"/>
              </a:rPr>
              <a:t>	;</a:t>
            </a:r>
            <a:r>
              <a:rPr lang="pt-BR" sz="2400" dirty="0">
                <a:latin typeface="LiberationSerif"/>
              </a:rPr>
              <a:t>R0= 0 – R1 = 0 – 1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837063" y="3365017"/>
            <a:ext cx="10668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LiberationSerif"/>
              </a:rPr>
              <a:t>This is one way to get a fixed value of 0xFFFFFFFF in a register. </a:t>
            </a:r>
            <a:r>
              <a:rPr lang="en-US" sz="2400" dirty="0" smtClean="0">
                <a:latin typeface="LiberationSerif"/>
              </a:rPr>
              <a:t>  R0=0xFFFFFFFF</a:t>
            </a:r>
            <a:r>
              <a:rPr lang="en-US" sz="2400" dirty="0">
                <a:latin typeface="LiberationSerif"/>
              </a:rPr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82066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6919415" y="6342702"/>
            <a:ext cx="4700516" cy="365125"/>
          </a:xfrm>
        </p:spPr>
        <p:txBody>
          <a:bodyPr/>
          <a:lstStyle/>
          <a:p>
            <a:r>
              <a:rPr lang="en-US" dirty="0" smtClean="0"/>
              <a:t>ARM Assembly Language Programming &amp; Architecture by </a:t>
            </a:r>
            <a:r>
              <a:rPr lang="en-US" dirty="0" err="1" smtClean="0"/>
              <a:t>Mazidi</a:t>
            </a:r>
            <a:r>
              <a:rPr lang="en-US" dirty="0" smtClean="0"/>
              <a:t>, et al.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091821" y="501134"/>
            <a:ext cx="71096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sz="2400" b="1" dirty="0">
                <a:latin typeface="LiberationSerif"/>
              </a:rPr>
              <a:t>RSC Rd,Rn,Op2 </a:t>
            </a:r>
            <a:r>
              <a:rPr lang="nl-NL" sz="2400" b="1" dirty="0" smtClean="0">
                <a:latin typeface="LiberationSerif"/>
              </a:rPr>
              <a:t>		;</a:t>
            </a:r>
            <a:r>
              <a:rPr lang="nl-NL" sz="2400" b="1" dirty="0">
                <a:latin typeface="LiberationSerif"/>
              </a:rPr>
              <a:t>Rd = Op2 – Rn – 1 + C</a:t>
            </a:r>
            <a:endParaRPr lang="en-US" sz="2400" b="1" dirty="0"/>
          </a:p>
        </p:txBody>
      </p:sp>
      <p:sp>
        <p:nvSpPr>
          <p:cNvPr id="4" name="Rectangle 3"/>
          <p:cNvSpPr/>
          <p:nvPr/>
        </p:nvSpPr>
        <p:spPr>
          <a:xfrm>
            <a:off x="900752" y="1070296"/>
            <a:ext cx="1020852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LiberationSerif"/>
              </a:rPr>
              <a:t>This </a:t>
            </a:r>
            <a:r>
              <a:rPr lang="en-US" sz="2000" dirty="0" smtClean="0">
                <a:latin typeface="LiberationSerif"/>
              </a:rPr>
              <a:t>instruction can </a:t>
            </a:r>
            <a:r>
              <a:rPr lang="en-US" sz="2000" dirty="0">
                <a:latin typeface="LiberationSerif"/>
              </a:rPr>
              <a:t>be used to get the 2’s complement of the </a:t>
            </a:r>
            <a:r>
              <a:rPr lang="en-US" sz="2000" dirty="0" smtClean="0">
                <a:latin typeface="LiberationSerif"/>
              </a:rPr>
              <a:t>64-bit operand</a:t>
            </a:r>
            <a:r>
              <a:rPr lang="en-US" sz="2000" dirty="0">
                <a:latin typeface="LiberationSerif"/>
              </a:rPr>
              <a:t>.</a:t>
            </a:r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1091821" y="2134316"/>
            <a:ext cx="992192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latin typeface="LiberationSerif"/>
              </a:rPr>
              <a:t>Show how to create 2’s complement of a 64-bit data in R0 and R1 register. The R0 </a:t>
            </a:r>
            <a:r>
              <a:rPr lang="en-US" sz="2400" dirty="0" smtClean="0">
                <a:latin typeface="LiberationSerif"/>
              </a:rPr>
              <a:t>hold the </a:t>
            </a:r>
            <a:r>
              <a:rPr lang="en-US" sz="2400" dirty="0">
                <a:latin typeface="LiberationSerif"/>
              </a:rPr>
              <a:t>lower 32-bit.</a:t>
            </a:r>
          </a:p>
          <a:p>
            <a:pPr algn="just"/>
            <a:r>
              <a:rPr lang="en-US" sz="2400" b="1" dirty="0">
                <a:latin typeface="LiberationSerif-Bold"/>
              </a:rPr>
              <a:t>Solution:</a:t>
            </a:r>
          </a:p>
          <a:p>
            <a:pPr algn="just"/>
            <a:r>
              <a:rPr lang="en-US" sz="2400" dirty="0">
                <a:latin typeface="LiberationSerif"/>
              </a:rPr>
              <a:t>LDR R0,=0xF62562FA </a:t>
            </a:r>
            <a:r>
              <a:rPr lang="en-US" sz="2400" dirty="0" smtClean="0">
                <a:latin typeface="LiberationSerif"/>
              </a:rPr>
              <a:t>		;</a:t>
            </a:r>
            <a:r>
              <a:rPr lang="en-US" sz="2400" dirty="0">
                <a:latin typeface="LiberationSerif"/>
              </a:rPr>
              <a:t>R0 = 0xF62562FA</a:t>
            </a:r>
          </a:p>
          <a:p>
            <a:pPr algn="just"/>
            <a:r>
              <a:rPr lang="pt-BR" sz="2400" dirty="0">
                <a:latin typeface="LiberationSerif"/>
              </a:rPr>
              <a:t>LDR R1,=0xF812963B </a:t>
            </a:r>
            <a:r>
              <a:rPr lang="pt-BR" sz="2400" dirty="0" smtClean="0">
                <a:latin typeface="LiberationSerif"/>
              </a:rPr>
              <a:t>		;</a:t>
            </a:r>
            <a:r>
              <a:rPr lang="pt-BR" sz="2400" dirty="0">
                <a:latin typeface="LiberationSerif"/>
              </a:rPr>
              <a:t>R1 = 0xF812963B</a:t>
            </a:r>
          </a:p>
          <a:p>
            <a:pPr algn="just"/>
            <a:r>
              <a:rPr lang="pt-BR" sz="2400" dirty="0">
                <a:latin typeface="LiberationSerif"/>
              </a:rPr>
              <a:t>RSB R5,R0,#0 </a:t>
            </a:r>
            <a:r>
              <a:rPr lang="pt-BR" sz="2400" dirty="0" smtClean="0">
                <a:latin typeface="LiberationSerif"/>
              </a:rPr>
              <a:t>			;</a:t>
            </a:r>
            <a:r>
              <a:rPr lang="pt-BR" sz="2400" dirty="0">
                <a:latin typeface="LiberationSerif"/>
              </a:rPr>
              <a:t>R5 = 0 – R0</a:t>
            </a:r>
          </a:p>
          <a:p>
            <a:pPr algn="just"/>
            <a:r>
              <a:rPr lang="it-IT" sz="2400" dirty="0" smtClean="0">
                <a:latin typeface="LiberationSerif"/>
              </a:rPr>
              <a:t>			; </a:t>
            </a:r>
            <a:r>
              <a:rPr lang="it-IT" sz="2400" dirty="0">
                <a:latin typeface="LiberationSerif"/>
              </a:rPr>
              <a:t>= 0 – 0xF62562FA = 9DA9D06 and C = 0</a:t>
            </a:r>
          </a:p>
          <a:p>
            <a:pPr algn="just"/>
            <a:r>
              <a:rPr lang="pt-BR" sz="2400" dirty="0">
                <a:latin typeface="LiberationSerif"/>
              </a:rPr>
              <a:t>RSC R6,R1,#0 </a:t>
            </a:r>
            <a:r>
              <a:rPr lang="pt-BR" sz="2400" dirty="0" smtClean="0">
                <a:latin typeface="LiberationSerif"/>
              </a:rPr>
              <a:t>			;</a:t>
            </a:r>
            <a:r>
              <a:rPr lang="pt-BR" sz="2400" dirty="0">
                <a:latin typeface="LiberationSerif"/>
              </a:rPr>
              <a:t>R6 = 0 – R1 – 1 + C</a:t>
            </a:r>
          </a:p>
          <a:p>
            <a:pPr algn="just"/>
            <a:r>
              <a:rPr lang="it-IT" sz="2400" dirty="0" smtClean="0">
                <a:latin typeface="LiberationSerif"/>
              </a:rPr>
              <a:t>			; </a:t>
            </a:r>
            <a:r>
              <a:rPr lang="it-IT" sz="2400" dirty="0">
                <a:latin typeface="LiberationSerif"/>
              </a:rPr>
              <a:t>= 0 – 0xF812963B – 1 + 0 = 7ED69C4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14677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3520</TotalTime>
  <Words>1932</Words>
  <Application>Microsoft Office PowerPoint</Application>
  <PresentationFormat>Widescreen</PresentationFormat>
  <Paragraphs>327</Paragraphs>
  <Slides>43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1" baseType="lpstr">
      <vt:lpstr>Arial</vt:lpstr>
      <vt:lpstr>Calibri</vt:lpstr>
      <vt:lpstr>Calibri Light</vt:lpstr>
      <vt:lpstr>LiberationSerif</vt:lpstr>
      <vt:lpstr>LiberationSerif-Bold</vt:lpstr>
      <vt:lpstr>LiberationSerif-BoldItalic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Hemalatha S. [MAHE-MIT]</dc:creator>
  <cp:lastModifiedBy>Hemalatha S. [MAHE-MIT]</cp:lastModifiedBy>
  <cp:revision>8</cp:revision>
  <dcterms:created xsi:type="dcterms:W3CDTF">2021-03-23T10:43:37Z</dcterms:created>
  <dcterms:modified xsi:type="dcterms:W3CDTF">2023-02-22T04:47:23Z</dcterms:modified>
</cp:coreProperties>
</file>