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80" r:id="rId8"/>
    <p:sldId id="262" r:id="rId9"/>
    <p:sldId id="271" r:id="rId10"/>
    <p:sldId id="270" r:id="rId11"/>
    <p:sldId id="272" r:id="rId12"/>
    <p:sldId id="273" r:id="rId13"/>
    <p:sldId id="274" r:id="rId14"/>
    <p:sldId id="275" r:id="rId15"/>
    <p:sldId id="276" r:id="rId16"/>
    <p:sldId id="277" r:id="rId17"/>
    <p:sldId id="264" r:id="rId18"/>
    <p:sldId id="267" r:id="rId19"/>
    <p:sldId id="268" r:id="rId20"/>
    <p:sldId id="278" r:id="rId21"/>
    <p:sldId id="279" r:id="rId2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261F6C-73CF-4DBE-BC0A-283A2B459C3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1A1BC1CC-3A8A-4B10-BAA8-E8DB74E35F99}">
      <dgm:prSet phldrT="[Text]"/>
      <dgm:spPr/>
      <dgm:t>
        <a:bodyPr/>
        <a:lstStyle/>
        <a:p>
          <a:r>
            <a:rPr lang="en-IN" dirty="0"/>
            <a:t>Data Gathering</a:t>
          </a:r>
        </a:p>
      </dgm:t>
    </dgm:pt>
    <dgm:pt modelId="{45F32FA6-16DD-4116-BC9A-BB9ECA5293AB}" type="parTrans" cxnId="{34F04961-251D-4363-B9C4-9162A4E01E21}">
      <dgm:prSet/>
      <dgm:spPr/>
      <dgm:t>
        <a:bodyPr/>
        <a:lstStyle/>
        <a:p>
          <a:endParaRPr lang="en-IN"/>
        </a:p>
      </dgm:t>
    </dgm:pt>
    <dgm:pt modelId="{794CE506-0C75-42B0-9FCF-C1D8A8FDBF6A}" type="sibTrans" cxnId="{34F04961-251D-4363-B9C4-9162A4E01E21}">
      <dgm:prSet/>
      <dgm:spPr/>
      <dgm:t>
        <a:bodyPr/>
        <a:lstStyle/>
        <a:p>
          <a:endParaRPr lang="en-IN"/>
        </a:p>
      </dgm:t>
    </dgm:pt>
    <dgm:pt modelId="{5FB7B26E-AFC8-49AC-8921-C107A7F49B91}">
      <dgm:prSet phldrT="[Text]" custT="1"/>
      <dgm:spPr/>
      <dgm:t>
        <a:bodyPr/>
        <a:lstStyle/>
        <a:p>
          <a:r>
            <a:rPr lang="en-IN" sz="1000" dirty="0"/>
            <a:t>Find credible sources of data on the internet, free and paid.</a:t>
          </a:r>
        </a:p>
      </dgm:t>
    </dgm:pt>
    <dgm:pt modelId="{936E96F5-EDCD-47E2-9C3E-64E5DC3577B4}" type="parTrans" cxnId="{583F036B-4016-4B80-8773-48CAE0E0B61A}">
      <dgm:prSet/>
      <dgm:spPr/>
      <dgm:t>
        <a:bodyPr/>
        <a:lstStyle/>
        <a:p>
          <a:endParaRPr lang="en-IN"/>
        </a:p>
      </dgm:t>
    </dgm:pt>
    <dgm:pt modelId="{021153BF-837A-4B98-A916-0F052321DF70}" type="sibTrans" cxnId="{583F036B-4016-4B80-8773-48CAE0E0B61A}">
      <dgm:prSet/>
      <dgm:spPr/>
      <dgm:t>
        <a:bodyPr/>
        <a:lstStyle/>
        <a:p>
          <a:endParaRPr lang="en-IN"/>
        </a:p>
      </dgm:t>
    </dgm:pt>
    <dgm:pt modelId="{98BCA188-3268-4DED-B630-6743B1CC3ABC}">
      <dgm:prSet phldrT="[Text]" custT="1"/>
      <dgm:spPr/>
      <dgm:t>
        <a:bodyPr/>
        <a:lstStyle/>
        <a:p>
          <a:r>
            <a:rPr lang="en-IN" sz="1000" dirty="0"/>
            <a:t>NYC Dataset(Traffic Data), Meteor.com(Weather)</a:t>
          </a:r>
        </a:p>
      </dgm:t>
    </dgm:pt>
    <dgm:pt modelId="{E4337A86-A6ED-4E6E-B56F-43B1D83B427E}" type="parTrans" cxnId="{F3A32DB2-4ABB-46ED-92AD-AD49C2449B27}">
      <dgm:prSet/>
      <dgm:spPr/>
      <dgm:t>
        <a:bodyPr/>
        <a:lstStyle/>
        <a:p>
          <a:endParaRPr lang="en-IN"/>
        </a:p>
      </dgm:t>
    </dgm:pt>
    <dgm:pt modelId="{0AA6F506-01C2-4847-A57E-7D7AB7EAB3A2}" type="sibTrans" cxnId="{F3A32DB2-4ABB-46ED-92AD-AD49C2449B27}">
      <dgm:prSet/>
      <dgm:spPr/>
      <dgm:t>
        <a:bodyPr/>
        <a:lstStyle/>
        <a:p>
          <a:endParaRPr lang="en-IN"/>
        </a:p>
      </dgm:t>
    </dgm:pt>
    <dgm:pt modelId="{AC8986EC-AE40-444D-B922-B8E47D0D3184}">
      <dgm:prSet phldrT="[Text]"/>
      <dgm:spPr/>
      <dgm:t>
        <a:bodyPr/>
        <a:lstStyle/>
        <a:p>
          <a:r>
            <a:rPr lang="en-IN" dirty="0"/>
            <a:t>Data Preprocessing</a:t>
          </a:r>
        </a:p>
      </dgm:t>
    </dgm:pt>
    <dgm:pt modelId="{B5AE8727-F8EF-4A1D-8BFB-BEAA4A96B671}" type="parTrans" cxnId="{59A55A87-7B29-4D68-A199-C967DD6D2332}">
      <dgm:prSet/>
      <dgm:spPr/>
      <dgm:t>
        <a:bodyPr/>
        <a:lstStyle/>
        <a:p>
          <a:endParaRPr lang="en-IN"/>
        </a:p>
      </dgm:t>
    </dgm:pt>
    <dgm:pt modelId="{E062F3F6-33E6-42AF-8B48-C788041EAC61}" type="sibTrans" cxnId="{59A55A87-7B29-4D68-A199-C967DD6D2332}">
      <dgm:prSet/>
      <dgm:spPr/>
      <dgm:t>
        <a:bodyPr/>
        <a:lstStyle/>
        <a:p>
          <a:endParaRPr lang="en-IN"/>
        </a:p>
      </dgm:t>
    </dgm:pt>
    <dgm:pt modelId="{5210B869-F209-4284-A646-2F72759AEF30}">
      <dgm:prSet phldrT="[Text]" custT="1"/>
      <dgm:spPr/>
      <dgm:t>
        <a:bodyPr/>
        <a:lstStyle/>
        <a:p>
          <a:pPr algn="l"/>
          <a:r>
            <a:rPr lang="en-IN" sz="1000" dirty="0"/>
            <a:t>Inspect dataset to know detailed insights about the features, data types, missing values, duplicate value.</a:t>
          </a:r>
        </a:p>
      </dgm:t>
    </dgm:pt>
    <dgm:pt modelId="{5F3BB583-8B03-437F-8168-336BDCA6A123}" type="parTrans" cxnId="{B7CEC9F0-437A-419E-885B-28685687F215}">
      <dgm:prSet/>
      <dgm:spPr/>
      <dgm:t>
        <a:bodyPr/>
        <a:lstStyle/>
        <a:p>
          <a:endParaRPr lang="en-IN"/>
        </a:p>
      </dgm:t>
    </dgm:pt>
    <dgm:pt modelId="{DBBB2B32-D480-401E-A41C-D1EE3005000E}" type="sibTrans" cxnId="{B7CEC9F0-437A-419E-885B-28685687F215}">
      <dgm:prSet/>
      <dgm:spPr/>
      <dgm:t>
        <a:bodyPr/>
        <a:lstStyle/>
        <a:p>
          <a:endParaRPr lang="en-IN"/>
        </a:p>
      </dgm:t>
    </dgm:pt>
    <dgm:pt modelId="{45A52255-0ED4-4E7B-A608-B48D95249024}">
      <dgm:prSet phldrT="[Text]" custT="1"/>
      <dgm:spPr/>
      <dgm:t>
        <a:bodyPr/>
        <a:lstStyle/>
        <a:p>
          <a:pPr algn="l"/>
          <a:r>
            <a:rPr lang="en-IN" sz="1000" dirty="0"/>
            <a:t>Month, Day, Year, Traffic status, Weather classification etc… (categorical)</a:t>
          </a:r>
        </a:p>
      </dgm:t>
    </dgm:pt>
    <dgm:pt modelId="{31DA90E3-C069-4728-89DD-D6F708CFBC3E}" type="parTrans" cxnId="{E459E760-7553-4068-95CD-21948A181575}">
      <dgm:prSet/>
      <dgm:spPr/>
      <dgm:t>
        <a:bodyPr/>
        <a:lstStyle/>
        <a:p>
          <a:endParaRPr lang="en-IN"/>
        </a:p>
      </dgm:t>
    </dgm:pt>
    <dgm:pt modelId="{0A84C8A2-B82A-4A1B-A170-0EF84C32B577}" type="sibTrans" cxnId="{E459E760-7553-4068-95CD-21948A181575}">
      <dgm:prSet/>
      <dgm:spPr/>
      <dgm:t>
        <a:bodyPr/>
        <a:lstStyle/>
        <a:p>
          <a:endParaRPr lang="en-IN"/>
        </a:p>
      </dgm:t>
    </dgm:pt>
    <dgm:pt modelId="{F24E3DF4-AC71-456E-970D-78DF9A39DE12}">
      <dgm:prSet phldrT="[Text]"/>
      <dgm:spPr/>
      <dgm:t>
        <a:bodyPr/>
        <a:lstStyle/>
        <a:p>
          <a:r>
            <a:rPr lang="en-IN" dirty="0"/>
            <a:t>Feature Generation</a:t>
          </a:r>
        </a:p>
      </dgm:t>
    </dgm:pt>
    <dgm:pt modelId="{1298575A-6BD7-4D5B-BE0D-DB20E5BA5D5C}" type="parTrans" cxnId="{222A4E73-79CB-4182-B09E-B089D025C6B0}">
      <dgm:prSet/>
      <dgm:spPr/>
      <dgm:t>
        <a:bodyPr/>
        <a:lstStyle/>
        <a:p>
          <a:endParaRPr lang="en-IN"/>
        </a:p>
      </dgm:t>
    </dgm:pt>
    <dgm:pt modelId="{6DBD0969-2A59-4DC5-8A2C-DCE30A1CA9BF}" type="sibTrans" cxnId="{222A4E73-79CB-4182-B09E-B089D025C6B0}">
      <dgm:prSet/>
      <dgm:spPr/>
      <dgm:t>
        <a:bodyPr/>
        <a:lstStyle/>
        <a:p>
          <a:endParaRPr lang="en-IN"/>
        </a:p>
      </dgm:t>
    </dgm:pt>
    <dgm:pt modelId="{05FB935D-0F2A-45F1-A445-E3B0844F84BE}">
      <dgm:prSet phldrT="[Text]" custT="1"/>
      <dgm:spPr/>
      <dgm:t>
        <a:bodyPr/>
        <a:lstStyle/>
        <a:p>
          <a:r>
            <a:rPr lang="en-IN" sz="1000" dirty="0"/>
            <a:t>Generate proxies for missing features through mathematical or domain knowledge</a:t>
          </a:r>
        </a:p>
      </dgm:t>
    </dgm:pt>
    <dgm:pt modelId="{95415D85-5562-4A00-9892-36D27D124DDE}" type="parTrans" cxnId="{97D4171B-5FB4-4C85-A8F4-DF8CBAEE7C7C}">
      <dgm:prSet/>
      <dgm:spPr/>
      <dgm:t>
        <a:bodyPr/>
        <a:lstStyle/>
        <a:p>
          <a:endParaRPr lang="en-IN"/>
        </a:p>
      </dgm:t>
    </dgm:pt>
    <dgm:pt modelId="{D0A6AD52-9D26-4C10-8889-254CE522BA5C}" type="sibTrans" cxnId="{97D4171B-5FB4-4C85-A8F4-DF8CBAEE7C7C}">
      <dgm:prSet/>
      <dgm:spPr/>
      <dgm:t>
        <a:bodyPr/>
        <a:lstStyle/>
        <a:p>
          <a:endParaRPr lang="en-IN"/>
        </a:p>
      </dgm:t>
    </dgm:pt>
    <dgm:pt modelId="{3A38BA33-C94B-4A8D-A1C5-8F7A07732A5A}">
      <dgm:prSet phldrT="[Text]" custT="1"/>
      <dgm:spPr/>
      <dgm:t>
        <a:bodyPr/>
        <a:lstStyle/>
        <a:p>
          <a:r>
            <a:rPr lang="en-IN" sz="1000" dirty="0"/>
            <a:t> Weather Classification (meteor.com), Traffic Volume (No of pickups per location hour), Holiday, is_weekend</a:t>
          </a:r>
        </a:p>
      </dgm:t>
    </dgm:pt>
    <dgm:pt modelId="{8B99A96F-63F3-43F6-90DE-C960D483593A}" type="parTrans" cxnId="{0E3D5CFC-ABAA-4365-B4A0-C0F1DDCF1893}">
      <dgm:prSet/>
      <dgm:spPr/>
      <dgm:t>
        <a:bodyPr/>
        <a:lstStyle/>
        <a:p>
          <a:endParaRPr lang="en-IN"/>
        </a:p>
      </dgm:t>
    </dgm:pt>
    <dgm:pt modelId="{EE7E6447-B5E8-4616-BFEC-6639BB2E4693}" type="sibTrans" cxnId="{0E3D5CFC-ABAA-4365-B4A0-C0F1DDCF1893}">
      <dgm:prSet/>
      <dgm:spPr/>
      <dgm:t>
        <a:bodyPr/>
        <a:lstStyle/>
        <a:p>
          <a:endParaRPr lang="en-IN"/>
        </a:p>
      </dgm:t>
    </dgm:pt>
    <dgm:pt modelId="{9635ECCB-22C8-42E7-B33B-9D4BB4026000}">
      <dgm:prSet phldrT="[Text]" custT="1"/>
      <dgm:spPr/>
      <dgm:t>
        <a:bodyPr/>
        <a:lstStyle/>
        <a:p>
          <a:pPr algn="l"/>
          <a:r>
            <a:rPr lang="en-IN" sz="1000" dirty="0"/>
            <a:t>Convert into categorical and numerical data types</a:t>
          </a:r>
        </a:p>
      </dgm:t>
    </dgm:pt>
    <dgm:pt modelId="{4F74718F-9E5C-424D-856A-2957038045F7}" type="parTrans" cxnId="{D685F797-9884-44A7-B227-B69DCE1296DD}">
      <dgm:prSet/>
      <dgm:spPr/>
      <dgm:t>
        <a:bodyPr/>
        <a:lstStyle/>
        <a:p>
          <a:endParaRPr lang="en-IN"/>
        </a:p>
      </dgm:t>
    </dgm:pt>
    <dgm:pt modelId="{FD181B2E-0EB3-4179-B622-C1BFA479927F}" type="sibTrans" cxnId="{D685F797-9884-44A7-B227-B69DCE1296DD}">
      <dgm:prSet/>
      <dgm:spPr/>
      <dgm:t>
        <a:bodyPr/>
        <a:lstStyle/>
        <a:p>
          <a:endParaRPr lang="en-IN"/>
        </a:p>
      </dgm:t>
    </dgm:pt>
    <dgm:pt modelId="{B2BA965A-8213-4636-8F9E-487F54635800}">
      <dgm:prSet phldrT="[Text]" custT="1"/>
      <dgm:spPr/>
      <dgm:t>
        <a:bodyPr/>
        <a:lstStyle/>
        <a:p>
          <a:pPr algn="l"/>
          <a:r>
            <a:rPr lang="en-IN" sz="1000" dirty="0"/>
            <a:t>Traffic Volume, number of pickups….etc (Numerical)</a:t>
          </a:r>
        </a:p>
      </dgm:t>
    </dgm:pt>
    <dgm:pt modelId="{73FCABB4-6BE3-4E2A-A16E-1F95CC1C5584}" type="parTrans" cxnId="{F3A5CAC5-4405-4E91-847F-D97B8B37C7D8}">
      <dgm:prSet/>
      <dgm:spPr/>
      <dgm:t>
        <a:bodyPr/>
        <a:lstStyle/>
        <a:p>
          <a:endParaRPr lang="en-IN"/>
        </a:p>
      </dgm:t>
    </dgm:pt>
    <dgm:pt modelId="{D4B7461D-4EA0-4901-8985-9C5B1695E07D}" type="sibTrans" cxnId="{F3A5CAC5-4405-4E91-847F-D97B8B37C7D8}">
      <dgm:prSet/>
      <dgm:spPr/>
      <dgm:t>
        <a:bodyPr/>
        <a:lstStyle/>
        <a:p>
          <a:endParaRPr lang="en-IN"/>
        </a:p>
      </dgm:t>
    </dgm:pt>
    <dgm:pt modelId="{16EEE128-F57C-41C9-81EE-F2E2AD152E5B}">
      <dgm:prSet phldrT="[Text]" custT="1"/>
      <dgm:spPr/>
      <dgm:t>
        <a:bodyPr/>
        <a:lstStyle/>
        <a:p>
          <a:pPr algn="l"/>
          <a:r>
            <a:rPr lang="en-IN" sz="1000" dirty="0"/>
            <a:t>Date and time as Pandas Data time object</a:t>
          </a:r>
        </a:p>
      </dgm:t>
    </dgm:pt>
    <dgm:pt modelId="{6DBE086C-DC82-4ECD-A12F-66150F7B94ED}" type="parTrans" cxnId="{94633E93-A6D6-4F70-9076-A2230E06F44C}">
      <dgm:prSet/>
      <dgm:spPr/>
      <dgm:t>
        <a:bodyPr/>
        <a:lstStyle/>
        <a:p>
          <a:endParaRPr lang="en-IN"/>
        </a:p>
      </dgm:t>
    </dgm:pt>
    <dgm:pt modelId="{57A19D8F-872F-43D9-8919-C3B5E477C1CE}" type="sibTrans" cxnId="{94633E93-A6D6-4F70-9076-A2230E06F44C}">
      <dgm:prSet/>
      <dgm:spPr/>
      <dgm:t>
        <a:bodyPr/>
        <a:lstStyle/>
        <a:p>
          <a:endParaRPr lang="en-IN"/>
        </a:p>
      </dgm:t>
    </dgm:pt>
    <dgm:pt modelId="{21198566-8EDC-4DF3-ADE7-343EC6B98C6F}">
      <dgm:prSet phldrT="[Text]"/>
      <dgm:spPr/>
      <dgm:t>
        <a:bodyPr/>
        <a:lstStyle/>
        <a:p>
          <a:r>
            <a:rPr lang="en-IN" dirty="0"/>
            <a:t>Modelling</a:t>
          </a:r>
        </a:p>
      </dgm:t>
    </dgm:pt>
    <dgm:pt modelId="{9E7E7D4C-39C3-4692-BA64-7011E7B54771}" type="parTrans" cxnId="{C1B70301-0CB3-45BF-8E88-FAA525A116DC}">
      <dgm:prSet/>
      <dgm:spPr/>
      <dgm:t>
        <a:bodyPr/>
        <a:lstStyle/>
        <a:p>
          <a:endParaRPr lang="en-IN"/>
        </a:p>
      </dgm:t>
    </dgm:pt>
    <dgm:pt modelId="{31192088-51B5-41F5-AD45-3B3B9255AA29}" type="sibTrans" cxnId="{C1B70301-0CB3-45BF-8E88-FAA525A116DC}">
      <dgm:prSet/>
      <dgm:spPr/>
      <dgm:t>
        <a:bodyPr/>
        <a:lstStyle/>
        <a:p>
          <a:endParaRPr lang="en-IN"/>
        </a:p>
      </dgm:t>
    </dgm:pt>
    <dgm:pt modelId="{39D8C936-2C61-4746-A1E0-17AD363C0B0D}">
      <dgm:prSet phldrT="[Text]" custT="1"/>
      <dgm:spPr/>
      <dgm:t>
        <a:bodyPr/>
        <a:lstStyle/>
        <a:p>
          <a:r>
            <a:rPr lang="en-IN" sz="1000" dirty="0"/>
            <a:t>Prepare data set for modelling, encode categorical variables.</a:t>
          </a:r>
        </a:p>
      </dgm:t>
    </dgm:pt>
    <dgm:pt modelId="{9084050B-416F-4988-848B-2822FAF1F8B8}" type="parTrans" cxnId="{6608B079-704F-499A-92F1-D5068E7CB136}">
      <dgm:prSet/>
      <dgm:spPr/>
      <dgm:t>
        <a:bodyPr/>
        <a:lstStyle/>
        <a:p>
          <a:endParaRPr lang="en-IN"/>
        </a:p>
      </dgm:t>
    </dgm:pt>
    <dgm:pt modelId="{DC0044F6-E1DF-4DA4-A43E-080678EBF044}" type="sibTrans" cxnId="{6608B079-704F-499A-92F1-D5068E7CB136}">
      <dgm:prSet/>
      <dgm:spPr/>
      <dgm:t>
        <a:bodyPr/>
        <a:lstStyle/>
        <a:p>
          <a:endParaRPr lang="en-IN"/>
        </a:p>
      </dgm:t>
    </dgm:pt>
    <dgm:pt modelId="{2F7EF152-5811-436F-A738-ACD0FAC78052}">
      <dgm:prSet phldrT="[Text]" custT="1"/>
      <dgm:spPr/>
      <dgm:t>
        <a:bodyPr/>
        <a:lstStyle/>
        <a:p>
          <a:r>
            <a:rPr lang="en-IN" sz="1000" dirty="0"/>
            <a:t>Remove null values or fill appropriately, remover duplicate values.</a:t>
          </a:r>
        </a:p>
      </dgm:t>
    </dgm:pt>
    <dgm:pt modelId="{6279FF24-7BA2-483E-A2A2-1EB47B303C6E}" type="parTrans" cxnId="{54B11032-B95A-4606-8444-2A4D0432D9D6}">
      <dgm:prSet/>
      <dgm:spPr/>
      <dgm:t>
        <a:bodyPr/>
        <a:lstStyle/>
        <a:p>
          <a:endParaRPr lang="en-IN"/>
        </a:p>
      </dgm:t>
    </dgm:pt>
    <dgm:pt modelId="{C6B952B4-F7BD-45E1-A788-908CA9863717}" type="sibTrans" cxnId="{54B11032-B95A-4606-8444-2A4D0432D9D6}">
      <dgm:prSet/>
      <dgm:spPr/>
      <dgm:t>
        <a:bodyPr/>
        <a:lstStyle/>
        <a:p>
          <a:endParaRPr lang="en-IN"/>
        </a:p>
      </dgm:t>
    </dgm:pt>
    <dgm:pt modelId="{0BF1353C-49EE-4AB1-950D-131CBB470E00}">
      <dgm:prSet phldrT="[Text]" custT="1"/>
      <dgm:spPr/>
      <dgm:t>
        <a:bodyPr/>
        <a:lstStyle/>
        <a:p>
          <a:r>
            <a:rPr lang="en-IN" sz="1000" dirty="0"/>
            <a:t>Check for corelation between variables : Drop highly co related variable for redundancy</a:t>
          </a:r>
        </a:p>
      </dgm:t>
    </dgm:pt>
    <dgm:pt modelId="{EE7D1254-ED92-4262-9A66-CE77E636FA1A}" type="parTrans" cxnId="{E1384CCF-AC73-4D71-AB85-09DEE0F473B6}">
      <dgm:prSet/>
      <dgm:spPr/>
      <dgm:t>
        <a:bodyPr/>
        <a:lstStyle/>
        <a:p>
          <a:endParaRPr lang="en-IN"/>
        </a:p>
      </dgm:t>
    </dgm:pt>
    <dgm:pt modelId="{3F9AF05B-057D-488B-B95A-AD813B71F80E}" type="sibTrans" cxnId="{E1384CCF-AC73-4D71-AB85-09DEE0F473B6}">
      <dgm:prSet/>
      <dgm:spPr/>
      <dgm:t>
        <a:bodyPr/>
        <a:lstStyle/>
        <a:p>
          <a:endParaRPr lang="en-IN"/>
        </a:p>
      </dgm:t>
    </dgm:pt>
    <dgm:pt modelId="{E9247132-5E3C-43FD-AEFF-2E2AE3A330AB}">
      <dgm:prSet phldrT="[Text]" custT="1"/>
      <dgm:spPr/>
      <dgm:t>
        <a:bodyPr/>
        <a:lstStyle/>
        <a:p>
          <a:r>
            <a:rPr lang="en-IN" sz="1000" dirty="0"/>
            <a:t>Ex:  </a:t>
          </a:r>
          <a:r>
            <a:rPr lang="en-IN" sz="1000" dirty="0" err="1"/>
            <a:t>Time_of_pickup</a:t>
          </a:r>
          <a:endParaRPr lang="en-IN" sz="1000" dirty="0"/>
        </a:p>
      </dgm:t>
    </dgm:pt>
    <dgm:pt modelId="{D820B6AC-E270-42A7-86F1-697BF97530F1}" type="parTrans" cxnId="{7AE68BB3-9356-48A0-95C9-0F107AB454FE}">
      <dgm:prSet/>
      <dgm:spPr/>
      <dgm:t>
        <a:bodyPr/>
        <a:lstStyle/>
        <a:p>
          <a:endParaRPr lang="en-IN"/>
        </a:p>
      </dgm:t>
    </dgm:pt>
    <dgm:pt modelId="{778FE38F-B777-41AA-84BA-079122774570}" type="sibTrans" cxnId="{7AE68BB3-9356-48A0-95C9-0F107AB454FE}">
      <dgm:prSet/>
      <dgm:spPr/>
      <dgm:t>
        <a:bodyPr/>
        <a:lstStyle/>
        <a:p>
          <a:endParaRPr lang="en-IN"/>
        </a:p>
      </dgm:t>
    </dgm:pt>
    <dgm:pt modelId="{8F8B348F-876C-480B-88FA-C7CEFF69F4C5}">
      <dgm:prSet phldrT="[Text]" custT="1"/>
      <dgm:spPr/>
      <dgm:t>
        <a:bodyPr/>
        <a:lstStyle/>
        <a:p>
          <a:r>
            <a:rPr lang="en-IN" sz="1000" dirty="0"/>
            <a:t>Extract feature and target variable: split data in test and train datasets.</a:t>
          </a:r>
        </a:p>
      </dgm:t>
    </dgm:pt>
    <dgm:pt modelId="{7B3CADEA-D160-48D7-9C1A-C812ED676218}" type="parTrans" cxnId="{EB5FB40B-E40F-4876-BF77-C26497DE3C9B}">
      <dgm:prSet/>
      <dgm:spPr/>
      <dgm:t>
        <a:bodyPr/>
        <a:lstStyle/>
        <a:p>
          <a:endParaRPr lang="en-IN"/>
        </a:p>
      </dgm:t>
    </dgm:pt>
    <dgm:pt modelId="{BE3C6EE5-7527-4906-97B2-1854DEBB8961}" type="sibTrans" cxnId="{EB5FB40B-E40F-4876-BF77-C26497DE3C9B}">
      <dgm:prSet/>
      <dgm:spPr/>
      <dgm:t>
        <a:bodyPr/>
        <a:lstStyle/>
        <a:p>
          <a:endParaRPr lang="en-IN"/>
        </a:p>
      </dgm:t>
    </dgm:pt>
    <dgm:pt modelId="{55926136-F81B-4466-BF52-B777BAD667B1}">
      <dgm:prSet phldrT="[Text]"/>
      <dgm:spPr/>
      <dgm:t>
        <a:bodyPr/>
        <a:lstStyle/>
        <a:p>
          <a:r>
            <a:rPr lang="en-IN" dirty="0"/>
            <a:t>Evaluation and Fine Tuning</a:t>
          </a:r>
        </a:p>
      </dgm:t>
    </dgm:pt>
    <dgm:pt modelId="{46BA3484-E532-4078-9F48-EA13BD919B40}" type="parTrans" cxnId="{00F97954-416F-4D10-8A1B-3B3ECD362B2F}">
      <dgm:prSet/>
      <dgm:spPr/>
      <dgm:t>
        <a:bodyPr/>
        <a:lstStyle/>
        <a:p>
          <a:endParaRPr lang="en-IN"/>
        </a:p>
      </dgm:t>
    </dgm:pt>
    <dgm:pt modelId="{7EB48D38-0F72-4EFA-A3E9-DD293C5EF44B}" type="sibTrans" cxnId="{00F97954-416F-4D10-8A1B-3B3ECD362B2F}">
      <dgm:prSet/>
      <dgm:spPr/>
      <dgm:t>
        <a:bodyPr/>
        <a:lstStyle/>
        <a:p>
          <a:endParaRPr lang="en-IN"/>
        </a:p>
      </dgm:t>
    </dgm:pt>
    <dgm:pt modelId="{0FD1EA8E-9FD2-422D-99BC-3E274A2ABD13}">
      <dgm:prSet phldrT="[Text]" custT="1"/>
      <dgm:spPr/>
      <dgm:t>
        <a:bodyPr/>
        <a:lstStyle/>
        <a:p>
          <a:r>
            <a:rPr lang="en-IN" sz="1000" dirty="0"/>
            <a:t>Calculate MAE, MSE, R2.</a:t>
          </a:r>
        </a:p>
      </dgm:t>
    </dgm:pt>
    <dgm:pt modelId="{D0E92D12-4D8F-4CF8-8B1B-83A2B399AD8C}" type="parTrans" cxnId="{9EF3E549-21EF-411C-A45D-4BCB9E617561}">
      <dgm:prSet/>
      <dgm:spPr/>
      <dgm:t>
        <a:bodyPr/>
        <a:lstStyle/>
        <a:p>
          <a:endParaRPr lang="en-IN"/>
        </a:p>
      </dgm:t>
    </dgm:pt>
    <dgm:pt modelId="{61BC5245-D141-41D3-AD72-50DF89A70703}" type="sibTrans" cxnId="{9EF3E549-21EF-411C-A45D-4BCB9E617561}">
      <dgm:prSet/>
      <dgm:spPr/>
      <dgm:t>
        <a:bodyPr/>
        <a:lstStyle/>
        <a:p>
          <a:endParaRPr lang="en-IN"/>
        </a:p>
      </dgm:t>
    </dgm:pt>
    <dgm:pt modelId="{6FA8E324-2316-402B-BCEB-69EED369C3CD}">
      <dgm:prSet phldrT="[Text]" custT="1"/>
      <dgm:spPr/>
      <dgm:t>
        <a:bodyPr/>
        <a:lstStyle/>
        <a:p>
          <a:r>
            <a:rPr lang="en-US" sz="1000" b="0" i="0" dirty="0"/>
            <a:t>Mean Absolute Error: 85 : R2 Score: 0.11</a:t>
          </a:r>
          <a:endParaRPr lang="en-IN" sz="1000" dirty="0"/>
        </a:p>
      </dgm:t>
    </dgm:pt>
    <dgm:pt modelId="{EA4AEB08-8B5F-451E-B9C8-F84A71CAD9AA}" type="parTrans" cxnId="{58EA2564-B0A7-442C-BE8F-46935F15FCB8}">
      <dgm:prSet/>
      <dgm:spPr/>
      <dgm:t>
        <a:bodyPr/>
        <a:lstStyle/>
        <a:p>
          <a:endParaRPr lang="en-IN"/>
        </a:p>
      </dgm:t>
    </dgm:pt>
    <dgm:pt modelId="{7DBD3F68-C4E7-4C89-8A0F-C1442CFCEE48}" type="sibTrans" cxnId="{58EA2564-B0A7-442C-BE8F-46935F15FCB8}">
      <dgm:prSet/>
      <dgm:spPr/>
      <dgm:t>
        <a:bodyPr/>
        <a:lstStyle/>
        <a:p>
          <a:endParaRPr lang="en-IN"/>
        </a:p>
      </dgm:t>
    </dgm:pt>
    <dgm:pt modelId="{62227661-3691-481C-A23E-F7D4E9F1BE88}" type="pres">
      <dgm:prSet presAssocID="{67261F6C-73CF-4DBE-BC0A-283A2B459C37}" presName="linearFlow" presStyleCnt="0">
        <dgm:presLayoutVars>
          <dgm:dir/>
          <dgm:animLvl val="lvl"/>
          <dgm:resizeHandles val="exact"/>
        </dgm:presLayoutVars>
      </dgm:prSet>
      <dgm:spPr/>
    </dgm:pt>
    <dgm:pt modelId="{2F311035-56CA-49C6-8C35-903C4ABCE8B8}" type="pres">
      <dgm:prSet presAssocID="{1A1BC1CC-3A8A-4B10-BAA8-E8DB74E35F99}" presName="composite" presStyleCnt="0"/>
      <dgm:spPr/>
    </dgm:pt>
    <dgm:pt modelId="{FD27477F-437F-4C1E-B923-A349DB8DF336}" type="pres">
      <dgm:prSet presAssocID="{1A1BC1CC-3A8A-4B10-BAA8-E8DB74E35F99}" presName="parentText" presStyleLbl="alignNode1" presStyleIdx="0" presStyleCnt="5">
        <dgm:presLayoutVars>
          <dgm:chMax val="1"/>
          <dgm:bulletEnabled val="1"/>
        </dgm:presLayoutVars>
      </dgm:prSet>
      <dgm:spPr/>
    </dgm:pt>
    <dgm:pt modelId="{B2C25F45-0A06-4F88-897F-A415BD4781D2}" type="pres">
      <dgm:prSet presAssocID="{1A1BC1CC-3A8A-4B10-BAA8-E8DB74E35F99}" presName="descendantText" presStyleLbl="alignAcc1" presStyleIdx="0" presStyleCnt="5">
        <dgm:presLayoutVars>
          <dgm:bulletEnabled val="1"/>
        </dgm:presLayoutVars>
      </dgm:prSet>
      <dgm:spPr/>
    </dgm:pt>
    <dgm:pt modelId="{F78C47F1-8581-4868-870B-F79B8DB047F1}" type="pres">
      <dgm:prSet presAssocID="{794CE506-0C75-42B0-9FCF-C1D8A8FDBF6A}" presName="sp" presStyleCnt="0"/>
      <dgm:spPr/>
    </dgm:pt>
    <dgm:pt modelId="{C637FA7A-34B0-4512-9C18-E671811EA4D3}" type="pres">
      <dgm:prSet presAssocID="{AC8986EC-AE40-444D-B922-B8E47D0D3184}" presName="composite" presStyleCnt="0"/>
      <dgm:spPr/>
    </dgm:pt>
    <dgm:pt modelId="{2F7AE9C6-B009-4D96-846B-A570E5A3D35E}" type="pres">
      <dgm:prSet presAssocID="{AC8986EC-AE40-444D-B922-B8E47D0D3184}" presName="parentText" presStyleLbl="alignNode1" presStyleIdx="1" presStyleCnt="5" custLinFactNeighborX="0" custLinFactNeighborY="-19928">
        <dgm:presLayoutVars>
          <dgm:chMax val="1"/>
          <dgm:bulletEnabled val="1"/>
        </dgm:presLayoutVars>
      </dgm:prSet>
      <dgm:spPr/>
    </dgm:pt>
    <dgm:pt modelId="{60ACB6C6-8A24-4C27-9025-02ABA77A33CB}" type="pres">
      <dgm:prSet presAssocID="{AC8986EC-AE40-444D-B922-B8E47D0D3184}" presName="descendantText" presStyleLbl="alignAcc1" presStyleIdx="1" presStyleCnt="5" custScaleY="174057" custLinFactNeighborX="0" custLinFactNeighborY="-23947">
        <dgm:presLayoutVars>
          <dgm:bulletEnabled val="1"/>
        </dgm:presLayoutVars>
      </dgm:prSet>
      <dgm:spPr/>
    </dgm:pt>
    <dgm:pt modelId="{AB8D37CA-266C-4EAC-A837-1A3BF305FD78}" type="pres">
      <dgm:prSet presAssocID="{E062F3F6-33E6-42AF-8B48-C788041EAC61}" presName="sp" presStyleCnt="0"/>
      <dgm:spPr/>
    </dgm:pt>
    <dgm:pt modelId="{5B554AD4-0BD6-487B-A4B8-5CA36665E020}" type="pres">
      <dgm:prSet presAssocID="{F24E3DF4-AC71-456E-970D-78DF9A39DE12}" presName="composite" presStyleCnt="0"/>
      <dgm:spPr/>
    </dgm:pt>
    <dgm:pt modelId="{454FE346-0B94-4D29-972D-B1F1A85E4879}" type="pres">
      <dgm:prSet presAssocID="{F24E3DF4-AC71-456E-970D-78DF9A39DE12}" presName="parentText" presStyleLbl="alignNode1" presStyleIdx="2" presStyleCnt="5">
        <dgm:presLayoutVars>
          <dgm:chMax val="1"/>
          <dgm:bulletEnabled val="1"/>
        </dgm:presLayoutVars>
      </dgm:prSet>
      <dgm:spPr/>
    </dgm:pt>
    <dgm:pt modelId="{973B641E-A9C4-44A1-9F0B-1E5F6C186F24}" type="pres">
      <dgm:prSet presAssocID="{F24E3DF4-AC71-456E-970D-78DF9A39DE12}" presName="descendantText" presStyleLbl="alignAcc1" presStyleIdx="2" presStyleCnt="5">
        <dgm:presLayoutVars>
          <dgm:bulletEnabled val="1"/>
        </dgm:presLayoutVars>
      </dgm:prSet>
      <dgm:spPr/>
    </dgm:pt>
    <dgm:pt modelId="{23FC0A9B-30B1-4031-9072-618492542F8D}" type="pres">
      <dgm:prSet presAssocID="{6DBD0969-2A59-4DC5-8A2C-DCE30A1CA9BF}" presName="sp" presStyleCnt="0"/>
      <dgm:spPr/>
    </dgm:pt>
    <dgm:pt modelId="{C6774377-A705-47E0-83C9-2A419330AC29}" type="pres">
      <dgm:prSet presAssocID="{21198566-8EDC-4DF3-ADE7-343EC6B98C6F}" presName="composite" presStyleCnt="0"/>
      <dgm:spPr/>
    </dgm:pt>
    <dgm:pt modelId="{ACC080C5-F8A3-4890-91AC-4E6EF6EF7542}" type="pres">
      <dgm:prSet presAssocID="{21198566-8EDC-4DF3-ADE7-343EC6B98C6F}" presName="parentText" presStyleLbl="alignNode1" presStyleIdx="3" presStyleCnt="5" custLinFactNeighborY="-15550">
        <dgm:presLayoutVars>
          <dgm:chMax val="1"/>
          <dgm:bulletEnabled val="1"/>
        </dgm:presLayoutVars>
      </dgm:prSet>
      <dgm:spPr/>
    </dgm:pt>
    <dgm:pt modelId="{EA2A0789-5D1C-4E98-8130-9A80821EBBF8}" type="pres">
      <dgm:prSet presAssocID="{21198566-8EDC-4DF3-ADE7-343EC6B98C6F}" presName="descendantText" presStyleLbl="alignAcc1" presStyleIdx="3" presStyleCnt="5" custScaleY="185196" custLinFactNeighborY="-19475">
        <dgm:presLayoutVars>
          <dgm:bulletEnabled val="1"/>
        </dgm:presLayoutVars>
      </dgm:prSet>
      <dgm:spPr/>
    </dgm:pt>
    <dgm:pt modelId="{C7CF0B33-0E2F-41A6-92A7-F0A1AD4002D9}" type="pres">
      <dgm:prSet presAssocID="{31192088-51B5-41F5-AD45-3B3B9255AA29}" presName="sp" presStyleCnt="0"/>
      <dgm:spPr/>
    </dgm:pt>
    <dgm:pt modelId="{4B8CA43C-0C52-4734-9E3D-7E022F809708}" type="pres">
      <dgm:prSet presAssocID="{55926136-F81B-4466-BF52-B777BAD667B1}" presName="composite" presStyleCnt="0"/>
      <dgm:spPr/>
    </dgm:pt>
    <dgm:pt modelId="{E1B32E4D-BC7B-4C93-9CB8-8D67CAAC2280}" type="pres">
      <dgm:prSet presAssocID="{55926136-F81B-4466-BF52-B777BAD667B1}" presName="parentText" presStyleLbl="alignNode1" presStyleIdx="4" presStyleCnt="5">
        <dgm:presLayoutVars>
          <dgm:chMax val="1"/>
          <dgm:bulletEnabled val="1"/>
        </dgm:presLayoutVars>
      </dgm:prSet>
      <dgm:spPr/>
    </dgm:pt>
    <dgm:pt modelId="{F86820CB-1C97-4E9F-BA0C-CEA6EEDC8F04}" type="pres">
      <dgm:prSet presAssocID="{55926136-F81B-4466-BF52-B777BAD667B1}" presName="descendantText" presStyleLbl="alignAcc1" presStyleIdx="4" presStyleCnt="5" custLinFactNeighborX="0" custLinFactNeighborY="25830">
        <dgm:presLayoutVars>
          <dgm:bulletEnabled val="1"/>
        </dgm:presLayoutVars>
      </dgm:prSet>
      <dgm:spPr/>
    </dgm:pt>
  </dgm:ptLst>
  <dgm:cxnLst>
    <dgm:cxn modelId="{C1B70301-0CB3-45BF-8E88-FAA525A116DC}" srcId="{67261F6C-73CF-4DBE-BC0A-283A2B459C37}" destId="{21198566-8EDC-4DF3-ADE7-343EC6B98C6F}" srcOrd="3" destOrd="0" parTransId="{9E7E7D4C-39C3-4692-BA64-7011E7B54771}" sibTransId="{31192088-51B5-41F5-AD45-3B3B9255AA29}"/>
    <dgm:cxn modelId="{20C9DA02-D77F-4F51-89FE-E2CF526AA2FB}" type="presOf" srcId="{AC8986EC-AE40-444D-B922-B8E47D0D3184}" destId="{2F7AE9C6-B009-4D96-846B-A570E5A3D35E}" srcOrd="0" destOrd="0" presId="urn:microsoft.com/office/officeart/2005/8/layout/chevron2"/>
    <dgm:cxn modelId="{EB5FB40B-E40F-4876-BF77-C26497DE3C9B}" srcId="{21198566-8EDC-4DF3-ADE7-343EC6B98C6F}" destId="{8F8B348F-876C-480B-88FA-C7CEFF69F4C5}" srcOrd="4" destOrd="0" parTransId="{7B3CADEA-D160-48D7-9C1A-C812ED676218}" sibTransId="{BE3C6EE5-7527-4906-97B2-1854DEBB8961}"/>
    <dgm:cxn modelId="{85CE8515-FC7B-46E3-B2B2-8BD6163386E4}" type="presOf" srcId="{0FD1EA8E-9FD2-422D-99BC-3E274A2ABD13}" destId="{F86820CB-1C97-4E9F-BA0C-CEA6EEDC8F04}" srcOrd="0" destOrd="0" presId="urn:microsoft.com/office/officeart/2005/8/layout/chevron2"/>
    <dgm:cxn modelId="{97D4171B-5FB4-4C85-A8F4-DF8CBAEE7C7C}" srcId="{F24E3DF4-AC71-456E-970D-78DF9A39DE12}" destId="{05FB935D-0F2A-45F1-A445-E3B0844F84BE}" srcOrd="0" destOrd="0" parTransId="{95415D85-5562-4A00-9892-36D27D124DDE}" sibTransId="{D0A6AD52-9D26-4C10-8889-254CE522BA5C}"/>
    <dgm:cxn modelId="{816CA029-1694-47A4-A980-6FCB16AA3D0B}" type="presOf" srcId="{55926136-F81B-4466-BF52-B777BAD667B1}" destId="{E1B32E4D-BC7B-4C93-9CB8-8D67CAAC2280}" srcOrd="0" destOrd="0" presId="urn:microsoft.com/office/officeart/2005/8/layout/chevron2"/>
    <dgm:cxn modelId="{54B11032-B95A-4606-8444-2A4D0432D9D6}" srcId="{21198566-8EDC-4DF3-ADE7-343EC6B98C6F}" destId="{2F7EF152-5811-436F-A738-ACD0FAC78052}" srcOrd="1" destOrd="0" parTransId="{6279FF24-7BA2-483E-A2A2-1EB47B303C6E}" sibTransId="{C6B952B4-F7BD-45E1-A788-908CA9863717}"/>
    <dgm:cxn modelId="{EF2AE634-70D1-43A8-A496-7812B34A5320}" type="presOf" srcId="{0BF1353C-49EE-4AB1-950D-131CBB470E00}" destId="{EA2A0789-5D1C-4E98-8130-9A80821EBBF8}" srcOrd="0" destOrd="2" presId="urn:microsoft.com/office/officeart/2005/8/layout/chevron2"/>
    <dgm:cxn modelId="{1AE0F235-0219-4409-9354-FB3437A8F40E}" type="presOf" srcId="{98BCA188-3268-4DED-B630-6743B1CC3ABC}" destId="{B2C25F45-0A06-4F88-897F-A415BD4781D2}" srcOrd="0" destOrd="1" presId="urn:microsoft.com/office/officeart/2005/8/layout/chevron2"/>
    <dgm:cxn modelId="{FF4AC140-E3E5-4041-BC81-FE0733A7FA2E}" type="presOf" srcId="{9635ECCB-22C8-42E7-B33B-9D4BB4026000}" destId="{60ACB6C6-8A24-4C27-9025-02ABA77A33CB}" srcOrd="0" destOrd="1" presId="urn:microsoft.com/office/officeart/2005/8/layout/chevron2"/>
    <dgm:cxn modelId="{CC147C5E-27C1-415F-BD42-42550C85640F}" type="presOf" srcId="{21198566-8EDC-4DF3-ADE7-343EC6B98C6F}" destId="{ACC080C5-F8A3-4890-91AC-4E6EF6EF7542}" srcOrd="0" destOrd="0" presId="urn:microsoft.com/office/officeart/2005/8/layout/chevron2"/>
    <dgm:cxn modelId="{034CE15E-98E7-49FE-9872-38E0BA608E0D}" type="presOf" srcId="{1A1BC1CC-3A8A-4B10-BAA8-E8DB74E35F99}" destId="{FD27477F-437F-4C1E-B923-A349DB8DF336}" srcOrd="0" destOrd="0" presId="urn:microsoft.com/office/officeart/2005/8/layout/chevron2"/>
    <dgm:cxn modelId="{E459E760-7553-4068-95CD-21948A181575}" srcId="{AC8986EC-AE40-444D-B922-B8E47D0D3184}" destId="{45A52255-0ED4-4E7B-A608-B48D95249024}" srcOrd="2" destOrd="0" parTransId="{31DA90E3-C069-4728-89DD-D6F708CFBC3E}" sibTransId="{0A84C8A2-B82A-4A1B-A170-0EF84C32B577}"/>
    <dgm:cxn modelId="{34F04961-251D-4363-B9C4-9162A4E01E21}" srcId="{67261F6C-73CF-4DBE-BC0A-283A2B459C37}" destId="{1A1BC1CC-3A8A-4B10-BAA8-E8DB74E35F99}" srcOrd="0" destOrd="0" parTransId="{45F32FA6-16DD-4116-BC9A-BB9ECA5293AB}" sibTransId="{794CE506-0C75-42B0-9FCF-C1D8A8FDBF6A}"/>
    <dgm:cxn modelId="{58EA2564-B0A7-442C-BE8F-46935F15FCB8}" srcId="{55926136-F81B-4466-BF52-B777BAD667B1}" destId="{6FA8E324-2316-402B-BCEB-69EED369C3CD}" srcOrd="1" destOrd="0" parTransId="{EA4AEB08-8B5F-451E-B9C8-F84A71CAD9AA}" sibTransId="{7DBD3F68-C4E7-4C89-8A0F-C1442CFCEE48}"/>
    <dgm:cxn modelId="{9EF3E549-21EF-411C-A45D-4BCB9E617561}" srcId="{55926136-F81B-4466-BF52-B777BAD667B1}" destId="{0FD1EA8E-9FD2-422D-99BC-3E274A2ABD13}" srcOrd="0" destOrd="0" parTransId="{D0E92D12-4D8F-4CF8-8B1B-83A2B399AD8C}" sibTransId="{61BC5245-D141-41D3-AD72-50DF89A70703}"/>
    <dgm:cxn modelId="{583F036B-4016-4B80-8773-48CAE0E0B61A}" srcId="{1A1BC1CC-3A8A-4B10-BAA8-E8DB74E35F99}" destId="{5FB7B26E-AFC8-49AC-8921-C107A7F49B91}" srcOrd="0" destOrd="0" parTransId="{936E96F5-EDCD-47E2-9C3E-64E5DC3577B4}" sibTransId="{021153BF-837A-4B98-A916-0F052321DF70}"/>
    <dgm:cxn modelId="{FDC41E52-B278-40BC-860D-7C9D6C8277CB}" type="presOf" srcId="{5FB7B26E-AFC8-49AC-8921-C107A7F49B91}" destId="{B2C25F45-0A06-4F88-897F-A415BD4781D2}" srcOrd="0" destOrd="0" presId="urn:microsoft.com/office/officeart/2005/8/layout/chevron2"/>
    <dgm:cxn modelId="{0CBDEC72-DD7D-45D5-AC33-1B99D88E5695}" type="presOf" srcId="{F24E3DF4-AC71-456E-970D-78DF9A39DE12}" destId="{454FE346-0B94-4D29-972D-B1F1A85E4879}" srcOrd="0" destOrd="0" presId="urn:microsoft.com/office/officeart/2005/8/layout/chevron2"/>
    <dgm:cxn modelId="{B699ED72-D3FC-40C7-84B2-6277F2E349D8}" type="presOf" srcId="{5210B869-F209-4284-A646-2F72759AEF30}" destId="{60ACB6C6-8A24-4C27-9025-02ABA77A33CB}" srcOrd="0" destOrd="0" presId="urn:microsoft.com/office/officeart/2005/8/layout/chevron2"/>
    <dgm:cxn modelId="{222A4E73-79CB-4182-B09E-B089D025C6B0}" srcId="{67261F6C-73CF-4DBE-BC0A-283A2B459C37}" destId="{F24E3DF4-AC71-456E-970D-78DF9A39DE12}" srcOrd="2" destOrd="0" parTransId="{1298575A-6BD7-4D5B-BE0D-DB20E5BA5D5C}" sibTransId="{6DBD0969-2A59-4DC5-8A2C-DCE30A1CA9BF}"/>
    <dgm:cxn modelId="{00F97954-416F-4D10-8A1B-3B3ECD362B2F}" srcId="{67261F6C-73CF-4DBE-BC0A-283A2B459C37}" destId="{55926136-F81B-4466-BF52-B777BAD667B1}" srcOrd="4" destOrd="0" parTransId="{46BA3484-E532-4078-9F48-EA13BD919B40}" sibTransId="{7EB48D38-0F72-4EFA-A3E9-DD293C5EF44B}"/>
    <dgm:cxn modelId="{5081D058-A7B8-49A9-BA25-3828CC278418}" type="presOf" srcId="{6FA8E324-2316-402B-BCEB-69EED369C3CD}" destId="{F86820CB-1C97-4E9F-BA0C-CEA6EEDC8F04}" srcOrd="0" destOrd="1" presId="urn:microsoft.com/office/officeart/2005/8/layout/chevron2"/>
    <dgm:cxn modelId="{6608B079-704F-499A-92F1-D5068E7CB136}" srcId="{21198566-8EDC-4DF3-ADE7-343EC6B98C6F}" destId="{39D8C936-2C61-4746-A1E0-17AD363C0B0D}" srcOrd="0" destOrd="0" parTransId="{9084050B-416F-4988-848B-2822FAF1F8B8}" sibTransId="{DC0044F6-E1DF-4DA4-A43E-080678EBF044}"/>
    <dgm:cxn modelId="{62BA1785-4311-4682-966C-12B6A93B4BA9}" type="presOf" srcId="{2F7EF152-5811-436F-A738-ACD0FAC78052}" destId="{EA2A0789-5D1C-4E98-8130-9A80821EBBF8}" srcOrd="0" destOrd="1" presId="urn:microsoft.com/office/officeart/2005/8/layout/chevron2"/>
    <dgm:cxn modelId="{C73F8986-C5AF-4722-8B00-6FF6AC567C9B}" type="presOf" srcId="{16EEE128-F57C-41C9-81EE-F2E2AD152E5B}" destId="{60ACB6C6-8A24-4C27-9025-02ABA77A33CB}" srcOrd="0" destOrd="4" presId="urn:microsoft.com/office/officeart/2005/8/layout/chevron2"/>
    <dgm:cxn modelId="{59A55A87-7B29-4D68-A199-C967DD6D2332}" srcId="{67261F6C-73CF-4DBE-BC0A-283A2B459C37}" destId="{AC8986EC-AE40-444D-B922-B8E47D0D3184}" srcOrd="1" destOrd="0" parTransId="{B5AE8727-F8EF-4A1D-8BFB-BEAA4A96B671}" sibTransId="{E062F3F6-33E6-42AF-8B48-C788041EAC61}"/>
    <dgm:cxn modelId="{94633E93-A6D6-4F70-9076-A2230E06F44C}" srcId="{AC8986EC-AE40-444D-B922-B8E47D0D3184}" destId="{16EEE128-F57C-41C9-81EE-F2E2AD152E5B}" srcOrd="4" destOrd="0" parTransId="{6DBE086C-DC82-4ECD-A12F-66150F7B94ED}" sibTransId="{57A19D8F-872F-43D9-8919-C3B5E477C1CE}"/>
    <dgm:cxn modelId="{D685F797-9884-44A7-B227-B69DCE1296DD}" srcId="{AC8986EC-AE40-444D-B922-B8E47D0D3184}" destId="{9635ECCB-22C8-42E7-B33B-9D4BB4026000}" srcOrd="1" destOrd="0" parTransId="{4F74718F-9E5C-424D-856A-2957038045F7}" sibTransId="{FD181B2E-0EB3-4179-B622-C1BFA479927F}"/>
    <dgm:cxn modelId="{579EF89E-A3A1-4343-BEAF-C6F8D5F1193A}" type="presOf" srcId="{8F8B348F-876C-480B-88FA-C7CEFF69F4C5}" destId="{EA2A0789-5D1C-4E98-8130-9A80821EBBF8}" srcOrd="0" destOrd="4" presId="urn:microsoft.com/office/officeart/2005/8/layout/chevron2"/>
    <dgm:cxn modelId="{2D0CA7A8-75AF-4058-9DA7-43EF2D5979D7}" type="presOf" srcId="{45A52255-0ED4-4E7B-A608-B48D95249024}" destId="{60ACB6C6-8A24-4C27-9025-02ABA77A33CB}" srcOrd="0" destOrd="2" presId="urn:microsoft.com/office/officeart/2005/8/layout/chevron2"/>
    <dgm:cxn modelId="{4754FAAA-942D-4566-89D1-062E3908F046}" type="presOf" srcId="{67261F6C-73CF-4DBE-BC0A-283A2B459C37}" destId="{62227661-3691-481C-A23E-F7D4E9F1BE88}" srcOrd="0" destOrd="0" presId="urn:microsoft.com/office/officeart/2005/8/layout/chevron2"/>
    <dgm:cxn modelId="{F3A32DB2-4ABB-46ED-92AD-AD49C2449B27}" srcId="{1A1BC1CC-3A8A-4B10-BAA8-E8DB74E35F99}" destId="{98BCA188-3268-4DED-B630-6743B1CC3ABC}" srcOrd="1" destOrd="0" parTransId="{E4337A86-A6ED-4E6E-B56F-43B1D83B427E}" sibTransId="{0AA6F506-01C2-4847-A57E-7D7AB7EAB3A2}"/>
    <dgm:cxn modelId="{7AE68BB3-9356-48A0-95C9-0F107AB454FE}" srcId="{21198566-8EDC-4DF3-ADE7-343EC6B98C6F}" destId="{E9247132-5E3C-43FD-AEFF-2E2AE3A330AB}" srcOrd="3" destOrd="0" parTransId="{D820B6AC-E270-42A7-86F1-697BF97530F1}" sibTransId="{778FE38F-B777-41AA-84BA-079122774570}"/>
    <dgm:cxn modelId="{7D02D6B8-44EE-4021-AE1B-752A8FD2EF3C}" type="presOf" srcId="{39D8C936-2C61-4746-A1E0-17AD363C0B0D}" destId="{EA2A0789-5D1C-4E98-8130-9A80821EBBF8}" srcOrd="0" destOrd="0" presId="urn:microsoft.com/office/officeart/2005/8/layout/chevron2"/>
    <dgm:cxn modelId="{C99A2EC0-A6CB-4AEB-9297-8A638D595783}" type="presOf" srcId="{B2BA965A-8213-4636-8F9E-487F54635800}" destId="{60ACB6C6-8A24-4C27-9025-02ABA77A33CB}" srcOrd="0" destOrd="3" presId="urn:microsoft.com/office/officeart/2005/8/layout/chevron2"/>
    <dgm:cxn modelId="{F3A5CAC5-4405-4E91-847F-D97B8B37C7D8}" srcId="{AC8986EC-AE40-444D-B922-B8E47D0D3184}" destId="{B2BA965A-8213-4636-8F9E-487F54635800}" srcOrd="3" destOrd="0" parTransId="{73FCABB4-6BE3-4E2A-A16E-1F95CC1C5584}" sibTransId="{D4B7461D-4EA0-4901-8985-9C5B1695E07D}"/>
    <dgm:cxn modelId="{E1384CCF-AC73-4D71-AB85-09DEE0F473B6}" srcId="{21198566-8EDC-4DF3-ADE7-343EC6B98C6F}" destId="{0BF1353C-49EE-4AB1-950D-131CBB470E00}" srcOrd="2" destOrd="0" parTransId="{EE7D1254-ED92-4262-9A66-CE77E636FA1A}" sibTransId="{3F9AF05B-057D-488B-B95A-AD813B71F80E}"/>
    <dgm:cxn modelId="{ECDC72D2-782F-4F87-9CC6-450689810A61}" type="presOf" srcId="{E9247132-5E3C-43FD-AEFF-2E2AE3A330AB}" destId="{EA2A0789-5D1C-4E98-8130-9A80821EBBF8}" srcOrd="0" destOrd="3" presId="urn:microsoft.com/office/officeart/2005/8/layout/chevron2"/>
    <dgm:cxn modelId="{BA2D72E6-5826-4CF8-AFD1-84D87005EEBE}" type="presOf" srcId="{05FB935D-0F2A-45F1-A445-E3B0844F84BE}" destId="{973B641E-A9C4-44A1-9F0B-1E5F6C186F24}" srcOrd="0" destOrd="0" presId="urn:microsoft.com/office/officeart/2005/8/layout/chevron2"/>
    <dgm:cxn modelId="{F9CD4BEB-5B70-4F2B-9637-D675F38BD25C}" type="presOf" srcId="{3A38BA33-C94B-4A8D-A1C5-8F7A07732A5A}" destId="{973B641E-A9C4-44A1-9F0B-1E5F6C186F24}" srcOrd="0" destOrd="1" presId="urn:microsoft.com/office/officeart/2005/8/layout/chevron2"/>
    <dgm:cxn modelId="{B7CEC9F0-437A-419E-885B-28685687F215}" srcId="{AC8986EC-AE40-444D-B922-B8E47D0D3184}" destId="{5210B869-F209-4284-A646-2F72759AEF30}" srcOrd="0" destOrd="0" parTransId="{5F3BB583-8B03-437F-8168-336BDCA6A123}" sibTransId="{DBBB2B32-D480-401E-A41C-D1EE3005000E}"/>
    <dgm:cxn modelId="{0E3D5CFC-ABAA-4365-B4A0-C0F1DDCF1893}" srcId="{F24E3DF4-AC71-456E-970D-78DF9A39DE12}" destId="{3A38BA33-C94B-4A8D-A1C5-8F7A07732A5A}" srcOrd="1" destOrd="0" parTransId="{8B99A96F-63F3-43F6-90DE-C960D483593A}" sibTransId="{EE7E6447-B5E8-4616-BFEC-6639BB2E4693}"/>
    <dgm:cxn modelId="{84FE8410-1F19-4339-B76A-F8CCD5169A5D}" type="presParOf" srcId="{62227661-3691-481C-A23E-F7D4E9F1BE88}" destId="{2F311035-56CA-49C6-8C35-903C4ABCE8B8}" srcOrd="0" destOrd="0" presId="urn:microsoft.com/office/officeart/2005/8/layout/chevron2"/>
    <dgm:cxn modelId="{6D4EE539-C3AF-4A80-9EFE-EC0A5CCDF824}" type="presParOf" srcId="{2F311035-56CA-49C6-8C35-903C4ABCE8B8}" destId="{FD27477F-437F-4C1E-B923-A349DB8DF336}" srcOrd="0" destOrd="0" presId="urn:microsoft.com/office/officeart/2005/8/layout/chevron2"/>
    <dgm:cxn modelId="{7278D122-438D-4A57-A93D-C4A41FA5946D}" type="presParOf" srcId="{2F311035-56CA-49C6-8C35-903C4ABCE8B8}" destId="{B2C25F45-0A06-4F88-897F-A415BD4781D2}" srcOrd="1" destOrd="0" presId="urn:microsoft.com/office/officeart/2005/8/layout/chevron2"/>
    <dgm:cxn modelId="{896AA1A1-5E70-4736-A30B-78AE7B9069C8}" type="presParOf" srcId="{62227661-3691-481C-A23E-F7D4E9F1BE88}" destId="{F78C47F1-8581-4868-870B-F79B8DB047F1}" srcOrd="1" destOrd="0" presId="urn:microsoft.com/office/officeart/2005/8/layout/chevron2"/>
    <dgm:cxn modelId="{163F66A8-AF6E-45D8-8C2E-36D6E77554CD}" type="presParOf" srcId="{62227661-3691-481C-A23E-F7D4E9F1BE88}" destId="{C637FA7A-34B0-4512-9C18-E671811EA4D3}" srcOrd="2" destOrd="0" presId="urn:microsoft.com/office/officeart/2005/8/layout/chevron2"/>
    <dgm:cxn modelId="{27C6EBEC-FE4A-493B-B3D8-CAB859757A9F}" type="presParOf" srcId="{C637FA7A-34B0-4512-9C18-E671811EA4D3}" destId="{2F7AE9C6-B009-4D96-846B-A570E5A3D35E}" srcOrd="0" destOrd="0" presId="urn:microsoft.com/office/officeart/2005/8/layout/chevron2"/>
    <dgm:cxn modelId="{64BEA57D-1C47-45A4-BCB5-CB6449BDAC40}" type="presParOf" srcId="{C637FA7A-34B0-4512-9C18-E671811EA4D3}" destId="{60ACB6C6-8A24-4C27-9025-02ABA77A33CB}" srcOrd="1" destOrd="0" presId="urn:microsoft.com/office/officeart/2005/8/layout/chevron2"/>
    <dgm:cxn modelId="{2DA76BBE-8316-4570-9FDD-678D58E4ED32}" type="presParOf" srcId="{62227661-3691-481C-A23E-F7D4E9F1BE88}" destId="{AB8D37CA-266C-4EAC-A837-1A3BF305FD78}" srcOrd="3" destOrd="0" presId="urn:microsoft.com/office/officeart/2005/8/layout/chevron2"/>
    <dgm:cxn modelId="{A3F4DD63-BB36-4577-BD6E-32835A3BB557}" type="presParOf" srcId="{62227661-3691-481C-A23E-F7D4E9F1BE88}" destId="{5B554AD4-0BD6-487B-A4B8-5CA36665E020}" srcOrd="4" destOrd="0" presId="urn:microsoft.com/office/officeart/2005/8/layout/chevron2"/>
    <dgm:cxn modelId="{02321405-E5DE-4A56-A290-23152D278EE6}" type="presParOf" srcId="{5B554AD4-0BD6-487B-A4B8-5CA36665E020}" destId="{454FE346-0B94-4D29-972D-B1F1A85E4879}" srcOrd="0" destOrd="0" presId="urn:microsoft.com/office/officeart/2005/8/layout/chevron2"/>
    <dgm:cxn modelId="{718DB7D1-33AF-4B91-AFFD-9A9D87F1392F}" type="presParOf" srcId="{5B554AD4-0BD6-487B-A4B8-5CA36665E020}" destId="{973B641E-A9C4-44A1-9F0B-1E5F6C186F24}" srcOrd="1" destOrd="0" presId="urn:microsoft.com/office/officeart/2005/8/layout/chevron2"/>
    <dgm:cxn modelId="{7B48AAA3-A0AA-4D05-BCC5-7BD1C564FACD}" type="presParOf" srcId="{62227661-3691-481C-A23E-F7D4E9F1BE88}" destId="{23FC0A9B-30B1-4031-9072-618492542F8D}" srcOrd="5" destOrd="0" presId="urn:microsoft.com/office/officeart/2005/8/layout/chevron2"/>
    <dgm:cxn modelId="{380B19F5-60FF-4BBA-9182-0D27C000460E}" type="presParOf" srcId="{62227661-3691-481C-A23E-F7D4E9F1BE88}" destId="{C6774377-A705-47E0-83C9-2A419330AC29}" srcOrd="6" destOrd="0" presId="urn:microsoft.com/office/officeart/2005/8/layout/chevron2"/>
    <dgm:cxn modelId="{AC1A8285-3A87-409C-9CEB-F005573C4A7A}" type="presParOf" srcId="{C6774377-A705-47E0-83C9-2A419330AC29}" destId="{ACC080C5-F8A3-4890-91AC-4E6EF6EF7542}" srcOrd="0" destOrd="0" presId="urn:microsoft.com/office/officeart/2005/8/layout/chevron2"/>
    <dgm:cxn modelId="{825A8350-3299-48DC-AE8B-32CCEB9B3202}" type="presParOf" srcId="{C6774377-A705-47E0-83C9-2A419330AC29}" destId="{EA2A0789-5D1C-4E98-8130-9A80821EBBF8}" srcOrd="1" destOrd="0" presId="urn:microsoft.com/office/officeart/2005/8/layout/chevron2"/>
    <dgm:cxn modelId="{ABC5E5F0-1D5A-48A5-A7F4-2CF8161D5537}" type="presParOf" srcId="{62227661-3691-481C-A23E-F7D4E9F1BE88}" destId="{C7CF0B33-0E2F-41A6-92A7-F0A1AD4002D9}" srcOrd="7" destOrd="0" presId="urn:microsoft.com/office/officeart/2005/8/layout/chevron2"/>
    <dgm:cxn modelId="{AD84438B-3C79-432C-88DA-9AE76F4F0E4D}" type="presParOf" srcId="{62227661-3691-481C-A23E-F7D4E9F1BE88}" destId="{4B8CA43C-0C52-4734-9E3D-7E022F809708}" srcOrd="8" destOrd="0" presId="urn:microsoft.com/office/officeart/2005/8/layout/chevron2"/>
    <dgm:cxn modelId="{9FACB8F3-5018-4A84-BFAB-222926C5DC4E}" type="presParOf" srcId="{4B8CA43C-0C52-4734-9E3D-7E022F809708}" destId="{E1B32E4D-BC7B-4C93-9CB8-8D67CAAC2280}" srcOrd="0" destOrd="0" presId="urn:microsoft.com/office/officeart/2005/8/layout/chevron2"/>
    <dgm:cxn modelId="{D3363148-A9B5-49CC-9586-B2F68379F5FE}" type="presParOf" srcId="{4B8CA43C-0C52-4734-9E3D-7E022F809708}" destId="{F86820CB-1C97-4E9F-BA0C-CEA6EEDC8F04}"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7477F-437F-4C1E-B923-A349DB8DF336}">
      <dsp:nvSpPr>
        <dsp:cNvPr id="0" name=""/>
        <dsp:cNvSpPr/>
      </dsp:nvSpPr>
      <dsp:spPr>
        <a:xfrm rot="5400000">
          <a:off x="-131468" y="138424"/>
          <a:ext cx="876455" cy="6135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Data Gathering</a:t>
          </a:r>
        </a:p>
      </dsp:txBody>
      <dsp:txXfrm rot="-5400000">
        <a:off x="1" y="313716"/>
        <a:ext cx="613519" cy="262936"/>
      </dsp:txXfrm>
    </dsp:sp>
    <dsp:sp modelId="{B2C25F45-0A06-4F88-897F-A415BD4781D2}">
      <dsp:nvSpPr>
        <dsp:cNvPr id="0" name=""/>
        <dsp:cNvSpPr/>
      </dsp:nvSpPr>
      <dsp:spPr>
        <a:xfrm rot="5400000">
          <a:off x="3798044" y="-3177569"/>
          <a:ext cx="569696" cy="69387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Find credible sources of data on the internet, free and paid.</a:t>
          </a:r>
        </a:p>
        <a:p>
          <a:pPr marL="57150" lvl="1" indent="-57150" algn="l" defTabSz="444500">
            <a:lnSpc>
              <a:spcPct val="90000"/>
            </a:lnSpc>
            <a:spcBef>
              <a:spcPct val="0"/>
            </a:spcBef>
            <a:spcAft>
              <a:spcPct val="15000"/>
            </a:spcAft>
            <a:buChar char="•"/>
          </a:pPr>
          <a:r>
            <a:rPr lang="en-IN" sz="1000" kern="1200" dirty="0"/>
            <a:t>NYC Dataset(Traffic Data), Meteor.com(Weather)</a:t>
          </a:r>
        </a:p>
      </dsp:txBody>
      <dsp:txXfrm rot="-5400000">
        <a:off x="613519" y="34766"/>
        <a:ext cx="6910937" cy="514076"/>
      </dsp:txXfrm>
    </dsp:sp>
    <dsp:sp modelId="{2F7AE9C6-B009-4D96-846B-A570E5A3D35E}">
      <dsp:nvSpPr>
        <dsp:cNvPr id="0" name=""/>
        <dsp:cNvSpPr/>
      </dsp:nvSpPr>
      <dsp:spPr>
        <a:xfrm rot="5400000">
          <a:off x="-131468" y="945079"/>
          <a:ext cx="876455" cy="6135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Data Preprocessing</a:t>
          </a:r>
        </a:p>
      </dsp:txBody>
      <dsp:txXfrm rot="-5400000">
        <a:off x="1" y="1120371"/>
        <a:ext cx="613519" cy="262936"/>
      </dsp:txXfrm>
    </dsp:sp>
    <dsp:sp modelId="{60ACB6C6-8A24-4C27-9025-02ABA77A33CB}">
      <dsp:nvSpPr>
        <dsp:cNvPr id="0" name=""/>
        <dsp:cNvSpPr/>
      </dsp:nvSpPr>
      <dsp:spPr>
        <a:xfrm rot="5400000">
          <a:off x="3587094" y="-2332679"/>
          <a:ext cx="991596" cy="69387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Inspect dataset to know detailed insights about the features, data types, missing values, duplicate value.</a:t>
          </a:r>
        </a:p>
        <a:p>
          <a:pPr marL="57150" lvl="1" indent="-57150" algn="l" defTabSz="444500">
            <a:lnSpc>
              <a:spcPct val="90000"/>
            </a:lnSpc>
            <a:spcBef>
              <a:spcPct val="0"/>
            </a:spcBef>
            <a:spcAft>
              <a:spcPct val="15000"/>
            </a:spcAft>
            <a:buChar char="•"/>
          </a:pPr>
          <a:r>
            <a:rPr lang="en-IN" sz="1000" kern="1200" dirty="0"/>
            <a:t>Convert into categorical and numerical data types</a:t>
          </a:r>
        </a:p>
        <a:p>
          <a:pPr marL="57150" lvl="1" indent="-57150" algn="l" defTabSz="444500">
            <a:lnSpc>
              <a:spcPct val="90000"/>
            </a:lnSpc>
            <a:spcBef>
              <a:spcPct val="0"/>
            </a:spcBef>
            <a:spcAft>
              <a:spcPct val="15000"/>
            </a:spcAft>
            <a:buChar char="•"/>
          </a:pPr>
          <a:r>
            <a:rPr lang="en-IN" sz="1000" kern="1200" dirty="0"/>
            <a:t>Month, Day, Year, Traffic status, Weather classification etc… (categorical)</a:t>
          </a:r>
        </a:p>
        <a:p>
          <a:pPr marL="57150" lvl="1" indent="-57150" algn="l" defTabSz="444500">
            <a:lnSpc>
              <a:spcPct val="90000"/>
            </a:lnSpc>
            <a:spcBef>
              <a:spcPct val="0"/>
            </a:spcBef>
            <a:spcAft>
              <a:spcPct val="15000"/>
            </a:spcAft>
            <a:buChar char="•"/>
          </a:pPr>
          <a:r>
            <a:rPr lang="en-IN" sz="1000" kern="1200" dirty="0"/>
            <a:t>Traffic Volume, number of pickups….etc (Numerical)</a:t>
          </a:r>
        </a:p>
        <a:p>
          <a:pPr marL="57150" lvl="1" indent="-57150" algn="l" defTabSz="444500">
            <a:lnSpc>
              <a:spcPct val="90000"/>
            </a:lnSpc>
            <a:spcBef>
              <a:spcPct val="0"/>
            </a:spcBef>
            <a:spcAft>
              <a:spcPct val="15000"/>
            </a:spcAft>
            <a:buChar char="•"/>
          </a:pPr>
          <a:r>
            <a:rPr lang="en-IN" sz="1000" kern="1200" dirty="0"/>
            <a:t>Date and time as Pandas Data time object</a:t>
          </a:r>
        </a:p>
      </dsp:txBody>
      <dsp:txXfrm rot="-5400000">
        <a:off x="613519" y="689302"/>
        <a:ext cx="6890341" cy="894784"/>
      </dsp:txXfrm>
    </dsp:sp>
    <dsp:sp modelId="{454FE346-0B94-4D29-972D-B1F1A85E4879}">
      <dsp:nvSpPr>
        <dsp:cNvPr id="0" name=""/>
        <dsp:cNvSpPr/>
      </dsp:nvSpPr>
      <dsp:spPr>
        <a:xfrm rot="5400000">
          <a:off x="-131468" y="1890105"/>
          <a:ext cx="876455" cy="6135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Feature Generation</a:t>
          </a:r>
        </a:p>
      </dsp:txBody>
      <dsp:txXfrm rot="-5400000">
        <a:off x="1" y="2065397"/>
        <a:ext cx="613519" cy="262936"/>
      </dsp:txXfrm>
    </dsp:sp>
    <dsp:sp modelId="{973B641E-A9C4-44A1-9F0B-1E5F6C186F24}">
      <dsp:nvSpPr>
        <dsp:cNvPr id="0" name=""/>
        <dsp:cNvSpPr/>
      </dsp:nvSpPr>
      <dsp:spPr>
        <a:xfrm rot="5400000">
          <a:off x="3798044" y="-1425888"/>
          <a:ext cx="569696" cy="69387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Generate proxies for missing features through mathematical or domain knowledge</a:t>
          </a:r>
        </a:p>
        <a:p>
          <a:pPr marL="57150" lvl="1" indent="-57150" algn="l" defTabSz="444500">
            <a:lnSpc>
              <a:spcPct val="90000"/>
            </a:lnSpc>
            <a:spcBef>
              <a:spcPct val="0"/>
            </a:spcBef>
            <a:spcAft>
              <a:spcPct val="15000"/>
            </a:spcAft>
            <a:buChar char="•"/>
          </a:pPr>
          <a:r>
            <a:rPr lang="en-IN" sz="1000" kern="1200" dirty="0"/>
            <a:t> Weather Classification (meteor.com), Traffic Volume (No of pickups per location hour), Holiday, is_weekend</a:t>
          </a:r>
        </a:p>
      </dsp:txBody>
      <dsp:txXfrm rot="-5400000">
        <a:off x="613519" y="1786447"/>
        <a:ext cx="6910937" cy="514076"/>
      </dsp:txXfrm>
    </dsp:sp>
    <dsp:sp modelId="{ACC080C5-F8A3-4890-91AC-4E6EF6EF7542}">
      <dsp:nvSpPr>
        <dsp:cNvPr id="0" name=""/>
        <dsp:cNvSpPr/>
      </dsp:nvSpPr>
      <dsp:spPr>
        <a:xfrm rot="5400000">
          <a:off x="-131468" y="2766860"/>
          <a:ext cx="876455" cy="6135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Modelling</a:t>
          </a:r>
        </a:p>
      </dsp:txBody>
      <dsp:txXfrm rot="-5400000">
        <a:off x="1" y="2942152"/>
        <a:ext cx="613519" cy="262936"/>
      </dsp:txXfrm>
    </dsp:sp>
    <dsp:sp modelId="{EA2A0789-5D1C-4E98-8130-9A80821EBBF8}">
      <dsp:nvSpPr>
        <dsp:cNvPr id="0" name=""/>
        <dsp:cNvSpPr/>
      </dsp:nvSpPr>
      <dsp:spPr>
        <a:xfrm rot="5400000">
          <a:off x="3555365" y="-523792"/>
          <a:ext cx="1055054" cy="69387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Prepare data set for modelling, encode categorical variables.</a:t>
          </a:r>
        </a:p>
        <a:p>
          <a:pPr marL="57150" lvl="1" indent="-57150" algn="l" defTabSz="444500">
            <a:lnSpc>
              <a:spcPct val="90000"/>
            </a:lnSpc>
            <a:spcBef>
              <a:spcPct val="0"/>
            </a:spcBef>
            <a:spcAft>
              <a:spcPct val="15000"/>
            </a:spcAft>
            <a:buChar char="•"/>
          </a:pPr>
          <a:r>
            <a:rPr lang="en-IN" sz="1000" kern="1200" dirty="0"/>
            <a:t>Remove null values or fill appropriately, remover duplicate values.</a:t>
          </a:r>
        </a:p>
        <a:p>
          <a:pPr marL="57150" lvl="1" indent="-57150" algn="l" defTabSz="444500">
            <a:lnSpc>
              <a:spcPct val="90000"/>
            </a:lnSpc>
            <a:spcBef>
              <a:spcPct val="0"/>
            </a:spcBef>
            <a:spcAft>
              <a:spcPct val="15000"/>
            </a:spcAft>
            <a:buChar char="•"/>
          </a:pPr>
          <a:r>
            <a:rPr lang="en-IN" sz="1000" kern="1200" dirty="0"/>
            <a:t>Check for corelation between variables : Drop highly co related variable for redundancy</a:t>
          </a:r>
        </a:p>
        <a:p>
          <a:pPr marL="57150" lvl="1" indent="-57150" algn="l" defTabSz="444500">
            <a:lnSpc>
              <a:spcPct val="90000"/>
            </a:lnSpc>
            <a:spcBef>
              <a:spcPct val="0"/>
            </a:spcBef>
            <a:spcAft>
              <a:spcPct val="15000"/>
            </a:spcAft>
            <a:buChar char="•"/>
          </a:pPr>
          <a:r>
            <a:rPr lang="en-IN" sz="1000" kern="1200" dirty="0"/>
            <a:t>Ex:  </a:t>
          </a:r>
          <a:r>
            <a:rPr lang="en-IN" sz="1000" kern="1200" dirty="0" err="1"/>
            <a:t>Time_of_pickup</a:t>
          </a:r>
          <a:endParaRPr lang="en-IN" sz="1000" kern="1200" dirty="0"/>
        </a:p>
        <a:p>
          <a:pPr marL="57150" lvl="1" indent="-57150" algn="l" defTabSz="444500">
            <a:lnSpc>
              <a:spcPct val="90000"/>
            </a:lnSpc>
            <a:spcBef>
              <a:spcPct val="0"/>
            </a:spcBef>
            <a:spcAft>
              <a:spcPct val="15000"/>
            </a:spcAft>
            <a:buChar char="•"/>
          </a:pPr>
          <a:r>
            <a:rPr lang="en-IN" sz="1000" kern="1200" dirty="0"/>
            <a:t>Extract feature and target variable: split data in test and train datasets.</a:t>
          </a:r>
        </a:p>
      </dsp:txBody>
      <dsp:txXfrm rot="-5400000">
        <a:off x="613519" y="2469557"/>
        <a:ext cx="6887244" cy="952048"/>
      </dsp:txXfrm>
    </dsp:sp>
    <dsp:sp modelId="{E1B32E4D-BC7B-4C93-9CB8-8D67CAAC2280}">
      <dsp:nvSpPr>
        <dsp:cNvPr id="0" name=""/>
        <dsp:cNvSpPr/>
      </dsp:nvSpPr>
      <dsp:spPr>
        <a:xfrm rot="5400000">
          <a:off x="-131468" y="3673515"/>
          <a:ext cx="876455" cy="6135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Evaluation and Fine Tuning</a:t>
          </a:r>
        </a:p>
      </dsp:txBody>
      <dsp:txXfrm rot="-5400000">
        <a:off x="1" y="3848807"/>
        <a:ext cx="613519" cy="262936"/>
      </dsp:txXfrm>
    </dsp:sp>
    <dsp:sp modelId="{F86820CB-1C97-4E9F-BA0C-CEA6EEDC8F04}">
      <dsp:nvSpPr>
        <dsp:cNvPr id="0" name=""/>
        <dsp:cNvSpPr/>
      </dsp:nvSpPr>
      <dsp:spPr>
        <a:xfrm rot="5400000">
          <a:off x="3798044" y="504673"/>
          <a:ext cx="569696" cy="693874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Calculate MAE, MSE, R2.</a:t>
          </a:r>
        </a:p>
        <a:p>
          <a:pPr marL="57150" lvl="1" indent="-57150" algn="l" defTabSz="444500">
            <a:lnSpc>
              <a:spcPct val="90000"/>
            </a:lnSpc>
            <a:spcBef>
              <a:spcPct val="0"/>
            </a:spcBef>
            <a:spcAft>
              <a:spcPct val="15000"/>
            </a:spcAft>
            <a:buChar char="•"/>
          </a:pPr>
          <a:r>
            <a:rPr lang="en-US" sz="1000" b="0" i="0" kern="1200" dirty="0"/>
            <a:t>Mean Absolute Error: 85 : R2 Score: 0.11</a:t>
          </a:r>
          <a:endParaRPr lang="en-IN" sz="1000" kern="1200" dirty="0"/>
        </a:p>
      </dsp:txBody>
      <dsp:txXfrm rot="-5400000">
        <a:off x="613519" y="3717008"/>
        <a:ext cx="6910937" cy="5140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508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F6A0D-DF08-9CEB-4FF7-23CFD71BD0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F214FA-D1DF-A355-4B56-69F5332C42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36FDC-10C5-5604-D1C7-17F6A3AB54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DEC6BE-4A0C-7CC0-154B-6B59451ED5C0}"/>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3041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20CC7-2074-256B-4E45-09AF2A9CB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282F4-789D-B95A-C6CD-D547F418FA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68030-46BB-820C-7051-2A91595F25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9C353-6496-8C3D-6183-14B07642EC30}"/>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179901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A4789-02AD-8878-80BE-88E1D676E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3BB869-07A3-03E3-520C-10B6E68492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C896A-9FB6-9865-FE96-36A2CC7C0F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B3DF17-1008-A8E5-94D6-681E00351259}"/>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211314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1882F-FAEE-E4A5-111A-84A3F860F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BBF041-2301-C7D4-D6E4-168E88C7BD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50152-717D-D3B5-6F6B-009EC9C5E3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ECF96-1C8A-A0D4-7E68-B84C1E6879A6}"/>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57129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EFC0A-C947-AC9E-8E89-C780E16C6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6CA52-9693-0E26-C1AE-58DF7AFF99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219C3D-AE02-DFDD-1D94-7121D72AAE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C235AD-7F0D-3A27-1E37-4C2A78C49256}"/>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43051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DE44E-722F-F422-2864-3DD177E7FB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4EB03-8A4D-4E33-64E1-021026896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2B2EFA-08B9-2628-0F3F-790C7CB205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1565FE-9E35-E78C-A0B7-64EA0A8419CE}"/>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68809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75D8D-C5DE-D83E-09B2-5183A619B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9AD44-2A51-4F24-8356-BB887C0D4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3B91A-13BA-5ABF-5031-AD09781247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691C5A-BD72-1768-7ECC-632F85BEBC75}"/>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498101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17660-4EF4-DAB4-052F-664BE8207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1D546F-BD0C-C51C-0C34-88D45315AB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6B073-0DAD-AC6A-3F80-24978E1F97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E1143E-4C2B-DF5B-240A-3EC98752A25B}"/>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825650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C5A87-73FF-4001-3ED8-93AA37764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B55B0-2AE9-3528-D982-CEA9B34C23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1CF7D9-8B20-059A-1187-B4FC7E3C60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504561-AA23-AA94-2FA4-0D7A447E74AB}"/>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115957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25848-2E37-3159-29A1-4DEEEA73C8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737931-6DC5-AA36-CEA7-DE397C3624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F91CD-614C-4C70-7E52-CB33C989E9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DF0E65-73D7-AF7D-2B46-E46CA3A4FA47}"/>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10664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BE689-5214-027C-87E6-260701FD7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23A9C-2ED8-9C23-B16E-E68E12AD0F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E44AB-B0B3-F8A2-CBD1-1D57A31877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521ADD-1BBC-EB20-51AF-0CBCEA5C0CA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25430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78240" y="4754880"/>
            <a:ext cx="800000" cy="300000"/>
          </a:xfrm>
          <a:prstGeom prst="rect">
            <a:avLst/>
          </a:prstGeom>
          <a:extLst>
            <a:ext uri="{C572A759-6A51-4108-AA02-DFA0A04FC94B}">
              <ma14:wrappingTextBoxFlag xmlns="" xmlns:ma14="http://schemas.microsoft.com/office/mac/drawingml/2011/main" val="0"/>
            </a:ext>
          </a:extLst>
        </p:spPr>
        <p:txBody>
          <a:bodyPr/>
          <a:lstStyle>
            <a:lvl1pPr>
              <a:defRPr sz="1300">
                <a:solidFill>
                  <a:srgbClr val="184E77"/>
                </a:solidFill>
                <a:latin typeface="Calibri"/>
                <a:ea typeface="Calibri"/>
                <a:cs typeface="Calibri"/>
              </a:defRPr>
            </a:lvl1pPr>
          </a:lstStyle>
          <a:p>
            <a:pPr algn="l"/>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78240" y="4754880"/>
            <a:ext cx="800000" cy="300000"/>
          </a:xfrm>
          <a:prstGeom prst="rect">
            <a:avLst/>
          </a:prstGeom>
          <a:extLst>
            <a:ext uri="{C572A759-6A51-4108-AA02-DFA0A04FC94B}">
              <ma14:wrappingTextBoxFlag xmlns="" xmlns:ma14="http://schemas.microsoft.com/office/mac/drawingml/2011/main" val="0"/>
            </a:ext>
          </a:extLst>
        </p:spPr>
        <p:txBody>
          <a:bodyPr/>
          <a:lstStyle>
            <a:lvl1pPr>
              <a:defRPr sz="1300">
                <a:solidFill>
                  <a:srgbClr val="184E77"/>
                </a:solidFill>
                <a:latin typeface="Calibri"/>
                <a:ea typeface="Calibri"/>
                <a:cs typeface="Calibri"/>
              </a:defRPr>
            </a:lvl1pPr>
          </a:lstStyle>
          <a:p>
            <a:pPr algn="l"/>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2cf6912-e63f-47b7-9046-6ae9dfa903e6&amp;utm_term=PDF-PPTX-lastsli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2cf6912-e63f-47b7-9046-6ae9dfa903e6&amp;utm_term=PDF-PPTX-lastslid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c2cf6912-e63f-47b7-9046-6ae9dfa903e6&amp;utm_term=PDF-PPTX-lastslid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pitch.com?utm_medium=product-presentation&amp;utm_source=powerpoint-export&amp;utm_campaign=bottom_bar_cta&amp;utm_content=c2cf6912-e63f-47b7-9046-6ae9dfa903e6&amp;utm_term=PDF-PPTX-lastslide" TargetMode="External"/><Relationship Id="rId7" Type="http://schemas.openxmlformats.org/officeDocument/2006/relationships/diagramLayout" Target="../diagrams/layout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2.svg"/><Relationship Id="rId10" Type="http://schemas.microsoft.com/office/2007/relationships/diagramDrawing" Target="../diagrams/drawing1.xml"/><Relationship Id="rId4" Type="http://schemas.openxmlformats.org/officeDocument/2006/relationships/image" Target="../media/image1.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rot="21120000">
            <a:off x="-2209709" y="-572999"/>
            <a:ext cx="11874334" cy="7014274"/>
          </a:xfrm>
          <a:prstGeom prst="roundRect">
            <a:avLst>
              <a:gd name="adj" fmla="val -13036"/>
            </a:avLst>
          </a:prstGeom>
          <a:gradFill>
            <a:gsLst>
              <a:gs pos="0">
                <a:srgbClr val="34A0A4"/>
              </a:gs>
              <a:gs pos="100000">
                <a:srgbClr val="0E0E0E"/>
              </a:gs>
            </a:gsLst>
            <a:lin ang="16200000"/>
          </a:gradFill>
          <a:ln/>
        </p:spPr>
        <p:txBody>
          <a:bodyPr wrap="square" lIns="659685" tIns="828074" rIns="659685" bIns="828074" rtlCol="0" anchor="ctr"/>
          <a:lstStyle/>
          <a:p>
            <a:pPr algn="ctr">
              <a:lnSpc>
                <a:spcPts val="1560"/>
              </a:lnSpc>
            </a:pPr>
            <a:endParaRPr lang="en-US" sz="975" dirty="0"/>
          </a:p>
        </p:txBody>
      </p:sp>
      <p:sp>
        <p:nvSpPr>
          <p:cNvPr id="4" name="Text 1"/>
          <p:cNvSpPr/>
          <p:nvPr/>
        </p:nvSpPr>
        <p:spPr>
          <a:xfrm rot="3300000">
            <a:off x="-1048865" y="-1215776"/>
            <a:ext cx="12713017" cy="9520882"/>
          </a:xfrm>
          <a:prstGeom prst="roundRect">
            <a:avLst>
              <a:gd name="adj" fmla="val -9604"/>
            </a:avLst>
          </a:prstGeom>
          <a:gradFill>
            <a:gsLst>
              <a:gs pos="0">
                <a:srgbClr val="168AAD"/>
              </a:gs>
              <a:gs pos="100000">
                <a:srgbClr val="000000"/>
              </a:gs>
            </a:gsLst>
            <a:lin ang="16200000"/>
          </a:gradFill>
          <a:ln/>
        </p:spPr>
        <p:txBody>
          <a:bodyPr wrap="square" lIns="706279" tIns="1123993" rIns="706279" bIns="1123993" rtlCol="0" anchor="ctr"/>
          <a:lstStyle/>
          <a:p>
            <a:pPr algn="ctr">
              <a:lnSpc>
                <a:spcPts val="1560"/>
              </a:lnSpc>
            </a:pPr>
            <a:endParaRPr lang="en-US" sz="975" dirty="0"/>
          </a:p>
        </p:txBody>
      </p:sp>
      <p:sp>
        <p:nvSpPr>
          <p:cNvPr id="5" name="Text 2"/>
          <p:cNvSpPr/>
          <p:nvPr/>
        </p:nvSpPr>
        <p:spPr>
          <a:xfrm>
            <a:off x="191885" y="166221"/>
            <a:ext cx="2320528" cy="121920"/>
          </a:xfrm>
          <a:prstGeom prst="rect">
            <a:avLst/>
          </a:prstGeom>
          <a:noFill/>
          <a:ln/>
        </p:spPr>
        <p:txBody>
          <a:bodyPr wrap="square" lIns="0" tIns="0" rIns="0" bIns="0" rtlCol="0" anchor="ctr"/>
          <a:lstStyle/>
          <a:p>
            <a:pPr algn="l">
              <a:lnSpc>
                <a:spcPts val="960"/>
              </a:lnSpc>
            </a:pPr>
            <a:r>
              <a:rPr lang="en-US" sz="600" b="0" kern="0" spc="48" dirty="0">
                <a:solidFill>
                  <a:srgbClr val="F0F9F1"/>
                </a:solidFill>
                <a:latin typeface="Inter" pitchFamily="34" charset="0"/>
                <a:ea typeface="Inter" pitchFamily="34" charset="-122"/>
                <a:cs typeface="Inter" pitchFamily="34" charset="-120"/>
              </a:rPr>
              <a:t>02 DECEMBER 2024</a:t>
            </a:r>
            <a:endParaRPr lang="en-US" sz="600" dirty="0"/>
          </a:p>
        </p:txBody>
      </p:sp>
      <p:sp>
        <p:nvSpPr>
          <p:cNvPr id="6" name="Shape 3"/>
          <p:cNvSpPr/>
          <p:nvPr/>
        </p:nvSpPr>
        <p:spPr>
          <a:xfrm>
            <a:off x="1075448" y="1865871"/>
            <a:ext cx="9525000" cy="0"/>
          </a:xfrm>
          <a:prstGeom prst="line">
            <a:avLst/>
          </a:prstGeom>
          <a:solidFill>
            <a:srgbClr val="168AAD">
              <a:alpha val="15000"/>
            </a:srgbClr>
          </a:solidFill>
          <a:ln w="10583">
            <a:solidFill>
              <a:srgbClr val="168AAD">
                <a:alpha val="15000"/>
              </a:srgbClr>
            </a:solidFill>
            <a:prstDash val="solid"/>
            <a:headEnd type="none"/>
            <a:tailEnd type="none"/>
          </a:ln>
        </p:spPr>
      </p:sp>
      <p:sp>
        <p:nvSpPr>
          <p:cNvPr id="7" name="Text 4"/>
          <p:cNvSpPr/>
          <p:nvPr/>
        </p:nvSpPr>
        <p:spPr>
          <a:xfrm>
            <a:off x="710269" y="1041042"/>
            <a:ext cx="7724180" cy="1143000"/>
          </a:xfrm>
          <a:prstGeom prst="rect">
            <a:avLst/>
          </a:prstGeom>
          <a:noFill/>
          <a:ln/>
        </p:spPr>
        <p:txBody>
          <a:bodyPr wrap="square" lIns="0" tIns="0" rIns="0" bIns="0" rtlCol="0" anchor="ctr"/>
          <a:lstStyle/>
          <a:p>
            <a:pPr algn="ctr">
              <a:lnSpc>
                <a:spcPts val="4500"/>
              </a:lnSpc>
            </a:pPr>
            <a:r>
              <a:rPr lang="en-US" sz="4500" b="1" kern="0" spc="-12" dirty="0">
                <a:solidFill>
                  <a:srgbClr val="ECFFF4"/>
                </a:solidFill>
                <a:latin typeface="Inter" pitchFamily="34" charset="0"/>
                <a:ea typeface="Inter" pitchFamily="34" charset="-122"/>
                <a:cs typeface="Inter" pitchFamily="34" charset="-120"/>
              </a:rPr>
              <a:t>Traffic Prediction and Taxi Scheduling</a:t>
            </a:r>
            <a:endParaRPr lang="en-US" sz="4500" dirty="0"/>
          </a:p>
        </p:txBody>
      </p:sp>
      <p:sp>
        <p:nvSpPr>
          <p:cNvPr id="8" name="Text 5"/>
          <p:cNvSpPr/>
          <p:nvPr/>
        </p:nvSpPr>
        <p:spPr>
          <a:xfrm>
            <a:off x="2210802" y="2574059"/>
            <a:ext cx="5830253" cy="701040"/>
          </a:xfrm>
          <a:prstGeom prst="rect">
            <a:avLst/>
          </a:prstGeom>
          <a:noFill/>
          <a:ln/>
        </p:spPr>
        <p:txBody>
          <a:bodyPr wrap="square" lIns="0" tIns="0" rIns="0" bIns="0" rtlCol="0" anchor="t"/>
          <a:lstStyle/>
          <a:p>
            <a:pPr algn="l">
              <a:lnSpc>
                <a:spcPts val="2760"/>
              </a:lnSpc>
            </a:pPr>
            <a:r>
              <a:rPr lang="en-US" sz="2400" b="1" kern="0" spc="-24" dirty="0">
                <a:solidFill>
                  <a:srgbClr val="E9F6FF"/>
                </a:solidFill>
                <a:latin typeface="Inter" pitchFamily="34" charset="0"/>
                <a:ea typeface="Inter" pitchFamily="34" charset="-122"/>
                <a:cs typeface="Inter" pitchFamily="34" charset="-120"/>
              </a:rPr>
              <a:t>Name: Murtaza Khasamwala</a:t>
            </a:r>
            <a:endParaRPr lang="en-US" sz="2400" dirty="0"/>
          </a:p>
          <a:p>
            <a:pPr algn="l">
              <a:lnSpc>
                <a:spcPts val="2760"/>
              </a:lnSpc>
            </a:pPr>
            <a:r>
              <a:rPr lang="en-US" sz="2400" b="1" kern="0" spc="-24" dirty="0">
                <a:solidFill>
                  <a:srgbClr val="E9F6FF"/>
                </a:solidFill>
                <a:latin typeface="Inter" pitchFamily="34" charset="0"/>
                <a:ea typeface="Inter" pitchFamily="34" charset="-122"/>
                <a:cs typeface="Inter" pitchFamily="34" charset="-120"/>
              </a:rPr>
              <a:t>Major: Artificial Intelligence</a:t>
            </a:r>
          </a:p>
          <a:p>
            <a:pPr algn="l">
              <a:lnSpc>
                <a:spcPts val="2760"/>
              </a:lnSpc>
            </a:pPr>
            <a:r>
              <a:rPr lang="en-US" sz="2400" b="1" kern="0" spc="-24" dirty="0">
                <a:solidFill>
                  <a:srgbClr val="E9F6FF"/>
                </a:solidFill>
                <a:latin typeface="Inter" pitchFamily="34" charset="0"/>
                <a:ea typeface="Inter" pitchFamily="34" charset="-122"/>
              </a:rPr>
              <a:t>Course: Numerical Methods</a:t>
            </a:r>
            <a:endParaRPr lang="en-US" sz="2400" dirty="0"/>
          </a:p>
        </p:txBody>
      </p:sp>
      <p:pic>
        <p:nvPicPr>
          <p:cNvPr id="9"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sp>
        <p:nvSpPr>
          <p:cNvPr id="25" name="Slide Number Placeholder 0"/>
          <p:cNvSpPr>
            <a:spLocks noGrp="1"/>
          </p:cNvSpPr>
          <p:nvPr>
            <p:ph type="sldNum" sz="quarter" idx="4294967295"/>
          </p:nvPr>
        </p:nvSpPr>
        <p:spPr>
          <a:xfrm>
            <a:off x="8778240" y="4754880"/>
            <a:ext cx="800000" cy="300000"/>
          </a:xfrm>
          <a:prstGeom prst="rect">
            <a:avLst/>
          </a:prstGeom>
          <a:extLst>
            <a:ext uri="{C572A759-6A51-4108-AA02-DFA0A04FC94B}">
              <ma14:wrappingTextBoxFlag xmlns="" xmlns:ma14="http://schemas.microsoft.com/office/mac/drawingml/2011/main" val="0"/>
            </a:ext>
          </a:extLst>
        </p:spPr>
        <p:txBody>
          <a:bodyPr/>
          <a:lstStyle>
            <a:lvl1pPr>
              <a:defRPr sz="1300">
                <a:solidFill>
                  <a:srgbClr val="184E77"/>
                </a:solidFill>
                <a:latin typeface="Calibri"/>
                <a:ea typeface="Calibri"/>
                <a:cs typeface="Calibri"/>
              </a:defRPr>
            </a:lvl1pPr>
          </a:lstStyle>
          <a:p>
            <a:pPr algn="l"/>
            <a:fld id="{F7021451-1387-4CA6-816F-3879F97B5CBC}" type="slidenum">
              <a:rPr lang="en-US" b="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9AEE-F648-FFCD-0832-DDA1A0F6EC7F}"/>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C9644393-25B8-1ED9-C1F0-8A3279C9321B}"/>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0451C37E-1F79-B9CC-846D-AD052BDB4F28}"/>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C940E058-8D2C-1E0F-E775-ABF9C1FCF12D}"/>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F1B51EEA-A1A1-08BD-306E-172E14039DE3}"/>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8B874986-1613-A294-8428-B10ED97DFFB0}"/>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3E420564-6325-BAA1-9C3B-B3DF5E1B7940}"/>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26" name="Image 0" descr="https://pitch-assets-ccb95893-de3f-4266-973c-20049231b248.s3.eu-west-1.amazonaws.com/try-pitch-pdf-export-logo.svg">
            <a:hlinkClick r:id="rId3"/>
            <a:extLst>
              <a:ext uri="{FF2B5EF4-FFF2-40B4-BE49-F238E27FC236}">
                <a16:creationId xmlns:a16="http://schemas.microsoft.com/office/drawing/2014/main" id="{AAE5C660-8D42-2A7D-0BF6-22D9D1AB52D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pic>
        <p:nvPicPr>
          <p:cNvPr id="5" name="Picture 4">
            <a:extLst>
              <a:ext uri="{FF2B5EF4-FFF2-40B4-BE49-F238E27FC236}">
                <a16:creationId xmlns:a16="http://schemas.microsoft.com/office/drawing/2014/main" id="{F69DBA01-8F71-980B-5729-166374B935E3}"/>
              </a:ext>
            </a:extLst>
          </p:cNvPr>
          <p:cNvPicPr>
            <a:picLocks noChangeAspect="1"/>
          </p:cNvPicPr>
          <p:nvPr/>
        </p:nvPicPr>
        <p:blipFill>
          <a:blip r:embed="rId6"/>
          <a:stretch>
            <a:fillRect/>
          </a:stretch>
        </p:blipFill>
        <p:spPr>
          <a:xfrm>
            <a:off x="1165015" y="44334"/>
            <a:ext cx="6908795" cy="5068905"/>
          </a:xfrm>
          <a:prstGeom prst="rect">
            <a:avLst/>
          </a:prstGeom>
          <a:ln>
            <a:solidFill>
              <a:schemeClr val="tx1"/>
            </a:solidFill>
          </a:ln>
        </p:spPr>
      </p:pic>
    </p:spTree>
    <p:extLst>
      <p:ext uri="{BB962C8B-B14F-4D97-AF65-F5344CB8AC3E}">
        <p14:creationId xmlns:p14="http://schemas.microsoft.com/office/powerpoint/2010/main" val="38946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56B30-367B-E761-FB25-047AA23C7F69}"/>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937F1CE0-70DC-0F5D-C5DC-F649F9D9DC56}"/>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8F4B44C4-5B70-18F7-4A2A-D05BEF192977}"/>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24890C33-3570-7F10-1CB5-C4F981C33CEA}"/>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044E1047-28A9-ED78-D9DD-846661CCCA6B}"/>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4FC9D768-FDC0-90A4-8112-ADAA467E8164}"/>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48714775-564B-06F7-F2F8-C6B70E75C543}"/>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26" name="Image 0" descr="https://pitch-assets-ccb95893-de3f-4266-973c-20049231b248.s3.eu-west-1.amazonaws.com/try-pitch-pdf-export-logo.svg">
            <a:hlinkClick r:id="rId3"/>
            <a:extLst>
              <a:ext uri="{FF2B5EF4-FFF2-40B4-BE49-F238E27FC236}">
                <a16:creationId xmlns:a16="http://schemas.microsoft.com/office/drawing/2014/main" id="{AB0FD6D1-6DE5-8291-568B-F7F48B43DC4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pic>
        <p:nvPicPr>
          <p:cNvPr id="4" name="Picture 3">
            <a:extLst>
              <a:ext uri="{FF2B5EF4-FFF2-40B4-BE49-F238E27FC236}">
                <a16:creationId xmlns:a16="http://schemas.microsoft.com/office/drawing/2014/main" id="{3CFCFE28-E97F-B7F4-4263-55FC0FDDA236}"/>
              </a:ext>
            </a:extLst>
          </p:cNvPr>
          <p:cNvPicPr>
            <a:picLocks noChangeAspect="1"/>
          </p:cNvPicPr>
          <p:nvPr/>
        </p:nvPicPr>
        <p:blipFill>
          <a:blip r:embed="rId6"/>
          <a:srcRect l="729"/>
          <a:stretch/>
        </p:blipFill>
        <p:spPr>
          <a:xfrm>
            <a:off x="541867" y="166221"/>
            <a:ext cx="7932930" cy="4683652"/>
          </a:xfrm>
          <a:prstGeom prst="rect">
            <a:avLst/>
          </a:prstGeom>
          <a:ln>
            <a:solidFill>
              <a:schemeClr val="tx1"/>
            </a:solidFill>
          </a:ln>
        </p:spPr>
      </p:pic>
    </p:spTree>
    <p:extLst>
      <p:ext uri="{BB962C8B-B14F-4D97-AF65-F5344CB8AC3E}">
        <p14:creationId xmlns:p14="http://schemas.microsoft.com/office/powerpoint/2010/main" val="378081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83E22-68F9-F3F4-7281-E167A3A6EEFB}"/>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DDF3FBD0-90DF-B038-14E0-BA5DAE496E46}"/>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A64A667E-0E57-C62D-1658-021000C650ED}"/>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8FB40C0E-3970-232F-19EE-E35467D26DC9}"/>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F18B4211-A813-500C-C1E8-6E993BB1631E}"/>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ED6EE609-A558-18A9-0477-B3EF29273CC1}"/>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DEF2D78D-8773-34EB-F97C-DB212D278A0B}"/>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5" name="Picture 4">
            <a:extLst>
              <a:ext uri="{FF2B5EF4-FFF2-40B4-BE49-F238E27FC236}">
                <a16:creationId xmlns:a16="http://schemas.microsoft.com/office/drawing/2014/main" id="{D6E52162-1FA0-C5CA-C11B-F7C10B12B469}"/>
              </a:ext>
            </a:extLst>
          </p:cNvPr>
          <p:cNvPicPr>
            <a:picLocks noChangeAspect="1"/>
          </p:cNvPicPr>
          <p:nvPr/>
        </p:nvPicPr>
        <p:blipFill>
          <a:blip r:embed="rId3"/>
          <a:stretch>
            <a:fillRect/>
          </a:stretch>
        </p:blipFill>
        <p:spPr>
          <a:xfrm>
            <a:off x="819574" y="278116"/>
            <a:ext cx="7082398" cy="4587268"/>
          </a:xfrm>
          <a:prstGeom prst="rect">
            <a:avLst/>
          </a:prstGeom>
          <a:ln>
            <a:solidFill>
              <a:schemeClr val="tx1"/>
            </a:solidFill>
          </a:ln>
        </p:spPr>
      </p:pic>
    </p:spTree>
    <p:extLst>
      <p:ext uri="{BB962C8B-B14F-4D97-AF65-F5344CB8AC3E}">
        <p14:creationId xmlns:p14="http://schemas.microsoft.com/office/powerpoint/2010/main" val="243000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24F98-DE6D-23DD-A730-C003C4BF946E}"/>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797400C4-9065-60C5-F9F2-FDFE1F565EFD}"/>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EAC32342-4FE8-2A62-FC49-3010C6AAC33F}"/>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437FCFAC-B521-652C-B738-7A558A60F0CB}"/>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2CBCD852-8473-A97E-CA7C-F1B2D8435CA8}"/>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213FB1E8-7BDA-B606-1D6E-2A80978B0EA1}"/>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FD4CEA77-1F3C-9DC3-25F1-2CC0833B548C}"/>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4" name="Picture 3">
            <a:extLst>
              <a:ext uri="{FF2B5EF4-FFF2-40B4-BE49-F238E27FC236}">
                <a16:creationId xmlns:a16="http://schemas.microsoft.com/office/drawing/2014/main" id="{156021CE-65A7-E9E1-95CC-C2141FCB78D1}"/>
              </a:ext>
            </a:extLst>
          </p:cNvPr>
          <p:cNvPicPr>
            <a:picLocks noChangeAspect="1"/>
          </p:cNvPicPr>
          <p:nvPr/>
        </p:nvPicPr>
        <p:blipFill>
          <a:blip r:embed="rId3"/>
          <a:stretch>
            <a:fillRect/>
          </a:stretch>
        </p:blipFill>
        <p:spPr>
          <a:xfrm>
            <a:off x="148613" y="335555"/>
            <a:ext cx="8806124" cy="4283859"/>
          </a:xfrm>
          <a:prstGeom prst="rect">
            <a:avLst/>
          </a:prstGeom>
          <a:ln>
            <a:solidFill>
              <a:schemeClr val="tx1"/>
            </a:solidFill>
          </a:ln>
        </p:spPr>
      </p:pic>
    </p:spTree>
    <p:extLst>
      <p:ext uri="{BB962C8B-B14F-4D97-AF65-F5344CB8AC3E}">
        <p14:creationId xmlns:p14="http://schemas.microsoft.com/office/powerpoint/2010/main" val="261516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F571D-0F8E-95C2-3C2F-18D3903C8C86}"/>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77B5D39F-19E1-07D1-04E3-14ADF5CEC8C1}"/>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35917FB5-5797-2911-F3AD-C3D529A99B28}"/>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46A92B94-569C-B9F0-6556-105A2B42DB19}"/>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88E2DBA7-14F6-AA4F-E348-58D85D9245FF}"/>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DCD4C0B6-F988-B838-A682-96086C0FEE90}"/>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FCE54FC1-BD68-FB42-25DB-74BD7043FD40}"/>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5" name="Picture 4">
            <a:extLst>
              <a:ext uri="{FF2B5EF4-FFF2-40B4-BE49-F238E27FC236}">
                <a16:creationId xmlns:a16="http://schemas.microsoft.com/office/drawing/2014/main" id="{6F611BAA-2DA7-8903-4F17-CDD7C8DA9C1E}"/>
              </a:ext>
            </a:extLst>
          </p:cNvPr>
          <p:cNvPicPr>
            <a:picLocks noChangeAspect="1"/>
          </p:cNvPicPr>
          <p:nvPr/>
        </p:nvPicPr>
        <p:blipFill>
          <a:blip r:embed="rId3"/>
          <a:stretch>
            <a:fillRect/>
          </a:stretch>
        </p:blipFill>
        <p:spPr>
          <a:xfrm>
            <a:off x="1105020" y="115147"/>
            <a:ext cx="6982339" cy="4819007"/>
          </a:xfrm>
          <a:prstGeom prst="rect">
            <a:avLst/>
          </a:prstGeom>
          <a:ln>
            <a:solidFill>
              <a:schemeClr val="tx1"/>
            </a:solidFill>
          </a:ln>
        </p:spPr>
      </p:pic>
    </p:spTree>
    <p:extLst>
      <p:ext uri="{BB962C8B-B14F-4D97-AF65-F5344CB8AC3E}">
        <p14:creationId xmlns:p14="http://schemas.microsoft.com/office/powerpoint/2010/main" val="3625621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D907-7415-C009-DF89-9F2A0B8440FB}"/>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AF8E6638-0D4D-B8F9-AC4A-EFC89DA7E05A}"/>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C0893035-FB59-6BBD-E1EC-EFC1F2FAE27C}"/>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5C24A456-5F7A-EAB1-D75C-1F85E59E0F6B}"/>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B9B685F2-8EE1-ADC9-D6BE-D959900FBCA0}"/>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23AC27CE-CDFD-26C3-BCDC-F244E8B42165}"/>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F4E9E9D3-5872-2C03-B06C-11E182E76663}"/>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4" name="Picture 3">
            <a:extLst>
              <a:ext uri="{FF2B5EF4-FFF2-40B4-BE49-F238E27FC236}">
                <a16:creationId xmlns:a16="http://schemas.microsoft.com/office/drawing/2014/main" id="{D4904FAC-A957-BCFA-CA58-45EEFFE42F62}"/>
              </a:ext>
            </a:extLst>
          </p:cNvPr>
          <p:cNvPicPr>
            <a:picLocks noChangeAspect="1"/>
          </p:cNvPicPr>
          <p:nvPr/>
        </p:nvPicPr>
        <p:blipFill>
          <a:blip r:embed="rId3"/>
          <a:stretch>
            <a:fillRect/>
          </a:stretch>
        </p:blipFill>
        <p:spPr>
          <a:xfrm>
            <a:off x="650241" y="166221"/>
            <a:ext cx="7518395" cy="4874367"/>
          </a:xfrm>
          <a:prstGeom prst="rect">
            <a:avLst/>
          </a:prstGeom>
          <a:ln>
            <a:solidFill>
              <a:schemeClr val="tx1"/>
            </a:solidFill>
          </a:ln>
        </p:spPr>
      </p:pic>
    </p:spTree>
    <p:extLst>
      <p:ext uri="{BB962C8B-B14F-4D97-AF65-F5344CB8AC3E}">
        <p14:creationId xmlns:p14="http://schemas.microsoft.com/office/powerpoint/2010/main" val="188930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CC55-7FBD-013A-E910-F7DD06087AC5}"/>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3BBB340D-E120-9FCC-7EC9-CB10CA745F19}"/>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3E1FAAFB-1246-C3EA-1740-161D73BF0ADF}"/>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2" name="Shape 9">
            <a:extLst>
              <a:ext uri="{FF2B5EF4-FFF2-40B4-BE49-F238E27FC236}">
                <a16:creationId xmlns:a16="http://schemas.microsoft.com/office/drawing/2014/main" id="{99B92D45-8360-E4CB-DADC-47175948D0FE}"/>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3E4E737A-907E-CFD1-B68A-3AA1DEF96C6A}"/>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A97155EA-1930-41F9-66DB-3F4ECC1AA543}"/>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4" name="Text 21">
            <a:extLst>
              <a:ext uri="{FF2B5EF4-FFF2-40B4-BE49-F238E27FC236}">
                <a16:creationId xmlns:a16="http://schemas.microsoft.com/office/drawing/2014/main" id="{D5D457BB-F40F-F74C-A433-FFD59F8CB9C3}"/>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pic>
        <p:nvPicPr>
          <p:cNvPr id="5" name="Picture 4">
            <a:extLst>
              <a:ext uri="{FF2B5EF4-FFF2-40B4-BE49-F238E27FC236}">
                <a16:creationId xmlns:a16="http://schemas.microsoft.com/office/drawing/2014/main" id="{38FF7590-5BC6-27BC-E539-54B9EB0D39B1}"/>
              </a:ext>
            </a:extLst>
          </p:cNvPr>
          <p:cNvPicPr>
            <a:picLocks noChangeAspect="1"/>
          </p:cNvPicPr>
          <p:nvPr/>
        </p:nvPicPr>
        <p:blipFill>
          <a:blip r:embed="rId3"/>
          <a:stretch>
            <a:fillRect/>
          </a:stretch>
        </p:blipFill>
        <p:spPr>
          <a:xfrm>
            <a:off x="724747" y="89651"/>
            <a:ext cx="7545493" cy="4868060"/>
          </a:xfrm>
          <a:prstGeom prst="rect">
            <a:avLst/>
          </a:prstGeom>
          <a:ln>
            <a:solidFill>
              <a:schemeClr val="tx1"/>
            </a:solidFill>
          </a:ln>
        </p:spPr>
      </p:pic>
    </p:spTree>
    <p:extLst>
      <p:ext uri="{BB962C8B-B14F-4D97-AF65-F5344CB8AC3E}">
        <p14:creationId xmlns:p14="http://schemas.microsoft.com/office/powerpoint/2010/main" val="403750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bg>
      <p:bgPr>
        <a:gradFill>
          <a:gsLst>
            <a:gs pos="0">
              <a:srgbClr val="184E77"/>
            </a:gs>
            <a:gs pos="100000">
              <a:srgbClr val="184E77"/>
            </a:gs>
          </a:gsLst>
          <a:lin ang="19800000"/>
        </a:gra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0d70a4d3-9857-43d5-bec4-4df2feea179b?pitch-bytes=3462&amp;pitch-content-type=image%2Fsvg%2Bxml"/>
          <p:cNvPicPr>
            <a:picLocks noChangeAspect="1"/>
          </p:cNvPicPr>
          <p:nvPr/>
        </p:nvPicPr>
        <p:blipFill>
          <a:blip r:embed="rId3">
            <a:alphaModFix amt="50000"/>
            <a:blur rad="150"/>
            <a:extLst>
              <a:ext uri="{96DAC541-7B7A-43D3-8B79-37D633B846F1}">
                <asvg:svgBlip xmlns:asvg="http://schemas.microsoft.com/office/drawing/2016/SVG/main" r:embed="rId4"/>
              </a:ext>
            </a:extLst>
          </a:blip>
          <a:srcRect t="6150" b="6150"/>
          <a:stretch/>
        </p:blipFill>
        <p:spPr>
          <a:xfrm>
            <a:off x="0" y="0"/>
            <a:ext cx="9144000" cy="5143500"/>
          </a:xfrm>
          <a:prstGeom prst="rect">
            <a:avLst/>
          </a:prstGeom>
          <a:effectLst>
            <a:blur rad="190500"/>
          </a:effectLst>
        </p:spPr>
      </p:pic>
      <p:sp>
        <p:nvSpPr>
          <p:cNvPr id="4" name="Text 0"/>
          <p:cNvSpPr/>
          <p:nvPr/>
        </p:nvSpPr>
        <p:spPr>
          <a:xfrm rot="21120000">
            <a:off x="-2209709" y="-572999"/>
            <a:ext cx="11874334" cy="7014274"/>
          </a:xfrm>
          <a:prstGeom prst="roundRect">
            <a:avLst>
              <a:gd name="adj" fmla="val -13036"/>
            </a:avLst>
          </a:prstGeom>
          <a:gradFill>
            <a:gsLst>
              <a:gs pos="0">
                <a:srgbClr val="34A0A4"/>
              </a:gs>
              <a:gs pos="100000">
                <a:srgbClr val="0E0E0E"/>
              </a:gs>
            </a:gsLst>
            <a:lin ang="16200000"/>
          </a:gradFill>
          <a:ln/>
        </p:spPr>
        <p:txBody>
          <a:bodyPr wrap="square" lIns="659685" tIns="828074" rIns="659685" bIns="828074" rtlCol="0" anchor="ctr"/>
          <a:lstStyle/>
          <a:p>
            <a:pPr algn="ctr">
              <a:lnSpc>
                <a:spcPts val="1680"/>
              </a:lnSpc>
            </a:pPr>
            <a:endParaRPr lang="en-US" sz="1050" dirty="0"/>
          </a:p>
        </p:txBody>
      </p:sp>
      <p:sp>
        <p:nvSpPr>
          <p:cNvPr id="5" name="Text 1"/>
          <p:cNvSpPr/>
          <p:nvPr/>
        </p:nvSpPr>
        <p:spPr>
          <a:xfrm rot="3300000">
            <a:off x="-2056904" y="-1769745"/>
            <a:ext cx="12713017" cy="9520882"/>
          </a:xfrm>
          <a:prstGeom prst="roundRect">
            <a:avLst>
              <a:gd name="adj" fmla="val -9604"/>
            </a:avLst>
          </a:prstGeom>
          <a:gradFill>
            <a:gsLst>
              <a:gs pos="0">
                <a:srgbClr val="168AAD"/>
              </a:gs>
              <a:gs pos="100000">
                <a:srgbClr val="000000"/>
              </a:gs>
            </a:gsLst>
            <a:lin ang="16200000"/>
          </a:gradFill>
          <a:ln/>
        </p:spPr>
        <p:txBody>
          <a:bodyPr wrap="square" lIns="706279" tIns="1123993" rIns="706279" bIns="1123993" rtlCol="0" anchor="ctr"/>
          <a:lstStyle/>
          <a:p>
            <a:pPr algn="ctr">
              <a:lnSpc>
                <a:spcPts val="1680"/>
              </a:lnSpc>
            </a:pPr>
            <a:endParaRPr lang="en-US" sz="1050" dirty="0"/>
          </a:p>
        </p:txBody>
      </p:sp>
      <p:sp>
        <p:nvSpPr>
          <p:cNvPr id="6" name="Text 2"/>
          <p:cNvSpPr/>
          <p:nvPr/>
        </p:nvSpPr>
        <p:spPr>
          <a:xfrm>
            <a:off x="191885" y="166221"/>
            <a:ext cx="3540502" cy="121920"/>
          </a:xfrm>
          <a:prstGeom prst="rect">
            <a:avLst/>
          </a:prstGeom>
          <a:noFill/>
          <a:ln/>
        </p:spPr>
        <p:txBody>
          <a:bodyPr wrap="square" lIns="0" tIns="0" rIns="0" bIns="0" rtlCol="0" anchor="ctr"/>
          <a:lstStyle/>
          <a:p>
            <a:pPr algn="l">
              <a:lnSpc>
                <a:spcPts val="960"/>
              </a:lnSpc>
            </a:pPr>
            <a:r>
              <a:rPr lang="en-US" sz="600" b="0" kern="0" spc="48" dirty="0">
                <a:solidFill>
                  <a:srgbClr val="F0F9F1"/>
                </a:solidFill>
                <a:latin typeface="Inter" pitchFamily="34" charset="0"/>
                <a:ea typeface="Inter" pitchFamily="34" charset="-122"/>
                <a:cs typeface="Inter" pitchFamily="34" charset="-120"/>
              </a:rPr>
              <a:t>02 DECEMBER 2024</a:t>
            </a:r>
            <a:endParaRPr lang="en-US" sz="600" dirty="0"/>
          </a:p>
        </p:txBody>
      </p:sp>
      <p:sp>
        <p:nvSpPr>
          <p:cNvPr id="7" name="Shape 3"/>
          <p:cNvSpPr/>
          <p:nvPr/>
        </p:nvSpPr>
        <p:spPr>
          <a:xfrm>
            <a:off x="-186870" y="431006"/>
            <a:ext cx="9525000" cy="0"/>
          </a:xfrm>
          <a:prstGeom prst="line">
            <a:avLst/>
          </a:prstGeom>
          <a:solidFill>
            <a:srgbClr val="F0F9F1">
              <a:alpha val="15000"/>
            </a:srgbClr>
          </a:solidFill>
          <a:ln w="10583">
            <a:solidFill>
              <a:srgbClr val="F0F9F1">
                <a:alpha val="15000"/>
              </a:srgbClr>
            </a:solidFill>
            <a:prstDash val="solid"/>
            <a:headEnd type="none"/>
            <a:tailEnd type="none"/>
          </a:ln>
        </p:spPr>
      </p:sp>
      <p:sp>
        <p:nvSpPr>
          <p:cNvPr id="8" name="Text 4"/>
          <p:cNvSpPr/>
          <p:nvPr/>
        </p:nvSpPr>
        <p:spPr>
          <a:xfrm>
            <a:off x="5200517" y="166221"/>
            <a:ext cx="3754219" cy="121920"/>
          </a:xfrm>
          <a:prstGeom prst="rect">
            <a:avLst/>
          </a:prstGeom>
          <a:noFill/>
          <a:ln/>
        </p:spPr>
        <p:txBody>
          <a:bodyPr wrap="square" lIns="0" tIns="0" rIns="0" bIns="0" rtlCol="0" anchor="ctr"/>
          <a:lstStyle/>
          <a:p>
            <a:pPr algn="r">
              <a:lnSpc>
                <a:spcPts val="960"/>
              </a:lnSpc>
            </a:pPr>
            <a:r>
              <a:rPr lang="en-US" sz="600" b="0" kern="0" spc="48" dirty="0">
                <a:solidFill>
                  <a:srgbClr val="F0F9F1"/>
                </a:solidFill>
                <a:latin typeface="Inter" pitchFamily="34" charset="0"/>
                <a:ea typeface="Inter" pitchFamily="34" charset="-122"/>
                <a:cs typeface="Inter" pitchFamily="34" charset="-120"/>
              </a:rPr>
              <a:t>AUTHOR</a:t>
            </a:r>
            <a:endParaRPr lang="en-US" sz="600" dirty="0"/>
          </a:p>
        </p:txBody>
      </p:sp>
      <p:sp>
        <p:nvSpPr>
          <p:cNvPr id="10" name="Text 5"/>
          <p:cNvSpPr/>
          <p:nvPr/>
        </p:nvSpPr>
        <p:spPr>
          <a:xfrm>
            <a:off x="910249" y="719147"/>
            <a:ext cx="3163074" cy="876300"/>
          </a:xfrm>
          <a:prstGeom prst="rect">
            <a:avLst/>
          </a:prstGeom>
          <a:noFill/>
          <a:ln/>
        </p:spPr>
        <p:txBody>
          <a:bodyPr wrap="square" lIns="0" tIns="0" rIns="0" bIns="0" rtlCol="0" anchor="t"/>
          <a:lstStyle/>
          <a:p>
            <a:pPr algn="l">
              <a:lnSpc>
                <a:spcPts val="3450"/>
              </a:lnSpc>
            </a:pPr>
            <a:r>
              <a:rPr lang="en-US" sz="3000" b="1" kern="0" spc="-24" dirty="0">
                <a:solidFill>
                  <a:srgbClr val="F0F9F1"/>
                </a:solidFill>
                <a:latin typeface="Inter" pitchFamily="34" charset="0"/>
                <a:ea typeface="Inter" pitchFamily="34" charset="-122"/>
                <a:cs typeface="Inter" pitchFamily="34" charset="-120"/>
              </a:rPr>
              <a:t>Performance Metrics</a:t>
            </a:r>
            <a:endParaRPr lang="en-US" sz="3000" dirty="0"/>
          </a:p>
        </p:txBody>
      </p:sp>
      <p:sp>
        <p:nvSpPr>
          <p:cNvPr id="11" name="Text 6"/>
          <p:cNvSpPr/>
          <p:nvPr/>
        </p:nvSpPr>
        <p:spPr>
          <a:xfrm>
            <a:off x="868617" y="1635411"/>
            <a:ext cx="3164860" cy="1280160"/>
          </a:xfrm>
          <a:prstGeom prst="rect">
            <a:avLst/>
          </a:prstGeom>
          <a:noFill/>
          <a:ln/>
        </p:spPr>
        <p:txBody>
          <a:bodyPr wrap="square" lIns="0" tIns="0" rIns="0" bIns="0" rtlCol="0" anchor="t"/>
          <a:lstStyle/>
          <a:p>
            <a:pPr algn="l">
              <a:lnSpc>
                <a:spcPts val="1680"/>
              </a:lnSpc>
            </a:pPr>
            <a:r>
              <a:rPr lang="en-US" sz="1100" b="0" kern="0" spc="-12" dirty="0">
                <a:solidFill>
                  <a:srgbClr val="D3EEDC"/>
                </a:solidFill>
                <a:latin typeface="Inter" pitchFamily="34" charset="0"/>
                <a:ea typeface="Inter" pitchFamily="34" charset="-122"/>
                <a:cs typeface="Inter" pitchFamily="34" charset="-120"/>
              </a:rPr>
              <a:t>By understanding these metrics, we can fine-tune our algorithms and make more reliable traffic predictions.</a:t>
            </a:r>
            <a:endParaRPr lang="en-US" sz="1050" dirty="0"/>
          </a:p>
        </p:txBody>
      </p:sp>
      <p:sp>
        <p:nvSpPr>
          <p:cNvPr id="12" name="Text 7"/>
          <p:cNvSpPr/>
          <p:nvPr/>
        </p:nvSpPr>
        <p:spPr>
          <a:xfrm>
            <a:off x="910249" y="542428"/>
            <a:ext cx="3163074" cy="167640"/>
          </a:xfrm>
          <a:prstGeom prst="rect">
            <a:avLst/>
          </a:prstGeom>
          <a:noFill/>
          <a:ln/>
        </p:spPr>
        <p:txBody>
          <a:bodyPr wrap="square" lIns="0" tIns="0" rIns="0" bIns="0" rtlCol="0" anchor="t"/>
          <a:lstStyle/>
          <a:p>
            <a:pPr algn="l">
              <a:lnSpc>
                <a:spcPts val="1320"/>
              </a:lnSpc>
            </a:pPr>
            <a:r>
              <a:rPr lang="en-US" sz="800" b="0" kern="0" spc="36" dirty="0">
                <a:solidFill>
                  <a:srgbClr val="F0F9F1"/>
                </a:solidFill>
                <a:latin typeface="Inter" pitchFamily="34" charset="0"/>
                <a:ea typeface="Inter" pitchFamily="34" charset="-122"/>
                <a:cs typeface="Inter" pitchFamily="34" charset="-120"/>
              </a:rPr>
              <a:t>MODEL EVALUATION</a:t>
            </a:r>
            <a:endParaRPr lang="en-US" sz="825" dirty="0"/>
          </a:p>
        </p:txBody>
      </p:sp>
      <p:graphicFrame>
        <p:nvGraphicFramePr>
          <p:cNvPr id="2" name="Table 1">
            <a:extLst>
              <a:ext uri="{FF2B5EF4-FFF2-40B4-BE49-F238E27FC236}">
                <a16:creationId xmlns:a16="http://schemas.microsoft.com/office/drawing/2014/main" id="{516EBF85-7591-1367-6322-2C7614DAB6F1}"/>
              </a:ext>
            </a:extLst>
          </p:cNvPr>
          <p:cNvGraphicFramePr>
            <a:graphicFrameLocks noGrp="1"/>
          </p:cNvGraphicFramePr>
          <p:nvPr>
            <p:extLst>
              <p:ext uri="{D42A27DB-BD31-4B8C-83A1-F6EECF244321}">
                <p14:modId xmlns:p14="http://schemas.microsoft.com/office/powerpoint/2010/main" val="1744591297"/>
              </p:ext>
            </p:extLst>
          </p:nvPr>
        </p:nvGraphicFramePr>
        <p:xfrm>
          <a:off x="191885" y="2053702"/>
          <a:ext cx="7886700" cy="365760"/>
        </p:xfrm>
        <a:graphic>
          <a:graphicData uri="http://schemas.openxmlformats.org/drawingml/2006/table">
            <a:tbl>
              <a:tblPr/>
              <a:tblGrid>
                <a:gridCol w="3943350">
                  <a:extLst>
                    <a:ext uri="{9D8B030D-6E8A-4147-A177-3AD203B41FA5}">
                      <a16:colId xmlns:a16="http://schemas.microsoft.com/office/drawing/2014/main" val="1940885838"/>
                    </a:ext>
                  </a:extLst>
                </a:gridCol>
                <a:gridCol w="3943350">
                  <a:extLst>
                    <a:ext uri="{9D8B030D-6E8A-4147-A177-3AD203B41FA5}">
                      <a16:colId xmlns:a16="http://schemas.microsoft.com/office/drawing/2014/main" val="1337800772"/>
                    </a:ext>
                  </a:extLst>
                </a:gridCol>
              </a:tblGrid>
              <a:tr h="0">
                <a:tc>
                  <a:txBody>
                    <a:bodyPr/>
                    <a:lstStyle/>
                    <a:p>
                      <a:r>
                        <a:rPr lang="en-IN" b="1" dirty="0"/>
                        <a:t>Metric</a:t>
                      </a:r>
                      <a:endParaRPr lang="en-IN" dirty="0"/>
                    </a:p>
                  </a:txBody>
                  <a:tcPr anchor="ctr">
                    <a:lnL>
                      <a:noFill/>
                    </a:lnL>
                    <a:lnR>
                      <a:noFill/>
                    </a:lnR>
                    <a:lnT>
                      <a:noFill/>
                    </a:lnT>
                    <a:lnB>
                      <a:noFill/>
                    </a:lnB>
                    <a:noFill/>
                  </a:tcPr>
                </a:tc>
                <a:tc>
                  <a:txBody>
                    <a:bodyPr/>
                    <a:lstStyle/>
                    <a:p>
                      <a:r>
                        <a:rPr lang="en-IN" b="1" dirty="0"/>
                        <a:t>Value</a:t>
                      </a:r>
                      <a:endParaRPr lang="en-IN" dirty="0"/>
                    </a:p>
                  </a:txBody>
                  <a:tcPr anchor="ctr">
                    <a:lnL>
                      <a:noFill/>
                    </a:lnL>
                    <a:lnR>
                      <a:noFill/>
                    </a:lnR>
                    <a:lnT>
                      <a:noFill/>
                    </a:lnT>
                    <a:lnB>
                      <a:noFill/>
                    </a:lnB>
                    <a:noFill/>
                  </a:tcPr>
                </a:tc>
                <a:extLst>
                  <a:ext uri="{0D108BD9-81ED-4DB2-BD59-A6C34878D82A}">
                    <a16:rowId xmlns:a16="http://schemas.microsoft.com/office/drawing/2014/main" val="4023438189"/>
                  </a:ext>
                </a:extLst>
              </a:tr>
            </a:tbl>
          </a:graphicData>
        </a:graphic>
      </p:graphicFrame>
      <p:graphicFrame>
        <p:nvGraphicFramePr>
          <p:cNvPr id="14" name="Table 13">
            <a:extLst>
              <a:ext uri="{FF2B5EF4-FFF2-40B4-BE49-F238E27FC236}">
                <a16:creationId xmlns:a16="http://schemas.microsoft.com/office/drawing/2014/main" id="{0730242B-F5FF-41C8-D365-FC7D250B1D1B}"/>
              </a:ext>
            </a:extLst>
          </p:cNvPr>
          <p:cNvGraphicFramePr>
            <a:graphicFrameLocks noGrp="1"/>
          </p:cNvGraphicFramePr>
          <p:nvPr>
            <p:extLst>
              <p:ext uri="{D42A27DB-BD31-4B8C-83A1-F6EECF244321}">
                <p14:modId xmlns:p14="http://schemas.microsoft.com/office/powerpoint/2010/main" val="3167157547"/>
              </p:ext>
            </p:extLst>
          </p:nvPr>
        </p:nvGraphicFramePr>
        <p:xfrm>
          <a:off x="129973" y="2314011"/>
          <a:ext cx="7886700" cy="365760"/>
        </p:xfrm>
        <a:graphic>
          <a:graphicData uri="http://schemas.openxmlformats.org/drawingml/2006/table">
            <a:tbl>
              <a:tblPr/>
              <a:tblGrid>
                <a:gridCol w="3943350">
                  <a:extLst>
                    <a:ext uri="{9D8B030D-6E8A-4147-A177-3AD203B41FA5}">
                      <a16:colId xmlns:a16="http://schemas.microsoft.com/office/drawing/2014/main" val="1130975829"/>
                    </a:ext>
                  </a:extLst>
                </a:gridCol>
                <a:gridCol w="3943350">
                  <a:extLst>
                    <a:ext uri="{9D8B030D-6E8A-4147-A177-3AD203B41FA5}">
                      <a16:colId xmlns:a16="http://schemas.microsoft.com/office/drawing/2014/main" val="3400946192"/>
                    </a:ext>
                  </a:extLst>
                </a:gridCol>
              </a:tblGrid>
              <a:tr h="0">
                <a:tc>
                  <a:txBody>
                    <a:bodyPr/>
                    <a:lstStyle/>
                    <a:p>
                      <a:r>
                        <a:rPr lang="en-IN" b="1" dirty="0"/>
                        <a:t>XGBoost - Mean Absolute Error</a:t>
                      </a:r>
                      <a:endParaRPr lang="en-IN" dirty="0"/>
                    </a:p>
                  </a:txBody>
                  <a:tcPr anchor="ctr">
                    <a:lnL>
                      <a:noFill/>
                    </a:lnL>
                    <a:lnR>
                      <a:noFill/>
                    </a:lnR>
                    <a:lnT>
                      <a:noFill/>
                    </a:lnT>
                    <a:lnB>
                      <a:noFill/>
                    </a:lnB>
                    <a:noFill/>
                  </a:tcPr>
                </a:tc>
                <a:tc>
                  <a:txBody>
                    <a:bodyPr/>
                    <a:lstStyle/>
                    <a:p>
                      <a:r>
                        <a:rPr lang="en-IN" dirty="0"/>
                        <a:t>84.96346345378245</a:t>
                      </a:r>
                    </a:p>
                  </a:txBody>
                  <a:tcPr anchor="ctr">
                    <a:lnL>
                      <a:noFill/>
                    </a:lnL>
                    <a:lnR>
                      <a:noFill/>
                    </a:lnR>
                    <a:lnT>
                      <a:noFill/>
                    </a:lnT>
                    <a:lnB>
                      <a:noFill/>
                    </a:lnB>
                    <a:noFill/>
                  </a:tcPr>
                </a:tc>
                <a:extLst>
                  <a:ext uri="{0D108BD9-81ED-4DB2-BD59-A6C34878D82A}">
                    <a16:rowId xmlns:a16="http://schemas.microsoft.com/office/drawing/2014/main" val="356953705"/>
                  </a:ext>
                </a:extLst>
              </a:tr>
            </a:tbl>
          </a:graphicData>
        </a:graphic>
      </p:graphicFrame>
      <p:graphicFrame>
        <p:nvGraphicFramePr>
          <p:cNvPr id="15" name="Table 14">
            <a:extLst>
              <a:ext uri="{FF2B5EF4-FFF2-40B4-BE49-F238E27FC236}">
                <a16:creationId xmlns:a16="http://schemas.microsoft.com/office/drawing/2014/main" id="{889BFF7E-B176-ADB7-9447-EF2117475CC7}"/>
              </a:ext>
            </a:extLst>
          </p:cNvPr>
          <p:cNvGraphicFramePr>
            <a:graphicFrameLocks noGrp="1"/>
          </p:cNvGraphicFramePr>
          <p:nvPr>
            <p:extLst>
              <p:ext uri="{D42A27DB-BD31-4B8C-83A1-F6EECF244321}">
                <p14:modId xmlns:p14="http://schemas.microsoft.com/office/powerpoint/2010/main" val="2558397735"/>
              </p:ext>
            </p:extLst>
          </p:nvPr>
        </p:nvGraphicFramePr>
        <p:xfrm>
          <a:off x="157768" y="2562423"/>
          <a:ext cx="7988878" cy="400802"/>
        </p:xfrm>
        <a:graphic>
          <a:graphicData uri="http://schemas.openxmlformats.org/drawingml/2006/table">
            <a:tbl>
              <a:tblPr/>
              <a:tblGrid>
                <a:gridCol w="3978853">
                  <a:extLst>
                    <a:ext uri="{9D8B030D-6E8A-4147-A177-3AD203B41FA5}">
                      <a16:colId xmlns:a16="http://schemas.microsoft.com/office/drawing/2014/main" val="1734904216"/>
                    </a:ext>
                  </a:extLst>
                </a:gridCol>
                <a:gridCol w="4010025">
                  <a:extLst>
                    <a:ext uri="{9D8B030D-6E8A-4147-A177-3AD203B41FA5}">
                      <a16:colId xmlns:a16="http://schemas.microsoft.com/office/drawing/2014/main" val="3274355046"/>
                    </a:ext>
                  </a:extLst>
                </a:gridCol>
              </a:tblGrid>
              <a:tr h="400802">
                <a:tc>
                  <a:txBody>
                    <a:bodyPr/>
                    <a:lstStyle/>
                    <a:p>
                      <a:r>
                        <a:rPr lang="en-IN" b="1" dirty="0"/>
                        <a:t>XGBoost - R² Score</a:t>
                      </a:r>
                      <a:endParaRPr lang="en-IN" dirty="0"/>
                    </a:p>
                  </a:txBody>
                  <a:tcPr anchor="ctr">
                    <a:lnL>
                      <a:noFill/>
                    </a:lnL>
                    <a:lnR>
                      <a:noFill/>
                    </a:lnR>
                    <a:lnT>
                      <a:noFill/>
                    </a:lnT>
                    <a:lnB>
                      <a:noFill/>
                    </a:lnB>
                    <a:noFill/>
                  </a:tcPr>
                </a:tc>
                <a:tc>
                  <a:txBody>
                    <a:bodyPr/>
                    <a:lstStyle/>
                    <a:p>
                      <a:r>
                        <a:rPr lang="en-IN" dirty="0"/>
                        <a:t>0.11536318063735962</a:t>
                      </a:r>
                    </a:p>
                  </a:txBody>
                  <a:tcPr anchor="ctr">
                    <a:lnL>
                      <a:noFill/>
                    </a:lnL>
                    <a:lnR>
                      <a:noFill/>
                    </a:lnR>
                    <a:lnT>
                      <a:noFill/>
                    </a:lnT>
                    <a:lnB>
                      <a:noFill/>
                    </a:lnB>
                    <a:noFill/>
                  </a:tcPr>
                </a:tc>
                <a:extLst>
                  <a:ext uri="{0D108BD9-81ED-4DB2-BD59-A6C34878D82A}">
                    <a16:rowId xmlns:a16="http://schemas.microsoft.com/office/drawing/2014/main" val="1340639684"/>
                  </a:ext>
                </a:extLst>
              </a:tr>
            </a:tbl>
          </a:graphicData>
        </a:graphic>
      </p:graphicFrame>
      <p:graphicFrame>
        <p:nvGraphicFramePr>
          <p:cNvPr id="16" name="Table 15">
            <a:extLst>
              <a:ext uri="{FF2B5EF4-FFF2-40B4-BE49-F238E27FC236}">
                <a16:creationId xmlns:a16="http://schemas.microsoft.com/office/drawing/2014/main" id="{CA45250F-9BC5-5864-96B8-2E8DA86338AF}"/>
              </a:ext>
            </a:extLst>
          </p:cNvPr>
          <p:cNvGraphicFramePr>
            <a:graphicFrameLocks noGrp="1"/>
          </p:cNvGraphicFramePr>
          <p:nvPr>
            <p:extLst>
              <p:ext uri="{D42A27DB-BD31-4B8C-83A1-F6EECF244321}">
                <p14:modId xmlns:p14="http://schemas.microsoft.com/office/powerpoint/2010/main" val="1579364988"/>
              </p:ext>
            </p:extLst>
          </p:nvPr>
        </p:nvGraphicFramePr>
        <p:xfrm>
          <a:off x="350495" y="2979553"/>
          <a:ext cx="7886700" cy="365760"/>
        </p:xfrm>
        <a:graphic>
          <a:graphicData uri="http://schemas.openxmlformats.org/drawingml/2006/table">
            <a:tbl>
              <a:tblPr/>
              <a:tblGrid>
                <a:gridCol w="3943350">
                  <a:extLst>
                    <a:ext uri="{9D8B030D-6E8A-4147-A177-3AD203B41FA5}">
                      <a16:colId xmlns:a16="http://schemas.microsoft.com/office/drawing/2014/main" val="2177107239"/>
                    </a:ext>
                  </a:extLst>
                </a:gridCol>
                <a:gridCol w="3943350">
                  <a:extLst>
                    <a:ext uri="{9D8B030D-6E8A-4147-A177-3AD203B41FA5}">
                      <a16:colId xmlns:a16="http://schemas.microsoft.com/office/drawing/2014/main" val="2241429482"/>
                    </a:ext>
                  </a:extLst>
                </a:gridCol>
              </a:tblGrid>
              <a:tr h="0">
                <a:tc>
                  <a:txBody>
                    <a:bodyPr/>
                    <a:lstStyle/>
                    <a:p>
                      <a:r>
                        <a:rPr lang="en-IN" b="1" dirty="0"/>
                        <a:t>Feature</a:t>
                      </a:r>
                      <a:endParaRPr lang="en-IN" dirty="0"/>
                    </a:p>
                  </a:txBody>
                  <a:tcPr anchor="ctr">
                    <a:lnL>
                      <a:noFill/>
                    </a:lnL>
                    <a:lnR>
                      <a:noFill/>
                    </a:lnR>
                    <a:lnT>
                      <a:noFill/>
                    </a:lnT>
                    <a:lnB>
                      <a:noFill/>
                    </a:lnB>
                    <a:noFill/>
                  </a:tcPr>
                </a:tc>
                <a:tc>
                  <a:txBody>
                    <a:bodyPr/>
                    <a:lstStyle/>
                    <a:p>
                      <a:r>
                        <a:rPr lang="en-IN" b="1" dirty="0"/>
                        <a:t>Importance</a:t>
                      </a:r>
                      <a:endParaRPr lang="en-IN" dirty="0"/>
                    </a:p>
                  </a:txBody>
                  <a:tcPr anchor="ctr">
                    <a:lnL>
                      <a:noFill/>
                    </a:lnL>
                    <a:lnR>
                      <a:noFill/>
                    </a:lnR>
                    <a:lnT>
                      <a:noFill/>
                    </a:lnT>
                    <a:lnB>
                      <a:noFill/>
                    </a:lnB>
                    <a:noFill/>
                  </a:tcPr>
                </a:tc>
                <a:extLst>
                  <a:ext uri="{0D108BD9-81ED-4DB2-BD59-A6C34878D82A}">
                    <a16:rowId xmlns:a16="http://schemas.microsoft.com/office/drawing/2014/main" val="3307184379"/>
                  </a:ext>
                </a:extLst>
              </a:tr>
            </a:tbl>
          </a:graphicData>
        </a:graphic>
      </p:graphicFrame>
      <p:graphicFrame>
        <p:nvGraphicFramePr>
          <p:cNvPr id="17" name="Table 16">
            <a:extLst>
              <a:ext uri="{FF2B5EF4-FFF2-40B4-BE49-F238E27FC236}">
                <a16:creationId xmlns:a16="http://schemas.microsoft.com/office/drawing/2014/main" id="{0F566AF9-A28F-4487-40B4-472A109F3547}"/>
              </a:ext>
            </a:extLst>
          </p:cNvPr>
          <p:cNvGraphicFramePr>
            <a:graphicFrameLocks noGrp="1"/>
          </p:cNvGraphicFramePr>
          <p:nvPr>
            <p:extLst>
              <p:ext uri="{D42A27DB-BD31-4B8C-83A1-F6EECF244321}">
                <p14:modId xmlns:p14="http://schemas.microsoft.com/office/powerpoint/2010/main" val="1827645675"/>
              </p:ext>
            </p:extLst>
          </p:nvPr>
        </p:nvGraphicFramePr>
        <p:xfrm>
          <a:off x="350495" y="3235451"/>
          <a:ext cx="7886700" cy="365760"/>
        </p:xfrm>
        <a:graphic>
          <a:graphicData uri="http://schemas.openxmlformats.org/drawingml/2006/table">
            <a:tbl>
              <a:tblPr/>
              <a:tblGrid>
                <a:gridCol w="3943350">
                  <a:extLst>
                    <a:ext uri="{9D8B030D-6E8A-4147-A177-3AD203B41FA5}">
                      <a16:colId xmlns:a16="http://schemas.microsoft.com/office/drawing/2014/main" val="2733293191"/>
                    </a:ext>
                  </a:extLst>
                </a:gridCol>
                <a:gridCol w="3943350">
                  <a:extLst>
                    <a:ext uri="{9D8B030D-6E8A-4147-A177-3AD203B41FA5}">
                      <a16:colId xmlns:a16="http://schemas.microsoft.com/office/drawing/2014/main" val="2733031411"/>
                    </a:ext>
                  </a:extLst>
                </a:gridCol>
              </a:tblGrid>
              <a:tr h="0">
                <a:tc>
                  <a:txBody>
                    <a:bodyPr/>
                    <a:lstStyle/>
                    <a:p>
                      <a:r>
                        <a:rPr lang="en-IN" dirty="0"/>
                        <a:t>is_weekend</a:t>
                      </a:r>
                    </a:p>
                  </a:txBody>
                  <a:tcPr anchor="ctr">
                    <a:lnL>
                      <a:noFill/>
                    </a:lnL>
                    <a:lnR>
                      <a:noFill/>
                    </a:lnR>
                    <a:lnT>
                      <a:noFill/>
                    </a:lnT>
                    <a:lnB>
                      <a:noFill/>
                    </a:lnB>
                    <a:noFill/>
                  </a:tcPr>
                </a:tc>
                <a:tc>
                  <a:txBody>
                    <a:bodyPr/>
                    <a:lstStyle/>
                    <a:p>
                      <a:r>
                        <a:rPr lang="en-IN" dirty="0"/>
                        <a:t>0.331348</a:t>
                      </a:r>
                    </a:p>
                  </a:txBody>
                  <a:tcPr anchor="ctr">
                    <a:lnL>
                      <a:noFill/>
                    </a:lnL>
                    <a:lnR>
                      <a:noFill/>
                    </a:lnR>
                    <a:lnT>
                      <a:noFill/>
                    </a:lnT>
                    <a:lnB>
                      <a:noFill/>
                    </a:lnB>
                    <a:noFill/>
                  </a:tcPr>
                </a:tc>
                <a:extLst>
                  <a:ext uri="{0D108BD9-81ED-4DB2-BD59-A6C34878D82A}">
                    <a16:rowId xmlns:a16="http://schemas.microsoft.com/office/drawing/2014/main" val="1845514924"/>
                  </a:ext>
                </a:extLst>
              </a:tr>
            </a:tbl>
          </a:graphicData>
        </a:graphic>
      </p:graphicFrame>
      <p:graphicFrame>
        <p:nvGraphicFramePr>
          <p:cNvPr id="18" name="Table 17">
            <a:extLst>
              <a:ext uri="{FF2B5EF4-FFF2-40B4-BE49-F238E27FC236}">
                <a16:creationId xmlns:a16="http://schemas.microsoft.com/office/drawing/2014/main" id="{06DC167C-16D3-01D7-342A-94C525C27DB2}"/>
              </a:ext>
            </a:extLst>
          </p:cNvPr>
          <p:cNvGraphicFramePr>
            <a:graphicFrameLocks noGrp="1"/>
          </p:cNvGraphicFramePr>
          <p:nvPr>
            <p:extLst>
              <p:ext uri="{D42A27DB-BD31-4B8C-83A1-F6EECF244321}">
                <p14:modId xmlns:p14="http://schemas.microsoft.com/office/powerpoint/2010/main" val="832093062"/>
              </p:ext>
            </p:extLst>
          </p:nvPr>
        </p:nvGraphicFramePr>
        <p:xfrm>
          <a:off x="350495" y="3481426"/>
          <a:ext cx="7886700" cy="365760"/>
        </p:xfrm>
        <a:graphic>
          <a:graphicData uri="http://schemas.openxmlformats.org/drawingml/2006/table">
            <a:tbl>
              <a:tblPr/>
              <a:tblGrid>
                <a:gridCol w="3943350">
                  <a:extLst>
                    <a:ext uri="{9D8B030D-6E8A-4147-A177-3AD203B41FA5}">
                      <a16:colId xmlns:a16="http://schemas.microsoft.com/office/drawing/2014/main" val="3263567217"/>
                    </a:ext>
                  </a:extLst>
                </a:gridCol>
                <a:gridCol w="3943350">
                  <a:extLst>
                    <a:ext uri="{9D8B030D-6E8A-4147-A177-3AD203B41FA5}">
                      <a16:colId xmlns:a16="http://schemas.microsoft.com/office/drawing/2014/main" val="2867092082"/>
                    </a:ext>
                  </a:extLst>
                </a:gridCol>
              </a:tblGrid>
              <a:tr h="0">
                <a:tc>
                  <a:txBody>
                    <a:bodyPr/>
                    <a:lstStyle/>
                    <a:p>
                      <a:r>
                        <a:rPr lang="en-IN" dirty="0" err="1"/>
                        <a:t>is_holiday</a:t>
                      </a:r>
                      <a:endParaRPr lang="en-IN" dirty="0"/>
                    </a:p>
                  </a:txBody>
                  <a:tcPr anchor="ctr">
                    <a:lnL>
                      <a:noFill/>
                    </a:lnL>
                    <a:lnR>
                      <a:noFill/>
                    </a:lnR>
                    <a:lnT>
                      <a:noFill/>
                    </a:lnT>
                    <a:lnB>
                      <a:noFill/>
                    </a:lnB>
                    <a:noFill/>
                  </a:tcPr>
                </a:tc>
                <a:tc>
                  <a:txBody>
                    <a:bodyPr/>
                    <a:lstStyle/>
                    <a:p>
                      <a:r>
                        <a:rPr lang="en-IN" dirty="0"/>
                        <a:t>0.282106</a:t>
                      </a:r>
                    </a:p>
                  </a:txBody>
                  <a:tcPr anchor="ctr">
                    <a:lnL>
                      <a:noFill/>
                    </a:lnL>
                    <a:lnR>
                      <a:noFill/>
                    </a:lnR>
                    <a:lnT>
                      <a:noFill/>
                    </a:lnT>
                    <a:lnB>
                      <a:noFill/>
                    </a:lnB>
                    <a:noFill/>
                  </a:tcPr>
                </a:tc>
                <a:extLst>
                  <a:ext uri="{0D108BD9-81ED-4DB2-BD59-A6C34878D82A}">
                    <a16:rowId xmlns:a16="http://schemas.microsoft.com/office/drawing/2014/main" val="3320049045"/>
                  </a:ext>
                </a:extLst>
              </a:tr>
            </a:tbl>
          </a:graphicData>
        </a:graphic>
      </p:graphicFrame>
      <p:graphicFrame>
        <p:nvGraphicFramePr>
          <p:cNvPr id="19" name="Table 18">
            <a:extLst>
              <a:ext uri="{FF2B5EF4-FFF2-40B4-BE49-F238E27FC236}">
                <a16:creationId xmlns:a16="http://schemas.microsoft.com/office/drawing/2014/main" id="{F515C8E2-5DD2-F48E-7959-FFC5306E524B}"/>
              </a:ext>
            </a:extLst>
          </p:cNvPr>
          <p:cNvGraphicFramePr>
            <a:graphicFrameLocks noGrp="1"/>
          </p:cNvGraphicFramePr>
          <p:nvPr>
            <p:extLst>
              <p:ext uri="{D42A27DB-BD31-4B8C-83A1-F6EECF244321}">
                <p14:modId xmlns:p14="http://schemas.microsoft.com/office/powerpoint/2010/main" val="1789644576"/>
              </p:ext>
            </p:extLst>
          </p:nvPr>
        </p:nvGraphicFramePr>
        <p:xfrm>
          <a:off x="350495" y="3772220"/>
          <a:ext cx="7886700" cy="365760"/>
        </p:xfrm>
        <a:graphic>
          <a:graphicData uri="http://schemas.openxmlformats.org/drawingml/2006/table">
            <a:tbl>
              <a:tblPr/>
              <a:tblGrid>
                <a:gridCol w="3943350">
                  <a:extLst>
                    <a:ext uri="{9D8B030D-6E8A-4147-A177-3AD203B41FA5}">
                      <a16:colId xmlns:a16="http://schemas.microsoft.com/office/drawing/2014/main" val="3274747700"/>
                    </a:ext>
                  </a:extLst>
                </a:gridCol>
                <a:gridCol w="3943350">
                  <a:extLst>
                    <a:ext uri="{9D8B030D-6E8A-4147-A177-3AD203B41FA5}">
                      <a16:colId xmlns:a16="http://schemas.microsoft.com/office/drawing/2014/main" val="1492063039"/>
                    </a:ext>
                  </a:extLst>
                </a:gridCol>
              </a:tblGrid>
              <a:tr h="0">
                <a:tc>
                  <a:txBody>
                    <a:bodyPr/>
                    <a:lstStyle/>
                    <a:p>
                      <a:r>
                        <a:rPr lang="en-IN" dirty="0" err="1"/>
                        <a:t>time_of_day_encoded</a:t>
                      </a:r>
                      <a:endParaRPr lang="en-IN" dirty="0"/>
                    </a:p>
                  </a:txBody>
                  <a:tcPr anchor="ctr">
                    <a:lnL>
                      <a:noFill/>
                    </a:lnL>
                    <a:lnR>
                      <a:noFill/>
                    </a:lnR>
                    <a:lnT>
                      <a:noFill/>
                    </a:lnT>
                    <a:lnB>
                      <a:noFill/>
                    </a:lnB>
                    <a:noFill/>
                  </a:tcPr>
                </a:tc>
                <a:tc>
                  <a:txBody>
                    <a:bodyPr/>
                    <a:lstStyle/>
                    <a:p>
                      <a:r>
                        <a:rPr lang="en-IN" dirty="0"/>
                        <a:t>0.255800</a:t>
                      </a:r>
                    </a:p>
                  </a:txBody>
                  <a:tcPr anchor="ctr">
                    <a:lnL>
                      <a:noFill/>
                    </a:lnL>
                    <a:lnR>
                      <a:noFill/>
                    </a:lnR>
                    <a:lnT>
                      <a:noFill/>
                    </a:lnT>
                    <a:lnB>
                      <a:noFill/>
                    </a:lnB>
                    <a:noFill/>
                  </a:tcPr>
                </a:tc>
                <a:extLst>
                  <a:ext uri="{0D108BD9-81ED-4DB2-BD59-A6C34878D82A}">
                    <a16:rowId xmlns:a16="http://schemas.microsoft.com/office/drawing/2014/main" val="2837955558"/>
                  </a:ext>
                </a:extLst>
              </a:tr>
            </a:tbl>
          </a:graphicData>
        </a:graphic>
      </p:graphicFrame>
      <p:graphicFrame>
        <p:nvGraphicFramePr>
          <p:cNvPr id="20" name="Table 19">
            <a:extLst>
              <a:ext uri="{FF2B5EF4-FFF2-40B4-BE49-F238E27FC236}">
                <a16:creationId xmlns:a16="http://schemas.microsoft.com/office/drawing/2014/main" id="{BF764776-863F-D625-33F9-370A23A288D4}"/>
              </a:ext>
            </a:extLst>
          </p:cNvPr>
          <p:cNvGraphicFramePr>
            <a:graphicFrameLocks noGrp="1"/>
          </p:cNvGraphicFramePr>
          <p:nvPr>
            <p:extLst>
              <p:ext uri="{D42A27DB-BD31-4B8C-83A1-F6EECF244321}">
                <p14:modId xmlns:p14="http://schemas.microsoft.com/office/powerpoint/2010/main" val="2333078581"/>
              </p:ext>
            </p:extLst>
          </p:nvPr>
        </p:nvGraphicFramePr>
        <p:xfrm>
          <a:off x="393739" y="4058593"/>
          <a:ext cx="7886700" cy="365760"/>
        </p:xfrm>
        <a:graphic>
          <a:graphicData uri="http://schemas.openxmlformats.org/drawingml/2006/table">
            <a:tbl>
              <a:tblPr/>
              <a:tblGrid>
                <a:gridCol w="3943350">
                  <a:extLst>
                    <a:ext uri="{9D8B030D-6E8A-4147-A177-3AD203B41FA5}">
                      <a16:colId xmlns:a16="http://schemas.microsoft.com/office/drawing/2014/main" val="4205516019"/>
                    </a:ext>
                  </a:extLst>
                </a:gridCol>
                <a:gridCol w="3943350">
                  <a:extLst>
                    <a:ext uri="{9D8B030D-6E8A-4147-A177-3AD203B41FA5}">
                      <a16:colId xmlns:a16="http://schemas.microsoft.com/office/drawing/2014/main" val="269665104"/>
                    </a:ext>
                  </a:extLst>
                </a:gridCol>
              </a:tblGrid>
              <a:tr h="0">
                <a:tc>
                  <a:txBody>
                    <a:bodyPr/>
                    <a:lstStyle/>
                    <a:p>
                      <a:r>
                        <a:rPr lang="en-IN" dirty="0"/>
                        <a:t>Day</a:t>
                      </a:r>
                    </a:p>
                  </a:txBody>
                  <a:tcPr anchor="ctr">
                    <a:lnL>
                      <a:noFill/>
                    </a:lnL>
                    <a:lnR>
                      <a:noFill/>
                    </a:lnR>
                    <a:lnT>
                      <a:noFill/>
                    </a:lnT>
                    <a:lnB>
                      <a:noFill/>
                    </a:lnB>
                    <a:noFill/>
                  </a:tcPr>
                </a:tc>
                <a:tc>
                  <a:txBody>
                    <a:bodyPr/>
                    <a:lstStyle/>
                    <a:p>
                      <a:r>
                        <a:rPr lang="en-IN" dirty="0"/>
                        <a:t>0.057041</a:t>
                      </a:r>
                    </a:p>
                  </a:txBody>
                  <a:tcPr anchor="ctr">
                    <a:lnL>
                      <a:noFill/>
                    </a:lnL>
                    <a:lnR>
                      <a:noFill/>
                    </a:lnR>
                    <a:lnT>
                      <a:noFill/>
                    </a:lnT>
                    <a:lnB>
                      <a:noFill/>
                    </a:lnB>
                    <a:noFill/>
                  </a:tcPr>
                </a:tc>
                <a:extLst>
                  <a:ext uri="{0D108BD9-81ED-4DB2-BD59-A6C34878D82A}">
                    <a16:rowId xmlns:a16="http://schemas.microsoft.com/office/drawing/2014/main" val="1466771532"/>
                  </a:ext>
                </a:extLst>
              </a:tr>
            </a:tbl>
          </a:graphicData>
        </a:graphic>
      </p:graphicFrame>
      <p:graphicFrame>
        <p:nvGraphicFramePr>
          <p:cNvPr id="21" name="Table 20">
            <a:extLst>
              <a:ext uri="{FF2B5EF4-FFF2-40B4-BE49-F238E27FC236}">
                <a16:creationId xmlns:a16="http://schemas.microsoft.com/office/drawing/2014/main" id="{B0645588-737B-9EC2-FA85-3C90EA06EC4E}"/>
              </a:ext>
            </a:extLst>
          </p:cNvPr>
          <p:cNvGraphicFramePr>
            <a:graphicFrameLocks noGrp="1"/>
          </p:cNvGraphicFramePr>
          <p:nvPr>
            <p:extLst>
              <p:ext uri="{D42A27DB-BD31-4B8C-83A1-F6EECF244321}">
                <p14:modId xmlns:p14="http://schemas.microsoft.com/office/powerpoint/2010/main" val="2186158505"/>
              </p:ext>
            </p:extLst>
          </p:nvPr>
        </p:nvGraphicFramePr>
        <p:xfrm>
          <a:off x="388047" y="4323369"/>
          <a:ext cx="7886700" cy="365760"/>
        </p:xfrm>
        <a:graphic>
          <a:graphicData uri="http://schemas.openxmlformats.org/drawingml/2006/table">
            <a:tbl>
              <a:tblPr/>
              <a:tblGrid>
                <a:gridCol w="3943350">
                  <a:extLst>
                    <a:ext uri="{9D8B030D-6E8A-4147-A177-3AD203B41FA5}">
                      <a16:colId xmlns:a16="http://schemas.microsoft.com/office/drawing/2014/main" val="1580138466"/>
                    </a:ext>
                  </a:extLst>
                </a:gridCol>
                <a:gridCol w="3943350">
                  <a:extLst>
                    <a:ext uri="{9D8B030D-6E8A-4147-A177-3AD203B41FA5}">
                      <a16:colId xmlns:a16="http://schemas.microsoft.com/office/drawing/2014/main" val="2619764310"/>
                    </a:ext>
                  </a:extLst>
                </a:gridCol>
              </a:tblGrid>
              <a:tr h="0">
                <a:tc>
                  <a:txBody>
                    <a:bodyPr/>
                    <a:lstStyle/>
                    <a:p>
                      <a:r>
                        <a:rPr lang="en-IN" dirty="0"/>
                        <a:t>Month</a:t>
                      </a:r>
                    </a:p>
                  </a:txBody>
                  <a:tcPr anchor="ctr">
                    <a:lnL>
                      <a:noFill/>
                    </a:lnL>
                    <a:lnR>
                      <a:noFill/>
                    </a:lnR>
                    <a:lnT>
                      <a:noFill/>
                    </a:lnT>
                    <a:lnB>
                      <a:noFill/>
                    </a:lnB>
                    <a:noFill/>
                  </a:tcPr>
                </a:tc>
                <a:tc>
                  <a:txBody>
                    <a:bodyPr/>
                    <a:lstStyle/>
                    <a:p>
                      <a:r>
                        <a:rPr lang="en-IN" dirty="0"/>
                        <a:t>0.037870</a:t>
                      </a:r>
                    </a:p>
                  </a:txBody>
                  <a:tcPr anchor="ctr">
                    <a:lnL>
                      <a:noFill/>
                    </a:lnL>
                    <a:lnR>
                      <a:noFill/>
                    </a:lnR>
                    <a:lnT>
                      <a:noFill/>
                    </a:lnT>
                    <a:lnB>
                      <a:noFill/>
                    </a:lnB>
                    <a:noFill/>
                  </a:tcPr>
                </a:tc>
                <a:extLst>
                  <a:ext uri="{0D108BD9-81ED-4DB2-BD59-A6C34878D82A}">
                    <a16:rowId xmlns:a16="http://schemas.microsoft.com/office/drawing/2014/main" val="2214241259"/>
                  </a:ext>
                </a:extLst>
              </a:tr>
            </a:tbl>
          </a:graphicData>
        </a:graphic>
      </p:graphicFrame>
      <p:graphicFrame>
        <p:nvGraphicFramePr>
          <p:cNvPr id="22" name="Table 21">
            <a:extLst>
              <a:ext uri="{FF2B5EF4-FFF2-40B4-BE49-F238E27FC236}">
                <a16:creationId xmlns:a16="http://schemas.microsoft.com/office/drawing/2014/main" id="{2B7CBD15-1AD5-99B8-D316-E6BF6EE86E64}"/>
              </a:ext>
            </a:extLst>
          </p:cNvPr>
          <p:cNvGraphicFramePr>
            <a:graphicFrameLocks noGrp="1"/>
          </p:cNvGraphicFramePr>
          <p:nvPr>
            <p:extLst>
              <p:ext uri="{D42A27DB-BD31-4B8C-83A1-F6EECF244321}">
                <p14:modId xmlns:p14="http://schemas.microsoft.com/office/powerpoint/2010/main" val="679772297"/>
              </p:ext>
            </p:extLst>
          </p:nvPr>
        </p:nvGraphicFramePr>
        <p:xfrm>
          <a:off x="350495" y="4608807"/>
          <a:ext cx="7886700" cy="365760"/>
        </p:xfrm>
        <a:graphic>
          <a:graphicData uri="http://schemas.openxmlformats.org/drawingml/2006/table">
            <a:tbl>
              <a:tblPr/>
              <a:tblGrid>
                <a:gridCol w="3943350">
                  <a:extLst>
                    <a:ext uri="{9D8B030D-6E8A-4147-A177-3AD203B41FA5}">
                      <a16:colId xmlns:a16="http://schemas.microsoft.com/office/drawing/2014/main" val="4079044081"/>
                    </a:ext>
                  </a:extLst>
                </a:gridCol>
                <a:gridCol w="3943350">
                  <a:extLst>
                    <a:ext uri="{9D8B030D-6E8A-4147-A177-3AD203B41FA5}">
                      <a16:colId xmlns:a16="http://schemas.microsoft.com/office/drawing/2014/main" val="195208547"/>
                    </a:ext>
                  </a:extLst>
                </a:gridCol>
              </a:tblGrid>
              <a:tr h="0">
                <a:tc>
                  <a:txBody>
                    <a:bodyPr/>
                    <a:lstStyle/>
                    <a:p>
                      <a:r>
                        <a:rPr lang="en-IN" dirty="0" err="1"/>
                        <a:t>Weather_Classification</a:t>
                      </a:r>
                      <a:endParaRPr lang="en-IN" dirty="0"/>
                    </a:p>
                  </a:txBody>
                  <a:tcPr anchor="ctr">
                    <a:lnL>
                      <a:noFill/>
                    </a:lnL>
                    <a:lnR>
                      <a:noFill/>
                    </a:lnR>
                    <a:lnT>
                      <a:noFill/>
                    </a:lnT>
                    <a:lnB>
                      <a:noFill/>
                    </a:lnB>
                    <a:noFill/>
                  </a:tcPr>
                </a:tc>
                <a:tc>
                  <a:txBody>
                    <a:bodyPr/>
                    <a:lstStyle/>
                    <a:p>
                      <a:r>
                        <a:rPr lang="en-IN" dirty="0"/>
                        <a:t>0.035834</a:t>
                      </a:r>
                    </a:p>
                  </a:txBody>
                  <a:tcPr anchor="ctr">
                    <a:lnL>
                      <a:noFill/>
                    </a:lnL>
                    <a:lnR>
                      <a:noFill/>
                    </a:lnR>
                    <a:lnT>
                      <a:noFill/>
                    </a:lnT>
                    <a:lnB>
                      <a:noFill/>
                    </a:lnB>
                    <a:noFill/>
                  </a:tcPr>
                </a:tc>
                <a:extLst>
                  <a:ext uri="{0D108BD9-81ED-4DB2-BD59-A6C34878D82A}">
                    <a16:rowId xmlns:a16="http://schemas.microsoft.com/office/drawing/2014/main" val="577523646"/>
                  </a:ext>
                </a:extLst>
              </a:tr>
            </a:tbl>
          </a:graphicData>
        </a:graphic>
      </p:graphicFrame>
      <p:graphicFrame>
        <p:nvGraphicFramePr>
          <p:cNvPr id="23" name="Table 22">
            <a:extLst>
              <a:ext uri="{FF2B5EF4-FFF2-40B4-BE49-F238E27FC236}">
                <a16:creationId xmlns:a16="http://schemas.microsoft.com/office/drawing/2014/main" id="{9D639337-9472-EB86-EEED-AE3499F6CA54}"/>
              </a:ext>
            </a:extLst>
          </p:cNvPr>
          <p:cNvGraphicFramePr>
            <a:graphicFrameLocks noGrp="1"/>
          </p:cNvGraphicFramePr>
          <p:nvPr>
            <p:extLst>
              <p:ext uri="{D42A27DB-BD31-4B8C-83A1-F6EECF244321}">
                <p14:modId xmlns:p14="http://schemas.microsoft.com/office/powerpoint/2010/main" val="1866794982"/>
              </p:ext>
            </p:extLst>
          </p:nvPr>
        </p:nvGraphicFramePr>
        <p:xfrm>
          <a:off x="356254" y="4892663"/>
          <a:ext cx="7886700" cy="365760"/>
        </p:xfrm>
        <a:graphic>
          <a:graphicData uri="http://schemas.openxmlformats.org/drawingml/2006/table">
            <a:tbl>
              <a:tblPr/>
              <a:tblGrid>
                <a:gridCol w="3943350">
                  <a:extLst>
                    <a:ext uri="{9D8B030D-6E8A-4147-A177-3AD203B41FA5}">
                      <a16:colId xmlns:a16="http://schemas.microsoft.com/office/drawing/2014/main" val="1990674971"/>
                    </a:ext>
                  </a:extLst>
                </a:gridCol>
                <a:gridCol w="3943350">
                  <a:extLst>
                    <a:ext uri="{9D8B030D-6E8A-4147-A177-3AD203B41FA5}">
                      <a16:colId xmlns:a16="http://schemas.microsoft.com/office/drawing/2014/main" val="2003064682"/>
                    </a:ext>
                  </a:extLst>
                </a:gridCol>
              </a:tblGrid>
              <a:tr h="245858">
                <a:tc>
                  <a:txBody>
                    <a:bodyPr/>
                    <a:lstStyle/>
                    <a:p>
                      <a:r>
                        <a:rPr lang="en-IN" dirty="0"/>
                        <a:t>Year</a:t>
                      </a:r>
                    </a:p>
                  </a:txBody>
                  <a:tcPr anchor="ctr">
                    <a:lnL>
                      <a:noFill/>
                    </a:lnL>
                    <a:lnR>
                      <a:noFill/>
                    </a:lnR>
                    <a:lnT>
                      <a:noFill/>
                    </a:lnT>
                    <a:lnB>
                      <a:noFill/>
                    </a:lnB>
                    <a:noFill/>
                  </a:tcPr>
                </a:tc>
                <a:tc>
                  <a:txBody>
                    <a:bodyPr/>
                    <a:lstStyle/>
                    <a:p>
                      <a:r>
                        <a:rPr lang="en-IN" dirty="0"/>
                        <a:t>0.000000</a:t>
                      </a:r>
                    </a:p>
                  </a:txBody>
                  <a:tcPr anchor="ctr">
                    <a:lnL>
                      <a:noFill/>
                    </a:lnL>
                    <a:lnR>
                      <a:noFill/>
                    </a:lnR>
                    <a:lnT>
                      <a:noFill/>
                    </a:lnT>
                    <a:lnB>
                      <a:noFill/>
                    </a:lnB>
                    <a:noFill/>
                  </a:tcPr>
                </a:tc>
                <a:extLst>
                  <a:ext uri="{0D108BD9-81ED-4DB2-BD59-A6C34878D82A}">
                    <a16:rowId xmlns:a16="http://schemas.microsoft.com/office/drawing/2014/main" val="8897266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2">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2620221" y="1854778"/>
            <a:ext cx="1816656" cy="167640"/>
          </a:xfrm>
          <a:prstGeom prst="rect">
            <a:avLst/>
          </a:prstGeom>
          <a:noFill/>
          <a:ln/>
        </p:spPr>
        <p:txBody>
          <a:bodyPr wrap="square" lIns="0" tIns="0" rIns="0" bIns="0" rtlCol="0" anchor="b"/>
          <a:lstStyle/>
          <a:p>
            <a:pPr algn="ctr">
              <a:lnSpc>
                <a:spcPts val="1320"/>
              </a:lnSpc>
            </a:pPr>
            <a:r>
              <a:rPr lang="en-US" sz="800" kern="0" spc="36" dirty="0">
                <a:solidFill>
                  <a:srgbClr val="184E77"/>
                </a:solidFill>
                <a:latin typeface="Inter" pitchFamily="34" charset="0"/>
                <a:ea typeface="Inter" pitchFamily="34" charset="-122"/>
              </a:rPr>
              <a:t>Data cleaning and processing</a:t>
            </a:r>
            <a:endParaRPr lang="en-US" sz="825" dirty="0"/>
          </a:p>
        </p:txBody>
      </p:sp>
      <p:sp>
        <p:nvSpPr>
          <p:cNvPr id="4" name="Text 1"/>
          <p:cNvSpPr/>
          <p:nvPr/>
        </p:nvSpPr>
        <p:spPr>
          <a:xfrm>
            <a:off x="2620212" y="3661012"/>
            <a:ext cx="1815286" cy="198120"/>
          </a:xfrm>
          <a:prstGeom prst="rect">
            <a:avLst/>
          </a:prstGeom>
          <a:noFill/>
          <a:ln/>
        </p:spPr>
        <p:txBody>
          <a:bodyPr wrap="square" lIns="0" tIns="0" rIns="0" bIns="0" rtlCol="0" anchor="t"/>
          <a:lstStyle/>
          <a:p>
            <a:pPr marL="228600" indent="-228600" algn="ctr">
              <a:lnSpc>
                <a:spcPts val="1560"/>
              </a:lnSpc>
              <a:buAutoNum type="arabicPeriod"/>
            </a:pPr>
            <a:r>
              <a:rPr lang="en-US" sz="975" dirty="0"/>
              <a:t>Weather data and Traffic data match using rounded pickup time variable</a:t>
            </a:r>
          </a:p>
          <a:p>
            <a:pPr marL="228600" indent="-228600" algn="ctr">
              <a:lnSpc>
                <a:spcPts val="1560"/>
              </a:lnSpc>
              <a:buAutoNum type="arabicPeriod"/>
            </a:pPr>
            <a:r>
              <a:rPr lang="en-US" sz="975" dirty="0"/>
              <a:t>Conversion of all categories to numeric or object type using Label and hot encoding strategies</a:t>
            </a:r>
          </a:p>
        </p:txBody>
      </p:sp>
      <p:sp>
        <p:nvSpPr>
          <p:cNvPr id="5" name="Text 2"/>
          <p:cNvSpPr/>
          <p:nvPr/>
        </p:nvSpPr>
        <p:spPr>
          <a:xfrm>
            <a:off x="528194" y="1855999"/>
            <a:ext cx="1816715" cy="167640"/>
          </a:xfrm>
          <a:prstGeom prst="rect">
            <a:avLst/>
          </a:prstGeom>
          <a:noFill/>
          <a:ln/>
        </p:spPr>
        <p:txBody>
          <a:bodyPr wrap="square" lIns="0" tIns="0" rIns="0" bIns="0" rtlCol="0" anchor="ctr"/>
          <a:lstStyle/>
          <a:p>
            <a:pPr algn="ctr">
              <a:lnSpc>
                <a:spcPts val="1320"/>
              </a:lnSpc>
            </a:pPr>
            <a:r>
              <a:rPr lang="en-US" sz="825" dirty="0"/>
              <a:t>Resources</a:t>
            </a:r>
          </a:p>
        </p:txBody>
      </p:sp>
      <p:sp>
        <p:nvSpPr>
          <p:cNvPr id="6" name="Text 3"/>
          <p:cNvSpPr/>
          <p:nvPr/>
        </p:nvSpPr>
        <p:spPr>
          <a:xfrm>
            <a:off x="528204" y="3424178"/>
            <a:ext cx="1815286" cy="198120"/>
          </a:xfrm>
          <a:prstGeom prst="rect">
            <a:avLst/>
          </a:prstGeom>
          <a:noFill/>
          <a:ln/>
        </p:spPr>
        <p:txBody>
          <a:bodyPr wrap="square" lIns="0" tIns="0" rIns="0" bIns="0" rtlCol="0" anchor="t"/>
          <a:lstStyle/>
          <a:p>
            <a:pPr algn="ctr">
              <a:lnSpc>
                <a:spcPts val="1560"/>
              </a:lnSpc>
            </a:pPr>
            <a:endParaRPr lang="en-US" sz="975" dirty="0"/>
          </a:p>
          <a:p>
            <a:pPr marL="228600" indent="-228600" algn="ctr">
              <a:lnSpc>
                <a:spcPts val="1560"/>
              </a:lnSpc>
              <a:buAutoNum type="arabicPeriod"/>
            </a:pPr>
            <a:r>
              <a:rPr lang="en-US" sz="975" dirty="0"/>
              <a:t>Google Colab Environment</a:t>
            </a:r>
          </a:p>
          <a:p>
            <a:pPr marL="228600" indent="-228600" algn="ctr">
              <a:lnSpc>
                <a:spcPts val="1560"/>
              </a:lnSpc>
              <a:buAutoNum type="arabicPeriod"/>
            </a:pPr>
            <a:r>
              <a:rPr lang="en-US" sz="975" dirty="0"/>
              <a:t>Purchased Google Drive premium</a:t>
            </a:r>
          </a:p>
          <a:p>
            <a:pPr marL="228600" indent="-228600" algn="ctr">
              <a:lnSpc>
                <a:spcPts val="1560"/>
              </a:lnSpc>
              <a:buAutoNum type="arabicPeriod"/>
            </a:pPr>
            <a:r>
              <a:rPr lang="en-US" sz="975" dirty="0"/>
              <a:t>Batch Processing and sequential processing</a:t>
            </a:r>
          </a:p>
        </p:txBody>
      </p:sp>
      <p:sp>
        <p:nvSpPr>
          <p:cNvPr id="7" name="Text 4"/>
          <p:cNvSpPr/>
          <p:nvPr/>
        </p:nvSpPr>
        <p:spPr>
          <a:xfrm>
            <a:off x="4712159" y="1855988"/>
            <a:ext cx="1816775" cy="167640"/>
          </a:xfrm>
          <a:prstGeom prst="rect">
            <a:avLst/>
          </a:prstGeom>
          <a:noFill/>
          <a:ln/>
        </p:spPr>
        <p:txBody>
          <a:bodyPr wrap="square" lIns="0" tIns="0" rIns="0" bIns="0" rtlCol="0" anchor="b"/>
          <a:lstStyle/>
          <a:p>
            <a:pPr algn="ctr">
              <a:lnSpc>
                <a:spcPts val="1320"/>
              </a:lnSpc>
            </a:pPr>
            <a:r>
              <a:rPr lang="en-US" sz="800" kern="0" spc="36" dirty="0">
                <a:solidFill>
                  <a:srgbClr val="184E77"/>
                </a:solidFill>
                <a:latin typeface="Inter" pitchFamily="34" charset="0"/>
                <a:ea typeface="Inter" pitchFamily="34" charset="-122"/>
              </a:rPr>
              <a:t>Weather data gathering</a:t>
            </a:r>
            <a:endParaRPr lang="en-US" sz="825" dirty="0"/>
          </a:p>
        </p:txBody>
      </p:sp>
      <p:sp>
        <p:nvSpPr>
          <p:cNvPr id="8" name="Text 5"/>
          <p:cNvSpPr/>
          <p:nvPr/>
        </p:nvSpPr>
        <p:spPr>
          <a:xfrm>
            <a:off x="4712161" y="3422934"/>
            <a:ext cx="1815405" cy="198120"/>
          </a:xfrm>
          <a:prstGeom prst="rect">
            <a:avLst/>
          </a:prstGeom>
          <a:noFill/>
          <a:ln/>
        </p:spPr>
        <p:txBody>
          <a:bodyPr wrap="square" lIns="0" tIns="0" rIns="0" bIns="0" rtlCol="0" anchor="t"/>
          <a:lstStyle/>
          <a:p>
            <a:pPr marL="228600" indent="-228600" algn="ctr">
              <a:lnSpc>
                <a:spcPts val="1560"/>
              </a:lnSpc>
              <a:buAutoNum type="arabicPeriod"/>
            </a:pPr>
            <a:r>
              <a:rPr lang="en-US" sz="975" dirty="0"/>
              <a:t>Using Meteor.com free API call, gathered hourly weather data from local weather stations</a:t>
            </a:r>
          </a:p>
          <a:p>
            <a:pPr marL="228600" indent="-228600" algn="ctr">
              <a:lnSpc>
                <a:spcPts val="1560"/>
              </a:lnSpc>
              <a:buAutoNum type="arabicPeriod"/>
            </a:pPr>
            <a:r>
              <a:rPr lang="en-US" sz="975" dirty="0"/>
              <a:t>Null values check and duplicated values check.</a:t>
            </a:r>
          </a:p>
        </p:txBody>
      </p:sp>
      <p:pic>
        <p:nvPicPr>
          <p:cNvPr id="9" name="Image 0" descr="https://images.unsplash.com/photo-1717134324495-40a963d0b484?crop=entropy&amp;cs=tinysrgb&amp;fit=max&amp;fm=jpg&amp;ixid=M3wyMTIyMnwwfDF8c2VhcmNofDR8fGNoYWxsZW5nZXMlMjBzb2x1dGlvbnMlMjByb2FkYmxvY2tzfGVufDF8MHx8fDE3MzMxMjExMDJ8MA&amp;ixlib=rb-4.0.3&amp;q=80&amp;w=1080"/>
          <p:cNvPicPr>
            <a:picLocks noChangeAspect="1"/>
          </p:cNvPicPr>
          <p:nvPr/>
        </p:nvPicPr>
        <p:blipFill>
          <a:blip r:embed="rId3"/>
          <a:srcRect t="8917" b="2386"/>
          <a:stretch/>
        </p:blipFill>
        <p:spPr>
          <a:xfrm>
            <a:off x="525651" y="2138633"/>
            <a:ext cx="1819275" cy="1143000"/>
          </a:xfrm>
          <a:prstGeom prst="rect">
            <a:avLst/>
          </a:prstGeom>
        </p:spPr>
      </p:pic>
      <p:pic>
        <p:nvPicPr>
          <p:cNvPr id="10" name="Image 1" descr="https://images.unsplash.com/photo-1596733220208-07c16e8c671d?crop=entropy&amp;cs=tinysrgb&amp;fit=max&amp;fm=jpg&amp;ixid=M3wyMTIyMnwwfDF8c2VhcmNofDV8fGNoYWxsZW5nZXMlMjBzb2x1dGlvbnMlMjByb2FkYmxvY2tzfGVufDF8MHx8fDE3MzMxMjExMDJ8MA&amp;ixlib=rb-4.0.3&amp;q=80&amp;w=1080"/>
          <p:cNvPicPr>
            <a:picLocks noChangeAspect="1"/>
          </p:cNvPicPr>
          <p:nvPr/>
        </p:nvPicPr>
        <p:blipFill>
          <a:blip r:embed="rId4"/>
          <a:srcRect t="2947" b="2813"/>
          <a:stretch/>
        </p:blipFill>
        <p:spPr>
          <a:xfrm>
            <a:off x="4709666" y="2141395"/>
            <a:ext cx="1819275" cy="1143000"/>
          </a:xfrm>
          <a:prstGeom prst="rect">
            <a:avLst/>
          </a:prstGeom>
        </p:spPr>
      </p:pic>
      <p:pic>
        <p:nvPicPr>
          <p:cNvPr id="11" name="Image 2" descr="https://images.unsplash.com/photo-1602752398808-fc6ff810d7ec?crop=entropy&amp;cs=tinysrgb&amp;fit=max&amp;fm=jpg&amp;ixid=M3wyMTIyMnwwfDF8c2VhcmNofDl8fGNoYWxsZW5nZXMlMjBzb2x1dGlvbnMlMjByb2FkYmxvY2tzfGVufDF8MHx8fDE3MzMxMjExMDJ8MA&amp;ixlib=rb-4.0.3&amp;q=80&amp;w=1080"/>
          <p:cNvPicPr>
            <a:picLocks noChangeAspect="1"/>
          </p:cNvPicPr>
          <p:nvPr/>
        </p:nvPicPr>
        <p:blipFill>
          <a:blip r:embed="rId5"/>
          <a:srcRect l="8183" r="3910"/>
          <a:stretch/>
        </p:blipFill>
        <p:spPr>
          <a:xfrm>
            <a:off x="2617658" y="2142168"/>
            <a:ext cx="1819275" cy="1379701"/>
          </a:xfrm>
          <a:prstGeom prst="rect">
            <a:avLst/>
          </a:prstGeom>
        </p:spPr>
      </p:pic>
      <p:sp>
        <p:nvSpPr>
          <p:cNvPr id="12" name="Text 6"/>
          <p:cNvSpPr/>
          <p:nvPr/>
        </p:nvSpPr>
        <p:spPr>
          <a:xfrm>
            <a:off x="6804216" y="1854409"/>
            <a:ext cx="1816656" cy="167640"/>
          </a:xfrm>
          <a:prstGeom prst="rect">
            <a:avLst/>
          </a:prstGeom>
          <a:noFill/>
          <a:ln/>
        </p:spPr>
        <p:txBody>
          <a:bodyPr wrap="square" lIns="0" tIns="0" rIns="0" bIns="0" rtlCol="0" anchor="b"/>
          <a:lstStyle/>
          <a:p>
            <a:pPr algn="ctr">
              <a:lnSpc>
                <a:spcPts val="1320"/>
              </a:lnSpc>
            </a:pPr>
            <a:r>
              <a:rPr lang="en-US" sz="800" kern="0" spc="36" dirty="0">
                <a:solidFill>
                  <a:srgbClr val="184E77"/>
                </a:solidFill>
                <a:latin typeface="Inter" pitchFamily="34" charset="0"/>
                <a:ea typeface="Inter" pitchFamily="34" charset="-122"/>
              </a:rPr>
              <a:t>Dealing with Null value and redundant features</a:t>
            </a:r>
            <a:endParaRPr lang="en-US" sz="825" dirty="0"/>
          </a:p>
        </p:txBody>
      </p:sp>
      <p:sp>
        <p:nvSpPr>
          <p:cNvPr id="13" name="Text 7"/>
          <p:cNvSpPr/>
          <p:nvPr/>
        </p:nvSpPr>
        <p:spPr>
          <a:xfrm>
            <a:off x="6804169" y="3661012"/>
            <a:ext cx="1815405" cy="198120"/>
          </a:xfrm>
          <a:prstGeom prst="rect">
            <a:avLst/>
          </a:prstGeom>
          <a:noFill/>
          <a:ln/>
        </p:spPr>
        <p:txBody>
          <a:bodyPr wrap="square" lIns="0" tIns="0" rIns="0" bIns="0" rtlCol="0" anchor="t"/>
          <a:lstStyle/>
          <a:p>
            <a:pPr marL="228600" indent="-228600" algn="ctr">
              <a:lnSpc>
                <a:spcPts val="1560"/>
              </a:lnSpc>
              <a:buAutoNum type="arabicPeriod"/>
            </a:pPr>
            <a:r>
              <a:rPr lang="en-US" sz="1000" kern="0" spc="-12" dirty="0">
                <a:solidFill>
                  <a:srgbClr val="184E77"/>
                </a:solidFill>
                <a:latin typeface="Inter" pitchFamily="34" charset="0"/>
                <a:ea typeface="Inter" pitchFamily="34" charset="-122"/>
              </a:rPr>
              <a:t>Null values removed and replaced by either using mode or quantile fill strategy</a:t>
            </a:r>
          </a:p>
          <a:p>
            <a:pPr marL="228600" indent="-228600" algn="ctr">
              <a:lnSpc>
                <a:spcPts val="1560"/>
              </a:lnSpc>
              <a:buAutoNum type="arabicPeriod"/>
            </a:pPr>
            <a:r>
              <a:rPr lang="en-US" sz="1000" kern="0" spc="-12" dirty="0">
                <a:solidFill>
                  <a:srgbClr val="184E77"/>
                </a:solidFill>
                <a:latin typeface="Inter" pitchFamily="34" charset="0"/>
                <a:ea typeface="Inter" pitchFamily="34" charset="-122"/>
              </a:rPr>
              <a:t>Co relation check to detect </a:t>
            </a:r>
            <a:r>
              <a:rPr lang="en-US" sz="1000" kern="0" spc="-12" dirty="0" err="1">
                <a:solidFill>
                  <a:srgbClr val="184E77"/>
                </a:solidFill>
                <a:latin typeface="Inter" pitchFamily="34" charset="0"/>
                <a:ea typeface="Inter" pitchFamily="34" charset="-122"/>
              </a:rPr>
              <a:t>colinearity</a:t>
            </a:r>
            <a:endParaRPr lang="en-US" sz="975" dirty="0"/>
          </a:p>
        </p:txBody>
      </p:sp>
      <p:pic>
        <p:nvPicPr>
          <p:cNvPr id="14" name="Image 3" descr="https://images.unsplash.com/photo-1599069956279-3853995091bd?crop=entropy&amp;cs=tinysrgb&amp;fit=max&amp;fm=jpg&amp;ixid=M3wyMTIyMnwwfDF8c2VhcmNofDd8fGNoYWxsZW5nZXMlMjBzb2x1dGlvbnMlMjByb2FkYmxvY2tzfGVufDF8MHx8fDE3MzMxMjExMDJ8MA&amp;ixlib=rb-4.0.3&amp;q=80&amp;w=1080"/>
          <p:cNvPicPr>
            <a:picLocks noChangeAspect="1"/>
          </p:cNvPicPr>
          <p:nvPr/>
        </p:nvPicPr>
        <p:blipFill>
          <a:blip r:embed="rId6"/>
          <a:srcRect l="2000" r="10093"/>
          <a:stretch/>
        </p:blipFill>
        <p:spPr>
          <a:xfrm>
            <a:off x="6801674" y="2141395"/>
            <a:ext cx="1819275" cy="1379701"/>
          </a:xfrm>
          <a:prstGeom prst="rect">
            <a:avLst/>
          </a:prstGeom>
        </p:spPr>
      </p:pic>
      <p:sp>
        <p:nvSpPr>
          <p:cNvPr id="15" name="Text 8"/>
          <p:cNvSpPr/>
          <p:nvPr/>
        </p:nvSpPr>
        <p:spPr>
          <a:xfrm>
            <a:off x="191885" y="166221"/>
            <a:ext cx="3396437"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16" name="Text 9"/>
          <p:cNvSpPr/>
          <p:nvPr/>
        </p:nvSpPr>
        <p:spPr>
          <a:xfrm>
            <a:off x="5844109" y="166221"/>
            <a:ext cx="3110627"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17" name="Text 10"/>
          <p:cNvSpPr/>
          <p:nvPr/>
        </p:nvSpPr>
        <p:spPr>
          <a:xfrm>
            <a:off x="476250" y="833942"/>
            <a:ext cx="8191500" cy="350520"/>
          </a:xfrm>
          <a:prstGeom prst="rect">
            <a:avLst/>
          </a:prstGeom>
          <a:noFill/>
          <a:ln/>
        </p:spPr>
        <p:txBody>
          <a:bodyPr wrap="square" lIns="0" tIns="0" rIns="0" bIns="0" rtlCol="0" anchor="t"/>
          <a:lstStyle/>
          <a:p>
            <a:pPr algn="ctr">
              <a:lnSpc>
                <a:spcPts val="2760"/>
              </a:lnSpc>
            </a:pPr>
            <a:r>
              <a:rPr lang="en-US" sz="2400" b="1" kern="0" spc="-24" dirty="0">
                <a:solidFill>
                  <a:srgbClr val="168AAD"/>
                </a:solidFill>
                <a:latin typeface="Inter" pitchFamily="34" charset="0"/>
                <a:ea typeface="Inter" pitchFamily="34" charset="-122"/>
                <a:cs typeface="Inter" pitchFamily="34" charset="-120"/>
              </a:rPr>
              <a:t>Challenges &amp; Solutions</a:t>
            </a:r>
            <a:endParaRPr lang="en-US" sz="2400" dirty="0"/>
          </a:p>
        </p:txBody>
      </p:sp>
      <p:sp>
        <p:nvSpPr>
          <p:cNvPr id="18" name="Shape 11"/>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3">
    <p:bg>
      <p:bgPr>
        <a:gradFill>
          <a:gsLst>
            <a:gs pos="0">
              <a:srgbClr val="184E77"/>
            </a:gs>
            <a:gs pos="100000">
              <a:srgbClr val="184E77"/>
            </a:gs>
          </a:gsLst>
          <a:lin ang="19800000"/>
        </a:gradFill>
        <a:effectLst/>
      </p:bgPr>
    </p:bg>
    <p:spTree>
      <p:nvGrpSpPr>
        <p:cNvPr id="1" name=""/>
        <p:cNvGrpSpPr/>
        <p:nvPr/>
      </p:nvGrpSpPr>
      <p:grpSpPr>
        <a:xfrm>
          <a:off x="0" y="0"/>
          <a:ext cx="0" cy="0"/>
          <a:chOff x="0" y="0"/>
          <a:chExt cx="0" cy="0"/>
        </a:xfrm>
      </p:grpSpPr>
      <p:sp>
        <p:nvSpPr>
          <p:cNvPr id="3" name="Text 0"/>
          <p:cNvSpPr/>
          <p:nvPr/>
        </p:nvSpPr>
        <p:spPr>
          <a:xfrm rot="21120000">
            <a:off x="-2209709" y="-572999"/>
            <a:ext cx="11874334" cy="7014274"/>
          </a:xfrm>
          <a:prstGeom prst="roundRect">
            <a:avLst>
              <a:gd name="adj" fmla="val -13036"/>
            </a:avLst>
          </a:prstGeom>
          <a:gradFill>
            <a:gsLst>
              <a:gs pos="0">
                <a:srgbClr val="34A0A4"/>
              </a:gs>
              <a:gs pos="100000">
                <a:srgbClr val="0E0E0E"/>
              </a:gs>
            </a:gsLst>
            <a:lin ang="16200000"/>
          </a:gradFill>
          <a:ln/>
        </p:spPr>
        <p:txBody>
          <a:bodyPr wrap="square" lIns="659685" tIns="828074" rIns="659685" bIns="828074" rtlCol="0" anchor="ctr"/>
          <a:lstStyle/>
          <a:p>
            <a:pPr algn="ctr">
              <a:lnSpc>
                <a:spcPts val="1680"/>
              </a:lnSpc>
            </a:pPr>
            <a:endParaRPr lang="en-US" sz="1050" dirty="0"/>
          </a:p>
        </p:txBody>
      </p:sp>
      <p:sp>
        <p:nvSpPr>
          <p:cNvPr id="4" name="Text 1"/>
          <p:cNvSpPr/>
          <p:nvPr/>
        </p:nvSpPr>
        <p:spPr>
          <a:xfrm rot="3300000">
            <a:off x="-2361704" y="-1731643"/>
            <a:ext cx="12713017" cy="9520882"/>
          </a:xfrm>
          <a:prstGeom prst="roundRect">
            <a:avLst>
              <a:gd name="adj" fmla="val -9604"/>
            </a:avLst>
          </a:prstGeom>
          <a:gradFill>
            <a:gsLst>
              <a:gs pos="0">
                <a:srgbClr val="168AAD"/>
              </a:gs>
              <a:gs pos="100000">
                <a:srgbClr val="000000"/>
              </a:gs>
            </a:gsLst>
            <a:lin ang="16200000"/>
          </a:gradFill>
          <a:ln/>
        </p:spPr>
        <p:txBody>
          <a:bodyPr wrap="square" lIns="706279" tIns="1123993" rIns="706279" bIns="1123993" rtlCol="0" anchor="ctr"/>
          <a:lstStyle/>
          <a:p>
            <a:pPr algn="ctr">
              <a:lnSpc>
                <a:spcPts val="1680"/>
              </a:lnSpc>
            </a:pPr>
            <a:endParaRPr lang="en-US" sz="1050" dirty="0"/>
          </a:p>
        </p:txBody>
      </p:sp>
      <p:sp>
        <p:nvSpPr>
          <p:cNvPr id="5" name="Text 2"/>
          <p:cNvSpPr/>
          <p:nvPr/>
        </p:nvSpPr>
        <p:spPr>
          <a:xfrm>
            <a:off x="191885" y="166221"/>
            <a:ext cx="3415605" cy="121920"/>
          </a:xfrm>
          <a:prstGeom prst="rect">
            <a:avLst/>
          </a:prstGeom>
          <a:noFill/>
          <a:ln/>
        </p:spPr>
        <p:txBody>
          <a:bodyPr wrap="square" lIns="0" tIns="0" rIns="0" bIns="0" rtlCol="0" anchor="ctr"/>
          <a:lstStyle/>
          <a:p>
            <a:pPr algn="l">
              <a:lnSpc>
                <a:spcPts val="960"/>
              </a:lnSpc>
            </a:pPr>
            <a:r>
              <a:rPr lang="en-US" sz="600" b="0" kern="0" spc="48" dirty="0">
                <a:solidFill>
                  <a:srgbClr val="F0F9F1"/>
                </a:solidFill>
                <a:latin typeface="Inter" pitchFamily="34" charset="0"/>
                <a:ea typeface="Inter" pitchFamily="34" charset="-122"/>
                <a:cs typeface="Inter" pitchFamily="34" charset="-120"/>
              </a:rPr>
              <a:t>02 DECEMBER 2024</a:t>
            </a:r>
            <a:endParaRPr lang="en-US" sz="600" dirty="0"/>
          </a:p>
        </p:txBody>
      </p:sp>
      <p:sp>
        <p:nvSpPr>
          <p:cNvPr id="6" name="Shape 3"/>
          <p:cNvSpPr/>
          <p:nvPr/>
        </p:nvSpPr>
        <p:spPr>
          <a:xfrm>
            <a:off x="-186870" y="431006"/>
            <a:ext cx="9525000" cy="0"/>
          </a:xfrm>
          <a:prstGeom prst="line">
            <a:avLst/>
          </a:prstGeom>
          <a:solidFill>
            <a:srgbClr val="F0F9F1">
              <a:alpha val="15000"/>
            </a:srgbClr>
          </a:solidFill>
          <a:ln w="10583">
            <a:solidFill>
              <a:srgbClr val="F0F9F1">
                <a:alpha val="15000"/>
              </a:srgbClr>
            </a:solidFill>
            <a:prstDash val="solid"/>
            <a:headEnd type="none"/>
            <a:tailEnd type="none"/>
          </a:ln>
        </p:spPr>
      </p:sp>
      <p:sp>
        <p:nvSpPr>
          <p:cNvPr id="7" name="Text 4"/>
          <p:cNvSpPr/>
          <p:nvPr/>
        </p:nvSpPr>
        <p:spPr>
          <a:xfrm>
            <a:off x="6017048" y="166221"/>
            <a:ext cx="2937689" cy="121920"/>
          </a:xfrm>
          <a:prstGeom prst="rect">
            <a:avLst/>
          </a:prstGeom>
          <a:noFill/>
          <a:ln/>
        </p:spPr>
        <p:txBody>
          <a:bodyPr wrap="square" lIns="0" tIns="0" rIns="0" bIns="0" rtlCol="0" anchor="ctr"/>
          <a:lstStyle/>
          <a:p>
            <a:pPr algn="r">
              <a:lnSpc>
                <a:spcPts val="960"/>
              </a:lnSpc>
            </a:pPr>
            <a:r>
              <a:rPr lang="en-US" sz="600" b="0" kern="0" spc="48" dirty="0">
                <a:solidFill>
                  <a:srgbClr val="F0F9F1"/>
                </a:solidFill>
                <a:latin typeface="Inter" pitchFamily="34" charset="0"/>
                <a:ea typeface="Inter" pitchFamily="34" charset="-122"/>
                <a:cs typeface="Inter" pitchFamily="34" charset="-120"/>
              </a:rPr>
              <a:t>AUTHOR</a:t>
            </a:r>
            <a:endParaRPr lang="en-US" sz="600" dirty="0"/>
          </a:p>
        </p:txBody>
      </p:sp>
      <p:sp>
        <p:nvSpPr>
          <p:cNvPr id="8" name="Text 5"/>
          <p:cNvSpPr/>
          <p:nvPr/>
        </p:nvSpPr>
        <p:spPr>
          <a:xfrm>
            <a:off x="1135654" y="459683"/>
            <a:ext cx="6762750" cy="876300"/>
          </a:xfrm>
          <a:prstGeom prst="rect">
            <a:avLst/>
          </a:prstGeom>
          <a:noFill/>
          <a:ln/>
        </p:spPr>
        <p:txBody>
          <a:bodyPr wrap="square" lIns="0" tIns="0" rIns="0" bIns="0" rtlCol="0" anchor="ctr"/>
          <a:lstStyle/>
          <a:p>
            <a:pPr algn="l">
              <a:lnSpc>
                <a:spcPts val="3450"/>
              </a:lnSpc>
            </a:pPr>
            <a:r>
              <a:rPr lang="en-US" sz="3000" b="1" kern="0" spc="-24" dirty="0">
                <a:solidFill>
                  <a:srgbClr val="F0F9F1"/>
                </a:solidFill>
                <a:latin typeface="Inter" pitchFamily="34" charset="0"/>
                <a:ea typeface="Inter" pitchFamily="34" charset="-122"/>
                <a:cs typeface="Inter" pitchFamily="34" charset="-120"/>
              </a:rPr>
              <a:t>Summary of key points and takeaways</a:t>
            </a:r>
            <a:endParaRPr lang="en-US" sz="3000" dirty="0"/>
          </a:p>
        </p:txBody>
      </p:sp>
      <p:sp>
        <p:nvSpPr>
          <p:cNvPr id="9" name="Text 6"/>
          <p:cNvSpPr/>
          <p:nvPr/>
        </p:nvSpPr>
        <p:spPr>
          <a:xfrm>
            <a:off x="191885" y="438079"/>
            <a:ext cx="6762750" cy="167640"/>
          </a:xfrm>
          <a:prstGeom prst="rect">
            <a:avLst/>
          </a:prstGeom>
          <a:noFill/>
          <a:ln/>
        </p:spPr>
        <p:txBody>
          <a:bodyPr wrap="square" lIns="0" tIns="0" rIns="0" bIns="0" rtlCol="0" anchor="ctr"/>
          <a:lstStyle/>
          <a:p>
            <a:pPr algn="l">
              <a:lnSpc>
                <a:spcPts val="1320"/>
              </a:lnSpc>
            </a:pPr>
            <a:r>
              <a:rPr lang="en-US" sz="800" b="1" kern="0" spc="36" dirty="0">
                <a:solidFill>
                  <a:srgbClr val="F0F9F1"/>
                </a:solidFill>
                <a:latin typeface="Inter" pitchFamily="34" charset="0"/>
                <a:ea typeface="Inter" pitchFamily="34" charset="-122"/>
                <a:cs typeface="Inter" pitchFamily="34" charset="-120"/>
              </a:rPr>
              <a:t>CONCLUSON</a:t>
            </a:r>
            <a:endParaRPr lang="en-US" sz="825" dirty="0"/>
          </a:p>
        </p:txBody>
      </p:sp>
      <p:sp>
        <p:nvSpPr>
          <p:cNvPr id="14" name="TextBox 13">
            <a:extLst>
              <a:ext uri="{FF2B5EF4-FFF2-40B4-BE49-F238E27FC236}">
                <a16:creationId xmlns:a16="http://schemas.microsoft.com/office/drawing/2014/main" id="{83E52944-3314-D9E3-E3C1-63DB50CF918A}"/>
              </a:ext>
            </a:extLst>
          </p:cNvPr>
          <p:cNvSpPr txBox="1"/>
          <p:nvPr/>
        </p:nvSpPr>
        <p:spPr>
          <a:xfrm>
            <a:off x="-721370" y="1050749"/>
            <a:ext cx="6228292" cy="2031325"/>
          </a:xfrm>
          <a:prstGeom prst="rect">
            <a:avLst/>
          </a:prstGeom>
          <a:noFill/>
        </p:spPr>
        <p:txBody>
          <a:bodyPr wrap="square" rtlCol="0">
            <a:spAutoFit/>
          </a:bodyPr>
          <a:lstStyle/>
          <a:p>
            <a:r>
              <a:rPr lang="en-IN" b="1" dirty="0"/>
              <a:t>Model Performances:</a:t>
            </a:r>
          </a:p>
          <a:p>
            <a:r>
              <a:rPr lang="en-IN" dirty="0"/>
              <a:t>1. XGBoost and Random Classifier yielded similar performance with Mean Absolute Errors around 84.96 and R2 scores near 0.115</a:t>
            </a:r>
          </a:p>
          <a:p>
            <a:r>
              <a:rPr lang="en-IN" dirty="0"/>
              <a:t>2. XGBoost was slightly better in terms of feature importance analysis, especially highlighting is_weekend is_holiday and time_of_day as key predictors of the traffic volume</a:t>
            </a:r>
          </a:p>
        </p:txBody>
      </p:sp>
      <p:sp>
        <p:nvSpPr>
          <p:cNvPr id="16" name="TextBox 15">
            <a:extLst>
              <a:ext uri="{FF2B5EF4-FFF2-40B4-BE49-F238E27FC236}">
                <a16:creationId xmlns:a16="http://schemas.microsoft.com/office/drawing/2014/main" id="{AF382585-AF35-63F9-62C6-B8C343E17FC9}"/>
              </a:ext>
            </a:extLst>
          </p:cNvPr>
          <p:cNvSpPr txBox="1"/>
          <p:nvPr/>
        </p:nvSpPr>
        <p:spPr>
          <a:xfrm>
            <a:off x="-721370" y="3021630"/>
            <a:ext cx="6225540" cy="2031325"/>
          </a:xfrm>
          <a:prstGeom prst="rect">
            <a:avLst/>
          </a:prstGeom>
          <a:noFill/>
        </p:spPr>
        <p:txBody>
          <a:bodyPr wrap="square" rtlCol="0">
            <a:spAutoFit/>
          </a:bodyPr>
          <a:lstStyle/>
          <a:p>
            <a:r>
              <a:rPr lang="en-IN" b="1" dirty="0"/>
              <a:t>Key Takeaways:</a:t>
            </a:r>
          </a:p>
          <a:p>
            <a:pPr marL="342900" indent="-342900">
              <a:buAutoNum type="arabicPeriod"/>
            </a:pPr>
            <a:r>
              <a:rPr lang="en-IN" dirty="0"/>
              <a:t>Time and Holiday – based features have the greatest influence on traffic prediction, reflecting real-world patterns of traffic flow</a:t>
            </a:r>
          </a:p>
          <a:p>
            <a:pPr marL="342900" indent="-342900">
              <a:buAutoNum type="arabicPeriod"/>
            </a:pPr>
            <a:r>
              <a:rPr lang="en-IN" dirty="0"/>
              <a:t>Weather classification had a minimal impact, which may require additional data for better accuracy in weather=specific condition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476957" y="2683647"/>
            <a:ext cx="5050083" cy="296616"/>
          </a:xfrm>
          <a:prstGeom prst="rect">
            <a:avLst/>
          </a:prstGeom>
          <a:noFill/>
          <a:ln/>
        </p:spPr>
        <p:txBody>
          <a:bodyPr wrap="square" lIns="0" tIns="0" rIns="0" bIns="0" rtlCol="0" anchor="ctr"/>
          <a:lstStyle/>
          <a:p>
            <a:pPr algn="just">
              <a:lnSpc>
                <a:spcPts val="2760"/>
              </a:lnSpc>
            </a:pPr>
            <a:r>
              <a:rPr lang="en-US" sz="1150" b="1" kern="0" spc="-24" dirty="0">
                <a:solidFill>
                  <a:srgbClr val="168AAD"/>
                </a:solidFill>
                <a:latin typeface="Inter" pitchFamily="34" charset="0"/>
                <a:ea typeface="Inter" pitchFamily="34" charset="-122"/>
                <a:cs typeface="Inter" pitchFamily="34" charset="-120"/>
              </a:rPr>
              <a:t>Problem Statement: "Predicting Traffic Volume in Urban Areas Using Weather and Temporal Features"</a:t>
            </a:r>
            <a:endParaRPr lang="en-US" sz="1150" dirty="0"/>
          </a:p>
          <a:p>
            <a:pPr algn="just">
              <a:lnSpc>
                <a:spcPts val="2760"/>
              </a:lnSpc>
            </a:pPr>
            <a:r>
              <a:rPr lang="en-US" sz="1150" b="1" kern="0" spc="-24" dirty="0">
                <a:solidFill>
                  <a:srgbClr val="168AAD"/>
                </a:solidFill>
                <a:latin typeface="Inter" pitchFamily="34" charset="0"/>
                <a:ea typeface="Inter" pitchFamily="34" charset="-122"/>
                <a:cs typeface="Inter" pitchFamily="34" charset="-120"/>
              </a:rPr>
              <a:t>Urban traffic congestion is a major issue that impacts daily commuting, environmental sustainability, and overall city management. The ability to predict traffic volume accurately can help improve urban planning, optimize traffic light control systems, and enhance transportation management.</a:t>
            </a:r>
            <a:endParaRPr lang="en-US" sz="1150" dirty="0"/>
          </a:p>
          <a:p>
            <a:pPr algn="just">
              <a:lnSpc>
                <a:spcPts val="2760"/>
              </a:lnSpc>
            </a:pPr>
            <a:r>
              <a:rPr lang="en-US" sz="1150" b="1" kern="0" spc="-24" dirty="0">
                <a:solidFill>
                  <a:srgbClr val="168AAD"/>
                </a:solidFill>
                <a:latin typeface="Inter" pitchFamily="34" charset="0"/>
                <a:ea typeface="Inter" pitchFamily="34" charset="-122"/>
                <a:cs typeface="Inter" pitchFamily="34" charset="-120"/>
              </a:rPr>
              <a:t>This project aims to develop a machine learning model that can predict traffic volume in urban areas based on multiple factors, including weather conditions, day of the week, time of day, holidays, and weekend patterns. By leveraging these features, the goal is to predict traffic volume in advance and provide actionable insights for urban planners, traffic management systems, and city authorities to reduce congestion, improve traffic flow, and enhance the overall transportation experience for residents.</a:t>
            </a:r>
            <a:endParaRPr lang="en-US" sz="1150" dirty="0"/>
          </a:p>
        </p:txBody>
      </p:sp>
      <p:sp>
        <p:nvSpPr>
          <p:cNvPr id="4" name="Text 1"/>
          <p:cNvSpPr/>
          <p:nvPr/>
        </p:nvSpPr>
        <p:spPr>
          <a:xfrm>
            <a:off x="2012140" y="476949"/>
            <a:ext cx="5119688" cy="365760"/>
          </a:xfrm>
          <a:prstGeom prst="rect">
            <a:avLst/>
          </a:prstGeom>
          <a:noFill/>
          <a:ln/>
        </p:spPr>
        <p:txBody>
          <a:bodyPr wrap="square" lIns="0" tIns="0" rIns="0" bIns="0" rtlCol="0" anchor="ctr"/>
          <a:lstStyle/>
          <a:p>
            <a:pPr algn="ctr">
              <a:lnSpc>
                <a:spcPts val="2880"/>
              </a:lnSpc>
            </a:pPr>
            <a:r>
              <a:rPr lang="en-US" sz="1800" b="0" kern="0" spc="36" dirty="0">
                <a:solidFill>
                  <a:srgbClr val="184E77"/>
                </a:solidFill>
                <a:latin typeface="Inter" pitchFamily="34" charset="0"/>
                <a:ea typeface="Inter" pitchFamily="34" charset="-122"/>
                <a:cs typeface="Inter" pitchFamily="34" charset="-120"/>
              </a:rPr>
              <a:t>INTRODUCTION</a:t>
            </a:r>
            <a:endParaRPr lang="en-US" sz="1800" dirty="0"/>
          </a:p>
        </p:txBody>
      </p:sp>
      <p:pic>
        <p:nvPicPr>
          <p:cNvPr id="5" name="Image 0" descr="https://images.unsplash.com/photo-1649918028162-fb8f06240499?crop=entropy&amp;cs=tinysrgb&amp;fit=max&amp;fm=jpg&amp;ixid=M3wyMTIyMnwwfDF8c2VhcmNofDV8fGNpdHklMjB0cmFmZmljJTIwY29uZ2VzdGlvbnxlbnwxfDF8fHwxNzMzMTIxMTAyfDA&amp;ixlib=rb-4.0.3&amp;q=80&amp;w=1080"/>
          <p:cNvPicPr>
            <a:picLocks noChangeAspect="1"/>
          </p:cNvPicPr>
          <p:nvPr/>
        </p:nvPicPr>
        <p:blipFill>
          <a:blip r:embed="rId3"/>
          <a:srcRect t="1967" b="179"/>
          <a:stretch/>
        </p:blipFill>
        <p:spPr>
          <a:xfrm>
            <a:off x="5953125" y="1065494"/>
            <a:ext cx="2597816" cy="3389422"/>
          </a:xfrm>
          <a:prstGeom prst="rect">
            <a:avLst/>
          </a:prstGeom>
        </p:spPr>
      </p:pic>
      <p:sp>
        <p:nvSpPr>
          <p:cNvPr id="6" name="Text 2"/>
          <p:cNvSpPr/>
          <p:nvPr/>
        </p:nvSpPr>
        <p:spPr>
          <a:xfrm>
            <a:off x="191885" y="166221"/>
            <a:ext cx="3281124"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7" name="Text 3"/>
          <p:cNvSpPr/>
          <p:nvPr/>
        </p:nvSpPr>
        <p:spPr>
          <a:xfrm>
            <a:off x="5953171" y="166221"/>
            <a:ext cx="3001566"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8" name="Shape 4"/>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5E1C9-98A0-27B4-60D5-DD5C3B550AC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C17C4B4-2106-F9AF-C411-977A1EF9F811}"/>
              </a:ext>
            </a:extLst>
          </p:cNvPr>
          <p:cNvSpPr/>
          <p:nvPr/>
        </p:nvSpPr>
        <p:spPr>
          <a:xfrm rot="21120000">
            <a:off x="-2209709" y="-572999"/>
            <a:ext cx="11874334" cy="7014274"/>
          </a:xfrm>
          <a:prstGeom prst="roundRect">
            <a:avLst>
              <a:gd name="adj" fmla="val -13036"/>
            </a:avLst>
          </a:prstGeom>
          <a:gradFill>
            <a:gsLst>
              <a:gs pos="0">
                <a:srgbClr val="34A0A4"/>
              </a:gs>
              <a:gs pos="100000">
                <a:srgbClr val="0E0E0E"/>
              </a:gs>
            </a:gsLst>
            <a:lin ang="16200000"/>
          </a:gradFill>
          <a:ln/>
        </p:spPr>
        <p:txBody>
          <a:bodyPr wrap="square" lIns="659685" tIns="828074" rIns="659685" bIns="828074" rtlCol="0" anchor="ctr"/>
          <a:lstStyle/>
          <a:p>
            <a:pPr algn="ctr">
              <a:lnSpc>
                <a:spcPts val="1680"/>
              </a:lnSpc>
            </a:pPr>
            <a:endParaRPr lang="en-US" sz="1050" dirty="0"/>
          </a:p>
        </p:txBody>
      </p:sp>
      <p:sp>
        <p:nvSpPr>
          <p:cNvPr id="4" name="Text 1">
            <a:extLst>
              <a:ext uri="{FF2B5EF4-FFF2-40B4-BE49-F238E27FC236}">
                <a16:creationId xmlns:a16="http://schemas.microsoft.com/office/drawing/2014/main" id="{5F872010-0063-8485-0A30-D5D83FC81940}"/>
              </a:ext>
            </a:extLst>
          </p:cNvPr>
          <p:cNvSpPr/>
          <p:nvPr/>
        </p:nvSpPr>
        <p:spPr>
          <a:xfrm rot="3300000">
            <a:off x="-2361704" y="-1731643"/>
            <a:ext cx="12713017" cy="9520882"/>
          </a:xfrm>
          <a:prstGeom prst="roundRect">
            <a:avLst>
              <a:gd name="adj" fmla="val -9604"/>
            </a:avLst>
          </a:prstGeom>
          <a:gradFill>
            <a:gsLst>
              <a:gs pos="0">
                <a:srgbClr val="168AAD"/>
              </a:gs>
              <a:gs pos="100000">
                <a:srgbClr val="000000"/>
              </a:gs>
            </a:gsLst>
            <a:lin ang="16200000"/>
          </a:gradFill>
          <a:ln/>
        </p:spPr>
        <p:txBody>
          <a:bodyPr wrap="square" lIns="706279" tIns="1123993" rIns="706279" bIns="1123993" rtlCol="0" anchor="ctr"/>
          <a:lstStyle/>
          <a:p>
            <a:pPr algn="ctr">
              <a:lnSpc>
                <a:spcPts val="1680"/>
              </a:lnSpc>
            </a:pPr>
            <a:endParaRPr lang="en-US" sz="1050" dirty="0"/>
          </a:p>
        </p:txBody>
      </p:sp>
      <p:sp>
        <p:nvSpPr>
          <p:cNvPr id="5" name="Text 2">
            <a:extLst>
              <a:ext uri="{FF2B5EF4-FFF2-40B4-BE49-F238E27FC236}">
                <a16:creationId xmlns:a16="http://schemas.microsoft.com/office/drawing/2014/main" id="{FBA19DD7-E070-38F3-9907-E3368998C353}"/>
              </a:ext>
            </a:extLst>
          </p:cNvPr>
          <p:cNvSpPr/>
          <p:nvPr/>
        </p:nvSpPr>
        <p:spPr>
          <a:xfrm>
            <a:off x="191885" y="166221"/>
            <a:ext cx="3415605" cy="121920"/>
          </a:xfrm>
          <a:prstGeom prst="rect">
            <a:avLst/>
          </a:prstGeom>
          <a:noFill/>
          <a:ln/>
        </p:spPr>
        <p:txBody>
          <a:bodyPr wrap="square" lIns="0" tIns="0" rIns="0" bIns="0" rtlCol="0" anchor="ctr"/>
          <a:lstStyle/>
          <a:p>
            <a:pPr algn="l">
              <a:lnSpc>
                <a:spcPts val="960"/>
              </a:lnSpc>
            </a:pPr>
            <a:r>
              <a:rPr lang="en-US" sz="600" b="0" kern="0" spc="48" dirty="0">
                <a:solidFill>
                  <a:srgbClr val="F0F9F1"/>
                </a:solidFill>
                <a:latin typeface="Inter" pitchFamily="34" charset="0"/>
                <a:ea typeface="Inter" pitchFamily="34" charset="-122"/>
                <a:cs typeface="Inter" pitchFamily="34" charset="-120"/>
              </a:rPr>
              <a:t>02 DECEMBER 2024</a:t>
            </a:r>
            <a:endParaRPr lang="en-US" sz="600" dirty="0"/>
          </a:p>
        </p:txBody>
      </p:sp>
      <p:sp>
        <p:nvSpPr>
          <p:cNvPr id="6" name="Shape 3">
            <a:extLst>
              <a:ext uri="{FF2B5EF4-FFF2-40B4-BE49-F238E27FC236}">
                <a16:creationId xmlns:a16="http://schemas.microsoft.com/office/drawing/2014/main" id="{E77ACE4D-FEE9-339E-2C34-05AF4368AAEA}"/>
              </a:ext>
            </a:extLst>
          </p:cNvPr>
          <p:cNvSpPr/>
          <p:nvPr/>
        </p:nvSpPr>
        <p:spPr>
          <a:xfrm>
            <a:off x="-186870" y="431006"/>
            <a:ext cx="9525000" cy="0"/>
          </a:xfrm>
          <a:prstGeom prst="line">
            <a:avLst/>
          </a:prstGeom>
          <a:solidFill>
            <a:srgbClr val="F0F9F1">
              <a:alpha val="15000"/>
            </a:srgbClr>
          </a:solidFill>
          <a:ln w="10583">
            <a:solidFill>
              <a:srgbClr val="F0F9F1">
                <a:alpha val="15000"/>
              </a:srgbClr>
            </a:solidFill>
            <a:prstDash val="solid"/>
            <a:headEnd type="none"/>
            <a:tailEnd type="none"/>
          </a:ln>
        </p:spPr>
      </p:sp>
      <p:sp>
        <p:nvSpPr>
          <p:cNvPr id="7" name="Text 4">
            <a:extLst>
              <a:ext uri="{FF2B5EF4-FFF2-40B4-BE49-F238E27FC236}">
                <a16:creationId xmlns:a16="http://schemas.microsoft.com/office/drawing/2014/main" id="{D80D9E28-BD81-34EA-C8F5-E9BA72FD69BE}"/>
              </a:ext>
            </a:extLst>
          </p:cNvPr>
          <p:cNvSpPr/>
          <p:nvPr/>
        </p:nvSpPr>
        <p:spPr>
          <a:xfrm>
            <a:off x="6017048" y="166221"/>
            <a:ext cx="2937689" cy="121920"/>
          </a:xfrm>
          <a:prstGeom prst="rect">
            <a:avLst/>
          </a:prstGeom>
          <a:noFill/>
          <a:ln/>
        </p:spPr>
        <p:txBody>
          <a:bodyPr wrap="square" lIns="0" tIns="0" rIns="0" bIns="0" rtlCol="0" anchor="ctr"/>
          <a:lstStyle/>
          <a:p>
            <a:pPr algn="r">
              <a:lnSpc>
                <a:spcPts val="960"/>
              </a:lnSpc>
            </a:pPr>
            <a:r>
              <a:rPr lang="en-US" sz="600" b="0" kern="0" spc="48" dirty="0">
                <a:solidFill>
                  <a:srgbClr val="F0F9F1"/>
                </a:solidFill>
                <a:latin typeface="Inter" pitchFamily="34" charset="0"/>
                <a:ea typeface="Inter" pitchFamily="34" charset="-122"/>
                <a:cs typeface="Inter" pitchFamily="34" charset="-120"/>
              </a:rPr>
              <a:t>AUTHOR</a:t>
            </a:r>
            <a:endParaRPr lang="en-US" sz="600" dirty="0"/>
          </a:p>
        </p:txBody>
      </p:sp>
      <p:sp>
        <p:nvSpPr>
          <p:cNvPr id="8" name="Text 5">
            <a:extLst>
              <a:ext uri="{FF2B5EF4-FFF2-40B4-BE49-F238E27FC236}">
                <a16:creationId xmlns:a16="http://schemas.microsoft.com/office/drawing/2014/main" id="{D9CE0253-DE47-E726-7892-44E12B394C23}"/>
              </a:ext>
            </a:extLst>
          </p:cNvPr>
          <p:cNvSpPr/>
          <p:nvPr/>
        </p:nvSpPr>
        <p:spPr>
          <a:xfrm>
            <a:off x="1135654" y="459683"/>
            <a:ext cx="6762750" cy="876300"/>
          </a:xfrm>
          <a:prstGeom prst="rect">
            <a:avLst/>
          </a:prstGeom>
          <a:noFill/>
          <a:ln/>
        </p:spPr>
        <p:txBody>
          <a:bodyPr wrap="square" lIns="0" tIns="0" rIns="0" bIns="0" rtlCol="0" anchor="ctr"/>
          <a:lstStyle/>
          <a:p>
            <a:pPr algn="l">
              <a:lnSpc>
                <a:spcPts val="3450"/>
              </a:lnSpc>
            </a:pPr>
            <a:r>
              <a:rPr lang="en-US" sz="3000" b="1" kern="0" spc="-24" dirty="0">
                <a:solidFill>
                  <a:srgbClr val="F0F9F1"/>
                </a:solidFill>
                <a:latin typeface="Inter" pitchFamily="34" charset="0"/>
                <a:ea typeface="Inter" pitchFamily="34" charset="-122"/>
                <a:cs typeface="Inter" pitchFamily="34" charset="-120"/>
              </a:rPr>
              <a:t>Summary of key points and takeaways</a:t>
            </a:r>
            <a:endParaRPr lang="en-US" sz="3000" dirty="0"/>
          </a:p>
        </p:txBody>
      </p:sp>
      <p:sp>
        <p:nvSpPr>
          <p:cNvPr id="9" name="Text 6">
            <a:extLst>
              <a:ext uri="{FF2B5EF4-FFF2-40B4-BE49-F238E27FC236}">
                <a16:creationId xmlns:a16="http://schemas.microsoft.com/office/drawing/2014/main" id="{FEB3AF76-F06F-C93B-C7AC-23404A86FABE}"/>
              </a:ext>
            </a:extLst>
          </p:cNvPr>
          <p:cNvSpPr/>
          <p:nvPr/>
        </p:nvSpPr>
        <p:spPr>
          <a:xfrm>
            <a:off x="191885" y="438079"/>
            <a:ext cx="6762750" cy="167640"/>
          </a:xfrm>
          <a:prstGeom prst="rect">
            <a:avLst/>
          </a:prstGeom>
          <a:noFill/>
          <a:ln/>
        </p:spPr>
        <p:txBody>
          <a:bodyPr wrap="square" lIns="0" tIns="0" rIns="0" bIns="0" rtlCol="0" anchor="ctr"/>
          <a:lstStyle/>
          <a:p>
            <a:pPr algn="l">
              <a:lnSpc>
                <a:spcPts val="1320"/>
              </a:lnSpc>
            </a:pPr>
            <a:r>
              <a:rPr lang="en-US" sz="800" b="1" kern="0" spc="36" dirty="0">
                <a:solidFill>
                  <a:srgbClr val="F0F9F1"/>
                </a:solidFill>
                <a:latin typeface="Inter" pitchFamily="34" charset="0"/>
                <a:ea typeface="Inter" pitchFamily="34" charset="-122"/>
                <a:cs typeface="Inter" pitchFamily="34" charset="-120"/>
              </a:rPr>
              <a:t>CONCLUSON</a:t>
            </a:r>
            <a:endParaRPr lang="en-US" sz="825" dirty="0"/>
          </a:p>
        </p:txBody>
      </p:sp>
      <p:sp>
        <p:nvSpPr>
          <p:cNvPr id="14" name="TextBox 13">
            <a:extLst>
              <a:ext uri="{FF2B5EF4-FFF2-40B4-BE49-F238E27FC236}">
                <a16:creationId xmlns:a16="http://schemas.microsoft.com/office/drawing/2014/main" id="{6F2191CB-F21E-4204-96DF-333637DACAA3}"/>
              </a:ext>
            </a:extLst>
          </p:cNvPr>
          <p:cNvSpPr txBox="1"/>
          <p:nvPr/>
        </p:nvSpPr>
        <p:spPr>
          <a:xfrm>
            <a:off x="-721370" y="1050749"/>
            <a:ext cx="6228292" cy="1477328"/>
          </a:xfrm>
          <a:prstGeom prst="rect">
            <a:avLst/>
          </a:prstGeom>
          <a:noFill/>
        </p:spPr>
        <p:txBody>
          <a:bodyPr wrap="square" rtlCol="0">
            <a:spAutoFit/>
          </a:bodyPr>
          <a:lstStyle/>
          <a:p>
            <a:r>
              <a:rPr lang="en-IN" b="1" dirty="0"/>
              <a:t>Future Improvements:</a:t>
            </a:r>
          </a:p>
          <a:p>
            <a:pPr marL="342900" indent="-342900">
              <a:buAutoNum type="arabicPeriod"/>
            </a:pPr>
            <a:r>
              <a:rPr lang="en-IN" dirty="0"/>
              <a:t>Explore additional features such as traffic incidents or public events</a:t>
            </a:r>
          </a:p>
          <a:p>
            <a:pPr marL="342900" indent="-342900">
              <a:buAutoNum type="arabicPeriod"/>
            </a:pPr>
            <a:r>
              <a:rPr lang="en-IN" dirty="0"/>
              <a:t>Implement more advanced tuning of hyperparameters for boosting model performance</a:t>
            </a:r>
          </a:p>
        </p:txBody>
      </p:sp>
      <p:sp>
        <p:nvSpPr>
          <p:cNvPr id="16" name="TextBox 15">
            <a:extLst>
              <a:ext uri="{FF2B5EF4-FFF2-40B4-BE49-F238E27FC236}">
                <a16:creationId xmlns:a16="http://schemas.microsoft.com/office/drawing/2014/main" id="{9F115694-DECC-BA93-F55E-2FB490FB576F}"/>
              </a:ext>
            </a:extLst>
          </p:cNvPr>
          <p:cNvSpPr txBox="1"/>
          <p:nvPr/>
        </p:nvSpPr>
        <p:spPr>
          <a:xfrm>
            <a:off x="-718618" y="2709909"/>
            <a:ext cx="6225540" cy="923330"/>
          </a:xfrm>
          <a:prstGeom prst="rect">
            <a:avLst/>
          </a:prstGeom>
          <a:noFill/>
        </p:spPr>
        <p:txBody>
          <a:bodyPr wrap="square" rtlCol="0">
            <a:spAutoFit/>
          </a:bodyPr>
          <a:lstStyle/>
          <a:p>
            <a:r>
              <a:rPr lang="en-IN" b="1" dirty="0"/>
              <a:t>Final Outcome:</a:t>
            </a:r>
          </a:p>
          <a:p>
            <a:r>
              <a:rPr lang="en-IN" dirty="0"/>
              <a:t>1. Our current model provides strong foundation for predicting traffic volume for high- accuracy predictions</a:t>
            </a:r>
          </a:p>
        </p:txBody>
      </p:sp>
    </p:spTree>
    <p:extLst>
      <p:ext uri="{BB962C8B-B14F-4D97-AF65-F5344CB8AC3E}">
        <p14:creationId xmlns:p14="http://schemas.microsoft.com/office/powerpoint/2010/main" val="12929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4E209-A904-F950-D349-1C92C71509CD}"/>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50E8582-B4C6-49D0-0A1C-AFD4E7EDCDAF}"/>
              </a:ext>
            </a:extLst>
          </p:cNvPr>
          <p:cNvSpPr/>
          <p:nvPr/>
        </p:nvSpPr>
        <p:spPr>
          <a:xfrm rot="21120000">
            <a:off x="-2209709" y="-572999"/>
            <a:ext cx="11874334" cy="7014274"/>
          </a:xfrm>
          <a:prstGeom prst="roundRect">
            <a:avLst>
              <a:gd name="adj" fmla="val -13036"/>
            </a:avLst>
          </a:prstGeom>
          <a:gradFill>
            <a:gsLst>
              <a:gs pos="0">
                <a:srgbClr val="34A0A4"/>
              </a:gs>
              <a:gs pos="100000">
                <a:srgbClr val="0E0E0E"/>
              </a:gs>
            </a:gsLst>
            <a:lin ang="16200000"/>
          </a:gradFill>
          <a:ln/>
        </p:spPr>
        <p:txBody>
          <a:bodyPr wrap="square" lIns="659685" tIns="828074" rIns="659685" bIns="828074" rtlCol="0" anchor="ctr"/>
          <a:lstStyle/>
          <a:p>
            <a:pPr algn="ctr">
              <a:lnSpc>
                <a:spcPts val="1560"/>
              </a:lnSpc>
            </a:pPr>
            <a:endParaRPr lang="en-US" sz="975" dirty="0"/>
          </a:p>
        </p:txBody>
      </p:sp>
      <p:sp>
        <p:nvSpPr>
          <p:cNvPr id="4" name="Text 1">
            <a:extLst>
              <a:ext uri="{FF2B5EF4-FFF2-40B4-BE49-F238E27FC236}">
                <a16:creationId xmlns:a16="http://schemas.microsoft.com/office/drawing/2014/main" id="{24212D50-DBDF-AE7F-5FEB-F9DC6C80E22C}"/>
              </a:ext>
            </a:extLst>
          </p:cNvPr>
          <p:cNvSpPr/>
          <p:nvPr/>
        </p:nvSpPr>
        <p:spPr>
          <a:xfrm rot="3300000">
            <a:off x="-1048865" y="-1215776"/>
            <a:ext cx="12713017" cy="9520882"/>
          </a:xfrm>
          <a:prstGeom prst="roundRect">
            <a:avLst>
              <a:gd name="adj" fmla="val -9604"/>
            </a:avLst>
          </a:prstGeom>
          <a:gradFill>
            <a:gsLst>
              <a:gs pos="0">
                <a:srgbClr val="168AAD"/>
              </a:gs>
              <a:gs pos="100000">
                <a:srgbClr val="000000"/>
              </a:gs>
            </a:gsLst>
            <a:lin ang="16200000"/>
          </a:gradFill>
          <a:ln/>
        </p:spPr>
        <p:txBody>
          <a:bodyPr wrap="square" lIns="706279" tIns="1123993" rIns="706279" bIns="1123993" rtlCol="0" anchor="ctr"/>
          <a:lstStyle/>
          <a:p>
            <a:pPr algn="ctr">
              <a:lnSpc>
                <a:spcPts val="1560"/>
              </a:lnSpc>
            </a:pPr>
            <a:endParaRPr lang="en-US" sz="975" dirty="0"/>
          </a:p>
        </p:txBody>
      </p:sp>
      <p:sp>
        <p:nvSpPr>
          <p:cNvPr id="5" name="Text 2">
            <a:extLst>
              <a:ext uri="{FF2B5EF4-FFF2-40B4-BE49-F238E27FC236}">
                <a16:creationId xmlns:a16="http://schemas.microsoft.com/office/drawing/2014/main" id="{B8BEED84-37DF-84BA-B950-2F4068BDE1B4}"/>
              </a:ext>
            </a:extLst>
          </p:cNvPr>
          <p:cNvSpPr/>
          <p:nvPr/>
        </p:nvSpPr>
        <p:spPr>
          <a:xfrm>
            <a:off x="191885" y="166221"/>
            <a:ext cx="2320528" cy="121920"/>
          </a:xfrm>
          <a:prstGeom prst="rect">
            <a:avLst/>
          </a:prstGeom>
          <a:noFill/>
          <a:ln/>
        </p:spPr>
        <p:txBody>
          <a:bodyPr wrap="square" lIns="0" tIns="0" rIns="0" bIns="0" rtlCol="0" anchor="ctr"/>
          <a:lstStyle/>
          <a:p>
            <a:pPr algn="l">
              <a:lnSpc>
                <a:spcPts val="960"/>
              </a:lnSpc>
            </a:pPr>
            <a:r>
              <a:rPr lang="en-US" sz="600" b="0" kern="0" spc="48" dirty="0">
                <a:solidFill>
                  <a:srgbClr val="F0F9F1"/>
                </a:solidFill>
                <a:latin typeface="Inter" pitchFamily="34" charset="0"/>
                <a:ea typeface="Inter" pitchFamily="34" charset="-122"/>
                <a:cs typeface="Inter" pitchFamily="34" charset="-120"/>
              </a:rPr>
              <a:t>02 DECEMBER 2024</a:t>
            </a:r>
            <a:endParaRPr lang="en-US" sz="600" dirty="0"/>
          </a:p>
        </p:txBody>
      </p:sp>
      <p:sp>
        <p:nvSpPr>
          <p:cNvPr id="6" name="Shape 3">
            <a:extLst>
              <a:ext uri="{FF2B5EF4-FFF2-40B4-BE49-F238E27FC236}">
                <a16:creationId xmlns:a16="http://schemas.microsoft.com/office/drawing/2014/main" id="{61874C71-7D64-E517-F244-9EBDF6B55A1C}"/>
              </a:ext>
            </a:extLst>
          </p:cNvPr>
          <p:cNvSpPr/>
          <p:nvPr/>
        </p:nvSpPr>
        <p:spPr>
          <a:xfrm>
            <a:off x="1075448" y="1865871"/>
            <a:ext cx="9525000" cy="0"/>
          </a:xfrm>
          <a:prstGeom prst="line">
            <a:avLst/>
          </a:prstGeom>
          <a:solidFill>
            <a:srgbClr val="168AAD">
              <a:alpha val="15000"/>
            </a:srgbClr>
          </a:solidFill>
          <a:ln w="10583">
            <a:solidFill>
              <a:srgbClr val="168AAD">
                <a:alpha val="15000"/>
              </a:srgbClr>
            </a:solidFill>
            <a:prstDash val="solid"/>
            <a:headEnd type="none"/>
            <a:tailEnd type="none"/>
          </a:ln>
        </p:spPr>
      </p:sp>
      <p:sp>
        <p:nvSpPr>
          <p:cNvPr id="7" name="Text 4">
            <a:extLst>
              <a:ext uri="{FF2B5EF4-FFF2-40B4-BE49-F238E27FC236}">
                <a16:creationId xmlns:a16="http://schemas.microsoft.com/office/drawing/2014/main" id="{ADC8FA97-3B7B-537C-02E7-1BC660C1737D}"/>
              </a:ext>
            </a:extLst>
          </p:cNvPr>
          <p:cNvSpPr/>
          <p:nvPr/>
        </p:nvSpPr>
        <p:spPr>
          <a:xfrm>
            <a:off x="0" y="1974147"/>
            <a:ext cx="7724180" cy="1143000"/>
          </a:xfrm>
          <a:prstGeom prst="rect">
            <a:avLst/>
          </a:prstGeom>
          <a:noFill/>
          <a:ln/>
        </p:spPr>
        <p:txBody>
          <a:bodyPr wrap="square" lIns="0" tIns="0" rIns="0" bIns="0" rtlCol="0" anchor="ctr"/>
          <a:lstStyle/>
          <a:p>
            <a:pPr algn="ctr">
              <a:lnSpc>
                <a:spcPts val="4500"/>
              </a:lnSpc>
            </a:pPr>
            <a:r>
              <a:rPr lang="en-US" sz="4500" dirty="0"/>
              <a:t>Thank You</a:t>
            </a:r>
          </a:p>
        </p:txBody>
      </p:sp>
      <p:sp>
        <p:nvSpPr>
          <p:cNvPr id="8" name="Text 5">
            <a:extLst>
              <a:ext uri="{FF2B5EF4-FFF2-40B4-BE49-F238E27FC236}">
                <a16:creationId xmlns:a16="http://schemas.microsoft.com/office/drawing/2014/main" id="{FE6212DF-CD04-18F0-4DA6-B1383A740143}"/>
              </a:ext>
            </a:extLst>
          </p:cNvPr>
          <p:cNvSpPr/>
          <p:nvPr/>
        </p:nvSpPr>
        <p:spPr>
          <a:xfrm>
            <a:off x="1602317" y="3256807"/>
            <a:ext cx="5830253" cy="701040"/>
          </a:xfrm>
          <a:prstGeom prst="rect">
            <a:avLst/>
          </a:prstGeom>
          <a:noFill/>
          <a:ln/>
        </p:spPr>
        <p:txBody>
          <a:bodyPr wrap="square" lIns="0" tIns="0" rIns="0" bIns="0" rtlCol="0" anchor="t"/>
          <a:lstStyle/>
          <a:p>
            <a:pPr>
              <a:lnSpc>
                <a:spcPts val="2760"/>
              </a:lnSpc>
            </a:pPr>
            <a:r>
              <a:rPr lang="en-US" sz="2400" dirty="0"/>
              <a:t>Do you have any questions or feedback?</a:t>
            </a:r>
          </a:p>
          <a:p>
            <a:pPr>
              <a:lnSpc>
                <a:spcPts val="2760"/>
              </a:lnSpc>
            </a:pPr>
            <a:endParaRPr lang="en-US" sz="2400" dirty="0"/>
          </a:p>
        </p:txBody>
      </p:sp>
      <p:sp>
        <p:nvSpPr>
          <p:cNvPr id="25" name="Slide Number Placeholder 0">
            <a:extLst>
              <a:ext uri="{FF2B5EF4-FFF2-40B4-BE49-F238E27FC236}">
                <a16:creationId xmlns:a16="http://schemas.microsoft.com/office/drawing/2014/main" id="{5CD0B4E8-B123-76FE-2C87-F5FBE07FBBEB}"/>
              </a:ext>
            </a:extLst>
          </p:cNvPr>
          <p:cNvSpPr>
            <a:spLocks noGrp="1"/>
          </p:cNvSpPr>
          <p:nvPr>
            <p:ph type="sldNum" sz="quarter" idx="4294967295"/>
          </p:nvPr>
        </p:nvSpPr>
        <p:spPr>
          <a:xfrm>
            <a:off x="8778240" y="4754880"/>
            <a:ext cx="800000" cy="300000"/>
          </a:xfrm>
          <a:prstGeom prst="rect">
            <a:avLst/>
          </a:prstGeom>
          <a:extLst>
            <a:ext uri="{C572A759-6A51-4108-AA02-DFA0A04FC94B}">
              <ma14:wrappingTextBoxFlag xmlns="" xmlns:ma14="http://schemas.microsoft.com/office/mac/drawingml/2011/main" val="0"/>
            </a:ext>
          </a:extLst>
        </p:spPr>
        <p:txBody>
          <a:bodyPr/>
          <a:lstStyle>
            <a:lvl1pPr>
              <a:defRPr sz="1300">
                <a:solidFill>
                  <a:srgbClr val="184E77"/>
                </a:solidFill>
                <a:latin typeface="Calibri"/>
                <a:ea typeface="Calibri"/>
                <a:cs typeface="Calibri"/>
              </a:defRPr>
            </a:lvl1pPr>
          </a:lstStyle>
          <a:p>
            <a:pPr algn="l"/>
            <a:fld id="{F7021451-1387-4CA6-816F-3879F97B5CBC}" type="slidenum">
              <a:rPr lang="en-US" b="0"/>
              <a:t>21</a:t>
            </a:fld>
            <a:endParaRPr lang="en-US"/>
          </a:p>
        </p:txBody>
      </p:sp>
    </p:spTree>
    <p:extLst>
      <p:ext uri="{BB962C8B-B14F-4D97-AF65-F5344CB8AC3E}">
        <p14:creationId xmlns:p14="http://schemas.microsoft.com/office/powerpoint/2010/main" val="214064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191885" y="166221"/>
            <a:ext cx="3674983"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4" name="Text 1"/>
          <p:cNvSpPr/>
          <p:nvPr/>
        </p:nvSpPr>
        <p:spPr>
          <a:xfrm>
            <a:off x="5969006" y="166221"/>
            <a:ext cx="2985730"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5" name="Text 2"/>
          <p:cNvSpPr/>
          <p:nvPr/>
        </p:nvSpPr>
        <p:spPr>
          <a:xfrm>
            <a:off x="2735908" y="471507"/>
            <a:ext cx="3679448" cy="350520"/>
          </a:xfrm>
          <a:prstGeom prst="rect">
            <a:avLst/>
          </a:prstGeom>
          <a:noFill/>
          <a:ln/>
        </p:spPr>
        <p:txBody>
          <a:bodyPr wrap="square" lIns="0" tIns="0" rIns="0" bIns="0" rtlCol="0" anchor="ctr"/>
          <a:lstStyle/>
          <a:p>
            <a:pPr algn="ctr">
              <a:lnSpc>
                <a:spcPts val="2760"/>
              </a:lnSpc>
            </a:pPr>
            <a:r>
              <a:rPr lang="en-US" sz="2400" b="1" kern="0" spc="-24" dirty="0">
                <a:solidFill>
                  <a:srgbClr val="168AAD"/>
                </a:solidFill>
                <a:latin typeface="Inter" pitchFamily="34" charset="0"/>
                <a:ea typeface="Inter" pitchFamily="34" charset="-122"/>
                <a:cs typeface="Inter" pitchFamily="34" charset="-120"/>
              </a:rPr>
              <a:t>Background</a:t>
            </a:r>
            <a:endParaRPr lang="en-US" sz="2400" dirty="0"/>
          </a:p>
        </p:txBody>
      </p:sp>
      <p:sp>
        <p:nvSpPr>
          <p:cNvPr id="6" name="Text 3"/>
          <p:cNvSpPr/>
          <p:nvPr/>
        </p:nvSpPr>
        <p:spPr>
          <a:xfrm>
            <a:off x="635969" y="1097793"/>
            <a:ext cx="4108371" cy="3566160"/>
          </a:xfrm>
          <a:prstGeom prst="rect">
            <a:avLst/>
          </a:prstGeom>
          <a:noFill/>
          <a:ln/>
        </p:spPr>
        <p:txBody>
          <a:bodyPr wrap="square" lIns="0" tIns="0" rIns="0" bIns="0" rtlCol="0" anchor="ctr"/>
          <a:lstStyle/>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Urban Traffic Congestion:</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Increasing traffic congestion in urban areas, leading to delays, higher fuel consumption, and pollution.</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Economic costs, including lost time and productivity.</a:t>
            </a:r>
            <a:endParaRPr lang="en-US" sz="975" dirty="0"/>
          </a:p>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Need for Traffic Prediction:</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Efficient traffic management is essential for reducing congestion and improving city mobility.</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Real-time predictions can optimize public transportation and traffic flow.</a:t>
            </a:r>
            <a:endParaRPr lang="en-US" sz="975" dirty="0"/>
          </a:p>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Machine Learning and Traffic Prediction:</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Recent studies show machine learning models, including Random Forest and XGBoost, are effective in predicting traffic.</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Weather conditions, time of day, and city-specific features are critical for accurate prediction.</a:t>
            </a:r>
            <a:endParaRPr lang="en-US" sz="975" dirty="0"/>
          </a:p>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Technological Advancements:</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IoT-based traffic monitoring systems providing real-time data for analysis.</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Smart Traffic Signals and Weather-integrated Traffic Prediction.</a:t>
            </a:r>
            <a:endParaRPr lang="en-US" sz="975" dirty="0"/>
          </a:p>
        </p:txBody>
      </p:sp>
      <p:sp>
        <p:nvSpPr>
          <p:cNvPr id="7" name="Shape 4"/>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pic>
        <p:nvPicPr>
          <p:cNvPr id="8" name="Image 0" descr="https://pitch-assets-ccb95893-de3f-4266-973c-20049231b248.s3.eu-west-1.amazonaws.com/0e837619-b3ca-45fe-8525-84a174e51245?pitch-bytes=459521&amp;pitch-content-type=image%2Fpng"/>
          <p:cNvPicPr>
            <a:picLocks noChangeAspect="1"/>
          </p:cNvPicPr>
          <p:nvPr/>
        </p:nvPicPr>
        <p:blipFill>
          <a:blip r:embed="rId3"/>
          <a:srcRect t="17558" b="17559"/>
          <a:stretch/>
        </p:blipFill>
        <p:spPr>
          <a:xfrm>
            <a:off x="6806063" y="982545"/>
            <a:ext cx="2146420" cy="1856882"/>
          </a:xfrm>
          <a:prstGeom prst="rect">
            <a:avLst/>
          </a:prstGeom>
        </p:spPr>
      </p:pic>
      <p:pic>
        <p:nvPicPr>
          <p:cNvPr id="9" name="Image 1" descr="https://pitch-assets-ccb95893-de3f-4266-973c-20049231b248.s3.eu-west-1.amazonaws.com/50ad1e12-5f9a-4bff-a388-fbe3e4369f88?pitch-bytes=506436&amp;pitch-content-type=image%2Fpng"/>
          <p:cNvPicPr>
            <a:picLocks noChangeAspect="1"/>
          </p:cNvPicPr>
          <p:nvPr/>
        </p:nvPicPr>
        <p:blipFill>
          <a:blip r:embed="rId4"/>
          <a:srcRect/>
          <a:stretch/>
        </p:blipFill>
        <p:spPr>
          <a:xfrm>
            <a:off x="5213347" y="2837935"/>
            <a:ext cx="3657600" cy="182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476250" y="833942"/>
            <a:ext cx="8191501" cy="350520"/>
          </a:xfrm>
          <a:prstGeom prst="rect">
            <a:avLst/>
          </a:prstGeom>
          <a:noFill/>
          <a:ln/>
        </p:spPr>
        <p:txBody>
          <a:bodyPr wrap="square" lIns="0" tIns="0" rIns="0" bIns="0" rtlCol="0" anchor="t"/>
          <a:lstStyle/>
          <a:p>
            <a:pPr algn="ctr">
              <a:lnSpc>
                <a:spcPts val="2760"/>
              </a:lnSpc>
            </a:pPr>
            <a:r>
              <a:rPr lang="en-US" sz="2400" b="1" kern="0" spc="-24" dirty="0">
                <a:solidFill>
                  <a:srgbClr val="168AAD"/>
                </a:solidFill>
                <a:latin typeface="Inter" pitchFamily="34" charset="0"/>
                <a:ea typeface="Inter" pitchFamily="34" charset="-122"/>
                <a:cs typeface="Inter" pitchFamily="34" charset="-120"/>
              </a:rPr>
              <a:t>Distant Past Methods</a:t>
            </a:r>
            <a:endParaRPr lang="en-US" sz="2400" dirty="0"/>
          </a:p>
        </p:txBody>
      </p:sp>
      <p:sp>
        <p:nvSpPr>
          <p:cNvPr id="4" name="Text 1"/>
          <p:cNvSpPr/>
          <p:nvPr/>
        </p:nvSpPr>
        <p:spPr>
          <a:xfrm>
            <a:off x="191885" y="166221"/>
            <a:ext cx="3895904"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5" name="Text 2"/>
          <p:cNvSpPr/>
          <p:nvPr/>
        </p:nvSpPr>
        <p:spPr>
          <a:xfrm>
            <a:off x="5565563" y="166221"/>
            <a:ext cx="3389174"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6" name="Shape 3"/>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sp>
        <p:nvSpPr>
          <p:cNvPr id="7" name="Text 4"/>
          <p:cNvSpPr/>
          <p:nvPr/>
        </p:nvSpPr>
        <p:spPr>
          <a:xfrm>
            <a:off x="576146" y="1475207"/>
            <a:ext cx="3996452" cy="1981200"/>
          </a:xfrm>
          <a:prstGeom prst="rect">
            <a:avLst/>
          </a:prstGeom>
          <a:noFill/>
          <a:ln/>
        </p:spPr>
        <p:txBody>
          <a:bodyPr wrap="square" lIns="0" tIns="0" rIns="0" bIns="0" rtlCol="0" anchor="t"/>
          <a:lstStyle/>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Fixed-Time Traffic Signals:</a:t>
            </a:r>
            <a:endParaRPr lang="en-US" sz="975" dirty="0"/>
          </a:p>
          <a:p>
            <a:pPr marL="381000" lvl="1"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Operated on pre-set timers.</a:t>
            </a:r>
            <a:endParaRPr lang="en-US" sz="975" dirty="0"/>
          </a:p>
          <a:p>
            <a:pPr marL="381000" lvl="1"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Limited in flexibility.</a:t>
            </a:r>
            <a:endParaRPr lang="en-US" sz="975" dirty="0"/>
          </a:p>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Manual Traffic Control:</a:t>
            </a:r>
            <a:endParaRPr lang="en-US" sz="975" dirty="0"/>
          </a:p>
          <a:p>
            <a:pPr marL="381000" lvl="1"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Officers directed traffic.</a:t>
            </a:r>
            <a:endParaRPr lang="en-US" sz="975" dirty="0"/>
          </a:p>
          <a:p>
            <a:pPr marL="381000" lvl="1"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Labor-intensive and prone to error.</a:t>
            </a:r>
            <a:endParaRPr lang="en-US" sz="975" dirty="0"/>
          </a:p>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Road Expansion:</a:t>
            </a:r>
            <a:endParaRPr lang="en-US" sz="975" dirty="0"/>
          </a:p>
          <a:p>
            <a:pPr marL="381000" lvl="1"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More lanes to accommodate traffic.</a:t>
            </a:r>
            <a:endParaRPr lang="en-US" sz="975" dirty="0"/>
          </a:p>
          <a:p>
            <a:pPr marL="381000" lvl="1"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Induced demand often worsened congestion.</a:t>
            </a:r>
            <a:endParaRPr lang="en-US" sz="975" dirty="0"/>
          </a:p>
          <a:p>
            <a:pPr algn="l">
              <a:lnSpc>
                <a:spcPts val="1560"/>
              </a:lnSpc>
            </a:pPr>
            <a:endParaRPr lang="en-US" sz="975" dirty="0"/>
          </a:p>
        </p:txBody>
      </p:sp>
      <p:sp>
        <p:nvSpPr>
          <p:cNvPr id="8" name="Text 5"/>
          <p:cNvSpPr/>
          <p:nvPr/>
        </p:nvSpPr>
        <p:spPr>
          <a:xfrm>
            <a:off x="5407463" y="1475207"/>
            <a:ext cx="2941261" cy="1188720"/>
          </a:xfrm>
          <a:prstGeom prst="rect">
            <a:avLst/>
          </a:prstGeom>
          <a:noFill/>
          <a:ln/>
        </p:spPr>
        <p:txBody>
          <a:bodyPr wrap="none" lIns="0" tIns="0" rIns="0" bIns="0" rtlCol="0" anchor="t">
            <a:spAutoFit/>
          </a:bodyPr>
          <a:lstStyle/>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Roundabouts</a:t>
            </a:r>
            <a:r>
              <a:rPr lang="en-US" sz="1000" b="0" kern="0" spc="-12" dirty="0">
                <a:solidFill>
                  <a:srgbClr val="184E77"/>
                </a:solidFill>
                <a:latin typeface="Inter" pitchFamily="34" charset="0"/>
                <a:ea typeface="Inter" pitchFamily="34" charset="-122"/>
                <a:cs typeface="Inter" pitchFamily="34" charset="-120"/>
              </a:rPr>
              <a:t>:</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Controlled intersection traffic flow.</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Less effective in high-traffic areas.</a:t>
            </a:r>
            <a:endParaRPr lang="en-US" sz="975" dirty="0"/>
          </a:p>
          <a:p>
            <a:pPr marL="190500" indent="-190500" algn="l">
              <a:lnSpc>
                <a:spcPts val="1560"/>
              </a:lnSpc>
              <a:buSzPct val="100000"/>
              <a:buChar char="•"/>
            </a:pPr>
            <a:r>
              <a:rPr lang="en-US" sz="1000" b="1" kern="0" spc="-12" dirty="0">
                <a:solidFill>
                  <a:srgbClr val="184E77"/>
                </a:solidFill>
                <a:latin typeface="Inter" pitchFamily="34" charset="0"/>
                <a:ea typeface="Inter" pitchFamily="34" charset="-122"/>
                <a:cs typeface="Inter" pitchFamily="34" charset="-120"/>
              </a:rPr>
              <a:t>One-Way Streets</a:t>
            </a:r>
            <a:r>
              <a:rPr lang="en-US" sz="1000" b="0" kern="0" spc="-12" dirty="0">
                <a:solidFill>
                  <a:srgbClr val="184E77"/>
                </a:solidFill>
                <a:latin typeface="Inter" pitchFamily="34" charset="0"/>
                <a:ea typeface="Inter" pitchFamily="34" charset="-122"/>
                <a:cs typeface="Inter" pitchFamily="34" charset="-120"/>
              </a:rPr>
              <a:t>:</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Improved flow by reducing head-on collisions.</a:t>
            </a:r>
            <a:endParaRPr lang="en-US" sz="975" dirty="0"/>
          </a:p>
          <a:p>
            <a:pPr marL="381000" lvl="1"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Could create longer detours.</a:t>
            </a:r>
            <a:endParaRPr lang="en-US" sz="97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476250" y="833942"/>
            <a:ext cx="8191501" cy="350520"/>
          </a:xfrm>
          <a:prstGeom prst="rect">
            <a:avLst/>
          </a:prstGeom>
          <a:noFill/>
          <a:ln/>
        </p:spPr>
        <p:txBody>
          <a:bodyPr wrap="square" lIns="0" tIns="0" rIns="0" bIns="0" rtlCol="0" anchor="t"/>
          <a:lstStyle/>
          <a:p>
            <a:pPr algn="ctr">
              <a:lnSpc>
                <a:spcPts val="2760"/>
              </a:lnSpc>
            </a:pPr>
            <a:r>
              <a:rPr lang="en-US" sz="2400" b="1" kern="0" spc="-24" dirty="0">
                <a:solidFill>
                  <a:srgbClr val="168AAD"/>
                </a:solidFill>
                <a:latin typeface="Inter" pitchFamily="34" charset="0"/>
                <a:ea typeface="Inter" pitchFamily="34" charset="-122"/>
                <a:cs typeface="Inter" pitchFamily="34" charset="-120"/>
              </a:rPr>
              <a:t>Recent Past Research</a:t>
            </a:r>
            <a:endParaRPr lang="en-US" sz="2400" dirty="0"/>
          </a:p>
        </p:txBody>
      </p:sp>
      <p:sp>
        <p:nvSpPr>
          <p:cNvPr id="4" name="Text 1"/>
          <p:cNvSpPr/>
          <p:nvPr/>
        </p:nvSpPr>
        <p:spPr>
          <a:xfrm>
            <a:off x="191885" y="166221"/>
            <a:ext cx="3895904"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5" name="Text 2"/>
          <p:cNvSpPr/>
          <p:nvPr/>
        </p:nvSpPr>
        <p:spPr>
          <a:xfrm>
            <a:off x="5565563" y="166221"/>
            <a:ext cx="3389174"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6" name="Shape 3"/>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sp>
        <p:nvSpPr>
          <p:cNvPr id="7" name="Text 4"/>
          <p:cNvSpPr/>
          <p:nvPr/>
        </p:nvSpPr>
        <p:spPr>
          <a:xfrm>
            <a:off x="648797" y="1348067"/>
            <a:ext cx="3996452" cy="1386840"/>
          </a:xfrm>
          <a:prstGeom prst="rect">
            <a:avLst/>
          </a:prstGeom>
          <a:noFill/>
          <a:ln/>
        </p:spPr>
        <p:txBody>
          <a:bodyPr wrap="square" lIns="0" tIns="0" rIns="0" bIns="0" rtlCol="0" anchor="t"/>
          <a:lstStyle/>
          <a:p>
            <a:pPr algn="l">
              <a:lnSpc>
                <a:spcPts val="1560"/>
              </a:lnSpc>
            </a:pPr>
            <a:r>
              <a:rPr lang="en-US" sz="1000" b="1" kern="0" spc="-12" dirty="0">
                <a:solidFill>
                  <a:srgbClr val="184E77"/>
                </a:solidFill>
                <a:latin typeface="Inter" pitchFamily="34" charset="0"/>
                <a:ea typeface="Inter" pitchFamily="34" charset="-122"/>
                <a:cs typeface="Inter" pitchFamily="34" charset="-120"/>
              </a:rPr>
              <a:t>Research 1: Machine Learning for Traffic Prediction (2020)</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Focus: Predicting urban traffic patterns using Random Forest and Support Vector Machines.</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Findings: Achieved up to 80% prediction accuracy by integrating real-time traffic data and weather conditions.</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Contribution: Demonstrated the impact of environmental factors (e.g., rain, fog) on traffic volume.</a:t>
            </a:r>
            <a:endParaRPr lang="en-US" sz="975" dirty="0"/>
          </a:p>
        </p:txBody>
      </p:sp>
      <p:sp>
        <p:nvSpPr>
          <p:cNvPr id="8" name="Text 5"/>
          <p:cNvSpPr/>
          <p:nvPr/>
        </p:nvSpPr>
        <p:spPr>
          <a:xfrm>
            <a:off x="648797" y="3100781"/>
            <a:ext cx="3996452" cy="1386840"/>
          </a:xfrm>
          <a:prstGeom prst="rect">
            <a:avLst/>
          </a:prstGeom>
          <a:noFill/>
          <a:ln/>
        </p:spPr>
        <p:txBody>
          <a:bodyPr wrap="square" lIns="0" tIns="0" rIns="0" bIns="0" rtlCol="0" anchor="t"/>
          <a:lstStyle/>
          <a:p>
            <a:pPr algn="l">
              <a:lnSpc>
                <a:spcPts val="1560"/>
              </a:lnSpc>
            </a:pPr>
            <a:r>
              <a:rPr lang="en-US" sz="1000" b="1" kern="0" spc="-12" dirty="0">
                <a:solidFill>
                  <a:srgbClr val="184E77"/>
                </a:solidFill>
                <a:latin typeface="Inter" pitchFamily="34" charset="0"/>
                <a:ea typeface="Inter" pitchFamily="34" charset="-122"/>
                <a:cs typeface="Inter" pitchFamily="34" charset="-120"/>
              </a:rPr>
              <a:t>Research 2: Smart Cities and IoT (2021)</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Focus: Using IoT sensors for real-time traffic data collection in smart cities.</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Findings: IoT-based systems significantly reduced traffic congestion in monitored areas.</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Contribution: Showcased integration of smart traffic signals with predictive models.</a:t>
            </a:r>
            <a:endParaRPr lang="en-US" sz="975" dirty="0"/>
          </a:p>
        </p:txBody>
      </p:sp>
      <p:pic>
        <p:nvPicPr>
          <p:cNvPr id="9" name="Image 0" descr="https://pitch-assets-ccb95893-de3f-4266-973c-20049231b248.s3.eu-west-1.amazonaws.com/43d2ec19-bdbc-4995-ad09-675c73f60bb2?pitch-bytes=131748&amp;pitch-content-type=image%2Fpng"/>
          <p:cNvPicPr>
            <a:picLocks noChangeAspect="1"/>
          </p:cNvPicPr>
          <p:nvPr/>
        </p:nvPicPr>
        <p:blipFill>
          <a:blip r:embed="rId3"/>
          <a:srcRect/>
          <a:stretch/>
        </p:blipFill>
        <p:spPr>
          <a:xfrm>
            <a:off x="5295080" y="1600720"/>
            <a:ext cx="3657600" cy="19420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476250" y="833942"/>
            <a:ext cx="8191501" cy="350520"/>
          </a:xfrm>
          <a:prstGeom prst="rect">
            <a:avLst/>
          </a:prstGeom>
          <a:noFill/>
          <a:ln/>
        </p:spPr>
        <p:txBody>
          <a:bodyPr wrap="square" lIns="0" tIns="0" rIns="0" bIns="0" rtlCol="0" anchor="t"/>
          <a:lstStyle/>
          <a:p>
            <a:pPr algn="ctr">
              <a:lnSpc>
                <a:spcPts val="2760"/>
              </a:lnSpc>
            </a:pPr>
            <a:r>
              <a:rPr lang="en-US" sz="2400" b="1" kern="0" spc="-24" dirty="0">
                <a:solidFill>
                  <a:srgbClr val="168AAD"/>
                </a:solidFill>
                <a:latin typeface="Inter" pitchFamily="34" charset="0"/>
                <a:ea typeface="Inter" pitchFamily="34" charset="-122"/>
                <a:cs typeface="Inter" pitchFamily="34" charset="-120"/>
              </a:rPr>
              <a:t>Recent Past Research</a:t>
            </a:r>
            <a:endParaRPr lang="en-US" sz="2400" dirty="0"/>
          </a:p>
        </p:txBody>
      </p:sp>
      <p:sp>
        <p:nvSpPr>
          <p:cNvPr id="4" name="Text 1"/>
          <p:cNvSpPr/>
          <p:nvPr/>
        </p:nvSpPr>
        <p:spPr>
          <a:xfrm>
            <a:off x="191885" y="166221"/>
            <a:ext cx="3895904"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5" name="Text 2"/>
          <p:cNvSpPr/>
          <p:nvPr/>
        </p:nvSpPr>
        <p:spPr>
          <a:xfrm>
            <a:off x="5565563" y="166221"/>
            <a:ext cx="3389174"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6" name="Shape 3"/>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sp>
        <p:nvSpPr>
          <p:cNvPr id="7" name="Text 4"/>
          <p:cNvSpPr/>
          <p:nvPr/>
        </p:nvSpPr>
        <p:spPr>
          <a:xfrm>
            <a:off x="648797" y="1348067"/>
            <a:ext cx="3996452" cy="1386840"/>
          </a:xfrm>
          <a:prstGeom prst="rect">
            <a:avLst/>
          </a:prstGeom>
          <a:noFill/>
          <a:ln/>
        </p:spPr>
        <p:txBody>
          <a:bodyPr wrap="square" lIns="0" tIns="0" rIns="0" bIns="0" rtlCol="0" anchor="t"/>
          <a:lstStyle/>
          <a:p>
            <a:pPr algn="l">
              <a:lnSpc>
                <a:spcPts val="1560"/>
              </a:lnSpc>
            </a:pPr>
            <a:r>
              <a:rPr lang="en-US" sz="1000" b="1" kern="0" spc="-12" dirty="0">
                <a:solidFill>
                  <a:srgbClr val="184E77"/>
                </a:solidFill>
                <a:latin typeface="Inter" pitchFamily="34" charset="0"/>
                <a:ea typeface="Inter" pitchFamily="34" charset="-122"/>
                <a:cs typeface="Inter" pitchFamily="34" charset="-120"/>
              </a:rPr>
              <a:t>Research 3: Deep Learning for Traffic Volume (2022)</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Focus: Employing Long Short-Term Memory (LSTM) models to predict traffic congestion.</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Findings: LSTM outperformed traditional models with 10% better prediction accuracy during peak hours.</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Contribution: Highlighted the ability of deep learning models to capture long-term temporal dependencies in traffic data.</a:t>
            </a:r>
            <a:endParaRPr lang="en-US" sz="975" dirty="0"/>
          </a:p>
        </p:txBody>
      </p:sp>
      <p:sp>
        <p:nvSpPr>
          <p:cNvPr id="8" name="Text 5"/>
          <p:cNvSpPr/>
          <p:nvPr/>
        </p:nvSpPr>
        <p:spPr>
          <a:xfrm>
            <a:off x="648797" y="3100781"/>
            <a:ext cx="3996452" cy="1386840"/>
          </a:xfrm>
          <a:prstGeom prst="rect">
            <a:avLst/>
          </a:prstGeom>
          <a:noFill/>
          <a:ln/>
        </p:spPr>
        <p:txBody>
          <a:bodyPr wrap="square" lIns="0" tIns="0" rIns="0" bIns="0" rtlCol="0" anchor="t"/>
          <a:lstStyle/>
          <a:p>
            <a:pPr algn="l">
              <a:lnSpc>
                <a:spcPts val="1560"/>
              </a:lnSpc>
            </a:pPr>
            <a:r>
              <a:rPr lang="en-US" sz="1000" b="1" kern="0" spc="-12" dirty="0">
                <a:solidFill>
                  <a:srgbClr val="184E77"/>
                </a:solidFill>
                <a:latin typeface="Inter" pitchFamily="34" charset="0"/>
                <a:ea typeface="Inter" pitchFamily="34" charset="-122"/>
                <a:cs typeface="Inter" pitchFamily="34" charset="-120"/>
              </a:rPr>
              <a:t>Research 4: Weather-Integrated Traffic Systems (2023)</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Focus: Incorporating real-time weather data to improve traffic flow prediction.</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Findings: 15% improvement in prediction accuracy using XGBoost with weather features.</a:t>
            </a:r>
            <a:endParaRPr lang="en-US" sz="975" dirty="0"/>
          </a:p>
          <a:p>
            <a:pPr marL="190500" indent="-190500" algn="l">
              <a:lnSpc>
                <a:spcPts val="1560"/>
              </a:lnSpc>
              <a:buSzPct val="100000"/>
              <a:buChar char="•"/>
            </a:pPr>
            <a:r>
              <a:rPr lang="en-US" sz="1000" b="0" kern="0" spc="-12" dirty="0">
                <a:solidFill>
                  <a:srgbClr val="184E77"/>
                </a:solidFill>
                <a:latin typeface="Inter" pitchFamily="34" charset="0"/>
                <a:ea typeface="Inter" pitchFamily="34" charset="-122"/>
                <a:cs typeface="Inter" pitchFamily="34" charset="-120"/>
              </a:rPr>
              <a:t>Contribution: Introduced dynamic weather-traffic models, particularly effective during adverse weather.</a:t>
            </a:r>
            <a:endParaRPr lang="en-US" sz="975" dirty="0"/>
          </a:p>
        </p:txBody>
      </p:sp>
      <p:pic>
        <p:nvPicPr>
          <p:cNvPr id="9" name="Image 0" descr="https://pitch-assets-ccb95893-de3f-4266-973c-20049231b248.s3.eu-west-1.amazonaws.com/3ddb6d19-b9af-47e9-bd29-474824e9d5f7?pitch-bytes=323075&amp;pitch-content-type=image%2Fpng"/>
          <p:cNvPicPr>
            <a:picLocks noChangeAspect="1"/>
          </p:cNvPicPr>
          <p:nvPr/>
        </p:nvPicPr>
        <p:blipFill>
          <a:blip r:embed="rId3"/>
          <a:srcRect t="3298" b="3298"/>
          <a:stretch/>
        </p:blipFill>
        <p:spPr>
          <a:xfrm>
            <a:off x="4754882" y="1348067"/>
            <a:ext cx="4299750" cy="1663176"/>
          </a:xfrm>
          <a:prstGeom prst="rect">
            <a:avLst/>
          </a:prstGeom>
        </p:spPr>
      </p:pic>
      <p:pic>
        <p:nvPicPr>
          <p:cNvPr id="10" name="Image 1" descr="https://pitch-assets-ccb95893-de3f-4266-973c-20049231b248.s3.eu-west-1.amazonaws.com/2c6808aa-c428-445e-acce-b9785f49e4ee?pitch-bytes=158351&amp;pitch-content-type=image%2Fpng"/>
          <p:cNvPicPr>
            <a:picLocks noChangeAspect="1"/>
          </p:cNvPicPr>
          <p:nvPr/>
        </p:nvPicPr>
        <p:blipFill>
          <a:blip r:embed="rId4"/>
          <a:srcRect t="1779" b="1779"/>
          <a:stretch/>
        </p:blipFill>
        <p:spPr>
          <a:xfrm>
            <a:off x="4750195" y="3128699"/>
            <a:ext cx="4304438" cy="15393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68FBC-9CC3-B409-AD4B-4A1F4CAFE32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BBF6B9FB-C048-E0D5-916C-B3377BA4E6BD}"/>
              </a:ext>
            </a:extLst>
          </p:cNvPr>
          <p:cNvSpPr/>
          <p:nvPr/>
        </p:nvSpPr>
        <p:spPr>
          <a:xfrm>
            <a:off x="476249" y="2396490"/>
            <a:ext cx="8191501" cy="350520"/>
          </a:xfrm>
          <a:prstGeom prst="rect">
            <a:avLst/>
          </a:prstGeom>
          <a:noFill/>
          <a:ln/>
        </p:spPr>
        <p:txBody>
          <a:bodyPr wrap="square" lIns="0" tIns="0" rIns="0" bIns="0" rtlCol="0" anchor="t"/>
          <a:lstStyle/>
          <a:p>
            <a:pPr algn="ctr">
              <a:lnSpc>
                <a:spcPts val="2760"/>
              </a:lnSpc>
            </a:pPr>
            <a:r>
              <a:rPr lang="en-US" sz="2400" b="1" kern="0" spc="-24" dirty="0">
                <a:solidFill>
                  <a:srgbClr val="168AAD"/>
                </a:solidFill>
                <a:latin typeface="Inter" pitchFamily="34" charset="0"/>
                <a:ea typeface="Inter" pitchFamily="34" charset="-122"/>
              </a:rPr>
              <a:t>Project Phases</a:t>
            </a:r>
            <a:endParaRPr lang="en-US" sz="2400" dirty="0"/>
          </a:p>
        </p:txBody>
      </p:sp>
      <p:sp>
        <p:nvSpPr>
          <p:cNvPr id="4" name="Text 1">
            <a:extLst>
              <a:ext uri="{FF2B5EF4-FFF2-40B4-BE49-F238E27FC236}">
                <a16:creationId xmlns:a16="http://schemas.microsoft.com/office/drawing/2014/main" id="{5234C3CC-FB65-14F2-D09F-BB2DB64EB672}"/>
              </a:ext>
            </a:extLst>
          </p:cNvPr>
          <p:cNvSpPr/>
          <p:nvPr/>
        </p:nvSpPr>
        <p:spPr>
          <a:xfrm>
            <a:off x="191885" y="166221"/>
            <a:ext cx="3895904"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5" name="Text 2">
            <a:extLst>
              <a:ext uri="{FF2B5EF4-FFF2-40B4-BE49-F238E27FC236}">
                <a16:creationId xmlns:a16="http://schemas.microsoft.com/office/drawing/2014/main" id="{477102D4-CD46-3252-CAD5-2753A423AF9D}"/>
              </a:ext>
            </a:extLst>
          </p:cNvPr>
          <p:cNvSpPr/>
          <p:nvPr/>
        </p:nvSpPr>
        <p:spPr>
          <a:xfrm>
            <a:off x="5565563" y="166221"/>
            <a:ext cx="3389174"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6" name="Shape 3">
            <a:extLst>
              <a:ext uri="{FF2B5EF4-FFF2-40B4-BE49-F238E27FC236}">
                <a16:creationId xmlns:a16="http://schemas.microsoft.com/office/drawing/2014/main" id="{8A20F5C4-4CA6-FCB4-B0B5-520FE74871BA}"/>
              </a:ext>
            </a:extLst>
          </p:cNvPr>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spTree>
    <p:extLst>
      <p:ext uri="{BB962C8B-B14F-4D97-AF65-F5344CB8AC3E}">
        <p14:creationId xmlns:p14="http://schemas.microsoft.com/office/powerpoint/2010/main" val="241912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D3EEDC"/>
        </a:solidFill>
        <a:effectLst/>
      </p:bgPr>
    </p:bg>
    <p:spTree>
      <p:nvGrpSpPr>
        <p:cNvPr id="1" name=""/>
        <p:cNvGrpSpPr/>
        <p:nvPr/>
      </p:nvGrpSpPr>
      <p:grpSpPr>
        <a:xfrm>
          <a:off x="0" y="0"/>
          <a:ext cx="0" cy="0"/>
          <a:chOff x="0" y="0"/>
          <a:chExt cx="0" cy="0"/>
        </a:xfrm>
      </p:grpSpPr>
      <p:sp>
        <p:nvSpPr>
          <p:cNvPr id="3" name="Text 0"/>
          <p:cNvSpPr/>
          <p:nvPr/>
        </p:nvSpPr>
        <p:spPr>
          <a:xfrm>
            <a:off x="191885" y="166221"/>
            <a:ext cx="3617357"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4" name="Text 1"/>
          <p:cNvSpPr/>
          <p:nvPr/>
        </p:nvSpPr>
        <p:spPr>
          <a:xfrm>
            <a:off x="6124025" y="166221"/>
            <a:ext cx="2830711"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5" name="Shape 2"/>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pic>
        <p:nvPicPr>
          <p:cNvPr id="9" name="Image 0"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6595" y="4803153"/>
            <a:ext cx="515221" cy="227303"/>
          </a:xfrm>
          <a:prstGeom prst="rect">
            <a:avLst/>
          </a:prstGeom>
        </p:spPr>
      </p:pic>
      <p:graphicFrame>
        <p:nvGraphicFramePr>
          <p:cNvPr id="2" name="Diagram 1">
            <a:extLst>
              <a:ext uri="{FF2B5EF4-FFF2-40B4-BE49-F238E27FC236}">
                <a16:creationId xmlns:a16="http://schemas.microsoft.com/office/drawing/2014/main" id="{F975225F-A400-5EB4-B8B9-F8D908CEB2F4}"/>
              </a:ext>
            </a:extLst>
          </p:cNvPr>
          <p:cNvGraphicFramePr/>
          <p:nvPr>
            <p:extLst>
              <p:ext uri="{D42A27DB-BD31-4B8C-83A1-F6EECF244321}">
                <p14:modId xmlns:p14="http://schemas.microsoft.com/office/powerpoint/2010/main" val="3284910418"/>
              </p:ext>
            </p:extLst>
          </p:nvPr>
        </p:nvGraphicFramePr>
        <p:xfrm>
          <a:off x="982133" y="431005"/>
          <a:ext cx="7552267" cy="44254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6EFD0-8BD1-B646-654C-B95C9B57B9B2}"/>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2E122D01-B072-33E6-D5E8-D6FF3938868E}"/>
              </a:ext>
            </a:extLst>
          </p:cNvPr>
          <p:cNvSpPr/>
          <p:nvPr/>
        </p:nvSpPr>
        <p:spPr>
          <a:xfrm rot="5400000">
            <a:off x="5944814"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4" name="Shape 1">
            <a:extLst>
              <a:ext uri="{FF2B5EF4-FFF2-40B4-BE49-F238E27FC236}">
                <a16:creationId xmlns:a16="http://schemas.microsoft.com/office/drawing/2014/main" id="{B23ECDB4-D89D-FC27-2E9F-F8B2A6433486}"/>
              </a:ext>
            </a:extLst>
          </p:cNvPr>
          <p:cNvSpPr/>
          <p:nvPr/>
        </p:nvSpPr>
        <p:spPr>
          <a:xfrm rot="5400000">
            <a:off x="2676523" y="342214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6" name="Shape 3">
            <a:extLst>
              <a:ext uri="{FF2B5EF4-FFF2-40B4-BE49-F238E27FC236}">
                <a16:creationId xmlns:a16="http://schemas.microsoft.com/office/drawing/2014/main" id="{263E0C51-997D-0E89-F421-3318C74C49CD}"/>
              </a:ext>
            </a:extLst>
          </p:cNvPr>
          <p:cNvSpPr/>
          <p:nvPr/>
        </p:nvSpPr>
        <p:spPr>
          <a:xfrm rot="5400000">
            <a:off x="1042377"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7" name="Text 4">
            <a:extLst>
              <a:ext uri="{FF2B5EF4-FFF2-40B4-BE49-F238E27FC236}">
                <a16:creationId xmlns:a16="http://schemas.microsoft.com/office/drawing/2014/main" id="{D389C81D-805A-A421-3C3C-747E59AFE02C}"/>
              </a:ext>
            </a:extLst>
          </p:cNvPr>
          <p:cNvSpPr/>
          <p:nvPr/>
        </p:nvSpPr>
        <p:spPr>
          <a:xfrm>
            <a:off x="520155" y="4499299"/>
            <a:ext cx="1547813" cy="167640"/>
          </a:xfrm>
          <a:prstGeom prst="rect">
            <a:avLst/>
          </a:prstGeom>
          <a:noFill/>
          <a:ln/>
        </p:spPr>
        <p:txBody>
          <a:bodyPr wrap="square" lIns="0" tIns="0" rIns="0" bIns="0" rtlCol="0" anchor="t"/>
          <a:lstStyle/>
          <a:p>
            <a:pPr algn="ctr">
              <a:lnSpc>
                <a:spcPts val="1320"/>
              </a:lnSpc>
            </a:pPr>
            <a:r>
              <a:rPr lang="en-US" sz="800" b="0" kern="0" spc="36" dirty="0">
                <a:solidFill>
                  <a:srgbClr val="184E77"/>
                </a:solidFill>
                <a:latin typeface="Inter" pitchFamily="34" charset="0"/>
                <a:ea typeface="Inter" pitchFamily="34" charset="-122"/>
                <a:cs typeface="Inter" pitchFamily="34" charset="-120"/>
              </a:rPr>
              <a:t>PHASE 1</a:t>
            </a:r>
            <a:endParaRPr lang="en-US" sz="825" dirty="0"/>
          </a:p>
        </p:txBody>
      </p:sp>
      <p:sp>
        <p:nvSpPr>
          <p:cNvPr id="8" name="Text 5">
            <a:extLst>
              <a:ext uri="{FF2B5EF4-FFF2-40B4-BE49-F238E27FC236}">
                <a16:creationId xmlns:a16="http://schemas.microsoft.com/office/drawing/2014/main" id="{772A6429-6CAE-C1FF-0416-9C60D2B2C746}"/>
              </a:ext>
            </a:extLst>
          </p:cNvPr>
          <p:cNvSpPr/>
          <p:nvPr/>
        </p:nvSpPr>
        <p:spPr>
          <a:xfrm>
            <a:off x="2162314" y="4499299"/>
            <a:ext cx="1547813" cy="167640"/>
          </a:xfrm>
          <a:prstGeom prst="rect">
            <a:avLst/>
          </a:prstGeom>
          <a:noFill/>
          <a:ln/>
        </p:spPr>
        <p:txBody>
          <a:bodyPr wrap="square" lIns="0" tIns="0" rIns="0" bIns="0" rtlCol="0" anchor="t"/>
          <a:lstStyle/>
          <a:p>
            <a:pPr algn="ctr">
              <a:lnSpc>
                <a:spcPts val="1320"/>
              </a:lnSpc>
            </a:pPr>
            <a:r>
              <a:rPr lang="en-US" sz="800" b="0" kern="0" spc="36" dirty="0">
                <a:solidFill>
                  <a:srgbClr val="184E77"/>
                </a:solidFill>
                <a:latin typeface="Inter" pitchFamily="34" charset="0"/>
                <a:ea typeface="Inter" pitchFamily="34" charset="-122"/>
                <a:cs typeface="Inter" pitchFamily="34" charset="-120"/>
              </a:rPr>
              <a:t>PHASE 2</a:t>
            </a:r>
            <a:endParaRPr lang="en-US" sz="825" dirty="0"/>
          </a:p>
        </p:txBody>
      </p:sp>
      <p:sp>
        <p:nvSpPr>
          <p:cNvPr id="9" name="Text 6">
            <a:extLst>
              <a:ext uri="{FF2B5EF4-FFF2-40B4-BE49-F238E27FC236}">
                <a16:creationId xmlns:a16="http://schemas.microsoft.com/office/drawing/2014/main" id="{B1634238-33A4-B87B-83F8-2C3B7FA9FAA7}"/>
              </a:ext>
            </a:extLst>
          </p:cNvPr>
          <p:cNvSpPr/>
          <p:nvPr/>
        </p:nvSpPr>
        <p:spPr>
          <a:xfrm>
            <a:off x="3799588" y="4499299"/>
            <a:ext cx="1547812" cy="167640"/>
          </a:xfrm>
          <a:prstGeom prst="rect">
            <a:avLst/>
          </a:prstGeom>
          <a:noFill/>
          <a:ln/>
        </p:spPr>
        <p:txBody>
          <a:bodyPr wrap="square" lIns="0" tIns="0" rIns="0" bIns="0" rtlCol="0" anchor="t"/>
          <a:lstStyle/>
          <a:p>
            <a:pPr algn="ctr">
              <a:lnSpc>
                <a:spcPts val="1320"/>
              </a:lnSpc>
            </a:pPr>
            <a:r>
              <a:rPr lang="en-US" sz="800" b="0" kern="0" spc="36" dirty="0">
                <a:solidFill>
                  <a:srgbClr val="184E77"/>
                </a:solidFill>
                <a:latin typeface="Inter" pitchFamily="34" charset="0"/>
                <a:ea typeface="Inter" pitchFamily="34" charset="-122"/>
                <a:cs typeface="Inter" pitchFamily="34" charset="-120"/>
              </a:rPr>
              <a:t>PHASE 3</a:t>
            </a:r>
            <a:endParaRPr lang="en-US" sz="825" dirty="0"/>
          </a:p>
        </p:txBody>
      </p:sp>
      <p:sp>
        <p:nvSpPr>
          <p:cNvPr id="10" name="Text 7">
            <a:extLst>
              <a:ext uri="{FF2B5EF4-FFF2-40B4-BE49-F238E27FC236}">
                <a16:creationId xmlns:a16="http://schemas.microsoft.com/office/drawing/2014/main" id="{9D36AE34-F8A4-1F32-5FAA-3329DE11BF1C}"/>
              </a:ext>
            </a:extLst>
          </p:cNvPr>
          <p:cNvSpPr/>
          <p:nvPr/>
        </p:nvSpPr>
        <p:spPr>
          <a:xfrm>
            <a:off x="5429677" y="4499299"/>
            <a:ext cx="1547813" cy="167640"/>
          </a:xfrm>
          <a:prstGeom prst="rect">
            <a:avLst/>
          </a:prstGeom>
          <a:noFill/>
          <a:ln/>
        </p:spPr>
        <p:txBody>
          <a:bodyPr wrap="square" lIns="0" tIns="0" rIns="0" bIns="0" rtlCol="0" anchor="t"/>
          <a:lstStyle/>
          <a:p>
            <a:pPr algn="ctr">
              <a:lnSpc>
                <a:spcPts val="1320"/>
              </a:lnSpc>
            </a:pPr>
            <a:r>
              <a:rPr lang="en-US" sz="800" b="0" kern="0" spc="36" dirty="0">
                <a:solidFill>
                  <a:srgbClr val="184E77"/>
                </a:solidFill>
                <a:latin typeface="Inter" pitchFamily="34" charset="0"/>
                <a:ea typeface="Inter" pitchFamily="34" charset="-122"/>
                <a:cs typeface="Inter" pitchFamily="34" charset="-120"/>
              </a:rPr>
              <a:t>PHASE 4</a:t>
            </a:r>
            <a:endParaRPr lang="en-US" sz="825" dirty="0"/>
          </a:p>
        </p:txBody>
      </p:sp>
      <p:sp>
        <p:nvSpPr>
          <p:cNvPr id="11" name="Text 8">
            <a:extLst>
              <a:ext uri="{FF2B5EF4-FFF2-40B4-BE49-F238E27FC236}">
                <a16:creationId xmlns:a16="http://schemas.microsoft.com/office/drawing/2014/main" id="{E389894F-0C3C-7172-437B-BCCAF8B5A4B8}"/>
              </a:ext>
            </a:extLst>
          </p:cNvPr>
          <p:cNvSpPr/>
          <p:nvPr/>
        </p:nvSpPr>
        <p:spPr>
          <a:xfrm>
            <a:off x="7070045" y="4499299"/>
            <a:ext cx="1547991" cy="167640"/>
          </a:xfrm>
          <a:prstGeom prst="rect">
            <a:avLst/>
          </a:prstGeom>
          <a:noFill/>
          <a:ln/>
        </p:spPr>
        <p:txBody>
          <a:bodyPr wrap="square" lIns="0" tIns="0" rIns="0" bIns="0" rtlCol="0" anchor="t"/>
          <a:lstStyle/>
          <a:p>
            <a:pPr algn="ctr">
              <a:lnSpc>
                <a:spcPts val="1320"/>
              </a:lnSpc>
            </a:pPr>
            <a:r>
              <a:rPr lang="en-US" sz="800" b="0" kern="0" spc="36" dirty="0">
                <a:solidFill>
                  <a:srgbClr val="184E77"/>
                </a:solidFill>
                <a:latin typeface="Inter" pitchFamily="34" charset="0"/>
                <a:ea typeface="Inter" pitchFamily="34" charset="-122"/>
                <a:cs typeface="Inter" pitchFamily="34" charset="-120"/>
              </a:rPr>
              <a:t>PHASE 5</a:t>
            </a:r>
            <a:endParaRPr lang="en-US" sz="825" dirty="0"/>
          </a:p>
        </p:txBody>
      </p:sp>
      <p:sp>
        <p:nvSpPr>
          <p:cNvPr id="12" name="Shape 9">
            <a:extLst>
              <a:ext uri="{FF2B5EF4-FFF2-40B4-BE49-F238E27FC236}">
                <a16:creationId xmlns:a16="http://schemas.microsoft.com/office/drawing/2014/main" id="{9D7274D3-6AA3-4665-E85B-91A4C219E153}"/>
              </a:ext>
            </a:extLst>
          </p:cNvPr>
          <p:cNvSpPr/>
          <p:nvPr/>
        </p:nvSpPr>
        <p:spPr>
          <a:xfrm rot="5400000">
            <a:off x="43106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8" name="Shape 15">
            <a:extLst>
              <a:ext uri="{FF2B5EF4-FFF2-40B4-BE49-F238E27FC236}">
                <a16:creationId xmlns:a16="http://schemas.microsoft.com/office/drawing/2014/main" id="{0A43D410-01BB-CF79-4D75-7C1BAAB009D8}"/>
              </a:ext>
            </a:extLst>
          </p:cNvPr>
          <p:cNvSpPr/>
          <p:nvPr/>
        </p:nvSpPr>
        <p:spPr>
          <a:xfrm rot="5400000">
            <a:off x="-591769"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19" name="Shape 16">
            <a:extLst>
              <a:ext uri="{FF2B5EF4-FFF2-40B4-BE49-F238E27FC236}">
                <a16:creationId xmlns:a16="http://schemas.microsoft.com/office/drawing/2014/main" id="{8B64278A-E55F-D0E4-6FB9-631B3240DAC8}"/>
              </a:ext>
            </a:extLst>
          </p:cNvPr>
          <p:cNvSpPr/>
          <p:nvPr/>
        </p:nvSpPr>
        <p:spPr>
          <a:xfrm rot="5400000">
            <a:off x="7578960" y="3407485"/>
            <a:ext cx="2162847" cy="0"/>
          </a:xfrm>
          <a:prstGeom prst="line">
            <a:avLst/>
          </a:prstGeom>
          <a:solidFill>
            <a:srgbClr val="168AAD">
              <a:alpha val="10000"/>
            </a:srgbClr>
          </a:solidFill>
          <a:ln w="10583">
            <a:solidFill>
              <a:srgbClr val="168AAD">
                <a:alpha val="10000"/>
              </a:srgbClr>
            </a:solidFill>
            <a:prstDash val="solid"/>
            <a:headEnd type="none"/>
            <a:tailEnd type="none"/>
          </a:ln>
        </p:spPr>
      </p:sp>
      <p:sp>
        <p:nvSpPr>
          <p:cNvPr id="23" name="Text 20">
            <a:extLst>
              <a:ext uri="{FF2B5EF4-FFF2-40B4-BE49-F238E27FC236}">
                <a16:creationId xmlns:a16="http://schemas.microsoft.com/office/drawing/2014/main" id="{FC2DDAEB-BA6C-F331-B50C-B8A93D6F0BFD}"/>
              </a:ext>
            </a:extLst>
          </p:cNvPr>
          <p:cNvSpPr/>
          <p:nvPr/>
        </p:nvSpPr>
        <p:spPr>
          <a:xfrm>
            <a:off x="191885" y="166221"/>
            <a:ext cx="3396437" cy="121920"/>
          </a:xfrm>
          <a:prstGeom prst="rect">
            <a:avLst/>
          </a:prstGeom>
          <a:noFill/>
          <a:ln/>
        </p:spPr>
        <p:txBody>
          <a:bodyPr wrap="square" lIns="0" tIns="0" rIns="0" bIns="0" rtlCol="0" anchor="ctr"/>
          <a:lstStyle/>
          <a:p>
            <a:pPr algn="l">
              <a:lnSpc>
                <a:spcPts val="960"/>
              </a:lnSpc>
            </a:pPr>
            <a:r>
              <a:rPr lang="en-US" sz="600" b="0" kern="0" spc="48" dirty="0">
                <a:solidFill>
                  <a:srgbClr val="168AAD"/>
                </a:solidFill>
                <a:latin typeface="Inter" pitchFamily="34" charset="0"/>
                <a:ea typeface="Inter" pitchFamily="34" charset="-122"/>
                <a:cs typeface="Inter" pitchFamily="34" charset="-120"/>
              </a:rPr>
              <a:t>02 DECEMBER 2024</a:t>
            </a:r>
            <a:endParaRPr lang="en-US" sz="600" dirty="0"/>
          </a:p>
        </p:txBody>
      </p:sp>
      <p:sp>
        <p:nvSpPr>
          <p:cNvPr id="24" name="Text 21">
            <a:extLst>
              <a:ext uri="{FF2B5EF4-FFF2-40B4-BE49-F238E27FC236}">
                <a16:creationId xmlns:a16="http://schemas.microsoft.com/office/drawing/2014/main" id="{55B15CD8-D6B5-5EB6-8C94-41D1C8EFE257}"/>
              </a:ext>
            </a:extLst>
          </p:cNvPr>
          <p:cNvSpPr/>
          <p:nvPr/>
        </p:nvSpPr>
        <p:spPr>
          <a:xfrm>
            <a:off x="5853754" y="166221"/>
            <a:ext cx="3100983" cy="121920"/>
          </a:xfrm>
          <a:prstGeom prst="rect">
            <a:avLst/>
          </a:prstGeom>
          <a:noFill/>
          <a:ln/>
        </p:spPr>
        <p:txBody>
          <a:bodyPr wrap="square" lIns="0" tIns="0" rIns="0" bIns="0" rtlCol="0" anchor="ctr"/>
          <a:lstStyle/>
          <a:p>
            <a:pPr algn="r">
              <a:lnSpc>
                <a:spcPts val="960"/>
              </a:lnSpc>
            </a:pPr>
            <a:r>
              <a:rPr lang="en-US" sz="600" b="0" kern="0" spc="48" dirty="0">
                <a:solidFill>
                  <a:srgbClr val="168AAD"/>
                </a:solidFill>
                <a:latin typeface="Inter" pitchFamily="34" charset="0"/>
                <a:ea typeface="Inter" pitchFamily="34" charset="-122"/>
                <a:cs typeface="Inter" pitchFamily="34" charset="-120"/>
              </a:rPr>
              <a:t>AUTHOR</a:t>
            </a:r>
            <a:endParaRPr lang="en-US" sz="600" dirty="0"/>
          </a:p>
        </p:txBody>
      </p:sp>
      <p:sp>
        <p:nvSpPr>
          <p:cNvPr id="25" name="Shape 22">
            <a:extLst>
              <a:ext uri="{FF2B5EF4-FFF2-40B4-BE49-F238E27FC236}">
                <a16:creationId xmlns:a16="http://schemas.microsoft.com/office/drawing/2014/main" id="{D20F441C-6889-FB8C-560A-80C1B2037D9D}"/>
              </a:ext>
            </a:extLst>
          </p:cNvPr>
          <p:cNvSpPr/>
          <p:nvPr/>
        </p:nvSpPr>
        <p:spPr>
          <a:xfrm>
            <a:off x="-186870" y="431006"/>
            <a:ext cx="9525000" cy="0"/>
          </a:xfrm>
          <a:prstGeom prst="line">
            <a:avLst/>
          </a:prstGeom>
          <a:solidFill>
            <a:srgbClr val="168AAD">
              <a:alpha val="15000"/>
            </a:srgbClr>
          </a:solidFill>
          <a:ln w="10583">
            <a:solidFill>
              <a:srgbClr val="168AAD">
                <a:alpha val="15000"/>
              </a:srgbClr>
            </a:solidFill>
            <a:prstDash val="solid"/>
            <a:headEnd type="none"/>
            <a:tailEnd type="none"/>
          </a:ln>
        </p:spPr>
      </p:sp>
      <p:pic>
        <p:nvPicPr>
          <p:cNvPr id="27" name="Picture 26">
            <a:extLst>
              <a:ext uri="{FF2B5EF4-FFF2-40B4-BE49-F238E27FC236}">
                <a16:creationId xmlns:a16="http://schemas.microsoft.com/office/drawing/2014/main" id="{F10E0F8D-78F9-981F-81F6-FD6524824A3D}"/>
              </a:ext>
            </a:extLst>
          </p:cNvPr>
          <p:cNvPicPr>
            <a:picLocks noChangeAspect="1"/>
          </p:cNvPicPr>
          <p:nvPr/>
        </p:nvPicPr>
        <p:blipFill>
          <a:blip r:embed="rId3"/>
          <a:srcRect l="1080" t="921"/>
          <a:stretch/>
        </p:blipFill>
        <p:spPr>
          <a:xfrm>
            <a:off x="1127762" y="476561"/>
            <a:ext cx="6888475" cy="4625854"/>
          </a:xfrm>
          <a:prstGeom prst="rect">
            <a:avLst/>
          </a:prstGeom>
          <a:ln>
            <a:solidFill>
              <a:schemeClr val="tx1"/>
            </a:solidFill>
          </a:ln>
        </p:spPr>
      </p:pic>
    </p:spTree>
    <p:extLst>
      <p:ext uri="{BB962C8B-B14F-4D97-AF65-F5344CB8AC3E}">
        <p14:creationId xmlns:p14="http://schemas.microsoft.com/office/powerpoint/2010/main" val="387749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1211</Words>
  <Application>Microsoft Office PowerPoint</Application>
  <PresentationFormat>On-screen Show (16:9)</PresentationFormat>
  <Paragraphs>195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ML Traffic Prediction Model</dc:title>
  <dc:subject>PptxGenJS Presentation</dc:subject>
  <dc:creator>Pitch Software GmbH</dc:creator>
  <cp:lastModifiedBy>Murtaza Khasamwala</cp:lastModifiedBy>
  <cp:revision>7</cp:revision>
  <dcterms:created xsi:type="dcterms:W3CDTF">2024-12-02T07:26:12Z</dcterms:created>
  <dcterms:modified xsi:type="dcterms:W3CDTF">2024-12-02T22:13:23Z</dcterms:modified>
</cp:coreProperties>
</file>