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80" r:id="rId4"/>
    <p:sldId id="257" r:id="rId5"/>
    <p:sldId id="259" r:id="rId6"/>
    <p:sldId id="260" r:id="rId7"/>
    <p:sldId id="261" r:id="rId8"/>
    <p:sldId id="262" r:id="rId9"/>
    <p:sldId id="263" r:id="rId10"/>
    <p:sldId id="264" r:id="rId11"/>
    <p:sldId id="265" r:id="rId12"/>
    <p:sldId id="281" r:id="rId13"/>
    <p:sldId id="266" r:id="rId14"/>
    <p:sldId id="267" r:id="rId15"/>
    <p:sldId id="269"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C2A6E01-ADC2-4DD8-8A90-2F978E057A3C}" type="datetimeFigureOut">
              <a:rPr lang="en-US" smtClean="0"/>
              <a:pPr/>
              <a:t>6/9/2010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292080B-E1B9-4A93-8C54-A6C87052C4B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2A6E01-ADC2-4DD8-8A90-2F978E057A3C}" type="datetimeFigureOut">
              <a:rPr lang="en-US" smtClean="0"/>
              <a:pPr/>
              <a:t>6/9/2010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2080B-E1B9-4A93-8C54-A6C87052C4B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2A6E01-ADC2-4DD8-8A90-2F978E057A3C}" type="datetimeFigureOut">
              <a:rPr lang="en-US" smtClean="0"/>
              <a:pPr/>
              <a:t>6/9/2010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2080B-E1B9-4A93-8C54-A6C87052C4B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2A6E01-ADC2-4DD8-8A90-2F978E057A3C}" type="datetimeFigureOut">
              <a:rPr lang="en-US" smtClean="0"/>
              <a:pPr/>
              <a:t>6/9/2010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2080B-E1B9-4A93-8C54-A6C87052C4B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C2A6E01-ADC2-4DD8-8A90-2F978E057A3C}" type="datetimeFigureOut">
              <a:rPr lang="en-US" smtClean="0"/>
              <a:pPr/>
              <a:t>6/9/2010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2080B-E1B9-4A93-8C54-A6C87052C4B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C2A6E01-ADC2-4DD8-8A90-2F978E057A3C}" type="datetimeFigureOut">
              <a:rPr lang="en-US" smtClean="0"/>
              <a:pPr/>
              <a:t>6/9/2010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2080B-E1B9-4A93-8C54-A6C87052C4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C2A6E01-ADC2-4DD8-8A90-2F978E057A3C}" type="datetimeFigureOut">
              <a:rPr lang="en-US" smtClean="0"/>
              <a:pPr/>
              <a:t>6/9/2010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92080B-E1B9-4A93-8C54-A6C87052C4B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C2A6E01-ADC2-4DD8-8A90-2F978E057A3C}" type="datetimeFigureOut">
              <a:rPr lang="en-US" smtClean="0"/>
              <a:pPr/>
              <a:t>6/9/2010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92080B-E1B9-4A93-8C54-A6C87052C4B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A6E01-ADC2-4DD8-8A90-2F978E057A3C}" type="datetimeFigureOut">
              <a:rPr lang="en-US" smtClean="0"/>
              <a:pPr/>
              <a:t>6/9/2010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92080B-E1B9-4A93-8C54-A6C87052C4B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C2A6E01-ADC2-4DD8-8A90-2F978E057A3C}" type="datetimeFigureOut">
              <a:rPr lang="en-US" smtClean="0"/>
              <a:pPr/>
              <a:t>6/9/2010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2080B-E1B9-4A93-8C54-A6C87052C4B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C2A6E01-ADC2-4DD8-8A90-2F978E057A3C}" type="datetimeFigureOut">
              <a:rPr lang="en-US" smtClean="0"/>
              <a:pPr/>
              <a:t>6/9/2010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292080B-E1B9-4A93-8C54-A6C87052C4B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C2A6E01-ADC2-4DD8-8A90-2F978E057A3C}" type="datetimeFigureOut">
              <a:rPr lang="en-US" smtClean="0"/>
              <a:pPr/>
              <a:t>6/9/2010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292080B-E1B9-4A93-8C54-A6C87052C4B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839200" cy="1828800"/>
          </a:xfrm>
        </p:spPr>
        <p:txBody>
          <a:bodyPr>
            <a:normAutofit fontScale="90000"/>
          </a:bodyPr>
          <a:lstStyle/>
          <a:p>
            <a:r>
              <a:rPr lang="en-US" dirty="0" smtClean="0"/>
              <a:t>How does a mobile phone work?</a:t>
            </a:r>
            <a:br>
              <a:rPr lang="en-US" dirty="0" smtClean="0"/>
            </a:br>
            <a:endParaRPr lang="en-US" dirty="0"/>
          </a:p>
        </p:txBody>
      </p:sp>
      <p:sp>
        <p:nvSpPr>
          <p:cNvPr id="3" name="Subtitle 2"/>
          <p:cNvSpPr>
            <a:spLocks noGrp="1"/>
          </p:cNvSpPr>
          <p:nvPr>
            <p:ph type="subTitle" idx="1"/>
          </p:nvPr>
        </p:nvSpPr>
        <p:spPr>
          <a:xfrm>
            <a:off x="5257800" y="1447800"/>
            <a:ext cx="3663696" cy="1752600"/>
          </a:xfrm>
        </p:spPr>
        <p:txBody>
          <a:bodyPr/>
          <a:lstStyle/>
          <a:p>
            <a:r>
              <a:rPr lang="en-US" dirty="0" err="1" smtClean="0"/>
              <a:t>Murtaza</a:t>
            </a:r>
            <a:r>
              <a:rPr lang="en-US" dirty="0" smtClean="0"/>
              <a:t> </a:t>
            </a:r>
            <a:r>
              <a:rPr lang="en-US" dirty="0" err="1" smtClean="0"/>
              <a:t>Jafferji</a:t>
            </a:r>
            <a:endParaRPr lang="en-US" dirty="0"/>
          </a:p>
        </p:txBody>
      </p:sp>
      <p:pic>
        <p:nvPicPr>
          <p:cNvPr id="3075" name="Picture 3" descr="C:\Users\Murtaza\Desktop\cell_phone_use_chart-492x496.jpg"/>
          <p:cNvPicPr>
            <a:picLocks noChangeAspect="1" noChangeArrowheads="1"/>
          </p:cNvPicPr>
          <p:nvPr/>
        </p:nvPicPr>
        <p:blipFill>
          <a:blip r:embed="rId2" cstate="print"/>
          <a:srcRect/>
          <a:stretch>
            <a:fillRect/>
          </a:stretch>
        </p:blipFill>
        <p:spPr bwMode="auto">
          <a:xfrm>
            <a:off x="2133600" y="2133600"/>
            <a:ext cx="5879123" cy="44958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Info sent to either PSTN or MSC</a:t>
            </a:r>
            <a:endParaRPr lang="en-US" dirty="0"/>
          </a:p>
        </p:txBody>
      </p:sp>
      <p:sp>
        <p:nvSpPr>
          <p:cNvPr id="3" name="Content Placeholder 2"/>
          <p:cNvSpPr>
            <a:spLocks noGrp="1"/>
          </p:cNvSpPr>
          <p:nvPr>
            <p:ph idx="1"/>
          </p:nvPr>
        </p:nvSpPr>
        <p:spPr/>
        <p:txBody>
          <a:bodyPr/>
          <a:lstStyle/>
          <a:p>
            <a:r>
              <a:rPr lang="en-US" dirty="0" smtClean="0"/>
              <a:t>After validation and translation, the dialed digit information is sent to the…</a:t>
            </a:r>
          </a:p>
          <a:p>
            <a:pPr lvl="1"/>
            <a:r>
              <a:rPr lang="en-US" b="1" dirty="0" smtClean="0"/>
              <a:t>PSTN</a:t>
            </a:r>
            <a:r>
              <a:rPr lang="en-US" dirty="0" smtClean="0"/>
              <a:t> for landlines.</a:t>
            </a:r>
          </a:p>
          <a:p>
            <a:pPr lvl="2"/>
            <a:r>
              <a:rPr lang="en-US" b="1" dirty="0" smtClean="0"/>
              <a:t>PSTN (</a:t>
            </a:r>
            <a:r>
              <a:rPr lang="en-US" dirty="0" smtClean="0"/>
              <a:t>Public Switched Telephone Network)</a:t>
            </a:r>
          </a:p>
          <a:p>
            <a:pPr lvl="1"/>
            <a:r>
              <a:rPr lang="en-US" dirty="0" smtClean="0"/>
              <a:t> </a:t>
            </a:r>
            <a:r>
              <a:rPr lang="en-US" b="1" dirty="0" smtClean="0"/>
              <a:t>MSC</a:t>
            </a:r>
            <a:r>
              <a:rPr lang="en-US" dirty="0" smtClean="0"/>
              <a:t> for cell phones.</a:t>
            </a:r>
          </a:p>
          <a:p>
            <a:pPr lvl="2"/>
            <a:r>
              <a:rPr lang="en-US" b="1" dirty="0" smtClean="0"/>
              <a:t>MSC </a:t>
            </a:r>
            <a:r>
              <a:rPr lang="en-US" dirty="0" smtClean="0"/>
              <a:t>(Mobile Switching Center)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Hearing </a:t>
            </a:r>
            <a:r>
              <a:rPr lang="en-US" dirty="0" err="1" smtClean="0"/>
              <a:t>ringback</a:t>
            </a:r>
            <a:r>
              <a:rPr lang="en-US" dirty="0" smtClean="0"/>
              <a:t> and conversation begins</a:t>
            </a:r>
            <a:endParaRPr lang="en-US" dirty="0"/>
          </a:p>
        </p:txBody>
      </p:sp>
      <p:sp>
        <p:nvSpPr>
          <p:cNvPr id="3" name="Content Placeholder 2"/>
          <p:cNvSpPr>
            <a:spLocks noGrp="1"/>
          </p:cNvSpPr>
          <p:nvPr>
            <p:ph idx="1"/>
          </p:nvPr>
        </p:nvSpPr>
        <p:spPr/>
        <p:txBody>
          <a:bodyPr/>
          <a:lstStyle/>
          <a:p>
            <a:r>
              <a:rPr lang="en-US" dirty="0" smtClean="0"/>
              <a:t>When the cell site detects the transmitted </a:t>
            </a:r>
            <a:r>
              <a:rPr lang="en-US" b="1" dirty="0" smtClean="0"/>
              <a:t>SAT</a:t>
            </a:r>
            <a:r>
              <a:rPr lang="en-US" dirty="0" smtClean="0"/>
              <a:t> from the mobile it knows the mobile is on the assigned voice channel. Both audio paths are enabled and the mobile user hears </a:t>
            </a:r>
            <a:r>
              <a:rPr lang="en-US" dirty="0" err="1" smtClean="0"/>
              <a:t>ringback</a:t>
            </a:r>
            <a:r>
              <a:rPr lang="en-US" dirty="0" smtClean="0"/>
              <a:t> from the </a:t>
            </a:r>
            <a:r>
              <a:rPr lang="en-US" b="1" dirty="0" smtClean="0"/>
              <a:t>PSTN/MSC</a:t>
            </a:r>
            <a:r>
              <a:rPr lang="en-US" dirty="0" smtClean="0"/>
              <a:t>. When the called party answers conversation begins.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447800"/>
            <a:ext cx="8229600" cy="2209800"/>
          </a:xfrm>
        </p:spPr>
        <p:txBody>
          <a:bodyPr/>
          <a:lstStyle/>
          <a:p>
            <a:r>
              <a:rPr lang="en-US" dirty="0" smtClean="0"/>
              <a:t>Simplified Version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52600"/>
            <a:ext cx="8229600" cy="2438400"/>
          </a:xfrm>
        </p:spPr>
        <p:txBody>
          <a:bodyPr>
            <a:normAutofit/>
          </a:bodyPr>
          <a:lstStyle/>
          <a:p>
            <a:r>
              <a:rPr lang="en-US" dirty="0" smtClean="0"/>
              <a:t>1) User enters a phone number and presses SEND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505200"/>
            <a:ext cx="8229600" cy="1143000"/>
          </a:xfrm>
        </p:spPr>
        <p:txBody>
          <a:bodyPr>
            <a:normAutofit fontScale="90000"/>
          </a:bodyPr>
          <a:lstStyle/>
          <a:p>
            <a:r>
              <a:rPr lang="en-US" dirty="0" smtClean="0"/>
              <a:t>2) Phone transmits that telephone number, along with a request for service signal, and all the information used to register a call to the cell site.</a:t>
            </a:r>
            <a:endParaRPr lang="en-US" dirty="0"/>
          </a:p>
        </p:txBody>
      </p:sp>
      <p:sp>
        <p:nvSpPr>
          <p:cNvPr id="4" name="Rectangle 3"/>
          <p:cNvSpPr/>
          <p:nvPr/>
        </p:nvSpPr>
        <p:spPr>
          <a:xfrm>
            <a:off x="2286000" y="4953000"/>
            <a:ext cx="4572000" cy="1200329"/>
          </a:xfrm>
          <a:prstGeom prst="rect">
            <a:avLst/>
          </a:prstGeom>
        </p:spPr>
        <p:txBody>
          <a:bodyPr>
            <a:spAutoFit/>
          </a:bodyPr>
          <a:lstStyle/>
          <a:p>
            <a:r>
              <a:rPr lang="en-US" dirty="0" smtClean="0"/>
              <a:t>The mobile transmits this information on the strongest REVCC (reverse control </a:t>
            </a:r>
            <a:r>
              <a:rPr lang="en-US" dirty="0" smtClean="0"/>
              <a:t>channel…s</a:t>
            </a:r>
            <a:r>
              <a:rPr lang="en-US" dirty="0" smtClean="0"/>
              <a:t>ignaling </a:t>
            </a:r>
            <a:r>
              <a:rPr lang="en-US" dirty="0" smtClean="0"/>
              <a:t>information sent from phone to the cell site is sent on </a:t>
            </a:r>
            <a:r>
              <a:rPr lang="en-US" dirty="0" smtClean="0"/>
              <a:t>here).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52600"/>
            <a:ext cx="8229600" cy="2819400"/>
          </a:xfrm>
        </p:spPr>
        <p:txBody>
          <a:bodyPr>
            <a:normAutofit/>
          </a:bodyPr>
          <a:lstStyle/>
          <a:p>
            <a:r>
              <a:rPr lang="en-US" dirty="0" smtClean="0"/>
              <a:t>3) The MSC (Mobile Switching Center) checks out this info and assigns a voice channel.</a:t>
            </a:r>
            <a:endParaRPr lang="en-US" dirty="0"/>
          </a:p>
        </p:txBody>
      </p:sp>
      <p:sp>
        <p:nvSpPr>
          <p:cNvPr id="4" name="Rectangle 3"/>
          <p:cNvSpPr/>
          <p:nvPr/>
        </p:nvSpPr>
        <p:spPr>
          <a:xfrm>
            <a:off x="2286000" y="4876800"/>
            <a:ext cx="4572000" cy="1200329"/>
          </a:xfrm>
          <a:prstGeom prst="rect">
            <a:avLst/>
          </a:prstGeom>
        </p:spPr>
        <p:txBody>
          <a:bodyPr>
            <a:spAutoFit/>
          </a:bodyPr>
          <a:lstStyle/>
          <a:p>
            <a:r>
              <a:rPr lang="en-US" dirty="0" smtClean="0"/>
              <a:t>It communicates that assignment to the mobile on the FOCC (forward control </a:t>
            </a:r>
            <a:r>
              <a:rPr lang="en-US" dirty="0" smtClean="0"/>
              <a:t>channel…s</a:t>
            </a:r>
            <a:r>
              <a:rPr lang="en-US" dirty="0" smtClean="0"/>
              <a:t>ignaling </a:t>
            </a:r>
            <a:r>
              <a:rPr lang="en-US" dirty="0" smtClean="0"/>
              <a:t>information </a:t>
            </a:r>
            <a:r>
              <a:rPr lang="en-US" dirty="0" smtClean="0"/>
              <a:t>sent from the cell site </a:t>
            </a:r>
            <a:r>
              <a:rPr lang="en-US" dirty="0" smtClean="0"/>
              <a:t>to the mobile is on </a:t>
            </a:r>
            <a:r>
              <a:rPr lang="en-US" dirty="0" smtClean="0"/>
              <a:t>here).</a:t>
            </a:r>
            <a:endParaRPr lang="en-US" u="sn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14600"/>
            <a:ext cx="8229600" cy="1143000"/>
          </a:xfrm>
        </p:spPr>
        <p:txBody>
          <a:bodyPr>
            <a:normAutofit fontScale="90000"/>
          </a:bodyPr>
          <a:lstStyle/>
          <a:p>
            <a:r>
              <a:rPr lang="en-US" dirty="0" smtClean="0"/>
              <a:t>4) The cell site opens a voice channel and transmits a SAT on it.</a:t>
            </a:r>
            <a:endParaRPr lang="en-US" dirty="0"/>
          </a:p>
        </p:txBody>
      </p:sp>
      <p:sp>
        <p:nvSpPr>
          <p:cNvPr id="4" name="Rectangle 3"/>
          <p:cNvSpPr/>
          <p:nvPr/>
        </p:nvSpPr>
        <p:spPr>
          <a:xfrm>
            <a:off x="2057400" y="4343400"/>
            <a:ext cx="4572000" cy="923330"/>
          </a:xfrm>
          <a:prstGeom prst="rect">
            <a:avLst/>
          </a:prstGeom>
        </p:spPr>
        <p:txBody>
          <a:bodyPr>
            <a:spAutoFit/>
          </a:bodyPr>
          <a:lstStyle/>
          <a:p>
            <a:pPr lvl="1"/>
            <a:r>
              <a:rPr lang="en-US" b="1" dirty="0" smtClean="0"/>
              <a:t>Supervisory Audio Tone (SAT)</a:t>
            </a:r>
            <a:endParaRPr lang="en-US" dirty="0" smtClean="0"/>
          </a:p>
          <a:p>
            <a:pPr lvl="2"/>
            <a:r>
              <a:rPr lang="en-US" dirty="0" smtClean="0"/>
              <a:t>The </a:t>
            </a:r>
            <a:r>
              <a:rPr lang="en-US" b="1" dirty="0" smtClean="0"/>
              <a:t>SAT</a:t>
            </a:r>
            <a:r>
              <a:rPr lang="en-US" dirty="0" smtClean="0"/>
              <a:t> acts as a safeguard against co-channel interference.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24200"/>
            <a:ext cx="8229600" cy="1143000"/>
          </a:xfrm>
        </p:spPr>
        <p:txBody>
          <a:bodyPr>
            <a:normAutofit fontScale="90000"/>
          </a:bodyPr>
          <a:lstStyle/>
          <a:p>
            <a:r>
              <a:rPr lang="en-US" dirty="0" smtClean="0"/>
              <a:t>5) The mobile detects the SAT and locks on, transmitting it back to the cell site (as confirmation).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0"/>
            <a:ext cx="8229600" cy="1143000"/>
          </a:xfrm>
        </p:spPr>
        <p:txBody>
          <a:bodyPr>
            <a:normAutofit fontScale="90000"/>
          </a:bodyPr>
          <a:lstStyle/>
          <a:p>
            <a:r>
              <a:rPr lang="en-US" dirty="0" smtClean="0"/>
              <a:t>6) The MSC detects this confirmation and sends the mobile a message in return.</a:t>
            </a:r>
            <a:endParaRPr lang="en-US" dirty="0"/>
          </a:p>
        </p:txBody>
      </p:sp>
      <p:sp>
        <p:nvSpPr>
          <p:cNvPr id="4" name="Rectangle 3"/>
          <p:cNvSpPr/>
          <p:nvPr/>
        </p:nvSpPr>
        <p:spPr>
          <a:xfrm>
            <a:off x="2209800" y="4648200"/>
            <a:ext cx="4572000" cy="923330"/>
          </a:xfrm>
          <a:prstGeom prst="rect">
            <a:avLst/>
          </a:prstGeom>
        </p:spPr>
        <p:txBody>
          <a:bodyPr>
            <a:spAutoFit/>
          </a:bodyPr>
          <a:lstStyle/>
          <a:p>
            <a:r>
              <a:rPr lang="en-US" dirty="0" smtClean="0"/>
              <a:t>This could be several things. It might be a busy signal, </a:t>
            </a:r>
            <a:r>
              <a:rPr lang="en-US" dirty="0" err="1" smtClean="0"/>
              <a:t>ringback</a:t>
            </a:r>
            <a:r>
              <a:rPr lang="en-US" dirty="0" smtClean="0"/>
              <a:t>, or whatever tone was delivered to the switch.</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81200"/>
            <a:ext cx="8229600" cy="2133600"/>
          </a:xfrm>
        </p:spPr>
        <p:txBody>
          <a:bodyPr>
            <a:normAutofit/>
          </a:bodyPr>
          <a:lstStyle/>
          <a:p>
            <a:r>
              <a:rPr lang="en-US" dirty="0" smtClean="0"/>
              <a:t>7) When the called party answers conversation begins.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phone?</a:t>
            </a:r>
            <a:endParaRPr lang="en-US" dirty="0"/>
          </a:p>
        </p:txBody>
      </p:sp>
      <p:sp>
        <p:nvSpPr>
          <p:cNvPr id="3" name="Content Placeholder 2"/>
          <p:cNvSpPr>
            <a:spLocks noGrp="1"/>
          </p:cNvSpPr>
          <p:nvPr>
            <p:ph idx="1"/>
          </p:nvPr>
        </p:nvSpPr>
        <p:spPr/>
        <p:txBody>
          <a:bodyPr/>
          <a:lstStyle/>
          <a:p>
            <a:r>
              <a:rPr lang="en-US" dirty="0" smtClean="0"/>
              <a:t>A cell phones works as a two way radio which sends as well as receives signals with a cellular network of base stations known as cell sites.</a:t>
            </a:r>
          </a:p>
          <a:p>
            <a:r>
              <a:rPr lang="en-US" dirty="0" smtClean="0"/>
              <a:t>There aren’t any wires! How does it make a call?!...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a:bodyPr>
          <a:lstStyle/>
          <a:p>
            <a:r>
              <a:rPr lang="en-US" dirty="0" smtClean="0"/>
              <a:t>When you talk on a cell phone the voice messages in it gets converted into the radio waves and these waves travel through the air to reach the close by base station. </a:t>
            </a:r>
          </a:p>
          <a:p>
            <a:r>
              <a:rPr lang="en-US" dirty="0" smtClean="0"/>
              <a:t>From these base stations the calls are sent across the communication network and finally reach the receiver of the call. </a:t>
            </a:r>
          </a:p>
          <a:p>
            <a:r>
              <a:rPr lang="en-US" dirty="0" smtClean="0"/>
              <a:t>The base station which is located near to the called number sends the radio waves so that the receiver device can detect them and finally the cell phone of the receiver converts these signals into voice and call takes a place.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Magic</a:t>
            </a:r>
            <a:endParaRPr lang="en-US" dirty="0"/>
          </a:p>
        </p:txBody>
      </p:sp>
      <p:sp>
        <p:nvSpPr>
          <p:cNvPr id="3" name="Content Placeholder 2"/>
          <p:cNvSpPr>
            <a:spLocks noGrp="1"/>
          </p:cNvSpPr>
          <p:nvPr>
            <p:ph idx="1"/>
          </p:nvPr>
        </p:nvSpPr>
        <p:spPr/>
        <p:txBody>
          <a:bodyPr/>
          <a:lstStyle/>
          <a:p>
            <a:r>
              <a:rPr lang="en-US" dirty="0" smtClean="0"/>
              <a:t>The majority of the cell phones use the digital technology that coverts your voice into form of binary digits 0 and 1 and these data packets are relayed through the wireless networks of the receiving phone.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urtaza\Desktop\article2.new-3.gif"/>
          <p:cNvPicPr>
            <a:picLocks noChangeAspect="1" noChangeArrowheads="1"/>
          </p:cNvPicPr>
          <p:nvPr/>
        </p:nvPicPr>
        <p:blipFill>
          <a:blip r:embed="rId2" cstate="print"/>
          <a:srcRect/>
          <a:stretch>
            <a:fillRect/>
          </a:stretch>
        </p:blipFill>
        <p:spPr bwMode="auto">
          <a:xfrm>
            <a:off x="1447800" y="0"/>
            <a:ext cx="6414796" cy="68580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urtaza\Desktop\Phone chart.gif"/>
          <p:cNvPicPr>
            <a:picLocks noChangeAspect="1" noChangeArrowheads="1"/>
          </p:cNvPicPr>
          <p:nvPr/>
        </p:nvPicPr>
        <p:blipFill>
          <a:blip r:embed="rId2" cstate="print"/>
          <a:srcRect/>
          <a:stretch>
            <a:fillRect/>
          </a:stretch>
        </p:blipFill>
        <p:spPr bwMode="auto">
          <a:xfrm>
            <a:off x="1066800" y="0"/>
            <a:ext cx="7371827" cy="68580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Funny thing I found while making this presentation</a:t>
            </a:r>
            <a:endParaRPr lang="en-US" dirty="0"/>
          </a:p>
        </p:txBody>
      </p:sp>
      <p:pic>
        <p:nvPicPr>
          <p:cNvPr id="4098" name="Picture 2" descr="C:\Users\Murtaza\Desktop\google-491x289.jpg"/>
          <p:cNvPicPr>
            <a:picLocks noChangeAspect="1" noChangeArrowheads="1"/>
          </p:cNvPicPr>
          <p:nvPr/>
        </p:nvPicPr>
        <p:blipFill>
          <a:blip r:embed="rId2" cstate="print"/>
          <a:srcRect/>
          <a:stretch>
            <a:fillRect/>
          </a:stretch>
        </p:blipFill>
        <p:spPr bwMode="auto">
          <a:xfrm>
            <a:off x="609600" y="1905000"/>
            <a:ext cx="8077200" cy="4754197"/>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143000"/>
            <a:ext cx="9296400" cy="2572512"/>
          </a:xfrm>
        </p:spPr>
        <p:txBody>
          <a:bodyPr/>
          <a:lstStyle/>
          <a:p>
            <a:r>
              <a:rPr lang="en-US" dirty="0" smtClean="0"/>
              <a:t>Complicated Version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User dials a number</a:t>
            </a:r>
            <a:endParaRPr lang="en-US" dirty="0"/>
          </a:p>
        </p:txBody>
      </p:sp>
      <p:sp>
        <p:nvSpPr>
          <p:cNvPr id="3" name="Content Placeholder 2"/>
          <p:cNvSpPr>
            <a:spLocks noGrp="1"/>
          </p:cNvSpPr>
          <p:nvPr>
            <p:ph idx="1"/>
          </p:nvPr>
        </p:nvSpPr>
        <p:spPr/>
        <p:txBody>
          <a:bodyPr/>
          <a:lstStyle/>
          <a:p>
            <a:r>
              <a:rPr lang="en-US" dirty="0" smtClean="0"/>
              <a:t>When placing a mobile originated call, the dialed digits are keyed in. The mobile does not transmit at this time. This process is called </a:t>
            </a:r>
            <a:r>
              <a:rPr lang="en-US" b="1" dirty="0" smtClean="0"/>
              <a:t>preorigination dialing</a:t>
            </a:r>
            <a:r>
              <a:rPr lang="en-US" dirty="0" smtClean="0"/>
              <a:t> and the dialed digits are put into memory. The call process starts when the user presses the </a:t>
            </a:r>
            <a:r>
              <a:rPr lang="en-US" b="1" dirty="0" smtClean="0"/>
              <a:t>SEND key</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Phone scans for access channel</a:t>
            </a:r>
            <a:endParaRPr lang="en-US" dirty="0"/>
          </a:p>
        </p:txBody>
      </p:sp>
      <p:sp>
        <p:nvSpPr>
          <p:cNvPr id="3" name="Content Placeholder 2"/>
          <p:cNvSpPr>
            <a:spLocks noGrp="1"/>
          </p:cNvSpPr>
          <p:nvPr>
            <p:ph idx="1"/>
          </p:nvPr>
        </p:nvSpPr>
        <p:spPr/>
        <p:txBody>
          <a:bodyPr>
            <a:normAutofit/>
          </a:bodyPr>
          <a:lstStyle/>
          <a:p>
            <a:r>
              <a:rPr lang="en-US" dirty="0" smtClean="0"/>
              <a:t>After the SEND key is pressed, the mobile scans the 21 dedicated control channels looking for an access channel. </a:t>
            </a:r>
          </a:p>
          <a:p>
            <a:pPr lvl="1"/>
            <a:r>
              <a:rPr lang="en-US" dirty="0" smtClean="0"/>
              <a:t>Each carrier (non-</a:t>
            </a:r>
            <a:r>
              <a:rPr lang="en-US" dirty="0" err="1" smtClean="0"/>
              <a:t>wireline</a:t>
            </a:r>
            <a:r>
              <a:rPr lang="en-US" dirty="0" smtClean="0"/>
              <a:t>, </a:t>
            </a:r>
            <a:r>
              <a:rPr lang="en-US" dirty="0" err="1" smtClean="0"/>
              <a:t>wireline</a:t>
            </a:r>
            <a:r>
              <a:rPr lang="en-US" dirty="0" smtClean="0"/>
              <a:t>) has 21 channels allocated for control purposes. One of these channels is assigned to each cell site. A control channel is on the air 24 hours a day, 365 days a year. The control channel actually combines three functions into one channel: </a:t>
            </a:r>
          </a:p>
          <a:p>
            <a:pPr lvl="2"/>
            <a:r>
              <a:rPr lang="en-US" dirty="0" smtClean="0"/>
              <a:t>control information (</a:t>
            </a:r>
            <a:r>
              <a:rPr lang="en-US" dirty="0" err="1" smtClean="0"/>
              <a:t>signalling</a:t>
            </a:r>
            <a:r>
              <a:rPr lang="en-US" dirty="0" smtClean="0"/>
              <a:t>) </a:t>
            </a:r>
          </a:p>
          <a:p>
            <a:pPr lvl="2"/>
            <a:r>
              <a:rPr lang="en-US" dirty="0" smtClean="0"/>
              <a:t>paging </a:t>
            </a:r>
          </a:p>
          <a:p>
            <a:pPr lvl="2"/>
            <a:r>
              <a:rPr lang="en-US" dirty="0" smtClean="0"/>
              <a:t>access </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Phone transmits service request </a:t>
            </a:r>
            <a:endParaRPr lang="en-US" dirty="0"/>
          </a:p>
        </p:txBody>
      </p:sp>
      <p:sp>
        <p:nvSpPr>
          <p:cNvPr id="3" name="Content Placeholder 2"/>
          <p:cNvSpPr>
            <a:spLocks noGrp="1"/>
          </p:cNvSpPr>
          <p:nvPr>
            <p:ph idx="1"/>
          </p:nvPr>
        </p:nvSpPr>
        <p:spPr/>
        <p:txBody>
          <a:bodyPr/>
          <a:lstStyle/>
          <a:p>
            <a:r>
              <a:rPr lang="en-US" dirty="0" smtClean="0"/>
              <a:t>When the mobile locks onto what it recognizes as an access channel it checks the status of the </a:t>
            </a:r>
            <a:r>
              <a:rPr lang="en-US" b="1" dirty="0" smtClean="0"/>
              <a:t>busy/idle bits</a:t>
            </a:r>
            <a:r>
              <a:rPr lang="en-US" dirty="0" smtClean="0"/>
              <a:t> on the </a:t>
            </a:r>
            <a:r>
              <a:rPr lang="en-US" b="1" dirty="0" smtClean="0"/>
              <a:t>FOCC</a:t>
            </a:r>
            <a:r>
              <a:rPr lang="en-US" dirty="0" smtClean="0"/>
              <a:t>. A “0" indicates the </a:t>
            </a:r>
            <a:r>
              <a:rPr lang="en-US" b="1" dirty="0" smtClean="0"/>
              <a:t>REVCC </a:t>
            </a:r>
            <a:r>
              <a:rPr lang="en-US" dirty="0" smtClean="0"/>
              <a:t>is busy processing a call. A "1" indicates the channel is available for use. When the mobile sees a "1" status, it transmits a service request on the </a:t>
            </a:r>
            <a:r>
              <a:rPr lang="en-US" b="1" dirty="0" smtClean="0"/>
              <a:t>REVCC</a:t>
            </a:r>
            <a:r>
              <a:rPr lang="en-US" dirty="0" smtClean="0"/>
              <a:t>.</a:t>
            </a:r>
          </a:p>
          <a:p>
            <a:pPr lvl="1"/>
            <a:r>
              <a:rPr lang="en-US" dirty="0" smtClean="0"/>
              <a:t>Signaling information sent to the mobile is on the </a:t>
            </a:r>
            <a:r>
              <a:rPr lang="en-US" b="1" dirty="0" smtClean="0"/>
              <a:t>Forward Control Channel (FOCC)</a:t>
            </a:r>
            <a:r>
              <a:rPr lang="en-US" dirty="0" smtClean="0"/>
              <a:t>. </a:t>
            </a:r>
          </a:p>
          <a:p>
            <a:pPr lvl="1"/>
            <a:r>
              <a:rPr lang="en-US" dirty="0" smtClean="0"/>
              <a:t>Signaling information sent to the cell site is on the </a:t>
            </a:r>
            <a:r>
              <a:rPr lang="en-US" b="1" dirty="0" smtClean="0"/>
              <a:t>Reverse Control Channel (REVCC)</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Wait for command from cell site</a:t>
            </a:r>
            <a:endParaRPr lang="en-US" dirty="0"/>
          </a:p>
        </p:txBody>
      </p:sp>
      <p:sp>
        <p:nvSpPr>
          <p:cNvPr id="3" name="Content Placeholder 2"/>
          <p:cNvSpPr>
            <a:spLocks noGrp="1"/>
          </p:cNvSpPr>
          <p:nvPr>
            <p:ph idx="1"/>
          </p:nvPr>
        </p:nvSpPr>
        <p:spPr/>
        <p:txBody>
          <a:bodyPr/>
          <a:lstStyle/>
          <a:p>
            <a:r>
              <a:rPr lang="en-US" dirty="0" smtClean="0"/>
              <a:t>The service request contains the mobile's </a:t>
            </a:r>
            <a:r>
              <a:rPr lang="en-US" b="1" dirty="0" smtClean="0"/>
              <a:t>ESN</a:t>
            </a:r>
            <a:r>
              <a:rPr lang="en-US" dirty="0" smtClean="0"/>
              <a:t>, dialed digits, and its directory number. </a:t>
            </a:r>
          </a:p>
          <a:p>
            <a:pPr lvl="1"/>
            <a:r>
              <a:rPr lang="en-US" b="1" dirty="0" smtClean="0"/>
              <a:t>Electronic Serial Number(ESN)</a:t>
            </a:r>
            <a:r>
              <a:rPr lang="en-US" dirty="0" smtClean="0"/>
              <a:t>. This number is unique to each mobile.</a:t>
            </a:r>
          </a:p>
          <a:p>
            <a:r>
              <a:rPr lang="en-US" dirty="0" smtClean="0"/>
              <a:t>If the channel is available, the mobile waits for a command from the cell site.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Cell site forwards info to MSC</a:t>
            </a:r>
            <a:endParaRPr lang="en-US" dirty="0"/>
          </a:p>
        </p:txBody>
      </p:sp>
      <p:sp>
        <p:nvSpPr>
          <p:cNvPr id="3" name="Content Placeholder 2"/>
          <p:cNvSpPr>
            <a:spLocks noGrp="1"/>
          </p:cNvSpPr>
          <p:nvPr>
            <p:ph idx="1"/>
          </p:nvPr>
        </p:nvSpPr>
        <p:spPr/>
        <p:txBody>
          <a:bodyPr>
            <a:normAutofit/>
          </a:bodyPr>
          <a:lstStyle/>
          <a:p>
            <a:r>
              <a:rPr lang="en-US" dirty="0" smtClean="0"/>
              <a:t>When the cell site receives the service request message, it forwards the information to the </a:t>
            </a:r>
            <a:r>
              <a:rPr lang="en-US" b="1" dirty="0" smtClean="0"/>
              <a:t>MSC(Mobile Switching Center)</a:t>
            </a:r>
            <a:r>
              <a:rPr lang="en-US" dirty="0" smtClean="0"/>
              <a:t>. </a:t>
            </a:r>
          </a:p>
          <a:p>
            <a:pPr lvl="1"/>
            <a:r>
              <a:rPr lang="en-US" dirty="0" smtClean="0"/>
              <a:t>The </a:t>
            </a:r>
            <a:r>
              <a:rPr lang="en-US" b="1" dirty="0" smtClean="0"/>
              <a:t>MSC</a:t>
            </a:r>
            <a:r>
              <a:rPr lang="en-US" dirty="0" smtClean="0"/>
              <a:t> validates the subscriber's </a:t>
            </a:r>
            <a:r>
              <a:rPr lang="en-US" b="1" dirty="0" smtClean="0"/>
              <a:t>MIN </a:t>
            </a:r>
            <a:r>
              <a:rPr lang="en-US" dirty="0" smtClean="0"/>
              <a:t>(phone number) and </a:t>
            </a:r>
            <a:r>
              <a:rPr lang="en-US" b="1" dirty="0" smtClean="0"/>
              <a:t>ESN</a:t>
            </a:r>
            <a:r>
              <a:rPr lang="en-US" dirty="0" smtClean="0"/>
              <a:t> and translates or routes the call.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Cell site transmits IVCDM to mobile</a:t>
            </a:r>
            <a:endParaRPr lang="en-US" dirty="0"/>
          </a:p>
        </p:txBody>
      </p:sp>
      <p:sp>
        <p:nvSpPr>
          <p:cNvPr id="3" name="Content Placeholder 2"/>
          <p:cNvSpPr>
            <a:spLocks noGrp="1"/>
          </p:cNvSpPr>
          <p:nvPr>
            <p:ph idx="1"/>
          </p:nvPr>
        </p:nvSpPr>
        <p:spPr/>
        <p:txBody>
          <a:bodyPr>
            <a:normAutofit/>
          </a:bodyPr>
          <a:lstStyle/>
          <a:p>
            <a:r>
              <a:rPr lang="en-US" dirty="0" smtClean="0"/>
              <a:t>The cell site selects an idle voice channel and transmits an </a:t>
            </a:r>
            <a:r>
              <a:rPr lang="en-US" b="1" dirty="0" smtClean="0"/>
              <a:t>Initial Voice Channel Designation Message (IVCDM)</a:t>
            </a:r>
            <a:r>
              <a:rPr lang="en-US" dirty="0" smtClean="0"/>
              <a:t> to the mobile. </a:t>
            </a:r>
          </a:p>
          <a:p>
            <a:pPr lvl="1"/>
            <a:r>
              <a:rPr lang="en-US" dirty="0" smtClean="0"/>
              <a:t>The </a:t>
            </a:r>
            <a:r>
              <a:rPr lang="en-US" b="1" dirty="0" smtClean="0"/>
              <a:t>IVCDM</a:t>
            </a:r>
            <a:r>
              <a:rPr lang="en-US" dirty="0" smtClean="0"/>
              <a:t> contains the voice channel number and the associated </a:t>
            </a:r>
            <a:r>
              <a:rPr lang="en-US" b="1" dirty="0" smtClean="0"/>
              <a:t>Supervisory Audio Tone (SAT)</a:t>
            </a:r>
            <a:r>
              <a:rPr lang="en-US" dirty="0" smtClean="0"/>
              <a:t> for the mobile to transmit.</a:t>
            </a:r>
          </a:p>
          <a:p>
            <a:pPr lvl="2"/>
            <a:r>
              <a:rPr lang="en-US" dirty="0" smtClean="0"/>
              <a:t>The </a:t>
            </a:r>
            <a:r>
              <a:rPr lang="en-US" b="1" dirty="0" smtClean="0"/>
              <a:t>SAT</a:t>
            </a:r>
            <a:r>
              <a:rPr lang="en-US" dirty="0" smtClean="0"/>
              <a:t> acts as a safeguard against co-channel interference.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1188</TotalTime>
  <Words>926</Words>
  <Application>Microsoft Office PowerPoint</Application>
  <PresentationFormat>On-screen Show (4:3)</PresentationFormat>
  <Paragraphs>57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How does a mobile phone work? </vt:lpstr>
      <vt:lpstr>Cell phone?</vt:lpstr>
      <vt:lpstr>Complicated Version</vt:lpstr>
      <vt:lpstr>1) User dials a number</vt:lpstr>
      <vt:lpstr>2) Phone scans for access channel</vt:lpstr>
      <vt:lpstr>3) Phone transmits service request </vt:lpstr>
      <vt:lpstr>4) Wait for command from cell site</vt:lpstr>
      <vt:lpstr>5) Cell site forwards info to MSC</vt:lpstr>
      <vt:lpstr>6) Cell site transmits IVCDM to mobile</vt:lpstr>
      <vt:lpstr>7) Info sent to either PSTN or MSC</vt:lpstr>
      <vt:lpstr>8) Hearing ringback and conversation begins</vt:lpstr>
      <vt:lpstr>Simplified Version</vt:lpstr>
      <vt:lpstr>1) User enters a phone number and presses SEND</vt:lpstr>
      <vt:lpstr>2) Phone transmits that telephone number, along with a request for service signal, and all the information used to register a call to the cell site.</vt:lpstr>
      <vt:lpstr>3) The MSC (Mobile Switching Center) checks out this info and assigns a voice channel.</vt:lpstr>
      <vt:lpstr>4) The cell site opens a voice channel and transmits a SAT on it.</vt:lpstr>
      <vt:lpstr>5) The mobile detects the SAT and locks on, transmitting it back to the cell site (as confirmation).</vt:lpstr>
      <vt:lpstr>6) The MSC detects this confirmation and sends the mobile a message in return.</vt:lpstr>
      <vt:lpstr>7) When the called party answers conversation begins.</vt:lpstr>
      <vt:lpstr>Summary</vt:lpstr>
      <vt:lpstr>Magic</vt:lpstr>
      <vt:lpstr>Slide 22</vt:lpstr>
      <vt:lpstr>Slide 23</vt:lpstr>
      <vt:lpstr>Funny thing I found while making this presentation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Murtaza</dc:creator>
  <cp:lastModifiedBy>Murtaza</cp:lastModifiedBy>
  <cp:revision>72</cp:revision>
  <dcterms:created xsi:type="dcterms:W3CDTF">2010-06-08T17:37:39Z</dcterms:created>
  <dcterms:modified xsi:type="dcterms:W3CDTF">2010-06-09T13:27:10Z</dcterms:modified>
</cp:coreProperties>
</file>