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AE2FF-EBFF-4660-8E0E-63660C7D41E9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FE29C-AA98-4C89-8146-304738654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37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timal_contro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cessary_condit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Dynamic_programming" TargetMode="External"/><Relationship Id="rId4" Type="http://schemas.openxmlformats.org/officeDocument/2006/relationships/hyperlink" Target="https://en.wikipedia.org/wiki/Optimization_(mathematics)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1200" i="1" kern="120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I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I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I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I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  <m:r>
                          <a:rPr lang="en-IN" sz="120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𝐴</m:t>
                        </m:r>
                      </m:e>
                    </m:d>
                  </m:oMath>
                </a14:m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guarantees that stabilizing control is generated naturally through the solution process</a:t>
                </a:r>
                <a:endParaRPr lang="en-IN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(√(</a:t>
                </a:r>
                <a:r>
                  <a:rPr lang="en-I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𝐻_𝑖 ),𝐴)</a:t>
                </a:r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guarantees that stabilizing control is generated naturally through the solution process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E29C-AA98-4C89-8146-304738654BB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05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Double derivative</a:t>
            </a:r>
            <a:r>
              <a:rPr lang="en-IN" baseline="0" dirty="0" smtClean="0"/>
              <a:t> of hi/</a:t>
            </a:r>
            <a:r>
              <a:rPr lang="en-IN" baseline="0" dirty="0" err="1" smtClean="0"/>
              <a:t>ui</a:t>
            </a:r>
            <a:r>
              <a:rPr lang="en-IN" baseline="0" dirty="0" smtClean="0"/>
              <a:t>, gives </a:t>
            </a:r>
            <a:r>
              <a:rPr lang="en-IN" baseline="0" dirty="0" err="1" smtClean="0"/>
              <a:t>Rii</a:t>
            </a:r>
            <a:r>
              <a:rPr lang="en-IN" baseline="0" dirty="0" smtClean="0"/>
              <a:t>&gt;0, so it minimizes, and for hi/vi=-gama^2, so it maximizes.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E29C-AA98-4C89-8146-304738654BB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439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Pi is unique symmetric</a:t>
            </a:r>
            <a:r>
              <a:rPr lang="en-IN" baseline="0" dirty="0" smtClean="0"/>
              <a:t> positive definite matrices that solve the distributed coupled equations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Riccati</a:t>
            </a:r>
            <a:r>
              <a:rPr lang="en-IN" dirty="0" smtClean="0"/>
              <a:t> equation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infinite-horizon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Optimal control"/>
              </a:rPr>
              <a:t>optimal control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problems, one cares about the value of some variable of interest arbitrarily far into the future, and one must optimally choose a value of a controlled variable right now, knowing that one will also behave optimally at all times in the future.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E29C-AA98-4C89-8146-304738654BB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13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known as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programming equation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Necessary condition"/>
              </a:rPr>
              <a:t>necessary condition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optimality associated with the mathematical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Optimization (mathematics)"/>
              </a:rPr>
              <a:t>optimization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known as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ynamic programming"/>
              </a:rPr>
              <a:t>dynamic programming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writes the value of a decision problem at a certain point in time in terms of the payoff from some initial choices and the value of the remaining decision problem that results from those initial choices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E29C-AA98-4C89-8146-304738654BB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8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It is</a:t>
            </a:r>
            <a:r>
              <a:rPr lang="en-IN" baseline="0" dirty="0" smtClean="0"/>
              <a:t> a graph of system of parametric equations, x=</a:t>
            </a:r>
            <a:r>
              <a:rPr lang="en-IN" baseline="0" dirty="0" err="1" smtClean="0"/>
              <a:t>Asin</a:t>
            </a:r>
            <a:r>
              <a:rPr lang="en-IN" baseline="0" dirty="0" smtClean="0"/>
              <a:t>(</a:t>
            </a:r>
            <a:r>
              <a:rPr lang="en-IN" baseline="0" dirty="0" err="1" smtClean="0"/>
              <a:t>wt+delta</a:t>
            </a:r>
            <a:r>
              <a:rPr lang="en-IN" baseline="0" dirty="0" smtClean="0"/>
              <a:t>), i.e. complex harmonic motion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E29C-AA98-4C89-8146-304738654BB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97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016F-730E-4613-946A-47B1EDBE8251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7E9F-620A-41D5-B06D-503A95FBB21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016F-730E-4613-946A-47B1EDBE8251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7E9F-620A-41D5-B06D-503A95FB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72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016F-730E-4613-946A-47B1EDBE8251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7E9F-620A-41D5-B06D-503A95FB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72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016F-730E-4613-946A-47B1EDBE8251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7E9F-620A-41D5-B06D-503A95FB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3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016F-730E-4613-946A-47B1EDBE8251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7E9F-620A-41D5-B06D-503A95FBB21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1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016F-730E-4613-946A-47B1EDBE8251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7E9F-620A-41D5-B06D-503A95FB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6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016F-730E-4613-946A-47B1EDBE8251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7E9F-620A-41D5-B06D-503A95FB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9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016F-730E-4613-946A-47B1EDBE8251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7E9F-620A-41D5-B06D-503A95FB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7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016F-730E-4613-946A-47B1EDBE8251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7E9F-620A-41D5-B06D-503A95FB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48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45016F-730E-4613-946A-47B1EDBE8251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C7E9F-620A-41D5-B06D-503A95FB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29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016F-730E-4613-946A-47B1EDBE8251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7E9F-620A-41D5-B06D-503A95FB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87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45016F-730E-4613-946A-47B1EDBE8251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2C7E9F-620A-41D5-B06D-503A95FBB21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97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400" dirty="0" smtClean="0"/>
              <a:t>Cooperative Q-learning for Rejection of Persistent Adversarial Inputs in Networked Linear Quadratic Systems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Author: Kyriakos G. </a:t>
            </a:r>
            <a:r>
              <a:rPr lang="en-IN" dirty="0" err="1" smtClean="0"/>
              <a:t>Vamvoudakis</a:t>
            </a:r>
            <a:r>
              <a:rPr lang="en-IN" dirty="0" smtClean="0"/>
              <a:t> and Joao P. </a:t>
            </a:r>
            <a:r>
              <a:rPr lang="en-IN" dirty="0" err="1" smtClean="0"/>
              <a:t>Hespanha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Presenter: Murtaza Rangwala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7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3208" y="184994"/>
            <a:ext cx="10058400" cy="915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Advantage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3208" y="1006885"/>
                <a:ext cx="11625619" cy="3027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Define your Q-function as:</a:t>
                </a:r>
              </a:p>
              <a:p>
                <a:pPr marL="635000" lvl="1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I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num>
                          <m:den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I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b="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IN" sz="2000" b="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</a:br>
                <a:r>
                  <a:rPr lang="en-IN" sz="2000" b="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IN" sz="2000" b="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I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20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  <m:sSub>
                                <m:sSubPr>
                                  <m:ctrlPr>
                                    <a:rPr lang="en-IN" sz="20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IN" sz="20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00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𝑑𝑖𝑎𝑔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0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𝑑𝑖𝑎𝑔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IN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08" y="1006885"/>
                <a:ext cx="11625619" cy="3027047"/>
              </a:xfrm>
              <a:prstGeom prst="rect">
                <a:avLst/>
              </a:prstGeom>
              <a:blipFill>
                <a:blip r:embed="rId2"/>
                <a:stretch>
                  <a:fillRect l="-472" t="-20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729916" y="230404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70748" y="4265195"/>
            <a:ext cx="18656" cy="72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14374" y="4265195"/>
            <a:ext cx="18656" cy="72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58953" y="4265195"/>
            <a:ext cx="18656" cy="72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131343" y="4265195"/>
            <a:ext cx="18656" cy="72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074442" y="4265194"/>
            <a:ext cx="18656" cy="72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29916" y="269106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9916" y="299385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9916" y="348715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29916" y="3820027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361107" y="4995111"/>
                <a:ext cx="419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107" y="4995111"/>
                <a:ext cx="4192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10635" y="2090468"/>
                <a:ext cx="419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35" y="2090468"/>
                <a:ext cx="4192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504075" y="4995111"/>
                <a:ext cx="440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75" y="4995111"/>
                <a:ext cx="4404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9474" y="2459800"/>
                <a:ext cx="440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74" y="2459800"/>
                <a:ext cx="44044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40134" y="2737825"/>
                <a:ext cx="560282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34" y="2737825"/>
                <a:ext cx="560282" cy="396519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188140" y="4995111"/>
                <a:ext cx="560282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140" y="4995111"/>
                <a:ext cx="560282" cy="396519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976258" y="4995111"/>
                <a:ext cx="429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8" y="4995111"/>
                <a:ext cx="4292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18910" y="3264944"/>
                <a:ext cx="429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10" y="3264944"/>
                <a:ext cx="42922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31408" y="3602453"/>
                <a:ext cx="549060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08" y="3602453"/>
                <a:ext cx="549060" cy="396519"/>
              </a:xfrm>
              <a:prstGeom prst="rect">
                <a:avLst/>
              </a:prstGeom>
              <a:blipFill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818568" y="4962647"/>
                <a:ext cx="549060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568" y="4962647"/>
                <a:ext cx="549060" cy="396519"/>
              </a:xfrm>
              <a:prstGeom prst="rect">
                <a:avLst/>
              </a:prstGeom>
              <a:blipFill>
                <a:blip r:embed="rId1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3208" y="184994"/>
            <a:ext cx="10058400" cy="915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Advantage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3208" y="1006885"/>
                <a:ext cx="11625619" cy="4657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As part of Lemma 1, Nash Equilibrium is restated as:</a:t>
                </a:r>
              </a:p>
              <a:p>
                <a:pPr marL="635000" lvl="1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635000" lvl="1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endParaRPr lang="en-I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en-IN" sz="2000" dirty="0" smtClean="0">
                    <a:solidFill>
                      <a:schemeClr val="accent2"/>
                    </a:solidFill>
                  </a:rPr>
                  <a:t>Critic </a:t>
                </a:r>
                <a:r>
                  <a:rPr lang="en-IN" sz="2000" dirty="0" err="1" smtClean="0">
                    <a:solidFill>
                      <a:schemeClr val="accent2"/>
                    </a:solidFill>
                  </a:rPr>
                  <a:t>Approximator</a:t>
                </a:r>
                <a:r>
                  <a:rPr lang="en-IN" sz="20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IN" sz="2000" dirty="0">
                    <a:solidFill>
                      <a:schemeClr val="accent2"/>
                    </a:solidFill>
                  </a:rPr>
                  <a:t>Weights</a:t>
                </a:r>
              </a:p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en-IN" sz="2000" dirty="0" smtClean="0">
                    <a:solidFill>
                      <a:schemeClr val="accent2"/>
                    </a:solidFill>
                  </a:rPr>
                  <a:t>Control Actor </a:t>
                </a:r>
                <a:r>
                  <a:rPr lang="en-IN" sz="2000" dirty="0">
                    <a:solidFill>
                      <a:schemeClr val="accent2"/>
                    </a:solidFill>
                  </a:rPr>
                  <a:t>Weights</a:t>
                </a:r>
              </a:p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I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IN" sz="200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IN" sz="200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 b="0" i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  <m:sup>
                            <m:r>
                              <a:rPr lang="en-I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e>
                      <m:sup>
                        <m: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en-IN" sz="2000" dirty="0" smtClean="0">
                    <a:solidFill>
                      <a:schemeClr val="accent2"/>
                    </a:solidFill>
                  </a:rPr>
                  <a:t>Adversarial Actor Weights</a:t>
                </a:r>
                <a:endParaRPr lang="en-IN" sz="2000" dirty="0">
                  <a:solidFill>
                    <a:schemeClr val="accent2"/>
                  </a:solidFill>
                </a:endParaRPr>
              </a:p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sz="200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a:rPr lang="en-IN" sz="200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IN" sz="200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08" y="1006885"/>
                <a:ext cx="11625619" cy="4657109"/>
              </a:xfrm>
              <a:prstGeom prst="rect">
                <a:avLst/>
              </a:prstGeom>
              <a:blipFill>
                <a:blip r:embed="rId2"/>
                <a:stretch>
                  <a:fillRect l="-577" t="-13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94054" y="848226"/>
            <a:ext cx="11724773" cy="1521995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Elbow Connector 5"/>
          <p:cNvCxnSpPr/>
          <p:nvPr/>
        </p:nvCxnSpPr>
        <p:spPr>
          <a:xfrm>
            <a:off x="7261058" y="4283242"/>
            <a:ext cx="3612089" cy="139858"/>
          </a:xfrm>
          <a:prstGeom prst="bentConnector3">
            <a:avLst>
              <a:gd name="adj1" fmla="val 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873147" y="4238434"/>
                <a:ext cx="588366" cy="376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147" y="4238434"/>
                <a:ext cx="588366" cy="376513"/>
              </a:xfrm>
              <a:prstGeom prst="rect">
                <a:avLst/>
              </a:prstGeom>
              <a:blipFill>
                <a:blip r:embed="rId3"/>
                <a:stretch>
                  <a:fillRect t="-1613" r="-11458" b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7842149" y="4053768"/>
            <a:ext cx="313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Find an estimate to the optimal</a:t>
            </a:r>
            <a:endParaRPr lang="en-IN" dirty="0">
              <a:solidFill>
                <a:schemeClr val="accent2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>
            <a:off x="7261058" y="5428247"/>
            <a:ext cx="3612089" cy="139858"/>
          </a:xfrm>
          <a:prstGeom prst="bentConnector3">
            <a:avLst>
              <a:gd name="adj1" fmla="val 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873147" y="5383439"/>
                <a:ext cx="608115" cy="376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147" y="5383439"/>
                <a:ext cx="608115" cy="376513"/>
              </a:xfrm>
              <a:prstGeom prst="rect">
                <a:avLst/>
              </a:prstGeom>
              <a:blipFill>
                <a:blip r:embed="rId4"/>
                <a:stretch>
                  <a:fillRect t="-1613" r="-13131" b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842149" y="5198773"/>
            <a:ext cx="313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Find an estimate to the optimal</a:t>
            </a:r>
            <a:endParaRPr lang="en-IN" dirty="0">
              <a:solidFill>
                <a:schemeClr val="accent2"/>
              </a:solidFill>
            </a:endParaRPr>
          </a:p>
        </p:txBody>
      </p:sp>
      <p:cxnSp>
        <p:nvCxnSpPr>
          <p:cNvPr id="15" name="Elbow Connector 14"/>
          <p:cNvCxnSpPr/>
          <p:nvPr/>
        </p:nvCxnSpPr>
        <p:spPr>
          <a:xfrm>
            <a:off x="3507288" y="3278095"/>
            <a:ext cx="7303086" cy="205047"/>
          </a:xfrm>
          <a:prstGeom prst="bentConnector3">
            <a:avLst>
              <a:gd name="adj1" fmla="val 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57238" y="3054681"/>
            <a:ext cx="313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Find an estimate to the optimal</a:t>
            </a:r>
            <a:endParaRPr lang="en-IN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810374" y="3278095"/>
                <a:ext cx="588366" cy="376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374" y="3278095"/>
                <a:ext cx="588366" cy="376513"/>
              </a:xfrm>
              <a:prstGeom prst="rect">
                <a:avLst/>
              </a:prstGeom>
              <a:blipFill>
                <a:blip r:embed="rId5"/>
                <a:stretch>
                  <a:fillRect t="-1613" r="-10309" b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9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3208" y="184994"/>
            <a:ext cx="10058400" cy="915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Gradients to estimate Weights ‘W’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3208" y="1006885"/>
                <a:ext cx="11625619" cy="4654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IN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IN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IN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I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IN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I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b="0" i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I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IN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IN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I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IN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I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I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IN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v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IN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I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)⨂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I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endParaRPr lang="en-IN" dirty="0" smtClean="0"/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𝑖𝑎</m:t>
                          </m:r>
                        </m:sub>
                        <m:sup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I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IN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IN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IN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IN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IN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 smtClean="0"/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endParaRPr lang="en-IN" dirty="0" smtClean="0"/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IN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b="0" i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a:rPr lang="en-IN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N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IN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IN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 smtClean="0"/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endParaRPr lang="en-IN" dirty="0"/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en-I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Define squared-norm errors as,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endParaRPr lang="en-IN" dirty="0"/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IN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08" y="1006885"/>
                <a:ext cx="11625619" cy="4654864"/>
              </a:xfrm>
              <a:prstGeom prst="rect">
                <a:avLst/>
              </a:prstGeom>
              <a:blipFill>
                <a:blip r:embed="rId3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 rot="3037614" flipV="1">
            <a:off x="6738515" y="-31024"/>
            <a:ext cx="211667" cy="4887110"/>
          </a:xfrm>
          <a:prstGeom prst="downArrow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617528" y="45816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28" y="458160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7086600" y="3669632"/>
            <a:ext cx="962526" cy="48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134603" y="4018956"/>
                <a:ext cx="1459887" cy="376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Pick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e>
                    </m:ac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603" y="4018956"/>
                <a:ext cx="1459887" cy="376513"/>
              </a:xfrm>
              <a:prstGeom prst="rect">
                <a:avLst/>
              </a:prstGeom>
              <a:blipFill>
                <a:blip r:embed="rId5"/>
                <a:stretch>
                  <a:fillRect l="-3333" t="-4839" r="-37917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119798" y="3201387"/>
                <a:ext cx="1459887" cy="376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Pick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e>
                    </m:ac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798" y="3201387"/>
                <a:ext cx="1459887" cy="376513"/>
              </a:xfrm>
              <a:prstGeom prst="rect">
                <a:avLst/>
              </a:prstGeom>
              <a:blipFill>
                <a:blip r:embed="rId6"/>
                <a:stretch>
                  <a:fillRect l="-3766" t="-4839" r="-38075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 flipV="1">
            <a:off x="7172077" y="2864342"/>
            <a:ext cx="962526" cy="48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461031" y="1280051"/>
            <a:ext cx="421476" cy="28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71769" y="891701"/>
                <a:ext cx="78701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𝑖𝑎</m:t>
                          </m:r>
                        </m:sub>
                        <m:sup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769" y="891701"/>
                <a:ext cx="787010" cy="384464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67" y="438901"/>
            <a:ext cx="9771276" cy="536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3208" y="184994"/>
            <a:ext cx="10058400" cy="915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Stability Guarantee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93208" y="1006885"/>
                <a:ext cx="11625619" cy="3736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Critic Error Dynamics is exponentially stable,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𝑖𝑐</m:t>
                            </m:r>
                          </m:sub>
                        </m:sSub>
                      </m:num>
                      <m:den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𝑖𝑐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n-I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positive definite over the time interval i.e. persistently exciting</a:t>
                </a:r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endParaRPr lang="en-IN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IN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𝑖𝑐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𝑖𝑐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IN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I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I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IN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 smtClean="0"/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endParaRPr lang="en-IN" dirty="0"/>
              </a:p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 smtClean="0">
                    <a:solidFill>
                      <a:srgbClr val="FF0000"/>
                    </a:solidFill>
                  </a:rPr>
                  <a:t>Most Importantly! </a:t>
                </a: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Equilibrium </a:t>
                </a: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point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0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IN" sz="20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0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200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IN" sz="20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IN" sz="20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IN" sz="20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20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0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sz="20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IN" sz="20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IN" sz="20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𝑖𝑎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IN" sz="2000" i="1" smtClean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IN" sz="20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IN" sz="20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IN" sz="20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N" sz="20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IN" sz="20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IN" sz="2000" b="0" i="1" smtClean="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</m:e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IN" sz="20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IN" sz="20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𝑖𝑎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asymptotically stable, given a set of conditions.</a:t>
                </a:r>
              </a:p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endPara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Convergence is guaranteed despite the presence of persistent adversarial inputs!</a:t>
                </a:r>
                <a:endPara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08" y="1006885"/>
                <a:ext cx="11625619" cy="3736472"/>
              </a:xfrm>
              <a:prstGeom prst="rect">
                <a:avLst/>
              </a:prstGeom>
              <a:blipFill>
                <a:blip r:embed="rId2"/>
                <a:stretch>
                  <a:fillRect l="-472" b="-17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95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3208" y="184994"/>
            <a:ext cx="10058400" cy="915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Experimental Results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14" y="769357"/>
            <a:ext cx="6305145" cy="52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3208" y="184994"/>
            <a:ext cx="10058400" cy="915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Related Work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3208" y="1006885"/>
            <a:ext cx="11625619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Approximate optimal cooperative decentralized control for consensus in a topological networks of agents with uncertain nonlinear dynamics, </a:t>
            </a: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Kamalapurkar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al., American Control Conference, 2013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3208" y="2346667"/>
            <a:ext cx="10058400" cy="915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3208" y="3379112"/>
            <a:ext cx="11625619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Extend results to non-linear systems</a:t>
            </a:r>
          </a:p>
          <a:p>
            <a:pPr marL="177800" indent="-1778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a framework to extend the work to a hierarchical reinforcement learning platform</a:t>
            </a:r>
          </a:p>
          <a:p>
            <a:pPr marL="177800" indent="-1778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10" y="3158533"/>
            <a:ext cx="3115734" cy="2528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321" y="634808"/>
            <a:ext cx="4965333" cy="252372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3208" y="184994"/>
            <a:ext cx="10058400" cy="915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Large Networks with Complex Systems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171938" y="3163485"/>
            <a:ext cx="288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Intelligent Transport Systems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720881" y="5792498"/>
            <a:ext cx="3607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Collaboration of a Patient Care Team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08" y="1316503"/>
            <a:ext cx="5645591" cy="41726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14937" y="5362344"/>
            <a:ext cx="3802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Network Security: Hierarchical Routing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3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3208" y="184994"/>
            <a:ext cx="10058400" cy="915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Problems Addressed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3208" y="1100658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dirty="0" smtClean="0"/>
              <a:t>Needs complete knowledge of the system to be controlled.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dirty="0" smtClean="0"/>
              <a:t>Q-Learning is well established only for discrete-time dynamics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dirty="0" smtClean="0"/>
              <a:t>State and action space, scales exponentially with number of agents</a:t>
            </a:r>
          </a:p>
          <a:p>
            <a:pPr marL="177800" indent="-177800"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IN" dirty="0" smtClean="0"/>
              <a:t>Computation time of convergence explodes due to large look-up tables for global action-pair values.</a:t>
            </a:r>
          </a:p>
        </p:txBody>
      </p:sp>
    </p:spTree>
    <p:extLst>
      <p:ext uri="{BB962C8B-B14F-4D97-AF65-F5344CB8AC3E}">
        <p14:creationId xmlns:p14="http://schemas.microsoft.com/office/powerpoint/2010/main" val="22343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3208" y="184994"/>
            <a:ext cx="10058400" cy="915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Formally,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69334" y="1725169"/>
                <a:ext cx="10058400" cy="4421632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dirty="0" smtClean="0"/>
                  <a:t>Fixed topolo</a:t>
                </a:r>
                <a:r>
                  <a:rPr lang="en-IN" dirty="0"/>
                  <a:t>g</a:t>
                </a:r>
                <a:r>
                  <a:rPr lang="en-IN" dirty="0" smtClean="0"/>
                  <a:t>y graph,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, with no repeated edges and no self-loops</a:t>
                </a:r>
              </a:p>
              <a:p>
                <a:pPr marL="177800" indent="-177800">
                  <a:buFont typeface="Wingdings" panose="05000000000000000000" pitchFamily="2" charset="2"/>
                  <a:buChar char="§"/>
                </a:pPr>
                <a:r>
                  <a:rPr lang="en-IN" dirty="0" smtClean="0"/>
                  <a:t>Dynamics of each agent is given by, </a:t>
                </a:r>
                <a:br>
                  <a:rPr lang="en-IN" dirty="0" smtClean="0"/>
                </a:br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177800" indent="-177800">
                  <a:buFont typeface="Wingdings" panose="05000000000000000000" pitchFamily="2" charset="2"/>
                  <a:buChar char="§"/>
                </a:pPr>
                <a:r>
                  <a:rPr lang="en-IN" dirty="0" smtClean="0">
                    <a:ea typeface="Cambria Math" panose="02040503050406030204" pitchFamily="18" charset="0"/>
                  </a:rPr>
                  <a:t>A total of 2N players,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>
                    <a:ea typeface="Cambria Math" panose="02040503050406030204" pitchFamily="18" charset="0"/>
                  </a:rPr>
                  <a:t/>
                </a:r>
                <a:br>
                  <a:rPr lang="en-IN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𝐶𝑜𝑛𝑡𝑟𝑜𝑙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𝐼𝑛𝑝𝑢𝑡𝑠</m:t>
                    </m:r>
                  </m:oMath>
                </a14:m>
                <a:r>
                  <a:rPr lang="en-IN" b="0" dirty="0" smtClean="0">
                    <a:ea typeface="Cambria Math" panose="02040503050406030204" pitchFamily="18" charset="0"/>
                  </a:rPr>
                  <a:t/>
                </a:r>
                <a:br>
                  <a:rPr lang="en-IN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𝐴𝑑𝑣𝑒𝑟𝑠𝑎𝑟𝑖𝑎𝑙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𝐼𝑛𝑝𝑢𝑡𝑠</m:t>
                    </m:r>
                  </m:oMath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177800" indent="-1778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, bound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dirty="0" smtClean="0"/>
                  <a:t> defined to control rate of growth, also called as gain synchronization problem</a:t>
                </a:r>
              </a:p>
              <a:p>
                <a:pPr marL="177800" indent="-177800">
                  <a:buFont typeface="Wingdings" panose="05000000000000000000" pitchFamily="2" charset="2"/>
                  <a:buChar char="§"/>
                </a:pPr>
                <a:endParaRPr lang="en-IN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4" y="1725169"/>
                <a:ext cx="10058400" cy="4421632"/>
              </a:xfrm>
              <a:prstGeom prst="rect">
                <a:avLst/>
              </a:prstGeom>
              <a:blipFill>
                <a:blip r:embed="rId2"/>
                <a:stretch>
                  <a:fillRect l="-667" t="-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9677401" y="388193"/>
            <a:ext cx="1100666" cy="119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202675" y="388193"/>
            <a:ext cx="653459" cy="512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958667" y="184993"/>
            <a:ext cx="2971800" cy="1549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32601" y="618910"/>
            <a:ext cx="1370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32601" y="1226393"/>
            <a:ext cx="284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778067" y="489793"/>
            <a:ext cx="846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778067" y="1243327"/>
            <a:ext cx="846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856134" y="618910"/>
            <a:ext cx="821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488669" y="420797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69" y="420797"/>
                <a:ext cx="369332" cy="369332"/>
              </a:xfrm>
              <a:prstGeom prst="rect">
                <a:avLst/>
              </a:prstGeom>
              <a:blipFill>
                <a:blip r:embed="rId3"/>
                <a:stretch>
                  <a:fillRect r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38931" y="1058661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31" y="1058661"/>
                <a:ext cx="3826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015043" y="305127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043" y="305127"/>
                <a:ext cx="3693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1654684" y="305127"/>
                <a:ext cx="353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684" y="305127"/>
                <a:ext cx="3537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643334" y="1041727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334" y="1041727"/>
                <a:ext cx="376449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5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733984"/>
            <a:ext cx="4295301" cy="395009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3208" y="184994"/>
            <a:ext cx="10058400" cy="915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Problem Formulation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3207" y="1896525"/>
                <a:ext cx="8324259" cy="3309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Define neighbourhood tracking error:</a:t>
                </a:r>
              </a:p>
              <a:p>
                <a:pPr marL="635000" lvl="1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092200" lvl="2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pi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𝑛𝑛𝑖𝑛𝑔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≠0, </m:t>
                    </m:r>
                    <m:r>
                      <m:rPr>
                        <m:sty m:val="p"/>
                      </m:rP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agent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pinned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leader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node</m:t>
                    </m:r>
                  </m:oMath>
                </a14:m>
                <a:endPara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092200" lvl="2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Error Dynamics:</a:t>
                </a:r>
              </a:p>
              <a:p>
                <a:pPr marL="635000" lvl="1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092200" lvl="2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weighted degree of node </a:t>
                </a:r>
                <a:r>
                  <a:rPr lang="en-IN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endPara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07" y="1896525"/>
                <a:ext cx="8324259" cy="3309367"/>
              </a:xfrm>
              <a:prstGeom prst="rect">
                <a:avLst/>
              </a:prstGeom>
              <a:blipFill>
                <a:blip r:embed="rId3"/>
                <a:stretch>
                  <a:fillRect l="-659" t="-1842" b="-19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9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3208" y="184994"/>
            <a:ext cx="10058400" cy="915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Cost Function for each Agent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3208" y="3175047"/>
                <a:ext cx="11625619" cy="2646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20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IN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0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IN" sz="20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IN" sz="20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IN" sz="20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00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IN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0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IN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IN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IN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I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endPara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𝑠𝑡𝑎𝑏𝑖𝑙𝑖𝑧𝑎𝑏𝑙𝑒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𝑑𝑒𝑡𝑒𝑐𝑡𝑎𝑏𝑙𝑒</m:t>
                    </m:r>
                  </m:oMath>
                </a14:m>
                <a:endParaRPr lang="en-I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635000" lvl="1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Existence of linear feedback </a:t>
                </a: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control, </a:t>
                </a:r>
                <a:r>
                  <a:rPr lang="en-IN" sz="2000" dirty="0" smtClean="0">
                    <a:solidFill>
                      <a:schemeClr val="accent2"/>
                    </a:solidFill>
                  </a:rPr>
                  <a:t>Ref. Theorem 9.7</a:t>
                </a:r>
                <a:endPara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77800" indent="-177800">
                  <a:buFont typeface="Wingdings" panose="05000000000000000000" pitchFamily="2" charset="2"/>
                  <a:buChar char="§"/>
                </a:pPr>
                <a:endParaRPr lang="en-I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08" y="3175047"/>
                <a:ext cx="11625619" cy="2646878"/>
              </a:xfrm>
              <a:prstGeom prst="rect">
                <a:avLst/>
              </a:prstGeom>
              <a:blipFill>
                <a:blip r:embed="rId2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03918" y="2001726"/>
                <a:ext cx="8204200" cy="826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IN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IN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I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918" y="2001726"/>
                <a:ext cx="8204200" cy="826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49668" y="1680289"/>
            <a:ext cx="1308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Previously,</a:t>
            </a:r>
          </a:p>
        </p:txBody>
      </p:sp>
    </p:spTree>
    <p:extLst>
      <p:ext uri="{BB962C8B-B14F-4D97-AF65-F5344CB8AC3E}">
        <p14:creationId xmlns:p14="http://schemas.microsoft.com/office/powerpoint/2010/main" val="473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3208" y="184994"/>
            <a:ext cx="10058400" cy="915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Saddle Point Solution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3208" y="1006885"/>
                <a:ext cx="11625619" cy="4849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Find the Nash equilibrium of the graph.</a:t>
                </a:r>
              </a:p>
              <a:p>
                <a:pPr marL="635000" lvl="1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Translate that to the saddle point solution, given below</a:t>
                </a:r>
              </a:p>
              <a:p>
                <a:pPr marL="635000" lvl="1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endParaRPr lang="en-I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p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p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IN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IN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I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endParaRPr lang="en-I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distributed optimal value function is then defined by,</a:t>
                </a:r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endParaRPr lang="en-I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IN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0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IN" sz="20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IN" sz="20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IN" sz="200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00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IN" sz="200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00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00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00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d>
                                            <m:dPr>
                                              <m:ctrlP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IN" sz="20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IN" sz="200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IN" sz="20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IN" sz="200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IN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IN" sz="20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N" sz="20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IN" sz="200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IN" sz="20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IN" sz="20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N" sz="20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IN" sz="20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I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endParaRPr lang="en-I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en-I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Note: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IN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𝑠𝑡𝑎𝑏𝑖𝑙𝑖𝑧𝑎𝑏𝑙𝑒</m:t>
                    </m:r>
                    <m:r>
                      <a:rPr lang="en-IN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IN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IN" sz="16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  <m:r>
                          <a:rPr lang="en-IN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IN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𝑑𝑒𝑡𝑒𝑐𝑡𝑎𝑏𝑙𝑒</m:t>
                    </m:r>
                  </m:oMath>
                </a14:m>
                <a:r>
                  <a:rPr lang="en-I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also guarantees, a unique non-negative solution, </a:t>
                </a:r>
                <a:r>
                  <a:rPr lang="en-IN" sz="1600" dirty="0">
                    <a:solidFill>
                      <a:schemeClr val="accent2"/>
                    </a:solidFill>
                  </a:rPr>
                  <a:t>Ref. Theorem </a:t>
                </a:r>
                <a:r>
                  <a:rPr lang="en-IN" sz="1600" dirty="0" smtClean="0">
                    <a:solidFill>
                      <a:schemeClr val="accent2"/>
                    </a:solidFill>
                  </a:rPr>
                  <a:t>9.7</a:t>
                </a:r>
                <a:endParaRPr lang="en-IN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08" y="1006885"/>
                <a:ext cx="11625619" cy="4849789"/>
              </a:xfrm>
              <a:prstGeom prst="rect">
                <a:avLst/>
              </a:prstGeom>
              <a:blipFill>
                <a:blip r:embed="rId3"/>
                <a:stretch>
                  <a:fillRect l="-472" t="-1256" b="-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 rot="2146063">
            <a:off x="8123541" y="3569723"/>
            <a:ext cx="211667" cy="541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80776" y="3123283"/>
                <a:ext cx="2185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Integral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776" y="3123283"/>
                <a:ext cx="2185663" cy="369332"/>
              </a:xfrm>
              <a:prstGeom prst="rect">
                <a:avLst/>
              </a:prstGeom>
              <a:blipFill>
                <a:blip r:embed="rId4"/>
                <a:stretch>
                  <a:fillRect l="-251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6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3208" y="184994"/>
            <a:ext cx="11625619" cy="915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Hamilton-Jacobi Equations (</a:t>
            </a:r>
            <a:r>
              <a:rPr lang="en-IN" sz="4000" dirty="0" smtClean="0">
                <a:solidFill>
                  <a:schemeClr val="accent2"/>
                </a:solidFill>
              </a:rPr>
              <a:t>HIGH Computation COST!!</a:t>
            </a:r>
            <a:r>
              <a:rPr lang="en-IN" sz="4000" dirty="0" smtClean="0"/>
              <a:t>)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3208" y="1100658"/>
                <a:ext cx="11625619" cy="4957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20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IN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I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IN" sz="20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0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IN" sz="20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I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Solving, the below equation yields,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p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p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I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IN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000" dirty="0" smtClean="0">
                  <a:solidFill>
                    <a:schemeClr val="accent2"/>
                  </a:solidFill>
                </a:endParaRPr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endParaRPr lang="en-IN" sz="2000" dirty="0" smtClean="0">
                  <a:solidFill>
                    <a:schemeClr val="accent2"/>
                  </a:solidFill>
                </a:endParaRPr>
              </a:p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Saddle point solutions,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are found by solving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I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en-IN" sz="2000" dirty="0" smtClean="0">
                    <a:solidFill>
                      <a:schemeClr val="accent2"/>
                    </a:solidFill>
                  </a:rPr>
                  <a:t>Note: Refer Theorem 3.12, 3.13 and equations 4.28, and 4.29 for further details</a:t>
                </a:r>
                <a:endParaRPr lang="en-IN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08" y="1100658"/>
                <a:ext cx="11625619" cy="4957832"/>
              </a:xfrm>
              <a:prstGeom prst="rect">
                <a:avLst/>
              </a:prstGeom>
              <a:blipFill>
                <a:blip r:embed="rId3"/>
                <a:stretch>
                  <a:fillRect l="-577" b="-1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 rot="2146063">
            <a:off x="7349973" y="1199056"/>
            <a:ext cx="211667" cy="541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490399" y="818964"/>
                <a:ext cx="419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399" y="818964"/>
                <a:ext cx="4192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 rot="2146063">
            <a:off x="9901541" y="2198123"/>
            <a:ext cx="211667" cy="541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158776" y="1751683"/>
                <a:ext cx="2185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Integral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76" y="1751683"/>
                <a:ext cx="2185663" cy="369332"/>
              </a:xfrm>
              <a:prstGeom prst="rect">
                <a:avLst/>
              </a:prstGeom>
              <a:blipFill>
                <a:blip r:embed="rId5"/>
                <a:stretch>
                  <a:fillRect l="-222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4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3208" y="184994"/>
            <a:ext cx="10058400" cy="915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Existence of Nash Equilibrium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93208" y="1277819"/>
                <a:ext cx="11625619" cy="4304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as your </a:t>
                </a:r>
                <a:r>
                  <a:rPr lang="en-IN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Lyapunov</a:t>
                </a: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function, along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we can upper bound,</a:t>
                </a:r>
              </a:p>
              <a:p>
                <a:pPr marL="635000" lvl="1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I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bar>
                      <m:barPr>
                        <m:ctrlPr>
                          <a:rPr lang="en-IN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bar>
                    <m:d>
                      <m:dPr>
                        <m:ctrlPr>
                          <a:rPr lang="en-IN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IN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400" dirty="0" smtClean="0">
                    <a:ea typeface="Cambria Math" panose="02040503050406030204" pitchFamily="18" charset="0"/>
                  </a:rPr>
                  <a:t>, </a:t>
                </a:r>
                <a:r>
                  <a:rPr lang="en-IN" sz="1400" dirty="0">
                    <a:solidFill>
                      <a:schemeClr val="accent2"/>
                    </a:solidFill>
                  </a:rPr>
                  <a:t>Ref. </a:t>
                </a:r>
                <a:r>
                  <a:rPr lang="en-IN" sz="1400" dirty="0" smtClean="0">
                    <a:solidFill>
                      <a:schemeClr val="accent2"/>
                    </a:solidFill>
                  </a:rPr>
                  <a:t>Eqn. 2.17 </a:t>
                </a:r>
              </a:p>
              <a:p>
                <a:pPr marL="635000" lvl="1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1400" dirty="0" smtClean="0">
                    <a:ea typeface="Cambria Math" panose="02040503050406030204" pitchFamily="18" charset="0"/>
                  </a:rPr>
                  <a:t> </a:t>
                </a:r>
                <a:r>
                  <a:rPr lang="en-I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00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I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above choice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r>
                  <a:rPr lang="en-I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the conditions defined above satisfy the </a:t>
                </a:r>
                <a:r>
                  <a:rPr lang="en-IN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Riccati</a:t>
                </a:r>
                <a:r>
                  <a:rPr lang="en-I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equation, 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num>
                          <m:den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635000" lvl="1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solidFill>
                      <a:schemeClr val="accent2"/>
                    </a:solidFill>
                  </a:rPr>
                  <a:t>Ref. </a:t>
                </a:r>
                <a:r>
                  <a:rPr lang="en-IN" sz="2000" dirty="0" smtClean="0">
                    <a:solidFill>
                      <a:schemeClr val="accent2"/>
                    </a:solidFill>
                  </a:rPr>
                  <a:t>Corollary 4.2</a:t>
                </a:r>
                <a:endPara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77800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IN" sz="2000" dirty="0" smtClean="0"/>
                  <a:t>With the above conditions, the agents synchronize asymptotically to the state of the leader i.e. the equilibrium point of the closed-loop system.</a:t>
                </a:r>
              </a:p>
              <a:p>
                <a:pPr marL="635000" lvl="1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08" y="1277819"/>
                <a:ext cx="11625619" cy="4304512"/>
              </a:xfrm>
              <a:prstGeom prst="rect">
                <a:avLst/>
              </a:prstGeom>
              <a:blipFill>
                <a:blip r:embed="rId3"/>
                <a:stretch>
                  <a:fillRect l="-472" t="-1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763933" y="90763"/>
                <a:ext cx="4287169" cy="1187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35000" lvl="1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635000" lvl="1" indent="-1778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IN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I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933" y="90763"/>
                <a:ext cx="4287169" cy="1187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/>
          <p:cNvSpPr/>
          <p:nvPr/>
        </p:nvSpPr>
        <p:spPr>
          <a:xfrm rot="3248917" flipV="1">
            <a:off x="6380459" y="-281127"/>
            <a:ext cx="211667" cy="3914345"/>
          </a:xfrm>
          <a:prstGeom prst="downArrow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10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4005</TotalTime>
  <Words>339</Words>
  <Application>Microsoft Office PowerPoint</Application>
  <PresentationFormat>Widescreen</PresentationFormat>
  <Paragraphs>140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 Math</vt:lpstr>
      <vt:lpstr>Wingdings</vt:lpstr>
      <vt:lpstr>Retrospect</vt:lpstr>
      <vt:lpstr>Cooperative Q-learning for Rejection of Persistent Adversarial Inputs in Networked Linear Quadratic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Q-learning for Rejection of Persistent Adversarial Inputs in Networked Linear Quadratic Systems</dc:title>
  <dc:creator>Murtaza Rangwala</dc:creator>
  <cp:lastModifiedBy>Murtaza Rangwala</cp:lastModifiedBy>
  <cp:revision>290</cp:revision>
  <dcterms:created xsi:type="dcterms:W3CDTF">2018-04-01T03:19:10Z</dcterms:created>
  <dcterms:modified xsi:type="dcterms:W3CDTF">2018-04-06T00:53:24Z</dcterms:modified>
</cp:coreProperties>
</file>