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20"/>
  </p:notesMasterIdLst>
  <p:handoutMasterIdLst>
    <p:handoutMasterId r:id="rId21"/>
  </p:handoutMasterIdLst>
  <p:sldIdLst>
    <p:sldId id="1593" r:id="rId4"/>
    <p:sldId id="1578" r:id="rId5"/>
    <p:sldId id="1612" r:id="rId6"/>
    <p:sldId id="1594" r:id="rId7"/>
    <p:sldId id="1604" r:id="rId8"/>
    <p:sldId id="1607" r:id="rId9"/>
    <p:sldId id="1614" r:id="rId10"/>
    <p:sldId id="1615" r:id="rId11"/>
    <p:sldId id="1616" r:id="rId12"/>
    <p:sldId id="1609" r:id="rId13"/>
    <p:sldId id="1595" r:id="rId14"/>
    <p:sldId id="1606" r:id="rId15"/>
    <p:sldId id="1610" r:id="rId16"/>
    <p:sldId id="1611" r:id="rId17"/>
    <p:sldId id="1613" r:id="rId18"/>
    <p:sldId id="16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0F3"/>
    <a:srgbClr val="EDCA7F"/>
    <a:srgbClr val="91B5A9"/>
    <a:srgbClr val="8CB9C0"/>
    <a:srgbClr val="FBE0AF"/>
    <a:srgbClr val="FFCCCC"/>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03257-CC1A-4383-A8DB-78053492A984}" v="2" dt="2024-12-04T15:42:07.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773" autoAdjust="0"/>
  </p:normalViewPr>
  <p:slideViewPr>
    <p:cSldViewPr snapToGrid="0">
      <p:cViewPr>
        <p:scale>
          <a:sx n="107" d="100"/>
          <a:sy n="107" d="100"/>
        </p:scale>
        <p:origin x="78" y="186"/>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5/12/2024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5/12/2024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omalytics/datasciencecanvas" TargetMode="External"/><Relationship Id="rId2" Type="http://schemas.openxmlformats.org/officeDocument/2006/relationships/hyperlink" Target="https://archive.ics.uci.edu/dataset/507/wisdm+smartphone+and+smartwatch+activity+and+biometrics+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hyperlink" Target="https://archive.ics.uci.edu/dataset/507/wisdm+smartphone+and+smartwatch+activity+and+biometrics+dataset" TargetMode="Externa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fontScale="90000"/>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Final Presentation</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Detecting Human Activities Through Smartphone and Smartwatch Sensor Intelligence</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a:normAutofit/>
          </a:bodyPr>
          <a:lstStyle/>
          <a:p>
            <a:pPr>
              <a:spcBef>
                <a:spcPts val="0"/>
              </a:spcBef>
            </a:pPr>
            <a:r>
              <a:rPr lang="en-SG" b="1" spc="10" dirty="0">
                <a:latin typeface="Graphik Semibold" panose="020B0703030202060203" pitchFamily="34" charset="0"/>
              </a:rPr>
              <a:t>Moushumi Mahato, </a:t>
            </a:r>
            <a:r>
              <a:rPr lang="en-SG" spc="10" dirty="0">
                <a:latin typeface="Graphik Regular" panose="020B0503030202060203" pitchFamily="34" charset="0"/>
              </a:rPr>
              <a:t>IISc, moushumim@iisc.ac.in</a:t>
            </a:r>
          </a:p>
          <a:p>
            <a:pPr>
              <a:spcBef>
                <a:spcPts val="0"/>
              </a:spcBef>
            </a:pPr>
            <a:r>
              <a:rPr lang="en-SG" b="1" spc="10" dirty="0">
                <a:latin typeface="Graphik Semibold" panose="020B0703030202060203" pitchFamily="34" charset="0"/>
              </a:rPr>
              <a:t>Murthy L, </a:t>
            </a:r>
            <a:r>
              <a:rPr lang="en-SG" spc="10" dirty="0">
                <a:latin typeface="Graphik Regular" panose="020B0503030202060203" pitchFamily="34" charset="0"/>
              </a:rPr>
              <a:t>IISc, murthyl@iisc.ac.in</a:t>
            </a:r>
            <a:endParaRPr lang="en-SG" b="1" spc="10" dirty="0">
              <a:latin typeface="Graphik Semibold" panose="020B0703030202060203" pitchFamily="34" charset="0"/>
            </a:endParaRPr>
          </a:p>
          <a:p>
            <a:pPr>
              <a:spcBef>
                <a:spcPts val="0"/>
              </a:spcBef>
            </a:pPr>
            <a:r>
              <a:rPr lang="en-SG" b="1" spc="10" dirty="0" err="1">
                <a:latin typeface="Graphik Semibold" panose="020B0703030202060203" pitchFamily="34" charset="0"/>
              </a:rPr>
              <a:t>Shashankgoud</a:t>
            </a:r>
            <a:r>
              <a:rPr lang="en-SG" b="1" spc="10" dirty="0">
                <a:latin typeface="Graphik Semibold" panose="020B0703030202060203" pitchFamily="34" charset="0"/>
              </a:rPr>
              <a:t> Patil, </a:t>
            </a:r>
            <a:r>
              <a:rPr lang="en-SG" spc="10" dirty="0">
                <a:latin typeface="Graphik Regular" panose="020B0503030202060203" pitchFamily="34" charset="0"/>
              </a:rPr>
              <a:t>IISc, shashankgoud@iisc.ac.in</a:t>
            </a: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C98-C89B-A140-9E63-52489C954DF3}"/>
              </a:ext>
            </a:extLst>
          </p:cNvPr>
          <p:cNvSpPr>
            <a:spLocks noGrp="1"/>
          </p:cNvSpPr>
          <p:nvPr>
            <p:ph type="title"/>
          </p:nvPr>
        </p:nvSpPr>
        <p:spPr>
          <a:xfrm>
            <a:off x="411511" y="0"/>
            <a:ext cx="3200400" cy="2286000"/>
          </a:xfrm>
        </p:spPr>
        <p:txBody>
          <a:bodyPr vert="horz" lIns="91440" tIns="45720" rIns="91440" bIns="45720" rtlCol="0" anchor="b">
            <a:normAutofit/>
          </a:bodyPr>
          <a:lstStyle/>
          <a:p>
            <a:r>
              <a:rPr lang="en-US" sz="3200" b="1" dirty="0">
                <a:solidFill>
                  <a:schemeClr val="bg1"/>
                </a:solidFill>
              </a:rPr>
              <a:t>Model Training</a:t>
            </a:r>
            <a:endParaRPr lang="en-IO" sz="3200" b="1" dirty="0">
              <a:solidFill>
                <a:schemeClr val="bg1"/>
              </a:solidFill>
            </a:endParaRPr>
          </a:p>
        </p:txBody>
      </p:sp>
      <p:sp>
        <p:nvSpPr>
          <p:cNvPr id="4" name="Text Placeholder 3">
            <a:extLst>
              <a:ext uri="{FF2B5EF4-FFF2-40B4-BE49-F238E27FC236}">
                <a16:creationId xmlns:a16="http://schemas.microsoft.com/office/drawing/2014/main" id="{870FCE65-719E-A604-B3E2-D03299E21979}"/>
              </a:ext>
            </a:extLst>
          </p:cNvPr>
          <p:cNvSpPr>
            <a:spLocks noGrp="1"/>
          </p:cNvSpPr>
          <p:nvPr>
            <p:ph type="body" sz="half" idx="2"/>
          </p:nvPr>
        </p:nvSpPr>
        <p:spPr>
          <a:xfrm>
            <a:off x="411511" y="2331720"/>
            <a:ext cx="3200400" cy="3663563"/>
          </a:xfrm>
        </p:spPr>
        <p:txBody>
          <a:bodyPr>
            <a:normAutofit fontScale="92500" lnSpcReduction="20000"/>
          </a:bodyPr>
          <a:lstStyle/>
          <a:p>
            <a:pPr algn="just">
              <a:lnSpc>
                <a:spcPct val="100000"/>
              </a:lnSpc>
            </a:pPr>
            <a:r>
              <a:rPr lang="en-US" sz="1400" dirty="0"/>
              <a:t>The model training process involves preparing and fine-tuning five algorithms for human activity detection. First, data is preprocessed, including feature extraction from sensor readings (accelerometer, gyroscope) and normalization. For each algorithm, the dataset is split into training and testing sets, with cross-validation used to optimize hyperparameters and prevent overfitting. Logistic Regression is trained with regularization to ensure generalization, while Random Forest's trees are fine-tuned for optimal depth and splits. KNN’s performance is optimized by selecting the best value for K. LSTM and GRU models are trained on sequential data, with attention to learning rates and batch sizes to capture temporal dependencies. Finally, each model is evaluated based on accuracy, precision, recall, and F1-score, with performance compared across algorithms to determine the best-fit model for the task.</a:t>
            </a:r>
            <a:endParaRPr lang="en-IO" sz="1400" dirty="0"/>
          </a:p>
        </p:txBody>
      </p:sp>
      <p:sp>
        <p:nvSpPr>
          <p:cNvPr id="5" name="Footer Placeholder 4">
            <a:extLst>
              <a:ext uri="{FF2B5EF4-FFF2-40B4-BE49-F238E27FC236}">
                <a16:creationId xmlns:a16="http://schemas.microsoft.com/office/drawing/2014/main" id="{44F2B8F8-0261-17F6-DF77-AA1EA60B1C03}"/>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4F8E4560-7107-E69E-D9F4-203367EC6B33}"/>
              </a:ext>
            </a:extLst>
          </p:cNvPr>
          <p:cNvSpPr>
            <a:spLocks noGrp="1"/>
          </p:cNvSpPr>
          <p:nvPr>
            <p:ph type="sldNum" sz="quarter" idx="12"/>
          </p:nvPr>
        </p:nvSpPr>
        <p:spPr/>
        <p:txBody>
          <a:bodyPr/>
          <a:lstStyle/>
          <a:p>
            <a:fld id="{BF1758FF-0BF1-4103-A89A-38EC40E85429}" type="slidenum">
              <a:rPr lang="en-SG" smtClean="0"/>
              <a:t>10</a:t>
            </a:fld>
            <a:endParaRPr lang="en-SG"/>
          </a:p>
        </p:txBody>
      </p:sp>
      <p:pic>
        <p:nvPicPr>
          <p:cNvPr id="8" name="Picture 7">
            <a:extLst>
              <a:ext uri="{FF2B5EF4-FFF2-40B4-BE49-F238E27FC236}">
                <a16:creationId xmlns:a16="http://schemas.microsoft.com/office/drawing/2014/main" id="{AB8D331D-24CD-DC3D-A42B-6BE1BB65DF9F}"/>
              </a:ext>
            </a:extLst>
          </p:cNvPr>
          <p:cNvPicPr>
            <a:picLocks noChangeAspect="1"/>
          </p:cNvPicPr>
          <p:nvPr/>
        </p:nvPicPr>
        <p:blipFill>
          <a:blip r:embed="rId2"/>
          <a:stretch>
            <a:fillRect/>
          </a:stretch>
        </p:blipFill>
        <p:spPr>
          <a:xfrm>
            <a:off x="4459177" y="33089"/>
            <a:ext cx="7275622" cy="3491227"/>
          </a:xfrm>
          <a:prstGeom prst="rect">
            <a:avLst/>
          </a:prstGeom>
        </p:spPr>
      </p:pic>
      <p:sp>
        <p:nvSpPr>
          <p:cNvPr id="9" name="TextBox 8">
            <a:extLst>
              <a:ext uri="{FF2B5EF4-FFF2-40B4-BE49-F238E27FC236}">
                <a16:creationId xmlns:a16="http://schemas.microsoft.com/office/drawing/2014/main" id="{021763B4-F8FD-EAAC-7F07-ADEFA1CCC4BF}"/>
              </a:ext>
            </a:extLst>
          </p:cNvPr>
          <p:cNvSpPr txBox="1"/>
          <p:nvPr/>
        </p:nvSpPr>
        <p:spPr>
          <a:xfrm>
            <a:off x="5965044" y="3465082"/>
            <a:ext cx="4542183" cy="276999"/>
          </a:xfrm>
          <a:prstGeom prst="rect">
            <a:avLst/>
          </a:prstGeom>
          <a:noFill/>
        </p:spPr>
        <p:txBody>
          <a:bodyPr wrap="square" rtlCol="0">
            <a:spAutoFit/>
          </a:bodyPr>
          <a:lstStyle/>
          <a:p>
            <a:pPr algn="ctr"/>
            <a:r>
              <a:rPr lang="en-US" sz="1200" b="1" dirty="0"/>
              <a:t>Human Activity Detection Process Pipeline</a:t>
            </a:r>
            <a:endParaRPr lang="en-IO" sz="1200" b="1" dirty="0"/>
          </a:p>
        </p:txBody>
      </p:sp>
      <p:pic>
        <p:nvPicPr>
          <p:cNvPr id="11" name="Picture 10">
            <a:extLst>
              <a:ext uri="{FF2B5EF4-FFF2-40B4-BE49-F238E27FC236}">
                <a16:creationId xmlns:a16="http://schemas.microsoft.com/office/drawing/2014/main" id="{7442049C-CABF-BB66-2762-38F39BE44A89}"/>
              </a:ext>
            </a:extLst>
          </p:cNvPr>
          <p:cNvPicPr>
            <a:picLocks noChangeAspect="1"/>
          </p:cNvPicPr>
          <p:nvPr/>
        </p:nvPicPr>
        <p:blipFill>
          <a:blip r:embed="rId3"/>
          <a:stretch>
            <a:fillRect/>
          </a:stretch>
        </p:blipFill>
        <p:spPr>
          <a:xfrm>
            <a:off x="4708573" y="4065813"/>
            <a:ext cx="6827414" cy="2239391"/>
          </a:xfrm>
          <a:prstGeom prst="rect">
            <a:avLst/>
          </a:prstGeom>
        </p:spPr>
      </p:pic>
      <p:sp>
        <p:nvSpPr>
          <p:cNvPr id="12" name="TextBox 11">
            <a:extLst>
              <a:ext uri="{FF2B5EF4-FFF2-40B4-BE49-F238E27FC236}">
                <a16:creationId xmlns:a16="http://schemas.microsoft.com/office/drawing/2014/main" id="{B258BB97-FABA-40B5-C139-808AD484DFBC}"/>
              </a:ext>
            </a:extLst>
          </p:cNvPr>
          <p:cNvSpPr txBox="1"/>
          <p:nvPr/>
        </p:nvSpPr>
        <p:spPr>
          <a:xfrm>
            <a:off x="5825896" y="6028205"/>
            <a:ext cx="4542183" cy="276999"/>
          </a:xfrm>
          <a:prstGeom prst="rect">
            <a:avLst/>
          </a:prstGeom>
          <a:noFill/>
        </p:spPr>
        <p:txBody>
          <a:bodyPr wrap="square" rtlCol="0">
            <a:spAutoFit/>
          </a:bodyPr>
          <a:lstStyle/>
          <a:p>
            <a:pPr algn="ctr"/>
            <a:r>
              <a:rPr lang="en-US" sz="1200" b="1" dirty="0"/>
              <a:t>Human Activity Detection</a:t>
            </a:r>
            <a:endParaRPr lang="en-IO" sz="1200" b="1" dirty="0"/>
          </a:p>
        </p:txBody>
      </p:sp>
      <p:cxnSp>
        <p:nvCxnSpPr>
          <p:cNvPr id="24" name="Connector: Elbow 23">
            <a:extLst>
              <a:ext uri="{FF2B5EF4-FFF2-40B4-BE49-F238E27FC236}">
                <a16:creationId xmlns:a16="http://schemas.microsoft.com/office/drawing/2014/main" id="{E2435F56-B5C3-C5F0-3501-2B13684B0854}"/>
              </a:ext>
            </a:extLst>
          </p:cNvPr>
          <p:cNvCxnSpPr>
            <a:cxnSpLocks/>
          </p:cNvCxnSpPr>
          <p:nvPr/>
        </p:nvCxnSpPr>
        <p:spPr>
          <a:xfrm rot="16200000" flipH="1" flipV="1">
            <a:off x="8903223" y="4524232"/>
            <a:ext cx="369332" cy="566305"/>
          </a:xfrm>
          <a:prstGeom prst="bentConnector4">
            <a:avLst>
              <a:gd name="adj1" fmla="val -61896"/>
              <a:gd name="adj2" fmla="val 140367"/>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59BAD09-C702-639C-46B8-8A7B087E193A}"/>
              </a:ext>
            </a:extLst>
          </p:cNvPr>
          <p:cNvSpPr txBox="1"/>
          <p:nvPr/>
        </p:nvSpPr>
        <p:spPr>
          <a:xfrm>
            <a:off x="8488021" y="4153012"/>
            <a:ext cx="1132609" cy="261610"/>
          </a:xfrm>
          <a:prstGeom prst="rect">
            <a:avLst/>
          </a:prstGeom>
          <a:noFill/>
        </p:spPr>
        <p:txBody>
          <a:bodyPr wrap="square" rtlCol="0">
            <a:spAutoFit/>
          </a:bodyPr>
          <a:lstStyle/>
          <a:p>
            <a:r>
              <a:rPr lang="en-US" sz="1100" dirty="0"/>
              <a:t>Learning Loop</a:t>
            </a:r>
            <a:endParaRPr lang="en-IO" sz="1100" dirty="0"/>
          </a:p>
        </p:txBody>
      </p:sp>
      <p:sp>
        <p:nvSpPr>
          <p:cNvPr id="26" name="TextBox 25">
            <a:extLst>
              <a:ext uri="{FF2B5EF4-FFF2-40B4-BE49-F238E27FC236}">
                <a16:creationId xmlns:a16="http://schemas.microsoft.com/office/drawing/2014/main" id="{4D5CC335-FB4A-689C-0165-98DFFBBF63C3}"/>
              </a:ext>
            </a:extLst>
          </p:cNvPr>
          <p:cNvSpPr txBox="1"/>
          <p:nvPr/>
        </p:nvSpPr>
        <p:spPr>
          <a:xfrm>
            <a:off x="8882496" y="4915800"/>
            <a:ext cx="1132609" cy="461665"/>
          </a:xfrm>
          <a:prstGeom prst="rect">
            <a:avLst/>
          </a:prstGeom>
          <a:noFill/>
        </p:spPr>
        <p:txBody>
          <a:bodyPr wrap="square" rtlCol="0">
            <a:spAutoFit/>
          </a:bodyPr>
          <a:lstStyle/>
          <a:p>
            <a:pPr algn="ctr"/>
            <a:r>
              <a:rPr lang="en-US" sz="1200" b="1" dirty="0">
                <a:solidFill>
                  <a:schemeClr val="bg1"/>
                </a:solidFill>
              </a:rPr>
              <a:t>Learned Model</a:t>
            </a:r>
            <a:endParaRPr lang="en-IO" sz="2400" b="1" dirty="0">
              <a:solidFill>
                <a:schemeClr val="bg1"/>
              </a:solidFill>
            </a:endParaRPr>
          </a:p>
        </p:txBody>
      </p:sp>
      <p:sp>
        <p:nvSpPr>
          <p:cNvPr id="27" name="TextBox 26">
            <a:extLst>
              <a:ext uri="{FF2B5EF4-FFF2-40B4-BE49-F238E27FC236}">
                <a16:creationId xmlns:a16="http://schemas.microsoft.com/office/drawing/2014/main" id="{4E7EAFB2-1194-2C94-7BE0-99610A3E5E1D}"/>
              </a:ext>
            </a:extLst>
          </p:cNvPr>
          <p:cNvSpPr txBox="1"/>
          <p:nvPr/>
        </p:nvSpPr>
        <p:spPr>
          <a:xfrm>
            <a:off x="6748670" y="4770259"/>
            <a:ext cx="1005094" cy="246221"/>
          </a:xfrm>
          <a:prstGeom prst="rect">
            <a:avLst/>
          </a:prstGeom>
          <a:noFill/>
          <a:ln>
            <a:solidFill>
              <a:schemeClr val="bg1">
                <a:lumMod val="95000"/>
              </a:schemeClr>
            </a:solidFill>
          </a:ln>
        </p:spPr>
        <p:txBody>
          <a:bodyPr wrap="square" rtlCol="0">
            <a:spAutoFit/>
          </a:bodyPr>
          <a:lstStyle/>
          <a:p>
            <a:r>
              <a:rPr lang="en-US" sz="1000" b="1" dirty="0">
                <a:solidFill>
                  <a:schemeClr val="bg1"/>
                </a:solidFill>
              </a:rPr>
              <a:t>Data Collection</a:t>
            </a:r>
            <a:endParaRPr lang="en-IO" sz="1000" b="1" dirty="0">
              <a:solidFill>
                <a:schemeClr val="bg1"/>
              </a:solidFill>
            </a:endParaRPr>
          </a:p>
        </p:txBody>
      </p:sp>
      <p:sp>
        <p:nvSpPr>
          <p:cNvPr id="28" name="TextBox 27">
            <a:extLst>
              <a:ext uri="{FF2B5EF4-FFF2-40B4-BE49-F238E27FC236}">
                <a16:creationId xmlns:a16="http://schemas.microsoft.com/office/drawing/2014/main" id="{8123EE14-28E1-933A-430F-3CB75240AB80}"/>
              </a:ext>
            </a:extLst>
          </p:cNvPr>
          <p:cNvSpPr txBox="1"/>
          <p:nvPr/>
        </p:nvSpPr>
        <p:spPr>
          <a:xfrm>
            <a:off x="6748670" y="5077378"/>
            <a:ext cx="1005094" cy="238527"/>
          </a:xfrm>
          <a:prstGeom prst="rect">
            <a:avLst/>
          </a:prstGeom>
          <a:noFill/>
          <a:ln>
            <a:solidFill>
              <a:schemeClr val="bg1">
                <a:lumMod val="95000"/>
              </a:schemeClr>
            </a:solidFill>
          </a:ln>
        </p:spPr>
        <p:txBody>
          <a:bodyPr wrap="square" rtlCol="0">
            <a:spAutoFit/>
          </a:bodyPr>
          <a:lstStyle/>
          <a:p>
            <a:r>
              <a:rPr lang="en-US" sz="950" dirty="0">
                <a:solidFill>
                  <a:schemeClr val="bg1"/>
                </a:solidFill>
              </a:rPr>
              <a:t>Data Exploration</a:t>
            </a:r>
            <a:endParaRPr lang="en-IO" sz="950" dirty="0">
              <a:solidFill>
                <a:schemeClr val="bg1"/>
              </a:solidFill>
            </a:endParaRPr>
          </a:p>
        </p:txBody>
      </p:sp>
      <p:sp>
        <p:nvSpPr>
          <p:cNvPr id="29" name="TextBox 28">
            <a:extLst>
              <a:ext uri="{FF2B5EF4-FFF2-40B4-BE49-F238E27FC236}">
                <a16:creationId xmlns:a16="http://schemas.microsoft.com/office/drawing/2014/main" id="{E4BDC0F1-3247-B7E0-099D-2326EFD0F16B}"/>
              </a:ext>
            </a:extLst>
          </p:cNvPr>
          <p:cNvSpPr txBox="1"/>
          <p:nvPr/>
        </p:nvSpPr>
        <p:spPr>
          <a:xfrm>
            <a:off x="6748670" y="5375139"/>
            <a:ext cx="1005094" cy="369332"/>
          </a:xfrm>
          <a:prstGeom prst="rect">
            <a:avLst/>
          </a:prstGeom>
          <a:noFill/>
          <a:ln>
            <a:solidFill>
              <a:schemeClr val="bg1">
                <a:lumMod val="95000"/>
              </a:schemeClr>
            </a:solidFill>
          </a:ln>
        </p:spPr>
        <p:txBody>
          <a:bodyPr wrap="square" rtlCol="0">
            <a:spAutoFit/>
          </a:bodyPr>
          <a:lstStyle/>
          <a:p>
            <a:r>
              <a:rPr lang="en-US" sz="900" b="1" dirty="0">
                <a:solidFill>
                  <a:schemeClr val="bg1"/>
                </a:solidFill>
              </a:rPr>
              <a:t>Feature Extraction</a:t>
            </a:r>
            <a:endParaRPr lang="en-IO" sz="900" b="1" dirty="0">
              <a:solidFill>
                <a:schemeClr val="bg1"/>
              </a:solidFill>
            </a:endParaRPr>
          </a:p>
        </p:txBody>
      </p:sp>
    </p:spTree>
    <p:extLst>
      <p:ext uri="{BB962C8B-B14F-4D97-AF65-F5344CB8AC3E}">
        <p14:creationId xmlns:p14="http://schemas.microsoft.com/office/powerpoint/2010/main" val="210620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Proposed Methodology</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303643" y="180269"/>
            <a:ext cx="7732644" cy="6389495"/>
          </a:xfrm>
        </p:spPr>
        <p:txBody>
          <a:bodyPr>
            <a:normAutofit fontScale="92500" lnSpcReduction="20000"/>
          </a:bodyPr>
          <a:lstStyle/>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Overview of methods</a:t>
            </a:r>
          </a:p>
          <a:p>
            <a:pPr lvl="1"/>
            <a:r>
              <a:rPr lang="en-US" dirty="0">
                <a:solidFill>
                  <a:schemeClr val="tx1"/>
                </a:solidFill>
              </a:rPr>
              <a:t>Classification Models:</a:t>
            </a:r>
          </a:p>
          <a:p>
            <a:pPr lvl="2"/>
            <a:r>
              <a:rPr lang="en-US" sz="1700" dirty="0">
                <a:solidFill>
                  <a:schemeClr val="tx1"/>
                </a:solidFill>
              </a:rPr>
              <a:t>Logistic Regression</a:t>
            </a:r>
          </a:p>
          <a:p>
            <a:pPr lvl="2"/>
            <a:r>
              <a:rPr lang="en-US" sz="1700" dirty="0">
                <a:solidFill>
                  <a:schemeClr val="tx1"/>
                </a:solidFill>
              </a:rPr>
              <a:t>Random Forest</a:t>
            </a:r>
          </a:p>
          <a:p>
            <a:pPr lvl="2"/>
            <a:r>
              <a:rPr lang="en-US" sz="1700" dirty="0">
                <a:solidFill>
                  <a:schemeClr val="tx1"/>
                </a:solidFill>
              </a:rPr>
              <a:t>K Nearest Neighbor(KNN)</a:t>
            </a:r>
          </a:p>
          <a:p>
            <a:pPr lvl="2"/>
            <a:r>
              <a:rPr lang="en-US" sz="1700" dirty="0">
                <a:solidFill>
                  <a:schemeClr val="tx1"/>
                </a:solidFill>
              </a:rPr>
              <a:t>Long Short Term Memory</a:t>
            </a:r>
          </a:p>
          <a:p>
            <a:pPr lvl="2"/>
            <a:r>
              <a:rPr lang="en-US" sz="1700" dirty="0">
                <a:solidFill>
                  <a:schemeClr val="tx1"/>
                </a:solidFill>
              </a:rPr>
              <a:t>Gated Recurrent Unit</a:t>
            </a:r>
          </a:p>
          <a:p>
            <a:pPr lvl="1"/>
            <a:r>
              <a:rPr lang="en-US" dirty="0">
                <a:solidFill>
                  <a:schemeClr val="tx1"/>
                </a:solidFill>
              </a:rPr>
              <a:t>Evaluation Metrics: Accuracy, Precision, Recall, F1-Score</a:t>
            </a:r>
          </a:p>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Justification for choosing these methods, if any</a:t>
            </a:r>
          </a:p>
          <a:p>
            <a:pPr lvl="1"/>
            <a:r>
              <a:rPr lang="en-US" dirty="0">
                <a:solidFill>
                  <a:schemeClr val="tx1"/>
                </a:solidFill>
              </a:rPr>
              <a:t>Logistic Regression: Basic model to start with.</a:t>
            </a:r>
          </a:p>
          <a:p>
            <a:pPr lvl="1"/>
            <a:r>
              <a:rPr lang="en-US" dirty="0">
                <a:solidFill>
                  <a:schemeClr val="tx1"/>
                </a:solidFill>
              </a:rPr>
              <a:t>Random Forest: Handles large datasets and reduces overfitting with ensemble learning</a:t>
            </a:r>
          </a:p>
          <a:p>
            <a:pPr lvl="1"/>
            <a:r>
              <a:rPr lang="en-US" dirty="0">
                <a:solidFill>
                  <a:schemeClr val="tx1"/>
                </a:solidFill>
              </a:rPr>
              <a:t>K Nearest Neighbor(KNN): Can effectively capture non-linear decision boundaries</a:t>
            </a:r>
          </a:p>
          <a:p>
            <a:pPr lvl="1"/>
            <a:r>
              <a:rPr lang="en-US" dirty="0">
                <a:solidFill>
                  <a:schemeClr val="tx1"/>
                </a:solidFill>
              </a:rPr>
              <a:t>LSTM: </a:t>
            </a:r>
            <a:r>
              <a:rPr lang="en-US" b="0" i="0" dirty="0">
                <a:solidFill>
                  <a:srgbClr val="1C1C1C"/>
                </a:solidFill>
                <a:effectLst/>
                <a:latin typeface="STK Bureau Sans Book"/>
              </a:rPr>
              <a:t>They can deal with variable-length sequences and detect temporal connections in data.</a:t>
            </a:r>
          </a:p>
          <a:p>
            <a:pPr lvl="1"/>
            <a:r>
              <a:rPr lang="en-US" dirty="0">
                <a:solidFill>
                  <a:schemeClr val="tx1"/>
                </a:solidFill>
              </a:rPr>
              <a:t>GRU: Improved LSTM with better computational efficiency.</a:t>
            </a:r>
          </a:p>
          <a:p>
            <a:pPr marL="216000" lvl="1" indent="-216000">
              <a:spcBef>
                <a:spcPts val="1200"/>
              </a:spcBef>
              <a:spcAft>
                <a:spcPts val="200"/>
              </a:spcAft>
              <a:buSzPct val="100000"/>
            </a:pPr>
            <a:r>
              <a:rPr lang="en-US" sz="2100" dirty="0">
                <a:ln w="0"/>
                <a:solidFill>
                  <a:schemeClr val="tx1"/>
                </a:solidFill>
                <a:effectLst>
                  <a:outerShdw blurRad="38100" dist="19050" dir="2700000" algn="tl" rotWithShape="0">
                    <a:schemeClr val="dk1">
                      <a:alpha val="40000"/>
                    </a:schemeClr>
                  </a:outerShdw>
                </a:effectLst>
              </a:rPr>
              <a:t>Tools/Technologies (e.g., Python, libraries)</a:t>
            </a:r>
          </a:p>
          <a:p>
            <a:pPr lvl="1"/>
            <a:r>
              <a:rPr lang="en-US" dirty="0">
                <a:solidFill>
                  <a:schemeClr val="tx1"/>
                </a:solidFill>
              </a:rPr>
              <a:t>Python</a:t>
            </a:r>
          </a:p>
          <a:p>
            <a:pPr lvl="1"/>
            <a:r>
              <a:rPr lang="en-US" dirty="0">
                <a:solidFill>
                  <a:schemeClr val="tx1"/>
                </a:solidFill>
              </a:rPr>
              <a:t>Pandas</a:t>
            </a:r>
          </a:p>
          <a:p>
            <a:pPr lvl="1"/>
            <a:r>
              <a:rPr lang="en-US" dirty="0" err="1">
                <a:solidFill>
                  <a:schemeClr val="tx1"/>
                </a:solidFill>
              </a:rPr>
              <a:t>Numpy</a:t>
            </a:r>
            <a:endParaRPr lang="en-US" dirty="0">
              <a:solidFill>
                <a:schemeClr val="tx1"/>
              </a:solidFill>
            </a:endParaRPr>
          </a:p>
          <a:p>
            <a:pPr lvl="1"/>
            <a:r>
              <a:rPr lang="en-US" dirty="0">
                <a:solidFill>
                  <a:schemeClr val="tx1"/>
                </a:solidFill>
              </a:rPr>
              <a:t>Sci-</a:t>
            </a:r>
            <a:r>
              <a:rPr lang="en-US" dirty="0" err="1">
                <a:solidFill>
                  <a:schemeClr val="tx1"/>
                </a:solidFill>
              </a:rPr>
              <a:t>kitLearn</a:t>
            </a:r>
            <a:endParaRPr lang="en-US" dirty="0">
              <a:solidFill>
                <a:schemeClr val="tx1"/>
              </a:solidFill>
            </a:endParaRPr>
          </a:p>
          <a:p>
            <a:pPr lvl="1"/>
            <a:r>
              <a:rPr lang="en-US" dirty="0">
                <a:solidFill>
                  <a:schemeClr val="tx1"/>
                </a:solidFill>
              </a:rPr>
              <a:t>Matplotlib</a:t>
            </a:r>
          </a:p>
          <a:p>
            <a:pPr lvl="1"/>
            <a:r>
              <a:rPr lang="en-US" dirty="0">
                <a:solidFill>
                  <a:schemeClr val="tx1"/>
                </a:solidFill>
              </a:rPr>
              <a:t>Seaborn</a:t>
            </a:r>
          </a:p>
          <a:p>
            <a:pPr lvl="1"/>
            <a:r>
              <a:rPr lang="en-US" dirty="0" err="1">
                <a:solidFill>
                  <a:schemeClr val="tx1"/>
                </a:solidFill>
              </a:rPr>
              <a:t>Keras</a:t>
            </a:r>
            <a:endParaRPr lang="en-US" dirty="0">
              <a:solidFill>
                <a:schemeClr val="tx1"/>
              </a:solidFill>
            </a:endParaRP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r>
              <a:rPr lang="en-US" dirty="0"/>
              <a:t>The proposed methodology evaluates five algorithms for human activity detection, balancing simplicity, performance and computational needs.</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11</a:t>
            </a:fld>
            <a:endParaRPr lang="en-SG"/>
          </a:p>
        </p:txBody>
      </p:sp>
      <p:pic>
        <p:nvPicPr>
          <p:cNvPr id="2" name="Picture 1">
            <a:extLst>
              <a:ext uri="{FF2B5EF4-FFF2-40B4-BE49-F238E27FC236}">
                <a16:creationId xmlns:a16="http://schemas.microsoft.com/office/drawing/2014/main" id="{592003D9-7CFD-3C35-5276-6169E6B29685}"/>
              </a:ext>
            </a:extLst>
          </p:cNvPr>
          <p:cNvPicPr>
            <a:picLocks noChangeAspect="1"/>
          </p:cNvPicPr>
          <p:nvPr/>
        </p:nvPicPr>
        <p:blipFill>
          <a:blip r:embed="rId2"/>
          <a:stretch>
            <a:fillRect/>
          </a:stretch>
        </p:blipFill>
        <p:spPr>
          <a:xfrm>
            <a:off x="8047447" y="204120"/>
            <a:ext cx="1428750" cy="657225"/>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FE4C04CD-078E-973F-09FE-3B5CF4F57C0E}"/>
              </a:ext>
            </a:extLst>
          </p:cNvPr>
          <p:cNvPicPr>
            <a:picLocks noChangeAspect="1"/>
          </p:cNvPicPr>
          <p:nvPr/>
        </p:nvPicPr>
        <p:blipFill>
          <a:blip r:embed="rId3"/>
          <a:stretch>
            <a:fillRect/>
          </a:stretch>
        </p:blipFill>
        <p:spPr>
          <a:xfrm>
            <a:off x="9171707" y="498269"/>
            <a:ext cx="1417947" cy="1013791"/>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A0E4D3A-5A50-2329-D02F-3C9D8FC14E58}"/>
              </a:ext>
            </a:extLst>
          </p:cNvPr>
          <p:cNvPicPr>
            <a:picLocks noChangeAspect="1"/>
          </p:cNvPicPr>
          <p:nvPr/>
        </p:nvPicPr>
        <p:blipFill>
          <a:blip r:embed="rId4"/>
          <a:stretch>
            <a:fillRect/>
          </a:stretch>
        </p:blipFill>
        <p:spPr>
          <a:xfrm>
            <a:off x="10440227" y="60301"/>
            <a:ext cx="1294572" cy="944864"/>
          </a:xfrm>
          <a:prstGeom prst="rect">
            <a:avLst/>
          </a:prstGeom>
          <a:ln>
            <a:solidFill>
              <a:schemeClr val="tx1">
                <a:lumMod val="50000"/>
                <a:lumOff val="50000"/>
              </a:schemeClr>
            </a:solidFill>
          </a:ln>
        </p:spPr>
      </p:pic>
      <p:pic>
        <p:nvPicPr>
          <p:cNvPr id="12" name="Picture 11">
            <a:extLst>
              <a:ext uri="{FF2B5EF4-FFF2-40B4-BE49-F238E27FC236}">
                <a16:creationId xmlns:a16="http://schemas.microsoft.com/office/drawing/2014/main" id="{2A1FAB8E-2185-5AE5-72F8-183B104A81E1}"/>
              </a:ext>
            </a:extLst>
          </p:cNvPr>
          <p:cNvPicPr>
            <a:picLocks noChangeAspect="1"/>
          </p:cNvPicPr>
          <p:nvPr/>
        </p:nvPicPr>
        <p:blipFill>
          <a:blip r:embed="rId5"/>
          <a:stretch>
            <a:fillRect/>
          </a:stretch>
        </p:blipFill>
        <p:spPr>
          <a:xfrm>
            <a:off x="10063007" y="1327443"/>
            <a:ext cx="1784646" cy="891209"/>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8EDB3755-3229-D5A8-8A94-3B0955BAE87A}"/>
              </a:ext>
            </a:extLst>
          </p:cNvPr>
          <p:cNvPicPr>
            <a:picLocks noChangeAspect="1"/>
          </p:cNvPicPr>
          <p:nvPr/>
        </p:nvPicPr>
        <p:blipFill>
          <a:blip r:embed="rId6"/>
          <a:stretch>
            <a:fillRect/>
          </a:stretch>
        </p:blipFill>
        <p:spPr>
          <a:xfrm>
            <a:off x="9720862" y="4494858"/>
            <a:ext cx="684290" cy="751440"/>
          </a:xfrm>
          <a:prstGeom prst="rect">
            <a:avLst/>
          </a:prstGeom>
          <a:ln>
            <a:solidFill>
              <a:schemeClr val="tx1">
                <a:lumMod val="50000"/>
                <a:lumOff val="50000"/>
              </a:schemeClr>
            </a:solidFill>
          </a:ln>
        </p:spPr>
      </p:pic>
      <p:pic>
        <p:nvPicPr>
          <p:cNvPr id="15" name="Picture 14">
            <a:extLst>
              <a:ext uri="{FF2B5EF4-FFF2-40B4-BE49-F238E27FC236}">
                <a16:creationId xmlns:a16="http://schemas.microsoft.com/office/drawing/2014/main" id="{07633F5E-53EA-93E3-D3AC-D4A936321D1F}"/>
              </a:ext>
            </a:extLst>
          </p:cNvPr>
          <p:cNvPicPr>
            <a:picLocks noChangeAspect="1"/>
          </p:cNvPicPr>
          <p:nvPr/>
        </p:nvPicPr>
        <p:blipFill>
          <a:blip r:embed="rId7"/>
          <a:stretch>
            <a:fillRect/>
          </a:stretch>
        </p:blipFill>
        <p:spPr>
          <a:xfrm>
            <a:off x="9587665" y="5367249"/>
            <a:ext cx="1001989" cy="1001989"/>
          </a:xfrm>
          <a:prstGeom prst="rect">
            <a:avLst/>
          </a:prstGeom>
          <a:ln>
            <a:solidFill>
              <a:schemeClr val="tx1">
                <a:lumMod val="50000"/>
                <a:lumOff val="50000"/>
              </a:schemeClr>
            </a:solidFill>
          </a:ln>
        </p:spPr>
      </p:pic>
      <p:pic>
        <p:nvPicPr>
          <p:cNvPr id="16" name="Picture 15">
            <a:extLst>
              <a:ext uri="{FF2B5EF4-FFF2-40B4-BE49-F238E27FC236}">
                <a16:creationId xmlns:a16="http://schemas.microsoft.com/office/drawing/2014/main" id="{A7E0F0B9-8F32-F723-0057-AA77B30179DC}"/>
              </a:ext>
            </a:extLst>
          </p:cNvPr>
          <p:cNvPicPr>
            <a:picLocks noChangeAspect="1"/>
          </p:cNvPicPr>
          <p:nvPr/>
        </p:nvPicPr>
        <p:blipFill>
          <a:blip r:embed="rId8"/>
          <a:stretch>
            <a:fillRect/>
          </a:stretch>
        </p:blipFill>
        <p:spPr>
          <a:xfrm>
            <a:off x="8047447" y="5125486"/>
            <a:ext cx="1086264" cy="585731"/>
          </a:xfrm>
          <a:prstGeom prst="rect">
            <a:avLst/>
          </a:prstGeom>
          <a:ln>
            <a:solidFill>
              <a:schemeClr val="tx1">
                <a:lumMod val="50000"/>
                <a:lumOff val="50000"/>
              </a:schemeClr>
            </a:solidFill>
          </a:ln>
        </p:spPr>
      </p:pic>
      <p:pic>
        <p:nvPicPr>
          <p:cNvPr id="17" name="Picture 16">
            <a:extLst>
              <a:ext uri="{FF2B5EF4-FFF2-40B4-BE49-F238E27FC236}">
                <a16:creationId xmlns:a16="http://schemas.microsoft.com/office/drawing/2014/main" id="{66D1BD70-3945-9DFE-61A2-56A976EB71AF}"/>
              </a:ext>
            </a:extLst>
          </p:cNvPr>
          <p:cNvPicPr>
            <a:picLocks noChangeAspect="1"/>
          </p:cNvPicPr>
          <p:nvPr/>
        </p:nvPicPr>
        <p:blipFill>
          <a:blip r:embed="rId9"/>
          <a:stretch>
            <a:fillRect/>
          </a:stretch>
        </p:blipFill>
        <p:spPr>
          <a:xfrm>
            <a:off x="10871295" y="4842424"/>
            <a:ext cx="1001989" cy="622553"/>
          </a:xfrm>
          <a:prstGeom prst="rect">
            <a:avLst/>
          </a:prstGeom>
          <a:ln>
            <a:solidFill>
              <a:schemeClr val="tx1">
                <a:lumMod val="50000"/>
                <a:lumOff val="50000"/>
              </a:schemeClr>
            </a:solidFill>
          </a:ln>
        </p:spPr>
      </p:pic>
      <p:pic>
        <p:nvPicPr>
          <p:cNvPr id="14" name="Picture 13">
            <a:extLst>
              <a:ext uri="{FF2B5EF4-FFF2-40B4-BE49-F238E27FC236}">
                <a16:creationId xmlns:a16="http://schemas.microsoft.com/office/drawing/2014/main" id="{A54A6704-D626-FBFF-89EC-FB8D22C8A85D}"/>
              </a:ext>
            </a:extLst>
          </p:cNvPr>
          <p:cNvPicPr>
            <a:picLocks noChangeAspect="1"/>
          </p:cNvPicPr>
          <p:nvPr/>
        </p:nvPicPr>
        <p:blipFill>
          <a:blip r:embed="rId10"/>
          <a:stretch>
            <a:fillRect/>
          </a:stretch>
        </p:blipFill>
        <p:spPr>
          <a:xfrm>
            <a:off x="10780058" y="5635939"/>
            <a:ext cx="1161180" cy="723693"/>
          </a:xfrm>
          <a:prstGeom prst="rect">
            <a:avLst/>
          </a:prstGeom>
          <a:ln>
            <a:solidFill>
              <a:schemeClr val="tx1">
                <a:lumMod val="50000"/>
                <a:lumOff val="50000"/>
              </a:schemeClr>
            </a:solidFill>
          </a:ln>
        </p:spPr>
      </p:pic>
      <p:pic>
        <p:nvPicPr>
          <p:cNvPr id="18" name="Picture 17">
            <a:extLst>
              <a:ext uri="{FF2B5EF4-FFF2-40B4-BE49-F238E27FC236}">
                <a16:creationId xmlns:a16="http://schemas.microsoft.com/office/drawing/2014/main" id="{81F69952-8A15-F30D-AC3C-C2193A8D8EA7}"/>
              </a:ext>
            </a:extLst>
          </p:cNvPr>
          <p:cNvPicPr>
            <a:picLocks noChangeAspect="1"/>
          </p:cNvPicPr>
          <p:nvPr/>
        </p:nvPicPr>
        <p:blipFill>
          <a:blip r:embed="rId11"/>
          <a:stretch>
            <a:fillRect/>
          </a:stretch>
        </p:blipFill>
        <p:spPr>
          <a:xfrm>
            <a:off x="7634209" y="5854400"/>
            <a:ext cx="1763052" cy="497164"/>
          </a:xfrm>
          <a:prstGeom prst="rect">
            <a:avLst/>
          </a:prstGeom>
          <a:ln>
            <a:solidFill>
              <a:schemeClr val="tx1">
                <a:lumMod val="50000"/>
                <a:lumOff val="50000"/>
              </a:schemeClr>
            </a:solidFill>
          </a:ln>
        </p:spPr>
      </p:pic>
      <p:pic>
        <p:nvPicPr>
          <p:cNvPr id="19" name="Picture 18">
            <a:extLst>
              <a:ext uri="{FF2B5EF4-FFF2-40B4-BE49-F238E27FC236}">
                <a16:creationId xmlns:a16="http://schemas.microsoft.com/office/drawing/2014/main" id="{F09BFA07-422B-10B7-1B91-BC2B69BFCF0E}"/>
              </a:ext>
            </a:extLst>
          </p:cNvPr>
          <p:cNvPicPr>
            <a:picLocks noChangeAspect="1"/>
          </p:cNvPicPr>
          <p:nvPr/>
        </p:nvPicPr>
        <p:blipFill>
          <a:blip r:embed="rId12"/>
          <a:stretch>
            <a:fillRect/>
          </a:stretch>
        </p:blipFill>
        <p:spPr>
          <a:xfrm>
            <a:off x="10660144" y="4259573"/>
            <a:ext cx="1213140" cy="421904"/>
          </a:xfrm>
          <a:prstGeom prst="rect">
            <a:avLst/>
          </a:prstGeom>
          <a:ln>
            <a:solidFill>
              <a:schemeClr val="tx1"/>
            </a:solidFill>
          </a:ln>
        </p:spPr>
      </p:pic>
    </p:spTree>
    <p:extLst>
      <p:ext uri="{BB962C8B-B14F-4D97-AF65-F5344CB8AC3E}">
        <p14:creationId xmlns:p14="http://schemas.microsoft.com/office/powerpoint/2010/main" val="421878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3A8-8CD1-688D-5A3A-433B54AEA4A1}"/>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5" name="Footer Placeholder 4">
            <a:extLst>
              <a:ext uri="{FF2B5EF4-FFF2-40B4-BE49-F238E27FC236}">
                <a16:creationId xmlns:a16="http://schemas.microsoft.com/office/drawing/2014/main" id="{FF7F3FBD-B390-2EE5-0BCA-8A4148F15958}"/>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6B1FC824-C557-A3CF-18E9-9A8ABB437085}"/>
              </a:ext>
            </a:extLst>
          </p:cNvPr>
          <p:cNvSpPr>
            <a:spLocks noGrp="1"/>
          </p:cNvSpPr>
          <p:nvPr>
            <p:ph type="sldNum" sz="quarter" idx="12"/>
          </p:nvPr>
        </p:nvSpPr>
        <p:spPr/>
        <p:txBody>
          <a:bodyPr/>
          <a:lstStyle/>
          <a:p>
            <a:fld id="{BF1758FF-0BF1-4103-A89A-38EC40E85429}" type="slidenum">
              <a:rPr lang="en-SG" smtClean="0"/>
              <a:t>12</a:t>
            </a:fld>
            <a:endParaRPr lang="en-SG"/>
          </a:p>
        </p:txBody>
      </p:sp>
      <p:sp>
        <p:nvSpPr>
          <p:cNvPr id="10" name="TextBox 9">
            <a:extLst>
              <a:ext uri="{FF2B5EF4-FFF2-40B4-BE49-F238E27FC236}">
                <a16:creationId xmlns:a16="http://schemas.microsoft.com/office/drawing/2014/main" id="{88A40C58-8417-2991-5D0A-4DFCDAC5BFB6}"/>
              </a:ext>
            </a:extLst>
          </p:cNvPr>
          <p:cNvSpPr txBox="1"/>
          <p:nvPr/>
        </p:nvSpPr>
        <p:spPr>
          <a:xfrm>
            <a:off x="4045227" y="113508"/>
            <a:ext cx="8030816" cy="514885"/>
          </a:xfrm>
          <a:prstGeom prst="rect">
            <a:avLst/>
          </a:prstGeom>
          <a:noFill/>
        </p:spPr>
        <p:txBody>
          <a:bodyPr wrap="square">
            <a:spAutoFit/>
          </a:bodyPr>
          <a:lstStyle/>
          <a:p>
            <a:pPr marL="216000" lvl="1" indent="-216000" defTabSz="914400">
              <a:lnSpc>
                <a:spcPct val="70000"/>
              </a:lnSpc>
              <a:spcBef>
                <a:spcPts val="1200"/>
              </a:spcBef>
              <a:spcAft>
                <a:spcPts val="200"/>
              </a:spcAft>
              <a:buClr>
                <a:schemeClr val="accent2"/>
              </a:buClr>
              <a:buSzPct val="100000"/>
              <a:buFont typeface="Arial" panose="020B0604020202020204" pitchFamily="34" charset="0"/>
              <a:buChar char="•"/>
            </a:pPr>
            <a:r>
              <a:rPr lang="en-US" sz="1900" dirty="0">
                <a:ln w="0"/>
                <a:effectLst>
                  <a:outerShdw blurRad="38100" dist="19050" dir="2700000" algn="tl" rotWithShape="0">
                    <a:schemeClr val="dk1">
                      <a:alpha val="40000"/>
                    </a:schemeClr>
                  </a:outerShdw>
                </a:effectLst>
                <a:latin typeface="Graphik Regular" panose="020B0503030202060203" pitchFamily="34" charset="0"/>
              </a:rPr>
              <a:t>Single Sensor: Individual sensors data for each individual device is trained and tested.</a:t>
            </a:r>
            <a:endParaRPr lang="en-IO" sz="19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1" name="TextBox 10">
            <a:extLst>
              <a:ext uri="{FF2B5EF4-FFF2-40B4-BE49-F238E27FC236}">
                <a16:creationId xmlns:a16="http://schemas.microsoft.com/office/drawing/2014/main" id="{E6623EF8-9CE7-0DE7-6482-784AF26D8BE5}"/>
              </a:ext>
            </a:extLst>
          </p:cNvPr>
          <p:cNvSpPr txBox="1"/>
          <p:nvPr/>
        </p:nvSpPr>
        <p:spPr>
          <a:xfrm>
            <a:off x="4191827" y="693291"/>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1. Logistic Regression</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13" name="Picture 12">
            <a:extLst>
              <a:ext uri="{FF2B5EF4-FFF2-40B4-BE49-F238E27FC236}">
                <a16:creationId xmlns:a16="http://schemas.microsoft.com/office/drawing/2014/main" id="{52ECFAC7-6321-E0CA-EA09-F9B98901DFFA}"/>
              </a:ext>
            </a:extLst>
          </p:cNvPr>
          <p:cNvPicPr>
            <a:picLocks noChangeAspect="1"/>
          </p:cNvPicPr>
          <p:nvPr/>
        </p:nvPicPr>
        <p:blipFill>
          <a:blip r:embed="rId2"/>
          <a:stretch>
            <a:fillRect/>
          </a:stretch>
        </p:blipFill>
        <p:spPr>
          <a:xfrm>
            <a:off x="4252223" y="912099"/>
            <a:ext cx="6478676" cy="1645661"/>
          </a:xfrm>
          <a:prstGeom prst="rect">
            <a:avLst/>
          </a:prstGeom>
        </p:spPr>
      </p:pic>
      <p:sp>
        <p:nvSpPr>
          <p:cNvPr id="14" name="TextBox 13">
            <a:extLst>
              <a:ext uri="{FF2B5EF4-FFF2-40B4-BE49-F238E27FC236}">
                <a16:creationId xmlns:a16="http://schemas.microsoft.com/office/drawing/2014/main" id="{C970DFD2-090A-CDF8-3EBE-04C91AC8A2A1}"/>
              </a:ext>
            </a:extLst>
          </p:cNvPr>
          <p:cNvSpPr txBox="1"/>
          <p:nvPr/>
        </p:nvSpPr>
        <p:spPr>
          <a:xfrm>
            <a:off x="4191827" y="2557760"/>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2. K-Nearest Neighbors</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17" name="Picture 16">
            <a:extLst>
              <a:ext uri="{FF2B5EF4-FFF2-40B4-BE49-F238E27FC236}">
                <a16:creationId xmlns:a16="http://schemas.microsoft.com/office/drawing/2014/main" id="{FD047631-CD31-D3EB-E1E9-CECCE3946608}"/>
              </a:ext>
            </a:extLst>
          </p:cNvPr>
          <p:cNvPicPr>
            <a:picLocks noChangeAspect="1"/>
          </p:cNvPicPr>
          <p:nvPr/>
        </p:nvPicPr>
        <p:blipFill>
          <a:blip r:embed="rId3"/>
          <a:stretch>
            <a:fillRect/>
          </a:stretch>
        </p:blipFill>
        <p:spPr>
          <a:xfrm>
            <a:off x="4285345" y="2786064"/>
            <a:ext cx="6478676" cy="1677356"/>
          </a:xfrm>
          <a:prstGeom prst="rect">
            <a:avLst/>
          </a:prstGeom>
        </p:spPr>
      </p:pic>
      <p:sp>
        <p:nvSpPr>
          <p:cNvPr id="18" name="TextBox 17">
            <a:extLst>
              <a:ext uri="{FF2B5EF4-FFF2-40B4-BE49-F238E27FC236}">
                <a16:creationId xmlns:a16="http://schemas.microsoft.com/office/drawing/2014/main" id="{5C109E8A-79B6-C163-0990-A3D2341A273C}"/>
              </a:ext>
            </a:extLst>
          </p:cNvPr>
          <p:cNvSpPr txBox="1"/>
          <p:nvPr/>
        </p:nvSpPr>
        <p:spPr>
          <a:xfrm>
            <a:off x="4285345" y="4517807"/>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3. Random Forest</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20" name="Picture 19">
            <a:extLst>
              <a:ext uri="{FF2B5EF4-FFF2-40B4-BE49-F238E27FC236}">
                <a16:creationId xmlns:a16="http://schemas.microsoft.com/office/drawing/2014/main" id="{79D3248E-ADF0-518F-2858-2B44834A4E9D}"/>
              </a:ext>
            </a:extLst>
          </p:cNvPr>
          <p:cNvPicPr>
            <a:picLocks noChangeAspect="1"/>
          </p:cNvPicPr>
          <p:nvPr/>
        </p:nvPicPr>
        <p:blipFill>
          <a:blip r:embed="rId4"/>
          <a:stretch>
            <a:fillRect/>
          </a:stretch>
        </p:blipFill>
        <p:spPr>
          <a:xfrm>
            <a:off x="4285345" y="4791275"/>
            <a:ext cx="6478676" cy="1571123"/>
          </a:xfrm>
          <a:prstGeom prst="rect">
            <a:avLst/>
          </a:prstGeom>
        </p:spPr>
      </p:pic>
    </p:spTree>
    <p:extLst>
      <p:ext uri="{BB962C8B-B14F-4D97-AF65-F5344CB8AC3E}">
        <p14:creationId xmlns:p14="http://schemas.microsoft.com/office/powerpoint/2010/main" val="76899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EF885-428B-0330-7E38-3A05DA9F2501}"/>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CBEEA631-3D39-D0B8-623C-A71851CC8254}"/>
              </a:ext>
            </a:extLst>
          </p:cNvPr>
          <p:cNvSpPr/>
          <p:nvPr/>
        </p:nvSpPr>
        <p:spPr>
          <a:xfrm>
            <a:off x="4191827" y="4423514"/>
            <a:ext cx="6900243" cy="2116814"/>
          </a:xfrm>
          <a:prstGeom prst="rect">
            <a:avLst/>
          </a:prstGeom>
          <a:ln>
            <a:solidFill>
              <a:srgbClr val="01B0F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O"/>
          </a:p>
        </p:txBody>
      </p:sp>
      <p:sp>
        <p:nvSpPr>
          <p:cNvPr id="2" name="Title 1">
            <a:extLst>
              <a:ext uri="{FF2B5EF4-FFF2-40B4-BE49-F238E27FC236}">
                <a16:creationId xmlns:a16="http://schemas.microsoft.com/office/drawing/2014/main" id="{536D6450-3744-46E4-2222-CEA929D61569}"/>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5" name="Footer Placeholder 4">
            <a:extLst>
              <a:ext uri="{FF2B5EF4-FFF2-40B4-BE49-F238E27FC236}">
                <a16:creationId xmlns:a16="http://schemas.microsoft.com/office/drawing/2014/main" id="{0D440647-73DA-651D-75CE-A475AE690D94}"/>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003C600-77C4-CA27-244A-2F8254A98754}"/>
              </a:ext>
            </a:extLst>
          </p:cNvPr>
          <p:cNvSpPr>
            <a:spLocks noGrp="1"/>
          </p:cNvSpPr>
          <p:nvPr>
            <p:ph type="sldNum" sz="quarter" idx="12"/>
          </p:nvPr>
        </p:nvSpPr>
        <p:spPr/>
        <p:txBody>
          <a:bodyPr/>
          <a:lstStyle/>
          <a:p>
            <a:fld id="{BF1758FF-0BF1-4103-A89A-38EC40E85429}" type="slidenum">
              <a:rPr lang="en-SG" smtClean="0"/>
              <a:t>13</a:t>
            </a:fld>
            <a:endParaRPr lang="en-SG"/>
          </a:p>
        </p:txBody>
      </p:sp>
      <p:sp>
        <p:nvSpPr>
          <p:cNvPr id="11" name="TextBox 10">
            <a:extLst>
              <a:ext uri="{FF2B5EF4-FFF2-40B4-BE49-F238E27FC236}">
                <a16:creationId xmlns:a16="http://schemas.microsoft.com/office/drawing/2014/main" id="{28BD5E47-8F92-ECAE-8F67-627536A25FD3}"/>
              </a:ext>
            </a:extLst>
          </p:cNvPr>
          <p:cNvSpPr txBox="1"/>
          <p:nvPr/>
        </p:nvSpPr>
        <p:spPr>
          <a:xfrm>
            <a:off x="4191827" y="10688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4. Long Short Term Memory (LSTM)</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4" name="TextBox 13">
            <a:extLst>
              <a:ext uri="{FF2B5EF4-FFF2-40B4-BE49-F238E27FC236}">
                <a16:creationId xmlns:a16="http://schemas.microsoft.com/office/drawing/2014/main" id="{77D46DDD-C4C6-434F-4384-DABB8A296B00}"/>
              </a:ext>
            </a:extLst>
          </p:cNvPr>
          <p:cNvSpPr txBox="1"/>
          <p:nvPr/>
        </p:nvSpPr>
        <p:spPr>
          <a:xfrm>
            <a:off x="4191827" y="1971351"/>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5. Gated Recurrent Unit (GRU)</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7" name="Picture 6">
            <a:extLst>
              <a:ext uri="{FF2B5EF4-FFF2-40B4-BE49-F238E27FC236}">
                <a16:creationId xmlns:a16="http://schemas.microsoft.com/office/drawing/2014/main" id="{A266272B-B240-E018-B9D9-CF77751D2964}"/>
              </a:ext>
            </a:extLst>
          </p:cNvPr>
          <p:cNvPicPr>
            <a:picLocks noChangeAspect="1"/>
          </p:cNvPicPr>
          <p:nvPr/>
        </p:nvPicPr>
        <p:blipFill>
          <a:blip r:embed="rId2"/>
          <a:stretch>
            <a:fillRect/>
          </a:stretch>
        </p:blipFill>
        <p:spPr>
          <a:xfrm>
            <a:off x="4285344" y="406764"/>
            <a:ext cx="6478675" cy="1412097"/>
          </a:xfrm>
          <a:prstGeom prst="rect">
            <a:avLst/>
          </a:prstGeom>
        </p:spPr>
      </p:pic>
      <p:pic>
        <p:nvPicPr>
          <p:cNvPr id="9" name="Picture 8">
            <a:extLst>
              <a:ext uri="{FF2B5EF4-FFF2-40B4-BE49-F238E27FC236}">
                <a16:creationId xmlns:a16="http://schemas.microsoft.com/office/drawing/2014/main" id="{1DF7FC38-468F-122E-5D63-303DAF6732D5}"/>
              </a:ext>
            </a:extLst>
          </p:cNvPr>
          <p:cNvPicPr>
            <a:picLocks noChangeAspect="1"/>
          </p:cNvPicPr>
          <p:nvPr/>
        </p:nvPicPr>
        <p:blipFill>
          <a:blip r:embed="rId3"/>
          <a:stretch>
            <a:fillRect/>
          </a:stretch>
        </p:blipFill>
        <p:spPr>
          <a:xfrm>
            <a:off x="4285343" y="2248319"/>
            <a:ext cx="6478675" cy="1571123"/>
          </a:xfrm>
          <a:prstGeom prst="rect">
            <a:avLst/>
          </a:prstGeom>
        </p:spPr>
      </p:pic>
      <p:sp>
        <p:nvSpPr>
          <p:cNvPr id="15" name="TextBox 14">
            <a:extLst>
              <a:ext uri="{FF2B5EF4-FFF2-40B4-BE49-F238E27FC236}">
                <a16:creationId xmlns:a16="http://schemas.microsoft.com/office/drawing/2014/main" id="{13F67CC1-51EB-9175-B0CD-432ADDCE5627}"/>
              </a:ext>
            </a:extLst>
          </p:cNvPr>
          <p:cNvSpPr txBox="1"/>
          <p:nvPr/>
        </p:nvSpPr>
        <p:spPr>
          <a:xfrm>
            <a:off x="4032802" y="3930943"/>
            <a:ext cx="8043240" cy="492571"/>
          </a:xfrm>
          <a:prstGeom prst="rect">
            <a:avLst/>
          </a:prstGeom>
          <a:noFill/>
        </p:spPr>
        <p:txBody>
          <a:bodyPr wrap="square">
            <a:spAutoFit/>
          </a:bodyPr>
          <a:lstStyle/>
          <a:p>
            <a:pPr marL="216000" lvl="1" indent="-216000" defTabSz="914400">
              <a:lnSpc>
                <a:spcPct val="70000"/>
              </a:lnSpc>
              <a:spcBef>
                <a:spcPts val="1200"/>
              </a:spcBef>
              <a:spcAft>
                <a:spcPts val="200"/>
              </a:spcAft>
              <a:buClr>
                <a:schemeClr val="accent2"/>
              </a:buClr>
              <a:buSzPct val="100000"/>
              <a:buFont typeface="Arial" panose="020B0604020202020204" pitchFamily="34" charset="0"/>
              <a:buChar char="•"/>
            </a:pPr>
            <a:r>
              <a:rPr lang="en-US" sz="1800" dirty="0">
                <a:ln w="0"/>
                <a:effectLst>
                  <a:outerShdw blurRad="38100" dist="19050" dir="2700000" algn="tl" rotWithShape="0">
                    <a:schemeClr val="dk1">
                      <a:alpha val="40000"/>
                    </a:schemeClr>
                  </a:outerShdw>
                </a:effectLst>
                <a:latin typeface="Graphik Regular" panose="020B0503030202060203" pitchFamily="34" charset="0"/>
              </a:rPr>
              <a:t>Multiple Sensor: Combined sensors data for each individual/combined devices is trained and tested.</a:t>
            </a:r>
            <a:endParaRPr lang="en-IO" sz="18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21" name="TextBox 20">
            <a:extLst>
              <a:ext uri="{FF2B5EF4-FFF2-40B4-BE49-F238E27FC236}">
                <a16:creationId xmlns:a16="http://schemas.microsoft.com/office/drawing/2014/main" id="{CFAB4CAB-EFEB-97FA-97BC-4E6009DB0CDF}"/>
              </a:ext>
            </a:extLst>
          </p:cNvPr>
          <p:cNvSpPr txBox="1"/>
          <p:nvPr/>
        </p:nvSpPr>
        <p:spPr>
          <a:xfrm>
            <a:off x="4191827" y="445790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1. Random Forest</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23" name="Picture 22">
            <a:extLst>
              <a:ext uri="{FF2B5EF4-FFF2-40B4-BE49-F238E27FC236}">
                <a16:creationId xmlns:a16="http://schemas.microsoft.com/office/drawing/2014/main" id="{0F9988C7-214D-EDE7-3091-AC7E068546A5}"/>
              </a:ext>
            </a:extLst>
          </p:cNvPr>
          <p:cNvPicPr>
            <a:picLocks noChangeAspect="1"/>
          </p:cNvPicPr>
          <p:nvPr/>
        </p:nvPicPr>
        <p:blipFill>
          <a:blip r:embed="rId4"/>
          <a:stretch>
            <a:fillRect/>
          </a:stretch>
        </p:blipFill>
        <p:spPr>
          <a:xfrm>
            <a:off x="4310966" y="4746998"/>
            <a:ext cx="6569009" cy="1699407"/>
          </a:xfrm>
          <a:prstGeom prst="rect">
            <a:avLst/>
          </a:prstGeom>
        </p:spPr>
      </p:pic>
      <p:sp>
        <p:nvSpPr>
          <p:cNvPr id="25" name="TextBox 24">
            <a:extLst>
              <a:ext uri="{FF2B5EF4-FFF2-40B4-BE49-F238E27FC236}">
                <a16:creationId xmlns:a16="http://schemas.microsoft.com/office/drawing/2014/main" id="{CC7EDA4C-8116-877D-07BE-07D57361CC44}"/>
              </a:ext>
            </a:extLst>
          </p:cNvPr>
          <p:cNvSpPr txBox="1"/>
          <p:nvPr/>
        </p:nvSpPr>
        <p:spPr>
          <a:xfrm>
            <a:off x="9909313" y="4477143"/>
            <a:ext cx="1089802" cy="276999"/>
          </a:xfrm>
          <a:prstGeom prst="rect">
            <a:avLst/>
          </a:prstGeom>
          <a:noFill/>
        </p:spPr>
        <p:txBody>
          <a:bodyPr wrap="square" rtlCol="0">
            <a:spAutoFit/>
          </a:bodyPr>
          <a:lstStyle/>
          <a:p>
            <a:r>
              <a:rPr lang="en-US" sz="1200" b="1" dirty="0">
                <a:solidFill>
                  <a:srgbClr val="01B0F3"/>
                </a:solidFill>
              </a:rPr>
              <a:t>Best model !!!</a:t>
            </a:r>
            <a:endParaRPr lang="en-IO" sz="1200" b="1" dirty="0">
              <a:solidFill>
                <a:srgbClr val="01B0F3"/>
              </a:solidFill>
            </a:endParaRPr>
          </a:p>
        </p:txBody>
      </p:sp>
    </p:spTree>
    <p:extLst>
      <p:ext uri="{BB962C8B-B14F-4D97-AF65-F5344CB8AC3E}">
        <p14:creationId xmlns:p14="http://schemas.microsoft.com/office/powerpoint/2010/main" val="168285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97410-1197-C410-6003-0DD2939540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BC860-1062-A4EB-B811-6C36217BE729}"/>
              </a:ext>
            </a:extLst>
          </p:cNvPr>
          <p:cNvSpPr>
            <a:spLocks noGrp="1"/>
          </p:cNvSpPr>
          <p:nvPr>
            <p:ph type="title"/>
          </p:nvPr>
        </p:nvSpPr>
        <p:spPr/>
        <p:txBody>
          <a:bodyPr/>
          <a:lstStyle/>
          <a:p>
            <a:r>
              <a:rPr lang="en-US" sz="3200" b="1" dirty="0">
                <a:solidFill>
                  <a:schemeClr val="bg1"/>
                </a:solidFill>
              </a:rPr>
              <a:t>Results</a:t>
            </a:r>
            <a:endParaRPr lang="en-IO" sz="3200" b="1" dirty="0">
              <a:solidFill>
                <a:schemeClr val="bg1"/>
              </a:solidFill>
            </a:endParaRPr>
          </a:p>
        </p:txBody>
      </p:sp>
      <p:sp>
        <p:nvSpPr>
          <p:cNvPr id="5" name="Footer Placeholder 4">
            <a:extLst>
              <a:ext uri="{FF2B5EF4-FFF2-40B4-BE49-F238E27FC236}">
                <a16:creationId xmlns:a16="http://schemas.microsoft.com/office/drawing/2014/main" id="{3EAD6413-3771-2517-C2C0-639DC66B57BA}"/>
              </a:ext>
            </a:extLst>
          </p:cNvPr>
          <p:cNvSpPr>
            <a:spLocks noGrp="1"/>
          </p:cNvSpPr>
          <p:nvPr>
            <p:ph type="ftr" sz="quarter" idx="11"/>
          </p:nvPr>
        </p:nvSpPr>
        <p:spPr>
          <a:xfrm>
            <a:off x="4191827" y="6540328"/>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470ED06-88BD-4418-3568-50DFECB3FB35}"/>
              </a:ext>
            </a:extLst>
          </p:cNvPr>
          <p:cNvSpPr>
            <a:spLocks noGrp="1"/>
          </p:cNvSpPr>
          <p:nvPr>
            <p:ph type="sldNum" sz="quarter" idx="12"/>
          </p:nvPr>
        </p:nvSpPr>
        <p:spPr/>
        <p:txBody>
          <a:bodyPr/>
          <a:lstStyle/>
          <a:p>
            <a:fld id="{BF1758FF-0BF1-4103-A89A-38EC40E85429}" type="slidenum">
              <a:rPr lang="en-SG" smtClean="0"/>
              <a:t>14</a:t>
            </a:fld>
            <a:endParaRPr lang="en-SG"/>
          </a:p>
        </p:txBody>
      </p:sp>
      <p:sp>
        <p:nvSpPr>
          <p:cNvPr id="11" name="TextBox 10">
            <a:extLst>
              <a:ext uri="{FF2B5EF4-FFF2-40B4-BE49-F238E27FC236}">
                <a16:creationId xmlns:a16="http://schemas.microsoft.com/office/drawing/2014/main" id="{091E8659-001E-54A6-2A9C-1A25E7B743BE}"/>
              </a:ext>
            </a:extLst>
          </p:cNvPr>
          <p:cNvSpPr txBox="1"/>
          <p:nvPr/>
        </p:nvSpPr>
        <p:spPr>
          <a:xfrm>
            <a:off x="4191827" y="106882"/>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2. Long Short Term Memory (LSTM)</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4" name="TextBox 13">
            <a:extLst>
              <a:ext uri="{FF2B5EF4-FFF2-40B4-BE49-F238E27FC236}">
                <a16:creationId xmlns:a16="http://schemas.microsoft.com/office/drawing/2014/main" id="{0F4F15BE-A30F-74A1-2401-CBAE9D931616}"/>
              </a:ext>
            </a:extLst>
          </p:cNvPr>
          <p:cNvSpPr txBox="1"/>
          <p:nvPr/>
        </p:nvSpPr>
        <p:spPr>
          <a:xfrm>
            <a:off x="4147928" y="2062625"/>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3. Gated Recurrent Unit (GRU)</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pic>
        <p:nvPicPr>
          <p:cNvPr id="8" name="Picture 7">
            <a:extLst>
              <a:ext uri="{FF2B5EF4-FFF2-40B4-BE49-F238E27FC236}">
                <a16:creationId xmlns:a16="http://schemas.microsoft.com/office/drawing/2014/main" id="{A8E067D2-066F-B49C-04F0-0F3C5722AC92}"/>
              </a:ext>
            </a:extLst>
          </p:cNvPr>
          <p:cNvPicPr>
            <a:picLocks noChangeAspect="1"/>
          </p:cNvPicPr>
          <p:nvPr/>
        </p:nvPicPr>
        <p:blipFill>
          <a:blip r:embed="rId2"/>
          <a:stretch>
            <a:fillRect/>
          </a:stretch>
        </p:blipFill>
        <p:spPr>
          <a:xfrm>
            <a:off x="4285343" y="331082"/>
            <a:ext cx="6576630" cy="1691787"/>
          </a:xfrm>
          <a:prstGeom prst="rect">
            <a:avLst/>
          </a:prstGeom>
        </p:spPr>
      </p:pic>
      <p:pic>
        <p:nvPicPr>
          <p:cNvPr id="12" name="Picture 11">
            <a:extLst>
              <a:ext uri="{FF2B5EF4-FFF2-40B4-BE49-F238E27FC236}">
                <a16:creationId xmlns:a16="http://schemas.microsoft.com/office/drawing/2014/main" id="{EC4406E1-CE9A-94D3-B09F-C23BBAFA7DED}"/>
              </a:ext>
            </a:extLst>
          </p:cNvPr>
          <p:cNvPicPr>
            <a:picLocks noChangeAspect="1"/>
          </p:cNvPicPr>
          <p:nvPr/>
        </p:nvPicPr>
        <p:blipFill>
          <a:blip r:embed="rId3"/>
          <a:stretch>
            <a:fillRect/>
          </a:stretch>
        </p:blipFill>
        <p:spPr>
          <a:xfrm>
            <a:off x="4285343" y="2348281"/>
            <a:ext cx="6576630" cy="1699407"/>
          </a:xfrm>
          <a:prstGeom prst="rect">
            <a:avLst/>
          </a:prstGeom>
        </p:spPr>
      </p:pic>
      <p:pic>
        <p:nvPicPr>
          <p:cNvPr id="16" name="Picture 15">
            <a:extLst>
              <a:ext uri="{FF2B5EF4-FFF2-40B4-BE49-F238E27FC236}">
                <a16:creationId xmlns:a16="http://schemas.microsoft.com/office/drawing/2014/main" id="{64CBF4F8-B165-A0FC-B689-1C8EC26178AC}"/>
              </a:ext>
            </a:extLst>
          </p:cNvPr>
          <p:cNvPicPr>
            <a:picLocks noChangeAspect="1"/>
          </p:cNvPicPr>
          <p:nvPr/>
        </p:nvPicPr>
        <p:blipFill>
          <a:blip r:embed="rId4"/>
          <a:stretch>
            <a:fillRect/>
          </a:stretch>
        </p:blipFill>
        <p:spPr>
          <a:xfrm>
            <a:off x="4108212" y="4387321"/>
            <a:ext cx="2743890" cy="2431010"/>
          </a:xfrm>
          <a:prstGeom prst="rect">
            <a:avLst/>
          </a:prstGeom>
        </p:spPr>
      </p:pic>
      <p:sp>
        <p:nvSpPr>
          <p:cNvPr id="17" name="TextBox 16">
            <a:extLst>
              <a:ext uri="{FF2B5EF4-FFF2-40B4-BE49-F238E27FC236}">
                <a16:creationId xmlns:a16="http://schemas.microsoft.com/office/drawing/2014/main" id="{763C7621-2255-D8AA-525B-DA39708C2B05}"/>
              </a:ext>
            </a:extLst>
          </p:cNvPr>
          <p:cNvSpPr txBox="1"/>
          <p:nvPr/>
        </p:nvSpPr>
        <p:spPr>
          <a:xfrm>
            <a:off x="4108212" y="4111604"/>
            <a:ext cx="7884215" cy="275717"/>
          </a:xfrm>
          <a:prstGeom prst="rect">
            <a:avLst/>
          </a:prstGeom>
          <a:noFill/>
        </p:spPr>
        <p:txBody>
          <a:bodyPr wrap="square">
            <a:spAutoFit/>
          </a:bodyPr>
          <a:lstStyle/>
          <a:p>
            <a:pPr marL="0" lvl="1" defTabSz="914400">
              <a:lnSpc>
                <a:spcPct val="70000"/>
              </a:lnSpc>
              <a:spcBef>
                <a:spcPts val="1200"/>
              </a:spcBef>
              <a:spcAft>
                <a:spcPts val="200"/>
              </a:spcAft>
              <a:buClr>
                <a:schemeClr val="accent2"/>
              </a:buClr>
              <a:buSzPct val="100000"/>
            </a:pPr>
            <a:r>
              <a:rPr lang="en-US" sz="1600" dirty="0">
                <a:ln w="0"/>
                <a:effectLst>
                  <a:outerShdw blurRad="38100" dist="19050" dir="2700000" algn="tl" rotWithShape="0">
                    <a:schemeClr val="dk1">
                      <a:alpha val="40000"/>
                    </a:schemeClr>
                  </a:outerShdw>
                </a:effectLst>
                <a:latin typeface="Graphik Regular" panose="020B0503030202060203" pitchFamily="34" charset="0"/>
              </a:rPr>
              <a:t>Other Metrics:</a:t>
            </a:r>
            <a:endParaRPr lang="en-IO" sz="1600" dirty="0">
              <a:ln w="0"/>
              <a:effectLst>
                <a:outerShdw blurRad="38100" dist="19050" dir="2700000" algn="tl" rotWithShape="0">
                  <a:schemeClr val="dk1">
                    <a:alpha val="40000"/>
                  </a:schemeClr>
                </a:outerShdw>
              </a:effectLst>
              <a:latin typeface="Graphik Regular" panose="020B0503030202060203" pitchFamily="34" charset="0"/>
            </a:endParaRPr>
          </a:p>
        </p:txBody>
      </p:sp>
      <p:sp>
        <p:nvSpPr>
          <p:cNvPr id="18" name="TextBox 17">
            <a:extLst>
              <a:ext uri="{FF2B5EF4-FFF2-40B4-BE49-F238E27FC236}">
                <a16:creationId xmlns:a16="http://schemas.microsoft.com/office/drawing/2014/main" id="{9CD77D69-0509-DC55-AA36-AC0F906E07DB}"/>
              </a:ext>
            </a:extLst>
          </p:cNvPr>
          <p:cNvSpPr txBox="1"/>
          <p:nvPr/>
        </p:nvSpPr>
        <p:spPr>
          <a:xfrm>
            <a:off x="4340835" y="6595932"/>
            <a:ext cx="2572439" cy="253916"/>
          </a:xfrm>
          <a:prstGeom prst="rect">
            <a:avLst/>
          </a:prstGeom>
          <a:solidFill>
            <a:schemeClr val="bg1"/>
          </a:solidFill>
        </p:spPr>
        <p:txBody>
          <a:bodyPr wrap="square" rtlCol="0">
            <a:spAutoFit/>
          </a:bodyPr>
          <a:lstStyle/>
          <a:p>
            <a:r>
              <a:rPr lang="en-US" sz="1050" b="1" dirty="0"/>
              <a:t>All sensors (15 activities) Random Forest</a:t>
            </a:r>
            <a:endParaRPr lang="en-IO" sz="1050" b="1" dirty="0"/>
          </a:p>
        </p:txBody>
      </p:sp>
      <p:pic>
        <p:nvPicPr>
          <p:cNvPr id="20" name="Picture 19">
            <a:extLst>
              <a:ext uri="{FF2B5EF4-FFF2-40B4-BE49-F238E27FC236}">
                <a16:creationId xmlns:a16="http://schemas.microsoft.com/office/drawing/2014/main" id="{9451DF3A-AC7C-BDFE-D2AE-67A7751C0858}"/>
              </a:ext>
            </a:extLst>
          </p:cNvPr>
          <p:cNvPicPr>
            <a:picLocks noChangeAspect="1"/>
          </p:cNvPicPr>
          <p:nvPr/>
        </p:nvPicPr>
        <p:blipFill>
          <a:blip r:embed="rId5"/>
          <a:stretch>
            <a:fillRect/>
          </a:stretch>
        </p:blipFill>
        <p:spPr>
          <a:xfrm>
            <a:off x="6938545" y="4318994"/>
            <a:ext cx="2302979" cy="1684655"/>
          </a:xfrm>
          <a:prstGeom prst="rect">
            <a:avLst/>
          </a:prstGeom>
        </p:spPr>
      </p:pic>
      <p:pic>
        <p:nvPicPr>
          <p:cNvPr id="22" name="Picture 21">
            <a:extLst>
              <a:ext uri="{FF2B5EF4-FFF2-40B4-BE49-F238E27FC236}">
                <a16:creationId xmlns:a16="http://schemas.microsoft.com/office/drawing/2014/main" id="{BA21559E-2E70-DE79-C8CC-754EE0D8ECA1}"/>
              </a:ext>
            </a:extLst>
          </p:cNvPr>
          <p:cNvPicPr>
            <a:picLocks noChangeAspect="1"/>
          </p:cNvPicPr>
          <p:nvPr/>
        </p:nvPicPr>
        <p:blipFill>
          <a:blip r:embed="rId6"/>
          <a:stretch>
            <a:fillRect/>
          </a:stretch>
        </p:blipFill>
        <p:spPr>
          <a:xfrm>
            <a:off x="7358240" y="4989965"/>
            <a:ext cx="2103812" cy="1538962"/>
          </a:xfrm>
          <a:prstGeom prst="rect">
            <a:avLst/>
          </a:prstGeom>
        </p:spPr>
      </p:pic>
      <p:sp>
        <p:nvSpPr>
          <p:cNvPr id="23" name="TextBox 22">
            <a:extLst>
              <a:ext uri="{FF2B5EF4-FFF2-40B4-BE49-F238E27FC236}">
                <a16:creationId xmlns:a16="http://schemas.microsoft.com/office/drawing/2014/main" id="{A6930088-BF3D-873C-003D-F0EFA5E8E8C4}"/>
              </a:ext>
            </a:extLst>
          </p:cNvPr>
          <p:cNvSpPr txBox="1"/>
          <p:nvPr/>
        </p:nvSpPr>
        <p:spPr>
          <a:xfrm>
            <a:off x="7062282" y="6358676"/>
            <a:ext cx="2572439" cy="415498"/>
          </a:xfrm>
          <a:prstGeom prst="rect">
            <a:avLst/>
          </a:prstGeom>
          <a:solidFill>
            <a:schemeClr val="bg1"/>
          </a:solidFill>
        </p:spPr>
        <p:txBody>
          <a:bodyPr wrap="square" rtlCol="0">
            <a:spAutoFit/>
          </a:bodyPr>
          <a:lstStyle/>
          <a:p>
            <a:pPr algn="ctr"/>
            <a:r>
              <a:rPr lang="en-US" sz="1050" b="1" dirty="0"/>
              <a:t>All sensors (15 activities) Loss-Accuracy Graph in LSTM</a:t>
            </a:r>
            <a:endParaRPr lang="en-IO" sz="1050" b="1" dirty="0"/>
          </a:p>
        </p:txBody>
      </p:sp>
      <p:pic>
        <p:nvPicPr>
          <p:cNvPr id="24" name="Picture 23">
            <a:extLst>
              <a:ext uri="{FF2B5EF4-FFF2-40B4-BE49-F238E27FC236}">
                <a16:creationId xmlns:a16="http://schemas.microsoft.com/office/drawing/2014/main" id="{78CD5977-63C7-931D-54CE-1C70DD6CE008}"/>
              </a:ext>
            </a:extLst>
          </p:cNvPr>
          <p:cNvPicPr>
            <a:picLocks noChangeAspect="1"/>
          </p:cNvPicPr>
          <p:nvPr/>
        </p:nvPicPr>
        <p:blipFill>
          <a:blip r:embed="rId7"/>
          <a:stretch>
            <a:fillRect/>
          </a:stretch>
        </p:blipFill>
        <p:spPr>
          <a:xfrm>
            <a:off x="9682435" y="4386996"/>
            <a:ext cx="2072512" cy="1516066"/>
          </a:xfrm>
          <a:prstGeom prst="rect">
            <a:avLst/>
          </a:prstGeom>
        </p:spPr>
      </p:pic>
      <p:pic>
        <p:nvPicPr>
          <p:cNvPr id="25" name="Picture 24">
            <a:extLst>
              <a:ext uri="{FF2B5EF4-FFF2-40B4-BE49-F238E27FC236}">
                <a16:creationId xmlns:a16="http://schemas.microsoft.com/office/drawing/2014/main" id="{C0A41CCB-EAD2-41FE-B1EB-4A0A61691199}"/>
              </a:ext>
            </a:extLst>
          </p:cNvPr>
          <p:cNvPicPr>
            <a:picLocks noChangeAspect="1"/>
          </p:cNvPicPr>
          <p:nvPr/>
        </p:nvPicPr>
        <p:blipFill>
          <a:blip r:embed="rId8"/>
          <a:stretch>
            <a:fillRect/>
          </a:stretch>
        </p:blipFill>
        <p:spPr>
          <a:xfrm>
            <a:off x="10045430" y="5003973"/>
            <a:ext cx="2042495" cy="1494108"/>
          </a:xfrm>
          <a:prstGeom prst="rect">
            <a:avLst/>
          </a:prstGeom>
        </p:spPr>
      </p:pic>
      <p:sp>
        <p:nvSpPr>
          <p:cNvPr id="27" name="TextBox 26">
            <a:extLst>
              <a:ext uri="{FF2B5EF4-FFF2-40B4-BE49-F238E27FC236}">
                <a16:creationId xmlns:a16="http://schemas.microsoft.com/office/drawing/2014/main" id="{C766C036-C6F2-316C-422F-EEAEB57396C9}"/>
              </a:ext>
            </a:extLst>
          </p:cNvPr>
          <p:cNvSpPr txBox="1"/>
          <p:nvPr/>
        </p:nvSpPr>
        <p:spPr>
          <a:xfrm>
            <a:off x="9575753" y="6335620"/>
            <a:ext cx="2572439" cy="415498"/>
          </a:xfrm>
          <a:prstGeom prst="rect">
            <a:avLst/>
          </a:prstGeom>
          <a:solidFill>
            <a:schemeClr val="bg1"/>
          </a:solidFill>
        </p:spPr>
        <p:txBody>
          <a:bodyPr wrap="square" rtlCol="0">
            <a:spAutoFit/>
          </a:bodyPr>
          <a:lstStyle/>
          <a:p>
            <a:pPr algn="ctr"/>
            <a:r>
              <a:rPr lang="en-US" sz="1050" b="1" dirty="0"/>
              <a:t>All sensors (15 activities) Loss-Accuracy Graph in GRU</a:t>
            </a:r>
            <a:endParaRPr lang="en-IO" sz="1050" b="1" dirty="0"/>
          </a:p>
        </p:txBody>
      </p:sp>
    </p:spTree>
    <p:extLst>
      <p:ext uri="{BB962C8B-B14F-4D97-AF65-F5344CB8AC3E}">
        <p14:creationId xmlns:p14="http://schemas.microsoft.com/office/powerpoint/2010/main" val="257099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192C-1CB1-3630-A72B-78B0FE39EBE1}"/>
              </a:ext>
            </a:extLst>
          </p:cNvPr>
          <p:cNvSpPr>
            <a:spLocks noGrp="1"/>
          </p:cNvSpPr>
          <p:nvPr>
            <p:ph type="title"/>
          </p:nvPr>
        </p:nvSpPr>
        <p:spPr/>
        <p:txBody>
          <a:bodyPr/>
          <a:lstStyle/>
          <a:p>
            <a:r>
              <a:rPr lang="en-US" sz="3200" b="1" dirty="0">
                <a:solidFill>
                  <a:schemeClr val="bg1"/>
                </a:solidFill>
              </a:rPr>
              <a:t>Discussion</a:t>
            </a:r>
            <a:endParaRPr lang="en-IO" sz="3200" b="1" dirty="0">
              <a:solidFill>
                <a:schemeClr val="bg1"/>
              </a:solidFill>
            </a:endParaRPr>
          </a:p>
        </p:txBody>
      </p:sp>
      <p:sp>
        <p:nvSpPr>
          <p:cNvPr id="5" name="Footer Placeholder 4">
            <a:extLst>
              <a:ext uri="{FF2B5EF4-FFF2-40B4-BE49-F238E27FC236}">
                <a16:creationId xmlns:a16="http://schemas.microsoft.com/office/drawing/2014/main" id="{400E185D-04EC-9E58-A10F-92A55987F5C1}"/>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FABD3242-55AE-F65E-20AD-136677466174}"/>
              </a:ext>
            </a:extLst>
          </p:cNvPr>
          <p:cNvSpPr>
            <a:spLocks noGrp="1"/>
          </p:cNvSpPr>
          <p:nvPr>
            <p:ph type="sldNum" sz="quarter" idx="12"/>
          </p:nvPr>
        </p:nvSpPr>
        <p:spPr/>
        <p:txBody>
          <a:bodyPr/>
          <a:lstStyle/>
          <a:p>
            <a:fld id="{BF1758FF-0BF1-4103-A89A-38EC40E85429}" type="slidenum">
              <a:rPr lang="en-SG" smtClean="0"/>
              <a:t>15</a:t>
            </a:fld>
            <a:endParaRPr lang="en-SG"/>
          </a:p>
        </p:txBody>
      </p:sp>
      <p:sp>
        <p:nvSpPr>
          <p:cNvPr id="7" name="Rectangle 1">
            <a:extLst>
              <a:ext uri="{FF2B5EF4-FFF2-40B4-BE49-F238E27FC236}">
                <a16:creationId xmlns:a16="http://schemas.microsoft.com/office/drawing/2014/main" id="{49A115C7-A57C-BD8C-5BCB-A0AA0540CF2B}"/>
              </a:ext>
            </a:extLst>
          </p:cNvPr>
          <p:cNvSpPr>
            <a:spLocks noChangeArrowheads="1"/>
          </p:cNvSpPr>
          <p:nvPr/>
        </p:nvSpPr>
        <p:spPr bwMode="auto">
          <a:xfrm>
            <a:off x="4283765" y="1300038"/>
            <a:ext cx="7762461"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IO" altLang="en-IO" sz="1800" b="0" i="0" u="none" strike="noStrike" cap="none" normalizeH="0" baseline="0" dirty="0">
                <a:ln>
                  <a:noFill/>
                </a:ln>
                <a:solidFill>
                  <a:schemeClr val="tx1"/>
                </a:solidFill>
                <a:effectLst/>
                <a:latin typeface="Graphik Regular" panose="020B0503030202060203"/>
              </a:rPr>
              <a:t>Logistic regression was initially used as a baseline model on the extracted features, starting with individual sensors for training. Subsequently, KNN and Random Forest models were trained on individual sensors, with Random Forest demonstrating excellent accuracy for smartwatch sensors. To explore deep learning approaches, LSTM was tested, and GRU was preferred for creating a deeper model due to its efficiency in reducing parameter complexity compared to LSTM. Models with sensor accuracy above 75% were selected for multi-sensor training. As a result, Random Forest, LSTM, and GRU were trained on multiple sensors within the same device and across devices. Random Forest outperformed others with the highest accuracy and F1 score for detecting all 18 activities. Activities like "eating chips," "eating pasta," and "eating sandwich" were consolidated under the broader category of eating, with only "Eating Soup" retained for training. In this scenario, Random Forest achieved an impressive accuracy of 96%.</a:t>
            </a:r>
          </a:p>
        </p:txBody>
      </p:sp>
    </p:spTree>
    <p:extLst>
      <p:ext uri="{BB962C8B-B14F-4D97-AF65-F5344CB8AC3E}">
        <p14:creationId xmlns:p14="http://schemas.microsoft.com/office/powerpoint/2010/main" val="324723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1011251536"/>
              </p:ext>
            </p:extLst>
          </p:nvPr>
        </p:nvGraphicFramePr>
        <p:xfrm>
          <a:off x="-13446" y="-12952"/>
          <a:ext cx="12003744" cy="7560423"/>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316494">
                  <a:extLst>
                    <a:ext uri="{9D8B030D-6E8A-4147-A177-3AD203B41FA5}">
                      <a16:colId xmlns:a16="http://schemas.microsoft.com/office/drawing/2014/main" val="2500554688"/>
                    </a:ext>
                  </a:extLst>
                </a:gridCol>
                <a:gridCol w="1684442">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94156">
                <a:tc rowSpan="2" gridSpan="3">
                  <a:txBody>
                    <a:bodyPr/>
                    <a:lstStyle/>
                    <a:p>
                      <a:pPr algn="l"/>
                      <a:r>
                        <a:rPr lang="en-US" sz="1800" b="1" dirty="0">
                          <a:solidFill>
                            <a:schemeClr val="tx1"/>
                          </a:solidFill>
                          <a:latin typeface="Arial" panose="020B0604020202020204" pitchFamily="34" charset="0"/>
                          <a:cs typeface="Arial" panose="020B0604020202020204" pitchFamily="34" charset="0"/>
                        </a:rPr>
                        <a:t>Data Science Canvas</a:t>
                      </a:r>
                      <a:endParaRPr lang="en-SG" sz="18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Project:</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marL="0" algn="l" defTabSz="914400" rtl="0" eaLnBrk="1" latinLnBrk="0" hangingPunct="1"/>
                      <a:r>
                        <a:rPr lang="en-US" sz="1400" kern="1200" dirty="0">
                          <a:solidFill>
                            <a:schemeClr val="tx1"/>
                          </a:solidFill>
                          <a:latin typeface="Arial" panose="020B0604020202020204" pitchFamily="34" charset="0"/>
                          <a:ea typeface="+mn-ea"/>
                          <a:cs typeface="Arial" panose="020B0604020202020204" pitchFamily="34" charset="0"/>
                        </a:rPr>
                        <a:t>Detecting Human Activities Through Smartphone Sensor Intelligence</a:t>
                      </a:r>
                      <a:endParaRPr lang="en-SG" sz="140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94156">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400" b="1" dirty="0">
                          <a:solidFill>
                            <a:schemeClr val="tx1"/>
                          </a:solidFill>
                          <a:latin typeface="Arial" panose="020B0604020202020204" pitchFamily="34" charset="0"/>
                          <a:cs typeface="Arial" panose="020B0604020202020204" pitchFamily="34" charset="0"/>
                        </a:rPr>
                        <a:t>Team:</a:t>
                      </a:r>
                      <a:endParaRPr lang="en-SG"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400" dirty="0">
                          <a:solidFill>
                            <a:schemeClr val="tx1"/>
                          </a:solidFill>
                          <a:latin typeface="Arial" panose="020B0604020202020204" pitchFamily="34" charset="0"/>
                          <a:cs typeface="Arial" panose="020B0604020202020204" pitchFamily="34" charset="0"/>
                        </a:rPr>
                        <a:t>Moushumi Mahato, Murthy L, </a:t>
                      </a:r>
                      <a:r>
                        <a:rPr lang="en-SG" sz="1400" dirty="0" err="1">
                          <a:solidFill>
                            <a:schemeClr val="tx1"/>
                          </a:solidFill>
                          <a:latin typeface="Arial" panose="020B0604020202020204" pitchFamily="34" charset="0"/>
                          <a:cs typeface="Arial" panose="020B0604020202020204" pitchFamily="34" charset="0"/>
                        </a:rPr>
                        <a:t>Shashankgoud</a:t>
                      </a:r>
                      <a:r>
                        <a:rPr lang="en-SG" sz="1400" dirty="0">
                          <a:solidFill>
                            <a:schemeClr val="tx1"/>
                          </a:solidFill>
                          <a:latin typeface="Arial" panose="020B0604020202020204" pitchFamily="34" charset="0"/>
                          <a:cs typeface="Arial" panose="020B0604020202020204" pitchFamily="34" charset="0"/>
                        </a:rPr>
                        <a:t> Patil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59523">
                <a:tc gridSpan="4">
                  <a:txBody>
                    <a:bodyPr/>
                    <a:lstStyle/>
                    <a:p>
                      <a:pPr algn="ctr"/>
                      <a:r>
                        <a:rPr lang="en-US" sz="1600" b="1" dirty="0">
                          <a:latin typeface="Arial" panose="020B0604020202020204" pitchFamily="34" charset="0"/>
                          <a:cs typeface="Arial" panose="020B0604020202020204" pitchFamily="34" charset="0"/>
                        </a:rPr>
                        <a:t>Problem Statement</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6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Data Collection &amp; Preparation</a:t>
                      </a:r>
                      <a:endParaRPr lang="en-SG" sz="16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2798200">
                <a:tc>
                  <a:txBody>
                    <a:bodyPr/>
                    <a:lstStyle/>
                    <a:p>
                      <a:r>
                        <a:rPr lang="en-US" sz="1000" b="1" dirty="0">
                          <a:latin typeface="Arial" panose="020B0604020202020204" pitchFamily="34" charset="0"/>
                          <a:cs typeface="Arial" panose="020B0604020202020204" pitchFamily="34" charset="0"/>
                        </a:rPr>
                        <a:t>Business Case &amp; Value Added</a:t>
                      </a:r>
                    </a:p>
                    <a:p>
                      <a:r>
                        <a:rPr lang="en-US" sz="850" dirty="0">
                          <a:solidFill>
                            <a:schemeClr val="accent1">
                              <a:lumMod val="75000"/>
                            </a:schemeClr>
                          </a:solidFill>
                          <a:latin typeface="Arial" panose="020B0604020202020204" pitchFamily="34" charset="0"/>
                          <a:cs typeface="Arial" panose="020B0604020202020204" pitchFamily="34" charset="0"/>
                        </a:rPr>
                        <a:t>The business case focuses on leveraging smartphone and smartwatch sensors for Human Activity Detection (HAD) to enhance personalized health and fitness tracking applications. This approach adds value by providing an improved user experience through tailored recommendations based on accurate activity recognition, facilitating better health monitoring with continuous tracking of activities. It also increases customer satisfaction by boosting user engagement and loyalty through personalized insights.</a:t>
                      </a:r>
                      <a:endParaRPr lang="en-SG" sz="850" dirty="0">
                        <a:solidFill>
                          <a:schemeClr val="accent1">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Model Selection</a:t>
                      </a:r>
                    </a:p>
                    <a:p>
                      <a:r>
                        <a:rPr lang="en-US" sz="10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Logistic Regression, Random Forest, K-NN, Long Short Term Memory (LSTM), Gated Recurrent Unit (GRU)</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Model Requirements</a:t>
                      </a:r>
                    </a:p>
                    <a:p>
                      <a:r>
                        <a:rPr lang="en-US" sz="1000" dirty="0">
                          <a:latin typeface="Arial" panose="020B0604020202020204" pitchFamily="34" charset="0"/>
                          <a:cs typeface="Arial" panose="020B0604020202020204" pitchFamily="34" charset="0"/>
                        </a:rPr>
                        <a:t>Which model requirements must be  complied with in order to obtain a  valid model?</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model should achieve high accuracy, precision, recall, and F1-scores for the classification of different activities.  </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model should generalize well across different subjects and environments.</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Skills</a:t>
                      </a:r>
                    </a:p>
                    <a:p>
                      <a:r>
                        <a:rPr lang="en-US" sz="1000" dirty="0">
                          <a:latin typeface="Arial" panose="020B0604020202020204" pitchFamily="34" charset="0"/>
                          <a:cs typeface="Arial" panose="020B0604020202020204" pitchFamily="34" charset="0"/>
                        </a:rPr>
                        <a:t>What skills are needed to provide  the data and model development?</a:t>
                      </a:r>
                    </a:p>
                    <a:p>
                      <a:endParaRPr lang="en-US"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Proficiency in machine learning, data preprocessing, time-series analysis, and feature engineering for sensor data.</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Experience with Python and relevant libraries.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a:r>
                        <a:rPr lang="en-US" sz="1000" b="1" dirty="0">
                          <a:latin typeface="Arial" panose="020B0604020202020204" pitchFamily="34" charset="0"/>
                          <a:cs typeface="Arial" panose="020B0604020202020204" pitchFamily="34" charset="0"/>
                        </a:rPr>
                        <a:t>Model Evaluation</a:t>
                      </a:r>
                    </a:p>
                    <a:p>
                      <a:pPr algn="l"/>
                      <a:r>
                        <a:rPr lang="en-US" sz="10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pPr algn="l"/>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Accuracy: Ensure correct activity classification; a drop may indicate misclassification due to sensor noise.</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Precision and Recall: Validate precision for activities with similar patterns and recall for critical activities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F1-Score: Assess overall balance between precision and recall.</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Confusion Matrix: Analyze misclassifications to identify commonly confused activities (e.g., walking vs. jogging).</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Real-Time Monitoring:</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Required for applications like health monitoring, fitness tracking, or security to detect and respond to activity changes immediately.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1000" b="1" dirty="0">
                          <a:latin typeface="Arial" panose="020B0604020202020204" pitchFamily="34" charset="0"/>
                          <a:cs typeface="Arial" panose="020B0604020202020204" pitchFamily="34" charset="0"/>
                        </a:rPr>
                        <a:t>Data Storytelling</a:t>
                      </a:r>
                    </a:p>
                    <a:p>
                      <a:r>
                        <a:rPr lang="en-US" sz="10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Target Group Requirements: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Clarity: Simplify technical terms for non-technical audiences.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Relevance: Focus on key activities and metrics that align with their goals (e.g., health tracking or app optimization).</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Visualization: Use charts, graphs, or infographics to make patterns and trends easily understandable.</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Actionable Insights: Highlight findings that suggest clear next steps or decisions.</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Effective Communication:</a:t>
                      </a: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Use Visuals: Include bar graphs for accuracy comparison, heatmaps for confusion matrices, and time-series plots for activity trends.</a:t>
                      </a: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Storytelling: Narrate insights through relatable examples, such as how detecting prolonged inactivity helps improve user health.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Selection &amp; Cleansing</a:t>
                      </a:r>
                    </a:p>
                    <a:p>
                      <a:r>
                        <a:rPr lang="en-US" sz="1000" dirty="0">
                          <a:latin typeface="Arial" panose="020B0604020202020204" pitchFamily="34" charset="0"/>
                          <a:cs typeface="Arial" panose="020B0604020202020204" pitchFamily="34" charset="0"/>
                        </a:rPr>
                        <a:t>Which of the available data is  relevant? Do the data have to  be cleaned up?</a:t>
                      </a:r>
                    </a:p>
                    <a:p>
                      <a:endParaRPr lang="en-US"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Sensor Data: Accelerometer, gyroscope, heart rate, and GPS data for activity patterns.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Timestamps: Essential for sequence tracking and time-series analysis.</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Data Cleaning Requirements: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Handle Missing Data: Impute or remove incomplete sensor readings.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Remove Noise: Filter out irrelevant signals or environmental artifacts.</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Outlier Detection: Identify and address anomalies (e.g., sudden spikes in sensor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Data Collection</a:t>
                      </a:r>
                    </a:p>
                    <a:p>
                      <a:r>
                        <a:rPr lang="en-US" sz="10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Wearable Devices: Use fitness trackers or IoT devices to capture continuous activity data.</a:t>
                      </a: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Surveys or Logs: Gather self-reported activity labels to complement sensor data.</a:t>
                      </a: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Simulated Activities: Record controlled activity sessions to ensure labeled data diversity.</a:t>
                      </a:r>
                    </a:p>
                    <a:p>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r>
                        <a:rPr lang="en-US" sz="850" kern="1200" dirty="0">
                          <a:solidFill>
                            <a:schemeClr val="accent1">
                              <a:lumMod val="75000"/>
                            </a:schemeClr>
                          </a:solidFill>
                          <a:latin typeface="Arial" panose="020B0604020202020204" pitchFamily="34" charset="0"/>
                          <a:ea typeface="+mn-ea"/>
                          <a:cs typeface="Arial" panose="020B0604020202020204" pitchFamily="34" charset="0"/>
                        </a:rPr>
                        <a:t>Required Properties: Accuracy, Consistency, Diversity, Completeness, Privacy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1514369">
                <a:tc>
                  <a:txBody>
                    <a:bodyPr/>
                    <a:lstStyle/>
                    <a:p>
                      <a:r>
                        <a:rPr lang="en-US" sz="1000" b="1" dirty="0">
                          <a:latin typeface="Arial" panose="020B0604020202020204" pitchFamily="34" charset="0"/>
                          <a:cs typeface="Arial" panose="020B0604020202020204" pitchFamily="34" charset="0"/>
                        </a:rPr>
                        <a:t>Data Landscape</a:t>
                      </a: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project requires sensor data from smartphones and smartwatches, including accelerometer and gyroscope readings, along with activity labels for the 18 targeted activities.</a:t>
                      </a:r>
                    </a:p>
                    <a:p>
                      <a:pPr marL="0" algn="l" defTabSz="914400" rtl="0" eaLnBrk="1" latinLnBrk="0" hangingPunct="1"/>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Available data includes publicly available time-series sensor data with labeled activities.</a:t>
                      </a:r>
                    </a:p>
                    <a:p>
                      <a:pPr marL="0" algn="l" defTabSz="914400" rtl="0" eaLnBrk="1" latinLnBrk="0" hangingPunct="1"/>
                      <a:r>
                        <a:rPr lang="en-US" sz="900" dirty="0">
                          <a:hlinkClick r:id="rId2"/>
                        </a:rPr>
                        <a:t>WISDM Smartphone and Smartwatch Activity and Biometrics Dataset - UCI Machine Learning Repository</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1000" b="1" dirty="0">
                          <a:latin typeface="Arial" panose="020B0604020202020204" pitchFamily="34" charset="0"/>
                          <a:cs typeface="Arial" panose="020B0604020202020204" pitchFamily="34" charset="0"/>
                        </a:rPr>
                        <a:t>Software &amp; Libraries</a:t>
                      </a:r>
                    </a:p>
                    <a:p>
                      <a:r>
                        <a:rPr lang="en-US" sz="1000" dirty="0">
                          <a:latin typeface="Arial" panose="020B0604020202020204" pitchFamily="34" charset="0"/>
                          <a:cs typeface="Arial" panose="020B0604020202020204" pitchFamily="34" charset="0"/>
                        </a:rPr>
                        <a:t>Which software should be used? Is  there already a standard solution?  Which libraries are used?</a:t>
                      </a:r>
                    </a:p>
                    <a:p>
                      <a:endParaRPr lang="en-US"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Python with libraries such as Scikit-learn, Pandas, and NumPy for data processing and model development.</a:t>
                      </a:r>
                      <a:r>
                        <a:rPr lang="en-SG" sz="850" kern="1200" dirty="0">
                          <a:solidFill>
                            <a:schemeClr val="accent1">
                              <a:lumMod val="75000"/>
                            </a:schemeClr>
                          </a:solidFill>
                          <a:latin typeface="Arial" panose="020B0604020202020204" pitchFamily="34" charset="0"/>
                          <a:ea typeface="+mn-ea"/>
                          <a:cs typeface="Arial" panose="020B0604020202020204" pitchFamily="34" charset="0"/>
                        </a:rPr>
                        <a:t> For visualization and data analysis, libraries like matplotlib and seaborn is required. To train deep learning models like LSTM and GRU, </a:t>
                      </a:r>
                      <a:r>
                        <a:rPr lang="en-SG" sz="850" kern="1200" dirty="0" err="1">
                          <a:solidFill>
                            <a:schemeClr val="accent1">
                              <a:lumMod val="75000"/>
                            </a:schemeClr>
                          </a:solidFill>
                          <a:latin typeface="Arial" panose="020B0604020202020204" pitchFamily="34" charset="0"/>
                          <a:ea typeface="+mn-ea"/>
                          <a:cs typeface="Arial" panose="020B0604020202020204" pitchFamily="34" charset="0"/>
                        </a:rPr>
                        <a:t>Keras</a:t>
                      </a:r>
                      <a:r>
                        <a:rPr lang="en-SG" sz="850" kern="1200" dirty="0">
                          <a:solidFill>
                            <a:schemeClr val="accent1">
                              <a:lumMod val="75000"/>
                            </a:schemeClr>
                          </a:solidFill>
                          <a:latin typeface="Arial" panose="020B0604020202020204" pitchFamily="34" charset="0"/>
                          <a:ea typeface="+mn-ea"/>
                          <a:cs typeface="Arial" panose="020B0604020202020204" pitchFamily="34" charset="0"/>
                        </a:rPr>
                        <a:t> API is required.</a:t>
                      </a:r>
                      <a:endParaRPr lang="en-US"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1000" b="1" dirty="0">
                          <a:latin typeface="Arial" panose="020B0604020202020204" pitchFamily="34" charset="0"/>
                          <a:cs typeface="Arial" panose="020B0604020202020204" pitchFamily="34" charset="0"/>
                        </a:rPr>
                        <a:t>Data Integration</a:t>
                      </a:r>
                    </a:p>
                    <a:p>
                      <a:r>
                        <a:rPr lang="en-US" sz="1000" dirty="0">
                          <a:latin typeface="Arial" panose="020B0604020202020204" pitchFamily="34" charset="0"/>
                          <a:cs typeface="Arial" panose="020B0604020202020204" pitchFamily="34" charset="0"/>
                        </a:rPr>
                        <a:t>In which system should the data  from different sources be migrated?</a:t>
                      </a:r>
                    </a:p>
                    <a:p>
                      <a:endParaRPr lang="en-SG" sz="1000" dirty="0">
                        <a:latin typeface="Arial" panose="020B0604020202020204" pitchFamily="34" charset="0"/>
                        <a:cs typeface="Arial" panose="020B0604020202020204" pitchFamily="34" charset="0"/>
                      </a:endParaRPr>
                    </a:p>
                    <a:p>
                      <a:pPr marL="0" algn="l" defTabSz="914400" rtl="0" eaLnBrk="1" latinLnBrk="0" hangingPunct="1"/>
                      <a:r>
                        <a:rPr lang="en-US" sz="850" kern="1200" dirty="0">
                          <a:solidFill>
                            <a:schemeClr val="accent1">
                              <a:lumMod val="75000"/>
                            </a:schemeClr>
                          </a:solidFill>
                          <a:latin typeface="Arial" panose="020B0604020202020204" pitchFamily="34" charset="0"/>
                          <a:ea typeface="+mn-ea"/>
                          <a:cs typeface="Arial" panose="020B0604020202020204" pitchFamily="34" charset="0"/>
                        </a:rPr>
                        <a:t>The integration of data was carried out locally using Python on a standalone system.</a:t>
                      </a:r>
                      <a:endParaRPr lang="en-SG" sz="850" kern="1200" dirty="0">
                        <a:solidFill>
                          <a:schemeClr val="accent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dirty="0">
                          <a:latin typeface="Arial" panose="020B0604020202020204" pitchFamily="34" charset="0"/>
                          <a:cs typeface="Arial" panose="020B0604020202020204" pitchFamily="34" charset="0"/>
                        </a:rPr>
                        <a:t>Explorative Data Analysis</a:t>
                      </a:r>
                    </a:p>
                    <a:p>
                      <a:r>
                        <a:rPr lang="en-US" sz="10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r>
                        <a:rPr lang="en-SG" sz="850" kern="1200" dirty="0">
                          <a:solidFill>
                            <a:schemeClr val="accent1">
                              <a:lumMod val="75000"/>
                            </a:schemeClr>
                          </a:solidFill>
                          <a:latin typeface="Arial" panose="020B0604020202020204" pitchFamily="34" charset="0"/>
                          <a:ea typeface="+mn-ea"/>
                          <a:cs typeface="Arial" panose="020B0604020202020204" pitchFamily="34" charset="0"/>
                        </a:rPr>
                        <a:t>Found no outliers in the data.</a:t>
                      </a:r>
                    </a:p>
                    <a:p>
                      <a:r>
                        <a:rPr lang="en-SG" sz="850" kern="1200" dirty="0">
                          <a:solidFill>
                            <a:schemeClr val="accent1">
                              <a:lumMod val="75000"/>
                            </a:schemeClr>
                          </a:solidFill>
                          <a:latin typeface="Arial" panose="020B0604020202020204" pitchFamily="34" charset="0"/>
                          <a:ea typeface="+mn-ea"/>
                          <a:cs typeface="Arial" panose="020B0604020202020204" pitchFamily="34" charset="0"/>
                        </a:rPr>
                        <a:t>Descriptive Key figures include: Mean, Standard Deviation, Correlation, Activity duration, Distribution, Missing Data percentage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07574" y="7410311"/>
            <a:ext cx="6096000" cy="246221"/>
          </a:xfrm>
          <a:prstGeom prst="rect">
            <a:avLst/>
          </a:prstGeom>
          <a:noFill/>
        </p:spPr>
        <p:txBody>
          <a:bodyPr wrap="square">
            <a:spAutoFit/>
          </a:bodyPr>
          <a:lstStyle/>
          <a:p>
            <a:r>
              <a:rPr lang="en-SG" sz="1000" dirty="0"/>
              <a:t>Adopted from: </a:t>
            </a:r>
            <a:r>
              <a:rPr lang="en-SG" sz="1000" dirty="0">
                <a:hlinkClick r:id="rId3">
                  <a:extLst>
                    <a:ext uri="{A12FA001-AC4F-418D-AE19-62706E023703}">
                      <ahyp:hlinkClr xmlns:ahyp="http://schemas.microsoft.com/office/drawing/2018/hyperlinkcolor" val="tx"/>
                    </a:ext>
                  </a:extLst>
                </a:hlinkClick>
              </a:rPr>
              <a:t>https://github.com/tomalytics/datasciencecanvas</a:t>
            </a:r>
            <a:endParaRPr lang="en-SG" sz="1000" dirty="0"/>
          </a:p>
        </p:txBody>
      </p:sp>
    </p:spTree>
    <p:extLst>
      <p:ext uri="{BB962C8B-B14F-4D97-AF65-F5344CB8AC3E}">
        <p14:creationId xmlns:p14="http://schemas.microsoft.com/office/powerpoint/2010/main" val="737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B18232F-A247-7E73-24C6-2C8DB3C05ACC}"/>
              </a:ext>
            </a:extLst>
          </p:cNvPr>
          <p:cNvSpPr/>
          <p:nvPr/>
        </p:nvSpPr>
        <p:spPr>
          <a:xfrm>
            <a:off x="4315269" y="1726094"/>
            <a:ext cx="7551976" cy="12258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Problem Definition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164497" y="33091"/>
            <a:ext cx="7941364" cy="6824910"/>
          </a:xfrm>
        </p:spPr>
        <p:txBody>
          <a:bodyPr>
            <a:normAutofit fontScale="92500" lnSpcReduction="20000"/>
          </a:bodyPr>
          <a:lstStyle/>
          <a:p>
            <a:r>
              <a:rPr lang="en-US" dirty="0">
                <a:ln w="0"/>
                <a:solidFill>
                  <a:schemeClr val="tx1"/>
                </a:solidFill>
                <a:effectLst>
                  <a:outerShdw blurRad="38100" dist="19050" dir="2700000" algn="tl" rotWithShape="0">
                    <a:schemeClr val="dk1">
                      <a:alpha val="40000"/>
                    </a:schemeClr>
                  </a:outerShdw>
                </a:effectLst>
              </a:rPr>
              <a:t>Background of the problem</a:t>
            </a:r>
          </a:p>
          <a:p>
            <a:pPr lvl="1"/>
            <a:r>
              <a:rPr lang="en-US" dirty="0">
                <a:solidFill>
                  <a:schemeClr val="tx1"/>
                </a:solidFill>
              </a:rPr>
              <a:t>The growing popularity and computational power of wearable technology and smartphones has made them ideal candidates for non-intrusive body-attached sensors.</a:t>
            </a:r>
          </a:p>
          <a:p>
            <a:pPr lvl="1"/>
            <a:r>
              <a:rPr lang="en-US" dirty="0">
                <a:solidFill>
                  <a:schemeClr val="tx1"/>
                </a:solidFill>
              </a:rPr>
              <a:t>The demands for understanding human activities have grown in healthcare domain, insurance, sports, security and retail sector. A huge number of resources can be saved if sensors can help record and monitor humans all the time and report automatically.</a:t>
            </a:r>
          </a:p>
          <a:p>
            <a:pPr marL="201168" lvl="1" indent="0">
              <a:buNone/>
            </a:pPr>
            <a:endParaRPr lang="en-US" dirty="0">
              <a:solidFill>
                <a:schemeClr val="tx1"/>
              </a:solidFill>
            </a:endParaRPr>
          </a:p>
          <a:p>
            <a:pPr marL="201168" lvl="1" indent="0">
              <a:buNone/>
            </a:pPr>
            <a:endParaRPr lang="en-US" dirty="0">
              <a:solidFill>
                <a:schemeClr val="tx1"/>
              </a:solidFill>
            </a:endParaRPr>
          </a:p>
          <a:p>
            <a:pPr marL="201168" lvl="1" indent="0">
              <a:buNone/>
            </a:pPr>
            <a:endParaRPr lang="en-US" dirty="0">
              <a:solidFill>
                <a:schemeClr val="tx1"/>
              </a:solidFill>
            </a:endParaRPr>
          </a:p>
          <a:p>
            <a:endParaRPr lang="en-US" dirty="0">
              <a:solidFill>
                <a:schemeClr val="tx1"/>
              </a:solidFill>
            </a:endParaRPr>
          </a:p>
          <a:p>
            <a:r>
              <a:rPr lang="en-US" dirty="0">
                <a:ln w="0"/>
                <a:solidFill>
                  <a:schemeClr val="tx1"/>
                </a:solidFill>
                <a:effectLst>
                  <a:outerShdw blurRad="38100" dist="19050" dir="2700000" algn="tl" rotWithShape="0">
                    <a:schemeClr val="dk1">
                      <a:alpha val="40000"/>
                    </a:schemeClr>
                  </a:outerShdw>
                </a:effectLst>
              </a:rPr>
              <a:t>Why is it important?</a:t>
            </a:r>
          </a:p>
          <a:p>
            <a:pPr lvl="1"/>
            <a:r>
              <a:rPr lang="en-US" dirty="0">
                <a:solidFill>
                  <a:schemeClr val="tx1"/>
                </a:solidFill>
              </a:rPr>
              <a:t>Improves health monitoring, fitness tracking, improved security.</a:t>
            </a:r>
          </a:p>
          <a:p>
            <a:pPr lvl="1"/>
            <a:r>
              <a:rPr lang="en-US" dirty="0">
                <a:solidFill>
                  <a:schemeClr val="tx1"/>
                </a:solidFill>
              </a:rPr>
              <a:t>Enhances user experience with personalized services.</a:t>
            </a:r>
          </a:p>
          <a:p>
            <a:pPr lvl="1"/>
            <a:r>
              <a:rPr lang="en-US" dirty="0">
                <a:solidFill>
                  <a:schemeClr val="tx1"/>
                </a:solidFill>
              </a:rPr>
              <a:t>Added advantage to drive revenue.</a:t>
            </a:r>
          </a:p>
          <a:p>
            <a:r>
              <a:rPr lang="en-US" dirty="0">
                <a:ln w="0"/>
                <a:solidFill>
                  <a:schemeClr val="tx1"/>
                </a:solidFill>
                <a:effectLst>
                  <a:outerShdw blurRad="38100" dist="19050" dir="2700000" algn="tl" rotWithShape="0">
                    <a:schemeClr val="dk1">
                      <a:alpha val="40000"/>
                    </a:schemeClr>
                  </a:outerShdw>
                </a:effectLst>
              </a:rPr>
              <a:t>Objectives of the project</a:t>
            </a:r>
          </a:p>
          <a:p>
            <a:pPr lvl="1"/>
            <a:r>
              <a:rPr lang="en-US" dirty="0">
                <a:solidFill>
                  <a:schemeClr val="tx1"/>
                </a:solidFill>
              </a:rPr>
              <a:t>Use time-series sensor data (accelerometer and gyroscope) from smartphone and smartwatch with over 15 million data points to classify 18 physical activities (</a:t>
            </a:r>
            <a:r>
              <a:rPr lang="en-US" dirty="0" err="1">
                <a:solidFill>
                  <a:schemeClr val="tx1"/>
                </a:solidFill>
              </a:rPr>
              <a:t>eg.</a:t>
            </a:r>
            <a:r>
              <a:rPr lang="en-US" dirty="0">
                <a:solidFill>
                  <a:schemeClr val="tx1"/>
                </a:solidFill>
              </a:rPr>
              <a:t> Walking, sitting, dribbling, eating etc.)</a:t>
            </a:r>
          </a:p>
          <a:p>
            <a:pPr lvl="1"/>
            <a:r>
              <a:rPr lang="en-US" dirty="0">
                <a:solidFill>
                  <a:schemeClr val="tx1"/>
                </a:solidFill>
              </a:rPr>
              <a:t>Develop accurate machine learning models to learn large-scale sensor data.</a:t>
            </a:r>
          </a:p>
          <a:p>
            <a:pPr lvl="1"/>
            <a:r>
              <a:rPr lang="en-US" dirty="0">
                <a:solidFill>
                  <a:schemeClr val="tx1"/>
                </a:solidFill>
              </a:rPr>
              <a:t>Provide classification of physical activities on test data.</a:t>
            </a:r>
          </a:p>
          <a:p>
            <a:r>
              <a:rPr lang="en-US" dirty="0">
                <a:ln w="0"/>
                <a:solidFill>
                  <a:schemeClr val="tx1"/>
                </a:solidFill>
                <a:effectLst>
                  <a:outerShdw blurRad="38100" dist="19050" dir="2700000" algn="tl" rotWithShape="0">
                    <a:schemeClr val="dk1">
                      <a:alpha val="40000"/>
                    </a:schemeClr>
                  </a:outerShdw>
                </a:effectLst>
              </a:rPr>
              <a:t>How can Data Science solve the problem?</a:t>
            </a:r>
          </a:p>
          <a:p>
            <a:pPr lvl="1"/>
            <a:r>
              <a:rPr lang="en-US" dirty="0">
                <a:solidFill>
                  <a:schemeClr val="tx1"/>
                </a:solidFill>
              </a:rPr>
              <a:t>Analyze movement patterns from the sensor dataset.</a:t>
            </a:r>
            <a:endParaRPr lang="en-US" dirty="0">
              <a:ln w="0"/>
              <a:solidFill>
                <a:schemeClr val="tx1"/>
              </a:solidFill>
              <a:effectLst>
                <a:outerShdw blurRad="38100" dist="19050" dir="2700000" algn="tl" rotWithShape="0">
                  <a:schemeClr val="dk1">
                    <a:alpha val="40000"/>
                  </a:schemeClr>
                </a:outerShdw>
              </a:effectLst>
            </a:endParaRPr>
          </a:p>
          <a:p>
            <a:pPr lvl="1"/>
            <a:r>
              <a:rPr lang="en-US" dirty="0">
                <a:solidFill>
                  <a:schemeClr val="tx1"/>
                </a:solidFill>
              </a:rPr>
              <a:t>Applies machine learning to learn the patterns/activities from sensor data.</a:t>
            </a:r>
          </a:p>
          <a:p>
            <a:pPr lvl="1"/>
            <a:r>
              <a:rPr lang="en-US" dirty="0">
                <a:solidFill>
                  <a:schemeClr val="tx1"/>
                </a:solidFill>
              </a:rPr>
              <a:t>Use the learnt model to classify the activities on unseen data for future scenario.</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normAutofit/>
          </a:bodyPr>
          <a:lstStyle/>
          <a:p>
            <a:pPr algn="just"/>
            <a:r>
              <a:rPr lang="en-US" dirty="0"/>
              <a:t>The goal of human activity detection using smartphone and smartwatch sensors is to enhance user experience, health tracking, and security. Companies use sensor data to personalize services, improve fitness apps, and support industries like healthcare, insurance, and retail with better activity tracking, predictions, and recommendations. This helps increase customer satisfaction and boost revenue.</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146273" y="6566106"/>
            <a:ext cx="4648201" cy="365125"/>
          </a:xfrm>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2</a:t>
            </a:fld>
            <a:endParaRPr lang="en-SG"/>
          </a:p>
        </p:txBody>
      </p:sp>
      <p:pic>
        <p:nvPicPr>
          <p:cNvPr id="2" name="Picture 1">
            <a:extLst>
              <a:ext uri="{FF2B5EF4-FFF2-40B4-BE49-F238E27FC236}">
                <a16:creationId xmlns:a16="http://schemas.microsoft.com/office/drawing/2014/main" id="{543BCD64-F01F-9A1E-CDF6-F0D5148F6E35}"/>
              </a:ext>
            </a:extLst>
          </p:cNvPr>
          <p:cNvPicPr>
            <a:picLocks noChangeAspect="1"/>
          </p:cNvPicPr>
          <p:nvPr/>
        </p:nvPicPr>
        <p:blipFill>
          <a:blip r:embed="rId2"/>
          <a:stretch>
            <a:fillRect/>
          </a:stretch>
        </p:blipFill>
        <p:spPr>
          <a:xfrm>
            <a:off x="4442794" y="1795669"/>
            <a:ext cx="795130" cy="795130"/>
          </a:xfrm>
          <a:prstGeom prst="rect">
            <a:avLst/>
          </a:prstGeom>
        </p:spPr>
      </p:pic>
      <p:pic>
        <p:nvPicPr>
          <p:cNvPr id="3" name="Picture 2">
            <a:extLst>
              <a:ext uri="{FF2B5EF4-FFF2-40B4-BE49-F238E27FC236}">
                <a16:creationId xmlns:a16="http://schemas.microsoft.com/office/drawing/2014/main" id="{0CCD93AD-68E5-186E-4261-653A11AD0F8A}"/>
              </a:ext>
            </a:extLst>
          </p:cNvPr>
          <p:cNvPicPr>
            <a:picLocks noChangeAspect="1"/>
          </p:cNvPicPr>
          <p:nvPr/>
        </p:nvPicPr>
        <p:blipFill>
          <a:blip r:embed="rId3"/>
          <a:stretch>
            <a:fillRect/>
          </a:stretch>
        </p:blipFill>
        <p:spPr>
          <a:xfrm>
            <a:off x="5655366" y="1795669"/>
            <a:ext cx="795130" cy="795130"/>
          </a:xfrm>
          <a:prstGeom prst="rect">
            <a:avLst/>
          </a:prstGeom>
        </p:spPr>
      </p:pic>
      <p:pic>
        <p:nvPicPr>
          <p:cNvPr id="4" name="Picture 3">
            <a:extLst>
              <a:ext uri="{FF2B5EF4-FFF2-40B4-BE49-F238E27FC236}">
                <a16:creationId xmlns:a16="http://schemas.microsoft.com/office/drawing/2014/main" id="{E9FB6A91-6103-2B88-39A1-440506D4FB71}"/>
              </a:ext>
            </a:extLst>
          </p:cNvPr>
          <p:cNvPicPr>
            <a:picLocks noChangeAspect="1"/>
          </p:cNvPicPr>
          <p:nvPr/>
        </p:nvPicPr>
        <p:blipFill>
          <a:blip r:embed="rId4"/>
          <a:stretch>
            <a:fillRect/>
          </a:stretch>
        </p:blipFill>
        <p:spPr>
          <a:xfrm>
            <a:off x="6733765" y="1726094"/>
            <a:ext cx="934279" cy="934279"/>
          </a:xfrm>
          <a:prstGeom prst="rect">
            <a:avLst/>
          </a:prstGeom>
        </p:spPr>
      </p:pic>
      <p:pic>
        <p:nvPicPr>
          <p:cNvPr id="5" name="Picture 4">
            <a:extLst>
              <a:ext uri="{FF2B5EF4-FFF2-40B4-BE49-F238E27FC236}">
                <a16:creationId xmlns:a16="http://schemas.microsoft.com/office/drawing/2014/main" id="{5903F625-7CF4-0199-277E-AC49279BBA7E}"/>
              </a:ext>
            </a:extLst>
          </p:cNvPr>
          <p:cNvPicPr>
            <a:picLocks noChangeAspect="1"/>
          </p:cNvPicPr>
          <p:nvPr/>
        </p:nvPicPr>
        <p:blipFill>
          <a:blip r:embed="rId5"/>
          <a:stretch>
            <a:fillRect/>
          </a:stretch>
        </p:blipFill>
        <p:spPr>
          <a:xfrm>
            <a:off x="8152577" y="1795669"/>
            <a:ext cx="822463" cy="822463"/>
          </a:xfrm>
          <a:prstGeom prst="rect">
            <a:avLst/>
          </a:prstGeom>
        </p:spPr>
      </p:pic>
      <p:pic>
        <p:nvPicPr>
          <p:cNvPr id="12" name="Picture 11">
            <a:extLst>
              <a:ext uri="{FF2B5EF4-FFF2-40B4-BE49-F238E27FC236}">
                <a16:creationId xmlns:a16="http://schemas.microsoft.com/office/drawing/2014/main" id="{1C7BE88A-1D88-CE89-E719-247EF5435048}"/>
              </a:ext>
            </a:extLst>
          </p:cNvPr>
          <p:cNvPicPr>
            <a:picLocks noChangeAspect="1"/>
          </p:cNvPicPr>
          <p:nvPr/>
        </p:nvPicPr>
        <p:blipFill>
          <a:blip r:embed="rId6"/>
          <a:stretch>
            <a:fillRect/>
          </a:stretch>
        </p:blipFill>
        <p:spPr>
          <a:xfrm>
            <a:off x="9359293" y="1795670"/>
            <a:ext cx="864704" cy="864704"/>
          </a:xfrm>
          <a:prstGeom prst="rect">
            <a:avLst/>
          </a:prstGeom>
        </p:spPr>
      </p:pic>
      <p:sp>
        <p:nvSpPr>
          <p:cNvPr id="13" name="TextBox 12">
            <a:extLst>
              <a:ext uri="{FF2B5EF4-FFF2-40B4-BE49-F238E27FC236}">
                <a16:creationId xmlns:a16="http://schemas.microsoft.com/office/drawing/2014/main" id="{D78E8D50-F594-99FF-A17D-FC765C2F2210}"/>
              </a:ext>
            </a:extLst>
          </p:cNvPr>
          <p:cNvSpPr txBox="1"/>
          <p:nvPr/>
        </p:nvSpPr>
        <p:spPr>
          <a:xfrm>
            <a:off x="4315269" y="2580860"/>
            <a:ext cx="1063487" cy="261610"/>
          </a:xfrm>
          <a:prstGeom prst="rect">
            <a:avLst/>
          </a:prstGeom>
          <a:noFill/>
        </p:spPr>
        <p:txBody>
          <a:bodyPr wrap="square" rtlCol="0">
            <a:spAutoFit/>
          </a:bodyPr>
          <a:lstStyle/>
          <a:p>
            <a:pPr algn="ctr"/>
            <a:r>
              <a:rPr lang="en-US" sz="1050" i="1" dirty="0">
                <a:solidFill>
                  <a:schemeClr val="tx2"/>
                </a:solidFill>
              </a:rPr>
              <a:t>Healthcare</a:t>
            </a:r>
            <a:endParaRPr lang="en-IO" sz="1050" i="1" dirty="0">
              <a:solidFill>
                <a:schemeClr val="tx2"/>
              </a:solidFill>
            </a:endParaRPr>
          </a:p>
        </p:txBody>
      </p:sp>
      <p:sp>
        <p:nvSpPr>
          <p:cNvPr id="14" name="TextBox 13">
            <a:extLst>
              <a:ext uri="{FF2B5EF4-FFF2-40B4-BE49-F238E27FC236}">
                <a16:creationId xmlns:a16="http://schemas.microsoft.com/office/drawing/2014/main" id="{CC314D84-CFCB-8B0C-EF6C-A3B497B5AD9B}"/>
              </a:ext>
            </a:extLst>
          </p:cNvPr>
          <p:cNvSpPr txBox="1"/>
          <p:nvPr/>
        </p:nvSpPr>
        <p:spPr>
          <a:xfrm>
            <a:off x="5492970" y="2580860"/>
            <a:ext cx="1063487" cy="261610"/>
          </a:xfrm>
          <a:prstGeom prst="rect">
            <a:avLst/>
          </a:prstGeom>
          <a:noFill/>
        </p:spPr>
        <p:txBody>
          <a:bodyPr wrap="square" rtlCol="0">
            <a:spAutoFit/>
          </a:bodyPr>
          <a:lstStyle/>
          <a:p>
            <a:pPr algn="ctr"/>
            <a:r>
              <a:rPr lang="en-US" sz="1050" i="1" dirty="0">
                <a:solidFill>
                  <a:schemeClr val="tx2"/>
                </a:solidFill>
              </a:rPr>
              <a:t>Insurance</a:t>
            </a:r>
            <a:endParaRPr lang="en-IO" sz="1050" i="1" dirty="0">
              <a:solidFill>
                <a:schemeClr val="tx2"/>
              </a:solidFill>
            </a:endParaRPr>
          </a:p>
        </p:txBody>
      </p:sp>
      <p:sp>
        <p:nvSpPr>
          <p:cNvPr id="15" name="TextBox 14">
            <a:extLst>
              <a:ext uri="{FF2B5EF4-FFF2-40B4-BE49-F238E27FC236}">
                <a16:creationId xmlns:a16="http://schemas.microsoft.com/office/drawing/2014/main" id="{6087A664-2D03-E49A-9DB8-6E7564C05D56}"/>
              </a:ext>
            </a:extLst>
          </p:cNvPr>
          <p:cNvSpPr txBox="1"/>
          <p:nvPr/>
        </p:nvSpPr>
        <p:spPr>
          <a:xfrm>
            <a:off x="6669160" y="2580860"/>
            <a:ext cx="1063487" cy="261610"/>
          </a:xfrm>
          <a:prstGeom prst="rect">
            <a:avLst/>
          </a:prstGeom>
          <a:noFill/>
        </p:spPr>
        <p:txBody>
          <a:bodyPr wrap="square" rtlCol="0">
            <a:spAutoFit/>
          </a:bodyPr>
          <a:lstStyle/>
          <a:p>
            <a:pPr algn="ctr"/>
            <a:r>
              <a:rPr lang="en-US" sz="1050" i="1" dirty="0">
                <a:solidFill>
                  <a:schemeClr val="tx2"/>
                </a:solidFill>
              </a:rPr>
              <a:t>Sports Analysis</a:t>
            </a:r>
            <a:endParaRPr lang="en-IO" sz="1050" i="1" dirty="0">
              <a:solidFill>
                <a:schemeClr val="tx2"/>
              </a:solidFill>
            </a:endParaRPr>
          </a:p>
        </p:txBody>
      </p:sp>
      <p:sp>
        <p:nvSpPr>
          <p:cNvPr id="16" name="TextBox 15">
            <a:extLst>
              <a:ext uri="{FF2B5EF4-FFF2-40B4-BE49-F238E27FC236}">
                <a16:creationId xmlns:a16="http://schemas.microsoft.com/office/drawing/2014/main" id="{8A8C4624-46FF-365F-1116-8BF8520309A7}"/>
              </a:ext>
            </a:extLst>
          </p:cNvPr>
          <p:cNvSpPr txBox="1"/>
          <p:nvPr/>
        </p:nvSpPr>
        <p:spPr>
          <a:xfrm>
            <a:off x="8002604" y="2590799"/>
            <a:ext cx="1240793" cy="253916"/>
          </a:xfrm>
          <a:prstGeom prst="rect">
            <a:avLst/>
          </a:prstGeom>
          <a:noFill/>
        </p:spPr>
        <p:txBody>
          <a:bodyPr wrap="square" rtlCol="0">
            <a:spAutoFit/>
          </a:bodyPr>
          <a:lstStyle/>
          <a:p>
            <a:pPr algn="ctr"/>
            <a:r>
              <a:rPr lang="en-US" sz="1050" i="1" dirty="0">
                <a:solidFill>
                  <a:schemeClr val="tx2"/>
                </a:solidFill>
              </a:rPr>
              <a:t>Video Surveillance</a:t>
            </a:r>
            <a:endParaRPr lang="en-IO" sz="1050" i="1" dirty="0">
              <a:solidFill>
                <a:schemeClr val="tx2"/>
              </a:solidFill>
            </a:endParaRPr>
          </a:p>
        </p:txBody>
      </p:sp>
      <p:sp>
        <p:nvSpPr>
          <p:cNvPr id="17" name="TextBox 16">
            <a:extLst>
              <a:ext uri="{FF2B5EF4-FFF2-40B4-BE49-F238E27FC236}">
                <a16:creationId xmlns:a16="http://schemas.microsoft.com/office/drawing/2014/main" id="{C5492544-EF38-7864-3F11-4907A260B688}"/>
              </a:ext>
            </a:extLst>
          </p:cNvPr>
          <p:cNvSpPr txBox="1"/>
          <p:nvPr/>
        </p:nvSpPr>
        <p:spPr>
          <a:xfrm>
            <a:off x="9215039" y="2584707"/>
            <a:ext cx="1240793" cy="253916"/>
          </a:xfrm>
          <a:prstGeom prst="rect">
            <a:avLst/>
          </a:prstGeom>
          <a:noFill/>
        </p:spPr>
        <p:txBody>
          <a:bodyPr wrap="square" rtlCol="0">
            <a:spAutoFit/>
          </a:bodyPr>
          <a:lstStyle/>
          <a:p>
            <a:pPr algn="ctr"/>
            <a:r>
              <a:rPr lang="en-US" sz="1050" i="1" dirty="0">
                <a:solidFill>
                  <a:schemeClr val="tx2"/>
                </a:solidFill>
              </a:rPr>
              <a:t>Security</a:t>
            </a:r>
            <a:endParaRPr lang="en-IO" sz="1050" i="1" dirty="0">
              <a:solidFill>
                <a:schemeClr val="tx2"/>
              </a:solidFill>
            </a:endParaRPr>
          </a:p>
        </p:txBody>
      </p:sp>
      <p:pic>
        <p:nvPicPr>
          <p:cNvPr id="18" name="Picture 17">
            <a:extLst>
              <a:ext uri="{FF2B5EF4-FFF2-40B4-BE49-F238E27FC236}">
                <a16:creationId xmlns:a16="http://schemas.microsoft.com/office/drawing/2014/main" id="{C6A7B67F-1703-87AC-6594-E280AD72BADB}"/>
              </a:ext>
            </a:extLst>
          </p:cNvPr>
          <p:cNvPicPr>
            <a:picLocks noChangeAspect="1"/>
          </p:cNvPicPr>
          <p:nvPr/>
        </p:nvPicPr>
        <p:blipFill>
          <a:blip r:embed="rId7"/>
          <a:stretch>
            <a:fillRect/>
          </a:stretch>
        </p:blipFill>
        <p:spPr>
          <a:xfrm>
            <a:off x="10689544" y="1865740"/>
            <a:ext cx="756064" cy="756064"/>
          </a:xfrm>
          <a:prstGeom prst="rect">
            <a:avLst/>
          </a:prstGeom>
        </p:spPr>
      </p:pic>
      <p:sp>
        <p:nvSpPr>
          <p:cNvPr id="19" name="TextBox 18">
            <a:extLst>
              <a:ext uri="{FF2B5EF4-FFF2-40B4-BE49-F238E27FC236}">
                <a16:creationId xmlns:a16="http://schemas.microsoft.com/office/drawing/2014/main" id="{90543FBA-5701-3D00-4FE2-025CE770D375}"/>
              </a:ext>
            </a:extLst>
          </p:cNvPr>
          <p:cNvSpPr txBox="1"/>
          <p:nvPr/>
        </p:nvSpPr>
        <p:spPr>
          <a:xfrm>
            <a:off x="10422647" y="2601253"/>
            <a:ext cx="1444598" cy="253916"/>
          </a:xfrm>
          <a:prstGeom prst="rect">
            <a:avLst/>
          </a:prstGeom>
          <a:noFill/>
        </p:spPr>
        <p:txBody>
          <a:bodyPr wrap="square" rtlCol="0">
            <a:spAutoFit/>
          </a:bodyPr>
          <a:lstStyle/>
          <a:p>
            <a:pPr algn="ctr"/>
            <a:r>
              <a:rPr lang="en-US" sz="1050" i="1" dirty="0">
                <a:solidFill>
                  <a:schemeClr val="tx2"/>
                </a:solidFill>
              </a:rPr>
              <a:t>Energy Management</a:t>
            </a:r>
            <a:endParaRPr lang="en-IO" sz="1050" i="1" dirty="0">
              <a:solidFill>
                <a:schemeClr val="tx2"/>
              </a:solidFill>
            </a:endParaRPr>
          </a:p>
        </p:txBody>
      </p:sp>
    </p:spTree>
    <p:extLst>
      <p:ext uri="{BB962C8B-B14F-4D97-AF65-F5344CB8AC3E}">
        <p14:creationId xmlns:p14="http://schemas.microsoft.com/office/powerpoint/2010/main" val="290933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8071-77B1-5D78-F22F-56CBF1803722}"/>
              </a:ext>
            </a:extLst>
          </p:cNvPr>
          <p:cNvSpPr>
            <a:spLocks noGrp="1"/>
          </p:cNvSpPr>
          <p:nvPr>
            <p:ph type="title"/>
          </p:nvPr>
        </p:nvSpPr>
        <p:spPr/>
        <p:txBody>
          <a:bodyPr/>
          <a:lstStyle/>
          <a:p>
            <a:r>
              <a:rPr lang="en-US" sz="3200" b="1" dirty="0">
                <a:solidFill>
                  <a:schemeClr val="bg1"/>
                </a:solidFill>
              </a:rPr>
              <a:t>Accelerometer &amp; Gyroscope Sensors</a:t>
            </a:r>
            <a:endParaRPr lang="en-IO" sz="3200" b="1" dirty="0">
              <a:solidFill>
                <a:schemeClr val="bg1"/>
              </a:solidFill>
            </a:endParaRPr>
          </a:p>
        </p:txBody>
      </p:sp>
      <p:sp>
        <p:nvSpPr>
          <p:cNvPr id="5" name="Footer Placeholder 4">
            <a:extLst>
              <a:ext uri="{FF2B5EF4-FFF2-40B4-BE49-F238E27FC236}">
                <a16:creationId xmlns:a16="http://schemas.microsoft.com/office/drawing/2014/main" id="{4FBCCB9F-1A72-BEEC-98C0-202CD0066E36}"/>
              </a:ext>
            </a:extLst>
          </p:cNvPr>
          <p:cNvSpPr>
            <a:spLocks noGrp="1"/>
          </p:cNvSpPr>
          <p:nvPr>
            <p:ph type="ftr" sz="quarter" idx="11"/>
          </p:nvPr>
        </p:nvSpPr>
        <p:spPr>
          <a:xfrm>
            <a:off x="4073387" y="6551564"/>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A18A7195-0F4E-EAE7-3EB1-5617BEA3DB40}"/>
              </a:ext>
            </a:extLst>
          </p:cNvPr>
          <p:cNvSpPr>
            <a:spLocks noGrp="1"/>
          </p:cNvSpPr>
          <p:nvPr>
            <p:ph type="sldNum" sz="quarter" idx="12"/>
          </p:nvPr>
        </p:nvSpPr>
        <p:spPr/>
        <p:txBody>
          <a:bodyPr/>
          <a:lstStyle/>
          <a:p>
            <a:fld id="{BF1758FF-0BF1-4103-A89A-38EC40E85429}" type="slidenum">
              <a:rPr lang="en-SG" smtClean="0"/>
              <a:t>3</a:t>
            </a:fld>
            <a:endParaRPr lang="en-SG"/>
          </a:p>
        </p:txBody>
      </p:sp>
      <p:pic>
        <p:nvPicPr>
          <p:cNvPr id="8" name="Picture 7">
            <a:extLst>
              <a:ext uri="{FF2B5EF4-FFF2-40B4-BE49-F238E27FC236}">
                <a16:creationId xmlns:a16="http://schemas.microsoft.com/office/drawing/2014/main" id="{4014E373-55D9-E08E-B3CD-22A9D021DA8B}"/>
              </a:ext>
            </a:extLst>
          </p:cNvPr>
          <p:cNvPicPr>
            <a:picLocks noChangeAspect="1"/>
          </p:cNvPicPr>
          <p:nvPr/>
        </p:nvPicPr>
        <p:blipFill>
          <a:blip r:embed="rId2"/>
          <a:stretch>
            <a:fillRect/>
          </a:stretch>
        </p:blipFill>
        <p:spPr>
          <a:xfrm>
            <a:off x="4191828" y="347864"/>
            <a:ext cx="5469007" cy="2421989"/>
          </a:xfrm>
          <a:prstGeom prst="rect">
            <a:avLst/>
          </a:prstGeom>
        </p:spPr>
      </p:pic>
      <p:sp>
        <p:nvSpPr>
          <p:cNvPr id="12" name="TextBox 11">
            <a:extLst>
              <a:ext uri="{FF2B5EF4-FFF2-40B4-BE49-F238E27FC236}">
                <a16:creationId xmlns:a16="http://schemas.microsoft.com/office/drawing/2014/main" id="{1FE880DD-9700-6D9C-7DF9-CC5FE3B1C1A7}"/>
              </a:ext>
            </a:extLst>
          </p:cNvPr>
          <p:cNvSpPr txBox="1"/>
          <p:nvPr/>
        </p:nvSpPr>
        <p:spPr>
          <a:xfrm>
            <a:off x="4191828" y="2757592"/>
            <a:ext cx="8000172" cy="738664"/>
          </a:xfrm>
          <a:prstGeom prst="rect">
            <a:avLst/>
          </a:prstGeom>
          <a:noFill/>
        </p:spPr>
        <p:txBody>
          <a:bodyPr wrap="square">
            <a:spAutoFit/>
          </a:bodyPr>
          <a:lstStyle/>
          <a:p>
            <a:r>
              <a:rPr lang="en-US" sz="1400" dirty="0">
                <a:latin typeface="Graphik Regular" panose="020B0503030202060203" pitchFamily="34" charset="0"/>
              </a:rPr>
              <a:t>Triaxial accelerometer measures the acceleration. Data from this accelerometer includes the acceleration along the x-axis, y-axis and z-axis. These axes capture the horizontal/sideway movement of the user (x-axis), upward/downward movement (y-axis), and forward/backward movement </a:t>
            </a:r>
            <a:r>
              <a:rPr lang="en-US" sz="1400" dirty="0"/>
              <a:t>(z-axis).</a:t>
            </a:r>
            <a:endParaRPr lang="en-IO" sz="1400" dirty="0">
              <a:latin typeface="Graphik Regular" panose="020B0503030202060203" pitchFamily="34" charset="0"/>
            </a:endParaRPr>
          </a:p>
        </p:txBody>
      </p:sp>
      <p:sp>
        <p:nvSpPr>
          <p:cNvPr id="14" name="TextBox 13">
            <a:extLst>
              <a:ext uri="{FF2B5EF4-FFF2-40B4-BE49-F238E27FC236}">
                <a16:creationId xmlns:a16="http://schemas.microsoft.com/office/drawing/2014/main" id="{E9921EC7-195F-A31E-114B-2CD61F936441}"/>
              </a:ext>
            </a:extLst>
          </p:cNvPr>
          <p:cNvSpPr txBox="1"/>
          <p:nvPr/>
        </p:nvSpPr>
        <p:spPr>
          <a:xfrm>
            <a:off x="4073387" y="-3912"/>
            <a:ext cx="6102626" cy="369332"/>
          </a:xfrm>
          <a:prstGeom prst="rect">
            <a:avLst/>
          </a:prstGeom>
          <a:noFill/>
        </p:spPr>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Accelerometer</a:t>
            </a:r>
            <a:endParaRPr lang="en-IO" dirty="0"/>
          </a:p>
        </p:txBody>
      </p:sp>
      <p:sp>
        <p:nvSpPr>
          <p:cNvPr id="15" name="TextBox 14">
            <a:extLst>
              <a:ext uri="{FF2B5EF4-FFF2-40B4-BE49-F238E27FC236}">
                <a16:creationId xmlns:a16="http://schemas.microsoft.com/office/drawing/2014/main" id="{7927C98E-CF75-0AEC-B218-5811A6CA8B65}"/>
              </a:ext>
            </a:extLst>
          </p:cNvPr>
          <p:cNvSpPr txBox="1"/>
          <p:nvPr/>
        </p:nvSpPr>
        <p:spPr>
          <a:xfrm>
            <a:off x="4073387" y="3585504"/>
            <a:ext cx="6102626" cy="369332"/>
          </a:xfrm>
          <a:prstGeom prst="rect">
            <a:avLst/>
          </a:prstGeom>
          <a:noFill/>
        </p:spPr>
        <p:txBody>
          <a:bodyPr wrap="square">
            <a:spAutoFit/>
          </a:bodyPr>
          <a:lstStyle/>
          <a:p>
            <a:r>
              <a:rPr lang="en-US" dirty="0">
                <a:ln w="0"/>
                <a:solidFill>
                  <a:schemeClr val="tx1"/>
                </a:solidFill>
                <a:effectLst>
                  <a:outerShdw blurRad="38100" dist="19050" dir="2700000" algn="tl" rotWithShape="0">
                    <a:schemeClr val="dk1">
                      <a:alpha val="40000"/>
                    </a:schemeClr>
                  </a:outerShdw>
                </a:effectLst>
              </a:rPr>
              <a:t>Gyroscope</a:t>
            </a:r>
            <a:endParaRPr lang="en-IO" dirty="0"/>
          </a:p>
        </p:txBody>
      </p:sp>
      <p:sp>
        <p:nvSpPr>
          <p:cNvPr id="16" name="TextBox 15">
            <a:extLst>
              <a:ext uri="{FF2B5EF4-FFF2-40B4-BE49-F238E27FC236}">
                <a16:creationId xmlns:a16="http://schemas.microsoft.com/office/drawing/2014/main" id="{03C2988B-DCAF-DDF2-3563-80522EFE18EB}"/>
              </a:ext>
            </a:extLst>
          </p:cNvPr>
          <p:cNvSpPr txBox="1"/>
          <p:nvPr/>
        </p:nvSpPr>
        <p:spPr>
          <a:xfrm>
            <a:off x="4073387" y="5595129"/>
            <a:ext cx="8000172" cy="954107"/>
          </a:xfrm>
          <a:prstGeom prst="rect">
            <a:avLst/>
          </a:prstGeom>
          <a:noFill/>
        </p:spPr>
        <p:txBody>
          <a:bodyPr wrap="square">
            <a:spAutoFit/>
          </a:bodyPr>
          <a:lstStyle/>
          <a:p>
            <a:r>
              <a:rPr lang="en-US" sz="1400" dirty="0">
                <a:latin typeface="Graphik Regular" panose="020B0503030202060203" pitchFamily="34" charset="0"/>
              </a:rPr>
              <a:t>Triaxial gyroscope measures angular velocity and direction along three perpendicular axes (x, y, z), capturing the rotational motion of a device in three dimensions. </a:t>
            </a:r>
            <a:r>
              <a:rPr lang="en-US" sz="1400" dirty="0"/>
              <a:t>It helps distinguish between activities involving significant rotational motion, such as turning, twisting, or specific arm movements, which accelerometers alone may not capture accurately.</a:t>
            </a:r>
            <a:endParaRPr lang="en-IO" sz="1400" dirty="0">
              <a:latin typeface="Graphik Regular" panose="020B0503030202060203" pitchFamily="34" charset="0"/>
            </a:endParaRPr>
          </a:p>
        </p:txBody>
      </p:sp>
      <p:pic>
        <p:nvPicPr>
          <p:cNvPr id="17" name="Picture 16">
            <a:extLst>
              <a:ext uri="{FF2B5EF4-FFF2-40B4-BE49-F238E27FC236}">
                <a16:creationId xmlns:a16="http://schemas.microsoft.com/office/drawing/2014/main" id="{7E922581-0E46-19FE-698F-04AE39FEB822}"/>
              </a:ext>
            </a:extLst>
          </p:cNvPr>
          <p:cNvPicPr>
            <a:picLocks noChangeAspect="1"/>
          </p:cNvPicPr>
          <p:nvPr/>
        </p:nvPicPr>
        <p:blipFill>
          <a:blip r:embed="rId3"/>
          <a:stretch>
            <a:fillRect/>
          </a:stretch>
        </p:blipFill>
        <p:spPr>
          <a:xfrm>
            <a:off x="4400964" y="3944374"/>
            <a:ext cx="2507560" cy="1641339"/>
          </a:xfrm>
          <a:prstGeom prst="rect">
            <a:avLst/>
          </a:prstGeom>
        </p:spPr>
      </p:pic>
      <p:pic>
        <p:nvPicPr>
          <p:cNvPr id="20" name="Picture 19">
            <a:extLst>
              <a:ext uri="{FF2B5EF4-FFF2-40B4-BE49-F238E27FC236}">
                <a16:creationId xmlns:a16="http://schemas.microsoft.com/office/drawing/2014/main" id="{FF25429B-2D4D-6997-BFA3-8897B60D0A81}"/>
              </a:ext>
            </a:extLst>
          </p:cNvPr>
          <p:cNvPicPr>
            <a:picLocks noChangeAspect="1"/>
          </p:cNvPicPr>
          <p:nvPr/>
        </p:nvPicPr>
        <p:blipFill>
          <a:blip r:embed="rId4"/>
          <a:stretch>
            <a:fillRect/>
          </a:stretch>
        </p:blipFill>
        <p:spPr>
          <a:xfrm>
            <a:off x="7036905" y="454668"/>
            <a:ext cx="5046593" cy="2050535"/>
          </a:xfrm>
          <a:prstGeom prst="rect">
            <a:avLst/>
          </a:prstGeom>
        </p:spPr>
      </p:pic>
      <p:pic>
        <p:nvPicPr>
          <p:cNvPr id="22" name="Picture 21">
            <a:extLst>
              <a:ext uri="{FF2B5EF4-FFF2-40B4-BE49-F238E27FC236}">
                <a16:creationId xmlns:a16="http://schemas.microsoft.com/office/drawing/2014/main" id="{D66A61D9-0874-9389-A883-F74915692778}"/>
              </a:ext>
            </a:extLst>
          </p:cNvPr>
          <p:cNvPicPr>
            <a:picLocks noChangeAspect="1"/>
          </p:cNvPicPr>
          <p:nvPr/>
        </p:nvPicPr>
        <p:blipFill>
          <a:blip r:embed="rId5"/>
          <a:stretch>
            <a:fillRect/>
          </a:stretch>
        </p:blipFill>
        <p:spPr>
          <a:xfrm>
            <a:off x="6908524" y="3823023"/>
            <a:ext cx="5165355" cy="1760373"/>
          </a:xfrm>
          <a:prstGeom prst="rect">
            <a:avLst/>
          </a:prstGeom>
        </p:spPr>
      </p:pic>
    </p:spTree>
    <p:extLst>
      <p:ext uri="{BB962C8B-B14F-4D97-AF65-F5344CB8AC3E}">
        <p14:creationId xmlns:p14="http://schemas.microsoft.com/office/powerpoint/2010/main" val="119916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EB45FF3F-45DE-E270-5652-106EAD862221}"/>
              </a:ext>
            </a:extLst>
          </p:cNvPr>
          <p:cNvSpPr/>
          <p:nvPr/>
        </p:nvSpPr>
        <p:spPr>
          <a:xfrm>
            <a:off x="10047211" y="3029257"/>
            <a:ext cx="1312025" cy="12423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dirty="0">
                <a:solidFill>
                  <a:schemeClr val="bg1"/>
                </a:solidFill>
              </a:rPr>
              <a:t>Data Collection</a:t>
            </a:r>
            <a:endParaRPr lang="en-SG" sz="3200" dirty="0">
              <a:solidFill>
                <a:schemeClr val="bg1"/>
              </a:solidFill>
            </a:endParaRPr>
          </a:p>
        </p:txBody>
      </p:sp>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4214192" y="178904"/>
            <a:ext cx="7881730" cy="6400799"/>
          </a:xfrm>
        </p:spPr>
        <p:txBody>
          <a:bodyPr>
            <a:normAutofit fontScale="62500" lnSpcReduction="20000"/>
          </a:bodyPr>
          <a:lstStyle/>
          <a:p>
            <a:r>
              <a:rPr lang="en-US" sz="2500" dirty="0">
                <a:ln w="0"/>
                <a:solidFill>
                  <a:schemeClr val="tx1"/>
                </a:solidFill>
                <a:effectLst>
                  <a:outerShdw blurRad="38100" dist="19050" dir="2700000" algn="tl" rotWithShape="0">
                    <a:schemeClr val="dk1">
                      <a:alpha val="40000"/>
                    </a:schemeClr>
                  </a:outerShdw>
                </a:effectLst>
              </a:rPr>
              <a:t>Data source(s) (where it's from, how it was collected)</a:t>
            </a:r>
          </a:p>
          <a:p>
            <a:pPr lvl="1"/>
            <a:r>
              <a:rPr lang="en-US" sz="1900" dirty="0">
                <a:hlinkClick r:id="rId2"/>
              </a:rPr>
              <a:t>WISDM Smartphone and Smartwatch Activity and Biometrics Dataset - UCI Machine Learning Repository</a:t>
            </a:r>
            <a:endParaRPr lang="en-US" sz="1900" dirty="0">
              <a:solidFill>
                <a:schemeClr val="tx1"/>
              </a:solidFill>
            </a:endParaRPr>
          </a:p>
          <a:p>
            <a:pPr lvl="1"/>
            <a:r>
              <a:rPr lang="en-US" sz="1900" dirty="0"/>
              <a:t>51 subjects performed 18 diverse activities of daily living. </a:t>
            </a:r>
          </a:p>
          <a:p>
            <a:pPr lvl="1"/>
            <a:r>
              <a:rPr lang="en-US" sz="1900" dirty="0"/>
              <a:t>Each activity was performed for 3 minutes, so that each subject contributed 54 minutes of data.</a:t>
            </a:r>
          </a:p>
          <a:p>
            <a:r>
              <a:rPr lang="en-US" sz="2500" dirty="0">
                <a:ln w="0"/>
                <a:solidFill>
                  <a:schemeClr val="tx1"/>
                </a:solidFill>
                <a:effectLst>
                  <a:outerShdw blurRad="38100" dist="19050" dir="2700000" algn="tl" rotWithShape="0">
                    <a:schemeClr val="dk1">
                      <a:alpha val="40000"/>
                    </a:schemeClr>
                  </a:outerShdw>
                </a:effectLst>
              </a:rPr>
              <a:t>Description of the data (features, size, format)</a:t>
            </a:r>
          </a:p>
          <a:p>
            <a:pPr lvl="1"/>
            <a:r>
              <a:rPr lang="en-US" sz="1900" dirty="0">
                <a:solidFill>
                  <a:schemeClr val="tx1"/>
                </a:solidFill>
              </a:rPr>
              <a:t>The data set contains the low-level time-series sensor data from the phone’s accelerometer, phone’s gyroscope, watch’s accelerometer and watch’s gyroscope.</a:t>
            </a:r>
          </a:p>
          <a:p>
            <a:pPr lvl="1"/>
            <a:r>
              <a:rPr lang="en-US" sz="1900" dirty="0"/>
              <a:t>Sliding window approach to transform the time-series data into labeled examples</a:t>
            </a:r>
          </a:p>
          <a:p>
            <a:pPr lvl="1"/>
            <a:r>
              <a:rPr lang="en-US" sz="1900" dirty="0"/>
              <a:t>sensor data was collected at a rate of 20 Hz (i.e., every 50ms)</a:t>
            </a:r>
            <a:endParaRPr lang="en-US" sz="1900" dirty="0">
              <a:solidFill>
                <a:schemeClr val="tx1"/>
              </a:solidFill>
            </a:endParaRPr>
          </a:p>
          <a:p>
            <a:pPr lvl="1"/>
            <a:r>
              <a:rPr lang="en-US" sz="1900" dirty="0">
                <a:solidFill>
                  <a:schemeClr val="tx1"/>
                </a:solidFill>
              </a:rPr>
              <a:t>The features include:</a:t>
            </a:r>
          </a:p>
          <a:p>
            <a:pPr lvl="2"/>
            <a:r>
              <a:rPr lang="en-US" sz="1600" b="1" i="1" dirty="0">
                <a:solidFill>
                  <a:schemeClr val="tx1"/>
                </a:solidFill>
              </a:rPr>
              <a:t>Subject-id</a:t>
            </a:r>
            <a:r>
              <a:rPr lang="en-US" sz="1600" i="1" dirty="0">
                <a:solidFill>
                  <a:schemeClr val="tx1"/>
                </a:solidFill>
              </a:rPr>
              <a:t>: </a:t>
            </a:r>
            <a:r>
              <a:rPr lang="en-US" sz="1600" dirty="0">
                <a:solidFill>
                  <a:schemeClr val="tx1"/>
                </a:solidFill>
              </a:rPr>
              <a:t>Type: Symbolic numeric identifier. Uniquely identifies the subject. Range: 1600-1650.</a:t>
            </a:r>
          </a:p>
          <a:p>
            <a:pPr lvl="2"/>
            <a:r>
              <a:rPr lang="en-US" sz="1600" b="1" i="1" dirty="0">
                <a:solidFill>
                  <a:schemeClr val="tx1"/>
                </a:solidFill>
              </a:rPr>
              <a:t>Activity code</a:t>
            </a:r>
            <a:r>
              <a:rPr lang="en-US" sz="1600" i="1" dirty="0">
                <a:solidFill>
                  <a:schemeClr val="tx1"/>
                </a:solidFill>
              </a:rPr>
              <a:t>: </a:t>
            </a:r>
            <a:r>
              <a:rPr lang="en-US" sz="1600" dirty="0">
                <a:solidFill>
                  <a:schemeClr val="tx1"/>
                </a:solidFill>
              </a:rPr>
              <a:t>Type: Symbolic single letter. Identifies a specific activity. Range: A-S (no “N” value)</a:t>
            </a:r>
          </a:p>
          <a:p>
            <a:pPr lvl="2"/>
            <a:r>
              <a:rPr lang="en-US" sz="1600" b="1" i="1" dirty="0">
                <a:solidFill>
                  <a:schemeClr val="tx1"/>
                </a:solidFill>
              </a:rPr>
              <a:t>Timestamp</a:t>
            </a:r>
            <a:r>
              <a:rPr lang="en-US" sz="1600" i="1" dirty="0">
                <a:solidFill>
                  <a:schemeClr val="tx1"/>
                </a:solidFill>
              </a:rPr>
              <a:t>: </a:t>
            </a:r>
            <a:r>
              <a:rPr lang="en-US" sz="1600" dirty="0">
                <a:solidFill>
                  <a:schemeClr val="tx1"/>
                </a:solidFill>
              </a:rPr>
              <a:t>Type: Integer. Linux time</a:t>
            </a:r>
          </a:p>
          <a:p>
            <a:pPr lvl="2"/>
            <a:r>
              <a:rPr lang="en-US" sz="1600" b="1" i="1" dirty="0">
                <a:solidFill>
                  <a:schemeClr val="tx1"/>
                </a:solidFill>
              </a:rPr>
              <a:t>x</a:t>
            </a:r>
            <a:r>
              <a:rPr lang="en-US" sz="1600" i="1" dirty="0">
                <a:solidFill>
                  <a:schemeClr val="tx1"/>
                </a:solidFill>
              </a:rPr>
              <a:t>: </a:t>
            </a:r>
            <a:r>
              <a:rPr lang="en-US" sz="1600" dirty="0">
                <a:solidFill>
                  <a:schemeClr val="tx1"/>
                </a:solidFill>
              </a:rPr>
              <a:t>Type Numeric: real. Sensor value for x axis. May be positive or negative.</a:t>
            </a:r>
          </a:p>
          <a:p>
            <a:pPr lvl="2"/>
            <a:r>
              <a:rPr lang="en-US" sz="1600" b="1" i="1" dirty="0">
                <a:solidFill>
                  <a:schemeClr val="tx1"/>
                </a:solidFill>
              </a:rPr>
              <a:t>y</a:t>
            </a:r>
            <a:r>
              <a:rPr lang="en-US" sz="1600" i="1" dirty="0">
                <a:solidFill>
                  <a:schemeClr val="tx1"/>
                </a:solidFill>
              </a:rPr>
              <a:t>: </a:t>
            </a:r>
            <a:r>
              <a:rPr lang="en-US" sz="1600" dirty="0">
                <a:solidFill>
                  <a:schemeClr val="tx1"/>
                </a:solidFill>
              </a:rPr>
              <a:t>Type Numeric: real. Sensor value for y axis. May be positive or negative.</a:t>
            </a:r>
          </a:p>
          <a:p>
            <a:pPr lvl="2"/>
            <a:r>
              <a:rPr lang="en-US" b="1" i="1" dirty="0">
                <a:solidFill>
                  <a:schemeClr val="tx1"/>
                </a:solidFill>
              </a:rPr>
              <a:t>z</a:t>
            </a:r>
            <a:r>
              <a:rPr lang="en-US" i="1" dirty="0">
                <a:solidFill>
                  <a:schemeClr val="tx1"/>
                </a:solidFill>
              </a:rPr>
              <a:t>: </a:t>
            </a:r>
            <a:r>
              <a:rPr lang="en-US" dirty="0">
                <a:solidFill>
                  <a:schemeClr val="tx1"/>
                </a:solidFill>
              </a:rPr>
              <a:t>Type Numeric: real. Sensor value for z axis. May be positive or negative.</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r>
              <a:rPr lang="en-US" sz="1900" dirty="0">
                <a:solidFill>
                  <a:schemeClr val="tx1"/>
                </a:solidFill>
              </a:rPr>
              <a:t>Size of the dataset:</a:t>
            </a:r>
          </a:p>
          <a:p>
            <a:pPr lvl="2"/>
            <a:r>
              <a:rPr lang="en-US" sz="1600" dirty="0">
                <a:solidFill>
                  <a:schemeClr val="tx1"/>
                </a:solidFill>
              </a:rPr>
              <a:t>raw/phone/accel: 4,804,403</a:t>
            </a:r>
          </a:p>
          <a:p>
            <a:pPr lvl="2"/>
            <a:r>
              <a:rPr lang="en-US" sz="1600" dirty="0">
                <a:solidFill>
                  <a:schemeClr val="tx1"/>
                </a:solidFill>
              </a:rPr>
              <a:t>raw/phone/gyro: 3,608,635</a:t>
            </a:r>
          </a:p>
          <a:p>
            <a:pPr lvl="2"/>
            <a:r>
              <a:rPr lang="en-US" sz="1600" dirty="0">
                <a:solidFill>
                  <a:schemeClr val="tx1"/>
                </a:solidFill>
              </a:rPr>
              <a:t>raw/watch/accel: 3,777,046</a:t>
            </a:r>
          </a:p>
          <a:p>
            <a:pPr lvl="2"/>
            <a:r>
              <a:rPr lang="en-US" sz="1600" dirty="0">
                <a:solidFill>
                  <a:schemeClr val="tx1"/>
                </a:solidFill>
              </a:rPr>
              <a:t>raw/watch/gyro: 3,440,342</a:t>
            </a:r>
          </a:p>
          <a:p>
            <a:pPr lvl="1"/>
            <a:r>
              <a:rPr lang="en-US" sz="1900" dirty="0">
                <a:solidFill>
                  <a:schemeClr val="tx1"/>
                </a:solidFill>
              </a:rPr>
              <a:t>Format of the dataset:</a:t>
            </a:r>
          </a:p>
          <a:p>
            <a:pPr lvl="2"/>
            <a:r>
              <a:rPr lang="en-US" sz="1600" dirty="0">
                <a:solidFill>
                  <a:schemeClr val="tx1"/>
                </a:solidFill>
              </a:rPr>
              <a:t>Within each time-series sensor file is one sensor reading per line.</a:t>
            </a:r>
          </a:p>
          <a:p>
            <a:pPr lvl="2"/>
            <a:r>
              <a:rPr lang="en-US" sz="1600" dirty="0">
                <a:solidFill>
                  <a:schemeClr val="tx1"/>
                </a:solidFill>
              </a:rPr>
              <a:t>The format of this line is identical across both devices and both types of sensors.</a:t>
            </a:r>
          </a:p>
          <a:p>
            <a:pPr lvl="2"/>
            <a:r>
              <a:rPr lang="en-US" sz="1600" dirty="0">
                <a:solidFill>
                  <a:schemeClr val="tx1"/>
                </a:solidFill>
              </a:rPr>
              <a:t>The data on each line is comma separated, and each line ends with a semicolon.</a:t>
            </a:r>
          </a:p>
          <a:p>
            <a:pPr lvl="2"/>
            <a:r>
              <a:rPr lang="en-US" sz="1600" dirty="0">
                <a:solidFill>
                  <a:schemeClr val="tx1"/>
                </a:solidFill>
              </a:rPr>
              <a:t>The format of each line is as follows: </a:t>
            </a:r>
            <a:r>
              <a:rPr lang="en-US" sz="1600" i="1" dirty="0">
                <a:solidFill>
                  <a:schemeClr val="tx1"/>
                </a:solidFill>
              </a:rPr>
              <a:t>Subject-id, Activity Code, Timestamp, x, y, z</a:t>
            </a:r>
          </a:p>
        </p:txBody>
      </p:sp>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lstStyle/>
          <a:p>
            <a:pPr algn="just"/>
            <a:r>
              <a:rPr lang="en-US" dirty="0"/>
              <a:t>The project employed two types of devices for data collection: a </a:t>
            </a:r>
            <a:r>
              <a:rPr lang="en-US" b="1" dirty="0"/>
              <a:t>Samsung Galaxy S5 smartphone </a:t>
            </a:r>
            <a:r>
              <a:rPr lang="en-US" dirty="0"/>
              <a:t>and </a:t>
            </a:r>
            <a:r>
              <a:rPr lang="en-US" b="1" dirty="0"/>
              <a:t>an LG G smartwatch</a:t>
            </a:r>
            <a:r>
              <a:rPr lang="en-US" dirty="0"/>
              <a:t>. Both devices are equipped with kinematic sensors that enable the tracking of motion and orientation, the accelerometer measures linear acceleration in meters per second squared (m/s²) and the gyroscope that measures angular velocity in radians per second (rad/s), capturing rotational movements.</a:t>
            </a:r>
            <a:endParaRPr lang="en-SG" dirty="0"/>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a:xfrm>
            <a:off x="4094921" y="6509481"/>
            <a:ext cx="4648201" cy="365125"/>
          </a:xfrm>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2" name="Picture 1">
            <a:extLst>
              <a:ext uri="{FF2B5EF4-FFF2-40B4-BE49-F238E27FC236}">
                <a16:creationId xmlns:a16="http://schemas.microsoft.com/office/drawing/2014/main" id="{6619997B-AABB-9A4B-8EAB-A27531419186}"/>
              </a:ext>
            </a:extLst>
          </p:cNvPr>
          <p:cNvPicPr>
            <a:picLocks noChangeAspect="1"/>
          </p:cNvPicPr>
          <p:nvPr/>
        </p:nvPicPr>
        <p:blipFill>
          <a:blip r:embed="rId3"/>
          <a:stretch>
            <a:fillRect/>
          </a:stretch>
        </p:blipFill>
        <p:spPr>
          <a:xfrm>
            <a:off x="10077028" y="3263516"/>
            <a:ext cx="741156" cy="741156"/>
          </a:xfrm>
          <a:prstGeom prst="rect">
            <a:avLst/>
          </a:prstGeom>
        </p:spPr>
      </p:pic>
      <p:pic>
        <p:nvPicPr>
          <p:cNvPr id="4" name="Picture 3">
            <a:extLst>
              <a:ext uri="{FF2B5EF4-FFF2-40B4-BE49-F238E27FC236}">
                <a16:creationId xmlns:a16="http://schemas.microsoft.com/office/drawing/2014/main" id="{EA5EBD6D-5E2F-11E7-B7D7-6DE61B7AE74F}"/>
              </a:ext>
            </a:extLst>
          </p:cNvPr>
          <p:cNvPicPr>
            <a:picLocks noChangeAspect="1"/>
          </p:cNvPicPr>
          <p:nvPr/>
        </p:nvPicPr>
        <p:blipFill>
          <a:blip r:embed="rId4"/>
          <a:stretch>
            <a:fillRect/>
          </a:stretch>
        </p:blipFill>
        <p:spPr>
          <a:xfrm>
            <a:off x="10703223" y="3194634"/>
            <a:ext cx="600628" cy="600628"/>
          </a:xfrm>
          <a:prstGeom prst="rect">
            <a:avLst/>
          </a:prstGeom>
        </p:spPr>
      </p:pic>
      <p:sp>
        <p:nvSpPr>
          <p:cNvPr id="12" name="Oval 11">
            <a:extLst>
              <a:ext uri="{FF2B5EF4-FFF2-40B4-BE49-F238E27FC236}">
                <a16:creationId xmlns:a16="http://schemas.microsoft.com/office/drawing/2014/main" id="{5B64B43C-4768-3B54-EFDD-97211D150730}"/>
              </a:ext>
            </a:extLst>
          </p:cNvPr>
          <p:cNvSpPr/>
          <p:nvPr/>
        </p:nvSpPr>
        <p:spPr>
          <a:xfrm>
            <a:off x="10432698" y="3819073"/>
            <a:ext cx="1103289" cy="107874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O"/>
          </a:p>
        </p:txBody>
      </p:sp>
      <p:pic>
        <p:nvPicPr>
          <p:cNvPr id="15" name="Picture 14">
            <a:extLst>
              <a:ext uri="{FF2B5EF4-FFF2-40B4-BE49-F238E27FC236}">
                <a16:creationId xmlns:a16="http://schemas.microsoft.com/office/drawing/2014/main" id="{F4DFFB16-0302-30A0-FAA8-FA177673B698}"/>
              </a:ext>
            </a:extLst>
          </p:cNvPr>
          <p:cNvPicPr>
            <a:picLocks noChangeAspect="1"/>
          </p:cNvPicPr>
          <p:nvPr/>
        </p:nvPicPr>
        <p:blipFill>
          <a:blip r:embed="rId5"/>
          <a:stretch>
            <a:fillRect/>
          </a:stretch>
        </p:blipFill>
        <p:spPr>
          <a:xfrm>
            <a:off x="10500041" y="4124730"/>
            <a:ext cx="465937" cy="465937"/>
          </a:xfrm>
          <a:prstGeom prst="rect">
            <a:avLst/>
          </a:prstGeom>
        </p:spPr>
      </p:pic>
      <p:pic>
        <p:nvPicPr>
          <p:cNvPr id="16" name="Picture 15">
            <a:extLst>
              <a:ext uri="{FF2B5EF4-FFF2-40B4-BE49-F238E27FC236}">
                <a16:creationId xmlns:a16="http://schemas.microsoft.com/office/drawing/2014/main" id="{88C317E7-E7B6-BD78-F97D-DF7353E2A203}"/>
              </a:ext>
            </a:extLst>
          </p:cNvPr>
          <p:cNvPicPr>
            <a:picLocks noChangeAspect="1"/>
          </p:cNvPicPr>
          <p:nvPr/>
        </p:nvPicPr>
        <p:blipFill>
          <a:blip r:embed="rId6"/>
          <a:stretch>
            <a:fillRect/>
          </a:stretch>
        </p:blipFill>
        <p:spPr>
          <a:xfrm>
            <a:off x="11012287" y="4115726"/>
            <a:ext cx="483944" cy="483944"/>
          </a:xfrm>
          <a:prstGeom prst="rect">
            <a:avLst/>
          </a:prstGeom>
        </p:spPr>
      </p:pic>
      <p:sp>
        <p:nvSpPr>
          <p:cNvPr id="17" name="TextBox 16">
            <a:extLst>
              <a:ext uri="{FF2B5EF4-FFF2-40B4-BE49-F238E27FC236}">
                <a16:creationId xmlns:a16="http://schemas.microsoft.com/office/drawing/2014/main" id="{CE2A3469-E6D4-6CF1-5780-72627DB9D90B}"/>
              </a:ext>
            </a:extLst>
          </p:cNvPr>
          <p:cNvSpPr txBox="1"/>
          <p:nvPr/>
        </p:nvSpPr>
        <p:spPr>
          <a:xfrm>
            <a:off x="10500041" y="4521051"/>
            <a:ext cx="590835" cy="246221"/>
          </a:xfrm>
          <a:prstGeom prst="rect">
            <a:avLst/>
          </a:prstGeom>
          <a:noFill/>
        </p:spPr>
        <p:txBody>
          <a:bodyPr wrap="square" rtlCol="0">
            <a:spAutoFit/>
          </a:bodyPr>
          <a:lstStyle/>
          <a:p>
            <a:r>
              <a:rPr lang="en-US" sz="1000" i="1" dirty="0">
                <a:solidFill>
                  <a:schemeClr val="tx2"/>
                </a:solidFill>
              </a:rPr>
              <a:t>Accel</a:t>
            </a:r>
            <a:endParaRPr lang="en-IO" sz="1000" i="1" dirty="0">
              <a:solidFill>
                <a:schemeClr val="tx2"/>
              </a:solidFill>
            </a:endParaRPr>
          </a:p>
        </p:txBody>
      </p:sp>
      <p:sp>
        <p:nvSpPr>
          <p:cNvPr id="18" name="TextBox 17">
            <a:extLst>
              <a:ext uri="{FF2B5EF4-FFF2-40B4-BE49-F238E27FC236}">
                <a16:creationId xmlns:a16="http://schemas.microsoft.com/office/drawing/2014/main" id="{E8674E1B-7313-3F88-C181-23717995A04D}"/>
              </a:ext>
            </a:extLst>
          </p:cNvPr>
          <p:cNvSpPr txBox="1"/>
          <p:nvPr/>
        </p:nvSpPr>
        <p:spPr>
          <a:xfrm>
            <a:off x="10981540" y="4544862"/>
            <a:ext cx="590835" cy="246221"/>
          </a:xfrm>
          <a:prstGeom prst="rect">
            <a:avLst/>
          </a:prstGeom>
          <a:noFill/>
        </p:spPr>
        <p:txBody>
          <a:bodyPr wrap="square" rtlCol="0">
            <a:spAutoFit/>
          </a:bodyPr>
          <a:lstStyle/>
          <a:p>
            <a:r>
              <a:rPr lang="en-US" sz="1000" i="1" dirty="0">
                <a:solidFill>
                  <a:schemeClr val="tx2"/>
                </a:solidFill>
              </a:rPr>
              <a:t>Gyro</a:t>
            </a:r>
            <a:endParaRPr lang="en-IO" sz="1000" i="1" dirty="0">
              <a:solidFill>
                <a:schemeClr val="tx2"/>
              </a:solidFill>
            </a:endParaRPr>
          </a:p>
        </p:txBody>
      </p:sp>
      <p:pic>
        <p:nvPicPr>
          <p:cNvPr id="19" name="Picture 18" descr="A screenshot of a black screen&#10;&#10;Description automatically generated">
            <a:extLst>
              <a:ext uri="{FF2B5EF4-FFF2-40B4-BE49-F238E27FC236}">
                <a16:creationId xmlns:a16="http://schemas.microsoft.com/office/drawing/2014/main" id="{BF5B6D50-6E6F-9B80-DD03-6D967AB28CAB}"/>
              </a:ext>
            </a:extLst>
          </p:cNvPr>
          <p:cNvPicPr>
            <a:picLocks noChangeAspect="1"/>
          </p:cNvPicPr>
          <p:nvPr/>
        </p:nvPicPr>
        <p:blipFill>
          <a:blip r:embed="rId7"/>
          <a:stretch>
            <a:fillRect/>
          </a:stretch>
        </p:blipFill>
        <p:spPr>
          <a:xfrm>
            <a:off x="4532119" y="3400107"/>
            <a:ext cx="4280355" cy="1110835"/>
          </a:xfrm>
          <a:prstGeom prst="rect">
            <a:avLst/>
          </a:prstGeom>
        </p:spPr>
      </p:pic>
    </p:spTree>
    <p:extLst>
      <p:ext uri="{BB962C8B-B14F-4D97-AF65-F5344CB8AC3E}">
        <p14:creationId xmlns:p14="http://schemas.microsoft.com/office/powerpoint/2010/main" val="368701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46F-1A1F-0C8B-EE50-46520655FE1F}"/>
              </a:ext>
            </a:extLst>
          </p:cNvPr>
          <p:cNvSpPr>
            <a:spLocks noGrp="1"/>
          </p:cNvSpPr>
          <p:nvPr>
            <p:ph type="title"/>
          </p:nvPr>
        </p:nvSpPr>
        <p:spPr/>
        <p:txBody>
          <a:bodyPr/>
          <a:lstStyle/>
          <a:p>
            <a:r>
              <a:rPr lang="en-US" sz="3200" b="1" dirty="0">
                <a:solidFill>
                  <a:schemeClr val="bg1"/>
                </a:solidFill>
              </a:rPr>
              <a:t>Data Exploration</a:t>
            </a:r>
            <a:endParaRPr lang="en-IO" sz="3200" b="1" dirty="0">
              <a:solidFill>
                <a:schemeClr val="bg1"/>
              </a:solidFill>
            </a:endParaRPr>
          </a:p>
        </p:txBody>
      </p:sp>
      <p:sp>
        <p:nvSpPr>
          <p:cNvPr id="3" name="Content Placeholder 2">
            <a:extLst>
              <a:ext uri="{FF2B5EF4-FFF2-40B4-BE49-F238E27FC236}">
                <a16:creationId xmlns:a16="http://schemas.microsoft.com/office/drawing/2014/main" id="{F60E8CDC-D0CA-0D52-FD05-E3C2C7338EF4}"/>
              </a:ext>
            </a:extLst>
          </p:cNvPr>
          <p:cNvSpPr>
            <a:spLocks noGrp="1"/>
          </p:cNvSpPr>
          <p:nvPr>
            <p:ph idx="1"/>
          </p:nvPr>
        </p:nvSpPr>
        <p:spPr>
          <a:xfrm>
            <a:off x="4234070" y="129209"/>
            <a:ext cx="7792278" cy="6432590"/>
          </a:xfrm>
        </p:spPr>
        <p:txBody>
          <a:bodyPr/>
          <a:lstStyle/>
          <a:p>
            <a:pPr>
              <a:lnSpc>
                <a:spcPct val="70000"/>
              </a:lnSpc>
            </a:pPr>
            <a:r>
              <a:rPr lang="en-US" sz="1900" dirty="0">
                <a:ln w="0"/>
                <a:solidFill>
                  <a:schemeClr val="tx1"/>
                </a:solidFill>
                <a:effectLst>
                  <a:outerShdw blurRad="38100" dist="19050" dir="2700000" algn="tl" rotWithShape="0">
                    <a:schemeClr val="dk1">
                      <a:alpha val="40000"/>
                    </a:schemeClr>
                  </a:outerShdw>
                </a:effectLst>
              </a:rPr>
              <a:t>Missing values:</a:t>
            </a:r>
          </a:p>
          <a:p>
            <a:pPr lvl="1"/>
            <a:r>
              <a:rPr lang="en-US" dirty="0"/>
              <a:t>It is observed that there are no missing values in any of the dataset.</a:t>
            </a:r>
          </a:p>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Activity Distribution:</a:t>
            </a:r>
          </a:p>
          <a:p>
            <a:pPr lvl="1">
              <a:buSzPct val="100000"/>
            </a:pPr>
            <a:r>
              <a:rPr lang="en-US" dirty="0"/>
              <a:t>It is observed that data is mostly balanced.</a:t>
            </a:r>
          </a:p>
          <a:p>
            <a:pPr lvl="1">
              <a:buSzPct val="100000"/>
            </a:pPr>
            <a:endParaRPr lang="en-US" dirty="0"/>
          </a:p>
          <a:p>
            <a:pPr marL="201168" lvl="1" indent="0">
              <a:buNone/>
            </a:pPr>
            <a:endParaRPr lang="en-US" dirty="0"/>
          </a:p>
          <a:p>
            <a:endParaRPr lang="en-US" dirty="0"/>
          </a:p>
          <a:p>
            <a:endParaRPr lang="en-US" dirty="0"/>
          </a:p>
          <a:p>
            <a:pPr marL="0" indent="0">
              <a:buNone/>
            </a:pPr>
            <a:endParaRPr lang="en-US" dirty="0"/>
          </a:p>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Axes Mapping for one participant (Phone - Accelerometer):</a:t>
            </a:r>
          </a:p>
          <a:p>
            <a:pPr lvl="1"/>
            <a:r>
              <a:rPr lang="en-US" dirty="0"/>
              <a:t>The bimodal pattern observed in the accelerometer data is likely due to the separation between standing and sitting postures. The distinct peaks in the data reflect the different accelerations experienced by the phone when it is in these two different postures.</a:t>
            </a:r>
          </a:p>
          <a:p>
            <a:endParaRPr lang="en-IO" dirty="0"/>
          </a:p>
        </p:txBody>
      </p:sp>
      <p:sp>
        <p:nvSpPr>
          <p:cNvPr id="4" name="Text Placeholder 3">
            <a:extLst>
              <a:ext uri="{FF2B5EF4-FFF2-40B4-BE49-F238E27FC236}">
                <a16:creationId xmlns:a16="http://schemas.microsoft.com/office/drawing/2014/main" id="{9FFFA0E7-91D3-99FD-A983-15D1C0B549E0}"/>
              </a:ext>
            </a:extLst>
          </p:cNvPr>
          <p:cNvSpPr>
            <a:spLocks noGrp="1"/>
          </p:cNvSpPr>
          <p:nvPr>
            <p:ph type="body" sz="half" idx="2"/>
          </p:nvPr>
        </p:nvSpPr>
        <p:spPr/>
        <p:txBody>
          <a:bodyPr/>
          <a:lstStyle/>
          <a:p>
            <a:pPr algn="just"/>
            <a:r>
              <a:rPr lang="en-US" dirty="0"/>
              <a:t>Initial analysis shows class balances. Time-series plots reveal distinct patterns for certain activities but also overlapping signals for others. Key statistics, such as mean and standard deviation, highlight variability in sensor data, while correlation analysis identifies dependencies between sensors.</a:t>
            </a:r>
            <a:endParaRPr lang="en-IO" dirty="0"/>
          </a:p>
        </p:txBody>
      </p:sp>
      <p:sp>
        <p:nvSpPr>
          <p:cNvPr id="5" name="Footer Placeholder 4">
            <a:extLst>
              <a:ext uri="{FF2B5EF4-FFF2-40B4-BE49-F238E27FC236}">
                <a16:creationId xmlns:a16="http://schemas.microsoft.com/office/drawing/2014/main" id="{7707291E-F738-514E-A66C-0244CCD551D0}"/>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5ED45BF2-DFE9-545E-DAC3-C9BA98804EE2}"/>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9" name="Picture 8" descr="A graph of a graph&#10;&#10;Description automatically generated with medium confidence">
            <a:extLst>
              <a:ext uri="{FF2B5EF4-FFF2-40B4-BE49-F238E27FC236}">
                <a16:creationId xmlns:a16="http://schemas.microsoft.com/office/drawing/2014/main" id="{0DC07A07-5826-51BD-E4A1-111D840940FA}"/>
              </a:ext>
            </a:extLst>
          </p:cNvPr>
          <p:cNvPicPr>
            <a:picLocks noChangeAspect="1"/>
          </p:cNvPicPr>
          <p:nvPr/>
        </p:nvPicPr>
        <p:blipFill>
          <a:blip r:embed="rId2"/>
          <a:stretch>
            <a:fillRect/>
          </a:stretch>
        </p:blipFill>
        <p:spPr>
          <a:xfrm>
            <a:off x="5148465" y="4984473"/>
            <a:ext cx="5731510" cy="1708881"/>
          </a:xfrm>
          <a:prstGeom prst="rect">
            <a:avLst/>
          </a:prstGeom>
        </p:spPr>
      </p:pic>
      <p:pic>
        <p:nvPicPr>
          <p:cNvPr id="11" name="Picture 10" descr="A graph of a row of activities&#10;&#10;Description automatically generated with medium confidence">
            <a:extLst>
              <a:ext uri="{FF2B5EF4-FFF2-40B4-BE49-F238E27FC236}">
                <a16:creationId xmlns:a16="http://schemas.microsoft.com/office/drawing/2014/main" id="{BD4F2D34-6967-9CCD-0A2E-BEF9D5ACE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277" y="1399098"/>
            <a:ext cx="6172201" cy="2169050"/>
          </a:xfrm>
          <a:prstGeom prst="rect">
            <a:avLst/>
          </a:prstGeom>
        </p:spPr>
      </p:pic>
    </p:spTree>
    <p:extLst>
      <p:ext uri="{BB962C8B-B14F-4D97-AF65-F5344CB8AC3E}">
        <p14:creationId xmlns:p14="http://schemas.microsoft.com/office/powerpoint/2010/main" val="77319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E2833-5987-0EE3-4956-71DE934F8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6C66A-A9C1-8593-2CFB-E4F267745D84}"/>
              </a:ext>
            </a:extLst>
          </p:cNvPr>
          <p:cNvSpPr>
            <a:spLocks noGrp="1"/>
          </p:cNvSpPr>
          <p:nvPr>
            <p:ph type="title"/>
          </p:nvPr>
        </p:nvSpPr>
        <p:spPr/>
        <p:txBody>
          <a:bodyPr/>
          <a:lstStyle/>
          <a:p>
            <a:r>
              <a:rPr lang="en-US" sz="3200" b="1" dirty="0">
                <a:solidFill>
                  <a:schemeClr val="bg1"/>
                </a:solidFill>
              </a:rPr>
              <a:t>Data Exploration</a:t>
            </a:r>
            <a:endParaRPr lang="en-IO" sz="3200" b="1" dirty="0">
              <a:solidFill>
                <a:schemeClr val="bg1"/>
              </a:solidFill>
            </a:endParaRPr>
          </a:p>
        </p:txBody>
      </p:sp>
      <p:sp>
        <p:nvSpPr>
          <p:cNvPr id="3" name="Content Placeholder 2">
            <a:extLst>
              <a:ext uri="{FF2B5EF4-FFF2-40B4-BE49-F238E27FC236}">
                <a16:creationId xmlns:a16="http://schemas.microsoft.com/office/drawing/2014/main" id="{1967208F-524D-BA4E-B24C-48D441FB8922}"/>
              </a:ext>
            </a:extLst>
          </p:cNvPr>
          <p:cNvSpPr>
            <a:spLocks noGrp="1"/>
          </p:cNvSpPr>
          <p:nvPr>
            <p:ph idx="1"/>
          </p:nvPr>
        </p:nvSpPr>
        <p:spPr>
          <a:xfrm>
            <a:off x="4234070" y="129209"/>
            <a:ext cx="7792278" cy="6797715"/>
          </a:xfrm>
        </p:spPr>
        <p:txBody>
          <a:bodyPr/>
          <a:lstStyle/>
          <a:p>
            <a:pPr marL="216000" lvl="1" indent="-216000">
              <a:lnSpc>
                <a:spcPct val="70000"/>
              </a:lnSpc>
              <a:spcBef>
                <a:spcPts val="1200"/>
              </a:spcBef>
              <a:spcAft>
                <a:spcPts val="200"/>
              </a:spcAft>
              <a:buSzPct val="100000"/>
            </a:pPr>
            <a:r>
              <a:rPr lang="en-US" sz="1900" dirty="0">
                <a:ln w="0"/>
                <a:solidFill>
                  <a:schemeClr val="tx1"/>
                </a:solidFill>
                <a:effectLst>
                  <a:outerShdw blurRad="38100" dist="19050" dir="2700000" algn="tl" rotWithShape="0">
                    <a:schemeClr val="dk1">
                      <a:alpha val="40000"/>
                    </a:schemeClr>
                  </a:outerShdw>
                </a:effectLst>
              </a:rPr>
              <a:t>Activity tracking for one participant (Phone – Accelerometer):</a:t>
            </a:r>
          </a:p>
          <a:p>
            <a:pPr lvl="1"/>
            <a:r>
              <a:rPr lang="en-US" sz="1800" dirty="0">
                <a:effectLst/>
                <a:latin typeface="Aptos" panose="020B0004020202020204" pitchFamily="34" charset="0"/>
                <a:ea typeface="Aptos" panose="020B0004020202020204" pitchFamily="34" charset="0"/>
                <a:cs typeface="Times New Roman" panose="02020603050405020304" pitchFamily="18" charset="0"/>
              </a:rPr>
              <a:t>The accelerometer data shows distinct patterns corresponding to various activities, reflecting the nature of the movements involved.</a:t>
            </a:r>
          </a:p>
          <a:p>
            <a:pPr marL="201168" lvl="1" indent="0">
              <a:buNone/>
            </a:pPr>
            <a:endParaRPr lang="en-US" dirty="0"/>
          </a:p>
        </p:txBody>
      </p:sp>
      <p:sp>
        <p:nvSpPr>
          <p:cNvPr id="4" name="Text Placeholder 3">
            <a:extLst>
              <a:ext uri="{FF2B5EF4-FFF2-40B4-BE49-F238E27FC236}">
                <a16:creationId xmlns:a16="http://schemas.microsoft.com/office/drawing/2014/main" id="{CD17867E-9D9C-EEB3-FBDC-6272B9B444E6}"/>
              </a:ext>
            </a:extLst>
          </p:cNvPr>
          <p:cNvSpPr>
            <a:spLocks noGrp="1"/>
          </p:cNvSpPr>
          <p:nvPr>
            <p:ph type="body" sz="half" idx="2"/>
          </p:nvPr>
        </p:nvSpPr>
        <p:spPr/>
        <p:txBody>
          <a:bodyPr/>
          <a:lstStyle/>
          <a:p>
            <a:r>
              <a:rPr lang="en-US" dirty="0"/>
              <a:t>Initial analysis shows class balances. Time-series plots reveal distinct patterns for certain activities but also overlapping signals for others. Key statistics, such as mean and standard deviation, highlight variability in sensor data, while correlation analysis identifies dependencies between sensors.</a:t>
            </a:r>
            <a:endParaRPr lang="en-IO" dirty="0"/>
          </a:p>
        </p:txBody>
      </p:sp>
      <p:sp>
        <p:nvSpPr>
          <p:cNvPr id="5" name="Footer Placeholder 4">
            <a:extLst>
              <a:ext uri="{FF2B5EF4-FFF2-40B4-BE49-F238E27FC236}">
                <a16:creationId xmlns:a16="http://schemas.microsoft.com/office/drawing/2014/main" id="{6556DD7E-E419-A04C-5007-B4AA391D480C}"/>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670AD006-4DFC-E0B0-606F-3A46C1AFBE8E}"/>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7" name="Picture 6" descr="A graph of a graph&#10;&#10;Description automatically generated with medium confidence">
            <a:extLst>
              <a:ext uri="{FF2B5EF4-FFF2-40B4-BE49-F238E27FC236}">
                <a16:creationId xmlns:a16="http://schemas.microsoft.com/office/drawing/2014/main" id="{EAE60889-90DD-74B9-7692-180C27E9E8F7}"/>
              </a:ext>
            </a:extLst>
          </p:cNvPr>
          <p:cNvPicPr>
            <a:picLocks noChangeAspect="1"/>
          </p:cNvPicPr>
          <p:nvPr/>
        </p:nvPicPr>
        <p:blipFill>
          <a:blip r:embed="rId2"/>
          <a:stretch>
            <a:fillRect/>
          </a:stretch>
        </p:blipFill>
        <p:spPr>
          <a:xfrm>
            <a:off x="4810567" y="1128084"/>
            <a:ext cx="6490224" cy="1797996"/>
          </a:xfrm>
          <a:prstGeom prst="rect">
            <a:avLst/>
          </a:prstGeom>
        </p:spPr>
      </p:pic>
      <p:pic>
        <p:nvPicPr>
          <p:cNvPr id="11" name="Picture 10">
            <a:extLst>
              <a:ext uri="{FF2B5EF4-FFF2-40B4-BE49-F238E27FC236}">
                <a16:creationId xmlns:a16="http://schemas.microsoft.com/office/drawing/2014/main" id="{B1BE0C81-A043-7517-974D-46880767E2E1}"/>
              </a:ext>
            </a:extLst>
          </p:cNvPr>
          <p:cNvPicPr>
            <a:picLocks noChangeAspect="1"/>
          </p:cNvPicPr>
          <p:nvPr/>
        </p:nvPicPr>
        <p:blipFill>
          <a:blip r:embed="rId3"/>
          <a:stretch>
            <a:fillRect/>
          </a:stretch>
        </p:blipFill>
        <p:spPr>
          <a:xfrm>
            <a:off x="4810567" y="2985128"/>
            <a:ext cx="6490223" cy="1797995"/>
          </a:xfrm>
          <a:prstGeom prst="rect">
            <a:avLst/>
          </a:prstGeom>
        </p:spPr>
      </p:pic>
      <p:pic>
        <p:nvPicPr>
          <p:cNvPr id="13" name="Picture 12">
            <a:extLst>
              <a:ext uri="{FF2B5EF4-FFF2-40B4-BE49-F238E27FC236}">
                <a16:creationId xmlns:a16="http://schemas.microsoft.com/office/drawing/2014/main" id="{BD557D53-4F77-F217-5834-C8E07DAF7029}"/>
              </a:ext>
            </a:extLst>
          </p:cNvPr>
          <p:cNvPicPr>
            <a:picLocks noChangeAspect="1"/>
          </p:cNvPicPr>
          <p:nvPr/>
        </p:nvPicPr>
        <p:blipFill>
          <a:blip r:embed="rId4"/>
          <a:stretch>
            <a:fillRect/>
          </a:stretch>
        </p:blipFill>
        <p:spPr>
          <a:xfrm>
            <a:off x="4810567" y="4911744"/>
            <a:ext cx="6490223" cy="1631722"/>
          </a:xfrm>
          <a:prstGeom prst="rect">
            <a:avLst/>
          </a:prstGeom>
        </p:spPr>
      </p:pic>
    </p:spTree>
    <p:extLst>
      <p:ext uri="{BB962C8B-B14F-4D97-AF65-F5344CB8AC3E}">
        <p14:creationId xmlns:p14="http://schemas.microsoft.com/office/powerpoint/2010/main" val="312630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D7E6-8A44-D62C-2425-9D2E862769E0}"/>
              </a:ext>
            </a:extLst>
          </p:cNvPr>
          <p:cNvSpPr>
            <a:spLocks noGrp="1"/>
          </p:cNvSpPr>
          <p:nvPr>
            <p:ph type="title"/>
          </p:nvPr>
        </p:nvSpPr>
        <p:spPr/>
        <p:txBody>
          <a:bodyPr/>
          <a:lstStyle/>
          <a:p>
            <a:r>
              <a:rPr lang="en-US" sz="3200" b="1" dirty="0">
                <a:solidFill>
                  <a:schemeClr val="bg1"/>
                </a:solidFill>
              </a:rPr>
              <a:t>Feature Generation</a:t>
            </a:r>
            <a:endParaRPr lang="en-IO" sz="3200" b="1" dirty="0">
              <a:solidFill>
                <a:schemeClr val="bg1"/>
              </a:solidFill>
            </a:endParaRPr>
          </a:p>
        </p:txBody>
      </p:sp>
      <p:sp>
        <p:nvSpPr>
          <p:cNvPr id="4" name="Text Placeholder 3">
            <a:extLst>
              <a:ext uri="{FF2B5EF4-FFF2-40B4-BE49-F238E27FC236}">
                <a16:creationId xmlns:a16="http://schemas.microsoft.com/office/drawing/2014/main" id="{7251B511-C3AD-CC58-DEA3-20B1239E1CB4}"/>
              </a:ext>
            </a:extLst>
          </p:cNvPr>
          <p:cNvSpPr>
            <a:spLocks noGrp="1"/>
          </p:cNvSpPr>
          <p:nvPr>
            <p:ph type="body" sz="half" idx="2"/>
          </p:nvPr>
        </p:nvSpPr>
        <p:spPr/>
        <p:txBody>
          <a:bodyPr>
            <a:normAutofit/>
          </a:bodyPr>
          <a:lstStyle/>
          <a:p>
            <a:pPr algn="just"/>
            <a:r>
              <a:rPr lang="en-US" dirty="0"/>
              <a:t>Features are generated from the x, y, and z axes of sensor data to capture activity patterns effectively. Common features include statistical measures like mean, standard deviation, and range for each axis. Combining these features enhances model understanding of complex activity signals.</a:t>
            </a:r>
            <a:endParaRPr lang="en-IO" dirty="0"/>
          </a:p>
        </p:txBody>
      </p:sp>
      <p:sp>
        <p:nvSpPr>
          <p:cNvPr id="5" name="Footer Placeholder 4">
            <a:extLst>
              <a:ext uri="{FF2B5EF4-FFF2-40B4-BE49-F238E27FC236}">
                <a16:creationId xmlns:a16="http://schemas.microsoft.com/office/drawing/2014/main" id="{72513A00-FC71-EB8E-8AD9-27D44F7114DA}"/>
              </a:ext>
            </a:extLst>
          </p:cNvPr>
          <p:cNvSpPr>
            <a:spLocks noGrp="1"/>
          </p:cNvSpPr>
          <p:nvPr>
            <p:ph type="ftr" sz="quarter" idx="11"/>
          </p:nvPr>
        </p:nvSpPr>
        <p:spPr/>
        <p:txBody>
          <a:bodyPr/>
          <a:lstStyle/>
          <a:p>
            <a:r>
              <a:rPr lang="it-IT"/>
              <a:t>DA 204o: Data Science in Practice</a:t>
            </a:r>
            <a:endParaRPr lang="en-SG" dirty="0"/>
          </a:p>
        </p:txBody>
      </p:sp>
      <p:sp>
        <p:nvSpPr>
          <p:cNvPr id="6" name="Slide Number Placeholder 5">
            <a:extLst>
              <a:ext uri="{FF2B5EF4-FFF2-40B4-BE49-F238E27FC236}">
                <a16:creationId xmlns:a16="http://schemas.microsoft.com/office/drawing/2014/main" id="{5234B48C-F9AE-716E-7CEF-16881B6F8F72}"/>
              </a:ext>
            </a:extLst>
          </p:cNvPr>
          <p:cNvSpPr>
            <a:spLocks noGrp="1"/>
          </p:cNvSpPr>
          <p:nvPr>
            <p:ph type="sldNum" sz="quarter" idx="12"/>
          </p:nvPr>
        </p:nvSpPr>
        <p:spPr/>
        <p:txBody>
          <a:bodyPr/>
          <a:lstStyle/>
          <a:p>
            <a:fld id="{BF1758FF-0BF1-4103-A89A-38EC40E85429}" type="slidenum">
              <a:rPr lang="en-SG" smtClean="0"/>
              <a:t>7</a:t>
            </a:fld>
            <a:endParaRPr lang="en-SG"/>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6C65C860-019E-B336-6593-3DAC1E51F957}"/>
                  </a:ext>
                </a:extLst>
              </p:cNvPr>
              <p:cNvGraphicFramePr>
                <a:graphicFrameLocks noGrp="1"/>
              </p:cNvGraphicFramePr>
              <p:nvPr/>
            </p:nvGraphicFramePr>
            <p:xfrm>
              <a:off x="4127354" y="2549651"/>
              <a:ext cx="7732643" cy="3770543"/>
            </p:xfrm>
            <a:graphic>
              <a:graphicData uri="http://schemas.openxmlformats.org/drawingml/2006/table">
                <a:tbl>
                  <a:tblPr/>
                  <a:tblGrid>
                    <a:gridCol w="4403311">
                      <a:extLst>
                        <a:ext uri="{9D8B030D-6E8A-4147-A177-3AD203B41FA5}">
                          <a16:colId xmlns:a16="http://schemas.microsoft.com/office/drawing/2014/main" val="816083923"/>
                        </a:ext>
                      </a:extLst>
                    </a:gridCol>
                    <a:gridCol w="3329332">
                      <a:extLst>
                        <a:ext uri="{9D8B030D-6E8A-4147-A177-3AD203B41FA5}">
                          <a16:colId xmlns:a16="http://schemas.microsoft.com/office/drawing/2014/main" val="2746585144"/>
                        </a:ext>
                      </a:extLst>
                    </a:gridCol>
                  </a:tblGrid>
                  <a:tr h="223418">
                    <a:tc>
                      <a:txBody>
                        <a:bodyPr/>
                        <a:lstStyle/>
                        <a:p>
                          <a:pPr algn="ctr" fontAlgn="ctr"/>
                          <a:r>
                            <a:rPr lang="en-US" sz="1100" b="1" i="0" u="none" strike="noStrike" dirty="0">
                              <a:solidFill>
                                <a:srgbClr val="000000"/>
                              </a:solidFill>
                              <a:effectLst/>
                              <a:latin typeface="Aptos Narrow" panose="020B0004020202020204" pitchFamily="34" charset="0"/>
                            </a:rPr>
                            <a:t>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Aptos Narrow" panose="020B0004020202020204" pitchFamily="34" charset="0"/>
                            </a:rPr>
                            <a:t>Formulae/Methods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728870"/>
                      </a:ext>
                    </a:extLst>
                  </a:tr>
                  <a:tr h="223418">
                    <a:tc>
                      <a:txBody>
                        <a:bodyPr/>
                        <a:lstStyle/>
                        <a:p>
                          <a:pPr algn="l" fontAlgn="b"/>
                          <a:r>
                            <a:rPr lang="en-US" sz="1100" b="1" i="0" u="none" strike="noStrike" dirty="0">
                              <a:solidFill>
                                <a:srgbClr val="000000"/>
                              </a:solidFill>
                              <a:effectLst/>
                              <a:latin typeface="Aptos Narrow" panose="020B0004020202020204" pitchFamily="34" charset="0"/>
                            </a:rPr>
                            <a:t>Mean </a:t>
                          </a:r>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𝐴𝑣𝑒𝑟𝑎𝑔𝑒</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65742149"/>
                      </a:ext>
                    </a:extLst>
                  </a:tr>
                  <a:tr h="223418">
                    <a:tc>
                      <a:txBody>
                        <a:bodyPr/>
                        <a:lstStyle/>
                        <a:p>
                          <a:pPr algn="l" fontAlgn="b"/>
                          <a:r>
                            <a:rPr lang="en-US" sz="1100" b="1" i="0" u="none" strike="noStrike" dirty="0">
                              <a:solidFill>
                                <a:srgbClr val="000000"/>
                              </a:solidFill>
                              <a:effectLst/>
                              <a:latin typeface="Aptos Narrow" panose="020B0004020202020204" pitchFamily="34" charset="0"/>
                            </a:rPr>
                            <a:t>Standard Deviation</a:t>
                          </a:r>
                          <a:r>
                            <a:rPr lang="en-US" sz="1100" b="0" i="0" u="none" strike="noStrike" dirty="0">
                              <a:solidFill>
                                <a:srgbClr val="000000"/>
                              </a:solidFill>
                              <a:effectLst/>
                              <a:latin typeface="Aptos Narrow" panose="020B0004020202020204" pitchFamily="34" charset="0"/>
                            </a:rPr>
                            <a:t> - Standard deviation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𝑠𝑡𝑎𝑛𝑑𝑎𝑟𝑑</m:t>
                                </m:r>
                                <m:r>
                                  <a:rPr lang="en-GB" sz="1100" b="0" i="1" u="none" strike="noStrike" smtClean="0">
                                    <a:solidFill>
                                      <a:srgbClr val="000000"/>
                                    </a:solidFill>
                                    <a:effectLst/>
                                    <a:latin typeface="Cambria Math" panose="02040503050406030204" pitchFamily="18" charset="0"/>
                                  </a:rPr>
                                  <m:t> </m:t>
                                </m:r>
                                <m:r>
                                  <a:rPr lang="en-GB" sz="1100" b="0" i="1" u="none" strike="noStrike" smtClean="0">
                                    <a:solidFill>
                                      <a:srgbClr val="000000"/>
                                    </a:solidFill>
                                    <a:effectLst/>
                                    <a:latin typeface="Cambria Math" panose="02040503050406030204" pitchFamily="18" charset="0"/>
                                  </a:rPr>
                                  <m:t>𝑑𝑒𝑣𝑖𝑎𝑡𝑖𝑜𝑛</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5323476"/>
                      </a:ext>
                    </a:extLst>
                  </a:tr>
                  <a:tr h="223418">
                    <a:tc>
                      <a:txBody>
                        <a:bodyPr/>
                        <a:lstStyle/>
                        <a:p>
                          <a:pPr algn="l" fontAlgn="b"/>
                          <a:r>
                            <a:rPr lang="en-US" sz="1100" b="1" i="0" u="none" strike="noStrike">
                              <a:solidFill>
                                <a:srgbClr val="000000"/>
                              </a:solidFill>
                              <a:effectLst/>
                              <a:latin typeface="Aptos Narrow" panose="020B0004020202020204" pitchFamily="34" charset="0"/>
                            </a:rPr>
                            <a:t>Variance</a:t>
                          </a:r>
                          <a:r>
                            <a:rPr lang="en-US" sz="1100" b="0" i="0" u="none" strike="noStrike">
                              <a:solidFill>
                                <a:srgbClr val="000000"/>
                              </a:solidFill>
                              <a:effectLst/>
                              <a:latin typeface="Aptos Narrow" panose="020B0004020202020204" pitchFamily="34" charset="0"/>
                            </a:rPr>
                            <a:t> - Variance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GB" sz="1100" b="0" i="0" u="none" strike="noStrike" smtClean="0">
                                    <a:solidFill>
                                      <a:srgbClr val="000000"/>
                                    </a:solidFill>
                                    <a:effectLst/>
                                    <a:latin typeface="Cambria Math" panose="02040503050406030204" pitchFamily="18" charset="0"/>
                                  </a:rPr>
                                  <m:t>v</m:t>
                                </m:r>
                                <m:r>
                                  <a:rPr lang="en-GB" sz="1100" b="0" i="1" u="none" strike="noStrike" smtClean="0">
                                    <a:solidFill>
                                      <a:srgbClr val="000000"/>
                                    </a:solidFill>
                                    <a:effectLst/>
                                    <a:latin typeface="Cambria Math" panose="02040503050406030204" pitchFamily="18" charset="0"/>
                                  </a:rPr>
                                  <m:t>𝑎𝑟𝑖𝑎𝑛𝑐𝑒</m:t>
                                </m:r>
                                <m:r>
                                  <a:rPr lang="en-GB"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6592673"/>
                      </a:ext>
                    </a:extLst>
                  </a:tr>
                  <a:tr h="445636">
                    <a:tc>
                      <a:txBody>
                        <a:bodyPr/>
                        <a:lstStyle/>
                        <a:p>
                          <a:pPr algn="l" fontAlgn="b"/>
                          <a:r>
                            <a:rPr lang="en-US" sz="1100" b="1" i="0" u="none" strike="noStrike" dirty="0">
                              <a:solidFill>
                                <a:srgbClr val="000000"/>
                              </a:solidFill>
                              <a:effectLst/>
                              <a:latin typeface="Aptos Narrow" panose="020B0004020202020204" pitchFamily="34" charset="0"/>
                            </a:rPr>
                            <a:t>Average Absolute Difference</a:t>
                          </a:r>
                          <a:r>
                            <a:rPr lang="en-US" sz="1100" b="0" i="0" u="none" strike="noStrike" dirty="0">
                              <a:solidFill>
                                <a:srgbClr val="000000"/>
                              </a:solidFill>
                              <a:effectLst/>
                              <a:latin typeface="Aptos Narrow" panose="020B0004020202020204" pitchFamily="34" charset="0"/>
                            </a:rPr>
                            <a:t> - Average Absolute Difference over the window and mean of those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u="none" strike="noStrike" smtClean="0">
                                    <a:solidFill>
                                      <a:srgbClr val="000000"/>
                                    </a:solidFill>
                                    <a:effectLst/>
                                    <a:latin typeface="Cambria Math" panose="02040503050406030204" pitchFamily="18" charset="0"/>
                                  </a:rPr>
                                  <m:t>𝐴𝑣𝑔</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𝐴𝑏𝑠</m:t>
                                </m:r>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GB" sz="1100" b="0" i="1" u="none" strike="noStrike" smtClean="0">
                                        <a:solidFill>
                                          <a:srgbClr val="000000"/>
                                        </a:solidFill>
                                        <a:effectLst/>
                                        <a:latin typeface="Cambria Math" panose="02040503050406030204" pitchFamily="18" charset="0"/>
                                      </a:rPr>
                                      <m:t> − </m:t>
                                    </m:r>
                                    <m:r>
                                      <a:rPr lang="en-GB" sz="1100" b="0" i="1" u="none" strike="noStrike" smtClean="0">
                                        <a:solidFill>
                                          <a:srgbClr val="000000"/>
                                        </a:solidFill>
                                        <a:effectLst/>
                                        <a:latin typeface="Cambria Math" panose="02040503050406030204" pitchFamily="18" charset="0"/>
                                      </a:rPr>
                                      <m:t>𝐴𝑣𝑔</m:t>
                                    </m:r>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e>
                                </m:d>
                                <m:r>
                                  <a:rPr lang="en-GB" sz="1100" b="0" i="1" u="none" strike="noStrike" smtClean="0">
                                    <a:solidFill>
                                      <a:srgbClr val="000000"/>
                                    </a:solidFill>
                                    <a:effectLst/>
                                    <a:latin typeface="Cambria Math" panose="02040503050406030204" pitchFamily="18" charset="0"/>
                                  </a:rPr>
                                  <m:t>)</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5845972"/>
                      </a:ext>
                    </a:extLst>
                  </a:tr>
                  <a:tr h="445636">
                    <a:tc>
                      <a:txBody>
                        <a:bodyPr/>
                        <a:lstStyle/>
                        <a:p>
                          <a:pPr algn="l" fontAlgn="b"/>
                          <a:r>
                            <a:rPr lang="en-US" sz="1100" b="1" i="0" u="none" strike="noStrike" dirty="0">
                              <a:solidFill>
                                <a:srgbClr val="000000"/>
                              </a:solidFill>
                              <a:effectLst/>
                              <a:latin typeface="Aptos Narrow" panose="020B0004020202020204" pitchFamily="34" charset="0"/>
                            </a:rPr>
                            <a:t>MFCC</a:t>
                          </a:r>
                          <a:r>
                            <a:rPr lang="en-US" sz="1100" b="0" i="0" u="none" strike="noStrike" dirty="0">
                              <a:solidFill>
                                <a:srgbClr val="000000"/>
                              </a:solidFill>
                              <a:effectLst/>
                              <a:latin typeface="Aptos Narrow" panose="020B0004020202020204" pitchFamily="34" charset="0"/>
                            </a:rPr>
                            <a:t> - MFCCs represent short-term power spectrum of a wave, based on a linear cosine transform of a log power spectrum on a nonlinear Mel scale of frequency. There are 13 values per axis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𝑀𝐹𝐶𝐶</m:t>
                                </m:r>
                                <m:r>
                                  <a:rPr lang="en-US"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𝑠𝑒𝑛𝑠𝑜𝑟</m:t>
                                </m:r>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𝑐𝑜𝑒𝑓𝑓𝑖𝑐𝑖𝑒𝑛𝑡𝑠</m:t>
                                </m:r>
                                <m:r>
                                  <a:rPr lang="en-US" sz="1100" b="0" i="1" u="none" strike="noStrike" smtClean="0">
                                    <a:solidFill>
                                      <a:srgbClr val="000000"/>
                                    </a:solidFill>
                                    <a:effectLst/>
                                    <a:latin typeface="Cambria Math" panose="02040503050406030204" pitchFamily="18" charset="0"/>
                                  </a:rPr>
                                  <m:t>=13)</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3830174"/>
                      </a:ext>
                    </a:extLst>
                  </a:tr>
                  <a:tr h="291259">
                    <a:tc>
                      <a:txBody>
                        <a:bodyPr/>
                        <a:lstStyle/>
                        <a:p>
                          <a:pPr algn="l" fontAlgn="b"/>
                          <a:r>
                            <a:rPr lang="en-US" sz="1100" b="1" i="0" u="none" strike="noStrike" dirty="0">
                              <a:solidFill>
                                <a:srgbClr val="000000"/>
                              </a:solidFill>
                              <a:effectLst/>
                              <a:latin typeface="Aptos Narrow" panose="020B0004020202020204" pitchFamily="34" charset="0"/>
                            </a:rPr>
                            <a:t>Correlation</a:t>
                          </a:r>
                          <a:r>
                            <a:rPr lang="en-US" sz="1100" b="0" i="0" u="none" strike="noStrike" dirty="0">
                              <a:solidFill>
                                <a:srgbClr val="000000"/>
                              </a:solidFill>
                              <a:effectLst/>
                              <a:latin typeface="Aptos Narrow" panose="020B0004020202020204" pitchFamily="34" charset="0"/>
                            </a:rPr>
                            <a:t> - Correlation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𝐶𝑜𝑟𝑟</m:t>
                                </m:r>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𝑐𝑜𝑒𝑓𝑓</m:t>
                                </m:r>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r>
                                  <a:rPr lang="en-US" sz="1100" b="0" i="1" u="none" strike="noStrike" smtClean="0">
                                    <a:solidFill>
                                      <a:srgbClr val="000000"/>
                                    </a:solidFill>
                                    <a:effectLst/>
                                    <a:latin typeface="Cambria Math" panose="02040503050406030204" pitchFamily="18" charset="0"/>
                                  </a:rPr>
                                  <m:t>)</m:t>
                                </m:r>
                              </m:oMath>
                            </m:oMathPara>
                          </a14:m>
                          <a:endParaRPr lang="pt-BR"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7428643"/>
                      </a:ext>
                    </a:extLst>
                  </a:tr>
                  <a:tr h="452945">
                    <a:tc>
                      <a:txBody>
                        <a:bodyPr/>
                        <a:lstStyle/>
                        <a:p>
                          <a:pPr algn="l" fontAlgn="b"/>
                          <a:r>
                            <a:rPr lang="en-US" sz="1100" b="1" i="0" u="none" strike="noStrike" dirty="0">
                              <a:solidFill>
                                <a:srgbClr val="000000"/>
                              </a:solidFill>
                              <a:effectLst/>
                              <a:latin typeface="Aptos Narrow" panose="020B0004020202020204" pitchFamily="34" charset="0"/>
                            </a:rPr>
                            <a:t>Cosine Distance</a:t>
                          </a:r>
                          <a:r>
                            <a:rPr lang="en-US" sz="1100" b="0" i="0" u="none" strike="noStrike" dirty="0">
                              <a:solidFill>
                                <a:srgbClr val="000000"/>
                              </a:solidFill>
                              <a:effectLst/>
                              <a:latin typeface="Aptos Narrow" panose="020B0004020202020204" pitchFamily="34" charset="0"/>
                            </a:rPr>
                            <a:t> - Cosine distance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d>
                                      <m:dPr>
                                        <m:ctrlPr>
                                          <a:rPr lang="en-GB"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r>
                                          <a:rPr lang="en-GB"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 </m:t>
                                        </m:r>
                                        <m:r>
                                          <a:rPr lang="en-US" sz="1800" i="1" kern="1200" smtClean="0">
                                            <a:solidFill>
                                              <a:schemeClr val="tx1"/>
                                            </a:solidFill>
                                            <a:effectLst/>
                                            <a:latin typeface="Cambria Math" panose="02040503050406030204" pitchFamily="18" charset="0"/>
                                            <a:ea typeface="+mn-ea"/>
                                            <a:cs typeface="+mn-cs"/>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e>
                                    </m:d>
                                  </m:num>
                                  <m:den>
                                    <m:d>
                                      <m:dPr>
                                        <m:begChr m:val="|"/>
                                        <m:endChr m:val="|"/>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r>
                                      <a:rPr lang="en-US" sz="1100" b="0" i="1" u="none" strike="noStrike" smtClean="0">
                                        <a:solidFill>
                                          <a:srgbClr val="000000"/>
                                        </a:solidFill>
                                        <a:effectLst/>
                                        <a:latin typeface="Cambria Math" panose="02040503050406030204" pitchFamily="18" charset="0"/>
                                      </a:rPr>
                                      <m:t>×|</m:t>
                                    </m:r>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r>
                                      <a:rPr lang="en-US" sz="1100" b="0" i="1" u="none" strike="noStrike" smtClean="0">
                                        <a:solidFill>
                                          <a:srgbClr val="000000"/>
                                        </a:solidFill>
                                        <a:effectLst/>
                                        <a:latin typeface="Cambria Math" panose="02040503050406030204" pitchFamily="18" charset="0"/>
                                      </a:rPr>
                                      <m:t>|</m:t>
                                    </m:r>
                                  </m:den>
                                </m:f>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2031126"/>
                      </a:ext>
                    </a:extLst>
                  </a:tr>
                  <a:tr h="552783">
                    <a:tc>
                      <a:txBody>
                        <a:bodyPr/>
                        <a:lstStyle/>
                        <a:p>
                          <a:pPr algn="l" fontAlgn="b"/>
                          <a:r>
                            <a:rPr lang="en-US" sz="1100" b="1" i="0" u="none" strike="noStrike" dirty="0">
                              <a:solidFill>
                                <a:srgbClr val="000000"/>
                              </a:solidFill>
                              <a:effectLst/>
                              <a:latin typeface="Aptos Narrow" panose="020B0004020202020204" pitchFamily="34" charset="0"/>
                            </a:rPr>
                            <a:t>Resultant</a:t>
                          </a:r>
                          <a:r>
                            <a:rPr lang="en-US" sz="1100" b="0" i="0" u="none" strike="noStrike" dirty="0">
                              <a:solidFill>
                                <a:srgbClr val="000000"/>
                              </a:solidFill>
                              <a:effectLst/>
                              <a:latin typeface="Aptos Narrow" panose="020B0004020202020204" pitchFamily="34" charset="0"/>
                            </a:rPr>
                            <a:t> - Average resultant value, computed by squaring each matching x, y, and z value, summing them, taking the square root, and then averaging these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en-US" sz="1100" b="0" i="1" u="none" strike="noStrike" smtClean="0">
                                        <a:solidFill>
                                          <a:srgbClr val="000000"/>
                                        </a:solidFill>
                                        <a:effectLst/>
                                        <a:latin typeface="Cambria Math" panose="02040503050406030204" pitchFamily="18" charset="0"/>
                                      </a:rPr>
                                    </m:ctrlPr>
                                  </m:radPr>
                                  <m:deg/>
                                  <m:e>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𝑥</m:t>
                                                </m:r>
                                              </m:sub>
                                            </m:sSub>
                                          </m:e>
                                        </m:d>
                                      </m:e>
                                      <m:sup>
                                        <m:r>
                                          <a:rPr lang="en-US" sz="1100" b="0" i="1" u="none" strike="noStrike" smtClean="0">
                                            <a:solidFill>
                                              <a:srgbClr val="000000"/>
                                            </a:solidFill>
                                            <a:effectLst/>
                                            <a:latin typeface="Cambria Math" panose="02040503050406030204" pitchFamily="18" charset="0"/>
                                          </a:rPr>
                                          <m:t>2</m:t>
                                        </m:r>
                                      </m:sup>
                                    </m:sSup>
                                    <m:r>
                                      <a:rPr lang="en-US" sz="1100" b="0" i="1" u="none" strike="noStrike" smtClean="0">
                                        <a:solidFill>
                                          <a:srgbClr val="000000"/>
                                        </a:solidFill>
                                        <a:effectLst/>
                                        <a:latin typeface="Cambria Math" panose="02040503050406030204" pitchFamily="18" charset="0"/>
                                      </a:rPr>
                                      <m:t>+</m:t>
                                    </m:r>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𝑦</m:t>
                                                </m:r>
                                              </m:sub>
                                            </m:sSub>
                                          </m:e>
                                        </m:d>
                                      </m:e>
                                      <m:sup>
                                        <m:r>
                                          <a:rPr lang="en-US" sz="1100" b="0" i="1" u="none" strike="noStrike" smtClean="0">
                                            <a:solidFill>
                                              <a:srgbClr val="000000"/>
                                            </a:solidFill>
                                            <a:effectLst/>
                                            <a:latin typeface="Cambria Math" panose="02040503050406030204" pitchFamily="18" charset="0"/>
                                          </a:rPr>
                                          <m:t>2</m:t>
                                        </m:r>
                                      </m:sup>
                                    </m:sSup>
                                    <m:r>
                                      <a:rPr lang="en-US" sz="1100" b="0" i="1" u="none" strike="noStrike" smtClean="0">
                                        <a:solidFill>
                                          <a:srgbClr val="000000"/>
                                        </a:solidFill>
                                        <a:effectLst/>
                                        <a:latin typeface="Cambria Math" panose="02040503050406030204" pitchFamily="18" charset="0"/>
                                      </a:rPr>
                                      <m:t>+</m:t>
                                    </m:r>
                                    <m:sSup>
                                      <m:sSupPr>
                                        <m:ctrlPr>
                                          <a:rPr lang="en-US" sz="1100" b="0" i="1" u="none" strike="noStrike" smtClean="0">
                                            <a:solidFill>
                                              <a:srgbClr val="000000"/>
                                            </a:solidFill>
                                            <a:effectLst/>
                                            <a:latin typeface="Cambria Math" panose="02040503050406030204" pitchFamily="18" charset="0"/>
                                          </a:rPr>
                                        </m:ctrlPr>
                                      </m:sSupPr>
                                      <m:e>
                                        <m:d>
                                          <m:dPr>
                                            <m:ctrlPr>
                                              <a:rPr lang="en-US" sz="1100" b="0" i="1" u="none" strike="noStrike" smtClean="0">
                                                <a:solidFill>
                                                  <a:srgbClr val="000000"/>
                                                </a:solidFill>
                                                <a:effectLst/>
                                                <a:latin typeface="Cambria Math" panose="02040503050406030204" pitchFamily="18" charset="0"/>
                                              </a:rPr>
                                            </m:ctrlPr>
                                          </m:dPr>
                                          <m:e>
                                            <m:sSub>
                                              <m:sSubPr>
                                                <m:ctrlPr>
                                                  <a:rPr lang="en-GB" sz="1100" b="0" i="1" u="none" strike="noStrike" smtClean="0">
                                                    <a:solidFill>
                                                      <a:srgbClr val="000000"/>
                                                    </a:solidFill>
                                                    <a:effectLst/>
                                                    <a:latin typeface="Cambria Math" panose="02040503050406030204" pitchFamily="18" charset="0"/>
                                                  </a:rPr>
                                                </m:ctrlPr>
                                              </m:sSubPr>
                                              <m:e>
                                                <m:r>
                                                  <a:rPr lang="en-GB" sz="1100" b="0" i="1" u="none" strike="noStrike" smtClean="0">
                                                    <a:solidFill>
                                                      <a:srgbClr val="000000"/>
                                                    </a:solidFill>
                                                    <a:effectLst/>
                                                    <a:latin typeface="Cambria Math" panose="02040503050406030204" pitchFamily="18" charset="0"/>
                                                  </a:rPr>
                                                  <m:t>𝑠</m:t>
                                                </m:r>
                                              </m:e>
                                              <m:sub>
                                                <m:r>
                                                  <a:rPr lang="en-GB" sz="1100" b="0" i="1" u="none" strike="noStrike" smtClean="0">
                                                    <a:solidFill>
                                                      <a:srgbClr val="000000"/>
                                                    </a:solidFill>
                                                    <a:effectLst/>
                                                    <a:latin typeface="Cambria Math" panose="02040503050406030204" pitchFamily="18" charset="0"/>
                                                  </a:rPr>
                                                  <m:t>𝑎𝑟𝑟</m:t>
                                                </m:r>
                                                <m:r>
                                                  <a:rPr lang="en-US" sz="1100" b="0" i="1" u="none" strike="noStrike" smtClean="0">
                                                    <a:solidFill>
                                                      <a:srgbClr val="000000"/>
                                                    </a:solidFill>
                                                    <a:effectLst/>
                                                    <a:latin typeface="Cambria Math" panose="02040503050406030204" pitchFamily="18" charset="0"/>
                                                  </a:rPr>
                                                  <m:t>𝑧</m:t>
                                                </m:r>
                                              </m:sub>
                                            </m:sSub>
                                          </m:e>
                                        </m:d>
                                      </m:e>
                                      <m:sup>
                                        <m:r>
                                          <a:rPr lang="en-US" sz="1100" b="0" i="1" u="none" strike="noStrike" smtClean="0">
                                            <a:solidFill>
                                              <a:srgbClr val="000000"/>
                                            </a:solidFill>
                                            <a:effectLst/>
                                            <a:latin typeface="Cambria Math" panose="02040503050406030204" pitchFamily="18" charset="0"/>
                                          </a:rPr>
                                          <m:t>2</m:t>
                                        </m:r>
                                      </m:sup>
                                    </m:sSup>
                                  </m:e>
                                </m:rad>
                                <m:r>
                                  <a:rPr lang="en-US" sz="1100" b="0" i="1" u="none" strike="noStrike" smtClean="0">
                                    <a:solidFill>
                                      <a:srgbClr val="000000"/>
                                    </a:solidFill>
                                    <a:effectLst/>
                                    <a:latin typeface="Cambria Math" panose="02040503050406030204" pitchFamily="18" charset="0"/>
                                  </a:rPr>
                                  <m:t>  </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63113655"/>
                      </a:ext>
                    </a:extLst>
                  </a:tr>
                  <a:tr h="623708">
                    <a:tc>
                      <a:txBody>
                        <a:bodyPr/>
                        <a:lstStyle/>
                        <a:p>
                          <a:pPr algn="l" fontAlgn="b"/>
                          <a:r>
                            <a:rPr lang="en-US" sz="1100" b="1" i="0" u="none" strike="noStrike" dirty="0">
                              <a:solidFill>
                                <a:srgbClr val="000000"/>
                              </a:solidFill>
                              <a:effectLst/>
                              <a:latin typeface="Aptos Narrow" panose="020B0004020202020204" pitchFamily="34" charset="0"/>
                            </a:rPr>
                            <a:t>Binned Distribution</a:t>
                          </a:r>
                          <a:r>
                            <a:rPr lang="en-US" sz="1100" b="0" i="0" u="none" strike="noStrike" dirty="0">
                              <a:solidFill>
                                <a:srgbClr val="000000"/>
                              </a:solidFill>
                              <a:effectLst/>
                              <a:latin typeface="Aptos Narrow" panose="020B0004020202020204" pitchFamily="34" charset="0"/>
                            </a:rPr>
                            <a:t> - A binned distribution, where the range of values in the 10s window (max – min value), divide this range into 10 equal-sized bins, and then record the fraction of values in each bin.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14:m>
                            <m:oMathPara xmlns:m="http://schemas.openxmlformats.org/officeDocument/2006/math">
                              <m:oMathParaPr>
                                <m:jc m:val="centerGroup"/>
                              </m:oMathParaPr>
                              <m:oMath xmlns:m="http://schemas.openxmlformats.org/officeDocument/2006/math">
                                <m:r>
                                  <a:rPr lang="en-US" sz="1100" b="0" i="1" u="none" strike="noStrike" smtClean="0">
                                    <a:solidFill>
                                      <a:srgbClr val="000000"/>
                                    </a:solidFill>
                                    <a:effectLst/>
                                    <a:latin typeface="Cambria Math" panose="02040503050406030204" pitchFamily="18" charset="0"/>
                                  </a:rPr>
                                  <m:t>𝐵𝑖𝑛𝑛𝑖𝑛𝑔</m:t>
                                </m:r>
                                <m:r>
                                  <a:rPr lang="en-US"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𝑠𝑒𝑛𝑠𝑜𝑟</m:t>
                                </m:r>
                                <m:d>
                                  <m:dPr>
                                    <m:begChr m:val="["/>
                                    <m:endChr m:val="]"/>
                                    <m:ctrlPr>
                                      <a:rPr lang="en-GB" sz="1100" b="0" i="1" u="none" strike="noStrike" smtClean="0">
                                        <a:solidFill>
                                          <a:srgbClr val="000000"/>
                                        </a:solidFill>
                                        <a:effectLst/>
                                        <a:latin typeface="Cambria Math" panose="02040503050406030204" pitchFamily="18" charset="0"/>
                                      </a:rPr>
                                    </m:ctrlPr>
                                  </m:dPr>
                                  <m:e>
                                    <m:r>
                                      <a:rPr lang="en-GB" sz="1100" b="0" i="1" u="none" strike="noStrike" smtClean="0">
                                        <a:solidFill>
                                          <a:srgbClr val="000000"/>
                                        </a:solidFill>
                                        <a:effectLst/>
                                        <a:latin typeface="Cambria Math" panose="02040503050406030204" pitchFamily="18" charset="0"/>
                                      </a:rPr>
                                      <m:t>𝑠𝑡𝑎𝑟𝑡</m:t>
                                    </m:r>
                                    <m:r>
                                      <a:rPr lang="en-GB" sz="1100" b="0" i="1" u="none" strike="noStrike" smtClean="0">
                                        <a:solidFill>
                                          <a:srgbClr val="000000"/>
                                        </a:solidFill>
                                        <a:effectLst/>
                                        <a:latin typeface="Cambria Math" panose="02040503050406030204" pitchFamily="18" charset="0"/>
                                      </a:rPr>
                                      <m:t>:</m:t>
                                    </m:r>
                                    <m:r>
                                      <a:rPr lang="en-GB" sz="1100" b="0" i="1" u="none" strike="noStrike" smtClean="0">
                                        <a:solidFill>
                                          <a:srgbClr val="000000"/>
                                        </a:solidFill>
                                        <a:effectLst/>
                                        <a:latin typeface="Cambria Math" panose="02040503050406030204" pitchFamily="18" charset="0"/>
                                      </a:rPr>
                                      <m:t>𝑒𝑛𝑑</m:t>
                                    </m:r>
                                  </m:e>
                                </m:d>
                                <m:r>
                                  <a:rPr lang="en-US" sz="1100" b="0" i="1" u="none" strike="noStrike" smtClean="0">
                                    <a:solidFill>
                                      <a:srgbClr val="000000"/>
                                    </a:solidFill>
                                    <a:effectLst/>
                                    <a:latin typeface="Cambria Math" panose="02040503050406030204" pitchFamily="18" charset="0"/>
                                  </a:rPr>
                                  <m:t>, </m:t>
                                </m:r>
                                <m:r>
                                  <a:rPr lang="en-US" sz="1100" b="0" i="1" u="none" strike="noStrike" smtClean="0">
                                    <a:solidFill>
                                      <a:srgbClr val="000000"/>
                                    </a:solidFill>
                                    <a:effectLst/>
                                    <a:latin typeface="Cambria Math" panose="02040503050406030204" pitchFamily="18" charset="0"/>
                                  </a:rPr>
                                  <m:t>𝑏𝑖</m:t>
                                </m:r>
                                <m:sSub>
                                  <m:sSubPr>
                                    <m:ctrlPr>
                                      <a:rPr lang="en-US" sz="1100" b="0" i="1" u="none" strike="noStrike" smtClean="0">
                                        <a:solidFill>
                                          <a:srgbClr val="000000"/>
                                        </a:solidFill>
                                        <a:effectLst/>
                                        <a:latin typeface="Cambria Math" panose="02040503050406030204" pitchFamily="18" charset="0"/>
                                      </a:rPr>
                                    </m:ctrlPr>
                                  </m:sSubPr>
                                  <m:e>
                                    <m:r>
                                      <a:rPr lang="en-US" sz="1100" b="0" i="1" u="none" strike="noStrike" smtClean="0">
                                        <a:solidFill>
                                          <a:srgbClr val="000000"/>
                                        </a:solidFill>
                                        <a:effectLst/>
                                        <a:latin typeface="Cambria Math" panose="02040503050406030204" pitchFamily="18" charset="0"/>
                                      </a:rPr>
                                      <m:t>𝑛</m:t>
                                    </m:r>
                                  </m:e>
                                  <m:sub>
                                    <m:r>
                                      <a:rPr lang="en-US" sz="1100" b="0" i="1" u="none" strike="noStrike" smtClean="0">
                                        <a:solidFill>
                                          <a:srgbClr val="000000"/>
                                        </a:solidFill>
                                        <a:effectLst/>
                                        <a:latin typeface="Cambria Math" panose="02040503050406030204" pitchFamily="18" charset="0"/>
                                      </a:rPr>
                                      <m:t>𝑠𝑖𝑧𝑒</m:t>
                                    </m:r>
                                  </m:sub>
                                </m:sSub>
                                <m:r>
                                  <a:rPr lang="en-US" sz="1100" b="0" i="1" u="none" strike="noStrike" smtClean="0">
                                    <a:solidFill>
                                      <a:srgbClr val="000000"/>
                                    </a:solidFill>
                                    <a:effectLst/>
                                    <a:latin typeface="Cambria Math" panose="02040503050406030204" pitchFamily="18" charset="0"/>
                                  </a:rPr>
                                  <m:t>=10)</m:t>
                                </m:r>
                              </m:oMath>
                            </m:oMathPara>
                          </a14:m>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85730472"/>
                      </a:ext>
                    </a:extLst>
                  </a:tr>
                </a:tbl>
              </a:graphicData>
            </a:graphic>
          </p:graphicFrame>
        </mc:Choice>
        <mc:Fallback xmlns="">
          <p:graphicFrame>
            <p:nvGraphicFramePr>
              <p:cNvPr id="12" name="Table 11">
                <a:extLst>
                  <a:ext uri="{FF2B5EF4-FFF2-40B4-BE49-F238E27FC236}">
                    <a16:creationId xmlns:a16="http://schemas.microsoft.com/office/drawing/2014/main" id="{6C65C860-019E-B336-6593-3DAC1E51F957}"/>
                  </a:ext>
                </a:extLst>
              </p:cNvPr>
              <p:cNvGraphicFramePr>
                <a:graphicFrameLocks noGrp="1"/>
              </p:cNvGraphicFramePr>
              <p:nvPr>
                <p:extLst>
                  <p:ext uri="{D42A27DB-BD31-4B8C-83A1-F6EECF244321}">
                    <p14:modId xmlns:p14="http://schemas.microsoft.com/office/powerpoint/2010/main" val="3583813537"/>
                  </p:ext>
                </p:extLst>
              </p:nvPr>
            </p:nvGraphicFramePr>
            <p:xfrm>
              <a:off x="4127354" y="2549651"/>
              <a:ext cx="7732643" cy="3779815"/>
            </p:xfrm>
            <a:graphic>
              <a:graphicData uri="http://schemas.openxmlformats.org/drawingml/2006/table">
                <a:tbl>
                  <a:tblPr/>
                  <a:tblGrid>
                    <a:gridCol w="4403311">
                      <a:extLst>
                        <a:ext uri="{9D8B030D-6E8A-4147-A177-3AD203B41FA5}">
                          <a16:colId xmlns:a16="http://schemas.microsoft.com/office/drawing/2014/main" val="816083923"/>
                        </a:ext>
                      </a:extLst>
                    </a:gridCol>
                    <a:gridCol w="3329332">
                      <a:extLst>
                        <a:ext uri="{9D8B030D-6E8A-4147-A177-3AD203B41FA5}">
                          <a16:colId xmlns:a16="http://schemas.microsoft.com/office/drawing/2014/main" val="2746585144"/>
                        </a:ext>
                      </a:extLst>
                    </a:gridCol>
                  </a:tblGrid>
                  <a:tr h="223418">
                    <a:tc>
                      <a:txBody>
                        <a:bodyPr/>
                        <a:lstStyle/>
                        <a:p>
                          <a:pPr algn="ctr" fontAlgn="ctr"/>
                          <a:r>
                            <a:rPr lang="en-US" sz="1100" b="1" i="0" u="none" strike="noStrike" dirty="0">
                              <a:solidFill>
                                <a:srgbClr val="000000"/>
                              </a:solidFill>
                              <a:effectLst/>
                              <a:latin typeface="Aptos Narrow" panose="020B0004020202020204" pitchFamily="34" charset="0"/>
                            </a:rPr>
                            <a:t>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Aptos Narrow" panose="020B0004020202020204" pitchFamily="34" charset="0"/>
                            </a:rPr>
                            <a:t>Formulae/Methods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728870"/>
                      </a:ext>
                    </a:extLst>
                  </a:tr>
                  <a:tr h="223418">
                    <a:tc>
                      <a:txBody>
                        <a:bodyPr/>
                        <a:lstStyle/>
                        <a:p>
                          <a:pPr algn="l" fontAlgn="b"/>
                          <a:r>
                            <a:rPr lang="en-US" sz="1100" b="1" i="0" u="none" strike="noStrike" dirty="0">
                              <a:solidFill>
                                <a:srgbClr val="000000"/>
                              </a:solidFill>
                              <a:effectLst/>
                              <a:latin typeface="Aptos Narrow" panose="020B0004020202020204" pitchFamily="34" charset="0"/>
                            </a:rPr>
                            <a:t>Mean </a:t>
                          </a:r>
                          <a:endParaRPr lang="en-US"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108333" r="-183" b="-1558333"/>
                          </a:stretch>
                        </a:blipFill>
                      </a:tcPr>
                    </a:tc>
                    <a:extLst>
                      <a:ext uri="{0D108BD9-81ED-4DB2-BD59-A6C34878D82A}">
                        <a16:rowId xmlns:a16="http://schemas.microsoft.com/office/drawing/2014/main" val="1165742149"/>
                      </a:ext>
                    </a:extLst>
                  </a:tr>
                  <a:tr h="223418">
                    <a:tc>
                      <a:txBody>
                        <a:bodyPr/>
                        <a:lstStyle/>
                        <a:p>
                          <a:pPr algn="l" fontAlgn="b"/>
                          <a:r>
                            <a:rPr lang="en-US" sz="1100" b="1" i="0" u="none" strike="noStrike" dirty="0">
                              <a:solidFill>
                                <a:srgbClr val="000000"/>
                              </a:solidFill>
                              <a:effectLst/>
                              <a:latin typeface="Aptos Narrow" panose="020B0004020202020204" pitchFamily="34" charset="0"/>
                            </a:rPr>
                            <a:t>Standard Deviation</a:t>
                          </a:r>
                          <a:r>
                            <a:rPr lang="en-US" sz="1100" b="0" i="0" u="none" strike="noStrike" dirty="0">
                              <a:solidFill>
                                <a:srgbClr val="000000"/>
                              </a:solidFill>
                              <a:effectLst/>
                              <a:latin typeface="Aptos Narrow" panose="020B0004020202020204" pitchFamily="34" charset="0"/>
                            </a:rPr>
                            <a:t> - Standard deviation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02703" r="-183" b="-1416216"/>
                          </a:stretch>
                        </a:blipFill>
                      </a:tcPr>
                    </a:tc>
                    <a:extLst>
                      <a:ext uri="{0D108BD9-81ED-4DB2-BD59-A6C34878D82A}">
                        <a16:rowId xmlns:a16="http://schemas.microsoft.com/office/drawing/2014/main" val="1625323476"/>
                      </a:ext>
                    </a:extLst>
                  </a:tr>
                  <a:tr h="223418">
                    <a:tc>
                      <a:txBody>
                        <a:bodyPr/>
                        <a:lstStyle/>
                        <a:p>
                          <a:pPr algn="l" fontAlgn="b"/>
                          <a:r>
                            <a:rPr lang="en-US" sz="1100" b="1" i="0" u="none" strike="noStrike">
                              <a:solidFill>
                                <a:srgbClr val="000000"/>
                              </a:solidFill>
                              <a:effectLst/>
                              <a:latin typeface="Aptos Narrow" panose="020B0004020202020204" pitchFamily="34" charset="0"/>
                            </a:rPr>
                            <a:t>Variance</a:t>
                          </a:r>
                          <a:r>
                            <a:rPr lang="en-US" sz="1100" b="0" i="0" u="none" strike="noStrike">
                              <a:solidFill>
                                <a:srgbClr val="000000"/>
                              </a:solidFill>
                              <a:effectLst/>
                              <a:latin typeface="Aptos Narrow" panose="020B0004020202020204" pitchFamily="34" charset="0"/>
                            </a:rPr>
                            <a:t> - Variance sensor value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302703" r="-183" b="-1316216"/>
                          </a:stretch>
                        </a:blipFill>
                      </a:tcPr>
                    </a:tc>
                    <a:extLst>
                      <a:ext uri="{0D108BD9-81ED-4DB2-BD59-A6C34878D82A}">
                        <a16:rowId xmlns:a16="http://schemas.microsoft.com/office/drawing/2014/main" val="846592673"/>
                      </a:ext>
                    </a:extLst>
                  </a:tr>
                  <a:tr h="445636">
                    <a:tc>
                      <a:txBody>
                        <a:bodyPr/>
                        <a:lstStyle/>
                        <a:p>
                          <a:pPr algn="l" fontAlgn="b"/>
                          <a:r>
                            <a:rPr lang="en-US" sz="1100" b="1" i="0" u="none" strike="noStrike" dirty="0">
                              <a:solidFill>
                                <a:srgbClr val="000000"/>
                              </a:solidFill>
                              <a:effectLst/>
                              <a:latin typeface="Aptos Narrow" panose="020B0004020202020204" pitchFamily="34" charset="0"/>
                            </a:rPr>
                            <a:t>Average Absolute Difference</a:t>
                          </a:r>
                          <a:r>
                            <a:rPr lang="en-US" sz="1100" b="0" i="0" u="none" strike="noStrike" dirty="0">
                              <a:solidFill>
                                <a:srgbClr val="000000"/>
                              </a:solidFill>
                              <a:effectLst/>
                              <a:latin typeface="Aptos Narrow" panose="020B0004020202020204" pitchFamily="34" charset="0"/>
                            </a:rPr>
                            <a:t> - Average Absolute Difference over the window and mean of those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04110" r="-183" b="-567123"/>
                          </a:stretch>
                        </a:blipFill>
                      </a:tcPr>
                    </a:tc>
                    <a:extLst>
                      <a:ext uri="{0D108BD9-81ED-4DB2-BD59-A6C34878D82A}">
                        <a16:rowId xmlns:a16="http://schemas.microsoft.com/office/drawing/2014/main" val="1675845972"/>
                      </a:ext>
                    </a:extLst>
                  </a:tr>
                  <a:tr h="510540">
                    <a:tc>
                      <a:txBody>
                        <a:bodyPr/>
                        <a:lstStyle/>
                        <a:p>
                          <a:pPr algn="l" fontAlgn="b"/>
                          <a:r>
                            <a:rPr lang="en-US" sz="1100" b="1" i="0" u="none" strike="noStrike" dirty="0">
                              <a:solidFill>
                                <a:srgbClr val="000000"/>
                              </a:solidFill>
                              <a:effectLst/>
                              <a:latin typeface="Aptos Narrow" panose="020B0004020202020204" pitchFamily="34" charset="0"/>
                            </a:rPr>
                            <a:t>MFCC</a:t>
                          </a:r>
                          <a:r>
                            <a:rPr lang="en-US" sz="1100" b="0" i="0" u="none" strike="noStrike" dirty="0">
                              <a:solidFill>
                                <a:srgbClr val="000000"/>
                              </a:solidFill>
                              <a:effectLst/>
                              <a:latin typeface="Aptos Narrow" panose="020B0004020202020204" pitchFamily="34" charset="0"/>
                            </a:rPr>
                            <a:t> - MFCCs represent short-term power spectrum of a wave, based on a linear cosine transform of a log power spectrum on a nonlinear Mel scale of frequency. There are 13 values per axis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264286" r="-183" b="-392857"/>
                          </a:stretch>
                        </a:blipFill>
                      </a:tcPr>
                    </a:tc>
                    <a:extLst>
                      <a:ext uri="{0D108BD9-81ED-4DB2-BD59-A6C34878D82A}">
                        <a16:rowId xmlns:a16="http://schemas.microsoft.com/office/drawing/2014/main" val="1123830174"/>
                      </a:ext>
                    </a:extLst>
                  </a:tr>
                  <a:tr h="291259">
                    <a:tc>
                      <a:txBody>
                        <a:bodyPr/>
                        <a:lstStyle/>
                        <a:p>
                          <a:pPr algn="l" fontAlgn="b"/>
                          <a:r>
                            <a:rPr lang="en-US" sz="1100" b="1" i="0" u="none" strike="noStrike" dirty="0">
                              <a:solidFill>
                                <a:srgbClr val="000000"/>
                              </a:solidFill>
                              <a:effectLst/>
                              <a:latin typeface="Aptos Narrow" panose="020B0004020202020204" pitchFamily="34" charset="0"/>
                            </a:rPr>
                            <a:t>Correlation</a:t>
                          </a:r>
                          <a:r>
                            <a:rPr lang="en-US" sz="1100" b="0" i="0" u="none" strike="noStrike" dirty="0">
                              <a:solidFill>
                                <a:srgbClr val="000000"/>
                              </a:solidFill>
                              <a:effectLst/>
                              <a:latin typeface="Aptos Narrow" panose="020B0004020202020204" pitchFamily="34" charset="0"/>
                            </a:rPr>
                            <a:t> - Correlation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637500" r="-183" b="-587500"/>
                          </a:stretch>
                        </a:blipFill>
                      </a:tcPr>
                    </a:tc>
                    <a:extLst>
                      <a:ext uri="{0D108BD9-81ED-4DB2-BD59-A6C34878D82A}">
                        <a16:rowId xmlns:a16="http://schemas.microsoft.com/office/drawing/2014/main" val="2307428643"/>
                      </a:ext>
                    </a:extLst>
                  </a:tr>
                  <a:tr h="462217">
                    <a:tc>
                      <a:txBody>
                        <a:bodyPr/>
                        <a:lstStyle/>
                        <a:p>
                          <a:pPr algn="l" fontAlgn="b"/>
                          <a:r>
                            <a:rPr lang="en-US" sz="1100" b="1" i="0" u="none" strike="noStrike" dirty="0">
                              <a:solidFill>
                                <a:srgbClr val="000000"/>
                              </a:solidFill>
                              <a:effectLst/>
                              <a:latin typeface="Aptos Narrow" panose="020B0004020202020204" pitchFamily="34" charset="0"/>
                            </a:rPr>
                            <a:t>Cosine Distance</a:t>
                          </a:r>
                          <a:r>
                            <a:rPr lang="en-US" sz="1100" b="0" i="0" u="none" strike="noStrike" dirty="0">
                              <a:solidFill>
                                <a:srgbClr val="000000"/>
                              </a:solidFill>
                              <a:effectLst/>
                              <a:latin typeface="Aptos Narrow" panose="020B0004020202020204" pitchFamily="34" charset="0"/>
                            </a:rPr>
                            <a:t> - Cosine distance between pair of sensor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465789" r="-183" b="-271053"/>
                          </a:stretch>
                        </a:blipFill>
                      </a:tcPr>
                    </a:tc>
                    <a:extLst>
                      <a:ext uri="{0D108BD9-81ED-4DB2-BD59-A6C34878D82A}">
                        <a16:rowId xmlns:a16="http://schemas.microsoft.com/office/drawing/2014/main" val="312031126"/>
                      </a:ext>
                    </a:extLst>
                  </a:tr>
                  <a:tr h="552783">
                    <a:tc>
                      <a:txBody>
                        <a:bodyPr/>
                        <a:lstStyle/>
                        <a:p>
                          <a:pPr algn="l" fontAlgn="b"/>
                          <a:r>
                            <a:rPr lang="en-US" sz="1100" b="1" i="0" u="none" strike="noStrike" dirty="0">
                              <a:solidFill>
                                <a:srgbClr val="000000"/>
                              </a:solidFill>
                              <a:effectLst/>
                              <a:latin typeface="Aptos Narrow" panose="020B0004020202020204" pitchFamily="34" charset="0"/>
                            </a:rPr>
                            <a:t>Resultant</a:t>
                          </a:r>
                          <a:r>
                            <a:rPr lang="en-US" sz="1100" b="0" i="0" u="none" strike="noStrike" dirty="0">
                              <a:solidFill>
                                <a:srgbClr val="000000"/>
                              </a:solidFill>
                              <a:effectLst/>
                              <a:latin typeface="Aptos Narrow" panose="020B0004020202020204" pitchFamily="34" charset="0"/>
                            </a:rPr>
                            <a:t> - Average resultant value, computed by squaring each matching x, y, and z value, summing them, taking the square root, and then averaging these values over the window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472527" r="-183" b="-126374"/>
                          </a:stretch>
                        </a:blipFill>
                      </a:tcPr>
                    </a:tc>
                    <a:extLst>
                      <a:ext uri="{0D108BD9-81ED-4DB2-BD59-A6C34878D82A}">
                        <a16:rowId xmlns:a16="http://schemas.microsoft.com/office/drawing/2014/main" val="1363113655"/>
                      </a:ext>
                    </a:extLst>
                  </a:tr>
                  <a:tr h="623708">
                    <a:tc>
                      <a:txBody>
                        <a:bodyPr/>
                        <a:lstStyle/>
                        <a:p>
                          <a:pPr algn="l" fontAlgn="b"/>
                          <a:r>
                            <a:rPr lang="en-US" sz="1100" b="1" i="0" u="none" strike="noStrike" dirty="0">
                              <a:solidFill>
                                <a:srgbClr val="000000"/>
                              </a:solidFill>
                              <a:effectLst/>
                              <a:latin typeface="Aptos Narrow" panose="020B0004020202020204" pitchFamily="34" charset="0"/>
                            </a:rPr>
                            <a:t>Binned Distribution</a:t>
                          </a:r>
                          <a:r>
                            <a:rPr lang="en-US" sz="1100" b="0" i="0" u="none" strike="noStrike" dirty="0">
                              <a:solidFill>
                                <a:srgbClr val="000000"/>
                              </a:solidFill>
                              <a:effectLst/>
                              <a:latin typeface="Aptos Narrow" panose="020B0004020202020204" pitchFamily="34" charset="0"/>
                            </a:rPr>
                            <a:t> - A binned distribution, where the range of values in the 10s window (max – min value), divide this range into 10 equal-sized bins, and then record the fraction of values in each bin.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endParaRPr lang="en-US"/>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stretch>
                            <a:fillRect l="-132601" t="-510784" r="-183" b="-12745"/>
                          </a:stretch>
                        </a:blipFill>
                      </a:tcPr>
                    </a:tc>
                    <a:extLst>
                      <a:ext uri="{0D108BD9-81ED-4DB2-BD59-A6C34878D82A}">
                        <a16:rowId xmlns:a16="http://schemas.microsoft.com/office/drawing/2014/main" val="1685730472"/>
                      </a:ext>
                    </a:extLst>
                  </a:tr>
                </a:tbl>
              </a:graphicData>
            </a:graphic>
          </p:graphicFrame>
        </mc:Fallback>
      </mc:AlternateContent>
      <p:sp>
        <p:nvSpPr>
          <p:cNvPr id="14" name="TextBox 13">
            <a:extLst>
              <a:ext uri="{FF2B5EF4-FFF2-40B4-BE49-F238E27FC236}">
                <a16:creationId xmlns:a16="http://schemas.microsoft.com/office/drawing/2014/main" id="{4AA02190-487B-7E67-BEA0-81CF13CEDFBE}"/>
              </a:ext>
            </a:extLst>
          </p:cNvPr>
          <p:cNvSpPr txBox="1"/>
          <p:nvPr/>
        </p:nvSpPr>
        <p:spPr>
          <a:xfrm>
            <a:off x="3657601" y="78810"/>
            <a:ext cx="8152572" cy="738664"/>
          </a:xfrm>
          <a:prstGeom prst="rect">
            <a:avLst/>
          </a:prstGeom>
          <a:noFill/>
        </p:spPr>
        <p:txBody>
          <a:bodyPr wrap="square">
            <a:spAutoFit/>
          </a:bodyPr>
          <a:lstStyle/>
          <a:p>
            <a:pPr lvl="1"/>
            <a:r>
              <a:rPr lang="en-US" sz="1400" dirty="0"/>
              <a:t>Feature extraction for the WISDM dataset involves deriving meaningful statistics and representations from the sensor data, focusing on: Statistical Features, Frequency-Domain Features, Relationship and Distance Features.</a:t>
            </a:r>
            <a:r>
              <a:rPr lang="en-US" sz="1400" dirty="0">
                <a:latin typeface="Aptos" panose="020B0004020202020204" pitchFamily="34" charset="0"/>
                <a:cs typeface="Times New Roman" panose="02020603050405020304" pitchFamily="18" charset="0"/>
              </a:rPr>
              <a:t> </a:t>
            </a:r>
            <a:endParaRPr lang="en-US" sz="14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706920D-406E-A7DE-88DA-71747639CA00}"/>
              </a:ext>
            </a:extLst>
          </p:cNvPr>
          <p:cNvPicPr>
            <a:picLocks noChangeAspect="1"/>
          </p:cNvPicPr>
          <p:nvPr/>
        </p:nvPicPr>
        <p:blipFill>
          <a:blip r:embed="rId3"/>
          <a:stretch>
            <a:fillRect/>
          </a:stretch>
        </p:blipFill>
        <p:spPr>
          <a:xfrm>
            <a:off x="4413105" y="1059381"/>
            <a:ext cx="4280192" cy="99351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44F30A-1A1E-A7FC-5CEE-DA950CC52246}"/>
                  </a:ext>
                </a:extLst>
              </p:cNvPr>
              <p:cNvSpPr txBox="1"/>
              <p:nvPr/>
            </p:nvSpPr>
            <p:spPr>
              <a:xfrm>
                <a:off x="9448801" y="1150037"/>
                <a:ext cx="2118534" cy="660950"/>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𝑥</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𝑠𝑒𝑛𝑠𝑜𝑟𝑋</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GB" sz="12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𝑦</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𝑠𝑒𝑛𝑠𝑜𝑟𝑌</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US" sz="1200" b="0" i="0" u="none" strike="noStrike" dirty="0">
                  <a:solidFill>
                    <a:srgbClr val="000000"/>
                  </a:solidFill>
                  <a:effectLst/>
                  <a:latin typeface="Aptos Narrow" panose="020B000402020202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200" b="0" i="1" u="none" strike="noStrike" smtClean="0">
                              <a:solidFill>
                                <a:srgbClr val="000000"/>
                              </a:solidFill>
                              <a:effectLst/>
                              <a:latin typeface="Cambria Math" panose="02040503050406030204" pitchFamily="18" charset="0"/>
                            </a:rPr>
                          </m:ctrlPr>
                        </m:sSubPr>
                        <m:e>
                          <m:r>
                            <a:rPr lang="en-GB" sz="1200" b="0" i="1" u="none" strike="noStrike" smtClean="0">
                              <a:solidFill>
                                <a:srgbClr val="000000"/>
                              </a:solidFill>
                              <a:effectLst/>
                              <a:latin typeface="Cambria Math" panose="02040503050406030204" pitchFamily="18" charset="0"/>
                            </a:rPr>
                            <m:t>𝑠</m:t>
                          </m:r>
                        </m:e>
                        <m:sub>
                          <m:r>
                            <a:rPr lang="en-GB" sz="1200" b="0" i="1" u="none" strike="noStrike" smtClean="0">
                              <a:solidFill>
                                <a:srgbClr val="000000"/>
                              </a:solidFill>
                              <a:effectLst/>
                              <a:latin typeface="Cambria Math" panose="02040503050406030204" pitchFamily="18" charset="0"/>
                            </a:rPr>
                            <m:t>𝑎𝑟𝑟</m:t>
                          </m:r>
                          <m:r>
                            <a:rPr lang="en-US" sz="1200" b="0" i="1" u="none" strike="noStrike" smtClean="0">
                              <a:solidFill>
                                <a:srgbClr val="000000"/>
                              </a:solidFill>
                              <a:effectLst/>
                              <a:latin typeface="Cambria Math" panose="02040503050406030204" pitchFamily="18" charset="0"/>
                            </a:rPr>
                            <m:t>𝑧</m:t>
                          </m:r>
                        </m:sub>
                      </m:sSub>
                      <m:r>
                        <a:rPr lang="en-GB" sz="1200" b="0" i="1" u="none" strike="noStrike" smtClean="0">
                          <a:solidFill>
                            <a:srgbClr val="000000"/>
                          </a:solidFill>
                          <a:effectLst/>
                          <a:latin typeface="Cambria Math" panose="02040503050406030204" pitchFamily="18" charset="0"/>
                        </a:rPr>
                        <m:t>= </m:t>
                      </m:r>
                      <m:r>
                        <a:rPr lang="en-GB" sz="1200" b="0" i="1" u="none" strike="noStrike" smtClean="0">
                          <a:solidFill>
                            <a:srgbClr val="000000"/>
                          </a:solidFill>
                          <a:effectLst/>
                          <a:latin typeface="Cambria Math" panose="02040503050406030204" pitchFamily="18" charset="0"/>
                        </a:rPr>
                        <m:t>𝑠𝑒𝑛𝑠𝑜𝑟𝑍</m:t>
                      </m:r>
                      <m:d>
                        <m:dPr>
                          <m:begChr m:val="["/>
                          <m:endChr m:val="]"/>
                          <m:ctrlPr>
                            <a:rPr lang="en-GB" sz="1200" b="0" i="1" u="none" strike="noStrike" smtClean="0">
                              <a:solidFill>
                                <a:srgbClr val="000000"/>
                              </a:solidFill>
                              <a:effectLst/>
                              <a:latin typeface="Cambria Math" panose="02040503050406030204" pitchFamily="18" charset="0"/>
                            </a:rPr>
                          </m:ctrlPr>
                        </m:dPr>
                        <m:e>
                          <m:r>
                            <a:rPr lang="en-GB" sz="1200" b="0" i="1" u="none" strike="noStrike" smtClean="0">
                              <a:solidFill>
                                <a:srgbClr val="000000"/>
                              </a:solidFill>
                              <a:effectLst/>
                              <a:latin typeface="Cambria Math" panose="02040503050406030204" pitchFamily="18" charset="0"/>
                            </a:rPr>
                            <m:t>𝑠𝑡𝑎𝑟𝑡</m:t>
                          </m:r>
                          <m:r>
                            <a:rPr lang="en-GB" sz="1200" b="0" i="1" u="none" strike="noStrike" smtClean="0">
                              <a:solidFill>
                                <a:srgbClr val="000000"/>
                              </a:solidFill>
                              <a:effectLst/>
                              <a:latin typeface="Cambria Math" panose="02040503050406030204" pitchFamily="18" charset="0"/>
                            </a:rPr>
                            <m:t>:</m:t>
                          </m:r>
                          <m:r>
                            <a:rPr lang="en-GB" sz="1200" b="0" i="1" u="none" strike="noStrike" smtClean="0">
                              <a:solidFill>
                                <a:srgbClr val="000000"/>
                              </a:solidFill>
                              <a:effectLst/>
                              <a:latin typeface="Cambria Math" panose="02040503050406030204" pitchFamily="18" charset="0"/>
                            </a:rPr>
                            <m:t>𝑒𝑛𝑑</m:t>
                          </m:r>
                        </m:e>
                      </m:d>
                    </m:oMath>
                  </m:oMathPara>
                </a14:m>
                <a:endParaRPr lang="en-US" sz="1200" dirty="0"/>
              </a:p>
            </p:txBody>
          </p:sp>
        </mc:Choice>
        <mc:Fallback xmlns="">
          <p:sp>
            <p:nvSpPr>
              <p:cNvPr id="11" name="TextBox 10">
                <a:extLst>
                  <a:ext uri="{FF2B5EF4-FFF2-40B4-BE49-F238E27FC236}">
                    <a16:creationId xmlns:a16="http://schemas.microsoft.com/office/drawing/2014/main" id="{E944F30A-1A1E-A7FC-5CEE-DA950CC52246}"/>
                  </a:ext>
                </a:extLst>
              </p:cNvPr>
              <p:cNvSpPr txBox="1">
                <a:spLocks noRot="1" noChangeAspect="1" noMove="1" noResize="1" noEditPoints="1" noAdjustHandles="1" noChangeArrowheads="1" noChangeShapeType="1" noTextEdit="1"/>
              </p:cNvSpPr>
              <p:nvPr/>
            </p:nvSpPr>
            <p:spPr>
              <a:xfrm>
                <a:off x="9448801" y="1150037"/>
                <a:ext cx="2118534" cy="66095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736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4991E-5420-BB3D-3A08-5E3E0EFDB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1C4E5-E404-B654-2495-9E5E95BD282E}"/>
              </a:ext>
            </a:extLst>
          </p:cNvPr>
          <p:cNvSpPr>
            <a:spLocks noGrp="1"/>
          </p:cNvSpPr>
          <p:nvPr>
            <p:ph type="title"/>
          </p:nvPr>
        </p:nvSpPr>
        <p:spPr/>
        <p:txBody>
          <a:bodyPr/>
          <a:lstStyle/>
          <a:p>
            <a:r>
              <a:rPr lang="en-US" sz="3200" b="1" dirty="0">
                <a:solidFill>
                  <a:schemeClr val="bg1"/>
                </a:solidFill>
              </a:rPr>
              <a:t>Data Exploration on Generated Features</a:t>
            </a:r>
            <a:endParaRPr lang="en-IO" sz="3200" b="1" dirty="0">
              <a:solidFill>
                <a:schemeClr val="bg1"/>
              </a:solidFill>
            </a:endParaRPr>
          </a:p>
        </p:txBody>
      </p:sp>
      <p:sp>
        <p:nvSpPr>
          <p:cNvPr id="5" name="Footer Placeholder 4">
            <a:extLst>
              <a:ext uri="{FF2B5EF4-FFF2-40B4-BE49-F238E27FC236}">
                <a16:creationId xmlns:a16="http://schemas.microsoft.com/office/drawing/2014/main" id="{70695EE7-C260-8596-144E-1ABF4A75B1E1}"/>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CD7D1226-7DA5-338F-48E2-6499FEFFAB65}"/>
              </a:ext>
            </a:extLst>
          </p:cNvPr>
          <p:cNvSpPr>
            <a:spLocks noGrp="1"/>
          </p:cNvSpPr>
          <p:nvPr>
            <p:ph type="sldNum" sz="quarter" idx="12"/>
          </p:nvPr>
        </p:nvSpPr>
        <p:spPr/>
        <p:txBody>
          <a:bodyPr/>
          <a:lstStyle/>
          <a:p>
            <a:fld id="{BF1758FF-0BF1-4103-A89A-38EC40E85429}" type="slidenum">
              <a:rPr lang="en-SG" smtClean="0"/>
              <a:t>8</a:t>
            </a:fld>
            <a:endParaRPr lang="en-SG"/>
          </a:p>
        </p:txBody>
      </p:sp>
      <p:pic>
        <p:nvPicPr>
          <p:cNvPr id="7" name="Picture 6">
            <a:extLst>
              <a:ext uri="{FF2B5EF4-FFF2-40B4-BE49-F238E27FC236}">
                <a16:creationId xmlns:a16="http://schemas.microsoft.com/office/drawing/2014/main" id="{3C46F0DC-A615-A652-C85E-EE0BBC411816}"/>
              </a:ext>
            </a:extLst>
          </p:cNvPr>
          <p:cNvPicPr>
            <a:picLocks noChangeAspect="1"/>
          </p:cNvPicPr>
          <p:nvPr/>
        </p:nvPicPr>
        <p:blipFill>
          <a:blip r:embed="rId2"/>
          <a:stretch>
            <a:fillRect/>
          </a:stretch>
        </p:blipFill>
        <p:spPr>
          <a:xfrm>
            <a:off x="4224925" y="699477"/>
            <a:ext cx="3944527" cy="2890689"/>
          </a:xfrm>
          <a:prstGeom prst="rect">
            <a:avLst/>
          </a:prstGeom>
        </p:spPr>
      </p:pic>
      <p:pic>
        <p:nvPicPr>
          <p:cNvPr id="10" name="Picture 9">
            <a:extLst>
              <a:ext uri="{FF2B5EF4-FFF2-40B4-BE49-F238E27FC236}">
                <a16:creationId xmlns:a16="http://schemas.microsoft.com/office/drawing/2014/main" id="{BA014370-001C-7E48-F756-859B92558AB5}"/>
              </a:ext>
            </a:extLst>
          </p:cNvPr>
          <p:cNvPicPr>
            <a:picLocks noChangeAspect="1"/>
          </p:cNvPicPr>
          <p:nvPr/>
        </p:nvPicPr>
        <p:blipFill>
          <a:blip r:embed="rId3"/>
          <a:stretch>
            <a:fillRect/>
          </a:stretch>
        </p:blipFill>
        <p:spPr>
          <a:xfrm>
            <a:off x="8169452" y="635308"/>
            <a:ext cx="3944527" cy="2891620"/>
          </a:xfrm>
          <a:prstGeom prst="rect">
            <a:avLst/>
          </a:prstGeom>
        </p:spPr>
      </p:pic>
      <p:pic>
        <p:nvPicPr>
          <p:cNvPr id="12" name="Picture 11">
            <a:extLst>
              <a:ext uri="{FF2B5EF4-FFF2-40B4-BE49-F238E27FC236}">
                <a16:creationId xmlns:a16="http://schemas.microsoft.com/office/drawing/2014/main" id="{D96D871B-0AEB-E31B-06D4-45933D405367}"/>
              </a:ext>
            </a:extLst>
          </p:cNvPr>
          <p:cNvPicPr>
            <a:picLocks noChangeAspect="1"/>
          </p:cNvPicPr>
          <p:nvPr/>
        </p:nvPicPr>
        <p:blipFill>
          <a:blip r:embed="rId4"/>
          <a:stretch>
            <a:fillRect/>
          </a:stretch>
        </p:blipFill>
        <p:spPr>
          <a:xfrm>
            <a:off x="4128433" y="3636209"/>
            <a:ext cx="3887652" cy="2998240"/>
          </a:xfrm>
          <a:prstGeom prst="rect">
            <a:avLst/>
          </a:prstGeom>
        </p:spPr>
      </p:pic>
      <p:pic>
        <p:nvPicPr>
          <p:cNvPr id="2050" name="Picture 2">
            <a:extLst>
              <a:ext uri="{FF2B5EF4-FFF2-40B4-BE49-F238E27FC236}">
                <a16:creationId xmlns:a16="http://schemas.microsoft.com/office/drawing/2014/main" id="{71A6E6ED-A9B5-75D1-C5DD-01D5CD710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010" y="3617147"/>
            <a:ext cx="4089969" cy="30765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7FCD38-D13A-FAD7-D357-26F3A4B643B8}"/>
              </a:ext>
            </a:extLst>
          </p:cNvPr>
          <p:cNvSpPr txBox="1"/>
          <p:nvPr/>
        </p:nvSpPr>
        <p:spPr>
          <a:xfrm>
            <a:off x="4128433" y="223551"/>
            <a:ext cx="7617459" cy="307777"/>
          </a:xfrm>
          <a:prstGeom prst="rect">
            <a:avLst/>
          </a:prstGeom>
          <a:noFill/>
        </p:spPr>
        <p:txBody>
          <a:bodyPr wrap="square">
            <a:spAutoFit/>
          </a:bodyPr>
          <a:lstStyle/>
          <a:p>
            <a:pPr lvl="1"/>
            <a:r>
              <a:rPr lang="en-US" sz="1400" dirty="0">
                <a:effectLst/>
                <a:latin typeface="Aptos" panose="020B0004020202020204" pitchFamily="34" charset="0"/>
                <a:ea typeface="Aptos" panose="020B0004020202020204" pitchFamily="34" charset="0"/>
                <a:cs typeface="Times New Roman" panose="02020603050405020304" pitchFamily="18" charset="0"/>
              </a:rPr>
              <a:t>Visualizing extracted features</a:t>
            </a:r>
          </a:p>
        </p:txBody>
      </p:sp>
    </p:spTree>
    <p:extLst>
      <p:ext uri="{BB962C8B-B14F-4D97-AF65-F5344CB8AC3E}">
        <p14:creationId xmlns:p14="http://schemas.microsoft.com/office/powerpoint/2010/main" val="259687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4991E-5420-BB3D-3A08-5E3E0EFDB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1C4E5-E404-B654-2495-9E5E95BD282E}"/>
              </a:ext>
            </a:extLst>
          </p:cNvPr>
          <p:cNvSpPr>
            <a:spLocks noGrp="1"/>
          </p:cNvSpPr>
          <p:nvPr>
            <p:ph type="title"/>
          </p:nvPr>
        </p:nvSpPr>
        <p:spPr/>
        <p:txBody>
          <a:bodyPr/>
          <a:lstStyle/>
          <a:p>
            <a:r>
              <a:rPr lang="en-US" sz="3200" b="1" dirty="0">
                <a:solidFill>
                  <a:schemeClr val="bg1"/>
                </a:solidFill>
              </a:rPr>
              <a:t>Data Exploration on Generated Features</a:t>
            </a:r>
            <a:endParaRPr lang="en-IO" sz="3200" b="1" dirty="0">
              <a:solidFill>
                <a:schemeClr val="bg1"/>
              </a:solidFill>
            </a:endParaRPr>
          </a:p>
        </p:txBody>
      </p:sp>
      <p:sp>
        <p:nvSpPr>
          <p:cNvPr id="5" name="Footer Placeholder 4">
            <a:extLst>
              <a:ext uri="{FF2B5EF4-FFF2-40B4-BE49-F238E27FC236}">
                <a16:creationId xmlns:a16="http://schemas.microsoft.com/office/drawing/2014/main" id="{70695EE7-C260-8596-144E-1ABF4A75B1E1}"/>
              </a:ext>
            </a:extLst>
          </p:cNvPr>
          <p:cNvSpPr>
            <a:spLocks noGrp="1"/>
          </p:cNvSpPr>
          <p:nvPr>
            <p:ph type="ftr" sz="quarter" idx="11"/>
          </p:nvPr>
        </p:nvSpPr>
        <p:spPr>
          <a:xfrm>
            <a:off x="4075044" y="6561799"/>
            <a:ext cx="4648201" cy="365125"/>
          </a:xfrm>
        </p:spPr>
        <p:txBody>
          <a:bodyPr/>
          <a:lstStyle/>
          <a:p>
            <a:r>
              <a:rPr lang="it-IT" dirty="0"/>
              <a:t>DA 204o: Data Science in Practice</a:t>
            </a:r>
            <a:endParaRPr lang="en-SG" dirty="0"/>
          </a:p>
        </p:txBody>
      </p:sp>
      <p:sp>
        <p:nvSpPr>
          <p:cNvPr id="6" name="Slide Number Placeholder 5">
            <a:extLst>
              <a:ext uri="{FF2B5EF4-FFF2-40B4-BE49-F238E27FC236}">
                <a16:creationId xmlns:a16="http://schemas.microsoft.com/office/drawing/2014/main" id="{CD7D1226-7DA5-338F-48E2-6499FEFFAB65}"/>
              </a:ext>
            </a:extLst>
          </p:cNvPr>
          <p:cNvSpPr>
            <a:spLocks noGrp="1"/>
          </p:cNvSpPr>
          <p:nvPr>
            <p:ph type="sldNum" sz="quarter" idx="12"/>
          </p:nvPr>
        </p:nvSpPr>
        <p:spPr/>
        <p:txBody>
          <a:bodyPr/>
          <a:lstStyle/>
          <a:p>
            <a:fld id="{BF1758FF-0BF1-4103-A89A-38EC40E85429}" type="slidenum">
              <a:rPr lang="en-SG" smtClean="0"/>
              <a:t>9</a:t>
            </a:fld>
            <a:endParaRPr lang="en-SG"/>
          </a:p>
        </p:txBody>
      </p:sp>
      <p:pic>
        <p:nvPicPr>
          <p:cNvPr id="4100" name="Picture 4">
            <a:extLst>
              <a:ext uri="{FF2B5EF4-FFF2-40B4-BE49-F238E27FC236}">
                <a16:creationId xmlns:a16="http://schemas.microsoft.com/office/drawing/2014/main" id="{9C14A197-1F91-C080-D578-E1D10190D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277" y="1382839"/>
            <a:ext cx="3608510" cy="24504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C8D9F10-F779-A970-7822-65E413948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734" y="1364208"/>
            <a:ext cx="3507728" cy="241543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25E110E-D9E0-C693-1524-E549A8400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277" y="3972848"/>
            <a:ext cx="3608510" cy="25045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569D741-3867-B43D-215B-9197CBD14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3344" y="3994382"/>
            <a:ext cx="3608509" cy="2504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D2DBE8-2D8E-699E-2BEC-16C36CADEA75}"/>
              </a:ext>
            </a:extLst>
          </p:cNvPr>
          <p:cNvSpPr txBox="1"/>
          <p:nvPr/>
        </p:nvSpPr>
        <p:spPr>
          <a:xfrm>
            <a:off x="4033057" y="878958"/>
            <a:ext cx="7617459" cy="307777"/>
          </a:xfrm>
          <a:prstGeom prst="rect">
            <a:avLst/>
          </a:prstGeom>
          <a:noFill/>
        </p:spPr>
        <p:txBody>
          <a:bodyPr wrap="square">
            <a:spAutoFit/>
          </a:bodyPr>
          <a:lstStyle/>
          <a:p>
            <a:pPr lvl="1"/>
            <a:r>
              <a:rPr lang="en-US" sz="1400" dirty="0">
                <a:effectLst/>
                <a:latin typeface="Aptos" panose="020B0004020202020204" pitchFamily="34" charset="0"/>
                <a:ea typeface="Aptos" panose="020B0004020202020204" pitchFamily="34" charset="0"/>
                <a:cs typeface="Times New Roman" panose="02020603050405020304" pitchFamily="18" charset="0"/>
              </a:rPr>
              <a:t>Visualizing MFCC coefficient for a given sensor data</a:t>
            </a:r>
          </a:p>
        </p:txBody>
      </p:sp>
    </p:spTree>
    <p:extLst>
      <p:ext uri="{BB962C8B-B14F-4D97-AF65-F5344CB8AC3E}">
        <p14:creationId xmlns:p14="http://schemas.microsoft.com/office/powerpoint/2010/main" val="1920390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16127</TotalTime>
  <Words>2981</Words>
  <Application>Microsoft Office PowerPoint</Application>
  <PresentationFormat>Widescreen</PresentationFormat>
  <Paragraphs>284</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Aptos Narrow</vt:lpstr>
      <vt:lpstr>Arial</vt:lpstr>
      <vt:lpstr>Calibri</vt:lpstr>
      <vt:lpstr>Cambria Math</vt:lpstr>
      <vt:lpstr>Graphik Bold</vt:lpstr>
      <vt:lpstr>Graphik Light</vt:lpstr>
      <vt:lpstr>Graphik Regular</vt:lpstr>
      <vt:lpstr>Graphik Semibold</vt:lpstr>
      <vt:lpstr>Graphik Thin</vt:lpstr>
      <vt:lpstr>STK Bureau Sans Book</vt:lpstr>
      <vt:lpstr>Retrospect</vt:lpstr>
      <vt:lpstr>DA 204o: Data Science in Practice  Course Project Final Presentation  Detecting Human Activities Through Smartphone and Smartwatch Sensor Intelligence</vt:lpstr>
      <vt:lpstr>Problem Definition</vt:lpstr>
      <vt:lpstr>Accelerometer &amp; Gyroscope Sensors</vt:lpstr>
      <vt:lpstr>Data Collection</vt:lpstr>
      <vt:lpstr>Data Exploration</vt:lpstr>
      <vt:lpstr>Data Exploration</vt:lpstr>
      <vt:lpstr>Feature Generation</vt:lpstr>
      <vt:lpstr>Data Exploration on Generated Features</vt:lpstr>
      <vt:lpstr>Data Exploration on Generated Features</vt:lpstr>
      <vt:lpstr>Model Training</vt:lpstr>
      <vt:lpstr>Proposed Methodology</vt:lpstr>
      <vt:lpstr>Results</vt:lpstr>
      <vt:lpstr>Results</vt:lpstr>
      <vt:lpstr>Results</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Murthy L</cp:lastModifiedBy>
  <cp:revision>1224</cp:revision>
  <dcterms:created xsi:type="dcterms:W3CDTF">2023-08-01T07:21:01Z</dcterms:created>
  <dcterms:modified xsi:type="dcterms:W3CDTF">2024-12-05T14:03:24Z</dcterms:modified>
</cp:coreProperties>
</file>