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30586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170625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68929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192514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62073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25392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43811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48413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277297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33600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71EBD0-01A4-4C3F-B09C-FA5BA9283EE2}" type="datetimeFigureOut">
              <a:rPr lang="en-IN" smtClean="0"/>
              <a:pPr/>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339676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1EBD0-01A4-4C3F-B09C-FA5BA9283EE2}" type="datetimeFigureOut">
              <a:rPr lang="en-IN" smtClean="0"/>
              <a:pPr/>
              <a:t>19-08-2020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E4B0-7052-4868-B842-FDE45FE1761E}" type="slidenum">
              <a:rPr lang="en-IN" smtClean="0"/>
              <a:pPr/>
              <a:t>‹#›</a:t>
            </a:fld>
            <a:endParaRPr lang="en-IN"/>
          </a:p>
        </p:txBody>
      </p:sp>
    </p:spTree>
    <p:extLst>
      <p:ext uri="{BB962C8B-B14F-4D97-AF65-F5344CB8AC3E}">
        <p14:creationId xmlns="" xmlns:p14="http://schemas.microsoft.com/office/powerpoint/2010/main" val="191128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ecs/"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2.xml"/><Relationship Id="rId6" Type="http://schemas.openxmlformats.org/officeDocument/2006/relationships/hyperlink" Target="https://aws.amazon.com/ec2/autoscaling/" TargetMode="External"/><Relationship Id="rId5" Type="http://schemas.openxmlformats.org/officeDocument/2006/relationships/hyperlink" Target="https://aws.amazon.com/aurora/" TargetMode="External"/><Relationship Id="rId4" Type="http://schemas.openxmlformats.org/officeDocument/2006/relationships/hyperlink" Target="https://aws.amazon.com/dynamod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cloudwatch/" TargetMode="External"/><Relationship Id="rId2" Type="http://schemas.openxmlformats.org/officeDocument/2006/relationships/hyperlink" Target="https://console.aws.amazon.com/console/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Auto Scaling</a:t>
            </a:r>
            <a:endParaRPr lang="en-IN" dirty="0"/>
          </a:p>
        </p:txBody>
      </p:sp>
    </p:spTree>
    <p:extLst>
      <p:ext uri="{BB962C8B-B14F-4D97-AF65-F5344CB8AC3E}">
        <p14:creationId xmlns="" xmlns:p14="http://schemas.microsoft.com/office/powerpoint/2010/main" val="62839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By adding Amazon EC2 Auto Scaling to this application, you have a third option available. You can add new instances to the application only when necessary, and terminate them when they're no longer needed. Because Amazon EC2 Auto Scaling uses EC2 instances, you only have to pay for the instances you use, when you use them. You now have a cost-effective architecture that provides the best customer experience while minimizing expenses</a:t>
            </a:r>
            <a:r>
              <a:rPr lang="en-US" sz="1800" dirty="0" smtClean="0"/>
              <a:t>.</a:t>
            </a:r>
          </a:p>
          <a:p>
            <a:endParaRPr lang="en-US" sz="1800" dirty="0"/>
          </a:p>
          <a:p>
            <a:endParaRPr lang="en-IN" sz="1800" dirty="0"/>
          </a:p>
        </p:txBody>
      </p:sp>
      <p:pic>
        <p:nvPicPr>
          <p:cNvPr id="4" name="Picture 3" descr="&#10;     An example showing how Amazon EC2 Auto Scaling can adjust capacity as needed.&#10;    "/>
          <p:cNvPicPr/>
          <p:nvPr/>
        </p:nvPicPr>
        <p:blipFill>
          <a:blip r:embed="rId2">
            <a:extLst>
              <a:ext uri="{28A0092B-C50C-407E-A947-70E740481C1C}">
                <a14:useLocalDpi xmlns="" xmlns:a14="http://schemas.microsoft.com/office/drawing/2010/main" val="0"/>
              </a:ext>
            </a:extLst>
          </a:blip>
          <a:srcRect/>
          <a:stretch>
            <a:fillRect/>
          </a:stretch>
        </p:blipFill>
        <p:spPr bwMode="auto">
          <a:xfrm>
            <a:off x="1691680" y="3501008"/>
            <a:ext cx="4693920" cy="2979420"/>
          </a:xfrm>
          <a:prstGeom prst="rect">
            <a:avLst/>
          </a:prstGeom>
          <a:noFill/>
          <a:ln>
            <a:noFill/>
          </a:ln>
        </p:spPr>
      </p:pic>
    </p:spTree>
    <p:extLst>
      <p:ext uri="{BB962C8B-B14F-4D97-AF65-F5344CB8AC3E}">
        <p14:creationId xmlns="" xmlns:p14="http://schemas.microsoft.com/office/powerpoint/2010/main" val="224981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Example: Web App Architecture</a:t>
            </a:r>
          </a:p>
          <a:p>
            <a:r>
              <a:rPr lang="en-US" sz="1800" dirty="0"/>
              <a:t>In a common web app scenario, you run multiple copies of your app simultaneously to cover the volume of your customer traffic. These multiple copies of your application are hosted on identical EC2 instances (cloud servers), each handling customer requests.</a:t>
            </a:r>
          </a:p>
          <a:p>
            <a:endParaRPr lang="en-IN" dirty="0"/>
          </a:p>
        </p:txBody>
      </p:sp>
      <p:pic>
        <p:nvPicPr>
          <p:cNvPr id="4" name="Picture 3" descr="&#10;     An illustration of a basic Auto Scaling group.&#10;    "/>
          <p:cNvPicPr/>
          <p:nvPr/>
        </p:nvPicPr>
        <p:blipFill>
          <a:blip r:embed="rId2">
            <a:extLst>
              <a:ext uri="{28A0092B-C50C-407E-A947-70E740481C1C}">
                <a14:useLocalDpi xmlns="" xmlns:a14="http://schemas.microsoft.com/office/drawing/2010/main" val="0"/>
              </a:ext>
            </a:extLst>
          </a:blip>
          <a:srcRect/>
          <a:stretch>
            <a:fillRect/>
          </a:stretch>
        </p:blipFill>
        <p:spPr bwMode="auto">
          <a:xfrm>
            <a:off x="2267744" y="3429000"/>
            <a:ext cx="4000500" cy="2331720"/>
          </a:xfrm>
          <a:prstGeom prst="rect">
            <a:avLst/>
          </a:prstGeom>
          <a:noFill/>
          <a:ln>
            <a:noFill/>
          </a:ln>
        </p:spPr>
      </p:pic>
    </p:spTree>
    <p:extLst>
      <p:ext uri="{BB962C8B-B14F-4D97-AF65-F5344CB8AC3E}">
        <p14:creationId xmlns="" xmlns:p14="http://schemas.microsoft.com/office/powerpoint/2010/main" val="152423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Amazon EC2 Auto Scaling manages the launch and termination of these EC2 instances on your behalf. </a:t>
            </a:r>
            <a:endParaRPr lang="en-US" sz="2400" dirty="0" smtClean="0"/>
          </a:p>
          <a:p>
            <a:r>
              <a:rPr lang="en-US" sz="2400" dirty="0" smtClean="0"/>
              <a:t>You </a:t>
            </a:r>
            <a:r>
              <a:rPr lang="en-US" sz="2400" dirty="0"/>
              <a:t>define a set of criteria (such as an Amazon </a:t>
            </a:r>
            <a:r>
              <a:rPr lang="en-US" sz="2400" dirty="0" err="1"/>
              <a:t>CloudWatch</a:t>
            </a:r>
            <a:r>
              <a:rPr lang="en-US" sz="2400" dirty="0"/>
              <a:t> alarm) that determines when the Auto Scaling group launches or terminates EC2 instances. </a:t>
            </a:r>
            <a:endParaRPr lang="en-US" sz="2400" dirty="0" smtClean="0"/>
          </a:p>
          <a:p>
            <a:r>
              <a:rPr lang="en-US" sz="2400" dirty="0" smtClean="0"/>
              <a:t>Adding </a:t>
            </a:r>
            <a:r>
              <a:rPr lang="en-US" sz="2400" dirty="0"/>
              <a:t>Auto Scaling groups to your network architecture helps make your application more highly available and fault tolerant.</a:t>
            </a:r>
            <a:endParaRPr lang="en-IN" sz="2400" dirty="0"/>
          </a:p>
        </p:txBody>
      </p:sp>
    </p:spTree>
    <p:extLst>
      <p:ext uri="{BB962C8B-B14F-4D97-AF65-F5344CB8AC3E}">
        <p14:creationId xmlns="" xmlns:p14="http://schemas.microsoft.com/office/powerpoint/2010/main" val="49260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     An illustration of a basic Auto Scaling group.&#10;    "/>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63688" y="1916832"/>
            <a:ext cx="5688632" cy="3556299"/>
          </a:xfrm>
          <a:prstGeom prst="rect">
            <a:avLst/>
          </a:prstGeom>
          <a:noFill/>
          <a:ln>
            <a:noFill/>
          </a:ln>
        </p:spPr>
      </p:pic>
    </p:spTree>
    <p:extLst>
      <p:ext uri="{BB962C8B-B14F-4D97-AF65-F5344CB8AC3E}">
        <p14:creationId xmlns="" xmlns:p14="http://schemas.microsoft.com/office/powerpoint/2010/main" val="355818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You can create as many Auto Scaling groups as you need. For example, you can create an Auto Scaling group for each tier.</a:t>
            </a:r>
          </a:p>
          <a:p>
            <a:r>
              <a:rPr lang="en-US" sz="2800" dirty="0"/>
              <a:t>To distribute traffic between the instances in your Auto Scaling groups, you can introduce a load balancer into your architecture.</a:t>
            </a:r>
            <a:r>
              <a:rPr lang="en-US" dirty="0"/>
              <a:t> </a:t>
            </a:r>
          </a:p>
          <a:p>
            <a:pPr marL="0" indent="0">
              <a:buNone/>
            </a:pPr>
            <a:endParaRPr lang="en-IN" dirty="0"/>
          </a:p>
        </p:txBody>
      </p:sp>
    </p:spTree>
    <p:extLst>
      <p:ext uri="{BB962C8B-B14F-4D97-AF65-F5344CB8AC3E}">
        <p14:creationId xmlns="" xmlns:p14="http://schemas.microsoft.com/office/powerpoint/2010/main" val="41451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b="1" dirty="0"/>
              <a:t>Example: Distributing Instances Across Availability </a:t>
            </a:r>
            <a:r>
              <a:rPr lang="en-IN" sz="2000" b="1" dirty="0" smtClean="0"/>
              <a:t>Zones</a:t>
            </a:r>
          </a:p>
          <a:p>
            <a:pPr marL="0" indent="0">
              <a:buNone/>
            </a:pPr>
            <a:endParaRPr lang="en-IN" sz="2000" b="1" dirty="0"/>
          </a:p>
          <a:p>
            <a:pPr marL="0" indent="0">
              <a:buNone/>
            </a:pPr>
            <a:r>
              <a:rPr lang="en-US" sz="2000" dirty="0"/>
              <a:t>AWS resources, such as EC2 instances, are housed in highly available data centers. To provide additional scalability and reliability, these data centers are in different physical locations. </a:t>
            </a:r>
            <a:r>
              <a:rPr lang="en-US" sz="2000" i="1" dirty="0"/>
              <a:t>Regions</a:t>
            </a:r>
            <a:r>
              <a:rPr lang="en-US" sz="2000" dirty="0"/>
              <a:t> are large and widely dispersed geographic locations. Each Region contains multiple distinct locations, called </a:t>
            </a:r>
            <a:r>
              <a:rPr lang="en-US" sz="2000" i="1" dirty="0"/>
              <a:t>Availability Zones</a:t>
            </a:r>
            <a:r>
              <a:rPr lang="en-US" sz="2000" dirty="0"/>
              <a:t>, which are engineered to be isolated from failures in other Availability Zones. </a:t>
            </a:r>
            <a:endParaRPr lang="en-US" sz="2000" dirty="0" smtClean="0"/>
          </a:p>
          <a:p>
            <a:pPr marL="0" indent="0">
              <a:buNone/>
            </a:pPr>
            <a:r>
              <a:rPr lang="en-US" sz="2000" dirty="0" smtClean="0"/>
              <a:t>They </a:t>
            </a:r>
            <a:r>
              <a:rPr lang="en-US" sz="2000" dirty="0"/>
              <a:t>provide inexpensive, low-latency network connectivity to other Availability Zones in the same Region.</a:t>
            </a:r>
            <a:endParaRPr lang="en-IN" sz="2000" b="1" dirty="0"/>
          </a:p>
          <a:p>
            <a:endParaRPr lang="en-IN" dirty="0"/>
          </a:p>
        </p:txBody>
      </p:sp>
    </p:spTree>
    <p:extLst>
      <p:ext uri="{BB962C8B-B14F-4D97-AF65-F5344CB8AC3E}">
        <p14:creationId xmlns="" xmlns:p14="http://schemas.microsoft.com/office/powerpoint/2010/main" val="169733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Amazon EC2 Auto Scaling enables you to take advantage of the safety and reliability of geographic redundancy by spanning Auto Scaling groups across multiple Availability Zones within a Region</a:t>
            </a:r>
            <a:r>
              <a:rPr lang="en-US" sz="2000" dirty="0" smtClean="0"/>
              <a:t>.</a:t>
            </a:r>
          </a:p>
          <a:p>
            <a:r>
              <a:rPr lang="en-US" sz="2000" dirty="0" smtClean="0"/>
              <a:t>When </a:t>
            </a:r>
            <a:r>
              <a:rPr lang="en-US" sz="2000" dirty="0"/>
              <a:t>one Availability Zone becomes unhealthy or unavailable, Auto Scaling launches new instances in an unaffected Availability Zone. When the unhealthy Availability Zone returns to a healthy state, Auto Scaling automatically redistributes the application instances evenly across all of the designated Availability Zones.</a:t>
            </a:r>
          </a:p>
          <a:p>
            <a:r>
              <a:rPr lang="en-US" sz="2000" dirty="0"/>
              <a:t>An Auto Scaling group can contain EC2 instances in one or more Availability Zones within the same Region. However, Auto Scaling groups cannot span multiple Regions.</a:t>
            </a:r>
          </a:p>
          <a:p>
            <a:endParaRPr lang="en-IN" sz="2000" dirty="0"/>
          </a:p>
        </p:txBody>
      </p:sp>
    </p:spTree>
    <p:extLst>
      <p:ext uri="{BB962C8B-B14F-4D97-AF65-F5344CB8AC3E}">
        <p14:creationId xmlns="" xmlns:p14="http://schemas.microsoft.com/office/powerpoint/2010/main" val="386612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For Auto Scaling groups in a VPC, the EC2 instances are launched in subnets. You select the subnets for your EC2 instances when you create or update the Auto Scaling group. You can select one or more subnets per Availability Zone</a:t>
            </a:r>
            <a:endParaRPr lang="en-IN" sz="1800" dirty="0"/>
          </a:p>
        </p:txBody>
      </p:sp>
    </p:spTree>
    <p:extLst>
      <p:ext uri="{BB962C8B-B14F-4D97-AF65-F5344CB8AC3E}">
        <p14:creationId xmlns="" xmlns:p14="http://schemas.microsoft.com/office/powerpoint/2010/main" val="335024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      A typical Auto Scaling group spanning two Availability&#10;       Zones.&#10;     "/>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214233" y="2180689"/>
            <a:ext cx="4715533" cy="3839111"/>
          </a:xfrm>
          <a:prstGeom prst="rect">
            <a:avLst/>
          </a:prstGeom>
          <a:noFill/>
          <a:ln>
            <a:noFill/>
          </a:ln>
        </p:spPr>
      </p:pic>
    </p:spTree>
    <p:extLst>
      <p:ext uri="{BB962C8B-B14F-4D97-AF65-F5344CB8AC3E}">
        <p14:creationId xmlns="" xmlns:p14="http://schemas.microsoft.com/office/powerpoint/2010/main" val="247791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Instance Distribution</a:t>
            </a:r>
          </a:p>
          <a:p>
            <a:r>
              <a:rPr lang="en-US" dirty="0"/>
              <a:t>Amazon EC2 Auto Scaling attempts to distribute instances evenly between the Availability Zones that are enabled for your Auto Scaling group. </a:t>
            </a:r>
            <a:endParaRPr lang="en-US" dirty="0" smtClean="0"/>
          </a:p>
          <a:p>
            <a:r>
              <a:rPr lang="en-US" dirty="0" smtClean="0"/>
              <a:t>Amazon </a:t>
            </a:r>
            <a:r>
              <a:rPr lang="en-US" dirty="0"/>
              <a:t>EC2 Auto Scaling does this by attempting to launch new instances in the Availability Zone with the fewest instances. If the attempt fails, however, Amazon EC2 Auto Scaling attempts to launch the instances in another Availability Zone until it succeeds. </a:t>
            </a:r>
            <a:endParaRPr lang="en-US" dirty="0" smtClean="0"/>
          </a:p>
          <a:p>
            <a:r>
              <a:rPr lang="en-US" dirty="0" smtClean="0"/>
              <a:t>For </a:t>
            </a:r>
            <a:r>
              <a:rPr lang="en-US" dirty="0"/>
              <a:t>Auto Scaling groups in a VPC, if there are multiple subnets in an Availability Zone, Amazon EC2 Auto Scaling selects a subnet from the Availability Zone at random.</a:t>
            </a:r>
          </a:p>
          <a:p>
            <a:pPr marL="0" indent="0">
              <a:buNone/>
            </a:pPr>
            <a:r>
              <a:rPr lang="en-US" dirty="0" smtClean="0"/>
              <a:t/>
            </a:r>
            <a:br>
              <a:rPr lang="en-US" dirty="0" smtClean="0"/>
            </a:br>
            <a:endParaRPr lang="en-IN" dirty="0"/>
          </a:p>
        </p:txBody>
      </p:sp>
    </p:spTree>
    <p:extLst>
      <p:ext uri="{BB962C8B-B14F-4D97-AF65-F5344CB8AC3E}">
        <p14:creationId xmlns="" xmlns:p14="http://schemas.microsoft.com/office/powerpoint/2010/main" val="170346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a:t>AWS Auto Scaling monitors your applications and automatically adjusts capacity to maintain steady, predictable performance at the lowest possible cost. </a:t>
            </a:r>
            <a:endParaRPr lang="en-US" sz="2400" dirty="0" smtClean="0"/>
          </a:p>
          <a:p>
            <a:r>
              <a:rPr lang="en-US" sz="2400" dirty="0" smtClean="0"/>
              <a:t>Using </a:t>
            </a:r>
            <a:r>
              <a:rPr lang="en-US" sz="2400" dirty="0"/>
              <a:t>AWS Auto Scaling, it’s easy to setup application scaling for multiple resources across </a:t>
            </a:r>
            <a:r>
              <a:rPr lang="en-US" sz="2400" dirty="0" smtClean="0"/>
              <a:t>multiple </a:t>
            </a:r>
            <a:r>
              <a:rPr lang="en-US" sz="2400" dirty="0"/>
              <a:t>services in minutes</a:t>
            </a:r>
            <a:r>
              <a:rPr lang="en-US" sz="2400" dirty="0" smtClean="0"/>
              <a:t>.</a:t>
            </a:r>
          </a:p>
          <a:p>
            <a:r>
              <a:rPr lang="en-US" sz="2400" dirty="0"/>
              <a:t>The service provides a simple, powerful user interface that lets you build scaling plans for resources including </a:t>
            </a:r>
            <a:r>
              <a:rPr lang="en-US" sz="2400" dirty="0">
                <a:hlinkClick r:id="rId2"/>
              </a:rPr>
              <a:t>Amazon EC2</a:t>
            </a:r>
            <a:r>
              <a:rPr lang="en-US" sz="2400" dirty="0"/>
              <a:t> instances and Spot Fleets, </a:t>
            </a:r>
            <a:r>
              <a:rPr lang="en-US" sz="2400" dirty="0">
                <a:hlinkClick r:id="rId3"/>
              </a:rPr>
              <a:t>Amazon ECS</a:t>
            </a:r>
            <a:r>
              <a:rPr lang="en-US" sz="2400" dirty="0"/>
              <a:t> tasks, </a:t>
            </a:r>
            <a:r>
              <a:rPr lang="en-US" sz="2400" dirty="0">
                <a:hlinkClick r:id="rId4"/>
              </a:rPr>
              <a:t>Amazon </a:t>
            </a:r>
            <a:r>
              <a:rPr lang="en-US" sz="2400" dirty="0" err="1">
                <a:hlinkClick r:id="rId4"/>
              </a:rPr>
              <a:t>DynamoDB</a:t>
            </a:r>
            <a:r>
              <a:rPr lang="en-US" sz="2400" dirty="0"/>
              <a:t> tables and indexes, and </a:t>
            </a:r>
            <a:r>
              <a:rPr lang="en-US" sz="2400" dirty="0">
                <a:hlinkClick r:id="rId5"/>
              </a:rPr>
              <a:t>Amazon Aurora</a:t>
            </a:r>
            <a:r>
              <a:rPr lang="en-US" sz="2400" dirty="0"/>
              <a:t> Replicas</a:t>
            </a:r>
            <a:r>
              <a:rPr lang="en-US" sz="2400" dirty="0" smtClean="0"/>
              <a:t>.</a:t>
            </a:r>
          </a:p>
          <a:p>
            <a:r>
              <a:rPr lang="en-US" sz="2400" dirty="0" smtClean="0"/>
              <a:t> </a:t>
            </a:r>
            <a:r>
              <a:rPr lang="en-US" sz="2400" dirty="0"/>
              <a:t>AWS Auto Scaling makes scaling simple with recommendations that allow you to optimize performance, costs, or balance between them. If you’re already using </a:t>
            </a:r>
            <a:r>
              <a:rPr lang="en-US" sz="2400" dirty="0">
                <a:hlinkClick r:id="rId6"/>
              </a:rPr>
              <a:t>Amazon EC2 Auto Scaling</a:t>
            </a:r>
            <a:r>
              <a:rPr lang="en-US" sz="2400" dirty="0"/>
              <a:t> to dynamically scale your Amazon EC2 instances, you can now combine it with AWS Auto Scaling to scale additional resources for other AWS services</a:t>
            </a:r>
            <a:endParaRPr lang="en-IN" sz="2400" dirty="0"/>
          </a:p>
        </p:txBody>
      </p:sp>
    </p:spTree>
    <p:extLst>
      <p:ext uri="{BB962C8B-B14F-4D97-AF65-F5344CB8AC3E}">
        <p14:creationId xmlns="" xmlns:p14="http://schemas.microsoft.com/office/powerpoint/2010/main" val="505200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dirty="0"/>
              <a:t>Rebalancing Activities</a:t>
            </a:r>
          </a:p>
          <a:p>
            <a:pPr>
              <a:buNone/>
            </a:pPr>
            <a:r>
              <a:rPr lang="en-US" dirty="0"/>
              <a:t>After certain actions occur, your Auto Scaling group can become unbalanced between Availability Zones. Amazon EC2 Auto Scaling compensates by rebalancing the Availability Zones. The following actions can lead to rebalancing activity:</a:t>
            </a:r>
          </a:p>
          <a:p>
            <a:r>
              <a:rPr lang="en-US" dirty="0"/>
              <a:t>You change the Availability Zones for your group.</a:t>
            </a:r>
          </a:p>
          <a:p>
            <a:r>
              <a:rPr lang="en-US" dirty="0"/>
              <a:t>You explicitly terminate or detach instances and the group becomes unbalanced.</a:t>
            </a:r>
          </a:p>
          <a:p>
            <a:r>
              <a:rPr lang="en-US" dirty="0"/>
              <a:t>An Availability Zone that previously had insufficient capacity recovers and has additional capacity available.</a:t>
            </a:r>
          </a:p>
          <a:p>
            <a:pPr>
              <a:buNone/>
            </a:pPr>
            <a:endParaRPr lang="en-IN" dirty="0"/>
          </a:p>
        </p:txBody>
      </p:sp>
    </p:spTree>
    <p:extLst>
      <p:ext uri="{BB962C8B-B14F-4D97-AF65-F5344CB8AC3E}">
        <p14:creationId xmlns="" xmlns:p14="http://schemas.microsoft.com/office/powerpoint/2010/main" val="20233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When rebalancing, Amazon EC2 Auto Scaling launches new instances before terminating the old ones, so that rebalancing does not compromise the performance or availability of your application.</a:t>
            </a:r>
          </a:p>
          <a:p>
            <a:r>
              <a:rPr lang="en-US" sz="2000" dirty="0"/>
              <a:t>Because Amazon EC2 Auto Scaling attempts to launch new instances before terminating the old ones, being at or near the specified maximum capacity could impede or completely halt rebalancing activities</a:t>
            </a:r>
            <a:r>
              <a:rPr lang="en-US" sz="2000" dirty="0" smtClean="0"/>
              <a:t>.</a:t>
            </a:r>
          </a:p>
          <a:p>
            <a:r>
              <a:rPr lang="en-US" sz="2000" dirty="0"/>
              <a:t>To avoid this problem, the system can temporarily exceed the specified maximum capacity of a group by a 10 percent margin (or by a 1-instance margin, whichever is greater) during a rebalancing </a:t>
            </a:r>
            <a:r>
              <a:rPr lang="en-US" sz="2000"/>
              <a:t>activity</a:t>
            </a:r>
            <a:r>
              <a:rPr lang="en-US" sz="2000" smtClean="0"/>
              <a:t>.</a:t>
            </a:r>
          </a:p>
          <a:p>
            <a:r>
              <a:rPr lang="en-US" sz="2000" smtClean="0"/>
              <a:t> </a:t>
            </a:r>
            <a:r>
              <a:rPr lang="en-US" sz="2000" dirty="0"/>
              <a:t>The margin is extended only if the group is at or near maximum capacity and needs rebalancing, either because of user-requested rezoning or to compensate for zone availability issues. The extension lasts only as long as needed to rebalance the group typically a few minutes.</a:t>
            </a:r>
          </a:p>
          <a:p>
            <a:endParaRPr lang="en-IN" sz="2000" dirty="0"/>
          </a:p>
        </p:txBody>
      </p:sp>
    </p:spTree>
    <p:extLst>
      <p:ext uri="{BB962C8B-B14F-4D97-AF65-F5344CB8AC3E}">
        <p14:creationId xmlns="" xmlns:p14="http://schemas.microsoft.com/office/powerpoint/2010/main" val="298548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With AWS Auto Scaling, your applications always have the right resources at the right time.</a:t>
            </a:r>
          </a:p>
          <a:p>
            <a:r>
              <a:rPr lang="en-US" sz="2600" dirty="0"/>
              <a:t>It’s easy to get started with AWS Auto Scaling using the </a:t>
            </a:r>
            <a:r>
              <a:rPr lang="en-US" sz="2600" dirty="0">
                <a:hlinkClick r:id="rId2"/>
              </a:rPr>
              <a:t>AWS Management Console</a:t>
            </a:r>
            <a:r>
              <a:rPr lang="en-US" sz="2600" dirty="0"/>
              <a:t>, Command Line Interface (CLI), or SDK. AWS Auto Scaling is available at no additional charge. You pay only for the AWS resources needed to run your applications and </a:t>
            </a:r>
            <a:r>
              <a:rPr lang="en-US" sz="2600" dirty="0">
                <a:hlinkClick r:id="rId3"/>
              </a:rPr>
              <a:t>Amazon </a:t>
            </a:r>
            <a:r>
              <a:rPr lang="en-US" sz="2600" dirty="0" err="1">
                <a:hlinkClick r:id="rId3"/>
              </a:rPr>
              <a:t>CloudWatch</a:t>
            </a:r>
            <a:r>
              <a:rPr lang="en-US" sz="2600" dirty="0"/>
              <a:t> monitoring fees.</a:t>
            </a:r>
          </a:p>
          <a:p>
            <a:pPr marL="0" indent="0">
              <a:buNone/>
            </a:pPr>
            <a:endParaRPr lang="en-IN" dirty="0"/>
          </a:p>
        </p:txBody>
      </p:sp>
    </p:spTree>
    <p:extLst>
      <p:ext uri="{BB962C8B-B14F-4D97-AF65-F5344CB8AC3E}">
        <p14:creationId xmlns="" xmlns:p14="http://schemas.microsoft.com/office/powerpoint/2010/main" val="57616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Amazon EC2 Auto Scaling helps you ensure that you have the correct number of Amazon EC2 instances available to handle the load for your application. You create collections of EC2 instances, called </a:t>
            </a:r>
            <a:r>
              <a:rPr lang="en-US" i="1" dirty="0"/>
              <a:t>Auto Scaling groups</a:t>
            </a:r>
            <a:r>
              <a:rPr lang="en-US" dirty="0"/>
              <a:t>. </a:t>
            </a:r>
            <a:endParaRPr lang="en-US" dirty="0" smtClean="0"/>
          </a:p>
          <a:p>
            <a:r>
              <a:rPr lang="en-US" dirty="0" smtClean="0"/>
              <a:t>You </a:t>
            </a:r>
            <a:r>
              <a:rPr lang="en-US" dirty="0"/>
              <a:t>can specify the minimum number of instances in each Auto Scaling group, and Amazon EC2 Auto Scaling ensures that your group never goes below this size. </a:t>
            </a:r>
            <a:endParaRPr lang="en-US" dirty="0" smtClean="0"/>
          </a:p>
          <a:p>
            <a:r>
              <a:rPr lang="en-US" dirty="0" smtClean="0"/>
              <a:t>You </a:t>
            </a:r>
            <a:r>
              <a:rPr lang="en-US" dirty="0"/>
              <a:t>can specify the maximum number of instances in each Auto Scaling group, and Amazon EC2 Auto Scaling ensures that your group never goes above this size. </a:t>
            </a:r>
            <a:endParaRPr lang="en-US" dirty="0" smtClean="0"/>
          </a:p>
          <a:p>
            <a:r>
              <a:rPr lang="en-US" dirty="0" smtClean="0"/>
              <a:t>If </a:t>
            </a:r>
            <a:r>
              <a:rPr lang="en-US" dirty="0"/>
              <a:t>you specify the desired capacity, either when you create the group or at any time thereafter, Amazon EC2 Auto Scaling ensures that your group has this many instances. If you specify scaling policies, then Amazon EC2 Auto Scaling can launch or terminate instances as demand on your application increases or decreases.</a:t>
            </a:r>
            <a:endParaRPr lang="en-IN" dirty="0"/>
          </a:p>
        </p:txBody>
      </p:sp>
    </p:spTree>
    <p:extLst>
      <p:ext uri="{BB962C8B-B14F-4D97-AF65-F5344CB8AC3E}">
        <p14:creationId xmlns="" xmlns:p14="http://schemas.microsoft.com/office/powerpoint/2010/main" val="29560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a:t>For example, the following Auto Scaling group has a minimum size of one instance, a desired capacity of two instances, and a maximum size of four instances. The scaling policies that you define adjust the number of instances, within your minimum and maximum number of instances, based on the criteria that you specify</a:t>
            </a:r>
            <a:r>
              <a:rPr lang="en-US" sz="1600" dirty="0" smtClean="0"/>
              <a:t>.</a:t>
            </a:r>
          </a:p>
          <a:p>
            <a:endParaRPr lang="en-IN" sz="1600" dirty="0"/>
          </a:p>
        </p:txBody>
      </p:sp>
      <p:pic>
        <p:nvPicPr>
          <p:cNvPr id="4" name="Picture 3" descr="&#10;   An illustration of a basic Auto Scaling group.&#10;  "/>
          <p:cNvPicPr/>
          <p:nvPr/>
        </p:nvPicPr>
        <p:blipFill>
          <a:blip r:embed="rId2">
            <a:extLst>
              <a:ext uri="{28A0092B-C50C-407E-A947-70E740481C1C}">
                <a14:useLocalDpi xmlns="" xmlns:a14="http://schemas.microsoft.com/office/drawing/2010/main" val="0"/>
              </a:ext>
            </a:extLst>
          </a:blip>
          <a:srcRect/>
          <a:stretch>
            <a:fillRect/>
          </a:stretch>
        </p:blipFill>
        <p:spPr bwMode="auto">
          <a:xfrm>
            <a:off x="2051720" y="3068960"/>
            <a:ext cx="4608512" cy="2736304"/>
          </a:xfrm>
          <a:prstGeom prst="rect">
            <a:avLst/>
          </a:prstGeom>
          <a:noFill/>
          <a:ln>
            <a:noFill/>
          </a:ln>
        </p:spPr>
      </p:pic>
    </p:spTree>
    <p:extLst>
      <p:ext uri="{BB962C8B-B14F-4D97-AF65-F5344CB8AC3E}">
        <p14:creationId xmlns="" xmlns:p14="http://schemas.microsoft.com/office/powerpoint/2010/main" val="32161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Benefits of Auto Scaling</a:t>
            </a:r>
            <a:br>
              <a:rPr lang="en-IN" sz="3200" b="1" dirty="0"/>
            </a:br>
            <a:endParaRPr lang="en-IN" sz="3200" b="1"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Adding Amazon EC2 Auto Scaling to your application architecture is one way to maximize the benefits of the AWS Cloud. When you use Amazon EC2 Auto Scaling, your applications gain the following benefits:</a:t>
            </a:r>
          </a:p>
          <a:p>
            <a:r>
              <a:rPr lang="en-US" dirty="0"/>
              <a:t>Better fault tolerance. Amazon EC2 Auto Scaling can detect when an instance is unhealthy, terminate it, and launch an instance to replace it. You can also configure Amazon EC2 Auto Scaling to use multiple Availability Zones. If one Availability Zone becomes unavailable, Amazon EC2 Auto Scaling can launch instances in another one to compensate.</a:t>
            </a:r>
          </a:p>
          <a:p>
            <a:r>
              <a:rPr lang="en-US" dirty="0"/>
              <a:t>Better availability. Amazon EC2 Auto Scaling helps ensure that your application always has the right amount of capacity to handle the current traffic demand.</a:t>
            </a:r>
          </a:p>
          <a:p>
            <a:r>
              <a:rPr lang="en-US" dirty="0"/>
              <a:t>Better cost management. Amazon EC2 Auto Scaling can dynamically increase and decrease capacity as needed. Because you pay for the EC2 instances you use, you save money by launching instances when they are needed and terminating them when they aren't.</a:t>
            </a:r>
          </a:p>
          <a:p>
            <a:endParaRPr lang="en-IN" dirty="0"/>
          </a:p>
        </p:txBody>
      </p:sp>
    </p:spTree>
    <p:extLst>
      <p:ext uri="{BB962C8B-B14F-4D97-AF65-F5344CB8AC3E}">
        <p14:creationId xmlns="" xmlns:p14="http://schemas.microsoft.com/office/powerpoint/2010/main" val="411693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Example: Covering Variable Demand</a:t>
            </a:r>
          </a:p>
          <a:p>
            <a:r>
              <a:rPr lang="en-US" sz="1700" dirty="0"/>
              <a:t>To demonstrate some of the benefits of Amazon EC2 Auto Scaling, consider a basic web application running on AWS. This application allows employees to search for conference rooms that they might want to use for meetings. During the beginning and end of the week, usage of this application is minimal. During the middle of the week, more employees are scheduling meetings, so the demand on the application increases significantly.</a:t>
            </a:r>
          </a:p>
          <a:p>
            <a:r>
              <a:rPr lang="en-US" sz="1700" dirty="0"/>
              <a:t>The following graph shows how much of the application's capacity is used over the course of a week.</a:t>
            </a:r>
          </a:p>
          <a:p>
            <a:pPr marL="0" indent="0">
              <a:buNone/>
            </a:pPr>
            <a:endParaRPr lang="en-US" sz="2300" dirty="0" smtClean="0"/>
          </a:p>
          <a:p>
            <a:pPr marL="0" indent="0">
              <a:buNone/>
            </a:pPr>
            <a:r>
              <a:rPr lang="en-US" sz="2300" dirty="0" smtClean="0"/>
              <a:t/>
            </a:r>
            <a:br>
              <a:rPr lang="en-US" sz="2300" dirty="0" smtClean="0"/>
            </a:br>
            <a:endParaRPr lang="en-IN" sz="2300" dirty="0"/>
          </a:p>
        </p:txBody>
      </p:sp>
      <p:pic>
        <p:nvPicPr>
          <p:cNvPr id="4" name="Picture 3" descr="&#10;     An example of the capacity demand on an application.&#10;    "/>
          <p:cNvPicPr/>
          <p:nvPr/>
        </p:nvPicPr>
        <p:blipFill>
          <a:blip r:embed="rId2">
            <a:extLst>
              <a:ext uri="{28A0092B-C50C-407E-A947-70E740481C1C}">
                <a14:useLocalDpi xmlns="" xmlns:a14="http://schemas.microsoft.com/office/drawing/2010/main" val="0"/>
              </a:ext>
            </a:extLst>
          </a:blip>
          <a:srcRect/>
          <a:stretch>
            <a:fillRect/>
          </a:stretch>
        </p:blipFill>
        <p:spPr bwMode="auto">
          <a:xfrm>
            <a:off x="2123728" y="4221480"/>
            <a:ext cx="4198620" cy="2636520"/>
          </a:xfrm>
          <a:prstGeom prst="rect">
            <a:avLst/>
          </a:prstGeom>
          <a:noFill/>
          <a:ln>
            <a:noFill/>
          </a:ln>
        </p:spPr>
      </p:pic>
    </p:spTree>
    <p:extLst>
      <p:ext uri="{BB962C8B-B14F-4D97-AF65-F5344CB8AC3E}">
        <p14:creationId xmlns="" xmlns:p14="http://schemas.microsoft.com/office/powerpoint/2010/main" val="42157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Traditionally, there are two ways to plan for these changes in capacity. The first option is to add enough servers so that the application always has enough capacity to meet demand. The downside of this option, however, is that there are days in which the application doesn't need this much capacity. The extra capacity remains unused and, in essence, raises the cost of keeping the application running</a:t>
            </a:r>
            <a:r>
              <a:rPr lang="en-US" sz="1800" dirty="0" smtClean="0"/>
              <a:t>.</a:t>
            </a:r>
          </a:p>
          <a:p>
            <a:endParaRPr lang="en-US" sz="1800" dirty="0"/>
          </a:p>
          <a:p>
            <a:endParaRPr lang="en-IN" sz="1800" dirty="0"/>
          </a:p>
        </p:txBody>
      </p:sp>
      <p:pic>
        <p:nvPicPr>
          <p:cNvPr id="4" name="Picture 3" descr="&#10;     An example showing how buying more capacity than needed can be&#10;      inefficient from a cost perspective.&#10;    "/>
          <p:cNvPicPr/>
          <p:nvPr/>
        </p:nvPicPr>
        <p:blipFill>
          <a:blip r:embed="rId2">
            <a:extLst>
              <a:ext uri="{28A0092B-C50C-407E-A947-70E740481C1C}">
                <a14:useLocalDpi xmlns="" xmlns:a14="http://schemas.microsoft.com/office/drawing/2010/main" val="0"/>
              </a:ext>
            </a:extLst>
          </a:blip>
          <a:srcRect/>
          <a:stretch>
            <a:fillRect/>
          </a:stretch>
        </p:blipFill>
        <p:spPr bwMode="auto">
          <a:xfrm>
            <a:off x="1979712" y="3068960"/>
            <a:ext cx="4320540" cy="3002280"/>
          </a:xfrm>
          <a:prstGeom prst="rect">
            <a:avLst/>
          </a:prstGeom>
          <a:noFill/>
          <a:ln>
            <a:noFill/>
          </a:ln>
        </p:spPr>
      </p:pic>
    </p:spTree>
    <p:extLst>
      <p:ext uri="{BB962C8B-B14F-4D97-AF65-F5344CB8AC3E}">
        <p14:creationId xmlns="" xmlns:p14="http://schemas.microsoft.com/office/powerpoint/2010/main" val="23098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a:t>The second option is to have enough capacity to handle the average demand on the application. This option is less expensive, because you aren't purchasing equipment that you'll only use occasionally. However, you risk creating a poor customer experience when the demand on the application exceeds its capacity</a:t>
            </a:r>
            <a:r>
              <a:rPr lang="en-US" sz="1600" dirty="0" smtClean="0"/>
              <a:t>.</a:t>
            </a:r>
          </a:p>
          <a:p>
            <a:endParaRPr lang="en-US" sz="1600" dirty="0"/>
          </a:p>
          <a:p>
            <a:endParaRPr lang="en-IN" sz="1600" dirty="0"/>
          </a:p>
        </p:txBody>
      </p:sp>
      <p:pic>
        <p:nvPicPr>
          <p:cNvPr id="4" name="Picture 3" descr="&#10;     An example showing how buying less capacity than needed can cause a poor&#10;      customer experience.&#10;    "/>
          <p:cNvPicPr/>
          <p:nvPr/>
        </p:nvPicPr>
        <p:blipFill>
          <a:blip r:embed="rId2">
            <a:extLst>
              <a:ext uri="{28A0092B-C50C-407E-A947-70E740481C1C}">
                <a14:useLocalDpi xmlns="" xmlns:a14="http://schemas.microsoft.com/office/drawing/2010/main" val="0"/>
              </a:ext>
            </a:extLst>
          </a:blip>
          <a:srcRect/>
          <a:stretch>
            <a:fillRect/>
          </a:stretch>
        </p:blipFill>
        <p:spPr bwMode="auto">
          <a:xfrm>
            <a:off x="2051720" y="3212976"/>
            <a:ext cx="4198620" cy="3009900"/>
          </a:xfrm>
          <a:prstGeom prst="rect">
            <a:avLst/>
          </a:prstGeom>
          <a:noFill/>
          <a:ln>
            <a:noFill/>
          </a:ln>
        </p:spPr>
      </p:pic>
    </p:spTree>
    <p:extLst>
      <p:ext uri="{BB962C8B-B14F-4D97-AF65-F5344CB8AC3E}">
        <p14:creationId xmlns="" xmlns:p14="http://schemas.microsoft.com/office/powerpoint/2010/main" val="3840997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17705</TotalTime>
  <Words>1338</Words>
  <Application>Microsoft Office PowerPoint</Application>
  <PresentationFormat>On-screen Show (4:3)</PresentationFormat>
  <Paragraphs>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Auto Scaling</vt:lpstr>
      <vt:lpstr>Slide 2</vt:lpstr>
      <vt:lpstr>Slide 3</vt:lpstr>
      <vt:lpstr>Slide 4</vt:lpstr>
      <vt:lpstr>Slide 5</vt:lpstr>
      <vt:lpstr>Benefits of Auto Scaling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Scaling</dc:title>
  <dc:creator>Windows User</dc:creator>
  <cp:lastModifiedBy>user</cp:lastModifiedBy>
  <cp:revision>57</cp:revision>
  <dcterms:created xsi:type="dcterms:W3CDTF">2020-05-17T19:14:31Z</dcterms:created>
  <dcterms:modified xsi:type="dcterms:W3CDTF">2020-08-31T09:56:35Z</dcterms:modified>
</cp:coreProperties>
</file>