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45bf14947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45bf14947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a482ffd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a482ffd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1bee5b290_2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1bee5b290_2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45bf14947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45bf1494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1b1b59b37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1b1b59b3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645bf1494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645bf1494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5bf14947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5bf14947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1b1b59b37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1b1b59b3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45bf1494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45bf1494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Talking points : Looking at this chart you could see that there is  definitely positive correlation between month and price.we found very limited data (price) on Seattle. That leads me to combine 2 yrs in per chart for each city. We can tell that prices are higher in Boston than Seattle. And prices goes down in winter.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1b1b59b37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1b1b59b37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45bf14947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45bf14947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this slide, we are showing a bar chart for the review scores for both Boston and Seattle. It appears that more people write reviews on Seattle than Boston. In general, the customers give very good reviews, it could be that they are either very generous or they are satisfied with their experience with Airbnb</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1b1b59b37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1b1b59b37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45bf14947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45bf1494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this chart, we could see that Apartment and House are the most common property types for both Boston and Seattle Airbnb.</a:t>
            </a:r>
            <a:endParaRPr/>
          </a:p>
          <a:p>
            <a:pPr marL="0" lvl="0" indent="0" algn="l" rtl="0">
              <a:spcBef>
                <a:spcPts val="0"/>
              </a:spcBef>
              <a:spcAft>
                <a:spcPts val="0"/>
              </a:spcAft>
              <a:buNone/>
            </a:pPr>
            <a:r>
              <a:rPr lang="en"/>
              <a:t>There are more apartments in Boston than Seattle and there are more houses in Seattle than Boston. </a:t>
            </a:r>
            <a:endParaRPr/>
          </a:p>
          <a:p>
            <a:pPr marL="0" lvl="0" indent="0" algn="l" rtl="0">
              <a:spcBef>
                <a:spcPts val="0"/>
              </a:spcBef>
              <a:spcAft>
                <a:spcPts val="0"/>
              </a:spcAft>
              <a:buNone/>
            </a:pPr>
            <a:r>
              <a:rPr lang="en"/>
              <a:t>It makes sense because Boston population density is higher than Seattle population density. (Boston: </a:t>
            </a:r>
            <a:r>
              <a:rPr lang="en" sz="1200">
                <a:solidFill>
                  <a:srgbClr val="212529"/>
                </a:solidFill>
                <a:highlight>
                  <a:srgbClr val="FFFFFF"/>
                </a:highlight>
                <a:latin typeface="Roboto"/>
                <a:ea typeface="Roboto"/>
                <a:cs typeface="Roboto"/>
                <a:sym typeface="Roboto"/>
              </a:rPr>
              <a:t>13,843.9, Seattle: 8,207.0 people per square miles - Realtor.com 2019)</a:t>
            </a:r>
            <a:endParaRPr sz="1200">
              <a:solidFill>
                <a:srgbClr val="212529"/>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airbnb/bost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github.com/murthymalini/Project1" TargetMode="External"/><Relationship Id="rId5" Type="http://schemas.openxmlformats.org/officeDocument/2006/relationships/hyperlink" Target="https://openweathermap.org/api*" TargetMode="External"/><Relationship Id="rId4" Type="http://schemas.openxmlformats.org/officeDocument/2006/relationships/hyperlink" Target="https://www.kaggle.com/airbnb/seatt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3825"/>
            <a:ext cx="8781000" cy="2292000"/>
          </a:xfrm>
          <a:prstGeom prst="rect">
            <a:avLst/>
          </a:prstGeom>
        </p:spPr>
        <p:txBody>
          <a:bodyPr spcFirstLastPara="1" wrap="square" lIns="91425" tIns="91425" rIns="91425" bIns="91425" anchor="b" anchorCtr="0">
            <a:noAutofit/>
          </a:bodyPr>
          <a:lstStyle/>
          <a:p>
            <a:pPr marL="0" lvl="0" indent="0" algn="l" rtl="0">
              <a:lnSpc>
                <a:spcPct val="120000"/>
              </a:lnSpc>
              <a:spcBef>
                <a:spcPts val="0"/>
              </a:spcBef>
              <a:spcAft>
                <a:spcPts val="0"/>
              </a:spcAft>
              <a:buNone/>
            </a:pPr>
            <a:r>
              <a:rPr lang="en" sz="3000">
                <a:solidFill>
                  <a:srgbClr val="1155CC"/>
                </a:solidFill>
                <a:highlight>
                  <a:srgbClr val="FFFFFF"/>
                </a:highlight>
                <a:latin typeface="Georgia"/>
                <a:ea typeface="Georgia"/>
                <a:cs typeface="Georgia"/>
                <a:sym typeface="Georgia"/>
              </a:rPr>
              <a:t>Airbnb in Boston and Seattle</a:t>
            </a:r>
            <a:endParaRPr sz="3000">
              <a:solidFill>
                <a:srgbClr val="1155CC"/>
              </a:solidFill>
              <a:highlight>
                <a:srgbClr val="FFFFFF"/>
              </a:highlight>
              <a:latin typeface="Georgia"/>
              <a:ea typeface="Georgia"/>
              <a:cs typeface="Georgia"/>
              <a:sym typeface="Georgia"/>
            </a:endParaRPr>
          </a:p>
          <a:p>
            <a:pPr marL="457200" lvl="0" indent="-317500" algn="l" rtl="0">
              <a:lnSpc>
                <a:spcPct val="120000"/>
              </a:lnSpc>
              <a:spcBef>
                <a:spcPts val="0"/>
              </a:spcBef>
              <a:spcAft>
                <a:spcPts val="0"/>
              </a:spcAft>
              <a:buClr>
                <a:srgbClr val="B45F06"/>
              </a:buClr>
              <a:buSzPts val="1400"/>
              <a:buFont typeface="Georgia"/>
              <a:buChar char="-"/>
            </a:pPr>
            <a:r>
              <a:rPr lang="en" sz="1400" b="1">
                <a:solidFill>
                  <a:srgbClr val="B45F06"/>
                </a:solidFill>
                <a:highlight>
                  <a:srgbClr val="FFFFFF"/>
                </a:highlight>
                <a:latin typeface="Georgia"/>
                <a:ea typeface="Georgia"/>
                <a:cs typeface="Georgia"/>
                <a:sym typeface="Georgia"/>
              </a:rPr>
              <a:t>Duyen Nguyen, Bill Bastan, Malini Murthy and Pournima Joshi</a:t>
            </a:r>
            <a:endParaRPr sz="1400" b="1">
              <a:solidFill>
                <a:srgbClr val="B45F06"/>
              </a:solidFill>
              <a:highlight>
                <a:srgbClr val="FFFFFF"/>
              </a:highlight>
              <a:latin typeface="Georgia"/>
              <a:ea typeface="Georgia"/>
              <a:cs typeface="Georgia"/>
              <a:sym typeface="Georgia"/>
            </a:endParaRPr>
          </a:p>
          <a:p>
            <a:pPr marL="0" lvl="0" indent="0" algn="l" rtl="0">
              <a:lnSpc>
                <a:spcPct val="120000"/>
              </a:lnSpc>
              <a:spcBef>
                <a:spcPts val="0"/>
              </a:spcBef>
              <a:spcAft>
                <a:spcPts val="0"/>
              </a:spcAft>
              <a:buClr>
                <a:schemeClr val="dk1"/>
              </a:buClr>
              <a:buSzPts val="1100"/>
              <a:buFont typeface="Arial"/>
              <a:buNone/>
            </a:pPr>
            <a:endParaRPr sz="3000">
              <a:highlight>
                <a:srgbClr val="FFFFFF"/>
              </a:highlight>
              <a:latin typeface="Georgia"/>
              <a:ea typeface="Georgia"/>
              <a:cs typeface="Georgia"/>
              <a:sym typeface="Georgia"/>
            </a:endParaRPr>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1346275"/>
            <a:ext cx="8520600" cy="312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Research Project using Airbnb Data for the cities of Boston &amp; Seattle. Our analysis relies on </a:t>
            </a:r>
            <a:r>
              <a:rPr lang="en" sz="1800" b="1">
                <a:solidFill>
                  <a:schemeClr val="dk1"/>
                </a:solidFill>
              </a:rPr>
              <a:t>Open data from Kaggle </a:t>
            </a:r>
            <a:r>
              <a:rPr lang="en" sz="1800">
                <a:solidFill>
                  <a:schemeClr val="dk1"/>
                </a:solidFill>
              </a:rPr>
              <a:t>based on</a:t>
            </a:r>
            <a:r>
              <a:rPr lang="en">
                <a:solidFill>
                  <a:schemeClr val="dk1"/>
                </a:solidFill>
              </a:rPr>
              <a:t> </a:t>
            </a:r>
            <a:endParaRPr>
              <a:solidFill>
                <a:schemeClr val="dk1"/>
              </a:solidFill>
            </a:endParaRPr>
          </a:p>
          <a:p>
            <a:pPr marL="749300" lvl="0" indent="-330200" algn="l" rtl="0">
              <a:lnSpc>
                <a:spcPct val="158000"/>
              </a:lnSpc>
              <a:spcBef>
                <a:spcPts val="3200"/>
              </a:spcBef>
              <a:spcAft>
                <a:spcPts val="0"/>
              </a:spcAft>
              <a:buClr>
                <a:schemeClr val="dk1"/>
              </a:buClr>
              <a:buSzPts val="1600"/>
              <a:buFont typeface="Georgia"/>
              <a:buChar char="●"/>
            </a:pPr>
            <a:r>
              <a:rPr lang="en" sz="1600" b="1">
                <a:solidFill>
                  <a:schemeClr val="dk1"/>
                </a:solidFill>
                <a:highlight>
                  <a:srgbClr val="FFFFFF"/>
                </a:highlight>
                <a:latin typeface="Georgia"/>
                <a:ea typeface="Georgia"/>
                <a:cs typeface="Georgia"/>
                <a:sym typeface="Georgia"/>
              </a:rPr>
              <a:t>Listings</a:t>
            </a:r>
            <a:r>
              <a:rPr lang="en" sz="1600">
                <a:solidFill>
                  <a:schemeClr val="dk1"/>
                </a:solidFill>
                <a:highlight>
                  <a:srgbClr val="FFFFFF"/>
                </a:highlight>
                <a:latin typeface="Georgia"/>
                <a:ea typeface="Georgia"/>
                <a:cs typeface="Georgia"/>
                <a:sym typeface="Georgia"/>
              </a:rPr>
              <a:t>: Location, Host, Neighborhood Overview of Listings</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 sz="1600" b="1">
                <a:solidFill>
                  <a:schemeClr val="dk1"/>
                </a:solidFill>
                <a:highlight>
                  <a:srgbClr val="FFFFFF"/>
                </a:highlight>
                <a:latin typeface="Georgia"/>
                <a:ea typeface="Georgia"/>
                <a:cs typeface="Georgia"/>
                <a:sym typeface="Georgia"/>
              </a:rPr>
              <a:t>Reviews</a:t>
            </a:r>
            <a:r>
              <a:rPr lang="en" sz="1600">
                <a:solidFill>
                  <a:schemeClr val="dk1"/>
                </a:solidFill>
                <a:highlight>
                  <a:srgbClr val="FFFFFF"/>
                </a:highlight>
                <a:latin typeface="Georgia"/>
                <a:ea typeface="Georgia"/>
                <a:cs typeface="Georgia"/>
                <a:sym typeface="Georgia"/>
              </a:rPr>
              <a:t>: Review Score Rating of Listings </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 sz="1600" b="1">
                <a:solidFill>
                  <a:schemeClr val="dk1"/>
                </a:solidFill>
                <a:highlight>
                  <a:srgbClr val="FFFFFF"/>
                </a:highlight>
                <a:latin typeface="Georgia"/>
                <a:ea typeface="Georgia"/>
                <a:cs typeface="Georgia"/>
                <a:sym typeface="Georgia"/>
              </a:rPr>
              <a:t>Calendar</a:t>
            </a:r>
            <a:r>
              <a:rPr lang="en" sz="1600">
                <a:solidFill>
                  <a:schemeClr val="dk1"/>
                </a:solidFill>
                <a:highlight>
                  <a:srgbClr val="FFFFFF"/>
                </a:highlight>
                <a:latin typeface="Georgia"/>
                <a:ea typeface="Georgia"/>
                <a:cs typeface="Georgia"/>
                <a:sym typeface="Georgia"/>
              </a:rPr>
              <a:t>: Airbnb listings with Ids, Price and Availability</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 sz="1600" b="1">
                <a:solidFill>
                  <a:schemeClr val="dk1"/>
                </a:solidFill>
                <a:highlight>
                  <a:srgbClr val="FFFFFF"/>
                </a:highlight>
                <a:latin typeface="Georgia"/>
                <a:ea typeface="Georgia"/>
                <a:cs typeface="Georgia"/>
                <a:sym typeface="Georgia"/>
              </a:rPr>
              <a:t>Coverage :</a:t>
            </a:r>
            <a:r>
              <a:rPr lang="en" sz="1600">
                <a:solidFill>
                  <a:schemeClr val="dk1"/>
                </a:solidFill>
                <a:highlight>
                  <a:srgbClr val="FFFFFF"/>
                </a:highlight>
                <a:latin typeface="Georgia"/>
                <a:ea typeface="Georgia"/>
                <a:cs typeface="Georgia"/>
                <a:sym typeface="Georgia"/>
              </a:rPr>
              <a:t> 2016 and 2017 </a:t>
            </a:r>
            <a:endParaRPr sz="1600">
              <a:solidFill>
                <a:schemeClr val="dk1"/>
              </a:solidFill>
              <a:highlight>
                <a:srgbClr val="FFFFFF"/>
              </a:highlight>
              <a:latin typeface="Georgia"/>
              <a:ea typeface="Georgia"/>
              <a:cs typeface="Georgia"/>
              <a:sym typeface="Georgia"/>
            </a:endParaRPr>
          </a:p>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7406925" y="133825"/>
            <a:ext cx="1493500" cy="10227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1</a:t>
            </a:fld>
            <a:endParaRPr>
              <a:solidFill>
                <a:schemeClr val="dk2"/>
              </a:solidFill>
              <a:latin typeface="Arial"/>
              <a:ea typeface="Arial"/>
              <a:cs typeface="Arial"/>
              <a:sym typeface="Arial"/>
            </a:endParaRPr>
          </a:p>
        </p:txBody>
      </p:sp>
      <p:sp>
        <p:nvSpPr>
          <p:cNvPr id="58" name="Google Shape;58;p13"/>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0" y="1559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2016 Distribution of Property Types</a:t>
            </a:r>
            <a:endParaRPr/>
          </a:p>
        </p:txBody>
      </p:sp>
      <p:sp>
        <p:nvSpPr>
          <p:cNvPr id="139" name="Google Shape;13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10</a:t>
            </a:fld>
            <a:endParaRPr>
              <a:solidFill>
                <a:schemeClr val="dk2"/>
              </a:solidFill>
              <a:latin typeface="Arial"/>
              <a:ea typeface="Arial"/>
              <a:cs typeface="Arial"/>
              <a:sym typeface="Arial"/>
            </a:endParaRPr>
          </a:p>
        </p:txBody>
      </p:sp>
      <p:sp>
        <p:nvSpPr>
          <p:cNvPr id="140" name="Google Shape;140;p22"/>
          <p:cNvSpPr txBox="1"/>
          <p:nvPr/>
        </p:nvSpPr>
        <p:spPr>
          <a:xfrm>
            <a:off x="0" y="965050"/>
            <a:ext cx="1200000" cy="91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Homes</a:t>
            </a:r>
            <a:endParaRPr/>
          </a:p>
          <a:p>
            <a:pPr marL="0" lvl="0" indent="0" algn="l" rtl="0">
              <a:spcBef>
                <a:spcPts val="0"/>
              </a:spcBef>
              <a:spcAft>
                <a:spcPts val="0"/>
              </a:spcAft>
              <a:buNone/>
            </a:pPr>
            <a:endParaRPr/>
          </a:p>
          <a:p>
            <a:pPr marL="0" lvl="0" indent="0" algn="l" rtl="0">
              <a:spcBef>
                <a:spcPts val="0"/>
              </a:spcBef>
              <a:spcAft>
                <a:spcPts val="0"/>
              </a:spcAft>
              <a:buNone/>
            </a:pPr>
            <a:r>
              <a:rPr lang="en"/>
              <a:t>Condos</a:t>
            </a:r>
            <a:endParaRPr/>
          </a:p>
          <a:p>
            <a:pPr marL="0" lvl="0" indent="0" algn="l" rtl="0">
              <a:spcBef>
                <a:spcPts val="0"/>
              </a:spcBef>
              <a:spcAft>
                <a:spcPts val="0"/>
              </a:spcAft>
              <a:buNone/>
            </a:pPr>
            <a:endParaRPr/>
          </a:p>
          <a:p>
            <a:pPr marL="0" lvl="0" indent="0" algn="l" rtl="0">
              <a:spcBef>
                <a:spcPts val="0"/>
              </a:spcBef>
              <a:spcAft>
                <a:spcPts val="0"/>
              </a:spcAft>
              <a:buNone/>
            </a:pPr>
            <a:r>
              <a:rPr lang="en"/>
              <a:t>Apartments</a:t>
            </a:r>
            <a:endParaRPr/>
          </a:p>
        </p:txBody>
      </p:sp>
      <p:sp>
        <p:nvSpPr>
          <p:cNvPr id="141" name="Google Shape;141;p22"/>
          <p:cNvSpPr txBox="1"/>
          <p:nvPr/>
        </p:nvSpPr>
        <p:spPr>
          <a:xfrm>
            <a:off x="1539725" y="2523738"/>
            <a:ext cx="71532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Seattle</a:t>
            </a:r>
            <a:endParaRPr/>
          </a:p>
        </p:txBody>
      </p:sp>
      <p:sp>
        <p:nvSpPr>
          <p:cNvPr id="142" name="Google Shape;142;p22"/>
          <p:cNvSpPr txBox="1"/>
          <p:nvPr/>
        </p:nvSpPr>
        <p:spPr>
          <a:xfrm>
            <a:off x="1619713" y="-9350"/>
            <a:ext cx="71532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43" name="Google Shape;143;p22"/>
          <p:cNvPicPr preferRelativeResize="0"/>
          <p:nvPr/>
        </p:nvPicPr>
        <p:blipFill>
          <a:blip r:embed="rId3">
            <a:alphaModFix/>
          </a:blip>
          <a:stretch>
            <a:fillRect/>
          </a:stretch>
        </p:blipFill>
        <p:spPr>
          <a:xfrm>
            <a:off x="6355149" y="721025"/>
            <a:ext cx="2384775" cy="1831503"/>
          </a:xfrm>
          <a:prstGeom prst="rect">
            <a:avLst/>
          </a:prstGeom>
          <a:noFill/>
          <a:ln>
            <a:noFill/>
          </a:ln>
        </p:spPr>
      </p:pic>
      <p:pic>
        <p:nvPicPr>
          <p:cNvPr id="144" name="Google Shape;144;p22"/>
          <p:cNvPicPr preferRelativeResize="0"/>
          <p:nvPr/>
        </p:nvPicPr>
        <p:blipFill>
          <a:blip r:embed="rId4">
            <a:alphaModFix/>
          </a:blip>
          <a:stretch>
            <a:fillRect/>
          </a:stretch>
        </p:blipFill>
        <p:spPr>
          <a:xfrm>
            <a:off x="4003933" y="728677"/>
            <a:ext cx="2384777" cy="1831504"/>
          </a:xfrm>
          <a:prstGeom prst="rect">
            <a:avLst/>
          </a:prstGeom>
          <a:noFill/>
          <a:ln>
            <a:noFill/>
          </a:ln>
        </p:spPr>
      </p:pic>
      <p:pic>
        <p:nvPicPr>
          <p:cNvPr id="145" name="Google Shape;145;p22"/>
          <p:cNvPicPr preferRelativeResize="0"/>
          <p:nvPr/>
        </p:nvPicPr>
        <p:blipFill>
          <a:blip r:embed="rId5">
            <a:alphaModFix/>
          </a:blip>
          <a:stretch>
            <a:fillRect/>
          </a:stretch>
        </p:blipFill>
        <p:spPr>
          <a:xfrm>
            <a:off x="1618649" y="721025"/>
            <a:ext cx="2385645" cy="1831504"/>
          </a:xfrm>
          <a:prstGeom prst="rect">
            <a:avLst/>
          </a:prstGeom>
          <a:noFill/>
          <a:ln>
            <a:noFill/>
          </a:ln>
        </p:spPr>
      </p:pic>
      <p:sp>
        <p:nvSpPr>
          <p:cNvPr id="146" name="Google Shape;146;p22"/>
          <p:cNvSpPr/>
          <p:nvPr/>
        </p:nvSpPr>
        <p:spPr>
          <a:xfrm>
            <a:off x="1204100" y="888850"/>
            <a:ext cx="224400" cy="184200"/>
          </a:xfrm>
          <a:prstGeom prst="ellipse">
            <a:avLst/>
          </a:prstGeom>
          <a:solidFill>
            <a:srgbClr val="38761D"/>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FF00"/>
              </a:highlight>
            </a:endParaRPr>
          </a:p>
        </p:txBody>
      </p:sp>
      <p:sp>
        <p:nvSpPr>
          <p:cNvPr id="147" name="Google Shape;147;p22"/>
          <p:cNvSpPr/>
          <p:nvPr/>
        </p:nvSpPr>
        <p:spPr>
          <a:xfrm>
            <a:off x="1204100" y="1346050"/>
            <a:ext cx="224400" cy="184200"/>
          </a:xfrm>
          <a:prstGeom prst="ellipse">
            <a:avLst/>
          </a:prstGeom>
          <a:solidFill>
            <a:srgbClr val="0000FF"/>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FF00"/>
              </a:highlight>
            </a:endParaRPr>
          </a:p>
        </p:txBody>
      </p:sp>
      <p:sp>
        <p:nvSpPr>
          <p:cNvPr id="148" name="Google Shape;148;p22"/>
          <p:cNvSpPr/>
          <p:nvPr/>
        </p:nvSpPr>
        <p:spPr>
          <a:xfrm>
            <a:off x="1204100" y="1803250"/>
            <a:ext cx="224400" cy="184200"/>
          </a:xfrm>
          <a:prstGeom prst="ellipse">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FF00"/>
              </a:highlight>
            </a:endParaRPr>
          </a:p>
        </p:txBody>
      </p:sp>
      <p:sp>
        <p:nvSpPr>
          <p:cNvPr id="149" name="Google Shape;149;p22"/>
          <p:cNvSpPr txBox="1"/>
          <p:nvPr/>
        </p:nvSpPr>
        <p:spPr>
          <a:xfrm>
            <a:off x="1539713" y="384250"/>
            <a:ext cx="71532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Boston</a:t>
            </a:r>
            <a:endParaRPr/>
          </a:p>
        </p:txBody>
      </p:sp>
      <p:pic>
        <p:nvPicPr>
          <p:cNvPr id="150" name="Google Shape;150;p22"/>
          <p:cNvPicPr preferRelativeResize="0"/>
          <p:nvPr/>
        </p:nvPicPr>
        <p:blipFill>
          <a:blip r:embed="rId6">
            <a:alphaModFix/>
          </a:blip>
          <a:stretch>
            <a:fillRect/>
          </a:stretch>
        </p:blipFill>
        <p:spPr>
          <a:xfrm>
            <a:off x="6301800" y="2870900"/>
            <a:ext cx="2314264" cy="2111200"/>
          </a:xfrm>
          <a:prstGeom prst="rect">
            <a:avLst/>
          </a:prstGeom>
          <a:noFill/>
          <a:ln>
            <a:noFill/>
          </a:ln>
        </p:spPr>
      </p:pic>
      <p:pic>
        <p:nvPicPr>
          <p:cNvPr id="151" name="Google Shape;151;p22"/>
          <p:cNvPicPr preferRelativeResize="0"/>
          <p:nvPr/>
        </p:nvPicPr>
        <p:blipFill>
          <a:blip r:embed="rId7">
            <a:alphaModFix/>
          </a:blip>
          <a:stretch>
            <a:fillRect/>
          </a:stretch>
        </p:blipFill>
        <p:spPr>
          <a:xfrm>
            <a:off x="3930199" y="2846813"/>
            <a:ext cx="2313433" cy="2112264"/>
          </a:xfrm>
          <a:prstGeom prst="rect">
            <a:avLst/>
          </a:prstGeom>
          <a:noFill/>
          <a:ln>
            <a:noFill/>
          </a:ln>
        </p:spPr>
      </p:pic>
      <p:pic>
        <p:nvPicPr>
          <p:cNvPr id="152" name="Google Shape;152;p22"/>
          <p:cNvPicPr preferRelativeResize="0"/>
          <p:nvPr/>
        </p:nvPicPr>
        <p:blipFill>
          <a:blip r:embed="rId8">
            <a:alphaModFix/>
          </a:blip>
          <a:stretch>
            <a:fillRect/>
          </a:stretch>
        </p:blipFill>
        <p:spPr>
          <a:xfrm>
            <a:off x="1539175" y="2836645"/>
            <a:ext cx="2313432" cy="2112264"/>
          </a:xfrm>
          <a:prstGeom prst="rect">
            <a:avLst/>
          </a:prstGeom>
          <a:noFill/>
          <a:ln>
            <a:noFill/>
          </a:ln>
        </p:spPr>
      </p:pic>
      <p:sp>
        <p:nvSpPr>
          <p:cNvPr id="153" name="Google Shape;153;p22"/>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11</a:t>
            </a:fld>
            <a:endParaRPr>
              <a:solidFill>
                <a:schemeClr val="dk2"/>
              </a:solidFill>
              <a:latin typeface="Arial"/>
              <a:ea typeface="Arial"/>
              <a:cs typeface="Arial"/>
              <a:sym typeface="Arial"/>
            </a:endParaRPr>
          </a:p>
        </p:txBody>
      </p:sp>
      <p:sp>
        <p:nvSpPr>
          <p:cNvPr id="159" name="Google Shape;159;p23"/>
          <p:cNvSpPr txBox="1"/>
          <p:nvPr/>
        </p:nvSpPr>
        <p:spPr>
          <a:xfrm>
            <a:off x="0" y="965050"/>
            <a:ext cx="1200000" cy="91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Homes</a:t>
            </a:r>
            <a:endParaRPr/>
          </a:p>
          <a:p>
            <a:pPr marL="0" lvl="0" indent="0" algn="l" rtl="0">
              <a:spcBef>
                <a:spcPts val="0"/>
              </a:spcBef>
              <a:spcAft>
                <a:spcPts val="0"/>
              </a:spcAft>
              <a:buNone/>
            </a:pPr>
            <a:endParaRPr/>
          </a:p>
          <a:p>
            <a:pPr marL="0" lvl="0" indent="0" algn="l" rtl="0">
              <a:spcBef>
                <a:spcPts val="0"/>
              </a:spcBef>
              <a:spcAft>
                <a:spcPts val="0"/>
              </a:spcAft>
              <a:buNone/>
            </a:pPr>
            <a:r>
              <a:rPr lang="en"/>
              <a:t>Condos</a:t>
            </a:r>
            <a:endParaRPr/>
          </a:p>
          <a:p>
            <a:pPr marL="0" lvl="0" indent="0" algn="l" rtl="0">
              <a:spcBef>
                <a:spcPts val="0"/>
              </a:spcBef>
              <a:spcAft>
                <a:spcPts val="0"/>
              </a:spcAft>
              <a:buNone/>
            </a:pPr>
            <a:endParaRPr/>
          </a:p>
          <a:p>
            <a:pPr marL="0" lvl="0" indent="0" algn="l" rtl="0">
              <a:spcBef>
                <a:spcPts val="0"/>
              </a:spcBef>
              <a:spcAft>
                <a:spcPts val="0"/>
              </a:spcAft>
              <a:buNone/>
            </a:pPr>
            <a:r>
              <a:rPr lang="en"/>
              <a:t>Apartments</a:t>
            </a:r>
            <a:endParaRPr/>
          </a:p>
        </p:txBody>
      </p:sp>
      <p:sp>
        <p:nvSpPr>
          <p:cNvPr id="160" name="Google Shape;160;p23"/>
          <p:cNvSpPr txBox="1"/>
          <p:nvPr/>
        </p:nvSpPr>
        <p:spPr>
          <a:xfrm>
            <a:off x="1539175" y="2282200"/>
            <a:ext cx="71532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Seattle</a:t>
            </a:r>
            <a:endParaRPr/>
          </a:p>
        </p:txBody>
      </p:sp>
      <p:sp>
        <p:nvSpPr>
          <p:cNvPr id="161" name="Google Shape;161;p23"/>
          <p:cNvSpPr txBox="1"/>
          <p:nvPr/>
        </p:nvSpPr>
        <p:spPr>
          <a:xfrm>
            <a:off x="1494238" y="155925"/>
            <a:ext cx="71532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Boston</a:t>
            </a:r>
            <a:endParaRPr/>
          </a:p>
        </p:txBody>
      </p:sp>
      <p:sp>
        <p:nvSpPr>
          <p:cNvPr id="162" name="Google Shape;162;p23"/>
          <p:cNvSpPr/>
          <p:nvPr/>
        </p:nvSpPr>
        <p:spPr>
          <a:xfrm>
            <a:off x="1204100" y="888850"/>
            <a:ext cx="224400" cy="184200"/>
          </a:xfrm>
          <a:prstGeom prst="ellipse">
            <a:avLst/>
          </a:prstGeom>
          <a:solidFill>
            <a:srgbClr val="38761D"/>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FF00"/>
              </a:highlight>
            </a:endParaRPr>
          </a:p>
        </p:txBody>
      </p:sp>
      <p:sp>
        <p:nvSpPr>
          <p:cNvPr id="163" name="Google Shape;163;p23"/>
          <p:cNvSpPr/>
          <p:nvPr/>
        </p:nvSpPr>
        <p:spPr>
          <a:xfrm>
            <a:off x="1204100" y="1346050"/>
            <a:ext cx="224400" cy="184200"/>
          </a:xfrm>
          <a:prstGeom prst="ellipse">
            <a:avLst/>
          </a:prstGeom>
          <a:solidFill>
            <a:srgbClr val="0000FF"/>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FF00"/>
              </a:highlight>
            </a:endParaRPr>
          </a:p>
        </p:txBody>
      </p:sp>
      <p:sp>
        <p:nvSpPr>
          <p:cNvPr id="164" name="Google Shape;164;p23"/>
          <p:cNvSpPr/>
          <p:nvPr/>
        </p:nvSpPr>
        <p:spPr>
          <a:xfrm>
            <a:off x="1204100" y="1803250"/>
            <a:ext cx="224400" cy="184200"/>
          </a:xfrm>
          <a:prstGeom prst="ellipse">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FF00"/>
              </a:highlight>
            </a:endParaRPr>
          </a:p>
        </p:txBody>
      </p:sp>
      <p:pic>
        <p:nvPicPr>
          <p:cNvPr id="165" name="Google Shape;165;p23"/>
          <p:cNvPicPr preferRelativeResize="0"/>
          <p:nvPr/>
        </p:nvPicPr>
        <p:blipFill>
          <a:blip r:embed="rId3">
            <a:alphaModFix/>
          </a:blip>
          <a:stretch>
            <a:fillRect/>
          </a:stretch>
        </p:blipFill>
        <p:spPr>
          <a:xfrm>
            <a:off x="6301800" y="2639775"/>
            <a:ext cx="2313432" cy="2112262"/>
          </a:xfrm>
          <a:prstGeom prst="rect">
            <a:avLst/>
          </a:prstGeom>
          <a:noFill/>
          <a:ln>
            <a:noFill/>
          </a:ln>
        </p:spPr>
      </p:pic>
      <p:pic>
        <p:nvPicPr>
          <p:cNvPr id="166" name="Google Shape;166;p23"/>
          <p:cNvPicPr preferRelativeResize="0"/>
          <p:nvPr/>
        </p:nvPicPr>
        <p:blipFill>
          <a:blip r:embed="rId4">
            <a:alphaModFix/>
          </a:blip>
          <a:stretch>
            <a:fillRect/>
          </a:stretch>
        </p:blipFill>
        <p:spPr>
          <a:xfrm>
            <a:off x="3920649" y="2639763"/>
            <a:ext cx="2313432" cy="2112264"/>
          </a:xfrm>
          <a:prstGeom prst="rect">
            <a:avLst/>
          </a:prstGeom>
          <a:noFill/>
          <a:ln>
            <a:noFill/>
          </a:ln>
        </p:spPr>
      </p:pic>
      <p:pic>
        <p:nvPicPr>
          <p:cNvPr id="167" name="Google Shape;167;p23"/>
          <p:cNvPicPr preferRelativeResize="0"/>
          <p:nvPr/>
        </p:nvPicPr>
        <p:blipFill>
          <a:blip r:embed="rId5">
            <a:alphaModFix/>
          </a:blip>
          <a:stretch>
            <a:fillRect/>
          </a:stretch>
        </p:blipFill>
        <p:spPr>
          <a:xfrm>
            <a:off x="1539165" y="2639775"/>
            <a:ext cx="2313432" cy="2112262"/>
          </a:xfrm>
          <a:prstGeom prst="rect">
            <a:avLst/>
          </a:prstGeom>
          <a:noFill/>
          <a:ln>
            <a:noFill/>
          </a:ln>
        </p:spPr>
      </p:pic>
      <p:pic>
        <p:nvPicPr>
          <p:cNvPr id="168" name="Google Shape;168;p23"/>
          <p:cNvPicPr preferRelativeResize="0"/>
          <p:nvPr/>
        </p:nvPicPr>
        <p:blipFill>
          <a:blip r:embed="rId6">
            <a:alphaModFix/>
          </a:blip>
          <a:stretch>
            <a:fillRect/>
          </a:stretch>
        </p:blipFill>
        <p:spPr>
          <a:xfrm>
            <a:off x="6266135" y="500109"/>
            <a:ext cx="2384777" cy="1831503"/>
          </a:xfrm>
          <a:prstGeom prst="rect">
            <a:avLst/>
          </a:prstGeom>
          <a:noFill/>
          <a:ln>
            <a:noFill/>
          </a:ln>
        </p:spPr>
      </p:pic>
      <p:pic>
        <p:nvPicPr>
          <p:cNvPr id="169" name="Google Shape;169;p23"/>
          <p:cNvPicPr preferRelativeResize="0"/>
          <p:nvPr/>
        </p:nvPicPr>
        <p:blipFill>
          <a:blip r:embed="rId7">
            <a:alphaModFix/>
          </a:blip>
          <a:stretch>
            <a:fillRect/>
          </a:stretch>
        </p:blipFill>
        <p:spPr>
          <a:xfrm>
            <a:off x="3878470" y="500109"/>
            <a:ext cx="2384776" cy="1831504"/>
          </a:xfrm>
          <a:prstGeom prst="rect">
            <a:avLst/>
          </a:prstGeom>
          <a:noFill/>
          <a:ln>
            <a:noFill/>
          </a:ln>
        </p:spPr>
      </p:pic>
      <p:pic>
        <p:nvPicPr>
          <p:cNvPr id="170" name="Google Shape;170;p23"/>
          <p:cNvPicPr preferRelativeResize="0"/>
          <p:nvPr/>
        </p:nvPicPr>
        <p:blipFill>
          <a:blip r:embed="rId8">
            <a:alphaModFix/>
          </a:blip>
          <a:stretch>
            <a:fillRect/>
          </a:stretch>
        </p:blipFill>
        <p:spPr>
          <a:xfrm>
            <a:off x="1503500" y="500109"/>
            <a:ext cx="2384776" cy="1831504"/>
          </a:xfrm>
          <a:prstGeom prst="rect">
            <a:avLst/>
          </a:prstGeom>
          <a:noFill/>
          <a:ln>
            <a:noFill/>
          </a:ln>
        </p:spPr>
      </p:pic>
      <p:sp>
        <p:nvSpPr>
          <p:cNvPr id="171" name="Google Shape;171;p23"/>
          <p:cNvSpPr txBox="1">
            <a:spLocks noGrp="1"/>
          </p:cNvSpPr>
          <p:nvPr>
            <p:ph type="title"/>
          </p:nvPr>
        </p:nvSpPr>
        <p:spPr>
          <a:xfrm>
            <a:off x="0" y="-726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2017 Distribution of Property Types</a:t>
            </a:r>
            <a:endParaRPr/>
          </a:p>
        </p:txBody>
      </p:sp>
      <p:sp>
        <p:nvSpPr>
          <p:cNvPr id="172" name="Google Shape;172;p23"/>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Are prices higher closer to the city?</a:t>
            </a:r>
            <a:endParaRPr/>
          </a:p>
        </p:txBody>
      </p:sp>
      <p:sp>
        <p:nvSpPr>
          <p:cNvPr id="178" name="Google Shape;17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79" name="Google Shape;179;p24"/>
          <p:cNvPicPr preferRelativeResize="0"/>
          <p:nvPr/>
        </p:nvPicPr>
        <p:blipFill>
          <a:blip r:embed="rId3">
            <a:alphaModFix/>
          </a:blip>
          <a:stretch>
            <a:fillRect/>
          </a:stretch>
        </p:blipFill>
        <p:spPr>
          <a:xfrm>
            <a:off x="447425" y="1164374"/>
            <a:ext cx="3686771" cy="3360925"/>
          </a:xfrm>
          <a:prstGeom prst="rect">
            <a:avLst/>
          </a:prstGeom>
          <a:noFill/>
          <a:ln>
            <a:noFill/>
          </a:ln>
        </p:spPr>
      </p:pic>
      <p:pic>
        <p:nvPicPr>
          <p:cNvPr id="180" name="Google Shape;180;p24"/>
          <p:cNvPicPr preferRelativeResize="0"/>
          <p:nvPr/>
        </p:nvPicPr>
        <p:blipFill>
          <a:blip r:embed="rId4">
            <a:alphaModFix/>
          </a:blip>
          <a:stretch>
            <a:fillRect/>
          </a:stretch>
        </p:blipFill>
        <p:spPr>
          <a:xfrm>
            <a:off x="4669925" y="1086775"/>
            <a:ext cx="3771900" cy="343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311700" y="1216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i="1" u="sng">
                <a:solidFill>
                  <a:srgbClr val="0000FF"/>
                </a:solidFill>
              </a:rPr>
              <a:t>Summarizing Findings </a:t>
            </a:r>
            <a:r>
              <a:rPr lang="en" sz="1800">
                <a:solidFill>
                  <a:schemeClr val="dk2"/>
                </a:solidFill>
              </a:rPr>
              <a:t>:</a:t>
            </a:r>
            <a:endParaRPr sz="1800">
              <a:solidFill>
                <a:schemeClr val="dk2"/>
              </a:solidFill>
            </a:endParaRPr>
          </a:p>
          <a:p>
            <a:pPr marL="0" lvl="0" indent="0" algn="l" rtl="0">
              <a:spcBef>
                <a:spcPts val="1600"/>
              </a:spcBef>
              <a:spcAft>
                <a:spcPts val="0"/>
              </a:spcAft>
              <a:buNone/>
            </a:pPr>
            <a:endParaRPr/>
          </a:p>
        </p:txBody>
      </p:sp>
      <p:sp>
        <p:nvSpPr>
          <p:cNvPr id="186" name="Google Shape;186;p25"/>
          <p:cNvSpPr txBox="1">
            <a:spLocks noGrp="1"/>
          </p:cNvSpPr>
          <p:nvPr>
            <p:ph type="body" idx="1"/>
          </p:nvPr>
        </p:nvSpPr>
        <p:spPr>
          <a:xfrm>
            <a:off x="231625" y="560000"/>
            <a:ext cx="8724600" cy="25620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170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Fairly consistent Weekday and Weekend Prices in both locations</a:t>
            </a:r>
            <a:endParaRPr sz="1600">
              <a:solidFill>
                <a:schemeClr val="dk1"/>
              </a:solidFill>
              <a:highlight>
                <a:srgbClr val="FFFFFF"/>
              </a:highlight>
              <a:latin typeface="Georgia"/>
              <a:ea typeface="Georgia"/>
              <a:cs typeface="Georgia"/>
              <a:sym typeface="Georgia"/>
            </a:endParaRPr>
          </a:p>
          <a:p>
            <a:pPr marL="457200" lvl="0" indent="-330200" algn="l" rtl="0">
              <a:lnSpc>
                <a:spcPct val="100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Prices in Boston are not significantly higher than Seattle</a:t>
            </a:r>
            <a:endParaRPr sz="1600">
              <a:solidFill>
                <a:schemeClr val="dk1"/>
              </a:solidFill>
              <a:highlight>
                <a:srgbClr val="FFFFFF"/>
              </a:highlight>
              <a:latin typeface="Georgia"/>
              <a:ea typeface="Georgia"/>
              <a:cs typeface="Georgia"/>
              <a:sym typeface="Georgia"/>
            </a:endParaRPr>
          </a:p>
          <a:p>
            <a:pPr marL="457200" lvl="0" indent="-330200" algn="l" rtl="0">
              <a:lnSpc>
                <a:spcPct val="100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Apartments and Houses are more in number than other Property Types in both locations</a:t>
            </a:r>
            <a:endParaRPr sz="1600">
              <a:solidFill>
                <a:schemeClr val="dk1"/>
              </a:solidFill>
              <a:highlight>
                <a:srgbClr val="FFFFFF"/>
              </a:highlight>
              <a:latin typeface="Georgia"/>
              <a:ea typeface="Georgia"/>
              <a:cs typeface="Georgia"/>
              <a:sym typeface="Georgia"/>
            </a:endParaRPr>
          </a:p>
          <a:p>
            <a:pPr marL="914400" lvl="1" indent="-304800" algn="l" rtl="0">
              <a:lnSpc>
                <a:spcPct val="100000"/>
              </a:lnSpc>
              <a:spcBef>
                <a:spcPts val="0"/>
              </a:spcBef>
              <a:spcAft>
                <a:spcPts val="0"/>
              </a:spcAft>
              <a:buClr>
                <a:schemeClr val="dk1"/>
              </a:buClr>
              <a:buSzPts val="1200"/>
              <a:buChar char="○"/>
            </a:pPr>
            <a:r>
              <a:rPr lang="en" sz="1200">
                <a:solidFill>
                  <a:schemeClr val="dk1"/>
                </a:solidFill>
              </a:rPr>
              <a:t>There are more apartments in Boston than Seattle and there are more houses in Seattle than Boston</a:t>
            </a:r>
            <a:endParaRPr sz="1200">
              <a:solidFill>
                <a:schemeClr val="dk1"/>
              </a:solidFill>
            </a:endParaRPr>
          </a:p>
          <a:p>
            <a:pPr marL="457200" lvl="0" indent="-330200" algn="l" rtl="0">
              <a:lnSpc>
                <a:spcPct val="100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More Reviews are written for Seattle than Boston</a:t>
            </a:r>
            <a:endParaRPr sz="1600">
              <a:solidFill>
                <a:schemeClr val="dk1"/>
              </a:solidFill>
              <a:latin typeface="Georgia"/>
              <a:ea typeface="Georgia"/>
              <a:cs typeface="Georgia"/>
              <a:sym typeface="Georgia"/>
            </a:endParaRPr>
          </a:p>
          <a:p>
            <a:pPr marL="457200" lvl="0" indent="-330200" algn="l" rtl="0">
              <a:lnSpc>
                <a:spcPct val="100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Listings &amp; Usage increased but not a drastic change in price as seen on the weighted average price on heatmap</a:t>
            </a:r>
            <a:endParaRPr sz="1600">
              <a:solidFill>
                <a:schemeClr val="dk1"/>
              </a:solidFill>
              <a:latin typeface="Georgia"/>
              <a:ea typeface="Georgia"/>
              <a:cs typeface="Georgia"/>
              <a:sym typeface="Georgia"/>
            </a:endParaRPr>
          </a:p>
          <a:p>
            <a:pPr marL="457200" lvl="0" indent="0" algn="l" rtl="0">
              <a:lnSpc>
                <a:spcPct val="100000"/>
              </a:lnSpc>
              <a:spcBef>
                <a:spcPts val="0"/>
              </a:spcBef>
              <a:spcAft>
                <a:spcPts val="0"/>
              </a:spcAft>
              <a:buNone/>
            </a:pPr>
            <a:endParaRPr sz="1600">
              <a:solidFill>
                <a:schemeClr val="dk1"/>
              </a:solidFill>
              <a:latin typeface="Georgia"/>
              <a:ea typeface="Georgia"/>
              <a:cs typeface="Georgia"/>
              <a:sym typeface="Georgia"/>
            </a:endParaRPr>
          </a:p>
          <a:p>
            <a:pPr marL="457200" lvl="0" indent="0" algn="l" rtl="0">
              <a:lnSpc>
                <a:spcPct val="100000"/>
              </a:lnSpc>
              <a:spcBef>
                <a:spcPts val="0"/>
              </a:spcBef>
              <a:spcAft>
                <a:spcPts val="0"/>
              </a:spcAft>
              <a:buNone/>
            </a:pPr>
            <a:endParaRPr sz="1600">
              <a:solidFill>
                <a:schemeClr val="dk1"/>
              </a:solidFill>
              <a:latin typeface="Georgia"/>
              <a:ea typeface="Georgia"/>
              <a:cs typeface="Georgia"/>
              <a:sym typeface="Georgia"/>
            </a:endParaRPr>
          </a:p>
          <a:p>
            <a:pPr marL="0" lvl="0" indent="0" algn="l" rtl="0">
              <a:spcBef>
                <a:spcPts val="0"/>
              </a:spcBef>
              <a:spcAft>
                <a:spcPts val="1600"/>
              </a:spcAft>
              <a:buNone/>
            </a:pPr>
            <a:endParaRPr/>
          </a:p>
        </p:txBody>
      </p:sp>
      <p:sp>
        <p:nvSpPr>
          <p:cNvPr id="187" name="Google Shape;18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13</a:t>
            </a:fld>
            <a:endParaRPr>
              <a:solidFill>
                <a:schemeClr val="dk2"/>
              </a:solidFill>
              <a:latin typeface="Arial"/>
              <a:ea typeface="Arial"/>
              <a:cs typeface="Arial"/>
              <a:sym typeface="Arial"/>
            </a:endParaRPr>
          </a:p>
        </p:txBody>
      </p:sp>
      <p:pic>
        <p:nvPicPr>
          <p:cNvPr id="188" name="Google Shape;188;p25"/>
          <p:cNvPicPr preferRelativeResize="0"/>
          <p:nvPr/>
        </p:nvPicPr>
        <p:blipFill>
          <a:blip r:embed="rId3">
            <a:alphaModFix/>
          </a:blip>
          <a:stretch>
            <a:fillRect/>
          </a:stretch>
        </p:blipFill>
        <p:spPr>
          <a:xfrm>
            <a:off x="311700" y="2936525"/>
            <a:ext cx="1954899" cy="1726700"/>
          </a:xfrm>
          <a:prstGeom prst="rect">
            <a:avLst/>
          </a:prstGeom>
          <a:noFill/>
          <a:ln>
            <a:noFill/>
          </a:ln>
        </p:spPr>
      </p:pic>
      <p:sp>
        <p:nvSpPr>
          <p:cNvPr id="189" name="Google Shape;189;p25"/>
          <p:cNvSpPr txBox="1"/>
          <p:nvPr/>
        </p:nvSpPr>
        <p:spPr>
          <a:xfrm>
            <a:off x="2344425" y="3079425"/>
            <a:ext cx="5391900" cy="1788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day of the highest pricing of $ 7,163 was 10/26/2016 in a listing near Boston Sam Adams Brewery</a:t>
            </a:r>
            <a:endParaRPr/>
          </a:p>
          <a:p>
            <a:pPr marL="457200" lvl="0" indent="-317500" algn="l" rtl="0">
              <a:spcBef>
                <a:spcPts val="0"/>
              </a:spcBef>
              <a:spcAft>
                <a:spcPts val="0"/>
              </a:spcAft>
              <a:buSzPts val="1400"/>
              <a:buChar char="●"/>
            </a:pPr>
            <a:r>
              <a:rPr lang="en"/>
              <a:t>September is a good time to visit Boston &amp; rent AirBnb </a:t>
            </a:r>
            <a:endParaRPr/>
          </a:p>
          <a:p>
            <a:pPr marL="457200" lvl="0" indent="-317500" algn="l" rtl="0">
              <a:spcBef>
                <a:spcPts val="0"/>
              </a:spcBef>
              <a:spcAft>
                <a:spcPts val="0"/>
              </a:spcAft>
              <a:buSzPts val="1400"/>
              <a:buChar char="●"/>
            </a:pPr>
            <a:r>
              <a:rPr lang="en"/>
              <a:t>Prices increased in April 2017 during Boston Marathon</a:t>
            </a:r>
            <a:br>
              <a:rPr lang="en"/>
            </a:br>
            <a:endParaRPr b="1"/>
          </a:p>
          <a:p>
            <a:pPr marL="457200" lvl="0" indent="-317500" algn="l" rtl="0">
              <a:spcBef>
                <a:spcPts val="0"/>
              </a:spcBef>
              <a:spcAft>
                <a:spcPts val="0"/>
              </a:spcAft>
              <a:buSzPts val="1400"/>
              <a:buChar char="●"/>
            </a:pPr>
            <a:r>
              <a:rPr lang="en" b="1"/>
              <a:t>Data doesn't speak for itself !!!</a:t>
            </a:r>
            <a:endParaRPr b="1"/>
          </a:p>
          <a:p>
            <a:pPr marL="457200" lvl="0" indent="-342900" algn="l" rtl="0">
              <a:spcBef>
                <a:spcPts val="0"/>
              </a:spcBef>
              <a:spcAft>
                <a:spcPts val="0"/>
              </a:spcAft>
              <a:buClr>
                <a:srgbClr val="E69138"/>
              </a:buClr>
              <a:buSzPts val="1800"/>
              <a:buChar char="●"/>
            </a:pPr>
            <a:r>
              <a:rPr lang="en" sz="1800" b="1">
                <a:solidFill>
                  <a:srgbClr val="E69138"/>
                </a:solidFill>
                <a:highlight>
                  <a:schemeClr val="lt1"/>
                </a:highlight>
              </a:rPr>
              <a:t>WE HAD FUN!!!!!!!!!!!</a:t>
            </a:r>
            <a:endParaRPr sz="1800" b="1">
              <a:solidFill>
                <a:srgbClr val="E69138"/>
              </a:solidFill>
              <a:highlight>
                <a:schemeClr val="lt1"/>
              </a:highlight>
            </a:endParaRPr>
          </a:p>
        </p:txBody>
      </p:sp>
      <p:sp>
        <p:nvSpPr>
          <p:cNvPr id="190" name="Google Shape;190;p25"/>
          <p:cNvSpPr txBox="1"/>
          <p:nvPr/>
        </p:nvSpPr>
        <p:spPr>
          <a:xfrm>
            <a:off x="246450" y="47103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pic>
        <p:nvPicPr>
          <p:cNvPr id="191" name="Google Shape;191;p25"/>
          <p:cNvPicPr preferRelativeResize="0"/>
          <p:nvPr/>
        </p:nvPicPr>
        <p:blipFill>
          <a:blip r:embed="rId4">
            <a:alphaModFix/>
          </a:blip>
          <a:stretch>
            <a:fillRect/>
          </a:stretch>
        </p:blipFill>
        <p:spPr>
          <a:xfrm>
            <a:off x="7845350" y="2454000"/>
            <a:ext cx="1110875" cy="10126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Appendix :</a:t>
            </a:r>
            <a:endParaRPr>
              <a:solidFill>
                <a:srgbClr val="0000FF"/>
              </a:solidFill>
            </a:endParaRPr>
          </a:p>
        </p:txBody>
      </p:sp>
      <p:sp>
        <p:nvSpPr>
          <p:cNvPr id="197" name="Google Shape;19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Sources : Kaggle</a:t>
            </a:r>
            <a:br>
              <a:rPr lang="en"/>
            </a:br>
            <a:r>
              <a:rPr lang="en" sz="1100" u="sng">
                <a:solidFill>
                  <a:schemeClr val="hlink"/>
                </a:solidFill>
                <a:hlinkClick r:id="rId3"/>
              </a:rPr>
              <a:t>https://www.kaggle.com/airbnb/boston</a:t>
            </a:r>
            <a:br>
              <a:rPr lang="en"/>
            </a:br>
            <a:r>
              <a:rPr lang="en" sz="1100" u="sng">
                <a:solidFill>
                  <a:schemeClr val="hlink"/>
                </a:solidFill>
                <a:hlinkClick r:id="rId4"/>
              </a:rPr>
              <a:t>https://www.kaggle.com/airbnb/seattle</a:t>
            </a:r>
            <a:endParaRPr/>
          </a:p>
          <a:p>
            <a:pPr marL="0" lvl="0" indent="0" algn="l" rtl="0">
              <a:spcBef>
                <a:spcPts val="1600"/>
              </a:spcBef>
              <a:spcAft>
                <a:spcPts val="0"/>
              </a:spcAft>
              <a:buNone/>
            </a:pPr>
            <a:r>
              <a:rPr lang="en" b="1"/>
              <a:t>Weather Data </a:t>
            </a:r>
            <a:br>
              <a:rPr lang="en"/>
            </a:br>
            <a:r>
              <a:rPr lang="en" sz="1150" u="sng">
                <a:solidFill>
                  <a:schemeClr val="hlink"/>
                </a:solidFill>
                <a:highlight>
                  <a:srgbClr val="FFFFFF"/>
                </a:highlight>
                <a:hlinkClick r:id="rId5"/>
              </a:rPr>
              <a:t>https://openweathermap.org/api*</a:t>
            </a:r>
            <a:endParaRPr/>
          </a:p>
          <a:p>
            <a:pPr marL="0" lvl="0" indent="0" algn="l" rtl="0">
              <a:spcBef>
                <a:spcPts val="1600"/>
              </a:spcBef>
              <a:spcAft>
                <a:spcPts val="0"/>
              </a:spcAft>
              <a:buClr>
                <a:schemeClr val="dk1"/>
              </a:buClr>
              <a:buSzPts val="1100"/>
              <a:buFont typeface="Arial"/>
              <a:buNone/>
            </a:pPr>
            <a:r>
              <a:rPr lang="en" b="1"/>
              <a:t>Project Repo </a:t>
            </a:r>
            <a:br>
              <a:rPr lang="en" b="1"/>
            </a:br>
            <a:r>
              <a:rPr lang="en" sz="1100" u="sng">
                <a:solidFill>
                  <a:schemeClr val="hlink"/>
                </a:solidFill>
                <a:hlinkClick r:id="rId6"/>
              </a:rPr>
              <a:t>https://github.com/murthymalini/Project1</a:t>
            </a:r>
            <a:endParaRPr/>
          </a:p>
          <a:p>
            <a:pPr marL="0" lvl="0" indent="0" algn="l" rtl="0">
              <a:spcBef>
                <a:spcPts val="1600"/>
              </a:spcBef>
              <a:spcAft>
                <a:spcPts val="1600"/>
              </a:spcAft>
              <a:buNone/>
            </a:pPr>
            <a:r>
              <a:rPr lang="en"/>
              <a:t> </a:t>
            </a:r>
            <a:endParaRPr/>
          </a:p>
        </p:txBody>
      </p:sp>
      <p:sp>
        <p:nvSpPr>
          <p:cNvPr id="198" name="Google Shape;19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14</a:t>
            </a:fld>
            <a:endParaRPr>
              <a:solidFill>
                <a:schemeClr val="dk2"/>
              </a:solidFill>
              <a:latin typeface="Arial"/>
              <a:ea typeface="Arial"/>
              <a:cs typeface="Arial"/>
              <a:sym typeface="Arial"/>
            </a:endParaRPr>
          </a:p>
        </p:txBody>
      </p:sp>
      <p:sp>
        <p:nvSpPr>
          <p:cNvPr id="199" name="Google Shape;199;p26"/>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55050"/>
            <a:ext cx="8520600" cy="19002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a:solidFill>
                  <a:srgbClr val="0000FF"/>
                </a:solidFill>
              </a:rPr>
              <a:t>Analysis</a:t>
            </a:r>
            <a:r>
              <a:rPr lang="en"/>
              <a:t> </a:t>
            </a:r>
            <a:endParaRPr/>
          </a:p>
          <a:p>
            <a:pPr marL="914400" lvl="1" indent="-342900" algn="l" rtl="0">
              <a:spcBef>
                <a:spcPts val="0"/>
              </a:spcBef>
              <a:spcAft>
                <a:spcPts val="0"/>
              </a:spcAft>
              <a:buSzPts val="1800"/>
              <a:buChar char="➢"/>
            </a:pPr>
            <a:r>
              <a:rPr lang="en" sz="1800"/>
              <a:t>Comparisons between Boston and Seattle</a:t>
            </a:r>
            <a:endParaRPr/>
          </a:p>
        </p:txBody>
      </p:sp>
      <p:sp>
        <p:nvSpPr>
          <p:cNvPr id="64" name="Google Shape;64;p14"/>
          <p:cNvSpPr txBox="1">
            <a:spLocks noGrp="1"/>
          </p:cNvSpPr>
          <p:nvPr>
            <p:ph type="body" idx="1"/>
          </p:nvPr>
        </p:nvSpPr>
        <p:spPr>
          <a:xfrm>
            <a:off x="3082100" y="1567225"/>
            <a:ext cx="5704500" cy="317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How does average price compare month-wise?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Are there differences between weekday and weekend average pricing?</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Outliers &amp; Hypothesis </a:t>
            </a:r>
            <a:endParaRPr>
              <a:solidFill>
                <a:srgbClr val="000000"/>
              </a:solidFill>
            </a:endParaRPr>
          </a:p>
          <a:p>
            <a:pPr marL="457200" marR="0" lvl="0" indent="-342900" algn="l" rtl="0">
              <a:lnSpc>
                <a:spcPct val="115000"/>
              </a:lnSpc>
              <a:spcBef>
                <a:spcPts val="0"/>
              </a:spcBef>
              <a:spcAft>
                <a:spcPts val="0"/>
              </a:spcAft>
              <a:buClr>
                <a:srgbClr val="000000"/>
              </a:buClr>
              <a:buSzPts val="1800"/>
              <a:buFont typeface="Arial"/>
              <a:buChar char="●"/>
            </a:pPr>
            <a:r>
              <a:rPr lang="en">
                <a:solidFill>
                  <a:srgbClr val="000000"/>
                </a:solidFill>
              </a:rPr>
              <a:t>Property-wise count breakdown by the Top 5 properties</a:t>
            </a:r>
            <a:endParaRPr>
              <a:solidFill>
                <a:srgbClr val="000000"/>
              </a:solidFill>
            </a:endParaRPr>
          </a:p>
          <a:p>
            <a:pPr marL="457200" marR="0" lvl="0" indent="-342900" algn="l" rtl="0">
              <a:lnSpc>
                <a:spcPct val="115000"/>
              </a:lnSpc>
              <a:spcBef>
                <a:spcPts val="0"/>
              </a:spcBef>
              <a:spcAft>
                <a:spcPts val="0"/>
              </a:spcAft>
              <a:buClr>
                <a:srgbClr val="000000"/>
              </a:buClr>
              <a:buSzPts val="1800"/>
              <a:buFont typeface="Arial"/>
              <a:buChar char="●"/>
            </a:pPr>
            <a:r>
              <a:rPr lang="en">
                <a:solidFill>
                  <a:srgbClr val="000000"/>
                </a:solidFill>
              </a:rPr>
              <a:t>Review Scoring of the Top 5 properties </a:t>
            </a:r>
            <a:endParaRPr>
              <a:solidFill>
                <a:srgbClr val="000000"/>
              </a:solidFill>
            </a:endParaRPr>
          </a:p>
          <a:p>
            <a:pPr marL="457200" marR="0" lvl="0" indent="-342900" algn="l" rtl="0">
              <a:lnSpc>
                <a:spcPct val="115000"/>
              </a:lnSpc>
              <a:spcBef>
                <a:spcPts val="0"/>
              </a:spcBef>
              <a:spcAft>
                <a:spcPts val="0"/>
              </a:spcAft>
              <a:buClr>
                <a:srgbClr val="000000"/>
              </a:buClr>
              <a:buSzPts val="1800"/>
              <a:buFont typeface="Arial"/>
              <a:buChar char="●"/>
            </a:pPr>
            <a:r>
              <a:rPr lang="en">
                <a:solidFill>
                  <a:srgbClr val="000000"/>
                </a:solidFill>
              </a:rPr>
              <a:t>Heatmap for Property Type  - Distribution around the towns</a:t>
            </a:r>
            <a:endParaRPr>
              <a:solidFill>
                <a:srgbClr val="000000"/>
              </a:solidFill>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2</a:t>
            </a:fld>
            <a:endParaRPr>
              <a:solidFill>
                <a:schemeClr val="dk2"/>
              </a:solidFill>
              <a:latin typeface="Arial"/>
              <a:ea typeface="Arial"/>
              <a:cs typeface="Arial"/>
              <a:sym typeface="Arial"/>
            </a:endParaRPr>
          </a:p>
        </p:txBody>
      </p:sp>
      <p:sp>
        <p:nvSpPr>
          <p:cNvPr id="66" name="Google Shape;66;p14"/>
          <p:cNvSpPr txBox="1"/>
          <p:nvPr/>
        </p:nvSpPr>
        <p:spPr>
          <a:xfrm>
            <a:off x="266050" y="47394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pic>
        <p:nvPicPr>
          <p:cNvPr id="67" name="Google Shape;67;p14"/>
          <p:cNvPicPr preferRelativeResize="0"/>
          <p:nvPr/>
        </p:nvPicPr>
        <p:blipFill>
          <a:blip r:embed="rId3">
            <a:alphaModFix/>
          </a:blip>
          <a:stretch>
            <a:fillRect/>
          </a:stretch>
        </p:blipFill>
        <p:spPr>
          <a:xfrm>
            <a:off x="311700" y="1567225"/>
            <a:ext cx="2607800" cy="286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FF"/>
                </a:solidFill>
              </a:rPr>
              <a:t>Average Price Comparison between Boston &amp; Seattle </a:t>
            </a:r>
            <a:r>
              <a:rPr lang="en">
                <a:solidFill>
                  <a:srgbClr val="0000FF"/>
                </a:solidFill>
              </a:rPr>
              <a:t> </a:t>
            </a:r>
            <a:endParaRPr>
              <a:solidFill>
                <a:srgbClr val="0000FF"/>
              </a:solidFill>
            </a:endParaRPr>
          </a:p>
        </p:txBody>
      </p:sp>
      <p:sp>
        <p:nvSpPr>
          <p:cNvPr id="73" name="Google Shape;73;p15"/>
          <p:cNvSpPr txBox="1">
            <a:spLocks noGrp="1"/>
          </p:cNvSpPr>
          <p:nvPr>
            <p:ph type="body" idx="1"/>
          </p:nvPr>
        </p:nvSpPr>
        <p:spPr>
          <a:xfrm>
            <a:off x="311700" y="723075"/>
            <a:ext cx="8345400" cy="1298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There are 409,460 records for Boston area and 590,693 records for Seattle  </a:t>
            </a:r>
            <a:endParaRPr sz="1600">
              <a:solidFill>
                <a:schemeClr val="dk1"/>
              </a:solidFill>
              <a:highlight>
                <a:srgbClr val="FFFFFF"/>
              </a:highlight>
              <a:latin typeface="Georgia"/>
              <a:ea typeface="Georgia"/>
              <a:cs typeface="Georgia"/>
              <a:sym typeface="Georgia"/>
            </a:endParaRPr>
          </a:p>
          <a:p>
            <a:pPr marL="457200" lvl="0" indent="-330200" algn="l" rtl="0">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Minimum price is 11$/day in Boston and 10$/day in Seattle respectively. </a:t>
            </a:r>
            <a:endParaRPr sz="1600">
              <a:solidFill>
                <a:schemeClr val="dk1"/>
              </a:solidFill>
              <a:highlight>
                <a:srgbClr val="FFFFFF"/>
              </a:highlight>
              <a:latin typeface="Georgia"/>
              <a:ea typeface="Georgia"/>
              <a:cs typeface="Georgia"/>
              <a:sym typeface="Georgia"/>
            </a:endParaRPr>
          </a:p>
          <a:p>
            <a:pPr marL="457200" lvl="0" indent="-330200" algn="l" rtl="0">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Maximum price reaches </a:t>
            </a:r>
            <a:r>
              <a:rPr lang="en" sz="1600" b="1">
                <a:solidFill>
                  <a:schemeClr val="dk1"/>
                </a:solidFill>
                <a:highlight>
                  <a:srgbClr val="FFFFFF"/>
                </a:highlight>
                <a:latin typeface="Georgia"/>
                <a:ea typeface="Georgia"/>
                <a:cs typeface="Georgia"/>
                <a:sym typeface="Georgia"/>
              </a:rPr>
              <a:t>7163$/day in Boston</a:t>
            </a:r>
            <a:r>
              <a:rPr lang="en" sz="1600">
                <a:solidFill>
                  <a:schemeClr val="dk1"/>
                </a:solidFill>
                <a:highlight>
                  <a:srgbClr val="FFFFFF"/>
                </a:highlight>
                <a:latin typeface="Georgia"/>
                <a:ea typeface="Georgia"/>
                <a:cs typeface="Georgia"/>
                <a:sym typeface="Georgia"/>
              </a:rPr>
              <a:t>, which is likely an outlier and </a:t>
            </a:r>
            <a:r>
              <a:rPr lang="en" sz="1600" b="1">
                <a:solidFill>
                  <a:schemeClr val="dk1"/>
                </a:solidFill>
                <a:highlight>
                  <a:srgbClr val="FFFFFF"/>
                </a:highlight>
                <a:latin typeface="Georgia"/>
                <a:ea typeface="Georgia"/>
                <a:cs typeface="Georgia"/>
                <a:sym typeface="Georgia"/>
              </a:rPr>
              <a:t>1650$/day in Seattle</a:t>
            </a:r>
            <a:endParaRPr sz="1600" b="1">
              <a:solidFill>
                <a:schemeClr val="dk1"/>
              </a:solidFill>
              <a:highlight>
                <a:srgbClr val="FFFFFF"/>
              </a:highlight>
              <a:latin typeface="Georgia"/>
              <a:ea typeface="Georgia"/>
              <a:cs typeface="Georgia"/>
              <a:sym typeface="Georgia"/>
            </a:endParaRPr>
          </a:p>
          <a:p>
            <a:pPr marL="457200" lvl="0" indent="0" algn="l" rtl="0">
              <a:spcBef>
                <a:spcPts val="1600"/>
              </a:spcBef>
              <a:spcAft>
                <a:spcPts val="1600"/>
              </a:spcAft>
              <a:buNone/>
            </a:pPr>
            <a:endParaRPr sz="1600" b="1">
              <a:solidFill>
                <a:schemeClr val="dk1"/>
              </a:solidFill>
              <a:highlight>
                <a:srgbClr val="FFFFFF"/>
              </a:highlight>
              <a:latin typeface="Georgia"/>
              <a:ea typeface="Georgia"/>
              <a:cs typeface="Georgia"/>
              <a:sym typeface="Georgia"/>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3</a:t>
            </a:fld>
            <a:endParaRPr>
              <a:solidFill>
                <a:schemeClr val="dk2"/>
              </a:solidFill>
              <a:latin typeface="Arial"/>
              <a:ea typeface="Arial"/>
              <a:cs typeface="Arial"/>
              <a:sym typeface="Arial"/>
            </a:endParaRPr>
          </a:p>
        </p:txBody>
      </p:sp>
      <p:sp>
        <p:nvSpPr>
          <p:cNvPr id="75" name="Google Shape;75;p15"/>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pic>
        <p:nvPicPr>
          <p:cNvPr id="76" name="Google Shape;76;p15"/>
          <p:cNvPicPr preferRelativeResize="0"/>
          <p:nvPr/>
        </p:nvPicPr>
        <p:blipFill>
          <a:blip r:embed="rId3">
            <a:alphaModFix/>
          </a:blip>
          <a:stretch>
            <a:fillRect/>
          </a:stretch>
        </p:blipFill>
        <p:spPr>
          <a:xfrm>
            <a:off x="575525" y="2021475"/>
            <a:ext cx="4079000" cy="2427050"/>
          </a:xfrm>
          <a:prstGeom prst="rect">
            <a:avLst/>
          </a:prstGeom>
          <a:noFill/>
          <a:ln>
            <a:noFill/>
          </a:ln>
        </p:spPr>
      </p:pic>
      <p:pic>
        <p:nvPicPr>
          <p:cNvPr id="77" name="Google Shape;77;p15"/>
          <p:cNvPicPr preferRelativeResize="0"/>
          <p:nvPr/>
        </p:nvPicPr>
        <p:blipFill>
          <a:blip r:embed="rId4">
            <a:alphaModFix/>
          </a:blip>
          <a:stretch>
            <a:fillRect/>
          </a:stretch>
        </p:blipFill>
        <p:spPr>
          <a:xfrm>
            <a:off x="4805750" y="2066525"/>
            <a:ext cx="3851341" cy="23369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214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0000FF"/>
                </a:solidFill>
              </a:rPr>
              <a:t>Average Price Comparison between Boston &amp; Seattle</a:t>
            </a:r>
            <a:endParaRPr/>
          </a:p>
        </p:txBody>
      </p:sp>
      <p:sp>
        <p:nvSpPr>
          <p:cNvPr id="83" name="Google Shape;83;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Georgia"/>
              <a:buChar char="●"/>
            </a:pPr>
            <a:r>
              <a:rPr lang="en" sz="1600">
                <a:solidFill>
                  <a:schemeClr val="dk1"/>
                </a:solidFill>
                <a:highlight>
                  <a:schemeClr val="lt1"/>
                </a:highlight>
                <a:latin typeface="Georgia"/>
                <a:ea typeface="Georgia"/>
                <a:cs typeface="Georgia"/>
                <a:sym typeface="Georgia"/>
              </a:rPr>
              <a:t>Renting price in Boston seems to be more variant than Seattle. What we care most is the </a:t>
            </a:r>
            <a:r>
              <a:rPr lang="en" sz="1600" b="1">
                <a:solidFill>
                  <a:schemeClr val="dk1"/>
                </a:solidFill>
                <a:highlight>
                  <a:schemeClr val="lt1"/>
                </a:highlight>
                <a:latin typeface="Georgia"/>
                <a:ea typeface="Georgia"/>
                <a:cs typeface="Georgia"/>
                <a:sym typeface="Georgia"/>
              </a:rPr>
              <a:t>average price </a:t>
            </a:r>
            <a:r>
              <a:rPr lang="en" sz="1600">
                <a:solidFill>
                  <a:schemeClr val="dk1"/>
                </a:solidFill>
                <a:highlight>
                  <a:schemeClr val="lt1"/>
                </a:highlight>
                <a:latin typeface="Georgia"/>
                <a:ea typeface="Georgia"/>
                <a:cs typeface="Georgia"/>
                <a:sym typeface="Georgia"/>
              </a:rPr>
              <a:t>in these two cities. </a:t>
            </a:r>
            <a:endParaRPr sz="1600">
              <a:solidFill>
                <a:schemeClr val="dk1"/>
              </a:solidFill>
              <a:highlight>
                <a:schemeClr val="lt1"/>
              </a:highlight>
              <a:latin typeface="Georgia"/>
              <a:ea typeface="Georgia"/>
              <a:cs typeface="Georgia"/>
              <a:sym typeface="Georgia"/>
            </a:endParaRPr>
          </a:p>
          <a:p>
            <a:pPr marL="457200" lvl="0" indent="-330200" algn="l" rtl="0">
              <a:spcBef>
                <a:spcPts val="0"/>
              </a:spcBef>
              <a:spcAft>
                <a:spcPts val="0"/>
              </a:spcAft>
              <a:buClr>
                <a:schemeClr val="dk1"/>
              </a:buClr>
              <a:buSzPts val="1600"/>
              <a:buFont typeface="Georgia"/>
              <a:buChar char="●"/>
            </a:pPr>
            <a:r>
              <a:rPr lang="en" sz="1600">
                <a:solidFill>
                  <a:schemeClr val="dk1"/>
                </a:solidFill>
                <a:highlight>
                  <a:schemeClr val="lt1"/>
                </a:highlight>
                <a:latin typeface="Georgia"/>
                <a:ea typeface="Georgia"/>
                <a:cs typeface="Georgia"/>
                <a:sym typeface="Georgia"/>
              </a:rPr>
              <a:t>If we take a look at the below, it’s easy to guess that the price in Boston is higher than mean price in Seattle</a:t>
            </a:r>
            <a:endParaRPr sz="1600">
              <a:solidFill>
                <a:schemeClr val="dk1"/>
              </a:solidFill>
              <a:highlight>
                <a:schemeClr val="lt1"/>
              </a:highlight>
              <a:latin typeface="Georgia"/>
              <a:ea typeface="Georgia"/>
              <a:cs typeface="Georgia"/>
              <a:sym typeface="Georgia"/>
            </a:endParaRPr>
          </a:p>
          <a:p>
            <a:pPr marL="457200" lvl="0" indent="-330200" algn="l" rtl="0">
              <a:spcBef>
                <a:spcPts val="0"/>
              </a:spcBef>
              <a:spcAft>
                <a:spcPts val="0"/>
              </a:spcAft>
              <a:buClr>
                <a:schemeClr val="dk1"/>
              </a:buClr>
              <a:buSzPts val="1600"/>
              <a:buFont typeface="Georgia"/>
              <a:buChar char="●"/>
            </a:pPr>
            <a:r>
              <a:rPr lang="en" sz="1600">
                <a:solidFill>
                  <a:schemeClr val="dk1"/>
                </a:solidFill>
                <a:highlight>
                  <a:schemeClr val="lt1"/>
                </a:highlight>
                <a:latin typeface="Georgia"/>
                <a:ea typeface="Georgia"/>
                <a:cs typeface="Georgia"/>
                <a:sym typeface="Georgia"/>
              </a:rPr>
              <a:t>After conducting t-test using two dataset by sample, we </a:t>
            </a:r>
            <a:br>
              <a:rPr lang="en" sz="1600">
                <a:solidFill>
                  <a:schemeClr val="dk1"/>
                </a:solidFill>
                <a:highlight>
                  <a:schemeClr val="lt1"/>
                </a:highlight>
                <a:latin typeface="Georgia"/>
                <a:ea typeface="Georgia"/>
                <a:cs typeface="Georgia"/>
                <a:sym typeface="Georgia"/>
              </a:rPr>
            </a:br>
            <a:r>
              <a:rPr lang="en" sz="1600">
                <a:solidFill>
                  <a:schemeClr val="dk1"/>
                </a:solidFill>
                <a:highlight>
                  <a:schemeClr val="lt1"/>
                </a:highlight>
                <a:latin typeface="Georgia"/>
                <a:ea typeface="Georgia"/>
                <a:cs typeface="Georgia"/>
                <a:sym typeface="Georgia"/>
              </a:rPr>
              <a:t>got p-value &lt;0.05, which means we </a:t>
            </a:r>
            <a:br>
              <a:rPr lang="en" sz="1600">
                <a:solidFill>
                  <a:schemeClr val="dk1"/>
                </a:solidFill>
                <a:highlight>
                  <a:schemeClr val="lt1"/>
                </a:highlight>
                <a:latin typeface="Georgia"/>
                <a:ea typeface="Georgia"/>
                <a:cs typeface="Georgia"/>
                <a:sym typeface="Georgia"/>
              </a:rPr>
            </a:br>
            <a:r>
              <a:rPr lang="en" sz="1600" b="1">
                <a:solidFill>
                  <a:schemeClr val="dk1"/>
                </a:solidFill>
                <a:highlight>
                  <a:schemeClr val="lt1"/>
                </a:highlight>
                <a:latin typeface="Georgia"/>
                <a:ea typeface="Georgia"/>
                <a:cs typeface="Georgia"/>
                <a:sym typeface="Georgia"/>
              </a:rPr>
              <a:t>should reject null hypothesis</a:t>
            </a:r>
            <a:endParaRPr sz="1600" b="1">
              <a:solidFill>
                <a:schemeClr val="dk1"/>
              </a:solidFill>
              <a:highlight>
                <a:schemeClr val="lt1"/>
              </a:highlight>
              <a:latin typeface="Georgia"/>
              <a:ea typeface="Georgia"/>
              <a:cs typeface="Georgia"/>
              <a:sym typeface="Georgia"/>
            </a:endParaRPr>
          </a:p>
          <a:p>
            <a:pPr marL="0" lvl="0" indent="0" algn="l" rtl="0">
              <a:spcBef>
                <a:spcPts val="1600"/>
              </a:spcBef>
              <a:spcAft>
                <a:spcPts val="1600"/>
              </a:spcAft>
              <a:buNone/>
            </a:pPr>
            <a:endParaRPr/>
          </a:p>
        </p:txBody>
      </p:sp>
      <p:sp>
        <p:nvSpPr>
          <p:cNvPr id="84" name="Google Shape;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4</a:t>
            </a:fld>
            <a:endParaRPr>
              <a:solidFill>
                <a:schemeClr val="dk2"/>
              </a:solidFill>
              <a:latin typeface="Arial"/>
              <a:ea typeface="Arial"/>
              <a:cs typeface="Arial"/>
              <a:sym typeface="Arial"/>
            </a:endParaRPr>
          </a:p>
        </p:txBody>
      </p:sp>
      <p:pic>
        <p:nvPicPr>
          <p:cNvPr id="85" name="Google Shape;85;p16"/>
          <p:cNvPicPr preferRelativeResize="0"/>
          <p:nvPr/>
        </p:nvPicPr>
        <p:blipFill>
          <a:blip r:embed="rId3">
            <a:alphaModFix/>
          </a:blip>
          <a:stretch>
            <a:fillRect/>
          </a:stretch>
        </p:blipFill>
        <p:spPr>
          <a:xfrm>
            <a:off x="5275375" y="2400675"/>
            <a:ext cx="3311524" cy="2329150"/>
          </a:xfrm>
          <a:prstGeom prst="rect">
            <a:avLst/>
          </a:prstGeom>
          <a:noFill/>
          <a:ln>
            <a:noFill/>
          </a:ln>
        </p:spPr>
      </p:pic>
      <p:sp>
        <p:nvSpPr>
          <p:cNvPr id="86" name="Google Shape;86;p16"/>
          <p:cNvSpPr txBox="1"/>
          <p:nvPr/>
        </p:nvSpPr>
        <p:spPr>
          <a:xfrm>
            <a:off x="311700" y="4707925"/>
            <a:ext cx="1323300" cy="3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10/02/2019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6605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rgbClr val="0000FF"/>
                </a:solidFill>
              </a:rPr>
              <a:t>Average Price Distribution between Boston and Seattle</a:t>
            </a:r>
            <a:r>
              <a:rPr lang="en" sz="3000">
                <a:solidFill>
                  <a:srgbClr val="0000FF"/>
                </a:solidFill>
              </a:rPr>
              <a:t> </a:t>
            </a:r>
            <a:endParaRPr sz="3000">
              <a:solidFill>
                <a:srgbClr val="0000FF"/>
              </a:solidFill>
            </a:endParaRPr>
          </a:p>
        </p:txBody>
      </p:sp>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5</a:t>
            </a:fld>
            <a:endParaRPr>
              <a:solidFill>
                <a:schemeClr val="dk2"/>
              </a:solidFill>
              <a:latin typeface="Arial"/>
              <a:ea typeface="Arial"/>
              <a:cs typeface="Arial"/>
              <a:sym typeface="Arial"/>
            </a:endParaRPr>
          </a:p>
        </p:txBody>
      </p:sp>
      <p:sp>
        <p:nvSpPr>
          <p:cNvPr id="93" name="Google Shape;93;p17"/>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sp>
        <p:nvSpPr>
          <p:cNvPr id="94" name="Google Shape;94;p17"/>
          <p:cNvSpPr/>
          <p:nvPr/>
        </p:nvSpPr>
        <p:spPr>
          <a:xfrm>
            <a:off x="6904700" y="1505400"/>
            <a:ext cx="2031300" cy="2091900"/>
          </a:xfrm>
          <a:prstGeom prst="horizont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Boston prices &gt; Seattle prices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Positive Correlation between month and price</a:t>
            </a:r>
            <a:endParaRPr>
              <a:solidFill>
                <a:schemeClr val="dk1"/>
              </a:solidFill>
            </a:endParaRPr>
          </a:p>
        </p:txBody>
      </p:sp>
      <p:pic>
        <p:nvPicPr>
          <p:cNvPr id="95" name="Google Shape;95;p17"/>
          <p:cNvPicPr preferRelativeResize="0"/>
          <p:nvPr/>
        </p:nvPicPr>
        <p:blipFill>
          <a:blip r:embed="rId3">
            <a:alphaModFix/>
          </a:blip>
          <a:stretch>
            <a:fillRect/>
          </a:stretch>
        </p:blipFill>
        <p:spPr>
          <a:xfrm>
            <a:off x="152400" y="725100"/>
            <a:ext cx="3535224" cy="2356816"/>
          </a:xfrm>
          <a:prstGeom prst="rect">
            <a:avLst/>
          </a:prstGeom>
          <a:noFill/>
          <a:ln>
            <a:noFill/>
          </a:ln>
        </p:spPr>
      </p:pic>
      <p:pic>
        <p:nvPicPr>
          <p:cNvPr id="96" name="Google Shape;96;p17"/>
          <p:cNvPicPr preferRelativeResize="0"/>
          <p:nvPr/>
        </p:nvPicPr>
        <p:blipFill>
          <a:blip r:embed="rId4">
            <a:alphaModFix/>
          </a:blip>
          <a:stretch>
            <a:fillRect/>
          </a:stretch>
        </p:blipFill>
        <p:spPr>
          <a:xfrm>
            <a:off x="3407400" y="742800"/>
            <a:ext cx="3497300" cy="23315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80250" y="97300"/>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FF"/>
                </a:solidFill>
              </a:rPr>
              <a:t>Average Price Distribution by Day of Week</a:t>
            </a:r>
            <a:endParaRPr sz="2400">
              <a:solidFill>
                <a:srgbClr val="0000FF"/>
              </a:solidFill>
            </a:endParaRPr>
          </a:p>
        </p:txBody>
      </p:sp>
      <p:sp>
        <p:nvSpPr>
          <p:cNvPr id="102" name="Google Shape;102;p18"/>
          <p:cNvSpPr txBox="1">
            <a:spLocks noGrp="1"/>
          </p:cNvSpPr>
          <p:nvPr>
            <p:ph type="body" idx="1"/>
          </p:nvPr>
        </p:nvSpPr>
        <p:spPr>
          <a:xfrm>
            <a:off x="59300" y="670000"/>
            <a:ext cx="6154200" cy="402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
        <p:nvSpPr>
          <p:cNvPr id="103" name="Google Shape;10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6</a:t>
            </a:fld>
            <a:endParaRPr>
              <a:solidFill>
                <a:schemeClr val="dk2"/>
              </a:solidFill>
              <a:latin typeface="Arial"/>
              <a:ea typeface="Arial"/>
              <a:cs typeface="Arial"/>
              <a:sym typeface="Arial"/>
            </a:endParaRPr>
          </a:p>
        </p:txBody>
      </p:sp>
      <p:pic>
        <p:nvPicPr>
          <p:cNvPr id="104" name="Google Shape;104;p18"/>
          <p:cNvPicPr preferRelativeResize="0"/>
          <p:nvPr/>
        </p:nvPicPr>
        <p:blipFill>
          <a:blip r:embed="rId3">
            <a:alphaModFix/>
          </a:blip>
          <a:stretch>
            <a:fillRect/>
          </a:stretch>
        </p:blipFill>
        <p:spPr>
          <a:xfrm>
            <a:off x="1283162" y="2925749"/>
            <a:ext cx="1260435" cy="1580025"/>
          </a:xfrm>
          <a:prstGeom prst="rect">
            <a:avLst/>
          </a:prstGeom>
          <a:noFill/>
          <a:ln>
            <a:noFill/>
          </a:ln>
        </p:spPr>
      </p:pic>
      <p:pic>
        <p:nvPicPr>
          <p:cNvPr id="105" name="Google Shape;105;p18"/>
          <p:cNvPicPr preferRelativeResize="0"/>
          <p:nvPr/>
        </p:nvPicPr>
        <p:blipFill>
          <a:blip r:embed="rId4">
            <a:alphaModFix/>
          </a:blip>
          <a:stretch>
            <a:fillRect/>
          </a:stretch>
        </p:blipFill>
        <p:spPr>
          <a:xfrm>
            <a:off x="4225589" y="2906114"/>
            <a:ext cx="1279050" cy="1619289"/>
          </a:xfrm>
          <a:prstGeom prst="rect">
            <a:avLst/>
          </a:prstGeom>
          <a:noFill/>
          <a:ln>
            <a:noFill/>
          </a:ln>
        </p:spPr>
      </p:pic>
      <p:pic>
        <p:nvPicPr>
          <p:cNvPr id="106" name="Google Shape;106;p18"/>
          <p:cNvPicPr preferRelativeResize="0"/>
          <p:nvPr/>
        </p:nvPicPr>
        <p:blipFill>
          <a:blip r:embed="rId5">
            <a:alphaModFix/>
          </a:blip>
          <a:stretch>
            <a:fillRect/>
          </a:stretch>
        </p:blipFill>
        <p:spPr>
          <a:xfrm>
            <a:off x="432050" y="802488"/>
            <a:ext cx="2962656" cy="1911096"/>
          </a:xfrm>
          <a:prstGeom prst="rect">
            <a:avLst/>
          </a:prstGeom>
          <a:noFill/>
          <a:ln>
            <a:noFill/>
          </a:ln>
        </p:spPr>
      </p:pic>
      <p:pic>
        <p:nvPicPr>
          <p:cNvPr id="107" name="Google Shape;107;p18"/>
          <p:cNvPicPr preferRelativeResize="0"/>
          <p:nvPr/>
        </p:nvPicPr>
        <p:blipFill>
          <a:blip r:embed="rId6">
            <a:alphaModFix/>
          </a:blip>
          <a:stretch>
            <a:fillRect/>
          </a:stretch>
        </p:blipFill>
        <p:spPr>
          <a:xfrm>
            <a:off x="3277150" y="801551"/>
            <a:ext cx="3082713" cy="1988837"/>
          </a:xfrm>
          <a:prstGeom prst="rect">
            <a:avLst/>
          </a:prstGeom>
          <a:noFill/>
          <a:ln>
            <a:noFill/>
          </a:ln>
        </p:spPr>
      </p:pic>
      <p:sp>
        <p:nvSpPr>
          <p:cNvPr id="108" name="Google Shape;108;p18"/>
          <p:cNvSpPr txBox="1"/>
          <p:nvPr/>
        </p:nvSpPr>
        <p:spPr>
          <a:xfrm>
            <a:off x="311700" y="4707925"/>
            <a:ext cx="1323300" cy="3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10/02/2019</a:t>
            </a:r>
            <a:endParaRPr/>
          </a:p>
        </p:txBody>
      </p:sp>
      <p:sp>
        <p:nvSpPr>
          <p:cNvPr id="109" name="Google Shape;109;p18"/>
          <p:cNvSpPr/>
          <p:nvPr/>
        </p:nvSpPr>
        <p:spPr>
          <a:xfrm>
            <a:off x="6474400" y="2476050"/>
            <a:ext cx="2091300" cy="1470900"/>
          </a:xfrm>
          <a:prstGeom prst="horizont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Friday night prices are higher than other days.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1117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rgbClr val="0000FF"/>
                </a:solidFill>
              </a:rPr>
              <a:t>Review Scoring for Boston and Seattle (Bar Chart)</a:t>
            </a:r>
            <a:endParaRPr sz="2400">
              <a:solidFill>
                <a:srgbClr val="0000FF"/>
              </a:solidFill>
            </a:endParaRPr>
          </a:p>
        </p:txBody>
      </p:sp>
      <p:sp>
        <p:nvSpPr>
          <p:cNvPr id="115" name="Google Shape;11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7</a:t>
            </a:fld>
            <a:endParaRPr>
              <a:solidFill>
                <a:schemeClr val="dk2"/>
              </a:solidFill>
              <a:latin typeface="Arial"/>
              <a:ea typeface="Arial"/>
              <a:cs typeface="Arial"/>
              <a:sym typeface="Arial"/>
            </a:endParaRPr>
          </a:p>
        </p:txBody>
      </p:sp>
      <p:sp>
        <p:nvSpPr>
          <p:cNvPr id="116" name="Google Shape;116;p19"/>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pic>
        <p:nvPicPr>
          <p:cNvPr id="117" name="Google Shape;117;p19"/>
          <p:cNvPicPr preferRelativeResize="0"/>
          <p:nvPr/>
        </p:nvPicPr>
        <p:blipFill>
          <a:blip r:embed="rId3">
            <a:alphaModFix/>
          </a:blip>
          <a:stretch>
            <a:fillRect/>
          </a:stretch>
        </p:blipFill>
        <p:spPr>
          <a:xfrm>
            <a:off x="1653925" y="699838"/>
            <a:ext cx="5522125" cy="374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8</a:t>
            </a:fld>
            <a:endParaRPr>
              <a:solidFill>
                <a:schemeClr val="dk2"/>
              </a:solidFill>
              <a:latin typeface="Arial"/>
              <a:ea typeface="Arial"/>
              <a:cs typeface="Arial"/>
              <a:sym typeface="Arial"/>
            </a:endParaRPr>
          </a:p>
        </p:txBody>
      </p:sp>
      <p:sp>
        <p:nvSpPr>
          <p:cNvPr id="123" name="Google Shape;123;p20"/>
          <p:cNvSpPr txBox="1">
            <a:spLocks noGrp="1"/>
          </p:cNvSpPr>
          <p:nvPr>
            <p:ph type="title"/>
          </p:nvPr>
        </p:nvSpPr>
        <p:spPr>
          <a:xfrm>
            <a:off x="311700" y="1117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100">
                <a:solidFill>
                  <a:srgbClr val="0000FF"/>
                </a:solidFill>
              </a:rPr>
              <a:t>Review Scoring for Boston and Seattle - Percentage (Pie Charts)</a:t>
            </a:r>
            <a:endParaRPr sz="2100">
              <a:solidFill>
                <a:srgbClr val="0000FF"/>
              </a:solidFill>
            </a:endParaRPr>
          </a:p>
        </p:txBody>
      </p:sp>
      <p:pic>
        <p:nvPicPr>
          <p:cNvPr id="124" name="Google Shape;124;p20"/>
          <p:cNvPicPr preferRelativeResize="0"/>
          <p:nvPr/>
        </p:nvPicPr>
        <p:blipFill>
          <a:blip r:embed="rId3">
            <a:alphaModFix/>
          </a:blip>
          <a:stretch>
            <a:fillRect/>
          </a:stretch>
        </p:blipFill>
        <p:spPr>
          <a:xfrm>
            <a:off x="152400" y="836850"/>
            <a:ext cx="4219575" cy="3390900"/>
          </a:xfrm>
          <a:prstGeom prst="rect">
            <a:avLst/>
          </a:prstGeom>
          <a:noFill/>
          <a:ln>
            <a:noFill/>
          </a:ln>
        </p:spPr>
      </p:pic>
      <p:pic>
        <p:nvPicPr>
          <p:cNvPr id="125" name="Google Shape;125;p20"/>
          <p:cNvPicPr preferRelativeResize="0"/>
          <p:nvPr/>
        </p:nvPicPr>
        <p:blipFill>
          <a:blip r:embed="rId4">
            <a:alphaModFix/>
          </a:blip>
          <a:stretch>
            <a:fillRect/>
          </a:stretch>
        </p:blipFill>
        <p:spPr>
          <a:xfrm>
            <a:off x="4536525" y="684450"/>
            <a:ext cx="4295775" cy="356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00" y="145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rgbClr val="0000FF"/>
                </a:solidFill>
              </a:rPr>
              <a:t>Property-wise count breakdown by the Top 5 properties for Boston and Seattle</a:t>
            </a:r>
            <a:endParaRPr sz="2400">
              <a:solidFill>
                <a:srgbClr val="0000FF"/>
              </a:solidFill>
            </a:endParaRPr>
          </a:p>
        </p:txBody>
      </p:sp>
      <p:sp>
        <p:nvSpPr>
          <p:cNvPr id="131" name="Google Shape;13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9</a:t>
            </a:fld>
            <a:endParaRPr>
              <a:solidFill>
                <a:schemeClr val="dk2"/>
              </a:solidFill>
              <a:latin typeface="Arial"/>
              <a:ea typeface="Arial"/>
              <a:cs typeface="Arial"/>
              <a:sym typeface="Arial"/>
            </a:endParaRPr>
          </a:p>
        </p:txBody>
      </p:sp>
      <p:sp>
        <p:nvSpPr>
          <p:cNvPr id="132" name="Google Shape;132;p21"/>
          <p:cNvSpPr txBox="1"/>
          <p:nvPr/>
        </p:nvSpPr>
        <p:spPr>
          <a:xfrm>
            <a:off x="266050" y="4663225"/>
            <a:ext cx="1718100" cy="2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10/02/2019</a:t>
            </a:r>
            <a:endParaRPr/>
          </a:p>
        </p:txBody>
      </p:sp>
      <p:pic>
        <p:nvPicPr>
          <p:cNvPr id="133" name="Google Shape;133;p21"/>
          <p:cNvPicPr preferRelativeResize="0"/>
          <p:nvPr/>
        </p:nvPicPr>
        <p:blipFill>
          <a:blip r:embed="rId3">
            <a:alphaModFix/>
          </a:blip>
          <a:stretch>
            <a:fillRect/>
          </a:stretch>
        </p:blipFill>
        <p:spPr>
          <a:xfrm>
            <a:off x="1751400" y="1058875"/>
            <a:ext cx="5406512" cy="36043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On-screen Show (16:9)</PresentationFormat>
  <Paragraphs>99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Georgia</vt:lpstr>
      <vt:lpstr>Roboto</vt:lpstr>
      <vt:lpstr>Simple Light</vt:lpstr>
      <vt:lpstr>Airbnb in Boston and Seattle Duyen Nguyen, Bill Bastan, Malini Murthy and Pournima Joshi  </vt:lpstr>
      <vt:lpstr>Analysis  Comparisons between Boston and Seattle</vt:lpstr>
      <vt:lpstr>Average Price Comparison between Boston &amp; Seattle  </vt:lpstr>
      <vt:lpstr>Average Price Comparison between Boston &amp; Seattle</vt:lpstr>
      <vt:lpstr>Average Price Distribution between Boston and Seattle </vt:lpstr>
      <vt:lpstr>Average Price Distribution by Day of Week</vt:lpstr>
      <vt:lpstr>Review Scoring for Boston and Seattle (Bar Chart)</vt:lpstr>
      <vt:lpstr>Review Scoring for Boston and Seattle - Percentage (Pie Charts)</vt:lpstr>
      <vt:lpstr>Property-wise count breakdown by the Top 5 properties for Boston and Seattle</vt:lpstr>
      <vt:lpstr>2016 Distribution of Property Types</vt:lpstr>
      <vt:lpstr>2017 Distribution of Property Types</vt:lpstr>
      <vt:lpstr>Are prices higher closer to the city?</vt:lpstr>
      <vt:lpstr>Summarizing Findings : </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in Boston and Seattle Duyen Nguyen, Bill Bastan, Malini Murthy and Pournima Joshi  </dc:title>
  <dc:creator>Malini Murthy</dc:creator>
  <cp:lastModifiedBy>Malini Murthy</cp:lastModifiedBy>
  <cp:revision>1</cp:revision>
  <dcterms:modified xsi:type="dcterms:W3CDTF">2019-10-05T17:55:16Z</dcterms:modified>
</cp:coreProperties>
</file>