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  <p:sldMasterId id="2147483721" r:id="rId5"/>
  </p:sldMasterIdLst>
  <p:notesMasterIdLst>
    <p:notesMasterId r:id="rId27"/>
  </p:notesMasterIdLst>
  <p:handoutMasterIdLst>
    <p:handoutMasterId r:id="rId28"/>
  </p:handoutMasterIdLst>
  <p:sldIdLst>
    <p:sldId id="307" r:id="rId6"/>
    <p:sldId id="336" r:id="rId7"/>
    <p:sldId id="484" r:id="rId8"/>
    <p:sldId id="472" r:id="rId9"/>
    <p:sldId id="474" r:id="rId10"/>
    <p:sldId id="446" r:id="rId11"/>
    <p:sldId id="494" r:id="rId12"/>
    <p:sldId id="448" r:id="rId13"/>
    <p:sldId id="501" r:id="rId14"/>
    <p:sldId id="445" r:id="rId15"/>
    <p:sldId id="473" r:id="rId16"/>
    <p:sldId id="502" r:id="rId17"/>
    <p:sldId id="500" r:id="rId18"/>
    <p:sldId id="491" r:id="rId19"/>
    <p:sldId id="499" r:id="rId20"/>
    <p:sldId id="475" r:id="rId21"/>
    <p:sldId id="495" r:id="rId22"/>
    <p:sldId id="401" r:id="rId23"/>
    <p:sldId id="497" r:id="rId24"/>
    <p:sldId id="498" r:id="rId25"/>
    <p:sldId id="496" r:id="rId2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E8CDEB"/>
    <a:srgbClr val="FF9933"/>
    <a:srgbClr val="4283D2"/>
    <a:srgbClr val="6699FF"/>
    <a:srgbClr val="99CCFF"/>
    <a:srgbClr val="0000FF"/>
    <a:srgbClr val="FD0303"/>
    <a:srgbClr val="0066FF"/>
    <a:srgbClr val="89A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35" autoAdjust="0"/>
    <p:restoredTop sz="86436" autoAdjust="0"/>
  </p:normalViewPr>
  <p:slideViewPr>
    <p:cSldViewPr snapToGrid="0">
      <p:cViewPr varScale="1">
        <p:scale>
          <a:sx n="116" d="100"/>
          <a:sy n="116" d="100"/>
        </p:scale>
        <p:origin x="12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3222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55954" y="9604345"/>
            <a:ext cx="1040148" cy="320570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C360E8A0-682F-46D7-8634-83A25E957D76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616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538163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94378" y="4460541"/>
            <a:ext cx="5850119" cy="4885969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14913" y="9617237"/>
            <a:ext cx="781189" cy="307679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7EDEDBF-F029-4877-BB9E-CC698D9090E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24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538163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DEDBF-F029-4877-BB9E-CC698D9090E5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42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FD002B-FA93-4B52-99AF-171F4EDB50C2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206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 bwMode="inv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"/>
          <p:cNvSpPr>
            <a:spLocks noEditPoints="1"/>
          </p:cNvSpPr>
          <p:nvPr/>
        </p:nvSpPr>
        <p:spPr bwMode="blackWhite">
          <a:xfrm>
            <a:off x="6148387" y="-17463"/>
            <a:ext cx="2995613" cy="6875463"/>
          </a:xfrm>
          <a:custGeom>
            <a:avLst/>
            <a:gdLst>
              <a:gd name="T0" fmla="*/ 185 w 941"/>
              <a:gd name="T1" fmla="*/ 700 h 2160"/>
              <a:gd name="T2" fmla="*/ 23 w 941"/>
              <a:gd name="T3" fmla="*/ 700 h 2160"/>
              <a:gd name="T4" fmla="*/ 23 w 941"/>
              <a:gd name="T5" fmla="*/ 390 h 2160"/>
              <a:gd name="T6" fmla="*/ 437 w 941"/>
              <a:gd name="T7" fmla="*/ 230 h 2160"/>
              <a:gd name="T8" fmla="*/ 437 w 941"/>
              <a:gd name="T9" fmla="*/ 228 h 2160"/>
              <a:gd name="T10" fmla="*/ 275 w 941"/>
              <a:gd name="T11" fmla="*/ 228 h 2160"/>
              <a:gd name="T12" fmla="*/ 185 w 941"/>
              <a:gd name="T13" fmla="*/ 259 h 2160"/>
              <a:gd name="T14" fmla="*/ 23 w 941"/>
              <a:gd name="T15" fmla="*/ 259 h 2160"/>
              <a:gd name="T16" fmla="*/ 23 w 941"/>
              <a:gd name="T17" fmla="*/ 0 h 2160"/>
              <a:gd name="T18" fmla="*/ 941 w 941"/>
              <a:gd name="T19" fmla="*/ 0 h 2160"/>
              <a:gd name="T20" fmla="*/ 941 w 941"/>
              <a:gd name="T21" fmla="*/ 274 h 2160"/>
              <a:gd name="T22" fmla="*/ 528 w 941"/>
              <a:gd name="T23" fmla="*/ 444 h 2160"/>
              <a:gd name="T24" fmla="*/ 528 w 941"/>
              <a:gd name="T25" fmla="*/ 447 h 2160"/>
              <a:gd name="T26" fmla="*/ 688 w 941"/>
              <a:gd name="T27" fmla="*/ 447 h 2160"/>
              <a:gd name="T28" fmla="*/ 778 w 941"/>
              <a:gd name="T29" fmla="*/ 416 h 2160"/>
              <a:gd name="T30" fmla="*/ 941 w 941"/>
              <a:gd name="T31" fmla="*/ 416 h 2160"/>
              <a:gd name="T32" fmla="*/ 941 w 941"/>
              <a:gd name="T33" fmla="*/ 700 h 2160"/>
              <a:gd name="T34" fmla="*/ 778 w 941"/>
              <a:gd name="T35" fmla="*/ 700 h 2160"/>
              <a:gd name="T36" fmla="*/ 688 w 941"/>
              <a:gd name="T37" fmla="*/ 669 h 2160"/>
              <a:gd name="T38" fmla="*/ 275 w 941"/>
              <a:gd name="T39" fmla="*/ 669 h 2160"/>
              <a:gd name="T40" fmla="*/ 185 w 941"/>
              <a:gd name="T41" fmla="*/ 700 h 2160"/>
              <a:gd name="T42" fmla="*/ 674 w 941"/>
              <a:gd name="T43" fmla="*/ 1440 h 2160"/>
              <a:gd name="T44" fmla="*/ 23 w 941"/>
              <a:gd name="T45" fmla="*/ 1319 h 2160"/>
              <a:gd name="T46" fmla="*/ 23 w 941"/>
              <a:gd name="T47" fmla="*/ 912 h 2160"/>
              <a:gd name="T48" fmla="*/ 688 w 941"/>
              <a:gd name="T49" fmla="*/ 778 h 2160"/>
              <a:gd name="T50" fmla="*/ 778 w 941"/>
              <a:gd name="T51" fmla="*/ 730 h 2160"/>
              <a:gd name="T52" fmla="*/ 941 w 941"/>
              <a:gd name="T53" fmla="*/ 730 h 2160"/>
              <a:gd name="T54" fmla="*/ 941 w 941"/>
              <a:gd name="T55" fmla="*/ 1091 h 2160"/>
              <a:gd name="T56" fmla="*/ 778 w 941"/>
              <a:gd name="T57" fmla="*/ 1091 h 2160"/>
              <a:gd name="T58" fmla="*/ 727 w 941"/>
              <a:gd name="T59" fmla="*/ 1058 h 2160"/>
              <a:gd name="T60" fmla="*/ 701 w 941"/>
              <a:gd name="T61" fmla="*/ 1062 h 2160"/>
              <a:gd name="T62" fmla="*/ 701 w 941"/>
              <a:gd name="T63" fmla="*/ 1200 h 2160"/>
              <a:gd name="T64" fmla="*/ 727 w 941"/>
              <a:gd name="T65" fmla="*/ 1204 h 2160"/>
              <a:gd name="T66" fmla="*/ 778 w 941"/>
              <a:gd name="T67" fmla="*/ 1167 h 2160"/>
              <a:gd name="T68" fmla="*/ 941 w 941"/>
              <a:gd name="T69" fmla="*/ 1167 h 2160"/>
              <a:gd name="T70" fmla="*/ 941 w 941"/>
              <a:gd name="T71" fmla="*/ 1483 h 2160"/>
              <a:gd name="T72" fmla="*/ 778 w 941"/>
              <a:gd name="T73" fmla="*/ 1483 h 2160"/>
              <a:gd name="T74" fmla="*/ 674 w 941"/>
              <a:gd name="T75" fmla="*/ 1440 h 2160"/>
              <a:gd name="T76" fmla="*/ 522 w 941"/>
              <a:gd name="T77" fmla="*/ 1088 h 2160"/>
              <a:gd name="T78" fmla="*/ 250 w 941"/>
              <a:gd name="T79" fmla="*/ 1135 h 2160"/>
              <a:gd name="T80" fmla="*/ 250 w 941"/>
              <a:gd name="T81" fmla="*/ 1137 h 2160"/>
              <a:gd name="T82" fmla="*/ 522 w 941"/>
              <a:gd name="T83" fmla="*/ 1182 h 2160"/>
              <a:gd name="T84" fmla="*/ 522 w 941"/>
              <a:gd name="T85" fmla="*/ 1088 h 2160"/>
              <a:gd name="T86" fmla="*/ 861 w 941"/>
              <a:gd name="T87" fmla="*/ 1509 h 2160"/>
              <a:gd name="T88" fmla="*/ 555 w 941"/>
              <a:gd name="T89" fmla="*/ 1509 h 2160"/>
              <a:gd name="T90" fmla="*/ 555 w 941"/>
              <a:gd name="T91" fmla="*/ 1786 h 2160"/>
              <a:gd name="T92" fmla="*/ 659 w 941"/>
              <a:gd name="T93" fmla="*/ 1786 h 2160"/>
              <a:gd name="T94" fmla="*/ 761 w 941"/>
              <a:gd name="T95" fmla="*/ 1838 h 2160"/>
              <a:gd name="T96" fmla="*/ 659 w 941"/>
              <a:gd name="T97" fmla="*/ 1891 h 2160"/>
              <a:gd name="T98" fmla="*/ 304 w 941"/>
              <a:gd name="T99" fmla="*/ 1891 h 2160"/>
              <a:gd name="T100" fmla="*/ 203 w 941"/>
              <a:gd name="T101" fmla="*/ 1838 h 2160"/>
              <a:gd name="T102" fmla="*/ 304 w 941"/>
              <a:gd name="T103" fmla="*/ 1786 h 2160"/>
              <a:gd name="T104" fmla="*/ 359 w 941"/>
              <a:gd name="T105" fmla="*/ 1786 h 2160"/>
              <a:gd name="T106" fmla="*/ 359 w 941"/>
              <a:gd name="T107" fmla="*/ 1509 h 2160"/>
              <a:gd name="T108" fmla="*/ 104 w 941"/>
              <a:gd name="T109" fmla="*/ 1509 h 2160"/>
              <a:gd name="T110" fmla="*/ 4 w 941"/>
              <a:gd name="T111" fmla="*/ 1826 h 2160"/>
              <a:gd name="T112" fmla="*/ 74 w 941"/>
              <a:gd name="T113" fmla="*/ 2099 h 2160"/>
              <a:gd name="T114" fmla="*/ 163 w 941"/>
              <a:gd name="T115" fmla="*/ 2160 h 2160"/>
              <a:gd name="T116" fmla="*/ 791 w 941"/>
              <a:gd name="T117" fmla="*/ 2160 h 2160"/>
              <a:gd name="T118" fmla="*/ 883 w 941"/>
              <a:gd name="T119" fmla="*/ 2101 h 2160"/>
              <a:gd name="T120" fmla="*/ 941 w 941"/>
              <a:gd name="T121" fmla="*/ 1984 h 2160"/>
              <a:gd name="T122" fmla="*/ 941 w 941"/>
              <a:gd name="T123" fmla="*/ 1683 h 2160"/>
              <a:gd name="T124" fmla="*/ 861 w 941"/>
              <a:gd name="T125" fmla="*/ 1509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41" h="2160">
                <a:moveTo>
                  <a:pt x="185" y="700"/>
                </a:moveTo>
                <a:cubicBezTo>
                  <a:pt x="23" y="700"/>
                  <a:pt x="23" y="700"/>
                  <a:pt x="23" y="700"/>
                </a:cubicBezTo>
                <a:cubicBezTo>
                  <a:pt x="23" y="390"/>
                  <a:pt x="23" y="390"/>
                  <a:pt x="23" y="390"/>
                </a:cubicBezTo>
                <a:cubicBezTo>
                  <a:pt x="437" y="230"/>
                  <a:pt x="437" y="230"/>
                  <a:pt x="437" y="230"/>
                </a:cubicBezTo>
                <a:cubicBezTo>
                  <a:pt x="437" y="228"/>
                  <a:pt x="437" y="228"/>
                  <a:pt x="437" y="228"/>
                </a:cubicBezTo>
                <a:cubicBezTo>
                  <a:pt x="275" y="228"/>
                  <a:pt x="275" y="228"/>
                  <a:pt x="275" y="228"/>
                </a:cubicBezTo>
                <a:cubicBezTo>
                  <a:pt x="241" y="228"/>
                  <a:pt x="207" y="225"/>
                  <a:pt x="185" y="259"/>
                </a:cubicBezTo>
                <a:cubicBezTo>
                  <a:pt x="23" y="259"/>
                  <a:pt x="23" y="259"/>
                  <a:pt x="23" y="259"/>
                </a:cubicBezTo>
                <a:cubicBezTo>
                  <a:pt x="23" y="0"/>
                  <a:pt x="23" y="0"/>
                  <a:pt x="23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41" y="274"/>
                  <a:pt x="941" y="274"/>
                  <a:pt x="941" y="274"/>
                </a:cubicBezTo>
                <a:cubicBezTo>
                  <a:pt x="528" y="444"/>
                  <a:pt x="528" y="444"/>
                  <a:pt x="528" y="444"/>
                </a:cubicBezTo>
                <a:cubicBezTo>
                  <a:pt x="528" y="447"/>
                  <a:pt x="528" y="447"/>
                  <a:pt x="528" y="447"/>
                </a:cubicBezTo>
                <a:cubicBezTo>
                  <a:pt x="688" y="447"/>
                  <a:pt x="688" y="447"/>
                  <a:pt x="688" y="447"/>
                </a:cubicBezTo>
                <a:cubicBezTo>
                  <a:pt x="722" y="447"/>
                  <a:pt x="756" y="450"/>
                  <a:pt x="778" y="416"/>
                </a:cubicBezTo>
                <a:cubicBezTo>
                  <a:pt x="941" y="416"/>
                  <a:pt x="941" y="416"/>
                  <a:pt x="941" y="416"/>
                </a:cubicBezTo>
                <a:cubicBezTo>
                  <a:pt x="941" y="700"/>
                  <a:pt x="941" y="700"/>
                  <a:pt x="941" y="700"/>
                </a:cubicBezTo>
                <a:cubicBezTo>
                  <a:pt x="778" y="700"/>
                  <a:pt x="778" y="700"/>
                  <a:pt x="778" y="700"/>
                </a:cubicBezTo>
                <a:cubicBezTo>
                  <a:pt x="756" y="666"/>
                  <a:pt x="722" y="669"/>
                  <a:pt x="688" y="669"/>
                </a:cubicBezTo>
                <a:cubicBezTo>
                  <a:pt x="275" y="669"/>
                  <a:pt x="275" y="669"/>
                  <a:pt x="275" y="669"/>
                </a:cubicBezTo>
                <a:cubicBezTo>
                  <a:pt x="241" y="669"/>
                  <a:pt x="207" y="666"/>
                  <a:pt x="185" y="700"/>
                </a:cubicBezTo>
                <a:close/>
                <a:moveTo>
                  <a:pt x="674" y="1440"/>
                </a:moveTo>
                <a:cubicBezTo>
                  <a:pt x="23" y="1319"/>
                  <a:pt x="23" y="1319"/>
                  <a:pt x="23" y="1319"/>
                </a:cubicBezTo>
                <a:cubicBezTo>
                  <a:pt x="23" y="912"/>
                  <a:pt x="23" y="912"/>
                  <a:pt x="23" y="912"/>
                </a:cubicBezTo>
                <a:cubicBezTo>
                  <a:pt x="688" y="778"/>
                  <a:pt x="688" y="778"/>
                  <a:pt x="688" y="778"/>
                </a:cubicBezTo>
                <a:cubicBezTo>
                  <a:pt x="717" y="773"/>
                  <a:pt x="768" y="762"/>
                  <a:pt x="778" y="730"/>
                </a:cubicBezTo>
                <a:cubicBezTo>
                  <a:pt x="941" y="730"/>
                  <a:pt x="941" y="730"/>
                  <a:pt x="941" y="730"/>
                </a:cubicBezTo>
                <a:cubicBezTo>
                  <a:pt x="941" y="1091"/>
                  <a:pt x="941" y="1091"/>
                  <a:pt x="941" y="1091"/>
                </a:cubicBezTo>
                <a:cubicBezTo>
                  <a:pt x="778" y="1091"/>
                  <a:pt x="778" y="1091"/>
                  <a:pt x="778" y="1091"/>
                </a:cubicBezTo>
                <a:cubicBezTo>
                  <a:pt x="769" y="1068"/>
                  <a:pt x="752" y="1058"/>
                  <a:pt x="727" y="1058"/>
                </a:cubicBezTo>
                <a:cubicBezTo>
                  <a:pt x="718" y="1058"/>
                  <a:pt x="709" y="1060"/>
                  <a:pt x="701" y="1062"/>
                </a:cubicBezTo>
                <a:cubicBezTo>
                  <a:pt x="701" y="1200"/>
                  <a:pt x="701" y="1200"/>
                  <a:pt x="701" y="1200"/>
                </a:cubicBezTo>
                <a:cubicBezTo>
                  <a:pt x="709" y="1202"/>
                  <a:pt x="719" y="1204"/>
                  <a:pt x="727" y="1204"/>
                </a:cubicBezTo>
                <a:cubicBezTo>
                  <a:pt x="753" y="1204"/>
                  <a:pt x="771" y="1192"/>
                  <a:pt x="778" y="1167"/>
                </a:cubicBezTo>
                <a:cubicBezTo>
                  <a:pt x="941" y="1167"/>
                  <a:pt x="941" y="1167"/>
                  <a:pt x="941" y="1167"/>
                </a:cubicBezTo>
                <a:cubicBezTo>
                  <a:pt x="941" y="1483"/>
                  <a:pt x="941" y="1483"/>
                  <a:pt x="941" y="1483"/>
                </a:cubicBezTo>
                <a:cubicBezTo>
                  <a:pt x="778" y="1483"/>
                  <a:pt x="778" y="1483"/>
                  <a:pt x="778" y="1483"/>
                </a:cubicBezTo>
                <a:cubicBezTo>
                  <a:pt x="756" y="1452"/>
                  <a:pt x="709" y="1449"/>
                  <a:pt x="674" y="1440"/>
                </a:cubicBezTo>
                <a:close/>
                <a:moveTo>
                  <a:pt x="522" y="1088"/>
                </a:moveTo>
                <a:cubicBezTo>
                  <a:pt x="250" y="1135"/>
                  <a:pt x="250" y="1135"/>
                  <a:pt x="250" y="1135"/>
                </a:cubicBezTo>
                <a:cubicBezTo>
                  <a:pt x="250" y="1137"/>
                  <a:pt x="250" y="1137"/>
                  <a:pt x="250" y="1137"/>
                </a:cubicBezTo>
                <a:cubicBezTo>
                  <a:pt x="522" y="1182"/>
                  <a:pt x="522" y="1182"/>
                  <a:pt x="522" y="1182"/>
                </a:cubicBezTo>
                <a:lnTo>
                  <a:pt x="522" y="1088"/>
                </a:lnTo>
                <a:close/>
                <a:moveTo>
                  <a:pt x="861" y="1509"/>
                </a:moveTo>
                <a:cubicBezTo>
                  <a:pt x="555" y="1509"/>
                  <a:pt x="555" y="1509"/>
                  <a:pt x="555" y="1509"/>
                </a:cubicBezTo>
                <a:cubicBezTo>
                  <a:pt x="555" y="1786"/>
                  <a:pt x="555" y="1786"/>
                  <a:pt x="555" y="1786"/>
                </a:cubicBezTo>
                <a:cubicBezTo>
                  <a:pt x="659" y="1786"/>
                  <a:pt x="659" y="1786"/>
                  <a:pt x="659" y="1786"/>
                </a:cubicBezTo>
                <a:cubicBezTo>
                  <a:pt x="696" y="1786"/>
                  <a:pt x="761" y="1778"/>
                  <a:pt x="761" y="1838"/>
                </a:cubicBezTo>
                <a:cubicBezTo>
                  <a:pt x="761" y="1898"/>
                  <a:pt x="696" y="1891"/>
                  <a:pt x="659" y="1891"/>
                </a:cubicBezTo>
                <a:cubicBezTo>
                  <a:pt x="304" y="1891"/>
                  <a:pt x="304" y="1891"/>
                  <a:pt x="304" y="1891"/>
                </a:cubicBezTo>
                <a:cubicBezTo>
                  <a:pt x="267" y="1891"/>
                  <a:pt x="203" y="1898"/>
                  <a:pt x="203" y="1838"/>
                </a:cubicBezTo>
                <a:cubicBezTo>
                  <a:pt x="203" y="1778"/>
                  <a:pt x="267" y="1786"/>
                  <a:pt x="304" y="1786"/>
                </a:cubicBezTo>
                <a:cubicBezTo>
                  <a:pt x="359" y="1786"/>
                  <a:pt x="359" y="1786"/>
                  <a:pt x="359" y="1786"/>
                </a:cubicBezTo>
                <a:cubicBezTo>
                  <a:pt x="359" y="1509"/>
                  <a:pt x="359" y="1509"/>
                  <a:pt x="359" y="1509"/>
                </a:cubicBezTo>
                <a:cubicBezTo>
                  <a:pt x="104" y="1509"/>
                  <a:pt x="104" y="1509"/>
                  <a:pt x="104" y="1509"/>
                </a:cubicBezTo>
                <a:cubicBezTo>
                  <a:pt x="43" y="1602"/>
                  <a:pt x="9" y="1717"/>
                  <a:pt x="4" y="1826"/>
                </a:cubicBezTo>
                <a:cubicBezTo>
                  <a:pt x="0" y="1935"/>
                  <a:pt x="23" y="2036"/>
                  <a:pt x="74" y="2099"/>
                </a:cubicBezTo>
                <a:cubicBezTo>
                  <a:pt x="99" y="2129"/>
                  <a:pt x="130" y="2148"/>
                  <a:pt x="163" y="2160"/>
                </a:cubicBezTo>
                <a:cubicBezTo>
                  <a:pt x="791" y="2160"/>
                  <a:pt x="791" y="2160"/>
                  <a:pt x="791" y="2160"/>
                </a:cubicBezTo>
                <a:cubicBezTo>
                  <a:pt x="824" y="2149"/>
                  <a:pt x="855" y="2131"/>
                  <a:pt x="883" y="2101"/>
                </a:cubicBezTo>
                <a:cubicBezTo>
                  <a:pt x="909" y="2073"/>
                  <a:pt x="929" y="2032"/>
                  <a:pt x="941" y="1984"/>
                </a:cubicBezTo>
                <a:cubicBezTo>
                  <a:pt x="941" y="1683"/>
                  <a:pt x="941" y="1683"/>
                  <a:pt x="941" y="1683"/>
                </a:cubicBezTo>
                <a:cubicBezTo>
                  <a:pt x="925" y="1616"/>
                  <a:pt x="898" y="1554"/>
                  <a:pt x="861" y="15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360044" y="2099220"/>
            <a:ext cx="5742432" cy="422039"/>
          </a:xfrm>
        </p:spPr>
        <p:txBody>
          <a:bodyPr anchor="b" anchorCtr="0"/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60044" y="2674341"/>
            <a:ext cx="5742432" cy="332399"/>
          </a:xfrm>
        </p:spPr>
        <p:txBody>
          <a:bodyPr>
            <a:spAutoFit/>
          </a:bodyPr>
          <a:lstStyle>
            <a:lvl1pPr marL="0" indent="0" algn="l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0" indent="0" algn="l">
              <a:spcBef>
                <a:spcPts val="14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</a:t>
            </a: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8008618" y="356034"/>
            <a:ext cx="542451" cy="542451"/>
            <a:chOff x="2077" y="1355"/>
            <a:chExt cx="1609" cy="1609"/>
          </a:xfrm>
        </p:grpSpPr>
        <p:sp>
          <p:nvSpPr>
            <p:cNvPr id="10" name="Freeform 3"/>
            <p:cNvSpPr>
              <a:spLocks/>
            </p:cNvSpPr>
            <p:nvPr/>
          </p:nvSpPr>
          <p:spPr bwMode="black">
            <a:xfrm>
              <a:off x="2881" y="1960"/>
              <a:ext cx="805" cy="1004"/>
            </a:xfrm>
            <a:custGeom>
              <a:avLst/>
              <a:gdLst>
                <a:gd name="T0" fmla="*/ 0 w 805"/>
                <a:gd name="T1" fmla="*/ 1004 h 1004"/>
                <a:gd name="T2" fmla="*/ 805 w 805"/>
                <a:gd name="T3" fmla="*/ 198 h 1004"/>
                <a:gd name="T4" fmla="*/ 602 w 805"/>
                <a:gd name="T5" fmla="*/ 0 h 1004"/>
                <a:gd name="T6" fmla="*/ 352 w 805"/>
                <a:gd name="T7" fmla="*/ 250 h 1004"/>
                <a:gd name="T8" fmla="*/ 0 w 805"/>
                <a:gd name="T9" fmla="*/ 10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5" h="1004">
                  <a:moveTo>
                    <a:pt x="0" y="1004"/>
                  </a:moveTo>
                  <a:lnTo>
                    <a:pt x="805" y="198"/>
                  </a:lnTo>
                  <a:lnTo>
                    <a:pt x="602" y="0"/>
                  </a:lnTo>
                  <a:lnTo>
                    <a:pt x="352" y="250"/>
                  </a:lnTo>
                  <a:lnTo>
                    <a:pt x="0" y="1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4"/>
            <p:cNvSpPr>
              <a:spLocks/>
            </p:cNvSpPr>
            <p:nvPr/>
          </p:nvSpPr>
          <p:spPr bwMode="ltGray">
            <a:xfrm>
              <a:off x="2077" y="1355"/>
              <a:ext cx="1406" cy="1609"/>
            </a:xfrm>
            <a:custGeom>
              <a:avLst/>
              <a:gdLst>
                <a:gd name="T0" fmla="*/ 804 w 1406"/>
                <a:gd name="T1" fmla="*/ 0 h 1609"/>
                <a:gd name="T2" fmla="*/ 0 w 1406"/>
                <a:gd name="T3" fmla="*/ 803 h 1609"/>
                <a:gd name="T4" fmla="*/ 804 w 1406"/>
                <a:gd name="T5" fmla="*/ 1609 h 1609"/>
                <a:gd name="T6" fmla="*/ 1156 w 1406"/>
                <a:gd name="T7" fmla="*/ 855 h 1609"/>
                <a:gd name="T8" fmla="*/ 1406 w 1406"/>
                <a:gd name="T9" fmla="*/ 605 h 1609"/>
                <a:gd name="T10" fmla="*/ 804 w 1406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6" h="1609">
                  <a:moveTo>
                    <a:pt x="804" y="0"/>
                  </a:moveTo>
                  <a:lnTo>
                    <a:pt x="0" y="803"/>
                  </a:lnTo>
                  <a:lnTo>
                    <a:pt x="804" y="1609"/>
                  </a:lnTo>
                  <a:lnTo>
                    <a:pt x="1156" y="855"/>
                  </a:lnTo>
                  <a:lnTo>
                    <a:pt x="1406" y="605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FF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9" name="Group 2"/>
          <p:cNvGrpSpPr>
            <a:grpSpLocks/>
          </p:cNvGrpSpPr>
          <p:nvPr userDrawn="1"/>
        </p:nvGrpSpPr>
        <p:grpSpPr bwMode="auto">
          <a:xfrm>
            <a:off x="8008618" y="356034"/>
            <a:ext cx="542451" cy="542451"/>
            <a:chOff x="2077" y="1355"/>
            <a:chExt cx="1609" cy="1609"/>
          </a:xfrm>
        </p:grpSpPr>
        <p:sp>
          <p:nvSpPr>
            <p:cNvPr id="12" name="Freeform 3"/>
            <p:cNvSpPr>
              <a:spLocks/>
            </p:cNvSpPr>
            <p:nvPr/>
          </p:nvSpPr>
          <p:spPr bwMode="black">
            <a:xfrm>
              <a:off x="2881" y="1960"/>
              <a:ext cx="805" cy="1004"/>
            </a:xfrm>
            <a:custGeom>
              <a:avLst/>
              <a:gdLst>
                <a:gd name="T0" fmla="*/ 0 w 805"/>
                <a:gd name="T1" fmla="*/ 1004 h 1004"/>
                <a:gd name="T2" fmla="*/ 805 w 805"/>
                <a:gd name="T3" fmla="*/ 198 h 1004"/>
                <a:gd name="T4" fmla="*/ 602 w 805"/>
                <a:gd name="T5" fmla="*/ 0 h 1004"/>
                <a:gd name="T6" fmla="*/ 352 w 805"/>
                <a:gd name="T7" fmla="*/ 250 h 1004"/>
                <a:gd name="T8" fmla="*/ 0 w 805"/>
                <a:gd name="T9" fmla="*/ 10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5" h="1004">
                  <a:moveTo>
                    <a:pt x="0" y="1004"/>
                  </a:moveTo>
                  <a:lnTo>
                    <a:pt x="805" y="198"/>
                  </a:lnTo>
                  <a:lnTo>
                    <a:pt x="602" y="0"/>
                  </a:lnTo>
                  <a:lnTo>
                    <a:pt x="352" y="250"/>
                  </a:lnTo>
                  <a:lnTo>
                    <a:pt x="0" y="1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Freeform 4"/>
            <p:cNvSpPr>
              <a:spLocks/>
            </p:cNvSpPr>
            <p:nvPr/>
          </p:nvSpPr>
          <p:spPr bwMode="ltGray">
            <a:xfrm>
              <a:off x="2077" y="1355"/>
              <a:ext cx="1406" cy="1609"/>
            </a:xfrm>
            <a:custGeom>
              <a:avLst/>
              <a:gdLst>
                <a:gd name="T0" fmla="*/ 804 w 1406"/>
                <a:gd name="T1" fmla="*/ 0 h 1609"/>
                <a:gd name="T2" fmla="*/ 0 w 1406"/>
                <a:gd name="T3" fmla="*/ 803 h 1609"/>
                <a:gd name="T4" fmla="*/ 804 w 1406"/>
                <a:gd name="T5" fmla="*/ 1609 h 1609"/>
                <a:gd name="T6" fmla="*/ 1156 w 1406"/>
                <a:gd name="T7" fmla="*/ 855 h 1609"/>
                <a:gd name="T8" fmla="*/ 1406 w 1406"/>
                <a:gd name="T9" fmla="*/ 605 h 1609"/>
                <a:gd name="T10" fmla="*/ 804 w 1406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6" h="1609">
                  <a:moveTo>
                    <a:pt x="804" y="0"/>
                  </a:moveTo>
                  <a:lnTo>
                    <a:pt x="0" y="803"/>
                  </a:lnTo>
                  <a:lnTo>
                    <a:pt x="804" y="1609"/>
                  </a:lnTo>
                  <a:lnTo>
                    <a:pt x="1156" y="855"/>
                  </a:lnTo>
                  <a:lnTo>
                    <a:pt x="1406" y="605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FF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0044" y="4529603"/>
            <a:ext cx="5742432" cy="276999"/>
          </a:xfrm>
        </p:spPr>
        <p:txBody>
          <a:bodyPr/>
          <a:lstStyle>
            <a:lvl1pPr>
              <a:spcBef>
                <a:spcPts val="0"/>
              </a:spcBef>
              <a:defRPr sz="2000" cap="none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047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Intr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3684" y="1409280"/>
            <a:ext cx="5562965" cy="366254"/>
          </a:xfrm>
        </p:spPr>
        <p:txBody>
          <a:bodyPr wrap="square">
            <a:spAutoFit/>
          </a:bodyPr>
          <a:lstStyle>
            <a:lvl1pPr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 Style</a:t>
            </a:r>
            <a:endParaRPr lang="en-AU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3243531" y="2027934"/>
            <a:ext cx="5563118" cy="332399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AU" dirty="0"/>
          </a:p>
        </p:txBody>
      </p:sp>
      <p:grpSp>
        <p:nvGrpSpPr>
          <p:cNvPr id="3" name="Group 8"/>
          <p:cNvGrpSpPr/>
          <p:nvPr/>
        </p:nvGrpSpPr>
        <p:grpSpPr>
          <a:xfrm>
            <a:off x="7922417" y="6220432"/>
            <a:ext cx="864395" cy="363724"/>
            <a:chOff x="7922417" y="6220432"/>
            <a:chExt cx="864395" cy="363724"/>
          </a:xfrm>
        </p:grpSpPr>
        <p:grpSp>
          <p:nvGrpSpPr>
            <p:cNvPr id="4" name="Group 2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2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3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040347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529802"/>
            <a:ext cx="8412480" cy="313932"/>
          </a:xfrm>
        </p:spPr>
        <p:txBody>
          <a:bodyPr>
            <a:sp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494" y="1095654"/>
            <a:ext cx="8412480" cy="2279085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2200"/>
            </a:lvl4pPr>
            <a:lvl5pPr>
              <a:defRPr sz="2000"/>
            </a:lvl5pPr>
            <a:lvl6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AU" sz="900" smtClean="0">
                <a:solidFill>
                  <a:srgbClr val="AFB1B4"/>
                </a:solidFill>
              </a:rPr>
              <a:t>Commonwealth Bank of Australia / Ab Initio – metadata / Impact Assessment</a:t>
            </a:r>
            <a:endParaRPr lang="en-US" sz="900" dirty="0" smtClean="0">
              <a:solidFill>
                <a:srgbClr val="AFB1B4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529802"/>
            <a:ext cx="8412480" cy="313932"/>
          </a:xfrm>
        </p:spPr>
        <p:txBody>
          <a:bodyPr>
            <a:sp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494" y="1459636"/>
            <a:ext cx="8412480" cy="2279085"/>
          </a:xfrm>
        </p:spPr>
        <p:txBody>
          <a:bodyPr wrap="square">
            <a:sp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5pPr>
              <a:defRPr/>
            </a:lvl5pPr>
            <a:lvl6pPr>
              <a:defRPr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9" y="913291"/>
            <a:ext cx="8412480" cy="304699"/>
          </a:xfrm>
        </p:spPr>
        <p:txBody>
          <a:bodyPr lIns="0" rIns="0"/>
          <a:lstStyle>
            <a:lvl1pPr marL="0" indent="0">
              <a:defRPr sz="2200" b="1" cap="none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en-AU" sz="900" smtClean="0">
                <a:solidFill>
                  <a:srgbClr val="AFB1B4"/>
                </a:solidFill>
              </a:rPr>
              <a:t>Commonwealth Bank of Australia / Ab Initio – metadata / Impact Assessment</a:t>
            </a:r>
            <a:endParaRPr lang="en-US" sz="900" dirty="0" smtClean="0">
              <a:solidFill>
                <a:srgbClr val="AFB1B4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529802"/>
            <a:ext cx="8412480" cy="313932"/>
          </a:xfrm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494" y="1089825"/>
            <a:ext cx="8412480" cy="70326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spcAft>
                <a:spcPts val="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 baseline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AU" sz="900" smtClean="0">
                <a:solidFill>
                  <a:srgbClr val="AFB1B4"/>
                </a:solidFill>
              </a:rPr>
              <a:t>Commonwealth Bank of Australia / Ab Initio – metadata / Impact Assessment</a:t>
            </a:r>
            <a:endParaRPr lang="en-US" sz="900" dirty="0" smtClean="0">
              <a:solidFill>
                <a:srgbClr val="AFB1B4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ze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520924"/>
            <a:ext cx="8412480" cy="3139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231472" y="1270246"/>
            <a:ext cx="5567293" cy="1925142"/>
          </a:xfr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9140" y="1269506"/>
            <a:ext cx="2660087" cy="276999"/>
          </a:xfr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 sz="2000" b="0" cap="none" baseline="0">
                <a:solidFill>
                  <a:schemeClr val="accent5">
                    <a:lumMod val="75000"/>
                  </a:schemeClr>
                </a:solidFill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tx1"/>
                </a:solidFill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tx1"/>
                </a:solidFill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tx1"/>
                </a:solidFill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AU" sz="900" smtClean="0">
                <a:solidFill>
                  <a:srgbClr val="AFB1B4"/>
                </a:solidFill>
              </a:rPr>
              <a:t>Commonwealth Bank of Australia / Ab Initio – metadata / Impact Assessment</a:t>
            </a:r>
            <a:endParaRPr lang="en-US" sz="900" dirty="0" smtClean="0">
              <a:solidFill>
                <a:srgbClr val="AFB1B4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520924"/>
            <a:ext cx="8412480" cy="3139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494" y="1267197"/>
            <a:ext cx="3958856" cy="1814343"/>
          </a:xfrm>
        </p:spPr>
        <p:txBody>
          <a:bodyPr wrap="square">
            <a:spAutoFit/>
          </a:bodyPr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12407" y="1267197"/>
            <a:ext cx="3958856" cy="1814343"/>
          </a:xfrm>
        </p:spPr>
        <p:txBody>
          <a:bodyPr wrap="square">
            <a:spAutoFit/>
          </a:bodyPr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en-AU" sz="900" smtClean="0">
                <a:solidFill>
                  <a:srgbClr val="AFB1B4"/>
                </a:solidFill>
              </a:rPr>
              <a:t>Commonwealth Bank of Australia / Ab Initio – metadata / Impact Assessment</a:t>
            </a:r>
            <a:endParaRPr lang="en-US" sz="900" dirty="0" smtClean="0">
              <a:solidFill>
                <a:srgbClr val="AFB1B4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520924"/>
            <a:ext cx="8412480" cy="3139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494" y="1267197"/>
            <a:ext cx="3958856" cy="1814343"/>
          </a:xfrm>
        </p:spPr>
        <p:txBody>
          <a:bodyPr wrap="square">
            <a:spAutoFit/>
          </a:bodyPr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AU" sz="900" smtClean="0">
                <a:solidFill>
                  <a:srgbClr val="AFB1B4"/>
                </a:solidFill>
              </a:rPr>
              <a:t>Commonwealth Bank of Australia / Ab Initio – metadata / Impact Assessment</a:t>
            </a:r>
            <a:endParaRPr lang="en-US" sz="900" dirty="0" smtClean="0">
              <a:solidFill>
                <a:srgbClr val="AFB1B4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520924"/>
            <a:ext cx="3966543" cy="3139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494" y="1267197"/>
            <a:ext cx="3958856" cy="1814343"/>
          </a:xfrm>
        </p:spPr>
        <p:txBody>
          <a:bodyPr wrap="square">
            <a:spAutoFit/>
          </a:bodyPr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332303" y="674703"/>
            <a:ext cx="4811697" cy="41725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AU" sz="900" smtClean="0">
                <a:solidFill>
                  <a:srgbClr val="AFB1B4"/>
                </a:solidFill>
              </a:rPr>
              <a:t>Commonwealth Bank of Australia / Ab Initio – metadata / Impact Assessment</a:t>
            </a:r>
            <a:endParaRPr lang="en-US" sz="900" dirty="0" smtClean="0">
              <a:solidFill>
                <a:srgbClr val="AFB1B4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520924"/>
            <a:ext cx="8412480" cy="3139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able Placeholder 7"/>
          <p:cNvSpPr>
            <a:spLocks noGrp="1"/>
          </p:cNvSpPr>
          <p:nvPr>
            <p:ph type="tbl" sz="quarter" idx="17"/>
          </p:nvPr>
        </p:nvSpPr>
        <p:spPr bwMode="gray">
          <a:xfrm>
            <a:off x="492613" y="1556807"/>
            <a:ext cx="8189748" cy="343492"/>
          </a:xfrm>
        </p:spPr>
        <p:txBody>
          <a:bodyPr/>
          <a:lstStyle>
            <a:lvl1pPr>
              <a:lnSpc>
                <a:spcPct val="93000"/>
              </a:lnSpc>
              <a:defRPr b="0" cap="none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AU" sz="900" smtClean="0">
                <a:solidFill>
                  <a:srgbClr val="AFB1B4"/>
                </a:solidFill>
              </a:rPr>
              <a:t>Commonwealth Bank of Australia / Ab Initio – metadata / Impact Assessment</a:t>
            </a:r>
            <a:endParaRPr lang="en-US" sz="900" dirty="0" smtClean="0">
              <a:solidFill>
                <a:srgbClr val="AFB1B4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520924"/>
            <a:ext cx="8412480" cy="3139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able Placeholder 7"/>
          <p:cNvSpPr>
            <a:spLocks noGrp="1"/>
          </p:cNvSpPr>
          <p:nvPr>
            <p:ph type="tbl" sz="quarter" idx="15"/>
          </p:nvPr>
        </p:nvSpPr>
        <p:spPr bwMode="gray">
          <a:xfrm>
            <a:off x="3235813" y="2811471"/>
            <a:ext cx="5561213" cy="343492"/>
          </a:xfr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="0" cap="none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Table Placeholder 7"/>
          <p:cNvSpPr>
            <a:spLocks noGrp="1"/>
          </p:cNvSpPr>
          <p:nvPr>
            <p:ph type="tbl" sz="quarter" idx="16"/>
          </p:nvPr>
        </p:nvSpPr>
        <p:spPr bwMode="gray">
          <a:xfrm>
            <a:off x="3235813" y="4359099"/>
            <a:ext cx="5561213" cy="343492"/>
          </a:xfr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="0" cap="none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Table Placeholder 7"/>
          <p:cNvSpPr>
            <a:spLocks noGrp="1"/>
          </p:cNvSpPr>
          <p:nvPr>
            <p:ph type="tbl" sz="quarter" idx="17"/>
          </p:nvPr>
        </p:nvSpPr>
        <p:spPr bwMode="gray">
          <a:xfrm>
            <a:off x="3235813" y="1263844"/>
            <a:ext cx="5561213" cy="343492"/>
          </a:xfrm>
        </p:spPr>
        <p:txBody>
          <a:bodyPr/>
          <a:lstStyle>
            <a:lvl1pPr>
              <a:lnSpc>
                <a:spcPct val="93000"/>
              </a:lnSpc>
              <a:defRPr b="0" cap="none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69140" y="1269506"/>
            <a:ext cx="2660087" cy="276999"/>
          </a:xfr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 sz="2000" b="0" cap="none" baseline="0">
                <a:solidFill>
                  <a:schemeClr val="accent5">
                    <a:lumMod val="75000"/>
                  </a:schemeClr>
                </a:solidFill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tx1"/>
                </a:solidFill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tx1"/>
                </a:solidFill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tx1"/>
                </a:solidFill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Content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l"/>
            <a:r>
              <a:rPr lang="en-AU" sz="900" smtClean="0">
                <a:solidFill>
                  <a:srgbClr val="AFB1B4"/>
                </a:solidFill>
              </a:rPr>
              <a:t>Commonwealth Bank of Australia / Ab Initio – metadata / Impact Assessment</a:t>
            </a:r>
            <a:endParaRPr lang="en-US" sz="900" dirty="0" smtClean="0">
              <a:solidFill>
                <a:srgbClr val="AFB1B4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 bwMode="inv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>
            <a:spLocks noEditPoints="1"/>
          </p:cNvSpPr>
          <p:nvPr/>
        </p:nvSpPr>
        <p:spPr bwMode="blackWhite">
          <a:xfrm>
            <a:off x="0" y="2797175"/>
            <a:ext cx="9144000" cy="4060825"/>
          </a:xfrm>
          <a:custGeom>
            <a:avLst/>
            <a:gdLst>
              <a:gd name="T0" fmla="*/ 609 w 2880"/>
              <a:gd name="T1" fmla="*/ 1279 h 1279"/>
              <a:gd name="T2" fmla="*/ 150 w 2880"/>
              <a:gd name="T3" fmla="*/ 1279 h 1279"/>
              <a:gd name="T4" fmla="*/ 13 w 2880"/>
              <a:gd name="T5" fmla="*/ 1206 h 1279"/>
              <a:gd name="T6" fmla="*/ 0 w 2880"/>
              <a:gd name="T7" fmla="*/ 1193 h 1279"/>
              <a:gd name="T8" fmla="*/ 0 w 2880"/>
              <a:gd name="T9" fmla="*/ 115 h 1279"/>
              <a:gd name="T10" fmla="*/ 16 w 2880"/>
              <a:gd name="T11" fmla="*/ 101 h 1279"/>
              <a:gd name="T12" fmla="*/ 388 w 2880"/>
              <a:gd name="T13" fmla="*/ 6 h 1279"/>
              <a:gd name="T14" fmla="*/ 821 w 2880"/>
              <a:gd name="T15" fmla="*/ 142 h 1279"/>
              <a:gd name="T16" fmla="*/ 821 w 2880"/>
              <a:gd name="T17" fmla="*/ 490 h 1279"/>
              <a:gd name="T18" fmla="*/ 443 w 2880"/>
              <a:gd name="T19" fmla="*/ 490 h 1279"/>
              <a:gd name="T20" fmla="*/ 443 w 2880"/>
              <a:gd name="T21" fmla="*/ 416 h 1279"/>
              <a:gd name="T22" fmla="*/ 372 w 2880"/>
              <a:gd name="T23" fmla="*/ 277 h 1279"/>
              <a:gd name="T24" fmla="*/ 300 w 2880"/>
              <a:gd name="T25" fmla="*/ 416 h 1279"/>
              <a:gd name="T26" fmla="*/ 300 w 2880"/>
              <a:gd name="T27" fmla="*/ 900 h 1279"/>
              <a:gd name="T28" fmla="*/ 372 w 2880"/>
              <a:gd name="T29" fmla="*/ 1039 h 1279"/>
              <a:gd name="T30" fmla="*/ 443 w 2880"/>
              <a:gd name="T31" fmla="*/ 900 h 1279"/>
              <a:gd name="T32" fmla="*/ 443 w 2880"/>
              <a:gd name="T33" fmla="*/ 758 h 1279"/>
              <a:gd name="T34" fmla="*/ 821 w 2880"/>
              <a:gd name="T35" fmla="*/ 758 h 1279"/>
              <a:gd name="T36" fmla="*/ 821 w 2880"/>
              <a:gd name="T37" fmla="*/ 1176 h 1279"/>
              <a:gd name="T38" fmla="*/ 609 w 2880"/>
              <a:gd name="T39" fmla="*/ 1279 h 1279"/>
              <a:gd name="T40" fmla="*/ 2528 w 2880"/>
              <a:gd name="T41" fmla="*/ 253 h 1279"/>
              <a:gd name="T42" fmla="*/ 2571 w 2880"/>
              <a:gd name="T43" fmla="*/ 376 h 1279"/>
              <a:gd name="T44" fmla="*/ 2571 w 2880"/>
              <a:gd name="T45" fmla="*/ 597 h 1279"/>
              <a:gd name="T46" fmla="*/ 2568 w 2880"/>
              <a:gd name="T47" fmla="*/ 597 h 1279"/>
              <a:gd name="T48" fmla="*/ 2350 w 2880"/>
              <a:gd name="T49" fmla="*/ 31 h 1279"/>
              <a:gd name="T50" fmla="*/ 1926 w 2880"/>
              <a:gd name="T51" fmla="*/ 31 h 1279"/>
              <a:gd name="T52" fmla="*/ 1926 w 2880"/>
              <a:gd name="T53" fmla="*/ 253 h 1279"/>
              <a:gd name="T54" fmla="*/ 1968 w 2880"/>
              <a:gd name="T55" fmla="*/ 376 h 1279"/>
              <a:gd name="T56" fmla="*/ 1968 w 2880"/>
              <a:gd name="T57" fmla="*/ 939 h 1279"/>
              <a:gd name="T58" fmla="*/ 1926 w 2880"/>
              <a:gd name="T59" fmla="*/ 1062 h 1279"/>
              <a:gd name="T60" fmla="*/ 1926 w 2880"/>
              <a:gd name="T61" fmla="*/ 1279 h 1279"/>
              <a:gd name="T62" fmla="*/ 2315 w 2880"/>
              <a:gd name="T63" fmla="*/ 1279 h 1279"/>
              <a:gd name="T64" fmla="*/ 2315 w 2880"/>
              <a:gd name="T65" fmla="*/ 1062 h 1279"/>
              <a:gd name="T66" fmla="*/ 2272 w 2880"/>
              <a:gd name="T67" fmla="*/ 939 h 1279"/>
              <a:gd name="T68" fmla="*/ 2272 w 2880"/>
              <a:gd name="T69" fmla="*/ 721 h 1279"/>
              <a:gd name="T70" fmla="*/ 2275 w 2880"/>
              <a:gd name="T71" fmla="*/ 721 h 1279"/>
              <a:gd name="T72" fmla="*/ 2505 w 2880"/>
              <a:gd name="T73" fmla="*/ 1279 h 1279"/>
              <a:gd name="T74" fmla="*/ 2880 w 2880"/>
              <a:gd name="T75" fmla="*/ 1279 h 1279"/>
              <a:gd name="T76" fmla="*/ 2880 w 2880"/>
              <a:gd name="T77" fmla="*/ 31 h 1279"/>
              <a:gd name="T78" fmla="*/ 2528 w 2880"/>
              <a:gd name="T79" fmla="*/ 31 h 1279"/>
              <a:gd name="T80" fmla="*/ 2528 w 2880"/>
              <a:gd name="T81" fmla="*/ 253 h 1279"/>
              <a:gd name="T82" fmla="*/ 1438 w 2880"/>
              <a:gd name="T83" fmla="*/ 993 h 1279"/>
              <a:gd name="T84" fmla="*/ 1432 w 2880"/>
              <a:gd name="T85" fmla="*/ 957 h 1279"/>
              <a:gd name="T86" fmla="*/ 1243 w 2880"/>
              <a:gd name="T87" fmla="*/ 957 h 1279"/>
              <a:gd name="T88" fmla="*/ 1237 w 2880"/>
              <a:gd name="T89" fmla="*/ 993 h 1279"/>
              <a:gd name="T90" fmla="*/ 1288 w 2880"/>
              <a:gd name="T91" fmla="*/ 1062 h 1279"/>
              <a:gd name="T92" fmla="*/ 1288 w 2880"/>
              <a:gd name="T93" fmla="*/ 1279 h 1279"/>
              <a:gd name="T94" fmla="*/ 857 w 2880"/>
              <a:gd name="T95" fmla="*/ 1279 h 1279"/>
              <a:gd name="T96" fmla="*/ 857 w 2880"/>
              <a:gd name="T97" fmla="*/ 1062 h 1279"/>
              <a:gd name="T98" fmla="*/ 915 w 2880"/>
              <a:gd name="T99" fmla="*/ 920 h 1279"/>
              <a:gd name="T100" fmla="*/ 1081 w 2880"/>
              <a:gd name="T101" fmla="*/ 31 h 1279"/>
              <a:gd name="T102" fmla="*/ 1637 w 2880"/>
              <a:gd name="T103" fmla="*/ 31 h 1279"/>
              <a:gd name="T104" fmla="*/ 1820 w 2880"/>
              <a:gd name="T105" fmla="*/ 939 h 1279"/>
              <a:gd name="T106" fmla="*/ 1885 w 2880"/>
              <a:gd name="T107" fmla="*/ 1062 h 1279"/>
              <a:gd name="T108" fmla="*/ 1885 w 2880"/>
              <a:gd name="T109" fmla="*/ 1279 h 1279"/>
              <a:gd name="T110" fmla="*/ 1392 w 2880"/>
              <a:gd name="T111" fmla="*/ 1279 h 1279"/>
              <a:gd name="T112" fmla="*/ 1392 w 2880"/>
              <a:gd name="T113" fmla="*/ 1062 h 1279"/>
              <a:gd name="T114" fmla="*/ 1438 w 2880"/>
              <a:gd name="T115" fmla="*/ 993 h 1279"/>
              <a:gd name="T116" fmla="*/ 1397 w 2880"/>
              <a:gd name="T117" fmla="*/ 713 h 1279"/>
              <a:gd name="T118" fmla="*/ 1332 w 2880"/>
              <a:gd name="T119" fmla="*/ 341 h 1279"/>
              <a:gd name="T120" fmla="*/ 1329 w 2880"/>
              <a:gd name="T121" fmla="*/ 341 h 1279"/>
              <a:gd name="T122" fmla="*/ 1268 w 2880"/>
              <a:gd name="T123" fmla="*/ 713 h 1279"/>
              <a:gd name="T124" fmla="*/ 1397 w 2880"/>
              <a:gd name="T125" fmla="*/ 713 h 1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80" h="1279">
                <a:moveTo>
                  <a:pt x="609" y="1279"/>
                </a:moveTo>
                <a:cubicBezTo>
                  <a:pt x="150" y="1279"/>
                  <a:pt x="150" y="1279"/>
                  <a:pt x="150" y="1279"/>
                </a:cubicBezTo>
                <a:cubicBezTo>
                  <a:pt x="94" y="1262"/>
                  <a:pt x="47" y="1237"/>
                  <a:pt x="13" y="1206"/>
                </a:cubicBezTo>
                <a:cubicBezTo>
                  <a:pt x="9" y="1201"/>
                  <a:pt x="4" y="1197"/>
                  <a:pt x="0" y="1193"/>
                </a:cubicBezTo>
                <a:cubicBezTo>
                  <a:pt x="0" y="115"/>
                  <a:pt x="0" y="115"/>
                  <a:pt x="0" y="115"/>
                </a:cubicBezTo>
                <a:cubicBezTo>
                  <a:pt x="5" y="111"/>
                  <a:pt x="10" y="106"/>
                  <a:pt x="16" y="101"/>
                </a:cubicBezTo>
                <a:cubicBezTo>
                  <a:pt x="101" y="31"/>
                  <a:pt x="240" y="0"/>
                  <a:pt x="388" y="6"/>
                </a:cubicBezTo>
                <a:cubicBezTo>
                  <a:pt x="537" y="12"/>
                  <a:pt x="695" y="59"/>
                  <a:pt x="821" y="142"/>
                </a:cubicBezTo>
                <a:cubicBezTo>
                  <a:pt x="821" y="490"/>
                  <a:pt x="821" y="490"/>
                  <a:pt x="821" y="490"/>
                </a:cubicBezTo>
                <a:cubicBezTo>
                  <a:pt x="443" y="490"/>
                  <a:pt x="443" y="490"/>
                  <a:pt x="443" y="490"/>
                </a:cubicBezTo>
                <a:cubicBezTo>
                  <a:pt x="443" y="416"/>
                  <a:pt x="443" y="416"/>
                  <a:pt x="443" y="416"/>
                </a:cubicBezTo>
                <a:cubicBezTo>
                  <a:pt x="443" y="364"/>
                  <a:pt x="454" y="277"/>
                  <a:pt x="372" y="277"/>
                </a:cubicBezTo>
                <a:cubicBezTo>
                  <a:pt x="290" y="277"/>
                  <a:pt x="300" y="364"/>
                  <a:pt x="300" y="416"/>
                </a:cubicBezTo>
                <a:cubicBezTo>
                  <a:pt x="300" y="900"/>
                  <a:pt x="300" y="900"/>
                  <a:pt x="300" y="900"/>
                </a:cubicBezTo>
                <a:cubicBezTo>
                  <a:pt x="300" y="951"/>
                  <a:pt x="290" y="1039"/>
                  <a:pt x="372" y="1039"/>
                </a:cubicBezTo>
                <a:cubicBezTo>
                  <a:pt x="454" y="1039"/>
                  <a:pt x="443" y="951"/>
                  <a:pt x="443" y="900"/>
                </a:cubicBezTo>
                <a:cubicBezTo>
                  <a:pt x="443" y="758"/>
                  <a:pt x="443" y="758"/>
                  <a:pt x="443" y="758"/>
                </a:cubicBezTo>
                <a:cubicBezTo>
                  <a:pt x="821" y="758"/>
                  <a:pt x="821" y="758"/>
                  <a:pt x="821" y="758"/>
                </a:cubicBezTo>
                <a:cubicBezTo>
                  <a:pt x="821" y="1176"/>
                  <a:pt x="821" y="1176"/>
                  <a:pt x="821" y="1176"/>
                </a:cubicBezTo>
                <a:cubicBezTo>
                  <a:pt x="765" y="1222"/>
                  <a:pt x="691" y="1257"/>
                  <a:pt x="609" y="1279"/>
                </a:cubicBezTo>
                <a:close/>
                <a:moveTo>
                  <a:pt x="2528" y="253"/>
                </a:moveTo>
                <a:cubicBezTo>
                  <a:pt x="2575" y="282"/>
                  <a:pt x="2571" y="329"/>
                  <a:pt x="2571" y="376"/>
                </a:cubicBezTo>
                <a:cubicBezTo>
                  <a:pt x="2571" y="597"/>
                  <a:pt x="2571" y="597"/>
                  <a:pt x="2571" y="597"/>
                </a:cubicBezTo>
                <a:cubicBezTo>
                  <a:pt x="2568" y="597"/>
                  <a:pt x="2568" y="597"/>
                  <a:pt x="2568" y="597"/>
                </a:cubicBezTo>
                <a:cubicBezTo>
                  <a:pt x="2350" y="31"/>
                  <a:pt x="2350" y="31"/>
                  <a:pt x="2350" y="31"/>
                </a:cubicBezTo>
                <a:cubicBezTo>
                  <a:pt x="1926" y="31"/>
                  <a:pt x="1926" y="31"/>
                  <a:pt x="1926" y="31"/>
                </a:cubicBezTo>
                <a:cubicBezTo>
                  <a:pt x="1926" y="253"/>
                  <a:pt x="1926" y="253"/>
                  <a:pt x="1926" y="253"/>
                </a:cubicBezTo>
                <a:cubicBezTo>
                  <a:pt x="1972" y="282"/>
                  <a:pt x="1968" y="329"/>
                  <a:pt x="1968" y="376"/>
                </a:cubicBezTo>
                <a:cubicBezTo>
                  <a:pt x="1968" y="939"/>
                  <a:pt x="1968" y="939"/>
                  <a:pt x="1968" y="939"/>
                </a:cubicBezTo>
                <a:cubicBezTo>
                  <a:pt x="1968" y="986"/>
                  <a:pt x="1972" y="1033"/>
                  <a:pt x="1926" y="1062"/>
                </a:cubicBezTo>
                <a:cubicBezTo>
                  <a:pt x="1926" y="1279"/>
                  <a:pt x="1926" y="1279"/>
                  <a:pt x="1926" y="1279"/>
                </a:cubicBezTo>
                <a:cubicBezTo>
                  <a:pt x="2315" y="1279"/>
                  <a:pt x="2315" y="1279"/>
                  <a:pt x="2315" y="1279"/>
                </a:cubicBezTo>
                <a:cubicBezTo>
                  <a:pt x="2315" y="1062"/>
                  <a:pt x="2315" y="1062"/>
                  <a:pt x="2315" y="1062"/>
                </a:cubicBezTo>
                <a:cubicBezTo>
                  <a:pt x="2268" y="1033"/>
                  <a:pt x="2272" y="986"/>
                  <a:pt x="2272" y="939"/>
                </a:cubicBezTo>
                <a:cubicBezTo>
                  <a:pt x="2272" y="721"/>
                  <a:pt x="2272" y="721"/>
                  <a:pt x="2272" y="721"/>
                </a:cubicBezTo>
                <a:cubicBezTo>
                  <a:pt x="2275" y="721"/>
                  <a:pt x="2275" y="721"/>
                  <a:pt x="2275" y="721"/>
                </a:cubicBezTo>
                <a:cubicBezTo>
                  <a:pt x="2505" y="1279"/>
                  <a:pt x="2505" y="1279"/>
                  <a:pt x="2505" y="1279"/>
                </a:cubicBezTo>
                <a:cubicBezTo>
                  <a:pt x="2880" y="1279"/>
                  <a:pt x="2880" y="1279"/>
                  <a:pt x="2880" y="1279"/>
                </a:cubicBezTo>
                <a:cubicBezTo>
                  <a:pt x="2880" y="31"/>
                  <a:pt x="2880" y="31"/>
                  <a:pt x="2880" y="31"/>
                </a:cubicBezTo>
                <a:cubicBezTo>
                  <a:pt x="2528" y="31"/>
                  <a:pt x="2528" y="31"/>
                  <a:pt x="2528" y="31"/>
                </a:cubicBezTo>
                <a:lnTo>
                  <a:pt x="2528" y="253"/>
                </a:lnTo>
                <a:close/>
                <a:moveTo>
                  <a:pt x="1438" y="993"/>
                </a:moveTo>
                <a:cubicBezTo>
                  <a:pt x="1438" y="980"/>
                  <a:pt x="1435" y="969"/>
                  <a:pt x="1432" y="957"/>
                </a:cubicBezTo>
                <a:cubicBezTo>
                  <a:pt x="1243" y="957"/>
                  <a:pt x="1243" y="957"/>
                  <a:pt x="1243" y="957"/>
                </a:cubicBezTo>
                <a:cubicBezTo>
                  <a:pt x="1240" y="969"/>
                  <a:pt x="1237" y="982"/>
                  <a:pt x="1237" y="993"/>
                </a:cubicBezTo>
                <a:cubicBezTo>
                  <a:pt x="1237" y="1029"/>
                  <a:pt x="1255" y="1053"/>
                  <a:pt x="1288" y="1062"/>
                </a:cubicBezTo>
                <a:cubicBezTo>
                  <a:pt x="1288" y="1279"/>
                  <a:pt x="1288" y="1279"/>
                  <a:pt x="1288" y="1279"/>
                </a:cubicBezTo>
                <a:cubicBezTo>
                  <a:pt x="857" y="1279"/>
                  <a:pt x="857" y="1279"/>
                  <a:pt x="857" y="1279"/>
                </a:cubicBezTo>
                <a:cubicBezTo>
                  <a:pt x="857" y="1062"/>
                  <a:pt x="857" y="1062"/>
                  <a:pt x="857" y="1062"/>
                </a:cubicBezTo>
                <a:cubicBezTo>
                  <a:pt x="899" y="1033"/>
                  <a:pt x="904" y="969"/>
                  <a:pt x="915" y="920"/>
                </a:cubicBezTo>
                <a:cubicBezTo>
                  <a:pt x="1081" y="31"/>
                  <a:pt x="1081" y="31"/>
                  <a:pt x="1081" y="31"/>
                </a:cubicBezTo>
                <a:cubicBezTo>
                  <a:pt x="1637" y="31"/>
                  <a:pt x="1637" y="31"/>
                  <a:pt x="1637" y="31"/>
                </a:cubicBezTo>
                <a:cubicBezTo>
                  <a:pt x="1820" y="939"/>
                  <a:pt x="1820" y="939"/>
                  <a:pt x="1820" y="939"/>
                </a:cubicBezTo>
                <a:cubicBezTo>
                  <a:pt x="1827" y="979"/>
                  <a:pt x="1841" y="1049"/>
                  <a:pt x="1885" y="1062"/>
                </a:cubicBezTo>
                <a:cubicBezTo>
                  <a:pt x="1885" y="1279"/>
                  <a:pt x="1885" y="1279"/>
                  <a:pt x="1885" y="1279"/>
                </a:cubicBezTo>
                <a:cubicBezTo>
                  <a:pt x="1392" y="1279"/>
                  <a:pt x="1392" y="1279"/>
                  <a:pt x="1392" y="1279"/>
                </a:cubicBezTo>
                <a:cubicBezTo>
                  <a:pt x="1392" y="1062"/>
                  <a:pt x="1392" y="1062"/>
                  <a:pt x="1392" y="1062"/>
                </a:cubicBezTo>
                <a:cubicBezTo>
                  <a:pt x="1423" y="1051"/>
                  <a:pt x="1438" y="1027"/>
                  <a:pt x="1438" y="993"/>
                </a:cubicBezTo>
                <a:close/>
                <a:moveTo>
                  <a:pt x="1397" y="713"/>
                </a:moveTo>
                <a:cubicBezTo>
                  <a:pt x="1332" y="341"/>
                  <a:pt x="1332" y="341"/>
                  <a:pt x="1332" y="341"/>
                </a:cubicBezTo>
                <a:cubicBezTo>
                  <a:pt x="1329" y="341"/>
                  <a:pt x="1329" y="341"/>
                  <a:pt x="1329" y="341"/>
                </a:cubicBezTo>
                <a:cubicBezTo>
                  <a:pt x="1268" y="713"/>
                  <a:pt x="1268" y="713"/>
                  <a:pt x="1268" y="713"/>
                </a:cubicBezTo>
                <a:lnTo>
                  <a:pt x="1397" y="7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360043" y="1107427"/>
            <a:ext cx="7644474" cy="418576"/>
          </a:xfrm>
        </p:spPr>
        <p:txBody>
          <a:bodyPr wrap="square" anchor="b" anchorCtr="0">
            <a:sp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60043" y="1629664"/>
            <a:ext cx="7644384" cy="332399"/>
          </a:xfrm>
        </p:spPr>
        <p:txBody>
          <a:bodyPr wrap="square">
            <a:spAutoFit/>
          </a:bodyPr>
          <a:lstStyle>
            <a:lvl1pPr marL="0" indent="0" algn="l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0" indent="0" algn="l">
              <a:spcBef>
                <a:spcPts val="14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</a:t>
            </a: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8274858" y="5990480"/>
            <a:ext cx="516700" cy="516700"/>
            <a:chOff x="2077" y="1355"/>
            <a:chExt cx="1609" cy="1609"/>
          </a:xfrm>
        </p:grpSpPr>
        <p:sp>
          <p:nvSpPr>
            <p:cNvPr id="10" name="Freeform 3"/>
            <p:cNvSpPr>
              <a:spLocks/>
            </p:cNvSpPr>
            <p:nvPr/>
          </p:nvSpPr>
          <p:spPr bwMode="black">
            <a:xfrm>
              <a:off x="2881" y="1960"/>
              <a:ext cx="805" cy="1004"/>
            </a:xfrm>
            <a:custGeom>
              <a:avLst/>
              <a:gdLst>
                <a:gd name="T0" fmla="*/ 0 w 805"/>
                <a:gd name="T1" fmla="*/ 1004 h 1004"/>
                <a:gd name="T2" fmla="*/ 805 w 805"/>
                <a:gd name="T3" fmla="*/ 198 h 1004"/>
                <a:gd name="T4" fmla="*/ 602 w 805"/>
                <a:gd name="T5" fmla="*/ 0 h 1004"/>
                <a:gd name="T6" fmla="*/ 352 w 805"/>
                <a:gd name="T7" fmla="*/ 250 h 1004"/>
                <a:gd name="T8" fmla="*/ 0 w 805"/>
                <a:gd name="T9" fmla="*/ 10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5" h="1004">
                  <a:moveTo>
                    <a:pt x="0" y="1004"/>
                  </a:moveTo>
                  <a:lnTo>
                    <a:pt x="805" y="198"/>
                  </a:lnTo>
                  <a:lnTo>
                    <a:pt x="602" y="0"/>
                  </a:lnTo>
                  <a:lnTo>
                    <a:pt x="352" y="250"/>
                  </a:lnTo>
                  <a:lnTo>
                    <a:pt x="0" y="1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4"/>
            <p:cNvSpPr>
              <a:spLocks/>
            </p:cNvSpPr>
            <p:nvPr/>
          </p:nvSpPr>
          <p:spPr bwMode="ltGray">
            <a:xfrm>
              <a:off x="2077" y="1355"/>
              <a:ext cx="1406" cy="1609"/>
            </a:xfrm>
            <a:custGeom>
              <a:avLst/>
              <a:gdLst>
                <a:gd name="T0" fmla="*/ 804 w 1406"/>
                <a:gd name="T1" fmla="*/ 0 h 1609"/>
                <a:gd name="T2" fmla="*/ 0 w 1406"/>
                <a:gd name="T3" fmla="*/ 803 h 1609"/>
                <a:gd name="T4" fmla="*/ 804 w 1406"/>
                <a:gd name="T5" fmla="*/ 1609 h 1609"/>
                <a:gd name="T6" fmla="*/ 1156 w 1406"/>
                <a:gd name="T7" fmla="*/ 855 h 1609"/>
                <a:gd name="T8" fmla="*/ 1406 w 1406"/>
                <a:gd name="T9" fmla="*/ 605 h 1609"/>
                <a:gd name="T10" fmla="*/ 804 w 1406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6" h="1609">
                  <a:moveTo>
                    <a:pt x="804" y="0"/>
                  </a:moveTo>
                  <a:lnTo>
                    <a:pt x="0" y="803"/>
                  </a:lnTo>
                  <a:lnTo>
                    <a:pt x="804" y="1609"/>
                  </a:lnTo>
                  <a:lnTo>
                    <a:pt x="1156" y="855"/>
                  </a:lnTo>
                  <a:lnTo>
                    <a:pt x="1406" y="605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FF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9" name="Group 2"/>
          <p:cNvGrpSpPr>
            <a:grpSpLocks/>
          </p:cNvGrpSpPr>
          <p:nvPr userDrawn="1"/>
        </p:nvGrpSpPr>
        <p:grpSpPr bwMode="auto">
          <a:xfrm>
            <a:off x="8274858" y="5990480"/>
            <a:ext cx="516700" cy="516700"/>
            <a:chOff x="2077" y="1355"/>
            <a:chExt cx="1609" cy="1609"/>
          </a:xfrm>
        </p:grpSpPr>
        <p:sp>
          <p:nvSpPr>
            <p:cNvPr id="12" name="Freeform 3"/>
            <p:cNvSpPr>
              <a:spLocks/>
            </p:cNvSpPr>
            <p:nvPr/>
          </p:nvSpPr>
          <p:spPr bwMode="black">
            <a:xfrm>
              <a:off x="2881" y="1960"/>
              <a:ext cx="805" cy="1004"/>
            </a:xfrm>
            <a:custGeom>
              <a:avLst/>
              <a:gdLst>
                <a:gd name="T0" fmla="*/ 0 w 805"/>
                <a:gd name="T1" fmla="*/ 1004 h 1004"/>
                <a:gd name="T2" fmla="*/ 805 w 805"/>
                <a:gd name="T3" fmla="*/ 198 h 1004"/>
                <a:gd name="T4" fmla="*/ 602 w 805"/>
                <a:gd name="T5" fmla="*/ 0 h 1004"/>
                <a:gd name="T6" fmla="*/ 352 w 805"/>
                <a:gd name="T7" fmla="*/ 250 h 1004"/>
                <a:gd name="T8" fmla="*/ 0 w 805"/>
                <a:gd name="T9" fmla="*/ 10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5" h="1004">
                  <a:moveTo>
                    <a:pt x="0" y="1004"/>
                  </a:moveTo>
                  <a:lnTo>
                    <a:pt x="805" y="198"/>
                  </a:lnTo>
                  <a:lnTo>
                    <a:pt x="602" y="0"/>
                  </a:lnTo>
                  <a:lnTo>
                    <a:pt x="352" y="250"/>
                  </a:lnTo>
                  <a:lnTo>
                    <a:pt x="0" y="1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Freeform 4"/>
            <p:cNvSpPr>
              <a:spLocks/>
            </p:cNvSpPr>
            <p:nvPr/>
          </p:nvSpPr>
          <p:spPr bwMode="ltGray">
            <a:xfrm>
              <a:off x="2077" y="1355"/>
              <a:ext cx="1406" cy="1609"/>
            </a:xfrm>
            <a:custGeom>
              <a:avLst/>
              <a:gdLst>
                <a:gd name="T0" fmla="*/ 804 w 1406"/>
                <a:gd name="T1" fmla="*/ 0 h 1609"/>
                <a:gd name="T2" fmla="*/ 0 w 1406"/>
                <a:gd name="T3" fmla="*/ 803 h 1609"/>
                <a:gd name="T4" fmla="*/ 804 w 1406"/>
                <a:gd name="T5" fmla="*/ 1609 h 1609"/>
                <a:gd name="T6" fmla="*/ 1156 w 1406"/>
                <a:gd name="T7" fmla="*/ 855 h 1609"/>
                <a:gd name="T8" fmla="*/ 1406 w 1406"/>
                <a:gd name="T9" fmla="*/ 605 h 1609"/>
                <a:gd name="T10" fmla="*/ 804 w 1406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6" h="1609">
                  <a:moveTo>
                    <a:pt x="804" y="0"/>
                  </a:moveTo>
                  <a:lnTo>
                    <a:pt x="0" y="803"/>
                  </a:lnTo>
                  <a:lnTo>
                    <a:pt x="804" y="1609"/>
                  </a:lnTo>
                  <a:lnTo>
                    <a:pt x="1156" y="855"/>
                  </a:lnTo>
                  <a:lnTo>
                    <a:pt x="1406" y="605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FF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4" name="Text Placeholder 1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0043" y="2401011"/>
            <a:ext cx="7644384" cy="249299"/>
          </a:xfrm>
        </p:spPr>
        <p:txBody>
          <a:bodyPr/>
          <a:lstStyle>
            <a:lvl1pPr>
              <a:spcBef>
                <a:spcPts val="0"/>
              </a:spcBef>
              <a:defRPr sz="1800" cap="none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520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520924"/>
            <a:ext cx="8412480" cy="3139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AU" sz="900" smtClean="0">
                <a:solidFill>
                  <a:srgbClr val="AFB1B4"/>
                </a:solidFill>
              </a:rPr>
              <a:t>Commonwealth Bank of Australia / Ab Initio – metadata / Impact Assessment</a:t>
            </a:r>
            <a:endParaRPr lang="en-US" sz="900" dirty="0" smtClean="0">
              <a:solidFill>
                <a:srgbClr val="AFB1B4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9942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AU" sz="900" smtClean="0">
                <a:solidFill>
                  <a:srgbClr val="AFB1B4"/>
                </a:solidFill>
              </a:rPr>
              <a:t>Commonwealth Bank of Australia / Ab Initio – metadata / Impact Assessment</a:t>
            </a:r>
            <a:endParaRPr lang="en-US" sz="900" dirty="0" smtClean="0">
              <a:solidFill>
                <a:srgbClr val="AFB1B4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you (Sandstone)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7922417" y="6220432"/>
            <a:ext cx="864395" cy="363724"/>
            <a:chOff x="7922417" y="6220432"/>
            <a:chExt cx="864395" cy="363724"/>
          </a:xfrm>
        </p:grpSpPr>
        <p:grpSp>
          <p:nvGrpSpPr>
            <p:cNvPr id="3" name="Group 2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9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0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8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2" name="Freeform 2"/>
          <p:cNvSpPr>
            <a:spLocks noEditPoints="1"/>
          </p:cNvSpPr>
          <p:nvPr/>
        </p:nvSpPr>
        <p:spPr bwMode="blackWhite">
          <a:xfrm>
            <a:off x="396875" y="2790441"/>
            <a:ext cx="8327397" cy="1238633"/>
          </a:xfrm>
          <a:custGeom>
            <a:avLst/>
            <a:gdLst>
              <a:gd name="T0" fmla="*/ 2514 w 2637"/>
              <a:gd name="T1" fmla="*/ 283 h 392"/>
              <a:gd name="T2" fmla="*/ 2468 w 2637"/>
              <a:gd name="T3" fmla="*/ 111 h 392"/>
              <a:gd name="T4" fmla="*/ 2338 w 2637"/>
              <a:gd name="T5" fmla="*/ 7 h 392"/>
              <a:gd name="T6" fmla="*/ 2350 w 2637"/>
              <a:gd name="T7" fmla="*/ 264 h 392"/>
              <a:gd name="T8" fmla="*/ 2586 w 2637"/>
              <a:gd name="T9" fmla="*/ 363 h 392"/>
              <a:gd name="T10" fmla="*/ 2637 w 2637"/>
              <a:gd name="T11" fmla="*/ 74 h 392"/>
              <a:gd name="T12" fmla="*/ 2500 w 2637"/>
              <a:gd name="T13" fmla="*/ 74 h 392"/>
              <a:gd name="T14" fmla="*/ 2206 w 2637"/>
              <a:gd name="T15" fmla="*/ 110 h 392"/>
              <a:gd name="T16" fmla="*/ 2160 w 2637"/>
              <a:gd name="T17" fmla="*/ 281 h 392"/>
              <a:gd name="T18" fmla="*/ 2183 w 2637"/>
              <a:gd name="T19" fmla="*/ 0 h 392"/>
              <a:gd name="T20" fmla="*/ 2183 w 2637"/>
              <a:gd name="T21" fmla="*/ 392 h 392"/>
              <a:gd name="T22" fmla="*/ 1824 w 2637"/>
              <a:gd name="T23" fmla="*/ 243 h 392"/>
              <a:gd name="T24" fmla="*/ 1811 w 2637"/>
              <a:gd name="T25" fmla="*/ 317 h 392"/>
              <a:gd name="T26" fmla="*/ 1954 w 2637"/>
              <a:gd name="T27" fmla="*/ 317 h 392"/>
              <a:gd name="T28" fmla="*/ 2011 w 2637"/>
              <a:gd name="T29" fmla="*/ 101 h 392"/>
              <a:gd name="T30" fmla="*/ 1913 w 2637"/>
              <a:gd name="T31" fmla="*/ 7 h 392"/>
              <a:gd name="T32" fmla="*/ 1870 w 2637"/>
              <a:gd name="T33" fmla="*/ 56 h 392"/>
              <a:gd name="T34" fmla="*/ 1735 w 2637"/>
              <a:gd name="T35" fmla="*/ 74 h 392"/>
              <a:gd name="T36" fmla="*/ 1577 w 2637"/>
              <a:gd name="T37" fmla="*/ 96 h 392"/>
              <a:gd name="T38" fmla="*/ 1474 w 2637"/>
              <a:gd name="T39" fmla="*/ 7 h 392"/>
              <a:gd name="T40" fmla="*/ 1426 w 2637"/>
              <a:gd name="T41" fmla="*/ 159 h 392"/>
              <a:gd name="T42" fmla="*/ 1439 w 2637"/>
              <a:gd name="T43" fmla="*/ 7 h 392"/>
              <a:gd name="T44" fmla="*/ 1309 w 2637"/>
              <a:gd name="T45" fmla="*/ 111 h 392"/>
              <a:gd name="T46" fmla="*/ 1296 w 2637"/>
              <a:gd name="T47" fmla="*/ 384 h 392"/>
              <a:gd name="T48" fmla="*/ 1426 w 2637"/>
              <a:gd name="T49" fmla="*/ 280 h 392"/>
              <a:gd name="T50" fmla="*/ 1456 w 2637"/>
              <a:gd name="T51" fmla="*/ 278 h 392"/>
              <a:gd name="T52" fmla="*/ 1608 w 2637"/>
              <a:gd name="T53" fmla="*/ 384 h 392"/>
              <a:gd name="T54" fmla="*/ 1526 w 2637"/>
              <a:gd name="T55" fmla="*/ 177 h 392"/>
              <a:gd name="T56" fmla="*/ 975 w 2637"/>
              <a:gd name="T57" fmla="*/ 7 h 392"/>
              <a:gd name="T58" fmla="*/ 988 w 2637"/>
              <a:gd name="T59" fmla="*/ 280 h 392"/>
              <a:gd name="T60" fmla="*/ 1092 w 2637"/>
              <a:gd name="T61" fmla="*/ 384 h 392"/>
              <a:gd name="T62" fmla="*/ 1080 w 2637"/>
              <a:gd name="T63" fmla="*/ 215 h 392"/>
              <a:gd name="T64" fmla="*/ 1264 w 2637"/>
              <a:gd name="T65" fmla="*/ 384 h 392"/>
              <a:gd name="T66" fmla="*/ 1277 w 2637"/>
              <a:gd name="T67" fmla="*/ 7 h 392"/>
              <a:gd name="T68" fmla="*/ 1169 w 2637"/>
              <a:gd name="T69" fmla="*/ 111 h 392"/>
              <a:gd name="T70" fmla="*/ 1103 w 2637"/>
              <a:gd name="T71" fmla="*/ 7 h 392"/>
              <a:gd name="T72" fmla="*/ 770 w 2637"/>
              <a:gd name="T73" fmla="*/ 286 h 392"/>
              <a:gd name="T74" fmla="*/ 815 w 2637"/>
              <a:gd name="T75" fmla="*/ 317 h 392"/>
              <a:gd name="T76" fmla="*/ 963 w 2637"/>
              <a:gd name="T77" fmla="*/ 317 h 392"/>
              <a:gd name="T78" fmla="*/ 721 w 2637"/>
              <a:gd name="T79" fmla="*/ 7 h 392"/>
              <a:gd name="T80" fmla="*/ 654 w 2637"/>
              <a:gd name="T81" fmla="*/ 384 h 392"/>
              <a:gd name="T82" fmla="*/ 778 w 2637"/>
              <a:gd name="T83" fmla="*/ 212 h 392"/>
              <a:gd name="T84" fmla="*/ 816 w 2637"/>
              <a:gd name="T85" fmla="*/ 212 h 392"/>
              <a:gd name="T86" fmla="*/ 630 w 2637"/>
              <a:gd name="T87" fmla="*/ 280 h 392"/>
              <a:gd name="T88" fmla="*/ 642 w 2637"/>
              <a:gd name="T89" fmla="*/ 7 h 392"/>
              <a:gd name="T90" fmla="*/ 512 w 2637"/>
              <a:gd name="T91" fmla="*/ 111 h 392"/>
              <a:gd name="T92" fmla="*/ 467 w 2637"/>
              <a:gd name="T93" fmla="*/ 111 h 392"/>
              <a:gd name="T94" fmla="*/ 337 w 2637"/>
              <a:gd name="T95" fmla="*/ 7 h 392"/>
              <a:gd name="T96" fmla="*/ 350 w 2637"/>
              <a:gd name="T97" fmla="*/ 280 h 392"/>
              <a:gd name="T98" fmla="*/ 480 w 2637"/>
              <a:gd name="T99" fmla="*/ 384 h 392"/>
              <a:gd name="T100" fmla="*/ 467 w 2637"/>
              <a:gd name="T101" fmla="*/ 225 h 392"/>
              <a:gd name="T102" fmla="*/ 499 w 2637"/>
              <a:gd name="T103" fmla="*/ 317 h 392"/>
              <a:gd name="T104" fmla="*/ 642 w 2637"/>
              <a:gd name="T105" fmla="*/ 317 h 392"/>
              <a:gd name="T106" fmla="*/ 83 w 2637"/>
              <a:gd name="T107" fmla="*/ 114 h 392"/>
              <a:gd name="T108" fmla="*/ 91 w 2637"/>
              <a:gd name="T109" fmla="*/ 317 h 392"/>
              <a:gd name="T110" fmla="*/ 234 w 2637"/>
              <a:gd name="T111" fmla="*/ 317 h 392"/>
              <a:gd name="T112" fmla="*/ 242 w 2637"/>
              <a:gd name="T113" fmla="*/ 114 h 392"/>
              <a:gd name="T114" fmla="*/ 325 w 2637"/>
              <a:gd name="T115" fmla="*/ 7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637" h="392">
                <a:moveTo>
                  <a:pt x="2500" y="74"/>
                </a:moveTo>
                <a:cubicBezTo>
                  <a:pt x="2515" y="83"/>
                  <a:pt x="2514" y="97"/>
                  <a:pt x="2514" y="111"/>
                </a:cubicBezTo>
                <a:cubicBezTo>
                  <a:pt x="2514" y="283"/>
                  <a:pt x="2514" y="283"/>
                  <a:pt x="2514" y="283"/>
                </a:cubicBezTo>
                <a:cubicBezTo>
                  <a:pt x="2514" y="290"/>
                  <a:pt x="2513" y="310"/>
                  <a:pt x="2491" y="310"/>
                </a:cubicBezTo>
                <a:cubicBezTo>
                  <a:pt x="2470" y="310"/>
                  <a:pt x="2468" y="290"/>
                  <a:pt x="2468" y="283"/>
                </a:cubicBezTo>
                <a:cubicBezTo>
                  <a:pt x="2468" y="111"/>
                  <a:pt x="2468" y="111"/>
                  <a:pt x="2468" y="111"/>
                </a:cubicBezTo>
                <a:cubicBezTo>
                  <a:pt x="2468" y="97"/>
                  <a:pt x="2466" y="83"/>
                  <a:pt x="2481" y="74"/>
                </a:cubicBezTo>
                <a:cubicBezTo>
                  <a:pt x="2481" y="7"/>
                  <a:pt x="2481" y="7"/>
                  <a:pt x="2481" y="7"/>
                </a:cubicBezTo>
                <a:cubicBezTo>
                  <a:pt x="2338" y="7"/>
                  <a:pt x="2338" y="7"/>
                  <a:pt x="2338" y="7"/>
                </a:cubicBezTo>
                <a:cubicBezTo>
                  <a:pt x="2338" y="74"/>
                  <a:pt x="2338" y="74"/>
                  <a:pt x="2338" y="74"/>
                </a:cubicBezTo>
                <a:cubicBezTo>
                  <a:pt x="2352" y="83"/>
                  <a:pt x="2350" y="97"/>
                  <a:pt x="2350" y="111"/>
                </a:cubicBezTo>
                <a:cubicBezTo>
                  <a:pt x="2350" y="264"/>
                  <a:pt x="2350" y="264"/>
                  <a:pt x="2350" y="264"/>
                </a:cubicBezTo>
                <a:cubicBezTo>
                  <a:pt x="2351" y="304"/>
                  <a:pt x="2354" y="335"/>
                  <a:pt x="2386" y="363"/>
                </a:cubicBezTo>
                <a:cubicBezTo>
                  <a:pt x="2414" y="388"/>
                  <a:pt x="2452" y="392"/>
                  <a:pt x="2486" y="392"/>
                </a:cubicBezTo>
                <a:cubicBezTo>
                  <a:pt x="2520" y="392"/>
                  <a:pt x="2558" y="388"/>
                  <a:pt x="2586" y="363"/>
                </a:cubicBezTo>
                <a:cubicBezTo>
                  <a:pt x="2618" y="335"/>
                  <a:pt x="2621" y="304"/>
                  <a:pt x="2622" y="264"/>
                </a:cubicBezTo>
                <a:cubicBezTo>
                  <a:pt x="2622" y="111"/>
                  <a:pt x="2622" y="111"/>
                  <a:pt x="2622" y="111"/>
                </a:cubicBezTo>
                <a:cubicBezTo>
                  <a:pt x="2622" y="97"/>
                  <a:pt x="2621" y="83"/>
                  <a:pt x="2637" y="74"/>
                </a:cubicBezTo>
                <a:cubicBezTo>
                  <a:pt x="2637" y="7"/>
                  <a:pt x="2637" y="7"/>
                  <a:pt x="2637" y="7"/>
                </a:cubicBezTo>
                <a:cubicBezTo>
                  <a:pt x="2500" y="7"/>
                  <a:pt x="2500" y="7"/>
                  <a:pt x="2500" y="7"/>
                </a:cubicBezTo>
                <a:lnTo>
                  <a:pt x="2500" y="74"/>
                </a:lnTo>
                <a:close/>
                <a:moveTo>
                  <a:pt x="2160" y="110"/>
                </a:moveTo>
                <a:cubicBezTo>
                  <a:pt x="2160" y="107"/>
                  <a:pt x="2159" y="81"/>
                  <a:pt x="2183" y="81"/>
                </a:cubicBezTo>
                <a:cubicBezTo>
                  <a:pt x="2207" y="81"/>
                  <a:pt x="2206" y="107"/>
                  <a:pt x="2206" y="110"/>
                </a:cubicBezTo>
                <a:cubicBezTo>
                  <a:pt x="2206" y="281"/>
                  <a:pt x="2206" y="281"/>
                  <a:pt x="2206" y="281"/>
                </a:cubicBezTo>
                <a:cubicBezTo>
                  <a:pt x="2206" y="283"/>
                  <a:pt x="2207" y="310"/>
                  <a:pt x="2183" y="310"/>
                </a:cubicBezTo>
                <a:cubicBezTo>
                  <a:pt x="2159" y="310"/>
                  <a:pt x="2160" y="283"/>
                  <a:pt x="2160" y="281"/>
                </a:cubicBezTo>
                <a:lnTo>
                  <a:pt x="2160" y="110"/>
                </a:lnTo>
                <a:close/>
                <a:moveTo>
                  <a:pt x="2323" y="116"/>
                </a:moveTo>
                <a:cubicBezTo>
                  <a:pt x="2323" y="23"/>
                  <a:pt x="2266" y="0"/>
                  <a:pt x="2183" y="0"/>
                </a:cubicBezTo>
                <a:cubicBezTo>
                  <a:pt x="2100" y="0"/>
                  <a:pt x="2043" y="23"/>
                  <a:pt x="2043" y="116"/>
                </a:cubicBezTo>
                <a:cubicBezTo>
                  <a:pt x="2043" y="275"/>
                  <a:pt x="2043" y="275"/>
                  <a:pt x="2043" y="275"/>
                </a:cubicBezTo>
                <a:cubicBezTo>
                  <a:pt x="2043" y="368"/>
                  <a:pt x="2100" y="392"/>
                  <a:pt x="2183" y="392"/>
                </a:cubicBezTo>
                <a:cubicBezTo>
                  <a:pt x="2266" y="392"/>
                  <a:pt x="2323" y="368"/>
                  <a:pt x="2323" y="275"/>
                </a:cubicBezTo>
                <a:lnTo>
                  <a:pt x="2323" y="116"/>
                </a:lnTo>
                <a:close/>
                <a:moveTo>
                  <a:pt x="1824" y="243"/>
                </a:moveTo>
                <a:cubicBezTo>
                  <a:pt x="1824" y="280"/>
                  <a:pt x="1824" y="280"/>
                  <a:pt x="1824" y="280"/>
                </a:cubicBezTo>
                <a:cubicBezTo>
                  <a:pt x="1824" y="287"/>
                  <a:pt x="1825" y="294"/>
                  <a:pt x="1823" y="301"/>
                </a:cubicBezTo>
                <a:cubicBezTo>
                  <a:pt x="1822" y="307"/>
                  <a:pt x="1819" y="313"/>
                  <a:pt x="1811" y="317"/>
                </a:cubicBezTo>
                <a:cubicBezTo>
                  <a:pt x="1811" y="384"/>
                  <a:pt x="1811" y="384"/>
                  <a:pt x="1811" y="384"/>
                </a:cubicBezTo>
                <a:cubicBezTo>
                  <a:pt x="1954" y="384"/>
                  <a:pt x="1954" y="384"/>
                  <a:pt x="1954" y="384"/>
                </a:cubicBezTo>
                <a:cubicBezTo>
                  <a:pt x="1954" y="317"/>
                  <a:pt x="1954" y="317"/>
                  <a:pt x="1954" y="317"/>
                </a:cubicBezTo>
                <a:cubicBezTo>
                  <a:pt x="1940" y="308"/>
                  <a:pt x="1942" y="294"/>
                  <a:pt x="1942" y="280"/>
                </a:cubicBezTo>
                <a:cubicBezTo>
                  <a:pt x="1942" y="235"/>
                  <a:pt x="1942" y="235"/>
                  <a:pt x="1942" y="235"/>
                </a:cubicBezTo>
                <a:cubicBezTo>
                  <a:pt x="2011" y="101"/>
                  <a:pt x="2011" y="101"/>
                  <a:pt x="2011" y="101"/>
                </a:cubicBezTo>
                <a:cubicBezTo>
                  <a:pt x="2017" y="88"/>
                  <a:pt x="2020" y="82"/>
                  <a:pt x="2031" y="74"/>
                </a:cubicBezTo>
                <a:cubicBezTo>
                  <a:pt x="2031" y="7"/>
                  <a:pt x="2031" y="7"/>
                  <a:pt x="2031" y="7"/>
                </a:cubicBezTo>
                <a:cubicBezTo>
                  <a:pt x="1913" y="7"/>
                  <a:pt x="1913" y="7"/>
                  <a:pt x="1913" y="7"/>
                </a:cubicBezTo>
                <a:cubicBezTo>
                  <a:pt x="1913" y="56"/>
                  <a:pt x="1913" y="56"/>
                  <a:pt x="1913" y="56"/>
                </a:cubicBezTo>
                <a:cubicBezTo>
                  <a:pt x="1913" y="83"/>
                  <a:pt x="1905" y="102"/>
                  <a:pt x="1892" y="125"/>
                </a:cubicBezTo>
                <a:cubicBezTo>
                  <a:pt x="1878" y="102"/>
                  <a:pt x="1870" y="83"/>
                  <a:pt x="1870" y="56"/>
                </a:cubicBezTo>
                <a:cubicBezTo>
                  <a:pt x="1870" y="7"/>
                  <a:pt x="1870" y="7"/>
                  <a:pt x="1870" y="7"/>
                </a:cubicBezTo>
                <a:cubicBezTo>
                  <a:pt x="1735" y="7"/>
                  <a:pt x="1735" y="7"/>
                  <a:pt x="1735" y="7"/>
                </a:cubicBezTo>
                <a:cubicBezTo>
                  <a:pt x="1735" y="74"/>
                  <a:pt x="1735" y="74"/>
                  <a:pt x="1735" y="74"/>
                </a:cubicBezTo>
                <a:cubicBezTo>
                  <a:pt x="1748" y="82"/>
                  <a:pt x="1753" y="98"/>
                  <a:pt x="1760" y="112"/>
                </a:cubicBezTo>
                <a:lnTo>
                  <a:pt x="1824" y="243"/>
                </a:lnTo>
                <a:close/>
                <a:moveTo>
                  <a:pt x="1577" y="96"/>
                </a:moveTo>
                <a:cubicBezTo>
                  <a:pt x="1583" y="86"/>
                  <a:pt x="1586" y="81"/>
                  <a:pt x="1601" y="74"/>
                </a:cubicBezTo>
                <a:cubicBezTo>
                  <a:pt x="1601" y="7"/>
                  <a:pt x="1601" y="7"/>
                  <a:pt x="1601" y="7"/>
                </a:cubicBezTo>
                <a:cubicBezTo>
                  <a:pt x="1474" y="7"/>
                  <a:pt x="1474" y="7"/>
                  <a:pt x="1474" y="7"/>
                </a:cubicBezTo>
                <a:cubicBezTo>
                  <a:pt x="1474" y="66"/>
                  <a:pt x="1474" y="66"/>
                  <a:pt x="1474" y="66"/>
                </a:cubicBezTo>
                <a:cubicBezTo>
                  <a:pt x="1474" y="81"/>
                  <a:pt x="1473" y="84"/>
                  <a:pt x="1454" y="116"/>
                </a:cubicBezTo>
                <a:cubicBezTo>
                  <a:pt x="1426" y="159"/>
                  <a:pt x="1426" y="159"/>
                  <a:pt x="1426" y="159"/>
                </a:cubicBezTo>
                <a:cubicBezTo>
                  <a:pt x="1426" y="111"/>
                  <a:pt x="1426" y="111"/>
                  <a:pt x="1426" y="111"/>
                </a:cubicBezTo>
                <a:cubicBezTo>
                  <a:pt x="1426" y="97"/>
                  <a:pt x="1425" y="83"/>
                  <a:pt x="1439" y="74"/>
                </a:cubicBezTo>
                <a:cubicBezTo>
                  <a:pt x="1439" y="7"/>
                  <a:pt x="1439" y="7"/>
                  <a:pt x="1439" y="7"/>
                </a:cubicBezTo>
                <a:cubicBezTo>
                  <a:pt x="1296" y="7"/>
                  <a:pt x="1296" y="7"/>
                  <a:pt x="1296" y="7"/>
                </a:cubicBezTo>
                <a:cubicBezTo>
                  <a:pt x="1296" y="74"/>
                  <a:pt x="1296" y="74"/>
                  <a:pt x="1296" y="74"/>
                </a:cubicBezTo>
                <a:cubicBezTo>
                  <a:pt x="1310" y="83"/>
                  <a:pt x="1309" y="97"/>
                  <a:pt x="1309" y="111"/>
                </a:cubicBezTo>
                <a:cubicBezTo>
                  <a:pt x="1309" y="280"/>
                  <a:pt x="1309" y="280"/>
                  <a:pt x="1309" y="280"/>
                </a:cubicBezTo>
                <a:cubicBezTo>
                  <a:pt x="1309" y="294"/>
                  <a:pt x="1310" y="308"/>
                  <a:pt x="1296" y="317"/>
                </a:cubicBezTo>
                <a:cubicBezTo>
                  <a:pt x="1296" y="384"/>
                  <a:pt x="1296" y="384"/>
                  <a:pt x="1296" y="384"/>
                </a:cubicBezTo>
                <a:cubicBezTo>
                  <a:pt x="1439" y="384"/>
                  <a:pt x="1439" y="384"/>
                  <a:pt x="1439" y="384"/>
                </a:cubicBezTo>
                <a:cubicBezTo>
                  <a:pt x="1439" y="317"/>
                  <a:pt x="1439" y="317"/>
                  <a:pt x="1439" y="317"/>
                </a:cubicBezTo>
                <a:cubicBezTo>
                  <a:pt x="1425" y="308"/>
                  <a:pt x="1426" y="294"/>
                  <a:pt x="1426" y="280"/>
                </a:cubicBezTo>
                <a:cubicBezTo>
                  <a:pt x="1426" y="220"/>
                  <a:pt x="1426" y="220"/>
                  <a:pt x="1426" y="220"/>
                </a:cubicBezTo>
                <a:cubicBezTo>
                  <a:pt x="1427" y="220"/>
                  <a:pt x="1427" y="220"/>
                  <a:pt x="1427" y="220"/>
                </a:cubicBezTo>
                <a:cubicBezTo>
                  <a:pt x="1456" y="278"/>
                  <a:pt x="1456" y="278"/>
                  <a:pt x="1456" y="278"/>
                </a:cubicBezTo>
                <a:cubicBezTo>
                  <a:pt x="1469" y="304"/>
                  <a:pt x="1474" y="310"/>
                  <a:pt x="1474" y="339"/>
                </a:cubicBezTo>
                <a:cubicBezTo>
                  <a:pt x="1474" y="384"/>
                  <a:pt x="1474" y="384"/>
                  <a:pt x="1474" y="384"/>
                </a:cubicBezTo>
                <a:cubicBezTo>
                  <a:pt x="1608" y="384"/>
                  <a:pt x="1608" y="384"/>
                  <a:pt x="1608" y="384"/>
                </a:cubicBezTo>
                <a:cubicBezTo>
                  <a:pt x="1608" y="317"/>
                  <a:pt x="1608" y="317"/>
                  <a:pt x="1608" y="317"/>
                </a:cubicBezTo>
                <a:cubicBezTo>
                  <a:pt x="1592" y="309"/>
                  <a:pt x="1588" y="300"/>
                  <a:pt x="1582" y="287"/>
                </a:cubicBezTo>
                <a:cubicBezTo>
                  <a:pt x="1526" y="177"/>
                  <a:pt x="1526" y="177"/>
                  <a:pt x="1526" y="177"/>
                </a:cubicBezTo>
                <a:lnTo>
                  <a:pt x="1577" y="96"/>
                </a:lnTo>
                <a:close/>
                <a:moveTo>
                  <a:pt x="1103" y="7"/>
                </a:moveTo>
                <a:cubicBezTo>
                  <a:pt x="975" y="7"/>
                  <a:pt x="975" y="7"/>
                  <a:pt x="975" y="7"/>
                </a:cubicBezTo>
                <a:cubicBezTo>
                  <a:pt x="975" y="74"/>
                  <a:pt x="975" y="74"/>
                  <a:pt x="975" y="74"/>
                </a:cubicBezTo>
                <a:cubicBezTo>
                  <a:pt x="989" y="83"/>
                  <a:pt x="988" y="97"/>
                  <a:pt x="988" y="111"/>
                </a:cubicBezTo>
                <a:cubicBezTo>
                  <a:pt x="988" y="280"/>
                  <a:pt x="988" y="280"/>
                  <a:pt x="988" y="280"/>
                </a:cubicBezTo>
                <a:cubicBezTo>
                  <a:pt x="988" y="294"/>
                  <a:pt x="989" y="308"/>
                  <a:pt x="975" y="317"/>
                </a:cubicBezTo>
                <a:cubicBezTo>
                  <a:pt x="975" y="384"/>
                  <a:pt x="975" y="384"/>
                  <a:pt x="975" y="384"/>
                </a:cubicBezTo>
                <a:cubicBezTo>
                  <a:pt x="1092" y="384"/>
                  <a:pt x="1092" y="384"/>
                  <a:pt x="1092" y="384"/>
                </a:cubicBezTo>
                <a:cubicBezTo>
                  <a:pt x="1092" y="317"/>
                  <a:pt x="1092" y="317"/>
                  <a:pt x="1092" y="317"/>
                </a:cubicBezTo>
                <a:cubicBezTo>
                  <a:pt x="1078" y="308"/>
                  <a:pt x="1080" y="294"/>
                  <a:pt x="1080" y="280"/>
                </a:cubicBezTo>
                <a:cubicBezTo>
                  <a:pt x="1080" y="215"/>
                  <a:pt x="1080" y="215"/>
                  <a:pt x="1080" y="215"/>
                </a:cubicBezTo>
                <a:cubicBezTo>
                  <a:pt x="1081" y="215"/>
                  <a:pt x="1081" y="215"/>
                  <a:pt x="1081" y="215"/>
                </a:cubicBezTo>
                <a:cubicBezTo>
                  <a:pt x="1150" y="384"/>
                  <a:pt x="1150" y="384"/>
                  <a:pt x="1150" y="384"/>
                </a:cubicBezTo>
                <a:cubicBezTo>
                  <a:pt x="1264" y="384"/>
                  <a:pt x="1264" y="384"/>
                  <a:pt x="1264" y="384"/>
                </a:cubicBezTo>
                <a:cubicBezTo>
                  <a:pt x="1264" y="111"/>
                  <a:pt x="1264" y="111"/>
                  <a:pt x="1264" y="111"/>
                </a:cubicBezTo>
                <a:cubicBezTo>
                  <a:pt x="1264" y="97"/>
                  <a:pt x="1263" y="83"/>
                  <a:pt x="1277" y="74"/>
                </a:cubicBezTo>
                <a:cubicBezTo>
                  <a:pt x="1277" y="7"/>
                  <a:pt x="1277" y="7"/>
                  <a:pt x="1277" y="7"/>
                </a:cubicBezTo>
                <a:cubicBezTo>
                  <a:pt x="1157" y="7"/>
                  <a:pt x="1157" y="7"/>
                  <a:pt x="1157" y="7"/>
                </a:cubicBezTo>
                <a:cubicBezTo>
                  <a:pt x="1157" y="74"/>
                  <a:pt x="1157" y="74"/>
                  <a:pt x="1157" y="74"/>
                </a:cubicBezTo>
                <a:cubicBezTo>
                  <a:pt x="1171" y="83"/>
                  <a:pt x="1169" y="97"/>
                  <a:pt x="1169" y="111"/>
                </a:cubicBezTo>
                <a:cubicBezTo>
                  <a:pt x="1169" y="177"/>
                  <a:pt x="1169" y="177"/>
                  <a:pt x="1169" y="177"/>
                </a:cubicBezTo>
                <a:cubicBezTo>
                  <a:pt x="1169" y="177"/>
                  <a:pt x="1169" y="177"/>
                  <a:pt x="1169" y="177"/>
                </a:cubicBezTo>
                <a:lnTo>
                  <a:pt x="1103" y="7"/>
                </a:lnTo>
                <a:close/>
                <a:moveTo>
                  <a:pt x="784" y="317"/>
                </a:moveTo>
                <a:cubicBezTo>
                  <a:pt x="774" y="315"/>
                  <a:pt x="768" y="307"/>
                  <a:pt x="768" y="297"/>
                </a:cubicBezTo>
                <a:cubicBezTo>
                  <a:pt x="768" y="293"/>
                  <a:pt x="769" y="289"/>
                  <a:pt x="770" y="286"/>
                </a:cubicBezTo>
                <a:cubicBezTo>
                  <a:pt x="827" y="286"/>
                  <a:pt x="827" y="286"/>
                  <a:pt x="827" y="286"/>
                </a:cubicBezTo>
                <a:cubicBezTo>
                  <a:pt x="828" y="289"/>
                  <a:pt x="829" y="293"/>
                  <a:pt x="829" y="297"/>
                </a:cubicBezTo>
                <a:cubicBezTo>
                  <a:pt x="829" y="307"/>
                  <a:pt x="824" y="314"/>
                  <a:pt x="815" y="317"/>
                </a:cubicBezTo>
                <a:cubicBezTo>
                  <a:pt x="815" y="384"/>
                  <a:pt x="815" y="384"/>
                  <a:pt x="815" y="384"/>
                </a:cubicBezTo>
                <a:cubicBezTo>
                  <a:pt x="963" y="384"/>
                  <a:pt x="963" y="384"/>
                  <a:pt x="963" y="384"/>
                </a:cubicBezTo>
                <a:cubicBezTo>
                  <a:pt x="963" y="317"/>
                  <a:pt x="963" y="317"/>
                  <a:pt x="963" y="317"/>
                </a:cubicBezTo>
                <a:cubicBezTo>
                  <a:pt x="950" y="313"/>
                  <a:pt x="946" y="292"/>
                  <a:pt x="943" y="280"/>
                </a:cubicBezTo>
                <a:cubicBezTo>
                  <a:pt x="888" y="7"/>
                  <a:pt x="888" y="7"/>
                  <a:pt x="888" y="7"/>
                </a:cubicBezTo>
                <a:cubicBezTo>
                  <a:pt x="721" y="7"/>
                  <a:pt x="721" y="7"/>
                  <a:pt x="721" y="7"/>
                </a:cubicBezTo>
                <a:cubicBezTo>
                  <a:pt x="672" y="275"/>
                  <a:pt x="672" y="275"/>
                  <a:pt x="672" y="275"/>
                </a:cubicBezTo>
                <a:cubicBezTo>
                  <a:pt x="668" y="289"/>
                  <a:pt x="667" y="308"/>
                  <a:pt x="654" y="317"/>
                </a:cubicBezTo>
                <a:cubicBezTo>
                  <a:pt x="654" y="384"/>
                  <a:pt x="654" y="384"/>
                  <a:pt x="654" y="384"/>
                </a:cubicBezTo>
                <a:cubicBezTo>
                  <a:pt x="784" y="384"/>
                  <a:pt x="784" y="384"/>
                  <a:pt x="784" y="384"/>
                </a:cubicBezTo>
                <a:lnTo>
                  <a:pt x="784" y="317"/>
                </a:lnTo>
                <a:close/>
                <a:moveTo>
                  <a:pt x="778" y="212"/>
                </a:moveTo>
                <a:cubicBezTo>
                  <a:pt x="796" y="100"/>
                  <a:pt x="796" y="100"/>
                  <a:pt x="796" y="100"/>
                </a:cubicBezTo>
                <a:cubicBezTo>
                  <a:pt x="797" y="100"/>
                  <a:pt x="797" y="100"/>
                  <a:pt x="797" y="100"/>
                </a:cubicBezTo>
                <a:cubicBezTo>
                  <a:pt x="816" y="212"/>
                  <a:pt x="816" y="212"/>
                  <a:pt x="816" y="212"/>
                </a:cubicBezTo>
                <a:lnTo>
                  <a:pt x="778" y="212"/>
                </a:lnTo>
                <a:close/>
                <a:moveTo>
                  <a:pt x="642" y="317"/>
                </a:moveTo>
                <a:cubicBezTo>
                  <a:pt x="628" y="308"/>
                  <a:pt x="630" y="294"/>
                  <a:pt x="630" y="280"/>
                </a:cubicBezTo>
                <a:cubicBezTo>
                  <a:pt x="630" y="111"/>
                  <a:pt x="630" y="111"/>
                  <a:pt x="630" y="111"/>
                </a:cubicBezTo>
                <a:cubicBezTo>
                  <a:pt x="630" y="97"/>
                  <a:pt x="628" y="83"/>
                  <a:pt x="642" y="74"/>
                </a:cubicBezTo>
                <a:cubicBezTo>
                  <a:pt x="642" y="7"/>
                  <a:pt x="642" y="7"/>
                  <a:pt x="642" y="7"/>
                </a:cubicBezTo>
                <a:cubicBezTo>
                  <a:pt x="499" y="7"/>
                  <a:pt x="499" y="7"/>
                  <a:pt x="499" y="7"/>
                </a:cubicBezTo>
                <a:cubicBezTo>
                  <a:pt x="499" y="74"/>
                  <a:pt x="499" y="74"/>
                  <a:pt x="499" y="74"/>
                </a:cubicBezTo>
                <a:cubicBezTo>
                  <a:pt x="514" y="83"/>
                  <a:pt x="512" y="97"/>
                  <a:pt x="512" y="111"/>
                </a:cubicBezTo>
                <a:cubicBezTo>
                  <a:pt x="512" y="151"/>
                  <a:pt x="512" y="151"/>
                  <a:pt x="512" y="151"/>
                </a:cubicBezTo>
                <a:cubicBezTo>
                  <a:pt x="467" y="151"/>
                  <a:pt x="467" y="151"/>
                  <a:pt x="467" y="151"/>
                </a:cubicBezTo>
                <a:cubicBezTo>
                  <a:pt x="467" y="111"/>
                  <a:pt x="467" y="111"/>
                  <a:pt x="467" y="111"/>
                </a:cubicBezTo>
                <a:cubicBezTo>
                  <a:pt x="467" y="97"/>
                  <a:pt x="466" y="83"/>
                  <a:pt x="480" y="74"/>
                </a:cubicBezTo>
                <a:cubicBezTo>
                  <a:pt x="480" y="7"/>
                  <a:pt x="480" y="7"/>
                  <a:pt x="480" y="7"/>
                </a:cubicBezTo>
                <a:cubicBezTo>
                  <a:pt x="337" y="7"/>
                  <a:pt x="337" y="7"/>
                  <a:pt x="337" y="7"/>
                </a:cubicBezTo>
                <a:cubicBezTo>
                  <a:pt x="337" y="74"/>
                  <a:pt x="337" y="74"/>
                  <a:pt x="337" y="74"/>
                </a:cubicBezTo>
                <a:cubicBezTo>
                  <a:pt x="351" y="83"/>
                  <a:pt x="350" y="97"/>
                  <a:pt x="350" y="111"/>
                </a:cubicBezTo>
                <a:cubicBezTo>
                  <a:pt x="350" y="280"/>
                  <a:pt x="350" y="280"/>
                  <a:pt x="350" y="280"/>
                </a:cubicBezTo>
                <a:cubicBezTo>
                  <a:pt x="350" y="294"/>
                  <a:pt x="351" y="308"/>
                  <a:pt x="337" y="317"/>
                </a:cubicBezTo>
                <a:cubicBezTo>
                  <a:pt x="337" y="384"/>
                  <a:pt x="337" y="384"/>
                  <a:pt x="337" y="384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480" y="317"/>
                  <a:pt x="480" y="317"/>
                  <a:pt x="480" y="317"/>
                </a:cubicBezTo>
                <a:cubicBezTo>
                  <a:pt x="466" y="308"/>
                  <a:pt x="467" y="294"/>
                  <a:pt x="467" y="280"/>
                </a:cubicBezTo>
                <a:cubicBezTo>
                  <a:pt x="467" y="225"/>
                  <a:pt x="467" y="225"/>
                  <a:pt x="467" y="225"/>
                </a:cubicBezTo>
                <a:cubicBezTo>
                  <a:pt x="512" y="225"/>
                  <a:pt x="512" y="225"/>
                  <a:pt x="512" y="225"/>
                </a:cubicBezTo>
                <a:cubicBezTo>
                  <a:pt x="512" y="280"/>
                  <a:pt x="512" y="280"/>
                  <a:pt x="512" y="280"/>
                </a:cubicBezTo>
                <a:cubicBezTo>
                  <a:pt x="512" y="294"/>
                  <a:pt x="514" y="308"/>
                  <a:pt x="499" y="317"/>
                </a:cubicBezTo>
                <a:cubicBezTo>
                  <a:pt x="499" y="384"/>
                  <a:pt x="499" y="384"/>
                  <a:pt x="499" y="384"/>
                </a:cubicBezTo>
                <a:cubicBezTo>
                  <a:pt x="642" y="384"/>
                  <a:pt x="642" y="384"/>
                  <a:pt x="642" y="384"/>
                </a:cubicBezTo>
                <a:lnTo>
                  <a:pt x="642" y="317"/>
                </a:lnTo>
                <a:close/>
                <a:moveTo>
                  <a:pt x="0" y="177"/>
                </a:moveTo>
                <a:cubicBezTo>
                  <a:pt x="83" y="177"/>
                  <a:pt x="83" y="177"/>
                  <a:pt x="83" y="177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3" y="97"/>
                  <a:pt x="87" y="88"/>
                  <a:pt x="104" y="87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4"/>
                  <a:pt x="105" y="308"/>
                  <a:pt x="91" y="317"/>
                </a:cubicBezTo>
                <a:cubicBezTo>
                  <a:pt x="91" y="384"/>
                  <a:pt x="91" y="384"/>
                  <a:pt x="91" y="384"/>
                </a:cubicBezTo>
                <a:cubicBezTo>
                  <a:pt x="234" y="384"/>
                  <a:pt x="234" y="384"/>
                  <a:pt x="234" y="384"/>
                </a:cubicBezTo>
                <a:cubicBezTo>
                  <a:pt x="234" y="317"/>
                  <a:pt x="234" y="317"/>
                  <a:pt x="234" y="317"/>
                </a:cubicBezTo>
                <a:cubicBezTo>
                  <a:pt x="220" y="308"/>
                  <a:pt x="222" y="294"/>
                  <a:pt x="222" y="280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38" y="88"/>
                  <a:pt x="242" y="97"/>
                  <a:pt x="242" y="114"/>
                </a:cubicBezTo>
                <a:cubicBezTo>
                  <a:pt x="242" y="177"/>
                  <a:pt x="242" y="177"/>
                  <a:pt x="242" y="177"/>
                </a:cubicBezTo>
                <a:cubicBezTo>
                  <a:pt x="325" y="177"/>
                  <a:pt x="325" y="177"/>
                  <a:pt x="325" y="177"/>
                </a:cubicBezTo>
                <a:cubicBezTo>
                  <a:pt x="325" y="7"/>
                  <a:pt x="325" y="7"/>
                  <a:pt x="325" y="7"/>
                </a:cubicBezTo>
                <a:cubicBezTo>
                  <a:pt x="0" y="7"/>
                  <a:pt x="0" y="7"/>
                  <a:pt x="0" y="7"/>
                </a:cubicBezTo>
                <a:lnTo>
                  <a:pt x="0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922417" y="6220432"/>
            <a:ext cx="864395" cy="363724"/>
            <a:chOff x="7922417" y="6220432"/>
            <a:chExt cx="864395" cy="363724"/>
          </a:xfrm>
        </p:grpSpPr>
        <p:grpSp>
          <p:nvGrpSpPr>
            <p:cNvPr id="13" name="Group 2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5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6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14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7" name="Text Placeholder 1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407766" y="4909431"/>
            <a:ext cx="8300135" cy="323751"/>
          </a:xfrm>
        </p:spPr>
        <p:txBody>
          <a:bodyPr/>
          <a:lstStyle>
            <a:lvl1pPr>
              <a:defRPr sz="2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49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you (Dusk)">
    <p:bg bwMode="black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7922417" y="6220432"/>
            <a:ext cx="864395" cy="363724"/>
            <a:chOff x="7922417" y="6220432"/>
            <a:chExt cx="864395" cy="363724"/>
          </a:xfrm>
        </p:grpSpPr>
        <p:grpSp>
          <p:nvGrpSpPr>
            <p:cNvPr id="3" name="Group 2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9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0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8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2" name="Freeform 2"/>
          <p:cNvSpPr>
            <a:spLocks noEditPoints="1"/>
          </p:cNvSpPr>
          <p:nvPr/>
        </p:nvSpPr>
        <p:spPr bwMode="blackWhite">
          <a:xfrm>
            <a:off x="396875" y="2790441"/>
            <a:ext cx="8327397" cy="1238633"/>
          </a:xfrm>
          <a:custGeom>
            <a:avLst/>
            <a:gdLst>
              <a:gd name="T0" fmla="*/ 2514 w 2637"/>
              <a:gd name="T1" fmla="*/ 283 h 392"/>
              <a:gd name="T2" fmla="*/ 2468 w 2637"/>
              <a:gd name="T3" fmla="*/ 111 h 392"/>
              <a:gd name="T4" fmla="*/ 2338 w 2637"/>
              <a:gd name="T5" fmla="*/ 7 h 392"/>
              <a:gd name="T6" fmla="*/ 2350 w 2637"/>
              <a:gd name="T7" fmla="*/ 264 h 392"/>
              <a:gd name="T8" fmla="*/ 2586 w 2637"/>
              <a:gd name="T9" fmla="*/ 363 h 392"/>
              <a:gd name="T10" fmla="*/ 2637 w 2637"/>
              <a:gd name="T11" fmla="*/ 74 h 392"/>
              <a:gd name="T12" fmla="*/ 2500 w 2637"/>
              <a:gd name="T13" fmla="*/ 74 h 392"/>
              <a:gd name="T14" fmla="*/ 2206 w 2637"/>
              <a:gd name="T15" fmla="*/ 110 h 392"/>
              <a:gd name="T16" fmla="*/ 2160 w 2637"/>
              <a:gd name="T17" fmla="*/ 281 h 392"/>
              <a:gd name="T18" fmla="*/ 2183 w 2637"/>
              <a:gd name="T19" fmla="*/ 0 h 392"/>
              <a:gd name="T20" fmla="*/ 2183 w 2637"/>
              <a:gd name="T21" fmla="*/ 392 h 392"/>
              <a:gd name="T22" fmla="*/ 1824 w 2637"/>
              <a:gd name="T23" fmla="*/ 243 h 392"/>
              <a:gd name="T24" fmla="*/ 1811 w 2637"/>
              <a:gd name="T25" fmla="*/ 317 h 392"/>
              <a:gd name="T26" fmla="*/ 1954 w 2637"/>
              <a:gd name="T27" fmla="*/ 317 h 392"/>
              <a:gd name="T28" fmla="*/ 2011 w 2637"/>
              <a:gd name="T29" fmla="*/ 101 h 392"/>
              <a:gd name="T30" fmla="*/ 1913 w 2637"/>
              <a:gd name="T31" fmla="*/ 7 h 392"/>
              <a:gd name="T32" fmla="*/ 1870 w 2637"/>
              <a:gd name="T33" fmla="*/ 56 h 392"/>
              <a:gd name="T34" fmla="*/ 1735 w 2637"/>
              <a:gd name="T35" fmla="*/ 74 h 392"/>
              <a:gd name="T36" fmla="*/ 1577 w 2637"/>
              <a:gd name="T37" fmla="*/ 96 h 392"/>
              <a:gd name="T38" fmla="*/ 1474 w 2637"/>
              <a:gd name="T39" fmla="*/ 7 h 392"/>
              <a:gd name="T40" fmla="*/ 1426 w 2637"/>
              <a:gd name="T41" fmla="*/ 159 h 392"/>
              <a:gd name="T42" fmla="*/ 1439 w 2637"/>
              <a:gd name="T43" fmla="*/ 7 h 392"/>
              <a:gd name="T44" fmla="*/ 1309 w 2637"/>
              <a:gd name="T45" fmla="*/ 111 h 392"/>
              <a:gd name="T46" fmla="*/ 1296 w 2637"/>
              <a:gd name="T47" fmla="*/ 384 h 392"/>
              <a:gd name="T48" fmla="*/ 1426 w 2637"/>
              <a:gd name="T49" fmla="*/ 280 h 392"/>
              <a:gd name="T50" fmla="*/ 1456 w 2637"/>
              <a:gd name="T51" fmla="*/ 278 h 392"/>
              <a:gd name="T52" fmla="*/ 1608 w 2637"/>
              <a:gd name="T53" fmla="*/ 384 h 392"/>
              <a:gd name="T54" fmla="*/ 1526 w 2637"/>
              <a:gd name="T55" fmla="*/ 177 h 392"/>
              <a:gd name="T56" fmla="*/ 975 w 2637"/>
              <a:gd name="T57" fmla="*/ 7 h 392"/>
              <a:gd name="T58" fmla="*/ 988 w 2637"/>
              <a:gd name="T59" fmla="*/ 280 h 392"/>
              <a:gd name="T60" fmla="*/ 1092 w 2637"/>
              <a:gd name="T61" fmla="*/ 384 h 392"/>
              <a:gd name="T62" fmla="*/ 1080 w 2637"/>
              <a:gd name="T63" fmla="*/ 215 h 392"/>
              <a:gd name="T64" fmla="*/ 1264 w 2637"/>
              <a:gd name="T65" fmla="*/ 384 h 392"/>
              <a:gd name="T66" fmla="*/ 1277 w 2637"/>
              <a:gd name="T67" fmla="*/ 7 h 392"/>
              <a:gd name="T68" fmla="*/ 1169 w 2637"/>
              <a:gd name="T69" fmla="*/ 111 h 392"/>
              <a:gd name="T70" fmla="*/ 1103 w 2637"/>
              <a:gd name="T71" fmla="*/ 7 h 392"/>
              <a:gd name="T72" fmla="*/ 770 w 2637"/>
              <a:gd name="T73" fmla="*/ 286 h 392"/>
              <a:gd name="T74" fmla="*/ 815 w 2637"/>
              <a:gd name="T75" fmla="*/ 317 h 392"/>
              <a:gd name="T76" fmla="*/ 963 w 2637"/>
              <a:gd name="T77" fmla="*/ 317 h 392"/>
              <a:gd name="T78" fmla="*/ 721 w 2637"/>
              <a:gd name="T79" fmla="*/ 7 h 392"/>
              <a:gd name="T80" fmla="*/ 654 w 2637"/>
              <a:gd name="T81" fmla="*/ 384 h 392"/>
              <a:gd name="T82" fmla="*/ 778 w 2637"/>
              <a:gd name="T83" fmla="*/ 212 h 392"/>
              <a:gd name="T84" fmla="*/ 816 w 2637"/>
              <a:gd name="T85" fmla="*/ 212 h 392"/>
              <a:gd name="T86" fmla="*/ 630 w 2637"/>
              <a:gd name="T87" fmla="*/ 280 h 392"/>
              <a:gd name="T88" fmla="*/ 642 w 2637"/>
              <a:gd name="T89" fmla="*/ 7 h 392"/>
              <a:gd name="T90" fmla="*/ 512 w 2637"/>
              <a:gd name="T91" fmla="*/ 111 h 392"/>
              <a:gd name="T92" fmla="*/ 467 w 2637"/>
              <a:gd name="T93" fmla="*/ 111 h 392"/>
              <a:gd name="T94" fmla="*/ 337 w 2637"/>
              <a:gd name="T95" fmla="*/ 7 h 392"/>
              <a:gd name="T96" fmla="*/ 350 w 2637"/>
              <a:gd name="T97" fmla="*/ 280 h 392"/>
              <a:gd name="T98" fmla="*/ 480 w 2637"/>
              <a:gd name="T99" fmla="*/ 384 h 392"/>
              <a:gd name="T100" fmla="*/ 467 w 2637"/>
              <a:gd name="T101" fmla="*/ 225 h 392"/>
              <a:gd name="T102" fmla="*/ 499 w 2637"/>
              <a:gd name="T103" fmla="*/ 317 h 392"/>
              <a:gd name="T104" fmla="*/ 642 w 2637"/>
              <a:gd name="T105" fmla="*/ 317 h 392"/>
              <a:gd name="T106" fmla="*/ 83 w 2637"/>
              <a:gd name="T107" fmla="*/ 114 h 392"/>
              <a:gd name="T108" fmla="*/ 91 w 2637"/>
              <a:gd name="T109" fmla="*/ 317 h 392"/>
              <a:gd name="T110" fmla="*/ 234 w 2637"/>
              <a:gd name="T111" fmla="*/ 317 h 392"/>
              <a:gd name="T112" fmla="*/ 242 w 2637"/>
              <a:gd name="T113" fmla="*/ 114 h 392"/>
              <a:gd name="T114" fmla="*/ 325 w 2637"/>
              <a:gd name="T115" fmla="*/ 7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637" h="392">
                <a:moveTo>
                  <a:pt x="2500" y="74"/>
                </a:moveTo>
                <a:cubicBezTo>
                  <a:pt x="2515" y="83"/>
                  <a:pt x="2514" y="97"/>
                  <a:pt x="2514" y="111"/>
                </a:cubicBezTo>
                <a:cubicBezTo>
                  <a:pt x="2514" y="283"/>
                  <a:pt x="2514" y="283"/>
                  <a:pt x="2514" y="283"/>
                </a:cubicBezTo>
                <a:cubicBezTo>
                  <a:pt x="2514" y="290"/>
                  <a:pt x="2513" y="310"/>
                  <a:pt x="2491" y="310"/>
                </a:cubicBezTo>
                <a:cubicBezTo>
                  <a:pt x="2470" y="310"/>
                  <a:pt x="2468" y="290"/>
                  <a:pt x="2468" y="283"/>
                </a:cubicBezTo>
                <a:cubicBezTo>
                  <a:pt x="2468" y="111"/>
                  <a:pt x="2468" y="111"/>
                  <a:pt x="2468" y="111"/>
                </a:cubicBezTo>
                <a:cubicBezTo>
                  <a:pt x="2468" y="97"/>
                  <a:pt x="2466" y="83"/>
                  <a:pt x="2481" y="74"/>
                </a:cubicBezTo>
                <a:cubicBezTo>
                  <a:pt x="2481" y="7"/>
                  <a:pt x="2481" y="7"/>
                  <a:pt x="2481" y="7"/>
                </a:cubicBezTo>
                <a:cubicBezTo>
                  <a:pt x="2338" y="7"/>
                  <a:pt x="2338" y="7"/>
                  <a:pt x="2338" y="7"/>
                </a:cubicBezTo>
                <a:cubicBezTo>
                  <a:pt x="2338" y="74"/>
                  <a:pt x="2338" y="74"/>
                  <a:pt x="2338" y="74"/>
                </a:cubicBezTo>
                <a:cubicBezTo>
                  <a:pt x="2352" y="83"/>
                  <a:pt x="2350" y="97"/>
                  <a:pt x="2350" y="111"/>
                </a:cubicBezTo>
                <a:cubicBezTo>
                  <a:pt x="2350" y="264"/>
                  <a:pt x="2350" y="264"/>
                  <a:pt x="2350" y="264"/>
                </a:cubicBezTo>
                <a:cubicBezTo>
                  <a:pt x="2351" y="304"/>
                  <a:pt x="2354" y="335"/>
                  <a:pt x="2386" y="363"/>
                </a:cubicBezTo>
                <a:cubicBezTo>
                  <a:pt x="2414" y="388"/>
                  <a:pt x="2452" y="392"/>
                  <a:pt x="2486" y="392"/>
                </a:cubicBezTo>
                <a:cubicBezTo>
                  <a:pt x="2520" y="392"/>
                  <a:pt x="2558" y="388"/>
                  <a:pt x="2586" y="363"/>
                </a:cubicBezTo>
                <a:cubicBezTo>
                  <a:pt x="2618" y="335"/>
                  <a:pt x="2621" y="304"/>
                  <a:pt x="2622" y="264"/>
                </a:cubicBezTo>
                <a:cubicBezTo>
                  <a:pt x="2622" y="111"/>
                  <a:pt x="2622" y="111"/>
                  <a:pt x="2622" y="111"/>
                </a:cubicBezTo>
                <a:cubicBezTo>
                  <a:pt x="2622" y="97"/>
                  <a:pt x="2621" y="83"/>
                  <a:pt x="2637" y="74"/>
                </a:cubicBezTo>
                <a:cubicBezTo>
                  <a:pt x="2637" y="7"/>
                  <a:pt x="2637" y="7"/>
                  <a:pt x="2637" y="7"/>
                </a:cubicBezTo>
                <a:cubicBezTo>
                  <a:pt x="2500" y="7"/>
                  <a:pt x="2500" y="7"/>
                  <a:pt x="2500" y="7"/>
                </a:cubicBezTo>
                <a:lnTo>
                  <a:pt x="2500" y="74"/>
                </a:lnTo>
                <a:close/>
                <a:moveTo>
                  <a:pt x="2160" y="110"/>
                </a:moveTo>
                <a:cubicBezTo>
                  <a:pt x="2160" y="107"/>
                  <a:pt x="2159" y="81"/>
                  <a:pt x="2183" y="81"/>
                </a:cubicBezTo>
                <a:cubicBezTo>
                  <a:pt x="2207" y="81"/>
                  <a:pt x="2206" y="107"/>
                  <a:pt x="2206" y="110"/>
                </a:cubicBezTo>
                <a:cubicBezTo>
                  <a:pt x="2206" y="281"/>
                  <a:pt x="2206" y="281"/>
                  <a:pt x="2206" y="281"/>
                </a:cubicBezTo>
                <a:cubicBezTo>
                  <a:pt x="2206" y="283"/>
                  <a:pt x="2207" y="310"/>
                  <a:pt x="2183" y="310"/>
                </a:cubicBezTo>
                <a:cubicBezTo>
                  <a:pt x="2159" y="310"/>
                  <a:pt x="2160" y="283"/>
                  <a:pt x="2160" y="281"/>
                </a:cubicBezTo>
                <a:lnTo>
                  <a:pt x="2160" y="110"/>
                </a:lnTo>
                <a:close/>
                <a:moveTo>
                  <a:pt x="2323" y="116"/>
                </a:moveTo>
                <a:cubicBezTo>
                  <a:pt x="2323" y="23"/>
                  <a:pt x="2266" y="0"/>
                  <a:pt x="2183" y="0"/>
                </a:cubicBezTo>
                <a:cubicBezTo>
                  <a:pt x="2100" y="0"/>
                  <a:pt x="2043" y="23"/>
                  <a:pt x="2043" y="116"/>
                </a:cubicBezTo>
                <a:cubicBezTo>
                  <a:pt x="2043" y="275"/>
                  <a:pt x="2043" y="275"/>
                  <a:pt x="2043" y="275"/>
                </a:cubicBezTo>
                <a:cubicBezTo>
                  <a:pt x="2043" y="368"/>
                  <a:pt x="2100" y="392"/>
                  <a:pt x="2183" y="392"/>
                </a:cubicBezTo>
                <a:cubicBezTo>
                  <a:pt x="2266" y="392"/>
                  <a:pt x="2323" y="368"/>
                  <a:pt x="2323" y="275"/>
                </a:cubicBezTo>
                <a:lnTo>
                  <a:pt x="2323" y="116"/>
                </a:lnTo>
                <a:close/>
                <a:moveTo>
                  <a:pt x="1824" y="243"/>
                </a:moveTo>
                <a:cubicBezTo>
                  <a:pt x="1824" y="280"/>
                  <a:pt x="1824" y="280"/>
                  <a:pt x="1824" y="280"/>
                </a:cubicBezTo>
                <a:cubicBezTo>
                  <a:pt x="1824" y="287"/>
                  <a:pt x="1825" y="294"/>
                  <a:pt x="1823" y="301"/>
                </a:cubicBezTo>
                <a:cubicBezTo>
                  <a:pt x="1822" y="307"/>
                  <a:pt x="1819" y="313"/>
                  <a:pt x="1811" y="317"/>
                </a:cubicBezTo>
                <a:cubicBezTo>
                  <a:pt x="1811" y="384"/>
                  <a:pt x="1811" y="384"/>
                  <a:pt x="1811" y="384"/>
                </a:cubicBezTo>
                <a:cubicBezTo>
                  <a:pt x="1954" y="384"/>
                  <a:pt x="1954" y="384"/>
                  <a:pt x="1954" y="384"/>
                </a:cubicBezTo>
                <a:cubicBezTo>
                  <a:pt x="1954" y="317"/>
                  <a:pt x="1954" y="317"/>
                  <a:pt x="1954" y="317"/>
                </a:cubicBezTo>
                <a:cubicBezTo>
                  <a:pt x="1940" y="308"/>
                  <a:pt x="1942" y="294"/>
                  <a:pt x="1942" y="280"/>
                </a:cubicBezTo>
                <a:cubicBezTo>
                  <a:pt x="1942" y="235"/>
                  <a:pt x="1942" y="235"/>
                  <a:pt x="1942" y="235"/>
                </a:cubicBezTo>
                <a:cubicBezTo>
                  <a:pt x="2011" y="101"/>
                  <a:pt x="2011" y="101"/>
                  <a:pt x="2011" y="101"/>
                </a:cubicBezTo>
                <a:cubicBezTo>
                  <a:pt x="2017" y="88"/>
                  <a:pt x="2020" y="82"/>
                  <a:pt x="2031" y="74"/>
                </a:cubicBezTo>
                <a:cubicBezTo>
                  <a:pt x="2031" y="7"/>
                  <a:pt x="2031" y="7"/>
                  <a:pt x="2031" y="7"/>
                </a:cubicBezTo>
                <a:cubicBezTo>
                  <a:pt x="1913" y="7"/>
                  <a:pt x="1913" y="7"/>
                  <a:pt x="1913" y="7"/>
                </a:cubicBezTo>
                <a:cubicBezTo>
                  <a:pt x="1913" y="56"/>
                  <a:pt x="1913" y="56"/>
                  <a:pt x="1913" y="56"/>
                </a:cubicBezTo>
                <a:cubicBezTo>
                  <a:pt x="1913" y="83"/>
                  <a:pt x="1905" y="102"/>
                  <a:pt x="1892" y="125"/>
                </a:cubicBezTo>
                <a:cubicBezTo>
                  <a:pt x="1878" y="102"/>
                  <a:pt x="1870" y="83"/>
                  <a:pt x="1870" y="56"/>
                </a:cubicBezTo>
                <a:cubicBezTo>
                  <a:pt x="1870" y="7"/>
                  <a:pt x="1870" y="7"/>
                  <a:pt x="1870" y="7"/>
                </a:cubicBezTo>
                <a:cubicBezTo>
                  <a:pt x="1735" y="7"/>
                  <a:pt x="1735" y="7"/>
                  <a:pt x="1735" y="7"/>
                </a:cubicBezTo>
                <a:cubicBezTo>
                  <a:pt x="1735" y="74"/>
                  <a:pt x="1735" y="74"/>
                  <a:pt x="1735" y="74"/>
                </a:cubicBezTo>
                <a:cubicBezTo>
                  <a:pt x="1748" y="82"/>
                  <a:pt x="1753" y="98"/>
                  <a:pt x="1760" y="112"/>
                </a:cubicBezTo>
                <a:lnTo>
                  <a:pt x="1824" y="243"/>
                </a:lnTo>
                <a:close/>
                <a:moveTo>
                  <a:pt x="1577" y="96"/>
                </a:moveTo>
                <a:cubicBezTo>
                  <a:pt x="1583" y="86"/>
                  <a:pt x="1586" y="81"/>
                  <a:pt x="1601" y="74"/>
                </a:cubicBezTo>
                <a:cubicBezTo>
                  <a:pt x="1601" y="7"/>
                  <a:pt x="1601" y="7"/>
                  <a:pt x="1601" y="7"/>
                </a:cubicBezTo>
                <a:cubicBezTo>
                  <a:pt x="1474" y="7"/>
                  <a:pt x="1474" y="7"/>
                  <a:pt x="1474" y="7"/>
                </a:cubicBezTo>
                <a:cubicBezTo>
                  <a:pt x="1474" y="66"/>
                  <a:pt x="1474" y="66"/>
                  <a:pt x="1474" y="66"/>
                </a:cubicBezTo>
                <a:cubicBezTo>
                  <a:pt x="1474" y="81"/>
                  <a:pt x="1473" y="84"/>
                  <a:pt x="1454" y="116"/>
                </a:cubicBezTo>
                <a:cubicBezTo>
                  <a:pt x="1426" y="159"/>
                  <a:pt x="1426" y="159"/>
                  <a:pt x="1426" y="159"/>
                </a:cubicBezTo>
                <a:cubicBezTo>
                  <a:pt x="1426" y="111"/>
                  <a:pt x="1426" y="111"/>
                  <a:pt x="1426" y="111"/>
                </a:cubicBezTo>
                <a:cubicBezTo>
                  <a:pt x="1426" y="97"/>
                  <a:pt x="1425" y="83"/>
                  <a:pt x="1439" y="74"/>
                </a:cubicBezTo>
                <a:cubicBezTo>
                  <a:pt x="1439" y="7"/>
                  <a:pt x="1439" y="7"/>
                  <a:pt x="1439" y="7"/>
                </a:cubicBezTo>
                <a:cubicBezTo>
                  <a:pt x="1296" y="7"/>
                  <a:pt x="1296" y="7"/>
                  <a:pt x="1296" y="7"/>
                </a:cubicBezTo>
                <a:cubicBezTo>
                  <a:pt x="1296" y="74"/>
                  <a:pt x="1296" y="74"/>
                  <a:pt x="1296" y="74"/>
                </a:cubicBezTo>
                <a:cubicBezTo>
                  <a:pt x="1310" y="83"/>
                  <a:pt x="1309" y="97"/>
                  <a:pt x="1309" y="111"/>
                </a:cubicBezTo>
                <a:cubicBezTo>
                  <a:pt x="1309" y="280"/>
                  <a:pt x="1309" y="280"/>
                  <a:pt x="1309" y="280"/>
                </a:cubicBezTo>
                <a:cubicBezTo>
                  <a:pt x="1309" y="294"/>
                  <a:pt x="1310" y="308"/>
                  <a:pt x="1296" y="317"/>
                </a:cubicBezTo>
                <a:cubicBezTo>
                  <a:pt x="1296" y="384"/>
                  <a:pt x="1296" y="384"/>
                  <a:pt x="1296" y="384"/>
                </a:cubicBezTo>
                <a:cubicBezTo>
                  <a:pt x="1439" y="384"/>
                  <a:pt x="1439" y="384"/>
                  <a:pt x="1439" y="384"/>
                </a:cubicBezTo>
                <a:cubicBezTo>
                  <a:pt x="1439" y="317"/>
                  <a:pt x="1439" y="317"/>
                  <a:pt x="1439" y="317"/>
                </a:cubicBezTo>
                <a:cubicBezTo>
                  <a:pt x="1425" y="308"/>
                  <a:pt x="1426" y="294"/>
                  <a:pt x="1426" y="280"/>
                </a:cubicBezTo>
                <a:cubicBezTo>
                  <a:pt x="1426" y="220"/>
                  <a:pt x="1426" y="220"/>
                  <a:pt x="1426" y="220"/>
                </a:cubicBezTo>
                <a:cubicBezTo>
                  <a:pt x="1427" y="220"/>
                  <a:pt x="1427" y="220"/>
                  <a:pt x="1427" y="220"/>
                </a:cubicBezTo>
                <a:cubicBezTo>
                  <a:pt x="1456" y="278"/>
                  <a:pt x="1456" y="278"/>
                  <a:pt x="1456" y="278"/>
                </a:cubicBezTo>
                <a:cubicBezTo>
                  <a:pt x="1469" y="304"/>
                  <a:pt x="1474" y="310"/>
                  <a:pt x="1474" y="339"/>
                </a:cubicBezTo>
                <a:cubicBezTo>
                  <a:pt x="1474" y="384"/>
                  <a:pt x="1474" y="384"/>
                  <a:pt x="1474" y="384"/>
                </a:cubicBezTo>
                <a:cubicBezTo>
                  <a:pt x="1608" y="384"/>
                  <a:pt x="1608" y="384"/>
                  <a:pt x="1608" y="384"/>
                </a:cubicBezTo>
                <a:cubicBezTo>
                  <a:pt x="1608" y="317"/>
                  <a:pt x="1608" y="317"/>
                  <a:pt x="1608" y="317"/>
                </a:cubicBezTo>
                <a:cubicBezTo>
                  <a:pt x="1592" y="309"/>
                  <a:pt x="1588" y="300"/>
                  <a:pt x="1582" y="287"/>
                </a:cubicBezTo>
                <a:cubicBezTo>
                  <a:pt x="1526" y="177"/>
                  <a:pt x="1526" y="177"/>
                  <a:pt x="1526" y="177"/>
                </a:cubicBezTo>
                <a:lnTo>
                  <a:pt x="1577" y="96"/>
                </a:lnTo>
                <a:close/>
                <a:moveTo>
                  <a:pt x="1103" y="7"/>
                </a:moveTo>
                <a:cubicBezTo>
                  <a:pt x="975" y="7"/>
                  <a:pt x="975" y="7"/>
                  <a:pt x="975" y="7"/>
                </a:cubicBezTo>
                <a:cubicBezTo>
                  <a:pt x="975" y="74"/>
                  <a:pt x="975" y="74"/>
                  <a:pt x="975" y="74"/>
                </a:cubicBezTo>
                <a:cubicBezTo>
                  <a:pt x="989" y="83"/>
                  <a:pt x="988" y="97"/>
                  <a:pt x="988" y="111"/>
                </a:cubicBezTo>
                <a:cubicBezTo>
                  <a:pt x="988" y="280"/>
                  <a:pt x="988" y="280"/>
                  <a:pt x="988" y="280"/>
                </a:cubicBezTo>
                <a:cubicBezTo>
                  <a:pt x="988" y="294"/>
                  <a:pt x="989" y="308"/>
                  <a:pt x="975" y="317"/>
                </a:cubicBezTo>
                <a:cubicBezTo>
                  <a:pt x="975" y="384"/>
                  <a:pt x="975" y="384"/>
                  <a:pt x="975" y="384"/>
                </a:cubicBezTo>
                <a:cubicBezTo>
                  <a:pt x="1092" y="384"/>
                  <a:pt x="1092" y="384"/>
                  <a:pt x="1092" y="384"/>
                </a:cubicBezTo>
                <a:cubicBezTo>
                  <a:pt x="1092" y="317"/>
                  <a:pt x="1092" y="317"/>
                  <a:pt x="1092" y="317"/>
                </a:cubicBezTo>
                <a:cubicBezTo>
                  <a:pt x="1078" y="308"/>
                  <a:pt x="1080" y="294"/>
                  <a:pt x="1080" y="280"/>
                </a:cubicBezTo>
                <a:cubicBezTo>
                  <a:pt x="1080" y="215"/>
                  <a:pt x="1080" y="215"/>
                  <a:pt x="1080" y="215"/>
                </a:cubicBezTo>
                <a:cubicBezTo>
                  <a:pt x="1081" y="215"/>
                  <a:pt x="1081" y="215"/>
                  <a:pt x="1081" y="215"/>
                </a:cubicBezTo>
                <a:cubicBezTo>
                  <a:pt x="1150" y="384"/>
                  <a:pt x="1150" y="384"/>
                  <a:pt x="1150" y="384"/>
                </a:cubicBezTo>
                <a:cubicBezTo>
                  <a:pt x="1264" y="384"/>
                  <a:pt x="1264" y="384"/>
                  <a:pt x="1264" y="384"/>
                </a:cubicBezTo>
                <a:cubicBezTo>
                  <a:pt x="1264" y="111"/>
                  <a:pt x="1264" y="111"/>
                  <a:pt x="1264" y="111"/>
                </a:cubicBezTo>
                <a:cubicBezTo>
                  <a:pt x="1264" y="97"/>
                  <a:pt x="1263" y="83"/>
                  <a:pt x="1277" y="74"/>
                </a:cubicBezTo>
                <a:cubicBezTo>
                  <a:pt x="1277" y="7"/>
                  <a:pt x="1277" y="7"/>
                  <a:pt x="1277" y="7"/>
                </a:cubicBezTo>
                <a:cubicBezTo>
                  <a:pt x="1157" y="7"/>
                  <a:pt x="1157" y="7"/>
                  <a:pt x="1157" y="7"/>
                </a:cubicBezTo>
                <a:cubicBezTo>
                  <a:pt x="1157" y="74"/>
                  <a:pt x="1157" y="74"/>
                  <a:pt x="1157" y="74"/>
                </a:cubicBezTo>
                <a:cubicBezTo>
                  <a:pt x="1171" y="83"/>
                  <a:pt x="1169" y="97"/>
                  <a:pt x="1169" y="111"/>
                </a:cubicBezTo>
                <a:cubicBezTo>
                  <a:pt x="1169" y="177"/>
                  <a:pt x="1169" y="177"/>
                  <a:pt x="1169" y="177"/>
                </a:cubicBezTo>
                <a:cubicBezTo>
                  <a:pt x="1169" y="177"/>
                  <a:pt x="1169" y="177"/>
                  <a:pt x="1169" y="177"/>
                </a:cubicBezTo>
                <a:lnTo>
                  <a:pt x="1103" y="7"/>
                </a:lnTo>
                <a:close/>
                <a:moveTo>
                  <a:pt x="784" y="317"/>
                </a:moveTo>
                <a:cubicBezTo>
                  <a:pt x="774" y="315"/>
                  <a:pt x="768" y="307"/>
                  <a:pt x="768" y="297"/>
                </a:cubicBezTo>
                <a:cubicBezTo>
                  <a:pt x="768" y="293"/>
                  <a:pt x="769" y="289"/>
                  <a:pt x="770" y="286"/>
                </a:cubicBezTo>
                <a:cubicBezTo>
                  <a:pt x="827" y="286"/>
                  <a:pt x="827" y="286"/>
                  <a:pt x="827" y="286"/>
                </a:cubicBezTo>
                <a:cubicBezTo>
                  <a:pt x="828" y="289"/>
                  <a:pt x="829" y="293"/>
                  <a:pt x="829" y="297"/>
                </a:cubicBezTo>
                <a:cubicBezTo>
                  <a:pt x="829" y="307"/>
                  <a:pt x="824" y="314"/>
                  <a:pt x="815" y="317"/>
                </a:cubicBezTo>
                <a:cubicBezTo>
                  <a:pt x="815" y="384"/>
                  <a:pt x="815" y="384"/>
                  <a:pt x="815" y="384"/>
                </a:cubicBezTo>
                <a:cubicBezTo>
                  <a:pt x="963" y="384"/>
                  <a:pt x="963" y="384"/>
                  <a:pt x="963" y="384"/>
                </a:cubicBezTo>
                <a:cubicBezTo>
                  <a:pt x="963" y="317"/>
                  <a:pt x="963" y="317"/>
                  <a:pt x="963" y="317"/>
                </a:cubicBezTo>
                <a:cubicBezTo>
                  <a:pt x="950" y="313"/>
                  <a:pt x="946" y="292"/>
                  <a:pt x="943" y="280"/>
                </a:cubicBezTo>
                <a:cubicBezTo>
                  <a:pt x="888" y="7"/>
                  <a:pt x="888" y="7"/>
                  <a:pt x="888" y="7"/>
                </a:cubicBezTo>
                <a:cubicBezTo>
                  <a:pt x="721" y="7"/>
                  <a:pt x="721" y="7"/>
                  <a:pt x="721" y="7"/>
                </a:cubicBezTo>
                <a:cubicBezTo>
                  <a:pt x="672" y="275"/>
                  <a:pt x="672" y="275"/>
                  <a:pt x="672" y="275"/>
                </a:cubicBezTo>
                <a:cubicBezTo>
                  <a:pt x="668" y="289"/>
                  <a:pt x="667" y="308"/>
                  <a:pt x="654" y="317"/>
                </a:cubicBezTo>
                <a:cubicBezTo>
                  <a:pt x="654" y="384"/>
                  <a:pt x="654" y="384"/>
                  <a:pt x="654" y="384"/>
                </a:cubicBezTo>
                <a:cubicBezTo>
                  <a:pt x="784" y="384"/>
                  <a:pt x="784" y="384"/>
                  <a:pt x="784" y="384"/>
                </a:cubicBezTo>
                <a:lnTo>
                  <a:pt x="784" y="317"/>
                </a:lnTo>
                <a:close/>
                <a:moveTo>
                  <a:pt x="778" y="212"/>
                </a:moveTo>
                <a:cubicBezTo>
                  <a:pt x="796" y="100"/>
                  <a:pt x="796" y="100"/>
                  <a:pt x="796" y="100"/>
                </a:cubicBezTo>
                <a:cubicBezTo>
                  <a:pt x="797" y="100"/>
                  <a:pt x="797" y="100"/>
                  <a:pt x="797" y="100"/>
                </a:cubicBezTo>
                <a:cubicBezTo>
                  <a:pt x="816" y="212"/>
                  <a:pt x="816" y="212"/>
                  <a:pt x="816" y="212"/>
                </a:cubicBezTo>
                <a:lnTo>
                  <a:pt x="778" y="212"/>
                </a:lnTo>
                <a:close/>
                <a:moveTo>
                  <a:pt x="642" y="317"/>
                </a:moveTo>
                <a:cubicBezTo>
                  <a:pt x="628" y="308"/>
                  <a:pt x="630" y="294"/>
                  <a:pt x="630" y="280"/>
                </a:cubicBezTo>
                <a:cubicBezTo>
                  <a:pt x="630" y="111"/>
                  <a:pt x="630" y="111"/>
                  <a:pt x="630" y="111"/>
                </a:cubicBezTo>
                <a:cubicBezTo>
                  <a:pt x="630" y="97"/>
                  <a:pt x="628" y="83"/>
                  <a:pt x="642" y="74"/>
                </a:cubicBezTo>
                <a:cubicBezTo>
                  <a:pt x="642" y="7"/>
                  <a:pt x="642" y="7"/>
                  <a:pt x="642" y="7"/>
                </a:cubicBezTo>
                <a:cubicBezTo>
                  <a:pt x="499" y="7"/>
                  <a:pt x="499" y="7"/>
                  <a:pt x="499" y="7"/>
                </a:cubicBezTo>
                <a:cubicBezTo>
                  <a:pt x="499" y="74"/>
                  <a:pt x="499" y="74"/>
                  <a:pt x="499" y="74"/>
                </a:cubicBezTo>
                <a:cubicBezTo>
                  <a:pt x="514" y="83"/>
                  <a:pt x="512" y="97"/>
                  <a:pt x="512" y="111"/>
                </a:cubicBezTo>
                <a:cubicBezTo>
                  <a:pt x="512" y="151"/>
                  <a:pt x="512" y="151"/>
                  <a:pt x="512" y="151"/>
                </a:cubicBezTo>
                <a:cubicBezTo>
                  <a:pt x="467" y="151"/>
                  <a:pt x="467" y="151"/>
                  <a:pt x="467" y="151"/>
                </a:cubicBezTo>
                <a:cubicBezTo>
                  <a:pt x="467" y="111"/>
                  <a:pt x="467" y="111"/>
                  <a:pt x="467" y="111"/>
                </a:cubicBezTo>
                <a:cubicBezTo>
                  <a:pt x="467" y="97"/>
                  <a:pt x="466" y="83"/>
                  <a:pt x="480" y="74"/>
                </a:cubicBezTo>
                <a:cubicBezTo>
                  <a:pt x="480" y="7"/>
                  <a:pt x="480" y="7"/>
                  <a:pt x="480" y="7"/>
                </a:cubicBezTo>
                <a:cubicBezTo>
                  <a:pt x="337" y="7"/>
                  <a:pt x="337" y="7"/>
                  <a:pt x="337" y="7"/>
                </a:cubicBezTo>
                <a:cubicBezTo>
                  <a:pt x="337" y="74"/>
                  <a:pt x="337" y="74"/>
                  <a:pt x="337" y="74"/>
                </a:cubicBezTo>
                <a:cubicBezTo>
                  <a:pt x="351" y="83"/>
                  <a:pt x="350" y="97"/>
                  <a:pt x="350" y="111"/>
                </a:cubicBezTo>
                <a:cubicBezTo>
                  <a:pt x="350" y="280"/>
                  <a:pt x="350" y="280"/>
                  <a:pt x="350" y="280"/>
                </a:cubicBezTo>
                <a:cubicBezTo>
                  <a:pt x="350" y="294"/>
                  <a:pt x="351" y="308"/>
                  <a:pt x="337" y="317"/>
                </a:cubicBezTo>
                <a:cubicBezTo>
                  <a:pt x="337" y="384"/>
                  <a:pt x="337" y="384"/>
                  <a:pt x="337" y="384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480" y="317"/>
                  <a:pt x="480" y="317"/>
                  <a:pt x="480" y="317"/>
                </a:cubicBezTo>
                <a:cubicBezTo>
                  <a:pt x="466" y="308"/>
                  <a:pt x="467" y="294"/>
                  <a:pt x="467" y="280"/>
                </a:cubicBezTo>
                <a:cubicBezTo>
                  <a:pt x="467" y="225"/>
                  <a:pt x="467" y="225"/>
                  <a:pt x="467" y="225"/>
                </a:cubicBezTo>
                <a:cubicBezTo>
                  <a:pt x="512" y="225"/>
                  <a:pt x="512" y="225"/>
                  <a:pt x="512" y="225"/>
                </a:cubicBezTo>
                <a:cubicBezTo>
                  <a:pt x="512" y="280"/>
                  <a:pt x="512" y="280"/>
                  <a:pt x="512" y="280"/>
                </a:cubicBezTo>
                <a:cubicBezTo>
                  <a:pt x="512" y="294"/>
                  <a:pt x="514" y="308"/>
                  <a:pt x="499" y="317"/>
                </a:cubicBezTo>
                <a:cubicBezTo>
                  <a:pt x="499" y="384"/>
                  <a:pt x="499" y="384"/>
                  <a:pt x="499" y="384"/>
                </a:cubicBezTo>
                <a:cubicBezTo>
                  <a:pt x="642" y="384"/>
                  <a:pt x="642" y="384"/>
                  <a:pt x="642" y="384"/>
                </a:cubicBezTo>
                <a:lnTo>
                  <a:pt x="642" y="317"/>
                </a:lnTo>
                <a:close/>
                <a:moveTo>
                  <a:pt x="0" y="177"/>
                </a:moveTo>
                <a:cubicBezTo>
                  <a:pt x="83" y="177"/>
                  <a:pt x="83" y="177"/>
                  <a:pt x="83" y="177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3" y="97"/>
                  <a:pt x="87" y="88"/>
                  <a:pt x="104" y="87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4"/>
                  <a:pt x="105" y="308"/>
                  <a:pt x="91" y="317"/>
                </a:cubicBezTo>
                <a:cubicBezTo>
                  <a:pt x="91" y="384"/>
                  <a:pt x="91" y="384"/>
                  <a:pt x="91" y="384"/>
                </a:cubicBezTo>
                <a:cubicBezTo>
                  <a:pt x="234" y="384"/>
                  <a:pt x="234" y="384"/>
                  <a:pt x="234" y="384"/>
                </a:cubicBezTo>
                <a:cubicBezTo>
                  <a:pt x="234" y="317"/>
                  <a:pt x="234" y="317"/>
                  <a:pt x="234" y="317"/>
                </a:cubicBezTo>
                <a:cubicBezTo>
                  <a:pt x="220" y="308"/>
                  <a:pt x="222" y="294"/>
                  <a:pt x="222" y="280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38" y="88"/>
                  <a:pt x="242" y="97"/>
                  <a:pt x="242" y="114"/>
                </a:cubicBezTo>
                <a:cubicBezTo>
                  <a:pt x="242" y="177"/>
                  <a:pt x="242" y="177"/>
                  <a:pt x="242" y="177"/>
                </a:cubicBezTo>
                <a:cubicBezTo>
                  <a:pt x="325" y="177"/>
                  <a:pt x="325" y="177"/>
                  <a:pt x="325" y="177"/>
                </a:cubicBezTo>
                <a:cubicBezTo>
                  <a:pt x="325" y="7"/>
                  <a:pt x="325" y="7"/>
                  <a:pt x="325" y="7"/>
                </a:cubicBezTo>
                <a:cubicBezTo>
                  <a:pt x="0" y="7"/>
                  <a:pt x="0" y="7"/>
                  <a:pt x="0" y="7"/>
                </a:cubicBezTo>
                <a:lnTo>
                  <a:pt x="0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11" name="Group 10"/>
          <p:cNvGrpSpPr/>
          <p:nvPr userDrawn="1"/>
        </p:nvGrpSpPr>
        <p:grpSpPr bwMode="ltGray">
          <a:xfrm>
            <a:off x="7922417" y="6220432"/>
            <a:ext cx="864395" cy="363724"/>
            <a:chOff x="7922417" y="6220432"/>
            <a:chExt cx="864395" cy="363724"/>
          </a:xfrm>
        </p:grpSpPr>
        <p:grpSp>
          <p:nvGrpSpPr>
            <p:cNvPr id="13" name="Group 2"/>
            <p:cNvGrpSpPr>
              <a:grpSpLocks/>
            </p:cNvGrpSpPr>
            <p:nvPr userDrawn="1"/>
          </p:nvGrpSpPr>
          <p:grpSpPr bwMode="ltGray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5" name="Freeform 3"/>
              <p:cNvSpPr>
                <a:spLocks/>
              </p:cNvSpPr>
              <p:nvPr/>
            </p:nvSpPr>
            <p:spPr bwMode="ltGray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6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14" name="Freeform 5"/>
            <p:cNvSpPr>
              <a:spLocks noEditPoints="1"/>
            </p:cNvSpPr>
            <p:nvPr userDrawn="1"/>
          </p:nvSpPr>
          <p:spPr bwMode="ltGray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7" name="Text Placeholder 1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407766" y="4909431"/>
            <a:ext cx="8300135" cy="323751"/>
          </a:xfrm>
        </p:spPr>
        <p:txBody>
          <a:bodyPr/>
          <a:lstStyle>
            <a:lvl1pPr>
              <a:defRPr sz="2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807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you (Slate)">
    <p:bg bwMode="black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7922417" y="6220432"/>
            <a:ext cx="864395" cy="363724"/>
            <a:chOff x="7922417" y="6220432"/>
            <a:chExt cx="864395" cy="363724"/>
          </a:xfrm>
        </p:grpSpPr>
        <p:grpSp>
          <p:nvGrpSpPr>
            <p:cNvPr id="3" name="Group 2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9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0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8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2" name="Freeform 2"/>
          <p:cNvSpPr>
            <a:spLocks noEditPoints="1"/>
          </p:cNvSpPr>
          <p:nvPr/>
        </p:nvSpPr>
        <p:spPr bwMode="blackWhite">
          <a:xfrm>
            <a:off x="396875" y="2790441"/>
            <a:ext cx="8327397" cy="1238633"/>
          </a:xfrm>
          <a:custGeom>
            <a:avLst/>
            <a:gdLst>
              <a:gd name="T0" fmla="*/ 2514 w 2637"/>
              <a:gd name="T1" fmla="*/ 283 h 392"/>
              <a:gd name="T2" fmla="*/ 2468 w 2637"/>
              <a:gd name="T3" fmla="*/ 111 h 392"/>
              <a:gd name="T4" fmla="*/ 2338 w 2637"/>
              <a:gd name="T5" fmla="*/ 7 h 392"/>
              <a:gd name="T6" fmla="*/ 2350 w 2637"/>
              <a:gd name="T7" fmla="*/ 264 h 392"/>
              <a:gd name="T8" fmla="*/ 2586 w 2637"/>
              <a:gd name="T9" fmla="*/ 363 h 392"/>
              <a:gd name="T10" fmla="*/ 2637 w 2637"/>
              <a:gd name="T11" fmla="*/ 74 h 392"/>
              <a:gd name="T12" fmla="*/ 2500 w 2637"/>
              <a:gd name="T13" fmla="*/ 74 h 392"/>
              <a:gd name="T14" fmla="*/ 2206 w 2637"/>
              <a:gd name="T15" fmla="*/ 110 h 392"/>
              <a:gd name="T16" fmla="*/ 2160 w 2637"/>
              <a:gd name="T17" fmla="*/ 281 h 392"/>
              <a:gd name="T18" fmla="*/ 2183 w 2637"/>
              <a:gd name="T19" fmla="*/ 0 h 392"/>
              <a:gd name="T20" fmla="*/ 2183 w 2637"/>
              <a:gd name="T21" fmla="*/ 392 h 392"/>
              <a:gd name="T22" fmla="*/ 1824 w 2637"/>
              <a:gd name="T23" fmla="*/ 243 h 392"/>
              <a:gd name="T24" fmla="*/ 1811 w 2637"/>
              <a:gd name="T25" fmla="*/ 317 h 392"/>
              <a:gd name="T26" fmla="*/ 1954 w 2637"/>
              <a:gd name="T27" fmla="*/ 317 h 392"/>
              <a:gd name="T28" fmla="*/ 2011 w 2637"/>
              <a:gd name="T29" fmla="*/ 101 h 392"/>
              <a:gd name="T30" fmla="*/ 1913 w 2637"/>
              <a:gd name="T31" fmla="*/ 7 h 392"/>
              <a:gd name="T32" fmla="*/ 1870 w 2637"/>
              <a:gd name="T33" fmla="*/ 56 h 392"/>
              <a:gd name="T34" fmla="*/ 1735 w 2637"/>
              <a:gd name="T35" fmla="*/ 74 h 392"/>
              <a:gd name="T36" fmla="*/ 1577 w 2637"/>
              <a:gd name="T37" fmla="*/ 96 h 392"/>
              <a:gd name="T38" fmla="*/ 1474 w 2637"/>
              <a:gd name="T39" fmla="*/ 7 h 392"/>
              <a:gd name="T40" fmla="*/ 1426 w 2637"/>
              <a:gd name="T41" fmla="*/ 159 h 392"/>
              <a:gd name="T42" fmla="*/ 1439 w 2637"/>
              <a:gd name="T43" fmla="*/ 7 h 392"/>
              <a:gd name="T44" fmla="*/ 1309 w 2637"/>
              <a:gd name="T45" fmla="*/ 111 h 392"/>
              <a:gd name="T46" fmla="*/ 1296 w 2637"/>
              <a:gd name="T47" fmla="*/ 384 h 392"/>
              <a:gd name="T48" fmla="*/ 1426 w 2637"/>
              <a:gd name="T49" fmla="*/ 280 h 392"/>
              <a:gd name="T50" fmla="*/ 1456 w 2637"/>
              <a:gd name="T51" fmla="*/ 278 h 392"/>
              <a:gd name="T52" fmla="*/ 1608 w 2637"/>
              <a:gd name="T53" fmla="*/ 384 h 392"/>
              <a:gd name="T54" fmla="*/ 1526 w 2637"/>
              <a:gd name="T55" fmla="*/ 177 h 392"/>
              <a:gd name="T56" fmla="*/ 975 w 2637"/>
              <a:gd name="T57" fmla="*/ 7 h 392"/>
              <a:gd name="T58" fmla="*/ 988 w 2637"/>
              <a:gd name="T59" fmla="*/ 280 h 392"/>
              <a:gd name="T60" fmla="*/ 1092 w 2637"/>
              <a:gd name="T61" fmla="*/ 384 h 392"/>
              <a:gd name="T62" fmla="*/ 1080 w 2637"/>
              <a:gd name="T63" fmla="*/ 215 h 392"/>
              <a:gd name="T64" fmla="*/ 1264 w 2637"/>
              <a:gd name="T65" fmla="*/ 384 h 392"/>
              <a:gd name="T66" fmla="*/ 1277 w 2637"/>
              <a:gd name="T67" fmla="*/ 7 h 392"/>
              <a:gd name="T68" fmla="*/ 1169 w 2637"/>
              <a:gd name="T69" fmla="*/ 111 h 392"/>
              <a:gd name="T70" fmla="*/ 1103 w 2637"/>
              <a:gd name="T71" fmla="*/ 7 h 392"/>
              <a:gd name="T72" fmla="*/ 770 w 2637"/>
              <a:gd name="T73" fmla="*/ 286 h 392"/>
              <a:gd name="T74" fmla="*/ 815 w 2637"/>
              <a:gd name="T75" fmla="*/ 317 h 392"/>
              <a:gd name="T76" fmla="*/ 963 w 2637"/>
              <a:gd name="T77" fmla="*/ 317 h 392"/>
              <a:gd name="T78" fmla="*/ 721 w 2637"/>
              <a:gd name="T79" fmla="*/ 7 h 392"/>
              <a:gd name="T80" fmla="*/ 654 w 2637"/>
              <a:gd name="T81" fmla="*/ 384 h 392"/>
              <a:gd name="T82" fmla="*/ 778 w 2637"/>
              <a:gd name="T83" fmla="*/ 212 h 392"/>
              <a:gd name="T84" fmla="*/ 816 w 2637"/>
              <a:gd name="T85" fmla="*/ 212 h 392"/>
              <a:gd name="T86" fmla="*/ 630 w 2637"/>
              <a:gd name="T87" fmla="*/ 280 h 392"/>
              <a:gd name="T88" fmla="*/ 642 w 2637"/>
              <a:gd name="T89" fmla="*/ 7 h 392"/>
              <a:gd name="T90" fmla="*/ 512 w 2637"/>
              <a:gd name="T91" fmla="*/ 111 h 392"/>
              <a:gd name="T92" fmla="*/ 467 w 2637"/>
              <a:gd name="T93" fmla="*/ 111 h 392"/>
              <a:gd name="T94" fmla="*/ 337 w 2637"/>
              <a:gd name="T95" fmla="*/ 7 h 392"/>
              <a:gd name="T96" fmla="*/ 350 w 2637"/>
              <a:gd name="T97" fmla="*/ 280 h 392"/>
              <a:gd name="T98" fmla="*/ 480 w 2637"/>
              <a:gd name="T99" fmla="*/ 384 h 392"/>
              <a:gd name="T100" fmla="*/ 467 w 2637"/>
              <a:gd name="T101" fmla="*/ 225 h 392"/>
              <a:gd name="T102" fmla="*/ 499 w 2637"/>
              <a:gd name="T103" fmla="*/ 317 h 392"/>
              <a:gd name="T104" fmla="*/ 642 w 2637"/>
              <a:gd name="T105" fmla="*/ 317 h 392"/>
              <a:gd name="T106" fmla="*/ 83 w 2637"/>
              <a:gd name="T107" fmla="*/ 114 h 392"/>
              <a:gd name="T108" fmla="*/ 91 w 2637"/>
              <a:gd name="T109" fmla="*/ 317 h 392"/>
              <a:gd name="T110" fmla="*/ 234 w 2637"/>
              <a:gd name="T111" fmla="*/ 317 h 392"/>
              <a:gd name="T112" fmla="*/ 242 w 2637"/>
              <a:gd name="T113" fmla="*/ 114 h 392"/>
              <a:gd name="T114" fmla="*/ 325 w 2637"/>
              <a:gd name="T115" fmla="*/ 7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637" h="392">
                <a:moveTo>
                  <a:pt x="2500" y="74"/>
                </a:moveTo>
                <a:cubicBezTo>
                  <a:pt x="2515" y="83"/>
                  <a:pt x="2514" y="97"/>
                  <a:pt x="2514" y="111"/>
                </a:cubicBezTo>
                <a:cubicBezTo>
                  <a:pt x="2514" y="283"/>
                  <a:pt x="2514" y="283"/>
                  <a:pt x="2514" y="283"/>
                </a:cubicBezTo>
                <a:cubicBezTo>
                  <a:pt x="2514" y="290"/>
                  <a:pt x="2513" y="310"/>
                  <a:pt x="2491" y="310"/>
                </a:cubicBezTo>
                <a:cubicBezTo>
                  <a:pt x="2470" y="310"/>
                  <a:pt x="2468" y="290"/>
                  <a:pt x="2468" y="283"/>
                </a:cubicBezTo>
                <a:cubicBezTo>
                  <a:pt x="2468" y="111"/>
                  <a:pt x="2468" y="111"/>
                  <a:pt x="2468" y="111"/>
                </a:cubicBezTo>
                <a:cubicBezTo>
                  <a:pt x="2468" y="97"/>
                  <a:pt x="2466" y="83"/>
                  <a:pt x="2481" y="74"/>
                </a:cubicBezTo>
                <a:cubicBezTo>
                  <a:pt x="2481" y="7"/>
                  <a:pt x="2481" y="7"/>
                  <a:pt x="2481" y="7"/>
                </a:cubicBezTo>
                <a:cubicBezTo>
                  <a:pt x="2338" y="7"/>
                  <a:pt x="2338" y="7"/>
                  <a:pt x="2338" y="7"/>
                </a:cubicBezTo>
                <a:cubicBezTo>
                  <a:pt x="2338" y="74"/>
                  <a:pt x="2338" y="74"/>
                  <a:pt x="2338" y="74"/>
                </a:cubicBezTo>
                <a:cubicBezTo>
                  <a:pt x="2352" y="83"/>
                  <a:pt x="2350" y="97"/>
                  <a:pt x="2350" y="111"/>
                </a:cubicBezTo>
                <a:cubicBezTo>
                  <a:pt x="2350" y="264"/>
                  <a:pt x="2350" y="264"/>
                  <a:pt x="2350" y="264"/>
                </a:cubicBezTo>
                <a:cubicBezTo>
                  <a:pt x="2351" y="304"/>
                  <a:pt x="2354" y="335"/>
                  <a:pt x="2386" y="363"/>
                </a:cubicBezTo>
                <a:cubicBezTo>
                  <a:pt x="2414" y="388"/>
                  <a:pt x="2452" y="392"/>
                  <a:pt x="2486" y="392"/>
                </a:cubicBezTo>
                <a:cubicBezTo>
                  <a:pt x="2520" y="392"/>
                  <a:pt x="2558" y="388"/>
                  <a:pt x="2586" y="363"/>
                </a:cubicBezTo>
                <a:cubicBezTo>
                  <a:pt x="2618" y="335"/>
                  <a:pt x="2621" y="304"/>
                  <a:pt x="2622" y="264"/>
                </a:cubicBezTo>
                <a:cubicBezTo>
                  <a:pt x="2622" y="111"/>
                  <a:pt x="2622" y="111"/>
                  <a:pt x="2622" y="111"/>
                </a:cubicBezTo>
                <a:cubicBezTo>
                  <a:pt x="2622" y="97"/>
                  <a:pt x="2621" y="83"/>
                  <a:pt x="2637" y="74"/>
                </a:cubicBezTo>
                <a:cubicBezTo>
                  <a:pt x="2637" y="7"/>
                  <a:pt x="2637" y="7"/>
                  <a:pt x="2637" y="7"/>
                </a:cubicBezTo>
                <a:cubicBezTo>
                  <a:pt x="2500" y="7"/>
                  <a:pt x="2500" y="7"/>
                  <a:pt x="2500" y="7"/>
                </a:cubicBezTo>
                <a:lnTo>
                  <a:pt x="2500" y="74"/>
                </a:lnTo>
                <a:close/>
                <a:moveTo>
                  <a:pt x="2160" y="110"/>
                </a:moveTo>
                <a:cubicBezTo>
                  <a:pt x="2160" y="107"/>
                  <a:pt x="2159" y="81"/>
                  <a:pt x="2183" y="81"/>
                </a:cubicBezTo>
                <a:cubicBezTo>
                  <a:pt x="2207" y="81"/>
                  <a:pt x="2206" y="107"/>
                  <a:pt x="2206" y="110"/>
                </a:cubicBezTo>
                <a:cubicBezTo>
                  <a:pt x="2206" y="281"/>
                  <a:pt x="2206" y="281"/>
                  <a:pt x="2206" y="281"/>
                </a:cubicBezTo>
                <a:cubicBezTo>
                  <a:pt x="2206" y="283"/>
                  <a:pt x="2207" y="310"/>
                  <a:pt x="2183" y="310"/>
                </a:cubicBezTo>
                <a:cubicBezTo>
                  <a:pt x="2159" y="310"/>
                  <a:pt x="2160" y="283"/>
                  <a:pt x="2160" y="281"/>
                </a:cubicBezTo>
                <a:lnTo>
                  <a:pt x="2160" y="110"/>
                </a:lnTo>
                <a:close/>
                <a:moveTo>
                  <a:pt x="2323" y="116"/>
                </a:moveTo>
                <a:cubicBezTo>
                  <a:pt x="2323" y="23"/>
                  <a:pt x="2266" y="0"/>
                  <a:pt x="2183" y="0"/>
                </a:cubicBezTo>
                <a:cubicBezTo>
                  <a:pt x="2100" y="0"/>
                  <a:pt x="2043" y="23"/>
                  <a:pt x="2043" y="116"/>
                </a:cubicBezTo>
                <a:cubicBezTo>
                  <a:pt x="2043" y="275"/>
                  <a:pt x="2043" y="275"/>
                  <a:pt x="2043" y="275"/>
                </a:cubicBezTo>
                <a:cubicBezTo>
                  <a:pt x="2043" y="368"/>
                  <a:pt x="2100" y="392"/>
                  <a:pt x="2183" y="392"/>
                </a:cubicBezTo>
                <a:cubicBezTo>
                  <a:pt x="2266" y="392"/>
                  <a:pt x="2323" y="368"/>
                  <a:pt x="2323" y="275"/>
                </a:cubicBezTo>
                <a:lnTo>
                  <a:pt x="2323" y="116"/>
                </a:lnTo>
                <a:close/>
                <a:moveTo>
                  <a:pt x="1824" y="243"/>
                </a:moveTo>
                <a:cubicBezTo>
                  <a:pt x="1824" y="280"/>
                  <a:pt x="1824" y="280"/>
                  <a:pt x="1824" y="280"/>
                </a:cubicBezTo>
                <a:cubicBezTo>
                  <a:pt x="1824" y="287"/>
                  <a:pt x="1825" y="294"/>
                  <a:pt x="1823" y="301"/>
                </a:cubicBezTo>
                <a:cubicBezTo>
                  <a:pt x="1822" y="307"/>
                  <a:pt x="1819" y="313"/>
                  <a:pt x="1811" y="317"/>
                </a:cubicBezTo>
                <a:cubicBezTo>
                  <a:pt x="1811" y="384"/>
                  <a:pt x="1811" y="384"/>
                  <a:pt x="1811" y="384"/>
                </a:cubicBezTo>
                <a:cubicBezTo>
                  <a:pt x="1954" y="384"/>
                  <a:pt x="1954" y="384"/>
                  <a:pt x="1954" y="384"/>
                </a:cubicBezTo>
                <a:cubicBezTo>
                  <a:pt x="1954" y="317"/>
                  <a:pt x="1954" y="317"/>
                  <a:pt x="1954" y="317"/>
                </a:cubicBezTo>
                <a:cubicBezTo>
                  <a:pt x="1940" y="308"/>
                  <a:pt x="1942" y="294"/>
                  <a:pt x="1942" y="280"/>
                </a:cubicBezTo>
                <a:cubicBezTo>
                  <a:pt x="1942" y="235"/>
                  <a:pt x="1942" y="235"/>
                  <a:pt x="1942" y="235"/>
                </a:cubicBezTo>
                <a:cubicBezTo>
                  <a:pt x="2011" y="101"/>
                  <a:pt x="2011" y="101"/>
                  <a:pt x="2011" y="101"/>
                </a:cubicBezTo>
                <a:cubicBezTo>
                  <a:pt x="2017" y="88"/>
                  <a:pt x="2020" y="82"/>
                  <a:pt x="2031" y="74"/>
                </a:cubicBezTo>
                <a:cubicBezTo>
                  <a:pt x="2031" y="7"/>
                  <a:pt x="2031" y="7"/>
                  <a:pt x="2031" y="7"/>
                </a:cubicBezTo>
                <a:cubicBezTo>
                  <a:pt x="1913" y="7"/>
                  <a:pt x="1913" y="7"/>
                  <a:pt x="1913" y="7"/>
                </a:cubicBezTo>
                <a:cubicBezTo>
                  <a:pt x="1913" y="56"/>
                  <a:pt x="1913" y="56"/>
                  <a:pt x="1913" y="56"/>
                </a:cubicBezTo>
                <a:cubicBezTo>
                  <a:pt x="1913" y="83"/>
                  <a:pt x="1905" y="102"/>
                  <a:pt x="1892" y="125"/>
                </a:cubicBezTo>
                <a:cubicBezTo>
                  <a:pt x="1878" y="102"/>
                  <a:pt x="1870" y="83"/>
                  <a:pt x="1870" y="56"/>
                </a:cubicBezTo>
                <a:cubicBezTo>
                  <a:pt x="1870" y="7"/>
                  <a:pt x="1870" y="7"/>
                  <a:pt x="1870" y="7"/>
                </a:cubicBezTo>
                <a:cubicBezTo>
                  <a:pt x="1735" y="7"/>
                  <a:pt x="1735" y="7"/>
                  <a:pt x="1735" y="7"/>
                </a:cubicBezTo>
                <a:cubicBezTo>
                  <a:pt x="1735" y="74"/>
                  <a:pt x="1735" y="74"/>
                  <a:pt x="1735" y="74"/>
                </a:cubicBezTo>
                <a:cubicBezTo>
                  <a:pt x="1748" y="82"/>
                  <a:pt x="1753" y="98"/>
                  <a:pt x="1760" y="112"/>
                </a:cubicBezTo>
                <a:lnTo>
                  <a:pt x="1824" y="243"/>
                </a:lnTo>
                <a:close/>
                <a:moveTo>
                  <a:pt x="1577" y="96"/>
                </a:moveTo>
                <a:cubicBezTo>
                  <a:pt x="1583" y="86"/>
                  <a:pt x="1586" y="81"/>
                  <a:pt x="1601" y="74"/>
                </a:cubicBezTo>
                <a:cubicBezTo>
                  <a:pt x="1601" y="7"/>
                  <a:pt x="1601" y="7"/>
                  <a:pt x="1601" y="7"/>
                </a:cubicBezTo>
                <a:cubicBezTo>
                  <a:pt x="1474" y="7"/>
                  <a:pt x="1474" y="7"/>
                  <a:pt x="1474" y="7"/>
                </a:cubicBezTo>
                <a:cubicBezTo>
                  <a:pt x="1474" y="66"/>
                  <a:pt x="1474" y="66"/>
                  <a:pt x="1474" y="66"/>
                </a:cubicBezTo>
                <a:cubicBezTo>
                  <a:pt x="1474" y="81"/>
                  <a:pt x="1473" y="84"/>
                  <a:pt x="1454" y="116"/>
                </a:cubicBezTo>
                <a:cubicBezTo>
                  <a:pt x="1426" y="159"/>
                  <a:pt x="1426" y="159"/>
                  <a:pt x="1426" y="159"/>
                </a:cubicBezTo>
                <a:cubicBezTo>
                  <a:pt x="1426" y="111"/>
                  <a:pt x="1426" y="111"/>
                  <a:pt x="1426" y="111"/>
                </a:cubicBezTo>
                <a:cubicBezTo>
                  <a:pt x="1426" y="97"/>
                  <a:pt x="1425" y="83"/>
                  <a:pt x="1439" y="74"/>
                </a:cubicBezTo>
                <a:cubicBezTo>
                  <a:pt x="1439" y="7"/>
                  <a:pt x="1439" y="7"/>
                  <a:pt x="1439" y="7"/>
                </a:cubicBezTo>
                <a:cubicBezTo>
                  <a:pt x="1296" y="7"/>
                  <a:pt x="1296" y="7"/>
                  <a:pt x="1296" y="7"/>
                </a:cubicBezTo>
                <a:cubicBezTo>
                  <a:pt x="1296" y="74"/>
                  <a:pt x="1296" y="74"/>
                  <a:pt x="1296" y="74"/>
                </a:cubicBezTo>
                <a:cubicBezTo>
                  <a:pt x="1310" y="83"/>
                  <a:pt x="1309" y="97"/>
                  <a:pt x="1309" y="111"/>
                </a:cubicBezTo>
                <a:cubicBezTo>
                  <a:pt x="1309" y="280"/>
                  <a:pt x="1309" y="280"/>
                  <a:pt x="1309" y="280"/>
                </a:cubicBezTo>
                <a:cubicBezTo>
                  <a:pt x="1309" y="294"/>
                  <a:pt x="1310" y="308"/>
                  <a:pt x="1296" y="317"/>
                </a:cubicBezTo>
                <a:cubicBezTo>
                  <a:pt x="1296" y="384"/>
                  <a:pt x="1296" y="384"/>
                  <a:pt x="1296" y="384"/>
                </a:cubicBezTo>
                <a:cubicBezTo>
                  <a:pt x="1439" y="384"/>
                  <a:pt x="1439" y="384"/>
                  <a:pt x="1439" y="384"/>
                </a:cubicBezTo>
                <a:cubicBezTo>
                  <a:pt x="1439" y="317"/>
                  <a:pt x="1439" y="317"/>
                  <a:pt x="1439" y="317"/>
                </a:cubicBezTo>
                <a:cubicBezTo>
                  <a:pt x="1425" y="308"/>
                  <a:pt x="1426" y="294"/>
                  <a:pt x="1426" y="280"/>
                </a:cubicBezTo>
                <a:cubicBezTo>
                  <a:pt x="1426" y="220"/>
                  <a:pt x="1426" y="220"/>
                  <a:pt x="1426" y="220"/>
                </a:cubicBezTo>
                <a:cubicBezTo>
                  <a:pt x="1427" y="220"/>
                  <a:pt x="1427" y="220"/>
                  <a:pt x="1427" y="220"/>
                </a:cubicBezTo>
                <a:cubicBezTo>
                  <a:pt x="1456" y="278"/>
                  <a:pt x="1456" y="278"/>
                  <a:pt x="1456" y="278"/>
                </a:cubicBezTo>
                <a:cubicBezTo>
                  <a:pt x="1469" y="304"/>
                  <a:pt x="1474" y="310"/>
                  <a:pt x="1474" y="339"/>
                </a:cubicBezTo>
                <a:cubicBezTo>
                  <a:pt x="1474" y="384"/>
                  <a:pt x="1474" y="384"/>
                  <a:pt x="1474" y="384"/>
                </a:cubicBezTo>
                <a:cubicBezTo>
                  <a:pt x="1608" y="384"/>
                  <a:pt x="1608" y="384"/>
                  <a:pt x="1608" y="384"/>
                </a:cubicBezTo>
                <a:cubicBezTo>
                  <a:pt x="1608" y="317"/>
                  <a:pt x="1608" y="317"/>
                  <a:pt x="1608" y="317"/>
                </a:cubicBezTo>
                <a:cubicBezTo>
                  <a:pt x="1592" y="309"/>
                  <a:pt x="1588" y="300"/>
                  <a:pt x="1582" y="287"/>
                </a:cubicBezTo>
                <a:cubicBezTo>
                  <a:pt x="1526" y="177"/>
                  <a:pt x="1526" y="177"/>
                  <a:pt x="1526" y="177"/>
                </a:cubicBezTo>
                <a:lnTo>
                  <a:pt x="1577" y="96"/>
                </a:lnTo>
                <a:close/>
                <a:moveTo>
                  <a:pt x="1103" y="7"/>
                </a:moveTo>
                <a:cubicBezTo>
                  <a:pt x="975" y="7"/>
                  <a:pt x="975" y="7"/>
                  <a:pt x="975" y="7"/>
                </a:cubicBezTo>
                <a:cubicBezTo>
                  <a:pt x="975" y="74"/>
                  <a:pt x="975" y="74"/>
                  <a:pt x="975" y="74"/>
                </a:cubicBezTo>
                <a:cubicBezTo>
                  <a:pt x="989" y="83"/>
                  <a:pt x="988" y="97"/>
                  <a:pt x="988" y="111"/>
                </a:cubicBezTo>
                <a:cubicBezTo>
                  <a:pt x="988" y="280"/>
                  <a:pt x="988" y="280"/>
                  <a:pt x="988" y="280"/>
                </a:cubicBezTo>
                <a:cubicBezTo>
                  <a:pt x="988" y="294"/>
                  <a:pt x="989" y="308"/>
                  <a:pt x="975" y="317"/>
                </a:cubicBezTo>
                <a:cubicBezTo>
                  <a:pt x="975" y="384"/>
                  <a:pt x="975" y="384"/>
                  <a:pt x="975" y="384"/>
                </a:cubicBezTo>
                <a:cubicBezTo>
                  <a:pt x="1092" y="384"/>
                  <a:pt x="1092" y="384"/>
                  <a:pt x="1092" y="384"/>
                </a:cubicBezTo>
                <a:cubicBezTo>
                  <a:pt x="1092" y="317"/>
                  <a:pt x="1092" y="317"/>
                  <a:pt x="1092" y="317"/>
                </a:cubicBezTo>
                <a:cubicBezTo>
                  <a:pt x="1078" y="308"/>
                  <a:pt x="1080" y="294"/>
                  <a:pt x="1080" y="280"/>
                </a:cubicBezTo>
                <a:cubicBezTo>
                  <a:pt x="1080" y="215"/>
                  <a:pt x="1080" y="215"/>
                  <a:pt x="1080" y="215"/>
                </a:cubicBezTo>
                <a:cubicBezTo>
                  <a:pt x="1081" y="215"/>
                  <a:pt x="1081" y="215"/>
                  <a:pt x="1081" y="215"/>
                </a:cubicBezTo>
                <a:cubicBezTo>
                  <a:pt x="1150" y="384"/>
                  <a:pt x="1150" y="384"/>
                  <a:pt x="1150" y="384"/>
                </a:cubicBezTo>
                <a:cubicBezTo>
                  <a:pt x="1264" y="384"/>
                  <a:pt x="1264" y="384"/>
                  <a:pt x="1264" y="384"/>
                </a:cubicBezTo>
                <a:cubicBezTo>
                  <a:pt x="1264" y="111"/>
                  <a:pt x="1264" y="111"/>
                  <a:pt x="1264" y="111"/>
                </a:cubicBezTo>
                <a:cubicBezTo>
                  <a:pt x="1264" y="97"/>
                  <a:pt x="1263" y="83"/>
                  <a:pt x="1277" y="74"/>
                </a:cubicBezTo>
                <a:cubicBezTo>
                  <a:pt x="1277" y="7"/>
                  <a:pt x="1277" y="7"/>
                  <a:pt x="1277" y="7"/>
                </a:cubicBezTo>
                <a:cubicBezTo>
                  <a:pt x="1157" y="7"/>
                  <a:pt x="1157" y="7"/>
                  <a:pt x="1157" y="7"/>
                </a:cubicBezTo>
                <a:cubicBezTo>
                  <a:pt x="1157" y="74"/>
                  <a:pt x="1157" y="74"/>
                  <a:pt x="1157" y="74"/>
                </a:cubicBezTo>
                <a:cubicBezTo>
                  <a:pt x="1171" y="83"/>
                  <a:pt x="1169" y="97"/>
                  <a:pt x="1169" y="111"/>
                </a:cubicBezTo>
                <a:cubicBezTo>
                  <a:pt x="1169" y="177"/>
                  <a:pt x="1169" y="177"/>
                  <a:pt x="1169" y="177"/>
                </a:cubicBezTo>
                <a:cubicBezTo>
                  <a:pt x="1169" y="177"/>
                  <a:pt x="1169" y="177"/>
                  <a:pt x="1169" y="177"/>
                </a:cubicBezTo>
                <a:lnTo>
                  <a:pt x="1103" y="7"/>
                </a:lnTo>
                <a:close/>
                <a:moveTo>
                  <a:pt x="784" y="317"/>
                </a:moveTo>
                <a:cubicBezTo>
                  <a:pt x="774" y="315"/>
                  <a:pt x="768" y="307"/>
                  <a:pt x="768" y="297"/>
                </a:cubicBezTo>
                <a:cubicBezTo>
                  <a:pt x="768" y="293"/>
                  <a:pt x="769" y="289"/>
                  <a:pt x="770" y="286"/>
                </a:cubicBezTo>
                <a:cubicBezTo>
                  <a:pt x="827" y="286"/>
                  <a:pt x="827" y="286"/>
                  <a:pt x="827" y="286"/>
                </a:cubicBezTo>
                <a:cubicBezTo>
                  <a:pt x="828" y="289"/>
                  <a:pt x="829" y="293"/>
                  <a:pt x="829" y="297"/>
                </a:cubicBezTo>
                <a:cubicBezTo>
                  <a:pt x="829" y="307"/>
                  <a:pt x="824" y="314"/>
                  <a:pt x="815" y="317"/>
                </a:cubicBezTo>
                <a:cubicBezTo>
                  <a:pt x="815" y="384"/>
                  <a:pt x="815" y="384"/>
                  <a:pt x="815" y="384"/>
                </a:cubicBezTo>
                <a:cubicBezTo>
                  <a:pt x="963" y="384"/>
                  <a:pt x="963" y="384"/>
                  <a:pt x="963" y="384"/>
                </a:cubicBezTo>
                <a:cubicBezTo>
                  <a:pt x="963" y="317"/>
                  <a:pt x="963" y="317"/>
                  <a:pt x="963" y="317"/>
                </a:cubicBezTo>
                <a:cubicBezTo>
                  <a:pt x="950" y="313"/>
                  <a:pt x="946" y="292"/>
                  <a:pt x="943" y="280"/>
                </a:cubicBezTo>
                <a:cubicBezTo>
                  <a:pt x="888" y="7"/>
                  <a:pt x="888" y="7"/>
                  <a:pt x="888" y="7"/>
                </a:cubicBezTo>
                <a:cubicBezTo>
                  <a:pt x="721" y="7"/>
                  <a:pt x="721" y="7"/>
                  <a:pt x="721" y="7"/>
                </a:cubicBezTo>
                <a:cubicBezTo>
                  <a:pt x="672" y="275"/>
                  <a:pt x="672" y="275"/>
                  <a:pt x="672" y="275"/>
                </a:cubicBezTo>
                <a:cubicBezTo>
                  <a:pt x="668" y="289"/>
                  <a:pt x="667" y="308"/>
                  <a:pt x="654" y="317"/>
                </a:cubicBezTo>
                <a:cubicBezTo>
                  <a:pt x="654" y="384"/>
                  <a:pt x="654" y="384"/>
                  <a:pt x="654" y="384"/>
                </a:cubicBezTo>
                <a:cubicBezTo>
                  <a:pt x="784" y="384"/>
                  <a:pt x="784" y="384"/>
                  <a:pt x="784" y="384"/>
                </a:cubicBezTo>
                <a:lnTo>
                  <a:pt x="784" y="317"/>
                </a:lnTo>
                <a:close/>
                <a:moveTo>
                  <a:pt x="778" y="212"/>
                </a:moveTo>
                <a:cubicBezTo>
                  <a:pt x="796" y="100"/>
                  <a:pt x="796" y="100"/>
                  <a:pt x="796" y="100"/>
                </a:cubicBezTo>
                <a:cubicBezTo>
                  <a:pt x="797" y="100"/>
                  <a:pt x="797" y="100"/>
                  <a:pt x="797" y="100"/>
                </a:cubicBezTo>
                <a:cubicBezTo>
                  <a:pt x="816" y="212"/>
                  <a:pt x="816" y="212"/>
                  <a:pt x="816" y="212"/>
                </a:cubicBezTo>
                <a:lnTo>
                  <a:pt x="778" y="212"/>
                </a:lnTo>
                <a:close/>
                <a:moveTo>
                  <a:pt x="642" y="317"/>
                </a:moveTo>
                <a:cubicBezTo>
                  <a:pt x="628" y="308"/>
                  <a:pt x="630" y="294"/>
                  <a:pt x="630" y="280"/>
                </a:cubicBezTo>
                <a:cubicBezTo>
                  <a:pt x="630" y="111"/>
                  <a:pt x="630" y="111"/>
                  <a:pt x="630" y="111"/>
                </a:cubicBezTo>
                <a:cubicBezTo>
                  <a:pt x="630" y="97"/>
                  <a:pt x="628" y="83"/>
                  <a:pt x="642" y="74"/>
                </a:cubicBezTo>
                <a:cubicBezTo>
                  <a:pt x="642" y="7"/>
                  <a:pt x="642" y="7"/>
                  <a:pt x="642" y="7"/>
                </a:cubicBezTo>
                <a:cubicBezTo>
                  <a:pt x="499" y="7"/>
                  <a:pt x="499" y="7"/>
                  <a:pt x="499" y="7"/>
                </a:cubicBezTo>
                <a:cubicBezTo>
                  <a:pt x="499" y="74"/>
                  <a:pt x="499" y="74"/>
                  <a:pt x="499" y="74"/>
                </a:cubicBezTo>
                <a:cubicBezTo>
                  <a:pt x="514" y="83"/>
                  <a:pt x="512" y="97"/>
                  <a:pt x="512" y="111"/>
                </a:cubicBezTo>
                <a:cubicBezTo>
                  <a:pt x="512" y="151"/>
                  <a:pt x="512" y="151"/>
                  <a:pt x="512" y="151"/>
                </a:cubicBezTo>
                <a:cubicBezTo>
                  <a:pt x="467" y="151"/>
                  <a:pt x="467" y="151"/>
                  <a:pt x="467" y="151"/>
                </a:cubicBezTo>
                <a:cubicBezTo>
                  <a:pt x="467" y="111"/>
                  <a:pt x="467" y="111"/>
                  <a:pt x="467" y="111"/>
                </a:cubicBezTo>
                <a:cubicBezTo>
                  <a:pt x="467" y="97"/>
                  <a:pt x="466" y="83"/>
                  <a:pt x="480" y="74"/>
                </a:cubicBezTo>
                <a:cubicBezTo>
                  <a:pt x="480" y="7"/>
                  <a:pt x="480" y="7"/>
                  <a:pt x="480" y="7"/>
                </a:cubicBezTo>
                <a:cubicBezTo>
                  <a:pt x="337" y="7"/>
                  <a:pt x="337" y="7"/>
                  <a:pt x="337" y="7"/>
                </a:cubicBezTo>
                <a:cubicBezTo>
                  <a:pt x="337" y="74"/>
                  <a:pt x="337" y="74"/>
                  <a:pt x="337" y="74"/>
                </a:cubicBezTo>
                <a:cubicBezTo>
                  <a:pt x="351" y="83"/>
                  <a:pt x="350" y="97"/>
                  <a:pt x="350" y="111"/>
                </a:cubicBezTo>
                <a:cubicBezTo>
                  <a:pt x="350" y="280"/>
                  <a:pt x="350" y="280"/>
                  <a:pt x="350" y="280"/>
                </a:cubicBezTo>
                <a:cubicBezTo>
                  <a:pt x="350" y="294"/>
                  <a:pt x="351" y="308"/>
                  <a:pt x="337" y="317"/>
                </a:cubicBezTo>
                <a:cubicBezTo>
                  <a:pt x="337" y="384"/>
                  <a:pt x="337" y="384"/>
                  <a:pt x="337" y="384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480" y="317"/>
                  <a:pt x="480" y="317"/>
                  <a:pt x="480" y="317"/>
                </a:cubicBezTo>
                <a:cubicBezTo>
                  <a:pt x="466" y="308"/>
                  <a:pt x="467" y="294"/>
                  <a:pt x="467" y="280"/>
                </a:cubicBezTo>
                <a:cubicBezTo>
                  <a:pt x="467" y="225"/>
                  <a:pt x="467" y="225"/>
                  <a:pt x="467" y="225"/>
                </a:cubicBezTo>
                <a:cubicBezTo>
                  <a:pt x="512" y="225"/>
                  <a:pt x="512" y="225"/>
                  <a:pt x="512" y="225"/>
                </a:cubicBezTo>
                <a:cubicBezTo>
                  <a:pt x="512" y="280"/>
                  <a:pt x="512" y="280"/>
                  <a:pt x="512" y="280"/>
                </a:cubicBezTo>
                <a:cubicBezTo>
                  <a:pt x="512" y="294"/>
                  <a:pt x="514" y="308"/>
                  <a:pt x="499" y="317"/>
                </a:cubicBezTo>
                <a:cubicBezTo>
                  <a:pt x="499" y="384"/>
                  <a:pt x="499" y="384"/>
                  <a:pt x="499" y="384"/>
                </a:cubicBezTo>
                <a:cubicBezTo>
                  <a:pt x="642" y="384"/>
                  <a:pt x="642" y="384"/>
                  <a:pt x="642" y="384"/>
                </a:cubicBezTo>
                <a:lnTo>
                  <a:pt x="642" y="317"/>
                </a:lnTo>
                <a:close/>
                <a:moveTo>
                  <a:pt x="0" y="177"/>
                </a:moveTo>
                <a:cubicBezTo>
                  <a:pt x="83" y="177"/>
                  <a:pt x="83" y="177"/>
                  <a:pt x="83" y="177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3" y="97"/>
                  <a:pt x="87" y="88"/>
                  <a:pt x="104" y="87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4"/>
                  <a:pt x="105" y="308"/>
                  <a:pt x="91" y="317"/>
                </a:cubicBezTo>
                <a:cubicBezTo>
                  <a:pt x="91" y="384"/>
                  <a:pt x="91" y="384"/>
                  <a:pt x="91" y="384"/>
                </a:cubicBezTo>
                <a:cubicBezTo>
                  <a:pt x="234" y="384"/>
                  <a:pt x="234" y="384"/>
                  <a:pt x="234" y="384"/>
                </a:cubicBezTo>
                <a:cubicBezTo>
                  <a:pt x="234" y="317"/>
                  <a:pt x="234" y="317"/>
                  <a:pt x="234" y="317"/>
                </a:cubicBezTo>
                <a:cubicBezTo>
                  <a:pt x="220" y="308"/>
                  <a:pt x="222" y="294"/>
                  <a:pt x="222" y="280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38" y="88"/>
                  <a:pt x="242" y="97"/>
                  <a:pt x="242" y="114"/>
                </a:cubicBezTo>
                <a:cubicBezTo>
                  <a:pt x="242" y="177"/>
                  <a:pt x="242" y="177"/>
                  <a:pt x="242" y="177"/>
                </a:cubicBezTo>
                <a:cubicBezTo>
                  <a:pt x="325" y="177"/>
                  <a:pt x="325" y="177"/>
                  <a:pt x="325" y="177"/>
                </a:cubicBezTo>
                <a:cubicBezTo>
                  <a:pt x="325" y="7"/>
                  <a:pt x="325" y="7"/>
                  <a:pt x="325" y="7"/>
                </a:cubicBezTo>
                <a:cubicBezTo>
                  <a:pt x="0" y="7"/>
                  <a:pt x="0" y="7"/>
                  <a:pt x="0" y="7"/>
                </a:cubicBezTo>
                <a:lnTo>
                  <a:pt x="0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11" name="Group 10"/>
          <p:cNvGrpSpPr/>
          <p:nvPr userDrawn="1"/>
        </p:nvGrpSpPr>
        <p:grpSpPr bwMode="ltGray">
          <a:xfrm>
            <a:off x="7922417" y="6220432"/>
            <a:ext cx="864395" cy="363724"/>
            <a:chOff x="7922417" y="6220432"/>
            <a:chExt cx="864395" cy="363724"/>
          </a:xfrm>
        </p:grpSpPr>
        <p:grpSp>
          <p:nvGrpSpPr>
            <p:cNvPr id="13" name="Group 2"/>
            <p:cNvGrpSpPr>
              <a:grpSpLocks/>
            </p:cNvGrpSpPr>
            <p:nvPr userDrawn="1"/>
          </p:nvGrpSpPr>
          <p:grpSpPr bwMode="ltGray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5" name="Freeform 3"/>
              <p:cNvSpPr>
                <a:spLocks/>
              </p:cNvSpPr>
              <p:nvPr/>
            </p:nvSpPr>
            <p:spPr bwMode="ltGray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6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14" name="Freeform 5"/>
            <p:cNvSpPr>
              <a:spLocks noEditPoints="1"/>
            </p:cNvSpPr>
            <p:nvPr userDrawn="1"/>
          </p:nvSpPr>
          <p:spPr bwMode="ltGray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7" name="Text Placeholder 1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407766" y="4909431"/>
            <a:ext cx="8300135" cy="323751"/>
          </a:xfrm>
        </p:spPr>
        <p:txBody>
          <a:bodyPr/>
          <a:lstStyle>
            <a:lvl1pPr>
              <a:defRPr sz="2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464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0" y="0"/>
            <a:ext cx="7502134" cy="50104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67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928688"/>
            <a:ext cx="8097838" cy="51435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714" y="71416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68808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Commonwealth Bank of Australia / Ab Initio – metadata / Impact Assessment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F3DE-6A68-43DA-8D18-CD9675941A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5350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Commonwealth Bank of Australia / Ab Initio – metadata / Impact Assessment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F3DE-6A68-43DA-8D18-CD9675941A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6646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Commonwealth Bank of Australia / Ab Initio – metadata / Impact Assessment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F3DE-6A68-43DA-8D18-CD9675941A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268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42" y="1012407"/>
            <a:ext cx="5486400" cy="837152"/>
          </a:xfrm>
        </p:spPr>
        <p:txBody>
          <a:bodyPr wrap="square" anchor="b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362" y="2001298"/>
            <a:ext cx="5486400" cy="332399"/>
          </a:xfrm>
        </p:spPr>
        <p:txBody>
          <a:bodyPr wrap="square">
            <a:spAutoFit/>
          </a:bodyPr>
          <a:lstStyle>
            <a:lvl1pPr marL="0" indent="0" algn="l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140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</a:t>
            </a:r>
          </a:p>
        </p:txBody>
      </p:sp>
      <p:grpSp>
        <p:nvGrpSpPr>
          <p:cNvPr id="4" name="Group 8"/>
          <p:cNvGrpSpPr/>
          <p:nvPr/>
        </p:nvGrpSpPr>
        <p:grpSpPr>
          <a:xfrm>
            <a:off x="7572463" y="5990480"/>
            <a:ext cx="1216730" cy="516700"/>
            <a:chOff x="7572463" y="5990480"/>
            <a:chExt cx="1216730" cy="516700"/>
          </a:xfrm>
        </p:grpSpPr>
        <p:grpSp>
          <p:nvGrpSpPr>
            <p:cNvPr id="5" name="Group 2"/>
            <p:cNvGrpSpPr>
              <a:grpSpLocks/>
            </p:cNvGrpSpPr>
            <p:nvPr userDrawn="1"/>
          </p:nvGrpSpPr>
          <p:grpSpPr bwMode="auto">
            <a:xfrm>
              <a:off x="7572463" y="5990480"/>
              <a:ext cx="516700" cy="516700"/>
              <a:chOff x="2077" y="1355"/>
              <a:chExt cx="1609" cy="1609"/>
            </a:xfrm>
          </p:grpSpPr>
          <p:sp>
            <p:nvSpPr>
              <p:cNvPr id="14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5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13" name="Freeform 2"/>
            <p:cNvSpPr>
              <a:spLocks noEditPoints="1"/>
            </p:cNvSpPr>
            <p:nvPr userDrawn="1"/>
          </p:nvSpPr>
          <p:spPr bwMode="black">
            <a:xfrm>
              <a:off x="8168765" y="6112781"/>
              <a:ext cx="620428" cy="272098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2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5564" y="3361710"/>
            <a:ext cx="3540611" cy="281548"/>
          </a:xfrm>
        </p:spPr>
        <p:txBody>
          <a:bodyPr/>
          <a:lstStyle>
            <a:lvl1pPr>
              <a:defRPr sz="20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64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Commonwealth Bank of Australia / Ab Initio – metadata / Impact Assessment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F3DE-6A68-43DA-8D18-CD9675941A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13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Commonwealth Bank of Australia / Ab Initio – metadata / Impact Assessment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F3DE-6A68-43DA-8D18-CD9675941A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417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Commonwealth Bank of Australia / Ab Initio – metadata / Impact Assessment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F3DE-6A68-43DA-8D18-CD9675941A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89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Commonwealth Bank of Australia / Ab Initio – metadata / Impact Assessment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F3DE-6A68-43DA-8D18-CD9675941A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4537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Commonwealth Bank of Australia / Ab Initio – metadata / Impact Assessment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F3DE-6A68-43DA-8D18-CD9675941A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89548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Commonwealth Bank of Australia / Ab Initio – metadata / Impact Assessment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F3DE-6A68-43DA-8D18-CD9675941A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1468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Commonwealth Bank of Australia / Ab Initio – metadata / Impact Assessment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F3DE-6A68-43DA-8D18-CD9675941A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2275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Commonwealth Bank of Australia / Ab Initio – metadata / Impact Assessment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F3DE-6A68-43DA-8D18-CD9675941A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9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or Adding Image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43" y="1012407"/>
            <a:ext cx="5486400" cy="837152"/>
          </a:xfrm>
        </p:spPr>
        <p:txBody>
          <a:bodyPr wrap="square" anchor="b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62" y="2001295"/>
            <a:ext cx="5486400" cy="332399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140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</a:t>
            </a:r>
          </a:p>
        </p:txBody>
      </p:sp>
      <p:grpSp>
        <p:nvGrpSpPr>
          <p:cNvPr id="4" name="Group 8"/>
          <p:cNvGrpSpPr/>
          <p:nvPr/>
        </p:nvGrpSpPr>
        <p:grpSpPr>
          <a:xfrm>
            <a:off x="7572463" y="5990480"/>
            <a:ext cx="1216730" cy="516700"/>
            <a:chOff x="7572463" y="5990480"/>
            <a:chExt cx="1216730" cy="516700"/>
          </a:xfrm>
        </p:grpSpPr>
        <p:grpSp>
          <p:nvGrpSpPr>
            <p:cNvPr id="5" name="Group 2"/>
            <p:cNvGrpSpPr>
              <a:grpSpLocks/>
            </p:cNvGrpSpPr>
            <p:nvPr userDrawn="1"/>
          </p:nvGrpSpPr>
          <p:grpSpPr bwMode="auto">
            <a:xfrm>
              <a:off x="7572463" y="5990480"/>
              <a:ext cx="516700" cy="516700"/>
              <a:chOff x="2077" y="1355"/>
              <a:chExt cx="1609" cy="1609"/>
            </a:xfrm>
          </p:grpSpPr>
          <p:sp>
            <p:nvSpPr>
              <p:cNvPr id="14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5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13" name="Freeform 2"/>
            <p:cNvSpPr>
              <a:spLocks noEditPoints="1"/>
            </p:cNvSpPr>
            <p:nvPr userDrawn="1"/>
          </p:nvSpPr>
          <p:spPr bwMode="black">
            <a:xfrm>
              <a:off x="8168765" y="6112781"/>
              <a:ext cx="620428" cy="272098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0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365564" y="3361710"/>
            <a:ext cx="3540611" cy="281548"/>
          </a:xfrm>
        </p:spPr>
        <p:txBody>
          <a:bodyPr/>
          <a:lstStyle>
            <a:lvl1pPr>
              <a:spcBef>
                <a:spcPts val="0"/>
              </a:spcBef>
              <a:defRPr sz="20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64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Sky Blu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7922417" y="6220432"/>
            <a:ext cx="864395" cy="363724"/>
            <a:chOff x="7922417" y="6220432"/>
            <a:chExt cx="864395" cy="363724"/>
          </a:xfrm>
        </p:grpSpPr>
        <p:grpSp>
          <p:nvGrpSpPr>
            <p:cNvPr id="4" name="Group 2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2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3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792923" y="1034053"/>
            <a:ext cx="3987094" cy="732508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</a:t>
            </a:r>
            <a:br>
              <a:rPr lang="en-US" dirty="0" smtClean="0"/>
            </a:br>
            <a:r>
              <a:rPr lang="en-US" dirty="0" smtClean="0"/>
              <a:t>to Enter Title</a:t>
            </a:r>
            <a:endParaRPr lang="en-AU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788765" y="2033123"/>
            <a:ext cx="3986784" cy="332399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19166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Slat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7922417" y="6220432"/>
            <a:ext cx="864395" cy="363724"/>
            <a:chOff x="7922417" y="6220432"/>
            <a:chExt cx="864395" cy="363724"/>
          </a:xfrm>
        </p:grpSpPr>
        <p:grpSp>
          <p:nvGrpSpPr>
            <p:cNvPr id="4" name="Group 2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2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3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792923" y="1034053"/>
            <a:ext cx="3987094" cy="732508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</a:t>
            </a:r>
            <a:br>
              <a:rPr lang="en-US" dirty="0" smtClean="0"/>
            </a:br>
            <a:r>
              <a:rPr lang="en-US" dirty="0" smtClean="0"/>
              <a:t>to Enter Title</a:t>
            </a:r>
            <a:endParaRPr lang="en-AU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788765" y="2033123"/>
            <a:ext cx="3986784" cy="332399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19166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Dusk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7922417" y="6220432"/>
            <a:ext cx="864395" cy="363724"/>
            <a:chOff x="7922417" y="6220432"/>
            <a:chExt cx="864395" cy="363724"/>
          </a:xfrm>
        </p:grpSpPr>
        <p:grpSp>
          <p:nvGrpSpPr>
            <p:cNvPr id="4" name="Group 2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2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3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792923" y="1034053"/>
            <a:ext cx="3987094" cy="732508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</a:t>
            </a:r>
            <a:br>
              <a:rPr lang="en-US" dirty="0" smtClean="0"/>
            </a:br>
            <a:r>
              <a:rPr lang="en-US" dirty="0" smtClean="0"/>
              <a:t>to Enter Title</a:t>
            </a:r>
            <a:endParaRPr lang="en-AU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788765" y="2033123"/>
            <a:ext cx="3986784" cy="332399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19166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Image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7922417" y="6220432"/>
            <a:ext cx="864395" cy="363724"/>
            <a:chOff x="7922417" y="6220432"/>
            <a:chExt cx="864395" cy="363724"/>
          </a:xfrm>
        </p:grpSpPr>
        <p:grpSp>
          <p:nvGrpSpPr>
            <p:cNvPr id="5" name="Group 2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2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3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792923" y="1034053"/>
            <a:ext cx="3987094" cy="732508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</a:t>
            </a:r>
            <a:br>
              <a:rPr lang="en-US" dirty="0" smtClean="0"/>
            </a:br>
            <a:r>
              <a:rPr lang="en-US" dirty="0" smtClean="0"/>
              <a:t>to Enter Title</a:t>
            </a:r>
            <a:endParaRPr lang="en-AU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788765" y="2033123"/>
            <a:ext cx="3986784" cy="332399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55560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for Adding Ima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7922417" y="6220432"/>
            <a:ext cx="864395" cy="363724"/>
            <a:chOff x="7922417" y="6220432"/>
            <a:chExt cx="864395" cy="363724"/>
          </a:xfrm>
        </p:grpSpPr>
        <p:grpSp>
          <p:nvGrpSpPr>
            <p:cNvPr id="4" name="Group 2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2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3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792923" y="1034053"/>
            <a:ext cx="3987094" cy="732508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</a:t>
            </a:r>
            <a:br>
              <a:rPr lang="en-US" dirty="0" smtClean="0"/>
            </a:br>
            <a:r>
              <a:rPr lang="en-US" dirty="0" smtClean="0"/>
              <a:t>to Enter Title</a:t>
            </a:r>
            <a:endParaRPr lang="en-AU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788765" y="2033123"/>
            <a:ext cx="3986784" cy="332399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55560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847723" y="6546850"/>
            <a:ext cx="6300216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AU" sz="900" smtClean="0">
                <a:solidFill>
                  <a:srgbClr val="AFB1B4"/>
                </a:solidFill>
              </a:rPr>
              <a:t>Commonwealth Bank of Australia / Ab Initio – metadata / Impact Assessment</a:t>
            </a:r>
            <a:endParaRPr lang="en-US" sz="900" dirty="0" smtClean="0">
              <a:solidFill>
                <a:srgbClr val="AFB1B4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15870"/>
            <a:ext cx="8412480" cy="62786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89825"/>
            <a:ext cx="8412480" cy="2279085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  <p:grpSp>
        <p:nvGrpSpPr>
          <p:cNvPr id="4" name="Group 15"/>
          <p:cNvGrpSpPr/>
          <p:nvPr/>
        </p:nvGrpSpPr>
        <p:grpSpPr>
          <a:xfrm>
            <a:off x="7922417" y="6372832"/>
            <a:ext cx="864395" cy="363724"/>
            <a:chOff x="7922417" y="6220432"/>
            <a:chExt cx="864395" cy="363724"/>
          </a:xfrm>
        </p:grpSpPr>
        <p:grpSp>
          <p:nvGrpSpPr>
            <p:cNvPr id="5" name="Group 16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9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0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18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3528" y="6553200"/>
            <a:ext cx="4572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04D59692-9C01-496D-8A3D-EDFAC4E8A8B9}" type="slidenum">
              <a:rPr lang="en-US" sz="800" smtClean="0">
                <a:solidFill>
                  <a:schemeClr val="accent6"/>
                </a:solidFill>
              </a:rPr>
              <a:pPr/>
              <a:t>‹#›</a:t>
            </a:fld>
            <a:endParaRPr lang="en-US" sz="800" dirty="0" smtClean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6553200"/>
            <a:ext cx="4572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04D59692-9C01-496D-8A3D-EDFAC4E8A8B9}" type="slidenum">
              <a:rPr lang="en-US" sz="800" smtClean="0">
                <a:solidFill>
                  <a:schemeClr val="accent6"/>
                </a:solidFill>
              </a:rPr>
              <a:pPr/>
              <a:t>‹#›</a:t>
            </a:fld>
            <a:endParaRPr lang="en-US" sz="800" dirty="0" smtClean="0">
              <a:solidFill>
                <a:schemeClr val="accent6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65760" y="863587"/>
            <a:ext cx="841248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83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709" r:id="rId4"/>
    <p:sldLayoutId id="2147483693" r:id="rId5"/>
    <p:sldLayoutId id="2147483708" r:id="rId6"/>
    <p:sldLayoutId id="2147483716" r:id="rId7"/>
    <p:sldLayoutId id="2147483695" r:id="rId8"/>
    <p:sldLayoutId id="2147483717" r:id="rId9"/>
    <p:sldLayoutId id="2147483694" r:id="rId10"/>
    <p:sldLayoutId id="2147483696" r:id="rId11"/>
    <p:sldLayoutId id="2147483710" r:id="rId12"/>
    <p:sldLayoutId id="2147483697" r:id="rId13"/>
    <p:sldLayoutId id="2147483711" r:id="rId14"/>
    <p:sldLayoutId id="2147483712" r:id="rId15"/>
    <p:sldLayoutId id="2147483718" r:id="rId16"/>
    <p:sldLayoutId id="2147483719" r:id="rId17"/>
    <p:sldLayoutId id="2147483720" r:id="rId18"/>
    <p:sldLayoutId id="2147483713" r:id="rId19"/>
    <p:sldLayoutId id="2147483714" r:id="rId20"/>
    <p:sldLayoutId id="2147483715" r:id="rId21"/>
    <p:sldLayoutId id="2147483704" r:id="rId22"/>
    <p:sldLayoutId id="2147483705" r:id="rId23"/>
    <p:sldLayoutId id="2147483706" r:id="rId24"/>
    <p:sldLayoutId id="2147483733" r:id="rId25"/>
    <p:sldLayoutId id="2147483734" r:id="rId26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5000"/>
        </a:lnSpc>
        <a:spcBef>
          <a:spcPts val="0"/>
        </a:spcBef>
        <a:buNone/>
        <a:defRPr sz="2400" b="0" kern="1200" cap="none" baseline="0">
          <a:solidFill>
            <a:schemeClr val="accent5">
              <a:lumMod val="75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FontTx/>
        <a:buNone/>
        <a:defRPr sz="2400" b="0" kern="1200" cap="none" baseline="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FontTx/>
        <a:buNone/>
        <a:defRPr sz="2400" kern="1200">
          <a:solidFill>
            <a:schemeClr val="accent5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284163" indent="-230188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itchFamily="34" charset="0"/>
        <a:buChar char="♦"/>
        <a:defRPr sz="2400" kern="1200">
          <a:solidFill>
            <a:schemeClr val="accent5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514350" indent="-230188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tx2"/>
        </a:buClr>
        <a:buFont typeface="Arial" pitchFamily="34" charset="0"/>
        <a:buChar char="–"/>
        <a:defRPr sz="2200" kern="1200">
          <a:solidFill>
            <a:schemeClr val="accent5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746125" indent="-231775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accent5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968375" indent="-22225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itchFamily="34" charset="0"/>
        <a:buChar char="–"/>
        <a:defRPr sz="1800" kern="1200">
          <a:solidFill>
            <a:schemeClr val="accent5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Commonwealth Bank of Australia / Ab Initio – metadata / Impact Assessment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1F3DE-6A68-43DA-8D18-CD9675941A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880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360044" y="2099220"/>
            <a:ext cx="5742432" cy="422039"/>
          </a:xfrm>
        </p:spPr>
        <p:txBody>
          <a:bodyPr/>
          <a:lstStyle/>
          <a:p>
            <a:r>
              <a:rPr lang="en-AU" b="0" dirty="0" err="1" smtClean="0">
                <a:latin typeface="Arial Black" pitchFamily="34" charset="0"/>
              </a:rPr>
              <a:t>Ab</a:t>
            </a:r>
            <a:r>
              <a:rPr lang="en-AU" b="0" dirty="0" smtClean="0">
                <a:latin typeface="Arial Black" pitchFamily="34" charset="0"/>
              </a:rPr>
              <a:t> Initio – Metadata </a:t>
            </a:r>
            <a:endParaRPr lang="en-AU" b="0" dirty="0">
              <a:latin typeface="Arial Black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white">
          <a:xfrm>
            <a:off x="360044" y="4803923"/>
            <a:ext cx="5742432" cy="830997"/>
          </a:xfrm>
        </p:spPr>
        <p:txBody>
          <a:bodyPr/>
          <a:lstStyle/>
          <a:p>
            <a:r>
              <a:rPr lang="en-AU" dirty="0" smtClean="0"/>
              <a:t>BICD Data Services </a:t>
            </a:r>
            <a:r>
              <a:rPr lang="en-AU" dirty="0" err="1" smtClean="0"/>
              <a:t>CoE</a:t>
            </a:r>
            <a:r>
              <a:rPr lang="en-AU" dirty="0" smtClean="0"/>
              <a:t>  - GDW 2.0</a:t>
            </a:r>
          </a:p>
          <a:p>
            <a:endParaRPr lang="en-AU" dirty="0"/>
          </a:p>
          <a:p>
            <a:r>
              <a:rPr lang="en-AU" dirty="0" smtClean="0"/>
              <a:t>April. 2016</a:t>
            </a:r>
            <a:endParaRPr lang="en-A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Technical Lineage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84982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482384"/>
            <a:ext cx="7502134" cy="313932"/>
          </a:xfrm>
        </p:spPr>
        <p:txBody>
          <a:bodyPr/>
          <a:lstStyle/>
          <a:p>
            <a:r>
              <a:rPr lang="en-AU" dirty="0" smtClean="0"/>
              <a:t>What is Ab Initio?</a:t>
            </a:r>
            <a:endParaRPr lang="en-AU" dirty="0"/>
          </a:p>
        </p:txBody>
      </p:sp>
      <p:pic>
        <p:nvPicPr>
          <p:cNvPr id="5" name="Picture 5" descr="mportal_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18" y="1757451"/>
            <a:ext cx="2705100" cy="200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2c_so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474" y="1498965"/>
            <a:ext cx="1967933" cy="239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3635475" y="1638649"/>
            <a:ext cx="0" cy="1025302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" name="Arc 6"/>
          <p:cNvSpPr>
            <a:spLocks/>
          </p:cNvSpPr>
          <p:nvPr/>
        </p:nvSpPr>
        <p:spPr bwMode="auto">
          <a:xfrm rot="5400000">
            <a:off x="3444478" y="2646847"/>
            <a:ext cx="141585" cy="224255"/>
          </a:xfrm>
          <a:custGeom>
            <a:avLst/>
            <a:gdLst>
              <a:gd name="G0" fmla="+- 3551 0 0"/>
              <a:gd name="G1" fmla="+- 21600 0 0"/>
              <a:gd name="G2" fmla="+- 21600 0 0"/>
              <a:gd name="T0" fmla="*/ 0 w 25151"/>
              <a:gd name="T1" fmla="*/ 294 h 29461"/>
              <a:gd name="T2" fmla="*/ 23670 w 25151"/>
              <a:gd name="T3" fmla="*/ 29461 h 29461"/>
              <a:gd name="T4" fmla="*/ 3551 w 25151"/>
              <a:gd name="T5" fmla="*/ 21600 h 29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51" h="29461" fill="none" extrusionOk="0">
                <a:moveTo>
                  <a:pt x="-1" y="293"/>
                </a:moveTo>
                <a:cubicBezTo>
                  <a:pt x="1173" y="98"/>
                  <a:pt x="2361" y="-1"/>
                  <a:pt x="3551" y="0"/>
                </a:cubicBezTo>
                <a:cubicBezTo>
                  <a:pt x="15480" y="0"/>
                  <a:pt x="25151" y="9670"/>
                  <a:pt x="25151" y="21600"/>
                </a:cubicBezTo>
                <a:cubicBezTo>
                  <a:pt x="25151" y="24289"/>
                  <a:pt x="24648" y="26955"/>
                  <a:pt x="23669" y="29460"/>
                </a:cubicBezTo>
              </a:path>
              <a:path w="25151" h="29461" stroke="0" extrusionOk="0">
                <a:moveTo>
                  <a:pt x="-1" y="293"/>
                </a:moveTo>
                <a:cubicBezTo>
                  <a:pt x="1173" y="98"/>
                  <a:pt x="2361" y="-1"/>
                  <a:pt x="3551" y="0"/>
                </a:cubicBezTo>
                <a:cubicBezTo>
                  <a:pt x="15480" y="0"/>
                  <a:pt x="25151" y="9670"/>
                  <a:pt x="25151" y="21600"/>
                </a:cubicBezTo>
                <a:cubicBezTo>
                  <a:pt x="25151" y="24289"/>
                  <a:pt x="24648" y="26955"/>
                  <a:pt x="23669" y="29460"/>
                </a:cubicBezTo>
                <a:lnTo>
                  <a:pt x="3551" y="2160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2880040" y="2829292"/>
            <a:ext cx="512176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60363" y="941198"/>
            <a:ext cx="7642225" cy="46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GB" sz="1600" dirty="0" smtClean="0"/>
              <a:t>An Ab Initio deployment </a:t>
            </a:r>
            <a:r>
              <a:rPr lang="en-GB" sz="1600" dirty="0"/>
              <a:t>consists of</a:t>
            </a:r>
            <a:r>
              <a:rPr lang="en-GB" sz="1600" dirty="0" smtClean="0"/>
              <a:t>: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646048" y="4339671"/>
            <a:ext cx="3812607" cy="1861104"/>
          </a:xfrm>
          <a:prstGeom prst="rect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200" dirty="0">
                <a:cs typeface="Calibri" pitchFamily="34" charset="0"/>
              </a:rPr>
              <a:t>The Metadata Hub is </a:t>
            </a:r>
            <a:r>
              <a:rPr lang="en-AU" sz="1200" dirty="0" smtClean="0">
                <a:cs typeface="Calibri" pitchFamily="34" charset="0"/>
              </a:rPr>
              <a:t> an </a:t>
            </a:r>
            <a:r>
              <a:rPr lang="en-AU" sz="1200" dirty="0">
                <a:cs typeface="Calibri" pitchFamily="34" charset="0"/>
              </a:rPr>
              <a:t>enterprise-class, enterprise-scale </a:t>
            </a:r>
            <a:r>
              <a:rPr lang="en-AU" sz="1200" dirty="0" smtClean="0">
                <a:cs typeface="Calibri" pitchFamily="34" charset="0"/>
              </a:rPr>
              <a:t>solution built </a:t>
            </a:r>
            <a:r>
              <a:rPr lang="en-AU" sz="1200" dirty="0">
                <a:cs typeface="Calibri" pitchFamily="34" charset="0"/>
              </a:rPr>
              <a:t>from first principles to gather, store</a:t>
            </a:r>
            <a:r>
              <a:rPr lang="en-AU" sz="1200" dirty="0" smtClean="0">
                <a:cs typeface="Calibri" pitchFamily="34" charset="0"/>
              </a:rPr>
              <a:t>, manage </a:t>
            </a:r>
            <a:r>
              <a:rPr lang="en-AU" sz="1200" dirty="0">
                <a:cs typeface="Calibri" pitchFamily="34" charset="0"/>
              </a:rPr>
              <a:t>and </a:t>
            </a:r>
            <a:r>
              <a:rPr lang="en-AU" sz="1200" dirty="0" smtClean="0">
                <a:cs typeface="Calibri" pitchFamily="34" charset="0"/>
              </a:rPr>
              <a:t>analyse metadata</a:t>
            </a:r>
          </a:p>
          <a:p>
            <a:endParaRPr lang="en-AU" sz="1200" dirty="0">
              <a:cs typeface="Calibri" pitchFamily="34" charset="0"/>
            </a:endParaRPr>
          </a:p>
          <a:p>
            <a:r>
              <a:rPr lang="en-AU" sz="1200" dirty="0">
                <a:cs typeface="Calibri" pitchFamily="34" charset="0"/>
              </a:rPr>
              <a:t>The Metadata Hub can act </a:t>
            </a:r>
            <a:r>
              <a:rPr lang="en-AU" sz="1200" dirty="0" smtClean="0">
                <a:cs typeface="Calibri" pitchFamily="34" charset="0"/>
              </a:rPr>
              <a:t>as an </a:t>
            </a:r>
            <a:r>
              <a:rPr lang="en-AU" sz="1200" dirty="0">
                <a:cs typeface="Calibri" pitchFamily="34" charset="0"/>
              </a:rPr>
              <a:t>extensible, enterprise </a:t>
            </a:r>
            <a:r>
              <a:rPr lang="en-AU" sz="1200" dirty="0" smtClean="0">
                <a:cs typeface="Calibri" pitchFamily="34" charset="0"/>
              </a:rPr>
              <a:t>data-warehouse </a:t>
            </a:r>
            <a:r>
              <a:rPr lang="en-AU" sz="1200" dirty="0">
                <a:cs typeface="Calibri" pitchFamily="34" charset="0"/>
              </a:rPr>
              <a:t>for </a:t>
            </a:r>
            <a:r>
              <a:rPr lang="en-AU" sz="1200" dirty="0" smtClean="0">
                <a:cs typeface="Calibri" pitchFamily="34" charset="0"/>
              </a:rPr>
              <a:t>metadata, a </a:t>
            </a:r>
            <a:r>
              <a:rPr lang="en-AU" sz="1200" dirty="0">
                <a:cs typeface="Calibri" pitchFamily="34" charset="0"/>
              </a:rPr>
              <a:t>metadata system of record </a:t>
            </a:r>
            <a:r>
              <a:rPr lang="en-AU" sz="1200" dirty="0" smtClean="0">
                <a:cs typeface="Calibri" pitchFamily="34" charset="0"/>
              </a:rPr>
              <a:t>and a </a:t>
            </a:r>
            <a:r>
              <a:rPr lang="en-AU" sz="1200" dirty="0">
                <a:cs typeface="Calibri" pitchFamily="34" charset="0"/>
              </a:rPr>
              <a:t>historical metadata archive</a:t>
            </a:r>
            <a:br>
              <a:rPr lang="en-AU" sz="1200" dirty="0">
                <a:cs typeface="Calibri" pitchFamily="34" charset="0"/>
              </a:rPr>
            </a:br>
            <a:r>
              <a:rPr lang="en-AU" sz="1200" dirty="0">
                <a:cs typeface="Calibri" pitchFamily="34" charset="0"/>
              </a:rPr>
              <a:t>with complete version history.</a:t>
            </a:r>
          </a:p>
          <a:p>
            <a:endParaRPr lang="en-AU" sz="1200" dirty="0"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46050" y="4089892"/>
            <a:ext cx="3812605" cy="2614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400" b="1" dirty="0">
                <a:cs typeface="Calibri" pitchFamily="34" charset="0"/>
              </a:rPr>
              <a:t>The Metadata </a:t>
            </a:r>
            <a:r>
              <a:rPr lang="en-AU" sz="1400" b="1" dirty="0" smtClean="0">
                <a:cs typeface="Calibri" pitchFamily="34" charset="0"/>
              </a:rPr>
              <a:t>Hub</a:t>
            </a:r>
            <a:endParaRPr lang="en-AU" sz="1400" b="1" dirty="0"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92463" y="4339671"/>
            <a:ext cx="3812607" cy="1861104"/>
          </a:xfrm>
          <a:prstGeom prst="rect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200" dirty="0">
                <a:cs typeface="Calibri" pitchFamily="34" charset="0"/>
              </a:rPr>
              <a:t>The Metadata Portal is </a:t>
            </a:r>
            <a:r>
              <a:rPr lang="en-AU" sz="1200" dirty="0" smtClean="0">
                <a:cs typeface="Calibri" pitchFamily="34" charset="0"/>
              </a:rPr>
              <a:t>a customisable</a:t>
            </a:r>
            <a:r>
              <a:rPr lang="en-AU" sz="1200" dirty="0">
                <a:cs typeface="Calibri" pitchFamily="34" charset="0"/>
              </a:rPr>
              <a:t>, browser-based user-interface designed from first principles to make the enterprise-wide metadata available &amp; </a:t>
            </a:r>
            <a:r>
              <a:rPr lang="en-AU" sz="1200" dirty="0" smtClean="0">
                <a:cs typeface="Calibri" pitchFamily="34" charset="0"/>
              </a:rPr>
              <a:t>understandable</a:t>
            </a:r>
          </a:p>
          <a:p>
            <a:endParaRPr lang="en-AU" sz="1200" dirty="0">
              <a:cs typeface="Calibri" pitchFamily="34" charset="0"/>
            </a:endParaRPr>
          </a:p>
          <a:p>
            <a:r>
              <a:rPr lang="en-AU" sz="1200" dirty="0">
                <a:cs typeface="Calibri" pitchFamily="34" charset="0"/>
              </a:rPr>
              <a:t>It is an environment </a:t>
            </a:r>
            <a:r>
              <a:rPr lang="en-AU" sz="1200" dirty="0" smtClean="0">
                <a:cs typeface="Calibri" pitchFamily="34" charset="0"/>
              </a:rPr>
              <a:t>where </a:t>
            </a:r>
            <a:r>
              <a:rPr lang="en-AU" sz="1200" dirty="0">
                <a:cs typeface="Calibri" pitchFamily="34" charset="0"/>
              </a:rPr>
              <a:t>users can search</a:t>
            </a:r>
            <a:r>
              <a:rPr lang="en-AU" sz="1200" dirty="0" smtClean="0">
                <a:cs typeface="Calibri" pitchFamily="34" charset="0"/>
              </a:rPr>
              <a:t>, view</a:t>
            </a:r>
            <a:r>
              <a:rPr lang="en-AU" sz="1200" dirty="0">
                <a:cs typeface="Calibri" pitchFamily="34" charset="0"/>
              </a:rPr>
              <a:t>, query, </a:t>
            </a:r>
            <a:r>
              <a:rPr lang="en-AU" sz="1200" dirty="0" smtClean="0">
                <a:cs typeface="Calibri" pitchFamily="34" charset="0"/>
              </a:rPr>
              <a:t>analyse </a:t>
            </a:r>
            <a:r>
              <a:rPr lang="en-AU" sz="1200" dirty="0">
                <a:cs typeface="Calibri" pitchFamily="34" charset="0"/>
              </a:rPr>
              <a:t>and </a:t>
            </a:r>
            <a:r>
              <a:rPr lang="en-AU" sz="1200" dirty="0" smtClean="0">
                <a:cs typeface="Calibri" pitchFamily="34" charset="0"/>
              </a:rPr>
              <a:t>examine </a:t>
            </a:r>
            <a:r>
              <a:rPr lang="en-AU" sz="1200" dirty="0">
                <a:cs typeface="Calibri" pitchFamily="34" charset="0"/>
              </a:rPr>
              <a:t>all of the </a:t>
            </a:r>
            <a:r>
              <a:rPr lang="en-AU" sz="1200" dirty="0" smtClean="0">
                <a:cs typeface="Calibri" pitchFamily="34" charset="0"/>
              </a:rPr>
              <a:t>diverse </a:t>
            </a:r>
            <a:r>
              <a:rPr lang="en-AU" sz="1200" dirty="0">
                <a:cs typeface="Calibri" pitchFamily="34" charset="0"/>
              </a:rPr>
              <a:t>metadata.</a:t>
            </a:r>
          </a:p>
          <a:p>
            <a:endParaRPr lang="en-AU" sz="1200" dirty="0"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92465" y="4089892"/>
            <a:ext cx="3812605" cy="2614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400" b="1" dirty="0">
                <a:cs typeface="Calibri" pitchFamily="34" charset="0"/>
              </a:rPr>
              <a:t>The Metadata Portal 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3991930" y="2696734"/>
            <a:ext cx="1028700" cy="352425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AU" sz="1400" b="1">
              <a:solidFill>
                <a:schemeClr val="tx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517919"/>
            <a:ext cx="7502134" cy="316497"/>
          </a:xfrm>
        </p:spPr>
        <p:txBody>
          <a:bodyPr/>
          <a:lstStyle/>
          <a:p>
            <a:r>
              <a:rPr lang="en-AU" dirty="0"/>
              <a:t>How is Metadata </a:t>
            </a:r>
            <a:r>
              <a:rPr lang="en-AU" dirty="0" smtClean="0"/>
              <a:t>Presented</a:t>
            </a:r>
            <a:endParaRPr lang="en-A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063" y="946150"/>
            <a:ext cx="8382317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AU" dirty="0"/>
              <a:t>System</a:t>
            </a:r>
          </a:p>
          <a:p>
            <a:r>
              <a:rPr lang="en-AU" dirty="0"/>
              <a:t>    </a:t>
            </a:r>
            <a:r>
              <a:rPr lang="en-AU" sz="1600" dirty="0"/>
              <a:t>An object class that provides an organizing mechanism for grouping applications into a meaningful hierarchy in </a:t>
            </a:r>
            <a:r>
              <a:rPr lang="en-AU" sz="1600" dirty="0" err="1"/>
              <a:t>MetaHub</a:t>
            </a:r>
            <a:r>
              <a:rPr lang="en-AU" sz="1600" dirty="0"/>
              <a:t> lineage views.</a:t>
            </a:r>
          </a:p>
          <a:p>
            <a:endParaRPr lang="en-AU" sz="1600" dirty="0"/>
          </a:p>
          <a:p>
            <a:pPr marL="342900" indent="-342900">
              <a:buFont typeface="Arial" pitchFamily="34" charset="0"/>
              <a:buChar char="•"/>
            </a:pPr>
            <a:r>
              <a:rPr lang="en-AU" dirty="0"/>
              <a:t>Application</a:t>
            </a:r>
          </a:p>
          <a:p>
            <a:r>
              <a:rPr lang="en-AU" dirty="0"/>
              <a:t>    </a:t>
            </a:r>
            <a:r>
              <a:rPr lang="en-AU" sz="1600" dirty="0"/>
              <a:t>A child of the System object class, which provides means of grouping datasets and executable into business function.</a:t>
            </a:r>
          </a:p>
          <a:p>
            <a:pPr>
              <a:spcBef>
                <a:spcPct val="20000"/>
              </a:spcBef>
            </a:pPr>
            <a:endParaRPr lang="en-US" sz="16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4283D2"/>
                </a:solidFill>
              </a:rPr>
              <a:t>Technical and Business Hierarchy</a:t>
            </a:r>
            <a:endParaRPr lang="en-US" sz="1600" b="1" dirty="0">
              <a:solidFill>
                <a:srgbClr val="4283D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79917" y="2926408"/>
            <a:ext cx="6053138" cy="3513058"/>
            <a:chOff x="533399" y="1624013"/>
            <a:chExt cx="8010526" cy="427672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624013"/>
              <a:ext cx="5486400" cy="427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33399" y="3876675"/>
              <a:ext cx="17621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 smtClean="0"/>
                <a:t>Navigate through </a:t>
              </a:r>
              <a:r>
                <a:rPr lang="en-AU" sz="1400" i="1" dirty="0" smtClean="0"/>
                <a:t>Hierarchies &gt; Physical Assets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495425" y="3209925"/>
              <a:ext cx="1104900" cy="5524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81800" y="4398407"/>
              <a:ext cx="17621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 smtClean="0"/>
                <a:t>Navigate through </a:t>
              </a:r>
              <a:r>
                <a:rPr lang="en-AU" sz="1400" i="1" dirty="0" smtClean="0"/>
                <a:t>Systems </a:t>
              </a:r>
              <a:r>
                <a:rPr lang="en-AU" sz="1400" dirty="0" smtClean="0"/>
                <a:t>and</a:t>
              </a:r>
              <a:r>
                <a:rPr lang="en-AU" sz="1400" i="1" dirty="0" smtClean="0"/>
                <a:t> </a:t>
              </a:r>
              <a:r>
                <a:rPr lang="en-AU" sz="1400" dirty="0" smtClean="0"/>
                <a:t>lineage views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6391275" y="3581400"/>
              <a:ext cx="390525" cy="81700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46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49" y="438544"/>
            <a:ext cx="7502134" cy="316497"/>
          </a:xfrm>
        </p:spPr>
        <p:txBody>
          <a:bodyPr/>
          <a:lstStyle/>
          <a:p>
            <a:r>
              <a:rPr lang="en-AU" dirty="0" err="1" smtClean="0"/>
              <a:t>MetaHub</a:t>
            </a:r>
            <a:r>
              <a:rPr lang="en-AU" dirty="0" smtClean="0"/>
              <a:t> Portal</a:t>
            </a:r>
            <a:endParaRPr lang="en-AU" dirty="0"/>
          </a:p>
        </p:txBody>
      </p:sp>
      <p:pic>
        <p:nvPicPr>
          <p:cNvPr id="1028" name="Picture 4" descr="D:\DOCUME~1\yujo\LOCALS~1\Temp\SNAGHTMLba95b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301749"/>
            <a:ext cx="7718426" cy="515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90749" y="3367087"/>
            <a:ext cx="1971675" cy="35242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19250" y="3689925"/>
            <a:ext cx="647700" cy="767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0984" y="4441775"/>
            <a:ext cx="2390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0000"/>
                </a:solidFill>
              </a:rPr>
              <a:t>Move cursor onto and click each entry here to browse its contents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188" y="3943350"/>
            <a:ext cx="885825" cy="27997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5453059" y="4602539"/>
            <a:ext cx="239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0000"/>
                </a:solidFill>
              </a:rPr>
              <a:t>Expand the node, or click it to see details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419725" y="4252167"/>
            <a:ext cx="254000" cy="379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57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517919"/>
            <a:ext cx="7502134" cy="316497"/>
          </a:xfrm>
        </p:spPr>
        <p:txBody>
          <a:bodyPr/>
          <a:lstStyle/>
          <a:p>
            <a:r>
              <a:rPr lang="en-AU" dirty="0" smtClean="0"/>
              <a:t>Lineage View</a:t>
            </a:r>
            <a:endParaRPr lang="en-A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063" y="946150"/>
            <a:ext cx="89312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dirty="0" smtClean="0"/>
              <a:t>Lineage view displays dependencies and flows of data, and programs/</a:t>
            </a:r>
            <a:r>
              <a:rPr lang="en-US" dirty="0" err="1" smtClean="0"/>
              <a:t>executables</a:t>
            </a:r>
            <a:r>
              <a:rPr lang="en-US" dirty="0" smtClean="0"/>
              <a:t> that process data.</a:t>
            </a:r>
          </a:p>
          <a:p>
            <a:pPr>
              <a:spcBef>
                <a:spcPct val="20000"/>
              </a:spcBef>
            </a:pPr>
            <a:endParaRPr lang="en-US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>
                <a:solidFill>
                  <a:srgbClr val="4283D2"/>
                </a:solidFill>
              </a:rPr>
              <a:t>Data Lineage &amp; Impact </a:t>
            </a:r>
            <a:r>
              <a:rPr lang="en-US" b="1" dirty="0" smtClean="0">
                <a:solidFill>
                  <a:srgbClr val="4283D2"/>
                </a:solidFill>
              </a:rPr>
              <a:t>Analysis</a:t>
            </a:r>
            <a:endParaRPr lang="en-US" b="1" dirty="0">
              <a:solidFill>
                <a:srgbClr val="4283D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4" y="2508035"/>
            <a:ext cx="8155459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5760" y="520924"/>
            <a:ext cx="8412480" cy="313932"/>
          </a:xfrm>
        </p:spPr>
        <p:txBody>
          <a:bodyPr/>
          <a:lstStyle/>
          <a:p>
            <a:r>
              <a:rPr lang="en-AU" dirty="0" smtClean="0"/>
              <a:t>Lineage Diagram – Tips &amp; Hints</a:t>
            </a:r>
            <a:endParaRPr lang="en-A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644" y="1616553"/>
            <a:ext cx="6490023" cy="378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00383" y="5646109"/>
            <a:ext cx="61626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Green</a:t>
            </a:r>
            <a:r>
              <a:rPr lang="en-US" sz="1100" dirty="0" smtClean="0"/>
              <a:t> </a:t>
            </a:r>
            <a:r>
              <a:rPr lang="en-US" sz="1100" dirty="0"/>
              <a:t>box is </a:t>
            </a:r>
            <a:r>
              <a:rPr lang="en-US" sz="1100" dirty="0" smtClean="0"/>
              <a:t>an executable</a:t>
            </a:r>
            <a:r>
              <a:rPr lang="en-US" sz="1100" dirty="0"/>
              <a:t>: view transformation, BTEQ script, Cobol, DataStage </a:t>
            </a:r>
            <a:r>
              <a:rPr lang="en-US" sz="1100" dirty="0" smtClean="0"/>
              <a:t>job </a:t>
            </a:r>
            <a:r>
              <a:rPr lang="en-US" sz="1100" dirty="0" err="1" smtClean="0"/>
              <a:t>etc</a:t>
            </a:r>
            <a:endParaRPr lang="en-AU" sz="1100" dirty="0"/>
          </a:p>
          <a:p>
            <a:r>
              <a:rPr lang="en-US" sz="1100" b="1" dirty="0" smtClean="0"/>
              <a:t>Blue</a:t>
            </a:r>
            <a:r>
              <a:rPr lang="en-US" sz="1100" dirty="0" smtClean="0"/>
              <a:t> </a:t>
            </a:r>
            <a:r>
              <a:rPr lang="en-US" sz="1100" dirty="0"/>
              <a:t>box is dataset: </a:t>
            </a:r>
            <a:r>
              <a:rPr lang="en-US" sz="1100" dirty="0" smtClean="0"/>
              <a:t>table, column, view </a:t>
            </a:r>
            <a:r>
              <a:rPr lang="en-US" sz="1100" dirty="0"/>
              <a:t>or file; </a:t>
            </a:r>
            <a:endParaRPr lang="en-AU" sz="1100" dirty="0"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1100" b="1" dirty="0" smtClean="0"/>
              <a:t>Orange</a:t>
            </a:r>
            <a:r>
              <a:rPr lang="en-US" sz="1100" dirty="0" smtClean="0"/>
              <a:t> box is what is currently </a:t>
            </a:r>
            <a:r>
              <a:rPr lang="en-US" sz="1100" dirty="0"/>
              <a:t>selected i.e. </a:t>
            </a:r>
            <a:r>
              <a:rPr lang="en-US" sz="1100" dirty="0" smtClean="0"/>
              <a:t>cursor</a:t>
            </a:r>
            <a:endParaRPr lang="en-AU" sz="1100" dirty="0"/>
          </a:p>
          <a:p>
            <a:r>
              <a:rPr lang="en-US" sz="1100" b="1" dirty="0" smtClean="0"/>
              <a:t>Yellow</a:t>
            </a:r>
            <a:r>
              <a:rPr lang="en-US" sz="1100" dirty="0" smtClean="0"/>
              <a:t> </a:t>
            </a:r>
            <a:r>
              <a:rPr lang="en-US" sz="1100" dirty="0"/>
              <a:t>box is </a:t>
            </a:r>
            <a:r>
              <a:rPr lang="en-US" sz="1100" dirty="0" smtClean="0"/>
              <a:t>the current focus of the Ab Initio system - </a:t>
            </a:r>
            <a:r>
              <a:rPr lang="en-US" sz="1100" b="1" i="1" dirty="0" smtClean="0"/>
              <a:t>IMPORTANT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10" y="5486759"/>
            <a:ext cx="1299200" cy="119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12" idx="0"/>
          </p:cNvCxnSpPr>
          <p:nvPr/>
        </p:nvCxnSpPr>
        <p:spPr>
          <a:xfrm flipV="1">
            <a:off x="1666443" y="2128489"/>
            <a:ext cx="1403925" cy="556440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1 9"/>
          <p:cNvSpPr/>
          <p:nvPr/>
        </p:nvSpPr>
        <p:spPr>
          <a:xfrm>
            <a:off x="7142598" y="959921"/>
            <a:ext cx="1531552" cy="623484"/>
          </a:xfrm>
          <a:prstGeom prst="borderCallout1">
            <a:avLst>
              <a:gd name="adj1" fmla="val 98694"/>
              <a:gd name="adj2" fmla="val 49581"/>
              <a:gd name="adj3" fmla="val 244950"/>
              <a:gd name="adj4" fmla="val 35854"/>
            </a:avLst>
          </a:prstGeom>
          <a:solidFill>
            <a:srgbClr val="6699FF">
              <a:alpha val="85000"/>
            </a:srgbClr>
          </a:solidFill>
          <a:ln w="12700">
            <a:solidFill>
              <a:srgbClr val="4283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Blue</a:t>
            </a:r>
            <a:r>
              <a:rPr lang="en-AU" sz="1200" dirty="0">
                <a:solidFill>
                  <a:schemeClr val="tx1"/>
                </a:solidFill>
              </a:rPr>
              <a:t> box is dataset: table or view or file</a:t>
            </a:r>
            <a:endParaRPr lang="en-AU" sz="1200" dirty="0" smtClean="0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256050" y="3964951"/>
            <a:ext cx="2223960" cy="671639"/>
          </a:xfrm>
          <a:prstGeom prst="borderCallout1">
            <a:avLst>
              <a:gd name="adj1" fmla="val 48911"/>
              <a:gd name="adj2" fmla="val 99973"/>
              <a:gd name="adj3" fmla="val -90285"/>
              <a:gd name="adj4" fmla="val 160935"/>
            </a:avLst>
          </a:prstGeom>
          <a:solidFill>
            <a:srgbClr val="92D050">
              <a:alpha val="65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Green</a:t>
            </a:r>
            <a:r>
              <a:rPr lang="en-AU" sz="1200" dirty="0">
                <a:solidFill>
                  <a:schemeClr val="tx1"/>
                </a:solidFill>
              </a:rPr>
              <a:t> box is </a:t>
            </a:r>
            <a:r>
              <a:rPr lang="en-AU" sz="1200" dirty="0" smtClean="0">
                <a:solidFill>
                  <a:schemeClr val="tx1"/>
                </a:solidFill>
              </a:rPr>
              <a:t>an executable</a:t>
            </a:r>
            <a:r>
              <a:rPr lang="en-AU" sz="1200" dirty="0">
                <a:solidFill>
                  <a:schemeClr val="tx1"/>
                </a:solidFill>
              </a:rPr>
              <a:t>: </a:t>
            </a:r>
            <a:r>
              <a:rPr lang="en-AU" sz="1200" dirty="0" smtClean="0">
                <a:solidFill>
                  <a:schemeClr val="tx1"/>
                </a:solidFill>
              </a:rPr>
              <a:t>transformation</a:t>
            </a:r>
            <a:r>
              <a:rPr lang="en-AU" sz="1200" dirty="0">
                <a:solidFill>
                  <a:schemeClr val="tx1"/>
                </a:solidFill>
              </a:rPr>
              <a:t>, BTEQ script, Cobol, DataStage job</a:t>
            </a:r>
            <a:endParaRPr lang="en-AU" sz="1200" dirty="0" smtClean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134891" y="2365683"/>
            <a:ext cx="1531552" cy="638491"/>
          </a:xfrm>
          <a:prstGeom prst="borderCallout1">
            <a:avLst>
              <a:gd name="adj1" fmla="val 48911"/>
              <a:gd name="adj2" fmla="val 99973"/>
              <a:gd name="adj3" fmla="val 160188"/>
              <a:gd name="adj4" fmla="val 140720"/>
            </a:avLst>
          </a:prstGeom>
          <a:solidFill>
            <a:schemeClr val="bg2">
              <a:lumMod val="40000"/>
              <a:lumOff val="60000"/>
              <a:alpha val="69000"/>
            </a:schemeClr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Yellow</a:t>
            </a:r>
            <a:r>
              <a:rPr lang="en-US" sz="1200" dirty="0">
                <a:solidFill>
                  <a:schemeClr val="tx1"/>
                </a:solidFill>
              </a:rPr>
              <a:t> box </a:t>
            </a:r>
            <a:r>
              <a:rPr lang="en-US" sz="1200" dirty="0" smtClean="0">
                <a:solidFill>
                  <a:schemeClr val="tx1"/>
                </a:solidFill>
              </a:rPr>
              <a:t>represents the start-point</a:t>
            </a:r>
            <a:endParaRPr lang="en-AU" sz="1200" dirty="0" smtClean="0"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3620988" y="944914"/>
            <a:ext cx="1531552" cy="638491"/>
          </a:xfrm>
          <a:prstGeom prst="borderCallout1">
            <a:avLst>
              <a:gd name="adj1" fmla="val 98802"/>
              <a:gd name="adj2" fmla="val 50128"/>
              <a:gd name="adj3" fmla="val 320923"/>
              <a:gd name="adj4" fmla="val 60749"/>
            </a:avLst>
          </a:prstGeom>
          <a:solidFill>
            <a:srgbClr val="FF9933">
              <a:alpha val="51000"/>
            </a:srgbClr>
          </a:solidFill>
          <a:ln w="127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 smtClean="0">
                <a:solidFill>
                  <a:schemeClr val="tx1"/>
                </a:solidFill>
              </a:rPr>
              <a:t>Orange</a:t>
            </a:r>
            <a:r>
              <a:rPr lang="en-AU" sz="1200" dirty="0" smtClean="0">
                <a:solidFill>
                  <a:schemeClr val="tx1"/>
                </a:solidFill>
              </a:rPr>
              <a:t> box: Currently selected i.e. cursor </a:t>
            </a:r>
          </a:p>
        </p:txBody>
      </p:sp>
      <p:sp>
        <p:nvSpPr>
          <p:cNvPr id="15" name="Rectangle 14"/>
          <p:cNvSpPr/>
          <p:nvPr/>
        </p:nvSpPr>
        <p:spPr>
          <a:xfrm rot="20266149">
            <a:off x="1962685" y="2452612"/>
            <a:ext cx="8114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 smtClean="0"/>
              <a:t>Important </a:t>
            </a:r>
            <a:endParaRPr lang="en-AU" sz="1000" dirty="0"/>
          </a:p>
        </p:txBody>
      </p:sp>
      <p:sp>
        <p:nvSpPr>
          <p:cNvPr id="16" name="Line Callout 1 15"/>
          <p:cNvSpPr/>
          <p:nvPr/>
        </p:nvSpPr>
        <p:spPr>
          <a:xfrm>
            <a:off x="3773388" y="3649211"/>
            <a:ext cx="1528454" cy="502623"/>
          </a:xfrm>
          <a:prstGeom prst="borderCallout1">
            <a:avLst>
              <a:gd name="adj1" fmla="val 100253"/>
              <a:gd name="adj2" fmla="val 50128"/>
              <a:gd name="adj3" fmla="val 150681"/>
              <a:gd name="adj4" fmla="val 99169"/>
            </a:avLst>
          </a:prstGeom>
          <a:solidFill>
            <a:srgbClr val="FFCCFF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Click + to expand and - to </a:t>
            </a:r>
            <a:r>
              <a:rPr lang="en-AU" sz="1200" b="1" dirty="0" smtClean="0">
                <a:solidFill>
                  <a:schemeClr val="tx1"/>
                </a:solidFill>
              </a:rPr>
              <a:t>collapse</a:t>
            </a:r>
            <a:endParaRPr lang="en-AU" sz="1200" dirty="0" smtClean="0">
              <a:solidFill>
                <a:schemeClr val="tx1"/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419190" y="1113930"/>
            <a:ext cx="1308942" cy="502623"/>
          </a:xfrm>
          <a:prstGeom prst="borderCallout1">
            <a:avLst>
              <a:gd name="adj1" fmla="val 100254"/>
              <a:gd name="adj2" fmla="val 49157"/>
              <a:gd name="adj3" fmla="val 154019"/>
              <a:gd name="adj4" fmla="val 115192"/>
            </a:avLst>
          </a:prstGeom>
          <a:solidFill>
            <a:srgbClr val="FFCCFF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 smtClean="0">
                <a:solidFill>
                  <a:schemeClr val="tx1"/>
                </a:solidFill>
              </a:rPr>
              <a:t>Home </a:t>
            </a:r>
            <a:r>
              <a:rPr lang="en-AU" sz="1200" dirty="0" smtClean="0">
                <a:solidFill>
                  <a:schemeClr val="tx1"/>
                </a:solidFill>
              </a:rPr>
              <a:t>to start a new analysis</a:t>
            </a:r>
          </a:p>
        </p:txBody>
      </p:sp>
      <p:sp>
        <p:nvSpPr>
          <p:cNvPr id="19" name="Line Callout 1 18"/>
          <p:cNvSpPr/>
          <p:nvPr/>
        </p:nvSpPr>
        <p:spPr>
          <a:xfrm>
            <a:off x="2022885" y="944914"/>
            <a:ext cx="1408211" cy="502623"/>
          </a:xfrm>
          <a:prstGeom prst="borderCallout1">
            <a:avLst>
              <a:gd name="adj1" fmla="val 100254"/>
              <a:gd name="adj2" fmla="val 49677"/>
              <a:gd name="adj3" fmla="val 214105"/>
              <a:gd name="adj4" fmla="val 121457"/>
            </a:avLst>
          </a:prstGeom>
          <a:solidFill>
            <a:srgbClr val="FFCCFF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 smtClean="0">
                <a:solidFill>
                  <a:schemeClr val="tx1"/>
                </a:solidFill>
              </a:rPr>
              <a:t>Options </a:t>
            </a:r>
            <a:r>
              <a:rPr lang="en-AU" sz="1200" dirty="0" smtClean="0">
                <a:solidFill>
                  <a:schemeClr val="tx1"/>
                </a:solidFill>
              </a:rPr>
              <a:t>Diagram or Tabular View</a:t>
            </a:r>
          </a:p>
        </p:txBody>
      </p:sp>
      <p:sp>
        <p:nvSpPr>
          <p:cNvPr id="20" name="Line Callout 1 19"/>
          <p:cNvSpPr/>
          <p:nvPr/>
        </p:nvSpPr>
        <p:spPr>
          <a:xfrm>
            <a:off x="5415944" y="944914"/>
            <a:ext cx="1531552" cy="623484"/>
          </a:xfrm>
          <a:prstGeom prst="borderCallout1">
            <a:avLst>
              <a:gd name="adj1" fmla="val 98694"/>
              <a:gd name="adj2" fmla="val 49581"/>
              <a:gd name="adj3" fmla="val 228804"/>
              <a:gd name="adj4" fmla="val 109799"/>
            </a:avLst>
          </a:prstGeom>
          <a:solidFill>
            <a:schemeClr val="bg1">
              <a:lumMod val="95000"/>
              <a:alpha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 smtClean="0">
                <a:solidFill>
                  <a:schemeClr val="tx1"/>
                </a:solidFill>
              </a:rPr>
              <a:t>Light Grey </a:t>
            </a:r>
            <a:r>
              <a:rPr lang="en-AU" sz="1200" dirty="0" smtClean="0">
                <a:solidFill>
                  <a:schemeClr val="tx1"/>
                </a:solidFill>
              </a:rPr>
              <a:t>box </a:t>
            </a:r>
            <a:r>
              <a:rPr lang="en-AU" sz="1200" dirty="0">
                <a:solidFill>
                  <a:schemeClr val="tx1"/>
                </a:solidFill>
              </a:rPr>
              <a:t>is </a:t>
            </a:r>
            <a:r>
              <a:rPr lang="en-AU" sz="1200" dirty="0" smtClean="0">
                <a:solidFill>
                  <a:schemeClr val="tx1"/>
                </a:solidFill>
              </a:rPr>
              <a:t>an application</a:t>
            </a:r>
          </a:p>
        </p:txBody>
      </p:sp>
      <p:sp>
        <p:nvSpPr>
          <p:cNvPr id="21" name="Line Callout 1 20"/>
          <p:cNvSpPr/>
          <p:nvPr/>
        </p:nvSpPr>
        <p:spPr>
          <a:xfrm>
            <a:off x="294674" y="1748525"/>
            <a:ext cx="1078673" cy="483538"/>
          </a:xfrm>
          <a:prstGeom prst="borderCallout1">
            <a:avLst>
              <a:gd name="adj1" fmla="val 47770"/>
              <a:gd name="adj2" fmla="val 100578"/>
              <a:gd name="adj3" fmla="val 105406"/>
              <a:gd name="adj4" fmla="val 156688"/>
            </a:avLst>
          </a:prstGeom>
          <a:solidFill>
            <a:schemeClr val="bg1">
              <a:lumMod val="85000"/>
              <a:alpha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 smtClean="0">
                <a:solidFill>
                  <a:schemeClr val="tx1"/>
                </a:solidFill>
              </a:rPr>
              <a:t>Grey </a:t>
            </a:r>
            <a:r>
              <a:rPr lang="en-AU" sz="1200" dirty="0" smtClean="0">
                <a:solidFill>
                  <a:schemeClr val="tx1"/>
                </a:solidFill>
              </a:rPr>
              <a:t>box </a:t>
            </a:r>
            <a:r>
              <a:rPr lang="en-AU" sz="1200" dirty="0">
                <a:solidFill>
                  <a:schemeClr val="tx1"/>
                </a:solidFill>
              </a:rPr>
              <a:t>is </a:t>
            </a:r>
            <a:r>
              <a:rPr lang="en-AU" sz="1200" dirty="0" smtClean="0">
                <a:solidFill>
                  <a:schemeClr val="tx1"/>
                </a:solidFill>
              </a:rPr>
              <a:t>a system</a:t>
            </a:r>
          </a:p>
        </p:txBody>
      </p:sp>
    </p:spTree>
    <p:extLst>
      <p:ext uri="{BB962C8B-B14F-4D97-AF65-F5344CB8AC3E}">
        <p14:creationId xmlns:p14="http://schemas.microsoft.com/office/powerpoint/2010/main" val="28781929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517919"/>
            <a:ext cx="7502134" cy="316497"/>
          </a:xfrm>
        </p:spPr>
        <p:txBody>
          <a:bodyPr/>
          <a:lstStyle/>
          <a:p>
            <a:r>
              <a:rPr lang="en-AU" dirty="0" err="1" smtClean="0"/>
              <a:t>DataSet</a:t>
            </a:r>
            <a:r>
              <a:rPr lang="en-AU" dirty="0" smtClean="0"/>
              <a:t> &amp; Executable</a:t>
            </a:r>
            <a:endParaRPr lang="en-A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063" y="946150"/>
            <a:ext cx="8645963" cy="16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dirty="0" err="1" smtClean="0"/>
              <a:t>DataSet</a:t>
            </a:r>
            <a:r>
              <a:rPr lang="en-US" dirty="0" smtClean="0"/>
              <a:t> can be a file, table, view, message, or dimension. Executable can be an ETL job, BTEQ SQL script, Cobol program or stored procedure.</a:t>
            </a:r>
          </a:p>
          <a:p>
            <a:pPr>
              <a:spcBef>
                <a:spcPct val="20000"/>
              </a:spcBef>
            </a:pPr>
            <a:endParaRPr lang="en-US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rgbClr val="4283D2"/>
                </a:solidFill>
              </a:rPr>
              <a:t>Dataset </a:t>
            </a:r>
            <a:r>
              <a:rPr lang="en-US" b="1" dirty="0">
                <a:solidFill>
                  <a:srgbClr val="4283D2"/>
                </a:solidFill>
              </a:rPr>
              <a:t>&amp; Executable </a:t>
            </a:r>
            <a:r>
              <a:rPr lang="en-US" b="1" dirty="0" smtClean="0">
                <a:solidFill>
                  <a:srgbClr val="4283D2"/>
                </a:solidFill>
              </a:rPr>
              <a:t>Details</a:t>
            </a:r>
            <a:endParaRPr lang="en-US" b="1" dirty="0">
              <a:solidFill>
                <a:srgbClr val="4283D2"/>
              </a:solidFill>
            </a:endParaRPr>
          </a:p>
        </p:txBody>
      </p:sp>
      <p:pic>
        <p:nvPicPr>
          <p:cNvPr id="7" name="Picture 5" descr="217_mdp_execu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139" y="3422015"/>
            <a:ext cx="3925887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217_mdp_dataset_detai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208" y="3422015"/>
            <a:ext cx="1967019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217_mdp_dataset_fiel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" y="3422015"/>
            <a:ext cx="2873708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1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517919"/>
            <a:ext cx="7502134" cy="316497"/>
          </a:xfrm>
        </p:spPr>
        <p:txBody>
          <a:bodyPr/>
          <a:lstStyle/>
          <a:p>
            <a:r>
              <a:rPr lang="en-AU" dirty="0" smtClean="0"/>
              <a:t>Change History</a:t>
            </a:r>
            <a:endParaRPr lang="en-AU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79413" y="949325"/>
            <a:ext cx="8097838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dirty="0" smtClean="0"/>
              <a:t>Any change to the metadata object is preserved into history, including who did the change, who approved them, when, and what are changed.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>
                <a:solidFill>
                  <a:srgbClr val="4283D2"/>
                </a:solidFill>
              </a:rPr>
              <a:t>Data </a:t>
            </a:r>
            <a:r>
              <a:rPr lang="en-US" b="1" dirty="0" smtClean="0">
                <a:solidFill>
                  <a:srgbClr val="4283D2"/>
                </a:solidFill>
              </a:rPr>
              <a:t>Stewards, Change set and update history</a:t>
            </a:r>
            <a:endParaRPr lang="en-US" b="1" dirty="0">
              <a:solidFill>
                <a:srgbClr val="4283D2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b="1" dirty="0">
              <a:solidFill>
                <a:srgbClr val="4283D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09" y="2339546"/>
            <a:ext cx="7994523" cy="374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517919"/>
            <a:ext cx="7502134" cy="316497"/>
          </a:xfrm>
        </p:spPr>
        <p:txBody>
          <a:bodyPr/>
          <a:lstStyle/>
          <a:p>
            <a:r>
              <a:rPr lang="en-AU" dirty="0" smtClean="0"/>
              <a:t>Import Metadata From Sources</a:t>
            </a:r>
            <a:endParaRPr lang="en-A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063" y="946150"/>
            <a:ext cx="89312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dirty="0" smtClean="0"/>
              <a:t>Custom </a:t>
            </a:r>
            <a:r>
              <a:rPr lang="en-US" dirty="0"/>
              <a:t>views for each kind of </a:t>
            </a:r>
            <a:r>
              <a:rPr lang="en-US" dirty="0" smtClean="0"/>
              <a:t>metadata make </a:t>
            </a:r>
            <a:r>
              <a:rPr lang="en-US" dirty="0"/>
              <a:t>it easy to discover, explore and understand the </a:t>
            </a:r>
            <a:r>
              <a:rPr lang="en-US" dirty="0" smtClean="0"/>
              <a:t>metadata.</a:t>
            </a:r>
          </a:p>
          <a:p>
            <a:pPr>
              <a:spcBef>
                <a:spcPct val="20000"/>
              </a:spcBef>
            </a:pPr>
            <a:endParaRPr lang="en-US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rgbClr val="4283D2"/>
                </a:solidFill>
              </a:rPr>
              <a:t>Metadata </a:t>
            </a:r>
            <a:r>
              <a:rPr lang="en-US" b="1" dirty="0">
                <a:solidFill>
                  <a:srgbClr val="4283D2"/>
                </a:solidFill>
              </a:rPr>
              <a:t>Reports, </a:t>
            </a:r>
            <a:r>
              <a:rPr lang="en-US" b="1" dirty="0" smtClean="0">
                <a:solidFill>
                  <a:srgbClr val="4283D2"/>
                </a:solidFill>
              </a:rPr>
              <a:t>Import Feeds &amp; Import Rules(Editor, Approver &amp; Administrator only)</a:t>
            </a:r>
            <a:endParaRPr lang="en-US" b="1" dirty="0"/>
          </a:p>
        </p:txBody>
      </p:sp>
      <p:pic>
        <p:nvPicPr>
          <p:cNvPr id="8194" name="Picture 2" descr="D:\DOCUME~1\yujo\LOCALS~1\Temp\SNAGHTML144ce66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2948940"/>
            <a:ext cx="3954957" cy="305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:\DOCUME~1\yujo\LOCALS~1\Temp\SNAGHTML144d8c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796" y="2948940"/>
            <a:ext cx="4281275" cy="305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1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0641" y="1299456"/>
            <a:ext cx="8300135" cy="498598"/>
          </a:xfrm>
        </p:spPr>
        <p:txBody>
          <a:bodyPr/>
          <a:lstStyle/>
          <a:p>
            <a:pPr algn="ctr"/>
            <a:r>
              <a:rPr lang="en-AU" sz="1800" b="1" dirty="0" smtClean="0">
                <a:solidFill>
                  <a:schemeClr val="accent3">
                    <a:lumMod val="50000"/>
                  </a:schemeClr>
                </a:solidFill>
              </a:rPr>
              <a:t>Send your question to </a:t>
            </a:r>
            <a:r>
              <a:rPr lang="pt-BR" sz="1800" b="1" dirty="0">
                <a:solidFill>
                  <a:schemeClr val="accent3">
                    <a:lumMod val="50000"/>
                  </a:schemeClr>
                </a:solidFill>
              </a:rPr>
              <a:t>BICD Data Services CoE &lt;BICDDataServicesCoE@cba.com.au</a:t>
            </a:r>
            <a:r>
              <a:rPr lang="pt-BR" sz="1800" b="1" dirty="0" smtClean="0">
                <a:solidFill>
                  <a:schemeClr val="accent3">
                    <a:lumMod val="50000"/>
                  </a:schemeClr>
                </a:solidFill>
              </a:rPr>
              <a:t>&gt;</a:t>
            </a:r>
            <a:endParaRPr lang="en-AU" sz="1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0367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517919"/>
            <a:ext cx="7502134" cy="316497"/>
          </a:xfrm>
        </p:spPr>
        <p:txBody>
          <a:bodyPr/>
          <a:lstStyle/>
          <a:p>
            <a:r>
              <a:rPr lang="en-AU" dirty="0" smtClean="0"/>
              <a:t>Logical Data Model</a:t>
            </a:r>
            <a:endParaRPr lang="en-A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063" y="946150"/>
            <a:ext cx="89312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dirty="0" smtClean="0"/>
              <a:t>Logical models are created in modeling tool like CA ERwin, and describe data using subject area, entity, attribute, domain and key. </a:t>
            </a:r>
          </a:p>
          <a:p>
            <a:pPr>
              <a:spcBef>
                <a:spcPct val="20000"/>
              </a:spcBef>
            </a:pPr>
            <a:endParaRPr lang="en-US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rgbClr val="4283D2"/>
                </a:solidFill>
              </a:rPr>
              <a:t>Logical &amp; Physical Data Model</a:t>
            </a:r>
            <a:endParaRPr lang="en-US" dirty="0"/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endParaRPr lang="en-US" b="1" dirty="0"/>
          </a:p>
        </p:txBody>
      </p:sp>
      <p:pic>
        <p:nvPicPr>
          <p:cNvPr id="2055" name="Picture 7" descr="D:\DOCUME~1\yujo\LOCALS~1\Temp\SNAGHTML143a91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2552628"/>
            <a:ext cx="3814072" cy="380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DOCUME~1\yujo\LOCALS~1\Temp\SNAGHTML143b71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2552628"/>
            <a:ext cx="4343763" cy="374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1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07988" y="456616"/>
            <a:ext cx="8097837" cy="316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sz="2400" b="0" kern="1200" cap="none" baseline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en-AU" sz="900" smtClean="0">
                <a:solidFill>
                  <a:srgbClr val="AFB1B4"/>
                </a:solidFill>
              </a:rPr>
              <a:t>Commonwealth Bank of Australia / Ab Initio – metadata / Impact Assessment</a:t>
            </a:r>
            <a:endParaRPr lang="en-US" sz="900" dirty="0" smtClean="0">
              <a:solidFill>
                <a:srgbClr val="AFB1B4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98462" y="1107758"/>
            <a:ext cx="8664575" cy="431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en-AU" dirty="0" smtClean="0"/>
              <a:t>Introduction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dirty="0" smtClean="0"/>
              <a:t>Metadata </a:t>
            </a:r>
            <a:r>
              <a:rPr lang="en-AU" dirty="0"/>
              <a:t>Capability </a:t>
            </a:r>
            <a:r>
              <a:rPr lang="en-AU" dirty="0" smtClean="0"/>
              <a:t>Stream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dirty="0" smtClean="0"/>
              <a:t>What </a:t>
            </a:r>
            <a:r>
              <a:rPr lang="en-AU" dirty="0"/>
              <a:t>is Metadata</a:t>
            </a:r>
            <a:r>
              <a:rPr lang="en-AU" dirty="0" smtClean="0"/>
              <a:t>?</a:t>
            </a:r>
            <a:endParaRPr lang="en-AU" dirty="0"/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/>
              <a:t>Function Overview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AU" dirty="0"/>
              <a:t>What is </a:t>
            </a:r>
            <a:r>
              <a:rPr lang="en-AU" dirty="0" err="1"/>
              <a:t>Ab</a:t>
            </a:r>
            <a:r>
              <a:rPr lang="en-AU" dirty="0"/>
              <a:t> Initio?</a:t>
            </a:r>
            <a:endParaRPr lang="en-US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How Is Metadata Presented</a:t>
            </a: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/>
              <a:t>Walk-through</a:t>
            </a: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/>
              <a:t>Operating Model</a:t>
            </a: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517919"/>
            <a:ext cx="7502134" cy="316497"/>
          </a:xfrm>
        </p:spPr>
        <p:txBody>
          <a:bodyPr/>
          <a:lstStyle/>
          <a:p>
            <a:r>
              <a:rPr lang="en-AU" dirty="0" smtClean="0"/>
              <a:t>Business Data Dictionary – Only for GDW 1.0</a:t>
            </a:r>
            <a:endParaRPr lang="en-A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063" y="946150"/>
            <a:ext cx="89312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dirty="0" smtClean="0"/>
              <a:t>Business Data Dictionary consists of term group, term and relationship between terms.</a:t>
            </a:r>
          </a:p>
          <a:p>
            <a:pPr>
              <a:spcBef>
                <a:spcPct val="20000"/>
              </a:spcBef>
            </a:pPr>
            <a:endParaRPr lang="en-US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rgbClr val="4283D2"/>
                </a:solidFill>
              </a:rPr>
              <a:t>Business Glossary : Terms &amp; Domains</a:t>
            </a:r>
            <a:endParaRPr lang="en-US" b="1" dirty="0">
              <a:solidFill>
                <a:srgbClr val="4283D2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dirty="0"/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endParaRPr lang="en-US" b="1" dirty="0"/>
          </a:p>
        </p:txBody>
      </p:sp>
      <p:pic>
        <p:nvPicPr>
          <p:cNvPr id="4098" name="Picture 2" descr="D:\DOCUME~1\yujo\LOCALS~1\Temp\SNAGHTML144119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" y="2647315"/>
            <a:ext cx="3540125" cy="384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720" y="2647315"/>
            <a:ext cx="4733102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1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517919"/>
            <a:ext cx="7502134" cy="316497"/>
          </a:xfrm>
        </p:spPr>
        <p:txBody>
          <a:bodyPr/>
          <a:lstStyle/>
          <a:p>
            <a:r>
              <a:rPr lang="en-AU" dirty="0" smtClean="0"/>
              <a:t>Reference Data – Only for GDW 1.0</a:t>
            </a:r>
            <a:endParaRPr lang="en-A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064" y="946150"/>
            <a:ext cx="8532812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dirty="0" smtClean="0"/>
              <a:t>Reference data can be found in Domains, where reference data name and values are organized in an hierarchical manner.</a:t>
            </a:r>
          </a:p>
          <a:p>
            <a:pPr>
              <a:spcBef>
                <a:spcPct val="20000"/>
              </a:spcBef>
            </a:pPr>
            <a:endParaRPr lang="en-US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rgbClr val="4283D2"/>
                </a:solidFill>
              </a:rPr>
              <a:t>Reference Data : non-hierarchical &amp; hierarchical</a:t>
            </a:r>
            <a:endParaRPr lang="en-US" b="1" dirty="0">
              <a:solidFill>
                <a:srgbClr val="4283D2"/>
              </a:solidFill>
            </a:endParaRPr>
          </a:p>
        </p:txBody>
      </p:sp>
      <p:pic>
        <p:nvPicPr>
          <p:cNvPr id="5122" name="Picture 2" descr="D:\DOCUME~1\yujo\LOCALS~1\Temp\SNAGHTML144328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2385695"/>
            <a:ext cx="4068593" cy="425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DOCUME~1\yujo\LOCALS~1\Temp\SNAGHTML144462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40" y="2200586"/>
            <a:ext cx="3238182" cy="462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1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2100" y="2094918"/>
            <a:ext cx="7783832" cy="422039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Introduction</a:t>
            </a:r>
            <a:endParaRPr lang="en-A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824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6"/>
          <p:cNvSpPr txBox="1">
            <a:spLocks/>
          </p:cNvSpPr>
          <p:nvPr/>
        </p:nvSpPr>
        <p:spPr>
          <a:xfrm>
            <a:off x="262296" y="1041428"/>
            <a:ext cx="8716161" cy="581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28" tIns="47865" rIns="95728" bIns="47865" numCol="1" anchor="t" anchorCtr="0" compatLnSpc="1">
            <a:prstTxWarp prst="textNoShape">
              <a:avLst/>
            </a:prstTxWarp>
          </a:bodyPr>
          <a:lstStyle>
            <a:lvl1pPr marL="342900" indent="-342900" algn="l" defTabSz="3100388" rtl="0" eaLnBrk="0" fontAlgn="base" hangingPunct="0">
              <a:spcBef>
                <a:spcPts val="1200"/>
              </a:spcBef>
              <a:spcAft>
                <a:spcPts val="0"/>
              </a:spcAft>
              <a:buClr>
                <a:srgbClr val="FFCC18"/>
              </a:buClr>
              <a:buSzPct val="70000"/>
              <a:buFont typeface="Wingdings" pitchFamily="2" charset="2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341313" algn="l" defTabSz="3100388" rtl="0" eaLnBrk="0" fontAlgn="base" hangingPunct="0">
              <a:spcBef>
                <a:spcPts val="600"/>
              </a:spcBef>
              <a:spcAft>
                <a:spcPts val="0"/>
              </a:spcAft>
              <a:buClr>
                <a:srgbClr val="FFCC18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630238" indent="-268288" algn="l" defTabSz="3100388" rtl="0" eaLnBrk="0" fontAlgn="base" hangingPunct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982663" indent="-266700" algn="l" defTabSz="3100388" rtl="0" eaLnBrk="0" fontAlgn="base" hangingPunct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346200" indent="-268288" algn="l" defTabSz="3100388" rtl="0" eaLnBrk="0" fontAlgn="base" hangingPunct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2162175" indent="-268288" algn="l" defTabSz="3100388" rtl="0" fontAlgn="base">
              <a:spcBef>
                <a:spcPct val="0"/>
              </a:spcBef>
              <a:spcAft>
                <a:spcPct val="50000"/>
              </a:spcAft>
              <a:buClr>
                <a:srgbClr val="FFCC18"/>
              </a:buClr>
              <a:buSzPct val="7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2619375" indent="-268288" algn="l" defTabSz="3100388" rtl="0" fontAlgn="base">
              <a:spcBef>
                <a:spcPct val="0"/>
              </a:spcBef>
              <a:spcAft>
                <a:spcPct val="50000"/>
              </a:spcAft>
              <a:buClr>
                <a:srgbClr val="FFCC18"/>
              </a:buClr>
              <a:buSzPct val="7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3076575" indent="-268288" algn="l" defTabSz="3100388" rtl="0" fontAlgn="base">
              <a:spcBef>
                <a:spcPct val="0"/>
              </a:spcBef>
              <a:spcAft>
                <a:spcPct val="50000"/>
              </a:spcAft>
              <a:buClr>
                <a:srgbClr val="FFCC18"/>
              </a:buClr>
              <a:buSzPct val="7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3533775" indent="-268288" algn="l" defTabSz="3100388" rtl="0" fontAlgn="base">
              <a:spcBef>
                <a:spcPct val="0"/>
              </a:spcBef>
              <a:spcAft>
                <a:spcPct val="50000"/>
              </a:spcAft>
              <a:buClr>
                <a:srgbClr val="FFCC18"/>
              </a:buClr>
              <a:buSzPct val="7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spcBef>
                <a:spcPct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</a:pPr>
            <a:r>
              <a:rPr lang="en-AU" sz="1400" b="1" dirty="0" smtClean="0">
                <a:latin typeface="Arial" pitchFamily="34" charset="0"/>
                <a:cs typeface="Arial" pitchFamily="34" charset="0"/>
              </a:rPr>
              <a:t>Objective </a:t>
            </a:r>
            <a:r>
              <a:rPr lang="en-AU" sz="1400" b="1" dirty="0">
                <a:latin typeface="Arial" pitchFamily="34" charset="0"/>
                <a:cs typeface="Arial" pitchFamily="34" charset="0"/>
              </a:rPr>
              <a:t>of </a:t>
            </a:r>
            <a:r>
              <a:rPr lang="en-AU" sz="1400" b="1" dirty="0" smtClean="0">
                <a:latin typeface="Arial" pitchFamily="34" charset="0"/>
                <a:cs typeface="Arial" pitchFamily="34" charset="0"/>
              </a:rPr>
              <a:t>the Team</a:t>
            </a:r>
            <a:endParaRPr lang="en-AU" sz="800" b="1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spcBef>
                <a:spcPct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AU" sz="1400" dirty="0">
                <a:latin typeface="Arial" pitchFamily="34" charset="0"/>
                <a:cs typeface="Arial" pitchFamily="34" charset="0"/>
              </a:rPr>
              <a:t>Implement a centralised, automatically synchronised, metadata repository that accurately reflects physical implementation and ensures currency, completeness and </a:t>
            </a:r>
            <a:r>
              <a:rPr lang="en-AU" sz="1400" dirty="0" smtClean="0">
                <a:latin typeface="Arial" pitchFamily="34" charset="0"/>
                <a:cs typeface="Arial" pitchFamily="34" charset="0"/>
              </a:rPr>
              <a:t>correctness</a:t>
            </a:r>
            <a:endParaRPr lang="en-AU" sz="1400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spcBef>
                <a:spcPct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AU" sz="1400" dirty="0" smtClean="0">
                <a:latin typeface="Arial" pitchFamily="34" charset="0"/>
                <a:cs typeface="Arial" pitchFamily="34" charset="0"/>
              </a:rPr>
              <a:t>Integrate all technical </a:t>
            </a:r>
            <a:r>
              <a:rPr lang="en-AU" sz="1400" dirty="0">
                <a:latin typeface="Arial" pitchFamily="34" charset="0"/>
                <a:cs typeface="Arial" pitchFamily="34" charset="0"/>
              </a:rPr>
              <a:t>metadata types that provide metadata lineage and context enrichment for the Source </a:t>
            </a:r>
            <a:r>
              <a:rPr lang="en-AU" sz="1400" dirty="0" smtClean="0">
                <a:latin typeface="Arial" pitchFamily="34" charset="0"/>
                <a:cs typeface="Arial" pitchFamily="34" charset="0"/>
              </a:rPr>
              <a:t>Extract (TD – Staging) to BAL</a:t>
            </a:r>
          </a:p>
          <a:p>
            <a:pPr marL="742950" lvl="1" indent="-285750">
              <a:spcBef>
                <a:spcPct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AU" sz="1400" dirty="0">
                <a:latin typeface="Arial" pitchFamily="34" charset="0"/>
                <a:cs typeface="Arial" pitchFamily="34" charset="0"/>
              </a:rPr>
              <a:t>Define operating model, train end users and develop roadmap for future metadata integration </a:t>
            </a:r>
          </a:p>
          <a:p>
            <a:pPr marL="457200" lvl="1" indent="0">
              <a:spcBef>
                <a:spcPct val="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None/>
            </a:pPr>
            <a:r>
              <a:rPr lang="en-AU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A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7988" y="456616"/>
            <a:ext cx="8097837" cy="316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sz="2400" b="0" kern="1200" cap="none" baseline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AU" dirty="0" smtClean="0"/>
              <a:t>Metadata Capability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en-AU" sz="900" smtClean="0">
                <a:solidFill>
                  <a:srgbClr val="AFB1B4"/>
                </a:solidFill>
              </a:rPr>
              <a:t>Commonwealth Bank of Australia / Ab Initio – metadata / Impact Assessment</a:t>
            </a:r>
            <a:endParaRPr lang="en-US" sz="900" dirty="0" smtClean="0">
              <a:solidFill>
                <a:srgbClr val="AFB1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62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07988" y="456616"/>
            <a:ext cx="8097837" cy="316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sz="2400" b="0" kern="1200" cap="none" baseline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AU" dirty="0"/>
              <a:t>What is Metadata?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en-AU" sz="900" smtClean="0">
                <a:solidFill>
                  <a:srgbClr val="AFB1B4"/>
                </a:solidFill>
              </a:rPr>
              <a:t>Commonwealth Bank of Australia / Ab Initio – metadata / Impact Assessment</a:t>
            </a:r>
            <a:endParaRPr lang="en-US" sz="900" dirty="0" smtClean="0">
              <a:solidFill>
                <a:srgbClr val="AFB1B4"/>
              </a:solidFill>
            </a:endParaRPr>
          </a:p>
        </p:txBody>
      </p:sp>
      <p:pic>
        <p:nvPicPr>
          <p:cNvPr id="8" name="Picture 4" descr="2u_3catego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00250"/>
            <a:ext cx="8823325" cy="272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71176" y="5029201"/>
            <a:ext cx="3502424" cy="1187450"/>
          </a:xfrm>
          <a:prstGeom prst="rect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cs typeface="Calibri" pitchFamily="34" charset="0"/>
              </a:rPr>
              <a:t>How the data was created </a:t>
            </a:r>
            <a:r>
              <a:rPr lang="en-US" sz="1400" dirty="0" smtClean="0">
                <a:solidFill>
                  <a:schemeClr val="dk1"/>
                </a:solidFill>
                <a:cs typeface="Calibri" pitchFamily="34" charset="0"/>
              </a:rPr>
              <a:t>?</a:t>
            </a:r>
            <a:endParaRPr lang="en-US" sz="1400" dirty="0">
              <a:solidFill>
                <a:schemeClr val="dk1"/>
              </a:solidFill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cs typeface="Calibri" pitchFamily="34" charset="0"/>
              </a:rPr>
              <a:t>Why it was </a:t>
            </a:r>
            <a:r>
              <a:rPr lang="en-US" sz="1400" dirty="0" smtClean="0">
                <a:solidFill>
                  <a:schemeClr val="dk1"/>
                </a:solidFill>
                <a:cs typeface="Calibri" pitchFamily="34" charset="0"/>
              </a:rPr>
              <a:t>created?</a:t>
            </a:r>
            <a:endParaRPr lang="en-US" sz="1400" dirty="0">
              <a:solidFill>
                <a:schemeClr val="dk1"/>
              </a:solidFill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cs typeface="Calibri" pitchFamily="34" charset="0"/>
              </a:rPr>
              <a:t>When and where it was </a:t>
            </a:r>
            <a:r>
              <a:rPr lang="en-US" sz="1400" dirty="0" smtClean="0">
                <a:solidFill>
                  <a:schemeClr val="dk1"/>
                </a:solidFill>
                <a:cs typeface="Calibri" pitchFamily="34" charset="0"/>
              </a:rPr>
              <a:t>created?</a:t>
            </a:r>
            <a:endParaRPr lang="en-US" sz="1400" dirty="0">
              <a:solidFill>
                <a:schemeClr val="dk1"/>
              </a:solidFill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cs typeface="Calibri" pitchFamily="34" charset="0"/>
              </a:rPr>
              <a:t>Who created &amp; uses </a:t>
            </a:r>
            <a:r>
              <a:rPr lang="en-US" sz="1400" dirty="0" smtClean="0">
                <a:solidFill>
                  <a:schemeClr val="dk1"/>
                </a:solidFill>
                <a:cs typeface="Calibri" pitchFamily="34" charset="0"/>
              </a:rPr>
              <a:t>it?</a:t>
            </a:r>
            <a:endParaRPr lang="en-US" sz="1400" dirty="0">
              <a:solidFill>
                <a:schemeClr val="dk1"/>
              </a:solidFill>
              <a:cs typeface="Calibri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98463" y="947738"/>
            <a:ext cx="8664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1600" dirty="0"/>
              <a:t>Metadata is a foundation capability for a complete Information Management solution and is integral to the development, utilisation and maintenance of a data warehouse architecture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Metadata </a:t>
            </a:r>
            <a:r>
              <a:rPr lang="en-US" sz="1600" dirty="0"/>
              <a:t>can refer to any aspect of the data except the intended </a:t>
            </a:r>
            <a:r>
              <a:rPr lang="en-US" sz="1600" dirty="0" smtClean="0"/>
              <a:t>payload</a:t>
            </a:r>
            <a:endParaRPr lang="en-US" sz="1600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73600" y="5029201"/>
            <a:ext cx="3504407" cy="1187450"/>
          </a:xfrm>
          <a:prstGeom prst="rect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cs typeface="Calibri" pitchFamily="34" charset="0"/>
              </a:rPr>
              <a:t>Where it is </a:t>
            </a:r>
            <a:r>
              <a:rPr lang="en-US" sz="1400" dirty="0" smtClean="0">
                <a:cs typeface="Calibri" pitchFamily="34" charset="0"/>
              </a:rPr>
              <a:t>stored?</a:t>
            </a:r>
            <a:endParaRPr lang="en-US" sz="1400" dirty="0"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cs typeface="Calibri" pitchFamily="34" charset="0"/>
              </a:rPr>
              <a:t>When, where and how it is </a:t>
            </a:r>
            <a:r>
              <a:rPr lang="en-US" sz="1400" dirty="0" smtClean="0">
                <a:cs typeface="Calibri" pitchFamily="34" charset="0"/>
              </a:rPr>
              <a:t>used?</a:t>
            </a:r>
            <a:endParaRPr lang="en-US" sz="1400" dirty="0"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cs typeface="Calibri" pitchFamily="34" charset="0"/>
              </a:rPr>
              <a:t>What is </a:t>
            </a:r>
            <a:r>
              <a:rPr lang="en-US" sz="1400" dirty="0" smtClean="0">
                <a:cs typeface="Calibri" pitchFamily="34" charset="0"/>
              </a:rPr>
              <a:t>means?</a:t>
            </a:r>
            <a:endParaRPr lang="en-US" sz="1400" dirty="0"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cs typeface="Calibri" pitchFamily="34" charset="0"/>
              </a:rPr>
              <a:t>How it is related to other </a:t>
            </a:r>
            <a:r>
              <a:rPr lang="en-US" sz="1400" dirty="0" smtClean="0">
                <a:cs typeface="Calibri" pitchFamily="34" charset="0"/>
              </a:rPr>
              <a:t>data?</a:t>
            </a:r>
            <a:endParaRPr lang="en-US" sz="1400" dirty="0"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71176" y="4767794"/>
            <a:ext cx="7006831" cy="2614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400" b="1" dirty="0" smtClean="0">
                <a:cs typeface="Calibri" pitchFamily="34" charset="0"/>
              </a:rPr>
              <a:t>Metadata can describe</a:t>
            </a:r>
            <a:endParaRPr lang="en-AU" sz="1400" b="1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451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156" y="529888"/>
            <a:ext cx="8513144" cy="313932"/>
          </a:xfr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AU" dirty="0" smtClean="0"/>
              <a:t>Coverage (by </a:t>
            </a:r>
            <a:r>
              <a:rPr lang="en-AU" dirty="0"/>
              <a:t>Metadata Types)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781867"/>
              </p:ext>
            </p:extLst>
          </p:nvPr>
        </p:nvGraphicFramePr>
        <p:xfrm>
          <a:off x="392764" y="1035896"/>
          <a:ext cx="8336978" cy="5284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940"/>
                <a:gridCol w="1868251"/>
                <a:gridCol w="2030707"/>
                <a:gridCol w="2518080"/>
              </a:tblGrid>
              <a:tr h="440540"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Group</a:t>
                      </a:r>
                      <a:endParaRPr lang="en-AU" sz="1400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Type</a:t>
                      </a:r>
                      <a:endParaRPr lang="en-AU" sz="14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AU" sz="14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Children</a:t>
                      </a:r>
                      <a:endParaRPr lang="en-AU" sz="14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811">
                <a:tc rowSpan="6">
                  <a:txBody>
                    <a:bodyPr/>
                    <a:lstStyle/>
                    <a:p>
                      <a:r>
                        <a:rPr lang="en-AU" sz="14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Business</a:t>
                      </a:r>
                      <a:endParaRPr lang="en-AU" sz="14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Business Glossary</a:t>
                      </a:r>
                      <a:endParaRPr lang="en-AU" sz="12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Terms &amp; Definitions</a:t>
                      </a:r>
                      <a:endParaRPr lang="en-AU" sz="12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Semantic Relationships</a:t>
                      </a:r>
                      <a:endParaRPr lang="en-AU" sz="12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811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People</a:t>
                      </a:r>
                    </a:p>
                  </a:txBody>
                  <a:tcPr marL="101585" marR="101585" marT="55026" marB="550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Data Owners</a:t>
                      </a:r>
                      <a:endParaRPr lang="en-AU" sz="1200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Data Stewards</a:t>
                      </a:r>
                      <a:endParaRPr lang="en-AU" sz="1200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81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Conceptual Models</a:t>
                      </a:r>
                      <a:endParaRPr lang="en-AU" sz="12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Subject Areas</a:t>
                      </a:r>
                      <a:endParaRPr lang="en-AU" sz="12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Concepts</a:t>
                      </a:r>
                      <a:endParaRPr lang="en-AU" sz="12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811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Logical Data Models</a:t>
                      </a:r>
                      <a:endParaRPr lang="en-AU" sz="12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Entities</a:t>
                      </a:r>
                      <a:endParaRPr lang="en-AU" sz="12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Subject Areas</a:t>
                      </a:r>
                    </a:p>
                  </a:txBody>
                  <a:tcPr marL="101585" marR="101585" marT="55026" marB="550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81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Reference Data</a:t>
                      </a:r>
                      <a:endParaRPr lang="en-AU" sz="12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Domain</a:t>
                      </a:r>
                      <a:endParaRPr lang="en-AU" sz="12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Domain Value</a:t>
                      </a:r>
                      <a:endParaRPr lang="en-AU" sz="12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811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Process</a:t>
                      </a:r>
                      <a:endParaRPr lang="en-AU" sz="1200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Workflow</a:t>
                      </a:r>
                      <a:endParaRPr lang="en-AU" sz="1200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Actors</a:t>
                      </a:r>
                      <a:endParaRPr lang="en-AU" sz="1200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811">
                <a:tc rowSpan="5">
                  <a:txBody>
                    <a:bodyPr/>
                    <a:lstStyle/>
                    <a:p>
                      <a:r>
                        <a:rPr lang="en-AU" sz="1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Technical</a:t>
                      </a:r>
                      <a:endParaRPr lang="en-AU" sz="1400" b="1" dirty="0">
                        <a:solidFill>
                          <a:schemeClr val="tx1"/>
                        </a:solidFill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Interfaces</a:t>
                      </a:r>
                      <a:endParaRPr lang="en-AU" sz="1200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Extract</a:t>
                      </a:r>
                      <a:r>
                        <a:rPr lang="en-AU" sz="1200" baseline="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 File Formats</a:t>
                      </a:r>
                      <a:endParaRPr lang="en-AU" sz="1200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Integration Surfaces</a:t>
                      </a:r>
                      <a:endParaRPr lang="en-AU" sz="1200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81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Teradata Catalogue</a:t>
                      </a:r>
                      <a:endParaRPr lang="en-AU" sz="12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Table/View/Stored</a:t>
                      </a:r>
                      <a:r>
                        <a:rPr lang="en-AU" sz="1200" b="1" baseline="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 Procedure/Macro</a:t>
                      </a:r>
                      <a:endParaRPr lang="en-AU" sz="12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Columns</a:t>
                      </a:r>
                      <a:endParaRPr lang="en-AU" sz="12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1811">
                <a:tc vMerge="1">
                  <a:txBody>
                    <a:bodyPr/>
                    <a:lstStyle/>
                    <a:p>
                      <a:endParaRPr lang="en-AU" sz="11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BRE</a:t>
                      </a:r>
                      <a:endParaRPr lang="en-AU" sz="12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Business</a:t>
                      </a:r>
                      <a:r>
                        <a:rPr lang="en-AU" sz="1200" b="1" baseline="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 Rules</a:t>
                      </a:r>
                      <a:endParaRPr lang="en-AU" sz="12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Transformation</a:t>
                      </a:r>
                      <a:endParaRPr lang="en-AU" sz="12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1811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TCF</a:t>
                      </a:r>
                      <a:endParaRPr lang="en-AU" sz="12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Source Code</a:t>
                      </a:r>
                      <a:endParaRPr lang="en-AU" sz="12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Job,</a:t>
                      </a:r>
                      <a:r>
                        <a:rPr lang="en-AU" sz="1200" b="1" baseline="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 Transformation</a:t>
                      </a:r>
                      <a:endParaRPr lang="en-AU" sz="12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1811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Scheduling</a:t>
                      </a:r>
                      <a:endParaRPr lang="en-AU" sz="12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Systems, Streams</a:t>
                      </a:r>
                      <a:endParaRPr lang="en-AU" sz="12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Job,</a:t>
                      </a:r>
                      <a:r>
                        <a:rPr lang="en-AU" sz="1200" b="1" baseline="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 Relationships</a:t>
                      </a:r>
                      <a:endParaRPr lang="en-AU" sz="1200" b="1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179">
                <a:tc rowSpan="4">
                  <a:txBody>
                    <a:bodyPr/>
                    <a:lstStyle/>
                    <a:p>
                      <a:r>
                        <a:rPr lang="en-AU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Operational</a:t>
                      </a:r>
                      <a:endParaRPr lang="en-AU" sz="1400" b="1" dirty="0">
                        <a:solidFill>
                          <a:schemeClr val="bg1"/>
                        </a:solidFill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Execution Logs</a:t>
                      </a:r>
                      <a:endParaRPr lang="en-AU" sz="1200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Load</a:t>
                      </a:r>
                      <a:r>
                        <a:rPr lang="en-AU" sz="1200" baseline="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 Logs</a:t>
                      </a:r>
                      <a:endParaRPr lang="en-AU" sz="1200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Query Logs</a:t>
                      </a:r>
                      <a:endParaRPr lang="en-AU" sz="1200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1811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Process Artefacts</a:t>
                      </a:r>
                      <a:endParaRPr lang="en-AU" sz="1200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Control Attributes</a:t>
                      </a:r>
                      <a:endParaRPr lang="en-AU" sz="1200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/>
                </a:tc>
                <a:tc>
                  <a:txBody>
                    <a:bodyPr/>
                    <a:lstStyle/>
                    <a:p>
                      <a:endParaRPr lang="en-AU" sz="1200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317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Data Profiling Results </a:t>
                      </a:r>
                      <a:r>
                        <a:rPr lang="en-AU" sz="1200" b="1" baseline="5200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1</a:t>
                      </a:r>
                      <a:endParaRPr lang="en-AU" sz="1200" b="1" baseline="52000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Source</a:t>
                      </a:r>
                      <a:r>
                        <a:rPr lang="en-AU" sz="1200" baseline="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 Data</a:t>
                      </a:r>
                      <a:endParaRPr lang="en-AU" sz="1200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Integrated Data</a:t>
                      </a:r>
                      <a:endParaRPr lang="en-AU" sz="1200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1811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Data Quality Results </a:t>
                      </a:r>
                      <a:r>
                        <a:rPr lang="en-AU" sz="1200" b="1" baseline="4200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2</a:t>
                      </a:r>
                      <a:endParaRPr lang="en-AU" sz="1200" b="1" baseline="42000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Failures\Success</a:t>
                      </a:r>
                      <a:endParaRPr lang="en-AU" sz="1200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/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Calibri" pitchFamily="34" charset="0"/>
                          <a:ea typeface="Verdana" pitchFamily="34" charset="0"/>
                          <a:cs typeface="Calibri" pitchFamily="34" charset="0"/>
                        </a:rPr>
                        <a:t>Trends</a:t>
                      </a:r>
                      <a:endParaRPr lang="en-AU" sz="1200" dirty="0">
                        <a:latin typeface="Calibri" pitchFamily="34" charset="0"/>
                        <a:ea typeface="Verdana" pitchFamily="34" charset="0"/>
                        <a:cs typeface="Calibri" pitchFamily="34" charset="0"/>
                      </a:endParaRPr>
                    </a:p>
                  </a:txBody>
                  <a:tcPr marL="101585" marR="101585" marT="55026" marB="55026"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rot="21200249">
            <a:off x="3428065" y="5561206"/>
            <a:ext cx="390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NB: Operational Metadata was out of scope</a:t>
            </a:r>
            <a:endParaRPr lang="en-AU" sz="1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90658" y="3671409"/>
            <a:ext cx="6425967" cy="1090062"/>
          </a:xfrm>
          <a:prstGeom prst="rect">
            <a:avLst/>
          </a:prstGeom>
          <a:solidFill>
            <a:srgbClr val="00B050">
              <a:alpha val="23000"/>
            </a:srgbClr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04410" y="5075883"/>
            <a:ext cx="6425967" cy="1244455"/>
          </a:xfrm>
          <a:prstGeom prst="rect">
            <a:avLst/>
          </a:prstGeom>
          <a:solidFill>
            <a:srgbClr val="FF0000">
              <a:alpha val="23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04410" y="1482579"/>
            <a:ext cx="6425967" cy="1874418"/>
          </a:xfrm>
          <a:prstGeom prst="rect">
            <a:avLst/>
          </a:prstGeom>
          <a:solidFill>
            <a:srgbClr val="FF0000">
              <a:alpha val="23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1200249">
            <a:off x="3567527" y="2387636"/>
            <a:ext cx="362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NB: Business Metadata was out of scope</a:t>
            </a:r>
            <a:endParaRPr lang="en-AU" sz="1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4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866" y="534470"/>
            <a:ext cx="8421134" cy="3139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AU" dirty="0" smtClean="0"/>
              <a:t>Technical/Business Metadata Imported</a:t>
            </a:r>
            <a:endParaRPr lang="en-AU" dirty="0"/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327662" y="5823103"/>
            <a:ext cx="506681" cy="272415"/>
          </a:xfrm>
          <a:prstGeom prst="wedgeRoundRectCallout">
            <a:avLst>
              <a:gd name="adj1" fmla="val 21011"/>
              <a:gd name="adj2" fmla="val 48762"/>
              <a:gd name="adj3" fmla="val 16667"/>
            </a:avLst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AU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327659" y="6154142"/>
            <a:ext cx="506681" cy="272415"/>
          </a:xfrm>
          <a:prstGeom prst="wedgeRoundRectCallout">
            <a:avLst>
              <a:gd name="adj1" fmla="val 21011"/>
              <a:gd name="adj2" fmla="val 48762"/>
              <a:gd name="adj3" fmla="val 16667"/>
            </a:avLst>
          </a:prstGeom>
          <a:solidFill>
            <a:srgbClr val="4283D2"/>
          </a:solidFill>
        </p:spPr>
        <p:txBody>
          <a:bodyPr wrap="square" rtlCol="0">
            <a:spAutoFit/>
          </a:bodyPr>
          <a:lstStyle/>
          <a:p>
            <a:pPr algn="ctr"/>
            <a:endParaRPr lang="en-AU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3754" y="6154142"/>
            <a:ext cx="316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Calibri" pitchFamily="34" charset="0"/>
                <a:cs typeface="Calibri" pitchFamily="34" charset="0"/>
              </a:rPr>
              <a:t>Business Metadata (Semi-Automated/Manual)</a:t>
            </a:r>
            <a:endParaRPr lang="en-AU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3754" y="5823103"/>
            <a:ext cx="2398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Calibri" pitchFamily="34" charset="0"/>
                <a:cs typeface="Calibri" pitchFamily="34" charset="0"/>
              </a:rPr>
              <a:t>Technical Metadata (Automated) </a:t>
            </a:r>
            <a:endParaRPr lang="en-AU" sz="1200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349572" y="1276209"/>
            <a:ext cx="4580743" cy="2912987"/>
            <a:chOff x="2764863" y="2105539"/>
            <a:chExt cx="3262276" cy="2074547"/>
          </a:xfrm>
        </p:grpSpPr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4863" y="2105539"/>
              <a:ext cx="3262276" cy="2074547"/>
            </a:xfrm>
            <a:prstGeom prst="rect">
              <a:avLst/>
            </a:pr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Rectangle 22"/>
            <p:cNvSpPr/>
            <p:nvPr/>
          </p:nvSpPr>
          <p:spPr bwMode="auto">
            <a:xfrm>
              <a:off x="3230088" y="2885704"/>
              <a:ext cx="2458193" cy="11162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8" t="4086" r="5069" b="4186"/>
          <a:stretch/>
        </p:blipFill>
        <p:spPr bwMode="auto">
          <a:xfrm>
            <a:off x="2421511" y="1542035"/>
            <a:ext cx="4393700" cy="2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262" y="955219"/>
            <a:ext cx="2420800" cy="64198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triped Right Arrow 2"/>
          <p:cNvSpPr/>
          <p:nvPr/>
        </p:nvSpPr>
        <p:spPr bwMode="auto">
          <a:xfrm>
            <a:off x="327662" y="1876065"/>
            <a:ext cx="1988818" cy="764232"/>
          </a:xfrm>
          <a:prstGeom prst="stripedRightArrow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AU" sz="1000" b="1" dirty="0" smtClean="0">
                <a:latin typeface="Calibri" pitchFamily="34" charset="0"/>
                <a:cs typeface="Calibri" pitchFamily="34" charset="0"/>
              </a:rPr>
              <a:t>TCF </a:t>
            </a:r>
            <a:endParaRPr lang="en-AU" sz="1000" b="1" dirty="0">
              <a:latin typeface="Calibri" pitchFamily="34" charset="0"/>
              <a:cs typeface="Calibri" pitchFamily="34" charset="0"/>
            </a:endParaRPr>
          </a:p>
          <a:p>
            <a:r>
              <a:rPr lang="en-AU" sz="900" dirty="0" smtClean="0">
                <a:latin typeface="Calibri" pitchFamily="34" charset="0"/>
                <a:cs typeface="Calibri" pitchFamily="34" charset="0"/>
              </a:rPr>
              <a:t>41 control ids/ 4K+ process</a:t>
            </a:r>
            <a:endParaRPr lang="en-AU" sz="9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Striped Right Arrow 25"/>
          <p:cNvSpPr/>
          <p:nvPr/>
        </p:nvSpPr>
        <p:spPr bwMode="auto">
          <a:xfrm>
            <a:off x="327658" y="3173281"/>
            <a:ext cx="2894253" cy="794802"/>
          </a:xfrm>
          <a:prstGeom prst="stripedRightArrow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AU" sz="1000" b="1" dirty="0" smtClean="0">
                <a:latin typeface="Calibri" pitchFamily="34" charset="0"/>
                <a:cs typeface="Calibri" pitchFamily="34" charset="0"/>
              </a:rPr>
              <a:t>Teradata</a:t>
            </a:r>
          </a:p>
          <a:p>
            <a:r>
              <a:rPr lang="en-AU" sz="1000" b="1" dirty="0" smtClean="0">
                <a:latin typeface="Calibri" pitchFamily="34" charset="0"/>
                <a:cs typeface="Calibri" pitchFamily="34" charset="0"/>
              </a:rPr>
              <a:t>5k+ tables/ 5k+ views </a:t>
            </a:r>
            <a:endParaRPr lang="en-AU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Striped Right Arrow 28"/>
          <p:cNvSpPr/>
          <p:nvPr/>
        </p:nvSpPr>
        <p:spPr bwMode="auto">
          <a:xfrm>
            <a:off x="327662" y="2524673"/>
            <a:ext cx="2453638" cy="794802"/>
          </a:xfrm>
          <a:prstGeom prst="stripedRightArrow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AU" sz="1000" b="1" dirty="0" smtClean="0">
                <a:latin typeface="Calibri" pitchFamily="34" charset="0"/>
                <a:cs typeface="Calibri" pitchFamily="34" charset="0"/>
              </a:rPr>
              <a:t>BRE</a:t>
            </a:r>
          </a:p>
          <a:p>
            <a:endParaRPr lang="en-AU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Striped Right Arrow 31"/>
          <p:cNvSpPr/>
          <p:nvPr/>
        </p:nvSpPr>
        <p:spPr bwMode="auto">
          <a:xfrm rot="16200000">
            <a:off x="4707793" y="5034755"/>
            <a:ext cx="2546887" cy="794802"/>
          </a:xfrm>
          <a:prstGeom prst="stripedRightArrow">
            <a:avLst/>
          </a:prstGeom>
          <a:solidFill>
            <a:srgbClr val="4283D2"/>
          </a:solidFill>
        </p:spPr>
        <p:txBody>
          <a:bodyPr wrap="square" rtlCol="0">
            <a:spAutoFit/>
          </a:bodyPr>
          <a:lstStyle/>
          <a:p>
            <a:r>
              <a:rPr lang="en-AU" sz="1000" b="1" dirty="0" smtClean="0">
                <a:latin typeface="Calibri" pitchFamily="34" charset="0"/>
                <a:cs typeface="Calibri" pitchFamily="34" charset="0"/>
              </a:rPr>
              <a:t>Data Models </a:t>
            </a:r>
          </a:p>
          <a:p>
            <a:r>
              <a:rPr lang="en-AU" sz="900" dirty="0">
                <a:latin typeface="Calibri" pitchFamily="34" charset="0"/>
                <a:cs typeface="Calibri" pitchFamily="34" charset="0"/>
              </a:rPr>
              <a:t>12 </a:t>
            </a:r>
            <a:r>
              <a:rPr lang="en-AU" sz="900" dirty="0" err="1">
                <a:latin typeface="Calibri" pitchFamily="34" charset="0"/>
                <a:cs typeface="Calibri" pitchFamily="34" charset="0"/>
              </a:rPr>
              <a:t>ERwin</a:t>
            </a:r>
            <a:r>
              <a:rPr lang="en-AU" sz="900" dirty="0">
                <a:latin typeface="Calibri" pitchFamily="34" charset="0"/>
                <a:cs typeface="Calibri" pitchFamily="34" charset="0"/>
              </a:rPr>
              <a:t> data models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02" y="2477923"/>
            <a:ext cx="12715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b="1" dirty="0" smtClean="0">
                <a:latin typeface="Calibri" pitchFamily="34" charset="0"/>
                <a:cs typeface="Calibri" pitchFamily="34" charset="0"/>
              </a:rPr>
              <a:t>Frequency: Fortnightly</a:t>
            </a:r>
            <a:endParaRPr lang="en-AU" sz="9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602" y="3125623"/>
            <a:ext cx="12715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b="1" dirty="0" smtClean="0">
                <a:latin typeface="Calibri" pitchFamily="34" charset="0"/>
                <a:cs typeface="Calibri" pitchFamily="34" charset="0"/>
              </a:rPr>
              <a:t>Frequency: Fortnightly</a:t>
            </a:r>
            <a:endParaRPr lang="en-AU" sz="9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602" y="3779121"/>
            <a:ext cx="12715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b="1" dirty="0" smtClean="0">
                <a:latin typeface="Calibri" pitchFamily="34" charset="0"/>
                <a:cs typeface="Calibri" pitchFamily="34" charset="0"/>
              </a:rPr>
              <a:t>Frequency: Fortnightly</a:t>
            </a:r>
            <a:endParaRPr lang="en-AU" sz="9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16200000">
            <a:off x="5642615" y="6015392"/>
            <a:ext cx="1324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b="1" dirty="0" smtClean="0">
                <a:latin typeface="Calibri" pitchFamily="34" charset="0"/>
                <a:cs typeface="Calibri" pitchFamily="34" charset="0"/>
              </a:rPr>
              <a:t>Frequency: As Required</a:t>
            </a:r>
            <a:endParaRPr lang="en-AU" sz="9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2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3" y="312805"/>
            <a:ext cx="8388351" cy="408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AU" dirty="0" smtClean="0"/>
              <a:t>GDW 2.0 </a:t>
            </a:r>
            <a:r>
              <a:rPr lang="en-AU" dirty="0"/>
              <a:t>Metadata </a:t>
            </a:r>
            <a:r>
              <a:rPr lang="en-AU" dirty="0" smtClean="0"/>
              <a:t>Coverage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25" y="1210500"/>
            <a:ext cx="6750950" cy="44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2100" y="2094918"/>
            <a:ext cx="7783832" cy="422039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Function Overview</a:t>
            </a:r>
            <a:endParaRPr lang="en-A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045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N PowerPoint Template Full Set">
  <a:themeElements>
    <a:clrScheme name="CAN">
      <a:dk1>
        <a:sysClr val="windowText" lastClr="000000"/>
      </a:dk1>
      <a:lt1>
        <a:sysClr val="window" lastClr="FFFFFF"/>
      </a:lt1>
      <a:dk2>
        <a:srgbClr val="4EC4E2"/>
      </a:dk2>
      <a:lt2>
        <a:srgbClr val="FFCC00"/>
      </a:lt2>
      <a:accent1>
        <a:srgbClr val="C4B6A2"/>
      </a:accent1>
      <a:accent2>
        <a:srgbClr val="D3C9C2"/>
      </a:accent2>
      <a:accent3>
        <a:srgbClr val="8A97A1"/>
      </a:accent3>
      <a:accent4>
        <a:srgbClr val="BCCCD3"/>
      </a:accent4>
      <a:accent5>
        <a:srgbClr val="808285"/>
      </a:accent5>
      <a:accent6>
        <a:srgbClr val="AFB1B4"/>
      </a:accent6>
      <a:hlink>
        <a:srgbClr val="0000FF"/>
      </a:hlink>
      <a:folHlink>
        <a:srgbClr val="800080"/>
      </a:folHlink>
    </a:clrScheme>
    <a:fontScheme name="CA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000" dirty="0" err="1" smtClean="0"/>
        </a:defPPr>
      </a:lstStyle>
    </a:txDef>
  </a:objectDefaults>
  <a:extraClrSchemeLst>
    <a:extraClrScheme>
      <a:clrScheme name="CAN">
        <a:dk1>
          <a:srgbClr val="000000"/>
        </a:dk1>
        <a:lt1>
          <a:srgbClr val="FFFFFF"/>
        </a:lt1>
        <a:dk2>
          <a:srgbClr val="4EC4E2"/>
        </a:dk2>
        <a:lt2>
          <a:srgbClr val="FFCC00"/>
        </a:lt2>
        <a:accent1>
          <a:srgbClr val="C4B6A2"/>
        </a:accent1>
        <a:accent2>
          <a:srgbClr val="D3C9C2"/>
        </a:accent2>
        <a:accent3>
          <a:srgbClr val="8A97A1"/>
        </a:accent3>
        <a:accent4>
          <a:srgbClr val="BCCCD3"/>
        </a:accent4>
        <a:accent5>
          <a:srgbClr val="B8BFDF"/>
        </a:accent5>
        <a:accent6>
          <a:srgbClr val="AFB1B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D291835CD05649B541452FC5588CFF" ma:contentTypeVersion="1" ma:contentTypeDescription="Create a new document." ma:contentTypeScope="" ma:versionID="621d145549eeef1b5e6e25af8fd0be7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76238D-150B-4B40-8293-4E62F555D81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B966EA0-D66D-445A-B4A3-B11B4F3BF9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0258E73-F3B4-40FF-BADF-2309AEDBEE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CAN PowerPoint Template Full Set_BW_v1a</Template>
  <TotalTime>15897</TotalTime>
  <Words>963</Words>
  <Application>Microsoft Office PowerPoint</Application>
  <PresentationFormat>On-screen Show (4:3)</PresentationFormat>
  <Paragraphs>175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Verdana</vt:lpstr>
      <vt:lpstr>Wingdings</vt:lpstr>
      <vt:lpstr>CAN PowerPoint Template Full Set</vt:lpstr>
      <vt:lpstr>Custom Design</vt:lpstr>
      <vt:lpstr>Ab Initio – Metadata </vt:lpstr>
      <vt:lpstr>PowerPoint Presentation</vt:lpstr>
      <vt:lpstr>Introduction</vt:lpstr>
      <vt:lpstr>PowerPoint Presentation</vt:lpstr>
      <vt:lpstr>PowerPoint Presentation</vt:lpstr>
      <vt:lpstr>Coverage (by Metadata Types)</vt:lpstr>
      <vt:lpstr>Technical/Business Metadata Imported</vt:lpstr>
      <vt:lpstr>GDW 2.0 Metadata Coverage</vt:lpstr>
      <vt:lpstr>Function Overview</vt:lpstr>
      <vt:lpstr>What is Ab Initio?</vt:lpstr>
      <vt:lpstr>How is Metadata Presented</vt:lpstr>
      <vt:lpstr>MetaHub Portal</vt:lpstr>
      <vt:lpstr>Lineage View</vt:lpstr>
      <vt:lpstr>Lineage Diagram – Tips &amp; Hints</vt:lpstr>
      <vt:lpstr>DataSet &amp; Executable</vt:lpstr>
      <vt:lpstr>Change History</vt:lpstr>
      <vt:lpstr>Import Metadata From Sources</vt:lpstr>
      <vt:lpstr>PowerPoint Presentation</vt:lpstr>
      <vt:lpstr>Logical Data Model</vt:lpstr>
      <vt:lpstr>Business Data Dictionary – Only for GDW 1.0</vt:lpstr>
      <vt:lpstr>Reference Data – Only for GDW 1.0</vt:lpstr>
    </vt:vector>
  </TitlesOfParts>
  <Company>CBA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</dc:creator>
  <cp:lastModifiedBy>Murthy, Nagarajan</cp:lastModifiedBy>
  <cp:revision>533</cp:revision>
  <cp:lastPrinted>2016-04-05T05:36:21Z</cp:lastPrinted>
  <dcterms:created xsi:type="dcterms:W3CDTF">2012-05-05T23:26:06Z</dcterms:created>
  <dcterms:modified xsi:type="dcterms:W3CDTF">2016-04-06T05:30:57Z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">
    <vt:lpwstr>07</vt:lpwstr>
  </property>
  <property fmtid="{D5CDD505-2E9C-101B-9397-08002B2CF9AE}" pid="3" name="ppt">
    <vt:lpwstr>2010</vt:lpwstr>
  </property>
  <property fmtid="{D5CDD505-2E9C-101B-9397-08002B2CF9AE}" pid="4" name="ContentTypeId">
    <vt:lpwstr>0x01010021D291835CD05649B541452FC5588CFF</vt:lpwstr>
  </property>
</Properties>
</file>